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g" ContentType="image/jpeg"/>
  <Default Extension="jpe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gif" ContentType="image/gif"/>
  <Default Extension="bin" ContentType="application/vnd.openxmlformats-officedocument.presentationml.printerSettings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embeddings/Microsoft_Equation1.bin" ContentType="application/vnd.openxmlformats-officedocument.oleObject"/>
  <Override PartName="/ppt/notesSlides/notesSlide4.xml" ContentType="application/vnd.openxmlformats-officedocument.presentationml.notesSlide+xml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Microsoft_Equation2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Microsoft_Equation3.bin" ContentType="application/vnd.openxmlformats-officedocument.oleObject"/>
  <Override PartName="/ppt/notesSlides/notesSlide7.xml" ContentType="application/vnd.openxmlformats-officedocument.presentationml.notesSlide+xml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embeddings/oleObject19.bin" ContentType="application/vnd.openxmlformats-officedocument.oleObject"/>
  <Override PartName="/ppt/embeddings/oleObject20.bin" ContentType="application/vnd.openxmlformats-officedocument.oleObject"/>
  <Override PartName="/ppt/embeddings/Microsoft_Equation4.bin" ContentType="application/vnd.openxmlformats-officedocument.oleObject"/>
  <Override PartName="/ppt/embeddings/oleObject21.bin" ContentType="application/vnd.openxmlformats-officedocument.oleObject"/>
  <Override PartName="/ppt/embeddings/oleObject22.bin" ContentType="application/vnd.openxmlformats-officedocument.oleObject"/>
  <Override PartName="/ppt/notesSlides/notesSlide8.xml" ContentType="application/vnd.openxmlformats-officedocument.presentationml.notesSlide+xml"/>
  <Override PartName="/ppt/embeddings/oleObject23.bin" ContentType="application/vnd.openxmlformats-officedocument.oleObject"/>
  <Override PartName="/ppt/embeddings/oleObject24.bin" ContentType="application/vnd.openxmlformats-officedocument.oleObject"/>
  <Override PartName="/ppt/embeddings/oleObject25.bin" ContentType="application/vnd.openxmlformats-officedocument.oleObject"/>
  <Override PartName="/ppt/embeddings/oleObject26.bin" ContentType="application/vnd.openxmlformats-officedocument.oleObject"/>
  <Override PartName="/ppt/embeddings/oleObject27.bin" ContentType="application/vnd.openxmlformats-officedocument.oleObject"/>
  <Override PartName="/ppt/embeddings/oleObject28.bin" ContentType="application/vnd.openxmlformats-officedocument.oleObject"/>
  <Override PartName="/ppt/embeddings/oleObject29.bin" ContentType="application/vnd.openxmlformats-officedocument.oleObject"/>
  <Override PartName="/ppt/embeddings/oleObject30.bin" ContentType="application/vnd.openxmlformats-officedocument.oleObject"/>
  <Override PartName="/ppt/embeddings/oleObject31.bin" ContentType="application/vnd.openxmlformats-officedocument.oleObject"/>
  <Override PartName="/ppt/embeddings/oleObject32.bin" ContentType="application/vnd.openxmlformats-officedocument.oleObject"/>
  <Override PartName="/ppt/embeddings/oleObject33.bin" ContentType="application/vnd.openxmlformats-officedocument.oleObject"/>
  <Override PartName="/ppt/embeddings/oleObject34.bin" ContentType="application/vnd.openxmlformats-officedocument.oleObject"/>
  <Override PartName="/ppt/embeddings/oleObject35.bin" ContentType="application/vnd.openxmlformats-officedocument.oleObject"/>
  <Override PartName="/ppt/embeddings/Microsoft_Equation5.bin" ContentType="application/vnd.openxmlformats-officedocument.oleObject"/>
  <Override PartName="/ppt/embeddings/Microsoft_Equation6.bin" ContentType="application/vnd.openxmlformats-officedocument.oleObject"/>
  <Override PartName="/ppt/embeddings/oleObject36.bin" ContentType="application/vnd.openxmlformats-officedocument.oleObject"/>
  <Override PartName="/ppt/embeddings/Microsoft_Equation7.bin" ContentType="application/vnd.openxmlformats-officedocument.oleObject"/>
  <Override PartName="/ppt/embeddings/Microsoft_Equation8.bin" ContentType="application/vnd.openxmlformats-officedocument.oleObject"/>
  <Override PartName="/ppt/embeddings/Microsoft_Equation9.bin" ContentType="application/vnd.openxmlformats-officedocument.oleObject"/>
  <Override PartName="/ppt/embeddings/oleObject37.bin" ContentType="application/vnd.openxmlformats-officedocument.oleObject"/>
  <Override PartName="/ppt/embeddings/Microsoft_Equation10.bin" ContentType="application/vnd.openxmlformats-officedocument.oleObject"/>
  <Override PartName="/ppt/embeddings/oleObject38.bin" ContentType="application/vnd.openxmlformats-officedocument.oleObject"/>
  <Override PartName="/ppt/embeddings/oleObject39.bin" ContentType="application/vnd.openxmlformats-officedocument.oleObject"/>
  <Override PartName="/ppt/embeddings/oleObject40.bin" ContentType="application/vnd.openxmlformats-officedocument.oleObject"/>
  <Override PartName="/ppt/embeddings/oleObject41.bin" ContentType="application/vnd.openxmlformats-officedocument.oleObject"/>
  <Override PartName="/ppt/embeddings/oleObject42.bin" ContentType="application/vnd.openxmlformats-officedocument.oleObject"/>
  <Override PartName="/ppt/embeddings/Microsoft_Equation11.bin" ContentType="application/vnd.openxmlformats-officedocument.oleObject"/>
  <Override PartName="/ppt/embeddings/oleObject43.bin" ContentType="application/vnd.openxmlformats-officedocument.oleObject"/>
  <Override PartName="/ppt/embeddings/oleObject44.bin" ContentType="application/vnd.openxmlformats-officedocument.oleObject"/>
  <Override PartName="/ppt/embeddings/oleObject45.bin" ContentType="application/vnd.openxmlformats-officedocument.oleObject"/>
  <Override PartName="/ppt/embeddings/Microsoft_Equation12.bin" ContentType="application/vnd.openxmlformats-officedocument.oleObject"/>
  <Override PartName="/ppt/embeddings/oleObject46.bin" ContentType="application/vnd.openxmlformats-officedocument.oleObject"/>
  <Override PartName="/ppt/embeddings/oleObject47.bin" ContentType="application/vnd.openxmlformats-officedocument.oleObject"/>
  <Override PartName="/ppt/embeddings/Microsoft_Equation13.bin" ContentType="application/vnd.openxmlformats-officedocument.oleObject"/>
  <Override PartName="/ppt/embeddings/oleObject48.bin" ContentType="application/vnd.openxmlformats-officedocument.oleObject"/>
  <Override PartName="/ppt/embeddings/Microsoft_Equation14.bin" ContentType="application/vnd.openxmlformats-officedocument.oleObject"/>
  <Override PartName="/ppt/embeddings/Microsoft_Equation15.bin" ContentType="application/vnd.openxmlformats-officedocument.oleObject"/>
  <Override PartName="/ppt/embeddings/Microsoft_Equation16.bin" ContentType="application/vnd.openxmlformats-officedocument.oleObject"/>
  <Override PartName="/ppt/embeddings/Microsoft_Equation17.bin" ContentType="application/vnd.openxmlformats-officedocument.oleObject"/>
  <Override PartName="/ppt/notesSlides/notesSlide9.xml" ContentType="application/vnd.openxmlformats-officedocument.presentationml.notesSlide+xml"/>
  <Override PartName="/ppt/embeddings/Microsoft_Equation18.bin" ContentType="application/vnd.openxmlformats-officedocument.oleObject"/>
  <Override PartName="/ppt/embeddings/oleObject49.bin" ContentType="application/vnd.openxmlformats-officedocument.oleObject"/>
  <Override PartName="/ppt/embeddings/oleObject50.bin" ContentType="application/vnd.openxmlformats-officedocument.oleObject"/>
  <Override PartName="/ppt/embeddings/oleObject51.bin" ContentType="application/vnd.openxmlformats-officedocument.oleObject"/>
  <Override PartName="/ppt/embeddings/oleObject52.bin" ContentType="application/vnd.openxmlformats-officedocument.oleObject"/>
  <Override PartName="/ppt/embeddings/Microsoft_Equation19.bin" ContentType="application/vnd.openxmlformats-officedocument.oleObject"/>
  <Override PartName="/ppt/embeddings/oleObject53.bin" ContentType="application/vnd.openxmlformats-officedocument.oleObject"/>
  <Override PartName="/ppt/embeddings/oleObject54.bin" ContentType="application/vnd.openxmlformats-officedocument.oleObject"/>
  <Override PartName="/ppt/embeddings/oleObject55.bin" ContentType="application/vnd.openxmlformats-officedocument.oleObject"/>
  <Override PartName="/ppt/embeddings/oleObject56.bin" ContentType="application/vnd.openxmlformats-officedocument.oleObject"/>
  <Override PartName="/ppt/embeddings/oleObject57.bin" ContentType="application/vnd.openxmlformats-officedocument.oleObject"/>
  <Override PartName="/ppt/embeddings/oleObject58.bin" ContentType="application/vnd.openxmlformats-officedocument.oleObject"/>
  <Override PartName="/ppt/embeddings/oleObject59.bin" ContentType="application/vnd.openxmlformats-officedocument.oleObject"/>
  <Override PartName="/ppt/embeddings/Microsoft_Equation20.bin" ContentType="application/vnd.openxmlformats-officedocument.oleObject"/>
  <Override PartName="/ppt/notesSlides/notesSlide10.xml" ContentType="application/vnd.openxmlformats-officedocument.presentationml.notesSlide+xml"/>
  <Override PartName="/ppt/embeddings/oleObject60.bin" ContentType="application/vnd.openxmlformats-officedocument.oleObject"/>
  <Override PartName="/ppt/embeddings/oleObject61.bin" ContentType="application/vnd.openxmlformats-officedocument.oleObject"/>
  <Override PartName="/ppt/embeddings/oleObject62.bin" ContentType="application/vnd.openxmlformats-officedocument.oleObject"/>
  <Override PartName="/ppt/embeddings/oleObject63.bin" ContentType="application/vnd.openxmlformats-officedocument.oleObject"/>
  <Override PartName="/ppt/notesSlides/notesSlide11.xml" ContentType="application/vnd.openxmlformats-officedocument.presentationml.notesSlide+xml"/>
  <Override PartName="/ppt/embeddings/oleObject64.bin" ContentType="application/vnd.openxmlformats-officedocument.oleObject"/>
  <Override PartName="/ppt/embeddings/oleObject65.bin" ContentType="application/vnd.openxmlformats-officedocument.oleObject"/>
  <Override PartName="/ppt/embeddings/oleObject66.bin" ContentType="application/vnd.openxmlformats-officedocument.oleObject"/>
  <Override PartName="/ppt/embeddings/oleObject67.bin" ContentType="application/vnd.openxmlformats-officedocument.oleObject"/>
  <Override PartName="/ppt/embeddings/oleObject68.bin" ContentType="application/vnd.openxmlformats-officedocument.oleObject"/>
  <Override PartName="/ppt/embeddings/oleObject69.bin" ContentType="application/vnd.openxmlformats-officedocument.oleObject"/>
  <Override PartName="/ppt/embeddings/oleObject70.bin" ContentType="application/vnd.openxmlformats-officedocument.oleObject"/>
  <Override PartName="/ppt/embeddings/oleObject71.bin" ContentType="application/vnd.openxmlformats-officedocument.oleObject"/>
  <Override PartName="/ppt/embeddings/oleObject72.bin" ContentType="application/vnd.openxmlformats-officedocument.oleObject"/>
  <Override PartName="/ppt/embeddings/oleObject73.bin" ContentType="application/vnd.openxmlformats-officedocument.oleObject"/>
  <Override PartName="/ppt/embeddings/oleObject74.bin" ContentType="application/vnd.openxmlformats-officedocument.oleObject"/>
  <Override PartName="/ppt/embeddings/oleObject75.bin" ContentType="application/vnd.openxmlformats-officedocument.oleObject"/>
  <Override PartName="/ppt/embeddings/oleObject76.bin" ContentType="application/vnd.openxmlformats-officedocument.oleObject"/>
  <Override PartName="/ppt/notesSlides/notesSlide12.xml" ContentType="application/vnd.openxmlformats-officedocument.presentationml.notesSlide+xml"/>
  <Override PartName="/ppt/embeddings/oleObject77.bin" ContentType="application/vnd.openxmlformats-officedocument.oleObject"/>
  <Override PartName="/ppt/embeddings/oleObject78.bin" ContentType="application/vnd.openxmlformats-officedocument.oleObject"/>
  <Override PartName="/ppt/embeddings/oleObject79.bin" ContentType="application/vnd.openxmlformats-officedocument.oleObject"/>
  <Override PartName="/ppt/embeddings/oleObject80.bin" ContentType="application/vnd.openxmlformats-officedocument.oleObject"/>
  <Override PartName="/ppt/embeddings/oleObject81.bin" ContentType="application/vnd.openxmlformats-officedocument.oleObject"/>
  <Override PartName="/ppt/embeddings/oleObject82.bin" ContentType="application/vnd.openxmlformats-officedocument.oleObject"/>
  <Override PartName="/ppt/notesSlides/notesSlide13.xml" ContentType="application/vnd.openxmlformats-officedocument.presentationml.notesSlide+xml"/>
  <Override PartName="/ppt/embeddings/Microsoft_Equation21.bin" ContentType="application/vnd.openxmlformats-officedocument.oleObject"/>
  <Override PartName="/ppt/notesSlides/notesSlide14.xml" ContentType="application/vnd.openxmlformats-officedocument.presentationml.notesSlide+xml"/>
  <Override PartName="/ppt/embeddings/oleObject83.bin" ContentType="application/vnd.openxmlformats-officedocument.oleObject"/>
  <Override PartName="/ppt/embeddings/oleObject84.bin" ContentType="application/vnd.openxmlformats-officedocument.oleObject"/>
  <Override PartName="/ppt/embeddings/Microsoft_Equation22.bin" ContentType="application/vnd.openxmlformats-officedocument.oleObject"/>
  <Override PartName="/ppt/embeddings/oleObject85.bin" ContentType="application/vnd.openxmlformats-officedocument.oleObject"/>
  <Override PartName="/ppt/embeddings/oleObject86.bin" ContentType="application/vnd.openxmlformats-officedocument.oleObject"/>
  <Override PartName="/ppt/embeddings/oleObject87.bin" ContentType="application/vnd.openxmlformats-officedocument.oleObject"/>
  <Override PartName="/ppt/embeddings/Microsoft_Equation23.bin" ContentType="application/vnd.openxmlformats-officedocument.oleObject"/>
  <Override PartName="/ppt/embeddings/oleObject88.bin" ContentType="application/vnd.openxmlformats-officedocument.oleObject"/>
  <Override PartName="/ppt/embeddings/oleObject89.bin" ContentType="application/vnd.openxmlformats-officedocument.oleObject"/>
  <Override PartName="/ppt/embeddings/oleObject90.bin" ContentType="application/vnd.openxmlformats-officedocument.oleObject"/>
  <Override PartName="/ppt/embeddings/oleObject91.bin" ContentType="application/vnd.openxmlformats-officedocument.oleObject"/>
  <Override PartName="/ppt/embeddings/oleObject92.bin" ContentType="application/vnd.openxmlformats-officedocument.oleObject"/>
  <Override PartName="/ppt/embeddings/Microsoft_Equation24.bin" ContentType="application/vnd.openxmlformats-officedocument.oleObject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embeddings/oleObject93.bin" ContentType="application/vnd.openxmlformats-officedocument.oleObject"/>
  <Override PartName="/ppt/embeddings/oleObject94.bin" ContentType="application/vnd.openxmlformats-officedocument.oleObject"/>
  <Override PartName="/ppt/embeddings/oleObject95.bin" ContentType="application/vnd.openxmlformats-officedocument.oleObject"/>
  <Override PartName="/ppt/embeddings/oleObject96.bin" ContentType="application/vnd.openxmlformats-officedocument.oleObject"/>
  <Override PartName="/ppt/embeddings/oleObject97.bin" ContentType="application/vnd.openxmlformats-officedocument.oleObject"/>
  <Override PartName="/ppt/embeddings/oleObject98.bin" ContentType="application/vnd.openxmlformats-officedocument.oleObject"/>
  <Override PartName="/ppt/notesSlides/notesSlide17.xml" ContentType="application/vnd.openxmlformats-officedocument.presentationml.notesSlide+xml"/>
  <Override PartName="/ppt/embeddings/oleObject99.bin" ContentType="application/vnd.openxmlformats-officedocument.oleObject"/>
  <Override PartName="/ppt/embeddings/oleObject100.bin" ContentType="application/vnd.openxmlformats-officedocument.oleObject"/>
  <Override PartName="/ppt/embeddings/oleObject101.bin" ContentType="application/vnd.openxmlformats-officedocument.oleObject"/>
  <Override PartName="/ppt/embeddings/oleObject102.bin" ContentType="application/vnd.openxmlformats-officedocument.oleObject"/>
  <Override PartName="/ppt/notesSlides/notesSlide18.xml" ContentType="application/vnd.openxmlformats-officedocument.presentationml.notesSlide+xml"/>
  <Override PartName="/ppt/embeddings/oleObject103.bin" ContentType="application/vnd.openxmlformats-officedocument.oleObject"/>
  <Override PartName="/ppt/embeddings/oleObject104.bin" ContentType="application/vnd.openxmlformats-officedocument.oleObject"/>
  <Override PartName="/ppt/embeddings/oleObject105.bin" ContentType="application/vnd.openxmlformats-officedocument.oleObject"/>
  <Override PartName="/ppt/notesSlides/notesSlide19.xml" ContentType="application/vnd.openxmlformats-officedocument.presentationml.notesSlide+xml"/>
  <Override PartName="/ppt/embeddings/oleObject106.bin" ContentType="application/vnd.openxmlformats-officedocument.oleObject"/>
  <Override PartName="/ppt/embeddings/oleObject107.bin" ContentType="application/vnd.openxmlformats-officedocument.oleObject"/>
  <Override PartName="/ppt/embeddings/oleObject108.bin" ContentType="application/vnd.openxmlformats-officedocument.oleObject"/>
  <Override PartName="/ppt/embeddings/oleObject109.bin" ContentType="application/vnd.openxmlformats-officedocument.oleObject"/>
  <Override PartName="/ppt/embeddings/oleObject110.bin" ContentType="application/vnd.openxmlformats-officedocument.oleObject"/>
  <Override PartName="/ppt/embeddings/oleObject111.bin" ContentType="application/vnd.openxmlformats-officedocument.oleObject"/>
  <Override PartName="/ppt/embeddings/oleObject112.bin" ContentType="application/vnd.openxmlformats-officedocument.oleObject"/>
  <Override PartName="/ppt/embeddings/oleObject113.bin" ContentType="application/vnd.openxmlformats-officedocument.oleObject"/>
  <Override PartName="/ppt/embeddings/oleObject114.bin" ContentType="application/vnd.openxmlformats-officedocument.oleObject"/>
  <Override PartName="/ppt/embeddings/oleObject115.bin" ContentType="application/vnd.openxmlformats-officedocument.oleObject"/>
  <Override PartName="/ppt/embeddings/oleObject116.bin" ContentType="application/vnd.openxmlformats-officedocument.oleObject"/>
  <Override PartName="/ppt/embeddings/oleObject117.bin" ContentType="application/vnd.openxmlformats-officedocument.oleObject"/>
  <Override PartName="/ppt/embeddings/oleObject118.bin" ContentType="application/vnd.openxmlformats-officedocument.oleObject"/>
  <Override PartName="/ppt/notesSlides/notesSlide20.xml" ContentType="application/vnd.openxmlformats-officedocument.presentationml.notesSlide+xml"/>
  <Override PartName="/ppt/embeddings/oleObject119.bin" ContentType="application/vnd.openxmlformats-officedocument.oleObject"/>
  <Override PartName="/ppt/embeddings/oleObject120.bin" ContentType="application/vnd.openxmlformats-officedocument.oleObject"/>
  <Override PartName="/ppt/embeddings/oleObject121.bin" ContentType="application/vnd.openxmlformats-officedocument.oleObject"/>
  <Override PartName="/ppt/embeddings/oleObject122.bin" ContentType="application/vnd.openxmlformats-officedocument.oleObject"/>
  <Override PartName="/ppt/notesSlides/notesSlide21.xml" ContentType="application/vnd.openxmlformats-officedocument.presentationml.notesSlide+xml"/>
  <Override PartName="/ppt/embeddings/oleObject123.bin" ContentType="application/vnd.openxmlformats-officedocument.oleObject"/>
  <Override PartName="/ppt/embeddings/oleObject124.bin" ContentType="application/vnd.openxmlformats-officedocument.oleObject"/>
  <Override PartName="/ppt/embeddings/oleObject125.bin" ContentType="application/vnd.openxmlformats-officedocument.oleObject"/>
  <Override PartName="/ppt/notesSlides/notesSlide22.xml" ContentType="application/vnd.openxmlformats-officedocument.presentationml.notesSlide+xml"/>
  <Override PartName="/ppt/embeddings/oleObject126.bin" ContentType="application/vnd.openxmlformats-officedocument.oleObject"/>
  <Override PartName="/ppt/embeddings/oleObject127.bin" ContentType="application/vnd.openxmlformats-officedocument.oleObject"/>
  <Override PartName="/ppt/embeddings/oleObject128.bin" ContentType="application/vnd.openxmlformats-officedocument.oleObject"/>
  <Override PartName="/ppt/embeddings/oleObject129.bin" ContentType="application/vnd.openxmlformats-officedocument.oleObject"/>
  <Override PartName="/ppt/embeddings/oleObject130.bin" ContentType="application/vnd.openxmlformats-officedocument.oleObject"/>
  <Override PartName="/ppt/embeddings/oleObject131.bin" ContentType="application/vnd.openxmlformats-officedocument.oleObject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embeddings/oleObject132.bin" ContentType="application/vnd.openxmlformats-officedocument.oleObject"/>
  <Override PartName="/ppt/embeddings/oleObject133.bin" ContentType="application/vnd.openxmlformats-officedocument.oleObject"/>
  <Override PartName="/ppt/embeddings/oleObject134.bin" ContentType="application/vnd.openxmlformats-officedocument.oleObject"/>
  <Override PartName="/ppt/embeddings/oleObject135.bin" ContentType="application/vnd.openxmlformats-officedocument.oleObject"/>
  <Override PartName="/ppt/notesSlides/notesSlide25.xml" ContentType="application/vnd.openxmlformats-officedocument.presentationml.notesSlide+xml"/>
  <Override PartName="/ppt/embeddings/oleObject136.bin" ContentType="application/vnd.openxmlformats-officedocument.oleObject"/>
  <Override PartName="/ppt/embeddings/oleObject137.bin" ContentType="application/vnd.openxmlformats-officedocument.oleObject"/>
  <Override PartName="/ppt/embeddings/oleObject138.bin" ContentType="application/vnd.openxmlformats-officedocument.oleObject"/>
  <Override PartName="/ppt/embeddings/oleObject139.bin" ContentType="application/vnd.openxmlformats-officedocument.oleObject"/>
  <Override PartName="/ppt/embeddings/oleObject140.bin" ContentType="application/vnd.openxmlformats-officedocument.oleObject"/>
  <Override PartName="/ppt/embeddings/oleObject141.bin" ContentType="application/vnd.openxmlformats-officedocument.oleObject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embeddings/oleObject142.bin" ContentType="application/vnd.openxmlformats-officedocument.oleObject"/>
  <Override PartName="/ppt/embeddings/oleObject143.bin" ContentType="application/vnd.openxmlformats-officedocument.oleObject"/>
  <Override PartName="/ppt/embeddings/oleObject144.bin" ContentType="application/vnd.openxmlformats-officedocument.oleObject"/>
  <Override PartName="/ppt/embeddings/oleObject145.bin" ContentType="application/vnd.openxmlformats-officedocument.oleObject"/>
  <Override PartName="/ppt/embeddings/oleObject146.bin" ContentType="application/vnd.openxmlformats-officedocument.oleObject"/>
  <Override PartName="/ppt/embeddings/oleObject147.bin" ContentType="application/vnd.openxmlformats-officedocument.oleObject"/>
  <Override PartName="/ppt/embeddings/oleObject148.bin" ContentType="application/vnd.openxmlformats-officedocument.oleObject"/>
  <Override PartName="/ppt/notesSlides/notesSlide28.xml" ContentType="application/vnd.openxmlformats-officedocument.presentationml.notesSlide+xml"/>
  <Override PartName="/ppt/embeddings/oleObject149.bin" ContentType="application/vnd.openxmlformats-officedocument.oleObject"/>
  <Override PartName="/ppt/embeddings/oleObject150.bin" ContentType="application/vnd.openxmlformats-officedocument.oleObject"/>
  <Override PartName="/ppt/embeddings/oleObject151.bin" ContentType="application/vnd.openxmlformats-officedocument.oleObject"/>
  <Override PartName="/ppt/embeddings/oleObject152.bin" ContentType="application/vnd.openxmlformats-officedocument.oleObject"/>
  <Override PartName="/ppt/embeddings/oleObject153.bin" ContentType="application/vnd.openxmlformats-officedocument.oleObject"/>
  <Override PartName="/ppt/embeddings/oleObject154.bin" ContentType="application/vnd.openxmlformats-officedocument.oleObject"/>
  <Override PartName="/ppt/embeddings/oleObject155.bin" ContentType="application/vnd.openxmlformats-officedocument.oleObject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embeddings/oleObject156.bin" ContentType="application/vnd.openxmlformats-officedocument.oleObject"/>
  <Override PartName="/ppt/embeddings/oleObject157.bin" ContentType="application/vnd.openxmlformats-officedocument.oleObject"/>
  <Override PartName="/ppt/embeddings/Microsoft_Equation25.bin" ContentType="application/vnd.openxmlformats-officedocument.oleObject"/>
  <Override PartName="/ppt/notesSlides/notesSlide32.xml" ContentType="application/vnd.openxmlformats-officedocument.presentationml.notesSlide+xml"/>
  <Override PartName="/ppt/embeddings/oleObject158.bin" ContentType="application/vnd.openxmlformats-officedocument.oleObject"/>
  <Override PartName="/ppt/embeddings/oleObject159.bin" ContentType="application/vnd.openxmlformats-officedocument.oleObject"/>
  <Override PartName="/ppt/embeddings/oleObject160.bin" ContentType="application/vnd.openxmlformats-officedocument.oleObject"/>
  <Override PartName="/ppt/embeddings/oleObject161.bin" ContentType="application/vnd.openxmlformats-officedocument.oleObject"/>
  <Override PartName="/ppt/embeddings/oleObject162.bin" ContentType="application/vnd.openxmlformats-officedocument.oleObject"/>
  <Override PartName="/ppt/embeddings/oleObject163.bin" ContentType="application/vnd.openxmlformats-officedocument.oleObject"/>
  <Override PartName="/ppt/embeddings/Microsoft_Equation26.bin" ContentType="application/vnd.openxmlformats-officedocument.oleObject"/>
  <Override PartName="/ppt/notesSlides/notesSlide33.xml" ContentType="application/vnd.openxmlformats-officedocument.presentationml.notesSlide+xml"/>
  <Override PartName="/ppt/embeddings/oleObject164.bin" ContentType="application/vnd.openxmlformats-officedocument.oleObject"/>
  <Override PartName="/ppt/embeddings/oleObject165.bin" ContentType="application/vnd.openxmlformats-officedocument.oleObject"/>
  <Override PartName="/ppt/notesSlides/notesSlide34.xml" ContentType="application/vnd.openxmlformats-officedocument.presentationml.notesSlide+xml"/>
  <Override PartName="/ppt/embeddings/oleObject166.bin" ContentType="application/vnd.openxmlformats-officedocument.oleObject"/>
  <Override PartName="/ppt/embeddings/oleObject167.bin" ContentType="application/vnd.openxmlformats-officedocument.oleObject"/>
  <Override PartName="/ppt/embeddings/oleObject168.bin" ContentType="application/vnd.openxmlformats-officedocument.oleObject"/>
  <Override PartName="/ppt/embeddings/oleObject169.bin" ContentType="application/vnd.openxmlformats-officedocument.oleObject"/>
  <Override PartName="/ppt/embeddings/oleObject170.bin" ContentType="application/vnd.openxmlformats-officedocument.oleObject"/>
  <Override PartName="/ppt/embeddings/oleObject171.bin" ContentType="application/vnd.openxmlformats-officedocument.oleObject"/>
  <Override PartName="/ppt/notesSlides/notesSlide35.xml" ContentType="application/vnd.openxmlformats-officedocument.presentationml.notesSlide+xml"/>
  <Override PartName="/ppt/embeddings/oleObject172.bin" ContentType="application/vnd.openxmlformats-officedocument.oleObject"/>
  <Override PartName="/ppt/embeddings/oleObject173.bin" ContentType="application/vnd.openxmlformats-officedocument.oleObject"/>
  <Override PartName="/ppt/embeddings/oleObject174.bin" ContentType="application/vnd.openxmlformats-officedocument.oleObject"/>
  <Override PartName="/ppt/embeddings/Microsoft_Equation27.bin" ContentType="application/vnd.openxmlformats-officedocument.oleObject"/>
  <Override PartName="/ppt/embeddings/oleObject175.bin" ContentType="application/vnd.openxmlformats-officedocument.oleObject"/>
  <Override PartName="/ppt/embeddings/oleObject176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60"/>
  </p:notesMasterIdLst>
  <p:handoutMasterIdLst>
    <p:handoutMasterId r:id="rId61"/>
  </p:handoutMasterIdLst>
  <p:sldIdLst>
    <p:sldId id="256" r:id="rId2"/>
    <p:sldId id="257" r:id="rId3"/>
    <p:sldId id="260" r:id="rId4"/>
    <p:sldId id="370" r:id="rId5"/>
    <p:sldId id="377" r:id="rId6"/>
    <p:sldId id="259" r:id="rId7"/>
    <p:sldId id="371" r:id="rId8"/>
    <p:sldId id="315" r:id="rId9"/>
    <p:sldId id="378" r:id="rId10"/>
    <p:sldId id="361" r:id="rId11"/>
    <p:sldId id="372" r:id="rId12"/>
    <p:sldId id="373" r:id="rId13"/>
    <p:sldId id="354" r:id="rId14"/>
    <p:sldId id="355" r:id="rId15"/>
    <p:sldId id="274" r:id="rId16"/>
    <p:sldId id="374" r:id="rId17"/>
    <p:sldId id="357" r:id="rId18"/>
    <p:sldId id="358" r:id="rId19"/>
    <p:sldId id="376" r:id="rId20"/>
    <p:sldId id="375" r:id="rId21"/>
    <p:sldId id="356" r:id="rId22"/>
    <p:sldId id="379" r:id="rId23"/>
    <p:sldId id="380" r:id="rId24"/>
    <p:sldId id="381" r:id="rId25"/>
    <p:sldId id="362" r:id="rId26"/>
    <p:sldId id="363" r:id="rId27"/>
    <p:sldId id="364" r:id="rId28"/>
    <p:sldId id="288" r:id="rId29"/>
    <p:sldId id="316" r:id="rId30"/>
    <p:sldId id="317" r:id="rId31"/>
    <p:sldId id="366" r:id="rId32"/>
    <p:sldId id="365" r:id="rId33"/>
    <p:sldId id="367" r:id="rId34"/>
    <p:sldId id="368" r:id="rId35"/>
    <p:sldId id="369" r:id="rId36"/>
    <p:sldId id="320" r:id="rId37"/>
    <p:sldId id="321" r:id="rId38"/>
    <p:sldId id="322" r:id="rId39"/>
    <p:sldId id="335" r:id="rId40"/>
    <p:sldId id="323" r:id="rId41"/>
    <p:sldId id="352" r:id="rId42"/>
    <p:sldId id="324" r:id="rId43"/>
    <p:sldId id="325" r:id="rId44"/>
    <p:sldId id="326" r:id="rId45"/>
    <p:sldId id="327" r:id="rId46"/>
    <p:sldId id="343" r:id="rId47"/>
    <p:sldId id="345" r:id="rId48"/>
    <p:sldId id="348" r:id="rId49"/>
    <p:sldId id="346" r:id="rId50"/>
    <p:sldId id="347" r:id="rId51"/>
    <p:sldId id="350" r:id="rId52"/>
    <p:sldId id="349" r:id="rId53"/>
    <p:sldId id="382" r:id="rId54"/>
    <p:sldId id="383" r:id="rId55"/>
    <p:sldId id="329" r:id="rId56"/>
    <p:sldId id="330" r:id="rId57"/>
    <p:sldId id="341" r:id="rId58"/>
    <p:sldId id="280" r:id="rId59"/>
  </p:sldIdLst>
  <p:sldSz cx="9144000" cy="6858000" type="screen4x3"/>
  <p:notesSz cx="6743700" cy="98933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charset="0"/>
        <a:ea typeface="+mn-ea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Comic Sans MS" charset="0"/>
        <a:ea typeface="+mn-ea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Comic Sans MS" charset="0"/>
        <a:ea typeface="+mn-ea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Comic Sans MS" charset="0"/>
        <a:ea typeface="+mn-ea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Comic Sans MS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CCFFCC"/>
    <a:srgbClr val="FFFFCC"/>
    <a:srgbClr val="FFFFFF"/>
    <a:srgbClr val="66FFCC"/>
    <a:srgbClr val="FFCCFF"/>
    <a:srgbClr val="0066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-1936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presProps" Target="presProps.xml"/><Relationship Id="rId64" Type="http://schemas.openxmlformats.org/officeDocument/2006/relationships/viewProps" Target="viewProps.xml"/><Relationship Id="rId65" Type="http://schemas.openxmlformats.org/officeDocument/2006/relationships/theme" Target="theme/theme1.xml"/><Relationship Id="rId66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notesMaster" Target="notesMasters/notesMaster1.xml"/><Relationship Id="rId61" Type="http://schemas.openxmlformats.org/officeDocument/2006/relationships/handoutMaster" Target="handoutMasters/handoutMaster1.xml"/><Relationship Id="rId62" Type="http://schemas.openxmlformats.org/officeDocument/2006/relationships/printerSettings" Target="printerSettings/printerSettings1.bin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4" Type="http://schemas.openxmlformats.org/officeDocument/2006/relationships/image" Target="../media/image4.emf"/><Relationship Id="rId5" Type="http://schemas.openxmlformats.org/officeDocument/2006/relationships/image" Target="../media/image5.emf"/><Relationship Id="rId1" Type="http://schemas.openxmlformats.org/officeDocument/2006/relationships/image" Target="../media/image1.emf"/><Relationship Id="rId2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Relationship Id="rId2" Type="http://schemas.openxmlformats.org/officeDocument/2006/relationships/image" Target="../media/image15.wmf"/><Relationship Id="rId3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4" Type="http://schemas.openxmlformats.org/officeDocument/2006/relationships/image" Target="../media/image21.emf"/><Relationship Id="rId5" Type="http://schemas.openxmlformats.org/officeDocument/2006/relationships/image" Target="../media/image22.emf"/><Relationship Id="rId1" Type="http://schemas.openxmlformats.org/officeDocument/2006/relationships/image" Target="../media/image18.emf"/><Relationship Id="rId2" Type="http://schemas.openxmlformats.org/officeDocument/2006/relationships/image" Target="../media/image1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Relationship Id="rId2" Type="http://schemas.openxmlformats.org/officeDocument/2006/relationships/image" Target="../media/image26.emf"/><Relationship Id="rId3" Type="http://schemas.openxmlformats.org/officeDocument/2006/relationships/image" Target="../media/image27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4" Type="http://schemas.openxmlformats.org/officeDocument/2006/relationships/image" Target="../media/image32.emf"/><Relationship Id="rId5" Type="http://schemas.openxmlformats.org/officeDocument/2006/relationships/image" Target="../media/image33.emf"/><Relationship Id="rId6" Type="http://schemas.openxmlformats.org/officeDocument/2006/relationships/image" Target="../media/image34.emf"/><Relationship Id="rId1" Type="http://schemas.openxmlformats.org/officeDocument/2006/relationships/image" Target="../media/image29.wmf"/><Relationship Id="rId2" Type="http://schemas.openxmlformats.org/officeDocument/2006/relationships/image" Target="../media/image3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Relationship Id="rId2" Type="http://schemas.openxmlformats.org/officeDocument/2006/relationships/image" Target="../media/image36.wmf"/><Relationship Id="rId3" Type="http://schemas.openxmlformats.org/officeDocument/2006/relationships/image" Target="../media/image37.emf"/></Relationships>
</file>

<file path=ppt/drawings/_rels/vmlDrawing8.vml.rels><?xml version="1.0" encoding="UTF-8" standalone="yes"?>
<Relationships xmlns="http://schemas.openxmlformats.org/package/2006/relationships"><Relationship Id="rId11" Type="http://schemas.openxmlformats.org/officeDocument/2006/relationships/image" Target="../media/image35.wmf"/><Relationship Id="rId12" Type="http://schemas.openxmlformats.org/officeDocument/2006/relationships/image" Target="../media/image48.emf"/><Relationship Id="rId1" Type="http://schemas.openxmlformats.org/officeDocument/2006/relationships/image" Target="../media/image29.wmf"/><Relationship Id="rId2" Type="http://schemas.openxmlformats.org/officeDocument/2006/relationships/image" Target="../media/image30.wmf"/><Relationship Id="rId3" Type="http://schemas.openxmlformats.org/officeDocument/2006/relationships/image" Target="../media/image40.emf"/><Relationship Id="rId4" Type="http://schemas.openxmlformats.org/officeDocument/2006/relationships/image" Target="../media/image41.emf"/><Relationship Id="rId5" Type="http://schemas.openxmlformats.org/officeDocument/2006/relationships/image" Target="../media/image42.emf"/><Relationship Id="rId6" Type="http://schemas.openxmlformats.org/officeDocument/2006/relationships/image" Target="../media/image43.emf"/><Relationship Id="rId7" Type="http://schemas.openxmlformats.org/officeDocument/2006/relationships/image" Target="../media/image44.emf"/><Relationship Id="rId8" Type="http://schemas.openxmlformats.org/officeDocument/2006/relationships/image" Target="../media/image45.wmf"/><Relationship Id="rId9" Type="http://schemas.openxmlformats.org/officeDocument/2006/relationships/image" Target="../media/image46.emf"/><Relationship Id="rId10" Type="http://schemas.openxmlformats.org/officeDocument/2006/relationships/image" Target="../media/image47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4" Type="http://schemas.openxmlformats.org/officeDocument/2006/relationships/image" Target="../media/image52.emf"/><Relationship Id="rId5" Type="http://schemas.openxmlformats.org/officeDocument/2006/relationships/image" Target="../media/image53.wmf"/><Relationship Id="rId1" Type="http://schemas.openxmlformats.org/officeDocument/2006/relationships/image" Target="../media/image49.wmf"/><Relationship Id="rId2" Type="http://schemas.openxmlformats.org/officeDocument/2006/relationships/image" Target="../media/image50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wmf"/><Relationship Id="rId2" Type="http://schemas.openxmlformats.org/officeDocument/2006/relationships/image" Target="../media/image57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2.wmf"/><Relationship Id="rId4" Type="http://schemas.openxmlformats.org/officeDocument/2006/relationships/image" Target="../media/image63.wmf"/><Relationship Id="rId5" Type="http://schemas.openxmlformats.org/officeDocument/2006/relationships/image" Target="../media/image64.wmf"/><Relationship Id="rId6" Type="http://schemas.openxmlformats.org/officeDocument/2006/relationships/image" Target="../media/image65.wmf"/><Relationship Id="rId1" Type="http://schemas.openxmlformats.org/officeDocument/2006/relationships/image" Target="../media/image60.wmf"/><Relationship Id="rId2" Type="http://schemas.openxmlformats.org/officeDocument/2006/relationships/image" Target="../media/image61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8.wmf"/><Relationship Id="rId4" Type="http://schemas.openxmlformats.org/officeDocument/2006/relationships/image" Target="../media/image69.emf"/><Relationship Id="rId5" Type="http://schemas.openxmlformats.org/officeDocument/2006/relationships/image" Target="../media/image70.wmf"/><Relationship Id="rId6" Type="http://schemas.openxmlformats.org/officeDocument/2006/relationships/image" Target="../media/image71.wmf"/><Relationship Id="rId7" Type="http://schemas.openxmlformats.org/officeDocument/2006/relationships/image" Target="../media/image72.wmf"/><Relationship Id="rId1" Type="http://schemas.openxmlformats.org/officeDocument/2006/relationships/image" Target="../media/image66.wmf"/><Relationship Id="rId2" Type="http://schemas.openxmlformats.org/officeDocument/2006/relationships/image" Target="../media/image67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3.wmf"/><Relationship Id="rId2" Type="http://schemas.openxmlformats.org/officeDocument/2006/relationships/image" Target="../media/image74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5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8.wmf"/><Relationship Id="rId2" Type="http://schemas.openxmlformats.org/officeDocument/2006/relationships/image" Target="../media/image79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0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83.emf"/><Relationship Id="rId4" Type="http://schemas.openxmlformats.org/officeDocument/2006/relationships/image" Target="../media/image84.wmf"/><Relationship Id="rId5" Type="http://schemas.openxmlformats.org/officeDocument/2006/relationships/image" Target="../media/image85.wmf"/><Relationship Id="rId1" Type="http://schemas.openxmlformats.org/officeDocument/2006/relationships/image" Target="../media/image81.emf"/><Relationship Id="rId2" Type="http://schemas.openxmlformats.org/officeDocument/2006/relationships/image" Target="../media/image82.e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88.emf"/><Relationship Id="rId4" Type="http://schemas.openxmlformats.org/officeDocument/2006/relationships/image" Target="../media/image89.emf"/><Relationship Id="rId5" Type="http://schemas.openxmlformats.org/officeDocument/2006/relationships/image" Target="../media/image90.emf"/><Relationship Id="rId6" Type="http://schemas.openxmlformats.org/officeDocument/2006/relationships/image" Target="../media/image91.emf"/><Relationship Id="rId7" Type="http://schemas.openxmlformats.org/officeDocument/2006/relationships/image" Target="../media/image92.emf"/><Relationship Id="rId8" Type="http://schemas.openxmlformats.org/officeDocument/2006/relationships/image" Target="../media/image93.emf"/><Relationship Id="rId1" Type="http://schemas.openxmlformats.org/officeDocument/2006/relationships/image" Target="../media/image86.emf"/><Relationship Id="rId2" Type="http://schemas.openxmlformats.org/officeDocument/2006/relationships/image" Target="../media/image87.e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96.emf"/><Relationship Id="rId4" Type="http://schemas.openxmlformats.org/officeDocument/2006/relationships/image" Target="../media/image97.emf"/><Relationship Id="rId1" Type="http://schemas.openxmlformats.org/officeDocument/2006/relationships/image" Target="../media/image94.emf"/><Relationship Id="rId2" Type="http://schemas.openxmlformats.org/officeDocument/2006/relationships/image" Target="../media/image95.wmf"/></Relationships>
</file>

<file path=ppt/drawings/_rels/vmlDrawing21.vml.rels><?xml version="1.0" encoding="UTF-8" standalone="yes"?>
<Relationships xmlns="http://schemas.openxmlformats.org/package/2006/relationships"><Relationship Id="rId11" Type="http://schemas.openxmlformats.org/officeDocument/2006/relationships/image" Target="../media/image108.emf"/><Relationship Id="rId12" Type="http://schemas.openxmlformats.org/officeDocument/2006/relationships/image" Target="../media/image109.wmf"/><Relationship Id="rId13" Type="http://schemas.openxmlformats.org/officeDocument/2006/relationships/image" Target="../media/image110.emf"/><Relationship Id="rId1" Type="http://schemas.openxmlformats.org/officeDocument/2006/relationships/image" Target="../media/image98.emf"/><Relationship Id="rId2" Type="http://schemas.openxmlformats.org/officeDocument/2006/relationships/image" Target="../media/image99.wmf"/><Relationship Id="rId3" Type="http://schemas.openxmlformats.org/officeDocument/2006/relationships/image" Target="../media/image100.wmf"/><Relationship Id="rId4" Type="http://schemas.openxmlformats.org/officeDocument/2006/relationships/image" Target="../media/image101.wmf"/><Relationship Id="rId5" Type="http://schemas.openxmlformats.org/officeDocument/2006/relationships/image" Target="../media/image102.wmf"/><Relationship Id="rId6" Type="http://schemas.openxmlformats.org/officeDocument/2006/relationships/image" Target="../media/image103.wmf"/><Relationship Id="rId7" Type="http://schemas.openxmlformats.org/officeDocument/2006/relationships/image" Target="../media/image104.wmf"/><Relationship Id="rId8" Type="http://schemas.openxmlformats.org/officeDocument/2006/relationships/image" Target="../media/image105.wmf"/><Relationship Id="rId9" Type="http://schemas.openxmlformats.org/officeDocument/2006/relationships/image" Target="../media/image106.emf"/><Relationship Id="rId10" Type="http://schemas.openxmlformats.org/officeDocument/2006/relationships/image" Target="../media/image107.e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emf"/><Relationship Id="rId4" Type="http://schemas.openxmlformats.org/officeDocument/2006/relationships/image" Target="../media/image114.wmf"/><Relationship Id="rId5" Type="http://schemas.openxmlformats.org/officeDocument/2006/relationships/image" Target="../media/image115.wmf"/><Relationship Id="rId6" Type="http://schemas.openxmlformats.org/officeDocument/2006/relationships/image" Target="../media/image116.wmf"/><Relationship Id="rId1" Type="http://schemas.openxmlformats.org/officeDocument/2006/relationships/image" Target="../media/image111.emf"/><Relationship Id="rId2" Type="http://schemas.openxmlformats.org/officeDocument/2006/relationships/image" Target="../media/image112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5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8.wmf"/><Relationship Id="rId2" Type="http://schemas.openxmlformats.org/officeDocument/2006/relationships/image" Target="../media/image49.wmf"/><Relationship Id="rId3" Type="http://schemas.openxmlformats.org/officeDocument/2006/relationships/image" Target="../media/image119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wmf"/><Relationship Id="rId4" Type="http://schemas.openxmlformats.org/officeDocument/2006/relationships/image" Target="../media/image122.wmf"/><Relationship Id="rId1" Type="http://schemas.openxmlformats.org/officeDocument/2006/relationships/image" Target="../media/image118.wmf"/><Relationship Id="rId2" Type="http://schemas.openxmlformats.org/officeDocument/2006/relationships/image" Target="../media/image120.w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wmf"/><Relationship Id="rId4" Type="http://schemas.openxmlformats.org/officeDocument/2006/relationships/image" Target="../media/image123.wmf"/><Relationship Id="rId5" Type="http://schemas.openxmlformats.org/officeDocument/2006/relationships/image" Target="../media/image124.wmf"/><Relationship Id="rId6" Type="http://schemas.openxmlformats.org/officeDocument/2006/relationships/image" Target="../media/image119.wmf"/><Relationship Id="rId1" Type="http://schemas.openxmlformats.org/officeDocument/2006/relationships/image" Target="../media/image118.wmf"/><Relationship Id="rId2" Type="http://schemas.openxmlformats.org/officeDocument/2006/relationships/image" Target="../media/image49.w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emf"/><Relationship Id="rId4" Type="http://schemas.openxmlformats.org/officeDocument/2006/relationships/image" Target="../media/image128.wmf"/><Relationship Id="rId5" Type="http://schemas.openxmlformats.org/officeDocument/2006/relationships/image" Target="../media/image129.emf"/><Relationship Id="rId6" Type="http://schemas.openxmlformats.org/officeDocument/2006/relationships/image" Target="../media/image130.emf"/><Relationship Id="rId1" Type="http://schemas.openxmlformats.org/officeDocument/2006/relationships/image" Target="../media/image125.emf"/><Relationship Id="rId2" Type="http://schemas.openxmlformats.org/officeDocument/2006/relationships/image" Target="../media/image126.w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emf"/><Relationship Id="rId4" Type="http://schemas.openxmlformats.org/officeDocument/2006/relationships/image" Target="../media/image134.emf"/><Relationship Id="rId1" Type="http://schemas.openxmlformats.org/officeDocument/2006/relationships/image" Target="../media/image131.wmf"/><Relationship Id="rId2" Type="http://schemas.openxmlformats.org/officeDocument/2006/relationships/image" Target="../media/image132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5.wmf"/><Relationship Id="rId2" Type="http://schemas.openxmlformats.org/officeDocument/2006/relationships/image" Target="../media/image128.wmf"/><Relationship Id="rId3" Type="http://schemas.openxmlformats.org/officeDocument/2006/relationships/image" Target="../media/image136.w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wmf"/><Relationship Id="rId4" Type="http://schemas.openxmlformats.org/officeDocument/2006/relationships/image" Target="../media/image140.wmf"/><Relationship Id="rId1" Type="http://schemas.openxmlformats.org/officeDocument/2006/relationships/image" Target="../media/image137.wmf"/><Relationship Id="rId2" Type="http://schemas.openxmlformats.org/officeDocument/2006/relationships/image" Target="../media/image138.emf"/></Relationships>
</file>

<file path=ppt/drawings/_rels/vmlDrawing3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wmf"/><Relationship Id="rId4" Type="http://schemas.openxmlformats.org/officeDocument/2006/relationships/image" Target="../media/image144.wmf"/><Relationship Id="rId5" Type="http://schemas.openxmlformats.org/officeDocument/2006/relationships/image" Target="../media/image145.wmf"/><Relationship Id="rId6" Type="http://schemas.openxmlformats.org/officeDocument/2006/relationships/image" Target="../media/image146.wmf"/><Relationship Id="rId7" Type="http://schemas.openxmlformats.org/officeDocument/2006/relationships/image" Target="../media/image147.wmf"/><Relationship Id="rId8" Type="http://schemas.openxmlformats.org/officeDocument/2006/relationships/image" Target="../media/image148.wmf"/><Relationship Id="rId1" Type="http://schemas.openxmlformats.org/officeDocument/2006/relationships/image" Target="../media/image141.emf"/><Relationship Id="rId2" Type="http://schemas.openxmlformats.org/officeDocument/2006/relationships/image" Target="../media/image142.wmf"/></Relationships>
</file>

<file path=ppt/drawings/_rels/vmlDrawing3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wmf"/><Relationship Id="rId4" Type="http://schemas.openxmlformats.org/officeDocument/2006/relationships/image" Target="../media/image152.emf"/><Relationship Id="rId1" Type="http://schemas.openxmlformats.org/officeDocument/2006/relationships/image" Target="../media/image149.wmf"/><Relationship Id="rId2" Type="http://schemas.openxmlformats.org/officeDocument/2006/relationships/image" Target="../media/image150.w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3.wmf"/><Relationship Id="rId2" Type="http://schemas.openxmlformats.org/officeDocument/2006/relationships/image" Target="../media/image154.wmf"/><Relationship Id="rId3" Type="http://schemas.openxmlformats.org/officeDocument/2006/relationships/image" Target="../media/image155.emf"/></Relationships>
</file>

<file path=ppt/drawings/_rels/vmlDrawing3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wmf"/><Relationship Id="rId4" Type="http://schemas.openxmlformats.org/officeDocument/2006/relationships/image" Target="../media/image160.emf"/><Relationship Id="rId5" Type="http://schemas.openxmlformats.org/officeDocument/2006/relationships/image" Target="../media/image161.emf"/><Relationship Id="rId6" Type="http://schemas.openxmlformats.org/officeDocument/2006/relationships/image" Target="../media/image162.emf"/><Relationship Id="rId1" Type="http://schemas.openxmlformats.org/officeDocument/2006/relationships/image" Target="../media/image157.wmf"/><Relationship Id="rId2" Type="http://schemas.openxmlformats.org/officeDocument/2006/relationships/image" Target="../media/image158.wmf"/></Relationships>
</file>

<file path=ppt/drawings/_rels/vmlDrawing3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wmf"/><Relationship Id="rId4" Type="http://schemas.openxmlformats.org/officeDocument/2006/relationships/image" Target="../media/image167.emf"/><Relationship Id="rId1" Type="http://schemas.openxmlformats.org/officeDocument/2006/relationships/image" Target="../media/image164.wmf"/><Relationship Id="rId2" Type="http://schemas.openxmlformats.org/officeDocument/2006/relationships/image" Target="../media/image165.wmf"/></Relationships>
</file>

<file path=ppt/drawings/_rels/vmlDrawing3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wmf"/><Relationship Id="rId4" Type="http://schemas.openxmlformats.org/officeDocument/2006/relationships/image" Target="../media/image172.wmf"/><Relationship Id="rId5" Type="http://schemas.openxmlformats.org/officeDocument/2006/relationships/image" Target="../media/image173.wmf"/><Relationship Id="rId6" Type="http://schemas.openxmlformats.org/officeDocument/2006/relationships/image" Target="../media/image174.emf"/><Relationship Id="rId1" Type="http://schemas.openxmlformats.org/officeDocument/2006/relationships/image" Target="../media/image169.emf"/><Relationship Id="rId2" Type="http://schemas.openxmlformats.org/officeDocument/2006/relationships/image" Target="../media/image170.wmf"/></Relationships>
</file>

<file path=ppt/drawings/_rels/vmlDrawing3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wmf"/><Relationship Id="rId4" Type="http://schemas.openxmlformats.org/officeDocument/2006/relationships/image" Target="../media/image179.wmf"/><Relationship Id="rId5" Type="http://schemas.openxmlformats.org/officeDocument/2006/relationships/image" Target="../media/image180.emf"/><Relationship Id="rId6" Type="http://schemas.openxmlformats.org/officeDocument/2006/relationships/image" Target="../media/image181.emf"/><Relationship Id="rId7" Type="http://schemas.openxmlformats.org/officeDocument/2006/relationships/image" Target="../media/image182.emf"/><Relationship Id="rId1" Type="http://schemas.openxmlformats.org/officeDocument/2006/relationships/image" Target="../media/image176.wmf"/><Relationship Id="rId2" Type="http://schemas.openxmlformats.org/officeDocument/2006/relationships/image" Target="../media/image177.wmf"/></Relationships>
</file>

<file path=ppt/drawings/_rels/vmlDrawing3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emf"/><Relationship Id="rId4" Type="http://schemas.openxmlformats.org/officeDocument/2006/relationships/image" Target="../media/image186.emf"/><Relationship Id="rId5" Type="http://schemas.openxmlformats.org/officeDocument/2006/relationships/image" Target="../media/image187.emf"/><Relationship Id="rId6" Type="http://schemas.openxmlformats.org/officeDocument/2006/relationships/image" Target="../media/image188.emf"/><Relationship Id="rId7" Type="http://schemas.openxmlformats.org/officeDocument/2006/relationships/image" Target="../media/image189.emf"/><Relationship Id="rId1" Type="http://schemas.openxmlformats.org/officeDocument/2006/relationships/image" Target="../media/image183.wmf"/><Relationship Id="rId2" Type="http://schemas.openxmlformats.org/officeDocument/2006/relationships/image" Target="../media/image184.e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2.wmf"/><Relationship Id="rId2" Type="http://schemas.openxmlformats.org/officeDocument/2006/relationships/image" Target="../media/image193.wmf"/><Relationship Id="rId3" Type="http://schemas.openxmlformats.org/officeDocument/2006/relationships/image" Target="../media/image194.wmf"/></Relationships>
</file>

<file path=ppt/drawings/_rels/vmlDrawing4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wmf"/><Relationship Id="rId4" Type="http://schemas.openxmlformats.org/officeDocument/2006/relationships/image" Target="../media/image199.wmf"/><Relationship Id="rId5" Type="http://schemas.openxmlformats.org/officeDocument/2006/relationships/image" Target="../media/image200.wmf"/><Relationship Id="rId6" Type="http://schemas.openxmlformats.org/officeDocument/2006/relationships/image" Target="../media/image201.wmf"/><Relationship Id="rId7" Type="http://schemas.openxmlformats.org/officeDocument/2006/relationships/image" Target="../media/image202.wmf"/><Relationship Id="rId1" Type="http://schemas.openxmlformats.org/officeDocument/2006/relationships/image" Target="../media/image196.wmf"/><Relationship Id="rId2" Type="http://schemas.openxmlformats.org/officeDocument/2006/relationships/image" Target="../media/image197.w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3.wmf"/><Relationship Id="rId2" Type="http://schemas.openxmlformats.org/officeDocument/2006/relationships/image" Target="../media/image204.wmf"/></Relationships>
</file>

<file path=ppt/drawings/_rels/vmlDrawing4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wmf"/><Relationship Id="rId4" Type="http://schemas.openxmlformats.org/officeDocument/2006/relationships/image" Target="../media/image208.wmf"/><Relationship Id="rId5" Type="http://schemas.openxmlformats.org/officeDocument/2006/relationships/image" Target="../media/image209.wmf"/><Relationship Id="rId6" Type="http://schemas.openxmlformats.org/officeDocument/2006/relationships/image" Target="../media/image210.wmf"/><Relationship Id="rId1" Type="http://schemas.openxmlformats.org/officeDocument/2006/relationships/image" Target="../media/image205.wmf"/><Relationship Id="rId2" Type="http://schemas.openxmlformats.org/officeDocument/2006/relationships/image" Target="../media/image206.wmf"/></Relationships>
</file>

<file path=ppt/drawings/_rels/vmlDrawing4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wmf"/><Relationship Id="rId4" Type="http://schemas.openxmlformats.org/officeDocument/2006/relationships/image" Target="../media/image214.wmf"/><Relationship Id="rId5" Type="http://schemas.openxmlformats.org/officeDocument/2006/relationships/image" Target="../media/image215.wmf"/><Relationship Id="rId6" Type="http://schemas.openxmlformats.org/officeDocument/2006/relationships/image" Target="../media/image216.emf"/><Relationship Id="rId1" Type="http://schemas.openxmlformats.org/officeDocument/2006/relationships/image" Target="../media/image211.wmf"/><Relationship Id="rId2" Type="http://schemas.openxmlformats.org/officeDocument/2006/relationships/image" Target="../media/image21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91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30" tIns="45615" rIns="91230" bIns="45615" numCol="1" anchor="t" anchorCtr="0" compatLnSpc="1">
            <a:prstTxWarp prst="textNoShape">
              <a:avLst/>
            </a:prstTxWarp>
          </a:bodyPr>
          <a:lstStyle>
            <a:lvl1pPr defTabSz="912813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94125" y="0"/>
            <a:ext cx="29591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30" tIns="45615" rIns="91230" bIns="45615" numCol="1" anchor="t" anchorCtr="0" compatLnSpc="1">
            <a:prstTxWarp prst="textNoShape">
              <a:avLst/>
            </a:prstTxWarp>
          </a:bodyPr>
          <a:lstStyle>
            <a:lvl1pPr algn="r" defTabSz="912813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63075"/>
            <a:ext cx="29591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30" tIns="45615" rIns="91230" bIns="45615" numCol="1" anchor="b" anchorCtr="0" compatLnSpc="1">
            <a:prstTxWarp prst="textNoShape">
              <a:avLst/>
            </a:prstTxWarp>
          </a:bodyPr>
          <a:lstStyle>
            <a:lvl1pPr defTabSz="912813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94125" y="9363075"/>
            <a:ext cx="29591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30" tIns="45615" rIns="91230" bIns="45615" numCol="1" anchor="b" anchorCtr="0" compatLnSpc="1">
            <a:prstTxWarp prst="textNoShape">
              <a:avLst/>
            </a:prstTxWarp>
          </a:bodyPr>
          <a:lstStyle>
            <a:lvl1pPr algn="r" defTabSz="912813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F677B9B5-37AC-2348-9A67-FEADC5BC570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027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225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30" tIns="45615" rIns="91230" bIns="45615" numCol="1" anchor="t" anchorCtr="0" compatLnSpc="1">
            <a:prstTxWarp prst="textNoShape">
              <a:avLst/>
            </a:prstTxWarp>
          </a:bodyPr>
          <a:lstStyle>
            <a:lvl1pPr defTabSz="912813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21113" y="0"/>
            <a:ext cx="29225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30" tIns="45615" rIns="91230" bIns="45615" numCol="1" anchor="t" anchorCtr="0" compatLnSpc="1">
            <a:prstTxWarp prst="textNoShape">
              <a:avLst/>
            </a:prstTxWarp>
          </a:bodyPr>
          <a:lstStyle>
            <a:lvl1pPr algn="r" defTabSz="912813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0113" y="742950"/>
            <a:ext cx="4945062" cy="3708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0113" y="4699000"/>
            <a:ext cx="4943475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30" tIns="45615" rIns="91230" bIns="456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8000"/>
            <a:ext cx="29225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30" tIns="45615" rIns="91230" bIns="45615" numCol="1" anchor="b" anchorCtr="0" compatLnSpc="1">
            <a:prstTxWarp prst="textNoShape">
              <a:avLst/>
            </a:prstTxWarp>
          </a:bodyPr>
          <a:lstStyle>
            <a:lvl1pPr defTabSz="912813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21113" y="9398000"/>
            <a:ext cx="292258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30" tIns="45615" rIns="91230" bIns="45615" numCol="1" anchor="b" anchorCtr="0" compatLnSpc="1">
            <a:prstTxWarp prst="textNoShape">
              <a:avLst/>
            </a:prstTxWarp>
          </a:bodyPr>
          <a:lstStyle>
            <a:lvl1pPr algn="r" defTabSz="912813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6B9764ED-3109-9A4A-BDC3-72BFFD9D396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976845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88723F-76C1-894D-AB09-9EEBBBA9AFF6}" type="slidenum">
              <a:rPr lang="fr-FR"/>
              <a:pPr/>
              <a:t>1</a:t>
            </a:fld>
            <a:endParaRPr lang="fr-FR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9A6484-7AED-6349-B6E9-7F463B994855}" type="slidenum">
              <a:rPr lang="fr-FR"/>
              <a:pPr/>
              <a:t>4</a:t>
            </a:fld>
            <a:endParaRPr lang="fr-FR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9A6484-7AED-6349-B6E9-7F463B994855}" type="slidenum">
              <a:rPr lang="fr-FR"/>
              <a:pPr/>
              <a:t>5</a:t>
            </a:fld>
            <a:endParaRPr lang="fr-FR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9A6484-7AED-6349-B6E9-7F463B994855}" type="slidenum">
              <a:rPr lang="fr-FR"/>
              <a:pPr/>
              <a:t>7</a:t>
            </a:fld>
            <a:endParaRPr lang="fr-FR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9A6484-7AED-6349-B6E9-7F463B994855}" type="slidenum">
              <a:rPr lang="fr-FR"/>
              <a:pPr/>
              <a:t>11</a:t>
            </a:fld>
            <a:endParaRPr lang="fr-FR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9A6484-7AED-6349-B6E9-7F463B994855}" type="slidenum">
              <a:rPr lang="fr-FR"/>
              <a:pPr/>
              <a:t>12</a:t>
            </a:fld>
            <a:endParaRPr lang="fr-FR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9A6484-7AED-6349-B6E9-7F463B994855}" type="slidenum">
              <a:rPr lang="fr-FR"/>
              <a:pPr/>
              <a:t>13</a:t>
            </a:fld>
            <a:endParaRPr lang="fr-FR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9A6484-7AED-6349-B6E9-7F463B994855}" type="slidenum">
              <a:rPr lang="fr-FR"/>
              <a:pPr/>
              <a:t>15</a:t>
            </a:fld>
            <a:endParaRPr lang="fr-FR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714DA58-8481-E94C-A4F9-F5F2B1537C8D}" type="slidenum">
              <a:rPr lang="fr-FR"/>
              <a:pPr/>
              <a:t>25</a:t>
            </a:fld>
            <a:endParaRPr lang="fr-FR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E77AC2F-3814-D74C-A145-8295A1024E88}" type="slidenum">
              <a:rPr lang="fr-FR"/>
              <a:pPr/>
              <a:t>28</a:t>
            </a:fld>
            <a:endParaRPr lang="fr-FR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982976-50F1-4647-837B-943B6DB20FF0}" type="slidenum">
              <a:rPr lang="fr-FR"/>
              <a:pPr/>
              <a:t>29</a:t>
            </a:fld>
            <a:endParaRPr lang="fr-FR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825B8A-3EA1-D942-AC76-024D4D1F0B2C}" type="slidenum">
              <a:rPr lang="fr-FR"/>
              <a:pPr/>
              <a:t>30</a:t>
            </a:fld>
            <a:endParaRPr lang="fr-FR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9305DF-FF4D-204D-814E-4812261B1147}" type="slidenum">
              <a:rPr lang="fr-FR"/>
              <a:pPr/>
              <a:t>31</a:t>
            </a:fld>
            <a:endParaRPr lang="fr-FR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9305DF-FF4D-204D-814E-4812261B1147}" type="slidenum">
              <a:rPr lang="fr-FR"/>
              <a:pPr/>
              <a:t>32</a:t>
            </a:fld>
            <a:endParaRPr lang="fr-FR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C64032-2157-2F46-8877-AAA39CFCCCDA}" type="slidenum">
              <a:rPr lang="fr-FR"/>
              <a:pPr/>
              <a:t>36</a:t>
            </a:fld>
            <a:endParaRPr lang="fr-FR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FCD38A-22DE-374C-BB16-9AE4DA8EB6A2}" type="slidenum">
              <a:rPr lang="fr-FR"/>
              <a:pPr/>
              <a:t>37</a:t>
            </a:fld>
            <a:endParaRPr lang="fr-FR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11150A-4BAD-8E41-B9C5-22E265DBB604}" type="slidenum">
              <a:rPr lang="fr-FR"/>
              <a:pPr/>
              <a:t>38</a:t>
            </a:fld>
            <a:endParaRPr lang="fr-FR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A7CB68-752D-934C-A0BD-B8997D671B59}" type="slidenum">
              <a:rPr lang="fr-FR"/>
              <a:pPr/>
              <a:t>39</a:t>
            </a:fld>
            <a:endParaRPr lang="fr-FR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412EBA-0024-E347-AA61-62C7CE6DCE8F}" type="slidenum">
              <a:rPr lang="fr-FR"/>
              <a:pPr/>
              <a:t>40</a:t>
            </a:fld>
            <a:endParaRPr lang="fr-FR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EFDFD4-1D3A-B948-B468-6B191386AE75}" type="slidenum">
              <a:rPr lang="fr-FR"/>
              <a:pPr/>
              <a:t>42</a:t>
            </a:fld>
            <a:endParaRPr lang="fr-FR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18D99A-F768-3E43-9A27-FEB905484DFD}" type="slidenum">
              <a:rPr lang="fr-FR"/>
              <a:pPr/>
              <a:t>43</a:t>
            </a:fld>
            <a:endParaRPr lang="fr-FR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E695BC-D7F2-0D4C-901D-755723097C46}" type="slidenum">
              <a:rPr lang="fr-FR"/>
              <a:pPr/>
              <a:t>44</a:t>
            </a:fld>
            <a:endParaRPr lang="fr-FR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98C7AD6-4A0F-F24A-8C2E-29BF1C338890}" type="slidenum">
              <a:rPr lang="fr-FR"/>
              <a:pPr/>
              <a:t>45</a:t>
            </a:fld>
            <a:endParaRPr lang="fr-FR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62269A-D08B-B744-B069-E8C9C7920FCC}" type="slidenum">
              <a:rPr lang="fr-FR"/>
              <a:pPr/>
              <a:t>46</a:t>
            </a:fld>
            <a:endParaRPr lang="fr-FR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6E5AA0-E50B-AE4C-8366-A4050B4BD34A}" type="slidenum">
              <a:rPr lang="fr-FR"/>
              <a:pPr/>
              <a:t>47</a:t>
            </a:fld>
            <a:endParaRPr lang="fr-FR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C28D55-A437-EB4A-8B61-14336444E299}" type="slidenum">
              <a:rPr lang="fr-FR"/>
              <a:pPr/>
              <a:t>48</a:t>
            </a:fld>
            <a:endParaRPr lang="fr-FR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2E7A69-880B-8E44-9C1D-17F860D4CF45}" type="slidenum">
              <a:rPr lang="fr-FR"/>
              <a:pPr/>
              <a:t>49</a:t>
            </a:fld>
            <a:endParaRPr lang="fr-FR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9F7D44-E8A2-AD41-8C54-385696292C11}" type="slidenum">
              <a:rPr lang="fr-FR"/>
              <a:pPr/>
              <a:t>50</a:t>
            </a:fld>
            <a:endParaRPr lang="fr-FR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F9291B-7D4C-084D-AF78-1F7915622D89}" type="slidenum">
              <a:rPr lang="fr-FR"/>
              <a:pPr/>
              <a:t>51</a:t>
            </a:fld>
            <a:endParaRPr lang="fr-FR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7B7658-905B-734A-BCFA-F0C0E01AADAA}" type="slidenum">
              <a:rPr lang="fr-FR"/>
              <a:pPr/>
              <a:t>52</a:t>
            </a:fld>
            <a:endParaRPr lang="fr-FR"/>
          </a:p>
        </p:txBody>
      </p:sp>
      <p:sp>
        <p:nvSpPr>
          <p:cNvPr id="89091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2051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0C1CE12-4B8D-524E-A625-30B5AEFA8239}" type="slidenum">
              <a:rPr lang="fr-FR"/>
              <a:pPr/>
              <a:t>53</a:t>
            </a:fld>
            <a:endParaRPr lang="fr-FR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116F2EE-8AD2-9048-84A4-5ACC93A5DD93}" type="slidenum">
              <a:rPr lang="fr-FR"/>
              <a:pPr/>
              <a:t>54</a:t>
            </a:fld>
            <a:endParaRPr lang="fr-FR"/>
          </a:p>
        </p:txBody>
      </p:sp>
      <p:sp>
        <p:nvSpPr>
          <p:cNvPr id="48131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2051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725A37-7AC0-604E-B918-B3283C3654CF}" type="slidenum">
              <a:rPr lang="fr-FR"/>
              <a:pPr/>
              <a:t>55</a:t>
            </a:fld>
            <a:endParaRPr lang="fr-FR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E055A05-9B97-0F4C-96D9-D169783315A7}" type="slidenum">
              <a:rPr lang="fr-FR"/>
              <a:pPr/>
              <a:t>56</a:t>
            </a:fld>
            <a:endParaRPr lang="fr-FR"/>
          </a:p>
        </p:txBody>
      </p:sp>
      <p:sp>
        <p:nvSpPr>
          <p:cNvPr id="7065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A2CF84-218B-7340-9B77-71DFE7978B3B}" type="slidenum">
              <a:rPr lang="fr-FR"/>
              <a:pPr/>
              <a:t>57</a:t>
            </a:fld>
            <a:endParaRPr lang="fr-FR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057400" y="5181600"/>
            <a:ext cx="5257800" cy="3730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467600" y="4876800"/>
            <a:ext cx="990600" cy="18288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19063F-6449-D74A-BFD1-8D2612EBBCD8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057400" y="5181600"/>
            <a:ext cx="5257800" cy="3730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965700" y="62357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467600" y="4876800"/>
            <a:ext cx="990600" cy="18288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4F9993-866E-814F-9590-79C0644E679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086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086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2057400" y="5181600"/>
            <a:ext cx="5257800" cy="3730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467600" y="4876800"/>
            <a:ext cx="990600" cy="18288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2F1CF1-355F-8E4C-83D7-2D2953245AD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057400" y="5181600"/>
            <a:ext cx="5257800" cy="3730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467600" y="4876800"/>
            <a:ext cx="990600" cy="18288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CDC33B-2CF7-CB49-85A2-81B8AC5FF1B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2057400" y="5181600"/>
            <a:ext cx="5257800" cy="3730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965700" y="62357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467600" y="4876800"/>
            <a:ext cx="990600" cy="18288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59ADFA-A9A4-B44C-9B0E-97B6A48F928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057400" y="5181600"/>
            <a:ext cx="5257800" cy="3730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965700" y="62357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467600" y="4876800"/>
            <a:ext cx="990600" cy="18288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6780A6-F809-AF43-9C7F-54AB5D2040D3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578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578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057400" y="5181600"/>
            <a:ext cx="5257800" cy="3730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965700" y="62357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467600" y="4876800"/>
            <a:ext cx="990600" cy="18288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6D33F4-05DE-574E-9F80-3F92275AA57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08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dirty="0"/>
          </a:p>
        </p:txBody>
      </p:sp>
      <p:sp>
        <p:nvSpPr>
          <p:cNvPr id="1033" name="Rectangle 9"/>
          <p:cNvSpPr>
            <a:spLocks noGrp="1" noChangeArrowheads="1"/>
          </p:cNvSpPr>
          <p:nvPr userDrawn="1"/>
        </p:nvSpPr>
        <p:spPr bwMode="auto">
          <a:xfrm>
            <a:off x="762000" y="2133600"/>
            <a:ext cx="7848600" cy="408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algn="ctr">
              <a:defRPr/>
            </a:pPr>
            <a:endParaRPr lang="en-US">
              <a:solidFill>
                <a:schemeClr val="accent2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2051720" y="6519948"/>
            <a:ext cx="541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Comic Sans MS" charset="0"/>
                <a:ea typeface="+mn-ea"/>
                <a:cs typeface="+mn-cs"/>
              </a:rPr>
              <a:t>CAS Trondheim, 18-29 August 2013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7391400" y="6525344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600A56E5-59FD-C049-B62B-BA3B0F6BD81E}" type="slidenum">
              <a:rPr lang="en-US" sz="1400" smtClean="0">
                <a:solidFill>
                  <a:srgbClr val="000090"/>
                </a:solidFill>
              </a:rPr>
              <a:pPr algn="r"/>
              <a:t>‹#›</a:t>
            </a:fld>
            <a:endParaRPr lang="en-US" sz="1600" dirty="0">
              <a:solidFill>
                <a:srgbClr val="00009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Comic Sans MS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Comic Sans MS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Comic Sans MS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Comic Sans MS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Comic Sans MS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Comic Sans MS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Comic Sans MS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2"/>
          </a:solidFill>
          <a:latin typeface="Comic Sans MS" charset="0"/>
        </a:defRPr>
      </a:lvl9pPr>
    </p:titleStyle>
    <p:bodyStyle>
      <a:lvl1pPr marL="342900" indent="-342900" algn="ctr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accent2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charset="0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Times New Roman" charset="0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Times New Roman" charset="0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Times New Roman" charset="0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Times New Roman" charset="0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Times New Roman" charset="0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Times New Roman" charset="0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Times New Roman" charset="0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5.bin"/><Relationship Id="rId12" Type="http://schemas.openxmlformats.org/officeDocument/2006/relationships/image" Target="../media/image5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6.xml"/><Relationship Id="rId3" Type="http://schemas.openxmlformats.org/officeDocument/2006/relationships/oleObject" Target="../embeddings/oleObject1.bin"/><Relationship Id="rId4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2.wmf"/><Relationship Id="rId7" Type="http://schemas.openxmlformats.org/officeDocument/2006/relationships/oleObject" Target="../embeddings/oleObject3.bin"/><Relationship Id="rId8" Type="http://schemas.openxmlformats.org/officeDocument/2006/relationships/image" Target="../media/image3.wmf"/><Relationship Id="rId9" Type="http://schemas.openxmlformats.org/officeDocument/2006/relationships/oleObject" Target="../embeddings/oleObject4.bin"/><Relationship Id="rId10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oleObject" Target="../embeddings/Microsoft_Equation1.bin"/><Relationship Id="rId5" Type="http://schemas.openxmlformats.org/officeDocument/2006/relationships/image" Target="../media/image7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jpeg"/><Relationship Id="rId3" Type="http://schemas.openxmlformats.org/officeDocument/2006/relationships/image" Target="../media/image9.g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4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4" Type="http://schemas.openxmlformats.org/officeDocument/2006/relationships/image" Target="../media/image14.wmf"/><Relationship Id="rId5" Type="http://schemas.openxmlformats.org/officeDocument/2006/relationships/oleObject" Target="../embeddings/oleObject7.bin"/><Relationship Id="rId6" Type="http://schemas.openxmlformats.org/officeDocument/2006/relationships/image" Target="../media/image15.wmf"/><Relationship Id="rId7" Type="http://schemas.openxmlformats.org/officeDocument/2006/relationships/oleObject" Target="../embeddings/Microsoft_Equation2.bin"/><Relationship Id="rId8" Type="http://schemas.openxmlformats.org/officeDocument/2006/relationships/image" Target="../media/image16.wmf"/><Relationship Id="rId9" Type="http://schemas.openxmlformats.org/officeDocument/2006/relationships/image" Target="../media/image17.jpeg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1.emf"/><Relationship Id="rId12" Type="http://schemas.openxmlformats.org/officeDocument/2006/relationships/oleObject" Target="../embeddings/oleObject12.bin"/><Relationship Id="rId13" Type="http://schemas.openxmlformats.org/officeDocument/2006/relationships/image" Target="../media/image22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6.xml"/><Relationship Id="rId3" Type="http://schemas.openxmlformats.org/officeDocument/2006/relationships/image" Target="../media/image23.jpeg"/><Relationship Id="rId4" Type="http://schemas.openxmlformats.org/officeDocument/2006/relationships/oleObject" Target="../embeddings/oleObject8.bin"/><Relationship Id="rId5" Type="http://schemas.openxmlformats.org/officeDocument/2006/relationships/image" Target="../media/image18.emf"/><Relationship Id="rId6" Type="http://schemas.openxmlformats.org/officeDocument/2006/relationships/oleObject" Target="../embeddings/oleObject9.bin"/><Relationship Id="rId7" Type="http://schemas.openxmlformats.org/officeDocument/2006/relationships/image" Target="../media/image19.emf"/><Relationship Id="rId8" Type="http://schemas.openxmlformats.org/officeDocument/2006/relationships/oleObject" Target="../embeddings/oleObject10.bin"/><Relationship Id="rId9" Type="http://schemas.openxmlformats.org/officeDocument/2006/relationships/image" Target="../media/image20.wmf"/><Relationship Id="rId10" Type="http://schemas.openxmlformats.org/officeDocument/2006/relationships/oleObject" Target="../embeddings/oleObject11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4" Type="http://schemas.openxmlformats.org/officeDocument/2006/relationships/image" Target="../media/image28.png"/><Relationship Id="rId5" Type="http://schemas.openxmlformats.org/officeDocument/2006/relationships/oleObject" Target="../embeddings/oleObject13.bin"/><Relationship Id="rId6" Type="http://schemas.openxmlformats.org/officeDocument/2006/relationships/image" Target="../media/image25.emf"/><Relationship Id="rId7" Type="http://schemas.openxmlformats.org/officeDocument/2006/relationships/oleObject" Target="../embeddings/oleObject14.bin"/><Relationship Id="rId8" Type="http://schemas.openxmlformats.org/officeDocument/2006/relationships/image" Target="../media/image26.emf"/><Relationship Id="rId9" Type="http://schemas.openxmlformats.org/officeDocument/2006/relationships/oleObject" Target="../embeddings/Microsoft_Equation3.bin"/><Relationship Id="rId10" Type="http://schemas.openxmlformats.org/officeDocument/2006/relationships/image" Target="../media/image27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2.emf"/><Relationship Id="rId12" Type="http://schemas.openxmlformats.org/officeDocument/2006/relationships/oleObject" Target="../embeddings/oleObject19.bin"/><Relationship Id="rId13" Type="http://schemas.openxmlformats.org/officeDocument/2006/relationships/image" Target="../media/image33.emf"/><Relationship Id="rId14" Type="http://schemas.openxmlformats.org/officeDocument/2006/relationships/oleObject" Target="../embeddings/oleObject20.bin"/><Relationship Id="rId15" Type="http://schemas.openxmlformats.org/officeDocument/2006/relationships/image" Target="../media/image34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7.xml"/><Relationship Id="rId4" Type="http://schemas.openxmlformats.org/officeDocument/2006/relationships/oleObject" Target="../embeddings/oleObject15.bin"/><Relationship Id="rId5" Type="http://schemas.openxmlformats.org/officeDocument/2006/relationships/image" Target="../media/image29.wmf"/><Relationship Id="rId6" Type="http://schemas.openxmlformats.org/officeDocument/2006/relationships/oleObject" Target="../embeddings/oleObject16.bin"/><Relationship Id="rId7" Type="http://schemas.openxmlformats.org/officeDocument/2006/relationships/image" Target="../media/image30.wmf"/><Relationship Id="rId8" Type="http://schemas.openxmlformats.org/officeDocument/2006/relationships/oleObject" Target="../embeddings/oleObject17.bin"/><Relationship Id="rId9" Type="http://schemas.openxmlformats.org/officeDocument/2006/relationships/image" Target="../media/image31.emf"/><Relationship Id="rId10" Type="http://schemas.openxmlformats.org/officeDocument/2006/relationships/oleObject" Target="../embeddings/oleObject18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4" Type="http://schemas.openxmlformats.org/officeDocument/2006/relationships/image" Target="../media/image39.wmf"/><Relationship Id="rId5" Type="http://schemas.openxmlformats.org/officeDocument/2006/relationships/oleObject" Target="../embeddings/Microsoft_Equation4.bin"/><Relationship Id="rId6" Type="http://schemas.openxmlformats.org/officeDocument/2006/relationships/image" Target="../media/image35.wmf"/><Relationship Id="rId7" Type="http://schemas.openxmlformats.org/officeDocument/2006/relationships/oleObject" Target="../embeddings/oleObject21.bin"/><Relationship Id="rId8" Type="http://schemas.openxmlformats.org/officeDocument/2006/relationships/image" Target="../media/image36.wmf"/><Relationship Id="rId9" Type="http://schemas.openxmlformats.org/officeDocument/2006/relationships/oleObject" Target="../embeddings/oleObject22.bin"/><Relationship Id="rId10" Type="http://schemas.openxmlformats.org/officeDocument/2006/relationships/image" Target="../media/image37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40.emf"/><Relationship Id="rId20" Type="http://schemas.openxmlformats.org/officeDocument/2006/relationships/oleObject" Target="../embeddings/oleObject31.bin"/><Relationship Id="rId21" Type="http://schemas.openxmlformats.org/officeDocument/2006/relationships/image" Target="../media/image46.emf"/><Relationship Id="rId22" Type="http://schemas.openxmlformats.org/officeDocument/2006/relationships/oleObject" Target="../embeddings/oleObject32.bin"/><Relationship Id="rId23" Type="http://schemas.openxmlformats.org/officeDocument/2006/relationships/image" Target="../media/image47.emf"/><Relationship Id="rId24" Type="http://schemas.openxmlformats.org/officeDocument/2006/relationships/oleObject" Target="../embeddings/oleObject33.bin"/><Relationship Id="rId25" Type="http://schemas.openxmlformats.org/officeDocument/2006/relationships/image" Target="../media/image35.wmf"/><Relationship Id="rId26" Type="http://schemas.openxmlformats.org/officeDocument/2006/relationships/oleObject" Target="../embeddings/oleObject34.bin"/><Relationship Id="rId27" Type="http://schemas.openxmlformats.org/officeDocument/2006/relationships/image" Target="../media/image48.emf"/><Relationship Id="rId10" Type="http://schemas.openxmlformats.org/officeDocument/2006/relationships/oleObject" Target="../embeddings/oleObject26.bin"/><Relationship Id="rId11" Type="http://schemas.openxmlformats.org/officeDocument/2006/relationships/image" Target="../media/image41.emf"/><Relationship Id="rId12" Type="http://schemas.openxmlformats.org/officeDocument/2006/relationships/oleObject" Target="../embeddings/oleObject27.bin"/><Relationship Id="rId13" Type="http://schemas.openxmlformats.org/officeDocument/2006/relationships/image" Target="../media/image42.emf"/><Relationship Id="rId14" Type="http://schemas.openxmlformats.org/officeDocument/2006/relationships/oleObject" Target="../embeddings/oleObject28.bin"/><Relationship Id="rId15" Type="http://schemas.openxmlformats.org/officeDocument/2006/relationships/image" Target="../media/image43.emf"/><Relationship Id="rId16" Type="http://schemas.openxmlformats.org/officeDocument/2006/relationships/oleObject" Target="../embeddings/oleObject29.bin"/><Relationship Id="rId17" Type="http://schemas.openxmlformats.org/officeDocument/2006/relationships/image" Target="../media/image44.emf"/><Relationship Id="rId18" Type="http://schemas.openxmlformats.org/officeDocument/2006/relationships/oleObject" Target="../embeddings/oleObject30.bin"/><Relationship Id="rId19" Type="http://schemas.openxmlformats.org/officeDocument/2006/relationships/image" Target="../media/image45.w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8.xml"/><Relationship Id="rId4" Type="http://schemas.openxmlformats.org/officeDocument/2006/relationships/oleObject" Target="../embeddings/oleObject23.bin"/><Relationship Id="rId5" Type="http://schemas.openxmlformats.org/officeDocument/2006/relationships/image" Target="../media/image29.wmf"/><Relationship Id="rId6" Type="http://schemas.openxmlformats.org/officeDocument/2006/relationships/oleObject" Target="../embeddings/oleObject24.bin"/><Relationship Id="rId7" Type="http://schemas.openxmlformats.org/officeDocument/2006/relationships/image" Target="../media/image30.wmf"/><Relationship Id="rId8" Type="http://schemas.openxmlformats.org/officeDocument/2006/relationships/oleObject" Target="../embeddings/oleObject25.bin"/></Relationships>
</file>

<file path=ppt/slides/_rels/slide1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52.emf"/><Relationship Id="rId12" Type="http://schemas.openxmlformats.org/officeDocument/2006/relationships/oleObject" Target="../embeddings/Microsoft_Equation8.bin"/><Relationship Id="rId13" Type="http://schemas.openxmlformats.org/officeDocument/2006/relationships/image" Target="../media/image53.w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6.xml"/><Relationship Id="rId3" Type="http://schemas.openxmlformats.org/officeDocument/2006/relationships/oleObject" Target="../embeddings/oleObject35.bin"/><Relationship Id="rId4" Type="http://schemas.openxmlformats.org/officeDocument/2006/relationships/image" Target="../media/image49.wmf"/><Relationship Id="rId5" Type="http://schemas.openxmlformats.org/officeDocument/2006/relationships/oleObject" Target="../embeddings/Microsoft_Equation5.bin"/><Relationship Id="rId6" Type="http://schemas.openxmlformats.org/officeDocument/2006/relationships/image" Target="../media/image50.emf"/><Relationship Id="rId7" Type="http://schemas.openxmlformats.org/officeDocument/2006/relationships/oleObject" Target="../embeddings/Microsoft_Equation6.bin"/><Relationship Id="rId8" Type="http://schemas.openxmlformats.org/officeDocument/2006/relationships/image" Target="../media/image51.emf"/><Relationship Id="rId9" Type="http://schemas.openxmlformats.org/officeDocument/2006/relationships/oleObject" Target="../embeddings/oleObject36.bin"/><Relationship Id="rId10" Type="http://schemas.openxmlformats.org/officeDocument/2006/relationships/oleObject" Target="../embeddings/Microsoft_Equation7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9.bin"/><Relationship Id="rId4" Type="http://schemas.openxmlformats.org/officeDocument/2006/relationships/image" Target="../media/image54.emf"/><Relationship Id="rId5" Type="http://schemas.openxmlformats.org/officeDocument/2006/relationships/image" Target="../media/image55.jpeg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4" Type="http://schemas.openxmlformats.org/officeDocument/2006/relationships/image" Target="../media/image56.wmf"/><Relationship Id="rId5" Type="http://schemas.openxmlformats.org/officeDocument/2006/relationships/oleObject" Target="../embeddings/Microsoft_Equation10.bin"/><Relationship Id="rId6" Type="http://schemas.openxmlformats.org/officeDocument/2006/relationships/image" Target="../media/image57.wmf"/><Relationship Id="rId7" Type="http://schemas.openxmlformats.org/officeDocument/2006/relationships/image" Target="../media/image58.jpeg"/><Relationship Id="rId8" Type="http://schemas.openxmlformats.org/officeDocument/2006/relationships/image" Target="../media/image59.png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42.bin"/><Relationship Id="rId12" Type="http://schemas.openxmlformats.org/officeDocument/2006/relationships/image" Target="../media/image64.wmf"/><Relationship Id="rId13" Type="http://schemas.openxmlformats.org/officeDocument/2006/relationships/oleObject" Target="../embeddings/Microsoft_Equation11.bin"/><Relationship Id="rId14" Type="http://schemas.openxmlformats.org/officeDocument/2006/relationships/image" Target="../media/image65.wmf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6.xml"/><Relationship Id="rId3" Type="http://schemas.openxmlformats.org/officeDocument/2006/relationships/oleObject" Target="../embeddings/oleObject38.bin"/><Relationship Id="rId4" Type="http://schemas.openxmlformats.org/officeDocument/2006/relationships/image" Target="../media/image60.wmf"/><Relationship Id="rId5" Type="http://schemas.openxmlformats.org/officeDocument/2006/relationships/oleObject" Target="../embeddings/oleObject39.bin"/><Relationship Id="rId6" Type="http://schemas.openxmlformats.org/officeDocument/2006/relationships/image" Target="../media/image61.wmf"/><Relationship Id="rId7" Type="http://schemas.openxmlformats.org/officeDocument/2006/relationships/oleObject" Target="../embeddings/oleObject40.bin"/><Relationship Id="rId8" Type="http://schemas.openxmlformats.org/officeDocument/2006/relationships/image" Target="../media/image62.wmf"/><Relationship Id="rId9" Type="http://schemas.openxmlformats.org/officeDocument/2006/relationships/oleObject" Target="../embeddings/oleObject41.bin"/><Relationship Id="rId10" Type="http://schemas.openxmlformats.org/officeDocument/2006/relationships/image" Target="../media/image63.wmf"/></Relationships>
</file>

<file path=ppt/slides/_rels/slide20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46.bin"/><Relationship Id="rId12" Type="http://schemas.openxmlformats.org/officeDocument/2006/relationships/image" Target="../media/image70.wmf"/><Relationship Id="rId13" Type="http://schemas.openxmlformats.org/officeDocument/2006/relationships/oleObject" Target="../embeddings/oleObject47.bin"/><Relationship Id="rId14" Type="http://schemas.openxmlformats.org/officeDocument/2006/relationships/image" Target="../media/image71.wmf"/><Relationship Id="rId15" Type="http://schemas.openxmlformats.org/officeDocument/2006/relationships/oleObject" Target="../embeddings/Microsoft_Equation13.bin"/><Relationship Id="rId16" Type="http://schemas.openxmlformats.org/officeDocument/2006/relationships/image" Target="../media/image72.wmf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6.xml"/><Relationship Id="rId3" Type="http://schemas.openxmlformats.org/officeDocument/2006/relationships/oleObject" Target="../embeddings/oleObject43.bin"/><Relationship Id="rId4" Type="http://schemas.openxmlformats.org/officeDocument/2006/relationships/image" Target="../media/image66.wmf"/><Relationship Id="rId5" Type="http://schemas.openxmlformats.org/officeDocument/2006/relationships/oleObject" Target="../embeddings/oleObject44.bin"/><Relationship Id="rId6" Type="http://schemas.openxmlformats.org/officeDocument/2006/relationships/image" Target="../media/image67.wmf"/><Relationship Id="rId7" Type="http://schemas.openxmlformats.org/officeDocument/2006/relationships/oleObject" Target="../embeddings/oleObject45.bin"/><Relationship Id="rId8" Type="http://schemas.openxmlformats.org/officeDocument/2006/relationships/image" Target="../media/image68.wmf"/><Relationship Id="rId9" Type="http://schemas.openxmlformats.org/officeDocument/2006/relationships/oleObject" Target="../embeddings/Microsoft_Equation12.bin"/><Relationship Id="rId10" Type="http://schemas.openxmlformats.org/officeDocument/2006/relationships/image" Target="../media/image69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8.bin"/><Relationship Id="rId4" Type="http://schemas.openxmlformats.org/officeDocument/2006/relationships/image" Target="../media/image73.wmf"/><Relationship Id="rId5" Type="http://schemas.openxmlformats.org/officeDocument/2006/relationships/oleObject" Target="../embeddings/Microsoft_Equation14.bin"/><Relationship Id="rId6" Type="http://schemas.openxmlformats.org/officeDocument/2006/relationships/image" Target="../media/image74.wmf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5.bin"/><Relationship Id="rId4" Type="http://schemas.openxmlformats.org/officeDocument/2006/relationships/image" Target="../media/image75.wmf"/><Relationship Id="rId5" Type="http://schemas.openxmlformats.org/officeDocument/2006/relationships/image" Target="../media/image76.jpeg"/><Relationship Id="rId6" Type="http://schemas.openxmlformats.org/officeDocument/2006/relationships/image" Target="../media/image77.jpeg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6.bin"/><Relationship Id="rId4" Type="http://schemas.openxmlformats.org/officeDocument/2006/relationships/image" Target="../media/image78.wmf"/><Relationship Id="rId5" Type="http://schemas.openxmlformats.org/officeDocument/2006/relationships/oleObject" Target="../embeddings/Microsoft_Equation17.bin"/><Relationship Id="rId6" Type="http://schemas.openxmlformats.org/officeDocument/2006/relationships/image" Target="../media/image79.emf"/><Relationship Id="rId1" Type="http://schemas.openxmlformats.org/officeDocument/2006/relationships/vmlDrawing" Target="../drawings/vmlDrawing16.vml"/><Relationship Id="rId2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4" Type="http://schemas.openxmlformats.org/officeDocument/2006/relationships/oleObject" Target="../embeddings/Microsoft_Equation18.bin"/><Relationship Id="rId5" Type="http://schemas.openxmlformats.org/officeDocument/2006/relationships/image" Target="../media/image80.wmf"/><Relationship Id="rId1" Type="http://schemas.openxmlformats.org/officeDocument/2006/relationships/vmlDrawing" Target="../drawings/vmlDrawing17.vml"/><Relationship Id="rId2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Microsoft_Equation19.bin"/><Relationship Id="rId12" Type="http://schemas.openxmlformats.org/officeDocument/2006/relationships/image" Target="../media/image85.wmf"/><Relationship Id="rId1" Type="http://schemas.openxmlformats.org/officeDocument/2006/relationships/vmlDrawing" Target="../drawings/vmlDrawing18.vml"/><Relationship Id="rId2" Type="http://schemas.openxmlformats.org/officeDocument/2006/relationships/slideLayout" Target="../slideLayouts/slideLayout7.xml"/><Relationship Id="rId3" Type="http://schemas.openxmlformats.org/officeDocument/2006/relationships/oleObject" Target="../embeddings/oleObject49.bin"/><Relationship Id="rId4" Type="http://schemas.openxmlformats.org/officeDocument/2006/relationships/image" Target="../media/image81.emf"/><Relationship Id="rId5" Type="http://schemas.openxmlformats.org/officeDocument/2006/relationships/oleObject" Target="../embeddings/oleObject50.bin"/><Relationship Id="rId6" Type="http://schemas.openxmlformats.org/officeDocument/2006/relationships/image" Target="../media/image82.emf"/><Relationship Id="rId7" Type="http://schemas.openxmlformats.org/officeDocument/2006/relationships/oleObject" Target="../embeddings/oleObject51.bin"/><Relationship Id="rId8" Type="http://schemas.openxmlformats.org/officeDocument/2006/relationships/image" Target="../media/image83.emf"/><Relationship Id="rId9" Type="http://schemas.openxmlformats.org/officeDocument/2006/relationships/oleObject" Target="../embeddings/oleObject52.bin"/><Relationship Id="rId10" Type="http://schemas.openxmlformats.org/officeDocument/2006/relationships/image" Target="../media/image84.wmf"/></Relationships>
</file>

<file path=ppt/slides/_rels/slide27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57.bin"/><Relationship Id="rId12" Type="http://schemas.openxmlformats.org/officeDocument/2006/relationships/image" Target="../media/image90.emf"/><Relationship Id="rId13" Type="http://schemas.openxmlformats.org/officeDocument/2006/relationships/oleObject" Target="../embeddings/oleObject58.bin"/><Relationship Id="rId14" Type="http://schemas.openxmlformats.org/officeDocument/2006/relationships/image" Target="../media/image91.emf"/><Relationship Id="rId15" Type="http://schemas.openxmlformats.org/officeDocument/2006/relationships/oleObject" Target="../embeddings/oleObject59.bin"/><Relationship Id="rId16" Type="http://schemas.openxmlformats.org/officeDocument/2006/relationships/image" Target="../media/image92.emf"/><Relationship Id="rId17" Type="http://schemas.openxmlformats.org/officeDocument/2006/relationships/oleObject" Target="../embeddings/Microsoft_Equation20.bin"/><Relationship Id="rId18" Type="http://schemas.openxmlformats.org/officeDocument/2006/relationships/image" Target="../media/image93.emf"/><Relationship Id="rId1" Type="http://schemas.openxmlformats.org/officeDocument/2006/relationships/vmlDrawing" Target="../drawings/vmlDrawing19.vml"/><Relationship Id="rId2" Type="http://schemas.openxmlformats.org/officeDocument/2006/relationships/slideLayout" Target="../slideLayouts/slideLayout7.xml"/><Relationship Id="rId3" Type="http://schemas.openxmlformats.org/officeDocument/2006/relationships/oleObject" Target="../embeddings/oleObject53.bin"/><Relationship Id="rId4" Type="http://schemas.openxmlformats.org/officeDocument/2006/relationships/image" Target="../media/image86.emf"/><Relationship Id="rId5" Type="http://schemas.openxmlformats.org/officeDocument/2006/relationships/oleObject" Target="../embeddings/oleObject54.bin"/><Relationship Id="rId6" Type="http://schemas.openxmlformats.org/officeDocument/2006/relationships/image" Target="../media/image87.emf"/><Relationship Id="rId7" Type="http://schemas.openxmlformats.org/officeDocument/2006/relationships/oleObject" Target="../embeddings/oleObject55.bin"/><Relationship Id="rId8" Type="http://schemas.openxmlformats.org/officeDocument/2006/relationships/image" Target="../media/image88.emf"/><Relationship Id="rId9" Type="http://schemas.openxmlformats.org/officeDocument/2006/relationships/oleObject" Target="../embeddings/oleObject56.bin"/><Relationship Id="rId10" Type="http://schemas.openxmlformats.org/officeDocument/2006/relationships/image" Target="../media/image89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4" Type="http://schemas.openxmlformats.org/officeDocument/2006/relationships/oleObject" Target="../embeddings/oleObject60.bin"/><Relationship Id="rId5" Type="http://schemas.openxmlformats.org/officeDocument/2006/relationships/image" Target="../media/image94.emf"/><Relationship Id="rId6" Type="http://schemas.openxmlformats.org/officeDocument/2006/relationships/oleObject" Target="../embeddings/oleObject61.bin"/><Relationship Id="rId7" Type="http://schemas.openxmlformats.org/officeDocument/2006/relationships/image" Target="../media/image95.wmf"/><Relationship Id="rId8" Type="http://schemas.openxmlformats.org/officeDocument/2006/relationships/oleObject" Target="../embeddings/oleObject62.bin"/><Relationship Id="rId9" Type="http://schemas.openxmlformats.org/officeDocument/2006/relationships/image" Target="../media/image96.emf"/><Relationship Id="rId10" Type="http://schemas.openxmlformats.org/officeDocument/2006/relationships/oleObject" Target="../embeddings/oleObject63.bin"/><Relationship Id="rId11" Type="http://schemas.openxmlformats.org/officeDocument/2006/relationships/image" Target="../media/image97.emf"/><Relationship Id="rId1" Type="http://schemas.openxmlformats.org/officeDocument/2006/relationships/vmlDrawing" Target="../drawings/vmlDrawing20.vml"/><Relationship Id="rId2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0.wmf"/><Relationship Id="rId20" Type="http://schemas.openxmlformats.org/officeDocument/2006/relationships/oleObject" Target="../embeddings/oleObject72.bin"/><Relationship Id="rId21" Type="http://schemas.openxmlformats.org/officeDocument/2006/relationships/image" Target="../media/image106.emf"/><Relationship Id="rId22" Type="http://schemas.openxmlformats.org/officeDocument/2006/relationships/oleObject" Target="../embeddings/oleObject73.bin"/><Relationship Id="rId23" Type="http://schemas.openxmlformats.org/officeDocument/2006/relationships/image" Target="../media/image107.emf"/><Relationship Id="rId24" Type="http://schemas.openxmlformats.org/officeDocument/2006/relationships/oleObject" Target="../embeddings/oleObject74.bin"/><Relationship Id="rId25" Type="http://schemas.openxmlformats.org/officeDocument/2006/relationships/image" Target="../media/image108.emf"/><Relationship Id="rId26" Type="http://schemas.openxmlformats.org/officeDocument/2006/relationships/oleObject" Target="../embeddings/oleObject75.bin"/><Relationship Id="rId27" Type="http://schemas.openxmlformats.org/officeDocument/2006/relationships/image" Target="../media/image109.wmf"/><Relationship Id="rId28" Type="http://schemas.openxmlformats.org/officeDocument/2006/relationships/oleObject" Target="../embeddings/oleObject76.bin"/><Relationship Id="rId29" Type="http://schemas.openxmlformats.org/officeDocument/2006/relationships/image" Target="../media/image110.emf"/><Relationship Id="rId10" Type="http://schemas.openxmlformats.org/officeDocument/2006/relationships/oleObject" Target="../embeddings/oleObject67.bin"/><Relationship Id="rId11" Type="http://schemas.openxmlformats.org/officeDocument/2006/relationships/image" Target="../media/image101.wmf"/><Relationship Id="rId12" Type="http://schemas.openxmlformats.org/officeDocument/2006/relationships/oleObject" Target="../embeddings/oleObject68.bin"/><Relationship Id="rId13" Type="http://schemas.openxmlformats.org/officeDocument/2006/relationships/image" Target="../media/image102.wmf"/><Relationship Id="rId14" Type="http://schemas.openxmlformats.org/officeDocument/2006/relationships/oleObject" Target="../embeddings/oleObject69.bin"/><Relationship Id="rId15" Type="http://schemas.openxmlformats.org/officeDocument/2006/relationships/image" Target="../media/image103.wmf"/><Relationship Id="rId16" Type="http://schemas.openxmlformats.org/officeDocument/2006/relationships/oleObject" Target="../embeddings/oleObject70.bin"/><Relationship Id="rId17" Type="http://schemas.openxmlformats.org/officeDocument/2006/relationships/image" Target="../media/image104.wmf"/><Relationship Id="rId18" Type="http://schemas.openxmlformats.org/officeDocument/2006/relationships/oleObject" Target="../embeddings/oleObject71.bin"/><Relationship Id="rId19" Type="http://schemas.openxmlformats.org/officeDocument/2006/relationships/image" Target="../media/image105.wmf"/><Relationship Id="rId1" Type="http://schemas.openxmlformats.org/officeDocument/2006/relationships/vmlDrawing" Target="../drawings/vmlDrawing21.v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11.xml"/><Relationship Id="rId4" Type="http://schemas.openxmlformats.org/officeDocument/2006/relationships/oleObject" Target="../embeddings/oleObject64.bin"/><Relationship Id="rId5" Type="http://schemas.openxmlformats.org/officeDocument/2006/relationships/image" Target="../media/image98.emf"/><Relationship Id="rId6" Type="http://schemas.openxmlformats.org/officeDocument/2006/relationships/oleObject" Target="../embeddings/oleObject65.bin"/><Relationship Id="rId7" Type="http://schemas.openxmlformats.org/officeDocument/2006/relationships/image" Target="../media/image99.wmf"/><Relationship Id="rId8" Type="http://schemas.openxmlformats.org/officeDocument/2006/relationships/oleObject" Target="../embeddings/oleObject66.bin"/></Relationships>
</file>

<file path=ppt/slides/_rels/slide30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14.wmf"/><Relationship Id="rId12" Type="http://schemas.openxmlformats.org/officeDocument/2006/relationships/oleObject" Target="../embeddings/oleObject81.bin"/><Relationship Id="rId13" Type="http://schemas.openxmlformats.org/officeDocument/2006/relationships/image" Target="../media/image115.wmf"/><Relationship Id="rId14" Type="http://schemas.openxmlformats.org/officeDocument/2006/relationships/oleObject" Target="../embeddings/oleObject82.bin"/><Relationship Id="rId15" Type="http://schemas.openxmlformats.org/officeDocument/2006/relationships/image" Target="../media/image116.wmf"/><Relationship Id="rId1" Type="http://schemas.openxmlformats.org/officeDocument/2006/relationships/vmlDrawing" Target="../drawings/vmlDrawing22.v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12.xml"/><Relationship Id="rId4" Type="http://schemas.openxmlformats.org/officeDocument/2006/relationships/oleObject" Target="../embeddings/oleObject77.bin"/><Relationship Id="rId5" Type="http://schemas.openxmlformats.org/officeDocument/2006/relationships/image" Target="../media/image111.emf"/><Relationship Id="rId6" Type="http://schemas.openxmlformats.org/officeDocument/2006/relationships/oleObject" Target="../embeddings/oleObject78.bin"/><Relationship Id="rId7" Type="http://schemas.openxmlformats.org/officeDocument/2006/relationships/image" Target="../media/image112.emf"/><Relationship Id="rId8" Type="http://schemas.openxmlformats.org/officeDocument/2006/relationships/oleObject" Target="../embeddings/oleObject79.bin"/><Relationship Id="rId9" Type="http://schemas.openxmlformats.org/officeDocument/2006/relationships/image" Target="../media/image113.emf"/><Relationship Id="rId10" Type="http://schemas.openxmlformats.org/officeDocument/2006/relationships/oleObject" Target="../embeddings/oleObject80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55.jpeg"/><Relationship Id="rId5" Type="http://schemas.openxmlformats.org/officeDocument/2006/relationships/oleObject" Target="../embeddings/Microsoft_Equation21.bin"/><Relationship Id="rId6" Type="http://schemas.openxmlformats.org/officeDocument/2006/relationships/image" Target="../media/image115.wmf"/><Relationship Id="rId1" Type="http://schemas.openxmlformats.org/officeDocument/2006/relationships/vmlDrawing" Target="../drawings/vmlDrawing23.vml"/><Relationship Id="rId2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7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3.bin"/><Relationship Id="rId4" Type="http://schemas.openxmlformats.org/officeDocument/2006/relationships/image" Target="../media/image118.wmf"/><Relationship Id="rId5" Type="http://schemas.openxmlformats.org/officeDocument/2006/relationships/oleObject" Target="../embeddings/oleObject84.bin"/><Relationship Id="rId6" Type="http://schemas.openxmlformats.org/officeDocument/2006/relationships/image" Target="../media/image49.wmf"/><Relationship Id="rId7" Type="http://schemas.openxmlformats.org/officeDocument/2006/relationships/oleObject" Target="../embeddings/Microsoft_Equation22.bin"/><Relationship Id="rId8" Type="http://schemas.openxmlformats.org/officeDocument/2006/relationships/image" Target="../media/image119.wmf"/><Relationship Id="rId1" Type="http://schemas.openxmlformats.org/officeDocument/2006/relationships/vmlDrawing" Target="../drawings/vmlDrawing24.vml"/><Relationship Id="rId2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5.bin"/><Relationship Id="rId4" Type="http://schemas.openxmlformats.org/officeDocument/2006/relationships/image" Target="../media/image118.wmf"/><Relationship Id="rId5" Type="http://schemas.openxmlformats.org/officeDocument/2006/relationships/oleObject" Target="../embeddings/oleObject86.bin"/><Relationship Id="rId6" Type="http://schemas.openxmlformats.org/officeDocument/2006/relationships/image" Target="../media/image120.wmf"/><Relationship Id="rId7" Type="http://schemas.openxmlformats.org/officeDocument/2006/relationships/oleObject" Target="../embeddings/oleObject87.bin"/><Relationship Id="rId8" Type="http://schemas.openxmlformats.org/officeDocument/2006/relationships/image" Target="../media/image121.wmf"/><Relationship Id="rId9" Type="http://schemas.openxmlformats.org/officeDocument/2006/relationships/oleObject" Target="../embeddings/Microsoft_Equation23.bin"/><Relationship Id="rId10" Type="http://schemas.openxmlformats.org/officeDocument/2006/relationships/image" Target="../media/image122.wmf"/><Relationship Id="rId1" Type="http://schemas.openxmlformats.org/officeDocument/2006/relationships/vmlDrawing" Target="../drawings/vmlDrawing25.vml"/><Relationship Id="rId2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92.bin"/><Relationship Id="rId12" Type="http://schemas.openxmlformats.org/officeDocument/2006/relationships/image" Target="../media/image124.wmf"/><Relationship Id="rId13" Type="http://schemas.openxmlformats.org/officeDocument/2006/relationships/oleObject" Target="../embeddings/Microsoft_Equation24.bin"/><Relationship Id="rId14" Type="http://schemas.openxmlformats.org/officeDocument/2006/relationships/image" Target="../media/image119.wmf"/><Relationship Id="rId1" Type="http://schemas.openxmlformats.org/officeDocument/2006/relationships/vmlDrawing" Target="../drawings/vmlDrawing26.vml"/><Relationship Id="rId2" Type="http://schemas.openxmlformats.org/officeDocument/2006/relationships/slideLayout" Target="../slideLayouts/slideLayout7.xml"/><Relationship Id="rId3" Type="http://schemas.openxmlformats.org/officeDocument/2006/relationships/oleObject" Target="../embeddings/oleObject88.bin"/><Relationship Id="rId4" Type="http://schemas.openxmlformats.org/officeDocument/2006/relationships/image" Target="../media/image118.wmf"/><Relationship Id="rId5" Type="http://schemas.openxmlformats.org/officeDocument/2006/relationships/oleObject" Target="../embeddings/oleObject89.bin"/><Relationship Id="rId6" Type="http://schemas.openxmlformats.org/officeDocument/2006/relationships/image" Target="../media/image49.wmf"/><Relationship Id="rId7" Type="http://schemas.openxmlformats.org/officeDocument/2006/relationships/oleObject" Target="../embeddings/oleObject90.bin"/><Relationship Id="rId8" Type="http://schemas.openxmlformats.org/officeDocument/2006/relationships/image" Target="../media/image121.wmf"/><Relationship Id="rId9" Type="http://schemas.openxmlformats.org/officeDocument/2006/relationships/oleObject" Target="../embeddings/oleObject91.bin"/><Relationship Id="rId10" Type="http://schemas.openxmlformats.org/officeDocument/2006/relationships/image" Target="../media/image123.w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/Relationships>
</file>

<file path=ppt/slides/_rels/slide3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28.wmf"/><Relationship Id="rId12" Type="http://schemas.openxmlformats.org/officeDocument/2006/relationships/oleObject" Target="../embeddings/oleObject97.bin"/><Relationship Id="rId13" Type="http://schemas.openxmlformats.org/officeDocument/2006/relationships/image" Target="../media/image129.emf"/><Relationship Id="rId14" Type="http://schemas.openxmlformats.org/officeDocument/2006/relationships/oleObject" Target="../embeddings/oleObject98.bin"/><Relationship Id="rId15" Type="http://schemas.openxmlformats.org/officeDocument/2006/relationships/image" Target="../media/image130.emf"/><Relationship Id="rId1" Type="http://schemas.openxmlformats.org/officeDocument/2006/relationships/vmlDrawing" Target="../drawings/vmlDrawing27.v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16.xml"/><Relationship Id="rId4" Type="http://schemas.openxmlformats.org/officeDocument/2006/relationships/oleObject" Target="../embeddings/oleObject93.bin"/><Relationship Id="rId5" Type="http://schemas.openxmlformats.org/officeDocument/2006/relationships/image" Target="../media/image125.emf"/><Relationship Id="rId6" Type="http://schemas.openxmlformats.org/officeDocument/2006/relationships/oleObject" Target="../embeddings/oleObject94.bin"/><Relationship Id="rId7" Type="http://schemas.openxmlformats.org/officeDocument/2006/relationships/image" Target="../media/image126.wmf"/><Relationship Id="rId8" Type="http://schemas.openxmlformats.org/officeDocument/2006/relationships/oleObject" Target="../embeddings/oleObject95.bin"/><Relationship Id="rId9" Type="http://schemas.openxmlformats.org/officeDocument/2006/relationships/image" Target="../media/image127.emf"/><Relationship Id="rId10" Type="http://schemas.openxmlformats.org/officeDocument/2006/relationships/oleObject" Target="../embeddings/oleObject96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4" Type="http://schemas.openxmlformats.org/officeDocument/2006/relationships/oleObject" Target="../embeddings/oleObject99.bin"/><Relationship Id="rId5" Type="http://schemas.openxmlformats.org/officeDocument/2006/relationships/image" Target="../media/image131.wmf"/><Relationship Id="rId6" Type="http://schemas.openxmlformats.org/officeDocument/2006/relationships/oleObject" Target="../embeddings/oleObject100.bin"/><Relationship Id="rId7" Type="http://schemas.openxmlformats.org/officeDocument/2006/relationships/image" Target="../media/image132.emf"/><Relationship Id="rId8" Type="http://schemas.openxmlformats.org/officeDocument/2006/relationships/oleObject" Target="../embeddings/oleObject101.bin"/><Relationship Id="rId9" Type="http://schemas.openxmlformats.org/officeDocument/2006/relationships/image" Target="../media/image133.emf"/><Relationship Id="rId10" Type="http://schemas.openxmlformats.org/officeDocument/2006/relationships/oleObject" Target="../embeddings/oleObject102.bin"/><Relationship Id="rId11" Type="http://schemas.openxmlformats.org/officeDocument/2006/relationships/image" Target="../media/image134.emf"/><Relationship Id="rId1" Type="http://schemas.openxmlformats.org/officeDocument/2006/relationships/vmlDrawing" Target="../drawings/vmlDrawing28.vml"/><Relationship Id="rId2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4" Type="http://schemas.openxmlformats.org/officeDocument/2006/relationships/oleObject" Target="../embeddings/oleObject103.bin"/><Relationship Id="rId5" Type="http://schemas.openxmlformats.org/officeDocument/2006/relationships/image" Target="../media/image135.wmf"/><Relationship Id="rId6" Type="http://schemas.openxmlformats.org/officeDocument/2006/relationships/oleObject" Target="../embeddings/oleObject104.bin"/><Relationship Id="rId7" Type="http://schemas.openxmlformats.org/officeDocument/2006/relationships/image" Target="../media/image128.wmf"/><Relationship Id="rId8" Type="http://schemas.openxmlformats.org/officeDocument/2006/relationships/oleObject" Target="../embeddings/oleObject105.bin"/><Relationship Id="rId9" Type="http://schemas.openxmlformats.org/officeDocument/2006/relationships/image" Target="../media/image136.wmf"/><Relationship Id="rId1" Type="http://schemas.openxmlformats.org/officeDocument/2006/relationships/vmlDrawing" Target="../drawings/vmlDrawing29.vml"/><Relationship Id="rId2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4" Type="http://schemas.openxmlformats.org/officeDocument/2006/relationships/oleObject" Target="../embeddings/oleObject106.bin"/><Relationship Id="rId5" Type="http://schemas.openxmlformats.org/officeDocument/2006/relationships/image" Target="../media/image137.wmf"/><Relationship Id="rId6" Type="http://schemas.openxmlformats.org/officeDocument/2006/relationships/oleObject" Target="../embeddings/oleObject107.bin"/><Relationship Id="rId7" Type="http://schemas.openxmlformats.org/officeDocument/2006/relationships/image" Target="../media/image138.emf"/><Relationship Id="rId8" Type="http://schemas.openxmlformats.org/officeDocument/2006/relationships/oleObject" Target="../embeddings/oleObject108.bin"/><Relationship Id="rId9" Type="http://schemas.openxmlformats.org/officeDocument/2006/relationships/image" Target="../media/image139.wmf"/><Relationship Id="rId10" Type="http://schemas.openxmlformats.org/officeDocument/2006/relationships/oleObject" Target="../embeddings/oleObject109.bin"/><Relationship Id="rId11" Type="http://schemas.openxmlformats.org/officeDocument/2006/relationships/image" Target="../media/image140.wmf"/><Relationship Id="rId1" Type="http://schemas.openxmlformats.org/officeDocument/2006/relationships/vmlDrawing" Target="../drawings/vmlDrawing30.vml"/><Relationship Id="rId2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114.bin"/><Relationship Id="rId12" Type="http://schemas.openxmlformats.org/officeDocument/2006/relationships/image" Target="../media/image145.wmf"/><Relationship Id="rId13" Type="http://schemas.openxmlformats.org/officeDocument/2006/relationships/oleObject" Target="../embeddings/oleObject115.bin"/><Relationship Id="rId14" Type="http://schemas.openxmlformats.org/officeDocument/2006/relationships/image" Target="../media/image146.wmf"/><Relationship Id="rId15" Type="http://schemas.openxmlformats.org/officeDocument/2006/relationships/oleObject" Target="../embeddings/oleObject116.bin"/><Relationship Id="rId16" Type="http://schemas.openxmlformats.org/officeDocument/2006/relationships/oleObject" Target="../embeddings/oleObject117.bin"/><Relationship Id="rId17" Type="http://schemas.openxmlformats.org/officeDocument/2006/relationships/image" Target="../media/image147.wmf"/><Relationship Id="rId18" Type="http://schemas.openxmlformats.org/officeDocument/2006/relationships/oleObject" Target="../embeddings/oleObject118.bin"/><Relationship Id="rId19" Type="http://schemas.openxmlformats.org/officeDocument/2006/relationships/image" Target="../media/image148.wmf"/><Relationship Id="rId1" Type="http://schemas.openxmlformats.org/officeDocument/2006/relationships/vmlDrawing" Target="../drawings/vmlDrawing31.vml"/><Relationship Id="rId2" Type="http://schemas.openxmlformats.org/officeDocument/2006/relationships/slideLayout" Target="../slideLayouts/slideLayout7.xml"/><Relationship Id="rId3" Type="http://schemas.openxmlformats.org/officeDocument/2006/relationships/oleObject" Target="../embeddings/oleObject110.bin"/><Relationship Id="rId4" Type="http://schemas.openxmlformats.org/officeDocument/2006/relationships/image" Target="../media/image141.emf"/><Relationship Id="rId5" Type="http://schemas.openxmlformats.org/officeDocument/2006/relationships/oleObject" Target="../embeddings/oleObject111.bin"/><Relationship Id="rId6" Type="http://schemas.openxmlformats.org/officeDocument/2006/relationships/image" Target="../media/image142.wmf"/><Relationship Id="rId7" Type="http://schemas.openxmlformats.org/officeDocument/2006/relationships/oleObject" Target="../embeddings/oleObject112.bin"/><Relationship Id="rId8" Type="http://schemas.openxmlformats.org/officeDocument/2006/relationships/image" Target="../media/image143.wmf"/><Relationship Id="rId9" Type="http://schemas.openxmlformats.org/officeDocument/2006/relationships/oleObject" Target="../embeddings/oleObject113.bin"/><Relationship Id="rId10" Type="http://schemas.openxmlformats.org/officeDocument/2006/relationships/image" Target="../media/image144.w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4" Type="http://schemas.openxmlformats.org/officeDocument/2006/relationships/oleObject" Target="../embeddings/oleObject119.bin"/><Relationship Id="rId5" Type="http://schemas.openxmlformats.org/officeDocument/2006/relationships/image" Target="../media/image149.wmf"/><Relationship Id="rId6" Type="http://schemas.openxmlformats.org/officeDocument/2006/relationships/oleObject" Target="../embeddings/oleObject120.bin"/><Relationship Id="rId7" Type="http://schemas.openxmlformats.org/officeDocument/2006/relationships/image" Target="../media/image150.wmf"/><Relationship Id="rId8" Type="http://schemas.openxmlformats.org/officeDocument/2006/relationships/oleObject" Target="../embeddings/oleObject121.bin"/><Relationship Id="rId9" Type="http://schemas.openxmlformats.org/officeDocument/2006/relationships/image" Target="../media/image151.wmf"/><Relationship Id="rId10" Type="http://schemas.openxmlformats.org/officeDocument/2006/relationships/oleObject" Target="../embeddings/oleObject122.bin"/><Relationship Id="rId11" Type="http://schemas.openxmlformats.org/officeDocument/2006/relationships/image" Target="../media/image152.emf"/><Relationship Id="rId1" Type="http://schemas.openxmlformats.org/officeDocument/2006/relationships/vmlDrawing" Target="../drawings/vmlDrawing32.vml"/><Relationship Id="rId2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4" Type="http://schemas.openxmlformats.org/officeDocument/2006/relationships/oleObject" Target="../embeddings/oleObject123.bin"/><Relationship Id="rId5" Type="http://schemas.openxmlformats.org/officeDocument/2006/relationships/image" Target="../media/image153.wmf"/><Relationship Id="rId6" Type="http://schemas.openxmlformats.org/officeDocument/2006/relationships/oleObject" Target="../embeddings/oleObject124.bin"/><Relationship Id="rId7" Type="http://schemas.openxmlformats.org/officeDocument/2006/relationships/image" Target="../media/image154.wmf"/><Relationship Id="rId8" Type="http://schemas.openxmlformats.org/officeDocument/2006/relationships/oleObject" Target="../embeddings/oleObject125.bin"/><Relationship Id="rId9" Type="http://schemas.openxmlformats.org/officeDocument/2006/relationships/image" Target="../media/image155.emf"/><Relationship Id="rId10" Type="http://schemas.openxmlformats.org/officeDocument/2006/relationships/image" Target="../media/image156.jpeg"/><Relationship Id="rId1" Type="http://schemas.openxmlformats.org/officeDocument/2006/relationships/vmlDrawing" Target="../drawings/vmlDrawing33.vml"/><Relationship Id="rId2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60.emf"/><Relationship Id="rId12" Type="http://schemas.openxmlformats.org/officeDocument/2006/relationships/oleObject" Target="../embeddings/oleObject130.bin"/><Relationship Id="rId13" Type="http://schemas.openxmlformats.org/officeDocument/2006/relationships/image" Target="../media/image161.emf"/><Relationship Id="rId14" Type="http://schemas.openxmlformats.org/officeDocument/2006/relationships/oleObject" Target="../embeddings/oleObject131.bin"/><Relationship Id="rId15" Type="http://schemas.openxmlformats.org/officeDocument/2006/relationships/image" Target="../media/image162.emf"/><Relationship Id="rId1" Type="http://schemas.openxmlformats.org/officeDocument/2006/relationships/vmlDrawing" Target="../drawings/vmlDrawing34.v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22.xml"/><Relationship Id="rId4" Type="http://schemas.openxmlformats.org/officeDocument/2006/relationships/oleObject" Target="../embeddings/oleObject126.bin"/><Relationship Id="rId5" Type="http://schemas.openxmlformats.org/officeDocument/2006/relationships/image" Target="../media/image157.wmf"/><Relationship Id="rId6" Type="http://schemas.openxmlformats.org/officeDocument/2006/relationships/oleObject" Target="../embeddings/oleObject127.bin"/><Relationship Id="rId7" Type="http://schemas.openxmlformats.org/officeDocument/2006/relationships/image" Target="../media/image158.wmf"/><Relationship Id="rId8" Type="http://schemas.openxmlformats.org/officeDocument/2006/relationships/oleObject" Target="../embeddings/oleObject128.bin"/><Relationship Id="rId9" Type="http://schemas.openxmlformats.org/officeDocument/2006/relationships/image" Target="../media/image159.wmf"/><Relationship Id="rId10" Type="http://schemas.openxmlformats.org/officeDocument/2006/relationships/oleObject" Target="../embeddings/oleObject129.bin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63.jpeg"/></Relationships>
</file>

<file path=ppt/slides/_rels/slide46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135.bin"/><Relationship Id="rId12" Type="http://schemas.openxmlformats.org/officeDocument/2006/relationships/image" Target="../media/image167.emf"/><Relationship Id="rId1" Type="http://schemas.openxmlformats.org/officeDocument/2006/relationships/vmlDrawing" Target="../drawings/vmlDrawing35.v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24.xml"/><Relationship Id="rId4" Type="http://schemas.openxmlformats.org/officeDocument/2006/relationships/image" Target="../media/image168.png"/><Relationship Id="rId5" Type="http://schemas.openxmlformats.org/officeDocument/2006/relationships/oleObject" Target="../embeddings/oleObject132.bin"/><Relationship Id="rId6" Type="http://schemas.openxmlformats.org/officeDocument/2006/relationships/image" Target="../media/image164.wmf"/><Relationship Id="rId7" Type="http://schemas.openxmlformats.org/officeDocument/2006/relationships/oleObject" Target="../embeddings/oleObject133.bin"/><Relationship Id="rId8" Type="http://schemas.openxmlformats.org/officeDocument/2006/relationships/image" Target="../media/image165.wmf"/><Relationship Id="rId9" Type="http://schemas.openxmlformats.org/officeDocument/2006/relationships/oleObject" Target="../embeddings/oleObject134.bin"/><Relationship Id="rId10" Type="http://schemas.openxmlformats.org/officeDocument/2006/relationships/image" Target="../media/image166.wmf"/></Relationships>
</file>

<file path=ppt/slides/_rels/slide4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72.wmf"/><Relationship Id="rId12" Type="http://schemas.openxmlformats.org/officeDocument/2006/relationships/oleObject" Target="../embeddings/oleObject140.bin"/><Relationship Id="rId13" Type="http://schemas.openxmlformats.org/officeDocument/2006/relationships/image" Target="../media/image173.wmf"/><Relationship Id="rId14" Type="http://schemas.openxmlformats.org/officeDocument/2006/relationships/oleObject" Target="../embeddings/oleObject141.bin"/><Relationship Id="rId15" Type="http://schemas.openxmlformats.org/officeDocument/2006/relationships/image" Target="../media/image174.emf"/><Relationship Id="rId1" Type="http://schemas.openxmlformats.org/officeDocument/2006/relationships/vmlDrawing" Target="../drawings/vmlDrawing36.v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25.xml"/><Relationship Id="rId4" Type="http://schemas.openxmlformats.org/officeDocument/2006/relationships/oleObject" Target="../embeddings/oleObject136.bin"/><Relationship Id="rId5" Type="http://schemas.openxmlformats.org/officeDocument/2006/relationships/image" Target="../media/image169.emf"/><Relationship Id="rId6" Type="http://schemas.openxmlformats.org/officeDocument/2006/relationships/oleObject" Target="../embeddings/oleObject137.bin"/><Relationship Id="rId7" Type="http://schemas.openxmlformats.org/officeDocument/2006/relationships/image" Target="../media/image170.wmf"/><Relationship Id="rId8" Type="http://schemas.openxmlformats.org/officeDocument/2006/relationships/oleObject" Target="../embeddings/oleObject138.bin"/><Relationship Id="rId9" Type="http://schemas.openxmlformats.org/officeDocument/2006/relationships/image" Target="../media/image171.wmf"/><Relationship Id="rId10" Type="http://schemas.openxmlformats.org/officeDocument/2006/relationships/oleObject" Target="../embeddings/oleObject139.bin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75.png"/></Relationships>
</file>

<file path=ppt/slides/_rels/slide49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145.bin"/><Relationship Id="rId12" Type="http://schemas.openxmlformats.org/officeDocument/2006/relationships/image" Target="../media/image179.wmf"/><Relationship Id="rId13" Type="http://schemas.openxmlformats.org/officeDocument/2006/relationships/oleObject" Target="../embeddings/oleObject146.bin"/><Relationship Id="rId14" Type="http://schemas.openxmlformats.org/officeDocument/2006/relationships/image" Target="../media/image180.emf"/><Relationship Id="rId15" Type="http://schemas.openxmlformats.org/officeDocument/2006/relationships/oleObject" Target="../embeddings/oleObject147.bin"/><Relationship Id="rId16" Type="http://schemas.openxmlformats.org/officeDocument/2006/relationships/image" Target="../media/image181.emf"/><Relationship Id="rId17" Type="http://schemas.openxmlformats.org/officeDocument/2006/relationships/oleObject" Target="../embeddings/oleObject148.bin"/><Relationship Id="rId18" Type="http://schemas.openxmlformats.org/officeDocument/2006/relationships/image" Target="../media/image182.emf"/><Relationship Id="rId1" Type="http://schemas.openxmlformats.org/officeDocument/2006/relationships/vmlDrawing" Target="../drawings/vmlDrawing37.v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27.xml"/><Relationship Id="rId4" Type="http://schemas.openxmlformats.org/officeDocument/2006/relationships/image" Target="../media/image168.png"/><Relationship Id="rId5" Type="http://schemas.openxmlformats.org/officeDocument/2006/relationships/oleObject" Target="../embeddings/oleObject142.bin"/><Relationship Id="rId6" Type="http://schemas.openxmlformats.org/officeDocument/2006/relationships/image" Target="../media/image176.wmf"/><Relationship Id="rId7" Type="http://schemas.openxmlformats.org/officeDocument/2006/relationships/oleObject" Target="../embeddings/oleObject143.bin"/><Relationship Id="rId8" Type="http://schemas.openxmlformats.org/officeDocument/2006/relationships/image" Target="../media/image177.wmf"/><Relationship Id="rId9" Type="http://schemas.openxmlformats.org/officeDocument/2006/relationships/oleObject" Target="../embeddings/oleObject144.bin"/><Relationship Id="rId10" Type="http://schemas.openxmlformats.org/officeDocument/2006/relationships/image" Target="../media/image178.wmf"/></Relationships>
</file>

<file path=ppt/slides/_rels/slide50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86.emf"/><Relationship Id="rId12" Type="http://schemas.openxmlformats.org/officeDocument/2006/relationships/oleObject" Target="../embeddings/oleObject153.bin"/><Relationship Id="rId13" Type="http://schemas.openxmlformats.org/officeDocument/2006/relationships/image" Target="../media/image187.emf"/><Relationship Id="rId14" Type="http://schemas.openxmlformats.org/officeDocument/2006/relationships/oleObject" Target="../embeddings/oleObject154.bin"/><Relationship Id="rId15" Type="http://schemas.openxmlformats.org/officeDocument/2006/relationships/image" Target="../media/image188.emf"/><Relationship Id="rId16" Type="http://schemas.openxmlformats.org/officeDocument/2006/relationships/oleObject" Target="../embeddings/oleObject155.bin"/><Relationship Id="rId17" Type="http://schemas.openxmlformats.org/officeDocument/2006/relationships/image" Target="../media/image189.emf"/><Relationship Id="rId1" Type="http://schemas.openxmlformats.org/officeDocument/2006/relationships/vmlDrawing" Target="../drawings/vmlDrawing38.v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28.xml"/><Relationship Id="rId4" Type="http://schemas.openxmlformats.org/officeDocument/2006/relationships/oleObject" Target="../embeddings/oleObject149.bin"/><Relationship Id="rId5" Type="http://schemas.openxmlformats.org/officeDocument/2006/relationships/image" Target="../media/image183.wmf"/><Relationship Id="rId6" Type="http://schemas.openxmlformats.org/officeDocument/2006/relationships/oleObject" Target="../embeddings/oleObject150.bin"/><Relationship Id="rId7" Type="http://schemas.openxmlformats.org/officeDocument/2006/relationships/image" Target="../media/image184.emf"/><Relationship Id="rId8" Type="http://schemas.openxmlformats.org/officeDocument/2006/relationships/oleObject" Target="../embeddings/oleObject151.bin"/><Relationship Id="rId9" Type="http://schemas.openxmlformats.org/officeDocument/2006/relationships/image" Target="../media/image185.emf"/><Relationship Id="rId10" Type="http://schemas.openxmlformats.org/officeDocument/2006/relationships/oleObject" Target="../embeddings/oleObject152.bin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90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9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4" Type="http://schemas.openxmlformats.org/officeDocument/2006/relationships/image" Target="../media/image195.jpeg"/><Relationship Id="rId5" Type="http://schemas.openxmlformats.org/officeDocument/2006/relationships/oleObject" Target="../embeddings/oleObject156.bin"/><Relationship Id="rId6" Type="http://schemas.openxmlformats.org/officeDocument/2006/relationships/image" Target="../media/image192.wmf"/><Relationship Id="rId7" Type="http://schemas.openxmlformats.org/officeDocument/2006/relationships/oleObject" Target="../embeddings/oleObject157.bin"/><Relationship Id="rId8" Type="http://schemas.openxmlformats.org/officeDocument/2006/relationships/image" Target="../media/image193.wmf"/><Relationship Id="rId9" Type="http://schemas.openxmlformats.org/officeDocument/2006/relationships/oleObject" Target="../embeddings/Microsoft_Equation25.bin"/><Relationship Id="rId10" Type="http://schemas.openxmlformats.org/officeDocument/2006/relationships/image" Target="../media/image194.wmf"/><Relationship Id="rId1" Type="http://schemas.openxmlformats.org/officeDocument/2006/relationships/vmlDrawing" Target="../drawings/vmlDrawing39.vml"/><Relationship Id="rId2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99.wmf"/><Relationship Id="rId12" Type="http://schemas.openxmlformats.org/officeDocument/2006/relationships/oleObject" Target="../embeddings/oleObject162.bin"/><Relationship Id="rId13" Type="http://schemas.openxmlformats.org/officeDocument/2006/relationships/image" Target="../media/image200.wmf"/><Relationship Id="rId14" Type="http://schemas.openxmlformats.org/officeDocument/2006/relationships/oleObject" Target="../embeddings/oleObject163.bin"/><Relationship Id="rId15" Type="http://schemas.openxmlformats.org/officeDocument/2006/relationships/image" Target="../media/image201.wmf"/><Relationship Id="rId16" Type="http://schemas.openxmlformats.org/officeDocument/2006/relationships/oleObject" Target="../embeddings/Microsoft_Equation26.bin"/><Relationship Id="rId17" Type="http://schemas.openxmlformats.org/officeDocument/2006/relationships/image" Target="../media/image202.wmf"/><Relationship Id="rId1" Type="http://schemas.openxmlformats.org/officeDocument/2006/relationships/vmlDrawing" Target="../drawings/vmlDrawing40.v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32.xml"/><Relationship Id="rId4" Type="http://schemas.openxmlformats.org/officeDocument/2006/relationships/oleObject" Target="../embeddings/oleObject158.bin"/><Relationship Id="rId5" Type="http://schemas.openxmlformats.org/officeDocument/2006/relationships/image" Target="../media/image196.wmf"/><Relationship Id="rId6" Type="http://schemas.openxmlformats.org/officeDocument/2006/relationships/oleObject" Target="../embeddings/oleObject159.bin"/><Relationship Id="rId7" Type="http://schemas.openxmlformats.org/officeDocument/2006/relationships/image" Target="../media/image197.wmf"/><Relationship Id="rId8" Type="http://schemas.openxmlformats.org/officeDocument/2006/relationships/oleObject" Target="../embeddings/oleObject160.bin"/><Relationship Id="rId9" Type="http://schemas.openxmlformats.org/officeDocument/2006/relationships/image" Target="../media/image198.wmf"/><Relationship Id="rId10" Type="http://schemas.openxmlformats.org/officeDocument/2006/relationships/oleObject" Target="../embeddings/oleObject161.bin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4" Type="http://schemas.openxmlformats.org/officeDocument/2006/relationships/oleObject" Target="../embeddings/oleObject164.bin"/><Relationship Id="rId5" Type="http://schemas.openxmlformats.org/officeDocument/2006/relationships/image" Target="../media/image203.wmf"/><Relationship Id="rId6" Type="http://schemas.openxmlformats.org/officeDocument/2006/relationships/oleObject" Target="../embeddings/oleObject165.bin"/><Relationship Id="rId7" Type="http://schemas.openxmlformats.org/officeDocument/2006/relationships/image" Target="../media/image204.wmf"/><Relationship Id="rId1" Type="http://schemas.openxmlformats.org/officeDocument/2006/relationships/vmlDrawing" Target="../drawings/vmlDrawing41.vml"/><Relationship Id="rId2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08.wmf"/><Relationship Id="rId12" Type="http://schemas.openxmlformats.org/officeDocument/2006/relationships/oleObject" Target="../embeddings/oleObject170.bin"/><Relationship Id="rId13" Type="http://schemas.openxmlformats.org/officeDocument/2006/relationships/image" Target="../media/image209.wmf"/><Relationship Id="rId14" Type="http://schemas.openxmlformats.org/officeDocument/2006/relationships/oleObject" Target="../embeddings/oleObject171.bin"/><Relationship Id="rId15" Type="http://schemas.openxmlformats.org/officeDocument/2006/relationships/image" Target="../media/image210.wmf"/><Relationship Id="rId1" Type="http://schemas.openxmlformats.org/officeDocument/2006/relationships/vmlDrawing" Target="../drawings/vmlDrawing42.v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34.xml"/><Relationship Id="rId4" Type="http://schemas.openxmlformats.org/officeDocument/2006/relationships/oleObject" Target="../embeddings/oleObject166.bin"/><Relationship Id="rId5" Type="http://schemas.openxmlformats.org/officeDocument/2006/relationships/image" Target="../media/image205.wmf"/><Relationship Id="rId6" Type="http://schemas.openxmlformats.org/officeDocument/2006/relationships/oleObject" Target="../embeddings/oleObject167.bin"/><Relationship Id="rId7" Type="http://schemas.openxmlformats.org/officeDocument/2006/relationships/image" Target="../media/image206.wmf"/><Relationship Id="rId8" Type="http://schemas.openxmlformats.org/officeDocument/2006/relationships/oleObject" Target="../embeddings/oleObject168.bin"/><Relationship Id="rId9" Type="http://schemas.openxmlformats.org/officeDocument/2006/relationships/image" Target="../media/image207.wmf"/><Relationship Id="rId10" Type="http://schemas.openxmlformats.org/officeDocument/2006/relationships/oleObject" Target="../embeddings/oleObject169.bin"/></Relationships>
</file>

<file path=ppt/slides/_rels/slide5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14.wmf"/><Relationship Id="rId12" Type="http://schemas.openxmlformats.org/officeDocument/2006/relationships/oleObject" Target="../embeddings/oleObject175.bin"/><Relationship Id="rId13" Type="http://schemas.openxmlformats.org/officeDocument/2006/relationships/image" Target="../media/image215.wmf"/><Relationship Id="rId14" Type="http://schemas.openxmlformats.org/officeDocument/2006/relationships/oleObject" Target="../embeddings/oleObject176.bin"/><Relationship Id="rId15" Type="http://schemas.openxmlformats.org/officeDocument/2006/relationships/image" Target="../media/image216.emf"/><Relationship Id="rId1" Type="http://schemas.openxmlformats.org/officeDocument/2006/relationships/vmlDrawing" Target="../drawings/vmlDrawing43.v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35.xml"/><Relationship Id="rId4" Type="http://schemas.openxmlformats.org/officeDocument/2006/relationships/oleObject" Target="../embeddings/oleObject172.bin"/><Relationship Id="rId5" Type="http://schemas.openxmlformats.org/officeDocument/2006/relationships/image" Target="../media/image211.wmf"/><Relationship Id="rId6" Type="http://schemas.openxmlformats.org/officeDocument/2006/relationships/oleObject" Target="../embeddings/oleObject173.bin"/><Relationship Id="rId7" Type="http://schemas.openxmlformats.org/officeDocument/2006/relationships/image" Target="../media/image212.wmf"/><Relationship Id="rId8" Type="http://schemas.openxmlformats.org/officeDocument/2006/relationships/oleObject" Target="../embeddings/oleObject174.bin"/><Relationship Id="rId9" Type="http://schemas.openxmlformats.org/officeDocument/2006/relationships/image" Target="../media/image213.wmf"/><Relationship Id="rId10" Type="http://schemas.openxmlformats.org/officeDocument/2006/relationships/oleObject" Target="../embeddings/Microsoft_Equation27.bin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LONGITUDINAL DYNAMICS</a:t>
            </a:r>
            <a:endParaRPr lang="fr-FR" sz="3600" dirty="0"/>
          </a:p>
        </p:txBody>
      </p:sp>
      <p:sp>
        <p:nvSpPr>
          <p:cNvPr id="15365" name="Text Box 3"/>
          <p:cNvSpPr txBox="1">
            <a:spLocks noChangeArrowheads="1"/>
          </p:cNvSpPr>
          <p:nvPr/>
        </p:nvSpPr>
        <p:spPr bwMode="auto">
          <a:xfrm>
            <a:off x="2484438" y="1818144"/>
            <a:ext cx="424815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endParaRPr lang="en-US" dirty="0" smtClean="0">
              <a:solidFill>
                <a:schemeClr val="accent2"/>
              </a:solidFill>
            </a:endParaRPr>
          </a:p>
          <a:p>
            <a:pPr algn="ctr"/>
            <a:r>
              <a:rPr lang="en-US" dirty="0" smtClean="0">
                <a:solidFill>
                  <a:schemeClr val="accent2"/>
                </a:solidFill>
              </a:rPr>
              <a:t>Frank Tecker</a:t>
            </a:r>
          </a:p>
          <a:p>
            <a:pPr algn="ctr"/>
            <a:endParaRPr lang="en-US" dirty="0" smtClean="0">
              <a:solidFill>
                <a:schemeClr val="accent2"/>
              </a:solidFill>
            </a:endParaRPr>
          </a:p>
          <a:p>
            <a:pPr algn="ctr"/>
            <a:r>
              <a:rPr lang="en-GB" dirty="0" smtClean="0">
                <a:solidFill>
                  <a:schemeClr val="accent2"/>
                </a:solidFill>
              </a:rPr>
              <a:t>based on the course by</a:t>
            </a:r>
          </a:p>
          <a:p>
            <a:pPr algn="ctr"/>
            <a:r>
              <a:rPr lang="fr-FR" dirty="0" smtClean="0">
                <a:solidFill>
                  <a:schemeClr val="accent2"/>
                </a:solidFill>
              </a:rPr>
              <a:t>Joël </a:t>
            </a:r>
            <a:r>
              <a:rPr lang="fr-FR" dirty="0">
                <a:solidFill>
                  <a:schemeClr val="accent2"/>
                </a:solidFill>
              </a:rPr>
              <a:t>Le </a:t>
            </a:r>
            <a:r>
              <a:rPr lang="fr-FR" dirty="0" smtClean="0">
                <a:solidFill>
                  <a:schemeClr val="accent2"/>
                </a:solidFill>
              </a:rPr>
              <a:t>Duff</a:t>
            </a:r>
            <a:endParaRPr lang="en-US" dirty="0" smtClean="0">
              <a:solidFill>
                <a:schemeClr val="accent2"/>
              </a:solidFill>
            </a:endParaRPr>
          </a:p>
          <a:p>
            <a:pPr algn="ctr"/>
            <a:r>
              <a:rPr lang="en-US" dirty="0" smtClean="0"/>
              <a:t>Many Thanks!</a:t>
            </a:r>
          </a:p>
          <a:p>
            <a:pPr algn="ctr"/>
            <a:endParaRPr lang="fr-FR" dirty="0">
              <a:latin typeface="Times New Roman" charset="0"/>
            </a:endParaRPr>
          </a:p>
        </p:txBody>
      </p:sp>
      <p:sp>
        <p:nvSpPr>
          <p:cNvPr id="15366" name="Text Box 5"/>
          <p:cNvSpPr txBox="1">
            <a:spLocks noChangeArrowheads="1"/>
          </p:cNvSpPr>
          <p:nvPr/>
        </p:nvSpPr>
        <p:spPr bwMode="auto">
          <a:xfrm>
            <a:off x="1063625" y="4918075"/>
            <a:ext cx="72532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GB" sz="2000" b="1" dirty="0" smtClean="0">
                <a:solidFill>
                  <a:srgbClr val="FF3300"/>
                </a:solidFill>
              </a:rPr>
              <a:t>CAS on Advanced Level Accelerator Physics Course </a:t>
            </a:r>
          </a:p>
          <a:p>
            <a:pPr algn="ctr"/>
            <a:r>
              <a:rPr lang="en-GB" sz="2000" b="1" dirty="0" smtClean="0">
                <a:solidFill>
                  <a:srgbClr val="FF3300"/>
                </a:solidFill>
              </a:rPr>
              <a:t>Trondheim, 18-29 August 2013</a:t>
            </a:r>
            <a:endParaRPr lang="en-GB" sz="2000" b="1" dirty="0">
              <a:solidFill>
                <a:srgbClr val="FF33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838200"/>
          </a:xfrm>
        </p:spPr>
        <p:txBody>
          <a:bodyPr/>
          <a:lstStyle/>
          <a:p>
            <a:r>
              <a:rPr lang="en-US" sz="3200" dirty="0" smtClean="0"/>
              <a:t>Summary of the 2 lectures:</a:t>
            </a:r>
            <a:endParaRPr lang="fr-FR" sz="3200" dirty="0"/>
          </a:p>
        </p:txBody>
      </p:sp>
      <p:sp>
        <p:nvSpPr>
          <p:cNvPr id="17413" name="Text Box 3"/>
          <p:cNvSpPr txBox="1">
            <a:spLocks noChangeArrowheads="1"/>
          </p:cNvSpPr>
          <p:nvPr/>
        </p:nvSpPr>
        <p:spPr bwMode="auto">
          <a:xfrm>
            <a:off x="395536" y="1196752"/>
            <a:ext cx="8610600" cy="531292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normAutofit fontScale="92500" lnSpcReduction="10000"/>
          </a:bodyPr>
          <a:lstStyle/>
          <a:p>
            <a:pPr indent="187200">
              <a:spcAft>
                <a:spcPts val="600"/>
              </a:spcAft>
              <a:buFont typeface="Arial"/>
              <a:buChar char="•"/>
            </a:pPr>
            <a:r>
              <a:rPr lang="en-US" dirty="0" smtClean="0">
                <a:solidFill>
                  <a:srgbClr val="FF3300"/>
                </a:solidFill>
              </a:rPr>
              <a:t>Acceleration methods</a:t>
            </a:r>
          </a:p>
          <a:p>
            <a:pPr indent="187200">
              <a:spcAft>
                <a:spcPts val="600"/>
              </a:spcAft>
              <a:buFont typeface="Arial"/>
              <a:buChar char="•"/>
            </a:pPr>
            <a:r>
              <a:rPr lang="fr-FR" dirty="0" err="1" smtClean="0">
                <a:solidFill>
                  <a:srgbClr val="FF3300"/>
                </a:solidFill>
              </a:rPr>
              <a:t>Accelerating</a:t>
            </a:r>
            <a:r>
              <a:rPr lang="fr-FR" dirty="0" smtClean="0">
                <a:solidFill>
                  <a:srgbClr val="FF3300"/>
                </a:solidFill>
              </a:rPr>
              <a:t> structures</a:t>
            </a:r>
            <a:endParaRPr lang="fr-FR" dirty="0">
              <a:solidFill>
                <a:srgbClr val="FF3300"/>
              </a:solidFill>
            </a:endParaRPr>
          </a:p>
          <a:p>
            <a:pPr indent="187200">
              <a:spcAft>
                <a:spcPts val="600"/>
              </a:spcAft>
              <a:buFont typeface="Arial"/>
              <a:buChar char="•"/>
            </a:pPr>
            <a:r>
              <a:rPr lang="en-US" dirty="0" smtClean="0">
                <a:solidFill>
                  <a:srgbClr val="FF3300"/>
                </a:solidFill>
              </a:rPr>
              <a:t>Phase </a:t>
            </a:r>
            <a:r>
              <a:rPr lang="en-US" dirty="0">
                <a:solidFill>
                  <a:srgbClr val="FF3300"/>
                </a:solidFill>
              </a:rPr>
              <a:t>Stability </a:t>
            </a:r>
            <a:r>
              <a:rPr lang="en-US" dirty="0" smtClean="0">
                <a:solidFill>
                  <a:srgbClr val="FF3300"/>
                </a:solidFill>
              </a:rPr>
              <a:t>+ Energy-Phase oscillations (</a:t>
            </a:r>
            <a:r>
              <a:rPr lang="en-US" dirty="0" err="1" smtClean="0">
                <a:solidFill>
                  <a:srgbClr val="FF3300"/>
                </a:solidFill>
              </a:rPr>
              <a:t>Linac</a:t>
            </a:r>
            <a:r>
              <a:rPr lang="en-US" dirty="0" smtClean="0">
                <a:solidFill>
                  <a:srgbClr val="FF3300"/>
                </a:solidFill>
              </a:rPr>
              <a:t>)</a:t>
            </a:r>
            <a:endParaRPr lang="fr-FR" dirty="0">
              <a:solidFill>
                <a:srgbClr val="FF3300"/>
              </a:solidFill>
            </a:endParaRPr>
          </a:p>
          <a:p>
            <a:pPr indent="187200">
              <a:spcAft>
                <a:spcPts val="600"/>
              </a:spcAft>
              <a:buFont typeface="Arial"/>
              <a:buChar char="•"/>
            </a:pPr>
            <a:r>
              <a:rPr lang="en-US" dirty="0" smtClean="0">
                <a:solidFill>
                  <a:srgbClr val="FF3300"/>
                </a:solidFill>
              </a:rPr>
              <a:t>Circular accelerators: Cyclotron / Synchrotron</a:t>
            </a:r>
            <a:endParaRPr lang="fr-FR" dirty="0">
              <a:solidFill>
                <a:srgbClr val="FF3300"/>
              </a:solidFill>
            </a:endParaRPr>
          </a:p>
          <a:p>
            <a:pPr indent="187200">
              <a:spcAft>
                <a:spcPts val="600"/>
              </a:spcAft>
              <a:buFont typeface="Arial"/>
              <a:buChar char="•"/>
            </a:pPr>
            <a:r>
              <a:rPr lang="en-US" dirty="0">
                <a:solidFill>
                  <a:srgbClr val="FF3300"/>
                </a:solidFill>
              </a:rPr>
              <a:t>Dispersion Effects in Synchrotron</a:t>
            </a:r>
          </a:p>
          <a:p>
            <a:pPr indent="187200">
              <a:spcAft>
                <a:spcPts val="600"/>
              </a:spcAft>
              <a:buFont typeface="Arial"/>
              <a:buChar char="•"/>
            </a:pPr>
            <a:r>
              <a:rPr lang="en-US" dirty="0" smtClean="0">
                <a:solidFill>
                  <a:srgbClr val="FF3300"/>
                </a:solidFill>
              </a:rPr>
              <a:t>Longitudinal Phase </a:t>
            </a:r>
            <a:r>
              <a:rPr lang="en-US" dirty="0">
                <a:solidFill>
                  <a:srgbClr val="FF3300"/>
                </a:solidFill>
              </a:rPr>
              <a:t>Space </a:t>
            </a:r>
            <a:r>
              <a:rPr lang="en-US" dirty="0" smtClean="0">
                <a:solidFill>
                  <a:srgbClr val="FF3300"/>
                </a:solidFill>
              </a:rPr>
              <a:t>Motion</a:t>
            </a:r>
          </a:p>
          <a:p>
            <a:pPr indent="187200">
              <a:spcAft>
                <a:spcPts val="600"/>
              </a:spcAft>
              <a:buFont typeface="Arial"/>
              <a:buChar char="•"/>
            </a:pPr>
            <a:r>
              <a:rPr lang="en-US" dirty="0" smtClean="0">
                <a:solidFill>
                  <a:srgbClr val="FF3300"/>
                </a:solidFill>
              </a:rPr>
              <a:t>Stationary Bucket</a:t>
            </a:r>
          </a:p>
          <a:p>
            <a:pPr indent="187200">
              <a:spcAft>
                <a:spcPts val="600"/>
              </a:spcAft>
              <a:buFont typeface="Arial"/>
              <a:buChar char="•"/>
            </a:pPr>
            <a:r>
              <a:rPr lang="en-US" dirty="0" smtClean="0">
                <a:solidFill>
                  <a:srgbClr val="FF3300"/>
                </a:solidFill>
              </a:rPr>
              <a:t>Injection </a:t>
            </a:r>
            <a:r>
              <a:rPr lang="en-US" dirty="0" smtClean="0">
                <a:solidFill>
                  <a:srgbClr val="FF3300"/>
                </a:solidFill>
              </a:rPr>
              <a:t>Matching</a:t>
            </a:r>
            <a:endParaRPr lang="en-US" dirty="0">
              <a:solidFill>
                <a:srgbClr val="FF3300"/>
              </a:solidFill>
            </a:endParaRPr>
          </a:p>
          <a:p>
            <a:pPr indent="187200">
              <a:spcAft>
                <a:spcPts val="600"/>
              </a:spcAft>
              <a:buFont typeface="Arial"/>
              <a:buChar char="•"/>
            </a:pPr>
            <a:r>
              <a:rPr lang="en-US" dirty="0">
                <a:solidFill>
                  <a:srgbClr val="FF3300"/>
                </a:solidFill>
              </a:rPr>
              <a:t>Adiabatic </a:t>
            </a:r>
            <a:r>
              <a:rPr lang="en-US" dirty="0" smtClean="0">
                <a:solidFill>
                  <a:srgbClr val="FF3300"/>
                </a:solidFill>
              </a:rPr>
              <a:t>Damping</a:t>
            </a:r>
          </a:p>
          <a:p>
            <a:pPr indent="187200">
              <a:spcAft>
                <a:spcPts val="600"/>
              </a:spcAft>
              <a:buFont typeface="Arial"/>
              <a:buChar char="•"/>
            </a:pPr>
            <a:endParaRPr lang="en-US" dirty="0">
              <a:solidFill>
                <a:srgbClr val="FF3300"/>
              </a:solidFill>
            </a:endParaRP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0000FF"/>
                </a:solidFill>
              </a:rPr>
              <a:t>Two more related lectures:</a:t>
            </a:r>
          </a:p>
          <a:p>
            <a:pPr lvl="1" indent="187200">
              <a:spcAft>
                <a:spcPts val="600"/>
              </a:spcAft>
              <a:buFont typeface="Arial"/>
              <a:buChar char="•"/>
            </a:pPr>
            <a:r>
              <a:rPr lang="en-US" dirty="0" smtClean="0">
                <a:solidFill>
                  <a:srgbClr val="FF3300"/>
                </a:solidFill>
              </a:rPr>
              <a:t>Linear Accelerators I + II 	– Maurizio </a:t>
            </a:r>
            <a:r>
              <a:rPr lang="en-US" dirty="0" err="1" smtClean="0">
                <a:solidFill>
                  <a:srgbClr val="FF3300"/>
                </a:solidFill>
              </a:rPr>
              <a:t>Vretanar</a:t>
            </a:r>
            <a:endParaRPr lang="en-US" dirty="0" smtClean="0">
              <a:solidFill>
                <a:srgbClr val="FF3300"/>
              </a:solidFill>
            </a:endParaRPr>
          </a:p>
          <a:p>
            <a:pPr lvl="1" indent="187200">
              <a:spcAft>
                <a:spcPts val="600"/>
              </a:spcAft>
              <a:buFont typeface="Arial"/>
              <a:buChar char="•"/>
            </a:pPr>
            <a:r>
              <a:rPr lang="en-US" dirty="0" smtClean="0">
                <a:solidFill>
                  <a:srgbClr val="FF3300"/>
                </a:solidFill>
              </a:rPr>
              <a:t>RF Cavity Design		- </a:t>
            </a:r>
            <a:r>
              <a:rPr lang="en-US" dirty="0" err="1" smtClean="0">
                <a:solidFill>
                  <a:srgbClr val="FF3300"/>
                </a:solidFill>
              </a:rPr>
              <a:t>Erk</a:t>
            </a:r>
            <a:r>
              <a:rPr lang="en-US" dirty="0" smtClean="0">
                <a:solidFill>
                  <a:srgbClr val="FF3300"/>
                </a:solidFill>
              </a:rPr>
              <a:t> Jensen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7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304800"/>
            <a:ext cx="60960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 dirty="0"/>
              <a:t>Main Characteristics of an Accelerator</a:t>
            </a:r>
            <a:endParaRPr lang="fr-FR" dirty="0"/>
          </a:p>
        </p:txBody>
      </p:sp>
      <p:sp>
        <p:nvSpPr>
          <p:cNvPr id="20488" name="Text Box 12"/>
          <p:cNvSpPr txBox="1">
            <a:spLocks noChangeArrowheads="1"/>
          </p:cNvSpPr>
          <p:nvPr/>
        </p:nvSpPr>
        <p:spPr bwMode="auto">
          <a:xfrm>
            <a:off x="228600" y="1916832"/>
            <a:ext cx="8915400" cy="1205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110000"/>
              </a:lnSpc>
            </a:pPr>
            <a:r>
              <a:rPr lang="en-GB" sz="1800" dirty="0" smtClean="0">
                <a:solidFill>
                  <a:srgbClr val="FF3300"/>
                </a:solidFill>
              </a:rPr>
              <a:t>ACCELERATION </a:t>
            </a:r>
            <a:r>
              <a:rPr lang="en-GB" sz="1800" dirty="0" smtClean="0"/>
              <a:t>is the main job of an accelerator.</a:t>
            </a:r>
          </a:p>
          <a:p>
            <a:pPr indent="-144000">
              <a:lnSpc>
                <a:spcPct val="110000"/>
              </a:lnSpc>
              <a:buFontTx/>
              <a:buChar char="•"/>
            </a:pPr>
            <a:r>
              <a:rPr lang="en-GB" sz="1600" dirty="0" smtClean="0"/>
              <a:t>It provides </a:t>
            </a:r>
            <a:r>
              <a:rPr lang="en-GB" sz="1600" b="1" dirty="0" smtClean="0">
                <a:solidFill>
                  <a:srgbClr val="006600"/>
                </a:solidFill>
              </a:rPr>
              <a:t>kinetic energy</a:t>
            </a:r>
            <a:r>
              <a:rPr lang="en-GB" sz="1600" dirty="0" smtClean="0"/>
              <a:t> to charged particles, hence increasing their </a:t>
            </a:r>
            <a:r>
              <a:rPr lang="en-GB" sz="1600" b="1" dirty="0" smtClean="0">
                <a:solidFill>
                  <a:srgbClr val="006600"/>
                </a:solidFill>
              </a:rPr>
              <a:t>momentum</a:t>
            </a:r>
            <a:r>
              <a:rPr lang="en-GB" sz="1600" dirty="0" smtClean="0">
                <a:solidFill>
                  <a:srgbClr val="006600"/>
                </a:solidFill>
              </a:rPr>
              <a:t>.</a:t>
            </a:r>
            <a:r>
              <a:rPr lang="en-GB" sz="1600" dirty="0" smtClean="0"/>
              <a:t> </a:t>
            </a:r>
          </a:p>
          <a:p>
            <a:pPr indent="-144000">
              <a:lnSpc>
                <a:spcPct val="110000"/>
              </a:lnSpc>
              <a:buFontTx/>
              <a:buChar char="•"/>
            </a:pPr>
            <a:r>
              <a:rPr lang="en-GB" sz="1600" dirty="0" smtClean="0"/>
              <a:t>In order to do so, it is necessary to have an electric field     </a:t>
            </a:r>
            <a:r>
              <a:rPr lang="en-GB" sz="1600" dirty="0"/>
              <a:t/>
            </a:r>
            <a:br>
              <a:rPr lang="en-GB" sz="1600" dirty="0"/>
            </a:br>
            <a:r>
              <a:rPr lang="en-GB" sz="1600" dirty="0" smtClean="0"/>
              <a:t>   </a:t>
            </a:r>
            <a:r>
              <a:rPr lang="en-GB" sz="1600" dirty="0" smtClean="0"/>
              <a:t>preferably </a:t>
            </a:r>
            <a:r>
              <a:rPr lang="en-GB" sz="1600" dirty="0" smtClean="0"/>
              <a:t>along the direction of the initial </a:t>
            </a:r>
            <a:r>
              <a:rPr lang="en-GB" sz="1600" dirty="0" smtClean="0"/>
              <a:t>momentum (z).</a:t>
            </a:r>
            <a:endParaRPr lang="en-GB" sz="1600" dirty="0"/>
          </a:p>
        </p:txBody>
      </p:sp>
      <p:graphicFrame>
        <p:nvGraphicFramePr>
          <p:cNvPr id="2048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4452652"/>
              </p:ext>
            </p:extLst>
          </p:nvPr>
        </p:nvGraphicFramePr>
        <p:xfrm>
          <a:off x="6741368" y="2708920"/>
          <a:ext cx="1143000" cy="7851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73" name="Equation" r:id="rId3" imgW="571500" imgH="393700" progId="Equation.DSMT4">
                  <p:embed/>
                </p:oleObj>
              </mc:Choice>
              <mc:Fallback>
                <p:oleObj name="Equation" r:id="rId3" imgW="571500" imgH="3937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41368" y="2708920"/>
                        <a:ext cx="1143000" cy="785144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9" name="Text Box 14"/>
          <p:cNvSpPr txBox="1">
            <a:spLocks noChangeArrowheads="1"/>
          </p:cNvSpPr>
          <p:nvPr/>
        </p:nvSpPr>
        <p:spPr bwMode="auto">
          <a:xfrm>
            <a:off x="266700" y="3673047"/>
            <a:ext cx="8805863" cy="730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110000"/>
              </a:lnSpc>
            </a:pPr>
            <a:r>
              <a:rPr lang="en-GB" sz="1800" dirty="0" smtClean="0">
                <a:solidFill>
                  <a:srgbClr val="FF3300"/>
                </a:solidFill>
              </a:rPr>
              <a:t>BENDING </a:t>
            </a:r>
            <a:r>
              <a:rPr lang="en-GB" sz="1800" dirty="0" smtClean="0">
                <a:solidFill>
                  <a:srgbClr val="000000"/>
                </a:solidFill>
              </a:rPr>
              <a:t>is generated by a magnetic field  perpendicular to the plane of the particle trajectory. The bending radius </a:t>
            </a:r>
            <a:r>
              <a:rPr lang="en-GB" sz="2000" b="1" i="1" dirty="0" err="1" smtClean="0">
                <a:solidFill>
                  <a:srgbClr val="000000"/>
                </a:solidFill>
                <a:sym typeface="Symbol" charset="2"/>
              </a:rPr>
              <a:t></a:t>
            </a:r>
            <a:r>
              <a:rPr lang="en-GB" sz="2000" i="1" dirty="0" smtClean="0">
                <a:solidFill>
                  <a:srgbClr val="000000"/>
                </a:solidFill>
              </a:rPr>
              <a:t> </a:t>
            </a:r>
            <a:r>
              <a:rPr lang="en-GB" sz="1800" dirty="0" smtClean="0">
                <a:solidFill>
                  <a:srgbClr val="000000"/>
                </a:solidFill>
              </a:rPr>
              <a:t>obeys to the relation : </a:t>
            </a:r>
            <a:endParaRPr lang="en-GB" sz="1800" dirty="0">
              <a:solidFill>
                <a:srgbClr val="000000"/>
              </a:solidFill>
            </a:endParaRPr>
          </a:p>
        </p:txBody>
      </p:sp>
      <p:graphicFrame>
        <p:nvGraphicFramePr>
          <p:cNvPr id="2048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2178604"/>
              </p:ext>
            </p:extLst>
          </p:nvPr>
        </p:nvGraphicFramePr>
        <p:xfrm>
          <a:off x="1592262" y="4456007"/>
          <a:ext cx="922338" cy="7731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74" name="Equation" r:id="rId5" imgW="469800" imgH="393480" progId="Equation.3">
                  <p:embed/>
                </p:oleObj>
              </mc:Choice>
              <mc:Fallback>
                <p:oleObj name="Equation" r:id="rId5" imgW="469800" imgH="393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2262" y="4456007"/>
                        <a:ext cx="922338" cy="77319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33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90" name="Text Box 16"/>
          <p:cNvSpPr txBox="1">
            <a:spLocks noChangeArrowheads="1"/>
          </p:cNvSpPr>
          <p:nvPr/>
        </p:nvSpPr>
        <p:spPr bwMode="auto">
          <a:xfrm>
            <a:off x="266700" y="5408612"/>
            <a:ext cx="8153400" cy="10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110000"/>
              </a:lnSpc>
            </a:pPr>
            <a:r>
              <a:rPr lang="en-US" sz="1800" dirty="0">
                <a:solidFill>
                  <a:srgbClr val="FF3300"/>
                </a:solidFill>
              </a:rPr>
              <a:t>FOCUSING </a:t>
            </a:r>
            <a:r>
              <a:rPr lang="en-US" sz="1800" dirty="0">
                <a:solidFill>
                  <a:srgbClr val="000000"/>
                </a:solidFill>
              </a:rPr>
              <a:t>is a second way of using a magnetic field, in which the bending effect is used to bring the particles trajectory closer to the axis, hence to increase the beam density.</a:t>
            </a:r>
            <a:endParaRPr lang="fr-FR" sz="1600" dirty="0">
              <a:solidFill>
                <a:srgbClr val="000000"/>
              </a:solidFill>
            </a:endParaRPr>
          </a:p>
        </p:txBody>
      </p:sp>
      <p:graphicFrame>
        <p:nvGraphicFramePr>
          <p:cNvPr id="2048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1553268"/>
              </p:ext>
            </p:extLst>
          </p:nvPr>
        </p:nvGraphicFramePr>
        <p:xfrm>
          <a:off x="5954455" y="2492896"/>
          <a:ext cx="2286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75" name="Equation" r:id="rId7" imgW="152280" imgH="203040" progId="Equation.3">
                  <p:embed/>
                </p:oleObj>
              </mc:Choice>
              <mc:Fallback>
                <p:oleObj name="Equation" r:id="rId7" imgW="152280" imgH="2030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4455" y="2492896"/>
                        <a:ext cx="228600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228600" y="1034703"/>
            <a:ext cx="2895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fr-FR" sz="1800" dirty="0" err="1">
                <a:solidFill>
                  <a:srgbClr val="FF3300"/>
                </a:solidFill>
              </a:rPr>
              <a:t>Newton-Lorentz</a:t>
            </a:r>
            <a:r>
              <a:rPr lang="en-US" sz="1800" dirty="0">
                <a:solidFill>
                  <a:srgbClr val="FF3300"/>
                </a:solidFill>
              </a:rPr>
              <a:t> </a:t>
            </a:r>
            <a:r>
              <a:rPr lang="en-US" sz="1800" dirty="0" smtClean="0">
                <a:solidFill>
                  <a:srgbClr val="FF3300"/>
                </a:solidFill>
              </a:rPr>
              <a:t>Force on a charged particle:</a:t>
            </a:r>
            <a:r>
              <a:rPr lang="fr-FR" sz="1800" dirty="0" smtClean="0">
                <a:solidFill>
                  <a:srgbClr val="FF3300"/>
                </a:solidFill>
              </a:rPr>
              <a:t>                                           </a:t>
            </a:r>
            <a:endParaRPr lang="fr-FR" dirty="0">
              <a:latin typeface="Times New Roman" charset="0"/>
            </a:endParaRPr>
          </a:p>
        </p:txBody>
      </p:sp>
      <p:graphicFrame>
        <p:nvGraphicFramePr>
          <p:cNvPr id="10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7880056"/>
              </p:ext>
            </p:extLst>
          </p:nvPr>
        </p:nvGraphicFramePr>
        <p:xfrm>
          <a:off x="3060700" y="980728"/>
          <a:ext cx="2730500" cy="7762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76" name="Equation" r:id="rId9" imgW="1384300" imgH="393700" progId="Equation.DSMT4">
                  <p:embed/>
                </p:oleObj>
              </mc:Choice>
              <mc:Fallback>
                <p:oleObj name="Equation" r:id="rId9" imgW="1384300" imgH="39370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0700" y="980728"/>
                        <a:ext cx="2730500" cy="77625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248400" y="1094895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2</a:t>
            </a:r>
            <a:r>
              <a:rPr lang="en-GB" sz="1400" baseline="30000" dirty="0" smtClean="0"/>
              <a:t>nd</a:t>
            </a:r>
            <a:r>
              <a:rPr lang="en-GB" sz="1400" dirty="0" smtClean="0"/>
              <a:t> term always perpendicular to motion =&gt; no acceleration</a:t>
            </a:r>
            <a:endParaRPr lang="en-GB" sz="1400" dirty="0"/>
          </a:p>
        </p:txBody>
      </p:sp>
      <p:graphicFrame>
        <p:nvGraphicFramePr>
          <p:cNvPr id="1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9801843"/>
              </p:ext>
            </p:extLst>
          </p:nvPr>
        </p:nvGraphicFramePr>
        <p:xfrm>
          <a:off x="6096000" y="4456007"/>
          <a:ext cx="2433339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77" name="Equation" r:id="rId11" imgW="1257300" imgH="393700" progId="Equation.DSMT4">
                  <p:embed/>
                </p:oleObj>
              </mc:Choice>
              <mc:Fallback>
                <p:oleObj name="Equation" r:id="rId11" imgW="1257300" imgH="393700" progId="Equation.DSMT4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4456007"/>
                        <a:ext cx="2433339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061"/>
          <p:cNvSpPr>
            <a:spLocks noChangeArrowheads="1"/>
          </p:cNvSpPr>
          <p:nvPr/>
        </p:nvSpPr>
        <p:spPr bwMode="auto">
          <a:xfrm>
            <a:off x="3853635" y="4652039"/>
            <a:ext cx="223599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dirty="0" smtClean="0">
                <a:solidFill>
                  <a:srgbClr val="FF0000"/>
                </a:solidFill>
                <a:latin typeface="Comic Sans MS" pitchFamily="-110" charset="0"/>
              </a:rPr>
              <a:t>in practical units:</a:t>
            </a:r>
            <a:endParaRPr lang="en-US" sz="1100" dirty="0">
              <a:latin typeface="Comic Sans MS" pitchFamily="-110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086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 dirty="0" smtClean="0"/>
              <a:t>Electrostatic Acceleration</a:t>
            </a:r>
            <a:endParaRPr lang="fr-FR" dirty="0"/>
          </a:p>
        </p:txBody>
      </p:sp>
      <p:sp>
        <p:nvSpPr>
          <p:cNvPr id="23568" name="Text Box 8"/>
          <p:cNvSpPr txBox="1">
            <a:spLocks noChangeArrowheads="1"/>
          </p:cNvSpPr>
          <p:nvPr/>
        </p:nvSpPr>
        <p:spPr bwMode="auto">
          <a:xfrm>
            <a:off x="611560" y="3446997"/>
            <a:ext cx="4824536" cy="2862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1800" b="1" u="sng" dirty="0" smtClean="0">
                <a:solidFill>
                  <a:srgbClr val="FF3300"/>
                </a:solidFill>
              </a:rPr>
              <a:t>Electrostatic Field:</a:t>
            </a:r>
          </a:p>
          <a:p>
            <a:pPr marL="342900" indent="-342900">
              <a:buAutoNum type="arabicParenR"/>
            </a:pPr>
            <a:endParaRPr lang="en-GB" sz="1800" dirty="0" smtClean="0">
              <a:solidFill>
                <a:srgbClr val="FF3300"/>
              </a:solidFill>
            </a:endParaRPr>
          </a:p>
          <a:p>
            <a:r>
              <a:rPr lang="en-US" sz="1800" dirty="0"/>
              <a:t>Energy gain</a:t>
            </a:r>
            <a:r>
              <a:rPr lang="en-US" sz="1800" dirty="0" smtClean="0"/>
              <a:t>: </a:t>
            </a:r>
            <a:r>
              <a:rPr lang="en-US" sz="1800" dirty="0" smtClean="0"/>
              <a:t>W =</a:t>
            </a:r>
            <a:r>
              <a:rPr lang="en-US" sz="1800" dirty="0" smtClean="0">
                <a:latin typeface="ＭＳ ゴシック"/>
                <a:ea typeface="ＭＳ ゴシック"/>
                <a:cs typeface="ＭＳ ゴシック"/>
                <a:sym typeface="Wingdings"/>
              </a:rPr>
              <a:t> </a:t>
            </a:r>
            <a:r>
              <a:rPr lang="en-US" sz="1800" dirty="0" smtClean="0"/>
              <a:t>e</a:t>
            </a:r>
            <a:r>
              <a:rPr lang="en-US" sz="1800" dirty="0" smtClean="0"/>
              <a:t> </a:t>
            </a:r>
            <a:r>
              <a:rPr lang="en-US" sz="1800" dirty="0" smtClean="0">
                <a:latin typeface="Lucida Grande"/>
                <a:ea typeface="Lucida Grande"/>
                <a:cs typeface="Lucida Grande"/>
              </a:rPr>
              <a:t>Δ</a:t>
            </a:r>
            <a:r>
              <a:rPr lang="en-US" sz="1800" dirty="0" smtClean="0"/>
              <a:t>V</a:t>
            </a:r>
            <a:endParaRPr lang="en-US" sz="1800" dirty="0" smtClean="0"/>
          </a:p>
          <a:p>
            <a:endParaRPr lang="en-US" sz="1800" dirty="0"/>
          </a:p>
          <a:p>
            <a:r>
              <a:rPr lang="en-US" sz="1800" dirty="0" smtClean="0"/>
              <a:t>Limitation:</a:t>
            </a:r>
            <a:r>
              <a:rPr lang="en-US" sz="1800" baseline="-25000" dirty="0"/>
              <a:t> </a:t>
            </a:r>
            <a:r>
              <a:rPr lang="en-US" sz="1800" dirty="0" smtClean="0"/>
              <a:t> </a:t>
            </a:r>
            <a:r>
              <a:rPr lang="en-GB" sz="1800" dirty="0" smtClean="0">
                <a:solidFill>
                  <a:srgbClr val="FF3300"/>
                </a:solidFill>
              </a:rPr>
              <a:t>isolation </a:t>
            </a:r>
            <a:r>
              <a:rPr lang="en-GB" sz="1800" dirty="0" smtClean="0">
                <a:solidFill>
                  <a:srgbClr val="FF3300"/>
                </a:solidFill>
              </a:rPr>
              <a:t>problems</a:t>
            </a:r>
          </a:p>
          <a:p>
            <a:r>
              <a:rPr lang="en-GB" sz="1800" dirty="0" smtClean="0">
                <a:solidFill>
                  <a:srgbClr val="FF3300"/>
                </a:solidFill>
              </a:rPr>
              <a:t>    </a:t>
            </a:r>
            <a:r>
              <a:rPr lang="en-GB" sz="1800" dirty="0" smtClean="0"/>
              <a:t>maximum </a:t>
            </a:r>
            <a:r>
              <a:rPr lang="en-GB" sz="1800" dirty="0"/>
              <a:t>high voltage (~ 10 MV)</a:t>
            </a:r>
          </a:p>
          <a:p>
            <a:endParaRPr lang="en-GB" sz="1800" dirty="0" smtClean="0">
              <a:solidFill>
                <a:srgbClr val="FF3300"/>
              </a:solidFill>
            </a:endParaRPr>
          </a:p>
          <a:p>
            <a:r>
              <a:rPr lang="en-GB" sz="1800" dirty="0" smtClean="0">
                <a:solidFill>
                  <a:srgbClr val="000000"/>
                </a:solidFill>
              </a:rPr>
              <a:t>used for first stage of acceleration: particle sources, electron guns</a:t>
            </a:r>
          </a:p>
          <a:p>
            <a:r>
              <a:rPr lang="en-GB" sz="1800" dirty="0" smtClean="0">
                <a:solidFill>
                  <a:srgbClr val="000000"/>
                </a:solidFill>
              </a:rPr>
              <a:t>x-ray tubes</a:t>
            </a:r>
          </a:p>
        </p:txBody>
      </p:sp>
      <p:pic>
        <p:nvPicPr>
          <p:cNvPr id="5" name="Picture 4" descr="cockroft-walton-fermila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6984" y="1628800"/>
            <a:ext cx="3277504" cy="402404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692184" y="5661248"/>
            <a:ext cx="3416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 smtClean="0">
                <a:latin typeface="Times New Roman"/>
                <a:cs typeface="Times New Roman"/>
              </a:rPr>
              <a:t>750 kV </a:t>
            </a:r>
            <a:r>
              <a:rPr lang="en-US" sz="1800" dirty="0" err="1" smtClean="0">
                <a:latin typeface="Times New Roman"/>
                <a:cs typeface="Times New Roman"/>
              </a:rPr>
              <a:t>Cockroft</a:t>
            </a:r>
            <a:r>
              <a:rPr lang="en-US" sz="1800" dirty="0" smtClean="0">
                <a:latin typeface="Times New Roman"/>
                <a:cs typeface="Times New Roman"/>
              </a:rPr>
              <a:t>-Walton generator</a:t>
            </a:r>
            <a:br>
              <a:rPr lang="en-US" sz="1800" dirty="0" smtClean="0">
                <a:latin typeface="Times New Roman"/>
                <a:cs typeface="Times New Roman"/>
              </a:rPr>
            </a:br>
            <a:r>
              <a:rPr lang="en-US" sz="1800" dirty="0" smtClean="0">
                <a:latin typeface="Times New Roman"/>
                <a:cs typeface="Times New Roman"/>
              </a:rPr>
              <a:t>at </a:t>
            </a:r>
            <a:r>
              <a:rPr lang="en-US" sz="1800" dirty="0" err="1" smtClean="0">
                <a:latin typeface="Times New Roman"/>
                <a:cs typeface="Times New Roman"/>
              </a:rPr>
              <a:t>Fermilab</a:t>
            </a:r>
            <a:r>
              <a:rPr lang="en-US" sz="1800" dirty="0" smtClean="0">
                <a:latin typeface="Times New Roman"/>
                <a:cs typeface="Times New Roman"/>
              </a:rPr>
              <a:t> (Proton source)</a:t>
            </a:r>
            <a:endParaRPr lang="en-US" sz="1800" dirty="0">
              <a:latin typeface="Times New Roman"/>
              <a:cs typeface="Times New Roman"/>
            </a:endParaRPr>
          </a:p>
        </p:txBody>
      </p:sp>
      <p:grpSp>
        <p:nvGrpSpPr>
          <p:cNvPr id="9" name="Group 4"/>
          <p:cNvGrpSpPr>
            <a:grpSpLocks/>
          </p:cNvGrpSpPr>
          <p:nvPr/>
        </p:nvGrpSpPr>
        <p:grpSpPr bwMode="auto">
          <a:xfrm>
            <a:off x="611560" y="912170"/>
            <a:ext cx="4680521" cy="2372814"/>
            <a:chOff x="286" y="584"/>
            <a:chExt cx="2973" cy="1499"/>
          </a:xfrm>
        </p:grpSpPr>
        <p:sp>
          <p:nvSpPr>
            <p:cNvPr id="10" name="Line 5"/>
            <p:cNvSpPr>
              <a:spLocks noChangeShapeType="1"/>
            </p:cNvSpPr>
            <p:nvPr/>
          </p:nvSpPr>
          <p:spPr bwMode="auto">
            <a:xfrm>
              <a:off x="1493" y="1133"/>
              <a:ext cx="513" cy="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1" name="Group 6"/>
            <p:cNvGrpSpPr>
              <a:grpSpLocks/>
            </p:cNvGrpSpPr>
            <p:nvPr/>
          </p:nvGrpSpPr>
          <p:grpSpPr bwMode="auto">
            <a:xfrm>
              <a:off x="1646" y="887"/>
              <a:ext cx="192" cy="212"/>
              <a:chOff x="3264" y="2352"/>
              <a:chExt cx="192" cy="212"/>
            </a:xfrm>
          </p:grpSpPr>
          <p:sp>
            <p:nvSpPr>
              <p:cNvPr id="39" name="Rectangle 7"/>
              <p:cNvSpPr>
                <a:spLocks noChangeArrowheads="1"/>
              </p:cNvSpPr>
              <p:nvPr/>
            </p:nvSpPr>
            <p:spPr bwMode="auto">
              <a:xfrm>
                <a:off x="3264" y="2352"/>
                <a:ext cx="192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600">
                    <a:solidFill>
                      <a:srgbClr val="0000FF"/>
                    </a:solidFill>
                    <a:latin typeface="Comic Sans MS" pitchFamily="-110" charset="0"/>
                  </a:rPr>
                  <a:t>E</a:t>
                </a:r>
                <a:endParaRPr sz="1600" noProof="1">
                  <a:solidFill>
                    <a:srgbClr val="0000FF"/>
                  </a:solidFill>
                  <a:latin typeface="Comic Sans MS" pitchFamily="-110" charset="0"/>
                </a:endParaRPr>
              </a:p>
            </p:txBody>
          </p:sp>
          <p:sp>
            <p:nvSpPr>
              <p:cNvPr id="40" name="Line 8"/>
              <p:cNvSpPr>
                <a:spLocks noChangeShapeType="1"/>
              </p:cNvSpPr>
              <p:nvPr/>
            </p:nvSpPr>
            <p:spPr bwMode="auto">
              <a:xfrm>
                <a:off x="3312" y="2352"/>
                <a:ext cx="96" cy="0"/>
              </a:xfrm>
              <a:prstGeom prst="line">
                <a:avLst/>
              </a:prstGeom>
              <a:noFill/>
              <a:ln w="12700">
                <a:solidFill>
                  <a:schemeClr val="accent2"/>
                </a:solidFill>
                <a:round/>
                <a:headEnd/>
                <a:tailEnd type="stealth" w="sm" len="sm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2" name="Line 9"/>
            <p:cNvSpPr>
              <a:spLocks noChangeShapeType="1"/>
            </p:cNvSpPr>
            <p:nvPr/>
          </p:nvSpPr>
          <p:spPr bwMode="auto">
            <a:xfrm>
              <a:off x="941" y="1095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0"/>
            <p:cNvSpPr>
              <a:spLocks noChangeShapeType="1"/>
            </p:cNvSpPr>
            <p:nvPr/>
          </p:nvSpPr>
          <p:spPr bwMode="auto">
            <a:xfrm>
              <a:off x="941" y="1575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Arc 11"/>
            <p:cNvSpPr>
              <a:spLocks/>
            </p:cNvSpPr>
            <p:nvPr/>
          </p:nvSpPr>
          <p:spPr bwMode="auto">
            <a:xfrm>
              <a:off x="845" y="1095"/>
              <a:ext cx="99" cy="480"/>
            </a:xfrm>
            <a:custGeom>
              <a:avLst/>
              <a:gdLst>
                <a:gd name="T0" fmla="*/ 99 w 22220"/>
                <a:gd name="T1" fmla="*/ 480 h 43187"/>
                <a:gd name="T2" fmla="*/ 93 w 22220"/>
                <a:gd name="T3" fmla="*/ 0 h 43187"/>
                <a:gd name="T4" fmla="*/ 96 w 22220"/>
                <a:gd name="T5" fmla="*/ 240 h 43187"/>
                <a:gd name="T6" fmla="*/ 0 60000 65536"/>
                <a:gd name="T7" fmla="*/ 0 60000 65536"/>
                <a:gd name="T8" fmla="*/ 0 60000 65536"/>
                <a:gd name="T9" fmla="*/ 0 w 22220"/>
                <a:gd name="T10" fmla="*/ 0 h 43187"/>
                <a:gd name="T11" fmla="*/ 22220 w 22220"/>
                <a:gd name="T12" fmla="*/ 43187 h 431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220" h="43187" fill="none" extrusionOk="0">
                  <a:moveTo>
                    <a:pt x="22220" y="43178"/>
                  </a:moveTo>
                  <a:cubicBezTo>
                    <a:pt x="22013" y="43184"/>
                    <a:pt x="21806" y="43186"/>
                    <a:pt x="21600" y="43186"/>
                  </a:cubicBezTo>
                  <a:cubicBezTo>
                    <a:pt x="9670" y="43187"/>
                    <a:pt x="0" y="33516"/>
                    <a:pt x="0" y="21587"/>
                  </a:cubicBezTo>
                  <a:cubicBezTo>
                    <a:pt x="0" y="9946"/>
                    <a:pt x="9224" y="399"/>
                    <a:pt x="20858" y="-1"/>
                  </a:cubicBezTo>
                </a:path>
                <a:path w="22220" h="43187" stroke="0" extrusionOk="0">
                  <a:moveTo>
                    <a:pt x="22220" y="43178"/>
                  </a:moveTo>
                  <a:cubicBezTo>
                    <a:pt x="22013" y="43184"/>
                    <a:pt x="21806" y="43186"/>
                    <a:pt x="21600" y="43186"/>
                  </a:cubicBezTo>
                  <a:cubicBezTo>
                    <a:pt x="9670" y="43187"/>
                    <a:pt x="0" y="33516"/>
                    <a:pt x="0" y="21587"/>
                  </a:cubicBezTo>
                  <a:cubicBezTo>
                    <a:pt x="0" y="9946"/>
                    <a:pt x="9224" y="399"/>
                    <a:pt x="20858" y="-1"/>
                  </a:cubicBezTo>
                  <a:lnTo>
                    <a:pt x="21600" y="21587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Arc 12"/>
            <p:cNvSpPr>
              <a:spLocks/>
            </p:cNvSpPr>
            <p:nvPr/>
          </p:nvSpPr>
          <p:spPr bwMode="auto">
            <a:xfrm>
              <a:off x="1229" y="1095"/>
              <a:ext cx="192" cy="480"/>
            </a:xfrm>
            <a:custGeom>
              <a:avLst/>
              <a:gdLst>
                <a:gd name="T0" fmla="*/ 192 w 43200"/>
                <a:gd name="T1" fmla="*/ 240 h 43200"/>
                <a:gd name="T2" fmla="*/ 192 w 43200"/>
                <a:gd name="T3" fmla="*/ 240 h 43200"/>
                <a:gd name="T4" fmla="*/ 96 w 43200"/>
                <a:gd name="T5" fmla="*/ 240 h 432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43200"/>
                <a:gd name="T11" fmla="*/ 43200 w 43200"/>
                <a:gd name="T12" fmla="*/ 43200 h 432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43200" fill="none" extrusionOk="0">
                  <a:moveTo>
                    <a:pt x="43200" y="21600"/>
                  </a:move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199" y="9670"/>
                    <a:pt x="43199" y="21599"/>
                  </a:cubicBezTo>
                </a:path>
                <a:path w="43200" h="43200" stroke="0" extrusionOk="0">
                  <a:moveTo>
                    <a:pt x="43200" y="21600"/>
                  </a:move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199" y="9670"/>
                    <a:pt x="43199" y="2159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3"/>
            <p:cNvSpPr>
              <a:spLocks noChangeShapeType="1"/>
            </p:cNvSpPr>
            <p:nvPr/>
          </p:nvSpPr>
          <p:spPr bwMode="auto">
            <a:xfrm>
              <a:off x="1087" y="1577"/>
              <a:ext cx="0" cy="3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non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4"/>
            <p:cNvSpPr>
              <a:spLocks noChangeShapeType="1"/>
            </p:cNvSpPr>
            <p:nvPr/>
          </p:nvSpPr>
          <p:spPr bwMode="auto">
            <a:xfrm>
              <a:off x="1087" y="1968"/>
              <a:ext cx="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5"/>
            <p:cNvSpPr>
              <a:spLocks noChangeShapeType="1"/>
            </p:cNvSpPr>
            <p:nvPr/>
          </p:nvSpPr>
          <p:spPr bwMode="auto">
            <a:xfrm>
              <a:off x="2102" y="1094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6"/>
            <p:cNvSpPr>
              <a:spLocks noChangeShapeType="1"/>
            </p:cNvSpPr>
            <p:nvPr/>
          </p:nvSpPr>
          <p:spPr bwMode="auto">
            <a:xfrm>
              <a:off x="2102" y="1574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Arc 17"/>
            <p:cNvSpPr>
              <a:spLocks/>
            </p:cNvSpPr>
            <p:nvPr/>
          </p:nvSpPr>
          <p:spPr bwMode="auto">
            <a:xfrm>
              <a:off x="2006" y="1094"/>
              <a:ext cx="99" cy="480"/>
            </a:xfrm>
            <a:custGeom>
              <a:avLst/>
              <a:gdLst>
                <a:gd name="T0" fmla="*/ 99 w 22220"/>
                <a:gd name="T1" fmla="*/ 480 h 43187"/>
                <a:gd name="T2" fmla="*/ 93 w 22220"/>
                <a:gd name="T3" fmla="*/ 0 h 43187"/>
                <a:gd name="T4" fmla="*/ 96 w 22220"/>
                <a:gd name="T5" fmla="*/ 240 h 43187"/>
                <a:gd name="T6" fmla="*/ 0 60000 65536"/>
                <a:gd name="T7" fmla="*/ 0 60000 65536"/>
                <a:gd name="T8" fmla="*/ 0 60000 65536"/>
                <a:gd name="T9" fmla="*/ 0 w 22220"/>
                <a:gd name="T10" fmla="*/ 0 h 43187"/>
                <a:gd name="T11" fmla="*/ 22220 w 22220"/>
                <a:gd name="T12" fmla="*/ 43187 h 431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220" h="43187" fill="none" extrusionOk="0">
                  <a:moveTo>
                    <a:pt x="22220" y="43178"/>
                  </a:moveTo>
                  <a:cubicBezTo>
                    <a:pt x="22013" y="43184"/>
                    <a:pt x="21806" y="43186"/>
                    <a:pt x="21600" y="43186"/>
                  </a:cubicBezTo>
                  <a:cubicBezTo>
                    <a:pt x="9670" y="43187"/>
                    <a:pt x="0" y="33516"/>
                    <a:pt x="0" y="21587"/>
                  </a:cubicBezTo>
                  <a:cubicBezTo>
                    <a:pt x="0" y="9946"/>
                    <a:pt x="9224" y="399"/>
                    <a:pt x="20858" y="-1"/>
                  </a:cubicBezTo>
                </a:path>
                <a:path w="22220" h="43187" stroke="0" extrusionOk="0">
                  <a:moveTo>
                    <a:pt x="22220" y="43178"/>
                  </a:moveTo>
                  <a:cubicBezTo>
                    <a:pt x="22013" y="43184"/>
                    <a:pt x="21806" y="43186"/>
                    <a:pt x="21600" y="43186"/>
                  </a:cubicBezTo>
                  <a:cubicBezTo>
                    <a:pt x="9670" y="43187"/>
                    <a:pt x="0" y="33516"/>
                    <a:pt x="0" y="21587"/>
                  </a:cubicBezTo>
                  <a:cubicBezTo>
                    <a:pt x="0" y="9946"/>
                    <a:pt x="9224" y="399"/>
                    <a:pt x="20858" y="-1"/>
                  </a:cubicBezTo>
                  <a:lnTo>
                    <a:pt x="21600" y="21587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Arc 18"/>
            <p:cNvSpPr>
              <a:spLocks/>
            </p:cNvSpPr>
            <p:nvPr/>
          </p:nvSpPr>
          <p:spPr bwMode="auto">
            <a:xfrm>
              <a:off x="2390" y="1094"/>
              <a:ext cx="192" cy="480"/>
            </a:xfrm>
            <a:custGeom>
              <a:avLst/>
              <a:gdLst>
                <a:gd name="T0" fmla="*/ 192 w 43200"/>
                <a:gd name="T1" fmla="*/ 240 h 43200"/>
                <a:gd name="T2" fmla="*/ 192 w 43200"/>
                <a:gd name="T3" fmla="*/ 240 h 43200"/>
                <a:gd name="T4" fmla="*/ 96 w 43200"/>
                <a:gd name="T5" fmla="*/ 240 h 432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43200"/>
                <a:gd name="T11" fmla="*/ 43200 w 43200"/>
                <a:gd name="T12" fmla="*/ 43200 h 432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43200" fill="none" extrusionOk="0">
                  <a:moveTo>
                    <a:pt x="43200" y="21600"/>
                  </a:move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199" y="9670"/>
                    <a:pt x="43199" y="21599"/>
                  </a:cubicBezTo>
                </a:path>
                <a:path w="43200" h="43200" stroke="0" extrusionOk="0">
                  <a:moveTo>
                    <a:pt x="43200" y="21600"/>
                  </a:move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199" y="9670"/>
                    <a:pt x="43199" y="2159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19"/>
            <p:cNvSpPr>
              <a:spLocks noChangeShapeType="1"/>
            </p:cNvSpPr>
            <p:nvPr/>
          </p:nvSpPr>
          <p:spPr bwMode="auto">
            <a:xfrm>
              <a:off x="2248" y="1576"/>
              <a:ext cx="0" cy="3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non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0"/>
            <p:cNvSpPr>
              <a:spLocks noChangeShapeType="1"/>
            </p:cNvSpPr>
            <p:nvPr/>
          </p:nvSpPr>
          <p:spPr bwMode="auto">
            <a:xfrm>
              <a:off x="2248" y="1967"/>
              <a:ext cx="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1"/>
            <p:cNvSpPr>
              <a:spLocks noChangeShapeType="1"/>
            </p:cNvSpPr>
            <p:nvPr/>
          </p:nvSpPr>
          <p:spPr bwMode="auto">
            <a:xfrm flipV="1">
              <a:off x="1229" y="1342"/>
              <a:ext cx="581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6" name="Group 22"/>
            <p:cNvGrpSpPr>
              <a:grpSpLocks/>
            </p:cNvGrpSpPr>
            <p:nvPr/>
          </p:nvGrpSpPr>
          <p:grpSpPr bwMode="auto">
            <a:xfrm>
              <a:off x="286" y="835"/>
              <a:ext cx="2973" cy="951"/>
              <a:chOff x="2300" y="845"/>
              <a:chExt cx="2973" cy="951"/>
            </a:xfrm>
          </p:grpSpPr>
          <p:sp>
            <p:nvSpPr>
              <p:cNvPr id="35" name="Line 23"/>
              <p:cNvSpPr>
                <a:spLocks noChangeShapeType="1"/>
              </p:cNvSpPr>
              <p:nvPr/>
            </p:nvSpPr>
            <p:spPr bwMode="auto">
              <a:xfrm>
                <a:off x="2501" y="845"/>
                <a:ext cx="2596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Line 24"/>
              <p:cNvSpPr>
                <a:spLocks noChangeShapeType="1"/>
              </p:cNvSpPr>
              <p:nvPr/>
            </p:nvSpPr>
            <p:spPr bwMode="auto">
              <a:xfrm>
                <a:off x="2501" y="1796"/>
                <a:ext cx="2596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" name="Arc 25"/>
              <p:cNvSpPr>
                <a:spLocks/>
              </p:cNvSpPr>
              <p:nvPr/>
            </p:nvSpPr>
            <p:spPr bwMode="auto">
              <a:xfrm>
                <a:off x="2300" y="845"/>
                <a:ext cx="201" cy="951"/>
              </a:xfrm>
              <a:custGeom>
                <a:avLst/>
                <a:gdLst>
                  <a:gd name="T0" fmla="*/ 201 w 22224"/>
                  <a:gd name="T1" fmla="*/ 951 h 43200"/>
                  <a:gd name="T2" fmla="*/ 201 w 22224"/>
                  <a:gd name="T3" fmla="*/ 0 h 43200"/>
                  <a:gd name="T4" fmla="*/ 195 w 22224"/>
                  <a:gd name="T5" fmla="*/ 476 h 43200"/>
                  <a:gd name="T6" fmla="*/ 0 60000 65536"/>
                  <a:gd name="T7" fmla="*/ 0 60000 65536"/>
                  <a:gd name="T8" fmla="*/ 0 60000 65536"/>
                  <a:gd name="T9" fmla="*/ 0 w 22224"/>
                  <a:gd name="T10" fmla="*/ 0 h 43200"/>
                  <a:gd name="T11" fmla="*/ 22224 w 22224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224" h="43200" fill="none" extrusionOk="0">
                    <a:moveTo>
                      <a:pt x="22220" y="43191"/>
                    </a:moveTo>
                    <a:cubicBezTo>
                      <a:pt x="22013" y="43197"/>
                      <a:pt x="21806" y="43199"/>
                      <a:pt x="21600" y="43199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21808" y="0"/>
                      <a:pt x="22016" y="3"/>
                      <a:pt x="22223" y="9"/>
                    </a:cubicBezTo>
                  </a:path>
                  <a:path w="22224" h="43200" stroke="0" extrusionOk="0">
                    <a:moveTo>
                      <a:pt x="22220" y="43191"/>
                    </a:moveTo>
                    <a:cubicBezTo>
                      <a:pt x="22013" y="43197"/>
                      <a:pt x="21806" y="43199"/>
                      <a:pt x="21600" y="43199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21808" y="0"/>
                      <a:pt x="22016" y="3"/>
                      <a:pt x="22223" y="9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" name="Arc 26"/>
              <p:cNvSpPr>
                <a:spLocks/>
              </p:cNvSpPr>
              <p:nvPr/>
            </p:nvSpPr>
            <p:spPr bwMode="auto">
              <a:xfrm>
                <a:off x="4914" y="845"/>
                <a:ext cx="359" cy="951"/>
              </a:xfrm>
              <a:custGeom>
                <a:avLst/>
                <a:gdLst>
                  <a:gd name="T0" fmla="*/ 359 w 43200"/>
                  <a:gd name="T1" fmla="*/ 476 h 43200"/>
                  <a:gd name="T2" fmla="*/ 359 w 43200"/>
                  <a:gd name="T3" fmla="*/ 476 h 43200"/>
                  <a:gd name="T4" fmla="*/ 179 w 43200"/>
                  <a:gd name="T5" fmla="*/ 476 h 43200"/>
                  <a:gd name="T6" fmla="*/ 0 60000 65536"/>
                  <a:gd name="T7" fmla="*/ 0 60000 65536"/>
                  <a:gd name="T8" fmla="*/ 0 60000 65536"/>
                  <a:gd name="T9" fmla="*/ 0 w 43200"/>
                  <a:gd name="T10" fmla="*/ 0 h 43200"/>
                  <a:gd name="T11" fmla="*/ 43200 w 43200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200" h="43200" fill="none" extrusionOk="0">
                    <a:moveTo>
                      <a:pt x="43200" y="21600"/>
                    </a:move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199" y="9670"/>
                      <a:pt x="43199" y="21599"/>
                    </a:cubicBezTo>
                  </a:path>
                  <a:path w="43200" h="43200" stroke="0" extrusionOk="0">
                    <a:moveTo>
                      <a:pt x="43200" y="21600"/>
                    </a:move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199" y="9670"/>
                      <a:pt x="43199" y="21599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1087" y="1968"/>
              <a:ext cx="33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 flipH="1" flipV="1">
              <a:off x="1838" y="1967"/>
              <a:ext cx="410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29"/>
            <p:cNvSpPr>
              <a:spLocks noChangeArrowheads="1"/>
            </p:cNvSpPr>
            <p:nvPr/>
          </p:nvSpPr>
          <p:spPr bwMode="auto">
            <a:xfrm>
              <a:off x="1475" y="1852"/>
              <a:ext cx="28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Symbol" pitchFamily="-110" charset="2"/>
                </a:rPr>
                <a:t>D</a:t>
              </a:r>
              <a:r>
                <a:rPr lang="en-US" sz="1600">
                  <a:latin typeface="Comic Sans MS" pitchFamily="-110" charset="0"/>
                </a:rPr>
                <a:t>V</a:t>
              </a:r>
              <a:endParaRPr sz="1600" noProof="1">
                <a:latin typeface="Comic Sans MS" pitchFamily="-110" charset="0"/>
              </a:endParaRPr>
            </a:p>
          </p:txBody>
        </p:sp>
        <p:sp>
          <p:nvSpPr>
            <p:cNvPr id="30" name="Rectangle 30"/>
            <p:cNvSpPr>
              <a:spLocks noChangeArrowheads="1"/>
            </p:cNvSpPr>
            <p:nvPr/>
          </p:nvSpPr>
          <p:spPr bwMode="auto">
            <a:xfrm>
              <a:off x="1810" y="584"/>
              <a:ext cx="109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 dirty="0">
                  <a:solidFill>
                    <a:srgbClr val="9999FF"/>
                  </a:solidFill>
                  <a:latin typeface="Comic Sans MS" pitchFamily="-110" charset="0"/>
                </a:rPr>
                <a:t>vacuum envelope</a:t>
              </a:r>
              <a:endParaRPr sz="1600" noProof="1">
                <a:solidFill>
                  <a:srgbClr val="9999FF"/>
                </a:solidFill>
                <a:latin typeface="Comic Sans MS" pitchFamily="-110" charset="0"/>
              </a:endParaRPr>
            </a:p>
          </p:txBody>
        </p:sp>
        <p:sp>
          <p:nvSpPr>
            <p:cNvPr id="31" name="AutoShape 31"/>
            <p:cNvSpPr>
              <a:spLocks noChangeArrowheads="1"/>
            </p:cNvSpPr>
            <p:nvPr/>
          </p:nvSpPr>
          <p:spPr bwMode="auto">
            <a:xfrm>
              <a:off x="601" y="1247"/>
              <a:ext cx="184" cy="189"/>
            </a:xfrm>
            <a:prstGeom prst="cube">
              <a:avLst>
                <a:gd name="adj" fmla="val 28958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32"/>
            <p:cNvSpPr>
              <a:spLocks noChangeShapeType="1"/>
            </p:cNvSpPr>
            <p:nvPr/>
          </p:nvSpPr>
          <p:spPr bwMode="auto">
            <a:xfrm flipV="1">
              <a:off x="761" y="1342"/>
              <a:ext cx="84" cy="0"/>
            </a:xfrm>
            <a:prstGeom prst="line">
              <a:avLst/>
            </a:prstGeom>
            <a:noFill/>
            <a:ln w="9525">
              <a:solidFill>
                <a:srgbClr val="FF505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Oval 33"/>
            <p:cNvSpPr>
              <a:spLocks noChangeArrowheads="1"/>
            </p:cNvSpPr>
            <p:nvPr/>
          </p:nvSpPr>
          <p:spPr bwMode="auto">
            <a:xfrm>
              <a:off x="1619" y="1306"/>
              <a:ext cx="75" cy="74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76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Rectangle 34"/>
            <p:cNvSpPr>
              <a:spLocks noChangeArrowheads="1"/>
            </p:cNvSpPr>
            <p:nvPr/>
          </p:nvSpPr>
          <p:spPr bwMode="auto">
            <a:xfrm>
              <a:off x="359" y="1035"/>
              <a:ext cx="51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>
                  <a:solidFill>
                    <a:schemeClr val="accent1"/>
                  </a:solidFill>
                  <a:latin typeface="Comic Sans MS" pitchFamily="-110" charset="0"/>
                </a:rPr>
                <a:t>source</a:t>
              </a:r>
              <a:endParaRPr sz="1600" noProof="1">
                <a:solidFill>
                  <a:schemeClr val="accent1"/>
                </a:solidFill>
                <a:latin typeface="Comic Sans MS" pitchFamily="-110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22697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086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 dirty="0" smtClean="0"/>
              <a:t>Methods of Acceleration: Induction</a:t>
            </a:r>
            <a:endParaRPr lang="fr-FR" dirty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8857232"/>
              </p:ext>
            </p:extLst>
          </p:nvPr>
        </p:nvGraphicFramePr>
        <p:xfrm>
          <a:off x="1448408" y="2420888"/>
          <a:ext cx="2115480" cy="1410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16" name="Equation" r:id="rId4" imgW="990600" imgH="660400" progId="Equation.3">
                  <p:embed/>
                </p:oleObj>
              </mc:Choice>
              <mc:Fallback>
                <p:oleObj name="Equation" r:id="rId4" imgW="990600" imgH="660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48408" y="2420888"/>
                        <a:ext cx="2115480" cy="14103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oup 218"/>
          <p:cNvGrpSpPr>
            <a:grpSpLocks/>
          </p:cNvGrpSpPr>
          <p:nvPr/>
        </p:nvGrpSpPr>
        <p:grpSpPr bwMode="auto">
          <a:xfrm>
            <a:off x="5004048" y="2348880"/>
            <a:ext cx="3960879" cy="4104456"/>
            <a:chOff x="-273" y="216"/>
            <a:chExt cx="3453" cy="3807"/>
          </a:xfrm>
        </p:grpSpPr>
        <p:sp>
          <p:nvSpPr>
            <p:cNvPr id="10" name="Oval 188"/>
            <p:cNvSpPr>
              <a:spLocks noChangeArrowheads="1"/>
            </p:cNvSpPr>
            <p:nvPr/>
          </p:nvSpPr>
          <p:spPr bwMode="auto">
            <a:xfrm>
              <a:off x="716" y="1966"/>
              <a:ext cx="1714" cy="1772"/>
            </a:xfrm>
            <a:prstGeom prst="ellipse">
              <a:avLst/>
            </a:prstGeom>
            <a:gradFill rotWithShape="0">
              <a:gsLst>
                <a:gs pos="0">
                  <a:srgbClr val="009999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13"/>
            <p:cNvSpPr>
              <a:spLocks noChangeShapeType="1"/>
            </p:cNvSpPr>
            <p:nvPr/>
          </p:nvSpPr>
          <p:spPr bwMode="auto">
            <a:xfrm>
              <a:off x="1556" y="216"/>
              <a:ext cx="9" cy="3310"/>
            </a:xfrm>
            <a:prstGeom prst="line">
              <a:avLst/>
            </a:prstGeom>
            <a:noFill/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110"/>
            <p:cNvSpPr>
              <a:spLocks noChangeArrowheads="1"/>
            </p:cNvSpPr>
            <p:nvPr/>
          </p:nvSpPr>
          <p:spPr bwMode="auto">
            <a:xfrm>
              <a:off x="451" y="408"/>
              <a:ext cx="2232" cy="1512"/>
            </a:xfrm>
            <a:prstGeom prst="rect">
              <a:avLst/>
            </a:prstGeom>
            <a:gradFill rotWithShape="0">
              <a:gsLst>
                <a:gs pos="0">
                  <a:srgbClr val="666666"/>
                </a:gs>
                <a:gs pos="100000">
                  <a:srgbClr val="DDDDDD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09"/>
            <p:cNvSpPr>
              <a:spLocks/>
            </p:cNvSpPr>
            <p:nvPr/>
          </p:nvSpPr>
          <p:spPr bwMode="auto">
            <a:xfrm>
              <a:off x="739" y="624"/>
              <a:ext cx="1659" cy="504"/>
            </a:xfrm>
            <a:custGeom>
              <a:avLst/>
              <a:gdLst>
                <a:gd name="T0" fmla="*/ 0 w 1106"/>
                <a:gd name="T1" fmla="*/ 333 h 336"/>
                <a:gd name="T2" fmla="*/ 0 w 1106"/>
                <a:gd name="T3" fmla="*/ 0 h 336"/>
                <a:gd name="T4" fmla="*/ 192 w 1106"/>
                <a:gd name="T5" fmla="*/ 0 h 336"/>
                <a:gd name="T6" fmla="*/ 192 w 1106"/>
                <a:gd name="T7" fmla="*/ 96 h 336"/>
                <a:gd name="T8" fmla="*/ 288 w 1106"/>
                <a:gd name="T9" fmla="*/ 192 h 336"/>
                <a:gd name="T10" fmla="*/ 816 w 1106"/>
                <a:gd name="T11" fmla="*/ 192 h 336"/>
                <a:gd name="T12" fmla="*/ 912 w 1106"/>
                <a:gd name="T13" fmla="*/ 96 h 336"/>
                <a:gd name="T14" fmla="*/ 912 w 1106"/>
                <a:gd name="T15" fmla="*/ 0 h 336"/>
                <a:gd name="T16" fmla="*/ 1104 w 1106"/>
                <a:gd name="T17" fmla="*/ 0 h 336"/>
                <a:gd name="T18" fmla="*/ 1106 w 1106"/>
                <a:gd name="T19" fmla="*/ 336 h 3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06"/>
                <a:gd name="T31" fmla="*/ 0 h 336"/>
                <a:gd name="T32" fmla="*/ 1106 w 1106"/>
                <a:gd name="T33" fmla="*/ 336 h 3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06" h="336">
                  <a:moveTo>
                    <a:pt x="0" y="333"/>
                  </a:moveTo>
                  <a:lnTo>
                    <a:pt x="0" y="0"/>
                  </a:lnTo>
                  <a:lnTo>
                    <a:pt x="192" y="0"/>
                  </a:lnTo>
                  <a:lnTo>
                    <a:pt x="192" y="96"/>
                  </a:lnTo>
                  <a:lnTo>
                    <a:pt x="288" y="192"/>
                  </a:lnTo>
                  <a:lnTo>
                    <a:pt x="816" y="192"/>
                  </a:lnTo>
                  <a:lnTo>
                    <a:pt x="912" y="96"/>
                  </a:lnTo>
                  <a:lnTo>
                    <a:pt x="912" y="0"/>
                  </a:lnTo>
                  <a:lnTo>
                    <a:pt x="1104" y="0"/>
                  </a:lnTo>
                  <a:lnTo>
                    <a:pt x="1106" y="336"/>
                  </a:lnTo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4" name="Group 111"/>
            <p:cNvGrpSpPr>
              <a:grpSpLocks/>
            </p:cNvGrpSpPr>
            <p:nvPr/>
          </p:nvGrpSpPr>
          <p:grpSpPr bwMode="auto">
            <a:xfrm>
              <a:off x="739" y="624"/>
              <a:ext cx="288" cy="144"/>
              <a:chOff x="864" y="2208"/>
              <a:chExt cx="192" cy="96"/>
            </a:xfrm>
          </p:grpSpPr>
          <p:sp>
            <p:nvSpPr>
              <p:cNvPr id="71" name="Rectangle 112"/>
              <p:cNvSpPr>
                <a:spLocks noChangeArrowheads="1"/>
              </p:cNvSpPr>
              <p:nvPr/>
            </p:nvSpPr>
            <p:spPr bwMode="auto">
              <a:xfrm>
                <a:off x="864" y="2208"/>
                <a:ext cx="192" cy="96"/>
              </a:xfrm>
              <a:prstGeom prst="rect">
                <a:avLst/>
              </a:prstGeom>
              <a:solidFill>
                <a:srgbClr val="FF99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" name="Line 113"/>
              <p:cNvSpPr>
                <a:spLocks noChangeShapeType="1"/>
              </p:cNvSpPr>
              <p:nvPr/>
            </p:nvSpPr>
            <p:spPr bwMode="auto">
              <a:xfrm>
                <a:off x="864" y="2208"/>
                <a:ext cx="192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Line 114"/>
              <p:cNvSpPr>
                <a:spLocks noChangeShapeType="1"/>
              </p:cNvSpPr>
              <p:nvPr/>
            </p:nvSpPr>
            <p:spPr bwMode="auto">
              <a:xfrm flipV="1">
                <a:off x="864" y="2208"/>
                <a:ext cx="192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oup 115"/>
            <p:cNvGrpSpPr>
              <a:grpSpLocks/>
            </p:cNvGrpSpPr>
            <p:nvPr/>
          </p:nvGrpSpPr>
          <p:grpSpPr bwMode="auto">
            <a:xfrm>
              <a:off x="2107" y="624"/>
              <a:ext cx="288" cy="144"/>
              <a:chOff x="864" y="2208"/>
              <a:chExt cx="192" cy="96"/>
            </a:xfrm>
          </p:grpSpPr>
          <p:sp>
            <p:nvSpPr>
              <p:cNvPr id="68" name="Rectangle 116"/>
              <p:cNvSpPr>
                <a:spLocks noChangeArrowheads="1"/>
              </p:cNvSpPr>
              <p:nvPr/>
            </p:nvSpPr>
            <p:spPr bwMode="auto">
              <a:xfrm>
                <a:off x="864" y="2208"/>
                <a:ext cx="192" cy="96"/>
              </a:xfrm>
              <a:prstGeom prst="rect">
                <a:avLst/>
              </a:prstGeom>
              <a:solidFill>
                <a:srgbClr val="FF99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Line 117"/>
              <p:cNvSpPr>
                <a:spLocks noChangeShapeType="1"/>
              </p:cNvSpPr>
              <p:nvPr/>
            </p:nvSpPr>
            <p:spPr bwMode="auto">
              <a:xfrm>
                <a:off x="864" y="2208"/>
                <a:ext cx="192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Line 118"/>
              <p:cNvSpPr>
                <a:spLocks noChangeShapeType="1"/>
              </p:cNvSpPr>
              <p:nvPr/>
            </p:nvSpPr>
            <p:spPr bwMode="auto">
              <a:xfrm flipV="1">
                <a:off x="864" y="2208"/>
                <a:ext cx="192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6" name="Freeform 130"/>
            <p:cNvSpPr>
              <a:spLocks/>
            </p:cNvSpPr>
            <p:nvPr/>
          </p:nvSpPr>
          <p:spPr bwMode="auto">
            <a:xfrm>
              <a:off x="739" y="1128"/>
              <a:ext cx="1659" cy="504"/>
            </a:xfrm>
            <a:custGeom>
              <a:avLst/>
              <a:gdLst>
                <a:gd name="T0" fmla="*/ 0 w 1106"/>
                <a:gd name="T1" fmla="*/ 3 h 336"/>
                <a:gd name="T2" fmla="*/ 0 w 1106"/>
                <a:gd name="T3" fmla="*/ 336 h 336"/>
                <a:gd name="T4" fmla="*/ 192 w 1106"/>
                <a:gd name="T5" fmla="*/ 336 h 336"/>
                <a:gd name="T6" fmla="*/ 192 w 1106"/>
                <a:gd name="T7" fmla="*/ 240 h 336"/>
                <a:gd name="T8" fmla="*/ 288 w 1106"/>
                <a:gd name="T9" fmla="*/ 144 h 336"/>
                <a:gd name="T10" fmla="*/ 816 w 1106"/>
                <a:gd name="T11" fmla="*/ 144 h 336"/>
                <a:gd name="T12" fmla="*/ 912 w 1106"/>
                <a:gd name="T13" fmla="*/ 240 h 336"/>
                <a:gd name="T14" fmla="*/ 912 w 1106"/>
                <a:gd name="T15" fmla="*/ 336 h 336"/>
                <a:gd name="T16" fmla="*/ 1104 w 1106"/>
                <a:gd name="T17" fmla="*/ 336 h 336"/>
                <a:gd name="T18" fmla="*/ 1106 w 1106"/>
                <a:gd name="T19" fmla="*/ 0 h 3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06"/>
                <a:gd name="T31" fmla="*/ 0 h 336"/>
                <a:gd name="T32" fmla="*/ 1106 w 1106"/>
                <a:gd name="T33" fmla="*/ 336 h 3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06" h="336">
                  <a:moveTo>
                    <a:pt x="0" y="3"/>
                  </a:moveTo>
                  <a:lnTo>
                    <a:pt x="0" y="336"/>
                  </a:lnTo>
                  <a:lnTo>
                    <a:pt x="192" y="336"/>
                  </a:lnTo>
                  <a:lnTo>
                    <a:pt x="192" y="240"/>
                  </a:lnTo>
                  <a:lnTo>
                    <a:pt x="288" y="144"/>
                  </a:lnTo>
                  <a:lnTo>
                    <a:pt x="816" y="144"/>
                  </a:lnTo>
                  <a:lnTo>
                    <a:pt x="912" y="240"/>
                  </a:lnTo>
                  <a:lnTo>
                    <a:pt x="912" y="336"/>
                  </a:lnTo>
                  <a:lnTo>
                    <a:pt x="1104" y="336"/>
                  </a:lnTo>
                  <a:lnTo>
                    <a:pt x="1106" y="0"/>
                  </a:lnTo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7" name="Group 125"/>
            <p:cNvGrpSpPr>
              <a:grpSpLocks/>
            </p:cNvGrpSpPr>
            <p:nvPr/>
          </p:nvGrpSpPr>
          <p:grpSpPr bwMode="auto">
            <a:xfrm>
              <a:off x="739" y="1488"/>
              <a:ext cx="288" cy="144"/>
              <a:chOff x="864" y="2208"/>
              <a:chExt cx="192" cy="96"/>
            </a:xfrm>
          </p:grpSpPr>
          <p:sp>
            <p:nvSpPr>
              <p:cNvPr id="65" name="Rectangle 126"/>
              <p:cNvSpPr>
                <a:spLocks noChangeArrowheads="1"/>
              </p:cNvSpPr>
              <p:nvPr/>
            </p:nvSpPr>
            <p:spPr bwMode="auto">
              <a:xfrm>
                <a:off x="864" y="2208"/>
                <a:ext cx="192" cy="96"/>
              </a:xfrm>
              <a:prstGeom prst="rect">
                <a:avLst/>
              </a:prstGeom>
              <a:solidFill>
                <a:srgbClr val="FF99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" name="Line 127"/>
              <p:cNvSpPr>
                <a:spLocks noChangeShapeType="1"/>
              </p:cNvSpPr>
              <p:nvPr/>
            </p:nvSpPr>
            <p:spPr bwMode="auto">
              <a:xfrm>
                <a:off x="864" y="2208"/>
                <a:ext cx="192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" name="Line 128"/>
              <p:cNvSpPr>
                <a:spLocks noChangeShapeType="1"/>
              </p:cNvSpPr>
              <p:nvPr/>
            </p:nvSpPr>
            <p:spPr bwMode="auto">
              <a:xfrm flipV="1">
                <a:off x="864" y="2208"/>
                <a:ext cx="192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8" name="Group 119"/>
            <p:cNvGrpSpPr>
              <a:grpSpLocks/>
            </p:cNvGrpSpPr>
            <p:nvPr/>
          </p:nvGrpSpPr>
          <p:grpSpPr bwMode="auto">
            <a:xfrm>
              <a:off x="2107" y="1488"/>
              <a:ext cx="288" cy="144"/>
              <a:chOff x="864" y="2208"/>
              <a:chExt cx="192" cy="96"/>
            </a:xfrm>
          </p:grpSpPr>
          <p:sp>
            <p:nvSpPr>
              <p:cNvPr id="62" name="Rectangle 120"/>
              <p:cNvSpPr>
                <a:spLocks noChangeArrowheads="1"/>
              </p:cNvSpPr>
              <p:nvPr/>
            </p:nvSpPr>
            <p:spPr bwMode="auto">
              <a:xfrm>
                <a:off x="864" y="2208"/>
                <a:ext cx="192" cy="96"/>
              </a:xfrm>
              <a:prstGeom prst="rect">
                <a:avLst/>
              </a:prstGeom>
              <a:solidFill>
                <a:srgbClr val="FF9966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" name="Line 121"/>
              <p:cNvSpPr>
                <a:spLocks noChangeShapeType="1"/>
              </p:cNvSpPr>
              <p:nvPr/>
            </p:nvSpPr>
            <p:spPr bwMode="auto">
              <a:xfrm>
                <a:off x="864" y="2208"/>
                <a:ext cx="192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" name="Line 122"/>
              <p:cNvSpPr>
                <a:spLocks noChangeShapeType="1"/>
              </p:cNvSpPr>
              <p:nvPr/>
            </p:nvSpPr>
            <p:spPr bwMode="auto">
              <a:xfrm flipV="1">
                <a:off x="864" y="2208"/>
                <a:ext cx="192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9" name="Oval 123"/>
            <p:cNvSpPr>
              <a:spLocks noChangeArrowheads="1"/>
            </p:cNvSpPr>
            <p:nvPr/>
          </p:nvSpPr>
          <p:spPr bwMode="auto">
            <a:xfrm>
              <a:off x="883" y="984"/>
              <a:ext cx="288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Oval 124"/>
            <p:cNvSpPr>
              <a:spLocks noChangeArrowheads="1"/>
            </p:cNvSpPr>
            <p:nvPr/>
          </p:nvSpPr>
          <p:spPr bwMode="auto">
            <a:xfrm>
              <a:off x="1963" y="984"/>
              <a:ext cx="288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129"/>
            <p:cNvSpPr>
              <a:spLocks noChangeShapeType="1"/>
            </p:cNvSpPr>
            <p:nvPr/>
          </p:nvSpPr>
          <p:spPr bwMode="auto">
            <a:xfrm flipV="1">
              <a:off x="739" y="1128"/>
              <a:ext cx="1656" cy="0"/>
            </a:xfrm>
            <a:prstGeom prst="line">
              <a:avLst/>
            </a:prstGeom>
            <a:noFill/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2" name="Group 156"/>
            <p:cNvGrpSpPr>
              <a:grpSpLocks/>
            </p:cNvGrpSpPr>
            <p:nvPr/>
          </p:nvGrpSpPr>
          <p:grpSpPr bwMode="auto">
            <a:xfrm>
              <a:off x="1578" y="894"/>
              <a:ext cx="529" cy="476"/>
              <a:chOff x="3134" y="1338"/>
              <a:chExt cx="529" cy="476"/>
            </a:xfrm>
          </p:grpSpPr>
          <p:sp>
            <p:nvSpPr>
              <p:cNvPr id="58" name="Arc 150"/>
              <p:cNvSpPr>
                <a:spLocks/>
              </p:cNvSpPr>
              <p:nvPr/>
            </p:nvSpPr>
            <p:spPr bwMode="auto">
              <a:xfrm>
                <a:off x="3340" y="1338"/>
                <a:ext cx="323" cy="476"/>
              </a:xfrm>
              <a:custGeom>
                <a:avLst/>
                <a:gdLst>
                  <a:gd name="T0" fmla="*/ 195 w 21600"/>
                  <a:gd name="T1" fmla="*/ 0 h 33846"/>
                  <a:gd name="T2" fmla="*/ 206 w 21600"/>
                  <a:gd name="T3" fmla="*/ 476 h 33846"/>
                  <a:gd name="T4" fmla="*/ 0 w 21600"/>
                  <a:gd name="T5" fmla="*/ 242 h 33846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3846"/>
                  <a:gd name="T11" fmla="*/ 21600 w 21600"/>
                  <a:gd name="T12" fmla="*/ 33846 h 3384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3846" fill="none" extrusionOk="0">
                    <a:moveTo>
                      <a:pt x="13018" y="-1"/>
                    </a:moveTo>
                    <a:cubicBezTo>
                      <a:pt x="18422" y="4081"/>
                      <a:pt x="21600" y="10462"/>
                      <a:pt x="21600" y="17236"/>
                    </a:cubicBezTo>
                    <a:cubicBezTo>
                      <a:pt x="21600" y="23655"/>
                      <a:pt x="18744" y="29741"/>
                      <a:pt x="13808" y="33845"/>
                    </a:cubicBezTo>
                  </a:path>
                  <a:path w="21600" h="33846" stroke="0" extrusionOk="0">
                    <a:moveTo>
                      <a:pt x="13018" y="-1"/>
                    </a:moveTo>
                    <a:cubicBezTo>
                      <a:pt x="18422" y="4081"/>
                      <a:pt x="21600" y="10462"/>
                      <a:pt x="21600" y="17236"/>
                    </a:cubicBezTo>
                    <a:cubicBezTo>
                      <a:pt x="21600" y="23655"/>
                      <a:pt x="18744" y="29741"/>
                      <a:pt x="13808" y="33845"/>
                    </a:cubicBezTo>
                    <a:lnTo>
                      <a:pt x="0" y="17236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 type="triangle" w="med" len="med"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" name="Arc 151"/>
              <p:cNvSpPr>
                <a:spLocks/>
              </p:cNvSpPr>
              <p:nvPr/>
            </p:nvSpPr>
            <p:spPr bwMode="auto">
              <a:xfrm>
                <a:off x="3283" y="1356"/>
                <a:ext cx="155" cy="432"/>
              </a:xfrm>
              <a:custGeom>
                <a:avLst/>
                <a:gdLst>
                  <a:gd name="T0" fmla="*/ 105 w 21600"/>
                  <a:gd name="T1" fmla="*/ 0 h 30732"/>
                  <a:gd name="T2" fmla="*/ 113 w 21600"/>
                  <a:gd name="T3" fmla="*/ 432 h 30732"/>
                  <a:gd name="T4" fmla="*/ 0 w 21600"/>
                  <a:gd name="T5" fmla="*/ 224 h 30732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0732"/>
                  <a:gd name="T11" fmla="*/ 21600 w 21600"/>
                  <a:gd name="T12" fmla="*/ 30732 h 3073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0732" fill="none" extrusionOk="0">
                    <a:moveTo>
                      <a:pt x="14566" y="0"/>
                    </a:moveTo>
                    <a:cubicBezTo>
                      <a:pt x="19047" y="4092"/>
                      <a:pt x="21600" y="9880"/>
                      <a:pt x="21600" y="15949"/>
                    </a:cubicBezTo>
                    <a:cubicBezTo>
                      <a:pt x="21600" y="21441"/>
                      <a:pt x="19507" y="26727"/>
                      <a:pt x="15748" y="30731"/>
                    </a:cubicBezTo>
                  </a:path>
                  <a:path w="21600" h="30732" stroke="0" extrusionOk="0">
                    <a:moveTo>
                      <a:pt x="14566" y="0"/>
                    </a:moveTo>
                    <a:cubicBezTo>
                      <a:pt x="19047" y="4092"/>
                      <a:pt x="21600" y="9880"/>
                      <a:pt x="21600" y="15949"/>
                    </a:cubicBezTo>
                    <a:cubicBezTo>
                      <a:pt x="21600" y="21441"/>
                      <a:pt x="19507" y="26727"/>
                      <a:pt x="15748" y="30731"/>
                    </a:cubicBezTo>
                    <a:lnTo>
                      <a:pt x="0" y="15949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 type="triangle" w="med" len="med"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" name="Arc 152"/>
              <p:cNvSpPr>
                <a:spLocks/>
              </p:cNvSpPr>
              <p:nvPr/>
            </p:nvSpPr>
            <p:spPr bwMode="auto">
              <a:xfrm>
                <a:off x="3217" y="1356"/>
                <a:ext cx="87" cy="432"/>
              </a:xfrm>
              <a:custGeom>
                <a:avLst/>
                <a:gdLst>
                  <a:gd name="T0" fmla="*/ 59 w 21600"/>
                  <a:gd name="T1" fmla="*/ 0 h 30732"/>
                  <a:gd name="T2" fmla="*/ 63 w 21600"/>
                  <a:gd name="T3" fmla="*/ 432 h 30732"/>
                  <a:gd name="T4" fmla="*/ 0 w 21600"/>
                  <a:gd name="T5" fmla="*/ 224 h 30732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0732"/>
                  <a:gd name="T11" fmla="*/ 21600 w 21600"/>
                  <a:gd name="T12" fmla="*/ 30732 h 3073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0732" fill="none" extrusionOk="0">
                    <a:moveTo>
                      <a:pt x="14566" y="0"/>
                    </a:moveTo>
                    <a:cubicBezTo>
                      <a:pt x="19047" y="4092"/>
                      <a:pt x="21600" y="9880"/>
                      <a:pt x="21600" y="15949"/>
                    </a:cubicBezTo>
                    <a:cubicBezTo>
                      <a:pt x="21600" y="21441"/>
                      <a:pt x="19507" y="26727"/>
                      <a:pt x="15748" y="30731"/>
                    </a:cubicBezTo>
                  </a:path>
                  <a:path w="21600" h="30732" stroke="0" extrusionOk="0">
                    <a:moveTo>
                      <a:pt x="14566" y="0"/>
                    </a:moveTo>
                    <a:cubicBezTo>
                      <a:pt x="19047" y="4092"/>
                      <a:pt x="21600" y="9880"/>
                      <a:pt x="21600" y="15949"/>
                    </a:cubicBezTo>
                    <a:cubicBezTo>
                      <a:pt x="21600" y="21441"/>
                      <a:pt x="19507" y="26727"/>
                      <a:pt x="15748" y="30731"/>
                    </a:cubicBezTo>
                    <a:lnTo>
                      <a:pt x="0" y="15949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 type="triangle" w="med" len="med"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" name="Arc 153"/>
              <p:cNvSpPr>
                <a:spLocks/>
              </p:cNvSpPr>
              <p:nvPr/>
            </p:nvSpPr>
            <p:spPr bwMode="auto">
              <a:xfrm>
                <a:off x="3134" y="1356"/>
                <a:ext cx="62" cy="432"/>
              </a:xfrm>
              <a:custGeom>
                <a:avLst/>
                <a:gdLst>
                  <a:gd name="T0" fmla="*/ 42 w 21600"/>
                  <a:gd name="T1" fmla="*/ 0 h 30732"/>
                  <a:gd name="T2" fmla="*/ 45 w 21600"/>
                  <a:gd name="T3" fmla="*/ 432 h 30732"/>
                  <a:gd name="T4" fmla="*/ 0 w 21600"/>
                  <a:gd name="T5" fmla="*/ 224 h 30732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0732"/>
                  <a:gd name="T11" fmla="*/ 21600 w 21600"/>
                  <a:gd name="T12" fmla="*/ 30732 h 3073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0732" fill="none" extrusionOk="0">
                    <a:moveTo>
                      <a:pt x="14566" y="0"/>
                    </a:moveTo>
                    <a:cubicBezTo>
                      <a:pt x="19047" y="4092"/>
                      <a:pt x="21600" y="9880"/>
                      <a:pt x="21600" y="15949"/>
                    </a:cubicBezTo>
                    <a:cubicBezTo>
                      <a:pt x="21600" y="21441"/>
                      <a:pt x="19507" y="26727"/>
                      <a:pt x="15748" y="30731"/>
                    </a:cubicBezTo>
                  </a:path>
                  <a:path w="21600" h="30732" stroke="0" extrusionOk="0">
                    <a:moveTo>
                      <a:pt x="14566" y="0"/>
                    </a:moveTo>
                    <a:cubicBezTo>
                      <a:pt x="19047" y="4092"/>
                      <a:pt x="21600" y="9880"/>
                      <a:pt x="21600" y="15949"/>
                    </a:cubicBezTo>
                    <a:cubicBezTo>
                      <a:pt x="21600" y="21441"/>
                      <a:pt x="19507" y="26727"/>
                      <a:pt x="15748" y="30731"/>
                    </a:cubicBezTo>
                    <a:lnTo>
                      <a:pt x="0" y="15949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 type="triangle" w="med" len="med"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3" name="Line 154"/>
            <p:cNvSpPr>
              <a:spLocks noChangeShapeType="1"/>
            </p:cNvSpPr>
            <p:nvPr/>
          </p:nvSpPr>
          <p:spPr bwMode="auto">
            <a:xfrm flipV="1">
              <a:off x="1565" y="912"/>
              <a:ext cx="0" cy="432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4" name="Group 157"/>
            <p:cNvGrpSpPr>
              <a:grpSpLocks/>
            </p:cNvGrpSpPr>
            <p:nvPr/>
          </p:nvGrpSpPr>
          <p:grpSpPr bwMode="auto">
            <a:xfrm flipH="1">
              <a:off x="1027" y="894"/>
              <a:ext cx="529" cy="476"/>
              <a:chOff x="3134" y="1338"/>
              <a:chExt cx="529" cy="476"/>
            </a:xfrm>
          </p:grpSpPr>
          <p:sp>
            <p:nvSpPr>
              <p:cNvPr id="54" name="Arc 158"/>
              <p:cNvSpPr>
                <a:spLocks/>
              </p:cNvSpPr>
              <p:nvPr/>
            </p:nvSpPr>
            <p:spPr bwMode="auto">
              <a:xfrm>
                <a:off x="3340" y="1338"/>
                <a:ext cx="323" cy="476"/>
              </a:xfrm>
              <a:custGeom>
                <a:avLst/>
                <a:gdLst>
                  <a:gd name="T0" fmla="*/ 195 w 21600"/>
                  <a:gd name="T1" fmla="*/ 0 h 33846"/>
                  <a:gd name="T2" fmla="*/ 206 w 21600"/>
                  <a:gd name="T3" fmla="*/ 476 h 33846"/>
                  <a:gd name="T4" fmla="*/ 0 w 21600"/>
                  <a:gd name="T5" fmla="*/ 242 h 33846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3846"/>
                  <a:gd name="T11" fmla="*/ 21600 w 21600"/>
                  <a:gd name="T12" fmla="*/ 33846 h 3384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3846" fill="none" extrusionOk="0">
                    <a:moveTo>
                      <a:pt x="13018" y="-1"/>
                    </a:moveTo>
                    <a:cubicBezTo>
                      <a:pt x="18422" y="4081"/>
                      <a:pt x="21600" y="10462"/>
                      <a:pt x="21600" y="17236"/>
                    </a:cubicBezTo>
                    <a:cubicBezTo>
                      <a:pt x="21600" y="23655"/>
                      <a:pt x="18744" y="29741"/>
                      <a:pt x="13808" y="33845"/>
                    </a:cubicBezTo>
                  </a:path>
                  <a:path w="21600" h="33846" stroke="0" extrusionOk="0">
                    <a:moveTo>
                      <a:pt x="13018" y="-1"/>
                    </a:moveTo>
                    <a:cubicBezTo>
                      <a:pt x="18422" y="4081"/>
                      <a:pt x="21600" y="10462"/>
                      <a:pt x="21600" y="17236"/>
                    </a:cubicBezTo>
                    <a:cubicBezTo>
                      <a:pt x="21600" y="23655"/>
                      <a:pt x="18744" y="29741"/>
                      <a:pt x="13808" y="33845"/>
                    </a:cubicBezTo>
                    <a:lnTo>
                      <a:pt x="0" y="17236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 type="triangle" w="med" len="med"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Arc 159"/>
              <p:cNvSpPr>
                <a:spLocks/>
              </p:cNvSpPr>
              <p:nvPr/>
            </p:nvSpPr>
            <p:spPr bwMode="auto">
              <a:xfrm>
                <a:off x="3283" y="1356"/>
                <a:ext cx="155" cy="432"/>
              </a:xfrm>
              <a:custGeom>
                <a:avLst/>
                <a:gdLst>
                  <a:gd name="T0" fmla="*/ 105 w 21600"/>
                  <a:gd name="T1" fmla="*/ 0 h 30732"/>
                  <a:gd name="T2" fmla="*/ 113 w 21600"/>
                  <a:gd name="T3" fmla="*/ 432 h 30732"/>
                  <a:gd name="T4" fmla="*/ 0 w 21600"/>
                  <a:gd name="T5" fmla="*/ 224 h 30732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0732"/>
                  <a:gd name="T11" fmla="*/ 21600 w 21600"/>
                  <a:gd name="T12" fmla="*/ 30732 h 3073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0732" fill="none" extrusionOk="0">
                    <a:moveTo>
                      <a:pt x="14566" y="0"/>
                    </a:moveTo>
                    <a:cubicBezTo>
                      <a:pt x="19047" y="4092"/>
                      <a:pt x="21600" y="9880"/>
                      <a:pt x="21600" y="15949"/>
                    </a:cubicBezTo>
                    <a:cubicBezTo>
                      <a:pt x="21600" y="21441"/>
                      <a:pt x="19507" y="26727"/>
                      <a:pt x="15748" y="30731"/>
                    </a:cubicBezTo>
                  </a:path>
                  <a:path w="21600" h="30732" stroke="0" extrusionOk="0">
                    <a:moveTo>
                      <a:pt x="14566" y="0"/>
                    </a:moveTo>
                    <a:cubicBezTo>
                      <a:pt x="19047" y="4092"/>
                      <a:pt x="21600" y="9880"/>
                      <a:pt x="21600" y="15949"/>
                    </a:cubicBezTo>
                    <a:cubicBezTo>
                      <a:pt x="21600" y="21441"/>
                      <a:pt x="19507" y="26727"/>
                      <a:pt x="15748" y="30731"/>
                    </a:cubicBezTo>
                    <a:lnTo>
                      <a:pt x="0" y="15949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 type="triangle" w="med" len="med"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" name="Arc 160"/>
              <p:cNvSpPr>
                <a:spLocks/>
              </p:cNvSpPr>
              <p:nvPr/>
            </p:nvSpPr>
            <p:spPr bwMode="auto">
              <a:xfrm>
                <a:off x="3217" y="1356"/>
                <a:ext cx="87" cy="432"/>
              </a:xfrm>
              <a:custGeom>
                <a:avLst/>
                <a:gdLst>
                  <a:gd name="T0" fmla="*/ 59 w 21600"/>
                  <a:gd name="T1" fmla="*/ 0 h 30732"/>
                  <a:gd name="T2" fmla="*/ 63 w 21600"/>
                  <a:gd name="T3" fmla="*/ 432 h 30732"/>
                  <a:gd name="T4" fmla="*/ 0 w 21600"/>
                  <a:gd name="T5" fmla="*/ 224 h 30732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0732"/>
                  <a:gd name="T11" fmla="*/ 21600 w 21600"/>
                  <a:gd name="T12" fmla="*/ 30732 h 3073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0732" fill="none" extrusionOk="0">
                    <a:moveTo>
                      <a:pt x="14566" y="0"/>
                    </a:moveTo>
                    <a:cubicBezTo>
                      <a:pt x="19047" y="4092"/>
                      <a:pt x="21600" y="9880"/>
                      <a:pt x="21600" y="15949"/>
                    </a:cubicBezTo>
                    <a:cubicBezTo>
                      <a:pt x="21600" y="21441"/>
                      <a:pt x="19507" y="26727"/>
                      <a:pt x="15748" y="30731"/>
                    </a:cubicBezTo>
                  </a:path>
                  <a:path w="21600" h="30732" stroke="0" extrusionOk="0">
                    <a:moveTo>
                      <a:pt x="14566" y="0"/>
                    </a:moveTo>
                    <a:cubicBezTo>
                      <a:pt x="19047" y="4092"/>
                      <a:pt x="21600" y="9880"/>
                      <a:pt x="21600" y="15949"/>
                    </a:cubicBezTo>
                    <a:cubicBezTo>
                      <a:pt x="21600" y="21441"/>
                      <a:pt x="19507" y="26727"/>
                      <a:pt x="15748" y="30731"/>
                    </a:cubicBezTo>
                    <a:lnTo>
                      <a:pt x="0" y="15949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 type="triangle" w="med" len="med"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" name="Arc 161"/>
              <p:cNvSpPr>
                <a:spLocks/>
              </p:cNvSpPr>
              <p:nvPr/>
            </p:nvSpPr>
            <p:spPr bwMode="auto">
              <a:xfrm>
                <a:off x="3134" y="1356"/>
                <a:ext cx="62" cy="432"/>
              </a:xfrm>
              <a:custGeom>
                <a:avLst/>
                <a:gdLst>
                  <a:gd name="T0" fmla="*/ 42 w 21600"/>
                  <a:gd name="T1" fmla="*/ 0 h 30732"/>
                  <a:gd name="T2" fmla="*/ 45 w 21600"/>
                  <a:gd name="T3" fmla="*/ 432 h 30732"/>
                  <a:gd name="T4" fmla="*/ 0 w 21600"/>
                  <a:gd name="T5" fmla="*/ 224 h 30732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0732"/>
                  <a:gd name="T11" fmla="*/ 21600 w 21600"/>
                  <a:gd name="T12" fmla="*/ 30732 h 3073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0732" fill="none" extrusionOk="0">
                    <a:moveTo>
                      <a:pt x="14566" y="0"/>
                    </a:moveTo>
                    <a:cubicBezTo>
                      <a:pt x="19047" y="4092"/>
                      <a:pt x="21600" y="9880"/>
                      <a:pt x="21600" y="15949"/>
                    </a:cubicBezTo>
                    <a:cubicBezTo>
                      <a:pt x="21600" y="21441"/>
                      <a:pt x="19507" y="26727"/>
                      <a:pt x="15748" y="30731"/>
                    </a:cubicBezTo>
                  </a:path>
                  <a:path w="21600" h="30732" stroke="0" extrusionOk="0">
                    <a:moveTo>
                      <a:pt x="14566" y="0"/>
                    </a:moveTo>
                    <a:cubicBezTo>
                      <a:pt x="19047" y="4092"/>
                      <a:pt x="21600" y="9880"/>
                      <a:pt x="21600" y="15949"/>
                    </a:cubicBezTo>
                    <a:cubicBezTo>
                      <a:pt x="21600" y="21441"/>
                      <a:pt x="19507" y="26727"/>
                      <a:pt x="15748" y="30731"/>
                    </a:cubicBezTo>
                    <a:lnTo>
                      <a:pt x="0" y="15949"/>
                    </a:lnTo>
                    <a:close/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 type="triangle" w="med" len="med"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5" name="Oval 135"/>
            <p:cNvSpPr>
              <a:spLocks noChangeArrowheads="1"/>
            </p:cNvSpPr>
            <p:nvPr/>
          </p:nvSpPr>
          <p:spPr bwMode="auto">
            <a:xfrm>
              <a:off x="1003" y="1104"/>
              <a:ext cx="48" cy="47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76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Oval 134"/>
            <p:cNvSpPr>
              <a:spLocks noChangeArrowheads="1"/>
            </p:cNvSpPr>
            <p:nvPr/>
          </p:nvSpPr>
          <p:spPr bwMode="auto">
            <a:xfrm>
              <a:off x="2083" y="1104"/>
              <a:ext cx="48" cy="47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76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163"/>
            <p:cNvSpPr>
              <a:spLocks noChangeArrowheads="1"/>
            </p:cNvSpPr>
            <p:nvPr/>
          </p:nvSpPr>
          <p:spPr bwMode="auto">
            <a:xfrm>
              <a:off x="2174" y="1668"/>
              <a:ext cx="295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 dirty="0">
                  <a:latin typeface="Comic Sans MS" pitchFamily="-110" charset="0"/>
                </a:rPr>
                <a:t>coil</a:t>
              </a:r>
              <a:endParaRPr sz="1400" noProof="1">
                <a:latin typeface="Comic Sans MS" pitchFamily="-110" charset="0"/>
              </a:endParaRPr>
            </a:p>
          </p:txBody>
        </p:sp>
        <p:sp>
          <p:nvSpPr>
            <p:cNvPr id="28" name="Line 164"/>
            <p:cNvSpPr>
              <a:spLocks noChangeShapeType="1"/>
            </p:cNvSpPr>
            <p:nvPr/>
          </p:nvSpPr>
          <p:spPr bwMode="auto">
            <a:xfrm flipH="1" flipV="1">
              <a:off x="2174" y="1632"/>
              <a:ext cx="77" cy="10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165"/>
            <p:cNvSpPr>
              <a:spLocks noChangeArrowheads="1"/>
            </p:cNvSpPr>
            <p:nvPr/>
          </p:nvSpPr>
          <p:spPr bwMode="auto">
            <a:xfrm>
              <a:off x="2793" y="720"/>
              <a:ext cx="38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 dirty="0">
                  <a:solidFill>
                    <a:srgbClr val="FF0000"/>
                  </a:solidFill>
                  <a:latin typeface="Comic Sans MS" pitchFamily="-110" charset="0"/>
                </a:rPr>
                <a:t>beam</a:t>
              </a:r>
              <a:endParaRPr sz="1400" noProof="1">
                <a:solidFill>
                  <a:srgbClr val="FF0000"/>
                </a:solidFill>
                <a:latin typeface="Comic Sans MS" pitchFamily="-110" charset="0"/>
              </a:endParaRPr>
            </a:p>
          </p:txBody>
        </p:sp>
        <p:sp>
          <p:nvSpPr>
            <p:cNvPr id="30" name="Line 166"/>
            <p:cNvSpPr>
              <a:spLocks noChangeShapeType="1"/>
            </p:cNvSpPr>
            <p:nvPr/>
          </p:nvSpPr>
          <p:spPr bwMode="auto">
            <a:xfrm flipV="1">
              <a:off x="2107" y="912"/>
              <a:ext cx="720" cy="21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167"/>
            <p:cNvSpPr>
              <a:spLocks noChangeArrowheads="1"/>
            </p:cNvSpPr>
            <p:nvPr/>
          </p:nvSpPr>
          <p:spPr bwMode="auto">
            <a:xfrm>
              <a:off x="-273" y="568"/>
              <a:ext cx="717" cy="4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 dirty="0">
                  <a:latin typeface="Comic Sans MS" pitchFamily="-110" charset="0"/>
                </a:rPr>
                <a:t>vacuum pipe</a:t>
              </a:r>
              <a:endParaRPr sz="1400" noProof="1">
                <a:latin typeface="Comic Sans MS" pitchFamily="-110" charset="0"/>
              </a:endParaRPr>
            </a:p>
          </p:txBody>
        </p:sp>
        <p:sp>
          <p:nvSpPr>
            <p:cNvPr id="32" name="Line 169"/>
            <p:cNvSpPr>
              <a:spLocks noChangeShapeType="1"/>
            </p:cNvSpPr>
            <p:nvPr/>
          </p:nvSpPr>
          <p:spPr bwMode="auto">
            <a:xfrm>
              <a:off x="338" y="912"/>
              <a:ext cx="545" cy="1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170"/>
            <p:cNvSpPr>
              <a:spLocks noChangeArrowheads="1"/>
            </p:cNvSpPr>
            <p:nvPr/>
          </p:nvSpPr>
          <p:spPr bwMode="auto">
            <a:xfrm>
              <a:off x="1078" y="1648"/>
              <a:ext cx="59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>
                  <a:latin typeface="Comic Sans MS" pitchFamily="-110" charset="0"/>
                </a:rPr>
                <a:t>iron yoke</a:t>
              </a:r>
              <a:endParaRPr sz="1400" noProof="1">
                <a:latin typeface="Comic Sans MS" pitchFamily="-110" charset="0"/>
              </a:endParaRPr>
            </a:p>
          </p:txBody>
        </p:sp>
        <p:sp>
          <p:nvSpPr>
            <p:cNvPr id="34" name="Rectangle 174"/>
            <p:cNvSpPr>
              <a:spLocks noChangeArrowheads="1"/>
            </p:cNvSpPr>
            <p:nvPr/>
          </p:nvSpPr>
          <p:spPr bwMode="auto">
            <a:xfrm>
              <a:off x="2156" y="1238"/>
              <a:ext cx="24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>
                  <a:solidFill>
                    <a:srgbClr val="009999"/>
                  </a:solidFill>
                  <a:latin typeface="Comic Sans MS" pitchFamily="-110" charset="0"/>
                </a:rPr>
                <a:t>B</a:t>
              </a:r>
              <a:r>
                <a:rPr lang="en-US" sz="1600" baseline="-25000">
                  <a:solidFill>
                    <a:srgbClr val="009999"/>
                  </a:solidFill>
                  <a:latin typeface="Comic Sans MS" pitchFamily="-110" charset="0"/>
                </a:rPr>
                <a:t>f</a:t>
              </a:r>
              <a:endParaRPr sz="1600" baseline="-25000" noProof="1">
                <a:solidFill>
                  <a:srgbClr val="009999"/>
                </a:solidFill>
                <a:latin typeface="Comic Sans MS" pitchFamily="-110" charset="0"/>
              </a:endParaRPr>
            </a:p>
          </p:txBody>
        </p:sp>
        <p:sp>
          <p:nvSpPr>
            <p:cNvPr id="35" name="Line 175"/>
            <p:cNvSpPr>
              <a:spLocks noChangeShapeType="1"/>
            </p:cNvSpPr>
            <p:nvPr/>
          </p:nvSpPr>
          <p:spPr bwMode="auto">
            <a:xfrm flipH="1" flipV="1">
              <a:off x="2115" y="1197"/>
              <a:ext cx="95" cy="104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Oval 187"/>
            <p:cNvSpPr>
              <a:spLocks noChangeArrowheads="1"/>
            </p:cNvSpPr>
            <p:nvPr/>
          </p:nvSpPr>
          <p:spPr bwMode="auto">
            <a:xfrm>
              <a:off x="1037" y="2359"/>
              <a:ext cx="1056" cy="105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189"/>
            <p:cNvSpPr>
              <a:spLocks noChangeShapeType="1"/>
            </p:cNvSpPr>
            <p:nvPr/>
          </p:nvSpPr>
          <p:spPr bwMode="auto">
            <a:xfrm>
              <a:off x="1588" y="2359"/>
              <a:ext cx="368" cy="0"/>
            </a:xfrm>
            <a:prstGeom prst="line">
              <a:avLst/>
            </a:prstGeom>
            <a:noFill/>
            <a:ln w="9525">
              <a:solidFill>
                <a:srgbClr val="3333FF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Oval 190"/>
            <p:cNvSpPr>
              <a:spLocks noChangeArrowheads="1"/>
            </p:cNvSpPr>
            <p:nvPr/>
          </p:nvSpPr>
          <p:spPr bwMode="auto">
            <a:xfrm>
              <a:off x="1175" y="2497"/>
              <a:ext cx="781" cy="781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prstDash val="lgDash"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192"/>
            <p:cNvSpPr>
              <a:spLocks noChangeShapeType="1"/>
            </p:cNvSpPr>
            <p:nvPr/>
          </p:nvSpPr>
          <p:spPr bwMode="auto">
            <a:xfrm flipH="1">
              <a:off x="547" y="4022"/>
              <a:ext cx="1979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93"/>
            <p:cNvSpPr>
              <a:spLocks/>
            </p:cNvSpPr>
            <p:nvPr/>
          </p:nvSpPr>
          <p:spPr bwMode="auto">
            <a:xfrm>
              <a:off x="772" y="3691"/>
              <a:ext cx="798" cy="331"/>
            </a:xfrm>
            <a:custGeom>
              <a:avLst/>
              <a:gdLst>
                <a:gd name="T0" fmla="*/ 0 w 798"/>
                <a:gd name="T1" fmla="*/ 331 h 331"/>
                <a:gd name="T2" fmla="*/ 135 w 798"/>
                <a:gd name="T3" fmla="*/ 307 h 331"/>
                <a:gd name="T4" fmla="*/ 207 w 798"/>
                <a:gd name="T5" fmla="*/ 265 h 331"/>
                <a:gd name="T6" fmla="*/ 264 w 798"/>
                <a:gd name="T7" fmla="*/ 199 h 331"/>
                <a:gd name="T8" fmla="*/ 378 w 798"/>
                <a:gd name="T9" fmla="*/ 46 h 331"/>
                <a:gd name="T10" fmla="*/ 558 w 798"/>
                <a:gd name="T11" fmla="*/ 7 h 331"/>
                <a:gd name="T12" fmla="*/ 798 w 798"/>
                <a:gd name="T13" fmla="*/ 5 h 3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98"/>
                <a:gd name="T22" fmla="*/ 0 h 331"/>
                <a:gd name="T23" fmla="*/ 798 w 798"/>
                <a:gd name="T24" fmla="*/ 331 h 33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98" h="331">
                  <a:moveTo>
                    <a:pt x="0" y="331"/>
                  </a:moveTo>
                  <a:cubicBezTo>
                    <a:pt x="22" y="327"/>
                    <a:pt x="101" y="318"/>
                    <a:pt x="135" y="307"/>
                  </a:cubicBezTo>
                  <a:cubicBezTo>
                    <a:pt x="169" y="296"/>
                    <a:pt x="186" y="283"/>
                    <a:pt x="207" y="265"/>
                  </a:cubicBezTo>
                  <a:cubicBezTo>
                    <a:pt x="228" y="247"/>
                    <a:pt x="236" y="235"/>
                    <a:pt x="264" y="199"/>
                  </a:cubicBezTo>
                  <a:cubicBezTo>
                    <a:pt x="291" y="139"/>
                    <a:pt x="330" y="85"/>
                    <a:pt x="378" y="46"/>
                  </a:cubicBezTo>
                  <a:cubicBezTo>
                    <a:pt x="426" y="7"/>
                    <a:pt x="488" y="14"/>
                    <a:pt x="558" y="7"/>
                  </a:cubicBezTo>
                  <a:cubicBezTo>
                    <a:pt x="628" y="0"/>
                    <a:pt x="748" y="6"/>
                    <a:pt x="798" y="5"/>
                  </a:cubicBezTo>
                </a:path>
              </a:pathLst>
            </a:custGeom>
            <a:noFill/>
            <a:ln w="9525">
              <a:solidFill>
                <a:srgbClr val="009999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195"/>
            <p:cNvSpPr>
              <a:spLocks noChangeShapeType="1"/>
            </p:cNvSpPr>
            <p:nvPr/>
          </p:nvSpPr>
          <p:spPr bwMode="auto">
            <a:xfrm>
              <a:off x="1565" y="3573"/>
              <a:ext cx="0" cy="4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197"/>
            <p:cNvSpPr>
              <a:spLocks noChangeShapeType="1"/>
            </p:cNvSpPr>
            <p:nvPr/>
          </p:nvSpPr>
          <p:spPr bwMode="auto">
            <a:xfrm>
              <a:off x="1029" y="2892"/>
              <a:ext cx="0" cy="1005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Rectangle 171"/>
            <p:cNvSpPr>
              <a:spLocks noChangeArrowheads="1"/>
            </p:cNvSpPr>
            <p:nvPr/>
          </p:nvSpPr>
          <p:spPr bwMode="auto">
            <a:xfrm>
              <a:off x="1573" y="3526"/>
              <a:ext cx="19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>
                  <a:solidFill>
                    <a:srgbClr val="009999"/>
                  </a:solidFill>
                  <a:latin typeface="Comic Sans MS" pitchFamily="-110" charset="0"/>
                </a:rPr>
                <a:t>B</a:t>
              </a:r>
              <a:endParaRPr sz="1600" noProof="1">
                <a:solidFill>
                  <a:srgbClr val="009999"/>
                </a:solidFill>
                <a:latin typeface="Comic Sans MS" pitchFamily="-110" charset="0"/>
              </a:endParaRPr>
            </a:p>
          </p:txBody>
        </p:sp>
        <p:sp>
          <p:nvSpPr>
            <p:cNvPr id="44" name="Freeform 198"/>
            <p:cNvSpPr>
              <a:spLocks/>
            </p:cNvSpPr>
            <p:nvPr/>
          </p:nvSpPr>
          <p:spPr bwMode="auto">
            <a:xfrm flipH="1">
              <a:off x="1549" y="3691"/>
              <a:ext cx="798" cy="331"/>
            </a:xfrm>
            <a:custGeom>
              <a:avLst/>
              <a:gdLst>
                <a:gd name="T0" fmla="*/ 0 w 798"/>
                <a:gd name="T1" fmla="*/ 331 h 331"/>
                <a:gd name="T2" fmla="*/ 135 w 798"/>
                <a:gd name="T3" fmla="*/ 307 h 331"/>
                <a:gd name="T4" fmla="*/ 207 w 798"/>
                <a:gd name="T5" fmla="*/ 265 h 331"/>
                <a:gd name="T6" fmla="*/ 264 w 798"/>
                <a:gd name="T7" fmla="*/ 199 h 331"/>
                <a:gd name="T8" fmla="*/ 378 w 798"/>
                <a:gd name="T9" fmla="*/ 46 h 331"/>
                <a:gd name="T10" fmla="*/ 558 w 798"/>
                <a:gd name="T11" fmla="*/ 7 h 331"/>
                <a:gd name="T12" fmla="*/ 798 w 798"/>
                <a:gd name="T13" fmla="*/ 5 h 3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98"/>
                <a:gd name="T22" fmla="*/ 0 h 331"/>
                <a:gd name="T23" fmla="*/ 798 w 798"/>
                <a:gd name="T24" fmla="*/ 331 h 33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98" h="331">
                  <a:moveTo>
                    <a:pt x="0" y="331"/>
                  </a:moveTo>
                  <a:cubicBezTo>
                    <a:pt x="22" y="327"/>
                    <a:pt x="101" y="318"/>
                    <a:pt x="135" y="307"/>
                  </a:cubicBezTo>
                  <a:cubicBezTo>
                    <a:pt x="169" y="296"/>
                    <a:pt x="186" y="283"/>
                    <a:pt x="207" y="265"/>
                  </a:cubicBezTo>
                  <a:cubicBezTo>
                    <a:pt x="228" y="247"/>
                    <a:pt x="236" y="235"/>
                    <a:pt x="264" y="199"/>
                  </a:cubicBezTo>
                  <a:cubicBezTo>
                    <a:pt x="291" y="139"/>
                    <a:pt x="330" y="85"/>
                    <a:pt x="378" y="46"/>
                  </a:cubicBezTo>
                  <a:cubicBezTo>
                    <a:pt x="426" y="7"/>
                    <a:pt x="488" y="14"/>
                    <a:pt x="558" y="7"/>
                  </a:cubicBezTo>
                  <a:cubicBezTo>
                    <a:pt x="628" y="0"/>
                    <a:pt x="748" y="6"/>
                    <a:pt x="798" y="5"/>
                  </a:cubicBezTo>
                </a:path>
              </a:pathLst>
            </a:custGeom>
            <a:noFill/>
            <a:ln w="9525">
              <a:solidFill>
                <a:srgbClr val="009999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Rectangle 199"/>
            <p:cNvSpPr>
              <a:spLocks noChangeArrowheads="1"/>
            </p:cNvSpPr>
            <p:nvPr/>
          </p:nvSpPr>
          <p:spPr bwMode="auto">
            <a:xfrm>
              <a:off x="704" y="3672"/>
              <a:ext cx="24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 dirty="0">
                  <a:solidFill>
                    <a:srgbClr val="009999"/>
                  </a:solidFill>
                  <a:latin typeface="Comic Sans MS" pitchFamily="-110" charset="0"/>
                </a:rPr>
                <a:t>B</a:t>
              </a:r>
              <a:r>
                <a:rPr lang="en-US" sz="1600" baseline="-25000" dirty="0">
                  <a:solidFill>
                    <a:srgbClr val="009999"/>
                  </a:solidFill>
                  <a:latin typeface="Comic Sans MS" pitchFamily="-110" charset="0"/>
                </a:rPr>
                <a:t>f</a:t>
              </a:r>
              <a:endParaRPr sz="1600" baseline="-25000" noProof="1">
                <a:solidFill>
                  <a:srgbClr val="009999"/>
                </a:solidFill>
                <a:latin typeface="Comic Sans MS" pitchFamily="-110" charset="0"/>
              </a:endParaRPr>
            </a:p>
          </p:txBody>
        </p:sp>
        <p:grpSp>
          <p:nvGrpSpPr>
            <p:cNvPr id="46" name="Group 200"/>
            <p:cNvGrpSpPr>
              <a:grpSpLocks/>
            </p:cNvGrpSpPr>
            <p:nvPr/>
          </p:nvGrpSpPr>
          <p:grpSpPr bwMode="auto">
            <a:xfrm>
              <a:off x="1873" y="2148"/>
              <a:ext cx="199" cy="212"/>
              <a:chOff x="3312" y="2352"/>
              <a:chExt cx="199" cy="212"/>
            </a:xfrm>
          </p:grpSpPr>
          <p:sp>
            <p:nvSpPr>
              <p:cNvPr id="52" name="Rectangle 201"/>
              <p:cNvSpPr>
                <a:spLocks noChangeArrowheads="1"/>
              </p:cNvSpPr>
              <p:nvPr/>
            </p:nvSpPr>
            <p:spPr bwMode="auto">
              <a:xfrm>
                <a:off x="3319" y="2352"/>
                <a:ext cx="192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600" dirty="0">
                    <a:solidFill>
                      <a:srgbClr val="0000FF"/>
                    </a:solidFill>
                    <a:latin typeface="Comic Sans MS" pitchFamily="-110" charset="0"/>
                  </a:rPr>
                  <a:t>E</a:t>
                </a:r>
                <a:endParaRPr sz="1600" noProof="1">
                  <a:solidFill>
                    <a:srgbClr val="0000FF"/>
                  </a:solidFill>
                  <a:latin typeface="Comic Sans MS" pitchFamily="-110" charset="0"/>
                </a:endParaRPr>
              </a:p>
            </p:txBody>
          </p:sp>
          <p:sp>
            <p:nvSpPr>
              <p:cNvPr id="53" name="Line 202"/>
              <p:cNvSpPr>
                <a:spLocks noChangeShapeType="1"/>
              </p:cNvSpPr>
              <p:nvPr/>
            </p:nvSpPr>
            <p:spPr bwMode="auto">
              <a:xfrm>
                <a:off x="3312" y="2352"/>
                <a:ext cx="96" cy="0"/>
              </a:xfrm>
              <a:prstGeom prst="line">
                <a:avLst/>
              </a:prstGeom>
              <a:noFill/>
              <a:ln w="12700">
                <a:solidFill>
                  <a:schemeClr val="accent2"/>
                </a:solidFill>
                <a:round/>
                <a:headEnd/>
                <a:tailEnd type="stealth" w="sm" len="sm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47" name="Line 212"/>
            <p:cNvSpPr>
              <a:spLocks noChangeShapeType="1"/>
            </p:cNvSpPr>
            <p:nvPr/>
          </p:nvSpPr>
          <p:spPr bwMode="auto">
            <a:xfrm flipV="1">
              <a:off x="1565" y="2511"/>
              <a:ext cx="391" cy="3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Rectangle 214"/>
            <p:cNvSpPr>
              <a:spLocks noChangeArrowheads="1"/>
            </p:cNvSpPr>
            <p:nvPr/>
          </p:nvSpPr>
          <p:spPr bwMode="auto">
            <a:xfrm>
              <a:off x="1655" y="2762"/>
              <a:ext cx="18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>
                  <a:latin typeface="Comic Sans MS" pitchFamily="-110" charset="0"/>
                </a:rPr>
                <a:t>R</a:t>
              </a:r>
              <a:endParaRPr sz="1400" noProof="1">
                <a:latin typeface="Comic Sans MS" pitchFamily="-110" charset="0"/>
              </a:endParaRPr>
            </a:p>
          </p:txBody>
        </p:sp>
        <p:sp>
          <p:nvSpPr>
            <p:cNvPr id="49" name="Line 215"/>
            <p:cNvSpPr>
              <a:spLocks noChangeShapeType="1"/>
            </p:cNvSpPr>
            <p:nvPr/>
          </p:nvSpPr>
          <p:spPr bwMode="auto">
            <a:xfrm>
              <a:off x="1037" y="3897"/>
              <a:ext cx="519" cy="0"/>
            </a:xfrm>
            <a:prstGeom prst="line">
              <a:avLst/>
            </a:prstGeom>
            <a:noFill/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Rectangle 216"/>
            <p:cNvSpPr>
              <a:spLocks noChangeArrowheads="1"/>
            </p:cNvSpPr>
            <p:nvPr/>
          </p:nvSpPr>
          <p:spPr bwMode="auto">
            <a:xfrm>
              <a:off x="53" y="2279"/>
              <a:ext cx="38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 dirty="0">
                  <a:solidFill>
                    <a:srgbClr val="FF0000"/>
                  </a:solidFill>
                  <a:latin typeface="Comic Sans MS" pitchFamily="-110" charset="0"/>
                </a:rPr>
                <a:t>beam</a:t>
              </a:r>
              <a:endParaRPr sz="1400" noProof="1">
                <a:solidFill>
                  <a:srgbClr val="FF0000"/>
                </a:solidFill>
                <a:latin typeface="Comic Sans MS" pitchFamily="-110" charset="0"/>
              </a:endParaRPr>
            </a:p>
          </p:txBody>
        </p:sp>
        <p:sp>
          <p:nvSpPr>
            <p:cNvPr id="51" name="Line 217"/>
            <p:cNvSpPr>
              <a:spLocks noChangeShapeType="1"/>
            </p:cNvSpPr>
            <p:nvPr/>
          </p:nvSpPr>
          <p:spPr bwMode="auto">
            <a:xfrm>
              <a:off x="547" y="2467"/>
              <a:ext cx="531" cy="20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3568" name="Text Box 8"/>
          <p:cNvSpPr txBox="1">
            <a:spLocks noChangeArrowheads="1"/>
          </p:cNvSpPr>
          <p:nvPr/>
        </p:nvSpPr>
        <p:spPr bwMode="auto">
          <a:xfrm>
            <a:off x="228600" y="1052736"/>
            <a:ext cx="8663880" cy="4801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1800" dirty="0" smtClean="0">
                <a:solidFill>
                  <a:srgbClr val="FF3300"/>
                </a:solidFill>
              </a:rPr>
              <a:t>From Maxwell’s Equations:</a:t>
            </a:r>
          </a:p>
          <a:p>
            <a:endParaRPr lang="en-GB" sz="1800" dirty="0">
              <a:solidFill>
                <a:srgbClr val="FF3300"/>
              </a:solidFill>
            </a:endParaRPr>
          </a:p>
          <a:p>
            <a:r>
              <a:rPr lang="en-GB" sz="1800" dirty="0" smtClean="0">
                <a:solidFill>
                  <a:srgbClr val="000000"/>
                </a:solidFill>
              </a:rPr>
              <a:t>The </a:t>
            </a:r>
            <a:r>
              <a:rPr lang="en-GB" sz="1800" dirty="0">
                <a:solidFill>
                  <a:srgbClr val="000000"/>
                </a:solidFill>
              </a:rPr>
              <a:t>electric field is </a:t>
            </a:r>
            <a:r>
              <a:rPr lang="en-GB" sz="1800" dirty="0" smtClean="0">
                <a:solidFill>
                  <a:srgbClr val="000000"/>
                </a:solidFill>
              </a:rPr>
              <a:t>derived from </a:t>
            </a:r>
            <a:r>
              <a:rPr lang="en-GB" sz="1800" dirty="0">
                <a:solidFill>
                  <a:srgbClr val="000000"/>
                </a:solidFill>
              </a:rPr>
              <a:t>a scalar </a:t>
            </a:r>
            <a:r>
              <a:rPr lang="en-GB" sz="1800" dirty="0" smtClean="0">
                <a:solidFill>
                  <a:srgbClr val="000000"/>
                </a:solidFill>
              </a:rPr>
              <a:t>potential </a:t>
            </a:r>
            <a:r>
              <a:rPr lang="en-GB" sz="1800" dirty="0" err="1" smtClean="0">
                <a:solidFill>
                  <a:srgbClr val="000000"/>
                </a:solidFill>
              </a:rPr>
              <a:t>φ</a:t>
            </a:r>
            <a:r>
              <a:rPr lang="en-GB" sz="1800" dirty="0" smtClean="0">
                <a:solidFill>
                  <a:srgbClr val="000000"/>
                </a:solidFill>
              </a:rPr>
              <a:t> and </a:t>
            </a:r>
            <a:r>
              <a:rPr lang="en-GB" sz="1800" dirty="0">
                <a:solidFill>
                  <a:srgbClr val="000000"/>
                </a:solidFill>
              </a:rPr>
              <a:t>a vector </a:t>
            </a:r>
            <a:r>
              <a:rPr lang="en-GB" sz="1800" dirty="0" smtClean="0">
                <a:solidFill>
                  <a:srgbClr val="000000"/>
                </a:solidFill>
              </a:rPr>
              <a:t>potential A</a:t>
            </a:r>
            <a:endParaRPr lang="en-GB" sz="1800" dirty="0">
              <a:solidFill>
                <a:srgbClr val="000000"/>
              </a:solidFill>
            </a:endParaRPr>
          </a:p>
          <a:p>
            <a:r>
              <a:rPr lang="en-GB" sz="1800" dirty="0">
                <a:solidFill>
                  <a:srgbClr val="000000"/>
                </a:solidFill>
              </a:rPr>
              <a:t>The </a:t>
            </a:r>
            <a:r>
              <a:rPr lang="en-GB" sz="1800" dirty="0">
                <a:solidFill>
                  <a:srgbClr val="FF0000"/>
                </a:solidFill>
              </a:rPr>
              <a:t>time variation of </a:t>
            </a:r>
            <a:r>
              <a:rPr lang="en-GB" sz="1800" dirty="0">
                <a:solidFill>
                  <a:srgbClr val="000000"/>
                </a:solidFill>
              </a:rPr>
              <a:t>the </a:t>
            </a:r>
            <a:r>
              <a:rPr lang="en-GB" sz="1800" dirty="0">
                <a:solidFill>
                  <a:srgbClr val="FF0000"/>
                </a:solidFill>
              </a:rPr>
              <a:t>magnetic </a:t>
            </a:r>
            <a:r>
              <a:rPr lang="en-GB" sz="1800" dirty="0" smtClean="0">
                <a:solidFill>
                  <a:srgbClr val="FF0000"/>
                </a:solidFill>
              </a:rPr>
              <a:t>field </a:t>
            </a:r>
            <a:r>
              <a:rPr lang="en-GB" sz="1800" dirty="0" smtClean="0">
                <a:solidFill>
                  <a:srgbClr val="000000"/>
                </a:solidFill>
              </a:rPr>
              <a:t>H </a:t>
            </a:r>
            <a:r>
              <a:rPr lang="en-GB" sz="1800" dirty="0" smtClean="0">
                <a:solidFill>
                  <a:srgbClr val="FF0000"/>
                </a:solidFill>
              </a:rPr>
              <a:t>generates</a:t>
            </a:r>
            <a:r>
              <a:rPr lang="en-GB" sz="1800" dirty="0" smtClean="0">
                <a:solidFill>
                  <a:srgbClr val="000000"/>
                </a:solidFill>
              </a:rPr>
              <a:t> </a:t>
            </a:r>
            <a:r>
              <a:rPr lang="en-GB" sz="1800" dirty="0">
                <a:solidFill>
                  <a:srgbClr val="000000"/>
                </a:solidFill>
              </a:rPr>
              <a:t>an </a:t>
            </a:r>
            <a:r>
              <a:rPr lang="en-GB" sz="1800" dirty="0">
                <a:solidFill>
                  <a:srgbClr val="FF0000"/>
                </a:solidFill>
              </a:rPr>
              <a:t>electric </a:t>
            </a:r>
            <a:r>
              <a:rPr lang="en-GB" sz="1800" dirty="0" smtClean="0">
                <a:solidFill>
                  <a:srgbClr val="FF0000"/>
                </a:solidFill>
              </a:rPr>
              <a:t>field </a:t>
            </a:r>
            <a:r>
              <a:rPr lang="en-GB" sz="1800" dirty="0" smtClean="0">
                <a:solidFill>
                  <a:srgbClr val="000000"/>
                </a:solidFill>
              </a:rPr>
              <a:t>E</a:t>
            </a:r>
          </a:p>
          <a:p>
            <a:endParaRPr lang="en-GB" sz="1800" dirty="0">
              <a:solidFill>
                <a:srgbClr val="FF3300"/>
              </a:solidFill>
            </a:endParaRPr>
          </a:p>
          <a:p>
            <a:endParaRPr lang="en-GB" sz="1800" dirty="0" smtClean="0">
              <a:solidFill>
                <a:srgbClr val="FF3300"/>
              </a:solidFill>
            </a:endParaRPr>
          </a:p>
          <a:p>
            <a:endParaRPr lang="en-GB" sz="1800" dirty="0">
              <a:solidFill>
                <a:srgbClr val="FF3300"/>
              </a:solidFill>
            </a:endParaRPr>
          </a:p>
          <a:p>
            <a:endParaRPr lang="en-GB" sz="1800" dirty="0" smtClean="0">
              <a:solidFill>
                <a:srgbClr val="FF3300"/>
              </a:solidFill>
            </a:endParaRPr>
          </a:p>
          <a:p>
            <a:endParaRPr lang="en-GB" sz="1800" dirty="0">
              <a:solidFill>
                <a:srgbClr val="FF3300"/>
              </a:solidFill>
            </a:endParaRPr>
          </a:p>
          <a:p>
            <a:endParaRPr lang="en-GB" sz="1800" dirty="0" smtClean="0">
              <a:solidFill>
                <a:srgbClr val="FF3300"/>
              </a:solidFill>
            </a:endParaRPr>
          </a:p>
          <a:p>
            <a:endParaRPr lang="en-GB" sz="1800" dirty="0">
              <a:solidFill>
                <a:srgbClr val="FF3300"/>
              </a:solidFill>
            </a:endParaRPr>
          </a:p>
          <a:p>
            <a:endParaRPr lang="en-GB" sz="1800" dirty="0" smtClean="0">
              <a:solidFill>
                <a:srgbClr val="FF3300"/>
              </a:solidFill>
            </a:endParaRPr>
          </a:p>
          <a:p>
            <a:r>
              <a:rPr lang="en-GB" sz="1800" dirty="0" smtClean="0">
                <a:solidFill>
                  <a:srgbClr val="FF3300"/>
                </a:solidFill>
              </a:rPr>
              <a:t>Example: </a:t>
            </a:r>
            <a:r>
              <a:rPr lang="en-GB" sz="1800" b="1" dirty="0" err="1" smtClean="0">
                <a:solidFill>
                  <a:srgbClr val="FF3300"/>
                </a:solidFill>
              </a:rPr>
              <a:t>Betatron</a:t>
            </a:r>
            <a:endParaRPr lang="en-GB" sz="1800" b="1" dirty="0" smtClean="0">
              <a:solidFill>
                <a:srgbClr val="FF3300"/>
              </a:solidFill>
            </a:endParaRPr>
          </a:p>
          <a:p>
            <a:r>
              <a:rPr lang="en-GB" sz="1800" dirty="0" smtClean="0"/>
              <a:t>The varying magnetic field is used to guide</a:t>
            </a:r>
            <a:br>
              <a:rPr lang="en-GB" sz="1800" dirty="0" smtClean="0"/>
            </a:br>
            <a:r>
              <a:rPr lang="en-GB" sz="1800" dirty="0" smtClean="0"/>
              <a:t>particles on a circular trajectory as well as</a:t>
            </a:r>
            <a:br>
              <a:rPr lang="en-GB" sz="1800" dirty="0" smtClean="0"/>
            </a:br>
            <a:r>
              <a:rPr lang="en-GB" sz="1800" dirty="0" smtClean="0"/>
              <a:t>for acceleration.</a:t>
            </a:r>
          </a:p>
          <a:p>
            <a:r>
              <a:rPr lang="en-GB" sz="1800" dirty="0" smtClean="0"/>
              <a:t>Limited by saturation in iron </a:t>
            </a:r>
          </a:p>
        </p:txBody>
      </p:sp>
    </p:spTree>
    <p:extLst>
      <p:ext uri="{BB962C8B-B14F-4D97-AF65-F5344CB8AC3E}">
        <p14:creationId xmlns:p14="http://schemas.microsoft.com/office/powerpoint/2010/main" val="38187067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304800"/>
            <a:ext cx="65532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 dirty="0"/>
              <a:t>Radio-Frequency </a:t>
            </a:r>
            <a:r>
              <a:rPr lang="en-US" dirty="0" smtClean="0"/>
              <a:t>(RF) Acceleration</a:t>
            </a:r>
            <a:endParaRPr lang="fr-FR" dirty="0"/>
          </a:p>
        </p:txBody>
      </p:sp>
      <p:pic>
        <p:nvPicPr>
          <p:cNvPr id="21509" name="Picture 12" descr="fig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552" y="1719072"/>
            <a:ext cx="5715000" cy="1951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0" name="Text Box 13"/>
          <p:cNvSpPr txBox="1">
            <a:spLocks noChangeArrowheads="1"/>
          </p:cNvSpPr>
          <p:nvPr/>
        </p:nvSpPr>
        <p:spPr bwMode="auto">
          <a:xfrm>
            <a:off x="685800" y="3781968"/>
            <a:ext cx="8077200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rgbClr val="FF3300"/>
                </a:solidFill>
              </a:rPr>
              <a:t>Cylindrical electrodes</a:t>
            </a:r>
            <a:r>
              <a:rPr lang="en-US" sz="1800" dirty="0" smtClean="0">
                <a:solidFill>
                  <a:srgbClr val="FF3300"/>
                </a:solidFill>
              </a:rPr>
              <a:t> (drift tubes) separated </a:t>
            </a:r>
            <a:r>
              <a:rPr lang="en-US" sz="1800" dirty="0">
                <a:solidFill>
                  <a:srgbClr val="FF3300"/>
                </a:solidFill>
              </a:rPr>
              <a:t>by gaps and fed by a RF generator, as</a:t>
            </a:r>
            <a:r>
              <a:rPr lang="en-US" sz="1800" dirty="0" smtClean="0">
                <a:solidFill>
                  <a:srgbClr val="FF3300"/>
                </a:solidFill>
              </a:rPr>
              <a:t> shown above, </a:t>
            </a:r>
            <a:r>
              <a:rPr lang="en-US" sz="1800" dirty="0">
                <a:solidFill>
                  <a:srgbClr val="FF3300"/>
                </a:solidFill>
              </a:rPr>
              <a:t>lead to an alternating electric field polarity</a:t>
            </a:r>
          </a:p>
          <a:p>
            <a:pPr>
              <a:spcBef>
                <a:spcPct val="50000"/>
              </a:spcBef>
            </a:pPr>
            <a:r>
              <a:rPr lang="en-US" sz="1800" dirty="0"/>
              <a:t>   </a:t>
            </a:r>
            <a:r>
              <a:rPr lang="en-US" sz="1800" dirty="0">
                <a:solidFill>
                  <a:srgbClr val="006600"/>
                </a:solidFill>
              </a:rPr>
              <a:t>Synchronism condition         </a:t>
            </a:r>
            <a:r>
              <a:rPr lang="en-US" sz="1800" dirty="0" smtClean="0">
                <a:solidFill>
                  <a:srgbClr val="006600"/>
                </a:solidFill>
              </a:rPr>
              <a:t>           </a:t>
            </a:r>
            <a:r>
              <a:rPr lang="en-US" sz="1800" dirty="0">
                <a:solidFill>
                  <a:srgbClr val="006600"/>
                </a:solidFill>
              </a:rPr>
              <a:t>L = v T/2 </a:t>
            </a:r>
            <a:endParaRPr lang="fr-FR" sz="1800" dirty="0">
              <a:solidFill>
                <a:srgbClr val="006600"/>
              </a:solidFill>
            </a:endParaRPr>
          </a:p>
        </p:txBody>
      </p:sp>
      <p:sp>
        <p:nvSpPr>
          <p:cNvPr id="21511" name="Line 14"/>
          <p:cNvSpPr>
            <a:spLocks noChangeShapeType="1"/>
          </p:cNvSpPr>
          <p:nvPr/>
        </p:nvSpPr>
        <p:spPr bwMode="auto">
          <a:xfrm>
            <a:off x="3733800" y="4649696"/>
            <a:ext cx="685800" cy="0"/>
          </a:xfrm>
          <a:prstGeom prst="line">
            <a:avLst/>
          </a:prstGeom>
          <a:noFill/>
          <a:ln w="28575">
            <a:solidFill>
              <a:srgbClr val="0066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12" name="Text Box 15"/>
          <p:cNvSpPr txBox="1">
            <a:spLocks noChangeArrowheads="1"/>
          </p:cNvSpPr>
          <p:nvPr/>
        </p:nvSpPr>
        <p:spPr bwMode="auto">
          <a:xfrm>
            <a:off x="6259255" y="4500408"/>
            <a:ext cx="24384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b="1" dirty="0" err="1" smtClean="0">
                <a:solidFill>
                  <a:srgbClr val="006600"/>
                </a:solidFill>
              </a:rPr>
              <a:t>v</a:t>
            </a:r>
            <a:r>
              <a:rPr lang="en-GB" sz="1600" b="1" dirty="0" smtClean="0">
                <a:solidFill>
                  <a:srgbClr val="006600"/>
                </a:solidFill>
              </a:rPr>
              <a:t> = particle velocity</a:t>
            </a:r>
            <a:br>
              <a:rPr lang="en-GB" sz="1600" b="1" dirty="0" smtClean="0">
                <a:solidFill>
                  <a:srgbClr val="006600"/>
                </a:solidFill>
              </a:rPr>
            </a:br>
            <a:r>
              <a:rPr lang="en-GB" sz="1600" b="1" dirty="0" smtClean="0">
                <a:solidFill>
                  <a:srgbClr val="006600"/>
                </a:solidFill>
              </a:rPr>
              <a:t>T = RF period</a:t>
            </a:r>
            <a:endParaRPr lang="en-GB" sz="1600" b="1" dirty="0">
              <a:solidFill>
                <a:srgbClr val="006600"/>
              </a:solidFill>
            </a:endParaRPr>
          </a:p>
        </p:txBody>
      </p:sp>
      <p:pic>
        <p:nvPicPr>
          <p:cNvPr id="10" name="Picture 9" descr="film_bl2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5229200"/>
            <a:ext cx="4781552" cy="1171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45090" y="6357168"/>
            <a:ext cx="8876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D.Schulte</a:t>
            </a:r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6096000" y="5508520"/>
            <a:ext cx="2743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Similar for standing wave cavity as shown (with </a:t>
            </a:r>
            <a:r>
              <a:rPr lang="en-US" sz="1600" dirty="0" err="1" smtClean="0"/>
              <a:t>v≈c</a:t>
            </a:r>
            <a:r>
              <a:rPr lang="en-US" sz="1600" dirty="0" smtClean="0"/>
              <a:t>)</a:t>
            </a:r>
            <a:endParaRPr lang="en-US" sz="1600" dirty="0"/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395536" y="980728"/>
            <a:ext cx="84969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dirty="0" smtClean="0"/>
              <a:t>Electrostatic acceleration limited by isolation possibilities =&gt; use </a:t>
            </a:r>
            <a:r>
              <a:rPr lang="en-US" sz="1800" dirty="0" smtClean="0">
                <a:solidFill>
                  <a:srgbClr val="FF3300"/>
                </a:solidFill>
              </a:rPr>
              <a:t>RF</a:t>
            </a:r>
            <a:r>
              <a:rPr lang="en-US" sz="1800" dirty="0" smtClean="0"/>
              <a:t> fields</a:t>
            </a:r>
            <a:endParaRPr lang="fr-FR" sz="1800" dirty="0"/>
          </a:p>
        </p:txBody>
      </p:sp>
      <p:sp>
        <p:nvSpPr>
          <p:cNvPr id="14" name="TextBox 13"/>
          <p:cNvSpPr txBox="1"/>
          <p:nvPr/>
        </p:nvSpPr>
        <p:spPr>
          <a:xfrm>
            <a:off x="6516216" y="2422629"/>
            <a:ext cx="16850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 smtClean="0"/>
              <a:t>Wideröe</a:t>
            </a:r>
            <a:r>
              <a:rPr lang="en-US" sz="1800" dirty="0" smtClean="0"/>
              <a:t>-type</a:t>
            </a:r>
          </a:p>
          <a:p>
            <a:r>
              <a:rPr lang="en-US" sz="1800" dirty="0" smtClean="0"/>
              <a:t>structure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086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 dirty="0"/>
              <a:t>R</a:t>
            </a:r>
            <a:r>
              <a:rPr lang="en-US" dirty="0" smtClean="0"/>
              <a:t>esonant RF Cavities</a:t>
            </a:r>
            <a:endParaRPr lang="fr-FR" dirty="0"/>
          </a:p>
        </p:txBody>
      </p:sp>
      <p:sp>
        <p:nvSpPr>
          <p:cNvPr id="23568" name="Text Box 8"/>
          <p:cNvSpPr txBox="1">
            <a:spLocks noChangeArrowheads="1"/>
          </p:cNvSpPr>
          <p:nvPr/>
        </p:nvSpPr>
        <p:spPr bwMode="auto">
          <a:xfrm>
            <a:off x="228600" y="908720"/>
            <a:ext cx="8519864" cy="2423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110000"/>
              </a:lnSpc>
              <a:buFontTx/>
              <a:buChar char="-"/>
            </a:pPr>
            <a:r>
              <a:rPr lang="en-GB" sz="1800" dirty="0" smtClean="0">
                <a:solidFill>
                  <a:srgbClr val="000000"/>
                </a:solidFill>
              </a:rPr>
              <a:t>Considering </a:t>
            </a:r>
            <a:r>
              <a:rPr lang="en-GB" sz="1800" dirty="0">
                <a:solidFill>
                  <a:srgbClr val="000000"/>
                </a:solidFill>
              </a:rPr>
              <a:t>RF acceleration, it is obvious that when particles get high </a:t>
            </a:r>
            <a:r>
              <a:rPr lang="en-GB" sz="1800" dirty="0" smtClean="0">
                <a:solidFill>
                  <a:srgbClr val="000000"/>
                </a:solidFill>
              </a:rPr>
              <a:t>velocities the </a:t>
            </a:r>
            <a:r>
              <a:rPr lang="en-GB" sz="1800" dirty="0">
                <a:solidFill>
                  <a:srgbClr val="000000"/>
                </a:solidFill>
              </a:rPr>
              <a:t>drift spaces get longer and one loses on the </a:t>
            </a:r>
            <a:r>
              <a:rPr lang="en-GB" sz="1800" dirty="0" smtClean="0">
                <a:solidFill>
                  <a:srgbClr val="000000"/>
                </a:solidFill>
              </a:rPr>
              <a:t>efficiency.</a:t>
            </a:r>
            <a:br>
              <a:rPr lang="en-GB" sz="1800" dirty="0" smtClean="0">
                <a:solidFill>
                  <a:srgbClr val="000000"/>
                </a:solidFill>
              </a:rPr>
            </a:br>
            <a:r>
              <a:rPr lang="en-GB" sz="1800" dirty="0" smtClean="0">
                <a:solidFill>
                  <a:srgbClr val="000000"/>
                </a:solidFill>
              </a:rPr>
              <a:t>=&gt; The </a:t>
            </a:r>
            <a:r>
              <a:rPr lang="en-GB" sz="1800" dirty="0">
                <a:solidFill>
                  <a:srgbClr val="000000"/>
                </a:solidFill>
              </a:rPr>
              <a:t>solution consists of using a </a:t>
            </a:r>
            <a:r>
              <a:rPr lang="en-GB" sz="1800" dirty="0">
                <a:solidFill>
                  <a:srgbClr val="FF0000"/>
                </a:solidFill>
              </a:rPr>
              <a:t>higher operating frequency</a:t>
            </a:r>
            <a:r>
              <a:rPr lang="en-GB" sz="1800" dirty="0" smtClean="0">
                <a:solidFill>
                  <a:srgbClr val="000000"/>
                </a:solidFill>
              </a:rPr>
              <a:t>.</a:t>
            </a:r>
            <a:endParaRPr lang="en-GB" sz="1200" dirty="0" smtClean="0">
              <a:solidFill>
                <a:srgbClr val="000000"/>
              </a:solidFill>
            </a:endParaRPr>
          </a:p>
          <a:p>
            <a:pPr marL="285750" indent="-285750">
              <a:lnSpc>
                <a:spcPct val="110000"/>
              </a:lnSpc>
              <a:buFontTx/>
              <a:buChar char="-"/>
            </a:pPr>
            <a:endParaRPr lang="en-GB" sz="1200" dirty="0" smtClean="0">
              <a:solidFill>
                <a:srgbClr val="000000"/>
              </a:solidFill>
            </a:endParaRPr>
          </a:p>
          <a:p>
            <a:pPr marL="285750" indent="-285750">
              <a:lnSpc>
                <a:spcPct val="110000"/>
              </a:lnSpc>
              <a:buFontTx/>
              <a:buChar char="-"/>
            </a:pPr>
            <a:r>
              <a:rPr lang="en-GB" sz="1800" dirty="0" smtClean="0">
                <a:solidFill>
                  <a:srgbClr val="000000"/>
                </a:solidFill>
              </a:rPr>
              <a:t>The </a:t>
            </a:r>
            <a:r>
              <a:rPr lang="en-GB" sz="1800" dirty="0" smtClean="0">
                <a:solidFill>
                  <a:srgbClr val="FF0000"/>
                </a:solidFill>
              </a:rPr>
              <a:t>power </a:t>
            </a:r>
            <a:r>
              <a:rPr lang="en-GB" sz="1800" dirty="0">
                <a:solidFill>
                  <a:srgbClr val="FF0000"/>
                </a:solidFill>
              </a:rPr>
              <a:t>lost </a:t>
            </a:r>
            <a:r>
              <a:rPr lang="en-GB" sz="1800" dirty="0">
                <a:solidFill>
                  <a:srgbClr val="000000"/>
                </a:solidFill>
              </a:rPr>
              <a:t>by radiation, due to circulating currents on the electrodes, is </a:t>
            </a:r>
            <a:r>
              <a:rPr lang="en-GB" sz="1800" dirty="0">
                <a:solidFill>
                  <a:srgbClr val="FF0000"/>
                </a:solidFill>
              </a:rPr>
              <a:t>proportional to </a:t>
            </a:r>
            <a:r>
              <a:rPr lang="en-GB" sz="1800" dirty="0" smtClean="0">
                <a:solidFill>
                  <a:srgbClr val="FF0000"/>
                </a:solidFill>
              </a:rPr>
              <a:t>the RF frequency</a:t>
            </a:r>
            <a:r>
              <a:rPr lang="en-GB" sz="1800" dirty="0" smtClean="0">
                <a:solidFill>
                  <a:srgbClr val="000000"/>
                </a:solidFill>
              </a:rPr>
              <a:t>.</a:t>
            </a:r>
            <a:br>
              <a:rPr lang="en-GB" sz="1800" dirty="0" smtClean="0">
                <a:solidFill>
                  <a:srgbClr val="000000"/>
                </a:solidFill>
              </a:rPr>
            </a:br>
            <a:r>
              <a:rPr lang="en-GB" sz="1800" dirty="0" smtClean="0">
                <a:solidFill>
                  <a:srgbClr val="000000"/>
                </a:solidFill>
              </a:rPr>
              <a:t>=&gt; The solution consists of </a:t>
            </a:r>
            <a:r>
              <a:rPr lang="en-GB" sz="1800" dirty="0" smtClean="0">
                <a:solidFill>
                  <a:srgbClr val="FF0000"/>
                </a:solidFill>
              </a:rPr>
              <a:t>enclosing the system in </a:t>
            </a:r>
            <a:r>
              <a:rPr lang="en-GB" sz="1800" dirty="0">
                <a:solidFill>
                  <a:srgbClr val="FF0000"/>
                </a:solidFill>
              </a:rPr>
              <a:t>a </a:t>
            </a:r>
            <a:r>
              <a:rPr lang="en-GB" sz="1800" dirty="0" smtClean="0">
                <a:solidFill>
                  <a:srgbClr val="FF0000"/>
                </a:solidFill>
              </a:rPr>
              <a:t>cavity </a:t>
            </a:r>
            <a:r>
              <a:rPr lang="en-GB" sz="1800" dirty="0" smtClean="0">
                <a:solidFill>
                  <a:srgbClr val="000000"/>
                </a:solidFill>
              </a:rPr>
              <a:t>which </a:t>
            </a:r>
            <a:r>
              <a:rPr lang="en-GB" sz="1800" dirty="0">
                <a:solidFill>
                  <a:srgbClr val="000000"/>
                </a:solidFill>
              </a:rPr>
              <a:t>resonant frequency matches the RF generator frequency</a:t>
            </a:r>
            <a:r>
              <a:rPr lang="en-GB" sz="1800" dirty="0" smtClean="0">
                <a:solidFill>
                  <a:srgbClr val="000000"/>
                </a:solidFill>
              </a:rPr>
              <a:t>.</a:t>
            </a:r>
            <a:endParaRPr lang="en-GB" sz="1800" dirty="0">
              <a:solidFill>
                <a:srgbClr val="000000"/>
              </a:solidFill>
            </a:endParaRPr>
          </a:p>
        </p:txBody>
      </p:sp>
      <p:pic>
        <p:nvPicPr>
          <p:cNvPr id="3" name="Picture 2" descr="cavit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3575138"/>
            <a:ext cx="2088232" cy="2950206"/>
          </a:xfrm>
          <a:prstGeom prst="rect">
            <a:avLst/>
          </a:prstGeom>
        </p:spPr>
      </p:pic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3923928" y="3579981"/>
            <a:ext cx="4536504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285750" indent="-285750">
              <a:buFontTx/>
              <a:buChar char="-"/>
            </a:pPr>
            <a:r>
              <a:rPr lang="en-GB" sz="1800" dirty="0" smtClean="0"/>
              <a:t>The electromagnetic power is now constrained in the resonant volume</a:t>
            </a:r>
            <a:br>
              <a:rPr lang="en-GB" sz="1800" dirty="0" smtClean="0"/>
            </a:br>
            <a:endParaRPr lang="en-GB" sz="1800" dirty="0" smtClean="0"/>
          </a:p>
          <a:p>
            <a:pPr marL="285750" indent="-285750">
              <a:buFontTx/>
              <a:buChar char="-"/>
            </a:pPr>
            <a:r>
              <a:rPr lang="en-GB" sz="1800" dirty="0" smtClean="0"/>
              <a:t>Each </a:t>
            </a:r>
            <a:r>
              <a:rPr lang="en-GB" sz="1800" dirty="0"/>
              <a:t>such cavity can be independently powered from the RF </a:t>
            </a:r>
            <a:r>
              <a:rPr lang="en-GB" sz="1800" dirty="0" smtClean="0"/>
              <a:t>generator</a:t>
            </a:r>
            <a:br>
              <a:rPr lang="en-GB" sz="1800" dirty="0" smtClean="0"/>
            </a:br>
            <a:endParaRPr lang="en-GB" sz="1800" dirty="0"/>
          </a:p>
          <a:p>
            <a:pPr marL="285750" indent="-285750">
              <a:buFontTx/>
              <a:buChar char="-"/>
            </a:pPr>
            <a:r>
              <a:rPr lang="en-GB" sz="1800" dirty="0" smtClean="0"/>
              <a:t>Note </a:t>
            </a:r>
            <a:r>
              <a:rPr lang="en-GB" sz="1800" dirty="0"/>
              <a:t>however that joule losses will occur in the cavity </a:t>
            </a:r>
            <a:r>
              <a:rPr lang="en-GB" sz="1800" dirty="0" smtClean="0"/>
              <a:t>walls (unless made </a:t>
            </a:r>
            <a:r>
              <a:rPr lang="en-GB" sz="1800" dirty="0"/>
              <a:t>of superconducting materials)</a:t>
            </a:r>
          </a:p>
        </p:txBody>
      </p:sp>
    </p:spTree>
    <p:extLst>
      <p:ext uri="{BB962C8B-B14F-4D97-AF65-F5344CB8AC3E}">
        <p14:creationId xmlns:p14="http://schemas.microsoft.com/office/powerpoint/2010/main" val="11611245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304800"/>
            <a:ext cx="65532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 dirty="0" smtClean="0"/>
              <a:t>Some RF Cavity Examples</a:t>
            </a:r>
            <a:endParaRPr lang="fr-FR" dirty="0"/>
          </a:p>
        </p:txBody>
      </p:sp>
      <p:pic>
        <p:nvPicPr>
          <p:cNvPr id="22533" name="Picture 6" descr="fig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1409700"/>
            <a:ext cx="6781800" cy="14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7" descr="benodet2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511550"/>
            <a:ext cx="2424113" cy="288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5" name="Picture 8" descr="benodet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00600" y="3886200"/>
            <a:ext cx="3473450" cy="215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6" name="Text Box 9"/>
          <p:cNvSpPr txBox="1">
            <a:spLocks noChangeArrowheads="1"/>
          </p:cNvSpPr>
          <p:nvPr/>
        </p:nvSpPr>
        <p:spPr bwMode="auto">
          <a:xfrm>
            <a:off x="1676400" y="1066800"/>
            <a:ext cx="5943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solidFill>
                  <a:srgbClr val="006600"/>
                </a:solidFill>
              </a:rPr>
              <a:t>  L = vT/2  (π mode)                         L = vT (2π mode)</a:t>
            </a:r>
            <a:endParaRPr lang="fr-FR" sz="1800">
              <a:solidFill>
                <a:srgbClr val="006600"/>
              </a:solidFill>
            </a:endParaRPr>
          </a:p>
        </p:txBody>
      </p:sp>
      <p:sp>
        <p:nvSpPr>
          <p:cNvPr id="22537" name="Text Box 11"/>
          <p:cNvSpPr txBox="1">
            <a:spLocks noChangeArrowheads="1"/>
          </p:cNvSpPr>
          <p:nvPr/>
        </p:nvSpPr>
        <p:spPr bwMode="auto">
          <a:xfrm>
            <a:off x="1295400" y="3244850"/>
            <a:ext cx="6781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solidFill>
                  <a:srgbClr val="FF3300"/>
                </a:solidFill>
              </a:rPr>
              <a:t>              Single Gap                                 Multi-Gap</a:t>
            </a:r>
            <a:endParaRPr lang="fr-FR" sz="1800">
              <a:solidFill>
                <a:srgbClr val="FF33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89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8438075"/>
              </p:ext>
            </p:extLst>
          </p:nvPr>
        </p:nvGraphicFramePr>
        <p:xfrm>
          <a:off x="1259632" y="5301208"/>
          <a:ext cx="1704242" cy="90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670" name="Equation" r:id="rId3" imgW="799920" imgH="393480" progId="Equation.3">
                  <p:embed/>
                </p:oleObj>
              </mc:Choice>
              <mc:Fallback>
                <p:oleObj name="Equation" r:id="rId3" imgW="7999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632" y="5301208"/>
                        <a:ext cx="1704242" cy="908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7893" name="Group 3"/>
          <p:cNvGrpSpPr>
            <a:grpSpLocks/>
          </p:cNvGrpSpPr>
          <p:nvPr/>
        </p:nvGrpSpPr>
        <p:grpSpPr bwMode="auto">
          <a:xfrm>
            <a:off x="476251" y="3501008"/>
            <a:ext cx="4167553" cy="1420813"/>
            <a:chOff x="325" y="2388"/>
            <a:chExt cx="2844" cy="895"/>
          </a:xfrm>
        </p:grpSpPr>
        <p:sp>
          <p:nvSpPr>
            <p:cNvPr id="37979" name="Rectangle 4"/>
            <p:cNvSpPr>
              <a:spLocks noChangeArrowheads="1"/>
            </p:cNvSpPr>
            <p:nvPr/>
          </p:nvSpPr>
          <p:spPr bwMode="auto">
            <a:xfrm>
              <a:off x="1295" y="2706"/>
              <a:ext cx="1874" cy="577"/>
            </a:xfrm>
            <a:prstGeom prst="rect">
              <a:avLst/>
            </a:prstGeom>
            <a:solidFill>
              <a:srgbClr val="CCECFF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980" name="Rectangle 5"/>
            <p:cNvSpPr>
              <a:spLocks noChangeArrowheads="1"/>
            </p:cNvSpPr>
            <p:nvPr/>
          </p:nvSpPr>
          <p:spPr bwMode="auto">
            <a:xfrm>
              <a:off x="325" y="2388"/>
              <a:ext cx="214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 dirty="0">
                  <a:solidFill>
                    <a:srgbClr val="FF3300"/>
                  </a:solidFill>
                  <a:latin typeface="Comic Sans MS" pitchFamily="-110" charset="0"/>
                </a:rPr>
                <a:t>Synchronism condition</a:t>
              </a:r>
              <a:endParaRPr sz="2000" noProof="1">
                <a:solidFill>
                  <a:srgbClr val="FF3300"/>
                </a:solidFill>
                <a:latin typeface="Comic Sans MS" pitchFamily="-110" charset="0"/>
              </a:endParaRPr>
            </a:p>
          </p:txBody>
        </p:sp>
        <p:graphicFrame>
          <p:nvGraphicFramePr>
            <p:cNvPr id="37891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45984350"/>
                </p:ext>
              </p:extLst>
            </p:nvPr>
          </p:nvGraphicFramePr>
          <p:xfrm>
            <a:off x="1351" y="2842"/>
            <a:ext cx="1790" cy="3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4671" name="Equation" r:id="rId5" imgW="1231560" imgH="228600" progId="Equation.3">
                    <p:embed/>
                  </p:oleObj>
                </mc:Choice>
                <mc:Fallback>
                  <p:oleObj name="Equation" r:id="rId5" imgW="123156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51" y="2842"/>
                          <a:ext cx="1790" cy="33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892" name="Object 4"/>
            <p:cNvGraphicFramePr>
              <a:graphicFrameLocks noChangeAspect="1"/>
            </p:cNvGraphicFramePr>
            <p:nvPr/>
          </p:nvGraphicFramePr>
          <p:xfrm>
            <a:off x="2407" y="2388"/>
            <a:ext cx="746" cy="2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4672" name="Equation" r:id="rId7" imgW="558720" imgH="215640" progId="Equation.3">
                    <p:embed/>
                  </p:oleObj>
                </mc:Choice>
                <mc:Fallback>
                  <p:oleObj name="Equation" r:id="rId7" imgW="558720" imgH="2156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07" y="2388"/>
                          <a:ext cx="746" cy="28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983" name="Freeform 10"/>
            <p:cNvSpPr>
              <a:spLocks/>
            </p:cNvSpPr>
            <p:nvPr/>
          </p:nvSpPr>
          <p:spPr bwMode="auto">
            <a:xfrm>
              <a:off x="712" y="2887"/>
              <a:ext cx="265" cy="174"/>
            </a:xfrm>
            <a:custGeom>
              <a:avLst/>
              <a:gdLst>
                <a:gd name="T0" fmla="*/ 341 w 529"/>
                <a:gd name="T1" fmla="*/ 0 h 348"/>
                <a:gd name="T2" fmla="*/ 341 w 529"/>
                <a:gd name="T3" fmla="*/ 93 h 348"/>
                <a:gd name="T4" fmla="*/ 0 w 529"/>
                <a:gd name="T5" fmla="*/ 93 h 348"/>
                <a:gd name="T6" fmla="*/ 0 w 529"/>
                <a:gd name="T7" fmla="*/ 255 h 348"/>
                <a:gd name="T8" fmla="*/ 341 w 529"/>
                <a:gd name="T9" fmla="*/ 255 h 348"/>
                <a:gd name="T10" fmla="*/ 341 w 529"/>
                <a:gd name="T11" fmla="*/ 348 h 348"/>
                <a:gd name="T12" fmla="*/ 529 w 529"/>
                <a:gd name="T13" fmla="*/ 174 h 348"/>
                <a:gd name="T14" fmla="*/ 341 w 529"/>
                <a:gd name="T15" fmla="*/ 0 h 34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29"/>
                <a:gd name="T25" fmla="*/ 0 h 348"/>
                <a:gd name="T26" fmla="*/ 529 w 529"/>
                <a:gd name="T27" fmla="*/ 348 h 34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29" h="348">
                  <a:moveTo>
                    <a:pt x="341" y="0"/>
                  </a:moveTo>
                  <a:lnTo>
                    <a:pt x="341" y="93"/>
                  </a:lnTo>
                  <a:lnTo>
                    <a:pt x="0" y="93"/>
                  </a:lnTo>
                  <a:lnTo>
                    <a:pt x="0" y="255"/>
                  </a:lnTo>
                  <a:lnTo>
                    <a:pt x="341" y="255"/>
                  </a:lnTo>
                  <a:lnTo>
                    <a:pt x="341" y="348"/>
                  </a:lnTo>
                  <a:lnTo>
                    <a:pt x="529" y="174"/>
                  </a:lnTo>
                  <a:lnTo>
                    <a:pt x="341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7894" name="Group 11"/>
          <p:cNvGrpSpPr>
            <a:grpSpLocks/>
          </p:cNvGrpSpPr>
          <p:nvPr/>
        </p:nvGrpSpPr>
        <p:grpSpPr bwMode="auto">
          <a:xfrm>
            <a:off x="107504" y="836712"/>
            <a:ext cx="8173915" cy="2530476"/>
            <a:chOff x="417" y="668"/>
            <a:chExt cx="5578" cy="1594"/>
          </a:xfrm>
        </p:grpSpPr>
        <p:sp>
          <p:nvSpPr>
            <p:cNvPr id="37896" name="Line 13"/>
            <p:cNvSpPr>
              <a:spLocks noChangeShapeType="1"/>
            </p:cNvSpPr>
            <p:nvPr/>
          </p:nvSpPr>
          <p:spPr bwMode="auto">
            <a:xfrm flipV="1">
              <a:off x="2958" y="1390"/>
              <a:ext cx="341" cy="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897" name="Line 14"/>
            <p:cNvSpPr>
              <a:spLocks noChangeShapeType="1"/>
            </p:cNvSpPr>
            <p:nvPr/>
          </p:nvSpPr>
          <p:spPr bwMode="auto">
            <a:xfrm>
              <a:off x="5515" y="1392"/>
              <a:ext cx="48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stealth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898" name="Line 15"/>
            <p:cNvSpPr>
              <a:spLocks noChangeShapeType="1"/>
            </p:cNvSpPr>
            <p:nvPr/>
          </p:nvSpPr>
          <p:spPr bwMode="auto">
            <a:xfrm>
              <a:off x="801" y="1150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899" name="Line 16"/>
            <p:cNvSpPr>
              <a:spLocks noChangeShapeType="1"/>
            </p:cNvSpPr>
            <p:nvPr/>
          </p:nvSpPr>
          <p:spPr bwMode="auto">
            <a:xfrm>
              <a:off x="801" y="1630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900" name="Line 17"/>
            <p:cNvSpPr>
              <a:spLocks noChangeShapeType="1"/>
            </p:cNvSpPr>
            <p:nvPr/>
          </p:nvSpPr>
          <p:spPr bwMode="auto">
            <a:xfrm>
              <a:off x="1521" y="1630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901" name="Line 18"/>
            <p:cNvSpPr>
              <a:spLocks noChangeShapeType="1"/>
            </p:cNvSpPr>
            <p:nvPr/>
          </p:nvSpPr>
          <p:spPr bwMode="auto">
            <a:xfrm>
              <a:off x="1521" y="1150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902" name="Line 19"/>
            <p:cNvSpPr>
              <a:spLocks noChangeShapeType="1"/>
            </p:cNvSpPr>
            <p:nvPr/>
          </p:nvSpPr>
          <p:spPr bwMode="auto">
            <a:xfrm>
              <a:off x="3393" y="1150"/>
              <a:ext cx="81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903" name="Line 20"/>
            <p:cNvSpPr>
              <a:spLocks noChangeShapeType="1"/>
            </p:cNvSpPr>
            <p:nvPr/>
          </p:nvSpPr>
          <p:spPr bwMode="auto">
            <a:xfrm>
              <a:off x="3398" y="1630"/>
              <a:ext cx="81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904" name="Line 21"/>
            <p:cNvSpPr>
              <a:spLocks noChangeShapeType="1"/>
            </p:cNvSpPr>
            <p:nvPr/>
          </p:nvSpPr>
          <p:spPr bwMode="auto">
            <a:xfrm flipV="1">
              <a:off x="4543" y="1630"/>
              <a:ext cx="10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905" name="Line 22"/>
            <p:cNvSpPr>
              <a:spLocks noChangeShapeType="1"/>
            </p:cNvSpPr>
            <p:nvPr/>
          </p:nvSpPr>
          <p:spPr bwMode="auto">
            <a:xfrm flipV="1">
              <a:off x="4545" y="1150"/>
              <a:ext cx="106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906" name="Arc 23"/>
            <p:cNvSpPr>
              <a:spLocks/>
            </p:cNvSpPr>
            <p:nvPr/>
          </p:nvSpPr>
          <p:spPr bwMode="auto">
            <a:xfrm>
              <a:off x="705" y="1150"/>
              <a:ext cx="99" cy="480"/>
            </a:xfrm>
            <a:custGeom>
              <a:avLst/>
              <a:gdLst>
                <a:gd name="T0" fmla="*/ 99 w 22220"/>
                <a:gd name="T1" fmla="*/ 480 h 43187"/>
                <a:gd name="T2" fmla="*/ 93 w 22220"/>
                <a:gd name="T3" fmla="*/ 0 h 43187"/>
                <a:gd name="T4" fmla="*/ 96 w 22220"/>
                <a:gd name="T5" fmla="*/ 240 h 43187"/>
                <a:gd name="T6" fmla="*/ 0 60000 65536"/>
                <a:gd name="T7" fmla="*/ 0 60000 65536"/>
                <a:gd name="T8" fmla="*/ 0 60000 65536"/>
                <a:gd name="T9" fmla="*/ 0 w 22220"/>
                <a:gd name="T10" fmla="*/ 0 h 43187"/>
                <a:gd name="T11" fmla="*/ 22220 w 22220"/>
                <a:gd name="T12" fmla="*/ 43187 h 431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220" h="43187" fill="none" extrusionOk="0">
                  <a:moveTo>
                    <a:pt x="22220" y="43178"/>
                  </a:moveTo>
                  <a:cubicBezTo>
                    <a:pt x="22013" y="43184"/>
                    <a:pt x="21806" y="43186"/>
                    <a:pt x="21600" y="43186"/>
                  </a:cubicBezTo>
                  <a:cubicBezTo>
                    <a:pt x="9670" y="43187"/>
                    <a:pt x="0" y="33516"/>
                    <a:pt x="0" y="21587"/>
                  </a:cubicBezTo>
                  <a:cubicBezTo>
                    <a:pt x="0" y="9946"/>
                    <a:pt x="9224" y="399"/>
                    <a:pt x="20858" y="-1"/>
                  </a:cubicBezTo>
                </a:path>
                <a:path w="22220" h="43187" stroke="0" extrusionOk="0">
                  <a:moveTo>
                    <a:pt x="22220" y="43178"/>
                  </a:moveTo>
                  <a:cubicBezTo>
                    <a:pt x="22013" y="43184"/>
                    <a:pt x="21806" y="43186"/>
                    <a:pt x="21600" y="43186"/>
                  </a:cubicBezTo>
                  <a:cubicBezTo>
                    <a:pt x="9670" y="43187"/>
                    <a:pt x="0" y="33516"/>
                    <a:pt x="0" y="21587"/>
                  </a:cubicBezTo>
                  <a:cubicBezTo>
                    <a:pt x="0" y="9946"/>
                    <a:pt x="9224" y="399"/>
                    <a:pt x="20858" y="-1"/>
                  </a:cubicBezTo>
                  <a:lnTo>
                    <a:pt x="21600" y="21587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907" name="Arc 24"/>
            <p:cNvSpPr>
              <a:spLocks/>
            </p:cNvSpPr>
            <p:nvPr/>
          </p:nvSpPr>
          <p:spPr bwMode="auto">
            <a:xfrm>
              <a:off x="1425" y="1150"/>
              <a:ext cx="99" cy="480"/>
            </a:xfrm>
            <a:custGeom>
              <a:avLst/>
              <a:gdLst>
                <a:gd name="T0" fmla="*/ 99 w 22220"/>
                <a:gd name="T1" fmla="*/ 480 h 43187"/>
                <a:gd name="T2" fmla="*/ 93 w 22220"/>
                <a:gd name="T3" fmla="*/ 0 h 43187"/>
                <a:gd name="T4" fmla="*/ 96 w 22220"/>
                <a:gd name="T5" fmla="*/ 240 h 43187"/>
                <a:gd name="T6" fmla="*/ 0 60000 65536"/>
                <a:gd name="T7" fmla="*/ 0 60000 65536"/>
                <a:gd name="T8" fmla="*/ 0 60000 65536"/>
                <a:gd name="T9" fmla="*/ 0 w 22220"/>
                <a:gd name="T10" fmla="*/ 0 h 43187"/>
                <a:gd name="T11" fmla="*/ 22220 w 22220"/>
                <a:gd name="T12" fmla="*/ 43187 h 431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220" h="43187" fill="none" extrusionOk="0">
                  <a:moveTo>
                    <a:pt x="22220" y="43178"/>
                  </a:moveTo>
                  <a:cubicBezTo>
                    <a:pt x="22013" y="43184"/>
                    <a:pt x="21806" y="43186"/>
                    <a:pt x="21600" y="43186"/>
                  </a:cubicBezTo>
                  <a:cubicBezTo>
                    <a:pt x="9670" y="43187"/>
                    <a:pt x="0" y="33516"/>
                    <a:pt x="0" y="21587"/>
                  </a:cubicBezTo>
                  <a:cubicBezTo>
                    <a:pt x="0" y="9946"/>
                    <a:pt x="9224" y="399"/>
                    <a:pt x="20858" y="-1"/>
                  </a:cubicBezTo>
                </a:path>
                <a:path w="22220" h="43187" stroke="0" extrusionOk="0">
                  <a:moveTo>
                    <a:pt x="22220" y="43178"/>
                  </a:moveTo>
                  <a:cubicBezTo>
                    <a:pt x="22013" y="43184"/>
                    <a:pt x="21806" y="43186"/>
                    <a:pt x="21600" y="43186"/>
                  </a:cubicBezTo>
                  <a:cubicBezTo>
                    <a:pt x="9670" y="43187"/>
                    <a:pt x="0" y="33516"/>
                    <a:pt x="0" y="21587"/>
                  </a:cubicBezTo>
                  <a:cubicBezTo>
                    <a:pt x="0" y="9946"/>
                    <a:pt x="9224" y="399"/>
                    <a:pt x="20858" y="-1"/>
                  </a:cubicBezTo>
                  <a:lnTo>
                    <a:pt x="21600" y="21587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908" name="Line 25"/>
            <p:cNvSpPr>
              <a:spLocks noChangeShapeType="1"/>
            </p:cNvSpPr>
            <p:nvPr/>
          </p:nvSpPr>
          <p:spPr bwMode="auto">
            <a:xfrm>
              <a:off x="2391" y="1630"/>
              <a:ext cx="66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909" name="Line 26"/>
            <p:cNvSpPr>
              <a:spLocks noChangeShapeType="1"/>
            </p:cNvSpPr>
            <p:nvPr/>
          </p:nvSpPr>
          <p:spPr bwMode="auto">
            <a:xfrm>
              <a:off x="2391" y="1150"/>
              <a:ext cx="6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910" name="Arc 27"/>
            <p:cNvSpPr>
              <a:spLocks/>
            </p:cNvSpPr>
            <p:nvPr/>
          </p:nvSpPr>
          <p:spPr bwMode="auto">
            <a:xfrm>
              <a:off x="2958" y="1150"/>
              <a:ext cx="189" cy="480"/>
            </a:xfrm>
            <a:custGeom>
              <a:avLst/>
              <a:gdLst>
                <a:gd name="T0" fmla="*/ 189 w 42485"/>
                <a:gd name="T1" fmla="*/ 301 h 43200"/>
                <a:gd name="T2" fmla="*/ 188 w 42485"/>
                <a:gd name="T3" fmla="*/ 169 h 43200"/>
                <a:gd name="T4" fmla="*/ 96 w 42485"/>
                <a:gd name="T5" fmla="*/ 240 h 43200"/>
                <a:gd name="T6" fmla="*/ 0 60000 65536"/>
                <a:gd name="T7" fmla="*/ 0 60000 65536"/>
                <a:gd name="T8" fmla="*/ 0 60000 65536"/>
                <a:gd name="T9" fmla="*/ 0 w 42485"/>
                <a:gd name="T10" fmla="*/ 0 h 43200"/>
                <a:gd name="T11" fmla="*/ 42485 w 42485"/>
                <a:gd name="T12" fmla="*/ 43200 h 432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2485" h="43200" fill="none" extrusionOk="0">
                  <a:moveTo>
                    <a:pt x="42485" y="27111"/>
                  </a:moveTo>
                  <a:cubicBezTo>
                    <a:pt x="39983" y="36593"/>
                    <a:pt x="31406" y="43199"/>
                    <a:pt x="21600" y="43199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1072" y="0"/>
                    <a:pt x="39440" y="6172"/>
                    <a:pt x="42237" y="15222"/>
                  </a:cubicBezTo>
                </a:path>
                <a:path w="42485" h="43200" stroke="0" extrusionOk="0">
                  <a:moveTo>
                    <a:pt x="42485" y="27111"/>
                  </a:moveTo>
                  <a:cubicBezTo>
                    <a:pt x="39983" y="36593"/>
                    <a:pt x="31406" y="43199"/>
                    <a:pt x="21600" y="43199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1072" y="0"/>
                    <a:pt x="39440" y="6172"/>
                    <a:pt x="42237" y="15222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911" name="Arc 28"/>
            <p:cNvSpPr>
              <a:spLocks/>
            </p:cNvSpPr>
            <p:nvPr/>
          </p:nvSpPr>
          <p:spPr bwMode="auto">
            <a:xfrm>
              <a:off x="2295" y="1150"/>
              <a:ext cx="99" cy="480"/>
            </a:xfrm>
            <a:custGeom>
              <a:avLst/>
              <a:gdLst>
                <a:gd name="T0" fmla="*/ 99 w 22220"/>
                <a:gd name="T1" fmla="*/ 480 h 43187"/>
                <a:gd name="T2" fmla="*/ 93 w 22220"/>
                <a:gd name="T3" fmla="*/ 0 h 43187"/>
                <a:gd name="T4" fmla="*/ 96 w 22220"/>
                <a:gd name="T5" fmla="*/ 240 h 43187"/>
                <a:gd name="T6" fmla="*/ 0 60000 65536"/>
                <a:gd name="T7" fmla="*/ 0 60000 65536"/>
                <a:gd name="T8" fmla="*/ 0 60000 65536"/>
                <a:gd name="T9" fmla="*/ 0 w 22220"/>
                <a:gd name="T10" fmla="*/ 0 h 43187"/>
                <a:gd name="T11" fmla="*/ 22220 w 22220"/>
                <a:gd name="T12" fmla="*/ 43187 h 431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220" h="43187" fill="none" extrusionOk="0">
                  <a:moveTo>
                    <a:pt x="22220" y="43178"/>
                  </a:moveTo>
                  <a:cubicBezTo>
                    <a:pt x="22013" y="43184"/>
                    <a:pt x="21806" y="43186"/>
                    <a:pt x="21600" y="43186"/>
                  </a:cubicBezTo>
                  <a:cubicBezTo>
                    <a:pt x="9670" y="43187"/>
                    <a:pt x="0" y="33516"/>
                    <a:pt x="0" y="21587"/>
                  </a:cubicBezTo>
                  <a:cubicBezTo>
                    <a:pt x="0" y="9946"/>
                    <a:pt x="9224" y="399"/>
                    <a:pt x="20858" y="-1"/>
                  </a:cubicBezTo>
                </a:path>
                <a:path w="22220" h="43187" stroke="0" extrusionOk="0">
                  <a:moveTo>
                    <a:pt x="22220" y="43178"/>
                  </a:moveTo>
                  <a:cubicBezTo>
                    <a:pt x="22013" y="43184"/>
                    <a:pt x="21806" y="43186"/>
                    <a:pt x="21600" y="43186"/>
                  </a:cubicBezTo>
                  <a:cubicBezTo>
                    <a:pt x="9670" y="43187"/>
                    <a:pt x="0" y="33516"/>
                    <a:pt x="0" y="21587"/>
                  </a:cubicBezTo>
                  <a:cubicBezTo>
                    <a:pt x="0" y="9946"/>
                    <a:pt x="9224" y="399"/>
                    <a:pt x="20858" y="-1"/>
                  </a:cubicBezTo>
                  <a:lnTo>
                    <a:pt x="21600" y="21587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912" name="Arc 29"/>
            <p:cNvSpPr>
              <a:spLocks/>
            </p:cNvSpPr>
            <p:nvPr/>
          </p:nvSpPr>
          <p:spPr bwMode="auto">
            <a:xfrm>
              <a:off x="3299" y="1150"/>
              <a:ext cx="99" cy="480"/>
            </a:xfrm>
            <a:custGeom>
              <a:avLst/>
              <a:gdLst>
                <a:gd name="T0" fmla="*/ 99 w 22220"/>
                <a:gd name="T1" fmla="*/ 480 h 43187"/>
                <a:gd name="T2" fmla="*/ 93 w 22220"/>
                <a:gd name="T3" fmla="*/ 0 h 43187"/>
                <a:gd name="T4" fmla="*/ 96 w 22220"/>
                <a:gd name="T5" fmla="*/ 240 h 43187"/>
                <a:gd name="T6" fmla="*/ 0 60000 65536"/>
                <a:gd name="T7" fmla="*/ 0 60000 65536"/>
                <a:gd name="T8" fmla="*/ 0 60000 65536"/>
                <a:gd name="T9" fmla="*/ 0 w 22220"/>
                <a:gd name="T10" fmla="*/ 0 h 43187"/>
                <a:gd name="T11" fmla="*/ 22220 w 22220"/>
                <a:gd name="T12" fmla="*/ 43187 h 431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220" h="43187" fill="none" extrusionOk="0">
                  <a:moveTo>
                    <a:pt x="22220" y="43178"/>
                  </a:moveTo>
                  <a:cubicBezTo>
                    <a:pt x="22013" y="43184"/>
                    <a:pt x="21806" y="43186"/>
                    <a:pt x="21600" y="43186"/>
                  </a:cubicBezTo>
                  <a:cubicBezTo>
                    <a:pt x="9670" y="43187"/>
                    <a:pt x="0" y="33516"/>
                    <a:pt x="0" y="21587"/>
                  </a:cubicBezTo>
                  <a:cubicBezTo>
                    <a:pt x="0" y="9946"/>
                    <a:pt x="9224" y="399"/>
                    <a:pt x="20858" y="-1"/>
                  </a:cubicBezTo>
                </a:path>
                <a:path w="22220" h="43187" stroke="0" extrusionOk="0">
                  <a:moveTo>
                    <a:pt x="22220" y="43178"/>
                  </a:moveTo>
                  <a:cubicBezTo>
                    <a:pt x="22013" y="43184"/>
                    <a:pt x="21806" y="43186"/>
                    <a:pt x="21600" y="43186"/>
                  </a:cubicBezTo>
                  <a:cubicBezTo>
                    <a:pt x="9670" y="43187"/>
                    <a:pt x="0" y="33516"/>
                    <a:pt x="0" y="21587"/>
                  </a:cubicBezTo>
                  <a:cubicBezTo>
                    <a:pt x="0" y="9946"/>
                    <a:pt x="9224" y="399"/>
                    <a:pt x="20858" y="-1"/>
                  </a:cubicBezTo>
                  <a:lnTo>
                    <a:pt x="21600" y="21587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913" name="Arc 30"/>
            <p:cNvSpPr>
              <a:spLocks/>
            </p:cNvSpPr>
            <p:nvPr/>
          </p:nvSpPr>
          <p:spPr bwMode="auto">
            <a:xfrm>
              <a:off x="4446" y="1152"/>
              <a:ext cx="99" cy="480"/>
            </a:xfrm>
            <a:custGeom>
              <a:avLst/>
              <a:gdLst>
                <a:gd name="T0" fmla="*/ 99 w 22220"/>
                <a:gd name="T1" fmla="*/ 480 h 43187"/>
                <a:gd name="T2" fmla="*/ 93 w 22220"/>
                <a:gd name="T3" fmla="*/ 0 h 43187"/>
                <a:gd name="T4" fmla="*/ 96 w 22220"/>
                <a:gd name="T5" fmla="*/ 240 h 43187"/>
                <a:gd name="T6" fmla="*/ 0 60000 65536"/>
                <a:gd name="T7" fmla="*/ 0 60000 65536"/>
                <a:gd name="T8" fmla="*/ 0 60000 65536"/>
                <a:gd name="T9" fmla="*/ 0 w 22220"/>
                <a:gd name="T10" fmla="*/ 0 h 43187"/>
                <a:gd name="T11" fmla="*/ 22220 w 22220"/>
                <a:gd name="T12" fmla="*/ 43187 h 431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220" h="43187" fill="none" extrusionOk="0">
                  <a:moveTo>
                    <a:pt x="22220" y="43178"/>
                  </a:moveTo>
                  <a:cubicBezTo>
                    <a:pt x="22013" y="43184"/>
                    <a:pt x="21806" y="43186"/>
                    <a:pt x="21600" y="43186"/>
                  </a:cubicBezTo>
                  <a:cubicBezTo>
                    <a:pt x="9670" y="43187"/>
                    <a:pt x="0" y="33516"/>
                    <a:pt x="0" y="21587"/>
                  </a:cubicBezTo>
                  <a:cubicBezTo>
                    <a:pt x="0" y="9946"/>
                    <a:pt x="9224" y="399"/>
                    <a:pt x="20858" y="-1"/>
                  </a:cubicBezTo>
                </a:path>
                <a:path w="22220" h="43187" stroke="0" extrusionOk="0">
                  <a:moveTo>
                    <a:pt x="22220" y="43178"/>
                  </a:moveTo>
                  <a:cubicBezTo>
                    <a:pt x="22013" y="43184"/>
                    <a:pt x="21806" y="43186"/>
                    <a:pt x="21600" y="43186"/>
                  </a:cubicBezTo>
                  <a:cubicBezTo>
                    <a:pt x="9670" y="43187"/>
                    <a:pt x="0" y="33516"/>
                    <a:pt x="0" y="21587"/>
                  </a:cubicBezTo>
                  <a:cubicBezTo>
                    <a:pt x="0" y="9946"/>
                    <a:pt x="9224" y="399"/>
                    <a:pt x="20858" y="-1"/>
                  </a:cubicBezTo>
                  <a:lnTo>
                    <a:pt x="21600" y="21587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7914" name="Group 31"/>
            <p:cNvGrpSpPr>
              <a:grpSpLocks/>
            </p:cNvGrpSpPr>
            <p:nvPr/>
          </p:nvGrpSpPr>
          <p:grpSpPr bwMode="auto">
            <a:xfrm>
              <a:off x="1185" y="1121"/>
              <a:ext cx="336" cy="537"/>
              <a:chOff x="1246" y="1123"/>
              <a:chExt cx="225" cy="537"/>
            </a:xfrm>
          </p:grpSpPr>
          <p:grpSp>
            <p:nvGrpSpPr>
              <p:cNvPr id="37973" name="Group 32"/>
              <p:cNvGrpSpPr>
                <a:grpSpLocks/>
              </p:cNvGrpSpPr>
              <p:nvPr/>
            </p:nvGrpSpPr>
            <p:grpSpPr bwMode="auto">
              <a:xfrm>
                <a:off x="1246" y="1123"/>
                <a:ext cx="225" cy="48"/>
                <a:chOff x="1246" y="1123"/>
                <a:chExt cx="225" cy="48"/>
              </a:xfrm>
            </p:grpSpPr>
            <p:sp>
              <p:nvSpPr>
                <p:cNvPr id="37977" name="Arc 33"/>
                <p:cNvSpPr>
                  <a:spLocks/>
                </p:cNvSpPr>
                <p:nvPr/>
              </p:nvSpPr>
              <p:spPr bwMode="auto">
                <a:xfrm>
                  <a:off x="1246" y="1123"/>
                  <a:ext cx="225" cy="48"/>
                </a:xfrm>
                <a:custGeom>
                  <a:avLst/>
                  <a:gdLst>
                    <a:gd name="T0" fmla="*/ 225 w 35637"/>
                    <a:gd name="T1" fmla="*/ 28 h 21600"/>
                    <a:gd name="T2" fmla="*/ 0 w 35637"/>
                    <a:gd name="T3" fmla="*/ 26 h 21600"/>
                    <a:gd name="T4" fmla="*/ 115 w 35637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35637"/>
                    <a:gd name="T10" fmla="*/ 0 h 21600"/>
                    <a:gd name="T11" fmla="*/ 35637 w 35637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5637" h="21600" fill="none" extrusionOk="0">
                      <a:moveTo>
                        <a:pt x="35636" y="12780"/>
                      </a:moveTo>
                      <a:cubicBezTo>
                        <a:pt x="31567" y="18325"/>
                        <a:pt x="25101" y="21599"/>
                        <a:pt x="18224" y="21599"/>
                      </a:cubicBezTo>
                      <a:cubicBezTo>
                        <a:pt x="10838" y="21599"/>
                        <a:pt x="3964" y="17826"/>
                        <a:pt x="-1" y="11595"/>
                      </a:cubicBezTo>
                    </a:path>
                    <a:path w="35637" h="21600" stroke="0" extrusionOk="0">
                      <a:moveTo>
                        <a:pt x="35636" y="12780"/>
                      </a:moveTo>
                      <a:cubicBezTo>
                        <a:pt x="31567" y="18325"/>
                        <a:pt x="25101" y="21599"/>
                        <a:pt x="18224" y="21599"/>
                      </a:cubicBezTo>
                      <a:cubicBezTo>
                        <a:pt x="10838" y="21599"/>
                        <a:pt x="3964" y="17826"/>
                        <a:pt x="-1" y="11595"/>
                      </a:cubicBezTo>
                      <a:lnTo>
                        <a:pt x="18224" y="0"/>
                      </a:lnTo>
                      <a:close/>
                    </a:path>
                  </a:pathLst>
                </a:custGeom>
                <a:noFill/>
                <a:ln w="1270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978" name="Line 34"/>
                <p:cNvSpPr>
                  <a:spLocks noChangeShapeType="1"/>
                </p:cNvSpPr>
                <p:nvPr/>
              </p:nvSpPr>
              <p:spPr bwMode="auto">
                <a:xfrm>
                  <a:off x="1349" y="1170"/>
                  <a:ext cx="45" cy="0"/>
                </a:xfrm>
                <a:prstGeom prst="line">
                  <a:avLst/>
                </a:prstGeom>
                <a:noFill/>
                <a:ln w="12700">
                  <a:solidFill>
                    <a:srgbClr val="0000FF"/>
                  </a:solidFill>
                  <a:round/>
                  <a:headEnd/>
                  <a:tailEnd type="stealth" w="med" len="med"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7974" name="Group 35"/>
              <p:cNvGrpSpPr>
                <a:grpSpLocks/>
              </p:cNvGrpSpPr>
              <p:nvPr/>
            </p:nvGrpSpPr>
            <p:grpSpPr bwMode="auto">
              <a:xfrm flipV="1">
                <a:off x="1246" y="1612"/>
                <a:ext cx="225" cy="48"/>
                <a:chOff x="1246" y="1123"/>
                <a:chExt cx="225" cy="48"/>
              </a:xfrm>
            </p:grpSpPr>
            <p:sp>
              <p:nvSpPr>
                <p:cNvPr id="37975" name="Arc 36"/>
                <p:cNvSpPr>
                  <a:spLocks/>
                </p:cNvSpPr>
                <p:nvPr/>
              </p:nvSpPr>
              <p:spPr bwMode="auto">
                <a:xfrm>
                  <a:off x="1246" y="1123"/>
                  <a:ext cx="225" cy="48"/>
                </a:xfrm>
                <a:custGeom>
                  <a:avLst/>
                  <a:gdLst>
                    <a:gd name="T0" fmla="*/ 225 w 35637"/>
                    <a:gd name="T1" fmla="*/ 28 h 21600"/>
                    <a:gd name="T2" fmla="*/ 0 w 35637"/>
                    <a:gd name="T3" fmla="*/ 26 h 21600"/>
                    <a:gd name="T4" fmla="*/ 115 w 35637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35637"/>
                    <a:gd name="T10" fmla="*/ 0 h 21600"/>
                    <a:gd name="T11" fmla="*/ 35637 w 35637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5637" h="21600" fill="none" extrusionOk="0">
                      <a:moveTo>
                        <a:pt x="35636" y="12780"/>
                      </a:moveTo>
                      <a:cubicBezTo>
                        <a:pt x="31567" y="18325"/>
                        <a:pt x="25101" y="21599"/>
                        <a:pt x="18224" y="21599"/>
                      </a:cubicBezTo>
                      <a:cubicBezTo>
                        <a:pt x="10838" y="21599"/>
                        <a:pt x="3964" y="17826"/>
                        <a:pt x="-1" y="11595"/>
                      </a:cubicBezTo>
                    </a:path>
                    <a:path w="35637" h="21600" stroke="0" extrusionOk="0">
                      <a:moveTo>
                        <a:pt x="35636" y="12780"/>
                      </a:moveTo>
                      <a:cubicBezTo>
                        <a:pt x="31567" y="18325"/>
                        <a:pt x="25101" y="21599"/>
                        <a:pt x="18224" y="21599"/>
                      </a:cubicBezTo>
                      <a:cubicBezTo>
                        <a:pt x="10838" y="21599"/>
                        <a:pt x="3964" y="17826"/>
                        <a:pt x="-1" y="11595"/>
                      </a:cubicBezTo>
                      <a:lnTo>
                        <a:pt x="18224" y="0"/>
                      </a:lnTo>
                      <a:close/>
                    </a:path>
                  </a:pathLst>
                </a:custGeom>
                <a:noFill/>
                <a:ln w="1270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976" name="Line 37"/>
                <p:cNvSpPr>
                  <a:spLocks noChangeShapeType="1"/>
                </p:cNvSpPr>
                <p:nvPr/>
              </p:nvSpPr>
              <p:spPr bwMode="auto">
                <a:xfrm>
                  <a:off x="1349" y="1170"/>
                  <a:ext cx="45" cy="0"/>
                </a:xfrm>
                <a:prstGeom prst="line">
                  <a:avLst/>
                </a:prstGeom>
                <a:noFill/>
                <a:ln w="12700">
                  <a:solidFill>
                    <a:srgbClr val="0000FF"/>
                  </a:solidFill>
                  <a:round/>
                  <a:headEnd/>
                  <a:tailEnd type="stealth" w="med" len="med"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37915" name="Line 38"/>
            <p:cNvSpPr>
              <a:spLocks noChangeShapeType="1"/>
            </p:cNvSpPr>
            <p:nvPr/>
          </p:nvSpPr>
          <p:spPr bwMode="auto">
            <a:xfrm>
              <a:off x="1185" y="910"/>
              <a:ext cx="0" cy="221"/>
            </a:xfrm>
            <a:prstGeom prst="line">
              <a:avLst/>
            </a:prstGeom>
            <a:noFill/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916" name="Line 39"/>
            <p:cNvSpPr>
              <a:spLocks noChangeShapeType="1"/>
            </p:cNvSpPr>
            <p:nvPr/>
          </p:nvSpPr>
          <p:spPr bwMode="auto">
            <a:xfrm>
              <a:off x="1521" y="910"/>
              <a:ext cx="0" cy="221"/>
            </a:xfrm>
            <a:prstGeom prst="line">
              <a:avLst/>
            </a:prstGeom>
            <a:noFill/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917" name="Line 40"/>
            <p:cNvSpPr>
              <a:spLocks noChangeShapeType="1"/>
            </p:cNvSpPr>
            <p:nvPr/>
          </p:nvSpPr>
          <p:spPr bwMode="auto">
            <a:xfrm>
              <a:off x="1185" y="958"/>
              <a:ext cx="336" cy="0"/>
            </a:xfrm>
            <a:prstGeom prst="line">
              <a:avLst/>
            </a:prstGeom>
            <a:noFill/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918" name="Rectangle 41"/>
            <p:cNvSpPr>
              <a:spLocks noChangeArrowheads="1"/>
            </p:cNvSpPr>
            <p:nvPr/>
          </p:nvSpPr>
          <p:spPr bwMode="auto">
            <a:xfrm>
              <a:off x="1224" y="668"/>
              <a:ext cx="219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latin typeface="Comic Sans MS" pitchFamily="-110" charset="0"/>
                </a:rPr>
                <a:t>g</a:t>
              </a:r>
              <a:endParaRPr sz="2000" noProof="1">
                <a:latin typeface="Comic Sans MS" pitchFamily="-110" charset="0"/>
              </a:endParaRPr>
            </a:p>
          </p:txBody>
        </p:sp>
        <p:sp>
          <p:nvSpPr>
            <p:cNvPr id="37919" name="Rectangle 42"/>
            <p:cNvSpPr>
              <a:spLocks noChangeArrowheads="1"/>
            </p:cNvSpPr>
            <p:nvPr/>
          </p:nvSpPr>
          <p:spPr bwMode="auto">
            <a:xfrm>
              <a:off x="801" y="1267"/>
              <a:ext cx="275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latin typeface="Comic Sans MS" pitchFamily="-110" charset="0"/>
                </a:rPr>
                <a:t>L</a:t>
              </a:r>
              <a:r>
                <a:rPr lang="en-US" sz="2000" baseline="-25000">
                  <a:latin typeface="Comic Sans MS" pitchFamily="-110" charset="0"/>
                </a:rPr>
                <a:t>1</a:t>
              </a:r>
              <a:endParaRPr sz="2000" baseline="-25000" noProof="1">
                <a:latin typeface="Comic Sans MS" pitchFamily="-110" charset="0"/>
              </a:endParaRPr>
            </a:p>
          </p:txBody>
        </p:sp>
        <p:sp>
          <p:nvSpPr>
            <p:cNvPr id="37920" name="Rectangle 43"/>
            <p:cNvSpPr>
              <a:spLocks noChangeArrowheads="1"/>
            </p:cNvSpPr>
            <p:nvPr/>
          </p:nvSpPr>
          <p:spPr bwMode="auto">
            <a:xfrm>
              <a:off x="1524" y="1263"/>
              <a:ext cx="294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latin typeface="Comic Sans MS" pitchFamily="-110" charset="0"/>
                </a:rPr>
                <a:t>L</a:t>
              </a:r>
              <a:r>
                <a:rPr lang="en-US" sz="2000" baseline="-25000">
                  <a:latin typeface="Comic Sans MS" pitchFamily="-110" charset="0"/>
                </a:rPr>
                <a:t>2</a:t>
              </a:r>
              <a:endParaRPr sz="2000" baseline="-25000" noProof="1">
                <a:latin typeface="Comic Sans MS" pitchFamily="-110" charset="0"/>
              </a:endParaRPr>
            </a:p>
          </p:txBody>
        </p:sp>
        <p:sp>
          <p:nvSpPr>
            <p:cNvPr id="37921" name="Rectangle 44"/>
            <p:cNvSpPr>
              <a:spLocks noChangeArrowheads="1"/>
            </p:cNvSpPr>
            <p:nvPr/>
          </p:nvSpPr>
          <p:spPr bwMode="auto">
            <a:xfrm>
              <a:off x="2466" y="1267"/>
              <a:ext cx="294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latin typeface="Comic Sans MS" pitchFamily="-110" charset="0"/>
                </a:rPr>
                <a:t>L</a:t>
              </a:r>
              <a:r>
                <a:rPr lang="en-US" sz="2000" baseline="-25000">
                  <a:latin typeface="Comic Sans MS" pitchFamily="-110" charset="0"/>
                </a:rPr>
                <a:t>3</a:t>
              </a:r>
              <a:endParaRPr sz="2000" baseline="-25000" noProof="1">
                <a:latin typeface="Comic Sans MS" pitchFamily="-110" charset="0"/>
              </a:endParaRPr>
            </a:p>
          </p:txBody>
        </p:sp>
        <p:sp>
          <p:nvSpPr>
            <p:cNvPr id="37922" name="Rectangle 45"/>
            <p:cNvSpPr>
              <a:spLocks noChangeArrowheads="1"/>
            </p:cNvSpPr>
            <p:nvPr/>
          </p:nvSpPr>
          <p:spPr bwMode="auto">
            <a:xfrm>
              <a:off x="3595" y="1267"/>
              <a:ext cx="294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latin typeface="Comic Sans MS" pitchFamily="-110" charset="0"/>
                </a:rPr>
                <a:t>L</a:t>
              </a:r>
              <a:r>
                <a:rPr lang="en-US" sz="2000" baseline="-25000">
                  <a:latin typeface="Comic Sans MS" pitchFamily="-110" charset="0"/>
                </a:rPr>
                <a:t>4</a:t>
              </a:r>
              <a:endParaRPr sz="2000" baseline="-25000" noProof="1">
                <a:latin typeface="Comic Sans MS" pitchFamily="-110" charset="0"/>
              </a:endParaRPr>
            </a:p>
          </p:txBody>
        </p:sp>
        <p:sp>
          <p:nvSpPr>
            <p:cNvPr id="37923" name="Rectangle 46"/>
            <p:cNvSpPr>
              <a:spLocks noChangeArrowheads="1"/>
            </p:cNvSpPr>
            <p:nvPr/>
          </p:nvSpPr>
          <p:spPr bwMode="auto">
            <a:xfrm>
              <a:off x="4795" y="1267"/>
              <a:ext cx="294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latin typeface="Comic Sans MS" pitchFamily="-110" charset="0"/>
                </a:rPr>
                <a:t>L</a:t>
              </a:r>
              <a:r>
                <a:rPr lang="en-US" sz="2000" baseline="-25000">
                  <a:latin typeface="Comic Sans MS" pitchFamily="-110" charset="0"/>
                </a:rPr>
                <a:t>5</a:t>
              </a:r>
              <a:endParaRPr sz="2000" baseline="-25000" noProof="1">
                <a:latin typeface="Comic Sans MS" pitchFamily="-110" charset="0"/>
              </a:endParaRPr>
            </a:p>
          </p:txBody>
        </p:sp>
        <p:sp>
          <p:nvSpPr>
            <p:cNvPr id="37924" name="Oval 47"/>
            <p:cNvSpPr>
              <a:spLocks noChangeArrowheads="1"/>
            </p:cNvSpPr>
            <p:nvPr/>
          </p:nvSpPr>
          <p:spPr bwMode="auto">
            <a:xfrm>
              <a:off x="3078" y="1354"/>
              <a:ext cx="75" cy="74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76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925" name="Line 48"/>
            <p:cNvSpPr>
              <a:spLocks noChangeShapeType="1"/>
            </p:cNvSpPr>
            <p:nvPr/>
          </p:nvSpPr>
          <p:spPr bwMode="auto">
            <a:xfrm flipV="1">
              <a:off x="3153" y="1390"/>
              <a:ext cx="116" cy="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926" name="Line 49"/>
            <p:cNvSpPr>
              <a:spLocks noChangeShapeType="1"/>
            </p:cNvSpPr>
            <p:nvPr/>
          </p:nvSpPr>
          <p:spPr bwMode="auto">
            <a:xfrm flipV="1">
              <a:off x="417" y="1390"/>
              <a:ext cx="288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927" name="Line 50"/>
            <p:cNvSpPr>
              <a:spLocks noChangeShapeType="1"/>
            </p:cNvSpPr>
            <p:nvPr/>
          </p:nvSpPr>
          <p:spPr bwMode="auto">
            <a:xfrm flipV="1">
              <a:off x="1089" y="1390"/>
              <a:ext cx="336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928" name="Line 51"/>
            <p:cNvSpPr>
              <a:spLocks noChangeShapeType="1"/>
            </p:cNvSpPr>
            <p:nvPr/>
          </p:nvSpPr>
          <p:spPr bwMode="auto">
            <a:xfrm flipV="1">
              <a:off x="1953" y="1390"/>
              <a:ext cx="342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929" name="Line 52"/>
            <p:cNvSpPr>
              <a:spLocks noChangeShapeType="1"/>
            </p:cNvSpPr>
            <p:nvPr/>
          </p:nvSpPr>
          <p:spPr bwMode="auto">
            <a:xfrm>
              <a:off x="4118" y="1388"/>
              <a:ext cx="328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930" name="Arc 53"/>
            <p:cNvSpPr>
              <a:spLocks/>
            </p:cNvSpPr>
            <p:nvPr/>
          </p:nvSpPr>
          <p:spPr bwMode="auto">
            <a:xfrm>
              <a:off x="1089" y="1150"/>
              <a:ext cx="192" cy="480"/>
            </a:xfrm>
            <a:custGeom>
              <a:avLst/>
              <a:gdLst>
                <a:gd name="T0" fmla="*/ 192 w 43200"/>
                <a:gd name="T1" fmla="*/ 240 h 43200"/>
                <a:gd name="T2" fmla="*/ 192 w 43200"/>
                <a:gd name="T3" fmla="*/ 240 h 43200"/>
                <a:gd name="T4" fmla="*/ 96 w 43200"/>
                <a:gd name="T5" fmla="*/ 240 h 432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43200"/>
                <a:gd name="T11" fmla="*/ 43200 w 43200"/>
                <a:gd name="T12" fmla="*/ 43200 h 432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43200" fill="none" extrusionOk="0">
                  <a:moveTo>
                    <a:pt x="43200" y="21600"/>
                  </a:move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199" y="9670"/>
                    <a:pt x="43199" y="21599"/>
                  </a:cubicBezTo>
                </a:path>
                <a:path w="43200" h="43200" stroke="0" extrusionOk="0">
                  <a:moveTo>
                    <a:pt x="43200" y="21600"/>
                  </a:move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199" y="9670"/>
                    <a:pt x="43199" y="2159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931" name="Arc 54"/>
            <p:cNvSpPr>
              <a:spLocks/>
            </p:cNvSpPr>
            <p:nvPr/>
          </p:nvSpPr>
          <p:spPr bwMode="auto">
            <a:xfrm>
              <a:off x="4118" y="1148"/>
              <a:ext cx="192" cy="480"/>
            </a:xfrm>
            <a:custGeom>
              <a:avLst/>
              <a:gdLst>
                <a:gd name="T0" fmla="*/ 192 w 43200"/>
                <a:gd name="T1" fmla="*/ 240 h 43200"/>
                <a:gd name="T2" fmla="*/ 192 w 43200"/>
                <a:gd name="T3" fmla="*/ 240 h 43200"/>
                <a:gd name="T4" fmla="*/ 96 w 43200"/>
                <a:gd name="T5" fmla="*/ 240 h 432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43200"/>
                <a:gd name="T11" fmla="*/ 43200 w 43200"/>
                <a:gd name="T12" fmla="*/ 43200 h 432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43200" fill="none" extrusionOk="0">
                  <a:moveTo>
                    <a:pt x="43200" y="21600"/>
                  </a:move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199" y="9670"/>
                    <a:pt x="43199" y="21599"/>
                  </a:cubicBezTo>
                </a:path>
                <a:path w="43200" h="43200" stroke="0" extrusionOk="0">
                  <a:moveTo>
                    <a:pt x="43200" y="21600"/>
                  </a:move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199" y="9670"/>
                    <a:pt x="43199" y="2159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932" name="Arc 55"/>
            <p:cNvSpPr>
              <a:spLocks/>
            </p:cNvSpPr>
            <p:nvPr/>
          </p:nvSpPr>
          <p:spPr bwMode="auto">
            <a:xfrm>
              <a:off x="5515" y="1152"/>
              <a:ext cx="192" cy="480"/>
            </a:xfrm>
            <a:custGeom>
              <a:avLst/>
              <a:gdLst>
                <a:gd name="T0" fmla="*/ 192 w 43200"/>
                <a:gd name="T1" fmla="*/ 240 h 43200"/>
                <a:gd name="T2" fmla="*/ 192 w 43200"/>
                <a:gd name="T3" fmla="*/ 240 h 43200"/>
                <a:gd name="T4" fmla="*/ 96 w 43200"/>
                <a:gd name="T5" fmla="*/ 240 h 432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43200"/>
                <a:gd name="T11" fmla="*/ 43200 w 43200"/>
                <a:gd name="T12" fmla="*/ 43200 h 432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43200" fill="none" extrusionOk="0">
                  <a:moveTo>
                    <a:pt x="43200" y="21600"/>
                  </a:move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199" y="9670"/>
                    <a:pt x="43199" y="21599"/>
                  </a:cubicBezTo>
                </a:path>
                <a:path w="43200" h="43200" stroke="0" extrusionOk="0">
                  <a:moveTo>
                    <a:pt x="43200" y="21600"/>
                  </a:move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199" y="9670"/>
                    <a:pt x="43199" y="2159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933" name="Arc 56"/>
            <p:cNvSpPr>
              <a:spLocks/>
            </p:cNvSpPr>
            <p:nvPr/>
          </p:nvSpPr>
          <p:spPr bwMode="auto">
            <a:xfrm>
              <a:off x="1953" y="1150"/>
              <a:ext cx="192" cy="480"/>
            </a:xfrm>
            <a:custGeom>
              <a:avLst/>
              <a:gdLst>
                <a:gd name="T0" fmla="*/ 192 w 43200"/>
                <a:gd name="T1" fmla="*/ 240 h 43200"/>
                <a:gd name="T2" fmla="*/ 192 w 43200"/>
                <a:gd name="T3" fmla="*/ 240 h 43200"/>
                <a:gd name="T4" fmla="*/ 96 w 43200"/>
                <a:gd name="T5" fmla="*/ 240 h 43200"/>
                <a:gd name="T6" fmla="*/ 0 60000 65536"/>
                <a:gd name="T7" fmla="*/ 0 60000 65536"/>
                <a:gd name="T8" fmla="*/ 0 60000 65536"/>
                <a:gd name="T9" fmla="*/ 0 w 43200"/>
                <a:gd name="T10" fmla="*/ 0 h 43200"/>
                <a:gd name="T11" fmla="*/ 43200 w 43200"/>
                <a:gd name="T12" fmla="*/ 43200 h 432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00" h="43200" fill="none" extrusionOk="0">
                  <a:moveTo>
                    <a:pt x="43200" y="21600"/>
                  </a:move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199" y="9670"/>
                    <a:pt x="43199" y="21599"/>
                  </a:cubicBezTo>
                </a:path>
                <a:path w="43200" h="43200" stroke="0" extrusionOk="0">
                  <a:moveTo>
                    <a:pt x="43200" y="21600"/>
                  </a:move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199" y="9670"/>
                    <a:pt x="43199" y="2159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7934" name="Group 57"/>
            <p:cNvGrpSpPr>
              <a:grpSpLocks/>
            </p:cNvGrpSpPr>
            <p:nvPr/>
          </p:nvGrpSpPr>
          <p:grpSpPr bwMode="auto">
            <a:xfrm>
              <a:off x="2049" y="1121"/>
              <a:ext cx="336" cy="537"/>
              <a:chOff x="1246" y="1123"/>
              <a:chExt cx="225" cy="537"/>
            </a:xfrm>
          </p:grpSpPr>
          <p:grpSp>
            <p:nvGrpSpPr>
              <p:cNvPr id="37967" name="Group 58"/>
              <p:cNvGrpSpPr>
                <a:grpSpLocks/>
              </p:cNvGrpSpPr>
              <p:nvPr/>
            </p:nvGrpSpPr>
            <p:grpSpPr bwMode="auto">
              <a:xfrm>
                <a:off x="1246" y="1123"/>
                <a:ext cx="225" cy="48"/>
                <a:chOff x="1246" y="1123"/>
                <a:chExt cx="225" cy="48"/>
              </a:xfrm>
            </p:grpSpPr>
            <p:sp>
              <p:nvSpPr>
                <p:cNvPr id="37971" name="Arc 59"/>
                <p:cNvSpPr>
                  <a:spLocks/>
                </p:cNvSpPr>
                <p:nvPr/>
              </p:nvSpPr>
              <p:spPr bwMode="auto">
                <a:xfrm>
                  <a:off x="1246" y="1123"/>
                  <a:ext cx="225" cy="48"/>
                </a:xfrm>
                <a:custGeom>
                  <a:avLst/>
                  <a:gdLst>
                    <a:gd name="T0" fmla="*/ 225 w 35637"/>
                    <a:gd name="T1" fmla="*/ 28 h 21600"/>
                    <a:gd name="T2" fmla="*/ 0 w 35637"/>
                    <a:gd name="T3" fmla="*/ 26 h 21600"/>
                    <a:gd name="T4" fmla="*/ 115 w 35637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35637"/>
                    <a:gd name="T10" fmla="*/ 0 h 21600"/>
                    <a:gd name="T11" fmla="*/ 35637 w 35637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5637" h="21600" fill="none" extrusionOk="0">
                      <a:moveTo>
                        <a:pt x="35636" y="12780"/>
                      </a:moveTo>
                      <a:cubicBezTo>
                        <a:pt x="31567" y="18325"/>
                        <a:pt x="25101" y="21599"/>
                        <a:pt x="18224" y="21599"/>
                      </a:cubicBezTo>
                      <a:cubicBezTo>
                        <a:pt x="10838" y="21599"/>
                        <a:pt x="3964" y="17826"/>
                        <a:pt x="-1" y="11595"/>
                      </a:cubicBezTo>
                    </a:path>
                    <a:path w="35637" h="21600" stroke="0" extrusionOk="0">
                      <a:moveTo>
                        <a:pt x="35636" y="12780"/>
                      </a:moveTo>
                      <a:cubicBezTo>
                        <a:pt x="31567" y="18325"/>
                        <a:pt x="25101" y="21599"/>
                        <a:pt x="18224" y="21599"/>
                      </a:cubicBezTo>
                      <a:cubicBezTo>
                        <a:pt x="10838" y="21599"/>
                        <a:pt x="3964" y="17826"/>
                        <a:pt x="-1" y="11595"/>
                      </a:cubicBezTo>
                      <a:lnTo>
                        <a:pt x="18224" y="0"/>
                      </a:lnTo>
                      <a:close/>
                    </a:path>
                  </a:pathLst>
                </a:custGeom>
                <a:noFill/>
                <a:ln w="1270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972" name="Line 60"/>
                <p:cNvSpPr>
                  <a:spLocks noChangeShapeType="1"/>
                </p:cNvSpPr>
                <p:nvPr/>
              </p:nvSpPr>
              <p:spPr bwMode="auto">
                <a:xfrm>
                  <a:off x="1349" y="1170"/>
                  <a:ext cx="45" cy="0"/>
                </a:xfrm>
                <a:prstGeom prst="line">
                  <a:avLst/>
                </a:prstGeom>
                <a:noFill/>
                <a:ln w="12700">
                  <a:solidFill>
                    <a:srgbClr val="0000FF"/>
                  </a:solidFill>
                  <a:round/>
                  <a:headEnd/>
                  <a:tailEnd type="stealth" w="med" len="med"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7968" name="Group 61"/>
              <p:cNvGrpSpPr>
                <a:grpSpLocks/>
              </p:cNvGrpSpPr>
              <p:nvPr/>
            </p:nvGrpSpPr>
            <p:grpSpPr bwMode="auto">
              <a:xfrm flipV="1">
                <a:off x="1246" y="1612"/>
                <a:ext cx="225" cy="48"/>
                <a:chOff x="1246" y="1123"/>
                <a:chExt cx="225" cy="48"/>
              </a:xfrm>
            </p:grpSpPr>
            <p:sp>
              <p:nvSpPr>
                <p:cNvPr id="37969" name="Arc 62"/>
                <p:cNvSpPr>
                  <a:spLocks/>
                </p:cNvSpPr>
                <p:nvPr/>
              </p:nvSpPr>
              <p:spPr bwMode="auto">
                <a:xfrm>
                  <a:off x="1246" y="1123"/>
                  <a:ext cx="225" cy="48"/>
                </a:xfrm>
                <a:custGeom>
                  <a:avLst/>
                  <a:gdLst>
                    <a:gd name="T0" fmla="*/ 225 w 35637"/>
                    <a:gd name="T1" fmla="*/ 28 h 21600"/>
                    <a:gd name="T2" fmla="*/ 0 w 35637"/>
                    <a:gd name="T3" fmla="*/ 26 h 21600"/>
                    <a:gd name="T4" fmla="*/ 115 w 35637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35637"/>
                    <a:gd name="T10" fmla="*/ 0 h 21600"/>
                    <a:gd name="T11" fmla="*/ 35637 w 35637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5637" h="21600" fill="none" extrusionOk="0">
                      <a:moveTo>
                        <a:pt x="35636" y="12780"/>
                      </a:moveTo>
                      <a:cubicBezTo>
                        <a:pt x="31567" y="18325"/>
                        <a:pt x="25101" y="21599"/>
                        <a:pt x="18224" y="21599"/>
                      </a:cubicBezTo>
                      <a:cubicBezTo>
                        <a:pt x="10838" y="21599"/>
                        <a:pt x="3964" y="17826"/>
                        <a:pt x="-1" y="11595"/>
                      </a:cubicBezTo>
                    </a:path>
                    <a:path w="35637" h="21600" stroke="0" extrusionOk="0">
                      <a:moveTo>
                        <a:pt x="35636" y="12780"/>
                      </a:moveTo>
                      <a:cubicBezTo>
                        <a:pt x="31567" y="18325"/>
                        <a:pt x="25101" y="21599"/>
                        <a:pt x="18224" y="21599"/>
                      </a:cubicBezTo>
                      <a:cubicBezTo>
                        <a:pt x="10838" y="21599"/>
                        <a:pt x="3964" y="17826"/>
                        <a:pt x="-1" y="11595"/>
                      </a:cubicBezTo>
                      <a:lnTo>
                        <a:pt x="18224" y="0"/>
                      </a:lnTo>
                      <a:close/>
                    </a:path>
                  </a:pathLst>
                </a:custGeom>
                <a:noFill/>
                <a:ln w="1270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970" name="Line 63"/>
                <p:cNvSpPr>
                  <a:spLocks noChangeShapeType="1"/>
                </p:cNvSpPr>
                <p:nvPr/>
              </p:nvSpPr>
              <p:spPr bwMode="auto">
                <a:xfrm>
                  <a:off x="1349" y="1170"/>
                  <a:ext cx="45" cy="0"/>
                </a:xfrm>
                <a:prstGeom prst="line">
                  <a:avLst/>
                </a:prstGeom>
                <a:noFill/>
                <a:ln w="12700">
                  <a:solidFill>
                    <a:srgbClr val="0000FF"/>
                  </a:solidFill>
                  <a:round/>
                  <a:headEnd/>
                  <a:tailEnd type="stealth" w="med" len="med"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37935" name="Group 64"/>
            <p:cNvGrpSpPr>
              <a:grpSpLocks/>
            </p:cNvGrpSpPr>
            <p:nvPr/>
          </p:nvGrpSpPr>
          <p:grpSpPr bwMode="auto">
            <a:xfrm>
              <a:off x="3057" y="1122"/>
              <a:ext cx="336" cy="537"/>
              <a:chOff x="1246" y="1123"/>
              <a:chExt cx="225" cy="537"/>
            </a:xfrm>
          </p:grpSpPr>
          <p:grpSp>
            <p:nvGrpSpPr>
              <p:cNvPr id="37961" name="Group 65"/>
              <p:cNvGrpSpPr>
                <a:grpSpLocks/>
              </p:cNvGrpSpPr>
              <p:nvPr/>
            </p:nvGrpSpPr>
            <p:grpSpPr bwMode="auto">
              <a:xfrm>
                <a:off x="1246" y="1123"/>
                <a:ext cx="225" cy="48"/>
                <a:chOff x="1246" y="1123"/>
                <a:chExt cx="225" cy="48"/>
              </a:xfrm>
            </p:grpSpPr>
            <p:sp>
              <p:nvSpPr>
                <p:cNvPr id="37965" name="Arc 66"/>
                <p:cNvSpPr>
                  <a:spLocks/>
                </p:cNvSpPr>
                <p:nvPr/>
              </p:nvSpPr>
              <p:spPr bwMode="auto">
                <a:xfrm>
                  <a:off x="1246" y="1123"/>
                  <a:ext cx="225" cy="48"/>
                </a:xfrm>
                <a:custGeom>
                  <a:avLst/>
                  <a:gdLst>
                    <a:gd name="T0" fmla="*/ 225 w 35637"/>
                    <a:gd name="T1" fmla="*/ 28 h 21600"/>
                    <a:gd name="T2" fmla="*/ 0 w 35637"/>
                    <a:gd name="T3" fmla="*/ 26 h 21600"/>
                    <a:gd name="T4" fmla="*/ 115 w 35637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35637"/>
                    <a:gd name="T10" fmla="*/ 0 h 21600"/>
                    <a:gd name="T11" fmla="*/ 35637 w 35637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5637" h="21600" fill="none" extrusionOk="0">
                      <a:moveTo>
                        <a:pt x="35636" y="12780"/>
                      </a:moveTo>
                      <a:cubicBezTo>
                        <a:pt x="31567" y="18325"/>
                        <a:pt x="25101" y="21599"/>
                        <a:pt x="18224" y="21599"/>
                      </a:cubicBezTo>
                      <a:cubicBezTo>
                        <a:pt x="10838" y="21599"/>
                        <a:pt x="3964" y="17826"/>
                        <a:pt x="-1" y="11595"/>
                      </a:cubicBezTo>
                    </a:path>
                    <a:path w="35637" h="21600" stroke="0" extrusionOk="0">
                      <a:moveTo>
                        <a:pt x="35636" y="12780"/>
                      </a:moveTo>
                      <a:cubicBezTo>
                        <a:pt x="31567" y="18325"/>
                        <a:pt x="25101" y="21599"/>
                        <a:pt x="18224" y="21599"/>
                      </a:cubicBezTo>
                      <a:cubicBezTo>
                        <a:pt x="10838" y="21599"/>
                        <a:pt x="3964" y="17826"/>
                        <a:pt x="-1" y="11595"/>
                      </a:cubicBezTo>
                      <a:lnTo>
                        <a:pt x="18224" y="0"/>
                      </a:lnTo>
                      <a:close/>
                    </a:path>
                  </a:pathLst>
                </a:custGeom>
                <a:noFill/>
                <a:ln w="1270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966" name="Line 67"/>
                <p:cNvSpPr>
                  <a:spLocks noChangeShapeType="1"/>
                </p:cNvSpPr>
                <p:nvPr/>
              </p:nvSpPr>
              <p:spPr bwMode="auto">
                <a:xfrm>
                  <a:off x="1349" y="1170"/>
                  <a:ext cx="45" cy="0"/>
                </a:xfrm>
                <a:prstGeom prst="line">
                  <a:avLst/>
                </a:prstGeom>
                <a:noFill/>
                <a:ln w="12700">
                  <a:solidFill>
                    <a:srgbClr val="0000FF"/>
                  </a:solidFill>
                  <a:round/>
                  <a:headEnd/>
                  <a:tailEnd type="stealth" w="med" len="med"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7962" name="Group 68"/>
              <p:cNvGrpSpPr>
                <a:grpSpLocks/>
              </p:cNvGrpSpPr>
              <p:nvPr/>
            </p:nvGrpSpPr>
            <p:grpSpPr bwMode="auto">
              <a:xfrm flipV="1">
                <a:off x="1246" y="1612"/>
                <a:ext cx="225" cy="48"/>
                <a:chOff x="1246" y="1123"/>
                <a:chExt cx="225" cy="48"/>
              </a:xfrm>
            </p:grpSpPr>
            <p:sp>
              <p:nvSpPr>
                <p:cNvPr id="37963" name="Arc 69"/>
                <p:cNvSpPr>
                  <a:spLocks/>
                </p:cNvSpPr>
                <p:nvPr/>
              </p:nvSpPr>
              <p:spPr bwMode="auto">
                <a:xfrm>
                  <a:off x="1246" y="1123"/>
                  <a:ext cx="225" cy="48"/>
                </a:xfrm>
                <a:custGeom>
                  <a:avLst/>
                  <a:gdLst>
                    <a:gd name="T0" fmla="*/ 225 w 35637"/>
                    <a:gd name="T1" fmla="*/ 28 h 21600"/>
                    <a:gd name="T2" fmla="*/ 0 w 35637"/>
                    <a:gd name="T3" fmla="*/ 26 h 21600"/>
                    <a:gd name="T4" fmla="*/ 115 w 35637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35637"/>
                    <a:gd name="T10" fmla="*/ 0 h 21600"/>
                    <a:gd name="T11" fmla="*/ 35637 w 35637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5637" h="21600" fill="none" extrusionOk="0">
                      <a:moveTo>
                        <a:pt x="35636" y="12780"/>
                      </a:moveTo>
                      <a:cubicBezTo>
                        <a:pt x="31567" y="18325"/>
                        <a:pt x="25101" y="21599"/>
                        <a:pt x="18224" y="21599"/>
                      </a:cubicBezTo>
                      <a:cubicBezTo>
                        <a:pt x="10838" y="21599"/>
                        <a:pt x="3964" y="17826"/>
                        <a:pt x="-1" y="11595"/>
                      </a:cubicBezTo>
                    </a:path>
                    <a:path w="35637" h="21600" stroke="0" extrusionOk="0">
                      <a:moveTo>
                        <a:pt x="35636" y="12780"/>
                      </a:moveTo>
                      <a:cubicBezTo>
                        <a:pt x="31567" y="18325"/>
                        <a:pt x="25101" y="21599"/>
                        <a:pt x="18224" y="21599"/>
                      </a:cubicBezTo>
                      <a:cubicBezTo>
                        <a:pt x="10838" y="21599"/>
                        <a:pt x="3964" y="17826"/>
                        <a:pt x="-1" y="11595"/>
                      </a:cubicBezTo>
                      <a:lnTo>
                        <a:pt x="18224" y="0"/>
                      </a:lnTo>
                      <a:close/>
                    </a:path>
                  </a:pathLst>
                </a:custGeom>
                <a:noFill/>
                <a:ln w="1270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964" name="Line 70"/>
                <p:cNvSpPr>
                  <a:spLocks noChangeShapeType="1"/>
                </p:cNvSpPr>
                <p:nvPr/>
              </p:nvSpPr>
              <p:spPr bwMode="auto">
                <a:xfrm>
                  <a:off x="1349" y="1170"/>
                  <a:ext cx="45" cy="0"/>
                </a:xfrm>
                <a:prstGeom prst="line">
                  <a:avLst/>
                </a:prstGeom>
                <a:noFill/>
                <a:ln w="12700">
                  <a:solidFill>
                    <a:srgbClr val="0000FF"/>
                  </a:solidFill>
                  <a:round/>
                  <a:headEnd/>
                  <a:tailEnd type="stealth" w="med" len="med"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37936" name="Group 71"/>
            <p:cNvGrpSpPr>
              <a:grpSpLocks/>
            </p:cNvGrpSpPr>
            <p:nvPr/>
          </p:nvGrpSpPr>
          <p:grpSpPr bwMode="auto">
            <a:xfrm>
              <a:off x="4209" y="1121"/>
              <a:ext cx="336" cy="537"/>
              <a:chOff x="1246" y="1123"/>
              <a:chExt cx="225" cy="537"/>
            </a:xfrm>
          </p:grpSpPr>
          <p:grpSp>
            <p:nvGrpSpPr>
              <p:cNvPr id="37955" name="Group 72"/>
              <p:cNvGrpSpPr>
                <a:grpSpLocks/>
              </p:cNvGrpSpPr>
              <p:nvPr/>
            </p:nvGrpSpPr>
            <p:grpSpPr bwMode="auto">
              <a:xfrm>
                <a:off x="1246" y="1123"/>
                <a:ext cx="225" cy="48"/>
                <a:chOff x="1246" y="1123"/>
                <a:chExt cx="225" cy="48"/>
              </a:xfrm>
            </p:grpSpPr>
            <p:sp>
              <p:nvSpPr>
                <p:cNvPr id="37959" name="Arc 73"/>
                <p:cNvSpPr>
                  <a:spLocks/>
                </p:cNvSpPr>
                <p:nvPr/>
              </p:nvSpPr>
              <p:spPr bwMode="auto">
                <a:xfrm>
                  <a:off x="1246" y="1123"/>
                  <a:ext cx="225" cy="48"/>
                </a:xfrm>
                <a:custGeom>
                  <a:avLst/>
                  <a:gdLst>
                    <a:gd name="T0" fmla="*/ 225 w 35637"/>
                    <a:gd name="T1" fmla="*/ 28 h 21600"/>
                    <a:gd name="T2" fmla="*/ 0 w 35637"/>
                    <a:gd name="T3" fmla="*/ 26 h 21600"/>
                    <a:gd name="T4" fmla="*/ 115 w 35637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35637"/>
                    <a:gd name="T10" fmla="*/ 0 h 21600"/>
                    <a:gd name="T11" fmla="*/ 35637 w 35637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5637" h="21600" fill="none" extrusionOk="0">
                      <a:moveTo>
                        <a:pt x="35636" y="12780"/>
                      </a:moveTo>
                      <a:cubicBezTo>
                        <a:pt x="31567" y="18325"/>
                        <a:pt x="25101" y="21599"/>
                        <a:pt x="18224" y="21599"/>
                      </a:cubicBezTo>
                      <a:cubicBezTo>
                        <a:pt x="10838" y="21599"/>
                        <a:pt x="3964" y="17826"/>
                        <a:pt x="-1" y="11595"/>
                      </a:cubicBezTo>
                    </a:path>
                    <a:path w="35637" h="21600" stroke="0" extrusionOk="0">
                      <a:moveTo>
                        <a:pt x="35636" y="12780"/>
                      </a:moveTo>
                      <a:cubicBezTo>
                        <a:pt x="31567" y="18325"/>
                        <a:pt x="25101" y="21599"/>
                        <a:pt x="18224" y="21599"/>
                      </a:cubicBezTo>
                      <a:cubicBezTo>
                        <a:pt x="10838" y="21599"/>
                        <a:pt x="3964" y="17826"/>
                        <a:pt x="-1" y="11595"/>
                      </a:cubicBezTo>
                      <a:lnTo>
                        <a:pt x="18224" y="0"/>
                      </a:lnTo>
                      <a:close/>
                    </a:path>
                  </a:pathLst>
                </a:custGeom>
                <a:noFill/>
                <a:ln w="1270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960" name="Line 74"/>
                <p:cNvSpPr>
                  <a:spLocks noChangeShapeType="1"/>
                </p:cNvSpPr>
                <p:nvPr/>
              </p:nvSpPr>
              <p:spPr bwMode="auto">
                <a:xfrm>
                  <a:off x="1349" y="1170"/>
                  <a:ext cx="45" cy="0"/>
                </a:xfrm>
                <a:prstGeom prst="line">
                  <a:avLst/>
                </a:prstGeom>
                <a:noFill/>
                <a:ln w="12700">
                  <a:solidFill>
                    <a:srgbClr val="0000FF"/>
                  </a:solidFill>
                  <a:round/>
                  <a:headEnd/>
                  <a:tailEnd type="stealth" w="med" len="med"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7956" name="Group 75"/>
              <p:cNvGrpSpPr>
                <a:grpSpLocks/>
              </p:cNvGrpSpPr>
              <p:nvPr/>
            </p:nvGrpSpPr>
            <p:grpSpPr bwMode="auto">
              <a:xfrm flipV="1">
                <a:off x="1246" y="1612"/>
                <a:ext cx="225" cy="48"/>
                <a:chOff x="1246" y="1123"/>
                <a:chExt cx="225" cy="48"/>
              </a:xfrm>
            </p:grpSpPr>
            <p:sp>
              <p:nvSpPr>
                <p:cNvPr id="37957" name="Arc 76"/>
                <p:cNvSpPr>
                  <a:spLocks/>
                </p:cNvSpPr>
                <p:nvPr/>
              </p:nvSpPr>
              <p:spPr bwMode="auto">
                <a:xfrm>
                  <a:off x="1246" y="1123"/>
                  <a:ext cx="225" cy="48"/>
                </a:xfrm>
                <a:custGeom>
                  <a:avLst/>
                  <a:gdLst>
                    <a:gd name="T0" fmla="*/ 225 w 35637"/>
                    <a:gd name="T1" fmla="*/ 28 h 21600"/>
                    <a:gd name="T2" fmla="*/ 0 w 35637"/>
                    <a:gd name="T3" fmla="*/ 26 h 21600"/>
                    <a:gd name="T4" fmla="*/ 115 w 35637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35637"/>
                    <a:gd name="T10" fmla="*/ 0 h 21600"/>
                    <a:gd name="T11" fmla="*/ 35637 w 35637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5637" h="21600" fill="none" extrusionOk="0">
                      <a:moveTo>
                        <a:pt x="35636" y="12780"/>
                      </a:moveTo>
                      <a:cubicBezTo>
                        <a:pt x="31567" y="18325"/>
                        <a:pt x="25101" y="21599"/>
                        <a:pt x="18224" y="21599"/>
                      </a:cubicBezTo>
                      <a:cubicBezTo>
                        <a:pt x="10838" y="21599"/>
                        <a:pt x="3964" y="17826"/>
                        <a:pt x="-1" y="11595"/>
                      </a:cubicBezTo>
                    </a:path>
                    <a:path w="35637" h="21600" stroke="0" extrusionOk="0">
                      <a:moveTo>
                        <a:pt x="35636" y="12780"/>
                      </a:moveTo>
                      <a:cubicBezTo>
                        <a:pt x="31567" y="18325"/>
                        <a:pt x="25101" y="21599"/>
                        <a:pt x="18224" y="21599"/>
                      </a:cubicBezTo>
                      <a:cubicBezTo>
                        <a:pt x="10838" y="21599"/>
                        <a:pt x="3964" y="17826"/>
                        <a:pt x="-1" y="11595"/>
                      </a:cubicBezTo>
                      <a:lnTo>
                        <a:pt x="18224" y="0"/>
                      </a:lnTo>
                      <a:close/>
                    </a:path>
                  </a:pathLst>
                </a:custGeom>
                <a:noFill/>
                <a:ln w="1270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958" name="Line 77"/>
                <p:cNvSpPr>
                  <a:spLocks noChangeShapeType="1"/>
                </p:cNvSpPr>
                <p:nvPr/>
              </p:nvSpPr>
              <p:spPr bwMode="auto">
                <a:xfrm>
                  <a:off x="1349" y="1170"/>
                  <a:ext cx="45" cy="0"/>
                </a:xfrm>
                <a:prstGeom prst="line">
                  <a:avLst/>
                </a:prstGeom>
                <a:noFill/>
                <a:ln w="12700">
                  <a:solidFill>
                    <a:srgbClr val="0000FF"/>
                  </a:solidFill>
                  <a:round/>
                  <a:headEnd/>
                  <a:tailEnd type="stealth" w="med" len="med"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37937" name="Line 78"/>
            <p:cNvSpPr>
              <a:spLocks noChangeShapeType="1"/>
            </p:cNvSpPr>
            <p:nvPr/>
          </p:nvSpPr>
          <p:spPr bwMode="auto">
            <a:xfrm>
              <a:off x="947" y="1632"/>
              <a:ext cx="0" cy="15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938" name="Line 79"/>
            <p:cNvSpPr>
              <a:spLocks noChangeShapeType="1"/>
            </p:cNvSpPr>
            <p:nvPr/>
          </p:nvSpPr>
          <p:spPr bwMode="auto">
            <a:xfrm>
              <a:off x="1749" y="1632"/>
              <a:ext cx="0" cy="15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939" name="Line 80"/>
            <p:cNvSpPr>
              <a:spLocks noChangeShapeType="1"/>
            </p:cNvSpPr>
            <p:nvPr/>
          </p:nvSpPr>
          <p:spPr bwMode="auto">
            <a:xfrm>
              <a:off x="2684" y="1632"/>
              <a:ext cx="0" cy="15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940" name="Line 81"/>
            <p:cNvSpPr>
              <a:spLocks noChangeShapeType="1"/>
            </p:cNvSpPr>
            <p:nvPr/>
          </p:nvSpPr>
          <p:spPr bwMode="auto">
            <a:xfrm>
              <a:off x="3762" y="1632"/>
              <a:ext cx="0" cy="15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941" name="Line 82"/>
            <p:cNvSpPr>
              <a:spLocks noChangeShapeType="1"/>
            </p:cNvSpPr>
            <p:nvPr/>
          </p:nvSpPr>
          <p:spPr bwMode="auto">
            <a:xfrm>
              <a:off x="5020" y="1632"/>
              <a:ext cx="0" cy="15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942" name="Line 83"/>
            <p:cNvSpPr>
              <a:spLocks noChangeShapeType="1"/>
            </p:cNvSpPr>
            <p:nvPr/>
          </p:nvSpPr>
          <p:spPr bwMode="auto">
            <a:xfrm>
              <a:off x="947" y="1791"/>
              <a:ext cx="407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943" name="Arc 84"/>
            <p:cNvSpPr>
              <a:spLocks/>
            </p:cNvSpPr>
            <p:nvPr/>
          </p:nvSpPr>
          <p:spPr bwMode="auto">
            <a:xfrm flipH="1" flipV="1">
              <a:off x="4545" y="1701"/>
              <a:ext cx="174" cy="90"/>
            </a:xfrm>
            <a:custGeom>
              <a:avLst/>
              <a:gdLst>
                <a:gd name="T0" fmla="*/ 174 w 43113"/>
                <a:gd name="T1" fmla="*/ 5 h 21600"/>
                <a:gd name="T2" fmla="*/ 0 w 43113"/>
                <a:gd name="T3" fmla="*/ 6 h 21600"/>
                <a:gd name="T4" fmla="*/ 87 w 43113"/>
                <a:gd name="T5" fmla="*/ 0 h 21600"/>
                <a:gd name="T6" fmla="*/ 0 60000 65536"/>
                <a:gd name="T7" fmla="*/ 0 60000 65536"/>
                <a:gd name="T8" fmla="*/ 0 60000 65536"/>
                <a:gd name="T9" fmla="*/ 0 w 43113"/>
                <a:gd name="T10" fmla="*/ 0 h 21600"/>
                <a:gd name="T11" fmla="*/ 43113 w 43113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13" h="21600" fill="none" extrusionOk="0">
                  <a:moveTo>
                    <a:pt x="43113" y="1190"/>
                  </a:moveTo>
                  <a:cubicBezTo>
                    <a:pt x="42481" y="12639"/>
                    <a:pt x="33012" y="21599"/>
                    <a:pt x="21546" y="21599"/>
                  </a:cubicBezTo>
                  <a:cubicBezTo>
                    <a:pt x="10207" y="21599"/>
                    <a:pt x="798" y="12832"/>
                    <a:pt x="-1" y="1522"/>
                  </a:cubicBezTo>
                </a:path>
                <a:path w="43113" h="21600" stroke="0" extrusionOk="0">
                  <a:moveTo>
                    <a:pt x="43113" y="1190"/>
                  </a:moveTo>
                  <a:cubicBezTo>
                    <a:pt x="42481" y="12639"/>
                    <a:pt x="33012" y="21599"/>
                    <a:pt x="21546" y="21599"/>
                  </a:cubicBezTo>
                  <a:cubicBezTo>
                    <a:pt x="10207" y="21599"/>
                    <a:pt x="798" y="12832"/>
                    <a:pt x="-1" y="1522"/>
                  </a:cubicBezTo>
                  <a:lnTo>
                    <a:pt x="21546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944" name="Line 85"/>
            <p:cNvSpPr>
              <a:spLocks noChangeShapeType="1"/>
            </p:cNvSpPr>
            <p:nvPr/>
          </p:nvSpPr>
          <p:spPr bwMode="auto">
            <a:xfrm>
              <a:off x="4545" y="1791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7945" name="Group 86"/>
            <p:cNvGrpSpPr>
              <a:grpSpLocks/>
            </p:cNvGrpSpPr>
            <p:nvPr/>
          </p:nvGrpSpPr>
          <p:grpSpPr bwMode="auto">
            <a:xfrm flipH="1">
              <a:off x="4483" y="2104"/>
              <a:ext cx="123" cy="75"/>
              <a:chOff x="450" y="2259"/>
              <a:chExt cx="1782" cy="1137"/>
            </a:xfrm>
          </p:grpSpPr>
          <p:grpSp>
            <p:nvGrpSpPr>
              <p:cNvPr id="37949" name="Group 87"/>
              <p:cNvGrpSpPr>
                <a:grpSpLocks/>
              </p:cNvGrpSpPr>
              <p:nvPr/>
            </p:nvGrpSpPr>
            <p:grpSpPr bwMode="auto">
              <a:xfrm>
                <a:off x="1341" y="2259"/>
                <a:ext cx="891" cy="569"/>
                <a:chOff x="1392" y="2256"/>
                <a:chExt cx="891" cy="569"/>
              </a:xfrm>
            </p:grpSpPr>
            <p:sp>
              <p:nvSpPr>
                <p:cNvPr id="37953" name="Freeform 88"/>
                <p:cNvSpPr>
                  <a:spLocks/>
                </p:cNvSpPr>
                <p:nvPr/>
              </p:nvSpPr>
              <p:spPr bwMode="auto">
                <a:xfrm flipV="1">
                  <a:off x="1392" y="2256"/>
                  <a:ext cx="459" cy="569"/>
                </a:xfrm>
                <a:custGeom>
                  <a:avLst/>
                  <a:gdLst>
                    <a:gd name="T0" fmla="*/ 0 w 459"/>
                    <a:gd name="T1" fmla="*/ 0 h 569"/>
                    <a:gd name="T2" fmla="*/ 90 w 459"/>
                    <a:gd name="T3" fmla="*/ 222 h 569"/>
                    <a:gd name="T4" fmla="*/ 183 w 459"/>
                    <a:gd name="T5" fmla="*/ 402 h 569"/>
                    <a:gd name="T6" fmla="*/ 294 w 459"/>
                    <a:gd name="T7" fmla="*/ 519 h 569"/>
                    <a:gd name="T8" fmla="*/ 390 w 459"/>
                    <a:gd name="T9" fmla="*/ 561 h 569"/>
                    <a:gd name="T10" fmla="*/ 459 w 459"/>
                    <a:gd name="T11" fmla="*/ 567 h 56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59"/>
                    <a:gd name="T19" fmla="*/ 0 h 569"/>
                    <a:gd name="T20" fmla="*/ 459 w 459"/>
                    <a:gd name="T21" fmla="*/ 569 h 56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59" h="569">
                      <a:moveTo>
                        <a:pt x="0" y="0"/>
                      </a:moveTo>
                      <a:cubicBezTo>
                        <a:pt x="15" y="36"/>
                        <a:pt x="59" y="155"/>
                        <a:pt x="90" y="222"/>
                      </a:cubicBezTo>
                      <a:cubicBezTo>
                        <a:pt x="121" y="289"/>
                        <a:pt x="149" y="353"/>
                        <a:pt x="183" y="402"/>
                      </a:cubicBezTo>
                      <a:cubicBezTo>
                        <a:pt x="217" y="451"/>
                        <a:pt x="260" y="493"/>
                        <a:pt x="294" y="519"/>
                      </a:cubicBezTo>
                      <a:cubicBezTo>
                        <a:pt x="328" y="545"/>
                        <a:pt x="363" y="553"/>
                        <a:pt x="390" y="561"/>
                      </a:cubicBezTo>
                      <a:cubicBezTo>
                        <a:pt x="417" y="569"/>
                        <a:pt x="445" y="566"/>
                        <a:pt x="459" y="56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954" name="Freeform 89"/>
                <p:cNvSpPr>
                  <a:spLocks/>
                </p:cNvSpPr>
                <p:nvPr/>
              </p:nvSpPr>
              <p:spPr bwMode="auto">
                <a:xfrm flipH="1" flipV="1">
                  <a:off x="1824" y="2256"/>
                  <a:ext cx="459" cy="569"/>
                </a:xfrm>
                <a:custGeom>
                  <a:avLst/>
                  <a:gdLst>
                    <a:gd name="T0" fmla="*/ 0 w 459"/>
                    <a:gd name="T1" fmla="*/ 0 h 569"/>
                    <a:gd name="T2" fmla="*/ 90 w 459"/>
                    <a:gd name="T3" fmla="*/ 222 h 569"/>
                    <a:gd name="T4" fmla="*/ 183 w 459"/>
                    <a:gd name="T5" fmla="*/ 402 h 569"/>
                    <a:gd name="T6" fmla="*/ 294 w 459"/>
                    <a:gd name="T7" fmla="*/ 519 h 569"/>
                    <a:gd name="T8" fmla="*/ 390 w 459"/>
                    <a:gd name="T9" fmla="*/ 561 h 569"/>
                    <a:gd name="T10" fmla="*/ 459 w 459"/>
                    <a:gd name="T11" fmla="*/ 567 h 56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59"/>
                    <a:gd name="T19" fmla="*/ 0 h 569"/>
                    <a:gd name="T20" fmla="*/ 459 w 459"/>
                    <a:gd name="T21" fmla="*/ 569 h 56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59" h="569">
                      <a:moveTo>
                        <a:pt x="0" y="0"/>
                      </a:moveTo>
                      <a:cubicBezTo>
                        <a:pt x="15" y="36"/>
                        <a:pt x="59" y="155"/>
                        <a:pt x="90" y="222"/>
                      </a:cubicBezTo>
                      <a:cubicBezTo>
                        <a:pt x="121" y="289"/>
                        <a:pt x="149" y="353"/>
                        <a:pt x="183" y="402"/>
                      </a:cubicBezTo>
                      <a:cubicBezTo>
                        <a:pt x="217" y="451"/>
                        <a:pt x="260" y="493"/>
                        <a:pt x="294" y="519"/>
                      </a:cubicBezTo>
                      <a:cubicBezTo>
                        <a:pt x="328" y="545"/>
                        <a:pt x="363" y="553"/>
                        <a:pt x="390" y="561"/>
                      </a:cubicBezTo>
                      <a:cubicBezTo>
                        <a:pt x="417" y="569"/>
                        <a:pt x="445" y="566"/>
                        <a:pt x="459" y="56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7950" name="Group 90"/>
              <p:cNvGrpSpPr>
                <a:grpSpLocks/>
              </p:cNvGrpSpPr>
              <p:nvPr/>
            </p:nvGrpSpPr>
            <p:grpSpPr bwMode="auto">
              <a:xfrm>
                <a:off x="450" y="2827"/>
                <a:ext cx="891" cy="569"/>
                <a:chOff x="480" y="2832"/>
                <a:chExt cx="891" cy="569"/>
              </a:xfrm>
            </p:grpSpPr>
            <p:sp>
              <p:nvSpPr>
                <p:cNvPr id="37951" name="Freeform 91"/>
                <p:cNvSpPr>
                  <a:spLocks/>
                </p:cNvSpPr>
                <p:nvPr/>
              </p:nvSpPr>
              <p:spPr bwMode="auto">
                <a:xfrm>
                  <a:off x="480" y="2832"/>
                  <a:ext cx="459" cy="569"/>
                </a:xfrm>
                <a:custGeom>
                  <a:avLst/>
                  <a:gdLst>
                    <a:gd name="T0" fmla="*/ 0 w 459"/>
                    <a:gd name="T1" fmla="*/ 0 h 569"/>
                    <a:gd name="T2" fmla="*/ 90 w 459"/>
                    <a:gd name="T3" fmla="*/ 222 h 569"/>
                    <a:gd name="T4" fmla="*/ 183 w 459"/>
                    <a:gd name="T5" fmla="*/ 402 h 569"/>
                    <a:gd name="T6" fmla="*/ 294 w 459"/>
                    <a:gd name="T7" fmla="*/ 519 h 569"/>
                    <a:gd name="T8" fmla="*/ 390 w 459"/>
                    <a:gd name="T9" fmla="*/ 561 h 569"/>
                    <a:gd name="T10" fmla="*/ 459 w 459"/>
                    <a:gd name="T11" fmla="*/ 567 h 56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59"/>
                    <a:gd name="T19" fmla="*/ 0 h 569"/>
                    <a:gd name="T20" fmla="*/ 459 w 459"/>
                    <a:gd name="T21" fmla="*/ 569 h 56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59" h="569">
                      <a:moveTo>
                        <a:pt x="0" y="0"/>
                      </a:moveTo>
                      <a:cubicBezTo>
                        <a:pt x="15" y="36"/>
                        <a:pt x="59" y="155"/>
                        <a:pt x="90" y="222"/>
                      </a:cubicBezTo>
                      <a:cubicBezTo>
                        <a:pt x="121" y="289"/>
                        <a:pt x="149" y="353"/>
                        <a:pt x="183" y="402"/>
                      </a:cubicBezTo>
                      <a:cubicBezTo>
                        <a:pt x="217" y="451"/>
                        <a:pt x="260" y="493"/>
                        <a:pt x="294" y="519"/>
                      </a:cubicBezTo>
                      <a:cubicBezTo>
                        <a:pt x="328" y="545"/>
                        <a:pt x="363" y="553"/>
                        <a:pt x="390" y="561"/>
                      </a:cubicBezTo>
                      <a:cubicBezTo>
                        <a:pt x="417" y="569"/>
                        <a:pt x="445" y="566"/>
                        <a:pt x="459" y="56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952" name="Freeform 92"/>
                <p:cNvSpPr>
                  <a:spLocks/>
                </p:cNvSpPr>
                <p:nvPr/>
              </p:nvSpPr>
              <p:spPr bwMode="auto">
                <a:xfrm flipH="1">
                  <a:off x="912" y="2832"/>
                  <a:ext cx="459" cy="569"/>
                </a:xfrm>
                <a:custGeom>
                  <a:avLst/>
                  <a:gdLst>
                    <a:gd name="T0" fmla="*/ 0 w 459"/>
                    <a:gd name="T1" fmla="*/ 0 h 569"/>
                    <a:gd name="T2" fmla="*/ 90 w 459"/>
                    <a:gd name="T3" fmla="*/ 222 h 569"/>
                    <a:gd name="T4" fmla="*/ 183 w 459"/>
                    <a:gd name="T5" fmla="*/ 402 h 569"/>
                    <a:gd name="T6" fmla="*/ 294 w 459"/>
                    <a:gd name="T7" fmla="*/ 519 h 569"/>
                    <a:gd name="T8" fmla="*/ 390 w 459"/>
                    <a:gd name="T9" fmla="*/ 561 h 569"/>
                    <a:gd name="T10" fmla="*/ 459 w 459"/>
                    <a:gd name="T11" fmla="*/ 567 h 56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59"/>
                    <a:gd name="T19" fmla="*/ 0 h 569"/>
                    <a:gd name="T20" fmla="*/ 459 w 459"/>
                    <a:gd name="T21" fmla="*/ 569 h 56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59" h="569">
                      <a:moveTo>
                        <a:pt x="0" y="0"/>
                      </a:moveTo>
                      <a:cubicBezTo>
                        <a:pt x="15" y="36"/>
                        <a:pt x="59" y="155"/>
                        <a:pt x="90" y="222"/>
                      </a:cubicBezTo>
                      <a:cubicBezTo>
                        <a:pt x="121" y="289"/>
                        <a:pt x="149" y="353"/>
                        <a:pt x="183" y="402"/>
                      </a:cubicBezTo>
                      <a:cubicBezTo>
                        <a:pt x="217" y="451"/>
                        <a:pt x="260" y="493"/>
                        <a:pt x="294" y="519"/>
                      </a:cubicBezTo>
                      <a:cubicBezTo>
                        <a:pt x="328" y="545"/>
                        <a:pt x="363" y="553"/>
                        <a:pt x="390" y="561"/>
                      </a:cubicBezTo>
                      <a:cubicBezTo>
                        <a:pt x="417" y="569"/>
                        <a:pt x="445" y="566"/>
                        <a:pt x="459" y="56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37946" name="Oval 93"/>
            <p:cNvSpPr>
              <a:spLocks noChangeArrowheads="1"/>
            </p:cNvSpPr>
            <p:nvPr/>
          </p:nvSpPr>
          <p:spPr bwMode="auto">
            <a:xfrm>
              <a:off x="4427" y="2022"/>
              <a:ext cx="235" cy="24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947" name="Rectangle 94"/>
            <p:cNvSpPr>
              <a:spLocks noChangeArrowheads="1"/>
            </p:cNvSpPr>
            <p:nvPr/>
          </p:nvSpPr>
          <p:spPr bwMode="auto">
            <a:xfrm>
              <a:off x="3414" y="2029"/>
              <a:ext cx="988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 dirty="0">
                  <a:latin typeface="Comic Sans MS" pitchFamily="-110" charset="0"/>
                </a:rPr>
                <a:t>RF generator</a:t>
              </a:r>
              <a:endParaRPr sz="1600" noProof="1">
                <a:latin typeface="Comic Sans MS" pitchFamily="-110" charset="0"/>
              </a:endParaRPr>
            </a:p>
          </p:txBody>
        </p:sp>
        <p:sp>
          <p:nvSpPr>
            <p:cNvPr id="37948" name="Rectangle 95"/>
            <p:cNvSpPr>
              <a:spLocks noChangeArrowheads="1"/>
            </p:cNvSpPr>
            <p:nvPr/>
          </p:nvSpPr>
          <p:spPr bwMode="auto">
            <a:xfrm>
              <a:off x="1953" y="727"/>
              <a:ext cx="3558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 dirty="0">
                  <a:latin typeface="Comic Sans MS" pitchFamily="-110" charset="0"/>
                </a:rPr>
                <a:t>Used for protons, ions (50 – 200 MeV, </a:t>
              </a:r>
              <a:r>
                <a:rPr lang="en-US" sz="1600" i="1" dirty="0">
                  <a:latin typeface="Comic Sans MS" pitchFamily="-110" charset="0"/>
                </a:rPr>
                <a:t>f</a:t>
              </a:r>
              <a:r>
                <a:rPr lang="en-US" sz="1600" dirty="0">
                  <a:latin typeface="Comic Sans MS" pitchFamily="-110" charset="0"/>
                </a:rPr>
                <a:t> ~ 200 MHz)</a:t>
              </a:r>
              <a:endParaRPr sz="1600" noProof="1">
                <a:latin typeface="Comic Sans MS" pitchFamily="-110" charset="0"/>
              </a:endParaRPr>
            </a:p>
          </p:txBody>
        </p:sp>
      </p:grpSp>
      <p:sp>
        <p:nvSpPr>
          <p:cNvPr id="96" name="Rectangle 2"/>
          <p:cNvSpPr txBox="1">
            <a:spLocks noChangeArrowheads="1"/>
          </p:cNvSpPr>
          <p:nvPr/>
        </p:nvSpPr>
        <p:spPr>
          <a:xfrm>
            <a:off x="971600" y="304800"/>
            <a:ext cx="7416824" cy="533400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9pPr>
          </a:lstStyle>
          <a:p>
            <a:r>
              <a:rPr lang="en-US" dirty="0" smtClean="0"/>
              <a:t>RF acceleration: Alvarez Structure</a:t>
            </a:r>
            <a:endParaRPr lang="fr-FR" dirty="0"/>
          </a:p>
        </p:txBody>
      </p:sp>
      <p:pic>
        <p:nvPicPr>
          <p:cNvPr id="97" name="Picture 8" descr="alvarez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516216" y="2972450"/>
            <a:ext cx="2355800" cy="3476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8" name="Rectangle 9"/>
          <p:cNvSpPr>
            <a:spLocks noChangeArrowheads="1"/>
          </p:cNvSpPr>
          <p:nvPr/>
        </p:nvSpPr>
        <p:spPr bwMode="auto">
          <a:xfrm>
            <a:off x="6541118" y="2924944"/>
            <a:ext cx="2304256" cy="288032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LINAC 1 (</a:t>
            </a:r>
            <a:r>
              <a:rPr sz="1200" b="1" noProof="1">
                <a:solidFill>
                  <a:schemeClr val="bg1"/>
                </a:solidFill>
              </a:rPr>
              <a:t>CERN</a:t>
            </a:r>
            <a:r>
              <a:rPr lang="en-US" sz="1200" b="1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8104474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 descr="benodetRF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6" t="52630" r="9687" b="3434"/>
          <a:stretch/>
        </p:blipFill>
        <p:spPr bwMode="auto">
          <a:xfrm>
            <a:off x="1811212" y="4077072"/>
            <a:ext cx="1836320" cy="1099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086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 dirty="0" smtClean="0"/>
              <a:t>Transit time factor</a:t>
            </a:r>
            <a:endParaRPr lang="fr-FR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67544" y="2883101"/>
            <a:ext cx="465464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Comic Sans MS" pitchFamily="-110" charset="0"/>
              </a:rPr>
              <a:t>In the general case, the </a:t>
            </a:r>
            <a:r>
              <a:rPr lang="en-US" sz="1600" dirty="0">
                <a:solidFill>
                  <a:srgbClr val="3333FF"/>
                </a:solidFill>
                <a:latin typeface="Comic Sans MS" pitchFamily="-110" charset="0"/>
              </a:rPr>
              <a:t>transit time factor</a:t>
            </a:r>
            <a:r>
              <a:rPr lang="en-US" sz="1600" dirty="0">
                <a:latin typeface="Comic Sans MS" pitchFamily="-110" charset="0"/>
              </a:rPr>
              <a:t> </a:t>
            </a:r>
            <a:r>
              <a:rPr lang="en-US" sz="1600" dirty="0" smtClean="0">
                <a:solidFill>
                  <a:srgbClr val="FF0000"/>
                </a:solidFill>
                <a:latin typeface="Comic Sans MS" pitchFamily="-110" charset="0"/>
              </a:rPr>
              <a:t>is:</a:t>
            </a:r>
            <a:endParaRPr lang="en-US" sz="1600" dirty="0">
              <a:solidFill>
                <a:srgbClr val="FF0000"/>
              </a:solidFill>
              <a:latin typeface="Comic Sans MS" pitchFamily="-110" charset="0"/>
            </a:endParaRPr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6630596"/>
              </p:ext>
            </p:extLst>
          </p:nvPr>
        </p:nvGraphicFramePr>
        <p:xfrm>
          <a:off x="5344344" y="2708920"/>
          <a:ext cx="2843561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453" name="Equation" r:id="rId4" imgW="1892300" imgH="914400" progId="Equation.DSMT4">
                  <p:embed/>
                </p:oleObj>
              </mc:Choice>
              <mc:Fallback>
                <p:oleObj name="Equation" r:id="rId4" imgW="1892300" imgH="914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4344" y="2708920"/>
                        <a:ext cx="2843561" cy="1371600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 w="1270">
                        <a:solidFill>
                          <a:srgbClr val="0000FF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67544" y="1844824"/>
            <a:ext cx="2088232" cy="629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110000"/>
              </a:lnSpc>
            </a:pPr>
            <a:r>
              <a:rPr lang="en-US" sz="1600" dirty="0" smtClean="0">
                <a:solidFill>
                  <a:srgbClr val="3333FF"/>
                </a:solidFill>
                <a:latin typeface="Comic Sans MS" pitchFamily="-110" charset="0"/>
              </a:rPr>
              <a:t>Transit </a:t>
            </a:r>
            <a:r>
              <a:rPr lang="en-US" sz="1600" dirty="0">
                <a:solidFill>
                  <a:srgbClr val="3333FF"/>
                </a:solidFill>
                <a:latin typeface="Comic Sans MS" pitchFamily="-110" charset="0"/>
              </a:rPr>
              <a:t>time factor</a:t>
            </a:r>
            <a:r>
              <a:rPr lang="en-US" sz="1600" dirty="0">
                <a:latin typeface="Comic Sans MS" pitchFamily="-110" charset="0"/>
              </a:rPr>
              <a:t> </a:t>
            </a:r>
            <a:r>
              <a:rPr lang="en-US" sz="1600" dirty="0">
                <a:solidFill>
                  <a:srgbClr val="FF0000"/>
                </a:solidFill>
                <a:latin typeface="Comic Sans MS" pitchFamily="-110" charset="0"/>
              </a:rPr>
              <a:t>d</a:t>
            </a:r>
            <a:r>
              <a:rPr lang="en-US" sz="1600" dirty="0" smtClean="0">
                <a:solidFill>
                  <a:srgbClr val="FF0000"/>
                </a:solidFill>
                <a:latin typeface="Comic Sans MS" pitchFamily="-110" charset="0"/>
              </a:rPr>
              <a:t>efined </a:t>
            </a:r>
            <a:r>
              <a:rPr lang="en-US" sz="1600" dirty="0" smtClean="0">
                <a:solidFill>
                  <a:srgbClr val="FF0000"/>
                </a:solidFill>
                <a:latin typeface="Comic Sans MS" pitchFamily="-110" charset="0"/>
              </a:rPr>
              <a:t>as:</a:t>
            </a:r>
            <a:endParaRPr lang="en-US" sz="1600" dirty="0">
              <a:solidFill>
                <a:srgbClr val="FF0000"/>
              </a:solidFill>
              <a:latin typeface="Comic Sans MS" pitchFamily="-110" charset="0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9641850"/>
              </p:ext>
            </p:extLst>
          </p:nvPr>
        </p:nvGraphicFramePr>
        <p:xfrm>
          <a:off x="2699792" y="1807096"/>
          <a:ext cx="4987925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454" name="Equation" r:id="rId6" imgW="3048000" imgH="419100" progId="Equation.DSMT4">
                  <p:embed/>
                </p:oleObj>
              </mc:Choice>
              <mc:Fallback>
                <p:oleObj name="Equation" r:id="rId6" imgW="3048000" imgH="419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792" y="1807096"/>
                        <a:ext cx="4987925" cy="685800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 w="3175">
                        <a:solidFill>
                          <a:srgbClr val="0000FF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47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0715620"/>
              </p:ext>
            </p:extLst>
          </p:nvPr>
        </p:nvGraphicFramePr>
        <p:xfrm>
          <a:off x="3645768" y="4293096"/>
          <a:ext cx="2438400" cy="7386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455" name="Equation" r:id="rId8" imgW="1384200" imgH="419040" progId="Equation.DSMT4">
                  <p:embed/>
                </p:oleObj>
              </mc:Choice>
              <mc:Fallback>
                <p:oleObj name="Equation" r:id="rId8" imgW="138420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5768" y="4293096"/>
                        <a:ext cx="2438400" cy="73865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26"/>
          <p:cNvSpPr>
            <a:spLocks noChangeArrowheads="1"/>
          </p:cNvSpPr>
          <p:nvPr/>
        </p:nvSpPr>
        <p:spPr bwMode="auto">
          <a:xfrm>
            <a:off x="5078016" y="5289941"/>
            <a:ext cx="3923928" cy="1163395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anchor="t" anchorCtr="0">
            <a:prstTxWarp prst="textNoShape">
              <a:avLst/>
            </a:prstTxWarp>
            <a:spAutoFit/>
          </a:bodyPr>
          <a:lstStyle/>
          <a:p>
            <a:pPr>
              <a:lnSpc>
                <a:spcPct val="110000"/>
              </a:lnSpc>
              <a:buFont typeface="Arial"/>
              <a:buChar char="•"/>
            </a:pPr>
            <a:r>
              <a:rPr lang="en-US" sz="1800" i="1" dirty="0" smtClean="0">
                <a:latin typeface="Comic Sans MS" pitchFamily="-110" charset="0"/>
              </a:rPr>
              <a:t>  0 &lt; T</a:t>
            </a:r>
            <a:r>
              <a:rPr lang="en-US" sz="1800" i="1" baseline="-25000" dirty="0" smtClean="0">
                <a:latin typeface="Comic Sans MS" pitchFamily="-110" charset="0"/>
              </a:rPr>
              <a:t>a</a:t>
            </a:r>
            <a:r>
              <a:rPr lang="en-US" sz="1800" dirty="0" smtClean="0">
                <a:latin typeface="Comic Sans MS" pitchFamily="-110" charset="0"/>
              </a:rPr>
              <a:t> </a:t>
            </a:r>
            <a:r>
              <a:rPr lang="en-US" sz="1800" dirty="0">
                <a:latin typeface="Comic Sans MS" pitchFamily="-110" charset="0"/>
              </a:rPr>
              <a:t>&lt; </a:t>
            </a:r>
            <a:r>
              <a:rPr lang="en-US" sz="1800" dirty="0" smtClean="0">
                <a:latin typeface="Comic Sans MS" pitchFamily="-110" charset="0"/>
              </a:rPr>
              <a:t>1</a:t>
            </a:r>
          </a:p>
          <a:p>
            <a:pPr>
              <a:lnSpc>
                <a:spcPct val="110000"/>
              </a:lnSpc>
              <a:spcAft>
                <a:spcPts val="0"/>
              </a:spcAft>
              <a:buFont typeface="Arial"/>
              <a:buChar char="•"/>
            </a:pPr>
            <a:r>
              <a:rPr lang="en-US" sz="1800" i="1" dirty="0" smtClean="0">
                <a:latin typeface="Comic Sans MS" pitchFamily="-110" charset="0"/>
              </a:rPr>
              <a:t> T</a:t>
            </a:r>
            <a:r>
              <a:rPr lang="en-US" sz="1800" i="1" baseline="-25000" dirty="0" smtClean="0">
                <a:latin typeface="Comic Sans MS" pitchFamily="-110" charset="0"/>
              </a:rPr>
              <a:t>a</a:t>
            </a:r>
            <a:r>
              <a:rPr lang="en-US" sz="1800" dirty="0" smtClean="0">
                <a:latin typeface="Comic Sans MS" pitchFamily="-110" charset="0"/>
              </a:rPr>
              <a:t> </a:t>
            </a:r>
            <a:r>
              <a:rPr lang="en-US" sz="1800" dirty="0" smtClean="0">
                <a:latin typeface="Comic Sans MS" pitchFamily="-110" charset="0"/>
                <a:sym typeface="Symbol" pitchFamily="-110" charset="2"/>
              </a:rPr>
              <a:t></a:t>
            </a:r>
            <a:r>
              <a:rPr lang="en-US" sz="1800" dirty="0" smtClean="0">
                <a:latin typeface="Comic Sans MS" pitchFamily="-110" charset="0"/>
              </a:rPr>
              <a:t> 1  for g </a:t>
            </a:r>
            <a:r>
              <a:rPr lang="en-US" sz="1800" dirty="0" smtClean="0">
                <a:latin typeface="Comic Sans MS" pitchFamily="-110" charset="0"/>
                <a:sym typeface="Symbol" pitchFamily="-110" charset="2"/>
              </a:rPr>
              <a:t></a:t>
            </a:r>
            <a:r>
              <a:rPr lang="en-US" sz="1800" dirty="0" smtClean="0">
                <a:latin typeface="Comic Sans MS" pitchFamily="-110" charset="0"/>
              </a:rPr>
              <a:t> 0, smaller </a:t>
            </a:r>
            <a:r>
              <a:rPr lang="en-US" sz="1800" i="1" dirty="0" smtClean="0">
                <a:latin typeface="Lucida Grande"/>
                <a:ea typeface="Lucida Grande"/>
                <a:cs typeface="Lucida Grande"/>
              </a:rPr>
              <a:t>ω</a:t>
            </a:r>
            <a:r>
              <a:rPr lang="en-US" sz="1800" i="1" baseline="-25000" dirty="0" smtClean="0">
                <a:latin typeface="Comic Sans MS" pitchFamily="-110" charset="0"/>
              </a:rPr>
              <a:t>RF</a:t>
            </a:r>
          </a:p>
          <a:p>
            <a:pPr>
              <a:spcAft>
                <a:spcPts val="1200"/>
              </a:spcAft>
            </a:pPr>
            <a:r>
              <a:rPr lang="en-US" sz="1800" i="1" baseline="-25000" dirty="0" smtClean="0">
                <a:latin typeface="Comic Sans MS" pitchFamily="-110" charset="0"/>
              </a:rPr>
              <a:t/>
            </a:r>
            <a:br>
              <a:rPr lang="en-US" sz="1800" i="1" baseline="-25000" dirty="0" smtClean="0">
                <a:latin typeface="Comic Sans MS" pitchFamily="-110" charset="0"/>
              </a:rPr>
            </a:br>
            <a:r>
              <a:rPr lang="en-US" sz="1800" dirty="0" smtClean="0">
                <a:solidFill>
                  <a:srgbClr val="FF0000"/>
                </a:solidFill>
                <a:latin typeface="Comic Sans MS" pitchFamily="-110" charset="0"/>
              </a:rPr>
              <a:t>Important for low velocities (ions)</a:t>
            </a:r>
            <a:endParaRPr lang="en-US" sz="1800" i="1" dirty="0">
              <a:solidFill>
                <a:srgbClr val="FF0000"/>
              </a:solidFill>
              <a:latin typeface="Comic Sans MS" pitchFamily="-110" charset="0"/>
            </a:endParaRPr>
          </a:p>
        </p:txBody>
      </p:sp>
      <p:graphicFrame>
        <p:nvGraphicFramePr>
          <p:cNvPr id="1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3172592"/>
              </p:ext>
            </p:extLst>
          </p:nvPr>
        </p:nvGraphicFramePr>
        <p:xfrm>
          <a:off x="1154932" y="3344659"/>
          <a:ext cx="2627408" cy="3505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456" name="Equation" r:id="rId10" imgW="1524000" imgH="203200" progId="Equation.DSMT4">
                  <p:embed/>
                </p:oleObj>
              </mc:Choice>
              <mc:Fallback>
                <p:oleObj name="Equation" r:id="rId10" imgW="15240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4932" y="3344659"/>
                        <a:ext cx="2627408" cy="35050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657896" y="3344659"/>
            <a:ext cx="4954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for</a:t>
            </a:r>
            <a:endParaRPr lang="en-US" sz="1600" dirty="0"/>
          </a:p>
        </p:txBody>
      </p:sp>
      <p:sp>
        <p:nvSpPr>
          <p:cNvPr id="23" name="TextBox 22"/>
          <p:cNvSpPr txBox="1"/>
          <p:nvPr/>
        </p:nvSpPr>
        <p:spPr>
          <a:xfrm>
            <a:off x="467544" y="4365104"/>
            <a:ext cx="1500030" cy="629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600" dirty="0" smtClean="0">
                <a:solidFill>
                  <a:srgbClr val="FF0000"/>
                </a:solidFill>
              </a:rPr>
              <a:t>Simple model</a:t>
            </a:r>
            <a:br>
              <a:rPr lang="en-US" sz="1600" dirty="0" smtClean="0">
                <a:solidFill>
                  <a:srgbClr val="FF0000"/>
                </a:solidFill>
              </a:rPr>
            </a:br>
            <a:r>
              <a:rPr lang="en-US" sz="1600" dirty="0" smtClean="0">
                <a:solidFill>
                  <a:srgbClr val="FF0000"/>
                </a:solidFill>
              </a:rPr>
              <a:t>uniform field:</a:t>
            </a:r>
            <a:endParaRPr lang="en-US" sz="1600" dirty="0">
              <a:solidFill>
                <a:srgbClr val="FF0000"/>
              </a:solidFill>
            </a:endParaRPr>
          </a:p>
        </p:txBody>
      </p:sp>
      <p:graphicFrame>
        <p:nvGraphicFramePr>
          <p:cNvPr id="1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1842026"/>
              </p:ext>
            </p:extLst>
          </p:nvPr>
        </p:nvGraphicFramePr>
        <p:xfrm>
          <a:off x="2143944" y="5356066"/>
          <a:ext cx="2284413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457" name="Equation" r:id="rId12" imgW="1346200" imgH="469900" progId="Equation.3">
                  <p:embed/>
                </p:oleObj>
              </mc:Choice>
              <mc:Fallback>
                <p:oleObj name="Equation" r:id="rId12" imgW="1346200" imgH="469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3944" y="5356066"/>
                        <a:ext cx="2284413" cy="796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467544" y="5546267"/>
            <a:ext cx="9187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follows: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251520" y="980728"/>
            <a:ext cx="8712968" cy="669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800" dirty="0" smtClean="0">
                <a:latin typeface="Comic Sans MS" pitchFamily="-110" charset="0"/>
              </a:rPr>
              <a:t>The accelerating </a:t>
            </a:r>
            <a:r>
              <a:rPr lang="en-US" sz="1800" dirty="0" smtClean="0">
                <a:solidFill>
                  <a:srgbClr val="FF0000"/>
                </a:solidFill>
                <a:latin typeface="Comic Sans MS" pitchFamily="-110" charset="0"/>
              </a:rPr>
              <a:t>field varies during </a:t>
            </a:r>
            <a:r>
              <a:rPr lang="en-US" sz="1800" dirty="0" smtClean="0">
                <a:latin typeface="Comic Sans MS" pitchFamily="-110" charset="0"/>
              </a:rPr>
              <a:t>the </a:t>
            </a:r>
            <a:r>
              <a:rPr lang="en-US" sz="1800" dirty="0" smtClean="0">
                <a:solidFill>
                  <a:srgbClr val="FF0000"/>
                </a:solidFill>
                <a:latin typeface="Comic Sans MS" pitchFamily="-110" charset="0"/>
              </a:rPr>
              <a:t>passage</a:t>
            </a:r>
            <a:r>
              <a:rPr lang="en-US" sz="1800" dirty="0" smtClean="0">
                <a:latin typeface="Comic Sans MS" pitchFamily="-110" charset="0"/>
              </a:rPr>
              <a:t> of the particle</a:t>
            </a:r>
          </a:p>
          <a:p>
            <a:pPr>
              <a:lnSpc>
                <a:spcPct val="110000"/>
              </a:lnSpc>
            </a:pPr>
            <a:r>
              <a:rPr lang="en-US" sz="1800" dirty="0" smtClean="0">
                <a:latin typeface="Comic Sans MS" pitchFamily="-110" charset="0"/>
              </a:rPr>
              <a:t>=&gt; particle does not </a:t>
            </a:r>
            <a:r>
              <a:rPr lang="en-US" sz="1800" dirty="0" smtClean="0">
                <a:latin typeface="Comic Sans MS" pitchFamily="-110" charset="0"/>
              </a:rPr>
              <a:t>always see </a:t>
            </a:r>
            <a:r>
              <a:rPr lang="en-US" sz="1800" dirty="0" smtClean="0">
                <a:latin typeface="Comic Sans MS" pitchFamily="-110" charset="0"/>
              </a:rPr>
              <a:t>maximum </a:t>
            </a:r>
            <a:r>
              <a:rPr lang="en-US" sz="1800" dirty="0" smtClean="0">
                <a:latin typeface="Comic Sans MS" pitchFamily="-110" charset="0"/>
              </a:rPr>
              <a:t>field =</a:t>
            </a:r>
            <a:r>
              <a:rPr lang="en-US" sz="1800" dirty="0" smtClean="0">
                <a:latin typeface="Comic Sans MS" pitchFamily="-110" charset="0"/>
              </a:rPr>
              <a:t>&gt; </a:t>
            </a:r>
            <a:r>
              <a:rPr lang="en-US" sz="1800" dirty="0" smtClean="0">
                <a:solidFill>
                  <a:srgbClr val="FF0000"/>
                </a:solidFill>
                <a:latin typeface="Comic Sans MS" pitchFamily="-110" charset="0"/>
              </a:rPr>
              <a:t>effective acceleration smaller</a:t>
            </a:r>
            <a:endParaRPr lang="en-US" sz="1800" dirty="0">
              <a:solidFill>
                <a:srgbClr val="FF0000"/>
              </a:solidFill>
              <a:latin typeface="Comic Sans MS" pitchFamily="-11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28674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086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 dirty="0" smtClean="0"/>
              <a:t>Disc loaded traveling wave structures</a:t>
            </a:r>
            <a:endParaRPr lang="fr-FR" dirty="0"/>
          </a:p>
        </p:txBody>
      </p:sp>
      <p:sp>
        <p:nvSpPr>
          <p:cNvPr id="23568" name="Text Box 8"/>
          <p:cNvSpPr txBox="1">
            <a:spLocks noChangeArrowheads="1"/>
          </p:cNvSpPr>
          <p:nvPr/>
        </p:nvSpPr>
        <p:spPr bwMode="auto">
          <a:xfrm>
            <a:off x="228600" y="980728"/>
            <a:ext cx="8663880" cy="2220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110000"/>
              </a:lnSpc>
            </a:pPr>
            <a:r>
              <a:rPr lang="en-US" sz="1800" dirty="0"/>
              <a:t>-When particles gets </a:t>
            </a:r>
            <a:r>
              <a:rPr lang="en-US" sz="1800" dirty="0">
                <a:solidFill>
                  <a:srgbClr val="FF0000"/>
                </a:solidFill>
              </a:rPr>
              <a:t>ultra-relativistic </a:t>
            </a:r>
            <a:r>
              <a:rPr lang="en-US" sz="1800" dirty="0"/>
              <a:t>(</a:t>
            </a:r>
            <a:r>
              <a:rPr lang="en-US" sz="1800" dirty="0" err="1"/>
              <a:t>v~c</a:t>
            </a:r>
            <a:r>
              <a:rPr lang="en-US" sz="1800" dirty="0"/>
              <a:t>) the drift tubes become very long unless the operating frequency is increased. Late 40’s the development of radar led to high power transmitters (klystrons) at very high frequencies (</a:t>
            </a:r>
            <a:r>
              <a:rPr lang="en-US" sz="1800" dirty="0" smtClean="0"/>
              <a:t>3 GHz</a:t>
            </a:r>
            <a:r>
              <a:rPr lang="en-US" sz="1800" dirty="0"/>
              <a:t>).</a:t>
            </a:r>
          </a:p>
          <a:p>
            <a:pPr>
              <a:lnSpc>
                <a:spcPct val="110000"/>
              </a:lnSpc>
            </a:pPr>
            <a:r>
              <a:rPr lang="en-US" sz="1800" dirty="0"/>
              <a:t>-Next came the idea of suppressing the drift tubes using </a:t>
            </a:r>
            <a:r>
              <a:rPr lang="en-US" sz="1800" dirty="0">
                <a:solidFill>
                  <a:srgbClr val="FF0000"/>
                </a:solidFill>
              </a:rPr>
              <a:t>traveling waves</a:t>
            </a:r>
            <a:r>
              <a:rPr lang="en-US" sz="1800" dirty="0"/>
              <a:t>. However to get a continuous acceleration the phase velocity of the wave needs to be adjusted to the particle velocity.</a:t>
            </a:r>
            <a:endParaRPr lang="en-GB" sz="1800" dirty="0" smtClean="0">
              <a:solidFill>
                <a:srgbClr val="FF33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67544" y="6011996"/>
            <a:ext cx="81369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solution: slow wave guide with irises </a:t>
            </a:r>
            <a:r>
              <a:rPr lang="en-US" sz="1800" dirty="0" smtClean="0">
                <a:solidFill>
                  <a:srgbClr val="FF0000"/>
                </a:solidFill>
              </a:rPr>
              <a:t>    </a:t>
            </a:r>
            <a:r>
              <a:rPr lang="en-US" sz="1800" dirty="0" smtClean="0"/>
              <a:t>==&gt;    iris </a:t>
            </a:r>
            <a:r>
              <a:rPr lang="en-US" sz="1800" dirty="0"/>
              <a:t>loaded structure</a:t>
            </a:r>
          </a:p>
        </p:txBody>
      </p:sp>
      <p:grpSp>
        <p:nvGrpSpPr>
          <p:cNvPr id="11" name="Group 6"/>
          <p:cNvGrpSpPr>
            <a:grpSpLocks/>
          </p:cNvGrpSpPr>
          <p:nvPr/>
        </p:nvGrpSpPr>
        <p:grpSpPr bwMode="auto">
          <a:xfrm>
            <a:off x="367531" y="3298601"/>
            <a:ext cx="4708525" cy="2506663"/>
            <a:chOff x="428" y="451"/>
            <a:chExt cx="2966" cy="1579"/>
          </a:xfrm>
        </p:grpSpPr>
        <p:sp>
          <p:nvSpPr>
            <p:cNvPr id="12" name="AutoShape 7"/>
            <p:cNvSpPr>
              <a:spLocks noChangeAspect="1" noChangeArrowheads="1"/>
            </p:cNvSpPr>
            <p:nvPr/>
          </p:nvSpPr>
          <p:spPr bwMode="auto">
            <a:xfrm>
              <a:off x="2131" y="451"/>
              <a:ext cx="932" cy="925"/>
            </a:xfrm>
            <a:custGeom>
              <a:avLst/>
              <a:gdLst>
                <a:gd name="T0" fmla="*/ 466 w 21600"/>
                <a:gd name="T1" fmla="*/ 0 h 21600"/>
                <a:gd name="T2" fmla="*/ 136 w 21600"/>
                <a:gd name="T3" fmla="*/ 135 h 21600"/>
                <a:gd name="T4" fmla="*/ 0 w 21600"/>
                <a:gd name="T5" fmla="*/ 463 h 21600"/>
                <a:gd name="T6" fmla="*/ 136 w 21600"/>
                <a:gd name="T7" fmla="*/ 790 h 21600"/>
                <a:gd name="T8" fmla="*/ 466 w 21600"/>
                <a:gd name="T9" fmla="*/ 925 h 21600"/>
                <a:gd name="T10" fmla="*/ 796 w 21600"/>
                <a:gd name="T11" fmla="*/ 790 h 21600"/>
                <a:gd name="T12" fmla="*/ 932 w 21600"/>
                <a:gd name="T13" fmla="*/ 463 h 21600"/>
                <a:gd name="T14" fmla="*/ 796 w 21600"/>
                <a:gd name="T15" fmla="*/ 135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52 w 21600"/>
                <a:gd name="T25" fmla="*/ 3152 h 21600"/>
                <a:gd name="T26" fmla="*/ 18448 w 21600"/>
                <a:gd name="T27" fmla="*/ 18448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7200" y="10800"/>
                  </a:moveTo>
                  <a:cubicBezTo>
                    <a:pt x="7200" y="12788"/>
                    <a:pt x="8812" y="14400"/>
                    <a:pt x="10800" y="14400"/>
                  </a:cubicBezTo>
                  <a:cubicBezTo>
                    <a:pt x="12788" y="14400"/>
                    <a:pt x="14400" y="12788"/>
                    <a:pt x="14400" y="10800"/>
                  </a:cubicBezTo>
                  <a:cubicBezTo>
                    <a:pt x="14400" y="8812"/>
                    <a:pt x="12788" y="7200"/>
                    <a:pt x="10800" y="7200"/>
                  </a:cubicBezTo>
                  <a:cubicBezTo>
                    <a:pt x="8812" y="7200"/>
                    <a:pt x="7200" y="8812"/>
                    <a:pt x="7200" y="1080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Right">
                <a:rot lat="0" lon="1799999" rev="0"/>
              </a:camera>
              <a:lightRig rig="legacyNormal2" dir="t"/>
            </a:scene3d>
            <a:sp3d extrusionH="100000" prstMaterial="legacyPlastic">
              <a:bevelT w="13500" h="13500" prst="angle"/>
              <a:bevelB w="13500" h="13500" prst="angle"/>
              <a:extrusionClr>
                <a:schemeClr val="bg1"/>
              </a:extrusionClr>
            </a:sp3d>
          </p:spPr>
          <p:txBody>
            <a:bodyPr wrap="none" anchor="ctr">
              <a:prstTxWarp prst="textNoShape">
                <a:avLst/>
              </a:prstTxWarp>
              <a:flatTx/>
            </a:bodyPr>
            <a:lstStyle/>
            <a:p>
              <a:endParaRPr lang="en-US"/>
            </a:p>
          </p:txBody>
        </p:sp>
        <p:sp>
          <p:nvSpPr>
            <p:cNvPr id="13" name="AutoShape 8"/>
            <p:cNvSpPr>
              <a:spLocks noChangeArrowheads="1"/>
            </p:cNvSpPr>
            <p:nvPr/>
          </p:nvSpPr>
          <p:spPr bwMode="auto">
            <a:xfrm rot="-7692522">
              <a:off x="1680" y="622"/>
              <a:ext cx="928" cy="932"/>
            </a:xfrm>
            <a:custGeom>
              <a:avLst/>
              <a:gdLst>
                <a:gd name="T0" fmla="*/ 464 w 21600"/>
                <a:gd name="T1" fmla="*/ 0 h 21600"/>
                <a:gd name="T2" fmla="*/ 117 w 21600"/>
                <a:gd name="T3" fmla="*/ 741 h 21600"/>
                <a:gd name="T4" fmla="*/ 464 w 21600"/>
                <a:gd name="T5" fmla="*/ 44 h 21600"/>
                <a:gd name="T6" fmla="*/ 811 w 21600"/>
                <a:gd name="T7" fmla="*/ 741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541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3130" y="16854"/>
                  </a:moveTo>
                  <a:cubicBezTo>
                    <a:pt x="1769" y="15129"/>
                    <a:pt x="1029" y="12997"/>
                    <a:pt x="1029" y="10800"/>
                  </a:cubicBezTo>
                  <a:cubicBezTo>
                    <a:pt x="1029" y="5403"/>
                    <a:pt x="5403" y="1029"/>
                    <a:pt x="10800" y="1029"/>
                  </a:cubicBezTo>
                  <a:cubicBezTo>
                    <a:pt x="16196" y="1029"/>
                    <a:pt x="20571" y="5403"/>
                    <a:pt x="20571" y="10800"/>
                  </a:cubicBezTo>
                  <a:cubicBezTo>
                    <a:pt x="20570" y="12997"/>
                    <a:pt x="19830" y="15129"/>
                    <a:pt x="18469" y="16854"/>
                  </a:cubicBezTo>
                  <a:lnTo>
                    <a:pt x="19276" y="17491"/>
                  </a:lnTo>
                  <a:cubicBezTo>
                    <a:pt x="20781" y="15585"/>
                    <a:pt x="21600" y="13228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228"/>
                    <a:pt x="818" y="15585"/>
                    <a:pt x="2323" y="1749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Right">
                <a:rot lat="0" lon="1799999" rev="0"/>
              </a:camera>
              <a:lightRig rig="legacyNormal2" dir="t"/>
            </a:scene3d>
            <a:sp3d extrusionH="887400" prstMaterial="legacyPlastic">
              <a:bevelT w="13500" h="13500" prst="angle"/>
              <a:bevelB w="13500" h="13500" prst="angle"/>
              <a:extrusionClr>
                <a:schemeClr val="bg1"/>
              </a:extrusionClr>
            </a:sp3d>
          </p:spPr>
          <p:txBody>
            <a:bodyPr wrap="none" anchor="ctr">
              <a:prstTxWarp prst="textNoShape">
                <a:avLst/>
              </a:prstTxWarp>
              <a:flatTx/>
            </a:bodyPr>
            <a:lstStyle/>
            <a:p>
              <a:endParaRPr lang="en-US"/>
            </a:p>
          </p:txBody>
        </p:sp>
        <p:grpSp>
          <p:nvGrpSpPr>
            <p:cNvPr id="14" name="Group 9"/>
            <p:cNvGrpSpPr>
              <a:grpSpLocks/>
            </p:cNvGrpSpPr>
            <p:nvPr/>
          </p:nvGrpSpPr>
          <p:grpSpPr bwMode="auto">
            <a:xfrm>
              <a:off x="1144" y="638"/>
              <a:ext cx="1430" cy="1115"/>
              <a:chOff x="2927" y="1863"/>
              <a:chExt cx="1430" cy="1115"/>
            </a:xfrm>
          </p:grpSpPr>
          <p:sp>
            <p:nvSpPr>
              <p:cNvPr id="28" name="AutoShape 10"/>
              <p:cNvSpPr>
                <a:spLocks noChangeArrowheads="1"/>
              </p:cNvSpPr>
              <p:nvPr/>
            </p:nvSpPr>
            <p:spPr bwMode="auto">
              <a:xfrm rot="-7692522">
                <a:off x="3428" y="1860"/>
                <a:ext cx="926" cy="932"/>
              </a:xfrm>
              <a:custGeom>
                <a:avLst/>
                <a:gdLst>
                  <a:gd name="T0" fmla="*/ 463 w 21600"/>
                  <a:gd name="T1" fmla="*/ 0 h 21600"/>
                  <a:gd name="T2" fmla="*/ 221 w 21600"/>
                  <a:gd name="T3" fmla="*/ 658 h 21600"/>
                  <a:gd name="T4" fmla="*/ 463 w 21600"/>
                  <a:gd name="T5" fmla="*/ 312 h 21600"/>
                  <a:gd name="T6" fmla="*/ 705 w 21600"/>
                  <a:gd name="T7" fmla="*/ 658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15389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7989" y="13011"/>
                    </a:moveTo>
                    <a:cubicBezTo>
                      <a:pt x="7493" y="12381"/>
                      <a:pt x="7224" y="11602"/>
                      <a:pt x="7224" y="10800"/>
                    </a:cubicBezTo>
                    <a:cubicBezTo>
                      <a:pt x="7224" y="8825"/>
                      <a:pt x="8825" y="7224"/>
                      <a:pt x="10800" y="7224"/>
                    </a:cubicBezTo>
                    <a:cubicBezTo>
                      <a:pt x="12774" y="7224"/>
                      <a:pt x="14376" y="8825"/>
                      <a:pt x="14376" y="10800"/>
                    </a:cubicBezTo>
                    <a:cubicBezTo>
                      <a:pt x="14375" y="11602"/>
                      <a:pt x="14106" y="12381"/>
                      <a:pt x="13610" y="13011"/>
                    </a:cubicBezTo>
                    <a:lnTo>
                      <a:pt x="19287" y="17478"/>
                    </a:lnTo>
                    <a:cubicBezTo>
                      <a:pt x="20785" y="15574"/>
                      <a:pt x="21600" y="13222"/>
                      <a:pt x="21600" y="10800"/>
                    </a:cubicBez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ubicBezTo>
                      <a:pt x="-1" y="13222"/>
                      <a:pt x="814" y="15574"/>
                      <a:pt x="2312" y="1747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miter lim="800000"/>
                <a:headEnd/>
                <a:tailEnd/>
              </a:ln>
              <a:scene3d>
                <a:camera prst="legacyObliqueTopRight">
                  <a:rot lat="0" lon="1799999" rev="0"/>
                </a:camera>
                <a:lightRig rig="legacyNormal2" dir="t"/>
              </a:scene3d>
              <a:sp3d extrusionH="100000" prstMaterial="legacyPlastic">
                <a:bevelT w="13500" h="13500" prst="angle"/>
                <a:bevelB w="13500" h="13500" prst="angle"/>
                <a:extrusionClr>
                  <a:schemeClr val="bg1"/>
                </a:extrusionClr>
              </a:sp3d>
            </p:spPr>
            <p:txBody>
              <a:bodyPr wrap="none" anchor="ctr">
                <a:prstTxWarp prst="textNoShape">
                  <a:avLst/>
                </a:prstTxWarp>
                <a:flatTx/>
              </a:bodyPr>
              <a:lstStyle/>
              <a:p>
                <a:endParaRPr lang="en-US"/>
              </a:p>
            </p:txBody>
          </p:sp>
          <p:sp>
            <p:nvSpPr>
              <p:cNvPr id="29" name="AutoShape 11"/>
              <p:cNvSpPr>
                <a:spLocks noChangeArrowheads="1"/>
              </p:cNvSpPr>
              <p:nvPr/>
            </p:nvSpPr>
            <p:spPr bwMode="auto">
              <a:xfrm rot="-7692522">
                <a:off x="2976" y="2032"/>
                <a:ext cx="928" cy="932"/>
              </a:xfrm>
              <a:custGeom>
                <a:avLst/>
                <a:gdLst>
                  <a:gd name="T0" fmla="*/ 464 w 21600"/>
                  <a:gd name="T1" fmla="*/ 0 h 21600"/>
                  <a:gd name="T2" fmla="*/ 117 w 21600"/>
                  <a:gd name="T3" fmla="*/ 741 h 21600"/>
                  <a:gd name="T4" fmla="*/ 464 w 21600"/>
                  <a:gd name="T5" fmla="*/ 44 h 21600"/>
                  <a:gd name="T6" fmla="*/ 811 w 21600"/>
                  <a:gd name="T7" fmla="*/ 741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1541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3130" y="16854"/>
                    </a:moveTo>
                    <a:cubicBezTo>
                      <a:pt x="1769" y="15129"/>
                      <a:pt x="1029" y="12997"/>
                      <a:pt x="1029" y="10800"/>
                    </a:cubicBezTo>
                    <a:cubicBezTo>
                      <a:pt x="1029" y="5403"/>
                      <a:pt x="5403" y="1029"/>
                      <a:pt x="10800" y="1029"/>
                    </a:cubicBezTo>
                    <a:cubicBezTo>
                      <a:pt x="16196" y="1029"/>
                      <a:pt x="20571" y="5403"/>
                      <a:pt x="20571" y="10800"/>
                    </a:cubicBezTo>
                    <a:cubicBezTo>
                      <a:pt x="20570" y="12997"/>
                      <a:pt x="19830" y="15129"/>
                      <a:pt x="18469" y="16854"/>
                    </a:cubicBezTo>
                    <a:lnTo>
                      <a:pt x="19276" y="17491"/>
                    </a:lnTo>
                    <a:cubicBezTo>
                      <a:pt x="20781" y="15585"/>
                      <a:pt x="21600" y="13228"/>
                      <a:pt x="21600" y="10800"/>
                    </a:cubicBez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ubicBezTo>
                      <a:pt x="-1" y="13228"/>
                      <a:pt x="818" y="15585"/>
                      <a:pt x="2323" y="1749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miter lim="800000"/>
                <a:headEnd/>
                <a:tailEnd/>
              </a:ln>
              <a:scene3d>
                <a:camera prst="legacyObliqueTopRight">
                  <a:rot lat="0" lon="1799999" rev="0"/>
                </a:camera>
                <a:lightRig rig="legacyNormal2" dir="t"/>
              </a:scene3d>
              <a:sp3d extrusionH="887400" prstMaterial="legacyPlastic">
                <a:bevelT w="13500" h="13500" prst="angle"/>
                <a:bevelB w="13500" h="13500" prst="angle"/>
                <a:extrusionClr>
                  <a:schemeClr val="bg1"/>
                </a:extrusionClr>
              </a:sp3d>
            </p:spPr>
            <p:txBody>
              <a:bodyPr wrap="none" anchor="ctr">
                <a:prstTxWarp prst="textNoShape">
                  <a:avLst/>
                </a:prstTxWarp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0" name="AutoShape 12"/>
              <p:cNvSpPr>
                <a:spLocks noChangeArrowheads="1"/>
              </p:cNvSpPr>
              <p:nvPr/>
            </p:nvSpPr>
            <p:spPr bwMode="auto">
              <a:xfrm rot="-7692522">
                <a:off x="2930" y="2049"/>
                <a:ext cx="926" cy="932"/>
              </a:xfrm>
              <a:custGeom>
                <a:avLst/>
                <a:gdLst>
                  <a:gd name="T0" fmla="*/ 463 w 21600"/>
                  <a:gd name="T1" fmla="*/ 0 h 21600"/>
                  <a:gd name="T2" fmla="*/ 221 w 21600"/>
                  <a:gd name="T3" fmla="*/ 658 h 21600"/>
                  <a:gd name="T4" fmla="*/ 463 w 21600"/>
                  <a:gd name="T5" fmla="*/ 312 h 21600"/>
                  <a:gd name="T6" fmla="*/ 705 w 21600"/>
                  <a:gd name="T7" fmla="*/ 658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15389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7989" y="13011"/>
                    </a:moveTo>
                    <a:cubicBezTo>
                      <a:pt x="7493" y="12381"/>
                      <a:pt x="7224" y="11602"/>
                      <a:pt x="7224" y="10800"/>
                    </a:cubicBezTo>
                    <a:cubicBezTo>
                      <a:pt x="7224" y="8825"/>
                      <a:pt x="8825" y="7224"/>
                      <a:pt x="10800" y="7224"/>
                    </a:cubicBezTo>
                    <a:cubicBezTo>
                      <a:pt x="12774" y="7224"/>
                      <a:pt x="14376" y="8825"/>
                      <a:pt x="14376" y="10800"/>
                    </a:cubicBezTo>
                    <a:cubicBezTo>
                      <a:pt x="14375" y="11602"/>
                      <a:pt x="14106" y="12381"/>
                      <a:pt x="13610" y="13011"/>
                    </a:cubicBezTo>
                    <a:lnTo>
                      <a:pt x="19287" y="17478"/>
                    </a:lnTo>
                    <a:cubicBezTo>
                      <a:pt x="20785" y="15574"/>
                      <a:pt x="21600" y="13222"/>
                      <a:pt x="21600" y="10800"/>
                    </a:cubicBez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ubicBezTo>
                      <a:pt x="-1" y="13222"/>
                      <a:pt x="814" y="15574"/>
                      <a:pt x="2312" y="1747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miter lim="800000"/>
                <a:headEnd/>
                <a:tailEnd/>
              </a:ln>
              <a:scene3d>
                <a:camera prst="legacyObliqueTopRight">
                  <a:rot lat="0" lon="1799999" rev="0"/>
                </a:camera>
                <a:lightRig rig="legacyNormal2" dir="t"/>
              </a:scene3d>
              <a:sp3d extrusionH="100000" prstMaterial="legacyPlastic">
                <a:bevelT w="13500" h="13500" prst="angle"/>
                <a:bevelB w="13500" h="13500" prst="angle"/>
                <a:extrusionClr>
                  <a:schemeClr val="bg1"/>
                </a:extrusionClr>
              </a:sp3d>
            </p:spPr>
            <p:txBody>
              <a:bodyPr wrap="none" anchor="ctr">
                <a:prstTxWarp prst="textNoShape">
                  <a:avLst/>
                </a:prstTxWarp>
                <a:flatTx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oup 13"/>
            <p:cNvGrpSpPr>
              <a:grpSpLocks/>
            </p:cNvGrpSpPr>
            <p:nvPr/>
          </p:nvGrpSpPr>
          <p:grpSpPr bwMode="auto">
            <a:xfrm>
              <a:off x="648" y="829"/>
              <a:ext cx="1430" cy="1115"/>
              <a:chOff x="2927" y="1863"/>
              <a:chExt cx="1430" cy="1115"/>
            </a:xfrm>
          </p:grpSpPr>
          <p:sp>
            <p:nvSpPr>
              <p:cNvPr id="25" name="AutoShape 14"/>
              <p:cNvSpPr>
                <a:spLocks noChangeArrowheads="1"/>
              </p:cNvSpPr>
              <p:nvPr/>
            </p:nvSpPr>
            <p:spPr bwMode="auto">
              <a:xfrm rot="-7692522">
                <a:off x="3428" y="1860"/>
                <a:ext cx="926" cy="932"/>
              </a:xfrm>
              <a:custGeom>
                <a:avLst/>
                <a:gdLst>
                  <a:gd name="T0" fmla="*/ 463 w 21600"/>
                  <a:gd name="T1" fmla="*/ 0 h 21600"/>
                  <a:gd name="T2" fmla="*/ 221 w 21600"/>
                  <a:gd name="T3" fmla="*/ 658 h 21600"/>
                  <a:gd name="T4" fmla="*/ 463 w 21600"/>
                  <a:gd name="T5" fmla="*/ 312 h 21600"/>
                  <a:gd name="T6" fmla="*/ 705 w 21600"/>
                  <a:gd name="T7" fmla="*/ 658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15389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7989" y="13011"/>
                    </a:moveTo>
                    <a:cubicBezTo>
                      <a:pt x="7493" y="12381"/>
                      <a:pt x="7224" y="11602"/>
                      <a:pt x="7224" y="10800"/>
                    </a:cubicBezTo>
                    <a:cubicBezTo>
                      <a:pt x="7224" y="8825"/>
                      <a:pt x="8825" y="7224"/>
                      <a:pt x="10800" y="7224"/>
                    </a:cubicBezTo>
                    <a:cubicBezTo>
                      <a:pt x="12774" y="7224"/>
                      <a:pt x="14376" y="8825"/>
                      <a:pt x="14376" y="10800"/>
                    </a:cubicBezTo>
                    <a:cubicBezTo>
                      <a:pt x="14375" y="11602"/>
                      <a:pt x="14106" y="12381"/>
                      <a:pt x="13610" y="13011"/>
                    </a:cubicBezTo>
                    <a:lnTo>
                      <a:pt x="19287" y="17478"/>
                    </a:lnTo>
                    <a:cubicBezTo>
                      <a:pt x="20785" y="15574"/>
                      <a:pt x="21600" y="13222"/>
                      <a:pt x="21600" y="10800"/>
                    </a:cubicBez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ubicBezTo>
                      <a:pt x="-1" y="13222"/>
                      <a:pt x="814" y="15574"/>
                      <a:pt x="2312" y="1747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miter lim="800000"/>
                <a:headEnd/>
                <a:tailEnd/>
              </a:ln>
              <a:scene3d>
                <a:camera prst="legacyObliqueTopRight">
                  <a:rot lat="0" lon="1799999" rev="0"/>
                </a:camera>
                <a:lightRig rig="legacyNormal2" dir="t"/>
              </a:scene3d>
              <a:sp3d extrusionH="100000" prstMaterial="legacyPlastic">
                <a:bevelT w="13500" h="13500" prst="angle"/>
                <a:bevelB w="13500" h="13500" prst="angle"/>
                <a:extrusionClr>
                  <a:schemeClr val="bg1"/>
                </a:extrusionClr>
              </a:sp3d>
            </p:spPr>
            <p:txBody>
              <a:bodyPr wrap="none" anchor="ctr">
                <a:prstTxWarp prst="textNoShape">
                  <a:avLst/>
                </a:prstTxWarp>
                <a:flatTx/>
              </a:bodyPr>
              <a:lstStyle/>
              <a:p>
                <a:endParaRPr lang="en-US"/>
              </a:p>
            </p:txBody>
          </p:sp>
          <p:sp>
            <p:nvSpPr>
              <p:cNvPr id="26" name="AutoShape 15"/>
              <p:cNvSpPr>
                <a:spLocks noChangeArrowheads="1"/>
              </p:cNvSpPr>
              <p:nvPr/>
            </p:nvSpPr>
            <p:spPr bwMode="auto">
              <a:xfrm rot="-7692522">
                <a:off x="2976" y="2032"/>
                <a:ext cx="928" cy="932"/>
              </a:xfrm>
              <a:custGeom>
                <a:avLst/>
                <a:gdLst>
                  <a:gd name="T0" fmla="*/ 464 w 21600"/>
                  <a:gd name="T1" fmla="*/ 0 h 21600"/>
                  <a:gd name="T2" fmla="*/ 117 w 21600"/>
                  <a:gd name="T3" fmla="*/ 741 h 21600"/>
                  <a:gd name="T4" fmla="*/ 464 w 21600"/>
                  <a:gd name="T5" fmla="*/ 44 h 21600"/>
                  <a:gd name="T6" fmla="*/ 811 w 21600"/>
                  <a:gd name="T7" fmla="*/ 741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1541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3130" y="16854"/>
                    </a:moveTo>
                    <a:cubicBezTo>
                      <a:pt x="1769" y="15129"/>
                      <a:pt x="1029" y="12997"/>
                      <a:pt x="1029" y="10800"/>
                    </a:cubicBezTo>
                    <a:cubicBezTo>
                      <a:pt x="1029" y="5403"/>
                      <a:pt x="5403" y="1029"/>
                      <a:pt x="10800" y="1029"/>
                    </a:cubicBezTo>
                    <a:cubicBezTo>
                      <a:pt x="16196" y="1029"/>
                      <a:pt x="20571" y="5403"/>
                      <a:pt x="20571" y="10800"/>
                    </a:cubicBezTo>
                    <a:cubicBezTo>
                      <a:pt x="20570" y="12997"/>
                      <a:pt x="19830" y="15129"/>
                      <a:pt x="18469" y="16854"/>
                    </a:cubicBezTo>
                    <a:lnTo>
                      <a:pt x="19276" y="17491"/>
                    </a:lnTo>
                    <a:cubicBezTo>
                      <a:pt x="20781" y="15585"/>
                      <a:pt x="21600" y="13228"/>
                      <a:pt x="21600" y="10800"/>
                    </a:cubicBez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ubicBezTo>
                      <a:pt x="-1" y="13228"/>
                      <a:pt x="818" y="15585"/>
                      <a:pt x="2323" y="1749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miter lim="800000"/>
                <a:headEnd/>
                <a:tailEnd/>
              </a:ln>
              <a:scene3d>
                <a:camera prst="legacyObliqueTopRight">
                  <a:rot lat="0" lon="1799999" rev="0"/>
                </a:camera>
                <a:lightRig rig="legacyNormal2" dir="t"/>
              </a:scene3d>
              <a:sp3d extrusionH="887400" prstMaterial="legacyPlastic">
                <a:bevelT w="13500" h="13500" prst="angle"/>
                <a:bevelB w="13500" h="13500" prst="angle"/>
                <a:extrusionClr>
                  <a:schemeClr val="bg1"/>
                </a:extrusionClr>
              </a:sp3d>
            </p:spPr>
            <p:txBody>
              <a:bodyPr wrap="none" anchor="ctr">
                <a:prstTxWarp prst="textNoShape">
                  <a:avLst/>
                </a:prstTxWarp>
                <a:flatTx/>
              </a:bodyPr>
              <a:lstStyle/>
              <a:p>
                <a:endParaRPr lang="en-US"/>
              </a:p>
            </p:txBody>
          </p:sp>
          <p:sp>
            <p:nvSpPr>
              <p:cNvPr id="27" name="AutoShape 16"/>
              <p:cNvSpPr>
                <a:spLocks noChangeArrowheads="1"/>
              </p:cNvSpPr>
              <p:nvPr/>
            </p:nvSpPr>
            <p:spPr bwMode="auto">
              <a:xfrm rot="-7692522">
                <a:off x="2930" y="2049"/>
                <a:ext cx="926" cy="932"/>
              </a:xfrm>
              <a:custGeom>
                <a:avLst/>
                <a:gdLst>
                  <a:gd name="T0" fmla="*/ 463 w 21600"/>
                  <a:gd name="T1" fmla="*/ 0 h 21600"/>
                  <a:gd name="T2" fmla="*/ 221 w 21600"/>
                  <a:gd name="T3" fmla="*/ 658 h 21600"/>
                  <a:gd name="T4" fmla="*/ 463 w 21600"/>
                  <a:gd name="T5" fmla="*/ 312 h 21600"/>
                  <a:gd name="T6" fmla="*/ 705 w 21600"/>
                  <a:gd name="T7" fmla="*/ 658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15389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7989" y="13011"/>
                    </a:moveTo>
                    <a:cubicBezTo>
                      <a:pt x="7493" y="12381"/>
                      <a:pt x="7224" y="11602"/>
                      <a:pt x="7224" y="10800"/>
                    </a:cubicBezTo>
                    <a:cubicBezTo>
                      <a:pt x="7224" y="8825"/>
                      <a:pt x="8825" y="7224"/>
                      <a:pt x="10800" y="7224"/>
                    </a:cubicBezTo>
                    <a:cubicBezTo>
                      <a:pt x="12774" y="7224"/>
                      <a:pt x="14376" y="8825"/>
                      <a:pt x="14376" y="10800"/>
                    </a:cubicBezTo>
                    <a:cubicBezTo>
                      <a:pt x="14375" y="11602"/>
                      <a:pt x="14106" y="12381"/>
                      <a:pt x="13610" y="13011"/>
                    </a:cubicBezTo>
                    <a:lnTo>
                      <a:pt x="19287" y="17478"/>
                    </a:lnTo>
                    <a:cubicBezTo>
                      <a:pt x="20785" y="15574"/>
                      <a:pt x="21600" y="13222"/>
                      <a:pt x="21600" y="10800"/>
                    </a:cubicBez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ubicBezTo>
                      <a:pt x="-1" y="13222"/>
                      <a:pt x="814" y="15574"/>
                      <a:pt x="2312" y="1747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miter lim="800000"/>
                <a:headEnd/>
                <a:tailEnd/>
              </a:ln>
              <a:scene3d>
                <a:camera prst="legacyObliqueTopRight">
                  <a:rot lat="0" lon="1799999" rev="0"/>
                </a:camera>
                <a:lightRig rig="legacyNormal2" dir="t"/>
              </a:scene3d>
              <a:sp3d extrusionH="100000" prstMaterial="legacyPlastic">
                <a:bevelT w="13500" h="13500" prst="angle"/>
                <a:bevelB w="13500" h="13500" prst="angle"/>
                <a:extrusionClr>
                  <a:schemeClr val="bg1"/>
                </a:extrusionClr>
              </a:sp3d>
            </p:spPr>
            <p:txBody>
              <a:bodyPr wrap="none" anchor="ctr">
                <a:prstTxWarp prst="textNoShape">
                  <a:avLst/>
                </a:prstTxWarp>
                <a:flatTx/>
              </a:bodyPr>
              <a:lstStyle/>
              <a:p>
                <a:endParaRPr lang="en-US"/>
              </a:p>
            </p:txBody>
          </p:sp>
        </p:grpSp>
        <p:sp>
          <p:nvSpPr>
            <p:cNvPr id="16" name="Line 17"/>
            <p:cNvSpPr>
              <a:spLocks noChangeShapeType="1"/>
            </p:cNvSpPr>
            <p:nvPr/>
          </p:nvSpPr>
          <p:spPr bwMode="auto">
            <a:xfrm flipV="1">
              <a:off x="2966" y="586"/>
              <a:ext cx="428" cy="167"/>
            </a:xfrm>
            <a:prstGeom prst="line">
              <a:avLst/>
            </a:prstGeom>
            <a:noFill/>
            <a:ln w="28575">
              <a:solidFill>
                <a:srgbClr val="FF5050"/>
              </a:solidFill>
              <a:round/>
              <a:headEnd/>
              <a:tailEnd type="stealth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AutoShape 18"/>
            <p:cNvSpPr>
              <a:spLocks noChangeArrowheads="1"/>
            </p:cNvSpPr>
            <p:nvPr/>
          </p:nvSpPr>
          <p:spPr bwMode="auto">
            <a:xfrm rot="-7692522">
              <a:off x="430" y="1100"/>
              <a:ext cx="928" cy="932"/>
            </a:xfrm>
            <a:custGeom>
              <a:avLst/>
              <a:gdLst>
                <a:gd name="T0" fmla="*/ 464 w 21600"/>
                <a:gd name="T1" fmla="*/ 0 h 21600"/>
                <a:gd name="T2" fmla="*/ 117 w 21600"/>
                <a:gd name="T3" fmla="*/ 741 h 21600"/>
                <a:gd name="T4" fmla="*/ 464 w 21600"/>
                <a:gd name="T5" fmla="*/ 44 h 21600"/>
                <a:gd name="T6" fmla="*/ 811 w 21600"/>
                <a:gd name="T7" fmla="*/ 741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1541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3130" y="16854"/>
                  </a:moveTo>
                  <a:cubicBezTo>
                    <a:pt x="1769" y="15129"/>
                    <a:pt x="1029" y="12997"/>
                    <a:pt x="1029" y="10800"/>
                  </a:cubicBezTo>
                  <a:cubicBezTo>
                    <a:pt x="1029" y="5403"/>
                    <a:pt x="5403" y="1029"/>
                    <a:pt x="10800" y="1029"/>
                  </a:cubicBezTo>
                  <a:cubicBezTo>
                    <a:pt x="16196" y="1029"/>
                    <a:pt x="20571" y="5403"/>
                    <a:pt x="20571" y="10800"/>
                  </a:cubicBezTo>
                  <a:cubicBezTo>
                    <a:pt x="20570" y="12997"/>
                    <a:pt x="19830" y="15129"/>
                    <a:pt x="18469" y="16854"/>
                  </a:cubicBezTo>
                  <a:lnTo>
                    <a:pt x="19276" y="17491"/>
                  </a:lnTo>
                  <a:cubicBezTo>
                    <a:pt x="20781" y="15585"/>
                    <a:pt x="21600" y="13228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3228"/>
                    <a:pt x="818" y="15585"/>
                    <a:pt x="2323" y="1749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miter lim="800000"/>
              <a:headEnd/>
              <a:tailEnd/>
            </a:ln>
            <a:scene3d>
              <a:camera prst="legacyObliqueTopRight">
                <a:rot lat="0" lon="1799999" rev="0"/>
              </a:camera>
              <a:lightRig rig="legacyNormal2" dir="t"/>
            </a:scene3d>
            <a:sp3d extrusionH="430200" prstMaterial="legacyPlastic">
              <a:bevelT w="13500" h="13500" prst="angle"/>
              <a:bevelB w="13500" h="13500" prst="angle"/>
              <a:extrusionClr>
                <a:schemeClr val="bg1"/>
              </a:extrusionClr>
            </a:sp3d>
          </p:spPr>
          <p:txBody>
            <a:bodyPr wrap="none" anchor="ctr">
              <a:prstTxWarp prst="textNoShape">
                <a:avLst/>
              </a:prstTxWarp>
              <a:flatTx/>
            </a:bodyPr>
            <a:lstStyle/>
            <a:p>
              <a:endParaRPr lang="en-US"/>
            </a:p>
          </p:txBody>
        </p:sp>
        <p:sp>
          <p:nvSpPr>
            <p:cNvPr id="18" name="Line 19"/>
            <p:cNvSpPr>
              <a:spLocks noChangeShapeType="1"/>
            </p:cNvSpPr>
            <p:nvPr/>
          </p:nvSpPr>
          <p:spPr bwMode="auto">
            <a:xfrm flipV="1">
              <a:off x="722" y="866"/>
              <a:ext cx="1954" cy="751"/>
            </a:xfrm>
            <a:prstGeom prst="line">
              <a:avLst/>
            </a:prstGeom>
            <a:noFill/>
            <a:ln w="28575">
              <a:solidFill>
                <a:srgbClr val="FF505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Oval 20"/>
            <p:cNvSpPr>
              <a:spLocks noChangeArrowheads="1"/>
            </p:cNvSpPr>
            <p:nvPr/>
          </p:nvSpPr>
          <p:spPr bwMode="auto">
            <a:xfrm>
              <a:off x="1714" y="1158"/>
              <a:ext cx="119" cy="118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0" name="Group 21"/>
            <p:cNvGrpSpPr>
              <a:grpSpLocks/>
            </p:cNvGrpSpPr>
            <p:nvPr/>
          </p:nvGrpSpPr>
          <p:grpSpPr bwMode="auto">
            <a:xfrm>
              <a:off x="1626" y="979"/>
              <a:ext cx="647" cy="326"/>
              <a:chOff x="1625" y="979"/>
              <a:chExt cx="647" cy="326"/>
            </a:xfrm>
          </p:grpSpPr>
          <p:sp>
            <p:nvSpPr>
              <p:cNvPr id="21" name="Arc 22"/>
              <p:cNvSpPr>
                <a:spLocks/>
              </p:cNvSpPr>
              <p:nvPr/>
            </p:nvSpPr>
            <p:spPr bwMode="auto">
              <a:xfrm rot="-1235836">
                <a:off x="1625" y="979"/>
                <a:ext cx="529" cy="106"/>
              </a:xfrm>
              <a:custGeom>
                <a:avLst/>
                <a:gdLst>
                  <a:gd name="T0" fmla="*/ 529 w 35637"/>
                  <a:gd name="T1" fmla="*/ 63 h 21600"/>
                  <a:gd name="T2" fmla="*/ 0 w 35637"/>
                  <a:gd name="T3" fmla="*/ 57 h 21600"/>
                  <a:gd name="T4" fmla="*/ 271 w 35637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35637"/>
                  <a:gd name="T10" fmla="*/ 0 h 21600"/>
                  <a:gd name="T11" fmla="*/ 35637 w 35637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5637" h="21600" fill="none" extrusionOk="0">
                    <a:moveTo>
                      <a:pt x="35636" y="12780"/>
                    </a:moveTo>
                    <a:cubicBezTo>
                      <a:pt x="31567" y="18325"/>
                      <a:pt x="25101" y="21599"/>
                      <a:pt x="18224" y="21599"/>
                    </a:cubicBezTo>
                    <a:cubicBezTo>
                      <a:pt x="10838" y="21599"/>
                      <a:pt x="3964" y="17826"/>
                      <a:pt x="-1" y="11595"/>
                    </a:cubicBezTo>
                  </a:path>
                  <a:path w="35637" h="21600" stroke="0" extrusionOk="0">
                    <a:moveTo>
                      <a:pt x="35636" y="12780"/>
                    </a:moveTo>
                    <a:cubicBezTo>
                      <a:pt x="31567" y="18325"/>
                      <a:pt x="25101" y="21599"/>
                      <a:pt x="18224" y="21599"/>
                    </a:cubicBezTo>
                    <a:cubicBezTo>
                      <a:pt x="10838" y="21599"/>
                      <a:pt x="3964" y="17826"/>
                      <a:pt x="-1" y="11595"/>
                    </a:cubicBezTo>
                    <a:lnTo>
                      <a:pt x="18224" y="0"/>
                    </a:lnTo>
                    <a:close/>
                  </a:path>
                </a:pathLst>
              </a:cu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Line 23"/>
              <p:cNvSpPr>
                <a:spLocks noChangeShapeType="1"/>
              </p:cNvSpPr>
              <p:nvPr/>
            </p:nvSpPr>
            <p:spPr bwMode="auto">
              <a:xfrm rot="-1235836">
                <a:off x="1907" y="1075"/>
                <a:ext cx="39" cy="0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 type="stealth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Arc 24"/>
              <p:cNvSpPr>
                <a:spLocks/>
              </p:cNvSpPr>
              <p:nvPr/>
            </p:nvSpPr>
            <p:spPr bwMode="auto">
              <a:xfrm rot="9513053">
                <a:off x="1739" y="1194"/>
                <a:ext cx="533" cy="111"/>
              </a:xfrm>
              <a:custGeom>
                <a:avLst/>
                <a:gdLst>
                  <a:gd name="T0" fmla="*/ 533 w 35726"/>
                  <a:gd name="T1" fmla="*/ 65 h 21600"/>
                  <a:gd name="T2" fmla="*/ 0 w 35726"/>
                  <a:gd name="T3" fmla="*/ 60 h 21600"/>
                  <a:gd name="T4" fmla="*/ 272 w 35726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35726"/>
                  <a:gd name="T10" fmla="*/ 0 h 21600"/>
                  <a:gd name="T11" fmla="*/ 35726 w 3572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5726" h="21600" fill="none" extrusionOk="0">
                    <a:moveTo>
                      <a:pt x="35726" y="12658"/>
                    </a:moveTo>
                    <a:cubicBezTo>
                      <a:pt x="31664" y="18274"/>
                      <a:pt x="25154" y="21599"/>
                      <a:pt x="18224" y="21599"/>
                    </a:cubicBezTo>
                    <a:cubicBezTo>
                      <a:pt x="10838" y="21599"/>
                      <a:pt x="3964" y="17826"/>
                      <a:pt x="-1" y="11595"/>
                    </a:cubicBezTo>
                  </a:path>
                  <a:path w="35726" h="21600" stroke="0" extrusionOk="0">
                    <a:moveTo>
                      <a:pt x="35726" y="12658"/>
                    </a:moveTo>
                    <a:cubicBezTo>
                      <a:pt x="31664" y="18274"/>
                      <a:pt x="25154" y="21599"/>
                      <a:pt x="18224" y="21599"/>
                    </a:cubicBezTo>
                    <a:cubicBezTo>
                      <a:pt x="10838" y="21599"/>
                      <a:pt x="3964" y="17826"/>
                      <a:pt x="-1" y="11595"/>
                    </a:cubicBezTo>
                    <a:lnTo>
                      <a:pt x="18224" y="0"/>
                    </a:lnTo>
                    <a:close/>
                  </a:path>
                </a:pathLst>
              </a:cu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Line 25"/>
              <p:cNvSpPr>
                <a:spLocks noChangeShapeType="1"/>
              </p:cNvSpPr>
              <p:nvPr/>
            </p:nvSpPr>
            <p:spPr bwMode="auto">
              <a:xfrm rot="-1235836">
                <a:off x="1976" y="1191"/>
                <a:ext cx="44" cy="1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 type="stealth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5292080" y="3140968"/>
            <a:ext cx="3621807" cy="2725043"/>
            <a:chOff x="4721225" y="415925"/>
            <a:chExt cx="4984750" cy="3403600"/>
          </a:xfrm>
        </p:grpSpPr>
        <p:pic>
          <p:nvPicPr>
            <p:cNvPr id="31" name="Picture 12" descr="CLIC_acc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721225" y="415925"/>
              <a:ext cx="4984750" cy="3403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" name="Rectangle 13"/>
            <p:cNvSpPr>
              <a:spLocks noChangeArrowheads="1"/>
            </p:cNvSpPr>
            <p:nvPr/>
          </p:nvSpPr>
          <p:spPr bwMode="auto">
            <a:xfrm>
              <a:off x="4721225" y="415925"/>
              <a:ext cx="4984750" cy="345974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tabLst>
                  <a:tab pos="3910013" algn="l"/>
                </a:tabLst>
              </a:pPr>
              <a:r>
                <a:rPr lang="en-US" sz="1200" b="1" dirty="0">
                  <a:solidFill>
                    <a:schemeClr val="bg1"/>
                  </a:solidFill>
                </a:rPr>
                <a:t>CLIC Accelerating Structures (</a:t>
              </a:r>
              <a:r>
                <a:rPr lang="en-US" sz="1200" b="1" dirty="0" smtClean="0">
                  <a:solidFill>
                    <a:schemeClr val="bg1"/>
                  </a:solidFill>
                </a:rPr>
                <a:t>30 </a:t>
              </a:r>
              <a:r>
                <a:rPr lang="en-US" sz="1200" b="1" dirty="0">
                  <a:solidFill>
                    <a:schemeClr val="bg1"/>
                  </a:solidFill>
                </a:rPr>
                <a:t>&amp; 11 </a:t>
              </a:r>
              <a:r>
                <a:rPr lang="en-US" sz="1200" b="1" dirty="0" smtClean="0">
                  <a:solidFill>
                    <a:schemeClr val="bg1"/>
                  </a:solidFill>
                </a:rPr>
                <a:t>GHz)</a:t>
              </a:r>
              <a:endParaRPr lang="en-US" sz="10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761931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086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 dirty="0"/>
              <a:t>The Traveling Wave Case</a:t>
            </a:r>
            <a:endParaRPr lang="fr-FR" dirty="0"/>
          </a:p>
        </p:txBody>
      </p:sp>
      <p:sp>
        <p:nvSpPr>
          <p:cNvPr id="23568" name="Text Box 8"/>
          <p:cNvSpPr txBox="1">
            <a:spLocks noChangeArrowheads="1"/>
          </p:cNvSpPr>
          <p:nvPr/>
        </p:nvSpPr>
        <p:spPr bwMode="auto">
          <a:xfrm>
            <a:off x="444624" y="3573016"/>
            <a:ext cx="866388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1800" dirty="0" smtClean="0">
                <a:solidFill>
                  <a:srgbClr val="FF3300"/>
                </a:solidFill>
              </a:rPr>
              <a:t>The particle travels along with the wave, and</a:t>
            </a:r>
            <a:br>
              <a:rPr lang="en-GB" sz="1800" dirty="0" smtClean="0">
                <a:solidFill>
                  <a:srgbClr val="FF3300"/>
                </a:solidFill>
              </a:rPr>
            </a:br>
            <a:r>
              <a:rPr lang="en-GB" sz="1800" dirty="0" smtClean="0">
                <a:solidFill>
                  <a:srgbClr val="FF3300"/>
                </a:solidFill>
              </a:rPr>
              <a:t>k represents the wave propagation factor.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3" y="1052736"/>
            <a:ext cx="5256584" cy="2285766"/>
          </a:xfrm>
          <a:prstGeom prst="rect">
            <a:avLst/>
          </a:prstGeom>
        </p:spPr>
      </p:pic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7281636"/>
              </p:ext>
            </p:extLst>
          </p:nvPr>
        </p:nvGraphicFramePr>
        <p:xfrm>
          <a:off x="2915816" y="4221088"/>
          <a:ext cx="4212467" cy="1080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71" name="Equation" r:id="rId5" imgW="1981200" imgH="508000" progId="Equation.3">
                  <p:embed/>
                </p:oleObj>
              </mc:Choice>
              <mc:Fallback>
                <p:oleObj name="Equation" r:id="rId5" imgW="1981200" imgH="508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915816" y="4221088"/>
                        <a:ext cx="4212467" cy="10801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5088545"/>
              </p:ext>
            </p:extLst>
          </p:nvPr>
        </p:nvGraphicFramePr>
        <p:xfrm>
          <a:off x="5855344" y="1052736"/>
          <a:ext cx="2813492" cy="19442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72" name="Equation" r:id="rId7" imgW="1358900" imgH="939800" progId="Equation.3">
                  <p:embed/>
                </p:oleObj>
              </mc:Choice>
              <mc:Fallback>
                <p:oleObj name="Equation" r:id="rId7" imgW="1358900" imgH="939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855344" y="1052736"/>
                        <a:ext cx="2813492" cy="19442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297171" y="1772816"/>
            <a:ext cx="15953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/>
                <a:cs typeface="Times New Roman"/>
              </a:rPr>
              <a:t>wave number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68144" y="3212976"/>
            <a:ext cx="22621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err="1" smtClean="0">
                <a:latin typeface="Times New Roman"/>
                <a:cs typeface="Times New Roman"/>
              </a:rPr>
              <a:t>v</a:t>
            </a:r>
            <a:r>
              <a:rPr lang="en-US" sz="2000" i="1" baseline="-25000" dirty="0" err="1" smtClean="0">
                <a:latin typeface="Times New Roman"/>
                <a:cs typeface="Times New Roman"/>
              </a:rPr>
              <a:t>φ</a:t>
            </a:r>
            <a:r>
              <a:rPr lang="en-US" sz="2000" dirty="0" smtClean="0">
                <a:latin typeface="Times New Roman"/>
                <a:cs typeface="Times New Roman"/>
              </a:rPr>
              <a:t> = phase velocity</a:t>
            </a:r>
            <a:br>
              <a:rPr lang="en-US" sz="2000" dirty="0" smtClean="0">
                <a:latin typeface="Times New Roman"/>
                <a:cs typeface="Times New Roman"/>
              </a:rPr>
            </a:br>
            <a:r>
              <a:rPr lang="en-US" sz="2000" i="1" dirty="0">
                <a:latin typeface="Times New Roman"/>
                <a:cs typeface="Times New Roman"/>
              </a:rPr>
              <a:t>v</a:t>
            </a:r>
            <a:r>
              <a:rPr lang="en-US" sz="2000" dirty="0">
                <a:latin typeface="Times New Roman"/>
                <a:cs typeface="Times New Roman"/>
              </a:rPr>
              <a:t> = </a:t>
            </a:r>
            <a:r>
              <a:rPr lang="en-US" sz="2000" dirty="0" smtClean="0">
                <a:latin typeface="Times New Roman"/>
                <a:cs typeface="Times New Roman"/>
              </a:rPr>
              <a:t>particle velocity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516632" y="5457998"/>
            <a:ext cx="628761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1800" dirty="0" smtClean="0">
                <a:solidFill>
                  <a:srgbClr val="FF3300"/>
                </a:solidFill>
              </a:rPr>
              <a:t>If synchronism satisfied:</a:t>
            </a:r>
          </a:p>
          <a:p>
            <a:endParaRPr lang="en-GB" sz="1800" dirty="0">
              <a:solidFill>
                <a:srgbClr val="FF3300"/>
              </a:solidFill>
            </a:endParaRPr>
          </a:p>
          <a:p>
            <a:r>
              <a:rPr lang="en-GB" sz="1800" dirty="0" smtClean="0">
                <a:solidFill>
                  <a:srgbClr val="FF3300"/>
                </a:solidFill>
              </a:rPr>
              <a:t>where </a:t>
            </a:r>
            <a:r>
              <a:rPr lang="en-GB" sz="1800" dirty="0" smtClean="0">
                <a:solidFill>
                  <a:srgbClr val="FF3300"/>
                </a:solidFill>
                <a:latin typeface="Lucida Grande"/>
                <a:ea typeface="Lucida Grande"/>
                <a:cs typeface="Lucida Grande"/>
              </a:rPr>
              <a:t>Φ</a:t>
            </a:r>
            <a:r>
              <a:rPr lang="en-GB" sz="1800" baseline="-25000" dirty="0" smtClean="0">
                <a:solidFill>
                  <a:srgbClr val="FF3300"/>
                </a:solidFill>
              </a:rPr>
              <a:t>0</a:t>
            </a:r>
            <a:r>
              <a:rPr lang="en-GB" sz="1800" dirty="0" smtClean="0">
                <a:solidFill>
                  <a:srgbClr val="FF3300"/>
                </a:solidFill>
              </a:rPr>
              <a:t> is the RF phase seen by the particle. </a:t>
            </a: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6989991"/>
              </p:ext>
            </p:extLst>
          </p:nvPr>
        </p:nvGraphicFramePr>
        <p:xfrm>
          <a:off x="5834211" y="5453251"/>
          <a:ext cx="1762125" cy="44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73" name="Equation" r:id="rId9" imgW="850900" imgH="215900" progId="Equation.3">
                  <p:embed/>
                </p:oleObj>
              </mc:Choice>
              <mc:Fallback>
                <p:oleObj name="Equation" r:id="rId9" imgW="8509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834211" y="5453251"/>
                        <a:ext cx="1762125" cy="446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3635896" y="5453251"/>
            <a:ext cx="16792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>
                <a:latin typeface="Times New Roman"/>
                <a:cs typeface="Times New Roman"/>
              </a:rPr>
              <a:t>v = </a:t>
            </a:r>
            <a:r>
              <a:rPr lang="en-US" sz="2000" i="1" dirty="0" err="1" smtClean="0">
                <a:latin typeface="Times New Roman"/>
                <a:cs typeface="Times New Roman"/>
              </a:rPr>
              <a:t>v</a:t>
            </a:r>
            <a:r>
              <a:rPr lang="en-US" sz="2000" i="1" baseline="-25000" dirty="0" err="1" smtClean="0">
                <a:latin typeface="Times New Roman"/>
                <a:cs typeface="Times New Roman"/>
              </a:rPr>
              <a:t>φ</a:t>
            </a:r>
            <a:r>
              <a:rPr lang="en-US" sz="2000" i="1" baseline="-25000" dirty="0" smtClean="0">
                <a:latin typeface="Times New Roman"/>
                <a:cs typeface="Times New Roman"/>
              </a:rPr>
              <a:t>     		    </a:t>
            </a:r>
            <a:r>
              <a:rPr lang="en-US" sz="2000" dirty="0" smtClean="0">
                <a:latin typeface="Times New Roman"/>
                <a:cs typeface="Times New Roman"/>
              </a:rPr>
              <a:t>and</a:t>
            </a:r>
            <a:endParaRPr lang="en-US" sz="20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255163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31640" y="1640213"/>
            <a:ext cx="1944216" cy="629102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356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086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/>
              <a:t>Energy Gain</a:t>
            </a:r>
            <a:endParaRPr lang="fr-FR"/>
          </a:p>
        </p:txBody>
      </p:sp>
      <p:sp>
        <p:nvSpPr>
          <p:cNvPr id="23568" name="Text Box 8"/>
          <p:cNvSpPr txBox="1">
            <a:spLocks noChangeArrowheads="1"/>
          </p:cNvSpPr>
          <p:nvPr/>
        </p:nvSpPr>
        <p:spPr bwMode="auto">
          <a:xfrm>
            <a:off x="228600" y="1189195"/>
            <a:ext cx="8663880" cy="4832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1800" dirty="0" smtClean="0">
                <a:solidFill>
                  <a:srgbClr val="FF3300"/>
                </a:solidFill>
              </a:rPr>
              <a:t>In relativistic dynamics, total energy </a:t>
            </a:r>
            <a:r>
              <a:rPr lang="en-GB" sz="1800" i="1" dirty="0" smtClean="0">
                <a:latin typeface="Times New Roman"/>
                <a:cs typeface="Times New Roman"/>
              </a:rPr>
              <a:t>E</a:t>
            </a:r>
            <a:r>
              <a:rPr lang="en-GB" sz="1800" dirty="0" smtClean="0">
                <a:solidFill>
                  <a:srgbClr val="FF3300"/>
                </a:solidFill>
              </a:rPr>
              <a:t> and momentum </a:t>
            </a:r>
            <a:r>
              <a:rPr lang="en-GB" sz="1800" i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p</a:t>
            </a:r>
            <a:r>
              <a:rPr lang="en-GB" sz="1800" dirty="0" smtClean="0">
                <a:solidFill>
                  <a:srgbClr val="FF3300"/>
                </a:solidFill>
              </a:rPr>
              <a:t> are linked by</a:t>
            </a:r>
          </a:p>
          <a:p>
            <a:endParaRPr lang="en-GB" sz="1800" dirty="0">
              <a:solidFill>
                <a:srgbClr val="FF3300"/>
              </a:solidFill>
            </a:endParaRPr>
          </a:p>
          <a:p>
            <a:r>
              <a:rPr lang="en-GB" sz="1800" i="1" dirty="0" smtClean="0">
                <a:latin typeface="Times New Roman"/>
                <a:cs typeface="Times New Roman"/>
              </a:rPr>
              <a:t>							W kinetic energy</a:t>
            </a:r>
            <a:endParaRPr lang="en-GB" sz="1800" dirty="0" smtClean="0">
              <a:solidFill>
                <a:srgbClr val="FF3300"/>
              </a:solidFill>
            </a:endParaRPr>
          </a:p>
          <a:p>
            <a:endParaRPr lang="en-GB" sz="1000" dirty="0" smtClean="0">
              <a:solidFill>
                <a:srgbClr val="FF3300"/>
              </a:solidFill>
            </a:endParaRPr>
          </a:p>
          <a:p>
            <a:endParaRPr lang="en-GB" sz="1800" dirty="0">
              <a:solidFill>
                <a:srgbClr val="FF3300"/>
              </a:solidFill>
            </a:endParaRPr>
          </a:p>
          <a:p>
            <a:r>
              <a:rPr lang="en-GB" sz="1800" dirty="0" smtClean="0">
                <a:solidFill>
                  <a:srgbClr val="FF3300"/>
                </a:solidFill>
              </a:rPr>
              <a:t>Hence: </a:t>
            </a:r>
            <a:endParaRPr lang="en-GB" sz="1200" dirty="0" smtClean="0">
              <a:solidFill>
                <a:srgbClr val="FF3300"/>
              </a:solidFill>
            </a:endParaRPr>
          </a:p>
          <a:p>
            <a:endParaRPr lang="en-GB" sz="1200" dirty="0">
              <a:solidFill>
                <a:srgbClr val="FF3300"/>
              </a:solidFill>
            </a:endParaRPr>
          </a:p>
          <a:p>
            <a:r>
              <a:rPr lang="en-GB" sz="1800" dirty="0" smtClean="0">
                <a:solidFill>
                  <a:srgbClr val="FF3300"/>
                </a:solidFill>
              </a:rPr>
              <a:t>The rate of energy gain per unit length of acceleration (along z) is then:</a:t>
            </a:r>
          </a:p>
          <a:p>
            <a:endParaRPr lang="en-GB" dirty="0">
              <a:solidFill>
                <a:srgbClr val="FF3300"/>
              </a:solidFill>
            </a:endParaRPr>
          </a:p>
          <a:p>
            <a:endParaRPr lang="en-GB" dirty="0" smtClean="0">
              <a:solidFill>
                <a:srgbClr val="FF3300"/>
              </a:solidFill>
            </a:endParaRPr>
          </a:p>
          <a:p>
            <a:endParaRPr lang="en-GB" sz="1800" dirty="0">
              <a:solidFill>
                <a:srgbClr val="FF3300"/>
              </a:solidFill>
            </a:endParaRPr>
          </a:p>
          <a:p>
            <a:r>
              <a:rPr lang="en-GB" sz="1800" dirty="0" smtClean="0">
                <a:solidFill>
                  <a:srgbClr val="FF3300"/>
                </a:solidFill>
              </a:rPr>
              <a:t>and the kinetic energy gained from the field along the z path is:</a:t>
            </a:r>
          </a:p>
          <a:p>
            <a:endParaRPr lang="en-GB" sz="1400" dirty="0">
              <a:solidFill>
                <a:srgbClr val="FF3300"/>
              </a:solidFill>
            </a:endParaRPr>
          </a:p>
          <a:p>
            <a:r>
              <a:rPr lang="en-GB" sz="1600" dirty="0">
                <a:solidFill>
                  <a:srgbClr val="FF3300"/>
                </a:solidFill>
              </a:rPr>
              <a:t/>
            </a:r>
            <a:br>
              <a:rPr lang="en-GB" sz="1600" dirty="0">
                <a:solidFill>
                  <a:srgbClr val="FF3300"/>
                </a:solidFill>
              </a:rPr>
            </a:br>
            <a:endParaRPr lang="en-GB" sz="1600" dirty="0" smtClean="0">
              <a:solidFill>
                <a:srgbClr val="FF3300"/>
              </a:solidFill>
            </a:endParaRPr>
          </a:p>
          <a:p>
            <a:r>
              <a:rPr lang="en-GB" sz="1800" dirty="0" smtClean="0">
                <a:solidFill>
                  <a:srgbClr val="FF3300"/>
                </a:solidFill>
              </a:rPr>
              <a:t>where </a:t>
            </a:r>
            <a:r>
              <a:rPr lang="en-GB" sz="1800" i="1" dirty="0" smtClean="0">
                <a:latin typeface="Times New Roman"/>
                <a:cs typeface="Times New Roman"/>
              </a:rPr>
              <a:t>V </a:t>
            </a:r>
            <a:r>
              <a:rPr lang="en-GB" sz="1800" dirty="0" smtClean="0">
                <a:solidFill>
                  <a:srgbClr val="FF3300"/>
                </a:solidFill>
              </a:rPr>
              <a:t>is just a potential.</a:t>
            </a:r>
          </a:p>
          <a:p>
            <a:endParaRPr lang="en-GB" sz="1800" dirty="0">
              <a:solidFill>
                <a:srgbClr val="FF3300"/>
              </a:solidFill>
            </a:endParaRPr>
          </a:p>
        </p:txBody>
      </p:sp>
      <p:graphicFrame>
        <p:nvGraphicFramePr>
          <p:cNvPr id="2355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9535408"/>
              </p:ext>
            </p:extLst>
          </p:nvPr>
        </p:nvGraphicFramePr>
        <p:xfrm>
          <a:off x="1475929" y="1640188"/>
          <a:ext cx="1714500" cy="493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1" name="Equation" r:id="rId4" imgW="838080" imgH="241200" progId="Equation.3">
                  <p:embed/>
                </p:oleObj>
              </mc:Choice>
              <mc:Fallback>
                <p:oleObj name="Equation" r:id="rId4" imgW="83808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5929" y="1640188"/>
                        <a:ext cx="1714500" cy="493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1353059"/>
              </p:ext>
            </p:extLst>
          </p:nvPr>
        </p:nvGraphicFramePr>
        <p:xfrm>
          <a:off x="1427634" y="2413331"/>
          <a:ext cx="1200150" cy="427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2" name="Equation" r:id="rId6" imgW="571320" imgH="203040" progId="Equation.3">
                  <p:embed/>
                </p:oleObj>
              </mc:Choice>
              <mc:Fallback>
                <p:oleObj name="Equation" r:id="rId6" imgW="5713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7634" y="2413331"/>
                        <a:ext cx="1200150" cy="4270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8215936"/>
              </p:ext>
            </p:extLst>
          </p:nvPr>
        </p:nvGraphicFramePr>
        <p:xfrm>
          <a:off x="2901526" y="3272417"/>
          <a:ext cx="2763764" cy="864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3" name="Equation" r:id="rId8" imgW="1257300" imgH="393700" progId="Equation.3">
                  <p:embed/>
                </p:oleObj>
              </mc:Choice>
              <mc:Fallback>
                <p:oleObj name="Equation" r:id="rId8" imgW="12573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1526" y="3272417"/>
                        <a:ext cx="2763764" cy="864096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2718907"/>
              </p:ext>
            </p:extLst>
          </p:nvPr>
        </p:nvGraphicFramePr>
        <p:xfrm>
          <a:off x="1043608" y="4623305"/>
          <a:ext cx="2286000" cy="4399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4" name="Equation" r:id="rId10" imgW="1054100" imgH="203200" progId="Equation.3">
                  <p:embed/>
                </p:oleObj>
              </mc:Choice>
              <mc:Fallback>
                <p:oleObj name="Equation" r:id="rId10" imgW="10541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4623305"/>
                        <a:ext cx="2286000" cy="43990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6925088"/>
              </p:ext>
            </p:extLst>
          </p:nvPr>
        </p:nvGraphicFramePr>
        <p:xfrm>
          <a:off x="4662264" y="4568561"/>
          <a:ext cx="22860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5" name="Equation" r:id="rId12" imgW="1143000" imgH="279400" progId="Equation.3">
                  <p:embed/>
                </p:oleObj>
              </mc:Choice>
              <mc:Fallback>
                <p:oleObj name="Equation" r:id="rId12" imgW="1143000" imgH="279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62264" y="4568561"/>
                        <a:ext cx="2286000" cy="55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71" name="Line 30"/>
          <p:cNvSpPr>
            <a:spLocks noChangeShapeType="1"/>
          </p:cNvSpPr>
          <p:nvPr/>
        </p:nvSpPr>
        <p:spPr bwMode="auto">
          <a:xfrm>
            <a:off x="3923928" y="4839329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2318594"/>
              </p:ext>
            </p:extLst>
          </p:nvPr>
        </p:nvGraphicFramePr>
        <p:xfrm>
          <a:off x="4644008" y="1712221"/>
          <a:ext cx="1651949" cy="432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6" name="Equation" r:id="rId14" imgW="825500" imgH="215900" progId="Equation.3">
                  <p:embed/>
                </p:oleObj>
              </mc:Choice>
              <mc:Fallback>
                <p:oleObj name="Equation" r:id="rId14" imgW="8255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4644008" y="1712221"/>
                        <a:ext cx="1651949" cy="4320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757425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60032" y="794208"/>
            <a:ext cx="3968647" cy="2778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39226" y="3605457"/>
            <a:ext cx="3981246" cy="2887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481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8697868"/>
              </p:ext>
            </p:extLst>
          </p:nvPr>
        </p:nvGraphicFramePr>
        <p:xfrm>
          <a:off x="2503810" y="1358727"/>
          <a:ext cx="1708150" cy="846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85" name="Equation" r:id="rId5" imgW="1028520" imgH="469800" progId="Equation.3">
                  <p:embed/>
                </p:oleObj>
              </mc:Choice>
              <mc:Fallback>
                <p:oleObj name="Equation" r:id="rId5" imgW="1028520" imgH="46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3810" y="1358727"/>
                        <a:ext cx="1708150" cy="8461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2" name="Rectangle 5"/>
          <p:cNvSpPr>
            <a:spLocks noChangeArrowheads="1"/>
          </p:cNvSpPr>
          <p:nvPr/>
        </p:nvSpPr>
        <p:spPr bwMode="auto">
          <a:xfrm>
            <a:off x="395536" y="1628800"/>
            <a:ext cx="20313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  <a:latin typeface="Comic Sans MS" pitchFamily="-110" charset="0"/>
              </a:rPr>
              <a:t>normalized velocity</a:t>
            </a:r>
            <a:endParaRPr sz="1600" noProof="1">
              <a:solidFill>
                <a:srgbClr val="0000FF"/>
              </a:solidFill>
              <a:latin typeface="Comic Sans MS" pitchFamily="-110" charset="0"/>
            </a:endParaRPr>
          </a:p>
        </p:txBody>
      </p:sp>
      <p:graphicFrame>
        <p:nvGraphicFramePr>
          <p:cNvPr id="3481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7061856"/>
              </p:ext>
            </p:extLst>
          </p:nvPr>
        </p:nvGraphicFramePr>
        <p:xfrm>
          <a:off x="716165" y="4437112"/>
          <a:ext cx="3711819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86" name="Equation" r:id="rId7" imgW="2234880" imgH="571320" progId="Equation.3">
                  <p:embed/>
                </p:oleObj>
              </mc:Choice>
              <mc:Fallback>
                <p:oleObj name="Equation" r:id="rId7" imgW="2234880" imgH="5713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165" y="4437112"/>
                        <a:ext cx="3711819" cy="1028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4823" name="Group 7"/>
          <p:cNvGrpSpPr>
            <a:grpSpLocks/>
          </p:cNvGrpSpPr>
          <p:nvPr/>
        </p:nvGrpSpPr>
        <p:grpSpPr bwMode="auto">
          <a:xfrm>
            <a:off x="395536" y="3645024"/>
            <a:ext cx="1364273" cy="674688"/>
            <a:chOff x="1557" y="1862"/>
            <a:chExt cx="931" cy="425"/>
          </a:xfrm>
        </p:grpSpPr>
        <p:sp>
          <p:nvSpPr>
            <p:cNvPr id="34828" name="Rectangle 8"/>
            <p:cNvSpPr>
              <a:spLocks noChangeArrowheads="1"/>
            </p:cNvSpPr>
            <p:nvPr/>
          </p:nvSpPr>
          <p:spPr bwMode="auto">
            <a:xfrm>
              <a:off x="1557" y="1862"/>
              <a:ext cx="931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 dirty="0">
                  <a:solidFill>
                    <a:srgbClr val="0000FF"/>
                  </a:solidFill>
                  <a:latin typeface="Comic Sans MS" pitchFamily="-110" charset="0"/>
                </a:rPr>
                <a:t>total energy</a:t>
              </a:r>
              <a:endParaRPr sz="1600" noProof="1">
                <a:solidFill>
                  <a:srgbClr val="0000FF"/>
                </a:solidFill>
                <a:latin typeface="Comic Sans MS" pitchFamily="-110" charset="0"/>
              </a:endParaRPr>
            </a:p>
          </p:txBody>
        </p:sp>
        <p:sp>
          <p:nvSpPr>
            <p:cNvPr id="34829" name="Rectangle 9"/>
            <p:cNvSpPr>
              <a:spLocks noChangeArrowheads="1"/>
            </p:cNvSpPr>
            <p:nvPr/>
          </p:nvSpPr>
          <p:spPr bwMode="auto">
            <a:xfrm>
              <a:off x="1557" y="2074"/>
              <a:ext cx="896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 dirty="0">
                  <a:solidFill>
                    <a:srgbClr val="0000FF"/>
                  </a:solidFill>
                  <a:latin typeface="Comic Sans MS" pitchFamily="-110" charset="0"/>
                </a:rPr>
                <a:t>rest energy</a:t>
              </a:r>
              <a:endParaRPr sz="1600" noProof="1">
                <a:solidFill>
                  <a:srgbClr val="0000FF"/>
                </a:solidFill>
                <a:latin typeface="Comic Sans MS" pitchFamily="-110" charset="0"/>
              </a:endParaRPr>
            </a:p>
          </p:txBody>
        </p:sp>
        <p:sp>
          <p:nvSpPr>
            <p:cNvPr id="34830" name="Line 10"/>
            <p:cNvSpPr>
              <a:spLocks noChangeShapeType="1"/>
            </p:cNvSpPr>
            <p:nvPr/>
          </p:nvSpPr>
          <p:spPr bwMode="auto">
            <a:xfrm>
              <a:off x="1606" y="2089"/>
              <a:ext cx="812" cy="0"/>
            </a:xfrm>
            <a:prstGeom prst="line">
              <a:avLst/>
            </a:prstGeom>
            <a:noFill/>
            <a:ln w="9525">
              <a:solidFill>
                <a:srgbClr val="3333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4824" name="Rectangle 11"/>
          <p:cNvSpPr>
            <a:spLocks noChangeArrowheads="1"/>
          </p:cNvSpPr>
          <p:nvPr/>
        </p:nvSpPr>
        <p:spPr bwMode="auto">
          <a:xfrm>
            <a:off x="6935667" y="2370366"/>
            <a:ext cx="91273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  <a:latin typeface="Comic Sans MS" pitchFamily="-110" charset="0"/>
              </a:rPr>
              <a:t>protons</a:t>
            </a:r>
            <a:endParaRPr sz="1600" noProof="1">
              <a:solidFill>
                <a:srgbClr val="0000FF"/>
              </a:solidFill>
              <a:latin typeface="Comic Sans MS" pitchFamily="-110" charset="0"/>
            </a:endParaRPr>
          </a:p>
        </p:txBody>
      </p:sp>
      <p:sp>
        <p:nvSpPr>
          <p:cNvPr id="34825" name="Rectangle 12"/>
          <p:cNvSpPr>
            <a:spLocks noChangeArrowheads="1"/>
          </p:cNvSpPr>
          <p:nvPr/>
        </p:nvSpPr>
        <p:spPr bwMode="auto">
          <a:xfrm>
            <a:off x="6010734" y="1218238"/>
            <a:ext cx="108154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Comic Sans MS" pitchFamily="-110" charset="0"/>
              </a:rPr>
              <a:t>electrons</a:t>
            </a:r>
            <a:endParaRPr sz="1600" noProof="1">
              <a:solidFill>
                <a:srgbClr val="FF0000"/>
              </a:solidFill>
              <a:latin typeface="Comic Sans MS" pitchFamily="-110" charset="0"/>
            </a:endParaRPr>
          </a:p>
        </p:txBody>
      </p:sp>
      <p:sp>
        <p:nvSpPr>
          <p:cNvPr id="34826" name="Rectangle 13"/>
          <p:cNvSpPr>
            <a:spLocks noChangeArrowheads="1"/>
          </p:cNvSpPr>
          <p:nvPr/>
        </p:nvSpPr>
        <p:spPr bwMode="auto">
          <a:xfrm>
            <a:off x="7306878" y="4653136"/>
            <a:ext cx="108154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Comic Sans MS" pitchFamily="-110" charset="0"/>
              </a:rPr>
              <a:t>electrons</a:t>
            </a:r>
            <a:endParaRPr sz="1600" noProof="1">
              <a:solidFill>
                <a:srgbClr val="FF0000"/>
              </a:solidFill>
              <a:latin typeface="Comic Sans MS" pitchFamily="-110" charset="0"/>
            </a:endParaRPr>
          </a:p>
        </p:txBody>
      </p:sp>
      <p:sp>
        <p:nvSpPr>
          <p:cNvPr id="34827" name="Rectangle 14"/>
          <p:cNvSpPr>
            <a:spLocks noChangeArrowheads="1"/>
          </p:cNvSpPr>
          <p:nvPr/>
        </p:nvSpPr>
        <p:spPr bwMode="auto">
          <a:xfrm>
            <a:off x="6683606" y="5229200"/>
            <a:ext cx="91273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  <a:latin typeface="Comic Sans MS" pitchFamily="-110" charset="0"/>
              </a:rPr>
              <a:t>protons</a:t>
            </a:r>
            <a:endParaRPr sz="1600" noProof="1">
              <a:solidFill>
                <a:srgbClr val="0000FF"/>
              </a:solidFill>
              <a:latin typeface="Comic Sans MS" pitchFamily="-110" charset="0"/>
            </a:endParaRP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>
          <a:xfrm>
            <a:off x="1066800" y="304800"/>
            <a:ext cx="7086600" cy="533400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9pPr>
          </a:lstStyle>
          <a:p>
            <a:r>
              <a:rPr lang="en-US" dirty="0" smtClean="0"/>
              <a:t>Velocity, Energy and Momentum </a:t>
            </a:r>
            <a:endParaRPr lang="fr-FR" dirty="0"/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395536" y="2340168"/>
            <a:ext cx="4391246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noProof="1" smtClean="0">
                <a:solidFill>
                  <a:srgbClr val="FF0000"/>
                </a:solidFill>
                <a:latin typeface="Comic Sans MS" pitchFamily="-110" charset="0"/>
              </a:rPr>
              <a:t>=&gt; electrons almost reach the speed of light</a:t>
            </a:r>
            <a:br>
              <a:rPr lang="en-US" sz="1600" noProof="1" smtClean="0">
                <a:solidFill>
                  <a:srgbClr val="FF0000"/>
                </a:solidFill>
                <a:latin typeface="Comic Sans MS" pitchFamily="-110" charset="0"/>
              </a:rPr>
            </a:br>
            <a:r>
              <a:rPr lang="en-US" sz="1600" noProof="1" smtClean="0">
                <a:solidFill>
                  <a:srgbClr val="FF0000"/>
                </a:solidFill>
                <a:latin typeface="Comic Sans MS" pitchFamily="-110" charset="0"/>
              </a:rPr>
              <a:t>    very </a:t>
            </a:r>
            <a:r>
              <a:rPr lang="en-US" sz="1600" noProof="1" smtClean="0">
                <a:solidFill>
                  <a:srgbClr val="FF0000"/>
                </a:solidFill>
                <a:latin typeface="Comic Sans MS" pitchFamily="-110" charset="0"/>
              </a:rPr>
              <a:t>quickly (few MeV range) </a:t>
            </a:r>
            <a:endParaRPr sz="1600" noProof="1">
              <a:solidFill>
                <a:srgbClr val="FF0000"/>
              </a:solidFill>
              <a:latin typeface="Comic Sans MS" pitchFamily="-110" charset="0"/>
            </a:endParaRPr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1830035"/>
              </p:ext>
            </p:extLst>
          </p:nvPr>
        </p:nvGraphicFramePr>
        <p:xfrm>
          <a:off x="1619672" y="5695528"/>
          <a:ext cx="3384755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87" name="Equation" r:id="rId9" imgW="1943100" imgH="393700" progId="Equation.DSMT4">
                  <p:embed/>
                </p:oleObj>
              </mc:Choice>
              <mc:Fallback>
                <p:oleObj name="Equation" r:id="rId9" imgW="1943100" imgH="393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672" y="5695528"/>
                        <a:ext cx="3384755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323528" y="5877272"/>
            <a:ext cx="121569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noProof="1" smtClean="0">
                <a:solidFill>
                  <a:srgbClr val="0000FF"/>
                </a:solidFill>
                <a:latin typeface="Comic Sans MS" pitchFamily="-110" charset="0"/>
              </a:rPr>
              <a:t>Momentum</a:t>
            </a:r>
            <a:endParaRPr sz="1600" noProof="1">
              <a:solidFill>
                <a:srgbClr val="0000FF"/>
              </a:solidFill>
              <a:latin typeface="Comic Sans MS" pitchFamily="-110" charset="0"/>
            </a:endParaRPr>
          </a:p>
        </p:txBody>
      </p:sp>
      <p:sp>
        <p:nvSpPr>
          <p:cNvPr id="22" name="Rectangle 5"/>
          <p:cNvSpPr>
            <a:spLocks noChangeArrowheads="1"/>
          </p:cNvSpPr>
          <p:nvPr/>
        </p:nvSpPr>
        <p:spPr bwMode="auto">
          <a:xfrm>
            <a:off x="6084168" y="1794302"/>
            <a:ext cx="207190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  <a:latin typeface="Comic Sans MS" pitchFamily="-110" charset="0"/>
              </a:rPr>
              <a:t>normalized velocity</a:t>
            </a:r>
            <a:endParaRPr sz="1600" b="1" noProof="1">
              <a:solidFill>
                <a:srgbClr val="000000"/>
              </a:solidFill>
              <a:latin typeface="Comic Sans MS" pitchFamily="-110" charset="0"/>
            </a:endParaRPr>
          </a:p>
        </p:txBody>
      </p:sp>
      <p:grpSp>
        <p:nvGrpSpPr>
          <p:cNvPr id="23" name="Group 7"/>
          <p:cNvGrpSpPr>
            <a:grpSpLocks/>
          </p:cNvGrpSpPr>
          <p:nvPr/>
        </p:nvGrpSpPr>
        <p:grpSpPr bwMode="auto">
          <a:xfrm>
            <a:off x="5796136" y="3978448"/>
            <a:ext cx="1402373" cy="674688"/>
            <a:chOff x="1557" y="1862"/>
            <a:chExt cx="957" cy="425"/>
          </a:xfrm>
        </p:grpSpPr>
        <p:sp>
          <p:nvSpPr>
            <p:cNvPr id="24" name="Rectangle 8"/>
            <p:cNvSpPr>
              <a:spLocks noChangeArrowheads="1"/>
            </p:cNvSpPr>
            <p:nvPr/>
          </p:nvSpPr>
          <p:spPr bwMode="auto">
            <a:xfrm>
              <a:off x="1557" y="1862"/>
              <a:ext cx="957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 b="1" dirty="0">
                  <a:solidFill>
                    <a:srgbClr val="000000"/>
                  </a:solidFill>
                  <a:latin typeface="Comic Sans MS" pitchFamily="-110" charset="0"/>
                </a:rPr>
                <a:t>total energy</a:t>
              </a:r>
              <a:endParaRPr sz="1600" b="1" noProof="1">
                <a:solidFill>
                  <a:srgbClr val="000000"/>
                </a:solidFill>
                <a:latin typeface="Comic Sans MS" pitchFamily="-110" charset="0"/>
              </a:endParaRPr>
            </a:p>
          </p:txBody>
        </p:sp>
        <p:sp>
          <p:nvSpPr>
            <p:cNvPr id="25" name="Rectangle 9"/>
            <p:cNvSpPr>
              <a:spLocks noChangeArrowheads="1"/>
            </p:cNvSpPr>
            <p:nvPr/>
          </p:nvSpPr>
          <p:spPr bwMode="auto">
            <a:xfrm>
              <a:off x="1557" y="2074"/>
              <a:ext cx="915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 b="1" dirty="0">
                  <a:solidFill>
                    <a:srgbClr val="000000"/>
                  </a:solidFill>
                  <a:latin typeface="Comic Sans MS" pitchFamily="-110" charset="0"/>
                </a:rPr>
                <a:t>rest energy</a:t>
              </a:r>
              <a:endParaRPr sz="1600" b="1" noProof="1">
                <a:solidFill>
                  <a:srgbClr val="000000"/>
                </a:solidFill>
                <a:latin typeface="Comic Sans MS" pitchFamily="-110" charset="0"/>
              </a:endParaRPr>
            </a:p>
          </p:txBody>
        </p:sp>
        <p:sp>
          <p:nvSpPr>
            <p:cNvPr id="26" name="Line 10"/>
            <p:cNvSpPr>
              <a:spLocks noChangeShapeType="1"/>
            </p:cNvSpPr>
            <p:nvPr/>
          </p:nvSpPr>
          <p:spPr bwMode="auto">
            <a:xfrm>
              <a:off x="1606" y="2089"/>
              <a:ext cx="812" cy="0"/>
            </a:xfrm>
            <a:prstGeom prst="line">
              <a:avLst/>
            </a:prstGeom>
            <a:noFill/>
            <a:ln w="9525">
              <a:solidFill>
                <a:schemeClr val="tx1">
                  <a:lumMod val="95000"/>
                  <a:lumOff val="5000"/>
                </a:schemeClr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b="1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56324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086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 dirty="0" smtClean="0"/>
              <a:t>Summary: Relativity + Energy </a:t>
            </a:r>
            <a:r>
              <a:rPr lang="en-US" dirty="0"/>
              <a:t>Gain</a:t>
            </a:r>
            <a:endParaRPr lang="fr-FR" dirty="0"/>
          </a:p>
        </p:txBody>
      </p:sp>
      <p:sp>
        <p:nvSpPr>
          <p:cNvPr id="23567" name="Text Box 3"/>
          <p:cNvSpPr txBox="1">
            <a:spLocks noChangeArrowheads="1"/>
          </p:cNvSpPr>
          <p:nvPr/>
        </p:nvSpPr>
        <p:spPr bwMode="auto">
          <a:xfrm>
            <a:off x="5105400" y="1905000"/>
            <a:ext cx="3657600" cy="4495800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noAutofit/>
          </a:bodyPr>
          <a:lstStyle/>
          <a:p>
            <a:r>
              <a:rPr lang="fr-FR" sz="1800" dirty="0">
                <a:solidFill>
                  <a:srgbClr val="FF3300"/>
                </a:solidFill>
              </a:rPr>
              <a:t>RF </a:t>
            </a:r>
            <a:r>
              <a:rPr lang="fr-FR" sz="1800" dirty="0" err="1">
                <a:solidFill>
                  <a:srgbClr val="FF3300"/>
                </a:solidFill>
              </a:rPr>
              <a:t>Acceleration</a:t>
            </a:r>
            <a:endParaRPr lang="fr-FR" sz="1800" dirty="0">
              <a:solidFill>
                <a:srgbClr val="FF3300"/>
              </a:solidFill>
            </a:endParaRPr>
          </a:p>
          <a:p>
            <a:endParaRPr lang="fr-FR" sz="1800" dirty="0">
              <a:solidFill>
                <a:srgbClr val="FF3300"/>
              </a:solidFill>
            </a:endParaRPr>
          </a:p>
          <a:p>
            <a:endParaRPr lang="fr-FR" sz="1800" dirty="0">
              <a:solidFill>
                <a:srgbClr val="FF3300"/>
              </a:solidFill>
            </a:endParaRPr>
          </a:p>
          <a:p>
            <a:endParaRPr lang="fr-FR" sz="1800" dirty="0">
              <a:solidFill>
                <a:srgbClr val="FF3300"/>
              </a:solidFill>
            </a:endParaRPr>
          </a:p>
          <a:p>
            <a:endParaRPr lang="fr-FR" sz="1800" dirty="0">
              <a:solidFill>
                <a:srgbClr val="FF3300"/>
              </a:solidFill>
            </a:endParaRPr>
          </a:p>
          <a:p>
            <a:endParaRPr lang="fr-FR" sz="1800" dirty="0">
              <a:solidFill>
                <a:srgbClr val="FF3300"/>
              </a:solidFill>
            </a:endParaRPr>
          </a:p>
          <a:p>
            <a:endParaRPr lang="fr-FR" sz="1800" dirty="0">
              <a:solidFill>
                <a:srgbClr val="FF3300"/>
              </a:solidFill>
            </a:endParaRPr>
          </a:p>
          <a:p>
            <a:endParaRPr lang="fr-FR" sz="1800" dirty="0">
              <a:solidFill>
                <a:srgbClr val="FF3300"/>
              </a:solidFill>
            </a:endParaRPr>
          </a:p>
          <a:p>
            <a:endParaRPr lang="fr-FR" sz="1800" dirty="0">
              <a:solidFill>
                <a:srgbClr val="FF3300"/>
              </a:solidFill>
            </a:endParaRPr>
          </a:p>
          <a:p>
            <a:endParaRPr lang="fr-FR" sz="1800" dirty="0">
              <a:solidFill>
                <a:srgbClr val="FF3300"/>
              </a:solidFill>
            </a:endParaRPr>
          </a:p>
          <a:p>
            <a:r>
              <a:rPr lang="fr-FR" sz="1600" b="1" dirty="0">
                <a:solidFill>
                  <a:srgbClr val="006600"/>
                </a:solidFill>
              </a:rPr>
              <a:t>(</a:t>
            </a:r>
            <a:r>
              <a:rPr lang="fr-FR" sz="1600" b="1" dirty="0" err="1">
                <a:solidFill>
                  <a:srgbClr val="006600"/>
                </a:solidFill>
              </a:rPr>
              <a:t>neglecting</a:t>
            </a:r>
            <a:r>
              <a:rPr lang="fr-FR" sz="1600" b="1" dirty="0">
                <a:solidFill>
                  <a:srgbClr val="006600"/>
                </a:solidFill>
              </a:rPr>
              <a:t> transit time factor</a:t>
            </a:r>
            <a:r>
              <a:rPr lang="fr-FR" sz="1600" b="1" dirty="0" smtClean="0">
                <a:solidFill>
                  <a:srgbClr val="006600"/>
                </a:solidFill>
              </a:rPr>
              <a:t>)</a:t>
            </a:r>
          </a:p>
          <a:p>
            <a:endParaRPr lang="en-US" sz="1600" dirty="0" smtClean="0"/>
          </a:p>
          <a:p>
            <a:r>
              <a:rPr lang="en-US" sz="1600" dirty="0" smtClean="0"/>
              <a:t>The field will change during the passage of the particle through the cavity</a:t>
            </a:r>
            <a:br>
              <a:rPr lang="en-US" sz="1600" dirty="0" smtClean="0"/>
            </a:br>
            <a:r>
              <a:rPr lang="en-US" sz="1600" dirty="0" smtClean="0"/>
              <a:t>=&gt; effective energy gain is lower</a:t>
            </a:r>
          </a:p>
          <a:p>
            <a:endParaRPr lang="fr-FR" sz="1600" b="1" dirty="0">
              <a:solidFill>
                <a:srgbClr val="006600"/>
              </a:solidFill>
            </a:endParaRPr>
          </a:p>
        </p:txBody>
      </p:sp>
      <p:sp>
        <p:nvSpPr>
          <p:cNvPr id="23568" name="Text Box 8"/>
          <p:cNvSpPr txBox="1">
            <a:spLocks noChangeArrowheads="1"/>
          </p:cNvSpPr>
          <p:nvPr/>
        </p:nvSpPr>
        <p:spPr bwMode="auto">
          <a:xfrm>
            <a:off x="228600" y="1197488"/>
            <a:ext cx="2667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fr-FR" sz="1800" dirty="0" err="1">
                <a:solidFill>
                  <a:srgbClr val="FF3300"/>
                </a:solidFill>
              </a:rPr>
              <a:t>Newton-Lorentz</a:t>
            </a:r>
            <a:r>
              <a:rPr lang="en-US" sz="1800" dirty="0">
                <a:solidFill>
                  <a:srgbClr val="FF3300"/>
                </a:solidFill>
              </a:rPr>
              <a:t> Force</a:t>
            </a:r>
            <a:r>
              <a:rPr lang="fr-FR" sz="1800" dirty="0">
                <a:solidFill>
                  <a:srgbClr val="FF3300"/>
                </a:solidFill>
              </a:rPr>
              <a:t>                                           </a:t>
            </a:r>
            <a:endParaRPr lang="fr-FR" dirty="0">
              <a:latin typeface="Times New Roman" charset="0"/>
            </a:endParaRPr>
          </a:p>
        </p:txBody>
      </p:sp>
      <p:sp>
        <p:nvSpPr>
          <p:cNvPr id="23569" name="Text Box 16"/>
          <p:cNvSpPr txBox="1">
            <a:spLocks noChangeArrowheads="1"/>
          </p:cNvSpPr>
          <p:nvPr/>
        </p:nvSpPr>
        <p:spPr bwMode="auto">
          <a:xfrm>
            <a:off x="304800" y="1905000"/>
            <a:ext cx="4670425" cy="4495800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noAutofit/>
          </a:bodyPr>
          <a:lstStyle/>
          <a:p>
            <a:r>
              <a:rPr lang="en-US" sz="1800" dirty="0" err="1">
                <a:solidFill>
                  <a:srgbClr val="FF3300"/>
                </a:solidFill>
              </a:rPr>
              <a:t>Relativistics</a:t>
            </a:r>
            <a:r>
              <a:rPr lang="en-US" sz="1800" dirty="0">
                <a:solidFill>
                  <a:srgbClr val="FF3300"/>
                </a:solidFill>
              </a:rPr>
              <a:t> Dynamics</a:t>
            </a:r>
            <a:endParaRPr lang="fr-FR" sz="1800" dirty="0" smtClean="0">
              <a:solidFill>
                <a:srgbClr val="FF3300"/>
              </a:solidFill>
            </a:endParaRPr>
          </a:p>
          <a:p>
            <a:endParaRPr lang="fr-FR" sz="1800" dirty="0" smtClean="0">
              <a:solidFill>
                <a:srgbClr val="FF3300"/>
              </a:solidFill>
            </a:endParaRPr>
          </a:p>
          <a:p>
            <a:endParaRPr lang="fr-FR" sz="1800" dirty="0" smtClean="0">
              <a:solidFill>
                <a:srgbClr val="FF3300"/>
              </a:solidFill>
            </a:endParaRPr>
          </a:p>
          <a:p>
            <a:endParaRPr lang="fr-FR" sz="1800" dirty="0">
              <a:solidFill>
                <a:srgbClr val="FF3300"/>
              </a:solidFill>
            </a:endParaRPr>
          </a:p>
          <a:p>
            <a:endParaRPr lang="fr-FR" sz="1800" dirty="0">
              <a:solidFill>
                <a:srgbClr val="FF3300"/>
              </a:solidFill>
            </a:endParaRPr>
          </a:p>
          <a:p>
            <a:endParaRPr lang="fr-FR" sz="1800" dirty="0">
              <a:solidFill>
                <a:srgbClr val="FF3300"/>
              </a:solidFill>
            </a:endParaRPr>
          </a:p>
          <a:p>
            <a:endParaRPr lang="fr-FR" sz="1800" dirty="0">
              <a:solidFill>
                <a:srgbClr val="FF3300"/>
              </a:solidFill>
            </a:endParaRPr>
          </a:p>
          <a:p>
            <a:endParaRPr lang="fr-FR" sz="1800" dirty="0">
              <a:solidFill>
                <a:srgbClr val="FF3300"/>
              </a:solidFill>
            </a:endParaRPr>
          </a:p>
          <a:p>
            <a:endParaRPr lang="fr-FR" sz="1800" dirty="0">
              <a:solidFill>
                <a:srgbClr val="FF3300"/>
              </a:solidFill>
            </a:endParaRPr>
          </a:p>
          <a:p>
            <a:r>
              <a:rPr lang="fr-FR" sz="1800" dirty="0">
                <a:solidFill>
                  <a:srgbClr val="FF3300"/>
                </a:solidFill>
              </a:rPr>
              <a:t>                </a:t>
            </a:r>
          </a:p>
          <a:p>
            <a:endParaRPr lang="fr-FR" sz="1800" dirty="0">
              <a:solidFill>
                <a:srgbClr val="FF3300"/>
              </a:solidFill>
            </a:endParaRPr>
          </a:p>
          <a:p>
            <a:endParaRPr lang="fr-FR" dirty="0">
              <a:latin typeface="Times New Roman" charset="0"/>
            </a:endParaRPr>
          </a:p>
        </p:txBody>
      </p:sp>
      <p:graphicFrame>
        <p:nvGraphicFramePr>
          <p:cNvPr id="23555" name="Object 3"/>
          <p:cNvGraphicFramePr>
            <a:graphicFrameLocks noChangeAspect="1"/>
          </p:cNvGraphicFramePr>
          <p:nvPr/>
        </p:nvGraphicFramePr>
        <p:xfrm>
          <a:off x="457200" y="4046537"/>
          <a:ext cx="1714500" cy="493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038" name="Equation" r:id="rId4" imgW="838080" imgH="241200" progId="Equation.3">
                  <p:embed/>
                </p:oleObj>
              </mc:Choice>
              <mc:Fallback>
                <p:oleObj name="Equation" r:id="rId4" imgW="838080" imgH="241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4046537"/>
                        <a:ext cx="1714500" cy="493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6" name="Object 4"/>
          <p:cNvGraphicFramePr>
            <a:graphicFrameLocks noChangeAspect="1"/>
          </p:cNvGraphicFramePr>
          <p:nvPr/>
        </p:nvGraphicFramePr>
        <p:xfrm>
          <a:off x="3581400" y="4144962"/>
          <a:ext cx="1200150" cy="427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039" name="Equation" r:id="rId6" imgW="571320" imgH="203040" progId="Equation.3">
                  <p:embed/>
                </p:oleObj>
              </mc:Choice>
              <mc:Fallback>
                <p:oleObj name="Equation" r:id="rId6" imgW="571320" imgH="2030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4144962"/>
                        <a:ext cx="1200150" cy="4270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70" name="Line 25"/>
          <p:cNvSpPr>
            <a:spLocks noChangeShapeType="1"/>
          </p:cNvSpPr>
          <p:nvPr/>
        </p:nvSpPr>
        <p:spPr bwMode="auto">
          <a:xfrm>
            <a:off x="2590800" y="4373562"/>
            <a:ext cx="533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23557" name="Object 5"/>
          <p:cNvGraphicFramePr>
            <a:graphicFrameLocks noChangeAspect="1"/>
          </p:cNvGraphicFramePr>
          <p:nvPr/>
        </p:nvGraphicFramePr>
        <p:xfrm>
          <a:off x="457200" y="4724526"/>
          <a:ext cx="2436812" cy="7618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040" name="Equation" r:id="rId8" imgW="1257300" imgH="393700" progId="Equation.DSMT4">
                  <p:embed/>
                </p:oleObj>
              </mc:Choice>
              <mc:Fallback>
                <p:oleObj name="Equation" r:id="rId8" imgW="1257300" imgH="39370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4724526"/>
                        <a:ext cx="2436812" cy="76187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8" name="Object 6"/>
          <p:cNvGraphicFramePr>
            <a:graphicFrameLocks noChangeAspect="1"/>
          </p:cNvGraphicFramePr>
          <p:nvPr/>
        </p:nvGraphicFramePr>
        <p:xfrm>
          <a:off x="457200" y="5829300"/>
          <a:ext cx="2286000" cy="4399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041" name="Equation" r:id="rId10" imgW="1054100" imgH="203200" progId="Equation.DSMT4">
                  <p:embed/>
                </p:oleObj>
              </mc:Choice>
              <mc:Fallback>
                <p:oleObj name="Equation" r:id="rId10" imgW="1054100" imgH="20320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5829300"/>
                        <a:ext cx="2286000" cy="43990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9" name="Object 7"/>
          <p:cNvGraphicFramePr>
            <a:graphicFrameLocks noChangeAspect="1"/>
          </p:cNvGraphicFramePr>
          <p:nvPr/>
        </p:nvGraphicFramePr>
        <p:xfrm>
          <a:off x="3327400" y="5765800"/>
          <a:ext cx="16510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042" name="Equation" r:id="rId12" imgW="825500" imgH="279400" progId="Equation.DSMT4">
                  <p:embed/>
                </p:oleObj>
              </mc:Choice>
              <mc:Fallback>
                <p:oleObj name="Equation" r:id="rId12" imgW="825500" imgH="27940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27400" y="5765800"/>
                        <a:ext cx="1651000" cy="55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71" name="Line 30"/>
          <p:cNvSpPr>
            <a:spLocks noChangeShapeType="1"/>
          </p:cNvSpPr>
          <p:nvPr/>
        </p:nvSpPr>
        <p:spPr bwMode="auto">
          <a:xfrm>
            <a:off x="2971800" y="6057900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23561" name="Object 9"/>
          <p:cNvGraphicFramePr>
            <a:graphicFrameLocks noChangeAspect="1"/>
          </p:cNvGraphicFramePr>
          <p:nvPr/>
        </p:nvGraphicFramePr>
        <p:xfrm>
          <a:off x="5257800" y="2456374"/>
          <a:ext cx="3373438" cy="5233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043" name="Equation" r:id="rId14" imgW="1638300" imgH="254000" progId="Equation.DSMT4">
                  <p:embed/>
                </p:oleObj>
              </mc:Choice>
              <mc:Fallback>
                <p:oleObj name="Equation" r:id="rId14" imgW="1638300" imgH="254000" progId="Equation.DSMT4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2456374"/>
                        <a:ext cx="3373438" cy="52336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2" name="Object 10"/>
          <p:cNvGraphicFramePr>
            <a:graphicFrameLocks noChangeAspect="1"/>
          </p:cNvGraphicFramePr>
          <p:nvPr/>
        </p:nvGraphicFramePr>
        <p:xfrm>
          <a:off x="5334001" y="3212788"/>
          <a:ext cx="1529330" cy="521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044" name="Equation" r:id="rId16" imgW="673100" imgH="241300" progId="Equation.DSMT4">
                  <p:embed/>
                </p:oleObj>
              </mc:Choice>
              <mc:Fallback>
                <p:oleObj name="Equation" r:id="rId16" imgW="673100" imgH="241300" progId="Equation.DSMT4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1" y="3212788"/>
                        <a:ext cx="1529330" cy="5210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3" name="Object 11"/>
          <p:cNvGraphicFramePr>
            <a:graphicFrameLocks noChangeAspect="1"/>
          </p:cNvGraphicFramePr>
          <p:nvPr/>
        </p:nvGraphicFramePr>
        <p:xfrm>
          <a:off x="5346700" y="3962400"/>
          <a:ext cx="1573213" cy="50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045" name="Equation" r:id="rId18" imgW="749160" imgH="241200" progId="Equation.3">
                  <p:embed/>
                </p:oleObj>
              </mc:Choice>
              <mc:Fallback>
                <p:oleObj name="Equation" r:id="rId18" imgW="749160" imgH="24120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6700" y="3962400"/>
                        <a:ext cx="1573213" cy="5064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72" name="Object 20"/>
          <p:cNvGraphicFramePr>
            <a:graphicFrameLocks noChangeAspect="1"/>
          </p:cNvGraphicFramePr>
          <p:nvPr/>
        </p:nvGraphicFramePr>
        <p:xfrm>
          <a:off x="2908300" y="1012826"/>
          <a:ext cx="2654300" cy="7545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046" name="Equation" r:id="rId20" imgW="1384300" imgH="393700" progId="Equation.DSMT4">
                  <p:embed/>
                </p:oleObj>
              </mc:Choice>
              <mc:Fallback>
                <p:oleObj name="Equation" r:id="rId20" imgW="1384300" imgH="393700" progId="Equation.DSMT4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8300" y="1012826"/>
                        <a:ext cx="2654300" cy="75459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6172200" y="1126992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2</a:t>
            </a:r>
            <a:r>
              <a:rPr lang="en-GB" sz="1400" baseline="30000" dirty="0" smtClean="0"/>
              <a:t>nd</a:t>
            </a:r>
            <a:r>
              <a:rPr lang="en-GB" sz="1400" dirty="0" smtClean="0"/>
              <a:t> term always perpendicular to motion =&gt; no acceleration</a:t>
            </a:r>
            <a:endParaRPr lang="en-GB" sz="1400" dirty="0"/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/>
        </p:nvGraphicFramePr>
        <p:xfrm>
          <a:off x="457199" y="3276600"/>
          <a:ext cx="3384755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047" name="Equation" r:id="rId22" imgW="1943100" imgH="393700" progId="Equation.DSMT4">
                  <p:embed/>
                </p:oleObj>
              </mc:Choice>
              <mc:Fallback>
                <p:oleObj name="Equation" r:id="rId22" imgW="1943100" imgH="393700" progId="Equation.DSMT4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199" y="3276600"/>
                        <a:ext cx="3384755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3"/>
          <p:cNvGraphicFramePr>
            <a:graphicFrameLocks noChangeAspect="1"/>
          </p:cNvGraphicFramePr>
          <p:nvPr/>
        </p:nvGraphicFramePr>
        <p:xfrm>
          <a:off x="457200" y="2362200"/>
          <a:ext cx="1676400" cy="7663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048" name="Equation" r:id="rId24" imgW="1028520" imgH="469800" progId="Equation.DSMT4">
                  <p:embed/>
                </p:oleObj>
              </mc:Choice>
              <mc:Fallback>
                <p:oleObj name="Equation" r:id="rId24" imgW="1028520" imgH="469800" progId="Equation.DSMT4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362200"/>
                        <a:ext cx="1676400" cy="76631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"/>
          <p:cNvGraphicFramePr>
            <a:graphicFrameLocks noChangeAspect="1"/>
          </p:cNvGraphicFramePr>
          <p:nvPr/>
        </p:nvGraphicFramePr>
        <p:xfrm>
          <a:off x="2590800" y="2438400"/>
          <a:ext cx="2286000" cy="6973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049" name="Equation" r:id="rId26" imgW="1498600" imgH="457200" progId="Equation.DSMT4">
                  <p:embed/>
                </p:oleObj>
              </mc:Choice>
              <mc:Fallback>
                <p:oleObj name="Equation" r:id="rId26" imgW="1498600" imgH="457200" progId="Equation.DSMT4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2438400"/>
                        <a:ext cx="2286000" cy="69737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704" name="Group 90"/>
          <p:cNvGrpSpPr>
            <a:grpSpLocks/>
          </p:cNvGrpSpPr>
          <p:nvPr/>
        </p:nvGrpSpPr>
        <p:grpSpPr bwMode="auto">
          <a:xfrm>
            <a:off x="155331" y="1047403"/>
            <a:ext cx="8988669" cy="4789488"/>
            <a:chOff x="106" y="718"/>
            <a:chExt cx="6134" cy="3017"/>
          </a:xfrm>
        </p:grpSpPr>
        <p:sp>
          <p:nvSpPr>
            <p:cNvPr id="29723" name="Rectangle 3"/>
            <p:cNvSpPr>
              <a:spLocks noChangeArrowheads="1"/>
            </p:cNvSpPr>
            <p:nvPr/>
          </p:nvSpPr>
          <p:spPr bwMode="auto">
            <a:xfrm>
              <a:off x="108" y="718"/>
              <a:ext cx="6132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457200" indent="-457200">
                <a:buFontTx/>
                <a:buAutoNum type="arabicPeriod"/>
              </a:pPr>
              <a:r>
                <a:rPr lang="en-US" sz="1600" dirty="0">
                  <a:latin typeface="Comic Sans MS" pitchFamily="-110" charset="0"/>
                </a:rPr>
                <a:t>For </a:t>
              </a:r>
              <a:r>
                <a:rPr lang="en-US" sz="1600" dirty="0">
                  <a:solidFill>
                    <a:srgbClr val="FF3300"/>
                  </a:solidFill>
                  <a:latin typeface="Comic Sans MS" pitchFamily="-110" charset="0"/>
                </a:rPr>
                <a:t>circular accelerators</a:t>
              </a:r>
              <a:r>
                <a:rPr lang="en-US" sz="1600" dirty="0">
                  <a:latin typeface="Comic Sans MS" pitchFamily="-110" charset="0"/>
                </a:rPr>
                <a:t>, the origin of time is taken at the </a:t>
              </a:r>
              <a:r>
                <a:rPr lang="en-US" sz="1600" dirty="0">
                  <a:solidFill>
                    <a:srgbClr val="0000FF"/>
                  </a:solidFill>
                  <a:latin typeface="Comic Sans MS" pitchFamily="-110" charset="0"/>
                </a:rPr>
                <a:t>zero crossing</a:t>
              </a:r>
              <a:r>
                <a:rPr lang="en-US" sz="1600" dirty="0">
                  <a:latin typeface="Comic Sans MS" pitchFamily="-110" charset="0"/>
                </a:rPr>
                <a:t> of the RF voltage with positive slope</a:t>
              </a:r>
            </a:p>
          </p:txBody>
        </p:sp>
        <p:sp>
          <p:nvSpPr>
            <p:cNvPr id="29724" name="Rectangle 83"/>
            <p:cNvSpPr>
              <a:spLocks noChangeArrowheads="1"/>
            </p:cNvSpPr>
            <p:nvPr/>
          </p:nvSpPr>
          <p:spPr bwMode="auto">
            <a:xfrm>
              <a:off x="106" y="1558"/>
              <a:ext cx="1943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 dirty="0">
                  <a:latin typeface="Comic Sans MS" pitchFamily="-110" charset="0"/>
                </a:rPr>
                <a:t>Time t= 0 chosen such that: </a:t>
              </a:r>
              <a:endParaRPr sz="1600" noProof="1">
                <a:latin typeface="Comic Sans MS" pitchFamily="-110" charset="0"/>
              </a:endParaRPr>
            </a:p>
          </p:txBody>
        </p:sp>
        <p:grpSp>
          <p:nvGrpSpPr>
            <p:cNvPr id="29725" name="Group 87"/>
            <p:cNvGrpSpPr>
              <a:grpSpLocks/>
            </p:cNvGrpSpPr>
            <p:nvPr/>
          </p:nvGrpSpPr>
          <p:grpSpPr bwMode="auto">
            <a:xfrm>
              <a:off x="547" y="1945"/>
              <a:ext cx="2597" cy="1790"/>
              <a:chOff x="547" y="1945"/>
              <a:chExt cx="2597" cy="1790"/>
            </a:xfrm>
          </p:grpSpPr>
          <p:sp>
            <p:nvSpPr>
              <p:cNvPr id="29726" name="Rectangle 65"/>
              <p:cNvSpPr>
                <a:spLocks noChangeArrowheads="1"/>
              </p:cNvSpPr>
              <p:nvPr/>
            </p:nvSpPr>
            <p:spPr bwMode="auto">
              <a:xfrm>
                <a:off x="838" y="1945"/>
                <a:ext cx="189" cy="2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600">
                    <a:latin typeface="Comic Sans MS" pitchFamily="-110" charset="0"/>
                  </a:rPr>
                  <a:t>1</a:t>
                </a:r>
                <a:endParaRPr sz="1600" noProof="1">
                  <a:latin typeface="Comic Sans MS" pitchFamily="-110" charset="0"/>
                </a:endParaRPr>
              </a:p>
            </p:txBody>
          </p:sp>
          <p:sp>
            <p:nvSpPr>
              <p:cNvPr id="29727" name="Line 56"/>
              <p:cNvSpPr>
                <a:spLocks noChangeShapeType="1"/>
              </p:cNvSpPr>
              <p:nvPr/>
            </p:nvSpPr>
            <p:spPr bwMode="auto">
              <a:xfrm>
                <a:off x="1645" y="2051"/>
                <a:ext cx="0" cy="138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29728" name="Group 36"/>
              <p:cNvGrpSpPr>
                <a:grpSpLocks/>
              </p:cNvGrpSpPr>
              <p:nvPr/>
            </p:nvGrpSpPr>
            <p:grpSpPr bwMode="auto">
              <a:xfrm>
                <a:off x="848" y="2328"/>
                <a:ext cx="1585" cy="952"/>
                <a:chOff x="450" y="2259"/>
                <a:chExt cx="1782" cy="1137"/>
              </a:xfrm>
            </p:grpSpPr>
            <p:grpSp>
              <p:nvGrpSpPr>
                <p:cNvPr id="29736" name="Group 35"/>
                <p:cNvGrpSpPr>
                  <a:grpSpLocks/>
                </p:cNvGrpSpPr>
                <p:nvPr/>
              </p:nvGrpSpPr>
              <p:grpSpPr bwMode="auto">
                <a:xfrm>
                  <a:off x="1341" y="2259"/>
                  <a:ext cx="891" cy="569"/>
                  <a:chOff x="1392" y="2256"/>
                  <a:chExt cx="891" cy="569"/>
                </a:xfrm>
              </p:grpSpPr>
              <p:sp>
                <p:nvSpPr>
                  <p:cNvPr id="29740" name="Freeform 30"/>
                  <p:cNvSpPr>
                    <a:spLocks/>
                  </p:cNvSpPr>
                  <p:nvPr/>
                </p:nvSpPr>
                <p:spPr bwMode="auto">
                  <a:xfrm flipV="1">
                    <a:off x="1392" y="2256"/>
                    <a:ext cx="459" cy="569"/>
                  </a:xfrm>
                  <a:custGeom>
                    <a:avLst/>
                    <a:gdLst>
                      <a:gd name="T0" fmla="*/ 0 w 459"/>
                      <a:gd name="T1" fmla="*/ 0 h 569"/>
                      <a:gd name="T2" fmla="*/ 90 w 459"/>
                      <a:gd name="T3" fmla="*/ 222 h 569"/>
                      <a:gd name="T4" fmla="*/ 183 w 459"/>
                      <a:gd name="T5" fmla="*/ 402 h 569"/>
                      <a:gd name="T6" fmla="*/ 294 w 459"/>
                      <a:gd name="T7" fmla="*/ 519 h 569"/>
                      <a:gd name="T8" fmla="*/ 390 w 459"/>
                      <a:gd name="T9" fmla="*/ 561 h 569"/>
                      <a:gd name="T10" fmla="*/ 459 w 459"/>
                      <a:gd name="T11" fmla="*/ 567 h 56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459"/>
                      <a:gd name="T19" fmla="*/ 0 h 569"/>
                      <a:gd name="T20" fmla="*/ 459 w 459"/>
                      <a:gd name="T21" fmla="*/ 569 h 569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459" h="569">
                        <a:moveTo>
                          <a:pt x="0" y="0"/>
                        </a:moveTo>
                        <a:cubicBezTo>
                          <a:pt x="15" y="36"/>
                          <a:pt x="59" y="155"/>
                          <a:pt x="90" y="222"/>
                        </a:cubicBezTo>
                        <a:cubicBezTo>
                          <a:pt x="121" y="289"/>
                          <a:pt x="149" y="353"/>
                          <a:pt x="183" y="402"/>
                        </a:cubicBezTo>
                        <a:cubicBezTo>
                          <a:pt x="217" y="451"/>
                          <a:pt x="260" y="493"/>
                          <a:pt x="294" y="519"/>
                        </a:cubicBezTo>
                        <a:cubicBezTo>
                          <a:pt x="328" y="545"/>
                          <a:pt x="363" y="553"/>
                          <a:pt x="390" y="561"/>
                        </a:cubicBezTo>
                        <a:cubicBezTo>
                          <a:pt x="417" y="569"/>
                          <a:pt x="445" y="566"/>
                          <a:pt x="459" y="567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9741" name="Freeform 31"/>
                  <p:cNvSpPr>
                    <a:spLocks/>
                  </p:cNvSpPr>
                  <p:nvPr/>
                </p:nvSpPr>
                <p:spPr bwMode="auto">
                  <a:xfrm flipH="1" flipV="1">
                    <a:off x="1824" y="2256"/>
                    <a:ext cx="459" cy="569"/>
                  </a:xfrm>
                  <a:custGeom>
                    <a:avLst/>
                    <a:gdLst>
                      <a:gd name="T0" fmla="*/ 0 w 459"/>
                      <a:gd name="T1" fmla="*/ 0 h 569"/>
                      <a:gd name="T2" fmla="*/ 90 w 459"/>
                      <a:gd name="T3" fmla="*/ 222 h 569"/>
                      <a:gd name="T4" fmla="*/ 183 w 459"/>
                      <a:gd name="T5" fmla="*/ 402 h 569"/>
                      <a:gd name="T6" fmla="*/ 294 w 459"/>
                      <a:gd name="T7" fmla="*/ 519 h 569"/>
                      <a:gd name="T8" fmla="*/ 390 w 459"/>
                      <a:gd name="T9" fmla="*/ 561 h 569"/>
                      <a:gd name="T10" fmla="*/ 459 w 459"/>
                      <a:gd name="T11" fmla="*/ 567 h 56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459"/>
                      <a:gd name="T19" fmla="*/ 0 h 569"/>
                      <a:gd name="T20" fmla="*/ 459 w 459"/>
                      <a:gd name="T21" fmla="*/ 569 h 569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459" h="569">
                        <a:moveTo>
                          <a:pt x="0" y="0"/>
                        </a:moveTo>
                        <a:cubicBezTo>
                          <a:pt x="15" y="36"/>
                          <a:pt x="59" y="155"/>
                          <a:pt x="90" y="222"/>
                        </a:cubicBezTo>
                        <a:cubicBezTo>
                          <a:pt x="121" y="289"/>
                          <a:pt x="149" y="353"/>
                          <a:pt x="183" y="402"/>
                        </a:cubicBezTo>
                        <a:cubicBezTo>
                          <a:pt x="217" y="451"/>
                          <a:pt x="260" y="493"/>
                          <a:pt x="294" y="519"/>
                        </a:cubicBezTo>
                        <a:cubicBezTo>
                          <a:pt x="328" y="545"/>
                          <a:pt x="363" y="553"/>
                          <a:pt x="390" y="561"/>
                        </a:cubicBezTo>
                        <a:cubicBezTo>
                          <a:pt x="417" y="569"/>
                          <a:pt x="445" y="566"/>
                          <a:pt x="459" y="567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9737" name="Group 34"/>
                <p:cNvGrpSpPr>
                  <a:grpSpLocks/>
                </p:cNvGrpSpPr>
                <p:nvPr/>
              </p:nvGrpSpPr>
              <p:grpSpPr bwMode="auto">
                <a:xfrm>
                  <a:off x="450" y="2827"/>
                  <a:ext cx="891" cy="569"/>
                  <a:chOff x="480" y="2832"/>
                  <a:chExt cx="891" cy="569"/>
                </a:xfrm>
              </p:grpSpPr>
              <p:sp>
                <p:nvSpPr>
                  <p:cNvPr id="29738" name="Freeform 32"/>
                  <p:cNvSpPr>
                    <a:spLocks/>
                  </p:cNvSpPr>
                  <p:nvPr/>
                </p:nvSpPr>
                <p:spPr bwMode="auto">
                  <a:xfrm>
                    <a:off x="480" y="2832"/>
                    <a:ext cx="459" cy="569"/>
                  </a:xfrm>
                  <a:custGeom>
                    <a:avLst/>
                    <a:gdLst>
                      <a:gd name="T0" fmla="*/ 0 w 459"/>
                      <a:gd name="T1" fmla="*/ 0 h 569"/>
                      <a:gd name="T2" fmla="*/ 90 w 459"/>
                      <a:gd name="T3" fmla="*/ 222 h 569"/>
                      <a:gd name="T4" fmla="*/ 183 w 459"/>
                      <a:gd name="T5" fmla="*/ 402 h 569"/>
                      <a:gd name="T6" fmla="*/ 294 w 459"/>
                      <a:gd name="T7" fmla="*/ 519 h 569"/>
                      <a:gd name="T8" fmla="*/ 390 w 459"/>
                      <a:gd name="T9" fmla="*/ 561 h 569"/>
                      <a:gd name="T10" fmla="*/ 459 w 459"/>
                      <a:gd name="T11" fmla="*/ 567 h 56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459"/>
                      <a:gd name="T19" fmla="*/ 0 h 569"/>
                      <a:gd name="T20" fmla="*/ 459 w 459"/>
                      <a:gd name="T21" fmla="*/ 569 h 569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459" h="569">
                        <a:moveTo>
                          <a:pt x="0" y="0"/>
                        </a:moveTo>
                        <a:cubicBezTo>
                          <a:pt x="15" y="36"/>
                          <a:pt x="59" y="155"/>
                          <a:pt x="90" y="222"/>
                        </a:cubicBezTo>
                        <a:cubicBezTo>
                          <a:pt x="121" y="289"/>
                          <a:pt x="149" y="353"/>
                          <a:pt x="183" y="402"/>
                        </a:cubicBezTo>
                        <a:cubicBezTo>
                          <a:pt x="217" y="451"/>
                          <a:pt x="260" y="493"/>
                          <a:pt x="294" y="519"/>
                        </a:cubicBezTo>
                        <a:cubicBezTo>
                          <a:pt x="328" y="545"/>
                          <a:pt x="363" y="553"/>
                          <a:pt x="390" y="561"/>
                        </a:cubicBezTo>
                        <a:cubicBezTo>
                          <a:pt x="417" y="569"/>
                          <a:pt x="445" y="566"/>
                          <a:pt x="459" y="567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9739" name="Freeform 33"/>
                  <p:cNvSpPr>
                    <a:spLocks/>
                  </p:cNvSpPr>
                  <p:nvPr/>
                </p:nvSpPr>
                <p:spPr bwMode="auto">
                  <a:xfrm flipH="1">
                    <a:off x="912" y="2832"/>
                    <a:ext cx="459" cy="569"/>
                  </a:xfrm>
                  <a:custGeom>
                    <a:avLst/>
                    <a:gdLst>
                      <a:gd name="T0" fmla="*/ 0 w 459"/>
                      <a:gd name="T1" fmla="*/ 0 h 569"/>
                      <a:gd name="T2" fmla="*/ 90 w 459"/>
                      <a:gd name="T3" fmla="*/ 222 h 569"/>
                      <a:gd name="T4" fmla="*/ 183 w 459"/>
                      <a:gd name="T5" fmla="*/ 402 h 569"/>
                      <a:gd name="T6" fmla="*/ 294 w 459"/>
                      <a:gd name="T7" fmla="*/ 519 h 569"/>
                      <a:gd name="T8" fmla="*/ 390 w 459"/>
                      <a:gd name="T9" fmla="*/ 561 h 569"/>
                      <a:gd name="T10" fmla="*/ 459 w 459"/>
                      <a:gd name="T11" fmla="*/ 567 h 56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459"/>
                      <a:gd name="T19" fmla="*/ 0 h 569"/>
                      <a:gd name="T20" fmla="*/ 459 w 459"/>
                      <a:gd name="T21" fmla="*/ 569 h 569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459" h="569">
                        <a:moveTo>
                          <a:pt x="0" y="0"/>
                        </a:moveTo>
                        <a:cubicBezTo>
                          <a:pt x="15" y="36"/>
                          <a:pt x="59" y="155"/>
                          <a:pt x="90" y="222"/>
                        </a:cubicBezTo>
                        <a:cubicBezTo>
                          <a:pt x="121" y="289"/>
                          <a:pt x="149" y="353"/>
                          <a:pt x="183" y="402"/>
                        </a:cubicBezTo>
                        <a:cubicBezTo>
                          <a:pt x="217" y="451"/>
                          <a:pt x="260" y="493"/>
                          <a:pt x="294" y="519"/>
                        </a:cubicBezTo>
                        <a:cubicBezTo>
                          <a:pt x="328" y="545"/>
                          <a:pt x="363" y="553"/>
                          <a:pt x="390" y="561"/>
                        </a:cubicBezTo>
                        <a:cubicBezTo>
                          <a:pt x="417" y="569"/>
                          <a:pt x="445" y="566"/>
                          <a:pt x="459" y="567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29729" name="Line 37"/>
              <p:cNvSpPr>
                <a:spLocks noChangeShapeType="1"/>
              </p:cNvSpPr>
              <p:nvPr/>
            </p:nvSpPr>
            <p:spPr bwMode="auto">
              <a:xfrm>
                <a:off x="547" y="2804"/>
                <a:ext cx="21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730" name="Freeform 57"/>
              <p:cNvSpPr>
                <a:spLocks/>
              </p:cNvSpPr>
              <p:nvPr/>
            </p:nvSpPr>
            <p:spPr bwMode="auto">
              <a:xfrm>
                <a:off x="2433" y="2804"/>
                <a:ext cx="162" cy="336"/>
              </a:xfrm>
              <a:custGeom>
                <a:avLst/>
                <a:gdLst>
                  <a:gd name="T0" fmla="*/ 0 w 126"/>
                  <a:gd name="T1" fmla="*/ 0 h 326"/>
                  <a:gd name="T2" fmla="*/ 62 w 126"/>
                  <a:gd name="T3" fmla="*/ 180 h 326"/>
                  <a:gd name="T4" fmla="*/ 126 w 126"/>
                  <a:gd name="T5" fmla="*/ 326 h 326"/>
                  <a:gd name="T6" fmla="*/ 0 60000 65536"/>
                  <a:gd name="T7" fmla="*/ 0 60000 65536"/>
                  <a:gd name="T8" fmla="*/ 0 60000 65536"/>
                  <a:gd name="T9" fmla="*/ 0 w 126"/>
                  <a:gd name="T10" fmla="*/ 0 h 326"/>
                  <a:gd name="T11" fmla="*/ 126 w 126"/>
                  <a:gd name="T12" fmla="*/ 326 h 3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6" h="326">
                    <a:moveTo>
                      <a:pt x="0" y="0"/>
                    </a:moveTo>
                    <a:cubicBezTo>
                      <a:pt x="10" y="29"/>
                      <a:pt x="41" y="126"/>
                      <a:pt x="62" y="180"/>
                    </a:cubicBezTo>
                    <a:cubicBezTo>
                      <a:pt x="84" y="235"/>
                      <a:pt x="115" y="302"/>
                      <a:pt x="126" y="326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731" name="Freeform 58"/>
              <p:cNvSpPr>
                <a:spLocks/>
              </p:cNvSpPr>
              <p:nvPr/>
            </p:nvSpPr>
            <p:spPr bwMode="auto">
              <a:xfrm>
                <a:off x="687" y="2468"/>
                <a:ext cx="163" cy="336"/>
              </a:xfrm>
              <a:custGeom>
                <a:avLst/>
                <a:gdLst>
                  <a:gd name="T0" fmla="*/ 126 w 126"/>
                  <a:gd name="T1" fmla="*/ 326 h 326"/>
                  <a:gd name="T2" fmla="*/ 64 w 126"/>
                  <a:gd name="T3" fmla="*/ 146 h 326"/>
                  <a:gd name="T4" fmla="*/ 0 w 126"/>
                  <a:gd name="T5" fmla="*/ 0 h 326"/>
                  <a:gd name="T6" fmla="*/ 0 60000 65536"/>
                  <a:gd name="T7" fmla="*/ 0 60000 65536"/>
                  <a:gd name="T8" fmla="*/ 0 60000 65536"/>
                  <a:gd name="T9" fmla="*/ 0 w 126"/>
                  <a:gd name="T10" fmla="*/ 0 h 326"/>
                  <a:gd name="T11" fmla="*/ 126 w 126"/>
                  <a:gd name="T12" fmla="*/ 326 h 3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6" h="326">
                    <a:moveTo>
                      <a:pt x="126" y="326"/>
                    </a:moveTo>
                    <a:cubicBezTo>
                      <a:pt x="116" y="297"/>
                      <a:pt x="85" y="200"/>
                      <a:pt x="64" y="146"/>
                    </a:cubicBezTo>
                    <a:cubicBezTo>
                      <a:pt x="42" y="91"/>
                      <a:pt x="11" y="24"/>
                      <a:pt x="0" y="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732" name="Line 69"/>
              <p:cNvSpPr>
                <a:spLocks noChangeShapeType="1"/>
              </p:cNvSpPr>
              <p:nvPr/>
            </p:nvSpPr>
            <p:spPr bwMode="auto">
              <a:xfrm>
                <a:off x="1865" y="2432"/>
                <a:ext cx="0" cy="363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prstDash val="lgDash"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733" name="Rectangle 71"/>
              <p:cNvSpPr>
                <a:spLocks noChangeArrowheads="1"/>
              </p:cNvSpPr>
              <p:nvPr/>
            </p:nvSpPr>
            <p:spPr bwMode="auto">
              <a:xfrm>
                <a:off x="1745" y="2816"/>
                <a:ext cx="261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800">
                    <a:latin typeface="Symbol" pitchFamily="-110" charset="2"/>
                  </a:rPr>
                  <a:t>f</a:t>
                </a:r>
                <a:r>
                  <a:rPr lang="en-US" sz="1800" baseline="-25000">
                    <a:latin typeface="Symbol" pitchFamily="-110" charset="2"/>
                  </a:rPr>
                  <a:t>1</a:t>
                </a:r>
                <a:endParaRPr sz="1800" baseline="-25000" noProof="1">
                  <a:latin typeface="Symbol" pitchFamily="-110" charset="2"/>
                </a:endParaRPr>
              </a:p>
            </p:txBody>
          </p:sp>
          <p:sp>
            <p:nvSpPr>
              <p:cNvPr id="29734" name="Line 73"/>
              <p:cNvSpPr>
                <a:spLocks noChangeShapeType="1"/>
              </p:cNvSpPr>
              <p:nvPr/>
            </p:nvSpPr>
            <p:spPr bwMode="auto">
              <a:xfrm flipV="1">
                <a:off x="1645" y="2803"/>
                <a:ext cx="220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stealth" w="med" len="sm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735" name="Oval 77"/>
              <p:cNvSpPr>
                <a:spLocks noChangeArrowheads="1"/>
              </p:cNvSpPr>
              <p:nvPr/>
            </p:nvSpPr>
            <p:spPr bwMode="auto">
              <a:xfrm flipH="1">
                <a:off x="1830" y="2377"/>
                <a:ext cx="70" cy="71"/>
              </a:xfrm>
              <a:prstGeom prst="ellipse">
                <a:avLst/>
              </a:prstGeom>
              <a:gradFill rotWithShape="0">
                <a:gsLst>
                  <a:gs pos="0">
                    <a:srgbClr val="0066FF"/>
                  </a:gs>
                  <a:gs pos="100000">
                    <a:srgbClr val="002F76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aphicFrame>
            <p:nvGraphicFramePr>
              <p:cNvPr id="29701" name="Object 5"/>
              <p:cNvGraphicFramePr>
                <a:graphicFrameLocks noChangeAspect="1"/>
              </p:cNvGraphicFramePr>
              <p:nvPr/>
            </p:nvGraphicFramePr>
            <p:xfrm>
              <a:off x="2492" y="2554"/>
              <a:ext cx="652" cy="24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50673" name="Equation" r:id="rId3" imgW="583920" imgH="215640" progId="Equation.3">
                      <p:embed/>
                    </p:oleObj>
                  </mc:Choice>
                  <mc:Fallback>
                    <p:oleObj name="Equation" r:id="rId3" imgW="583920" imgH="21564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492" y="2554"/>
                            <a:ext cx="652" cy="241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9702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166277507"/>
                  </p:ext>
                </p:extLst>
              </p:nvPr>
            </p:nvGraphicFramePr>
            <p:xfrm>
              <a:off x="890" y="3430"/>
              <a:ext cx="1576" cy="30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50674" name="Equation" r:id="rId5" imgW="1244600" imgH="241300" progId="Equation.3">
                      <p:embed/>
                    </p:oleObj>
                  </mc:Choice>
                  <mc:Fallback>
                    <p:oleObj name="Equation" r:id="rId5" imgW="1244600" imgH="2413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90" y="3430"/>
                            <a:ext cx="1576" cy="30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9703" name="Object 7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987131354"/>
                  </p:ext>
                </p:extLst>
              </p:nvPr>
            </p:nvGraphicFramePr>
            <p:xfrm>
              <a:off x="1405" y="1952"/>
              <a:ext cx="203" cy="22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50675" name="Equation" r:id="rId7" imgW="177800" imgH="203200" progId="Equation.3">
                      <p:embed/>
                    </p:oleObj>
                  </mc:Choice>
                  <mc:Fallback>
                    <p:oleObj name="Equation" r:id="rId7" imgW="177800" imgH="2032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405" y="1952"/>
                            <a:ext cx="203" cy="22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7" name="Group 91"/>
          <p:cNvGrpSpPr>
            <a:grpSpLocks/>
          </p:cNvGrpSpPr>
          <p:nvPr/>
        </p:nvGrpSpPr>
        <p:grpSpPr bwMode="auto">
          <a:xfrm>
            <a:off x="158262" y="1700808"/>
            <a:ext cx="8985738" cy="4106863"/>
            <a:chOff x="108" y="1148"/>
            <a:chExt cx="6132" cy="2587"/>
          </a:xfrm>
        </p:grpSpPr>
        <p:grpSp>
          <p:nvGrpSpPr>
            <p:cNvPr id="29706" name="Group 88"/>
            <p:cNvGrpSpPr>
              <a:grpSpLocks/>
            </p:cNvGrpSpPr>
            <p:nvPr/>
          </p:nvGrpSpPr>
          <p:grpSpPr bwMode="auto">
            <a:xfrm>
              <a:off x="3269" y="1945"/>
              <a:ext cx="2551" cy="1790"/>
              <a:chOff x="3269" y="1945"/>
              <a:chExt cx="2551" cy="1790"/>
            </a:xfrm>
          </p:grpSpPr>
          <p:sp>
            <p:nvSpPr>
              <p:cNvPr id="29708" name="Rectangle 66"/>
              <p:cNvSpPr>
                <a:spLocks noChangeArrowheads="1"/>
              </p:cNvSpPr>
              <p:nvPr/>
            </p:nvSpPr>
            <p:spPr bwMode="auto">
              <a:xfrm>
                <a:off x="3701" y="1945"/>
                <a:ext cx="211" cy="2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600">
                    <a:latin typeface="Comic Sans MS" pitchFamily="-110" charset="0"/>
                  </a:rPr>
                  <a:t>2</a:t>
                </a:r>
                <a:endParaRPr sz="1600" noProof="1">
                  <a:latin typeface="Comic Sans MS" pitchFamily="-110" charset="0"/>
                </a:endParaRPr>
              </a:p>
            </p:txBody>
          </p:sp>
          <p:sp>
            <p:nvSpPr>
              <p:cNvPr id="29709" name="Line 45"/>
              <p:cNvSpPr>
                <a:spLocks noChangeShapeType="1"/>
              </p:cNvSpPr>
              <p:nvPr/>
            </p:nvSpPr>
            <p:spPr bwMode="auto">
              <a:xfrm>
                <a:off x="3269" y="2804"/>
                <a:ext cx="210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710" name="Line 47"/>
              <p:cNvSpPr>
                <a:spLocks noChangeShapeType="1"/>
              </p:cNvSpPr>
              <p:nvPr/>
            </p:nvSpPr>
            <p:spPr bwMode="auto">
              <a:xfrm>
                <a:off x="4376" y="2052"/>
                <a:ext cx="0" cy="138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29711" name="Group 39"/>
              <p:cNvGrpSpPr>
                <a:grpSpLocks/>
              </p:cNvGrpSpPr>
              <p:nvPr/>
            </p:nvGrpSpPr>
            <p:grpSpPr bwMode="auto">
              <a:xfrm>
                <a:off x="3992" y="2329"/>
                <a:ext cx="792" cy="476"/>
                <a:chOff x="1392" y="2256"/>
                <a:chExt cx="891" cy="569"/>
              </a:xfrm>
            </p:grpSpPr>
            <p:sp>
              <p:nvSpPr>
                <p:cNvPr id="29720" name="Freeform 40"/>
                <p:cNvSpPr>
                  <a:spLocks/>
                </p:cNvSpPr>
                <p:nvPr/>
              </p:nvSpPr>
              <p:spPr bwMode="auto">
                <a:xfrm flipV="1">
                  <a:off x="1392" y="2256"/>
                  <a:ext cx="459" cy="569"/>
                </a:xfrm>
                <a:custGeom>
                  <a:avLst/>
                  <a:gdLst>
                    <a:gd name="T0" fmla="*/ 0 w 459"/>
                    <a:gd name="T1" fmla="*/ 0 h 569"/>
                    <a:gd name="T2" fmla="*/ 90 w 459"/>
                    <a:gd name="T3" fmla="*/ 222 h 569"/>
                    <a:gd name="T4" fmla="*/ 183 w 459"/>
                    <a:gd name="T5" fmla="*/ 402 h 569"/>
                    <a:gd name="T6" fmla="*/ 294 w 459"/>
                    <a:gd name="T7" fmla="*/ 519 h 569"/>
                    <a:gd name="T8" fmla="*/ 390 w 459"/>
                    <a:gd name="T9" fmla="*/ 561 h 569"/>
                    <a:gd name="T10" fmla="*/ 459 w 459"/>
                    <a:gd name="T11" fmla="*/ 567 h 56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59"/>
                    <a:gd name="T19" fmla="*/ 0 h 569"/>
                    <a:gd name="T20" fmla="*/ 459 w 459"/>
                    <a:gd name="T21" fmla="*/ 569 h 56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59" h="569">
                      <a:moveTo>
                        <a:pt x="0" y="0"/>
                      </a:moveTo>
                      <a:cubicBezTo>
                        <a:pt x="15" y="36"/>
                        <a:pt x="59" y="155"/>
                        <a:pt x="90" y="222"/>
                      </a:cubicBezTo>
                      <a:cubicBezTo>
                        <a:pt x="121" y="289"/>
                        <a:pt x="149" y="353"/>
                        <a:pt x="183" y="402"/>
                      </a:cubicBezTo>
                      <a:cubicBezTo>
                        <a:pt x="217" y="451"/>
                        <a:pt x="260" y="493"/>
                        <a:pt x="294" y="519"/>
                      </a:cubicBezTo>
                      <a:cubicBezTo>
                        <a:pt x="328" y="545"/>
                        <a:pt x="363" y="553"/>
                        <a:pt x="390" y="561"/>
                      </a:cubicBezTo>
                      <a:cubicBezTo>
                        <a:pt x="417" y="569"/>
                        <a:pt x="445" y="566"/>
                        <a:pt x="459" y="56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21" name="Freeform 41"/>
                <p:cNvSpPr>
                  <a:spLocks/>
                </p:cNvSpPr>
                <p:nvPr/>
              </p:nvSpPr>
              <p:spPr bwMode="auto">
                <a:xfrm flipH="1" flipV="1">
                  <a:off x="1824" y="2256"/>
                  <a:ext cx="459" cy="569"/>
                </a:xfrm>
                <a:custGeom>
                  <a:avLst/>
                  <a:gdLst>
                    <a:gd name="T0" fmla="*/ 0 w 459"/>
                    <a:gd name="T1" fmla="*/ 0 h 569"/>
                    <a:gd name="T2" fmla="*/ 90 w 459"/>
                    <a:gd name="T3" fmla="*/ 222 h 569"/>
                    <a:gd name="T4" fmla="*/ 183 w 459"/>
                    <a:gd name="T5" fmla="*/ 402 h 569"/>
                    <a:gd name="T6" fmla="*/ 294 w 459"/>
                    <a:gd name="T7" fmla="*/ 519 h 569"/>
                    <a:gd name="T8" fmla="*/ 390 w 459"/>
                    <a:gd name="T9" fmla="*/ 561 h 569"/>
                    <a:gd name="T10" fmla="*/ 459 w 459"/>
                    <a:gd name="T11" fmla="*/ 567 h 56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59"/>
                    <a:gd name="T19" fmla="*/ 0 h 569"/>
                    <a:gd name="T20" fmla="*/ 459 w 459"/>
                    <a:gd name="T21" fmla="*/ 569 h 56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59" h="569">
                      <a:moveTo>
                        <a:pt x="0" y="0"/>
                      </a:moveTo>
                      <a:cubicBezTo>
                        <a:pt x="15" y="36"/>
                        <a:pt x="59" y="155"/>
                        <a:pt x="90" y="222"/>
                      </a:cubicBezTo>
                      <a:cubicBezTo>
                        <a:pt x="121" y="289"/>
                        <a:pt x="149" y="353"/>
                        <a:pt x="183" y="402"/>
                      </a:cubicBezTo>
                      <a:cubicBezTo>
                        <a:pt x="217" y="451"/>
                        <a:pt x="260" y="493"/>
                        <a:pt x="294" y="519"/>
                      </a:cubicBezTo>
                      <a:cubicBezTo>
                        <a:pt x="328" y="545"/>
                        <a:pt x="363" y="553"/>
                        <a:pt x="390" y="561"/>
                      </a:cubicBezTo>
                      <a:cubicBezTo>
                        <a:pt x="417" y="569"/>
                        <a:pt x="445" y="566"/>
                        <a:pt x="459" y="56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9712" name="Freeform 44"/>
              <p:cNvSpPr>
                <a:spLocks/>
              </p:cNvSpPr>
              <p:nvPr/>
            </p:nvSpPr>
            <p:spPr bwMode="auto">
              <a:xfrm flipH="1">
                <a:off x="3583" y="2805"/>
                <a:ext cx="409" cy="476"/>
              </a:xfrm>
              <a:custGeom>
                <a:avLst/>
                <a:gdLst>
                  <a:gd name="T0" fmla="*/ 0 w 459"/>
                  <a:gd name="T1" fmla="*/ 0 h 569"/>
                  <a:gd name="T2" fmla="*/ 90 w 459"/>
                  <a:gd name="T3" fmla="*/ 222 h 569"/>
                  <a:gd name="T4" fmla="*/ 183 w 459"/>
                  <a:gd name="T5" fmla="*/ 402 h 569"/>
                  <a:gd name="T6" fmla="*/ 294 w 459"/>
                  <a:gd name="T7" fmla="*/ 519 h 569"/>
                  <a:gd name="T8" fmla="*/ 390 w 459"/>
                  <a:gd name="T9" fmla="*/ 561 h 569"/>
                  <a:gd name="T10" fmla="*/ 459 w 459"/>
                  <a:gd name="T11" fmla="*/ 567 h 56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59"/>
                  <a:gd name="T19" fmla="*/ 0 h 569"/>
                  <a:gd name="T20" fmla="*/ 459 w 459"/>
                  <a:gd name="T21" fmla="*/ 569 h 56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59" h="569">
                    <a:moveTo>
                      <a:pt x="0" y="0"/>
                    </a:moveTo>
                    <a:cubicBezTo>
                      <a:pt x="15" y="36"/>
                      <a:pt x="59" y="155"/>
                      <a:pt x="90" y="222"/>
                    </a:cubicBezTo>
                    <a:cubicBezTo>
                      <a:pt x="121" y="289"/>
                      <a:pt x="149" y="353"/>
                      <a:pt x="183" y="402"/>
                    </a:cubicBezTo>
                    <a:cubicBezTo>
                      <a:pt x="217" y="451"/>
                      <a:pt x="260" y="493"/>
                      <a:pt x="294" y="519"/>
                    </a:cubicBezTo>
                    <a:cubicBezTo>
                      <a:pt x="328" y="545"/>
                      <a:pt x="363" y="553"/>
                      <a:pt x="390" y="561"/>
                    </a:cubicBezTo>
                    <a:cubicBezTo>
                      <a:pt x="417" y="569"/>
                      <a:pt x="445" y="566"/>
                      <a:pt x="459" y="567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713" name="Freeform 53"/>
              <p:cNvSpPr>
                <a:spLocks/>
              </p:cNvSpPr>
              <p:nvPr/>
            </p:nvSpPr>
            <p:spPr bwMode="auto">
              <a:xfrm>
                <a:off x="4784" y="2805"/>
                <a:ext cx="408" cy="476"/>
              </a:xfrm>
              <a:custGeom>
                <a:avLst/>
                <a:gdLst>
                  <a:gd name="T0" fmla="*/ 0 w 459"/>
                  <a:gd name="T1" fmla="*/ 0 h 569"/>
                  <a:gd name="T2" fmla="*/ 90 w 459"/>
                  <a:gd name="T3" fmla="*/ 222 h 569"/>
                  <a:gd name="T4" fmla="*/ 183 w 459"/>
                  <a:gd name="T5" fmla="*/ 402 h 569"/>
                  <a:gd name="T6" fmla="*/ 294 w 459"/>
                  <a:gd name="T7" fmla="*/ 519 h 569"/>
                  <a:gd name="T8" fmla="*/ 390 w 459"/>
                  <a:gd name="T9" fmla="*/ 561 h 569"/>
                  <a:gd name="T10" fmla="*/ 459 w 459"/>
                  <a:gd name="T11" fmla="*/ 567 h 56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59"/>
                  <a:gd name="T19" fmla="*/ 0 h 569"/>
                  <a:gd name="T20" fmla="*/ 459 w 459"/>
                  <a:gd name="T21" fmla="*/ 569 h 56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59" h="569">
                    <a:moveTo>
                      <a:pt x="0" y="0"/>
                    </a:moveTo>
                    <a:cubicBezTo>
                      <a:pt x="15" y="36"/>
                      <a:pt x="59" y="155"/>
                      <a:pt x="90" y="222"/>
                    </a:cubicBezTo>
                    <a:cubicBezTo>
                      <a:pt x="121" y="289"/>
                      <a:pt x="149" y="353"/>
                      <a:pt x="183" y="402"/>
                    </a:cubicBezTo>
                    <a:cubicBezTo>
                      <a:pt x="217" y="451"/>
                      <a:pt x="260" y="493"/>
                      <a:pt x="294" y="519"/>
                    </a:cubicBezTo>
                    <a:cubicBezTo>
                      <a:pt x="328" y="545"/>
                      <a:pt x="363" y="553"/>
                      <a:pt x="390" y="561"/>
                    </a:cubicBezTo>
                    <a:cubicBezTo>
                      <a:pt x="417" y="569"/>
                      <a:pt x="445" y="566"/>
                      <a:pt x="459" y="567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714" name="Freeform 59"/>
              <p:cNvSpPr>
                <a:spLocks/>
              </p:cNvSpPr>
              <p:nvPr/>
            </p:nvSpPr>
            <p:spPr bwMode="auto">
              <a:xfrm>
                <a:off x="3337" y="3141"/>
                <a:ext cx="246" cy="140"/>
              </a:xfrm>
              <a:custGeom>
                <a:avLst/>
                <a:gdLst>
                  <a:gd name="T0" fmla="*/ 0 w 191"/>
                  <a:gd name="T1" fmla="*/ 0 h 136"/>
                  <a:gd name="T2" fmla="*/ 77 w 191"/>
                  <a:gd name="T3" fmla="*/ 95 h 136"/>
                  <a:gd name="T4" fmla="*/ 143 w 191"/>
                  <a:gd name="T5" fmla="*/ 130 h 136"/>
                  <a:gd name="T6" fmla="*/ 191 w 191"/>
                  <a:gd name="T7" fmla="*/ 134 h 1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1"/>
                  <a:gd name="T13" fmla="*/ 0 h 136"/>
                  <a:gd name="T14" fmla="*/ 191 w 191"/>
                  <a:gd name="T15" fmla="*/ 136 h 1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1" h="136">
                    <a:moveTo>
                      <a:pt x="0" y="0"/>
                    </a:moveTo>
                    <a:cubicBezTo>
                      <a:pt x="13" y="16"/>
                      <a:pt x="54" y="74"/>
                      <a:pt x="77" y="95"/>
                    </a:cubicBezTo>
                    <a:cubicBezTo>
                      <a:pt x="101" y="117"/>
                      <a:pt x="125" y="123"/>
                      <a:pt x="143" y="130"/>
                    </a:cubicBezTo>
                    <a:cubicBezTo>
                      <a:pt x="162" y="136"/>
                      <a:pt x="181" y="134"/>
                      <a:pt x="191" y="134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715" name="Freeform 61"/>
              <p:cNvSpPr>
                <a:spLocks/>
              </p:cNvSpPr>
              <p:nvPr/>
            </p:nvSpPr>
            <p:spPr bwMode="auto">
              <a:xfrm>
                <a:off x="5168" y="3141"/>
                <a:ext cx="246" cy="140"/>
              </a:xfrm>
              <a:custGeom>
                <a:avLst/>
                <a:gdLst>
                  <a:gd name="T0" fmla="*/ 191 w 191"/>
                  <a:gd name="T1" fmla="*/ 0 h 136"/>
                  <a:gd name="T2" fmla="*/ 114 w 191"/>
                  <a:gd name="T3" fmla="*/ 95 h 136"/>
                  <a:gd name="T4" fmla="*/ 48 w 191"/>
                  <a:gd name="T5" fmla="*/ 130 h 136"/>
                  <a:gd name="T6" fmla="*/ 0 w 191"/>
                  <a:gd name="T7" fmla="*/ 134 h 1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1"/>
                  <a:gd name="T13" fmla="*/ 0 h 136"/>
                  <a:gd name="T14" fmla="*/ 191 w 191"/>
                  <a:gd name="T15" fmla="*/ 136 h 1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1" h="136">
                    <a:moveTo>
                      <a:pt x="191" y="0"/>
                    </a:moveTo>
                    <a:cubicBezTo>
                      <a:pt x="178" y="16"/>
                      <a:pt x="137" y="74"/>
                      <a:pt x="114" y="95"/>
                    </a:cubicBezTo>
                    <a:cubicBezTo>
                      <a:pt x="90" y="117"/>
                      <a:pt x="66" y="123"/>
                      <a:pt x="48" y="130"/>
                    </a:cubicBezTo>
                    <a:cubicBezTo>
                      <a:pt x="29" y="136"/>
                      <a:pt x="10" y="134"/>
                      <a:pt x="0" y="134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716" name="Line 70"/>
              <p:cNvSpPr>
                <a:spLocks noChangeShapeType="1"/>
              </p:cNvSpPr>
              <p:nvPr/>
            </p:nvSpPr>
            <p:spPr bwMode="auto">
              <a:xfrm>
                <a:off x="4220" y="2433"/>
                <a:ext cx="0" cy="364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prstDash val="lgDash"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717" name="Rectangle 72"/>
              <p:cNvSpPr>
                <a:spLocks noChangeArrowheads="1"/>
              </p:cNvSpPr>
              <p:nvPr/>
            </p:nvSpPr>
            <p:spPr bwMode="auto">
              <a:xfrm>
                <a:off x="4087" y="2816"/>
                <a:ext cx="261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800">
                    <a:latin typeface="Symbol" pitchFamily="-110" charset="2"/>
                  </a:rPr>
                  <a:t>f</a:t>
                </a:r>
                <a:r>
                  <a:rPr lang="en-US" sz="1800" baseline="-25000">
                    <a:latin typeface="Symbol" pitchFamily="-110" charset="2"/>
                  </a:rPr>
                  <a:t>2</a:t>
                </a:r>
                <a:endParaRPr sz="1800" noProof="1">
                  <a:latin typeface="Symbol" pitchFamily="-110" charset="2"/>
                </a:endParaRPr>
              </a:p>
            </p:txBody>
          </p:sp>
          <p:sp>
            <p:nvSpPr>
              <p:cNvPr id="29718" name="Line 74"/>
              <p:cNvSpPr>
                <a:spLocks noChangeShapeType="1"/>
              </p:cNvSpPr>
              <p:nvPr/>
            </p:nvSpPr>
            <p:spPr bwMode="auto">
              <a:xfrm flipV="1">
                <a:off x="4220" y="2797"/>
                <a:ext cx="156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 type="stealth" w="med" len="sm"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719" name="Oval 68"/>
              <p:cNvSpPr>
                <a:spLocks noChangeArrowheads="1"/>
              </p:cNvSpPr>
              <p:nvPr/>
            </p:nvSpPr>
            <p:spPr bwMode="auto">
              <a:xfrm flipH="1">
                <a:off x="4185" y="2377"/>
                <a:ext cx="70" cy="71"/>
              </a:xfrm>
              <a:prstGeom prst="ellipse">
                <a:avLst/>
              </a:prstGeom>
              <a:gradFill rotWithShape="0">
                <a:gsLst>
                  <a:gs pos="0">
                    <a:srgbClr val="0066FF"/>
                  </a:gs>
                  <a:gs pos="100000">
                    <a:srgbClr val="002F76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aphicFrame>
            <p:nvGraphicFramePr>
              <p:cNvPr id="29698" name="Object 2"/>
              <p:cNvGraphicFramePr>
                <a:graphicFrameLocks noChangeAspect="1"/>
              </p:cNvGraphicFramePr>
              <p:nvPr/>
            </p:nvGraphicFramePr>
            <p:xfrm>
              <a:off x="5168" y="2554"/>
              <a:ext cx="652" cy="24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50676" name="Equation" r:id="rId9" imgW="583920" imgH="215640" progId="Equation.3">
                      <p:embed/>
                    </p:oleObj>
                  </mc:Choice>
                  <mc:Fallback>
                    <p:oleObj name="Equation" r:id="rId9" imgW="583920" imgH="21564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168" y="2554"/>
                            <a:ext cx="652" cy="241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9699" name="Object 3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132036082"/>
                  </p:ext>
                </p:extLst>
              </p:nvPr>
            </p:nvGraphicFramePr>
            <p:xfrm>
              <a:off x="3599" y="3430"/>
              <a:ext cx="1626" cy="30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50677" name="Equation" r:id="rId10" imgW="1282700" imgH="241300" progId="Equation.3">
                      <p:embed/>
                    </p:oleObj>
                  </mc:Choice>
                  <mc:Fallback>
                    <p:oleObj name="Equation" r:id="rId10" imgW="1282700" imgH="2413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99" y="3430"/>
                            <a:ext cx="1626" cy="30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9700" name="Object 4"/>
              <p:cNvGraphicFramePr>
                <a:graphicFrameLocks noChangeAspect="1"/>
              </p:cNvGraphicFramePr>
              <p:nvPr/>
            </p:nvGraphicFramePr>
            <p:xfrm>
              <a:off x="4147" y="1945"/>
              <a:ext cx="215" cy="24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50678" name="Equation" r:id="rId12" imgW="190440" imgH="215640" progId="Equation.3">
                      <p:embed/>
                    </p:oleObj>
                  </mc:Choice>
                  <mc:Fallback>
                    <p:oleObj name="Equation" r:id="rId12" imgW="190440" imgH="21564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147" y="1945"/>
                            <a:ext cx="215" cy="242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29707" name="Rectangle 89"/>
            <p:cNvSpPr>
              <a:spLocks noChangeArrowheads="1"/>
            </p:cNvSpPr>
            <p:nvPr/>
          </p:nvSpPr>
          <p:spPr bwMode="auto">
            <a:xfrm>
              <a:off x="108" y="1148"/>
              <a:ext cx="6132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457200" indent="-457200">
                <a:buFontTx/>
                <a:buAutoNum type="arabicPeriod" startAt="2"/>
              </a:pPr>
              <a:r>
                <a:rPr lang="en-US" sz="1600" dirty="0">
                  <a:latin typeface="Comic Sans MS" pitchFamily="-110" charset="0"/>
                </a:rPr>
                <a:t>For </a:t>
              </a:r>
              <a:r>
                <a:rPr lang="en-US" sz="1600" dirty="0">
                  <a:solidFill>
                    <a:srgbClr val="FF3300"/>
                  </a:solidFill>
                  <a:latin typeface="Comic Sans MS" pitchFamily="-110" charset="0"/>
                </a:rPr>
                <a:t>linear accelerators</a:t>
              </a:r>
              <a:r>
                <a:rPr lang="en-US" sz="1600" dirty="0">
                  <a:latin typeface="Comic Sans MS" pitchFamily="-110" charset="0"/>
                </a:rPr>
                <a:t>, the origin of time is taken at the positive</a:t>
              </a:r>
              <a:r>
                <a:rPr lang="en-US" sz="1600" dirty="0">
                  <a:solidFill>
                    <a:srgbClr val="0000FF"/>
                  </a:solidFill>
                  <a:latin typeface="Comic Sans MS" pitchFamily="-110" charset="0"/>
                </a:rPr>
                <a:t> crest</a:t>
              </a:r>
              <a:r>
                <a:rPr lang="en-US" sz="1600" dirty="0">
                  <a:latin typeface="Comic Sans MS" pitchFamily="-110" charset="0"/>
                </a:rPr>
                <a:t> of the RF voltage</a:t>
              </a:r>
            </a:p>
          </p:txBody>
        </p:sp>
      </p:grpSp>
      <p:sp>
        <p:nvSpPr>
          <p:cNvPr id="47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086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 dirty="0" smtClean="0"/>
              <a:t>Common Phase Conventions</a:t>
            </a:r>
            <a:endParaRPr lang="fr-FR" dirty="0"/>
          </a:p>
        </p:txBody>
      </p:sp>
      <p:sp>
        <p:nvSpPr>
          <p:cNvPr id="48" name="Rectangle 89"/>
          <p:cNvSpPr>
            <a:spLocks noChangeArrowheads="1"/>
          </p:cNvSpPr>
          <p:nvPr/>
        </p:nvSpPr>
        <p:spPr bwMode="auto">
          <a:xfrm>
            <a:off x="157784" y="6042774"/>
            <a:ext cx="898573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 dirty="0" smtClean="0">
                <a:latin typeface="Comic Sans MS" pitchFamily="-110" charset="0"/>
              </a:rPr>
              <a:t>3.	I will stick to </a:t>
            </a:r>
            <a:r>
              <a:rPr lang="en-US" sz="1600" b="1" dirty="0" smtClean="0">
                <a:latin typeface="Comic Sans MS" pitchFamily="-110" charset="0"/>
              </a:rPr>
              <a:t>convention 1 </a:t>
            </a:r>
            <a:r>
              <a:rPr lang="en-US" sz="1600" dirty="0" smtClean="0">
                <a:latin typeface="Comic Sans MS" pitchFamily="-110" charset="0"/>
              </a:rPr>
              <a:t>in the following to avoid confusion</a:t>
            </a:r>
            <a:endParaRPr lang="en-US" sz="1600" dirty="0">
              <a:latin typeface="Comic Sans MS" pitchFamily="-11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82222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Text Box 4"/>
          <p:cNvSpPr txBox="1">
            <a:spLocks noChangeArrowheads="1"/>
          </p:cNvSpPr>
          <p:nvPr/>
        </p:nvSpPr>
        <p:spPr bwMode="auto">
          <a:xfrm>
            <a:off x="593725" y="836712"/>
            <a:ext cx="8175625" cy="697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110000"/>
              </a:lnSpc>
            </a:pPr>
            <a:r>
              <a:rPr lang="en-US" sz="1800" i="1" dirty="0">
                <a:solidFill>
                  <a:srgbClr val="006600"/>
                </a:solidFill>
              </a:rPr>
              <a:t>Let’s consider a succession of accelerating gaps, operating in the 2π mode, for which the synchronism condition is fulfilled for a phase </a:t>
            </a:r>
            <a:r>
              <a:rPr lang="en-US" sz="1800" b="1" i="1" dirty="0" err="1">
                <a:solidFill>
                  <a:srgbClr val="006600"/>
                </a:solidFill>
                <a:sym typeface="Symbol" charset="2"/>
              </a:rPr>
              <a:t></a:t>
            </a:r>
            <a:r>
              <a:rPr lang="en-US" sz="1200" b="1" i="1" dirty="0" err="1">
                <a:solidFill>
                  <a:srgbClr val="006600"/>
                </a:solidFill>
                <a:sym typeface="Symbol" charset="2"/>
              </a:rPr>
              <a:t>s</a:t>
            </a:r>
            <a:r>
              <a:rPr lang="en-US" sz="1200" b="1" i="1" dirty="0">
                <a:solidFill>
                  <a:srgbClr val="006600"/>
                </a:solidFill>
                <a:sym typeface="Symbol" charset="2"/>
              </a:rPr>
              <a:t> .</a:t>
            </a:r>
            <a:endParaRPr lang="fr-FR" sz="1800" b="1" i="1" dirty="0">
              <a:solidFill>
                <a:srgbClr val="006600"/>
              </a:solidFill>
            </a:endParaRPr>
          </a:p>
        </p:txBody>
      </p:sp>
      <p:graphicFrame>
        <p:nvGraphicFramePr>
          <p:cNvPr id="2560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7337065"/>
              </p:ext>
            </p:extLst>
          </p:nvPr>
        </p:nvGraphicFramePr>
        <p:xfrm>
          <a:off x="467544" y="1613297"/>
          <a:ext cx="1800200" cy="5875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271" name="Equation" r:id="rId3" imgW="723900" imgH="215900" progId="Equation.3">
                  <p:embed/>
                </p:oleObj>
              </mc:Choice>
              <mc:Fallback>
                <p:oleObj name="Equation" r:id="rId3" imgW="7239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1613297"/>
                        <a:ext cx="1800200" cy="587556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7" name="Text Box 8"/>
          <p:cNvSpPr txBox="1">
            <a:spLocks noChangeArrowheads="1"/>
          </p:cNvSpPr>
          <p:nvPr/>
        </p:nvSpPr>
        <p:spPr bwMode="auto">
          <a:xfrm>
            <a:off x="2390874" y="1556792"/>
            <a:ext cx="6501606" cy="629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110000"/>
              </a:lnSpc>
            </a:pPr>
            <a:r>
              <a:rPr lang="en-US" sz="1600" b="1" dirty="0">
                <a:solidFill>
                  <a:srgbClr val="006600"/>
                </a:solidFill>
              </a:rPr>
              <a:t>is the energy gain in one gap for the particle to reach </a:t>
            </a:r>
            <a:r>
              <a:rPr lang="en-US" sz="1600" b="1" dirty="0" smtClean="0">
                <a:solidFill>
                  <a:srgbClr val="006600"/>
                </a:solidFill>
              </a:rPr>
              <a:t>the</a:t>
            </a:r>
            <a:br>
              <a:rPr lang="en-US" sz="1600" b="1" dirty="0" smtClean="0">
                <a:solidFill>
                  <a:srgbClr val="006600"/>
                </a:solidFill>
              </a:rPr>
            </a:br>
            <a:r>
              <a:rPr lang="en-US" sz="1600" b="1" dirty="0" smtClean="0">
                <a:solidFill>
                  <a:srgbClr val="006600"/>
                </a:solidFill>
              </a:rPr>
              <a:t>next </a:t>
            </a:r>
            <a:r>
              <a:rPr lang="en-US" sz="1600" b="1" dirty="0">
                <a:solidFill>
                  <a:srgbClr val="006600"/>
                </a:solidFill>
              </a:rPr>
              <a:t>gap with the same RF phase</a:t>
            </a:r>
            <a:r>
              <a:rPr lang="fr-FR" sz="1600" b="1" dirty="0">
                <a:solidFill>
                  <a:srgbClr val="006600"/>
                </a:solidFill>
              </a:rPr>
              <a:t>: P</a:t>
            </a:r>
            <a:r>
              <a:rPr lang="fr-FR" sz="1600" b="1" baseline="-25000" dirty="0">
                <a:solidFill>
                  <a:srgbClr val="006600"/>
                </a:solidFill>
              </a:rPr>
              <a:t>1 </a:t>
            </a:r>
            <a:r>
              <a:rPr lang="fr-FR" sz="1600" b="1" dirty="0">
                <a:solidFill>
                  <a:srgbClr val="006600"/>
                </a:solidFill>
              </a:rPr>
              <a:t>,P</a:t>
            </a:r>
            <a:r>
              <a:rPr lang="fr-FR" sz="1600" b="1" baseline="-25000" dirty="0">
                <a:solidFill>
                  <a:srgbClr val="006600"/>
                </a:solidFill>
              </a:rPr>
              <a:t>2</a:t>
            </a:r>
            <a:r>
              <a:rPr lang="fr-FR" sz="1600" b="1" dirty="0">
                <a:solidFill>
                  <a:srgbClr val="006600"/>
                </a:solidFill>
              </a:rPr>
              <a:t>, </a:t>
            </a:r>
            <a:r>
              <a:rPr lang="en-US" sz="1600" b="1" dirty="0">
                <a:solidFill>
                  <a:srgbClr val="006600"/>
                </a:solidFill>
              </a:rPr>
              <a:t>…… are fixed points.</a:t>
            </a:r>
            <a:endParaRPr lang="fr-FR" sz="1600" b="1" dirty="0">
              <a:solidFill>
                <a:srgbClr val="006600"/>
              </a:solidFill>
            </a:endParaRPr>
          </a:p>
        </p:txBody>
      </p:sp>
      <p:pic>
        <p:nvPicPr>
          <p:cNvPr id="25608" name="Picture 39" descr="fig1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29207" y="2344937"/>
            <a:ext cx="6363273" cy="2740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9" name="Rectangle 41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28600"/>
            <a:ext cx="7772400" cy="533400"/>
          </a:xfrm>
          <a:ln w="19050">
            <a:solidFill>
              <a:schemeClr val="accent2"/>
            </a:solidFill>
          </a:ln>
        </p:spPr>
        <p:txBody>
          <a:bodyPr/>
          <a:lstStyle/>
          <a:p>
            <a:r>
              <a:rPr lang="en-US" dirty="0"/>
              <a:t>Principle of Phase </a:t>
            </a:r>
            <a:r>
              <a:rPr lang="en-US" dirty="0" smtClean="0"/>
              <a:t>Stability (Linac)</a:t>
            </a:r>
            <a:endParaRPr lang="fr-FR" dirty="0"/>
          </a:p>
        </p:txBody>
      </p:sp>
      <p:sp>
        <p:nvSpPr>
          <p:cNvPr id="25610" name="Text Box 42"/>
          <p:cNvSpPr txBox="1">
            <a:spLocks noChangeArrowheads="1"/>
          </p:cNvSpPr>
          <p:nvPr/>
        </p:nvSpPr>
        <p:spPr bwMode="auto">
          <a:xfrm>
            <a:off x="755576" y="5146825"/>
            <a:ext cx="7664450" cy="1306511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sz="1800" dirty="0">
                <a:solidFill>
                  <a:srgbClr val="000000"/>
                </a:solidFill>
              </a:rPr>
              <a:t>If an</a:t>
            </a:r>
            <a:r>
              <a:rPr lang="en-US" sz="1800" dirty="0" smtClean="0">
                <a:solidFill>
                  <a:srgbClr val="000000"/>
                </a:solidFill>
              </a:rPr>
              <a:t> </a:t>
            </a:r>
            <a:r>
              <a:rPr lang="en-US" sz="1800" dirty="0" smtClean="0">
                <a:solidFill>
                  <a:srgbClr val="FF0000"/>
                </a:solidFill>
              </a:rPr>
              <a:t>energy increase </a:t>
            </a:r>
            <a:r>
              <a:rPr lang="en-US" sz="1800" dirty="0" smtClean="0">
                <a:solidFill>
                  <a:srgbClr val="000000"/>
                </a:solidFill>
              </a:rPr>
              <a:t>is </a:t>
            </a:r>
            <a:r>
              <a:rPr lang="en-US" sz="1800" dirty="0">
                <a:solidFill>
                  <a:srgbClr val="000000"/>
                </a:solidFill>
              </a:rPr>
              <a:t>transferred into </a:t>
            </a:r>
            <a:r>
              <a:rPr lang="en-US" sz="1800" dirty="0" smtClean="0">
                <a:solidFill>
                  <a:srgbClr val="000000"/>
                </a:solidFill>
              </a:rPr>
              <a:t>a </a:t>
            </a:r>
            <a:r>
              <a:rPr lang="en-US" sz="1800" dirty="0">
                <a:solidFill>
                  <a:srgbClr val="FF0000"/>
                </a:solidFill>
              </a:rPr>
              <a:t>velocity </a:t>
            </a:r>
            <a:r>
              <a:rPr lang="en-US" sz="1800" dirty="0" smtClean="0">
                <a:solidFill>
                  <a:srgbClr val="FF0000"/>
                </a:solidFill>
              </a:rPr>
              <a:t>increase  </a:t>
            </a:r>
            <a:r>
              <a:rPr lang="en-US" sz="1800" dirty="0" smtClean="0">
                <a:solidFill>
                  <a:srgbClr val="000000"/>
                </a:solidFill>
              </a:rPr>
              <a:t>=&gt; </a:t>
            </a:r>
            <a:br>
              <a:rPr lang="en-US" sz="1800" dirty="0" smtClean="0">
                <a:solidFill>
                  <a:srgbClr val="000000"/>
                </a:solidFill>
              </a:rPr>
            </a:br>
            <a:r>
              <a:rPr lang="en-US" sz="1800" dirty="0" smtClean="0">
                <a:solidFill>
                  <a:srgbClr val="000000"/>
                </a:solidFill>
              </a:rPr>
              <a:t>	</a:t>
            </a:r>
            <a:r>
              <a:rPr lang="en-US" sz="1800" dirty="0" smtClean="0">
                <a:solidFill>
                  <a:srgbClr val="FF0000"/>
                </a:solidFill>
              </a:rPr>
              <a:t>M</a:t>
            </a:r>
            <a:r>
              <a:rPr lang="en-US" sz="1800" baseline="-25000" dirty="0" smtClean="0">
                <a:solidFill>
                  <a:srgbClr val="FF0000"/>
                </a:solidFill>
              </a:rPr>
              <a:t>1 </a:t>
            </a:r>
            <a:r>
              <a:rPr lang="en-US" sz="1800" dirty="0">
                <a:solidFill>
                  <a:srgbClr val="FF0000"/>
                </a:solidFill>
              </a:rPr>
              <a:t>&amp; N</a:t>
            </a:r>
            <a:r>
              <a:rPr lang="en-US" sz="1800" baseline="-25000" dirty="0">
                <a:solidFill>
                  <a:srgbClr val="FF0000"/>
                </a:solidFill>
              </a:rPr>
              <a:t>1 </a:t>
            </a:r>
            <a:r>
              <a:rPr lang="en-US" sz="1800" dirty="0">
                <a:solidFill>
                  <a:srgbClr val="000000"/>
                </a:solidFill>
              </a:rPr>
              <a:t>will move towards </a:t>
            </a:r>
            <a:r>
              <a:rPr lang="en-US" sz="1800" dirty="0" smtClean="0">
                <a:solidFill>
                  <a:srgbClr val="000000"/>
                </a:solidFill>
              </a:rPr>
              <a:t>P</a:t>
            </a:r>
            <a:r>
              <a:rPr lang="en-US" sz="1800" baseline="-25000" dirty="0" smtClean="0">
                <a:solidFill>
                  <a:srgbClr val="000000"/>
                </a:solidFill>
              </a:rPr>
              <a:t>1	</a:t>
            </a:r>
            <a:r>
              <a:rPr lang="en-US" sz="1800" dirty="0" smtClean="0">
                <a:solidFill>
                  <a:srgbClr val="000000"/>
                </a:solidFill>
              </a:rPr>
              <a:t>=&gt; </a:t>
            </a:r>
            <a:r>
              <a:rPr lang="en-US" sz="1800" dirty="0" smtClean="0">
                <a:solidFill>
                  <a:srgbClr val="FF0000"/>
                </a:solidFill>
              </a:rPr>
              <a:t>stable</a:t>
            </a:r>
            <a:r>
              <a:rPr lang="en-US" sz="1800" dirty="0" smtClean="0">
                <a:solidFill>
                  <a:srgbClr val="000000"/>
                </a:solidFill>
              </a:rPr>
              <a:t> </a:t>
            </a:r>
            <a:br>
              <a:rPr lang="en-US" sz="1800" dirty="0" smtClean="0">
                <a:solidFill>
                  <a:srgbClr val="000000"/>
                </a:solidFill>
              </a:rPr>
            </a:br>
            <a:r>
              <a:rPr lang="en-US" sz="1800" dirty="0" smtClean="0">
                <a:solidFill>
                  <a:srgbClr val="000000"/>
                </a:solidFill>
              </a:rPr>
              <a:t>	</a:t>
            </a:r>
            <a:r>
              <a:rPr lang="en-US" sz="1800" dirty="0" smtClean="0">
                <a:solidFill>
                  <a:srgbClr val="FF0000"/>
                </a:solidFill>
              </a:rPr>
              <a:t>M</a:t>
            </a:r>
            <a:r>
              <a:rPr lang="en-US" sz="1800" baseline="-25000" dirty="0" smtClean="0">
                <a:solidFill>
                  <a:srgbClr val="FF0000"/>
                </a:solidFill>
              </a:rPr>
              <a:t>2</a:t>
            </a:r>
            <a:r>
              <a:rPr lang="en-US" sz="1800" dirty="0" smtClean="0">
                <a:solidFill>
                  <a:srgbClr val="FF0000"/>
                </a:solidFill>
              </a:rPr>
              <a:t> </a:t>
            </a:r>
            <a:r>
              <a:rPr lang="en-US" sz="1800" dirty="0">
                <a:solidFill>
                  <a:srgbClr val="FF0000"/>
                </a:solidFill>
              </a:rPr>
              <a:t>&amp; N</a:t>
            </a:r>
            <a:r>
              <a:rPr lang="en-US" sz="1800" baseline="-25000" dirty="0">
                <a:solidFill>
                  <a:srgbClr val="FF0000"/>
                </a:solidFill>
              </a:rPr>
              <a:t>2</a:t>
            </a:r>
            <a:r>
              <a:rPr lang="en-US" sz="1800" dirty="0">
                <a:solidFill>
                  <a:srgbClr val="FF0000"/>
                </a:solidFill>
              </a:rPr>
              <a:t> </a:t>
            </a:r>
            <a:r>
              <a:rPr lang="en-US" sz="1800" dirty="0">
                <a:solidFill>
                  <a:srgbClr val="000000"/>
                </a:solidFill>
              </a:rPr>
              <a:t>will go away from P</a:t>
            </a:r>
            <a:r>
              <a:rPr lang="en-US" sz="1800" baseline="-25000" dirty="0">
                <a:solidFill>
                  <a:srgbClr val="000000"/>
                </a:solidFill>
              </a:rPr>
              <a:t>2</a:t>
            </a:r>
            <a:r>
              <a:rPr lang="en-US" sz="1800" dirty="0" smtClean="0">
                <a:solidFill>
                  <a:srgbClr val="000000"/>
                </a:solidFill>
              </a:rPr>
              <a:t> </a:t>
            </a:r>
            <a:r>
              <a:rPr lang="en-US" sz="1800" dirty="0">
                <a:solidFill>
                  <a:srgbClr val="000000"/>
                </a:solidFill>
              </a:rPr>
              <a:t>	</a:t>
            </a:r>
            <a:r>
              <a:rPr lang="en-US" sz="1800" dirty="0" smtClean="0">
                <a:solidFill>
                  <a:srgbClr val="000000"/>
                </a:solidFill>
              </a:rPr>
              <a:t>=&gt; </a:t>
            </a:r>
            <a:r>
              <a:rPr lang="en-US" sz="1800" dirty="0" smtClean="0">
                <a:solidFill>
                  <a:srgbClr val="FF0000"/>
                </a:solidFill>
              </a:rPr>
              <a:t>unstable</a:t>
            </a:r>
            <a:br>
              <a:rPr lang="en-US" sz="1800" dirty="0" smtClean="0">
                <a:solidFill>
                  <a:srgbClr val="FF0000"/>
                </a:solidFill>
              </a:rPr>
            </a:br>
            <a:r>
              <a:rPr lang="en-US" sz="1800" dirty="0" smtClean="0"/>
              <a:t>(</a:t>
            </a:r>
            <a:r>
              <a:rPr lang="en-US" sz="1800" dirty="0" smtClean="0"/>
              <a:t>Highly relativistic particles have no significant velocity change)</a:t>
            </a:r>
            <a:endParaRPr lang="fr-FR" sz="1800" dirty="0"/>
          </a:p>
        </p:txBody>
      </p:sp>
      <p:sp>
        <p:nvSpPr>
          <p:cNvPr id="25606" name="Text Box 5"/>
          <p:cNvSpPr txBox="1">
            <a:spLocks noChangeArrowheads="1"/>
          </p:cNvSpPr>
          <p:nvPr/>
        </p:nvSpPr>
        <p:spPr bwMode="auto">
          <a:xfrm>
            <a:off x="467544" y="2887588"/>
            <a:ext cx="2025650" cy="1333500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 b="1" dirty="0">
                <a:solidFill>
                  <a:srgbClr val="FF3300"/>
                </a:solidFill>
              </a:rPr>
              <a:t>For a 2π mode, the electric field is the same in all gaps at any given time.</a:t>
            </a:r>
            <a:endParaRPr lang="fr-FR" sz="1600" b="1" dirty="0">
              <a:solidFill>
                <a:srgbClr val="FF3300"/>
              </a:solidFill>
            </a:endParaRPr>
          </a:p>
        </p:txBody>
      </p:sp>
      <p:sp>
        <p:nvSpPr>
          <p:cNvPr id="9" name="Line 1047"/>
          <p:cNvSpPr>
            <a:spLocks noChangeShapeType="1"/>
          </p:cNvSpPr>
          <p:nvPr/>
        </p:nvSpPr>
        <p:spPr bwMode="auto">
          <a:xfrm flipH="1">
            <a:off x="3131840" y="2492896"/>
            <a:ext cx="186756" cy="2160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1047"/>
          <p:cNvSpPr>
            <a:spLocks noChangeShapeType="1"/>
          </p:cNvSpPr>
          <p:nvPr/>
        </p:nvSpPr>
        <p:spPr bwMode="auto">
          <a:xfrm flipV="1">
            <a:off x="3275856" y="3140968"/>
            <a:ext cx="144016" cy="28803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1047"/>
          <p:cNvSpPr>
            <a:spLocks noChangeShapeType="1"/>
          </p:cNvSpPr>
          <p:nvPr/>
        </p:nvSpPr>
        <p:spPr bwMode="auto">
          <a:xfrm flipH="1" flipV="1">
            <a:off x="4572000" y="2420888"/>
            <a:ext cx="288032" cy="28803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047"/>
          <p:cNvSpPr>
            <a:spLocks noChangeShapeType="1"/>
          </p:cNvSpPr>
          <p:nvPr/>
        </p:nvSpPr>
        <p:spPr bwMode="auto">
          <a:xfrm>
            <a:off x="5148064" y="3140968"/>
            <a:ext cx="144016" cy="28803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2034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1064374"/>
              </p:ext>
            </p:extLst>
          </p:nvPr>
        </p:nvGraphicFramePr>
        <p:xfrm>
          <a:off x="4114800" y="3819549"/>
          <a:ext cx="22225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323" name="Équation" r:id="rId3" imgW="939600" imgH="393480" progId="Equation.3">
                  <p:embed/>
                </p:oleObj>
              </mc:Choice>
              <mc:Fallback>
                <p:oleObj name="Équation" r:id="rId3" imgW="9396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3819549"/>
                        <a:ext cx="2222500" cy="927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1" name="Text Box 4"/>
          <p:cNvSpPr txBox="1">
            <a:spLocks noChangeArrowheads="1"/>
          </p:cNvSpPr>
          <p:nvPr/>
        </p:nvSpPr>
        <p:spPr bwMode="auto">
          <a:xfrm>
            <a:off x="533400" y="4108474"/>
            <a:ext cx="35893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dirty="0"/>
              <a:t>Longitudinal phase stability means</a:t>
            </a:r>
            <a:r>
              <a:rPr lang="fr-FR" sz="1600" dirty="0"/>
              <a:t> : </a:t>
            </a:r>
          </a:p>
        </p:txBody>
      </p:sp>
      <p:sp>
        <p:nvSpPr>
          <p:cNvPr id="26632" name="Text Box 6"/>
          <p:cNvSpPr txBox="1">
            <a:spLocks noChangeArrowheads="1"/>
          </p:cNvSpPr>
          <p:nvPr/>
        </p:nvSpPr>
        <p:spPr bwMode="auto">
          <a:xfrm>
            <a:off x="533400" y="5022874"/>
            <a:ext cx="3271838" cy="629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110000"/>
              </a:lnSpc>
            </a:pPr>
            <a:r>
              <a:rPr lang="en-US" sz="1600" dirty="0"/>
              <a:t>The divergence of the field is</a:t>
            </a:r>
            <a:r>
              <a:rPr lang="fr-FR" sz="1600" dirty="0"/>
              <a:t> </a:t>
            </a:r>
            <a:r>
              <a:rPr lang="en-US" sz="1600" dirty="0"/>
              <a:t>zero according to </a:t>
            </a:r>
            <a:r>
              <a:rPr lang="fr-FR" sz="1600" dirty="0"/>
              <a:t>Maxwell : </a:t>
            </a:r>
          </a:p>
        </p:txBody>
      </p:sp>
      <p:graphicFrame>
        <p:nvGraphicFramePr>
          <p:cNvPr id="2662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4967097"/>
              </p:ext>
            </p:extLst>
          </p:nvPr>
        </p:nvGraphicFramePr>
        <p:xfrm>
          <a:off x="3729038" y="5073674"/>
          <a:ext cx="4319587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324" name="Equation" r:id="rId5" imgW="2666880" imgH="393480" progId="Equation.3">
                  <p:embed/>
                </p:oleObj>
              </mc:Choice>
              <mc:Fallback>
                <p:oleObj name="Equation" r:id="rId5" imgW="26668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29038" y="5073674"/>
                        <a:ext cx="4319587" cy="635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3" name="Text Box 9"/>
          <p:cNvSpPr txBox="1">
            <a:spLocks noChangeArrowheads="1"/>
          </p:cNvSpPr>
          <p:nvPr/>
        </p:nvSpPr>
        <p:spPr bwMode="auto">
          <a:xfrm>
            <a:off x="6642100" y="3908449"/>
            <a:ext cx="1663700" cy="650875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>
                <a:solidFill>
                  <a:srgbClr val="FF3300"/>
                </a:solidFill>
              </a:rPr>
              <a:t>defocusing RF force</a:t>
            </a:r>
            <a:r>
              <a:rPr lang="fr-FR" sz="1800"/>
              <a:t> </a:t>
            </a:r>
          </a:p>
        </p:txBody>
      </p:sp>
      <p:sp>
        <p:nvSpPr>
          <p:cNvPr id="26634" name="Text Box 10"/>
          <p:cNvSpPr txBox="1">
            <a:spLocks noChangeArrowheads="1"/>
          </p:cNvSpPr>
          <p:nvPr/>
        </p:nvSpPr>
        <p:spPr bwMode="auto">
          <a:xfrm>
            <a:off x="993775" y="5861074"/>
            <a:ext cx="7312025" cy="376238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b="1" dirty="0">
                <a:solidFill>
                  <a:srgbClr val="FF3300"/>
                </a:solidFill>
              </a:rPr>
              <a:t>External focusing (solenoid,</a:t>
            </a:r>
            <a:r>
              <a:rPr lang="fr-FR" sz="1800" b="1" dirty="0">
                <a:solidFill>
                  <a:srgbClr val="FF3300"/>
                </a:solidFill>
              </a:rPr>
              <a:t> quadrupole</a:t>
            </a:r>
            <a:r>
              <a:rPr lang="en-US" sz="1800" b="1" dirty="0">
                <a:solidFill>
                  <a:srgbClr val="FF3300"/>
                </a:solidFill>
              </a:rPr>
              <a:t>) is then necessary</a:t>
            </a:r>
            <a:endParaRPr lang="fr-FR" sz="1800" dirty="0"/>
          </a:p>
        </p:txBody>
      </p:sp>
      <p:pic>
        <p:nvPicPr>
          <p:cNvPr id="26635" name="Picture 11" descr="fig"/>
          <p:cNvPicPr>
            <a:picLocks noChangeAspect="1" noChangeArrowheads="1"/>
          </p:cNvPicPr>
          <p:nvPr/>
        </p:nvPicPr>
        <p:blipFill>
          <a:blip r:embed="rId7"/>
          <a:srcRect b="48782"/>
          <a:stretch>
            <a:fillRect/>
          </a:stretch>
        </p:blipFill>
        <p:spPr bwMode="auto">
          <a:xfrm>
            <a:off x="3962400" y="1073174"/>
            <a:ext cx="4648200" cy="143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6" name="Line 12"/>
          <p:cNvSpPr>
            <a:spLocks noChangeShapeType="1"/>
          </p:cNvSpPr>
          <p:nvPr/>
        </p:nvSpPr>
        <p:spPr bwMode="auto">
          <a:xfrm>
            <a:off x="7467600" y="4594249"/>
            <a:ext cx="0" cy="376238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20000">
            <a:off x="636763" y="1030569"/>
            <a:ext cx="2681061" cy="1603431"/>
          </a:xfrm>
          <a:prstGeom prst="rect">
            <a:avLst/>
          </a:prstGeom>
        </p:spPr>
      </p:pic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533400" y="2813074"/>
            <a:ext cx="8221521" cy="900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110000"/>
              </a:lnSpc>
            </a:pPr>
            <a:r>
              <a:rPr lang="en-GB" sz="1600" dirty="0" smtClean="0"/>
              <a:t>Transverse focusing fields at </a:t>
            </a:r>
            <a:r>
              <a:rPr lang="en-US" sz="1600" dirty="0" smtClean="0"/>
              <a:t>the</a:t>
            </a:r>
            <a:r>
              <a:rPr lang="en-GB" sz="1600" dirty="0" smtClean="0"/>
              <a:t> entrance and defocusing at the exit of the cavity.</a:t>
            </a:r>
          </a:p>
          <a:p>
            <a:pPr>
              <a:lnSpc>
                <a:spcPct val="110000"/>
              </a:lnSpc>
            </a:pPr>
            <a:r>
              <a:rPr lang="en-GB" sz="1600" dirty="0" smtClean="0"/>
              <a:t>Electrostatic case:  Energy gain inside the cavity leads to focusing</a:t>
            </a:r>
          </a:p>
          <a:p>
            <a:pPr>
              <a:lnSpc>
                <a:spcPct val="110000"/>
              </a:lnSpc>
            </a:pPr>
            <a:r>
              <a:rPr lang="en-GB" sz="1600" dirty="0" smtClean="0"/>
              <a:t>RF case: 		 </a:t>
            </a:r>
            <a:r>
              <a:rPr lang="en-GB" sz="1600" dirty="0" smtClean="0">
                <a:solidFill>
                  <a:srgbClr val="FF0000"/>
                </a:solidFill>
              </a:rPr>
              <a:t>Field increases during passage </a:t>
            </a:r>
            <a:r>
              <a:rPr lang="en-GB" sz="1600" dirty="0" smtClean="0"/>
              <a:t>=&gt; transverse defocusing!</a:t>
            </a:r>
            <a:endParaRPr lang="en-GB" sz="1600" dirty="0"/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1066800" y="304800"/>
            <a:ext cx="7086600" cy="533400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9pPr>
          </a:lstStyle>
          <a:p>
            <a:r>
              <a:rPr lang="en-US" dirty="0"/>
              <a:t>A Consequence of Phase Stability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947808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5" name="Text Box 2051"/>
          <p:cNvSpPr txBox="1">
            <a:spLocks noChangeArrowheads="1"/>
          </p:cNvSpPr>
          <p:nvPr/>
        </p:nvSpPr>
        <p:spPr bwMode="auto">
          <a:xfrm>
            <a:off x="685800" y="980728"/>
            <a:ext cx="7696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- Rate of </a:t>
            </a:r>
            <a:r>
              <a:rPr lang="en-US" sz="1800" dirty="0">
                <a:solidFill>
                  <a:srgbClr val="FF3300"/>
                </a:solidFill>
              </a:rPr>
              <a:t>energy gain </a:t>
            </a:r>
            <a:r>
              <a:rPr lang="en-US" sz="1800" dirty="0"/>
              <a:t>for the </a:t>
            </a:r>
            <a:r>
              <a:rPr lang="en-US" sz="1800" dirty="0">
                <a:solidFill>
                  <a:srgbClr val="FF3300"/>
                </a:solidFill>
              </a:rPr>
              <a:t>synchronous particle</a:t>
            </a:r>
            <a:r>
              <a:rPr lang="en-US" sz="1800" dirty="0"/>
              <a:t>:</a:t>
            </a:r>
            <a:endParaRPr lang="fr-FR" sz="1800" dirty="0"/>
          </a:p>
        </p:txBody>
      </p:sp>
      <p:graphicFrame>
        <p:nvGraphicFramePr>
          <p:cNvPr id="187396" name="Object 20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8484564"/>
              </p:ext>
            </p:extLst>
          </p:nvPr>
        </p:nvGraphicFramePr>
        <p:xfrm>
          <a:off x="2971800" y="1326704"/>
          <a:ext cx="2590800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697" name="Equation" r:id="rId3" imgW="1307880" imgH="368280" progId="Equation.3">
                  <p:embed/>
                </p:oleObj>
              </mc:Choice>
              <mc:Fallback>
                <p:oleObj name="Equation" r:id="rId3" imgW="130788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1326704"/>
                        <a:ext cx="2590800" cy="73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7398" name="Object 205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8647705"/>
              </p:ext>
            </p:extLst>
          </p:nvPr>
        </p:nvGraphicFramePr>
        <p:xfrm>
          <a:off x="2844799" y="2564904"/>
          <a:ext cx="2424213" cy="4450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698" name="Equation" r:id="rId5" imgW="1244520" imgH="228600" progId="Equation.3">
                  <p:embed/>
                </p:oleObj>
              </mc:Choice>
              <mc:Fallback>
                <p:oleObj name="Equation" r:id="rId5" imgW="12445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4799" y="2564904"/>
                        <a:ext cx="2424213" cy="445071"/>
                      </a:xfrm>
                      <a:prstGeom prst="rect">
                        <a:avLst/>
                      </a:prstGeom>
                      <a:solidFill>
                        <a:schemeClr val="folHlink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7399" name="Object 205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3314891"/>
              </p:ext>
            </p:extLst>
          </p:nvPr>
        </p:nvGraphicFramePr>
        <p:xfrm>
          <a:off x="6012160" y="2564904"/>
          <a:ext cx="1143000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699" name="Equation" r:id="rId7" imgW="609480" imgH="228600" progId="Equation.3">
                  <p:embed/>
                </p:oleObj>
              </mc:Choice>
              <mc:Fallback>
                <p:oleObj name="Equation" r:id="rId7" imgW="6094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2160" y="2564904"/>
                        <a:ext cx="1143000" cy="428625"/>
                      </a:xfrm>
                      <a:prstGeom prst="rect">
                        <a:avLst/>
                      </a:prstGeom>
                      <a:solidFill>
                        <a:schemeClr val="folHlink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7400" name="Object 20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9519496"/>
              </p:ext>
            </p:extLst>
          </p:nvPr>
        </p:nvGraphicFramePr>
        <p:xfrm>
          <a:off x="1143000" y="3177182"/>
          <a:ext cx="6819900" cy="704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700" name="Equation" r:id="rId9" imgW="3314520" imgH="342720" progId="Equation.3">
                  <p:embed/>
                </p:oleObj>
              </mc:Choice>
              <mc:Fallback>
                <p:oleObj name="Equation" r:id="rId9" imgW="3314520" imgH="342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3177182"/>
                        <a:ext cx="6819900" cy="704850"/>
                      </a:xfrm>
                      <a:prstGeom prst="rect">
                        <a:avLst/>
                      </a:prstGeom>
                      <a:solidFill>
                        <a:srgbClr val="FFCC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7401" name="Text Box 2057"/>
          <p:cNvSpPr txBox="1">
            <a:spLocks noChangeArrowheads="1"/>
          </p:cNvSpPr>
          <p:nvPr/>
        </p:nvSpPr>
        <p:spPr bwMode="auto">
          <a:xfrm>
            <a:off x="685800" y="4070399"/>
            <a:ext cx="7620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- Rate of change of the </a:t>
            </a:r>
            <a:r>
              <a:rPr lang="en-US" sz="1800" dirty="0">
                <a:solidFill>
                  <a:srgbClr val="FF3300"/>
                </a:solidFill>
              </a:rPr>
              <a:t>phase</a:t>
            </a:r>
            <a:r>
              <a:rPr lang="en-US" sz="1800" dirty="0"/>
              <a:t> with respect to the synchronous one:</a:t>
            </a:r>
            <a:endParaRPr lang="fr-FR" sz="1800" dirty="0"/>
          </a:p>
        </p:txBody>
      </p:sp>
      <p:graphicFrame>
        <p:nvGraphicFramePr>
          <p:cNvPr id="187402" name="Object 205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2013986"/>
              </p:ext>
            </p:extLst>
          </p:nvPr>
        </p:nvGraphicFramePr>
        <p:xfrm>
          <a:off x="1219200" y="4472582"/>
          <a:ext cx="632460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701" name="Equation" r:id="rId11" imgW="3213000" imgH="444240" progId="Equation.3">
                  <p:embed/>
                </p:oleObj>
              </mc:Choice>
              <mc:Fallback>
                <p:oleObj name="Equation" r:id="rId11" imgW="321300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4472582"/>
                        <a:ext cx="6324600" cy="876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7403" name="Text Box 2059"/>
          <p:cNvSpPr txBox="1">
            <a:spLocks noChangeArrowheads="1"/>
          </p:cNvSpPr>
          <p:nvPr/>
        </p:nvSpPr>
        <p:spPr bwMode="auto">
          <a:xfrm>
            <a:off x="762000" y="5654575"/>
            <a:ext cx="914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Since:</a:t>
            </a:r>
            <a:endParaRPr lang="fr-FR" sz="1800" dirty="0"/>
          </a:p>
        </p:txBody>
      </p:sp>
      <p:graphicFrame>
        <p:nvGraphicFramePr>
          <p:cNvPr id="187404" name="Object 206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0519115"/>
              </p:ext>
            </p:extLst>
          </p:nvPr>
        </p:nvGraphicFramePr>
        <p:xfrm>
          <a:off x="2057400" y="5467945"/>
          <a:ext cx="5257800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702" name="Equation" r:id="rId13" imgW="2539800" imgH="406080" progId="Equation.3">
                  <p:embed/>
                </p:oleObj>
              </mc:Choice>
              <mc:Fallback>
                <p:oleObj name="Equation" r:id="rId13" imgW="2539800" imgH="406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5467945"/>
                        <a:ext cx="5257800" cy="841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7397" name="Text Box 2053"/>
          <p:cNvSpPr txBox="1">
            <a:spLocks noChangeArrowheads="1"/>
          </p:cNvSpPr>
          <p:nvPr/>
        </p:nvSpPr>
        <p:spPr bwMode="auto">
          <a:xfrm>
            <a:off x="685800" y="2132856"/>
            <a:ext cx="7696200" cy="798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sz="1800" dirty="0"/>
              <a:t>- Rate of </a:t>
            </a:r>
            <a:r>
              <a:rPr lang="en-US" sz="1800" dirty="0">
                <a:solidFill>
                  <a:srgbClr val="FF3300"/>
                </a:solidFill>
              </a:rPr>
              <a:t>energy gain </a:t>
            </a:r>
            <a:r>
              <a:rPr lang="en-US" sz="1800" dirty="0"/>
              <a:t>for a </a:t>
            </a:r>
            <a:r>
              <a:rPr lang="en-US" sz="1800" dirty="0">
                <a:solidFill>
                  <a:srgbClr val="FF3300"/>
                </a:solidFill>
              </a:rPr>
              <a:t>non-synchronous particle</a:t>
            </a:r>
            <a:r>
              <a:rPr lang="en-US" sz="1800" dirty="0"/>
              <a:t>, expressed in reduced variables, </a:t>
            </a:r>
            <a:r>
              <a:rPr lang="en-US" sz="1800" dirty="0" smtClean="0"/>
              <a:t>                                      </a:t>
            </a:r>
            <a:r>
              <a:rPr lang="en-US" sz="1800" dirty="0"/>
              <a:t>and  </a:t>
            </a:r>
            <a:r>
              <a:rPr lang="en-US" sz="1800" dirty="0" smtClean="0"/>
              <a:t>                    </a:t>
            </a:r>
            <a:r>
              <a:rPr lang="en-US" sz="1800" dirty="0"/>
              <a:t>:</a:t>
            </a:r>
            <a:endParaRPr lang="fr-FR" sz="1800" dirty="0"/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1524000" y="228600"/>
            <a:ext cx="6096000" cy="533400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9pPr>
          </a:lstStyle>
          <a:p>
            <a:r>
              <a:rPr lang="en-US" dirty="0" smtClean="0"/>
              <a:t>Energy-phase Oscillations (1)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728339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228600"/>
            <a:ext cx="6096000" cy="533400"/>
          </a:xfrm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dirty="0"/>
              <a:t>Energy-phase </a:t>
            </a:r>
            <a:r>
              <a:rPr lang="en-US" dirty="0" smtClean="0"/>
              <a:t>Oscillations (2)</a:t>
            </a:r>
            <a:endParaRPr lang="fr-FR" dirty="0"/>
          </a:p>
        </p:txBody>
      </p:sp>
      <p:sp>
        <p:nvSpPr>
          <p:cNvPr id="188419" name="Text Box 3"/>
          <p:cNvSpPr txBox="1">
            <a:spLocks noChangeArrowheads="1"/>
          </p:cNvSpPr>
          <p:nvPr/>
        </p:nvSpPr>
        <p:spPr bwMode="auto">
          <a:xfrm>
            <a:off x="762000" y="1066800"/>
            <a:ext cx="2514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one gets:</a:t>
            </a:r>
            <a:endParaRPr lang="fr-FR" sz="1800"/>
          </a:p>
        </p:txBody>
      </p:sp>
      <p:graphicFrame>
        <p:nvGraphicFramePr>
          <p:cNvPr id="188420" name="Object 4"/>
          <p:cNvGraphicFramePr>
            <a:graphicFrameLocks noChangeAspect="1"/>
          </p:cNvGraphicFramePr>
          <p:nvPr/>
        </p:nvGraphicFramePr>
        <p:xfrm>
          <a:off x="2971800" y="990600"/>
          <a:ext cx="2362200" cy="96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693" name="Equation" r:id="rId3" imgW="1028520" imgH="419040" progId="Equation.3">
                  <p:embed/>
                </p:oleObj>
              </mc:Choice>
              <mc:Fallback>
                <p:oleObj name="Equation" r:id="rId3" imgW="102852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990600"/>
                        <a:ext cx="2362200" cy="962025"/>
                      </a:xfrm>
                      <a:prstGeom prst="rect">
                        <a:avLst/>
                      </a:prstGeom>
                      <a:solidFill>
                        <a:srgbClr val="FFCC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8421" name="Text Box 5"/>
          <p:cNvSpPr txBox="1">
            <a:spLocks noChangeArrowheads="1"/>
          </p:cNvSpPr>
          <p:nvPr/>
        </p:nvSpPr>
        <p:spPr bwMode="auto">
          <a:xfrm>
            <a:off x="755576" y="2060848"/>
            <a:ext cx="806489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Combining the two </a:t>
            </a:r>
            <a:r>
              <a:rPr lang="en-US" sz="1800" dirty="0" smtClean="0"/>
              <a:t>1</a:t>
            </a:r>
            <a:r>
              <a:rPr lang="en-US" sz="1800" baseline="30000" dirty="0" smtClean="0"/>
              <a:t>st</a:t>
            </a:r>
            <a:r>
              <a:rPr lang="en-US" sz="1800" dirty="0" smtClean="0"/>
              <a:t> order </a:t>
            </a:r>
            <a:r>
              <a:rPr lang="en-US" sz="1800" dirty="0"/>
              <a:t>equations into a </a:t>
            </a:r>
            <a:r>
              <a:rPr lang="en-US" sz="1800" dirty="0" smtClean="0"/>
              <a:t>2</a:t>
            </a:r>
            <a:r>
              <a:rPr lang="en-US" sz="1800" baseline="30000" dirty="0" smtClean="0"/>
              <a:t>nd</a:t>
            </a:r>
            <a:r>
              <a:rPr lang="en-US" sz="1800" dirty="0" smtClean="0"/>
              <a:t> order equation gives:</a:t>
            </a:r>
            <a:endParaRPr lang="fr-FR" sz="1800" dirty="0"/>
          </a:p>
        </p:txBody>
      </p:sp>
      <p:graphicFrame>
        <p:nvGraphicFramePr>
          <p:cNvPr id="18842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7975232"/>
              </p:ext>
            </p:extLst>
          </p:nvPr>
        </p:nvGraphicFramePr>
        <p:xfrm>
          <a:off x="1214264" y="2551683"/>
          <a:ext cx="2133600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694" name="Equation" r:id="rId5" imgW="914400" imgH="406080" progId="Equation.3">
                  <p:embed/>
                </p:oleObj>
              </mc:Choice>
              <mc:Fallback>
                <p:oleObj name="Equation" r:id="rId5" imgW="914400" imgH="406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4264" y="2551683"/>
                        <a:ext cx="2133600" cy="949325"/>
                      </a:xfrm>
                      <a:prstGeom prst="rect">
                        <a:avLst/>
                      </a:prstGeom>
                      <a:solidFill>
                        <a:schemeClr val="hlink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842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0813429"/>
              </p:ext>
            </p:extLst>
          </p:nvPr>
        </p:nvGraphicFramePr>
        <p:xfrm>
          <a:off x="5257800" y="2555875"/>
          <a:ext cx="2330450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695" name="Equation" r:id="rId7" imgW="1155600" imgH="431640" progId="Equation.3">
                  <p:embed/>
                </p:oleObj>
              </mc:Choice>
              <mc:Fallback>
                <p:oleObj name="Equation" r:id="rId7" imgW="115560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2555875"/>
                        <a:ext cx="2330450" cy="869950"/>
                      </a:xfrm>
                      <a:prstGeom prst="rect">
                        <a:avLst/>
                      </a:prstGeom>
                      <a:solidFill>
                        <a:schemeClr val="hlink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8424" name="Text Box 8"/>
          <p:cNvSpPr txBox="1">
            <a:spLocks noChangeArrowheads="1"/>
          </p:cNvSpPr>
          <p:nvPr/>
        </p:nvSpPr>
        <p:spPr bwMode="auto">
          <a:xfrm>
            <a:off x="3810000" y="2784475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with</a:t>
            </a:r>
            <a:endParaRPr lang="fr-FR" sz="1800"/>
          </a:p>
        </p:txBody>
      </p:sp>
      <p:sp>
        <p:nvSpPr>
          <p:cNvPr id="188425" name="Text Box 9"/>
          <p:cNvSpPr txBox="1">
            <a:spLocks noChangeArrowheads="1"/>
          </p:cNvSpPr>
          <p:nvPr/>
        </p:nvSpPr>
        <p:spPr bwMode="auto">
          <a:xfrm>
            <a:off x="755576" y="4005064"/>
            <a:ext cx="7467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Stable harmonic oscillations imply:</a:t>
            </a:r>
            <a:endParaRPr lang="fr-FR" sz="1800" dirty="0"/>
          </a:p>
        </p:txBody>
      </p:sp>
      <p:graphicFrame>
        <p:nvGraphicFramePr>
          <p:cNvPr id="188426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9341615"/>
              </p:ext>
            </p:extLst>
          </p:nvPr>
        </p:nvGraphicFramePr>
        <p:xfrm>
          <a:off x="4997450" y="3873500"/>
          <a:ext cx="2327275" cy="52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696" name="Equation" r:id="rId9" imgW="1066800" imgH="241300" progId="Equation.3">
                  <p:embed/>
                </p:oleObj>
              </mc:Choice>
              <mc:Fallback>
                <p:oleObj name="Equation" r:id="rId9" imgW="10668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97450" y="3873500"/>
                        <a:ext cx="2327275" cy="525463"/>
                      </a:xfrm>
                      <a:prstGeom prst="rect">
                        <a:avLst/>
                      </a:prstGeom>
                      <a:solidFill>
                        <a:srgbClr val="CC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8427" name="Text Box 11"/>
          <p:cNvSpPr txBox="1">
            <a:spLocks noChangeArrowheads="1"/>
          </p:cNvSpPr>
          <p:nvPr/>
        </p:nvSpPr>
        <p:spPr bwMode="auto">
          <a:xfrm>
            <a:off x="755576" y="4509120"/>
            <a:ext cx="1066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hence:</a:t>
            </a:r>
            <a:endParaRPr lang="fr-FR" sz="1800" dirty="0"/>
          </a:p>
        </p:txBody>
      </p:sp>
      <p:graphicFrame>
        <p:nvGraphicFramePr>
          <p:cNvPr id="188428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0815057"/>
              </p:ext>
            </p:extLst>
          </p:nvPr>
        </p:nvGraphicFramePr>
        <p:xfrm>
          <a:off x="1907704" y="4483968"/>
          <a:ext cx="12192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697" name="Equation" r:id="rId11" imgW="609480" imgH="228600" progId="Equation.3">
                  <p:embed/>
                </p:oleObj>
              </mc:Choice>
              <mc:Fallback>
                <p:oleObj name="Equation" r:id="rId11" imgW="6094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7704" y="4483968"/>
                        <a:ext cx="12192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8429" name="Text Box 13"/>
          <p:cNvSpPr txBox="1">
            <a:spLocks noChangeArrowheads="1"/>
          </p:cNvSpPr>
          <p:nvPr/>
        </p:nvSpPr>
        <p:spPr bwMode="auto">
          <a:xfrm>
            <a:off x="755576" y="5013176"/>
            <a:ext cx="419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And since acceleration also means:</a:t>
            </a:r>
            <a:endParaRPr lang="fr-FR" sz="1800" dirty="0"/>
          </a:p>
        </p:txBody>
      </p:sp>
      <p:graphicFrame>
        <p:nvGraphicFramePr>
          <p:cNvPr id="188430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3373738"/>
              </p:ext>
            </p:extLst>
          </p:nvPr>
        </p:nvGraphicFramePr>
        <p:xfrm>
          <a:off x="5715000" y="4941168"/>
          <a:ext cx="1143000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698" name="Equation" r:id="rId13" imgW="583920" imgH="228600" progId="Equation.3">
                  <p:embed/>
                </p:oleObj>
              </mc:Choice>
              <mc:Fallback>
                <p:oleObj name="Equation" r:id="rId13" imgW="5839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4941168"/>
                        <a:ext cx="1143000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8431" name="Text Box 15"/>
          <p:cNvSpPr txBox="1">
            <a:spLocks noChangeArrowheads="1"/>
          </p:cNvSpPr>
          <p:nvPr/>
        </p:nvSpPr>
        <p:spPr bwMode="auto">
          <a:xfrm>
            <a:off x="755576" y="5661248"/>
            <a:ext cx="331236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You </a:t>
            </a:r>
            <a:r>
              <a:rPr lang="en-US" sz="1800" dirty="0"/>
              <a:t>finally </a:t>
            </a:r>
            <a:r>
              <a:rPr lang="en-US" sz="1800" dirty="0" smtClean="0"/>
              <a:t>get </a:t>
            </a:r>
            <a:r>
              <a:rPr lang="en-US" sz="1800" dirty="0"/>
              <a:t>the </a:t>
            </a:r>
            <a:r>
              <a:rPr lang="en-US" sz="1800" dirty="0" smtClean="0"/>
              <a:t>result for the </a:t>
            </a:r>
            <a:r>
              <a:rPr lang="en-US" sz="1800" dirty="0" smtClean="0">
                <a:solidFill>
                  <a:srgbClr val="FF3300"/>
                </a:solidFill>
              </a:rPr>
              <a:t>stable phase range</a:t>
            </a:r>
            <a:r>
              <a:rPr lang="en-US" sz="1800" dirty="0" smtClean="0"/>
              <a:t>:</a:t>
            </a:r>
            <a:endParaRPr lang="fr-FR" sz="1800" dirty="0"/>
          </a:p>
        </p:txBody>
      </p:sp>
      <p:graphicFrame>
        <p:nvGraphicFramePr>
          <p:cNvPr id="188432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7021612"/>
              </p:ext>
            </p:extLst>
          </p:nvPr>
        </p:nvGraphicFramePr>
        <p:xfrm>
          <a:off x="4572744" y="5661248"/>
          <a:ext cx="1295400" cy="661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699" name="Equation" r:id="rId15" imgW="647640" imgH="330120" progId="Equation.3">
                  <p:embed/>
                </p:oleObj>
              </mc:Choice>
              <mc:Fallback>
                <p:oleObj name="Equation" r:id="rId15" imgW="647640" imgH="3301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744" y="5661248"/>
                        <a:ext cx="1295400" cy="661988"/>
                      </a:xfrm>
                      <a:prstGeom prst="rect">
                        <a:avLst/>
                      </a:prstGeom>
                      <a:solidFill>
                        <a:srgbClr val="CC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059730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4178783" y="1628800"/>
            <a:ext cx="4353657" cy="4699000"/>
            <a:chOff x="2687" y="922"/>
            <a:chExt cx="2971" cy="2960"/>
          </a:xfrm>
        </p:grpSpPr>
        <p:sp>
          <p:nvSpPr>
            <p:cNvPr id="55318" name="Oval 3"/>
            <p:cNvSpPr>
              <a:spLocks noChangeArrowheads="1"/>
            </p:cNvSpPr>
            <p:nvPr/>
          </p:nvSpPr>
          <p:spPr bwMode="auto">
            <a:xfrm>
              <a:off x="3755" y="1444"/>
              <a:ext cx="1390" cy="842"/>
            </a:xfrm>
            <a:prstGeom prst="ellipse">
              <a:avLst/>
            </a:prstGeom>
            <a:noFill/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19" name="Line 4"/>
            <p:cNvSpPr>
              <a:spLocks noChangeShapeType="1"/>
            </p:cNvSpPr>
            <p:nvPr/>
          </p:nvSpPr>
          <p:spPr bwMode="auto">
            <a:xfrm>
              <a:off x="3584" y="1865"/>
              <a:ext cx="189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20" name="Line 5"/>
            <p:cNvSpPr>
              <a:spLocks noChangeShapeType="1"/>
            </p:cNvSpPr>
            <p:nvPr/>
          </p:nvSpPr>
          <p:spPr bwMode="auto">
            <a:xfrm flipH="1" flipV="1">
              <a:off x="4450" y="1038"/>
              <a:ext cx="0" cy="164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21" name="Rectangle 6"/>
            <p:cNvSpPr>
              <a:spLocks noChangeArrowheads="1"/>
            </p:cNvSpPr>
            <p:nvPr/>
          </p:nvSpPr>
          <p:spPr bwMode="auto">
            <a:xfrm>
              <a:off x="3562" y="922"/>
              <a:ext cx="781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 smtClean="0">
                  <a:latin typeface="Symbol" pitchFamily="-110" charset="2"/>
                </a:rPr>
                <a:t>D</a:t>
              </a:r>
              <a:r>
                <a:rPr lang="en-US" sz="1800" i="1" dirty="0" smtClean="0">
                  <a:latin typeface="Symbol" pitchFamily="-110" charset="2"/>
                </a:rPr>
                <a:t>E</a:t>
              </a:r>
              <a:r>
                <a:rPr lang="en-US" sz="1800" dirty="0" smtClean="0">
                  <a:latin typeface="Symbol" pitchFamily="-110" charset="2"/>
                </a:rPr>
                <a:t>, </a:t>
              </a:r>
              <a:r>
                <a:rPr lang="en-US" sz="1600" dirty="0" err="1" smtClean="0">
                  <a:latin typeface="Symbol" pitchFamily="-110" charset="2"/>
                </a:rPr>
                <a:t>D</a:t>
              </a:r>
              <a:r>
                <a:rPr lang="en-US" sz="1600" i="1" dirty="0" err="1" smtClean="0">
                  <a:latin typeface="Comic Sans MS" pitchFamily="-110" charset="0"/>
                </a:rPr>
                <a:t>p</a:t>
              </a:r>
              <a:r>
                <a:rPr lang="en-US" sz="1600" dirty="0">
                  <a:latin typeface="Comic Sans MS" pitchFamily="-110" charset="0"/>
                </a:rPr>
                <a:t>/</a:t>
              </a:r>
              <a:r>
                <a:rPr lang="en-US" sz="1600" i="1" dirty="0">
                  <a:latin typeface="Comic Sans MS" pitchFamily="-110" charset="0"/>
                </a:rPr>
                <a:t>p</a:t>
              </a:r>
              <a:endParaRPr sz="1600" i="1" noProof="1">
                <a:latin typeface="Comic Sans MS" pitchFamily="-110" charset="0"/>
              </a:endParaRPr>
            </a:p>
          </p:txBody>
        </p:sp>
        <p:sp>
          <p:nvSpPr>
            <p:cNvPr id="55322" name="Rectangle 7"/>
            <p:cNvSpPr>
              <a:spLocks noChangeArrowheads="1"/>
            </p:cNvSpPr>
            <p:nvPr/>
          </p:nvSpPr>
          <p:spPr bwMode="auto">
            <a:xfrm>
              <a:off x="5385" y="1943"/>
              <a:ext cx="20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Symbol" pitchFamily="-110" charset="2"/>
                </a:rPr>
                <a:t>f</a:t>
              </a:r>
              <a:endParaRPr sz="1800" noProof="1">
                <a:latin typeface="Symbol" pitchFamily="-110" charset="2"/>
              </a:endParaRPr>
            </a:p>
          </p:txBody>
        </p:sp>
        <p:sp>
          <p:nvSpPr>
            <p:cNvPr id="55323" name="Oval 8"/>
            <p:cNvSpPr>
              <a:spLocks noChangeArrowheads="1"/>
            </p:cNvSpPr>
            <p:nvPr/>
          </p:nvSpPr>
          <p:spPr bwMode="auto">
            <a:xfrm>
              <a:off x="4300" y="1669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24" name="Oval 9"/>
            <p:cNvSpPr>
              <a:spLocks noChangeArrowheads="1"/>
            </p:cNvSpPr>
            <p:nvPr/>
          </p:nvSpPr>
          <p:spPr bwMode="auto">
            <a:xfrm>
              <a:off x="4503" y="1795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25" name="Oval 10"/>
            <p:cNvSpPr>
              <a:spLocks noChangeArrowheads="1"/>
            </p:cNvSpPr>
            <p:nvPr/>
          </p:nvSpPr>
          <p:spPr bwMode="auto">
            <a:xfrm>
              <a:off x="4546" y="1658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26" name="Oval 11"/>
            <p:cNvSpPr>
              <a:spLocks noChangeArrowheads="1"/>
            </p:cNvSpPr>
            <p:nvPr/>
          </p:nvSpPr>
          <p:spPr bwMode="auto">
            <a:xfrm>
              <a:off x="4642" y="1754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27" name="Oval 12"/>
            <p:cNvSpPr>
              <a:spLocks noChangeArrowheads="1"/>
            </p:cNvSpPr>
            <p:nvPr/>
          </p:nvSpPr>
          <p:spPr bwMode="auto">
            <a:xfrm>
              <a:off x="4503" y="1935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28" name="Oval 13"/>
            <p:cNvSpPr>
              <a:spLocks noChangeArrowheads="1"/>
            </p:cNvSpPr>
            <p:nvPr/>
          </p:nvSpPr>
          <p:spPr bwMode="auto">
            <a:xfrm>
              <a:off x="4632" y="2056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29" name="Oval 14"/>
            <p:cNvSpPr>
              <a:spLocks noChangeArrowheads="1"/>
            </p:cNvSpPr>
            <p:nvPr/>
          </p:nvSpPr>
          <p:spPr bwMode="auto">
            <a:xfrm>
              <a:off x="4343" y="1838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30" name="Oval 15"/>
            <p:cNvSpPr>
              <a:spLocks noChangeArrowheads="1"/>
            </p:cNvSpPr>
            <p:nvPr/>
          </p:nvSpPr>
          <p:spPr bwMode="auto">
            <a:xfrm>
              <a:off x="4675" y="1626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31" name="Oval 16"/>
            <p:cNvSpPr>
              <a:spLocks noChangeArrowheads="1"/>
            </p:cNvSpPr>
            <p:nvPr/>
          </p:nvSpPr>
          <p:spPr bwMode="auto">
            <a:xfrm>
              <a:off x="4599" y="1839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32" name="Oval 17"/>
            <p:cNvSpPr>
              <a:spLocks noChangeArrowheads="1"/>
            </p:cNvSpPr>
            <p:nvPr/>
          </p:nvSpPr>
          <p:spPr bwMode="auto">
            <a:xfrm>
              <a:off x="4343" y="1978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33" name="Oval 18"/>
            <p:cNvSpPr>
              <a:spLocks noChangeArrowheads="1"/>
            </p:cNvSpPr>
            <p:nvPr/>
          </p:nvSpPr>
          <p:spPr bwMode="auto">
            <a:xfrm>
              <a:off x="4214" y="1754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34" name="Oval 19"/>
            <p:cNvSpPr>
              <a:spLocks noChangeArrowheads="1"/>
            </p:cNvSpPr>
            <p:nvPr/>
          </p:nvSpPr>
          <p:spPr bwMode="auto">
            <a:xfrm>
              <a:off x="4214" y="1923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35" name="Oval 20"/>
            <p:cNvSpPr>
              <a:spLocks noChangeArrowheads="1"/>
            </p:cNvSpPr>
            <p:nvPr/>
          </p:nvSpPr>
          <p:spPr bwMode="auto">
            <a:xfrm>
              <a:off x="4675" y="1935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36" name="Oval 21"/>
            <p:cNvSpPr>
              <a:spLocks noChangeArrowheads="1"/>
            </p:cNvSpPr>
            <p:nvPr/>
          </p:nvSpPr>
          <p:spPr bwMode="auto">
            <a:xfrm>
              <a:off x="4503" y="2073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37" name="Oval 22"/>
            <p:cNvSpPr>
              <a:spLocks noChangeArrowheads="1"/>
            </p:cNvSpPr>
            <p:nvPr/>
          </p:nvSpPr>
          <p:spPr bwMode="auto">
            <a:xfrm>
              <a:off x="4128" y="1837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38" name="Oval 23"/>
            <p:cNvSpPr>
              <a:spLocks noChangeArrowheads="1"/>
            </p:cNvSpPr>
            <p:nvPr/>
          </p:nvSpPr>
          <p:spPr bwMode="auto">
            <a:xfrm>
              <a:off x="4128" y="2098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39" name="Oval 24"/>
            <p:cNvSpPr>
              <a:spLocks noChangeArrowheads="1"/>
            </p:cNvSpPr>
            <p:nvPr/>
          </p:nvSpPr>
          <p:spPr bwMode="auto">
            <a:xfrm>
              <a:off x="4042" y="1658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40" name="Oval 25"/>
            <p:cNvSpPr>
              <a:spLocks noChangeArrowheads="1"/>
            </p:cNvSpPr>
            <p:nvPr/>
          </p:nvSpPr>
          <p:spPr bwMode="auto">
            <a:xfrm>
              <a:off x="3935" y="1838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41" name="Oval 26"/>
            <p:cNvSpPr>
              <a:spLocks noChangeArrowheads="1"/>
            </p:cNvSpPr>
            <p:nvPr/>
          </p:nvSpPr>
          <p:spPr bwMode="auto">
            <a:xfrm>
              <a:off x="4874" y="1794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42" name="Oval 27"/>
            <p:cNvSpPr>
              <a:spLocks noChangeArrowheads="1"/>
            </p:cNvSpPr>
            <p:nvPr/>
          </p:nvSpPr>
          <p:spPr bwMode="auto">
            <a:xfrm>
              <a:off x="4353" y="1573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43" name="Oval 28"/>
            <p:cNvSpPr>
              <a:spLocks noChangeArrowheads="1"/>
            </p:cNvSpPr>
            <p:nvPr/>
          </p:nvSpPr>
          <p:spPr bwMode="auto">
            <a:xfrm>
              <a:off x="4556" y="1530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44" name="Oval 29"/>
            <p:cNvSpPr>
              <a:spLocks noChangeArrowheads="1"/>
            </p:cNvSpPr>
            <p:nvPr/>
          </p:nvSpPr>
          <p:spPr bwMode="auto">
            <a:xfrm>
              <a:off x="4171" y="1584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45" name="Oval 30"/>
            <p:cNvSpPr>
              <a:spLocks noChangeArrowheads="1"/>
            </p:cNvSpPr>
            <p:nvPr/>
          </p:nvSpPr>
          <p:spPr bwMode="auto">
            <a:xfrm>
              <a:off x="4310" y="2158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46" name="Oval 31"/>
            <p:cNvSpPr>
              <a:spLocks noChangeArrowheads="1"/>
            </p:cNvSpPr>
            <p:nvPr/>
          </p:nvSpPr>
          <p:spPr bwMode="auto">
            <a:xfrm>
              <a:off x="3851" y="1701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47" name="Oval 32"/>
            <p:cNvSpPr>
              <a:spLocks noChangeArrowheads="1"/>
            </p:cNvSpPr>
            <p:nvPr/>
          </p:nvSpPr>
          <p:spPr bwMode="auto">
            <a:xfrm>
              <a:off x="3851" y="2008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48" name="Oval 33"/>
            <p:cNvSpPr>
              <a:spLocks noChangeArrowheads="1"/>
            </p:cNvSpPr>
            <p:nvPr/>
          </p:nvSpPr>
          <p:spPr bwMode="auto">
            <a:xfrm>
              <a:off x="4874" y="1584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49" name="Oval 34"/>
            <p:cNvSpPr>
              <a:spLocks noChangeArrowheads="1"/>
            </p:cNvSpPr>
            <p:nvPr/>
          </p:nvSpPr>
          <p:spPr bwMode="auto">
            <a:xfrm>
              <a:off x="5003" y="1935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50" name="Oval 35"/>
            <p:cNvSpPr>
              <a:spLocks noChangeArrowheads="1"/>
            </p:cNvSpPr>
            <p:nvPr/>
          </p:nvSpPr>
          <p:spPr bwMode="auto">
            <a:xfrm>
              <a:off x="4503" y="2183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51" name="Oval 36"/>
            <p:cNvSpPr>
              <a:spLocks noChangeArrowheads="1"/>
            </p:cNvSpPr>
            <p:nvPr/>
          </p:nvSpPr>
          <p:spPr bwMode="auto">
            <a:xfrm>
              <a:off x="4874" y="2031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52" name="Oval 37"/>
            <p:cNvSpPr>
              <a:spLocks noChangeArrowheads="1"/>
            </p:cNvSpPr>
            <p:nvPr/>
          </p:nvSpPr>
          <p:spPr bwMode="auto">
            <a:xfrm>
              <a:off x="4374" y="1743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53" name="Oval 38"/>
            <p:cNvSpPr>
              <a:spLocks noChangeArrowheads="1"/>
            </p:cNvSpPr>
            <p:nvPr/>
          </p:nvSpPr>
          <p:spPr bwMode="auto">
            <a:xfrm>
              <a:off x="3755" y="1839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54" name="Oval 39"/>
            <p:cNvSpPr>
              <a:spLocks noChangeArrowheads="1"/>
            </p:cNvSpPr>
            <p:nvPr/>
          </p:nvSpPr>
          <p:spPr bwMode="auto">
            <a:xfrm>
              <a:off x="4960" y="1701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55" name="Oval 40"/>
            <p:cNvSpPr>
              <a:spLocks noChangeArrowheads="1"/>
            </p:cNvSpPr>
            <p:nvPr/>
          </p:nvSpPr>
          <p:spPr bwMode="auto">
            <a:xfrm>
              <a:off x="4021" y="2030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56" name="Oval 41"/>
            <p:cNvSpPr>
              <a:spLocks noChangeArrowheads="1"/>
            </p:cNvSpPr>
            <p:nvPr/>
          </p:nvSpPr>
          <p:spPr bwMode="auto">
            <a:xfrm>
              <a:off x="4728" y="2116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57" name="Oval 42"/>
            <p:cNvSpPr>
              <a:spLocks noChangeArrowheads="1"/>
            </p:cNvSpPr>
            <p:nvPr/>
          </p:nvSpPr>
          <p:spPr bwMode="auto">
            <a:xfrm>
              <a:off x="4247" y="1444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58" name="Oval 43"/>
            <p:cNvSpPr>
              <a:spLocks noChangeArrowheads="1"/>
            </p:cNvSpPr>
            <p:nvPr/>
          </p:nvSpPr>
          <p:spPr bwMode="auto">
            <a:xfrm>
              <a:off x="4728" y="1488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59" name="Oval 44"/>
            <p:cNvSpPr>
              <a:spLocks noChangeArrowheads="1"/>
            </p:cNvSpPr>
            <p:nvPr/>
          </p:nvSpPr>
          <p:spPr bwMode="auto">
            <a:xfrm>
              <a:off x="4788" y="1918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60" name="Oval 45"/>
            <p:cNvSpPr>
              <a:spLocks noChangeArrowheads="1"/>
            </p:cNvSpPr>
            <p:nvPr/>
          </p:nvSpPr>
          <p:spPr bwMode="auto">
            <a:xfrm>
              <a:off x="4745" y="1780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61" name="Oval 46"/>
            <p:cNvSpPr>
              <a:spLocks noChangeArrowheads="1"/>
            </p:cNvSpPr>
            <p:nvPr/>
          </p:nvSpPr>
          <p:spPr bwMode="auto">
            <a:xfrm>
              <a:off x="4439" y="1658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62" name="Oval 47"/>
            <p:cNvSpPr>
              <a:spLocks noChangeArrowheads="1"/>
            </p:cNvSpPr>
            <p:nvPr/>
          </p:nvSpPr>
          <p:spPr bwMode="auto">
            <a:xfrm>
              <a:off x="4247" y="2030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63" name="Line 48"/>
            <p:cNvSpPr>
              <a:spLocks noChangeShapeType="1"/>
            </p:cNvSpPr>
            <p:nvPr/>
          </p:nvSpPr>
          <p:spPr bwMode="auto">
            <a:xfrm flipV="1">
              <a:off x="3584" y="2243"/>
              <a:ext cx="437" cy="5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64" name="Rectangle 49"/>
            <p:cNvSpPr>
              <a:spLocks noChangeArrowheads="1"/>
            </p:cNvSpPr>
            <p:nvPr/>
          </p:nvSpPr>
          <p:spPr bwMode="auto">
            <a:xfrm>
              <a:off x="2687" y="2928"/>
              <a:ext cx="2792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tabLst>
                  <a:tab pos="1139825" algn="l"/>
                </a:tabLst>
              </a:pPr>
              <a:r>
                <a:rPr lang="en-US" sz="1600" dirty="0">
                  <a:latin typeface="Comic Sans MS" pitchFamily="-110" charset="0"/>
                </a:rPr>
                <a:t>Emittance: 	phase space area including 	all the particles </a:t>
              </a:r>
              <a:endParaRPr sz="1600" noProof="1">
                <a:latin typeface="Comic Sans MS" pitchFamily="-110" charset="0"/>
              </a:endParaRPr>
            </a:p>
          </p:txBody>
        </p:sp>
        <p:sp>
          <p:nvSpPr>
            <p:cNvPr id="55365" name="Rectangle 50"/>
            <p:cNvSpPr>
              <a:spLocks noChangeArrowheads="1"/>
            </p:cNvSpPr>
            <p:nvPr/>
          </p:nvSpPr>
          <p:spPr bwMode="auto">
            <a:xfrm>
              <a:off x="2710" y="3417"/>
              <a:ext cx="2948" cy="4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tabLst>
                  <a:tab pos="1139825" algn="l"/>
                </a:tabLst>
              </a:pPr>
              <a:r>
                <a:rPr lang="en-US" sz="1400" dirty="0">
                  <a:latin typeface="Comic Sans MS" pitchFamily="-110" charset="0"/>
                </a:rPr>
                <a:t>NB: if the emittance contour correspond to a possible orbit in phase space, its shape does not change with time (matched beam) </a:t>
              </a:r>
              <a:endParaRPr sz="1400" noProof="1">
                <a:latin typeface="Comic Sans MS" pitchFamily="-110" charset="0"/>
              </a:endParaRPr>
            </a:p>
          </p:txBody>
        </p:sp>
      </p:grpSp>
      <p:grpSp>
        <p:nvGrpSpPr>
          <p:cNvPr id="55301" name="Group 53"/>
          <p:cNvGrpSpPr>
            <a:grpSpLocks/>
          </p:cNvGrpSpPr>
          <p:nvPr/>
        </p:nvGrpSpPr>
        <p:grpSpPr bwMode="auto">
          <a:xfrm>
            <a:off x="563678" y="1628801"/>
            <a:ext cx="3559419" cy="3840164"/>
            <a:chOff x="220" y="922"/>
            <a:chExt cx="2429" cy="2419"/>
          </a:xfrm>
        </p:grpSpPr>
        <p:sp>
          <p:nvSpPr>
            <p:cNvPr id="55302" name="Line 54"/>
            <p:cNvSpPr>
              <a:spLocks noChangeShapeType="1"/>
            </p:cNvSpPr>
            <p:nvPr/>
          </p:nvSpPr>
          <p:spPr bwMode="auto">
            <a:xfrm>
              <a:off x="491" y="1865"/>
              <a:ext cx="189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03" name="Line 55"/>
            <p:cNvSpPr>
              <a:spLocks noChangeShapeType="1"/>
            </p:cNvSpPr>
            <p:nvPr/>
          </p:nvSpPr>
          <p:spPr bwMode="auto">
            <a:xfrm flipH="1" flipV="1">
              <a:off x="1357" y="1038"/>
              <a:ext cx="0" cy="164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04" name="Rectangle 56"/>
            <p:cNvSpPr>
              <a:spLocks noChangeArrowheads="1"/>
            </p:cNvSpPr>
            <p:nvPr/>
          </p:nvSpPr>
          <p:spPr bwMode="auto">
            <a:xfrm>
              <a:off x="607" y="922"/>
              <a:ext cx="744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 smtClean="0">
                  <a:latin typeface="Symbol" pitchFamily="-110" charset="2"/>
                </a:rPr>
                <a:t>D</a:t>
              </a:r>
              <a:r>
                <a:rPr lang="en-US" sz="1800" i="1" dirty="0" smtClean="0">
                  <a:latin typeface="Symbol" pitchFamily="-110" charset="2"/>
                </a:rPr>
                <a:t>E</a:t>
              </a:r>
              <a:r>
                <a:rPr lang="en-US" sz="1800" dirty="0" smtClean="0">
                  <a:latin typeface="Symbol" pitchFamily="-110" charset="2"/>
                </a:rPr>
                <a:t>, </a:t>
              </a:r>
              <a:r>
                <a:rPr lang="en-US" sz="1600" dirty="0" err="1" smtClean="0">
                  <a:latin typeface="Symbol" pitchFamily="-110" charset="2"/>
                </a:rPr>
                <a:t>D</a:t>
              </a:r>
              <a:r>
                <a:rPr lang="en-US" sz="1600" i="1" dirty="0" err="1" smtClean="0">
                  <a:latin typeface="Comic Sans MS" pitchFamily="-110" charset="0"/>
                </a:rPr>
                <a:t>p</a:t>
              </a:r>
              <a:r>
                <a:rPr lang="en-US" sz="1600" dirty="0">
                  <a:latin typeface="Comic Sans MS" pitchFamily="-110" charset="0"/>
                </a:rPr>
                <a:t>/</a:t>
              </a:r>
              <a:r>
                <a:rPr lang="en-US" sz="1600" i="1" dirty="0">
                  <a:latin typeface="Comic Sans MS" pitchFamily="-110" charset="0"/>
                </a:rPr>
                <a:t>p</a:t>
              </a:r>
              <a:endParaRPr sz="1600" i="1" noProof="1">
                <a:latin typeface="Comic Sans MS" pitchFamily="-110" charset="0"/>
              </a:endParaRPr>
            </a:p>
          </p:txBody>
        </p:sp>
        <p:sp>
          <p:nvSpPr>
            <p:cNvPr id="55305" name="Rectangle 57"/>
            <p:cNvSpPr>
              <a:spLocks noChangeArrowheads="1"/>
            </p:cNvSpPr>
            <p:nvPr/>
          </p:nvSpPr>
          <p:spPr bwMode="auto">
            <a:xfrm>
              <a:off x="2292" y="1943"/>
              <a:ext cx="20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Symbol" pitchFamily="-110" charset="2"/>
                </a:rPr>
                <a:t>f</a:t>
              </a:r>
              <a:endParaRPr sz="1800" noProof="1">
                <a:latin typeface="Symbol" pitchFamily="-110" charset="2"/>
              </a:endParaRPr>
            </a:p>
          </p:txBody>
        </p:sp>
        <p:sp>
          <p:nvSpPr>
            <p:cNvPr id="55306" name="Line 58"/>
            <p:cNvSpPr>
              <a:spLocks noChangeShapeType="1"/>
            </p:cNvSpPr>
            <p:nvPr/>
          </p:nvSpPr>
          <p:spPr bwMode="auto">
            <a:xfrm flipV="1">
              <a:off x="1613" y="1212"/>
              <a:ext cx="0" cy="376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prstDash val="dash"/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07" name="Line 59"/>
            <p:cNvSpPr>
              <a:spLocks noChangeShapeType="1"/>
            </p:cNvSpPr>
            <p:nvPr/>
          </p:nvSpPr>
          <p:spPr bwMode="auto">
            <a:xfrm>
              <a:off x="1613" y="1588"/>
              <a:ext cx="0" cy="415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prstDash val="dash"/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08" name="Line 60"/>
            <p:cNvSpPr>
              <a:spLocks noChangeShapeType="1"/>
            </p:cNvSpPr>
            <p:nvPr/>
          </p:nvSpPr>
          <p:spPr bwMode="auto">
            <a:xfrm>
              <a:off x="1612" y="1588"/>
              <a:ext cx="397" cy="0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prstDash val="dash"/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09" name="Line 61"/>
            <p:cNvSpPr>
              <a:spLocks noChangeShapeType="1"/>
            </p:cNvSpPr>
            <p:nvPr/>
          </p:nvSpPr>
          <p:spPr bwMode="auto">
            <a:xfrm flipH="1">
              <a:off x="1197" y="1588"/>
              <a:ext cx="415" cy="0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prstDash val="dash"/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10" name="Oval 62"/>
            <p:cNvSpPr>
              <a:spLocks noChangeArrowheads="1"/>
            </p:cNvSpPr>
            <p:nvPr/>
          </p:nvSpPr>
          <p:spPr bwMode="auto">
            <a:xfrm>
              <a:off x="1570" y="1545"/>
              <a:ext cx="86" cy="85"/>
            </a:xfrm>
            <a:prstGeom prst="ellipse">
              <a:avLst/>
            </a:prstGeom>
            <a:gradFill rotWithShape="0">
              <a:gsLst>
                <a:gs pos="0">
                  <a:srgbClr val="FF1313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11" name="Rectangle 63"/>
            <p:cNvSpPr>
              <a:spLocks noChangeArrowheads="1"/>
            </p:cNvSpPr>
            <p:nvPr/>
          </p:nvSpPr>
          <p:spPr bwMode="auto">
            <a:xfrm>
              <a:off x="1457" y="1020"/>
              <a:ext cx="825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>
                  <a:latin typeface="Comic Sans MS" pitchFamily="-110" charset="0"/>
                </a:rPr>
                <a:t>acceleration</a:t>
              </a:r>
              <a:endParaRPr sz="1400" noProof="1">
                <a:latin typeface="Comic Sans MS" pitchFamily="-110" charset="0"/>
              </a:endParaRPr>
            </a:p>
          </p:txBody>
        </p:sp>
        <p:sp>
          <p:nvSpPr>
            <p:cNvPr id="55312" name="Rectangle 64"/>
            <p:cNvSpPr>
              <a:spLocks noChangeArrowheads="1"/>
            </p:cNvSpPr>
            <p:nvPr/>
          </p:nvSpPr>
          <p:spPr bwMode="auto">
            <a:xfrm>
              <a:off x="1445" y="1997"/>
              <a:ext cx="838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>
                  <a:latin typeface="Comic Sans MS" pitchFamily="-110" charset="0"/>
                </a:rPr>
                <a:t>deceleration</a:t>
              </a:r>
              <a:endParaRPr sz="1400" noProof="1">
                <a:latin typeface="Comic Sans MS" pitchFamily="-110" charset="0"/>
              </a:endParaRPr>
            </a:p>
          </p:txBody>
        </p:sp>
        <p:sp>
          <p:nvSpPr>
            <p:cNvPr id="55313" name="Rectangle 65"/>
            <p:cNvSpPr>
              <a:spLocks noChangeArrowheads="1"/>
            </p:cNvSpPr>
            <p:nvPr/>
          </p:nvSpPr>
          <p:spPr bwMode="auto">
            <a:xfrm>
              <a:off x="1980" y="1385"/>
              <a:ext cx="669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>
                  <a:latin typeface="Comic Sans MS" pitchFamily="-110" charset="0"/>
                </a:rPr>
                <a:t>move </a:t>
              </a:r>
            </a:p>
            <a:p>
              <a:pPr algn="ctr"/>
              <a:r>
                <a:rPr lang="en-US" sz="1400">
                  <a:latin typeface="Comic Sans MS" pitchFamily="-110" charset="0"/>
                </a:rPr>
                <a:t>backward</a:t>
              </a:r>
              <a:endParaRPr sz="1400" noProof="1">
                <a:latin typeface="Comic Sans MS" pitchFamily="-110" charset="0"/>
              </a:endParaRPr>
            </a:p>
          </p:txBody>
        </p:sp>
        <p:sp>
          <p:nvSpPr>
            <p:cNvPr id="55314" name="Rectangle 66"/>
            <p:cNvSpPr>
              <a:spLocks noChangeArrowheads="1"/>
            </p:cNvSpPr>
            <p:nvPr/>
          </p:nvSpPr>
          <p:spPr bwMode="auto">
            <a:xfrm>
              <a:off x="613" y="1367"/>
              <a:ext cx="590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 dirty="0">
                  <a:latin typeface="Comic Sans MS" pitchFamily="-110" charset="0"/>
                </a:rPr>
                <a:t>move </a:t>
              </a:r>
            </a:p>
            <a:p>
              <a:pPr algn="ctr"/>
              <a:r>
                <a:rPr lang="en-US" sz="1400" dirty="0">
                  <a:latin typeface="Comic Sans MS" pitchFamily="-110" charset="0"/>
                </a:rPr>
                <a:t>forward</a:t>
              </a:r>
              <a:endParaRPr sz="1400" noProof="1">
                <a:latin typeface="Comic Sans MS" pitchFamily="-110" charset="0"/>
              </a:endParaRPr>
            </a:p>
          </p:txBody>
        </p:sp>
        <p:sp>
          <p:nvSpPr>
            <p:cNvPr id="55315" name="Rectangle 67"/>
            <p:cNvSpPr>
              <a:spLocks noChangeArrowheads="1"/>
            </p:cNvSpPr>
            <p:nvPr/>
          </p:nvSpPr>
          <p:spPr bwMode="auto">
            <a:xfrm>
              <a:off x="220" y="2774"/>
              <a:ext cx="2273" cy="5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en-US" sz="1600" dirty="0">
                  <a:latin typeface="Comic Sans MS" pitchFamily="-110" charset="0"/>
                </a:rPr>
                <a:t>The particle trajectory in the phase space (</a:t>
              </a:r>
              <a:r>
                <a:rPr lang="en-US" sz="1600" dirty="0" err="1">
                  <a:latin typeface="Symbol" pitchFamily="-110" charset="2"/>
                </a:rPr>
                <a:t>D</a:t>
              </a:r>
              <a:r>
                <a:rPr lang="en-US" sz="1600" i="1" dirty="0" err="1">
                  <a:latin typeface="Comic Sans MS" pitchFamily="-110" charset="0"/>
                </a:rPr>
                <a:t>p</a:t>
              </a:r>
              <a:r>
                <a:rPr lang="en-US" sz="1600" dirty="0">
                  <a:latin typeface="Comic Sans MS" pitchFamily="-110" charset="0"/>
                </a:rPr>
                <a:t>/</a:t>
              </a:r>
              <a:r>
                <a:rPr lang="en-US" sz="1600" i="1" dirty="0">
                  <a:latin typeface="Comic Sans MS" pitchFamily="-110" charset="0"/>
                </a:rPr>
                <a:t>p</a:t>
              </a:r>
              <a:r>
                <a:rPr lang="en-US" sz="1600" dirty="0">
                  <a:latin typeface="Comic Sans MS" pitchFamily="-110" charset="0"/>
                </a:rPr>
                <a:t>, </a:t>
              </a:r>
              <a:r>
                <a:rPr lang="en-US" sz="1600" dirty="0">
                  <a:latin typeface="Symbol" pitchFamily="-110" charset="2"/>
                </a:rPr>
                <a:t>f</a:t>
              </a:r>
              <a:r>
                <a:rPr lang="en-US" sz="1600" dirty="0">
                  <a:latin typeface="Comic Sans MS" pitchFamily="-110" charset="0"/>
                </a:rPr>
                <a:t>) describes its longitudinal motion.</a:t>
              </a:r>
            </a:p>
          </p:txBody>
        </p:sp>
        <p:sp>
          <p:nvSpPr>
            <p:cNvPr id="55316" name="Rectangle 68"/>
            <p:cNvSpPr>
              <a:spLocks noChangeArrowheads="1"/>
            </p:cNvSpPr>
            <p:nvPr/>
          </p:nvSpPr>
          <p:spPr bwMode="auto">
            <a:xfrm>
              <a:off x="407" y="2045"/>
              <a:ext cx="702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>
                  <a:latin typeface="Comic Sans MS" pitchFamily="-110" charset="0"/>
                </a:rPr>
                <a:t>reference</a:t>
              </a:r>
              <a:endParaRPr sz="1400" noProof="1">
                <a:latin typeface="Comic Sans MS" pitchFamily="-110" charset="0"/>
              </a:endParaRPr>
            </a:p>
          </p:txBody>
        </p:sp>
        <p:sp>
          <p:nvSpPr>
            <p:cNvPr id="55317" name="Line 69"/>
            <p:cNvSpPr>
              <a:spLocks noChangeShapeType="1"/>
            </p:cNvSpPr>
            <p:nvPr/>
          </p:nvSpPr>
          <p:spPr bwMode="auto">
            <a:xfrm flipV="1">
              <a:off x="1024" y="1880"/>
              <a:ext cx="308" cy="1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0" name="Rectangle 2"/>
          <p:cNvSpPr txBox="1">
            <a:spLocks noChangeArrowheads="1"/>
          </p:cNvSpPr>
          <p:nvPr/>
        </p:nvSpPr>
        <p:spPr>
          <a:xfrm>
            <a:off x="1066800" y="304800"/>
            <a:ext cx="7086600" cy="533400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9pPr>
          </a:lstStyle>
          <a:p>
            <a:r>
              <a:rPr lang="en-US" dirty="0" smtClean="0"/>
              <a:t>Longitudinal </a:t>
            </a:r>
            <a:r>
              <a:rPr lang="en-US" dirty="0"/>
              <a:t>phase space</a:t>
            </a:r>
          </a:p>
          <a:p>
            <a:endParaRPr lang="fr-FR" dirty="0"/>
          </a:p>
        </p:txBody>
      </p:sp>
      <p:sp>
        <p:nvSpPr>
          <p:cNvPr id="69" name="Text Box 2051"/>
          <p:cNvSpPr txBox="1">
            <a:spLocks noChangeArrowheads="1"/>
          </p:cNvSpPr>
          <p:nvPr/>
        </p:nvSpPr>
        <p:spPr bwMode="auto">
          <a:xfrm>
            <a:off x="685800" y="980728"/>
            <a:ext cx="676652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The </a:t>
            </a:r>
            <a:r>
              <a:rPr lang="en-US" sz="1800" dirty="0">
                <a:solidFill>
                  <a:srgbClr val="FF3300"/>
                </a:solidFill>
              </a:rPr>
              <a:t>energy </a:t>
            </a:r>
            <a:r>
              <a:rPr lang="en-US" sz="1800" dirty="0" smtClean="0">
                <a:solidFill>
                  <a:srgbClr val="FF3300"/>
                </a:solidFill>
              </a:rPr>
              <a:t>– phase oscillations </a:t>
            </a:r>
            <a:r>
              <a:rPr lang="en-US" sz="1800" dirty="0" smtClean="0"/>
              <a:t>can be drawn in </a:t>
            </a:r>
            <a:r>
              <a:rPr lang="en-US" sz="1800" dirty="0" smtClean="0">
                <a:solidFill>
                  <a:srgbClr val="FF3300"/>
                </a:solidFill>
              </a:rPr>
              <a:t>phase space</a:t>
            </a:r>
            <a:r>
              <a:rPr lang="en-US" sz="1800" dirty="0"/>
              <a:t>:</a:t>
            </a: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30424298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2"/>
          <p:cNvSpPr txBox="1">
            <a:spLocks noChangeArrowheads="1"/>
          </p:cNvSpPr>
          <p:nvPr/>
        </p:nvSpPr>
        <p:spPr bwMode="auto">
          <a:xfrm>
            <a:off x="1066800" y="304800"/>
            <a:ext cx="7086600" cy="5334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9pPr>
          </a:lstStyle>
          <a:p>
            <a:r>
              <a:rPr lang="en-US" dirty="0"/>
              <a:t>Circular accelerators: </a:t>
            </a:r>
            <a:r>
              <a:rPr lang="fr-FR" dirty="0" smtClean="0"/>
              <a:t>Cyclotron</a:t>
            </a:r>
            <a:endParaRPr lang="fr-FR" dirty="0"/>
          </a:p>
        </p:txBody>
      </p:sp>
      <p:grpSp>
        <p:nvGrpSpPr>
          <p:cNvPr id="41988" name="Group 2"/>
          <p:cNvGrpSpPr>
            <a:grpSpLocks/>
          </p:cNvGrpSpPr>
          <p:nvPr/>
        </p:nvGrpSpPr>
        <p:grpSpPr bwMode="auto">
          <a:xfrm>
            <a:off x="4324350" y="3752851"/>
            <a:ext cx="3703027" cy="995363"/>
            <a:chOff x="2951" y="2364"/>
            <a:chExt cx="2527" cy="627"/>
          </a:xfrm>
        </p:grpSpPr>
        <p:sp>
          <p:nvSpPr>
            <p:cNvPr id="42055" name="Rectangle 3"/>
            <p:cNvSpPr>
              <a:spLocks noChangeArrowheads="1"/>
            </p:cNvSpPr>
            <p:nvPr/>
          </p:nvSpPr>
          <p:spPr bwMode="auto">
            <a:xfrm>
              <a:off x="2951" y="2537"/>
              <a:ext cx="1447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 dirty="0">
                  <a:latin typeface="Comic Sans MS" pitchFamily="-110" charset="0"/>
                </a:rPr>
                <a:t>Cyclotron frequency</a:t>
              </a:r>
              <a:endParaRPr sz="1600" noProof="1">
                <a:latin typeface="Comic Sans MS" pitchFamily="-110" charset="0"/>
              </a:endParaRPr>
            </a:p>
          </p:txBody>
        </p:sp>
        <p:graphicFrame>
          <p:nvGraphicFramePr>
            <p:cNvPr id="41987" name="Object 3"/>
            <p:cNvGraphicFramePr>
              <a:graphicFrameLocks noChangeAspect="1"/>
            </p:cNvGraphicFramePr>
            <p:nvPr/>
          </p:nvGraphicFramePr>
          <p:xfrm>
            <a:off x="4574" y="2364"/>
            <a:ext cx="904" cy="6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6697" name="Equation" r:id="rId3" imgW="622080" imgH="431640" progId="Equation.3">
                    <p:embed/>
                  </p:oleObj>
                </mc:Choice>
                <mc:Fallback>
                  <p:oleObj name="Equation" r:id="rId3" imgW="622080" imgH="4316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74" y="2364"/>
                          <a:ext cx="904" cy="62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1989" name="Rectangle 5"/>
          <p:cNvSpPr>
            <a:spLocks noChangeArrowheads="1"/>
          </p:cNvSpPr>
          <p:nvPr/>
        </p:nvSpPr>
        <p:spPr bwMode="auto">
          <a:xfrm>
            <a:off x="4569069" y="5019675"/>
            <a:ext cx="3663462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en-US" sz="1800" dirty="0">
                <a:latin typeface="Comic Sans MS" pitchFamily="-110" charset="0"/>
              </a:rPr>
              <a:t> </a:t>
            </a:r>
            <a:r>
              <a:rPr lang="en-US" sz="2000" b="1" i="1" dirty="0">
                <a:latin typeface="Symbol" pitchFamily="-110" charset="2"/>
              </a:rPr>
              <a:t>g</a:t>
            </a:r>
            <a:r>
              <a:rPr lang="en-US" sz="1800" dirty="0">
                <a:latin typeface="Comic Sans MS" pitchFamily="-110" charset="0"/>
              </a:rPr>
              <a:t> increases with the energy </a:t>
            </a:r>
            <a:r>
              <a:rPr lang="en-US" sz="1800" b="1" dirty="0" smtClean="0">
                <a:solidFill>
                  <a:srgbClr val="FF5050"/>
                </a:solidFill>
                <a:latin typeface="Comic Sans MS" pitchFamily="-110" charset="0"/>
                <a:sym typeface="Symbol" pitchFamily="-110" charset="2"/>
              </a:rPr>
              <a:t></a:t>
            </a:r>
            <a:r>
              <a:rPr lang="en-US" sz="1800" dirty="0" smtClean="0">
                <a:latin typeface="Comic Sans MS" pitchFamily="-110" charset="0"/>
              </a:rPr>
              <a:t> </a:t>
            </a:r>
            <a:r>
              <a:rPr lang="en-US" sz="1800" dirty="0">
                <a:latin typeface="Comic Sans MS" pitchFamily="-110" charset="0"/>
              </a:rPr>
              <a:t>no exact synchronism</a:t>
            </a:r>
          </a:p>
          <a:p>
            <a:pPr marL="457200" indent="-457200">
              <a:buFontTx/>
              <a:buAutoNum type="arabicPeriod"/>
            </a:pPr>
            <a:endParaRPr lang="en-US" sz="1800" dirty="0">
              <a:latin typeface="Comic Sans MS" pitchFamily="-110" charset="0"/>
            </a:endParaRPr>
          </a:p>
          <a:p>
            <a:pPr marL="457200" indent="-457200">
              <a:buFontTx/>
              <a:buAutoNum type="arabicPeriod"/>
            </a:pPr>
            <a:r>
              <a:rPr lang="en-US" sz="1800" dirty="0">
                <a:latin typeface="Comic Sans MS" pitchFamily="-110" charset="0"/>
              </a:rPr>
              <a:t> if  </a:t>
            </a:r>
            <a:r>
              <a:rPr lang="en-US" sz="1800" b="1" dirty="0">
                <a:solidFill>
                  <a:srgbClr val="0000FF"/>
                </a:solidFill>
                <a:latin typeface="Comic Sans MS" pitchFamily="-110" charset="0"/>
              </a:rPr>
              <a:t>v </a:t>
            </a:r>
            <a:r>
              <a:rPr lang="en-US" sz="1800" b="1" dirty="0">
                <a:solidFill>
                  <a:srgbClr val="0000FF"/>
                </a:solidFill>
                <a:latin typeface="Comic Sans MS" pitchFamily="-110" charset="0"/>
                <a:sym typeface="Symbol" pitchFamily="-110" charset="2"/>
              </a:rPr>
              <a:t> </a:t>
            </a:r>
            <a:r>
              <a:rPr lang="en-US" sz="1800" b="1" dirty="0">
                <a:solidFill>
                  <a:srgbClr val="0000FF"/>
                </a:solidFill>
                <a:latin typeface="Comic Sans MS" pitchFamily="-110" charset="0"/>
              </a:rPr>
              <a:t>c</a:t>
            </a:r>
            <a:r>
              <a:rPr lang="en-US" sz="1800" b="1" dirty="0">
                <a:latin typeface="Comic Sans MS" pitchFamily="-110" charset="0"/>
              </a:rPr>
              <a:t>  </a:t>
            </a:r>
            <a:r>
              <a:rPr lang="en-US" sz="1800" b="1" dirty="0">
                <a:solidFill>
                  <a:srgbClr val="FF5050"/>
                </a:solidFill>
                <a:latin typeface="Comic Sans MS" pitchFamily="-110" charset="0"/>
                <a:sym typeface="Symbol" pitchFamily="-110" charset="2"/>
              </a:rPr>
              <a:t></a:t>
            </a:r>
            <a:r>
              <a:rPr lang="en-US" sz="1800" b="1" dirty="0">
                <a:latin typeface="Comic Sans MS" pitchFamily="-110" charset="0"/>
                <a:sym typeface="Symbol" pitchFamily="-110" charset="2"/>
              </a:rPr>
              <a:t>  </a:t>
            </a:r>
            <a:r>
              <a:rPr lang="en-US" sz="1800" b="1" dirty="0">
                <a:solidFill>
                  <a:srgbClr val="0000FF"/>
                </a:solidFill>
                <a:latin typeface="Symbol" pitchFamily="-110" charset="2"/>
              </a:rPr>
              <a:t>g</a:t>
            </a:r>
            <a:r>
              <a:rPr lang="en-US" sz="1800" b="1" dirty="0">
                <a:solidFill>
                  <a:srgbClr val="0000FF"/>
                </a:solidFill>
                <a:latin typeface="Comic Sans MS" pitchFamily="-110" charset="0"/>
              </a:rPr>
              <a:t> </a:t>
            </a:r>
            <a:r>
              <a:rPr lang="en-US" sz="1800" b="1" dirty="0">
                <a:solidFill>
                  <a:srgbClr val="0000FF"/>
                </a:solidFill>
                <a:latin typeface="Comic Sans MS" pitchFamily="-110" charset="0"/>
                <a:sym typeface="Symbol" pitchFamily="-110" charset="2"/>
              </a:rPr>
              <a:t></a:t>
            </a:r>
            <a:r>
              <a:rPr lang="en-US" sz="1800" b="1" dirty="0">
                <a:solidFill>
                  <a:srgbClr val="0000FF"/>
                </a:solidFill>
                <a:latin typeface="Comic Sans MS" pitchFamily="-110" charset="0"/>
              </a:rPr>
              <a:t> 1</a:t>
            </a:r>
            <a:endParaRPr sz="1800" b="1" noProof="1">
              <a:solidFill>
                <a:srgbClr val="0000FF"/>
              </a:solidFill>
              <a:latin typeface="Comic Sans MS" pitchFamily="-110" charset="0"/>
            </a:endParaRPr>
          </a:p>
        </p:txBody>
      </p:sp>
      <p:grpSp>
        <p:nvGrpSpPr>
          <p:cNvPr id="41990" name="Group 6"/>
          <p:cNvGrpSpPr>
            <a:grpSpLocks/>
          </p:cNvGrpSpPr>
          <p:nvPr/>
        </p:nvGrpSpPr>
        <p:grpSpPr bwMode="auto">
          <a:xfrm>
            <a:off x="4422531" y="1844824"/>
            <a:ext cx="3137389" cy="1535112"/>
            <a:chOff x="3018" y="1157"/>
            <a:chExt cx="2141" cy="967"/>
          </a:xfrm>
        </p:grpSpPr>
        <p:sp>
          <p:nvSpPr>
            <p:cNvPr id="42050" name="Rectangle 7"/>
            <p:cNvSpPr>
              <a:spLocks noChangeArrowheads="1"/>
            </p:cNvSpPr>
            <p:nvPr/>
          </p:nvSpPr>
          <p:spPr bwMode="auto">
            <a:xfrm>
              <a:off x="3675" y="1502"/>
              <a:ext cx="1351" cy="622"/>
            </a:xfrm>
            <a:prstGeom prst="rect">
              <a:avLst/>
            </a:prstGeom>
            <a:solidFill>
              <a:srgbClr val="CCECFF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51" name="Rectangle 8"/>
            <p:cNvSpPr>
              <a:spLocks noChangeArrowheads="1"/>
            </p:cNvSpPr>
            <p:nvPr/>
          </p:nvSpPr>
          <p:spPr bwMode="auto">
            <a:xfrm>
              <a:off x="3018" y="1157"/>
              <a:ext cx="214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>
                  <a:solidFill>
                    <a:srgbClr val="0000FF"/>
                  </a:solidFill>
                  <a:latin typeface="Comic Sans MS" pitchFamily="-110" charset="0"/>
                </a:rPr>
                <a:t>Synchronism condition</a:t>
              </a:r>
              <a:endParaRPr sz="2000" noProof="1">
                <a:solidFill>
                  <a:srgbClr val="0000FF"/>
                </a:solidFill>
                <a:latin typeface="Comic Sans MS" pitchFamily="-110" charset="0"/>
              </a:endParaRPr>
            </a:p>
          </p:txBody>
        </p:sp>
        <p:graphicFrame>
          <p:nvGraphicFramePr>
            <p:cNvPr id="41986" name="Object 2"/>
            <p:cNvGraphicFramePr>
              <a:graphicFrameLocks noChangeAspect="1"/>
            </p:cNvGraphicFramePr>
            <p:nvPr/>
          </p:nvGraphicFramePr>
          <p:xfrm>
            <a:off x="3727" y="1460"/>
            <a:ext cx="1255" cy="6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6698" name="Equation" r:id="rId5" imgW="863280" imgH="457200" progId="Equation.3">
                    <p:embed/>
                  </p:oleObj>
                </mc:Choice>
                <mc:Fallback>
                  <p:oleObj name="Equation" r:id="rId5" imgW="863280" imgH="457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27" y="1460"/>
                          <a:ext cx="1255" cy="66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2052" name="Group 10"/>
            <p:cNvGrpSpPr>
              <a:grpSpLocks/>
            </p:cNvGrpSpPr>
            <p:nvPr/>
          </p:nvGrpSpPr>
          <p:grpSpPr bwMode="auto">
            <a:xfrm>
              <a:off x="3257" y="1676"/>
              <a:ext cx="279" cy="188"/>
              <a:chOff x="3943" y="3724"/>
              <a:chExt cx="279" cy="188"/>
            </a:xfrm>
          </p:grpSpPr>
          <p:sp>
            <p:nvSpPr>
              <p:cNvPr id="42053" name="Freeform 11"/>
              <p:cNvSpPr>
                <a:spLocks/>
              </p:cNvSpPr>
              <p:nvPr/>
            </p:nvSpPr>
            <p:spPr bwMode="auto">
              <a:xfrm>
                <a:off x="3957" y="3738"/>
                <a:ext cx="265" cy="174"/>
              </a:xfrm>
              <a:custGeom>
                <a:avLst/>
                <a:gdLst>
                  <a:gd name="T0" fmla="*/ 341 w 529"/>
                  <a:gd name="T1" fmla="*/ 0 h 349"/>
                  <a:gd name="T2" fmla="*/ 341 w 529"/>
                  <a:gd name="T3" fmla="*/ 94 h 349"/>
                  <a:gd name="T4" fmla="*/ 0 w 529"/>
                  <a:gd name="T5" fmla="*/ 94 h 349"/>
                  <a:gd name="T6" fmla="*/ 0 w 529"/>
                  <a:gd name="T7" fmla="*/ 255 h 349"/>
                  <a:gd name="T8" fmla="*/ 341 w 529"/>
                  <a:gd name="T9" fmla="*/ 255 h 349"/>
                  <a:gd name="T10" fmla="*/ 341 w 529"/>
                  <a:gd name="T11" fmla="*/ 349 h 349"/>
                  <a:gd name="T12" fmla="*/ 529 w 529"/>
                  <a:gd name="T13" fmla="*/ 174 h 349"/>
                  <a:gd name="T14" fmla="*/ 341 w 529"/>
                  <a:gd name="T15" fmla="*/ 0 h 34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29"/>
                  <a:gd name="T25" fmla="*/ 0 h 349"/>
                  <a:gd name="T26" fmla="*/ 529 w 529"/>
                  <a:gd name="T27" fmla="*/ 349 h 34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29" h="349">
                    <a:moveTo>
                      <a:pt x="341" y="0"/>
                    </a:moveTo>
                    <a:lnTo>
                      <a:pt x="341" y="94"/>
                    </a:lnTo>
                    <a:lnTo>
                      <a:pt x="0" y="94"/>
                    </a:lnTo>
                    <a:lnTo>
                      <a:pt x="0" y="255"/>
                    </a:lnTo>
                    <a:lnTo>
                      <a:pt x="341" y="255"/>
                    </a:lnTo>
                    <a:lnTo>
                      <a:pt x="341" y="349"/>
                    </a:lnTo>
                    <a:lnTo>
                      <a:pt x="529" y="174"/>
                    </a:lnTo>
                    <a:lnTo>
                      <a:pt x="341" y="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54" name="Freeform 12"/>
              <p:cNvSpPr>
                <a:spLocks/>
              </p:cNvSpPr>
              <p:nvPr/>
            </p:nvSpPr>
            <p:spPr bwMode="auto">
              <a:xfrm>
                <a:off x="3943" y="3724"/>
                <a:ext cx="265" cy="174"/>
              </a:xfrm>
              <a:custGeom>
                <a:avLst/>
                <a:gdLst>
                  <a:gd name="T0" fmla="*/ 341 w 529"/>
                  <a:gd name="T1" fmla="*/ 0 h 348"/>
                  <a:gd name="T2" fmla="*/ 341 w 529"/>
                  <a:gd name="T3" fmla="*/ 93 h 348"/>
                  <a:gd name="T4" fmla="*/ 0 w 529"/>
                  <a:gd name="T5" fmla="*/ 93 h 348"/>
                  <a:gd name="T6" fmla="*/ 0 w 529"/>
                  <a:gd name="T7" fmla="*/ 255 h 348"/>
                  <a:gd name="T8" fmla="*/ 341 w 529"/>
                  <a:gd name="T9" fmla="*/ 255 h 348"/>
                  <a:gd name="T10" fmla="*/ 341 w 529"/>
                  <a:gd name="T11" fmla="*/ 348 h 348"/>
                  <a:gd name="T12" fmla="*/ 529 w 529"/>
                  <a:gd name="T13" fmla="*/ 174 h 348"/>
                  <a:gd name="T14" fmla="*/ 341 w 529"/>
                  <a:gd name="T15" fmla="*/ 0 h 34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29"/>
                  <a:gd name="T25" fmla="*/ 0 h 348"/>
                  <a:gd name="T26" fmla="*/ 529 w 529"/>
                  <a:gd name="T27" fmla="*/ 348 h 34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29" h="348">
                    <a:moveTo>
                      <a:pt x="341" y="0"/>
                    </a:moveTo>
                    <a:lnTo>
                      <a:pt x="341" y="93"/>
                    </a:lnTo>
                    <a:lnTo>
                      <a:pt x="0" y="93"/>
                    </a:lnTo>
                    <a:lnTo>
                      <a:pt x="0" y="255"/>
                    </a:lnTo>
                    <a:lnTo>
                      <a:pt x="341" y="255"/>
                    </a:lnTo>
                    <a:lnTo>
                      <a:pt x="341" y="348"/>
                    </a:lnTo>
                    <a:lnTo>
                      <a:pt x="529" y="174"/>
                    </a:lnTo>
                    <a:lnTo>
                      <a:pt x="341" y="0"/>
                    </a:lnTo>
                    <a:close/>
                  </a:path>
                </a:pathLst>
              </a:custGeom>
              <a:solidFill>
                <a:srgbClr val="0000F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41991" name="Group 13"/>
          <p:cNvGrpSpPr>
            <a:grpSpLocks/>
          </p:cNvGrpSpPr>
          <p:nvPr/>
        </p:nvGrpSpPr>
        <p:grpSpPr bwMode="auto">
          <a:xfrm>
            <a:off x="304800" y="980728"/>
            <a:ext cx="8280888" cy="5247036"/>
            <a:chOff x="208" y="554"/>
            <a:chExt cx="5651" cy="3369"/>
          </a:xfrm>
        </p:grpSpPr>
        <p:sp>
          <p:nvSpPr>
            <p:cNvPr id="41993" name="Rectangle 15"/>
            <p:cNvSpPr>
              <a:spLocks noChangeArrowheads="1"/>
            </p:cNvSpPr>
            <p:nvPr/>
          </p:nvSpPr>
          <p:spPr bwMode="auto">
            <a:xfrm>
              <a:off x="4791" y="618"/>
              <a:ext cx="1068" cy="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>
                <a:tabLst>
                  <a:tab pos="376238" algn="l"/>
                </a:tabLst>
              </a:pPr>
              <a:r>
                <a:rPr lang="en-US" sz="1600" dirty="0">
                  <a:latin typeface="Comic Sans MS" pitchFamily="-110" charset="0"/>
                </a:rPr>
                <a:t>B 	= constant</a:t>
              </a:r>
            </a:p>
            <a:p>
              <a:pPr>
                <a:tabLst>
                  <a:tab pos="376238" algn="l"/>
                </a:tabLst>
              </a:pPr>
              <a:r>
                <a:rPr lang="en-US" sz="1800" dirty="0" err="1">
                  <a:latin typeface="Symbol" pitchFamily="-110" charset="2"/>
                </a:rPr>
                <a:t>w</a:t>
              </a:r>
              <a:r>
                <a:rPr lang="en-US" sz="1600" baseline="-25000" dirty="0" err="1">
                  <a:latin typeface="Comic Sans MS" pitchFamily="-110" charset="0"/>
                </a:rPr>
                <a:t>RF</a:t>
              </a:r>
              <a:r>
                <a:rPr lang="en-US" sz="1600" dirty="0">
                  <a:latin typeface="Comic Sans MS" pitchFamily="-110" charset="0"/>
                </a:rPr>
                <a:t> = constant</a:t>
              </a:r>
              <a:endParaRPr sz="1600" noProof="1">
                <a:latin typeface="Comic Sans MS" pitchFamily="-110" charset="0"/>
              </a:endParaRPr>
            </a:p>
          </p:txBody>
        </p:sp>
        <p:grpSp>
          <p:nvGrpSpPr>
            <p:cNvPr id="41994" name="Group 16"/>
            <p:cNvGrpSpPr>
              <a:grpSpLocks/>
            </p:cNvGrpSpPr>
            <p:nvPr/>
          </p:nvGrpSpPr>
          <p:grpSpPr bwMode="auto">
            <a:xfrm>
              <a:off x="208" y="554"/>
              <a:ext cx="2910" cy="3369"/>
              <a:chOff x="208" y="554"/>
              <a:chExt cx="2910" cy="3369"/>
            </a:xfrm>
          </p:grpSpPr>
          <p:sp>
            <p:nvSpPr>
              <p:cNvPr id="41996" name="Rectangle 17"/>
              <p:cNvSpPr>
                <a:spLocks noChangeArrowheads="1"/>
              </p:cNvSpPr>
              <p:nvPr/>
            </p:nvSpPr>
            <p:spPr bwMode="auto">
              <a:xfrm>
                <a:off x="423" y="1253"/>
                <a:ext cx="236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000">
                    <a:solidFill>
                      <a:srgbClr val="009999"/>
                    </a:solidFill>
                    <a:latin typeface="Comic Sans MS" pitchFamily="-110" charset="0"/>
                  </a:rPr>
                  <a:t>B</a:t>
                </a:r>
                <a:endParaRPr sz="2000" noProof="1">
                  <a:solidFill>
                    <a:srgbClr val="009999"/>
                  </a:solidFill>
                  <a:latin typeface="Comic Sans MS" pitchFamily="-110" charset="0"/>
                </a:endParaRPr>
              </a:p>
            </p:txBody>
          </p:sp>
          <p:sp>
            <p:nvSpPr>
              <p:cNvPr id="41997" name="Arc 18"/>
              <p:cNvSpPr>
                <a:spLocks/>
              </p:cNvSpPr>
              <p:nvPr/>
            </p:nvSpPr>
            <p:spPr bwMode="auto">
              <a:xfrm flipH="1">
                <a:off x="797" y="1266"/>
                <a:ext cx="617" cy="149"/>
              </a:xfrm>
              <a:custGeom>
                <a:avLst/>
                <a:gdLst>
                  <a:gd name="T0" fmla="*/ 0 w 21600"/>
                  <a:gd name="T1" fmla="*/ 0 h 41822"/>
                  <a:gd name="T2" fmla="*/ 217 w 21600"/>
                  <a:gd name="T3" fmla="*/ 149 h 41822"/>
                  <a:gd name="T4" fmla="*/ 0 w 21600"/>
                  <a:gd name="T5" fmla="*/ 77 h 41822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1822"/>
                  <a:gd name="T11" fmla="*/ 21600 w 21600"/>
                  <a:gd name="T12" fmla="*/ 41822 h 4182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1822" fill="none" extrusionOk="0">
                    <a:moveTo>
                      <a:pt x="0" y="-1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0601"/>
                      <a:pt x="16017" y="38659"/>
                      <a:pt x="7590" y="41822"/>
                    </a:cubicBezTo>
                  </a:path>
                  <a:path w="21600" h="41822" stroke="0" extrusionOk="0">
                    <a:moveTo>
                      <a:pt x="0" y="-1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0601"/>
                      <a:pt x="16017" y="38659"/>
                      <a:pt x="7590" y="41822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998" name="Arc 19"/>
              <p:cNvSpPr>
                <a:spLocks/>
              </p:cNvSpPr>
              <p:nvPr/>
            </p:nvSpPr>
            <p:spPr bwMode="auto">
              <a:xfrm flipH="1">
                <a:off x="799" y="1512"/>
                <a:ext cx="616" cy="72"/>
              </a:xfrm>
              <a:custGeom>
                <a:avLst/>
                <a:gdLst>
                  <a:gd name="T0" fmla="*/ 616 w 21570"/>
                  <a:gd name="T1" fmla="*/ 4 h 20144"/>
                  <a:gd name="T2" fmla="*/ 223 w 21570"/>
                  <a:gd name="T3" fmla="*/ 72 h 20144"/>
                  <a:gd name="T4" fmla="*/ 0 w 21570"/>
                  <a:gd name="T5" fmla="*/ 0 h 20144"/>
                  <a:gd name="T6" fmla="*/ 0 60000 65536"/>
                  <a:gd name="T7" fmla="*/ 0 60000 65536"/>
                  <a:gd name="T8" fmla="*/ 0 60000 65536"/>
                  <a:gd name="T9" fmla="*/ 0 w 21570"/>
                  <a:gd name="T10" fmla="*/ 0 h 20144"/>
                  <a:gd name="T11" fmla="*/ 21570 w 21570"/>
                  <a:gd name="T12" fmla="*/ 20144 h 2014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570" h="20144" fill="none" extrusionOk="0">
                    <a:moveTo>
                      <a:pt x="21569" y="1140"/>
                    </a:moveTo>
                    <a:cubicBezTo>
                      <a:pt x="21120" y="9634"/>
                      <a:pt x="15728" y="17074"/>
                      <a:pt x="7796" y="20144"/>
                    </a:cubicBezTo>
                  </a:path>
                  <a:path w="21570" h="20144" stroke="0" extrusionOk="0">
                    <a:moveTo>
                      <a:pt x="21569" y="1140"/>
                    </a:moveTo>
                    <a:cubicBezTo>
                      <a:pt x="21120" y="9634"/>
                      <a:pt x="15728" y="17074"/>
                      <a:pt x="7796" y="20144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999" name="Line 20"/>
              <p:cNvSpPr>
                <a:spLocks noChangeShapeType="1"/>
              </p:cNvSpPr>
              <p:nvPr/>
            </p:nvSpPr>
            <p:spPr bwMode="auto">
              <a:xfrm>
                <a:off x="797" y="1350"/>
                <a:ext cx="2" cy="16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00" name="Line 21"/>
              <p:cNvSpPr>
                <a:spLocks noChangeShapeType="1"/>
              </p:cNvSpPr>
              <p:nvPr/>
            </p:nvSpPr>
            <p:spPr bwMode="auto">
              <a:xfrm flipH="1">
                <a:off x="1199" y="1265"/>
                <a:ext cx="215" cy="14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01" name="Line 22"/>
              <p:cNvSpPr>
                <a:spLocks noChangeShapeType="1"/>
              </p:cNvSpPr>
              <p:nvPr/>
            </p:nvSpPr>
            <p:spPr bwMode="auto">
              <a:xfrm>
                <a:off x="1199" y="1414"/>
                <a:ext cx="0" cy="17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02" name="Line 23"/>
              <p:cNvSpPr>
                <a:spLocks noChangeShapeType="1"/>
              </p:cNvSpPr>
              <p:nvPr/>
            </p:nvSpPr>
            <p:spPr bwMode="auto">
              <a:xfrm>
                <a:off x="1416" y="1269"/>
                <a:ext cx="0" cy="1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03" name="Arc 24"/>
              <p:cNvSpPr>
                <a:spLocks/>
              </p:cNvSpPr>
              <p:nvPr/>
            </p:nvSpPr>
            <p:spPr bwMode="auto">
              <a:xfrm flipV="1">
                <a:off x="1584" y="1492"/>
                <a:ext cx="617" cy="81"/>
              </a:xfrm>
              <a:custGeom>
                <a:avLst/>
                <a:gdLst>
                  <a:gd name="T0" fmla="*/ 0 w 21600"/>
                  <a:gd name="T1" fmla="*/ 0 h 22722"/>
                  <a:gd name="T2" fmla="*/ 616 w 21600"/>
                  <a:gd name="T3" fmla="*/ 81 h 22722"/>
                  <a:gd name="T4" fmla="*/ 0 w 21600"/>
                  <a:gd name="T5" fmla="*/ 77 h 22722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2722"/>
                  <a:gd name="T11" fmla="*/ 21600 w 21600"/>
                  <a:gd name="T12" fmla="*/ 22722 h 2272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2722" fill="none" extrusionOk="0">
                    <a:moveTo>
                      <a:pt x="0" y="-1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974"/>
                      <a:pt x="21590" y="22348"/>
                      <a:pt x="21570" y="22721"/>
                    </a:cubicBezTo>
                  </a:path>
                  <a:path w="21600" h="22722" stroke="0" extrusionOk="0">
                    <a:moveTo>
                      <a:pt x="0" y="-1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974"/>
                      <a:pt x="21590" y="22348"/>
                      <a:pt x="21570" y="22721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04" name="Arc 25"/>
              <p:cNvSpPr>
                <a:spLocks/>
              </p:cNvSpPr>
              <p:nvPr/>
            </p:nvSpPr>
            <p:spPr bwMode="auto">
              <a:xfrm flipV="1">
                <a:off x="1584" y="1264"/>
                <a:ext cx="617" cy="149"/>
              </a:xfrm>
              <a:custGeom>
                <a:avLst/>
                <a:gdLst>
                  <a:gd name="T0" fmla="*/ 0 w 21600"/>
                  <a:gd name="T1" fmla="*/ 0 h 41810"/>
                  <a:gd name="T2" fmla="*/ 218 w 21600"/>
                  <a:gd name="T3" fmla="*/ 149 h 41810"/>
                  <a:gd name="T4" fmla="*/ 0 w 21600"/>
                  <a:gd name="T5" fmla="*/ 77 h 4181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41810"/>
                  <a:gd name="T11" fmla="*/ 21600 w 21600"/>
                  <a:gd name="T12" fmla="*/ 41810 h 4181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41810" fill="none" extrusionOk="0">
                    <a:moveTo>
                      <a:pt x="0" y="-1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0589"/>
                      <a:pt x="16032" y="38638"/>
                      <a:pt x="7622" y="41810"/>
                    </a:cubicBezTo>
                  </a:path>
                  <a:path w="21600" h="41810" stroke="0" extrusionOk="0">
                    <a:moveTo>
                      <a:pt x="0" y="-1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0589"/>
                      <a:pt x="16032" y="38638"/>
                      <a:pt x="7622" y="4181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05" name="Line 26"/>
              <p:cNvSpPr>
                <a:spLocks noChangeShapeType="1"/>
              </p:cNvSpPr>
              <p:nvPr/>
            </p:nvSpPr>
            <p:spPr bwMode="auto">
              <a:xfrm flipH="1" flipV="1">
                <a:off x="2201" y="1350"/>
                <a:ext cx="0" cy="1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06" name="Line 27"/>
              <p:cNvSpPr>
                <a:spLocks noChangeShapeType="1"/>
              </p:cNvSpPr>
              <p:nvPr/>
            </p:nvSpPr>
            <p:spPr bwMode="auto">
              <a:xfrm flipV="1">
                <a:off x="1584" y="1265"/>
                <a:ext cx="215" cy="14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07" name="Line 28"/>
              <p:cNvSpPr>
                <a:spLocks noChangeShapeType="1"/>
              </p:cNvSpPr>
              <p:nvPr/>
            </p:nvSpPr>
            <p:spPr bwMode="auto">
              <a:xfrm flipH="1" flipV="1">
                <a:off x="1581" y="1413"/>
                <a:ext cx="0" cy="15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08" name="Arc 29"/>
              <p:cNvSpPr>
                <a:spLocks/>
              </p:cNvSpPr>
              <p:nvPr/>
            </p:nvSpPr>
            <p:spPr bwMode="auto">
              <a:xfrm flipH="1">
                <a:off x="1199" y="1435"/>
                <a:ext cx="214" cy="110"/>
              </a:xfrm>
              <a:custGeom>
                <a:avLst/>
                <a:gdLst>
                  <a:gd name="T0" fmla="*/ 4 w 7504"/>
                  <a:gd name="T1" fmla="*/ 0 h 21600"/>
                  <a:gd name="T2" fmla="*/ 214 w 7504"/>
                  <a:gd name="T3" fmla="*/ 7 h 21600"/>
                  <a:gd name="T4" fmla="*/ 0 w 7504"/>
                  <a:gd name="T5" fmla="*/ 110 h 21600"/>
                  <a:gd name="T6" fmla="*/ 0 60000 65536"/>
                  <a:gd name="T7" fmla="*/ 0 60000 65536"/>
                  <a:gd name="T8" fmla="*/ 0 60000 65536"/>
                  <a:gd name="T9" fmla="*/ 0 w 7504"/>
                  <a:gd name="T10" fmla="*/ 0 h 21600"/>
                  <a:gd name="T11" fmla="*/ 7504 w 7504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504" h="21600" fill="none" extrusionOk="0">
                    <a:moveTo>
                      <a:pt x="139" y="0"/>
                    </a:moveTo>
                    <a:cubicBezTo>
                      <a:pt x="2654" y="16"/>
                      <a:pt x="5146" y="471"/>
                      <a:pt x="7503" y="1345"/>
                    </a:cubicBezTo>
                  </a:path>
                  <a:path w="7504" h="21600" stroke="0" extrusionOk="0">
                    <a:moveTo>
                      <a:pt x="139" y="0"/>
                    </a:moveTo>
                    <a:cubicBezTo>
                      <a:pt x="2654" y="16"/>
                      <a:pt x="5146" y="471"/>
                      <a:pt x="7503" y="1345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09" name="Line 30"/>
              <p:cNvSpPr>
                <a:spLocks noChangeShapeType="1"/>
              </p:cNvSpPr>
              <p:nvPr/>
            </p:nvSpPr>
            <p:spPr bwMode="auto">
              <a:xfrm flipH="1">
                <a:off x="1199" y="1435"/>
                <a:ext cx="215" cy="14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42010" name="Group 31"/>
              <p:cNvGrpSpPr>
                <a:grpSpLocks/>
              </p:cNvGrpSpPr>
              <p:nvPr/>
            </p:nvGrpSpPr>
            <p:grpSpPr bwMode="auto">
              <a:xfrm>
                <a:off x="1687" y="1054"/>
                <a:ext cx="148" cy="157"/>
                <a:chOff x="2399" y="2156"/>
                <a:chExt cx="235" cy="240"/>
              </a:xfrm>
            </p:grpSpPr>
            <p:grpSp>
              <p:nvGrpSpPr>
                <p:cNvPr id="42042" name="Group 32"/>
                <p:cNvGrpSpPr>
                  <a:grpSpLocks/>
                </p:cNvGrpSpPr>
                <p:nvPr/>
              </p:nvGrpSpPr>
              <p:grpSpPr bwMode="auto">
                <a:xfrm flipH="1">
                  <a:off x="2455" y="2238"/>
                  <a:ext cx="123" cy="75"/>
                  <a:chOff x="450" y="2259"/>
                  <a:chExt cx="1782" cy="1137"/>
                </a:xfrm>
              </p:grpSpPr>
              <p:grpSp>
                <p:nvGrpSpPr>
                  <p:cNvPr id="42044" name="Group 33"/>
                  <p:cNvGrpSpPr>
                    <a:grpSpLocks/>
                  </p:cNvGrpSpPr>
                  <p:nvPr/>
                </p:nvGrpSpPr>
                <p:grpSpPr bwMode="auto">
                  <a:xfrm>
                    <a:off x="1341" y="2259"/>
                    <a:ext cx="891" cy="569"/>
                    <a:chOff x="1392" y="2256"/>
                    <a:chExt cx="891" cy="569"/>
                  </a:xfrm>
                </p:grpSpPr>
                <p:sp>
                  <p:nvSpPr>
                    <p:cNvPr id="42048" name="Freeform 34"/>
                    <p:cNvSpPr>
                      <a:spLocks/>
                    </p:cNvSpPr>
                    <p:nvPr/>
                  </p:nvSpPr>
                  <p:spPr bwMode="auto">
                    <a:xfrm flipV="1">
                      <a:off x="1392" y="2256"/>
                      <a:ext cx="459" cy="569"/>
                    </a:xfrm>
                    <a:custGeom>
                      <a:avLst/>
                      <a:gdLst>
                        <a:gd name="T0" fmla="*/ 0 w 459"/>
                        <a:gd name="T1" fmla="*/ 0 h 569"/>
                        <a:gd name="T2" fmla="*/ 90 w 459"/>
                        <a:gd name="T3" fmla="*/ 222 h 569"/>
                        <a:gd name="T4" fmla="*/ 183 w 459"/>
                        <a:gd name="T5" fmla="*/ 402 h 569"/>
                        <a:gd name="T6" fmla="*/ 294 w 459"/>
                        <a:gd name="T7" fmla="*/ 519 h 569"/>
                        <a:gd name="T8" fmla="*/ 390 w 459"/>
                        <a:gd name="T9" fmla="*/ 561 h 569"/>
                        <a:gd name="T10" fmla="*/ 459 w 459"/>
                        <a:gd name="T11" fmla="*/ 567 h 569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w 459"/>
                        <a:gd name="T19" fmla="*/ 0 h 569"/>
                        <a:gd name="T20" fmla="*/ 459 w 459"/>
                        <a:gd name="T21" fmla="*/ 569 h 569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T18" t="T19" r="T20" b="T21"/>
                      <a:pathLst>
                        <a:path w="459" h="569">
                          <a:moveTo>
                            <a:pt x="0" y="0"/>
                          </a:moveTo>
                          <a:cubicBezTo>
                            <a:pt x="15" y="36"/>
                            <a:pt x="59" y="155"/>
                            <a:pt x="90" y="222"/>
                          </a:cubicBezTo>
                          <a:cubicBezTo>
                            <a:pt x="121" y="289"/>
                            <a:pt x="149" y="353"/>
                            <a:pt x="183" y="402"/>
                          </a:cubicBezTo>
                          <a:cubicBezTo>
                            <a:pt x="217" y="451"/>
                            <a:pt x="260" y="493"/>
                            <a:pt x="294" y="519"/>
                          </a:cubicBezTo>
                          <a:cubicBezTo>
                            <a:pt x="328" y="545"/>
                            <a:pt x="363" y="553"/>
                            <a:pt x="390" y="561"/>
                          </a:cubicBezTo>
                          <a:cubicBezTo>
                            <a:pt x="417" y="569"/>
                            <a:pt x="445" y="566"/>
                            <a:pt x="459" y="567"/>
                          </a:cubicBezTo>
                        </a:path>
                      </a:pathLst>
                    </a:cu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2049" name="Freeform 35"/>
                    <p:cNvSpPr>
                      <a:spLocks/>
                    </p:cNvSpPr>
                    <p:nvPr/>
                  </p:nvSpPr>
                  <p:spPr bwMode="auto">
                    <a:xfrm flipH="1" flipV="1">
                      <a:off x="1824" y="2256"/>
                      <a:ext cx="459" cy="569"/>
                    </a:xfrm>
                    <a:custGeom>
                      <a:avLst/>
                      <a:gdLst>
                        <a:gd name="T0" fmla="*/ 0 w 459"/>
                        <a:gd name="T1" fmla="*/ 0 h 569"/>
                        <a:gd name="T2" fmla="*/ 90 w 459"/>
                        <a:gd name="T3" fmla="*/ 222 h 569"/>
                        <a:gd name="T4" fmla="*/ 183 w 459"/>
                        <a:gd name="T5" fmla="*/ 402 h 569"/>
                        <a:gd name="T6" fmla="*/ 294 w 459"/>
                        <a:gd name="T7" fmla="*/ 519 h 569"/>
                        <a:gd name="T8" fmla="*/ 390 w 459"/>
                        <a:gd name="T9" fmla="*/ 561 h 569"/>
                        <a:gd name="T10" fmla="*/ 459 w 459"/>
                        <a:gd name="T11" fmla="*/ 567 h 569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w 459"/>
                        <a:gd name="T19" fmla="*/ 0 h 569"/>
                        <a:gd name="T20" fmla="*/ 459 w 459"/>
                        <a:gd name="T21" fmla="*/ 569 h 569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T18" t="T19" r="T20" b="T21"/>
                      <a:pathLst>
                        <a:path w="459" h="569">
                          <a:moveTo>
                            <a:pt x="0" y="0"/>
                          </a:moveTo>
                          <a:cubicBezTo>
                            <a:pt x="15" y="36"/>
                            <a:pt x="59" y="155"/>
                            <a:pt x="90" y="222"/>
                          </a:cubicBezTo>
                          <a:cubicBezTo>
                            <a:pt x="121" y="289"/>
                            <a:pt x="149" y="353"/>
                            <a:pt x="183" y="402"/>
                          </a:cubicBezTo>
                          <a:cubicBezTo>
                            <a:pt x="217" y="451"/>
                            <a:pt x="260" y="493"/>
                            <a:pt x="294" y="519"/>
                          </a:cubicBezTo>
                          <a:cubicBezTo>
                            <a:pt x="328" y="545"/>
                            <a:pt x="363" y="553"/>
                            <a:pt x="390" y="561"/>
                          </a:cubicBezTo>
                          <a:cubicBezTo>
                            <a:pt x="417" y="569"/>
                            <a:pt x="445" y="566"/>
                            <a:pt x="459" y="567"/>
                          </a:cubicBezTo>
                        </a:path>
                      </a:pathLst>
                    </a:cu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42045" name="Group 36"/>
                  <p:cNvGrpSpPr>
                    <a:grpSpLocks/>
                  </p:cNvGrpSpPr>
                  <p:nvPr/>
                </p:nvGrpSpPr>
                <p:grpSpPr bwMode="auto">
                  <a:xfrm>
                    <a:off x="450" y="2827"/>
                    <a:ext cx="891" cy="569"/>
                    <a:chOff x="480" y="2832"/>
                    <a:chExt cx="891" cy="569"/>
                  </a:xfrm>
                </p:grpSpPr>
                <p:sp>
                  <p:nvSpPr>
                    <p:cNvPr id="42046" name="Freeform 37"/>
                    <p:cNvSpPr>
                      <a:spLocks/>
                    </p:cNvSpPr>
                    <p:nvPr/>
                  </p:nvSpPr>
                  <p:spPr bwMode="auto">
                    <a:xfrm>
                      <a:off x="480" y="2832"/>
                      <a:ext cx="459" cy="569"/>
                    </a:xfrm>
                    <a:custGeom>
                      <a:avLst/>
                      <a:gdLst>
                        <a:gd name="T0" fmla="*/ 0 w 459"/>
                        <a:gd name="T1" fmla="*/ 0 h 569"/>
                        <a:gd name="T2" fmla="*/ 90 w 459"/>
                        <a:gd name="T3" fmla="*/ 222 h 569"/>
                        <a:gd name="T4" fmla="*/ 183 w 459"/>
                        <a:gd name="T5" fmla="*/ 402 h 569"/>
                        <a:gd name="T6" fmla="*/ 294 w 459"/>
                        <a:gd name="T7" fmla="*/ 519 h 569"/>
                        <a:gd name="T8" fmla="*/ 390 w 459"/>
                        <a:gd name="T9" fmla="*/ 561 h 569"/>
                        <a:gd name="T10" fmla="*/ 459 w 459"/>
                        <a:gd name="T11" fmla="*/ 567 h 569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w 459"/>
                        <a:gd name="T19" fmla="*/ 0 h 569"/>
                        <a:gd name="T20" fmla="*/ 459 w 459"/>
                        <a:gd name="T21" fmla="*/ 569 h 569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T18" t="T19" r="T20" b="T21"/>
                      <a:pathLst>
                        <a:path w="459" h="569">
                          <a:moveTo>
                            <a:pt x="0" y="0"/>
                          </a:moveTo>
                          <a:cubicBezTo>
                            <a:pt x="15" y="36"/>
                            <a:pt x="59" y="155"/>
                            <a:pt x="90" y="222"/>
                          </a:cubicBezTo>
                          <a:cubicBezTo>
                            <a:pt x="121" y="289"/>
                            <a:pt x="149" y="353"/>
                            <a:pt x="183" y="402"/>
                          </a:cubicBezTo>
                          <a:cubicBezTo>
                            <a:pt x="217" y="451"/>
                            <a:pt x="260" y="493"/>
                            <a:pt x="294" y="519"/>
                          </a:cubicBezTo>
                          <a:cubicBezTo>
                            <a:pt x="328" y="545"/>
                            <a:pt x="363" y="553"/>
                            <a:pt x="390" y="561"/>
                          </a:cubicBezTo>
                          <a:cubicBezTo>
                            <a:pt x="417" y="569"/>
                            <a:pt x="445" y="566"/>
                            <a:pt x="459" y="567"/>
                          </a:cubicBezTo>
                        </a:path>
                      </a:pathLst>
                    </a:cu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2047" name="Freeform 38"/>
                    <p:cNvSpPr>
                      <a:spLocks/>
                    </p:cNvSpPr>
                    <p:nvPr/>
                  </p:nvSpPr>
                  <p:spPr bwMode="auto">
                    <a:xfrm flipH="1">
                      <a:off x="912" y="2832"/>
                      <a:ext cx="459" cy="569"/>
                    </a:xfrm>
                    <a:custGeom>
                      <a:avLst/>
                      <a:gdLst>
                        <a:gd name="T0" fmla="*/ 0 w 459"/>
                        <a:gd name="T1" fmla="*/ 0 h 569"/>
                        <a:gd name="T2" fmla="*/ 90 w 459"/>
                        <a:gd name="T3" fmla="*/ 222 h 569"/>
                        <a:gd name="T4" fmla="*/ 183 w 459"/>
                        <a:gd name="T5" fmla="*/ 402 h 569"/>
                        <a:gd name="T6" fmla="*/ 294 w 459"/>
                        <a:gd name="T7" fmla="*/ 519 h 569"/>
                        <a:gd name="T8" fmla="*/ 390 w 459"/>
                        <a:gd name="T9" fmla="*/ 561 h 569"/>
                        <a:gd name="T10" fmla="*/ 459 w 459"/>
                        <a:gd name="T11" fmla="*/ 567 h 569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w 459"/>
                        <a:gd name="T19" fmla="*/ 0 h 569"/>
                        <a:gd name="T20" fmla="*/ 459 w 459"/>
                        <a:gd name="T21" fmla="*/ 569 h 569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T18" t="T19" r="T20" b="T21"/>
                      <a:pathLst>
                        <a:path w="459" h="569">
                          <a:moveTo>
                            <a:pt x="0" y="0"/>
                          </a:moveTo>
                          <a:cubicBezTo>
                            <a:pt x="15" y="36"/>
                            <a:pt x="59" y="155"/>
                            <a:pt x="90" y="222"/>
                          </a:cubicBezTo>
                          <a:cubicBezTo>
                            <a:pt x="121" y="289"/>
                            <a:pt x="149" y="353"/>
                            <a:pt x="183" y="402"/>
                          </a:cubicBezTo>
                          <a:cubicBezTo>
                            <a:pt x="217" y="451"/>
                            <a:pt x="260" y="493"/>
                            <a:pt x="294" y="519"/>
                          </a:cubicBezTo>
                          <a:cubicBezTo>
                            <a:pt x="328" y="545"/>
                            <a:pt x="363" y="553"/>
                            <a:pt x="390" y="561"/>
                          </a:cubicBezTo>
                          <a:cubicBezTo>
                            <a:pt x="417" y="569"/>
                            <a:pt x="445" y="566"/>
                            <a:pt x="459" y="567"/>
                          </a:cubicBezTo>
                        </a:path>
                      </a:pathLst>
                    </a:cu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  <p:sp>
              <p:nvSpPr>
                <p:cNvPr id="42043" name="Oval 39"/>
                <p:cNvSpPr>
                  <a:spLocks noChangeArrowheads="1"/>
                </p:cNvSpPr>
                <p:nvPr/>
              </p:nvSpPr>
              <p:spPr bwMode="auto">
                <a:xfrm>
                  <a:off x="2399" y="2156"/>
                  <a:ext cx="235" cy="240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42011" name="Rectangle 40"/>
              <p:cNvSpPr>
                <a:spLocks noChangeArrowheads="1"/>
              </p:cNvSpPr>
              <p:nvPr/>
            </p:nvSpPr>
            <p:spPr bwMode="auto">
              <a:xfrm>
                <a:off x="1954" y="938"/>
                <a:ext cx="116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1400">
                    <a:latin typeface="Comic Sans MS" pitchFamily="-110" charset="0"/>
                  </a:rPr>
                  <a:t>RF generator, </a:t>
                </a:r>
                <a:r>
                  <a:rPr lang="en-US" sz="1800">
                    <a:latin typeface="Symbol" pitchFamily="-110" charset="2"/>
                  </a:rPr>
                  <a:t>w</a:t>
                </a:r>
                <a:r>
                  <a:rPr lang="en-US" sz="1600" baseline="-25000">
                    <a:latin typeface="Comic Sans MS" pitchFamily="-110" charset="0"/>
                  </a:rPr>
                  <a:t>RF</a:t>
                </a:r>
                <a:r>
                  <a:rPr lang="en-US" sz="1400">
                    <a:latin typeface="Comic Sans MS" pitchFamily="-110" charset="0"/>
                  </a:rPr>
                  <a:t> </a:t>
                </a:r>
                <a:endParaRPr sz="1400" noProof="1">
                  <a:latin typeface="Comic Sans MS" pitchFamily="-110" charset="0"/>
                </a:endParaRPr>
              </a:p>
            </p:txBody>
          </p:sp>
          <p:sp>
            <p:nvSpPr>
              <p:cNvPr id="42012" name="Line 41"/>
              <p:cNvSpPr>
                <a:spLocks noChangeShapeType="1"/>
              </p:cNvSpPr>
              <p:nvPr/>
            </p:nvSpPr>
            <p:spPr bwMode="auto">
              <a:xfrm flipV="1">
                <a:off x="1854" y="1135"/>
                <a:ext cx="171" cy="1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13" name="Line 42"/>
              <p:cNvSpPr>
                <a:spLocks noChangeShapeType="1"/>
              </p:cNvSpPr>
              <p:nvPr/>
            </p:nvSpPr>
            <p:spPr bwMode="auto">
              <a:xfrm flipV="1">
                <a:off x="1349" y="1135"/>
                <a:ext cx="204" cy="1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14" name="Line 43"/>
              <p:cNvSpPr>
                <a:spLocks noChangeShapeType="1"/>
              </p:cNvSpPr>
              <p:nvPr/>
            </p:nvSpPr>
            <p:spPr bwMode="auto">
              <a:xfrm>
                <a:off x="1550" y="1133"/>
                <a:ext cx="137" cy="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15" name="Line 44"/>
              <p:cNvSpPr>
                <a:spLocks noChangeShapeType="1"/>
              </p:cNvSpPr>
              <p:nvPr/>
            </p:nvSpPr>
            <p:spPr bwMode="auto">
              <a:xfrm flipV="1">
                <a:off x="1835" y="1132"/>
                <a:ext cx="190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16" name="Line 45"/>
              <p:cNvSpPr>
                <a:spLocks noChangeShapeType="1"/>
              </p:cNvSpPr>
              <p:nvPr/>
            </p:nvSpPr>
            <p:spPr bwMode="auto">
              <a:xfrm>
                <a:off x="1239" y="1650"/>
                <a:ext cx="32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stealth" w="med" len="med"/>
                <a:tailEnd type="stealth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17" name="Rectangle 46"/>
              <p:cNvSpPr>
                <a:spLocks noChangeArrowheads="1"/>
              </p:cNvSpPr>
              <p:nvPr/>
            </p:nvSpPr>
            <p:spPr bwMode="auto">
              <a:xfrm>
                <a:off x="1316" y="1617"/>
                <a:ext cx="191" cy="1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400">
                    <a:latin typeface="Comic Sans MS" pitchFamily="-110" charset="0"/>
                  </a:rPr>
                  <a:t>g</a:t>
                </a:r>
                <a:endParaRPr sz="1400" noProof="1">
                  <a:latin typeface="Comic Sans MS" pitchFamily="-110" charset="0"/>
                </a:endParaRPr>
              </a:p>
            </p:txBody>
          </p:sp>
          <p:sp>
            <p:nvSpPr>
              <p:cNvPr id="42018" name="Freeform 47"/>
              <p:cNvSpPr>
                <a:spLocks/>
              </p:cNvSpPr>
              <p:nvPr/>
            </p:nvSpPr>
            <p:spPr bwMode="auto">
              <a:xfrm>
                <a:off x="1057" y="2553"/>
                <a:ext cx="910" cy="1176"/>
              </a:xfrm>
              <a:custGeom>
                <a:avLst/>
                <a:gdLst>
                  <a:gd name="T0" fmla="*/ 434 w 910"/>
                  <a:gd name="T1" fmla="*/ 375 h 1176"/>
                  <a:gd name="T2" fmla="*/ 500 w 910"/>
                  <a:gd name="T3" fmla="*/ 391 h 1176"/>
                  <a:gd name="T4" fmla="*/ 530 w 910"/>
                  <a:gd name="T5" fmla="*/ 457 h 1176"/>
                  <a:gd name="T6" fmla="*/ 510 w 910"/>
                  <a:gd name="T7" fmla="*/ 529 h 1176"/>
                  <a:gd name="T8" fmla="*/ 434 w 910"/>
                  <a:gd name="T9" fmla="*/ 573 h 1176"/>
                  <a:gd name="T10" fmla="*/ 338 w 910"/>
                  <a:gd name="T11" fmla="*/ 547 h 1176"/>
                  <a:gd name="T12" fmla="*/ 290 w 910"/>
                  <a:gd name="T13" fmla="*/ 451 h 1176"/>
                  <a:gd name="T14" fmla="*/ 324 w 910"/>
                  <a:gd name="T15" fmla="*/ 343 h 1176"/>
                  <a:gd name="T16" fmla="*/ 434 w 910"/>
                  <a:gd name="T17" fmla="*/ 285 h 1176"/>
                  <a:gd name="T18" fmla="*/ 562 w 910"/>
                  <a:gd name="T19" fmla="*/ 325 h 1176"/>
                  <a:gd name="T20" fmla="*/ 626 w 910"/>
                  <a:gd name="T21" fmla="*/ 453 h 1176"/>
                  <a:gd name="T22" fmla="*/ 576 w 910"/>
                  <a:gd name="T23" fmla="*/ 597 h 1176"/>
                  <a:gd name="T24" fmla="*/ 434 w 910"/>
                  <a:gd name="T25" fmla="*/ 669 h 1176"/>
                  <a:gd name="T26" fmla="*/ 268 w 910"/>
                  <a:gd name="T27" fmla="*/ 617 h 1176"/>
                  <a:gd name="T28" fmla="*/ 192 w 910"/>
                  <a:gd name="T29" fmla="*/ 453 h 1176"/>
                  <a:gd name="T30" fmla="*/ 256 w 910"/>
                  <a:gd name="T31" fmla="*/ 277 h 1176"/>
                  <a:gd name="T32" fmla="*/ 434 w 910"/>
                  <a:gd name="T33" fmla="*/ 189 h 1176"/>
                  <a:gd name="T34" fmla="*/ 634 w 910"/>
                  <a:gd name="T35" fmla="*/ 259 h 1176"/>
                  <a:gd name="T36" fmla="*/ 722 w 910"/>
                  <a:gd name="T37" fmla="*/ 453 h 1176"/>
                  <a:gd name="T38" fmla="*/ 648 w 910"/>
                  <a:gd name="T39" fmla="*/ 665 h 1176"/>
                  <a:gd name="T40" fmla="*/ 434 w 910"/>
                  <a:gd name="T41" fmla="*/ 767 h 1176"/>
                  <a:gd name="T42" fmla="*/ 200 w 910"/>
                  <a:gd name="T43" fmla="*/ 681 h 1176"/>
                  <a:gd name="T44" fmla="*/ 98 w 910"/>
                  <a:gd name="T45" fmla="*/ 453 h 1176"/>
                  <a:gd name="T46" fmla="*/ 188 w 910"/>
                  <a:gd name="T47" fmla="*/ 207 h 1176"/>
                  <a:gd name="T48" fmla="*/ 434 w 910"/>
                  <a:gd name="T49" fmla="*/ 93 h 1176"/>
                  <a:gd name="T50" fmla="*/ 700 w 910"/>
                  <a:gd name="T51" fmla="*/ 191 h 1176"/>
                  <a:gd name="T52" fmla="*/ 820 w 910"/>
                  <a:gd name="T53" fmla="*/ 453 h 1176"/>
                  <a:gd name="T54" fmla="*/ 714 w 910"/>
                  <a:gd name="T55" fmla="*/ 731 h 1176"/>
                  <a:gd name="T56" fmla="*/ 434 w 910"/>
                  <a:gd name="T57" fmla="*/ 853 h 1176"/>
                  <a:gd name="T58" fmla="*/ 132 w 910"/>
                  <a:gd name="T59" fmla="*/ 747 h 1176"/>
                  <a:gd name="T60" fmla="*/ 2 w 910"/>
                  <a:gd name="T61" fmla="*/ 453 h 1176"/>
                  <a:gd name="T62" fmla="*/ 122 w 910"/>
                  <a:gd name="T63" fmla="*/ 143 h 1176"/>
                  <a:gd name="T64" fmla="*/ 434 w 910"/>
                  <a:gd name="T65" fmla="*/ 3 h 1176"/>
                  <a:gd name="T66" fmla="*/ 766 w 910"/>
                  <a:gd name="T67" fmla="*/ 123 h 1176"/>
                  <a:gd name="T68" fmla="*/ 910 w 910"/>
                  <a:gd name="T69" fmla="*/ 453 h 1176"/>
                  <a:gd name="T70" fmla="*/ 874 w 910"/>
                  <a:gd name="T71" fmla="*/ 630 h 1176"/>
                  <a:gd name="T72" fmla="*/ 782 w 910"/>
                  <a:gd name="T73" fmla="*/ 809 h 1176"/>
                  <a:gd name="T74" fmla="*/ 709 w 910"/>
                  <a:gd name="T75" fmla="*/ 932 h 1176"/>
                  <a:gd name="T76" fmla="*/ 554 w 910"/>
                  <a:gd name="T77" fmla="*/ 1176 h 117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910"/>
                  <a:gd name="T118" fmla="*/ 0 h 1176"/>
                  <a:gd name="T119" fmla="*/ 910 w 910"/>
                  <a:gd name="T120" fmla="*/ 1176 h 117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910" h="1176">
                    <a:moveTo>
                      <a:pt x="434" y="375"/>
                    </a:moveTo>
                    <a:cubicBezTo>
                      <a:pt x="459" y="376"/>
                      <a:pt x="484" y="377"/>
                      <a:pt x="500" y="391"/>
                    </a:cubicBezTo>
                    <a:cubicBezTo>
                      <a:pt x="516" y="405"/>
                      <a:pt x="528" y="434"/>
                      <a:pt x="530" y="457"/>
                    </a:cubicBezTo>
                    <a:cubicBezTo>
                      <a:pt x="532" y="480"/>
                      <a:pt x="526" y="510"/>
                      <a:pt x="510" y="529"/>
                    </a:cubicBezTo>
                    <a:cubicBezTo>
                      <a:pt x="494" y="548"/>
                      <a:pt x="463" y="570"/>
                      <a:pt x="434" y="573"/>
                    </a:cubicBezTo>
                    <a:cubicBezTo>
                      <a:pt x="405" y="576"/>
                      <a:pt x="362" y="567"/>
                      <a:pt x="338" y="547"/>
                    </a:cubicBezTo>
                    <a:cubicBezTo>
                      <a:pt x="314" y="527"/>
                      <a:pt x="292" y="485"/>
                      <a:pt x="290" y="451"/>
                    </a:cubicBezTo>
                    <a:cubicBezTo>
                      <a:pt x="288" y="417"/>
                      <a:pt x="300" y="371"/>
                      <a:pt x="324" y="343"/>
                    </a:cubicBezTo>
                    <a:cubicBezTo>
                      <a:pt x="348" y="315"/>
                      <a:pt x="394" y="288"/>
                      <a:pt x="434" y="285"/>
                    </a:cubicBezTo>
                    <a:cubicBezTo>
                      <a:pt x="474" y="282"/>
                      <a:pt x="530" y="297"/>
                      <a:pt x="562" y="325"/>
                    </a:cubicBezTo>
                    <a:cubicBezTo>
                      <a:pt x="594" y="353"/>
                      <a:pt x="624" y="408"/>
                      <a:pt x="626" y="453"/>
                    </a:cubicBezTo>
                    <a:cubicBezTo>
                      <a:pt x="628" y="498"/>
                      <a:pt x="608" y="561"/>
                      <a:pt x="576" y="597"/>
                    </a:cubicBezTo>
                    <a:cubicBezTo>
                      <a:pt x="544" y="633"/>
                      <a:pt x="485" y="666"/>
                      <a:pt x="434" y="669"/>
                    </a:cubicBezTo>
                    <a:cubicBezTo>
                      <a:pt x="383" y="672"/>
                      <a:pt x="308" y="653"/>
                      <a:pt x="268" y="617"/>
                    </a:cubicBezTo>
                    <a:cubicBezTo>
                      <a:pt x="228" y="581"/>
                      <a:pt x="194" y="510"/>
                      <a:pt x="192" y="453"/>
                    </a:cubicBezTo>
                    <a:cubicBezTo>
                      <a:pt x="190" y="396"/>
                      <a:pt x="216" y="321"/>
                      <a:pt x="256" y="277"/>
                    </a:cubicBezTo>
                    <a:cubicBezTo>
                      <a:pt x="296" y="233"/>
                      <a:pt x="371" y="192"/>
                      <a:pt x="434" y="189"/>
                    </a:cubicBezTo>
                    <a:cubicBezTo>
                      <a:pt x="497" y="186"/>
                      <a:pt x="586" y="215"/>
                      <a:pt x="634" y="259"/>
                    </a:cubicBezTo>
                    <a:cubicBezTo>
                      <a:pt x="682" y="303"/>
                      <a:pt x="720" y="385"/>
                      <a:pt x="722" y="453"/>
                    </a:cubicBezTo>
                    <a:cubicBezTo>
                      <a:pt x="724" y="521"/>
                      <a:pt x="696" y="613"/>
                      <a:pt x="648" y="665"/>
                    </a:cubicBezTo>
                    <a:cubicBezTo>
                      <a:pt x="600" y="717"/>
                      <a:pt x="509" y="764"/>
                      <a:pt x="434" y="767"/>
                    </a:cubicBezTo>
                    <a:cubicBezTo>
                      <a:pt x="359" y="770"/>
                      <a:pt x="256" y="733"/>
                      <a:pt x="200" y="681"/>
                    </a:cubicBezTo>
                    <a:cubicBezTo>
                      <a:pt x="144" y="629"/>
                      <a:pt x="100" y="532"/>
                      <a:pt x="98" y="453"/>
                    </a:cubicBezTo>
                    <a:cubicBezTo>
                      <a:pt x="96" y="374"/>
                      <a:pt x="132" y="267"/>
                      <a:pt x="188" y="207"/>
                    </a:cubicBezTo>
                    <a:cubicBezTo>
                      <a:pt x="244" y="147"/>
                      <a:pt x="349" y="96"/>
                      <a:pt x="434" y="93"/>
                    </a:cubicBezTo>
                    <a:cubicBezTo>
                      <a:pt x="519" y="90"/>
                      <a:pt x="636" y="131"/>
                      <a:pt x="700" y="191"/>
                    </a:cubicBezTo>
                    <a:cubicBezTo>
                      <a:pt x="764" y="251"/>
                      <a:pt x="818" y="363"/>
                      <a:pt x="820" y="453"/>
                    </a:cubicBezTo>
                    <a:cubicBezTo>
                      <a:pt x="822" y="543"/>
                      <a:pt x="778" y="664"/>
                      <a:pt x="714" y="731"/>
                    </a:cubicBezTo>
                    <a:cubicBezTo>
                      <a:pt x="650" y="798"/>
                      <a:pt x="531" y="850"/>
                      <a:pt x="434" y="853"/>
                    </a:cubicBezTo>
                    <a:cubicBezTo>
                      <a:pt x="337" y="856"/>
                      <a:pt x="204" y="814"/>
                      <a:pt x="132" y="747"/>
                    </a:cubicBezTo>
                    <a:cubicBezTo>
                      <a:pt x="60" y="680"/>
                      <a:pt x="4" y="554"/>
                      <a:pt x="2" y="453"/>
                    </a:cubicBezTo>
                    <a:cubicBezTo>
                      <a:pt x="0" y="352"/>
                      <a:pt x="50" y="218"/>
                      <a:pt x="122" y="143"/>
                    </a:cubicBezTo>
                    <a:cubicBezTo>
                      <a:pt x="194" y="68"/>
                      <a:pt x="327" y="6"/>
                      <a:pt x="434" y="3"/>
                    </a:cubicBezTo>
                    <a:cubicBezTo>
                      <a:pt x="541" y="0"/>
                      <a:pt x="687" y="48"/>
                      <a:pt x="766" y="123"/>
                    </a:cubicBezTo>
                    <a:cubicBezTo>
                      <a:pt x="845" y="198"/>
                      <a:pt x="910" y="363"/>
                      <a:pt x="910" y="453"/>
                    </a:cubicBezTo>
                    <a:cubicBezTo>
                      <a:pt x="910" y="543"/>
                      <a:pt x="894" y="571"/>
                      <a:pt x="874" y="630"/>
                    </a:cubicBezTo>
                    <a:cubicBezTo>
                      <a:pt x="854" y="689"/>
                      <a:pt x="808" y="759"/>
                      <a:pt x="782" y="809"/>
                    </a:cubicBezTo>
                    <a:cubicBezTo>
                      <a:pt x="755" y="859"/>
                      <a:pt x="747" y="871"/>
                      <a:pt x="709" y="932"/>
                    </a:cubicBezTo>
                    <a:cubicBezTo>
                      <a:pt x="689" y="967"/>
                      <a:pt x="562" y="1162"/>
                      <a:pt x="554" y="1176"/>
                    </a:cubicBezTo>
                  </a:path>
                </a:pathLst>
              </a:custGeom>
              <a:noFill/>
              <a:ln w="9525">
                <a:solidFill>
                  <a:srgbClr val="FF0000"/>
                </a:solidFill>
                <a:round/>
                <a:headEnd/>
                <a:tailEnd type="stealth" w="lg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19" name="Arc 48"/>
              <p:cNvSpPr>
                <a:spLocks/>
              </p:cNvSpPr>
              <p:nvPr/>
            </p:nvSpPr>
            <p:spPr bwMode="auto">
              <a:xfrm>
                <a:off x="1554" y="2484"/>
                <a:ext cx="464" cy="835"/>
              </a:xfrm>
              <a:custGeom>
                <a:avLst/>
                <a:gdLst>
                  <a:gd name="T0" fmla="*/ 2 w 21600"/>
                  <a:gd name="T1" fmla="*/ 0 h 35615"/>
                  <a:gd name="T2" fmla="*/ 353 w 21600"/>
                  <a:gd name="T3" fmla="*/ 835 h 35615"/>
                  <a:gd name="T4" fmla="*/ 0 w 21600"/>
                  <a:gd name="T5" fmla="*/ 506 h 3561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5615"/>
                  <a:gd name="T11" fmla="*/ 21600 w 21600"/>
                  <a:gd name="T12" fmla="*/ 35615 h 3561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5615" fill="none" extrusionOk="0">
                    <a:moveTo>
                      <a:pt x="98" y="0"/>
                    </a:moveTo>
                    <a:cubicBezTo>
                      <a:pt x="11989" y="54"/>
                      <a:pt x="21600" y="9709"/>
                      <a:pt x="21600" y="21600"/>
                    </a:cubicBezTo>
                    <a:cubicBezTo>
                      <a:pt x="21600" y="26737"/>
                      <a:pt x="19769" y="31706"/>
                      <a:pt x="16435" y="35614"/>
                    </a:cubicBezTo>
                  </a:path>
                  <a:path w="21600" h="35615" stroke="0" extrusionOk="0">
                    <a:moveTo>
                      <a:pt x="98" y="0"/>
                    </a:moveTo>
                    <a:cubicBezTo>
                      <a:pt x="11989" y="54"/>
                      <a:pt x="21600" y="9709"/>
                      <a:pt x="21600" y="21600"/>
                    </a:cubicBezTo>
                    <a:cubicBezTo>
                      <a:pt x="21600" y="26737"/>
                      <a:pt x="19769" y="31706"/>
                      <a:pt x="16435" y="35614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20" name="Line 49"/>
              <p:cNvSpPr>
                <a:spLocks noChangeShapeType="1"/>
              </p:cNvSpPr>
              <p:nvPr/>
            </p:nvSpPr>
            <p:spPr bwMode="auto">
              <a:xfrm>
                <a:off x="1554" y="2484"/>
                <a:ext cx="0" cy="101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42021" name="Group 50"/>
              <p:cNvGrpSpPr>
                <a:grpSpLocks/>
              </p:cNvGrpSpPr>
              <p:nvPr/>
            </p:nvGrpSpPr>
            <p:grpSpPr bwMode="auto">
              <a:xfrm flipH="1">
                <a:off x="982" y="2485"/>
                <a:ext cx="464" cy="1013"/>
                <a:chOff x="2028" y="2489"/>
                <a:chExt cx="319" cy="672"/>
              </a:xfrm>
            </p:grpSpPr>
            <p:sp>
              <p:nvSpPr>
                <p:cNvPr id="42040" name="Arc 51"/>
                <p:cNvSpPr>
                  <a:spLocks/>
                </p:cNvSpPr>
                <p:nvPr/>
              </p:nvSpPr>
              <p:spPr bwMode="auto">
                <a:xfrm>
                  <a:off x="2028" y="2489"/>
                  <a:ext cx="319" cy="672"/>
                </a:xfrm>
                <a:custGeom>
                  <a:avLst/>
                  <a:gdLst>
                    <a:gd name="T0" fmla="*/ 1 w 21600"/>
                    <a:gd name="T1" fmla="*/ 0 h 43200"/>
                    <a:gd name="T2" fmla="*/ 1 w 21600"/>
                    <a:gd name="T3" fmla="*/ 672 h 43200"/>
                    <a:gd name="T4" fmla="*/ 0 w 21600"/>
                    <a:gd name="T5" fmla="*/ 336 h 432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43200"/>
                    <a:gd name="T11" fmla="*/ 21600 w 21600"/>
                    <a:gd name="T12" fmla="*/ 43200 h 432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43200" fill="none" extrusionOk="0">
                      <a:moveTo>
                        <a:pt x="98" y="0"/>
                      </a:moveTo>
                      <a:cubicBezTo>
                        <a:pt x="11989" y="54"/>
                        <a:pt x="21600" y="9709"/>
                        <a:pt x="21600" y="21600"/>
                      </a:cubicBezTo>
                      <a:cubicBezTo>
                        <a:pt x="21600" y="33512"/>
                        <a:pt x="11956" y="43175"/>
                        <a:pt x="43" y="43199"/>
                      </a:cubicBezTo>
                    </a:path>
                    <a:path w="21600" h="43200" stroke="0" extrusionOk="0">
                      <a:moveTo>
                        <a:pt x="98" y="0"/>
                      </a:moveTo>
                      <a:cubicBezTo>
                        <a:pt x="11989" y="54"/>
                        <a:pt x="21600" y="9709"/>
                        <a:pt x="21600" y="21600"/>
                      </a:cubicBezTo>
                      <a:cubicBezTo>
                        <a:pt x="21600" y="33512"/>
                        <a:pt x="11956" y="43175"/>
                        <a:pt x="43" y="43199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2041" name="Line 52"/>
                <p:cNvSpPr>
                  <a:spLocks noChangeShapeType="1"/>
                </p:cNvSpPr>
                <p:nvPr/>
              </p:nvSpPr>
              <p:spPr bwMode="auto">
                <a:xfrm>
                  <a:off x="2028" y="2490"/>
                  <a:ext cx="0" cy="67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42022" name="Arc 53"/>
              <p:cNvSpPr>
                <a:spLocks/>
              </p:cNvSpPr>
              <p:nvPr/>
            </p:nvSpPr>
            <p:spPr bwMode="auto">
              <a:xfrm>
                <a:off x="1550" y="2991"/>
                <a:ext cx="185" cy="507"/>
              </a:xfrm>
              <a:custGeom>
                <a:avLst/>
                <a:gdLst>
                  <a:gd name="T0" fmla="*/ 185 w 8613"/>
                  <a:gd name="T1" fmla="*/ 467 h 21600"/>
                  <a:gd name="T2" fmla="*/ 0 w 8613"/>
                  <a:gd name="T3" fmla="*/ 507 h 21600"/>
                  <a:gd name="T4" fmla="*/ 4 w 8613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8613"/>
                  <a:gd name="T10" fmla="*/ 0 h 21600"/>
                  <a:gd name="T11" fmla="*/ 8613 w 8613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8613" h="21600" fill="none" extrusionOk="0">
                    <a:moveTo>
                      <a:pt x="8613" y="19893"/>
                    </a:moveTo>
                    <a:cubicBezTo>
                      <a:pt x="5950" y="21019"/>
                      <a:pt x="3088" y="21599"/>
                      <a:pt x="198" y="21599"/>
                    </a:cubicBezTo>
                    <a:cubicBezTo>
                      <a:pt x="131" y="21599"/>
                      <a:pt x="65" y="21599"/>
                      <a:pt x="-1" y="21599"/>
                    </a:cubicBezTo>
                  </a:path>
                  <a:path w="8613" h="21600" stroke="0" extrusionOk="0">
                    <a:moveTo>
                      <a:pt x="8613" y="19893"/>
                    </a:moveTo>
                    <a:cubicBezTo>
                      <a:pt x="5950" y="21019"/>
                      <a:pt x="3088" y="21599"/>
                      <a:pt x="198" y="21599"/>
                    </a:cubicBezTo>
                    <a:cubicBezTo>
                      <a:pt x="131" y="21599"/>
                      <a:pt x="65" y="21599"/>
                      <a:pt x="-1" y="21599"/>
                    </a:cubicBezTo>
                    <a:lnTo>
                      <a:pt x="198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23" name="Line 54"/>
              <p:cNvSpPr>
                <a:spLocks noChangeShapeType="1"/>
              </p:cNvSpPr>
              <p:nvPr/>
            </p:nvSpPr>
            <p:spPr bwMode="auto">
              <a:xfrm flipH="1">
                <a:off x="1761" y="3320"/>
                <a:ext cx="147" cy="27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24" name="Line 55"/>
              <p:cNvSpPr>
                <a:spLocks noChangeShapeType="1"/>
              </p:cNvSpPr>
              <p:nvPr/>
            </p:nvSpPr>
            <p:spPr bwMode="auto">
              <a:xfrm flipH="1">
                <a:off x="1683" y="3457"/>
                <a:ext cx="5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25" name="Line 56"/>
              <p:cNvSpPr>
                <a:spLocks noChangeShapeType="1"/>
              </p:cNvSpPr>
              <p:nvPr/>
            </p:nvSpPr>
            <p:spPr bwMode="auto">
              <a:xfrm>
                <a:off x="1682" y="3547"/>
                <a:ext cx="79" cy="4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26" name="Arc 57"/>
              <p:cNvSpPr>
                <a:spLocks/>
              </p:cNvSpPr>
              <p:nvPr/>
            </p:nvSpPr>
            <p:spPr bwMode="auto">
              <a:xfrm>
                <a:off x="1297" y="1324"/>
                <a:ext cx="390" cy="47"/>
              </a:xfrm>
              <a:custGeom>
                <a:avLst/>
                <a:gdLst>
                  <a:gd name="T0" fmla="*/ 390 w 35637"/>
                  <a:gd name="T1" fmla="*/ 28 h 21600"/>
                  <a:gd name="T2" fmla="*/ 0 w 35637"/>
                  <a:gd name="T3" fmla="*/ 25 h 21600"/>
                  <a:gd name="T4" fmla="*/ 199 w 35637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35637"/>
                  <a:gd name="T10" fmla="*/ 0 h 21600"/>
                  <a:gd name="T11" fmla="*/ 35637 w 35637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5637" h="21600" fill="none" extrusionOk="0">
                    <a:moveTo>
                      <a:pt x="35636" y="12780"/>
                    </a:moveTo>
                    <a:cubicBezTo>
                      <a:pt x="31567" y="18325"/>
                      <a:pt x="25101" y="21599"/>
                      <a:pt x="18224" y="21599"/>
                    </a:cubicBezTo>
                    <a:cubicBezTo>
                      <a:pt x="10838" y="21599"/>
                      <a:pt x="3964" y="17826"/>
                      <a:pt x="-1" y="11595"/>
                    </a:cubicBezTo>
                  </a:path>
                  <a:path w="35637" h="21600" stroke="0" extrusionOk="0">
                    <a:moveTo>
                      <a:pt x="35636" y="12780"/>
                    </a:moveTo>
                    <a:cubicBezTo>
                      <a:pt x="31567" y="18325"/>
                      <a:pt x="25101" y="21599"/>
                      <a:pt x="18224" y="21599"/>
                    </a:cubicBezTo>
                    <a:cubicBezTo>
                      <a:pt x="10838" y="21599"/>
                      <a:pt x="3964" y="17826"/>
                      <a:pt x="-1" y="11595"/>
                    </a:cubicBezTo>
                    <a:lnTo>
                      <a:pt x="18224" y="0"/>
                    </a:lnTo>
                    <a:close/>
                  </a:path>
                </a:pathLst>
              </a:custGeom>
              <a:noFill/>
              <a:ln w="1270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27" name="Line 58"/>
              <p:cNvSpPr>
                <a:spLocks noChangeShapeType="1"/>
              </p:cNvSpPr>
              <p:nvPr/>
            </p:nvSpPr>
            <p:spPr bwMode="auto">
              <a:xfrm>
                <a:off x="1482" y="1370"/>
                <a:ext cx="36" cy="0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/>
                <a:tailEnd type="stealth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28" name="Arc 59"/>
              <p:cNvSpPr>
                <a:spLocks/>
              </p:cNvSpPr>
              <p:nvPr/>
            </p:nvSpPr>
            <p:spPr bwMode="auto">
              <a:xfrm flipV="1">
                <a:off x="1308" y="1488"/>
                <a:ext cx="270" cy="48"/>
              </a:xfrm>
              <a:custGeom>
                <a:avLst/>
                <a:gdLst>
                  <a:gd name="T0" fmla="*/ 270 w 28627"/>
                  <a:gd name="T1" fmla="*/ 42 h 21600"/>
                  <a:gd name="T2" fmla="*/ 0 w 28627"/>
                  <a:gd name="T3" fmla="*/ 26 h 21600"/>
                  <a:gd name="T4" fmla="*/ 172 w 28627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8627"/>
                  <a:gd name="T10" fmla="*/ 0 h 21600"/>
                  <a:gd name="T11" fmla="*/ 28627 w 28627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8627" h="21600" fill="none" extrusionOk="0">
                    <a:moveTo>
                      <a:pt x="28626" y="18929"/>
                    </a:moveTo>
                    <a:cubicBezTo>
                      <a:pt x="25439" y="20681"/>
                      <a:pt x="21861" y="21599"/>
                      <a:pt x="18224" y="21599"/>
                    </a:cubicBezTo>
                    <a:cubicBezTo>
                      <a:pt x="10838" y="21599"/>
                      <a:pt x="3964" y="17826"/>
                      <a:pt x="-1" y="11595"/>
                    </a:cubicBezTo>
                  </a:path>
                  <a:path w="28627" h="21600" stroke="0" extrusionOk="0">
                    <a:moveTo>
                      <a:pt x="28626" y="18929"/>
                    </a:moveTo>
                    <a:cubicBezTo>
                      <a:pt x="25439" y="20681"/>
                      <a:pt x="21861" y="21599"/>
                      <a:pt x="18224" y="21599"/>
                    </a:cubicBezTo>
                    <a:cubicBezTo>
                      <a:pt x="10838" y="21599"/>
                      <a:pt x="3964" y="17826"/>
                      <a:pt x="-1" y="11595"/>
                    </a:cubicBezTo>
                    <a:lnTo>
                      <a:pt x="18224" y="0"/>
                    </a:lnTo>
                    <a:close/>
                  </a:path>
                </a:pathLst>
              </a:custGeom>
              <a:noFill/>
              <a:ln w="1270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29" name="Line 60"/>
              <p:cNvSpPr>
                <a:spLocks noChangeShapeType="1"/>
              </p:cNvSpPr>
              <p:nvPr/>
            </p:nvSpPr>
            <p:spPr bwMode="auto">
              <a:xfrm flipV="1">
                <a:off x="1464" y="1486"/>
                <a:ext cx="36" cy="0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/>
                <a:tailEnd type="stealth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30" name="Rectangle 61"/>
              <p:cNvSpPr>
                <a:spLocks noChangeArrowheads="1"/>
              </p:cNvSpPr>
              <p:nvPr/>
            </p:nvSpPr>
            <p:spPr bwMode="auto">
              <a:xfrm>
                <a:off x="208" y="2486"/>
                <a:ext cx="849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1400">
                    <a:latin typeface="Comic Sans MS" pitchFamily="-110" charset="0"/>
                  </a:rPr>
                  <a:t>Ion source</a:t>
                </a:r>
                <a:endParaRPr sz="1400" noProof="1">
                  <a:latin typeface="Comic Sans MS" pitchFamily="-110" charset="0"/>
                </a:endParaRPr>
              </a:p>
            </p:txBody>
          </p:sp>
          <p:sp>
            <p:nvSpPr>
              <p:cNvPr id="42031" name="Line 62"/>
              <p:cNvSpPr>
                <a:spLocks noChangeShapeType="1"/>
              </p:cNvSpPr>
              <p:nvPr/>
            </p:nvSpPr>
            <p:spPr bwMode="auto">
              <a:xfrm flipV="1">
                <a:off x="640" y="990"/>
                <a:ext cx="0" cy="799"/>
              </a:xfrm>
              <a:prstGeom prst="line">
                <a:avLst/>
              </a:prstGeom>
              <a:noFill/>
              <a:ln w="9525">
                <a:solidFill>
                  <a:srgbClr val="009999"/>
                </a:solidFill>
                <a:round/>
                <a:headEnd/>
                <a:tailEnd type="stealth" w="lg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32" name="Rectangle 63"/>
              <p:cNvSpPr>
                <a:spLocks noChangeArrowheads="1"/>
              </p:cNvSpPr>
              <p:nvPr/>
            </p:nvSpPr>
            <p:spPr bwMode="auto">
              <a:xfrm>
                <a:off x="1967" y="3430"/>
                <a:ext cx="849" cy="3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1400">
                    <a:latin typeface="Comic Sans MS" pitchFamily="-110" charset="0"/>
                  </a:rPr>
                  <a:t>Extraction electrode</a:t>
                </a:r>
                <a:endParaRPr sz="1400" noProof="1">
                  <a:latin typeface="Comic Sans MS" pitchFamily="-110" charset="0"/>
                </a:endParaRPr>
              </a:p>
            </p:txBody>
          </p:sp>
          <p:sp>
            <p:nvSpPr>
              <p:cNvPr id="42033" name="Line 64"/>
              <p:cNvSpPr>
                <a:spLocks noChangeShapeType="1"/>
              </p:cNvSpPr>
              <p:nvPr/>
            </p:nvSpPr>
            <p:spPr bwMode="auto">
              <a:xfrm>
                <a:off x="799" y="2646"/>
                <a:ext cx="683" cy="273"/>
              </a:xfrm>
              <a:prstGeom prst="line">
                <a:avLst/>
              </a:prstGeom>
              <a:noFill/>
              <a:ln w="9525">
                <a:solidFill>
                  <a:srgbClr val="B2B2B2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34" name="Oval 65"/>
              <p:cNvSpPr>
                <a:spLocks noChangeArrowheads="1"/>
              </p:cNvSpPr>
              <p:nvPr/>
            </p:nvSpPr>
            <p:spPr bwMode="auto">
              <a:xfrm>
                <a:off x="1464" y="2899"/>
                <a:ext cx="54" cy="53"/>
              </a:xfrm>
              <a:prstGeom prst="ellipse">
                <a:avLst/>
              </a:prstGeom>
              <a:gradFill rotWithShape="0">
                <a:gsLst>
                  <a:gs pos="0">
                    <a:srgbClr val="FF0000"/>
                  </a:gs>
                  <a:gs pos="100000">
                    <a:srgbClr val="760000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35" name="Line 66"/>
              <p:cNvSpPr>
                <a:spLocks noChangeShapeType="1"/>
              </p:cNvSpPr>
              <p:nvPr/>
            </p:nvSpPr>
            <p:spPr bwMode="auto">
              <a:xfrm flipH="1">
                <a:off x="1833" y="3291"/>
                <a:ext cx="73" cy="13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36" name="Line 67"/>
              <p:cNvSpPr>
                <a:spLocks noChangeShapeType="1"/>
              </p:cNvSpPr>
              <p:nvPr/>
            </p:nvSpPr>
            <p:spPr bwMode="auto">
              <a:xfrm>
                <a:off x="1870" y="3360"/>
                <a:ext cx="155" cy="187"/>
              </a:xfrm>
              <a:prstGeom prst="line">
                <a:avLst/>
              </a:prstGeom>
              <a:noFill/>
              <a:ln w="9525">
                <a:solidFill>
                  <a:srgbClr val="B2B2B2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37" name="Rectangle 68"/>
              <p:cNvSpPr>
                <a:spLocks noChangeArrowheads="1"/>
              </p:cNvSpPr>
              <p:nvPr/>
            </p:nvSpPr>
            <p:spPr bwMode="auto">
              <a:xfrm>
                <a:off x="771" y="3729"/>
                <a:ext cx="1021" cy="1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400">
                    <a:solidFill>
                      <a:srgbClr val="FF5050"/>
                    </a:solidFill>
                    <a:latin typeface="Comic Sans MS" pitchFamily="-110" charset="0"/>
                  </a:rPr>
                  <a:t>Ions trajectory</a:t>
                </a:r>
                <a:endParaRPr sz="1400" noProof="1">
                  <a:solidFill>
                    <a:srgbClr val="FF5050"/>
                  </a:solidFill>
                  <a:latin typeface="Comic Sans MS" pitchFamily="-110" charset="0"/>
                </a:endParaRPr>
              </a:p>
            </p:txBody>
          </p:sp>
          <p:sp>
            <p:nvSpPr>
              <p:cNvPr id="42038" name="Oval 69"/>
              <p:cNvSpPr>
                <a:spLocks noChangeArrowheads="1"/>
              </p:cNvSpPr>
              <p:nvPr/>
            </p:nvSpPr>
            <p:spPr bwMode="auto">
              <a:xfrm>
                <a:off x="800" y="1736"/>
                <a:ext cx="1400" cy="314"/>
              </a:xfrm>
              <a:prstGeom prst="ellipse">
                <a:avLst/>
              </a:prstGeom>
              <a:solidFill>
                <a:schemeClr val="accent1"/>
              </a:solidFill>
              <a:ln w="9525">
                <a:round/>
                <a:headEnd/>
                <a:tailEnd/>
              </a:ln>
              <a:scene3d>
                <a:camera prst="legacyObliqueTop">
                  <a:rot lat="16199997" lon="0" rev="0"/>
                </a:camera>
                <a:lightRig rig="legacyFlat2" dir="t"/>
              </a:scene3d>
              <a:sp3d extrusionH="227000" prstMaterial="legacyPlastic">
                <a:bevelT w="13500" h="13500" prst="angle"/>
                <a:bevelB w="13500" h="13500" prst="angle"/>
                <a:extrusionClr>
                  <a:schemeClr val="accent1"/>
                </a:extrusionClr>
              </a:sp3d>
            </p:spPr>
            <p:txBody>
              <a:bodyPr wrap="none" anchor="ctr">
                <a:prstTxWarp prst="textNoShape">
                  <a:avLst/>
                </a:prstTxWarp>
                <a:flatTx/>
              </a:bodyPr>
              <a:lstStyle/>
              <a:p>
                <a:endParaRPr lang="en-US"/>
              </a:p>
            </p:txBody>
          </p:sp>
          <p:sp>
            <p:nvSpPr>
              <p:cNvPr id="42039" name="Oval 70"/>
              <p:cNvSpPr>
                <a:spLocks noChangeArrowheads="1"/>
              </p:cNvSpPr>
              <p:nvPr/>
            </p:nvSpPr>
            <p:spPr bwMode="auto">
              <a:xfrm>
                <a:off x="801" y="554"/>
                <a:ext cx="1400" cy="314"/>
              </a:xfrm>
              <a:prstGeom prst="ellipse">
                <a:avLst/>
              </a:prstGeom>
              <a:solidFill>
                <a:schemeClr val="accent1"/>
              </a:solidFill>
              <a:ln w="9525">
                <a:round/>
                <a:headEnd/>
                <a:tailEnd/>
              </a:ln>
              <a:scene3d>
                <a:camera prst="legacyObliqueTop">
                  <a:rot lat="16199997" lon="0" rev="0"/>
                </a:camera>
                <a:lightRig rig="legacyFlat2" dir="t"/>
              </a:scene3d>
              <a:sp3d extrusionH="227000" prstMaterial="legacyPlastic">
                <a:bevelT w="13500" h="13500" prst="angle"/>
                <a:bevelB w="13500" h="13500" prst="angle"/>
                <a:extrusionClr>
                  <a:schemeClr val="accent1"/>
                </a:extrusionClr>
              </a:sp3d>
            </p:spPr>
            <p:txBody>
              <a:bodyPr wrap="none" anchor="ctr">
                <a:prstTxWarp prst="textNoShape">
                  <a:avLst/>
                </a:prstTxWarp>
                <a:flatTx/>
              </a:bodyPr>
              <a:lstStyle/>
              <a:p>
                <a:endParaRPr lang="en-US"/>
              </a:p>
            </p:txBody>
          </p:sp>
        </p:grpSp>
        <p:sp>
          <p:nvSpPr>
            <p:cNvPr id="41995" name="Rectangle 71"/>
            <p:cNvSpPr>
              <a:spLocks noChangeArrowheads="1"/>
            </p:cNvSpPr>
            <p:nvPr/>
          </p:nvSpPr>
          <p:spPr bwMode="auto">
            <a:xfrm>
              <a:off x="2727" y="586"/>
              <a:ext cx="1584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 dirty="0">
                  <a:latin typeface="Comic Sans MS" pitchFamily="-110" charset="0"/>
                </a:rPr>
                <a:t>Used for protons, ions</a:t>
              </a:r>
              <a:endParaRPr sz="1600" noProof="1">
                <a:latin typeface="Comic Sans MS" pitchFamily="-110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86647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35" name="Group 2"/>
          <p:cNvGrpSpPr>
            <a:grpSpLocks/>
          </p:cNvGrpSpPr>
          <p:nvPr/>
        </p:nvGrpSpPr>
        <p:grpSpPr bwMode="auto">
          <a:xfrm>
            <a:off x="532810" y="4221088"/>
            <a:ext cx="6415454" cy="968375"/>
            <a:chOff x="837" y="781"/>
            <a:chExt cx="4378" cy="610"/>
          </a:xfrm>
        </p:grpSpPr>
        <p:sp>
          <p:nvSpPr>
            <p:cNvPr id="44041" name="Rectangle 4"/>
            <p:cNvSpPr>
              <a:spLocks noChangeArrowheads="1"/>
            </p:cNvSpPr>
            <p:nvPr/>
          </p:nvSpPr>
          <p:spPr bwMode="auto">
            <a:xfrm>
              <a:off x="837" y="781"/>
              <a:ext cx="4378" cy="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110000"/>
                </a:lnSpc>
                <a:tabLst>
                  <a:tab pos="576263" algn="l"/>
                  <a:tab pos="1528763" algn="l"/>
                </a:tabLst>
              </a:pPr>
              <a:r>
                <a:rPr lang="en-US" sz="1600" dirty="0" smtClean="0">
                  <a:solidFill>
                    <a:srgbClr val="FF0000"/>
                  </a:solidFill>
                  <a:latin typeface="Comic Sans MS" pitchFamily="-110" charset="0"/>
                </a:rPr>
                <a:t>Synchrocyclotron</a:t>
              </a:r>
              <a:r>
                <a:rPr lang="en-US" sz="1600" dirty="0" smtClean="0">
                  <a:latin typeface="Comic Sans MS" pitchFamily="-110" charset="0"/>
                </a:rPr>
                <a:t>: Same </a:t>
              </a:r>
              <a:r>
                <a:rPr lang="en-US" sz="1600" dirty="0">
                  <a:latin typeface="Comic Sans MS" pitchFamily="-110" charset="0"/>
                </a:rPr>
                <a:t>as cyclotron, except a modulation of </a:t>
              </a:r>
              <a:r>
                <a:rPr lang="en-US" sz="1800" dirty="0" err="1" smtClean="0">
                  <a:latin typeface="Symbol" pitchFamily="-110" charset="2"/>
                </a:rPr>
                <a:t>w</a:t>
              </a:r>
              <a:r>
                <a:rPr lang="en-US" sz="1600" baseline="-25000" dirty="0" err="1" smtClean="0">
                  <a:latin typeface="Comic Sans MS" pitchFamily="-110" charset="0"/>
                </a:rPr>
                <a:t>RF</a:t>
              </a:r>
              <a:endParaRPr lang="en-US" sz="1600" dirty="0">
                <a:latin typeface="Comic Sans MS" pitchFamily="-110" charset="0"/>
              </a:endParaRPr>
            </a:p>
            <a:p>
              <a:pPr>
                <a:lnSpc>
                  <a:spcPct val="110000"/>
                </a:lnSpc>
                <a:tabLst>
                  <a:tab pos="576263" algn="l"/>
                  <a:tab pos="1528763" algn="l"/>
                </a:tabLst>
              </a:pPr>
              <a:r>
                <a:rPr lang="en-US" sz="1600" dirty="0">
                  <a:latin typeface="Comic Sans MS" pitchFamily="-110" charset="0"/>
                </a:rPr>
                <a:t>	B	= constant</a:t>
              </a:r>
            </a:p>
            <a:p>
              <a:pPr lvl="1">
                <a:lnSpc>
                  <a:spcPct val="110000"/>
                </a:lnSpc>
                <a:buFont typeface="Symbol" pitchFamily="-110" charset="2"/>
                <a:buNone/>
                <a:tabLst>
                  <a:tab pos="576263" algn="l"/>
                  <a:tab pos="1528763" algn="l"/>
                </a:tabLst>
              </a:pPr>
              <a:r>
                <a:rPr lang="en-US" sz="1800" dirty="0">
                  <a:latin typeface="Symbol" pitchFamily="-110" charset="2"/>
                </a:rPr>
                <a:t> 	g </a:t>
              </a:r>
              <a:r>
                <a:rPr lang="en-US" sz="1800" dirty="0" err="1">
                  <a:latin typeface="Symbol" pitchFamily="-110" charset="2"/>
                </a:rPr>
                <a:t>w</a:t>
              </a:r>
              <a:r>
                <a:rPr lang="en-US" sz="1600" baseline="-25000" dirty="0" err="1">
                  <a:latin typeface="Comic Sans MS" pitchFamily="-110" charset="0"/>
                </a:rPr>
                <a:t>RF</a:t>
              </a:r>
              <a:r>
                <a:rPr lang="en-US" sz="1600" dirty="0">
                  <a:latin typeface="Comic Sans MS" pitchFamily="-110" charset="0"/>
                </a:rPr>
                <a:t> 	= constant</a:t>
              </a:r>
            </a:p>
          </p:txBody>
        </p:sp>
        <p:sp>
          <p:nvSpPr>
            <p:cNvPr id="44042" name="Rectangle 5"/>
            <p:cNvSpPr>
              <a:spLocks noChangeArrowheads="1"/>
            </p:cNvSpPr>
            <p:nvPr/>
          </p:nvSpPr>
          <p:spPr bwMode="auto">
            <a:xfrm>
              <a:off x="3275" y="1119"/>
              <a:ext cx="1717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 err="1">
                  <a:latin typeface="Symbol" pitchFamily="-110" charset="2"/>
                </a:rPr>
                <a:t>w</a:t>
              </a:r>
              <a:r>
                <a:rPr lang="en-US" sz="1600" baseline="-25000" dirty="0" err="1">
                  <a:latin typeface="Comic Sans MS" pitchFamily="-110" charset="0"/>
                </a:rPr>
                <a:t>RF</a:t>
              </a:r>
              <a:r>
                <a:rPr lang="en-US" sz="1800" dirty="0">
                  <a:latin typeface="Symbol" pitchFamily="-110" charset="2"/>
                </a:rPr>
                <a:t> </a:t>
              </a:r>
              <a:r>
                <a:rPr lang="en-US" sz="1600" dirty="0">
                  <a:solidFill>
                    <a:srgbClr val="3333FF"/>
                  </a:solidFill>
                  <a:latin typeface="Comic Sans MS" pitchFamily="-110" charset="0"/>
                </a:rPr>
                <a:t>decreases with time</a:t>
              </a:r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467748" y="5312370"/>
            <a:ext cx="8267699" cy="996950"/>
            <a:chOff x="1934" y="1951"/>
            <a:chExt cx="5642" cy="628"/>
          </a:xfrm>
        </p:grpSpPr>
        <p:sp>
          <p:nvSpPr>
            <p:cNvPr id="44037" name="Rectangle 7"/>
            <p:cNvSpPr>
              <a:spLocks noChangeArrowheads="1"/>
            </p:cNvSpPr>
            <p:nvPr/>
          </p:nvSpPr>
          <p:spPr bwMode="auto">
            <a:xfrm>
              <a:off x="3109" y="1952"/>
              <a:ext cx="2379" cy="627"/>
            </a:xfrm>
            <a:prstGeom prst="rect">
              <a:avLst/>
            </a:prstGeom>
            <a:solidFill>
              <a:srgbClr val="CCECFF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38" name="Rectangle 8"/>
            <p:cNvSpPr>
              <a:spLocks noChangeArrowheads="1"/>
            </p:cNvSpPr>
            <p:nvPr/>
          </p:nvSpPr>
          <p:spPr bwMode="auto">
            <a:xfrm>
              <a:off x="1934" y="2146"/>
              <a:ext cx="1055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 dirty="0">
                  <a:latin typeface="Comic Sans MS" pitchFamily="-110" charset="0"/>
                </a:rPr>
                <a:t>The condition:</a:t>
              </a:r>
            </a:p>
          </p:txBody>
        </p:sp>
        <p:graphicFrame>
          <p:nvGraphicFramePr>
            <p:cNvPr id="44034" name="Object 2"/>
            <p:cNvGraphicFramePr>
              <a:graphicFrameLocks noChangeAspect="1"/>
            </p:cNvGraphicFramePr>
            <p:nvPr/>
          </p:nvGraphicFramePr>
          <p:xfrm>
            <a:off x="3238" y="1951"/>
            <a:ext cx="2215" cy="6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7709" name="Equation" r:id="rId3" imgW="1523880" imgH="431640" progId="Equation.3">
                    <p:embed/>
                  </p:oleObj>
                </mc:Choice>
                <mc:Fallback>
                  <p:oleObj name="Equation" r:id="rId3" imgW="1523880" imgH="4316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38" y="1951"/>
                          <a:ext cx="2215" cy="62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4039" name="Rectangle 10"/>
            <p:cNvSpPr>
              <a:spLocks noChangeArrowheads="1"/>
            </p:cNvSpPr>
            <p:nvPr/>
          </p:nvSpPr>
          <p:spPr bwMode="auto">
            <a:xfrm>
              <a:off x="5865" y="2050"/>
              <a:ext cx="1711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 dirty="0">
                  <a:latin typeface="Comic Sans MS" pitchFamily="-110" charset="0"/>
                </a:rPr>
                <a:t>Allows to go beyond the </a:t>
              </a:r>
              <a:r>
                <a:rPr lang="en-US" sz="1600" dirty="0" smtClean="0">
                  <a:latin typeface="Comic Sans MS" pitchFamily="-110" charset="0"/>
                </a:rPr>
                <a:t/>
              </a:r>
              <a:br>
                <a:rPr lang="en-US" sz="1600" dirty="0" smtClean="0">
                  <a:latin typeface="Comic Sans MS" pitchFamily="-110" charset="0"/>
                </a:rPr>
              </a:br>
              <a:r>
                <a:rPr lang="en-US" sz="1600" dirty="0" smtClean="0">
                  <a:latin typeface="Comic Sans MS" pitchFamily="-110" charset="0"/>
                </a:rPr>
                <a:t>non</a:t>
              </a:r>
              <a:r>
                <a:rPr lang="en-US" sz="1600" dirty="0">
                  <a:latin typeface="Comic Sans MS" pitchFamily="-110" charset="0"/>
                </a:rPr>
                <a:t>-relativistic energies</a:t>
              </a:r>
            </a:p>
          </p:txBody>
        </p:sp>
      </p:grp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1066800" y="304800"/>
            <a:ext cx="7086600" cy="5334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9pPr>
          </a:lstStyle>
          <a:p>
            <a:r>
              <a:rPr lang="fr-FR" dirty="0" smtClean="0"/>
              <a:t>Cyclotron / </a:t>
            </a:r>
            <a:r>
              <a:rPr lang="en-US" dirty="0" smtClean="0"/>
              <a:t>Synchrocyclotron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3923928" y="1018668"/>
            <a:ext cx="4896544" cy="3058404"/>
            <a:chOff x="1508125" y="646113"/>
            <a:chExt cx="6961188" cy="4732317"/>
          </a:xfrm>
        </p:grpSpPr>
        <p:pic>
          <p:nvPicPr>
            <p:cNvPr id="13" name="Picture 2" descr="TRIUMF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508125" y="646113"/>
              <a:ext cx="6961188" cy="4640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3" descr="triumf_1972_md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508125" y="646113"/>
              <a:ext cx="6961188" cy="4303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1508125" y="4949825"/>
              <a:ext cx="6961188" cy="428605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TRIUMF 520 MeV cyclotron  	</a:t>
              </a:r>
              <a:r>
                <a:rPr lang="en-US" sz="1200" b="1" dirty="0" smtClean="0">
                  <a:solidFill>
                    <a:schemeClr val="bg1"/>
                  </a:solidFill>
                </a:rPr>
                <a:t>Vancouver </a:t>
              </a:r>
              <a:r>
                <a:rPr lang="en-US" sz="1200" b="1" dirty="0">
                  <a:solidFill>
                    <a:schemeClr val="bg1"/>
                  </a:solidFill>
                </a:rPr>
                <a:t>- Canada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816478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2"/>
          <p:cNvSpPr>
            <a:spLocks noChangeArrowheads="1"/>
          </p:cNvSpPr>
          <p:nvPr/>
        </p:nvSpPr>
        <p:spPr bwMode="auto">
          <a:xfrm>
            <a:off x="3995936" y="1412776"/>
            <a:ext cx="4824536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en-US" sz="1800" dirty="0" smtClean="0">
                <a:latin typeface="Comic Sans MS" pitchFamily="-110" charset="0"/>
              </a:rPr>
              <a:t> </a:t>
            </a:r>
            <a:r>
              <a:rPr lang="en-US" sz="1800" dirty="0" smtClean="0">
                <a:solidFill>
                  <a:srgbClr val="0000FF"/>
                </a:solidFill>
                <a:latin typeface="Comic Sans MS" pitchFamily="-110" charset="0"/>
              </a:rPr>
              <a:t>Constant orbit </a:t>
            </a:r>
            <a:r>
              <a:rPr lang="en-US" sz="1800" dirty="0" smtClean="0">
                <a:latin typeface="Comic Sans MS" pitchFamily="-110" charset="0"/>
              </a:rPr>
              <a:t>during acceleration</a:t>
            </a:r>
            <a:br>
              <a:rPr lang="en-US" sz="1800" dirty="0" smtClean="0">
                <a:latin typeface="Comic Sans MS" pitchFamily="-110" charset="0"/>
              </a:rPr>
            </a:br>
            <a:r>
              <a:rPr lang="en-US" sz="1800" dirty="0" smtClean="0">
                <a:solidFill>
                  <a:srgbClr val="0000FF"/>
                </a:solidFill>
                <a:latin typeface="Comic Sans MS" pitchFamily="-110" charset="0"/>
              </a:rPr>
              <a:t> </a:t>
            </a:r>
          </a:p>
          <a:p>
            <a:pPr marL="457200" indent="-457200">
              <a:buFontTx/>
              <a:buAutoNum type="arabicPeriod"/>
            </a:pPr>
            <a:r>
              <a:rPr lang="en-US" sz="1800" dirty="0" smtClean="0">
                <a:latin typeface="Comic Sans MS" pitchFamily="-110" charset="0"/>
              </a:rPr>
              <a:t>To keep particles on the closed orbit, </a:t>
            </a:r>
            <a:r>
              <a:rPr lang="en-US" sz="1800" dirty="0" smtClean="0">
                <a:solidFill>
                  <a:srgbClr val="3333FF"/>
                </a:solidFill>
                <a:latin typeface="Comic Sans MS" pitchFamily="-110" charset="0"/>
              </a:rPr>
              <a:t>B should increase</a:t>
            </a:r>
            <a:r>
              <a:rPr lang="en-US" sz="1800" dirty="0" smtClean="0">
                <a:latin typeface="Comic Sans MS" pitchFamily="-110" charset="0"/>
              </a:rPr>
              <a:t> with time</a:t>
            </a:r>
            <a:br>
              <a:rPr lang="en-US" sz="1800" dirty="0" smtClean="0">
                <a:latin typeface="Comic Sans MS" pitchFamily="-110" charset="0"/>
              </a:rPr>
            </a:br>
            <a:endParaRPr lang="en-US" sz="1800" dirty="0" smtClean="0">
              <a:latin typeface="Comic Sans MS" pitchFamily="-110" charset="0"/>
            </a:endParaRPr>
          </a:p>
          <a:p>
            <a:pPr marL="457200" indent="-457200">
              <a:buFontTx/>
              <a:buAutoNum type="arabicPeriod"/>
            </a:pPr>
            <a:r>
              <a:rPr lang="en-US" sz="1800" dirty="0" smtClean="0">
                <a:latin typeface="Comic Sans MS" pitchFamily="-110" charset="0"/>
              </a:rPr>
              <a:t> </a:t>
            </a:r>
            <a:r>
              <a:rPr lang="en-US" sz="2000" dirty="0" smtClean="0">
                <a:solidFill>
                  <a:srgbClr val="3333FF"/>
                </a:solidFill>
                <a:latin typeface="Symbol" pitchFamily="-110" charset="2"/>
              </a:rPr>
              <a:t>w</a:t>
            </a:r>
            <a:r>
              <a:rPr lang="en-US" sz="1800" dirty="0" smtClean="0">
                <a:latin typeface="Comic Sans MS" pitchFamily="-110" charset="0"/>
              </a:rPr>
              <a:t> </a:t>
            </a:r>
            <a:r>
              <a:rPr lang="en-US" sz="1800" dirty="0">
                <a:latin typeface="Comic Sans MS" pitchFamily="-110" charset="0"/>
              </a:rPr>
              <a:t>and </a:t>
            </a:r>
            <a:r>
              <a:rPr lang="en-US" sz="2000" dirty="0" err="1" smtClean="0">
                <a:solidFill>
                  <a:srgbClr val="3333FF"/>
                </a:solidFill>
                <a:latin typeface="Symbol" pitchFamily="-110" charset="2"/>
              </a:rPr>
              <a:t>w</a:t>
            </a:r>
            <a:r>
              <a:rPr lang="en-US" sz="1800" baseline="-25000" dirty="0" err="1" smtClean="0">
                <a:solidFill>
                  <a:srgbClr val="3333FF"/>
                </a:solidFill>
                <a:latin typeface="Comic Sans MS" pitchFamily="-110" charset="0"/>
              </a:rPr>
              <a:t>RF</a:t>
            </a:r>
            <a:r>
              <a:rPr lang="en-US" sz="1800" dirty="0" smtClean="0">
                <a:solidFill>
                  <a:srgbClr val="3333FF"/>
                </a:solidFill>
                <a:latin typeface="Comic Sans MS" pitchFamily="-110" charset="0"/>
              </a:rPr>
              <a:t> </a:t>
            </a:r>
            <a:r>
              <a:rPr lang="en-US" sz="1800" dirty="0">
                <a:solidFill>
                  <a:srgbClr val="3333FF"/>
                </a:solidFill>
                <a:latin typeface="Comic Sans MS" pitchFamily="-110" charset="0"/>
              </a:rPr>
              <a:t>increase</a:t>
            </a:r>
            <a:r>
              <a:rPr lang="en-US" sz="1800" dirty="0">
                <a:latin typeface="Comic Sans MS" pitchFamily="-110" charset="0"/>
              </a:rPr>
              <a:t> with </a:t>
            </a:r>
            <a:r>
              <a:rPr lang="en-US" sz="1800" dirty="0" smtClean="0">
                <a:latin typeface="Comic Sans MS" pitchFamily="-110" charset="0"/>
              </a:rPr>
              <a:t>energy</a:t>
            </a:r>
          </a:p>
          <a:p>
            <a:pPr marL="457200" indent="-457200">
              <a:buFontTx/>
              <a:buAutoNum type="arabicPeriod"/>
            </a:pPr>
            <a:endParaRPr lang="en-US" sz="1800" dirty="0">
              <a:latin typeface="Comic Sans MS" pitchFamily="-110" charset="0"/>
            </a:endParaRPr>
          </a:p>
        </p:txBody>
      </p:sp>
      <p:grpSp>
        <p:nvGrpSpPr>
          <p:cNvPr id="45069" name="Group 5"/>
          <p:cNvGrpSpPr>
            <a:grpSpLocks/>
          </p:cNvGrpSpPr>
          <p:nvPr/>
        </p:nvGrpSpPr>
        <p:grpSpPr bwMode="auto">
          <a:xfrm>
            <a:off x="483577" y="1268760"/>
            <a:ext cx="3228243" cy="3182590"/>
            <a:chOff x="330" y="631"/>
            <a:chExt cx="2203" cy="2173"/>
          </a:xfrm>
        </p:grpSpPr>
        <p:sp>
          <p:nvSpPr>
            <p:cNvPr id="45070" name="Oval 6"/>
            <p:cNvSpPr>
              <a:spLocks noChangeArrowheads="1"/>
            </p:cNvSpPr>
            <p:nvPr/>
          </p:nvSpPr>
          <p:spPr bwMode="auto">
            <a:xfrm>
              <a:off x="544" y="631"/>
              <a:ext cx="1507" cy="1507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1" name="Rectangle 7"/>
            <p:cNvSpPr>
              <a:spLocks noChangeArrowheads="1"/>
            </p:cNvSpPr>
            <p:nvPr/>
          </p:nvSpPr>
          <p:spPr bwMode="auto">
            <a:xfrm>
              <a:off x="1219" y="2071"/>
              <a:ext cx="228" cy="134"/>
            </a:xfrm>
            <a:prstGeom prst="rect">
              <a:avLst/>
            </a:prstGeom>
            <a:gradFill rotWithShape="0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2" name="Line 8"/>
            <p:cNvSpPr>
              <a:spLocks noChangeShapeType="1"/>
            </p:cNvSpPr>
            <p:nvPr/>
          </p:nvSpPr>
          <p:spPr bwMode="auto">
            <a:xfrm flipH="1">
              <a:off x="1220" y="2303"/>
              <a:ext cx="220" cy="0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 type="stealth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45073" name="Group 9"/>
            <p:cNvGrpSpPr>
              <a:grpSpLocks/>
            </p:cNvGrpSpPr>
            <p:nvPr/>
          </p:nvGrpSpPr>
          <p:grpSpPr bwMode="auto">
            <a:xfrm>
              <a:off x="1248" y="1859"/>
              <a:ext cx="192" cy="212"/>
              <a:chOff x="3264" y="2352"/>
              <a:chExt cx="192" cy="212"/>
            </a:xfrm>
          </p:grpSpPr>
          <p:sp>
            <p:nvSpPr>
              <p:cNvPr id="45093" name="Rectangle 10"/>
              <p:cNvSpPr>
                <a:spLocks noChangeArrowheads="1"/>
              </p:cNvSpPr>
              <p:nvPr/>
            </p:nvSpPr>
            <p:spPr bwMode="auto">
              <a:xfrm>
                <a:off x="3264" y="2352"/>
                <a:ext cx="192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600">
                    <a:solidFill>
                      <a:srgbClr val="0000FF"/>
                    </a:solidFill>
                    <a:latin typeface="Comic Sans MS" pitchFamily="-110" charset="0"/>
                  </a:rPr>
                  <a:t>E</a:t>
                </a:r>
                <a:endParaRPr sz="1600" noProof="1">
                  <a:solidFill>
                    <a:srgbClr val="0000FF"/>
                  </a:solidFill>
                  <a:latin typeface="Comic Sans MS" pitchFamily="-110" charset="0"/>
                </a:endParaRPr>
              </a:p>
            </p:txBody>
          </p:sp>
          <p:sp>
            <p:nvSpPr>
              <p:cNvPr id="45094" name="Line 11"/>
              <p:cNvSpPr>
                <a:spLocks noChangeShapeType="1"/>
              </p:cNvSpPr>
              <p:nvPr/>
            </p:nvSpPr>
            <p:spPr bwMode="auto">
              <a:xfrm>
                <a:off x="3312" y="2352"/>
                <a:ext cx="96" cy="0"/>
              </a:xfrm>
              <a:prstGeom prst="line">
                <a:avLst/>
              </a:prstGeom>
              <a:noFill/>
              <a:ln w="12700">
                <a:solidFill>
                  <a:schemeClr val="accent2"/>
                </a:solidFill>
                <a:round/>
                <a:headEnd/>
                <a:tailEnd type="stealth" w="sm" len="sm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45074" name="Line 12"/>
            <p:cNvSpPr>
              <a:spLocks noChangeShapeType="1"/>
            </p:cNvSpPr>
            <p:nvPr/>
          </p:nvSpPr>
          <p:spPr bwMode="auto">
            <a:xfrm flipV="1">
              <a:off x="1296" y="773"/>
              <a:ext cx="416" cy="6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5" name="Rectangle 13"/>
            <p:cNvSpPr>
              <a:spLocks noChangeArrowheads="1"/>
            </p:cNvSpPr>
            <p:nvPr/>
          </p:nvSpPr>
          <p:spPr bwMode="auto">
            <a:xfrm>
              <a:off x="1234" y="934"/>
              <a:ext cx="225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Comic Sans MS" pitchFamily="-110" charset="0"/>
                </a:rPr>
                <a:t>R</a:t>
              </a:r>
              <a:endParaRPr sz="1800" noProof="1">
                <a:latin typeface="Comic Sans MS" pitchFamily="-110" charset="0"/>
              </a:endParaRPr>
            </a:p>
          </p:txBody>
        </p:sp>
        <p:sp>
          <p:nvSpPr>
            <p:cNvPr id="45076" name="Line 14"/>
            <p:cNvSpPr>
              <a:spLocks noChangeShapeType="1"/>
            </p:cNvSpPr>
            <p:nvPr/>
          </p:nvSpPr>
          <p:spPr bwMode="auto">
            <a:xfrm>
              <a:off x="1440" y="2203"/>
              <a:ext cx="170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7" name="Line 15"/>
            <p:cNvSpPr>
              <a:spLocks noChangeShapeType="1"/>
            </p:cNvSpPr>
            <p:nvPr/>
          </p:nvSpPr>
          <p:spPr bwMode="auto">
            <a:xfrm>
              <a:off x="1610" y="2203"/>
              <a:ext cx="0" cy="31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45078" name="Group 16"/>
            <p:cNvGrpSpPr>
              <a:grpSpLocks/>
            </p:cNvGrpSpPr>
            <p:nvPr/>
          </p:nvGrpSpPr>
          <p:grpSpPr bwMode="auto">
            <a:xfrm>
              <a:off x="1536" y="2517"/>
              <a:ext cx="148" cy="149"/>
              <a:chOff x="2399" y="2156"/>
              <a:chExt cx="235" cy="240"/>
            </a:xfrm>
          </p:grpSpPr>
          <p:grpSp>
            <p:nvGrpSpPr>
              <p:cNvPr id="45085" name="Group 17"/>
              <p:cNvGrpSpPr>
                <a:grpSpLocks/>
              </p:cNvGrpSpPr>
              <p:nvPr/>
            </p:nvGrpSpPr>
            <p:grpSpPr bwMode="auto">
              <a:xfrm flipH="1">
                <a:off x="2455" y="2238"/>
                <a:ext cx="123" cy="75"/>
                <a:chOff x="450" y="2259"/>
                <a:chExt cx="1782" cy="1137"/>
              </a:xfrm>
            </p:grpSpPr>
            <p:grpSp>
              <p:nvGrpSpPr>
                <p:cNvPr id="45087" name="Group 18"/>
                <p:cNvGrpSpPr>
                  <a:grpSpLocks/>
                </p:cNvGrpSpPr>
                <p:nvPr/>
              </p:nvGrpSpPr>
              <p:grpSpPr bwMode="auto">
                <a:xfrm>
                  <a:off x="1341" y="2259"/>
                  <a:ext cx="891" cy="569"/>
                  <a:chOff x="1392" y="2256"/>
                  <a:chExt cx="891" cy="569"/>
                </a:xfrm>
              </p:grpSpPr>
              <p:sp>
                <p:nvSpPr>
                  <p:cNvPr id="45091" name="Freeform 19"/>
                  <p:cNvSpPr>
                    <a:spLocks/>
                  </p:cNvSpPr>
                  <p:nvPr/>
                </p:nvSpPr>
                <p:spPr bwMode="auto">
                  <a:xfrm flipV="1">
                    <a:off x="1392" y="2256"/>
                    <a:ext cx="459" cy="569"/>
                  </a:xfrm>
                  <a:custGeom>
                    <a:avLst/>
                    <a:gdLst>
                      <a:gd name="T0" fmla="*/ 0 w 459"/>
                      <a:gd name="T1" fmla="*/ 0 h 569"/>
                      <a:gd name="T2" fmla="*/ 90 w 459"/>
                      <a:gd name="T3" fmla="*/ 222 h 569"/>
                      <a:gd name="T4" fmla="*/ 183 w 459"/>
                      <a:gd name="T5" fmla="*/ 402 h 569"/>
                      <a:gd name="T6" fmla="*/ 294 w 459"/>
                      <a:gd name="T7" fmla="*/ 519 h 569"/>
                      <a:gd name="T8" fmla="*/ 390 w 459"/>
                      <a:gd name="T9" fmla="*/ 561 h 569"/>
                      <a:gd name="T10" fmla="*/ 459 w 459"/>
                      <a:gd name="T11" fmla="*/ 567 h 56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459"/>
                      <a:gd name="T19" fmla="*/ 0 h 569"/>
                      <a:gd name="T20" fmla="*/ 459 w 459"/>
                      <a:gd name="T21" fmla="*/ 569 h 569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459" h="569">
                        <a:moveTo>
                          <a:pt x="0" y="0"/>
                        </a:moveTo>
                        <a:cubicBezTo>
                          <a:pt x="15" y="36"/>
                          <a:pt x="59" y="155"/>
                          <a:pt x="90" y="222"/>
                        </a:cubicBezTo>
                        <a:cubicBezTo>
                          <a:pt x="121" y="289"/>
                          <a:pt x="149" y="353"/>
                          <a:pt x="183" y="402"/>
                        </a:cubicBezTo>
                        <a:cubicBezTo>
                          <a:pt x="217" y="451"/>
                          <a:pt x="260" y="493"/>
                          <a:pt x="294" y="519"/>
                        </a:cubicBezTo>
                        <a:cubicBezTo>
                          <a:pt x="328" y="545"/>
                          <a:pt x="363" y="553"/>
                          <a:pt x="390" y="561"/>
                        </a:cubicBezTo>
                        <a:cubicBezTo>
                          <a:pt x="417" y="569"/>
                          <a:pt x="445" y="566"/>
                          <a:pt x="459" y="567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5092" name="Freeform 20"/>
                  <p:cNvSpPr>
                    <a:spLocks/>
                  </p:cNvSpPr>
                  <p:nvPr/>
                </p:nvSpPr>
                <p:spPr bwMode="auto">
                  <a:xfrm flipH="1" flipV="1">
                    <a:off x="1824" y="2256"/>
                    <a:ext cx="459" cy="569"/>
                  </a:xfrm>
                  <a:custGeom>
                    <a:avLst/>
                    <a:gdLst>
                      <a:gd name="T0" fmla="*/ 0 w 459"/>
                      <a:gd name="T1" fmla="*/ 0 h 569"/>
                      <a:gd name="T2" fmla="*/ 90 w 459"/>
                      <a:gd name="T3" fmla="*/ 222 h 569"/>
                      <a:gd name="T4" fmla="*/ 183 w 459"/>
                      <a:gd name="T5" fmla="*/ 402 h 569"/>
                      <a:gd name="T6" fmla="*/ 294 w 459"/>
                      <a:gd name="T7" fmla="*/ 519 h 569"/>
                      <a:gd name="T8" fmla="*/ 390 w 459"/>
                      <a:gd name="T9" fmla="*/ 561 h 569"/>
                      <a:gd name="T10" fmla="*/ 459 w 459"/>
                      <a:gd name="T11" fmla="*/ 567 h 56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459"/>
                      <a:gd name="T19" fmla="*/ 0 h 569"/>
                      <a:gd name="T20" fmla="*/ 459 w 459"/>
                      <a:gd name="T21" fmla="*/ 569 h 569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459" h="569">
                        <a:moveTo>
                          <a:pt x="0" y="0"/>
                        </a:moveTo>
                        <a:cubicBezTo>
                          <a:pt x="15" y="36"/>
                          <a:pt x="59" y="155"/>
                          <a:pt x="90" y="222"/>
                        </a:cubicBezTo>
                        <a:cubicBezTo>
                          <a:pt x="121" y="289"/>
                          <a:pt x="149" y="353"/>
                          <a:pt x="183" y="402"/>
                        </a:cubicBezTo>
                        <a:cubicBezTo>
                          <a:pt x="217" y="451"/>
                          <a:pt x="260" y="493"/>
                          <a:pt x="294" y="519"/>
                        </a:cubicBezTo>
                        <a:cubicBezTo>
                          <a:pt x="328" y="545"/>
                          <a:pt x="363" y="553"/>
                          <a:pt x="390" y="561"/>
                        </a:cubicBezTo>
                        <a:cubicBezTo>
                          <a:pt x="417" y="569"/>
                          <a:pt x="445" y="566"/>
                          <a:pt x="459" y="567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45088" name="Group 21"/>
                <p:cNvGrpSpPr>
                  <a:grpSpLocks/>
                </p:cNvGrpSpPr>
                <p:nvPr/>
              </p:nvGrpSpPr>
              <p:grpSpPr bwMode="auto">
                <a:xfrm>
                  <a:off x="450" y="2827"/>
                  <a:ext cx="891" cy="569"/>
                  <a:chOff x="480" y="2832"/>
                  <a:chExt cx="891" cy="569"/>
                </a:xfrm>
              </p:grpSpPr>
              <p:sp>
                <p:nvSpPr>
                  <p:cNvPr id="45089" name="Freeform 22"/>
                  <p:cNvSpPr>
                    <a:spLocks/>
                  </p:cNvSpPr>
                  <p:nvPr/>
                </p:nvSpPr>
                <p:spPr bwMode="auto">
                  <a:xfrm>
                    <a:off x="480" y="2832"/>
                    <a:ext cx="459" cy="569"/>
                  </a:xfrm>
                  <a:custGeom>
                    <a:avLst/>
                    <a:gdLst>
                      <a:gd name="T0" fmla="*/ 0 w 459"/>
                      <a:gd name="T1" fmla="*/ 0 h 569"/>
                      <a:gd name="T2" fmla="*/ 90 w 459"/>
                      <a:gd name="T3" fmla="*/ 222 h 569"/>
                      <a:gd name="T4" fmla="*/ 183 w 459"/>
                      <a:gd name="T5" fmla="*/ 402 h 569"/>
                      <a:gd name="T6" fmla="*/ 294 w 459"/>
                      <a:gd name="T7" fmla="*/ 519 h 569"/>
                      <a:gd name="T8" fmla="*/ 390 w 459"/>
                      <a:gd name="T9" fmla="*/ 561 h 569"/>
                      <a:gd name="T10" fmla="*/ 459 w 459"/>
                      <a:gd name="T11" fmla="*/ 567 h 56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459"/>
                      <a:gd name="T19" fmla="*/ 0 h 569"/>
                      <a:gd name="T20" fmla="*/ 459 w 459"/>
                      <a:gd name="T21" fmla="*/ 569 h 569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459" h="569">
                        <a:moveTo>
                          <a:pt x="0" y="0"/>
                        </a:moveTo>
                        <a:cubicBezTo>
                          <a:pt x="15" y="36"/>
                          <a:pt x="59" y="155"/>
                          <a:pt x="90" y="222"/>
                        </a:cubicBezTo>
                        <a:cubicBezTo>
                          <a:pt x="121" y="289"/>
                          <a:pt x="149" y="353"/>
                          <a:pt x="183" y="402"/>
                        </a:cubicBezTo>
                        <a:cubicBezTo>
                          <a:pt x="217" y="451"/>
                          <a:pt x="260" y="493"/>
                          <a:pt x="294" y="519"/>
                        </a:cubicBezTo>
                        <a:cubicBezTo>
                          <a:pt x="328" y="545"/>
                          <a:pt x="363" y="553"/>
                          <a:pt x="390" y="561"/>
                        </a:cubicBezTo>
                        <a:cubicBezTo>
                          <a:pt x="417" y="569"/>
                          <a:pt x="445" y="566"/>
                          <a:pt x="459" y="567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5090" name="Freeform 23"/>
                  <p:cNvSpPr>
                    <a:spLocks/>
                  </p:cNvSpPr>
                  <p:nvPr/>
                </p:nvSpPr>
                <p:spPr bwMode="auto">
                  <a:xfrm flipH="1">
                    <a:off x="912" y="2832"/>
                    <a:ext cx="459" cy="569"/>
                  </a:xfrm>
                  <a:custGeom>
                    <a:avLst/>
                    <a:gdLst>
                      <a:gd name="T0" fmla="*/ 0 w 459"/>
                      <a:gd name="T1" fmla="*/ 0 h 569"/>
                      <a:gd name="T2" fmla="*/ 90 w 459"/>
                      <a:gd name="T3" fmla="*/ 222 h 569"/>
                      <a:gd name="T4" fmla="*/ 183 w 459"/>
                      <a:gd name="T5" fmla="*/ 402 h 569"/>
                      <a:gd name="T6" fmla="*/ 294 w 459"/>
                      <a:gd name="T7" fmla="*/ 519 h 569"/>
                      <a:gd name="T8" fmla="*/ 390 w 459"/>
                      <a:gd name="T9" fmla="*/ 561 h 569"/>
                      <a:gd name="T10" fmla="*/ 459 w 459"/>
                      <a:gd name="T11" fmla="*/ 567 h 56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459"/>
                      <a:gd name="T19" fmla="*/ 0 h 569"/>
                      <a:gd name="T20" fmla="*/ 459 w 459"/>
                      <a:gd name="T21" fmla="*/ 569 h 569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459" h="569">
                        <a:moveTo>
                          <a:pt x="0" y="0"/>
                        </a:moveTo>
                        <a:cubicBezTo>
                          <a:pt x="15" y="36"/>
                          <a:pt x="59" y="155"/>
                          <a:pt x="90" y="222"/>
                        </a:cubicBezTo>
                        <a:cubicBezTo>
                          <a:pt x="121" y="289"/>
                          <a:pt x="149" y="353"/>
                          <a:pt x="183" y="402"/>
                        </a:cubicBezTo>
                        <a:cubicBezTo>
                          <a:pt x="217" y="451"/>
                          <a:pt x="260" y="493"/>
                          <a:pt x="294" y="519"/>
                        </a:cubicBezTo>
                        <a:cubicBezTo>
                          <a:pt x="328" y="545"/>
                          <a:pt x="363" y="553"/>
                          <a:pt x="390" y="561"/>
                        </a:cubicBezTo>
                        <a:cubicBezTo>
                          <a:pt x="417" y="569"/>
                          <a:pt x="445" y="566"/>
                          <a:pt x="459" y="567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45086" name="Oval 24"/>
              <p:cNvSpPr>
                <a:spLocks noChangeArrowheads="1"/>
              </p:cNvSpPr>
              <p:nvPr/>
            </p:nvSpPr>
            <p:spPr bwMode="auto">
              <a:xfrm>
                <a:off x="2399" y="2156"/>
                <a:ext cx="235" cy="24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45079" name="Rectangle 25"/>
            <p:cNvSpPr>
              <a:spLocks noChangeArrowheads="1"/>
            </p:cNvSpPr>
            <p:nvPr/>
          </p:nvSpPr>
          <p:spPr bwMode="auto">
            <a:xfrm>
              <a:off x="1684" y="2474"/>
              <a:ext cx="849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>
                  <a:latin typeface="Comic Sans MS" pitchFamily="-110" charset="0"/>
                </a:rPr>
                <a:t>RF generator</a:t>
              </a:r>
              <a:endParaRPr sz="1400" noProof="1">
                <a:latin typeface="Comic Sans MS" pitchFamily="-110" charset="0"/>
              </a:endParaRPr>
            </a:p>
          </p:txBody>
        </p:sp>
        <p:sp>
          <p:nvSpPr>
            <p:cNvPr id="45080" name="Rectangle 26"/>
            <p:cNvSpPr>
              <a:spLocks noChangeArrowheads="1"/>
            </p:cNvSpPr>
            <p:nvPr/>
          </p:nvSpPr>
          <p:spPr bwMode="auto">
            <a:xfrm>
              <a:off x="330" y="684"/>
              <a:ext cx="23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solidFill>
                    <a:srgbClr val="009999"/>
                  </a:solidFill>
                  <a:latin typeface="Comic Sans MS" pitchFamily="-110" charset="0"/>
                </a:rPr>
                <a:t>B</a:t>
              </a:r>
              <a:endParaRPr sz="2000" noProof="1">
                <a:solidFill>
                  <a:srgbClr val="009999"/>
                </a:solidFill>
                <a:latin typeface="Comic Sans MS" pitchFamily="-110" charset="0"/>
              </a:endParaRPr>
            </a:p>
          </p:txBody>
        </p:sp>
        <p:grpSp>
          <p:nvGrpSpPr>
            <p:cNvPr id="45081" name="Group 27"/>
            <p:cNvGrpSpPr>
              <a:grpSpLocks/>
            </p:cNvGrpSpPr>
            <p:nvPr/>
          </p:nvGrpSpPr>
          <p:grpSpPr bwMode="auto">
            <a:xfrm>
              <a:off x="525" y="664"/>
              <a:ext cx="124" cy="124"/>
              <a:chOff x="2817" y="2503"/>
              <a:chExt cx="163" cy="163"/>
            </a:xfrm>
          </p:grpSpPr>
          <p:sp>
            <p:nvSpPr>
              <p:cNvPr id="45083" name="Oval 28"/>
              <p:cNvSpPr>
                <a:spLocks noChangeArrowheads="1"/>
              </p:cNvSpPr>
              <p:nvPr/>
            </p:nvSpPr>
            <p:spPr bwMode="auto">
              <a:xfrm>
                <a:off x="2817" y="2503"/>
                <a:ext cx="163" cy="163"/>
              </a:xfrm>
              <a:prstGeom prst="ellipse">
                <a:avLst/>
              </a:prstGeom>
              <a:noFill/>
              <a:ln w="12700">
                <a:solidFill>
                  <a:srgbClr val="009999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084" name="Oval 29"/>
              <p:cNvSpPr>
                <a:spLocks noChangeArrowheads="1"/>
              </p:cNvSpPr>
              <p:nvPr/>
            </p:nvSpPr>
            <p:spPr bwMode="auto">
              <a:xfrm>
                <a:off x="2873" y="2559"/>
                <a:ext cx="52" cy="52"/>
              </a:xfrm>
              <a:prstGeom prst="ellipse">
                <a:avLst/>
              </a:prstGeom>
              <a:solidFill>
                <a:srgbClr val="009999"/>
              </a:solidFill>
              <a:ln w="12700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45082" name="Rectangle 30"/>
            <p:cNvSpPr>
              <a:spLocks noChangeArrowheads="1"/>
            </p:cNvSpPr>
            <p:nvPr/>
          </p:nvSpPr>
          <p:spPr bwMode="auto">
            <a:xfrm>
              <a:off x="568" y="2207"/>
              <a:ext cx="655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>
                  <a:latin typeface="Comic Sans MS" pitchFamily="-110" charset="0"/>
                </a:rPr>
                <a:t>RF cavity</a:t>
              </a:r>
              <a:endParaRPr sz="1400" noProof="1">
                <a:latin typeface="Comic Sans MS" pitchFamily="-110" charset="0"/>
              </a:endParaRPr>
            </a:p>
          </p:txBody>
        </p:sp>
      </p:grpSp>
      <p:sp>
        <p:nvSpPr>
          <p:cNvPr id="45062" name="Rectangle 32"/>
          <p:cNvSpPr>
            <a:spLocks noChangeArrowheads="1"/>
          </p:cNvSpPr>
          <p:nvPr/>
        </p:nvSpPr>
        <p:spPr bwMode="auto">
          <a:xfrm>
            <a:off x="3938224" y="4847134"/>
            <a:ext cx="2230315" cy="1522413"/>
          </a:xfrm>
          <a:prstGeom prst="rect">
            <a:avLst/>
          </a:prstGeom>
          <a:solidFill>
            <a:srgbClr val="CCECFF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3" name="Rectangle 33"/>
          <p:cNvSpPr>
            <a:spLocks noChangeArrowheads="1"/>
          </p:cNvSpPr>
          <p:nvPr/>
        </p:nvSpPr>
        <p:spPr bwMode="auto">
          <a:xfrm>
            <a:off x="323120" y="5156697"/>
            <a:ext cx="2880946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Comic Sans MS" pitchFamily="-110" charset="0"/>
              </a:rPr>
              <a:t>Synchronism condition</a:t>
            </a:r>
            <a:endParaRPr sz="2000" noProof="1">
              <a:solidFill>
                <a:srgbClr val="0000FF"/>
              </a:solidFill>
              <a:latin typeface="Comic Sans MS" pitchFamily="-110" charset="0"/>
            </a:endParaRPr>
          </a:p>
        </p:txBody>
      </p:sp>
      <p:graphicFrame>
        <p:nvGraphicFramePr>
          <p:cNvPr id="45058" name="Object 2"/>
          <p:cNvGraphicFramePr>
            <a:graphicFrameLocks noChangeAspect="1"/>
          </p:cNvGraphicFramePr>
          <p:nvPr/>
        </p:nvGraphicFramePr>
        <p:xfrm>
          <a:off x="4133120" y="4847134"/>
          <a:ext cx="1839058" cy="1522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740" name="Equation" r:id="rId3" imgW="863280" imgH="660240" progId="Equation.3">
                  <p:embed/>
                </p:oleObj>
              </mc:Choice>
              <mc:Fallback>
                <p:oleObj name="Equation" r:id="rId3" imgW="863280" imgH="660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3120" y="4847134"/>
                        <a:ext cx="1839058" cy="15224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5064" name="Group 35"/>
          <p:cNvGrpSpPr>
            <a:grpSpLocks/>
          </p:cNvGrpSpPr>
          <p:nvPr/>
        </p:nvGrpSpPr>
        <p:grpSpPr bwMode="auto">
          <a:xfrm>
            <a:off x="3316901" y="5223372"/>
            <a:ext cx="408842" cy="298450"/>
            <a:chOff x="3943" y="3724"/>
            <a:chExt cx="279" cy="188"/>
          </a:xfrm>
        </p:grpSpPr>
        <p:sp>
          <p:nvSpPr>
            <p:cNvPr id="45066" name="Freeform 36"/>
            <p:cNvSpPr>
              <a:spLocks/>
            </p:cNvSpPr>
            <p:nvPr/>
          </p:nvSpPr>
          <p:spPr bwMode="auto">
            <a:xfrm>
              <a:off x="3957" y="3738"/>
              <a:ext cx="265" cy="174"/>
            </a:xfrm>
            <a:custGeom>
              <a:avLst/>
              <a:gdLst>
                <a:gd name="T0" fmla="*/ 341 w 529"/>
                <a:gd name="T1" fmla="*/ 0 h 349"/>
                <a:gd name="T2" fmla="*/ 341 w 529"/>
                <a:gd name="T3" fmla="*/ 94 h 349"/>
                <a:gd name="T4" fmla="*/ 0 w 529"/>
                <a:gd name="T5" fmla="*/ 94 h 349"/>
                <a:gd name="T6" fmla="*/ 0 w 529"/>
                <a:gd name="T7" fmla="*/ 255 h 349"/>
                <a:gd name="T8" fmla="*/ 341 w 529"/>
                <a:gd name="T9" fmla="*/ 255 h 349"/>
                <a:gd name="T10" fmla="*/ 341 w 529"/>
                <a:gd name="T11" fmla="*/ 349 h 349"/>
                <a:gd name="T12" fmla="*/ 529 w 529"/>
                <a:gd name="T13" fmla="*/ 174 h 349"/>
                <a:gd name="T14" fmla="*/ 341 w 529"/>
                <a:gd name="T15" fmla="*/ 0 h 34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29"/>
                <a:gd name="T25" fmla="*/ 0 h 349"/>
                <a:gd name="T26" fmla="*/ 529 w 529"/>
                <a:gd name="T27" fmla="*/ 349 h 34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29" h="349">
                  <a:moveTo>
                    <a:pt x="341" y="0"/>
                  </a:moveTo>
                  <a:lnTo>
                    <a:pt x="341" y="94"/>
                  </a:lnTo>
                  <a:lnTo>
                    <a:pt x="0" y="94"/>
                  </a:lnTo>
                  <a:lnTo>
                    <a:pt x="0" y="255"/>
                  </a:lnTo>
                  <a:lnTo>
                    <a:pt x="341" y="255"/>
                  </a:lnTo>
                  <a:lnTo>
                    <a:pt x="341" y="349"/>
                  </a:lnTo>
                  <a:lnTo>
                    <a:pt x="529" y="174"/>
                  </a:lnTo>
                  <a:lnTo>
                    <a:pt x="341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67" name="Freeform 37"/>
            <p:cNvSpPr>
              <a:spLocks/>
            </p:cNvSpPr>
            <p:nvPr/>
          </p:nvSpPr>
          <p:spPr bwMode="auto">
            <a:xfrm>
              <a:off x="3943" y="3724"/>
              <a:ext cx="265" cy="174"/>
            </a:xfrm>
            <a:custGeom>
              <a:avLst/>
              <a:gdLst>
                <a:gd name="T0" fmla="*/ 341 w 529"/>
                <a:gd name="T1" fmla="*/ 0 h 348"/>
                <a:gd name="T2" fmla="*/ 341 w 529"/>
                <a:gd name="T3" fmla="*/ 93 h 348"/>
                <a:gd name="T4" fmla="*/ 0 w 529"/>
                <a:gd name="T5" fmla="*/ 93 h 348"/>
                <a:gd name="T6" fmla="*/ 0 w 529"/>
                <a:gd name="T7" fmla="*/ 255 h 348"/>
                <a:gd name="T8" fmla="*/ 341 w 529"/>
                <a:gd name="T9" fmla="*/ 255 h 348"/>
                <a:gd name="T10" fmla="*/ 341 w 529"/>
                <a:gd name="T11" fmla="*/ 348 h 348"/>
                <a:gd name="T12" fmla="*/ 529 w 529"/>
                <a:gd name="T13" fmla="*/ 174 h 348"/>
                <a:gd name="T14" fmla="*/ 341 w 529"/>
                <a:gd name="T15" fmla="*/ 0 h 34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29"/>
                <a:gd name="T25" fmla="*/ 0 h 348"/>
                <a:gd name="T26" fmla="*/ 529 w 529"/>
                <a:gd name="T27" fmla="*/ 348 h 34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29" h="348">
                  <a:moveTo>
                    <a:pt x="341" y="0"/>
                  </a:moveTo>
                  <a:lnTo>
                    <a:pt x="341" y="93"/>
                  </a:lnTo>
                  <a:lnTo>
                    <a:pt x="0" y="93"/>
                  </a:lnTo>
                  <a:lnTo>
                    <a:pt x="0" y="255"/>
                  </a:lnTo>
                  <a:lnTo>
                    <a:pt x="341" y="255"/>
                  </a:lnTo>
                  <a:lnTo>
                    <a:pt x="341" y="348"/>
                  </a:lnTo>
                  <a:lnTo>
                    <a:pt x="529" y="174"/>
                  </a:lnTo>
                  <a:lnTo>
                    <a:pt x="341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5065" name="Rectangle 38"/>
          <p:cNvSpPr>
            <a:spLocks noChangeArrowheads="1"/>
          </p:cNvSpPr>
          <p:nvPr/>
        </p:nvSpPr>
        <p:spPr bwMode="auto">
          <a:xfrm>
            <a:off x="6444031" y="4940797"/>
            <a:ext cx="2385646" cy="1306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110000"/>
              </a:lnSpc>
            </a:pPr>
            <a:r>
              <a:rPr lang="en-US" sz="1800" i="1" dirty="0">
                <a:latin typeface="Comic Sans MS" pitchFamily="-110" charset="0"/>
              </a:rPr>
              <a:t>h</a:t>
            </a:r>
            <a:r>
              <a:rPr lang="en-US" sz="1800" dirty="0">
                <a:latin typeface="Comic Sans MS" pitchFamily="-110" charset="0"/>
              </a:rPr>
              <a:t> integer,</a:t>
            </a:r>
          </a:p>
          <a:p>
            <a:pPr>
              <a:lnSpc>
                <a:spcPct val="110000"/>
              </a:lnSpc>
            </a:pPr>
            <a:r>
              <a:rPr lang="en-US" sz="1800" dirty="0">
                <a:solidFill>
                  <a:srgbClr val="FF0000"/>
                </a:solidFill>
                <a:latin typeface="Comic Sans MS" pitchFamily="-110" charset="0"/>
              </a:rPr>
              <a:t>harmonic </a:t>
            </a:r>
            <a:r>
              <a:rPr lang="en-US" sz="1800" dirty="0" smtClean="0">
                <a:solidFill>
                  <a:srgbClr val="FF0000"/>
                </a:solidFill>
                <a:latin typeface="Comic Sans MS" pitchFamily="-110" charset="0"/>
              </a:rPr>
              <a:t>number:</a:t>
            </a:r>
          </a:p>
          <a:p>
            <a:pPr>
              <a:lnSpc>
                <a:spcPct val="110000"/>
              </a:lnSpc>
            </a:pPr>
            <a:r>
              <a:rPr lang="en-US" sz="1800" noProof="1" smtClean="0">
                <a:latin typeface="Comic Sans MS" pitchFamily="-110" charset="0"/>
              </a:rPr>
              <a:t>number of RF cycles</a:t>
            </a:r>
          </a:p>
          <a:p>
            <a:pPr>
              <a:lnSpc>
                <a:spcPct val="110000"/>
              </a:lnSpc>
            </a:pPr>
            <a:r>
              <a:rPr lang="en-US" sz="1800" noProof="1" smtClean="0">
                <a:latin typeface="Comic Sans MS" pitchFamily="-110" charset="0"/>
              </a:rPr>
              <a:t>per revolution</a:t>
            </a:r>
            <a:endParaRPr sz="1800" noProof="1">
              <a:latin typeface="Comic Sans MS" pitchFamily="-110" charset="0"/>
            </a:endParaRPr>
          </a:p>
        </p:txBody>
      </p:sp>
      <p:graphicFrame>
        <p:nvGraphicFramePr>
          <p:cNvPr id="3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5956197"/>
              </p:ext>
            </p:extLst>
          </p:nvPr>
        </p:nvGraphicFramePr>
        <p:xfrm>
          <a:off x="1013056" y="5882928"/>
          <a:ext cx="1614728" cy="49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741" name="Equation" r:id="rId5" imgW="660400" imgH="203200" progId="Equation.3">
                  <p:embed/>
                </p:oleObj>
              </mc:Choice>
              <mc:Fallback>
                <p:oleObj name="Equation" r:id="rId5" imgW="6604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3056" y="5882928"/>
                        <a:ext cx="1614728" cy="4984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Rectangle 2"/>
          <p:cNvSpPr txBox="1">
            <a:spLocks noChangeArrowheads="1"/>
          </p:cNvSpPr>
          <p:nvPr/>
        </p:nvSpPr>
        <p:spPr>
          <a:xfrm>
            <a:off x="990600" y="304800"/>
            <a:ext cx="7086600" cy="533400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9pPr>
          </a:lstStyle>
          <a:p>
            <a:r>
              <a:rPr lang="en-US" smtClean="0"/>
              <a:t>Circular accelerators: The Synchrotron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176200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3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304800"/>
            <a:ext cx="7086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 dirty="0" smtClean="0"/>
              <a:t>The </a:t>
            </a:r>
            <a:r>
              <a:rPr lang="en-US" dirty="0"/>
              <a:t>Synchrotron</a:t>
            </a:r>
            <a:endParaRPr lang="fr-FR" dirty="0"/>
          </a:p>
        </p:txBody>
      </p:sp>
      <p:sp>
        <p:nvSpPr>
          <p:cNvPr id="27654" name="Text Box 3"/>
          <p:cNvSpPr txBox="1">
            <a:spLocks noChangeArrowheads="1"/>
          </p:cNvSpPr>
          <p:nvPr/>
        </p:nvSpPr>
        <p:spPr bwMode="auto">
          <a:xfrm>
            <a:off x="201613" y="908720"/>
            <a:ext cx="8637587" cy="10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110000"/>
              </a:lnSpc>
            </a:pPr>
            <a:r>
              <a:rPr lang="en-US" sz="1800" dirty="0"/>
              <a:t>The </a:t>
            </a:r>
            <a:r>
              <a:rPr lang="en-US" sz="1800" dirty="0">
                <a:solidFill>
                  <a:srgbClr val="FF0000"/>
                </a:solidFill>
              </a:rPr>
              <a:t>synchrotron</a:t>
            </a:r>
            <a:r>
              <a:rPr lang="en-US" sz="1800" dirty="0"/>
              <a:t> is a synchronous accelerator since there is a </a:t>
            </a:r>
            <a:r>
              <a:rPr lang="en-US" sz="1800" dirty="0">
                <a:solidFill>
                  <a:srgbClr val="FF0000"/>
                </a:solidFill>
              </a:rPr>
              <a:t>synchronous RF phase</a:t>
            </a:r>
            <a:r>
              <a:rPr lang="en-US" sz="1800" dirty="0"/>
              <a:t> for which the energy gain </a:t>
            </a:r>
            <a:r>
              <a:rPr lang="en-US" sz="1800" dirty="0">
                <a:solidFill>
                  <a:srgbClr val="FF0000"/>
                </a:solidFill>
              </a:rPr>
              <a:t>fits</a:t>
            </a:r>
            <a:r>
              <a:rPr lang="en-US" sz="1800" dirty="0"/>
              <a:t> the </a:t>
            </a:r>
            <a:r>
              <a:rPr lang="en-US" sz="1800" dirty="0">
                <a:solidFill>
                  <a:srgbClr val="FF0000"/>
                </a:solidFill>
              </a:rPr>
              <a:t>increase of the magnetic field </a:t>
            </a:r>
            <a:r>
              <a:rPr lang="en-US" sz="1800" dirty="0"/>
              <a:t>at each turn. That implies the following operating conditions:</a:t>
            </a:r>
            <a:endParaRPr lang="fr-FR" sz="1600" dirty="0"/>
          </a:p>
        </p:txBody>
      </p:sp>
      <p:graphicFrame>
        <p:nvGraphicFramePr>
          <p:cNvPr id="27650" name="Object 2"/>
          <p:cNvGraphicFramePr>
            <a:graphicFrameLocks noChangeAspect="1"/>
          </p:cNvGraphicFramePr>
          <p:nvPr/>
        </p:nvGraphicFramePr>
        <p:xfrm>
          <a:off x="4044950" y="1982787"/>
          <a:ext cx="1816100" cy="3830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362" name="Equation" r:id="rId4" imgW="1054080" imgH="2222280" progId="Equation.3">
                  <p:embed/>
                </p:oleObj>
              </mc:Choice>
              <mc:Fallback>
                <p:oleObj name="Equation" r:id="rId4" imgW="1054080" imgH="2222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4950" y="1982787"/>
                        <a:ext cx="1816100" cy="3830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6" name="Text Box 11"/>
          <p:cNvSpPr txBox="1">
            <a:spLocks noChangeArrowheads="1"/>
          </p:cNvSpPr>
          <p:nvPr/>
        </p:nvSpPr>
        <p:spPr bwMode="auto">
          <a:xfrm>
            <a:off x="6172200" y="2060575"/>
            <a:ext cx="2667000" cy="367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 b="1" dirty="0">
                <a:solidFill>
                  <a:schemeClr val="accent2"/>
                </a:solidFill>
              </a:rPr>
              <a:t>Energy gain per turn</a:t>
            </a:r>
            <a:endParaRPr lang="fr-FR" sz="1600" b="1" dirty="0" smtClean="0">
              <a:solidFill>
                <a:schemeClr val="accent2"/>
              </a:solidFill>
            </a:endParaRPr>
          </a:p>
          <a:p>
            <a:pPr>
              <a:spcAft>
                <a:spcPts val="1200"/>
              </a:spcAft>
            </a:pPr>
            <a:endParaRPr lang="fr-FR" sz="1600" b="1" dirty="0" smtClean="0">
              <a:solidFill>
                <a:schemeClr val="accent2"/>
              </a:solidFill>
            </a:endParaRPr>
          </a:p>
          <a:p>
            <a:endParaRPr lang="en-US" sz="1600" b="1" dirty="0">
              <a:solidFill>
                <a:schemeClr val="accent2"/>
              </a:solidFill>
            </a:endParaRPr>
          </a:p>
          <a:p>
            <a:r>
              <a:rPr lang="en-US" sz="1600" b="1" dirty="0">
                <a:solidFill>
                  <a:schemeClr val="accent2"/>
                </a:solidFill>
              </a:rPr>
              <a:t>S</a:t>
            </a:r>
            <a:r>
              <a:rPr lang="fr-FR" sz="1600" b="1" dirty="0" err="1">
                <a:solidFill>
                  <a:schemeClr val="accent2"/>
                </a:solidFill>
              </a:rPr>
              <a:t>ynchron</a:t>
            </a:r>
            <a:r>
              <a:rPr lang="en-US" sz="1600" b="1" dirty="0" err="1">
                <a:solidFill>
                  <a:schemeClr val="accent2"/>
                </a:solidFill>
              </a:rPr>
              <a:t>ous</a:t>
            </a:r>
            <a:r>
              <a:rPr lang="en-US" sz="1600" b="1" dirty="0">
                <a:solidFill>
                  <a:schemeClr val="accent2"/>
                </a:solidFill>
              </a:rPr>
              <a:t> particle</a:t>
            </a:r>
            <a:endParaRPr lang="fr-FR" sz="1600" b="1" dirty="0">
              <a:solidFill>
                <a:schemeClr val="accent2"/>
              </a:solidFill>
            </a:endParaRPr>
          </a:p>
          <a:p>
            <a:endParaRPr lang="fr-FR" sz="1600" b="1" dirty="0">
              <a:solidFill>
                <a:schemeClr val="accent2"/>
              </a:solidFill>
            </a:endParaRPr>
          </a:p>
          <a:p>
            <a:endParaRPr lang="fr-FR" sz="1600" b="1" dirty="0">
              <a:solidFill>
                <a:schemeClr val="accent2"/>
              </a:solidFill>
            </a:endParaRPr>
          </a:p>
          <a:p>
            <a:r>
              <a:rPr lang="en-US" sz="1600" b="1" dirty="0">
                <a:solidFill>
                  <a:schemeClr val="accent2"/>
                </a:solidFill>
              </a:rPr>
              <a:t>RF </a:t>
            </a:r>
            <a:r>
              <a:rPr lang="en-US" sz="1600" b="1" dirty="0" err="1">
                <a:solidFill>
                  <a:schemeClr val="accent2"/>
                </a:solidFill>
              </a:rPr>
              <a:t>s</a:t>
            </a:r>
            <a:r>
              <a:rPr lang="fr-FR" sz="1600" b="1" dirty="0" err="1">
                <a:solidFill>
                  <a:schemeClr val="accent2"/>
                </a:solidFill>
              </a:rPr>
              <a:t>ynchronism</a:t>
            </a:r>
            <a:r>
              <a:rPr lang="en-US" sz="1600" b="1" dirty="0">
                <a:solidFill>
                  <a:schemeClr val="accent2"/>
                </a:solidFill>
              </a:rPr>
              <a:t> </a:t>
            </a:r>
            <a:endParaRPr lang="en-US" sz="1600" b="1" dirty="0" smtClean="0">
              <a:solidFill>
                <a:schemeClr val="accent2"/>
              </a:solidFill>
            </a:endParaRPr>
          </a:p>
          <a:p>
            <a:r>
              <a:rPr lang="fr-FR" sz="1600" b="1" dirty="0" smtClean="0">
                <a:solidFill>
                  <a:schemeClr val="accent2"/>
                </a:solidFill>
              </a:rPr>
              <a:t>(h - </a:t>
            </a:r>
            <a:r>
              <a:rPr lang="fr-FR" sz="1600" b="1" dirty="0" err="1" smtClean="0">
                <a:solidFill>
                  <a:schemeClr val="accent2"/>
                </a:solidFill>
              </a:rPr>
              <a:t>harmonic</a:t>
            </a:r>
            <a:r>
              <a:rPr lang="fr-FR" sz="1600" b="1" dirty="0" smtClean="0">
                <a:solidFill>
                  <a:schemeClr val="accent2"/>
                </a:solidFill>
              </a:rPr>
              <a:t> </a:t>
            </a:r>
            <a:r>
              <a:rPr lang="fr-FR" sz="1600" b="1" dirty="0" err="1" smtClean="0">
                <a:solidFill>
                  <a:schemeClr val="accent2"/>
                </a:solidFill>
              </a:rPr>
              <a:t>number</a:t>
            </a:r>
            <a:r>
              <a:rPr lang="fr-FR" sz="1600" b="1" dirty="0" smtClean="0">
                <a:solidFill>
                  <a:schemeClr val="accent2"/>
                </a:solidFill>
              </a:rPr>
              <a:t>)</a:t>
            </a:r>
          </a:p>
          <a:p>
            <a:pPr>
              <a:spcAft>
                <a:spcPts val="1200"/>
              </a:spcAft>
            </a:pPr>
            <a:endParaRPr lang="fr-FR" sz="1600" b="1" dirty="0">
              <a:solidFill>
                <a:schemeClr val="accent2"/>
              </a:solidFill>
            </a:endParaRPr>
          </a:p>
          <a:p>
            <a:r>
              <a:rPr lang="en-US" sz="1600" b="1" dirty="0">
                <a:solidFill>
                  <a:schemeClr val="accent2"/>
                </a:solidFill>
              </a:rPr>
              <a:t>Constant orbit</a:t>
            </a:r>
            <a:endParaRPr lang="fr-FR" sz="1600" b="1" dirty="0">
              <a:solidFill>
                <a:schemeClr val="accent2"/>
              </a:solidFill>
            </a:endParaRPr>
          </a:p>
          <a:p>
            <a:pPr>
              <a:spcAft>
                <a:spcPts val="600"/>
              </a:spcAft>
            </a:pPr>
            <a:endParaRPr lang="fr-FR" sz="1600" b="1" dirty="0">
              <a:solidFill>
                <a:schemeClr val="accent2"/>
              </a:solidFill>
            </a:endParaRPr>
          </a:p>
          <a:p>
            <a:endParaRPr lang="fr-FR" sz="1600" b="1" dirty="0">
              <a:solidFill>
                <a:schemeClr val="accent2"/>
              </a:solidFill>
            </a:endParaRPr>
          </a:p>
          <a:p>
            <a:r>
              <a:rPr lang="en-US" sz="1600" b="1" dirty="0">
                <a:solidFill>
                  <a:schemeClr val="accent2"/>
                </a:solidFill>
              </a:rPr>
              <a:t>Variable magnetic field</a:t>
            </a:r>
            <a:endParaRPr lang="fr-FR" sz="1600" b="1" dirty="0">
              <a:solidFill>
                <a:schemeClr val="accent2"/>
              </a:solidFill>
            </a:endParaRPr>
          </a:p>
        </p:txBody>
      </p:sp>
      <p:sp>
        <p:nvSpPr>
          <p:cNvPr id="27657" name="Line 12"/>
          <p:cNvSpPr>
            <a:spLocks noChangeShapeType="1"/>
          </p:cNvSpPr>
          <p:nvPr/>
        </p:nvSpPr>
        <p:spPr bwMode="auto">
          <a:xfrm>
            <a:off x="5181600" y="2287587"/>
            <a:ext cx="679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58" name="Line 13"/>
          <p:cNvSpPr>
            <a:spLocks noChangeShapeType="1"/>
          </p:cNvSpPr>
          <p:nvPr/>
        </p:nvSpPr>
        <p:spPr bwMode="auto">
          <a:xfrm>
            <a:off x="5486400" y="3125787"/>
            <a:ext cx="374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59" name="Line 14"/>
          <p:cNvSpPr>
            <a:spLocks noChangeShapeType="1"/>
          </p:cNvSpPr>
          <p:nvPr/>
        </p:nvSpPr>
        <p:spPr bwMode="auto">
          <a:xfrm>
            <a:off x="5181600" y="3963987"/>
            <a:ext cx="679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60" name="Line 15"/>
          <p:cNvSpPr>
            <a:spLocks noChangeShapeType="1"/>
          </p:cNvSpPr>
          <p:nvPr/>
        </p:nvSpPr>
        <p:spPr bwMode="auto">
          <a:xfrm>
            <a:off x="5943600" y="4725987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61" name="Line 16"/>
          <p:cNvSpPr>
            <a:spLocks noChangeShapeType="1"/>
          </p:cNvSpPr>
          <p:nvPr/>
        </p:nvSpPr>
        <p:spPr bwMode="auto">
          <a:xfrm>
            <a:off x="5715000" y="5554662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62" name="Text Box 17"/>
          <p:cNvSpPr txBox="1">
            <a:spLocks noChangeArrowheads="1"/>
          </p:cNvSpPr>
          <p:nvPr/>
        </p:nvSpPr>
        <p:spPr bwMode="auto">
          <a:xfrm>
            <a:off x="201613" y="5867400"/>
            <a:ext cx="69611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800" dirty="0">
                <a:solidFill>
                  <a:srgbClr val="FF3300"/>
                </a:solidFill>
              </a:rPr>
              <a:t>If</a:t>
            </a:r>
            <a:r>
              <a:rPr lang="fr-FR" sz="1800" dirty="0">
                <a:solidFill>
                  <a:srgbClr val="FF3300"/>
                </a:solidFill>
              </a:rPr>
              <a:t> </a:t>
            </a:r>
            <a:r>
              <a:rPr lang="fr-FR" sz="1800" dirty="0" smtClean="0">
                <a:solidFill>
                  <a:srgbClr val="FF3300"/>
                </a:solidFill>
              </a:rPr>
              <a:t>v</a:t>
            </a:r>
            <a:r>
              <a:rPr lang="en-US" sz="1800" dirty="0" smtClean="0">
                <a:solidFill>
                  <a:srgbClr val="FF3300"/>
                </a:solidFill>
              </a:rPr>
              <a:t>≈</a:t>
            </a:r>
            <a:r>
              <a:rPr lang="fr-FR" sz="1800" dirty="0" smtClean="0">
                <a:solidFill>
                  <a:srgbClr val="FF3300"/>
                </a:solidFill>
              </a:rPr>
              <a:t>c</a:t>
            </a:r>
            <a:r>
              <a:rPr lang="en-US" sz="1800" dirty="0">
                <a:solidFill>
                  <a:srgbClr val="FF3300"/>
                </a:solidFill>
              </a:rPr>
              <a:t>,</a:t>
            </a:r>
            <a:r>
              <a:rPr lang="fr-FR" sz="1800" dirty="0">
                <a:solidFill>
                  <a:srgbClr val="FF3300"/>
                </a:solidFill>
              </a:rPr>
              <a:t> </a:t>
            </a:r>
            <a:r>
              <a:rPr lang="fr-FR" dirty="0">
                <a:solidFill>
                  <a:srgbClr val="FF3300"/>
                </a:solidFill>
              </a:rPr>
              <a:t> </a:t>
            </a:r>
            <a:r>
              <a:rPr lang="fr-FR" dirty="0" err="1">
                <a:solidFill>
                  <a:srgbClr val="FF3300"/>
                </a:solidFill>
                <a:latin typeface="Symbol" charset="2"/>
              </a:rPr>
              <a:t>w</a:t>
            </a:r>
            <a:r>
              <a:rPr lang="fr-FR" baseline="-25000" dirty="0" err="1">
                <a:solidFill>
                  <a:srgbClr val="FF3300"/>
                </a:solidFill>
              </a:rPr>
              <a:t>r</a:t>
            </a:r>
            <a:r>
              <a:rPr lang="en-US" dirty="0">
                <a:solidFill>
                  <a:srgbClr val="FF3300"/>
                </a:solidFill>
              </a:rPr>
              <a:t> </a:t>
            </a:r>
            <a:r>
              <a:rPr lang="en-US" sz="1800" dirty="0">
                <a:solidFill>
                  <a:srgbClr val="FF3300"/>
                </a:solidFill>
              </a:rPr>
              <a:t>hence</a:t>
            </a:r>
            <a:r>
              <a:rPr lang="fr-FR" sz="1800" dirty="0">
                <a:solidFill>
                  <a:srgbClr val="FF3300"/>
                </a:solidFill>
              </a:rPr>
              <a:t> </a:t>
            </a:r>
            <a:r>
              <a:rPr lang="fr-FR" dirty="0" err="1">
                <a:solidFill>
                  <a:srgbClr val="FF3300"/>
                </a:solidFill>
                <a:latin typeface="Symbol" charset="2"/>
              </a:rPr>
              <a:t>w</a:t>
            </a:r>
            <a:r>
              <a:rPr lang="fr-FR" baseline="-25000" dirty="0" err="1">
                <a:solidFill>
                  <a:srgbClr val="FF3300"/>
                </a:solidFill>
              </a:rPr>
              <a:t>RF</a:t>
            </a:r>
            <a:r>
              <a:rPr lang="fr-FR" sz="1800" baseline="-25000" dirty="0">
                <a:solidFill>
                  <a:srgbClr val="FF3300"/>
                </a:solidFill>
              </a:rPr>
              <a:t> </a:t>
            </a:r>
            <a:r>
              <a:rPr lang="en-US" sz="1800" dirty="0">
                <a:solidFill>
                  <a:srgbClr val="FF3300"/>
                </a:solidFill>
              </a:rPr>
              <a:t>remain constant (ultra-relativistic </a:t>
            </a:r>
            <a:r>
              <a:rPr lang="en-US" sz="1800" dirty="0" err="1">
                <a:solidFill>
                  <a:srgbClr val="FF3300"/>
                </a:solidFill>
              </a:rPr>
              <a:t>e</a:t>
            </a:r>
            <a:r>
              <a:rPr lang="en-US" sz="1800" baseline="30000" dirty="0">
                <a:solidFill>
                  <a:srgbClr val="FF3300"/>
                </a:solidFill>
              </a:rPr>
              <a:t>- </a:t>
            </a:r>
            <a:r>
              <a:rPr lang="en-US" sz="1800" dirty="0">
                <a:solidFill>
                  <a:srgbClr val="FF3300"/>
                </a:solidFill>
              </a:rPr>
              <a:t>)</a:t>
            </a:r>
            <a:endParaRPr lang="fr-FR" sz="1800" dirty="0">
              <a:solidFill>
                <a:srgbClr val="FF3300"/>
              </a:solidFill>
              <a:latin typeface="Times New Roman" charset="0"/>
            </a:endParaRPr>
          </a:p>
        </p:txBody>
      </p:sp>
      <p:grpSp>
        <p:nvGrpSpPr>
          <p:cNvPr id="16" name="Group 5"/>
          <p:cNvGrpSpPr>
            <a:grpSpLocks noChangeAspect="1"/>
          </p:cNvGrpSpPr>
          <p:nvPr/>
        </p:nvGrpSpPr>
        <p:grpSpPr bwMode="auto">
          <a:xfrm>
            <a:off x="152400" y="2135187"/>
            <a:ext cx="3646011" cy="3554254"/>
            <a:chOff x="190" y="606"/>
            <a:chExt cx="2702" cy="2634"/>
          </a:xfrm>
        </p:grpSpPr>
        <p:grpSp>
          <p:nvGrpSpPr>
            <p:cNvPr id="17" name="Group 6"/>
            <p:cNvGrpSpPr>
              <a:grpSpLocks/>
            </p:cNvGrpSpPr>
            <p:nvPr/>
          </p:nvGrpSpPr>
          <p:grpSpPr bwMode="auto">
            <a:xfrm>
              <a:off x="190" y="606"/>
              <a:ext cx="2702" cy="2634"/>
              <a:chOff x="303" y="361"/>
              <a:chExt cx="2702" cy="2634"/>
            </a:xfrm>
          </p:grpSpPr>
          <p:sp>
            <p:nvSpPr>
              <p:cNvPr id="19" name="AutoShape 7"/>
              <p:cNvSpPr>
                <a:spLocks noChangeArrowheads="1"/>
              </p:cNvSpPr>
              <p:nvPr/>
            </p:nvSpPr>
            <p:spPr bwMode="auto">
              <a:xfrm rot="-2669744">
                <a:off x="541" y="648"/>
                <a:ext cx="1745" cy="1745"/>
              </a:xfrm>
              <a:custGeom>
                <a:avLst/>
                <a:gdLst>
                  <a:gd name="T0" fmla="*/ 873 w 21600"/>
                  <a:gd name="T1" fmla="*/ 0 h 21600"/>
                  <a:gd name="T2" fmla="*/ 310 w 21600"/>
                  <a:gd name="T3" fmla="*/ 319 h 21600"/>
                  <a:gd name="T4" fmla="*/ 873 w 21600"/>
                  <a:gd name="T5" fmla="*/ 166 h 21600"/>
                  <a:gd name="T6" fmla="*/ 1435 w 21600"/>
                  <a:gd name="T7" fmla="*/ 319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646 w 21600"/>
                  <a:gd name="T13" fmla="*/ 0 h 21600"/>
                  <a:gd name="T14" fmla="*/ 19954 w 21600"/>
                  <a:gd name="T15" fmla="*/ 6164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4566" y="4666"/>
                    </a:moveTo>
                    <a:cubicBezTo>
                      <a:pt x="6210" y="2995"/>
                      <a:pt x="8456" y="2054"/>
                      <a:pt x="10800" y="2054"/>
                    </a:cubicBezTo>
                    <a:cubicBezTo>
                      <a:pt x="13143" y="2054"/>
                      <a:pt x="15389" y="2995"/>
                      <a:pt x="17033" y="4666"/>
                    </a:cubicBezTo>
                    <a:lnTo>
                      <a:pt x="18498" y="3225"/>
                    </a:lnTo>
                    <a:cubicBezTo>
                      <a:pt x="16468" y="1161"/>
                      <a:pt x="13694" y="0"/>
                      <a:pt x="10799" y="0"/>
                    </a:cubicBezTo>
                    <a:cubicBezTo>
                      <a:pt x="7905" y="0"/>
                      <a:pt x="5131" y="1161"/>
                      <a:pt x="3101" y="3225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rgbClr val="006699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Line 8"/>
              <p:cNvSpPr>
                <a:spLocks noChangeShapeType="1"/>
              </p:cNvSpPr>
              <p:nvPr/>
            </p:nvSpPr>
            <p:spPr bwMode="auto">
              <a:xfrm flipH="1">
                <a:off x="1533" y="2995"/>
                <a:ext cx="220" cy="0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/>
                <a:tailEnd type="stealth" w="lg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Line 12"/>
              <p:cNvSpPr>
                <a:spLocks noChangeShapeType="1"/>
              </p:cNvSpPr>
              <p:nvPr/>
            </p:nvSpPr>
            <p:spPr bwMode="auto">
              <a:xfrm flipH="1" flipV="1">
                <a:off x="930" y="910"/>
                <a:ext cx="717" cy="855"/>
              </a:xfrm>
              <a:prstGeom prst="line">
                <a:avLst/>
              </a:pr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Rectangle 13"/>
              <p:cNvSpPr>
                <a:spLocks noChangeArrowheads="1"/>
              </p:cNvSpPr>
              <p:nvPr/>
            </p:nvSpPr>
            <p:spPr bwMode="auto">
              <a:xfrm>
                <a:off x="348" y="511"/>
                <a:ext cx="217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000">
                    <a:solidFill>
                      <a:srgbClr val="009999"/>
                    </a:solidFill>
                    <a:latin typeface="Comic Sans MS" pitchFamily="-110" charset="0"/>
                  </a:rPr>
                  <a:t>B</a:t>
                </a:r>
                <a:endParaRPr sz="2000" noProof="1">
                  <a:solidFill>
                    <a:srgbClr val="009999"/>
                  </a:solidFill>
                  <a:latin typeface="Comic Sans MS" pitchFamily="-110" charset="0"/>
                </a:endParaRPr>
              </a:p>
            </p:txBody>
          </p:sp>
          <p:grpSp>
            <p:nvGrpSpPr>
              <p:cNvPr id="24" name="Group 14"/>
              <p:cNvGrpSpPr>
                <a:grpSpLocks/>
              </p:cNvGrpSpPr>
              <p:nvPr/>
            </p:nvGrpSpPr>
            <p:grpSpPr bwMode="auto">
              <a:xfrm>
                <a:off x="543" y="491"/>
                <a:ext cx="124" cy="124"/>
                <a:chOff x="2817" y="2503"/>
                <a:chExt cx="163" cy="163"/>
              </a:xfrm>
            </p:grpSpPr>
            <p:sp>
              <p:nvSpPr>
                <p:cNvPr id="53" name="Oval 15"/>
                <p:cNvSpPr>
                  <a:spLocks noChangeArrowheads="1"/>
                </p:cNvSpPr>
                <p:nvPr/>
              </p:nvSpPr>
              <p:spPr bwMode="auto">
                <a:xfrm>
                  <a:off x="2817" y="2503"/>
                  <a:ext cx="163" cy="163"/>
                </a:xfrm>
                <a:prstGeom prst="ellipse">
                  <a:avLst/>
                </a:prstGeom>
                <a:noFill/>
                <a:ln w="12700">
                  <a:solidFill>
                    <a:srgbClr val="009999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4" name="Oval 16"/>
                <p:cNvSpPr>
                  <a:spLocks noChangeArrowheads="1"/>
                </p:cNvSpPr>
                <p:nvPr/>
              </p:nvSpPr>
              <p:spPr bwMode="auto">
                <a:xfrm>
                  <a:off x="2873" y="2559"/>
                  <a:ext cx="52" cy="52"/>
                </a:xfrm>
                <a:prstGeom prst="ellipse">
                  <a:avLst/>
                </a:prstGeom>
                <a:solidFill>
                  <a:srgbClr val="009999"/>
                </a:solidFill>
                <a:ln w="12700">
                  <a:noFill/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5" name="Group 17"/>
              <p:cNvGrpSpPr>
                <a:grpSpLocks/>
              </p:cNvGrpSpPr>
              <p:nvPr/>
            </p:nvGrpSpPr>
            <p:grpSpPr bwMode="auto">
              <a:xfrm>
                <a:off x="1030" y="648"/>
                <a:ext cx="1745" cy="1745"/>
                <a:chOff x="3327" y="1095"/>
                <a:chExt cx="1745" cy="1745"/>
              </a:xfrm>
            </p:grpSpPr>
            <p:sp>
              <p:nvSpPr>
                <p:cNvPr id="51" name="AutoShape 18"/>
                <p:cNvSpPr>
                  <a:spLocks noChangeArrowheads="1"/>
                </p:cNvSpPr>
                <p:nvPr/>
              </p:nvSpPr>
              <p:spPr bwMode="auto">
                <a:xfrm rot="2669744" flipH="1">
                  <a:off x="3327" y="1095"/>
                  <a:ext cx="1745" cy="1745"/>
                </a:xfrm>
                <a:custGeom>
                  <a:avLst/>
                  <a:gdLst>
                    <a:gd name="T0" fmla="*/ 873 w 21600"/>
                    <a:gd name="T1" fmla="*/ 0 h 21600"/>
                    <a:gd name="T2" fmla="*/ 310 w 21600"/>
                    <a:gd name="T3" fmla="*/ 319 h 21600"/>
                    <a:gd name="T4" fmla="*/ 873 w 21600"/>
                    <a:gd name="T5" fmla="*/ 166 h 21600"/>
                    <a:gd name="T6" fmla="*/ 1435 w 21600"/>
                    <a:gd name="T7" fmla="*/ 319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1646 w 21600"/>
                    <a:gd name="T13" fmla="*/ 0 h 21600"/>
                    <a:gd name="T14" fmla="*/ 19954 w 21600"/>
                    <a:gd name="T15" fmla="*/ 6164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4566" y="4666"/>
                      </a:moveTo>
                      <a:cubicBezTo>
                        <a:pt x="6210" y="2995"/>
                        <a:pt x="8456" y="2054"/>
                        <a:pt x="10800" y="2054"/>
                      </a:cubicBezTo>
                      <a:cubicBezTo>
                        <a:pt x="13143" y="2054"/>
                        <a:pt x="15389" y="2995"/>
                        <a:pt x="17033" y="4666"/>
                      </a:cubicBezTo>
                      <a:lnTo>
                        <a:pt x="18498" y="3225"/>
                      </a:lnTo>
                      <a:cubicBezTo>
                        <a:pt x="16468" y="1161"/>
                        <a:pt x="13694" y="0"/>
                        <a:pt x="10799" y="0"/>
                      </a:cubicBezTo>
                      <a:cubicBezTo>
                        <a:pt x="7905" y="0"/>
                        <a:pt x="5131" y="1161"/>
                        <a:pt x="3101" y="322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solidFill>
                    <a:srgbClr val="006699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2" name="Arc 19"/>
                <p:cNvSpPr>
                  <a:spLocks/>
                </p:cNvSpPr>
                <p:nvPr/>
              </p:nvSpPr>
              <p:spPr bwMode="auto">
                <a:xfrm>
                  <a:off x="4184" y="1165"/>
                  <a:ext cx="803" cy="803"/>
                </a:xfrm>
                <a:custGeom>
                  <a:avLst/>
                  <a:gdLst>
                    <a:gd name="T0" fmla="*/ 0 w 21600"/>
                    <a:gd name="T1" fmla="*/ 0 h 21600"/>
                    <a:gd name="T2" fmla="*/ 803 w 21600"/>
                    <a:gd name="T3" fmla="*/ 803 h 21600"/>
                    <a:gd name="T4" fmla="*/ 0 w 21600"/>
                    <a:gd name="T5" fmla="*/ 803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38100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6" name="AutoShape 20"/>
              <p:cNvSpPr>
                <a:spLocks noChangeArrowheads="1"/>
              </p:cNvSpPr>
              <p:nvPr/>
            </p:nvSpPr>
            <p:spPr bwMode="auto">
              <a:xfrm rot="2669744" flipV="1">
                <a:off x="541" y="1137"/>
                <a:ext cx="1745" cy="1745"/>
              </a:xfrm>
              <a:custGeom>
                <a:avLst/>
                <a:gdLst>
                  <a:gd name="T0" fmla="*/ 873 w 21600"/>
                  <a:gd name="T1" fmla="*/ 0 h 21600"/>
                  <a:gd name="T2" fmla="*/ 310 w 21600"/>
                  <a:gd name="T3" fmla="*/ 319 h 21600"/>
                  <a:gd name="T4" fmla="*/ 873 w 21600"/>
                  <a:gd name="T5" fmla="*/ 166 h 21600"/>
                  <a:gd name="T6" fmla="*/ 1435 w 21600"/>
                  <a:gd name="T7" fmla="*/ 319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646 w 21600"/>
                  <a:gd name="T13" fmla="*/ 0 h 21600"/>
                  <a:gd name="T14" fmla="*/ 19954 w 21600"/>
                  <a:gd name="T15" fmla="*/ 6164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4566" y="4666"/>
                    </a:moveTo>
                    <a:cubicBezTo>
                      <a:pt x="6210" y="2995"/>
                      <a:pt x="8456" y="2054"/>
                      <a:pt x="10800" y="2054"/>
                    </a:cubicBezTo>
                    <a:cubicBezTo>
                      <a:pt x="13143" y="2054"/>
                      <a:pt x="15389" y="2995"/>
                      <a:pt x="17033" y="4666"/>
                    </a:cubicBezTo>
                    <a:lnTo>
                      <a:pt x="18498" y="3225"/>
                    </a:lnTo>
                    <a:cubicBezTo>
                      <a:pt x="16468" y="1161"/>
                      <a:pt x="13694" y="0"/>
                      <a:pt x="10799" y="0"/>
                    </a:cubicBezTo>
                    <a:cubicBezTo>
                      <a:pt x="7905" y="0"/>
                      <a:pt x="5131" y="1161"/>
                      <a:pt x="3101" y="3225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rgbClr val="006699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Arc 21"/>
              <p:cNvSpPr>
                <a:spLocks/>
              </p:cNvSpPr>
              <p:nvPr/>
            </p:nvSpPr>
            <p:spPr bwMode="auto">
              <a:xfrm flipH="1" flipV="1">
                <a:off x="611" y="2010"/>
                <a:ext cx="803" cy="803"/>
              </a:xfrm>
              <a:custGeom>
                <a:avLst/>
                <a:gdLst>
                  <a:gd name="T0" fmla="*/ 0 w 21600"/>
                  <a:gd name="T1" fmla="*/ 0 h 21600"/>
                  <a:gd name="T2" fmla="*/ 803 w 21600"/>
                  <a:gd name="T3" fmla="*/ 803 h 21600"/>
                  <a:gd name="T4" fmla="*/ 0 w 21600"/>
                  <a:gd name="T5" fmla="*/ 803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28" name="Group 22"/>
              <p:cNvGrpSpPr>
                <a:grpSpLocks/>
              </p:cNvGrpSpPr>
              <p:nvPr/>
            </p:nvGrpSpPr>
            <p:grpSpPr bwMode="auto">
              <a:xfrm>
                <a:off x="1014" y="1137"/>
                <a:ext cx="1745" cy="1745"/>
                <a:chOff x="3311" y="1754"/>
                <a:chExt cx="1745" cy="1745"/>
              </a:xfrm>
            </p:grpSpPr>
            <p:sp>
              <p:nvSpPr>
                <p:cNvPr id="49" name="AutoShape 23"/>
                <p:cNvSpPr>
                  <a:spLocks noChangeArrowheads="1"/>
                </p:cNvSpPr>
                <p:nvPr/>
              </p:nvSpPr>
              <p:spPr bwMode="auto">
                <a:xfrm rot="-2669744" flipH="1" flipV="1">
                  <a:off x="3311" y="1754"/>
                  <a:ext cx="1745" cy="1745"/>
                </a:xfrm>
                <a:custGeom>
                  <a:avLst/>
                  <a:gdLst>
                    <a:gd name="T0" fmla="*/ 873 w 21600"/>
                    <a:gd name="T1" fmla="*/ 0 h 21600"/>
                    <a:gd name="T2" fmla="*/ 310 w 21600"/>
                    <a:gd name="T3" fmla="*/ 319 h 21600"/>
                    <a:gd name="T4" fmla="*/ 873 w 21600"/>
                    <a:gd name="T5" fmla="*/ 166 h 21600"/>
                    <a:gd name="T6" fmla="*/ 1435 w 21600"/>
                    <a:gd name="T7" fmla="*/ 319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1646 w 21600"/>
                    <a:gd name="T13" fmla="*/ 0 h 21600"/>
                    <a:gd name="T14" fmla="*/ 19954 w 21600"/>
                    <a:gd name="T15" fmla="*/ 6164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4566" y="4666"/>
                      </a:moveTo>
                      <a:cubicBezTo>
                        <a:pt x="6210" y="2995"/>
                        <a:pt x="8456" y="2054"/>
                        <a:pt x="10800" y="2054"/>
                      </a:cubicBezTo>
                      <a:cubicBezTo>
                        <a:pt x="13143" y="2054"/>
                        <a:pt x="15389" y="2995"/>
                        <a:pt x="17033" y="4666"/>
                      </a:cubicBezTo>
                      <a:lnTo>
                        <a:pt x="18498" y="3225"/>
                      </a:lnTo>
                      <a:cubicBezTo>
                        <a:pt x="16468" y="1161"/>
                        <a:pt x="13694" y="0"/>
                        <a:pt x="10799" y="0"/>
                      </a:cubicBezTo>
                      <a:cubicBezTo>
                        <a:pt x="7905" y="0"/>
                        <a:pt x="5131" y="1161"/>
                        <a:pt x="3101" y="322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solidFill>
                    <a:srgbClr val="006699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0" name="Arc 24"/>
                <p:cNvSpPr>
                  <a:spLocks/>
                </p:cNvSpPr>
                <p:nvPr/>
              </p:nvSpPr>
              <p:spPr bwMode="auto">
                <a:xfrm flipV="1">
                  <a:off x="4184" y="2627"/>
                  <a:ext cx="803" cy="803"/>
                </a:xfrm>
                <a:custGeom>
                  <a:avLst/>
                  <a:gdLst>
                    <a:gd name="T0" fmla="*/ 0 w 21600"/>
                    <a:gd name="T1" fmla="*/ 0 h 21600"/>
                    <a:gd name="T2" fmla="*/ 803 w 21600"/>
                    <a:gd name="T3" fmla="*/ 803 h 21600"/>
                    <a:gd name="T4" fmla="*/ 0 w 21600"/>
                    <a:gd name="T5" fmla="*/ 803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0" y="-1"/>
                      </a:moveTo>
                      <a:cubicBezTo>
                        <a:pt x="11929" y="-1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38100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9" name="Arc 25"/>
              <p:cNvSpPr>
                <a:spLocks/>
              </p:cNvSpPr>
              <p:nvPr/>
            </p:nvSpPr>
            <p:spPr bwMode="auto">
              <a:xfrm flipH="1">
                <a:off x="611" y="718"/>
                <a:ext cx="803" cy="803"/>
              </a:xfrm>
              <a:custGeom>
                <a:avLst/>
                <a:gdLst>
                  <a:gd name="T0" fmla="*/ 0 w 21600"/>
                  <a:gd name="T1" fmla="*/ 0 h 21600"/>
                  <a:gd name="T2" fmla="*/ 803 w 21600"/>
                  <a:gd name="T3" fmla="*/ 803 h 21600"/>
                  <a:gd name="T4" fmla="*/ 0 w 21600"/>
                  <a:gd name="T5" fmla="*/ 803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-1"/>
                    </a:moveTo>
                    <a:cubicBezTo>
                      <a:pt x="11929" y="-1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Line 26"/>
              <p:cNvSpPr>
                <a:spLocks noChangeShapeType="1"/>
              </p:cNvSpPr>
              <p:nvPr/>
            </p:nvSpPr>
            <p:spPr bwMode="auto">
              <a:xfrm rot="5400000">
                <a:off x="366" y="1766"/>
                <a:ext cx="489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Line 27"/>
              <p:cNvSpPr>
                <a:spLocks noChangeShapeType="1"/>
              </p:cNvSpPr>
              <p:nvPr/>
            </p:nvSpPr>
            <p:spPr bwMode="auto">
              <a:xfrm flipV="1">
                <a:off x="303" y="1707"/>
                <a:ext cx="308" cy="694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Line 28"/>
              <p:cNvSpPr>
                <a:spLocks noChangeShapeType="1"/>
              </p:cNvSpPr>
              <p:nvPr/>
            </p:nvSpPr>
            <p:spPr bwMode="auto">
              <a:xfrm>
                <a:off x="2698" y="1699"/>
                <a:ext cx="307" cy="694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Rectangle 29"/>
              <p:cNvSpPr>
                <a:spLocks noChangeArrowheads="1"/>
              </p:cNvSpPr>
              <p:nvPr/>
            </p:nvSpPr>
            <p:spPr bwMode="auto">
              <a:xfrm>
                <a:off x="585" y="1669"/>
                <a:ext cx="601" cy="2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 dirty="0">
                    <a:latin typeface="Comic Sans MS" pitchFamily="-110" charset="0"/>
                  </a:rPr>
                  <a:t>injection</a:t>
                </a:r>
                <a:endParaRPr sz="1200" noProof="1">
                  <a:latin typeface="Comic Sans MS" pitchFamily="-110" charset="0"/>
                </a:endParaRPr>
              </a:p>
            </p:txBody>
          </p:sp>
          <p:sp>
            <p:nvSpPr>
              <p:cNvPr id="34" name="Rectangle 30"/>
              <p:cNvSpPr>
                <a:spLocks noChangeArrowheads="1"/>
              </p:cNvSpPr>
              <p:nvPr/>
            </p:nvSpPr>
            <p:spPr bwMode="auto">
              <a:xfrm>
                <a:off x="2024" y="1669"/>
                <a:ext cx="707" cy="2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200" dirty="0">
                    <a:latin typeface="Comic Sans MS" pitchFamily="-110" charset="0"/>
                  </a:rPr>
                  <a:t>extraction</a:t>
                </a:r>
                <a:endParaRPr sz="1400" noProof="1">
                  <a:latin typeface="Comic Sans MS" pitchFamily="-110" charset="0"/>
                </a:endParaRPr>
              </a:p>
            </p:txBody>
          </p:sp>
          <p:sp>
            <p:nvSpPr>
              <p:cNvPr id="35" name="Line 31"/>
              <p:cNvSpPr>
                <a:spLocks noChangeShapeType="1"/>
              </p:cNvSpPr>
              <p:nvPr/>
            </p:nvSpPr>
            <p:spPr bwMode="auto">
              <a:xfrm flipV="1">
                <a:off x="828" y="2010"/>
                <a:ext cx="586" cy="595"/>
              </a:xfrm>
              <a:prstGeom prst="line">
                <a:avLst/>
              </a:prstGeom>
              <a:noFill/>
              <a:ln w="9525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Rectangle 32"/>
              <p:cNvSpPr>
                <a:spLocks noChangeArrowheads="1"/>
              </p:cNvSpPr>
              <p:nvPr/>
            </p:nvSpPr>
            <p:spPr bwMode="auto">
              <a:xfrm>
                <a:off x="1014" y="2046"/>
                <a:ext cx="177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400">
                    <a:latin typeface="Symbol" pitchFamily="-110" charset="2"/>
                  </a:rPr>
                  <a:t>r</a:t>
                </a:r>
                <a:endParaRPr sz="1400" noProof="1">
                  <a:latin typeface="Symbol" pitchFamily="-110" charset="2"/>
                </a:endParaRPr>
              </a:p>
            </p:txBody>
          </p:sp>
          <p:sp>
            <p:nvSpPr>
              <p:cNvPr id="37" name="Line 33"/>
              <p:cNvSpPr>
                <a:spLocks noChangeShapeType="1"/>
              </p:cNvSpPr>
              <p:nvPr/>
            </p:nvSpPr>
            <p:spPr bwMode="auto">
              <a:xfrm>
                <a:off x="1414" y="720"/>
                <a:ext cx="489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" name="Line 34"/>
              <p:cNvSpPr>
                <a:spLocks noChangeShapeType="1"/>
              </p:cNvSpPr>
              <p:nvPr/>
            </p:nvSpPr>
            <p:spPr bwMode="auto">
              <a:xfrm rot="5400000">
                <a:off x="2445" y="1766"/>
                <a:ext cx="489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" name="Rectangle 35"/>
              <p:cNvSpPr>
                <a:spLocks noChangeArrowheads="1"/>
              </p:cNvSpPr>
              <p:nvPr/>
            </p:nvSpPr>
            <p:spPr bwMode="auto">
              <a:xfrm>
                <a:off x="1533" y="653"/>
                <a:ext cx="228" cy="134"/>
              </a:xfrm>
              <a:prstGeom prst="rect">
                <a:avLst/>
              </a:prstGeom>
              <a:gradFill rotWithShape="0">
                <a:gsLst>
                  <a:gs pos="0">
                    <a:srgbClr val="764700"/>
                  </a:gs>
                  <a:gs pos="50000">
                    <a:srgbClr val="FF9900"/>
                  </a:gs>
                  <a:gs pos="100000">
                    <a:srgbClr val="764700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" name="Line 36"/>
              <p:cNvSpPr>
                <a:spLocks noChangeShapeType="1"/>
              </p:cNvSpPr>
              <p:nvPr/>
            </p:nvSpPr>
            <p:spPr bwMode="auto">
              <a:xfrm>
                <a:off x="1541" y="898"/>
                <a:ext cx="220" cy="0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/>
                <a:tailEnd type="stealth" w="lg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" name="Line 37"/>
              <p:cNvSpPr>
                <a:spLocks noChangeShapeType="1"/>
              </p:cNvSpPr>
              <p:nvPr/>
            </p:nvSpPr>
            <p:spPr bwMode="auto">
              <a:xfrm>
                <a:off x="1398" y="2813"/>
                <a:ext cx="489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" name="Line 39"/>
              <p:cNvSpPr>
                <a:spLocks noChangeShapeType="1"/>
              </p:cNvSpPr>
              <p:nvPr/>
            </p:nvSpPr>
            <p:spPr bwMode="auto">
              <a:xfrm flipV="1">
                <a:off x="303" y="2046"/>
                <a:ext cx="154" cy="347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" name="Line 40"/>
              <p:cNvSpPr>
                <a:spLocks noChangeShapeType="1"/>
              </p:cNvSpPr>
              <p:nvPr/>
            </p:nvSpPr>
            <p:spPr bwMode="auto">
              <a:xfrm>
                <a:off x="2698" y="1707"/>
                <a:ext cx="154" cy="339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" name="Rectangle 41"/>
              <p:cNvSpPr>
                <a:spLocks noChangeArrowheads="1"/>
              </p:cNvSpPr>
              <p:nvPr/>
            </p:nvSpPr>
            <p:spPr bwMode="auto">
              <a:xfrm>
                <a:off x="1414" y="1258"/>
                <a:ext cx="601" cy="2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400" dirty="0" smtClean="0">
                    <a:latin typeface="Comic Sans MS" pitchFamily="-110" charset="0"/>
                  </a:rPr>
                  <a:t>R=C/2π</a:t>
                </a:r>
                <a:endParaRPr sz="1400" noProof="1">
                  <a:latin typeface="Comic Sans MS" pitchFamily="-110" charset="0"/>
                </a:endParaRPr>
              </a:p>
            </p:txBody>
          </p:sp>
          <p:grpSp>
            <p:nvGrpSpPr>
              <p:cNvPr id="46" name="Group 42"/>
              <p:cNvGrpSpPr>
                <a:grpSpLocks/>
              </p:cNvGrpSpPr>
              <p:nvPr/>
            </p:nvGrpSpPr>
            <p:grpSpPr bwMode="auto">
              <a:xfrm>
                <a:off x="1569" y="361"/>
                <a:ext cx="192" cy="212"/>
                <a:chOff x="3748" y="3151"/>
                <a:chExt cx="192" cy="212"/>
              </a:xfrm>
            </p:grpSpPr>
            <p:sp>
              <p:nvSpPr>
                <p:cNvPr id="47" name="Rectangle 43"/>
                <p:cNvSpPr>
                  <a:spLocks noChangeArrowheads="1"/>
                </p:cNvSpPr>
                <p:nvPr/>
              </p:nvSpPr>
              <p:spPr bwMode="auto">
                <a:xfrm>
                  <a:off x="3748" y="3151"/>
                  <a:ext cx="192" cy="21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1600" dirty="0">
                      <a:solidFill>
                        <a:srgbClr val="0000FF"/>
                      </a:solidFill>
                      <a:latin typeface="Comic Sans MS" pitchFamily="-110" charset="0"/>
                    </a:rPr>
                    <a:t>E</a:t>
                  </a:r>
                  <a:endParaRPr sz="1600" noProof="1">
                    <a:solidFill>
                      <a:srgbClr val="0000FF"/>
                    </a:solidFill>
                    <a:latin typeface="Comic Sans MS" pitchFamily="-110" charset="0"/>
                  </a:endParaRPr>
                </a:p>
              </p:txBody>
            </p:sp>
            <p:sp>
              <p:nvSpPr>
                <p:cNvPr id="48" name="Line 44"/>
                <p:cNvSpPr>
                  <a:spLocks noChangeShapeType="1"/>
                </p:cNvSpPr>
                <p:nvPr/>
              </p:nvSpPr>
              <p:spPr bwMode="auto">
                <a:xfrm>
                  <a:off x="3796" y="3151"/>
                  <a:ext cx="96" cy="0"/>
                </a:xfrm>
                <a:prstGeom prst="line">
                  <a:avLst/>
                </a:prstGeom>
                <a:noFill/>
                <a:ln w="12700">
                  <a:solidFill>
                    <a:srgbClr val="3333FF"/>
                  </a:solidFill>
                  <a:round/>
                  <a:headEnd/>
                  <a:tailEnd type="stealth" w="sm" len="sm"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18" name="Rectangle 45"/>
            <p:cNvSpPr>
              <a:spLocks noChangeArrowheads="1"/>
            </p:cNvSpPr>
            <p:nvPr/>
          </p:nvSpPr>
          <p:spPr bwMode="auto">
            <a:xfrm>
              <a:off x="1771" y="1171"/>
              <a:ext cx="550" cy="3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200" dirty="0">
                  <a:solidFill>
                    <a:srgbClr val="009999"/>
                  </a:solidFill>
                  <a:latin typeface="Comic Sans MS" pitchFamily="-110" charset="0"/>
                </a:rPr>
                <a:t>Bending </a:t>
              </a:r>
            </a:p>
            <a:p>
              <a:pPr algn="ctr"/>
              <a:r>
                <a:rPr lang="en-US" sz="1200" dirty="0">
                  <a:solidFill>
                    <a:srgbClr val="009999"/>
                  </a:solidFill>
                  <a:latin typeface="Comic Sans MS" pitchFamily="-110" charset="0"/>
                </a:rPr>
                <a:t>magnet</a:t>
              </a:r>
              <a:endParaRPr sz="1200" noProof="1">
                <a:solidFill>
                  <a:srgbClr val="009999"/>
                </a:solidFill>
                <a:latin typeface="Comic Sans MS" pitchFamily="-110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331640" y="4653136"/>
            <a:ext cx="8285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+mj-lt"/>
                <a:ea typeface="Lucida Grande"/>
                <a:cs typeface="Lucida Grande"/>
              </a:rPr>
              <a:t>bending</a:t>
            </a:r>
            <a:br>
              <a:rPr lang="en-US" sz="1400" dirty="0" smtClean="0">
                <a:latin typeface="+mj-lt"/>
                <a:ea typeface="Lucida Grande"/>
                <a:cs typeface="Lucida Grande"/>
              </a:rPr>
            </a:br>
            <a:r>
              <a:rPr lang="en-US" sz="1400" dirty="0" smtClean="0">
                <a:latin typeface="+mj-lt"/>
                <a:ea typeface="Lucida Grande"/>
                <a:cs typeface="Lucida Grande"/>
              </a:rPr>
              <a:t>radius</a:t>
            </a:r>
            <a:endParaRPr 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617366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3" name="Text Box 3"/>
          <p:cNvSpPr txBox="1">
            <a:spLocks noChangeArrowheads="1"/>
          </p:cNvSpPr>
          <p:nvPr/>
        </p:nvSpPr>
        <p:spPr bwMode="auto">
          <a:xfrm>
            <a:off x="273050" y="873026"/>
            <a:ext cx="8870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Energy ramping </a:t>
            </a:r>
            <a:r>
              <a:rPr lang="en-US" sz="1800" dirty="0"/>
              <a:t>is simply obtained </a:t>
            </a:r>
            <a:r>
              <a:rPr lang="en-US" sz="1800" dirty="0">
                <a:solidFill>
                  <a:srgbClr val="FF0000"/>
                </a:solidFill>
              </a:rPr>
              <a:t>by varying the B </a:t>
            </a:r>
            <a:r>
              <a:rPr lang="en-US" sz="1800" dirty="0" smtClean="0">
                <a:solidFill>
                  <a:srgbClr val="FF0000"/>
                </a:solidFill>
              </a:rPr>
              <a:t>field </a:t>
            </a:r>
            <a:r>
              <a:rPr lang="en-US" sz="1800" dirty="0" smtClean="0"/>
              <a:t>(frequency follows v):</a:t>
            </a:r>
            <a:endParaRPr lang="fr-FR" sz="1800" dirty="0"/>
          </a:p>
        </p:txBody>
      </p:sp>
      <p:graphicFrame>
        <p:nvGraphicFramePr>
          <p:cNvPr id="2969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7564828"/>
              </p:ext>
            </p:extLst>
          </p:nvPr>
        </p:nvGraphicFramePr>
        <p:xfrm>
          <a:off x="827584" y="1116558"/>
          <a:ext cx="7891255" cy="10162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86" name="Equation" r:id="rId3" imgW="2870200" imgH="393700" progId="Equation.3">
                  <p:embed/>
                </p:oleObj>
              </mc:Choice>
              <mc:Fallback>
                <p:oleObj name="Equation" r:id="rId3" imgW="28702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1116558"/>
                        <a:ext cx="7891255" cy="101629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4" name="Text Box 5"/>
          <p:cNvSpPr txBox="1">
            <a:spLocks noChangeArrowheads="1"/>
          </p:cNvSpPr>
          <p:nvPr/>
        </p:nvSpPr>
        <p:spPr bwMode="auto">
          <a:xfrm>
            <a:off x="273050" y="2169170"/>
            <a:ext cx="9731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rgbClr val="FF3300"/>
                </a:solidFill>
              </a:rPr>
              <a:t>Since:</a:t>
            </a:r>
            <a:r>
              <a:rPr lang="fr-FR" sz="1600"/>
              <a:t> </a:t>
            </a:r>
            <a:r>
              <a:rPr lang="fr-FR">
                <a:latin typeface="Times New Roman" charset="0"/>
              </a:rPr>
              <a:t> </a:t>
            </a:r>
          </a:p>
        </p:txBody>
      </p:sp>
      <p:graphicFrame>
        <p:nvGraphicFramePr>
          <p:cNvPr id="2969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1264832"/>
              </p:ext>
            </p:extLst>
          </p:nvPr>
        </p:nvGraphicFramePr>
        <p:xfrm>
          <a:off x="2209800" y="2204095"/>
          <a:ext cx="398866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87" name="Equation" r:id="rId5" imgW="1981200" imgH="228600" progId="Equation.DSMT4">
                  <p:embed/>
                </p:oleObj>
              </mc:Choice>
              <mc:Fallback>
                <p:oleObj name="Equation" r:id="rId5" imgW="19812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2204095"/>
                        <a:ext cx="3988668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5" name="Text Box 8"/>
          <p:cNvSpPr txBox="1">
            <a:spLocks noChangeArrowheads="1"/>
          </p:cNvSpPr>
          <p:nvPr/>
        </p:nvSpPr>
        <p:spPr bwMode="auto">
          <a:xfrm>
            <a:off x="365125" y="5085184"/>
            <a:ext cx="8474075" cy="1383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indent="187200">
              <a:lnSpc>
                <a:spcPct val="110000"/>
              </a:lnSpc>
              <a:spcAft>
                <a:spcPts val="600"/>
              </a:spcAft>
              <a:buFontTx/>
              <a:buChar char="•"/>
            </a:pPr>
            <a:r>
              <a:rPr lang="en-US" sz="1800" dirty="0"/>
              <a:t>The number of </a:t>
            </a:r>
            <a:r>
              <a:rPr lang="en-US" sz="1800" dirty="0">
                <a:solidFill>
                  <a:srgbClr val="FF0000"/>
                </a:solidFill>
              </a:rPr>
              <a:t>stable synchronous particles </a:t>
            </a:r>
            <a:r>
              <a:rPr lang="en-US" sz="1800" dirty="0"/>
              <a:t>is equal to the 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   </a:t>
            </a:r>
            <a:r>
              <a:rPr lang="en-US" sz="1800" dirty="0" smtClean="0">
                <a:solidFill>
                  <a:srgbClr val="FF0000"/>
                </a:solidFill>
              </a:rPr>
              <a:t>harmonic </a:t>
            </a:r>
            <a:r>
              <a:rPr lang="en-US" sz="1800" dirty="0" smtClean="0">
                <a:solidFill>
                  <a:srgbClr val="FF0000"/>
                </a:solidFill>
              </a:rPr>
              <a:t>number </a:t>
            </a:r>
            <a:r>
              <a:rPr lang="en-US" sz="1800" dirty="0">
                <a:solidFill>
                  <a:srgbClr val="FF0000"/>
                </a:solidFill>
              </a:rPr>
              <a:t>h</a:t>
            </a:r>
            <a:r>
              <a:rPr lang="en-US" sz="1800" dirty="0"/>
              <a:t>.  They are equally spaced along the circumference.</a:t>
            </a:r>
          </a:p>
          <a:p>
            <a:pPr indent="187200">
              <a:lnSpc>
                <a:spcPct val="110000"/>
              </a:lnSpc>
              <a:buFontTx/>
              <a:buChar char="•"/>
            </a:pPr>
            <a:r>
              <a:rPr lang="en-US" sz="1800" dirty="0"/>
              <a:t>Each synchronous particle </a:t>
            </a:r>
            <a:r>
              <a:rPr lang="en-US" sz="1800" dirty="0" smtClean="0"/>
              <a:t>satisfies </a:t>
            </a:r>
            <a:r>
              <a:rPr lang="en-US" sz="1800" dirty="0"/>
              <a:t>the relation p=</a:t>
            </a:r>
            <a:r>
              <a:rPr lang="en-US" sz="1800" dirty="0" err="1"/>
              <a:t>eB</a:t>
            </a:r>
            <a:r>
              <a:rPr lang="en-US" sz="1800" dirty="0">
                <a:sym typeface="Symbol" charset="2"/>
              </a:rPr>
              <a:t>. </a:t>
            </a:r>
            <a:r>
              <a:rPr lang="en-US" sz="1800" dirty="0" smtClean="0">
                <a:sym typeface="Symbol" charset="2"/>
              </a:rPr>
              <a:t/>
            </a:r>
            <a:br>
              <a:rPr lang="en-US" sz="1800" dirty="0" smtClean="0">
                <a:sym typeface="Symbol" charset="2"/>
              </a:rPr>
            </a:br>
            <a:r>
              <a:rPr lang="en-US" sz="1800" dirty="0" smtClean="0">
                <a:sym typeface="Symbol" charset="2"/>
              </a:rPr>
              <a:t>  They </a:t>
            </a:r>
            <a:r>
              <a:rPr lang="en-US" sz="1800" dirty="0">
                <a:sym typeface="Symbol" charset="2"/>
              </a:rPr>
              <a:t>have the nominal energy and follow the nominal trajectory.</a:t>
            </a:r>
            <a:r>
              <a:rPr lang="fr-FR" sz="1800" dirty="0">
                <a:latin typeface="Times New Roman" charset="0"/>
              </a:rPr>
              <a:t> </a:t>
            </a:r>
          </a:p>
        </p:txBody>
      </p:sp>
      <p:sp>
        <p:nvSpPr>
          <p:cNvPr id="29706" name="Rectangle 10"/>
          <p:cNvSpPr>
            <a:spLocks noGrp="1" noChangeArrowheads="1"/>
          </p:cNvSpPr>
          <p:nvPr>
            <p:ph type="title" idx="4294967295"/>
          </p:nvPr>
        </p:nvSpPr>
        <p:spPr>
          <a:xfrm>
            <a:off x="1447800" y="217488"/>
            <a:ext cx="6172200" cy="544512"/>
          </a:xfrm>
          <a:ln w="19050">
            <a:solidFill>
              <a:schemeClr val="accent2"/>
            </a:solidFill>
          </a:ln>
        </p:spPr>
        <p:txBody>
          <a:bodyPr/>
          <a:lstStyle/>
          <a:p>
            <a:r>
              <a:rPr lang="en-US" dirty="0"/>
              <a:t>The </a:t>
            </a:r>
            <a:r>
              <a:rPr lang="en-US" dirty="0" smtClean="0"/>
              <a:t>Synchrotron</a:t>
            </a:r>
            <a:endParaRPr lang="fr-FR" dirty="0"/>
          </a:p>
        </p:txBody>
      </p:sp>
      <p:graphicFrame>
        <p:nvGraphicFramePr>
          <p:cNvPr id="2970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9027969"/>
              </p:ext>
            </p:extLst>
          </p:nvPr>
        </p:nvGraphicFramePr>
        <p:xfrm>
          <a:off x="2284413" y="2852936"/>
          <a:ext cx="4606925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88" name="Equation" r:id="rId7" imgW="2273300" imgH="266700" progId="Equation.3">
                  <p:embed/>
                </p:oleObj>
              </mc:Choice>
              <mc:Fallback>
                <p:oleObj name="Equation" r:id="rId7" imgW="2273300" imgH="266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4413" y="2852936"/>
                        <a:ext cx="4606925" cy="539750"/>
                      </a:xfrm>
                      <a:prstGeom prst="rect">
                        <a:avLst/>
                      </a:prstGeom>
                      <a:solidFill>
                        <a:schemeClr val="hlink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828800" y="3501008"/>
            <a:ext cx="5594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800" dirty="0" smtClean="0">
                <a:solidFill>
                  <a:srgbClr val="FF3300"/>
                </a:solidFill>
              </a:rPr>
              <a:t>Stable phase </a:t>
            </a:r>
            <a:r>
              <a:rPr lang="en-US" sz="1800" i="1" dirty="0" err="1" smtClean="0">
                <a:solidFill>
                  <a:srgbClr val="FF3300"/>
                </a:solidFill>
                <a:latin typeface="Lucida Grande"/>
                <a:ea typeface="Lucida Grande"/>
                <a:cs typeface="Lucida Grande"/>
              </a:rPr>
              <a:t>φ</a:t>
            </a:r>
            <a:r>
              <a:rPr lang="en-US" sz="1800" i="1" baseline="-25000" dirty="0" err="1" smtClean="0">
                <a:solidFill>
                  <a:srgbClr val="FF3300"/>
                </a:solidFill>
                <a:latin typeface="Lucida Grande"/>
                <a:ea typeface="Lucida Grande"/>
                <a:cs typeface="Lucida Grande"/>
              </a:rPr>
              <a:t>s</a:t>
            </a:r>
            <a:r>
              <a:rPr lang="en-US" sz="1800" dirty="0" smtClean="0">
                <a:solidFill>
                  <a:srgbClr val="FF3300"/>
                </a:solidFill>
                <a:latin typeface="Lucida Grande"/>
                <a:ea typeface="Lucida Grande"/>
                <a:cs typeface="Lucida Grande"/>
              </a:rPr>
              <a:t> </a:t>
            </a:r>
            <a:r>
              <a:rPr lang="en-US" sz="1800" dirty="0" smtClean="0">
                <a:solidFill>
                  <a:srgbClr val="FF3300"/>
                </a:solidFill>
                <a:latin typeface="+mn-lt"/>
                <a:ea typeface="Lucida Grande"/>
                <a:cs typeface=""/>
              </a:rPr>
              <a:t>changes during</a:t>
            </a:r>
            <a:r>
              <a:rPr lang="en-US" sz="1800" dirty="0" smtClean="0">
                <a:solidFill>
                  <a:srgbClr val="FF3300"/>
                </a:solidFill>
                <a:latin typeface="+mn-lt"/>
                <a:cs typeface=""/>
              </a:rPr>
              <a:t> </a:t>
            </a:r>
            <a:r>
              <a:rPr lang="en-US" sz="1800" dirty="0" smtClean="0">
                <a:solidFill>
                  <a:srgbClr val="FF3300"/>
                </a:solidFill>
              </a:rPr>
              <a:t>energy </a:t>
            </a:r>
            <a:r>
              <a:rPr lang="en-US" sz="1800" dirty="0">
                <a:solidFill>
                  <a:srgbClr val="FF3300"/>
                </a:solidFill>
              </a:rPr>
              <a:t>ramping</a:t>
            </a:r>
            <a:r>
              <a:rPr lang="en-US" sz="1800" dirty="0" smtClean="0">
                <a:solidFill>
                  <a:srgbClr val="FF3300"/>
                </a:solidFill>
              </a:rPr>
              <a:t> </a:t>
            </a:r>
            <a:endParaRPr lang="fr-FR" sz="1800" dirty="0">
              <a:solidFill>
                <a:srgbClr val="FF3300"/>
              </a:solidFill>
            </a:endParaRPr>
          </a:p>
        </p:txBody>
      </p:sp>
      <p:sp>
        <p:nvSpPr>
          <p:cNvPr id="10" name="Rectangle 16"/>
          <p:cNvSpPr>
            <a:spLocks noChangeArrowheads="1"/>
          </p:cNvSpPr>
          <p:nvPr/>
        </p:nvSpPr>
        <p:spPr bwMode="auto">
          <a:xfrm>
            <a:off x="5060950" y="3933056"/>
            <a:ext cx="3544888" cy="1046163"/>
          </a:xfrm>
          <a:prstGeom prst="rect">
            <a:avLst/>
          </a:prstGeom>
          <a:solidFill>
            <a:srgbClr val="CCECFF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1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4172738"/>
              </p:ext>
            </p:extLst>
          </p:nvPr>
        </p:nvGraphicFramePr>
        <p:xfrm>
          <a:off x="1549400" y="3971156"/>
          <a:ext cx="2527300" cy="96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89" name="Equation" r:id="rId9" imgW="1231560" imgH="469800" progId="Equation.3">
                  <p:embed/>
                </p:oleObj>
              </mc:Choice>
              <mc:Fallback>
                <p:oleObj name="Equation" r:id="rId9" imgW="1231560" imgH="46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9400" y="3971156"/>
                        <a:ext cx="2527300" cy="968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8724412"/>
              </p:ext>
            </p:extLst>
          </p:nvPr>
        </p:nvGraphicFramePr>
        <p:xfrm>
          <a:off x="5253038" y="3933056"/>
          <a:ext cx="3178175" cy="1046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90" name="Equation" r:id="rId11" imgW="1549080" imgH="507960" progId="Equation.3">
                  <p:embed/>
                </p:oleObj>
              </mc:Choice>
              <mc:Fallback>
                <p:oleObj name="Equation" r:id="rId11" imgW="1549080" imgH="507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3038" y="3933056"/>
                        <a:ext cx="3178175" cy="1046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" name="Group 21"/>
          <p:cNvGrpSpPr>
            <a:grpSpLocks/>
          </p:cNvGrpSpPr>
          <p:nvPr/>
        </p:nvGrpSpPr>
        <p:grpSpPr bwMode="auto">
          <a:xfrm>
            <a:off x="4365625" y="4210869"/>
            <a:ext cx="442913" cy="298450"/>
            <a:chOff x="3943" y="3724"/>
            <a:chExt cx="279" cy="188"/>
          </a:xfrm>
        </p:grpSpPr>
        <p:sp>
          <p:nvSpPr>
            <p:cNvPr id="14" name="Freeform 22"/>
            <p:cNvSpPr>
              <a:spLocks/>
            </p:cNvSpPr>
            <p:nvPr/>
          </p:nvSpPr>
          <p:spPr bwMode="auto">
            <a:xfrm>
              <a:off x="3957" y="3738"/>
              <a:ext cx="265" cy="174"/>
            </a:xfrm>
            <a:custGeom>
              <a:avLst/>
              <a:gdLst>
                <a:gd name="T0" fmla="*/ 341 w 529"/>
                <a:gd name="T1" fmla="*/ 0 h 349"/>
                <a:gd name="T2" fmla="*/ 341 w 529"/>
                <a:gd name="T3" fmla="*/ 94 h 349"/>
                <a:gd name="T4" fmla="*/ 0 w 529"/>
                <a:gd name="T5" fmla="*/ 94 h 349"/>
                <a:gd name="T6" fmla="*/ 0 w 529"/>
                <a:gd name="T7" fmla="*/ 255 h 349"/>
                <a:gd name="T8" fmla="*/ 341 w 529"/>
                <a:gd name="T9" fmla="*/ 255 h 349"/>
                <a:gd name="T10" fmla="*/ 341 w 529"/>
                <a:gd name="T11" fmla="*/ 349 h 349"/>
                <a:gd name="T12" fmla="*/ 529 w 529"/>
                <a:gd name="T13" fmla="*/ 174 h 349"/>
                <a:gd name="T14" fmla="*/ 341 w 529"/>
                <a:gd name="T15" fmla="*/ 0 h 34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29"/>
                <a:gd name="T25" fmla="*/ 0 h 349"/>
                <a:gd name="T26" fmla="*/ 529 w 529"/>
                <a:gd name="T27" fmla="*/ 349 h 34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29" h="349">
                  <a:moveTo>
                    <a:pt x="341" y="0"/>
                  </a:moveTo>
                  <a:lnTo>
                    <a:pt x="341" y="94"/>
                  </a:lnTo>
                  <a:lnTo>
                    <a:pt x="0" y="94"/>
                  </a:lnTo>
                  <a:lnTo>
                    <a:pt x="0" y="255"/>
                  </a:lnTo>
                  <a:lnTo>
                    <a:pt x="341" y="255"/>
                  </a:lnTo>
                  <a:lnTo>
                    <a:pt x="341" y="349"/>
                  </a:lnTo>
                  <a:lnTo>
                    <a:pt x="529" y="174"/>
                  </a:lnTo>
                  <a:lnTo>
                    <a:pt x="341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3"/>
            <p:cNvSpPr>
              <a:spLocks/>
            </p:cNvSpPr>
            <p:nvPr/>
          </p:nvSpPr>
          <p:spPr bwMode="auto">
            <a:xfrm>
              <a:off x="3943" y="3724"/>
              <a:ext cx="265" cy="174"/>
            </a:xfrm>
            <a:custGeom>
              <a:avLst/>
              <a:gdLst>
                <a:gd name="T0" fmla="*/ 341 w 529"/>
                <a:gd name="T1" fmla="*/ 0 h 348"/>
                <a:gd name="T2" fmla="*/ 341 w 529"/>
                <a:gd name="T3" fmla="*/ 93 h 348"/>
                <a:gd name="T4" fmla="*/ 0 w 529"/>
                <a:gd name="T5" fmla="*/ 93 h 348"/>
                <a:gd name="T6" fmla="*/ 0 w 529"/>
                <a:gd name="T7" fmla="*/ 255 h 348"/>
                <a:gd name="T8" fmla="*/ 341 w 529"/>
                <a:gd name="T9" fmla="*/ 255 h 348"/>
                <a:gd name="T10" fmla="*/ 341 w 529"/>
                <a:gd name="T11" fmla="*/ 348 h 348"/>
                <a:gd name="T12" fmla="*/ 529 w 529"/>
                <a:gd name="T13" fmla="*/ 174 h 348"/>
                <a:gd name="T14" fmla="*/ 341 w 529"/>
                <a:gd name="T15" fmla="*/ 0 h 34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29"/>
                <a:gd name="T25" fmla="*/ 0 h 348"/>
                <a:gd name="T26" fmla="*/ 529 w 529"/>
                <a:gd name="T27" fmla="*/ 348 h 34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29" h="348">
                  <a:moveTo>
                    <a:pt x="341" y="0"/>
                  </a:moveTo>
                  <a:lnTo>
                    <a:pt x="341" y="93"/>
                  </a:lnTo>
                  <a:lnTo>
                    <a:pt x="0" y="93"/>
                  </a:lnTo>
                  <a:lnTo>
                    <a:pt x="0" y="255"/>
                  </a:lnTo>
                  <a:lnTo>
                    <a:pt x="341" y="255"/>
                  </a:lnTo>
                  <a:lnTo>
                    <a:pt x="341" y="348"/>
                  </a:lnTo>
                  <a:lnTo>
                    <a:pt x="529" y="174"/>
                  </a:lnTo>
                  <a:lnTo>
                    <a:pt x="341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12766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3" name="Text Box 3"/>
          <p:cNvSpPr txBox="1">
            <a:spLocks noChangeArrowheads="1"/>
          </p:cNvSpPr>
          <p:nvPr/>
        </p:nvSpPr>
        <p:spPr bwMode="auto">
          <a:xfrm>
            <a:off x="273050" y="908720"/>
            <a:ext cx="5019030" cy="10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110000"/>
              </a:lnSpc>
            </a:pPr>
            <a:r>
              <a:rPr lang="en-US" sz="1800" dirty="0"/>
              <a:t>During the energy ramping, </a:t>
            </a:r>
            <a:r>
              <a:rPr lang="en-US" sz="1800" dirty="0">
                <a:solidFill>
                  <a:srgbClr val="FF0000"/>
                </a:solidFill>
              </a:rPr>
              <a:t>the RF frequency increases </a:t>
            </a:r>
            <a:r>
              <a:rPr lang="en-US" sz="1800" dirty="0"/>
              <a:t>to follow the increase of the revolution frequency :</a:t>
            </a:r>
            <a:endParaRPr lang="fr-FR" sz="1800" dirty="0"/>
          </a:p>
        </p:txBody>
      </p:sp>
      <p:sp>
        <p:nvSpPr>
          <p:cNvPr id="29704" name="Text Box 5"/>
          <p:cNvSpPr txBox="1">
            <a:spLocks noChangeArrowheads="1"/>
          </p:cNvSpPr>
          <p:nvPr/>
        </p:nvSpPr>
        <p:spPr bwMode="auto">
          <a:xfrm>
            <a:off x="323528" y="3124543"/>
            <a:ext cx="804336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800" dirty="0" smtClean="0">
                <a:solidFill>
                  <a:srgbClr val="FF3300"/>
                </a:solidFill>
              </a:rPr>
              <a:t>Since			       the RF frequency must follow the variation of the B field with the law</a:t>
            </a:r>
            <a:r>
              <a:rPr lang="fr-FR" sz="1600" dirty="0" smtClean="0"/>
              <a:t> </a:t>
            </a:r>
            <a:r>
              <a:rPr lang="fr-FR" dirty="0" smtClean="0">
                <a:latin typeface="Times New Roman" charset="0"/>
              </a:rPr>
              <a:t> </a:t>
            </a:r>
            <a:endParaRPr lang="fr-FR" dirty="0">
              <a:latin typeface="Times New Roman" charset="0"/>
            </a:endParaRPr>
          </a:p>
        </p:txBody>
      </p:sp>
      <p:graphicFrame>
        <p:nvGraphicFramePr>
          <p:cNvPr id="2969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2752828"/>
              </p:ext>
            </p:extLst>
          </p:nvPr>
        </p:nvGraphicFramePr>
        <p:xfrm>
          <a:off x="1092200" y="3070474"/>
          <a:ext cx="2455863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585" name="Equation" r:id="rId3" imgW="1219200" imgH="241300" progId="Equation.3">
                  <p:embed/>
                </p:oleObj>
              </mc:Choice>
              <mc:Fallback>
                <p:oleObj name="Equation" r:id="rId3" imgW="12192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2200" y="3070474"/>
                        <a:ext cx="2455863" cy="4826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6" name="Rectangle 10"/>
          <p:cNvSpPr>
            <a:spLocks noGrp="1" noChangeArrowheads="1"/>
          </p:cNvSpPr>
          <p:nvPr>
            <p:ph type="title" idx="4294967295"/>
          </p:nvPr>
        </p:nvSpPr>
        <p:spPr>
          <a:xfrm>
            <a:off x="1447800" y="217488"/>
            <a:ext cx="6172200" cy="544512"/>
          </a:xfrm>
          <a:ln w="19050">
            <a:solidFill>
              <a:schemeClr val="accent2"/>
            </a:solidFill>
          </a:ln>
        </p:spPr>
        <p:txBody>
          <a:bodyPr/>
          <a:lstStyle/>
          <a:p>
            <a:r>
              <a:rPr lang="en-US" dirty="0"/>
              <a:t>The </a:t>
            </a:r>
            <a:r>
              <a:rPr lang="en-US" dirty="0" smtClean="0"/>
              <a:t>Synchrotron</a:t>
            </a:r>
            <a:endParaRPr lang="fr-FR" dirty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7032624"/>
              </p:ext>
            </p:extLst>
          </p:nvPr>
        </p:nvGraphicFramePr>
        <p:xfrm>
          <a:off x="5724128" y="980728"/>
          <a:ext cx="2504020" cy="79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586" name="Equation" r:id="rId5" imgW="1244600" imgH="393700" progId="Equation.3">
                  <p:embed/>
                </p:oleObj>
              </mc:Choice>
              <mc:Fallback>
                <p:oleObj name="Equation" r:id="rId5" imgW="12446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724128" y="980728"/>
                        <a:ext cx="2504020" cy="792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323528" y="2197086"/>
            <a:ext cx="864096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800" dirty="0" smtClean="0">
                <a:solidFill>
                  <a:srgbClr val="FF3300"/>
                </a:solidFill>
              </a:rPr>
              <a:t>Hence:					      </a:t>
            </a:r>
            <a:r>
              <a:rPr lang="fr-FR" sz="1600" dirty="0" smtClean="0"/>
              <a:t>( </a:t>
            </a:r>
            <a:r>
              <a:rPr lang="fr-FR" sz="1600" dirty="0" err="1" smtClean="0"/>
              <a:t>using</a:t>
            </a:r>
            <a:r>
              <a:rPr lang="fr-FR" sz="1600" dirty="0"/>
              <a:t>	</a:t>
            </a:r>
            <a:r>
              <a:rPr lang="fr-FR" sz="1600" dirty="0" smtClean="0"/>
              <a:t>		)</a:t>
            </a:r>
            <a:endParaRPr lang="fr-FR" dirty="0">
              <a:latin typeface="Times New Roman" charset="0"/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4183108"/>
              </p:ext>
            </p:extLst>
          </p:nvPr>
        </p:nvGraphicFramePr>
        <p:xfrm>
          <a:off x="1259632" y="2062362"/>
          <a:ext cx="3647950" cy="79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587" name="Equation" r:id="rId7" imgW="2044700" imgH="444500" progId="Equation.3">
                  <p:embed/>
                </p:oleObj>
              </mc:Choice>
              <mc:Fallback>
                <p:oleObj name="Equation" r:id="rId7" imgW="20447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259632" y="2062362"/>
                        <a:ext cx="3647950" cy="792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4623030"/>
              </p:ext>
            </p:extLst>
          </p:nvPr>
        </p:nvGraphicFramePr>
        <p:xfrm>
          <a:off x="6153794" y="2206378"/>
          <a:ext cx="2306638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588" name="Equation" r:id="rId9" imgW="1498600" imgH="228600" progId="Equation.3">
                  <p:embed/>
                </p:oleObj>
              </mc:Choice>
              <mc:Fallback>
                <p:oleObj name="Equation" r:id="rId9" imgW="14986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153794" y="2206378"/>
                        <a:ext cx="2306638" cy="352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0975572"/>
              </p:ext>
            </p:extLst>
          </p:nvPr>
        </p:nvGraphicFramePr>
        <p:xfrm>
          <a:off x="1774030" y="3791199"/>
          <a:ext cx="4958210" cy="10834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589" name="Equation" r:id="rId11" imgW="2438400" imgH="533400" progId="Equation.3">
                  <p:embed/>
                </p:oleObj>
              </mc:Choice>
              <mc:Fallback>
                <p:oleObj name="Equation" r:id="rId11" imgW="2438400" imgH="533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774030" y="3791199"/>
                        <a:ext cx="4958210" cy="10834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395536" y="5159351"/>
            <a:ext cx="8043366" cy="100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110000"/>
              </a:lnSpc>
            </a:pPr>
            <a:r>
              <a:rPr lang="en-US" sz="1800" dirty="0" smtClean="0">
                <a:solidFill>
                  <a:srgbClr val="FF3300"/>
                </a:solidFill>
              </a:rPr>
              <a:t>This asymptotically tends towards 		when B becomes large compared to</a:t>
            </a:r>
            <a:br>
              <a:rPr lang="en-US" sz="1800" dirty="0" smtClean="0">
                <a:solidFill>
                  <a:srgbClr val="FF3300"/>
                </a:solidFill>
              </a:rPr>
            </a:br>
            <a:r>
              <a:rPr lang="en-US" sz="1800" dirty="0" smtClean="0">
                <a:solidFill>
                  <a:srgbClr val="FF3300"/>
                </a:solidFill>
              </a:rPr>
              <a:t>which corresponds to  </a:t>
            </a:r>
            <a:endParaRPr lang="fr-FR" dirty="0">
              <a:latin typeface="Times New Roman" charset="0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1484243"/>
              </p:ext>
            </p:extLst>
          </p:nvPr>
        </p:nvGraphicFramePr>
        <p:xfrm>
          <a:off x="4427984" y="5015335"/>
          <a:ext cx="1296144" cy="7731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590" name="Equation" r:id="rId13" imgW="723900" imgH="431800" progId="Equation.3">
                  <p:embed/>
                </p:oleObj>
              </mc:Choice>
              <mc:Fallback>
                <p:oleObj name="Equation" r:id="rId13" imgW="723900" imgH="431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427984" y="5015335"/>
                        <a:ext cx="1296144" cy="7731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7606846"/>
              </p:ext>
            </p:extLst>
          </p:nvPr>
        </p:nvGraphicFramePr>
        <p:xfrm>
          <a:off x="1907704" y="5453410"/>
          <a:ext cx="1338263" cy="423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591" name="Equation" r:id="rId15" imgW="762000" imgH="241300" progId="Equation.3">
                  <p:embed/>
                </p:oleObj>
              </mc:Choice>
              <mc:Fallback>
                <p:oleObj name="Equation" r:id="rId15" imgW="7620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907704" y="5453410"/>
                        <a:ext cx="1338263" cy="4238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4113190"/>
              </p:ext>
            </p:extLst>
          </p:nvPr>
        </p:nvGraphicFramePr>
        <p:xfrm>
          <a:off x="2843808" y="5858689"/>
          <a:ext cx="864096" cy="3066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592" name="Equation" r:id="rId17" imgW="393700" imgH="139700" progId="Equation.3">
                  <p:embed/>
                </p:oleObj>
              </mc:Choice>
              <mc:Fallback>
                <p:oleObj name="Equation" r:id="rId17" imgW="393700" imgH="139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2843808" y="5858689"/>
                        <a:ext cx="864096" cy="3066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705286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467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/>
              <a:t>Dispersion Effects in a Synchrotron</a:t>
            </a:r>
            <a:endParaRPr lang="fr-FR"/>
          </a:p>
        </p:txBody>
      </p:sp>
      <p:sp>
        <p:nvSpPr>
          <p:cNvPr id="30738" name="Text Box 48"/>
          <p:cNvSpPr txBox="1">
            <a:spLocks noChangeArrowheads="1"/>
          </p:cNvSpPr>
          <p:nvPr/>
        </p:nvSpPr>
        <p:spPr bwMode="auto">
          <a:xfrm>
            <a:off x="3733800" y="1051173"/>
            <a:ext cx="4267200" cy="1615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rgbClr val="006600"/>
                </a:solidFill>
              </a:rPr>
              <a:t>If a particle is slightly shifted in momentum it will have a different </a:t>
            </a:r>
            <a:r>
              <a:rPr lang="en-US" sz="1800" dirty="0" smtClean="0">
                <a:solidFill>
                  <a:srgbClr val="006600"/>
                </a:solidFill>
              </a:rPr>
              <a:t>orbit and the length is different.</a:t>
            </a:r>
          </a:p>
          <a:p>
            <a:pPr>
              <a:spcBef>
                <a:spcPct val="50000"/>
              </a:spcBef>
            </a:pPr>
            <a:r>
              <a:rPr lang="en-US" sz="1800" dirty="0" smtClean="0">
                <a:solidFill>
                  <a:srgbClr val="006600"/>
                </a:solidFill>
              </a:rPr>
              <a:t>The “</a:t>
            </a:r>
            <a:r>
              <a:rPr lang="en-US" sz="1800" dirty="0" smtClean="0">
                <a:solidFill>
                  <a:srgbClr val="FF3300"/>
                </a:solidFill>
              </a:rPr>
              <a:t>momentum compaction factor</a:t>
            </a:r>
            <a:r>
              <a:rPr lang="en-US" sz="1800" dirty="0" smtClean="0">
                <a:solidFill>
                  <a:srgbClr val="006600"/>
                </a:solidFill>
              </a:rPr>
              <a:t>” is defined as:</a:t>
            </a:r>
            <a:endParaRPr lang="fr-FR" sz="1800" dirty="0" smtClean="0">
              <a:solidFill>
                <a:srgbClr val="006600"/>
              </a:solidFill>
            </a:endParaRPr>
          </a:p>
        </p:txBody>
      </p:sp>
      <p:graphicFrame>
        <p:nvGraphicFramePr>
          <p:cNvPr id="30722" name="Object 2"/>
          <p:cNvGraphicFramePr>
            <a:graphicFrameLocks noChangeAspect="1"/>
          </p:cNvGraphicFramePr>
          <p:nvPr/>
        </p:nvGraphicFramePr>
        <p:xfrm>
          <a:off x="6718300" y="2781300"/>
          <a:ext cx="1270000" cy="83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2" name="Equation" r:id="rId4" imgW="635000" imgH="419100" progId="Equation.DSMT4">
                  <p:embed/>
                </p:oleObj>
              </mc:Choice>
              <mc:Fallback>
                <p:oleObj name="Equation" r:id="rId4" imgW="635000" imgH="4191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18300" y="2781300"/>
                        <a:ext cx="1270000" cy="839788"/>
                      </a:xfrm>
                      <a:prstGeom prst="rect">
                        <a:avLst/>
                      </a:prstGeom>
                      <a:solidFill>
                        <a:schemeClr val="hlink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40" name="Text Box 51"/>
          <p:cNvSpPr txBox="1">
            <a:spLocks noChangeArrowheads="1"/>
          </p:cNvSpPr>
          <p:nvPr/>
        </p:nvSpPr>
        <p:spPr bwMode="auto">
          <a:xfrm>
            <a:off x="3733800" y="3940688"/>
            <a:ext cx="48006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rgbClr val="006600"/>
                </a:solidFill>
              </a:rPr>
              <a:t>If the particle is shifted in momentum it will have also a different velocity.</a:t>
            </a:r>
            <a:r>
              <a:rPr lang="en-US" sz="1800" dirty="0" smtClean="0">
                <a:solidFill>
                  <a:srgbClr val="006600"/>
                </a:solidFill>
              </a:rPr>
              <a:t> </a:t>
            </a:r>
            <a:br>
              <a:rPr lang="en-US" sz="1800" dirty="0" smtClean="0">
                <a:solidFill>
                  <a:srgbClr val="006600"/>
                </a:solidFill>
              </a:rPr>
            </a:br>
            <a:r>
              <a:rPr lang="en-US" sz="1800" dirty="0" smtClean="0">
                <a:solidFill>
                  <a:srgbClr val="006600"/>
                </a:solidFill>
              </a:rPr>
              <a:t>As </a:t>
            </a:r>
            <a:r>
              <a:rPr lang="en-US" sz="1800" dirty="0">
                <a:solidFill>
                  <a:srgbClr val="006600"/>
                </a:solidFill>
              </a:rPr>
              <a:t>a result of both effects the revolution frequency changes:</a:t>
            </a:r>
            <a:endParaRPr lang="fr-FR" sz="1800" dirty="0">
              <a:solidFill>
                <a:srgbClr val="006600"/>
              </a:solidFill>
            </a:endParaRPr>
          </a:p>
        </p:txBody>
      </p:sp>
      <p:graphicFrame>
        <p:nvGraphicFramePr>
          <p:cNvPr id="30723" name="Object 3"/>
          <p:cNvGraphicFramePr>
            <a:graphicFrameLocks noChangeAspect="1"/>
          </p:cNvGraphicFramePr>
          <p:nvPr/>
        </p:nvGraphicFramePr>
        <p:xfrm>
          <a:off x="6553200" y="5470525"/>
          <a:ext cx="1295400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3" name="Equation" r:id="rId6" imgW="634680" imgH="380880" progId="Equation.3">
                  <p:embed/>
                </p:oleObj>
              </mc:Choice>
              <mc:Fallback>
                <p:oleObj name="Equation" r:id="rId6" imgW="634680" imgH="3808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5470525"/>
                        <a:ext cx="1295400" cy="777875"/>
                      </a:xfrm>
                      <a:prstGeom prst="rect">
                        <a:avLst/>
                      </a:prstGeom>
                      <a:solidFill>
                        <a:schemeClr val="hlink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41" name="Text Box 53"/>
          <p:cNvSpPr txBox="1">
            <a:spLocks noChangeArrowheads="1"/>
          </p:cNvSpPr>
          <p:nvPr/>
        </p:nvSpPr>
        <p:spPr bwMode="auto">
          <a:xfrm>
            <a:off x="381000" y="5102225"/>
            <a:ext cx="3276600" cy="1069975"/>
          </a:xfrm>
          <a:prstGeom prst="rect">
            <a:avLst/>
          </a:prstGeom>
          <a:solidFill>
            <a:srgbClr val="FFCCFF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 err="1">
                <a:solidFill>
                  <a:srgbClr val="FF3300"/>
                </a:solidFill>
              </a:rPr>
              <a:t>p</a:t>
            </a:r>
            <a:r>
              <a:rPr lang="en-US" sz="1600" b="1" dirty="0">
                <a:solidFill>
                  <a:srgbClr val="FF3300"/>
                </a:solidFill>
              </a:rPr>
              <a:t>=particle momentum</a:t>
            </a:r>
          </a:p>
          <a:p>
            <a:pPr>
              <a:spcBef>
                <a:spcPct val="50000"/>
              </a:spcBef>
            </a:pPr>
            <a:r>
              <a:rPr lang="en-US" sz="1600" b="1" dirty="0">
                <a:solidFill>
                  <a:srgbClr val="FF3300"/>
                </a:solidFill>
              </a:rPr>
              <a:t>R=synchrotron physical radius</a:t>
            </a:r>
          </a:p>
          <a:p>
            <a:pPr>
              <a:spcBef>
                <a:spcPct val="50000"/>
              </a:spcBef>
            </a:pPr>
            <a:r>
              <a:rPr lang="en-US" sz="1600" b="1" dirty="0" err="1">
                <a:solidFill>
                  <a:srgbClr val="FF3300"/>
                </a:solidFill>
              </a:rPr>
              <a:t>f</a:t>
            </a:r>
            <a:r>
              <a:rPr lang="en-US" sz="1600" b="1" baseline="-25000" dirty="0" err="1">
                <a:solidFill>
                  <a:srgbClr val="FF3300"/>
                </a:solidFill>
              </a:rPr>
              <a:t>r</a:t>
            </a:r>
            <a:r>
              <a:rPr lang="en-US" sz="1600" b="1" dirty="0">
                <a:solidFill>
                  <a:srgbClr val="FF3300"/>
                </a:solidFill>
              </a:rPr>
              <a:t>=revolution frequency</a:t>
            </a:r>
            <a:endParaRPr lang="fr-FR" sz="1600" b="1" dirty="0">
              <a:solidFill>
                <a:srgbClr val="FF3300"/>
              </a:solidFill>
            </a:endParaRPr>
          </a:p>
        </p:txBody>
      </p:sp>
      <p:grpSp>
        <p:nvGrpSpPr>
          <p:cNvPr id="25" name="Group 24"/>
          <p:cNvGrpSpPr>
            <a:grpSpLocks noChangeAspect="1"/>
          </p:cNvGrpSpPr>
          <p:nvPr/>
        </p:nvGrpSpPr>
        <p:grpSpPr>
          <a:xfrm>
            <a:off x="304800" y="1295400"/>
            <a:ext cx="3352799" cy="3048000"/>
            <a:chOff x="304800" y="990600"/>
            <a:chExt cx="3688079" cy="3352800"/>
          </a:xfrm>
        </p:grpSpPr>
        <p:sp>
          <p:nvSpPr>
            <p:cNvPr id="30727" name="Rectangle 14"/>
            <p:cNvSpPr>
              <a:spLocks noChangeAspect="1" noChangeArrowheads="1"/>
            </p:cNvSpPr>
            <p:nvPr/>
          </p:nvSpPr>
          <p:spPr bwMode="auto">
            <a:xfrm>
              <a:off x="1524000" y="1371600"/>
              <a:ext cx="304800" cy="533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28" name="Line 15"/>
            <p:cNvSpPr>
              <a:spLocks noChangeAspect="1" noChangeShapeType="1"/>
            </p:cNvSpPr>
            <p:nvPr/>
          </p:nvSpPr>
          <p:spPr bwMode="auto">
            <a:xfrm>
              <a:off x="1828800" y="1600200"/>
              <a:ext cx="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29" name="Rectangle 18"/>
            <p:cNvSpPr>
              <a:spLocks noChangeAspect="1" noChangeArrowheads="1"/>
            </p:cNvSpPr>
            <p:nvPr/>
          </p:nvSpPr>
          <p:spPr bwMode="auto">
            <a:xfrm>
              <a:off x="1524000" y="1600200"/>
              <a:ext cx="304800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30" name="Oval 33"/>
            <p:cNvSpPr>
              <a:spLocks noChangeAspect="1" noChangeArrowheads="1"/>
            </p:cNvSpPr>
            <p:nvPr/>
          </p:nvSpPr>
          <p:spPr bwMode="auto">
            <a:xfrm>
              <a:off x="304800" y="1600200"/>
              <a:ext cx="2819400" cy="2743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31" name="Rectangle 34"/>
            <p:cNvSpPr>
              <a:spLocks noChangeAspect="1" noChangeArrowheads="1"/>
            </p:cNvSpPr>
            <p:nvPr/>
          </p:nvSpPr>
          <p:spPr bwMode="auto">
            <a:xfrm>
              <a:off x="1447800" y="1600200"/>
              <a:ext cx="381000" cy="3048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32" name="Oval 35"/>
            <p:cNvSpPr>
              <a:spLocks noChangeAspect="1" noChangeArrowheads="1"/>
            </p:cNvSpPr>
            <p:nvPr/>
          </p:nvSpPr>
          <p:spPr bwMode="auto">
            <a:xfrm>
              <a:off x="457200" y="1600200"/>
              <a:ext cx="2514600" cy="25908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33" name="Rectangle 36"/>
            <p:cNvSpPr>
              <a:spLocks noChangeAspect="1" noChangeArrowheads="1"/>
            </p:cNvSpPr>
            <p:nvPr/>
          </p:nvSpPr>
          <p:spPr bwMode="auto">
            <a:xfrm>
              <a:off x="1524000" y="1600200"/>
              <a:ext cx="304800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34" name="Text Box 39"/>
            <p:cNvSpPr txBox="1">
              <a:spLocks noChangeAspect="1" noChangeArrowheads="1"/>
            </p:cNvSpPr>
            <p:nvPr/>
          </p:nvSpPr>
          <p:spPr bwMode="auto">
            <a:xfrm>
              <a:off x="3276600" y="2819400"/>
              <a:ext cx="716279" cy="3724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1600" dirty="0">
                  <a:solidFill>
                    <a:schemeClr val="accent2"/>
                  </a:solidFill>
                </a:rPr>
                <a:t>E+</a:t>
              </a:r>
              <a:r>
                <a:rPr lang="en-US" sz="1600" dirty="0">
                  <a:solidFill>
                    <a:schemeClr val="accent2"/>
                  </a:solidFill>
                  <a:sym typeface="Symbol" charset="2"/>
                </a:rPr>
                <a:t>E</a:t>
              </a:r>
              <a:endParaRPr lang="fr-FR" sz="1600" dirty="0">
                <a:solidFill>
                  <a:schemeClr val="accent2"/>
                </a:solidFill>
              </a:endParaRPr>
            </a:p>
          </p:txBody>
        </p:sp>
        <p:sp>
          <p:nvSpPr>
            <p:cNvPr id="30735" name="Line 42"/>
            <p:cNvSpPr>
              <a:spLocks noChangeAspect="1" noChangeShapeType="1"/>
            </p:cNvSpPr>
            <p:nvPr/>
          </p:nvSpPr>
          <p:spPr bwMode="auto">
            <a:xfrm flipH="1">
              <a:off x="2895600" y="2362200"/>
              <a:ext cx="304800" cy="152400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36" name="Text Box 44"/>
            <p:cNvSpPr txBox="1">
              <a:spLocks noChangeAspect="1" noChangeArrowheads="1"/>
            </p:cNvSpPr>
            <p:nvPr/>
          </p:nvSpPr>
          <p:spPr bwMode="auto">
            <a:xfrm>
              <a:off x="3184525" y="2122488"/>
              <a:ext cx="311150" cy="6432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1600">
                  <a:solidFill>
                    <a:srgbClr val="FF3300"/>
                  </a:solidFill>
                </a:rPr>
                <a:t>E</a:t>
              </a:r>
              <a:endParaRPr lang="fr-FR" sz="1600">
                <a:solidFill>
                  <a:srgbClr val="FF3300"/>
                </a:solidFill>
              </a:endParaRPr>
            </a:p>
          </p:txBody>
        </p:sp>
        <p:sp>
          <p:nvSpPr>
            <p:cNvPr id="30737" name="Line 46"/>
            <p:cNvSpPr>
              <a:spLocks noChangeAspect="1" noChangeShapeType="1"/>
            </p:cNvSpPr>
            <p:nvPr/>
          </p:nvSpPr>
          <p:spPr bwMode="auto">
            <a:xfrm flipH="1">
              <a:off x="3124200" y="2971800"/>
              <a:ext cx="152400" cy="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42" name="Text Box 54"/>
            <p:cNvSpPr txBox="1">
              <a:spLocks noChangeAspect="1" noChangeArrowheads="1"/>
            </p:cNvSpPr>
            <p:nvPr/>
          </p:nvSpPr>
          <p:spPr bwMode="auto">
            <a:xfrm>
              <a:off x="1447800" y="990600"/>
              <a:ext cx="4572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 sz="1400"/>
            </a:p>
          </p:txBody>
        </p:sp>
        <p:sp>
          <p:nvSpPr>
            <p:cNvPr id="30743" name="Text Box 55"/>
            <p:cNvSpPr txBox="1">
              <a:spLocks noChangeAspect="1" noChangeArrowheads="1"/>
            </p:cNvSpPr>
            <p:nvPr/>
          </p:nvSpPr>
          <p:spPr bwMode="auto">
            <a:xfrm>
              <a:off x="1310640" y="1066800"/>
              <a:ext cx="838200" cy="3385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1400" dirty="0"/>
                <a:t>cavity</a:t>
              </a:r>
              <a:endParaRPr lang="fr-FR" sz="1400" dirty="0"/>
            </a:p>
          </p:txBody>
        </p:sp>
        <p:sp>
          <p:nvSpPr>
            <p:cNvPr id="30744" name="Text Box 56"/>
            <p:cNvSpPr txBox="1">
              <a:spLocks noChangeAspect="1" noChangeArrowheads="1"/>
            </p:cNvSpPr>
            <p:nvPr/>
          </p:nvSpPr>
          <p:spPr bwMode="auto">
            <a:xfrm>
              <a:off x="990599" y="2659063"/>
              <a:ext cx="1744979" cy="6940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dirty="0"/>
                <a:t>Circumference</a:t>
              </a:r>
            </a:p>
            <a:p>
              <a:pPr>
                <a:spcBef>
                  <a:spcPct val="50000"/>
                </a:spcBef>
              </a:pPr>
              <a:r>
                <a:rPr lang="en-US" sz="1400" dirty="0"/>
                <a:t>        2</a:t>
              </a:r>
              <a:r>
                <a:rPr lang="en-US" sz="1400" dirty="0">
                  <a:sym typeface="Symbol" charset="2"/>
                </a:rPr>
                <a:t>R</a:t>
              </a:r>
              <a:endParaRPr lang="fr-FR" sz="1400" dirty="0"/>
            </a:p>
          </p:txBody>
        </p:sp>
      </p:grpSp>
      <p:graphicFrame>
        <p:nvGraphicFramePr>
          <p:cNvPr id="23" name="Object 2"/>
          <p:cNvGraphicFramePr>
            <a:graphicFrameLocks noChangeAspect="1"/>
          </p:cNvGraphicFramePr>
          <p:nvPr/>
        </p:nvGraphicFramePr>
        <p:xfrm>
          <a:off x="4451350" y="2667000"/>
          <a:ext cx="1797050" cy="1239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4" name="Equation" r:id="rId8" imgW="901700" imgH="622300" progId="Equation.DSMT4">
                  <p:embed/>
                </p:oleObj>
              </mc:Choice>
              <mc:Fallback>
                <p:oleObj name="Equation" r:id="rId8" imgW="901700" imgH="62230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51350" y="2667000"/>
                        <a:ext cx="1797050" cy="12398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8"/>
          <p:cNvGraphicFramePr>
            <a:graphicFrameLocks noChangeAspect="1"/>
          </p:cNvGraphicFramePr>
          <p:nvPr/>
        </p:nvGraphicFramePr>
        <p:xfrm>
          <a:off x="4221163" y="5181600"/>
          <a:ext cx="2076450" cy="1296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5" name="Equation" r:id="rId10" imgW="1117600" imgH="698500" progId="Equation.DSMT4">
                  <p:embed/>
                </p:oleObj>
              </mc:Choice>
              <mc:Fallback>
                <p:oleObj name="Equation" r:id="rId10" imgW="1117600" imgH="69850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1163" y="5181600"/>
                        <a:ext cx="2076450" cy="1296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85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467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/>
              <a:t>Dispersion Effects in a Synchrotron (2)</a:t>
            </a:r>
            <a:endParaRPr lang="fr-FR"/>
          </a:p>
        </p:txBody>
      </p:sp>
      <p:sp>
        <p:nvSpPr>
          <p:cNvPr id="32786" name="Line 4"/>
          <p:cNvSpPr>
            <a:spLocks noChangeShapeType="1"/>
          </p:cNvSpPr>
          <p:nvPr/>
        </p:nvSpPr>
        <p:spPr bwMode="auto">
          <a:xfrm>
            <a:off x="1828800" y="15240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2770" name="Object 2"/>
          <p:cNvGraphicFramePr>
            <a:graphicFrameLocks noChangeAspect="1"/>
          </p:cNvGraphicFramePr>
          <p:nvPr/>
        </p:nvGraphicFramePr>
        <p:xfrm>
          <a:off x="546100" y="1181100"/>
          <a:ext cx="1270000" cy="83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46" name="Equation" r:id="rId4" imgW="635000" imgH="419100" progId="Equation.DSMT4">
                  <p:embed/>
                </p:oleObj>
              </mc:Choice>
              <mc:Fallback>
                <p:oleObj name="Equation" r:id="rId4" imgW="635000" imgH="4191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6100" y="1181100"/>
                        <a:ext cx="1270000" cy="839788"/>
                      </a:xfrm>
                      <a:prstGeom prst="rect">
                        <a:avLst/>
                      </a:prstGeom>
                      <a:solidFill>
                        <a:schemeClr val="hlink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88" name="Arc 24"/>
          <p:cNvSpPr>
            <a:spLocks/>
          </p:cNvSpPr>
          <p:nvPr/>
        </p:nvSpPr>
        <p:spPr bwMode="auto">
          <a:xfrm>
            <a:off x="6172200" y="1412875"/>
            <a:ext cx="1905000" cy="1601788"/>
          </a:xfrm>
          <a:custGeom>
            <a:avLst/>
            <a:gdLst>
              <a:gd name="T0" fmla="*/ 0 w 21056"/>
              <a:gd name="T1" fmla="*/ 0 h 21600"/>
              <a:gd name="T2" fmla="*/ 1905000 w 21056"/>
              <a:gd name="T3" fmla="*/ 1244426 h 21600"/>
              <a:gd name="T4" fmla="*/ 0 w 21056"/>
              <a:gd name="T5" fmla="*/ 1601788 h 21600"/>
              <a:gd name="T6" fmla="*/ 0 60000 65536"/>
              <a:gd name="T7" fmla="*/ 0 60000 65536"/>
              <a:gd name="T8" fmla="*/ 0 60000 65536"/>
              <a:gd name="T9" fmla="*/ 0 w 21056"/>
              <a:gd name="T10" fmla="*/ 0 h 21600"/>
              <a:gd name="T11" fmla="*/ 21056 w 21056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056" h="21600" fill="none" extrusionOk="0">
                <a:moveTo>
                  <a:pt x="0" y="-1"/>
                </a:moveTo>
                <a:cubicBezTo>
                  <a:pt x="10072" y="-1"/>
                  <a:pt x="18808" y="6962"/>
                  <a:pt x="21055" y="16781"/>
                </a:cubicBezTo>
              </a:path>
              <a:path w="21056" h="21600" stroke="0" extrusionOk="0">
                <a:moveTo>
                  <a:pt x="0" y="-1"/>
                </a:moveTo>
                <a:cubicBezTo>
                  <a:pt x="10072" y="-1"/>
                  <a:pt x="18808" y="6962"/>
                  <a:pt x="21055" y="16781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89" name="Arc 28"/>
          <p:cNvSpPr>
            <a:spLocks/>
          </p:cNvSpPr>
          <p:nvPr/>
        </p:nvSpPr>
        <p:spPr bwMode="auto">
          <a:xfrm>
            <a:off x="6248400" y="1793875"/>
            <a:ext cx="1828800" cy="990600"/>
          </a:xfrm>
          <a:custGeom>
            <a:avLst/>
            <a:gdLst>
              <a:gd name="T0" fmla="*/ 0 w 21600"/>
              <a:gd name="T1" fmla="*/ 0 h 21600"/>
              <a:gd name="T2" fmla="*/ 1828800 w 21600"/>
              <a:gd name="T3" fmla="*/ 990600 h 21600"/>
              <a:gd name="T4" fmla="*/ 0 w 21600"/>
              <a:gd name="T5" fmla="*/ 99060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90" name="Line 29"/>
          <p:cNvSpPr>
            <a:spLocks noChangeShapeType="1"/>
          </p:cNvSpPr>
          <p:nvPr/>
        </p:nvSpPr>
        <p:spPr bwMode="auto">
          <a:xfrm flipV="1">
            <a:off x="6858000" y="2555875"/>
            <a:ext cx="1676400" cy="83820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91" name="Line 30"/>
          <p:cNvSpPr>
            <a:spLocks noChangeShapeType="1"/>
          </p:cNvSpPr>
          <p:nvPr/>
        </p:nvSpPr>
        <p:spPr bwMode="auto">
          <a:xfrm flipH="1" flipV="1">
            <a:off x="6477000" y="1793875"/>
            <a:ext cx="38100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92" name="Line 31"/>
          <p:cNvSpPr>
            <a:spLocks noChangeShapeType="1"/>
          </p:cNvSpPr>
          <p:nvPr/>
        </p:nvSpPr>
        <p:spPr bwMode="auto">
          <a:xfrm flipV="1">
            <a:off x="6858000" y="1565275"/>
            <a:ext cx="304800" cy="18288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93" name="Line 32"/>
          <p:cNvSpPr>
            <a:spLocks noChangeShapeType="1"/>
          </p:cNvSpPr>
          <p:nvPr/>
        </p:nvSpPr>
        <p:spPr bwMode="auto">
          <a:xfrm flipV="1">
            <a:off x="6858000" y="1793875"/>
            <a:ext cx="609600" cy="16002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2771" name="Object 3"/>
          <p:cNvGraphicFramePr>
            <a:graphicFrameLocks noChangeAspect="1"/>
          </p:cNvGraphicFramePr>
          <p:nvPr/>
        </p:nvGraphicFramePr>
        <p:xfrm>
          <a:off x="6934200" y="2936875"/>
          <a:ext cx="219075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47" name="Equation" r:id="rId6" imgW="126720" imgH="177480" progId="Equation.3">
                  <p:embed/>
                </p:oleObj>
              </mc:Choice>
              <mc:Fallback>
                <p:oleObj name="Equation" r:id="rId6" imgW="126720" imgH="177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4200" y="2936875"/>
                        <a:ext cx="219075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2" name="Object 4"/>
          <p:cNvGraphicFramePr>
            <a:graphicFrameLocks noChangeAspect="1"/>
          </p:cNvGraphicFramePr>
          <p:nvPr/>
        </p:nvGraphicFramePr>
        <p:xfrm>
          <a:off x="8534400" y="2403475"/>
          <a:ext cx="271463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48" name="Equation" r:id="rId8" imgW="126720" imgH="139680" progId="Equation.3">
                  <p:embed/>
                </p:oleObj>
              </mc:Choice>
              <mc:Fallback>
                <p:oleObj name="Equation" r:id="rId8" imgW="126720" imgH="1396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34400" y="2403475"/>
                        <a:ext cx="271463" cy="298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3" name="Object 5"/>
          <p:cNvGraphicFramePr>
            <a:graphicFrameLocks noChangeAspect="1"/>
          </p:cNvGraphicFramePr>
          <p:nvPr/>
        </p:nvGraphicFramePr>
        <p:xfrm>
          <a:off x="6324600" y="2555875"/>
          <a:ext cx="287338" cy="31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49" name="Equation" r:id="rId10" imgW="152280" imgH="164880" progId="Equation.3">
                  <p:embed/>
                </p:oleObj>
              </mc:Choice>
              <mc:Fallback>
                <p:oleObj name="Equation" r:id="rId10" imgW="152280" imgH="1648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4600" y="2555875"/>
                        <a:ext cx="287338" cy="311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4" name="Object 6"/>
          <p:cNvGraphicFramePr>
            <a:graphicFrameLocks noChangeAspect="1"/>
          </p:cNvGraphicFramePr>
          <p:nvPr/>
        </p:nvGraphicFramePr>
        <p:xfrm>
          <a:off x="5791200" y="1565275"/>
          <a:ext cx="346075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50" name="Equation" r:id="rId12" imgW="152280" imgH="215640" progId="Equation.3">
                  <p:embed/>
                </p:oleObj>
              </mc:Choice>
              <mc:Fallback>
                <p:oleObj name="Equation" r:id="rId12" imgW="152280" imgH="2156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1565275"/>
                        <a:ext cx="346075" cy="488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5" name="Object 7"/>
          <p:cNvGraphicFramePr>
            <a:graphicFrameLocks noChangeAspect="1"/>
          </p:cNvGraphicFramePr>
          <p:nvPr/>
        </p:nvGraphicFramePr>
        <p:xfrm>
          <a:off x="5867400" y="1260475"/>
          <a:ext cx="244475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51" name="Equation" r:id="rId14" imgW="114120" imgH="139680" progId="Equation.3">
                  <p:embed/>
                </p:oleObj>
              </mc:Choice>
              <mc:Fallback>
                <p:oleObj name="Equation" r:id="rId14" imgW="114120" imgH="13968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1260475"/>
                        <a:ext cx="244475" cy="298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6" name="Object 8"/>
          <p:cNvGraphicFramePr>
            <a:graphicFrameLocks noChangeAspect="1"/>
          </p:cNvGraphicFramePr>
          <p:nvPr/>
        </p:nvGraphicFramePr>
        <p:xfrm>
          <a:off x="6477000" y="1489075"/>
          <a:ext cx="280988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52" name="Equation" r:id="rId16" imgW="152280" imgH="164880" progId="Equation.3">
                  <p:embed/>
                </p:oleObj>
              </mc:Choice>
              <mc:Fallback>
                <p:oleObj name="Equation" r:id="rId16" imgW="152280" imgH="16488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0" y="1489075"/>
                        <a:ext cx="280988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7" name="Object 9"/>
          <p:cNvGraphicFramePr>
            <a:graphicFrameLocks noChangeAspect="1"/>
          </p:cNvGraphicFramePr>
          <p:nvPr/>
        </p:nvGraphicFramePr>
        <p:xfrm>
          <a:off x="6368235" y="1067008"/>
          <a:ext cx="83185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53" name="Equation" r:id="rId18" imgW="444240" imgH="203040" progId="Equation.3">
                  <p:embed/>
                </p:oleObj>
              </mc:Choice>
              <mc:Fallback>
                <p:oleObj name="Equation" r:id="rId18" imgW="444240" imgH="20304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68235" y="1067008"/>
                        <a:ext cx="83185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94" name="Arc 41"/>
          <p:cNvSpPr>
            <a:spLocks/>
          </p:cNvSpPr>
          <p:nvPr/>
        </p:nvSpPr>
        <p:spPr bwMode="auto">
          <a:xfrm>
            <a:off x="7010400" y="2632075"/>
            <a:ext cx="152400" cy="76200"/>
          </a:xfrm>
          <a:custGeom>
            <a:avLst/>
            <a:gdLst>
              <a:gd name="T0" fmla="*/ 0 w 21600"/>
              <a:gd name="T1" fmla="*/ 0 h 21600"/>
              <a:gd name="T2" fmla="*/ 152400 w 21600"/>
              <a:gd name="T3" fmla="*/ 76200 h 21600"/>
              <a:gd name="T4" fmla="*/ 0 w 21600"/>
              <a:gd name="T5" fmla="*/ 7620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95" name="Text Box 42"/>
          <p:cNvSpPr txBox="1">
            <a:spLocks noChangeArrowheads="1"/>
          </p:cNvSpPr>
          <p:nvPr/>
        </p:nvSpPr>
        <p:spPr bwMode="auto">
          <a:xfrm>
            <a:off x="6934200" y="2022475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solidFill>
                  <a:srgbClr val="FF3300"/>
                </a:solidFill>
              </a:rPr>
              <a:t>d</a:t>
            </a:r>
            <a:r>
              <a:rPr lang="en-US" sz="1800">
                <a:solidFill>
                  <a:srgbClr val="FF3300"/>
                </a:solidFill>
                <a:sym typeface="Symbol" charset="2"/>
              </a:rPr>
              <a:t></a:t>
            </a:r>
            <a:endParaRPr lang="fr-FR" sz="1800">
              <a:solidFill>
                <a:srgbClr val="FF3300"/>
              </a:solidFill>
            </a:endParaRPr>
          </a:p>
        </p:txBody>
      </p:sp>
      <p:sp>
        <p:nvSpPr>
          <p:cNvPr id="32796" name="Text Box 43"/>
          <p:cNvSpPr txBox="1">
            <a:spLocks noChangeArrowheads="1"/>
          </p:cNvSpPr>
          <p:nvPr/>
        </p:nvSpPr>
        <p:spPr bwMode="auto">
          <a:xfrm>
            <a:off x="7086600" y="1641475"/>
            <a:ext cx="304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solidFill>
                  <a:srgbClr val="FF3300"/>
                </a:solidFill>
              </a:rPr>
              <a:t>x</a:t>
            </a:r>
            <a:endParaRPr lang="fr-FR" sz="1800">
              <a:solidFill>
                <a:srgbClr val="FF3300"/>
              </a:solidFill>
            </a:endParaRPr>
          </a:p>
        </p:txBody>
      </p:sp>
      <p:graphicFrame>
        <p:nvGraphicFramePr>
          <p:cNvPr id="32778" name="Object 10"/>
          <p:cNvGraphicFramePr>
            <a:graphicFrameLocks noChangeAspect="1"/>
          </p:cNvGraphicFramePr>
          <p:nvPr/>
        </p:nvGraphicFramePr>
        <p:xfrm>
          <a:off x="2638425" y="1100138"/>
          <a:ext cx="2009775" cy="9910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54" name="Equation" r:id="rId20" imgW="952500" imgH="469900" progId="Equation.DSMT4">
                  <p:embed/>
                </p:oleObj>
              </mc:Choice>
              <mc:Fallback>
                <p:oleObj name="Equation" r:id="rId20" imgW="952500" imgH="469900" progId="Equation.DSMT4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8425" y="1100138"/>
                        <a:ext cx="2009775" cy="99106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97" name="Text Box 45"/>
          <p:cNvSpPr txBox="1">
            <a:spLocks noChangeArrowheads="1"/>
          </p:cNvSpPr>
          <p:nvPr/>
        </p:nvSpPr>
        <p:spPr bwMode="auto">
          <a:xfrm>
            <a:off x="381000" y="2286000"/>
            <a:ext cx="4191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>
                <a:solidFill>
                  <a:srgbClr val="006600"/>
                </a:solidFill>
              </a:rPr>
              <a:t>The elementary path difference from the two orbits is:</a:t>
            </a:r>
            <a:endParaRPr lang="fr-FR" sz="1800" b="1" dirty="0">
              <a:solidFill>
                <a:srgbClr val="006600"/>
              </a:solidFill>
            </a:endParaRPr>
          </a:p>
        </p:txBody>
      </p:sp>
      <p:graphicFrame>
        <p:nvGraphicFramePr>
          <p:cNvPr id="32779" name="Object 11"/>
          <p:cNvGraphicFramePr>
            <a:graphicFrameLocks noChangeAspect="1"/>
          </p:cNvGraphicFramePr>
          <p:nvPr/>
        </p:nvGraphicFramePr>
        <p:xfrm>
          <a:off x="1044875" y="2982144"/>
          <a:ext cx="3771900" cy="9279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55" name="Equation" r:id="rId22" imgW="1765300" imgH="431800" progId="Equation.DSMT4">
                  <p:embed/>
                </p:oleObj>
              </mc:Choice>
              <mc:Fallback>
                <p:oleObj name="Equation" r:id="rId22" imgW="1765300" imgH="431800" progId="Equation.DSMT4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4875" y="2982144"/>
                        <a:ext cx="3771900" cy="92794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98" name="Text Box 47"/>
          <p:cNvSpPr txBox="1">
            <a:spLocks noChangeArrowheads="1"/>
          </p:cNvSpPr>
          <p:nvPr/>
        </p:nvSpPr>
        <p:spPr bwMode="auto">
          <a:xfrm>
            <a:off x="457200" y="4053095"/>
            <a:ext cx="5715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>
                <a:solidFill>
                  <a:srgbClr val="006600"/>
                </a:solidFill>
              </a:rPr>
              <a:t>leading to the total change in the circumference:</a:t>
            </a:r>
            <a:endParaRPr lang="fr-FR" sz="1800" b="1" dirty="0">
              <a:solidFill>
                <a:srgbClr val="006600"/>
              </a:solidFill>
            </a:endParaRPr>
          </a:p>
        </p:txBody>
      </p:sp>
      <p:graphicFrame>
        <p:nvGraphicFramePr>
          <p:cNvPr id="32780" name="Object 12"/>
          <p:cNvGraphicFramePr>
            <a:graphicFrameLocks noChangeAspect="1"/>
          </p:cNvGraphicFramePr>
          <p:nvPr/>
        </p:nvGraphicFramePr>
        <p:xfrm>
          <a:off x="609600" y="4419600"/>
          <a:ext cx="4876800" cy="8872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56" name="Equation" r:id="rId24" imgW="2197100" imgH="431800" progId="Equation.DSMT4">
                  <p:embed/>
                </p:oleObj>
              </mc:Choice>
              <mc:Fallback>
                <p:oleObj name="Equation" r:id="rId24" imgW="2197100" imgH="431800" progId="Equation.DSMT4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4419600"/>
                        <a:ext cx="4876800" cy="88725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800" name="Text Box 52"/>
          <p:cNvSpPr txBox="1">
            <a:spLocks noChangeArrowheads="1"/>
          </p:cNvSpPr>
          <p:nvPr/>
        </p:nvSpPr>
        <p:spPr bwMode="auto">
          <a:xfrm>
            <a:off x="3657600" y="5562600"/>
            <a:ext cx="1905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 smtClean="0">
                <a:solidFill>
                  <a:srgbClr val="006600"/>
                </a:solidFill>
              </a:rPr>
              <a:t>With </a:t>
            </a:r>
            <a:r>
              <a:rPr lang="en-US" sz="1600" b="1" dirty="0" err="1" smtClean="0">
                <a:solidFill>
                  <a:srgbClr val="006600"/>
                </a:solidFill>
                <a:latin typeface="Lucida Grande"/>
                <a:ea typeface="Lucida Grande"/>
                <a:cs typeface="Lucida Grande"/>
              </a:rPr>
              <a:t>ρ</a:t>
            </a:r>
            <a:r>
              <a:rPr lang="en-US" sz="1600" b="1" dirty="0" smtClean="0">
                <a:solidFill>
                  <a:srgbClr val="006600"/>
                </a:solidFill>
              </a:rPr>
              <a:t>=∞ in straight sections we </a:t>
            </a:r>
            <a:r>
              <a:rPr lang="en-US" sz="1600" b="1" dirty="0">
                <a:solidFill>
                  <a:srgbClr val="006600"/>
                </a:solidFill>
              </a:rPr>
              <a:t>get:</a:t>
            </a:r>
            <a:endParaRPr lang="fr-FR" sz="1600" b="1" dirty="0">
              <a:solidFill>
                <a:srgbClr val="006600"/>
              </a:solidFill>
            </a:endParaRPr>
          </a:p>
        </p:txBody>
      </p:sp>
      <p:graphicFrame>
        <p:nvGraphicFramePr>
          <p:cNvPr id="32782" name="Object 14"/>
          <p:cNvGraphicFramePr>
            <a:graphicFrameLocks noChangeAspect="1"/>
          </p:cNvGraphicFramePr>
          <p:nvPr/>
        </p:nvGraphicFramePr>
        <p:xfrm>
          <a:off x="5638800" y="5610225"/>
          <a:ext cx="1371600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57" name="Equation" r:id="rId26" imgW="660240" imgH="380880" progId="Equation.3">
                  <p:embed/>
                </p:oleObj>
              </mc:Choice>
              <mc:Fallback>
                <p:oleObj name="Equation" r:id="rId26" imgW="660240" imgH="380880" progId="Equation.3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5610225"/>
                        <a:ext cx="1371600" cy="790575"/>
                      </a:xfrm>
                      <a:prstGeom prst="rect">
                        <a:avLst/>
                      </a:prstGeom>
                      <a:solidFill>
                        <a:srgbClr val="FFCC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801" name="Text Box 54"/>
          <p:cNvSpPr txBox="1">
            <a:spLocks noChangeArrowheads="1"/>
          </p:cNvSpPr>
          <p:nvPr/>
        </p:nvSpPr>
        <p:spPr bwMode="auto">
          <a:xfrm>
            <a:off x="7162800" y="5046583"/>
            <a:ext cx="1828800" cy="1354217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rgbClr val="FF3300"/>
                </a:solidFill>
              </a:rPr>
              <a:t>&lt; &gt;</a:t>
            </a:r>
            <a:r>
              <a:rPr lang="en-US" sz="1800" baseline="-25000" dirty="0" err="1">
                <a:solidFill>
                  <a:srgbClr val="FF3300"/>
                </a:solidFill>
              </a:rPr>
              <a:t>m</a:t>
            </a:r>
            <a:r>
              <a:rPr lang="en-US" sz="1600" baseline="-25000" dirty="0">
                <a:solidFill>
                  <a:srgbClr val="FF3300"/>
                </a:solidFill>
              </a:rPr>
              <a:t> </a:t>
            </a:r>
            <a:r>
              <a:rPr lang="en-US" sz="1600" dirty="0">
                <a:solidFill>
                  <a:srgbClr val="FF3300"/>
                </a:solidFill>
              </a:rPr>
              <a:t>means that the average is considered over the bending magnet only</a:t>
            </a:r>
            <a:endParaRPr lang="fr-FR" sz="1600" dirty="0">
              <a:solidFill>
                <a:srgbClr val="FF3300"/>
              </a:solidFill>
            </a:endParaRPr>
          </a:p>
        </p:txBody>
      </p:sp>
      <p:sp>
        <p:nvSpPr>
          <p:cNvPr id="33" name="Rectangle 3"/>
          <p:cNvSpPr>
            <a:spLocks noChangeArrowheads="1"/>
          </p:cNvSpPr>
          <p:nvPr/>
        </p:nvSpPr>
        <p:spPr bwMode="auto">
          <a:xfrm>
            <a:off x="3429000" y="2622550"/>
            <a:ext cx="26273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400" dirty="0" smtClean="0">
                <a:latin typeface="Comic Sans MS" pitchFamily="-110" charset="0"/>
              </a:rPr>
              <a:t>definition </a:t>
            </a:r>
            <a:r>
              <a:rPr lang="en-US" sz="1400" dirty="0">
                <a:latin typeface="Comic Sans MS" pitchFamily="-110" charset="0"/>
              </a:rPr>
              <a:t>of dispersion </a:t>
            </a:r>
            <a:r>
              <a:rPr lang="en-US" sz="1400" i="1" dirty="0" err="1">
                <a:latin typeface="Comic Sans MS" pitchFamily="-110" charset="0"/>
              </a:rPr>
              <a:t>D</a:t>
            </a:r>
            <a:r>
              <a:rPr lang="en-US" sz="1400" i="1" baseline="-25000" dirty="0" err="1">
                <a:latin typeface="Comic Sans MS" pitchFamily="-110" charset="0"/>
              </a:rPr>
              <a:t>x</a:t>
            </a:r>
            <a:endParaRPr sz="1400" i="1" baseline="-25000" noProof="1">
              <a:latin typeface="Comic Sans MS" pitchFamily="-110" charset="0"/>
            </a:endParaRPr>
          </a:p>
        </p:txBody>
      </p:sp>
      <p:sp>
        <p:nvSpPr>
          <p:cNvPr id="34" name="Line 5"/>
          <p:cNvSpPr>
            <a:spLocks noChangeShapeType="1"/>
          </p:cNvSpPr>
          <p:nvPr/>
        </p:nvSpPr>
        <p:spPr bwMode="auto">
          <a:xfrm flipH="1">
            <a:off x="3733800" y="292735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2" name="Object 18"/>
          <p:cNvGraphicFramePr>
            <a:graphicFrameLocks noChangeAspect="1"/>
          </p:cNvGraphicFramePr>
          <p:nvPr/>
        </p:nvGraphicFramePr>
        <p:xfrm>
          <a:off x="600676" y="5480050"/>
          <a:ext cx="2371124" cy="99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58" name="Equation" r:id="rId28" imgW="1117600" imgH="469900" progId="Equation.DSMT4">
                  <p:embed/>
                </p:oleObj>
              </mc:Choice>
              <mc:Fallback>
                <p:oleObj name="Equation" r:id="rId28" imgW="1117600" imgH="469900" progId="Equation.DSMT4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0676" y="5480050"/>
                        <a:ext cx="2371124" cy="996950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467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/>
              <a:t>Dispersion Effects in a Synchrotron (3)</a:t>
            </a:r>
            <a:endParaRPr lang="fr-FR"/>
          </a:p>
        </p:txBody>
      </p:sp>
      <p:sp>
        <p:nvSpPr>
          <p:cNvPr id="34827" name="Line 3"/>
          <p:cNvSpPr>
            <a:spLocks noChangeShapeType="1"/>
          </p:cNvSpPr>
          <p:nvPr/>
        </p:nvSpPr>
        <p:spPr bwMode="auto">
          <a:xfrm>
            <a:off x="838200" y="1576387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4818" name="Object 2"/>
          <p:cNvGraphicFramePr>
            <a:graphicFrameLocks noChangeAspect="1"/>
          </p:cNvGraphicFramePr>
          <p:nvPr/>
        </p:nvGraphicFramePr>
        <p:xfrm>
          <a:off x="4024930" y="4071937"/>
          <a:ext cx="1156670" cy="728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38" name="Equation" r:id="rId4" imgW="685800" imgH="431800" progId="Equation.DSMT4">
                  <p:embed/>
                </p:oleObj>
              </mc:Choice>
              <mc:Fallback>
                <p:oleObj name="Equation" r:id="rId4" imgW="685800" imgH="4318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24930" y="4071937"/>
                        <a:ext cx="1156670" cy="728663"/>
                      </a:xfrm>
                      <a:prstGeom prst="rect">
                        <a:avLst/>
                      </a:prstGeom>
                      <a:solidFill>
                        <a:schemeClr val="hlink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8" name="Text Box 6"/>
          <p:cNvSpPr txBox="1">
            <a:spLocks noChangeArrowheads="1"/>
          </p:cNvSpPr>
          <p:nvPr/>
        </p:nvSpPr>
        <p:spPr bwMode="auto">
          <a:xfrm>
            <a:off x="1447800" y="990600"/>
            <a:ext cx="45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400"/>
          </a:p>
        </p:txBody>
      </p:sp>
      <p:graphicFrame>
        <p:nvGraphicFramePr>
          <p:cNvPr id="34819" name="Object 3"/>
          <p:cNvGraphicFramePr>
            <a:graphicFrameLocks noChangeAspect="1"/>
          </p:cNvGraphicFramePr>
          <p:nvPr/>
        </p:nvGraphicFramePr>
        <p:xfrm>
          <a:off x="1633753" y="1066800"/>
          <a:ext cx="5801282" cy="8649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39" name="Equation" r:id="rId6" imgW="2895600" imgH="431800" progId="Equation.DSMT4">
                  <p:embed/>
                </p:oleObj>
              </mc:Choice>
              <mc:Fallback>
                <p:oleObj name="Equation" r:id="rId6" imgW="2895600" imgH="43180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3753" y="1066800"/>
                        <a:ext cx="5801282" cy="86494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0" name="Object 4"/>
          <p:cNvGraphicFramePr>
            <a:graphicFrameLocks noChangeAspect="1"/>
          </p:cNvGraphicFramePr>
          <p:nvPr/>
        </p:nvGraphicFramePr>
        <p:xfrm>
          <a:off x="762001" y="2461579"/>
          <a:ext cx="7391400" cy="13484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40" name="Equation" r:id="rId8" imgW="3759200" imgH="685800" progId="Equation.DSMT4">
                  <p:embed/>
                </p:oleObj>
              </mc:Choice>
              <mc:Fallback>
                <p:oleObj name="Equation" r:id="rId8" imgW="3759200" imgH="6858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1" y="2461579"/>
                        <a:ext cx="7391400" cy="134842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1" name="Object 5"/>
          <p:cNvGraphicFramePr>
            <a:graphicFrameLocks noChangeAspect="1"/>
          </p:cNvGraphicFramePr>
          <p:nvPr/>
        </p:nvGraphicFramePr>
        <p:xfrm>
          <a:off x="990600" y="4462214"/>
          <a:ext cx="2209800" cy="7955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41" name="Equation" r:id="rId10" imgW="1130040" imgH="406080" progId="Equation.3">
                  <p:embed/>
                </p:oleObj>
              </mc:Choice>
              <mc:Fallback>
                <p:oleObj name="Equation" r:id="rId10" imgW="1130040" imgH="4060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4462214"/>
                        <a:ext cx="2209800" cy="79558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2" name="Object 6"/>
          <p:cNvGraphicFramePr>
            <a:graphicFrameLocks noChangeAspect="1"/>
          </p:cNvGraphicFramePr>
          <p:nvPr/>
        </p:nvGraphicFramePr>
        <p:xfrm>
          <a:off x="6172200" y="4354512"/>
          <a:ext cx="1600200" cy="874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42" name="Equation" r:id="rId12" imgW="672840" imgH="368280" progId="Equation.3">
                  <p:embed/>
                </p:oleObj>
              </mc:Choice>
              <mc:Fallback>
                <p:oleObj name="Equation" r:id="rId12" imgW="672840" imgH="36828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2200" y="4354512"/>
                        <a:ext cx="1600200" cy="874713"/>
                      </a:xfrm>
                      <a:prstGeom prst="rect">
                        <a:avLst/>
                      </a:prstGeom>
                      <a:solidFill>
                        <a:srgbClr val="FFCC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9" name="Line 11"/>
          <p:cNvSpPr>
            <a:spLocks noChangeShapeType="1"/>
          </p:cNvSpPr>
          <p:nvPr/>
        </p:nvSpPr>
        <p:spPr bwMode="auto">
          <a:xfrm>
            <a:off x="3810000" y="4876800"/>
            <a:ext cx="1600200" cy="0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0" name="Text Box 12"/>
          <p:cNvSpPr txBox="1">
            <a:spLocks noChangeArrowheads="1"/>
          </p:cNvSpPr>
          <p:nvPr/>
        </p:nvSpPr>
        <p:spPr bwMode="auto">
          <a:xfrm>
            <a:off x="1905000" y="5699125"/>
            <a:ext cx="4038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000" b="1" dirty="0" err="1">
                <a:solidFill>
                  <a:srgbClr val="006600"/>
                </a:solidFill>
                <a:sym typeface="Symbol" charset="2"/>
              </a:rPr>
              <a:t></a:t>
            </a:r>
            <a:r>
              <a:rPr lang="en-US" sz="2000" b="1" dirty="0">
                <a:solidFill>
                  <a:srgbClr val="006600"/>
                </a:solidFill>
                <a:sym typeface="Symbol" charset="2"/>
              </a:rPr>
              <a:t>=0 at the transition energy </a:t>
            </a:r>
            <a:endParaRPr lang="fr-FR" sz="2000" b="1" dirty="0">
              <a:solidFill>
                <a:srgbClr val="006600"/>
              </a:solidFill>
            </a:endParaRPr>
          </a:p>
        </p:txBody>
      </p:sp>
      <p:graphicFrame>
        <p:nvGraphicFramePr>
          <p:cNvPr id="34823" name="Object 7"/>
          <p:cNvGraphicFramePr>
            <a:graphicFrameLocks noChangeAspect="1"/>
          </p:cNvGraphicFramePr>
          <p:nvPr/>
        </p:nvGraphicFramePr>
        <p:xfrm>
          <a:off x="5867400" y="5537200"/>
          <a:ext cx="12954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43" name="Equation" r:id="rId14" imgW="571320" imgH="380880" progId="Equation.3">
                  <p:embed/>
                </p:oleObj>
              </mc:Choice>
              <mc:Fallback>
                <p:oleObj name="Equation" r:id="rId14" imgW="571320" imgH="38088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5537200"/>
                        <a:ext cx="1295400" cy="863600"/>
                      </a:xfrm>
                      <a:prstGeom prst="rect">
                        <a:avLst/>
                      </a:prstGeom>
                      <a:solidFill>
                        <a:srgbClr val="66FFCC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8"/>
          <p:cNvSpPr>
            <a:spLocks noChangeArrowheads="1"/>
          </p:cNvSpPr>
          <p:nvPr/>
        </p:nvSpPr>
        <p:spPr bwMode="auto">
          <a:xfrm>
            <a:off x="4953000" y="1957387"/>
            <a:ext cx="1955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dirty="0">
                <a:latin typeface="Comic Sans MS" pitchFamily="-110" charset="0"/>
              </a:rPr>
              <a:t>definition of momentum compaction </a:t>
            </a:r>
            <a:r>
              <a:rPr lang="en-US" sz="1200" dirty="0" smtClean="0">
                <a:latin typeface="Comic Sans MS" pitchFamily="-110" charset="0"/>
              </a:rPr>
              <a:t>factor</a:t>
            </a:r>
            <a:endParaRPr sz="1200" noProof="1">
              <a:latin typeface="Comic Sans MS" pitchFamily="-110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 bwMode="auto">
          <a:xfrm rot="5400000" flipH="1" flipV="1">
            <a:off x="5753100" y="1766887"/>
            <a:ext cx="3810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/>
          </a:ln>
          <a:effectLst/>
        </p:spPr>
      </p:cxn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467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/>
              <a:t>Phase Stability in a Synchrotron </a:t>
            </a:r>
            <a:endParaRPr lang="fr-FR"/>
          </a:p>
        </p:txBody>
      </p:sp>
      <p:sp>
        <p:nvSpPr>
          <p:cNvPr id="36869" name="Line 1027"/>
          <p:cNvSpPr>
            <a:spLocks noChangeShapeType="1"/>
          </p:cNvSpPr>
          <p:nvPr/>
        </p:nvSpPr>
        <p:spPr bwMode="auto">
          <a:xfrm>
            <a:off x="1828800" y="1600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0" name="Text Box 1028"/>
          <p:cNvSpPr txBox="1">
            <a:spLocks noChangeArrowheads="1"/>
          </p:cNvSpPr>
          <p:nvPr/>
        </p:nvSpPr>
        <p:spPr bwMode="auto">
          <a:xfrm>
            <a:off x="381000" y="1066800"/>
            <a:ext cx="8382000" cy="1892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dirty="0" smtClean="0"/>
              <a:t>From the definition of </a:t>
            </a:r>
            <a:r>
              <a:rPr lang="en-GB" sz="1800" b="1" dirty="0" smtClean="0">
                <a:sym typeface="Symbol" charset="2"/>
              </a:rPr>
              <a:t> </a:t>
            </a:r>
            <a:r>
              <a:rPr lang="en-GB" sz="1800" dirty="0" smtClean="0">
                <a:sym typeface="Symbol" charset="2"/>
              </a:rPr>
              <a:t>it is clear that an </a:t>
            </a:r>
            <a:r>
              <a:rPr lang="en-GB" sz="1800" dirty="0" smtClean="0">
                <a:solidFill>
                  <a:srgbClr val="FF0000"/>
                </a:solidFill>
                <a:sym typeface="Symbol" charset="2"/>
              </a:rPr>
              <a:t>increase in momentum </a:t>
            </a:r>
            <a:r>
              <a:rPr lang="en-GB" sz="1800" dirty="0" smtClean="0">
                <a:sym typeface="Symbol" charset="2"/>
              </a:rPr>
              <a:t>gives</a:t>
            </a:r>
            <a:br>
              <a:rPr lang="en-GB" sz="1800" dirty="0" smtClean="0">
                <a:sym typeface="Symbol" charset="2"/>
              </a:rPr>
            </a:br>
            <a:r>
              <a:rPr lang="en-GB" sz="1800" dirty="0" smtClean="0">
                <a:sym typeface="Symbol" charset="2"/>
              </a:rPr>
              <a:t>- </a:t>
            </a:r>
            <a:r>
              <a:rPr lang="en-GB" sz="1800" dirty="0" smtClean="0">
                <a:solidFill>
                  <a:srgbClr val="FF0000"/>
                </a:solidFill>
                <a:sym typeface="Symbol" charset="2"/>
              </a:rPr>
              <a:t>below transition</a:t>
            </a:r>
            <a:r>
              <a:rPr lang="en-GB" sz="1800" dirty="0" smtClean="0">
                <a:sym typeface="Symbol" charset="2"/>
              </a:rPr>
              <a:t> (</a:t>
            </a:r>
            <a:r>
              <a:rPr lang="en-GB" sz="1800" dirty="0" smtClean="0">
                <a:latin typeface="Lucida Grande"/>
                <a:ea typeface="Lucida Grande"/>
                <a:cs typeface="Lucida Grande"/>
                <a:sym typeface="Symbol" charset="2"/>
              </a:rPr>
              <a:t>η </a:t>
            </a:r>
            <a:r>
              <a:rPr lang="en-GB" sz="1800" dirty="0" smtClean="0">
                <a:sym typeface="Symbol" charset="2"/>
              </a:rPr>
              <a:t>&gt; 0) a </a:t>
            </a:r>
            <a:r>
              <a:rPr lang="en-GB" sz="1800" dirty="0" smtClean="0">
                <a:solidFill>
                  <a:srgbClr val="FF0000"/>
                </a:solidFill>
                <a:sym typeface="Symbol" charset="2"/>
              </a:rPr>
              <a:t>higher revolution frequency</a:t>
            </a:r>
            <a:br>
              <a:rPr lang="en-GB" sz="1800" dirty="0" smtClean="0">
                <a:solidFill>
                  <a:srgbClr val="FF0000"/>
                </a:solidFill>
                <a:sym typeface="Symbol" charset="2"/>
              </a:rPr>
            </a:br>
            <a:r>
              <a:rPr lang="en-GB" sz="1800" dirty="0" smtClean="0">
                <a:solidFill>
                  <a:srgbClr val="FF0000"/>
                </a:solidFill>
                <a:sym typeface="Symbol" charset="2"/>
              </a:rPr>
              <a:t>  </a:t>
            </a:r>
            <a:r>
              <a:rPr lang="en-GB" sz="1800" dirty="0" smtClean="0">
                <a:sym typeface="Symbol" charset="2"/>
              </a:rPr>
              <a:t>(increase in velocity dominates) while</a:t>
            </a:r>
          </a:p>
          <a:p>
            <a:pPr>
              <a:spcBef>
                <a:spcPct val="50000"/>
              </a:spcBef>
            </a:pPr>
            <a:r>
              <a:rPr lang="en-GB" sz="1800" dirty="0" smtClean="0">
                <a:sym typeface="Symbol" charset="2"/>
              </a:rPr>
              <a:t> </a:t>
            </a:r>
            <a:br>
              <a:rPr lang="en-GB" sz="1800" dirty="0" smtClean="0">
                <a:sym typeface="Symbol" charset="2"/>
              </a:rPr>
            </a:br>
            <a:r>
              <a:rPr lang="en-GB" sz="1800" dirty="0" smtClean="0">
                <a:sym typeface="Symbol" charset="2"/>
              </a:rPr>
              <a:t>- </a:t>
            </a:r>
            <a:r>
              <a:rPr lang="en-GB" sz="1800" dirty="0" smtClean="0">
                <a:solidFill>
                  <a:srgbClr val="FF0000"/>
                </a:solidFill>
                <a:sym typeface="Symbol" charset="2"/>
              </a:rPr>
              <a:t>above transition </a:t>
            </a:r>
            <a:r>
              <a:rPr lang="en-GB" sz="1800" dirty="0" smtClean="0">
                <a:sym typeface="Symbol" charset="2"/>
              </a:rPr>
              <a:t>(</a:t>
            </a:r>
            <a:r>
              <a:rPr lang="en-GB" sz="1800" dirty="0" smtClean="0">
                <a:latin typeface="Lucida Grande"/>
                <a:ea typeface="Lucida Grande"/>
                <a:cs typeface="Lucida Grande"/>
                <a:sym typeface="Symbol" charset="2"/>
              </a:rPr>
              <a:t>η </a:t>
            </a:r>
            <a:r>
              <a:rPr lang="en-GB" sz="1800" dirty="0" smtClean="0">
                <a:sym typeface="Symbol" charset="2"/>
              </a:rPr>
              <a:t>&lt; 0) a </a:t>
            </a:r>
            <a:r>
              <a:rPr lang="en-GB" sz="1800" dirty="0" smtClean="0">
                <a:solidFill>
                  <a:srgbClr val="FF0000"/>
                </a:solidFill>
                <a:sym typeface="Symbol" charset="2"/>
              </a:rPr>
              <a:t>lower revolution frequency </a:t>
            </a:r>
            <a:r>
              <a:rPr lang="en-GB" sz="1800" dirty="0" smtClean="0">
                <a:sym typeface="Symbol" charset="2"/>
              </a:rPr>
              <a:t>(v  c and longer path)</a:t>
            </a:r>
            <a:br>
              <a:rPr lang="en-GB" sz="1800" dirty="0" smtClean="0">
                <a:sym typeface="Symbol" charset="2"/>
              </a:rPr>
            </a:br>
            <a:r>
              <a:rPr lang="en-GB" sz="1800" dirty="0" smtClean="0">
                <a:sym typeface="Symbol" charset="2"/>
              </a:rPr>
              <a:t>  where the momentum compaction (generally &gt; 0) dominates.</a:t>
            </a:r>
            <a:endParaRPr lang="en-GB" sz="1800" b="1" dirty="0"/>
          </a:p>
        </p:txBody>
      </p:sp>
      <p:grpSp>
        <p:nvGrpSpPr>
          <p:cNvPr id="10" name="Group 9"/>
          <p:cNvGrpSpPr/>
          <p:nvPr/>
        </p:nvGrpSpPr>
        <p:grpSpPr>
          <a:xfrm>
            <a:off x="683568" y="3212976"/>
            <a:ext cx="7469832" cy="3096344"/>
            <a:chOff x="762000" y="2803525"/>
            <a:chExt cx="8001000" cy="3444875"/>
          </a:xfrm>
        </p:grpSpPr>
        <p:pic>
          <p:nvPicPr>
            <p:cNvPr id="36871" name="Picture 1029" descr="fig13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62000" y="2803525"/>
              <a:ext cx="8001000" cy="3444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6872" name="Text Box 1042"/>
            <p:cNvSpPr txBox="1">
              <a:spLocks noChangeArrowheads="1"/>
            </p:cNvSpPr>
            <p:nvPr/>
          </p:nvSpPr>
          <p:spPr bwMode="auto">
            <a:xfrm>
              <a:off x="4006514" y="2893685"/>
              <a:ext cx="2819401" cy="12155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 dirty="0">
                  <a:solidFill>
                    <a:schemeClr val="accent2"/>
                  </a:solidFill>
                </a:rPr>
                <a:t>Stable </a:t>
              </a:r>
              <a:r>
                <a:rPr lang="en-US" sz="1800" dirty="0" err="1">
                  <a:solidFill>
                    <a:schemeClr val="accent2"/>
                  </a:solidFill>
                </a:rPr>
                <a:t>synchr</a:t>
              </a:r>
              <a:r>
                <a:rPr lang="en-US" sz="1800" dirty="0">
                  <a:solidFill>
                    <a:schemeClr val="accent2"/>
                  </a:solidFill>
                </a:rPr>
                <a:t>. Particle for </a:t>
              </a:r>
              <a:r>
                <a:rPr lang="en-US" sz="2000" dirty="0" smtClean="0">
                  <a:solidFill>
                    <a:schemeClr val="accent2"/>
                  </a:solidFill>
                  <a:sym typeface="Symbol" charset="2"/>
                </a:rPr>
                <a:t> &lt; </a:t>
              </a:r>
              <a:r>
                <a:rPr lang="en-US" sz="2000" dirty="0" smtClean="0">
                  <a:solidFill>
                    <a:schemeClr val="accent2"/>
                  </a:solidFill>
                  <a:sym typeface="Symbol" charset="2"/>
                </a:rPr>
                <a:t>0</a:t>
              </a:r>
            </a:p>
            <a:p>
              <a:pPr algn="ctr">
                <a:spcBef>
                  <a:spcPct val="50000"/>
                </a:spcBef>
              </a:pPr>
              <a:r>
                <a:rPr lang="en-US" sz="1800" dirty="0" smtClean="0">
                  <a:solidFill>
                    <a:schemeClr val="accent2"/>
                  </a:solidFill>
                  <a:sym typeface="Symbol" charset="2"/>
                </a:rPr>
                <a:t>above transition</a:t>
              </a:r>
              <a:endParaRPr lang="fr-FR" sz="1800" dirty="0">
                <a:solidFill>
                  <a:schemeClr val="accent2"/>
                </a:solidFill>
              </a:endParaRPr>
            </a:p>
          </p:txBody>
        </p:sp>
        <p:sp>
          <p:nvSpPr>
            <p:cNvPr id="36873" name="Line 1043"/>
            <p:cNvSpPr>
              <a:spLocks noChangeShapeType="1"/>
            </p:cNvSpPr>
            <p:nvPr/>
          </p:nvSpPr>
          <p:spPr bwMode="auto">
            <a:xfrm flipH="1">
              <a:off x="3733800" y="3336925"/>
              <a:ext cx="533400" cy="22860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4" name="Text Box 1046"/>
            <p:cNvSpPr txBox="1">
              <a:spLocks noChangeArrowheads="1"/>
            </p:cNvSpPr>
            <p:nvPr/>
          </p:nvSpPr>
          <p:spPr bwMode="auto">
            <a:xfrm>
              <a:off x="2057400" y="3870325"/>
              <a:ext cx="914400" cy="4734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2000" b="1" dirty="0" err="1">
                  <a:solidFill>
                    <a:schemeClr val="accent2"/>
                  </a:solidFill>
                  <a:sym typeface="Symbol" charset="2"/>
                </a:rPr>
                <a:t></a:t>
              </a:r>
              <a:r>
                <a:rPr lang="fr-FR" sz="2000" dirty="0">
                  <a:solidFill>
                    <a:schemeClr val="accent2"/>
                  </a:solidFill>
                  <a:sym typeface="Symbol" charset="2"/>
                </a:rPr>
                <a:t> &gt; 0</a:t>
              </a:r>
              <a:endParaRPr lang="fr-FR" sz="2000" dirty="0">
                <a:solidFill>
                  <a:schemeClr val="accent2"/>
                </a:solidFill>
              </a:endParaRPr>
            </a:p>
          </p:txBody>
        </p:sp>
        <p:sp>
          <p:nvSpPr>
            <p:cNvPr id="36875" name="Line 1047"/>
            <p:cNvSpPr>
              <a:spLocks noChangeShapeType="1"/>
            </p:cNvSpPr>
            <p:nvPr/>
          </p:nvSpPr>
          <p:spPr bwMode="auto">
            <a:xfrm flipH="1" flipV="1">
              <a:off x="1828800" y="3717925"/>
              <a:ext cx="304800" cy="30480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aphicFrame>
        <p:nvGraphicFramePr>
          <p:cNvPr id="1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4811642"/>
              </p:ext>
            </p:extLst>
          </p:nvPr>
        </p:nvGraphicFramePr>
        <p:xfrm>
          <a:off x="1835696" y="5589240"/>
          <a:ext cx="1296144" cy="7085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33" name="Equation" r:id="rId5" imgW="672840" imgH="368280" progId="Equation.3">
                  <p:embed/>
                </p:oleObj>
              </mc:Choice>
              <mc:Fallback>
                <p:oleObj name="Equation" r:id="rId5" imgW="67284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696" y="5589240"/>
                        <a:ext cx="1296144" cy="708508"/>
                      </a:xfrm>
                      <a:prstGeom prst="rect">
                        <a:avLst/>
                      </a:prstGeom>
                      <a:solidFill>
                        <a:srgbClr val="FFCCFF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927304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467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 dirty="0" smtClean="0"/>
              <a:t>Crossing Transition</a:t>
            </a:r>
            <a:endParaRPr lang="fr-FR" dirty="0"/>
          </a:p>
        </p:txBody>
      </p:sp>
      <p:sp>
        <p:nvSpPr>
          <p:cNvPr id="36869" name="Line 1027"/>
          <p:cNvSpPr>
            <a:spLocks noChangeShapeType="1"/>
          </p:cNvSpPr>
          <p:nvPr/>
        </p:nvSpPr>
        <p:spPr bwMode="auto">
          <a:xfrm>
            <a:off x="1828800" y="1600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ext Box 1028"/>
          <p:cNvSpPr txBox="1">
            <a:spLocks noChangeArrowheads="1"/>
          </p:cNvSpPr>
          <p:nvPr/>
        </p:nvSpPr>
        <p:spPr bwMode="auto">
          <a:xfrm>
            <a:off x="467544" y="1124744"/>
            <a:ext cx="8147248" cy="1892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dirty="0" smtClean="0">
                <a:sym typeface="Symbol" charset="2"/>
              </a:rPr>
              <a:t>At</a:t>
            </a:r>
            <a:r>
              <a:rPr lang="en-GB" sz="1800" dirty="0" smtClean="0">
                <a:solidFill>
                  <a:srgbClr val="FF3300"/>
                </a:solidFill>
                <a:sym typeface="Symbol" charset="2"/>
              </a:rPr>
              <a:t> transition</a:t>
            </a:r>
            <a:r>
              <a:rPr lang="en-GB" sz="1800" dirty="0" smtClean="0">
                <a:sym typeface="Symbol" charset="2"/>
              </a:rPr>
              <a:t>, the velocity change and the path length change with momentum compensate each other. So the revolution frequency there is independent from the momentum deviation.</a:t>
            </a:r>
          </a:p>
          <a:p>
            <a:pPr>
              <a:spcBef>
                <a:spcPct val="50000"/>
              </a:spcBef>
            </a:pPr>
            <a:r>
              <a:rPr lang="en-GB" sz="1800" dirty="0" smtClean="0">
                <a:sym typeface="Symbol" charset="2"/>
              </a:rPr>
              <a:t>Crossing transition during acceleration makes the previous stable synchronous phase unstable. The RF system needs to make </a:t>
            </a:r>
            <a:r>
              <a:rPr lang="en-GB" sz="1800" dirty="0" smtClean="0">
                <a:sym typeface="Symbol" charset="2"/>
              </a:rPr>
              <a:t>a rapid change of the RF phase, a </a:t>
            </a:r>
            <a:r>
              <a:rPr lang="en-GB" sz="1800" dirty="0" smtClean="0">
                <a:sym typeface="Symbol" charset="2"/>
              </a:rPr>
              <a:t>‘</a:t>
            </a:r>
            <a:r>
              <a:rPr lang="en-GB" sz="1800" dirty="0" smtClean="0">
                <a:solidFill>
                  <a:srgbClr val="FF0000"/>
                </a:solidFill>
                <a:sym typeface="Symbol" charset="2"/>
              </a:rPr>
              <a:t>phase jump</a:t>
            </a:r>
            <a:r>
              <a:rPr lang="en-GB" sz="1800" dirty="0" smtClean="0">
                <a:sym typeface="Symbol" charset="2"/>
              </a:rPr>
              <a:t>’.</a:t>
            </a:r>
            <a:endParaRPr lang="en-GB" sz="1800" b="1" dirty="0"/>
          </a:p>
        </p:txBody>
      </p:sp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8372" y="3284984"/>
            <a:ext cx="5041900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82868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7"/>
          <p:cNvGrpSpPr>
            <a:grpSpLocks/>
          </p:cNvGrpSpPr>
          <p:nvPr/>
        </p:nvGrpSpPr>
        <p:grpSpPr bwMode="auto">
          <a:xfrm>
            <a:off x="367812" y="3718520"/>
            <a:ext cx="8396654" cy="2673350"/>
            <a:chOff x="251" y="1774"/>
            <a:chExt cx="5730" cy="1684"/>
          </a:xfrm>
        </p:grpSpPr>
        <p:sp>
          <p:nvSpPr>
            <p:cNvPr id="72731" name="Line 46"/>
            <p:cNvSpPr>
              <a:spLocks noChangeShapeType="1"/>
            </p:cNvSpPr>
            <p:nvPr/>
          </p:nvSpPr>
          <p:spPr bwMode="auto">
            <a:xfrm>
              <a:off x="1977" y="2053"/>
              <a:ext cx="0" cy="41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lgDash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32" name="Oval 41"/>
            <p:cNvSpPr>
              <a:spLocks noChangeArrowheads="1"/>
            </p:cNvSpPr>
            <p:nvPr/>
          </p:nvSpPr>
          <p:spPr bwMode="auto">
            <a:xfrm>
              <a:off x="1938" y="2424"/>
              <a:ext cx="78" cy="78"/>
            </a:xfrm>
            <a:prstGeom prst="ellipse">
              <a:avLst/>
            </a:prstGeom>
            <a:gradFill rotWithShape="0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33" name="Rectangle 43"/>
            <p:cNvSpPr>
              <a:spLocks noChangeArrowheads="1"/>
            </p:cNvSpPr>
            <p:nvPr/>
          </p:nvSpPr>
          <p:spPr bwMode="auto">
            <a:xfrm>
              <a:off x="1876" y="1774"/>
              <a:ext cx="261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Symbol" pitchFamily="-110" charset="2"/>
                </a:rPr>
                <a:t>f</a:t>
              </a:r>
              <a:r>
                <a:rPr lang="en-US" sz="1800" baseline="-25000">
                  <a:latin typeface="Symbol" pitchFamily="-110" charset="2"/>
                </a:rPr>
                <a:t>2</a:t>
              </a:r>
              <a:endParaRPr sz="1800" baseline="-25000" noProof="1">
                <a:latin typeface="Symbol" pitchFamily="-110" charset="2"/>
              </a:endParaRPr>
            </a:p>
          </p:txBody>
        </p:sp>
        <p:sp>
          <p:nvSpPr>
            <p:cNvPr id="72734" name="Line 47"/>
            <p:cNvSpPr>
              <a:spLocks noChangeShapeType="1"/>
            </p:cNvSpPr>
            <p:nvPr/>
          </p:nvSpPr>
          <p:spPr bwMode="auto">
            <a:xfrm>
              <a:off x="2054" y="2469"/>
              <a:ext cx="140" cy="10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35" name="Rectangle 50"/>
            <p:cNvSpPr>
              <a:spLocks noChangeArrowheads="1"/>
            </p:cNvSpPr>
            <p:nvPr/>
          </p:nvSpPr>
          <p:spPr bwMode="auto">
            <a:xfrm>
              <a:off x="251" y="2848"/>
              <a:ext cx="5730" cy="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en-US" sz="1800" b="1" dirty="0">
                  <a:solidFill>
                    <a:srgbClr val="3333FF"/>
                  </a:solidFill>
                  <a:latin typeface="Symbol" pitchFamily="-110" charset="2"/>
                </a:rPr>
                <a:t>f</a:t>
              </a:r>
              <a:r>
                <a:rPr lang="en-US" sz="1800" b="1" baseline="-25000" dirty="0">
                  <a:solidFill>
                    <a:srgbClr val="3333FF"/>
                  </a:solidFill>
                  <a:latin typeface="Symbol" pitchFamily="-110" charset="2"/>
                </a:rPr>
                <a:t>2</a:t>
              </a:r>
              <a:r>
                <a:rPr lang="en-US" sz="1800" b="1" baseline="-25000" dirty="0">
                  <a:latin typeface="Symbol" pitchFamily="-110" charset="2"/>
                </a:rPr>
                <a:t>	</a:t>
              </a:r>
              <a:r>
                <a:rPr lang="en-US" sz="1600" dirty="0">
                  <a:latin typeface="Comic Sans MS" pitchFamily="-110" charset="0"/>
                </a:rPr>
                <a:t>- The particle is decelerated</a:t>
              </a:r>
            </a:p>
            <a:p>
              <a:pPr>
                <a:lnSpc>
                  <a:spcPct val="110000"/>
                </a:lnSpc>
              </a:pPr>
              <a:r>
                <a:rPr lang="en-US" sz="1600" dirty="0">
                  <a:latin typeface="Comic Sans MS" pitchFamily="-110" charset="0"/>
                </a:rPr>
                <a:t>	- decrease in energy - decrease in revolution frequency</a:t>
              </a:r>
            </a:p>
            <a:p>
              <a:pPr>
                <a:lnSpc>
                  <a:spcPct val="110000"/>
                </a:lnSpc>
              </a:pPr>
              <a:r>
                <a:rPr lang="en-US" sz="1600" dirty="0">
                  <a:latin typeface="Comic Sans MS" pitchFamily="-110" charset="0"/>
                </a:rPr>
                <a:t>	- The particle arrives later – tends </a:t>
              </a:r>
              <a:r>
                <a:rPr lang="en-US" sz="1600" dirty="0">
                  <a:solidFill>
                    <a:srgbClr val="3333FF"/>
                  </a:solidFill>
                  <a:latin typeface="Comic Sans MS" pitchFamily="-110" charset="0"/>
                </a:rPr>
                <a:t>toward </a:t>
              </a:r>
              <a:r>
                <a:rPr lang="en-US" sz="1800" b="1" dirty="0">
                  <a:solidFill>
                    <a:srgbClr val="3333FF"/>
                  </a:solidFill>
                  <a:latin typeface="Symbol" pitchFamily="-110" charset="2"/>
                </a:rPr>
                <a:t>f</a:t>
              </a:r>
              <a:r>
                <a:rPr lang="en-US" sz="1800" b="1" baseline="-25000" dirty="0">
                  <a:solidFill>
                    <a:srgbClr val="3333FF"/>
                  </a:solidFill>
                  <a:latin typeface="Symbol" pitchFamily="-110" charset="2"/>
                </a:rPr>
                <a:t>0</a:t>
              </a:r>
              <a:endParaRPr sz="1800" b="1" baseline="-25000" noProof="1">
                <a:solidFill>
                  <a:srgbClr val="3333FF"/>
                </a:solidFill>
                <a:latin typeface="Symbol" pitchFamily="-110" charset="2"/>
              </a:endParaRPr>
            </a:p>
          </p:txBody>
        </p:sp>
      </p:grpSp>
      <p:grpSp>
        <p:nvGrpSpPr>
          <p:cNvPr id="72709" name="Group 56"/>
          <p:cNvGrpSpPr>
            <a:grpSpLocks/>
          </p:cNvGrpSpPr>
          <p:nvPr/>
        </p:nvGrpSpPr>
        <p:grpSpPr bwMode="auto">
          <a:xfrm>
            <a:off x="552451" y="1756371"/>
            <a:ext cx="8396654" cy="3651250"/>
            <a:chOff x="377" y="538"/>
            <a:chExt cx="5730" cy="2300"/>
          </a:xfrm>
        </p:grpSpPr>
        <p:sp>
          <p:nvSpPr>
            <p:cNvPr id="72710" name="Rectangle 49"/>
            <p:cNvSpPr>
              <a:spLocks noChangeArrowheads="1"/>
            </p:cNvSpPr>
            <p:nvPr/>
          </p:nvSpPr>
          <p:spPr bwMode="auto">
            <a:xfrm>
              <a:off x="377" y="538"/>
              <a:ext cx="5730" cy="8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en-US" sz="1800" b="1" dirty="0">
                  <a:solidFill>
                    <a:srgbClr val="3333FF"/>
                  </a:solidFill>
                  <a:latin typeface="Symbol" pitchFamily="-110" charset="2"/>
                </a:rPr>
                <a:t>f</a:t>
              </a:r>
              <a:r>
                <a:rPr lang="en-US" sz="1800" b="1" baseline="-25000" dirty="0">
                  <a:solidFill>
                    <a:srgbClr val="3333FF"/>
                  </a:solidFill>
                  <a:latin typeface="Symbol" pitchFamily="-110" charset="2"/>
                </a:rPr>
                <a:t>1</a:t>
              </a:r>
              <a:r>
                <a:rPr lang="en-US" sz="1800" b="1" baseline="-25000" dirty="0">
                  <a:latin typeface="Symbol" pitchFamily="-110" charset="2"/>
                </a:rPr>
                <a:t>	</a:t>
              </a:r>
              <a:r>
                <a:rPr lang="en-US" sz="1600" dirty="0">
                  <a:latin typeface="Comic Sans MS" pitchFamily="-110" charset="0"/>
                </a:rPr>
                <a:t>- The particle is accelerated</a:t>
              </a:r>
            </a:p>
            <a:p>
              <a:pPr>
                <a:lnSpc>
                  <a:spcPct val="110000"/>
                </a:lnSpc>
              </a:pPr>
              <a:r>
                <a:rPr lang="en-US" sz="1600" dirty="0">
                  <a:latin typeface="Comic Sans MS" pitchFamily="-110" charset="0"/>
                </a:rPr>
                <a:t>	- Below transition, an increase in energy means an increase in revolution frequency</a:t>
              </a:r>
            </a:p>
            <a:p>
              <a:pPr>
                <a:lnSpc>
                  <a:spcPct val="110000"/>
                </a:lnSpc>
              </a:pPr>
              <a:r>
                <a:rPr lang="en-US" sz="1600" dirty="0">
                  <a:latin typeface="Comic Sans MS" pitchFamily="-110" charset="0"/>
                </a:rPr>
                <a:t>	- The particle arrives earlier – tends </a:t>
              </a:r>
              <a:r>
                <a:rPr lang="en-US" sz="1600" dirty="0">
                  <a:solidFill>
                    <a:srgbClr val="3333FF"/>
                  </a:solidFill>
                  <a:latin typeface="Comic Sans MS" pitchFamily="-110" charset="0"/>
                </a:rPr>
                <a:t>toward </a:t>
              </a:r>
              <a:r>
                <a:rPr lang="en-US" sz="1800" b="1" dirty="0">
                  <a:solidFill>
                    <a:srgbClr val="3333FF"/>
                  </a:solidFill>
                  <a:latin typeface="Symbol" pitchFamily="-110" charset="2"/>
                </a:rPr>
                <a:t>f</a:t>
              </a:r>
              <a:r>
                <a:rPr lang="en-US" sz="1800" b="1" baseline="-25000" dirty="0">
                  <a:solidFill>
                    <a:srgbClr val="3333FF"/>
                  </a:solidFill>
                  <a:latin typeface="Symbol" pitchFamily="-110" charset="2"/>
                </a:rPr>
                <a:t>0</a:t>
              </a:r>
              <a:endParaRPr lang="en-US" sz="1600" dirty="0">
                <a:solidFill>
                  <a:srgbClr val="3333FF"/>
                </a:solidFill>
                <a:latin typeface="Comic Sans MS" pitchFamily="-110" charset="0"/>
              </a:endParaRPr>
            </a:p>
            <a:p>
              <a:r>
                <a:rPr lang="en-US" sz="1600" dirty="0">
                  <a:latin typeface="Comic Sans MS" pitchFamily="-110" charset="0"/>
                </a:rPr>
                <a:t>	</a:t>
              </a:r>
              <a:endParaRPr sz="1800" b="1" baseline="-25000" noProof="1">
                <a:latin typeface="Symbol" pitchFamily="-110" charset="2"/>
              </a:endParaRPr>
            </a:p>
            <a:p>
              <a:endParaRPr sz="1800" b="1" baseline="-25000" noProof="1">
                <a:latin typeface="Symbol" pitchFamily="-110" charset="2"/>
              </a:endParaRPr>
            </a:p>
          </p:txBody>
        </p:sp>
        <p:grpSp>
          <p:nvGrpSpPr>
            <p:cNvPr id="72712" name="Group 54"/>
            <p:cNvGrpSpPr>
              <a:grpSpLocks/>
            </p:cNvGrpSpPr>
            <p:nvPr/>
          </p:nvGrpSpPr>
          <p:grpSpPr bwMode="auto">
            <a:xfrm>
              <a:off x="1325" y="1118"/>
              <a:ext cx="3804" cy="1720"/>
              <a:chOff x="1325" y="1118"/>
              <a:chExt cx="3804" cy="1720"/>
            </a:xfrm>
          </p:grpSpPr>
          <p:sp>
            <p:nvSpPr>
              <p:cNvPr id="72714" name="Line 3"/>
              <p:cNvSpPr>
                <a:spLocks noChangeShapeType="1"/>
              </p:cNvSpPr>
              <p:nvPr/>
            </p:nvSpPr>
            <p:spPr bwMode="auto">
              <a:xfrm>
                <a:off x="2872" y="1118"/>
                <a:ext cx="0" cy="172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72715" name="Group 4"/>
              <p:cNvGrpSpPr>
                <a:grpSpLocks/>
              </p:cNvGrpSpPr>
              <p:nvPr/>
            </p:nvGrpSpPr>
            <p:grpSpPr bwMode="auto">
              <a:xfrm>
                <a:off x="1750" y="1461"/>
                <a:ext cx="2233" cy="1182"/>
                <a:chOff x="450" y="2259"/>
                <a:chExt cx="1782" cy="1137"/>
              </a:xfrm>
            </p:grpSpPr>
            <p:grpSp>
              <p:nvGrpSpPr>
                <p:cNvPr id="72725" name="Group 5"/>
                <p:cNvGrpSpPr>
                  <a:grpSpLocks/>
                </p:cNvGrpSpPr>
                <p:nvPr/>
              </p:nvGrpSpPr>
              <p:grpSpPr bwMode="auto">
                <a:xfrm>
                  <a:off x="1341" y="2259"/>
                  <a:ext cx="891" cy="569"/>
                  <a:chOff x="1392" y="2256"/>
                  <a:chExt cx="891" cy="569"/>
                </a:xfrm>
              </p:grpSpPr>
              <p:sp>
                <p:nvSpPr>
                  <p:cNvPr id="72729" name="Freeform 6"/>
                  <p:cNvSpPr>
                    <a:spLocks/>
                  </p:cNvSpPr>
                  <p:nvPr/>
                </p:nvSpPr>
                <p:spPr bwMode="auto">
                  <a:xfrm flipV="1">
                    <a:off x="1392" y="2256"/>
                    <a:ext cx="459" cy="569"/>
                  </a:xfrm>
                  <a:custGeom>
                    <a:avLst/>
                    <a:gdLst>
                      <a:gd name="T0" fmla="*/ 0 w 459"/>
                      <a:gd name="T1" fmla="*/ 0 h 569"/>
                      <a:gd name="T2" fmla="*/ 90 w 459"/>
                      <a:gd name="T3" fmla="*/ 222 h 569"/>
                      <a:gd name="T4" fmla="*/ 183 w 459"/>
                      <a:gd name="T5" fmla="*/ 402 h 569"/>
                      <a:gd name="T6" fmla="*/ 294 w 459"/>
                      <a:gd name="T7" fmla="*/ 519 h 569"/>
                      <a:gd name="T8" fmla="*/ 390 w 459"/>
                      <a:gd name="T9" fmla="*/ 561 h 569"/>
                      <a:gd name="T10" fmla="*/ 459 w 459"/>
                      <a:gd name="T11" fmla="*/ 567 h 56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459"/>
                      <a:gd name="T19" fmla="*/ 0 h 569"/>
                      <a:gd name="T20" fmla="*/ 459 w 459"/>
                      <a:gd name="T21" fmla="*/ 569 h 569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459" h="569">
                        <a:moveTo>
                          <a:pt x="0" y="0"/>
                        </a:moveTo>
                        <a:cubicBezTo>
                          <a:pt x="15" y="36"/>
                          <a:pt x="59" y="155"/>
                          <a:pt x="90" y="222"/>
                        </a:cubicBezTo>
                        <a:cubicBezTo>
                          <a:pt x="121" y="289"/>
                          <a:pt x="149" y="353"/>
                          <a:pt x="183" y="402"/>
                        </a:cubicBezTo>
                        <a:cubicBezTo>
                          <a:pt x="217" y="451"/>
                          <a:pt x="260" y="493"/>
                          <a:pt x="294" y="519"/>
                        </a:cubicBezTo>
                        <a:cubicBezTo>
                          <a:pt x="328" y="545"/>
                          <a:pt x="363" y="553"/>
                          <a:pt x="390" y="561"/>
                        </a:cubicBezTo>
                        <a:cubicBezTo>
                          <a:pt x="417" y="569"/>
                          <a:pt x="445" y="566"/>
                          <a:pt x="459" y="567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72730" name="Freeform 7"/>
                  <p:cNvSpPr>
                    <a:spLocks/>
                  </p:cNvSpPr>
                  <p:nvPr/>
                </p:nvSpPr>
                <p:spPr bwMode="auto">
                  <a:xfrm flipH="1" flipV="1">
                    <a:off x="1824" y="2256"/>
                    <a:ext cx="459" cy="569"/>
                  </a:xfrm>
                  <a:custGeom>
                    <a:avLst/>
                    <a:gdLst>
                      <a:gd name="T0" fmla="*/ 0 w 459"/>
                      <a:gd name="T1" fmla="*/ 0 h 569"/>
                      <a:gd name="T2" fmla="*/ 90 w 459"/>
                      <a:gd name="T3" fmla="*/ 222 h 569"/>
                      <a:gd name="T4" fmla="*/ 183 w 459"/>
                      <a:gd name="T5" fmla="*/ 402 h 569"/>
                      <a:gd name="T6" fmla="*/ 294 w 459"/>
                      <a:gd name="T7" fmla="*/ 519 h 569"/>
                      <a:gd name="T8" fmla="*/ 390 w 459"/>
                      <a:gd name="T9" fmla="*/ 561 h 569"/>
                      <a:gd name="T10" fmla="*/ 459 w 459"/>
                      <a:gd name="T11" fmla="*/ 567 h 56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459"/>
                      <a:gd name="T19" fmla="*/ 0 h 569"/>
                      <a:gd name="T20" fmla="*/ 459 w 459"/>
                      <a:gd name="T21" fmla="*/ 569 h 569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459" h="569">
                        <a:moveTo>
                          <a:pt x="0" y="0"/>
                        </a:moveTo>
                        <a:cubicBezTo>
                          <a:pt x="15" y="36"/>
                          <a:pt x="59" y="155"/>
                          <a:pt x="90" y="222"/>
                        </a:cubicBezTo>
                        <a:cubicBezTo>
                          <a:pt x="121" y="289"/>
                          <a:pt x="149" y="353"/>
                          <a:pt x="183" y="402"/>
                        </a:cubicBezTo>
                        <a:cubicBezTo>
                          <a:pt x="217" y="451"/>
                          <a:pt x="260" y="493"/>
                          <a:pt x="294" y="519"/>
                        </a:cubicBezTo>
                        <a:cubicBezTo>
                          <a:pt x="328" y="545"/>
                          <a:pt x="363" y="553"/>
                          <a:pt x="390" y="561"/>
                        </a:cubicBezTo>
                        <a:cubicBezTo>
                          <a:pt x="417" y="569"/>
                          <a:pt x="445" y="566"/>
                          <a:pt x="459" y="567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72726" name="Group 8"/>
                <p:cNvGrpSpPr>
                  <a:grpSpLocks/>
                </p:cNvGrpSpPr>
                <p:nvPr/>
              </p:nvGrpSpPr>
              <p:grpSpPr bwMode="auto">
                <a:xfrm>
                  <a:off x="450" y="2827"/>
                  <a:ext cx="891" cy="569"/>
                  <a:chOff x="480" y="2832"/>
                  <a:chExt cx="891" cy="569"/>
                </a:xfrm>
              </p:grpSpPr>
              <p:sp>
                <p:nvSpPr>
                  <p:cNvPr id="72727" name="Freeform 9"/>
                  <p:cNvSpPr>
                    <a:spLocks/>
                  </p:cNvSpPr>
                  <p:nvPr/>
                </p:nvSpPr>
                <p:spPr bwMode="auto">
                  <a:xfrm>
                    <a:off x="480" y="2832"/>
                    <a:ext cx="459" cy="569"/>
                  </a:xfrm>
                  <a:custGeom>
                    <a:avLst/>
                    <a:gdLst>
                      <a:gd name="T0" fmla="*/ 0 w 459"/>
                      <a:gd name="T1" fmla="*/ 0 h 569"/>
                      <a:gd name="T2" fmla="*/ 90 w 459"/>
                      <a:gd name="T3" fmla="*/ 222 h 569"/>
                      <a:gd name="T4" fmla="*/ 183 w 459"/>
                      <a:gd name="T5" fmla="*/ 402 h 569"/>
                      <a:gd name="T6" fmla="*/ 294 w 459"/>
                      <a:gd name="T7" fmla="*/ 519 h 569"/>
                      <a:gd name="T8" fmla="*/ 390 w 459"/>
                      <a:gd name="T9" fmla="*/ 561 h 569"/>
                      <a:gd name="T10" fmla="*/ 459 w 459"/>
                      <a:gd name="T11" fmla="*/ 567 h 56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459"/>
                      <a:gd name="T19" fmla="*/ 0 h 569"/>
                      <a:gd name="T20" fmla="*/ 459 w 459"/>
                      <a:gd name="T21" fmla="*/ 569 h 569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459" h="569">
                        <a:moveTo>
                          <a:pt x="0" y="0"/>
                        </a:moveTo>
                        <a:cubicBezTo>
                          <a:pt x="15" y="36"/>
                          <a:pt x="59" y="155"/>
                          <a:pt x="90" y="222"/>
                        </a:cubicBezTo>
                        <a:cubicBezTo>
                          <a:pt x="121" y="289"/>
                          <a:pt x="149" y="353"/>
                          <a:pt x="183" y="402"/>
                        </a:cubicBezTo>
                        <a:cubicBezTo>
                          <a:pt x="217" y="451"/>
                          <a:pt x="260" y="493"/>
                          <a:pt x="294" y="519"/>
                        </a:cubicBezTo>
                        <a:cubicBezTo>
                          <a:pt x="328" y="545"/>
                          <a:pt x="363" y="553"/>
                          <a:pt x="390" y="561"/>
                        </a:cubicBezTo>
                        <a:cubicBezTo>
                          <a:pt x="417" y="569"/>
                          <a:pt x="445" y="566"/>
                          <a:pt x="459" y="567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72728" name="Freeform 10"/>
                  <p:cNvSpPr>
                    <a:spLocks/>
                  </p:cNvSpPr>
                  <p:nvPr/>
                </p:nvSpPr>
                <p:spPr bwMode="auto">
                  <a:xfrm flipH="1">
                    <a:off x="912" y="2832"/>
                    <a:ext cx="459" cy="569"/>
                  </a:xfrm>
                  <a:custGeom>
                    <a:avLst/>
                    <a:gdLst>
                      <a:gd name="T0" fmla="*/ 0 w 459"/>
                      <a:gd name="T1" fmla="*/ 0 h 569"/>
                      <a:gd name="T2" fmla="*/ 90 w 459"/>
                      <a:gd name="T3" fmla="*/ 222 h 569"/>
                      <a:gd name="T4" fmla="*/ 183 w 459"/>
                      <a:gd name="T5" fmla="*/ 402 h 569"/>
                      <a:gd name="T6" fmla="*/ 294 w 459"/>
                      <a:gd name="T7" fmla="*/ 519 h 569"/>
                      <a:gd name="T8" fmla="*/ 390 w 459"/>
                      <a:gd name="T9" fmla="*/ 561 h 569"/>
                      <a:gd name="T10" fmla="*/ 459 w 459"/>
                      <a:gd name="T11" fmla="*/ 567 h 56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459"/>
                      <a:gd name="T19" fmla="*/ 0 h 569"/>
                      <a:gd name="T20" fmla="*/ 459 w 459"/>
                      <a:gd name="T21" fmla="*/ 569 h 569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459" h="569">
                        <a:moveTo>
                          <a:pt x="0" y="0"/>
                        </a:moveTo>
                        <a:cubicBezTo>
                          <a:pt x="15" y="36"/>
                          <a:pt x="59" y="155"/>
                          <a:pt x="90" y="222"/>
                        </a:cubicBezTo>
                        <a:cubicBezTo>
                          <a:pt x="121" y="289"/>
                          <a:pt x="149" y="353"/>
                          <a:pt x="183" y="402"/>
                        </a:cubicBezTo>
                        <a:cubicBezTo>
                          <a:pt x="217" y="451"/>
                          <a:pt x="260" y="493"/>
                          <a:pt x="294" y="519"/>
                        </a:cubicBezTo>
                        <a:cubicBezTo>
                          <a:pt x="328" y="545"/>
                          <a:pt x="363" y="553"/>
                          <a:pt x="390" y="561"/>
                        </a:cubicBezTo>
                        <a:cubicBezTo>
                          <a:pt x="417" y="569"/>
                          <a:pt x="445" y="566"/>
                          <a:pt x="459" y="567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72716" name="Line 11"/>
              <p:cNvSpPr>
                <a:spLocks noChangeShapeType="1"/>
              </p:cNvSpPr>
              <p:nvPr/>
            </p:nvSpPr>
            <p:spPr bwMode="auto">
              <a:xfrm>
                <a:off x="1325" y="2053"/>
                <a:ext cx="305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717" name="Freeform 12"/>
              <p:cNvSpPr>
                <a:spLocks/>
              </p:cNvSpPr>
              <p:nvPr/>
            </p:nvSpPr>
            <p:spPr bwMode="auto">
              <a:xfrm>
                <a:off x="3983" y="2053"/>
                <a:ext cx="229" cy="416"/>
              </a:xfrm>
              <a:custGeom>
                <a:avLst/>
                <a:gdLst>
                  <a:gd name="T0" fmla="*/ 0 w 126"/>
                  <a:gd name="T1" fmla="*/ 0 h 326"/>
                  <a:gd name="T2" fmla="*/ 62 w 126"/>
                  <a:gd name="T3" fmla="*/ 180 h 326"/>
                  <a:gd name="T4" fmla="*/ 126 w 126"/>
                  <a:gd name="T5" fmla="*/ 326 h 326"/>
                  <a:gd name="T6" fmla="*/ 0 60000 65536"/>
                  <a:gd name="T7" fmla="*/ 0 60000 65536"/>
                  <a:gd name="T8" fmla="*/ 0 60000 65536"/>
                  <a:gd name="T9" fmla="*/ 0 w 126"/>
                  <a:gd name="T10" fmla="*/ 0 h 326"/>
                  <a:gd name="T11" fmla="*/ 126 w 126"/>
                  <a:gd name="T12" fmla="*/ 326 h 3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6" h="326">
                    <a:moveTo>
                      <a:pt x="0" y="0"/>
                    </a:moveTo>
                    <a:cubicBezTo>
                      <a:pt x="10" y="29"/>
                      <a:pt x="41" y="126"/>
                      <a:pt x="62" y="180"/>
                    </a:cubicBezTo>
                    <a:cubicBezTo>
                      <a:pt x="84" y="235"/>
                      <a:pt x="115" y="302"/>
                      <a:pt x="126" y="326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718" name="Freeform 13"/>
              <p:cNvSpPr>
                <a:spLocks/>
              </p:cNvSpPr>
              <p:nvPr/>
            </p:nvSpPr>
            <p:spPr bwMode="auto">
              <a:xfrm>
                <a:off x="1523" y="1635"/>
                <a:ext cx="229" cy="418"/>
              </a:xfrm>
              <a:custGeom>
                <a:avLst/>
                <a:gdLst>
                  <a:gd name="T0" fmla="*/ 126 w 126"/>
                  <a:gd name="T1" fmla="*/ 326 h 326"/>
                  <a:gd name="T2" fmla="*/ 64 w 126"/>
                  <a:gd name="T3" fmla="*/ 146 h 326"/>
                  <a:gd name="T4" fmla="*/ 0 w 126"/>
                  <a:gd name="T5" fmla="*/ 0 h 326"/>
                  <a:gd name="T6" fmla="*/ 0 60000 65536"/>
                  <a:gd name="T7" fmla="*/ 0 60000 65536"/>
                  <a:gd name="T8" fmla="*/ 0 60000 65536"/>
                  <a:gd name="T9" fmla="*/ 0 w 126"/>
                  <a:gd name="T10" fmla="*/ 0 h 326"/>
                  <a:gd name="T11" fmla="*/ 126 w 126"/>
                  <a:gd name="T12" fmla="*/ 326 h 3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6" h="326">
                    <a:moveTo>
                      <a:pt x="126" y="326"/>
                    </a:moveTo>
                    <a:cubicBezTo>
                      <a:pt x="116" y="297"/>
                      <a:pt x="85" y="200"/>
                      <a:pt x="64" y="146"/>
                    </a:cubicBezTo>
                    <a:cubicBezTo>
                      <a:pt x="42" y="91"/>
                      <a:pt x="11" y="24"/>
                      <a:pt x="0" y="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719" name="Line 14"/>
              <p:cNvSpPr>
                <a:spLocks noChangeShapeType="1"/>
              </p:cNvSpPr>
              <p:nvPr/>
            </p:nvSpPr>
            <p:spPr bwMode="auto">
              <a:xfrm>
                <a:off x="3183" y="1591"/>
                <a:ext cx="0" cy="45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prstDash val="lgDash"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720" name="Rectangle 15"/>
              <p:cNvSpPr>
                <a:spLocks noChangeArrowheads="1"/>
              </p:cNvSpPr>
              <p:nvPr/>
            </p:nvSpPr>
            <p:spPr bwMode="auto">
              <a:xfrm>
                <a:off x="3116" y="2068"/>
                <a:ext cx="261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800">
                    <a:latin typeface="Symbol" pitchFamily="-110" charset="2"/>
                  </a:rPr>
                  <a:t>f</a:t>
                </a:r>
                <a:r>
                  <a:rPr lang="en-US" sz="1800" baseline="-25000">
                    <a:latin typeface="Symbol" pitchFamily="-110" charset="2"/>
                  </a:rPr>
                  <a:t>1</a:t>
                </a:r>
                <a:endParaRPr sz="1800" baseline="-25000" noProof="1">
                  <a:latin typeface="Symbol" pitchFamily="-110" charset="2"/>
                </a:endParaRPr>
              </a:p>
            </p:txBody>
          </p:sp>
          <p:sp>
            <p:nvSpPr>
              <p:cNvPr id="72721" name="Oval 16"/>
              <p:cNvSpPr>
                <a:spLocks noChangeArrowheads="1"/>
              </p:cNvSpPr>
              <p:nvPr/>
            </p:nvSpPr>
            <p:spPr bwMode="auto">
              <a:xfrm>
                <a:off x="2833" y="2014"/>
                <a:ext cx="78" cy="77"/>
              </a:xfrm>
              <a:prstGeom prst="ellipse">
                <a:avLst/>
              </a:prstGeom>
              <a:gradFill rotWithShape="0">
                <a:gsLst>
                  <a:gs pos="0">
                    <a:srgbClr val="0066FF"/>
                  </a:gs>
                  <a:gs pos="100000">
                    <a:srgbClr val="002F76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722" name="Oval 17"/>
              <p:cNvSpPr>
                <a:spLocks noChangeArrowheads="1"/>
              </p:cNvSpPr>
              <p:nvPr/>
            </p:nvSpPr>
            <p:spPr bwMode="auto">
              <a:xfrm>
                <a:off x="3144" y="1514"/>
                <a:ext cx="77" cy="77"/>
              </a:xfrm>
              <a:prstGeom prst="ellipse">
                <a:avLst/>
              </a:prstGeom>
              <a:gradFill rotWithShape="0">
                <a:gsLst>
                  <a:gs pos="0">
                    <a:srgbClr val="0066FF"/>
                  </a:gs>
                  <a:gs pos="100000">
                    <a:srgbClr val="002F76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723" name="Rectangle 18"/>
              <p:cNvSpPr>
                <a:spLocks noChangeArrowheads="1"/>
              </p:cNvSpPr>
              <p:nvPr/>
            </p:nvSpPr>
            <p:spPr bwMode="auto">
              <a:xfrm>
                <a:off x="2637" y="1836"/>
                <a:ext cx="27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800">
                    <a:latin typeface="Symbol" pitchFamily="-110" charset="2"/>
                  </a:rPr>
                  <a:t>f</a:t>
                </a:r>
                <a:r>
                  <a:rPr lang="en-US" sz="1800" baseline="-25000">
                    <a:latin typeface="Symbol" pitchFamily="-110" charset="2"/>
                  </a:rPr>
                  <a:t>0</a:t>
                </a:r>
                <a:endParaRPr sz="1800" baseline="-25000" noProof="1">
                  <a:latin typeface="Symbol" pitchFamily="-110" charset="2"/>
                </a:endParaRPr>
              </a:p>
            </p:txBody>
          </p:sp>
          <p:graphicFrame>
            <p:nvGraphicFramePr>
              <p:cNvPr id="72706" name="Object 2"/>
              <p:cNvGraphicFramePr>
                <a:graphicFrameLocks noChangeAspect="1"/>
              </p:cNvGraphicFramePr>
              <p:nvPr/>
            </p:nvGraphicFramePr>
            <p:xfrm>
              <a:off x="2503" y="1118"/>
              <a:ext cx="270" cy="24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6505" name="Equation" r:id="rId3" imgW="241200" imgH="215640" progId="Equation.3">
                      <p:embed/>
                    </p:oleObj>
                  </mc:Choice>
                  <mc:Fallback>
                    <p:oleObj name="Equation" r:id="rId3" imgW="241200" imgH="21564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503" y="1118"/>
                            <a:ext cx="270" cy="241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2707" name="Object 3"/>
              <p:cNvGraphicFramePr>
                <a:graphicFrameLocks noChangeAspect="1"/>
              </p:cNvGraphicFramePr>
              <p:nvPr/>
            </p:nvGraphicFramePr>
            <p:xfrm>
              <a:off x="4477" y="1947"/>
              <a:ext cx="652" cy="24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6506" name="Equation" r:id="rId5" imgW="583920" imgH="215640" progId="Equation.3">
                      <p:embed/>
                    </p:oleObj>
                  </mc:Choice>
                  <mc:Fallback>
                    <p:oleObj name="Equation" r:id="rId5" imgW="583920" imgH="21564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477" y="1947"/>
                            <a:ext cx="652" cy="241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72724" name="Line 21"/>
              <p:cNvSpPr>
                <a:spLocks noChangeShapeType="1"/>
              </p:cNvSpPr>
              <p:nvPr/>
            </p:nvSpPr>
            <p:spPr bwMode="auto">
              <a:xfrm flipH="1">
                <a:off x="3013" y="1666"/>
                <a:ext cx="131" cy="21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32" name="Rectangle 1026"/>
          <p:cNvSpPr txBox="1">
            <a:spLocks noChangeArrowheads="1"/>
          </p:cNvSpPr>
          <p:nvPr/>
        </p:nvSpPr>
        <p:spPr>
          <a:xfrm>
            <a:off x="838200" y="304800"/>
            <a:ext cx="7467600" cy="533400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9pPr>
          </a:lstStyle>
          <a:p>
            <a:r>
              <a:rPr lang="en-US" dirty="0" smtClean="0"/>
              <a:t>Synchrotron oscillations</a:t>
            </a:r>
            <a:endParaRPr lang="fr-FR" dirty="0"/>
          </a:p>
        </p:txBody>
      </p:sp>
      <p:sp>
        <p:nvSpPr>
          <p:cNvPr id="33" name="Rectangle 28"/>
          <p:cNvSpPr>
            <a:spLocks noChangeArrowheads="1"/>
          </p:cNvSpPr>
          <p:nvPr/>
        </p:nvSpPr>
        <p:spPr bwMode="auto">
          <a:xfrm>
            <a:off x="395536" y="969045"/>
            <a:ext cx="512005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latin typeface="Comic Sans MS" pitchFamily="-110" charset="0"/>
              </a:rPr>
              <a:t>Simple case (no </a:t>
            </a:r>
            <a:r>
              <a:rPr lang="en-US" sz="1600" dirty="0" err="1">
                <a:latin typeface="Comic Sans MS" pitchFamily="-110" charset="0"/>
              </a:rPr>
              <a:t>accel</a:t>
            </a:r>
            <a:r>
              <a:rPr lang="en-US" sz="1600" dirty="0">
                <a:latin typeface="Comic Sans MS" pitchFamily="-110" charset="0"/>
              </a:rPr>
              <a:t>.): </a:t>
            </a:r>
            <a:r>
              <a:rPr lang="en-US" sz="1600" i="1" dirty="0">
                <a:solidFill>
                  <a:srgbClr val="3333FF"/>
                </a:solidFill>
                <a:latin typeface="Comic Sans MS" pitchFamily="-110" charset="0"/>
              </a:rPr>
              <a:t>B</a:t>
            </a:r>
            <a:r>
              <a:rPr lang="en-US" sz="1600" dirty="0">
                <a:solidFill>
                  <a:srgbClr val="3333FF"/>
                </a:solidFill>
                <a:latin typeface="Comic Sans MS" pitchFamily="-110" charset="0"/>
              </a:rPr>
              <a:t> = const</a:t>
            </a:r>
            <a:r>
              <a:rPr lang="en-US" sz="1600" dirty="0" smtClean="0">
                <a:solidFill>
                  <a:srgbClr val="3333FF"/>
                </a:solidFill>
                <a:latin typeface="Comic Sans MS" pitchFamily="-110" charset="0"/>
              </a:rPr>
              <a:t>.</a:t>
            </a:r>
            <a:r>
              <a:rPr lang="en-US" sz="1600" dirty="0" smtClean="0">
                <a:latin typeface="Comic Sans MS" pitchFamily="-110" charset="0"/>
              </a:rPr>
              <a:t>, below transition </a:t>
            </a:r>
            <a:endParaRPr sz="1600" noProof="1">
              <a:latin typeface="Comic Sans MS" pitchFamily="-110" charset="0"/>
            </a:endParaRPr>
          </a:p>
        </p:txBody>
      </p:sp>
      <p:graphicFrame>
        <p:nvGraphicFramePr>
          <p:cNvPr id="3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7715135"/>
              </p:ext>
            </p:extLst>
          </p:nvPr>
        </p:nvGraphicFramePr>
        <p:xfrm>
          <a:off x="5893658" y="908720"/>
          <a:ext cx="77372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507" name="Equation" r:id="rId7" imgW="419040" imgH="228600" progId="Equation.3">
                  <p:embed/>
                </p:oleObj>
              </mc:Choice>
              <mc:Fallback>
                <p:oleObj name="Equation" r:id="rId7" imgW="4190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93658" y="908720"/>
                        <a:ext cx="773723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395536" y="1340768"/>
            <a:ext cx="85689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Comic Sans MS" pitchFamily="-110" charset="0"/>
              </a:rPr>
              <a:t>The phase of the synchronous particle must therefore be </a:t>
            </a:r>
            <a:r>
              <a:rPr lang="en-US" sz="1800" b="1" dirty="0">
                <a:solidFill>
                  <a:srgbClr val="3333FF"/>
                </a:solidFill>
                <a:latin typeface="Symbol" pitchFamily="-110" charset="2"/>
              </a:rPr>
              <a:t>f</a:t>
            </a:r>
            <a:r>
              <a:rPr lang="en-US" sz="1800" b="1" baseline="-25000" dirty="0">
                <a:solidFill>
                  <a:srgbClr val="3333FF"/>
                </a:solidFill>
                <a:latin typeface="Symbol" pitchFamily="-110" charset="2"/>
              </a:rPr>
              <a:t>0</a:t>
            </a:r>
            <a:r>
              <a:rPr lang="en-US" sz="1600" dirty="0">
                <a:solidFill>
                  <a:srgbClr val="3333FF"/>
                </a:solidFill>
                <a:latin typeface="Comic Sans MS" pitchFamily="-110" charset="0"/>
              </a:rPr>
              <a:t> = </a:t>
            </a:r>
            <a:r>
              <a:rPr lang="en-US" sz="1600" dirty="0" smtClean="0">
                <a:solidFill>
                  <a:srgbClr val="3333FF"/>
                </a:solidFill>
                <a:latin typeface="Comic Sans MS" pitchFamily="-110" charset="0"/>
              </a:rPr>
              <a:t>0</a:t>
            </a:r>
            <a:r>
              <a:rPr lang="en-US" sz="1600" dirty="0" smtClean="0">
                <a:latin typeface="Comic Sans MS" pitchFamily="-110" charset="0"/>
              </a:rPr>
              <a:t>.</a:t>
            </a:r>
            <a:endParaRPr lang="en-US" sz="1600" dirty="0">
              <a:latin typeface="Comic Sans MS" pitchFamily="-11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052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043608" y="980728"/>
            <a:ext cx="6036074" cy="5421661"/>
            <a:chOff x="731227" y="441326"/>
            <a:chExt cx="6204439" cy="5961063"/>
          </a:xfrm>
        </p:grpSpPr>
        <p:grpSp>
          <p:nvGrpSpPr>
            <p:cNvPr id="73734" name="Group 1107"/>
            <p:cNvGrpSpPr>
              <a:grpSpLocks/>
            </p:cNvGrpSpPr>
            <p:nvPr/>
          </p:nvGrpSpPr>
          <p:grpSpPr bwMode="auto">
            <a:xfrm>
              <a:off x="1941636" y="441326"/>
              <a:ext cx="4994030" cy="2730500"/>
              <a:chOff x="1325" y="278"/>
              <a:chExt cx="3408" cy="1720"/>
            </a:xfrm>
          </p:grpSpPr>
          <p:sp>
            <p:nvSpPr>
              <p:cNvPr id="73756" name="Line 1028"/>
              <p:cNvSpPr>
                <a:spLocks noChangeShapeType="1"/>
              </p:cNvSpPr>
              <p:nvPr/>
            </p:nvSpPr>
            <p:spPr bwMode="auto">
              <a:xfrm>
                <a:off x="1977" y="1213"/>
                <a:ext cx="0" cy="41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prstDash val="lgDash"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57" name="Line 1029"/>
              <p:cNvSpPr>
                <a:spLocks noChangeShapeType="1"/>
              </p:cNvSpPr>
              <p:nvPr/>
            </p:nvSpPr>
            <p:spPr bwMode="auto">
              <a:xfrm>
                <a:off x="2872" y="278"/>
                <a:ext cx="0" cy="172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73758" name="Group 1030"/>
              <p:cNvGrpSpPr>
                <a:grpSpLocks/>
              </p:cNvGrpSpPr>
              <p:nvPr/>
            </p:nvGrpSpPr>
            <p:grpSpPr bwMode="auto">
              <a:xfrm>
                <a:off x="1750" y="621"/>
                <a:ext cx="2233" cy="1182"/>
                <a:chOff x="450" y="2259"/>
                <a:chExt cx="1782" cy="1137"/>
              </a:xfrm>
            </p:grpSpPr>
            <p:grpSp>
              <p:nvGrpSpPr>
                <p:cNvPr id="73773" name="Group 1031"/>
                <p:cNvGrpSpPr>
                  <a:grpSpLocks/>
                </p:cNvGrpSpPr>
                <p:nvPr/>
              </p:nvGrpSpPr>
              <p:grpSpPr bwMode="auto">
                <a:xfrm>
                  <a:off x="1341" y="2259"/>
                  <a:ext cx="891" cy="569"/>
                  <a:chOff x="1392" y="2256"/>
                  <a:chExt cx="891" cy="569"/>
                </a:xfrm>
              </p:grpSpPr>
              <p:sp>
                <p:nvSpPr>
                  <p:cNvPr id="73777" name="Freeform 1032"/>
                  <p:cNvSpPr>
                    <a:spLocks/>
                  </p:cNvSpPr>
                  <p:nvPr/>
                </p:nvSpPr>
                <p:spPr bwMode="auto">
                  <a:xfrm flipV="1">
                    <a:off x="1392" y="2256"/>
                    <a:ext cx="459" cy="569"/>
                  </a:xfrm>
                  <a:custGeom>
                    <a:avLst/>
                    <a:gdLst>
                      <a:gd name="T0" fmla="*/ 0 w 459"/>
                      <a:gd name="T1" fmla="*/ 0 h 569"/>
                      <a:gd name="T2" fmla="*/ 90 w 459"/>
                      <a:gd name="T3" fmla="*/ 222 h 569"/>
                      <a:gd name="T4" fmla="*/ 183 w 459"/>
                      <a:gd name="T5" fmla="*/ 402 h 569"/>
                      <a:gd name="T6" fmla="*/ 294 w 459"/>
                      <a:gd name="T7" fmla="*/ 519 h 569"/>
                      <a:gd name="T8" fmla="*/ 390 w 459"/>
                      <a:gd name="T9" fmla="*/ 561 h 569"/>
                      <a:gd name="T10" fmla="*/ 459 w 459"/>
                      <a:gd name="T11" fmla="*/ 567 h 56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459"/>
                      <a:gd name="T19" fmla="*/ 0 h 569"/>
                      <a:gd name="T20" fmla="*/ 459 w 459"/>
                      <a:gd name="T21" fmla="*/ 569 h 569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459" h="569">
                        <a:moveTo>
                          <a:pt x="0" y="0"/>
                        </a:moveTo>
                        <a:cubicBezTo>
                          <a:pt x="15" y="36"/>
                          <a:pt x="59" y="155"/>
                          <a:pt x="90" y="222"/>
                        </a:cubicBezTo>
                        <a:cubicBezTo>
                          <a:pt x="121" y="289"/>
                          <a:pt x="149" y="353"/>
                          <a:pt x="183" y="402"/>
                        </a:cubicBezTo>
                        <a:cubicBezTo>
                          <a:pt x="217" y="451"/>
                          <a:pt x="260" y="493"/>
                          <a:pt x="294" y="519"/>
                        </a:cubicBezTo>
                        <a:cubicBezTo>
                          <a:pt x="328" y="545"/>
                          <a:pt x="363" y="553"/>
                          <a:pt x="390" y="561"/>
                        </a:cubicBezTo>
                        <a:cubicBezTo>
                          <a:pt x="417" y="569"/>
                          <a:pt x="445" y="566"/>
                          <a:pt x="459" y="567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73778" name="Freeform 1033"/>
                  <p:cNvSpPr>
                    <a:spLocks/>
                  </p:cNvSpPr>
                  <p:nvPr/>
                </p:nvSpPr>
                <p:spPr bwMode="auto">
                  <a:xfrm flipH="1" flipV="1">
                    <a:off x="1824" y="2256"/>
                    <a:ext cx="459" cy="569"/>
                  </a:xfrm>
                  <a:custGeom>
                    <a:avLst/>
                    <a:gdLst>
                      <a:gd name="T0" fmla="*/ 0 w 459"/>
                      <a:gd name="T1" fmla="*/ 0 h 569"/>
                      <a:gd name="T2" fmla="*/ 90 w 459"/>
                      <a:gd name="T3" fmla="*/ 222 h 569"/>
                      <a:gd name="T4" fmla="*/ 183 w 459"/>
                      <a:gd name="T5" fmla="*/ 402 h 569"/>
                      <a:gd name="T6" fmla="*/ 294 w 459"/>
                      <a:gd name="T7" fmla="*/ 519 h 569"/>
                      <a:gd name="T8" fmla="*/ 390 w 459"/>
                      <a:gd name="T9" fmla="*/ 561 h 569"/>
                      <a:gd name="T10" fmla="*/ 459 w 459"/>
                      <a:gd name="T11" fmla="*/ 567 h 56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459"/>
                      <a:gd name="T19" fmla="*/ 0 h 569"/>
                      <a:gd name="T20" fmla="*/ 459 w 459"/>
                      <a:gd name="T21" fmla="*/ 569 h 569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459" h="569">
                        <a:moveTo>
                          <a:pt x="0" y="0"/>
                        </a:moveTo>
                        <a:cubicBezTo>
                          <a:pt x="15" y="36"/>
                          <a:pt x="59" y="155"/>
                          <a:pt x="90" y="222"/>
                        </a:cubicBezTo>
                        <a:cubicBezTo>
                          <a:pt x="121" y="289"/>
                          <a:pt x="149" y="353"/>
                          <a:pt x="183" y="402"/>
                        </a:cubicBezTo>
                        <a:cubicBezTo>
                          <a:pt x="217" y="451"/>
                          <a:pt x="260" y="493"/>
                          <a:pt x="294" y="519"/>
                        </a:cubicBezTo>
                        <a:cubicBezTo>
                          <a:pt x="328" y="545"/>
                          <a:pt x="363" y="553"/>
                          <a:pt x="390" y="561"/>
                        </a:cubicBezTo>
                        <a:cubicBezTo>
                          <a:pt x="417" y="569"/>
                          <a:pt x="445" y="566"/>
                          <a:pt x="459" y="567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73774" name="Group 1034"/>
                <p:cNvGrpSpPr>
                  <a:grpSpLocks/>
                </p:cNvGrpSpPr>
                <p:nvPr/>
              </p:nvGrpSpPr>
              <p:grpSpPr bwMode="auto">
                <a:xfrm>
                  <a:off x="450" y="2827"/>
                  <a:ext cx="891" cy="569"/>
                  <a:chOff x="480" y="2832"/>
                  <a:chExt cx="891" cy="569"/>
                </a:xfrm>
              </p:grpSpPr>
              <p:sp>
                <p:nvSpPr>
                  <p:cNvPr id="73775" name="Freeform 1035"/>
                  <p:cNvSpPr>
                    <a:spLocks/>
                  </p:cNvSpPr>
                  <p:nvPr/>
                </p:nvSpPr>
                <p:spPr bwMode="auto">
                  <a:xfrm>
                    <a:off x="480" y="2832"/>
                    <a:ext cx="459" cy="569"/>
                  </a:xfrm>
                  <a:custGeom>
                    <a:avLst/>
                    <a:gdLst>
                      <a:gd name="T0" fmla="*/ 0 w 459"/>
                      <a:gd name="T1" fmla="*/ 0 h 569"/>
                      <a:gd name="T2" fmla="*/ 90 w 459"/>
                      <a:gd name="T3" fmla="*/ 222 h 569"/>
                      <a:gd name="T4" fmla="*/ 183 w 459"/>
                      <a:gd name="T5" fmla="*/ 402 h 569"/>
                      <a:gd name="T6" fmla="*/ 294 w 459"/>
                      <a:gd name="T7" fmla="*/ 519 h 569"/>
                      <a:gd name="T8" fmla="*/ 390 w 459"/>
                      <a:gd name="T9" fmla="*/ 561 h 569"/>
                      <a:gd name="T10" fmla="*/ 459 w 459"/>
                      <a:gd name="T11" fmla="*/ 567 h 56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459"/>
                      <a:gd name="T19" fmla="*/ 0 h 569"/>
                      <a:gd name="T20" fmla="*/ 459 w 459"/>
                      <a:gd name="T21" fmla="*/ 569 h 569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459" h="569">
                        <a:moveTo>
                          <a:pt x="0" y="0"/>
                        </a:moveTo>
                        <a:cubicBezTo>
                          <a:pt x="15" y="36"/>
                          <a:pt x="59" y="155"/>
                          <a:pt x="90" y="222"/>
                        </a:cubicBezTo>
                        <a:cubicBezTo>
                          <a:pt x="121" y="289"/>
                          <a:pt x="149" y="353"/>
                          <a:pt x="183" y="402"/>
                        </a:cubicBezTo>
                        <a:cubicBezTo>
                          <a:pt x="217" y="451"/>
                          <a:pt x="260" y="493"/>
                          <a:pt x="294" y="519"/>
                        </a:cubicBezTo>
                        <a:cubicBezTo>
                          <a:pt x="328" y="545"/>
                          <a:pt x="363" y="553"/>
                          <a:pt x="390" y="561"/>
                        </a:cubicBezTo>
                        <a:cubicBezTo>
                          <a:pt x="417" y="569"/>
                          <a:pt x="445" y="566"/>
                          <a:pt x="459" y="567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73776" name="Freeform 1036"/>
                  <p:cNvSpPr>
                    <a:spLocks/>
                  </p:cNvSpPr>
                  <p:nvPr/>
                </p:nvSpPr>
                <p:spPr bwMode="auto">
                  <a:xfrm flipH="1">
                    <a:off x="912" y="2832"/>
                    <a:ext cx="459" cy="569"/>
                  </a:xfrm>
                  <a:custGeom>
                    <a:avLst/>
                    <a:gdLst>
                      <a:gd name="T0" fmla="*/ 0 w 459"/>
                      <a:gd name="T1" fmla="*/ 0 h 569"/>
                      <a:gd name="T2" fmla="*/ 90 w 459"/>
                      <a:gd name="T3" fmla="*/ 222 h 569"/>
                      <a:gd name="T4" fmla="*/ 183 w 459"/>
                      <a:gd name="T5" fmla="*/ 402 h 569"/>
                      <a:gd name="T6" fmla="*/ 294 w 459"/>
                      <a:gd name="T7" fmla="*/ 519 h 569"/>
                      <a:gd name="T8" fmla="*/ 390 w 459"/>
                      <a:gd name="T9" fmla="*/ 561 h 569"/>
                      <a:gd name="T10" fmla="*/ 459 w 459"/>
                      <a:gd name="T11" fmla="*/ 567 h 56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459"/>
                      <a:gd name="T19" fmla="*/ 0 h 569"/>
                      <a:gd name="T20" fmla="*/ 459 w 459"/>
                      <a:gd name="T21" fmla="*/ 569 h 569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459" h="569">
                        <a:moveTo>
                          <a:pt x="0" y="0"/>
                        </a:moveTo>
                        <a:cubicBezTo>
                          <a:pt x="15" y="36"/>
                          <a:pt x="59" y="155"/>
                          <a:pt x="90" y="222"/>
                        </a:cubicBezTo>
                        <a:cubicBezTo>
                          <a:pt x="121" y="289"/>
                          <a:pt x="149" y="353"/>
                          <a:pt x="183" y="402"/>
                        </a:cubicBezTo>
                        <a:cubicBezTo>
                          <a:pt x="217" y="451"/>
                          <a:pt x="260" y="493"/>
                          <a:pt x="294" y="519"/>
                        </a:cubicBezTo>
                        <a:cubicBezTo>
                          <a:pt x="328" y="545"/>
                          <a:pt x="363" y="553"/>
                          <a:pt x="390" y="561"/>
                        </a:cubicBezTo>
                        <a:cubicBezTo>
                          <a:pt x="417" y="569"/>
                          <a:pt x="445" y="566"/>
                          <a:pt x="459" y="567"/>
                        </a:cubicBez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73759" name="Line 1037"/>
              <p:cNvSpPr>
                <a:spLocks noChangeShapeType="1"/>
              </p:cNvSpPr>
              <p:nvPr/>
            </p:nvSpPr>
            <p:spPr bwMode="auto">
              <a:xfrm>
                <a:off x="1325" y="1213"/>
                <a:ext cx="305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60" name="Freeform 1038"/>
              <p:cNvSpPr>
                <a:spLocks/>
              </p:cNvSpPr>
              <p:nvPr/>
            </p:nvSpPr>
            <p:spPr bwMode="auto">
              <a:xfrm>
                <a:off x="3983" y="1213"/>
                <a:ext cx="229" cy="416"/>
              </a:xfrm>
              <a:custGeom>
                <a:avLst/>
                <a:gdLst>
                  <a:gd name="T0" fmla="*/ 0 w 126"/>
                  <a:gd name="T1" fmla="*/ 0 h 326"/>
                  <a:gd name="T2" fmla="*/ 62 w 126"/>
                  <a:gd name="T3" fmla="*/ 180 h 326"/>
                  <a:gd name="T4" fmla="*/ 126 w 126"/>
                  <a:gd name="T5" fmla="*/ 326 h 326"/>
                  <a:gd name="T6" fmla="*/ 0 60000 65536"/>
                  <a:gd name="T7" fmla="*/ 0 60000 65536"/>
                  <a:gd name="T8" fmla="*/ 0 60000 65536"/>
                  <a:gd name="T9" fmla="*/ 0 w 126"/>
                  <a:gd name="T10" fmla="*/ 0 h 326"/>
                  <a:gd name="T11" fmla="*/ 126 w 126"/>
                  <a:gd name="T12" fmla="*/ 326 h 3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6" h="326">
                    <a:moveTo>
                      <a:pt x="0" y="0"/>
                    </a:moveTo>
                    <a:cubicBezTo>
                      <a:pt x="10" y="29"/>
                      <a:pt x="41" y="126"/>
                      <a:pt x="62" y="180"/>
                    </a:cubicBezTo>
                    <a:cubicBezTo>
                      <a:pt x="84" y="235"/>
                      <a:pt x="115" y="302"/>
                      <a:pt x="126" y="326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61" name="Freeform 1039"/>
              <p:cNvSpPr>
                <a:spLocks/>
              </p:cNvSpPr>
              <p:nvPr/>
            </p:nvSpPr>
            <p:spPr bwMode="auto">
              <a:xfrm>
                <a:off x="1523" y="795"/>
                <a:ext cx="229" cy="418"/>
              </a:xfrm>
              <a:custGeom>
                <a:avLst/>
                <a:gdLst>
                  <a:gd name="T0" fmla="*/ 126 w 126"/>
                  <a:gd name="T1" fmla="*/ 326 h 326"/>
                  <a:gd name="T2" fmla="*/ 64 w 126"/>
                  <a:gd name="T3" fmla="*/ 146 h 326"/>
                  <a:gd name="T4" fmla="*/ 0 w 126"/>
                  <a:gd name="T5" fmla="*/ 0 h 326"/>
                  <a:gd name="T6" fmla="*/ 0 60000 65536"/>
                  <a:gd name="T7" fmla="*/ 0 60000 65536"/>
                  <a:gd name="T8" fmla="*/ 0 60000 65536"/>
                  <a:gd name="T9" fmla="*/ 0 w 126"/>
                  <a:gd name="T10" fmla="*/ 0 h 326"/>
                  <a:gd name="T11" fmla="*/ 126 w 126"/>
                  <a:gd name="T12" fmla="*/ 326 h 3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6" h="326">
                    <a:moveTo>
                      <a:pt x="126" y="326"/>
                    </a:moveTo>
                    <a:cubicBezTo>
                      <a:pt x="116" y="297"/>
                      <a:pt x="85" y="200"/>
                      <a:pt x="64" y="146"/>
                    </a:cubicBezTo>
                    <a:cubicBezTo>
                      <a:pt x="42" y="91"/>
                      <a:pt x="11" y="24"/>
                      <a:pt x="0" y="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62" name="Line 1040"/>
              <p:cNvSpPr>
                <a:spLocks noChangeShapeType="1"/>
              </p:cNvSpPr>
              <p:nvPr/>
            </p:nvSpPr>
            <p:spPr bwMode="auto">
              <a:xfrm>
                <a:off x="3183" y="751"/>
                <a:ext cx="0" cy="45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prstDash val="lgDash"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63" name="Rectangle 1041"/>
              <p:cNvSpPr>
                <a:spLocks noChangeArrowheads="1"/>
              </p:cNvSpPr>
              <p:nvPr/>
            </p:nvSpPr>
            <p:spPr bwMode="auto">
              <a:xfrm>
                <a:off x="3116" y="1228"/>
                <a:ext cx="261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800">
                    <a:latin typeface="Symbol" pitchFamily="-110" charset="2"/>
                  </a:rPr>
                  <a:t>f</a:t>
                </a:r>
                <a:r>
                  <a:rPr lang="en-US" sz="1800" baseline="-25000">
                    <a:latin typeface="Symbol" pitchFamily="-110" charset="2"/>
                  </a:rPr>
                  <a:t>1</a:t>
                </a:r>
                <a:endParaRPr sz="1800" baseline="-25000" noProof="1">
                  <a:latin typeface="Symbol" pitchFamily="-110" charset="2"/>
                </a:endParaRPr>
              </a:p>
            </p:txBody>
          </p:sp>
          <p:sp>
            <p:nvSpPr>
              <p:cNvPr id="73764" name="Oval 1042"/>
              <p:cNvSpPr>
                <a:spLocks noChangeArrowheads="1"/>
              </p:cNvSpPr>
              <p:nvPr/>
            </p:nvSpPr>
            <p:spPr bwMode="auto">
              <a:xfrm>
                <a:off x="2833" y="1174"/>
                <a:ext cx="78" cy="77"/>
              </a:xfrm>
              <a:prstGeom prst="ellipse">
                <a:avLst/>
              </a:prstGeom>
              <a:gradFill rotWithShape="0">
                <a:gsLst>
                  <a:gs pos="0">
                    <a:srgbClr val="0066FF"/>
                  </a:gs>
                  <a:gs pos="100000">
                    <a:srgbClr val="002F76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65" name="Oval 1043"/>
              <p:cNvSpPr>
                <a:spLocks noChangeArrowheads="1"/>
              </p:cNvSpPr>
              <p:nvPr/>
            </p:nvSpPr>
            <p:spPr bwMode="auto">
              <a:xfrm>
                <a:off x="3144" y="674"/>
                <a:ext cx="77" cy="77"/>
              </a:xfrm>
              <a:prstGeom prst="ellipse">
                <a:avLst/>
              </a:prstGeom>
              <a:gradFill rotWithShape="0">
                <a:gsLst>
                  <a:gs pos="0">
                    <a:srgbClr val="0066FF"/>
                  </a:gs>
                  <a:gs pos="100000">
                    <a:srgbClr val="002F76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66" name="Rectangle 1044"/>
              <p:cNvSpPr>
                <a:spLocks noChangeArrowheads="1"/>
              </p:cNvSpPr>
              <p:nvPr/>
            </p:nvSpPr>
            <p:spPr bwMode="auto">
              <a:xfrm>
                <a:off x="2637" y="996"/>
                <a:ext cx="27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800">
                    <a:latin typeface="Symbol" pitchFamily="-110" charset="2"/>
                  </a:rPr>
                  <a:t>f</a:t>
                </a:r>
                <a:r>
                  <a:rPr lang="en-US" sz="1800" baseline="-25000">
                    <a:latin typeface="Symbol" pitchFamily="-110" charset="2"/>
                  </a:rPr>
                  <a:t>0</a:t>
                </a:r>
                <a:endParaRPr sz="1800" baseline="-25000" noProof="1">
                  <a:latin typeface="Symbol" pitchFamily="-110" charset="2"/>
                </a:endParaRPr>
              </a:p>
            </p:txBody>
          </p:sp>
          <p:graphicFrame>
            <p:nvGraphicFramePr>
              <p:cNvPr id="73732" name="Object 4"/>
              <p:cNvGraphicFramePr>
                <a:graphicFrameLocks noChangeAspect="1"/>
              </p:cNvGraphicFramePr>
              <p:nvPr/>
            </p:nvGraphicFramePr>
            <p:xfrm>
              <a:off x="2503" y="278"/>
              <a:ext cx="270" cy="24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7557" name="Equation" r:id="rId3" imgW="241200" imgH="215640" progId="Equation.3">
                      <p:embed/>
                    </p:oleObj>
                  </mc:Choice>
                  <mc:Fallback>
                    <p:oleObj name="Equation" r:id="rId3" imgW="241200" imgH="21564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503" y="278"/>
                            <a:ext cx="270" cy="241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3733" name="Object 5"/>
              <p:cNvGraphicFramePr>
                <a:graphicFrameLocks noChangeAspect="1"/>
              </p:cNvGraphicFramePr>
              <p:nvPr/>
            </p:nvGraphicFramePr>
            <p:xfrm>
              <a:off x="4507" y="931"/>
              <a:ext cx="226" cy="22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7558" name="Equation" r:id="rId5" imgW="203040" imgH="203040" progId="Equation.3">
                      <p:embed/>
                    </p:oleObj>
                  </mc:Choice>
                  <mc:Fallback>
                    <p:oleObj name="Equation" r:id="rId5" imgW="203040" imgH="20304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507" y="931"/>
                            <a:ext cx="226" cy="226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73767" name="Line 1047"/>
              <p:cNvSpPr>
                <a:spLocks noChangeShapeType="1"/>
              </p:cNvSpPr>
              <p:nvPr/>
            </p:nvSpPr>
            <p:spPr bwMode="auto">
              <a:xfrm flipH="1">
                <a:off x="3013" y="826"/>
                <a:ext cx="131" cy="21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68" name="Oval 1048"/>
              <p:cNvSpPr>
                <a:spLocks noChangeArrowheads="1"/>
              </p:cNvSpPr>
              <p:nvPr/>
            </p:nvSpPr>
            <p:spPr bwMode="auto">
              <a:xfrm>
                <a:off x="1938" y="1584"/>
                <a:ext cx="78" cy="78"/>
              </a:xfrm>
              <a:prstGeom prst="ellipse">
                <a:avLst/>
              </a:prstGeom>
              <a:gradFill rotWithShape="0">
                <a:gsLst>
                  <a:gs pos="0">
                    <a:srgbClr val="0066FF"/>
                  </a:gs>
                  <a:gs pos="100000">
                    <a:srgbClr val="002F76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69" name="Rectangle 1050"/>
              <p:cNvSpPr>
                <a:spLocks noChangeArrowheads="1"/>
              </p:cNvSpPr>
              <p:nvPr/>
            </p:nvSpPr>
            <p:spPr bwMode="auto">
              <a:xfrm>
                <a:off x="1876" y="934"/>
                <a:ext cx="261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800">
                    <a:latin typeface="Symbol" pitchFamily="-110" charset="2"/>
                  </a:rPr>
                  <a:t>f</a:t>
                </a:r>
                <a:r>
                  <a:rPr lang="en-US" sz="1800" baseline="-25000">
                    <a:latin typeface="Symbol" pitchFamily="-110" charset="2"/>
                  </a:rPr>
                  <a:t>2</a:t>
                </a:r>
                <a:endParaRPr sz="1800" baseline="-25000" noProof="1">
                  <a:latin typeface="Symbol" pitchFamily="-110" charset="2"/>
                </a:endParaRPr>
              </a:p>
            </p:txBody>
          </p:sp>
          <p:sp>
            <p:nvSpPr>
              <p:cNvPr id="73770" name="Line 1052"/>
              <p:cNvSpPr>
                <a:spLocks noChangeShapeType="1"/>
              </p:cNvSpPr>
              <p:nvPr/>
            </p:nvSpPr>
            <p:spPr bwMode="auto">
              <a:xfrm>
                <a:off x="2054" y="1629"/>
                <a:ext cx="140" cy="10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71" name="Line 1053"/>
              <p:cNvSpPr>
                <a:spLocks noChangeShapeType="1"/>
              </p:cNvSpPr>
              <p:nvPr/>
            </p:nvSpPr>
            <p:spPr bwMode="auto">
              <a:xfrm>
                <a:off x="4212" y="1477"/>
                <a:ext cx="154" cy="21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" name="Group 1108"/>
            <p:cNvGrpSpPr>
              <a:grpSpLocks/>
            </p:cNvGrpSpPr>
            <p:nvPr/>
          </p:nvGrpSpPr>
          <p:grpSpPr bwMode="auto">
            <a:xfrm>
              <a:off x="731227" y="3355976"/>
              <a:ext cx="5955323" cy="3046413"/>
              <a:chOff x="499" y="2114"/>
              <a:chExt cx="4064" cy="1919"/>
            </a:xfrm>
          </p:grpSpPr>
          <p:sp>
            <p:nvSpPr>
              <p:cNvPr id="73736" name="Line 1058"/>
              <p:cNvSpPr>
                <a:spLocks noChangeShapeType="1"/>
              </p:cNvSpPr>
              <p:nvPr/>
            </p:nvSpPr>
            <p:spPr bwMode="auto">
              <a:xfrm>
                <a:off x="2863" y="2313"/>
                <a:ext cx="0" cy="172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37" name="Line 1066"/>
              <p:cNvSpPr>
                <a:spLocks noChangeShapeType="1"/>
              </p:cNvSpPr>
              <p:nvPr/>
            </p:nvSpPr>
            <p:spPr bwMode="auto">
              <a:xfrm>
                <a:off x="1316" y="3248"/>
                <a:ext cx="305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38" name="Oval 1071"/>
              <p:cNvSpPr>
                <a:spLocks noChangeArrowheads="1"/>
              </p:cNvSpPr>
              <p:nvPr/>
            </p:nvSpPr>
            <p:spPr bwMode="auto">
              <a:xfrm>
                <a:off x="2824" y="3209"/>
                <a:ext cx="78" cy="77"/>
              </a:xfrm>
              <a:prstGeom prst="ellipse">
                <a:avLst/>
              </a:prstGeom>
              <a:gradFill rotWithShape="0">
                <a:gsLst>
                  <a:gs pos="0">
                    <a:srgbClr val="0066FF"/>
                  </a:gs>
                  <a:gs pos="100000">
                    <a:srgbClr val="002F76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aphicFrame>
            <p:nvGraphicFramePr>
              <p:cNvPr id="73730" name="Object 2"/>
              <p:cNvGraphicFramePr>
                <a:graphicFrameLocks noChangeAspect="1"/>
              </p:cNvGraphicFramePr>
              <p:nvPr/>
            </p:nvGraphicFramePr>
            <p:xfrm>
              <a:off x="2352" y="2114"/>
              <a:ext cx="384" cy="39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7559" name="Equation" r:id="rId7" imgW="342720" imgH="355320" progId="Equation.3">
                      <p:embed/>
                    </p:oleObj>
                  </mc:Choice>
                  <mc:Fallback>
                    <p:oleObj name="Equation" r:id="rId7" imgW="342720" imgH="35532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352" y="2114"/>
                            <a:ext cx="384" cy="39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3731" name="Object 3"/>
              <p:cNvGraphicFramePr>
                <a:graphicFrameLocks noChangeAspect="1"/>
              </p:cNvGraphicFramePr>
              <p:nvPr/>
            </p:nvGraphicFramePr>
            <p:xfrm>
              <a:off x="4421" y="3134"/>
              <a:ext cx="142" cy="22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7560" name="Equation" r:id="rId9" imgW="126720" imgH="203040" progId="Equation.3">
                      <p:embed/>
                    </p:oleObj>
                  </mc:Choice>
                  <mc:Fallback>
                    <p:oleObj name="Equation" r:id="rId9" imgW="126720" imgH="20304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421" y="3134"/>
                            <a:ext cx="142" cy="22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73739" name="Line 1081"/>
              <p:cNvSpPr>
                <a:spLocks noChangeShapeType="1"/>
              </p:cNvSpPr>
              <p:nvPr/>
            </p:nvSpPr>
            <p:spPr bwMode="auto">
              <a:xfrm flipH="1" flipV="1">
                <a:off x="3073" y="3100"/>
                <a:ext cx="62" cy="39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73740" name="Group 1086"/>
              <p:cNvGrpSpPr>
                <a:grpSpLocks/>
              </p:cNvGrpSpPr>
              <p:nvPr/>
            </p:nvGrpSpPr>
            <p:grpSpPr bwMode="auto">
              <a:xfrm>
                <a:off x="1750" y="2656"/>
                <a:ext cx="2216" cy="592"/>
                <a:chOff x="1392" y="2256"/>
                <a:chExt cx="891" cy="569"/>
              </a:xfrm>
            </p:grpSpPr>
            <p:sp>
              <p:nvSpPr>
                <p:cNvPr id="73754" name="Freeform 1087"/>
                <p:cNvSpPr>
                  <a:spLocks/>
                </p:cNvSpPr>
                <p:nvPr/>
              </p:nvSpPr>
              <p:spPr bwMode="auto">
                <a:xfrm flipV="1">
                  <a:off x="1392" y="2256"/>
                  <a:ext cx="459" cy="569"/>
                </a:xfrm>
                <a:custGeom>
                  <a:avLst/>
                  <a:gdLst>
                    <a:gd name="T0" fmla="*/ 0 w 459"/>
                    <a:gd name="T1" fmla="*/ 0 h 569"/>
                    <a:gd name="T2" fmla="*/ 90 w 459"/>
                    <a:gd name="T3" fmla="*/ 222 h 569"/>
                    <a:gd name="T4" fmla="*/ 183 w 459"/>
                    <a:gd name="T5" fmla="*/ 402 h 569"/>
                    <a:gd name="T6" fmla="*/ 294 w 459"/>
                    <a:gd name="T7" fmla="*/ 519 h 569"/>
                    <a:gd name="T8" fmla="*/ 390 w 459"/>
                    <a:gd name="T9" fmla="*/ 561 h 569"/>
                    <a:gd name="T10" fmla="*/ 459 w 459"/>
                    <a:gd name="T11" fmla="*/ 567 h 56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59"/>
                    <a:gd name="T19" fmla="*/ 0 h 569"/>
                    <a:gd name="T20" fmla="*/ 459 w 459"/>
                    <a:gd name="T21" fmla="*/ 569 h 56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59" h="569">
                      <a:moveTo>
                        <a:pt x="0" y="0"/>
                      </a:moveTo>
                      <a:cubicBezTo>
                        <a:pt x="15" y="36"/>
                        <a:pt x="59" y="155"/>
                        <a:pt x="90" y="222"/>
                      </a:cubicBezTo>
                      <a:cubicBezTo>
                        <a:pt x="121" y="289"/>
                        <a:pt x="149" y="353"/>
                        <a:pt x="183" y="402"/>
                      </a:cubicBezTo>
                      <a:cubicBezTo>
                        <a:pt x="217" y="451"/>
                        <a:pt x="260" y="493"/>
                        <a:pt x="294" y="519"/>
                      </a:cubicBezTo>
                      <a:cubicBezTo>
                        <a:pt x="328" y="545"/>
                        <a:pt x="363" y="553"/>
                        <a:pt x="390" y="561"/>
                      </a:cubicBezTo>
                      <a:cubicBezTo>
                        <a:pt x="417" y="569"/>
                        <a:pt x="445" y="566"/>
                        <a:pt x="459" y="567"/>
                      </a:cubicBezTo>
                    </a:path>
                  </a:pathLst>
                </a:custGeom>
                <a:noFill/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3755" name="Freeform 1088"/>
                <p:cNvSpPr>
                  <a:spLocks/>
                </p:cNvSpPr>
                <p:nvPr/>
              </p:nvSpPr>
              <p:spPr bwMode="auto">
                <a:xfrm flipH="1" flipV="1">
                  <a:off x="1824" y="2256"/>
                  <a:ext cx="459" cy="569"/>
                </a:xfrm>
                <a:custGeom>
                  <a:avLst/>
                  <a:gdLst>
                    <a:gd name="T0" fmla="*/ 0 w 459"/>
                    <a:gd name="T1" fmla="*/ 0 h 569"/>
                    <a:gd name="T2" fmla="*/ 90 w 459"/>
                    <a:gd name="T3" fmla="*/ 222 h 569"/>
                    <a:gd name="T4" fmla="*/ 183 w 459"/>
                    <a:gd name="T5" fmla="*/ 402 h 569"/>
                    <a:gd name="T6" fmla="*/ 294 w 459"/>
                    <a:gd name="T7" fmla="*/ 519 h 569"/>
                    <a:gd name="T8" fmla="*/ 390 w 459"/>
                    <a:gd name="T9" fmla="*/ 561 h 569"/>
                    <a:gd name="T10" fmla="*/ 459 w 459"/>
                    <a:gd name="T11" fmla="*/ 567 h 56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59"/>
                    <a:gd name="T19" fmla="*/ 0 h 569"/>
                    <a:gd name="T20" fmla="*/ 459 w 459"/>
                    <a:gd name="T21" fmla="*/ 569 h 56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59" h="569">
                      <a:moveTo>
                        <a:pt x="0" y="0"/>
                      </a:moveTo>
                      <a:cubicBezTo>
                        <a:pt x="15" y="36"/>
                        <a:pt x="59" y="155"/>
                        <a:pt x="90" y="222"/>
                      </a:cubicBezTo>
                      <a:cubicBezTo>
                        <a:pt x="121" y="289"/>
                        <a:pt x="149" y="353"/>
                        <a:pt x="183" y="402"/>
                      </a:cubicBezTo>
                      <a:cubicBezTo>
                        <a:pt x="217" y="451"/>
                        <a:pt x="260" y="493"/>
                        <a:pt x="294" y="519"/>
                      </a:cubicBezTo>
                      <a:cubicBezTo>
                        <a:pt x="328" y="545"/>
                        <a:pt x="363" y="553"/>
                        <a:pt x="390" y="561"/>
                      </a:cubicBezTo>
                      <a:cubicBezTo>
                        <a:pt x="417" y="569"/>
                        <a:pt x="445" y="566"/>
                        <a:pt x="459" y="567"/>
                      </a:cubicBezTo>
                    </a:path>
                  </a:pathLst>
                </a:custGeom>
                <a:noFill/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73741" name="Group 1089"/>
              <p:cNvGrpSpPr>
                <a:grpSpLocks/>
              </p:cNvGrpSpPr>
              <p:nvPr/>
            </p:nvGrpSpPr>
            <p:grpSpPr bwMode="auto">
              <a:xfrm flipV="1">
                <a:off x="1750" y="3248"/>
                <a:ext cx="2216" cy="592"/>
                <a:chOff x="1392" y="2256"/>
                <a:chExt cx="891" cy="569"/>
              </a:xfrm>
            </p:grpSpPr>
            <p:sp>
              <p:nvSpPr>
                <p:cNvPr id="73752" name="Freeform 1090"/>
                <p:cNvSpPr>
                  <a:spLocks/>
                </p:cNvSpPr>
                <p:nvPr/>
              </p:nvSpPr>
              <p:spPr bwMode="auto">
                <a:xfrm flipV="1">
                  <a:off x="1392" y="2256"/>
                  <a:ext cx="459" cy="569"/>
                </a:xfrm>
                <a:custGeom>
                  <a:avLst/>
                  <a:gdLst>
                    <a:gd name="T0" fmla="*/ 0 w 459"/>
                    <a:gd name="T1" fmla="*/ 0 h 569"/>
                    <a:gd name="T2" fmla="*/ 90 w 459"/>
                    <a:gd name="T3" fmla="*/ 222 h 569"/>
                    <a:gd name="T4" fmla="*/ 183 w 459"/>
                    <a:gd name="T5" fmla="*/ 402 h 569"/>
                    <a:gd name="T6" fmla="*/ 294 w 459"/>
                    <a:gd name="T7" fmla="*/ 519 h 569"/>
                    <a:gd name="T8" fmla="*/ 390 w 459"/>
                    <a:gd name="T9" fmla="*/ 561 h 569"/>
                    <a:gd name="T10" fmla="*/ 459 w 459"/>
                    <a:gd name="T11" fmla="*/ 567 h 56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59"/>
                    <a:gd name="T19" fmla="*/ 0 h 569"/>
                    <a:gd name="T20" fmla="*/ 459 w 459"/>
                    <a:gd name="T21" fmla="*/ 569 h 56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59" h="569">
                      <a:moveTo>
                        <a:pt x="0" y="0"/>
                      </a:moveTo>
                      <a:cubicBezTo>
                        <a:pt x="15" y="36"/>
                        <a:pt x="59" y="155"/>
                        <a:pt x="90" y="222"/>
                      </a:cubicBezTo>
                      <a:cubicBezTo>
                        <a:pt x="121" y="289"/>
                        <a:pt x="149" y="353"/>
                        <a:pt x="183" y="402"/>
                      </a:cubicBezTo>
                      <a:cubicBezTo>
                        <a:pt x="217" y="451"/>
                        <a:pt x="260" y="493"/>
                        <a:pt x="294" y="519"/>
                      </a:cubicBezTo>
                      <a:cubicBezTo>
                        <a:pt x="328" y="545"/>
                        <a:pt x="363" y="553"/>
                        <a:pt x="390" y="561"/>
                      </a:cubicBezTo>
                      <a:cubicBezTo>
                        <a:pt x="417" y="569"/>
                        <a:pt x="445" y="566"/>
                        <a:pt x="459" y="567"/>
                      </a:cubicBezTo>
                    </a:path>
                  </a:pathLst>
                </a:custGeom>
                <a:noFill/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3753" name="Freeform 1091"/>
                <p:cNvSpPr>
                  <a:spLocks/>
                </p:cNvSpPr>
                <p:nvPr/>
              </p:nvSpPr>
              <p:spPr bwMode="auto">
                <a:xfrm flipH="1" flipV="1">
                  <a:off x="1824" y="2256"/>
                  <a:ext cx="459" cy="569"/>
                </a:xfrm>
                <a:custGeom>
                  <a:avLst/>
                  <a:gdLst>
                    <a:gd name="T0" fmla="*/ 0 w 459"/>
                    <a:gd name="T1" fmla="*/ 0 h 569"/>
                    <a:gd name="T2" fmla="*/ 90 w 459"/>
                    <a:gd name="T3" fmla="*/ 222 h 569"/>
                    <a:gd name="T4" fmla="*/ 183 w 459"/>
                    <a:gd name="T5" fmla="*/ 402 h 569"/>
                    <a:gd name="T6" fmla="*/ 294 w 459"/>
                    <a:gd name="T7" fmla="*/ 519 h 569"/>
                    <a:gd name="T8" fmla="*/ 390 w 459"/>
                    <a:gd name="T9" fmla="*/ 561 h 569"/>
                    <a:gd name="T10" fmla="*/ 459 w 459"/>
                    <a:gd name="T11" fmla="*/ 567 h 56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59"/>
                    <a:gd name="T19" fmla="*/ 0 h 569"/>
                    <a:gd name="T20" fmla="*/ 459 w 459"/>
                    <a:gd name="T21" fmla="*/ 569 h 56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59" h="569">
                      <a:moveTo>
                        <a:pt x="0" y="0"/>
                      </a:moveTo>
                      <a:cubicBezTo>
                        <a:pt x="15" y="36"/>
                        <a:pt x="59" y="155"/>
                        <a:pt x="90" y="222"/>
                      </a:cubicBezTo>
                      <a:cubicBezTo>
                        <a:pt x="121" y="289"/>
                        <a:pt x="149" y="353"/>
                        <a:pt x="183" y="402"/>
                      </a:cubicBezTo>
                      <a:cubicBezTo>
                        <a:pt x="217" y="451"/>
                        <a:pt x="260" y="493"/>
                        <a:pt x="294" y="519"/>
                      </a:cubicBezTo>
                      <a:cubicBezTo>
                        <a:pt x="328" y="545"/>
                        <a:pt x="363" y="553"/>
                        <a:pt x="390" y="561"/>
                      </a:cubicBezTo>
                      <a:cubicBezTo>
                        <a:pt x="417" y="569"/>
                        <a:pt x="445" y="566"/>
                        <a:pt x="459" y="567"/>
                      </a:cubicBezTo>
                    </a:path>
                  </a:pathLst>
                </a:custGeom>
                <a:noFill/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73742" name="Freeform 1093"/>
              <p:cNvSpPr>
                <a:spLocks/>
              </p:cNvSpPr>
              <p:nvPr/>
            </p:nvSpPr>
            <p:spPr bwMode="auto">
              <a:xfrm>
                <a:off x="3966" y="2830"/>
                <a:ext cx="455" cy="418"/>
              </a:xfrm>
              <a:custGeom>
                <a:avLst/>
                <a:gdLst>
                  <a:gd name="T0" fmla="*/ 0 w 455"/>
                  <a:gd name="T1" fmla="*/ 418 h 418"/>
                  <a:gd name="T2" fmla="*/ 224 w 455"/>
                  <a:gd name="T3" fmla="*/ 187 h 418"/>
                  <a:gd name="T4" fmla="*/ 455 w 455"/>
                  <a:gd name="T5" fmla="*/ 0 h 418"/>
                  <a:gd name="T6" fmla="*/ 0 60000 65536"/>
                  <a:gd name="T7" fmla="*/ 0 60000 65536"/>
                  <a:gd name="T8" fmla="*/ 0 60000 65536"/>
                  <a:gd name="T9" fmla="*/ 0 w 455"/>
                  <a:gd name="T10" fmla="*/ 0 h 418"/>
                  <a:gd name="T11" fmla="*/ 455 w 455"/>
                  <a:gd name="T12" fmla="*/ 418 h 41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5" h="418">
                    <a:moveTo>
                      <a:pt x="0" y="418"/>
                    </a:moveTo>
                    <a:cubicBezTo>
                      <a:pt x="37" y="381"/>
                      <a:pt x="147" y="257"/>
                      <a:pt x="224" y="187"/>
                    </a:cubicBezTo>
                    <a:cubicBezTo>
                      <a:pt x="301" y="117"/>
                      <a:pt x="417" y="31"/>
                      <a:pt x="455" y="0"/>
                    </a:cubicBezTo>
                  </a:path>
                </a:pathLst>
              </a:cu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43" name="Freeform 1095"/>
              <p:cNvSpPr>
                <a:spLocks/>
              </p:cNvSpPr>
              <p:nvPr/>
            </p:nvSpPr>
            <p:spPr bwMode="auto">
              <a:xfrm>
                <a:off x="3966" y="3248"/>
                <a:ext cx="455" cy="418"/>
              </a:xfrm>
              <a:custGeom>
                <a:avLst/>
                <a:gdLst>
                  <a:gd name="T0" fmla="*/ 0 w 455"/>
                  <a:gd name="T1" fmla="*/ 0 h 418"/>
                  <a:gd name="T2" fmla="*/ 224 w 455"/>
                  <a:gd name="T3" fmla="*/ 231 h 418"/>
                  <a:gd name="T4" fmla="*/ 455 w 455"/>
                  <a:gd name="T5" fmla="*/ 418 h 418"/>
                  <a:gd name="T6" fmla="*/ 0 60000 65536"/>
                  <a:gd name="T7" fmla="*/ 0 60000 65536"/>
                  <a:gd name="T8" fmla="*/ 0 60000 65536"/>
                  <a:gd name="T9" fmla="*/ 0 w 455"/>
                  <a:gd name="T10" fmla="*/ 0 h 418"/>
                  <a:gd name="T11" fmla="*/ 455 w 455"/>
                  <a:gd name="T12" fmla="*/ 418 h 41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5" h="418">
                    <a:moveTo>
                      <a:pt x="0" y="0"/>
                    </a:moveTo>
                    <a:cubicBezTo>
                      <a:pt x="37" y="37"/>
                      <a:pt x="147" y="161"/>
                      <a:pt x="224" y="231"/>
                    </a:cubicBezTo>
                    <a:cubicBezTo>
                      <a:pt x="301" y="301"/>
                      <a:pt x="417" y="387"/>
                      <a:pt x="455" y="418"/>
                    </a:cubicBezTo>
                  </a:path>
                </a:pathLst>
              </a:cu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44" name="Freeform 1096"/>
              <p:cNvSpPr>
                <a:spLocks/>
              </p:cNvSpPr>
              <p:nvPr/>
            </p:nvSpPr>
            <p:spPr bwMode="auto">
              <a:xfrm>
                <a:off x="1295" y="3248"/>
                <a:ext cx="455" cy="418"/>
              </a:xfrm>
              <a:custGeom>
                <a:avLst/>
                <a:gdLst>
                  <a:gd name="T0" fmla="*/ 455 w 455"/>
                  <a:gd name="T1" fmla="*/ 0 h 418"/>
                  <a:gd name="T2" fmla="*/ 231 w 455"/>
                  <a:gd name="T3" fmla="*/ 231 h 418"/>
                  <a:gd name="T4" fmla="*/ 0 w 455"/>
                  <a:gd name="T5" fmla="*/ 418 h 418"/>
                  <a:gd name="T6" fmla="*/ 0 60000 65536"/>
                  <a:gd name="T7" fmla="*/ 0 60000 65536"/>
                  <a:gd name="T8" fmla="*/ 0 60000 65536"/>
                  <a:gd name="T9" fmla="*/ 0 w 455"/>
                  <a:gd name="T10" fmla="*/ 0 h 418"/>
                  <a:gd name="T11" fmla="*/ 455 w 455"/>
                  <a:gd name="T12" fmla="*/ 418 h 41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5" h="418">
                    <a:moveTo>
                      <a:pt x="455" y="0"/>
                    </a:moveTo>
                    <a:cubicBezTo>
                      <a:pt x="418" y="37"/>
                      <a:pt x="308" y="161"/>
                      <a:pt x="231" y="231"/>
                    </a:cubicBezTo>
                    <a:cubicBezTo>
                      <a:pt x="154" y="301"/>
                      <a:pt x="38" y="387"/>
                      <a:pt x="0" y="418"/>
                    </a:cubicBezTo>
                  </a:path>
                </a:pathLst>
              </a:cu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45" name="Freeform 1097"/>
              <p:cNvSpPr>
                <a:spLocks/>
              </p:cNvSpPr>
              <p:nvPr/>
            </p:nvSpPr>
            <p:spPr bwMode="auto">
              <a:xfrm>
                <a:off x="1295" y="2830"/>
                <a:ext cx="455" cy="418"/>
              </a:xfrm>
              <a:custGeom>
                <a:avLst/>
                <a:gdLst>
                  <a:gd name="T0" fmla="*/ 455 w 455"/>
                  <a:gd name="T1" fmla="*/ 418 h 418"/>
                  <a:gd name="T2" fmla="*/ 231 w 455"/>
                  <a:gd name="T3" fmla="*/ 187 h 418"/>
                  <a:gd name="T4" fmla="*/ 0 w 455"/>
                  <a:gd name="T5" fmla="*/ 0 h 418"/>
                  <a:gd name="T6" fmla="*/ 0 60000 65536"/>
                  <a:gd name="T7" fmla="*/ 0 60000 65536"/>
                  <a:gd name="T8" fmla="*/ 0 60000 65536"/>
                  <a:gd name="T9" fmla="*/ 0 w 455"/>
                  <a:gd name="T10" fmla="*/ 0 h 418"/>
                  <a:gd name="T11" fmla="*/ 455 w 455"/>
                  <a:gd name="T12" fmla="*/ 418 h 41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5" h="418">
                    <a:moveTo>
                      <a:pt x="455" y="418"/>
                    </a:moveTo>
                    <a:cubicBezTo>
                      <a:pt x="418" y="381"/>
                      <a:pt x="308" y="257"/>
                      <a:pt x="231" y="187"/>
                    </a:cubicBezTo>
                    <a:cubicBezTo>
                      <a:pt x="154" y="117"/>
                      <a:pt x="38" y="31"/>
                      <a:pt x="0" y="0"/>
                    </a:cubicBezTo>
                  </a:path>
                </a:pathLst>
              </a:cu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46" name="Oval 1098"/>
              <p:cNvSpPr>
                <a:spLocks noChangeArrowheads="1"/>
              </p:cNvSpPr>
              <p:nvPr/>
            </p:nvSpPr>
            <p:spPr bwMode="auto">
              <a:xfrm>
                <a:off x="1977" y="2786"/>
                <a:ext cx="1741" cy="947"/>
              </a:xfrm>
              <a:prstGeom prst="ellips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47" name="Oval 1100"/>
              <p:cNvSpPr>
                <a:spLocks noChangeArrowheads="1"/>
              </p:cNvSpPr>
              <p:nvPr/>
            </p:nvSpPr>
            <p:spPr bwMode="auto">
              <a:xfrm>
                <a:off x="2544" y="3042"/>
                <a:ext cx="628" cy="412"/>
              </a:xfrm>
              <a:prstGeom prst="ellips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48" name="Oval 1072"/>
              <p:cNvSpPr>
                <a:spLocks noChangeArrowheads="1"/>
              </p:cNvSpPr>
              <p:nvPr/>
            </p:nvSpPr>
            <p:spPr bwMode="auto">
              <a:xfrm>
                <a:off x="3135" y="3209"/>
                <a:ext cx="77" cy="77"/>
              </a:xfrm>
              <a:prstGeom prst="ellipse">
                <a:avLst/>
              </a:prstGeom>
              <a:gradFill rotWithShape="0">
                <a:gsLst>
                  <a:gs pos="0">
                    <a:srgbClr val="0066FF"/>
                  </a:gs>
                  <a:gs pos="100000">
                    <a:srgbClr val="002F76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49" name="Rectangle 1104"/>
              <p:cNvSpPr>
                <a:spLocks noChangeArrowheads="1"/>
              </p:cNvSpPr>
              <p:nvPr/>
            </p:nvSpPr>
            <p:spPr bwMode="auto">
              <a:xfrm>
                <a:off x="499" y="2197"/>
                <a:ext cx="1573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800" dirty="0">
                    <a:solidFill>
                      <a:srgbClr val="3333FF"/>
                    </a:solidFill>
                    <a:latin typeface="Comic Sans MS" pitchFamily="-110" charset="0"/>
                  </a:rPr>
                  <a:t>Phase space picture</a:t>
                </a:r>
                <a:endParaRPr sz="1800" noProof="1">
                  <a:solidFill>
                    <a:srgbClr val="3333FF"/>
                  </a:solidFill>
                  <a:latin typeface="Comic Sans MS" pitchFamily="-110" charset="0"/>
                </a:endParaRPr>
              </a:p>
            </p:txBody>
          </p:sp>
          <p:sp>
            <p:nvSpPr>
              <p:cNvPr id="73750" name="Oval 1077"/>
              <p:cNvSpPr>
                <a:spLocks noChangeArrowheads="1"/>
              </p:cNvSpPr>
              <p:nvPr/>
            </p:nvSpPr>
            <p:spPr bwMode="auto">
              <a:xfrm>
                <a:off x="1938" y="3208"/>
                <a:ext cx="78" cy="78"/>
              </a:xfrm>
              <a:prstGeom prst="ellipse">
                <a:avLst/>
              </a:prstGeom>
              <a:gradFill rotWithShape="0">
                <a:gsLst>
                  <a:gs pos="0">
                    <a:srgbClr val="0066FF"/>
                  </a:gs>
                  <a:gs pos="100000">
                    <a:srgbClr val="002F76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51" name="Line 1105"/>
              <p:cNvSpPr>
                <a:spLocks noChangeShapeType="1"/>
              </p:cNvSpPr>
              <p:nvPr/>
            </p:nvSpPr>
            <p:spPr bwMode="auto">
              <a:xfrm>
                <a:off x="2054" y="3454"/>
                <a:ext cx="30" cy="42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51" name="Rectangle 1026"/>
          <p:cNvSpPr txBox="1">
            <a:spLocks noChangeArrowheads="1"/>
          </p:cNvSpPr>
          <p:nvPr/>
        </p:nvSpPr>
        <p:spPr>
          <a:xfrm>
            <a:off x="838200" y="304800"/>
            <a:ext cx="7467600" cy="533400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9pPr>
          </a:lstStyle>
          <a:p>
            <a:r>
              <a:rPr lang="en-US" dirty="0" smtClean="0"/>
              <a:t>Synchrotron oscillations (2)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436325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807" name="Group 74"/>
          <p:cNvGrpSpPr>
            <a:grpSpLocks/>
          </p:cNvGrpSpPr>
          <p:nvPr/>
        </p:nvGrpSpPr>
        <p:grpSpPr bwMode="auto">
          <a:xfrm>
            <a:off x="2028699" y="1340768"/>
            <a:ext cx="6936508" cy="5061621"/>
            <a:chOff x="1325" y="278"/>
            <a:chExt cx="4505" cy="3755"/>
          </a:xfrm>
        </p:grpSpPr>
        <p:sp>
          <p:nvSpPr>
            <p:cNvPr id="76808" name="Line 4"/>
            <p:cNvSpPr>
              <a:spLocks noChangeShapeType="1"/>
            </p:cNvSpPr>
            <p:nvPr/>
          </p:nvSpPr>
          <p:spPr bwMode="auto">
            <a:xfrm>
              <a:off x="2872" y="278"/>
              <a:ext cx="0" cy="172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76809" name="Group 5"/>
            <p:cNvGrpSpPr>
              <a:grpSpLocks/>
            </p:cNvGrpSpPr>
            <p:nvPr/>
          </p:nvGrpSpPr>
          <p:grpSpPr bwMode="auto">
            <a:xfrm>
              <a:off x="1750" y="621"/>
              <a:ext cx="2233" cy="1182"/>
              <a:chOff x="450" y="2259"/>
              <a:chExt cx="1782" cy="1137"/>
            </a:xfrm>
          </p:grpSpPr>
          <p:grpSp>
            <p:nvGrpSpPr>
              <p:cNvPr id="76837" name="Group 6"/>
              <p:cNvGrpSpPr>
                <a:grpSpLocks/>
              </p:cNvGrpSpPr>
              <p:nvPr/>
            </p:nvGrpSpPr>
            <p:grpSpPr bwMode="auto">
              <a:xfrm>
                <a:off x="1341" y="2259"/>
                <a:ext cx="891" cy="569"/>
                <a:chOff x="1392" y="2256"/>
                <a:chExt cx="891" cy="569"/>
              </a:xfrm>
            </p:grpSpPr>
            <p:sp>
              <p:nvSpPr>
                <p:cNvPr id="76841" name="Freeform 7"/>
                <p:cNvSpPr>
                  <a:spLocks/>
                </p:cNvSpPr>
                <p:nvPr/>
              </p:nvSpPr>
              <p:spPr bwMode="auto">
                <a:xfrm flipV="1">
                  <a:off x="1392" y="2256"/>
                  <a:ext cx="459" cy="569"/>
                </a:xfrm>
                <a:custGeom>
                  <a:avLst/>
                  <a:gdLst>
                    <a:gd name="T0" fmla="*/ 0 w 459"/>
                    <a:gd name="T1" fmla="*/ 0 h 569"/>
                    <a:gd name="T2" fmla="*/ 90 w 459"/>
                    <a:gd name="T3" fmla="*/ 222 h 569"/>
                    <a:gd name="T4" fmla="*/ 183 w 459"/>
                    <a:gd name="T5" fmla="*/ 402 h 569"/>
                    <a:gd name="T6" fmla="*/ 294 w 459"/>
                    <a:gd name="T7" fmla="*/ 519 h 569"/>
                    <a:gd name="T8" fmla="*/ 390 w 459"/>
                    <a:gd name="T9" fmla="*/ 561 h 569"/>
                    <a:gd name="T10" fmla="*/ 459 w 459"/>
                    <a:gd name="T11" fmla="*/ 567 h 56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59"/>
                    <a:gd name="T19" fmla="*/ 0 h 569"/>
                    <a:gd name="T20" fmla="*/ 459 w 459"/>
                    <a:gd name="T21" fmla="*/ 569 h 56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59" h="569">
                      <a:moveTo>
                        <a:pt x="0" y="0"/>
                      </a:moveTo>
                      <a:cubicBezTo>
                        <a:pt x="15" y="36"/>
                        <a:pt x="59" y="155"/>
                        <a:pt x="90" y="222"/>
                      </a:cubicBezTo>
                      <a:cubicBezTo>
                        <a:pt x="121" y="289"/>
                        <a:pt x="149" y="353"/>
                        <a:pt x="183" y="402"/>
                      </a:cubicBezTo>
                      <a:cubicBezTo>
                        <a:pt x="217" y="451"/>
                        <a:pt x="260" y="493"/>
                        <a:pt x="294" y="519"/>
                      </a:cubicBezTo>
                      <a:cubicBezTo>
                        <a:pt x="328" y="545"/>
                        <a:pt x="363" y="553"/>
                        <a:pt x="390" y="561"/>
                      </a:cubicBezTo>
                      <a:cubicBezTo>
                        <a:pt x="417" y="569"/>
                        <a:pt x="445" y="566"/>
                        <a:pt x="459" y="56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6842" name="Freeform 8"/>
                <p:cNvSpPr>
                  <a:spLocks/>
                </p:cNvSpPr>
                <p:nvPr/>
              </p:nvSpPr>
              <p:spPr bwMode="auto">
                <a:xfrm flipH="1" flipV="1">
                  <a:off x="1824" y="2256"/>
                  <a:ext cx="459" cy="569"/>
                </a:xfrm>
                <a:custGeom>
                  <a:avLst/>
                  <a:gdLst>
                    <a:gd name="T0" fmla="*/ 0 w 459"/>
                    <a:gd name="T1" fmla="*/ 0 h 569"/>
                    <a:gd name="T2" fmla="*/ 90 w 459"/>
                    <a:gd name="T3" fmla="*/ 222 h 569"/>
                    <a:gd name="T4" fmla="*/ 183 w 459"/>
                    <a:gd name="T5" fmla="*/ 402 h 569"/>
                    <a:gd name="T6" fmla="*/ 294 w 459"/>
                    <a:gd name="T7" fmla="*/ 519 h 569"/>
                    <a:gd name="T8" fmla="*/ 390 w 459"/>
                    <a:gd name="T9" fmla="*/ 561 h 569"/>
                    <a:gd name="T10" fmla="*/ 459 w 459"/>
                    <a:gd name="T11" fmla="*/ 567 h 56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59"/>
                    <a:gd name="T19" fmla="*/ 0 h 569"/>
                    <a:gd name="T20" fmla="*/ 459 w 459"/>
                    <a:gd name="T21" fmla="*/ 569 h 56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59" h="569">
                      <a:moveTo>
                        <a:pt x="0" y="0"/>
                      </a:moveTo>
                      <a:cubicBezTo>
                        <a:pt x="15" y="36"/>
                        <a:pt x="59" y="155"/>
                        <a:pt x="90" y="222"/>
                      </a:cubicBezTo>
                      <a:cubicBezTo>
                        <a:pt x="121" y="289"/>
                        <a:pt x="149" y="353"/>
                        <a:pt x="183" y="402"/>
                      </a:cubicBezTo>
                      <a:cubicBezTo>
                        <a:pt x="217" y="451"/>
                        <a:pt x="260" y="493"/>
                        <a:pt x="294" y="519"/>
                      </a:cubicBezTo>
                      <a:cubicBezTo>
                        <a:pt x="328" y="545"/>
                        <a:pt x="363" y="553"/>
                        <a:pt x="390" y="561"/>
                      </a:cubicBezTo>
                      <a:cubicBezTo>
                        <a:pt x="417" y="569"/>
                        <a:pt x="445" y="566"/>
                        <a:pt x="459" y="56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76838" name="Group 9"/>
              <p:cNvGrpSpPr>
                <a:grpSpLocks/>
              </p:cNvGrpSpPr>
              <p:nvPr/>
            </p:nvGrpSpPr>
            <p:grpSpPr bwMode="auto">
              <a:xfrm>
                <a:off x="450" y="2827"/>
                <a:ext cx="891" cy="569"/>
                <a:chOff x="480" y="2832"/>
                <a:chExt cx="891" cy="569"/>
              </a:xfrm>
            </p:grpSpPr>
            <p:sp>
              <p:nvSpPr>
                <p:cNvPr id="76839" name="Freeform 10"/>
                <p:cNvSpPr>
                  <a:spLocks/>
                </p:cNvSpPr>
                <p:nvPr/>
              </p:nvSpPr>
              <p:spPr bwMode="auto">
                <a:xfrm>
                  <a:off x="480" y="2832"/>
                  <a:ext cx="459" cy="569"/>
                </a:xfrm>
                <a:custGeom>
                  <a:avLst/>
                  <a:gdLst>
                    <a:gd name="T0" fmla="*/ 0 w 459"/>
                    <a:gd name="T1" fmla="*/ 0 h 569"/>
                    <a:gd name="T2" fmla="*/ 90 w 459"/>
                    <a:gd name="T3" fmla="*/ 222 h 569"/>
                    <a:gd name="T4" fmla="*/ 183 w 459"/>
                    <a:gd name="T5" fmla="*/ 402 h 569"/>
                    <a:gd name="T6" fmla="*/ 294 w 459"/>
                    <a:gd name="T7" fmla="*/ 519 h 569"/>
                    <a:gd name="T8" fmla="*/ 390 w 459"/>
                    <a:gd name="T9" fmla="*/ 561 h 569"/>
                    <a:gd name="T10" fmla="*/ 459 w 459"/>
                    <a:gd name="T11" fmla="*/ 567 h 56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59"/>
                    <a:gd name="T19" fmla="*/ 0 h 569"/>
                    <a:gd name="T20" fmla="*/ 459 w 459"/>
                    <a:gd name="T21" fmla="*/ 569 h 56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59" h="569">
                      <a:moveTo>
                        <a:pt x="0" y="0"/>
                      </a:moveTo>
                      <a:cubicBezTo>
                        <a:pt x="15" y="36"/>
                        <a:pt x="59" y="155"/>
                        <a:pt x="90" y="222"/>
                      </a:cubicBezTo>
                      <a:cubicBezTo>
                        <a:pt x="121" y="289"/>
                        <a:pt x="149" y="353"/>
                        <a:pt x="183" y="402"/>
                      </a:cubicBezTo>
                      <a:cubicBezTo>
                        <a:pt x="217" y="451"/>
                        <a:pt x="260" y="493"/>
                        <a:pt x="294" y="519"/>
                      </a:cubicBezTo>
                      <a:cubicBezTo>
                        <a:pt x="328" y="545"/>
                        <a:pt x="363" y="553"/>
                        <a:pt x="390" y="561"/>
                      </a:cubicBezTo>
                      <a:cubicBezTo>
                        <a:pt x="417" y="569"/>
                        <a:pt x="445" y="566"/>
                        <a:pt x="459" y="56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6840" name="Freeform 11"/>
                <p:cNvSpPr>
                  <a:spLocks/>
                </p:cNvSpPr>
                <p:nvPr/>
              </p:nvSpPr>
              <p:spPr bwMode="auto">
                <a:xfrm flipH="1">
                  <a:off x="912" y="2832"/>
                  <a:ext cx="459" cy="569"/>
                </a:xfrm>
                <a:custGeom>
                  <a:avLst/>
                  <a:gdLst>
                    <a:gd name="T0" fmla="*/ 0 w 459"/>
                    <a:gd name="T1" fmla="*/ 0 h 569"/>
                    <a:gd name="T2" fmla="*/ 90 w 459"/>
                    <a:gd name="T3" fmla="*/ 222 h 569"/>
                    <a:gd name="T4" fmla="*/ 183 w 459"/>
                    <a:gd name="T5" fmla="*/ 402 h 569"/>
                    <a:gd name="T6" fmla="*/ 294 w 459"/>
                    <a:gd name="T7" fmla="*/ 519 h 569"/>
                    <a:gd name="T8" fmla="*/ 390 w 459"/>
                    <a:gd name="T9" fmla="*/ 561 h 569"/>
                    <a:gd name="T10" fmla="*/ 459 w 459"/>
                    <a:gd name="T11" fmla="*/ 567 h 56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59"/>
                    <a:gd name="T19" fmla="*/ 0 h 569"/>
                    <a:gd name="T20" fmla="*/ 459 w 459"/>
                    <a:gd name="T21" fmla="*/ 569 h 56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59" h="569">
                      <a:moveTo>
                        <a:pt x="0" y="0"/>
                      </a:moveTo>
                      <a:cubicBezTo>
                        <a:pt x="15" y="36"/>
                        <a:pt x="59" y="155"/>
                        <a:pt x="90" y="222"/>
                      </a:cubicBezTo>
                      <a:cubicBezTo>
                        <a:pt x="121" y="289"/>
                        <a:pt x="149" y="353"/>
                        <a:pt x="183" y="402"/>
                      </a:cubicBezTo>
                      <a:cubicBezTo>
                        <a:pt x="217" y="451"/>
                        <a:pt x="260" y="493"/>
                        <a:pt x="294" y="519"/>
                      </a:cubicBezTo>
                      <a:cubicBezTo>
                        <a:pt x="328" y="545"/>
                        <a:pt x="363" y="553"/>
                        <a:pt x="390" y="561"/>
                      </a:cubicBezTo>
                      <a:cubicBezTo>
                        <a:pt x="417" y="569"/>
                        <a:pt x="445" y="566"/>
                        <a:pt x="459" y="56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76810" name="Line 12"/>
            <p:cNvSpPr>
              <a:spLocks noChangeShapeType="1"/>
            </p:cNvSpPr>
            <p:nvPr/>
          </p:nvSpPr>
          <p:spPr bwMode="auto">
            <a:xfrm>
              <a:off x="1325" y="1213"/>
              <a:ext cx="305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811" name="Freeform 13"/>
            <p:cNvSpPr>
              <a:spLocks/>
            </p:cNvSpPr>
            <p:nvPr/>
          </p:nvSpPr>
          <p:spPr bwMode="auto">
            <a:xfrm>
              <a:off x="3983" y="1213"/>
              <a:ext cx="229" cy="416"/>
            </a:xfrm>
            <a:custGeom>
              <a:avLst/>
              <a:gdLst>
                <a:gd name="T0" fmla="*/ 0 w 126"/>
                <a:gd name="T1" fmla="*/ 0 h 326"/>
                <a:gd name="T2" fmla="*/ 62 w 126"/>
                <a:gd name="T3" fmla="*/ 180 h 326"/>
                <a:gd name="T4" fmla="*/ 126 w 126"/>
                <a:gd name="T5" fmla="*/ 326 h 326"/>
                <a:gd name="T6" fmla="*/ 0 60000 65536"/>
                <a:gd name="T7" fmla="*/ 0 60000 65536"/>
                <a:gd name="T8" fmla="*/ 0 60000 65536"/>
                <a:gd name="T9" fmla="*/ 0 w 126"/>
                <a:gd name="T10" fmla="*/ 0 h 326"/>
                <a:gd name="T11" fmla="*/ 126 w 126"/>
                <a:gd name="T12" fmla="*/ 326 h 3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6" h="326">
                  <a:moveTo>
                    <a:pt x="0" y="0"/>
                  </a:moveTo>
                  <a:cubicBezTo>
                    <a:pt x="10" y="29"/>
                    <a:pt x="41" y="126"/>
                    <a:pt x="62" y="180"/>
                  </a:cubicBezTo>
                  <a:cubicBezTo>
                    <a:pt x="84" y="235"/>
                    <a:pt x="115" y="302"/>
                    <a:pt x="126" y="32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812" name="Freeform 14"/>
            <p:cNvSpPr>
              <a:spLocks/>
            </p:cNvSpPr>
            <p:nvPr/>
          </p:nvSpPr>
          <p:spPr bwMode="auto">
            <a:xfrm>
              <a:off x="1523" y="795"/>
              <a:ext cx="229" cy="418"/>
            </a:xfrm>
            <a:custGeom>
              <a:avLst/>
              <a:gdLst>
                <a:gd name="T0" fmla="*/ 126 w 126"/>
                <a:gd name="T1" fmla="*/ 326 h 326"/>
                <a:gd name="T2" fmla="*/ 64 w 126"/>
                <a:gd name="T3" fmla="*/ 146 h 326"/>
                <a:gd name="T4" fmla="*/ 0 w 126"/>
                <a:gd name="T5" fmla="*/ 0 h 326"/>
                <a:gd name="T6" fmla="*/ 0 60000 65536"/>
                <a:gd name="T7" fmla="*/ 0 60000 65536"/>
                <a:gd name="T8" fmla="*/ 0 60000 65536"/>
                <a:gd name="T9" fmla="*/ 0 w 126"/>
                <a:gd name="T10" fmla="*/ 0 h 326"/>
                <a:gd name="T11" fmla="*/ 126 w 126"/>
                <a:gd name="T12" fmla="*/ 326 h 3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6" h="326">
                  <a:moveTo>
                    <a:pt x="126" y="326"/>
                  </a:moveTo>
                  <a:cubicBezTo>
                    <a:pt x="116" y="297"/>
                    <a:pt x="85" y="200"/>
                    <a:pt x="64" y="146"/>
                  </a:cubicBezTo>
                  <a:cubicBezTo>
                    <a:pt x="42" y="91"/>
                    <a:pt x="11" y="24"/>
                    <a:pt x="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813" name="Line 15"/>
            <p:cNvSpPr>
              <a:spLocks noChangeShapeType="1"/>
            </p:cNvSpPr>
            <p:nvPr/>
          </p:nvSpPr>
          <p:spPr bwMode="auto">
            <a:xfrm>
              <a:off x="3073" y="826"/>
              <a:ext cx="0" cy="385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lgDash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814" name="Rectangle 16"/>
            <p:cNvSpPr>
              <a:spLocks noChangeArrowheads="1"/>
            </p:cNvSpPr>
            <p:nvPr/>
          </p:nvSpPr>
          <p:spPr bwMode="auto">
            <a:xfrm>
              <a:off x="3116" y="1228"/>
              <a:ext cx="32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Symbol" pitchFamily="-110" charset="2"/>
                </a:rPr>
                <a:t>f</a:t>
              </a:r>
              <a:r>
                <a:rPr lang="en-US" sz="1800" baseline="-25000">
                  <a:latin typeface="Comic Sans MS" pitchFamily="-110" charset="0"/>
                </a:rPr>
                <a:t>s</a:t>
              </a:r>
              <a:endParaRPr sz="1800" baseline="-25000" noProof="1">
                <a:latin typeface="Comic Sans MS" pitchFamily="-110" charset="0"/>
              </a:endParaRPr>
            </a:p>
          </p:txBody>
        </p:sp>
        <p:sp>
          <p:nvSpPr>
            <p:cNvPr id="76815" name="Oval 18"/>
            <p:cNvSpPr>
              <a:spLocks noChangeArrowheads="1"/>
            </p:cNvSpPr>
            <p:nvPr/>
          </p:nvSpPr>
          <p:spPr bwMode="auto">
            <a:xfrm>
              <a:off x="3034" y="787"/>
              <a:ext cx="77" cy="77"/>
            </a:xfrm>
            <a:prstGeom prst="ellipse">
              <a:avLst/>
            </a:prstGeom>
            <a:gradFill rotWithShape="0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aphicFrame>
          <p:nvGraphicFramePr>
            <p:cNvPr id="76802" name="Object 2"/>
            <p:cNvGraphicFramePr>
              <a:graphicFrameLocks noChangeAspect="1"/>
            </p:cNvGraphicFramePr>
            <p:nvPr/>
          </p:nvGraphicFramePr>
          <p:xfrm>
            <a:off x="2503" y="278"/>
            <a:ext cx="270" cy="24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8625" name="Equation" r:id="rId3" imgW="241200" imgH="215640" progId="Equation.3">
                    <p:embed/>
                  </p:oleObj>
                </mc:Choice>
                <mc:Fallback>
                  <p:oleObj name="Equation" r:id="rId3" imgW="241200" imgH="2156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03" y="278"/>
                          <a:ext cx="270" cy="24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6803" name="Object 3"/>
            <p:cNvGraphicFramePr>
              <a:graphicFrameLocks noChangeAspect="1"/>
            </p:cNvGraphicFramePr>
            <p:nvPr/>
          </p:nvGraphicFramePr>
          <p:xfrm>
            <a:off x="4375" y="924"/>
            <a:ext cx="652" cy="24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8626" name="Equation" r:id="rId5" imgW="583920" imgH="215640" progId="Equation.3">
                    <p:embed/>
                  </p:oleObj>
                </mc:Choice>
                <mc:Fallback>
                  <p:oleObj name="Equation" r:id="rId5" imgW="583920" imgH="2156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75" y="924"/>
                          <a:ext cx="652" cy="24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6816" name="Rectangle 24"/>
            <p:cNvSpPr>
              <a:spLocks noChangeArrowheads="1"/>
            </p:cNvSpPr>
            <p:nvPr/>
          </p:nvSpPr>
          <p:spPr bwMode="auto">
            <a:xfrm>
              <a:off x="3728" y="537"/>
              <a:ext cx="26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latin typeface="Symbol" pitchFamily="-110" charset="2"/>
                </a:rPr>
                <a:t>f</a:t>
              </a:r>
              <a:endParaRPr sz="1800" baseline="-25000" noProof="1">
                <a:latin typeface="Symbol" pitchFamily="-110" charset="2"/>
              </a:endParaRPr>
            </a:p>
          </p:txBody>
        </p:sp>
        <p:sp>
          <p:nvSpPr>
            <p:cNvPr id="76817" name="Line 26"/>
            <p:cNvSpPr>
              <a:spLocks noChangeShapeType="1"/>
            </p:cNvSpPr>
            <p:nvPr/>
          </p:nvSpPr>
          <p:spPr bwMode="auto">
            <a:xfrm>
              <a:off x="4212" y="1477"/>
              <a:ext cx="154" cy="21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819" name="Line 28"/>
            <p:cNvSpPr>
              <a:spLocks noChangeShapeType="1"/>
            </p:cNvSpPr>
            <p:nvPr/>
          </p:nvSpPr>
          <p:spPr bwMode="auto">
            <a:xfrm>
              <a:off x="2863" y="2313"/>
              <a:ext cx="0" cy="172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820" name="Line 29"/>
            <p:cNvSpPr>
              <a:spLocks noChangeShapeType="1"/>
            </p:cNvSpPr>
            <p:nvPr/>
          </p:nvSpPr>
          <p:spPr bwMode="auto">
            <a:xfrm flipV="1">
              <a:off x="1325" y="3248"/>
              <a:ext cx="3041" cy="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aphicFrame>
          <p:nvGraphicFramePr>
            <p:cNvPr id="76804" name="Object 4"/>
            <p:cNvGraphicFramePr>
              <a:graphicFrameLocks noChangeAspect="1"/>
            </p:cNvGraphicFramePr>
            <p:nvPr/>
          </p:nvGraphicFramePr>
          <p:xfrm>
            <a:off x="2352" y="2202"/>
            <a:ext cx="384" cy="39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8627" name="Equation" r:id="rId7" imgW="342720" imgH="355320" progId="Equation.3">
                    <p:embed/>
                  </p:oleObj>
                </mc:Choice>
                <mc:Fallback>
                  <p:oleObj name="Equation" r:id="rId7" imgW="342720" imgH="35532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52" y="2202"/>
                          <a:ext cx="384" cy="39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6805" name="Object 5"/>
            <p:cNvGraphicFramePr>
              <a:graphicFrameLocks noChangeAspect="1"/>
            </p:cNvGraphicFramePr>
            <p:nvPr/>
          </p:nvGraphicFramePr>
          <p:xfrm>
            <a:off x="4375" y="3248"/>
            <a:ext cx="142" cy="2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8628" name="Equation" r:id="rId9" imgW="126720" imgH="203040" progId="Equation.3">
                    <p:embed/>
                  </p:oleObj>
                </mc:Choice>
                <mc:Fallback>
                  <p:oleObj name="Equation" r:id="rId9" imgW="126720" imgH="2030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75" y="3248"/>
                          <a:ext cx="142" cy="22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6821" name="Freeform 36"/>
            <p:cNvSpPr>
              <a:spLocks/>
            </p:cNvSpPr>
            <p:nvPr/>
          </p:nvSpPr>
          <p:spPr bwMode="auto">
            <a:xfrm>
              <a:off x="2428" y="2746"/>
              <a:ext cx="645" cy="503"/>
            </a:xfrm>
            <a:custGeom>
              <a:avLst/>
              <a:gdLst>
                <a:gd name="T0" fmla="*/ 0 w 501"/>
                <a:gd name="T1" fmla="*/ 596 h 596"/>
                <a:gd name="T2" fmla="*/ 33 w 501"/>
                <a:gd name="T3" fmla="*/ 386 h 596"/>
                <a:gd name="T4" fmla="*/ 138 w 501"/>
                <a:gd name="T5" fmla="*/ 182 h 596"/>
                <a:gd name="T6" fmla="*/ 279 w 501"/>
                <a:gd name="T7" fmla="*/ 53 h 596"/>
                <a:gd name="T8" fmla="*/ 402 w 501"/>
                <a:gd name="T9" fmla="*/ 8 h 596"/>
                <a:gd name="T10" fmla="*/ 501 w 501"/>
                <a:gd name="T11" fmla="*/ 2 h 59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01"/>
                <a:gd name="T19" fmla="*/ 0 h 596"/>
                <a:gd name="T20" fmla="*/ 501 w 501"/>
                <a:gd name="T21" fmla="*/ 596 h 59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01" h="596">
                  <a:moveTo>
                    <a:pt x="0" y="596"/>
                  </a:moveTo>
                  <a:cubicBezTo>
                    <a:pt x="5" y="561"/>
                    <a:pt x="10" y="455"/>
                    <a:pt x="33" y="386"/>
                  </a:cubicBezTo>
                  <a:cubicBezTo>
                    <a:pt x="56" y="317"/>
                    <a:pt x="97" y="237"/>
                    <a:pt x="138" y="182"/>
                  </a:cubicBezTo>
                  <a:cubicBezTo>
                    <a:pt x="179" y="127"/>
                    <a:pt x="235" y="82"/>
                    <a:pt x="279" y="53"/>
                  </a:cubicBezTo>
                  <a:cubicBezTo>
                    <a:pt x="323" y="24"/>
                    <a:pt x="365" y="16"/>
                    <a:pt x="402" y="8"/>
                  </a:cubicBezTo>
                  <a:cubicBezTo>
                    <a:pt x="439" y="0"/>
                    <a:pt x="481" y="3"/>
                    <a:pt x="501" y="2"/>
                  </a:cubicBezTo>
                </a:path>
              </a:pathLst>
            </a:cu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822" name="Freeform 37"/>
            <p:cNvSpPr>
              <a:spLocks/>
            </p:cNvSpPr>
            <p:nvPr/>
          </p:nvSpPr>
          <p:spPr bwMode="auto">
            <a:xfrm flipH="1" flipV="1">
              <a:off x="3073" y="2745"/>
              <a:ext cx="695" cy="503"/>
            </a:xfrm>
            <a:custGeom>
              <a:avLst/>
              <a:gdLst>
                <a:gd name="T0" fmla="*/ 0 w 459"/>
                <a:gd name="T1" fmla="*/ 0 h 569"/>
                <a:gd name="T2" fmla="*/ 90 w 459"/>
                <a:gd name="T3" fmla="*/ 222 h 569"/>
                <a:gd name="T4" fmla="*/ 183 w 459"/>
                <a:gd name="T5" fmla="*/ 402 h 569"/>
                <a:gd name="T6" fmla="*/ 294 w 459"/>
                <a:gd name="T7" fmla="*/ 519 h 569"/>
                <a:gd name="T8" fmla="*/ 390 w 459"/>
                <a:gd name="T9" fmla="*/ 561 h 569"/>
                <a:gd name="T10" fmla="*/ 459 w 459"/>
                <a:gd name="T11" fmla="*/ 567 h 5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59"/>
                <a:gd name="T19" fmla="*/ 0 h 569"/>
                <a:gd name="T20" fmla="*/ 459 w 459"/>
                <a:gd name="T21" fmla="*/ 569 h 56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59" h="569">
                  <a:moveTo>
                    <a:pt x="0" y="0"/>
                  </a:moveTo>
                  <a:cubicBezTo>
                    <a:pt x="15" y="36"/>
                    <a:pt x="59" y="155"/>
                    <a:pt x="90" y="222"/>
                  </a:cubicBezTo>
                  <a:cubicBezTo>
                    <a:pt x="121" y="289"/>
                    <a:pt x="149" y="353"/>
                    <a:pt x="183" y="402"/>
                  </a:cubicBezTo>
                  <a:cubicBezTo>
                    <a:pt x="217" y="451"/>
                    <a:pt x="260" y="493"/>
                    <a:pt x="294" y="519"/>
                  </a:cubicBezTo>
                  <a:cubicBezTo>
                    <a:pt x="328" y="545"/>
                    <a:pt x="363" y="553"/>
                    <a:pt x="390" y="561"/>
                  </a:cubicBezTo>
                  <a:cubicBezTo>
                    <a:pt x="417" y="569"/>
                    <a:pt x="445" y="566"/>
                    <a:pt x="459" y="567"/>
                  </a:cubicBezTo>
                </a:path>
              </a:pathLst>
            </a:cu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823" name="Freeform 41"/>
            <p:cNvSpPr>
              <a:spLocks/>
            </p:cNvSpPr>
            <p:nvPr/>
          </p:nvSpPr>
          <p:spPr bwMode="auto">
            <a:xfrm>
              <a:off x="3768" y="2791"/>
              <a:ext cx="455" cy="458"/>
            </a:xfrm>
            <a:custGeom>
              <a:avLst/>
              <a:gdLst>
                <a:gd name="T0" fmla="*/ 0 w 455"/>
                <a:gd name="T1" fmla="*/ 418 h 418"/>
                <a:gd name="T2" fmla="*/ 224 w 455"/>
                <a:gd name="T3" fmla="*/ 187 h 418"/>
                <a:gd name="T4" fmla="*/ 455 w 455"/>
                <a:gd name="T5" fmla="*/ 0 h 418"/>
                <a:gd name="T6" fmla="*/ 0 60000 65536"/>
                <a:gd name="T7" fmla="*/ 0 60000 65536"/>
                <a:gd name="T8" fmla="*/ 0 60000 65536"/>
                <a:gd name="T9" fmla="*/ 0 w 455"/>
                <a:gd name="T10" fmla="*/ 0 h 418"/>
                <a:gd name="T11" fmla="*/ 455 w 455"/>
                <a:gd name="T12" fmla="*/ 418 h 4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5" h="418">
                  <a:moveTo>
                    <a:pt x="0" y="418"/>
                  </a:moveTo>
                  <a:cubicBezTo>
                    <a:pt x="37" y="381"/>
                    <a:pt x="147" y="257"/>
                    <a:pt x="224" y="187"/>
                  </a:cubicBezTo>
                  <a:cubicBezTo>
                    <a:pt x="301" y="117"/>
                    <a:pt x="417" y="31"/>
                    <a:pt x="455" y="0"/>
                  </a:cubicBezTo>
                </a:path>
              </a:pathLst>
            </a:cu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824" name="Freeform 42"/>
            <p:cNvSpPr>
              <a:spLocks/>
            </p:cNvSpPr>
            <p:nvPr/>
          </p:nvSpPr>
          <p:spPr bwMode="auto">
            <a:xfrm>
              <a:off x="3768" y="3248"/>
              <a:ext cx="455" cy="485"/>
            </a:xfrm>
            <a:custGeom>
              <a:avLst/>
              <a:gdLst>
                <a:gd name="T0" fmla="*/ 0 w 455"/>
                <a:gd name="T1" fmla="*/ 0 h 418"/>
                <a:gd name="T2" fmla="*/ 224 w 455"/>
                <a:gd name="T3" fmla="*/ 231 h 418"/>
                <a:gd name="T4" fmla="*/ 455 w 455"/>
                <a:gd name="T5" fmla="*/ 418 h 418"/>
                <a:gd name="T6" fmla="*/ 0 60000 65536"/>
                <a:gd name="T7" fmla="*/ 0 60000 65536"/>
                <a:gd name="T8" fmla="*/ 0 60000 65536"/>
                <a:gd name="T9" fmla="*/ 0 w 455"/>
                <a:gd name="T10" fmla="*/ 0 h 418"/>
                <a:gd name="T11" fmla="*/ 455 w 455"/>
                <a:gd name="T12" fmla="*/ 418 h 4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5" h="418">
                  <a:moveTo>
                    <a:pt x="0" y="0"/>
                  </a:moveTo>
                  <a:cubicBezTo>
                    <a:pt x="37" y="37"/>
                    <a:pt x="147" y="161"/>
                    <a:pt x="224" y="231"/>
                  </a:cubicBezTo>
                  <a:cubicBezTo>
                    <a:pt x="301" y="301"/>
                    <a:pt x="417" y="387"/>
                    <a:pt x="455" y="418"/>
                  </a:cubicBezTo>
                </a:path>
              </a:pathLst>
            </a:cu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825" name="Oval 46"/>
            <p:cNvSpPr>
              <a:spLocks noChangeArrowheads="1"/>
            </p:cNvSpPr>
            <p:nvPr/>
          </p:nvSpPr>
          <p:spPr bwMode="auto">
            <a:xfrm>
              <a:off x="2736" y="2969"/>
              <a:ext cx="672" cy="553"/>
            </a:xfrm>
            <a:prstGeom prst="ellips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826" name="Oval 47"/>
            <p:cNvSpPr>
              <a:spLocks noChangeArrowheads="1"/>
            </p:cNvSpPr>
            <p:nvPr/>
          </p:nvSpPr>
          <p:spPr bwMode="auto">
            <a:xfrm>
              <a:off x="3034" y="3209"/>
              <a:ext cx="77" cy="77"/>
            </a:xfrm>
            <a:prstGeom prst="ellipse">
              <a:avLst/>
            </a:prstGeom>
            <a:gradFill rotWithShape="0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827" name="Oval 48"/>
            <p:cNvSpPr>
              <a:spLocks noChangeArrowheads="1"/>
            </p:cNvSpPr>
            <p:nvPr/>
          </p:nvSpPr>
          <p:spPr bwMode="auto">
            <a:xfrm>
              <a:off x="3729" y="787"/>
              <a:ext cx="77" cy="77"/>
            </a:xfrm>
            <a:prstGeom prst="ellipse">
              <a:avLst/>
            </a:prstGeom>
            <a:gradFill rotWithShape="0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828" name="Freeform 53"/>
            <p:cNvSpPr>
              <a:spLocks/>
            </p:cNvSpPr>
            <p:nvPr/>
          </p:nvSpPr>
          <p:spPr bwMode="auto">
            <a:xfrm flipV="1">
              <a:off x="2428" y="3248"/>
              <a:ext cx="645" cy="504"/>
            </a:xfrm>
            <a:custGeom>
              <a:avLst/>
              <a:gdLst>
                <a:gd name="T0" fmla="*/ 0 w 501"/>
                <a:gd name="T1" fmla="*/ 596 h 596"/>
                <a:gd name="T2" fmla="*/ 33 w 501"/>
                <a:gd name="T3" fmla="*/ 386 h 596"/>
                <a:gd name="T4" fmla="*/ 138 w 501"/>
                <a:gd name="T5" fmla="*/ 182 h 596"/>
                <a:gd name="T6" fmla="*/ 279 w 501"/>
                <a:gd name="T7" fmla="*/ 53 h 596"/>
                <a:gd name="T8" fmla="*/ 402 w 501"/>
                <a:gd name="T9" fmla="*/ 8 h 596"/>
                <a:gd name="T10" fmla="*/ 501 w 501"/>
                <a:gd name="T11" fmla="*/ 2 h 59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01"/>
                <a:gd name="T19" fmla="*/ 0 h 596"/>
                <a:gd name="T20" fmla="*/ 501 w 501"/>
                <a:gd name="T21" fmla="*/ 596 h 59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01" h="596">
                  <a:moveTo>
                    <a:pt x="0" y="596"/>
                  </a:moveTo>
                  <a:cubicBezTo>
                    <a:pt x="5" y="561"/>
                    <a:pt x="10" y="455"/>
                    <a:pt x="33" y="386"/>
                  </a:cubicBezTo>
                  <a:cubicBezTo>
                    <a:pt x="56" y="317"/>
                    <a:pt x="97" y="237"/>
                    <a:pt x="138" y="182"/>
                  </a:cubicBezTo>
                  <a:cubicBezTo>
                    <a:pt x="179" y="127"/>
                    <a:pt x="235" y="82"/>
                    <a:pt x="279" y="53"/>
                  </a:cubicBezTo>
                  <a:cubicBezTo>
                    <a:pt x="323" y="24"/>
                    <a:pt x="365" y="16"/>
                    <a:pt x="402" y="8"/>
                  </a:cubicBezTo>
                  <a:cubicBezTo>
                    <a:pt x="439" y="0"/>
                    <a:pt x="481" y="3"/>
                    <a:pt x="501" y="2"/>
                  </a:cubicBezTo>
                </a:path>
              </a:pathLst>
            </a:cu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aphicFrame>
          <p:nvGraphicFramePr>
            <p:cNvPr id="76806" name="Object 6"/>
            <p:cNvGraphicFramePr>
              <a:graphicFrameLocks noChangeAspect="1"/>
            </p:cNvGraphicFramePr>
            <p:nvPr/>
          </p:nvGraphicFramePr>
          <p:xfrm>
            <a:off x="4570" y="2114"/>
            <a:ext cx="1166" cy="2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8629" name="Equation" r:id="rId11" imgW="901440" imgH="228600" progId="Equation.3">
                    <p:embed/>
                  </p:oleObj>
                </mc:Choice>
                <mc:Fallback>
                  <p:oleObj name="Equation" r:id="rId11" imgW="90144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70" y="2114"/>
                          <a:ext cx="1166" cy="29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6829" name="Line 64"/>
            <p:cNvSpPr>
              <a:spLocks noChangeShapeType="1"/>
            </p:cNvSpPr>
            <p:nvPr/>
          </p:nvSpPr>
          <p:spPr bwMode="auto">
            <a:xfrm>
              <a:off x="3073" y="826"/>
              <a:ext cx="695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lgDash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830" name="Line 67"/>
            <p:cNvSpPr>
              <a:spLocks noChangeShapeType="1"/>
            </p:cNvSpPr>
            <p:nvPr/>
          </p:nvSpPr>
          <p:spPr bwMode="auto">
            <a:xfrm>
              <a:off x="3768" y="826"/>
              <a:ext cx="0" cy="2422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lgDash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831" name="Freeform 68"/>
            <p:cNvSpPr>
              <a:spLocks/>
            </p:cNvSpPr>
            <p:nvPr/>
          </p:nvSpPr>
          <p:spPr bwMode="auto">
            <a:xfrm flipH="1">
              <a:off x="3073" y="3249"/>
              <a:ext cx="695" cy="503"/>
            </a:xfrm>
            <a:custGeom>
              <a:avLst/>
              <a:gdLst>
                <a:gd name="T0" fmla="*/ 0 w 459"/>
                <a:gd name="T1" fmla="*/ 0 h 569"/>
                <a:gd name="T2" fmla="*/ 90 w 459"/>
                <a:gd name="T3" fmla="*/ 222 h 569"/>
                <a:gd name="T4" fmla="*/ 183 w 459"/>
                <a:gd name="T5" fmla="*/ 402 h 569"/>
                <a:gd name="T6" fmla="*/ 294 w 459"/>
                <a:gd name="T7" fmla="*/ 519 h 569"/>
                <a:gd name="T8" fmla="*/ 390 w 459"/>
                <a:gd name="T9" fmla="*/ 561 h 569"/>
                <a:gd name="T10" fmla="*/ 459 w 459"/>
                <a:gd name="T11" fmla="*/ 567 h 5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59"/>
                <a:gd name="T19" fmla="*/ 0 h 569"/>
                <a:gd name="T20" fmla="*/ 459 w 459"/>
                <a:gd name="T21" fmla="*/ 569 h 56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59" h="569">
                  <a:moveTo>
                    <a:pt x="0" y="0"/>
                  </a:moveTo>
                  <a:cubicBezTo>
                    <a:pt x="15" y="36"/>
                    <a:pt x="59" y="155"/>
                    <a:pt x="90" y="222"/>
                  </a:cubicBezTo>
                  <a:cubicBezTo>
                    <a:pt x="121" y="289"/>
                    <a:pt x="149" y="353"/>
                    <a:pt x="183" y="402"/>
                  </a:cubicBezTo>
                  <a:cubicBezTo>
                    <a:pt x="217" y="451"/>
                    <a:pt x="260" y="493"/>
                    <a:pt x="294" y="519"/>
                  </a:cubicBezTo>
                  <a:cubicBezTo>
                    <a:pt x="328" y="545"/>
                    <a:pt x="363" y="553"/>
                    <a:pt x="390" y="561"/>
                  </a:cubicBezTo>
                  <a:cubicBezTo>
                    <a:pt x="417" y="569"/>
                    <a:pt x="445" y="566"/>
                    <a:pt x="459" y="567"/>
                  </a:cubicBezTo>
                </a:path>
              </a:pathLst>
            </a:cu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832" name="Rectangle 69"/>
            <p:cNvSpPr>
              <a:spLocks noChangeArrowheads="1"/>
            </p:cNvSpPr>
            <p:nvPr/>
          </p:nvSpPr>
          <p:spPr bwMode="auto">
            <a:xfrm>
              <a:off x="1610" y="2685"/>
              <a:ext cx="976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>
                  <a:latin typeface="Comic Sans MS" pitchFamily="-110" charset="0"/>
                </a:rPr>
                <a:t>stable region</a:t>
              </a:r>
              <a:endParaRPr sz="1600" noProof="1">
                <a:latin typeface="Comic Sans MS" pitchFamily="-110" charset="0"/>
              </a:endParaRPr>
            </a:p>
          </p:txBody>
        </p:sp>
        <p:sp>
          <p:nvSpPr>
            <p:cNvPr id="76833" name="Rectangle 70"/>
            <p:cNvSpPr>
              <a:spLocks noChangeArrowheads="1"/>
            </p:cNvSpPr>
            <p:nvPr/>
          </p:nvSpPr>
          <p:spPr bwMode="auto">
            <a:xfrm>
              <a:off x="1476" y="3521"/>
              <a:ext cx="1122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>
                  <a:latin typeface="Comic Sans MS" pitchFamily="-110" charset="0"/>
                </a:rPr>
                <a:t>unstable region</a:t>
              </a:r>
              <a:endParaRPr sz="1600" noProof="1">
                <a:latin typeface="Comic Sans MS" pitchFamily="-110" charset="0"/>
              </a:endParaRPr>
            </a:p>
          </p:txBody>
        </p:sp>
        <p:sp>
          <p:nvSpPr>
            <p:cNvPr id="76834" name="Rectangle 71"/>
            <p:cNvSpPr>
              <a:spLocks noChangeArrowheads="1"/>
            </p:cNvSpPr>
            <p:nvPr/>
          </p:nvSpPr>
          <p:spPr bwMode="auto">
            <a:xfrm>
              <a:off x="3116" y="3752"/>
              <a:ext cx="811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>
                  <a:latin typeface="Comic Sans MS" pitchFamily="-110" charset="0"/>
                </a:rPr>
                <a:t>separatrix</a:t>
              </a:r>
              <a:endParaRPr sz="1600" noProof="1">
                <a:latin typeface="Comic Sans MS" pitchFamily="-110" charset="0"/>
              </a:endParaRPr>
            </a:p>
          </p:txBody>
        </p:sp>
        <p:sp>
          <p:nvSpPr>
            <p:cNvPr id="76835" name="Line 72"/>
            <p:cNvSpPr>
              <a:spLocks noChangeShapeType="1"/>
            </p:cNvSpPr>
            <p:nvPr/>
          </p:nvSpPr>
          <p:spPr bwMode="auto">
            <a:xfrm>
              <a:off x="2352" y="2897"/>
              <a:ext cx="283" cy="1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836" name="Rectangle 73"/>
            <p:cNvSpPr>
              <a:spLocks noChangeArrowheads="1"/>
            </p:cNvSpPr>
            <p:nvPr/>
          </p:nvSpPr>
          <p:spPr bwMode="auto">
            <a:xfrm>
              <a:off x="4286" y="3483"/>
              <a:ext cx="1544" cy="4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1600" dirty="0">
                  <a:solidFill>
                    <a:srgbClr val="3333FF"/>
                  </a:solidFill>
                  <a:latin typeface="Comic Sans MS" pitchFamily="-110" charset="0"/>
                </a:rPr>
                <a:t>The </a:t>
              </a:r>
              <a:r>
                <a:rPr lang="en-US" sz="1600" dirty="0" smtClean="0">
                  <a:solidFill>
                    <a:srgbClr val="3333FF"/>
                  </a:solidFill>
                  <a:latin typeface="Comic Sans MS" pitchFamily="-110" charset="0"/>
                </a:rPr>
                <a:t>symmetry </a:t>
              </a:r>
              <a:r>
                <a:rPr lang="en-US" sz="1600" dirty="0">
                  <a:solidFill>
                    <a:srgbClr val="3333FF"/>
                  </a:solidFill>
                  <a:latin typeface="Comic Sans MS" pitchFamily="-110" charset="0"/>
                </a:rPr>
                <a:t>of the case </a:t>
              </a:r>
              <a:r>
                <a:rPr lang="en-US" sz="1600" dirty="0" smtClean="0">
                  <a:solidFill>
                    <a:srgbClr val="3333FF"/>
                  </a:solidFill>
                  <a:latin typeface="Comic Sans MS" pitchFamily="-110" charset="0"/>
                </a:rPr>
                <a:t>B </a:t>
              </a:r>
              <a:r>
                <a:rPr lang="en-US" sz="1600" dirty="0">
                  <a:solidFill>
                    <a:srgbClr val="3333FF"/>
                  </a:solidFill>
                  <a:latin typeface="Comic Sans MS" pitchFamily="-110" charset="0"/>
                </a:rPr>
                <a:t>= const. is lost</a:t>
              </a:r>
              <a:endParaRPr sz="1600" noProof="1">
                <a:solidFill>
                  <a:srgbClr val="3333FF"/>
                </a:solidFill>
                <a:latin typeface="Comic Sans MS" pitchFamily="-110" charset="0"/>
              </a:endParaRPr>
            </a:p>
          </p:txBody>
        </p:sp>
      </p:grpSp>
      <p:sp>
        <p:nvSpPr>
          <p:cNvPr id="43" name="Rectangle 1026"/>
          <p:cNvSpPr txBox="1">
            <a:spLocks noChangeArrowheads="1"/>
          </p:cNvSpPr>
          <p:nvPr/>
        </p:nvSpPr>
        <p:spPr>
          <a:xfrm>
            <a:off x="838200" y="304800"/>
            <a:ext cx="7467600" cy="533400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Comic Sans MS" charset="0"/>
              </a:defRPr>
            </a:lvl9pPr>
          </a:lstStyle>
          <a:p>
            <a:r>
              <a:rPr lang="en-US" dirty="0" smtClean="0"/>
              <a:t>Synchrotron oscillations (3)</a:t>
            </a:r>
            <a:endParaRPr lang="fr-FR" dirty="0"/>
          </a:p>
        </p:txBody>
      </p:sp>
      <p:sp>
        <p:nvSpPr>
          <p:cNvPr id="44" name="Oval 26"/>
          <p:cNvSpPr>
            <a:spLocks noChangeArrowheads="1"/>
          </p:cNvSpPr>
          <p:nvPr/>
        </p:nvSpPr>
        <p:spPr bwMode="auto">
          <a:xfrm>
            <a:off x="4988170" y="1789584"/>
            <a:ext cx="112835" cy="122238"/>
          </a:xfrm>
          <a:prstGeom prst="ellipse">
            <a:avLst/>
          </a:prstGeom>
          <a:gradFill rotWithShape="0">
            <a:gsLst>
              <a:gs pos="0">
                <a:srgbClr val="0066FF"/>
              </a:gs>
              <a:gs pos="100000">
                <a:srgbClr val="002F76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Oval 27"/>
          <p:cNvSpPr>
            <a:spLocks noChangeArrowheads="1"/>
          </p:cNvSpPr>
          <p:nvPr/>
        </p:nvSpPr>
        <p:spPr bwMode="auto">
          <a:xfrm>
            <a:off x="4459165" y="2348880"/>
            <a:ext cx="112835" cy="122238"/>
          </a:xfrm>
          <a:prstGeom prst="ellipse">
            <a:avLst/>
          </a:prstGeom>
          <a:gradFill rotWithShape="0">
            <a:gsLst>
              <a:gs pos="0">
                <a:srgbClr val="0066FF"/>
              </a:gs>
              <a:gs pos="100000">
                <a:srgbClr val="002F76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Line 32"/>
          <p:cNvSpPr>
            <a:spLocks noChangeShapeType="1"/>
          </p:cNvSpPr>
          <p:nvPr/>
        </p:nvSpPr>
        <p:spPr bwMode="auto">
          <a:xfrm flipH="1">
            <a:off x="4761036" y="1789584"/>
            <a:ext cx="140677" cy="138113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Line 33"/>
          <p:cNvSpPr>
            <a:spLocks noChangeShapeType="1"/>
          </p:cNvSpPr>
          <p:nvPr/>
        </p:nvSpPr>
        <p:spPr bwMode="auto">
          <a:xfrm flipV="1">
            <a:off x="4427984" y="2132855"/>
            <a:ext cx="144016" cy="216024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Rectangle 34"/>
          <p:cNvSpPr>
            <a:spLocks noChangeArrowheads="1"/>
          </p:cNvSpPr>
          <p:nvPr/>
        </p:nvSpPr>
        <p:spPr bwMode="auto">
          <a:xfrm>
            <a:off x="4493482" y="2348880"/>
            <a:ext cx="29454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latin typeface="Comic Sans MS" pitchFamily="-110" charset="0"/>
              </a:rPr>
              <a:t>2</a:t>
            </a:r>
            <a:endParaRPr sz="1400" noProof="1">
              <a:latin typeface="Comic Sans MS" pitchFamily="-110" charset="0"/>
            </a:endParaRPr>
          </a:p>
        </p:txBody>
      </p:sp>
      <p:sp>
        <p:nvSpPr>
          <p:cNvPr id="49" name="Rectangle 35"/>
          <p:cNvSpPr>
            <a:spLocks noChangeArrowheads="1"/>
          </p:cNvSpPr>
          <p:nvPr/>
        </p:nvSpPr>
        <p:spPr bwMode="auto">
          <a:xfrm>
            <a:off x="4979378" y="1484784"/>
            <a:ext cx="26523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latin typeface="Comic Sans MS" pitchFamily="-110" charset="0"/>
              </a:rPr>
              <a:t>1</a:t>
            </a:r>
            <a:endParaRPr sz="1400" noProof="1">
              <a:latin typeface="Comic Sans MS" pitchFamily="-110" charset="0"/>
            </a:endParaRPr>
          </a:p>
        </p:txBody>
      </p:sp>
      <p:sp>
        <p:nvSpPr>
          <p:cNvPr id="50" name="Rectangle 51"/>
          <p:cNvSpPr>
            <a:spLocks noChangeArrowheads="1"/>
          </p:cNvSpPr>
          <p:nvPr/>
        </p:nvSpPr>
        <p:spPr bwMode="auto">
          <a:xfrm>
            <a:off x="539552" y="908150"/>
            <a:ext cx="4016619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latin typeface="Comic Sans MS" pitchFamily="-110" charset="0"/>
              </a:rPr>
              <a:t>Case with acceleration </a:t>
            </a:r>
            <a:r>
              <a:rPr lang="en-US" sz="1600" i="1" dirty="0">
                <a:solidFill>
                  <a:srgbClr val="3333FF"/>
                </a:solidFill>
                <a:latin typeface="Comic Sans MS" pitchFamily="-110" charset="0"/>
              </a:rPr>
              <a:t>B</a:t>
            </a:r>
            <a:r>
              <a:rPr lang="en-US" sz="1600" dirty="0">
                <a:solidFill>
                  <a:srgbClr val="3333FF"/>
                </a:solidFill>
                <a:latin typeface="Comic Sans MS" pitchFamily="-110" charset="0"/>
              </a:rPr>
              <a:t> increasing</a:t>
            </a:r>
            <a:r>
              <a:rPr lang="en-US" sz="1600" dirty="0">
                <a:latin typeface="Comic Sans MS" pitchFamily="-110" charset="0"/>
              </a:rPr>
              <a:t> </a:t>
            </a:r>
            <a:endParaRPr sz="1600" noProof="1">
              <a:latin typeface="Comic Sans MS" pitchFamily="-110" charset="0"/>
            </a:endParaRPr>
          </a:p>
        </p:txBody>
      </p:sp>
      <p:graphicFrame>
        <p:nvGraphicFramePr>
          <p:cNvPr id="5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3952175"/>
              </p:ext>
            </p:extLst>
          </p:nvPr>
        </p:nvGraphicFramePr>
        <p:xfrm>
          <a:off x="4501952" y="836712"/>
          <a:ext cx="77372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630" name="Equation" r:id="rId13" imgW="419040" imgH="228600" progId="Equation.3">
                  <p:embed/>
                </p:oleObj>
              </mc:Choice>
              <mc:Fallback>
                <p:oleObj name="Equation" r:id="rId13" imgW="4190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1952" y="836712"/>
                        <a:ext cx="773723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" name="Rectangle 1104"/>
          <p:cNvSpPr>
            <a:spLocks noChangeArrowheads="1"/>
          </p:cNvSpPr>
          <p:nvPr/>
        </p:nvSpPr>
        <p:spPr bwMode="auto">
          <a:xfrm>
            <a:off x="827584" y="4100695"/>
            <a:ext cx="2242500" cy="336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>
                <a:solidFill>
                  <a:srgbClr val="3333FF"/>
                </a:solidFill>
                <a:latin typeface="Comic Sans MS" pitchFamily="-110" charset="0"/>
              </a:rPr>
              <a:t>Phase space picture</a:t>
            </a:r>
            <a:endParaRPr sz="1800" noProof="1">
              <a:solidFill>
                <a:srgbClr val="3333FF"/>
              </a:solidFill>
              <a:latin typeface="Comic Sans MS" pitchFamily="-11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1987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467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 dirty="0"/>
              <a:t>Longitudinal </a:t>
            </a:r>
            <a:r>
              <a:rPr lang="en-US" dirty="0" smtClean="0"/>
              <a:t>Dynamics in Synchrotrons</a:t>
            </a:r>
            <a:endParaRPr lang="fr-FR" dirty="0"/>
          </a:p>
        </p:txBody>
      </p:sp>
      <p:sp>
        <p:nvSpPr>
          <p:cNvPr id="38917" name="Line 3"/>
          <p:cNvSpPr>
            <a:spLocks noChangeShapeType="1"/>
          </p:cNvSpPr>
          <p:nvPr/>
        </p:nvSpPr>
        <p:spPr bwMode="auto">
          <a:xfrm>
            <a:off x="1828800" y="1600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18" name="Text Box 4"/>
          <p:cNvSpPr txBox="1">
            <a:spLocks noChangeArrowheads="1"/>
          </p:cNvSpPr>
          <p:nvPr/>
        </p:nvSpPr>
        <p:spPr bwMode="auto">
          <a:xfrm>
            <a:off x="1447800" y="990600"/>
            <a:ext cx="45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400"/>
          </a:p>
        </p:txBody>
      </p:sp>
      <p:sp>
        <p:nvSpPr>
          <p:cNvPr id="38919" name="Text Box 22"/>
          <p:cNvSpPr txBox="1">
            <a:spLocks noChangeArrowheads="1"/>
          </p:cNvSpPr>
          <p:nvPr/>
        </p:nvSpPr>
        <p:spPr bwMode="auto">
          <a:xfrm>
            <a:off x="685800" y="1066800"/>
            <a:ext cx="7848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/>
              <a:t>It is also often called</a:t>
            </a:r>
            <a:r>
              <a:rPr lang="en-US" sz="2000" dirty="0" smtClean="0"/>
              <a:t>  </a:t>
            </a:r>
            <a:r>
              <a:rPr lang="en-US" sz="2000" dirty="0" smtClean="0">
                <a:solidFill>
                  <a:srgbClr val="FF3300"/>
                </a:solidFill>
              </a:rPr>
              <a:t>“synchrotron </a:t>
            </a:r>
            <a:r>
              <a:rPr lang="en-US" sz="2000" dirty="0">
                <a:solidFill>
                  <a:srgbClr val="FF3300"/>
                </a:solidFill>
              </a:rPr>
              <a:t>motion”.</a:t>
            </a:r>
            <a:endParaRPr lang="fr-FR" sz="2000" dirty="0">
              <a:solidFill>
                <a:srgbClr val="FF3300"/>
              </a:solidFill>
            </a:endParaRPr>
          </a:p>
        </p:txBody>
      </p:sp>
      <p:sp>
        <p:nvSpPr>
          <p:cNvPr id="38920" name="Text Box 23"/>
          <p:cNvSpPr txBox="1">
            <a:spLocks noChangeArrowheads="1"/>
          </p:cNvSpPr>
          <p:nvPr/>
        </p:nvSpPr>
        <p:spPr bwMode="auto">
          <a:xfrm>
            <a:off x="990600" y="1600200"/>
            <a:ext cx="7391400" cy="4610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  <a:spcAft>
                <a:spcPts val="600"/>
              </a:spcAft>
            </a:pPr>
            <a:r>
              <a:rPr lang="en-US" sz="1800" dirty="0">
                <a:solidFill>
                  <a:srgbClr val="006600"/>
                </a:solidFill>
              </a:rPr>
              <a:t>The RF acceleration process clearly emphasizes two coupled variables, the </a:t>
            </a:r>
            <a:r>
              <a:rPr lang="en-US" sz="1800" dirty="0">
                <a:solidFill>
                  <a:srgbClr val="FF0000"/>
                </a:solidFill>
              </a:rPr>
              <a:t>energy</a:t>
            </a:r>
            <a:r>
              <a:rPr lang="en-US" sz="1800" dirty="0">
                <a:solidFill>
                  <a:srgbClr val="006600"/>
                </a:solidFill>
              </a:rPr>
              <a:t> gained by the particle and the </a:t>
            </a:r>
            <a:r>
              <a:rPr lang="en-US" sz="1800" dirty="0">
                <a:solidFill>
                  <a:srgbClr val="FF0000"/>
                </a:solidFill>
              </a:rPr>
              <a:t>RF phase </a:t>
            </a:r>
            <a:r>
              <a:rPr lang="en-US" sz="1800" dirty="0">
                <a:solidFill>
                  <a:srgbClr val="006600"/>
                </a:solidFill>
              </a:rPr>
              <a:t>experienced by the same particle. Since there is a well defined synchronous particle which has always the same phase </a:t>
            </a:r>
            <a:r>
              <a:rPr lang="en-US" sz="1800" b="1" dirty="0" err="1">
                <a:solidFill>
                  <a:srgbClr val="006600"/>
                </a:solidFill>
                <a:sym typeface="Symbol" charset="2"/>
              </a:rPr>
              <a:t></a:t>
            </a:r>
            <a:r>
              <a:rPr lang="en-US" sz="1800" b="1" baseline="-25000" dirty="0" err="1">
                <a:solidFill>
                  <a:srgbClr val="006600"/>
                </a:solidFill>
                <a:sym typeface="Symbol" charset="2"/>
              </a:rPr>
              <a:t>s</a:t>
            </a:r>
            <a:r>
              <a:rPr lang="en-US" sz="1800" b="1" dirty="0">
                <a:solidFill>
                  <a:srgbClr val="006600"/>
                </a:solidFill>
                <a:sym typeface="Symbol" charset="2"/>
              </a:rPr>
              <a:t>, </a:t>
            </a:r>
            <a:r>
              <a:rPr lang="en-US" sz="1800" dirty="0">
                <a:solidFill>
                  <a:srgbClr val="006600"/>
                </a:solidFill>
                <a:sym typeface="Symbol" charset="2"/>
              </a:rPr>
              <a:t>and the nominal energy E</a:t>
            </a:r>
            <a:r>
              <a:rPr lang="en-US" sz="1800" baseline="-25000" dirty="0">
                <a:solidFill>
                  <a:srgbClr val="006600"/>
                </a:solidFill>
                <a:sym typeface="Symbol" charset="2"/>
              </a:rPr>
              <a:t>s</a:t>
            </a:r>
            <a:r>
              <a:rPr lang="en-US" sz="1800" dirty="0">
                <a:solidFill>
                  <a:srgbClr val="006600"/>
                </a:solidFill>
                <a:sym typeface="Symbol" charset="2"/>
              </a:rPr>
              <a:t>, it is sufficient to follow</a:t>
            </a:r>
            <a:r>
              <a:rPr lang="en-US" sz="1800" b="1" dirty="0">
                <a:solidFill>
                  <a:srgbClr val="006600"/>
                </a:solidFill>
                <a:sym typeface="Symbol" charset="2"/>
              </a:rPr>
              <a:t> </a:t>
            </a:r>
            <a:r>
              <a:rPr lang="en-US" sz="1800" dirty="0">
                <a:solidFill>
                  <a:srgbClr val="006600"/>
                </a:solidFill>
                <a:sym typeface="Symbol" charset="2"/>
              </a:rPr>
              <a:t>other particles with respect to that particle</a:t>
            </a:r>
            <a:r>
              <a:rPr lang="en-US" sz="1800" dirty="0" smtClean="0">
                <a:solidFill>
                  <a:srgbClr val="006600"/>
                </a:solidFill>
                <a:sym typeface="Symbol" charset="2"/>
              </a:rPr>
              <a:t>.</a:t>
            </a:r>
            <a:br>
              <a:rPr lang="en-US" sz="1800" dirty="0" smtClean="0">
                <a:solidFill>
                  <a:srgbClr val="006600"/>
                </a:solidFill>
                <a:sym typeface="Symbol" charset="2"/>
              </a:rPr>
            </a:br>
            <a:r>
              <a:rPr lang="en-US" sz="1800" dirty="0" smtClean="0">
                <a:solidFill>
                  <a:srgbClr val="006600"/>
                </a:solidFill>
                <a:sym typeface="Symbol" charset="2"/>
              </a:rPr>
              <a:t>So </a:t>
            </a:r>
            <a:r>
              <a:rPr lang="en-US" sz="1800" dirty="0">
                <a:solidFill>
                  <a:srgbClr val="006600"/>
                </a:solidFill>
                <a:sym typeface="Symbol" charset="2"/>
              </a:rPr>
              <a:t>let’s introduce the following reduced variables: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006600"/>
                </a:solidFill>
                <a:sym typeface="Symbol" charset="2"/>
              </a:rPr>
              <a:t>               </a:t>
            </a:r>
            <a:r>
              <a:rPr lang="en-US" sz="2000" dirty="0">
                <a:solidFill>
                  <a:srgbClr val="FF3300"/>
                </a:solidFill>
                <a:sym typeface="Symbol" charset="2"/>
              </a:rPr>
              <a:t>revolution frequency :             </a:t>
            </a:r>
            <a:r>
              <a:rPr lang="en-US" sz="2000" dirty="0" err="1">
                <a:solidFill>
                  <a:srgbClr val="FF3300"/>
                </a:solidFill>
                <a:sym typeface="Symbol" charset="2"/>
              </a:rPr>
              <a:t>f</a:t>
            </a:r>
            <a:r>
              <a:rPr lang="en-US" sz="2000" baseline="-25000" dirty="0" err="1">
                <a:solidFill>
                  <a:srgbClr val="FF3300"/>
                </a:solidFill>
                <a:sym typeface="Symbol" charset="2"/>
              </a:rPr>
              <a:t>r</a:t>
            </a:r>
            <a:r>
              <a:rPr lang="en-US" sz="2000" dirty="0">
                <a:solidFill>
                  <a:srgbClr val="FF3300"/>
                </a:solidFill>
                <a:sym typeface="Symbol" charset="2"/>
              </a:rPr>
              <a:t> = </a:t>
            </a:r>
            <a:r>
              <a:rPr lang="en-US" sz="2000" dirty="0" err="1">
                <a:solidFill>
                  <a:srgbClr val="FF3300"/>
                </a:solidFill>
                <a:sym typeface="Symbol" charset="2"/>
              </a:rPr>
              <a:t>f</a:t>
            </a:r>
            <a:r>
              <a:rPr lang="en-US" sz="2000" baseline="-25000" dirty="0" err="1">
                <a:solidFill>
                  <a:srgbClr val="FF3300"/>
                </a:solidFill>
                <a:sym typeface="Symbol" charset="2"/>
              </a:rPr>
              <a:t>r</a:t>
            </a:r>
            <a:r>
              <a:rPr lang="en-US" sz="2000" dirty="0">
                <a:solidFill>
                  <a:srgbClr val="FF3300"/>
                </a:solidFill>
                <a:sym typeface="Symbol" charset="2"/>
              </a:rPr>
              <a:t> – </a:t>
            </a:r>
            <a:r>
              <a:rPr lang="en-US" sz="2000" dirty="0" err="1">
                <a:solidFill>
                  <a:srgbClr val="FF3300"/>
                </a:solidFill>
                <a:sym typeface="Symbol" charset="2"/>
              </a:rPr>
              <a:t>f</a:t>
            </a:r>
            <a:r>
              <a:rPr lang="en-US" sz="2000" baseline="-25000" dirty="0" err="1">
                <a:solidFill>
                  <a:srgbClr val="FF3300"/>
                </a:solidFill>
                <a:sym typeface="Symbol" charset="2"/>
              </a:rPr>
              <a:t>rs</a:t>
            </a:r>
            <a:endParaRPr lang="en-US" sz="2000" baseline="-25000" dirty="0">
              <a:solidFill>
                <a:srgbClr val="FF3300"/>
              </a:solidFill>
              <a:sym typeface="Symbol" charset="2"/>
            </a:endParaRPr>
          </a:p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3300"/>
                </a:solidFill>
                <a:sym typeface="Symbol" charset="2"/>
              </a:rPr>
              <a:t>    </a:t>
            </a:r>
            <a:r>
              <a:rPr lang="en-US" sz="2000" baseline="-25000" dirty="0">
                <a:solidFill>
                  <a:srgbClr val="FF3300"/>
                </a:solidFill>
                <a:sym typeface="Symbol" charset="2"/>
              </a:rPr>
              <a:t>                 </a:t>
            </a:r>
            <a:r>
              <a:rPr lang="en-US" sz="2000" dirty="0">
                <a:solidFill>
                  <a:srgbClr val="FF3300"/>
                </a:solidFill>
                <a:sym typeface="Symbol" charset="2"/>
              </a:rPr>
              <a:t>particle RF phase     :              </a:t>
            </a:r>
            <a:r>
              <a:rPr lang="en-US" sz="2000" b="1" dirty="0" err="1">
                <a:solidFill>
                  <a:srgbClr val="FF3300"/>
                </a:solidFill>
                <a:sym typeface="Symbol" charset="2"/>
              </a:rPr>
              <a:t></a:t>
            </a:r>
            <a:r>
              <a:rPr lang="en-US" sz="2000" b="1" dirty="0">
                <a:solidFill>
                  <a:srgbClr val="FF3300"/>
                </a:solidFill>
                <a:sym typeface="Symbol" charset="2"/>
              </a:rPr>
              <a:t> = </a:t>
            </a:r>
            <a:r>
              <a:rPr lang="en-US" sz="2000" b="1" dirty="0" err="1">
                <a:solidFill>
                  <a:srgbClr val="FF3300"/>
                </a:solidFill>
                <a:sym typeface="Symbol" charset="2"/>
              </a:rPr>
              <a:t></a:t>
            </a:r>
            <a:r>
              <a:rPr lang="en-US" sz="2000" b="1" dirty="0">
                <a:solidFill>
                  <a:srgbClr val="FF3300"/>
                </a:solidFill>
                <a:sym typeface="Symbol" charset="2"/>
              </a:rPr>
              <a:t> - </a:t>
            </a:r>
            <a:r>
              <a:rPr lang="en-US" sz="2000" b="1" dirty="0" err="1">
                <a:solidFill>
                  <a:srgbClr val="FF3300"/>
                </a:solidFill>
                <a:sym typeface="Symbol" charset="2"/>
              </a:rPr>
              <a:t></a:t>
            </a:r>
            <a:r>
              <a:rPr lang="en-US" sz="2000" b="1" baseline="-25000" dirty="0" err="1">
                <a:solidFill>
                  <a:srgbClr val="FF3300"/>
                </a:solidFill>
                <a:sym typeface="Symbol" charset="2"/>
              </a:rPr>
              <a:t>s</a:t>
            </a:r>
            <a:endParaRPr lang="en-US" sz="2000" b="1" dirty="0">
              <a:solidFill>
                <a:srgbClr val="FF3300"/>
              </a:solidFill>
              <a:sym typeface="Symbol" charset="2"/>
            </a:endParaRPr>
          </a:p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3300"/>
                </a:solidFill>
                <a:sym typeface="Symbol" charset="2"/>
              </a:rPr>
              <a:t>               particle momentum   :              </a:t>
            </a:r>
            <a:r>
              <a:rPr lang="en-US" sz="2000" dirty="0" err="1">
                <a:solidFill>
                  <a:srgbClr val="FF3300"/>
                </a:solidFill>
                <a:sym typeface="Symbol" charset="2"/>
              </a:rPr>
              <a:t>p</a:t>
            </a:r>
            <a:r>
              <a:rPr lang="en-US" sz="2000" dirty="0">
                <a:solidFill>
                  <a:srgbClr val="FF3300"/>
                </a:solidFill>
                <a:sym typeface="Symbol" charset="2"/>
              </a:rPr>
              <a:t> = </a:t>
            </a:r>
            <a:r>
              <a:rPr lang="en-US" sz="2000" dirty="0" err="1">
                <a:solidFill>
                  <a:srgbClr val="FF3300"/>
                </a:solidFill>
                <a:sym typeface="Symbol" charset="2"/>
              </a:rPr>
              <a:t>p</a:t>
            </a:r>
            <a:r>
              <a:rPr lang="en-US" sz="2000" dirty="0">
                <a:solidFill>
                  <a:srgbClr val="FF3300"/>
                </a:solidFill>
                <a:sym typeface="Symbol" charset="2"/>
              </a:rPr>
              <a:t> - </a:t>
            </a:r>
            <a:r>
              <a:rPr lang="en-US" sz="2000" dirty="0" err="1">
                <a:solidFill>
                  <a:srgbClr val="FF3300"/>
                </a:solidFill>
                <a:sym typeface="Symbol" charset="2"/>
              </a:rPr>
              <a:t>p</a:t>
            </a:r>
            <a:r>
              <a:rPr lang="en-US" sz="2000" baseline="-25000" dirty="0" err="1">
                <a:solidFill>
                  <a:srgbClr val="FF3300"/>
                </a:solidFill>
                <a:sym typeface="Symbol" charset="2"/>
              </a:rPr>
              <a:t>s</a:t>
            </a:r>
            <a:endParaRPr lang="en-US" sz="2000" dirty="0">
              <a:solidFill>
                <a:srgbClr val="FF3300"/>
              </a:solidFill>
              <a:sym typeface="Symbol" charset="2"/>
            </a:endParaRPr>
          </a:p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3300"/>
                </a:solidFill>
                <a:sym typeface="Symbol" charset="2"/>
              </a:rPr>
              <a:t>               particle energy         :              E = E – E</a:t>
            </a:r>
            <a:r>
              <a:rPr lang="en-US" sz="2000" baseline="-25000" dirty="0">
                <a:solidFill>
                  <a:srgbClr val="FF3300"/>
                </a:solidFill>
                <a:sym typeface="Symbol" charset="2"/>
              </a:rPr>
              <a:t>s</a:t>
            </a:r>
          </a:p>
          <a:p>
            <a:pPr>
              <a:spcBef>
                <a:spcPct val="50000"/>
              </a:spcBef>
            </a:pPr>
            <a:r>
              <a:rPr lang="en-US" sz="2000" baseline="-25000" dirty="0">
                <a:solidFill>
                  <a:srgbClr val="FF3300"/>
                </a:solidFill>
                <a:sym typeface="Symbol" charset="2"/>
              </a:rPr>
              <a:t>                       </a:t>
            </a:r>
            <a:r>
              <a:rPr lang="en-US" sz="2000" dirty="0">
                <a:solidFill>
                  <a:srgbClr val="FF3300"/>
                </a:solidFill>
                <a:sym typeface="Symbol" charset="2"/>
              </a:rPr>
              <a:t>azimuth angle            :            </a:t>
            </a:r>
            <a:r>
              <a:rPr lang="en-US" sz="2000" dirty="0" smtClean="0">
                <a:solidFill>
                  <a:srgbClr val="FF3300"/>
                </a:solidFill>
                <a:sym typeface="Symbol" charset="2"/>
              </a:rPr>
              <a:t> </a:t>
            </a:r>
            <a:r>
              <a:rPr lang="en-US" sz="2000" b="1" dirty="0" err="1" smtClean="0">
                <a:solidFill>
                  <a:srgbClr val="FF3300"/>
                </a:solidFill>
                <a:sym typeface="Symbol" charset="2"/>
              </a:rPr>
              <a:t></a:t>
            </a:r>
            <a:r>
              <a:rPr lang="en-US" sz="2000" b="1" dirty="0" err="1">
                <a:solidFill>
                  <a:srgbClr val="FF3300"/>
                </a:solidFill>
                <a:sym typeface="Symbol" charset="2"/>
              </a:rPr>
              <a:t></a:t>
            </a:r>
            <a:r>
              <a:rPr lang="en-US" sz="2000" b="1" dirty="0">
                <a:solidFill>
                  <a:srgbClr val="FF3300"/>
                </a:solidFill>
                <a:sym typeface="Symbol" charset="2"/>
              </a:rPr>
              <a:t> = </a:t>
            </a:r>
            <a:r>
              <a:rPr lang="en-US" sz="2000" b="1" dirty="0" err="1">
                <a:solidFill>
                  <a:srgbClr val="FF3300"/>
                </a:solidFill>
                <a:sym typeface="Symbol" charset="2"/>
              </a:rPr>
              <a:t></a:t>
            </a:r>
            <a:r>
              <a:rPr lang="en-US" sz="2000" b="1" dirty="0">
                <a:solidFill>
                  <a:srgbClr val="FF3300"/>
                </a:solidFill>
                <a:sym typeface="Symbol" charset="2"/>
              </a:rPr>
              <a:t> - </a:t>
            </a:r>
            <a:r>
              <a:rPr lang="en-US" sz="2000" b="1" dirty="0" err="1">
                <a:solidFill>
                  <a:srgbClr val="FF3300"/>
                </a:solidFill>
                <a:sym typeface="Symbol" charset="2"/>
              </a:rPr>
              <a:t></a:t>
            </a:r>
            <a:r>
              <a:rPr lang="en-US" sz="2000" b="1" baseline="-25000" dirty="0" err="1">
                <a:solidFill>
                  <a:srgbClr val="FF3300"/>
                </a:solidFill>
                <a:sym typeface="Symbol" charset="2"/>
              </a:rPr>
              <a:t>s</a:t>
            </a:r>
            <a:r>
              <a:rPr lang="en-US" sz="2000" dirty="0">
                <a:solidFill>
                  <a:srgbClr val="FF3300"/>
                </a:solidFill>
                <a:sym typeface="Symbol" charset="2"/>
              </a:rPr>
              <a:t> </a:t>
            </a:r>
            <a:endParaRPr lang="fr-FR" sz="2000" dirty="0">
              <a:solidFill>
                <a:srgbClr val="FF3300"/>
              </a:solidFill>
              <a:sym typeface="Symbol" charset="2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467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/>
              <a:t>First Energy-Phase Equation</a:t>
            </a:r>
            <a:endParaRPr lang="fr-FR"/>
          </a:p>
        </p:txBody>
      </p:sp>
      <p:sp>
        <p:nvSpPr>
          <p:cNvPr id="40971" name="Line 3"/>
          <p:cNvSpPr>
            <a:spLocks noChangeShapeType="1"/>
          </p:cNvSpPr>
          <p:nvPr/>
        </p:nvSpPr>
        <p:spPr bwMode="auto">
          <a:xfrm>
            <a:off x="1828800" y="1600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72" name="Text Box 4"/>
          <p:cNvSpPr txBox="1">
            <a:spLocks noChangeArrowheads="1"/>
          </p:cNvSpPr>
          <p:nvPr/>
        </p:nvSpPr>
        <p:spPr bwMode="auto">
          <a:xfrm>
            <a:off x="1447800" y="990600"/>
            <a:ext cx="45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400"/>
          </a:p>
        </p:txBody>
      </p:sp>
      <p:sp>
        <p:nvSpPr>
          <p:cNvPr id="40974" name="Rectangle 8"/>
          <p:cNvSpPr>
            <a:spLocks noChangeArrowheads="1"/>
          </p:cNvSpPr>
          <p:nvPr/>
        </p:nvSpPr>
        <p:spPr bwMode="auto">
          <a:xfrm>
            <a:off x="1055945" y="1251976"/>
            <a:ext cx="152400" cy="152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40962" name="Object 2"/>
          <p:cNvGraphicFramePr>
            <a:graphicFrameLocks noChangeAspect="1"/>
          </p:cNvGraphicFramePr>
          <p:nvPr/>
        </p:nvGraphicFramePr>
        <p:xfrm>
          <a:off x="2590800" y="1142263"/>
          <a:ext cx="6019800" cy="5952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82" name="Equation" r:id="rId4" imgW="2946400" imgH="292100" progId="Equation.DSMT4">
                  <p:embed/>
                </p:oleObj>
              </mc:Choice>
              <mc:Fallback>
                <p:oleObj name="Equation" r:id="rId4" imgW="2946400" imgH="2921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1142263"/>
                        <a:ext cx="6019800" cy="59526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0" name="Text Box 16"/>
          <p:cNvSpPr txBox="1">
            <a:spLocks noChangeArrowheads="1"/>
          </p:cNvSpPr>
          <p:nvPr/>
        </p:nvSpPr>
        <p:spPr bwMode="auto">
          <a:xfrm>
            <a:off x="2590800" y="2224087"/>
            <a:ext cx="6096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rgbClr val="FF3300"/>
                </a:solidFill>
              </a:rPr>
              <a:t>For a given particle with respect to the reference one:</a:t>
            </a:r>
            <a:endParaRPr lang="fr-FR" sz="1800" dirty="0">
              <a:solidFill>
                <a:srgbClr val="FF3300"/>
              </a:solidFill>
            </a:endParaRPr>
          </a:p>
        </p:txBody>
      </p:sp>
      <p:graphicFrame>
        <p:nvGraphicFramePr>
          <p:cNvPr id="40963" name="Object 3"/>
          <p:cNvGraphicFramePr>
            <a:graphicFrameLocks noChangeAspect="1"/>
          </p:cNvGraphicFramePr>
          <p:nvPr/>
        </p:nvGraphicFramePr>
        <p:xfrm>
          <a:off x="2743200" y="2590800"/>
          <a:ext cx="5124450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83" name="Equation" r:id="rId6" imgW="2323800" imgH="355320" progId="Equation.3">
                  <p:embed/>
                </p:oleObj>
              </mc:Choice>
              <mc:Fallback>
                <p:oleObj name="Equation" r:id="rId6" imgW="2323800" imgH="35532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2590800"/>
                        <a:ext cx="5124450" cy="784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1" name="Text Box 18"/>
          <p:cNvSpPr txBox="1">
            <a:spLocks noChangeArrowheads="1"/>
          </p:cNvSpPr>
          <p:nvPr/>
        </p:nvSpPr>
        <p:spPr bwMode="auto">
          <a:xfrm>
            <a:off x="685800" y="4038600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solidFill>
                  <a:srgbClr val="FF3300"/>
                </a:solidFill>
              </a:rPr>
              <a:t>Since:</a:t>
            </a:r>
            <a:endParaRPr lang="fr-FR" sz="1800">
              <a:solidFill>
                <a:srgbClr val="FF3300"/>
              </a:solidFill>
            </a:endParaRPr>
          </a:p>
        </p:txBody>
      </p:sp>
      <p:graphicFrame>
        <p:nvGraphicFramePr>
          <p:cNvPr id="40964" name="Object 4"/>
          <p:cNvGraphicFramePr>
            <a:graphicFrameLocks noChangeAspect="1"/>
          </p:cNvGraphicFramePr>
          <p:nvPr/>
        </p:nvGraphicFramePr>
        <p:xfrm>
          <a:off x="1637372" y="3802062"/>
          <a:ext cx="1944028" cy="922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84" name="Equation" r:id="rId8" imgW="1016000" imgH="482600" progId="Equation.DSMT4">
                  <p:embed/>
                </p:oleObj>
              </mc:Choice>
              <mc:Fallback>
                <p:oleObj name="Equation" r:id="rId8" imgW="1016000" imgH="4826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7372" y="3802062"/>
                        <a:ext cx="1944028" cy="922338"/>
                      </a:xfrm>
                      <a:prstGeom prst="rect">
                        <a:avLst/>
                      </a:prstGeom>
                      <a:solidFill>
                        <a:srgbClr val="CCFFCC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2" name="Text Box 21"/>
          <p:cNvSpPr txBox="1">
            <a:spLocks noChangeArrowheads="1"/>
          </p:cNvSpPr>
          <p:nvPr/>
        </p:nvSpPr>
        <p:spPr bwMode="auto">
          <a:xfrm>
            <a:off x="762000" y="5334000"/>
            <a:ext cx="1219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solidFill>
                  <a:srgbClr val="FF3300"/>
                </a:solidFill>
              </a:rPr>
              <a:t>one gets:</a:t>
            </a:r>
            <a:endParaRPr lang="fr-FR" sz="1800">
              <a:solidFill>
                <a:srgbClr val="FF3300"/>
              </a:solidFill>
            </a:endParaRPr>
          </a:p>
        </p:txBody>
      </p:sp>
      <p:graphicFrame>
        <p:nvGraphicFramePr>
          <p:cNvPr id="40965" name="Object 5"/>
          <p:cNvGraphicFramePr>
            <a:graphicFrameLocks noChangeAspect="1"/>
          </p:cNvGraphicFramePr>
          <p:nvPr/>
        </p:nvGraphicFramePr>
        <p:xfrm>
          <a:off x="2743199" y="5091170"/>
          <a:ext cx="4124325" cy="8429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85" name="Equation" r:id="rId10" imgW="1854000" imgH="380880" progId="Equation.3">
                  <p:embed/>
                </p:oleObj>
              </mc:Choice>
              <mc:Fallback>
                <p:oleObj name="Equation" r:id="rId10" imgW="1854000" imgH="3808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199" y="5091170"/>
                        <a:ext cx="4124325" cy="842905"/>
                      </a:xfrm>
                      <a:prstGeom prst="rect">
                        <a:avLst/>
                      </a:prstGeom>
                      <a:solidFill>
                        <a:srgbClr val="FFCC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3" name="Text Box 23"/>
          <p:cNvSpPr txBox="1">
            <a:spLocks noChangeArrowheads="1"/>
          </p:cNvSpPr>
          <p:nvPr/>
        </p:nvSpPr>
        <p:spPr bwMode="auto">
          <a:xfrm>
            <a:off x="4038600" y="40386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800" dirty="0">
                <a:solidFill>
                  <a:srgbClr val="FF3300"/>
                </a:solidFill>
              </a:rPr>
              <a:t>and</a:t>
            </a:r>
          </a:p>
        </p:txBody>
      </p:sp>
      <p:graphicFrame>
        <p:nvGraphicFramePr>
          <p:cNvPr id="40966" name="Object 6"/>
          <p:cNvGraphicFramePr>
            <a:graphicFrameLocks noChangeAspect="1"/>
          </p:cNvGraphicFramePr>
          <p:nvPr/>
        </p:nvGraphicFramePr>
        <p:xfrm>
          <a:off x="5402262" y="3733800"/>
          <a:ext cx="1554381" cy="39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86" name="Equation" r:id="rId12" imgW="939800" imgH="241300" progId="Equation.DSMT4">
                  <p:embed/>
                </p:oleObj>
              </mc:Choice>
              <mc:Fallback>
                <p:oleObj name="Equation" r:id="rId12" imgW="939800" imgH="24130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02262" y="3733800"/>
                        <a:ext cx="1554381" cy="398463"/>
                      </a:xfrm>
                      <a:prstGeom prst="rect">
                        <a:avLst/>
                      </a:prstGeom>
                      <a:solidFill>
                        <a:srgbClr val="CCFFCC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7" name="Object 7"/>
          <p:cNvGraphicFramePr>
            <a:graphicFrameLocks noChangeAspect="1"/>
          </p:cNvGraphicFramePr>
          <p:nvPr/>
        </p:nvGraphicFramePr>
        <p:xfrm>
          <a:off x="5151438" y="4254500"/>
          <a:ext cx="2654300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87" name="Equation" r:id="rId14" imgW="1358900" imgH="228600" progId="Equation.DSMT4">
                  <p:embed/>
                </p:oleObj>
              </mc:Choice>
              <mc:Fallback>
                <p:oleObj name="Equation" r:id="rId14" imgW="1358900" imgH="22860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1438" y="4254500"/>
                        <a:ext cx="2654300" cy="447675"/>
                      </a:xfrm>
                      <a:prstGeom prst="rect">
                        <a:avLst/>
                      </a:prstGeom>
                      <a:solidFill>
                        <a:srgbClr val="CCFFCC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4520185" y="1626513"/>
            <a:ext cx="210921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particle ahead arrives earlier</a:t>
            </a:r>
          </a:p>
          <a:p>
            <a:r>
              <a:rPr lang="en-US" sz="1100" dirty="0" smtClean="0"/>
              <a:t>=&gt; smaller RF phase</a:t>
            </a:r>
            <a:endParaRPr lang="en-US" sz="1100" dirty="0"/>
          </a:p>
        </p:txBody>
      </p:sp>
      <p:grpSp>
        <p:nvGrpSpPr>
          <p:cNvPr id="38" name="Group 37"/>
          <p:cNvGrpSpPr>
            <a:grpSpLocks noChangeAspect="1"/>
          </p:cNvGrpSpPr>
          <p:nvPr/>
        </p:nvGrpSpPr>
        <p:grpSpPr>
          <a:xfrm>
            <a:off x="185739" y="1296195"/>
            <a:ext cx="1947865" cy="1904204"/>
            <a:chOff x="185738" y="577855"/>
            <a:chExt cx="3895729" cy="3808408"/>
          </a:xfrm>
        </p:grpSpPr>
        <p:sp>
          <p:nvSpPr>
            <p:cNvPr id="23" name="Oval 63"/>
            <p:cNvSpPr>
              <a:spLocks noChangeArrowheads="1"/>
            </p:cNvSpPr>
            <p:nvPr/>
          </p:nvSpPr>
          <p:spPr bwMode="auto">
            <a:xfrm>
              <a:off x="185738" y="633413"/>
              <a:ext cx="3752850" cy="3752850"/>
            </a:xfrm>
            <a:prstGeom prst="ellips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64"/>
            <p:cNvSpPr>
              <a:spLocks noChangeShapeType="1"/>
            </p:cNvSpPr>
            <p:nvPr/>
          </p:nvSpPr>
          <p:spPr bwMode="auto">
            <a:xfrm flipV="1">
              <a:off x="2033588" y="2511425"/>
              <a:ext cx="1905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66"/>
            <p:cNvSpPr>
              <a:spLocks noChangeShapeType="1"/>
            </p:cNvSpPr>
            <p:nvPr/>
          </p:nvSpPr>
          <p:spPr bwMode="auto">
            <a:xfrm flipV="1">
              <a:off x="2033588" y="1219200"/>
              <a:ext cx="1385887" cy="1292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67"/>
            <p:cNvSpPr>
              <a:spLocks noChangeShapeType="1"/>
            </p:cNvSpPr>
            <p:nvPr/>
          </p:nvSpPr>
          <p:spPr bwMode="auto">
            <a:xfrm flipV="1">
              <a:off x="2033588" y="1597025"/>
              <a:ext cx="1673225" cy="9096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Arc 69"/>
            <p:cNvSpPr>
              <a:spLocks/>
            </p:cNvSpPr>
            <p:nvPr/>
          </p:nvSpPr>
          <p:spPr bwMode="auto">
            <a:xfrm>
              <a:off x="2033588" y="2233613"/>
              <a:ext cx="585787" cy="309562"/>
            </a:xfrm>
            <a:custGeom>
              <a:avLst/>
              <a:gdLst>
                <a:gd name="T0" fmla="*/ 497859 w 21572"/>
                <a:gd name="T1" fmla="*/ 0 h 11420"/>
                <a:gd name="T2" fmla="*/ 585787 w 21572"/>
                <a:gd name="T3" fmla="*/ 279880 h 11420"/>
                <a:gd name="T4" fmla="*/ 0 w 21572"/>
                <a:gd name="T5" fmla="*/ 309562 h 11420"/>
                <a:gd name="T6" fmla="*/ 0 60000 65536"/>
                <a:gd name="T7" fmla="*/ 0 60000 65536"/>
                <a:gd name="T8" fmla="*/ 0 60000 65536"/>
                <a:gd name="T9" fmla="*/ 0 w 21572"/>
                <a:gd name="T10" fmla="*/ 0 h 11420"/>
                <a:gd name="T11" fmla="*/ 21572 w 21572"/>
                <a:gd name="T12" fmla="*/ 11420 h 114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572" h="11420" fill="none" extrusionOk="0">
                  <a:moveTo>
                    <a:pt x="18334" y="-1"/>
                  </a:moveTo>
                  <a:cubicBezTo>
                    <a:pt x="20272" y="3111"/>
                    <a:pt x="21386" y="6664"/>
                    <a:pt x="21572" y="10324"/>
                  </a:cubicBezTo>
                </a:path>
                <a:path w="21572" h="11420" stroke="0" extrusionOk="0">
                  <a:moveTo>
                    <a:pt x="18334" y="-1"/>
                  </a:moveTo>
                  <a:cubicBezTo>
                    <a:pt x="20272" y="3111"/>
                    <a:pt x="21386" y="6664"/>
                    <a:pt x="21572" y="10324"/>
                  </a:cubicBezTo>
                  <a:lnTo>
                    <a:pt x="0" y="11420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triangle" w="sm" len="sm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Arc 70"/>
            <p:cNvSpPr>
              <a:spLocks/>
            </p:cNvSpPr>
            <p:nvPr/>
          </p:nvSpPr>
          <p:spPr bwMode="auto">
            <a:xfrm>
              <a:off x="2033588" y="2060575"/>
              <a:ext cx="585787" cy="463550"/>
            </a:xfrm>
            <a:custGeom>
              <a:avLst/>
              <a:gdLst>
                <a:gd name="T0" fmla="*/ 490677 w 18668"/>
                <a:gd name="T1" fmla="*/ 0 h 14902"/>
                <a:gd name="T2" fmla="*/ 585787 w 18668"/>
                <a:gd name="T3" fmla="*/ 125577 h 14902"/>
                <a:gd name="T4" fmla="*/ 0 w 18668"/>
                <a:gd name="T5" fmla="*/ 463550 h 14902"/>
                <a:gd name="T6" fmla="*/ 0 60000 65536"/>
                <a:gd name="T7" fmla="*/ 0 60000 65536"/>
                <a:gd name="T8" fmla="*/ 0 60000 65536"/>
                <a:gd name="T9" fmla="*/ 0 w 18668"/>
                <a:gd name="T10" fmla="*/ 0 h 14902"/>
                <a:gd name="T11" fmla="*/ 18668 w 18668"/>
                <a:gd name="T12" fmla="*/ 14902 h 1490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668" h="14902" fill="none" extrusionOk="0">
                  <a:moveTo>
                    <a:pt x="15636" y="0"/>
                  </a:moveTo>
                  <a:cubicBezTo>
                    <a:pt x="16801" y="1222"/>
                    <a:pt x="17818" y="2577"/>
                    <a:pt x="18668" y="4036"/>
                  </a:cubicBezTo>
                </a:path>
                <a:path w="18668" h="14902" stroke="0" extrusionOk="0">
                  <a:moveTo>
                    <a:pt x="15636" y="0"/>
                  </a:moveTo>
                  <a:cubicBezTo>
                    <a:pt x="16801" y="1222"/>
                    <a:pt x="17818" y="2577"/>
                    <a:pt x="18668" y="4036"/>
                  </a:cubicBezTo>
                  <a:lnTo>
                    <a:pt x="0" y="14902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triangle" w="sm" len="sm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72"/>
            <p:cNvSpPr>
              <a:spLocks noChangeShapeType="1"/>
            </p:cNvSpPr>
            <p:nvPr/>
          </p:nvSpPr>
          <p:spPr bwMode="auto">
            <a:xfrm flipH="1" flipV="1">
              <a:off x="3222625" y="746125"/>
              <a:ext cx="484188" cy="820738"/>
            </a:xfrm>
            <a:prstGeom prst="line">
              <a:avLst/>
            </a:prstGeom>
            <a:noFill/>
            <a:ln w="9525">
              <a:solidFill>
                <a:srgbClr val="3333FF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Oval 73"/>
            <p:cNvSpPr>
              <a:spLocks noChangeArrowheads="1"/>
            </p:cNvSpPr>
            <p:nvPr/>
          </p:nvSpPr>
          <p:spPr bwMode="auto">
            <a:xfrm>
              <a:off x="3644900" y="1535113"/>
              <a:ext cx="122238" cy="122237"/>
            </a:xfrm>
            <a:prstGeom prst="ellipse">
              <a:avLst/>
            </a:prstGeom>
            <a:gradFill rotWithShape="0">
              <a:gsLst>
                <a:gs pos="0">
                  <a:srgbClr val="0066FF"/>
                </a:gs>
                <a:gs pos="100000">
                  <a:srgbClr val="002F76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74"/>
            <p:cNvSpPr>
              <a:spLocks noChangeArrowheads="1"/>
            </p:cNvSpPr>
            <p:nvPr/>
          </p:nvSpPr>
          <p:spPr bwMode="auto">
            <a:xfrm>
              <a:off x="2857500" y="1795464"/>
              <a:ext cx="766760" cy="738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 err="1">
                  <a:latin typeface="Symbol" pitchFamily="-110" charset="2"/>
                </a:rPr>
                <a:t>q</a:t>
              </a:r>
              <a:r>
                <a:rPr lang="en-US" sz="1800" baseline="-25000" dirty="0" err="1">
                  <a:latin typeface="Comic Sans MS" pitchFamily="-110" charset="0"/>
                </a:rPr>
                <a:t>s</a:t>
              </a:r>
              <a:endParaRPr sz="1800" baseline="-25000" noProof="1">
                <a:latin typeface="Comic Sans MS" pitchFamily="-110" charset="0"/>
              </a:endParaRPr>
            </a:p>
          </p:txBody>
        </p:sp>
        <p:sp>
          <p:nvSpPr>
            <p:cNvPr id="32" name="Rectangle 75"/>
            <p:cNvSpPr>
              <a:spLocks noChangeArrowheads="1"/>
            </p:cNvSpPr>
            <p:nvPr/>
          </p:nvSpPr>
          <p:spPr bwMode="auto">
            <a:xfrm>
              <a:off x="2894486" y="1143648"/>
              <a:ext cx="947734" cy="738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 err="1">
                  <a:latin typeface="Symbol" pitchFamily="-110" charset="2"/>
                </a:rPr>
                <a:t>Dq</a:t>
              </a:r>
              <a:endParaRPr sz="1800" baseline="-25000" noProof="1">
                <a:latin typeface="Comic Sans MS" pitchFamily="-110" charset="0"/>
              </a:endParaRPr>
            </a:p>
          </p:txBody>
        </p:sp>
        <p:sp>
          <p:nvSpPr>
            <p:cNvPr id="33" name="Oval 76"/>
            <p:cNvSpPr>
              <a:spLocks noChangeArrowheads="1"/>
            </p:cNvSpPr>
            <p:nvPr/>
          </p:nvSpPr>
          <p:spPr bwMode="auto">
            <a:xfrm>
              <a:off x="3357563" y="1157288"/>
              <a:ext cx="122237" cy="122237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76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Rectangle 77"/>
            <p:cNvSpPr>
              <a:spLocks noChangeArrowheads="1"/>
            </p:cNvSpPr>
            <p:nvPr/>
          </p:nvSpPr>
          <p:spPr bwMode="auto">
            <a:xfrm>
              <a:off x="2709860" y="2489955"/>
              <a:ext cx="665160" cy="677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1600" dirty="0">
                  <a:latin typeface="Comic Sans MS" pitchFamily="-110" charset="0"/>
                </a:rPr>
                <a:t>R</a:t>
              </a:r>
              <a:endParaRPr sz="1600" noProof="1">
                <a:latin typeface="Comic Sans MS" pitchFamily="-110" charset="0"/>
              </a:endParaRPr>
            </a:p>
          </p:txBody>
        </p:sp>
        <p:grpSp>
          <p:nvGrpSpPr>
            <p:cNvPr id="35" name="Group 79"/>
            <p:cNvGrpSpPr>
              <a:grpSpLocks/>
            </p:cNvGrpSpPr>
            <p:nvPr/>
          </p:nvGrpSpPr>
          <p:grpSpPr bwMode="auto">
            <a:xfrm>
              <a:off x="3479804" y="577855"/>
              <a:ext cx="601663" cy="677863"/>
              <a:chOff x="3456" y="3456"/>
              <a:chExt cx="379" cy="427"/>
            </a:xfrm>
          </p:grpSpPr>
          <p:sp>
            <p:nvSpPr>
              <p:cNvPr id="36" name="Rectangle 80"/>
              <p:cNvSpPr>
                <a:spLocks noChangeArrowheads="1"/>
              </p:cNvSpPr>
              <p:nvPr/>
            </p:nvSpPr>
            <p:spPr bwMode="auto">
              <a:xfrm>
                <a:off x="3456" y="3456"/>
                <a:ext cx="379" cy="4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600" dirty="0">
                    <a:solidFill>
                      <a:srgbClr val="0000FF"/>
                    </a:solidFill>
                    <a:latin typeface="Comic Sans MS" pitchFamily="-110" charset="0"/>
                  </a:rPr>
                  <a:t>v</a:t>
                </a:r>
                <a:endParaRPr sz="1600" noProof="1">
                  <a:solidFill>
                    <a:srgbClr val="0000FF"/>
                  </a:solidFill>
                  <a:latin typeface="Comic Sans MS" pitchFamily="-110" charset="0"/>
                </a:endParaRPr>
              </a:p>
            </p:txBody>
          </p:sp>
          <p:sp>
            <p:nvSpPr>
              <p:cNvPr id="37" name="Line 81"/>
              <p:cNvSpPr>
                <a:spLocks noChangeShapeType="1"/>
              </p:cNvSpPr>
              <p:nvPr/>
            </p:nvSpPr>
            <p:spPr bwMode="auto">
              <a:xfrm>
                <a:off x="3530" y="3551"/>
                <a:ext cx="209" cy="0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/>
                <a:tailEnd type="stealth" w="sm" len="sm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467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/>
              <a:t>Second Energy-Phase Equation</a:t>
            </a:r>
            <a:endParaRPr lang="fr-FR"/>
          </a:p>
        </p:txBody>
      </p:sp>
      <p:sp>
        <p:nvSpPr>
          <p:cNvPr id="43017" name="Line 3"/>
          <p:cNvSpPr>
            <a:spLocks noChangeShapeType="1"/>
          </p:cNvSpPr>
          <p:nvPr/>
        </p:nvSpPr>
        <p:spPr bwMode="auto">
          <a:xfrm>
            <a:off x="1828800" y="1600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18" name="Text Box 4"/>
          <p:cNvSpPr txBox="1">
            <a:spLocks noChangeArrowheads="1"/>
          </p:cNvSpPr>
          <p:nvPr/>
        </p:nvSpPr>
        <p:spPr bwMode="auto">
          <a:xfrm>
            <a:off x="1447800" y="990600"/>
            <a:ext cx="45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400"/>
          </a:p>
        </p:txBody>
      </p:sp>
      <p:sp>
        <p:nvSpPr>
          <p:cNvPr id="43019" name="Text Box 19"/>
          <p:cNvSpPr txBox="1">
            <a:spLocks noChangeArrowheads="1"/>
          </p:cNvSpPr>
          <p:nvPr/>
        </p:nvSpPr>
        <p:spPr bwMode="auto">
          <a:xfrm>
            <a:off x="533400" y="1143000"/>
            <a:ext cx="518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rgbClr val="006600"/>
                </a:solidFill>
              </a:rPr>
              <a:t>The rate of energy gained by a particle is:</a:t>
            </a:r>
            <a:endParaRPr lang="fr-FR" sz="1800" b="1">
              <a:solidFill>
                <a:srgbClr val="006600"/>
              </a:solidFill>
            </a:endParaRPr>
          </a:p>
        </p:txBody>
      </p:sp>
      <p:graphicFrame>
        <p:nvGraphicFramePr>
          <p:cNvPr id="43010" name="Object 2"/>
          <p:cNvGraphicFramePr>
            <a:graphicFrameLocks noChangeAspect="1"/>
          </p:cNvGraphicFramePr>
          <p:nvPr/>
        </p:nvGraphicFramePr>
        <p:xfrm>
          <a:off x="5989638" y="974725"/>
          <a:ext cx="2079625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58" name="Equation" r:id="rId4" imgW="1002960" imgH="342720" progId="Equation.3">
                  <p:embed/>
                </p:oleObj>
              </mc:Choice>
              <mc:Fallback>
                <p:oleObj name="Equation" r:id="rId4" imgW="1002960" imgH="34272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9638" y="974725"/>
                        <a:ext cx="2079625" cy="711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20" name="Text Box 21"/>
          <p:cNvSpPr txBox="1">
            <a:spLocks noChangeArrowheads="1"/>
          </p:cNvSpPr>
          <p:nvPr/>
        </p:nvSpPr>
        <p:spPr bwMode="auto">
          <a:xfrm>
            <a:off x="609600" y="1897063"/>
            <a:ext cx="487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800"/>
          </a:p>
        </p:txBody>
      </p:sp>
      <p:sp>
        <p:nvSpPr>
          <p:cNvPr id="43021" name="Text Box 22"/>
          <p:cNvSpPr txBox="1">
            <a:spLocks noChangeArrowheads="1"/>
          </p:cNvSpPr>
          <p:nvPr/>
        </p:nvSpPr>
        <p:spPr bwMode="auto">
          <a:xfrm>
            <a:off x="609600" y="1524000"/>
            <a:ext cx="533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800"/>
          </a:p>
        </p:txBody>
      </p:sp>
      <p:sp>
        <p:nvSpPr>
          <p:cNvPr id="43022" name="Text Box 25"/>
          <p:cNvSpPr txBox="1">
            <a:spLocks noChangeArrowheads="1"/>
          </p:cNvSpPr>
          <p:nvPr/>
        </p:nvSpPr>
        <p:spPr bwMode="auto">
          <a:xfrm>
            <a:off x="533400" y="1752600"/>
            <a:ext cx="8001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rgbClr val="FF3300"/>
                </a:solidFill>
              </a:rPr>
              <a:t>The rate of relative energy gain with respect to the reference particle is then:</a:t>
            </a:r>
            <a:endParaRPr lang="fr-FR" sz="1800" b="1">
              <a:solidFill>
                <a:srgbClr val="FF3300"/>
              </a:solidFill>
            </a:endParaRPr>
          </a:p>
        </p:txBody>
      </p:sp>
      <p:graphicFrame>
        <p:nvGraphicFramePr>
          <p:cNvPr id="43011" name="Object 3"/>
          <p:cNvGraphicFramePr>
            <a:graphicFrameLocks noChangeAspect="1"/>
          </p:cNvGraphicFramePr>
          <p:nvPr/>
        </p:nvGraphicFramePr>
        <p:xfrm>
          <a:off x="2590800" y="2057401"/>
          <a:ext cx="3919538" cy="10946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59" name="Equation" r:id="rId6" imgW="1866900" imgH="520700" progId="Equation.DSMT4">
                  <p:embed/>
                </p:oleObj>
              </mc:Choice>
              <mc:Fallback>
                <p:oleObj name="Equation" r:id="rId6" imgW="1866900" imgH="52070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2057401"/>
                        <a:ext cx="3919538" cy="109460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23" name="Text Box 27"/>
          <p:cNvSpPr txBox="1">
            <a:spLocks noChangeArrowheads="1"/>
          </p:cNvSpPr>
          <p:nvPr/>
        </p:nvSpPr>
        <p:spPr bwMode="auto">
          <a:xfrm>
            <a:off x="609600" y="4495800"/>
            <a:ext cx="55403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rgbClr val="FF3300"/>
                </a:solidFill>
              </a:rPr>
              <a:t>leads to the second energy-phase equation:</a:t>
            </a:r>
            <a:endParaRPr lang="fr-FR" sz="1800" b="1">
              <a:solidFill>
                <a:srgbClr val="FF3300"/>
              </a:solidFill>
            </a:endParaRPr>
          </a:p>
        </p:txBody>
      </p:sp>
      <p:graphicFrame>
        <p:nvGraphicFramePr>
          <p:cNvPr id="43012" name="Object 4"/>
          <p:cNvGraphicFramePr>
            <a:graphicFrameLocks noChangeAspect="1"/>
          </p:cNvGraphicFramePr>
          <p:nvPr/>
        </p:nvGraphicFramePr>
        <p:xfrm>
          <a:off x="2528888" y="5019675"/>
          <a:ext cx="4243387" cy="1023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60" name="Equation" r:id="rId8" imgW="2006600" imgH="482600" progId="Equation.DSMT4">
                  <p:embed/>
                </p:oleObj>
              </mc:Choice>
              <mc:Fallback>
                <p:oleObj name="Equation" r:id="rId8" imgW="2006600" imgH="4826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8888" y="5019675"/>
                        <a:ext cx="4243387" cy="1023938"/>
                      </a:xfrm>
                      <a:prstGeom prst="rect">
                        <a:avLst/>
                      </a:prstGeom>
                      <a:solidFill>
                        <a:srgbClr val="FFCCF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13" name="Object 5"/>
          <p:cNvGraphicFramePr>
            <a:graphicFrameLocks noChangeAspect="1"/>
          </p:cNvGraphicFramePr>
          <p:nvPr/>
        </p:nvGraphicFramePr>
        <p:xfrm>
          <a:off x="949325" y="3587751"/>
          <a:ext cx="7051675" cy="8305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61" name="Equation" r:id="rId10" imgW="3340100" imgH="393700" progId="Equation.DSMT4">
                  <p:embed/>
                </p:oleObj>
              </mc:Choice>
              <mc:Fallback>
                <p:oleObj name="Equation" r:id="rId10" imgW="3340100" imgH="39370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9325" y="3587751"/>
                        <a:ext cx="7051675" cy="83059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24" name="Text Box 30"/>
          <p:cNvSpPr txBox="1">
            <a:spLocks noChangeArrowheads="1"/>
          </p:cNvSpPr>
          <p:nvPr/>
        </p:nvSpPr>
        <p:spPr bwMode="auto">
          <a:xfrm>
            <a:off x="609600" y="3200400"/>
            <a:ext cx="7848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b="1" dirty="0" smtClean="0">
                <a:solidFill>
                  <a:srgbClr val="006600"/>
                </a:solidFill>
              </a:rPr>
              <a:t>Expanding the left-hand side to first order:</a:t>
            </a:r>
            <a:endParaRPr lang="en-GB" sz="1800" b="1" dirty="0">
              <a:solidFill>
                <a:srgbClr val="0066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3" name="Rectangle 1026"/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467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/>
              <a:t> Equations of Longitudinal Motion</a:t>
            </a:r>
            <a:endParaRPr lang="fr-FR"/>
          </a:p>
        </p:txBody>
      </p:sp>
      <p:sp>
        <p:nvSpPr>
          <p:cNvPr id="45064" name="Line 1027"/>
          <p:cNvSpPr>
            <a:spLocks noChangeShapeType="1"/>
          </p:cNvSpPr>
          <p:nvPr/>
        </p:nvSpPr>
        <p:spPr bwMode="auto">
          <a:xfrm>
            <a:off x="1828800" y="1600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5" name="Text Box 1028"/>
          <p:cNvSpPr txBox="1">
            <a:spLocks noChangeArrowheads="1"/>
          </p:cNvSpPr>
          <p:nvPr/>
        </p:nvSpPr>
        <p:spPr bwMode="auto">
          <a:xfrm>
            <a:off x="1447800" y="990600"/>
            <a:ext cx="45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400"/>
          </a:p>
        </p:txBody>
      </p:sp>
      <p:sp>
        <p:nvSpPr>
          <p:cNvPr id="45066" name="Text Box 1031"/>
          <p:cNvSpPr txBox="1">
            <a:spLocks noChangeArrowheads="1"/>
          </p:cNvSpPr>
          <p:nvPr/>
        </p:nvSpPr>
        <p:spPr bwMode="auto">
          <a:xfrm>
            <a:off x="609600" y="1897063"/>
            <a:ext cx="487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800"/>
          </a:p>
        </p:txBody>
      </p:sp>
      <p:sp>
        <p:nvSpPr>
          <p:cNvPr id="45067" name="Text Box 1032"/>
          <p:cNvSpPr txBox="1">
            <a:spLocks noChangeArrowheads="1"/>
          </p:cNvSpPr>
          <p:nvPr/>
        </p:nvSpPr>
        <p:spPr bwMode="auto">
          <a:xfrm>
            <a:off x="609600" y="1524000"/>
            <a:ext cx="533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800"/>
          </a:p>
        </p:txBody>
      </p:sp>
      <p:sp>
        <p:nvSpPr>
          <p:cNvPr id="45068" name="Text Box 1035"/>
          <p:cNvSpPr txBox="1">
            <a:spLocks noChangeArrowheads="1"/>
          </p:cNvSpPr>
          <p:nvPr/>
        </p:nvSpPr>
        <p:spPr bwMode="auto">
          <a:xfrm>
            <a:off x="609600" y="4495800"/>
            <a:ext cx="55403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800" b="1">
              <a:solidFill>
                <a:srgbClr val="FF3300"/>
              </a:solidFill>
            </a:endParaRPr>
          </a:p>
        </p:txBody>
      </p:sp>
      <p:graphicFrame>
        <p:nvGraphicFramePr>
          <p:cNvPr id="45058" name="Object 2"/>
          <p:cNvGraphicFramePr>
            <a:graphicFrameLocks noChangeAspect="1"/>
          </p:cNvGraphicFramePr>
          <p:nvPr/>
        </p:nvGraphicFramePr>
        <p:xfrm>
          <a:off x="5181600" y="1143000"/>
          <a:ext cx="3544888" cy="862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73" name="Equation" r:id="rId4" imgW="1676160" imgH="406080" progId="Equation.3">
                  <p:embed/>
                </p:oleObj>
              </mc:Choice>
              <mc:Fallback>
                <p:oleObj name="Equation" r:id="rId4" imgW="1676160" imgH="4060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1143000"/>
                        <a:ext cx="3544888" cy="862013"/>
                      </a:xfrm>
                      <a:prstGeom prst="rect">
                        <a:avLst/>
                      </a:prstGeom>
                      <a:solidFill>
                        <a:srgbClr val="FFCCF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59" name="Object 3"/>
          <p:cNvGraphicFramePr>
            <a:graphicFrameLocks noChangeAspect="1"/>
          </p:cNvGraphicFramePr>
          <p:nvPr/>
        </p:nvGraphicFramePr>
        <p:xfrm>
          <a:off x="381000" y="1143000"/>
          <a:ext cx="4210050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74" name="Equation" r:id="rId6" imgW="1854000" imgH="380880" progId="Equation.3">
                  <p:embed/>
                </p:oleObj>
              </mc:Choice>
              <mc:Fallback>
                <p:oleObj name="Equation" r:id="rId6" imgW="1854000" imgH="3808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143000"/>
                        <a:ext cx="4210050" cy="860425"/>
                      </a:xfrm>
                      <a:prstGeom prst="rect">
                        <a:avLst/>
                      </a:prstGeom>
                      <a:solidFill>
                        <a:srgbClr val="FFCC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69" name="Text Box 1040"/>
          <p:cNvSpPr txBox="1">
            <a:spLocks noChangeArrowheads="1"/>
          </p:cNvSpPr>
          <p:nvPr/>
        </p:nvSpPr>
        <p:spPr bwMode="auto">
          <a:xfrm>
            <a:off x="2590800" y="2667000"/>
            <a:ext cx="4114800" cy="485775"/>
          </a:xfrm>
          <a:prstGeom prst="rect">
            <a:avLst/>
          </a:prstGeom>
          <a:solidFill>
            <a:srgbClr val="CCFFCC"/>
          </a:solidFill>
          <a:ln w="28575">
            <a:solidFill>
              <a:srgbClr val="0066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>
                <a:solidFill>
                  <a:srgbClr val="006600"/>
                </a:solidFill>
              </a:rPr>
              <a:t>deriving and combining</a:t>
            </a:r>
          </a:p>
        </p:txBody>
      </p:sp>
      <p:sp>
        <p:nvSpPr>
          <p:cNvPr id="45070" name="Line 1041"/>
          <p:cNvSpPr>
            <a:spLocks noChangeShapeType="1"/>
          </p:cNvSpPr>
          <p:nvPr/>
        </p:nvSpPr>
        <p:spPr bwMode="auto">
          <a:xfrm>
            <a:off x="2286000" y="2057400"/>
            <a:ext cx="609600" cy="533400"/>
          </a:xfrm>
          <a:prstGeom prst="line">
            <a:avLst/>
          </a:prstGeom>
          <a:noFill/>
          <a:ln w="28575">
            <a:solidFill>
              <a:srgbClr val="0066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71" name="Line 1042"/>
          <p:cNvSpPr>
            <a:spLocks noChangeShapeType="1"/>
          </p:cNvSpPr>
          <p:nvPr/>
        </p:nvSpPr>
        <p:spPr bwMode="auto">
          <a:xfrm flipV="1">
            <a:off x="6324600" y="2057400"/>
            <a:ext cx="609600" cy="533400"/>
          </a:xfrm>
          <a:prstGeom prst="line">
            <a:avLst/>
          </a:prstGeom>
          <a:noFill/>
          <a:ln w="28575">
            <a:solidFill>
              <a:srgbClr val="0066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45060" name="Object 4"/>
          <p:cNvGraphicFramePr>
            <a:graphicFrameLocks noChangeAspect="1"/>
          </p:cNvGraphicFramePr>
          <p:nvPr/>
        </p:nvGraphicFramePr>
        <p:xfrm>
          <a:off x="2244725" y="3657600"/>
          <a:ext cx="4732338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75" name="Equation" r:id="rId8" imgW="2133360" imgH="406080" progId="Equation.3">
                  <p:embed/>
                </p:oleObj>
              </mc:Choice>
              <mc:Fallback>
                <p:oleObj name="Equation" r:id="rId8" imgW="2133360" imgH="4060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44725" y="3657600"/>
                        <a:ext cx="4732338" cy="901700"/>
                      </a:xfrm>
                      <a:prstGeom prst="rect">
                        <a:avLst/>
                      </a:prstGeom>
                      <a:solidFill>
                        <a:schemeClr val="hlink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72" name="Line 1044"/>
          <p:cNvSpPr>
            <a:spLocks noChangeShapeType="1"/>
          </p:cNvSpPr>
          <p:nvPr/>
        </p:nvSpPr>
        <p:spPr bwMode="auto">
          <a:xfrm>
            <a:off x="4572000" y="3200400"/>
            <a:ext cx="0" cy="304800"/>
          </a:xfrm>
          <a:prstGeom prst="line">
            <a:avLst/>
          </a:prstGeom>
          <a:noFill/>
          <a:ln w="28575">
            <a:solidFill>
              <a:srgbClr val="0066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73" name="Text Box 1045"/>
          <p:cNvSpPr txBox="1">
            <a:spLocks noChangeArrowheads="1"/>
          </p:cNvSpPr>
          <p:nvPr/>
        </p:nvSpPr>
        <p:spPr bwMode="auto">
          <a:xfrm>
            <a:off x="609600" y="5029200"/>
            <a:ext cx="7772400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dirty="0" smtClean="0">
                <a:solidFill>
                  <a:schemeClr val="accent2"/>
                </a:solidFill>
              </a:rPr>
              <a:t>This second order equation is non linear. Moreover the parameters within the bracket are in general slowly varying with time.</a:t>
            </a:r>
          </a:p>
          <a:p>
            <a:pPr>
              <a:spcBef>
                <a:spcPct val="50000"/>
              </a:spcBef>
            </a:pPr>
            <a:r>
              <a:rPr lang="en-GB" sz="1800" dirty="0" smtClean="0">
                <a:solidFill>
                  <a:schemeClr val="accent2"/>
                </a:solidFill>
              </a:rPr>
              <a:t>We will study some cases </a:t>
            </a:r>
            <a:r>
              <a:rPr lang="en-GB" sz="1800" dirty="0" smtClean="0">
                <a:solidFill>
                  <a:schemeClr val="accent2"/>
                </a:solidFill>
              </a:rPr>
              <a:t>in the following</a:t>
            </a:r>
            <a:r>
              <a:rPr lang="en-GB" sz="1800" dirty="0" smtClean="0">
                <a:solidFill>
                  <a:schemeClr val="accent2"/>
                </a:solidFill>
              </a:rPr>
              <a:t>…</a:t>
            </a:r>
            <a:endParaRPr lang="en-GB" sz="18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61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467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GB" smtClean="0"/>
              <a:t>Small Amplitude Oscillations</a:t>
            </a:r>
            <a:endParaRPr lang="en-GB"/>
          </a:p>
        </p:txBody>
      </p:sp>
      <p:sp>
        <p:nvSpPr>
          <p:cNvPr id="49162" name="Line 3"/>
          <p:cNvSpPr>
            <a:spLocks noChangeShapeType="1"/>
          </p:cNvSpPr>
          <p:nvPr/>
        </p:nvSpPr>
        <p:spPr bwMode="auto">
          <a:xfrm>
            <a:off x="1828800" y="1600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9163" name="Text Box 4"/>
          <p:cNvSpPr txBox="1">
            <a:spLocks noChangeArrowheads="1"/>
          </p:cNvSpPr>
          <p:nvPr/>
        </p:nvSpPr>
        <p:spPr bwMode="auto">
          <a:xfrm>
            <a:off x="1447800" y="990600"/>
            <a:ext cx="45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GB" sz="1400"/>
          </a:p>
        </p:txBody>
      </p:sp>
      <p:sp>
        <p:nvSpPr>
          <p:cNvPr id="49164" name="Text Box 7"/>
          <p:cNvSpPr txBox="1">
            <a:spLocks noChangeArrowheads="1"/>
          </p:cNvSpPr>
          <p:nvPr/>
        </p:nvSpPr>
        <p:spPr bwMode="auto">
          <a:xfrm>
            <a:off x="609600" y="1897063"/>
            <a:ext cx="487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GB" sz="1800"/>
          </a:p>
        </p:txBody>
      </p:sp>
      <p:sp>
        <p:nvSpPr>
          <p:cNvPr id="49165" name="Text Box 8"/>
          <p:cNvSpPr txBox="1">
            <a:spLocks noChangeArrowheads="1"/>
          </p:cNvSpPr>
          <p:nvPr/>
        </p:nvSpPr>
        <p:spPr bwMode="auto">
          <a:xfrm>
            <a:off x="609600" y="1524000"/>
            <a:ext cx="533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GB" sz="1800"/>
          </a:p>
        </p:txBody>
      </p:sp>
      <p:graphicFrame>
        <p:nvGraphicFramePr>
          <p:cNvPr id="49154" name="Object 2"/>
          <p:cNvGraphicFramePr>
            <a:graphicFrameLocks noChangeAspect="1"/>
          </p:cNvGraphicFramePr>
          <p:nvPr/>
        </p:nvGraphicFramePr>
        <p:xfrm>
          <a:off x="657225" y="1600200"/>
          <a:ext cx="3563938" cy="877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302" name="Equation" r:id="rId4" imgW="1549080" imgH="380880" progId="Equation.DSMT4">
                  <p:embed/>
                </p:oleObj>
              </mc:Choice>
              <mc:Fallback>
                <p:oleObj name="Equation" r:id="rId4" imgW="1549080" imgH="38088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7225" y="1600200"/>
                        <a:ext cx="3563938" cy="877888"/>
                      </a:xfrm>
                      <a:prstGeom prst="rect">
                        <a:avLst/>
                      </a:prstGeom>
                      <a:solidFill>
                        <a:srgbClr val="CCFFCC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66" name="Text Box 16"/>
          <p:cNvSpPr txBox="1">
            <a:spLocks noChangeArrowheads="1"/>
          </p:cNvSpPr>
          <p:nvPr/>
        </p:nvSpPr>
        <p:spPr bwMode="auto">
          <a:xfrm>
            <a:off x="7162800" y="3379787"/>
            <a:ext cx="1676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smtClean="0">
                <a:solidFill>
                  <a:srgbClr val="FF3300"/>
                </a:solidFill>
              </a:rPr>
              <a:t>(for small </a:t>
            </a:r>
            <a:r>
              <a:rPr lang="en-GB" sz="1800" b="1" smtClean="0">
                <a:solidFill>
                  <a:srgbClr val="FF3300"/>
                </a:solidFill>
                <a:sym typeface="Symbol" charset="2"/>
              </a:rPr>
              <a:t>)</a:t>
            </a:r>
            <a:endParaRPr lang="en-GB" sz="1800" b="1">
              <a:solidFill>
                <a:srgbClr val="FF3300"/>
              </a:solidFill>
            </a:endParaRPr>
          </a:p>
        </p:txBody>
      </p:sp>
      <p:graphicFrame>
        <p:nvGraphicFramePr>
          <p:cNvPr id="49155" name="Object 3"/>
          <p:cNvGraphicFramePr>
            <a:graphicFrameLocks noChangeAspect="1"/>
          </p:cNvGraphicFramePr>
          <p:nvPr/>
        </p:nvGraphicFramePr>
        <p:xfrm>
          <a:off x="3702050" y="4816475"/>
          <a:ext cx="2178050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303" name="Equation" r:id="rId6" imgW="863600" imgH="228600" progId="Equation.DSMT4">
                  <p:embed/>
                </p:oleObj>
              </mc:Choice>
              <mc:Fallback>
                <p:oleObj name="Equation" r:id="rId6" imgW="863600" imgH="22860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2050" y="4816475"/>
                        <a:ext cx="2178050" cy="576263"/>
                      </a:xfrm>
                      <a:prstGeom prst="rect">
                        <a:avLst/>
                      </a:prstGeom>
                      <a:solidFill>
                        <a:srgbClr val="FFCCF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56" name="Object 4"/>
          <p:cNvGraphicFramePr>
            <a:graphicFrameLocks noChangeAspect="1"/>
          </p:cNvGraphicFramePr>
          <p:nvPr/>
        </p:nvGraphicFramePr>
        <p:xfrm>
          <a:off x="5749925" y="1524000"/>
          <a:ext cx="2674938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304" name="Equation" r:id="rId8" imgW="1218960" imgH="419040" progId="Equation.3">
                  <p:embed/>
                </p:oleObj>
              </mc:Choice>
              <mc:Fallback>
                <p:oleObj name="Equation" r:id="rId8" imgW="1218960" imgH="4190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9925" y="1524000"/>
                        <a:ext cx="2674938" cy="920750"/>
                      </a:xfrm>
                      <a:prstGeom prst="rect">
                        <a:avLst/>
                      </a:prstGeom>
                      <a:solidFill>
                        <a:srgbClr val="CCFFCC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68" name="Text Box 21"/>
          <p:cNvSpPr txBox="1">
            <a:spLocks noChangeArrowheads="1"/>
          </p:cNvSpPr>
          <p:nvPr/>
        </p:nvSpPr>
        <p:spPr bwMode="auto">
          <a:xfrm>
            <a:off x="4572000" y="1828800"/>
            <a:ext cx="685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smtClean="0">
                <a:solidFill>
                  <a:srgbClr val="006600"/>
                </a:solidFill>
              </a:rPr>
              <a:t>with</a:t>
            </a:r>
            <a:endParaRPr lang="en-GB" sz="1800">
              <a:solidFill>
                <a:srgbClr val="006600"/>
              </a:solidFill>
            </a:endParaRPr>
          </a:p>
        </p:txBody>
      </p:sp>
      <p:sp>
        <p:nvSpPr>
          <p:cNvPr id="49169" name="Text Box 22"/>
          <p:cNvSpPr txBox="1">
            <a:spLocks noChangeArrowheads="1"/>
          </p:cNvSpPr>
          <p:nvPr/>
        </p:nvSpPr>
        <p:spPr bwMode="auto">
          <a:xfrm>
            <a:off x="609600" y="990600"/>
            <a:ext cx="807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dirty="0" smtClean="0"/>
              <a:t>Let’s assume constant parameters </a:t>
            </a:r>
            <a:r>
              <a:rPr lang="en-GB" sz="1800" dirty="0" err="1" smtClean="0"/>
              <a:t>R</a:t>
            </a:r>
            <a:r>
              <a:rPr lang="en-GB" sz="1800" baseline="-25000" dirty="0" err="1" smtClean="0"/>
              <a:t>s</a:t>
            </a:r>
            <a:r>
              <a:rPr lang="en-GB" sz="1800" dirty="0" smtClean="0"/>
              <a:t>,</a:t>
            </a:r>
            <a:r>
              <a:rPr lang="en-GB" sz="1800" baseline="-25000" dirty="0" smtClean="0"/>
              <a:t> </a:t>
            </a:r>
            <a:r>
              <a:rPr lang="en-GB" sz="1800" dirty="0" err="1" smtClean="0"/>
              <a:t>p</a:t>
            </a:r>
            <a:r>
              <a:rPr lang="en-GB" sz="1800" baseline="-25000" dirty="0" err="1" smtClean="0"/>
              <a:t>s</a:t>
            </a:r>
            <a:r>
              <a:rPr lang="en-GB" sz="1800" b="1" dirty="0" smtClean="0"/>
              <a:t>,</a:t>
            </a:r>
            <a:r>
              <a:rPr lang="en-GB" sz="1800" b="1" baseline="-25000" dirty="0" smtClean="0"/>
              <a:t> </a:t>
            </a:r>
            <a:r>
              <a:rPr lang="en-GB" sz="1800" b="1" dirty="0" smtClean="0">
                <a:sym typeface="Symbol" charset="2"/>
              </a:rPr>
              <a:t></a:t>
            </a:r>
            <a:r>
              <a:rPr lang="en-GB" sz="1800" baseline="-25000" dirty="0" smtClean="0">
                <a:sym typeface="Symbol" charset="2"/>
              </a:rPr>
              <a:t>s</a:t>
            </a:r>
            <a:r>
              <a:rPr lang="en-GB" sz="1800" dirty="0" smtClean="0">
                <a:sym typeface="Symbol" charset="2"/>
              </a:rPr>
              <a:t> and </a:t>
            </a:r>
            <a:r>
              <a:rPr lang="en-GB" sz="1800" b="1" dirty="0" smtClean="0">
                <a:sym typeface="Symbol" charset="2"/>
              </a:rPr>
              <a:t></a:t>
            </a:r>
            <a:r>
              <a:rPr lang="en-GB" sz="1800" dirty="0" smtClean="0">
                <a:sym typeface="Symbol" charset="2"/>
              </a:rPr>
              <a:t>:</a:t>
            </a:r>
            <a:endParaRPr lang="en-GB" sz="1800" b="1" dirty="0"/>
          </a:p>
        </p:txBody>
      </p:sp>
      <p:graphicFrame>
        <p:nvGraphicFramePr>
          <p:cNvPr id="49157" name="Object 5"/>
          <p:cNvGraphicFramePr>
            <a:graphicFrameLocks noChangeAspect="1"/>
          </p:cNvGraphicFramePr>
          <p:nvPr/>
        </p:nvGraphicFramePr>
        <p:xfrm>
          <a:off x="762000" y="3316247"/>
          <a:ext cx="5943600" cy="4937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305" name="Equation" r:id="rId10" imgW="2603160" imgH="215640" progId="Equation.3">
                  <p:embed/>
                </p:oleObj>
              </mc:Choice>
              <mc:Fallback>
                <p:oleObj name="Equation" r:id="rId10" imgW="2603160" imgH="2156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3316247"/>
                        <a:ext cx="5943600" cy="49375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70" name="Text Box 24"/>
          <p:cNvSpPr txBox="1">
            <a:spLocks noChangeArrowheads="1"/>
          </p:cNvSpPr>
          <p:nvPr/>
        </p:nvSpPr>
        <p:spPr bwMode="auto">
          <a:xfrm>
            <a:off x="533400" y="2846387"/>
            <a:ext cx="7772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smtClean="0">
                <a:solidFill>
                  <a:srgbClr val="FF3300"/>
                </a:solidFill>
              </a:rPr>
              <a:t>Consider now small phase deviations from the reference particle:</a:t>
            </a:r>
            <a:endParaRPr lang="en-GB" sz="1800">
              <a:solidFill>
                <a:srgbClr val="FF3300"/>
              </a:solidFill>
            </a:endParaRPr>
          </a:p>
        </p:txBody>
      </p:sp>
      <p:sp>
        <p:nvSpPr>
          <p:cNvPr id="49171" name="Text Box 25"/>
          <p:cNvSpPr txBox="1">
            <a:spLocks noChangeArrowheads="1"/>
          </p:cNvSpPr>
          <p:nvPr/>
        </p:nvSpPr>
        <p:spPr bwMode="auto">
          <a:xfrm>
            <a:off x="533400" y="4129087"/>
            <a:ext cx="815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smtClean="0">
                <a:solidFill>
                  <a:srgbClr val="FF3300"/>
                </a:solidFill>
              </a:rPr>
              <a:t>and the corresponding linearized motion reduces to a harmonic oscillation:</a:t>
            </a:r>
            <a:endParaRPr lang="en-GB" sz="1800">
              <a:solidFill>
                <a:srgbClr val="FF3300"/>
              </a:solidFill>
            </a:endParaRPr>
          </a:p>
        </p:txBody>
      </p:sp>
      <p:sp>
        <p:nvSpPr>
          <p:cNvPr id="19" name="Text Box 27"/>
          <p:cNvSpPr txBox="1">
            <a:spLocks noChangeArrowheads="1"/>
          </p:cNvSpPr>
          <p:nvPr/>
        </p:nvSpPr>
        <p:spPr bwMode="auto">
          <a:xfrm>
            <a:off x="2133600" y="5638800"/>
            <a:ext cx="5257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dirty="0" smtClean="0"/>
              <a:t>where </a:t>
            </a:r>
            <a:r>
              <a:rPr lang="en-GB" sz="1800" b="1" dirty="0" smtClean="0">
                <a:sym typeface="Symbol" charset="2"/>
              </a:rPr>
              <a:t></a:t>
            </a:r>
            <a:r>
              <a:rPr lang="en-GB" sz="1800" b="1" baseline="-25000" dirty="0" smtClean="0">
                <a:sym typeface="Symbol" charset="2"/>
              </a:rPr>
              <a:t>s</a:t>
            </a:r>
            <a:r>
              <a:rPr lang="en-GB" sz="1800" dirty="0" smtClean="0">
                <a:sym typeface="Symbol" charset="2"/>
              </a:rPr>
              <a:t> is the synchrotron angular frequency </a:t>
            </a:r>
            <a:endParaRPr lang="en-GB" sz="1800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2" name="Rectangle 6"/>
          <p:cNvSpPr>
            <a:spLocks noChangeArrowheads="1"/>
          </p:cNvSpPr>
          <p:nvPr/>
        </p:nvSpPr>
        <p:spPr bwMode="auto">
          <a:xfrm>
            <a:off x="6172200" y="1572593"/>
            <a:ext cx="1673469" cy="588962"/>
          </a:xfrm>
          <a:prstGeom prst="rect">
            <a:avLst/>
          </a:prstGeom>
          <a:solidFill>
            <a:srgbClr val="CCECFF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174" name="Rectangle 3"/>
          <p:cNvSpPr>
            <a:spLocks noChangeArrowheads="1"/>
          </p:cNvSpPr>
          <p:nvPr/>
        </p:nvSpPr>
        <p:spPr bwMode="auto">
          <a:xfrm>
            <a:off x="533400" y="929655"/>
            <a:ext cx="5791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tabLst>
                <a:tab pos="6953250" algn="l"/>
              </a:tabLst>
            </a:pPr>
            <a:r>
              <a:rPr lang="en-US" sz="1600" dirty="0">
                <a:latin typeface="Comic Sans MS" pitchFamily="-110" charset="0"/>
              </a:rPr>
              <a:t>Stability is obtained </a:t>
            </a:r>
            <a:r>
              <a:rPr lang="en-US" sz="1600" dirty="0" smtClean="0">
                <a:latin typeface="Comic Sans MS" pitchFamily="-110" charset="0"/>
              </a:rPr>
              <a:t>when </a:t>
            </a:r>
            <a:r>
              <a:rPr lang="en-GB" sz="1800" b="1" dirty="0" smtClean="0">
                <a:sym typeface="Symbol" charset="2"/>
              </a:rPr>
              <a:t></a:t>
            </a:r>
            <a:r>
              <a:rPr lang="en-GB" sz="1600" b="1" baseline="-25000" dirty="0" smtClean="0">
                <a:sym typeface="Symbol" charset="2"/>
              </a:rPr>
              <a:t>s</a:t>
            </a:r>
            <a:r>
              <a:rPr lang="en-US" sz="1600" dirty="0" smtClean="0">
                <a:latin typeface="Comic Sans MS" pitchFamily="-110" charset="0"/>
              </a:rPr>
              <a:t> is </a:t>
            </a:r>
            <a:r>
              <a:rPr lang="en-US" sz="1600" dirty="0">
                <a:latin typeface="Comic Sans MS" pitchFamily="-110" charset="0"/>
              </a:rPr>
              <a:t>real</a:t>
            </a:r>
            <a:r>
              <a:rPr lang="en-US" sz="1600" dirty="0" smtClean="0">
                <a:latin typeface="Comic Sans MS" pitchFamily="-110" charset="0"/>
              </a:rPr>
              <a:t> and so </a:t>
            </a:r>
            <a:r>
              <a:rPr lang="en-GB" sz="1800" b="1" dirty="0" smtClean="0">
                <a:sym typeface="Symbol" charset="2"/>
              </a:rPr>
              <a:t></a:t>
            </a:r>
            <a:r>
              <a:rPr lang="en-GB" sz="1600" b="1" baseline="-25000" dirty="0" smtClean="0">
                <a:sym typeface="Symbol" charset="2"/>
              </a:rPr>
              <a:t>s</a:t>
            </a:r>
            <a:r>
              <a:rPr lang="en-GB" sz="1600" b="1" baseline="30000" dirty="0" smtClean="0">
                <a:sym typeface="Symbol" charset="2"/>
              </a:rPr>
              <a:t>2</a:t>
            </a:r>
            <a:r>
              <a:rPr lang="en-US" sz="1600" dirty="0" smtClean="0">
                <a:latin typeface="Comic Sans MS" pitchFamily="-110" charset="0"/>
              </a:rPr>
              <a:t> positive</a:t>
            </a:r>
            <a:r>
              <a:rPr lang="en-US" sz="1600" dirty="0">
                <a:latin typeface="Comic Sans MS" pitchFamily="-110" charset="0"/>
              </a:rPr>
              <a:t>: </a:t>
            </a:r>
            <a:endParaRPr sz="1600" noProof="1">
              <a:latin typeface="Comic Sans MS" pitchFamily="-110" charset="0"/>
            </a:endParaRPr>
          </a:p>
        </p:txBody>
      </p:sp>
      <p:graphicFrame>
        <p:nvGraphicFramePr>
          <p:cNvPr id="9216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1298494"/>
              </p:ext>
            </p:extLst>
          </p:nvPr>
        </p:nvGraphicFramePr>
        <p:xfrm>
          <a:off x="1223963" y="1399555"/>
          <a:ext cx="6496050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72" name="Equation" r:id="rId3" imgW="3530600" imgH="469900" progId="Equation.DSMT4">
                  <p:embed/>
                </p:oleObj>
              </mc:Choice>
              <mc:Fallback>
                <p:oleObj name="Equation" r:id="rId3" imgW="3530600" imgH="4699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3963" y="1399555"/>
                        <a:ext cx="6496050" cy="936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190" name="Rectangle 54"/>
          <p:cNvSpPr>
            <a:spLocks noChangeArrowheads="1"/>
          </p:cNvSpPr>
          <p:nvPr/>
        </p:nvSpPr>
        <p:spPr bwMode="auto">
          <a:xfrm>
            <a:off x="1040423" y="1386855"/>
            <a:ext cx="2899997" cy="96202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Rectangle 2"/>
          <p:cNvSpPr txBox="1">
            <a:spLocks noChangeArrowheads="1"/>
          </p:cNvSpPr>
          <p:nvPr/>
        </p:nvSpPr>
        <p:spPr bwMode="auto">
          <a:xfrm>
            <a:off x="838200" y="304800"/>
            <a:ext cx="7467600" cy="5334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b="1" kern="0" dirty="0" smtClean="0">
                <a:solidFill>
                  <a:schemeClr val="accent2"/>
                </a:solidFill>
                <a:latin typeface="+mj-lt"/>
                <a:ea typeface="ＭＳ Ｐゴシック" charset="-128"/>
                <a:cs typeface="ＭＳ Ｐゴシック" charset="-128"/>
              </a:rPr>
              <a:t>Stability condition for </a:t>
            </a:r>
            <a:r>
              <a:rPr lang="en-US" b="1" kern="0" dirty="0" err="1" smtClean="0">
                <a:solidFill>
                  <a:schemeClr val="accent2"/>
                </a:solidFill>
                <a:latin typeface="Lucida Grande"/>
                <a:ea typeface="Lucida Grande"/>
                <a:cs typeface="Lucida Grande"/>
              </a:rPr>
              <a:t>ϕ</a:t>
            </a:r>
            <a:r>
              <a:rPr lang="en-US" b="1" kern="0" baseline="-25000" dirty="0" err="1" smtClean="0">
                <a:solidFill>
                  <a:schemeClr val="accent2"/>
                </a:solidFill>
                <a:latin typeface="+mj-lt"/>
                <a:ea typeface="ＭＳ Ｐゴシック" charset="-128"/>
                <a:cs typeface="ＭＳ Ｐゴシック" charset="-128"/>
              </a:rPr>
              <a:t>s</a:t>
            </a:r>
            <a:endParaRPr lang="en-US" b="1" kern="0" baseline="-25000" dirty="0" smtClean="0">
              <a:solidFill>
                <a:schemeClr val="accent2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683568" y="2420888"/>
            <a:ext cx="7344816" cy="4104456"/>
            <a:chOff x="838200" y="2780928"/>
            <a:chExt cx="6629400" cy="3543672"/>
          </a:xfrm>
        </p:grpSpPr>
        <p:graphicFrame>
          <p:nvGraphicFramePr>
            <p:cNvPr id="92164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01695860"/>
                </p:ext>
              </p:extLst>
            </p:nvPr>
          </p:nvGraphicFramePr>
          <p:xfrm>
            <a:off x="7249257" y="4237039"/>
            <a:ext cx="218343" cy="3587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773" name="Equation" r:id="rId5" imgW="126720" imgH="203040" progId="Equation.3">
                    <p:embed/>
                  </p:oleObj>
                </mc:Choice>
                <mc:Fallback>
                  <p:oleObj name="Equation" r:id="rId5" imgW="126720" imgH="203040" progId="Equation.3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249257" y="4237039"/>
                          <a:ext cx="218343" cy="3587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165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9178229"/>
                </p:ext>
              </p:extLst>
            </p:nvPr>
          </p:nvGraphicFramePr>
          <p:xfrm>
            <a:off x="3620965" y="4248151"/>
            <a:ext cx="197827" cy="5111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774" name="Equation" r:id="rId7" imgW="164880" imgH="393480" progId="Equation.3">
                    <p:embed/>
                  </p:oleObj>
                </mc:Choice>
                <mc:Fallback>
                  <p:oleObj name="Equation" r:id="rId7" imgW="164880" imgH="393480" progId="Equation.3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20965" y="4248151"/>
                          <a:ext cx="197827" cy="5111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166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44948327"/>
                </p:ext>
              </p:extLst>
            </p:nvPr>
          </p:nvGraphicFramePr>
          <p:xfrm>
            <a:off x="5842488" y="4259264"/>
            <a:ext cx="319454" cy="5111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775" name="Equation" r:id="rId9" imgW="266400" imgH="393480" progId="Equation.3">
                    <p:embed/>
                  </p:oleObj>
                </mc:Choice>
                <mc:Fallback>
                  <p:oleObj name="Equation" r:id="rId9" imgW="266400" imgH="393480" progId="Equation.3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42488" y="4259264"/>
                          <a:ext cx="319454" cy="5111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167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58698782"/>
                </p:ext>
              </p:extLst>
            </p:nvPr>
          </p:nvGraphicFramePr>
          <p:xfrm>
            <a:off x="4523642" y="4414839"/>
            <a:ext cx="167054" cy="180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776" name="Equation" r:id="rId11" imgW="139680" imgH="139680" progId="Equation.3">
                    <p:embed/>
                  </p:oleObj>
                </mc:Choice>
                <mc:Fallback>
                  <p:oleObj name="Equation" r:id="rId11" imgW="139680" imgH="139680" progId="Equation.3">
                    <p:embed/>
                    <p:pic>
                      <p:nvPicPr>
                        <p:cNvPr id="0" name="Picture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23642" y="4414839"/>
                          <a:ext cx="167054" cy="1809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175" name="Line 7"/>
            <p:cNvSpPr>
              <a:spLocks noChangeShapeType="1"/>
            </p:cNvSpPr>
            <p:nvPr/>
          </p:nvSpPr>
          <p:spPr bwMode="auto">
            <a:xfrm flipH="1">
              <a:off x="2977660" y="2780928"/>
              <a:ext cx="10163" cy="278961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" name="Group 8"/>
            <p:cNvGrpSpPr>
              <a:grpSpLocks/>
            </p:cNvGrpSpPr>
            <p:nvPr/>
          </p:nvGrpSpPr>
          <p:grpSpPr bwMode="auto">
            <a:xfrm flipV="1">
              <a:off x="2984988" y="3192463"/>
              <a:ext cx="3625362" cy="2100262"/>
              <a:chOff x="450" y="2259"/>
              <a:chExt cx="1782" cy="1137"/>
            </a:xfrm>
          </p:grpSpPr>
          <p:grpSp>
            <p:nvGrpSpPr>
              <p:cNvPr id="3" name="Group 9"/>
              <p:cNvGrpSpPr>
                <a:grpSpLocks/>
              </p:cNvGrpSpPr>
              <p:nvPr/>
            </p:nvGrpSpPr>
            <p:grpSpPr bwMode="auto">
              <a:xfrm>
                <a:off x="1341" y="2259"/>
                <a:ext cx="891" cy="569"/>
                <a:chOff x="1392" y="2256"/>
                <a:chExt cx="891" cy="569"/>
              </a:xfrm>
            </p:grpSpPr>
            <p:sp>
              <p:nvSpPr>
                <p:cNvPr id="92200" name="Freeform 10"/>
                <p:cNvSpPr>
                  <a:spLocks/>
                </p:cNvSpPr>
                <p:nvPr/>
              </p:nvSpPr>
              <p:spPr bwMode="auto">
                <a:xfrm flipV="1">
                  <a:off x="1392" y="2256"/>
                  <a:ext cx="459" cy="569"/>
                </a:xfrm>
                <a:custGeom>
                  <a:avLst/>
                  <a:gdLst>
                    <a:gd name="T0" fmla="*/ 0 w 459"/>
                    <a:gd name="T1" fmla="*/ 0 h 569"/>
                    <a:gd name="T2" fmla="*/ 90 w 459"/>
                    <a:gd name="T3" fmla="*/ 222 h 569"/>
                    <a:gd name="T4" fmla="*/ 183 w 459"/>
                    <a:gd name="T5" fmla="*/ 402 h 569"/>
                    <a:gd name="T6" fmla="*/ 294 w 459"/>
                    <a:gd name="T7" fmla="*/ 519 h 569"/>
                    <a:gd name="T8" fmla="*/ 390 w 459"/>
                    <a:gd name="T9" fmla="*/ 561 h 569"/>
                    <a:gd name="T10" fmla="*/ 459 w 459"/>
                    <a:gd name="T11" fmla="*/ 567 h 56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59"/>
                    <a:gd name="T19" fmla="*/ 0 h 569"/>
                    <a:gd name="T20" fmla="*/ 459 w 459"/>
                    <a:gd name="T21" fmla="*/ 569 h 56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59" h="569">
                      <a:moveTo>
                        <a:pt x="0" y="0"/>
                      </a:moveTo>
                      <a:cubicBezTo>
                        <a:pt x="15" y="36"/>
                        <a:pt x="59" y="155"/>
                        <a:pt x="90" y="222"/>
                      </a:cubicBezTo>
                      <a:cubicBezTo>
                        <a:pt x="121" y="289"/>
                        <a:pt x="149" y="353"/>
                        <a:pt x="183" y="402"/>
                      </a:cubicBezTo>
                      <a:cubicBezTo>
                        <a:pt x="217" y="451"/>
                        <a:pt x="260" y="493"/>
                        <a:pt x="294" y="519"/>
                      </a:cubicBezTo>
                      <a:cubicBezTo>
                        <a:pt x="328" y="545"/>
                        <a:pt x="363" y="553"/>
                        <a:pt x="390" y="561"/>
                      </a:cubicBezTo>
                      <a:cubicBezTo>
                        <a:pt x="417" y="569"/>
                        <a:pt x="445" y="566"/>
                        <a:pt x="459" y="567"/>
                      </a:cubicBezTo>
                    </a:path>
                  </a:pathLst>
                </a:custGeom>
                <a:noFill/>
                <a:ln w="12700">
                  <a:solidFill>
                    <a:srgbClr val="3333FF"/>
                  </a:solidFill>
                  <a:prstDash val="lgDash"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2201" name="Freeform 11"/>
                <p:cNvSpPr>
                  <a:spLocks/>
                </p:cNvSpPr>
                <p:nvPr/>
              </p:nvSpPr>
              <p:spPr bwMode="auto">
                <a:xfrm flipH="1" flipV="1">
                  <a:off x="1824" y="2256"/>
                  <a:ext cx="459" cy="569"/>
                </a:xfrm>
                <a:custGeom>
                  <a:avLst/>
                  <a:gdLst>
                    <a:gd name="T0" fmla="*/ 0 w 459"/>
                    <a:gd name="T1" fmla="*/ 0 h 569"/>
                    <a:gd name="T2" fmla="*/ 90 w 459"/>
                    <a:gd name="T3" fmla="*/ 222 h 569"/>
                    <a:gd name="T4" fmla="*/ 183 w 459"/>
                    <a:gd name="T5" fmla="*/ 402 h 569"/>
                    <a:gd name="T6" fmla="*/ 294 w 459"/>
                    <a:gd name="T7" fmla="*/ 519 h 569"/>
                    <a:gd name="T8" fmla="*/ 390 w 459"/>
                    <a:gd name="T9" fmla="*/ 561 h 569"/>
                    <a:gd name="T10" fmla="*/ 459 w 459"/>
                    <a:gd name="T11" fmla="*/ 567 h 56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59"/>
                    <a:gd name="T19" fmla="*/ 0 h 569"/>
                    <a:gd name="T20" fmla="*/ 459 w 459"/>
                    <a:gd name="T21" fmla="*/ 569 h 56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59" h="569">
                      <a:moveTo>
                        <a:pt x="0" y="0"/>
                      </a:moveTo>
                      <a:cubicBezTo>
                        <a:pt x="15" y="36"/>
                        <a:pt x="59" y="155"/>
                        <a:pt x="90" y="222"/>
                      </a:cubicBezTo>
                      <a:cubicBezTo>
                        <a:pt x="121" y="289"/>
                        <a:pt x="149" y="353"/>
                        <a:pt x="183" y="402"/>
                      </a:cubicBezTo>
                      <a:cubicBezTo>
                        <a:pt x="217" y="451"/>
                        <a:pt x="260" y="493"/>
                        <a:pt x="294" y="519"/>
                      </a:cubicBezTo>
                      <a:cubicBezTo>
                        <a:pt x="328" y="545"/>
                        <a:pt x="363" y="553"/>
                        <a:pt x="390" y="561"/>
                      </a:cubicBezTo>
                      <a:cubicBezTo>
                        <a:pt x="417" y="569"/>
                        <a:pt x="445" y="566"/>
                        <a:pt x="459" y="567"/>
                      </a:cubicBezTo>
                    </a:path>
                  </a:pathLst>
                </a:custGeom>
                <a:noFill/>
                <a:ln w="12700">
                  <a:solidFill>
                    <a:srgbClr val="3333FF"/>
                  </a:solidFill>
                  <a:prstDash val="lgDash"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4" name="Group 12"/>
              <p:cNvGrpSpPr>
                <a:grpSpLocks/>
              </p:cNvGrpSpPr>
              <p:nvPr/>
            </p:nvGrpSpPr>
            <p:grpSpPr bwMode="auto">
              <a:xfrm>
                <a:off x="450" y="2827"/>
                <a:ext cx="891" cy="569"/>
                <a:chOff x="480" y="2832"/>
                <a:chExt cx="891" cy="569"/>
              </a:xfrm>
            </p:grpSpPr>
            <p:sp>
              <p:nvSpPr>
                <p:cNvPr id="92198" name="Freeform 13"/>
                <p:cNvSpPr>
                  <a:spLocks/>
                </p:cNvSpPr>
                <p:nvPr/>
              </p:nvSpPr>
              <p:spPr bwMode="auto">
                <a:xfrm>
                  <a:off x="480" y="2832"/>
                  <a:ext cx="459" cy="569"/>
                </a:xfrm>
                <a:custGeom>
                  <a:avLst/>
                  <a:gdLst>
                    <a:gd name="T0" fmla="*/ 0 w 459"/>
                    <a:gd name="T1" fmla="*/ 0 h 569"/>
                    <a:gd name="T2" fmla="*/ 90 w 459"/>
                    <a:gd name="T3" fmla="*/ 222 h 569"/>
                    <a:gd name="T4" fmla="*/ 183 w 459"/>
                    <a:gd name="T5" fmla="*/ 402 h 569"/>
                    <a:gd name="T6" fmla="*/ 294 w 459"/>
                    <a:gd name="T7" fmla="*/ 519 h 569"/>
                    <a:gd name="T8" fmla="*/ 390 w 459"/>
                    <a:gd name="T9" fmla="*/ 561 h 569"/>
                    <a:gd name="T10" fmla="*/ 459 w 459"/>
                    <a:gd name="T11" fmla="*/ 567 h 56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59"/>
                    <a:gd name="T19" fmla="*/ 0 h 569"/>
                    <a:gd name="T20" fmla="*/ 459 w 459"/>
                    <a:gd name="T21" fmla="*/ 569 h 56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59" h="569">
                      <a:moveTo>
                        <a:pt x="0" y="0"/>
                      </a:moveTo>
                      <a:cubicBezTo>
                        <a:pt x="15" y="36"/>
                        <a:pt x="59" y="155"/>
                        <a:pt x="90" y="222"/>
                      </a:cubicBezTo>
                      <a:cubicBezTo>
                        <a:pt x="121" y="289"/>
                        <a:pt x="149" y="353"/>
                        <a:pt x="183" y="402"/>
                      </a:cubicBezTo>
                      <a:cubicBezTo>
                        <a:pt x="217" y="451"/>
                        <a:pt x="260" y="493"/>
                        <a:pt x="294" y="519"/>
                      </a:cubicBezTo>
                      <a:cubicBezTo>
                        <a:pt x="328" y="545"/>
                        <a:pt x="363" y="553"/>
                        <a:pt x="390" y="561"/>
                      </a:cubicBezTo>
                      <a:cubicBezTo>
                        <a:pt x="417" y="569"/>
                        <a:pt x="445" y="566"/>
                        <a:pt x="459" y="567"/>
                      </a:cubicBezTo>
                    </a:path>
                  </a:pathLst>
                </a:custGeom>
                <a:noFill/>
                <a:ln w="12700">
                  <a:solidFill>
                    <a:srgbClr val="3333FF"/>
                  </a:solidFill>
                  <a:prstDash val="lgDash"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2199" name="Freeform 14"/>
                <p:cNvSpPr>
                  <a:spLocks/>
                </p:cNvSpPr>
                <p:nvPr/>
              </p:nvSpPr>
              <p:spPr bwMode="auto">
                <a:xfrm flipH="1">
                  <a:off x="912" y="2832"/>
                  <a:ext cx="459" cy="569"/>
                </a:xfrm>
                <a:custGeom>
                  <a:avLst/>
                  <a:gdLst>
                    <a:gd name="T0" fmla="*/ 0 w 459"/>
                    <a:gd name="T1" fmla="*/ 0 h 569"/>
                    <a:gd name="T2" fmla="*/ 90 w 459"/>
                    <a:gd name="T3" fmla="*/ 222 h 569"/>
                    <a:gd name="T4" fmla="*/ 183 w 459"/>
                    <a:gd name="T5" fmla="*/ 402 h 569"/>
                    <a:gd name="T6" fmla="*/ 294 w 459"/>
                    <a:gd name="T7" fmla="*/ 519 h 569"/>
                    <a:gd name="T8" fmla="*/ 390 w 459"/>
                    <a:gd name="T9" fmla="*/ 561 h 569"/>
                    <a:gd name="T10" fmla="*/ 459 w 459"/>
                    <a:gd name="T11" fmla="*/ 567 h 56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59"/>
                    <a:gd name="T19" fmla="*/ 0 h 569"/>
                    <a:gd name="T20" fmla="*/ 459 w 459"/>
                    <a:gd name="T21" fmla="*/ 569 h 56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59" h="569">
                      <a:moveTo>
                        <a:pt x="0" y="0"/>
                      </a:moveTo>
                      <a:cubicBezTo>
                        <a:pt x="15" y="36"/>
                        <a:pt x="59" y="155"/>
                        <a:pt x="90" y="222"/>
                      </a:cubicBezTo>
                      <a:cubicBezTo>
                        <a:pt x="121" y="289"/>
                        <a:pt x="149" y="353"/>
                        <a:pt x="183" y="402"/>
                      </a:cubicBezTo>
                      <a:cubicBezTo>
                        <a:pt x="217" y="451"/>
                        <a:pt x="260" y="493"/>
                        <a:pt x="294" y="519"/>
                      </a:cubicBezTo>
                      <a:cubicBezTo>
                        <a:pt x="328" y="545"/>
                        <a:pt x="363" y="553"/>
                        <a:pt x="390" y="561"/>
                      </a:cubicBezTo>
                      <a:cubicBezTo>
                        <a:pt x="417" y="569"/>
                        <a:pt x="445" y="566"/>
                        <a:pt x="459" y="567"/>
                      </a:cubicBezTo>
                    </a:path>
                  </a:pathLst>
                </a:custGeom>
                <a:noFill/>
                <a:ln w="12700">
                  <a:solidFill>
                    <a:srgbClr val="3333FF"/>
                  </a:solidFill>
                  <a:prstDash val="lgDash"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92177" name="Line 15"/>
            <p:cNvSpPr>
              <a:spLocks noChangeShapeType="1"/>
            </p:cNvSpPr>
            <p:nvPr/>
          </p:nvSpPr>
          <p:spPr bwMode="auto">
            <a:xfrm>
              <a:off x="2294792" y="4240213"/>
              <a:ext cx="495446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178" name="Line 23"/>
            <p:cNvSpPr>
              <a:spLocks noChangeShapeType="1"/>
            </p:cNvSpPr>
            <p:nvPr/>
          </p:nvSpPr>
          <p:spPr bwMode="auto">
            <a:xfrm>
              <a:off x="3918438" y="3011488"/>
              <a:ext cx="0" cy="2628900"/>
            </a:xfrm>
            <a:prstGeom prst="line">
              <a:avLst/>
            </a:prstGeom>
            <a:noFill/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179" name="Line 24"/>
            <p:cNvSpPr>
              <a:spLocks noChangeShapeType="1"/>
            </p:cNvSpPr>
            <p:nvPr/>
          </p:nvSpPr>
          <p:spPr bwMode="auto">
            <a:xfrm>
              <a:off x="5731118" y="3011488"/>
              <a:ext cx="0" cy="2628900"/>
            </a:xfrm>
            <a:prstGeom prst="line">
              <a:avLst/>
            </a:prstGeom>
            <a:noFill/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180" name="Line 31"/>
            <p:cNvSpPr>
              <a:spLocks noChangeShapeType="1"/>
            </p:cNvSpPr>
            <p:nvPr/>
          </p:nvSpPr>
          <p:spPr bwMode="auto">
            <a:xfrm>
              <a:off x="4797669" y="3011488"/>
              <a:ext cx="0" cy="2628900"/>
            </a:xfrm>
            <a:prstGeom prst="line">
              <a:avLst/>
            </a:prstGeom>
            <a:noFill/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181" name="Line 32"/>
            <p:cNvSpPr>
              <a:spLocks noChangeShapeType="1"/>
            </p:cNvSpPr>
            <p:nvPr/>
          </p:nvSpPr>
          <p:spPr bwMode="auto">
            <a:xfrm>
              <a:off x="6611815" y="3011488"/>
              <a:ext cx="0" cy="2628900"/>
            </a:xfrm>
            <a:prstGeom prst="line">
              <a:avLst/>
            </a:prstGeom>
            <a:noFill/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40"/>
            <p:cNvGrpSpPr>
              <a:grpSpLocks/>
            </p:cNvGrpSpPr>
            <p:nvPr/>
          </p:nvGrpSpPr>
          <p:grpSpPr bwMode="auto">
            <a:xfrm>
              <a:off x="2984988" y="3208339"/>
              <a:ext cx="3626827" cy="2090737"/>
              <a:chOff x="1584" y="2370"/>
              <a:chExt cx="2335" cy="1177"/>
            </a:xfrm>
          </p:grpSpPr>
          <p:grpSp>
            <p:nvGrpSpPr>
              <p:cNvPr id="6" name="Group 34"/>
              <p:cNvGrpSpPr>
                <a:grpSpLocks/>
              </p:cNvGrpSpPr>
              <p:nvPr/>
            </p:nvGrpSpPr>
            <p:grpSpPr bwMode="auto">
              <a:xfrm flipV="1">
                <a:off x="2184" y="2955"/>
                <a:ext cx="1167" cy="592"/>
                <a:chOff x="1392" y="2256"/>
                <a:chExt cx="891" cy="569"/>
              </a:xfrm>
            </p:grpSpPr>
            <p:sp>
              <p:nvSpPr>
                <p:cNvPr id="92194" name="Freeform 35"/>
                <p:cNvSpPr>
                  <a:spLocks/>
                </p:cNvSpPr>
                <p:nvPr/>
              </p:nvSpPr>
              <p:spPr bwMode="auto">
                <a:xfrm flipV="1">
                  <a:off x="1392" y="2256"/>
                  <a:ext cx="459" cy="569"/>
                </a:xfrm>
                <a:custGeom>
                  <a:avLst/>
                  <a:gdLst>
                    <a:gd name="T0" fmla="*/ 0 w 459"/>
                    <a:gd name="T1" fmla="*/ 0 h 569"/>
                    <a:gd name="T2" fmla="*/ 90 w 459"/>
                    <a:gd name="T3" fmla="*/ 222 h 569"/>
                    <a:gd name="T4" fmla="*/ 183 w 459"/>
                    <a:gd name="T5" fmla="*/ 402 h 569"/>
                    <a:gd name="T6" fmla="*/ 294 w 459"/>
                    <a:gd name="T7" fmla="*/ 519 h 569"/>
                    <a:gd name="T8" fmla="*/ 390 w 459"/>
                    <a:gd name="T9" fmla="*/ 561 h 569"/>
                    <a:gd name="T10" fmla="*/ 459 w 459"/>
                    <a:gd name="T11" fmla="*/ 567 h 56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59"/>
                    <a:gd name="T19" fmla="*/ 0 h 569"/>
                    <a:gd name="T20" fmla="*/ 459 w 459"/>
                    <a:gd name="T21" fmla="*/ 569 h 56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59" h="569">
                      <a:moveTo>
                        <a:pt x="0" y="0"/>
                      </a:moveTo>
                      <a:cubicBezTo>
                        <a:pt x="15" y="36"/>
                        <a:pt x="59" y="155"/>
                        <a:pt x="90" y="222"/>
                      </a:cubicBezTo>
                      <a:cubicBezTo>
                        <a:pt x="121" y="289"/>
                        <a:pt x="149" y="353"/>
                        <a:pt x="183" y="402"/>
                      </a:cubicBezTo>
                      <a:cubicBezTo>
                        <a:pt x="217" y="451"/>
                        <a:pt x="260" y="493"/>
                        <a:pt x="294" y="519"/>
                      </a:cubicBezTo>
                      <a:cubicBezTo>
                        <a:pt x="328" y="545"/>
                        <a:pt x="363" y="553"/>
                        <a:pt x="390" y="561"/>
                      </a:cubicBezTo>
                      <a:cubicBezTo>
                        <a:pt x="417" y="569"/>
                        <a:pt x="445" y="566"/>
                        <a:pt x="459" y="567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2195" name="Freeform 36"/>
                <p:cNvSpPr>
                  <a:spLocks/>
                </p:cNvSpPr>
                <p:nvPr/>
              </p:nvSpPr>
              <p:spPr bwMode="auto">
                <a:xfrm flipH="1" flipV="1">
                  <a:off x="1824" y="2256"/>
                  <a:ext cx="459" cy="569"/>
                </a:xfrm>
                <a:custGeom>
                  <a:avLst/>
                  <a:gdLst>
                    <a:gd name="T0" fmla="*/ 0 w 459"/>
                    <a:gd name="T1" fmla="*/ 0 h 569"/>
                    <a:gd name="T2" fmla="*/ 90 w 459"/>
                    <a:gd name="T3" fmla="*/ 222 h 569"/>
                    <a:gd name="T4" fmla="*/ 183 w 459"/>
                    <a:gd name="T5" fmla="*/ 402 h 569"/>
                    <a:gd name="T6" fmla="*/ 294 w 459"/>
                    <a:gd name="T7" fmla="*/ 519 h 569"/>
                    <a:gd name="T8" fmla="*/ 390 w 459"/>
                    <a:gd name="T9" fmla="*/ 561 h 569"/>
                    <a:gd name="T10" fmla="*/ 459 w 459"/>
                    <a:gd name="T11" fmla="*/ 567 h 56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59"/>
                    <a:gd name="T19" fmla="*/ 0 h 569"/>
                    <a:gd name="T20" fmla="*/ 459 w 459"/>
                    <a:gd name="T21" fmla="*/ 569 h 56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59" h="569">
                      <a:moveTo>
                        <a:pt x="0" y="0"/>
                      </a:moveTo>
                      <a:cubicBezTo>
                        <a:pt x="15" y="36"/>
                        <a:pt x="59" y="155"/>
                        <a:pt x="90" y="222"/>
                      </a:cubicBezTo>
                      <a:cubicBezTo>
                        <a:pt x="121" y="289"/>
                        <a:pt x="149" y="353"/>
                        <a:pt x="183" y="402"/>
                      </a:cubicBezTo>
                      <a:cubicBezTo>
                        <a:pt x="217" y="451"/>
                        <a:pt x="260" y="493"/>
                        <a:pt x="294" y="519"/>
                      </a:cubicBezTo>
                      <a:cubicBezTo>
                        <a:pt x="328" y="545"/>
                        <a:pt x="363" y="553"/>
                        <a:pt x="390" y="561"/>
                      </a:cubicBezTo>
                      <a:cubicBezTo>
                        <a:pt x="417" y="569"/>
                        <a:pt x="445" y="566"/>
                        <a:pt x="459" y="567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92192" name="Freeform 38"/>
              <p:cNvSpPr>
                <a:spLocks/>
              </p:cNvSpPr>
              <p:nvPr/>
            </p:nvSpPr>
            <p:spPr bwMode="auto">
              <a:xfrm flipV="1">
                <a:off x="3351" y="2370"/>
                <a:ext cx="568" cy="592"/>
              </a:xfrm>
              <a:custGeom>
                <a:avLst/>
                <a:gdLst>
                  <a:gd name="T0" fmla="*/ 0 w 459"/>
                  <a:gd name="T1" fmla="*/ 0 h 569"/>
                  <a:gd name="T2" fmla="*/ 90 w 459"/>
                  <a:gd name="T3" fmla="*/ 222 h 569"/>
                  <a:gd name="T4" fmla="*/ 183 w 459"/>
                  <a:gd name="T5" fmla="*/ 402 h 569"/>
                  <a:gd name="T6" fmla="*/ 294 w 459"/>
                  <a:gd name="T7" fmla="*/ 519 h 569"/>
                  <a:gd name="T8" fmla="*/ 390 w 459"/>
                  <a:gd name="T9" fmla="*/ 561 h 569"/>
                  <a:gd name="T10" fmla="*/ 459 w 459"/>
                  <a:gd name="T11" fmla="*/ 567 h 56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59"/>
                  <a:gd name="T19" fmla="*/ 0 h 569"/>
                  <a:gd name="T20" fmla="*/ 459 w 459"/>
                  <a:gd name="T21" fmla="*/ 569 h 56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59" h="569">
                    <a:moveTo>
                      <a:pt x="0" y="0"/>
                    </a:moveTo>
                    <a:cubicBezTo>
                      <a:pt x="15" y="36"/>
                      <a:pt x="59" y="155"/>
                      <a:pt x="90" y="222"/>
                    </a:cubicBezTo>
                    <a:cubicBezTo>
                      <a:pt x="121" y="289"/>
                      <a:pt x="149" y="353"/>
                      <a:pt x="183" y="402"/>
                    </a:cubicBezTo>
                    <a:cubicBezTo>
                      <a:pt x="217" y="451"/>
                      <a:pt x="260" y="493"/>
                      <a:pt x="294" y="519"/>
                    </a:cubicBezTo>
                    <a:cubicBezTo>
                      <a:pt x="328" y="545"/>
                      <a:pt x="363" y="553"/>
                      <a:pt x="390" y="561"/>
                    </a:cubicBezTo>
                    <a:cubicBezTo>
                      <a:pt x="417" y="569"/>
                      <a:pt x="445" y="566"/>
                      <a:pt x="459" y="567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193" name="Freeform 39"/>
              <p:cNvSpPr>
                <a:spLocks/>
              </p:cNvSpPr>
              <p:nvPr/>
            </p:nvSpPr>
            <p:spPr bwMode="auto">
              <a:xfrm flipH="1" flipV="1">
                <a:off x="1584" y="2370"/>
                <a:ext cx="601" cy="592"/>
              </a:xfrm>
              <a:custGeom>
                <a:avLst/>
                <a:gdLst>
                  <a:gd name="T0" fmla="*/ 0 w 459"/>
                  <a:gd name="T1" fmla="*/ 0 h 569"/>
                  <a:gd name="T2" fmla="*/ 90 w 459"/>
                  <a:gd name="T3" fmla="*/ 222 h 569"/>
                  <a:gd name="T4" fmla="*/ 183 w 459"/>
                  <a:gd name="T5" fmla="*/ 402 h 569"/>
                  <a:gd name="T6" fmla="*/ 294 w 459"/>
                  <a:gd name="T7" fmla="*/ 519 h 569"/>
                  <a:gd name="T8" fmla="*/ 390 w 459"/>
                  <a:gd name="T9" fmla="*/ 561 h 569"/>
                  <a:gd name="T10" fmla="*/ 459 w 459"/>
                  <a:gd name="T11" fmla="*/ 567 h 56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59"/>
                  <a:gd name="T19" fmla="*/ 0 h 569"/>
                  <a:gd name="T20" fmla="*/ 459 w 459"/>
                  <a:gd name="T21" fmla="*/ 569 h 56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59" h="569">
                    <a:moveTo>
                      <a:pt x="0" y="0"/>
                    </a:moveTo>
                    <a:cubicBezTo>
                      <a:pt x="15" y="36"/>
                      <a:pt x="59" y="155"/>
                      <a:pt x="90" y="222"/>
                    </a:cubicBezTo>
                    <a:cubicBezTo>
                      <a:pt x="121" y="289"/>
                      <a:pt x="149" y="353"/>
                      <a:pt x="183" y="402"/>
                    </a:cubicBezTo>
                    <a:cubicBezTo>
                      <a:pt x="217" y="451"/>
                      <a:pt x="260" y="493"/>
                      <a:pt x="294" y="519"/>
                    </a:cubicBezTo>
                    <a:cubicBezTo>
                      <a:pt x="328" y="545"/>
                      <a:pt x="363" y="553"/>
                      <a:pt x="390" y="561"/>
                    </a:cubicBezTo>
                    <a:cubicBezTo>
                      <a:pt x="417" y="569"/>
                      <a:pt x="445" y="566"/>
                      <a:pt x="459" y="567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92183" name="Rectangle 42"/>
            <p:cNvSpPr>
              <a:spLocks noChangeArrowheads="1"/>
            </p:cNvSpPr>
            <p:nvPr/>
          </p:nvSpPr>
          <p:spPr bwMode="auto">
            <a:xfrm>
              <a:off x="4240823" y="3011488"/>
              <a:ext cx="538295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 i="1">
                  <a:solidFill>
                    <a:srgbClr val="3333FF"/>
                  </a:solidFill>
                  <a:latin typeface="Comic Sans MS" pitchFamily="-110" charset="0"/>
                </a:rPr>
                <a:t>V</a:t>
              </a:r>
              <a:r>
                <a:rPr lang="en-US" sz="1600" i="1" baseline="-25000">
                  <a:solidFill>
                    <a:srgbClr val="3333FF"/>
                  </a:solidFill>
                  <a:latin typeface="Comic Sans MS" pitchFamily="-110" charset="0"/>
                </a:rPr>
                <a:t>RF</a:t>
              </a:r>
              <a:endParaRPr sz="1600" i="1" baseline="-25000" noProof="1">
                <a:solidFill>
                  <a:srgbClr val="3333FF"/>
                </a:solidFill>
                <a:latin typeface="Comic Sans MS" pitchFamily="-110" charset="0"/>
              </a:endParaRPr>
            </a:p>
          </p:txBody>
        </p:sp>
        <p:sp>
          <p:nvSpPr>
            <p:cNvPr id="92184" name="Rectangle 43"/>
            <p:cNvSpPr>
              <a:spLocks noChangeArrowheads="1"/>
            </p:cNvSpPr>
            <p:nvPr/>
          </p:nvSpPr>
          <p:spPr bwMode="auto">
            <a:xfrm>
              <a:off x="2977662" y="2871788"/>
              <a:ext cx="817343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>
                  <a:solidFill>
                    <a:srgbClr val="FF0000"/>
                  </a:solidFill>
                  <a:latin typeface="Comic Sans MS" pitchFamily="-110" charset="0"/>
                </a:rPr>
                <a:t>cos (</a:t>
              </a:r>
              <a:r>
                <a:rPr lang="en-US" sz="1600" b="1" i="1">
                  <a:solidFill>
                    <a:srgbClr val="FF0000"/>
                  </a:solidFill>
                  <a:latin typeface="Symbol" pitchFamily="-110" charset="2"/>
                </a:rPr>
                <a:t>f</a:t>
              </a:r>
              <a:r>
                <a:rPr lang="en-US" sz="1600" b="1" i="1" baseline="-25000">
                  <a:solidFill>
                    <a:srgbClr val="FF0000"/>
                  </a:solidFill>
                  <a:latin typeface="Comic Sans MS" pitchFamily="-110" charset="0"/>
                </a:rPr>
                <a:t>s</a:t>
              </a:r>
              <a:r>
                <a:rPr lang="en-US" sz="1400">
                  <a:solidFill>
                    <a:srgbClr val="FF0000"/>
                  </a:solidFill>
                  <a:latin typeface="Comic Sans MS" pitchFamily="-110" charset="0"/>
                </a:rPr>
                <a:t>)</a:t>
              </a:r>
              <a:endParaRPr sz="1400" baseline="-25000" noProof="1">
                <a:solidFill>
                  <a:srgbClr val="FF0000"/>
                </a:solidFill>
                <a:latin typeface="Comic Sans MS" pitchFamily="-110" charset="0"/>
              </a:endParaRPr>
            </a:p>
          </p:txBody>
        </p:sp>
        <p:sp>
          <p:nvSpPr>
            <p:cNvPr id="92185" name="Rectangle 45"/>
            <p:cNvSpPr>
              <a:spLocks noChangeArrowheads="1"/>
            </p:cNvSpPr>
            <p:nvPr/>
          </p:nvSpPr>
          <p:spPr bwMode="auto">
            <a:xfrm>
              <a:off x="3304442" y="6016823"/>
              <a:ext cx="1208321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>
                  <a:latin typeface="Comic Sans MS" pitchFamily="-110" charset="0"/>
                </a:rPr>
                <a:t>acceleration</a:t>
              </a:r>
              <a:endParaRPr sz="1400" noProof="1">
                <a:latin typeface="Comic Sans MS" pitchFamily="-110" charset="0"/>
              </a:endParaRPr>
            </a:p>
          </p:txBody>
        </p:sp>
        <p:sp>
          <p:nvSpPr>
            <p:cNvPr id="92186" name="Rectangle 46"/>
            <p:cNvSpPr>
              <a:spLocks noChangeArrowheads="1"/>
            </p:cNvSpPr>
            <p:nvPr/>
          </p:nvSpPr>
          <p:spPr bwMode="auto">
            <a:xfrm>
              <a:off x="5051181" y="6016823"/>
              <a:ext cx="122804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>
                  <a:latin typeface="Comic Sans MS" pitchFamily="-110" charset="0"/>
                </a:rPr>
                <a:t>deceleration</a:t>
              </a:r>
              <a:endParaRPr sz="1400" noProof="1">
                <a:latin typeface="Comic Sans MS" pitchFamily="-110" charset="0"/>
              </a:endParaRPr>
            </a:p>
          </p:txBody>
        </p:sp>
        <p:sp>
          <p:nvSpPr>
            <p:cNvPr id="92187" name="Line 47"/>
            <p:cNvSpPr>
              <a:spLocks noChangeShapeType="1"/>
            </p:cNvSpPr>
            <p:nvPr/>
          </p:nvSpPr>
          <p:spPr bwMode="auto">
            <a:xfrm>
              <a:off x="2977662" y="6037461"/>
              <a:ext cx="181854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188" name="Line 48"/>
            <p:cNvSpPr>
              <a:spLocks noChangeShapeType="1"/>
            </p:cNvSpPr>
            <p:nvPr/>
          </p:nvSpPr>
          <p:spPr bwMode="auto">
            <a:xfrm>
              <a:off x="4768361" y="6037461"/>
              <a:ext cx="181707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aphicFrame>
          <p:nvGraphicFramePr>
            <p:cNvPr id="92168" name="Objec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16513531"/>
                </p:ext>
              </p:extLst>
            </p:nvPr>
          </p:nvGraphicFramePr>
          <p:xfrm>
            <a:off x="3200400" y="5659438"/>
            <a:ext cx="426427" cy="2635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777" name="Equation" r:id="rId13" imgW="355320" imgH="203040" progId="Equation.3">
                    <p:embed/>
                  </p:oleObj>
                </mc:Choice>
                <mc:Fallback>
                  <p:oleObj name="Equation" r:id="rId13" imgW="355320" imgH="203040" progId="Equation.3">
                    <p:embed/>
                    <p:pic>
                      <p:nvPicPr>
                        <p:cNvPr id="0" name="Picture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00400" y="5659438"/>
                          <a:ext cx="426427" cy="2635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169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02003947"/>
                </p:ext>
              </p:extLst>
            </p:nvPr>
          </p:nvGraphicFramePr>
          <p:xfrm>
            <a:off x="6002215" y="5659438"/>
            <a:ext cx="426426" cy="2635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778" name="Equation" r:id="rId15" imgW="355320" imgH="203040" progId="Equation.3">
                    <p:embed/>
                  </p:oleObj>
                </mc:Choice>
                <mc:Fallback>
                  <p:oleObj name="Equation" r:id="rId15" imgW="355320" imgH="203040" progId="Equation.3">
                    <p:embed/>
                    <p:pic>
                      <p:nvPicPr>
                        <p:cNvPr id="0" name="Picture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02215" y="5659438"/>
                          <a:ext cx="426426" cy="2635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170" name="Object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89197732"/>
                </p:ext>
              </p:extLst>
            </p:nvPr>
          </p:nvGraphicFramePr>
          <p:xfrm>
            <a:off x="4098681" y="5680075"/>
            <a:ext cx="426427" cy="2635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779" name="Equation" r:id="rId16" imgW="355320" imgH="203040" progId="Equation.3">
                    <p:embed/>
                  </p:oleObj>
                </mc:Choice>
                <mc:Fallback>
                  <p:oleObj name="Equation" r:id="rId16" imgW="355320" imgH="203040" progId="Equation.3">
                    <p:embed/>
                    <p:pic>
                      <p:nvPicPr>
                        <p:cNvPr id="0" name="Picture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98681" y="5680075"/>
                          <a:ext cx="426427" cy="2635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171" name="Object 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09900516"/>
                </p:ext>
              </p:extLst>
            </p:nvPr>
          </p:nvGraphicFramePr>
          <p:xfrm>
            <a:off x="5051181" y="5659438"/>
            <a:ext cx="426427" cy="2635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780" name="Equation" r:id="rId18" imgW="355320" imgH="203040" progId="Equation.DSMT4">
                    <p:embed/>
                  </p:oleObj>
                </mc:Choice>
                <mc:Fallback>
                  <p:oleObj name="Equation" r:id="rId18" imgW="355320" imgH="203040" progId="Equation.DSMT4">
                    <p:embed/>
                    <p:pic>
                      <p:nvPicPr>
                        <p:cNvPr id="0" name="Picture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51181" y="5659438"/>
                          <a:ext cx="426427" cy="2635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189" name="Rectangle 53"/>
            <p:cNvSpPr>
              <a:spLocks noChangeArrowheads="1"/>
            </p:cNvSpPr>
            <p:nvPr/>
          </p:nvSpPr>
          <p:spPr bwMode="auto">
            <a:xfrm>
              <a:off x="838200" y="5483423"/>
              <a:ext cx="2045427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 dirty="0">
                  <a:latin typeface="Comic Sans MS" pitchFamily="-110" charset="0"/>
                </a:rPr>
                <a:t>Stable in the region if</a:t>
              </a:r>
              <a:endParaRPr sz="1400" noProof="1">
                <a:latin typeface="Comic Sans MS" pitchFamily="-110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3124200" y="5300246"/>
              <a:ext cx="67077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>
                  <a:latin typeface="Arial"/>
                  <a:cs typeface="Arial"/>
                </a:rPr>
                <a:t> &lt; </a:t>
              </a:r>
              <a:r>
                <a:rPr lang="en-US" sz="1600" baseline="-25000" dirty="0" smtClean="0">
                  <a:latin typeface="Arial"/>
                  <a:cs typeface="Arial"/>
                </a:rPr>
                <a:t>tr</a:t>
              </a:r>
              <a:r>
                <a:rPr lang="en-US" sz="1600" dirty="0" smtClean="0">
                  <a:latin typeface="Arial"/>
                  <a:cs typeface="Arial"/>
                </a:rPr>
                <a:t>           </a:t>
              </a:r>
              <a:endParaRPr lang="en-US" sz="1600" dirty="0">
                <a:latin typeface="Arial"/>
                <a:cs typeface="Arial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5899965" y="5300246"/>
              <a:ext cx="67077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>
                  <a:latin typeface="Arial"/>
                  <a:cs typeface="Arial"/>
                </a:rPr>
                <a:t> &lt; </a:t>
              </a:r>
              <a:r>
                <a:rPr lang="en-US" sz="1600" baseline="-25000" dirty="0" smtClean="0">
                  <a:latin typeface="Arial"/>
                  <a:cs typeface="Arial"/>
                </a:rPr>
                <a:t>tr</a:t>
              </a:r>
              <a:r>
                <a:rPr lang="en-US" sz="1600" dirty="0" smtClean="0">
                  <a:latin typeface="Arial"/>
                  <a:cs typeface="Arial"/>
                </a:rPr>
                <a:t>           </a:t>
              </a:r>
              <a:endParaRPr lang="en-US" sz="1600" dirty="0">
                <a:latin typeface="Arial"/>
                <a:cs typeface="Arial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4038600" y="5300246"/>
              <a:ext cx="67077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>
                  <a:latin typeface="Arial"/>
                  <a:cs typeface="Arial"/>
                </a:rPr>
                <a:t> &gt; </a:t>
              </a:r>
              <a:r>
                <a:rPr lang="en-US" sz="1600" baseline="-25000" dirty="0" smtClean="0">
                  <a:latin typeface="Arial"/>
                  <a:cs typeface="Arial"/>
                </a:rPr>
                <a:t>tr</a:t>
              </a:r>
              <a:r>
                <a:rPr lang="en-US" sz="1600" dirty="0" smtClean="0">
                  <a:latin typeface="Arial"/>
                  <a:cs typeface="Arial"/>
                </a:rPr>
                <a:t>           </a:t>
              </a:r>
              <a:endParaRPr lang="en-US" sz="1600" dirty="0">
                <a:latin typeface="Arial"/>
                <a:cs typeface="Arial"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4968024" y="5300246"/>
              <a:ext cx="67077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>
                  <a:latin typeface="Arial"/>
                  <a:cs typeface="Arial"/>
                </a:rPr>
                <a:t> &gt; </a:t>
              </a:r>
              <a:r>
                <a:rPr lang="en-US" sz="1600" baseline="-25000" dirty="0" smtClean="0">
                  <a:latin typeface="Arial"/>
                  <a:cs typeface="Arial"/>
                </a:rPr>
                <a:t>tr</a:t>
              </a:r>
              <a:r>
                <a:rPr lang="en-US" sz="1600" dirty="0" smtClean="0">
                  <a:latin typeface="Arial"/>
                  <a:cs typeface="Arial"/>
                </a:rPr>
                <a:t>           </a:t>
              </a:r>
              <a:endParaRPr lang="en-US" sz="1600" dirty="0">
                <a:latin typeface="Arial"/>
                <a:cs typeface="Arial"/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8" name="Rectangle 2050"/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467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/>
              <a:t>Large Amplitude Oscillations</a:t>
            </a:r>
            <a:endParaRPr lang="fr-FR"/>
          </a:p>
        </p:txBody>
      </p:sp>
      <p:sp>
        <p:nvSpPr>
          <p:cNvPr id="51209" name="Line 2051"/>
          <p:cNvSpPr>
            <a:spLocks noChangeShapeType="1"/>
          </p:cNvSpPr>
          <p:nvPr/>
        </p:nvSpPr>
        <p:spPr bwMode="auto">
          <a:xfrm>
            <a:off x="1828800" y="1600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10" name="Text Box 2052"/>
          <p:cNvSpPr txBox="1">
            <a:spLocks noChangeArrowheads="1"/>
          </p:cNvSpPr>
          <p:nvPr/>
        </p:nvSpPr>
        <p:spPr bwMode="auto">
          <a:xfrm>
            <a:off x="1447800" y="990600"/>
            <a:ext cx="45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400"/>
          </a:p>
        </p:txBody>
      </p:sp>
      <p:sp>
        <p:nvSpPr>
          <p:cNvPr id="51211" name="Text Box 2053"/>
          <p:cNvSpPr txBox="1">
            <a:spLocks noChangeArrowheads="1"/>
          </p:cNvSpPr>
          <p:nvPr/>
        </p:nvSpPr>
        <p:spPr bwMode="auto">
          <a:xfrm>
            <a:off x="609600" y="1897063"/>
            <a:ext cx="487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800"/>
          </a:p>
        </p:txBody>
      </p:sp>
      <p:sp>
        <p:nvSpPr>
          <p:cNvPr id="51212" name="Text Box 2054"/>
          <p:cNvSpPr txBox="1">
            <a:spLocks noChangeArrowheads="1"/>
          </p:cNvSpPr>
          <p:nvPr/>
        </p:nvSpPr>
        <p:spPr bwMode="auto">
          <a:xfrm>
            <a:off x="609600" y="1524000"/>
            <a:ext cx="533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800"/>
          </a:p>
        </p:txBody>
      </p:sp>
      <p:sp>
        <p:nvSpPr>
          <p:cNvPr id="51213" name="Text Box 2062"/>
          <p:cNvSpPr txBox="1">
            <a:spLocks noChangeArrowheads="1"/>
          </p:cNvSpPr>
          <p:nvPr/>
        </p:nvSpPr>
        <p:spPr bwMode="auto">
          <a:xfrm>
            <a:off x="609600" y="1295400"/>
            <a:ext cx="7696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rgbClr val="FF3300"/>
                </a:solidFill>
              </a:rPr>
              <a:t>For larger phase (or energy) deviations from the reference the second order differential equation is non-linear:</a:t>
            </a:r>
            <a:endParaRPr lang="fr-FR" sz="1800" b="1">
              <a:solidFill>
                <a:srgbClr val="FF3300"/>
              </a:solidFill>
            </a:endParaRPr>
          </a:p>
        </p:txBody>
      </p:sp>
      <p:graphicFrame>
        <p:nvGraphicFramePr>
          <p:cNvPr id="51202" name="Object 2"/>
          <p:cNvGraphicFramePr>
            <a:graphicFrameLocks noChangeAspect="1"/>
          </p:cNvGraphicFramePr>
          <p:nvPr/>
        </p:nvGraphicFramePr>
        <p:xfrm>
          <a:off x="838200" y="1981200"/>
          <a:ext cx="3740150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50" name="Equation" r:id="rId4" imgW="1688760" imgH="380880" progId="Equation.3">
                  <p:embed/>
                </p:oleObj>
              </mc:Choice>
              <mc:Fallback>
                <p:oleObj name="Equation" r:id="rId4" imgW="1688760" imgH="3808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981200"/>
                        <a:ext cx="3740150" cy="842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14" name="Text Box 2064"/>
          <p:cNvSpPr txBox="1">
            <a:spLocks noChangeArrowheads="1"/>
          </p:cNvSpPr>
          <p:nvPr/>
        </p:nvSpPr>
        <p:spPr bwMode="auto">
          <a:xfrm>
            <a:off x="5181600" y="2209800"/>
            <a:ext cx="3200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solidFill>
                  <a:srgbClr val="FF3300"/>
                </a:solidFill>
                <a:sym typeface="Symbol" charset="2"/>
              </a:rPr>
              <a:t>(</a:t>
            </a:r>
            <a:r>
              <a:rPr lang="fr-FR" sz="1800" b="1">
                <a:solidFill>
                  <a:srgbClr val="FF3300"/>
                </a:solidFill>
                <a:sym typeface="Symbol" charset="2"/>
              </a:rPr>
              <a:t></a:t>
            </a:r>
            <a:r>
              <a:rPr lang="en-US" sz="1800" b="1" baseline="-25000">
                <a:solidFill>
                  <a:srgbClr val="FF3300"/>
                </a:solidFill>
                <a:sym typeface="Symbol" charset="2"/>
              </a:rPr>
              <a:t>s</a:t>
            </a:r>
            <a:r>
              <a:rPr lang="en-US" sz="1800">
                <a:solidFill>
                  <a:srgbClr val="FF3300"/>
                </a:solidFill>
                <a:sym typeface="Symbol" charset="2"/>
              </a:rPr>
              <a:t> as previously defined)</a:t>
            </a:r>
            <a:endParaRPr lang="fr-FR" sz="1800">
              <a:solidFill>
                <a:srgbClr val="FF3300"/>
              </a:solidFill>
            </a:endParaRPr>
          </a:p>
        </p:txBody>
      </p:sp>
      <p:sp>
        <p:nvSpPr>
          <p:cNvPr id="51215" name="Text Box 2065"/>
          <p:cNvSpPr txBox="1">
            <a:spLocks noChangeArrowheads="1"/>
          </p:cNvSpPr>
          <p:nvPr/>
        </p:nvSpPr>
        <p:spPr bwMode="auto">
          <a:xfrm>
            <a:off x="685800" y="2895600"/>
            <a:ext cx="7696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rgbClr val="FF3300"/>
                </a:solidFill>
              </a:rPr>
              <a:t>Multiplying by   and integrating gives an invariant of the motion:</a:t>
            </a:r>
            <a:endParaRPr lang="fr-FR" sz="1800" b="1">
              <a:solidFill>
                <a:srgbClr val="FF3300"/>
              </a:solidFill>
            </a:endParaRPr>
          </a:p>
        </p:txBody>
      </p:sp>
      <p:graphicFrame>
        <p:nvGraphicFramePr>
          <p:cNvPr id="51203" name="Object 3"/>
          <p:cNvGraphicFramePr>
            <a:graphicFrameLocks noChangeAspect="1"/>
          </p:cNvGraphicFramePr>
          <p:nvPr/>
        </p:nvGraphicFramePr>
        <p:xfrm>
          <a:off x="2351345" y="2851968"/>
          <a:ext cx="223838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51" name="Equation" r:id="rId6" imgW="126720" imgH="241200" progId="Equation.3">
                  <p:embed/>
                </p:oleObj>
              </mc:Choice>
              <mc:Fallback>
                <p:oleObj name="Equation" r:id="rId6" imgW="126720" imgH="241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1345" y="2851968"/>
                        <a:ext cx="223838" cy="425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04" name="Object 4"/>
          <p:cNvGraphicFramePr>
            <a:graphicFrameLocks noChangeAspect="1"/>
          </p:cNvGraphicFramePr>
          <p:nvPr/>
        </p:nvGraphicFramePr>
        <p:xfrm>
          <a:off x="838200" y="3276600"/>
          <a:ext cx="3987800" cy="862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52" name="Equation" r:id="rId8" imgW="1879560" imgH="406080" progId="Equation.3">
                  <p:embed/>
                </p:oleObj>
              </mc:Choice>
              <mc:Fallback>
                <p:oleObj name="Equation" r:id="rId8" imgW="1879560" imgH="4060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276600"/>
                        <a:ext cx="3987800" cy="8620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16" name="Text Box 2068"/>
          <p:cNvSpPr txBox="1">
            <a:spLocks noChangeArrowheads="1"/>
          </p:cNvSpPr>
          <p:nvPr/>
        </p:nvSpPr>
        <p:spPr bwMode="auto">
          <a:xfrm>
            <a:off x="762000" y="4191000"/>
            <a:ext cx="7696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rgbClr val="FF3300"/>
                </a:solidFill>
              </a:rPr>
              <a:t>which for small amplitudes reduces to:</a:t>
            </a:r>
            <a:endParaRPr lang="fr-FR" sz="1800" b="1">
              <a:solidFill>
                <a:srgbClr val="FF3300"/>
              </a:solidFill>
            </a:endParaRPr>
          </a:p>
        </p:txBody>
      </p:sp>
      <p:graphicFrame>
        <p:nvGraphicFramePr>
          <p:cNvPr id="51205" name="Object 5"/>
          <p:cNvGraphicFramePr>
            <a:graphicFrameLocks noChangeAspect="1"/>
          </p:cNvGraphicFramePr>
          <p:nvPr/>
        </p:nvGraphicFramePr>
        <p:xfrm>
          <a:off x="839787" y="4560887"/>
          <a:ext cx="2513013" cy="925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53" name="Equation" r:id="rId10" imgW="1206500" imgH="444500" progId="Equation.DSMT4">
                  <p:embed/>
                </p:oleObj>
              </mc:Choice>
              <mc:Fallback>
                <p:oleObj name="Equation" r:id="rId10" imgW="1206500" imgH="44450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9787" y="4560887"/>
                        <a:ext cx="2513013" cy="9255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17" name="Text Box 2070"/>
          <p:cNvSpPr txBox="1">
            <a:spLocks noChangeArrowheads="1"/>
          </p:cNvSpPr>
          <p:nvPr/>
        </p:nvSpPr>
        <p:spPr bwMode="auto">
          <a:xfrm>
            <a:off x="3886200" y="4724400"/>
            <a:ext cx="4495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rgbClr val="006600"/>
                </a:solidFill>
              </a:rPr>
              <a:t>(the variable is </a:t>
            </a:r>
            <a:r>
              <a:rPr lang="en-US" sz="1800" dirty="0" err="1">
                <a:solidFill>
                  <a:srgbClr val="006600"/>
                </a:solidFill>
                <a:sym typeface="Symbol" charset="2"/>
              </a:rPr>
              <a:t></a:t>
            </a:r>
            <a:r>
              <a:rPr lang="en-US" sz="1800" dirty="0" err="1" smtClean="0">
                <a:solidFill>
                  <a:srgbClr val="006600"/>
                </a:solidFill>
                <a:sym typeface="Symbol" charset="2"/>
              </a:rPr>
              <a:t></a:t>
            </a:r>
            <a:r>
              <a:rPr lang="en-US" sz="1800" dirty="0" smtClean="0">
                <a:solidFill>
                  <a:srgbClr val="006600"/>
                </a:solidFill>
                <a:sym typeface="Symbol" charset="2"/>
              </a:rPr>
              <a:t>, </a:t>
            </a:r>
            <a:r>
              <a:rPr lang="en-US" sz="1800" dirty="0">
                <a:solidFill>
                  <a:srgbClr val="006600"/>
                </a:solidFill>
                <a:sym typeface="Symbol" charset="2"/>
              </a:rPr>
              <a:t>and </a:t>
            </a:r>
            <a:r>
              <a:rPr lang="en-US" sz="1800" dirty="0" err="1">
                <a:solidFill>
                  <a:srgbClr val="006600"/>
                </a:solidFill>
                <a:sym typeface="Symbol" charset="2"/>
              </a:rPr>
              <a:t></a:t>
            </a:r>
            <a:r>
              <a:rPr lang="en-US" sz="1800" baseline="-25000" dirty="0" err="1">
                <a:solidFill>
                  <a:srgbClr val="006600"/>
                </a:solidFill>
                <a:sym typeface="Symbol" charset="2"/>
              </a:rPr>
              <a:t>s</a:t>
            </a:r>
            <a:r>
              <a:rPr lang="en-US" sz="1800" dirty="0">
                <a:solidFill>
                  <a:srgbClr val="006600"/>
                </a:solidFill>
                <a:sym typeface="Symbol" charset="2"/>
              </a:rPr>
              <a:t> is constant)</a:t>
            </a:r>
            <a:endParaRPr lang="fr-FR" sz="1800" dirty="0">
              <a:solidFill>
                <a:srgbClr val="006600"/>
              </a:solidFill>
            </a:endParaRPr>
          </a:p>
        </p:txBody>
      </p:sp>
      <p:sp>
        <p:nvSpPr>
          <p:cNvPr id="51218" name="Text Box 2071"/>
          <p:cNvSpPr txBox="1">
            <a:spLocks noChangeArrowheads="1"/>
          </p:cNvSpPr>
          <p:nvPr/>
        </p:nvSpPr>
        <p:spPr bwMode="auto">
          <a:xfrm>
            <a:off x="914400" y="5653087"/>
            <a:ext cx="7391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chemeClr val="accent2"/>
                </a:solidFill>
              </a:rPr>
              <a:t>Similar equations exist for the second variable : </a:t>
            </a:r>
            <a:r>
              <a:rPr lang="en-US" sz="1800" dirty="0" err="1">
                <a:solidFill>
                  <a:schemeClr val="accent2"/>
                </a:solidFill>
                <a:sym typeface="Symbol" charset="2"/>
              </a:rPr>
              <a:t>Ed/dt</a:t>
            </a:r>
            <a:endParaRPr lang="fr-FR" sz="18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5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467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/>
              <a:t>Large Amplitude Oscillations (2)</a:t>
            </a:r>
            <a:endParaRPr lang="fr-FR"/>
          </a:p>
        </p:txBody>
      </p:sp>
      <p:sp>
        <p:nvSpPr>
          <p:cNvPr id="53256" name="Line 3"/>
          <p:cNvSpPr>
            <a:spLocks noChangeShapeType="1"/>
          </p:cNvSpPr>
          <p:nvPr/>
        </p:nvSpPr>
        <p:spPr bwMode="auto">
          <a:xfrm>
            <a:off x="1828800" y="15240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57" name="Text Box 4"/>
          <p:cNvSpPr txBox="1">
            <a:spLocks noChangeArrowheads="1"/>
          </p:cNvSpPr>
          <p:nvPr/>
        </p:nvSpPr>
        <p:spPr bwMode="auto">
          <a:xfrm>
            <a:off x="1447800" y="990600"/>
            <a:ext cx="45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400"/>
          </a:p>
        </p:txBody>
      </p:sp>
      <p:sp>
        <p:nvSpPr>
          <p:cNvPr id="53258" name="Text Box 5"/>
          <p:cNvSpPr txBox="1">
            <a:spLocks noChangeArrowheads="1"/>
          </p:cNvSpPr>
          <p:nvPr/>
        </p:nvSpPr>
        <p:spPr bwMode="auto">
          <a:xfrm>
            <a:off x="609600" y="1897063"/>
            <a:ext cx="487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800"/>
          </a:p>
        </p:txBody>
      </p:sp>
      <p:sp>
        <p:nvSpPr>
          <p:cNvPr id="53259" name="Text Box 6"/>
          <p:cNvSpPr txBox="1">
            <a:spLocks noChangeArrowheads="1"/>
          </p:cNvSpPr>
          <p:nvPr/>
        </p:nvSpPr>
        <p:spPr bwMode="auto">
          <a:xfrm>
            <a:off x="609600" y="1524000"/>
            <a:ext cx="533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800"/>
          </a:p>
        </p:txBody>
      </p:sp>
      <p:graphicFrame>
        <p:nvGraphicFramePr>
          <p:cNvPr id="53250" name="Object 2"/>
          <p:cNvGraphicFramePr>
            <a:graphicFrameLocks noChangeAspect="1"/>
          </p:cNvGraphicFramePr>
          <p:nvPr/>
        </p:nvGraphicFramePr>
        <p:xfrm>
          <a:off x="1447800" y="4191000"/>
          <a:ext cx="6908800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68" name="Equation" r:id="rId4" imgW="3911400" imgH="406080" progId="Equation.3">
                  <p:embed/>
                </p:oleObj>
              </mc:Choice>
              <mc:Fallback>
                <p:oleObj name="Equation" r:id="rId4" imgW="3911400" imgH="4060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4191000"/>
                        <a:ext cx="6908800" cy="717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1" name="Object 3"/>
          <p:cNvGraphicFramePr>
            <a:graphicFrameLocks noChangeAspect="1"/>
          </p:cNvGraphicFramePr>
          <p:nvPr/>
        </p:nvGraphicFramePr>
        <p:xfrm>
          <a:off x="1905000" y="5435600"/>
          <a:ext cx="518160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69" name="Equation" r:id="rId6" imgW="2679480" imgH="215640" progId="Equation.3">
                  <p:embed/>
                </p:oleObj>
              </mc:Choice>
              <mc:Fallback>
                <p:oleObj name="Equation" r:id="rId6" imgW="2679480" imgH="215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5435600"/>
                        <a:ext cx="5181600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60" name="Text Box 19"/>
          <p:cNvSpPr txBox="1">
            <a:spLocks noChangeArrowheads="1"/>
          </p:cNvSpPr>
          <p:nvPr/>
        </p:nvSpPr>
        <p:spPr bwMode="auto">
          <a:xfrm>
            <a:off x="609600" y="4953000"/>
            <a:ext cx="800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rgbClr val="006600"/>
                </a:solidFill>
              </a:rPr>
              <a:t>Second value </a:t>
            </a:r>
            <a:r>
              <a:rPr lang="en-US" sz="1800" dirty="0" err="1">
                <a:solidFill>
                  <a:srgbClr val="006600"/>
                </a:solidFill>
                <a:sym typeface="Symbol" charset="2"/>
              </a:rPr>
              <a:t></a:t>
            </a:r>
            <a:r>
              <a:rPr lang="en-US" sz="1800" baseline="-25000" dirty="0" err="1">
                <a:solidFill>
                  <a:srgbClr val="006600"/>
                </a:solidFill>
                <a:sym typeface="Symbol" charset="2"/>
              </a:rPr>
              <a:t>m</a:t>
            </a:r>
            <a:r>
              <a:rPr lang="en-US" sz="1800" dirty="0">
                <a:solidFill>
                  <a:srgbClr val="006600"/>
                </a:solidFill>
                <a:sym typeface="Symbol" charset="2"/>
              </a:rPr>
              <a:t> where the </a:t>
            </a:r>
            <a:r>
              <a:rPr lang="en-US" sz="1800" dirty="0" err="1">
                <a:solidFill>
                  <a:srgbClr val="006600"/>
                </a:solidFill>
                <a:sym typeface="Symbol" charset="2"/>
              </a:rPr>
              <a:t>separatrix</a:t>
            </a:r>
            <a:r>
              <a:rPr lang="en-US" sz="1800" dirty="0">
                <a:solidFill>
                  <a:srgbClr val="006600"/>
                </a:solidFill>
                <a:sym typeface="Symbol" charset="2"/>
              </a:rPr>
              <a:t> crosses the horizontal axis:</a:t>
            </a:r>
            <a:endParaRPr lang="fr-FR" sz="1800" dirty="0">
              <a:solidFill>
                <a:srgbClr val="006600"/>
              </a:solidFill>
            </a:endParaRPr>
          </a:p>
        </p:txBody>
      </p:sp>
      <p:sp>
        <p:nvSpPr>
          <p:cNvPr id="53261" name="Text Box 20"/>
          <p:cNvSpPr txBox="1">
            <a:spLocks noChangeArrowheads="1"/>
          </p:cNvSpPr>
          <p:nvPr/>
        </p:nvSpPr>
        <p:spPr bwMode="auto">
          <a:xfrm>
            <a:off x="457200" y="3810000"/>
            <a:ext cx="7924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rgbClr val="000000"/>
                </a:solidFill>
              </a:rPr>
              <a:t>Equation of the </a:t>
            </a:r>
            <a:r>
              <a:rPr lang="en-US" sz="1800" dirty="0" err="1">
                <a:solidFill>
                  <a:srgbClr val="FF3300"/>
                </a:solidFill>
              </a:rPr>
              <a:t>separatrix</a:t>
            </a:r>
            <a:r>
              <a:rPr lang="en-US" sz="1800" dirty="0">
                <a:solidFill>
                  <a:srgbClr val="FF3300"/>
                </a:solidFill>
              </a:rPr>
              <a:t>:</a:t>
            </a:r>
            <a:endParaRPr lang="fr-FR" sz="1800" dirty="0">
              <a:solidFill>
                <a:srgbClr val="FF3300"/>
              </a:solidFill>
            </a:endParaRPr>
          </a:p>
        </p:txBody>
      </p:sp>
      <p:sp>
        <p:nvSpPr>
          <p:cNvPr id="53262" name="Text Box 21"/>
          <p:cNvSpPr txBox="1">
            <a:spLocks noChangeArrowheads="1"/>
          </p:cNvSpPr>
          <p:nvPr/>
        </p:nvSpPr>
        <p:spPr bwMode="auto">
          <a:xfrm>
            <a:off x="381000" y="1075409"/>
            <a:ext cx="4191000" cy="2497607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  <a:spcAft>
                <a:spcPts val="0"/>
              </a:spcAft>
            </a:pPr>
            <a:r>
              <a:rPr lang="en-US" sz="1800" dirty="0">
                <a:solidFill>
                  <a:schemeClr val="accent2"/>
                </a:solidFill>
              </a:rPr>
              <a:t>When </a:t>
            </a:r>
            <a:r>
              <a:rPr lang="en-US" sz="1800" dirty="0" err="1">
                <a:solidFill>
                  <a:schemeClr val="accent2"/>
                </a:solidFill>
                <a:sym typeface="Symbol" charset="2"/>
              </a:rPr>
              <a:t></a:t>
            </a:r>
            <a:r>
              <a:rPr lang="en-US" sz="1800" dirty="0">
                <a:solidFill>
                  <a:schemeClr val="accent2"/>
                </a:solidFill>
                <a:sym typeface="Symbol" charset="2"/>
              </a:rPr>
              <a:t> reaches </a:t>
            </a:r>
            <a:r>
              <a:rPr lang="en-US" sz="1800" dirty="0" err="1">
                <a:solidFill>
                  <a:schemeClr val="accent2"/>
                </a:solidFill>
                <a:sym typeface="Symbol" charset="2"/>
              </a:rPr>
              <a:t>-</a:t>
            </a:r>
            <a:r>
              <a:rPr lang="en-US" sz="1800" baseline="-25000" dirty="0" err="1">
                <a:solidFill>
                  <a:schemeClr val="accent2"/>
                </a:solidFill>
                <a:sym typeface="Symbol" charset="2"/>
              </a:rPr>
              <a:t>s</a:t>
            </a:r>
            <a:r>
              <a:rPr lang="en-US" sz="1800" dirty="0">
                <a:solidFill>
                  <a:schemeClr val="accent2"/>
                </a:solidFill>
                <a:sym typeface="Symbol" charset="2"/>
              </a:rPr>
              <a:t> the force goes to zero and beyond it becomes non restoring</a:t>
            </a:r>
            <a:r>
              <a:rPr lang="en-US" sz="1800" dirty="0" smtClean="0">
                <a:solidFill>
                  <a:schemeClr val="accent2"/>
                </a:solidFill>
                <a:sym typeface="Symbol" charset="2"/>
              </a:rPr>
              <a:t>.</a:t>
            </a:r>
            <a:br>
              <a:rPr lang="en-US" sz="1800" dirty="0" smtClean="0">
                <a:solidFill>
                  <a:schemeClr val="accent2"/>
                </a:solidFill>
                <a:sym typeface="Symbol" charset="2"/>
              </a:rPr>
            </a:br>
            <a:r>
              <a:rPr lang="en-US" sz="1800" dirty="0" smtClean="0">
                <a:solidFill>
                  <a:schemeClr val="accent2"/>
                </a:solidFill>
                <a:sym typeface="Symbol" charset="2"/>
              </a:rPr>
              <a:t>Hence </a:t>
            </a:r>
            <a:r>
              <a:rPr lang="en-US" sz="1800" dirty="0" err="1">
                <a:solidFill>
                  <a:schemeClr val="accent2"/>
                </a:solidFill>
                <a:sym typeface="Symbol" charset="2"/>
              </a:rPr>
              <a:t>-</a:t>
            </a:r>
            <a:r>
              <a:rPr lang="en-US" sz="1800" baseline="-25000" dirty="0" err="1">
                <a:solidFill>
                  <a:schemeClr val="accent2"/>
                </a:solidFill>
                <a:sym typeface="Symbol" charset="2"/>
              </a:rPr>
              <a:t>s</a:t>
            </a:r>
            <a:r>
              <a:rPr lang="en-US" sz="1800" baseline="-25000" dirty="0">
                <a:solidFill>
                  <a:schemeClr val="accent2"/>
                </a:solidFill>
                <a:sym typeface="Symbol" charset="2"/>
              </a:rPr>
              <a:t> </a:t>
            </a:r>
            <a:r>
              <a:rPr lang="en-US" sz="1800" dirty="0">
                <a:solidFill>
                  <a:schemeClr val="accent2"/>
                </a:solidFill>
                <a:sym typeface="Symbol" charset="2"/>
              </a:rPr>
              <a:t>is an extreme amplitude for a stable motion which</a:t>
            </a:r>
            <a:r>
              <a:rPr lang="en-US" sz="1800" dirty="0" smtClean="0">
                <a:solidFill>
                  <a:schemeClr val="accent2"/>
                </a:solidFill>
                <a:sym typeface="Symbol" charset="2"/>
              </a:rPr>
              <a:t> in the</a:t>
            </a:r>
          </a:p>
          <a:p>
            <a:pPr>
              <a:lnSpc>
                <a:spcPct val="110000"/>
              </a:lnSpc>
              <a:spcBef>
                <a:spcPct val="50000"/>
              </a:spcBef>
              <a:spcAft>
                <a:spcPts val="0"/>
              </a:spcAft>
            </a:pPr>
            <a:r>
              <a:rPr lang="en-US" sz="1800" dirty="0" smtClean="0">
                <a:solidFill>
                  <a:schemeClr val="accent2"/>
                </a:solidFill>
                <a:sym typeface="Symbol" charset="2"/>
              </a:rPr>
              <a:t>phase </a:t>
            </a:r>
            <a:r>
              <a:rPr lang="en-US" sz="1800" dirty="0">
                <a:solidFill>
                  <a:schemeClr val="accent2"/>
                </a:solidFill>
                <a:sym typeface="Symbol" charset="2"/>
              </a:rPr>
              <a:t>space(            ) is shown</a:t>
            </a:r>
            <a:r>
              <a:rPr lang="en-US" sz="1800" dirty="0" smtClean="0">
                <a:solidFill>
                  <a:schemeClr val="accent2"/>
                </a:solidFill>
                <a:sym typeface="Symbol" charset="2"/>
              </a:rPr>
              <a:t> as</a:t>
            </a:r>
          </a:p>
          <a:p>
            <a:pPr>
              <a:lnSpc>
                <a:spcPct val="110000"/>
              </a:lnSpc>
              <a:spcBef>
                <a:spcPct val="50000"/>
              </a:spcBef>
              <a:spcAft>
                <a:spcPts val="5400"/>
              </a:spcAft>
            </a:pPr>
            <a:r>
              <a:rPr lang="en-US" sz="1800" dirty="0" smtClean="0">
                <a:solidFill>
                  <a:schemeClr val="accent2"/>
                </a:solidFill>
                <a:sym typeface="Symbol" charset="2"/>
              </a:rPr>
              <a:t>closed </a:t>
            </a:r>
            <a:r>
              <a:rPr lang="en-US" sz="1800" dirty="0">
                <a:solidFill>
                  <a:schemeClr val="accent2"/>
                </a:solidFill>
                <a:sym typeface="Symbol" charset="2"/>
              </a:rPr>
              <a:t>trajectories. </a:t>
            </a:r>
            <a:endParaRPr lang="fr-FR" sz="1800" dirty="0">
              <a:solidFill>
                <a:schemeClr val="accent2"/>
              </a:solidFill>
              <a:sym typeface="Symbol" charset="2"/>
            </a:endParaRPr>
          </a:p>
        </p:txBody>
      </p:sp>
      <p:graphicFrame>
        <p:nvGraphicFramePr>
          <p:cNvPr id="53252" name="Object 4"/>
          <p:cNvGraphicFramePr>
            <a:graphicFrameLocks noChangeAspect="1"/>
          </p:cNvGraphicFramePr>
          <p:nvPr/>
        </p:nvGraphicFramePr>
        <p:xfrm>
          <a:off x="1882775" y="2616200"/>
          <a:ext cx="71755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70" name="Equation" r:id="rId8" imgW="495300" imgH="457200" progId="Equation.DSMT4">
                  <p:embed/>
                </p:oleObj>
              </mc:Choice>
              <mc:Fallback>
                <p:oleObj name="Equation" r:id="rId8" imgW="495300" imgH="4572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2775" y="2616200"/>
                        <a:ext cx="717550" cy="660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3263" name="Picture 23" descr="separatrix1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648200" y="1143000"/>
            <a:ext cx="4229100" cy="292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 Box 20"/>
          <p:cNvSpPr txBox="1">
            <a:spLocks noChangeArrowheads="1"/>
          </p:cNvSpPr>
          <p:nvPr/>
        </p:nvSpPr>
        <p:spPr bwMode="auto">
          <a:xfrm>
            <a:off x="533400" y="5957887"/>
            <a:ext cx="7924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Area within this </a:t>
            </a:r>
            <a:r>
              <a:rPr lang="en-US" sz="1800" dirty="0" err="1" smtClean="0"/>
              <a:t>separatrix</a:t>
            </a:r>
            <a:r>
              <a:rPr lang="en-US" sz="1800" dirty="0" smtClean="0"/>
              <a:t> is called </a:t>
            </a:r>
            <a:r>
              <a:rPr lang="en-US" sz="1800" dirty="0" smtClean="0">
                <a:solidFill>
                  <a:srgbClr val="FF3300"/>
                </a:solidFill>
              </a:rPr>
              <a:t>“RF bucket”.</a:t>
            </a:r>
            <a:endParaRPr lang="fr-FR" sz="1800" dirty="0">
              <a:solidFill>
                <a:srgbClr val="FF33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467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/>
              <a:t>Energy Acceptance</a:t>
            </a:r>
            <a:endParaRPr lang="fr-FR"/>
          </a:p>
        </p:txBody>
      </p:sp>
      <p:sp>
        <p:nvSpPr>
          <p:cNvPr id="55307" name="Line 3"/>
          <p:cNvSpPr>
            <a:spLocks noChangeShapeType="1"/>
          </p:cNvSpPr>
          <p:nvPr/>
        </p:nvSpPr>
        <p:spPr bwMode="auto">
          <a:xfrm>
            <a:off x="1828800" y="1600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8" name="Text Box 4"/>
          <p:cNvSpPr txBox="1">
            <a:spLocks noChangeArrowheads="1"/>
          </p:cNvSpPr>
          <p:nvPr/>
        </p:nvSpPr>
        <p:spPr bwMode="auto">
          <a:xfrm>
            <a:off x="1447800" y="990600"/>
            <a:ext cx="45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400"/>
          </a:p>
        </p:txBody>
      </p:sp>
      <p:sp>
        <p:nvSpPr>
          <p:cNvPr id="55309" name="Text Box 5"/>
          <p:cNvSpPr txBox="1">
            <a:spLocks noChangeArrowheads="1"/>
          </p:cNvSpPr>
          <p:nvPr/>
        </p:nvSpPr>
        <p:spPr bwMode="auto">
          <a:xfrm>
            <a:off x="609600" y="1897063"/>
            <a:ext cx="487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800"/>
          </a:p>
        </p:txBody>
      </p:sp>
      <p:sp>
        <p:nvSpPr>
          <p:cNvPr id="55310" name="Text Box 6"/>
          <p:cNvSpPr txBox="1">
            <a:spLocks noChangeArrowheads="1"/>
          </p:cNvSpPr>
          <p:nvPr/>
        </p:nvSpPr>
        <p:spPr bwMode="auto">
          <a:xfrm>
            <a:off x="381000" y="1140159"/>
            <a:ext cx="8077200" cy="105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ts val="500"/>
              </a:spcBef>
            </a:pPr>
            <a:r>
              <a:rPr lang="en-GB" sz="1800" b="1" dirty="0" smtClean="0">
                <a:solidFill>
                  <a:srgbClr val="FF3300"/>
                </a:solidFill>
              </a:rPr>
              <a:t>From the equation of motion it is seen that    reaches an extreme</a:t>
            </a:r>
          </a:p>
          <a:p>
            <a:pPr>
              <a:spcBef>
                <a:spcPts val="500"/>
              </a:spcBef>
            </a:pPr>
            <a:r>
              <a:rPr lang="en-GB" sz="1800" b="1" dirty="0" smtClean="0">
                <a:solidFill>
                  <a:srgbClr val="FF3300"/>
                </a:solidFill>
              </a:rPr>
              <a:t>when        , hence corresponding to        .</a:t>
            </a:r>
          </a:p>
          <a:p>
            <a:pPr>
              <a:spcBef>
                <a:spcPts val="500"/>
              </a:spcBef>
            </a:pPr>
            <a:r>
              <a:rPr lang="en-GB" sz="1800" b="1" dirty="0" smtClean="0">
                <a:solidFill>
                  <a:srgbClr val="FF3300"/>
                </a:solidFill>
              </a:rPr>
              <a:t>Introducing this value into the equation of the </a:t>
            </a:r>
            <a:r>
              <a:rPr lang="en-GB" sz="1800" b="1" dirty="0" err="1" smtClean="0">
                <a:solidFill>
                  <a:srgbClr val="FF3300"/>
                </a:solidFill>
              </a:rPr>
              <a:t>separatrix</a:t>
            </a:r>
            <a:r>
              <a:rPr lang="en-GB" sz="1800" b="1" dirty="0" smtClean="0">
                <a:solidFill>
                  <a:srgbClr val="FF3300"/>
                </a:solidFill>
              </a:rPr>
              <a:t> gives:   </a:t>
            </a:r>
            <a:endParaRPr lang="en-GB" sz="1800" b="1" dirty="0">
              <a:solidFill>
                <a:srgbClr val="FF3300"/>
              </a:solidFill>
            </a:endParaRPr>
          </a:p>
        </p:txBody>
      </p:sp>
      <p:graphicFrame>
        <p:nvGraphicFramePr>
          <p:cNvPr id="55298" name="Object 2"/>
          <p:cNvGraphicFramePr>
            <a:graphicFrameLocks noChangeAspect="1"/>
          </p:cNvGraphicFramePr>
          <p:nvPr/>
        </p:nvGraphicFramePr>
        <p:xfrm>
          <a:off x="5410200" y="1033206"/>
          <a:ext cx="263525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524" name="Equation" r:id="rId4" imgW="126720" imgH="241200" progId="Equation.3">
                  <p:embed/>
                </p:oleObj>
              </mc:Choice>
              <mc:Fallback>
                <p:oleObj name="Equation" r:id="rId4" imgW="126720" imgH="241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200" y="1033206"/>
                        <a:ext cx="263525" cy="501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299" name="Object 3"/>
          <p:cNvGraphicFramePr>
            <a:graphicFrameLocks noChangeAspect="1"/>
          </p:cNvGraphicFramePr>
          <p:nvPr/>
        </p:nvGraphicFramePr>
        <p:xfrm>
          <a:off x="1066800" y="1424244"/>
          <a:ext cx="71755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525" name="Equation" r:id="rId6" imgW="368280" imgH="241200" progId="Equation.3">
                  <p:embed/>
                </p:oleObj>
              </mc:Choice>
              <mc:Fallback>
                <p:oleObj name="Equation" r:id="rId6" imgW="368280" imgH="241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424244"/>
                        <a:ext cx="717550" cy="469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0" name="Object 4"/>
          <p:cNvGraphicFramePr>
            <a:graphicFrameLocks noChangeAspect="1"/>
          </p:cNvGraphicFramePr>
          <p:nvPr/>
        </p:nvGraphicFramePr>
        <p:xfrm>
          <a:off x="4648200" y="1469720"/>
          <a:ext cx="723900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526" name="Equation" r:id="rId8" imgW="380880" imgH="215640" progId="Equation.3">
                  <p:embed/>
                </p:oleObj>
              </mc:Choice>
              <mc:Fallback>
                <p:oleObj name="Equation" r:id="rId8" imgW="380880" imgH="2156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1469720"/>
                        <a:ext cx="723900" cy="409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1" name="Object 5"/>
          <p:cNvGraphicFramePr>
            <a:graphicFrameLocks noChangeAspect="1"/>
          </p:cNvGraphicFramePr>
          <p:nvPr/>
        </p:nvGraphicFramePr>
        <p:xfrm>
          <a:off x="2209800" y="2372064"/>
          <a:ext cx="4495800" cy="5997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527" name="Equation" r:id="rId10" imgW="1993900" imgH="266700" progId="Equation.DSMT4">
                  <p:embed/>
                </p:oleObj>
              </mc:Choice>
              <mc:Fallback>
                <p:oleObj name="Equation" r:id="rId10" imgW="1993900" imgH="26670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2372064"/>
                        <a:ext cx="4495800" cy="59973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11" name="Text Box 18"/>
          <p:cNvSpPr txBox="1">
            <a:spLocks noChangeArrowheads="1"/>
          </p:cNvSpPr>
          <p:nvPr/>
        </p:nvSpPr>
        <p:spPr bwMode="auto">
          <a:xfrm>
            <a:off x="457200" y="3138487"/>
            <a:ext cx="800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>
                <a:solidFill>
                  <a:srgbClr val="FF3300"/>
                </a:solidFill>
              </a:rPr>
              <a:t>That translates into an acceptance in energy:</a:t>
            </a:r>
            <a:endParaRPr lang="fr-FR" sz="1800" b="1" dirty="0">
              <a:solidFill>
                <a:srgbClr val="FF3300"/>
              </a:solidFill>
            </a:endParaRPr>
          </a:p>
        </p:txBody>
      </p:sp>
      <p:sp>
        <p:nvSpPr>
          <p:cNvPr id="55312" name="Text Box 20"/>
          <p:cNvSpPr txBox="1">
            <a:spLocks noChangeArrowheads="1"/>
          </p:cNvSpPr>
          <p:nvPr/>
        </p:nvSpPr>
        <p:spPr bwMode="auto">
          <a:xfrm>
            <a:off x="381000" y="5530850"/>
            <a:ext cx="8305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>
                <a:solidFill>
                  <a:srgbClr val="006600"/>
                </a:solidFill>
              </a:rPr>
              <a:t>This “</a:t>
            </a:r>
            <a:r>
              <a:rPr lang="en-US" sz="1800" b="1" dirty="0">
                <a:solidFill>
                  <a:srgbClr val="FF3300"/>
                </a:solidFill>
              </a:rPr>
              <a:t>RF acceptance</a:t>
            </a:r>
            <a:r>
              <a:rPr lang="en-US" sz="1800" b="1" dirty="0">
                <a:solidFill>
                  <a:srgbClr val="006600"/>
                </a:solidFill>
              </a:rPr>
              <a:t>” depends strongly on </a:t>
            </a:r>
            <a:r>
              <a:rPr lang="en-US" sz="1800" b="1" dirty="0" err="1">
                <a:solidFill>
                  <a:srgbClr val="006600"/>
                </a:solidFill>
                <a:sym typeface="Symbol" charset="2"/>
              </a:rPr>
              <a:t></a:t>
            </a:r>
            <a:r>
              <a:rPr lang="en-US" sz="1800" b="1" baseline="-25000" dirty="0" err="1">
                <a:solidFill>
                  <a:srgbClr val="006600"/>
                </a:solidFill>
                <a:sym typeface="Symbol" charset="2"/>
              </a:rPr>
              <a:t>s</a:t>
            </a:r>
            <a:r>
              <a:rPr lang="en-US" sz="1800" b="1" dirty="0">
                <a:solidFill>
                  <a:srgbClr val="006600"/>
                </a:solidFill>
                <a:sym typeface="Symbol" charset="2"/>
              </a:rPr>
              <a:t> and plays an important role for </a:t>
            </a:r>
            <a:r>
              <a:rPr lang="en-US" sz="1800" b="1" dirty="0" smtClean="0">
                <a:solidFill>
                  <a:srgbClr val="006600"/>
                </a:solidFill>
                <a:sym typeface="Symbol" charset="2"/>
              </a:rPr>
              <a:t>the </a:t>
            </a:r>
            <a:r>
              <a:rPr lang="en-US" sz="1800" b="1" dirty="0">
                <a:solidFill>
                  <a:srgbClr val="006600"/>
                </a:solidFill>
                <a:sym typeface="Symbol" charset="2"/>
              </a:rPr>
              <a:t>capture at injection, and the stored beam lifetime.</a:t>
            </a:r>
            <a:endParaRPr lang="fr-FR" sz="1800" b="1" dirty="0">
              <a:solidFill>
                <a:srgbClr val="006600"/>
              </a:solidFill>
            </a:endParaRPr>
          </a:p>
        </p:txBody>
      </p:sp>
      <p:graphicFrame>
        <p:nvGraphicFramePr>
          <p:cNvPr id="55302" name="Object 6"/>
          <p:cNvGraphicFramePr>
            <a:graphicFrameLocks noChangeAspect="1"/>
          </p:cNvGraphicFramePr>
          <p:nvPr/>
        </p:nvGraphicFramePr>
        <p:xfrm>
          <a:off x="2581275" y="3586163"/>
          <a:ext cx="3887788" cy="1062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528" name="Equation" r:id="rId12" imgW="1905000" imgH="520700" progId="Equation.DSMT4">
                  <p:embed/>
                </p:oleObj>
              </mc:Choice>
              <mc:Fallback>
                <p:oleObj name="Equation" r:id="rId12" imgW="1905000" imgH="52070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1275" y="3586163"/>
                        <a:ext cx="3887788" cy="1062037"/>
                      </a:xfrm>
                      <a:prstGeom prst="rect">
                        <a:avLst/>
                      </a:prstGeom>
                      <a:solidFill>
                        <a:srgbClr val="FFCCF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3" name="Object 7"/>
          <p:cNvGraphicFramePr>
            <a:graphicFrameLocks noChangeAspect="1"/>
          </p:cNvGraphicFramePr>
          <p:nvPr/>
        </p:nvGraphicFramePr>
        <p:xfrm>
          <a:off x="2590800" y="4788335"/>
          <a:ext cx="3946525" cy="5456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529" name="Equation" r:id="rId14" imgW="2019300" imgH="279400" progId="Equation.DSMT4">
                  <p:embed/>
                </p:oleObj>
              </mc:Choice>
              <mc:Fallback>
                <p:oleObj name="Equation" r:id="rId14" imgW="2019300" imgH="27940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4788335"/>
                        <a:ext cx="3946525" cy="54566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467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/>
              <a:t>RF Acceptance versus Synchronous Phase </a:t>
            </a:r>
            <a:endParaRPr lang="fr-FR"/>
          </a:p>
        </p:txBody>
      </p:sp>
      <p:sp>
        <p:nvSpPr>
          <p:cNvPr id="57349" name="Line 3"/>
          <p:cNvSpPr>
            <a:spLocks noChangeShapeType="1"/>
          </p:cNvSpPr>
          <p:nvPr/>
        </p:nvSpPr>
        <p:spPr bwMode="auto">
          <a:xfrm>
            <a:off x="1828800" y="1600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0" name="Text Box 4"/>
          <p:cNvSpPr txBox="1">
            <a:spLocks noChangeArrowheads="1"/>
          </p:cNvSpPr>
          <p:nvPr/>
        </p:nvSpPr>
        <p:spPr bwMode="auto">
          <a:xfrm>
            <a:off x="1447800" y="990600"/>
            <a:ext cx="45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400"/>
          </a:p>
        </p:txBody>
      </p:sp>
      <p:sp>
        <p:nvSpPr>
          <p:cNvPr id="57351" name="Text Box 5"/>
          <p:cNvSpPr txBox="1">
            <a:spLocks noChangeArrowheads="1"/>
          </p:cNvSpPr>
          <p:nvPr/>
        </p:nvSpPr>
        <p:spPr bwMode="auto">
          <a:xfrm>
            <a:off x="609600" y="1897063"/>
            <a:ext cx="487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800"/>
          </a:p>
        </p:txBody>
      </p:sp>
      <p:sp>
        <p:nvSpPr>
          <p:cNvPr id="57352" name="Text Box 6"/>
          <p:cNvSpPr txBox="1">
            <a:spLocks noChangeArrowheads="1"/>
          </p:cNvSpPr>
          <p:nvPr/>
        </p:nvSpPr>
        <p:spPr bwMode="auto">
          <a:xfrm>
            <a:off x="609600" y="1524000"/>
            <a:ext cx="533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800"/>
          </a:p>
        </p:txBody>
      </p:sp>
      <p:pic>
        <p:nvPicPr>
          <p:cNvPr id="57353" name="Picture 7" descr="separatrix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990600"/>
            <a:ext cx="5181600" cy="5257800"/>
          </a:xfrm>
          <a:prstGeom prst="rect">
            <a:avLst/>
          </a:prstGeom>
          <a:solidFill>
            <a:srgbClr val="FFCCFF"/>
          </a:solidFill>
          <a:ln w="19050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57354" name="Text Box 8"/>
          <p:cNvSpPr txBox="1">
            <a:spLocks noChangeArrowheads="1"/>
          </p:cNvSpPr>
          <p:nvPr/>
        </p:nvSpPr>
        <p:spPr bwMode="auto">
          <a:xfrm>
            <a:off x="5791200" y="1196752"/>
            <a:ext cx="3124200" cy="5073698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sz="1800" dirty="0" smtClean="0">
                <a:solidFill>
                  <a:srgbClr val="FF3300"/>
                </a:solidFill>
              </a:rPr>
              <a:t>The areas of stable motion (closed trajectories) are called “BUCKET”.</a:t>
            </a:r>
          </a:p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sz="1800" dirty="0" smtClean="0">
                <a:solidFill>
                  <a:srgbClr val="FF3300"/>
                </a:solidFill>
              </a:rPr>
              <a:t>As </a:t>
            </a:r>
            <a:r>
              <a:rPr lang="en-US" sz="1800" dirty="0">
                <a:solidFill>
                  <a:srgbClr val="FF3300"/>
                </a:solidFill>
              </a:rPr>
              <a:t>the synchronous phase gets closer to 90º the</a:t>
            </a:r>
            <a:r>
              <a:rPr lang="en-US" sz="1800" dirty="0" smtClean="0">
                <a:solidFill>
                  <a:srgbClr val="FF3300"/>
                </a:solidFill>
              </a:rPr>
              <a:t> buckets </a:t>
            </a:r>
            <a:r>
              <a:rPr lang="en-US" sz="1800" dirty="0">
                <a:solidFill>
                  <a:srgbClr val="FF3300"/>
                </a:solidFill>
              </a:rPr>
              <a:t>gets smaller.</a:t>
            </a:r>
            <a:r>
              <a:rPr lang="en-US" sz="1800" dirty="0" smtClean="0">
                <a:solidFill>
                  <a:srgbClr val="FF3300"/>
                </a:solidFill>
              </a:rPr>
              <a:t> </a:t>
            </a:r>
          </a:p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sz="1800" dirty="0">
                <a:solidFill>
                  <a:srgbClr val="FF3300"/>
                </a:solidFill>
              </a:rPr>
              <a:t>The number of circulating buckets is equal to “</a:t>
            </a:r>
            <a:r>
              <a:rPr lang="en-US" sz="1800" dirty="0" err="1">
                <a:solidFill>
                  <a:srgbClr val="FF3300"/>
                </a:solidFill>
              </a:rPr>
              <a:t>h</a:t>
            </a:r>
            <a:r>
              <a:rPr lang="en-US" sz="1800" dirty="0">
                <a:solidFill>
                  <a:srgbClr val="FF3300"/>
                </a:solidFill>
              </a:rPr>
              <a:t>”.</a:t>
            </a:r>
          </a:p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n-US" sz="1800" dirty="0">
                <a:solidFill>
                  <a:srgbClr val="FF3300"/>
                </a:solidFill>
              </a:rPr>
              <a:t>The phase extension of the bucket is maximum for </a:t>
            </a:r>
            <a:r>
              <a:rPr lang="en-US" sz="1800" b="1" dirty="0" err="1">
                <a:solidFill>
                  <a:srgbClr val="FF3300"/>
                </a:solidFill>
                <a:sym typeface="Symbol" charset="2"/>
              </a:rPr>
              <a:t></a:t>
            </a:r>
            <a:r>
              <a:rPr lang="en-US" sz="1800" b="1" baseline="-25000" dirty="0" err="1">
                <a:solidFill>
                  <a:srgbClr val="FF3300"/>
                </a:solidFill>
                <a:sym typeface="Symbol" charset="2"/>
              </a:rPr>
              <a:t>s</a:t>
            </a:r>
            <a:r>
              <a:rPr lang="en-US" sz="1800" b="1" baseline="-25000" dirty="0">
                <a:solidFill>
                  <a:srgbClr val="FF3300"/>
                </a:solidFill>
                <a:sym typeface="Symbol" charset="2"/>
              </a:rPr>
              <a:t> </a:t>
            </a:r>
            <a:r>
              <a:rPr lang="en-US" sz="1800" b="1" dirty="0">
                <a:solidFill>
                  <a:srgbClr val="FF3300"/>
                </a:solidFill>
                <a:sym typeface="Symbol" charset="2"/>
              </a:rPr>
              <a:t>=</a:t>
            </a:r>
            <a:r>
              <a:rPr lang="en-US" sz="1800" dirty="0">
                <a:solidFill>
                  <a:srgbClr val="FF3300"/>
                </a:solidFill>
              </a:rPr>
              <a:t>180º (or 0°) which correspond to no acceleration . The RF acceptance increases with the RF voltage.</a:t>
            </a:r>
            <a:endParaRPr lang="fr-FR" sz="1800" dirty="0">
              <a:solidFill>
                <a:srgbClr val="FF33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180" y="3396224"/>
            <a:ext cx="2819400" cy="1752600"/>
          </a:xfrm>
          <a:prstGeom prst="rect">
            <a:avLst/>
          </a:prstGeom>
        </p:spPr>
      </p:pic>
      <p:sp>
        <p:nvSpPr>
          <p:cNvPr id="7783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467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GB" smtClean="0"/>
              <a:t>Stationnary Bucket - Separatrix</a:t>
            </a:r>
            <a:endParaRPr lang="en-GB"/>
          </a:p>
        </p:txBody>
      </p:sp>
      <p:sp>
        <p:nvSpPr>
          <p:cNvPr id="77833" name="Line 3"/>
          <p:cNvSpPr>
            <a:spLocks noChangeShapeType="1"/>
          </p:cNvSpPr>
          <p:nvPr/>
        </p:nvSpPr>
        <p:spPr bwMode="auto">
          <a:xfrm>
            <a:off x="1828800" y="1600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7834" name="Text Box 4"/>
          <p:cNvSpPr txBox="1">
            <a:spLocks noChangeArrowheads="1"/>
          </p:cNvSpPr>
          <p:nvPr/>
        </p:nvSpPr>
        <p:spPr bwMode="auto">
          <a:xfrm>
            <a:off x="1447800" y="990600"/>
            <a:ext cx="45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GB" sz="1400"/>
          </a:p>
        </p:txBody>
      </p:sp>
      <p:sp>
        <p:nvSpPr>
          <p:cNvPr id="77835" name="Text Box 5"/>
          <p:cNvSpPr txBox="1">
            <a:spLocks noChangeArrowheads="1"/>
          </p:cNvSpPr>
          <p:nvPr/>
        </p:nvSpPr>
        <p:spPr bwMode="auto">
          <a:xfrm>
            <a:off x="609600" y="1897063"/>
            <a:ext cx="487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GB" sz="1800"/>
          </a:p>
        </p:txBody>
      </p:sp>
      <p:sp>
        <p:nvSpPr>
          <p:cNvPr id="77837" name="Line 9"/>
          <p:cNvSpPr>
            <a:spLocks noChangeShapeType="1"/>
          </p:cNvSpPr>
          <p:nvPr/>
        </p:nvSpPr>
        <p:spPr bwMode="auto">
          <a:xfrm>
            <a:off x="152400" y="4267200"/>
            <a:ext cx="3733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7838" name="Line 10"/>
          <p:cNvSpPr>
            <a:spLocks noChangeShapeType="1"/>
          </p:cNvSpPr>
          <p:nvPr/>
        </p:nvSpPr>
        <p:spPr bwMode="auto">
          <a:xfrm flipV="1">
            <a:off x="1981200" y="2971800"/>
            <a:ext cx="0" cy="2438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7839" name="Text Box 11"/>
          <p:cNvSpPr txBox="1">
            <a:spLocks noChangeArrowheads="1"/>
          </p:cNvSpPr>
          <p:nvPr/>
        </p:nvSpPr>
        <p:spPr bwMode="auto">
          <a:xfrm>
            <a:off x="533400" y="968888"/>
            <a:ext cx="8153400" cy="6508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dirty="0" smtClean="0">
                <a:solidFill>
                  <a:srgbClr val="FF0000"/>
                </a:solidFill>
              </a:rPr>
              <a:t>This is the case </a:t>
            </a:r>
            <a:r>
              <a:rPr lang="en-GB" sz="1800" dirty="0" err="1" smtClean="0">
                <a:solidFill>
                  <a:srgbClr val="FF0000"/>
                </a:solidFill>
              </a:rPr>
              <a:t>sin</a:t>
            </a:r>
            <a:r>
              <a:rPr lang="en-GB" sz="1800" b="1" dirty="0" err="1" smtClean="0">
                <a:solidFill>
                  <a:srgbClr val="FF0000"/>
                </a:solidFill>
                <a:sym typeface="Symbol" charset="2"/>
              </a:rPr>
              <a:t></a:t>
            </a:r>
            <a:r>
              <a:rPr lang="en-GB" sz="1800" b="1" baseline="-25000" dirty="0" err="1" smtClean="0">
                <a:solidFill>
                  <a:srgbClr val="FF0000"/>
                </a:solidFill>
                <a:sym typeface="Symbol" charset="2"/>
              </a:rPr>
              <a:t>s</a:t>
            </a:r>
            <a:r>
              <a:rPr lang="en-GB" sz="1800" dirty="0" smtClean="0">
                <a:solidFill>
                  <a:srgbClr val="FF0000"/>
                </a:solidFill>
                <a:sym typeface="Symbol" charset="2"/>
              </a:rPr>
              <a:t>=0 (</a:t>
            </a:r>
            <a:r>
              <a:rPr lang="en-GB" sz="1800" dirty="0" smtClean="0">
                <a:solidFill>
                  <a:srgbClr val="0000FF"/>
                </a:solidFill>
                <a:sym typeface="Symbol" charset="2"/>
              </a:rPr>
              <a:t>no acceleration</a:t>
            </a:r>
            <a:r>
              <a:rPr lang="en-GB" sz="1800" dirty="0" smtClean="0">
                <a:solidFill>
                  <a:srgbClr val="FF0000"/>
                </a:solidFill>
                <a:sym typeface="Symbol" charset="2"/>
              </a:rPr>
              <a:t>) which means </a:t>
            </a:r>
            <a:r>
              <a:rPr lang="en-GB" sz="1800" b="1" dirty="0" err="1" smtClean="0">
                <a:solidFill>
                  <a:srgbClr val="FF0000"/>
                </a:solidFill>
                <a:sym typeface="Symbol" charset="2"/>
              </a:rPr>
              <a:t></a:t>
            </a:r>
            <a:r>
              <a:rPr lang="en-GB" sz="1800" b="1" baseline="-25000" dirty="0" err="1" smtClean="0">
                <a:solidFill>
                  <a:srgbClr val="FF0000"/>
                </a:solidFill>
                <a:sym typeface="Symbol" charset="2"/>
              </a:rPr>
              <a:t>s</a:t>
            </a:r>
            <a:r>
              <a:rPr lang="en-GB" sz="1800" b="1" dirty="0" smtClean="0">
                <a:solidFill>
                  <a:srgbClr val="FF0000"/>
                </a:solidFill>
                <a:sym typeface="Symbol" charset="2"/>
              </a:rPr>
              <a:t>=0 </a:t>
            </a:r>
            <a:r>
              <a:rPr lang="en-GB" sz="1800" dirty="0" smtClean="0">
                <a:solidFill>
                  <a:srgbClr val="FF0000"/>
                </a:solidFill>
                <a:sym typeface="Symbol" charset="2"/>
              </a:rPr>
              <a:t>or</a:t>
            </a:r>
            <a:r>
              <a:rPr lang="en-GB" sz="1800" b="1" dirty="0" smtClean="0">
                <a:solidFill>
                  <a:srgbClr val="FF0000"/>
                </a:solidFill>
                <a:sym typeface="Symbol" charset="2"/>
              </a:rPr>
              <a:t> </a:t>
            </a:r>
            <a:r>
              <a:rPr lang="en-GB" sz="1800" b="1" dirty="0" err="1" smtClean="0">
                <a:solidFill>
                  <a:srgbClr val="FF0000"/>
                </a:solidFill>
                <a:sym typeface="Symbol" charset="2"/>
              </a:rPr>
              <a:t></a:t>
            </a:r>
            <a:r>
              <a:rPr lang="en-GB" sz="1800" dirty="0" smtClean="0">
                <a:solidFill>
                  <a:srgbClr val="FF0000"/>
                </a:solidFill>
                <a:sym typeface="Symbol" charset="2"/>
              </a:rPr>
              <a:t> . The equation of the </a:t>
            </a:r>
            <a:r>
              <a:rPr lang="en-GB" sz="1800" dirty="0" err="1" smtClean="0">
                <a:solidFill>
                  <a:srgbClr val="FF0000"/>
                </a:solidFill>
                <a:sym typeface="Symbol" charset="2"/>
              </a:rPr>
              <a:t>separatrix</a:t>
            </a:r>
            <a:r>
              <a:rPr lang="en-GB" sz="1800" dirty="0" smtClean="0">
                <a:solidFill>
                  <a:srgbClr val="FF0000"/>
                </a:solidFill>
                <a:sym typeface="Symbol" charset="2"/>
              </a:rPr>
              <a:t> for </a:t>
            </a:r>
            <a:r>
              <a:rPr lang="en-GB" sz="1800" b="1" dirty="0" err="1" smtClean="0">
                <a:solidFill>
                  <a:srgbClr val="FF0000"/>
                </a:solidFill>
                <a:sym typeface="Symbol" charset="2"/>
              </a:rPr>
              <a:t></a:t>
            </a:r>
            <a:r>
              <a:rPr lang="en-GB" sz="1800" b="1" baseline="-25000" dirty="0" err="1" smtClean="0">
                <a:solidFill>
                  <a:srgbClr val="FF0000"/>
                </a:solidFill>
                <a:sym typeface="Symbol" charset="2"/>
              </a:rPr>
              <a:t>s</a:t>
            </a:r>
            <a:r>
              <a:rPr lang="en-GB" sz="1800" b="1" dirty="0" smtClean="0">
                <a:solidFill>
                  <a:srgbClr val="FF0000"/>
                </a:solidFill>
                <a:sym typeface="Symbol" charset="2"/>
              </a:rPr>
              <a:t>= </a:t>
            </a:r>
            <a:r>
              <a:rPr lang="en-GB" sz="1800" b="1" dirty="0" err="1" smtClean="0">
                <a:solidFill>
                  <a:srgbClr val="FF0000"/>
                </a:solidFill>
                <a:sym typeface="Symbol" charset="2"/>
              </a:rPr>
              <a:t></a:t>
            </a:r>
            <a:r>
              <a:rPr lang="en-GB" sz="1800" b="1" dirty="0" smtClean="0">
                <a:solidFill>
                  <a:srgbClr val="FF0000"/>
                </a:solidFill>
                <a:sym typeface="Symbol" charset="2"/>
              </a:rPr>
              <a:t> </a:t>
            </a:r>
            <a:r>
              <a:rPr lang="en-GB" sz="1800" dirty="0" smtClean="0">
                <a:solidFill>
                  <a:srgbClr val="FF0000"/>
                </a:solidFill>
                <a:sym typeface="Symbol" charset="2"/>
              </a:rPr>
              <a:t>(above transition) becomes:</a:t>
            </a:r>
            <a:endParaRPr lang="en-GB" sz="1800" b="1" dirty="0">
              <a:solidFill>
                <a:srgbClr val="FF0000"/>
              </a:solidFill>
              <a:sym typeface="Symbol" charset="2"/>
            </a:endParaRPr>
          </a:p>
        </p:txBody>
      </p:sp>
      <p:graphicFrame>
        <p:nvGraphicFramePr>
          <p:cNvPr id="77826" name="Object 2"/>
          <p:cNvGraphicFramePr>
            <a:graphicFrameLocks noChangeAspect="1"/>
          </p:cNvGraphicFramePr>
          <p:nvPr/>
        </p:nvGraphicFramePr>
        <p:xfrm>
          <a:off x="1371600" y="1704869"/>
          <a:ext cx="2209800" cy="8256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974" name="Equation" r:id="rId5" imgW="1054080" imgH="393480" progId="Equation.3">
                  <p:embed/>
                </p:oleObj>
              </mc:Choice>
              <mc:Fallback>
                <p:oleObj name="Equation" r:id="rId5" imgW="105408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704869"/>
                        <a:ext cx="2209800" cy="825606"/>
                      </a:xfrm>
                      <a:prstGeom prst="rect">
                        <a:avLst/>
                      </a:prstGeom>
                      <a:solidFill>
                        <a:schemeClr val="hlink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827" name="Object 3"/>
          <p:cNvGraphicFramePr>
            <a:graphicFrameLocks noChangeAspect="1"/>
          </p:cNvGraphicFramePr>
          <p:nvPr/>
        </p:nvGraphicFramePr>
        <p:xfrm>
          <a:off x="5410200" y="1710596"/>
          <a:ext cx="1752600" cy="7865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975" name="Equation" r:id="rId7" imgW="876240" imgH="393480" progId="Equation.3">
                  <p:embed/>
                </p:oleObj>
              </mc:Choice>
              <mc:Fallback>
                <p:oleObj name="Equation" r:id="rId7" imgW="876240" imgH="393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200" y="1710596"/>
                        <a:ext cx="1752600" cy="786541"/>
                      </a:xfrm>
                      <a:prstGeom prst="rect">
                        <a:avLst/>
                      </a:prstGeom>
                      <a:solidFill>
                        <a:schemeClr val="hlink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40" name="Text Box 16"/>
          <p:cNvSpPr txBox="1">
            <a:spLocks noChangeArrowheads="1"/>
          </p:cNvSpPr>
          <p:nvPr/>
        </p:nvSpPr>
        <p:spPr bwMode="auto">
          <a:xfrm>
            <a:off x="609600" y="2605087"/>
            <a:ext cx="71024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GB" sz="1800" dirty="0" smtClean="0">
                <a:solidFill>
                  <a:srgbClr val="FF3300"/>
                </a:solidFill>
              </a:rPr>
              <a:t>Replacing the phase derivative by the </a:t>
            </a:r>
            <a:r>
              <a:rPr lang="en-GB" sz="1800" dirty="0" smtClean="0">
                <a:solidFill>
                  <a:srgbClr val="FF3300"/>
                </a:solidFill>
              </a:rPr>
              <a:t>(canonical) </a:t>
            </a:r>
            <a:r>
              <a:rPr lang="en-GB" sz="1800" dirty="0" smtClean="0">
                <a:solidFill>
                  <a:srgbClr val="FF3300"/>
                </a:solidFill>
              </a:rPr>
              <a:t>variable W:</a:t>
            </a:r>
            <a:endParaRPr lang="en-GB" sz="1800" dirty="0">
              <a:solidFill>
                <a:srgbClr val="FF3300"/>
              </a:solidFill>
            </a:endParaRPr>
          </a:p>
        </p:txBody>
      </p:sp>
      <p:graphicFrame>
        <p:nvGraphicFramePr>
          <p:cNvPr id="77828" name="Object 4"/>
          <p:cNvGraphicFramePr>
            <a:graphicFrameLocks noChangeAspect="1"/>
          </p:cNvGraphicFramePr>
          <p:nvPr/>
        </p:nvGraphicFramePr>
        <p:xfrm>
          <a:off x="4343400" y="3034414"/>
          <a:ext cx="3460750" cy="851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976" name="Equation" r:id="rId9" imgW="1600200" imgH="393480" progId="Equation.3">
                  <p:embed/>
                </p:oleObj>
              </mc:Choice>
              <mc:Fallback>
                <p:oleObj name="Equation" r:id="rId9" imgW="1600200" imgH="393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3034414"/>
                        <a:ext cx="3460750" cy="85178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41" name="Text Box 18"/>
          <p:cNvSpPr txBox="1">
            <a:spLocks noChangeArrowheads="1"/>
          </p:cNvSpPr>
          <p:nvPr/>
        </p:nvSpPr>
        <p:spPr bwMode="auto">
          <a:xfrm>
            <a:off x="4495800" y="3962400"/>
            <a:ext cx="36576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dirty="0" smtClean="0">
                <a:solidFill>
                  <a:srgbClr val="FF3300"/>
                </a:solidFill>
              </a:rPr>
              <a:t>and introducing the expression for </a:t>
            </a:r>
            <a:r>
              <a:rPr lang="en-GB" sz="1800" b="1" dirty="0" smtClean="0">
                <a:solidFill>
                  <a:srgbClr val="FF3300"/>
                </a:solidFill>
                <a:sym typeface="Symbol" charset="2"/>
              </a:rPr>
              <a:t></a:t>
            </a:r>
            <a:r>
              <a:rPr lang="en-GB" sz="1800" b="1" baseline="-25000" dirty="0" smtClean="0">
                <a:solidFill>
                  <a:srgbClr val="FF3300"/>
                </a:solidFill>
                <a:sym typeface="Symbol" charset="2"/>
              </a:rPr>
              <a:t>s</a:t>
            </a:r>
            <a:r>
              <a:rPr lang="en-GB" sz="1800" dirty="0" smtClean="0">
                <a:solidFill>
                  <a:srgbClr val="FF3300"/>
                </a:solidFill>
                <a:sym typeface="Symbol" charset="2"/>
              </a:rPr>
              <a:t> leads to the following equation for the </a:t>
            </a:r>
            <a:r>
              <a:rPr lang="en-GB" sz="1800" dirty="0" err="1" smtClean="0">
                <a:solidFill>
                  <a:srgbClr val="FF3300"/>
                </a:solidFill>
                <a:sym typeface="Symbol" charset="2"/>
              </a:rPr>
              <a:t>separatrix</a:t>
            </a:r>
            <a:r>
              <a:rPr lang="en-GB" sz="1800" dirty="0" smtClean="0">
                <a:solidFill>
                  <a:srgbClr val="FF3300"/>
                </a:solidFill>
                <a:sym typeface="Symbol" charset="2"/>
              </a:rPr>
              <a:t>:</a:t>
            </a:r>
            <a:endParaRPr lang="en-GB" sz="1800" dirty="0">
              <a:solidFill>
                <a:srgbClr val="FF3300"/>
              </a:solidFill>
            </a:endParaRPr>
          </a:p>
        </p:txBody>
      </p:sp>
      <p:graphicFrame>
        <p:nvGraphicFramePr>
          <p:cNvPr id="77829" name="Object 5"/>
          <p:cNvGraphicFramePr>
            <a:graphicFrameLocks noChangeAspect="1"/>
          </p:cNvGraphicFramePr>
          <p:nvPr/>
        </p:nvGraphicFramePr>
        <p:xfrm>
          <a:off x="3481388" y="5089525"/>
          <a:ext cx="4773612" cy="1068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977" name="Equation" r:id="rId11" imgW="2324100" imgH="520700" progId="Equation.DSMT4">
                  <p:embed/>
                </p:oleObj>
              </mc:Choice>
              <mc:Fallback>
                <p:oleObj name="Equation" r:id="rId11" imgW="2324100" imgH="52070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81388" y="5089525"/>
                        <a:ext cx="4773612" cy="1068388"/>
                      </a:xfrm>
                      <a:prstGeom prst="rect">
                        <a:avLst/>
                      </a:prstGeom>
                      <a:solidFill>
                        <a:srgbClr val="FFCC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42" name="Text Box 20"/>
          <p:cNvSpPr txBox="1">
            <a:spLocks noChangeArrowheads="1"/>
          </p:cNvSpPr>
          <p:nvPr/>
        </p:nvSpPr>
        <p:spPr bwMode="auto">
          <a:xfrm>
            <a:off x="609600" y="5562600"/>
            <a:ext cx="1600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smtClean="0">
                <a:solidFill>
                  <a:srgbClr val="006600"/>
                </a:solidFill>
              </a:rPr>
              <a:t>with C=2</a:t>
            </a:r>
            <a:r>
              <a:rPr lang="en-GB" sz="1800" b="1" smtClean="0">
                <a:solidFill>
                  <a:srgbClr val="006600"/>
                </a:solidFill>
                <a:sym typeface="Symbol" charset="2"/>
              </a:rPr>
              <a:t></a:t>
            </a:r>
            <a:r>
              <a:rPr lang="en-GB" sz="1800" smtClean="0">
                <a:solidFill>
                  <a:srgbClr val="006600"/>
                </a:solidFill>
                <a:sym typeface="Symbol" charset="2"/>
              </a:rPr>
              <a:t>R</a:t>
            </a:r>
            <a:r>
              <a:rPr lang="en-GB" sz="1800" baseline="-25000" smtClean="0">
                <a:solidFill>
                  <a:srgbClr val="006600"/>
                </a:solidFill>
                <a:sym typeface="Symbol" charset="2"/>
              </a:rPr>
              <a:t>s</a:t>
            </a:r>
            <a:endParaRPr lang="en-GB" sz="1800">
              <a:solidFill>
                <a:srgbClr val="006600"/>
              </a:solidFill>
            </a:endParaRPr>
          </a:p>
        </p:txBody>
      </p:sp>
      <p:sp>
        <p:nvSpPr>
          <p:cNvPr id="77843" name="Text Box 21"/>
          <p:cNvSpPr txBox="1">
            <a:spLocks noChangeArrowheads="1"/>
          </p:cNvSpPr>
          <p:nvPr/>
        </p:nvSpPr>
        <p:spPr bwMode="auto">
          <a:xfrm>
            <a:off x="1981200" y="2971800"/>
            <a:ext cx="381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smtClean="0"/>
              <a:t>W</a:t>
            </a:r>
            <a:endParaRPr lang="en-GB" sz="1800"/>
          </a:p>
        </p:txBody>
      </p:sp>
      <p:sp>
        <p:nvSpPr>
          <p:cNvPr id="77844" name="Text Box 22"/>
          <p:cNvSpPr txBox="1">
            <a:spLocks noChangeArrowheads="1"/>
          </p:cNvSpPr>
          <p:nvPr/>
        </p:nvSpPr>
        <p:spPr bwMode="auto">
          <a:xfrm>
            <a:off x="3886200" y="4114800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b="1" smtClean="0">
                <a:sym typeface="Symbol" charset="2"/>
              </a:rPr>
              <a:t></a:t>
            </a:r>
            <a:endParaRPr lang="en-GB" sz="1800" b="1"/>
          </a:p>
        </p:txBody>
      </p:sp>
      <p:sp>
        <p:nvSpPr>
          <p:cNvPr id="77845" name="Text Box 23"/>
          <p:cNvSpPr txBox="1">
            <a:spLocks noChangeArrowheads="1"/>
          </p:cNvSpPr>
          <p:nvPr/>
        </p:nvSpPr>
        <p:spPr bwMode="auto">
          <a:xfrm>
            <a:off x="500620" y="4277848"/>
            <a:ext cx="304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dirty="0" smtClean="0"/>
              <a:t>0</a:t>
            </a:r>
            <a:endParaRPr lang="en-GB" sz="1800" dirty="0"/>
          </a:p>
        </p:txBody>
      </p:sp>
      <p:sp>
        <p:nvSpPr>
          <p:cNvPr id="77846" name="Text Box 25"/>
          <p:cNvSpPr txBox="1">
            <a:spLocks noChangeArrowheads="1"/>
          </p:cNvSpPr>
          <p:nvPr/>
        </p:nvSpPr>
        <p:spPr bwMode="auto">
          <a:xfrm>
            <a:off x="1905000" y="4259775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dirty="0" err="1" smtClean="0">
                <a:sym typeface="Symbol" charset="2"/>
              </a:rPr>
              <a:t></a:t>
            </a:r>
            <a:r>
              <a:rPr lang="en-GB" sz="1800" b="1" dirty="0" err="1" smtClean="0">
                <a:sym typeface="Symbol" charset="2"/>
              </a:rPr>
              <a:t></a:t>
            </a:r>
            <a:endParaRPr lang="en-GB" sz="1800" dirty="0"/>
          </a:p>
        </p:txBody>
      </p:sp>
      <p:sp>
        <p:nvSpPr>
          <p:cNvPr id="77847" name="Text Box 26"/>
          <p:cNvSpPr txBox="1">
            <a:spLocks noChangeArrowheads="1"/>
          </p:cNvSpPr>
          <p:nvPr/>
        </p:nvSpPr>
        <p:spPr bwMode="auto">
          <a:xfrm>
            <a:off x="3102705" y="4281487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dirty="0" smtClean="0"/>
              <a:t>2</a:t>
            </a:r>
            <a:r>
              <a:rPr lang="en-GB" sz="1800" b="1" dirty="0" smtClean="0">
                <a:sym typeface="Symbol" charset="2"/>
              </a:rPr>
              <a:t></a:t>
            </a:r>
            <a:endParaRPr lang="en-GB" sz="1800" dirty="0"/>
          </a:p>
        </p:txBody>
      </p:sp>
      <p:sp>
        <p:nvSpPr>
          <p:cNvPr id="77848" name="Line 27"/>
          <p:cNvSpPr>
            <a:spLocks noChangeShapeType="1"/>
          </p:cNvSpPr>
          <p:nvPr/>
        </p:nvSpPr>
        <p:spPr bwMode="auto">
          <a:xfrm>
            <a:off x="1981200" y="348348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7849" name="Text Box 28"/>
          <p:cNvSpPr txBox="1">
            <a:spLocks noChangeArrowheads="1"/>
          </p:cNvSpPr>
          <p:nvPr/>
        </p:nvSpPr>
        <p:spPr bwMode="auto">
          <a:xfrm>
            <a:off x="2971800" y="3287664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dirty="0" err="1" smtClean="0"/>
              <a:t>W</a:t>
            </a:r>
            <a:r>
              <a:rPr lang="en-GB" sz="1800" baseline="-25000" dirty="0" err="1" smtClean="0"/>
              <a:t>bk</a:t>
            </a:r>
            <a:endParaRPr lang="en-GB" sz="1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81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467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GB" smtClean="0"/>
              <a:t>Stationnary Bucket (2)</a:t>
            </a:r>
            <a:endParaRPr lang="en-GB"/>
          </a:p>
        </p:txBody>
      </p:sp>
      <p:sp>
        <p:nvSpPr>
          <p:cNvPr id="79882" name="Line 3"/>
          <p:cNvSpPr>
            <a:spLocks noChangeShapeType="1"/>
          </p:cNvSpPr>
          <p:nvPr/>
        </p:nvSpPr>
        <p:spPr bwMode="auto">
          <a:xfrm>
            <a:off x="1828800" y="1600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9883" name="Text Box 4"/>
          <p:cNvSpPr txBox="1">
            <a:spLocks noChangeArrowheads="1"/>
          </p:cNvSpPr>
          <p:nvPr/>
        </p:nvSpPr>
        <p:spPr bwMode="auto">
          <a:xfrm>
            <a:off x="1447800" y="990600"/>
            <a:ext cx="45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GB" sz="1400"/>
          </a:p>
        </p:txBody>
      </p:sp>
      <p:sp>
        <p:nvSpPr>
          <p:cNvPr id="79884" name="Text Box 5"/>
          <p:cNvSpPr txBox="1">
            <a:spLocks noChangeArrowheads="1"/>
          </p:cNvSpPr>
          <p:nvPr/>
        </p:nvSpPr>
        <p:spPr bwMode="auto">
          <a:xfrm>
            <a:off x="609600" y="1897063"/>
            <a:ext cx="487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GB" sz="1800"/>
          </a:p>
        </p:txBody>
      </p:sp>
      <p:sp>
        <p:nvSpPr>
          <p:cNvPr id="79885" name="Text Box 9"/>
          <p:cNvSpPr txBox="1">
            <a:spLocks noChangeArrowheads="1"/>
          </p:cNvSpPr>
          <p:nvPr/>
        </p:nvSpPr>
        <p:spPr bwMode="auto">
          <a:xfrm>
            <a:off x="533400" y="1066800"/>
            <a:ext cx="8153400" cy="37623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dirty="0" smtClean="0">
                <a:solidFill>
                  <a:srgbClr val="FF3300"/>
                </a:solidFill>
              </a:rPr>
              <a:t>Setting </a:t>
            </a:r>
            <a:r>
              <a:rPr lang="en-GB" sz="1800" b="1" dirty="0" err="1" smtClean="0">
                <a:solidFill>
                  <a:srgbClr val="FF3300"/>
                </a:solidFill>
                <a:sym typeface="Symbol" charset="2"/>
              </a:rPr>
              <a:t></a:t>
            </a:r>
            <a:r>
              <a:rPr lang="en-GB" sz="1800" dirty="0" smtClean="0">
                <a:solidFill>
                  <a:srgbClr val="FF3300"/>
                </a:solidFill>
                <a:sym typeface="Symbol" charset="2"/>
              </a:rPr>
              <a:t>=</a:t>
            </a:r>
            <a:r>
              <a:rPr lang="en-GB" sz="1800" b="1" dirty="0" err="1" smtClean="0">
                <a:solidFill>
                  <a:srgbClr val="FF3300"/>
                </a:solidFill>
                <a:sym typeface="Symbol" charset="2"/>
              </a:rPr>
              <a:t></a:t>
            </a:r>
            <a:r>
              <a:rPr lang="en-GB" sz="1800" dirty="0" smtClean="0">
                <a:solidFill>
                  <a:srgbClr val="FF3300"/>
                </a:solidFill>
                <a:sym typeface="Symbol" charset="2"/>
              </a:rPr>
              <a:t> in the previous equation gives the height of the bucket:</a:t>
            </a:r>
            <a:endParaRPr lang="en-GB" sz="1800" b="1" dirty="0">
              <a:solidFill>
                <a:srgbClr val="FF3300"/>
              </a:solidFill>
              <a:sym typeface="Symbol" charset="2"/>
            </a:endParaRPr>
          </a:p>
        </p:txBody>
      </p:sp>
      <p:sp>
        <p:nvSpPr>
          <p:cNvPr id="79886" name="Text Box 12"/>
          <p:cNvSpPr txBox="1">
            <a:spLocks noChangeArrowheads="1"/>
          </p:cNvSpPr>
          <p:nvPr/>
        </p:nvSpPr>
        <p:spPr bwMode="auto">
          <a:xfrm>
            <a:off x="685800" y="4281487"/>
            <a:ext cx="71024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GB" sz="1800" dirty="0" smtClean="0">
                <a:solidFill>
                  <a:srgbClr val="FF3300"/>
                </a:solidFill>
              </a:rPr>
              <a:t>The area of the bucket is:</a:t>
            </a:r>
            <a:endParaRPr lang="en-GB" sz="1800" dirty="0">
              <a:solidFill>
                <a:srgbClr val="FF3300"/>
              </a:solidFill>
            </a:endParaRPr>
          </a:p>
        </p:txBody>
      </p:sp>
      <p:graphicFrame>
        <p:nvGraphicFramePr>
          <p:cNvPr id="79874" name="Object 2"/>
          <p:cNvGraphicFramePr>
            <a:graphicFrameLocks noChangeAspect="1"/>
          </p:cNvGraphicFramePr>
          <p:nvPr/>
        </p:nvGraphicFramePr>
        <p:xfrm>
          <a:off x="2286000" y="5257800"/>
          <a:ext cx="3548063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096" name="Equation" r:id="rId4" imgW="1727200" imgH="520700" progId="Equation.DSMT4">
                  <p:embed/>
                </p:oleObj>
              </mc:Choice>
              <mc:Fallback>
                <p:oleObj name="Equation" r:id="rId4" imgW="1727200" imgH="5207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5257800"/>
                        <a:ext cx="3548063" cy="1066800"/>
                      </a:xfrm>
                      <a:prstGeom prst="rect">
                        <a:avLst/>
                      </a:prstGeom>
                      <a:solidFill>
                        <a:srgbClr val="FFCCF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875" name="Object 3"/>
          <p:cNvGraphicFramePr>
            <a:graphicFrameLocks noChangeAspect="1"/>
          </p:cNvGraphicFramePr>
          <p:nvPr/>
        </p:nvGraphicFramePr>
        <p:xfrm>
          <a:off x="3962400" y="4114800"/>
          <a:ext cx="1981200" cy="5421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097" name="Equation" r:id="rId6" imgW="927000" imgH="253800" progId="Equation.3">
                  <p:embed/>
                </p:oleObj>
              </mc:Choice>
              <mc:Fallback>
                <p:oleObj name="Equation" r:id="rId6" imgW="927000" imgH="253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4114800"/>
                        <a:ext cx="1981200" cy="54213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9887" name="Text Box 26"/>
          <p:cNvSpPr txBox="1">
            <a:spLocks noChangeArrowheads="1"/>
          </p:cNvSpPr>
          <p:nvPr/>
        </p:nvSpPr>
        <p:spPr bwMode="auto">
          <a:xfrm>
            <a:off x="762000" y="4876800"/>
            <a:ext cx="1066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dirty="0" smtClean="0">
                <a:solidFill>
                  <a:srgbClr val="FF3300"/>
                </a:solidFill>
              </a:rPr>
              <a:t>Since:</a:t>
            </a:r>
            <a:endParaRPr lang="en-GB" sz="1800" dirty="0">
              <a:solidFill>
                <a:srgbClr val="FF3300"/>
              </a:solidFill>
            </a:endParaRPr>
          </a:p>
        </p:txBody>
      </p:sp>
      <p:graphicFrame>
        <p:nvGraphicFramePr>
          <p:cNvPr id="79876" name="Object 4"/>
          <p:cNvGraphicFramePr>
            <a:graphicFrameLocks noChangeAspect="1"/>
          </p:cNvGraphicFramePr>
          <p:nvPr/>
        </p:nvGraphicFramePr>
        <p:xfrm>
          <a:off x="2286000" y="4724400"/>
          <a:ext cx="1492516" cy="5769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098" name="Equation" r:id="rId8" imgW="888840" imgH="342720" progId="Equation.3">
                  <p:embed/>
                </p:oleObj>
              </mc:Choice>
              <mc:Fallback>
                <p:oleObj name="Equation" r:id="rId8" imgW="888840" imgH="34272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4724400"/>
                        <a:ext cx="1492516" cy="57696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9888" name="Text Box 29"/>
          <p:cNvSpPr txBox="1">
            <a:spLocks noChangeArrowheads="1"/>
          </p:cNvSpPr>
          <p:nvPr/>
        </p:nvSpPr>
        <p:spPr bwMode="auto">
          <a:xfrm>
            <a:off x="762000" y="5638800"/>
            <a:ext cx="1676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smtClean="0">
                <a:solidFill>
                  <a:srgbClr val="FF3300"/>
                </a:solidFill>
              </a:rPr>
              <a:t>one gets:</a:t>
            </a:r>
            <a:endParaRPr lang="en-GB" sz="1800">
              <a:solidFill>
                <a:srgbClr val="FF3300"/>
              </a:solidFill>
            </a:endParaRPr>
          </a:p>
        </p:txBody>
      </p:sp>
      <p:graphicFrame>
        <p:nvGraphicFramePr>
          <p:cNvPr id="79877" name="Object 5"/>
          <p:cNvGraphicFramePr>
            <a:graphicFrameLocks noChangeAspect="1"/>
          </p:cNvGraphicFramePr>
          <p:nvPr/>
        </p:nvGraphicFramePr>
        <p:xfrm>
          <a:off x="3197225" y="1524000"/>
          <a:ext cx="2454275" cy="93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099" name="Equation" r:id="rId10" imgW="1193760" imgH="457200" progId="Equation.3">
                  <p:embed/>
                </p:oleObj>
              </mc:Choice>
              <mc:Fallback>
                <p:oleObj name="Equation" r:id="rId10" imgW="1193760" imgH="4572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7225" y="1524000"/>
                        <a:ext cx="2454275" cy="938213"/>
                      </a:xfrm>
                      <a:prstGeom prst="rect">
                        <a:avLst/>
                      </a:prstGeom>
                      <a:solidFill>
                        <a:srgbClr val="FFCCF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878" name="Object 6"/>
          <p:cNvGraphicFramePr>
            <a:graphicFrameLocks noChangeAspect="1"/>
          </p:cNvGraphicFramePr>
          <p:nvPr/>
        </p:nvGraphicFramePr>
        <p:xfrm>
          <a:off x="7010400" y="5372100"/>
          <a:ext cx="13716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100" name="Equation" r:id="rId12" imgW="609480" imgH="355320" progId="Equation.3">
                  <p:embed/>
                </p:oleObj>
              </mc:Choice>
              <mc:Fallback>
                <p:oleObj name="Equation" r:id="rId12" imgW="609480" imgH="35532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0400" y="5372100"/>
                        <a:ext cx="1371600" cy="800100"/>
                      </a:xfrm>
                      <a:prstGeom prst="rect">
                        <a:avLst/>
                      </a:prstGeom>
                      <a:solidFill>
                        <a:srgbClr val="CCFFCC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79889" name="Line 32"/>
          <p:cNvSpPr>
            <a:spLocks noChangeShapeType="1"/>
          </p:cNvSpPr>
          <p:nvPr/>
        </p:nvSpPr>
        <p:spPr bwMode="auto">
          <a:xfrm>
            <a:off x="6172200" y="5791200"/>
            <a:ext cx="533400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GB"/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/>
        </p:nvGraphicFramePr>
        <p:xfrm>
          <a:off x="3200400" y="2895600"/>
          <a:ext cx="4036695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101" name="Equation" r:id="rId14" imgW="2070100" imgH="508000" progId="Equation.DSMT4">
                  <p:embed/>
                </p:oleObj>
              </mc:Choice>
              <mc:Fallback>
                <p:oleObj name="Equation" r:id="rId14" imgW="2070100" imgH="508000" progId="Equation.DSMT4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2895600"/>
                        <a:ext cx="4036695" cy="99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/>
          <p:cNvSpPr/>
          <p:nvPr/>
        </p:nvSpPr>
        <p:spPr>
          <a:xfrm>
            <a:off x="533400" y="2514600"/>
            <a:ext cx="8153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dirty="0" smtClean="0">
                <a:solidFill>
                  <a:srgbClr val="FF3300"/>
                </a:solidFill>
                <a:sym typeface="Symbol" charset="2"/>
              </a:rPr>
              <a:t>This results in the maximum energy acceptance:</a:t>
            </a:r>
            <a:endParaRPr lang="en-GB" sz="1800" b="1" dirty="0">
              <a:solidFill>
                <a:srgbClr val="FF3300"/>
              </a:solidFill>
              <a:sym typeface="Symbol" charset="2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23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228600"/>
            <a:ext cx="7467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/>
              <a:t>Effect of a Mismatch</a:t>
            </a:r>
            <a:endParaRPr lang="fr-FR"/>
          </a:p>
        </p:txBody>
      </p:sp>
      <p:sp>
        <p:nvSpPr>
          <p:cNvPr id="86024" name="Line 3"/>
          <p:cNvSpPr>
            <a:spLocks noChangeShapeType="1"/>
          </p:cNvSpPr>
          <p:nvPr/>
        </p:nvSpPr>
        <p:spPr bwMode="auto">
          <a:xfrm>
            <a:off x="1981200" y="13716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025" name="Text Box 4"/>
          <p:cNvSpPr txBox="1">
            <a:spLocks noChangeArrowheads="1"/>
          </p:cNvSpPr>
          <p:nvPr/>
        </p:nvSpPr>
        <p:spPr bwMode="auto">
          <a:xfrm>
            <a:off x="1600200" y="762000"/>
            <a:ext cx="45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400"/>
          </a:p>
        </p:txBody>
      </p:sp>
      <p:sp>
        <p:nvSpPr>
          <p:cNvPr id="86026" name="Text Box 5"/>
          <p:cNvSpPr txBox="1">
            <a:spLocks noChangeArrowheads="1"/>
          </p:cNvSpPr>
          <p:nvPr/>
        </p:nvSpPr>
        <p:spPr bwMode="auto">
          <a:xfrm>
            <a:off x="457200" y="762000"/>
            <a:ext cx="8382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dirty="0" smtClean="0">
                <a:solidFill>
                  <a:srgbClr val="FF3300"/>
                </a:solidFill>
              </a:rPr>
              <a:t>Injected bunch: short length and large energy spread</a:t>
            </a:r>
            <a:br>
              <a:rPr lang="en-GB" sz="1800" dirty="0" smtClean="0">
                <a:solidFill>
                  <a:srgbClr val="FF3300"/>
                </a:solidFill>
              </a:rPr>
            </a:br>
            <a:r>
              <a:rPr lang="en-GB" sz="1800" dirty="0" smtClean="0">
                <a:solidFill>
                  <a:srgbClr val="FF3300"/>
                </a:solidFill>
              </a:rPr>
              <a:t>after 1/4 synchrotron period:  longer bunch with a smaller energy spread.</a:t>
            </a:r>
            <a:endParaRPr lang="en-GB" sz="1800" dirty="0">
              <a:solidFill>
                <a:srgbClr val="FF3300"/>
              </a:solidFill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685800" y="1295400"/>
            <a:ext cx="7924800" cy="1752600"/>
            <a:chOff x="685800" y="1676400"/>
            <a:chExt cx="8229600" cy="2286000"/>
          </a:xfrm>
        </p:grpSpPr>
        <p:sp>
          <p:nvSpPr>
            <p:cNvPr id="86027" name="Oval 24"/>
            <p:cNvSpPr>
              <a:spLocks noChangeArrowheads="1"/>
            </p:cNvSpPr>
            <p:nvPr/>
          </p:nvSpPr>
          <p:spPr bwMode="auto">
            <a:xfrm>
              <a:off x="914400" y="2209800"/>
              <a:ext cx="2590800" cy="1524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28" name="Oval 25"/>
            <p:cNvSpPr>
              <a:spLocks noChangeArrowheads="1"/>
            </p:cNvSpPr>
            <p:nvPr/>
          </p:nvSpPr>
          <p:spPr bwMode="auto">
            <a:xfrm>
              <a:off x="5181600" y="2209800"/>
              <a:ext cx="2590800" cy="1524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86029" name="Line 26"/>
            <p:cNvSpPr>
              <a:spLocks noChangeShapeType="1"/>
            </p:cNvSpPr>
            <p:nvPr/>
          </p:nvSpPr>
          <p:spPr bwMode="auto">
            <a:xfrm flipV="1">
              <a:off x="2209800" y="1828800"/>
              <a:ext cx="0" cy="2133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30" name="Line 28"/>
            <p:cNvSpPr>
              <a:spLocks noChangeShapeType="1"/>
            </p:cNvSpPr>
            <p:nvPr/>
          </p:nvSpPr>
          <p:spPr bwMode="auto">
            <a:xfrm flipV="1">
              <a:off x="6477000" y="1981200"/>
              <a:ext cx="0" cy="198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31" name="Line 29"/>
            <p:cNvSpPr>
              <a:spLocks noChangeShapeType="1"/>
            </p:cNvSpPr>
            <p:nvPr/>
          </p:nvSpPr>
          <p:spPr bwMode="auto">
            <a:xfrm>
              <a:off x="685800" y="2971800"/>
              <a:ext cx="3048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32" name="Line 31"/>
            <p:cNvSpPr>
              <a:spLocks noChangeShapeType="1"/>
            </p:cNvSpPr>
            <p:nvPr/>
          </p:nvSpPr>
          <p:spPr bwMode="auto">
            <a:xfrm>
              <a:off x="4953000" y="2971800"/>
              <a:ext cx="3276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33" name="Text Box 32"/>
            <p:cNvSpPr txBox="1">
              <a:spLocks noChangeArrowheads="1"/>
            </p:cNvSpPr>
            <p:nvPr/>
          </p:nvSpPr>
          <p:spPr bwMode="auto">
            <a:xfrm>
              <a:off x="2209800" y="1676400"/>
              <a:ext cx="457200" cy="4817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800"/>
                <a:t>W</a:t>
              </a:r>
            </a:p>
          </p:txBody>
        </p:sp>
        <p:sp>
          <p:nvSpPr>
            <p:cNvPr id="86034" name="Text Box 33"/>
            <p:cNvSpPr txBox="1">
              <a:spLocks noChangeArrowheads="1"/>
            </p:cNvSpPr>
            <p:nvPr/>
          </p:nvSpPr>
          <p:spPr bwMode="auto">
            <a:xfrm>
              <a:off x="6553200" y="1752600"/>
              <a:ext cx="457200" cy="4817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800"/>
                <a:t>W</a:t>
              </a:r>
            </a:p>
          </p:txBody>
        </p:sp>
        <p:sp>
          <p:nvSpPr>
            <p:cNvPr id="86035" name="Text Box 34"/>
            <p:cNvSpPr txBox="1">
              <a:spLocks noChangeArrowheads="1"/>
            </p:cNvSpPr>
            <p:nvPr/>
          </p:nvSpPr>
          <p:spPr bwMode="auto">
            <a:xfrm>
              <a:off x="3733800" y="2743200"/>
              <a:ext cx="762000" cy="4817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800" b="1">
                  <a:sym typeface="Symbol" charset="2"/>
                </a:rPr>
                <a:t></a:t>
              </a:r>
              <a:endParaRPr lang="fr-FR" sz="1800" b="1"/>
            </a:p>
          </p:txBody>
        </p:sp>
        <p:sp>
          <p:nvSpPr>
            <p:cNvPr id="86036" name="Text Box 35"/>
            <p:cNvSpPr txBox="1">
              <a:spLocks noChangeArrowheads="1"/>
            </p:cNvSpPr>
            <p:nvPr/>
          </p:nvSpPr>
          <p:spPr bwMode="auto">
            <a:xfrm>
              <a:off x="8153400" y="2743200"/>
              <a:ext cx="762000" cy="4817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800" b="1">
                  <a:sym typeface="Symbol" charset="2"/>
                </a:rPr>
                <a:t></a:t>
              </a:r>
              <a:endParaRPr lang="fr-FR" sz="1800" b="1"/>
            </a:p>
          </p:txBody>
        </p:sp>
        <p:sp>
          <p:nvSpPr>
            <p:cNvPr id="86037" name="Oval 36"/>
            <p:cNvSpPr>
              <a:spLocks noChangeArrowheads="1"/>
            </p:cNvSpPr>
            <p:nvPr/>
          </p:nvSpPr>
          <p:spPr bwMode="auto">
            <a:xfrm>
              <a:off x="1981200" y="2514600"/>
              <a:ext cx="457200" cy="91440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38" name="Oval 37"/>
            <p:cNvSpPr>
              <a:spLocks noChangeArrowheads="1"/>
            </p:cNvSpPr>
            <p:nvPr/>
          </p:nvSpPr>
          <p:spPr bwMode="auto">
            <a:xfrm rot="5400000" flipH="1">
              <a:off x="6246118" y="2140927"/>
              <a:ext cx="457200" cy="1661745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39" name="Freeform 38"/>
            <p:cNvSpPr>
              <a:spLocks/>
            </p:cNvSpPr>
            <p:nvPr/>
          </p:nvSpPr>
          <p:spPr bwMode="auto">
            <a:xfrm>
              <a:off x="1574800" y="2514600"/>
              <a:ext cx="635000" cy="228600"/>
            </a:xfrm>
            <a:custGeom>
              <a:avLst/>
              <a:gdLst>
                <a:gd name="T0" fmla="*/ 400 w 400"/>
                <a:gd name="T1" fmla="*/ 0 h 144"/>
                <a:gd name="T2" fmla="*/ 64 w 400"/>
                <a:gd name="T3" fmla="*/ 96 h 144"/>
                <a:gd name="T4" fmla="*/ 16 w 400"/>
                <a:gd name="T5" fmla="*/ 144 h 144"/>
                <a:gd name="T6" fmla="*/ 0 60000 65536"/>
                <a:gd name="T7" fmla="*/ 0 60000 65536"/>
                <a:gd name="T8" fmla="*/ 0 60000 65536"/>
                <a:gd name="T9" fmla="*/ 0 w 400"/>
                <a:gd name="T10" fmla="*/ 0 h 144"/>
                <a:gd name="T11" fmla="*/ 400 w 400"/>
                <a:gd name="T12" fmla="*/ 144 h 14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0" h="144">
                  <a:moveTo>
                    <a:pt x="400" y="0"/>
                  </a:moveTo>
                  <a:cubicBezTo>
                    <a:pt x="264" y="36"/>
                    <a:pt x="128" y="72"/>
                    <a:pt x="64" y="96"/>
                  </a:cubicBezTo>
                  <a:cubicBezTo>
                    <a:pt x="0" y="120"/>
                    <a:pt x="24" y="144"/>
                    <a:pt x="16" y="144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25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800" y="4038600"/>
            <a:ext cx="5867400" cy="2087523"/>
          </a:xfrm>
          <a:prstGeom prst="rect">
            <a:avLst/>
          </a:prstGeom>
        </p:spPr>
      </p:pic>
      <p:sp>
        <p:nvSpPr>
          <p:cNvPr id="27" name="Text Box 5"/>
          <p:cNvSpPr txBox="1">
            <a:spLocks noChangeArrowheads="1"/>
          </p:cNvSpPr>
          <p:nvPr/>
        </p:nvSpPr>
        <p:spPr bwMode="auto">
          <a:xfrm>
            <a:off x="457200" y="3352800"/>
            <a:ext cx="8534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dirty="0" smtClean="0">
                <a:solidFill>
                  <a:srgbClr val="FF3300"/>
                </a:solidFill>
              </a:rPr>
              <a:t>For larger amplitudes, the angular phase space motion is slower </a:t>
            </a:r>
            <a:br>
              <a:rPr lang="en-GB" sz="1800" dirty="0" smtClean="0">
                <a:solidFill>
                  <a:srgbClr val="FF3300"/>
                </a:solidFill>
              </a:rPr>
            </a:br>
            <a:r>
              <a:rPr lang="en-GB" sz="1800" dirty="0" smtClean="0">
                <a:solidFill>
                  <a:srgbClr val="FF3300"/>
                </a:solidFill>
              </a:rPr>
              <a:t>(1/8 period shown below)    =&gt; can lead to </a:t>
            </a:r>
            <a:r>
              <a:rPr lang="en-GB" sz="1800" dirty="0" err="1" smtClean="0">
                <a:solidFill>
                  <a:srgbClr val="FF3300"/>
                </a:solidFill>
              </a:rPr>
              <a:t>filamentation</a:t>
            </a:r>
            <a:r>
              <a:rPr lang="en-GB" sz="1800" dirty="0" smtClean="0">
                <a:solidFill>
                  <a:srgbClr val="FF3300"/>
                </a:solidFill>
              </a:rPr>
              <a:t> and emittance growth</a:t>
            </a:r>
            <a:endParaRPr lang="en-GB" sz="1800" dirty="0">
              <a:solidFill>
                <a:srgbClr val="FF33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828800" y="6096000"/>
            <a:ext cx="18811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stationary bucket </a:t>
            </a:r>
            <a:endParaRPr lang="en-US" sz="1600" dirty="0"/>
          </a:p>
        </p:txBody>
      </p:sp>
      <p:sp>
        <p:nvSpPr>
          <p:cNvPr id="29" name="TextBox 28"/>
          <p:cNvSpPr txBox="1"/>
          <p:nvPr/>
        </p:nvSpPr>
        <p:spPr>
          <a:xfrm>
            <a:off x="5105400" y="6096000"/>
            <a:ext cx="20705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accelerating bucket </a:t>
            </a:r>
            <a:endParaRPr lang="en-US" sz="1600" dirty="0"/>
          </a:p>
        </p:txBody>
      </p:sp>
      <p:sp>
        <p:nvSpPr>
          <p:cNvPr id="24" name="TextBox 23"/>
          <p:cNvSpPr txBox="1"/>
          <p:nvPr/>
        </p:nvSpPr>
        <p:spPr>
          <a:xfrm>
            <a:off x="6781800" y="5638800"/>
            <a:ext cx="7053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W.Pirkl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3091424"/>
            <a:ext cx="3352800" cy="2362200"/>
          </a:xfrm>
          <a:prstGeom prst="rect">
            <a:avLst/>
          </a:prstGeom>
        </p:spPr>
      </p:pic>
      <p:sp>
        <p:nvSpPr>
          <p:cNvPr id="8193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467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GB" smtClean="0"/>
              <a:t>Bunch Matching into a Stationnary Bucket </a:t>
            </a:r>
            <a:endParaRPr lang="en-GB"/>
          </a:p>
        </p:txBody>
      </p:sp>
      <p:sp>
        <p:nvSpPr>
          <p:cNvPr id="81931" name="Line 1027"/>
          <p:cNvSpPr>
            <a:spLocks noChangeShapeType="1"/>
          </p:cNvSpPr>
          <p:nvPr/>
        </p:nvSpPr>
        <p:spPr bwMode="auto">
          <a:xfrm>
            <a:off x="1828800" y="1600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1932" name="Text Box 1028"/>
          <p:cNvSpPr txBox="1">
            <a:spLocks noChangeArrowheads="1"/>
          </p:cNvSpPr>
          <p:nvPr/>
        </p:nvSpPr>
        <p:spPr bwMode="auto">
          <a:xfrm>
            <a:off x="1447800" y="990600"/>
            <a:ext cx="45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GB" sz="1400"/>
          </a:p>
        </p:txBody>
      </p:sp>
      <p:sp>
        <p:nvSpPr>
          <p:cNvPr id="81933" name="Text Box 1029"/>
          <p:cNvSpPr txBox="1">
            <a:spLocks noChangeArrowheads="1"/>
          </p:cNvSpPr>
          <p:nvPr/>
        </p:nvSpPr>
        <p:spPr bwMode="auto">
          <a:xfrm>
            <a:off x="609600" y="1897063"/>
            <a:ext cx="487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GB" sz="1800"/>
          </a:p>
        </p:txBody>
      </p:sp>
      <p:sp>
        <p:nvSpPr>
          <p:cNvPr id="81935" name="Line 1031"/>
          <p:cNvSpPr>
            <a:spLocks noChangeShapeType="1"/>
          </p:cNvSpPr>
          <p:nvPr/>
        </p:nvSpPr>
        <p:spPr bwMode="auto">
          <a:xfrm>
            <a:off x="533400" y="4267200"/>
            <a:ext cx="403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1936" name="Line 1032"/>
          <p:cNvSpPr>
            <a:spLocks noChangeShapeType="1"/>
          </p:cNvSpPr>
          <p:nvPr/>
        </p:nvSpPr>
        <p:spPr bwMode="auto">
          <a:xfrm flipV="1">
            <a:off x="2362200" y="2590800"/>
            <a:ext cx="0" cy="30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1937" name="Text Box 1033"/>
          <p:cNvSpPr txBox="1">
            <a:spLocks noChangeArrowheads="1"/>
          </p:cNvSpPr>
          <p:nvPr/>
        </p:nvSpPr>
        <p:spPr bwMode="auto">
          <a:xfrm>
            <a:off x="533400" y="1066800"/>
            <a:ext cx="8153400" cy="37623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dirty="0" smtClean="0">
                <a:solidFill>
                  <a:srgbClr val="FF3300"/>
                </a:solidFill>
              </a:rPr>
              <a:t>A particle trajectory inside the </a:t>
            </a:r>
            <a:r>
              <a:rPr lang="en-GB" sz="1800" dirty="0" err="1" smtClean="0">
                <a:solidFill>
                  <a:srgbClr val="FF3300"/>
                </a:solidFill>
              </a:rPr>
              <a:t>separatrix</a:t>
            </a:r>
            <a:r>
              <a:rPr lang="en-GB" sz="1800" dirty="0" smtClean="0">
                <a:solidFill>
                  <a:srgbClr val="FF3300"/>
                </a:solidFill>
              </a:rPr>
              <a:t> is described by the equation:</a:t>
            </a:r>
            <a:endParaRPr lang="en-GB" sz="1800" b="1" dirty="0">
              <a:solidFill>
                <a:srgbClr val="FF3300"/>
              </a:solidFill>
              <a:sym typeface="Symbol" charset="2"/>
            </a:endParaRPr>
          </a:p>
        </p:txBody>
      </p:sp>
      <p:sp>
        <p:nvSpPr>
          <p:cNvPr id="81938" name="Text Box 1041"/>
          <p:cNvSpPr txBox="1">
            <a:spLocks noChangeArrowheads="1"/>
          </p:cNvSpPr>
          <p:nvPr/>
        </p:nvSpPr>
        <p:spPr bwMode="auto">
          <a:xfrm>
            <a:off x="2362200" y="2438400"/>
            <a:ext cx="381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smtClean="0"/>
              <a:t>W</a:t>
            </a:r>
            <a:endParaRPr lang="en-GB" sz="1800"/>
          </a:p>
        </p:txBody>
      </p:sp>
      <p:sp>
        <p:nvSpPr>
          <p:cNvPr id="81939" name="Text Box 1042"/>
          <p:cNvSpPr txBox="1">
            <a:spLocks noChangeArrowheads="1"/>
          </p:cNvSpPr>
          <p:nvPr/>
        </p:nvSpPr>
        <p:spPr bwMode="auto">
          <a:xfrm>
            <a:off x="4572000" y="4114800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b="1" smtClean="0">
                <a:sym typeface="Symbol" charset="2"/>
              </a:rPr>
              <a:t></a:t>
            </a:r>
            <a:endParaRPr lang="en-GB" sz="1800" b="1"/>
          </a:p>
        </p:txBody>
      </p:sp>
      <p:sp>
        <p:nvSpPr>
          <p:cNvPr id="81940" name="Text Box 1043"/>
          <p:cNvSpPr txBox="1">
            <a:spLocks noChangeArrowheads="1"/>
          </p:cNvSpPr>
          <p:nvPr/>
        </p:nvSpPr>
        <p:spPr bwMode="auto">
          <a:xfrm>
            <a:off x="533400" y="4191000"/>
            <a:ext cx="304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smtClean="0"/>
              <a:t>0</a:t>
            </a:r>
            <a:endParaRPr lang="en-GB" sz="1800"/>
          </a:p>
        </p:txBody>
      </p:sp>
      <p:sp>
        <p:nvSpPr>
          <p:cNvPr id="81941" name="Text Box 1044"/>
          <p:cNvSpPr txBox="1">
            <a:spLocks noChangeArrowheads="1"/>
          </p:cNvSpPr>
          <p:nvPr/>
        </p:nvSpPr>
        <p:spPr bwMode="auto">
          <a:xfrm>
            <a:off x="2209800" y="41910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smtClean="0">
                <a:sym typeface="Symbol" charset="2"/>
              </a:rPr>
              <a:t></a:t>
            </a:r>
            <a:r>
              <a:rPr lang="en-GB" sz="1800" b="1" smtClean="0">
                <a:sym typeface="Symbol" charset="2"/>
              </a:rPr>
              <a:t></a:t>
            </a:r>
            <a:endParaRPr lang="en-GB" sz="1800"/>
          </a:p>
        </p:txBody>
      </p:sp>
      <p:sp>
        <p:nvSpPr>
          <p:cNvPr id="81942" name="Text Box 1045"/>
          <p:cNvSpPr txBox="1">
            <a:spLocks noChangeArrowheads="1"/>
          </p:cNvSpPr>
          <p:nvPr/>
        </p:nvSpPr>
        <p:spPr bwMode="auto">
          <a:xfrm>
            <a:off x="3886200" y="41910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smtClean="0"/>
              <a:t>2</a:t>
            </a:r>
            <a:r>
              <a:rPr lang="en-GB" sz="1800" b="1" smtClean="0">
                <a:sym typeface="Symbol" charset="2"/>
              </a:rPr>
              <a:t></a:t>
            </a:r>
            <a:endParaRPr lang="en-GB" sz="1800"/>
          </a:p>
        </p:txBody>
      </p:sp>
      <p:sp>
        <p:nvSpPr>
          <p:cNvPr id="81943" name="Line 1046"/>
          <p:cNvSpPr>
            <a:spLocks noChangeShapeType="1"/>
          </p:cNvSpPr>
          <p:nvPr/>
        </p:nvSpPr>
        <p:spPr bwMode="auto">
          <a:xfrm>
            <a:off x="2362200" y="38100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1944" name="Text Box 1047"/>
          <p:cNvSpPr txBox="1">
            <a:spLocks noChangeArrowheads="1"/>
          </p:cNvSpPr>
          <p:nvPr/>
        </p:nvSpPr>
        <p:spPr bwMode="auto">
          <a:xfrm>
            <a:off x="3429000" y="29718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smtClean="0"/>
              <a:t>W</a:t>
            </a:r>
            <a:r>
              <a:rPr lang="en-GB" sz="1800" baseline="-25000" smtClean="0"/>
              <a:t>bk</a:t>
            </a:r>
            <a:endParaRPr lang="en-GB" sz="1800"/>
          </a:p>
        </p:txBody>
      </p:sp>
      <p:sp>
        <p:nvSpPr>
          <p:cNvPr id="81945" name="Oval 1048"/>
          <p:cNvSpPr>
            <a:spLocks noChangeArrowheads="1"/>
          </p:cNvSpPr>
          <p:nvPr/>
        </p:nvSpPr>
        <p:spPr bwMode="auto">
          <a:xfrm>
            <a:off x="1709180" y="3810000"/>
            <a:ext cx="1295400" cy="914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66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1946" name="Line 1049"/>
          <p:cNvSpPr>
            <a:spLocks noChangeShapeType="1"/>
          </p:cNvSpPr>
          <p:nvPr/>
        </p:nvSpPr>
        <p:spPr bwMode="auto">
          <a:xfrm>
            <a:off x="1676400" y="42672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1947" name="Line 1050"/>
          <p:cNvSpPr>
            <a:spLocks noChangeShapeType="1"/>
          </p:cNvSpPr>
          <p:nvPr/>
        </p:nvSpPr>
        <p:spPr bwMode="auto">
          <a:xfrm flipV="1">
            <a:off x="2362200" y="38100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1948" name="Line 1051"/>
          <p:cNvSpPr>
            <a:spLocks noChangeShapeType="1"/>
          </p:cNvSpPr>
          <p:nvPr/>
        </p:nvSpPr>
        <p:spPr bwMode="auto">
          <a:xfrm>
            <a:off x="2362200" y="32004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1949" name="Text Box 1052"/>
          <p:cNvSpPr txBox="1">
            <a:spLocks noChangeArrowheads="1"/>
          </p:cNvSpPr>
          <p:nvPr/>
        </p:nvSpPr>
        <p:spPr bwMode="auto">
          <a:xfrm>
            <a:off x="3276600" y="36576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smtClean="0"/>
              <a:t>W</a:t>
            </a:r>
            <a:r>
              <a:rPr lang="en-GB" sz="1800" baseline="-25000" smtClean="0"/>
              <a:t>b</a:t>
            </a:r>
            <a:endParaRPr lang="en-GB" sz="1800"/>
          </a:p>
        </p:txBody>
      </p:sp>
      <p:sp>
        <p:nvSpPr>
          <p:cNvPr id="81950" name="Text Box 1054"/>
          <p:cNvSpPr txBox="1">
            <a:spLocks noChangeArrowheads="1"/>
          </p:cNvSpPr>
          <p:nvPr/>
        </p:nvSpPr>
        <p:spPr bwMode="auto">
          <a:xfrm>
            <a:off x="2362200" y="41148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smtClean="0">
                <a:sym typeface="Symbol" charset="2"/>
              </a:rPr>
              <a:t></a:t>
            </a:r>
            <a:endParaRPr lang="en-GB"/>
          </a:p>
        </p:txBody>
      </p:sp>
      <p:sp>
        <p:nvSpPr>
          <p:cNvPr id="81951" name="Line 1055"/>
          <p:cNvSpPr>
            <a:spLocks noChangeShapeType="1"/>
          </p:cNvSpPr>
          <p:nvPr/>
        </p:nvSpPr>
        <p:spPr bwMode="auto">
          <a:xfrm>
            <a:off x="1708965" y="4267200"/>
            <a:ext cx="0" cy="14478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1952" name="Line 1056"/>
          <p:cNvSpPr>
            <a:spLocks noChangeShapeType="1"/>
          </p:cNvSpPr>
          <p:nvPr/>
        </p:nvSpPr>
        <p:spPr bwMode="auto">
          <a:xfrm>
            <a:off x="3004365" y="4267200"/>
            <a:ext cx="0" cy="14478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1953" name="Text Box 1057"/>
          <p:cNvSpPr txBox="1">
            <a:spLocks noChangeArrowheads="1"/>
          </p:cNvSpPr>
          <p:nvPr/>
        </p:nvSpPr>
        <p:spPr bwMode="auto">
          <a:xfrm>
            <a:off x="1524000" y="5638800"/>
            <a:ext cx="6254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GB" sz="1800" b="1" smtClean="0">
                <a:sym typeface="Symbol" charset="2"/>
              </a:rPr>
              <a:t></a:t>
            </a:r>
            <a:r>
              <a:rPr lang="en-GB" sz="1800" b="1" baseline="-25000" smtClean="0">
                <a:sym typeface="Symbol" charset="2"/>
              </a:rPr>
              <a:t>m</a:t>
            </a:r>
            <a:endParaRPr lang="en-GB" sz="1800" b="1"/>
          </a:p>
        </p:txBody>
      </p:sp>
      <p:sp>
        <p:nvSpPr>
          <p:cNvPr id="81954" name="Text Box 1058"/>
          <p:cNvSpPr txBox="1">
            <a:spLocks noChangeArrowheads="1"/>
          </p:cNvSpPr>
          <p:nvPr/>
        </p:nvSpPr>
        <p:spPr bwMode="auto">
          <a:xfrm>
            <a:off x="2743200" y="5638800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GB" sz="1800" b="1" smtClean="0">
                <a:sym typeface="Symbol" charset="2"/>
              </a:rPr>
              <a:t>2-</a:t>
            </a:r>
            <a:r>
              <a:rPr lang="en-GB" sz="1800" b="1" baseline="-25000" smtClean="0">
                <a:sym typeface="Symbol" charset="2"/>
              </a:rPr>
              <a:t>m</a:t>
            </a:r>
            <a:endParaRPr lang="en-GB" sz="1800" b="1"/>
          </a:p>
        </p:txBody>
      </p:sp>
      <p:graphicFrame>
        <p:nvGraphicFramePr>
          <p:cNvPr id="81922" name="Object 2"/>
          <p:cNvGraphicFramePr>
            <a:graphicFrameLocks noChangeAspect="1"/>
          </p:cNvGraphicFramePr>
          <p:nvPr/>
        </p:nvGraphicFramePr>
        <p:xfrm>
          <a:off x="685800" y="1524000"/>
          <a:ext cx="3529013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81" name="Equation" r:id="rId5" imgW="1663560" imgH="444240" progId="Equation.3">
                  <p:embed/>
                </p:oleObj>
              </mc:Choice>
              <mc:Fallback>
                <p:oleObj name="Equation" r:id="rId5" imgW="1663560" imgH="4442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524000"/>
                        <a:ext cx="3529013" cy="942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55" name="Line 1060"/>
          <p:cNvSpPr>
            <a:spLocks noChangeShapeType="1"/>
          </p:cNvSpPr>
          <p:nvPr/>
        </p:nvSpPr>
        <p:spPr bwMode="auto">
          <a:xfrm>
            <a:off x="4495800" y="2057400"/>
            <a:ext cx="1066800" cy="0"/>
          </a:xfrm>
          <a:prstGeom prst="line">
            <a:avLst/>
          </a:prstGeom>
          <a:noFill/>
          <a:ln w="28575">
            <a:solidFill>
              <a:srgbClr val="0066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1956" name="Text Box 1061"/>
          <p:cNvSpPr txBox="1">
            <a:spLocks noChangeArrowheads="1"/>
          </p:cNvSpPr>
          <p:nvPr/>
        </p:nvSpPr>
        <p:spPr bwMode="auto">
          <a:xfrm>
            <a:off x="4648200" y="1676400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b="1" smtClean="0">
                <a:solidFill>
                  <a:srgbClr val="006600"/>
                </a:solidFill>
                <a:sym typeface="Symbol" charset="2"/>
              </a:rPr>
              <a:t></a:t>
            </a:r>
            <a:r>
              <a:rPr lang="en-GB" sz="1800" b="1" baseline="-25000" smtClean="0">
                <a:solidFill>
                  <a:srgbClr val="006600"/>
                </a:solidFill>
                <a:sym typeface="Symbol" charset="2"/>
              </a:rPr>
              <a:t>s</a:t>
            </a:r>
            <a:r>
              <a:rPr lang="en-GB" sz="1800" smtClean="0">
                <a:solidFill>
                  <a:srgbClr val="006600"/>
                </a:solidFill>
                <a:sym typeface="Symbol" charset="2"/>
              </a:rPr>
              <a:t>=</a:t>
            </a:r>
            <a:r>
              <a:rPr lang="en-GB" sz="1800" b="1" smtClean="0">
                <a:solidFill>
                  <a:srgbClr val="006600"/>
                </a:solidFill>
                <a:sym typeface="Symbol" charset="2"/>
              </a:rPr>
              <a:t></a:t>
            </a:r>
            <a:endParaRPr lang="en-GB" sz="1800" b="1">
              <a:solidFill>
                <a:srgbClr val="006600"/>
              </a:solidFill>
            </a:endParaRPr>
          </a:p>
        </p:txBody>
      </p:sp>
      <p:graphicFrame>
        <p:nvGraphicFramePr>
          <p:cNvPr id="81923" name="Object 3"/>
          <p:cNvGraphicFramePr>
            <a:graphicFrameLocks noChangeAspect="1"/>
          </p:cNvGraphicFramePr>
          <p:nvPr/>
        </p:nvGraphicFramePr>
        <p:xfrm>
          <a:off x="6096000" y="1524000"/>
          <a:ext cx="1981200" cy="798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82" name="Equation" r:id="rId7" imgW="977760" imgH="393480" progId="Equation.3">
                  <p:embed/>
                </p:oleObj>
              </mc:Choice>
              <mc:Fallback>
                <p:oleObj name="Equation" r:id="rId7" imgW="977760" imgH="393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1524000"/>
                        <a:ext cx="1981200" cy="798513"/>
                      </a:xfrm>
                      <a:prstGeom prst="rect">
                        <a:avLst/>
                      </a:prstGeom>
                      <a:solidFill>
                        <a:srgbClr val="FFCCF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25" name="Object 5"/>
          <p:cNvGraphicFramePr>
            <a:graphicFrameLocks noChangeAspect="1"/>
          </p:cNvGraphicFramePr>
          <p:nvPr/>
        </p:nvGraphicFramePr>
        <p:xfrm>
          <a:off x="5410200" y="3352800"/>
          <a:ext cx="2933700" cy="798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83" name="Equation" r:id="rId9" imgW="1447560" imgH="393480" progId="Equation.3">
                  <p:embed/>
                </p:oleObj>
              </mc:Choice>
              <mc:Fallback>
                <p:oleObj name="Equation" r:id="rId9" imgW="1447560" imgH="3934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200" y="3352800"/>
                        <a:ext cx="2933700" cy="7985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26" name="Object 6"/>
          <p:cNvGraphicFramePr>
            <a:graphicFrameLocks noChangeAspect="1"/>
          </p:cNvGraphicFramePr>
          <p:nvPr/>
        </p:nvGraphicFramePr>
        <p:xfrm>
          <a:off x="5181600" y="4343400"/>
          <a:ext cx="3124200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84" name="Equation" r:id="rId11" imgW="1536480" imgH="266400" progId="Equation.3">
                  <p:embed/>
                </p:oleObj>
              </mc:Choice>
              <mc:Fallback>
                <p:oleObj name="Equation" r:id="rId11" imgW="1536480" imgH="2664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4343400"/>
                        <a:ext cx="3124200" cy="542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27" name="Object 7"/>
          <p:cNvGraphicFramePr>
            <a:graphicFrameLocks noChangeAspect="1"/>
          </p:cNvGraphicFramePr>
          <p:nvPr/>
        </p:nvGraphicFramePr>
        <p:xfrm>
          <a:off x="4840288" y="5056188"/>
          <a:ext cx="3424237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85" name="Equation" r:id="rId13" imgW="1752600" imgH="444500" progId="Equation.DSMT4">
                  <p:embed/>
                </p:oleObj>
              </mc:Choice>
              <mc:Fallback>
                <p:oleObj name="Equation" r:id="rId13" imgW="1752600" imgH="44450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40288" y="5056188"/>
                        <a:ext cx="3424237" cy="869950"/>
                      </a:xfrm>
                      <a:prstGeom prst="rect">
                        <a:avLst/>
                      </a:prstGeom>
                      <a:solidFill>
                        <a:schemeClr val="hlink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57" name="Text Box 1067"/>
          <p:cNvSpPr txBox="1">
            <a:spLocks noChangeArrowheads="1"/>
          </p:cNvSpPr>
          <p:nvPr/>
        </p:nvSpPr>
        <p:spPr bwMode="auto">
          <a:xfrm>
            <a:off x="4191000" y="2438400"/>
            <a:ext cx="41148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dirty="0" smtClean="0">
                <a:solidFill>
                  <a:srgbClr val="006600"/>
                </a:solidFill>
              </a:rPr>
              <a:t>The points where the trajectory crosses the axis are symmetric with respect to </a:t>
            </a:r>
            <a:r>
              <a:rPr lang="en-GB" sz="1800" b="1" dirty="0" err="1" smtClean="0">
                <a:solidFill>
                  <a:srgbClr val="006600"/>
                </a:solidFill>
                <a:sym typeface="Symbol" charset="2"/>
              </a:rPr>
              <a:t></a:t>
            </a:r>
            <a:r>
              <a:rPr lang="en-GB" sz="1800" b="1" baseline="-25000" dirty="0" err="1" smtClean="0">
                <a:solidFill>
                  <a:srgbClr val="006600"/>
                </a:solidFill>
                <a:sym typeface="Symbol" charset="2"/>
              </a:rPr>
              <a:t>s</a:t>
            </a:r>
            <a:r>
              <a:rPr lang="en-GB" sz="1800" dirty="0" smtClean="0">
                <a:solidFill>
                  <a:srgbClr val="006600"/>
                </a:solidFill>
                <a:sym typeface="Symbol" charset="2"/>
              </a:rPr>
              <a:t>=</a:t>
            </a:r>
            <a:r>
              <a:rPr lang="en-GB" sz="1800" b="1" dirty="0" err="1" smtClean="0">
                <a:solidFill>
                  <a:srgbClr val="006600"/>
                </a:solidFill>
                <a:sym typeface="Symbol" charset="2"/>
              </a:rPr>
              <a:t></a:t>
            </a:r>
            <a:endParaRPr lang="en-GB" sz="1800" b="1" dirty="0">
              <a:solidFill>
                <a:srgbClr val="006600"/>
              </a:solidFill>
              <a:sym typeface="Symbol" charset="2"/>
            </a:endParaRPr>
          </a:p>
        </p:txBody>
      </p:sp>
      <p:graphicFrame>
        <p:nvGraphicFramePr>
          <p:cNvPr id="36" name="Object 35"/>
          <p:cNvGraphicFramePr>
            <a:graphicFrameLocks noChangeAspect="1"/>
          </p:cNvGraphicFramePr>
          <p:nvPr/>
        </p:nvGraphicFramePr>
        <p:xfrm>
          <a:off x="6934200" y="6019800"/>
          <a:ext cx="12700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86" name="Equation" r:id="rId15" imgW="1270000" imgH="393700" progId="Equation.DSMT4">
                  <p:embed/>
                </p:oleObj>
              </mc:Choice>
              <mc:Fallback>
                <p:oleObj name="Equation" r:id="rId15" imgW="1270000" imgH="393700" progId="Equation.DSMT4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4200" y="6019800"/>
                        <a:ext cx="1270000" cy="393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ct 36"/>
          <p:cNvGraphicFramePr>
            <a:graphicFrameLocks noChangeAspect="1"/>
          </p:cNvGraphicFramePr>
          <p:nvPr/>
        </p:nvGraphicFramePr>
        <p:xfrm>
          <a:off x="2590800" y="3886200"/>
          <a:ext cx="152400" cy="2895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87" name="Equation" r:id="rId17" imgW="127000" imgH="241300" progId="Equation.DSMT4">
                  <p:embed/>
                </p:oleObj>
              </mc:Choice>
              <mc:Fallback>
                <p:oleObj name="Equation" r:id="rId17" imgW="127000" imgH="241300" progId="Equation.DSMT4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3886200"/>
                        <a:ext cx="152400" cy="28956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9" name="Straight Arrow Connector 38"/>
          <p:cNvCxnSpPr/>
          <p:nvPr/>
        </p:nvCxnSpPr>
        <p:spPr bwMode="auto">
          <a:xfrm rot="16200000" flipV="1">
            <a:off x="2667000" y="3886994"/>
            <a:ext cx="1588" cy="609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stealth" w="med" len="lg"/>
            <a:tailEnd type="stealth" w="med" len="lg"/>
          </a:ln>
          <a:effectLst/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5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467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/>
              <a:t>Bunch Matching into a Stationnary Bucket (2)</a:t>
            </a:r>
            <a:endParaRPr lang="fr-FR"/>
          </a:p>
        </p:txBody>
      </p:sp>
      <p:sp>
        <p:nvSpPr>
          <p:cNvPr id="83976" name="Line 3"/>
          <p:cNvSpPr>
            <a:spLocks noChangeShapeType="1"/>
          </p:cNvSpPr>
          <p:nvPr/>
        </p:nvSpPr>
        <p:spPr bwMode="auto">
          <a:xfrm>
            <a:off x="1828800" y="13716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977" name="Text Box 4"/>
          <p:cNvSpPr txBox="1">
            <a:spLocks noChangeArrowheads="1"/>
          </p:cNvSpPr>
          <p:nvPr/>
        </p:nvSpPr>
        <p:spPr bwMode="auto">
          <a:xfrm>
            <a:off x="381000" y="990600"/>
            <a:ext cx="822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800">
                <a:solidFill>
                  <a:srgbClr val="FF3300"/>
                </a:solidFill>
              </a:rPr>
              <a:t>Setting </a:t>
            </a:r>
            <a:r>
              <a:rPr lang="fr-FR" sz="1800" b="1">
                <a:solidFill>
                  <a:srgbClr val="FF3300"/>
                </a:solidFill>
                <a:sym typeface="Symbol" charset="2"/>
              </a:rPr>
              <a:t>   </a:t>
            </a:r>
            <a:r>
              <a:rPr lang="fr-FR" sz="1800">
                <a:solidFill>
                  <a:srgbClr val="FF3300"/>
                </a:solidFill>
                <a:sym typeface="Symbol" charset="2"/>
              </a:rPr>
              <a:t>in the previous formula</a:t>
            </a:r>
            <a:r>
              <a:rPr lang="fr-FR" sz="1800" b="1">
                <a:solidFill>
                  <a:srgbClr val="FF3300"/>
                </a:solidFill>
                <a:sym typeface="Symbol" charset="2"/>
              </a:rPr>
              <a:t> </a:t>
            </a:r>
            <a:r>
              <a:rPr lang="fr-FR" sz="1800">
                <a:solidFill>
                  <a:srgbClr val="FF3300"/>
                </a:solidFill>
                <a:sym typeface="Symbol" charset="2"/>
              </a:rPr>
              <a:t>allows to calculate the bunch height:</a:t>
            </a:r>
            <a:endParaRPr lang="fr-FR" sz="1800">
              <a:solidFill>
                <a:srgbClr val="FF3300"/>
              </a:solidFill>
            </a:endParaRPr>
          </a:p>
        </p:txBody>
      </p:sp>
      <p:sp>
        <p:nvSpPr>
          <p:cNvPr id="83978" name="Text Box 5"/>
          <p:cNvSpPr txBox="1">
            <a:spLocks noChangeArrowheads="1"/>
          </p:cNvSpPr>
          <p:nvPr/>
        </p:nvSpPr>
        <p:spPr bwMode="auto">
          <a:xfrm>
            <a:off x="609600" y="1668463"/>
            <a:ext cx="487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800"/>
          </a:p>
        </p:txBody>
      </p:sp>
      <p:graphicFrame>
        <p:nvGraphicFramePr>
          <p:cNvPr id="83970" name="Object 2"/>
          <p:cNvGraphicFramePr>
            <a:graphicFrameLocks noChangeAspect="1"/>
          </p:cNvGraphicFramePr>
          <p:nvPr/>
        </p:nvGraphicFramePr>
        <p:xfrm>
          <a:off x="5943600" y="1447800"/>
          <a:ext cx="2057400" cy="7957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228" name="Equation" r:id="rId4" imgW="952200" imgH="368280" progId="Equation.3">
                  <p:embed/>
                </p:oleObj>
              </mc:Choice>
              <mc:Fallback>
                <p:oleObj name="Equation" r:id="rId4" imgW="952200" imgH="3682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3600" y="1447800"/>
                        <a:ext cx="2057400" cy="795704"/>
                      </a:xfrm>
                      <a:prstGeom prst="rect">
                        <a:avLst/>
                      </a:prstGeom>
                      <a:solidFill>
                        <a:srgbClr val="FFCCF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971" name="Object 3"/>
          <p:cNvGraphicFramePr>
            <a:graphicFrameLocks noChangeAspect="1"/>
          </p:cNvGraphicFramePr>
          <p:nvPr/>
        </p:nvGraphicFramePr>
        <p:xfrm>
          <a:off x="869950" y="1447800"/>
          <a:ext cx="3321050" cy="8557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229" name="Equation" r:id="rId6" imgW="1676400" imgH="431800" progId="Equation.DSMT4">
                  <p:embed/>
                </p:oleObj>
              </mc:Choice>
              <mc:Fallback>
                <p:oleObj name="Equation" r:id="rId6" imgW="1676400" imgH="43180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9950" y="1447800"/>
                        <a:ext cx="3321050" cy="855789"/>
                      </a:xfrm>
                      <a:prstGeom prst="rect">
                        <a:avLst/>
                      </a:prstGeom>
                      <a:solidFill>
                        <a:srgbClr val="FFCC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83979" name="Text Box 26"/>
          <p:cNvSpPr txBox="1">
            <a:spLocks noChangeArrowheads="1"/>
          </p:cNvSpPr>
          <p:nvPr/>
        </p:nvSpPr>
        <p:spPr bwMode="auto">
          <a:xfrm>
            <a:off x="4800600" y="1690687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800" dirty="0">
                <a:solidFill>
                  <a:srgbClr val="FF3300"/>
                </a:solidFill>
              </a:rPr>
              <a:t>or:</a:t>
            </a:r>
          </a:p>
        </p:txBody>
      </p:sp>
      <p:sp>
        <p:nvSpPr>
          <p:cNvPr id="83980" name="Line 27"/>
          <p:cNvSpPr>
            <a:spLocks noChangeShapeType="1"/>
          </p:cNvSpPr>
          <p:nvPr/>
        </p:nvSpPr>
        <p:spPr bwMode="auto">
          <a:xfrm>
            <a:off x="1219200" y="2878188"/>
            <a:ext cx="1143000" cy="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83972" name="Object 4"/>
          <p:cNvGraphicFramePr>
            <a:graphicFrameLocks noChangeAspect="1"/>
          </p:cNvGraphicFramePr>
          <p:nvPr/>
        </p:nvGraphicFramePr>
        <p:xfrm>
          <a:off x="2784475" y="2460625"/>
          <a:ext cx="4643438" cy="868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230" name="Equation" r:id="rId8" imgW="2514600" imgH="469900" progId="Equation.DSMT4">
                  <p:embed/>
                </p:oleObj>
              </mc:Choice>
              <mc:Fallback>
                <p:oleObj name="Equation" r:id="rId8" imgW="2514600" imgH="4699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4475" y="2460625"/>
                        <a:ext cx="4643438" cy="868363"/>
                      </a:xfrm>
                      <a:prstGeom prst="rect">
                        <a:avLst/>
                      </a:prstGeom>
                      <a:solidFill>
                        <a:schemeClr val="hlink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83981" name="Text Box 29"/>
          <p:cNvSpPr txBox="1">
            <a:spLocks noChangeArrowheads="1"/>
          </p:cNvSpPr>
          <p:nvPr/>
        </p:nvSpPr>
        <p:spPr bwMode="auto">
          <a:xfrm>
            <a:off x="457200" y="3429000"/>
            <a:ext cx="82296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dirty="0" smtClean="0">
                <a:solidFill>
                  <a:srgbClr val="006600"/>
                </a:solidFill>
              </a:rPr>
              <a:t>This formula shows that for a given bunch energy spread the proper matching of a shorter bunch (</a:t>
            </a:r>
            <a:r>
              <a:rPr lang="en-GB" sz="1800" b="1" dirty="0" err="1" smtClean="0">
                <a:solidFill>
                  <a:srgbClr val="006600"/>
                </a:solidFill>
                <a:sym typeface="Symbol" charset="2"/>
              </a:rPr>
              <a:t></a:t>
            </a:r>
            <a:r>
              <a:rPr lang="en-GB" sz="1800" b="1" baseline="-25000" dirty="0" err="1" smtClean="0">
                <a:solidFill>
                  <a:srgbClr val="006600"/>
                </a:solidFill>
                <a:sym typeface="Symbol" charset="2"/>
              </a:rPr>
              <a:t>m</a:t>
            </a:r>
            <a:r>
              <a:rPr lang="en-GB" sz="1800" dirty="0" smtClean="0">
                <a:solidFill>
                  <a:srgbClr val="006600"/>
                </a:solidFill>
                <a:sym typeface="Symbol" charset="2"/>
              </a:rPr>
              <a:t> close to </a:t>
            </a:r>
            <a:r>
              <a:rPr lang="en-GB" sz="1800" b="1" dirty="0" err="1" smtClean="0">
                <a:solidFill>
                  <a:srgbClr val="006600"/>
                </a:solidFill>
                <a:sym typeface="Symbol" charset="2"/>
              </a:rPr>
              <a:t></a:t>
            </a:r>
            <a:r>
              <a:rPr lang="en-GB" sz="1800" b="1" dirty="0" smtClean="0">
                <a:solidFill>
                  <a:srgbClr val="006600"/>
                </a:solidFill>
                <a:sym typeface="Symbol" charset="2"/>
              </a:rPr>
              <a:t>,   </a:t>
            </a:r>
            <a:r>
              <a:rPr lang="en-GB" sz="1800" dirty="0" smtClean="0">
                <a:solidFill>
                  <a:srgbClr val="006600"/>
                </a:solidFill>
                <a:sym typeface="Symbol" charset="2"/>
              </a:rPr>
              <a:t>small)</a:t>
            </a:r>
            <a:r>
              <a:rPr lang="en-GB" sz="1800" dirty="0" smtClean="0">
                <a:solidFill>
                  <a:srgbClr val="006600"/>
                </a:solidFill>
              </a:rPr>
              <a:t/>
            </a:r>
            <a:br>
              <a:rPr lang="en-GB" sz="1800" dirty="0" smtClean="0">
                <a:solidFill>
                  <a:srgbClr val="006600"/>
                </a:solidFill>
              </a:rPr>
            </a:br>
            <a:r>
              <a:rPr lang="en-GB" sz="1800" dirty="0" smtClean="0">
                <a:solidFill>
                  <a:srgbClr val="006600"/>
                </a:solidFill>
              </a:rPr>
              <a:t>will require a bigger RF acceptance, hence a higher voltag</a:t>
            </a:r>
            <a:r>
              <a:rPr lang="en-GB" sz="1800" dirty="0">
                <a:solidFill>
                  <a:srgbClr val="006600"/>
                </a:solidFill>
              </a:rPr>
              <a:t>e</a:t>
            </a:r>
            <a:endParaRPr lang="en-GB" sz="1800" dirty="0" smtClean="0">
              <a:solidFill>
                <a:srgbClr val="006600"/>
              </a:solidFill>
              <a:sym typeface="Symbol" charset="2"/>
            </a:endParaRPr>
          </a:p>
        </p:txBody>
      </p:sp>
      <p:graphicFrame>
        <p:nvGraphicFramePr>
          <p:cNvPr id="2" name="Object 7"/>
          <p:cNvGraphicFramePr>
            <a:graphicFrameLocks noChangeAspect="1"/>
          </p:cNvGraphicFramePr>
          <p:nvPr/>
        </p:nvGraphicFramePr>
        <p:xfrm>
          <a:off x="5225020" y="3742730"/>
          <a:ext cx="160421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231" name="Equation" r:id="rId10" imgW="127000" imgH="241300" progId="Equation.DSMT4">
                  <p:embed/>
                </p:oleObj>
              </mc:Choice>
              <mc:Fallback>
                <p:oleObj name="Equation" r:id="rId10" imgW="127000" imgH="24130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5020" y="3742730"/>
                        <a:ext cx="160421" cy="30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2"/>
          <p:cNvGraphicFramePr>
            <a:graphicFrameLocks noChangeAspect="1"/>
          </p:cNvGraphicFramePr>
          <p:nvPr/>
        </p:nvGraphicFramePr>
        <p:xfrm>
          <a:off x="630239" y="5029200"/>
          <a:ext cx="2417762" cy="7647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232" name="Equation" r:id="rId12" imgW="1244600" imgH="393700" progId="Equation.DSMT4">
                  <p:embed/>
                </p:oleObj>
              </mc:Choice>
              <mc:Fallback>
                <p:oleObj name="Equation" r:id="rId12" imgW="1244600" imgH="393700" progId="Equation.DSMT4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239" y="5029200"/>
                        <a:ext cx="2417762" cy="7647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3"/>
          <p:cNvGraphicFramePr>
            <a:graphicFrameLocks noChangeAspect="1"/>
          </p:cNvGraphicFramePr>
          <p:nvPr/>
        </p:nvGraphicFramePr>
        <p:xfrm>
          <a:off x="4343399" y="4953000"/>
          <a:ext cx="2209801" cy="8889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233" name="Equation" r:id="rId14" imgW="1295400" imgH="520700" progId="Equation.DSMT4">
                  <p:embed/>
                </p:oleObj>
              </mc:Choice>
              <mc:Fallback>
                <p:oleObj name="Equation" r:id="rId14" imgW="1295400" imgH="520700" progId="Equation.DSMT4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399" y="4953000"/>
                        <a:ext cx="2209801" cy="8889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4"/>
          <p:cNvGraphicFramePr>
            <a:graphicFrameLocks noChangeAspect="1"/>
          </p:cNvGraphicFramePr>
          <p:nvPr/>
        </p:nvGraphicFramePr>
        <p:xfrm>
          <a:off x="6781799" y="5638800"/>
          <a:ext cx="1752601" cy="8119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234" name="Equation" r:id="rId16" imgW="850900" imgH="393700" progId="Equation.DSMT4">
                  <p:embed/>
                </p:oleObj>
              </mc:Choice>
              <mc:Fallback>
                <p:oleObj name="Equation" r:id="rId16" imgW="850900" imgH="393700" progId="Equation.DSMT4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1799" y="5638800"/>
                        <a:ext cx="1752601" cy="811978"/>
                      </a:xfrm>
                      <a:prstGeom prst="rect">
                        <a:avLst/>
                      </a:prstGeom>
                      <a:solidFill>
                        <a:srgbClr val="FFCC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 Box 43"/>
          <p:cNvSpPr txBox="1">
            <a:spLocks noChangeArrowheads="1"/>
          </p:cNvSpPr>
          <p:nvPr/>
        </p:nvSpPr>
        <p:spPr bwMode="auto">
          <a:xfrm>
            <a:off x="457200" y="4648200"/>
            <a:ext cx="815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smtClean="0">
                <a:solidFill>
                  <a:srgbClr val="006600"/>
                </a:solidFill>
              </a:rPr>
              <a:t>For small oscillation amplitudes the equation of the ellipse reduces to:</a:t>
            </a:r>
            <a:endParaRPr lang="en-GB" sz="1800">
              <a:solidFill>
                <a:srgbClr val="006600"/>
              </a:solidFill>
            </a:endParaRPr>
          </a:p>
        </p:txBody>
      </p:sp>
      <p:sp>
        <p:nvSpPr>
          <p:cNvPr id="17" name="Line 44"/>
          <p:cNvSpPr>
            <a:spLocks noChangeShapeType="1"/>
          </p:cNvSpPr>
          <p:nvPr/>
        </p:nvSpPr>
        <p:spPr bwMode="auto">
          <a:xfrm>
            <a:off x="3429000" y="5410200"/>
            <a:ext cx="533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8" name="Text Box 45"/>
          <p:cNvSpPr txBox="1">
            <a:spLocks noChangeArrowheads="1"/>
          </p:cNvSpPr>
          <p:nvPr/>
        </p:nvSpPr>
        <p:spPr bwMode="auto">
          <a:xfrm>
            <a:off x="457200" y="5867400"/>
            <a:ext cx="5105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smtClean="0">
                <a:solidFill>
                  <a:srgbClr val="006600"/>
                </a:solidFill>
              </a:rPr>
              <a:t>Ellipse area is called longitudinal emittance</a:t>
            </a:r>
            <a:endParaRPr lang="en-GB" sz="1800">
              <a:solidFill>
                <a:srgbClr val="0066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848600" cy="6858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 dirty="0"/>
              <a:t>Capture of a </a:t>
            </a:r>
            <a:r>
              <a:rPr lang="en-US" dirty="0" err="1"/>
              <a:t>Debunched</a:t>
            </a:r>
            <a:r>
              <a:rPr lang="en-US" dirty="0"/>
              <a:t> Beam with Fast Turn-On</a:t>
            </a:r>
            <a:endParaRPr lang="fr-FR" dirty="0"/>
          </a:p>
        </p:txBody>
      </p:sp>
      <p:sp>
        <p:nvSpPr>
          <p:cNvPr id="90117" name="Line 3"/>
          <p:cNvSpPr>
            <a:spLocks noChangeShapeType="1"/>
          </p:cNvSpPr>
          <p:nvPr/>
        </p:nvSpPr>
        <p:spPr bwMode="auto">
          <a:xfrm>
            <a:off x="1981200" y="13716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118" name="Text Box 4"/>
          <p:cNvSpPr txBox="1">
            <a:spLocks noChangeArrowheads="1"/>
          </p:cNvSpPr>
          <p:nvPr/>
        </p:nvSpPr>
        <p:spPr bwMode="auto">
          <a:xfrm>
            <a:off x="1600200" y="762000"/>
            <a:ext cx="45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400"/>
          </a:p>
        </p:txBody>
      </p:sp>
      <p:pic>
        <p:nvPicPr>
          <p:cNvPr id="90119" name="Picture 25" descr="fastturno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540000">
            <a:off x="304800" y="1219200"/>
            <a:ext cx="81534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5344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 dirty="0"/>
              <a:t>Capture of a </a:t>
            </a:r>
            <a:r>
              <a:rPr lang="en-US" dirty="0" err="1"/>
              <a:t>Debunched</a:t>
            </a:r>
            <a:r>
              <a:rPr lang="en-US" dirty="0"/>
              <a:t> Beam with Adiabatic Turn-On</a:t>
            </a:r>
            <a:endParaRPr lang="fr-FR" dirty="0"/>
          </a:p>
        </p:txBody>
      </p:sp>
      <p:sp>
        <p:nvSpPr>
          <p:cNvPr id="88069" name="Line 3"/>
          <p:cNvSpPr>
            <a:spLocks noChangeShapeType="1"/>
          </p:cNvSpPr>
          <p:nvPr/>
        </p:nvSpPr>
        <p:spPr bwMode="auto">
          <a:xfrm>
            <a:off x="1981200" y="13716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070" name="Text Box 4"/>
          <p:cNvSpPr txBox="1">
            <a:spLocks noChangeArrowheads="1"/>
          </p:cNvSpPr>
          <p:nvPr/>
        </p:nvSpPr>
        <p:spPr bwMode="auto">
          <a:xfrm>
            <a:off x="1600200" y="762000"/>
            <a:ext cx="45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400"/>
          </a:p>
        </p:txBody>
      </p:sp>
      <p:pic>
        <p:nvPicPr>
          <p:cNvPr id="88071" name="Picture 25" descr="capture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219200"/>
            <a:ext cx="82296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404" name="Picture 15" descr="potentialfunctio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" y="2895600"/>
            <a:ext cx="4691063" cy="329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9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467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/>
              <a:t>Potential Energy Function </a:t>
            </a:r>
            <a:endParaRPr lang="fr-FR"/>
          </a:p>
        </p:txBody>
      </p:sp>
      <p:sp>
        <p:nvSpPr>
          <p:cNvPr id="59400" name="Line 3"/>
          <p:cNvSpPr>
            <a:spLocks noChangeShapeType="1"/>
          </p:cNvSpPr>
          <p:nvPr/>
        </p:nvSpPr>
        <p:spPr bwMode="auto">
          <a:xfrm>
            <a:off x="1828800" y="1600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1" name="Text Box 4"/>
          <p:cNvSpPr txBox="1">
            <a:spLocks noChangeArrowheads="1"/>
          </p:cNvSpPr>
          <p:nvPr/>
        </p:nvSpPr>
        <p:spPr bwMode="auto">
          <a:xfrm>
            <a:off x="1447800" y="990600"/>
            <a:ext cx="45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400"/>
          </a:p>
        </p:txBody>
      </p:sp>
      <p:sp>
        <p:nvSpPr>
          <p:cNvPr id="59402" name="Text Box 5"/>
          <p:cNvSpPr txBox="1">
            <a:spLocks noChangeArrowheads="1"/>
          </p:cNvSpPr>
          <p:nvPr/>
        </p:nvSpPr>
        <p:spPr bwMode="auto">
          <a:xfrm>
            <a:off x="609600" y="1897063"/>
            <a:ext cx="487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800"/>
          </a:p>
        </p:txBody>
      </p:sp>
      <p:sp>
        <p:nvSpPr>
          <p:cNvPr id="59403" name="Text Box 6"/>
          <p:cNvSpPr txBox="1">
            <a:spLocks noChangeArrowheads="1"/>
          </p:cNvSpPr>
          <p:nvPr/>
        </p:nvSpPr>
        <p:spPr bwMode="auto">
          <a:xfrm>
            <a:off x="609600" y="1524000"/>
            <a:ext cx="533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800"/>
          </a:p>
        </p:txBody>
      </p:sp>
      <p:graphicFrame>
        <p:nvGraphicFramePr>
          <p:cNvPr id="59394" name="Object 2"/>
          <p:cNvGraphicFramePr>
            <a:graphicFrameLocks noChangeAspect="1"/>
          </p:cNvGraphicFramePr>
          <p:nvPr/>
        </p:nvGraphicFramePr>
        <p:xfrm>
          <a:off x="2971801" y="1442596"/>
          <a:ext cx="1143000" cy="7408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766" name="Equation" r:id="rId5" imgW="647640" imgH="393480" progId="Equation.DSMT4">
                  <p:embed/>
                </p:oleObj>
              </mc:Choice>
              <mc:Fallback>
                <p:oleObj name="Equation" r:id="rId5" imgW="64764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1" y="1442596"/>
                        <a:ext cx="1143000" cy="74083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395" name="Object 3"/>
          <p:cNvGraphicFramePr>
            <a:graphicFrameLocks noChangeAspect="1"/>
          </p:cNvGraphicFramePr>
          <p:nvPr/>
        </p:nvGraphicFramePr>
        <p:xfrm>
          <a:off x="5029200" y="1524000"/>
          <a:ext cx="1295400" cy="6361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767" name="Equation" r:id="rId7" imgW="723600" imgH="355320" progId="Equation.DSMT4">
                  <p:embed/>
                </p:oleObj>
              </mc:Choice>
              <mc:Fallback>
                <p:oleObj name="Equation" r:id="rId7" imgW="723600" imgH="3553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1524000"/>
                        <a:ext cx="1295400" cy="63618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396" name="Object 4"/>
          <p:cNvGraphicFramePr>
            <a:graphicFrameLocks noChangeAspect="1"/>
          </p:cNvGraphicFramePr>
          <p:nvPr/>
        </p:nvGraphicFramePr>
        <p:xfrm>
          <a:off x="3505200" y="2252662"/>
          <a:ext cx="5181600" cy="795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768" name="Equation" r:id="rId9" imgW="2565360" imgH="393480" progId="Equation.3">
                  <p:embed/>
                </p:oleObj>
              </mc:Choice>
              <mc:Fallback>
                <p:oleObj name="Equation" r:id="rId9" imgW="25653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2252662"/>
                        <a:ext cx="5181600" cy="795338"/>
                      </a:xfrm>
                      <a:prstGeom prst="rect">
                        <a:avLst/>
                      </a:prstGeom>
                      <a:solidFill>
                        <a:srgbClr val="FFCC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405" name="Text Box 16"/>
          <p:cNvSpPr txBox="1">
            <a:spLocks noChangeArrowheads="1"/>
          </p:cNvSpPr>
          <p:nvPr/>
        </p:nvSpPr>
        <p:spPr bwMode="auto">
          <a:xfrm>
            <a:off x="609600" y="1066800"/>
            <a:ext cx="7924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rgbClr val="FF3300"/>
                </a:solidFill>
              </a:rPr>
              <a:t>The longitudinal motion is produced by a force that can be derived from a scalar potential:</a:t>
            </a:r>
            <a:endParaRPr lang="fr-FR" sz="1800" dirty="0">
              <a:solidFill>
                <a:srgbClr val="FF3300"/>
              </a:solidFill>
            </a:endParaRPr>
          </a:p>
        </p:txBody>
      </p:sp>
      <p:sp>
        <p:nvSpPr>
          <p:cNvPr id="59406" name="Text Box 17"/>
          <p:cNvSpPr txBox="1">
            <a:spLocks noChangeArrowheads="1"/>
          </p:cNvSpPr>
          <p:nvPr/>
        </p:nvSpPr>
        <p:spPr bwMode="auto">
          <a:xfrm>
            <a:off x="5410200" y="3810000"/>
            <a:ext cx="3276600" cy="1493838"/>
          </a:xfrm>
          <a:prstGeom prst="rect">
            <a:avLst/>
          </a:prstGeom>
          <a:noFill/>
          <a:ln w="28575">
            <a:solidFill>
              <a:srgbClr val="0066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rgbClr val="006600"/>
                </a:solidFill>
              </a:rPr>
              <a:t>The sum of the potential energy and kinetic energy is constant and by analogy represents the total energy of a non-dissipative system.</a:t>
            </a:r>
            <a:endParaRPr lang="fr-FR" sz="1800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20276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15" name="Rectangle 1026"/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467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/>
              <a:t> Hamiltonian of Longitudinal Motion</a:t>
            </a:r>
            <a:endParaRPr lang="fr-FR"/>
          </a:p>
        </p:txBody>
      </p:sp>
      <p:sp>
        <p:nvSpPr>
          <p:cNvPr id="47116" name="Line 1027"/>
          <p:cNvSpPr>
            <a:spLocks noChangeShapeType="1"/>
          </p:cNvSpPr>
          <p:nvPr/>
        </p:nvSpPr>
        <p:spPr bwMode="auto">
          <a:xfrm>
            <a:off x="1828800" y="1600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17" name="Text Box 1028"/>
          <p:cNvSpPr txBox="1">
            <a:spLocks noChangeArrowheads="1"/>
          </p:cNvSpPr>
          <p:nvPr/>
        </p:nvSpPr>
        <p:spPr bwMode="auto">
          <a:xfrm>
            <a:off x="1447800" y="990600"/>
            <a:ext cx="45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400"/>
          </a:p>
        </p:txBody>
      </p:sp>
      <p:sp>
        <p:nvSpPr>
          <p:cNvPr id="47118" name="Text Box 1029"/>
          <p:cNvSpPr txBox="1">
            <a:spLocks noChangeArrowheads="1"/>
          </p:cNvSpPr>
          <p:nvPr/>
        </p:nvSpPr>
        <p:spPr bwMode="auto">
          <a:xfrm>
            <a:off x="609600" y="1897063"/>
            <a:ext cx="487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800"/>
          </a:p>
        </p:txBody>
      </p:sp>
      <p:sp>
        <p:nvSpPr>
          <p:cNvPr id="47119" name="Text Box 1030"/>
          <p:cNvSpPr txBox="1">
            <a:spLocks noChangeArrowheads="1"/>
          </p:cNvSpPr>
          <p:nvPr/>
        </p:nvSpPr>
        <p:spPr bwMode="auto">
          <a:xfrm>
            <a:off x="609600" y="1524000"/>
            <a:ext cx="533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800"/>
          </a:p>
        </p:txBody>
      </p:sp>
      <p:graphicFrame>
        <p:nvGraphicFramePr>
          <p:cNvPr id="47106" name="Object 2"/>
          <p:cNvGraphicFramePr>
            <a:graphicFrameLocks noChangeAspect="1"/>
          </p:cNvGraphicFramePr>
          <p:nvPr/>
        </p:nvGraphicFramePr>
        <p:xfrm>
          <a:off x="4953000" y="2514600"/>
          <a:ext cx="2667000" cy="7021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818" name="Equation" r:id="rId4" imgW="1257120" imgH="330120" progId="Equation.3">
                  <p:embed/>
                </p:oleObj>
              </mc:Choice>
              <mc:Fallback>
                <p:oleObj name="Equation" r:id="rId4" imgW="1257120" imgH="3301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2514600"/>
                        <a:ext cx="2667000" cy="702178"/>
                      </a:xfrm>
                      <a:prstGeom prst="rect">
                        <a:avLst/>
                      </a:prstGeom>
                      <a:solidFill>
                        <a:srgbClr val="FFCCF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07" name="Object 3"/>
          <p:cNvGraphicFramePr>
            <a:graphicFrameLocks noChangeAspect="1"/>
          </p:cNvGraphicFramePr>
          <p:nvPr/>
        </p:nvGraphicFramePr>
        <p:xfrm>
          <a:off x="4953000" y="1684879"/>
          <a:ext cx="2667000" cy="8379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819" name="Equation" r:id="rId6" imgW="1206360" imgH="380880" progId="Equation.3">
                  <p:embed/>
                </p:oleObj>
              </mc:Choice>
              <mc:Fallback>
                <p:oleObj name="Equation" r:id="rId6" imgW="1206360" imgH="380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1684879"/>
                        <a:ext cx="2667000" cy="837980"/>
                      </a:xfrm>
                      <a:prstGeom prst="rect">
                        <a:avLst/>
                      </a:prstGeom>
                      <a:solidFill>
                        <a:srgbClr val="FFCC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20" name="Text Box 1039"/>
          <p:cNvSpPr txBox="1">
            <a:spLocks noChangeArrowheads="1"/>
          </p:cNvSpPr>
          <p:nvPr/>
        </p:nvSpPr>
        <p:spPr bwMode="auto">
          <a:xfrm>
            <a:off x="457200" y="1066800"/>
            <a:ext cx="8305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dirty="0" smtClean="0">
                <a:solidFill>
                  <a:srgbClr val="FF3300"/>
                </a:solidFill>
              </a:rPr>
              <a:t>Introducing a new convenient variable, W, leads to the 1</a:t>
            </a:r>
            <a:r>
              <a:rPr lang="en-GB" sz="2000" baseline="30000" dirty="0" smtClean="0">
                <a:solidFill>
                  <a:srgbClr val="FF3300"/>
                </a:solidFill>
              </a:rPr>
              <a:t>st</a:t>
            </a:r>
            <a:r>
              <a:rPr lang="en-GB" sz="2000" dirty="0" smtClean="0">
                <a:solidFill>
                  <a:srgbClr val="FF3300"/>
                </a:solidFill>
              </a:rPr>
              <a:t> order equations:</a:t>
            </a:r>
            <a:endParaRPr lang="en-GB" sz="2000" dirty="0">
              <a:solidFill>
                <a:srgbClr val="FF3300"/>
              </a:solidFill>
            </a:endParaRPr>
          </a:p>
        </p:txBody>
      </p:sp>
      <p:graphicFrame>
        <p:nvGraphicFramePr>
          <p:cNvPr id="47108" name="Object 4"/>
          <p:cNvGraphicFramePr>
            <a:graphicFrameLocks noChangeAspect="1"/>
          </p:cNvGraphicFramePr>
          <p:nvPr/>
        </p:nvGraphicFramePr>
        <p:xfrm>
          <a:off x="838200" y="2133600"/>
          <a:ext cx="2755900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820" name="Equation" r:id="rId8" imgW="1396800" imgH="380880" progId="Equation.3">
                  <p:embed/>
                </p:oleObj>
              </mc:Choice>
              <mc:Fallback>
                <p:oleObj name="Equation" r:id="rId8" imgW="1396800" imgH="380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133600"/>
                        <a:ext cx="2755900" cy="752475"/>
                      </a:xfrm>
                      <a:prstGeom prst="rect">
                        <a:avLst/>
                      </a:prstGeom>
                      <a:solidFill>
                        <a:srgbClr val="FFCC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21" name="Line 1041"/>
          <p:cNvSpPr>
            <a:spLocks noChangeShapeType="1"/>
          </p:cNvSpPr>
          <p:nvPr/>
        </p:nvSpPr>
        <p:spPr bwMode="auto">
          <a:xfrm>
            <a:off x="3886200" y="2514600"/>
            <a:ext cx="762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22" name="Text Box 1042"/>
          <p:cNvSpPr txBox="1">
            <a:spLocks noChangeArrowheads="1"/>
          </p:cNvSpPr>
          <p:nvPr/>
        </p:nvSpPr>
        <p:spPr bwMode="auto">
          <a:xfrm>
            <a:off x="533400" y="3505200"/>
            <a:ext cx="81534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dirty="0" smtClean="0">
                <a:solidFill>
                  <a:srgbClr val="FF3300"/>
                </a:solidFill>
              </a:rPr>
              <a:t>The two variables </a:t>
            </a:r>
            <a:r>
              <a:rPr lang="en-GB" sz="2000" dirty="0" smtClean="0">
                <a:solidFill>
                  <a:srgbClr val="FF3300"/>
                </a:solidFill>
                <a:sym typeface="Symbol" charset="2"/>
              </a:rPr>
              <a:t>,W are canonical since t</a:t>
            </a:r>
            <a:r>
              <a:rPr lang="en-GB" sz="2000" dirty="0" smtClean="0">
                <a:solidFill>
                  <a:srgbClr val="FF3300"/>
                </a:solidFill>
              </a:rPr>
              <a:t>hese equations of motion can be derived from a Hamiltonian </a:t>
            </a:r>
            <a:r>
              <a:rPr lang="en-GB" sz="2000" dirty="0" err="1" smtClean="0">
                <a:solidFill>
                  <a:srgbClr val="FF3300"/>
                </a:solidFill>
              </a:rPr>
              <a:t>H(</a:t>
            </a:r>
            <a:r>
              <a:rPr lang="en-GB" sz="2000" dirty="0" err="1" smtClean="0">
                <a:solidFill>
                  <a:srgbClr val="FF3300"/>
                </a:solidFill>
                <a:sym typeface="Symbol" charset="2"/>
              </a:rPr>
              <a:t>,W,t</a:t>
            </a:r>
            <a:r>
              <a:rPr lang="en-GB" sz="2000" dirty="0" smtClean="0">
                <a:solidFill>
                  <a:srgbClr val="FF3300"/>
                </a:solidFill>
                <a:sym typeface="Symbol" charset="2"/>
              </a:rPr>
              <a:t>):</a:t>
            </a:r>
            <a:endParaRPr lang="en-GB" sz="2000" dirty="0">
              <a:solidFill>
                <a:srgbClr val="FF3300"/>
              </a:solidFill>
            </a:endParaRPr>
          </a:p>
        </p:txBody>
      </p:sp>
      <p:graphicFrame>
        <p:nvGraphicFramePr>
          <p:cNvPr id="47109" name="Object 5"/>
          <p:cNvGraphicFramePr>
            <a:graphicFrameLocks noChangeAspect="1"/>
          </p:cNvGraphicFramePr>
          <p:nvPr/>
        </p:nvGraphicFramePr>
        <p:xfrm>
          <a:off x="4514850" y="3251200"/>
          <a:ext cx="1143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821" name="Equation" r:id="rId10" imgW="114120" imgH="355320" progId="Equation.3">
                  <p:embed/>
                </p:oleObj>
              </mc:Choice>
              <mc:Fallback>
                <p:oleObj name="Equation" r:id="rId10" imgW="114120" imgH="3553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251200"/>
                        <a:ext cx="114300" cy="355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10" name="Object 6"/>
          <p:cNvGraphicFramePr>
            <a:graphicFrameLocks noChangeAspect="1"/>
          </p:cNvGraphicFramePr>
          <p:nvPr/>
        </p:nvGraphicFramePr>
        <p:xfrm>
          <a:off x="1752600" y="4300537"/>
          <a:ext cx="1270000" cy="773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822" name="Equation" r:id="rId12" imgW="583920" imgH="355320" progId="Equation.3">
                  <p:embed/>
                </p:oleObj>
              </mc:Choice>
              <mc:Fallback>
                <p:oleObj name="Equation" r:id="rId12" imgW="583920" imgH="3553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4300537"/>
                        <a:ext cx="1270000" cy="773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11" name="Object 7"/>
          <p:cNvGraphicFramePr>
            <a:graphicFrameLocks noChangeAspect="1"/>
          </p:cNvGraphicFramePr>
          <p:nvPr/>
        </p:nvGraphicFramePr>
        <p:xfrm>
          <a:off x="4953000" y="4338637"/>
          <a:ext cx="13716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823" name="Equation" r:id="rId14" imgW="711000" imgH="355320" progId="Equation.3">
                  <p:embed/>
                </p:oleObj>
              </mc:Choice>
              <mc:Fallback>
                <p:oleObj name="Equation" r:id="rId14" imgW="711000" imgH="3553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4338637"/>
                        <a:ext cx="137160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12" name="Object 8"/>
          <p:cNvGraphicFramePr>
            <a:graphicFrameLocks noChangeAspect="1"/>
          </p:cNvGraphicFramePr>
          <p:nvPr/>
        </p:nvGraphicFramePr>
        <p:xfrm>
          <a:off x="914400" y="5291137"/>
          <a:ext cx="7031038" cy="804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824" name="Equation" r:id="rId16" imgW="3327120" imgH="380880" progId="Equation.3">
                  <p:embed/>
                </p:oleObj>
              </mc:Choice>
              <mc:Fallback>
                <p:oleObj name="Equation" r:id="rId16" imgW="3327120" imgH="380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5291137"/>
                        <a:ext cx="7031038" cy="804863"/>
                      </a:xfrm>
                      <a:prstGeom prst="rect">
                        <a:avLst/>
                      </a:prstGeom>
                      <a:solidFill>
                        <a:schemeClr val="hlink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44568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9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467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/>
              <a:t>Adiabatic Damping</a:t>
            </a:r>
            <a:endParaRPr lang="fr-FR"/>
          </a:p>
        </p:txBody>
      </p:sp>
      <p:sp>
        <p:nvSpPr>
          <p:cNvPr id="67591" name="Line 3"/>
          <p:cNvSpPr>
            <a:spLocks noChangeShapeType="1"/>
          </p:cNvSpPr>
          <p:nvPr/>
        </p:nvSpPr>
        <p:spPr bwMode="auto">
          <a:xfrm>
            <a:off x="1828800" y="1600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592" name="Text Box 4"/>
          <p:cNvSpPr txBox="1">
            <a:spLocks noChangeArrowheads="1"/>
          </p:cNvSpPr>
          <p:nvPr/>
        </p:nvSpPr>
        <p:spPr bwMode="auto">
          <a:xfrm>
            <a:off x="1447800" y="990600"/>
            <a:ext cx="45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400"/>
          </a:p>
        </p:txBody>
      </p:sp>
      <p:sp>
        <p:nvSpPr>
          <p:cNvPr id="67593" name="Text Box 5"/>
          <p:cNvSpPr txBox="1">
            <a:spLocks noChangeArrowheads="1"/>
          </p:cNvSpPr>
          <p:nvPr/>
        </p:nvSpPr>
        <p:spPr bwMode="auto">
          <a:xfrm>
            <a:off x="609600" y="1897063"/>
            <a:ext cx="487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800"/>
          </a:p>
        </p:txBody>
      </p:sp>
      <p:sp>
        <p:nvSpPr>
          <p:cNvPr id="67594" name="Text Box 6"/>
          <p:cNvSpPr txBox="1">
            <a:spLocks noChangeArrowheads="1"/>
          </p:cNvSpPr>
          <p:nvPr/>
        </p:nvSpPr>
        <p:spPr bwMode="auto">
          <a:xfrm>
            <a:off x="457200" y="1219200"/>
            <a:ext cx="8077200" cy="243681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>
                <a:solidFill>
                  <a:srgbClr val="006600"/>
                </a:solidFill>
              </a:rPr>
              <a:t>Though there are many physical processes that can damp the longitudinal oscillation amplitudes, one is directly generated by the acceleration process itself. It will happen in the synchrotron, even ultra-relativistic, when ramping the energy but not in the ultra-relativistic electron linac which does not show any oscillation. </a:t>
            </a:r>
          </a:p>
          <a:p>
            <a:pPr>
              <a:spcBef>
                <a:spcPct val="50000"/>
              </a:spcBef>
            </a:pPr>
            <a:r>
              <a:rPr lang="en-US" sz="1800" b="1" dirty="0">
                <a:solidFill>
                  <a:srgbClr val="FF3300"/>
                </a:solidFill>
              </a:rPr>
              <a:t>As a matter of fact, when E</a:t>
            </a:r>
            <a:r>
              <a:rPr lang="en-US" sz="1800" b="1" baseline="-25000" dirty="0">
                <a:solidFill>
                  <a:srgbClr val="FF3300"/>
                </a:solidFill>
              </a:rPr>
              <a:t>s </a:t>
            </a:r>
            <a:r>
              <a:rPr lang="en-US" sz="1800" b="1" dirty="0">
                <a:solidFill>
                  <a:srgbClr val="FF3300"/>
                </a:solidFill>
              </a:rPr>
              <a:t>varies with time, one needs to be more careful in combining the two first order energy-phase equations in one second order equation:</a:t>
            </a:r>
            <a:endParaRPr lang="fr-FR" sz="1800" b="1" dirty="0">
              <a:solidFill>
                <a:srgbClr val="FF3300"/>
              </a:solidFill>
            </a:endParaRPr>
          </a:p>
        </p:txBody>
      </p:sp>
      <p:graphicFrame>
        <p:nvGraphicFramePr>
          <p:cNvPr id="67586" name="Object 2"/>
          <p:cNvGraphicFramePr>
            <a:graphicFrameLocks noChangeAspect="1"/>
          </p:cNvGraphicFramePr>
          <p:nvPr/>
        </p:nvGraphicFramePr>
        <p:xfrm>
          <a:off x="4786313" y="3810000"/>
          <a:ext cx="3228975" cy="222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62" name="Equation" r:id="rId4" imgW="1473120" imgH="1015920" progId="Equation.3">
                  <p:embed/>
                </p:oleObj>
              </mc:Choice>
              <mc:Fallback>
                <p:oleObj name="Equation" r:id="rId4" imgW="1473120" imgH="101592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6313" y="3810000"/>
                        <a:ext cx="3228975" cy="222567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595" name="Text Box 12"/>
          <p:cNvSpPr txBox="1">
            <a:spLocks noChangeArrowheads="1"/>
          </p:cNvSpPr>
          <p:nvPr/>
        </p:nvSpPr>
        <p:spPr bwMode="auto">
          <a:xfrm>
            <a:off x="457200" y="3886200"/>
            <a:ext cx="37338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>
                <a:solidFill>
                  <a:schemeClr val="accent2"/>
                </a:solidFill>
              </a:rPr>
              <a:t>The damping coefficient is proportional to the rate of energy variation and from the definition of </a:t>
            </a:r>
            <a:r>
              <a:rPr lang="en-US" sz="1800" b="1" dirty="0" err="1">
                <a:solidFill>
                  <a:schemeClr val="accent2"/>
                </a:solidFill>
                <a:sym typeface="Symbol" charset="2"/>
              </a:rPr>
              <a:t></a:t>
            </a:r>
            <a:r>
              <a:rPr lang="en-US" sz="1800" b="1" baseline="-25000" dirty="0" err="1">
                <a:solidFill>
                  <a:schemeClr val="accent2"/>
                </a:solidFill>
                <a:sym typeface="Symbol" charset="2"/>
              </a:rPr>
              <a:t>s</a:t>
            </a:r>
            <a:r>
              <a:rPr lang="en-US" sz="1800" b="1" dirty="0">
                <a:solidFill>
                  <a:schemeClr val="accent2"/>
                </a:solidFill>
                <a:sym typeface="Symbol" charset="2"/>
              </a:rPr>
              <a:t> one has:</a:t>
            </a:r>
            <a:endParaRPr lang="fr-FR" sz="1800" b="1" dirty="0">
              <a:solidFill>
                <a:schemeClr val="accent2"/>
              </a:solidFill>
            </a:endParaRPr>
          </a:p>
        </p:txBody>
      </p:sp>
      <p:graphicFrame>
        <p:nvGraphicFramePr>
          <p:cNvPr id="67587" name="Object 3"/>
          <p:cNvGraphicFramePr>
            <a:graphicFrameLocks noChangeAspect="1"/>
          </p:cNvGraphicFramePr>
          <p:nvPr/>
        </p:nvGraphicFramePr>
        <p:xfrm>
          <a:off x="1295400" y="5230812"/>
          <a:ext cx="1676400" cy="94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63" name="Equation" r:id="rId6" imgW="723600" imgH="406080" progId="Equation.3">
                  <p:embed/>
                </p:oleObj>
              </mc:Choice>
              <mc:Fallback>
                <p:oleObj name="Equation" r:id="rId6" imgW="723600" imgH="4060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5230812"/>
                        <a:ext cx="1676400" cy="941388"/>
                      </a:xfrm>
                      <a:prstGeom prst="rect">
                        <a:avLst/>
                      </a:prstGeom>
                      <a:solidFill>
                        <a:srgbClr val="CCFFCC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4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467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GB" smtClean="0"/>
              <a:t>Adiabatic Damping (2)</a:t>
            </a:r>
            <a:endParaRPr lang="en-GB"/>
          </a:p>
        </p:txBody>
      </p:sp>
      <p:sp>
        <p:nvSpPr>
          <p:cNvPr id="69643" name="Line 3"/>
          <p:cNvSpPr>
            <a:spLocks noChangeShapeType="1"/>
          </p:cNvSpPr>
          <p:nvPr/>
        </p:nvSpPr>
        <p:spPr bwMode="auto">
          <a:xfrm>
            <a:off x="1828800" y="1600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9644" name="Text Box 4"/>
          <p:cNvSpPr txBox="1">
            <a:spLocks noChangeArrowheads="1"/>
          </p:cNvSpPr>
          <p:nvPr/>
        </p:nvSpPr>
        <p:spPr bwMode="auto">
          <a:xfrm>
            <a:off x="1447800" y="990600"/>
            <a:ext cx="45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GB" sz="1400"/>
          </a:p>
        </p:txBody>
      </p:sp>
      <p:sp>
        <p:nvSpPr>
          <p:cNvPr id="69645" name="Text Box 5"/>
          <p:cNvSpPr txBox="1">
            <a:spLocks noChangeArrowheads="1"/>
          </p:cNvSpPr>
          <p:nvPr/>
        </p:nvSpPr>
        <p:spPr bwMode="auto">
          <a:xfrm>
            <a:off x="609600" y="1897063"/>
            <a:ext cx="487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GB" sz="1800"/>
          </a:p>
        </p:txBody>
      </p:sp>
      <p:graphicFrame>
        <p:nvGraphicFramePr>
          <p:cNvPr id="69634" name="Object 2"/>
          <p:cNvGraphicFramePr>
            <a:graphicFrameLocks noChangeAspect="1"/>
          </p:cNvGraphicFramePr>
          <p:nvPr/>
        </p:nvGraphicFramePr>
        <p:xfrm>
          <a:off x="762000" y="4191000"/>
          <a:ext cx="2108200" cy="436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854" name="Equation" r:id="rId4" imgW="1041120" imgH="215640" progId="Equation.3">
                  <p:embed/>
                </p:oleObj>
              </mc:Choice>
              <mc:Fallback>
                <p:oleObj name="Equation" r:id="rId4" imgW="1041120" imgH="215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4191000"/>
                        <a:ext cx="2108200" cy="436563"/>
                      </a:xfrm>
                      <a:prstGeom prst="rect">
                        <a:avLst/>
                      </a:prstGeom>
                      <a:solidFill>
                        <a:schemeClr val="hlink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35" name="Object 3"/>
          <p:cNvGraphicFramePr>
            <a:graphicFrameLocks noChangeAspect="1"/>
          </p:cNvGraphicFramePr>
          <p:nvPr/>
        </p:nvGraphicFramePr>
        <p:xfrm>
          <a:off x="685800" y="2514600"/>
          <a:ext cx="4951413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855" name="Equation" r:id="rId6" imgW="2527200" imgH="393480" progId="Equation.3">
                  <p:embed/>
                </p:oleObj>
              </mc:Choice>
              <mc:Fallback>
                <p:oleObj name="Equation" r:id="rId6" imgW="2527200" imgH="393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514600"/>
                        <a:ext cx="4951413" cy="771525"/>
                      </a:xfrm>
                      <a:prstGeom prst="rect">
                        <a:avLst/>
                      </a:prstGeom>
                      <a:solidFill>
                        <a:srgbClr val="FFCCF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36" name="Object 4"/>
          <p:cNvGraphicFramePr>
            <a:graphicFrameLocks noChangeAspect="1"/>
          </p:cNvGraphicFramePr>
          <p:nvPr/>
        </p:nvGraphicFramePr>
        <p:xfrm>
          <a:off x="6705600" y="2362200"/>
          <a:ext cx="1524000" cy="439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856" name="Equation" r:id="rId8" imgW="838080" imgH="241200" progId="Equation.3">
                  <p:embed/>
                </p:oleObj>
              </mc:Choice>
              <mc:Fallback>
                <p:oleObj name="Equation" r:id="rId8" imgW="838080" imgH="2412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5600" y="2362200"/>
                        <a:ext cx="1524000" cy="4397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37" name="Object 5"/>
          <p:cNvGraphicFramePr>
            <a:graphicFrameLocks noChangeAspect="1"/>
          </p:cNvGraphicFramePr>
          <p:nvPr/>
        </p:nvGraphicFramePr>
        <p:xfrm>
          <a:off x="6705600" y="2895600"/>
          <a:ext cx="1651000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857" name="Equation" r:id="rId10" imgW="965160" imgH="241200" progId="Equation.3">
                  <p:embed/>
                </p:oleObj>
              </mc:Choice>
              <mc:Fallback>
                <p:oleObj name="Equation" r:id="rId10" imgW="965160" imgH="2412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5600" y="2895600"/>
                        <a:ext cx="1651000" cy="412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646" name="Text Box 14"/>
          <p:cNvSpPr txBox="1">
            <a:spLocks noChangeArrowheads="1"/>
          </p:cNvSpPr>
          <p:nvPr/>
        </p:nvSpPr>
        <p:spPr bwMode="auto">
          <a:xfrm>
            <a:off x="609600" y="1066800"/>
            <a:ext cx="7924800" cy="1328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smtClean="0"/>
              <a:t>So far it was assumed that parameters related to the acceleration process were constant. Let’s consider now that they vary slowly with respect to the period of longitudinal oscillation (adiabaticity). </a:t>
            </a:r>
          </a:p>
          <a:p>
            <a:pPr>
              <a:spcBef>
                <a:spcPct val="50000"/>
              </a:spcBef>
            </a:pPr>
            <a:r>
              <a:rPr lang="en-GB" sz="1800" smtClean="0"/>
              <a:t>For small amplitude oscillations the hamiltonian reduces to:</a:t>
            </a:r>
            <a:endParaRPr lang="en-GB" sz="1800"/>
          </a:p>
        </p:txBody>
      </p:sp>
      <p:sp>
        <p:nvSpPr>
          <p:cNvPr id="69647" name="Text Box 15"/>
          <p:cNvSpPr txBox="1">
            <a:spLocks noChangeArrowheads="1"/>
          </p:cNvSpPr>
          <p:nvPr/>
        </p:nvSpPr>
        <p:spPr bwMode="auto">
          <a:xfrm>
            <a:off x="5943600" y="2667000"/>
            <a:ext cx="762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smtClean="0"/>
              <a:t>with</a:t>
            </a:r>
            <a:endParaRPr lang="en-GB" sz="1800"/>
          </a:p>
        </p:txBody>
      </p:sp>
      <p:sp>
        <p:nvSpPr>
          <p:cNvPr id="69648" name="Text Box 16"/>
          <p:cNvSpPr txBox="1">
            <a:spLocks noChangeArrowheads="1"/>
          </p:cNvSpPr>
          <p:nvPr/>
        </p:nvSpPr>
        <p:spPr bwMode="auto">
          <a:xfrm>
            <a:off x="685800" y="3429000"/>
            <a:ext cx="777240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smtClean="0"/>
              <a:t>Under adiabatic conditions the Boltzman-Ehrenfest theorem states that the action integral remains constant:</a:t>
            </a:r>
          </a:p>
          <a:p>
            <a:pPr>
              <a:spcBef>
                <a:spcPct val="50000"/>
              </a:spcBef>
            </a:pPr>
            <a:endParaRPr lang="en-GB" sz="1800"/>
          </a:p>
        </p:txBody>
      </p:sp>
      <p:sp>
        <p:nvSpPr>
          <p:cNvPr id="69649" name="Text Box 17"/>
          <p:cNvSpPr txBox="1">
            <a:spLocks noChangeArrowheads="1"/>
          </p:cNvSpPr>
          <p:nvPr/>
        </p:nvSpPr>
        <p:spPr bwMode="auto">
          <a:xfrm>
            <a:off x="4419600" y="4191000"/>
            <a:ext cx="3581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smtClean="0"/>
              <a:t>(W, </a:t>
            </a:r>
            <a:r>
              <a:rPr lang="en-GB" sz="1800" b="1" smtClean="0">
                <a:sym typeface="Symbol" charset="2"/>
              </a:rPr>
              <a:t></a:t>
            </a:r>
            <a:r>
              <a:rPr lang="en-GB" sz="1800" smtClean="0">
                <a:sym typeface="Symbol" charset="2"/>
              </a:rPr>
              <a:t> are canonical variables)</a:t>
            </a:r>
            <a:endParaRPr lang="en-GB" sz="1800" b="1"/>
          </a:p>
        </p:txBody>
      </p:sp>
      <p:graphicFrame>
        <p:nvGraphicFramePr>
          <p:cNvPr id="69638" name="Object 6"/>
          <p:cNvGraphicFramePr>
            <a:graphicFrameLocks noChangeAspect="1"/>
          </p:cNvGraphicFramePr>
          <p:nvPr/>
        </p:nvGraphicFramePr>
        <p:xfrm>
          <a:off x="4191000" y="4648200"/>
          <a:ext cx="2971800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858" name="Equation" r:id="rId12" imgW="1498320" imgH="393480" progId="Equation.3">
                  <p:embed/>
                </p:oleObj>
              </mc:Choice>
              <mc:Fallback>
                <p:oleObj name="Equation" r:id="rId12" imgW="1498320" imgH="39348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4648200"/>
                        <a:ext cx="2971800" cy="781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39" name="Object 7"/>
          <p:cNvGraphicFramePr>
            <a:graphicFrameLocks noChangeAspect="1"/>
          </p:cNvGraphicFramePr>
          <p:nvPr/>
        </p:nvGraphicFramePr>
        <p:xfrm>
          <a:off x="4267200" y="5410200"/>
          <a:ext cx="3733800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859" name="Equation" r:id="rId14" imgW="1917360" imgH="393480" progId="Equation.3">
                  <p:embed/>
                </p:oleObj>
              </mc:Choice>
              <mc:Fallback>
                <p:oleObj name="Equation" r:id="rId14" imgW="1917360" imgH="39348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7200" y="5410200"/>
                        <a:ext cx="3733800" cy="768350"/>
                      </a:xfrm>
                      <a:prstGeom prst="rect">
                        <a:avLst/>
                      </a:prstGeom>
                      <a:solidFill>
                        <a:schemeClr val="folHlink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650" name="Text Box 20"/>
          <p:cNvSpPr txBox="1">
            <a:spLocks noChangeArrowheads="1"/>
          </p:cNvSpPr>
          <p:nvPr/>
        </p:nvSpPr>
        <p:spPr bwMode="auto">
          <a:xfrm>
            <a:off x="685800" y="4876800"/>
            <a:ext cx="2133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smtClean="0"/>
              <a:t>Since:</a:t>
            </a:r>
            <a:endParaRPr lang="en-GB" sz="1800"/>
          </a:p>
        </p:txBody>
      </p:sp>
      <p:sp>
        <p:nvSpPr>
          <p:cNvPr id="69651" name="Text Box 21"/>
          <p:cNvSpPr txBox="1">
            <a:spLocks noChangeArrowheads="1"/>
          </p:cNvSpPr>
          <p:nvPr/>
        </p:nvSpPr>
        <p:spPr bwMode="auto">
          <a:xfrm>
            <a:off x="685800" y="5562600"/>
            <a:ext cx="3429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smtClean="0"/>
              <a:t>the action integral becomes:</a:t>
            </a:r>
            <a:endParaRPr lang="en-GB" sz="18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467600" cy="533400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/>
              <a:t>Adiabatic Damping (3)</a:t>
            </a:r>
            <a:endParaRPr lang="fr-FR"/>
          </a:p>
        </p:txBody>
      </p:sp>
      <p:sp>
        <p:nvSpPr>
          <p:cNvPr id="71691" name="Line 3"/>
          <p:cNvSpPr>
            <a:spLocks noChangeShapeType="1"/>
          </p:cNvSpPr>
          <p:nvPr/>
        </p:nvSpPr>
        <p:spPr bwMode="auto">
          <a:xfrm>
            <a:off x="1828800" y="1600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692" name="Text Box 4"/>
          <p:cNvSpPr txBox="1">
            <a:spLocks noChangeArrowheads="1"/>
          </p:cNvSpPr>
          <p:nvPr/>
        </p:nvSpPr>
        <p:spPr bwMode="auto">
          <a:xfrm>
            <a:off x="1447800" y="990600"/>
            <a:ext cx="45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400"/>
          </a:p>
        </p:txBody>
      </p:sp>
      <p:sp>
        <p:nvSpPr>
          <p:cNvPr id="71693" name="Text Box 5"/>
          <p:cNvSpPr txBox="1">
            <a:spLocks noChangeArrowheads="1"/>
          </p:cNvSpPr>
          <p:nvPr/>
        </p:nvSpPr>
        <p:spPr bwMode="auto">
          <a:xfrm>
            <a:off x="609600" y="1905000"/>
            <a:ext cx="4876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800"/>
              <a:t>leads to:</a:t>
            </a:r>
          </a:p>
        </p:txBody>
      </p:sp>
      <p:graphicFrame>
        <p:nvGraphicFramePr>
          <p:cNvPr id="71682" name="Object 2"/>
          <p:cNvGraphicFramePr>
            <a:graphicFrameLocks noChangeAspect="1"/>
          </p:cNvGraphicFramePr>
          <p:nvPr/>
        </p:nvGraphicFramePr>
        <p:xfrm>
          <a:off x="6019800" y="914400"/>
          <a:ext cx="1752600" cy="836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02" name="Equation" r:id="rId4" imgW="850680" imgH="406080" progId="Equation.3">
                  <p:embed/>
                </p:oleObj>
              </mc:Choice>
              <mc:Fallback>
                <p:oleObj name="Equation" r:id="rId4" imgW="850680" imgH="4060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9800" y="914400"/>
                        <a:ext cx="1752600" cy="836613"/>
                      </a:xfrm>
                      <a:prstGeom prst="rect">
                        <a:avLst/>
                      </a:prstGeom>
                      <a:solidFill>
                        <a:srgbClr val="CCFFCC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694" name="Text Box 7"/>
          <p:cNvSpPr txBox="1">
            <a:spLocks noChangeArrowheads="1"/>
          </p:cNvSpPr>
          <p:nvPr/>
        </p:nvSpPr>
        <p:spPr bwMode="auto">
          <a:xfrm>
            <a:off x="533400" y="1143000"/>
            <a:ext cx="464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800"/>
              <a:t>Previous integral over one period:</a:t>
            </a:r>
          </a:p>
        </p:txBody>
      </p:sp>
      <p:graphicFrame>
        <p:nvGraphicFramePr>
          <p:cNvPr id="71683" name="Object 3"/>
          <p:cNvGraphicFramePr>
            <a:graphicFrameLocks noChangeAspect="1"/>
          </p:cNvGraphicFramePr>
          <p:nvPr/>
        </p:nvGraphicFramePr>
        <p:xfrm>
          <a:off x="3124200" y="1676400"/>
          <a:ext cx="289560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03" name="Equation" r:id="rId6" imgW="1384200" imgH="419040" progId="Equation.3">
                  <p:embed/>
                </p:oleObj>
              </mc:Choice>
              <mc:Fallback>
                <p:oleObj name="Equation" r:id="rId6" imgW="1384200" imgH="419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1676400"/>
                        <a:ext cx="2895600" cy="876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695" name="Text Box 9"/>
          <p:cNvSpPr txBox="1">
            <a:spLocks noChangeArrowheads="1"/>
          </p:cNvSpPr>
          <p:nvPr/>
        </p:nvSpPr>
        <p:spPr bwMode="auto">
          <a:xfrm>
            <a:off x="533400" y="2667000"/>
            <a:ext cx="7772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800"/>
              <a:t>From the quadratic form of the hamiltonian one gets the relation:</a:t>
            </a:r>
          </a:p>
        </p:txBody>
      </p:sp>
      <p:graphicFrame>
        <p:nvGraphicFramePr>
          <p:cNvPr id="71684" name="Object 4"/>
          <p:cNvGraphicFramePr>
            <a:graphicFrameLocks noChangeAspect="1"/>
          </p:cNvGraphicFramePr>
          <p:nvPr/>
        </p:nvGraphicFramePr>
        <p:xfrm>
          <a:off x="3429000" y="3124200"/>
          <a:ext cx="2209800" cy="779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04" name="Equation" r:id="rId8" imgW="1117440" imgH="393480" progId="Equation.DSMT4">
                  <p:embed/>
                </p:oleObj>
              </mc:Choice>
              <mc:Fallback>
                <p:oleObj name="Equation" r:id="rId8" imgW="1117440" imgH="39348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3124200"/>
                        <a:ext cx="2209800" cy="779463"/>
                      </a:xfrm>
                      <a:prstGeom prst="rect">
                        <a:avLst/>
                      </a:prstGeom>
                      <a:solidFill>
                        <a:srgbClr val="FFCCFF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696" name="Text Box 11"/>
          <p:cNvSpPr txBox="1">
            <a:spLocks noChangeArrowheads="1"/>
          </p:cNvSpPr>
          <p:nvPr/>
        </p:nvSpPr>
        <p:spPr bwMode="auto">
          <a:xfrm>
            <a:off x="593725" y="3932238"/>
            <a:ext cx="80930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fr-FR" sz="1800"/>
              <a:t>Finally under adiabatic conditions the long term evolution of the oscillation amplitudes is shown to be:</a:t>
            </a:r>
          </a:p>
        </p:txBody>
      </p:sp>
      <p:graphicFrame>
        <p:nvGraphicFramePr>
          <p:cNvPr id="71685" name="Object 5"/>
          <p:cNvGraphicFramePr>
            <a:graphicFrameLocks noChangeAspect="1"/>
          </p:cNvGraphicFramePr>
          <p:nvPr/>
        </p:nvGraphicFramePr>
        <p:xfrm>
          <a:off x="609600" y="4572000"/>
          <a:ext cx="3962400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05" name="Equation" r:id="rId10" imgW="1765080" imgH="520560" progId="Equation.3">
                  <p:embed/>
                </p:oleObj>
              </mc:Choice>
              <mc:Fallback>
                <p:oleObj name="Equation" r:id="rId10" imgW="1765080" imgH="52056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4572000"/>
                        <a:ext cx="3962400" cy="1168400"/>
                      </a:xfrm>
                      <a:prstGeom prst="rect">
                        <a:avLst/>
                      </a:prstGeom>
                      <a:solidFill>
                        <a:schemeClr val="folHlink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86" name="Object 6"/>
          <p:cNvGraphicFramePr>
            <a:graphicFrameLocks noChangeAspect="1"/>
          </p:cNvGraphicFramePr>
          <p:nvPr/>
        </p:nvGraphicFramePr>
        <p:xfrm>
          <a:off x="6019800" y="4953000"/>
          <a:ext cx="21336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06" name="Equation" r:id="rId12" imgW="965160" imgH="241200" progId="Equation.3">
                  <p:embed/>
                </p:oleObj>
              </mc:Choice>
              <mc:Fallback>
                <p:oleObj name="Equation" r:id="rId12" imgW="965160" imgH="2412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9800" y="4953000"/>
                        <a:ext cx="2133600" cy="533400"/>
                      </a:xfrm>
                      <a:prstGeom prst="rect">
                        <a:avLst/>
                      </a:prstGeom>
                      <a:solidFill>
                        <a:schemeClr val="folHlink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87" name="Object 7"/>
          <p:cNvGraphicFramePr>
            <a:graphicFrameLocks noChangeAspect="1"/>
          </p:cNvGraphicFramePr>
          <p:nvPr/>
        </p:nvGraphicFramePr>
        <p:xfrm>
          <a:off x="5156200" y="5716588"/>
          <a:ext cx="2308225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07" name="Equation" r:id="rId14" imgW="1117600" imgH="241300" progId="Equation.DSMT4">
                  <p:embed/>
                </p:oleObj>
              </mc:Choice>
              <mc:Fallback>
                <p:oleObj name="Equation" r:id="rId14" imgW="1117600" imgH="24130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6200" y="5716588"/>
                        <a:ext cx="2308225" cy="498475"/>
                      </a:xfrm>
                      <a:prstGeom prst="rect">
                        <a:avLst/>
                      </a:prstGeom>
                      <a:solidFill>
                        <a:schemeClr val="hlink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>
          <a:xfrm>
            <a:off x="566738" y="336550"/>
            <a:ext cx="7815262" cy="614363"/>
          </a:xfrm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GB" b="0" dirty="0" smtClean="0"/>
              <a:t>Bibliography</a:t>
            </a:r>
            <a:endParaRPr lang="en-GB" dirty="0"/>
          </a:p>
        </p:txBody>
      </p:sp>
      <p:sp>
        <p:nvSpPr>
          <p:cNvPr id="19461" name="Text Box 3"/>
          <p:cNvSpPr txBox="1">
            <a:spLocks noChangeArrowheads="1"/>
          </p:cNvSpPr>
          <p:nvPr/>
        </p:nvSpPr>
        <p:spPr bwMode="auto">
          <a:xfrm>
            <a:off x="538163" y="1174750"/>
            <a:ext cx="8291512" cy="416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fr-FR" sz="1400"/>
              <a:t>M. Conte, W.W. Mac Kay     </a:t>
            </a:r>
            <a:r>
              <a:rPr lang="fr-FR" sz="1400" b="1"/>
              <a:t>A</a:t>
            </a:r>
            <a:r>
              <a:rPr lang="en-US" sz="1400" b="1"/>
              <a:t>n</a:t>
            </a:r>
            <a:r>
              <a:rPr lang="fr-FR" sz="1400" b="1"/>
              <a:t> </a:t>
            </a:r>
            <a:r>
              <a:rPr lang="en-US" sz="1400" b="1"/>
              <a:t>I</a:t>
            </a:r>
            <a:r>
              <a:rPr lang="fr-FR" sz="1400" b="1"/>
              <a:t>ntroduction to the Physics of particle Accelerators</a:t>
            </a:r>
            <a:r>
              <a:rPr lang="fr-FR" sz="1400"/>
              <a:t> </a:t>
            </a:r>
          </a:p>
          <a:p>
            <a:pPr lvl="4"/>
            <a:r>
              <a:rPr lang="fr-FR" sz="1400"/>
              <a:t>                          (World </a:t>
            </a:r>
            <a:r>
              <a:rPr lang="en-US" sz="1400"/>
              <a:t>S</a:t>
            </a:r>
            <a:r>
              <a:rPr lang="fr-FR" sz="1400"/>
              <a:t>cientific, 1991)</a:t>
            </a:r>
          </a:p>
          <a:p>
            <a:r>
              <a:rPr lang="fr-FR" sz="1400"/>
              <a:t>P. J. Bryant and K. Johnsen  </a:t>
            </a:r>
            <a:r>
              <a:rPr lang="fr-FR" sz="1400" b="1"/>
              <a:t>The </a:t>
            </a:r>
            <a:r>
              <a:rPr lang="en-US" sz="1400" b="1"/>
              <a:t>P</a:t>
            </a:r>
            <a:r>
              <a:rPr lang="fr-FR" sz="1400" b="1"/>
              <a:t>rinciples of </a:t>
            </a:r>
            <a:r>
              <a:rPr lang="en-US" sz="1400" b="1"/>
              <a:t>C</a:t>
            </a:r>
            <a:r>
              <a:rPr lang="fr-FR" sz="1400" b="1"/>
              <a:t>ircular</a:t>
            </a:r>
            <a:r>
              <a:rPr lang="fr-FR" sz="1400"/>
              <a:t> </a:t>
            </a:r>
            <a:r>
              <a:rPr lang="fr-FR" sz="1400" b="1"/>
              <a:t>Accelerators and </a:t>
            </a:r>
            <a:r>
              <a:rPr lang="en-US" sz="1400" b="1"/>
              <a:t>S</a:t>
            </a:r>
            <a:r>
              <a:rPr lang="fr-FR" sz="1400" b="1"/>
              <a:t>torage </a:t>
            </a:r>
            <a:r>
              <a:rPr lang="en-US" sz="1400" b="1"/>
              <a:t>R</a:t>
            </a:r>
            <a:r>
              <a:rPr lang="fr-FR" sz="1400" b="1"/>
              <a:t>ings</a:t>
            </a:r>
            <a:r>
              <a:rPr lang="fr-FR" sz="1400"/>
              <a:t> </a:t>
            </a:r>
          </a:p>
          <a:p>
            <a:pPr lvl="4"/>
            <a:r>
              <a:rPr lang="fr-FR" sz="1400"/>
              <a:t>                            (Cambridge </a:t>
            </a:r>
            <a:r>
              <a:rPr lang="en-US" sz="1400"/>
              <a:t>U</a:t>
            </a:r>
            <a:r>
              <a:rPr lang="fr-FR" sz="1400"/>
              <a:t>niversity </a:t>
            </a:r>
            <a:r>
              <a:rPr lang="en-US" sz="1400"/>
              <a:t>P</a:t>
            </a:r>
            <a:r>
              <a:rPr lang="fr-FR" sz="1400"/>
              <a:t>ress, 199</a:t>
            </a:r>
            <a:r>
              <a:rPr lang="en-US" sz="1400"/>
              <a:t>3</a:t>
            </a:r>
            <a:r>
              <a:rPr lang="fr-FR" sz="1400"/>
              <a:t>)</a:t>
            </a:r>
          </a:p>
          <a:p>
            <a:r>
              <a:rPr lang="fr-FR" sz="1400"/>
              <a:t>D. A. Edwards, M. J. Syphers </a:t>
            </a:r>
            <a:r>
              <a:rPr lang="fr-FR" sz="1400" b="1"/>
              <a:t>A</a:t>
            </a:r>
            <a:r>
              <a:rPr lang="en-US" sz="1400" b="1"/>
              <a:t>n</a:t>
            </a:r>
            <a:r>
              <a:rPr lang="fr-FR" sz="1400" b="1"/>
              <a:t> </a:t>
            </a:r>
            <a:r>
              <a:rPr lang="en-US" sz="1400" b="1"/>
              <a:t>I</a:t>
            </a:r>
            <a:r>
              <a:rPr lang="fr-FR" sz="1400" b="1"/>
              <a:t>ntroduction to the Physics of High Energy Accelerators</a:t>
            </a:r>
            <a:r>
              <a:rPr lang="fr-FR" sz="1400"/>
              <a:t> </a:t>
            </a:r>
            <a:endParaRPr lang="fr-FR" sz="1400" b="1"/>
          </a:p>
          <a:p>
            <a:pPr lvl="4"/>
            <a:r>
              <a:rPr lang="fr-FR" sz="1400"/>
              <a:t>                         (J. Wiley &amp; sons,</a:t>
            </a:r>
            <a:r>
              <a:rPr lang="en-US" sz="1400"/>
              <a:t> Inc,</a:t>
            </a:r>
            <a:r>
              <a:rPr lang="fr-FR" sz="1400"/>
              <a:t> 1993)</a:t>
            </a:r>
          </a:p>
          <a:p>
            <a:r>
              <a:rPr lang="fr-FR" sz="1400"/>
              <a:t>H. Wiedemann	         </a:t>
            </a:r>
            <a:r>
              <a:rPr lang="fr-FR" sz="1400" b="1"/>
              <a:t>Particle Accelerator</a:t>
            </a:r>
            <a:r>
              <a:rPr lang="fr-FR" sz="1400"/>
              <a:t> </a:t>
            </a:r>
            <a:r>
              <a:rPr lang="fr-FR" sz="1400" b="1"/>
              <a:t>Physics</a:t>
            </a:r>
            <a:r>
              <a:rPr lang="fr-FR" sz="1400"/>
              <a:t>		        </a:t>
            </a:r>
          </a:p>
          <a:p>
            <a:r>
              <a:rPr lang="fr-FR" sz="1400"/>
              <a:t>			         (Springer-Verlag</a:t>
            </a:r>
            <a:r>
              <a:rPr lang="en-US" sz="1400"/>
              <a:t>, </a:t>
            </a:r>
            <a:r>
              <a:rPr lang="fr-FR" sz="1400"/>
              <a:t>Berlin, 1993)</a:t>
            </a:r>
          </a:p>
          <a:p>
            <a:r>
              <a:rPr lang="fr-FR" sz="1400"/>
              <a:t>M. Reiser		         </a:t>
            </a:r>
            <a:r>
              <a:rPr lang="fr-FR" sz="1400" b="1"/>
              <a:t>Theory and </a:t>
            </a:r>
            <a:r>
              <a:rPr lang="en-US" sz="1400" b="1"/>
              <a:t>D</a:t>
            </a:r>
            <a:r>
              <a:rPr lang="fr-FR" sz="1400" b="1"/>
              <a:t>esign of </a:t>
            </a:r>
            <a:r>
              <a:rPr lang="en-US" sz="1400" b="1"/>
              <a:t>C</a:t>
            </a:r>
            <a:r>
              <a:rPr lang="fr-FR" sz="1400" b="1"/>
              <a:t>harged Particles Beams</a:t>
            </a:r>
            <a:endParaRPr lang="fr-FR" sz="1400"/>
          </a:p>
          <a:p>
            <a:pPr lvl="4"/>
            <a:r>
              <a:rPr lang="fr-FR" sz="1400"/>
              <a:t>                           (J. Wiley &amp; sons, 199</a:t>
            </a:r>
            <a:r>
              <a:rPr lang="en-US" sz="1400"/>
              <a:t>4</a:t>
            </a:r>
            <a:r>
              <a:rPr lang="fr-FR" sz="1400"/>
              <a:t>)</a:t>
            </a:r>
          </a:p>
          <a:p>
            <a:r>
              <a:rPr lang="fr-FR" sz="1400"/>
              <a:t>A. Chao, M</a:t>
            </a:r>
            <a:r>
              <a:rPr lang="fr-FR" sz="1600"/>
              <a:t>. Tigner 	    </a:t>
            </a:r>
            <a:r>
              <a:rPr lang="fr-FR" sz="1400"/>
              <a:t>     </a:t>
            </a:r>
            <a:r>
              <a:rPr lang="fr-FR" sz="1400" b="1"/>
              <a:t>Handbook of Accelerator Physics and Eng</a:t>
            </a:r>
            <a:r>
              <a:rPr lang="en-US" sz="1400" b="1"/>
              <a:t>i</a:t>
            </a:r>
            <a:r>
              <a:rPr lang="fr-FR" sz="1400" b="1"/>
              <a:t>n</a:t>
            </a:r>
            <a:r>
              <a:rPr lang="en-US" sz="1400" b="1"/>
              <a:t>e</a:t>
            </a:r>
            <a:r>
              <a:rPr lang="fr-FR" sz="1400" b="1"/>
              <a:t>ering</a:t>
            </a:r>
            <a:r>
              <a:rPr lang="fr-FR" sz="1400"/>
              <a:t> </a:t>
            </a:r>
          </a:p>
          <a:p>
            <a:pPr lvl="4"/>
            <a:r>
              <a:rPr lang="fr-FR" sz="1400"/>
              <a:t>                           (World </a:t>
            </a:r>
            <a:r>
              <a:rPr lang="en-US" sz="1400"/>
              <a:t>S</a:t>
            </a:r>
            <a:r>
              <a:rPr lang="fr-FR" sz="1400"/>
              <a:t>cientific 19</a:t>
            </a:r>
            <a:r>
              <a:rPr lang="en-US" sz="1400"/>
              <a:t>9</a:t>
            </a:r>
            <a:r>
              <a:rPr lang="fr-FR" sz="1400"/>
              <a:t>8)</a:t>
            </a:r>
            <a:endParaRPr lang="en-US" sz="1400"/>
          </a:p>
          <a:p>
            <a:r>
              <a:rPr lang="en-US" sz="1400"/>
              <a:t>K. Wille                           </a:t>
            </a:r>
            <a:r>
              <a:rPr lang="fr-FR" sz="1400"/>
              <a:t>     </a:t>
            </a:r>
            <a:r>
              <a:rPr lang="en-US" sz="1400" b="1"/>
              <a:t>The Physics of Particle Accelerators: An Introduction</a:t>
            </a:r>
            <a:endParaRPr lang="fr-FR" sz="1400"/>
          </a:p>
          <a:p>
            <a:pPr lvl="4"/>
            <a:r>
              <a:rPr lang="fr-FR" sz="1400"/>
              <a:t>                          (</a:t>
            </a:r>
            <a:r>
              <a:rPr lang="en-US" sz="1400"/>
              <a:t>Oxford University Press, 2000</a:t>
            </a:r>
            <a:r>
              <a:rPr lang="fr-FR" sz="1400"/>
              <a:t>)</a:t>
            </a:r>
          </a:p>
          <a:p>
            <a:r>
              <a:rPr lang="en-US" sz="1400"/>
              <a:t>E.J.N. Wilson</a:t>
            </a:r>
            <a:r>
              <a:rPr lang="fr-FR" sz="1400"/>
              <a:t>                        </a:t>
            </a:r>
            <a:r>
              <a:rPr lang="en-US" sz="1400" b="1"/>
              <a:t>An introduction to Particle Accelerators</a:t>
            </a:r>
            <a:endParaRPr lang="fr-FR" sz="1400"/>
          </a:p>
          <a:p>
            <a:pPr lvl="4"/>
            <a:r>
              <a:rPr lang="fr-FR" sz="1400"/>
              <a:t>                           </a:t>
            </a:r>
            <a:r>
              <a:rPr lang="en-US" sz="1400"/>
              <a:t>(Oxford University Press, 2001)</a:t>
            </a:r>
          </a:p>
          <a:p>
            <a:pPr lvl="4"/>
            <a:endParaRPr lang="en-US" sz="1400"/>
          </a:p>
          <a:p>
            <a:pPr lvl="4"/>
            <a:endParaRPr lang="en-US" sz="1400"/>
          </a:p>
          <a:p>
            <a:pPr lvl="4"/>
            <a:endParaRPr lang="fr-FR" sz="1400" b="1"/>
          </a:p>
        </p:txBody>
      </p:sp>
      <p:sp>
        <p:nvSpPr>
          <p:cNvPr id="19462" name="AutoShape 4"/>
          <p:cNvSpPr>
            <a:spLocks noChangeArrowheads="1"/>
          </p:cNvSpPr>
          <p:nvPr/>
        </p:nvSpPr>
        <p:spPr bwMode="auto">
          <a:xfrm>
            <a:off x="762000" y="5181600"/>
            <a:ext cx="976313" cy="366713"/>
          </a:xfrm>
          <a:prstGeom prst="rightArrow">
            <a:avLst>
              <a:gd name="adj1" fmla="val 50000"/>
              <a:gd name="adj2" fmla="val 66558"/>
            </a:avLst>
          </a:prstGeom>
          <a:solidFill>
            <a:srgbClr val="FF33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63" name="Text Box 5"/>
          <p:cNvSpPr txBox="1">
            <a:spLocks noChangeArrowheads="1"/>
          </p:cNvSpPr>
          <p:nvPr/>
        </p:nvSpPr>
        <p:spPr bwMode="auto">
          <a:xfrm>
            <a:off x="1965325" y="5181600"/>
            <a:ext cx="58070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rgbClr val="FF3300"/>
                </a:solidFill>
              </a:rPr>
              <a:t>And CERN Accelerator Schools (CAS) Proceedings</a:t>
            </a:r>
            <a:endParaRPr lang="fr-FR"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èle par défaut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Comic Sans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Comic Sans MS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39845</TotalTime>
  <Words>3054</Words>
  <Application>Microsoft Macintosh PowerPoint</Application>
  <PresentationFormat>On-screen Show (4:3)</PresentationFormat>
  <Paragraphs>564</Paragraphs>
  <Slides>58</Slides>
  <Notes>35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4</vt:i4>
      </vt:variant>
      <vt:variant>
        <vt:lpstr>Slide Titles</vt:lpstr>
      </vt:variant>
      <vt:variant>
        <vt:i4>58</vt:i4>
      </vt:variant>
    </vt:vector>
  </HeadingPairs>
  <TitlesOfParts>
    <vt:vector size="63" baseType="lpstr">
      <vt:lpstr>Modèle par défaut</vt:lpstr>
      <vt:lpstr>Equation</vt:lpstr>
      <vt:lpstr>Microsoft Equation</vt:lpstr>
      <vt:lpstr>Équation</vt:lpstr>
      <vt:lpstr>Microsoft Equation 3.0</vt:lpstr>
      <vt:lpstr>LONGITUDINAL DYNAMICS</vt:lpstr>
      <vt:lpstr>Summary of the 2 lectures:</vt:lpstr>
      <vt:lpstr>Main Characteristics of an Accelerator</vt:lpstr>
      <vt:lpstr>Electrostatic Acceleration</vt:lpstr>
      <vt:lpstr>Methods of Acceleration: Induction</vt:lpstr>
      <vt:lpstr>Radio-Frequency (RF) Acceleration</vt:lpstr>
      <vt:lpstr>Resonant RF Cavities</vt:lpstr>
      <vt:lpstr>Some RF Cavity Examples</vt:lpstr>
      <vt:lpstr>PowerPoint Presentation</vt:lpstr>
      <vt:lpstr>Transit time factor</vt:lpstr>
      <vt:lpstr>Disc loaded traveling wave structures</vt:lpstr>
      <vt:lpstr>The Traveling Wave Case</vt:lpstr>
      <vt:lpstr>Energy Gain</vt:lpstr>
      <vt:lpstr>PowerPoint Presentation</vt:lpstr>
      <vt:lpstr>Summary: Relativity + Energy Gain</vt:lpstr>
      <vt:lpstr>Common Phase Conventions</vt:lpstr>
      <vt:lpstr>Principle of Phase Stability (Linac)</vt:lpstr>
      <vt:lpstr>PowerPoint Presentation</vt:lpstr>
      <vt:lpstr>PowerPoint Presentation</vt:lpstr>
      <vt:lpstr>Energy-phase Oscillations (2)</vt:lpstr>
      <vt:lpstr>PowerPoint Presentation</vt:lpstr>
      <vt:lpstr>PowerPoint Presentation</vt:lpstr>
      <vt:lpstr>PowerPoint Presentation</vt:lpstr>
      <vt:lpstr>PowerPoint Presentation</vt:lpstr>
      <vt:lpstr>The Synchrotron</vt:lpstr>
      <vt:lpstr>The Synchrotron</vt:lpstr>
      <vt:lpstr>The Synchrotron</vt:lpstr>
      <vt:lpstr>Dispersion Effects in a Synchrotron</vt:lpstr>
      <vt:lpstr>Dispersion Effects in a Synchrotron (2)</vt:lpstr>
      <vt:lpstr>Dispersion Effects in a Synchrotron (3)</vt:lpstr>
      <vt:lpstr>Phase Stability in a Synchrotron </vt:lpstr>
      <vt:lpstr>Crossing Transition</vt:lpstr>
      <vt:lpstr>PowerPoint Presentation</vt:lpstr>
      <vt:lpstr>PowerPoint Presentation</vt:lpstr>
      <vt:lpstr>PowerPoint Presentation</vt:lpstr>
      <vt:lpstr>Longitudinal Dynamics in Synchrotrons</vt:lpstr>
      <vt:lpstr>First Energy-Phase Equation</vt:lpstr>
      <vt:lpstr>Second Energy-Phase Equation</vt:lpstr>
      <vt:lpstr> Equations of Longitudinal Motion</vt:lpstr>
      <vt:lpstr>Small Amplitude Oscillations</vt:lpstr>
      <vt:lpstr>PowerPoint Presentation</vt:lpstr>
      <vt:lpstr>Large Amplitude Oscillations</vt:lpstr>
      <vt:lpstr>Large Amplitude Oscillations (2)</vt:lpstr>
      <vt:lpstr>Energy Acceptance</vt:lpstr>
      <vt:lpstr>RF Acceptance versus Synchronous Phase </vt:lpstr>
      <vt:lpstr>Stationnary Bucket - Separatrix</vt:lpstr>
      <vt:lpstr>Stationnary Bucket (2)</vt:lpstr>
      <vt:lpstr>Effect of a Mismatch</vt:lpstr>
      <vt:lpstr>Bunch Matching into a Stationnary Bucket </vt:lpstr>
      <vt:lpstr>Bunch Matching into a Stationnary Bucket (2)</vt:lpstr>
      <vt:lpstr>Capture of a Debunched Beam with Fast Turn-On</vt:lpstr>
      <vt:lpstr>Capture of a Debunched Beam with Adiabatic Turn-On</vt:lpstr>
      <vt:lpstr>Potential Energy Function </vt:lpstr>
      <vt:lpstr> Hamiltonian of Longitudinal Motion</vt:lpstr>
      <vt:lpstr>Adiabatic Damping</vt:lpstr>
      <vt:lpstr>Adiabatic Damping (2)</vt:lpstr>
      <vt:lpstr>Adiabatic Damping (3)</vt:lpstr>
      <vt:lpstr>Bibliography</vt:lpstr>
    </vt:vector>
  </TitlesOfParts>
  <Company>LAL/IN2P3/CNRS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Longitudinal Dynamics</dc:title>
  <dc:subject>CAS, Trieste,October 2005</dc:subject>
  <dc:creator>LE DUFF Joel</dc:creator>
  <cp:lastModifiedBy>Irina Shreyber</cp:lastModifiedBy>
  <cp:revision>506</cp:revision>
  <cp:lastPrinted>2013-07-31T13:40:41Z</cp:lastPrinted>
  <dcterms:created xsi:type="dcterms:W3CDTF">2011-09-19T05:58:18Z</dcterms:created>
  <dcterms:modified xsi:type="dcterms:W3CDTF">2013-08-05T05:05:55Z</dcterms:modified>
</cp:coreProperties>
</file>