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pn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avi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eg"/>
  <Override PartName="/ppt/media/image5.jpg" ContentType="image/jpeg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media/image23.jpg" ContentType="image/jpeg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2.xml" ContentType="application/vnd.openxmlformats-officedocument.presentationml.notesSlide+xml"/>
  <Override PartName="/ppt/media/image25.jpg" ContentType="image/jpeg"/>
  <Override PartName="/ppt/embeddings/oleObject15.bin" ContentType="application/vnd.openxmlformats-officedocument.oleObject"/>
  <Override PartName="/ppt/notesSlides/notesSlide3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4.xml" ContentType="application/vnd.openxmlformats-officedocument.presentationml.notesSlide+xml"/>
  <Override PartName="/ppt/media/image30.jp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notesSlides/notesSlide7.xml" ContentType="application/vnd.openxmlformats-officedocument.presentationml.notesSlide+xml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28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notesSlides/notesSlide13.xml" ContentType="application/vnd.openxmlformats-officedocument.presentationml.notesSlide+xml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notesSlides/notesSlide14.xml" ContentType="application/vnd.openxmlformats-officedocument.presentationml.notesSlide+xml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notesSlides/notesSlide15.xml" ContentType="application/vnd.openxmlformats-officedocument.presentationml.notesSlide+xml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notesSlides/notesSlide16.xml" ContentType="application/vnd.openxmlformats-officedocument.presentationml.notesSlide+xml"/>
  <Override PartName="/ppt/embeddings/oleObject63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notesSlides/notesSlide17.xml" ContentType="application/vnd.openxmlformats-officedocument.presentationml.notesSlide+xml"/>
  <Override PartName="/ppt/embeddings/oleObject64.bin" ContentType="application/vnd.openxmlformats-officedocument.oleObject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media/image138.jpg" ContentType="image/jpeg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notesSlides/notesSlide23.xml" ContentType="application/vnd.openxmlformats-officedocument.presentationml.notesSlide+xml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ppt/embeddings/oleObject90.bin" ContentType="application/vnd.openxmlformats-officedocument.oleObject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embeddings/oleObject95.bin" ContentType="application/vnd.openxmlformats-officedocument.oleObject"/>
  <Override PartName="/ppt/notesSlides/notesSlide24.xml" ContentType="application/vnd.openxmlformats-officedocument.presentationml.notesSlide+xml"/>
  <Override PartName="/ppt/embeddings/oleObject96.bin" ContentType="application/vnd.openxmlformats-officedocument.oleObject"/>
  <Override PartName="/ppt/embeddings/oleObject97.bin" ContentType="application/vnd.openxmlformats-officedocument.oleObject"/>
  <Override PartName="/ppt/embeddings/oleObject98.bin" ContentType="application/vnd.openxmlformats-officedocument.oleObject"/>
  <Override PartName="/ppt/embeddings/oleObject99.bin" ContentType="application/vnd.openxmlformats-officedocument.oleObject"/>
  <Override PartName="/ppt/notesSlides/notesSlide25.xml" ContentType="application/vnd.openxmlformats-officedocument.presentationml.notesSlide+xml"/>
  <Override PartName="/ppt/embeddings/oleObject100.bin" ContentType="application/vnd.openxmlformats-officedocument.oleObject"/>
  <Override PartName="/ppt/embeddings/oleObject101.bin" ContentType="application/vnd.openxmlformats-officedocument.oleObject"/>
  <Override PartName="/ppt/embeddings/oleObject102.bin" ContentType="application/vnd.openxmlformats-officedocument.oleObject"/>
  <Override PartName="/ppt/embeddings/oleObject103.bin" ContentType="application/vnd.openxmlformats-officedocument.oleObject"/>
  <Override PartName="/ppt/embeddings/oleObject104.bin" ContentType="application/vnd.openxmlformats-officedocument.oleObject"/>
  <Override PartName="/ppt/embeddings/oleObject105.bin" ContentType="application/vnd.openxmlformats-officedocument.oleObject"/>
  <Override PartName="/ppt/embeddings/oleObject106.bin" ContentType="application/vnd.openxmlformats-officedocument.oleObject"/>
  <Override PartName="/ppt/embeddings/oleObject107.bin" ContentType="application/vnd.openxmlformats-officedocument.oleObject"/>
  <Override PartName="/ppt/embeddings/oleObject108.bin" ContentType="application/vnd.openxmlformats-officedocument.oleObject"/>
  <Override PartName="/ppt/embeddings/oleObject109.bin" ContentType="application/vnd.openxmlformats-officedocument.oleObject"/>
  <Override PartName="/ppt/embeddings/oleObject110.bin" ContentType="application/vnd.openxmlformats-officedocument.oleObject"/>
  <Override PartName="/ppt/embeddings/oleObject111.bin" ContentType="application/vnd.openxmlformats-officedocument.oleObject"/>
  <Override PartName="/ppt/embeddings/oleObject112.bin" ContentType="application/vnd.openxmlformats-officedocument.oleObject"/>
  <Override PartName="/ppt/notesSlides/notesSlide26.xml" ContentType="application/vnd.openxmlformats-officedocument.presentationml.notesSlide+xml"/>
  <Override PartName="/ppt/embeddings/oleObject113.bin" ContentType="application/vnd.openxmlformats-officedocument.oleObject"/>
  <Override PartName="/ppt/embeddings/oleObject114.bin" ContentType="application/vnd.openxmlformats-officedocument.oleObject"/>
  <Override PartName="/ppt/embeddings/oleObject115.bin" ContentType="application/vnd.openxmlformats-officedocument.oleObject"/>
  <Override PartName="/ppt/embeddings/oleObject116.bin" ContentType="application/vnd.openxmlformats-officedocument.oleObject"/>
  <Override PartName="/ppt/embeddings/oleObject117.bin" ContentType="application/vnd.openxmlformats-officedocument.oleObject"/>
  <Override PartName="/ppt/embeddings/oleObject118.bin" ContentType="application/vnd.openxmlformats-officedocument.oleObject"/>
  <Override PartName="/ppt/notesSlides/notesSlide27.xml" ContentType="application/vnd.openxmlformats-officedocument.presentationml.notesSlide+xml"/>
  <Override PartName="/ppt/embeddings/oleObject119.bin" ContentType="application/vnd.openxmlformats-officedocument.oleObject"/>
  <Override PartName="/ppt/notesSlides/notesSlide28.xml" ContentType="application/vnd.openxmlformats-officedocument.presentationml.notesSlide+xml"/>
  <Override PartName="/ppt/embeddings/oleObject120.bin" ContentType="application/vnd.openxmlformats-officedocument.oleObject"/>
  <Override PartName="/ppt/embeddings/oleObject121.bin" ContentType="application/vnd.openxmlformats-officedocument.oleObject"/>
  <Override PartName="/ppt/embeddings/oleObject122.bin" ContentType="application/vnd.openxmlformats-officedocument.oleObject"/>
  <Override PartName="/ppt/notesSlides/notesSlide29.xml" ContentType="application/vnd.openxmlformats-officedocument.presentationml.notesSlide+xml"/>
  <Override PartName="/ppt/embeddings/oleObject123.bin" ContentType="application/vnd.openxmlformats-officedocument.oleObject"/>
  <Override PartName="/ppt/embeddings/oleObject124.bin" ContentType="application/vnd.openxmlformats-officedocument.oleObject"/>
  <Override PartName="/ppt/embeddings/oleObject125.bin" ContentType="application/vnd.openxmlformats-officedocument.oleObject"/>
  <Override PartName="/ppt/embeddings/oleObject126.bin" ContentType="application/vnd.openxmlformats-officedocument.oleObject"/>
  <Override PartName="/ppt/embeddings/oleObject127.bin" ContentType="application/vnd.openxmlformats-officedocument.oleObject"/>
  <Override PartName="/ppt/embeddings/oleObject128.bin" ContentType="application/vnd.openxmlformats-officedocument.oleObject"/>
  <Override PartName="/ppt/embeddings/oleObject129.bin" ContentType="application/vnd.openxmlformats-officedocument.oleObject"/>
  <Override PartName="/ppt/embeddings/oleObject130.bin" ContentType="application/vnd.openxmlformats-officedocument.oleObject"/>
  <Override PartName="/ppt/embeddings/oleObject131.bin" ContentType="application/vnd.openxmlformats-officedocument.oleObject"/>
  <Override PartName="/ppt/embeddings/oleObject132.bin" ContentType="application/vnd.openxmlformats-officedocument.oleObject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embeddings/oleObject133.bin" ContentType="application/vnd.openxmlformats-officedocument.oleObject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embeddings/oleObject134.bin" ContentType="application/vnd.openxmlformats-officedocument.oleObject"/>
  <Override PartName="/ppt/embeddings/oleObject135.bin" ContentType="application/vnd.openxmlformats-officedocument.oleObject"/>
  <Override PartName="/ppt/embeddings/oleObject136.bin" ContentType="application/vnd.openxmlformats-officedocument.oleObject"/>
  <Override PartName="/ppt/embeddings/oleObject137.bin" ContentType="application/vnd.openxmlformats-officedocument.oleObject"/>
  <Override PartName="/ppt/embeddings/oleObject138.bin" ContentType="application/vnd.openxmlformats-officedocument.oleObject"/>
  <Override PartName="/ppt/embeddings/oleObject139.bin" ContentType="application/vnd.openxmlformats-officedocument.oleObject"/>
  <Override PartName="/ppt/notesSlides/notesSlide34.xml" ContentType="application/vnd.openxmlformats-officedocument.presentationml.notesSlide+xml"/>
  <Override PartName="/ppt/embeddings/oleObject140.bin" ContentType="application/vnd.openxmlformats-officedocument.oleObject"/>
  <Override PartName="/ppt/embeddings/oleObject141.bin" ContentType="application/vnd.openxmlformats-officedocument.oleObject"/>
  <Override PartName="/ppt/embeddings/oleObject142.bin" ContentType="application/vnd.openxmlformats-officedocument.oleObject"/>
  <Override PartName="/ppt/notesSlides/notesSlide35.xml" ContentType="application/vnd.openxmlformats-officedocument.presentationml.notesSlide+xml"/>
  <Override PartName="/ppt/embeddings/oleObject143.bin" ContentType="application/vnd.openxmlformats-officedocument.oleObject"/>
  <Override PartName="/ppt/embeddings/oleObject144.bin" ContentType="application/vnd.openxmlformats-officedocument.oleObject"/>
  <Override PartName="/ppt/embeddings/oleObject145.bin" ContentType="application/vnd.openxmlformats-officedocument.oleObject"/>
  <Override PartName="/ppt/embeddings/oleObject146.bin" ContentType="application/vnd.openxmlformats-officedocument.oleObject"/>
  <Override PartName="/ppt/embeddings/oleObject147.bin" ContentType="application/vnd.openxmlformats-officedocument.oleObject"/>
  <Override PartName="/ppt/embeddings/oleObject148.bin" ContentType="application/vnd.openxmlformats-officedocument.oleObject"/>
  <Override PartName="/ppt/embeddings/oleObject149.bin" ContentType="application/vnd.openxmlformats-officedocument.oleObject"/>
  <Override PartName="/ppt/embeddings/oleObject150.bin" ContentType="application/vnd.openxmlformats-officedocument.oleObject"/>
  <Override PartName="/ppt/embeddings/oleObject151.bin" ContentType="application/vnd.openxmlformats-officedocument.oleObject"/>
  <Override PartName="/ppt/embeddings/oleObject152.bin" ContentType="application/vnd.openxmlformats-officedocument.oleObject"/>
  <Override PartName="/ppt/embeddings/oleObject153.bin" ContentType="application/vnd.openxmlformats-officedocument.oleObject"/>
  <Override PartName="/ppt/embeddings/oleObject154.bin" ContentType="application/vnd.openxmlformats-officedocument.oleObject"/>
  <Override PartName="/ppt/embeddings/oleObject155.bin" ContentType="application/vnd.openxmlformats-officedocument.oleObject"/>
  <Override PartName="/ppt/notesSlides/notesSlide36.xml" ContentType="application/vnd.openxmlformats-officedocument.presentationml.notesSlide+xml"/>
  <Override PartName="/ppt/embeddings/oleObject156.bin" ContentType="application/vnd.openxmlformats-officedocument.oleObject"/>
  <Override PartName="/ppt/embeddings/oleObject157.bin" ContentType="application/vnd.openxmlformats-officedocument.oleObject"/>
  <Override PartName="/ppt/embeddings/oleObject158.bin" ContentType="application/vnd.openxmlformats-officedocument.oleObject"/>
  <Override PartName="/ppt/embeddings/oleObject159.bin" ContentType="application/vnd.openxmlformats-officedocument.oleObject"/>
  <Override PartName="/ppt/notesSlides/notesSlide37.xml" ContentType="application/vnd.openxmlformats-officedocument.presentationml.notesSlide+xml"/>
  <Override PartName="/ppt/embeddings/oleObject160.bin" ContentType="application/vnd.openxmlformats-officedocument.oleObject"/>
  <Override PartName="/ppt/embeddings/oleObject161.bin" ContentType="application/vnd.openxmlformats-officedocument.oleObject"/>
  <Override PartName="/ppt/embeddings/oleObject162.bin" ContentType="application/vnd.openxmlformats-officedocument.oleObject"/>
  <Override PartName="/ppt/notesSlides/notesSlide38.xml" ContentType="application/vnd.openxmlformats-officedocument.presentationml.notesSlide+xml"/>
  <Override PartName="/ppt/embeddings/oleObject163.bin" ContentType="application/vnd.openxmlformats-officedocument.oleObject"/>
  <Override PartName="/ppt/embeddings/oleObject164.bin" ContentType="application/vnd.openxmlformats-officedocument.oleObject"/>
  <Override PartName="/ppt/embeddings/oleObject165.bin" ContentType="application/vnd.openxmlformats-officedocument.oleObject"/>
  <Override PartName="/ppt/embeddings/oleObject166.bin" ContentType="application/vnd.openxmlformats-officedocument.oleObject"/>
  <Override PartName="/ppt/embeddings/oleObject167.bin" ContentType="application/vnd.openxmlformats-officedocument.oleObject"/>
  <Override PartName="/ppt/embeddings/oleObject168.bin" ContentType="application/vnd.openxmlformats-officedocument.oleObject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embeddings/oleObject169.bin" ContentType="application/vnd.openxmlformats-officedocument.oleObject"/>
  <Override PartName="/ppt/embeddings/oleObject170.bin" ContentType="application/vnd.openxmlformats-officedocument.oleObject"/>
  <Override PartName="/ppt/embeddings/oleObject171.bin" ContentType="application/vnd.openxmlformats-officedocument.oleObject"/>
  <Override PartName="/ppt/embeddings/oleObject172.bin" ContentType="application/vnd.openxmlformats-officedocument.oleObject"/>
  <Override PartName="/ppt/notesSlides/notesSlide41.xml" ContentType="application/vnd.openxmlformats-officedocument.presentationml.notesSlide+xml"/>
  <Override PartName="/ppt/embeddings/oleObject173.bin" ContentType="application/vnd.openxmlformats-officedocument.oleObject"/>
  <Override PartName="/ppt/embeddings/oleObject174.bin" ContentType="application/vnd.openxmlformats-officedocument.oleObject"/>
  <Override PartName="/ppt/embeddings/oleObject175.bin" ContentType="application/vnd.openxmlformats-officedocument.oleObject"/>
  <Override PartName="/ppt/embeddings/oleObject176.bin" ContentType="application/vnd.openxmlformats-officedocument.oleObject"/>
  <Override PartName="/ppt/embeddings/oleObject177.bin" ContentType="application/vnd.openxmlformats-officedocument.oleObject"/>
  <Override PartName="/ppt/embeddings/oleObject178.bin" ContentType="application/vnd.openxmlformats-officedocument.oleObject"/>
  <Override PartName="/ppt/notesSlides/notesSlide42.xml" ContentType="application/vnd.openxmlformats-officedocument.presentationml.notesSlide+xml"/>
  <Override PartName="/ppt/embeddings/oleObject179.bin" ContentType="application/vnd.openxmlformats-officedocument.oleObject"/>
  <Override PartName="/ppt/embeddings/oleObject180.bin" ContentType="application/vnd.openxmlformats-officedocument.oleObject"/>
  <Override PartName="/ppt/media/media2.gif" ContentType="video/unknown"/>
  <Override PartName="/ppt/media/media3.gif" ContentType="video/unknown"/>
  <Override PartName="/ppt/notesSlides/notesSlide43.xml" ContentType="application/vnd.openxmlformats-officedocument.presentationml.notesSlide+xml"/>
  <Override PartName="/ppt/media/media4.gif" ContentType="video/unknown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embeddings/oleObject181.bin" ContentType="application/vnd.openxmlformats-officedocument.oleObject"/>
  <Override PartName="/ppt/embeddings/oleObject182.bin" ContentType="application/vnd.openxmlformats-officedocument.oleObject"/>
  <Override PartName="/ppt/embeddings/oleObject183.bin" ContentType="application/vnd.openxmlformats-officedocument.oleObject"/>
  <Override PartName="/ppt/embeddings/oleObject184.bin" ContentType="application/vnd.openxmlformats-officedocument.oleObject"/>
  <Override PartName="/ppt/embeddings/oleObject185.bin" ContentType="application/vnd.openxmlformats-officedocument.oleObject"/>
  <Override PartName="/ppt/embeddings/oleObject186.bin" ContentType="application/vnd.openxmlformats-officedocument.oleObject"/>
  <Override PartName="/ppt/embeddings/oleObject187.bin" ContentType="application/vnd.openxmlformats-officedocument.oleObject"/>
  <Override PartName="/ppt/notesSlides/notesSlide46.xml" ContentType="application/vnd.openxmlformats-officedocument.presentationml.notesSlide+xml"/>
  <Override PartName="/ppt/embeddings/oleObject188.bin" ContentType="application/vnd.openxmlformats-officedocument.oleObject"/>
  <Override PartName="/ppt/embeddings/oleObject189.bin" ContentType="application/vnd.openxmlformats-officedocument.oleObject"/>
  <Override PartName="/ppt/embeddings/oleObject190.bin" ContentType="application/vnd.openxmlformats-officedocument.oleObject"/>
  <Override PartName="/ppt/embeddings/oleObject191.bin" ContentType="application/vnd.openxmlformats-officedocument.oleObject"/>
  <Override PartName="/ppt/embeddings/oleObject192.bin" ContentType="application/vnd.openxmlformats-officedocument.oleObject"/>
  <Override PartName="/ppt/embeddings/oleObject193.bin" ContentType="application/vnd.openxmlformats-officedocument.oleObject"/>
  <Override PartName="/ppt/embeddings/oleObject194.bin" ContentType="application/vnd.openxmlformats-officedocument.oleObject"/>
  <Override PartName="/ppt/media/media5.gif" ContentType="video/unknown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embeddings/oleObject195.bin" ContentType="application/vnd.openxmlformats-officedocument.oleObject"/>
  <Override PartName="/ppt/embeddings/oleObject196.bin" ContentType="application/vnd.openxmlformats-officedocument.oleObject"/>
  <Override PartName="/ppt/embeddings/oleObject197.bin" ContentType="application/vnd.openxmlformats-officedocument.oleObject"/>
  <Override PartName="/ppt/notesSlides/notesSlide51.xml" ContentType="application/vnd.openxmlformats-officedocument.presentationml.notesSlide+xml"/>
  <Override PartName="/ppt/embeddings/oleObject198.bin" ContentType="application/vnd.openxmlformats-officedocument.oleObject"/>
  <Override PartName="/ppt/embeddings/oleObject199.bin" ContentType="application/vnd.openxmlformats-officedocument.oleObject"/>
  <Override PartName="/ppt/embeddings/oleObject200.bin" ContentType="application/vnd.openxmlformats-officedocument.oleObject"/>
  <Override PartName="/ppt/embeddings/oleObject201.bin" ContentType="application/vnd.openxmlformats-officedocument.oleObject"/>
  <Override PartName="/ppt/embeddings/oleObject202.bin" ContentType="application/vnd.openxmlformats-officedocument.oleObject"/>
  <Override PartName="/ppt/embeddings/oleObject203.bin" ContentType="application/vnd.openxmlformats-officedocument.oleObject"/>
  <Override PartName="/ppt/embeddings/oleObject20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2"/>
  </p:notesMasterIdLst>
  <p:handoutMasterIdLst>
    <p:handoutMasterId r:id="rId83"/>
  </p:handoutMasterIdLst>
  <p:sldIdLst>
    <p:sldId id="256" r:id="rId2"/>
    <p:sldId id="257" r:id="rId3"/>
    <p:sldId id="430" r:id="rId4"/>
    <p:sldId id="355" r:id="rId5"/>
    <p:sldId id="260" r:id="rId6"/>
    <p:sldId id="370" r:id="rId7"/>
    <p:sldId id="377" r:id="rId8"/>
    <p:sldId id="386" r:id="rId9"/>
    <p:sldId id="259" r:id="rId10"/>
    <p:sldId id="371" r:id="rId11"/>
    <p:sldId id="390" r:id="rId12"/>
    <p:sldId id="453" r:id="rId13"/>
    <p:sldId id="361" r:id="rId14"/>
    <p:sldId id="391" r:id="rId15"/>
    <p:sldId id="454" r:id="rId16"/>
    <p:sldId id="455" r:id="rId17"/>
    <p:sldId id="462" r:id="rId18"/>
    <p:sldId id="373" r:id="rId19"/>
    <p:sldId id="445" r:id="rId20"/>
    <p:sldId id="452" r:id="rId21"/>
    <p:sldId id="374" r:id="rId22"/>
    <p:sldId id="357" r:id="rId23"/>
    <p:sldId id="358" r:id="rId24"/>
    <p:sldId id="376" r:id="rId25"/>
    <p:sldId id="375" r:id="rId26"/>
    <p:sldId id="356" r:id="rId27"/>
    <p:sldId id="372" r:id="rId28"/>
    <p:sldId id="466" r:id="rId29"/>
    <p:sldId id="467" r:id="rId30"/>
    <p:sldId id="461" r:id="rId31"/>
    <p:sldId id="463" r:id="rId32"/>
    <p:sldId id="464" r:id="rId33"/>
    <p:sldId id="465" r:id="rId34"/>
    <p:sldId id="431" r:id="rId35"/>
    <p:sldId id="274" r:id="rId36"/>
    <p:sldId id="436" r:id="rId37"/>
    <p:sldId id="379" r:id="rId38"/>
    <p:sldId id="380" r:id="rId39"/>
    <p:sldId id="381" r:id="rId40"/>
    <p:sldId id="389" r:id="rId41"/>
    <p:sldId id="362" r:id="rId42"/>
    <p:sldId id="363" r:id="rId43"/>
    <p:sldId id="364" r:id="rId44"/>
    <p:sldId id="288" r:id="rId45"/>
    <p:sldId id="316" r:id="rId46"/>
    <p:sldId id="317" r:id="rId47"/>
    <p:sldId id="366" r:id="rId48"/>
    <p:sldId id="365" r:id="rId49"/>
    <p:sldId id="367" r:id="rId50"/>
    <p:sldId id="419" r:id="rId51"/>
    <p:sldId id="368" r:id="rId52"/>
    <p:sldId id="369" r:id="rId53"/>
    <p:sldId id="426" r:id="rId54"/>
    <p:sldId id="424" r:id="rId55"/>
    <p:sldId id="327" r:id="rId56"/>
    <p:sldId id="458" r:id="rId57"/>
    <p:sldId id="320" r:id="rId58"/>
    <p:sldId id="321" r:id="rId59"/>
    <p:sldId id="322" r:id="rId60"/>
    <p:sldId id="323" r:id="rId61"/>
    <p:sldId id="352" r:id="rId62"/>
    <p:sldId id="324" r:id="rId63"/>
    <p:sldId id="325" r:id="rId64"/>
    <p:sldId id="326" r:id="rId65"/>
    <p:sldId id="432" r:id="rId66"/>
    <p:sldId id="343" r:id="rId67"/>
    <p:sldId id="345" r:id="rId68"/>
    <p:sldId id="348" r:id="rId69"/>
    <p:sldId id="427" r:id="rId70"/>
    <p:sldId id="428" r:id="rId71"/>
    <p:sldId id="450" r:id="rId72"/>
    <p:sldId id="451" r:id="rId73"/>
    <p:sldId id="433" r:id="rId74"/>
    <p:sldId id="448" r:id="rId75"/>
    <p:sldId id="449" r:id="rId76"/>
    <p:sldId id="446" r:id="rId77"/>
    <p:sldId id="447" r:id="rId78"/>
    <p:sldId id="437" r:id="rId79"/>
    <p:sldId id="280" r:id="rId80"/>
    <p:sldId id="429" r:id="rId81"/>
  </p:sldIdLst>
  <p:sldSz cx="9144000" cy="6858000" type="screen4x3"/>
  <p:notesSz cx="6743700" cy="98933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C99"/>
    <a:srgbClr val="ED00FF"/>
    <a:srgbClr val="293664"/>
    <a:srgbClr val="4A7DC7"/>
    <a:srgbClr val="C988D5"/>
    <a:srgbClr val="B877D5"/>
    <a:srgbClr val="B31081"/>
    <a:srgbClr val="CCFFCC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41" autoAdjust="0"/>
    <p:restoredTop sz="94660"/>
  </p:normalViewPr>
  <p:slideViewPr>
    <p:cSldViewPr>
      <p:cViewPr varScale="1">
        <p:scale>
          <a:sx n="93" d="100"/>
          <a:sy n="93" d="100"/>
        </p:scale>
        <p:origin x="-72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notesMaster" Target="notesMasters/notesMaster1.xml"/><Relationship Id="rId83" Type="http://schemas.openxmlformats.org/officeDocument/2006/relationships/handoutMaster" Target="handoutMasters/handoutMaster1.xml"/><Relationship Id="rId84" Type="http://schemas.openxmlformats.org/officeDocument/2006/relationships/printerSettings" Target="printerSettings/printerSettings1.bin"/><Relationship Id="rId85" Type="http://schemas.openxmlformats.org/officeDocument/2006/relationships/presProps" Target="presProps.xml"/><Relationship Id="rId86" Type="http://schemas.openxmlformats.org/officeDocument/2006/relationships/viewProps" Target="viewProps.xml"/><Relationship Id="rId87" Type="http://schemas.openxmlformats.org/officeDocument/2006/relationships/theme" Target="theme/theme1.xml"/><Relationship Id="rId8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7" Type="http://schemas.openxmlformats.org/officeDocument/2006/relationships/image" Target="../media/image21.emf"/><Relationship Id="rId8" Type="http://schemas.openxmlformats.org/officeDocument/2006/relationships/image" Target="../media/image22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emf"/><Relationship Id="rId5" Type="http://schemas.openxmlformats.org/officeDocument/2006/relationships/image" Target="../media/image46.emf"/><Relationship Id="rId6" Type="http://schemas.openxmlformats.org/officeDocument/2006/relationships/image" Target="../media/image47.emf"/><Relationship Id="rId7" Type="http://schemas.openxmlformats.org/officeDocument/2006/relationships/image" Target="../media/image48.emf"/><Relationship Id="rId1" Type="http://schemas.openxmlformats.org/officeDocument/2006/relationships/image" Target="../media/image42.emf"/><Relationship Id="rId2" Type="http://schemas.openxmlformats.org/officeDocument/2006/relationships/image" Target="../media/image4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Relationship Id="rId2" Type="http://schemas.openxmlformats.org/officeDocument/2006/relationships/image" Target="../media/image61.emf"/><Relationship Id="rId3" Type="http://schemas.openxmlformats.org/officeDocument/2006/relationships/image" Target="../media/image62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4" Type="http://schemas.openxmlformats.org/officeDocument/2006/relationships/image" Target="../media/image67.emf"/><Relationship Id="rId1" Type="http://schemas.openxmlformats.org/officeDocument/2006/relationships/image" Target="../media/image64.emf"/><Relationship Id="rId2" Type="http://schemas.openxmlformats.org/officeDocument/2006/relationships/image" Target="../media/image6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Relationship Id="rId2" Type="http://schemas.openxmlformats.org/officeDocument/2006/relationships/image" Target="../media/image69.emf"/><Relationship Id="rId3" Type="http://schemas.openxmlformats.org/officeDocument/2006/relationships/image" Target="../media/image7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4" Type="http://schemas.openxmlformats.org/officeDocument/2006/relationships/image" Target="../media/image74.emf"/><Relationship Id="rId5" Type="http://schemas.openxmlformats.org/officeDocument/2006/relationships/image" Target="../media/image75.wmf"/><Relationship Id="rId1" Type="http://schemas.openxmlformats.org/officeDocument/2006/relationships/image" Target="../media/image71.wmf"/><Relationship Id="rId2" Type="http://schemas.openxmlformats.org/officeDocument/2006/relationships/image" Target="../media/image7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4" Type="http://schemas.openxmlformats.org/officeDocument/2006/relationships/image" Target="../media/image84.wmf"/><Relationship Id="rId5" Type="http://schemas.openxmlformats.org/officeDocument/2006/relationships/image" Target="../media/image85.emf"/><Relationship Id="rId6" Type="http://schemas.openxmlformats.org/officeDocument/2006/relationships/image" Target="../media/image86.wmf"/><Relationship Id="rId1" Type="http://schemas.openxmlformats.org/officeDocument/2006/relationships/image" Target="../media/image81.wmf"/><Relationship Id="rId2" Type="http://schemas.openxmlformats.org/officeDocument/2006/relationships/image" Target="../media/image8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4" Type="http://schemas.openxmlformats.org/officeDocument/2006/relationships/image" Target="../media/image90.wmf"/><Relationship Id="rId5" Type="http://schemas.openxmlformats.org/officeDocument/2006/relationships/image" Target="../media/image91.wmf"/><Relationship Id="rId6" Type="http://schemas.openxmlformats.org/officeDocument/2006/relationships/image" Target="../media/image92.wmf"/><Relationship Id="rId7" Type="http://schemas.openxmlformats.org/officeDocument/2006/relationships/image" Target="../media/image93.emf"/><Relationship Id="rId8" Type="http://schemas.openxmlformats.org/officeDocument/2006/relationships/image" Target="../media/image94.wmf"/><Relationship Id="rId9" Type="http://schemas.openxmlformats.org/officeDocument/2006/relationships/image" Target="../media/image95.wmf"/><Relationship Id="rId10" Type="http://schemas.openxmlformats.org/officeDocument/2006/relationships/image" Target="../media/image96.wmf"/><Relationship Id="rId1" Type="http://schemas.openxmlformats.org/officeDocument/2006/relationships/image" Target="../media/image87.wmf"/><Relationship Id="rId2" Type="http://schemas.openxmlformats.org/officeDocument/2006/relationships/image" Target="../media/image8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Relationship Id="rId2" Type="http://schemas.openxmlformats.org/officeDocument/2006/relationships/image" Target="../media/image98.emf"/><Relationship Id="rId3" Type="http://schemas.openxmlformats.org/officeDocument/2006/relationships/image" Target="../media/image9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19.vml.rels><?xml version="1.0" encoding="UTF-8" standalone="yes"?>
<Relationships xmlns="http://schemas.openxmlformats.org/package/2006/relationships"><Relationship Id="rId11" Type="http://schemas.openxmlformats.org/officeDocument/2006/relationships/image" Target="../media/image131.wmf"/><Relationship Id="rId12" Type="http://schemas.openxmlformats.org/officeDocument/2006/relationships/image" Target="../media/image132.emf"/><Relationship Id="rId1" Type="http://schemas.openxmlformats.org/officeDocument/2006/relationships/image" Target="../media/image17.wmf"/><Relationship Id="rId2" Type="http://schemas.openxmlformats.org/officeDocument/2006/relationships/image" Target="../media/image122.wmf"/><Relationship Id="rId3" Type="http://schemas.openxmlformats.org/officeDocument/2006/relationships/image" Target="../media/image123.emf"/><Relationship Id="rId4" Type="http://schemas.openxmlformats.org/officeDocument/2006/relationships/image" Target="../media/image124.emf"/><Relationship Id="rId5" Type="http://schemas.openxmlformats.org/officeDocument/2006/relationships/image" Target="../media/image125.emf"/><Relationship Id="rId6" Type="http://schemas.openxmlformats.org/officeDocument/2006/relationships/image" Target="../media/image126.emf"/><Relationship Id="rId7" Type="http://schemas.openxmlformats.org/officeDocument/2006/relationships/image" Target="../media/image127.emf"/><Relationship Id="rId8" Type="http://schemas.openxmlformats.org/officeDocument/2006/relationships/image" Target="../media/image128.wmf"/><Relationship Id="rId9" Type="http://schemas.openxmlformats.org/officeDocument/2006/relationships/image" Target="../media/image129.emf"/><Relationship Id="rId10" Type="http://schemas.openxmlformats.org/officeDocument/2006/relationships/image" Target="../media/image13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wmf"/><Relationship Id="rId2" Type="http://schemas.openxmlformats.org/officeDocument/2006/relationships/image" Target="../media/image13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wmf"/><Relationship Id="rId2" Type="http://schemas.openxmlformats.org/officeDocument/2006/relationships/image" Target="../media/image14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4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4" Type="http://schemas.openxmlformats.org/officeDocument/2006/relationships/image" Target="../media/image148.wmf"/><Relationship Id="rId5" Type="http://schemas.openxmlformats.org/officeDocument/2006/relationships/image" Target="../media/image149.wmf"/><Relationship Id="rId1" Type="http://schemas.openxmlformats.org/officeDocument/2006/relationships/image" Target="../media/image145.emf"/><Relationship Id="rId2" Type="http://schemas.openxmlformats.org/officeDocument/2006/relationships/image" Target="../media/image146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4" Type="http://schemas.openxmlformats.org/officeDocument/2006/relationships/image" Target="../media/image153.emf"/><Relationship Id="rId5" Type="http://schemas.openxmlformats.org/officeDocument/2006/relationships/image" Target="../media/image154.emf"/><Relationship Id="rId6" Type="http://schemas.openxmlformats.org/officeDocument/2006/relationships/image" Target="../media/image155.emf"/><Relationship Id="rId7" Type="http://schemas.openxmlformats.org/officeDocument/2006/relationships/image" Target="../media/image156.emf"/><Relationship Id="rId8" Type="http://schemas.openxmlformats.org/officeDocument/2006/relationships/image" Target="../media/image157.emf"/><Relationship Id="rId1" Type="http://schemas.openxmlformats.org/officeDocument/2006/relationships/image" Target="../media/image150.emf"/><Relationship Id="rId2" Type="http://schemas.openxmlformats.org/officeDocument/2006/relationships/image" Target="../media/image151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4" Type="http://schemas.openxmlformats.org/officeDocument/2006/relationships/image" Target="../media/image161.emf"/><Relationship Id="rId1" Type="http://schemas.openxmlformats.org/officeDocument/2006/relationships/image" Target="../media/image158.emf"/><Relationship Id="rId2" Type="http://schemas.openxmlformats.org/officeDocument/2006/relationships/image" Target="../media/image159.wmf"/></Relationships>
</file>

<file path=ppt/drawings/_rels/vmlDrawing27.vml.rels><?xml version="1.0" encoding="UTF-8" standalone="yes"?>
<Relationships xmlns="http://schemas.openxmlformats.org/package/2006/relationships"><Relationship Id="rId11" Type="http://schemas.openxmlformats.org/officeDocument/2006/relationships/image" Target="../media/image172.emf"/><Relationship Id="rId12" Type="http://schemas.openxmlformats.org/officeDocument/2006/relationships/image" Target="../media/image173.wmf"/><Relationship Id="rId13" Type="http://schemas.openxmlformats.org/officeDocument/2006/relationships/image" Target="../media/image174.emf"/><Relationship Id="rId1" Type="http://schemas.openxmlformats.org/officeDocument/2006/relationships/image" Target="../media/image162.emf"/><Relationship Id="rId2" Type="http://schemas.openxmlformats.org/officeDocument/2006/relationships/image" Target="../media/image163.wmf"/><Relationship Id="rId3" Type="http://schemas.openxmlformats.org/officeDocument/2006/relationships/image" Target="../media/image164.wmf"/><Relationship Id="rId4" Type="http://schemas.openxmlformats.org/officeDocument/2006/relationships/image" Target="../media/image165.wmf"/><Relationship Id="rId5" Type="http://schemas.openxmlformats.org/officeDocument/2006/relationships/image" Target="../media/image166.wmf"/><Relationship Id="rId6" Type="http://schemas.openxmlformats.org/officeDocument/2006/relationships/image" Target="../media/image167.wmf"/><Relationship Id="rId7" Type="http://schemas.openxmlformats.org/officeDocument/2006/relationships/image" Target="../media/image168.wmf"/><Relationship Id="rId8" Type="http://schemas.openxmlformats.org/officeDocument/2006/relationships/image" Target="../media/image169.wmf"/><Relationship Id="rId9" Type="http://schemas.openxmlformats.org/officeDocument/2006/relationships/image" Target="../media/image170.emf"/><Relationship Id="rId10" Type="http://schemas.openxmlformats.org/officeDocument/2006/relationships/image" Target="../media/image171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4" Type="http://schemas.openxmlformats.org/officeDocument/2006/relationships/image" Target="../media/image178.wmf"/><Relationship Id="rId5" Type="http://schemas.openxmlformats.org/officeDocument/2006/relationships/image" Target="../media/image179.wmf"/><Relationship Id="rId6" Type="http://schemas.openxmlformats.org/officeDocument/2006/relationships/image" Target="../media/image180.wmf"/><Relationship Id="rId1" Type="http://schemas.openxmlformats.org/officeDocument/2006/relationships/image" Target="../media/image175.emf"/><Relationship Id="rId2" Type="http://schemas.openxmlformats.org/officeDocument/2006/relationships/image" Target="../media/image17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9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2.wmf"/><Relationship Id="rId2" Type="http://schemas.openxmlformats.org/officeDocument/2006/relationships/image" Target="../media/image71.wmf"/><Relationship Id="rId3" Type="http://schemas.openxmlformats.org/officeDocument/2006/relationships/image" Target="../media/image183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4" Type="http://schemas.openxmlformats.org/officeDocument/2006/relationships/image" Target="../media/image186.wmf"/><Relationship Id="rId1" Type="http://schemas.openxmlformats.org/officeDocument/2006/relationships/image" Target="../media/image182.wmf"/><Relationship Id="rId2" Type="http://schemas.openxmlformats.org/officeDocument/2006/relationships/image" Target="../media/image184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4" Type="http://schemas.openxmlformats.org/officeDocument/2006/relationships/image" Target="../media/image187.wmf"/><Relationship Id="rId5" Type="http://schemas.openxmlformats.org/officeDocument/2006/relationships/image" Target="../media/image188.wmf"/><Relationship Id="rId6" Type="http://schemas.openxmlformats.org/officeDocument/2006/relationships/image" Target="../media/image183.wmf"/><Relationship Id="rId1" Type="http://schemas.openxmlformats.org/officeDocument/2006/relationships/image" Target="../media/image182.wmf"/><Relationship Id="rId2" Type="http://schemas.openxmlformats.org/officeDocument/2006/relationships/image" Target="../media/image71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5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emf"/><Relationship Id="rId4" Type="http://schemas.openxmlformats.org/officeDocument/2006/relationships/image" Target="../media/image202.wmf"/><Relationship Id="rId5" Type="http://schemas.openxmlformats.org/officeDocument/2006/relationships/image" Target="../media/image203.emf"/><Relationship Id="rId6" Type="http://schemas.openxmlformats.org/officeDocument/2006/relationships/image" Target="../media/image204.emf"/><Relationship Id="rId1" Type="http://schemas.openxmlformats.org/officeDocument/2006/relationships/image" Target="../media/image199.emf"/><Relationship Id="rId2" Type="http://schemas.openxmlformats.org/officeDocument/2006/relationships/image" Target="../media/image200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5.wmf"/><Relationship Id="rId2" Type="http://schemas.openxmlformats.org/officeDocument/2006/relationships/image" Target="../media/image206.emf"/><Relationship Id="rId3" Type="http://schemas.openxmlformats.org/officeDocument/2006/relationships/image" Target="../media/image207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wmf"/><Relationship Id="rId4" Type="http://schemas.openxmlformats.org/officeDocument/2006/relationships/image" Target="../media/image211.wmf"/><Relationship Id="rId1" Type="http://schemas.openxmlformats.org/officeDocument/2006/relationships/image" Target="../media/image208.wmf"/><Relationship Id="rId2" Type="http://schemas.openxmlformats.org/officeDocument/2006/relationships/image" Target="../media/image209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4" Type="http://schemas.openxmlformats.org/officeDocument/2006/relationships/image" Target="../media/image95.wmf"/><Relationship Id="rId5" Type="http://schemas.openxmlformats.org/officeDocument/2006/relationships/image" Target="../media/image96.wmf"/><Relationship Id="rId6" Type="http://schemas.openxmlformats.org/officeDocument/2006/relationships/image" Target="../media/image213.wmf"/><Relationship Id="rId7" Type="http://schemas.openxmlformats.org/officeDocument/2006/relationships/image" Target="../media/image214.wmf"/><Relationship Id="rId8" Type="http://schemas.openxmlformats.org/officeDocument/2006/relationships/image" Target="../media/image215.wmf"/><Relationship Id="rId1" Type="http://schemas.openxmlformats.org/officeDocument/2006/relationships/image" Target="../media/image212.emf"/><Relationship Id="rId2" Type="http://schemas.openxmlformats.org/officeDocument/2006/relationships/image" Target="../media/image195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wmf"/><Relationship Id="rId4" Type="http://schemas.openxmlformats.org/officeDocument/2006/relationships/image" Target="../media/image219.emf"/><Relationship Id="rId1" Type="http://schemas.openxmlformats.org/officeDocument/2006/relationships/image" Target="../media/image216.wmf"/><Relationship Id="rId2" Type="http://schemas.openxmlformats.org/officeDocument/2006/relationships/image" Target="../media/image217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0.wmf"/><Relationship Id="rId2" Type="http://schemas.openxmlformats.org/officeDocument/2006/relationships/image" Target="../media/image221.wmf"/><Relationship Id="rId3" Type="http://schemas.openxmlformats.org/officeDocument/2006/relationships/image" Target="../media/image222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wmf"/><Relationship Id="rId4" Type="http://schemas.openxmlformats.org/officeDocument/2006/relationships/image" Target="../media/image227.emf"/><Relationship Id="rId5" Type="http://schemas.openxmlformats.org/officeDocument/2006/relationships/image" Target="../media/image228.emf"/><Relationship Id="rId6" Type="http://schemas.openxmlformats.org/officeDocument/2006/relationships/image" Target="../media/image229.emf"/><Relationship Id="rId1" Type="http://schemas.openxmlformats.org/officeDocument/2006/relationships/image" Target="../media/image224.wmf"/><Relationship Id="rId2" Type="http://schemas.openxmlformats.org/officeDocument/2006/relationships/image" Target="../media/image225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emf"/><Relationship Id="rId4" Type="http://schemas.openxmlformats.org/officeDocument/2006/relationships/image" Target="../media/image233.emf"/><Relationship Id="rId1" Type="http://schemas.openxmlformats.org/officeDocument/2006/relationships/image" Target="../media/image230.wmf"/><Relationship Id="rId2" Type="http://schemas.openxmlformats.org/officeDocument/2006/relationships/image" Target="../media/image231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wmf"/><Relationship Id="rId4" Type="http://schemas.openxmlformats.org/officeDocument/2006/relationships/image" Target="../media/image238.emf"/><Relationship Id="rId5" Type="http://schemas.openxmlformats.org/officeDocument/2006/relationships/image" Target="../media/image239.wmf"/><Relationship Id="rId6" Type="http://schemas.openxmlformats.org/officeDocument/2006/relationships/image" Target="../media/image240.emf"/><Relationship Id="rId1" Type="http://schemas.openxmlformats.org/officeDocument/2006/relationships/image" Target="../media/image235.emf"/><Relationship Id="rId2" Type="http://schemas.openxmlformats.org/officeDocument/2006/relationships/image" Target="../media/image236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2.wmf"/><Relationship Id="rId2" Type="http://schemas.openxmlformats.org/officeDocument/2006/relationships/image" Target="../media/image241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wmf"/><Relationship Id="rId4" Type="http://schemas.openxmlformats.org/officeDocument/2006/relationships/image" Target="../media/image249.wmf"/><Relationship Id="rId5" Type="http://schemas.openxmlformats.org/officeDocument/2006/relationships/image" Target="../media/image250.emf"/><Relationship Id="rId6" Type="http://schemas.openxmlformats.org/officeDocument/2006/relationships/image" Target="../media/image251.emf"/><Relationship Id="rId7" Type="http://schemas.openxmlformats.org/officeDocument/2006/relationships/image" Target="../media/image252.emf"/><Relationship Id="rId1" Type="http://schemas.openxmlformats.org/officeDocument/2006/relationships/image" Target="../media/image246.wmf"/><Relationship Id="rId2" Type="http://schemas.openxmlformats.org/officeDocument/2006/relationships/image" Target="../media/image247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emf"/><Relationship Id="rId4" Type="http://schemas.openxmlformats.org/officeDocument/2006/relationships/image" Target="../media/image256.emf"/><Relationship Id="rId5" Type="http://schemas.openxmlformats.org/officeDocument/2006/relationships/image" Target="../media/image257.emf"/><Relationship Id="rId6" Type="http://schemas.openxmlformats.org/officeDocument/2006/relationships/image" Target="../media/image258.emf"/><Relationship Id="rId7" Type="http://schemas.openxmlformats.org/officeDocument/2006/relationships/image" Target="../media/image259.emf"/><Relationship Id="rId1" Type="http://schemas.openxmlformats.org/officeDocument/2006/relationships/image" Target="../media/image253.wmf"/><Relationship Id="rId2" Type="http://schemas.openxmlformats.org/officeDocument/2006/relationships/image" Target="../media/image254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4.wmf"/><Relationship Id="rId2" Type="http://schemas.openxmlformats.org/officeDocument/2006/relationships/image" Target="../media/image265.wmf"/><Relationship Id="rId3" Type="http://schemas.openxmlformats.org/officeDocument/2006/relationships/image" Target="../media/image266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emf"/><Relationship Id="rId4" Type="http://schemas.openxmlformats.org/officeDocument/2006/relationships/image" Target="../media/image271.wmf"/><Relationship Id="rId5" Type="http://schemas.openxmlformats.org/officeDocument/2006/relationships/image" Target="../media/image272.wmf"/><Relationship Id="rId6" Type="http://schemas.openxmlformats.org/officeDocument/2006/relationships/image" Target="../media/image273.wmf"/><Relationship Id="rId7" Type="http://schemas.openxmlformats.org/officeDocument/2006/relationships/image" Target="../media/image274.emf"/><Relationship Id="rId1" Type="http://schemas.openxmlformats.org/officeDocument/2006/relationships/image" Target="../media/image268.emf"/><Relationship Id="rId2" Type="http://schemas.openxmlformats.org/officeDocument/2006/relationships/image" Target="../media/image26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9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4125" y="0"/>
            <a:ext cx="2959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59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4125" y="9363075"/>
            <a:ext cx="2959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F677B9B5-37AC-2348-9A67-FEADC5BC570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7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1113" y="0"/>
            <a:ext cx="29225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42950"/>
            <a:ext cx="4945062" cy="3708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699000"/>
            <a:ext cx="494347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8000"/>
            <a:ext cx="29225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1113" y="9398000"/>
            <a:ext cx="29225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6B9764ED-3109-9A4A-BDC3-72BFFD9D396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7684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88723F-76C1-894D-AB09-9EEBBBA9AFF6}" type="slidenum">
              <a:rPr lang="fr-FR"/>
              <a:pPr/>
              <a:t>1</a:t>
            </a:fld>
            <a:endParaRPr lang="fr-F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6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7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8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10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11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12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14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15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16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17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18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19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20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Edwin McMillan of UC Berkley, and the Russian V.I. </a:t>
            </a:r>
            <a:r>
              <a:rPr lang="en-US" sz="1200" dirty="0" err="1" smtClean="0"/>
              <a:t>Veksler</a:t>
            </a:r>
            <a:r>
              <a:rPr lang="en-US" sz="1200" dirty="0" smtClean="0"/>
              <a:t> independently discovered Phase stability in 1945.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9764ED-3109-9A4A-BDC3-72BFFD9D3964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693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27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28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30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31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32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33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35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14DA58-8481-E94C-A4F9-F5F2B1537C8D}" type="slidenum">
              <a:rPr lang="fr-FR"/>
              <a:pPr/>
              <a:t>41</a:t>
            </a:fld>
            <a:endParaRPr lang="fr-F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77AC2F-3814-D74C-A145-8295A1024E88}" type="slidenum">
              <a:rPr lang="fr-FR"/>
              <a:pPr/>
              <a:t>44</a:t>
            </a:fld>
            <a:endParaRPr lang="fr-F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982976-50F1-4647-837B-943B6DB20FF0}" type="slidenum">
              <a:rPr lang="fr-FR"/>
              <a:pPr/>
              <a:t>45</a:t>
            </a:fld>
            <a:endParaRPr lang="fr-FR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825B8A-3EA1-D942-AC76-024D4D1F0B2C}" type="slidenum">
              <a:rPr lang="fr-FR"/>
              <a:pPr/>
              <a:t>46</a:t>
            </a:fld>
            <a:endParaRPr lang="fr-F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9305DF-FF4D-204D-814E-4812261B1147}" type="slidenum">
              <a:rPr lang="fr-FR"/>
              <a:pPr/>
              <a:t>47</a:t>
            </a:fld>
            <a:endParaRPr lang="fr-F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9305DF-FF4D-204D-814E-4812261B1147}" type="slidenum">
              <a:rPr lang="fr-FR"/>
              <a:pPr/>
              <a:t>48</a:t>
            </a:fld>
            <a:endParaRPr lang="fr-F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Calibri" charset="0"/>
            </a:endParaRPr>
          </a:p>
        </p:txBody>
      </p:sp>
      <p:sp>
        <p:nvSpPr>
          <p:cNvPr id="94212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0052" indent="-284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38542" indent="-22770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3959" indent="-22770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49376" indent="-22770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04793" indent="-2277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60210" indent="-2277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15627" indent="-2277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71044" indent="-2277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Introduction to Accelerators</a:t>
            </a:r>
          </a:p>
        </p:txBody>
      </p:sp>
      <p:sp>
        <p:nvSpPr>
          <p:cNvPr id="9421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0052" indent="-284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38542" indent="-22770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3959" indent="-22770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49376" indent="-22770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04793" indent="-2277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60210" indent="-2277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15627" indent="-2277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71044" indent="-2277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10BE95A-FA95-F546-8F45-75B8ECE70CF1}" type="slidenum">
              <a:rPr lang="en-US"/>
              <a:pPr eaLnBrk="1" hangingPunct="1"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8C7AD6-4A0F-F24A-8C2E-29BF1C338890}" type="slidenum">
              <a:rPr lang="fr-FR"/>
              <a:pPr/>
              <a:t>55</a:t>
            </a:fld>
            <a:endParaRPr lang="fr-FR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9305DF-FF4D-204D-814E-4812261B1147}" type="slidenum">
              <a:rPr lang="fr-FR"/>
              <a:pPr/>
              <a:t>56</a:t>
            </a:fld>
            <a:endParaRPr lang="fr-F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C64032-2157-2F46-8877-AAA39CFCCCDA}" type="slidenum">
              <a:rPr lang="fr-FR"/>
              <a:pPr/>
              <a:t>57</a:t>
            </a:fld>
            <a:endParaRPr lang="fr-F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FCD38A-22DE-374C-BB16-9AE4DA8EB6A2}" type="slidenum">
              <a:rPr lang="fr-FR"/>
              <a:pPr/>
              <a:t>58</a:t>
            </a:fld>
            <a:endParaRPr lang="fr-FR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11150A-4BAD-8E41-B9C5-22E265DBB604}" type="slidenum">
              <a:rPr lang="fr-FR"/>
              <a:pPr/>
              <a:t>59</a:t>
            </a:fld>
            <a:endParaRPr lang="fr-F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412EBA-0024-E347-AA61-62C7CE6DCE8F}" type="slidenum">
              <a:rPr lang="fr-FR"/>
              <a:pPr/>
              <a:t>60</a:t>
            </a:fld>
            <a:endParaRPr lang="fr-FR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EFDFD4-1D3A-B948-B468-6B191386AE75}" type="slidenum">
              <a:rPr lang="fr-FR"/>
              <a:pPr/>
              <a:t>62</a:t>
            </a:fld>
            <a:endParaRPr lang="fr-FR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18D99A-F768-3E43-9A27-FEB905484DFD}" type="slidenum">
              <a:rPr lang="fr-FR"/>
              <a:pPr/>
              <a:t>63</a:t>
            </a:fld>
            <a:endParaRPr lang="fr-FR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695BC-D7F2-0D4C-901D-755723097C46}" type="slidenum">
              <a:rPr lang="fr-FR"/>
              <a:pPr/>
              <a:t>64</a:t>
            </a:fld>
            <a:endParaRPr lang="fr-FR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8C7AD6-4A0F-F24A-8C2E-29BF1C338890}" type="slidenum">
              <a:rPr lang="fr-FR"/>
              <a:pPr/>
              <a:t>65</a:t>
            </a:fld>
            <a:endParaRPr lang="fr-FR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62269A-D08B-B744-B069-E8C9C7920FCC}" type="slidenum">
              <a:rPr lang="fr-FR"/>
              <a:pPr/>
              <a:t>66</a:t>
            </a:fld>
            <a:endParaRPr lang="fr-FR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6E5AA0-E50B-AE4C-8366-A4050B4BD34A}" type="slidenum">
              <a:rPr lang="fr-FR"/>
              <a:pPr/>
              <a:t>67</a:t>
            </a:fld>
            <a:endParaRPr lang="fr-FR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C28D55-A437-EB4A-8B61-14336444E299}" type="slidenum">
              <a:rPr lang="fr-FR"/>
              <a:pPr/>
              <a:t>68</a:t>
            </a:fld>
            <a:endParaRPr lang="fr-F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C28D55-A437-EB4A-8B61-14336444E299}" type="slidenum">
              <a:rPr lang="fr-FR"/>
              <a:pPr/>
              <a:t>69</a:t>
            </a:fld>
            <a:endParaRPr lang="fr-F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C28D55-A437-EB4A-8B61-14336444E299}" type="slidenum">
              <a:rPr lang="fr-FR"/>
              <a:pPr/>
              <a:t>70</a:t>
            </a:fld>
            <a:endParaRPr lang="fr-F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E7A69-880B-8E44-9C1D-17F860D4CF45}" type="slidenum">
              <a:rPr lang="fr-FR"/>
              <a:pPr/>
              <a:t>71</a:t>
            </a:fld>
            <a:endParaRPr lang="fr-FR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9F7D44-E8A2-AD41-8C54-385696292C11}" type="slidenum">
              <a:rPr lang="fr-FR"/>
              <a:pPr/>
              <a:t>72</a:t>
            </a:fld>
            <a:endParaRPr lang="fr-FR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C28D55-A437-EB4A-8B61-14336444E299}" type="slidenum">
              <a:rPr lang="fr-FR"/>
              <a:pPr/>
              <a:t>73</a:t>
            </a:fld>
            <a:endParaRPr lang="fr-F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9291B-7D4C-084D-AF78-1F7915622D89}" type="slidenum">
              <a:rPr lang="fr-FR"/>
              <a:pPr/>
              <a:t>74</a:t>
            </a:fld>
            <a:endParaRPr lang="fr-FR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7B7658-905B-734A-BCFA-F0C0E01AADAA}" type="slidenum">
              <a:rPr lang="fr-FR"/>
              <a:pPr/>
              <a:t>75</a:t>
            </a:fld>
            <a:endParaRPr lang="fr-FR"/>
          </a:p>
        </p:txBody>
      </p:sp>
      <p:sp>
        <p:nvSpPr>
          <p:cNvPr id="89091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C1CE12-4B8D-524E-A625-30B5AEFA8239}" type="slidenum">
              <a:rPr lang="fr-FR"/>
              <a:pPr/>
              <a:t>76</a:t>
            </a:fld>
            <a:endParaRPr lang="fr-FR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16F2EE-8AD2-9048-84A4-5ACC93A5DD93}" type="slidenum">
              <a:rPr lang="fr-FR"/>
              <a:pPr/>
              <a:t>77</a:t>
            </a:fld>
            <a:endParaRPr lang="fr-FR"/>
          </a:p>
        </p:txBody>
      </p:sp>
      <p:sp>
        <p:nvSpPr>
          <p:cNvPr id="48131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9063F-6449-D74A-BFD1-8D2612EBBCD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5700" y="62357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F9993-866E-814F-9590-79C0644E679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086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086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F1CF1-355F-8E4C-83D7-2D2953245AD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DC33B-2CF7-CB49-85A2-81B8AC5FF1B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5700" y="62357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9ADFA-A9A4-B44C-9B0E-97B6A48F928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5700" y="62357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780A6-F809-AF43-9C7F-54AB5D2040D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57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57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5700" y="62357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D33F4-05DE-574E-9F80-3F92275AA57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177" y="115416"/>
            <a:ext cx="6839223" cy="649288"/>
          </a:xfrm>
          <a:solidFill>
            <a:schemeClr val="accent1">
              <a:alpha val="49000"/>
            </a:schemeClr>
          </a:solidFill>
        </p:spPr>
        <p:txBody>
          <a:bodyPr/>
          <a:lstStyle>
            <a:lvl1pPr>
              <a:defRPr sz="3200" i="1" baseline="0">
                <a:solidFill>
                  <a:schemeClr val="bg1"/>
                </a:solidFill>
                <a:effectLst>
                  <a:outerShdw blurRad="114300" dist="38100" dir="18900000" sx="102000" sy="102000" algn="bl" rotWithShape="0">
                    <a:prstClr val="black"/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-9872" y="6597352"/>
            <a:ext cx="2133600" cy="260102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 smtClean="0"/>
              <a:t>4th November 2013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1736" y="6597352"/>
            <a:ext cx="4000528" cy="260648"/>
          </a:xfrm>
          <a:prstGeom prst="rect">
            <a:avLst/>
          </a:prstGeom>
        </p:spPr>
        <p:txBody>
          <a:bodyPr/>
          <a:lstStyle>
            <a:lvl1pPr>
              <a:defRPr sz="1000" baseline="0"/>
            </a:lvl1pPr>
          </a:lstStyle>
          <a:p>
            <a:r>
              <a:rPr lang="en-US" smtClean="0"/>
              <a:t>CAS@Chavannes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904" y="6597352"/>
            <a:ext cx="2133600" cy="260648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8A37C28D-FCB0-477D-82D3-62143F2DA8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newlhc logo1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4197" y="44624"/>
            <a:ext cx="792088" cy="792088"/>
          </a:xfrm>
          <a:prstGeom prst="rect">
            <a:avLst/>
          </a:prstGeom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reflection blurRad="6350" stA="50000" endA="300" endPos="55000" dir="5400000" sy="-100000" algn="bl" rotWithShape="0"/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317521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177" y="115416"/>
            <a:ext cx="6839223" cy="649288"/>
          </a:xfrm>
          <a:solidFill>
            <a:schemeClr val="accent1">
              <a:alpha val="49000"/>
            </a:schemeClr>
          </a:solidFill>
        </p:spPr>
        <p:txBody>
          <a:bodyPr/>
          <a:lstStyle>
            <a:lvl1pPr>
              <a:defRPr sz="3200" i="1" baseline="0">
                <a:solidFill>
                  <a:schemeClr val="bg1"/>
                </a:solidFill>
                <a:effectLst>
                  <a:outerShdw blurRad="114300" dist="38100" dir="18900000" sx="102000" sy="102000" algn="bl" rotWithShape="0">
                    <a:prstClr val="black"/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-9872" y="6597352"/>
            <a:ext cx="2133600" cy="260102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 smtClean="0"/>
              <a:t>4th November 2013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1736" y="6597352"/>
            <a:ext cx="4000528" cy="260648"/>
          </a:xfrm>
          <a:prstGeom prst="rect">
            <a:avLst/>
          </a:prstGeom>
        </p:spPr>
        <p:txBody>
          <a:bodyPr/>
          <a:lstStyle>
            <a:lvl1pPr>
              <a:defRPr sz="1000" baseline="0"/>
            </a:lvl1pPr>
          </a:lstStyle>
          <a:p>
            <a:r>
              <a:rPr lang="en-US" smtClean="0"/>
              <a:t>CAS@Chavannes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904" y="6597352"/>
            <a:ext cx="2133600" cy="260648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8A37C28D-FCB0-477D-82D3-62143F2DA8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newlhc logo1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4197" y="44624"/>
            <a:ext cx="792088" cy="792088"/>
          </a:xfrm>
          <a:prstGeom prst="rect">
            <a:avLst/>
          </a:prstGeom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reflection blurRad="6350" stA="50000" endA="300" endPos="55000" dir="5400000" sy="-100000" algn="bl" rotWithShape="0"/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570371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033" name="Rectangle 9"/>
          <p:cNvSpPr>
            <a:spLocks noGrp="1" noChangeArrowheads="1"/>
          </p:cNvSpPr>
          <p:nvPr userDrawn="1"/>
        </p:nvSpPr>
        <p:spPr bwMode="auto">
          <a:xfrm>
            <a:off x="762000" y="2133600"/>
            <a:ext cx="78486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051720" y="6519948"/>
            <a:ext cx="541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omic Sans MS" charset="0"/>
                <a:ea typeface="+mn-ea"/>
                <a:cs typeface="+mn-cs"/>
              </a:rPr>
              <a:t>Advanced CAS, Warsaw, September 2015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391400" y="6525344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00A56E5-59FD-C049-B62B-BA3B0F6BD81E}" type="slidenum">
              <a:rPr lang="en-US" sz="1400" smtClean="0">
                <a:solidFill>
                  <a:srgbClr val="000090"/>
                </a:solidFill>
              </a:rPr>
              <a:pPr algn="r"/>
              <a:t>‹#›</a:t>
            </a:fld>
            <a:endParaRPr lang="en-US" sz="1600" dirty="0">
              <a:solidFill>
                <a:srgbClr val="00009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accent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6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.bin"/><Relationship Id="rId12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3.wmf"/><Relationship Id="rId4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10.emf"/><Relationship Id="rId9" Type="http://schemas.openxmlformats.org/officeDocument/2006/relationships/oleObject" Target="../embeddings/oleObject5.bin"/><Relationship Id="rId10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emf"/><Relationship Id="rId12" Type="http://schemas.openxmlformats.org/officeDocument/2006/relationships/oleObject" Target="../embeddings/oleObject11.bin"/><Relationship Id="rId13" Type="http://schemas.openxmlformats.org/officeDocument/2006/relationships/image" Target="../media/image19.emf"/><Relationship Id="rId14" Type="http://schemas.openxmlformats.org/officeDocument/2006/relationships/oleObject" Target="../embeddings/oleObject12.bin"/><Relationship Id="rId15" Type="http://schemas.openxmlformats.org/officeDocument/2006/relationships/image" Target="../media/image20.emf"/><Relationship Id="rId16" Type="http://schemas.openxmlformats.org/officeDocument/2006/relationships/oleObject" Target="../embeddings/oleObject13.bin"/><Relationship Id="rId17" Type="http://schemas.openxmlformats.org/officeDocument/2006/relationships/image" Target="../media/image21.emf"/><Relationship Id="rId18" Type="http://schemas.openxmlformats.org/officeDocument/2006/relationships/oleObject" Target="../embeddings/oleObject14.bin"/><Relationship Id="rId19" Type="http://schemas.openxmlformats.org/officeDocument/2006/relationships/image" Target="../media/image2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16.emf"/><Relationship Id="rId7" Type="http://schemas.openxmlformats.org/officeDocument/2006/relationships/image" Target="../media/image23.jpg"/><Relationship Id="rId8" Type="http://schemas.openxmlformats.org/officeDocument/2006/relationships/oleObject" Target="../embeddings/oleObject9.bin"/><Relationship Id="rId9" Type="http://schemas.openxmlformats.org/officeDocument/2006/relationships/image" Target="../media/image17.wmf"/><Relationship Id="rId10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5.jpg"/><Relationship Id="rId5" Type="http://schemas.openxmlformats.org/officeDocument/2006/relationships/oleObject" Target="../embeddings/oleObject15.bin"/><Relationship Id="rId6" Type="http://schemas.openxmlformats.org/officeDocument/2006/relationships/image" Target="../media/image24.emf"/><Relationship Id="rId7" Type="http://schemas.openxmlformats.org/officeDocument/2006/relationships/image" Target="../media/image26.jpe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9.png"/><Relationship Id="rId5" Type="http://schemas.openxmlformats.org/officeDocument/2006/relationships/oleObject" Target="../embeddings/oleObject16.bin"/><Relationship Id="rId6" Type="http://schemas.openxmlformats.org/officeDocument/2006/relationships/image" Target="../media/image27.e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2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4" Type="http://schemas.openxmlformats.org/officeDocument/2006/relationships/hyperlink" Target="file://localhost/Users/tecker/Lectures/CAS/linac.swf" TargetMode="Externa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8.png"/><Relationship Id="rId5" Type="http://schemas.openxmlformats.org/officeDocument/2006/relationships/oleObject" Target="../embeddings/oleObject18.bin"/><Relationship Id="rId6" Type="http://schemas.openxmlformats.org/officeDocument/2006/relationships/image" Target="../media/image35.emf"/><Relationship Id="rId7" Type="http://schemas.openxmlformats.org/officeDocument/2006/relationships/image" Target="../media/image39.png"/><Relationship Id="rId8" Type="http://schemas.openxmlformats.org/officeDocument/2006/relationships/oleObject" Target="../embeddings/oleObject19.bin"/><Relationship Id="rId9" Type="http://schemas.openxmlformats.org/officeDocument/2006/relationships/image" Target="../media/image36.emf"/><Relationship Id="rId10" Type="http://schemas.openxmlformats.org/officeDocument/2006/relationships/oleObject" Target="../embeddings/oleObject20.bin"/><Relationship Id="rId11" Type="http://schemas.openxmlformats.org/officeDocument/2006/relationships/image" Target="../media/image3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4" Type="http://schemas.openxmlformats.org/officeDocument/2006/relationships/image" Target="../media/image41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emf"/><Relationship Id="rId12" Type="http://schemas.openxmlformats.org/officeDocument/2006/relationships/oleObject" Target="../embeddings/oleObject25.bin"/><Relationship Id="rId13" Type="http://schemas.openxmlformats.org/officeDocument/2006/relationships/image" Target="../media/image46.emf"/><Relationship Id="rId14" Type="http://schemas.openxmlformats.org/officeDocument/2006/relationships/image" Target="../media/image50.emf"/><Relationship Id="rId15" Type="http://schemas.openxmlformats.org/officeDocument/2006/relationships/oleObject" Target="../embeddings/oleObject26.bin"/><Relationship Id="rId16" Type="http://schemas.openxmlformats.org/officeDocument/2006/relationships/image" Target="../media/image47.emf"/><Relationship Id="rId17" Type="http://schemas.openxmlformats.org/officeDocument/2006/relationships/oleObject" Target="../embeddings/oleObject27.bin"/><Relationship Id="rId18" Type="http://schemas.openxmlformats.org/officeDocument/2006/relationships/image" Target="../media/image4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49.jpeg"/><Relationship Id="rId4" Type="http://schemas.openxmlformats.org/officeDocument/2006/relationships/oleObject" Target="../embeddings/oleObject21.bin"/><Relationship Id="rId5" Type="http://schemas.openxmlformats.org/officeDocument/2006/relationships/image" Target="../media/image42.emf"/><Relationship Id="rId6" Type="http://schemas.openxmlformats.org/officeDocument/2006/relationships/oleObject" Target="../embeddings/oleObject22.bin"/><Relationship Id="rId7" Type="http://schemas.openxmlformats.org/officeDocument/2006/relationships/image" Target="../media/image43.emf"/><Relationship Id="rId8" Type="http://schemas.openxmlformats.org/officeDocument/2006/relationships/oleObject" Target="../embeddings/oleObject23.bin"/><Relationship Id="rId9" Type="http://schemas.openxmlformats.org/officeDocument/2006/relationships/image" Target="../media/image44.emf"/><Relationship Id="rId10" Type="http://schemas.openxmlformats.org/officeDocument/2006/relationships/oleObject" Target="../embeddings/oleObject24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3.png"/><Relationship Id="rId5" Type="http://schemas.openxmlformats.org/officeDocument/2006/relationships/oleObject" Target="../embeddings/oleObject28.bin"/><Relationship Id="rId6" Type="http://schemas.openxmlformats.org/officeDocument/2006/relationships/image" Target="../media/image52.emf"/><Relationship Id="rId7" Type="http://schemas.openxmlformats.org/officeDocument/2006/relationships/image" Target="../media/image54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4" Type="http://schemas.openxmlformats.org/officeDocument/2006/relationships/image" Target="../media/image56.gif"/><Relationship Id="rId5" Type="http://schemas.openxmlformats.org/officeDocument/2006/relationships/image" Target="../media/image57.gif"/><Relationship Id="rId6" Type="http://schemas.openxmlformats.org/officeDocument/2006/relationships/image" Target="../media/image58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3.png"/><Relationship Id="rId5" Type="http://schemas.openxmlformats.org/officeDocument/2006/relationships/oleObject" Target="../embeddings/oleObject29.bin"/><Relationship Id="rId6" Type="http://schemas.openxmlformats.org/officeDocument/2006/relationships/image" Target="../media/image60.emf"/><Relationship Id="rId7" Type="http://schemas.openxmlformats.org/officeDocument/2006/relationships/oleObject" Target="../embeddings/oleObject30.bin"/><Relationship Id="rId8" Type="http://schemas.openxmlformats.org/officeDocument/2006/relationships/image" Target="../media/image61.emf"/><Relationship Id="rId9" Type="http://schemas.openxmlformats.org/officeDocument/2006/relationships/oleObject" Target="../embeddings/oleObject31.bin"/><Relationship Id="rId10" Type="http://schemas.openxmlformats.org/officeDocument/2006/relationships/image" Target="../media/image62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32.bin"/><Relationship Id="rId5" Type="http://schemas.openxmlformats.org/officeDocument/2006/relationships/image" Target="../media/image64.emf"/><Relationship Id="rId6" Type="http://schemas.openxmlformats.org/officeDocument/2006/relationships/oleObject" Target="../embeddings/oleObject33.bin"/><Relationship Id="rId7" Type="http://schemas.openxmlformats.org/officeDocument/2006/relationships/image" Target="../media/image65.emf"/><Relationship Id="rId8" Type="http://schemas.openxmlformats.org/officeDocument/2006/relationships/oleObject" Target="../embeddings/oleObject34.bin"/><Relationship Id="rId9" Type="http://schemas.openxmlformats.org/officeDocument/2006/relationships/image" Target="../media/image66.emf"/><Relationship Id="rId10" Type="http://schemas.openxmlformats.org/officeDocument/2006/relationships/oleObject" Target="../embeddings/oleObject35.bin"/><Relationship Id="rId11" Type="http://schemas.openxmlformats.org/officeDocument/2006/relationships/image" Target="../media/image67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36.bin"/><Relationship Id="rId5" Type="http://schemas.openxmlformats.org/officeDocument/2006/relationships/image" Target="../media/image68.emf"/><Relationship Id="rId6" Type="http://schemas.openxmlformats.org/officeDocument/2006/relationships/oleObject" Target="../embeddings/oleObject37.bin"/><Relationship Id="rId7" Type="http://schemas.openxmlformats.org/officeDocument/2006/relationships/image" Target="../media/image69.emf"/><Relationship Id="rId8" Type="http://schemas.openxmlformats.org/officeDocument/2006/relationships/oleObject" Target="../embeddings/oleObject38.bin"/><Relationship Id="rId9" Type="http://schemas.openxmlformats.org/officeDocument/2006/relationships/image" Target="../media/image70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4.emf"/><Relationship Id="rId12" Type="http://schemas.openxmlformats.org/officeDocument/2006/relationships/oleObject" Target="../embeddings/oleObject44.bin"/><Relationship Id="rId13" Type="http://schemas.openxmlformats.org/officeDocument/2006/relationships/image" Target="../media/image75.w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39.bin"/><Relationship Id="rId4" Type="http://schemas.openxmlformats.org/officeDocument/2006/relationships/image" Target="../media/image71.wmf"/><Relationship Id="rId5" Type="http://schemas.openxmlformats.org/officeDocument/2006/relationships/oleObject" Target="../embeddings/oleObject40.bin"/><Relationship Id="rId6" Type="http://schemas.openxmlformats.org/officeDocument/2006/relationships/image" Target="../media/image72.emf"/><Relationship Id="rId7" Type="http://schemas.openxmlformats.org/officeDocument/2006/relationships/oleObject" Target="../embeddings/oleObject41.bin"/><Relationship Id="rId8" Type="http://schemas.openxmlformats.org/officeDocument/2006/relationships/image" Target="../media/image73.emf"/><Relationship Id="rId9" Type="http://schemas.openxmlformats.org/officeDocument/2006/relationships/oleObject" Target="../embeddings/oleObject42.bin"/><Relationship Id="rId10" Type="http://schemas.openxmlformats.org/officeDocument/2006/relationships/oleObject" Target="../embeddings/oleObject4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45.bin"/><Relationship Id="rId5" Type="http://schemas.openxmlformats.org/officeDocument/2006/relationships/image" Target="../media/image76.emf"/><Relationship Id="rId6" Type="http://schemas.openxmlformats.org/officeDocument/2006/relationships/image" Target="../media/image77.jpe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4" Type="http://schemas.openxmlformats.org/officeDocument/2006/relationships/image" Target="../media/image78.emf"/><Relationship Id="rId5" Type="http://schemas.openxmlformats.org/officeDocument/2006/relationships/image" Target="../media/image79.jpeg"/><Relationship Id="rId6" Type="http://schemas.openxmlformats.org/officeDocument/2006/relationships/image" Target="../media/image80.png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1.bin"/><Relationship Id="rId12" Type="http://schemas.openxmlformats.org/officeDocument/2006/relationships/image" Target="../media/image85.emf"/><Relationship Id="rId13" Type="http://schemas.openxmlformats.org/officeDocument/2006/relationships/oleObject" Target="../embeddings/oleObject52.bin"/><Relationship Id="rId14" Type="http://schemas.openxmlformats.org/officeDocument/2006/relationships/image" Target="../media/image86.w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47.bin"/><Relationship Id="rId4" Type="http://schemas.openxmlformats.org/officeDocument/2006/relationships/image" Target="../media/image81.wmf"/><Relationship Id="rId5" Type="http://schemas.openxmlformats.org/officeDocument/2006/relationships/oleObject" Target="../embeddings/oleObject48.bin"/><Relationship Id="rId6" Type="http://schemas.openxmlformats.org/officeDocument/2006/relationships/image" Target="../media/image82.wmf"/><Relationship Id="rId7" Type="http://schemas.openxmlformats.org/officeDocument/2006/relationships/oleObject" Target="../embeddings/oleObject49.bin"/><Relationship Id="rId8" Type="http://schemas.openxmlformats.org/officeDocument/2006/relationships/image" Target="../media/image83.wmf"/><Relationship Id="rId9" Type="http://schemas.openxmlformats.org/officeDocument/2006/relationships/oleObject" Target="../embeddings/oleObject50.bin"/><Relationship Id="rId10" Type="http://schemas.openxmlformats.org/officeDocument/2006/relationships/image" Target="../media/image84.wmf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6.bin"/><Relationship Id="rId20" Type="http://schemas.openxmlformats.org/officeDocument/2006/relationships/image" Target="../media/image95.wmf"/><Relationship Id="rId21" Type="http://schemas.openxmlformats.org/officeDocument/2006/relationships/oleObject" Target="../embeddings/oleObject62.bin"/><Relationship Id="rId22" Type="http://schemas.openxmlformats.org/officeDocument/2006/relationships/image" Target="../media/image96.wmf"/><Relationship Id="rId10" Type="http://schemas.openxmlformats.org/officeDocument/2006/relationships/image" Target="../media/image90.wmf"/><Relationship Id="rId11" Type="http://schemas.openxmlformats.org/officeDocument/2006/relationships/oleObject" Target="../embeddings/oleObject57.bin"/><Relationship Id="rId12" Type="http://schemas.openxmlformats.org/officeDocument/2006/relationships/image" Target="../media/image91.wmf"/><Relationship Id="rId13" Type="http://schemas.openxmlformats.org/officeDocument/2006/relationships/oleObject" Target="../embeddings/oleObject58.bin"/><Relationship Id="rId14" Type="http://schemas.openxmlformats.org/officeDocument/2006/relationships/image" Target="../media/image92.wmf"/><Relationship Id="rId15" Type="http://schemas.openxmlformats.org/officeDocument/2006/relationships/oleObject" Target="../embeddings/oleObject59.bin"/><Relationship Id="rId16" Type="http://schemas.openxmlformats.org/officeDocument/2006/relationships/image" Target="../media/image93.emf"/><Relationship Id="rId17" Type="http://schemas.openxmlformats.org/officeDocument/2006/relationships/oleObject" Target="../embeddings/oleObject60.bin"/><Relationship Id="rId18" Type="http://schemas.openxmlformats.org/officeDocument/2006/relationships/image" Target="../media/image94.wmf"/><Relationship Id="rId19" Type="http://schemas.openxmlformats.org/officeDocument/2006/relationships/oleObject" Target="../embeddings/oleObject61.bin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53.bin"/><Relationship Id="rId4" Type="http://schemas.openxmlformats.org/officeDocument/2006/relationships/image" Target="../media/image87.wmf"/><Relationship Id="rId5" Type="http://schemas.openxmlformats.org/officeDocument/2006/relationships/oleObject" Target="../embeddings/oleObject54.bin"/><Relationship Id="rId6" Type="http://schemas.openxmlformats.org/officeDocument/2006/relationships/image" Target="../media/image88.wmf"/><Relationship Id="rId7" Type="http://schemas.openxmlformats.org/officeDocument/2006/relationships/oleObject" Target="../embeddings/oleObject55.bin"/><Relationship Id="rId8" Type="http://schemas.openxmlformats.org/officeDocument/2006/relationships/image" Target="../media/image89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63.bin"/><Relationship Id="rId5" Type="http://schemas.openxmlformats.org/officeDocument/2006/relationships/image" Target="../media/image97.wmf"/><Relationship Id="rId6" Type="http://schemas.openxmlformats.org/officeDocument/2006/relationships/oleObject" Target="../embeddings/Microsoft_Equation1.bin"/><Relationship Id="rId7" Type="http://schemas.openxmlformats.org/officeDocument/2006/relationships/image" Target="../media/image98.emf"/><Relationship Id="rId8" Type="http://schemas.openxmlformats.org/officeDocument/2006/relationships/oleObject" Target="../embeddings/Microsoft_Equation2.bin"/><Relationship Id="rId9" Type="http://schemas.openxmlformats.org/officeDocument/2006/relationships/image" Target="../media/image99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4" Type="http://schemas.openxmlformats.org/officeDocument/2006/relationships/image" Target="../media/image103.w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4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4" Type="http://schemas.openxmlformats.org/officeDocument/2006/relationships/image" Target="../media/image107.wmf"/><Relationship Id="rId5" Type="http://schemas.openxmlformats.org/officeDocument/2006/relationships/image" Target="../media/image10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4" Type="http://schemas.openxmlformats.org/officeDocument/2006/relationships/image" Target="../media/image115.png"/><Relationship Id="rId5" Type="http://schemas.openxmlformats.org/officeDocument/2006/relationships/image" Target="../media/image116.png"/><Relationship Id="rId6" Type="http://schemas.openxmlformats.org/officeDocument/2006/relationships/image" Target="../media/image117.png"/><Relationship Id="rId7" Type="http://schemas.openxmlformats.org/officeDocument/2006/relationships/image" Target="../media/image118.png"/><Relationship Id="rId8" Type="http://schemas.openxmlformats.org/officeDocument/2006/relationships/image" Target="../media/image119.png"/><Relationship Id="rId9" Type="http://schemas.openxmlformats.org/officeDocument/2006/relationships/image" Target="../media/image120.png"/><Relationship Id="rId10" Type="http://schemas.openxmlformats.org/officeDocument/2006/relationships/image" Target="../media/image12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3.emf"/><Relationship Id="rId20" Type="http://schemas.openxmlformats.org/officeDocument/2006/relationships/oleObject" Target="../embeddings/oleObject73.bin"/><Relationship Id="rId21" Type="http://schemas.openxmlformats.org/officeDocument/2006/relationships/image" Target="../media/image129.emf"/><Relationship Id="rId22" Type="http://schemas.openxmlformats.org/officeDocument/2006/relationships/oleObject" Target="../embeddings/oleObject74.bin"/><Relationship Id="rId23" Type="http://schemas.openxmlformats.org/officeDocument/2006/relationships/image" Target="../media/image130.emf"/><Relationship Id="rId24" Type="http://schemas.openxmlformats.org/officeDocument/2006/relationships/oleObject" Target="../embeddings/oleObject75.bin"/><Relationship Id="rId25" Type="http://schemas.openxmlformats.org/officeDocument/2006/relationships/image" Target="../media/image131.wmf"/><Relationship Id="rId26" Type="http://schemas.openxmlformats.org/officeDocument/2006/relationships/oleObject" Target="../embeddings/oleObject76.bin"/><Relationship Id="rId27" Type="http://schemas.openxmlformats.org/officeDocument/2006/relationships/image" Target="../media/image132.emf"/><Relationship Id="rId10" Type="http://schemas.openxmlformats.org/officeDocument/2006/relationships/oleObject" Target="../embeddings/oleObject68.bin"/><Relationship Id="rId11" Type="http://schemas.openxmlformats.org/officeDocument/2006/relationships/image" Target="../media/image124.emf"/><Relationship Id="rId12" Type="http://schemas.openxmlformats.org/officeDocument/2006/relationships/oleObject" Target="../embeddings/oleObject69.bin"/><Relationship Id="rId13" Type="http://schemas.openxmlformats.org/officeDocument/2006/relationships/image" Target="../media/image125.emf"/><Relationship Id="rId14" Type="http://schemas.openxmlformats.org/officeDocument/2006/relationships/oleObject" Target="../embeddings/oleObject70.bin"/><Relationship Id="rId15" Type="http://schemas.openxmlformats.org/officeDocument/2006/relationships/image" Target="../media/image126.emf"/><Relationship Id="rId16" Type="http://schemas.openxmlformats.org/officeDocument/2006/relationships/oleObject" Target="../embeddings/oleObject71.bin"/><Relationship Id="rId17" Type="http://schemas.openxmlformats.org/officeDocument/2006/relationships/image" Target="../media/image127.emf"/><Relationship Id="rId18" Type="http://schemas.openxmlformats.org/officeDocument/2006/relationships/oleObject" Target="../embeddings/oleObject72.bin"/><Relationship Id="rId19" Type="http://schemas.openxmlformats.org/officeDocument/2006/relationships/image" Target="../media/image128.w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65.bin"/><Relationship Id="rId5" Type="http://schemas.openxmlformats.org/officeDocument/2006/relationships/image" Target="../media/image17.wmf"/><Relationship Id="rId6" Type="http://schemas.openxmlformats.org/officeDocument/2006/relationships/oleObject" Target="../embeddings/oleObject66.bin"/><Relationship Id="rId7" Type="http://schemas.openxmlformats.org/officeDocument/2006/relationships/image" Target="../media/image122.wmf"/><Relationship Id="rId8" Type="http://schemas.openxmlformats.org/officeDocument/2006/relationships/oleObject" Target="../embeddings/oleObject67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4" Type="http://schemas.openxmlformats.org/officeDocument/2006/relationships/image" Target="../media/image133.wmf"/><Relationship Id="rId5" Type="http://schemas.openxmlformats.org/officeDocument/2006/relationships/oleObject" Target="../embeddings/oleObject78.bin"/><Relationship Id="rId6" Type="http://schemas.openxmlformats.org/officeDocument/2006/relationships/image" Target="../media/image134.wmf"/><Relationship Id="rId7" Type="http://schemas.openxmlformats.org/officeDocument/2006/relationships/hyperlink" Target="file://localhost/Users/tecker/Lectures/CAS/cyclotron.swf" TargetMode="External"/><Relationship Id="rId8" Type="http://schemas.openxmlformats.org/officeDocument/2006/relationships/hyperlink" Target="http://www.sciences.univ-nantes.fr/sites/genevieve_tulloue/Meca/Charges/cyclotron.html" TargetMode="External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4" Type="http://schemas.openxmlformats.org/officeDocument/2006/relationships/image" Target="../media/image135.wmf"/><Relationship Id="rId5" Type="http://schemas.openxmlformats.org/officeDocument/2006/relationships/image" Target="../media/image136.jpeg"/><Relationship Id="rId6" Type="http://schemas.openxmlformats.org/officeDocument/2006/relationships/image" Target="../media/image137.jpeg"/><Relationship Id="rId7" Type="http://schemas.openxmlformats.org/officeDocument/2006/relationships/image" Target="../media/image138.jpg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4" Type="http://schemas.openxmlformats.org/officeDocument/2006/relationships/image" Target="../media/image139.wmf"/><Relationship Id="rId5" Type="http://schemas.openxmlformats.org/officeDocument/2006/relationships/oleObject" Target="../embeddings/oleObject81.bin"/><Relationship Id="rId6" Type="http://schemas.openxmlformats.org/officeDocument/2006/relationships/image" Target="../media/image140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4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82.bin"/><Relationship Id="rId5" Type="http://schemas.openxmlformats.org/officeDocument/2006/relationships/image" Target="../media/image144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7.bin"/><Relationship Id="rId12" Type="http://schemas.openxmlformats.org/officeDocument/2006/relationships/image" Target="../media/image149.w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83.bin"/><Relationship Id="rId4" Type="http://schemas.openxmlformats.org/officeDocument/2006/relationships/image" Target="../media/image145.emf"/><Relationship Id="rId5" Type="http://schemas.openxmlformats.org/officeDocument/2006/relationships/oleObject" Target="../embeddings/oleObject84.bin"/><Relationship Id="rId6" Type="http://schemas.openxmlformats.org/officeDocument/2006/relationships/image" Target="../media/image146.emf"/><Relationship Id="rId7" Type="http://schemas.openxmlformats.org/officeDocument/2006/relationships/oleObject" Target="../embeddings/oleObject85.bin"/><Relationship Id="rId8" Type="http://schemas.openxmlformats.org/officeDocument/2006/relationships/image" Target="../media/image147.emf"/><Relationship Id="rId9" Type="http://schemas.openxmlformats.org/officeDocument/2006/relationships/oleObject" Target="../embeddings/oleObject86.bin"/><Relationship Id="rId10" Type="http://schemas.openxmlformats.org/officeDocument/2006/relationships/image" Target="../media/image148.wmf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92.bin"/><Relationship Id="rId12" Type="http://schemas.openxmlformats.org/officeDocument/2006/relationships/image" Target="../media/image154.emf"/><Relationship Id="rId13" Type="http://schemas.openxmlformats.org/officeDocument/2006/relationships/oleObject" Target="../embeddings/oleObject93.bin"/><Relationship Id="rId14" Type="http://schemas.openxmlformats.org/officeDocument/2006/relationships/image" Target="../media/image155.emf"/><Relationship Id="rId15" Type="http://schemas.openxmlformats.org/officeDocument/2006/relationships/oleObject" Target="../embeddings/oleObject94.bin"/><Relationship Id="rId16" Type="http://schemas.openxmlformats.org/officeDocument/2006/relationships/image" Target="../media/image156.emf"/><Relationship Id="rId17" Type="http://schemas.openxmlformats.org/officeDocument/2006/relationships/oleObject" Target="../embeddings/oleObject95.bin"/><Relationship Id="rId18" Type="http://schemas.openxmlformats.org/officeDocument/2006/relationships/image" Target="../media/image157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88.bin"/><Relationship Id="rId4" Type="http://schemas.openxmlformats.org/officeDocument/2006/relationships/image" Target="../media/image150.emf"/><Relationship Id="rId5" Type="http://schemas.openxmlformats.org/officeDocument/2006/relationships/oleObject" Target="../embeddings/oleObject89.bin"/><Relationship Id="rId6" Type="http://schemas.openxmlformats.org/officeDocument/2006/relationships/image" Target="../media/image151.emf"/><Relationship Id="rId7" Type="http://schemas.openxmlformats.org/officeDocument/2006/relationships/oleObject" Target="../embeddings/oleObject90.bin"/><Relationship Id="rId8" Type="http://schemas.openxmlformats.org/officeDocument/2006/relationships/image" Target="../media/image152.emf"/><Relationship Id="rId9" Type="http://schemas.openxmlformats.org/officeDocument/2006/relationships/oleObject" Target="../embeddings/oleObject91.bin"/><Relationship Id="rId10" Type="http://schemas.openxmlformats.org/officeDocument/2006/relationships/image" Target="../media/image15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oleObject" Target="../embeddings/oleObject96.bin"/><Relationship Id="rId5" Type="http://schemas.openxmlformats.org/officeDocument/2006/relationships/image" Target="../media/image158.emf"/><Relationship Id="rId6" Type="http://schemas.openxmlformats.org/officeDocument/2006/relationships/oleObject" Target="../embeddings/oleObject97.bin"/><Relationship Id="rId7" Type="http://schemas.openxmlformats.org/officeDocument/2006/relationships/image" Target="../media/image159.wmf"/><Relationship Id="rId8" Type="http://schemas.openxmlformats.org/officeDocument/2006/relationships/oleObject" Target="../embeddings/oleObject98.bin"/><Relationship Id="rId9" Type="http://schemas.openxmlformats.org/officeDocument/2006/relationships/image" Target="../media/image160.emf"/><Relationship Id="rId10" Type="http://schemas.openxmlformats.org/officeDocument/2006/relationships/oleObject" Target="../embeddings/oleObject99.bin"/><Relationship Id="rId11" Type="http://schemas.openxmlformats.org/officeDocument/2006/relationships/image" Target="../media/image161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4.wmf"/><Relationship Id="rId20" Type="http://schemas.openxmlformats.org/officeDocument/2006/relationships/oleObject" Target="../embeddings/oleObject108.bin"/><Relationship Id="rId21" Type="http://schemas.openxmlformats.org/officeDocument/2006/relationships/image" Target="../media/image170.emf"/><Relationship Id="rId22" Type="http://schemas.openxmlformats.org/officeDocument/2006/relationships/oleObject" Target="../embeddings/oleObject109.bin"/><Relationship Id="rId23" Type="http://schemas.openxmlformats.org/officeDocument/2006/relationships/image" Target="../media/image171.emf"/><Relationship Id="rId24" Type="http://schemas.openxmlformats.org/officeDocument/2006/relationships/oleObject" Target="../embeddings/oleObject110.bin"/><Relationship Id="rId25" Type="http://schemas.openxmlformats.org/officeDocument/2006/relationships/image" Target="../media/image172.emf"/><Relationship Id="rId26" Type="http://schemas.openxmlformats.org/officeDocument/2006/relationships/oleObject" Target="../embeddings/oleObject111.bin"/><Relationship Id="rId27" Type="http://schemas.openxmlformats.org/officeDocument/2006/relationships/image" Target="../media/image173.wmf"/><Relationship Id="rId28" Type="http://schemas.openxmlformats.org/officeDocument/2006/relationships/oleObject" Target="../embeddings/oleObject112.bin"/><Relationship Id="rId29" Type="http://schemas.openxmlformats.org/officeDocument/2006/relationships/image" Target="../media/image174.emf"/><Relationship Id="rId10" Type="http://schemas.openxmlformats.org/officeDocument/2006/relationships/oleObject" Target="../embeddings/oleObject103.bin"/><Relationship Id="rId11" Type="http://schemas.openxmlformats.org/officeDocument/2006/relationships/image" Target="../media/image165.wmf"/><Relationship Id="rId12" Type="http://schemas.openxmlformats.org/officeDocument/2006/relationships/oleObject" Target="../embeddings/oleObject104.bin"/><Relationship Id="rId13" Type="http://schemas.openxmlformats.org/officeDocument/2006/relationships/image" Target="../media/image166.wmf"/><Relationship Id="rId14" Type="http://schemas.openxmlformats.org/officeDocument/2006/relationships/oleObject" Target="../embeddings/oleObject105.bin"/><Relationship Id="rId15" Type="http://schemas.openxmlformats.org/officeDocument/2006/relationships/image" Target="../media/image167.wmf"/><Relationship Id="rId16" Type="http://schemas.openxmlformats.org/officeDocument/2006/relationships/oleObject" Target="../embeddings/oleObject106.bin"/><Relationship Id="rId17" Type="http://schemas.openxmlformats.org/officeDocument/2006/relationships/image" Target="../media/image168.wmf"/><Relationship Id="rId18" Type="http://schemas.openxmlformats.org/officeDocument/2006/relationships/oleObject" Target="../embeddings/oleObject107.bin"/><Relationship Id="rId19" Type="http://schemas.openxmlformats.org/officeDocument/2006/relationships/image" Target="../media/image169.w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5.xml"/><Relationship Id="rId4" Type="http://schemas.openxmlformats.org/officeDocument/2006/relationships/oleObject" Target="../embeddings/oleObject100.bin"/><Relationship Id="rId5" Type="http://schemas.openxmlformats.org/officeDocument/2006/relationships/image" Target="../media/image162.emf"/><Relationship Id="rId6" Type="http://schemas.openxmlformats.org/officeDocument/2006/relationships/oleObject" Target="../embeddings/oleObject101.bin"/><Relationship Id="rId7" Type="http://schemas.openxmlformats.org/officeDocument/2006/relationships/image" Target="../media/image163.wmf"/><Relationship Id="rId8" Type="http://schemas.openxmlformats.org/officeDocument/2006/relationships/oleObject" Target="../embeddings/oleObject102.bin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8.wmf"/><Relationship Id="rId12" Type="http://schemas.openxmlformats.org/officeDocument/2006/relationships/oleObject" Target="../embeddings/oleObject117.bin"/><Relationship Id="rId13" Type="http://schemas.openxmlformats.org/officeDocument/2006/relationships/image" Target="../media/image179.wmf"/><Relationship Id="rId14" Type="http://schemas.openxmlformats.org/officeDocument/2006/relationships/oleObject" Target="../embeddings/oleObject118.bin"/><Relationship Id="rId15" Type="http://schemas.openxmlformats.org/officeDocument/2006/relationships/image" Target="../media/image180.w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6.xml"/><Relationship Id="rId4" Type="http://schemas.openxmlformats.org/officeDocument/2006/relationships/oleObject" Target="../embeddings/oleObject113.bin"/><Relationship Id="rId5" Type="http://schemas.openxmlformats.org/officeDocument/2006/relationships/image" Target="../media/image175.emf"/><Relationship Id="rId6" Type="http://schemas.openxmlformats.org/officeDocument/2006/relationships/oleObject" Target="../embeddings/oleObject114.bin"/><Relationship Id="rId7" Type="http://schemas.openxmlformats.org/officeDocument/2006/relationships/image" Target="../media/image176.emf"/><Relationship Id="rId8" Type="http://schemas.openxmlformats.org/officeDocument/2006/relationships/oleObject" Target="../embeddings/oleObject115.bin"/><Relationship Id="rId9" Type="http://schemas.openxmlformats.org/officeDocument/2006/relationships/image" Target="../media/image177.emf"/><Relationship Id="rId10" Type="http://schemas.openxmlformats.org/officeDocument/2006/relationships/oleObject" Target="../embeddings/oleObject116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image" Target="../media/image77.jpeg"/><Relationship Id="rId5" Type="http://schemas.openxmlformats.org/officeDocument/2006/relationships/oleObject" Target="../embeddings/oleObject119.bin"/><Relationship Id="rId6" Type="http://schemas.openxmlformats.org/officeDocument/2006/relationships/image" Target="../media/image179.w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1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4" Type="http://schemas.openxmlformats.org/officeDocument/2006/relationships/image" Target="../media/image182.wmf"/><Relationship Id="rId5" Type="http://schemas.openxmlformats.org/officeDocument/2006/relationships/oleObject" Target="../embeddings/oleObject121.bin"/><Relationship Id="rId6" Type="http://schemas.openxmlformats.org/officeDocument/2006/relationships/image" Target="../media/image71.wmf"/><Relationship Id="rId7" Type="http://schemas.openxmlformats.org/officeDocument/2006/relationships/oleObject" Target="../embeddings/oleObject122.bin"/><Relationship Id="rId8" Type="http://schemas.openxmlformats.org/officeDocument/2006/relationships/image" Target="../media/image183.w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4" Type="http://schemas.openxmlformats.org/officeDocument/2006/relationships/image" Target="../media/image182.wmf"/><Relationship Id="rId5" Type="http://schemas.openxmlformats.org/officeDocument/2006/relationships/oleObject" Target="../embeddings/oleObject124.bin"/><Relationship Id="rId6" Type="http://schemas.openxmlformats.org/officeDocument/2006/relationships/image" Target="../media/image184.wmf"/><Relationship Id="rId7" Type="http://schemas.openxmlformats.org/officeDocument/2006/relationships/oleObject" Target="../embeddings/oleObject125.bin"/><Relationship Id="rId8" Type="http://schemas.openxmlformats.org/officeDocument/2006/relationships/image" Target="../media/image185.wmf"/><Relationship Id="rId9" Type="http://schemas.openxmlformats.org/officeDocument/2006/relationships/oleObject" Target="../embeddings/oleObject126.bin"/><Relationship Id="rId10" Type="http://schemas.openxmlformats.org/officeDocument/2006/relationships/image" Target="../media/image186.w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31.bin"/><Relationship Id="rId12" Type="http://schemas.openxmlformats.org/officeDocument/2006/relationships/image" Target="../media/image188.wmf"/><Relationship Id="rId13" Type="http://schemas.openxmlformats.org/officeDocument/2006/relationships/oleObject" Target="../embeddings/oleObject132.bin"/><Relationship Id="rId14" Type="http://schemas.openxmlformats.org/officeDocument/2006/relationships/image" Target="../media/image183.w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27.bin"/><Relationship Id="rId4" Type="http://schemas.openxmlformats.org/officeDocument/2006/relationships/image" Target="../media/image182.wmf"/><Relationship Id="rId5" Type="http://schemas.openxmlformats.org/officeDocument/2006/relationships/oleObject" Target="../embeddings/oleObject128.bin"/><Relationship Id="rId6" Type="http://schemas.openxmlformats.org/officeDocument/2006/relationships/image" Target="../media/image71.wmf"/><Relationship Id="rId7" Type="http://schemas.openxmlformats.org/officeDocument/2006/relationships/oleObject" Target="../embeddings/oleObject129.bin"/><Relationship Id="rId8" Type="http://schemas.openxmlformats.org/officeDocument/2006/relationships/image" Target="../media/image185.wmf"/><Relationship Id="rId9" Type="http://schemas.openxmlformats.org/officeDocument/2006/relationships/oleObject" Target="../embeddings/oleObject130.bin"/><Relationship Id="rId10" Type="http://schemas.openxmlformats.org/officeDocument/2006/relationships/image" Target="../media/image187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89.png"/><Relationship Id="rId1" Type="http://schemas.microsoft.com/office/2007/relationships/media" Target="../media/media1.avi"/><Relationship Id="rId2" Type="http://schemas.openxmlformats.org/officeDocument/2006/relationships/video" Target="../media/media1.avi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4" Type="http://schemas.openxmlformats.org/officeDocument/2006/relationships/image" Target="../media/image192.png"/><Relationship Id="rId5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image" Target="../media/image196.wmf"/><Relationship Id="rId5" Type="http://schemas.openxmlformats.org/officeDocument/2006/relationships/image" Target="../media/image197.wmf"/><Relationship Id="rId6" Type="http://schemas.openxmlformats.org/officeDocument/2006/relationships/oleObject" Target="../embeddings/oleObject133.bin"/><Relationship Id="rId7" Type="http://schemas.openxmlformats.org/officeDocument/2006/relationships/image" Target="../media/image195.wmf"/><Relationship Id="rId8" Type="http://schemas.openxmlformats.org/officeDocument/2006/relationships/image" Target="../media/image198.w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5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2.wmf"/><Relationship Id="rId12" Type="http://schemas.openxmlformats.org/officeDocument/2006/relationships/oleObject" Target="../embeddings/oleObject138.bin"/><Relationship Id="rId13" Type="http://schemas.openxmlformats.org/officeDocument/2006/relationships/image" Target="../media/image203.emf"/><Relationship Id="rId14" Type="http://schemas.openxmlformats.org/officeDocument/2006/relationships/oleObject" Target="../embeddings/oleObject139.bin"/><Relationship Id="rId15" Type="http://schemas.openxmlformats.org/officeDocument/2006/relationships/image" Target="../media/image204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3.xml"/><Relationship Id="rId4" Type="http://schemas.openxmlformats.org/officeDocument/2006/relationships/oleObject" Target="../embeddings/oleObject134.bin"/><Relationship Id="rId5" Type="http://schemas.openxmlformats.org/officeDocument/2006/relationships/image" Target="../media/image199.emf"/><Relationship Id="rId6" Type="http://schemas.openxmlformats.org/officeDocument/2006/relationships/oleObject" Target="../embeddings/oleObject135.bin"/><Relationship Id="rId7" Type="http://schemas.openxmlformats.org/officeDocument/2006/relationships/image" Target="../media/image200.wmf"/><Relationship Id="rId8" Type="http://schemas.openxmlformats.org/officeDocument/2006/relationships/oleObject" Target="../embeddings/oleObject136.bin"/><Relationship Id="rId9" Type="http://schemas.openxmlformats.org/officeDocument/2006/relationships/image" Target="../media/image201.emf"/><Relationship Id="rId10" Type="http://schemas.openxmlformats.org/officeDocument/2006/relationships/oleObject" Target="../embeddings/oleObject137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oleObject" Target="../embeddings/oleObject140.bin"/><Relationship Id="rId5" Type="http://schemas.openxmlformats.org/officeDocument/2006/relationships/image" Target="../media/image205.wmf"/><Relationship Id="rId6" Type="http://schemas.openxmlformats.org/officeDocument/2006/relationships/oleObject" Target="../embeddings/oleObject141.bin"/><Relationship Id="rId7" Type="http://schemas.openxmlformats.org/officeDocument/2006/relationships/image" Target="../media/image206.emf"/><Relationship Id="rId8" Type="http://schemas.openxmlformats.org/officeDocument/2006/relationships/oleObject" Target="../embeddings/oleObject142.bin"/><Relationship Id="rId9" Type="http://schemas.openxmlformats.org/officeDocument/2006/relationships/image" Target="../media/image207.w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4" Type="http://schemas.openxmlformats.org/officeDocument/2006/relationships/oleObject" Target="../embeddings/oleObject143.bin"/><Relationship Id="rId5" Type="http://schemas.openxmlformats.org/officeDocument/2006/relationships/image" Target="../media/image208.wmf"/><Relationship Id="rId6" Type="http://schemas.openxmlformats.org/officeDocument/2006/relationships/oleObject" Target="../embeddings/oleObject144.bin"/><Relationship Id="rId7" Type="http://schemas.openxmlformats.org/officeDocument/2006/relationships/image" Target="../media/image209.emf"/><Relationship Id="rId8" Type="http://schemas.openxmlformats.org/officeDocument/2006/relationships/oleObject" Target="../embeddings/oleObject145.bin"/><Relationship Id="rId9" Type="http://schemas.openxmlformats.org/officeDocument/2006/relationships/image" Target="../media/image210.wmf"/><Relationship Id="rId10" Type="http://schemas.openxmlformats.org/officeDocument/2006/relationships/oleObject" Target="../embeddings/oleObject146.bin"/><Relationship Id="rId11" Type="http://schemas.openxmlformats.org/officeDocument/2006/relationships/image" Target="../media/image211.w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51.bin"/><Relationship Id="rId12" Type="http://schemas.openxmlformats.org/officeDocument/2006/relationships/image" Target="../media/image96.wmf"/><Relationship Id="rId13" Type="http://schemas.openxmlformats.org/officeDocument/2006/relationships/oleObject" Target="../embeddings/oleObject152.bin"/><Relationship Id="rId14" Type="http://schemas.openxmlformats.org/officeDocument/2006/relationships/image" Target="../media/image213.wmf"/><Relationship Id="rId15" Type="http://schemas.openxmlformats.org/officeDocument/2006/relationships/oleObject" Target="../embeddings/oleObject153.bin"/><Relationship Id="rId16" Type="http://schemas.openxmlformats.org/officeDocument/2006/relationships/oleObject" Target="../embeddings/oleObject154.bin"/><Relationship Id="rId17" Type="http://schemas.openxmlformats.org/officeDocument/2006/relationships/image" Target="../media/image214.wmf"/><Relationship Id="rId18" Type="http://schemas.openxmlformats.org/officeDocument/2006/relationships/oleObject" Target="../embeddings/oleObject155.bin"/><Relationship Id="rId19" Type="http://schemas.openxmlformats.org/officeDocument/2006/relationships/image" Target="../media/image215.w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47.bin"/><Relationship Id="rId4" Type="http://schemas.openxmlformats.org/officeDocument/2006/relationships/image" Target="../media/image212.emf"/><Relationship Id="rId5" Type="http://schemas.openxmlformats.org/officeDocument/2006/relationships/oleObject" Target="../embeddings/oleObject148.bin"/><Relationship Id="rId6" Type="http://schemas.openxmlformats.org/officeDocument/2006/relationships/image" Target="../media/image195.wmf"/><Relationship Id="rId7" Type="http://schemas.openxmlformats.org/officeDocument/2006/relationships/oleObject" Target="../embeddings/oleObject149.bin"/><Relationship Id="rId8" Type="http://schemas.openxmlformats.org/officeDocument/2006/relationships/image" Target="../media/image94.wmf"/><Relationship Id="rId9" Type="http://schemas.openxmlformats.org/officeDocument/2006/relationships/oleObject" Target="../embeddings/oleObject150.bin"/><Relationship Id="rId10" Type="http://schemas.openxmlformats.org/officeDocument/2006/relationships/image" Target="../media/image95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4" Type="http://schemas.openxmlformats.org/officeDocument/2006/relationships/oleObject" Target="../embeddings/oleObject156.bin"/><Relationship Id="rId5" Type="http://schemas.openxmlformats.org/officeDocument/2006/relationships/image" Target="../media/image216.wmf"/><Relationship Id="rId6" Type="http://schemas.openxmlformats.org/officeDocument/2006/relationships/oleObject" Target="../embeddings/oleObject157.bin"/><Relationship Id="rId7" Type="http://schemas.openxmlformats.org/officeDocument/2006/relationships/image" Target="../media/image217.wmf"/><Relationship Id="rId8" Type="http://schemas.openxmlformats.org/officeDocument/2006/relationships/oleObject" Target="../embeddings/oleObject158.bin"/><Relationship Id="rId9" Type="http://schemas.openxmlformats.org/officeDocument/2006/relationships/image" Target="../media/image218.wmf"/><Relationship Id="rId10" Type="http://schemas.openxmlformats.org/officeDocument/2006/relationships/oleObject" Target="../embeddings/oleObject159.bin"/><Relationship Id="rId11" Type="http://schemas.openxmlformats.org/officeDocument/2006/relationships/image" Target="../media/image219.e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4" Type="http://schemas.openxmlformats.org/officeDocument/2006/relationships/oleObject" Target="../embeddings/oleObject160.bin"/><Relationship Id="rId5" Type="http://schemas.openxmlformats.org/officeDocument/2006/relationships/image" Target="../media/image220.wmf"/><Relationship Id="rId6" Type="http://schemas.openxmlformats.org/officeDocument/2006/relationships/oleObject" Target="../embeddings/oleObject161.bin"/><Relationship Id="rId7" Type="http://schemas.openxmlformats.org/officeDocument/2006/relationships/image" Target="../media/image221.wmf"/><Relationship Id="rId8" Type="http://schemas.openxmlformats.org/officeDocument/2006/relationships/oleObject" Target="../embeddings/oleObject162.bin"/><Relationship Id="rId9" Type="http://schemas.openxmlformats.org/officeDocument/2006/relationships/image" Target="../media/image222.emf"/><Relationship Id="rId10" Type="http://schemas.openxmlformats.org/officeDocument/2006/relationships/image" Target="../media/image223.jpeg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7.emf"/><Relationship Id="rId12" Type="http://schemas.openxmlformats.org/officeDocument/2006/relationships/oleObject" Target="../embeddings/oleObject167.bin"/><Relationship Id="rId13" Type="http://schemas.openxmlformats.org/officeDocument/2006/relationships/image" Target="../media/image228.emf"/><Relationship Id="rId14" Type="http://schemas.openxmlformats.org/officeDocument/2006/relationships/oleObject" Target="../embeddings/oleObject168.bin"/><Relationship Id="rId15" Type="http://schemas.openxmlformats.org/officeDocument/2006/relationships/image" Target="../media/image229.e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8.xml"/><Relationship Id="rId4" Type="http://schemas.openxmlformats.org/officeDocument/2006/relationships/oleObject" Target="../embeddings/oleObject163.bin"/><Relationship Id="rId5" Type="http://schemas.openxmlformats.org/officeDocument/2006/relationships/image" Target="../media/image224.wmf"/><Relationship Id="rId6" Type="http://schemas.openxmlformats.org/officeDocument/2006/relationships/oleObject" Target="../embeddings/oleObject164.bin"/><Relationship Id="rId7" Type="http://schemas.openxmlformats.org/officeDocument/2006/relationships/image" Target="../media/image225.wmf"/><Relationship Id="rId8" Type="http://schemas.openxmlformats.org/officeDocument/2006/relationships/oleObject" Target="../embeddings/oleObject165.bin"/><Relationship Id="rId9" Type="http://schemas.openxmlformats.org/officeDocument/2006/relationships/image" Target="../media/image226.wmf"/><Relationship Id="rId10" Type="http://schemas.openxmlformats.org/officeDocument/2006/relationships/oleObject" Target="../embeddings/oleObject166.bin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94.jpeg"/></Relationships>
</file>

<file path=ppt/slides/_rels/slide6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72.bin"/><Relationship Id="rId12" Type="http://schemas.openxmlformats.org/officeDocument/2006/relationships/image" Target="../media/image233.e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0.xml"/><Relationship Id="rId4" Type="http://schemas.openxmlformats.org/officeDocument/2006/relationships/image" Target="../media/image234.png"/><Relationship Id="rId5" Type="http://schemas.openxmlformats.org/officeDocument/2006/relationships/oleObject" Target="../embeddings/oleObject169.bin"/><Relationship Id="rId6" Type="http://schemas.openxmlformats.org/officeDocument/2006/relationships/image" Target="../media/image230.wmf"/><Relationship Id="rId7" Type="http://schemas.openxmlformats.org/officeDocument/2006/relationships/oleObject" Target="../embeddings/oleObject170.bin"/><Relationship Id="rId8" Type="http://schemas.openxmlformats.org/officeDocument/2006/relationships/image" Target="../media/image231.wmf"/><Relationship Id="rId9" Type="http://schemas.openxmlformats.org/officeDocument/2006/relationships/oleObject" Target="../embeddings/oleObject171.bin"/><Relationship Id="rId10" Type="http://schemas.openxmlformats.org/officeDocument/2006/relationships/image" Target="../media/image232.emf"/></Relationships>
</file>

<file path=ppt/slides/_rels/slide6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38.emf"/><Relationship Id="rId12" Type="http://schemas.openxmlformats.org/officeDocument/2006/relationships/oleObject" Target="../embeddings/oleObject177.bin"/><Relationship Id="rId13" Type="http://schemas.openxmlformats.org/officeDocument/2006/relationships/image" Target="../media/image239.wmf"/><Relationship Id="rId14" Type="http://schemas.openxmlformats.org/officeDocument/2006/relationships/oleObject" Target="../embeddings/oleObject178.bin"/><Relationship Id="rId15" Type="http://schemas.openxmlformats.org/officeDocument/2006/relationships/image" Target="../media/image240.emf"/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1.xml"/><Relationship Id="rId4" Type="http://schemas.openxmlformats.org/officeDocument/2006/relationships/oleObject" Target="../embeddings/oleObject173.bin"/><Relationship Id="rId5" Type="http://schemas.openxmlformats.org/officeDocument/2006/relationships/image" Target="../media/image235.emf"/><Relationship Id="rId6" Type="http://schemas.openxmlformats.org/officeDocument/2006/relationships/oleObject" Target="../embeddings/oleObject174.bin"/><Relationship Id="rId7" Type="http://schemas.openxmlformats.org/officeDocument/2006/relationships/image" Target="../media/image236.wmf"/><Relationship Id="rId8" Type="http://schemas.openxmlformats.org/officeDocument/2006/relationships/oleObject" Target="../embeddings/oleObject175.bin"/><Relationship Id="rId9" Type="http://schemas.openxmlformats.org/officeDocument/2006/relationships/image" Target="../media/image237.wmf"/><Relationship Id="rId10" Type="http://schemas.openxmlformats.org/officeDocument/2006/relationships/oleObject" Target="../embeddings/oleObject176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4" Type="http://schemas.openxmlformats.org/officeDocument/2006/relationships/image" Target="../media/image242.png"/><Relationship Id="rId5" Type="http://schemas.openxmlformats.org/officeDocument/2006/relationships/oleObject" Target="../embeddings/oleObject179.bin"/><Relationship Id="rId6" Type="http://schemas.openxmlformats.org/officeDocument/2006/relationships/image" Target="../media/image182.wmf"/><Relationship Id="rId7" Type="http://schemas.openxmlformats.org/officeDocument/2006/relationships/oleObject" Target="../embeddings/oleObject180.bin"/><Relationship Id="rId8" Type="http://schemas.openxmlformats.org/officeDocument/2006/relationships/image" Target="../media/image241.emf"/><Relationship Id="rId1" Type="http://schemas.openxmlformats.org/officeDocument/2006/relationships/vmlDrawing" Target="../drawings/vmlDrawing43.vml"/><Relationship Id="rId2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media" Target="../media/media3.gif"/><Relationship Id="rId4" Type="http://schemas.openxmlformats.org/officeDocument/2006/relationships/video" Target="../media/media3.gif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43.xml"/><Relationship Id="rId7" Type="http://schemas.openxmlformats.org/officeDocument/2006/relationships/image" Target="../media/image243.png"/><Relationship Id="rId8" Type="http://schemas.openxmlformats.org/officeDocument/2006/relationships/image" Target="../media/image244.png"/><Relationship Id="rId1" Type="http://schemas.microsoft.com/office/2007/relationships/media" Target="../media/media2.gif"/><Relationship Id="rId2" Type="http://schemas.openxmlformats.org/officeDocument/2006/relationships/video" Target="../media/media2.gif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media" Target="../media/media4.gif"/><Relationship Id="rId4" Type="http://schemas.openxmlformats.org/officeDocument/2006/relationships/video" Target="../media/media4.gif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44.xml"/><Relationship Id="rId7" Type="http://schemas.openxmlformats.org/officeDocument/2006/relationships/image" Target="../media/image244.png"/><Relationship Id="rId8" Type="http://schemas.openxmlformats.org/officeDocument/2006/relationships/image" Target="../media/image245.png"/><Relationship Id="rId1" Type="http://schemas.microsoft.com/office/2007/relationships/media" Target="../media/media3.gif"/><Relationship Id="rId2" Type="http://schemas.openxmlformats.org/officeDocument/2006/relationships/video" Target="../media/media3.gif"/></Relationships>
</file>

<file path=ppt/slides/_rels/slide7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84.bin"/><Relationship Id="rId12" Type="http://schemas.openxmlformats.org/officeDocument/2006/relationships/image" Target="../media/image249.wmf"/><Relationship Id="rId13" Type="http://schemas.openxmlformats.org/officeDocument/2006/relationships/oleObject" Target="../embeddings/oleObject185.bin"/><Relationship Id="rId14" Type="http://schemas.openxmlformats.org/officeDocument/2006/relationships/image" Target="../media/image250.emf"/><Relationship Id="rId15" Type="http://schemas.openxmlformats.org/officeDocument/2006/relationships/oleObject" Target="../embeddings/oleObject186.bin"/><Relationship Id="rId16" Type="http://schemas.openxmlformats.org/officeDocument/2006/relationships/image" Target="../media/image251.emf"/><Relationship Id="rId17" Type="http://schemas.openxmlformats.org/officeDocument/2006/relationships/oleObject" Target="../embeddings/oleObject187.bin"/><Relationship Id="rId18" Type="http://schemas.openxmlformats.org/officeDocument/2006/relationships/image" Target="../media/image252.emf"/><Relationship Id="rId1" Type="http://schemas.openxmlformats.org/officeDocument/2006/relationships/vmlDrawing" Target="../drawings/vmlDrawing44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5.xml"/><Relationship Id="rId4" Type="http://schemas.openxmlformats.org/officeDocument/2006/relationships/image" Target="../media/image234.png"/><Relationship Id="rId5" Type="http://schemas.openxmlformats.org/officeDocument/2006/relationships/oleObject" Target="../embeddings/oleObject181.bin"/><Relationship Id="rId6" Type="http://schemas.openxmlformats.org/officeDocument/2006/relationships/image" Target="../media/image246.wmf"/><Relationship Id="rId7" Type="http://schemas.openxmlformats.org/officeDocument/2006/relationships/oleObject" Target="../embeddings/oleObject182.bin"/><Relationship Id="rId8" Type="http://schemas.openxmlformats.org/officeDocument/2006/relationships/image" Target="../media/image247.wmf"/><Relationship Id="rId9" Type="http://schemas.openxmlformats.org/officeDocument/2006/relationships/oleObject" Target="../embeddings/oleObject183.bin"/><Relationship Id="rId10" Type="http://schemas.openxmlformats.org/officeDocument/2006/relationships/image" Target="../media/image248.wmf"/></Relationships>
</file>

<file path=ppt/slides/_rels/slide7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6.emf"/><Relationship Id="rId12" Type="http://schemas.openxmlformats.org/officeDocument/2006/relationships/oleObject" Target="../embeddings/oleObject192.bin"/><Relationship Id="rId13" Type="http://schemas.openxmlformats.org/officeDocument/2006/relationships/image" Target="../media/image257.emf"/><Relationship Id="rId14" Type="http://schemas.openxmlformats.org/officeDocument/2006/relationships/oleObject" Target="../embeddings/oleObject193.bin"/><Relationship Id="rId15" Type="http://schemas.openxmlformats.org/officeDocument/2006/relationships/image" Target="../media/image258.emf"/><Relationship Id="rId16" Type="http://schemas.openxmlformats.org/officeDocument/2006/relationships/oleObject" Target="../embeddings/oleObject194.bin"/><Relationship Id="rId17" Type="http://schemas.openxmlformats.org/officeDocument/2006/relationships/image" Target="../media/image259.emf"/><Relationship Id="rId1" Type="http://schemas.openxmlformats.org/officeDocument/2006/relationships/vmlDrawing" Target="../drawings/vmlDrawing45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6.xml"/><Relationship Id="rId4" Type="http://schemas.openxmlformats.org/officeDocument/2006/relationships/oleObject" Target="../embeddings/oleObject188.bin"/><Relationship Id="rId5" Type="http://schemas.openxmlformats.org/officeDocument/2006/relationships/image" Target="../media/image253.wmf"/><Relationship Id="rId6" Type="http://schemas.openxmlformats.org/officeDocument/2006/relationships/oleObject" Target="../embeddings/oleObject189.bin"/><Relationship Id="rId7" Type="http://schemas.openxmlformats.org/officeDocument/2006/relationships/image" Target="../media/image254.emf"/><Relationship Id="rId8" Type="http://schemas.openxmlformats.org/officeDocument/2006/relationships/oleObject" Target="../embeddings/oleObject190.bin"/><Relationship Id="rId9" Type="http://schemas.openxmlformats.org/officeDocument/2006/relationships/image" Target="../media/image255.emf"/><Relationship Id="rId10" Type="http://schemas.openxmlformats.org/officeDocument/2006/relationships/oleObject" Target="../embeddings/oleObject191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47.xml"/><Relationship Id="rId5" Type="http://schemas.openxmlformats.org/officeDocument/2006/relationships/image" Target="../media/image260.gif"/><Relationship Id="rId6" Type="http://schemas.openxmlformats.org/officeDocument/2006/relationships/image" Target="../media/image261.png"/><Relationship Id="rId1" Type="http://schemas.microsoft.com/office/2007/relationships/media" Target="../media/media5.gif"/><Relationship Id="rId2" Type="http://schemas.openxmlformats.org/officeDocument/2006/relationships/video" Target="../media/media5.gi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62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6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4" Type="http://schemas.openxmlformats.org/officeDocument/2006/relationships/image" Target="../media/image267.jpeg"/><Relationship Id="rId5" Type="http://schemas.openxmlformats.org/officeDocument/2006/relationships/oleObject" Target="../embeddings/oleObject195.bin"/><Relationship Id="rId6" Type="http://schemas.openxmlformats.org/officeDocument/2006/relationships/image" Target="../media/image264.wmf"/><Relationship Id="rId7" Type="http://schemas.openxmlformats.org/officeDocument/2006/relationships/oleObject" Target="../embeddings/oleObject196.bin"/><Relationship Id="rId8" Type="http://schemas.openxmlformats.org/officeDocument/2006/relationships/image" Target="../media/image265.wmf"/><Relationship Id="rId9" Type="http://schemas.openxmlformats.org/officeDocument/2006/relationships/oleObject" Target="../embeddings/oleObject197.bin"/><Relationship Id="rId10" Type="http://schemas.openxmlformats.org/officeDocument/2006/relationships/image" Target="../media/image266.wmf"/><Relationship Id="rId1" Type="http://schemas.openxmlformats.org/officeDocument/2006/relationships/vmlDrawing" Target="../drawings/vmlDrawing46.vml"/><Relationship Id="rId2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1.wmf"/><Relationship Id="rId12" Type="http://schemas.openxmlformats.org/officeDocument/2006/relationships/oleObject" Target="../embeddings/oleObject202.bin"/><Relationship Id="rId13" Type="http://schemas.openxmlformats.org/officeDocument/2006/relationships/image" Target="../media/image272.wmf"/><Relationship Id="rId14" Type="http://schemas.openxmlformats.org/officeDocument/2006/relationships/oleObject" Target="../embeddings/oleObject203.bin"/><Relationship Id="rId15" Type="http://schemas.openxmlformats.org/officeDocument/2006/relationships/image" Target="../media/image273.wmf"/><Relationship Id="rId16" Type="http://schemas.openxmlformats.org/officeDocument/2006/relationships/oleObject" Target="../embeddings/oleObject204.bin"/><Relationship Id="rId17" Type="http://schemas.openxmlformats.org/officeDocument/2006/relationships/image" Target="../media/image274.emf"/><Relationship Id="rId1" Type="http://schemas.openxmlformats.org/officeDocument/2006/relationships/vmlDrawing" Target="../drawings/vmlDrawing47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1.xml"/><Relationship Id="rId4" Type="http://schemas.openxmlformats.org/officeDocument/2006/relationships/oleObject" Target="../embeddings/oleObject198.bin"/><Relationship Id="rId5" Type="http://schemas.openxmlformats.org/officeDocument/2006/relationships/image" Target="../media/image268.emf"/><Relationship Id="rId6" Type="http://schemas.openxmlformats.org/officeDocument/2006/relationships/oleObject" Target="../embeddings/oleObject199.bin"/><Relationship Id="rId7" Type="http://schemas.openxmlformats.org/officeDocument/2006/relationships/image" Target="../media/image269.emf"/><Relationship Id="rId8" Type="http://schemas.openxmlformats.org/officeDocument/2006/relationships/oleObject" Target="../embeddings/oleObject200.bin"/><Relationship Id="rId9" Type="http://schemas.openxmlformats.org/officeDocument/2006/relationships/image" Target="../media/image270.emf"/><Relationship Id="rId10" Type="http://schemas.openxmlformats.org/officeDocument/2006/relationships/oleObject" Target="../embeddings/oleObject201.bin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ngitudinal-dynamics-c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753" y="836712"/>
            <a:ext cx="3127743" cy="18619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84240"/>
            <a:ext cx="298132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8680"/>
            <a:ext cx="7772400" cy="1523256"/>
          </a:xfrm>
        </p:spPr>
        <p:txBody>
          <a:bodyPr/>
          <a:lstStyle/>
          <a:p>
            <a:r>
              <a:rPr lang="en-US" sz="3600" dirty="0" smtClean="0"/>
              <a:t>LONGITUDINAL</a:t>
            </a:r>
            <a:br>
              <a:rPr lang="en-US" sz="3600" dirty="0" smtClean="0"/>
            </a:br>
            <a:r>
              <a:rPr lang="en-US" sz="3600" dirty="0" smtClean="0"/>
              <a:t>DYNAMICS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FF0000"/>
                </a:solidFill>
              </a:rPr>
              <a:t>RECAP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2411760" y="2276872"/>
            <a:ext cx="42481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en-US" dirty="0" smtClean="0">
              <a:solidFill>
                <a:schemeClr val="accent2"/>
              </a:solidFill>
            </a:endParaRPr>
          </a:p>
          <a:p>
            <a:pPr algn="ctr"/>
            <a:r>
              <a:rPr lang="en-US" dirty="0" smtClean="0">
                <a:solidFill>
                  <a:schemeClr val="accent2"/>
                </a:solidFill>
              </a:rPr>
              <a:t>Frank Tecker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CERN, BE-OP</a:t>
            </a:r>
          </a:p>
          <a:p>
            <a:pPr algn="ctr"/>
            <a:endParaRPr lang="fr-FR" dirty="0">
              <a:latin typeface="Times New Roman" charset="0"/>
            </a:endParaRP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3131840" y="5673442"/>
            <a:ext cx="51850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b="1" dirty="0">
                <a:solidFill>
                  <a:srgbClr val="FF3300"/>
                </a:solidFill>
              </a:rPr>
              <a:t>Advanced Accelerator Physics </a:t>
            </a:r>
            <a:r>
              <a:rPr lang="en-GB" sz="2000" b="1" dirty="0" smtClean="0">
                <a:solidFill>
                  <a:srgbClr val="FF3300"/>
                </a:solidFill>
              </a:rPr>
              <a:t>Course</a:t>
            </a:r>
          </a:p>
          <a:p>
            <a:pPr algn="ctr"/>
            <a:r>
              <a:rPr lang="en-GB" sz="2000" b="1" dirty="0" smtClean="0">
                <a:solidFill>
                  <a:srgbClr val="FF3300"/>
                </a:solidFill>
              </a:rPr>
              <a:t>Warsaw, 27/</a:t>
            </a:r>
            <a:r>
              <a:rPr lang="en-GB" sz="2000" b="1" dirty="0">
                <a:solidFill>
                  <a:srgbClr val="FF3300"/>
                </a:solidFill>
              </a:rPr>
              <a:t>9</a:t>
            </a:r>
            <a:r>
              <a:rPr lang="en-GB" sz="2000" b="1" dirty="0" smtClean="0">
                <a:solidFill>
                  <a:srgbClr val="FF3300"/>
                </a:solidFill>
              </a:rPr>
              <a:t>-9/10/2015</a:t>
            </a:r>
            <a:endParaRPr lang="en-GB" sz="2000" b="1" dirty="0">
              <a:solidFill>
                <a:srgbClr val="FF3300"/>
              </a:solidFill>
            </a:endParaRPr>
          </a:p>
        </p:txBody>
      </p:sp>
      <p:pic>
        <p:nvPicPr>
          <p:cNvPr id="2" name="Picture 1" descr="longitudinal-dynamics-bicycl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1" y="1484785"/>
            <a:ext cx="2368861" cy="1584176"/>
          </a:xfrm>
          <a:prstGeom prst="rect">
            <a:avLst/>
          </a:prstGeom>
        </p:spPr>
      </p:pic>
      <p:pic>
        <p:nvPicPr>
          <p:cNvPr id="3" name="Picture 2" descr="longitudinal-dynamics-plan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8198" y="3216038"/>
            <a:ext cx="2164695" cy="2158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640"/>
            <a:ext cx="7772400" cy="838200"/>
          </a:xfrm>
        </p:spPr>
        <p:txBody>
          <a:bodyPr/>
          <a:lstStyle/>
          <a:p>
            <a:r>
              <a:rPr lang="en-US" sz="3200" dirty="0" smtClean="0"/>
              <a:t>Summary of the 2 lectures:</a:t>
            </a:r>
            <a:endParaRPr lang="fr-FR" sz="3200" dirty="0"/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395536" y="1080592"/>
            <a:ext cx="8610600" cy="544475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normAutofit lnSpcReduction="10000"/>
          </a:bodyPr>
          <a:lstStyle/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Acceleration methods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Accelerating structures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err="1" smtClean="0">
                <a:solidFill>
                  <a:srgbClr val="FF3300"/>
                </a:solidFill>
              </a:rPr>
              <a:t>Linac</a:t>
            </a:r>
            <a:r>
              <a:rPr lang="en-US" dirty="0" smtClean="0">
                <a:solidFill>
                  <a:srgbClr val="FF3300"/>
                </a:solidFill>
              </a:rPr>
              <a:t>: Phase Stability + Energy-Phase oscillations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Circular accelerators: Cyclotron / Synchrotron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Dispersion Effects in Synchrotron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Stability and Longitudinal Phase Space Motion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Stationary Bucket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Injection Matching</a:t>
            </a:r>
          </a:p>
          <a:p>
            <a:pPr>
              <a:spcAft>
                <a:spcPts val="600"/>
              </a:spcAft>
            </a:pPr>
            <a:endParaRPr lang="en-US" dirty="0" smtClean="0">
              <a:solidFill>
                <a:srgbClr val="FF3300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900" dirty="0" smtClean="0">
                <a:solidFill>
                  <a:srgbClr val="0000FF"/>
                </a:solidFill>
              </a:rPr>
              <a:t>Including selected topics from Introductory CAS lectures :</a:t>
            </a:r>
          </a:p>
          <a:p>
            <a:pPr lvl="1" indent="187200">
              <a:spcAft>
                <a:spcPts val="600"/>
              </a:spcAft>
              <a:buFont typeface="Arial"/>
              <a:buChar char="•"/>
            </a:pPr>
            <a:r>
              <a:rPr lang="en-US" sz="1900" dirty="0" err="1" smtClean="0">
                <a:solidFill>
                  <a:srgbClr val="FF3300"/>
                </a:solidFill>
              </a:rPr>
              <a:t>Linacs</a:t>
            </a:r>
            <a:r>
              <a:rPr lang="en-US" sz="1900" dirty="0" smtClean="0">
                <a:solidFill>
                  <a:srgbClr val="FF3300"/>
                </a:solidFill>
              </a:rPr>
              <a:t>	 		– Alessandra Lombardi</a:t>
            </a:r>
          </a:p>
          <a:p>
            <a:pPr lvl="1" indent="187200">
              <a:spcAft>
                <a:spcPts val="600"/>
              </a:spcAft>
              <a:buFont typeface="Arial"/>
              <a:buChar char="•"/>
            </a:pPr>
            <a:r>
              <a:rPr lang="en-US" sz="1900" dirty="0" smtClean="0">
                <a:solidFill>
                  <a:srgbClr val="FF3300"/>
                </a:solidFill>
              </a:rPr>
              <a:t>RF Systems		- </a:t>
            </a:r>
            <a:r>
              <a:rPr lang="en-US" sz="1900" dirty="0" err="1" smtClean="0">
                <a:solidFill>
                  <a:srgbClr val="FF3300"/>
                </a:solidFill>
              </a:rPr>
              <a:t>Erk</a:t>
            </a:r>
            <a:r>
              <a:rPr lang="en-US" sz="1900" dirty="0" smtClean="0">
                <a:solidFill>
                  <a:srgbClr val="FF3300"/>
                </a:solidFill>
              </a:rPr>
              <a:t> Jensen</a:t>
            </a:r>
          </a:p>
          <a:p>
            <a:pPr lvl="1" indent="187200">
              <a:spcAft>
                <a:spcPts val="600"/>
              </a:spcAft>
              <a:buFont typeface="Arial"/>
              <a:buChar char="•"/>
            </a:pPr>
            <a:r>
              <a:rPr lang="en-US" sz="1900" dirty="0" smtClean="0">
                <a:solidFill>
                  <a:srgbClr val="FF3300"/>
                </a:solidFill>
              </a:rPr>
              <a:t>Electron Beam Dynamics	- Lenny </a:t>
            </a:r>
            <a:r>
              <a:rPr lang="en-US" sz="1900" dirty="0" err="1" smtClean="0">
                <a:solidFill>
                  <a:srgbClr val="FF3300"/>
                </a:solidFill>
              </a:rPr>
              <a:t>Rivkin</a:t>
            </a:r>
            <a:endParaRPr lang="en-US" sz="1900" dirty="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51520" y="980728"/>
            <a:ext cx="8712968" cy="175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/>
              <a:t>The accelerating system </a:t>
            </a:r>
            <a:r>
              <a:rPr lang="en-US" sz="1800" dirty="0"/>
              <a:t>will depend upon the </a:t>
            </a:r>
            <a:r>
              <a:rPr lang="en-US" sz="1800" dirty="0">
                <a:solidFill>
                  <a:srgbClr val="FF0000"/>
                </a:solidFill>
              </a:rPr>
              <a:t>evolution</a:t>
            </a:r>
            <a:r>
              <a:rPr lang="en-US" sz="1800" dirty="0"/>
              <a:t> of the </a:t>
            </a:r>
            <a:r>
              <a:rPr lang="en-US" sz="1800" dirty="0" smtClean="0">
                <a:solidFill>
                  <a:srgbClr val="FF0000"/>
                </a:solidFill>
              </a:rPr>
              <a:t>particle velocity </a:t>
            </a:r>
            <a:r>
              <a:rPr lang="en-US" sz="1800" dirty="0"/>
              <a:t>along the system</a:t>
            </a:r>
          </a:p>
          <a:p>
            <a:r>
              <a:rPr lang="en-US" sz="1800" dirty="0"/>
              <a:t>• </a:t>
            </a:r>
            <a:r>
              <a:rPr lang="en-US" sz="1800" dirty="0">
                <a:solidFill>
                  <a:srgbClr val="FF0000"/>
                </a:solidFill>
              </a:rPr>
              <a:t>electrons</a:t>
            </a:r>
            <a:r>
              <a:rPr lang="en-US" sz="1800" dirty="0"/>
              <a:t> reach a </a:t>
            </a:r>
            <a:r>
              <a:rPr lang="en-US" sz="1800" dirty="0">
                <a:solidFill>
                  <a:srgbClr val="FF0000"/>
                </a:solidFill>
              </a:rPr>
              <a:t>constant velocity </a:t>
            </a:r>
            <a:r>
              <a:rPr lang="en-US" sz="1800" dirty="0"/>
              <a:t>at relatively low energy</a:t>
            </a:r>
          </a:p>
          <a:p>
            <a:r>
              <a:rPr lang="en-US" sz="1800" dirty="0" smtClean="0"/>
              <a:t>• </a:t>
            </a:r>
            <a:r>
              <a:rPr lang="en-US" sz="1800" dirty="0"/>
              <a:t>heavy particles reach a constant velocity only at very high energy</a:t>
            </a:r>
          </a:p>
          <a:p>
            <a:r>
              <a:rPr lang="en-US" sz="1800" dirty="0" smtClean="0"/>
              <a:t>	-&gt; we </a:t>
            </a:r>
            <a:r>
              <a:rPr lang="en-US" sz="1800" dirty="0"/>
              <a:t>need different types of resonators,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	    optimized </a:t>
            </a:r>
            <a:r>
              <a:rPr lang="en-US" sz="1800" dirty="0"/>
              <a:t>for </a:t>
            </a:r>
            <a:r>
              <a:rPr lang="en-US" sz="1800" dirty="0" smtClean="0"/>
              <a:t>different velocities</a:t>
            </a:r>
            <a:endParaRPr lang="en-US" sz="1800" dirty="0">
              <a:solidFill>
                <a:srgbClr val="FF0000"/>
              </a:solidFill>
              <a:latin typeface="Comic Sans MS" pitchFamily="-110" charset="0"/>
            </a:endParaRPr>
          </a:p>
        </p:txBody>
      </p:sp>
      <p:pic>
        <p:nvPicPr>
          <p:cNvPr id="2" name="Picture 1" descr="Screen Shot 2013-10-24 at 16.53.34 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60"/>
          <a:stretch/>
        </p:blipFill>
        <p:spPr>
          <a:xfrm>
            <a:off x="3059832" y="2996952"/>
            <a:ext cx="5976664" cy="3088758"/>
          </a:xfrm>
          <a:prstGeom prst="rect">
            <a:avLst/>
          </a:prstGeom>
        </p:spPr>
      </p:pic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Particle types and acceleration </a:t>
            </a:r>
            <a:endParaRPr lang="fr-FR" dirty="0"/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95536" y="2924944"/>
            <a:ext cx="25202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b="1" u="sng" dirty="0">
                <a:latin typeface="Comic Sans MS" pitchFamily="-110" charset="0"/>
              </a:rPr>
              <a:t>P</a:t>
            </a:r>
            <a:r>
              <a:rPr lang="en-US" sz="1800" b="1" u="sng" dirty="0" smtClean="0">
                <a:latin typeface="Comic Sans MS" pitchFamily="-110" charset="0"/>
              </a:rPr>
              <a:t>article rest mass:</a:t>
            </a:r>
          </a:p>
          <a:p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electron</a:t>
            </a:r>
            <a:r>
              <a:rPr lang="en-US" sz="1800" dirty="0" smtClean="0">
                <a:latin typeface="Comic Sans MS" pitchFamily="-110" charset="0"/>
              </a:rPr>
              <a:t>    0.511 MeV</a:t>
            </a:r>
          </a:p>
          <a:p>
            <a:r>
              <a:rPr lang="en-US" sz="1800" dirty="0" smtClean="0">
                <a:solidFill>
                  <a:srgbClr val="0000FF"/>
                </a:solidFill>
                <a:latin typeface="Comic Sans MS" pitchFamily="-110" charset="0"/>
              </a:rPr>
              <a:t>proton</a:t>
            </a:r>
            <a:r>
              <a:rPr lang="en-US" sz="1800" dirty="0" smtClean="0">
                <a:latin typeface="Comic Sans MS" pitchFamily="-110" charset="0"/>
              </a:rPr>
              <a:t>       938  MeV</a:t>
            </a:r>
          </a:p>
          <a:p>
            <a:r>
              <a:rPr lang="en-US" sz="1800" baseline="30000" dirty="0" smtClean="0">
                <a:solidFill>
                  <a:srgbClr val="008000"/>
                </a:solidFill>
                <a:latin typeface="Comic Sans MS" pitchFamily="-110" charset="0"/>
              </a:rPr>
              <a:t>239</a:t>
            </a:r>
            <a:r>
              <a:rPr lang="en-US" sz="1800" dirty="0" smtClean="0">
                <a:solidFill>
                  <a:srgbClr val="008000"/>
                </a:solidFill>
                <a:latin typeface="Comic Sans MS" pitchFamily="-110" charset="0"/>
              </a:rPr>
              <a:t>U</a:t>
            </a:r>
            <a:r>
              <a:rPr lang="en-US" sz="1800" dirty="0" smtClean="0">
                <a:latin typeface="Comic Sans MS" pitchFamily="-110" charset="0"/>
              </a:rPr>
              <a:t>    ~220000 MeV</a:t>
            </a:r>
            <a:endParaRPr lang="en-US" sz="1800" dirty="0">
              <a:latin typeface="Comic Sans MS" pitchFamily="-110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5662703"/>
              </p:ext>
            </p:extLst>
          </p:nvPr>
        </p:nvGraphicFramePr>
        <p:xfrm>
          <a:off x="5549900" y="4652963"/>
          <a:ext cx="1624013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78" name="Equation" r:id="rId4" imgW="977900" imgH="469900" progId="Equation.3">
                  <p:embed/>
                </p:oleObj>
              </mc:Choice>
              <mc:Fallback>
                <p:oleObj name="Equation" r:id="rId4" imgW="9779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9900" y="4652963"/>
                        <a:ext cx="1624013" cy="8461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574060"/>
              </p:ext>
            </p:extLst>
          </p:nvPr>
        </p:nvGraphicFramePr>
        <p:xfrm>
          <a:off x="889000" y="5013176"/>
          <a:ext cx="13081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279" name="Equation" r:id="rId6" imgW="787400" imgH="431800" progId="Equation.3">
                  <p:embed/>
                </p:oleObj>
              </mc:Choice>
              <mc:Fallback>
                <p:oleObj name="Equation" r:id="rId6" imgW="787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5013176"/>
                        <a:ext cx="1308100" cy="77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67544" y="4365104"/>
            <a:ext cx="18277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smtClean="0">
                <a:latin typeface="Comic Sans MS" pitchFamily="-110" charset="0"/>
              </a:rPr>
              <a:t>Relativistic</a:t>
            </a:r>
            <a:br>
              <a:rPr lang="en-US" sz="1800" b="1" dirty="0" smtClean="0">
                <a:latin typeface="Comic Sans MS" pitchFamily="-110" charset="0"/>
              </a:rPr>
            </a:br>
            <a:r>
              <a:rPr lang="en-US" sz="1800" b="1" dirty="0" smtClean="0">
                <a:latin typeface="Comic Sans MS" pitchFamily="-110" charset="0"/>
              </a:rPr>
              <a:t>gamma factor: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4721245" y="6053226"/>
            <a:ext cx="3532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"/>
                <a:cs typeface="Times"/>
              </a:rPr>
              <a:t>particle kinetic energy </a:t>
            </a:r>
            <a:r>
              <a:rPr lang="en-US" sz="2000" i="1" dirty="0" smtClean="0">
                <a:latin typeface="Times"/>
                <a:cs typeface="Times"/>
              </a:rPr>
              <a:t>W</a:t>
            </a:r>
            <a:r>
              <a:rPr lang="en-US" sz="2000" dirty="0" smtClean="0">
                <a:latin typeface="Times"/>
                <a:cs typeface="Times"/>
              </a:rPr>
              <a:t> [MeV]</a:t>
            </a:r>
            <a:endParaRPr lang="en-US" sz="2000" dirty="0"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5192" y="6021288"/>
            <a:ext cx="1240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Times New Roman"/>
                <a:cs typeface="Times New Roman"/>
              </a:rPr>
              <a:t>E=E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0</a:t>
            </a:r>
            <a:r>
              <a:rPr lang="en-US" sz="2000" i="1" dirty="0" smtClean="0">
                <a:latin typeface="Times New Roman"/>
                <a:cs typeface="Times New Roman"/>
              </a:rPr>
              <a:t>+W</a:t>
            </a:r>
            <a:endParaRPr lang="en-US" sz="20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3898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0032" y="794208"/>
            <a:ext cx="3968647" cy="2778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9226" y="3501008"/>
            <a:ext cx="3981246" cy="288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8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051037"/>
              </p:ext>
            </p:extLst>
          </p:nvPr>
        </p:nvGraphicFramePr>
        <p:xfrm>
          <a:off x="2544763" y="1052736"/>
          <a:ext cx="1624012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16" name="Equation" r:id="rId5" imgW="977900" imgH="469900" progId="Equation.3">
                  <p:embed/>
                </p:oleObj>
              </mc:Choice>
              <mc:Fallback>
                <p:oleObj name="Equation" r:id="rId5" imgW="9779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4763" y="1052736"/>
                        <a:ext cx="1624012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395536" y="1322636"/>
            <a:ext cx="20313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itchFamily="-110" charset="0"/>
              </a:rPr>
              <a:t>normalized velocity</a:t>
            </a:r>
            <a:endParaRPr sz="16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097983"/>
              </p:ext>
            </p:extLst>
          </p:nvPr>
        </p:nvGraphicFramePr>
        <p:xfrm>
          <a:off x="779463" y="4332614"/>
          <a:ext cx="358457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17" name="Equation" r:id="rId7" imgW="2159000" imgH="571500" progId="Equation.3">
                  <p:embed/>
                </p:oleObj>
              </mc:Choice>
              <mc:Fallback>
                <p:oleObj name="Equation" r:id="rId7" imgW="2159000" imgH="571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4332614"/>
                        <a:ext cx="3584575" cy="102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23" name="Group 7"/>
          <p:cNvGrpSpPr>
            <a:grpSpLocks/>
          </p:cNvGrpSpPr>
          <p:nvPr/>
        </p:nvGrpSpPr>
        <p:grpSpPr bwMode="auto">
          <a:xfrm>
            <a:off x="395536" y="3540575"/>
            <a:ext cx="1364273" cy="674688"/>
            <a:chOff x="1557" y="1862"/>
            <a:chExt cx="931" cy="425"/>
          </a:xfrm>
        </p:grpSpPr>
        <p:sp>
          <p:nvSpPr>
            <p:cNvPr id="34828" name="Rectangle 8"/>
            <p:cNvSpPr>
              <a:spLocks noChangeArrowheads="1"/>
            </p:cNvSpPr>
            <p:nvPr/>
          </p:nvSpPr>
          <p:spPr bwMode="auto">
            <a:xfrm>
              <a:off x="1557" y="1862"/>
              <a:ext cx="93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Comic Sans MS" pitchFamily="-110" charset="0"/>
                </a:rPr>
                <a:t>total energy</a:t>
              </a:r>
              <a:endParaRPr sz="1600" noProof="1">
                <a:solidFill>
                  <a:srgbClr val="0000FF"/>
                </a:solidFill>
                <a:latin typeface="Comic Sans MS" pitchFamily="-110" charset="0"/>
              </a:endParaRPr>
            </a:p>
          </p:txBody>
        </p:sp>
        <p:sp>
          <p:nvSpPr>
            <p:cNvPr id="34829" name="Rectangle 9"/>
            <p:cNvSpPr>
              <a:spLocks noChangeArrowheads="1"/>
            </p:cNvSpPr>
            <p:nvPr/>
          </p:nvSpPr>
          <p:spPr bwMode="auto">
            <a:xfrm>
              <a:off x="1557" y="2074"/>
              <a:ext cx="89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Comic Sans MS" pitchFamily="-110" charset="0"/>
                </a:rPr>
                <a:t>rest energy</a:t>
              </a:r>
              <a:endParaRPr sz="1600" noProof="1">
                <a:solidFill>
                  <a:srgbClr val="0000FF"/>
                </a:solidFill>
                <a:latin typeface="Comic Sans MS" pitchFamily="-110" charset="0"/>
              </a:endParaRPr>
            </a:p>
          </p:txBody>
        </p:sp>
        <p:sp>
          <p:nvSpPr>
            <p:cNvPr id="34830" name="Line 10"/>
            <p:cNvSpPr>
              <a:spLocks noChangeShapeType="1"/>
            </p:cNvSpPr>
            <p:nvPr/>
          </p:nvSpPr>
          <p:spPr bwMode="auto">
            <a:xfrm>
              <a:off x="1606" y="2089"/>
              <a:ext cx="812" cy="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824" name="Rectangle 11"/>
          <p:cNvSpPr>
            <a:spLocks noChangeArrowheads="1"/>
          </p:cNvSpPr>
          <p:nvPr/>
        </p:nvSpPr>
        <p:spPr bwMode="auto">
          <a:xfrm>
            <a:off x="6935667" y="2370366"/>
            <a:ext cx="9127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itchFamily="-110" charset="0"/>
              </a:rPr>
              <a:t>protons</a:t>
            </a:r>
            <a:endParaRPr sz="16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sp>
        <p:nvSpPr>
          <p:cNvPr id="34825" name="Rectangle 12"/>
          <p:cNvSpPr>
            <a:spLocks noChangeArrowheads="1"/>
          </p:cNvSpPr>
          <p:nvPr/>
        </p:nvSpPr>
        <p:spPr bwMode="auto">
          <a:xfrm>
            <a:off x="6010734" y="1218238"/>
            <a:ext cx="10815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itchFamily="-110" charset="0"/>
              </a:rPr>
              <a:t>electrons</a:t>
            </a:r>
            <a:endParaRPr sz="1600" noProof="1">
              <a:solidFill>
                <a:srgbClr val="FF0000"/>
              </a:solidFill>
              <a:latin typeface="Comic Sans MS" pitchFamily="-110" charset="0"/>
            </a:endParaRPr>
          </a:p>
        </p:txBody>
      </p:sp>
      <p:sp>
        <p:nvSpPr>
          <p:cNvPr id="34826" name="Rectangle 13"/>
          <p:cNvSpPr>
            <a:spLocks noChangeArrowheads="1"/>
          </p:cNvSpPr>
          <p:nvPr/>
        </p:nvSpPr>
        <p:spPr bwMode="auto">
          <a:xfrm>
            <a:off x="7306878" y="4548687"/>
            <a:ext cx="10815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itchFamily="-110" charset="0"/>
              </a:rPr>
              <a:t>electrons</a:t>
            </a:r>
            <a:endParaRPr sz="1600" noProof="1">
              <a:solidFill>
                <a:srgbClr val="FF0000"/>
              </a:solidFill>
              <a:latin typeface="Comic Sans MS" pitchFamily="-110" charset="0"/>
            </a:endParaRPr>
          </a:p>
        </p:txBody>
      </p:sp>
      <p:sp>
        <p:nvSpPr>
          <p:cNvPr id="34827" name="Rectangle 14"/>
          <p:cNvSpPr>
            <a:spLocks noChangeArrowheads="1"/>
          </p:cNvSpPr>
          <p:nvPr/>
        </p:nvSpPr>
        <p:spPr bwMode="auto">
          <a:xfrm>
            <a:off x="6683606" y="5124751"/>
            <a:ext cx="9127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itchFamily="-110" charset="0"/>
              </a:rPr>
              <a:t>protons</a:t>
            </a:r>
            <a:endParaRPr sz="16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Velocity, Energy and Momentum </a:t>
            </a:r>
            <a:endParaRPr lang="fr-FR" dirty="0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95536" y="2034004"/>
            <a:ext cx="439124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noProof="1" smtClean="0">
                <a:solidFill>
                  <a:srgbClr val="FF0000"/>
                </a:solidFill>
                <a:latin typeface="Comic Sans MS" pitchFamily="-110" charset="0"/>
              </a:rPr>
              <a:t>=&gt; electrons almost reach the speed of light</a:t>
            </a:r>
            <a:br>
              <a:rPr lang="en-US" sz="1600" noProof="1" smtClean="0">
                <a:solidFill>
                  <a:srgbClr val="FF0000"/>
                </a:solidFill>
                <a:latin typeface="Comic Sans MS" pitchFamily="-110" charset="0"/>
              </a:rPr>
            </a:br>
            <a:r>
              <a:rPr lang="en-US" sz="1600" noProof="1" smtClean="0">
                <a:solidFill>
                  <a:srgbClr val="FF0000"/>
                </a:solidFill>
                <a:latin typeface="Comic Sans MS" pitchFamily="-110" charset="0"/>
              </a:rPr>
              <a:t>    very quickly (few MeV range) </a:t>
            </a:r>
            <a:endParaRPr sz="1600" noProof="1">
              <a:solidFill>
                <a:srgbClr val="FF0000"/>
              </a:solidFill>
              <a:latin typeface="Comic Sans MS" pitchFamily="-110" charset="0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083511"/>
              </p:ext>
            </p:extLst>
          </p:nvPr>
        </p:nvGraphicFramePr>
        <p:xfrm>
          <a:off x="1685925" y="5767536"/>
          <a:ext cx="3251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18" name="Equation" r:id="rId9" imgW="1866900" imgH="393700" progId="Equation.3">
                  <p:embed/>
                </p:oleObj>
              </mc:Choice>
              <mc:Fallback>
                <p:oleObj name="Equation" r:id="rId9" imgW="1866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5767536"/>
                        <a:ext cx="3251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23528" y="5948858"/>
            <a:ext cx="12156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noProof="1" smtClean="0">
                <a:solidFill>
                  <a:srgbClr val="0000FF"/>
                </a:solidFill>
                <a:latin typeface="Comic Sans MS" pitchFamily="-110" charset="0"/>
              </a:rPr>
              <a:t>Momentum</a:t>
            </a:r>
            <a:endParaRPr sz="16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6084168" y="1794302"/>
            <a:ext cx="20719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omic Sans MS" pitchFamily="-110" charset="0"/>
              </a:rPr>
              <a:t>normalized velocity</a:t>
            </a:r>
            <a:endParaRPr sz="1600" b="1" noProof="1">
              <a:solidFill>
                <a:srgbClr val="000000"/>
              </a:solidFill>
              <a:latin typeface="Comic Sans MS" pitchFamily="-110" charset="0"/>
            </a:endParaRPr>
          </a:p>
        </p:txBody>
      </p:sp>
      <p:grpSp>
        <p:nvGrpSpPr>
          <p:cNvPr id="23" name="Group 7"/>
          <p:cNvGrpSpPr>
            <a:grpSpLocks/>
          </p:cNvGrpSpPr>
          <p:nvPr/>
        </p:nvGrpSpPr>
        <p:grpSpPr bwMode="auto">
          <a:xfrm>
            <a:off x="5796136" y="3873999"/>
            <a:ext cx="1402373" cy="674688"/>
            <a:chOff x="1557" y="1862"/>
            <a:chExt cx="957" cy="425"/>
          </a:xfrm>
        </p:grpSpPr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1557" y="1862"/>
              <a:ext cx="95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Comic Sans MS" pitchFamily="-110" charset="0"/>
                </a:rPr>
                <a:t>total energy</a:t>
              </a:r>
              <a:endParaRPr sz="1600" b="1" noProof="1">
                <a:solidFill>
                  <a:srgbClr val="000000"/>
                </a:solidFill>
                <a:latin typeface="Comic Sans MS" pitchFamily="-110" charset="0"/>
              </a:endParaRPr>
            </a:p>
          </p:txBody>
        </p:sp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>
              <a:off x="1557" y="2074"/>
              <a:ext cx="91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Comic Sans MS" pitchFamily="-110" charset="0"/>
                </a:rPr>
                <a:t>rest energy</a:t>
              </a:r>
              <a:endParaRPr sz="1600" b="1" noProof="1">
                <a:solidFill>
                  <a:srgbClr val="000000"/>
                </a:solidFill>
                <a:latin typeface="Comic Sans MS" pitchFamily="-110" charset="0"/>
              </a:endParaRPr>
            </a:p>
          </p:txBody>
        </p:sp>
        <p:sp>
          <p:nvSpPr>
            <p:cNvPr id="26" name="Line 10"/>
            <p:cNvSpPr>
              <a:spLocks noChangeShapeType="1"/>
            </p:cNvSpPr>
            <p:nvPr/>
          </p:nvSpPr>
          <p:spPr bwMode="auto">
            <a:xfrm>
              <a:off x="1606" y="2089"/>
              <a:ext cx="812" cy="0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b="1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134477"/>
              </p:ext>
            </p:extLst>
          </p:nvPr>
        </p:nvGraphicFramePr>
        <p:xfrm>
          <a:off x="2555776" y="3540575"/>
          <a:ext cx="11271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19" name="Equation" r:id="rId11" imgW="647700" imgH="241300" progId="Equation.3">
                  <p:embed/>
                </p:oleObj>
              </mc:Choice>
              <mc:Fallback>
                <p:oleObj name="Equation" r:id="rId11" imgW="6477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540575"/>
                        <a:ext cx="1127125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563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Text Box 14"/>
          <p:cNvSpPr txBox="1">
            <a:spLocks noChangeArrowheads="1"/>
          </p:cNvSpPr>
          <p:nvPr/>
        </p:nvSpPr>
        <p:spPr bwMode="auto">
          <a:xfrm>
            <a:off x="179512" y="2276872"/>
            <a:ext cx="8805863" cy="359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GB" sz="1800" dirty="0" smtClean="0"/>
              <a:t>Hence, </a:t>
            </a:r>
            <a:r>
              <a:rPr lang="en-GB" sz="1800" dirty="0"/>
              <a:t>it is necessary to have an </a:t>
            </a:r>
            <a:r>
              <a:rPr lang="en-GB" sz="1800" dirty="0">
                <a:solidFill>
                  <a:srgbClr val="FF0000"/>
                </a:solidFill>
              </a:rPr>
              <a:t>electric field </a:t>
            </a:r>
            <a:r>
              <a:rPr lang="en-GB" sz="1800" dirty="0" smtClean="0">
                <a:solidFill>
                  <a:srgbClr val="FF0000"/>
                </a:solidFill>
              </a:rPr>
              <a:t>E</a:t>
            </a:r>
            <a:br>
              <a:rPr lang="en-GB" sz="1800" dirty="0" smtClean="0">
                <a:solidFill>
                  <a:srgbClr val="FF0000"/>
                </a:solidFill>
              </a:rPr>
            </a:br>
            <a:r>
              <a:rPr lang="en-GB" sz="1800" dirty="0" smtClean="0"/>
              <a:t>(preferably) </a:t>
            </a:r>
            <a:r>
              <a:rPr lang="en-GB" sz="1800" dirty="0">
                <a:solidFill>
                  <a:srgbClr val="FF0000"/>
                </a:solidFill>
              </a:rPr>
              <a:t>along the direction of the initial momentum </a:t>
            </a:r>
            <a:r>
              <a:rPr lang="en-GB" sz="1800" dirty="0"/>
              <a:t>(z</a:t>
            </a:r>
            <a:r>
              <a:rPr lang="en-GB" sz="1800" dirty="0" smtClean="0"/>
              <a:t>),</a:t>
            </a:r>
          </a:p>
          <a:p>
            <a:pPr>
              <a:lnSpc>
                <a:spcPct val="110000"/>
              </a:lnSpc>
            </a:pPr>
            <a:r>
              <a:rPr lang="en-GB" sz="1800" dirty="0" smtClean="0"/>
              <a:t>which changes the momentum </a:t>
            </a:r>
            <a:r>
              <a:rPr lang="en-GB" sz="1800" i="1" dirty="0" smtClean="0">
                <a:latin typeface="Times New Roman"/>
                <a:cs typeface="Times New Roman"/>
              </a:rPr>
              <a:t>p</a:t>
            </a:r>
            <a:r>
              <a:rPr lang="en-GB" sz="1800" dirty="0" smtClean="0"/>
              <a:t> of the particle.</a:t>
            </a:r>
            <a:endParaRPr lang="en-GB" sz="1100" dirty="0" smtClean="0"/>
          </a:p>
          <a:p>
            <a:pPr>
              <a:lnSpc>
                <a:spcPct val="110000"/>
              </a:lnSpc>
            </a:pPr>
            <a:endParaRPr lang="en-GB" sz="1100" dirty="0" smtClean="0"/>
          </a:p>
          <a:p>
            <a:r>
              <a:rPr lang="en-GB" sz="1800" dirty="0"/>
              <a:t>In relativistic dynamics, total</a:t>
            </a:r>
            <a:r>
              <a:rPr lang="en-GB" sz="1800" dirty="0">
                <a:solidFill>
                  <a:srgbClr val="FF3300"/>
                </a:solidFill>
              </a:rPr>
              <a:t> energy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  <a:r>
              <a:rPr lang="en-GB"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  <a:r>
              <a:rPr lang="en-GB" sz="1800" dirty="0">
                <a:solidFill>
                  <a:srgbClr val="000000"/>
                </a:solidFill>
              </a:rPr>
              <a:t>and</a:t>
            </a:r>
            <a:r>
              <a:rPr lang="en-GB" sz="1800" dirty="0">
                <a:solidFill>
                  <a:srgbClr val="FF3300"/>
                </a:solidFill>
              </a:rPr>
              <a:t> momentum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  <a:r>
              <a:rPr lang="en-GB"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  <a:r>
              <a:rPr lang="en-GB" sz="1800" dirty="0">
                <a:solidFill>
                  <a:srgbClr val="000000"/>
                </a:solidFill>
              </a:rPr>
              <a:t>are</a:t>
            </a:r>
            <a:r>
              <a:rPr lang="en-GB" sz="1800" dirty="0">
                <a:solidFill>
                  <a:srgbClr val="FF3300"/>
                </a:solidFill>
              </a:rPr>
              <a:t> linked by</a:t>
            </a:r>
            <a:endParaRPr lang="en-GB" sz="3200" dirty="0">
              <a:solidFill>
                <a:srgbClr val="FF3300"/>
              </a:solidFill>
            </a:endParaRPr>
          </a:p>
          <a:p>
            <a:endParaRPr lang="en-GB" sz="2000" dirty="0"/>
          </a:p>
          <a:p>
            <a:endParaRPr lang="en-GB" sz="2000" dirty="0">
              <a:solidFill>
                <a:srgbClr val="FF3300"/>
              </a:solidFill>
            </a:endParaRPr>
          </a:p>
          <a:p>
            <a:r>
              <a:rPr lang="en-GB" sz="1800" dirty="0">
                <a:solidFill>
                  <a:srgbClr val="000000"/>
                </a:solidFill>
              </a:rPr>
              <a:t>The rate of </a:t>
            </a:r>
            <a:r>
              <a:rPr lang="en-GB" sz="1800" dirty="0">
                <a:solidFill>
                  <a:srgbClr val="FF0000"/>
                </a:solidFill>
              </a:rPr>
              <a:t>energy gain per unit length </a:t>
            </a:r>
            <a:r>
              <a:rPr lang="en-GB" sz="1800" dirty="0">
                <a:solidFill>
                  <a:srgbClr val="000000"/>
                </a:solidFill>
              </a:rPr>
              <a:t>of acceleration (along z) is then:</a:t>
            </a:r>
          </a:p>
          <a:p>
            <a:endParaRPr lang="en-GB" sz="2000" dirty="0">
              <a:solidFill>
                <a:srgbClr val="000000"/>
              </a:solidFill>
            </a:endParaRPr>
          </a:p>
          <a:p>
            <a:endParaRPr lang="en-GB" sz="2000" dirty="0">
              <a:solidFill>
                <a:srgbClr val="000000"/>
              </a:solidFill>
            </a:endParaRPr>
          </a:p>
          <a:p>
            <a:endParaRPr lang="en-GB" sz="2000" dirty="0">
              <a:solidFill>
                <a:srgbClr val="000000"/>
              </a:solidFill>
            </a:endParaRPr>
          </a:p>
          <a:p>
            <a:r>
              <a:rPr lang="en-GB" sz="1800" dirty="0">
                <a:solidFill>
                  <a:srgbClr val="000000"/>
                </a:solidFill>
              </a:rPr>
              <a:t>and the kinetic </a:t>
            </a:r>
            <a:r>
              <a:rPr lang="en-GB" sz="1800" dirty="0">
                <a:solidFill>
                  <a:srgbClr val="FF0000"/>
                </a:solidFill>
              </a:rPr>
              <a:t>energy gained</a:t>
            </a:r>
            <a:r>
              <a:rPr lang="en-GB" sz="1800" dirty="0">
                <a:solidFill>
                  <a:srgbClr val="000000"/>
                </a:solidFill>
              </a:rPr>
              <a:t> from the field along the z path is</a:t>
            </a:r>
            <a:r>
              <a:rPr lang="en-GB" sz="1800" dirty="0" smtClean="0">
                <a:solidFill>
                  <a:srgbClr val="000000"/>
                </a:solidFill>
              </a:rPr>
              <a:t>:</a:t>
            </a:r>
            <a:endParaRPr lang="en-GB" sz="1800" dirty="0">
              <a:solidFill>
                <a:srgbClr val="000000"/>
              </a:solidFill>
            </a:endParaRPr>
          </a:p>
        </p:txBody>
      </p:sp>
      <p:sp>
        <p:nvSpPr>
          <p:cNvPr id="20487" name="Rectangle 2"/>
          <p:cNvSpPr>
            <a:spLocks noGrp="1" noChangeArrowheads="1"/>
          </p:cNvSpPr>
          <p:nvPr>
            <p:ph type="title"/>
          </p:nvPr>
        </p:nvSpPr>
        <p:spPr>
          <a:xfrm>
            <a:off x="431304" y="304800"/>
            <a:ext cx="4572744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Acceleration</a:t>
            </a:r>
            <a:r>
              <a:rPr lang="en-US" dirty="0"/>
              <a:t> </a:t>
            </a:r>
            <a:r>
              <a:rPr lang="en-US" dirty="0" smtClean="0"/>
              <a:t>+ Energy Gain</a:t>
            </a:r>
            <a:endParaRPr lang="fr-FR" dirty="0"/>
          </a:p>
        </p:txBody>
      </p:sp>
      <p:sp>
        <p:nvSpPr>
          <p:cNvPr id="20488" name="Text Box 12"/>
          <p:cNvSpPr txBox="1">
            <a:spLocks noChangeArrowheads="1"/>
          </p:cNvSpPr>
          <p:nvPr/>
        </p:nvSpPr>
        <p:spPr bwMode="auto">
          <a:xfrm>
            <a:off x="179512" y="948353"/>
            <a:ext cx="6624736" cy="392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GB" sz="1800" dirty="0"/>
              <a:t>T</a:t>
            </a:r>
            <a:r>
              <a:rPr lang="en-GB" sz="1800" dirty="0" smtClean="0"/>
              <a:t>o accelerate, we need a </a:t>
            </a:r>
            <a:r>
              <a:rPr lang="en-GB" sz="1800" b="1" dirty="0" smtClean="0">
                <a:solidFill>
                  <a:srgbClr val="FF3300"/>
                </a:solidFill>
              </a:rPr>
              <a:t>force</a:t>
            </a:r>
            <a:r>
              <a:rPr lang="en-GB" sz="1800" dirty="0" smtClean="0">
                <a:solidFill>
                  <a:srgbClr val="FF3300"/>
                </a:solidFill>
              </a:rPr>
              <a:t> </a:t>
            </a:r>
            <a:r>
              <a:rPr lang="en-GB" sz="1800" b="1" dirty="0" smtClean="0">
                <a:solidFill>
                  <a:srgbClr val="FF3300"/>
                </a:solidFill>
              </a:rPr>
              <a:t>in</a:t>
            </a:r>
            <a:r>
              <a:rPr lang="en-GB" sz="1800" dirty="0" smtClean="0">
                <a:solidFill>
                  <a:srgbClr val="FF3300"/>
                </a:solidFill>
              </a:rPr>
              <a:t> the </a:t>
            </a:r>
            <a:r>
              <a:rPr lang="en-GB" sz="1800" b="1" dirty="0" smtClean="0">
                <a:solidFill>
                  <a:srgbClr val="FF3300"/>
                </a:solidFill>
              </a:rPr>
              <a:t>direction of motion</a:t>
            </a:r>
            <a:r>
              <a:rPr lang="en-GB" sz="1800" dirty="0" smtClean="0">
                <a:solidFill>
                  <a:srgbClr val="FF3300"/>
                </a:solidFill>
              </a:rPr>
              <a:t>!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215508"/>
              </p:ext>
            </p:extLst>
          </p:nvPr>
        </p:nvGraphicFramePr>
        <p:xfrm>
          <a:off x="7236296" y="2355155"/>
          <a:ext cx="111760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80" name="Equation" r:id="rId3" imgW="558800" imgH="393700" progId="Equation.3">
                  <p:embed/>
                </p:oleObj>
              </mc:Choice>
              <mc:Fallback>
                <p:oleObj name="Equation" r:id="rId3" imgW="5588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2355155"/>
                        <a:ext cx="1117600" cy="7858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79512" y="1412776"/>
            <a:ext cx="8856984" cy="792088"/>
            <a:chOff x="179512" y="964899"/>
            <a:chExt cx="8856984" cy="792088"/>
          </a:xfrm>
        </p:grpSpPr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79512" y="964899"/>
              <a:ext cx="2895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fr-FR" sz="1800" dirty="0" err="1">
                  <a:solidFill>
                    <a:srgbClr val="FF3300"/>
                  </a:solidFill>
                </a:rPr>
                <a:t>Newton-Lorentz</a:t>
              </a:r>
              <a:r>
                <a:rPr lang="en-US" sz="1800" dirty="0">
                  <a:solidFill>
                    <a:srgbClr val="FF3300"/>
                  </a:solidFill>
                </a:rPr>
                <a:t> </a:t>
              </a:r>
              <a:r>
                <a:rPr lang="en-US" sz="1800" dirty="0" smtClean="0">
                  <a:solidFill>
                    <a:srgbClr val="FF3300"/>
                  </a:solidFill>
                </a:rPr>
                <a:t>Force on a charged particle:</a:t>
              </a:r>
              <a:r>
                <a:rPr lang="fr-FR" sz="1800" dirty="0" smtClean="0">
                  <a:solidFill>
                    <a:srgbClr val="FF3300"/>
                  </a:solidFill>
                </a:rPr>
                <a:t>                                           </a:t>
              </a:r>
              <a:endParaRPr lang="fr-FR" dirty="0">
                <a:latin typeface="Times New Roman" charset="0"/>
              </a:endParaRPr>
            </a:p>
          </p:txBody>
        </p:sp>
        <p:graphicFrame>
          <p:nvGraphicFramePr>
            <p:cNvPr id="10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12772906"/>
                </p:ext>
              </p:extLst>
            </p:nvPr>
          </p:nvGraphicFramePr>
          <p:xfrm>
            <a:off x="2987824" y="980728"/>
            <a:ext cx="2730500" cy="776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881" name="Equation" r:id="rId5" imgW="1384300" imgH="393700" progId="Equation.3">
                    <p:embed/>
                  </p:oleObj>
                </mc:Choice>
                <mc:Fallback>
                  <p:oleObj name="Equation" r:id="rId5" imgW="1384300" imgH="3937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7824" y="980728"/>
                          <a:ext cx="2730500" cy="7762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6012160" y="1094895"/>
              <a:ext cx="302433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2</a:t>
              </a:r>
              <a:r>
                <a:rPr lang="en-GB" sz="1600" baseline="30000" dirty="0" smtClean="0"/>
                <a:t>nd</a:t>
              </a:r>
              <a:r>
                <a:rPr lang="en-GB" sz="1600" dirty="0" smtClean="0"/>
                <a:t> term always perpendicular to motion =&gt; </a:t>
              </a:r>
              <a:r>
                <a:rPr lang="en-GB" sz="1600" dirty="0" smtClean="0">
                  <a:solidFill>
                    <a:srgbClr val="FF0000"/>
                  </a:solidFill>
                </a:rPr>
                <a:t>no acceleration</a:t>
              </a:r>
              <a:endParaRPr lang="en-GB" sz="16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" name="Picture 3" descr="obi-wan-kenobi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941" y="116632"/>
            <a:ext cx="1835539" cy="1376654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4932040" y="1556792"/>
            <a:ext cx="576064" cy="504056"/>
            <a:chOff x="4932040" y="1628800"/>
            <a:chExt cx="576064" cy="504056"/>
          </a:xfrm>
        </p:grpSpPr>
        <p:cxnSp>
          <p:nvCxnSpPr>
            <p:cNvPr id="6" name="Straight Connector 5"/>
            <p:cNvCxnSpPr/>
            <p:nvPr/>
          </p:nvCxnSpPr>
          <p:spPr bwMode="auto">
            <a:xfrm>
              <a:off x="4932040" y="1628800"/>
              <a:ext cx="576064" cy="50405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flipH="1">
              <a:off x="4932040" y="1628800"/>
              <a:ext cx="576064" cy="50405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7"/>
          <p:cNvGrpSpPr/>
          <p:nvPr/>
        </p:nvGrpSpPr>
        <p:grpSpPr>
          <a:xfrm>
            <a:off x="683568" y="3658254"/>
            <a:ext cx="8297812" cy="531363"/>
            <a:chOff x="683568" y="3645024"/>
            <a:chExt cx="8297812" cy="531363"/>
          </a:xfrm>
        </p:grpSpPr>
        <p:graphicFrame>
          <p:nvGraphicFramePr>
            <p:cNvPr id="1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679980"/>
                </p:ext>
              </p:extLst>
            </p:nvPr>
          </p:nvGraphicFramePr>
          <p:xfrm>
            <a:off x="683568" y="3645024"/>
            <a:ext cx="1714500" cy="493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882" name="Equation" r:id="rId8" imgW="838080" imgH="241200" progId="Equation.3">
                    <p:embed/>
                  </p:oleObj>
                </mc:Choice>
                <mc:Fallback>
                  <p:oleObj name="Equation" r:id="rId8" imgW="83808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568" y="3645024"/>
                          <a:ext cx="1714500" cy="4937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85041724"/>
                </p:ext>
              </p:extLst>
            </p:nvPr>
          </p:nvGraphicFramePr>
          <p:xfrm>
            <a:off x="2699792" y="3749350"/>
            <a:ext cx="1814513" cy="427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883" name="Equation" r:id="rId10" imgW="863600" imgH="203200" progId="Equation.3">
                    <p:embed/>
                  </p:oleObj>
                </mc:Choice>
                <mc:Fallback>
                  <p:oleObj name="Equation" r:id="rId10" imgW="8636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9792" y="3749350"/>
                          <a:ext cx="1814513" cy="4270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7622669"/>
                </p:ext>
              </p:extLst>
            </p:nvPr>
          </p:nvGraphicFramePr>
          <p:xfrm>
            <a:off x="5004048" y="3743492"/>
            <a:ext cx="3977332" cy="4301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884" name="Equation" r:id="rId12" imgW="2705100" imgH="292100" progId="Equation.3">
                    <p:embed/>
                  </p:oleObj>
                </mc:Choice>
                <mc:Fallback>
                  <p:oleObj name="Equation" r:id="rId12" imgW="2705100" imgH="292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4048" y="3743492"/>
                          <a:ext cx="3977332" cy="430127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9157167"/>
              </p:ext>
            </p:extLst>
          </p:nvPr>
        </p:nvGraphicFramePr>
        <p:xfrm>
          <a:off x="1619672" y="4581128"/>
          <a:ext cx="2763764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885" name="Equation" r:id="rId14" imgW="1257300" imgH="393700" progId="Equation.3">
                  <p:embed/>
                </p:oleObj>
              </mc:Choice>
              <mc:Fallback>
                <p:oleObj name="Equation" r:id="rId14" imgW="1257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581128"/>
                        <a:ext cx="2763764" cy="8640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11560" y="5876925"/>
            <a:ext cx="8125842" cy="646678"/>
            <a:chOff x="683568" y="5966197"/>
            <a:chExt cx="8125842" cy="646678"/>
          </a:xfrm>
        </p:grpSpPr>
        <p:grpSp>
          <p:nvGrpSpPr>
            <p:cNvPr id="23" name="Group 22"/>
            <p:cNvGrpSpPr/>
            <p:nvPr/>
          </p:nvGrpSpPr>
          <p:grpSpPr>
            <a:xfrm>
              <a:off x="683568" y="5966197"/>
              <a:ext cx="5930528" cy="558800"/>
              <a:chOff x="1043608" y="5300861"/>
              <a:chExt cx="5930528" cy="558800"/>
            </a:xfrm>
          </p:grpSpPr>
          <p:graphicFrame>
            <p:nvGraphicFramePr>
              <p:cNvPr id="2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49812882"/>
                  </p:ext>
                </p:extLst>
              </p:nvPr>
            </p:nvGraphicFramePr>
            <p:xfrm>
              <a:off x="1043608" y="5355952"/>
              <a:ext cx="2286000" cy="4399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6886" name="Equation" r:id="rId16" imgW="1054100" imgH="203200" progId="Equation.3">
                      <p:embed/>
                    </p:oleObj>
                  </mc:Choice>
                  <mc:Fallback>
                    <p:oleObj name="Equation" r:id="rId16" imgW="1054100" imgH="203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43608" y="5355952"/>
                            <a:ext cx="2286000" cy="43990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5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0147701"/>
                  </p:ext>
                </p:extLst>
              </p:nvPr>
            </p:nvGraphicFramePr>
            <p:xfrm>
              <a:off x="4637336" y="5300861"/>
              <a:ext cx="2336800" cy="558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6887" name="Equation" r:id="rId18" imgW="1168400" imgH="279400" progId="Equation.3">
                      <p:embed/>
                    </p:oleObj>
                  </mc:Choice>
                  <mc:Fallback>
                    <p:oleObj name="Equation" r:id="rId18" imgW="1168400" imgH="279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37336" y="5300861"/>
                            <a:ext cx="2336800" cy="5588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" name="Line 30"/>
              <p:cNvSpPr>
                <a:spLocks noChangeShapeType="1"/>
              </p:cNvSpPr>
              <p:nvPr/>
            </p:nvSpPr>
            <p:spPr bwMode="auto">
              <a:xfrm>
                <a:off x="3923928" y="5571976"/>
                <a:ext cx="228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6876256" y="5966544"/>
              <a:ext cx="193315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800" dirty="0" smtClean="0">
                  <a:solidFill>
                    <a:srgbClr val="000000"/>
                  </a:solidFill>
                  <a:latin typeface="+mn-lt"/>
                  <a:cs typeface="Times New Roman"/>
                </a:rPr>
                <a:t>- </a:t>
              </a:r>
              <a:r>
                <a:rPr lang="en-GB" sz="1800" i="1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V </a:t>
              </a:r>
              <a:r>
                <a:rPr lang="en-GB" sz="1800" dirty="0" smtClean="0">
                  <a:solidFill>
                    <a:srgbClr val="000000"/>
                  </a:solidFill>
                </a:rPr>
                <a:t>is </a:t>
              </a:r>
              <a:r>
                <a:rPr lang="en-GB" sz="1800" dirty="0">
                  <a:solidFill>
                    <a:srgbClr val="000000"/>
                  </a:solidFill>
                </a:rPr>
                <a:t>a </a:t>
              </a:r>
              <a:r>
                <a:rPr lang="en-GB" sz="1800" dirty="0" smtClean="0">
                  <a:solidFill>
                    <a:srgbClr val="000000"/>
                  </a:solidFill>
                </a:rPr>
                <a:t>potential</a:t>
              </a:r>
              <a:br>
                <a:rPr lang="en-GB" sz="1800" dirty="0" smtClean="0">
                  <a:solidFill>
                    <a:srgbClr val="000000"/>
                  </a:solidFill>
                </a:rPr>
              </a:br>
              <a:r>
                <a:rPr lang="en-GB" sz="1800" dirty="0" smtClean="0">
                  <a:solidFill>
                    <a:srgbClr val="000000"/>
                  </a:solidFill>
                </a:rPr>
                <a:t>- </a:t>
              </a:r>
              <a:r>
                <a:rPr lang="en-GB" sz="1800" i="1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q</a:t>
              </a:r>
              <a:r>
                <a:rPr lang="en-GB" sz="1800" dirty="0" smtClean="0">
                  <a:solidFill>
                    <a:srgbClr val="000000"/>
                  </a:solidFill>
                </a:rPr>
                <a:t> the charge</a:t>
              </a:r>
              <a:endParaRPr lang="en-US" sz="1800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5192902" y="188640"/>
            <a:ext cx="18993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4A7DC7"/>
                </a:solidFill>
              </a:rPr>
              <a:t>May the </a:t>
            </a:r>
            <a:r>
              <a:rPr lang="en-US" sz="2000" dirty="0" smtClean="0">
                <a:solidFill>
                  <a:srgbClr val="4A7DC7"/>
                </a:solidFill>
              </a:rPr>
              <a:t>force</a:t>
            </a:r>
          </a:p>
          <a:p>
            <a:r>
              <a:rPr lang="en-US" sz="2000" dirty="0" smtClean="0">
                <a:solidFill>
                  <a:srgbClr val="4A7DC7"/>
                </a:solidFill>
              </a:rPr>
              <a:t>be </a:t>
            </a:r>
            <a:r>
              <a:rPr lang="en-US" sz="2000" dirty="0">
                <a:solidFill>
                  <a:srgbClr val="4A7DC7"/>
                </a:solidFill>
              </a:rPr>
              <a:t>with </a:t>
            </a:r>
            <a:r>
              <a:rPr lang="en-US" sz="2000" dirty="0" smtClean="0">
                <a:solidFill>
                  <a:srgbClr val="4A7DC7"/>
                </a:solidFill>
              </a:rPr>
              <a:t>you</a:t>
            </a:r>
            <a:r>
              <a:rPr lang="en-US" sz="2000" i="1" dirty="0" smtClean="0">
                <a:solidFill>
                  <a:srgbClr val="4A7DC7"/>
                </a:solidFill>
              </a:rPr>
              <a:t>!</a:t>
            </a:r>
            <a:endParaRPr lang="en-US" sz="2000" i="1" dirty="0">
              <a:solidFill>
                <a:srgbClr val="4A7DC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Electrostatic Acceleration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539552" y="2996952"/>
            <a:ext cx="482453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b="1" u="sng" dirty="0" smtClean="0">
                <a:solidFill>
                  <a:srgbClr val="FF3300"/>
                </a:solidFill>
              </a:rPr>
              <a:t>Electrostatic Field:</a:t>
            </a:r>
          </a:p>
          <a:p>
            <a:endParaRPr lang="en-GB" sz="1800" b="1" u="sng" dirty="0" smtClean="0">
              <a:solidFill>
                <a:srgbClr val="FF3300"/>
              </a:solidFill>
            </a:endParaRPr>
          </a:p>
          <a:p>
            <a:r>
              <a:rPr lang="en-US" sz="1800" dirty="0" smtClean="0"/>
              <a:t>Force:</a:t>
            </a:r>
          </a:p>
          <a:p>
            <a:endParaRPr lang="en-US" sz="1800" dirty="0" smtClean="0"/>
          </a:p>
          <a:p>
            <a:r>
              <a:rPr lang="en-US" sz="1800" dirty="0" smtClean="0"/>
              <a:t>Energy </a:t>
            </a:r>
            <a:r>
              <a:rPr lang="en-US" sz="1800" dirty="0"/>
              <a:t>gain</a:t>
            </a:r>
            <a:r>
              <a:rPr lang="en-US" sz="1800" dirty="0" smtClean="0"/>
              <a:t>: W =</a:t>
            </a:r>
            <a:r>
              <a:rPr lang="en-US" sz="1800" dirty="0" smtClean="0">
                <a:latin typeface="ＭＳ ゴシック"/>
                <a:ea typeface="ＭＳ ゴシック"/>
                <a:cs typeface="ＭＳ ゴシック"/>
                <a:sym typeface="Wingdings"/>
              </a:rPr>
              <a:t> </a:t>
            </a:r>
            <a:r>
              <a:rPr lang="en-US" sz="1800" dirty="0">
                <a:sym typeface="Wingdings"/>
              </a:rPr>
              <a:t>q</a:t>
            </a:r>
            <a:r>
              <a:rPr lang="en-US" sz="1800" dirty="0" smtClean="0"/>
              <a:t> </a:t>
            </a:r>
            <a:r>
              <a:rPr lang="en-US" sz="1800" dirty="0" smtClean="0">
                <a:latin typeface="Lucida Grande"/>
                <a:ea typeface="Lucida Grande"/>
                <a:cs typeface="Lucida Grande"/>
              </a:rPr>
              <a:t>Δ</a:t>
            </a:r>
            <a:r>
              <a:rPr lang="en-US" sz="1800" dirty="0" smtClean="0"/>
              <a:t>V</a:t>
            </a:r>
          </a:p>
          <a:p>
            <a:endParaRPr lang="en-US" sz="1800" dirty="0"/>
          </a:p>
          <a:p>
            <a:r>
              <a:rPr lang="en-GB" sz="1800" dirty="0" smtClean="0">
                <a:solidFill>
                  <a:srgbClr val="000000"/>
                </a:solidFill>
              </a:rPr>
              <a:t>used for first stage of acceleration: particle sources, electron guns,</a:t>
            </a:r>
          </a:p>
          <a:p>
            <a:r>
              <a:rPr lang="en-GB" sz="1800" dirty="0" smtClean="0">
                <a:solidFill>
                  <a:srgbClr val="000000"/>
                </a:solidFill>
              </a:rPr>
              <a:t>x-ray tubes</a:t>
            </a:r>
          </a:p>
          <a:p>
            <a:endParaRPr lang="en-GB" sz="1800" dirty="0">
              <a:solidFill>
                <a:srgbClr val="000000"/>
              </a:solidFill>
            </a:endParaRPr>
          </a:p>
          <a:p>
            <a:r>
              <a:rPr lang="en-US" sz="1800" dirty="0" smtClean="0"/>
              <a:t>Limitation</a:t>
            </a:r>
            <a:r>
              <a:rPr lang="en-US" sz="1800" dirty="0"/>
              <a:t>:</a:t>
            </a:r>
            <a:r>
              <a:rPr lang="en-US" sz="1800" baseline="-25000" dirty="0"/>
              <a:t> </a:t>
            </a:r>
            <a:r>
              <a:rPr lang="en-US" sz="1800" dirty="0"/>
              <a:t> </a:t>
            </a:r>
            <a:r>
              <a:rPr lang="en-GB" sz="1800" dirty="0" smtClean="0">
                <a:solidFill>
                  <a:srgbClr val="FF3300"/>
                </a:solidFill>
              </a:rPr>
              <a:t>insulation </a:t>
            </a:r>
            <a:r>
              <a:rPr lang="en-GB" sz="1800" dirty="0">
                <a:solidFill>
                  <a:srgbClr val="FF3300"/>
                </a:solidFill>
              </a:rPr>
              <a:t>problems</a:t>
            </a:r>
          </a:p>
          <a:p>
            <a:r>
              <a:rPr lang="en-GB" sz="1800" dirty="0">
                <a:solidFill>
                  <a:srgbClr val="FF3300"/>
                </a:solidFill>
              </a:rPr>
              <a:t>    </a:t>
            </a:r>
            <a:r>
              <a:rPr lang="en-GB" sz="1800" dirty="0"/>
              <a:t>maximum high voltage (~ 10 MV</a:t>
            </a:r>
            <a:r>
              <a:rPr lang="en-GB" sz="1800" dirty="0" smtClean="0"/>
              <a:t>)</a:t>
            </a:r>
            <a:endParaRPr lang="en-GB" sz="1800" dirty="0">
              <a:solidFill>
                <a:srgbClr val="FF3300"/>
              </a:solidFill>
            </a:endParaRPr>
          </a:p>
        </p:txBody>
      </p:sp>
      <p:pic>
        <p:nvPicPr>
          <p:cNvPr id="5" name="Picture 4" descr="cockroft-walton-fermila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984" y="1628800"/>
            <a:ext cx="3277504" cy="40240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92184" y="5661248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Times New Roman"/>
                <a:cs typeface="Times New Roman"/>
              </a:rPr>
              <a:t>750 kV </a:t>
            </a:r>
            <a:r>
              <a:rPr lang="en-US" sz="1800" dirty="0" err="1" smtClean="0">
                <a:latin typeface="Times New Roman"/>
                <a:cs typeface="Times New Roman"/>
              </a:rPr>
              <a:t>Cockroft</a:t>
            </a:r>
            <a:r>
              <a:rPr lang="en-US" sz="1800" dirty="0" smtClean="0">
                <a:latin typeface="Times New Roman"/>
                <a:cs typeface="Times New Roman"/>
              </a:rPr>
              <a:t>-Walton generator</a:t>
            </a:r>
            <a:br>
              <a:rPr lang="en-US" sz="1800" dirty="0" smtClean="0">
                <a:latin typeface="Times New Roman"/>
                <a:cs typeface="Times New Roman"/>
              </a:rPr>
            </a:br>
            <a:r>
              <a:rPr lang="en-US" sz="1800" dirty="0" smtClean="0">
                <a:latin typeface="Times New Roman"/>
                <a:cs typeface="Times New Roman"/>
              </a:rPr>
              <a:t>at </a:t>
            </a:r>
            <a:r>
              <a:rPr lang="en-US" sz="1800" dirty="0" err="1" smtClean="0">
                <a:latin typeface="Times New Roman"/>
                <a:cs typeface="Times New Roman"/>
              </a:rPr>
              <a:t>Fermilab</a:t>
            </a:r>
            <a:r>
              <a:rPr lang="en-US" sz="1800" dirty="0" smtClean="0">
                <a:latin typeface="Times New Roman"/>
                <a:cs typeface="Times New Roman"/>
              </a:rPr>
              <a:t> (Proton source)</a:t>
            </a:r>
            <a:endParaRPr lang="en-US" sz="1800" dirty="0">
              <a:latin typeface="Times New Roman"/>
              <a:cs typeface="Times New Roman"/>
            </a:endParaRP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611560" y="980728"/>
            <a:ext cx="4883611" cy="1975498"/>
            <a:chOff x="286" y="835"/>
            <a:chExt cx="3102" cy="1248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1493" y="1133"/>
              <a:ext cx="513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1646" y="887"/>
              <a:ext cx="192" cy="212"/>
              <a:chOff x="3264" y="2352"/>
              <a:chExt cx="192" cy="212"/>
            </a:xfrm>
          </p:grpSpPr>
          <p:sp>
            <p:nvSpPr>
              <p:cNvPr id="39" name="Rectangle 7"/>
              <p:cNvSpPr>
                <a:spLocks noChangeArrowheads="1"/>
              </p:cNvSpPr>
              <p:nvPr/>
            </p:nvSpPr>
            <p:spPr bwMode="auto">
              <a:xfrm>
                <a:off x="3264" y="2352"/>
                <a:ext cx="19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solidFill>
                      <a:srgbClr val="0000FF"/>
                    </a:solidFill>
                    <a:latin typeface="Comic Sans MS" pitchFamily="-110" charset="0"/>
                  </a:rPr>
                  <a:t>E</a:t>
                </a:r>
                <a:endParaRPr sz="1600" noProof="1">
                  <a:solidFill>
                    <a:srgbClr val="0000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40" name="Line 8"/>
              <p:cNvSpPr>
                <a:spLocks noChangeShapeType="1"/>
              </p:cNvSpPr>
              <p:nvPr/>
            </p:nvSpPr>
            <p:spPr bwMode="auto">
              <a:xfrm>
                <a:off x="3312" y="2352"/>
                <a:ext cx="96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 type="stealth" w="sm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941" y="1095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941" y="1575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11"/>
            <p:cNvSpPr>
              <a:spLocks/>
            </p:cNvSpPr>
            <p:nvPr/>
          </p:nvSpPr>
          <p:spPr bwMode="auto">
            <a:xfrm>
              <a:off x="845" y="1095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12"/>
            <p:cNvSpPr>
              <a:spLocks/>
            </p:cNvSpPr>
            <p:nvPr/>
          </p:nvSpPr>
          <p:spPr bwMode="auto">
            <a:xfrm>
              <a:off x="1229" y="1095"/>
              <a:ext cx="192" cy="480"/>
            </a:xfrm>
            <a:custGeom>
              <a:avLst/>
              <a:gdLst>
                <a:gd name="T0" fmla="*/ 192 w 43200"/>
                <a:gd name="T1" fmla="*/ 240 h 43200"/>
                <a:gd name="T2" fmla="*/ 192 w 43200"/>
                <a:gd name="T3" fmla="*/ 240 h 43200"/>
                <a:gd name="T4" fmla="*/ 96 w 43200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087" y="1577"/>
              <a:ext cx="0" cy="3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1087" y="1968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102" y="109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2102" y="157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17"/>
            <p:cNvSpPr>
              <a:spLocks/>
            </p:cNvSpPr>
            <p:nvPr/>
          </p:nvSpPr>
          <p:spPr bwMode="auto">
            <a:xfrm>
              <a:off x="2006" y="1094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18"/>
            <p:cNvSpPr>
              <a:spLocks/>
            </p:cNvSpPr>
            <p:nvPr/>
          </p:nvSpPr>
          <p:spPr bwMode="auto">
            <a:xfrm>
              <a:off x="2390" y="1094"/>
              <a:ext cx="192" cy="480"/>
            </a:xfrm>
            <a:custGeom>
              <a:avLst/>
              <a:gdLst>
                <a:gd name="T0" fmla="*/ 192 w 43200"/>
                <a:gd name="T1" fmla="*/ 240 h 43200"/>
                <a:gd name="T2" fmla="*/ 192 w 43200"/>
                <a:gd name="T3" fmla="*/ 240 h 43200"/>
                <a:gd name="T4" fmla="*/ 96 w 43200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2248" y="1576"/>
              <a:ext cx="0" cy="3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2248" y="1967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1229" y="1342"/>
              <a:ext cx="581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2"/>
            <p:cNvGrpSpPr>
              <a:grpSpLocks/>
            </p:cNvGrpSpPr>
            <p:nvPr/>
          </p:nvGrpSpPr>
          <p:grpSpPr bwMode="auto">
            <a:xfrm>
              <a:off x="286" y="835"/>
              <a:ext cx="2973" cy="951"/>
              <a:chOff x="2300" y="845"/>
              <a:chExt cx="2973" cy="951"/>
            </a:xfrm>
          </p:grpSpPr>
          <p:sp>
            <p:nvSpPr>
              <p:cNvPr id="35" name="Line 23"/>
              <p:cNvSpPr>
                <a:spLocks noChangeShapeType="1"/>
              </p:cNvSpPr>
              <p:nvPr/>
            </p:nvSpPr>
            <p:spPr bwMode="auto">
              <a:xfrm>
                <a:off x="2501" y="845"/>
                <a:ext cx="2596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Line 24"/>
              <p:cNvSpPr>
                <a:spLocks noChangeShapeType="1"/>
              </p:cNvSpPr>
              <p:nvPr/>
            </p:nvSpPr>
            <p:spPr bwMode="auto">
              <a:xfrm>
                <a:off x="2501" y="1796"/>
                <a:ext cx="2596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Arc 25"/>
              <p:cNvSpPr>
                <a:spLocks/>
              </p:cNvSpPr>
              <p:nvPr/>
            </p:nvSpPr>
            <p:spPr bwMode="auto">
              <a:xfrm>
                <a:off x="2300" y="845"/>
                <a:ext cx="201" cy="951"/>
              </a:xfrm>
              <a:custGeom>
                <a:avLst/>
                <a:gdLst>
                  <a:gd name="T0" fmla="*/ 201 w 22224"/>
                  <a:gd name="T1" fmla="*/ 951 h 43200"/>
                  <a:gd name="T2" fmla="*/ 201 w 22224"/>
                  <a:gd name="T3" fmla="*/ 0 h 43200"/>
                  <a:gd name="T4" fmla="*/ 195 w 22224"/>
                  <a:gd name="T5" fmla="*/ 476 h 43200"/>
                  <a:gd name="T6" fmla="*/ 0 60000 65536"/>
                  <a:gd name="T7" fmla="*/ 0 60000 65536"/>
                  <a:gd name="T8" fmla="*/ 0 60000 65536"/>
                  <a:gd name="T9" fmla="*/ 0 w 22224"/>
                  <a:gd name="T10" fmla="*/ 0 h 43200"/>
                  <a:gd name="T11" fmla="*/ 22224 w 2222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224" h="43200" fill="none" extrusionOk="0">
                    <a:moveTo>
                      <a:pt x="22220" y="43191"/>
                    </a:moveTo>
                    <a:cubicBezTo>
                      <a:pt x="22013" y="43197"/>
                      <a:pt x="21806" y="43199"/>
                      <a:pt x="21600" y="43199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808" y="0"/>
                      <a:pt x="22016" y="3"/>
                      <a:pt x="22223" y="9"/>
                    </a:cubicBezTo>
                  </a:path>
                  <a:path w="22224" h="43200" stroke="0" extrusionOk="0">
                    <a:moveTo>
                      <a:pt x="22220" y="43191"/>
                    </a:moveTo>
                    <a:cubicBezTo>
                      <a:pt x="22013" y="43197"/>
                      <a:pt x="21806" y="43199"/>
                      <a:pt x="21600" y="43199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808" y="0"/>
                      <a:pt x="22016" y="3"/>
                      <a:pt x="22223" y="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Arc 26"/>
              <p:cNvSpPr>
                <a:spLocks/>
              </p:cNvSpPr>
              <p:nvPr/>
            </p:nvSpPr>
            <p:spPr bwMode="auto">
              <a:xfrm>
                <a:off x="4914" y="845"/>
                <a:ext cx="359" cy="951"/>
              </a:xfrm>
              <a:custGeom>
                <a:avLst/>
                <a:gdLst>
                  <a:gd name="T0" fmla="*/ 359 w 43200"/>
                  <a:gd name="T1" fmla="*/ 476 h 43200"/>
                  <a:gd name="T2" fmla="*/ 359 w 43200"/>
                  <a:gd name="T3" fmla="*/ 476 h 43200"/>
                  <a:gd name="T4" fmla="*/ 179 w 43200"/>
                  <a:gd name="T5" fmla="*/ 476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43200" y="21600"/>
                    </a:move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199" y="9670"/>
                      <a:pt x="43199" y="21599"/>
                    </a:cubicBezTo>
                  </a:path>
                  <a:path w="43200" h="43200" stroke="0" extrusionOk="0">
                    <a:moveTo>
                      <a:pt x="43200" y="21600"/>
                    </a:move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199" y="9670"/>
                      <a:pt x="43199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7" y="1968"/>
              <a:ext cx="3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H="1" flipV="1">
              <a:off x="1838" y="1967"/>
              <a:ext cx="41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>
              <a:off x="1475" y="1852"/>
              <a:ext cx="2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D</a:t>
              </a:r>
              <a:r>
                <a:rPr lang="en-US" sz="1600">
                  <a:latin typeface="Comic Sans MS" pitchFamily="-110" charset="0"/>
                </a:rPr>
                <a:t>V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2298" y="1810"/>
              <a:ext cx="109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9999FF"/>
                  </a:solidFill>
                  <a:latin typeface="Comic Sans MS" pitchFamily="-110" charset="0"/>
                </a:rPr>
                <a:t>vacuum envelope</a:t>
              </a:r>
              <a:endParaRPr sz="1600" noProof="1">
                <a:solidFill>
                  <a:srgbClr val="9999FF"/>
                </a:solidFill>
                <a:latin typeface="Comic Sans MS" pitchFamily="-110" charset="0"/>
              </a:endParaRPr>
            </a:p>
          </p:txBody>
        </p:sp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>
              <a:off x="601" y="1247"/>
              <a:ext cx="184" cy="189"/>
            </a:xfrm>
            <a:prstGeom prst="cube">
              <a:avLst>
                <a:gd name="adj" fmla="val 2895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V="1">
              <a:off x="761" y="1342"/>
              <a:ext cx="84" cy="0"/>
            </a:xfrm>
            <a:prstGeom prst="line">
              <a:avLst/>
            </a:prstGeom>
            <a:noFill/>
            <a:ln w="9525">
              <a:solidFill>
                <a:srgbClr val="FF505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1619" y="1306"/>
              <a:ext cx="75" cy="74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359" y="1035"/>
              <a:ext cx="5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chemeClr val="accent1"/>
                  </a:solidFill>
                  <a:latin typeface="Comic Sans MS" pitchFamily="-110" charset="0"/>
                </a:rPr>
                <a:t>source</a:t>
              </a:r>
              <a:endParaRPr sz="1600" noProof="1">
                <a:solidFill>
                  <a:schemeClr val="accent1"/>
                </a:solidFill>
                <a:latin typeface="Comic Sans MS" pitchFamily="-110" charset="0"/>
              </a:endParaRPr>
            </a:p>
          </p:txBody>
        </p:sp>
      </p:grpSp>
      <p:graphicFrame>
        <p:nvGraphicFramePr>
          <p:cNvPr id="4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089915"/>
              </p:ext>
            </p:extLst>
          </p:nvPr>
        </p:nvGraphicFramePr>
        <p:xfrm>
          <a:off x="1536700" y="3390900"/>
          <a:ext cx="15351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98" name="Equation" r:id="rId5" imgW="838200" imgH="393700" progId="Equation.3">
                  <p:embed/>
                </p:oleObj>
              </mc:Choice>
              <mc:Fallback>
                <p:oleObj name="Equation" r:id="rId5" imgW="838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3390900"/>
                        <a:ext cx="1535113" cy="7207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41"/>
          <p:cNvGrpSpPr/>
          <p:nvPr/>
        </p:nvGrpSpPr>
        <p:grpSpPr>
          <a:xfrm>
            <a:off x="5580112" y="939130"/>
            <a:ext cx="3505200" cy="5370190"/>
            <a:chOff x="5580112" y="939130"/>
            <a:chExt cx="3505200" cy="5370190"/>
          </a:xfrm>
        </p:grpSpPr>
        <p:pic>
          <p:nvPicPr>
            <p:cNvPr id="43" name="Picture 5" descr="D:\22a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939130"/>
              <a:ext cx="3505200" cy="5010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5796136" y="5939988"/>
              <a:ext cx="314701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Times New Roman"/>
                  <a:cs typeface="Times New Roman"/>
                </a:rPr>
                <a:t>Van-de-</a:t>
              </a:r>
              <a:r>
                <a:rPr lang="en-US" sz="1800" dirty="0" err="1" smtClean="0">
                  <a:latin typeface="Times New Roman"/>
                  <a:cs typeface="Times New Roman"/>
                </a:rPr>
                <a:t>Graaf</a:t>
              </a:r>
              <a:r>
                <a:rPr lang="en-US" sz="1800" dirty="0" smtClean="0">
                  <a:latin typeface="Times New Roman"/>
                  <a:cs typeface="Times New Roman"/>
                </a:rPr>
                <a:t> generator at MIT</a:t>
              </a:r>
              <a:endParaRPr lang="en-US" sz="1800" dirty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26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ames_Clerk_Maxwe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751614"/>
            <a:ext cx="1807468" cy="2173330"/>
          </a:xfrm>
          <a:prstGeom prst="rect">
            <a:avLst/>
          </a:prstGeom>
        </p:spPr>
      </p:pic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1052736"/>
            <a:ext cx="8663880" cy="5252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/>
              <a:t>The electrostatic field is limited by insulation, </a:t>
            </a:r>
          </a:p>
          <a:p>
            <a:r>
              <a:rPr lang="en-GB" sz="1800" dirty="0" smtClean="0"/>
              <a:t>the magnetic field does not accelerate.</a:t>
            </a:r>
          </a:p>
          <a:p>
            <a:endParaRPr lang="en-GB" sz="1800" dirty="0" smtClean="0"/>
          </a:p>
          <a:p>
            <a:endParaRPr lang="en-GB" sz="1800" dirty="0"/>
          </a:p>
          <a:p>
            <a:r>
              <a:rPr lang="en-GB" sz="1800" dirty="0" smtClean="0">
                <a:solidFill>
                  <a:srgbClr val="FF3300"/>
                </a:solidFill>
              </a:rPr>
              <a:t>From Maxwell’s Equations:</a:t>
            </a:r>
          </a:p>
          <a:p>
            <a:endParaRPr lang="en-GB" sz="1800" dirty="0" smtClean="0">
              <a:solidFill>
                <a:srgbClr val="FF3300"/>
              </a:solidFill>
            </a:endParaRPr>
          </a:p>
          <a:p>
            <a:endParaRPr lang="en-GB" sz="1800" dirty="0">
              <a:solidFill>
                <a:srgbClr val="FF3300"/>
              </a:solidFill>
            </a:endParaRPr>
          </a:p>
          <a:p>
            <a:endParaRPr lang="en-GB" sz="1800" dirty="0" smtClean="0">
              <a:solidFill>
                <a:srgbClr val="FF3300"/>
              </a:solidFill>
            </a:endParaRPr>
          </a:p>
          <a:p>
            <a:endParaRPr lang="en-GB" sz="1800" dirty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000000"/>
                </a:solidFill>
              </a:rPr>
              <a:t>The </a:t>
            </a:r>
            <a:r>
              <a:rPr lang="en-GB" sz="1800" dirty="0">
                <a:solidFill>
                  <a:srgbClr val="000000"/>
                </a:solidFill>
              </a:rPr>
              <a:t>electric field is </a:t>
            </a:r>
            <a:r>
              <a:rPr lang="en-GB" sz="1800" dirty="0" smtClean="0">
                <a:solidFill>
                  <a:srgbClr val="000000"/>
                </a:solidFill>
              </a:rPr>
              <a:t>derived from </a:t>
            </a:r>
            <a:r>
              <a:rPr lang="en-GB" sz="1800" dirty="0">
                <a:solidFill>
                  <a:srgbClr val="000000"/>
                </a:solidFill>
              </a:rPr>
              <a:t>a scalar </a:t>
            </a:r>
            <a:r>
              <a:rPr lang="en-GB" sz="1800" dirty="0" smtClean="0">
                <a:solidFill>
                  <a:srgbClr val="000000"/>
                </a:solidFill>
              </a:rPr>
              <a:t>potential </a:t>
            </a:r>
            <a:r>
              <a:rPr lang="en-GB" sz="1800" dirty="0" err="1" smtClean="0">
                <a:solidFill>
                  <a:srgbClr val="000000"/>
                </a:solidFill>
              </a:rPr>
              <a:t>φ</a:t>
            </a:r>
            <a:r>
              <a:rPr lang="en-GB" sz="1800" dirty="0" smtClean="0">
                <a:solidFill>
                  <a:srgbClr val="000000"/>
                </a:solidFill>
              </a:rPr>
              <a:t> and </a:t>
            </a:r>
            <a:r>
              <a:rPr lang="en-GB" sz="1800" dirty="0">
                <a:solidFill>
                  <a:srgbClr val="000000"/>
                </a:solidFill>
              </a:rPr>
              <a:t>a vector </a:t>
            </a:r>
            <a:r>
              <a:rPr lang="en-GB" sz="1800" dirty="0" smtClean="0">
                <a:solidFill>
                  <a:srgbClr val="000000"/>
                </a:solidFill>
              </a:rPr>
              <a:t>potential A</a:t>
            </a:r>
            <a:endParaRPr lang="en-GB" sz="1800" dirty="0">
              <a:solidFill>
                <a:srgbClr val="000000"/>
              </a:solidFill>
            </a:endParaRPr>
          </a:p>
          <a:p>
            <a:r>
              <a:rPr lang="en-GB" sz="1800" dirty="0">
                <a:solidFill>
                  <a:srgbClr val="000000"/>
                </a:solidFill>
              </a:rPr>
              <a:t>The </a:t>
            </a:r>
            <a:r>
              <a:rPr lang="en-GB" sz="1800" dirty="0">
                <a:solidFill>
                  <a:srgbClr val="FF0000"/>
                </a:solidFill>
              </a:rPr>
              <a:t>time variation of </a:t>
            </a:r>
            <a:r>
              <a:rPr lang="en-GB" sz="1800" dirty="0">
                <a:solidFill>
                  <a:srgbClr val="000000"/>
                </a:solidFill>
              </a:rPr>
              <a:t>the </a:t>
            </a:r>
            <a:r>
              <a:rPr lang="en-GB" sz="1800" dirty="0">
                <a:solidFill>
                  <a:srgbClr val="FF0000"/>
                </a:solidFill>
              </a:rPr>
              <a:t>magnetic </a:t>
            </a:r>
            <a:r>
              <a:rPr lang="en-GB" sz="1800" dirty="0" smtClean="0">
                <a:solidFill>
                  <a:srgbClr val="FF0000"/>
                </a:solidFill>
              </a:rPr>
              <a:t>field </a:t>
            </a:r>
            <a:r>
              <a:rPr lang="en-GB" sz="1800" dirty="0" smtClean="0">
                <a:solidFill>
                  <a:srgbClr val="000000"/>
                </a:solidFill>
              </a:rPr>
              <a:t>H </a:t>
            </a:r>
            <a:r>
              <a:rPr lang="en-GB" sz="1800" dirty="0" smtClean="0">
                <a:solidFill>
                  <a:srgbClr val="FF0000"/>
                </a:solidFill>
              </a:rPr>
              <a:t>generates</a:t>
            </a:r>
            <a:r>
              <a:rPr lang="en-GB" sz="1800" dirty="0" smtClean="0">
                <a:solidFill>
                  <a:srgbClr val="000000"/>
                </a:solidFill>
              </a:rPr>
              <a:t> </a:t>
            </a:r>
            <a:r>
              <a:rPr lang="en-GB" sz="1800" dirty="0">
                <a:solidFill>
                  <a:srgbClr val="000000"/>
                </a:solidFill>
              </a:rPr>
              <a:t>an </a:t>
            </a:r>
            <a:r>
              <a:rPr lang="en-GB" sz="1800" dirty="0">
                <a:solidFill>
                  <a:srgbClr val="FF0000"/>
                </a:solidFill>
              </a:rPr>
              <a:t>electric </a:t>
            </a:r>
            <a:r>
              <a:rPr lang="en-GB" sz="1800" dirty="0" smtClean="0">
                <a:solidFill>
                  <a:srgbClr val="FF0000"/>
                </a:solidFill>
              </a:rPr>
              <a:t>field </a:t>
            </a:r>
            <a:r>
              <a:rPr lang="en-GB" sz="1800" dirty="0" smtClean="0">
                <a:solidFill>
                  <a:srgbClr val="000000"/>
                </a:solidFill>
              </a:rPr>
              <a:t>E</a:t>
            </a:r>
          </a:p>
          <a:p>
            <a:endParaRPr lang="en-GB" sz="1800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2000" dirty="0" smtClean="0">
                <a:solidFill>
                  <a:srgbClr val="000000"/>
                </a:solidFill>
              </a:rPr>
              <a:t>The </a:t>
            </a:r>
            <a:r>
              <a:rPr lang="en-GB" sz="2000" b="1" dirty="0" smtClean="0">
                <a:solidFill>
                  <a:srgbClr val="FF0000"/>
                </a:solidFill>
              </a:rPr>
              <a:t>solution</a:t>
            </a:r>
            <a:r>
              <a:rPr lang="en-GB" sz="2000" dirty="0" smtClean="0">
                <a:solidFill>
                  <a:srgbClr val="000000"/>
                </a:solidFill>
              </a:rPr>
              <a:t>: =&gt; </a:t>
            </a:r>
            <a:r>
              <a:rPr lang="en-GB" sz="2000" b="1" dirty="0" smtClean="0">
                <a:solidFill>
                  <a:srgbClr val="FF0000"/>
                </a:solidFill>
              </a:rPr>
              <a:t>time varying electric fields</a:t>
            </a:r>
            <a:r>
              <a:rPr lang="en-GB" sz="2000" b="1" i="1" dirty="0" smtClean="0">
                <a:solidFill>
                  <a:srgbClr val="FF0000"/>
                </a:solidFill>
              </a:rPr>
              <a:t> !</a:t>
            </a:r>
          </a:p>
          <a:p>
            <a:pPr>
              <a:lnSpc>
                <a:spcPct val="120000"/>
              </a:lnSpc>
            </a:pPr>
            <a:r>
              <a:rPr lang="en-GB" sz="2000" dirty="0" smtClean="0">
                <a:solidFill>
                  <a:srgbClr val="000000"/>
                </a:solidFill>
              </a:rPr>
              <a:t>	1)  Induction</a:t>
            </a:r>
          </a:p>
          <a:p>
            <a:pPr>
              <a:lnSpc>
                <a:spcPct val="120000"/>
              </a:lnSpc>
            </a:pPr>
            <a:r>
              <a:rPr lang="en-GB" sz="2000" dirty="0">
                <a:solidFill>
                  <a:srgbClr val="000000"/>
                </a:solidFill>
              </a:rPr>
              <a:t>	</a:t>
            </a:r>
            <a:r>
              <a:rPr lang="en-GB" sz="2000" dirty="0" smtClean="0">
                <a:solidFill>
                  <a:srgbClr val="000000"/>
                </a:solidFill>
              </a:rPr>
              <a:t>2)  RF frequency </a:t>
            </a:r>
            <a:r>
              <a:rPr lang="en-GB" sz="2000" dirty="0" smtClean="0">
                <a:solidFill>
                  <a:srgbClr val="000000"/>
                </a:solidFill>
              </a:rPr>
              <a:t>fields</a:t>
            </a:r>
          </a:p>
          <a:p>
            <a:pPr>
              <a:lnSpc>
                <a:spcPct val="120000"/>
              </a:lnSpc>
            </a:pPr>
            <a:endParaRPr lang="en-GB" sz="2000" dirty="0" smtClean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2000" dirty="0" smtClean="0">
                <a:solidFill>
                  <a:srgbClr val="000000"/>
                </a:solidFill>
              </a:rPr>
              <a:t>Consequence: We can </a:t>
            </a:r>
            <a:r>
              <a:rPr lang="en-GB" sz="2000" dirty="0" smtClean="0">
                <a:solidFill>
                  <a:srgbClr val="FF0000"/>
                </a:solidFill>
              </a:rPr>
              <a:t>only</a:t>
            </a:r>
            <a:r>
              <a:rPr lang="en-GB" sz="2000" dirty="0" smtClean="0">
                <a:solidFill>
                  <a:srgbClr val="000000"/>
                </a:solidFill>
              </a:rPr>
              <a:t> accelerate </a:t>
            </a:r>
            <a:r>
              <a:rPr lang="en-GB" sz="2000" dirty="0" smtClean="0">
                <a:solidFill>
                  <a:srgbClr val="FF0000"/>
                </a:solidFill>
              </a:rPr>
              <a:t>bunched beam</a:t>
            </a:r>
            <a:r>
              <a:rPr lang="en-GB" sz="2000" dirty="0" smtClean="0">
                <a:solidFill>
                  <a:srgbClr val="000000"/>
                </a:solidFill>
              </a:rPr>
              <a:t>!</a:t>
            </a:r>
            <a:endParaRPr lang="en-GB" sz="2000" dirty="0" smtClean="0">
              <a:solidFill>
                <a:srgbClr val="000000"/>
              </a:solidFill>
            </a:endParaRPr>
          </a:p>
        </p:txBody>
      </p:sp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Methods of Acceleration: Time varying fields</a:t>
            </a:r>
            <a:endParaRPr lang="fr-FR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7282870"/>
              </p:ext>
            </p:extLst>
          </p:nvPr>
        </p:nvGraphicFramePr>
        <p:xfrm>
          <a:off x="3347864" y="1916832"/>
          <a:ext cx="2115480" cy="141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60" name="Equation" r:id="rId5" imgW="990600" imgH="660400" progId="Equation.3">
                  <p:embed/>
                </p:oleObj>
              </mc:Choice>
              <mc:Fallback>
                <p:oleObj name="Equation" r:id="rId5" imgW="990600" imgH="660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47864" y="1916832"/>
                        <a:ext cx="2115480" cy="1410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114202"/>
              </p:ext>
            </p:extLst>
          </p:nvPr>
        </p:nvGraphicFramePr>
        <p:xfrm>
          <a:off x="6876256" y="2708920"/>
          <a:ext cx="1656184" cy="828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61" name="Equation" r:id="rId7" imgW="812800" imgH="406400" progId="Equation.3">
                  <p:embed/>
                </p:oleObj>
              </mc:Choice>
              <mc:Fallback>
                <p:oleObj name="Equation" r:id="rId7" imgW="8128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76256" y="2708920"/>
                        <a:ext cx="1656184" cy="828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6012160" y="2924944"/>
            <a:ext cx="416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dirty="0" smtClean="0">
                <a:solidFill>
                  <a:srgbClr val="000000"/>
                </a:solidFill>
              </a:rPr>
              <a:t>or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1870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980728"/>
            <a:ext cx="866388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/>
              <a:t>It is based on the principle of a </a:t>
            </a:r>
            <a:r>
              <a:rPr lang="en-GB" sz="1800" dirty="0" smtClean="0">
                <a:solidFill>
                  <a:srgbClr val="FF0000"/>
                </a:solidFill>
              </a:rPr>
              <a:t>transformer</a:t>
            </a:r>
            <a:r>
              <a:rPr lang="en-GB" sz="1800" dirty="0" smtClean="0"/>
              <a:t>: </a:t>
            </a:r>
          </a:p>
          <a:p>
            <a:r>
              <a:rPr lang="en-GB" sz="1800" dirty="0" smtClean="0">
                <a:solidFill>
                  <a:srgbClr val="FF0000"/>
                </a:solidFill>
              </a:rPr>
              <a:t>- primary side</a:t>
            </a:r>
            <a:r>
              <a:rPr lang="en-GB" sz="1800" dirty="0" smtClean="0"/>
              <a:t>: </a:t>
            </a:r>
            <a:r>
              <a:rPr lang="en-GB" sz="1800" dirty="0"/>
              <a:t>large </a:t>
            </a:r>
            <a:r>
              <a:rPr lang="en-GB" sz="1800" dirty="0" smtClean="0"/>
              <a:t>electromagnet   </a:t>
            </a:r>
            <a:r>
              <a:rPr lang="en-GB" sz="1800" dirty="0" smtClean="0"/>
              <a:t>	 </a:t>
            </a:r>
            <a:r>
              <a:rPr lang="en-GB" sz="1800" dirty="0" smtClean="0">
                <a:solidFill>
                  <a:srgbClr val="FF0000"/>
                </a:solidFill>
              </a:rPr>
              <a:t>- secondary side</a:t>
            </a:r>
            <a:r>
              <a:rPr lang="en-GB" sz="1800" dirty="0" smtClean="0"/>
              <a:t>: electron beam.</a:t>
            </a:r>
          </a:p>
          <a:p>
            <a:r>
              <a:rPr lang="en-GB" sz="1800" dirty="0"/>
              <a:t>The </a:t>
            </a:r>
            <a:r>
              <a:rPr lang="en-GB" sz="1800" dirty="0" smtClean="0"/>
              <a:t>ramping </a:t>
            </a:r>
            <a:r>
              <a:rPr lang="en-GB" sz="1800" dirty="0"/>
              <a:t>magnetic field is used to guide particles on a circular trajectory as well as for acceleration</a:t>
            </a:r>
            <a:r>
              <a:rPr lang="en-GB" sz="1800" dirty="0" smtClean="0"/>
              <a:t>.</a:t>
            </a:r>
            <a:endParaRPr lang="en-GB" sz="1400" dirty="0" smtClean="0"/>
          </a:p>
          <a:p>
            <a:endParaRPr lang="en-GB" sz="1400" dirty="0" smtClean="0"/>
          </a:p>
          <a:p>
            <a:r>
              <a:rPr lang="en-GB" sz="1800" dirty="0" smtClean="0"/>
              <a:t>Limited by saturation in iron (~300 MeV e-)</a:t>
            </a:r>
            <a:endParaRPr lang="en-GB" sz="1400" dirty="0" smtClean="0"/>
          </a:p>
          <a:p>
            <a:endParaRPr lang="en-GB" sz="1400" dirty="0" smtClean="0"/>
          </a:p>
          <a:p>
            <a:r>
              <a:rPr lang="en-GB" sz="1800" dirty="0" smtClean="0"/>
              <a:t>Used in industry and medicine, as they are</a:t>
            </a:r>
          </a:p>
          <a:p>
            <a:r>
              <a:rPr lang="en-GB" sz="1800" dirty="0" smtClean="0"/>
              <a:t>compact accelerators for electrons</a:t>
            </a:r>
          </a:p>
        </p:txBody>
      </p:sp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Acceleration by Induction: The </a:t>
            </a:r>
            <a:r>
              <a:rPr lang="en-US" dirty="0" err="1" smtClean="0"/>
              <a:t>Betatron</a:t>
            </a:r>
            <a:endParaRPr lang="fr-FR" dirty="0"/>
          </a:p>
        </p:txBody>
      </p:sp>
      <p:pic>
        <p:nvPicPr>
          <p:cNvPr id="75" name="Picture 74" descr="Kerstfirst-betatr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73016"/>
            <a:ext cx="3528392" cy="256943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9512" y="6093296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Donald </a:t>
            </a:r>
            <a:r>
              <a:rPr lang="en-US" sz="1200" dirty="0" err="1"/>
              <a:t>Kerst</a:t>
            </a:r>
            <a:r>
              <a:rPr lang="en-US" sz="1200" dirty="0"/>
              <a:t> with the first </a:t>
            </a:r>
            <a:r>
              <a:rPr lang="en-US" sz="1200" dirty="0" err="1"/>
              <a:t>betatron</a:t>
            </a:r>
            <a:r>
              <a:rPr lang="en-US" sz="1200" dirty="0"/>
              <a:t>, invented at the University of Illinois in 1940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136670" y="2185119"/>
            <a:ext cx="3827818" cy="4196209"/>
            <a:chOff x="5136670" y="2257127"/>
            <a:chExt cx="3827818" cy="4196209"/>
          </a:xfrm>
        </p:grpSpPr>
        <p:sp>
          <p:nvSpPr>
            <p:cNvPr id="10" name="Oval 188"/>
            <p:cNvSpPr>
              <a:spLocks noChangeArrowheads="1"/>
            </p:cNvSpPr>
            <p:nvPr/>
          </p:nvSpPr>
          <p:spPr bwMode="auto">
            <a:xfrm>
              <a:off x="6271136" y="4235614"/>
              <a:ext cx="1966101" cy="1910453"/>
            </a:xfrm>
            <a:prstGeom prst="ellipse">
              <a:avLst/>
            </a:prstGeom>
            <a:gradFill rotWithShape="0">
              <a:gsLst>
                <a:gs pos="0">
                  <a:srgbClr val="009999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3"/>
            <p:cNvSpPr>
              <a:spLocks noChangeShapeType="1"/>
            </p:cNvSpPr>
            <p:nvPr/>
          </p:nvSpPr>
          <p:spPr bwMode="auto">
            <a:xfrm>
              <a:off x="7234686" y="2348880"/>
              <a:ext cx="10324" cy="3568623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5967159" y="2555882"/>
              <a:ext cx="2560291" cy="1630139"/>
            </a:xfrm>
            <a:prstGeom prst="rect">
              <a:avLst/>
            </a:prstGeom>
            <a:gradFill rotWithShape="0">
              <a:gsLst>
                <a:gs pos="0">
                  <a:srgbClr val="666666"/>
                </a:gs>
                <a:gs pos="100000">
                  <a:srgbClr val="DDDDDD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9"/>
            <p:cNvSpPr>
              <a:spLocks/>
            </p:cNvSpPr>
            <p:nvPr/>
          </p:nvSpPr>
          <p:spPr bwMode="auto">
            <a:xfrm>
              <a:off x="6297519" y="2788759"/>
              <a:ext cx="1903012" cy="543380"/>
            </a:xfrm>
            <a:custGeom>
              <a:avLst/>
              <a:gdLst>
                <a:gd name="T0" fmla="*/ 0 w 1106"/>
                <a:gd name="T1" fmla="*/ 333 h 336"/>
                <a:gd name="T2" fmla="*/ 0 w 1106"/>
                <a:gd name="T3" fmla="*/ 0 h 336"/>
                <a:gd name="T4" fmla="*/ 192 w 1106"/>
                <a:gd name="T5" fmla="*/ 0 h 336"/>
                <a:gd name="T6" fmla="*/ 192 w 1106"/>
                <a:gd name="T7" fmla="*/ 96 h 336"/>
                <a:gd name="T8" fmla="*/ 288 w 1106"/>
                <a:gd name="T9" fmla="*/ 192 h 336"/>
                <a:gd name="T10" fmla="*/ 816 w 1106"/>
                <a:gd name="T11" fmla="*/ 192 h 336"/>
                <a:gd name="T12" fmla="*/ 912 w 1106"/>
                <a:gd name="T13" fmla="*/ 96 h 336"/>
                <a:gd name="T14" fmla="*/ 912 w 1106"/>
                <a:gd name="T15" fmla="*/ 0 h 336"/>
                <a:gd name="T16" fmla="*/ 1104 w 1106"/>
                <a:gd name="T17" fmla="*/ 0 h 336"/>
                <a:gd name="T18" fmla="*/ 1106 w 1106"/>
                <a:gd name="T19" fmla="*/ 336 h 3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06"/>
                <a:gd name="T31" fmla="*/ 0 h 336"/>
                <a:gd name="T32" fmla="*/ 1106 w 1106"/>
                <a:gd name="T33" fmla="*/ 336 h 3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06" h="336">
                  <a:moveTo>
                    <a:pt x="0" y="333"/>
                  </a:moveTo>
                  <a:lnTo>
                    <a:pt x="0" y="0"/>
                  </a:lnTo>
                  <a:lnTo>
                    <a:pt x="192" y="0"/>
                  </a:lnTo>
                  <a:lnTo>
                    <a:pt x="192" y="96"/>
                  </a:lnTo>
                  <a:lnTo>
                    <a:pt x="288" y="192"/>
                  </a:lnTo>
                  <a:lnTo>
                    <a:pt x="816" y="192"/>
                  </a:lnTo>
                  <a:lnTo>
                    <a:pt x="912" y="96"/>
                  </a:lnTo>
                  <a:lnTo>
                    <a:pt x="912" y="0"/>
                  </a:lnTo>
                  <a:lnTo>
                    <a:pt x="1104" y="0"/>
                  </a:lnTo>
                  <a:lnTo>
                    <a:pt x="1106" y="336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111"/>
            <p:cNvGrpSpPr>
              <a:grpSpLocks/>
            </p:cNvGrpSpPr>
            <p:nvPr/>
          </p:nvGrpSpPr>
          <p:grpSpPr bwMode="auto">
            <a:xfrm>
              <a:off x="6297519" y="2788759"/>
              <a:ext cx="330360" cy="155251"/>
              <a:chOff x="864" y="2208"/>
              <a:chExt cx="192" cy="96"/>
            </a:xfrm>
          </p:grpSpPr>
          <p:sp>
            <p:nvSpPr>
              <p:cNvPr id="71" name="Rectangle 112"/>
              <p:cNvSpPr>
                <a:spLocks noChangeArrowheads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rect">
                <a:avLst/>
              </a:prstGeom>
              <a:solidFill>
                <a:srgbClr val="FF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Line 113"/>
              <p:cNvSpPr>
                <a:spLocks noChangeShapeType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Line 114"/>
              <p:cNvSpPr>
                <a:spLocks noChangeShapeType="1"/>
              </p:cNvSpPr>
              <p:nvPr/>
            </p:nvSpPr>
            <p:spPr bwMode="auto">
              <a:xfrm flipV="1"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15"/>
            <p:cNvGrpSpPr>
              <a:grpSpLocks/>
            </p:cNvGrpSpPr>
            <p:nvPr/>
          </p:nvGrpSpPr>
          <p:grpSpPr bwMode="auto">
            <a:xfrm>
              <a:off x="7866729" y="2788759"/>
              <a:ext cx="330360" cy="155251"/>
              <a:chOff x="864" y="2208"/>
              <a:chExt cx="192" cy="96"/>
            </a:xfrm>
          </p:grpSpPr>
          <p:sp>
            <p:nvSpPr>
              <p:cNvPr id="68" name="Rectangle 116"/>
              <p:cNvSpPr>
                <a:spLocks noChangeArrowheads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rect">
                <a:avLst/>
              </a:prstGeom>
              <a:solidFill>
                <a:srgbClr val="FF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Line 117"/>
              <p:cNvSpPr>
                <a:spLocks noChangeShapeType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Line 118"/>
              <p:cNvSpPr>
                <a:spLocks noChangeShapeType="1"/>
              </p:cNvSpPr>
              <p:nvPr/>
            </p:nvSpPr>
            <p:spPr bwMode="auto">
              <a:xfrm flipV="1"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Freeform 130"/>
            <p:cNvSpPr>
              <a:spLocks/>
            </p:cNvSpPr>
            <p:nvPr/>
          </p:nvSpPr>
          <p:spPr bwMode="auto">
            <a:xfrm>
              <a:off x="6297519" y="3332138"/>
              <a:ext cx="1903012" cy="543380"/>
            </a:xfrm>
            <a:custGeom>
              <a:avLst/>
              <a:gdLst>
                <a:gd name="T0" fmla="*/ 0 w 1106"/>
                <a:gd name="T1" fmla="*/ 3 h 336"/>
                <a:gd name="T2" fmla="*/ 0 w 1106"/>
                <a:gd name="T3" fmla="*/ 336 h 336"/>
                <a:gd name="T4" fmla="*/ 192 w 1106"/>
                <a:gd name="T5" fmla="*/ 336 h 336"/>
                <a:gd name="T6" fmla="*/ 192 w 1106"/>
                <a:gd name="T7" fmla="*/ 240 h 336"/>
                <a:gd name="T8" fmla="*/ 288 w 1106"/>
                <a:gd name="T9" fmla="*/ 144 h 336"/>
                <a:gd name="T10" fmla="*/ 816 w 1106"/>
                <a:gd name="T11" fmla="*/ 144 h 336"/>
                <a:gd name="T12" fmla="*/ 912 w 1106"/>
                <a:gd name="T13" fmla="*/ 240 h 336"/>
                <a:gd name="T14" fmla="*/ 912 w 1106"/>
                <a:gd name="T15" fmla="*/ 336 h 336"/>
                <a:gd name="T16" fmla="*/ 1104 w 1106"/>
                <a:gd name="T17" fmla="*/ 336 h 336"/>
                <a:gd name="T18" fmla="*/ 1106 w 1106"/>
                <a:gd name="T19" fmla="*/ 0 h 3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06"/>
                <a:gd name="T31" fmla="*/ 0 h 336"/>
                <a:gd name="T32" fmla="*/ 1106 w 1106"/>
                <a:gd name="T33" fmla="*/ 336 h 3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06" h="336">
                  <a:moveTo>
                    <a:pt x="0" y="3"/>
                  </a:moveTo>
                  <a:lnTo>
                    <a:pt x="0" y="336"/>
                  </a:lnTo>
                  <a:lnTo>
                    <a:pt x="192" y="336"/>
                  </a:lnTo>
                  <a:lnTo>
                    <a:pt x="192" y="240"/>
                  </a:lnTo>
                  <a:lnTo>
                    <a:pt x="288" y="144"/>
                  </a:lnTo>
                  <a:lnTo>
                    <a:pt x="816" y="144"/>
                  </a:lnTo>
                  <a:lnTo>
                    <a:pt x="912" y="240"/>
                  </a:lnTo>
                  <a:lnTo>
                    <a:pt x="912" y="336"/>
                  </a:lnTo>
                  <a:lnTo>
                    <a:pt x="1104" y="336"/>
                  </a:lnTo>
                  <a:lnTo>
                    <a:pt x="1106" y="0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7" name="Group 125"/>
            <p:cNvGrpSpPr>
              <a:grpSpLocks/>
            </p:cNvGrpSpPr>
            <p:nvPr/>
          </p:nvGrpSpPr>
          <p:grpSpPr bwMode="auto">
            <a:xfrm>
              <a:off x="6297519" y="3720266"/>
              <a:ext cx="330360" cy="155251"/>
              <a:chOff x="864" y="2208"/>
              <a:chExt cx="192" cy="96"/>
            </a:xfrm>
          </p:grpSpPr>
          <p:sp>
            <p:nvSpPr>
              <p:cNvPr id="65" name="Rectangle 126"/>
              <p:cNvSpPr>
                <a:spLocks noChangeArrowheads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rect">
                <a:avLst/>
              </a:prstGeom>
              <a:solidFill>
                <a:srgbClr val="FF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127"/>
              <p:cNvSpPr>
                <a:spLocks noChangeShapeType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128"/>
              <p:cNvSpPr>
                <a:spLocks noChangeShapeType="1"/>
              </p:cNvSpPr>
              <p:nvPr/>
            </p:nvSpPr>
            <p:spPr bwMode="auto">
              <a:xfrm flipV="1"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119"/>
            <p:cNvGrpSpPr>
              <a:grpSpLocks/>
            </p:cNvGrpSpPr>
            <p:nvPr/>
          </p:nvGrpSpPr>
          <p:grpSpPr bwMode="auto">
            <a:xfrm>
              <a:off x="7866729" y="3720266"/>
              <a:ext cx="330360" cy="155251"/>
              <a:chOff x="864" y="2208"/>
              <a:chExt cx="192" cy="96"/>
            </a:xfrm>
          </p:grpSpPr>
          <p:sp>
            <p:nvSpPr>
              <p:cNvPr id="62" name="Rectangle 120"/>
              <p:cNvSpPr>
                <a:spLocks noChangeArrowheads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rect">
                <a:avLst/>
              </a:prstGeom>
              <a:solidFill>
                <a:srgbClr val="FF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Line 121"/>
              <p:cNvSpPr>
                <a:spLocks noChangeShapeType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122"/>
              <p:cNvSpPr>
                <a:spLocks noChangeShapeType="1"/>
              </p:cNvSpPr>
              <p:nvPr/>
            </p:nvSpPr>
            <p:spPr bwMode="auto">
              <a:xfrm flipV="1"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Oval 123"/>
            <p:cNvSpPr>
              <a:spLocks noChangeArrowheads="1"/>
            </p:cNvSpPr>
            <p:nvPr/>
          </p:nvSpPr>
          <p:spPr bwMode="auto">
            <a:xfrm>
              <a:off x="6462699" y="3176887"/>
              <a:ext cx="330360" cy="31050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24"/>
            <p:cNvSpPr>
              <a:spLocks noChangeArrowheads="1"/>
            </p:cNvSpPr>
            <p:nvPr/>
          </p:nvSpPr>
          <p:spPr bwMode="auto">
            <a:xfrm>
              <a:off x="7701549" y="3176887"/>
              <a:ext cx="330360" cy="31050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29"/>
            <p:cNvSpPr>
              <a:spLocks noChangeShapeType="1"/>
            </p:cNvSpPr>
            <p:nvPr/>
          </p:nvSpPr>
          <p:spPr bwMode="auto">
            <a:xfrm flipV="1">
              <a:off x="6297519" y="3332138"/>
              <a:ext cx="1899570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156"/>
            <p:cNvGrpSpPr>
              <a:grpSpLocks/>
            </p:cNvGrpSpPr>
            <p:nvPr/>
          </p:nvGrpSpPr>
          <p:grpSpPr bwMode="auto">
            <a:xfrm>
              <a:off x="7259922" y="3079855"/>
              <a:ext cx="606807" cy="513192"/>
              <a:chOff x="3134" y="1338"/>
              <a:chExt cx="529" cy="476"/>
            </a:xfrm>
          </p:grpSpPr>
          <p:sp>
            <p:nvSpPr>
              <p:cNvPr id="58" name="Arc 150"/>
              <p:cNvSpPr>
                <a:spLocks/>
              </p:cNvSpPr>
              <p:nvPr/>
            </p:nvSpPr>
            <p:spPr bwMode="auto">
              <a:xfrm>
                <a:off x="3340" y="1338"/>
                <a:ext cx="323" cy="476"/>
              </a:xfrm>
              <a:custGeom>
                <a:avLst/>
                <a:gdLst>
                  <a:gd name="T0" fmla="*/ 195 w 21600"/>
                  <a:gd name="T1" fmla="*/ 0 h 33846"/>
                  <a:gd name="T2" fmla="*/ 206 w 21600"/>
                  <a:gd name="T3" fmla="*/ 476 h 33846"/>
                  <a:gd name="T4" fmla="*/ 0 w 21600"/>
                  <a:gd name="T5" fmla="*/ 242 h 3384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3846"/>
                  <a:gd name="T11" fmla="*/ 21600 w 21600"/>
                  <a:gd name="T12" fmla="*/ 33846 h 3384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3846" fill="none" extrusionOk="0">
                    <a:moveTo>
                      <a:pt x="13018" y="-1"/>
                    </a:moveTo>
                    <a:cubicBezTo>
                      <a:pt x="18422" y="4081"/>
                      <a:pt x="21600" y="10462"/>
                      <a:pt x="21600" y="17236"/>
                    </a:cubicBezTo>
                    <a:cubicBezTo>
                      <a:pt x="21600" y="23655"/>
                      <a:pt x="18744" y="29741"/>
                      <a:pt x="13808" y="33845"/>
                    </a:cubicBezTo>
                  </a:path>
                  <a:path w="21600" h="33846" stroke="0" extrusionOk="0">
                    <a:moveTo>
                      <a:pt x="13018" y="-1"/>
                    </a:moveTo>
                    <a:cubicBezTo>
                      <a:pt x="18422" y="4081"/>
                      <a:pt x="21600" y="10462"/>
                      <a:pt x="21600" y="17236"/>
                    </a:cubicBezTo>
                    <a:cubicBezTo>
                      <a:pt x="21600" y="23655"/>
                      <a:pt x="18744" y="29741"/>
                      <a:pt x="13808" y="33845"/>
                    </a:cubicBezTo>
                    <a:lnTo>
                      <a:pt x="0" y="17236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Arc 151"/>
              <p:cNvSpPr>
                <a:spLocks/>
              </p:cNvSpPr>
              <p:nvPr/>
            </p:nvSpPr>
            <p:spPr bwMode="auto">
              <a:xfrm>
                <a:off x="3283" y="1356"/>
                <a:ext cx="155" cy="432"/>
              </a:xfrm>
              <a:custGeom>
                <a:avLst/>
                <a:gdLst>
                  <a:gd name="T0" fmla="*/ 105 w 21600"/>
                  <a:gd name="T1" fmla="*/ 0 h 30732"/>
                  <a:gd name="T2" fmla="*/ 113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Arc 152"/>
              <p:cNvSpPr>
                <a:spLocks/>
              </p:cNvSpPr>
              <p:nvPr/>
            </p:nvSpPr>
            <p:spPr bwMode="auto">
              <a:xfrm>
                <a:off x="3217" y="1356"/>
                <a:ext cx="87" cy="432"/>
              </a:xfrm>
              <a:custGeom>
                <a:avLst/>
                <a:gdLst>
                  <a:gd name="T0" fmla="*/ 59 w 21600"/>
                  <a:gd name="T1" fmla="*/ 0 h 30732"/>
                  <a:gd name="T2" fmla="*/ 63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Arc 153"/>
              <p:cNvSpPr>
                <a:spLocks/>
              </p:cNvSpPr>
              <p:nvPr/>
            </p:nvSpPr>
            <p:spPr bwMode="auto">
              <a:xfrm>
                <a:off x="3134" y="1356"/>
                <a:ext cx="62" cy="432"/>
              </a:xfrm>
              <a:custGeom>
                <a:avLst/>
                <a:gdLst>
                  <a:gd name="T0" fmla="*/ 42 w 21600"/>
                  <a:gd name="T1" fmla="*/ 0 h 30732"/>
                  <a:gd name="T2" fmla="*/ 45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Line 154"/>
            <p:cNvSpPr>
              <a:spLocks noChangeShapeType="1"/>
            </p:cNvSpPr>
            <p:nvPr/>
          </p:nvSpPr>
          <p:spPr bwMode="auto">
            <a:xfrm flipV="1">
              <a:off x="7245010" y="3099261"/>
              <a:ext cx="0" cy="465754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" name="Group 157"/>
            <p:cNvGrpSpPr>
              <a:grpSpLocks/>
            </p:cNvGrpSpPr>
            <p:nvPr/>
          </p:nvGrpSpPr>
          <p:grpSpPr bwMode="auto">
            <a:xfrm flipH="1">
              <a:off x="6627879" y="3079855"/>
              <a:ext cx="606807" cy="513192"/>
              <a:chOff x="3134" y="1338"/>
              <a:chExt cx="529" cy="476"/>
            </a:xfrm>
          </p:grpSpPr>
          <p:sp>
            <p:nvSpPr>
              <p:cNvPr id="54" name="Arc 158"/>
              <p:cNvSpPr>
                <a:spLocks/>
              </p:cNvSpPr>
              <p:nvPr/>
            </p:nvSpPr>
            <p:spPr bwMode="auto">
              <a:xfrm>
                <a:off x="3340" y="1338"/>
                <a:ext cx="323" cy="476"/>
              </a:xfrm>
              <a:custGeom>
                <a:avLst/>
                <a:gdLst>
                  <a:gd name="T0" fmla="*/ 195 w 21600"/>
                  <a:gd name="T1" fmla="*/ 0 h 33846"/>
                  <a:gd name="T2" fmla="*/ 206 w 21600"/>
                  <a:gd name="T3" fmla="*/ 476 h 33846"/>
                  <a:gd name="T4" fmla="*/ 0 w 21600"/>
                  <a:gd name="T5" fmla="*/ 242 h 3384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3846"/>
                  <a:gd name="T11" fmla="*/ 21600 w 21600"/>
                  <a:gd name="T12" fmla="*/ 33846 h 3384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3846" fill="none" extrusionOk="0">
                    <a:moveTo>
                      <a:pt x="13018" y="-1"/>
                    </a:moveTo>
                    <a:cubicBezTo>
                      <a:pt x="18422" y="4081"/>
                      <a:pt x="21600" y="10462"/>
                      <a:pt x="21600" y="17236"/>
                    </a:cubicBezTo>
                    <a:cubicBezTo>
                      <a:pt x="21600" y="23655"/>
                      <a:pt x="18744" y="29741"/>
                      <a:pt x="13808" y="33845"/>
                    </a:cubicBezTo>
                  </a:path>
                  <a:path w="21600" h="33846" stroke="0" extrusionOk="0">
                    <a:moveTo>
                      <a:pt x="13018" y="-1"/>
                    </a:moveTo>
                    <a:cubicBezTo>
                      <a:pt x="18422" y="4081"/>
                      <a:pt x="21600" y="10462"/>
                      <a:pt x="21600" y="17236"/>
                    </a:cubicBezTo>
                    <a:cubicBezTo>
                      <a:pt x="21600" y="23655"/>
                      <a:pt x="18744" y="29741"/>
                      <a:pt x="13808" y="33845"/>
                    </a:cubicBezTo>
                    <a:lnTo>
                      <a:pt x="0" y="17236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Arc 159"/>
              <p:cNvSpPr>
                <a:spLocks/>
              </p:cNvSpPr>
              <p:nvPr/>
            </p:nvSpPr>
            <p:spPr bwMode="auto">
              <a:xfrm>
                <a:off x="3283" y="1356"/>
                <a:ext cx="155" cy="432"/>
              </a:xfrm>
              <a:custGeom>
                <a:avLst/>
                <a:gdLst>
                  <a:gd name="T0" fmla="*/ 105 w 21600"/>
                  <a:gd name="T1" fmla="*/ 0 h 30732"/>
                  <a:gd name="T2" fmla="*/ 113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Arc 160"/>
              <p:cNvSpPr>
                <a:spLocks/>
              </p:cNvSpPr>
              <p:nvPr/>
            </p:nvSpPr>
            <p:spPr bwMode="auto">
              <a:xfrm>
                <a:off x="3217" y="1356"/>
                <a:ext cx="87" cy="432"/>
              </a:xfrm>
              <a:custGeom>
                <a:avLst/>
                <a:gdLst>
                  <a:gd name="T0" fmla="*/ 59 w 21600"/>
                  <a:gd name="T1" fmla="*/ 0 h 30732"/>
                  <a:gd name="T2" fmla="*/ 63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Arc 161"/>
              <p:cNvSpPr>
                <a:spLocks/>
              </p:cNvSpPr>
              <p:nvPr/>
            </p:nvSpPr>
            <p:spPr bwMode="auto">
              <a:xfrm>
                <a:off x="3134" y="1356"/>
                <a:ext cx="62" cy="432"/>
              </a:xfrm>
              <a:custGeom>
                <a:avLst/>
                <a:gdLst>
                  <a:gd name="T0" fmla="*/ 42 w 21600"/>
                  <a:gd name="T1" fmla="*/ 0 h 30732"/>
                  <a:gd name="T2" fmla="*/ 45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5" name="Oval 135"/>
            <p:cNvSpPr>
              <a:spLocks noChangeArrowheads="1"/>
            </p:cNvSpPr>
            <p:nvPr/>
          </p:nvSpPr>
          <p:spPr bwMode="auto">
            <a:xfrm>
              <a:off x="6600349" y="3306263"/>
              <a:ext cx="55060" cy="50672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34"/>
            <p:cNvSpPr>
              <a:spLocks noChangeArrowheads="1"/>
            </p:cNvSpPr>
            <p:nvPr/>
          </p:nvSpPr>
          <p:spPr bwMode="auto">
            <a:xfrm>
              <a:off x="7839199" y="3306263"/>
              <a:ext cx="55060" cy="50672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63"/>
            <p:cNvSpPr>
              <a:spLocks noChangeArrowheads="1"/>
            </p:cNvSpPr>
            <p:nvPr/>
          </p:nvSpPr>
          <p:spPr bwMode="auto">
            <a:xfrm>
              <a:off x="7943584" y="3914331"/>
              <a:ext cx="338390" cy="207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latin typeface="Comic Sans MS" pitchFamily="-110" charset="0"/>
                </a:rPr>
                <a:t>coil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28" name="Line 164"/>
            <p:cNvSpPr>
              <a:spLocks noChangeShapeType="1"/>
            </p:cNvSpPr>
            <p:nvPr/>
          </p:nvSpPr>
          <p:spPr bwMode="auto">
            <a:xfrm flipH="1" flipV="1">
              <a:off x="7943584" y="3875518"/>
              <a:ext cx="88325" cy="1110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165"/>
            <p:cNvSpPr>
              <a:spLocks noChangeArrowheads="1"/>
            </p:cNvSpPr>
            <p:nvPr/>
          </p:nvSpPr>
          <p:spPr bwMode="auto">
            <a:xfrm>
              <a:off x="8520567" y="2934307"/>
              <a:ext cx="443921" cy="207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Comic Sans MS" pitchFamily="-110" charset="0"/>
                </a:rPr>
                <a:t>beam</a:t>
              </a:r>
              <a:endParaRPr sz="1400" noProof="1">
                <a:solidFill>
                  <a:srgbClr val="FF0000"/>
                </a:solidFill>
                <a:latin typeface="Comic Sans MS" pitchFamily="-110" charset="0"/>
              </a:endParaRPr>
            </a:p>
          </p:txBody>
        </p:sp>
        <p:sp>
          <p:nvSpPr>
            <p:cNvPr id="30" name="Line 166"/>
            <p:cNvSpPr>
              <a:spLocks noChangeShapeType="1"/>
            </p:cNvSpPr>
            <p:nvPr/>
          </p:nvSpPr>
          <p:spPr bwMode="auto">
            <a:xfrm flipV="1">
              <a:off x="7866729" y="3141308"/>
              <a:ext cx="726104" cy="1908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67"/>
            <p:cNvSpPr>
              <a:spLocks noChangeArrowheads="1"/>
            </p:cNvSpPr>
            <p:nvPr/>
          </p:nvSpPr>
          <p:spPr bwMode="auto">
            <a:xfrm>
              <a:off x="5136670" y="2728383"/>
              <a:ext cx="822459" cy="504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latin typeface="Comic Sans MS" pitchFamily="-110" charset="0"/>
                </a:rPr>
                <a:t>vacuum pipe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32" name="Line 169"/>
            <p:cNvSpPr>
              <a:spLocks noChangeShapeType="1"/>
            </p:cNvSpPr>
            <p:nvPr/>
          </p:nvSpPr>
          <p:spPr bwMode="auto">
            <a:xfrm>
              <a:off x="5837538" y="3099261"/>
              <a:ext cx="625161" cy="1563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70"/>
            <p:cNvSpPr>
              <a:spLocks noChangeArrowheads="1"/>
            </p:cNvSpPr>
            <p:nvPr/>
          </p:nvSpPr>
          <p:spPr bwMode="auto">
            <a:xfrm>
              <a:off x="6686380" y="3892768"/>
              <a:ext cx="676779" cy="207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latin typeface="Comic Sans MS" pitchFamily="-110" charset="0"/>
                </a:rPr>
                <a:t>iron yoke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34" name="Rectangle 174"/>
            <p:cNvSpPr>
              <a:spLocks noChangeArrowheads="1"/>
            </p:cNvSpPr>
            <p:nvPr/>
          </p:nvSpPr>
          <p:spPr bwMode="auto">
            <a:xfrm>
              <a:off x="7884368" y="3356992"/>
              <a:ext cx="40320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i="1" dirty="0">
                  <a:solidFill>
                    <a:srgbClr val="009999"/>
                  </a:solidFill>
                  <a:latin typeface="Times New Roman"/>
                  <a:cs typeface="Times New Roman"/>
                </a:rPr>
                <a:t>B</a:t>
              </a:r>
              <a:r>
                <a:rPr lang="en-US" sz="1600" i="1" baseline="-25000" dirty="0">
                  <a:solidFill>
                    <a:srgbClr val="009999"/>
                  </a:solidFill>
                  <a:latin typeface="Times New Roman"/>
                  <a:cs typeface="Times New Roman"/>
                </a:rPr>
                <a:t>f</a:t>
              </a:r>
              <a:endParaRPr sz="1600" i="1" baseline="-25000" noProof="1">
                <a:solidFill>
                  <a:srgbClr val="009999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5" name="Line 175"/>
            <p:cNvSpPr>
              <a:spLocks noChangeShapeType="1"/>
            </p:cNvSpPr>
            <p:nvPr/>
          </p:nvSpPr>
          <p:spPr bwMode="auto">
            <a:xfrm flipH="1" flipV="1">
              <a:off x="7875906" y="3406529"/>
              <a:ext cx="108973" cy="11212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87"/>
            <p:cNvSpPr>
              <a:spLocks noChangeArrowheads="1"/>
            </p:cNvSpPr>
            <p:nvPr/>
          </p:nvSpPr>
          <p:spPr bwMode="auto">
            <a:xfrm>
              <a:off x="6639350" y="4659321"/>
              <a:ext cx="1211320" cy="113850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89"/>
            <p:cNvSpPr>
              <a:spLocks noChangeShapeType="1"/>
            </p:cNvSpPr>
            <p:nvPr/>
          </p:nvSpPr>
          <p:spPr bwMode="auto">
            <a:xfrm>
              <a:off x="7271393" y="4659321"/>
              <a:ext cx="422127" cy="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190"/>
            <p:cNvSpPr>
              <a:spLocks noChangeArrowheads="1"/>
            </p:cNvSpPr>
            <p:nvPr/>
          </p:nvSpPr>
          <p:spPr bwMode="auto">
            <a:xfrm>
              <a:off x="6797647" y="4808104"/>
              <a:ext cx="895872" cy="84202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192"/>
            <p:cNvSpPr>
              <a:spLocks noChangeShapeType="1"/>
            </p:cNvSpPr>
            <p:nvPr/>
          </p:nvSpPr>
          <p:spPr bwMode="auto">
            <a:xfrm flipH="1">
              <a:off x="6077279" y="6452258"/>
              <a:ext cx="2270078" cy="10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3"/>
            <p:cNvSpPr>
              <a:spLocks/>
            </p:cNvSpPr>
            <p:nvPr/>
          </p:nvSpPr>
          <p:spPr bwMode="auto">
            <a:xfrm>
              <a:off x="6335372" y="6095396"/>
              <a:ext cx="915373" cy="356862"/>
            </a:xfrm>
            <a:custGeom>
              <a:avLst/>
              <a:gdLst>
                <a:gd name="T0" fmla="*/ 0 w 798"/>
                <a:gd name="T1" fmla="*/ 331 h 331"/>
                <a:gd name="T2" fmla="*/ 135 w 798"/>
                <a:gd name="T3" fmla="*/ 307 h 331"/>
                <a:gd name="T4" fmla="*/ 207 w 798"/>
                <a:gd name="T5" fmla="*/ 265 h 331"/>
                <a:gd name="T6" fmla="*/ 264 w 798"/>
                <a:gd name="T7" fmla="*/ 199 h 331"/>
                <a:gd name="T8" fmla="*/ 378 w 798"/>
                <a:gd name="T9" fmla="*/ 46 h 331"/>
                <a:gd name="T10" fmla="*/ 558 w 798"/>
                <a:gd name="T11" fmla="*/ 7 h 331"/>
                <a:gd name="T12" fmla="*/ 798 w 798"/>
                <a:gd name="T13" fmla="*/ 5 h 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8"/>
                <a:gd name="T22" fmla="*/ 0 h 331"/>
                <a:gd name="T23" fmla="*/ 798 w 798"/>
                <a:gd name="T24" fmla="*/ 331 h 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8" h="331">
                  <a:moveTo>
                    <a:pt x="0" y="331"/>
                  </a:moveTo>
                  <a:cubicBezTo>
                    <a:pt x="22" y="327"/>
                    <a:pt x="101" y="318"/>
                    <a:pt x="135" y="307"/>
                  </a:cubicBezTo>
                  <a:cubicBezTo>
                    <a:pt x="169" y="296"/>
                    <a:pt x="186" y="283"/>
                    <a:pt x="207" y="265"/>
                  </a:cubicBezTo>
                  <a:cubicBezTo>
                    <a:pt x="228" y="247"/>
                    <a:pt x="236" y="235"/>
                    <a:pt x="264" y="199"/>
                  </a:cubicBezTo>
                  <a:cubicBezTo>
                    <a:pt x="291" y="139"/>
                    <a:pt x="330" y="85"/>
                    <a:pt x="378" y="46"/>
                  </a:cubicBezTo>
                  <a:cubicBezTo>
                    <a:pt x="426" y="7"/>
                    <a:pt x="488" y="14"/>
                    <a:pt x="558" y="7"/>
                  </a:cubicBezTo>
                  <a:cubicBezTo>
                    <a:pt x="628" y="0"/>
                    <a:pt x="748" y="6"/>
                    <a:pt x="798" y="5"/>
                  </a:cubicBezTo>
                </a:path>
              </a:pathLst>
            </a:custGeom>
            <a:noFill/>
            <a:ln w="9525">
              <a:solidFill>
                <a:srgbClr val="009999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95"/>
            <p:cNvSpPr>
              <a:spLocks noChangeShapeType="1"/>
            </p:cNvSpPr>
            <p:nvPr/>
          </p:nvSpPr>
          <p:spPr bwMode="auto">
            <a:xfrm>
              <a:off x="7245010" y="5968176"/>
              <a:ext cx="0" cy="485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197"/>
            <p:cNvSpPr>
              <a:spLocks noChangeShapeType="1"/>
            </p:cNvSpPr>
            <p:nvPr/>
          </p:nvSpPr>
          <p:spPr bwMode="auto">
            <a:xfrm>
              <a:off x="6630173" y="5233966"/>
              <a:ext cx="0" cy="1083525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171"/>
            <p:cNvSpPr>
              <a:spLocks noChangeArrowheads="1"/>
            </p:cNvSpPr>
            <p:nvPr/>
          </p:nvSpPr>
          <p:spPr bwMode="auto">
            <a:xfrm>
              <a:off x="7236296" y="5805264"/>
              <a:ext cx="38774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i="1" dirty="0">
                  <a:solidFill>
                    <a:srgbClr val="009999"/>
                  </a:solidFill>
                  <a:latin typeface="Times New Roman"/>
                  <a:cs typeface="Times New Roman"/>
                </a:rPr>
                <a:t>B</a:t>
              </a:r>
              <a:endParaRPr sz="1600" i="1" noProof="1">
                <a:solidFill>
                  <a:srgbClr val="009999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4" name="Freeform 198"/>
            <p:cNvSpPr>
              <a:spLocks/>
            </p:cNvSpPr>
            <p:nvPr/>
          </p:nvSpPr>
          <p:spPr bwMode="auto">
            <a:xfrm flipH="1">
              <a:off x="7226656" y="6095396"/>
              <a:ext cx="915373" cy="356862"/>
            </a:xfrm>
            <a:custGeom>
              <a:avLst/>
              <a:gdLst>
                <a:gd name="T0" fmla="*/ 0 w 798"/>
                <a:gd name="T1" fmla="*/ 331 h 331"/>
                <a:gd name="T2" fmla="*/ 135 w 798"/>
                <a:gd name="T3" fmla="*/ 307 h 331"/>
                <a:gd name="T4" fmla="*/ 207 w 798"/>
                <a:gd name="T5" fmla="*/ 265 h 331"/>
                <a:gd name="T6" fmla="*/ 264 w 798"/>
                <a:gd name="T7" fmla="*/ 199 h 331"/>
                <a:gd name="T8" fmla="*/ 378 w 798"/>
                <a:gd name="T9" fmla="*/ 46 h 331"/>
                <a:gd name="T10" fmla="*/ 558 w 798"/>
                <a:gd name="T11" fmla="*/ 7 h 331"/>
                <a:gd name="T12" fmla="*/ 798 w 798"/>
                <a:gd name="T13" fmla="*/ 5 h 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8"/>
                <a:gd name="T22" fmla="*/ 0 h 331"/>
                <a:gd name="T23" fmla="*/ 798 w 798"/>
                <a:gd name="T24" fmla="*/ 331 h 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8" h="331">
                  <a:moveTo>
                    <a:pt x="0" y="331"/>
                  </a:moveTo>
                  <a:cubicBezTo>
                    <a:pt x="22" y="327"/>
                    <a:pt x="101" y="318"/>
                    <a:pt x="135" y="307"/>
                  </a:cubicBezTo>
                  <a:cubicBezTo>
                    <a:pt x="169" y="296"/>
                    <a:pt x="186" y="283"/>
                    <a:pt x="207" y="265"/>
                  </a:cubicBezTo>
                  <a:cubicBezTo>
                    <a:pt x="228" y="247"/>
                    <a:pt x="236" y="235"/>
                    <a:pt x="264" y="199"/>
                  </a:cubicBezTo>
                  <a:cubicBezTo>
                    <a:pt x="291" y="139"/>
                    <a:pt x="330" y="85"/>
                    <a:pt x="378" y="46"/>
                  </a:cubicBezTo>
                  <a:cubicBezTo>
                    <a:pt x="426" y="7"/>
                    <a:pt x="488" y="14"/>
                    <a:pt x="558" y="7"/>
                  </a:cubicBezTo>
                  <a:cubicBezTo>
                    <a:pt x="628" y="0"/>
                    <a:pt x="748" y="6"/>
                    <a:pt x="798" y="5"/>
                  </a:cubicBezTo>
                </a:path>
              </a:pathLst>
            </a:custGeom>
            <a:noFill/>
            <a:ln w="9525">
              <a:solidFill>
                <a:srgbClr val="009999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199"/>
            <p:cNvSpPr>
              <a:spLocks noChangeArrowheads="1"/>
            </p:cNvSpPr>
            <p:nvPr/>
          </p:nvSpPr>
          <p:spPr bwMode="auto">
            <a:xfrm>
              <a:off x="6257371" y="6074911"/>
              <a:ext cx="40320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i="1" dirty="0">
                  <a:solidFill>
                    <a:srgbClr val="009999"/>
                  </a:solidFill>
                  <a:latin typeface="Times New Roman"/>
                  <a:cs typeface="Times New Roman"/>
                </a:rPr>
                <a:t>B</a:t>
              </a:r>
              <a:r>
                <a:rPr lang="en-US" sz="1600" i="1" baseline="-25000" dirty="0">
                  <a:solidFill>
                    <a:srgbClr val="009999"/>
                  </a:solidFill>
                  <a:latin typeface="Times New Roman"/>
                  <a:cs typeface="Times New Roman"/>
                </a:rPr>
                <a:t>f</a:t>
              </a:r>
              <a:endParaRPr sz="1600" i="1" baseline="-25000" noProof="1">
                <a:solidFill>
                  <a:srgbClr val="009999"/>
                </a:solidFill>
                <a:latin typeface="Times New Roman"/>
                <a:cs typeface="Times New Roman"/>
              </a:endParaRPr>
            </a:p>
          </p:txBody>
        </p:sp>
        <p:grpSp>
          <p:nvGrpSpPr>
            <p:cNvPr id="46" name="Group 200"/>
            <p:cNvGrpSpPr>
              <a:grpSpLocks/>
            </p:cNvGrpSpPr>
            <p:nvPr/>
          </p:nvGrpSpPr>
          <p:grpSpPr bwMode="auto">
            <a:xfrm>
              <a:off x="7668276" y="4458784"/>
              <a:ext cx="220240" cy="338533"/>
              <a:chOff x="3373" y="2377"/>
              <a:chExt cx="192" cy="314"/>
            </a:xfrm>
          </p:grpSpPr>
          <p:sp>
            <p:nvSpPr>
              <p:cNvPr id="52" name="Rectangle 201"/>
              <p:cNvSpPr>
                <a:spLocks noChangeArrowheads="1"/>
              </p:cNvSpPr>
              <p:nvPr/>
            </p:nvSpPr>
            <p:spPr bwMode="auto">
              <a:xfrm>
                <a:off x="3373" y="2377"/>
                <a:ext cx="192" cy="3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i="1" dirty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E</a:t>
                </a:r>
                <a:endParaRPr sz="1600" i="1" noProof="1">
                  <a:solidFill>
                    <a:srgbClr val="0000FF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53" name="Line 202"/>
              <p:cNvSpPr>
                <a:spLocks noChangeShapeType="1"/>
              </p:cNvSpPr>
              <p:nvPr/>
            </p:nvSpPr>
            <p:spPr bwMode="auto">
              <a:xfrm>
                <a:off x="3465" y="2424"/>
                <a:ext cx="96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 type="stealth" w="sm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Line 212"/>
            <p:cNvSpPr>
              <a:spLocks noChangeShapeType="1"/>
            </p:cNvSpPr>
            <p:nvPr/>
          </p:nvSpPr>
          <p:spPr bwMode="auto">
            <a:xfrm flipV="1">
              <a:off x="7245010" y="4823197"/>
              <a:ext cx="448510" cy="4107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214"/>
            <p:cNvSpPr>
              <a:spLocks noChangeArrowheads="1"/>
            </p:cNvSpPr>
            <p:nvPr/>
          </p:nvSpPr>
          <p:spPr bwMode="auto">
            <a:xfrm>
              <a:off x="7381948" y="4941168"/>
              <a:ext cx="35840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i="1" dirty="0">
                  <a:latin typeface="Times New Roman"/>
                  <a:cs typeface="Times New Roman"/>
                </a:rPr>
                <a:t>R</a:t>
              </a:r>
              <a:endParaRPr sz="1400" i="1" noProof="1">
                <a:latin typeface="Times New Roman"/>
                <a:cs typeface="Times New Roman"/>
              </a:endParaRPr>
            </a:p>
          </p:txBody>
        </p:sp>
        <p:sp>
          <p:nvSpPr>
            <p:cNvPr id="49" name="Line 215"/>
            <p:cNvSpPr>
              <a:spLocks noChangeShapeType="1"/>
            </p:cNvSpPr>
            <p:nvPr/>
          </p:nvSpPr>
          <p:spPr bwMode="auto">
            <a:xfrm>
              <a:off x="6639350" y="6317491"/>
              <a:ext cx="595336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16"/>
            <p:cNvSpPr>
              <a:spLocks noChangeArrowheads="1"/>
            </p:cNvSpPr>
            <p:nvPr/>
          </p:nvSpPr>
          <p:spPr bwMode="auto">
            <a:xfrm>
              <a:off x="8459771" y="4602180"/>
              <a:ext cx="443921" cy="207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Comic Sans MS" pitchFamily="-110" charset="0"/>
                </a:rPr>
                <a:t>beam</a:t>
              </a:r>
              <a:endParaRPr sz="1400" noProof="1">
                <a:solidFill>
                  <a:srgbClr val="FF0000"/>
                </a:solidFill>
                <a:latin typeface="Comic Sans MS" pitchFamily="-110" charset="0"/>
              </a:endParaRPr>
            </a:p>
          </p:txBody>
        </p:sp>
        <p:sp>
          <p:nvSpPr>
            <p:cNvPr id="51" name="Line 217"/>
            <p:cNvSpPr>
              <a:spLocks noChangeShapeType="1"/>
            </p:cNvSpPr>
            <p:nvPr/>
          </p:nvSpPr>
          <p:spPr bwMode="auto">
            <a:xfrm flipH="1">
              <a:off x="7801345" y="4797322"/>
              <a:ext cx="719221" cy="2156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167"/>
            <p:cNvSpPr>
              <a:spLocks noChangeArrowheads="1"/>
            </p:cNvSpPr>
            <p:nvPr/>
          </p:nvSpPr>
          <p:spPr bwMode="auto">
            <a:xfrm>
              <a:off x="5940152" y="2257127"/>
              <a:ext cx="115212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 smtClean="0">
                  <a:latin typeface="Comic Sans MS" pitchFamily="-110" charset="0"/>
                </a:rPr>
                <a:t> side view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78" name="Rectangle 167"/>
            <p:cNvSpPr>
              <a:spLocks noChangeArrowheads="1"/>
            </p:cNvSpPr>
            <p:nvPr/>
          </p:nvSpPr>
          <p:spPr bwMode="auto">
            <a:xfrm>
              <a:off x="6012160" y="4705980"/>
              <a:ext cx="64807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 smtClean="0">
                  <a:latin typeface="Comic Sans MS" pitchFamily="-110" charset="0"/>
                </a:rPr>
                <a:t>top</a:t>
              </a:r>
              <a:br>
                <a:rPr lang="en-US" sz="1400" dirty="0" smtClean="0">
                  <a:latin typeface="Comic Sans MS" pitchFamily="-110" charset="0"/>
                </a:rPr>
              </a:br>
              <a:r>
                <a:rPr lang="en-US" sz="1400" dirty="0" smtClean="0">
                  <a:latin typeface="Comic Sans MS" pitchFamily="-110" charset="0"/>
                </a:rPr>
                <a:t>view</a:t>
              </a:r>
              <a:endParaRPr sz="1400" noProof="1">
                <a:latin typeface="Comic Sans MS" pitchFamily="-110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79912" y="3861048"/>
            <a:ext cx="2088232" cy="2296023"/>
            <a:chOff x="3779912" y="4077072"/>
            <a:chExt cx="2088232" cy="2296023"/>
          </a:xfrm>
        </p:grpSpPr>
        <p:pic>
          <p:nvPicPr>
            <p:cNvPr id="74" name="Picture 73" descr="Picture2.png"/>
            <p:cNvPicPr>
              <a:picLocks noChangeAspect="1"/>
            </p:cNvPicPr>
            <p:nvPr/>
          </p:nvPicPr>
          <p:blipFill rotWithShape="1">
            <a:blip r:embed="rId4"/>
            <a:srcRect r="36844"/>
            <a:stretch/>
          </p:blipFill>
          <p:spPr>
            <a:xfrm>
              <a:off x="3779912" y="4077072"/>
              <a:ext cx="1974559" cy="229602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292080" y="5301208"/>
              <a:ext cx="5760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Arial"/>
                  <a:cs typeface="Arial"/>
                </a:rPr>
                <a:t>time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79" name="Line 212"/>
            <p:cNvSpPr>
              <a:spLocks noChangeShapeType="1"/>
            </p:cNvSpPr>
            <p:nvPr/>
          </p:nvSpPr>
          <p:spPr bwMode="auto">
            <a:xfrm flipV="1">
              <a:off x="5580112" y="5330168"/>
              <a:ext cx="160478" cy="430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212"/>
            <p:cNvSpPr>
              <a:spLocks noChangeShapeType="1"/>
            </p:cNvSpPr>
            <p:nvPr/>
          </p:nvSpPr>
          <p:spPr bwMode="auto">
            <a:xfrm>
              <a:off x="5580112" y="5283010"/>
              <a:ext cx="162000" cy="4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401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65532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Radio-Frequency </a:t>
            </a:r>
            <a:r>
              <a:rPr lang="en-US" dirty="0" smtClean="0"/>
              <a:t>(RF) Acceleration</a:t>
            </a:r>
            <a:endParaRPr lang="fr-FR" dirty="0"/>
          </a:p>
        </p:txBody>
      </p:sp>
      <p:pic>
        <p:nvPicPr>
          <p:cNvPr id="21509" name="Picture 12" descr="fig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719072"/>
            <a:ext cx="5715000" cy="19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13"/>
          <p:cNvSpPr txBox="1">
            <a:spLocks noChangeArrowheads="1"/>
          </p:cNvSpPr>
          <p:nvPr/>
        </p:nvSpPr>
        <p:spPr bwMode="auto">
          <a:xfrm>
            <a:off x="685800" y="3781968"/>
            <a:ext cx="80772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Cylindrical electrodes</a:t>
            </a:r>
            <a:r>
              <a:rPr lang="en-US" sz="1800" dirty="0" smtClean="0"/>
              <a:t> (</a:t>
            </a:r>
            <a:r>
              <a:rPr lang="en-US" sz="1800" dirty="0" smtClean="0">
                <a:solidFill>
                  <a:srgbClr val="FF0000"/>
                </a:solidFill>
              </a:rPr>
              <a:t>drift tubes</a:t>
            </a:r>
            <a:r>
              <a:rPr lang="en-US" sz="1800" dirty="0" smtClean="0"/>
              <a:t>) separated </a:t>
            </a:r>
            <a:r>
              <a:rPr lang="en-US" sz="1800" dirty="0"/>
              <a:t>by gaps and fed by a </a:t>
            </a:r>
            <a:r>
              <a:rPr lang="en-US" sz="1800" dirty="0">
                <a:solidFill>
                  <a:srgbClr val="FF0000"/>
                </a:solidFill>
              </a:rPr>
              <a:t>RF generator</a:t>
            </a:r>
            <a:r>
              <a:rPr lang="en-US" sz="1800" dirty="0"/>
              <a:t>, as</a:t>
            </a:r>
            <a:r>
              <a:rPr lang="en-US" sz="1800" dirty="0" smtClean="0"/>
              <a:t> shown above, </a:t>
            </a:r>
            <a:r>
              <a:rPr lang="en-US" sz="1800" dirty="0"/>
              <a:t>lead to an alternating electric field polarity</a:t>
            </a:r>
          </a:p>
          <a:p>
            <a:pPr>
              <a:spcBef>
                <a:spcPct val="50000"/>
              </a:spcBef>
            </a:pPr>
            <a:r>
              <a:rPr lang="en-US" sz="1800" dirty="0"/>
              <a:t>   </a:t>
            </a:r>
            <a:r>
              <a:rPr lang="en-US" sz="1800" dirty="0">
                <a:solidFill>
                  <a:srgbClr val="006600"/>
                </a:solidFill>
              </a:rPr>
              <a:t>Synchronism condition         </a:t>
            </a:r>
            <a:r>
              <a:rPr lang="en-US" sz="1800" dirty="0" smtClean="0">
                <a:solidFill>
                  <a:srgbClr val="006600"/>
                </a:solidFill>
              </a:rPr>
              <a:t>           </a:t>
            </a:r>
            <a:r>
              <a:rPr lang="en-US" sz="1800" dirty="0">
                <a:solidFill>
                  <a:srgbClr val="006600"/>
                </a:solidFill>
              </a:rPr>
              <a:t>L = v T/2 </a:t>
            </a:r>
            <a:endParaRPr lang="fr-FR" sz="1800" dirty="0">
              <a:solidFill>
                <a:srgbClr val="006600"/>
              </a:solidFill>
            </a:endParaRPr>
          </a:p>
        </p:txBody>
      </p:sp>
      <p:sp>
        <p:nvSpPr>
          <p:cNvPr id="21511" name="Line 14"/>
          <p:cNvSpPr>
            <a:spLocks noChangeShapeType="1"/>
          </p:cNvSpPr>
          <p:nvPr/>
        </p:nvSpPr>
        <p:spPr bwMode="auto">
          <a:xfrm>
            <a:off x="3733800" y="4649696"/>
            <a:ext cx="685800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2" name="Text Box 15"/>
          <p:cNvSpPr txBox="1">
            <a:spLocks noChangeArrowheads="1"/>
          </p:cNvSpPr>
          <p:nvPr/>
        </p:nvSpPr>
        <p:spPr bwMode="auto">
          <a:xfrm>
            <a:off x="6259255" y="4500408"/>
            <a:ext cx="2438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b="1" dirty="0" err="1" smtClean="0">
                <a:solidFill>
                  <a:srgbClr val="006600"/>
                </a:solidFill>
              </a:rPr>
              <a:t>v</a:t>
            </a:r>
            <a:r>
              <a:rPr lang="en-GB" sz="1600" b="1" dirty="0" smtClean="0">
                <a:solidFill>
                  <a:srgbClr val="006600"/>
                </a:solidFill>
              </a:rPr>
              <a:t> = particle velocity</a:t>
            </a:r>
            <a:br>
              <a:rPr lang="en-GB" sz="1600" b="1" dirty="0" smtClean="0">
                <a:solidFill>
                  <a:srgbClr val="006600"/>
                </a:solidFill>
              </a:rPr>
            </a:br>
            <a:r>
              <a:rPr lang="en-GB" sz="1600" b="1" dirty="0" smtClean="0">
                <a:solidFill>
                  <a:srgbClr val="006600"/>
                </a:solidFill>
              </a:rPr>
              <a:t>T = RF period</a:t>
            </a:r>
            <a:endParaRPr lang="en-GB" sz="1600" b="1" dirty="0">
              <a:solidFill>
                <a:srgbClr val="006600"/>
              </a:solidFill>
            </a:endParaRPr>
          </a:p>
        </p:txBody>
      </p:sp>
      <p:pic>
        <p:nvPicPr>
          <p:cNvPr id="10" name="Picture 9" descr="film_bl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5229200"/>
            <a:ext cx="4781552" cy="11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5090" y="6357168"/>
            <a:ext cx="887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D.Schulte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0" y="5508520"/>
            <a:ext cx="274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Similar for standing wave cavity as shown (with </a:t>
            </a:r>
            <a:r>
              <a:rPr lang="en-US" sz="1600" dirty="0" err="1" smtClean="0"/>
              <a:t>v≈c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395536" y="980728"/>
            <a:ext cx="84969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dirty="0" smtClean="0"/>
              <a:t>Electrostatic acceleration limited by isolation possibilities =&gt; use </a:t>
            </a:r>
            <a:r>
              <a:rPr lang="en-US" sz="1800" dirty="0" smtClean="0">
                <a:solidFill>
                  <a:srgbClr val="FF3300"/>
                </a:solidFill>
              </a:rPr>
              <a:t>RF</a:t>
            </a:r>
            <a:r>
              <a:rPr lang="en-US" sz="1800" dirty="0" smtClean="0"/>
              <a:t> fields</a:t>
            </a:r>
            <a:endParaRPr lang="fr-FR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6516216" y="2422629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hlinkClick r:id="rId4" action="ppaction://hlinkfile"/>
              </a:rPr>
              <a:t>Widerøe</a:t>
            </a:r>
            <a:r>
              <a:rPr lang="en-US" sz="1800" dirty="0" smtClean="0">
                <a:hlinkClick r:id="rId4" action="ppaction://hlinkfile"/>
              </a:rPr>
              <a:t>-type</a:t>
            </a:r>
          </a:p>
          <a:p>
            <a:r>
              <a:rPr lang="en-US" sz="1800" dirty="0" smtClean="0">
                <a:hlinkClick r:id="rId4" action="ppaction://hlinkfile"/>
              </a:rPr>
              <a:t>structure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4932040" y="3284984"/>
            <a:ext cx="4197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hlinkClick r:id="rId4" action="ppaction://hlinkfile"/>
              </a:rPr>
              <a:t>Animation: http</a:t>
            </a:r>
            <a:r>
              <a:rPr lang="en-US" sz="1200" dirty="0">
                <a:hlinkClick r:id="rId4" action="ppaction://hlinkfile"/>
              </a:rPr>
              <a:t>://www.sciences.univ-nantes.fr/sites/genevieve_tulloue/Meca/Charges/linac.html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esonant RF Cavities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908720"/>
            <a:ext cx="8519864" cy="242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10000"/>
              </a:lnSpc>
              <a:buFontTx/>
              <a:buChar char="-"/>
            </a:pPr>
            <a:r>
              <a:rPr lang="en-GB" sz="1800" dirty="0" smtClean="0">
                <a:solidFill>
                  <a:srgbClr val="000000"/>
                </a:solidFill>
              </a:rPr>
              <a:t>Considering </a:t>
            </a:r>
            <a:r>
              <a:rPr lang="en-GB" sz="1800" dirty="0">
                <a:solidFill>
                  <a:srgbClr val="000000"/>
                </a:solidFill>
              </a:rPr>
              <a:t>RF acceleration, it is obvious that when particles get high </a:t>
            </a:r>
            <a:r>
              <a:rPr lang="en-GB" sz="1800" dirty="0" smtClean="0">
                <a:solidFill>
                  <a:srgbClr val="000000"/>
                </a:solidFill>
              </a:rPr>
              <a:t>velocities the </a:t>
            </a:r>
            <a:r>
              <a:rPr lang="en-GB" sz="1800" dirty="0">
                <a:solidFill>
                  <a:srgbClr val="000000"/>
                </a:solidFill>
              </a:rPr>
              <a:t>drift spaces get longer and one </a:t>
            </a:r>
            <a:r>
              <a:rPr lang="en-GB" sz="1800" dirty="0" smtClean="0">
                <a:solidFill>
                  <a:srgbClr val="000000"/>
                </a:solidFill>
              </a:rPr>
              <a:t>looses </a:t>
            </a:r>
            <a:r>
              <a:rPr lang="en-GB" sz="1800" dirty="0">
                <a:solidFill>
                  <a:srgbClr val="000000"/>
                </a:solidFill>
              </a:rPr>
              <a:t>on the </a:t>
            </a:r>
            <a:r>
              <a:rPr lang="en-GB" sz="1800" dirty="0" smtClean="0">
                <a:solidFill>
                  <a:srgbClr val="000000"/>
                </a:solidFill>
              </a:rPr>
              <a:t>efficiency.</a:t>
            </a:r>
            <a:br>
              <a:rPr lang="en-GB" sz="1800" dirty="0" smtClean="0">
                <a:solidFill>
                  <a:srgbClr val="000000"/>
                </a:solidFill>
              </a:rPr>
            </a:br>
            <a:r>
              <a:rPr lang="en-GB" sz="1800" dirty="0" smtClean="0">
                <a:solidFill>
                  <a:srgbClr val="000000"/>
                </a:solidFill>
              </a:rPr>
              <a:t>=&gt; The </a:t>
            </a:r>
            <a:r>
              <a:rPr lang="en-GB" sz="1800" dirty="0">
                <a:solidFill>
                  <a:srgbClr val="000000"/>
                </a:solidFill>
              </a:rPr>
              <a:t>solution consists of using a </a:t>
            </a:r>
            <a:r>
              <a:rPr lang="en-GB" sz="1800" dirty="0">
                <a:solidFill>
                  <a:srgbClr val="FF0000"/>
                </a:solidFill>
              </a:rPr>
              <a:t>higher operating frequency</a:t>
            </a:r>
            <a:r>
              <a:rPr lang="en-GB" sz="1800" dirty="0" smtClean="0">
                <a:solidFill>
                  <a:srgbClr val="000000"/>
                </a:solidFill>
              </a:rPr>
              <a:t>.</a:t>
            </a:r>
            <a:endParaRPr lang="en-GB" sz="12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110000"/>
              </a:lnSpc>
              <a:buFontTx/>
              <a:buChar char="-"/>
            </a:pPr>
            <a:endParaRPr lang="en-GB" sz="12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110000"/>
              </a:lnSpc>
              <a:buFontTx/>
              <a:buChar char="-"/>
            </a:pPr>
            <a:r>
              <a:rPr lang="en-GB" sz="1800" dirty="0" smtClean="0">
                <a:solidFill>
                  <a:srgbClr val="000000"/>
                </a:solidFill>
              </a:rPr>
              <a:t>The </a:t>
            </a:r>
            <a:r>
              <a:rPr lang="en-GB" sz="1800" dirty="0" smtClean="0">
                <a:solidFill>
                  <a:srgbClr val="FF0000"/>
                </a:solidFill>
              </a:rPr>
              <a:t>power </a:t>
            </a:r>
            <a:r>
              <a:rPr lang="en-GB" sz="1800" dirty="0">
                <a:solidFill>
                  <a:srgbClr val="FF0000"/>
                </a:solidFill>
              </a:rPr>
              <a:t>lost </a:t>
            </a:r>
            <a:r>
              <a:rPr lang="en-GB" sz="1800" dirty="0">
                <a:solidFill>
                  <a:srgbClr val="000000"/>
                </a:solidFill>
              </a:rPr>
              <a:t>by radiation, due to circulating currents on the electrodes, is </a:t>
            </a:r>
            <a:r>
              <a:rPr lang="en-GB" sz="1800" dirty="0">
                <a:solidFill>
                  <a:srgbClr val="FF0000"/>
                </a:solidFill>
              </a:rPr>
              <a:t>proportional to </a:t>
            </a:r>
            <a:r>
              <a:rPr lang="en-GB" sz="1800" dirty="0" smtClean="0">
                <a:solidFill>
                  <a:srgbClr val="FF0000"/>
                </a:solidFill>
              </a:rPr>
              <a:t>the RF frequency</a:t>
            </a:r>
            <a:r>
              <a:rPr lang="en-GB" sz="1800" dirty="0" smtClean="0">
                <a:solidFill>
                  <a:srgbClr val="000000"/>
                </a:solidFill>
              </a:rPr>
              <a:t>.</a:t>
            </a:r>
            <a:br>
              <a:rPr lang="en-GB" sz="1800" dirty="0" smtClean="0">
                <a:solidFill>
                  <a:srgbClr val="000000"/>
                </a:solidFill>
              </a:rPr>
            </a:br>
            <a:r>
              <a:rPr lang="en-GB" sz="1800" dirty="0" smtClean="0">
                <a:solidFill>
                  <a:srgbClr val="000000"/>
                </a:solidFill>
              </a:rPr>
              <a:t>=&gt; The solution consists of </a:t>
            </a:r>
            <a:r>
              <a:rPr lang="en-GB" sz="1800" dirty="0" smtClean="0">
                <a:solidFill>
                  <a:srgbClr val="FF0000"/>
                </a:solidFill>
              </a:rPr>
              <a:t>enclosing the system in </a:t>
            </a:r>
            <a:r>
              <a:rPr lang="en-GB" sz="1800" dirty="0">
                <a:solidFill>
                  <a:srgbClr val="FF0000"/>
                </a:solidFill>
              </a:rPr>
              <a:t>a </a:t>
            </a:r>
            <a:r>
              <a:rPr lang="en-GB" sz="1800" dirty="0" smtClean="0">
                <a:solidFill>
                  <a:srgbClr val="FF0000"/>
                </a:solidFill>
              </a:rPr>
              <a:t>cavity </a:t>
            </a:r>
            <a:r>
              <a:rPr lang="en-GB" sz="1800" dirty="0" smtClean="0">
                <a:solidFill>
                  <a:srgbClr val="000000"/>
                </a:solidFill>
              </a:rPr>
              <a:t>which </a:t>
            </a:r>
            <a:r>
              <a:rPr lang="en-GB" sz="1800" dirty="0">
                <a:solidFill>
                  <a:srgbClr val="000000"/>
                </a:solidFill>
              </a:rPr>
              <a:t>resonant frequency matches the RF generator frequency</a:t>
            </a:r>
            <a:r>
              <a:rPr lang="en-GB" sz="1800" dirty="0" smtClean="0">
                <a:solidFill>
                  <a:srgbClr val="000000"/>
                </a:solidFill>
              </a:rPr>
              <a:t>.</a:t>
            </a:r>
            <a:endParaRPr lang="en-GB" sz="1800" dirty="0">
              <a:solidFill>
                <a:srgbClr val="000000"/>
              </a:solidFill>
            </a:endParaRPr>
          </a:p>
        </p:txBody>
      </p:sp>
      <p:pic>
        <p:nvPicPr>
          <p:cNvPr id="3" name="Picture 2" descr="cav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575138"/>
            <a:ext cx="2088232" cy="2950206"/>
          </a:xfrm>
          <a:prstGeom prst="rect">
            <a:avLst/>
          </a:prstGeom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23928" y="3579981"/>
            <a:ext cx="453650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800" dirty="0" smtClean="0"/>
              <a:t>The electromagnetic power is now constrained in the resonant volume</a:t>
            </a:r>
            <a:br>
              <a:rPr lang="en-GB" sz="1800" dirty="0" smtClean="0"/>
            </a:br>
            <a:endParaRPr lang="en-GB" sz="1800" dirty="0" smtClean="0"/>
          </a:p>
          <a:p>
            <a:pPr marL="285750" indent="-285750">
              <a:buFontTx/>
              <a:buChar char="-"/>
            </a:pPr>
            <a:r>
              <a:rPr lang="en-GB" sz="1800" dirty="0" smtClean="0"/>
              <a:t>Each </a:t>
            </a:r>
            <a:r>
              <a:rPr lang="en-GB" sz="1800" dirty="0"/>
              <a:t>such cavity can be independently powered from the RF </a:t>
            </a:r>
            <a:r>
              <a:rPr lang="en-GB" sz="1800" dirty="0" smtClean="0"/>
              <a:t>generator</a:t>
            </a:r>
            <a:br>
              <a:rPr lang="en-GB" sz="1800" dirty="0" smtClean="0"/>
            </a:br>
            <a:endParaRPr lang="en-GB" sz="1800" dirty="0"/>
          </a:p>
          <a:p>
            <a:pPr marL="285750" indent="-285750">
              <a:buFontTx/>
              <a:buChar char="-"/>
            </a:pPr>
            <a:r>
              <a:rPr lang="en-GB" sz="1800" dirty="0" smtClean="0"/>
              <a:t>Note </a:t>
            </a:r>
            <a:r>
              <a:rPr lang="en-GB" sz="1800" dirty="0"/>
              <a:t>however that joule losses will occur in the cavity </a:t>
            </a:r>
            <a:r>
              <a:rPr lang="en-GB" sz="1800" dirty="0" smtClean="0"/>
              <a:t>walls (unless made </a:t>
            </a:r>
            <a:r>
              <a:rPr lang="en-GB" sz="1800" dirty="0"/>
              <a:t>of superconducting materials)</a:t>
            </a:r>
          </a:p>
        </p:txBody>
      </p:sp>
    </p:spTree>
    <p:extLst>
      <p:ext uri="{BB962C8B-B14F-4D97-AF65-F5344CB8AC3E}">
        <p14:creationId xmlns:p14="http://schemas.microsoft.com/office/powerpoint/2010/main" val="116112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The Pill Box Cavity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987824" y="980728"/>
            <a:ext cx="5832648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/>
              <a:t>From Maxwell’s equations one can derive the </a:t>
            </a:r>
            <a:r>
              <a:rPr lang="en-GB" sz="1800" dirty="0" smtClean="0">
                <a:solidFill>
                  <a:srgbClr val="FF0000"/>
                </a:solidFill>
              </a:rPr>
              <a:t>wave equations</a:t>
            </a:r>
            <a:r>
              <a:rPr lang="en-GB" sz="1800" dirty="0" smtClean="0"/>
              <a:t>:</a:t>
            </a:r>
          </a:p>
          <a:p>
            <a:endParaRPr lang="en-GB" sz="1400" dirty="0" smtClean="0"/>
          </a:p>
          <a:p>
            <a:endParaRPr lang="en-GB" sz="1400" dirty="0"/>
          </a:p>
          <a:p>
            <a:endParaRPr lang="en-GB" sz="1800" dirty="0" smtClean="0"/>
          </a:p>
          <a:p>
            <a:r>
              <a:rPr lang="en-GB" sz="1800" dirty="0" smtClean="0">
                <a:solidFill>
                  <a:srgbClr val="FF0000"/>
                </a:solidFill>
              </a:rPr>
              <a:t>Solutions</a:t>
            </a:r>
            <a:r>
              <a:rPr lang="en-GB" sz="1800" dirty="0" smtClean="0"/>
              <a:t> </a:t>
            </a:r>
            <a:r>
              <a:rPr lang="en-GB" sz="1800" dirty="0"/>
              <a:t>for E and H are </a:t>
            </a:r>
            <a:r>
              <a:rPr lang="en-GB" sz="1800" dirty="0">
                <a:solidFill>
                  <a:srgbClr val="FF0000"/>
                </a:solidFill>
              </a:rPr>
              <a:t>oscillating modes</a:t>
            </a:r>
            <a:r>
              <a:rPr lang="en-GB" sz="1800" dirty="0"/>
              <a:t>, at </a:t>
            </a:r>
            <a:r>
              <a:rPr lang="en-GB" sz="1800" dirty="0">
                <a:solidFill>
                  <a:srgbClr val="FF0000"/>
                </a:solidFill>
              </a:rPr>
              <a:t>discrete frequencies</a:t>
            </a:r>
            <a:r>
              <a:rPr lang="en-GB" sz="1800" dirty="0"/>
              <a:t>, of types </a:t>
            </a:r>
            <a:r>
              <a:rPr lang="en-GB" sz="1800" dirty="0" err="1" smtClean="0"/>
              <a:t>TM</a:t>
            </a:r>
            <a:r>
              <a:rPr lang="en-GB" sz="1800" baseline="-25000" dirty="0" err="1" smtClean="0"/>
              <a:t>xyz</a:t>
            </a:r>
            <a:r>
              <a:rPr lang="en-GB" sz="1800" dirty="0" smtClean="0"/>
              <a:t> </a:t>
            </a:r>
            <a:r>
              <a:rPr lang="en-GB" sz="1800" dirty="0"/>
              <a:t>(transverse magnetic</a:t>
            </a:r>
            <a:r>
              <a:rPr lang="en-GB" sz="1800" dirty="0" smtClean="0"/>
              <a:t>) or </a:t>
            </a:r>
            <a:r>
              <a:rPr lang="en-GB" sz="1800" dirty="0" err="1" smtClean="0"/>
              <a:t>TE</a:t>
            </a:r>
            <a:r>
              <a:rPr lang="en-GB" sz="1800" baseline="-25000" dirty="0" err="1" smtClean="0"/>
              <a:t>xyz</a:t>
            </a:r>
            <a:r>
              <a:rPr lang="en-GB" sz="1800" dirty="0" smtClean="0"/>
              <a:t> (transverse electric).</a:t>
            </a:r>
            <a:r>
              <a:rPr lang="en-GB" sz="1800" dirty="0"/>
              <a:t/>
            </a:r>
            <a:br>
              <a:rPr lang="en-GB" sz="1800" dirty="0"/>
            </a:br>
            <a:r>
              <a:rPr lang="en-GB" sz="600" dirty="0" smtClean="0"/>
              <a:t/>
            </a:r>
            <a:br>
              <a:rPr lang="en-GB" sz="600" dirty="0" smtClean="0"/>
            </a:br>
            <a:r>
              <a:rPr lang="en-GB" sz="1800" dirty="0" smtClean="0">
                <a:solidFill>
                  <a:srgbClr val="FF0000"/>
                </a:solidFill>
              </a:rPr>
              <a:t>Indices</a:t>
            </a:r>
            <a:r>
              <a:rPr lang="en-GB" sz="1800" dirty="0" smtClean="0"/>
              <a:t> linked </a:t>
            </a:r>
            <a:r>
              <a:rPr lang="en-GB" sz="1800" dirty="0"/>
              <a:t>to the </a:t>
            </a:r>
            <a:r>
              <a:rPr lang="en-GB" sz="1800" dirty="0" smtClean="0">
                <a:solidFill>
                  <a:srgbClr val="FF0000"/>
                </a:solidFill>
              </a:rPr>
              <a:t>number of field knots </a:t>
            </a:r>
            <a:r>
              <a:rPr lang="en-GB" sz="1800" dirty="0" smtClean="0"/>
              <a:t>in polar co</a:t>
            </a:r>
            <a:r>
              <a:rPr lang="en-GB" sz="1800" dirty="0"/>
              <a:t>-ordinates </a:t>
            </a:r>
            <a:r>
              <a:rPr lang="en-GB" sz="1800" dirty="0" err="1"/>
              <a:t>φ</a:t>
            </a:r>
            <a:r>
              <a:rPr lang="en-GB" sz="1800" dirty="0"/>
              <a:t>, r and </a:t>
            </a:r>
            <a:r>
              <a:rPr lang="en-GB" sz="1800" dirty="0" smtClean="0"/>
              <a:t>z.</a:t>
            </a:r>
            <a:br>
              <a:rPr lang="en-GB" sz="1800" dirty="0" smtClean="0"/>
            </a:br>
            <a:endParaRPr lang="en-GB" sz="1200" dirty="0"/>
          </a:p>
          <a:p>
            <a:r>
              <a:rPr lang="en-GB" sz="1800" dirty="0" smtClean="0"/>
              <a:t>For </a:t>
            </a:r>
            <a:r>
              <a:rPr lang="en-GB" sz="1800" dirty="0"/>
              <a:t>l&lt;2a the most simple mode, TM</a:t>
            </a:r>
            <a:r>
              <a:rPr lang="en-GB" sz="1800" baseline="-25000" dirty="0"/>
              <a:t>010</a:t>
            </a:r>
            <a:r>
              <a:rPr lang="en-GB" sz="1800" dirty="0"/>
              <a:t>, has </a:t>
            </a:r>
            <a:r>
              <a:rPr lang="en-GB" sz="1800" dirty="0" smtClean="0"/>
              <a:t>the</a:t>
            </a:r>
            <a:br>
              <a:rPr lang="en-GB" sz="1800" dirty="0" smtClean="0"/>
            </a:br>
            <a:r>
              <a:rPr lang="en-GB" sz="1800" dirty="0" smtClean="0"/>
              <a:t>lowest frequency, and </a:t>
            </a:r>
            <a:r>
              <a:rPr lang="en-GB" sz="1800" dirty="0"/>
              <a:t>has only two field components:</a:t>
            </a:r>
            <a:endParaRPr lang="en-GB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052736"/>
            <a:ext cx="2738264" cy="2272364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96439"/>
              </p:ext>
            </p:extLst>
          </p:nvPr>
        </p:nvGraphicFramePr>
        <p:xfrm>
          <a:off x="4211960" y="1425401"/>
          <a:ext cx="4359275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94" name="Equation" r:id="rId5" imgW="2273300" imgH="406400" progId="Equation.3">
                  <p:embed/>
                </p:oleObj>
              </mc:Choice>
              <mc:Fallback>
                <p:oleObj name="Equation" r:id="rId5" imgW="22733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11960" y="1425401"/>
                        <a:ext cx="4359275" cy="779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l="8092" t="5820" r="5584" b="6814"/>
          <a:stretch/>
        </p:blipFill>
        <p:spPr>
          <a:xfrm>
            <a:off x="98452" y="4581128"/>
            <a:ext cx="4257524" cy="1790095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9594992"/>
              </p:ext>
            </p:extLst>
          </p:nvPr>
        </p:nvGraphicFramePr>
        <p:xfrm>
          <a:off x="4788025" y="4625384"/>
          <a:ext cx="2198910" cy="1224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95" name="Equation" r:id="rId8" imgW="1231900" imgH="685800" progId="Equation.3">
                  <p:embed/>
                </p:oleObj>
              </mc:Choice>
              <mc:Fallback>
                <p:oleObj name="Equation" r:id="rId8" imgW="12319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88025" y="4625384"/>
                        <a:ext cx="2198910" cy="1224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817336"/>
              </p:ext>
            </p:extLst>
          </p:nvPr>
        </p:nvGraphicFramePr>
        <p:xfrm>
          <a:off x="4795915" y="5849519"/>
          <a:ext cx="3880541" cy="67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96" name="Equation" r:id="rId10" imgW="2260600" imgH="393700" progId="Equation.3">
                  <p:embed/>
                </p:oleObj>
              </mc:Choice>
              <mc:Fallback>
                <p:oleObj name="Equation" r:id="rId10" imgW="22606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95915" y="5849519"/>
                        <a:ext cx="3880541" cy="67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 bwMode="auto">
          <a:xfrm>
            <a:off x="467544" y="3573016"/>
            <a:ext cx="43204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920011" y="3356992"/>
            <a:ext cx="411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E</a:t>
            </a:r>
            <a:r>
              <a:rPr lang="en-US" sz="1800" baseline="-25000" dirty="0" err="1" smtClean="0"/>
              <a:t>z</a:t>
            </a:r>
            <a:endParaRPr lang="en-US" baseline="-25000" dirty="0"/>
          </a:p>
        </p:txBody>
      </p:sp>
      <p:cxnSp>
        <p:nvCxnSpPr>
          <p:cNvPr id="16" name="Straight Arrow Connector 15"/>
          <p:cNvCxnSpPr/>
          <p:nvPr/>
        </p:nvCxnSpPr>
        <p:spPr bwMode="auto">
          <a:xfrm>
            <a:off x="1547664" y="3573016"/>
            <a:ext cx="43204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2000131" y="3356992"/>
            <a:ext cx="45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H</a:t>
            </a:r>
            <a:r>
              <a:rPr lang="en-US" sz="1800" baseline="-25000" dirty="0" err="1" smtClean="0">
                <a:latin typeface="Lucida Grande"/>
                <a:ea typeface="Lucida Grande"/>
                <a:cs typeface="Lucida Grande"/>
              </a:rPr>
              <a:t>θ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9797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The Pill Box Cavity</a:t>
            </a:r>
            <a:endParaRPr lang="fr-FR" dirty="0"/>
          </a:p>
        </p:txBody>
      </p:sp>
      <p:pic>
        <p:nvPicPr>
          <p:cNvPr id="14" name="Picture 13" descr="Pill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1200145"/>
            <a:ext cx="2838450" cy="5029200"/>
          </a:xfrm>
          <a:prstGeom prst="rect">
            <a:avLst/>
          </a:prstGeom>
        </p:spPr>
      </p:pic>
      <p:pic>
        <p:nvPicPr>
          <p:cNvPr id="15" name="Picture 14" descr="Pill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1200145"/>
            <a:ext cx="2838450" cy="5029200"/>
          </a:xfrm>
          <a:prstGeom prst="rect">
            <a:avLst/>
          </a:prstGeom>
        </p:spPr>
      </p:pic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561975" y="5962625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4641850" y="5962625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+mn-lt"/>
              </a:rPr>
              <a:t>magnetic field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3779912" y="2348880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1/4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3851920" y="1988840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TM</a:t>
            </a:r>
            <a:r>
              <a:rPr lang="en-US" sz="1800" baseline="-25000" dirty="0">
                <a:latin typeface="+mn-lt"/>
              </a:rPr>
              <a:t>010</a:t>
            </a:r>
            <a:r>
              <a:rPr lang="en-US" sz="1800" dirty="0">
                <a:latin typeface="+mn-lt"/>
              </a:rPr>
              <a:t>-mode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4213" y="1052736"/>
            <a:ext cx="7665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One needs a hole for the beam pipe – circular waveguide below </a:t>
            </a:r>
            <a:r>
              <a:rPr lang="en-GB" sz="1800" dirty="0" err="1" smtClean="0"/>
              <a:t>cutoff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13893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benodetRF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" t="52630" r="9687" b="3434"/>
          <a:stretch/>
        </p:blipFill>
        <p:spPr bwMode="auto">
          <a:xfrm>
            <a:off x="1619672" y="3625558"/>
            <a:ext cx="1836320" cy="109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Transit time factor</a:t>
            </a:r>
            <a:endParaRPr lang="fr-FR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7544" y="2595069"/>
            <a:ext cx="46546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itchFamily="-110" charset="0"/>
              </a:rPr>
              <a:t>In the general case, the 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transit time factor</a:t>
            </a:r>
            <a:r>
              <a:rPr lang="en-US" sz="1600" dirty="0">
                <a:latin typeface="Comic Sans MS" pitchFamily="-110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-110" charset="0"/>
              </a:rPr>
              <a:t>is:</a:t>
            </a:r>
            <a:endParaRPr lang="en-US" sz="1600" dirty="0">
              <a:solidFill>
                <a:srgbClr val="FF0000"/>
              </a:solidFill>
              <a:latin typeface="Comic Sans MS" pitchFamily="-110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278847"/>
              </p:ext>
            </p:extLst>
          </p:nvPr>
        </p:nvGraphicFramePr>
        <p:xfrm>
          <a:off x="5383213" y="2430463"/>
          <a:ext cx="2767012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77" name="Equation" r:id="rId4" imgW="1841500" imgH="901700" progId="Equation.3">
                  <p:embed/>
                </p:oleObj>
              </mc:Choice>
              <mc:Fallback>
                <p:oleObj name="Equation" r:id="rId4" imgW="1841500" imgH="901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3213" y="2430463"/>
                        <a:ext cx="2767012" cy="13525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127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7544" y="1666528"/>
            <a:ext cx="2088232" cy="629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 smtClean="0">
                <a:solidFill>
                  <a:srgbClr val="3333FF"/>
                </a:solidFill>
                <a:latin typeface="Comic Sans MS" pitchFamily="-110" charset="0"/>
              </a:rPr>
              <a:t>Transit 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time factor</a:t>
            </a:r>
            <a:r>
              <a:rPr lang="en-US" sz="1600" dirty="0">
                <a:latin typeface="Comic Sans MS" pitchFamily="-110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 pitchFamily="-110" charset="0"/>
              </a:rPr>
              <a:t>d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-110" charset="0"/>
              </a:rPr>
              <a:t>efined as:</a:t>
            </a:r>
            <a:endParaRPr lang="en-US" sz="1600" dirty="0">
              <a:solidFill>
                <a:srgbClr val="FF0000"/>
              </a:solidFill>
              <a:latin typeface="Comic Sans MS" pitchFamily="-110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163359"/>
              </p:ext>
            </p:extLst>
          </p:nvPr>
        </p:nvGraphicFramePr>
        <p:xfrm>
          <a:off x="2699792" y="1628800"/>
          <a:ext cx="49879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78" name="Equation" r:id="rId6" imgW="3048000" imgH="419100" progId="Equation.DSMT4">
                  <p:embed/>
                </p:oleObj>
              </mc:Choice>
              <mc:Fallback>
                <p:oleObj name="Equation" r:id="rId6" imgW="30480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628800"/>
                        <a:ext cx="4987925" cy="6858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317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114735"/>
              </p:ext>
            </p:extLst>
          </p:nvPr>
        </p:nvGraphicFramePr>
        <p:xfrm>
          <a:off x="3059832" y="3861048"/>
          <a:ext cx="14763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79" name="Equation" r:id="rId8" imgW="838200" imgH="431800" progId="Equation.3">
                  <p:embed/>
                </p:oleObj>
              </mc:Choice>
              <mc:Fallback>
                <p:oleObj name="Equation" r:id="rId8" imgW="838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861048"/>
                        <a:ext cx="147637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6"/>
          <p:cNvSpPr>
            <a:spLocks noChangeArrowheads="1"/>
          </p:cNvSpPr>
          <p:nvPr/>
        </p:nvSpPr>
        <p:spPr bwMode="auto">
          <a:xfrm>
            <a:off x="179512" y="5733256"/>
            <a:ext cx="4824536" cy="674031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t" anchorCtr="0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i="1" dirty="0" smtClean="0">
                <a:latin typeface="Comic Sans MS" pitchFamily="-110" charset="0"/>
              </a:rPr>
              <a:t>0 &lt; T</a:t>
            </a:r>
            <a:r>
              <a:rPr lang="en-US" sz="1800" i="1" baseline="-25000" dirty="0" smtClean="0">
                <a:latin typeface="Comic Sans MS" pitchFamily="-110" charset="0"/>
              </a:rPr>
              <a:t>a</a:t>
            </a: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>
                <a:latin typeface="Comic Sans MS" pitchFamily="-110" charset="0"/>
              </a:rPr>
              <a:t>&lt; </a:t>
            </a:r>
            <a:r>
              <a:rPr lang="en-US" sz="1800" dirty="0" smtClean="0">
                <a:latin typeface="Comic Sans MS" pitchFamily="-110" charset="0"/>
              </a:rPr>
              <a:t>1,</a:t>
            </a:r>
            <a:r>
              <a:rPr lang="en-US" sz="1800" i="1" dirty="0" smtClean="0">
                <a:latin typeface="Comic Sans MS" pitchFamily="-110" charset="0"/>
              </a:rPr>
              <a:t>   T</a:t>
            </a:r>
            <a:r>
              <a:rPr lang="en-US" sz="1800" i="1" baseline="-25000" dirty="0" smtClean="0">
                <a:latin typeface="Comic Sans MS" pitchFamily="-110" charset="0"/>
              </a:rPr>
              <a:t>a</a:t>
            </a: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 smtClean="0">
                <a:latin typeface="Comic Sans MS" pitchFamily="-110" charset="0"/>
                <a:sym typeface="Symbol" pitchFamily="-110" charset="2"/>
              </a:rPr>
              <a:t></a:t>
            </a:r>
            <a:r>
              <a:rPr lang="en-US" sz="1800" dirty="0" smtClean="0">
                <a:latin typeface="Comic Sans MS" pitchFamily="-110" charset="0"/>
              </a:rPr>
              <a:t> 1  for g </a:t>
            </a:r>
            <a:r>
              <a:rPr lang="en-US" sz="1800" dirty="0" smtClean="0">
                <a:latin typeface="Comic Sans MS" pitchFamily="-110" charset="0"/>
                <a:sym typeface="Symbol" pitchFamily="-110" charset="2"/>
              </a:rPr>
              <a:t></a:t>
            </a:r>
            <a:r>
              <a:rPr lang="en-US" sz="1800" dirty="0" smtClean="0">
                <a:latin typeface="Comic Sans MS" pitchFamily="-110" charset="0"/>
              </a:rPr>
              <a:t> 0, smaller </a:t>
            </a:r>
            <a:r>
              <a:rPr lang="en-US" sz="1800" i="1" dirty="0" smtClean="0">
                <a:latin typeface="Lucida Grande"/>
                <a:ea typeface="Lucida Grande"/>
                <a:cs typeface="Lucida Grande"/>
              </a:rPr>
              <a:t>ω</a:t>
            </a:r>
            <a:r>
              <a:rPr lang="en-US" sz="1800" i="1" baseline="-25000" dirty="0" smtClean="0">
                <a:latin typeface="Comic Sans MS" pitchFamily="-110" charset="0"/>
              </a:rPr>
              <a:t>RF</a:t>
            </a:r>
          </a:p>
          <a:p>
            <a:pPr>
              <a:spcAft>
                <a:spcPts val="1200"/>
              </a:spcAft>
            </a:pP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Important for low velocities (ions)</a:t>
            </a:r>
            <a:endParaRPr lang="en-US" sz="1800" i="1" dirty="0">
              <a:solidFill>
                <a:srgbClr val="FF0000"/>
              </a:solidFill>
              <a:latin typeface="Comic Sans MS" pitchFamily="-110" charset="0"/>
            </a:endParaRPr>
          </a:p>
        </p:txBody>
      </p:sp>
      <p:graphicFrame>
        <p:nvGraphicFramePr>
          <p:cNvPr id="1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775633"/>
              </p:ext>
            </p:extLst>
          </p:nvPr>
        </p:nvGraphicFramePr>
        <p:xfrm>
          <a:off x="1368528" y="2996952"/>
          <a:ext cx="2627408" cy="350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80" name="Equation" r:id="rId10" imgW="1524000" imgH="203200" progId="Equation.DSMT4">
                  <p:embed/>
                </p:oleObj>
              </mc:Choice>
              <mc:Fallback>
                <p:oleObj name="Equation" r:id="rId10" imgW="152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528" y="2996952"/>
                        <a:ext cx="2627408" cy="3505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71492" y="2996952"/>
            <a:ext cx="495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for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323528" y="3898776"/>
            <a:ext cx="1500030" cy="629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 smtClean="0">
                <a:solidFill>
                  <a:srgbClr val="FF0000"/>
                </a:solidFill>
              </a:rPr>
              <a:t>Simple model</a:t>
            </a:r>
            <a:br>
              <a:rPr lang="en-US" sz="1600" dirty="0" smtClean="0">
                <a:solidFill>
                  <a:srgbClr val="FF0000"/>
                </a:solidFill>
              </a:rPr>
            </a:br>
            <a:r>
              <a:rPr lang="en-US" sz="1600" dirty="0" smtClean="0">
                <a:solidFill>
                  <a:srgbClr val="FF0000"/>
                </a:solidFill>
              </a:rPr>
              <a:t>uniform field: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943089"/>
              </p:ext>
            </p:extLst>
          </p:nvPr>
        </p:nvGraphicFramePr>
        <p:xfrm>
          <a:off x="1855539" y="4797152"/>
          <a:ext cx="228441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81" name="Equation" r:id="rId12" imgW="1346200" imgH="469900" progId="Equation.3">
                  <p:embed/>
                </p:oleObj>
              </mc:Choice>
              <mc:Fallback>
                <p:oleObj name="Equation" r:id="rId12" imgW="1346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539" y="4797152"/>
                        <a:ext cx="2284413" cy="79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700558" y="5013176"/>
            <a:ext cx="918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follows: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51520" y="836712"/>
            <a:ext cx="8712968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latin typeface="Comic Sans MS" pitchFamily="-110" charset="0"/>
              </a:rPr>
              <a:t>The accelerating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field varies during </a:t>
            </a:r>
            <a:r>
              <a:rPr lang="en-US" sz="1800" dirty="0" smtClean="0">
                <a:latin typeface="Comic Sans MS" pitchFamily="-110" charset="0"/>
              </a:rPr>
              <a:t>the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passage</a:t>
            </a:r>
            <a:r>
              <a:rPr lang="en-US" sz="1800" dirty="0" smtClean="0">
                <a:latin typeface="Comic Sans MS" pitchFamily="-110" charset="0"/>
              </a:rPr>
              <a:t> of the particle</a:t>
            </a:r>
          </a:p>
          <a:p>
            <a:pPr>
              <a:lnSpc>
                <a:spcPct val="110000"/>
              </a:lnSpc>
            </a:pPr>
            <a:r>
              <a:rPr lang="en-US" sz="1800" dirty="0" smtClean="0">
                <a:latin typeface="Comic Sans MS" pitchFamily="-110" charset="0"/>
              </a:rPr>
              <a:t>=&gt; particle does not always see maximum field =&gt;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effective acceleration smaller</a:t>
            </a:r>
            <a:endParaRPr lang="en-US" sz="1800" dirty="0">
              <a:solidFill>
                <a:srgbClr val="FF0000"/>
              </a:solidFill>
              <a:latin typeface="Comic Sans MS" pitchFamily="-110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2080" y="4196223"/>
            <a:ext cx="3528392" cy="225711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04050" y="4437112"/>
            <a:ext cx="2072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Field rotates</a:t>
            </a:r>
            <a:br>
              <a:rPr lang="en-GB" sz="1600" dirty="0" smtClean="0"/>
            </a:br>
            <a:r>
              <a:rPr lang="en-GB" sz="1600" dirty="0" smtClean="0"/>
              <a:t>by 360° during particle passage.</a:t>
            </a:r>
            <a:endParaRPr lang="en-GB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562422" y="5373216"/>
            <a:ext cx="169818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80668"/>
              </p:ext>
            </p:extLst>
          </p:nvPr>
        </p:nvGraphicFramePr>
        <p:xfrm>
          <a:off x="8411021" y="5445224"/>
          <a:ext cx="62547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82" name="Equation" r:id="rId15" imgW="368300" imgH="431800" progId="Equation.3">
                  <p:embed/>
                </p:oleObj>
              </mc:Choice>
              <mc:Fallback>
                <p:oleObj name="Equation" r:id="rId15" imgW="368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1021" y="5445224"/>
                        <a:ext cx="625475" cy="731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975322"/>
              </p:ext>
            </p:extLst>
          </p:nvPr>
        </p:nvGraphicFramePr>
        <p:xfrm>
          <a:off x="4932040" y="4149080"/>
          <a:ext cx="27940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83" name="Equation" r:id="rId17" imgW="165100" imgH="215900" progId="Equation.3">
                  <p:embed/>
                </p:oleObj>
              </mc:Choice>
              <mc:Fallback>
                <p:oleObj name="Equation" r:id="rId17" imgW="165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4149080"/>
                        <a:ext cx="279400" cy="3667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86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The Pill Box Cavity (2)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4139952" y="1052736"/>
            <a:ext cx="4824536" cy="535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The design of </a:t>
            </a:r>
            <a:r>
              <a:rPr lang="en-US" sz="1800" dirty="0" smtClean="0"/>
              <a:t>a cavity </a:t>
            </a:r>
            <a:r>
              <a:rPr lang="en-US" sz="1800" dirty="0"/>
              <a:t>can </a:t>
            </a:r>
            <a:r>
              <a:rPr lang="en-US" sz="1800" dirty="0" smtClean="0"/>
              <a:t>be sophisticated </a:t>
            </a:r>
            <a:r>
              <a:rPr lang="en-US" sz="1800" dirty="0"/>
              <a:t>in order to </a:t>
            </a:r>
            <a:r>
              <a:rPr lang="en-US" sz="1800" dirty="0">
                <a:solidFill>
                  <a:srgbClr val="FF0000"/>
                </a:solidFill>
              </a:rPr>
              <a:t>improve</a:t>
            </a:r>
            <a:r>
              <a:rPr lang="en-US" sz="1800" dirty="0"/>
              <a:t> its </a:t>
            </a:r>
            <a:r>
              <a:rPr lang="en-US" sz="1800" dirty="0">
                <a:solidFill>
                  <a:srgbClr val="FF0000"/>
                </a:solidFill>
              </a:rPr>
              <a:t>performances</a:t>
            </a:r>
            <a:r>
              <a:rPr lang="en-US" sz="1800" dirty="0" smtClean="0"/>
              <a:t>:</a:t>
            </a:r>
          </a:p>
          <a:p>
            <a:endParaRPr lang="en-US" sz="1800" dirty="0"/>
          </a:p>
          <a:p>
            <a:r>
              <a:rPr lang="en-US" sz="1800" dirty="0" smtClean="0"/>
              <a:t>- A </a:t>
            </a:r>
            <a:r>
              <a:rPr lang="en-US" sz="1800" dirty="0">
                <a:solidFill>
                  <a:srgbClr val="FF0000"/>
                </a:solidFill>
              </a:rPr>
              <a:t>nose cone </a:t>
            </a:r>
            <a:r>
              <a:rPr lang="en-US" sz="1800" dirty="0"/>
              <a:t>can be introduced in order to concentrate the electric </a:t>
            </a:r>
            <a:r>
              <a:rPr lang="en-US" sz="1800" dirty="0" smtClean="0"/>
              <a:t>field around </a:t>
            </a:r>
            <a:r>
              <a:rPr lang="en-US" sz="1800" dirty="0"/>
              <a:t>the </a:t>
            </a:r>
            <a:r>
              <a:rPr lang="en-US" sz="1800" dirty="0" smtClean="0"/>
              <a:t>axis</a:t>
            </a:r>
          </a:p>
          <a:p>
            <a:endParaRPr lang="en-US" sz="1800" dirty="0"/>
          </a:p>
          <a:p>
            <a:r>
              <a:rPr lang="en-US" sz="1800" dirty="0" smtClean="0"/>
              <a:t>- </a:t>
            </a:r>
            <a:r>
              <a:rPr lang="en-US" sz="1800" dirty="0" smtClean="0">
                <a:solidFill>
                  <a:srgbClr val="FF0000"/>
                </a:solidFill>
              </a:rPr>
              <a:t>Round</a:t>
            </a:r>
            <a:r>
              <a:rPr lang="en-US" sz="1800" dirty="0" smtClean="0"/>
              <a:t> </a:t>
            </a:r>
            <a:r>
              <a:rPr lang="en-US" sz="1800" dirty="0"/>
              <a:t>shaping of the </a:t>
            </a:r>
            <a:r>
              <a:rPr lang="en-US" sz="1800" dirty="0">
                <a:solidFill>
                  <a:srgbClr val="FF0000"/>
                </a:solidFill>
              </a:rPr>
              <a:t>corners</a:t>
            </a:r>
            <a:r>
              <a:rPr lang="en-US" sz="1800" dirty="0"/>
              <a:t> allows a </a:t>
            </a:r>
            <a:r>
              <a:rPr lang="en-US" sz="1800" dirty="0" smtClean="0"/>
              <a:t>better distribution </a:t>
            </a:r>
            <a:r>
              <a:rPr lang="en-US" sz="1800" dirty="0"/>
              <a:t>of the magnetic field on the surface and a reduction of the Joule </a:t>
            </a:r>
            <a:r>
              <a:rPr lang="en-US" sz="1800" dirty="0" smtClean="0"/>
              <a:t>losses.</a:t>
            </a:r>
          </a:p>
          <a:p>
            <a:r>
              <a:rPr lang="en-US" sz="1800" dirty="0" smtClean="0"/>
              <a:t>It </a:t>
            </a:r>
            <a:r>
              <a:rPr lang="en-US" sz="1800" dirty="0"/>
              <a:t>also </a:t>
            </a:r>
            <a:r>
              <a:rPr lang="en-US" sz="1800" dirty="0" smtClean="0"/>
              <a:t>prevents </a:t>
            </a:r>
            <a:r>
              <a:rPr lang="en-US" sz="1800" dirty="0"/>
              <a:t>from </a:t>
            </a:r>
            <a:r>
              <a:rPr lang="en-US" sz="1800" dirty="0" err="1"/>
              <a:t>multipactoring</a:t>
            </a:r>
            <a:r>
              <a:rPr lang="en-US" sz="1800" dirty="0"/>
              <a:t> </a:t>
            </a:r>
            <a:r>
              <a:rPr lang="en-US" sz="1800" dirty="0" smtClean="0"/>
              <a:t>effects (e- emission and acceleration). </a:t>
            </a:r>
          </a:p>
          <a:p>
            <a:endParaRPr lang="en-US" sz="1800" dirty="0"/>
          </a:p>
          <a:p>
            <a:r>
              <a:rPr lang="en-US" sz="1800" dirty="0" smtClean="0"/>
              <a:t>A </a:t>
            </a:r>
            <a:r>
              <a:rPr lang="en-US" sz="1800" dirty="0"/>
              <a:t>good </a:t>
            </a:r>
            <a:r>
              <a:rPr lang="en-US" sz="1800" dirty="0" smtClean="0"/>
              <a:t>cavity </a:t>
            </a:r>
            <a:r>
              <a:rPr lang="en-US" sz="1800" dirty="0"/>
              <a:t>efficiently transforms the RF power into accelerating voltage</a:t>
            </a:r>
            <a:r>
              <a:rPr lang="en-US" sz="1800" dirty="0" smtClean="0"/>
              <a:t>.</a:t>
            </a:r>
          </a:p>
          <a:p>
            <a:endParaRPr lang="en-US" sz="1800" dirty="0"/>
          </a:p>
          <a:p>
            <a:r>
              <a:rPr lang="en-US" sz="1800" dirty="0" smtClean="0">
                <a:solidFill>
                  <a:srgbClr val="FF0000"/>
                </a:solidFill>
              </a:rPr>
              <a:t>Simulation codes </a:t>
            </a:r>
            <a:r>
              <a:rPr lang="en-US" sz="1800" dirty="0" smtClean="0"/>
              <a:t>allow precise calculation of the properties.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2171" t="1980" r="3957" b="1618"/>
          <a:stretch/>
        </p:blipFill>
        <p:spPr>
          <a:xfrm>
            <a:off x="251520" y="1088571"/>
            <a:ext cx="3834190" cy="5249334"/>
          </a:xfrm>
          <a:prstGeom prst="rect">
            <a:avLst/>
          </a:prstGeom>
        </p:spPr>
      </p:pic>
      <p:sp>
        <p:nvSpPr>
          <p:cNvPr id="5" name="Line 1047"/>
          <p:cNvSpPr>
            <a:spLocks noChangeShapeType="1"/>
          </p:cNvSpPr>
          <p:nvPr/>
        </p:nvSpPr>
        <p:spPr bwMode="auto">
          <a:xfrm flipH="1">
            <a:off x="1475656" y="2348880"/>
            <a:ext cx="2664296" cy="10081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1047"/>
          <p:cNvSpPr>
            <a:spLocks noChangeShapeType="1"/>
          </p:cNvSpPr>
          <p:nvPr/>
        </p:nvSpPr>
        <p:spPr bwMode="auto">
          <a:xfrm flipH="1">
            <a:off x="3347864" y="3284984"/>
            <a:ext cx="792088" cy="11521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1047"/>
          <p:cNvSpPr>
            <a:spLocks noChangeShapeType="1"/>
          </p:cNvSpPr>
          <p:nvPr/>
        </p:nvSpPr>
        <p:spPr bwMode="auto">
          <a:xfrm flipH="1">
            <a:off x="2915816" y="3284984"/>
            <a:ext cx="1224136" cy="237626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0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3" descr="mario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" b="-1169"/>
          <a:stretch>
            <a:fillRect/>
          </a:stretch>
        </p:blipFill>
        <p:spPr>
          <a:xfrm>
            <a:off x="611560" y="4725144"/>
            <a:ext cx="3351659" cy="1872208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Multi-Cell Cavities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372616" y="764704"/>
            <a:ext cx="8735888" cy="112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endParaRPr lang="en-US" sz="700" dirty="0"/>
          </a:p>
          <a:p>
            <a:pPr>
              <a:lnSpc>
                <a:spcPct val="110000"/>
              </a:lnSpc>
            </a:pPr>
            <a:r>
              <a:rPr lang="en-US" sz="1800" dirty="0" smtClean="0"/>
              <a:t>Acceleration of one cavity limited =&gt; </a:t>
            </a:r>
            <a:r>
              <a:rPr lang="en-US" sz="1800" dirty="0" smtClean="0">
                <a:solidFill>
                  <a:srgbClr val="FF0000"/>
                </a:solidFill>
              </a:rPr>
              <a:t>distribute power </a:t>
            </a:r>
            <a:r>
              <a:rPr lang="en-US" sz="1800" dirty="0" smtClean="0">
                <a:solidFill>
                  <a:srgbClr val="FF0000"/>
                </a:solidFill>
              </a:rPr>
              <a:t>P over </a:t>
            </a:r>
            <a:r>
              <a:rPr lang="en-US" sz="1800" dirty="0" smtClean="0">
                <a:solidFill>
                  <a:srgbClr val="FF0000"/>
                </a:solidFill>
              </a:rPr>
              <a:t>several cells</a:t>
            </a:r>
          </a:p>
          <a:p>
            <a:pPr>
              <a:lnSpc>
                <a:spcPct val="110000"/>
              </a:lnSpc>
            </a:pPr>
            <a:r>
              <a:rPr lang="en-US" sz="1800" dirty="0" smtClean="0"/>
              <a:t>Each cavity receives </a:t>
            </a:r>
            <a:r>
              <a:rPr lang="en-US" sz="1800" dirty="0" err="1" smtClean="0"/>
              <a:t>P/n</a:t>
            </a:r>
            <a:endParaRPr lang="en-US" sz="1800" dirty="0" smtClean="0"/>
          </a:p>
          <a:p>
            <a:pPr>
              <a:lnSpc>
                <a:spcPct val="110000"/>
              </a:lnSpc>
            </a:pPr>
            <a:r>
              <a:rPr lang="en-US" sz="1800" dirty="0" smtClean="0"/>
              <a:t>Since the field is proportional √P, you get </a:t>
            </a:r>
            <a:endParaRPr lang="en-GB" sz="1800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431427" y="1916832"/>
            <a:ext cx="4500613" cy="1656185"/>
            <a:chOff x="425244" y="2112355"/>
            <a:chExt cx="5146881" cy="2127684"/>
          </a:xfrm>
        </p:grpSpPr>
        <p:sp>
          <p:nvSpPr>
            <p:cNvPr id="31" name="Rectangle 9"/>
            <p:cNvSpPr>
              <a:spLocks noChangeArrowheads="1"/>
            </p:cNvSpPr>
            <p:nvPr/>
          </p:nvSpPr>
          <p:spPr bwMode="auto">
            <a:xfrm>
              <a:off x="915988" y="3312939"/>
              <a:ext cx="2698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1185863" y="3236739"/>
              <a:ext cx="69850" cy="90487"/>
            </a:xfrm>
            <a:custGeom>
              <a:avLst/>
              <a:gdLst>
                <a:gd name="T0" fmla="*/ 35 w 44"/>
                <a:gd name="T1" fmla="*/ 3 h 57"/>
                <a:gd name="T2" fmla="*/ 34 w 44"/>
                <a:gd name="T3" fmla="*/ 8 h 57"/>
                <a:gd name="T4" fmla="*/ 34 w 44"/>
                <a:gd name="T5" fmla="*/ 12 h 57"/>
                <a:gd name="T6" fmla="*/ 32 w 44"/>
                <a:gd name="T7" fmla="*/ 17 h 57"/>
                <a:gd name="T8" fmla="*/ 31 w 44"/>
                <a:gd name="T9" fmla="*/ 21 h 57"/>
                <a:gd name="T10" fmla="*/ 30 w 44"/>
                <a:gd name="T11" fmla="*/ 25 h 57"/>
                <a:gd name="T12" fmla="*/ 28 w 44"/>
                <a:gd name="T13" fmla="*/ 28 h 57"/>
                <a:gd name="T14" fmla="*/ 25 w 44"/>
                <a:gd name="T15" fmla="*/ 33 h 57"/>
                <a:gd name="T16" fmla="*/ 24 w 44"/>
                <a:gd name="T17" fmla="*/ 36 h 57"/>
                <a:gd name="T18" fmla="*/ 21 w 44"/>
                <a:gd name="T19" fmla="*/ 39 h 57"/>
                <a:gd name="T20" fmla="*/ 18 w 44"/>
                <a:gd name="T21" fmla="*/ 40 h 57"/>
                <a:gd name="T22" fmla="*/ 15 w 44"/>
                <a:gd name="T23" fmla="*/ 43 h 57"/>
                <a:gd name="T24" fmla="*/ 12 w 44"/>
                <a:gd name="T25" fmla="*/ 45 h 57"/>
                <a:gd name="T26" fmla="*/ 8 w 44"/>
                <a:gd name="T27" fmla="*/ 46 h 57"/>
                <a:gd name="T28" fmla="*/ 5 w 44"/>
                <a:gd name="T29" fmla="*/ 46 h 57"/>
                <a:gd name="T30" fmla="*/ 2 w 44"/>
                <a:gd name="T31" fmla="*/ 48 h 57"/>
                <a:gd name="T32" fmla="*/ 0 w 44"/>
                <a:gd name="T33" fmla="*/ 57 h 57"/>
                <a:gd name="T34" fmla="*/ 5 w 44"/>
                <a:gd name="T35" fmla="*/ 57 h 57"/>
                <a:gd name="T36" fmla="*/ 9 w 44"/>
                <a:gd name="T37" fmla="*/ 55 h 57"/>
                <a:gd name="T38" fmla="*/ 13 w 44"/>
                <a:gd name="T39" fmla="*/ 54 h 57"/>
                <a:gd name="T40" fmla="*/ 18 w 44"/>
                <a:gd name="T41" fmla="*/ 52 h 57"/>
                <a:gd name="T42" fmla="*/ 21 w 44"/>
                <a:gd name="T43" fmla="*/ 49 h 57"/>
                <a:gd name="T44" fmla="*/ 25 w 44"/>
                <a:gd name="T45" fmla="*/ 46 h 57"/>
                <a:gd name="T46" fmla="*/ 28 w 44"/>
                <a:gd name="T47" fmla="*/ 43 h 57"/>
                <a:gd name="T48" fmla="*/ 31 w 44"/>
                <a:gd name="T49" fmla="*/ 39 h 57"/>
                <a:gd name="T50" fmla="*/ 34 w 44"/>
                <a:gd name="T51" fmla="*/ 36 h 57"/>
                <a:gd name="T52" fmla="*/ 37 w 44"/>
                <a:gd name="T53" fmla="*/ 31 h 57"/>
                <a:gd name="T54" fmla="*/ 38 w 44"/>
                <a:gd name="T55" fmla="*/ 27 h 57"/>
                <a:gd name="T56" fmla="*/ 40 w 44"/>
                <a:gd name="T57" fmla="*/ 23 h 57"/>
                <a:gd name="T58" fmla="*/ 41 w 44"/>
                <a:gd name="T59" fmla="*/ 17 h 57"/>
                <a:gd name="T60" fmla="*/ 43 w 44"/>
                <a:gd name="T61" fmla="*/ 12 h 57"/>
                <a:gd name="T62" fmla="*/ 44 w 44"/>
                <a:gd name="T63" fmla="*/ 6 h 57"/>
                <a:gd name="T64" fmla="*/ 44 w 44"/>
                <a:gd name="T65" fmla="*/ 0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7"/>
                <a:gd name="T101" fmla="*/ 44 w 44"/>
                <a:gd name="T102" fmla="*/ 57 h 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7">
                  <a:moveTo>
                    <a:pt x="35" y="0"/>
                  </a:moveTo>
                  <a:lnTo>
                    <a:pt x="35" y="3"/>
                  </a:lnTo>
                  <a:lnTo>
                    <a:pt x="35" y="6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4" y="12"/>
                  </a:lnTo>
                  <a:lnTo>
                    <a:pt x="34" y="15"/>
                  </a:lnTo>
                  <a:lnTo>
                    <a:pt x="32" y="17"/>
                  </a:lnTo>
                  <a:lnTo>
                    <a:pt x="32" y="20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0" y="25"/>
                  </a:lnTo>
                  <a:lnTo>
                    <a:pt x="28" y="27"/>
                  </a:lnTo>
                  <a:lnTo>
                    <a:pt x="28" y="28"/>
                  </a:lnTo>
                  <a:lnTo>
                    <a:pt x="27" y="31"/>
                  </a:lnTo>
                  <a:lnTo>
                    <a:pt x="25" y="33"/>
                  </a:lnTo>
                  <a:lnTo>
                    <a:pt x="24" y="34"/>
                  </a:lnTo>
                  <a:lnTo>
                    <a:pt x="24" y="36"/>
                  </a:lnTo>
                  <a:lnTo>
                    <a:pt x="22" y="37"/>
                  </a:lnTo>
                  <a:lnTo>
                    <a:pt x="21" y="39"/>
                  </a:lnTo>
                  <a:lnTo>
                    <a:pt x="19" y="40"/>
                  </a:lnTo>
                  <a:lnTo>
                    <a:pt x="18" y="40"/>
                  </a:lnTo>
                  <a:lnTo>
                    <a:pt x="16" y="42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2" y="45"/>
                  </a:lnTo>
                  <a:lnTo>
                    <a:pt x="10" y="45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5" y="46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0" y="48"/>
                  </a:lnTo>
                  <a:lnTo>
                    <a:pt x="0" y="57"/>
                  </a:lnTo>
                  <a:lnTo>
                    <a:pt x="2" y="57"/>
                  </a:lnTo>
                  <a:lnTo>
                    <a:pt x="5" y="57"/>
                  </a:lnTo>
                  <a:lnTo>
                    <a:pt x="6" y="55"/>
                  </a:lnTo>
                  <a:lnTo>
                    <a:pt x="9" y="55"/>
                  </a:lnTo>
                  <a:lnTo>
                    <a:pt x="10" y="55"/>
                  </a:lnTo>
                  <a:lnTo>
                    <a:pt x="13" y="54"/>
                  </a:lnTo>
                  <a:lnTo>
                    <a:pt x="15" y="52"/>
                  </a:lnTo>
                  <a:lnTo>
                    <a:pt x="18" y="52"/>
                  </a:lnTo>
                  <a:lnTo>
                    <a:pt x="19" y="51"/>
                  </a:lnTo>
                  <a:lnTo>
                    <a:pt x="21" y="49"/>
                  </a:lnTo>
                  <a:lnTo>
                    <a:pt x="24" y="48"/>
                  </a:lnTo>
                  <a:lnTo>
                    <a:pt x="25" y="46"/>
                  </a:lnTo>
                  <a:lnTo>
                    <a:pt x="27" y="45"/>
                  </a:lnTo>
                  <a:lnTo>
                    <a:pt x="28" y="43"/>
                  </a:lnTo>
                  <a:lnTo>
                    <a:pt x="30" y="42"/>
                  </a:lnTo>
                  <a:lnTo>
                    <a:pt x="31" y="39"/>
                  </a:lnTo>
                  <a:lnTo>
                    <a:pt x="32" y="37"/>
                  </a:lnTo>
                  <a:lnTo>
                    <a:pt x="34" y="36"/>
                  </a:lnTo>
                  <a:lnTo>
                    <a:pt x="35" y="33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41" y="20"/>
                  </a:lnTo>
                  <a:lnTo>
                    <a:pt x="41" y="17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43" y="9"/>
                  </a:lnTo>
                  <a:lnTo>
                    <a:pt x="44" y="6"/>
                  </a:lnTo>
                  <a:lnTo>
                    <a:pt x="44" y="3"/>
                  </a:lnTo>
                  <a:lnTo>
                    <a:pt x="44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1216025" y="3162126"/>
              <a:ext cx="39688" cy="74613"/>
            </a:xfrm>
            <a:custGeom>
              <a:avLst/>
              <a:gdLst>
                <a:gd name="T0" fmla="*/ 0 w 25"/>
                <a:gd name="T1" fmla="*/ 7 h 47"/>
                <a:gd name="T2" fmla="*/ 2 w 25"/>
                <a:gd name="T3" fmla="*/ 10 h 47"/>
                <a:gd name="T4" fmla="*/ 3 w 25"/>
                <a:gd name="T5" fmla="*/ 12 h 47"/>
                <a:gd name="T6" fmla="*/ 6 w 25"/>
                <a:gd name="T7" fmla="*/ 15 h 47"/>
                <a:gd name="T8" fmla="*/ 8 w 25"/>
                <a:gd name="T9" fmla="*/ 16 h 47"/>
                <a:gd name="T10" fmla="*/ 9 w 25"/>
                <a:gd name="T11" fmla="*/ 19 h 47"/>
                <a:gd name="T12" fmla="*/ 11 w 25"/>
                <a:gd name="T13" fmla="*/ 22 h 47"/>
                <a:gd name="T14" fmla="*/ 12 w 25"/>
                <a:gd name="T15" fmla="*/ 25 h 47"/>
                <a:gd name="T16" fmla="*/ 12 w 25"/>
                <a:gd name="T17" fmla="*/ 28 h 47"/>
                <a:gd name="T18" fmla="*/ 13 w 25"/>
                <a:gd name="T19" fmla="*/ 31 h 47"/>
                <a:gd name="T20" fmla="*/ 15 w 25"/>
                <a:gd name="T21" fmla="*/ 34 h 47"/>
                <a:gd name="T22" fmla="*/ 15 w 25"/>
                <a:gd name="T23" fmla="*/ 37 h 47"/>
                <a:gd name="T24" fmla="*/ 15 w 25"/>
                <a:gd name="T25" fmla="*/ 40 h 47"/>
                <a:gd name="T26" fmla="*/ 16 w 25"/>
                <a:gd name="T27" fmla="*/ 43 h 47"/>
                <a:gd name="T28" fmla="*/ 16 w 25"/>
                <a:gd name="T29" fmla="*/ 46 h 47"/>
                <a:gd name="T30" fmla="*/ 25 w 25"/>
                <a:gd name="T31" fmla="*/ 47 h 47"/>
                <a:gd name="T32" fmla="*/ 25 w 25"/>
                <a:gd name="T33" fmla="*/ 44 h 47"/>
                <a:gd name="T34" fmla="*/ 25 w 25"/>
                <a:gd name="T35" fmla="*/ 41 h 47"/>
                <a:gd name="T36" fmla="*/ 24 w 25"/>
                <a:gd name="T37" fmla="*/ 37 h 47"/>
                <a:gd name="T38" fmla="*/ 24 w 25"/>
                <a:gd name="T39" fmla="*/ 34 h 47"/>
                <a:gd name="T40" fmla="*/ 22 w 25"/>
                <a:gd name="T41" fmla="*/ 31 h 47"/>
                <a:gd name="T42" fmla="*/ 22 w 25"/>
                <a:gd name="T43" fmla="*/ 28 h 47"/>
                <a:gd name="T44" fmla="*/ 21 w 25"/>
                <a:gd name="T45" fmla="*/ 25 h 47"/>
                <a:gd name="T46" fmla="*/ 19 w 25"/>
                <a:gd name="T47" fmla="*/ 22 h 47"/>
                <a:gd name="T48" fmla="*/ 18 w 25"/>
                <a:gd name="T49" fmla="*/ 19 h 47"/>
                <a:gd name="T50" fmla="*/ 16 w 25"/>
                <a:gd name="T51" fmla="*/ 16 h 47"/>
                <a:gd name="T52" fmla="*/ 15 w 25"/>
                <a:gd name="T53" fmla="*/ 13 h 47"/>
                <a:gd name="T54" fmla="*/ 13 w 25"/>
                <a:gd name="T55" fmla="*/ 10 h 47"/>
                <a:gd name="T56" fmla="*/ 12 w 25"/>
                <a:gd name="T57" fmla="*/ 9 h 47"/>
                <a:gd name="T58" fmla="*/ 11 w 25"/>
                <a:gd name="T59" fmla="*/ 6 h 47"/>
                <a:gd name="T60" fmla="*/ 8 w 25"/>
                <a:gd name="T61" fmla="*/ 3 h 47"/>
                <a:gd name="T62" fmla="*/ 5 w 25"/>
                <a:gd name="T63" fmla="*/ 0 h 47"/>
                <a:gd name="T64" fmla="*/ 5 w 25"/>
                <a:gd name="T65" fmla="*/ 0 h 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"/>
                <a:gd name="T100" fmla="*/ 0 h 47"/>
                <a:gd name="T101" fmla="*/ 25 w 25"/>
                <a:gd name="T102" fmla="*/ 47 h 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" h="47">
                  <a:moveTo>
                    <a:pt x="2" y="9"/>
                  </a:moveTo>
                  <a:lnTo>
                    <a:pt x="0" y="7"/>
                  </a:lnTo>
                  <a:lnTo>
                    <a:pt x="0" y="9"/>
                  </a:lnTo>
                  <a:lnTo>
                    <a:pt x="2" y="10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5" y="40"/>
                  </a:lnTo>
                  <a:lnTo>
                    <a:pt x="16" y="41"/>
                  </a:lnTo>
                  <a:lnTo>
                    <a:pt x="16" y="43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6" y="47"/>
                  </a:lnTo>
                  <a:lnTo>
                    <a:pt x="25" y="47"/>
                  </a:lnTo>
                  <a:lnTo>
                    <a:pt x="25" y="46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5" y="41"/>
                  </a:lnTo>
                  <a:lnTo>
                    <a:pt x="24" y="40"/>
                  </a:lnTo>
                  <a:lnTo>
                    <a:pt x="24" y="37"/>
                  </a:lnTo>
                  <a:lnTo>
                    <a:pt x="24" y="35"/>
                  </a:lnTo>
                  <a:lnTo>
                    <a:pt x="24" y="34"/>
                  </a:lnTo>
                  <a:lnTo>
                    <a:pt x="24" y="32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1" y="27"/>
                  </a:lnTo>
                  <a:lnTo>
                    <a:pt x="21" y="25"/>
                  </a:lnTo>
                  <a:lnTo>
                    <a:pt x="21" y="24"/>
                  </a:lnTo>
                  <a:lnTo>
                    <a:pt x="19" y="22"/>
                  </a:lnTo>
                  <a:lnTo>
                    <a:pt x="19" y="21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5" y="13"/>
                  </a:lnTo>
                  <a:lnTo>
                    <a:pt x="15" y="12"/>
                  </a:lnTo>
                  <a:lnTo>
                    <a:pt x="13" y="10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9" y="4"/>
                  </a:lnTo>
                  <a:lnTo>
                    <a:pt x="8" y="3"/>
                  </a:lnTo>
                  <a:lnTo>
                    <a:pt x="6" y="1"/>
                  </a:lnTo>
                  <a:lnTo>
                    <a:pt x="5" y="0"/>
                  </a:lnTo>
                  <a:lnTo>
                    <a:pt x="6" y="1"/>
                  </a:lnTo>
                  <a:lnTo>
                    <a:pt x="5" y="0"/>
                  </a:lnTo>
                  <a:lnTo>
                    <a:pt x="2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1006475" y="2887489"/>
              <a:ext cx="217488" cy="288925"/>
            </a:xfrm>
            <a:custGeom>
              <a:avLst/>
              <a:gdLst>
                <a:gd name="T0" fmla="*/ 0 w 137"/>
                <a:gd name="T1" fmla="*/ 7 h 182"/>
                <a:gd name="T2" fmla="*/ 2 w 137"/>
                <a:gd name="T3" fmla="*/ 20 h 182"/>
                <a:gd name="T4" fmla="*/ 3 w 137"/>
                <a:gd name="T5" fmla="*/ 35 h 182"/>
                <a:gd name="T6" fmla="*/ 8 w 137"/>
                <a:gd name="T7" fmla="*/ 49 h 182"/>
                <a:gd name="T8" fmla="*/ 12 w 137"/>
                <a:gd name="T9" fmla="*/ 63 h 182"/>
                <a:gd name="T10" fmla="*/ 18 w 137"/>
                <a:gd name="T11" fmla="*/ 77 h 182"/>
                <a:gd name="T12" fmla="*/ 25 w 137"/>
                <a:gd name="T13" fmla="*/ 89 h 182"/>
                <a:gd name="T14" fmla="*/ 32 w 137"/>
                <a:gd name="T15" fmla="*/ 102 h 182"/>
                <a:gd name="T16" fmla="*/ 41 w 137"/>
                <a:gd name="T17" fmla="*/ 114 h 182"/>
                <a:gd name="T18" fmla="*/ 50 w 137"/>
                <a:gd name="T19" fmla="*/ 126 h 182"/>
                <a:gd name="T20" fmla="*/ 62 w 137"/>
                <a:gd name="T21" fmla="*/ 136 h 182"/>
                <a:gd name="T22" fmla="*/ 72 w 137"/>
                <a:gd name="T23" fmla="*/ 146 h 182"/>
                <a:gd name="T24" fmla="*/ 85 w 137"/>
                <a:gd name="T25" fmla="*/ 155 h 182"/>
                <a:gd name="T26" fmla="*/ 98 w 137"/>
                <a:gd name="T27" fmla="*/ 164 h 182"/>
                <a:gd name="T28" fmla="*/ 112 w 137"/>
                <a:gd name="T29" fmla="*/ 171 h 182"/>
                <a:gd name="T30" fmla="*/ 126 w 137"/>
                <a:gd name="T31" fmla="*/ 179 h 182"/>
                <a:gd name="T32" fmla="*/ 137 w 137"/>
                <a:gd name="T33" fmla="*/ 173 h 182"/>
                <a:gd name="T34" fmla="*/ 122 w 137"/>
                <a:gd name="T35" fmla="*/ 167 h 182"/>
                <a:gd name="T36" fmla="*/ 109 w 137"/>
                <a:gd name="T37" fmla="*/ 160 h 182"/>
                <a:gd name="T38" fmla="*/ 96 w 137"/>
                <a:gd name="T39" fmla="*/ 152 h 182"/>
                <a:gd name="T40" fmla="*/ 84 w 137"/>
                <a:gd name="T41" fmla="*/ 143 h 182"/>
                <a:gd name="T42" fmla="*/ 72 w 137"/>
                <a:gd name="T43" fmla="*/ 134 h 182"/>
                <a:gd name="T44" fmla="*/ 62 w 137"/>
                <a:gd name="T45" fmla="*/ 124 h 182"/>
                <a:gd name="T46" fmla="*/ 53 w 137"/>
                <a:gd name="T47" fmla="*/ 114 h 182"/>
                <a:gd name="T48" fmla="*/ 44 w 137"/>
                <a:gd name="T49" fmla="*/ 102 h 182"/>
                <a:gd name="T50" fmla="*/ 35 w 137"/>
                <a:gd name="T51" fmla="*/ 90 h 182"/>
                <a:gd name="T52" fmla="*/ 28 w 137"/>
                <a:gd name="T53" fmla="*/ 78 h 182"/>
                <a:gd name="T54" fmla="*/ 22 w 137"/>
                <a:gd name="T55" fmla="*/ 66 h 182"/>
                <a:gd name="T56" fmla="*/ 18 w 137"/>
                <a:gd name="T57" fmla="*/ 53 h 182"/>
                <a:gd name="T58" fmla="*/ 13 w 137"/>
                <a:gd name="T59" fmla="*/ 40 h 182"/>
                <a:gd name="T60" fmla="*/ 10 w 137"/>
                <a:gd name="T61" fmla="*/ 26 h 182"/>
                <a:gd name="T62" fmla="*/ 9 w 137"/>
                <a:gd name="T63" fmla="*/ 13 h 182"/>
                <a:gd name="T64" fmla="*/ 9 w 137"/>
                <a:gd name="T65" fmla="*/ 0 h 1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82"/>
                <a:gd name="T101" fmla="*/ 137 w 137"/>
                <a:gd name="T102" fmla="*/ 182 h 1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82">
                  <a:moveTo>
                    <a:pt x="0" y="0"/>
                  </a:moveTo>
                  <a:lnTo>
                    <a:pt x="0" y="7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2" y="28"/>
                  </a:lnTo>
                  <a:lnTo>
                    <a:pt x="3" y="35"/>
                  </a:lnTo>
                  <a:lnTo>
                    <a:pt x="6" y="43"/>
                  </a:lnTo>
                  <a:lnTo>
                    <a:pt x="8" y="49"/>
                  </a:lnTo>
                  <a:lnTo>
                    <a:pt x="9" y="56"/>
                  </a:lnTo>
                  <a:lnTo>
                    <a:pt x="12" y="63"/>
                  </a:lnTo>
                  <a:lnTo>
                    <a:pt x="15" y="69"/>
                  </a:lnTo>
                  <a:lnTo>
                    <a:pt x="18" y="77"/>
                  </a:lnTo>
                  <a:lnTo>
                    <a:pt x="21" y="83"/>
                  </a:lnTo>
                  <a:lnTo>
                    <a:pt x="25" y="89"/>
                  </a:lnTo>
                  <a:lnTo>
                    <a:pt x="28" y="96"/>
                  </a:lnTo>
                  <a:lnTo>
                    <a:pt x="32" y="102"/>
                  </a:lnTo>
                  <a:lnTo>
                    <a:pt x="37" y="108"/>
                  </a:lnTo>
                  <a:lnTo>
                    <a:pt x="41" y="114"/>
                  </a:lnTo>
                  <a:lnTo>
                    <a:pt x="46" y="120"/>
                  </a:lnTo>
                  <a:lnTo>
                    <a:pt x="50" y="126"/>
                  </a:lnTo>
                  <a:lnTo>
                    <a:pt x="56" y="130"/>
                  </a:lnTo>
                  <a:lnTo>
                    <a:pt x="62" y="136"/>
                  </a:lnTo>
                  <a:lnTo>
                    <a:pt x="66" y="140"/>
                  </a:lnTo>
                  <a:lnTo>
                    <a:pt x="72" y="146"/>
                  </a:lnTo>
                  <a:lnTo>
                    <a:pt x="78" y="151"/>
                  </a:lnTo>
                  <a:lnTo>
                    <a:pt x="85" y="155"/>
                  </a:lnTo>
                  <a:lnTo>
                    <a:pt x="91" y="160"/>
                  </a:lnTo>
                  <a:lnTo>
                    <a:pt x="98" y="164"/>
                  </a:lnTo>
                  <a:lnTo>
                    <a:pt x="104" y="168"/>
                  </a:lnTo>
                  <a:lnTo>
                    <a:pt x="112" y="171"/>
                  </a:lnTo>
                  <a:lnTo>
                    <a:pt x="119" y="176"/>
                  </a:lnTo>
                  <a:lnTo>
                    <a:pt x="126" y="179"/>
                  </a:lnTo>
                  <a:lnTo>
                    <a:pt x="134" y="182"/>
                  </a:lnTo>
                  <a:lnTo>
                    <a:pt x="137" y="173"/>
                  </a:lnTo>
                  <a:lnTo>
                    <a:pt x="129" y="170"/>
                  </a:lnTo>
                  <a:lnTo>
                    <a:pt x="122" y="167"/>
                  </a:lnTo>
                  <a:lnTo>
                    <a:pt x="116" y="164"/>
                  </a:lnTo>
                  <a:lnTo>
                    <a:pt x="109" y="160"/>
                  </a:lnTo>
                  <a:lnTo>
                    <a:pt x="103" y="157"/>
                  </a:lnTo>
                  <a:lnTo>
                    <a:pt x="96" y="152"/>
                  </a:lnTo>
                  <a:lnTo>
                    <a:pt x="90" y="148"/>
                  </a:lnTo>
                  <a:lnTo>
                    <a:pt x="84" y="143"/>
                  </a:lnTo>
                  <a:lnTo>
                    <a:pt x="78" y="139"/>
                  </a:lnTo>
                  <a:lnTo>
                    <a:pt x="72" y="134"/>
                  </a:lnTo>
                  <a:lnTo>
                    <a:pt x="68" y="129"/>
                  </a:lnTo>
                  <a:lnTo>
                    <a:pt x="62" y="124"/>
                  </a:lnTo>
                  <a:lnTo>
                    <a:pt x="57" y="120"/>
                  </a:lnTo>
                  <a:lnTo>
                    <a:pt x="53" y="114"/>
                  </a:lnTo>
                  <a:lnTo>
                    <a:pt x="49" y="108"/>
                  </a:lnTo>
                  <a:lnTo>
                    <a:pt x="44" y="102"/>
                  </a:lnTo>
                  <a:lnTo>
                    <a:pt x="40" y="96"/>
                  </a:lnTo>
                  <a:lnTo>
                    <a:pt x="35" y="90"/>
                  </a:lnTo>
                  <a:lnTo>
                    <a:pt x="32" y="84"/>
                  </a:lnTo>
                  <a:lnTo>
                    <a:pt x="28" y="78"/>
                  </a:lnTo>
                  <a:lnTo>
                    <a:pt x="25" y="72"/>
                  </a:lnTo>
                  <a:lnTo>
                    <a:pt x="22" y="66"/>
                  </a:lnTo>
                  <a:lnTo>
                    <a:pt x="21" y="60"/>
                  </a:lnTo>
                  <a:lnTo>
                    <a:pt x="18" y="53"/>
                  </a:lnTo>
                  <a:lnTo>
                    <a:pt x="16" y="47"/>
                  </a:lnTo>
                  <a:lnTo>
                    <a:pt x="13" y="40"/>
                  </a:lnTo>
                  <a:lnTo>
                    <a:pt x="12" y="34"/>
                  </a:lnTo>
                  <a:lnTo>
                    <a:pt x="10" y="26"/>
                  </a:lnTo>
                  <a:lnTo>
                    <a:pt x="10" y="20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6" name="Freeform 13"/>
            <p:cNvSpPr>
              <a:spLocks/>
            </p:cNvSpPr>
            <p:nvPr/>
          </p:nvSpPr>
          <p:spPr bwMode="auto">
            <a:xfrm>
              <a:off x="1006475" y="2569989"/>
              <a:ext cx="363538" cy="317500"/>
            </a:xfrm>
            <a:custGeom>
              <a:avLst/>
              <a:gdLst>
                <a:gd name="T0" fmla="*/ 217 w 229"/>
                <a:gd name="T1" fmla="*/ 0 h 200"/>
                <a:gd name="T2" fmla="*/ 194 w 229"/>
                <a:gd name="T3" fmla="*/ 3 h 200"/>
                <a:gd name="T4" fmla="*/ 172 w 229"/>
                <a:gd name="T5" fmla="*/ 6 h 200"/>
                <a:gd name="T6" fmla="*/ 151 w 229"/>
                <a:gd name="T7" fmla="*/ 12 h 200"/>
                <a:gd name="T8" fmla="*/ 131 w 229"/>
                <a:gd name="T9" fmla="*/ 19 h 200"/>
                <a:gd name="T10" fmla="*/ 110 w 229"/>
                <a:gd name="T11" fmla="*/ 28 h 200"/>
                <a:gd name="T12" fmla="*/ 93 w 229"/>
                <a:gd name="T13" fmla="*/ 40 h 200"/>
                <a:gd name="T14" fmla="*/ 75 w 229"/>
                <a:gd name="T15" fmla="*/ 52 h 200"/>
                <a:gd name="T16" fmla="*/ 60 w 229"/>
                <a:gd name="T17" fmla="*/ 65 h 200"/>
                <a:gd name="T18" fmla="*/ 46 w 229"/>
                <a:gd name="T19" fmla="*/ 80 h 200"/>
                <a:gd name="T20" fmla="*/ 34 w 229"/>
                <a:gd name="T21" fmla="*/ 96 h 200"/>
                <a:gd name="T22" fmla="*/ 22 w 229"/>
                <a:gd name="T23" fmla="*/ 112 h 200"/>
                <a:gd name="T24" fmla="*/ 13 w 229"/>
                <a:gd name="T25" fmla="*/ 130 h 200"/>
                <a:gd name="T26" fmla="*/ 8 w 229"/>
                <a:gd name="T27" fmla="*/ 149 h 200"/>
                <a:gd name="T28" fmla="*/ 3 w 229"/>
                <a:gd name="T29" fmla="*/ 169 h 200"/>
                <a:gd name="T30" fmla="*/ 0 w 229"/>
                <a:gd name="T31" fmla="*/ 189 h 200"/>
                <a:gd name="T32" fmla="*/ 9 w 229"/>
                <a:gd name="T33" fmla="*/ 200 h 200"/>
                <a:gd name="T34" fmla="*/ 10 w 229"/>
                <a:gd name="T35" fmla="*/ 180 h 200"/>
                <a:gd name="T36" fmla="*/ 13 w 229"/>
                <a:gd name="T37" fmla="*/ 161 h 200"/>
                <a:gd name="T38" fmla="*/ 19 w 229"/>
                <a:gd name="T39" fmla="*/ 143 h 200"/>
                <a:gd name="T40" fmla="*/ 27 w 229"/>
                <a:gd name="T41" fmla="*/ 126 h 200"/>
                <a:gd name="T42" fmla="*/ 35 w 229"/>
                <a:gd name="T43" fmla="*/ 109 h 200"/>
                <a:gd name="T44" fmla="*/ 46 w 229"/>
                <a:gd name="T45" fmla="*/ 93 h 200"/>
                <a:gd name="T46" fmla="*/ 59 w 229"/>
                <a:gd name="T47" fmla="*/ 78 h 200"/>
                <a:gd name="T48" fmla="*/ 74 w 229"/>
                <a:gd name="T49" fmla="*/ 65 h 200"/>
                <a:gd name="T50" fmla="*/ 88 w 229"/>
                <a:gd name="T51" fmla="*/ 53 h 200"/>
                <a:gd name="T52" fmla="*/ 106 w 229"/>
                <a:gd name="T53" fmla="*/ 41 h 200"/>
                <a:gd name="T54" fmla="*/ 123 w 229"/>
                <a:gd name="T55" fmla="*/ 32 h 200"/>
                <a:gd name="T56" fmla="*/ 143 w 229"/>
                <a:gd name="T57" fmla="*/ 24 h 200"/>
                <a:gd name="T58" fmla="*/ 163 w 229"/>
                <a:gd name="T59" fmla="*/ 18 h 200"/>
                <a:gd name="T60" fmla="*/ 185 w 229"/>
                <a:gd name="T61" fmla="*/ 13 h 200"/>
                <a:gd name="T62" fmla="*/ 207 w 229"/>
                <a:gd name="T63" fmla="*/ 10 h 200"/>
                <a:gd name="T64" fmla="*/ 229 w 229"/>
                <a:gd name="T65" fmla="*/ 9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200"/>
                <a:gd name="T101" fmla="*/ 229 w 229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200">
                  <a:moveTo>
                    <a:pt x="229" y="0"/>
                  </a:moveTo>
                  <a:lnTo>
                    <a:pt x="217" y="0"/>
                  </a:lnTo>
                  <a:lnTo>
                    <a:pt x="206" y="1"/>
                  </a:lnTo>
                  <a:lnTo>
                    <a:pt x="194" y="3"/>
                  </a:lnTo>
                  <a:lnTo>
                    <a:pt x="184" y="4"/>
                  </a:lnTo>
                  <a:lnTo>
                    <a:pt x="172" y="6"/>
                  </a:lnTo>
                  <a:lnTo>
                    <a:pt x="162" y="9"/>
                  </a:lnTo>
                  <a:lnTo>
                    <a:pt x="151" y="12"/>
                  </a:lnTo>
                  <a:lnTo>
                    <a:pt x="140" y="16"/>
                  </a:lnTo>
                  <a:lnTo>
                    <a:pt x="131" y="19"/>
                  </a:lnTo>
                  <a:lnTo>
                    <a:pt x="121" y="24"/>
                  </a:lnTo>
                  <a:lnTo>
                    <a:pt x="110" y="28"/>
                  </a:lnTo>
                  <a:lnTo>
                    <a:pt x="101" y="34"/>
                  </a:lnTo>
                  <a:lnTo>
                    <a:pt x="93" y="40"/>
                  </a:lnTo>
                  <a:lnTo>
                    <a:pt x="84" y="46"/>
                  </a:lnTo>
                  <a:lnTo>
                    <a:pt x="75" y="52"/>
                  </a:lnTo>
                  <a:lnTo>
                    <a:pt x="68" y="58"/>
                  </a:lnTo>
                  <a:lnTo>
                    <a:pt x="60" y="65"/>
                  </a:lnTo>
                  <a:lnTo>
                    <a:pt x="53" y="72"/>
                  </a:lnTo>
                  <a:lnTo>
                    <a:pt x="46" y="80"/>
                  </a:lnTo>
                  <a:lnTo>
                    <a:pt x="40" y="87"/>
                  </a:lnTo>
                  <a:lnTo>
                    <a:pt x="34" y="96"/>
                  </a:lnTo>
                  <a:lnTo>
                    <a:pt x="28" y="103"/>
                  </a:lnTo>
                  <a:lnTo>
                    <a:pt x="22" y="112"/>
                  </a:lnTo>
                  <a:lnTo>
                    <a:pt x="18" y="121"/>
                  </a:lnTo>
                  <a:lnTo>
                    <a:pt x="13" y="130"/>
                  </a:lnTo>
                  <a:lnTo>
                    <a:pt x="10" y="141"/>
                  </a:lnTo>
                  <a:lnTo>
                    <a:pt x="8" y="149"/>
                  </a:lnTo>
                  <a:lnTo>
                    <a:pt x="5" y="160"/>
                  </a:lnTo>
                  <a:lnTo>
                    <a:pt x="3" y="169"/>
                  </a:lnTo>
                  <a:lnTo>
                    <a:pt x="2" y="179"/>
                  </a:lnTo>
                  <a:lnTo>
                    <a:pt x="0" y="189"/>
                  </a:lnTo>
                  <a:lnTo>
                    <a:pt x="0" y="200"/>
                  </a:lnTo>
                  <a:lnTo>
                    <a:pt x="9" y="200"/>
                  </a:lnTo>
                  <a:lnTo>
                    <a:pt x="9" y="189"/>
                  </a:lnTo>
                  <a:lnTo>
                    <a:pt x="10" y="180"/>
                  </a:lnTo>
                  <a:lnTo>
                    <a:pt x="12" y="170"/>
                  </a:lnTo>
                  <a:lnTo>
                    <a:pt x="13" y="161"/>
                  </a:lnTo>
                  <a:lnTo>
                    <a:pt x="15" y="152"/>
                  </a:lnTo>
                  <a:lnTo>
                    <a:pt x="19" y="143"/>
                  </a:lnTo>
                  <a:lnTo>
                    <a:pt x="22" y="135"/>
                  </a:lnTo>
                  <a:lnTo>
                    <a:pt x="27" y="126"/>
                  </a:lnTo>
                  <a:lnTo>
                    <a:pt x="31" y="117"/>
                  </a:lnTo>
                  <a:lnTo>
                    <a:pt x="35" y="109"/>
                  </a:lnTo>
                  <a:lnTo>
                    <a:pt x="40" y="101"/>
                  </a:lnTo>
                  <a:lnTo>
                    <a:pt x="46" y="93"/>
                  </a:lnTo>
                  <a:lnTo>
                    <a:pt x="53" y="86"/>
                  </a:lnTo>
                  <a:lnTo>
                    <a:pt x="59" y="78"/>
                  </a:lnTo>
                  <a:lnTo>
                    <a:pt x="66" y="71"/>
                  </a:lnTo>
                  <a:lnTo>
                    <a:pt x="74" y="65"/>
                  </a:lnTo>
                  <a:lnTo>
                    <a:pt x="81" y="59"/>
                  </a:lnTo>
                  <a:lnTo>
                    <a:pt x="88" y="53"/>
                  </a:lnTo>
                  <a:lnTo>
                    <a:pt x="97" y="47"/>
                  </a:lnTo>
                  <a:lnTo>
                    <a:pt x="106" y="41"/>
                  </a:lnTo>
                  <a:lnTo>
                    <a:pt x="115" y="37"/>
                  </a:lnTo>
                  <a:lnTo>
                    <a:pt x="123" y="32"/>
                  </a:lnTo>
                  <a:lnTo>
                    <a:pt x="134" y="28"/>
                  </a:lnTo>
                  <a:lnTo>
                    <a:pt x="143" y="24"/>
                  </a:lnTo>
                  <a:lnTo>
                    <a:pt x="153" y="21"/>
                  </a:lnTo>
                  <a:lnTo>
                    <a:pt x="163" y="18"/>
                  </a:lnTo>
                  <a:lnTo>
                    <a:pt x="173" y="15"/>
                  </a:lnTo>
                  <a:lnTo>
                    <a:pt x="185" y="13"/>
                  </a:lnTo>
                  <a:lnTo>
                    <a:pt x="195" y="10"/>
                  </a:lnTo>
                  <a:lnTo>
                    <a:pt x="207" y="10"/>
                  </a:lnTo>
                  <a:lnTo>
                    <a:pt x="217" y="9"/>
                  </a:lnTo>
                  <a:lnTo>
                    <a:pt x="229" y="9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7" name="Freeform 14"/>
            <p:cNvSpPr>
              <a:spLocks/>
            </p:cNvSpPr>
            <p:nvPr/>
          </p:nvSpPr>
          <p:spPr bwMode="auto">
            <a:xfrm>
              <a:off x="1370013" y="2569989"/>
              <a:ext cx="363537" cy="317500"/>
            </a:xfrm>
            <a:custGeom>
              <a:avLst/>
              <a:gdLst>
                <a:gd name="T0" fmla="*/ 229 w 229"/>
                <a:gd name="T1" fmla="*/ 189 h 200"/>
                <a:gd name="T2" fmla="*/ 226 w 229"/>
                <a:gd name="T3" fmla="*/ 169 h 200"/>
                <a:gd name="T4" fmla="*/ 222 w 229"/>
                <a:gd name="T5" fmla="*/ 149 h 200"/>
                <a:gd name="T6" fmla="*/ 216 w 229"/>
                <a:gd name="T7" fmla="*/ 130 h 200"/>
                <a:gd name="T8" fmla="*/ 207 w 229"/>
                <a:gd name="T9" fmla="*/ 112 h 200"/>
                <a:gd name="T10" fmla="*/ 195 w 229"/>
                <a:gd name="T11" fmla="*/ 96 h 200"/>
                <a:gd name="T12" fmla="*/ 183 w 229"/>
                <a:gd name="T13" fmla="*/ 80 h 200"/>
                <a:gd name="T14" fmla="*/ 169 w 229"/>
                <a:gd name="T15" fmla="*/ 65 h 200"/>
                <a:gd name="T16" fmla="*/ 154 w 229"/>
                <a:gd name="T17" fmla="*/ 52 h 200"/>
                <a:gd name="T18" fmla="*/ 137 w 229"/>
                <a:gd name="T19" fmla="*/ 40 h 200"/>
                <a:gd name="T20" fmla="*/ 119 w 229"/>
                <a:gd name="T21" fmla="*/ 28 h 200"/>
                <a:gd name="T22" fmla="*/ 98 w 229"/>
                <a:gd name="T23" fmla="*/ 19 h 200"/>
                <a:gd name="T24" fmla="*/ 78 w 229"/>
                <a:gd name="T25" fmla="*/ 12 h 200"/>
                <a:gd name="T26" fmla="*/ 57 w 229"/>
                <a:gd name="T27" fmla="*/ 6 h 200"/>
                <a:gd name="T28" fmla="*/ 35 w 229"/>
                <a:gd name="T29" fmla="*/ 3 h 200"/>
                <a:gd name="T30" fmla="*/ 12 w 229"/>
                <a:gd name="T31" fmla="*/ 0 h 200"/>
                <a:gd name="T32" fmla="*/ 0 w 229"/>
                <a:gd name="T33" fmla="*/ 9 h 200"/>
                <a:gd name="T34" fmla="*/ 22 w 229"/>
                <a:gd name="T35" fmla="*/ 10 h 200"/>
                <a:gd name="T36" fmla="*/ 44 w 229"/>
                <a:gd name="T37" fmla="*/ 13 h 200"/>
                <a:gd name="T38" fmla="*/ 66 w 229"/>
                <a:gd name="T39" fmla="*/ 18 h 200"/>
                <a:gd name="T40" fmla="*/ 87 w 229"/>
                <a:gd name="T41" fmla="*/ 24 h 200"/>
                <a:gd name="T42" fmla="*/ 106 w 229"/>
                <a:gd name="T43" fmla="*/ 32 h 200"/>
                <a:gd name="T44" fmla="*/ 123 w 229"/>
                <a:gd name="T45" fmla="*/ 41 h 200"/>
                <a:gd name="T46" fmla="*/ 141 w 229"/>
                <a:gd name="T47" fmla="*/ 53 h 200"/>
                <a:gd name="T48" fmla="*/ 156 w 229"/>
                <a:gd name="T49" fmla="*/ 65 h 200"/>
                <a:gd name="T50" fmla="*/ 170 w 229"/>
                <a:gd name="T51" fmla="*/ 78 h 200"/>
                <a:gd name="T52" fmla="*/ 183 w 229"/>
                <a:gd name="T53" fmla="*/ 93 h 200"/>
                <a:gd name="T54" fmla="*/ 194 w 229"/>
                <a:gd name="T55" fmla="*/ 109 h 200"/>
                <a:gd name="T56" fmla="*/ 203 w 229"/>
                <a:gd name="T57" fmla="*/ 126 h 200"/>
                <a:gd name="T58" fmla="*/ 210 w 229"/>
                <a:gd name="T59" fmla="*/ 143 h 200"/>
                <a:gd name="T60" fmla="*/ 216 w 229"/>
                <a:gd name="T61" fmla="*/ 161 h 200"/>
                <a:gd name="T62" fmla="*/ 219 w 229"/>
                <a:gd name="T63" fmla="*/ 180 h 200"/>
                <a:gd name="T64" fmla="*/ 220 w 229"/>
                <a:gd name="T65" fmla="*/ 200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200"/>
                <a:gd name="T101" fmla="*/ 229 w 229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200">
                  <a:moveTo>
                    <a:pt x="229" y="200"/>
                  </a:moveTo>
                  <a:lnTo>
                    <a:pt x="229" y="189"/>
                  </a:lnTo>
                  <a:lnTo>
                    <a:pt x="228" y="179"/>
                  </a:lnTo>
                  <a:lnTo>
                    <a:pt x="226" y="169"/>
                  </a:lnTo>
                  <a:lnTo>
                    <a:pt x="225" y="160"/>
                  </a:lnTo>
                  <a:lnTo>
                    <a:pt x="222" y="149"/>
                  </a:lnTo>
                  <a:lnTo>
                    <a:pt x="219" y="141"/>
                  </a:lnTo>
                  <a:lnTo>
                    <a:pt x="216" y="130"/>
                  </a:lnTo>
                  <a:lnTo>
                    <a:pt x="211" y="121"/>
                  </a:lnTo>
                  <a:lnTo>
                    <a:pt x="207" y="112"/>
                  </a:lnTo>
                  <a:lnTo>
                    <a:pt x="201" y="103"/>
                  </a:lnTo>
                  <a:lnTo>
                    <a:pt x="195" y="96"/>
                  </a:lnTo>
                  <a:lnTo>
                    <a:pt x="189" y="87"/>
                  </a:lnTo>
                  <a:lnTo>
                    <a:pt x="183" y="80"/>
                  </a:lnTo>
                  <a:lnTo>
                    <a:pt x="176" y="72"/>
                  </a:lnTo>
                  <a:lnTo>
                    <a:pt x="169" y="65"/>
                  </a:lnTo>
                  <a:lnTo>
                    <a:pt x="161" y="58"/>
                  </a:lnTo>
                  <a:lnTo>
                    <a:pt x="154" y="52"/>
                  </a:lnTo>
                  <a:lnTo>
                    <a:pt x="145" y="46"/>
                  </a:lnTo>
                  <a:lnTo>
                    <a:pt x="137" y="40"/>
                  </a:lnTo>
                  <a:lnTo>
                    <a:pt x="128" y="34"/>
                  </a:lnTo>
                  <a:lnTo>
                    <a:pt x="119" y="28"/>
                  </a:lnTo>
                  <a:lnTo>
                    <a:pt x="109" y="24"/>
                  </a:lnTo>
                  <a:lnTo>
                    <a:pt x="98" y="19"/>
                  </a:lnTo>
                  <a:lnTo>
                    <a:pt x="90" y="16"/>
                  </a:lnTo>
                  <a:lnTo>
                    <a:pt x="78" y="12"/>
                  </a:lnTo>
                  <a:lnTo>
                    <a:pt x="68" y="9"/>
                  </a:lnTo>
                  <a:lnTo>
                    <a:pt x="57" y="6"/>
                  </a:lnTo>
                  <a:lnTo>
                    <a:pt x="46" y="4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2" y="9"/>
                  </a:lnTo>
                  <a:lnTo>
                    <a:pt x="22" y="10"/>
                  </a:lnTo>
                  <a:lnTo>
                    <a:pt x="34" y="10"/>
                  </a:lnTo>
                  <a:lnTo>
                    <a:pt x="44" y="13"/>
                  </a:lnTo>
                  <a:lnTo>
                    <a:pt x="56" y="15"/>
                  </a:lnTo>
                  <a:lnTo>
                    <a:pt x="66" y="18"/>
                  </a:lnTo>
                  <a:lnTo>
                    <a:pt x="76" y="21"/>
                  </a:lnTo>
                  <a:lnTo>
                    <a:pt x="87" y="24"/>
                  </a:lnTo>
                  <a:lnTo>
                    <a:pt x="95" y="28"/>
                  </a:lnTo>
                  <a:lnTo>
                    <a:pt x="106" y="32"/>
                  </a:lnTo>
                  <a:lnTo>
                    <a:pt x="115" y="37"/>
                  </a:lnTo>
                  <a:lnTo>
                    <a:pt x="123" y="41"/>
                  </a:lnTo>
                  <a:lnTo>
                    <a:pt x="132" y="47"/>
                  </a:lnTo>
                  <a:lnTo>
                    <a:pt x="141" y="53"/>
                  </a:lnTo>
                  <a:lnTo>
                    <a:pt x="148" y="59"/>
                  </a:lnTo>
                  <a:lnTo>
                    <a:pt x="156" y="65"/>
                  </a:lnTo>
                  <a:lnTo>
                    <a:pt x="163" y="71"/>
                  </a:lnTo>
                  <a:lnTo>
                    <a:pt x="170" y="78"/>
                  </a:lnTo>
                  <a:lnTo>
                    <a:pt x="176" y="86"/>
                  </a:lnTo>
                  <a:lnTo>
                    <a:pt x="183" y="93"/>
                  </a:lnTo>
                  <a:lnTo>
                    <a:pt x="189" y="101"/>
                  </a:lnTo>
                  <a:lnTo>
                    <a:pt x="194" y="109"/>
                  </a:lnTo>
                  <a:lnTo>
                    <a:pt x="198" y="117"/>
                  </a:lnTo>
                  <a:lnTo>
                    <a:pt x="203" y="126"/>
                  </a:lnTo>
                  <a:lnTo>
                    <a:pt x="207" y="135"/>
                  </a:lnTo>
                  <a:lnTo>
                    <a:pt x="210" y="143"/>
                  </a:lnTo>
                  <a:lnTo>
                    <a:pt x="214" y="152"/>
                  </a:lnTo>
                  <a:lnTo>
                    <a:pt x="216" y="161"/>
                  </a:lnTo>
                  <a:lnTo>
                    <a:pt x="217" y="170"/>
                  </a:lnTo>
                  <a:lnTo>
                    <a:pt x="219" y="180"/>
                  </a:lnTo>
                  <a:lnTo>
                    <a:pt x="220" y="189"/>
                  </a:lnTo>
                  <a:lnTo>
                    <a:pt x="220" y="200"/>
                  </a:lnTo>
                  <a:lnTo>
                    <a:pt x="229" y="2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1517650" y="2887489"/>
              <a:ext cx="215900" cy="288925"/>
            </a:xfrm>
            <a:custGeom>
              <a:avLst/>
              <a:gdLst>
                <a:gd name="T0" fmla="*/ 10 w 136"/>
                <a:gd name="T1" fmla="*/ 179 h 182"/>
                <a:gd name="T2" fmla="*/ 24 w 136"/>
                <a:gd name="T3" fmla="*/ 170 h 182"/>
                <a:gd name="T4" fmla="*/ 38 w 136"/>
                <a:gd name="T5" fmla="*/ 163 h 182"/>
                <a:gd name="T6" fmla="*/ 51 w 136"/>
                <a:gd name="T7" fmla="*/ 154 h 182"/>
                <a:gd name="T8" fmla="*/ 64 w 136"/>
                <a:gd name="T9" fmla="*/ 143 h 182"/>
                <a:gd name="T10" fmla="*/ 74 w 136"/>
                <a:gd name="T11" fmla="*/ 134 h 182"/>
                <a:gd name="T12" fmla="*/ 86 w 136"/>
                <a:gd name="T13" fmla="*/ 123 h 182"/>
                <a:gd name="T14" fmla="*/ 95 w 136"/>
                <a:gd name="T15" fmla="*/ 112 h 182"/>
                <a:gd name="T16" fmla="*/ 104 w 136"/>
                <a:gd name="T17" fmla="*/ 100 h 182"/>
                <a:gd name="T18" fmla="*/ 111 w 136"/>
                <a:gd name="T19" fmla="*/ 89 h 182"/>
                <a:gd name="T20" fmla="*/ 118 w 136"/>
                <a:gd name="T21" fmla="*/ 75 h 182"/>
                <a:gd name="T22" fmla="*/ 124 w 136"/>
                <a:gd name="T23" fmla="*/ 62 h 182"/>
                <a:gd name="T24" fmla="*/ 129 w 136"/>
                <a:gd name="T25" fmla="*/ 49 h 182"/>
                <a:gd name="T26" fmla="*/ 133 w 136"/>
                <a:gd name="T27" fmla="*/ 35 h 182"/>
                <a:gd name="T28" fmla="*/ 135 w 136"/>
                <a:gd name="T29" fmla="*/ 22 h 182"/>
                <a:gd name="T30" fmla="*/ 136 w 136"/>
                <a:gd name="T31" fmla="*/ 7 h 182"/>
                <a:gd name="T32" fmla="*/ 127 w 136"/>
                <a:gd name="T33" fmla="*/ 0 h 182"/>
                <a:gd name="T34" fmla="*/ 127 w 136"/>
                <a:gd name="T35" fmla="*/ 13 h 182"/>
                <a:gd name="T36" fmla="*/ 126 w 136"/>
                <a:gd name="T37" fmla="*/ 26 h 182"/>
                <a:gd name="T38" fmla="*/ 123 w 136"/>
                <a:gd name="T39" fmla="*/ 40 h 182"/>
                <a:gd name="T40" fmla="*/ 118 w 136"/>
                <a:gd name="T41" fmla="*/ 53 h 182"/>
                <a:gd name="T42" fmla="*/ 114 w 136"/>
                <a:gd name="T43" fmla="*/ 65 h 182"/>
                <a:gd name="T44" fmla="*/ 108 w 136"/>
                <a:gd name="T45" fmla="*/ 78 h 182"/>
                <a:gd name="T46" fmla="*/ 101 w 136"/>
                <a:gd name="T47" fmla="*/ 90 h 182"/>
                <a:gd name="T48" fmla="*/ 92 w 136"/>
                <a:gd name="T49" fmla="*/ 100 h 182"/>
                <a:gd name="T50" fmla="*/ 83 w 136"/>
                <a:gd name="T51" fmla="*/ 112 h 182"/>
                <a:gd name="T52" fmla="*/ 74 w 136"/>
                <a:gd name="T53" fmla="*/ 123 h 182"/>
                <a:gd name="T54" fmla="*/ 64 w 136"/>
                <a:gd name="T55" fmla="*/ 133 h 182"/>
                <a:gd name="T56" fmla="*/ 52 w 136"/>
                <a:gd name="T57" fmla="*/ 142 h 182"/>
                <a:gd name="T58" fmla="*/ 41 w 136"/>
                <a:gd name="T59" fmla="*/ 151 h 182"/>
                <a:gd name="T60" fmla="*/ 27 w 136"/>
                <a:gd name="T61" fmla="*/ 160 h 182"/>
                <a:gd name="T62" fmla="*/ 14 w 136"/>
                <a:gd name="T63" fmla="*/ 167 h 182"/>
                <a:gd name="T64" fmla="*/ 0 w 136"/>
                <a:gd name="T65" fmla="*/ 174 h 1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82"/>
                <a:gd name="T101" fmla="*/ 136 w 136"/>
                <a:gd name="T102" fmla="*/ 182 h 1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82">
                  <a:moveTo>
                    <a:pt x="2" y="182"/>
                  </a:moveTo>
                  <a:lnTo>
                    <a:pt x="10" y="179"/>
                  </a:lnTo>
                  <a:lnTo>
                    <a:pt x="17" y="174"/>
                  </a:lnTo>
                  <a:lnTo>
                    <a:pt x="24" y="170"/>
                  </a:lnTo>
                  <a:lnTo>
                    <a:pt x="32" y="167"/>
                  </a:lnTo>
                  <a:lnTo>
                    <a:pt x="38" y="163"/>
                  </a:lnTo>
                  <a:lnTo>
                    <a:pt x="45" y="158"/>
                  </a:lnTo>
                  <a:lnTo>
                    <a:pt x="51" y="154"/>
                  </a:lnTo>
                  <a:lnTo>
                    <a:pt x="58" y="149"/>
                  </a:lnTo>
                  <a:lnTo>
                    <a:pt x="64" y="143"/>
                  </a:lnTo>
                  <a:lnTo>
                    <a:pt x="70" y="139"/>
                  </a:lnTo>
                  <a:lnTo>
                    <a:pt x="74" y="134"/>
                  </a:lnTo>
                  <a:lnTo>
                    <a:pt x="80" y="129"/>
                  </a:lnTo>
                  <a:lnTo>
                    <a:pt x="86" y="123"/>
                  </a:lnTo>
                  <a:lnTo>
                    <a:pt x="90" y="118"/>
                  </a:lnTo>
                  <a:lnTo>
                    <a:pt x="95" y="112"/>
                  </a:lnTo>
                  <a:lnTo>
                    <a:pt x="99" y="106"/>
                  </a:lnTo>
                  <a:lnTo>
                    <a:pt x="104" y="100"/>
                  </a:lnTo>
                  <a:lnTo>
                    <a:pt x="108" y="94"/>
                  </a:lnTo>
                  <a:lnTo>
                    <a:pt x="111" y="89"/>
                  </a:lnTo>
                  <a:lnTo>
                    <a:pt x="115" y="83"/>
                  </a:lnTo>
                  <a:lnTo>
                    <a:pt x="118" y="75"/>
                  </a:lnTo>
                  <a:lnTo>
                    <a:pt x="121" y="69"/>
                  </a:lnTo>
                  <a:lnTo>
                    <a:pt x="124" y="62"/>
                  </a:lnTo>
                  <a:lnTo>
                    <a:pt x="127" y="56"/>
                  </a:lnTo>
                  <a:lnTo>
                    <a:pt x="129" y="49"/>
                  </a:lnTo>
                  <a:lnTo>
                    <a:pt x="130" y="43"/>
                  </a:lnTo>
                  <a:lnTo>
                    <a:pt x="133" y="35"/>
                  </a:lnTo>
                  <a:lnTo>
                    <a:pt x="135" y="28"/>
                  </a:lnTo>
                  <a:lnTo>
                    <a:pt x="135" y="22"/>
                  </a:lnTo>
                  <a:lnTo>
                    <a:pt x="136" y="15"/>
                  </a:lnTo>
                  <a:lnTo>
                    <a:pt x="136" y="7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27" y="7"/>
                  </a:lnTo>
                  <a:lnTo>
                    <a:pt x="127" y="13"/>
                  </a:lnTo>
                  <a:lnTo>
                    <a:pt x="126" y="20"/>
                  </a:lnTo>
                  <a:lnTo>
                    <a:pt x="126" y="26"/>
                  </a:lnTo>
                  <a:lnTo>
                    <a:pt x="124" y="34"/>
                  </a:lnTo>
                  <a:lnTo>
                    <a:pt x="123" y="40"/>
                  </a:lnTo>
                  <a:lnTo>
                    <a:pt x="120" y="47"/>
                  </a:lnTo>
                  <a:lnTo>
                    <a:pt x="118" y="53"/>
                  </a:lnTo>
                  <a:lnTo>
                    <a:pt x="115" y="59"/>
                  </a:lnTo>
                  <a:lnTo>
                    <a:pt x="114" y="65"/>
                  </a:lnTo>
                  <a:lnTo>
                    <a:pt x="111" y="72"/>
                  </a:lnTo>
                  <a:lnTo>
                    <a:pt x="108" y="78"/>
                  </a:lnTo>
                  <a:lnTo>
                    <a:pt x="104" y="84"/>
                  </a:lnTo>
                  <a:lnTo>
                    <a:pt x="101" y="9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88" y="106"/>
                  </a:lnTo>
                  <a:lnTo>
                    <a:pt x="83" y="112"/>
                  </a:lnTo>
                  <a:lnTo>
                    <a:pt x="79" y="117"/>
                  </a:lnTo>
                  <a:lnTo>
                    <a:pt x="74" y="123"/>
                  </a:lnTo>
                  <a:lnTo>
                    <a:pt x="68" y="127"/>
                  </a:lnTo>
                  <a:lnTo>
                    <a:pt x="64" y="133"/>
                  </a:lnTo>
                  <a:lnTo>
                    <a:pt x="58" y="137"/>
                  </a:lnTo>
                  <a:lnTo>
                    <a:pt x="52" y="142"/>
                  </a:lnTo>
                  <a:lnTo>
                    <a:pt x="46" y="146"/>
                  </a:lnTo>
                  <a:lnTo>
                    <a:pt x="41" y="151"/>
                  </a:lnTo>
                  <a:lnTo>
                    <a:pt x="33" y="155"/>
                  </a:lnTo>
                  <a:lnTo>
                    <a:pt x="27" y="160"/>
                  </a:lnTo>
                  <a:lnTo>
                    <a:pt x="20" y="163"/>
                  </a:lnTo>
                  <a:lnTo>
                    <a:pt x="14" y="167"/>
                  </a:lnTo>
                  <a:lnTo>
                    <a:pt x="7" y="170"/>
                  </a:lnTo>
                  <a:lnTo>
                    <a:pt x="0" y="174"/>
                  </a:lnTo>
                  <a:lnTo>
                    <a:pt x="2" y="18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auto">
            <a:xfrm>
              <a:off x="1484313" y="3163714"/>
              <a:ext cx="36512" cy="73025"/>
            </a:xfrm>
            <a:custGeom>
              <a:avLst/>
              <a:gdLst>
                <a:gd name="T0" fmla="*/ 9 w 23"/>
                <a:gd name="T1" fmla="*/ 46 h 46"/>
                <a:gd name="T2" fmla="*/ 9 w 23"/>
                <a:gd name="T3" fmla="*/ 45 h 46"/>
                <a:gd name="T4" fmla="*/ 9 w 23"/>
                <a:gd name="T5" fmla="*/ 43 h 46"/>
                <a:gd name="T6" fmla="*/ 9 w 23"/>
                <a:gd name="T7" fmla="*/ 42 h 46"/>
                <a:gd name="T8" fmla="*/ 10 w 23"/>
                <a:gd name="T9" fmla="*/ 40 h 46"/>
                <a:gd name="T10" fmla="*/ 10 w 23"/>
                <a:gd name="T11" fmla="*/ 39 h 46"/>
                <a:gd name="T12" fmla="*/ 10 w 23"/>
                <a:gd name="T13" fmla="*/ 37 h 46"/>
                <a:gd name="T14" fmla="*/ 10 w 23"/>
                <a:gd name="T15" fmla="*/ 36 h 46"/>
                <a:gd name="T16" fmla="*/ 10 w 23"/>
                <a:gd name="T17" fmla="*/ 34 h 46"/>
                <a:gd name="T18" fmla="*/ 10 w 23"/>
                <a:gd name="T19" fmla="*/ 33 h 46"/>
                <a:gd name="T20" fmla="*/ 10 w 23"/>
                <a:gd name="T21" fmla="*/ 31 h 46"/>
                <a:gd name="T22" fmla="*/ 12 w 23"/>
                <a:gd name="T23" fmla="*/ 30 h 46"/>
                <a:gd name="T24" fmla="*/ 12 w 23"/>
                <a:gd name="T25" fmla="*/ 29 h 46"/>
                <a:gd name="T26" fmla="*/ 12 w 23"/>
                <a:gd name="T27" fmla="*/ 27 h 46"/>
                <a:gd name="T28" fmla="*/ 12 w 23"/>
                <a:gd name="T29" fmla="*/ 26 h 46"/>
                <a:gd name="T30" fmla="*/ 13 w 23"/>
                <a:gd name="T31" fmla="*/ 24 h 46"/>
                <a:gd name="T32" fmla="*/ 13 w 23"/>
                <a:gd name="T33" fmla="*/ 23 h 46"/>
                <a:gd name="T34" fmla="*/ 13 w 23"/>
                <a:gd name="T35" fmla="*/ 21 h 46"/>
                <a:gd name="T36" fmla="*/ 15 w 23"/>
                <a:gd name="T37" fmla="*/ 20 h 46"/>
                <a:gd name="T38" fmla="*/ 15 w 23"/>
                <a:gd name="T39" fmla="*/ 18 h 46"/>
                <a:gd name="T40" fmla="*/ 15 w 23"/>
                <a:gd name="T41" fmla="*/ 17 h 46"/>
                <a:gd name="T42" fmla="*/ 16 w 23"/>
                <a:gd name="T43" fmla="*/ 17 h 46"/>
                <a:gd name="T44" fmla="*/ 16 w 23"/>
                <a:gd name="T45" fmla="*/ 15 h 46"/>
                <a:gd name="T46" fmla="*/ 18 w 23"/>
                <a:gd name="T47" fmla="*/ 14 h 46"/>
                <a:gd name="T48" fmla="*/ 19 w 23"/>
                <a:gd name="T49" fmla="*/ 12 h 46"/>
                <a:gd name="T50" fmla="*/ 19 w 23"/>
                <a:gd name="T51" fmla="*/ 11 h 46"/>
                <a:gd name="T52" fmla="*/ 21 w 23"/>
                <a:gd name="T53" fmla="*/ 11 h 46"/>
                <a:gd name="T54" fmla="*/ 21 w 23"/>
                <a:gd name="T55" fmla="*/ 9 h 46"/>
                <a:gd name="T56" fmla="*/ 22 w 23"/>
                <a:gd name="T57" fmla="*/ 9 h 46"/>
                <a:gd name="T58" fmla="*/ 23 w 23"/>
                <a:gd name="T59" fmla="*/ 8 h 46"/>
                <a:gd name="T60" fmla="*/ 21 w 23"/>
                <a:gd name="T61" fmla="*/ 0 h 46"/>
                <a:gd name="T62" fmla="*/ 19 w 23"/>
                <a:gd name="T63" fmla="*/ 0 h 46"/>
                <a:gd name="T64" fmla="*/ 18 w 23"/>
                <a:gd name="T65" fmla="*/ 2 h 46"/>
                <a:gd name="T66" fmla="*/ 16 w 23"/>
                <a:gd name="T67" fmla="*/ 2 h 46"/>
                <a:gd name="T68" fmla="*/ 15 w 23"/>
                <a:gd name="T69" fmla="*/ 3 h 46"/>
                <a:gd name="T70" fmla="*/ 13 w 23"/>
                <a:gd name="T71" fmla="*/ 5 h 46"/>
                <a:gd name="T72" fmla="*/ 12 w 23"/>
                <a:gd name="T73" fmla="*/ 6 h 46"/>
                <a:gd name="T74" fmla="*/ 10 w 23"/>
                <a:gd name="T75" fmla="*/ 8 h 46"/>
                <a:gd name="T76" fmla="*/ 10 w 23"/>
                <a:gd name="T77" fmla="*/ 9 h 46"/>
                <a:gd name="T78" fmla="*/ 9 w 23"/>
                <a:gd name="T79" fmla="*/ 11 h 46"/>
                <a:gd name="T80" fmla="*/ 9 w 23"/>
                <a:gd name="T81" fmla="*/ 12 h 46"/>
                <a:gd name="T82" fmla="*/ 7 w 23"/>
                <a:gd name="T83" fmla="*/ 14 h 46"/>
                <a:gd name="T84" fmla="*/ 7 w 23"/>
                <a:gd name="T85" fmla="*/ 15 h 46"/>
                <a:gd name="T86" fmla="*/ 6 w 23"/>
                <a:gd name="T87" fmla="*/ 17 h 46"/>
                <a:gd name="T88" fmla="*/ 6 w 23"/>
                <a:gd name="T89" fmla="*/ 18 h 46"/>
                <a:gd name="T90" fmla="*/ 4 w 23"/>
                <a:gd name="T91" fmla="*/ 20 h 46"/>
                <a:gd name="T92" fmla="*/ 4 w 23"/>
                <a:gd name="T93" fmla="*/ 21 h 46"/>
                <a:gd name="T94" fmla="*/ 4 w 23"/>
                <a:gd name="T95" fmla="*/ 23 h 46"/>
                <a:gd name="T96" fmla="*/ 3 w 23"/>
                <a:gd name="T97" fmla="*/ 24 h 46"/>
                <a:gd name="T98" fmla="*/ 3 w 23"/>
                <a:gd name="T99" fmla="*/ 26 h 46"/>
                <a:gd name="T100" fmla="*/ 3 w 23"/>
                <a:gd name="T101" fmla="*/ 29 h 46"/>
                <a:gd name="T102" fmla="*/ 1 w 23"/>
                <a:gd name="T103" fmla="*/ 30 h 46"/>
                <a:gd name="T104" fmla="*/ 1 w 23"/>
                <a:gd name="T105" fmla="*/ 31 h 46"/>
                <a:gd name="T106" fmla="*/ 1 w 23"/>
                <a:gd name="T107" fmla="*/ 33 h 46"/>
                <a:gd name="T108" fmla="*/ 1 w 23"/>
                <a:gd name="T109" fmla="*/ 34 h 46"/>
                <a:gd name="T110" fmla="*/ 1 w 23"/>
                <a:gd name="T111" fmla="*/ 36 h 46"/>
                <a:gd name="T112" fmla="*/ 1 w 23"/>
                <a:gd name="T113" fmla="*/ 39 h 46"/>
                <a:gd name="T114" fmla="*/ 1 w 23"/>
                <a:gd name="T115" fmla="*/ 40 h 46"/>
                <a:gd name="T116" fmla="*/ 0 w 23"/>
                <a:gd name="T117" fmla="*/ 42 h 46"/>
                <a:gd name="T118" fmla="*/ 0 w 23"/>
                <a:gd name="T119" fmla="*/ 43 h 46"/>
                <a:gd name="T120" fmla="*/ 0 w 23"/>
                <a:gd name="T121" fmla="*/ 45 h 46"/>
                <a:gd name="T122" fmla="*/ 0 w 23"/>
                <a:gd name="T123" fmla="*/ 46 h 46"/>
                <a:gd name="T124" fmla="*/ 9 w 23"/>
                <a:gd name="T125" fmla="*/ 46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3"/>
                <a:gd name="T190" fmla="*/ 0 h 46"/>
                <a:gd name="T191" fmla="*/ 23 w 23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3" h="46">
                  <a:moveTo>
                    <a:pt x="9" y="46"/>
                  </a:moveTo>
                  <a:lnTo>
                    <a:pt x="9" y="45"/>
                  </a:lnTo>
                  <a:lnTo>
                    <a:pt x="9" y="43"/>
                  </a:lnTo>
                  <a:lnTo>
                    <a:pt x="9" y="42"/>
                  </a:lnTo>
                  <a:lnTo>
                    <a:pt x="10" y="40"/>
                  </a:lnTo>
                  <a:lnTo>
                    <a:pt x="10" y="39"/>
                  </a:lnTo>
                  <a:lnTo>
                    <a:pt x="10" y="37"/>
                  </a:lnTo>
                  <a:lnTo>
                    <a:pt x="10" y="36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3" y="24"/>
                  </a:lnTo>
                  <a:lnTo>
                    <a:pt x="13" y="23"/>
                  </a:lnTo>
                  <a:lnTo>
                    <a:pt x="13" y="21"/>
                  </a:lnTo>
                  <a:lnTo>
                    <a:pt x="15" y="20"/>
                  </a:lnTo>
                  <a:lnTo>
                    <a:pt x="15" y="18"/>
                  </a:lnTo>
                  <a:lnTo>
                    <a:pt x="15" y="17"/>
                  </a:lnTo>
                  <a:lnTo>
                    <a:pt x="16" y="17"/>
                  </a:lnTo>
                  <a:lnTo>
                    <a:pt x="16" y="15"/>
                  </a:lnTo>
                  <a:lnTo>
                    <a:pt x="18" y="14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1" y="9"/>
                  </a:lnTo>
                  <a:lnTo>
                    <a:pt x="22" y="9"/>
                  </a:lnTo>
                  <a:lnTo>
                    <a:pt x="23" y="8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9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4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9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1" y="33"/>
                  </a:lnTo>
                  <a:lnTo>
                    <a:pt x="1" y="34"/>
                  </a:lnTo>
                  <a:lnTo>
                    <a:pt x="1" y="36"/>
                  </a:lnTo>
                  <a:lnTo>
                    <a:pt x="1" y="39"/>
                  </a:lnTo>
                  <a:lnTo>
                    <a:pt x="1" y="40"/>
                  </a:lnTo>
                  <a:lnTo>
                    <a:pt x="0" y="42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9" y="4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0" name="Freeform 17"/>
            <p:cNvSpPr>
              <a:spLocks/>
            </p:cNvSpPr>
            <p:nvPr/>
          </p:nvSpPr>
          <p:spPr bwMode="auto">
            <a:xfrm>
              <a:off x="1484313" y="3236739"/>
              <a:ext cx="69850" cy="90487"/>
            </a:xfrm>
            <a:custGeom>
              <a:avLst/>
              <a:gdLst>
                <a:gd name="T0" fmla="*/ 43 w 44"/>
                <a:gd name="T1" fmla="*/ 48 h 57"/>
                <a:gd name="T2" fmla="*/ 40 w 44"/>
                <a:gd name="T3" fmla="*/ 46 h 57"/>
                <a:gd name="T4" fmla="*/ 37 w 44"/>
                <a:gd name="T5" fmla="*/ 46 h 57"/>
                <a:gd name="T6" fmla="*/ 32 w 44"/>
                <a:gd name="T7" fmla="*/ 45 h 57"/>
                <a:gd name="T8" fmla="*/ 29 w 44"/>
                <a:gd name="T9" fmla="*/ 43 h 57"/>
                <a:gd name="T10" fmla="*/ 26 w 44"/>
                <a:gd name="T11" fmla="*/ 40 h 57"/>
                <a:gd name="T12" fmla="*/ 23 w 44"/>
                <a:gd name="T13" fmla="*/ 39 h 57"/>
                <a:gd name="T14" fmla="*/ 22 w 44"/>
                <a:gd name="T15" fmla="*/ 36 h 57"/>
                <a:gd name="T16" fmla="*/ 19 w 44"/>
                <a:gd name="T17" fmla="*/ 33 h 57"/>
                <a:gd name="T18" fmla="*/ 16 w 44"/>
                <a:gd name="T19" fmla="*/ 28 h 57"/>
                <a:gd name="T20" fmla="*/ 15 w 44"/>
                <a:gd name="T21" fmla="*/ 25 h 57"/>
                <a:gd name="T22" fmla="*/ 13 w 44"/>
                <a:gd name="T23" fmla="*/ 21 h 57"/>
                <a:gd name="T24" fmla="*/ 12 w 44"/>
                <a:gd name="T25" fmla="*/ 17 h 57"/>
                <a:gd name="T26" fmla="*/ 10 w 44"/>
                <a:gd name="T27" fmla="*/ 12 h 57"/>
                <a:gd name="T28" fmla="*/ 10 w 44"/>
                <a:gd name="T29" fmla="*/ 8 h 57"/>
                <a:gd name="T30" fmla="*/ 9 w 44"/>
                <a:gd name="T31" fmla="*/ 3 h 57"/>
                <a:gd name="T32" fmla="*/ 0 w 44"/>
                <a:gd name="T33" fmla="*/ 0 h 57"/>
                <a:gd name="T34" fmla="*/ 1 w 44"/>
                <a:gd name="T35" fmla="*/ 6 h 57"/>
                <a:gd name="T36" fmla="*/ 1 w 44"/>
                <a:gd name="T37" fmla="*/ 12 h 57"/>
                <a:gd name="T38" fmla="*/ 3 w 44"/>
                <a:gd name="T39" fmla="*/ 17 h 57"/>
                <a:gd name="T40" fmla="*/ 4 w 44"/>
                <a:gd name="T41" fmla="*/ 23 h 57"/>
                <a:gd name="T42" fmla="*/ 6 w 44"/>
                <a:gd name="T43" fmla="*/ 27 h 57"/>
                <a:gd name="T44" fmla="*/ 7 w 44"/>
                <a:gd name="T45" fmla="*/ 31 h 57"/>
                <a:gd name="T46" fmla="*/ 10 w 44"/>
                <a:gd name="T47" fmla="*/ 36 h 57"/>
                <a:gd name="T48" fmla="*/ 13 w 44"/>
                <a:gd name="T49" fmla="*/ 40 h 57"/>
                <a:gd name="T50" fmla="*/ 16 w 44"/>
                <a:gd name="T51" fmla="*/ 43 h 57"/>
                <a:gd name="T52" fmla="*/ 19 w 44"/>
                <a:gd name="T53" fmla="*/ 46 h 57"/>
                <a:gd name="T54" fmla="*/ 23 w 44"/>
                <a:gd name="T55" fmla="*/ 49 h 57"/>
                <a:gd name="T56" fmla="*/ 28 w 44"/>
                <a:gd name="T57" fmla="*/ 52 h 57"/>
                <a:gd name="T58" fmla="*/ 31 w 44"/>
                <a:gd name="T59" fmla="*/ 54 h 57"/>
                <a:gd name="T60" fmla="*/ 35 w 44"/>
                <a:gd name="T61" fmla="*/ 55 h 57"/>
                <a:gd name="T62" fmla="*/ 40 w 44"/>
                <a:gd name="T63" fmla="*/ 57 h 57"/>
                <a:gd name="T64" fmla="*/ 44 w 44"/>
                <a:gd name="T65" fmla="*/ 57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7"/>
                <a:gd name="T101" fmla="*/ 44 w 44"/>
                <a:gd name="T102" fmla="*/ 57 h 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7">
                  <a:moveTo>
                    <a:pt x="44" y="48"/>
                  </a:moveTo>
                  <a:lnTo>
                    <a:pt x="43" y="48"/>
                  </a:lnTo>
                  <a:lnTo>
                    <a:pt x="41" y="48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7" y="46"/>
                  </a:lnTo>
                  <a:lnTo>
                    <a:pt x="35" y="45"/>
                  </a:lnTo>
                  <a:lnTo>
                    <a:pt x="32" y="45"/>
                  </a:lnTo>
                  <a:lnTo>
                    <a:pt x="31" y="43"/>
                  </a:lnTo>
                  <a:lnTo>
                    <a:pt x="29" y="43"/>
                  </a:lnTo>
                  <a:lnTo>
                    <a:pt x="28" y="42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3" y="39"/>
                  </a:lnTo>
                  <a:lnTo>
                    <a:pt x="22" y="37"/>
                  </a:lnTo>
                  <a:lnTo>
                    <a:pt x="22" y="36"/>
                  </a:lnTo>
                  <a:lnTo>
                    <a:pt x="21" y="34"/>
                  </a:lnTo>
                  <a:lnTo>
                    <a:pt x="19" y="33"/>
                  </a:lnTo>
                  <a:lnTo>
                    <a:pt x="18" y="31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5" y="25"/>
                  </a:lnTo>
                  <a:lnTo>
                    <a:pt x="13" y="24"/>
                  </a:lnTo>
                  <a:lnTo>
                    <a:pt x="13" y="21"/>
                  </a:lnTo>
                  <a:lnTo>
                    <a:pt x="12" y="20"/>
                  </a:lnTo>
                  <a:lnTo>
                    <a:pt x="12" y="17"/>
                  </a:lnTo>
                  <a:lnTo>
                    <a:pt x="10" y="15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1" y="9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3" y="17"/>
                  </a:lnTo>
                  <a:lnTo>
                    <a:pt x="3" y="20"/>
                  </a:lnTo>
                  <a:lnTo>
                    <a:pt x="4" y="23"/>
                  </a:lnTo>
                  <a:lnTo>
                    <a:pt x="4" y="24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31"/>
                  </a:lnTo>
                  <a:lnTo>
                    <a:pt x="9" y="33"/>
                  </a:lnTo>
                  <a:lnTo>
                    <a:pt x="10" y="36"/>
                  </a:lnTo>
                  <a:lnTo>
                    <a:pt x="12" y="37"/>
                  </a:lnTo>
                  <a:lnTo>
                    <a:pt x="13" y="40"/>
                  </a:lnTo>
                  <a:lnTo>
                    <a:pt x="15" y="42"/>
                  </a:lnTo>
                  <a:lnTo>
                    <a:pt x="16" y="43"/>
                  </a:lnTo>
                  <a:lnTo>
                    <a:pt x="18" y="45"/>
                  </a:lnTo>
                  <a:lnTo>
                    <a:pt x="19" y="46"/>
                  </a:lnTo>
                  <a:lnTo>
                    <a:pt x="22" y="48"/>
                  </a:lnTo>
                  <a:lnTo>
                    <a:pt x="23" y="49"/>
                  </a:lnTo>
                  <a:lnTo>
                    <a:pt x="25" y="51"/>
                  </a:lnTo>
                  <a:lnTo>
                    <a:pt x="28" y="52"/>
                  </a:lnTo>
                  <a:lnTo>
                    <a:pt x="29" y="52"/>
                  </a:lnTo>
                  <a:lnTo>
                    <a:pt x="31" y="54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8" y="55"/>
                  </a:lnTo>
                  <a:lnTo>
                    <a:pt x="40" y="57"/>
                  </a:lnTo>
                  <a:lnTo>
                    <a:pt x="43" y="57"/>
                  </a:lnTo>
                  <a:lnTo>
                    <a:pt x="44" y="57"/>
                  </a:lnTo>
                  <a:lnTo>
                    <a:pt x="44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1" name="Freeform 18"/>
            <p:cNvSpPr>
              <a:spLocks/>
            </p:cNvSpPr>
            <p:nvPr/>
          </p:nvSpPr>
          <p:spPr bwMode="auto">
            <a:xfrm>
              <a:off x="1554163" y="3312939"/>
              <a:ext cx="273050" cy="14287"/>
            </a:xfrm>
            <a:custGeom>
              <a:avLst/>
              <a:gdLst>
                <a:gd name="T0" fmla="*/ 172 w 172"/>
                <a:gd name="T1" fmla="*/ 4 h 9"/>
                <a:gd name="T2" fmla="*/ 172 w 172"/>
                <a:gd name="T3" fmla="*/ 0 h 9"/>
                <a:gd name="T4" fmla="*/ 0 w 172"/>
                <a:gd name="T5" fmla="*/ 0 h 9"/>
                <a:gd name="T6" fmla="*/ 0 w 172"/>
                <a:gd name="T7" fmla="*/ 9 h 9"/>
                <a:gd name="T8" fmla="*/ 172 w 172"/>
                <a:gd name="T9" fmla="*/ 9 h 9"/>
                <a:gd name="T10" fmla="*/ 172 w 172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2"/>
                <a:gd name="T19" fmla="*/ 0 h 9"/>
                <a:gd name="T20" fmla="*/ 172 w 172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2" h="9">
                  <a:moveTo>
                    <a:pt x="172" y="4"/>
                  </a:moveTo>
                  <a:lnTo>
                    <a:pt x="17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72" y="9"/>
                  </a:lnTo>
                  <a:lnTo>
                    <a:pt x="17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1555750" y="3484389"/>
              <a:ext cx="271463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1485900" y="3484389"/>
              <a:ext cx="69850" cy="88900"/>
            </a:xfrm>
            <a:custGeom>
              <a:avLst/>
              <a:gdLst>
                <a:gd name="T0" fmla="*/ 9 w 44"/>
                <a:gd name="T1" fmla="*/ 53 h 56"/>
                <a:gd name="T2" fmla="*/ 9 w 44"/>
                <a:gd name="T3" fmla="*/ 49 h 56"/>
                <a:gd name="T4" fmla="*/ 11 w 44"/>
                <a:gd name="T5" fmla="*/ 44 h 56"/>
                <a:gd name="T6" fmla="*/ 11 w 44"/>
                <a:gd name="T7" fmla="*/ 40 h 56"/>
                <a:gd name="T8" fmla="*/ 12 w 44"/>
                <a:gd name="T9" fmla="*/ 35 h 56"/>
                <a:gd name="T10" fmla="*/ 14 w 44"/>
                <a:gd name="T11" fmla="*/ 31 h 56"/>
                <a:gd name="T12" fmla="*/ 17 w 44"/>
                <a:gd name="T13" fmla="*/ 28 h 56"/>
                <a:gd name="T14" fmla="*/ 18 w 44"/>
                <a:gd name="T15" fmla="*/ 23 h 56"/>
                <a:gd name="T16" fmla="*/ 21 w 44"/>
                <a:gd name="T17" fmla="*/ 20 h 56"/>
                <a:gd name="T18" fmla="*/ 24 w 44"/>
                <a:gd name="T19" fmla="*/ 18 h 56"/>
                <a:gd name="T20" fmla="*/ 27 w 44"/>
                <a:gd name="T21" fmla="*/ 16 h 56"/>
                <a:gd name="T22" fmla="*/ 30 w 44"/>
                <a:gd name="T23" fmla="*/ 13 h 56"/>
                <a:gd name="T24" fmla="*/ 33 w 44"/>
                <a:gd name="T25" fmla="*/ 12 h 56"/>
                <a:gd name="T26" fmla="*/ 36 w 44"/>
                <a:gd name="T27" fmla="*/ 10 h 56"/>
                <a:gd name="T28" fmla="*/ 39 w 44"/>
                <a:gd name="T29" fmla="*/ 10 h 56"/>
                <a:gd name="T30" fmla="*/ 43 w 44"/>
                <a:gd name="T31" fmla="*/ 9 h 56"/>
                <a:gd name="T32" fmla="*/ 44 w 44"/>
                <a:gd name="T33" fmla="*/ 0 h 56"/>
                <a:gd name="T34" fmla="*/ 40 w 44"/>
                <a:gd name="T35" fmla="*/ 0 h 56"/>
                <a:gd name="T36" fmla="*/ 36 w 44"/>
                <a:gd name="T37" fmla="*/ 1 h 56"/>
                <a:gd name="T38" fmla="*/ 31 w 44"/>
                <a:gd name="T39" fmla="*/ 3 h 56"/>
                <a:gd name="T40" fmla="*/ 27 w 44"/>
                <a:gd name="T41" fmla="*/ 4 h 56"/>
                <a:gd name="T42" fmla="*/ 22 w 44"/>
                <a:gd name="T43" fmla="*/ 7 h 56"/>
                <a:gd name="T44" fmla="*/ 20 w 44"/>
                <a:gd name="T45" fmla="*/ 10 h 56"/>
                <a:gd name="T46" fmla="*/ 17 w 44"/>
                <a:gd name="T47" fmla="*/ 13 h 56"/>
                <a:gd name="T48" fmla="*/ 12 w 44"/>
                <a:gd name="T49" fmla="*/ 16 h 56"/>
                <a:gd name="T50" fmla="*/ 9 w 44"/>
                <a:gd name="T51" fmla="*/ 20 h 56"/>
                <a:gd name="T52" fmla="*/ 8 w 44"/>
                <a:gd name="T53" fmla="*/ 25 h 56"/>
                <a:gd name="T54" fmla="*/ 5 w 44"/>
                <a:gd name="T55" fmla="*/ 29 h 56"/>
                <a:gd name="T56" fmla="*/ 3 w 44"/>
                <a:gd name="T57" fmla="*/ 34 h 56"/>
                <a:gd name="T58" fmla="*/ 2 w 44"/>
                <a:gd name="T59" fmla="*/ 40 h 56"/>
                <a:gd name="T60" fmla="*/ 0 w 44"/>
                <a:gd name="T61" fmla="*/ 44 h 56"/>
                <a:gd name="T62" fmla="*/ 0 w 44"/>
                <a:gd name="T63" fmla="*/ 50 h 56"/>
                <a:gd name="T64" fmla="*/ 0 w 44"/>
                <a:gd name="T65" fmla="*/ 56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6"/>
                <a:gd name="T101" fmla="*/ 44 w 44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6">
                  <a:moveTo>
                    <a:pt x="9" y="56"/>
                  </a:moveTo>
                  <a:lnTo>
                    <a:pt x="9" y="53"/>
                  </a:lnTo>
                  <a:lnTo>
                    <a:pt x="9" y="50"/>
                  </a:lnTo>
                  <a:lnTo>
                    <a:pt x="9" y="49"/>
                  </a:lnTo>
                  <a:lnTo>
                    <a:pt x="9" y="46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4" y="32"/>
                  </a:lnTo>
                  <a:lnTo>
                    <a:pt x="14" y="31"/>
                  </a:lnTo>
                  <a:lnTo>
                    <a:pt x="15" y="29"/>
                  </a:lnTo>
                  <a:lnTo>
                    <a:pt x="17" y="28"/>
                  </a:lnTo>
                  <a:lnTo>
                    <a:pt x="18" y="25"/>
                  </a:lnTo>
                  <a:lnTo>
                    <a:pt x="18" y="23"/>
                  </a:lnTo>
                  <a:lnTo>
                    <a:pt x="20" y="22"/>
                  </a:lnTo>
                  <a:lnTo>
                    <a:pt x="21" y="20"/>
                  </a:lnTo>
                  <a:lnTo>
                    <a:pt x="22" y="19"/>
                  </a:lnTo>
                  <a:lnTo>
                    <a:pt x="24" y="18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8" y="15"/>
                  </a:lnTo>
                  <a:lnTo>
                    <a:pt x="30" y="13"/>
                  </a:lnTo>
                  <a:lnTo>
                    <a:pt x="31" y="13"/>
                  </a:lnTo>
                  <a:lnTo>
                    <a:pt x="33" y="12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37" y="10"/>
                  </a:lnTo>
                  <a:lnTo>
                    <a:pt x="39" y="10"/>
                  </a:lnTo>
                  <a:lnTo>
                    <a:pt x="42" y="9"/>
                  </a:lnTo>
                  <a:lnTo>
                    <a:pt x="43" y="9"/>
                  </a:lnTo>
                  <a:lnTo>
                    <a:pt x="44" y="9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7" y="1"/>
                  </a:lnTo>
                  <a:lnTo>
                    <a:pt x="36" y="1"/>
                  </a:lnTo>
                  <a:lnTo>
                    <a:pt x="33" y="1"/>
                  </a:lnTo>
                  <a:lnTo>
                    <a:pt x="31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5" y="6"/>
                  </a:lnTo>
                  <a:lnTo>
                    <a:pt x="22" y="7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7" y="13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11" y="19"/>
                  </a:lnTo>
                  <a:lnTo>
                    <a:pt x="9" y="20"/>
                  </a:lnTo>
                  <a:lnTo>
                    <a:pt x="9" y="23"/>
                  </a:lnTo>
                  <a:lnTo>
                    <a:pt x="8" y="25"/>
                  </a:lnTo>
                  <a:lnTo>
                    <a:pt x="6" y="28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2" y="40"/>
                  </a:lnTo>
                  <a:lnTo>
                    <a:pt x="2" y="43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0" y="56"/>
                  </a:lnTo>
                  <a:lnTo>
                    <a:pt x="9" y="5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1485900" y="3573289"/>
              <a:ext cx="39688" cy="74612"/>
            </a:xfrm>
            <a:custGeom>
              <a:avLst/>
              <a:gdLst>
                <a:gd name="T0" fmla="*/ 25 w 25"/>
                <a:gd name="T1" fmla="*/ 40 h 47"/>
                <a:gd name="T2" fmla="*/ 22 w 25"/>
                <a:gd name="T3" fmla="*/ 37 h 47"/>
                <a:gd name="T4" fmla="*/ 21 w 25"/>
                <a:gd name="T5" fmla="*/ 34 h 47"/>
                <a:gd name="T6" fmla="*/ 20 w 25"/>
                <a:gd name="T7" fmla="*/ 33 h 47"/>
                <a:gd name="T8" fmla="*/ 17 w 25"/>
                <a:gd name="T9" fmla="*/ 30 h 47"/>
                <a:gd name="T10" fmla="*/ 15 w 25"/>
                <a:gd name="T11" fmla="*/ 27 h 47"/>
                <a:gd name="T12" fmla="*/ 14 w 25"/>
                <a:gd name="T13" fmla="*/ 24 h 47"/>
                <a:gd name="T14" fmla="*/ 12 w 25"/>
                <a:gd name="T15" fmla="*/ 21 h 47"/>
                <a:gd name="T16" fmla="*/ 12 w 25"/>
                <a:gd name="T17" fmla="*/ 18 h 47"/>
                <a:gd name="T18" fmla="*/ 11 w 25"/>
                <a:gd name="T19" fmla="*/ 15 h 47"/>
                <a:gd name="T20" fmla="*/ 11 w 25"/>
                <a:gd name="T21" fmla="*/ 12 h 47"/>
                <a:gd name="T22" fmla="*/ 9 w 25"/>
                <a:gd name="T23" fmla="*/ 9 h 47"/>
                <a:gd name="T24" fmla="*/ 9 w 25"/>
                <a:gd name="T25" fmla="*/ 6 h 47"/>
                <a:gd name="T26" fmla="*/ 9 w 25"/>
                <a:gd name="T27" fmla="*/ 3 h 47"/>
                <a:gd name="T28" fmla="*/ 9 w 25"/>
                <a:gd name="T29" fmla="*/ 0 h 47"/>
                <a:gd name="T30" fmla="*/ 0 w 25"/>
                <a:gd name="T31" fmla="*/ 1 h 47"/>
                <a:gd name="T32" fmla="*/ 0 w 25"/>
                <a:gd name="T33" fmla="*/ 4 h 47"/>
                <a:gd name="T34" fmla="*/ 0 w 25"/>
                <a:gd name="T35" fmla="*/ 7 h 47"/>
                <a:gd name="T36" fmla="*/ 0 w 25"/>
                <a:gd name="T37" fmla="*/ 12 h 47"/>
                <a:gd name="T38" fmla="*/ 2 w 25"/>
                <a:gd name="T39" fmla="*/ 15 h 47"/>
                <a:gd name="T40" fmla="*/ 2 w 25"/>
                <a:gd name="T41" fmla="*/ 18 h 47"/>
                <a:gd name="T42" fmla="*/ 3 w 25"/>
                <a:gd name="T43" fmla="*/ 21 h 47"/>
                <a:gd name="T44" fmla="*/ 5 w 25"/>
                <a:gd name="T45" fmla="*/ 24 h 47"/>
                <a:gd name="T46" fmla="*/ 6 w 25"/>
                <a:gd name="T47" fmla="*/ 27 h 47"/>
                <a:gd name="T48" fmla="*/ 8 w 25"/>
                <a:gd name="T49" fmla="*/ 30 h 47"/>
                <a:gd name="T50" fmla="*/ 9 w 25"/>
                <a:gd name="T51" fmla="*/ 33 h 47"/>
                <a:gd name="T52" fmla="*/ 11 w 25"/>
                <a:gd name="T53" fmla="*/ 36 h 47"/>
                <a:gd name="T54" fmla="*/ 12 w 25"/>
                <a:gd name="T55" fmla="*/ 38 h 47"/>
                <a:gd name="T56" fmla="*/ 15 w 25"/>
                <a:gd name="T57" fmla="*/ 41 h 47"/>
                <a:gd name="T58" fmla="*/ 17 w 25"/>
                <a:gd name="T59" fmla="*/ 44 h 47"/>
                <a:gd name="T60" fmla="*/ 20 w 25"/>
                <a:gd name="T61" fmla="*/ 46 h 47"/>
                <a:gd name="T62" fmla="*/ 20 w 25"/>
                <a:gd name="T63" fmla="*/ 46 h 47"/>
                <a:gd name="T64" fmla="*/ 24 w 25"/>
                <a:gd name="T65" fmla="*/ 38 h 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"/>
                <a:gd name="T100" fmla="*/ 0 h 47"/>
                <a:gd name="T101" fmla="*/ 25 w 25"/>
                <a:gd name="T102" fmla="*/ 47 h 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" h="47">
                  <a:moveTo>
                    <a:pt x="24" y="38"/>
                  </a:moveTo>
                  <a:lnTo>
                    <a:pt x="25" y="40"/>
                  </a:lnTo>
                  <a:lnTo>
                    <a:pt x="24" y="38"/>
                  </a:lnTo>
                  <a:lnTo>
                    <a:pt x="22" y="37"/>
                  </a:lnTo>
                  <a:lnTo>
                    <a:pt x="21" y="36"/>
                  </a:lnTo>
                  <a:lnTo>
                    <a:pt x="21" y="34"/>
                  </a:lnTo>
                  <a:lnTo>
                    <a:pt x="20" y="34"/>
                  </a:lnTo>
                  <a:lnTo>
                    <a:pt x="20" y="33"/>
                  </a:lnTo>
                  <a:lnTo>
                    <a:pt x="18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15" y="25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4"/>
                  </a:lnTo>
                  <a:lnTo>
                    <a:pt x="9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1"/>
                  </a:lnTo>
                  <a:lnTo>
                    <a:pt x="9" y="33"/>
                  </a:lnTo>
                  <a:lnTo>
                    <a:pt x="9" y="34"/>
                  </a:lnTo>
                  <a:lnTo>
                    <a:pt x="11" y="36"/>
                  </a:lnTo>
                  <a:lnTo>
                    <a:pt x="11" y="37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5" y="41"/>
                  </a:lnTo>
                  <a:lnTo>
                    <a:pt x="15" y="43"/>
                  </a:lnTo>
                  <a:lnTo>
                    <a:pt x="17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1" y="47"/>
                  </a:lnTo>
                  <a:lnTo>
                    <a:pt x="20" y="46"/>
                  </a:lnTo>
                  <a:lnTo>
                    <a:pt x="21" y="47"/>
                  </a:lnTo>
                  <a:lnTo>
                    <a:pt x="24" y="3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1519238" y="3633614"/>
              <a:ext cx="215900" cy="290512"/>
            </a:xfrm>
            <a:custGeom>
              <a:avLst/>
              <a:gdLst>
                <a:gd name="T0" fmla="*/ 136 w 136"/>
                <a:gd name="T1" fmla="*/ 175 h 183"/>
                <a:gd name="T2" fmla="*/ 135 w 136"/>
                <a:gd name="T3" fmla="*/ 162 h 183"/>
                <a:gd name="T4" fmla="*/ 132 w 136"/>
                <a:gd name="T5" fmla="*/ 147 h 183"/>
                <a:gd name="T6" fmla="*/ 129 w 136"/>
                <a:gd name="T7" fmla="*/ 132 h 183"/>
                <a:gd name="T8" fmla="*/ 125 w 136"/>
                <a:gd name="T9" fmla="*/ 119 h 183"/>
                <a:gd name="T10" fmla="*/ 119 w 136"/>
                <a:gd name="T11" fmla="*/ 106 h 183"/>
                <a:gd name="T12" fmla="*/ 111 w 136"/>
                <a:gd name="T13" fmla="*/ 94 h 183"/>
                <a:gd name="T14" fmla="*/ 104 w 136"/>
                <a:gd name="T15" fmla="*/ 80 h 183"/>
                <a:gd name="T16" fmla="*/ 95 w 136"/>
                <a:gd name="T17" fmla="*/ 69 h 183"/>
                <a:gd name="T18" fmla="*/ 85 w 136"/>
                <a:gd name="T19" fmla="*/ 57 h 183"/>
                <a:gd name="T20" fmla="*/ 75 w 136"/>
                <a:gd name="T21" fmla="*/ 46 h 183"/>
                <a:gd name="T22" fmla="*/ 63 w 136"/>
                <a:gd name="T23" fmla="*/ 36 h 183"/>
                <a:gd name="T24" fmla="*/ 51 w 136"/>
                <a:gd name="T25" fmla="*/ 27 h 183"/>
                <a:gd name="T26" fmla="*/ 38 w 136"/>
                <a:gd name="T27" fmla="*/ 18 h 183"/>
                <a:gd name="T28" fmla="*/ 25 w 136"/>
                <a:gd name="T29" fmla="*/ 11 h 183"/>
                <a:gd name="T30" fmla="*/ 10 w 136"/>
                <a:gd name="T31" fmla="*/ 3 h 183"/>
                <a:gd name="T32" fmla="*/ 0 w 136"/>
                <a:gd name="T33" fmla="*/ 9 h 183"/>
                <a:gd name="T34" fmla="*/ 13 w 136"/>
                <a:gd name="T35" fmla="*/ 15 h 183"/>
                <a:gd name="T36" fmla="*/ 26 w 136"/>
                <a:gd name="T37" fmla="*/ 23 h 183"/>
                <a:gd name="T38" fmla="*/ 40 w 136"/>
                <a:gd name="T39" fmla="*/ 30 h 183"/>
                <a:gd name="T40" fmla="*/ 51 w 136"/>
                <a:gd name="T41" fmla="*/ 39 h 183"/>
                <a:gd name="T42" fmla="*/ 63 w 136"/>
                <a:gd name="T43" fmla="*/ 48 h 183"/>
                <a:gd name="T44" fmla="*/ 73 w 136"/>
                <a:gd name="T45" fmla="*/ 58 h 183"/>
                <a:gd name="T46" fmla="*/ 84 w 136"/>
                <a:gd name="T47" fmla="*/ 69 h 183"/>
                <a:gd name="T48" fmla="*/ 92 w 136"/>
                <a:gd name="T49" fmla="*/ 80 h 183"/>
                <a:gd name="T50" fmla="*/ 100 w 136"/>
                <a:gd name="T51" fmla="*/ 92 h 183"/>
                <a:gd name="T52" fmla="*/ 107 w 136"/>
                <a:gd name="T53" fmla="*/ 104 h 183"/>
                <a:gd name="T54" fmla="*/ 113 w 136"/>
                <a:gd name="T55" fmla="*/ 116 h 183"/>
                <a:gd name="T56" fmla="*/ 119 w 136"/>
                <a:gd name="T57" fmla="*/ 129 h 183"/>
                <a:gd name="T58" fmla="*/ 122 w 136"/>
                <a:gd name="T59" fmla="*/ 143 h 183"/>
                <a:gd name="T60" fmla="*/ 125 w 136"/>
                <a:gd name="T61" fmla="*/ 156 h 183"/>
                <a:gd name="T62" fmla="*/ 126 w 136"/>
                <a:gd name="T63" fmla="*/ 169 h 183"/>
                <a:gd name="T64" fmla="*/ 128 w 136"/>
                <a:gd name="T65" fmla="*/ 183 h 1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83"/>
                <a:gd name="T101" fmla="*/ 136 w 136"/>
                <a:gd name="T102" fmla="*/ 183 h 1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83">
                  <a:moveTo>
                    <a:pt x="136" y="183"/>
                  </a:moveTo>
                  <a:lnTo>
                    <a:pt x="136" y="175"/>
                  </a:lnTo>
                  <a:lnTo>
                    <a:pt x="135" y="168"/>
                  </a:lnTo>
                  <a:lnTo>
                    <a:pt x="135" y="162"/>
                  </a:lnTo>
                  <a:lnTo>
                    <a:pt x="134" y="154"/>
                  </a:lnTo>
                  <a:lnTo>
                    <a:pt x="132" y="147"/>
                  </a:lnTo>
                  <a:lnTo>
                    <a:pt x="131" y="140"/>
                  </a:lnTo>
                  <a:lnTo>
                    <a:pt x="129" y="132"/>
                  </a:lnTo>
                  <a:lnTo>
                    <a:pt x="126" y="126"/>
                  </a:lnTo>
                  <a:lnTo>
                    <a:pt x="125" y="119"/>
                  </a:lnTo>
                  <a:lnTo>
                    <a:pt x="122" y="113"/>
                  </a:lnTo>
                  <a:lnTo>
                    <a:pt x="119" y="106"/>
                  </a:lnTo>
                  <a:lnTo>
                    <a:pt x="114" y="100"/>
                  </a:lnTo>
                  <a:lnTo>
                    <a:pt x="111" y="94"/>
                  </a:lnTo>
                  <a:lnTo>
                    <a:pt x="107" y="86"/>
                  </a:lnTo>
                  <a:lnTo>
                    <a:pt x="104" y="80"/>
                  </a:lnTo>
                  <a:lnTo>
                    <a:pt x="100" y="75"/>
                  </a:lnTo>
                  <a:lnTo>
                    <a:pt x="95" y="69"/>
                  </a:lnTo>
                  <a:lnTo>
                    <a:pt x="91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75" y="46"/>
                  </a:lnTo>
                  <a:lnTo>
                    <a:pt x="69" y="42"/>
                  </a:lnTo>
                  <a:lnTo>
                    <a:pt x="63" y="36"/>
                  </a:lnTo>
                  <a:lnTo>
                    <a:pt x="57" y="32"/>
                  </a:lnTo>
                  <a:lnTo>
                    <a:pt x="51" y="27"/>
                  </a:lnTo>
                  <a:lnTo>
                    <a:pt x="44" y="23"/>
                  </a:lnTo>
                  <a:lnTo>
                    <a:pt x="38" y="18"/>
                  </a:lnTo>
                  <a:lnTo>
                    <a:pt x="31" y="14"/>
                  </a:lnTo>
                  <a:lnTo>
                    <a:pt x="25" y="11"/>
                  </a:lnTo>
                  <a:lnTo>
                    <a:pt x="18" y="6"/>
                  </a:lnTo>
                  <a:lnTo>
                    <a:pt x="10" y="3"/>
                  </a:lnTo>
                  <a:lnTo>
                    <a:pt x="3" y="0"/>
                  </a:lnTo>
                  <a:lnTo>
                    <a:pt x="0" y="9"/>
                  </a:lnTo>
                  <a:lnTo>
                    <a:pt x="6" y="12"/>
                  </a:lnTo>
                  <a:lnTo>
                    <a:pt x="13" y="15"/>
                  </a:lnTo>
                  <a:lnTo>
                    <a:pt x="21" y="18"/>
                  </a:lnTo>
                  <a:lnTo>
                    <a:pt x="26" y="23"/>
                  </a:lnTo>
                  <a:lnTo>
                    <a:pt x="34" y="26"/>
                  </a:lnTo>
                  <a:lnTo>
                    <a:pt x="40" y="30"/>
                  </a:lnTo>
                  <a:lnTo>
                    <a:pt x="45" y="35"/>
                  </a:lnTo>
                  <a:lnTo>
                    <a:pt x="51" y="39"/>
                  </a:lnTo>
                  <a:lnTo>
                    <a:pt x="57" y="43"/>
                  </a:lnTo>
                  <a:lnTo>
                    <a:pt x="63" y="48"/>
                  </a:lnTo>
                  <a:lnTo>
                    <a:pt x="69" y="52"/>
                  </a:lnTo>
                  <a:lnTo>
                    <a:pt x="73" y="58"/>
                  </a:lnTo>
                  <a:lnTo>
                    <a:pt x="79" y="63"/>
                  </a:lnTo>
                  <a:lnTo>
                    <a:pt x="84" y="69"/>
                  </a:lnTo>
                  <a:lnTo>
                    <a:pt x="88" y="75"/>
                  </a:lnTo>
                  <a:lnTo>
                    <a:pt x="92" y="80"/>
                  </a:lnTo>
                  <a:lnTo>
                    <a:pt x="97" y="86"/>
                  </a:lnTo>
                  <a:lnTo>
                    <a:pt x="100" y="92"/>
                  </a:lnTo>
                  <a:lnTo>
                    <a:pt x="104" y="98"/>
                  </a:lnTo>
                  <a:lnTo>
                    <a:pt x="107" y="104"/>
                  </a:lnTo>
                  <a:lnTo>
                    <a:pt x="110" y="110"/>
                  </a:lnTo>
                  <a:lnTo>
                    <a:pt x="113" y="116"/>
                  </a:lnTo>
                  <a:lnTo>
                    <a:pt x="116" y="122"/>
                  </a:lnTo>
                  <a:lnTo>
                    <a:pt x="119" y="129"/>
                  </a:lnTo>
                  <a:lnTo>
                    <a:pt x="120" y="135"/>
                  </a:lnTo>
                  <a:lnTo>
                    <a:pt x="122" y="143"/>
                  </a:lnTo>
                  <a:lnTo>
                    <a:pt x="123" y="149"/>
                  </a:lnTo>
                  <a:lnTo>
                    <a:pt x="125" y="156"/>
                  </a:lnTo>
                  <a:lnTo>
                    <a:pt x="126" y="162"/>
                  </a:lnTo>
                  <a:lnTo>
                    <a:pt x="126" y="169"/>
                  </a:lnTo>
                  <a:lnTo>
                    <a:pt x="128" y="175"/>
                  </a:lnTo>
                  <a:lnTo>
                    <a:pt x="128" y="183"/>
                  </a:lnTo>
                  <a:lnTo>
                    <a:pt x="136" y="18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1373188" y="3924126"/>
              <a:ext cx="361950" cy="315913"/>
            </a:xfrm>
            <a:custGeom>
              <a:avLst/>
              <a:gdLst>
                <a:gd name="T0" fmla="*/ 11 w 228"/>
                <a:gd name="T1" fmla="*/ 199 h 199"/>
                <a:gd name="T2" fmla="*/ 33 w 228"/>
                <a:gd name="T3" fmla="*/ 196 h 199"/>
                <a:gd name="T4" fmla="*/ 55 w 228"/>
                <a:gd name="T5" fmla="*/ 194 h 199"/>
                <a:gd name="T6" fmla="*/ 77 w 228"/>
                <a:gd name="T7" fmla="*/ 188 h 199"/>
                <a:gd name="T8" fmla="*/ 98 w 228"/>
                <a:gd name="T9" fmla="*/ 180 h 199"/>
                <a:gd name="T10" fmla="*/ 117 w 228"/>
                <a:gd name="T11" fmla="*/ 171 h 199"/>
                <a:gd name="T12" fmla="*/ 136 w 228"/>
                <a:gd name="T13" fmla="*/ 159 h 199"/>
                <a:gd name="T14" fmla="*/ 152 w 228"/>
                <a:gd name="T15" fmla="*/ 148 h 199"/>
                <a:gd name="T16" fmla="*/ 168 w 228"/>
                <a:gd name="T17" fmla="*/ 134 h 199"/>
                <a:gd name="T18" fmla="*/ 183 w 228"/>
                <a:gd name="T19" fmla="*/ 119 h 199"/>
                <a:gd name="T20" fmla="*/ 195 w 228"/>
                <a:gd name="T21" fmla="*/ 103 h 199"/>
                <a:gd name="T22" fmla="*/ 205 w 228"/>
                <a:gd name="T23" fmla="*/ 87 h 199"/>
                <a:gd name="T24" fmla="*/ 214 w 228"/>
                <a:gd name="T25" fmla="*/ 69 h 199"/>
                <a:gd name="T26" fmla="*/ 221 w 228"/>
                <a:gd name="T27" fmla="*/ 50 h 199"/>
                <a:gd name="T28" fmla="*/ 226 w 228"/>
                <a:gd name="T29" fmla="*/ 31 h 199"/>
                <a:gd name="T30" fmla="*/ 228 w 228"/>
                <a:gd name="T31" fmla="*/ 10 h 199"/>
                <a:gd name="T32" fmla="*/ 220 w 228"/>
                <a:gd name="T33" fmla="*/ 0 h 199"/>
                <a:gd name="T34" fmla="*/ 218 w 228"/>
                <a:gd name="T35" fmla="*/ 19 h 199"/>
                <a:gd name="T36" fmla="*/ 215 w 228"/>
                <a:gd name="T37" fmla="*/ 38 h 199"/>
                <a:gd name="T38" fmla="*/ 209 w 228"/>
                <a:gd name="T39" fmla="*/ 56 h 199"/>
                <a:gd name="T40" fmla="*/ 202 w 228"/>
                <a:gd name="T41" fmla="*/ 74 h 199"/>
                <a:gd name="T42" fmla="*/ 193 w 228"/>
                <a:gd name="T43" fmla="*/ 90 h 199"/>
                <a:gd name="T44" fmla="*/ 181 w 228"/>
                <a:gd name="T45" fmla="*/ 106 h 199"/>
                <a:gd name="T46" fmla="*/ 170 w 228"/>
                <a:gd name="T47" fmla="*/ 121 h 199"/>
                <a:gd name="T48" fmla="*/ 155 w 228"/>
                <a:gd name="T49" fmla="*/ 134 h 199"/>
                <a:gd name="T50" fmla="*/ 139 w 228"/>
                <a:gd name="T51" fmla="*/ 146 h 199"/>
                <a:gd name="T52" fmla="*/ 123 w 228"/>
                <a:gd name="T53" fmla="*/ 158 h 199"/>
                <a:gd name="T54" fmla="*/ 104 w 228"/>
                <a:gd name="T55" fmla="*/ 167 h 199"/>
                <a:gd name="T56" fmla="*/ 85 w 228"/>
                <a:gd name="T57" fmla="*/ 176 h 199"/>
                <a:gd name="T58" fmla="*/ 64 w 228"/>
                <a:gd name="T59" fmla="*/ 182 h 199"/>
                <a:gd name="T60" fmla="*/ 44 w 228"/>
                <a:gd name="T61" fmla="*/ 186 h 199"/>
                <a:gd name="T62" fmla="*/ 22 w 228"/>
                <a:gd name="T63" fmla="*/ 189 h 199"/>
                <a:gd name="T64" fmla="*/ 0 w 228"/>
                <a:gd name="T65" fmla="*/ 191 h 1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8"/>
                <a:gd name="T100" fmla="*/ 0 h 199"/>
                <a:gd name="T101" fmla="*/ 228 w 228"/>
                <a:gd name="T102" fmla="*/ 199 h 1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8" h="199">
                  <a:moveTo>
                    <a:pt x="0" y="199"/>
                  </a:moveTo>
                  <a:lnTo>
                    <a:pt x="11" y="199"/>
                  </a:lnTo>
                  <a:lnTo>
                    <a:pt x="22" y="198"/>
                  </a:lnTo>
                  <a:lnTo>
                    <a:pt x="33" y="196"/>
                  </a:lnTo>
                  <a:lnTo>
                    <a:pt x="45" y="195"/>
                  </a:lnTo>
                  <a:lnTo>
                    <a:pt x="55" y="194"/>
                  </a:lnTo>
                  <a:lnTo>
                    <a:pt x="67" y="191"/>
                  </a:lnTo>
                  <a:lnTo>
                    <a:pt x="77" y="188"/>
                  </a:lnTo>
                  <a:lnTo>
                    <a:pt x="88" y="183"/>
                  </a:lnTo>
                  <a:lnTo>
                    <a:pt x="98" y="180"/>
                  </a:lnTo>
                  <a:lnTo>
                    <a:pt x="108" y="176"/>
                  </a:lnTo>
                  <a:lnTo>
                    <a:pt x="117" y="171"/>
                  </a:lnTo>
                  <a:lnTo>
                    <a:pt x="127" y="165"/>
                  </a:lnTo>
                  <a:lnTo>
                    <a:pt x="136" y="159"/>
                  </a:lnTo>
                  <a:lnTo>
                    <a:pt x="145" y="154"/>
                  </a:lnTo>
                  <a:lnTo>
                    <a:pt x="152" y="148"/>
                  </a:lnTo>
                  <a:lnTo>
                    <a:pt x="161" y="142"/>
                  </a:lnTo>
                  <a:lnTo>
                    <a:pt x="168" y="134"/>
                  </a:lnTo>
                  <a:lnTo>
                    <a:pt x="176" y="127"/>
                  </a:lnTo>
                  <a:lnTo>
                    <a:pt x="183" y="119"/>
                  </a:lnTo>
                  <a:lnTo>
                    <a:pt x="189" y="112"/>
                  </a:lnTo>
                  <a:lnTo>
                    <a:pt x="195" y="103"/>
                  </a:lnTo>
                  <a:lnTo>
                    <a:pt x="201" y="94"/>
                  </a:lnTo>
                  <a:lnTo>
                    <a:pt x="205" y="87"/>
                  </a:lnTo>
                  <a:lnTo>
                    <a:pt x="209" y="78"/>
                  </a:lnTo>
                  <a:lnTo>
                    <a:pt x="214" y="69"/>
                  </a:lnTo>
                  <a:lnTo>
                    <a:pt x="218" y="59"/>
                  </a:lnTo>
                  <a:lnTo>
                    <a:pt x="221" y="50"/>
                  </a:lnTo>
                  <a:lnTo>
                    <a:pt x="224" y="40"/>
                  </a:lnTo>
                  <a:lnTo>
                    <a:pt x="226" y="31"/>
                  </a:lnTo>
                  <a:lnTo>
                    <a:pt x="227" y="20"/>
                  </a:lnTo>
                  <a:lnTo>
                    <a:pt x="228" y="10"/>
                  </a:lnTo>
                  <a:lnTo>
                    <a:pt x="228" y="0"/>
                  </a:lnTo>
                  <a:lnTo>
                    <a:pt x="220" y="0"/>
                  </a:lnTo>
                  <a:lnTo>
                    <a:pt x="220" y="10"/>
                  </a:lnTo>
                  <a:lnTo>
                    <a:pt x="218" y="19"/>
                  </a:lnTo>
                  <a:lnTo>
                    <a:pt x="217" y="29"/>
                  </a:lnTo>
                  <a:lnTo>
                    <a:pt x="215" y="38"/>
                  </a:lnTo>
                  <a:lnTo>
                    <a:pt x="212" y="47"/>
                  </a:lnTo>
                  <a:lnTo>
                    <a:pt x="209" y="56"/>
                  </a:lnTo>
                  <a:lnTo>
                    <a:pt x="206" y="65"/>
                  </a:lnTo>
                  <a:lnTo>
                    <a:pt x="202" y="74"/>
                  </a:lnTo>
                  <a:lnTo>
                    <a:pt x="198" y="82"/>
                  </a:lnTo>
                  <a:lnTo>
                    <a:pt x="193" y="90"/>
                  </a:lnTo>
                  <a:lnTo>
                    <a:pt x="187" y="99"/>
                  </a:lnTo>
                  <a:lnTo>
                    <a:pt x="181" y="106"/>
                  </a:lnTo>
                  <a:lnTo>
                    <a:pt x="176" y="114"/>
                  </a:lnTo>
                  <a:lnTo>
                    <a:pt x="170" y="121"/>
                  </a:lnTo>
                  <a:lnTo>
                    <a:pt x="162" y="128"/>
                  </a:lnTo>
                  <a:lnTo>
                    <a:pt x="155" y="134"/>
                  </a:lnTo>
                  <a:lnTo>
                    <a:pt x="148" y="140"/>
                  </a:lnTo>
                  <a:lnTo>
                    <a:pt x="139" y="146"/>
                  </a:lnTo>
                  <a:lnTo>
                    <a:pt x="132" y="152"/>
                  </a:lnTo>
                  <a:lnTo>
                    <a:pt x="123" y="158"/>
                  </a:lnTo>
                  <a:lnTo>
                    <a:pt x="114" y="162"/>
                  </a:lnTo>
                  <a:lnTo>
                    <a:pt x="104" y="167"/>
                  </a:lnTo>
                  <a:lnTo>
                    <a:pt x="95" y="171"/>
                  </a:lnTo>
                  <a:lnTo>
                    <a:pt x="85" y="176"/>
                  </a:lnTo>
                  <a:lnTo>
                    <a:pt x="74" y="179"/>
                  </a:lnTo>
                  <a:lnTo>
                    <a:pt x="64" y="182"/>
                  </a:lnTo>
                  <a:lnTo>
                    <a:pt x="54" y="185"/>
                  </a:lnTo>
                  <a:lnTo>
                    <a:pt x="44" y="186"/>
                  </a:lnTo>
                  <a:lnTo>
                    <a:pt x="32" y="189"/>
                  </a:lnTo>
                  <a:lnTo>
                    <a:pt x="22" y="189"/>
                  </a:lnTo>
                  <a:lnTo>
                    <a:pt x="10" y="191"/>
                  </a:lnTo>
                  <a:lnTo>
                    <a:pt x="0" y="191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1006475" y="3924126"/>
              <a:ext cx="366713" cy="315913"/>
            </a:xfrm>
            <a:custGeom>
              <a:avLst/>
              <a:gdLst>
                <a:gd name="T0" fmla="*/ 2 w 231"/>
                <a:gd name="T1" fmla="*/ 10 h 199"/>
                <a:gd name="T2" fmla="*/ 3 w 231"/>
                <a:gd name="T3" fmla="*/ 31 h 199"/>
                <a:gd name="T4" fmla="*/ 8 w 231"/>
                <a:gd name="T5" fmla="*/ 50 h 199"/>
                <a:gd name="T6" fmla="*/ 15 w 231"/>
                <a:gd name="T7" fmla="*/ 69 h 199"/>
                <a:gd name="T8" fmla="*/ 24 w 231"/>
                <a:gd name="T9" fmla="*/ 87 h 199"/>
                <a:gd name="T10" fmla="*/ 34 w 231"/>
                <a:gd name="T11" fmla="*/ 103 h 199"/>
                <a:gd name="T12" fmla="*/ 47 w 231"/>
                <a:gd name="T13" fmla="*/ 119 h 199"/>
                <a:gd name="T14" fmla="*/ 60 w 231"/>
                <a:gd name="T15" fmla="*/ 134 h 199"/>
                <a:gd name="T16" fmla="*/ 76 w 231"/>
                <a:gd name="T17" fmla="*/ 148 h 199"/>
                <a:gd name="T18" fmla="*/ 93 w 231"/>
                <a:gd name="T19" fmla="*/ 159 h 199"/>
                <a:gd name="T20" fmla="*/ 112 w 231"/>
                <a:gd name="T21" fmla="*/ 171 h 199"/>
                <a:gd name="T22" fmla="*/ 131 w 231"/>
                <a:gd name="T23" fmla="*/ 180 h 199"/>
                <a:gd name="T24" fmla="*/ 151 w 231"/>
                <a:gd name="T25" fmla="*/ 188 h 199"/>
                <a:gd name="T26" fmla="*/ 173 w 231"/>
                <a:gd name="T27" fmla="*/ 194 h 199"/>
                <a:gd name="T28" fmla="*/ 195 w 231"/>
                <a:gd name="T29" fmla="*/ 196 h 199"/>
                <a:gd name="T30" fmla="*/ 219 w 231"/>
                <a:gd name="T31" fmla="*/ 199 h 199"/>
                <a:gd name="T32" fmla="*/ 231 w 231"/>
                <a:gd name="T33" fmla="*/ 191 h 199"/>
                <a:gd name="T34" fmla="*/ 207 w 231"/>
                <a:gd name="T35" fmla="*/ 189 h 199"/>
                <a:gd name="T36" fmla="*/ 185 w 231"/>
                <a:gd name="T37" fmla="*/ 186 h 199"/>
                <a:gd name="T38" fmla="*/ 165 w 231"/>
                <a:gd name="T39" fmla="*/ 182 h 199"/>
                <a:gd name="T40" fmla="*/ 144 w 231"/>
                <a:gd name="T41" fmla="*/ 176 h 199"/>
                <a:gd name="T42" fmla="*/ 125 w 231"/>
                <a:gd name="T43" fmla="*/ 167 h 199"/>
                <a:gd name="T44" fmla="*/ 106 w 231"/>
                <a:gd name="T45" fmla="*/ 158 h 199"/>
                <a:gd name="T46" fmla="*/ 90 w 231"/>
                <a:gd name="T47" fmla="*/ 146 h 199"/>
                <a:gd name="T48" fmla="*/ 74 w 231"/>
                <a:gd name="T49" fmla="*/ 134 h 199"/>
                <a:gd name="T50" fmla="*/ 60 w 231"/>
                <a:gd name="T51" fmla="*/ 121 h 199"/>
                <a:gd name="T52" fmla="*/ 47 w 231"/>
                <a:gd name="T53" fmla="*/ 106 h 199"/>
                <a:gd name="T54" fmla="*/ 35 w 231"/>
                <a:gd name="T55" fmla="*/ 90 h 199"/>
                <a:gd name="T56" fmla="*/ 27 w 231"/>
                <a:gd name="T57" fmla="*/ 74 h 199"/>
                <a:gd name="T58" fmla="*/ 19 w 231"/>
                <a:gd name="T59" fmla="*/ 56 h 199"/>
                <a:gd name="T60" fmla="*/ 13 w 231"/>
                <a:gd name="T61" fmla="*/ 38 h 199"/>
                <a:gd name="T62" fmla="*/ 10 w 231"/>
                <a:gd name="T63" fmla="*/ 19 h 199"/>
                <a:gd name="T64" fmla="*/ 9 w 231"/>
                <a:gd name="T65" fmla="*/ 0 h 1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1"/>
                <a:gd name="T100" fmla="*/ 0 h 199"/>
                <a:gd name="T101" fmla="*/ 231 w 231"/>
                <a:gd name="T102" fmla="*/ 199 h 1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1" h="199">
                  <a:moveTo>
                    <a:pt x="0" y="0"/>
                  </a:moveTo>
                  <a:lnTo>
                    <a:pt x="2" y="10"/>
                  </a:lnTo>
                  <a:lnTo>
                    <a:pt x="2" y="20"/>
                  </a:lnTo>
                  <a:lnTo>
                    <a:pt x="3" y="31"/>
                  </a:lnTo>
                  <a:lnTo>
                    <a:pt x="6" y="40"/>
                  </a:lnTo>
                  <a:lnTo>
                    <a:pt x="8" y="50"/>
                  </a:lnTo>
                  <a:lnTo>
                    <a:pt x="10" y="59"/>
                  </a:lnTo>
                  <a:lnTo>
                    <a:pt x="15" y="69"/>
                  </a:lnTo>
                  <a:lnTo>
                    <a:pt x="19" y="78"/>
                  </a:lnTo>
                  <a:lnTo>
                    <a:pt x="24" y="87"/>
                  </a:lnTo>
                  <a:lnTo>
                    <a:pt x="28" y="94"/>
                  </a:lnTo>
                  <a:lnTo>
                    <a:pt x="34" y="103"/>
                  </a:lnTo>
                  <a:lnTo>
                    <a:pt x="40" y="112"/>
                  </a:lnTo>
                  <a:lnTo>
                    <a:pt x="47" y="119"/>
                  </a:lnTo>
                  <a:lnTo>
                    <a:pt x="53" y="127"/>
                  </a:lnTo>
                  <a:lnTo>
                    <a:pt x="60" y="134"/>
                  </a:lnTo>
                  <a:lnTo>
                    <a:pt x="68" y="142"/>
                  </a:lnTo>
                  <a:lnTo>
                    <a:pt x="76" y="148"/>
                  </a:lnTo>
                  <a:lnTo>
                    <a:pt x="84" y="154"/>
                  </a:lnTo>
                  <a:lnTo>
                    <a:pt x="93" y="159"/>
                  </a:lnTo>
                  <a:lnTo>
                    <a:pt x="101" y="165"/>
                  </a:lnTo>
                  <a:lnTo>
                    <a:pt x="112" y="171"/>
                  </a:lnTo>
                  <a:lnTo>
                    <a:pt x="121" y="176"/>
                  </a:lnTo>
                  <a:lnTo>
                    <a:pt x="131" y="180"/>
                  </a:lnTo>
                  <a:lnTo>
                    <a:pt x="141" y="183"/>
                  </a:lnTo>
                  <a:lnTo>
                    <a:pt x="151" y="188"/>
                  </a:lnTo>
                  <a:lnTo>
                    <a:pt x="162" y="191"/>
                  </a:lnTo>
                  <a:lnTo>
                    <a:pt x="173" y="194"/>
                  </a:lnTo>
                  <a:lnTo>
                    <a:pt x="184" y="195"/>
                  </a:lnTo>
                  <a:lnTo>
                    <a:pt x="195" y="196"/>
                  </a:lnTo>
                  <a:lnTo>
                    <a:pt x="207" y="198"/>
                  </a:lnTo>
                  <a:lnTo>
                    <a:pt x="219" y="199"/>
                  </a:lnTo>
                  <a:lnTo>
                    <a:pt x="231" y="199"/>
                  </a:lnTo>
                  <a:lnTo>
                    <a:pt x="231" y="191"/>
                  </a:lnTo>
                  <a:lnTo>
                    <a:pt x="219" y="191"/>
                  </a:lnTo>
                  <a:lnTo>
                    <a:pt x="207" y="189"/>
                  </a:lnTo>
                  <a:lnTo>
                    <a:pt x="197" y="189"/>
                  </a:lnTo>
                  <a:lnTo>
                    <a:pt x="185" y="186"/>
                  </a:lnTo>
                  <a:lnTo>
                    <a:pt x="175" y="185"/>
                  </a:lnTo>
                  <a:lnTo>
                    <a:pt x="165" y="182"/>
                  </a:lnTo>
                  <a:lnTo>
                    <a:pt x="154" y="179"/>
                  </a:lnTo>
                  <a:lnTo>
                    <a:pt x="144" y="176"/>
                  </a:lnTo>
                  <a:lnTo>
                    <a:pt x="134" y="171"/>
                  </a:lnTo>
                  <a:lnTo>
                    <a:pt x="125" y="167"/>
                  </a:lnTo>
                  <a:lnTo>
                    <a:pt x="116" y="162"/>
                  </a:lnTo>
                  <a:lnTo>
                    <a:pt x="106" y="158"/>
                  </a:lnTo>
                  <a:lnTo>
                    <a:pt x="98" y="152"/>
                  </a:lnTo>
                  <a:lnTo>
                    <a:pt x="90" y="146"/>
                  </a:lnTo>
                  <a:lnTo>
                    <a:pt x="81" y="140"/>
                  </a:lnTo>
                  <a:lnTo>
                    <a:pt x="74" y="134"/>
                  </a:lnTo>
                  <a:lnTo>
                    <a:pt x="66" y="128"/>
                  </a:lnTo>
                  <a:lnTo>
                    <a:pt x="60" y="121"/>
                  </a:lnTo>
                  <a:lnTo>
                    <a:pt x="53" y="114"/>
                  </a:lnTo>
                  <a:lnTo>
                    <a:pt x="47" y="106"/>
                  </a:lnTo>
                  <a:lnTo>
                    <a:pt x="41" y="99"/>
                  </a:lnTo>
                  <a:lnTo>
                    <a:pt x="35" y="90"/>
                  </a:lnTo>
                  <a:lnTo>
                    <a:pt x="31" y="82"/>
                  </a:lnTo>
                  <a:lnTo>
                    <a:pt x="27" y="74"/>
                  </a:lnTo>
                  <a:lnTo>
                    <a:pt x="22" y="65"/>
                  </a:lnTo>
                  <a:lnTo>
                    <a:pt x="19" y="56"/>
                  </a:lnTo>
                  <a:lnTo>
                    <a:pt x="16" y="47"/>
                  </a:lnTo>
                  <a:lnTo>
                    <a:pt x="13" y="38"/>
                  </a:lnTo>
                  <a:lnTo>
                    <a:pt x="12" y="29"/>
                  </a:lnTo>
                  <a:lnTo>
                    <a:pt x="10" y="19"/>
                  </a:lnTo>
                  <a:lnTo>
                    <a:pt x="10" y="1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1006475" y="3633614"/>
              <a:ext cx="219075" cy="290512"/>
            </a:xfrm>
            <a:custGeom>
              <a:avLst/>
              <a:gdLst>
                <a:gd name="T0" fmla="*/ 126 w 138"/>
                <a:gd name="T1" fmla="*/ 3 h 183"/>
                <a:gd name="T2" fmla="*/ 112 w 138"/>
                <a:gd name="T3" fmla="*/ 12 h 183"/>
                <a:gd name="T4" fmla="*/ 98 w 138"/>
                <a:gd name="T5" fmla="*/ 20 h 183"/>
                <a:gd name="T6" fmla="*/ 85 w 138"/>
                <a:gd name="T7" fmla="*/ 29 h 183"/>
                <a:gd name="T8" fmla="*/ 74 w 138"/>
                <a:gd name="T9" fmla="*/ 39 h 183"/>
                <a:gd name="T10" fmla="*/ 62 w 138"/>
                <a:gd name="T11" fmla="*/ 48 h 183"/>
                <a:gd name="T12" fmla="*/ 52 w 138"/>
                <a:gd name="T13" fmla="*/ 60 h 183"/>
                <a:gd name="T14" fmla="*/ 41 w 138"/>
                <a:gd name="T15" fmla="*/ 70 h 183"/>
                <a:gd name="T16" fmla="*/ 32 w 138"/>
                <a:gd name="T17" fmla="*/ 82 h 183"/>
                <a:gd name="T18" fmla="*/ 25 w 138"/>
                <a:gd name="T19" fmla="*/ 94 h 183"/>
                <a:gd name="T20" fmla="*/ 19 w 138"/>
                <a:gd name="T21" fmla="*/ 107 h 183"/>
                <a:gd name="T22" fmla="*/ 13 w 138"/>
                <a:gd name="T23" fmla="*/ 120 h 183"/>
                <a:gd name="T24" fmla="*/ 8 w 138"/>
                <a:gd name="T25" fmla="*/ 134 h 183"/>
                <a:gd name="T26" fmla="*/ 5 w 138"/>
                <a:gd name="T27" fmla="*/ 147 h 183"/>
                <a:gd name="T28" fmla="*/ 2 w 138"/>
                <a:gd name="T29" fmla="*/ 160 h 183"/>
                <a:gd name="T30" fmla="*/ 0 w 138"/>
                <a:gd name="T31" fmla="*/ 175 h 183"/>
                <a:gd name="T32" fmla="*/ 9 w 138"/>
                <a:gd name="T33" fmla="*/ 183 h 183"/>
                <a:gd name="T34" fmla="*/ 10 w 138"/>
                <a:gd name="T35" fmla="*/ 169 h 183"/>
                <a:gd name="T36" fmla="*/ 12 w 138"/>
                <a:gd name="T37" fmla="*/ 156 h 183"/>
                <a:gd name="T38" fmla="*/ 15 w 138"/>
                <a:gd name="T39" fmla="*/ 143 h 183"/>
                <a:gd name="T40" fmla="*/ 19 w 138"/>
                <a:gd name="T41" fmla="*/ 129 h 183"/>
                <a:gd name="T42" fmla="*/ 24 w 138"/>
                <a:gd name="T43" fmla="*/ 117 h 183"/>
                <a:gd name="T44" fmla="*/ 30 w 138"/>
                <a:gd name="T45" fmla="*/ 104 h 183"/>
                <a:gd name="T46" fmla="*/ 37 w 138"/>
                <a:gd name="T47" fmla="*/ 92 h 183"/>
                <a:gd name="T48" fmla="*/ 44 w 138"/>
                <a:gd name="T49" fmla="*/ 82 h 183"/>
                <a:gd name="T50" fmla="*/ 53 w 138"/>
                <a:gd name="T51" fmla="*/ 70 h 183"/>
                <a:gd name="T52" fmla="*/ 63 w 138"/>
                <a:gd name="T53" fmla="*/ 60 h 183"/>
                <a:gd name="T54" fmla="*/ 74 w 138"/>
                <a:gd name="T55" fmla="*/ 49 h 183"/>
                <a:gd name="T56" fmla="*/ 85 w 138"/>
                <a:gd name="T57" fmla="*/ 40 h 183"/>
                <a:gd name="T58" fmla="*/ 97 w 138"/>
                <a:gd name="T59" fmla="*/ 32 h 183"/>
                <a:gd name="T60" fmla="*/ 110 w 138"/>
                <a:gd name="T61" fmla="*/ 23 h 183"/>
                <a:gd name="T62" fmla="*/ 123 w 138"/>
                <a:gd name="T63" fmla="*/ 15 h 183"/>
                <a:gd name="T64" fmla="*/ 138 w 138"/>
                <a:gd name="T65" fmla="*/ 8 h 1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8"/>
                <a:gd name="T100" fmla="*/ 0 h 183"/>
                <a:gd name="T101" fmla="*/ 138 w 138"/>
                <a:gd name="T102" fmla="*/ 183 h 1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8" h="183">
                  <a:moveTo>
                    <a:pt x="134" y="0"/>
                  </a:moveTo>
                  <a:lnTo>
                    <a:pt x="126" y="3"/>
                  </a:lnTo>
                  <a:lnTo>
                    <a:pt x="119" y="8"/>
                  </a:lnTo>
                  <a:lnTo>
                    <a:pt x="112" y="12"/>
                  </a:lnTo>
                  <a:lnTo>
                    <a:pt x="106" y="15"/>
                  </a:lnTo>
                  <a:lnTo>
                    <a:pt x="98" y="20"/>
                  </a:lnTo>
                  <a:lnTo>
                    <a:pt x="93" y="24"/>
                  </a:lnTo>
                  <a:lnTo>
                    <a:pt x="85" y="29"/>
                  </a:lnTo>
                  <a:lnTo>
                    <a:pt x="79" y="33"/>
                  </a:lnTo>
                  <a:lnTo>
                    <a:pt x="74" y="39"/>
                  </a:lnTo>
                  <a:lnTo>
                    <a:pt x="68" y="43"/>
                  </a:lnTo>
                  <a:lnTo>
                    <a:pt x="62" y="48"/>
                  </a:lnTo>
                  <a:lnTo>
                    <a:pt x="57" y="54"/>
                  </a:lnTo>
                  <a:lnTo>
                    <a:pt x="52" y="60"/>
                  </a:lnTo>
                  <a:lnTo>
                    <a:pt x="47" y="64"/>
                  </a:lnTo>
                  <a:lnTo>
                    <a:pt x="41" y="70"/>
                  </a:lnTo>
                  <a:lnTo>
                    <a:pt x="37" y="76"/>
                  </a:lnTo>
                  <a:lnTo>
                    <a:pt x="32" y="82"/>
                  </a:lnTo>
                  <a:lnTo>
                    <a:pt x="30" y="88"/>
                  </a:lnTo>
                  <a:lnTo>
                    <a:pt x="25" y="94"/>
                  </a:lnTo>
                  <a:lnTo>
                    <a:pt x="22" y="100"/>
                  </a:lnTo>
                  <a:lnTo>
                    <a:pt x="19" y="107"/>
                  </a:lnTo>
                  <a:lnTo>
                    <a:pt x="15" y="113"/>
                  </a:lnTo>
                  <a:lnTo>
                    <a:pt x="13" y="120"/>
                  </a:lnTo>
                  <a:lnTo>
                    <a:pt x="10" y="126"/>
                  </a:lnTo>
                  <a:lnTo>
                    <a:pt x="8" y="134"/>
                  </a:lnTo>
                  <a:lnTo>
                    <a:pt x="6" y="140"/>
                  </a:lnTo>
                  <a:lnTo>
                    <a:pt x="5" y="147"/>
                  </a:lnTo>
                  <a:lnTo>
                    <a:pt x="3" y="154"/>
                  </a:lnTo>
                  <a:lnTo>
                    <a:pt x="2" y="160"/>
                  </a:lnTo>
                  <a:lnTo>
                    <a:pt x="2" y="168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9" y="183"/>
                  </a:lnTo>
                  <a:lnTo>
                    <a:pt x="9" y="175"/>
                  </a:lnTo>
                  <a:lnTo>
                    <a:pt x="10" y="169"/>
                  </a:lnTo>
                  <a:lnTo>
                    <a:pt x="10" y="162"/>
                  </a:lnTo>
                  <a:lnTo>
                    <a:pt x="12" y="156"/>
                  </a:lnTo>
                  <a:lnTo>
                    <a:pt x="13" y="149"/>
                  </a:lnTo>
                  <a:lnTo>
                    <a:pt x="15" y="143"/>
                  </a:lnTo>
                  <a:lnTo>
                    <a:pt x="16" y="135"/>
                  </a:lnTo>
                  <a:lnTo>
                    <a:pt x="19" y="129"/>
                  </a:lnTo>
                  <a:lnTo>
                    <a:pt x="21" y="123"/>
                  </a:lnTo>
                  <a:lnTo>
                    <a:pt x="24" y="117"/>
                  </a:lnTo>
                  <a:lnTo>
                    <a:pt x="27" y="110"/>
                  </a:lnTo>
                  <a:lnTo>
                    <a:pt x="30" y="104"/>
                  </a:lnTo>
                  <a:lnTo>
                    <a:pt x="32" y="98"/>
                  </a:lnTo>
                  <a:lnTo>
                    <a:pt x="37" y="92"/>
                  </a:lnTo>
                  <a:lnTo>
                    <a:pt x="40" y="86"/>
                  </a:lnTo>
                  <a:lnTo>
                    <a:pt x="44" y="82"/>
                  </a:lnTo>
                  <a:lnTo>
                    <a:pt x="49" y="76"/>
                  </a:lnTo>
                  <a:lnTo>
                    <a:pt x="53" y="70"/>
                  </a:lnTo>
                  <a:lnTo>
                    <a:pt x="57" y="66"/>
                  </a:lnTo>
                  <a:lnTo>
                    <a:pt x="63" y="60"/>
                  </a:lnTo>
                  <a:lnTo>
                    <a:pt x="68" y="55"/>
                  </a:lnTo>
                  <a:lnTo>
                    <a:pt x="74" y="49"/>
                  </a:lnTo>
                  <a:lnTo>
                    <a:pt x="79" y="45"/>
                  </a:lnTo>
                  <a:lnTo>
                    <a:pt x="85" y="40"/>
                  </a:lnTo>
                  <a:lnTo>
                    <a:pt x="91" y="36"/>
                  </a:lnTo>
                  <a:lnTo>
                    <a:pt x="97" y="32"/>
                  </a:lnTo>
                  <a:lnTo>
                    <a:pt x="103" y="27"/>
                  </a:lnTo>
                  <a:lnTo>
                    <a:pt x="110" y="23"/>
                  </a:lnTo>
                  <a:lnTo>
                    <a:pt x="116" y="20"/>
                  </a:lnTo>
                  <a:lnTo>
                    <a:pt x="123" y="15"/>
                  </a:lnTo>
                  <a:lnTo>
                    <a:pt x="131" y="12"/>
                  </a:lnTo>
                  <a:lnTo>
                    <a:pt x="138" y="8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1219200" y="3573289"/>
              <a:ext cx="36513" cy="73025"/>
            </a:xfrm>
            <a:custGeom>
              <a:avLst/>
              <a:gdLst>
                <a:gd name="T0" fmla="*/ 14 w 23"/>
                <a:gd name="T1" fmla="*/ 0 h 46"/>
                <a:gd name="T2" fmla="*/ 14 w 23"/>
                <a:gd name="T3" fmla="*/ 1 h 46"/>
                <a:gd name="T4" fmla="*/ 14 w 23"/>
                <a:gd name="T5" fmla="*/ 3 h 46"/>
                <a:gd name="T6" fmla="*/ 14 w 23"/>
                <a:gd name="T7" fmla="*/ 4 h 46"/>
                <a:gd name="T8" fmla="*/ 14 w 23"/>
                <a:gd name="T9" fmla="*/ 6 h 46"/>
                <a:gd name="T10" fmla="*/ 14 w 23"/>
                <a:gd name="T11" fmla="*/ 7 h 46"/>
                <a:gd name="T12" fmla="*/ 14 w 23"/>
                <a:gd name="T13" fmla="*/ 9 h 46"/>
                <a:gd name="T14" fmla="*/ 14 w 23"/>
                <a:gd name="T15" fmla="*/ 10 h 46"/>
                <a:gd name="T16" fmla="*/ 14 w 23"/>
                <a:gd name="T17" fmla="*/ 12 h 46"/>
                <a:gd name="T18" fmla="*/ 13 w 23"/>
                <a:gd name="T19" fmla="*/ 13 h 46"/>
                <a:gd name="T20" fmla="*/ 13 w 23"/>
                <a:gd name="T21" fmla="*/ 15 h 46"/>
                <a:gd name="T22" fmla="*/ 13 w 23"/>
                <a:gd name="T23" fmla="*/ 16 h 46"/>
                <a:gd name="T24" fmla="*/ 13 w 23"/>
                <a:gd name="T25" fmla="*/ 18 h 46"/>
                <a:gd name="T26" fmla="*/ 13 w 23"/>
                <a:gd name="T27" fmla="*/ 19 h 46"/>
                <a:gd name="T28" fmla="*/ 11 w 23"/>
                <a:gd name="T29" fmla="*/ 21 h 46"/>
                <a:gd name="T30" fmla="*/ 11 w 23"/>
                <a:gd name="T31" fmla="*/ 22 h 46"/>
                <a:gd name="T32" fmla="*/ 11 w 23"/>
                <a:gd name="T33" fmla="*/ 24 h 46"/>
                <a:gd name="T34" fmla="*/ 10 w 23"/>
                <a:gd name="T35" fmla="*/ 25 h 46"/>
                <a:gd name="T36" fmla="*/ 10 w 23"/>
                <a:gd name="T37" fmla="*/ 27 h 46"/>
                <a:gd name="T38" fmla="*/ 10 w 23"/>
                <a:gd name="T39" fmla="*/ 28 h 46"/>
                <a:gd name="T40" fmla="*/ 9 w 23"/>
                <a:gd name="T41" fmla="*/ 30 h 46"/>
                <a:gd name="T42" fmla="*/ 7 w 23"/>
                <a:gd name="T43" fmla="*/ 31 h 46"/>
                <a:gd name="T44" fmla="*/ 7 w 23"/>
                <a:gd name="T45" fmla="*/ 33 h 46"/>
                <a:gd name="T46" fmla="*/ 6 w 23"/>
                <a:gd name="T47" fmla="*/ 33 h 46"/>
                <a:gd name="T48" fmla="*/ 6 w 23"/>
                <a:gd name="T49" fmla="*/ 34 h 46"/>
                <a:gd name="T50" fmla="*/ 4 w 23"/>
                <a:gd name="T51" fmla="*/ 36 h 46"/>
                <a:gd name="T52" fmla="*/ 3 w 23"/>
                <a:gd name="T53" fmla="*/ 37 h 46"/>
                <a:gd name="T54" fmla="*/ 1 w 23"/>
                <a:gd name="T55" fmla="*/ 37 h 46"/>
                <a:gd name="T56" fmla="*/ 1 w 23"/>
                <a:gd name="T57" fmla="*/ 38 h 46"/>
                <a:gd name="T58" fmla="*/ 0 w 23"/>
                <a:gd name="T59" fmla="*/ 38 h 46"/>
                <a:gd name="T60" fmla="*/ 4 w 23"/>
                <a:gd name="T61" fmla="*/ 46 h 46"/>
                <a:gd name="T62" fmla="*/ 6 w 23"/>
                <a:gd name="T63" fmla="*/ 46 h 46"/>
                <a:gd name="T64" fmla="*/ 7 w 23"/>
                <a:gd name="T65" fmla="*/ 44 h 46"/>
                <a:gd name="T66" fmla="*/ 9 w 23"/>
                <a:gd name="T67" fmla="*/ 43 h 46"/>
                <a:gd name="T68" fmla="*/ 10 w 23"/>
                <a:gd name="T69" fmla="*/ 41 h 46"/>
                <a:gd name="T70" fmla="*/ 11 w 23"/>
                <a:gd name="T71" fmla="*/ 41 h 46"/>
                <a:gd name="T72" fmla="*/ 13 w 23"/>
                <a:gd name="T73" fmla="*/ 40 h 46"/>
                <a:gd name="T74" fmla="*/ 13 w 23"/>
                <a:gd name="T75" fmla="*/ 38 h 46"/>
                <a:gd name="T76" fmla="*/ 14 w 23"/>
                <a:gd name="T77" fmla="*/ 37 h 46"/>
                <a:gd name="T78" fmla="*/ 14 w 23"/>
                <a:gd name="T79" fmla="*/ 36 h 46"/>
                <a:gd name="T80" fmla="*/ 16 w 23"/>
                <a:gd name="T81" fmla="*/ 34 h 46"/>
                <a:gd name="T82" fmla="*/ 16 w 23"/>
                <a:gd name="T83" fmla="*/ 33 h 46"/>
                <a:gd name="T84" fmla="*/ 17 w 23"/>
                <a:gd name="T85" fmla="*/ 31 h 46"/>
                <a:gd name="T86" fmla="*/ 17 w 23"/>
                <a:gd name="T87" fmla="*/ 30 h 46"/>
                <a:gd name="T88" fmla="*/ 19 w 23"/>
                <a:gd name="T89" fmla="*/ 28 h 46"/>
                <a:gd name="T90" fmla="*/ 19 w 23"/>
                <a:gd name="T91" fmla="*/ 27 h 46"/>
                <a:gd name="T92" fmla="*/ 20 w 23"/>
                <a:gd name="T93" fmla="*/ 25 h 46"/>
                <a:gd name="T94" fmla="*/ 20 w 23"/>
                <a:gd name="T95" fmla="*/ 24 h 46"/>
                <a:gd name="T96" fmla="*/ 20 w 23"/>
                <a:gd name="T97" fmla="*/ 22 h 46"/>
                <a:gd name="T98" fmla="*/ 22 w 23"/>
                <a:gd name="T99" fmla="*/ 21 h 46"/>
                <a:gd name="T100" fmla="*/ 22 w 23"/>
                <a:gd name="T101" fmla="*/ 18 h 46"/>
                <a:gd name="T102" fmla="*/ 22 w 23"/>
                <a:gd name="T103" fmla="*/ 16 h 46"/>
                <a:gd name="T104" fmla="*/ 22 w 23"/>
                <a:gd name="T105" fmla="*/ 15 h 46"/>
                <a:gd name="T106" fmla="*/ 22 w 23"/>
                <a:gd name="T107" fmla="*/ 13 h 46"/>
                <a:gd name="T108" fmla="*/ 23 w 23"/>
                <a:gd name="T109" fmla="*/ 12 h 46"/>
                <a:gd name="T110" fmla="*/ 23 w 23"/>
                <a:gd name="T111" fmla="*/ 10 h 46"/>
                <a:gd name="T112" fmla="*/ 23 w 23"/>
                <a:gd name="T113" fmla="*/ 7 h 46"/>
                <a:gd name="T114" fmla="*/ 23 w 23"/>
                <a:gd name="T115" fmla="*/ 6 h 46"/>
                <a:gd name="T116" fmla="*/ 23 w 23"/>
                <a:gd name="T117" fmla="*/ 4 h 46"/>
                <a:gd name="T118" fmla="*/ 23 w 23"/>
                <a:gd name="T119" fmla="*/ 3 h 46"/>
                <a:gd name="T120" fmla="*/ 23 w 23"/>
                <a:gd name="T121" fmla="*/ 1 h 46"/>
                <a:gd name="T122" fmla="*/ 23 w 23"/>
                <a:gd name="T123" fmla="*/ 0 h 46"/>
                <a:gd name="T124" fmla="*/ 14 w 23"/>
                <a:gd name="T125" fmla="*/ 0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3"/>
                <a:gd name="T190" fmla="*/ 0 h 46"/>
                <a:gd name="T191" fmla="*/ 23 w 23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3" h="46">
                  <a:moveTo>
                    <a:pt x="14" y="0"/>
                  </a:moveTo>
                  <a:lnTo>
                    <a:pt x="14" y="1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1" y="21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10" y="28"/>
                  </a:lnTo>
                  <a:lnTo>
                    <a:pt x="9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4" y="36"/>
                  </a:lnTo>
                  <a:lnTo>
                    <a:pt x="3" y="37"/>
                  </a:lnTo>
                  <a:lnTo>
                    <a:pt x="1" y="37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7" y="44"/>
                  </a:lnTo>
                  <a:lnTo>
                    <a:pt x="9" y="43"/>
                  </a:lnTo>
                  <a:lnTo>
                    <a:pt x="10" y="41"/>
                  </a:lnTo>
                  <a:lnTo>
                    <a:pt x="11" y="41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6" y="33"/>
                  </a:lnTo>
                  <a:lnTo>
                    <a:pt x="17" y="31"/>
                  </a:lnTo>
                  <a:lnTo>
                    <a:pt x="17" y="30"/>
                  </a:lnTo>
                  <a:lnTo>
                    <a:pt x="19" y="28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22" y="15"/>
                  </a:lnTo>
                  <a:lnTo>
                    <a:pt x="22" y="13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1185863" y="3484389"/>
              <a:ext cx="69850" cy="88900"/>
            </a:xfrm>
            <a:custGeom>
              <a:avLst/>
              <a:gdLst>
                <a:gd name="T0" fmla="*/ 2 w 44"/>
                <a:gd name="T1" fmla="*/ 9 h 56"/>
                <a:gd name="T2" fmla="*/ 6 w 44"/>
                <a:gd name="T3" fmla="*/ 10 h 56"/>
                <a:gd name="T4" fmla="*/ 9 w 44"/>
                <a:gd name="T5" fmla="*/ 10 h 56"/>
                <a:gd name="T6" fmla="*/ 12 w 44"/>
                <a:gd name="T7" fmla="*/ 12 h 56"/>
                <a:gd name="T8" fmla="*/ 15 w 44"/>
                <a:gd name="T9" fmla="*/ 13 h 56"/>
                <a:gd name="T10" fmla="*/ 18 w 44"/>
                <a:gd name="T11" fmla="*/ 16 h 56"/>
                <a:gd name="T12" fmla="*/ 21 w 44"/>
                <a:gd name="T13" fmla="*/ 18 h 56"/>
                <a:gd name="T14" fmla="*/ 24 w 44"/>
                <a:gd name="T15" fmla="*/ 20 h 56"/>
                <a:gd name="T16" fmla="*/ 27 w 44"/>
                <a:gd name="T17" fmla="*/ 23 h 56"/>
                <a:gd name="T18" fmla="*/ 28 w 44"/>
                <a:gd name="T19" fmla="*/ 28 h 56"/>
                <a:gd name="T20" fmla="*/ 31 w 44"/>
                <a:gd name="T21" fmla="*/ 31 h 56"/>
                <a:gd name="T22" fmla="*/ 32 w 44"/>
                <a:gd name="T23" fmla="*/ 35 h 56"/>
                <a:gd name="T24" fmla="*/ 34 w 44"/>
                <a:gd name="T25" fmla="*/ 40 h 56"/>
                <a:gd name="T26" fmla="*/ 34 w 44"/>
                <a:gd name="T27" fmla="*/ 44 h 56"/>
                <a:gd name="T28" fmla="*/ 35 w 44"/>
                <a:gd name="T29" fmla="*/ 49 h 56"/>
                <a:gd name="T30" fmla="*/ 35 w 44"/>
                <a:gd name="T31" fmla="*/ 53 h 56"/>
                <a:gd name="T32" fmla="*/ 44 w 44"/>
                <a:gd name="T33" fmla="*/ 56 h 56"/>
                <a:gd name="T34" fmla="*/ 44 w 44"/>
                <a:gd name="T35" fmla="*/ 50 h 56"/>
                <a:gd name="T36" fmla="*/ 44 w 44"/>
                <a:gd name="T37" fmla="*/ 44 h 56"/>
                <a:gd name="T38" fmla="*/ 43 w 44"/>
                <a:gd name="T39" fmla="*/ 40 h 56"/>
                <a:gd name="T40" fmla="*/ 41 w 44"/>
                <a:gd name="T41" fmla="*/ 34 h 56"/>
                <a:gd name="T42" fmla="*/ 40 w 44"/>
                <a:gd name="T43" fmla="*/ 29 h 56"/>
                <a:gd name="T44" fmla="*/ 37 w 44"/>
                <a:gd name="T45" fmla="*/ 25 h 56"/>
                <a:gd name="T46" fmla="*/ 34 w 44"/>
                <a:gd name="T47" fmla="*/ 20 h 56"/>
                <a:gd name="T48" fmla="*/ 32 w 44"/>
                <a:gd name="T49" fmla="*/ 16 h 56"/>
                <a:gd name="T50" fmla="*/ 28 w 44"/>
                <a:gd name="T51" fmla="*/ 13 h 56"/>
                <a:gd name="T52" fmla="*/ 25 w 44"/>
                <a:gd name="T53" fmla="*/ 10 h 56"/>
                <a:gd name="T54" fmla="*/ 22 w 44"/>
                <a:gd name="T55" fmla="*/ 7 h 56"/>
                <a:gd name="T56" fmla="*/ 18 w 44"/>
                <a:gd name="T57" fmla="*/ 4 h 56"/>
                <a:gd name="T58" fmla="*/ 13 w 44"/>
                <a:gd name="T59" fmla="*/ 3 h 56"/>
                <a:gd name="T60" fmla="*/ 9 w 44"/>
                <a:gd name="T61" fmla="*/ 1 h 56"/>
                <a:gd name="T62" fmla="*/ 5 w 44"/>
                <a:gd name="T63" fmla="*/ 0 h 56"/>
                <a:gd name="T64" fmla="*/ 0 w 44"/>
                <a:gd name="T65" fmla="*/ 0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6"/>
                <a:gd name="T101" fmla="*/ 44 w 44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6">
                  <a:moveTo>
                    <a:pt x="0" y="9"/>
                  </a:moveTo>
                  <a:lnTo>
                    <a:pt x="2" y="9"/>
                  </a:lnTo>
                  <a:lnTo>
                    <a:pt x="3" y="9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10" y="12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5" y="13"/>
                  </a:lnTo>
                  <a:lnTo>
                    <a:pt x="16" y="15"/>
                  </a:lnTo>
                  <a:lnTo>
                    <a:pt x="18" y="16"/>
                  </a:lnTo>
                  <a:lnTo>
                    <a:pt x="19" y="16"/>
                  </a:lnTo>
                  <a:lnTo>
                    <a:pt x="21" y="18"/>
                  </a:lnTo>
                  <a:lnTo>
                    <a:pt x="22" y="19"/>
                  </a:lnTo>
                  <a:lnTo>
                    <a:pt x="24" y="20"/>
                  </a:lnTo>
                  <a:lnTo>
                    <a:pt x="25" y="22"/>
                  </a:lnTo>
                  <a:lnTo>
                    <a:pt x="27" y="23"/>
                  </a:lnTo>
                  <a:lnTo>
                    <a:pt x="27" y="25"/>
                  </a:lnTo>
                  <a:lnTo>
                    <a:pt x="28" y="28"/>
                  </a:lnTo>
                  <a:lnTo>
                    <a:pt x="30" y="29"/>
                  </a:lnTo>
                  <a:lnTo>
                    <a:pt x="31" y="31"/>
                  </a:lnTo>
                  <a:lnTo>
                    <a:pt x="31" y="32"/>
                  </a:lnTo>
                  <a:lnTo>
                    <a:pt x="32" y="35"/>
                  </a:lnTo>
                  <a:lnTo>
                    <a:pt x="32" y="37"/>
                  </a:lnTo>
                  <a:lnTo>
                    <a:pt x="34" y="40"/>
                  </a:lnTo>
                  <a:lnTo>
                    <a:pt x="34" y="41"/>
                  </a:lnTo>
                  <a:lnTo>
                    <a:pt x="34" y="44"/>
                  </a:lnTo>
                  <a:lnTo>
                    <a:pt x="35" y="46"/>
                  </a:lnTo>
                  <a:lnTo>
                    <a:pt x="35" y="49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5" y="56"/>
                  </a:lnTo>
                  <a:lnTo>
                    <a:pt x="44" y="56"/>
                  </a:lnTo>
                  <a:lnTo>
                    <a:pt x="44" y="53"/>
                  </a:lnTo>
                  <a:lnTo>
                    <a:pt x="44" y="50"/>
                  </a:lnTo>
                  <a:lnTo>
                    <a:pt x="44" y="47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3" y="40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0" y="32"/>
                  </a:lnTo>
                  <a:lnTo>
                    <a:pt x="40" y="29"/>
                  </a:lnTo>
                  <a:lnTo>
                    <a:pt x="38" y="28"/>
                  </a:lnTo>
                  <a:lnTo>
                    <a:pt x="37" y="25"/>
                  </a:lnTo>
                  <a:lnTo>
                    <a:pt x="35" y="23"/>
                  </a:lnTo>
                  <a:lnTo>
                    <a:pt x="34" y="20"/>
                  </a:lnTo>
                  <a:lnTo>
                    <a:pt x="34" y="19"/>
                  </a:lnTo>
                  <a:lnTo>
                    <a:pt x="32" y="16"/>
                  </a:lnTo>
                  <a:lnTo>
                    <a:pt x="31" y="15"/>
                  </a:lnTo>
                  <a:lnTo>
                    <a:pt x="28" y="13"/>
                  </a:lnTo>
                  <a:lnTo>
                    <a:pt x="27" y="12"/>
                  </a:lnTo>
                  <a:lnTo>
                    <a:pt x="25" y="10"/>
                  </a:lnTo>
                  <a:lnTo>
                    <a:pt x="24" y="9"/>
                  </a:lnTo>
                  <a:lnTo>
                    <a:pt x="22" y="7"/>
                  </a:lnTo>
                  <a:lnTo>
                    <a:pt x="19" y="6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9" y="1"/>
                  </a:lnTo>
                  <a:lnTo>
                    <a:pt x="8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51" name="Freeform 28"/>
            <p:cNvSpPr>
              <a:spLocks/>
            </p:cNvSpPr>
            <p:nvPr/>
          </p:nvSpPr>
          <p:spPr bwMode="auto">
            <a:xfrm>
              <a:off x="915988" y="3484389"/>
              <a:ext cx="269875" cy="14287"/>
            </a:xfrm>
            <a:custGeom>
              <a:avLst/>
              <a:gdLst>
                <a:gd name="T0" fmla="*/ 0 w 170"/>
                <a:gd name="T1" fmla="*/ 4 h 9"/>
                <a:gd name="T2" fmla="*/ 0 w 170"/>
                <a:gd name="T3" fmla="*/ 9 h 9"/>
                <a:gd name="T4" fmla="*/ 170 w 170"/>
                <a:gd name="T5" fmla="*/ 9 h 9"/>
                <a:gd name="T6" fmla="*/ 170 w 170"/>
                <a:gd name="T7" fmla="*/ 0 h 9"/>
                <a:gd name="T8" fmla="*/ 0 w 170"/>
                <a:gd name="T9" fmla="*/ 0 h 9"/>
                <a:gd name="T10" fmla="*/ 0 w 170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"/>
                <a:gd name="T19" fmla="*/ 0 h 9"/>
                <a:gd name="T20" fmla="*/ 170 w 170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" h="9">
                  <a:moveTo>
                    <a:pt x="0" y="4"/>
                  </a:moveTo>
                  <a:lnTo>
                    <a:pt x="0" y="9"/>
                  </a:lnTo>
                  <a:lnTo>
                    <a:pt x="170" y="9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52" name="Line 29"/>
            <p:cNvSpPr>
              <a:spLocks noChangeShapeType="1"/>
            </p:cNvSpPr>
            <p:nvPr/>
          </p:nvSpPr>
          <p:spPr bwMode="auto">
            <a:xfrm>
              <a:off x="811213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53" name="Line 30"/>
            <p:cNvSpPr>
              <a:spLocks noChangeShapeType="1"/>
            </p:cNvSpPr>
            <p:nvPr/>
          </p:nvSpPr>
          <p:spPr bwMode="auto">
            <a:xfrm>
              <a:off x="915988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54" name="Line 31"/>
            <p:cNvSpPr>
              <a:spLocks noChangeShapeType="1"/>
            </p:cNvSpPr>
            <p:nvPr/>
          </p:nvSpPr>
          <p:spPr bwMode="auto">
            <a:xfrm>
              <a:off x="992188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55" name="Line 32"/>
            <p:cNvSpPr>
              <a:spLocks noChangeShapeType="1"/>
            </p:cNvSpPr>
            <p:nvPr/>
          </p:nvSpPr>
          <p:spPr bwMode="auto">
            <a:xfrm>
              <a:off x="1096963" y="3403426"/>
              <a:ext cx="7937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56" name="Line 33"/>
            <p:cNvSpPr>
              <a:spLocks noChangeShapeType="1"/>
            </p:cNvSpPr>
            <p:nvPr/>
          </p:nvSpPr>
          <p:spPr bwMode="auto">
            <a:xfrm>
              <a:off x="1174750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57" name="Line 34"/>
            <p:cNvSpPr>
              <a:spLocks noChangeShapeType="1"/>
            </p:cNvSpPr>
            <p:nvPr/>
          </p:nvSpPr>
          <p:spPr bwMode="auto">
            <a:xfrm>
              <a:off x="1279525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58" name="Line 35"/>
            <p:cNvSpPr>
              <a:spLocks noChangeShapeType="1"/>
            </p:cNvSpPr>
            <p:nvPr/>
          </p:nvSpPr>
          <p:spPr bwMode="auto">
            <a:xfrm>
              <a:off x="1355725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59" name="Line 36"/>
            <p:cNvSpPr>
              <a:spLocks noChangeShapeType="1"/>
            </p:cNvSpPr>
            <p:nvPr/>
          </p:nvSpPr>
          <p:spPr bwMode="auto">
            <a:xfrm>
              <a:off x="1460500" y="3403426"/>
              <a:ext cx="7938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0" name="Line 37"/>
            <p:cNvSpPr>
              <a:spLocks noChangeShapeType="1"/>
            </p:cNvSpPr>
            <p:nvPr/>
          </p:nvSpPr>
          <p:spPr bwMode="auto">
            <a:xfrm>
              <a:off x="1538288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1" name="Line 38"/>
            <p:cNvSpPr>
              <a:spLocks noChangeShapeType="1"/>
            </p:cNvSpPr>
            <p:nvPr/>
          </p:nvSpPr>
          <p:spPr bwMode="auto">
            <a:xfrm>
              <a:off x="1643063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2" name="Line 39"/>
            <p:cNvSpPr>
              <a:spLocks noChangeShapeType="1"/>
            </p:cNvSpPr>
            <p:nvPr/>
          </p:nvSpPr>
          <p:spPr bwMode="auto">
            <a:xfrm>
              <a:off x="1719263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3" name="Line 40"/>
            <p:cNvSpPr>
              <a:spLocks noChangeShapeType="1"/>
            </p:cNvSpPr>
            <p:nvPr/>
          </p:nvSpPr>
          <p:spPr bwMode="auto">
            <a:xfrm>
              <a:off x="1824038" y="3403426"/>
              <a:ext cx="7937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4" name="Line 41"/>
            <p:cNvSpPr>
              <a:spLocks noChangeShapeType="1"/>
            </p:cNvSpPr>
            <p:nvPr/>
          </p:nvSpPr>
          <p:spPr bwMode="auto">
            <a:xfrm>
              <a:off x="1901825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5" name="Line 42"/>
            <p:cNvSpPr>
              <a:spLocks noChangeShapeType="1"/>
            </p:cNvSpPr>
            <p:nvPr/>
          </p:nvSpPr>
          <p:spPr bwMode="auto">
            <a:xfrm>
              <a:off x="2006600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6" name="Line 43"/>
            <p:cNvSpPr>
              <a:spLocks noChangeShapeType="1"/>
            </p:cNvSpPr>
            <p:nvPr/>
          </p:nvSpPr>
          <p:spPr bwMode="auto">
            <a:xfrm>
              <a:off x="2082800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7" name="Line 44"/>
            <p:cNvSpPr>
              <a:spLocks noChangeShapeType="1"/>
            </p:cNvSpPr>
            <p:nvPr/>
          </p:nvSpPr>
          <p:spPr bwMode="auto">
            <a:xfrm>
              <a:off x="2187575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8" name="Line 45"/>
            <p:cNvSpPr>
              <a:spLocks noChangeShapeType="1"/>
            </p:cNvSpPr>
            <p:nvPr/>
          </p:nvSpPr>
          <p:spPr bwMode="auto">
            <a:xfrm>
              <a:off x="2265363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69" name="Line 46"/>
            <p:cNvSpPr>
              <a:spLocks noChangeShapeType="1"/>
            </p:cNvSpPr>
            <p:nvPr/>
          </p:nvSpPr>
          <p:spPr bwMode="auto">
            <a:xfrm>
              <a:off x="2370138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0" name="Line 47"/>
            <p:cNvSpPr>
              <a:spLocks noChangeShapeType="1"/>
            </p:cNvSpPr>
            <p:nvPr/>
          </p:nvSpPr>
          <p:spPr bwMode="auto">
            <a:xfrm>
              <a:off x="2446338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1" name="Line 48"/>
            <p:cNvSpPr>
              <a:spLocks noChangeShapeType="1"/>
            </p:cNvSpPr>
            <p:nvPr/>
          </p:nvSpPr>
          <p:spPr bwMode="auto">
            <a:xfrm>
              <a:off x="2551113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2" name="Line 49"/>
            <p:cNvSpPr>
              <a:spLocks noChangeShapeType="1"/>
            </p:cNvSpPr>
            <p:nvPr/>
          </p:nvSpPr>
          <p:spPr bwMode="auto">
            <a:xfrm>
              <a:off x="2627313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3" name="Line 50"/>
            <p:cNvSpPr>
              <a:spLocks noChangeShapeType="1"/>
            </p:cNvSpPr>
            <p:nvPr/>
          </p:nvSpPr>
          <p:spPr bwMode="auto">
            <a:xfrm>
              <a:off x="2732088" y="3403426"/>
              <a:ext cx="7937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4" name="Line 51"/>
            <p:cNvSpPr>
              <a:spLocks noChangeShapeType="1"/>
            </p:cNvSpPr>
            <p:nvPr/>
          </p:nvSpPr>
          <p:spPr bwMode="auto">
            <a:xfrm>
              <a:off x="2809875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5" name="Line 52"/>
            <p:cNvSpPr>
              <a:spLocks noChangeShapeType="1"/>
            </p:cNvSpPr>
            <p:nvPr/>
          </p:nvSpPr>
          <p:spPr bwMode="auto">
            <a:xfrm>
              <a:off x="2914650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6" name="Line 53"/>
            <p:cNvSpPr>
              <a:spLocks noChangeShapeType="1"/>
            </p:cNvSpPr>
            <p:nvPr/>
          </p:nvSpPr>
          <p:spPr bwMode="auto">
            <a:xfrm>
              <a:off x="2994025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7" name="Line 54"/>
            <p:cNvSpPr>
              <a:spLocks noChangeShapeType="1"/>
            </p:cNvSpPr>
            <p:nvPr/>
          </p:nvSpPr>
          <p:spPr bwMode="auto">
            <a:xfrm>
              <a:off x="3098800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8" name="Line 55"/>
            <p:cNvSpPr>
              <a:spLocks noChangeShapeType="1"/>
            </p:cNvSpPr>
            <p:nvPr/>
          </p:nvSpPr>
          <p:spPr bwMode="auto">
            <a:xfrm>
              <a:off x="3175000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79" name="Line 56"/>
            <p:cNvSpPr>
              <a:spLocks noChangeShapeType="1"/>
            </p:cNvSpPr>
            <p:nvPr/>
          </p:nvSpPr>
          <p:spPr bwMode="auto">
            <a:xfrm>
              <a:off x="3279775" y="3403426"/>
              <a:ext cx="7938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0" name="Line 57"/>
            <p:cNvSpPr>
              <a:spLocks noChangeShapeType="1"/>
            </p:cNvSpPr>
            <p:nvPr/>
          </p:nvSpPr>
          <p:spPr bwMode="auto">
            <a:xfrm>
              <a:off x="3357563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1" name="Line 58"/>
            <p:cNvSpPr>
              <a:spLocks noChangeShapeType="1"/>
            </p:cNvSpPr>
            <p:nvPr/>
          </p:nvSpPr>
          <p:spPr bwMode="auto">
            <a:xfrm>
              <a:off x="3462338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2" name="Line 59"/>
            <p:cNvSpPr>
              <a:spLocks noChangeShapeType="1"/>
            </p:cNvSpPr>
            <p:nvPr/>
          </p:nvSpPr>
          <p:spPr bwMode="auto">
            <a:xfrm>
              <a:off x="3538538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3" name="Line 60"/>
            <p:cNvSpPr>
              <a:spLocks noChangeShapeType="1"/>
            </p:cNvSpPr>
            <p:nvPr/>
          </p:nvSpPr>
          <p:spPr bwMode="auto">
            <a:xfrm>
              <a:off x="3643313" y="3403426"/>
              <a:ext cx="7937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4" name="Line 61"/>
            <p:cNvSpPr>
              <a:spLocks noChangeShapeType="1"/>
            </p:cNvSpPr>
            <p:nvPr/>
          </p:nvSpPr>
          <p:spPr bwMode="auto">
            <a:xfrm>
              <a:off x="3721100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5" name="Line 62"/>
            <p:cNvSpPr>
              <a:spLocks noChangeShapeType="1"/>
            </p:cNvSpPr>
            <p:nvPr/>
          </p:nvSpPr>
          <p:spPr bwMode="auto">
            <a:xfrm>
              <a:off x="3825875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6" name="Line 63"/>
            <p:cNvSpPr>
              <a:spLocks noChangeShapeType="1"/>
            </p:cNvSpPr>
            <p:nvPr/>
          </p:nvSpPr>
          <p:spPr bwMode="auto">
            <a:xfrm>
              <a:off x="3902075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7" name="Line 64"/>
            <p:cNvSpPr>
              <a:spLocks noChangeShapeType="1"/>
            </p:cNvSpPr>
            <p:nvPr/>
          </p:nvSpPr>
          <p:spPr bwMode="auto">
            <a:xfrm>
              <a:off x="4006850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8" name="Line 65"/>
            <p:cNvSpPr>
              <a:spLocks noChangeShapeType="1"/>
            </p:cNvSpPr>
            <p:nvPr/>
          </p:nvSpPr>
          <p:spPr bwMode="auto">
            <a:xfrm>
              <a:off x="4083050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89" name="Line 66"/>
            <p:cNvSpPr>
              <a:spLocks noChangeShapeType="1"/>
            </p:cNvSpPr>
            <p:nvPr/>
          </p:nvSpPr>
          <p:spPr bwMode="auto">
            <a:xfrm>
              <a:off x="4187825" y="3403426"/>
              <a:ext cx="7938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0" name="Line 67"/>
            <p:cNvSpPr>
              <a:spLocks noChangeShapeType="1"/>
            </p:cNvSpPr>
            <p:nvPr/>
          </p:nvSpPr>
          <p:spPr bwMode="auto">
            <a:xfrm>
              <a:off x="4265613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1" name="Line 68"/>
            <p:cNvSpPr>
              <a:spLocks noChangeShapeType="1"/>
            </p:cNvSpPr>
            <p:nvPr/>
          </p:nvSpPr>
          <p:spPr bwMode="auto">
            <a:xfrm>
              <a:off x="4370388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2" name="Line 69"/>
            <p:cNvSpPr>
              <a:spLocks noChangeShapeType="1"/>
            </p:cNvSpPr>
            <p:nvPr/>
          </p:nvSpPr>
          <p:spPr bwMode="auto">
            <a:xfrm>
              <a:off x="4446588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3" name="Line 70"/>
            <p:cNvSpPr>
              <a:spLocks noChangeShapeType="1"/>
            </p:cNvSpPr>
            <p:nvPr/>
          </p:nvSpPr>
          <p:spPr bwMode="auto">
            <a:xfrm>
              <a:off x="4551363" y="3403426"/>
              <a:ext cx="7937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4" name="Line 71"/>
            <p:cNvSpPr>
              <a:spLocks noChangeShapeType="1"/>
            </p:cNvSpPr>
            <p:nvPr/>
          </p:nvSpPr>
          <p:spPr bwMode="auto">
            <a:xfrm>
              <a:off x="4629150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5" name="Line 72"/>
            <p:cNvSpPr>
              <a:spLocks noChangeShapeType="1"/>
            </p:cNvSpPr>
            <p:nvPr/>
          </p:nvSpPr>
          <p:spPr bwMode="auto">
            <a:xfrm>
              <a:off x="4733925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6" name="Line 73"/>
            <p:cNvSpPr>
              <a:spLocks noChangeShapeType="1"/>
            </p:cNvSpPr>
            <p:nvPr/>
          </p:nvSpPr>
          <p:spPr bwMode="auto">
            <a:xfrm>
              <a:off x="4810125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7" name="Line 74"/>
            <p:cNvSpPr>
              <a:spLocks noChangeShapeType="1"/>
            </p:cNvSpPr>
            <p:nvPr/>
          </p:nvSpPr>
          <p:spPr bwMode="auto">
            <a:xfrm>
              <a:off x="4914900" y="3403426"/>
              <a:ext cx="7938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8" name="Line 75"/>
            <p:cNvSpPr>
              <a:spLocks noChangeShapeType="1"/>
            </p:cNvSpPr>
            <p:nvPr/>
          </p:nvSpPr>
          <p:spPr bwMode="auto">
            <a:xfrm>
              <a:off x="4992688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99" name="Line 76"/>
            <p:cNvSpPr>
              <a:spLocks noChangeShapeType="1"/>
            </p:cNvSpPr>
            <p:nvPr/>
          </p:nvSpPr>
          <p:spPr bwMode="auto">
            <a:xfrm>
              <a:off x="5097463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00" name="Line 77"/>
            <p:cNvSpPr>
              <a:spLocks noChangeShapeType="1"/>
            </p:cNvSpPr>
            <p:nvPr/>
          </p:nvSpPr>
          <p:spPr bwMode="auto">
            <a:xfrm>
              <a:off x="5173663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01" name="Line 78"/>
            <p:cNvSpPr>
              <a:spLocks noChangeShapeType="1"/>
            </p:cNvSpPr>
            <p:nvPr/>
          </p:nvSpPr>
          <p:spPr bwMode="auto">
            <a:xfrm>
              <a:off x="5278438" y="3403426"/>
              <a:ext cx="7937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02" name="Line 79"/>
            <p:cNvSpPr>
              <a:spLocks noChangeShapeType="1"/>
            </p:cNvSpPr>
            <p:nvPr/>
          </p:nvSpPr>
          <p:spPr bwMode="auto">
            <a:xfrm>
              <a:off x="5356225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03" name="Line 80"/>
            <p:cNvSpPr>
              <a:spLocks noChangeShapeType="1"/>
            </p:cNvSpPr>
            <p:nvPr/>
          </p:nvSpPr>
          <p:spPr bwMode="auto">
            <a:xfrm>
              <a:off x="5461000" y="3403426"/>
              <a:ext cx="6350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04" name="Line 81"/>
            <p:cNvSpPr>
              <a:spLocks noChangeShapeType="1"/>
            </p:cNvSpPr>
            <p:nvPr/>
          </p:nvSpPr>
          <p:spPr bwMode="auto">
            <a:xfrm>
              <a:off x="5537200" y="3403426"/>
              <a:ext cx="34925" cy="158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05" name="Freeform 82"/>
            <p:cNvSpPr>
              <a:spLocks/>
            </p:cNvSpPr>
            <p:nvPr/>
          </p:nvSpPr>
          <p:spPr bwMode="auto">
            <a:xfrm>
              <a:off x="1114425" y="2663651"/>
              <a:ext cx="34925" cy="58738"/>
            </a:xfrm>
            <a:custGeom>
              <a:avLst/>
              <a:gdLst>
                <a:gd name="T0" fmla="*/ 22 w 22"/>
                <a:gd name="T1" fmla="*/ 37 h 37"/>
                <a:gd name="T2" fmla="*/ 22 w 22"/>
                <a:gd name="T3" fmla="*/ 36 h 37"/>
                <a:gd name="T4" fmla="*/ 22 w 22"/>
                <a:gd name="T5" fmla="*/ 34 h 37"/>
                <a:gd name="T6" fmla="*/ 22 w 22"/>
                <a:gd name="T7" fmla="*/ 33 h 37"/>
                <a:gd name="T8" fmla="*/ 22 w 22"/>
                <a:gd name="T9" fmla="*/ 31 h 37"/>
                <a:gd name="T10" fmla="*/ 22 w 22"/>
                <a:gd name="T11" fmla="*/ 30 h 37"/>
                <a:gd name="T12" fmla="*/ 22 w 22"/>
                <a:gd name="T13" fmla="*/ 28 h 37"/>
                <a:gd name="T14" fmla="*/ 20 w 22"/>
                <a:gd name="T15" fmla="*/ 27 h 37"/>
                <a:gd name="T16" fmla="*/ 20 w 22"/>
                <a:gd name="T17" fmla="*/ 25 h 37"/>
                <a:gd name="T18" fmla="*/ 20 w 22"/>
                <a:gd name="T19" fmla="*/ 24 h 37"/>
                <a:gd name="T20" fmla="*/ 20 w 22"/>
                <a:gd name="T21" fmla="*/ 22 h 37"/>
                <a:gd name="T22" fmla="*/ 19 w 22"/>
                <a:gd name="T23" fmla="*/ 21 h 37"/>
                <a:gd name="T24" fmla="*/ 19 w 22"/>
                <a:gd name="T25" fmla="*/ 19 h 37"/>
                <a:gd name="T26" fmla="*/ 17 w 22"/>
                <a:gd name="T27" fmla="*/ 18 h 37"/>
                <a:gd name="T28" fmla="*/ 17 w 22"/>
                <a:gd name="T29" fmla="*/ 16 h 37"/>
                <a:gd name="T30" fmla="*/ 17 w 22"/>
                <a:gd name="T31" fmla="*/ 15 h 37"/>
                <a:gd name="T32" fmla="*/ 16 w 22"/>
                <a:gd name="T33" fmla="*/ 15 h 37"/>
                <a:gd name="T34" fmla="*/ 16 w 22"/>
                <a:gd name="T35" fmla="*/ 13 h 37"/>
                <a:gd name="T36" fmla="*/ 14 w 22"/>
                <a:gd name="T37" fmla="*/ 12 h 37"/>
                <a:gd name="T38" fmla="*/ 14 w 22"/>
                <a:gd name="T39" fmla="*/ 10 h 37"/>
                <a:gd name="T40" fmla="*/ 13 w 22"/>
                <a:gd name="T41" fmla="*/ 10 h 37"/>
                <a:gd name="T42" fmla="*/ 13 w 22"/>
                <a:gd name="T43" fmla="*/ 9 h 37"/>
                <a:gd name="T44" fmla="*/ 11 w 22"/>
                <a:gd name="T45" fmla="*/ 7 h 37"/>
                <a:gd name="T46" fmla="*/ 11 w 22"/>
                <a:gd name="T47" fmla="*/ 6 h 37"/>
                <a:gd name="T48" fmla="*/ 10 w 22"/>
                <a:gd name="T49" fmla="*/ 6 h 37"/>
                <a:gd name="T50" fmla="*/ 10 w 22"/>
                <a:gd name="T51" fmla="*/ 5 h 37"/>
                <a:gd name="T52" fmla="*/ 8 w 22"/>
                <a:gd name="T53" fmla="*/ 3 h 37"/>
                <a:gd name="T54" fmla="*/ 7 w 22"/>
                <a:gd name="T55" fmla="*/ 3 h 37"/>
                <a:gd name="T56" fmla="*/ 7 w 22"/>
                <a:gd name="T57" fmla="*/ 2 h 37"/>
                <a:gd name="T58" fmla="*/ 6 w 22"/>
                <a:gd name="T59" fmla="*/ 2 h 37"/>
                <a:gd name="T60" fmla="*/ 6 w 22"/>
                <a:gd name="T61" fmla="*/ 0 h 37"/>
                <a:gd name="T62" fmla="*/ 0 w 22"/>
                <a:gd name="T63" fmla="*/ 7 h 37"/>
                <a:gd name="T64" fmla="*/ 1 w 22"/>
                <a:gd name="T65" fmla="*/ 9 h 37"/>
                <a:gd name="T66" fmla="*/ 3 w 22"/>
                <a:gd name="T67" fmla="*/ 10 h 37"/>
                <a:gd name="T68" fmla="*/ 4 w 22"/>
                <a:gd name="T69" fmla="*/ 12 h 37"/>
                <a:gd name="T70" fmla="*/ 6 w 22"/>
                <a:gd name="T71" fmla="*/ 13 h 37"/>
                <a:gd name="T72" fmla="*/ 7 w 22"/>
                <a:gd name="T73" fmla="*/ 15 h 37"/>
                <a:gd name="T74" fmla="*/ 7 w 22"/>
                <a:gd name="T75" fmla="*/ 16 h 37"/>
                <a:gd name="T76" fmla="*/ 8 w 22"/>
                <a:gd name="T77" fmla="*/ 18 h 37"/>
                <a:gd name="T78" fmla="*/ 8 w 22"/>
                <a:gd name="T79" fmla="*/ 19 h 37"/>
                <a:gd name="T80" fmla="*/ 10 w 22"/>
                <a:gd name="T81" fmla="*/ 21 h 37"/>
                <a:gd name="T82" fmla="*/ 10 w 22"/>
                <a:gd name="T83" fmla="*/ 22 h 37"/>
                <a:gd name="T84" fmla="*/ 11 w 22"/>
                <a:gd name="T85" fmla="*/ 24 h 37"/>
                <a:gd name="T86" fmla="*/ 11 w 22"/>
                <a:gd name="T87" fmla="*/ 25 h 37"/>
                <a:gd name="T88" fmla="*/ 11 w 22"/>
                <a:gd name="T89" fmla="*/ 27 h 37"/>
                <a:gd name="T90" fmla="*/ 13 w 22"/>
                <a:gd name="T91" fmla="*/ 28 h 37"/>
                <a:gd name="T92" fmla="*/ 13 w 22"/>
                <a:gd name="T93" fmla="*/ 30 h 37"/>
                <a:gd name="T94" fmla="*/ 13 w 22"/>
                <a:gd name="T95" fmla="*/ 31 h 37"/>
                <a:gd name="T96" fmla="*/ 13 w 22"/>
                <a:gd name="T97" fmla="*/ 33 h 37"/>
                <a:gd name="T98" fmla="*/ 13 w 22"/>
                <a:gd name="T99" fmla="*/ 34 h 37"/>
                <a:gd name="T100" fmla="*/ 13 w 22"/>
                <a:gd name="T101" fmla="*/ 36 h 37"/>
                <a:gd name="T102" fmla="*/ 13 w 22"/>
                <a:gd name="T103" fmla="*/ 37 h 37"/>
                <a:gd name="T104" fmla="*/ 22 w 22"/>
                <a:gd name="T105" fmla="*/ 37 h 3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"/>
                <a:gd name="T160" fmla="*/ 0 h 37"/>
                <a:gd name="T161" fmla="*/ 22 w 22"/>
                <a:gd name="T162" fmla="*/ 37 h 3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" h="37">
                  <a:moveTo>
                    <a:pt x="22" y="37"/>
                  </a:move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0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7" y="18"/>
                  </a:lnTo>
                  <a:lnTo>
                    <a:pt x="17" y="16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6" y="13"/>
                  </a:lnTo>
                  <a:lnTo>
                    <a:pt x="14" y="12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13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3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3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7"/>
                  </a:lnTo>
                  <a:lnTo>
                    <a:pt x="22" y="3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06" name="Freeform 83"/>
            <p:cNvSpPr>
              <a:spLocks/>
            </p:cNvSpPr>
            <p:nvPr/>
          </p:nvSpPr>
          <p:spPr bwMode="auto">
            <a:xfrm>
              <a:off x="1074738" y="2722389"/>
              <a:ext cx="74612" cy="74612"/>
            </a:xfrm>
            <a:custGeom>
              <a:avLst/>
              <a:gdLst>
                <a:gd name="T0" fmla="*/ 3 w 47"/>
                <a:gd name="T1" fmla="*/ 47 h 47"/>
                <a:gd name="T2" fmla="*/ 7 w 47"/>
                <a:gd name="T3" fmla="*/ 46 h 47"/>
                <a:gd name="T4" fmla="*/ 11 w 47"/>
                <a:gd name="T5" fmla="*/ 46 h 47"/>
                <a:gd name="T6" fmla="*/ 16 w 47"/>
                <a:gd name="T7" fmla="*/ 45 h 47"/>
                <a:gd name="T8" fmla="*/ 20 w 47"/>
                <a:gd name="T9" fmla="*/ 43 h 47"/>
                <a:gd name="T10" fmla="*/ 25 w 47"/>
                <a:gd name="T11" fmla="*/ 40 h 47"/>
                <a:gd name="T12" fmla="*/ 28 w 47"/>
                <a:gd name="T13" fmla="*/ 37 h 47"/>
                <a:gd name="T14" fmla="*/ 32 w 47"/>
                <a:gd name="T15" fmla="*/ 34 h 47"/>
                <a:gd name="T16" fmla="*/ 35 w 47"/>
                <a:gd name="T17" fmla="*/ 31 h 47"/>
                <a:gd name="T18" fmla="*/ 38 w 47"/>
                <a:gd name="T19" fmla="*/ 28 h 47"/>
                <a:gd name="T20" fmla="*/ 41 w 47"/>
                <a:gd name="T21" fmla="*/ 24 h 47"/>
                <a:gd name="T22" fmla="*/ 42 w 47"/>
                <a:gd name="T23" fmla="*/ 21 h 47"/>
                <a:gd name="T24" fmla="*/ 44 w 47"/>
                <a:gd name="T25" fmla="*/ 16 h 47"/>
                <a:gd name="T26" fmla="*/ 45 w 47"/>
                <a:gd name="T27" fmla="*/ 12 h 47"/>
                <a:gd name="T28" fmla="*/ 47 w 47"/>
                <a:gd name="T29" fmla="*/ 7 h 47"/>
                <a:gd name="T30" fmla="*/ 47 w 47"/>
                <a:gd name="T31" fmla="*/ 2 h 47"/>
                <a:gd name="T32" fmla="*/ 38 w 47"/>
                <a:gd name="T33" fmla="*/ 0 h 47"/>
                <a:gd name="T34" fmla="*/ 38 w 47"/>
                <a:gd name="T35" fmla="*/ 3 h 47"/>
                <a:gd name="T36" fmla="*/ 38 w 47"/>
                <a:gd name="T37" fmla="*/ 7 h 47"/>
                <a:gd name="T38" fmla="*/ 36 w 47"/>
                <a:gd name="T39" fmla="*/ 12 h 47"/>
                <a:gd name="T40" fmla="*/ 35 w 47"/>
                <a:gd name="T41" fmla="*/ 15 h 47"/>
                <a:gd name="T42" fmla="*/ 33 w 47"/>
                <a:gd name="T43" fmla="*/ 18 h 47"/>
                <a:gd name="T44" fmla="*/ 32 w 47"/>
                <a:gd name="T45" fmla="*/ 21 h 47"/>
                <a:gd name="T46" fmla="*/ 29 w 47"/>
                <a:gd name="T47" fmla="*/ 24 h 47"/>
                <a:gd name="T48" fmla="*/ 28 w 47"/>
                <a:gd name="T49" fmla="*/ 27 h 47"/>
                <a:gd name="T50" fmla="*/ 25 w 47"/>
                <a:gd name="T51" fmla="*/ 30 h 47"/>
                <a:gd name="T52" fmla="*/ 22 w 47"/>
                <a:gd name="T53" fmla="*/ 31 h 47"/>
                <a:gd name="T54" fmla="*/ 19 w 47"/>
                <a:gd name="T55" fmla="*/ 34 h 47"/>
                <a:gd name="T56" fmla="*/ 14 w 47"/>
                <a:gd name="T57" fmla="*/ 36 h 47"/>
                <a:gd name="T58" fmla="*/ 11 w 47"/>
                <a:gd name="T59" fmla="*/ 37 h 47"/>
                <a:gd name="T60" fmla="*/ 7 w 47"/>
                <a:gd name="T61" fmla="*/ 37 h 47"/>
                <a:gd name="T62" fmla="*/ 4 w 47"/>
                <a:gd name="T63" fmla="*/ 39 h 47"/>
                <a:gd name="T64" fmla="*/ 0 w 47"/>
                <a:gd name="T65" fmla="*/ 39 h 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"/>
                <a:gd name="T100" fmla="*/ 0 h 47"/>
                <a:gd name="T101" fmla="*/ 47 w 47"/>
                <a:gd name="T102" fmla="*/ 47 h 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" h="47">
                  <a:moveTo>
                    <a:pt x="0" y="47"/>
                  </a:moveTo>
                  <a:lnTo>
                    <a:pt x="3" y="47"/>
                  </a:lnTo>
                  <a:lnTo>
                    <a:pt x="6" y="47"/>
                  </a:lnTo>
                  <a:lnTo>
                    <a:pt x="7" y="46"/>
                  </a:lnTo>
                  <a:lnTo>
                    <a:pt x="10" y="46"/>
                  </a:lnTo>
                  <a:lnTo>
                    <a:pt x="11" y="46"/>
                  </a:lnTo>
                  <a:lnTo>
                    <a:pt x="14" y="45"/>
                  </a:lnTo>
                  <a:lnTo>
                    <a:pt x="16" y="45"/>
                  </a:lnTo>
                  <a:lnTo>
                    <a:pt x="19" y="43"/>
                  </a:lnTo>
                  <a:lnTo>
                    <a:pt x="20" y="43"/>
                  </a:lnTo>
                  <a:lnTo>
                    <a:pt x="22" y="42"/>
                  </a:lnTo>
                  <a:lnTo>
                    <a:pt x="25" y="40"/>
                  </a:lnTo>
                  <a:lnTo>
                    <a:pt x="26" y="39"/>
                  </a:lnTo>
                  <a:lnTo>
                    <a:pt x="28" y="37"/>
                  </a:lnTo>
                  <a:lnTo>
                    <a:pt x="31" y="36"/>
                  </a:lnTo>
                  <a:lnTo>
                    <a:pt x="32" y="34"/>
                  </a:lnTo>
                  <a:lnTo>
                    <a:pt x="33" y="33"/>
                  </a:lnTo>
                  <a:lnTo>
                    <a:pt x="35" y="31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39" y="27"/>
                  </a:lnTo>
                  <a:lnTo>
                    <a:pt x="41" y="24"/>
                  </a:lnTo>
                  <a:lnTo>
                    <a:pt x="41" y="22"/>
                  </a:lnTo>
                  <a:lnTo>
                    <a:pt x="42" y="21"/>
                  </a:lnTo>
                  <a:lnTo>
                    <a:pt x="44" y="18"/>
                  </a:lnTo>
                  <a:lnTo>
                    <a:pt x="44" y="16"/>
                  </a:lnTo>
                  <a:lnTo>
                    <a:pt x="45" y="13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7" y="5"/>
                  </a:lnTo>
                  <a:lnTo>
                    <a:pt x="47" y="2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8" y="3"/>
                  </a:lnTo>
                  <a:lnTo>
                    <a:pt x="38" y="6"/>
                  </a:lnTo>
                  <a:lnTo>
                    <a:pt x="38" y="7"/>
                  </a:lnTo>
                  <a:lnTo>
                    <a:pt x="36" y="9"/>
                  </a:lnTo>
                  <a:lnTo>
                    <a:pt x="36" y="12"/>
                  </a:lnTo>
                  <a:lnTo>
                    <a:pt x="36" y="13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3" y="18"/>
                  </a:lnTo>
                  <a:lnTo>
                    <a:pt x="32" y="19"/>
                  </a:lnTo>
                  <a:lnTo>
                    <a:pt x="32" y="21"/>
                  </a:lnTo>
                  <a:lnTo>
                    <a:pt x="31" y="22"/>
                  </a:lnTo>
                  <a:lnTo>
                    <a:pt x="29" y="24"/>
                  </a:lnTo>
                  <a:lnTo>
                    <a:pt x="28" y="25"/>
                  </a:lnTo>
                  <a:lnTo>
                    <a:pt x="28" y="27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23" y="31"/>
                  </a:lnTo>
                  <a:lnTo>
                    <a:pt x="22" y="31"/>
                  </a:lnTo>
                  <a:lnTo>
                    <a:pt x="20" y="33"/>
                  </a:lnTo>
                  <a:lnTo>
                    <a:pt x="19" y="34"/>
                  </a:lnTo>
                  <a:lnTo>
                    <a:pt x="17" y="34"/>
                  </a:lnTo>
                  <a:lnTo>
                    <a:pt x="14" y="36"/>
                  </a:lnTo>
                  <a:lnTo>
                    <a:pt x="13" y="36"/>
                  </a:lnTo>
                  <a:lnTo>
                    <a:pt x="11" y="37"/>
                  </a:lnTo>
                  <a:lnTo>
                    <a:pt x="10" y="37"/>
                  </a:lnTo>
                  <a:lnTo>
                    <a:pt x="7" y="37"/>
                  </a:lnTo>
                  <a:lnTo>
                    <a:pt x="6" y="39"/>
                  </a:lnTo>
                  <a:lnTo>
                    <a:pt x="4" y="39"/>
                  </a:lnTo>
                  <a:lnTo>
                    <a:pt x="3" y="39"/>
                  </a:lnTo>
                  <a:lnTo>
                    <a:pt x="0" y="39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07" name="Freeform 84"/>
            <p:cNvSpPr>
              <a:spLocks/>
            </p:cNvSpPr>
            <p:nvPr/>
          </p:nvSpPr>
          <p:spPr bwMode="auto">
            <a:xfrm>
              <a:off x="1030288" y="2771601"/>
              <a:ext cx="44450" cy="25400"/>
            </a:xfrm>
            <a:custGeom>
              <a:avLst/>
              <a:gdLst>
                <a:gd name="T0" fmla="*/ 0 w 28"/>
                <a:gd name="T1" fmla="*/ 8 h 16"/>
                <a:gd name="T2" fmla="*/ 1 w 28"/>
                <a:gd name="T3" fmla="*/ 8 h 16"/>
                <a:gd name="T4" fmla="*/ 3 w 28"/>
                <a:gd name="T5" fmla="*/ 9 h 16"/>
                <a:gd name="T6" fmla="*/ 4 w 28"/>
                <a:gd name="T7" fmla="*/ 9 h 16"/>
                <a:gd name="T8" fmla="*/ 4 w 28"/>
                <a:gd name="T9" fmla="*/ 11 h 16"/>
                <a:gd name="T10" fmla="*/ 6 w 28"/>
                <a:gd name="T11" fmla="*/ 11 h 16"/>
                <a:gd name="T12" fmla="*/ 7 w 28"/>
                <a:gd name="T13" fmla="*/ 12 h 16"/>
                <a:gd name="T14" fmla="*/ 9 w 28"/>
                <a:gd name="T15" fmla="*/ 12 h 16"/>
                <a:gd name="T16" fmla="*/ 10 w 28"/>
                <a:gd name="T17" fmla="*/ 12 h 16"/>
                <a:gd name="T18" fmla="*/ 10 w 28"/>
                <a:gd name="T19" fmla="*/ 14 h 16"/>
                <a:gd name="T20" fmla="*/ 12 w 28"/>
                <a:gd name="T21" fmla="*/ 14 h 16"/>
                <a:gd name="T22" fmla="*/ 13 w 28"/>
                <a:gd name="T23" fmla="*/ 14 h 16"/>
                <a:gd name="T24" fmla="*/ 15 w 28"/>
                <a:gd name="T25" fmla="*/ 14 h 16"/>
                <a:gd name="T26" fmla="*/ 15 w 28"/>
                <a:gd name="T27" fmla="*/ 15 h 16"/>
                <a:gd name="T28" fmla="*/ 16 w 28"/>
                <a:gd name="T29" fmla="*/ 15 h 16"/>
                <a:gd name="T30" fmla="*/ 17 w 28"/>
                <a:gd name="T31" fmla="*/ 15 h 16"/>
                <a:gd name="T32" fmla="*/ 19 w 28"/>
                <a:gd name="T33" fmla="*/ 15 h 16"/>
                <a:gd name="T34" fmla="*/ 20 w 28"/>
                <a:gd name="T35" fmla="*/ 15 h 16"/>
                <a:gd name="T36" fmla="*/ 22 w 28"/>
                <a:gd name="T37" fmla="*/ 15 h 16"/>
                <a:gd name="T38" fmla="*/ 22 w 28"/>
                <a:gd name="T39" fmla="*/ 16 h 16"/>
                <a:gd name="T40" fmla="*/ 23 w 28"/>
                <a:gd name="T41" fmla="*/ 16 h 16"/>
                <a:gd name="T42" fmla="*/ 25 w 28"/>
                <a:gd name="T43" fmla="*/ 16 h 16"/>
                <a:gd name="T44" fmla="*/ 26 w 28"/>
                <a:gd name="T45" fmla="*/ 16 h 16"/>
                <a:gd name="T46" fmla="*/ 28 w 28"/>
                <a:gd name="T47" fmla="*/ 16 h 16"/>
                <a:gd name="T48" fmla="*/ 28 w 28"/>
                <a:gd name="T49" fmla="*/ 8 h 16"/>
                <a:gd name="T50" fmla="*/ 26 w 28"/>
                <a:gd name="T51" fmla="*/ 8 h 16"/>
                <a:gd name="T52" fmla="*/ 25 w 28"/>
                <a:gd name="T53" fmla="*/ 8 h 16"/>
                <a:gd name="T54" fmla="*/ 23 w 28"/>
                <a:gd name="T55" fmla="*/ 8 h 16"/>
                <a:gd name="T56" fmla="*/ 22 w 28"/>
                <a:gd name="T57" fmla="*/ 6 h 16"/>
                <a:gd name="T58" fmla="*/ 20 w 28"/>
                <a:gd name="T59" fmla="*/ 6 h 16"/>
                <a:gd name="T60" fmla="*/ 19 w 28"/>
                <a:gd name="T61" fmla="*/ 6 h 16"/>
                <a:gd name="T62" fmla="*/ 17 w 28"/>
                <a:gd name="T63" fmla="*/ 6 h 16"/>
                <a:gd name="T64" fmla="*/ 16 w 28"/>
                <a:gd name="T65" fmla="*/ 5 h 16"/>
                <a:gd name="T66" fmla="*/ 15 w 28"/>
                <a:gd name="T67" fmla="*/ 5 h 16"/>
                <a:gd name="T68" fmla="*/ 13 w 28"/>
                <a:gd name="T69" fmla="*/ 5 h 16"/>
                <a:gd name="T70" fmla="*/ 12 w 28"/>
                <a:gd name="T71" fmla="*/ 3 h 16"/>
                <a:gd name="T72" fmla="*/ 10 w 28"/>
                <a:gd name="T73" fmla="*/ 3 h 16"/>
                <a:gd name="T74" fmla="*/ 9 w 28"/>
                <a:gd name="T75" fmla="*/ 2 h 16"/>
                <a:gd name="T76" fmla="*/ 7 w 28"/>
                <a:gd name="T77" fmla="*/ 2 h 16"/>
                <a:gd name="T78" fmla="*/ 7 w 28"/>
                <a:gd name="T79" fmla="*/ 0 h 16"/>
                <a:gd name="T80" fmla="*/ 6 w 28"/>
                <a:gd name="T81" fmla="*/ 0 h 16"/>
                <a:gd name="T82" fmla="*/ 0 w 28"/>
                <a:gd name="T83" fmla="*/ 8 h 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8"/>
                <a:gd name="T127" fmla="*/ 0 h 16"/>
                <a:gd name="T128" fmla="*/ 28 w 28"/>
                <a:gd name="T129" fmla="*/ 16 h 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8" h="16">
                  <a:moveTo>
                    <a:pt x="0" y="8"/>
                  </a:moveTo>
                  <a:lnTo>
                    <a:pt x="1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3" y="14"/>
                  </a:lnTo>
                  <a:lnTo>
                    <a:pt x="15" y="14"/>
                  </a:lnTo>
                  <a:lnTo>
                    <a:pt x="15" y="15"/>
                  </a:lnTo>
                  <a:lnTo>
                    <a:pt x="16" y="15"/>
                  </a:lnTo>
                  <a:lnTo>
                    <a:pt x="17" y="15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2" y="15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28" y="8"/>
                  </a:lnTo>
                  <a:lnTo>
                    <a:pt x="26" y="8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2" y="6"/>
                  </a:lnTo>
                  <a:lnTo>
                    <a:pt x="20" y="6"/>
                  </a:lnTo>
                  <a:lnTo>
                    <a:pt x="19" y="6"/>
                  </a:lnTo>
                  <a:lnTo>
                    <a:pt x="17" y="6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08" name="Line 85"/>
            <p:cNvSpPr>
              <a:spLocks noChangeShapeType="1"/>
            </p:cNvSpPr>
            <p:nvPr/>
          </p:nvSpPr>
          <p:spPr bwMode="auto">
            <a:xfrm>
              <a:off x="836613" y="2589039"/>
              <a:ext cx="228600" cy="13811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09" name="Line 86"/>
            <p:cNvSpPr>
              <a:spLocks noChangeShapeType="1"/>
            </p:cNvSpPr>
            <p:nvPr/>
          </p:nvSpPr>
          <p:spPr bwMode="auto">
            <a:xfrm flipH="1" flipV="1">
              <a:off x="771525" y="2682701"/>
              <a:ext cx="244475" cy="15081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10" name="Freeform 87"/>
            <p:cNvSpPr>
              <a:spLocks/>
            </p:cNvSpPr>
            <p:nvPr/>
          </p:nvSpPr>
          <p:spPr bwMode="auto">
            <a:xfrm>
              <a:off x="815975" y="2638251"/>
              <a:ext cx="223838" cy="146050"/>
            </a:xfrm>
            <a:custGeom>
              <a:avLst/>
              <a:gdLst>
                <a:gd name="T0" fmla="*/ 3 w 141"/>
                <a:gd name="T1" fmla="*/ 3 h 92"/>
                <a:gd name="T2" fmla="*/ 0 w 141"/>
                <a:gd name="T3" fmla="*/ 7 h 92"/>
                <a:gd name="T4" fmla="*/ 135 w 141"/>
                <a:gd name="T5" fmla="*/ 92 h 92"/>
                <a:gd name="T6" fmla="*/ 141 w 141"/>
                <a:gd name="T7" fmla="*/ 84 h 92"/>
                <a:gd name="T8" fmla="*/ 4 w 141"/>
                <a:gd name="T9" fmla="*/ 0 h 92"/>
                <a:gd name="T10" fmla="*/ 3 w 141"/>
                <a:gd name="T11" fmla="*/ 3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1"/>
                <a:gd name="T19" fmla="*/ 0 h 92"/>
                <a:gd name="T20" fmla="*/ 141 w 141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1" h="92">
                  <a:moveTo>
                    <a:pt x="3" y="3"/>
                  </a:moveTo>
                  <a:lnTo>
                    <a:pt x="0" y="7"/>
                  </a:lnTo>
                  <a:lnTo>
                    <a:pt x="135" y="92"/>
                  </a:lnTo>
                  <a:lnTo>
                    <a:pt x="141" y="84"/>
                  </a:lnTo>
                  <a:lnTo>
                    <a:pt x="4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1" name="Freeform 88"/>
            <p:cNvSpPr>
              <a:spLocks/>
            </p:cNvSpPr>
            <p:nvPr/>
          </p:nvSpPr>
          <p:spPr bwMode="auto">
            <a:xfrm>
              <a:off x="1150938" y="3397076"/>
              <a:ext cx="377825" cy="14288"/>
            </a:xfrm>
            <a:custGeom>
              <a:avLst/>
              <a:gdLst>
                <a:gd name="T0" fmla="*/ 238 w 238"/>
                <a:gd name="T1" fmla="*/ 4 h 9"/>
                <a:gd name="T2" fmla="*/ 238 w 238"/>
                <a:gd name="T3" fmla="*/ 0 h 9"/>
                <a:gd name="T4" fmla="*/ 0 w 238"/>
                <a:gd name="T5" fmla="*/ 0 h 9"/>
                <a:gd name="T6" fmla="*/ 0 w 238"/>
                <a:gd name="T7" fmla="*/ 9 h 9"/>
                <a:gd name="T8" fmla="*/ 238 w 238"/>
                <a:gd name="T9" fmla="*/ 9 h 9"/>
                <a:gd name="T10" fmla="*/ 238 w 238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8"/>
                <a:gd name="T19" fmla="*/ 0 h 9"/>
                <a:gd name="T20" fmla="*/ 238 w 238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8" h="9">
                  <a:moveTo>
                    <a:pt x="238" y="4"/>
                  </a:moveTo>
                  <a:lnTo>
                    <a:pt x="23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238" y="9"/>
                  </a:lnTo>
                  <a:lnTo>
                    <a:pt x="238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2" name="Freeform 89"/>
            <p:cNvSpPr>
              <a:spLocks/>
            </p:cNvSpPr>
            <p:nvPr/>
          </p:nvSpPr>
          <p:spPr bwMode="auto">
            <a:xfrm>
              <a:off x="1479550" y="3363739"/>
              <a:ext cx="63500" cy="47625"/>
            </a:xfrm>
            <a:custGeom>
              <a:avLst/>
              <a:gdLst>
                <a:gd name="T0" fmla="*/ 40 w 40"/>
                <a:gd name="T1" fmla="*/ 30 h 30"/>
                <a:gd name="T2" fmla="*/ 40 w 40"/>
                <a:gd name="T3" fmla="*/ 22 h 30"/>
                <a:gd name="T4" fmla="*/ 4 w 40"/>
                <a:gd name="T5" fmla="*/ 0 h 30"/>
                <a:gd name="T6" fmla="*/ 0 w 40"/>
                <a:gd name="T7" fmla="*/ 8 h 30"/>
                <a:gd name="T8" fmla="*/ 35 w 40"/>
                <a:gd name="T9" fmla="*/ 30 h 30"/>
                <a:gd name="T10" fmla="*/ 35 w 40"/>
                <a:gd name="T11" fmla="*/ 22 h 30"/>
                <a:gd name="T12" fmla="*/ 40 w 40"/>
                <a:gd name="T13" fmla="*/ 30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30"/>
                <a:gd name="T23" fmla="*/ 40 w 40"/>
                <a:gd name="T24" fmla="*/ 30 h 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30">
                  <a:moveTo>
                    <a:pt x="40" y="30"/>
                  </a:moveTo>
                  <a:lnTo>
                    <a:pt x="40" y="22"/>
                  </a:lnTo>
                  <a:lnTo>
                    <a:pt x="4" y="0"/>
                  </a:lnTo>
                  <a:lnTo>
                    <a:pt x="0" y="8"/>
                  </a:lnTo>
                  <a:lnTo>
                    <a:pt x="35" y="30"/>
                  </a:lnTo>
                  <a:lnTo>
                    <a:pt x="35" y="22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3" name="Freeform 90"/>
            <p:cNvSpPr>
              <a:spLocks/>
            </p:cNvSpPr>
            <p:nvPr/>
          </p:nvSpPr>
          <p:spPr bwMode="auto">
            <a:xfrm>
              <a:off x="1538288" y="3398664"/>
              <a:ext cx="4762" cy="12700"/>
            </a:xfrm>
            <a:custGeom>
              <a:avLst/>
              <a:gdLst>
                <a:gd name="T0" fmla="*/ 3 w 3"/>
                <a:gd name="T1" fmla="*/ 8 h 8"/>
                <a:gd name="T2" fmla="*/ 0 w 3"/>
                <a:gd name="T3" fmla="*/ 3 h 8"/>
                <a:gd name="T4" fmla="*/ 3 w 3"/>
                <a:gd name="T5" fmla="*/ 0 h 8"/>
                <a:gd name="T6" fmla="*/ 3 w 3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8"/>
                <a:gd name="T14" fmla="*/ 3 w 3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8">
                  <a:moveTo>
                    <a:pt x="3" y="8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4" name="Freeform 91"/>
            <p:cNvSpPr>
              <a:spLocks/>
            </p:cNvSpPr>
            <p:nvPr/>
          </p:nvSpPr>
          <p:spPr bwMode="auto">
            <a:xfrm>
              <a:off x="1479550" y="3398664"/>
              <a:ext cx="63500" cy="47625"/>
            </a:xfrm>
            <a:custGeom>
              <a:avLst/>
              <a:gdLst>
                <a:gd name="T0" fmla="*/ 3 w 40"/>
                <a:gd name="T1" fmla="*/ 27 h 30"/>
                <a:gd name="T2" fmla="*/ 4 w 40"/>
                <a:gd name="T3" fmla="*/ 30 h 30"/>
                <a:gd name="T4" fmla="*/ 40 w 40"/>
                <a:gd name="T5" fmla="*/ 8 h 30"/>
                <a:gd name="T6" fmla="*/ 35 w 40"/>
                <a:gd name="T7" fmla="*/ 0 h 30"/>
                <a:gd name="T8" fmla="*/ 0 w 40"/>
                <a:gd name="T9" fmla="*/ 23 h 30"/>
                <a:gd name="T10" fmla="*/ 3 w 40"/>
                <a:gd name="T11" fmla="*/ 27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30"/>
                <a:gd name="T20" fmla="*/ 40 w 40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30">
                  <a:moveTo>
                    <a:pt x="3" y="27"/>
                  </a:moveTo>
                  <a:lnTo>
                    <a:pt x="4" y="30"/>
                  </a:lnTo>
                  <a:lnTo>
                    <a:pt x="40" y="8"/>
                  </a:lnTo>
                  <a:lnTo>
                    <a:pt x="35" y="0"/>
                  </a:lnTo>
                  <a:lnTo>
                    <a:pt x="0" y="23"/>
                  </a:lnTo>
                  <a:lnTo>
                    <a:pt x="3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5" name="Rectangle 92"/>
            <p:cNvSpPr>
              <a:spLocks noChangeArrowheads="1"/>
            </p:cNvSpPr>
            <p:nvPr/>
          </p:nvSpPr>
          <p:spPr bwMode="auto">
            <a:xfrm>
              <a:off x="1824038" y="3312939"/>
              <a:ext cx="2698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6" name="Freeform 93"/>
            <p:cNvSpPr>
              <a:spLocks/>
            </p:cNvSpPr>
            <p:nvPr/>
          </p:nvSpPr>
          <p:spPr bwMode="auto">
            <a:xfrm>
              <a:off x="2093913" y="3236739"/>
              <a:ext cx="69850" cy="90487"/>
            </a:xfrm>
            <a:custGeom>
              <a:avLst/>
              <a:gdLst>
                <a:gd name="T0" fmla="*/ 36 w 44"/>
                <a:gd name="T1" fmla="*/ 3 h 57"/>
                <a:gd name="T2" fmla="*/ 36 w 44"/>
                <a:gd name="T3" fmla="*/ 8 h 57"/>
                <a:gd name="T4" fmla="*/ 34 w 44"/>
                <a:gd name="T5" fmla="*/ 12 h 57"/>
                <a:gd name="T6" fmla="*/ 33 w 44"/>
                <a:gd name="T7" fmla="*/ 17 h 57"/>
                <a:gd name="T8" fmla="*/ 31 w 44"/>
                <a:gd name="T9" fmla="*/ 21 h 57"/>
                <a:gd name="T10" fmla="*/ 30 w 44"/>
                <a:gd name="T11" fmla="*/ 25 h 57"/>
                <a:gd name="T12" fmla="*/ 28 w 44"/>
                <a:gd name="T13" fmla="*/ 28 h 57"/>
                <a:gd name="T14" fmla="*/ 25 w 44"/>
                <a:gd name="T15" fmla="*/ 33 h 57"/>
                <a:gd name="T16" fmla="*/ 24 w 44"/>
                <a:gd name="T17" fmla="*/ 36 h 57"/>
                <a:gd name="T18" fmla="*/ 21 w 44"/>
                <a:gd name="T19" fmla="*/ 39 h 57"/>
                <a:gd name="T20" fmla="*/ 18 w 44"/>
                <a:gd name="T21" fmla="*/ 40 h 57"/>
                <a:gd name="T22" fmla="*/ 15 w 44"/>
                <a:gd name="T23" fmla="*/ 43 h 57"/>
                <a:gd name="T24" fmla="*/ 12 w 44"/>
                <a:gd name="T25" fmla="*/ 45 h 57"/>
                <a:gd name="T26" fmla="*/ 9 w 44"/>
                <a:gd name="T27" fmla="*/ 46 h 57"/>
                <a:gd name="T28" fmla="*/ 5 w 44"/>
                <a:gd name="T29" fmla="*/ 46 h 57"/>
                <a:gd name="T30" fmla="*/ 2 w 44"/>
                <a:gd name="T31" fmla="*/ 48 h 57"/>
                <a:gd name="T32" fmla="*/ 0 w 44"/>
                <a:gd name="T33" fmla="*/ 57 h 57"/>
                <a:gd name="T34" fmla="*/ 5 w 44"/>
                <a:gd name="T35" fmla="*/ 57 h 57"/>
                <a:gd name="T36" fmla="*/ 9 w 44"/>
                <a:gd name="T37" fmla="*/ 55 h 57"/>
                <a:gd name="T38" fmla="*/ 14 w 44"/>
                <a:gd name="T39" fmla="*/ 54 h 57"/>
                <a:gd name="T40" fmla="*/ 18 w 44"/>
                <a:gd name="T41" fmla="*/ 52 h 57"/>
                <a:gd name="T42" fmla="*/ 21 w 44"/>
                <a:gd name="T43" fmla="*/ 49 h 57"/>
                <a:gd name="T44" fmla="*/ 25 w 44"/>
                <a:gd name="T45" fmla="*/ 46 h 57"/>
                <a:gd name="T46" fmla="*/ 28 w 44"/>
                <a:gd name="T47" fmla="*/ 43 h 57"/>
                <a:gd name="T48" fmla="*/ 31 w 44"/>
                <a:gd name="T49" fmla="*/ 39 h 57"/>
                <a:gd name="T50" fmla="*/ 34 w 44"/>
                <a:gd name="T51" fmla="*/ 36 h 57"/>
                <a:gd name="T52" fmla="*/ 37 w 44"/>
                <a:gd name="T53" fmla="*/ 31 h 57"/>
                <a:gd name="T54" fmla="*/ 39 w 44"/>
                <a:gd name="T55" fmla="*/ 27 h 57"/>
                <a:gd name="T56" fmla="*/ 41 w 44"/>
                <a:gd name="T57" fmla="*/ 23 h 57"/>
                <a:gd name="T58" fmla="*/ 43 w 44"/>
                <a:gd name="T59" fmla="*/ 17 h 57"/>
                <a:gd name="T60" fmla="*/ 43 w 44"/>
                <a:gd name="T61" fmla="*/ 12 h 57"/>
                <a:gd name="T62" fmla="*/ 44 w 44"/>
                <a:gd name="T63" fmla="*/ 6 h 57"/>
                <a:gd name="T64" fmla="*/ 44 w 44"/>
                <a:gd name="T65" fmla="*/ 0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7"/>
                <a:gd name="T101" fmla="*/ 44 w 44"/>
                <a:gd name="T102" fmla="*/ 57 h 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7">
                  <a:moveTo>
                    <a:pt x="36" y="0"/>
                  </a:moveTo>
                  <a:lnTo>
                    <a:pt x="36" y="3"/>
                  </a:lnTo>
                  <a:lnTo>
                    <a:pt x="36" y="6"/>
                  </a:lnTo>
                  <a:lnTo>
                    <a:pt x="36" y="8"/>
                  </a:lnTo>
                  <a:lnTo>
                    <a:pt x="34" y="11"/>
                  </a:lnTo>
                  <a:lnTo>
                    <a:pt x="34" y="12"/>
                  </a:lnTo>
                  <a:lnTo>
                    <a:pt x="34" y="15"/>
                  </a:lnTo>
                  <a:lnTo>
                    <a:pt x="33" y="17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0" y="25"/>
                  </a:lnTo>
                  <a:lnTo>
                    <a:pt x="30" y="27"/>
                  </a:lnTo>
                  <a:lnTo>
                    <a:pt x="28" y="28"/>
                  </a:lnTo>
                  <a:lnTo>
                    <a:pt x="27" y="31"/>
                  </a:lnTo>
                  <a:lnTo>
                    <a:pt x="25" y="33"/>
                  </a:lnTo>
                  <a:lnTo>
                    <a:pt x="25" y="34"/>
                  </a:lnTo>
                  <a:lnTo>
                    <a:pt x="24" y="36"/>
                  </a:lnTo>
                  <a:lnTo>
                    <a:pt x="22" y="37"/>
                  </a:lnTo>
                  <a:lnTo>
                    <a:pt x="21" y="39"/>
                  </a:lnTo>
                  <a:lnTo>
                    <a:pt x="19" y="40"/>
                  </a:lnTo>
                  <a:lnTo>
                    <a:pt x="18" y="40"/>
                  </a:lnTo>
                  <a:lnTo>
                    <a:pt x="17" y="42"/>
                  </a:lnTo>
                  <a:lnTo>
                    <a:pt x="15" y="43"/>
                  </a:lnTo>
                  <a:lnTo>
                    <a:pt x="14" y="43"/>
                  </a:lnTo>
                  <a:lnTo>
                    <a:pt x="12" y="45"/>
                  </a:lnTo>
                  <a:lnTo>
                    <a:pt x="11" y="45"/>
                  </a:lnTo>
                  <a:lnTo>
                    <a:pt x="9" y="46"/>
                  </a:lnTo>
                  <a:lnTo>
                    <a:pt x="8" y="46"/>
                  </a:lnTo>
                  <a:lnTo>
                    <a:pt x="5" y="46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0" y="48"/>
                  </a:lnTo>
                  <a:lnTo>
                    <a:pt x="0" y="57"/>
                  </a:lnTo>
                  <a:lnTo>
                    <a:pt x="2" y="57"/>
                  </a:lnTo>
                  <a:lnTo>
                    <a:pt x="5" y="57"/>
                  </a:lnTo>
                  <a:lnTo>
                    <a:pt x="8" y="55"/>
                  </a:lnTo>
                  <a:lnTo>
                    <a:pt x="9" y="55"/>
                  </a:lnTo>
                  <a:lnTo>
                    <a:pt x="12" y="55"/>
                  </a:lnTo>
                  <a:lnTo>
                    <a:pt x="14" y="54"/>
                  </a:lnTo>
                  <a:lnTo>
                    <a:pt x="15" y="52"/>
                  </a:lnTo>
                  <a:lnTo>
                    <a:pt x="18" y="52"/>
                  </a:lnTo>
                  <a:lnTo>
                    <a:pt x="19" y="51"/>
                  </a:lnTo>
                  <a:lnTo>
                    <a:pt x="21" y="49"/>
                  </a:lnTo>
                  <a:lnTo>
                    <a:pt x="24" y="48"/>
                  </a:lnTo>
                  <a:lnTo>
                    <a:pt x="25" y="46"/>
                  </a:lnTo>
                  <a:lnTo>
                    <a:pt x="27" y="45"/>
                  </a:lnTo>
                  <a:lnTo>
                    <a:pt x="28" y="43"/>
                  </a:lnTo>
                  <a:lnTo>
                    <a:pt x="30" y="42"/>
                  </a:lnTo>
                  <a:lnTo>
                    <a:pt x="31" y="39"/>
                  </a:lnTo>
                  <a:lnTo>
                    <a:pt x="33" y="37"/>
                  </a:lnTo>
                  <a:lnTo>
                    <a:pt x="34" y="36"/>
                  </a:lnTo>
                  <a:lnTo>
                    <a:pt x="36" y="33"/>
                  </a:lnTo>
                  <a:lnTo>
                    <a:pt x="37" y="31"/>
                  </a:lnTo>
                  <a:lnTo>
                    <a:pt x="39" y="28"/>
                  </a:lnTo>
                  <a:lnTo>
                    <a:pt x="39" y="27"/>
                  </a:lnTo>
                  <a:lnTo>
                    <a:pt x="40" y="24"/>
                  </a:lnTo>
                  <a:lnTo>
                    <a:pt x="41" y="23"/>
                  </a:lnTo>
                  <a:lnTo>
                    <a:pt x="41" y="20"/>
                  </a:lnTo>
                  <a:lnTo>
                    <a:pt x="43" y="17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4" y="3"/>
                  </a:lnTo>
                  <a:lnTo>
                    <a:pt x="44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7" name="Freeform 94"/>
            <p:cNvSpPr>
              <a:spLocks/>
            </p:cNvSpPr>
            <p:nvPr/>
          </p:nvSpPr>
          <p:spPr bwMode="auto">
            <a:xfrm>
              <a:off x="2124075" y="3162126"/>
              <a:ext cx="39688" cy="74613"/>
            </a:xfrm>
            <a:custGeom>
              <a:avLst/>
              <a:gdLst>
                <a:gd name="T0" fmla="*/ 0 w 25"/>
                <a:gd name="T1" fmla="*/ 7 h 47"/>
                <a:gd name="T2" fmla="*/ 2 w 25"/>
                <a:gd name="T3" fmla="*/ 10 h 47"/>
                <a:gd name="T4" fmla="*/ 3 w 25"/>
                <a:gd name="T5" fmla="*/ 12 h 47"/>
                <a:gd name="T6" fmla="*/ 6 w 25"/>
                <a:gd name="T7" fmla="*/ 15 h 47"/>
                <a:gd name="T8" fmla="*/ 8 w 25"/>
                <a:gd name="T9" fmla="*/ 18 h 47"/>
                <a:gd name="T10" fmla="*/ 9 w 25"/>
                <a:gd name="T11" fmla="*/ 21 h 47"/>
                <a:gd name="T12" fmla="*/ 12 w 25"/>
                <a:gd name="T13" fmla="*/ 24 h 47"/>
                <a:gd name="T14" fmla="*/ 12 w 25"/>
                <a:gd name="T15" fmla="*/ 27 h 47"/>
                <a:gd name="T16" fmla="*/ 14 w 25"/>
                <a:gd name="T17" fmla="*/ 30 h 47"/>
                <a:gd name="T18" fmla="*/ 14 w 25"/>
                <a:gd name="T19" fmla="*/ 32 h 47"/>
                <a:gd name="T20" fmla="*/ 15 w 25"/>
                <a:gd name="T21" fmla="*/ 35 h 47"/>
                <a:gd name="T22" fmla="*/ 15 w 25"/>
                <a:gd name="T23" fmla="*/ 38 h 47"/>
                <a:gd name="T24" fmla="*/ 17 w 25"/>
                <a:gd name="T25" fmla="*/ 41 h 47"/>
                <a:gd name="T26" fmla="*/ 17 w 25"/>
                <a:gd name="T27" fmla="*/ 44 h 47"/>
                <a:gd name="T28" fmla="*/ 17 w 25"/>
                <a:gd name="T29" fmla="*/ 47 h 47"/>
                <a:gd name="T30" fmla="*/ 25 w 25"/>
                <a:gd name="T31" fmla="*/ 46 h 47"/>
                <a:gd name="T32" fmla="*/ 25 w 25"/>
                <a:gd name="T33" fmla="*/ 43 h 47"/>
                <a:gd name="T34" fmla="*/ 25 w 25"/>
                <a:gd name="T35" fmla="*/ 40 h 47"/>
                <a:gd name="T36" fmla="*/ 24 w 25"/>
                <a:gd name="T37" fmla="*/ 35 h 47"/>
                <a:gd name="T38" fmla="*/ 24 w 25"/>
                <a:gd name="T39" fmla="*/ 32 h 47"/>
                <a:gd name="T40" fmla="*/ 22 w 25"/>
                <a:gd name="T41" fmla="*/ 30 h 47"/>
                <a:gd name="T42" fmla="*/ 22 w 25"/>
                <a:gd name="T43" fmla="*/ 27 h 47"/>
                <a:gd name="T44" fmla="*/ 21 w 25"/>
                <a:gd name="T45" fmla="*/ 24 h 47"/>
                <a:gd name="T46" fmla="*/ 20 w 25"/>
                <a:gd name="T47" fmla="*/ 21 h 47"/>
                <a:gd name="T48" fmla="*/ 18 w 25"/>
                <a:gd name="T49" fmla="*/ 18 h 47"/>
                <a:gd name="T50" fmla="*/ 17 w 25"/>
                <a:gd name="T51" fmla="*/ 15 h 47"/>
                <a:gd name="T52" fmla="*/ 15 w 25"/>
                <a:gd name="T53" fmla="*/ 12 h 47"/>
                <a:gd name="T54" fmla="*/ 14 w 25"/>
                <a:gd name="T55" fmla="*/ 9 h 47"/>
                <a:gd name="T56" fmla="*/ 12 w 25"/>
                <a:gd name="T57" fmla="*/ 7 h 47"/>
                <a:gd name="T58" fmla="*/ 9 w 25"/>
                <a:gd name="T59" fmla="*/ 4 h 47"/>
                <a:gd name="T60" fmla="*/ 8 w 25"/>
                <a:gd name="T61" fmla="*/ 3 h 47"/>
                <a:gd name="T62" fmla="*/ 5 w 25"/>
                <a:gd name="T63" fmla="*/ 0 h 47"/>
                <a:gd name="T64" fmla="*/ 5 w 25"/>
                <a:gd name="T65" fmla="*/ 0 h 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"/>
                <a:gd name="T100" fmla="*/ 0 h 47"/>
                <a:gd name="T101" fmla="*/ 25 w 25"/>
                <a:gd name="T102" fmla="*/ 47 h 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" h="47">
                  <a:moveTo>
                    <a:pt x="2" y="9"/>
                  </a:moveTo>
                  <a:lnTo>
                    <a:pt x="0" y="7"/>
                  </a:lnTo>
                  <a:lnTo>
                    <a:pt x="2" y="9"/>
                  </a:lnTo>
                  <a:lnTo>
                    <a:pt x="2" y="10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9" y="21"/>
                  </a:lnTo>
                  <a:lnTo>
                    <a:pt x="11" y="22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1"/>
                  </a:lnTo>
                  <a:lnTo>
                    <a:pt x="14" y="32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7" y="40"/>
                  </a:lnTo>
                  <a:lnTo>
                    <a:pt x="17" y="41"/>
                  </a:lnTo>
                  <a:lnTo>
                    <a:pt x="17" y="43"/>
                  </a:lnTo>
                  <a:lnTo>
                    <a:pt x="17" y="44"/>
                  </a:lnTo>
                  <a:lnTo>
                    <a:pt x="17" y="46"/>
                  </a:lnTo>
                  <a:lnTo>
                    <a:pt x="17" y="47"/>
                  </a:lnTo>
                  <a:lnTo>
                    <a:pt x="25" y="47"/>
                  </a:lnTo>
                  <a:lnTo>
                    <a:pt x="25" y="46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5" y="41"/>
                  </a:lnTo>
                  <a:lnTo>
                    <a:pt x="25" y="40"/>
                  </a:lnTo>
                  <a:lnTo>
                    <a:pt x="24" y="37"/>
                  </a:lnTo>
                  <a:lnTo>
                    <a:pt x="24" y="35"/>
                  </a:lnTo>
                  <a:lnTo>
                    <a:pt x="24" y="34"/>
                  </a:lnTo>
                  <a:lnTo>
                    <a:pt x="24" y="32"/>
                  </a:lnTo>
                  <a:lnTo>
                    <a:pt x="24" y="31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7"/>
                  </a:lnTo>
                  <a:lnTo>
                    <a:pt x="21" y="25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0" y="21"/>
                  </a:lnTo>
                  <a:lnTo>
                    <a:pt x="20" y="19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5" y="12"/>
                  </a:lnTo>
                  <a:lnTo>
                    <a:pt x="14" y="10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1" y="6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3"/>
                  </a:lnTo>
                  <a:lnTo>
                    <a:pt x="6" y="1"/>
                  </a:lnTo>
                  <a:lnTo>
                    <a:pt x="5" y="0"/>
                  </a:lnTo>
                  <a:lnTo>
                    <a:pt x="6" y="1"/>
                  </a:lnTo>
                  <a:lnTo>
                    <a:pt x="5" y="0"/>
                  </a:lnTo>
                  <a:lnTo>
                    <a:pt x="2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8" name="Freeform 95"/>
            <p:cNvSpPr>
              <a:spLocks/>
            </p:cNvSpPr>
            <p:nvPr/>
          </p:nvSpPr>
          <p:spPr bwMode="auto">
            <a:xfrm>
              <a:off x="1914525" y="2887489"/>
              <a:ext cx="217488" cy="288925"/>
            </a:xfrm>
            <a:custGeom>
              <a:avLst/>
              <a:gdLst>
                <a:gd name="T0" fmla="*/ 0 w 137"/>
                <a:gd name="T1" fmla="*/ 7 h 182"/>
                <a:gd name="T2" fmla="*/ 2 w 137"/>
                <a:gd name="T3" fmla="*/ 20 h 182"/>
                <a:gd name="T4" fmla="*/ 5 w 137"/>
                <a:gd name="T5" fmla="*/ 35 h 182"/>
                <a:gd name="T6" fmla="*/ 8 w 137"/>
                <a:gd name="T7" fmla="*/ 49 h 182"/>
                <a:gd name="T8" fmla="*/ 12 w 137"/>
                <a:gd name="T9" fmla="*/ 63 h 182"/>
                <a:gd name="T10" fmla="*/ 18 w 137"/>
                <a:gd name="T11" fmla="*/ 77 h 182"/>
                <a:gd name="T12" fmla="*/ 25 w 137"/>
                <a:gd name="T13" fmla="*/ 89 h 182"/>
                <a:gd name="T14" fmla="*/ 33 w 137"/>
                <a:gd name="T15" fmla="*/ 102 h 182"/>
                <a:gd name="T16" fmla="*/ 42 w 137"/>
                <a:gd name="T17" fmla="*/ 114 h 182"/>
                <a:gd name="T18" fmla="*/ 52 w 137"/>
                <a:gd name="T19" fmla="*/ 126 h 182"/>
                <a:gd name="T20" fmla="*/ 62 w 137"/>
                <a:gd name="T21" fmla="*/ 136 h 182"/>
                <a:gd name="T22" fmla="*/ 74 w 137"/>
                <a:gd name="T23" fmla="*/ 146 h 182"/>
                <a:gd name="T24" fmla="*/ 86 w 137"/>
                <a:gd name="T25" fmla="*/ 155 h 182"/>
                <a:gd name="T26" fmla="*/ 99 w 137"/>
                <a:gd name="T27" fmla="*/ 164 h 182"/>
                <a:gd name="T28" fmla="*/ 112 w 137"/>
                <a:gd name="T29" fmla="*/ 171 h 182"/>
                <a:gd name="T30" fmla="*/ 127 w 137"/>
                <a:gd name="T31" fmla="*/ 179 h 182"/>
                <a:gd name="T32" fmla="*/ 137 w 137"/>
                <a:gd name="T33" fmla="*/ 173 h 182"/>
                <a:gd name="T34" fmla="*/ 124 w 137"/>
                <a:gd name="T35" fmla="*/ 167 h 182"/>
                <a:gd name="T36" fmla="*/ 109 w 137"/>
                <a:gd name="T37" fmla="*/ 160 h 182"/>
                <a:gd name="T38" fmla="*/ 97 w 137"/>
                <a:gd name="T39" fmla="*/ 152 h 182"/>
                <a:gd name="T40" fmla="*/ 84 w 137"/>
                <a:gd name="T41" fmla="*/ 143 h 182"/>
                <a:gd name="T42" fmla="*/ 74 w 137"/>
                <a:gd name="T43" fmla="*/ 134 h 182"/>
                <a:gd name="T44" fmla="*/ 62 w 137"/>
                <a:gd name="T45" fmla="*/ 124 h 182"/>
                <a:gd name="T46" fmla="*/ 53 w 137"/>
                <a:gd name="T47" fmla="*/ 114 h 182"/>
                <a:gd name="T48" fmla="*/ 44 w 137"/>
                <a:gd name="T49" fmla="*/ 102 h 182"/>
                <a:gd name="T50" fmla="*/ 36 w 137"/>
                <a:gd name="T51" fmla="*/ 90 h 182"/>
                <a:gd name="T52" fmla="*/ 30 w 137"/>
                <a:gd name="T53" fmla="*/ 78 h 182"/>
                <a:gd name="T54" fmla="*/ 24 w 137"/>
                <a:gd name="T55" fmla="*/ 66 h 182"/>
                <a:gd name="T56" fmla="*/ 18 w 137"/>
                <a:gd name="T57" fmla="*/ 53 h 182"/>
                <a:gd name="T58" fmla="*/ 14 w 137"/>
                <a:gd name="T59" fmla="*/ 40 h 182"/>
                <a:gd name="T60" fmla="*/ 12 w 137"/>
                <a:gd name="T61" fmla="*/ 26 h 182"/>
                <a:gd name="T62" fmla="*/ 9 w 137"/>
                <a:gd name="T63" fmla="*/ 13 h 182"/>
                <a:gd name="T64" fmla="*/ 9 w 137"/>
                <a:gd name="T65" fmla="*/ 0 h 1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82"/>
                <a:gd name="T101" fmla="*/ 137 w 137"/>
                <a:gd name="T102" fmla="*/ 182 h 1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82">
                  <a:moveTo>
                    <a:pt x="0" y="0"/>
                  </a:moveTo>
                  <a:lnTo>
                    <a:pt x="0" y="7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3" y="28"/>
                  </a:lnTo>
                  <a:lnTo>
                    <a:pt x="5" y="35"/>
                  </a:lnTo>
                  <a:lnTo>
                    <a:pt x="6" y="43"/>
                  </a:lnTo>
                  <a:lnTo>
                    <a:pt x="8" y="49"/>
                  </a:lnTo>
                  <a:lnTo>
                    <a:pt x="9" y="56"/>
                  </a:lnTo>
                  <a:lnTo>
                    <a:pt x="12" y="63"/>
                  </a:lnTo>
                  <a:lnTo>
                    <a:pt x="15" y="69"/>
                  </a:lnTo>
                  <a:lnTo>
                    <a:pt x="18" y="77"/>
                  </a:lnTo>
                  <a:lnTo>
                    <a:pt x="21" y="83"/>
                  </a:lnTo>
                  <a:lnTo>
                    <a:pt x="25" y="89"/>
                  </a:lnTo>
                  <a:lnTo>
                    <a:pt x="28" y="96"/>
                  </a:lnTo>
                  <a:lnTo>
                    <a:pt x="33" y="102"/>
                  </a:lnTo>
                  <a:lnTo>
                    <a:pt x="37" y="108"/>
                  </a:lnTo>
                  <a:lnTo>
                    <a:pt x="42" y="114"/>
                  </a:lnTo>
                  <a:lnTo>
                    <a:pt x="46" y="120"/>
                  </a:lnTo>
                  <a:lnTo>
                    <a:pt x="52" y="126"/>
                  </a:lnTo>
                  <a:lnTo>
                    <a:pt x="56" y="130"/>
                  </a:lnTo>
                  <a:lnTo>
                    <a:pt x="62" y="136"/>
                  </a:lnTo>
                  <a:lnTo>
                    <a:pt x="68" y="140"/>
                  </a:lnTo>
                  <a:lnTo>
                    <a:pt x="74" y="146"/>
                  </a:lnTo>
                  <a:lnTo>
                    <a:pt x="80" y="151"/>
                  </a:lnTo>
                  <a:lnTo>
                    <a:pt x="86" y="155"/>
                  </a:lnTo>
                  <a:lnTo>
                    <a:pt x="91" y="160"/>
                  </a:lnTo>
                  <a:lnTo>
                    <a:pt x="99" y="164"/>
                  </a:lnTo>
                  <a:lnTo>
                    <a:pt x="105" y="168"/>
                  </a:lnTo>
                  <a:lnTo>
                    <a:pt x="112" y="171"/>
                  </a:lnTo>
                  <a:lnTo>
                    <a:pt x="119" y="176"/>
                  </a:lnTo>
                  <a:lnTo>
                    <a:pt x="127" y="179"/>
                  </a:lnTo>
                  <a:lnTo>
                    <a:pt x="134" y="182"/>
                  </a:lnTo>
                  <a:lnTo>
                    <a:pt x="137" y="173"/>
                  </a:lnTo>
                  <a:lnTo>
                    <a:pt x="130" y="170"/>
                  </a:lnTo>
                  <a:lnTo>
                    <a:pt x="124" y="167"/>
                  </a:lnTo>
                  <a:lnTo>
                    <a:pt x="116" y="164"/>
                  </a:lnTo>
                  <a:lnTo>
                    <a:pt x="109" y="160"/>
                  </a:lnTo>
                  <a:lnTo>
                    <a:pt x="103" y="157"/>
                  </a:lnTo>
                  <a:lnTo>
                    <a:pt x="97" y="152"/>
                  </a:lnTo>
                  <a:lnTo>
                    <a:pt x="90" y="148"/>
                  </a:lnTo>
                  <a:lnTo>
                    <a:pt x="84" y="143"/>
                  </a:lnTo>
                  <a:lnTo>
                    <a:pt x="78" y="139"/>
                  </a:lnTo>
                  <a:lnTo>
                    <a:pt x="74" y="134"/>
                  </a:lnTo>
                  <a:lnTo>
                    <a:pt x="68" y="129"/>
                  </a:lnTo>
                  <a:lnTo>
                    <a:pt x="62" y="124"/>
                  </a:lnTo>
                  <a:lnTo>
                    <a:pt x="58" y="120"/>
                  </a:lnTo>
                  <a:lnTo>
                    <a:pt x="53" y="114"/>
                  </a:lnTo>
                  <a:lnTo>
                    <a:pt x="49" y="108"/>
                  </a:lnTo>
                  <a:lnTo>
                    <a:pt x="44" y="102"/>
                  </a:lnTo>
                  <a:lnTo>
                    <a:pt x="40" y="96"/>
                  </a:lnTo>
                  <a:lnTo>
                    <a:pt x="36" y="90"/>
                  </a:lnTo>
                  <a:lnTo>
                    <a:pt x="33" y="84"/>
                  </a:lnTo>
                  <a:lnTo>
                    <a:pt x="30" y="78"/>
                  </a:lnTo>
                  <a:lnTo>
                    <a:pt x="25" y="72"/>
                  </a:lnTo>
                  <a:lnTo>
                    <a:pt x="24" y="66"/>
                  </a:lnTo>
                  <a:lnTo>
                    <a:pt x="21" y="60"/>
                  </a:lnTo>
                  <a:lnTo>
                    <a:pt x="18" y="53"/>
                  </a:lnTo>
                  <a:lnTo>
                    <a:pt x="17" y="47"/>
                  </a:lnTo>
                  <a:lnTo>
                    <a:pt x="14" y="40"/>
                  </a:lnTo>
                  <a:lnTo>
                    <a:pt x="12" y="34"/>
                  </a:lnTo>
                  <a:lnTo>
                    <a:pt x="12" y="26"/>
                  </a:lnTo>
                  <a:lnTo>
                    <a:pt x="11" y="20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19" name="Freeform 96"/>
            <p:cNvSpPr>
              <a:spLocks/>
            </p:cNvSpPr>
            <p:nvPr/>
          </p:nvSpPr>
          <p:spPr bwMode="auto">
            <a:xfrm>
              <a:off x="1914525" y="2569989"/>
              <a:ext cx="363538" cy="317500"/>
            </a:xfrm>
            <a:custGeom>
              <a:avLst/>
              <a:gdLst>
                <a:gd name="T0" fmla="*/ 218 w 229"/>
                <a:gd name="T1" fmla="*/ 0 h 200"/>
                <a:gd name="T2" fmla="*/ 196 w 229"/>
                <a:gd name="T3" fmla="*/ 3 h 200"/>
                <a:gd name="T4" fmla="*/ 172 w 229"/>
                <a:gd name="T5" fmla="*/ 6 h 200"/>
                <a:gd name="T6" fmla="*/ 152 w 229"/>
                <a:gd name="T7" fmla="*/ 12 h 200"/>
                <a:gd name="T8" fmla="*/ 131 w 229"/>
                <a:gd name="T9" fmla="*/ 19 h 200"/>
                <a:gd name="T10" fmla="*/ 110 w 229"/>
                <a:gd name="T11" fmla="*/ 28 h 200"/>
                <a:gd name="T12" fmla="*/ 93 w 229"/>
                <a:gd name="T13" fmla="*/ 40 h 200"/>
                <a:gd name="T14" fmla="*/ 75 w 229"/>
                <a:gd name="T15" fmla="*/ 52 h 200"/>
                <a:gd name="T16" fmla="*/ 61 w 229"/>
                <a:gd name="T17" fmla="*/ 65 h 200"/>
                <a:gd name="T18" fmla="*/ 46 w 229"/>
                <a:gd name="T19" fmla="*/ 80 h 200"/>
                <a:gd name="T20" fmla="*/ 34 w 229"/>
                <a:gd name="T21" fmla="*/ 96 h 200"/>
                <a:gd name="T22" fmla="*/ 22 w 229"/>
                <a:gd name="T23" fmla="*/ 112 h 200"/>
                <a:gd name="T24" fmla="*/ 15 w 229"/>
                <a:gd name="T25" fmla="*/ 130 h 200"/>
                <a:gd name="T26" fmla="*/ 8 w 229"/>
                <a:gd name="T27" fmla="*/ 149 h 200"/>
                <a:gd name="T28" fmla="*/ 3 w 229"/>
                <a:gd name="T29" fmla="*/ 169 h 200"/>
                <a:gd name="T30" fmla="*/ 0 w 229"/>
                <a:gd name="T31" fmla="*/ 189 h 200"/>
                <a:gd name="T32" fmla="*/ 9 w 229"/>
                <a:gd name="T33" fmla="*/ 200 h 200"/>
                <a:gd name="T34" fmla="*/ 11 w 229"/>
                <a:gd name="T35" fmla="*/ 180 h 200"/>
                <a:gd name="T36" fmla="*/ 14 w 229"/>
                <a:gd name="T37" fmla="*/ 161 h 200"/>
                <a:gd name="T38" fmla="*/ 19 w 229"/>
                <a:gd name="T39" fmla="*/ 143 h 200"/>
                <a:gd name="T40" fmla="*/ 27 w 229"/>
                <a:gd name="T41" fmla="*/ 126 h 200"/>
                <a:gd name="T42" fmla="*/ 36 w 229"/>
                <a:gd name="T43" fmla="*/ 109 h 200"/>
                <a:gd name="T44" fmla="*/ 47 w 229"/>
                <a:gd name="T45" fmla="*/ 93 h 200"/>
                <a:gd name="T46" fmla="*/ 59 w 229"/>
                <a:gd name="T47" fmla="*/ 78 h 200"/>
                <a:gd name="T48" fmla="*/ 74 w 229"/>
                <a:gd name="T49" fmla="*/ 65 h 200"/>
                <a:gd name="T50" fmla="*/ 90 w 229"/>
                <a:gd name="T51" fmla="*/ 53 h 200"/>
                <a:gd name="T52" fmla="*/ 106 w 229"/>
                <a:gd name="T53" fmla="*/ 41 h 200"/>
                <a:gd name="T54" fmla="*/ 125 w 229"/>
                <a:gd name="T55" fmla="*/ 32 h 200"/>
                <a:gd name="T56" fmla="*/ 144 w 229"/>
                <a:gd name="T57" fmla="*/ 24 h 200"/>
                <a:gd name="T58" fmla="*/ 163 w 229"/>
                <a:gd name="T59" fmla="*/ 18 h 200"/>
                <a:gd name="T60" fmla="*/ 185 w 229"/>
                <a:gd name="T61" fmla="*/ 13 h 200"/>
                <a:gd name="T62" fmla="*/ 207 w 229"/>
                <a:gd name="T63" fmla="*/ 10 h 200"/>
                <a:gd name="T64" fmla="*/ 229 w 229"/>
                <a:gd name="T65" fmla="*/ 9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200"/>
                <a:gd name="T101" fmla="*/ 229 w 229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200">
                  <a:moveTo>
                    <a:pt x="229" y="0"/>
                  </a:moveTo>
                  <a:lnTo>
                    <a:pt x="218" y="0"/>
                  </a:lnTo>
                  <a:lnTo>
                    <a:pt x="206" y="1"/>
                  </a:lnTo>
                  <a:lnTo>
                    <a:pt x="196" y="3"/>
                  </a:lnTo>
                  <a:lnTo>
                    <a:pt x="184" y="4"/>
                  </a:lnTo>
                  <a:lnTo>
                    <a:pt x="172" y="6"/>
                  </a:lnTo>
                  <a:lnTo>
                    <a:pt x="162" y="9"/>
                  </a:lnTo>
                  <a:lnTo>
                    <a:pt x="152" y="12"/>
                  </a:lnTo>
                  <a:lnTo>
                    <a:pt x="141" y="16"/>
                  </a:lnTo>
                  <a:lnTo>
                    <a:pt x="131" y="19"/>
                  </a:lnTo>
                  <a:lnTo>
                    <a:pt x="121" y="24"/>
                  </a:lnTo>
                  <a:lnTo>
                    <a:pt x="110" y="28"/>
                  </a:lnTo>
                  <a:lnTo>
                    <a:pt x="102" y="34"/>
                  </a:lnTo>
                  <a:lnTo>
                    <a:pt x="93" y="40"/>
                  </a:lnTo>
                  <a:lnTo>
                    <a:pt x="84" y="46"/>
                  </a:lnTo>
                  <a:lnTo>
                    <a:pt x="75" y="52"/>
                  </a:lnTo>
                  <a:lnTo>
                    <a:pt x="68" y="58"/>
                  </a:lnTo>
                  <a:lnTo>
                    <a:pt x="61" y="65"/>
                  </a:lnTo>
                  <a:lnTo>
                    <a:pt x="53" y="72"/>
                  </a:lnTo>
                  <a:lnTo>
                    <a:pt x="46" y="80"/>
                  </a:lnTo>
                  <a:lnTo>
                    <a:pt x="40" y="87"/>
                  </a:lnTo>
                  <a:lnTo>
                    <a:pt x="34" y="96"/>
                  </a:lnTo>
                  <a:lnTo>
                    <a:pt x="28" y="103"/>
                  </a:lnTo>
                  <a:lnTo>
                    <a:pt x="22" y="112"/>
                  </a:lnTo>
                  <a:lnTo>
                    <a:pt x="18" y="121"/>
                  </a:lnTo>
                  <a:lnTo>
                    <a:pt x="15" y="130"/>
                  </a:lnTo>
                  <a:lnTo>
                    <a:pt x="11" y="141"/>
                  </a:lnTo>
                  <a:lnTo>
                    <a:pt x="8" y="149"/>
                  </a:lnTo>
                  <a:lnTo>
                    <a:pt x="5" y="160"/>
                  </a:lnTo>
                  <a:lnTo>
                    <a:pt x="3" y="169"/>
                  </a:lnTo>
                  <a:lnTo>
                    <a:pt x="2" y="179"/>
                  </a:lnTo>
                  <a:lnTo>
                    <a:pt x="0" y="189"/>
                  </a:lnTo>
                  <a:lnTo>
                    <a:pt x="0" y="200"/>
                  </a:lnTo>
                  <a:lnTo>
                    <a:pt x="9" y="200"/>
                  </a:lnTo>
                  <a:lnTo>
                    <a:pt x="9" y="189"/>
                  </a:lnTo>
                  <a:lnTo>
                    <a:pt x="11" y="180"/>
                  </a:lnTo>
                  <a:lnTo>
                    <a:pt x="12" y="170"/>
                  </a:lnTo>
                  <a:lnTo>
                    <a:pt x="14" y="161"/>
                  </a:lnTo>
                  <a:lnTo>
                    <a:pt x="17" y="152"/>
                  </a:lnTo>
                  <a:lnTo>
                    <a:pt x="19" y="143"/>
                  </a:lnTo>
                  <a:lnTo>
                    <a:pt x="22" y="135"/>
                  </a:lnTo>
                  <a:lnTo>
                    <a:pt x="27" y="126"/>
                  </a:lnTo>
                  <a:lnTo>
                    <a:pt x="31" y="117"/>
                  </a:lnTo>
                  <a:lnTo>
                    <a:pt x="36" y="109"/>
                  </a:lnTo>
                  <a:lnTo>
                    <a:pt x="42" y="101"/>
                  </a:lnTo>
                  <a:lnTo>
                    <a:pt x="47" y="93"/>
                  </a:lnTo>
                  <a:lnTo>
                    <a:pt x="53" y="86"/>
                  </a:lnTo>
                  <a:lnTo>
                    <a:pt x="59" y="78"/>
                  </a:lnTo>
                  <a:lnTo>
                    <a:pt x="66" y="71"/>
                  </a:lnTo>
                  <a:lnTo>
                    <a:pt x="74" y="65"/>
                  </a:lnTo>
                  <a:lnTo>
                    <a:pt x="81" y="59"/>
                  </a:lnTo>
                  <a:lnTo>
                    <a:pt x="90" y="53"/>
                  </a:lnTo>
                  <a:lnTo>
                    <a:pt x="97" y="47"/>
                  </a:lnTo>
                  <a:lnTo>
                    <a:pt x="106" y="41"/>
                  </a:lnTo>
                  <a:lnTo>
                    <a:pt x="115" y="37"/>
                  </a:lnTo>
                  <a:lnTo>
                    <a:pt x="125" y="32"/>
                  </a:lnTo>
                  <a:lnTo>
                    <a:pt x="134" y="28"/>
                  </a:lnTo>
                  <a:lnTo>
                    <a:pt x="144" y="24"/>
                  </a:lnTo>
                  <a:lnTo>
                    <a:pt x="153" y="21"/>
                  </a:lnTo>
                  <a:lnTo>
                    <a:pt x="163" y="18"/>
                  </a:lnTo>
                  <a:lnTo>
                    <a:pt x="175" y="15"/>
                  </a:lnTo>
                  <a:lnTo>
                    <a:pt x="185" y="13"/>
                  </a:lnTo>
                  <a:lnTo>
                    <a:pt x="196" y="10"/>
                  </a:lnTo>
                  <a:lnTo>
                    <a:pt x="207" y="10"/>
                  </a:lnTo>
                  <a:lnTo>
                    <a:pt x="218" y="9"/>
                  </a:lnTo>
                  <a:lnTo>
                    <a:pt x="229" y="9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0" name="Freeform 97"/>
            <p:cNvSpPr>
              <a:spLocks/>
            </p:cNvSpPr>
            <p:nvPr/>
          </p:nvSpPr>
          <p:spPr bwMode="auto">
            <a:xfrm>
              <a:off x="2278063" y="2569989"/>
              <a:ext cx="363537" cy="317500"/>
            </a:xfrm>
            <a:custGeom>
              <a:avLst/>
              <a:gdLst>
                <a:gd name="T0" fmla="*/ 229 w 229"/>
                <a:gd name="T1" fmla="*/ 189 h 200"/>
                <a:gd name="T2" fmla="*/ 228 w 229"/>
                <a:gd name="T3" fmla="*/ 169 h 200"/>
                <a:gd name="T4" fmla="*/ 222 w 229"/>
                <a:gd name="T5" fmla="*/ 149 h 200"/>
                <a:gd name="T6" fmla="*/ 216 w 229"/>
                <a:gd name="T7" fmla="*/ 130 h 200"/>
                <a:gd name="T8" fmla="*/ 207 w 229"/>
                <a:gd name="T9" fmla="*/ 112 h 200"/>
                <a:gd name="T10" fmla="*/ 197 w 229"/>
                <a:gd name="T11" fmla="*/ 96 h 200"/>
                <a:gd name="T12" fmla="*/ 184 w 229"/>
                <a:gd name="T13" fmla="*/ 80 h 200"/>
                <a:gd name="T14" fmla="*/ 171 w 229"/>
                <a:gd name="T15" fmla="*/ 65 h 200"/>
                <a:gd name="T16" fmla="*/ 154 w 229"/>
                <a:gd name="T17" fmla="*/ 52 h 200"/>
                <a:gd name="T18" fmla="*/ 137 w 229"/>
                <a:gd name="T19" fmla="*/ 40 h 200"/>
                <a:gd name="T20" fmla="*/ 119 w 229"/>
                <a:gd name="T21" fmla="*/ 28 h 200"/>
                <a:gd name="T22" fmla="*/ 100 w 229"/>
                <a:gd name="T23" fmla="*/ 19 h 200"/>
                <a:gd name="T24" fmla="*/ 80 w 229"/>
                <a:gd name="T25" fmla="*/ 12 h 200"/>
                <a:gd name="T26" fmla="*/ 58 w 229"/>
                <a:gd name="T27" fmla="*/ 6 h 200"/>
                <a:gd name="T28" fmla="*/ 36 w 229"/>
                <a:gd name="T29" fmla="*/ 3 h 200"/>
                <a:gd name="T30" fmla="*/ 12 w 229"/>
                <a:gd name="T31" fmla="*/ 0 h 200"/>
                <a:gd name="T32" fmla="*/ 0 w 229"/>
                <a:gd name="T33" fmla="*/ 9 h 200"/>
                <a:gd name="T34" fmla="*/ 24 w 229"/>
                <a:gd name="T35" fmla="*/ 10 h 200"/>
                <a:gd name="T36" fmla="*/ 44 w 229"/>
                <a:gd name="T37" fmla="*/ 13 h 200"/>
                <a:gd name="T38" fmla="*/ 66 w 229"/>
                <a:gd name="T39" fmla="*/ 18 h 200"/>
                <a:gd name="T40" fmla="*/ 87 w 229"/>
                <a:gd name="T41" fmla="*/ 24 h 200"/>
                <a:gd name="T42" fmla="*/ 106 w 229"/>
                <a:gd name="T43" fmla="*/ 32 h 200"/>
                <a:gd name="T44" fmla="*/ 124 w 229"/>
                <a:gd name="T45" fmla="*/ 41 h 200"/>
                <a:gd name="T46" fmla="*/ 141 w 229"/>
                <a:gd name="T47" fmla="*/ 53 h 200"/>
                <a:gd name="T48" fmla="*/ 156 w 229"/>
                <a:gd name="T49" fmla="*/ 65 h 200"/>
                <a:gd name="T50" fmla="*/ 171 w 229"/>
                <a:gd name="T51" fmla="*/ 78 h 200"/>
                <a:gd name="T52" fmla="*/ 184 w 229"/>
                <a:gd name="T53" fmla="*/ 93 h 200"/>
                <a:gd name="T54" fmla="*/ 194 w 229"/>
                <a:gd name="T55" fmla="*/ 109 h 200"/>
                <a:gd name="T56" fmla="*/ 204 w 229"/>
                <a:gd name="T57" fmla="*/ 126 h 200"/>
                <a:gd name="T58" fmla="*/ 212 w 229"/>
                <a:gd name="T59" fmla="*/ 143 h 200"/>
                <a:gd name="T60" fmla="*/ 216 w 229"/>
                <a:gd name="T61" fmla="*/ 161 h 200"/>
                <a:gd name="T62" fmla="*/ 220 w 229"/>
                <a:gd name="T63" fmla="*/ 180 h 200"/>
                <a:gd name="T64" fmla="*/ 220 w 229"/>
                <a:gd name="T65" fmla="*/ 200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200"/>
                <a:gd name="T101" fmla="*/ 229 w 229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200">
                  <a:moveTo>
                    <a:pt x="229" y="200"/>
                  </a:moveTo>
                  <a:lnTo>
                    <a:pt x="229" y="189"/>
                  </a:lnTo>
                  <a:lnTo>
                    <a:pt x="229" y="179"/>
                  </a:lnTo>
                  <a:lnTo>
                    <a:pt x="228" y="169"/>
                  </a:lnTo>
                  <a:lnTo>
                    <a:pt x="225" y="160"/>
                  </a:lnTo>
                  <a:lnTo>
                    <a:pt x="222" y="149"/>
                  </a:lnTo>
                  <a:lnTo>
                    <a:pt x="219" y="141"/>
                  </a:lnTo>
                  <a:lnTo>
                    <a:pt x="216" y="130"/>
                  </a:lnTo>
                  <a:lnTo>
                    <a:pt x="212" y="121"/>
                  </a:lnTo>
                  <a:lnTo>
                    <a:pt x="207" y="112"/>
                  </a:lnTo>
                  <a:lnTo>
                    <a:pt x="201" y="103"/>
                  </a:lnTo>
                  <a:lnTo>
                    <a:pt x="197" y="96"/>
                  </a:lnTo>
                  <a:lnTo>
                    <a:pt x="191" y="87"/>
                  </a:lnTo>
                  <a:lnTo>
                    <a:pt x="184" y="80"/>
                  </a:lnTo>
                  <a:lnTo>
                    <a:pt x="176" y="72"/>
                  </a:lnTo>
                  <a:lnTo>
                    <a:pt x="171" y="65"/>
                  </a:lnTo>
                  <a:lnTo>
                    <a:pt x="162" y="58"/>
                  </a:lnTo>
                  <a:lnTo>
                    <a:pt x="154" y="52"/>
                  </a:lnTo>
                  <a:lnTo>
                    <a:pt x="146" y="46"/>
                  </a:lnTo>
                  <a:lnTo>
                    <a:pt x="137" y="40"/>
                  </a:lnTo>
                  <a:lnTo>
                    <a:pt x="128" y="34"/>
                  </a:lnTo>
                  <a:lnTo>
                    <a:pt x="119" y="28"/>
                  </a:lnTo>
                  <a:lnTo>
                    <a:pt x="109" y="24"/>
                  </a:lnTo>
                  <a:lnTo>
                    <a:pt x="100" y="19"/>
                  </a:lnTo>
                  <a:lnTo>
                    <a:pt x="90" y="16"/>
                  </a:lnTo>
                  <a:lnTo>
                    <a:pt x="80" y="12"/>
                  </a:lnTo>
                  <a:lnTo>
                    <a:pt x="68" y="9"/>
                  </a:lnTo>
                  <a:lnTo>
                    <a:pt x="58" y="6"/>
                  </a:lnTo>
                  <a:lnTo>
                    <a:pt x="47" y="4"/>
                  </a:lnTo>
                  <a:lnTo>
                    <a:pt x="36" y="3"/>
                  </a:lnTo>
                  <a:lnTo>
                    <a:pt x="24" y="1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2" y="9"/>
                  </a:lnTo>
                  <a:lnTo>
                    <a:pt x="24" y="10"/>
                  </a:lnTo>
                  <a:lnTo>
                    <a:pt x="34" y="10"/>
                  </a:lnTo>
                  <a:lnTo>
                    <a:pt x="44" y="13"/>
                  </a:lnTo>
                  <a:lnTo>
                    <a:pt x="56" y="15"/>
                  </a:lnTo>
                  <a:lnTo>
                    <a:pt x="66" y="18"/>
                  </a:lnTo>
                  <a:lnTo>
                    <a:pt x="77" y="21"/>
                  </a:lnTo>
                  <a:lnTo>
                    <a:pt x="87" y="24"/>
                  </a:lnTo>
                  <a:lnTo>
                    <a:pt x="96" y="28"/>
                  </a:lnTo>
                  <a:lnTo>
                    <a:pt x="106" y="32"/>
                  </a:lnTo>
                  <a:lnTo>
                    <a:pt x="115" y="37"/>
                  </a:lnTo>
                  <a:lnTo>
                    <a:pt x="124" y="41"/>
                  </a:lnTo>
                  <a:lnTo>
                    <a:pt x="132" y="47"/>
                  </a:lnTo>
                  <a:lnTo>
                    <a:pt x="141" y="53"/>
                  </a:lnTo>
                  <a:lnTo>
                    <a:pt x="149" y="59"/>
                  </a:lnTo>
                  <a:lnTo>
                    <a:pt x="156" y="65"/>
                  </a:lnTo>
                  <a:lnTo>
                    <a:pt x="163" y="71"/>
                  </a:lnTo>
                  <a:lnTo>
                    <a:pt x="171" y="78"/>
                  </a:lnTo>
                  <a:lnTo>
                    <a:pt x="178" y="86"/>
                  </a:lnTo>
                  <a:lnTo>
                    <a:pt x="184" y="93"/>
                  </a:lnTo>
                  <a:lnTo>
                    <a:pt x="190" y="101"/>
                  </a:lnTo>
                  <a:lnTo>
                    <a:pt x="194" y="109"/>
                  </a:lnTo>
                  <a:lnTo>
                    <a:pt x="200" y="117"/>
                  </a:lnTo>
                  <a:lnTo>
                    <a:pt x="204" y="126"/>
                  </a:lnTo>
                  <a:lnTo>
                    <a:pt x="207" y="135"/>
                  </a:lnTo>
                  <a:lnTo>
                    <a:pt x="212" y="143"/>
                  </a:lnTo>
                  <a:lnTo>
                    <a:pt x="215" y="152"/>
                  </a:lnTo>
                  <a:lnTo>
                    <a:pt x="216" y="161"/>
                  </a:lnTo>
                  <a:lnTo>
                    <a:pt x="219" y="170"/>
                  </a:lnTo>
                  <a:lnTo>
                    <a:pt x="220" y="180"/>
                  </a:lnTo>
                  <a:lnTo>
                    <a:pt x="220" y="189"/>
                  </a:lnTo>
                  <a:lnTo>
                    <a:pt x="220" y="200"/>
                  </a:lnTo>
                  <a:lnTo>
                    <a:pt x="229" y="2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1" name="Freeform 98"/>
            <p:cNvSpPr>
              <a:spLocks/>
            </p:cNvSpPr>
            <p:nvPr/>
          </p:nvSpPr>
          <p:spPr bwMode="auto">
            <a:xfrm>
              <a:off x="2425700" y="2887489"/>
              <a:ext cx="215900" cy="288925"/>
            </a:xfrm>
            <a:custGeom>
              <a:avLst/>
              <a:gdLst>
                <a:gd name="T0" fmla="*/ 11 w 136"/>
                <a:gd name="T1" fmla="*/ 179 h 182"/>
                <a:gd name="T2" fmla="*/ 25 w 136"/>
                <a:gd name="T3" fmla="*/ 170 h 182"/>
                <a:gd name="T4" fmla="*/ 39 w 136"/>
                <a:gd name="T5" fmla="*/ 163 h 182"/>
                <a:gd name="T6" fmla="*/ 51 w 136"/>
                <a:gd name="T7" fmla="*/ 154 h 182"/>
                <a:gd name="T8" fmla="*/ 64 w 136"/>
                <a:gd name="T9" fmla="*/ 143 h 182"/>
                <a:gd name="T10" fmla="*/ 76 w 136"/>
                <a:gd name="T11" fmla="*/ 134 h 182"/>
                <a:gd name="T12" fmla="*/ 86 w 136"/>
                <a:gd name="T13" fmla="*/ 123 h 182"/>
                <a:gd name="T14" fmla="*/ 95 w 136"/>
                <a:gd name="T15" fmla="*/ 112 h 182"/>
                <a:gd name="T16" fmla="*/ 104 w 136"/>
                <a:gd name="T17" fmla="*/ 100 h 182"/>
                <a:gd name="T18" fmla="*/ 113 w 136"/>
                <a:gd name="T19" fmla="*/ 89 h 182"/>
                <a:gd name="T20" fmla="*/ 119 w 136"/>
                <a:gd name="T21" fmla="*/ 75 h 182"/>
                <a:gd name="T22" fmla="*/ 124 w 136"/>
                <a:gd name="T23" fmla="*/ 62 h 182"/>
                <a:gd name="T24" fmla="*/ 129 w 136"/>
                <a:gd name="T25" fmla="*/ 49 h 182"/>
                <a:gd name="T26" fmla="*/ 133 w 136"/>
                <a:gd name="T27" fmla="*/ 35 h 182"/>
                <a:gd name="T28" fmla="*/ 135 w 136"/>
                <a:gd name="T29" fmla="*/ 22 h 182"/>
                <a:gd name="T30" fmla="*/ 136 w 136"/>
                <a:gd name="T31" fmla="*/ 7 h 182"/>
                <a:gd name="T32" fmla="*/ 127 w 136"/>
                <a:gd name="T33" fmla="*/ 0 h 182"/>
                <a:gd name="T34" fmla="*/ 127 w 136"/>
                <a:gd name="T35" fmla="*/ 13 h 182"/>
                <a:gd name="T36" fmla="*/ 126 w 136"/>
                <a:gd name="T37" fmla="*/ 26 h 182"/>
                <a:gd name="T38" fmla="*/ 123 w 136"/>
                <a:gd name="T39" fmla="*/ 40 h 182"/>
                <a:gd name="T40" fmla="*/ 119 w 136"/>
                <a:gd name="T41" fmla="*/ 53 h 182"/>
                <a:gd name="T42" fmla="*/ 114 w 136"/>
                <a:gd name="T43" fmla="*/ 65 h 182"/>
                <a:gd name="T44" fmla="*/ 108 w 136"/>
                <a:gd name="T45" fmla="*/ 78 h 182"/>
                <a:gd name="T46" fmla="*/ 101 w 136"/>
                <a:gd name="T47" fmla="*/ 90 h 182"/>
                <a:gd name="T48" fmla="*/ 94 w 136"/>
                <a:gd name="T49" fmla="*/ 100 h 182"/>
                <a:gd name="T50" fmla="*/ 85 w 136"/>
                <a:gd name="T51" fmla="*/ 112 h 182"/>
                <a:gd name="T52" fmla="*/ 75 w 136"/>
                <a:gd name="T53" fmla="*/ 123 h 182"/>
                <a:gd name="T54" fmla="*/ 64 w 136"/>
                <a:gd name="T55" fmla="*/ 133 h 182"/>
                <a:gd name="T56" fmla="*/ 53 w 136"/>
                <a:gd name="T57" fmla="*/ 142 h 182"/>
                <a:gd name="T58" fmla="*/ 41 w 136"/>
                <a:gd name="T59" fmla="*/ 151 h 182"/>
                <a:gd name="T60" fmla="*/ 28 w 136"/>
                <a:gd name="T61" fmla="*/ 160 h 182"/>
                <a:gd name="T62" fmla="*/ 14 w 136"/>
                <a:gd name="T63" fmla="*/ 167 h 182"/>
                <a:gd name="T64" fmla="*/ 0 w 136"/>
                <a:gd name="T65" fmla="*/ 174 h 1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82"/>
                <a:gd name="T101" fmla="*/ 136 w 136"/>
                <a:gd name="T102" fmla="*/ 182 h 1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82">
                  <a:moveTo>
                    <a:pt x="4" y="182"/>
                  </a:moveTo>
                  <a:lnTo>
                    <a:pt x="11" y="179"/>
                  </a:lnTo>
                  <a:lnTo>
                    <a:pt x="19" y="174"/>
                  </a:lnTo>
                  <a:lnTo>
                    <a:pt x="25" y="170"/>
                  </a:lnTo>
                  <a:lnTo>
                    <a:pt x="32" y="167"/>
                  </a:lnTo>
                  <a:lnTo>
                    <a:pt x="39" y="163"/>
                  </a:lnTo>
                  <a:lnTo>
                    <a:pt x="45" y="158"/>
                  </a:lnTo>
                  <a:lnTo>
                    <a:pt x="51" y="154"/>
                  </a:lnTo>
                  <a:lnTo>
                    <a:pt x="58" y="149"/>
                  </a:lnTo>
                  <a:lnTo>
                    <a:pt x="64" y="143"/>
                  </a:lnTo>
                  <a:lnTo>
                    <a:pt x="70" y="139"/>
                  </a:lnTo>
                  <a:lnTo>
                    <a:pt x="76" y="134"/>
                  </a:lnTo>
                  <a:lnTo>
                    <a:pt x="80" y="129"/>
                  </a:lnTo>
                  <a:lnTo>
                    <a:pt x="86" y="123"/>
                  </a:lnTo>
                  <a:lnTo>
                    <a:pt x="91" y="118"/>
                  </a:lnTo>
                  <a:lnTo>
                    <a:pt x="95" y="112"/>
                  </a:lnTo>
                  <a:lnTo>
                    <a:pt x="100" y="106"/>
                  </a:lnTo>
                  <a:lnTo>
                    <a:pt x="104" y="100"/>
                  </a:lnTo>
                  <a:lnTo>
                    <a:pt x="108" y="94"/>
                  </a:lnTo>
                  <a:lnTo>
                    <a:pt x="113" y="89"/>
                  </a:lnTo>
                  <a:lnTo>
                    <a:pt x="116" y="83"/>
                  </a:lnTo>
                  <a:lnTo>
                    <a:pt x="119" y="75"/>
                  </a:lnTo>
                  <a:lnTo>
                    <a:pt x="122" y="69"/>
                  </a:lnTo>
                  <a:lnTo>
                    <a:pt x="124" y="62"/>
                  </a:lnTo>
                  <a:lnTo>
                    <a:pt x="127" y="56"/>
                  </a:lnTo>
                  <a:lnTo>
                    <a:pt x="129" y="49"/>
                  </a:lnTo>
                  <a:lnTo>
                    <a:pt x="132" y="43"/>
                  </a:lnTo>
                  <a:lnTo>
                    <a:pt x="133" y="35"/>
                  </a:lnTo>
                  <a:lnTo>
                    <a:pt x="135" y="28"/>
                  </a:lnTo>
                  <a:lnTo>
                    <a:pt x="135" y="22"/>
                  </a:lnTo>
                  <a:lnTo>
                    <a:pt x="136" y="15"/>
                  </a:lnTo>
                  <a:lnTo>
                    <a:pt x="136" y="7"/>
                  </a:lnTo>
                  <a:lnTo>
                    <a:pt x="136" y="0"/>
                  </a:lnTo>
                  <a:lnTo>
                    <a:pt x="127" y="0"/>
                  </a:lnTo>
                  <a:lnTo>
                    <a:pt x="127" y="7"/>
                  </a:lnTo>
                  <a:lnTo>
                    <a:pt x="127" y="13"/>
                  </a:lnTo>
                  <a:lnTo>
                    <a:pt x="127" y="20"/>
                  </a:lnTo>
                  <a:lnTo>
                    <a:pt x="126" y="26"/>
                  </a:lnTo>
                  <a:lnTo>
                    <a:pt x="124" y="34"/>
                  </a:lnTo>
                  <a:lnTo>
                    <a:pt x="123" y="40"/>
                  </a:lnTo>
                  <a:lnTo>
                    <a:pt x="122" y="47"/>
                  </a:lnTo>
                  <a:lnTo>
                    <a:pt x="119" y="53"/>
                  </a:lnTo>
                  <a:lnTo>
                    <a:pt x="117" y="59"/>
                  </a:lnTo>
                  <a:lnTo>
                    <a:pt x="114" y="65"/>
                  </a:lnTo>
                  <a:lnTo>
                    <a:pt x="111" y="72"/>
                  </a:lnTo>
                  <a:lnTo>
                    <a:pt x="108" y="78"/>
                  </a:lnTo>
                  <a:lnTo>
                    <a:pt x="104" y="84"/>
                  </a:lnTo>
                  <a:lnTo>
                    <a:pt x="101" y="90"/>
                  </a:lnTo>
                  <a:lnTo>
                    <a:pt x="97" y="96"/>
                  </a:lnTo>
                  <a:lnTo>
                    <a:pt x="94" y="100"/>
                  </a:lnTo>
                  <a:lnTo>
                    <a:pt x="89" y="106"/>
                  </a:lnTo>
                  <a:lnTo>
                    <a:pt x="85" y="112"/>
                  </a:lnTo>
                  <a:lnTo>
                    <a:pt x="79" y="117"/>
                  </a:lnTo>
                  <a:lnTo>
                    <a:pt x="75" y="123"/>
                  </a:lnTo>
                  <a:lnTo>
                    <a:pt x="69" y="127"/>
                  </a:lnTo>
                  <a:lnTo>
                    <a:pt x="64" y="133"/>
                  </a:lnTo>
                  <a:lnTo>
                    <a:pt x="58" y="137"/>
                  </a:lnTo>
                  <a:lnTo>
                    <a:pt x="53" y="142"/>
                  </a:lnTo>
                  <a:lnTo>
                    <a:pt x="47" y="146"/>
                  </a:lnTo>
                  <a:lnTo>
                    <a:pt x="41" y="151"/>
                  </a:lnTo>
                  <a:lnTo>
                    <a:pt x="33" y="155"/>
                  </a:lnTo>
                  <a:lnTo>
                    <a:pt x="28" y="160"/>
                  </a:lnTo>
                  <a:lnTo>
                    <a:pt x="20" y="163"/>
                  </a:lnTo>
                  <a:lnTo>
                    <a:pt x="14" y="167"/>
                  </a:lnTo>
                  <a:lnTo>
                    <a:pt x="7" y="170"/>
                  </a:lnTo>
                  <a:lnTo>
                    <a:pt x="0" y="174"/>
                  </a:lnTo>
                  <a:lnTo>
                    <a:pt x="4" y="18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2" name="Freeform 99"/>
            <p:cNvSpPr>
              <a:spLocks/>
            </p:cNvSpPr>
            <p:nvPr/>
          </p:nvSpPr>
          <p:spPr bwMode="auto">
            <a:xfrm>
              <a:off x="2395538" y="3163714"/>
              <a:ext cx="36512" cy="73025"/>
            </a:xfrm>
            <a:custGeom>
              <a:avLst/>
              <a:gdLst>
                <a:gd name="T0" fmla="*/ 8 w 23"/>
                <a:gd name="T1" fmla="*/ 45 h 46"/>
                <a:gd name="T2" fmla="*/ 8 w 23"/>
                <a:gd name="T3" fmla="*/ 42 h 46"/>
                <a:gd name="T4" fmla="*/ 8 w 23"/>
                <a:gd name="T5" fmla="*/ 39 h 46"/>
                <a:gd name="T6" fmla="*/ 8 w 23"/>
                <a:gd name="T7" fmla="*/ 36 h 46"/>
                <a:gd name="T8" fmla="*/ 8 w 23"/>
                <a:gd name="T9" fmla="*/ 33 h 46"/>
                <a:gd name="T10" fmla="*/ 10 w 23"/>
                <a:gd name="T11" fmla="*/ 30 h 46"/>
                <a:gd name="T12" fmla="*/ 10 w 23"/>
                <a:gd name="T13" fmla="*/ 27 h 46"/>
                <a:gd name="T14" fmla="*/ 11 w 23"/>
                <a:gd name="T15" fmla="*/ 24 h 46"/>
                <a:gd name="T16" fmla="*/ 11 w 23"/>
                <a:gd name="T17" fmla="*/ 21 h 46"/>
                <a:gd name="T18" fmla="*/ 13 w 23"/>
                <a:gd name="T19" fmla="*/ 18 h 46"/>
                <a:gd name="T20" fmla="*/ 14 w 23"/>
                <a:gd name="T21" fmla="*/ 15 h 46"/>
                <a:gd name="T22" fmla="*/ 17 w 23"/>
                <a:gd name="T23" fmla="*/ 12 h 46"/>
                <a:gd name="T24" fmla="*/ 19 w 23"/>
                <a:gd name="T25" fmla="*/ 11 h 46"/>
                <a:gd name="T26" fmla="*/ 20 w 23"/>
                <a:gd name="T27" fmla="*/ 9 h 46"/>
                <a:gd name="T28" fmla="*/ 23 w 23"/>
                <a:gd name="T29" fmla="*/ 8 h 46"/>
                <a:gd name="T30" fmla="*/ 17 w 23"/>
                <a:gd name="T31" fmla="*/ 0 h 46"/>
                <a:gd name="T32" fmla="*/ 14 w 23"/>
                <a:gd name="T33" fmla="*/ 2 h 46"/>
                <a:gd name="T34" fmla="*/ 13 w 23"/>
                <a:gd name="T35" fmla="*/ 5 h 46"/>
                <a:gd name="T36" fmla="*/ 10 w 23"/>
                <a:gd name="T37" fmla="*/ 6 h 46"/>
                <a:gd name="T38" fmla="*/ 8 w 23"/>
                <a:gd name="T39" fmla="*/ 9 h 46"/>
                <a:gd name="T40" fmla="*/ 7 w 23"/>
                <a:gd name="T41" fmla="*/ 12 h 46"/>
                <a:gd name="T42" fmla="*/ 6 w 23"/>
                <a:gd name="T43" fmla="*/ 15 h 46"/>
                <a:gd name="T44" fmla="*/ 4 w 23"/>
                <a:gd name="T45" fmla="*/ 18 h 46"/>
                <a:gd name="T46" fmla="*/ 3 w 23"/>
                <a:gd name="T47" fmla="*/ 21 h 46"/>
                <a:gd name="T48" fmla="*/ 1 w 23"/>
                <a:gd name="T49" fmla="*/ 24 h 46"/>
                <a:gd name="T50" fmla="*/ 1 w 23"/>
                <a:gd name="T51" fmla="*/ 29 h 46"/>
                <a:gd name="T52" fmla="*/ 0 w 23"/>
                <a:gd name="T53" fmla="*/ 31 h 46"/>
                <a:gd name="T54" fmla="*/ 0 w 23"/>
                <a:gd name="T55" fmla="*/ 34 h 46"/>
                <a:gd name="T56" fmla="*/ 0 w 23"/>
                <a:gd name="T57" fmla="*/ 39 h 46"/>
                <a:gd name="T58" fmla="*/ 0 w 23"/>
                <a:gd name="T59" fmla="*/ 42 h 46"/>
                <a:gd name="T60" fmla="*/ 0 w 23"/>
                <a:gd name="T61" fmla="*/ 45 h 46"/>
                <a:gd name="T62" fmla="*/ 8 w 23"/>
                <a:gd name="T63" fmla="*/ 46 h 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"/>
                <a:gd name="T97" fmla="*/ 0 h 46"/>
                <a:gd name="T98" fmla="*/ 23 w 23"/>
                <a:gd name="T99" fmla="*/ 46 h 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" h="46">
                  <a:moveTo>
                    <a:pt x="8" y="46"/>
                  </a:moveTo>
                  <a:lnTo>
                    <a:pt x="8" y="45"/>
                  </a:lnTo>
                  <a:lnTo>
                    <a:pt x="8" y="43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10" y="31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7"/>
                  </a:lnTo>
                  <a:lnTo>
                    <a:pt x="10" y="26"/>
                  </a:lnTo>
                  <a:lnTo>
                    <a:pt x="11" y="24"/>
                  </a:lnTo>
                  <a:lnTo>
                    <a:pt x="11" y="23"/>
                  </a:lnTo>
                  <a:lnTo>
                    <a:pt x="11" y="21"/>
                  </a:lnTo>
                  <a:lnTo>
                    <a:pt x="13" y="20"/>
                  </a:lnTo>
                  <a:lnTo>
                    <a:pt x="13" y="18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6" y="14"/>
                  </a:lnTo>
                  <a:lnTo>
                    <a:pt x="17" y="12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20" y="9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9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6" y="14"/>
                  </a:lnTo>
                  <a:lnTo>
                    <a:pt x="6" y="15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3" y="23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1" y="29"/>
                  </a:lnTo>
                  <a:lnTo>
                    <a:pt x="1" y="30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8" y="4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3" name="Freeform 100"/>
            <p:cNvSpPr>
              <a:spLocks/>
            </p:cNvSpPr>
            <p:nvPr/>
          </p:nvSpPr>
          <p:spPr bwMode="auto">
            <a:xfrm>
              <a:off x="2395538" y="3236739"/>
              <a:ext cx="69850" cy="90487"/>
            </a:xfrm>
            <a:custGeom>
              <a:avLst/>
              <a:gdLst>
                <a:gd name="T0" fmla="*/ 41 w 44"/>
                <a:gd name="T1" fmla="*/ 48 h 57"/>
                <a:gd name="T2" fmla="*/ 38 w 44"/>
                <a:gd name="T3" fmla="*/ 46 h 57"/>
                <a:gd name="T4" fmla="*/ 35 w 44"/>
                <a:gd name="T5" fmla="*/ 46 h 57"/>
                <a:gd name="T6" fmla="*/ 32 w 44"/>
                <a:gd name="T7" fmla="*/ 45 h 57"/>
                <a:gd name="T8" fmla="*/ 28 w 44"/>
                <a:gd name="T9" fmla="*/ 43 h 57"/>
                <a:gd name="T10" fmla="*/ 25 w 44"/>
                <a:gd name="T11" fmla="*/ 40 h 57"/>
                <a:gd name="T12" fmla="*/ 22 w 44"/>
                <a:gd name="T13" fmla="*/ 39 h 57"/>
                <a:gd name="T14" fmla="*/ 20 w 44"/>
                <a:gd name="T15" fmla="*/ 36 h 57"/>
                <a:gd name="T16" fmla="*/ 17 w 44"/>
                <a:gd name="T17" fmla="*/ 33 h 57"/>
                <a:gd name="T18" fmla="*/ 16 w 44"/>
                <a:gd name="T19" fmla="*/ 28 h 57"/>
                <a:gd name="T20" fmla="*/ 13 w 44"/>
                <a:gd name="T21" fmla="*/ 25 h 57"/>
                <a:gd name="T22" fmla="*/ 11 w 44"/>
                <a:gd name="T23" fmla="*/ 21 h 57"/>
                <a:gd name="T24" fmla="*/ 10 w 44"/>
                <a:gd name="T25" fmla="*/ 17 h 57"/>
                <a:gd name="T26" fmla="*/ 8 w 44"/>
                <a:gd name="T27" fmla="*/ 12 h 57"/>
                <a:gd name="T28" fmla="*/ 8 w 44"/>
                <a:gd name="T29" fmla="*/ 8 h 57"/>
                <a:gd name="T30" fmla="*/ 8 w 44"/>
                <a:gd name="T31" fmla="*/ 3 h 57"/>
                <a:gd name="T32" fmla="*/ 0 w 44"/>
                <a:gd name="T33" fmla="*/ 0 h 57"/>
                <a:gd name="T34" fmla="*/ 0 w 44"/>
                <a:gd name="T35" fmla="*/ 6 h 57"/>
                <a:gd name="T36" fmla="*/ 0 w 44"/>
                <a:gd name="T37" fmla="*/ 12 h 57"/>
                <a:gd name="T38" fmla="*/ 1 w 44"/>
                <a:gd name="T39" fmla="*/ 17 h 57"/>
                <a:gd name="T40" fmla="*/ 3 w 44"/>
                <a:gd name="T41" fmla="*/ 23 h 57"/>
                <a:gd name="T42" fmla="*/ 4 w 44"/>
                <a:gd name="T43" fmla="*/ 27 h 57"/>
                <a:gd name="T44" fmla="*/ 7 w 44"/>
                <a:gd name="T45" fmla="*/ 31 h 57"/>
                <a:gd name="T46" fmla="*/ 8 w 44"/>
                <a:gd name="T47" fmla="*/ 36 h 57"/>
                <a:gd name="T48" fmla="*/ 11 w 44"/>
                <a:gd name="T49" fmla="*/ 40 h 57"/>
                <a:gd name="T50" fmla="*/ 14 w 44"/>
                <a:gd name="T51" fmla="*/ 43 h 57"/>
                <a:gd name="T52" fmla="*/ 19 w 44"/>
                <a:gd name="T53" fmla="*/ 46 h 57"/>
                <a:gd name="T54" fmla="*/ 22 w 44"/>
                <a:gd name="T55" fmla="*/ 49 h 57"/>
                <a:gd name="T56" fmla="*/ 26 w 44"/>
                <a:gd name="T57" fmla="*/ 52 h 57"/>
                <a:gd name="T58" fmla="*/ 29 w 44"/>
                <a:gd name="T59" fmla="*/ 54 h 57"/>
                <a:gd name="T60" fmla="*/ 33 w 44"/>
                <a:gd name="T61" fmla="*/ 55 h 57"/>
                <a:gd name="T62" fmla="*/ 38 w 44"/>
                <a:gd name="T63" fmla="*/ 57 h 57"/>
                <a:gd name="T64" fmla="*/ 44 w 44"/>
                <a:gd name="T65" fmla="*/ 57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7"/>
                <a:gd name="T101" fmla="*/ 44 w 44"/>
                <a:gd name="T102" fmla="*/ 57 h 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7">
                  <a:moveTo>
                    <a:pt x="44" y="48"/>
                  </a:moveTo>
                  <a:lnTo>
                    <a:pt x="41" y="48"/>
                  </a:lnTo>
                  <a:lnTo>
                    <a:pt x="39" y="48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3" y="45"/>
                  </a:lnTo>
                  <a:lnTo>
                    <a:pt x="32" y="45"/>
                  </a:lnTo>
                  <a:lnTo>
                    <a:pt x="30" y="43"/>
                  </a:lnTo>
                  <a:lnTo>
                    <a:pt x="28" y="43"/>
                  </a:lnTo>
                  <a:lnTo>
                    <a:pt x="26" y="42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2" y="39"/>
                  </a:lnTo>
                  <a:lnTo>
                    <a:pt x="22" y="37"/>
                  </a:lnTo>
                  <a:lnTo>
                    <a:pt x="20" y="36"/>
                  </a:lnTo>
                  <a:lnTo>
                    <a:pt x="19" y="34"/>
                  </a:lnTo>
                  <a:lnTo>
                    <a:pt x="17" y="33"/>
                  </a:lnTo>
                  <a:lnTo>
                    <a:pt x="16" y="31"/>
                  </a:lnTo>
                  <a:lnTo>
                    <a:pt x="16" y="28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11" y="20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8" y="12"/>
                  </a:lnTo>
                  <a:lnTo>
                    <a:pt x="8" y="11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3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1" y="20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1" y="40"/>
                  </a:lnTo>
                  <a:lnTo>
                    <a:pt x="13" y="42"/>
                  </a:lnTo>
                  <a:lnTo>
                    <a:pt x="14" y="43"/>
                  </a:lnTo>
                  <a:lnTo>
                    <a:pt x="16" y="45"/>
                  </a:lnTo>
                  <a:lnTo>
                    <a:pt x="19" y="46"/>
                  </a:lnTo>
                  <a:lnTo>
                    <a:pt x="20" y="48"/>
                  </a:lnTo>
                  <a:lnTo>
                    <a:pt x="22" y="49"/>
                  </a:lnTo>
                  <a:lnTo>
                    <a:pt x="23" y="51"/>
                  </a:lnTo>
                  <a:lnTo>
                    <a:pt x="26" y="52"/>
                  </a:lnTo>
                  <a:lnTo>
                    <a:pt x="28" y="52"/>
                  </a:lnTo>
                  <a:lnTo>
                    <a:pt x="29" y="54"/>
                  </a:lnTo>
                  <a:lnTo>
                    <a:pt x="32" y="55"/>
                  </a:lnTo>
                  <a:lnTo>
                    <a:pt x="33" y="55"/>
                  </a:lnTo>
                  <a:lnTo>
                    <a:pt x="36" y="55"/>
                  </a:lnTo>
                  <a:lnTo>
                    <a:pt x="38" y="57"/>
                  </a:lnTo>
                  <a:lnTo>
                    <a:pt x="41" y="57"/>
                  </a:lnTo>
                  <a:lnTo>
                    <a:pt x="44" y="57"/>
                  </a:lnTo>
                  <a:lnTo>
                    <a:pt x="44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4" name="Freeform 101"/>
            <p:cNvSpPr>
              <a:spLocks/>
            </p:cNvSpPr>
            <p:nvPr/>
          </p:nvSpPr>
          <p:spPr bwMode="auto">
            <a:xfrm>
              <a:off x="2465388" y="3312939"/>
              <a:ext cx="269875" cy="14287"/>
            </a:xfrm>
            <a:custGeom>
              <a:avLst/>
              <a:gdLst>
                <a:gd name="T0" fmla="*/ 170 w 170"/>
                <a:gd name="T1" fmla="*/ 4 h 9"/>
                <a:gd name="T2" fmla="*/ 170 w 170"/>
                <a:gd name="T3" fmla="*/ 0 h 9"/>
                <a:gd name="T4" fmla="*/ 0 w 170"/>
                <a:gd name="T5" fmla="*/ 0 h 9"/>
                <a:gd name="T6" fmla="*/ 0 w 170"/>
                <a:gd name="T7" fmla="*/ 9 h 9"/>
                <a:gd name="T8" fmla="*/ 170 w 170"/>
                <a:gd name="T9" fmla="*/ 9 h 9"/>
                <a:gd name="T10" fmla="*/ 170 w 170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"/>
                <a:gd name="T19" fmla="*/ 0 h 9"/>
                <a:gd name="T20" fmla="*/ 170 w 170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" h="9">
                  <a:moveTo>
                    <a:pt x="170" y="4"/>
                  </a:moveTo>
                  <a:lnTo>
                    <a:pt x="170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70" y="9"/>
                  </a:lnTo>
                  <a:lnTo>
                    <a:pt x="17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5" name="Rectangle 102"/>
            <p:cNvSpPr>
              <a:spLocks noChangeArrowheads="1"/>
            </p:cNvSpPr>
            <p:nvPr/>
          </p:nvSpPr>
          <p:spPr bwMode="auto">
            <a:xfrm>
              <a:off x="2465388" y="3484389"/>
              <a:ext cx="2698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6" name="Freeform 103"/>
            <p:cNvSpPr>
              <a:spLocks/>
            </p:cNvSpPr>
            <p:nvPr/>
          </p:nvSpPr>
          <p:spPr bwMode="auto">
            <a:xfrm>
              <a:off x="2395538" y="3484389"/>
              <a:ext cx="69850" cy="88900"/>
            </a:xfrm>
            <a:custGeom>
              <a:avLst/>
              <a:gdLst>
                <a:gd name="T0" fmla="*/ 8 w 44"/>
                <a:gd name="T1" fmla="*/ 53 h 56"/>
                <a:gd name="T2" fmla="*/ 8 w 44"/>
                <a:gd name="T3" fmla="*/ 49 h 56"/>
                <a:gd name="T4" fmla="*/ 10 w 44"/>
                <a:gd name="T5" fmla="*/ 44 h 56"/>
                <a:gd name="T6" fmla="*/ 11 w 44"/>
                <a:gd name="T7" fmla="*/ 40 h 56"/>
                <a:gd name="T8" fmla="*/ 11 w 44"/>
                <a:gd name="T9" fmla="*/ 35 h 56"/>
                <a:gd name="T10" fmla="*/ 14 w 44"/>
                <a:gd name="T11" fmla="*/ 31 h 56"/>
                <a:gd name="T12" fmla="*/ 16 w 44"/>
                <a:gd name="T13" fmla="*/ 28 h 56"/>
                <a:gd name="T14" fmla="*/ 17 w 44"/>
                <a:gd name="T15" fmla="*/ 23 h 56"/>
                <a:gd name="T16" fmla="*/ 20 w 44"/>
                <a:gd name="T17" fmla="*/ 20 h 56"/>
                <a:gd name="T18" fmla="*/ 23 w 44"/>
                <a:gd name="T19" fmla="*/ 18 h 56"/>
                <a:gd name="T20" fmla="*/ 26 w 44"/>
                <a:gd name="T21" fmla="*/ 16 h 56"/>
                <a:gd name="T22" fmla="*/ 29 w 44"/>
                <a:gd name="T23" fmla="*/ 13 h 56"/>
                <a:gd name="T24" fmla="*/ 32 w 44"/>
                <a:gd name="T25" fmla="*/ 12 h 56"/>
                <a:gd name="T26" fmla="*/ 35 w 44"/>
                <a:gd name="T27" fmla="*/ 10 h 56"/>
                <a:gd name="T28" fmla="*/ 39 w 44"/>
                <a:gd name="T29" fmla="*/ 10 h 56"/>
                <a:gd name="T30" fmla="*/ 42 w 44"/>
                <a:gd name="T31" fmla="*/ 9 h 56"/>
                <a:gd name="T32" fmla="*/ 44 w 44"/>
                <a:gd name="T33" fmla="*/ 0 h 56"/>
                <a:gd name="T34" fmla="*/ 39 w 44"/>
                <a:gd name="T35" fmla="*/ 0 h 56"/>
                <a:gd name="T36" fmla="*/ 35 w 44"/>
                <a:gd name="T37" fmla="*/ 1 h 56"/>
                <a:gd name="T38" fmla="*/ 30 w 44"/>
                <a:gd name="T39" fmla="*/ 3 h 56"/>
                <a:gd name="T40" fmla="*/ 26 w 44"/>
                <a:gd name="T41" fmla="*/ 4 h 56"/>
                <a:gd name="T42" fmla="*/ 22 w 44"/>
                <a:gd name="T43" fmla="*/ 7 h 56"/>
                <a:gd name="T44" fmla="*/ 19 w 44"/>
                <a:gd name="T45" fmla="*/ 10 h 56"/>
                <a:gd name="T46" fmla="*/ 16 w 44"/>
                <a:gd name="T47" fmla="*/ 13 h 56"/>
                <a:gd name="T48" fmla="*/ 13 w 44"/>
                <a:gd name="T49" fmla="*/ 16 h 56"/>
                <a:gd name="T50" fmla="*/ 10 w 44"/>
                <a:gd name="T51" fmla="*/ 20 h 56"/>
                <a:gd name="T52" fmla="*/ 7 w 44"/>
                <a:gd name="T53" fmla="*/ 25 h 56"/>
                <a:gd name="T54" fmla="*/ 6 w 44"/>
                <a:gd name="T55" fmla="*/ 29 h 56"/>
                <a:gd name="T56" fmla="*/ 3 w 44"/>
                <a:gd name="T57" fmla="*/ 34 h 56"/>
                <a:gd name="T58" fmla="*/ 1 w 44"/>
                <a:gd name="T59" fmla="*/ 40 h 56"/>
                <a:gd name="T60" fmla="*/ 1 w 44"/>
                <a:gd name="T61" fmla="*/ 44 h 56"/>
                <a:gd name="T62" fmla="*/ 0 w 44"/>
                <a:gd name="T63" fmla="*/ 50 h 56"/>
                <a:gd name="T64" fmla="*/ 0 w 44"/>
                <a:gd name="T65" fmla="*/ 56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6"/>
                <a:gd name="T101" fmla="*/ 44 w 44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6">
                  <a:moveTo>
                    <a:pt x="8" y="56"/>
                  </a:moveTo>
                  <a:lnTo>
                    <a:pt x="8" y="53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8" y="46"/>
                  </a:lnTo>
                  <a:lnTo>
                    <a:pt x="10" y="44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3" y="32"/>
                  </a:lnTo>
                  <a:lnTo>
                    <a:pt x="14" y="31"/>
                  </a:lnTo>
                  <a:lnTo>
                    <a:pt x="14" y="29"/>
                  </a:lnTo>
                  <a:lnTo>
                    <a:pt x="16" y="28"/>
                  </a:lnTo>
                  <a:lnTo>
                    <a:pt x="17" y="25"/>
                  </a:lnTo>
                  <a:lnTo>
                    <a:pt x="17" y="23"/>
                  </a:lnTo>
                  <a:lnTo>
                    <a:pt x="19" y="22"/>
                  </a:lnTo>
                  <a:lnTo>
                    <a:pt x="20" y="20"/>
                  </a:lnTo>
                  <a:lnTo>
                    <a:pt x="22" y="19"/>
                  </a:lnTo>
                  <a:lnTo>
                    <a:pt x="23" y="18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8" y="15"/>
                  </a:lnTo>
                  <a:lnTo>
                    <a:pt x="29" y="13"/>
                  </a:lnTo>
                  <a:lnTo>
                    <a:pt x="30" y="13"/>
                  </a:lnTo>
                  <a:lnTo>
                    <a:pt x="32" y="12"/>
                  </a:lnTo>
                  <a:lnTo>
                    <a:pt x="33" y="12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9" y="10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5" y="1"/>
                  </a:lnTo>
                  <a:lnTo>
                    <a:pt x="32" y="1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2" y="7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7" y="12"/>
                  </a:lnTo>
                  <a:lnTo>
                    <a:pt x="16" y="13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4"/>
                  </a:lnTo>
                  <a:lnTo>
                    <a:pt x="0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0" y="56"/>
                  </a:lnTo>
                  <a:lnTo>
                    <a:pt x="8" y="5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7" name="Freeform 104"/>
            <p:cNvSpPr>
              <a:spLocks/>
            </p:cNvSpPr>
            <p:nvPr/>
          </p:nvSpPr>
          <p:spPr bwMode="auto">
            <a:xfrm>
              <a:off x="2395538" y="3573289"/>
              <a:ext cx="39687" cy="74612"/>
            </a:xfrm>
            <a:custGeom>
              <a:avLst/>
              <a:gdLst>
                <a:gd name="T0" fmla="*/ 25 w 25"/>
                <a:gd name="T1" fmla="*/ 40 h 47"/>
                <a:gd name="T2" fmla="*/ 23 w 25"/>
                <a:gd name="T3" fmla="*/ 37 h 47"/>
                <a:gd name="T4" fmla="*/ 20 w 25"/>
                <a:gd name="T5" fmla="*/ 36 h 47"/>
                <a:gd name="T6" fmla="*/ 19 w 25"/>
                <a:gd name="T7" fmla="*/ 34 h 47"/>
                <a:gd name="T8" fmla="*/ 17 w 25"/>
                <a:gd name="T9" fmla="*/ 31 h 47"/>
                <a:gd name="T10" fmla="*/ 16 w 25"/>
                <a:gd name="T11" fmla="*/ 28 h 47"/>
                <a:gd name="T12" fmla="*/ 14 w 25"/>
                <a:gd name="T13" fmla="*/ 25 h 47"/>
                <a:gd name="T14" fmla="*/ 13 w 25"/>
                <a:gd name="T15" fmla="*/ 22 h 47"/>
                <a:gd name="T16" fmla="*/ 11 w 25"/>
                <a:gd name="T17" fmla="*/ 19 h 47"/>
                <a:gd name="T18" fmla="*/ 11 w 25"/>
                <a:gd name="T19" fmla="*/ 16 h 47"/>
                <a:gd name="T20" fmla="*/ 10 w 25"/>
                <a:gd name="T21" fmla="*/ 13 h 47"/>
                <a:gd name="T22" fmla="*/ 10 w 25"/>
                <a:gd name="T23" fmla="*/ 10 h 47"/>
                <a:gd name="T24" fmla="*/ 8 w 25"/>
                <a:gd name="T25" fmla="*/ 7 h 47"/>
                <a:gd name="T26" fmla="*/ 8 w 25"/>
                <a:gd name="T27" fmla="*/ 4 h 47"/>
                <a:gd name="T28" fmla="*/ 8 w 25"/>
                <a:gd name="T29" fmla="*/ 1 h 47"/>
                <a:gd name="T30" fmla="*/ 0 w 25"/>
                <a:gd name="T31" fmla="*/ 0 h 47"/>
                <a:gd name="T32" fmla="*/ 0 w 25"/>
                <a:gd name="T33" fmla="*/ 3 h 47"/>
                <a:gd name="T34" fmla="*/ 0 w 25"/>
                <a:gd name="T35" fmla="*/ 6 h 47"/>
                <a:gd name="T36" fmla="*/ 0 w 25"/>
                <a:gd name="T37" fmla="*/ 9 h 47"/>
                <a:gd name="T38" fmla="*/ 1 w 25"/>
                <a:gd name="T39" fmla="*/ 13 h 47"/>
                <a:gd name="T40" fmla="*/ 1 w 25"/>
                <a:gd name="T41" fmla="*/ 16 h 47"/>
                <a:gd name="T42" fmla="*/ 3 w 25"/>
                <a:gd name="T43" fmla="*/ 19 h 47"/>
                <a:gd name="T44" fmla="*/ 4 w 25"/>
                <a:gd name="T45" fmla="*/ 22 h 47"/>
                <a:gd name="T46" fmla="*/ 4 w 25"/>
                <a:gd name="T47" fmla="*/ 25 h 47"/>
                <a:gd name="T48" fmla="*/ 6 w 25"/>
                <a:gd name="T49" fmla="*/ 28 h 47"/>
                <a:gd name="T50" fmla="*/ 7 w 25"/>
                <a:gd name="T51" fmla="*/ 31 h 47"/>
                <a:gd name="T52" fmla="*/ 8 w 25"/>
                <a:gd name="T53" fmla="*/ 34 h 47"/>
                <a:gd name="T54" fmla="*/ 10 w 25"/>
                <a:gd name="T55" fmla="*/ 37 h 47"/>
                <a:gd name="T56" fmla="*/ 13 w 25"/>
                <a:gd name="T57" fmla="*/ 38 h 47"/>
                <a:gd name="T58" fmla="*/ 14 w 25"/>
                <a:gd name="T59" fmla="*/ 41 h 47"/>
                <a:gd name="T60" fmla="*/ 16 w 25"/>
                <a:gd name="T61" fmla="*/ 44 h 47"/>
                <a:gd name="T62" fmla="*/ 19 w 25"/>
                <a:gd name="T63" fmla="*/ 46 h 47"/>
                <a:gd name="T64" fmla="*/ 19 w 25"/>
                <a:gd name="T65" fmla="*/ 46 h 47"/>
                <a:gd name="T66" fmla="*/ 23 w 25"/>
                <a:gd name="T67" fmla="*/ 38 h 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"/>
                <a:gd name="T103" fmla="*/ 0 h 47"/>
                <a:gd name="T104" fmla="*/ 25 w 25"/>
                <a:gd name="T105" fmla="*/ 47 h 4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" h="47">
                  <a:moveTo>
                    <a:pt x="23" y="38"/>
                  </a:moveTo>
                  <a:lnTo>
                    <a:pt x="25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2" y="37"/>
                  </a:lnTo>
                  <a:lnTo>
                    <a:pt x="20" y="36"/>
                  </a:lnTo>
                  <a:lnTo>
                    <a:pt x="20" y="34"/>
                  </a:lnTo>
                  <a:lnTo>
                    <a:pt x="19" y="34"/>
                  </a:lnTo>
                  <a:lnTo>
                    <a:pt x="19" y="33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4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8" y="9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1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9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8" y="33"/>
                  </a:lnTo>
                  <a:lnTo>
                    <a:pt x="8" y="34"/>
                  </a:lnTo>
                  <a:lnTo>
                    <a:pt x="10" y="36"/>
                  </a:lnTo>
                  <a:lnTo>
                    <a:pt x="10" y="37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3" y="40"/>
                  </a:lnTo>
                  <a:lnTo>
                    <a:pt x="14" y="41"/>
                  </a:lnTo>
                  <a:lnTo>
                    <a:pt x="16" y="43"/>
                  </a:lnTo>
                  <a:lnTo>
                    <a:pt x="16" y="44"/>
                  </a:lnTo>
                  <a:lnTo>
                    <a:pt x="17" y="44"/>
                  </a:lnTo>
                  <a:lnTo>
                    <a:pt x="19" y="46"/>
                  </a:lnTo>
                  <a:lnTo>
                    <a:pt x="20" y="47"/>
                  </a:lnTo>
                  <a:lnTo>
                    <a:pt x="19" y="46"/>
                  </a:lnTo>
                  <a:lnTo>
                    <a:pt x="20" y="47"/>
                  </a:lnTo>
                  <a:lnTo>
                    <a:pt x="23" y="3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8" name="Freeform 105"/>
            <p:cNvSpPr>
              <a:spLocks/>
            </p:cNvSpPr>
            <p:nvPr/>
          </p:nvSpPr>
          <p:spPr bwMode="auto">
            <a:xfrm>
              <a:off x="2427288" y="3633614"/>
              <a:ext cx="217487" cy="290512"/>
            </a:xfrm>
            <a:custGeom>
              <a:avLst/>
              <a:gdLst>
                <a:gd name="T0" fmla="*/ 137 w 137"/>
                <a:gd name="T1" fmla="*/ 175 h 183"/>
                <a:gd name="T2" fmla="*/ 135 w 137"/>
                <a:gd name="T3" fmla="*/ 162 h 183"/>
                <a:gd name="T4" fmla="*/ 132 w 137"/>
                <a:gd name="T5" fmla="*/ 147 h 183"/>
                <a:gd name="T6" fmla="*/ 129 w 137"/>
                <a:gd name="T7" fmla="*/ 132 h 183"/>
                <a:gd name="T8" fmla="*/ 125 w 137"/>
                <a:gd name="T9" fmla="*/ 119 h 183"/>
                <a:gd name="T10" fmla="*/ 119 w 137"/>
                <a:gd name="T11" fmla="*/ 106 h 183"/>
                <a:gd name="T12" fmla="*/ 112 w 137"/>
                <a:gd name="T13" fmla="*/ 94 h 183"/>
                <a:gd name="T14" fmla="*/ 104 w 137"/>
                <a:gd name="T15" fmla="*/ 80 h 183"/>
                <a:gd name="T16" fmla="*/ 96 w 137"/>
                <a:gd name="T17" fmla="*/ 69 h 183"/>
                <a:gd name="T18" fmla="*/ 85 w 137"/>
                <a:gd name="T19" fmla="*/ 57 h 183"/>
                <a:gd name="T20" fmla="*/ 75 w 137"/>
                <a:gd name="T21" fmla="*/ 46 h 183"/>
                <a:gd name="T22" fmla="*/ 63 w 137"/>
                <a:gd name="T23" fmla="*/ 36 h 183"/>
                <a:gd name="T24" fmla="*/ 52 w 137"/>
                <a:gd name="T25" fmla="*/ 27 h 183"/>
                <a:gd name="T26" fmla="*/ 38 w 137"/>
                <a:gd name="T27" fmla="*/ 18 h 183"/>
                <a:gd name="T28" fmla="*/ 25 w 137"/>
                <a:gd name="T29" fmla="*/ 11 h 183"/>
                <a:gd name="T30" fmla="*/ 10 w 137"/>
                <a:gd name="T31" fmla="*/ 3 h 183"/>
                <a:gd name="T32" fmla="*/ 0 w 137"/>
                <a:gd name="T33" fmla="*/ 9 h 183"/>
                <a:gd name="T34" fmla="*/ 13 w 137"/>
                <a:gd name="T35" fmla="*/ 15 h 183"/>
                <a:gd name="T36" fmla="*/ 28 w 137"/>
                <a:gd name="T37" fmla="*/ 23 h 183"/>
                <a:gd name="T38" fmla="*/ 40 w 137"/>
                <a:gd name="T39" fmla="*/ 30 h 183"/>
                <a:gd name="T40" fmla="*/ 53 w 137"/>
                <a:gd name="T41" fmla="*/ 39 h 183"/>
                <a:gd name="T42" fmla="*/ 63 w 137"/>
                <a:gd name="T43" fmla="*/ 48 h 183"/>
                <a:gd name="T44" fmla="*/ 75 w 137"/>
                <a:gd name="T45" fmla="*/ 58 h 183"/>
                <a:gd name="T46" fmla="*/ 84 w 137"/>
                <a:gd name="T47" fmla="*/ 69 h 183"/>
                <a:gd name="T48" fmla="*/ 93 w 137"/>
                <a:gd name="T49" fmla="*/ 80 h 183"/>
                <a:gd name="T50" fmla="*/ 101 w 137"/>
                <a:gd name="T51" fmla="*/ 92 h 183"/>
                <a:gd name="T52" fmla="*/ 107 w 137"/>
                <a:gd name="T53" fmla="*/ 104 h 183"/>
                <a:gd name="T54" fmla="*/ 113 w 137"/>
                <a:gd name="T55" fmla="*/ 116 h 183"/>
                <a:gd name="T56" fmla="*/ 119 w 137"/>
                <a:gd name="T57" fmla="*/ 129 h 183"/>
                <a:gd name="T58" fmla="*/ 122 w 137"/>
                <a:gd name="T59" fmla="*/ 143 h 183"/>
                <a:gd name="T60" fmla="*/ 125 w 137"/>
                <a:gd name="T61" fmla="*/ 156 h 183"/>
                <a:gd name="T62" fmla="*/ 128 w 137"/>
                <a:gd name="T63" fmla="*/ 169 h 183"/>
                <a:gd name="T64" fmla="*/ 128 w 137"/>
                <a:gd name="T65" fmla="*/ 183 h 1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83"/>
                <a:gd name="T101" fmla="*/ 137 w 137"/>
                <a:gd name="T102" fmla="*/ 183 h 1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83">
                  <a:moveTo>
                    <a:pt x="137" y="183"/>
                  </a:moveTo>
                  <a:lnTo>
                    <a:pt x="137" y="175"/>
                  </a:lnTo>
                  <a:lnTo>
                    <a:pt x="137" y="168"/>
                  </a:lnTo>
                  <a:lnTo>
                    <a:pt x="135" y="162"/>
                  </a:lnTo>
                  <a:lnTo>
                    <a:pt x="134" y="154"/>
                  </a:lnTo>
                  <a:lnTo>
                    <a:pt x="132" y="147"/>
                  </a:lnTo>
                  <a:lnTo>
                    <a:pt x="131" y="140"/>
                  </a:lnTo>
                  <a:lnTo>
                    <a:pt x="129" y="132"/>
                  </a:lnTo>
                  <a:lnTo>
                    <a:pt x="126" y="126"/>
                  </a:lnTo>
                  <a:lnTo>
                    <a:pt x="125" y="119"/>
                  </a:lnTo>
                  <a:lnTo>
                    <a:pt x="122" y="113"/>
                  </a:lnTo>
                  <a:lnTo>
                    <a:pt x="119" y="106"/>
                  </a:lnTo>
                  <a:lnTo>
                    <a:pt x="116" y="100"/>
                  </a:lnTo>
                  <a:lnTo>
                    <a:pt x="112" y="94"/>
                  </a:lnTo>
                  <a:lnTo>
                    <a:pt x="109" y="86"/>
                  </a:lnTo>
                  <a:lnTo>
                    <a:pt x="104" y="80"/>
                  </a:lnTo>
                  <a:lnTo>
                    <a:pt x="100" y="75"/>
                  </a:lnTo>
                  <a:lnTo>
                    <a:pt x="96" y="69"/>
                  </a:lnTo>
                  <a:lnTo>
                    <a:pt x="91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75" y="46"/>
                  </a:lnTo>
                  <a:lnTo>
                    <a:pt x="69" y="42"/>
                  </a:lnTo>
                  <a:lnTo>
                    <a:pt x="63" y="36"/>
                  </a:lnTo>
                  <a:lnTo>
                    <a:pt x="57" y="32"/>
                  </a:lnTo>
                  <a:lnTo>
                    <a:pt x="52" y="27"/>
                  </a:lnTo>
                  <a:lnTo>
                    <a:pt x="46" y="23"/>
                  </a:lnTo>
                  <a:lnTo>
                    <a:pt x="38" y="18"/>
                  </a:lnTo>
                  <a:lnTo>
                    <a:pt x="32" y="14"/>
                  </a:lnTo>
                  <a:lnTo>
                    <a:pt x="25" y="11"/>
                  </a:lnTo>
                  <a:lnTo>
                    <a:pt x="18" y="6"/>
                  </a:lnTo>
                  <a:lnTo>
                    <a:pt x="10" y="3"/>
                  </a:lnTo>
                  <a:lnTo>
                    <a:pt x="3" y="0"/>
                  </a:lnTo>
                  <a:lnTo>
                    <a:pt x="0" y="9"/>
                  </a:lnTo>
                  <a:lnTo>
                    <a:pt x="8" y="12"/>
                  </a:lnTo>
                  <a:lnTo>
                    <a:pt x="13" y="15"/>
                  </a:lnTo>
                  <a:lnTo>
                    <a:pt x="21" y="18"/>
                  </a:lnTo>
                  <a:lnTo>
                    <a:pt x="28" y="23"/>
                  </a:lnTo>
                  <a:lnTo>
                    <a:pt x="34" y="26"/>
                  </a:lnTo>
                  <a:lnTo>
                    <a:pt x="40" y="30"/>
                  </a:lnTo>
                  <a:lnTo>
                    <a:pt x="47" y="35"/>
                  </a:lnTo>
                  <a:lnTo>
                    <a:pt x="53" y="39"/>
                  </a:lnTo>
                  <a:lnTo>
                    <a:pt x="59" y="43"/>
                  </a:lnTo>
                  <a:lnTo>
                    <a:pt x="63" y="48"/>
                  </a:lnTo>
                  <a:lnTo>
                    <a:pt x="69" y="52"/>
                  </a:lnTo>
                  <a:lnTo>
                    <a:pt x="75" y="58"/>
                  </a:lnTo>
                  <a:lnTo>
                    <a:pt x="79" y="63"/>
                  </a:lnTo>
                  <a:lnTo>
                    <a:pt x="84" y="69"/>
                  </a:lnTo>
                  <a:lnTo>
                    <a:pt x="88" y="75"/>
                  </a:lnTo>
                  <a:lnTo>
                    <a:pt x="93" y="80"/>
                  </a:lnTo>
                  <a:lnTo>
                    <a:pt x="97" y="86"/>
                  </a:lnTo>
                  <a:lnTo>
                    <a:pt x="101" y="92"/>
                  </a:lnTo>
                  <a:lnTo>
                    <a:pt x="104" y="98"/>
                  </a:lnTo>
                  <a:lnTo>
                    <a:pt x="107" y="104"/>
                  </a:lnTo>
                  <a:lnTo>
                    <a:pt x="110" y="110"/>
                  </a:lnTo>
                  <a:lnTo>
                    <a:pt x="113" y="116"/>
                  </a:lnTo>
                  <a:lnTo>
                    <a:pt x="116" y="122"/>
                  </a:lnTo>
                  <a:lnTo>
                    <a:pt x="119" y="129"/>
                  </a:lnTo>
                  <a:lnTo>
                    <a:pt x="121" y="135"/>
                  </a:lnTo>
                  <a:lnTo>
                    <a:pt x="122" y="143"/>
                  </a:lnTo>
                  <a:lnTo>
                    <a:pt x="123" y="149"/>
                  </a:lnTo>
                  <a:lnTo>
                    <a:pt x="125" y="156"/>
                  </a:lnTo>
                  <a:lnTo>
                    <a:pt x="126" y="162"/>
                  </a:lnTo>
                  <a:lnTo>
                    <a:pt x="128" y="169"/>
                  </a:lnTo>
                  <a:lnTo>
                    <a:pt x="128" y="175"/>
                  </a:lnTo>
                  <a:lnTo>
                    <a:pt x="128" y="183"/>
                  </a:lnTo>
                  <a:lnTo>
                    <a:pt x="137" y="18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9" name="Freeform 106"/>
            <p:cNvSpPr>
              <a:spLocks/>
            </p:cNvSpPr>
            <p:nvPr/>
          </p:nvSpPr>
          <p:spPr bwMode="auto">
            <a:xfrm>
              <a:off x="2281238" y="3924126"/>
              <a:ext cx="363537" cy="315913"/>
            </a:xfrm>
            <a:custGeom>
              <a:avLst/>
              <a:gdLst>
                <a:gd name="T0" fmla="*/ 12 w 229"/>
                <a:gd name="T1" fmla="*/ 199 h 199"/>
                <a:gd name="T2" fmla="*/ 34 w 229"/>
                <a:gd name="T3" fmla="*/ 196 h 199"/>
                <a:gd name="T4" fmla="*/ 57 w 229"/>
                <a:gd name="T5" fmla="*/ 194 h 199"/>
                <a:gd name="T6" fmla="*/ 78 w 229"/>
                <a:gd name="T7" fmla="*/ 188 h 199"/>
                <a:gd name="T8" fmla="*/ 98 w 229"/>
                <a:gd name="T9" fmla="*/ 180 h 199"/>
                <a:gd name="T10" fmla="*/ 117 w 229"/>
                <a:gd name="T11" fmla="*/ 171 h 199"/>
                <a:gd name="T12" fmla="*/ 136 w 229"/>
                <a:gd name="T13" fmla="*/ 159 h 199"/>
                <a:gd name="T14" fmla="*/ 152 w 229"/>
                <a:gd name="T15" fmla="*/ 148 h 199"/>
                <a:gd name="T16" fmla="*/ 169 w 229"/>
                <a:gd name="T17" fmla="*/ 134 h 199"/>
                <a:gd name="T18" fmla="*/ 183 w 229"/>
                <a:gd name="T19" fmla="*/ 119 h 199"/>
                <a:gd name="T20" fmla="*/ 195 w 229"/>
                <a:gd name="T21" fmla="*/ 103 h 199"/>
                <a:gd name="T22" fmla="*/ 205 w 229"/>
                <a:gd name="T23" fmla="*/ 87 h 199"/>
                <a:gd name="T24" fmla="*/ 214 w 229"/>
                <a:gd name="T25" fmla="*/ 69 h 199"/>
                <a:gd name="T26" fmla="*/ 221 w 229"/>
                <a:gd name="T27" fmla="*/ 50 h 199"/>
                <a:gd name="T28" fmla="*/ 226 w 229"/>
                <a:gd name="T29" fmla="*/ 31 h 199"/>
                <a:gd name="T30" fmla="*/ 229 w 229"/>
                <a:gd name="T31" fmla="*/ 10 h 199"/>
                <a:gd name="T32" fmla="*/ 220 w 229"/>
                <a:gd name="T33" fmla="*/ 0 h 199"/>
                <a:gd name="T34" fmla="*/ 218 w 229"/>
                <a:gd name="T35" fmla="*/ 19 h 199"/>
                <a:gd name="T36" fmla="*/ 215 w 229"/>
                <a:gd name="T37" fmla="*/ 38 h 199"/>
                <a:gd name="T38" fmla="*/ 210 w 229"/>
                <a:gd name="T39" fmla="*/ 56 h 199"/>
                <a:gd name="T40" fmla="*/ 202 w 229"/>
                <a:gd name="T41" fmla="*/ 74 h 199"/>
                <a:gd name="T42" fmla="*/ 193 w 229"/>
                <a:gd name="T43" fmla="*/ 90 h 199"/>
                <a:gd name="T44" fmla="*/ 182 w 229"/>
                <a:gd name="T45" fmla="*/ 106 h 199"/>
                <a:gd name="T46" fmla="*/ 170 w 229"/>
                <a:gd name="T47" fmla="*/ 121 h 199"/>
                <a:gd name="T48" fmla="*/ 155 w 229"/>
                <a:gd name="T49" fmla="*/ 134 h 199"/>
                <a:gd name="T50" fmla="*/ 139 w 229"/>
                <a:gd name="T51" fmla="*/ 146 h 199"/>
                <a:gd name="T52" fmla="*/ 123 w 229"/>
                <a:gd name="T53" fmla="*/ 158 h 199"/>
                <a:gd name="T54" fmla="*/ 104 w 229"/>
                <a:gd name="T55" fmla="*/ 167 h 199"/>
                <a:gd name="T56" fmla="*/ 85 w 229"/>
                <a:gd name="T57" fmla="*/ 176 h 199"/>
                <a:gd name="T58" fmla="*/ 64 w 229"/>
                <a:gd name="T59" fmla="*/ 182 h 199"/>
                <a:gd name="T60" fmla="*/ 44 w 229"/>
                <a:gd name="T61" fmla="*/ 186 h 199"/>
                <a:gd name="T62" fmla="*/ 22 w 229"/>
                <a:gd name="T63" fmla="*/ 189 h 199"/>
                <a:gd name="T64" fmla="*/ 0 w 229"/>
                <a:gd name="T65" fmla="*/ 191 h 1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199"/>
                <a:gd name="T101" fmla="*/ 229 w 229"/>
                <a:gd name="T102" fmla="*/ 199 h 1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199">
                  <a:moveTo>
                    <a:pt x="0" y="199"/>
                  </a:moveTo>
                  <a:lnTo>
                    <a:pt x="12" y="199"/>
                  </a:lnTo>
                  <a:lnTo>
                    <a:pt x="23" y="198"/>
                  </a:lnTo>
                  <a:lnTo>
                    <a:pt x="34" y="196"/>
                  </a:lnTo>
                  <a:lnTo>
                    <a:pt x="45" y="195"/>
                  </a:lnTo>
                  <a:lnTo>
                    <a:pt x="57" y="194"/>
                  </a:lnTo>
                  <a:lnTo>
                    <a:pt x="67" y="191"/>
                  </a:lnTo>
                  <a:lnTo>
                    <a:pt x="78" y="188"/>
                  </a:lnTo>
                  <a:lnTo>
                    <a:pt x="88" y="183"/>
                  </a:lnTo>
                  <a:lnTo>
                    <a:pt x="98" y="180"/>
                  </a:lnTo>
                  <a:lnTo>
                    <a:pt x="108" y="176"/>
                  </a:lnTo>
                  <a:lnTo>
                    <a:pt x="117" y="171"/>
                  </a:lnTo>
                  <a:lnTo>
                    <a:pt x="127" y="165"/>
                  </a:lnTo>
                  <a:lnTo>
                    <a:pt x="136" y="159"/>
                  </a:lnTo>
                  <a:lnTo>
                    <a:pt x="145" y="154"/>
                  </a:lnTo>
                  <a:lnTo>
                    <a:pt x="152" y="148"/>
                  </a:lnTo>
                  <a:lnTo>
                    <a:pt x="161" y="142"/>
                  </a:lnTo>
                  <a:lnTo>
                    <a:pt x="169" y="134"/>
                  </a:lnTo>
                  <a:lnTo>
                    <a:pt x="176" y="127"/>
                  </a:lnTo>
                  <a:lnTo>
                    <a:pt x="183" y="119"/>
                  </a:lnTo>
                  <a:lnTo>
                    <a:pt x="189" y="112"/>
                  </a:lnTo>
                  <a:lnTo>
                    <a:pt x="195" y="103"/>
                  </a:lnTo>
                  <a:lnTo>
                    <a:pt x="201" y="94"/>
                  </a:lnTo>
                  <a:lnTo>
                    <a:pt x="205" y="87"/>
                  </a:lnTo>
                  <a:lnTo>
                    <a:pt x="211" y="78"/>
                  </a:lnTo>
                  <a:lnTo>
                    <a:pt x="214" y="69"/>
                  </a:lnTo>
                  <a:lnTo>
                    <a:pt x="218" y="59"/>
                  </a:lnTo>
                  <a:lnTo>
                    <a:pt x="221" y="50"/>
                  </a:lnTo>
                  <a:lnTo>
                    <a:pt x="224" y="40"/>
                  </a:lnTo>
                  <a:lnTo>
                    <a:pt x="226" y="31"/>
                  </a:lnTo>
                  <a:lnTo>
                    <a:pt x="227" y="20"/>
                  </a:lnTo>
                  <a:lnTo>
                    <a:pt x="229" y="10"/>
                  </a:lnTo>
                  <a:lnTo>
                    <a:pt x="229" y="0"/>
                  </a:lnTo>
                  <a:lnTo>
                    <a:pt x="220" y="0"/>
                  </a:lnTo>
                  <a:lnTo>
                    <a:pt x="220" y="10"/>
                  </a:lnTo>
                  <a:lnTo>
                    <a:pt x="218" y="19"/>
                  </a:lnTo>
                  <a:lnTo>
                    <a:pt x="217" y="29"/>
                  </a:lnTo>
                  <a:lnTo>
                    <a:pt x="215" y="38"/>
                  </a:lnTo>
                  <a:lnTo>
                    <a:pt x="213" y="47"/>
                  </a:lnTo>
                  <a:lnTo>
                    <a:pt x="210" y="56"/>
                  </a:lnTo>
                  <a:lnTo>
                    <a:pt x="207" y="65"/>
                  </a:lnTo>
                  <a:lnTo>
                    <a:pt x="202" y="74"/>
                  </a:lnTo>
                  <a:lnTo>
                    <a:pt x="198" y="82"/>
                  </a:lnTo>
                  <a:lnTo>
                    <a:pt x="193" y="90"/>
                  </a:lnTo>
                  <a:lnTo>
                    <a:pt x="188" y="99"/>
                  </a:lnTo>
                  <a:lnTo>
                    <a:pt x="182" y="106"/>
                  </a:lnTo>
                  <a:lnTo>
                    <a:pt x="176" y="114"/>
                  </a:lnTo>
                  <a:lnTo>
                    <a:pt x="170" y="121"/>
                  </a:lnTo>
                  <a:lnTo>
                    <a:pt x="163" y="128"/>
                  </a:lnTo>
                  <a:lnTo>
                    <a:pt x="155" y="134"/>
                  </a:lnTo>
                  <a:lnTo>
                    <a:pt x="148" y="140"/>
                  </a:lnTo>
                  <a:lnTo>
                    <a:pt x="139" y="146"/>
                  </a:lnTo>
                  <a:lnTo>
                    <a:pt x="132" y="152"/>
                  </a:lnTo>
                  <a:lnTo>
                    <a:pt x="123" y="158"/>
                  </a:lnTo>
                  <a:lnTo>
                    <a:pt x="114" y="162"/>
                  </a:lnTo>
                  <a:lnTo>
                    <a:pt x="104" y="167"/>
                  </a:lnTo>
                  <a:lnTo>
                    <a:pt x="95" y="171"/>
                  </a:lnTo>
                  <a:lnTo>
                    <a:pt x="85" y="176"/>
                  </a:lnTo>
                  <a:lnTo>
                    <a:pt x="75" y="179"/>
                  </a:lnTo>
                  <a:lnTo>
                    <a:pt x="64" y="182"/>
                  </a:lnTo>
                  <a:lnTo>
                    <a:pt x="54" y="185"/>
                  </a:lnTo>
                  <a:lnTo>
                    <a:pt x="44" y="186"/>
                  </a:lnTo>
                  <a:lnTo>
                    <a:pt x="34" y="189"/>
                  </a:lnTo>
                  <a:lnTo>
                    <a:pt x="22" y="189"/>
                  </a:lnTo>
                  <a:lnTo>
                    <a:pt x="10" y="191"/>
                  </a:lnTo>
                  <a:lnTo>
                    <a:pt x="0" y="191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0" name="Freeform 107"/>
            <p:cNvSpPr>
              <a:spLocks/>
            </p:cNvSpPr>
            <p:nvPr/>
          </p:nvSpPr>
          <p:spPr bwMode="auto">
            <a:xfrm>
              <a:off x="1917700" y="3924126"/>
              <a:ext cx="363538" cy="315913"/>
            </a:xfrm>
            <a:custGeom>
              <a:avLst/>
              <a:gdLst>
                <a:gd name="T0" fmla="*/ 0 w 229"/>
                <a:gd name="T1" fmla="*/ 10 h 199"/>
                <a:gd name="T2" fmla="*/ 1 w 229"/>
                <a:gd name="T3" fmla="*/ 31 h 199"/>
                <a:gd name="T4" fmla="*/ 6 w 229"/>
                <a:gd name="T5" fmla="*/ 50 h 199"/>
                <a:gd name="T6" fmla="*/ 13 w 229"/>
                <a:gd name="T7" fmla="*/ 69 h 199"/>
                <a:gd name="T8" fmla="*/ 22 w 229"/>
                <a:gd name="T9" fmla="*/ 87 h 199"/>
                <a:gd name="T10" fmla="*/ 32 w 229"/>
                <a:gd name="T11" fmla="*/ 103 h 199"/>
                <a:gd name="T12" fmla="*/ 45 w 229"/>
                <a:gd name="T13" fmla="*/ 119 h 199"/>
                <a:gd name="T14" fmla="*/ 59 w 229"/>
                <a:gd name="T15" fmla="*/ 134 h 199"/>
                <a:gd name="T16" fmla="*/ 75 w 229"/>
                <a:gd name="T17" fmla="*/ 148 h 199"/>
                <a:gd name="T18" fmla="*/ 92 w 229"/>
                <a:gd name="T19" fmla="*/ 159 h 199"/>
                <a:gd name="T20" fmla="*/ 110 w 229"/>
                <a:gd name="T21" fmla="*/ 171 h 199"/>
                <a:gd name="T22" fmla="*/ 129 w 229"/>
                <a:gd name="T23" fmla="*/ 180 h 199"/>
                <a:gd name="T24" fmla="*/ 150 w 229"/>
                <a:gd name="T25" fmla="*/ 188 h 199"/>
                <a:gd name="T26" fmla="*/ 172 w 229"/>
                <a:gd name="T27" fmla="*/ 194 h 199"/>
                <a:gd name="T28" fmla="*/ 194 w 229"/>
                <a:gd name="T29" fmla="*/ 196 h 199"/>
                <a:gd name="T30" fmla="*/ 217 w 229"/>
                <a:gd name="T31" fmla="*/ 199 h 199"/>
                <a:gd name="T32" fmla="*/ 229 w 229"/>
                <a:gd name="T33" fmla="*/ 191 h 199"/>
                <a:gd name="T34" fmla="*/ 205 w 229"/>
                <a:gd name="T35" fmla="*/ 189 h 199"/>
                <a:gd name="T36" fmla="*/ 183 w 229"/>
                <a:gd name="T37" fmla="*/ 186 h 199"/>
                <a:gd name="T38" fmla="*/ 163 w 229"/>
                <a:gd name="T39" fmla="*/ 182 h 199"/>
                <a:gd name="T40" fmla="*/ 142 w 229"/>
                <a:gd name="T41" fmla="*/ 176 h 199"/>
                <a:gd name="T42" fmla="*/ 123 w 229"/>
                <a:gd name="T43" fmla="*/ 167 h 199"/>
                <a:gd name="T44" fmla="*/ 106 w 229"/>
                <a:gd name="T45" fmla="*/ 158 h 199"/>
                <a:gd name="T46" fmla="*/ 88 w 229"/>
                <a:gd name="T47" fmla="*/ 146 h 199"/>
                <a:gd name="T48" fmla="*/ 72 w 229"/>
                <a:gd name="T49" fmla="*/ 134 h 199"/>
                <a:gd name="T50" fmla="*/ 59 w 229"/>
                <a:gd name="T51" fmla="*/ 121 h 199"/>
                <a:gd name="T52" fmla="*/ 45 w 229"/>
                <a:gd name="T53" fmla="*/ 106 h 199"/>
                <a:gd name="T54" fmla="*/ 35 w 229"/>
                <a:gd name="T55" fmla="*/ 90 h 199"/>
                <a:gd name="T56" fmla="*/ 25 w 229"/>
                <a:gd name="T57" fmla="*/ 74 h 199"/>
                <a:gd name="T58" fmla="*/ 17 w 229"/>
                <a:gd name="T59" fmla="*/ 56 h 199"/>
                <a:gd name="T60" fmla="*/ 13 w 229"/>
                <a:gd name="T61" fmla="*/ 38 h 199"/>
                <a:gd name="T62" fmla="*/ 9 w 229"/>
                <a:gd name="T63" fmla="*/ 19 h 199"/>
                <a:gd name="T64" fmla="*/ 9 w 229"/>
                <a:gd name="T65" fmla="*/ 0 h 1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199"/>
                <a:gd name="T101" fmla="*/ 229 w 229"/>
                <a:gd name="T102" fmla="*/ 199 h 1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199">
                  <a:moveTo>
                    <a:pt x="0" y="0"/>
                  </a:moveTo>
                  <a:lnTo>
                    <a:pt x="0" y="10"/>
                  </a:lnTo>
                  <a:lnTo>
                    <a:pt x="0" y="20"/>
                  </a:lnTo>
                  <a:lnTo>
                    <a:pt x="1" y="31"/>
                  </a:lnTo>
                  <a:lnTo>
                    <a:pt x="4" y="40"/>
                  </a:lnTo>
                  <a:lnTo>
                    <a:pt x="6" y="50"/>
                  </a:lnTo>
                  <a:lnTo>
                    <a:pt x="10" y="59"/>
                  </a:lnTo>
                  <a:lnTo>
                    <a:pt x="13" y="69"/>
                  </a:lnTo>
                  <a:lnTo>
                    <a:pt x="17" y="78"/>
                  </a:lnTo>
                  <a:lnTo>
                    <a:pt x="22" y="87"/>
                  </a:lnTo>
                  <a:lnTo>
                    <a:pt x="28" y="94"/>
                  </a:lnTo>
                  <a:lnTo>
                    <a:pt x="32" y="103"/>
                  </a:lnTo>
                  <a:lnTo>
                    <a:pt x="38" y="112"/>
                  </a:lnTo>
                  <a:lnTo>
                    <a:pt x="45" y="119"/>
                  </a:lnTo>
                  <a:lnTo>
                    <a:pt x="51" y="127"/>
                  </a:lnTo>
                  <a:lnTo>
                    <a:pt x="59" y="134"/>
                  </a:lnTo>
                  <a:lnTo>
                    <a:pt x="67" y="142"/>
                  </a:lnTo>
                  <a:lnTo>
                    <a:pt x="75" y="148"/>
                  </a:lnTo>
                  <a:lnTo>
                    <a:pt x="84" y="154"/>
                  </a:lnTo>
                  <a:lnTo>
                    <a:pt x="92" y="159"/>
                  </a:lnTo>
                  <a:lnTo>
                    <a:pt x="101" y="165"/>
                  </a:lnTo>
                  <a:lnTo>
                    <a:pt x="110" y="171"/>
                  </a:lnTo>
                  <a:lnTo>
                    <a:pt x="120" y="176"/>
                  </a:lnTo>
                  <a:lnTo>
                    <a:pt x="129" y="180"/>
                  </a:lnTo>
                  <a:lnTo>
                    <a:pt x="139" y="183"/>
                  </a:lnTo>
                  <a:lnTo>
                    <a:pt x="150" y="188"/>
                  </a:lnTo>
                  <a:lnTo>
                    <a:pt x="160" y="191"/>
                  </a:lnTo>
                  <a:lnTo>
                    <a:pt x="172" y="194"/>
                  </a:lnTo>
                  <a:lnTo>
                    <a:pt x="182" y="195"/>
                  </a:lnTo>
                  <a:lnTo>
                    <a:pt x="194" y="196"/>
                  </a:lnTo>
                  <a:lnTo>
                    <a:pt x="205" y="198"/>
                  </a:lnTo>
                  <a:lnTo>
                    <a:pt x="217" y="199"/>
                  </a:lnTo>
                  <a:lnTo>
                    <a:pt x="229" y="199"/>
                  </a:lnTo>
                  <a:lnTo>
                    <a:pt x="229" y="191"/>
                  </a:lnTo>
                  <a:lnTo>
                    <a:pt x="217" y="191"/>
                  </a:lnTo>
                  <a:lnTo>
                    <a:pt x="205" y="189"/>
                  </a:lnTo>
                  <a:lnTo>
                    <a:pt x="195" y="189"/>
                  </a:lnTo>
                  <a:lnTo>
                    <a:pt x="183" y="186"/>
                  </a:lnTo>
                  <a:lnTo>
                    <a:pt x="173" y="185"/>
                  </a:lnTo>
                  <a:lnTo>
                    <a:pt x="163" y="182"/>
                  </a:lnTo>
                  <a:lnTo>
                    <a:pt x="152" y="179"/>
                  </a:lnTo>
                  <a:lnTo>
                    <a:pt x="142" y="176"/>
                  </a:lnTo>
                  <a:lnTo>
                    <a:pt x="133" y="171"/>
                  </a:lnTo>
                  <a:lnTo>
                    <a:pt x="123" y="167"/>
                  </a:lnTo>
                  <a:lnTo>
                    <a:pt x="114" y="162"/>
                  </a:lnTo>
                  <a:lnTo>
                    <a:pt x="106" y="158"/>
                  </a:lnTo>
                  <a:lnTo>
                    <a:pt x="97" y="152"/>
                  </a:lnTo>
                  <a:lnTo>
                    <a:pt x="88" y="146"/>
                  </a:lnTo>
                  <a:lnTo>
                    <a:pt x="81" y="140"/>
                  </a:lnTo>
                  <a:lnTo>
                    <a:pt x="72" y="134"/>
                  </a:lnTo>
                  <a:lnTo>
                    <a:pt x="64" y="128"/>
                  </a:lnTo>
                  <a:lnTo>
                    <a:pt x="59" y="121"/>
                  </a:lnTo>
                  <a:lnTo>
                    <a:pt x="51" y="114"/>
                  </a:lnTo>
                  <a:lnTo>
                    <a:pt x="45" y="106"/>
                  </a:lnTo>
                  <a:lnTo>
                    <a:pt x="40" y="99"/>
                  </a:lnTo>
                  <a:lnTo>
                    <a:pt x="35" y="90"/>
                  </a:lnTo>
                  <a:lnTo>
                    <a:pt x="29" y="82"/>
                  </a:lnTo>
                  <a:lnTo>
                    <a:pt x="25" y="74"/>
                  </a:lnTo>
                  <a:lnTo>
                    <a:pt x="22" y="65"/>
                  </a:lnTo>
                  <a:lnTo>
                    <a:pt x="17" y="56"/>
                  </a:lnTo>
                  <a:lnTo>
                    <a:pt x="15" y="47"/>
                  </a:lnTo>
                  <a:lnTo>
                    <a:pt x="13" y="38"/>
                  </a:lnTo>
                  <a:lnTo>
                    <a:pt x="10" y="29"/>
                  </a:lnTo>
                  <a:lnTo>
                    <a:pt x="9" y="19"/>
                  </a:lnTo>
                  <a:lnTo>
                    <a:pt x="9" y="1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1" name="Freeform 108"/>
            <p:cNvSpPr>
              <a:spLocks/>
            </p:cNvSpPr>
            <p:nvPr/>
          </p:nvSpPr>
          <p:spPr bwMode="auto">
            <a:xfrm>
              <a:off x="1917700" y="3633614"/>
              <a:ext cx="215900" cy="290512"/>
            </a:xfrm>
            <a:custGeom>
              <a:avLst/>
              <a:gdLst>
                <a:gd name="T0" fmla="*/ 125 w 136"/>
                <a:gd name="T1" fmla="*/ 3 h 183"/>
                <a:gd name="T2" fmla="*/ 111 w 136"/>
                <a:gd name="T3" fmla="*/ 12 h 183"/>
                <a:gd name="T4" fmla="*/ 97 w 136"/>
                <a:gd name="T5" fmla="*/ 20 h 183"/>
                <a:gd name="T6" fmla="*/ 84 w 136"/>
                <a:gd name="T7" fmla="*/ 29 h 183"/>
                <a:gd name="T8" fmla="*/ 72 w 136"/>
                <a:gd name="T9" fmla="*/ 39 h 183"/>
                <a:gd name="T10" fmla="*/ 60 w 136"/>
                <a:gd name="T11" fmla="*/ 48 h 183"/>
                <a:gd name="T12" fmla="*/ 50 w 136"/>
                <a:gd name="T13" fmla="*/ 60 h 183"/>
                <a:gd name="T14" fmla="*/ 41 w 136"/>
                <a:gd name="T15" fmla="*/ 70 h 183"/>
                <a:gd name="T16" fmla="*/ 32 w 136"/>
                <a:gd name="T17" fmla="*/ 82 h 183"/>
                <a:gd name="T18" fmla="*/ 23 w 136"/>
                <a:gd name="T19" fmla="*/ 94 h 183"/>
                <a:gd name="T20" fmla="*/ 17 w 136"/>
                <a:gd name="T21" fmla="*/ 107 h 183"/>
                <a:gd name="T22" fmla="*/ 12 w 136"/>
                <a:gd name="T23" fmla="*/ 120 h 183"/>
                <a:gd name="T24" fmla="*/ 7 w 136"/>
                <a:gd name="T25" fmla="*/ 134 h 183"/>
                <a:gd name="T26" fmla="*/ 3 w 136"/>
                <a:gd name="T27" fmla="*/ 147 h 183"/>
                <a:gd name="T28" fmla="*/ 0 w 136"/>
                <a:gd name="T29" fmla="*/ 160 h 183"/>
                <a:gd name="T30" fmla="*/ 0 w 136"/>
                <a:gd name="T31" fmla="*/ 175 h 183"/>
                <a:gd name="T32" fmla="*/ 9 w 136"/>
                <a:gd name="T33" fmla="*/ 183 h 183"/>
                <a:gd name="T34" fmla="*/ 9 w 136"/>
                <a:gd name="T35" fmla="*/ 169 h 183"/>
                <a:gd name="T36" fmla="*/ 10 w 136"/>
                <a:gd name="T37" fmla="*/ 156 h 183"/>
                <a:gd name="T38" fmla="*/ 13 w 136"/>
                <a:gd name="T39" fmla="*/ 143 h 183"/>
                <a:gd name="T40" fmla="*/ 17 w 136"/>
                <a:gd name="T41" fmla="*/ 129 h 183"/>
                <a:gd name="T42" fmla="*/ 22 w 136"/>
                <a:gd name="T43" fmla="*/ 117 h 183"/>
                <a:gd name="T44" fmla="*/ 28 w 136"/>
                <a:gd name="T45" fmla="*/ 104 h 183"/>
                <a:gd name="T46" fmla="*/ 35 w 136"/>
                <a:gd name="T47" fmla="*/ 92 h 183"/>
                <a:gd name="T48" fmla="*/ 42 w 136"/>
                <a:gd name="T49" fmla="*/ 82 h 183"/>
                <a:gd name="T50" fmla="*/ 51 w 136"/>
                <a:gd name="T51" fmla="*/ 70 h 183"/>
                <a:gd name="T52" fmla="*/ 62 w 136"/>
                <a:gd name="T53" fmla="*/ 60 h 183"/>
                <a:gd name="T54" fmla="*/ 72 w 136"/>
                <a:gd name="T55" fmla="*/ 49 h 183"/>
                <a:gd name="T56" fmla="*/ 84 w 136"/>
                <a:gd name="T57" fmla="*/ 40 h 183"/>
                <a:gd name="T58" fmla="*/ 95 w 136"/>
                <a:gd name="T59" fmla="*/ 32 h 183"/>
                <a:gd name="T60" fmla="*/ 108 w 136"/>
                <a:gd name="T61" fmla="*/ 23 h 183"/>
                <a:gd name="T62" fmla="*/ 122 w 136"/>
                <a:gd name="T63" fmla="*/ 15 h 183"/>
                <a:gd name="T64" fmla="*/ 136 w 136"/>
                <a:gd name="T65" fmla="*/ 8 h 1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83"/>
                <a:gd name="T101" fmla="*/ 136 w 136"/>
                <a:gd name="T102" fmla="*/ 183 h 1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83">
                  <a:moveTo>
                    <a:pt x="132" y="0"/>
                  </a:moveTo>
                  <a:lnTo>
                    <a:pt x="125" y="3"/>
                  </a:lnTo>
                  <a:lnTo>
                    <a:pt x="117" y="8"/>
                  </a:lnTo>
                  <a:lnTo>
                    <a:pt x="111" y="12"/>
                  </a:lnTo>
                  <a:lnTo>
                    <a:pt x="104" y="15"/>
                  </a:lnTo>
                  <a:lnTo>
                    <a:pt x="97" y="20"/>
                  </a:lnTo>
                  <a:lnTo>
                    <a:pt x="91" y="24"/>
                  </a:lnTo>
                  <a:lnTo>
                    <a:pt x="84" y="29"/>
                  </a:lnTo>
                  <a:lnTo>
                    <a:pt x="78" y="33"/>
                  </a:lnTo>
                  <a:lnTo>
                    <a:pt x="72" y="39"/>
                  </a:lnTo>
                  <a:lnTo>
                    <a:pt x="66" y="43"/>
                  </a:lnTo>
                  <a:lnTo>
                    <a:pt x="60" y="48"/>
                  </a:lnTo>
                  <a:lnTo>
                    <a:pt x="56" y="54"/>
                  </a:lnTo>
                  <a:lnTo>
                    <a:pt x="50" y="60"/>
                  </a:lnTo>
                  <a:lnTo>
                    <a:pt x="45" y="64"/>
                  </a:lnTo>
                  <a:lnTo>
                    <a:pt x="41" y="70"/>
                  </a:lnTo>
                  <a:lnTo>
                    <a:pt x="37" y="76"/>
                  </a:lnTo>
                  <a:lnTo>
                    <a:pt x="32" y="82"/>
                  </a:lnTo>
                  <a:lnTo>
                    <a:pt x="28" y="88"/>
                  </a:lnTo>
                  <a:lnTo>
                    <a:pt x="23" y="94"/>
                  </a:lnTo>
                  <a:lnTo>
                    <a:pt x="20" y="100"/>
                  </a:lnTo>
                  <a:lnTo>
                    <a:pt x="17" y="107"/>
                  </a:lnTo>
                  <a:lnTo>
                    <a:pt x="15" y="113"/>
                  </a:lnTo>
                  <a:lnTo>
                    <a:pt x="12" y="120"/>
                  </a:lnTo>
                  <a:lnTo>
                    <a:pt x="9" y="126"/>
                  </a:lnTo>
                  <a:lnTo>
                    <a:pt x="7" y="134"/>
                  </a:lnTo>
                  <a:lnTo>
                    <a:pt x="4" y="140"/>
                  </a:lnTo>
                  <a:lnTo>
                    <a:pt x="3" y="147"/>
                  </a:lnTo>
                  <a:lnTo>
                    <a:pt x="1" y="154"/>
                  </a:lnTo>
                  <a:lnTo>
                    <a:pt x="0" y="160"/>
                  </a:lnTo>
                  <a:lnTo>
                    <a:pt x="0" y="168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9" y="183"/>
                  </a:lnTo>
                  <a:lnTo>
                    <a:pt x="9" y="175"/>
                  </a:lnTo>
                  <a:lnTo>
                    <a:pt x="9" y="169"/>
                  </a:lnTo>
                  <a:lnTo>
                    <a:pt x="9" y="162"/>
                  </a:lnTo>
                  <a:lnTo>
                    <a:pt x="10" y="156"/>
                  </a:lnTo>
                  <a:lnTo>
                    <a:pt x="12" y="149"/>
                  </a:lnTo>
                  <a:lnTo>
                    <a:pt x="13" y="143"/>
                  </a:lnTo>
                  <a:lnTo>
                    <a:pt x="15" y="135"/>
                  </a:lnTo>
                  <a:lnTo>
                    <a:pt x="17" y="129"/>
                  </a:lnTo>
                  <a:lnTo>
                    <a:pt x="19" y="123"/>
                  </a:lnTo>
                  <a:lnTo>
                    <a:pt x="22" y="117"/>
                  </a:lnTo>
                  <a:lnTo>
                    <a:pt x="25" y="110"/>
                  </a:lnTo>
                  <a:lnTo>
                    <a:pt x="28" y="104"/>
                  </a:lnTo>
                  <a:lnTo>
                    <a:pt x="31" y="98"/>
                  </a:lnTo>
                  <a:lnTo>
                    <a:pt x="35" y="92"/>
                  </a:lnTo>
                  <a:lnTo>
                    <a:pt x="40" y="86"/>
                  </a:lnTo>
                  <a:lnTo>
                    <a:pt x="42" y="82"/>
                  </a:lnTo>
                  <a:lnTo>
                    <a:pt x="47" y="76"/>
                  </a:lnTo>
                  <a:lnTo>
                    <a:pt x="51" y="70"/>
                  </a:lnTo>
                  <a:lnTo>
                    <a:pt x="57" y="66"/>
                  </a:lnTo>
                  <a:lnTo>
                    <a:pt x="62" y="60"/>
                  </a:lnTo>
                  <a:lnTo>
                    <a:pt x="66" y="55"/>
                  </a:lnTo>
                  <a:lnTo>
                    <a:pt x="72" y="49"/>
                  </a:lnTo>
                  <a:lnTo>
                    <a:pt x="78" y="45"/>
                  </a:lnTo>
                  <a:lnTo>
                    <a:pt x="84" y="40"/>
                  </a:lnTo>
                  <a:lnTo>
                    <a:pt x="89" y="36"/>
                  </a:lnTo>
                  <a:lnTo>
                    <a:pt x="95" y="32"/>
                  </a:lnTo>
                  <a:lnTo>
                    <a:pt x="101" y="27"/>
                  </a:lnTo>
                  <a:lnTo>
                    <a:pt x="108" y="23"/>
                  </a:lnTo>
                  <a:lnTo>
                    <a:pt x="114" y="20"/>
                  </a:lnTo>
                  <a:lnTo>
                    <a:pt x="122" y="15"/>
                  </a:lnTo>
                  <a:lnTo>
                    <a:pt x="129" y="12"/>
                  </a:lnTo>
                  <a:lnTo>
                    <a:pt x="136" y="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2" name="Freeform 109"/>
            <p:cNvSpPr>
              <a:spLocks/>
            </p:cNvSpPr>
            <p:nvPr/>
          </p:nvSpPr>
          <p:spPr bwMode="auto">
            <a:xfrm>
              <a:off x="2127250" y="3573289"/>
              <a:ext cx="36513" cy="73025"/>
            </a:xfrm>
            <a:custGeom>
              <a:avLst/>
              <a:gdLst>
                <a:gd name="T0" fmla="*/ 15 w 23"/>
                <a:gd name="T1" fmla="*/ 1 h 46"/>
                <a:gd name="T2" fmla="*/ 15 w 23"/>
                <a:gd name="T3" fmla="*/ 4 h 46"/>
                <a:gd name="T4" fmla="*/ 15 w 23"/>
                <a:gd name="T5" fmla="*/ 7 h 46"/>
                <a:gd name="T6" fmla="*/ 15 w 23"/>
                <a:gd name="T7" fmla="*/ 10 h 46"/>
                <a:gd name="T8" fmla="*/ 15 w 23"/>
                <a:gd name="T9" fmla="*/ 13 h 46"/>
                <a:gd name="T10" fmla="*/ 13 w 23"/>
                <a:gd name="T11" fmla="*/ 16 h 46"/>
                <a:gd name="T12" fmla="*/ 13 w 23"/>
                <a:gd name="T13" fmla="*/ 19 h 46"/>
                <a:gd name="T14" fmla="*/ 12 w 23"/>
                <a:gd name="T15" fmla="*/ 22 h 46"/>
                <a:gd name="T16" fmla="*/ 10 w 23"/>
                <a:gd name="T17" fmla="*/ 25 h 46"/>
                <a:gd name="T18" fmla="*/ 10 w 23"/>
                <a:gd name="T19" fmla="*/ 28 h 46"/>
                <a:gd name="T20" fmla="*/ 7 w 23"/>
                <a:gd name="T21" fmla="*/ 31 h 46"/>
                <a:gd name="T22" fmla="*/ 6 w 23"/>
                <a:gd name="T23" fmla="*/ 34 h 46"/>
                <a:gd name="T24" fmla="*/ 4 w 23"/>
                <a:gd name="T25" fmla="*/ 36 h 46"/>
                <a:gd name="T26" fmla="*/ 3 w 23"/>
                <a:gd name="T27" fmla="*/ 37 h 46"/>
                <a:gd name="T28" fmla="*/ 1 w 23"/>
                <a:gd name="T29" fmla="*/ 38 h 46"/>
                <a:gd name="T30" fmla="*/ 4 w 23"/>
                <a:gd name="T31" fmla="*/ 46 h 46"/>
                <a:gd name="T32" fmla="*/ 7 w 23"/>
                <a:gd name="T33" fmla="*/ 44 h 46"/>
                <a:gd name="T34" fmla="*/ 9 w 23"/>
                <a:gd name="T35" fmla="*/ 43 h 46"/>
                <a:gd name="T36" fmla="*/ 12 w 23"/>
                <a:gd name="T37" fmla="*/ 41 h 46"/>
                <a:gd name="T38" fmla="*/ 13 w 23"/>
                <a:gd name="T39" fmla="*/ 38 h 46"/>
                <a:gd name="T40" fmla="*/ 16 w 23"/>
                <a:gd name="T41" fmla="*/ 36 h 46"/>
                <a:gd name="T42" fmla="*/ 18 w 23"/>
                <a:gd name="T43" fmla="*/ 33 h 46"/>
                <a:gd name="T44" fmla="*/ 19 w 23"/>
                <a:gd name="T45" fmla="*/ 30 h 46"/>
                <a:gd name="T46" fmla="*/ 19 w 23"/>
                <a:gd name="T47" fmla="*/ 27 h 46"/>
                <a:gd name="T48" fmla="*/ 20 w 23"/>
                <a:gd name="T49" fmla="*/ 24 h 46"/>
                <a:gd name="T50" fmla="*/ 22 w 23"/>
                <a:gd name="T51" fmla="*/ 21 h 46"/>
                <a:gd name="T52" fmla="*/ 22 w 23"/>
                <a:gd name="T53" fmla="*/ 16 h 46"/>
                <a:gd name="T54" fmla="*/ 23 w 23"/>
                <a:gd name="T55" fmla="*/ 13 h 46"/>
                <a:gd name="T56" fmla="*/ 23 w 23"/>
                <a:gd name="T57" fmla="*/ 10 h 46"/>
                <a:gd name="T58" fmla="*/ 23 w 23"/>
                <a:gd name="T59" fmla="*/ 6 h 46"/>
                <a:gd name="T60" fmla="*/ 23 w 23"/>
                <a:gd name="T61" fmla="*/ 3 h 46"/>
                <a:gd name="T62" fmla="*/ 23 w 23"/>
                <a:gd name="T63" fmla="*/ 0 h 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"/>
                <a:gd name="T97" fmla="*/ 0 h 46"/>
                <a:gd name="T98" fmla="*/ 23 w 23"/>
                <a:gd name="T99" fmla="*/ 46 h 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" h="46">
                  <a:moveTo>
                    <a:pt x="15" y="0"/>
                  </a:moveTo>
                  <a:lnTo>
                    <a:pt x="15" y="1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10" y="28"/>
                  </a:lnTo>
                  <a:lnTo>
                    <a:pt x="9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4" y="36"/>
                  </a:lnTo>
                  <a:lnTo>
                    <a:pt x="4" y="37"/>
                  </a:lnTo>
                  <a:lnTo>
                    <a:pt x="3" y="37"/>
                  </a:lnTo>
                  <a:lnTo>
                    <a:pt x="1" y="37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7" y="44"/>
                  </a:lnTo>
                  <a:lnTo>
                    <a:pt x="9" y="44"/>
                  </a:lnTo>
                  <a:lnTo>
                    <a:pt x="9" y="43"/>
                  </a:lnTo>
                  <a:lnTo>
                    <a:pt x="10" y="41"/>
                  </a:lnTo>
                  <a:lnTo>
                    <a:pt x="12" y="41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19" y="30"/>
                  </a:lnTo>
                  <a:lnTo>
                    <a:pt x="19" y="28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3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3" name="Freeform 110"/>
            <p:cNvSpPr>
              <a:spLocks/>
            </p:cNvSpPr>
            <p:nvPr/>
          </p:nvSpPr>
          <p:spPr bwMode="auto">
            <a:xfrm>
              <a:off x="2093913" y="3484389"/>
              <a:ext cx="69850" cy="88900"/>
            </a:xfrm>
            <a:custGeom>
              <a:avLst/>
              <a:gdLst>
                <a:gd name="T0" fmla="*/ 2 w 44"/>
                <a:gd name="T1" fmla="*/ 9 h 56"/>
                <a:gd name="T2" fmla="*/ 6 w 44"/>
                <a:gd name="T3" fmla="*/ 10 h 56"/>
                <a:gd name="T4" fmla="*/ 9 w 44"/>
                <a:gd name="T5" fmla="*/ 10 h 56"/>
                <a:gd name="T6" fmla="*/ 12 w 44"/>
                <a:gd name="T7" fmla="*/ 12 h 56"/>
                <a:gd name="T8" fmla="*/ 15 w 44"/>
                <a:gd name="T9" fmla="*/ 13 h 56"/>
                <a:gd name="T10" fmla="*/ 18 w 44"/>
                <a:gd name="T11" fmla="*/ 16 h 56"/>
                <a:gd name="T12" fmla="*/ 21 w 44"/>
                <a:gd name="T13" fmla="*/ 18 h 56"/>
                <a:gd name="T14" fmla="*/ 24 w 44"/>
                <a:gd name="T15" fmla="*/ 20 h 56"/>
                <a:gd name="T16" fmla="*/ 27 w 44"/>
                <a:gd name="T17" fmla="*/ 23 h 56"/>
                <a:gd name="T18" fmla="*/ 28 w 44"/>
                <a:gd name="T19" fmla="*/ 28 h 56"/>
                <a:gd name="T20" fmla="*/ 31 w 44"/>
                <a:gd name="T21" fmla="*/ 31 h 56"/>
                <a:gd name="T22" fmla="*/ 33 w 44"/>
                <a:gd name="T23" fmla="*/ 35 h 56"/>
                <a:gd name="T24" fmla="*/ 34 w 44"/>
                <a:gd name="T25" fmla="*/ 40 h 56"/>
                <a:gd name="T26" fmla="*/ 36 w 44"/>
                <a:gd name="T27" fmla="*/ 44 h 56"/>
                <a:gd name="T28" fmla="*/ 36 w 44"/>
                <a:gd name="T29" fmla="*/ 49 h 56"/>
                <a:gd name="T30" fmla="*/ 36 w 44"/>
                <a:gd name="T31" fmla="*/ 53 h 56"/>
                <a:gd name="T32" fmla="*/ 44 w 44"/>
                <a:gd name="T33" fmla="*/ 56 h 56"/>
                <a:gd name="T34" fmla="*/ 44 w 44"/>
                <a:gd name="T35" fmla="*/ 50 h 56"/>
                <a:gd name="T36" fmla="*/ 44 w 44"/>
                <a:gd name="T37" fmla="*/ 44 h 56"/>
                <a:gd name="T38" fmla="*/ 43 w 44"/>
                <a:gd name="T39" fmla="*/ 40 h 56"/>
                <a:gd name="T40" fmla="*/ 41 w 44"/>
                <a:gd name="T41" fmla="*/ 34 h 56"/>
                <a:gd name="T42" fmla="*/ 40 w 44"/>
                <a:gd name="T43" fmla="*/ 29 h 56"/>
                <a:gd name="T44" fmla="*/ 37 w 44"/>
                <a:gd name="T45" fmla="*/ 25 h 56"/>
                <a:gd name="T46" fmla="*/ 36 w 44"/>
                <a:gd name="T47" fmla="*/ 20 h 56"/>
                <a:gd name="T48" fmla="*/ 33 w 44"/>
                <a:gd name="T49" fmla="*/ 16 h 56"/>
                <a:gd name="T50" fmla="*/ 30 w 44"/>
                <a:gd name="T51" fmla="*/ 13 h 56"/>
                <a:gd name="T52" fmla="*/ 25 w 44"/>
                <a:gd name="T53" fmla="*/ 10 h 56"/>
                <a:gd name="T54" fmla="*/ 22 w 44"/>
                <a:gd name="T55" fmla="*/ 7 h 56"/>
                <a:gd name="T56" fmla="*/ 18 w 44"/>
                <a:gd name="T57" fmla="*/ 4 h 56"/>
                <a:gd name="T58" fmla="*/ 14 w 44"/>
                <a:gd name="T59" fmla="*/ 3 h 56"/>
                <a:gd name="T60" fmla="*/ 9 w 44"/>
                <a:gd name="T61" fmla="*/ 1 h 56"/>
                <a:gd name="T62" fmla="*/ 5 w 44"/>
                <a:gd name="T63" fmla="*/ 0 h 56"/>
                <a:gd name="T64" fmla="*/ 0 w 44"/>
                <a:gd name="T65" fmla="*/ 0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6"/>
                <a:gd name="T101" fmla="*/ 44 w 44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6">
                  <a:moveTo>
                    <a:pt x="0" y="9"/>
                  </a:moveTo>
                  <a:lnTo>
                    <a:pt x="2" y="9"/>
                  </a:lnTo>
                  <a:lnTo>
                    <a:pt x="5" y="9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4" y="13"/>
                  </a:lnTo>
                  <a:lnTo>
                    <a:pt x="15" y="13"/>
                  </a:lnTo>
                  <a:lnTo>
                    <a:pt x="17" y="15"/>
                  </a:lnTo>
                  <a:lnTo>
                    <a:pt x="18" y="16"/>
                  </a:lnTo>
                  <a:lnTo>
                    <a:pt x="19" y="16"/>
                  </a:lnTo>
                  <a:lnTo>
                    <a:pt x="21" y="18"/>
                  </a:lnTo>
                  <a:lnTo>
                    <a:pt x="22" y="19"/>
                  </a:lnTo>
                  <a:lnTo>
                    <a:pt x="24" y="20"/>
                  </a:lnTo>
                  <a:lnTo>
                    <a:pt x="25" y="22"/>
                  </a:lnTo>
                  <a:lnTo>
                    <a:pt x="27" y="23"/>
                  </a:lnTo>
                  <a:lnTo>
                    <a:pt x="28" y="25"/>
                  </a:lnTo>
                  <a:lnTo>
                    <a:pt x="28" y="28"/>
                  </a:lnTo>
                  <a:lnTo>
                    <a:pt x="30" y="29"/>
                  </a:lnTo>
                  <a:lnTo>
                    <a:pt x="31" y="31"/>
                  </a:lnTo>
                  <a:lnTo>
                    <a:pt x="31" y="32"/>
                  </a:lnTo>
                  <a:lnTo>
                    <a:pt x="33" y="35"/>
                  </a:lnTo>
                  <a:lnTo>
                    <a:pt x="33" y="37"/>
                  </a:lnTo>
                  <a:lnTo>
                    <a:pt x="34" y="40"/>
                  </a:lnTo>
                  <a:lnTo>
                    <a:pt x="34" y="41"/>
                  </a:lnTo>
                  <a:lnTo>
                    <a:pt x="36" y="44"/>
                  </a:lnTo>
                  <a:lnTo>
                    <a:pt x="36" y="46"/>
                  </a:lnTo>
                  <a:lnTo>
                    <a:pt x="36" y="49"/>
                  </a:lnTo>
                  <a:lnTo>
                    <a:pt x="36" y="50"/>
                  </a:lnTo>
                  <a:lnTo>
                    <a:pt x="36" y="53"/>
                  </a:lnTo>
                  <a:lnTo>
                    <a:pt x="36" y="56"/>
                  </a:lnTo>
                  <a:lnTo>
                    <a:pt x="44" y="56"/>
                  </a:lnTo>
                  <a:lnTo>
                    <a:pt x="44" y="53"/>
                  </a:lnTo>
                  <a:lnTo>
                    <a:pt x="44" y="50"/>
                  </a:lnTo>
                  <a:lnTo>
                    <a:pt x="44" y="47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3" y="40"/>
                  </a:lnTo>
                  <a:lnTo>
                    <a:pt x="43" y="37"/>
                  </a:lnTo>
                  <a:lnTo>
                    <a:pt x="41" y="34"/>
                  </a:lnTo>
                  <a:lnTo>
                    <a:pt x="40" y="32"/>
                  </a:lnTo>
                  <a:lnTo>
                    <a:pt x="40" y="29"/>
                  </a:lnTo>
                  <a:lnTo>
                    <a:pt x="39" y="28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6" y="20"/>
                  </a:lnTo>
                  <a:lnTo>
                    <a:pt x="34" y="19"/>
                  </a:lnTo>
                  <a:lnTo>
                    <a:pt x="33" y="16"/>
                  </a:lnTo>
                  <a:lnTo>
                    <a:pt x="31" y="15"/>
                  </a:lnTo>
                  <a:lnTo>
                    <a:pt x="30" y="13"/>
                  </a:lnTo>
                  <a:lnTo>
                    <a:pt x="28" y="12"/>
                  </a:lnTo>
                  <a:lnTo>
                    <a:pt x="25" y="10"/>
                  </a:lnTo>
                  <a:lnTo>
                    <a:pt x="24" y="9"/>
                  </a:lnTo>
                  <a:lnTo>
                    <a:pt x="22" y="7"/>
                  </a:lnTo>
                  <a:lnTo>
                    <a:pt x="21" y="6"/>
                  </a:lnTo>
                  <a:lnTo>
                    <a:pt x="18" y="4"/>
                  </a:lnTo>
                  <a:lnTo>
                    <a:pt x="17" y="4"/>
                  </a:lnTo>
                  <a:lnTo>
                    <a:pt x="14" y="3"/>
                  </a:lnTo>
                  <a:lnTo>
                    <a:pt x="12" y="1"/>
                  </a:lnTo>
                  <a:lnTo>
                    <a:pt x="9" y="1"/>
                  </a:lnTo>
                  <a:lnTo>
                    <a:pt x="8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4" name="Freeform 111"/>
            <p:cNvSpPr>
              <a:spLocks/>
            </p:cNvSpPr>
            <p:nvPr/>
          </p:nvSpPr>
          <p:spPr bwMode="auto">
            <a:xfrm>
              <a:off x="1824038" y="3484389"/>
              <a:ext cx="269875" cy="14287"/>
            </a:xfrm>
            <a:custGeom>
              <a:avLst/>
              <a:gdLst>
                <a:gd name="T0" fmla="*/ 0 w 170"/>
                <a:gd name="T1" fmla="*/ 4 h 9"/>
                <a:gd name="T2" fmla="*/ 0 w 170"/>
                <a:gd name="T3" fmla="*/ 9 h 9"/>
                <a:gd name="T4" fmla="*/ 170 w 170"/>
                <a:gd name="T5" fmla="*/ 9 h 9"/>
                <a:gd name="T6" fmla="*/ 170 w 170"/>
                <a:gd name="T7" fmla="*/ 0 h 9"/>
                <a:gd name="T8" fmla="*/ 0 w 170"/>
                <a:gd name="T9" fmla="*/ 0 h 9"/>
                <a:gd name="T10" fmla="*/ 0 w 170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"/>
                <a:gd name="T19" fmla="*/ 0 h 9"/>
                <a:gd name="T20" fmla="*/ 170 w 170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" h="9">
                  <a:moveTo>
                    <a:pt x="0" y="4"/>
                  </a:moveTo>
                  <a:lnTo>
                    <a:pt x="0" y="9"/>
                  </a:lnTo>
                  <a:lnTo>
                    <a:pt x="170" y="9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5" name="Freeform 112"/>
            <p:cNvSpPr>
              <a:spLocks/>
            </p:cNvSpPr>
            <p:nvPr/>
          </p:nvSpPr>
          <p:spPr bwMode="auto">
            <a:xfrm>
              <a:off x="2022475" y="2663651"/>
              <a:ext cx="34925" cy="58738"/>
            </a:xfrm>
            <a:custGeom>
              <a:avLst/>
              <a:gdLst>
                <a:gd name="T0" fmla="*/ 22 w 22"/>
                <a:gd name="T1" fmla="*/ 37 h 37"/>
                <a:gd name="T2" fmla="*/ 22 w 22"/>
                <a:gd name="T3" fmla="*/ 36 h 37"/>
                <a:gd name="T4" fmla="*/ 22 w 22"/>
                <a:gd name="T5" fmla="*/ 34 h 37"/>
                <a:gd name="T6" fmla="*/ 22 w 22"/>
                <a:gd name="T7" fmla="*/ 33 h 37"/>
                <a:gd name="T8" fmla="*/ 22 w 22"/>
                <a:gd name="T9" fmla="*/ 31 h 37"/>
                <a:gd name="T10" fmla="*/ 22 w 22"/>
                <a:gd name="T11" fmla="*/ 30 h 37"/>
                <a:gd name="T12" fmla="*/ 22 w 22"/>
                <a:gd name="T13" fmla="*/ 28 h 37"/>
                <a:gd name="T14" fmla="*/ 22 w 22"/>
                <a:gd name="T15" fmla="*/ 27 h 37"/>
                <a:gd name="T16" fmla="*/ 20 w 22"/>
                <a:gd name="T17" fmla="*/ 25 h 37"/>
                <a:gd name="T18" fmla="*/ 20 w 22"/>
                <a:gd name="T19" fmla="*/ 24 h 37"/>
                <a:gd name="T20" fmla="*/ 20 w 22"/>
                <a:gd name="T21" fmla="*/ 22 h 37"/>
                <a:gd name="T22" fmla="*/ 20 w 22"/>
                <a:gd name="T23" fmla="*/ 21 h 37"/>
                <a:gd name="T24" fmla="*/ 19 w 22"/>
                <a:gd name="T25" fmla="*/ 21 h 37"/>
                <a:gd name="T26" fmla="*/ 19 w 22"/>
                <a:gd name="T27" fmla="*/ 19 h 37"/>
                <a:gd name="T28" fmla="*/ 19 w 22"/>
                <a:gd name="T29" fmla="*/ 18 h 37"/>
                <a:gd name="T30" fmla="*/ 18 w 22"/>
                <a:gd name="T31" fmla="*/ 16 h 37"/>
                <a:gd name="T32" fmla="*/ 18 w 22"/>
                <a:gd name="T33" fmla="*/ 15 h 37"/>
                <a:gd name="T34" fmla="*/ 16 w 22"/>
                <a:gd name="T35" fmla="*/ 15 h 37"/>
                <a:gd name="T36" fmla="*/ 16 w 22"/>
                <a:gd name="T37" fmla="*/ 13 h 37"/>
                <a:gd name="T38" fmla="*/ 16 w 22"/>
                <a:gd name="T39" fmla="*/ 12 h 37"/>
                <a:gd name="T40" fmla="*/ 15 w 22"/>
                <a:gd name="T41" fmla="*/ 10 h 37"/>
                <a:gd name="T42" fmla="*/ 13 w 22"/>
                <a:gd name="T43" fmla="*/ 9 h 37"/>
                <a:gd name="T44" fmla="*/ 13 w 22"/>
                <a:gd name="T45" fmla="*/ 7 h 37"/>
                <a:gd name="T46" fmla="*/ 12 w 22"/>
                <a:gd name="T47" fmla="*/ 6 h 37"/>
                <a:gd name="T48" fmla="*/ 10 w 22"/>
                <a:gd name="T49" fmla="*/ 6 h 37"/>
                <a:gd name="T50" fmla="*/ 10 w 22"/>
                <a:gd name="T51" fmla="*/ 5 h 37"/>
                <a:gd name="T52" fmla="*/ 9 w 22"/>
                <a:gd name="T53" fmla="*/ 3 h 37"/>
                <a:gd name="T54" fmla="*/ 7 w 22"/>
                <a:gd name="T55" fmla="*/ 2 h 37"/>
                <a:gd name="T56" fmla="*/ 6 w 22"/>
                <a:gd name="T57" fmla="*/ 2 h 37"/>
                <a:gd name="T58" fmla="*/ 6 w 22"/>
                <a:gd name="T59" fmla="*/ 0 h 37"/>
                <a:gd name="T60" fmla="*/ 0 w 22"/>
                <a:gd name="T61" fmla="*/ 7 h 37"/>
                <a:gd name="T62" fmla="*/ 1 w 22"/>
                <a:gd name="T63" fmla="*/ 9 h 37"/>
                <a:gd name="T64" fmla="*/ 3 w 22"/>
                <a:gd name="T65" fmla="*/ 10 h 37"/>
                <a:gd name="T66" fmla="*/ 4 w 22"/>
                <a:gd name="T67" fmla="*/ 12 h 37"/>
                <a:gd name="T68" fmla="*/ 6 w 22"/>
                <a:gd name="T69" fmla="*/ 13 h 37"/>
                <a:gd name="T70" fmla="*/ 7 w 22"/>
                <a:gd name="T71" fmla="*/ 15 h 37"/>
                <a:gd name="T72" fmla="*/ 7 w 22"/>
                <a:gd name="T73" fmla="*/ 16 h 37"/>
                <a:gd name="T74" fmla="*/ 9 w 22"/>
                <a:gd name="T75" fmla="*/ 18 h 37"/>
                <a:gd name="T76" fmla="*/ 10 w 22"/>
                <a:gd name="T77" fmla="*/ 19 h 37"/>
                <a:gd name="T78" fmla="*/ 10 w 22"/>
                <a:gd name="T79" fmla="*/ 21 h 37"/>
                <a:gd name="T80" fmla="*/ 10 w 22"/>
                <a:gd name="T81" fmla="*/ 22 h 37"/>
                <a:gd name="T82" fmla="*/ 12 w 22"/>
                <a:gd name="T83" fmla="*/ 24 h 37"/>
                <a:gd name="T84" fmla="*/ 12 w 22"/>
                <a:gd name="T85" fmla="*/ 25 h 37"/>
                <a:gd name="T86" fmla="*/ 12 w 22"/>
                <a:gd name="T87" fmla="*/ 27 h 37"/>
                <a:gd name="T88" fmla="*/ 13 w 22"/>
                <a:gd name="T89" fmla="*/ 27 h 37"/>
                <a:gd name="T90" fmla="*/ 13 w 22"/>
                <a:gd name="T91" fmla="*/ 28 h 37"/>
                <a:gd name="T92" fmla="*/ 13 w 22"/>
                <a:gd name="T93" fmla="*/ 30 h 37"/>
                <a:gd name="T94" fmla="*/ 13 w 22"/>
                <a:gd name="T95" fmla="*/ 31 h 37"/>
                <a:gd name="T96" fmla="*/ 13 w 22"/>
                <a:gd name="T97" fmla="*/ 33 h 37"/>
                <a:gd name="T98" fmla="*/ 13 w 22"/>
                <a:gd name="T99" fmla="*/ 34 h 37"/>
                <a:gd name="T100" fmla="*/ 13 w 22"/>
                <a:gd name="T101" fmla="*/ 36 h 37"/>
                <a:gd name="T102" fmla="*/ 13 w 22"/>
                <a:gd name="T103" fmla="*/ 37 h 37"/>
                <a:gd name="T104" fmla="*/ 22 w 22"/>
                <a:gd name="T105" fmla="*/ 37 h 3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"/>
                <a:gd name="T160" fmla="*/ 0 h 37"/>
                <a:gd name="T161" fmla="*/ 22 w 22"/>
                <a:gd name="T162" fmla="*/ 37 h 3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" h="37">
                  <a:moveTo>
                    <a:pt x="22" y="37"/>
                  </a:move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6" y="15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5" y="10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0" y="7"/>
                  </a:lnTo>
                  <a:lnTo>
                    <a:pt x="1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3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9" y="18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3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3" y="37"/>
                  </a:lnTo>
                  <a:lnTo>
                    <a:pt x="22" y="3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6" name="Freeform 113"/>
            <p:cNvSpPr>
              <a:spLocks/>
            </p:cNvSpPr>
            <p:nvPr/>
          </p:nvSpPr>
          <p:spPr bwMode="auto">
            <a:xfrm>
              <a:off x="1982788" y="2722389"/>
              <a:ext cx="74612" cy="74612"/>
            </a:xfrm>
            <a:custGeom>
              <a:avLst/>
              <a:gdLst>
                <a:gd name="T0" fmla="*/ 3 w 47"/>
                <a:gd name="T1" fmla="*/ 47 h 47"/>
                <a:gd name="T2" fmla="*/ 7 w 47"/>
                <a:gd name="T3" fmla="*/ 46 h 47"/>
                <a:gd name="T4" fmla="*/ 12 w 47"/>
                <a:gd name="T5" fmla="*/ 46 h 47"/>
                <a:gd name="T6" fmla="*/ 16 w 47"/>
                <a:gd name="T7" fmla="*/ 45 h 47"/>
                <a:gd name="T8" fmla="*/ 21 w 47"/>
                <a:gd name="T9" fmla="*/ 43 h 47"/>
                <a:gd name="T10" fmla="*/ 25 w 47"/>
                <a:gd name="T11" fmla="*/ 40 h 47"/>
                <a:gd name="T12" fmla="*/ 29 w 47"/>
                <a:gd name="T13" fmla="*/ 37 h 47"/>
                <a:gd name="T14" fmla="*/ 32 w 47"/>
                <a:gd name="T15" fmla="*/ 34 h 47"/>
                <a:gd name="T16" fmla="*/ 35 w 47"/>
                <a:gd name="T17" fmla="*/ 31 h 47"/>
                <a:gd name="T18" fmla="*/ 38 w 47"/>
                <a:gd name="T19" fmla="*/ 28 h 47"/>
                <a:gd name="T20" fmla="*/ 41 w 47"/>
                <a:gd name="T21" fmla="*/ 24 h 47"/>
                <a:gd name="T22" fmla="*/ 43 w 47"/>
                <a:gd name="T23" fmla="*/ 21 h 47"/>
                <a:gd name="T24" fmla="*/ 44 w 47"/>
                <a:gd name="T25" fmla="*/ 16 h 47"/>
                <a:gd name="T26" fmla="*/ 45 w 47"/>
                <a:gd name="T27" fmla="*/ 12 h 47"/>
                <a:gd name="T28" fmla="*/ 47 w 47"/>
                <a:gd name="T29" fmla="*/ 7 h 47"/>
                <a:gd name="T30" fmla="*/ 47 w 47"/>
                <a:gd name="T31" fmla="*/ 2 h 47"/>
                <a:gd name="T32" fmla="*/ 38 w 47"/>
                <a:gd name="T33" fmla="*/ 0 h 47"/>
                <a:gd name="T34" fmla="*/ 38 w 47"/>
                <a:gd name="T35" fmla="*/ 3 h 47"/>
                <a:gd name="T36" fmla="*/ 38 w 47"/>
                <a:gd name="T37" fmla="*/ 7 h 47"/>
                <a:gd name="T38" fmla="*/ 37 w 47"/>
                <a:gd name="T39" fmla="*/ 12 h 47"/>
                <a:gd name="T40" fmla="*/ 35 w 47"/>
                <a:gd name="T41" fmla="*/ 15 h 47"/>
                <a:gd name="T42" fmla="*/ 34 w 47"/>
                <a:gd name="T43" fmla="*/ 18 h 47"/>
                <a:gd name="T44" fmla="*/ 32 w 47"/>
                <a:gd name="T45" fmla="*/ 21 h 47"/>
                <a:gd name="T46" fmla="*/ 29 w 47"/>
                <a:gd name="T47" fmla="*/ 24 h 47"/>
                <a:gd name="T48" fmla="*/ 28 w 47"/>
                <a:gd name="T49" fmla="*/ 27 h 47"/>
                <a:gd name="T50" fmla="*/ 25 w 47"/>
                <a:gd name="T51" fmla="*/ 30 h 47"/>
                <a:gd name="T52" fmla="*/ 22 w 47"/>
                <a:gd name="T53" fmla="*/ 31 h 47"/>
                <a:gd name="T54" fmla="*/ 19 w 47"/>
                <a:gd name="T55" fmla="*/ 34 h 47"/>
                <a:gd name="T56" fmla="*/ 16 w 47"/>
                <a:gd name="T57" fmla="*/ 36 h 47"/>
                <a:gd name="T58" fmla="*/ 12 w 47"/>
                <a:gd name="T59" fmla="*/ 37 h 47"/>
                <a:gd name="T60" fmla="*/ 9 w 47"/>
                <a:gd name="T61" fmla="*/ 37 h 47"/>
                <a:gd name="T62" fmla="*/ 4 w 47"/>
                <a:gd name="T63" fmla="*/ 39 h 47"/>
                <a:gd name="T64" fmla="*/ 0 w 47"/>
                <a:gd name="T65" fmla="*/ 39 h 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"/>
                <a:gd name="T100" fmla="*/ 0 h 47"/>
                <a:gd name="T101" fmla="*/ 47 w 47"/>
                <a:gd name="T102" fmla="*/ 47 h 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" h="47">
                  <a:moveTo>
                    <a:pt x="0" y="47"/>
                  </a:moveTo>
                  <a:lnTo>
                    <a:pt x="3" y="47"/>
                  </a:lnTo>
                  <a:lnTo>
                    <a:pt x="6" y="47"/>
                  </a:lnTo>
                  <a:lnTo>
                    <a:pt x="7" y="46"/>
                  </a:lnTo>
                  <a:lnTo>
                    <a:pt x="10" y="46"/>
                  </a:lnTo>
                  <a:lnTo>
                    <a:pt x="12" y="46"/>
                  </a:lnTo>
                  <a:lnTo>
                    <a:pt x="15" y="45"/>
                  </a:lnTo>
                  <a:lnTo>
                    <a:pt x="16" y="45"/>
                  </a:lnTo>
                  <a:lnTo>
                    <a:pt x="19" y="43"/>
                  </a:lnTo>
                  <a:lnTo>
                    <a:pt x="21" y="43"/>
                  </a:lnTo>
                  <a:lnTo>
                    <a:pt x="23" y="42"/>
                  </a:lnTo>
                  <a:lnTo>
                    <a:pt x="25" y="40"/>
                  </a:lnTo>
                  <a:lnTo>
                    <a:pt x="26" y="39"/>
                  </a:lnTo>
                  <a:lnTo>
                    <a:pt x="29" y="37"/>
                  </a:lnTo>
                  <a:lnTo>
                    <a:pt x="31" y="36"/>
                  </a:lnTo>
                  <a:lnTo>
                    <a:pt x="32" y="34"/>
                  </a:lnTo>
                  <a:lnTo>
                    <a:pt x="34" y="33"/>
                  </a:lnTo>
                  <a:lnTo>
                    <a:pt x="35" y="31"/>
                  </a:lnTo>
                  <a:lnTo>
                    <a:pt x="37" y="30"/>
                  </a:lnTo>
                  <a:lnTo>
                    <a:pt x="38" y="28"/>
                  </a:lnTo>
                  <a:lnTo>
                    <a:pt x="40" y="27"/>
                  </a:lnTo>
                  <a:lnTo>
                    <a:pt x="41" y="24"/>
                  </a:lnTo>
                  <a:lnTo>
                    <a:pt x="43" y="22"/>
                  </a:lnTo>
                  <a:lnTo>
                    <a:pt x="43" y="21"/>
                  </a:lnTo>
                  <a:lnTo>
                    <a:pt x="44" y="18"/>
                  </a:lnTo>
                  <a:lnTo>
                    <a:pt x="44" y="16"/>
                  </a:lnTo>
                  <a:lnTo>
                    <a:pt x="45" y="13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7" y="5"/>
                  </a:lnTo>
                  <a:lnTo>
                    <a:pt x="47" y="2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8" y="3"/>
                  </a:lnTo>
                  <a:lnTo>
                    <a:pt x="38" y="6"/>
                  </a:lnTo>
                  <a:lnTo>
                    <a:pt x="38" y="7"/>
                  </a:lnTo>
                  <a:lnTo>
                    <a:pt x="38" y="9"/>
                  </a:lnTo>
                  <a:lnTo>
                    <a:pt x="37" y="12"/>
                  </a:lnTo>
                  <a:lnTo>
                    <a:pt x="37" y="13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2" y="21"/>
                  </a:lnTo>
                  <a:lnTo>
                    <a:pt x="31" y="22"/>
                  </a:lnTo>
                  <a:lnTo>
                    <a:pt x="29" y="24"/>
                  </a:lnTo>
                  <a:lnTo>
                    <a:pt x="29" y="25"/>
                  </a:lnTo>
                  <a:lnTo>
                    <a:pt x="28" y="27"/>
                  </a:lnTo>
                  <a:lnTo>
                    <a:pt x="26" y="28"/>
                  </a:lnTo>
                  <a:lnTo>
                    <a:pt x="25" y="30"/>
                  </a:lnTo>
                  <a:lnTo>
                    <a:pt x="23" y="31"/>
                  </a:lnTo>
                  <a:lnTo>
                    <a:pt x="22" y="31"/>
                  </a:lnTo>
                  <a:lnTo>
                    <a:pt x="21" y="33"/>
                  </a:lnTo>
                  <a:lnTo>
                    <a:pt x="19" y="34"/>
                  </a:lnTo>
                  <a:lnTo>
                    <a:pt x="18" y="34"/>
                  </a:lnTo>
                  <a:lnTo>
                    <a:pt x="16" y="36"/>
                  </a:lnTo>
                  <a:lnTo>
                    <a:pt x="13" y="36"/>
                  </a:lnTo>
                  <a:lnTo>
                    <a:pt x="12" y="37"/>
                  </a:lnTo>
                  <a:lnTo>
                    <a:pt x="10" y="37"/>
                  </a:lnTo>
                  <a:lnTo>
                    <a:pt x="9" y="37"/>
                  </a:lnTo>
                  <a:lnTo>
                    <a:pt x="6" y="39"/>
                  </a:lnTo>
                  <a:lnTo>
                    <a:pt x="4" y="39"/>
                  </a:lnTo>
                  <a:lnTo>
                    <a:pt x="3" y="39"/>
                  </a:lnTo>
                  <a:lnTo>
                    <a:pt x="0" y="39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7" name="Freeform 114"/>
            <p:cNvSpPr>
              <a:spLocks/>
            </p:cNvSpPr>
            <p:nvPr/>
          </p:nvSpPr>
          <p:spPr bwMode="auto">
            <a:xfrm>
              <a:off x="1938338" y="2771601"/>
              <a:ext cx="44450" cy="25400"/>
            </a:xfrm>
            <a:custGeom>
              <a:avLst/>
              <a:gdLst>
                <a:gd name="T0" fmla="*/ 0 w 28"/>
                <a:gd name="T1" fmla="*/ 8 h 16"/>
                <a:gd name="T2" fmla="*/ 2 w 28"/>
                <a:gd name="T3" fmla="*/ 8 h 16"/>
                <a:gd name="T4" fmla="*/ 3 w 28"/>
                <a:gd name="T5" fmla="*/ 9 h 16"/>
                <a:gd name="T6" fmla="*/ 4 w 28"/>
                <a:gd name="T7" fmla="*/ 9 h 16"/>
                <a:gd name="T8" fmla="*/ 6 w 28"/>
                <a:gd name="T9" fmla="*/ 11 h 16"/>
                <a:gd name="T10" fmla="*/ 7 w 28"/>
                <a:gd name="T11" fmla="*/ 11 h 16"/>
                <a:gd name="T12" fmla="*/ 7 w 28"/>
                <a:gd name="T13" fmla="*/ 12 h 16"/>
                <a:gd name="T14" fmla="*/ 9 w 28"/>
                <a:gd name="T15" fmla="*/ 12 h 16"/>
                <a:gd name="T16" fmla="*/ 10 w 28"/>
                <a:gd name="T17" fmla="*/ 12 h 16"/>
                <a:gd name="T18" fmla="*/ 12 w 28"/>
                <a:gd name="T19" fmla="*/ 14 h 16"/>
                <a:gd name="T20" fmla="*/ 13 w 28"/>
                <a:gd name="T21" fmla="*/ 14 h 16"/>
                <a:gd name="T22" fmla="*/ 15 w 28"/>
                <a:gd name="T23" fmla="*/ 14 h 16"/>
                <a:gd name="T24" fmla="*/ 16 w 28"/>
                <a:gd name="T25" fmla="*/ 15 h 16"/>
                <a:gd name="T26" fmla="*/ 18 w 28"/>
                <a:gd name="T27" fmla="*/ 15 h 16"/>
                <a:gd name="T28" fmla="*/ 19 w 28"/>
                <a:gd name="T29" fmla="*/ 15 h 16"/>
                <a:gd name="T30" fmla="*/ 21 w 28"/>
                <a:gd name="T31" fmla="*/ 15 h 16"/>
                <a:gd name="T32" fmla="*/ 22 w 28"/>
                <a:gd name="T33" fmla="*/ 15 h 16"/>
                <a:gd name="T34" fmla="*/ 24 w 28"/>
                <a:gd name="T35" fmla="*/ 16 h 16"/>
                <a:gd name="T36" fmla="*/ 25 w 28"/>
                <a:gd name="T37" fmla="*/ 16 h 16"/>
                <a:gd name="T38" fmla="*/ 27 w 28"/>
                <a:gd name="T39" fmla="*/ 16 h 16"/>
                <a:gd name="T40" fmla="*/ 28 w 28"/>
                <a:gd name="T41" fmla="*/ 16 h 16"/>
                <a:gd name="T42" fmla="*/ 28 w 28"/>
                <a:gd name="T43" fmla="*/ 8 h 16"/>
                <a:gd name="T44" fmla="*/ 27 w 28"/>
                <a:gd name="T45" fmla="*/ 8 h 16"/>
                <a:gd name="T46" fmla="*/ 25 w 28"/>
                <a:gd name="T47" fmla="*/ 8 h 16"/>
                <a:gd name="T48" fmla="*/ 24 w 28"/>
                <a:gd name="T49" fmla="*/ 8 h 16"/>
                <a:gd name="T50" fmla="*/ 22 w 28"/>
                <a:gd name="T51" fmla="*/ 6 h 16"/>
                <a:gd name="T52" fmla="*/ 21 w 28"/>
                <a:gd name="T53" fmla="*/ 6 h 16"/>
                <a:gd name="T54" fmla="*/ 19 w 28"/>
                <a:gd name="T55" fmla="*/ 6 h 16"/>
                <a:gd name="T56" fmla="*/ 18 w 28"/>
                <a:gd name="T57" fmla="*/ 6 h 16"/>
                <a:gd name="T58" fmla="*/ 16 w 28"/>
                <a:gd name="T59" fmla="*/ 5 h 16"/>
                <a:gd name="T60" fmla="*/ 15 w 28"/>
                <a:gd name="T61" fmla="*/ 5 h 16"/>
                <a:gd name="T62" fmla="*/ 13 w 28"/>
                <a:gd name="T63" fmla="*/ 5 h 16"/>
                <a:gd name="T64" fmla="*/ 12 w 28"/>
                <a:gd name="T65" fmla="*/ 3 h 16"/>
                <a:gd name="T66" fmla="*/ 10 w 28"/>
                <a:gd name="T67" fmla="*/ 3 h 16"/>
                <a:gd name="T68" fmla="*/ 9 w 28"/>
                <a:gd name="T69" fmla="*/ 2 h 16"/>
                <a:gd name="T70" fmla="*/ 7 w 28"/>
                <a:gd name="T71" fmla="*/ 2 h 16"/>
                <a:gd name="T72" fmla="*/ 7 w 28"/>
                <a:gd name="T73" fmla="*/ 0 h 16"/>
                <a:gd name="T74" fmla="*/ 6 w 28"/>
                <a:gd name="T75" fmla="*/ 0 h 16"/>
                <a:gd name="T76" fmla="*/ 0 w 28"/>
                <a:gd name="T77" fmla="*/ 8 h 1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8"/>
                <a:gd name="T118" fmla="*/ 0 h 16"/>
                <a:gd name="T119" fmla="*/ 28 w 28"/>
                <a:gd name="T120" fmla="*/ 16 h 1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8" h="16">
                  <a:moveTo>
                    <a:pt x="0" y="8"/>
                  </a:moveTo>
                  <a:lnTo>
                    <a:pt x="2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2" y="14"/>
                  </a:lnTo>
                  <a:lnTo>
                    <a:pt x="13" y="14"/>
                  </a:lnTo>
                  <a:lnTo>
                    <a:pt x="15" y="14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2" y="15"/>
                  </a:lnTo>
                  <a:lnTo>
                    <a:pt x="24" y="16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2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9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8" name="Line 115"/>
            <p:cNvSpPr>
              <a:spLocks noChangeShapeType="1"/>
            </p:cNvSpPr>
            <p:nvPr/>
          </p:nvSpPr>
          <p:spPr bwMode="auto">
            <a:xfrm>
              <a:off x="1744663" y="2589039"/>
              <a:ext cx="228600" cy="13811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39" name="Line 116"/>
            <p:cNvSpPr>
              <a:spLocks noChangeShapeType="1"/>
            </p:cNvSpPr>
            <p:nvPr/>
          </p:nvSpPr>
          <p:spPr bwMode="auto">
            <a:xfrm flipH="1" flipV="1">
              <a:off x="1679575" y="2682701"/>
              <a:ext cx="244475" cy="15081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40" name="Freeform 117"/>
            <p:cNvSpPr>
              <a:spLocks/>
            </p:cNvSpPr>
            <p:nvPr/>
          </p:nvSpPr>
          <p:spPr bwMode="auto">
            <a:xfrm>
              <a:off x="1724025" y="2638251"/>
              <a:ext cx="223838" cy="146050"/>
            </a:xfrm>
            <a:custGeom>
              <a:avLst/>
              <a:gdLst>
                <a:gd name="T0" fmla="*/ 3 w 141"/>
                <a:gd name="T1" fmla="*/ 3 h 92"/>
                <a:gd name="T2" fmla="*/ 0 w 141"/>
                <a:gd name="T3" fmla="*/ 7 h 92"/>
                <a:gd name="T4" fmla="*/ 137 w 141"/>
                <a:gd name="T5" fmla="*/ 92 h 92"/>
                <a:gd name="T6" fmla="*/ 141 w 141"/>
                <a:gd name="T7" fmla="*/ 84 h 92"/>
                <a:gd name="T8" fmla="*/ 5 w 141"/>
                <a:gd name="T9" fmla="*/ 0 h 92"/>
                <a:gd name="T10" fmla="*/ 3 w 141"/>
                <a:gd name="T11" fmla="*/ 3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1"/>
                <a:gd name="T19" fmla="*/ 0 h 92"/>
                <a:gd name="T20" fmla="*/ 141 w 141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1" h="92">
                  <a:moveTo>
                    <a:pt x="3" y="3"/>
                  </a:moveTo>
                  <a:lnTo>
                    <a:pt x="0" y="7"/>
                  </a:lnTo>
                  <a:lnTo>
                    <a:pt x="137" y="92"/>
                  </a:lnTo>
                  <a:lnTo>
                    <a:pt x="141" y="84"/>
                  </a:lnTo>
                  <a:lnTo>
                    <a:pt x="5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1" name="Freeform 118"/>
            <p:cNvSpPr>
              <a:spLocks/>
            </p:cNvSpPr>
            <p:nvPr/>
          </p:nvSpPr>
          <p:spPr bwMode="auto">
            <a:xfrm>
              <a:off x="2058988" y="3397076"/>
              <a:ext cx="377825" cy="14288"/>
            </a:xfrm>
            <a:custGeom>
              <a:avLst/>
              <a:gdLst>
                <a:gd name="T0" fmla="*/ 238 w 238"/>
                <a:gd name="T1" fmla="*/ 4 h 9"/>
                <a:gd name="T2" fmla="*/ 238 w 238"/>
                <a:gd name="T3" fmla="*/ 0 h 9"/>
                <a:gd name="T4" fmla="*/ 0 w 238"/>
                <a:gd name="T5" fmla="*/ 0 h 9"/>
                <a:gd name="T6" fmla="*/ 0 w 238"/>
                <a:gd name="T7" fmla="*/ 9 h 9"/>
                <a:gd name="T8" fmla="*/ 238 w 238"/>
                <a:gd name="T9" fmla="*/ 9 h 9"/>
                <a:gd name="T10" fmla="*/ 238 w 238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8"/>
                <a:gd name="T19" fmla="*/ 0 h 9"/>
                <a:gd name="T20" fmla="*/ 238 w 238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8" h="9">
                  <a:moveTo>
                    <a:pt x="238" y="4"/>
                  </a:moveTo>
                  <a:lnTo>
                    <a:pt x="23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238" y="9"/>
                  </a:lnTo>
                  <a:lnTo>
                    <a:pt x="238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2" name="Freeform 119"/>
            <p:cNvSpPr>
              <a:spLocks/>
            </p:cNvSpPr>
            <p:nvPr/>
          </p:nvSpPr>
          <p:spPr bwMode="auto">
            <a:xfrm>
              <a:off x="2387600" y="3363739"/>
              <a:ext cx="63500" cy="47625"/>
            </a:xfrm>
            <a:custGeom>
              <a:avLst/>
              <a:gdLst>
                <a:gd name="T0" fmla="*/ 40 w 40"/>
                <a:gd name="T1" fmla="*/ 30 h 30"/>
                <a:gd name="T2" fmla="*/ 40 w 40"/>
                <a:gd name="T3" fmla="*/ 22 h 30"/>
                <a:gd name="T4" fmla="*/ 6 w 40"/>
                <a:gd name="T5" fmla="*/ 0 h 30"/>
                <a:gd name="T6" fmla="*/ 0 w 40"/>
                <a:gd name="T7" fmla="*/ 8 h 30"/>
                <a:gd name="T8" fmla="*/ 35 w 40"/>
                <a:gd name="T9" fmla="*/ 30 h 30"/>
                <a:gd name="T10" fmla="*/ 35 w 40"/>
                <a:gd name="T11" fmla="*/ 22 h 30"/>
                <a:gd name="T12" fmla="*/ 40 w 40"/>
                <a:gd name="T13" fmla="*/ 30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30"/>
                <a:gd name="T23" fmla="*/ 40 w 40"/>
                <a:gd name="T24" fmla="*/ 30 h 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30">
                  <a:moveTo>
                    <a:pt x="40" y="30"/>
                  </a:moveTo>
                  <a:lnTo>
                    <a:pt x="40" y="22"/>
                  </a:lnTo>
                  <a:lnTo>
                    <a:pt x="6" y="0"/>
                  </a:lnTo>
                  <a:lnTo>
                    <a:pt x="0" y="8"/>
                  </a:lnTo>
                  <a:lnTo>
                    <a:pt x="35" y="30"/>
                  </a:lnTo>
                  <a:lnTo>
                    <a:pt x="35" y="22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3" name="Freeform 120"/>
            <p:cNvSpPr>
              <a:spLocks/>
            </p:cNvSpPr>
            <p:nvPr/>
          </p:nvSpPr>
          <p:spPr bwMode="auto">
            <a:xfrm>
              <a:off x="2447925" y="3398664"/>
              <a:ext cx="3175" cy="12700"/>
            </a:xfrm>
            <a:custGeom>
              <a:avLst/>
              <a:gdLst>
                <a:gd name="T0" fmla="*/ 2 w 2"/>
                <a:gd name="T1" fmla="*/ 8 h 8"/>
                <a:gd name="T2" fmla="*/ 0 w 2"/>
                <a:gd name="T3" fmla="*/ 3 h 8"/>
                <a:gd name="T4" fmla="*/ 2 w 2"/>
                <a:gd name="T5" fmla="*/ 0 h 8"/>
                <a:gd name="T6" fmla="*/ 2 w 2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8"/>
                <a:gd name="T14" fmla="*/ 2 w 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8">
                  <a:moveTo>
                    <a:pt x="2" y="8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4" name="Freeform 121"/>
            <p:cNvSpPr>
              <a:spLocks/>
            </p:cNvSpPr>
            <p:nvPr/>
          </p:nvSpPr>
          <p:spPr bwMode="auto">
            <a:xfrm>
              <a:off x="2387600" y="3398664"/>
              <a:ext cx="63500" cy="47625"/>
            </a:xfrm>
            <a:custGeom>
              <a:avLst/>
              <a:gdLst>
                <a:gd name="T0" fmla="*/ 3 w 40"/>
                <a:gd name="T1" fmla="*/ 27 h 30"/>
                <a:gd name="T2" fmla="*/ 6 w 40"/>
                <a:gd name="T3" fmla="*/ 30 h 30"/>
                <a:gd name="T4" fmla="*/ 40 w 40"/>
                <a:gd name="T5" fmla="*/ 8 h 30"/>
                <a:gd name="T6" fmla="*/ 35 w 40"/>
                <a:gd name="T7" fmla="*/ 0 h 30"/>
                <a:gd name="T8" fmla="*/ 0 w 40"/>
                <a:gd name="T9" fmla="*/ 23 h 30"/>
                <a:gd name="T10" fmla="*/ 3 w 40"/>
                <a:gd name="T11" fmla="*/ 27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30"/>
                <a:gd name="T20" fmla="*/ 40 w 40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30">
                  <a:moveTo>
                    <a:pt x="3" y="27"/>
                  </a:moveTo>
                  <a:lnTo>
                    <a:pt x="6" y="30"/>
                  </a:lnTo>
                  <a:lnTo>
                    <a:pt x="40" y="8"/>
                  </a:lnTo>
                  <a:lnTo>
                    <a:pt x="35" y="0"/>
                  </a:lnTo>
                  <a:lnTo>
                    <a:pt x="0" y="23"/>
                  </a:lnTo>
                  <a:lnTo>
                    <a:pt x="3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5" name="Rectangle 122"/>
            <p:cNvSpPr>
              <a:spLocks noChangeArrowheads="1"/>
            </p:cNvSpPr>
            <p:nvPr/>
          </p:nvSpPr>
          <p:spPr bwMode="auto">
            <a:xfrm>
              <a:off x="2732088" y="3312939"/>
              <a:ext cx="271462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6" name="Freeform 123"/>
            <p:cNvSpPr>
              <a:spLocks/>
            </p:cNvSpPr>
            <p:nvPr/>
          </p:nvSpPr>
          <p:spPr bwMode="auto">
            <a:xfrm>
              <a:off x="3003550" y="3236739"/>
              <a:ext cx="69850" cy="90487"/>
            </a:xfrm>
            <a:custGeom>
              <a:avLst/>
              <a:gdLst>
                <a:gd name="T0" fmla="*/ 35 w 44"/>
                <a:gd name="T1" fmla="*/ 3 h 57"/>
                <a:gd name="T2" fmla="*/ 35 w 44"/>
                <a:gd name="T3" fmla="*/ 8 h 57"/>
                <a:gd name="T4" fmla="*/ 33 w 44"/>
                <a:gd name="T5" fmla="*/ 12 h 57"/>
                <a:gd name="T6" fmla="*/ 33 w 44"/>
                <a:gd name="T7" fmla="*/ 17 h 57"/>
                <a:gd name="T8" fmla="*/ 32 w 44"/>
                <a:gd name="T9" fmla="*/ 21 h 57"/>
                <a:gd name="T10" fmla="*/ 29 w 44"/>
                <a:gd name="T11" fmla="*/ 25 h 57"/>
                <a:gd name="T12" fmla="*/ 28 w 44"/>
                <a:gd name="T13" fmla="*/ 28 h 57"/>
                <a:gd name="T14" fmla="*/ 26 w 44"/>
                <a:gd name="T15" fmla="*/ 33 h 57"/>
                <a:gd name="T16" fmla="*/ 23 w 44"/>
                <a:gd name="T17" fmla="*/ 36 h 57"/>
                <a:gd name="T18" fmla="*/ 20 w 44"/>
                <a:gd name="T19" fmla="*/ 39 h 57"/>
                <a:gd name="T20" fmla="*/ 17 w 44"/>
                <a:gd name="T21" fmla="*/ 40 h 57"/>
                <a:gd name="T22" fmla="*/ 14 w 44"/>
                <a:gd name="T23" fmla="*/ 43 h 57"/>
                <a:gd name="T24" fmla="*/ 11 w 44"/>
                <a:gd name="T25" fmla="*/ 45 h 57"/>
                <a:gd name="T26" fmla="*/ 8 w 44"/>
                <a:gd name="T27" fmla="*/ 46 h 57"/>
                <a:gd name="T28" fmla="*/ 5 w 44"/>
                <a:gd name="T29" fmla="*/ 46 h 57"/>
                <a:gd name="T30" fmla="*/ 1 w 44"/>
                <a:gd name="T31" fmla="*/ 48 h 57"/>
                <a:gd name="T32" fmla="*/ 0 w 44"/>
                <a:gd name="T33" fmla="*/ 57 h 57"/>
                <a:gd name="T34" fmla="*/ 4 w 44"/>
                <a:gd name="T35" fmla="*/ 57 h 57"/>
                <a:gd name="T36" fmla="*/ 8 w 44"/>
                <a:gd name="T37" fmla="*/ 55 h 57"/>
                <a:gd name="T38" fmla="*/ 13 w 44"/>
                <a:gd name="T39" fmla="*/ 54 h 57"/>
                <a:gd name="T40" fmla="*/ 17 w 44"/>
                <a:gd name="T41" fmla="*/ 52 h 57"/>
                <a:gd name="T42" fmla="*/ 22 w 44"/>
                <a:gd name="T43" fmla="*/ 49 h 57"/>
                <a:gd name="T44" fmla="*/ 25 w 44"/>
                <a:gd name="T45" fmla="*/ 46 h 57"/>
                <a:gd name="T46" fmla="*/ 28 w 44"/>
                <a:gd name="T47" fmla="*/ 43 h 57"/>
                <a:gd name="T48" fmla="*/ 30 w 44"/>
                <a:gd name="T49" fmla="*/ 39 h 57"/>
                <a:gd name="T50" fmla="*/ 33 w 44"/>
                <a:gd name="T51" fmla="*/ 36 h 57"/>
                <a:gd name="T52" fmla="*/ 36 w 44"/>
                <a:gd name="T53" fmla="*/ 31 h 57"/>
                <a:gd name="T54" fmla="*/ 39 w 44"/>
                <a:gd name="T55" fmla="*/ 27 h 57"/>
                <a:gd name="T56" fmla="*/ 41 w 44"/>
                <a:gd name="T57" fmla="*/ 23 h 57"/>
                <a:gd name="T58" fmla="*/ 42 w 44"/>
                <a:gd name="T59" fmla="*/ 17 h 57"/>
                <a:gd name="T60" fmla="*/ 44 w 44"/>
                <a:gd name="T61" fmla="*/ 12 h 57"/>
                <a:gd name="T62" fmla="*/ 44 w 44"/>
                <a:gd name="T63" fmla="*/ 6 h 57"/>
                <a:gd name="T64" fmla="*/ 44 w 44"/>
                <a:gd name="T65" fmla="*/ 0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7"/>
                <a:gd name="T101" fmla="*/ 44 w 44"/>
                <a:gd name="T102" fmla="*/ 57 h 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7">
                  <a:moveTo>
                    <a:pt x="35" y="0"/>
                  </a:moveTo>
                  <a:lnTo>
                    <a:pt x="35" y="3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5" y="11"/>
                  </a:lnTo>
                  <a:lnTo>
                    <a:pt x="33" y="12"/>
                  </a:lnTo>
                  <a:lnTo>
                    <a:pt x="33" y="15"/>
                  </a:lnTo>
                  <a:lnTo>
                    <a:pt x="33" y="17"/>
                  </a:lnTo>
                  <a:lnTo>
                    <a:pt x="32" y="20"/>
                  </a:lnTo>
                  <a:lnTo>
                    <a:pt x="32" y="21"/>
                  </a:lnTo>
                  <a:lnTo>
                    <a:pt x="30" y="24"/>
                  </a:lnTo>
                  <a:lnTo>
                    <a:pt x="29" y="25"/>
                  </a:lnTo>
                  <a:lnTo>
                    <a:pt x="29" y="27"/>
                  </a:lnTo>
                  <a:lnTo>
                    <a:pt x="28" y="28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5" y="34"/>
                  </a:lnTo>
                  <a:lnTo>
                    <a:pt x="23" y="36"/>
                  </a:lnTo>
                  <a:lnTo>
                    <a:pt x="22" y="37"/>
                  </a:lnTo>
                  <a:lnTo>
                    <a:pt x="20" y="39"/>
                  </a:lnTo>
                  <a:lnTo>
                    <a:pt x="19" y="40"/>
                  </a:lnTo>
                  <a:lnTo>
                    <a:pt x="17" y="40"/>
                  </a:lnTo>
                  <a:lnTo>
                    <a:pt x="16" y="42"/>
                  </a:lnTo>
                  <a:lnTo>
                    <a:pt x="14" y="43"/>
                  </a:lnTo>
                  <a:lnTo>
                    <a:pt x="13" y="43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8" y="46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3" y="48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11" y="55"/>
                  </a:lnTo>
                  <a:lnTo>
                    <a:pt x="13" y="54"/>
                  </a:lnTo>
                  <a:lnTo>
                    <a:pt x="16" y="52"/>
                  </a:lnTo>
                  <a:lnTo>
                    <a:pt x="17" y="52"/>
                  </a:lnTo>
                  <a:lnTo>
                    <a:pt x="19" y="51"/>
                  </a:lnTo>
                  <a:lnTo>
                    <a:pt x="22" y="49"/>
                  </a:lnTo>
                  <a:lnTo>
                    <a:pt x="23" y="48"/>
                  </a:lnTo>
                  <a:lnTo>
                    <a:pt x="25" y="46"/>
                  </a:lnTo>
                  <a:lnTo>
                    <a:pt x="26" y="45"/>
                  </a:lnTo>
                  <a:lnTo>
                    <a:pt x="28" y="43"/>
                  </a:lnTo>
                  <a:lnTo>
                    <a:pt x="29" y="42"/>
                  </a:lnTo>
                  <a:lnTo>
                    <a:pt x="30" y="39"/>
                  </a:lnTo>
                  <a:lnTo>
                    <a:pt x="32" y="37"/>
                  </a:lnTo>
                  <a:lnTo>
                    <a:pt x="33" y="36"/>
                  </a:lnTo>
                  <a:lnTo>
                    <a:pt x="35" y="33"/>
                  </a:lnTo>
                  <a:lnTo>
                    <a:pt x="36" y="31"/>
                  </a:lnTo>
                  <a:lnTo>
                    <a:pt x="38" y="28"/>
                  </a:lnTo>
                  <a:lnTo>
                    <a:pt x="39" y="27"/>
                  </a:lnTo>
                  <a:lnTo>
                    <a:pt x="39" y="24"/>
                  </a:lnTo>
                  <a:lnTo>
                    <a:pt x="41" y="23"/>
                  </a:lnTo>
                  <a:lnTo>
                    <a:pt x="41" y="20"/>
                  </a:lnTo>
                  <a:lnTo>
                    <a:pt x="42" y="17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4" y="3"/>
                  </a:lnTo>
                  <a:lnTo>
                    <a:pt x="44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7" name="Freeform 124"/>
            <p:cNvSpPr>
              <a:spLocks/>
            </p:cNvSpPr>
            <p:nvPr/>
          </p:nvSpPr>
          <p:spPr bwMode="auto">
            <a:xfrm>
              <a:off x="3033713" y="3162126"/>
              <a:ext cx="39687" cy="74613"/>
            </a:xfrm>
            <a:custGeom>
              <a:avLst/>
              <a:gdLst>
                <a:gd name="T0" fmla="*/ 0 w 25"/>
                <a:gd name="T1" fmla="*/ 7 h 47"/>
                <a:gd name="T2" fmla="*/ 1 w 25"/>
                <a:gd name="T3" fmla="*/ 10 h 47"/>
                <a:gd name="T4" fmla="*/ 4 w 25"/>
                <a:gd name="T5" fmla="*/ 12 h 47"/>
                <a:gd name="T6" fmla="*/ 6 w 25"/>
                <a:gd name="T7" fmla="*/ 13 h 47"/>
                <a:gd name="T8" fmla="*/ 7 w 25"/>
                <a:gd name="T9" fmla="*/ 16 h 47"/>
                <a:gd name="T10" fmla="*/ 9 w 25"/>
                <a:gd name="T11" fmla="*/ 19 h 47"/>
                <a:gd name="T12" fmla="*/ 10 w 25"/>
                <a:gd name="T13" fmla="*/ 22 h 47"/>
                <a:gd name="T14" fmla="*/ 11 w 25"/>
                <a:gd name="T15" fmla="*/ 25 h 47"/>
                <a:gd name="T16" fmla="*/ 13 w 25"/>
                <a:gd name="T17" fmla="*/ 28 h 47"/>
                <a:gd name="T18" fmla="*/ 13 w 25"/>
                <a:gd name="T19" fmla="*/ 31 h 47"/>
                <a:gd name="T20" fmla="*/ 14 w 25"/>
                <a:gd name="T21" fmla="*/ 34 h 47"/>
                <a:gd name="T22" fmla="*/ 16 w 25"/>
                <a:gd name="T23" fmla="*/ 37 h 47"/>
                <a:gd name="T24" fmla="*/ 16 w 25"/>
                <a:gd name="T25" fmla="*/ 40 h 47"/>
                <a:gd name="T26" fmla="*/ 16 w 25"/>
                <a:gd name="T27" fmla="*/ 43 h 47"/>
                <a:gd name="T28" fmla="*/ 16 w 25"/>
                <a:gd name="T29" fmla="*/ 46 h 47"/>
                <a:gd name="T30" fmla="*/ 25 w 25"/>
                <a:gd name="T31" fmla="*/ 47 h 47"/>
                <a:gd name="T32" fmla="*/ 25 w 25"/>
                <a:gd name="T33" fmla="*/ 44 h 47"/>
                <a:gd name="T34" fmla="*/ 25 w 25"/>
                <a:gd name="T35" fmla="*/ 41 h 47"/>
                <a:gd name="T36" fmla="*/ 25 w 25"/>
                <a:gd name="T37" fmla="*/ 37 h 47"/>
                <a:gd name="T38" fmla="*/ 23 w 25"/>
                <a:gd name="T39" fmla="*/ 34 h 47"/>
                <a:gd name="T40" fmla="*/ 23 w 25"/>
                <a:gd name="T41" fmla="*/ 31 h 47"/>
                <a:gd name="T42" fmla="*/ 22 w 25"/>
                <a:gd name="T43" fmla="*/ 28 h 47"/>
                <a:gd name="T44" fmla="*/ 20 w 25"/>
                <a:gd name="T45" fmla="*/ 25 h 47"/>
                <a:gd name="T46" fmla="*/ 20 w 25"/>
                <a:gd name="T47" fmla="*/ 22 h 47"/>
                <a:gd name="T48" fmla="*/ 19 w 25"/>
                <a:gd name="T49" fmla="*/ 19 h 47"/>
                <a:gd name="T50" fmla="*/ 17 w 25"/>
                <a:gd name="T51" fmla="*/ 16 h 47"/>
                <a:gd name="T52" fmla="*/ 16 w 25"/>
                <a:gd name="T53" fmla="*/ 13 h 47"/>
                <a:gd name="T54" fmla="*/ 14 w 25"/>
                <a:gd name="T55" fmla="*/ 10 h 47"/>
                <a:gd name="T56" fmla="*/ 11 w 25"/>
                <a:gd name="T57" fmla="*/ 9 h 47"/>
                <a:gd name="T58" fmla="*/ 10 w 25"/>
                <a:gd name="T59" fmla="*/ 6 h 47"/>
                <a:gd name="T60" fmla="*/ 9 w 25"/>
                <a:gd name="T61" fmla="*/ 3 h 47"/>
                <a:gd name="T62" fmla="*/ 6 w 25"/>
                <a:gd name="T63" fmla="*/ 1 h 47"/>
                <a:gd name="T64" fmla="*/ 6 w 25"/>
                <a:gd name="T65" fmla="*/ 1 h 47"/>
                <a:gd name="T66" fmla="*/ 1 w 25"/>
                <a:gd name="T67" fmla="*/ 9 h 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"/>
                <a:gd name="T103" fmla="*/ 0 h 47"/>
                <a:gd name="T104" fmla="*/ 25 w 25"/>
                <a:gd name="T105" fmla="*/ 47 h 4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" h="47">
                  <a:moveTo>
                    <a:pt x="1" y="9"/>
                  </a:moveTo>
                  <a:lnTo>
                    <a:pt x="0" y="7"/>
                  </a:lnTo>
                  <a:lnTo>
                    <a:pt x="1" y="9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6" y="15"/>
                  </a:lnTo>
                  <a:lnTo>
                    <a:pt x="7" y="16"/>
                  </a:lnTo>
                  <a:lnTo>
                    <a:pt x="9" y="18"/>
                  </a:lnTo>
                  <a:lnTo>
                    <a:pt x="9" y="19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4" y="32"/>
                  </a:lnTo>
                  <a:lnTo>
                    <a:pt x="14" y="34"/>
                  </a:lnTo>
                  <a:lnTo>
                    <a:pt x="14" y="35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16" y="40"/>
                  </a:lnTo>
                  <a:lnTo>
                    <a:pt x="16" y="41"/>
                  </a:lnTo>
                  <a:lnTo>
                    <a:pt x="16" y="43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6" y="47"/>
                  </a:lnTo>
                  <a:lnTo>
                    <a:pt x="25" y="47"/>
                  </a:lnTo>
                  <a:lnTo>
                    <a:pt x="25" y="46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5" y="41"/>
                  </a:lnTo>
                  <a:lnTo>
                    <a:pt x="25" y="40"/>
                  </a:lnTo>
                  <a:lnTo>
                    <a:pt x="25" y="37"/>
                  </a:lnTo>
                  <a:lnTo>
                    <a:pt x="23" y="35"/>
                  </a:lnTo>
                  <a:lnTo>
                    <a:pt x="23" y="34"/>
                  </a:lnTo>
                  <a:lnTo>
                    <a:pt x="23" y="32"/>
                  </a:lnTo>
                  <a:lnTo>
                    <a:pt x="23" y="31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7" y="18"/>
                  </a:lnTo>
                  <a:lnTo>
                    <a:pt x="17" y="16"/>
                  </a:lnTo>
                  <a:lnTo>
                    <a:pt x="16" y="15"/>
                  </a:lnTo>
                  <a:lnTo>
                    <a:pt x="16" y="13"/>
                  </a:lnTo>
                  <a:lnTo>
                    <a:pt x="14" y="12"/>
                  </a:lnTo>
                  <a:lnTo>
                    <a:pt x="14" y="10"/>
                  </a:lnTo>
                  <a:lnTo>
                    <a:pt x="13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9" y="4"/>
                  </a:lnTo>
                  <a:lnTo>
                    <a:pt x="9" y="3"/>
                  </a:lnTo>
                  <a:lnTo>
                    <a:pt x="7" y="3"/>
                  </a:lnTo>
                  <a:lnTo>
                    <a:pt x="6" y="1"/>
                  </a:lnTo>
                  <a:lnTo>
                    <a:pt x="4" y="0"/>
                  </a:lnTo>
                  <a:lnTo>
                    <a:pt x="6" y="1"/>
                  </a:lnTo>
                  <a:lnTo>
                    <a:pt x="4" y="0"/>
                  </a:lnTo>
                  <a:lnTo>
                    <a:pt x="1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8" name="Freeform 125"/>
            <p:cNvSpPr>
              <a:spLocks/>
            </p:cNvSpPr>
            <p:nvPr/>
          </p:nvSpPr>
          <p:spPr bwMode="auto">
            <a:xfrm>
              <a:off x="2824163" y="2887489"/>
              <a:ext cx="215900" cy="288925"/>
            </a:xfrm>
            <a:custGeom>
              <a:avLst/>
              <a:gdLst>
                <a:gd name="T0" fmla="*/ 0 w 136"/>
                <a:gd name="T1" fmla="*/ 7 h 182"/>
                <a:gd name="T2" fmla="*/ 1 w 136"/>
                <a:gd name="T3" fmla="*/ 20 h 182"/>
                <a:gd name="T4" fmla="*/ 4 w 136"/>
                <a:gd name="T5" fmla="*/ 35 h 182"/>
                <a:gd name="T6" fmla="*/ 7 w 136"/>
                <a:gd name="T7" fmla="*/ 49 h 182"/>
                <a:gd name="T8" fmla="*/ 11 w 136"/>
                <a:gd name="T9" fmla="*/ 63 h 182"/>
                <a:gd name="T10" fmla="*/ 17 w 136"/>
                <a:gd name="T11" fmla="*/ 77 h 182"/>
                <a:gd name="T12" fmla="*/ 25 w 136"/>
                <a:gd name="T13" fmla="*/ 89 h 182"/>
                <a:gd name="T14" fmla="*/ 32 w 136"/>
                <a:gd name="T15" fmla="*/ 102 h 182"/>
                <a:gd name="T16" fmla="*/ 41 w 136"/>
                <a:gd name="T17" fmla="*/ 114 h 182"/>
                <a:gd name="T18" fmla="*/ 51 w 136"/>
                <a:gd name="T19" fmla="*/ 126 h 182"/>
                <a:gd name="T20" fmla="*/ 61 w 136"/>
                <a:gd name="T21" fmla="*/ 136 h 182"/>
                <a:gd name="T22" fmla="*/ 73 w 136"/>
                <a:gd name="T23" fmla="*/ 146 h 182"/>
                <a:gd name="T24" fmla="*/ 85 w 136"/>
                <a:gd name="T25" fmla="*/ 155 h 182"/>
                <a:gd name="T26" fmla="*/ 98 w 136"/>
                <a:gd name="T27" fmla="*/ 164 h 182"/>
                <a:gd name="T28" fmla="*/ 111 w 136"/>
                <a:gd name="T29" fmla="*/ 171 h 182"/>
                <a:gd name="T30" fmla="*/ 126 w 136"/>
                <a:gd name="T31" fmla="*/ 179 h 182"/>
                <a:gd name="T32" fmla="*/ 136 w 136"/>
                <a:gd name="T33" fmla="*/ 173 h 182"/>
                <a:gd name="T34" fmla="*/ 123 w 136"/>
                <a:gd name="T35" fmla="*/ 167 h 182"/>
                <a:gd name="T36" fmla="*/ 108 w 136"/>
                <a:gd name="T37" fmla="*/ 160 h 182"/>
                <a:gd name="T38" fmla="*/ 96 w 136"/>
                <a:gd name="T39" fmla="*/ 152 h 182"/>
                <a:gd name="T40" fmla="*/ 83 w 136"/>
                <a:gd name="T41" fmla="*/ 143 h 182"/>
                <a:gd name="T42" fmla="*/ 73 w 136"/>
                <a:gd name="T43" fmla="*/ 134 h 182"/>
                <a:gd name="T44" fmla="*/ 63 w 136"/>
                <a:gd name="T45" fmla="*/ 124 h 182"/>
                <a:gd name="T46" fmla="*/ 52 w 136"/>
                <a:gd name="T47" fmla="*/ 114 h 182"/>
                <a:gd name="T48" fmla="*/ 44 w 136"/>
                <a:gd name="T49" fmla="*/ 102 h 182"/>
                <a:gd name="T50" fmla="*/ 36 w 136"/>
                <a:gd name="T51" fmla="*/ 90 h 182"/>
                <a:gd name="T52" fmla="*/ 29 w 136"/>
                <a:gd name="T53" fmla="*/ 78 h 182"/>
                <a:gd name="T54" fmla="*/ 23 w 136"/>
                <a:gd name="T55" fmla="*/ 66 h 182"/>
                <a:gd name="T56" fmla="*/ 17 w 136"/>
                <a:gd name="T57" fmla="*/ 53 h 182"/>
                <a:gd name="T58" fmla="*/ 14 w 136"/>
                <a:gd name="T59" fmla="*/ 40 h 182"/>
                <a:gd name="T60" fmla="*/ 11 w 136"/>
                <a:gd name="T61" fmla="*/ 26 h 182"/>
                <a:gd name="T62" fmla="*/ 10 w 136"/>
                <a:gd name="T63" fmla="*/ 13 h 182"/>
                <a:gd name="T64" fmla="*/ 8 w 136"/>
                <a:gd name="T65" fmla="*/ 0 h 1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82"/>
                <a:gd name="T101" fmla="*/ 136 w 136"/>
                <a:gd name="T102" fmla="*/ 182 h 1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82">
                  <a:moveTo>
                    <a:pt x="0" y="0"/>
                  </a:moveTo>
                  <a:lnTo>
                    <a:pt x="0" y="7"/>
                  </a:lnTo>
                  <a:lnTo>
                    <a:pt x="1" y="15"/>
                  </a:lnTo>
                  <a:lnTo>
                    <a:pt x="1" y="20"/>
                  </a:lnTo>
                  <a:lnTo>
                    <a:pt x="3" y="28"/>
                  </a:lnTo>
                  <a:lnTo>
                    <a:pt x="4" y="35"/>
                  </a:lnTo>
                  <a:lnTo>
                    <a:pt x="6" y="43"/>
                  </a:lnTo>
                  <a:lnTo>
                    <a:pt x="7" y="49"/>
                  </a:lnTo>
                  <a:lnTo>
                    <a:pt x="10" y="56"/>
                  </a:lnTo>
                  <a:lnTo>
                    <a:pt x="11" y="63"/>
                  </a:lnTo>
                  <a:lnTo>
                    <a:pt x="14" y="69"/>
                  </a:lnTo>
                  <a:lnTo>
                    <a:pt x="17" y="77"/>
                  </a:lnTo>
                  <a:lnTo>
                    <a:pt x="20" y="83"/>
                  </a:lnTo>
                  <a:lnTo>
                    <a:pt x="25" y="89"/>
                  </a:lnTo>
                  <a:lnTo>
                    <a:pt x="28" y="96"/>
                  </a:lnTo>
                  <a:lnTo>
                    <a:pt x="32" y="102"/>
                  </a:lnTo>
                  <a:lnTo>
                    <a:pt x="36" y="108"/>
                  </a:lnTo>
                  <a:lnTo>
                    <a:pt x="41" y="114"/>
                  </a:lnTo>
                  <a:lnTo>
                    <a:pt x="45" y="120"/>
                  </a:lnTo>
                  <a:lnTo>
                    <a:pt x="51" y="126"/>
                  </a:lnTo>
                  <a:lnTo>
                    <a:pt x="55" y="130"/>
                  </a:lnTo>
                  <a:lnTo>
                    <a:pt x="61" y="136"/>
                  </a:lnTo>
                  <a:lnTo>
                    <a:pt x="67" y="140"/>
                  </a:lnTo>
                  <a:lnTo>
                    <a:pt x="73" y="146"/>
                  </a:lnTo>
                  <a:lnTo>
                    <a:pt x="79" y="151"/>
                  </a:lnTo>
                  <a:lnTo>
                    <a:pt x="85" y="155"/>
                  </a:lnTo>
                  <a:lnTo>
                    <a:pt x="91" y="160"/>
                  </a:lnTo>
                  <a:lnTo>
                    <a:pt x="98" y="164"/>
                  </a:lnTo>
                  <a:lnTo>
                    <a:pt x="105" y="168"/>
                  </a:lnTo>
                  <a:lnTo>
                    <a:pt x="111" y="171"/>
                  </a:lnTo>
                  <a:lnTo>
                    <a:pt x="118" y="176"/>
                  </a:lnTo>
                  <a:lnTo>
                    <a:pt x="126" y="179"/>
                  </a:lnTo>
                  <a:lnTo>
                    <a:pt x="133" y="182"/>
                  </a:lnTo>
                  <a:lnTo>
                    <a:pt x="136" y="173"/>
                  </a:lnTo>
                  <a:lnTo>
                    <a:pt x="129" y="170"/>
                  </a:lnTo>
                  <a:lnTo>
                    <a:pt x="123" y="167"/>
                  </a:lnTo>
                  <a:lnTo>
                    <a:pt x="116" y="164"/>
                  </a:lnTo>
                  <a:lnTo>
                    <a:pt x="108" y="160"/>
                  </a:lnTo>
                  <a:lnTo>
                    <a:pt x="102" y="157"/>
                  </a:lnTo>
                  <a:lnTo>
                    <a:pt x="96" y="152"/>
                  </a:lnTo>
                  <a:lnTo>
                    <a:pt x="91" y="148"/>
                  </a:lnTo>
                  <a:lnTo>
                    <a:pt x="83" y="143"/>
                  </a:lnTo>
                  <a:lnTo>
                    <a:pt x="79" y="139"/>
                  </a:lnTo>
                  <a:lnTo>
                    <a:pt x="73" y="134"/>
                  </a:lnTo>
                  <a:lnTo>
                    <a:pt x="67" y="129"/>
                  </a:lnTo>
                  <a:lnTo>
                    <a:pt x="63" y="124"/>
                  </a:lnTo>
                  <a:lnTo>
                    <a:pt x="57" y="120"/>
                  </a:lnTo>
                  <a:lnTo>
                    <a:pt x="52" y="114"/>
                  </a:lnTo>
                  <a:lnTo>
                    <a:pt x="48" y="108"/>
                  </a:lnTo>
                  <a:lnTo>
                    <a:pt x="44" y="102"/>
                  </a:lnTo>
                  <a:lnTo>
                    <a:pt x="39" y="96"/>
                  </a:lnTo>
                  <a:lnTo>
                    <a:pt x="36" y="90"/>
                  </a:lnTo>
                  <a:lnTo>
                    <a:pt x="32" y="84"/>
                  </a:lnTo>
                  <a:lnTo>
                    <a:pt x="29" y="78"/>
                  </a:lnTo>
                  <a:lnTo>
                    <a:pt x="26" y="72"/>
                  </a:lnTo>
                  <a:lnTo>
                    <a:pt x="23" y="66"/>
                  </a:lnTo>
                  <a:lnTo>
                    <a:pt x="20" y="60"/>
                  </a:lnTo>
                  <a:lnTo>
                    <a:pt x="17" y="53"/>
                  </a:lnTo>
                  <a:lnTo>
                    <a:pt x="16" y="47"/>
                  </a:lnTo>
                  <a:lnTo>
                    <a:pt x="14" y="40"/>
                  </a:lnTo>
                  <a:lnTo>
                    <a:pt x="13" y="34"/>
                  </a:lnTo>
                  <a:lnTo>
                    <a:pt x="11" y="26"/>
                  </a:lnTo>
                  <a:lnTo>
                    <a:pt x="10" y="20"/>
                  </a:lnTo>
                  <a:lnTo>
                    <a:pt x="10" y="13"/>
                  </a:lnTo>
                  <a:lnTo>
                    <a:pt x="8" y="7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9" name="Freeform 126"/>
            <p:cNvSpPr>
              <a:spLocks/>
            </p:cNvSpPr>
            <p:nvPr/>
          </p:nvSpPr>
          <p:spPr bwMode="auto">
            <a:xfrm>
              <a:off x="2824163" y="2569989"/>
              <a:ext cx="363537" cy="317500"/>
            </a:xfrm>
            <a:custGeom>
              <a:avLst/>
              <a:gdLst>
                <a:gd name="T0" fmla="*/ 217 w 229"/>
                <a:gd name="T1" fmla="*/ 0 h 200"/>
                <a:gd name="T2" fmla="*/ 195 w 229"/>
                <a:gd name="T3" fmla="*/ 3 h 200"/>
                <a:gd name="T4" fmla="*/ 171 w 229"/>
                <a:gd name="T5" fmla="*/ 6 h 200"/>
                <a:gd name="T6" fmla="*/ 151 w 229"/>
                <a:gd name="T7" fmla="*/ 12 h 200"/>
                <a:gd name="T8" fmla="*/ 130 w 229"/>
                <a:gd name="T9" fmla="*/ 19 h 200"/>
                <a:gd name="T10" fmla="*/ 111 w 229"/>
                <a:gd name="T11" fmla="*/ 28 h 200"/>
                <a:gd name="T12" fmla="*/ 92 w 229"/>
                <a:gd name="T13" fmla="*/ 40 h 200"/>
                <a:gd name="T14" fmla="*/ 76 w 229"/>
                <a:gd name="T15" fmla="*/ 52 h 200"/>
                <a:gd name="T16" fmla="*/ 60 w 229"/>
                <a:gd name="T17" fmla="*/ 65 h 200"/>
                <a:gd name="T18" fmla="*/ 45 w 229"/>
                <a:gd name="T19" fmla="*/ 80 h 200"/>
                <a:gd name="T20" fmla="*/ 33 w 229"/>
                <a:gd name="T21" fmla="*/ 96 h 200"/>
                <a:gd name="T22" fmla="*/ 23 w 229"/>
                <a:gd name="T23" fmla="*/ 112 h 200"/>
                <a:gd name="T24" fmla="*/ 14 w 229"/>
                <a:gd name="T25" fmla="*/ 130 h 200"/>
                <a:gd name="T26" fmla="*/ 7 w 229"/>
                <a:gd name="T27" fmla="*/ 149 h 200"/>
                <a:gd name="T28" fmla="*/ 3 w 229"/>
                <a:gd name="T29" fmla="*/ 169 h 200"/>
                <a:gd name="T30" fmla="*/ 0 w 229"/>
                <a:gd name="T31" fmla="*/ 189 h 200"/>
                <a:gd name="T32" fmla="*/ 8 w 229"/>
                <a:gd name="T33" fmla="*/ 200 h 200"/>
                <a:gd name="T34" fmla="*/ 10 w 229"/>
                <a:gd name="T35" fmla="*/ 180 h 200"/>
                <a:gd name="T36" fmla="*/ 13 w 229"/>
                <a:gd name="T37" fmla="*/ 161 h 200"/>
                <a:gd name="T38" fmla="*/ 19 w 229"/>
                <a:gd name="T39" fmla="*/ 143 h 200"/>
                <a:gd name="T40" fmla="*/ 26 w 229"/>
                <a:gd name="T41" fmla="*/ 126 h 200"/>
                <a:gd name="T42" fmla="*/ 35 w 229"/>
                <a:gd name="T43" fmla="*/ 109 h 200"/>
                <a:gd name="T44" fmla="*/ 47 w 229"/>
                <a:gd name="T45" fmla="*/ 93 h 200"/>
                <a:gd name="T46" fmla="*/ 58 w 229"/>
                <a:gd name="T47" fmla="*/ 78 h 200"/>
                <a:gd name="T48" fmla="*/ 73 w 229"/>
                <a:gd name="T49" fmla="*/ 65 h 200"/>
                <a:gd name="T50" fmla="*/ 89 w 229"/>
                <a:gd name="T51" fmla="*/ 53 h 200"/>
                <a:gd name="T52" fmla="*/ 105 w 229"/>
                <a:gd name="T53" fmla="*/ 41 h 200"/>
                <a:gd name="T54" fmla="*/ 124 w 229"/>
                <a:gd name="T55" fmla="*/ 32 h 200"/>
                <a:gd name="T56" fmla="*/ 143 w 229"/>
                <a:gd name="T57" fmla="*/ 24 h 200"/>
                <a:gd name="T58" fmla="*/ 164 w 229"/>
                <a:gd name="T59" fmla="*/ 18 h 200"/>
                <a:gd name="T60" fmla="*/ 185 w 229"/>
                <a:gd name="T61" fmla="*/ 13 h 200"/>
                <a:gd name="T62" fmla="*/ 207 w 229"/>
                <a:gd name="T63" fmla="*/ 10 h 200"/>
                <a:gd name="T64" fmla="*/ 229 w 229"/>
                <a:gd name="T65" fmla="*/ 9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200"/>
                <a:gd name="T101" fmla="*/ 229 w 229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200">
                  <a:moveTo>
                    <a:pt x="229" y="0"/>
                  </a:moveTo>
                  <a:lnTo>
                    <a:pt x="217" y="0"/>
                  </a:lnTo>
                  <a:lnTo>
                    <a:pt x="205" y="1"/>
                  </a:lnTo>
                  <a:lnTo>
                    <a:pt x="195" y="3"/>
                  </a:lnTo>
                  <a:lnTo>
                    <a:pt x="183" y="4"/>
                  </a:lnTo>
                  <a:lnTo>
                    <a:pt x="171" y="6"/>
                  </a:lnTo>
                  <a:lnTo>
                    <a:pt x="161" y="9"/>
                  </a:lnTo>
                  <a:lnTo>
                    <a:pt x="151" y="12"/>
                  </a:lnTo>
                  <a:lnTo>
                    <a:pt x="141" y="16"/>
                  </a:lnTo>
                  <a:lnTo>
                    <a:pt x="130" y="19"/>
                  </a:lnTo>
                  <a:lnTo>
                    <a:pt x="120" y="24"/>
                  </a:lnTo>
                  <a:lnTo>
                    <a:pt x="111" y="28"/>
                  </a:lnTo>
                  <a:lnTo>
                    <a:pt x="101" y="34"/>
                  </a:lnTo>
                  <a:lnTo>
                    <a:pt x="92" y="40"/>
                  </a:lnTo>
                  <a:lnTo>
                    <a:pt x="83" y="46"/>
                  </a:lnTo>
                  <a:lnTo>
                    <a:pt x="76" y="52"/>
                  </a:lnTo>
                  <a:lnTo>
                    <a:pt x="67" y="58"/>
                  </a:lnTo>
                  <a:lnTo>
                    <a:pt x="60" y="65"/>
                  </a:lnTo>
                  <a:lnTo>
                    <a:pt x="52" y="72"/>
                  </a:lnTo>
                  <a:lnTo>
                    <a:pt x="45" y="80"/>
                  </a:lnTo>
                  <a:lnTo>
                    <a:pt x="39" y="87"/>
                  </a:lnTo>
                  <a:lnTo>
                    <a:pt x="33" y="96"/>
                  </a:lnTo>
                  <a:lnTo>
                    <a:pt x="28" y="103"/>
                  </a:lnTo>
                  <a:lnTo>
                    <a:pt x="23" y="112"/>
                  </a:lnTo>
                  <a:lnTo>
                    <a:pt x="19" y="121"/>
                  </a:lnTo>
                  <a:lnTo>
                    <a:pt x="14" y="130"/>
                  </a:lnTo>
                  <a:lnTo>
                    <a:pt x="10" y="141"/>
                  </a:lnTo>
                  <a:lnTo>
                    <a:pt x="7" y="149"/>
                  </a:lnTo>
                  <a:lnTo>
                    <a:pt x="4" y="160"/>
                  </a:lnTo>
                  <a:lnTo>
                    <a:pt x="3" y="169"/>
                  </a:lnTo>
                  <a:lnTo>
                    <a:pt x="1" y="179"/>
                  </a:lnTo>
                  <a:lnTo>
                    <a:pt x="0" y="189"/>
                  </a:lnTo>
                  <a:lnTo>
                    <a:pt x="0" y="200"/>
                  </a:lnTo>
                  <a:lnTo>
                    <a:pt x="8" y="200"/>
                  </a:lnTo>
                  <a:lnTo>
                    <a:pt x="8" y="189"/>
                  </a:lnTo>
                  <a:lnTo>
                    <a:pt x="10" y="180"/>
                  </a:lnTo>
                  <a:lnTo>
                    <a:pt x="11" y="170"/>
                  </a:lnTo>
                  <a:lnTo>
                    <a:pt x="13" y="161"/>
                  </a:lnTo>
                  <a:lnTo>
                    <a:pt x="16" y="152"/>
                  </a:lnTo>
                  <a:lnTo>
                    <a:pt x="19" y="143"/>
                  </a:lnTo>
                  <a:lnTo>
                    <a:pt x="22" y="135"/>
                  </a:lnTo>
                  <a:lnTo>
                    <a:pt x="26" y="126"/>
                  </a:lnTo>
                  <a:lnTo>
                    <a:pt x="30" y="117"/>
                  </a:lnTo>
                  <a:lnTo>
                    <a:pt x="35" y="109"/>
                  </a:lnTo>
                  <a:lnTo>
                    <a:pt x="41" y="101"/>
                  </a:lnTo>
                  <a:lnTo>
                    <a:pt x="47" y="93"/>
                  </a:lnTo>
                  <a:lnTo>
                    <a:pt x="52" y="86"/>
                  </a:lnTo>
                  <a:lnTo>
                    <a:pt x="58" y="78"/>
                  </a:lnTo>
                  <a:lnTo>
                    <a:pt x="66" y="71"/>
                  </a:lnTo>
                  <a:lnTo>
                    <a:pt x="73" y="65"/>
                  </a:lnTo>
                  <a:lnTo>
                    <a:pt x="80" y="59"/>
                  </a:lnTo>
                  <a:lnTo>
                    <a:pt x="89" y="53"/>
                  </a:lnTo>
                  <a:lnTo>
                    <a:pt x="96" y="47"/>
                  </a:lnTo>
                  <a:lnTo>
                    <a:pt x="105" y="41"/>
                  </a:lnTo>
                  <a:lnTo>
                    <a:pt x="114" y="37"/>
                  </a:lnTo>
                  <a:lnTo>
                    <a:pt x="124" y="32"/>
                  </a:lnTo>
                  <a:lnTo>
                    <a:pt x="133" y="28"/>
                  </a:lnTo>
                  <a:lnTo>
                    <a:pt x="143" y="24"/>
                  </a:lnTo>
                  <a:lnTo>
                    <a:pt x="154" y="21"/>
                  </a:lnTo>
                  <a:lnTo>
                    <a:pt x="164" y="18"/>
                  </a:lnTo>
                  <a:lnTo>
                    <a:pt x="174" y="15"/>
                  </a:lnTo>
                  <a:lnTo>
                    <a:pt x="185" y="13"/>
                  </a:lnTo>
                  <a:lnTo>
                    <a:pt x="195" y="10"/>
                  </a:lnTo>
                  <a:lnTo>
                    <a:pt x="207" y="10"/>
                  </a:lnTo>
                  <a:lnTo>
                    <a:pt x="218" y="9"/>
                  </a:lnTo>
                  <a:lnTo>
                    <a:pt x="229" y="9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0" name="Freeform 127"/>
            <p:cNvSpPr>
              <a:spLocks/>
            </p:cNvSpPr>
            <p:nvPr/>
          </p:nvSpPr>
          <p:spPr bwMode="auto">
            <a:xfrm>
              <a:off x="3187700" y="2569989"/>
              <a:ext cx="365125" cy="317500"/>
            </a:xfrm>
            <a:custGeom>
              <a:avLst/>
              <a:gdLst>
                <a:gd name="T0" fmla="*/ 228 w 230"/>
                <a:gd name="T1" fmla="*/ 189 h 200"/>
                <a:gd name="T2" fmla="*/ 227 w 230"/>
                <a:gd name="T3" fmla="*/ 169 h 200"/>
                <a:gd name="T4" fmla="*/ 223 w 230"/>
                <a:gd name="T5" fmla="*/ 149 h 200"/>
                <a:gd name="T6" fmla="*/ 215 w 230"/>
                <a:gd name="T7" fmla="*/ 130 h 200"/>
                <a:gd name="T8" fmla="*/ 206 w 230"/>
                <a:gd name="T9" fmla="*/ 112 h 200"/>
                <a:gd name="T10" fmla="*/ 196 w 230"/>
                <a:gd name="T11" fmla="*/ 96 h 200"/>
                <a:gd name="T12" fmla="*/ 183 w 230"/>
                <a:gd name="T13" fmla="*/ 80 h 200"/>
                <a:gd name="T14" fmla="*/ 170 w 230"/>
                <a:gd name="T15" fmla="*/ 65 h 200"/>
                <a:gd name="T16" fmla="*/ 154 w 230"/>
                <a:gd name="T17" fmla="*/ 52 h 200"/>
                <a:gd name="T18" fmla="*/ 137 w 230"/>
                <a:gd name="T19" fmla="*/ 40 h 200"/>
                <a:gd name="T20" fmla="*/ 118 w 230"/>
                <a:gd name="T21" fmla="*/ 28 h 200"/>
                <a:gd name="T22" fmla="*/ 99 w 230"/>
                <a:gd name="T23" fmla="*/ 19 h 200"/>
                <a:gd name="T24" fmla="*/ 79 w 230"/>
                <a:gd name="T25" fmla="*/ 12 h 200"/>
                <a:gd name="T26" fmla="*/ 57 w 230"/>
                <a:gd name="T27" fmla="*/ 6 h 200"/>
                <a:gd name="T28" fmla="*/ 35 w 230"/>
                <a:gd name="T29" fmla="*/ 3 h 200"/>
                <a:gd name="T30" fmla="*/ 11 w 230"/>
                <a:gd name="T31" fmla="*/ 0 h 200"/>
                <a:gd name="T32" fmla="*/ 0 w 230"/>
                <a:gd name="T33" fmla="*/ 9 h 200"/>
                <a:gd name="T34" fmla="*/ 23 w 230"/>
                <a:gd name="T35" fmla="*/ 10 h 200"/>
                <a:gd name="T36" fmla="*/ 45 w 230"/>
                <a:gd name="T37" fmla="*/ 13 h 200"/>
                <a:gd name="T38" fmla="*/ 66 w 230"/>
                <a:gd name="T39" fmla="*/ 18 h 200"/>
                <a:gd name="T40" fmla="*/ 86 w 230"/>
                <a:gd name="T41" fmla="*/ 24 h 200"/>
                <a:gd name="T42" fmla="*/ 105 w 230"/>
                <a:gd name="T43" fmla="*/ 32 h 200"/>
                <a:gd name="T44" fmla="*/ 123 w 230"/>
                <a:gd name="T45" fmla="*/ 41 h 200"/>
                <a:gd name="T46" fmla="*/ 140 w 230"/>
                <a:gd name="T47" fmla="*/ 53 h 200"/>
                <a:gd name="T48" fmla="*/ 157 w 230"/>
                <a:gd name="T49" fmla="*/ 65 h 200"/>
                <a:gd name="T50" fmla="*/ 170 w 230"/>
                <a:gd name="T51" fmla="*/ 78 h 200"/>
                <a:gd name="T52" fmla="*/ 183 w 230"/>
                <a:gd name="T53" fmla="*/ 93 h 200"/>
                <a:gd name="T54" fmla="*/ 193 w 230"/>
                <a:gd name="T55" fmla="*/ 109 h 200"/>
                <a:gd name="T56" fmla="*/ 203 w 230"/>
                <a:gd name="T57" fmla="*/ 126 h 200"/>
                <a:gd name="T58" fmla="*/ 211 w 230"/>
                <a:gd name="T59" fmla="*/ 143 h 200"/>
                <a:gd name="T60" fmla="*/ 217 w 230"/>
                <a:gd name="T61" fmla="*/ 161 h 200"/>
                <a:gd name="T62" fmla="*/ 220 w 230"/>
                <a:gd name="T63" fmla="*/ 180 h 200"/>
                <a:gd name="T64" fmla="*/ 221 w 230"/>
                <a:gd name="T65" fmla="*/ 200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0"/>
                <a:gd name="T100" fmla="*/ 0 h 200"/>
                <a:gd name="T101" fmla="*/ 230 w 230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0" h="200">
                  <a:moveTo>
                    <a:pt x="230" y="200"/>
                  </a:moveTo>
                  <a:lnTo>
                    <a:pt x="228" y="189"/>
                  </a:lnTo>
                  <a:lnTo>
                    <a:pt x="228" y="179"/>
                  </a:lnTo>
                  <a:lnTo>
                    <a:pt x="227" y="169"/>
                  </a:lnTo>
                  <a:lnTo>
                    <a:pt x="224" y="160"/>
                  </a:lnTo>
                  <a:lnTo>
                    <a:pt x="223" y="149"/>
                  </a:lnTo>
                  <a:lnTo>
                    <a:pt x="218" y="141"/>
                  </a:lnTo>
                  <a:lnTo>
                    <a:pt x="215" y="130"/>
                  </a:lnTo>
                  <a:lnTo>
                    <a:pt x="211" y="121"/>
                  </a:lnTo>
                  <a:lnTo>
                    <a:pt x="206" y="112"/>
                  </a:lnTo>
                  <a:lnTo>
                    <a:pt x="202" y="103"/>
                  </a:lnTo>
                  <a:lnTo>
                    <a:pt x="196" y="96"/>
                  </a:lnTo>
                  <a:lnTo>
                    <a:pt x="190" y="87"/>
                  </a:lnTo>
                  <a:lnTo>
                    <a:pt x="183" y="80"/>
                  </a:lnTo>
                  <a:lnTo>
                    <a:pt x="177" y="72"/>
                  </a:lnTo>
                  <a:lnTo>
                    <a:pt x="170" y="65"/>
                  </a:lnTo>
                  <a:lnTo>
                    <a:pt x="162" y="58"/>
                  </a:lnTo>
                  <a:lnTo>
                    <a:pt x="154" y="52"/>
                  </a:lnTo>
                  <a:lnTo>
                    <a:pt x="145" y="46"/>
                  </a:lnTo>
                  <a:lnTo>
                    <a:pt x="137" y="40"/>
                  </a:lnTo>
                  <a:lnTo>
                    <a:pt x="127" y="34"/>
                  </a:lnTo>
                  <a:lnTo>
                    <a:pt x="118" y="28"/>
                  </a:lnTo>
                  <a:lnTo>
                    <a:pt x="110" y="24"/>
                  </a:lnTo>
                  <a:lnTo>
                    <a:pt x="99" y="19"/>
                  </a:lnTo>
                  <a:lnTo>
                    <a:pt x="89" y="16"/>
                  </a:lnTo>
                  <a:lnTo>
                    <a:pt x="79" y="12"/>
                  </a:lnTo>
                  <a:lnTo>
                    <a:pt x="68" y="9"/>
                  </a:lnTo>
                  <a:lnTo>
                    <a:pt x="57" y="6"/>
                  </a:lnTo>
                  <a:lnTo>
                    <a:pt x="46" y="4"/>
                  </a:lnTo>
                  <a:lnTo>
                    <a:pt x="35" y="3"/>
                  </a:lnTo>
                  <a:lnTo>
                    <a:pt x="23" y="1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" y="9"/>
                  </a:lnTo>
                  <a:lnTo>
                    <a:pt x="23" y="10"/>
                  </a:lnTo>
                  <a:lnTo>
                    <a:pt x="33" y="10"/>
                  </a:lnTo>
                  <a:lnTo>
                    <a:pt x="45" y="13"/>
                  </a:lnTo>
                  <a:lnTo>
                    <a:pt x="55" y="15"/>
                  </a:lnTo>
                  <a:lnTo>
                    <a:pt x="66" y="18"/>
                  </a:lnTo>
                  <a:lnTo>
                    <a:pt x="76" y="21"/>
                  </a:lnTo>
                  <a:lnTo>
                    <a:pt x="86" y="24"/>
                  </a:lnTo>
                  <a:lnTo>
                    <a:pt x="96" y="28"/>
                  </a:lnTo>
                  <a:lnTo>
                    <a:pt x="105" y="32"/>
                  </a:lnTo>
                  <a:lnTo>
                    <a:pt x="114" y="37"/>
                  </a:lnTo>
                  <a:lnTo>
                    <a:pt x="123" y="41"/>
                  </a:lnTo>
                  <a:lnTo>
                    <a:pt x="132" y="47"/>
                  </a:lnTo>
                  <a:lnTo>
                    <a:pt x="140" y="53"/>
                  </a:lnTo>
                  <a:lnTo>
                    <a:pt x="148" y="59"/>
                  </a:lnTo>
                  <a:lnTo>
                    <a:pt x="157" y="65"/>
                  </a:lnTo>
                  <a:lnTo>
                    <a:pt x="164" y="71"/>
                  </a:lnTo>
                  <a:lnTo>
                    <a:pt x="170" y="78"/>
                  </a:lnTo>
                  <a:lnTo>
                    <a:pt x="177" y="86"/>
                  </a:lnTo>
                  <a:lnTo>
                    <a:pt x="183" y="93"/>
                  </a:lnTo>
                  <a:lnTo>
                    <a:pt x="189" y="101"/>
                  </a:lnTo>
                  <a:lnTo>
                    <a:pt x="193" y="109"/>
                  </a:lnTo>
                  <a:lnTo>
                    <a:pt x="199" y="117"/>
                  </a:lnTo>
                  <a:lnTo>
                    <a:pt x="203" y="126"/>
                  </a:lnTo>
                  <a:lnTo>
                    <a:pt x="206" y="135"/>
                  </a:lnTo>
                  <a:lnTo>
                    <a:pt x="211" y="143"/>
                  </a:lnTo>
                  <a:lnTo>
                    <a:pt x="214" y="152"/>
                  </a:lnTo>
                  <a:lnTo>
                    <a:pt x="217" y="161"/>
                  </a:lnTo>
                  <a:lnTo>
                    <a:pt x="218" y="170"/>
                  </a:lnTo>
                  <a:lnTo>
                    <a:pt x="220" y="180"/>
                  </a:lnTo>
                  <a:lnTo>
                    <a:pt x="220" y="189"/>
                  </a:lnTo>
                  <a:lnTo>
                    <a:pt x="221" y="200"/>
                  </a:lnTo>
                  <a:lnTo>
                    <a:pt x="230" y="2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1" name="Freeform 128"/>
            <p:cNvSpPr>
              <a:spLocks/>
            </p:cNvSpPr>
            <p:nvPr/>
          </p:nvSpPr>
          <p:spPr bwMode="auto">
            <a:xfrm>
              <a:off x="3333750" y="2887489"/>
              <a:ext cx="219075" cy="288925"/>
            </a:xfrm>
            <a:custGeom>
              <a:avLst/>
              <a:gdLst>
                <a:gd name="T0" fmla="*/ 12 w 138"/>
                <a:gd name="T1" fmla="*/ 179 h 182"/>
                <a:gd name="T2" fmla="*/ 26 w 138"/>
                <a:gd name="T3" fmla="*/ 170 h 182"/>
                <a:gd name="T4" fmla="*/ 40 w 138"/>
                <a:gd name="T5" fmla="*/ 163 h 182"/>
                <a:gd name="T6" fmla="*/ 53 w 138"/>
                <a:gd name="T7" fmla="*/ 154 h 182"/>
                <a:gd name="T8" fmla="*/ 65 w 138"/>
                <a:gd name="T9" fmla="*/ 143 h 182"/>
                <a:gd name="T10" fmla="*/ 76 w 138"/>
                <a:gd name="T11" fmla="*/ 134 h 182"/>
                <a:gd name="T12" fmla="*/ 87 w 138"/>
                <a:gd name="T13" fmla="*/ 123 h 182"/>
                <a:gd name="T14" fmla="*/ 95 w 138"/>
                <a:gd name="T15" fmla="*/ 112 h 182"/>
                <a:gd name="T16" fmla="*/ 104 w 138"/>
                <a:gd name="T17" fmla="*/ 100 h 182"/>
                <a:gd name="T18" fmla="*/ 113 w 138"/>
                <a:gd name="T19" fmla="*/ 89 h 182"/>
                <a:gd name="T20" fmla="*/ 119 w 138"/>
                <a:gd name="T21" fmla="*/ 75 h 182"/>
                <a:gd name="T22" fmla="*/ 125 w 138"/>
                <a:gd name="T23" fmla="*/ 62 h 182"/>
                <a:gd name="T24" fmla="*/ 131 w 138"/>
                <a:gd name="T25" fmla="*/ 49 h 182"/>
                <a:gd name="T26" fmla="*/ 133 w 138"/>
                <a:gd name="T27" fmla="*/ 35 h 182"/>
                <a:gd name="T28" fmla="*/ 136 w 138"/>
                <a:gd name="T29" fmla="*/ 22 h 182"/>
                <a:gd name="T30" fmla="*/ 136 w 138"/>
                <a:gd name="T31" fmla="*/ 7 h 182"/>
                <a:gd name="T32" fmla="*/ 129 w 138"/>
                <a:gd name="T33" fmla="*/ 0 h 182"/>
                <a:gd name="T34" fmla="*/ 128 w 138"/>
                <a:gd name="T35" fmla="*/ 13 h 182"/>
                <a:gd name="T36" fmla="*/ 126 w 138"/>
                <a:gd name="T37" fmla="*/ 26 h 182"/>
                <a:gd name="T38" fmla="*/ 123 w 138"/>
                <a:gd name="T39" fmla="*/ 40 h 182"/>
                <a:gd name="T40" fmla="*/ 119 w 138"/>
                <a:gd name="T41" fmla="*/ 53 h 182"/>
                <a:gd name="T42" fmla="*/ 114 w 138"/>
                <a:gd name="T43" fmla="*/ 65 h 182"/>
                <a:gd name="T44" fmla="*/ 109 w 138"/>
                <a:gd name="T45" fmla="*/ 78 h 182"/>
                <a:gd name="T46" fmla="*/ 101 w 138"/>
                <a:gd name="T47" fmla="*/ 90 h 182"/>
                <a:gd name="T48" fmla="*/ 94 w 138"/>
                <a:gd name="T49" fmla="*/ 100 h 182"/>
                <a:gd name="T50" fmla="*/ 85 w 138"/>
                <a:gd name="T51" fmla="*/ 112 h 182"/>
                <a:gd name="T52" fmla="*/ 75 w 138"/>
                <a:gd name="T53" fmla="*/ 123 h 182"/>
                <a:gd name="T54" fmla="*/ 65 w 138"/>
                <a:gd name="T55" fmla="*/ 133 h 182"/>
                <a:gd name="T56" fmla="*/ 53 w 138"/>
                <a:gd name="T57" fmla="*/ 142 h 182"/>
                <a:gd name="T58" fmla="*/ 41 w 138"/>
                <a:gd name="T59" fmla="*/ 151 h 182"/>
                <a:gd name="T60" fmla="*/ 28 w 138"/>
                <a:gd name="T61" fmla="*/ 160 h 182"/>
                <a:gd name="T62" fmla="*/ 15 w 138"/>
                <a:gd name="T63" fmla="*/ 167 h 182"/>
                <a:gd name="T64" fmla="*/ 0 w 138"/>
                <a:gd name="T65" fmla="*/ 174 h 1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8"/>
                <a:gd name="T100" fmla="*/ 0 h 182"/>
                <a:gd name="T101" fmla="*/ 138 w 138"/>
                <a:gd name="T102" fmla="*/ 182 h 1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8" h="182">
                  <a:moveTo>
                    <a:pt x="4" y="182"/>
                  </a:moveTo>
                  <a:lnTo>
                    <a:pt x="12" y="179"/>
                  </a:lnTo>
                  <a:lnTo>
                    <a:pt x="19" y="174"/>
                  </a:lnTo>
                  <a:lnTo>
                    <a:pt x="26" y="170"/>
                  </a:lnTo>
                  <a:lnTo>
                    <a:pt x="32" y="167"/>
                  </a:lnTo>
                  <a:lnTo>
                    <a:pt x="40" y="163"/>
                  </a:lnTo>
                  <a:lnTo>
                    <a:pt x="45" y="158"/>
                  </a:lnTo>
                  <a:lnTo>
                    <a:pt x="53" y="154"/>
                  </a:lnTo>
                  <a:lnTo>
                    <a:pt x="59" y="149"/>
                  </a:lnTo>
                  <a:lnTo>
                    <a:pt x="65" y="143"/>
                  </a:lnTo>
                  <a:lnTo>
                    <a:pt x="70" y="139"/>
                  </a:lnTo>
                  <a:lnTo>
                    <a:pt x="76" y="134"/>
                  </a:lnTo>
                  <a:lnTo>
                    <a:pt x="81" y="129"/>
                  </a:lnTo>
                  <a:lnTo>
                    <a:pt x="87" y="123"/>
                  </a:lnTo>
                  <a:lnTo>
                    <a:pt x="91" y="118"/>
                  </a:lnTo>
                  <a:lnTo>
                    <a:pt x="95" y="112"/>
                  </a:lnTo>
                  <a:lnTo>
                    <a:pt x="101" y="106"/>
                  </a:lnTo>
                  <a:lnTo>
                    <a:pt x="104" y="100"/>
                  </a:lnTo>
                  <a:lnTo>
                    <a:pt x="109" y="94"/>
                  </a:lnTo>
                  <a:lnTo>
                    <a:pt x="113" y="89"/>
                  </a:lnTo>
                  <a:lnTo>
                    <a:pt x="116" y="83"/>
                  </a:lnTo>
                  <a:lnTo>
                    <a:pt x="119" y="75"/>
                  </a:lnTo>
                  <a:lnTo>
                    <a:pt x="122" y="69"/>
                  </a:lnTo>
                  <a:lnTo>
                    <a:pt x="125" y="62"/>
                  </a:lnTo>
                  <a:lnTo>
                    <a:pt x="128" y="56"/>
                  </a:lnTo>
                  <a:lnTo>
                    <a:pt x="131" y="49"/>
                  </a:lnTo>
                  <a:lnTo>
                    <a:pt x="132" y="43"/>
                  </a:lnTo>
                  <a:lnTo>
                    <a:pt x="133" y="35"/>
                  </a:lnTo>
                  <a:lnTo>
                    <a:pt x="135" y="28"/>
                  </a:lnTo>
                  <a:lnTo>
                    <a:pt x="136" y="22"/>
                  </a:lnTo>
                  <a:lnTo>
                    <a:pt x="136" y="15"/>
                  </a:lnTo>
                  <a:lnTo>
                    <a:pt x="136" y="7"/>
                  </a:lnTo>
                  <a:lnTo>
                    <a:pt x="138" y="0"/>
                  </a:lnTo>
                  <a:lnTo>
                    <a:pt x="129" y="0"/>
                  </a:lnTo>
                  <a:lnTo>
                    <a:pt x="128" y="7"/>
                  </a:lnTo>
                  <a:lnTo>
                    <a:pt x="128" y="13"/>
                  </a:lnTo>
                  <a:lnTo>
                    <a:pt x="128" y="20"/>
                  </a:lnTo>
                  <a:lnTo>
                    <a:pt x="126" y="26"/>
                  </a:lnTo>
                  <a:lnTo>
                    <a:pt x="125" y="34"/>
                  </a:lnTo>
                  <a:lnTo>
                    <a:pt x="123" y="40"/>
                  </a:lnTo>
                  <a:lnTo>
                    <a:pt x="122" y="47"/>
                  </a:lnTo>
                  <a:lnTo>
                    <a:pt x="119" y="53"/>
                  </a:lnTo>
                  <a:lnTo>
                    <a:pt x="117" y="59"/>
                  </a:lnTo>
                  <a:lnTo>
                    <a:pt x="114" y="65"/>
                  </a:lnTo>
                  <a:lnTo>
                    <a:pt x="111" y="72"/>
                  </a:lnTo>
                  <a:lnTo>
                    <a:pt x="109" y="78"/>
                  </a:lnTo>
                  <a:lnTo>
                    <a:pt x="106" y="84"/>
                  </a:lnTo>
                  <a:lnTo>
                    <a:pt x="101" y="90"/>
                  </a:lnTo>
                  <a:lnTo>
                    <a:pt x="98" y="96"/>
                  </a:lnTo>
                  <a:lnTo>
                    <a:pt x="94" y="100"/>
                  </a:lnTo>
                  <a:lnTo>
                    <a:pt x="89" y="106"/>
                  </a:lnTo>
                  <a:lnTo>
                    <a:pt x="85" y="112"/>
                  </a:lnTo>
                  <a:lnTo>
                    <a:pt x="79" y="117"/>
                  </a:lnTo>
                  <a:lnTo>
                    <a:pt x="75" y="123"/>
                  </a:lnTo>
                  <a:lnTo>
                    <a:pt x="70" y="127"/>
                  </a:lnTo>
                  <a:lnTo>
                    <a:pt x="65" y="133"/>
                  </a:lnTo>
                  <a:lnTo>
                    <a:pt x="59" y="137"/>
                  </a:lnTo>
                  <a:lnTo>
                    <a:pt x="53" y="142"/>
                  </a:lnTo>
                  <a:lnTo>
                    <a:pt x="47" y="146"/>
                  </a:lnTo>
                  <a:lnTo>
                    <a:pt x="41" y="151"/>
                  </a:lnTo>
                  <a:lnTo>
                    <a:pt x="35" y="155"/>
                  </a:lnTo>
                  <a:lnTo>
                    <a:pt x="28" y="160"/>
                  </a:lnTo>
                  <a:lnTo>
                    <a:pt x="22" y="163"/>
                  </a:lnTo>
                  <a:lnTo>
                    <a:pt x="15" y="167"/>
                  </a:lnTo>
                  <a:lnTo>
                    <a:pt x="7" y="170"/>
                  </a:lnTo>
                  <a:lnTo>
                    <a:pt x="0" y="174"/>
                  </a:lnTo>
                  <a:lnTo>
                    <a:pt x="4" y="18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2" name="Freeform 129"/>
            <p:cNvSpPr>
              <a:spLocks/>
            </p:cNvSpPr>
            <p:nvPr/>
          </p:nvSpPr>
          <p:spPr bwMode="auto">
            <a:xfrm>
              <a:off x="3303588" y="3163714"/>
              <a:ext cx="36512" cy="73025"/>
            </a:xfrm>
            <a:custGeom>
              <a:avLst/>
              <a:gdLst>
                <a:gd name="T0" fmla="*/ 9 w 23"/>
                <a:gd name="T1" fmla="*/ 45 h 46"/>
                <a:gd name="T2" fmla="*/ 9 w 23"/>
                <a:gd name="T3" fmla="*/ 42 h 46"/>
                <a:gd name="T4" fmla="*/ 9 w 23"/>
                <a:gd name="T5" fmla="*/ 39 h 46"/>
                <a:gd name="T6" fmla="*/ 9 w 23"/>
                <a:gd name="T7" fmla="*/ 36 h 46"/>
                <a:gd name="T8" fmla="*/ 10 w 23"/>
                <a:gd name="T9" fmla="*/ 33 h 46"/>
                <a:gd name="T10" fmla="*/ 10 w 23"/>
                <a:gd name="T11" fmla="*/ 30 h 46"/>
                <a:gd name="T12" fmla="*/ 10 w 23"/>
                <a:gd name="T13" fmla="*/ 27 h 46"/>
                <a:gd name="T14" fmla="*/ 12 w 23"/>
                <a:gd name="T15" fmla="*/ 24 h 46"/>
                <a:gd name="T16" fmla="*/ 13 w 23"/>
                <a:gd name="T17" fmla="*/ 21 h 46"/>
                <a:gd name="T18" fmla="*/ 13 w 23"/>
                <a:gd name="T19" fmla="*/ 18 h 46"/>
                <a:gd name="T20" fmla="*/ 16 w 23"/>
                <a:gd name="T21" fmla="*/ 15 h 46"/>
                <a:gd name="T22" fmla="*/ 18 w 23"/>
                <a:gd name="T23" fmla="*/ 14 h 46"/>
                <a:gd name="T24" fmla="*/ 18 w 23"/>
                <a:gd name="T25" fmla="*/ 11 h 46"/>
                <a:gd name="T26" fmla="*/ 20 w 23"/>
                <a:gd name="T27" fmla="*/ 9 h 46"/>
                <a:gd name="T28" fmla="*/ 22 w 23"/>
                <a:gd name="T29" fmla="*/ 8 h 46"/>
                <a:gd name="T30" fmla="*/ 19 w 23"/>
                <a:gd name="T31" fmla="*/ 0 h 46"/>
                <a:gd name="T32" fmla="*/ 16 w 23"/>
                <a:gd name="T33" fmla="*/ 2 h 46"/>
                <a:gd name="T34" fmla="*/ 15 w 23"/>
                <a:gd name="T35" fmla="*/ 3 h 46"/>
                <a:gd name="T36" fmla="*/ 12 w 23"/>
                <a:gd name="T37" fmla="*/ 5 h 46"/>
                <a:gd name="T38" fmla="*/ 10 w 23"/>
                <a:gd name="T39" fmla="*/ 8 h 46"/>
                <a:gd name="T40" fmla="*/ 7 w 23"/>
                <a:gd name="T41" fmla="*/ 11 h 46"/>
                <a:gd name="T42" fmla="*/ 6 w 23"/>
                <a:gd name="T43" fmla="*/ 14 h 46"/>
                <a:gd name="T44" fmla="*/ 4 w 23"/>
                <a:gd name="T45" fmla="*/ 17 h 46"/>
                <a:gd name="T46" fmla="*/ 4 w 23"/>
                <a:gd name="T47" fmla="*/ 20 h 46"/>
                <a:gd name="T48" fmla="*/ 3 w 23"/>
                <a:gd name="T49" fmla="*/ 23 h 46"/>
                <a:gd name="T50" fmla="*/ 1 w 23"/>
                <a:gd name="T51" fmla="*/ 26 h 46"/>
                <a:gd name="T52" fmla="*/ 1 w 23"/>
                <a:gd name="T53" fmla="*/ 30 h 46"/>
                <a:gd name="T54" fmla="*/ 0 w 23"/>
                <a:gd name="T55" fmla="*/ 33 h 46"/>
                <a:gd name="T56" fmla="*/ 0 w 23"/>
                <a:gd name="T57" fmla="*/ 36 h 46"/>
                <a:gd name="T58" fmla="*/ 0 w 23"/>
                <a:gd name="T59" fmla="*/ 40 h 46"/>
                <a:gd name="T60" fmla="*/ 0 w 23"/>
                <a:gd name="T61" fmla="*/ 43 h 46"/>
                <a:gd name="T62" fmla="*/ 0 w 23"/>
                <a:gd name="T63" fmla="*/ 46 h 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"/>
                <a:gd name="T97" fmla="*/ 0 h 46"/>
                <a:gd name="T98" fmla="*/ 23 w 23"/>
                <a:gd name="T99" fmla="*/ 46 h 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" h="46">
                  <a:moveTo>
                    <a:pt x="9" y="46"/>
                  </a:moveTo>
                  <a:lnTo>
                    <a:pt x="9" y="45"/>
                  </a:lnTo>
                  <a:lnTo>
                    <a:pt x="9" y="43"/>
                  </a:lnTo>
                  <a:lnTo>
                    <a:pt x="9" y="42"/>
                  </a:lnTo>
                  <a:lnTo>
                    <a:pt x="9" y="40"/>
                  </a:lnTo>
                  <a:lnTo>
                    <a:pt x="9" y="39"/>
                  </a:lnTo>
                  <a:lnTo>
                    <a:pt x="9" y="37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7"/>
                  </a:lnTo>
                  <a:lnTo>
                    <a:pt x="12" y="26"/>
                  </a:lnTo>
                  <a:lnTo>
                    <a:pt x="12" y="24"/>
                  </a:lnTo>
                  <a:lnTo>
                    <a:pt x="12" y="23"/>
                  </a:lnTo>
                  <a:lnTo>
                    <a:pt x="13" y="21"/>
                  </a:lnTo>
                  <a:lnTo>
                    <a:pt x="13" y="20"/>
                  </a:lnTo>
                  <a:lnTo>
                    <a:pt x="13" y="18"/>
                  </a:lnTo>
                  <a:lnTo>
                    <a:pt x="15" y="17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9" y="9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6" y="14"/>
                  </a:lnTo>
                  <a:lnTo>
                    <a:pt x="6" y="15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1" y="26"/>
                  </a:lnTo>
                  <a:lnTo>
                    <a:pt x="1" y="29"/>
                  </a:lnTo>
                  <a:lnTo>
                    <a:pt x="1" y="30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9" y="4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3" name="Freeform 130"/>
            <p:cNvSpPr>
              <a:spLocks/>
            </p:cNvSpPr>
            <p:nvPr/>
          </p:nvSpPr>
          <p:spPr bwMode="auto">
            <a:xfrm>
              <a:off x="3303588" y="3236739"/>
              <a:ext cx="69850" cy="90487"/>
            </a:xfrm>
            <a:custGeom>
              <a:avLst/>
              <a:gdLst>
                <a:gd name="T0" fmla="*/ 42 w 44"/>
                <a:gd name="T1" fmla="*/ 48 h 57"/>
                <a:gd name="T2" fmla="*/ 38 w 44"/>
                <a:gd name="T3" fmla="*/ 46 h 57"/>
                <a:gd name="T4" fmla="*/ 35 w 44"/>
                <a:gd name="T5" fmla="*/ 46 h 57"/>
                <a:gd name="T6" fmla="*/ 32 w 44"/>
                <a:gd name="T7" fmla="*/ 45 h 57"/>
                <a:gd name="T8" fmla="*/ 29 w 44"/>
                <a:gd name="T9" fmla="*/ 43 h 57"/>
                <a:gd name="T10" fmla="*/ 26 w 44"/>
                <a:gd name="T11" fmla="*/ 40 h 57"/>
                <a:gd name="T12" fmla="*/ 23 w 44"/>
                <a:gd name="T13" fmla="*/ 39 h 57"/>
                <a:gd name="T14" fmla="*/ 20 w 44"/>
                <a:gd name="T15" fmla="*/ 36 h 57"/>
                <a:gd name="T16" fmla="*/ 18 w 44"/>
                <a:gd name="T17" fmla="*/ 33 h 57"/>
                <a:gd name="T18" fmla="*/ 16 w 44"/>
                <a:gd name="T19" fmla="*/ 28 h 57"/>
                <a:gd name="T20" fmla="*/ 13 w 44"/>
                <a:gd name="T21" fmla="*/ 25 h 57"/>
                <a:gd name="T22" fmla="*/ 12 w 44"/>
                <a:gd name="T23" fmla="*/ 21 h 57"/>
                <a:gd name="T24" fmla="*/ 10 w 44"/>
                <a:gd name="T25" fmla="*/ 17 h 57"/>
                <a:gd name="T26" fmla="*/ 9 w 44"/>
                <a:gd name="T27" fmla="*/ 12 h 57"/>
                <a:gd name="T28" fmla="*/ 9 w 44"/>
                <a:gd name="T29" fmla="*/ 8 h 57"/>
                <a:gd name="T30" fmla="*/ 9 w 44"/>
                <a:gd name="T31" fmla="*/ 3 h 57"/>
                <a:gd name="T32" fmla="*/ 0 w 44"/>
                <a:gd name="T33" fmla="*/ 0 h 57"/>
                <a:gd name="T34" fmla="*/ 0 w 44"/>
                <a:gd name="T35" fmla="*/ 6 h 57"/>
                <a:gd name="T36" fmla="*/ 0 w 44"/>
                <a:gd name="T37" fmla="*/ 12 h 57"/>
                <a:gd name="T38" fmla="*/ 1 w 44"/>
                <a:gd name="T39" fmla="*/ 17 h 57"/>
                <a:gd name="T40" fmla="*/ 3 w 44"/>
                <a:gd name="T41" fmla="*/ 23 h 57"/>
                <a:gd name="T42" fmla="*/ 4 w 44"/>
                <a:gd name="T43" fmla="*/ 27 h 57"/>
                <a:gd name="T44" fmla="*/ 7 w 44"/>
                <a:gd name="T45" fmla="*/ 31 h 57"/>
                <a:gd name="T46" fmla="*/ 9 w 44"/>
                <a:gd name="T47" fmla="*/ 36 h 57"/>
                <a:gd name="T48" fmla="*/ 12 w 44"/>
                <a:gd name="T49" fmla="*/ 40 h 57"/>
                <a:gd name="T50" fmla="*/ 15 w 44"/>
                <a:gd name="T51" fmla="*/ 43 h 57"/>
                <a:gd name="T52" fmla="*/ 19 w 44"/>
                <a:gd name="T53" fmla="*/ 46 h 57"/>
                <a:gd name="T54" fmla="*/ 22 w 44"/>
                <a:gd name="T55" fmla="*/ 49 h 57"/>
                <a:gd name="T56" fmla="*/ 26 w 44"/>
                <a:gd name="T57" fmla="*/ 52 h 57"/>
                <a:gd name="T58" fmla="*/ 31 w 44"/>
                <a:gd name="T59" fmla="*/ 54 h 57"/>
                <a:gd name="T60" fmla="*/ 35 w 44"/>
                <a:gd name="T61" fmla="*/ 55 h 57"/>
                <a:gd name="T62" fmla="*/ 40 w 44"/>
                <a:gd name="T63" fmla="*/ 57 h 57"/>
                <a:gd name="T64" fmla="*/ 44 w 44"/>
                <a:gd name="T65" fmla="*/ 57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7"/>
                <a:gd name="T101" fmla="*/ 44 w 44"/>
                <a:gd name="T102" fmla="*/ 57 h 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7">
                  <a:moveTo>
                    <a:pt x="44" y="48"/>
                  </a:moveTo>
                  <a:lnTo>
                    <a:pt x="42" y="48"/>
                  </a:lnTo>
                  <a:lnTo>
                    <a:pt x="40" y="48"/>
                  </a:lnTo>
                  <a:lnTo>
                    <a:pt x="38" y="46"/>
                  </a:lnTo>
                  <a:lnTo>
                    <a:pt x="37" y="46"/>
                  </a:lnTo>
                  <a:lnTo>
                    <a:pt x="35" y="46"/>
                  </a:lnTo>
                  <a:lnTo>
                    <a:pt x="34" y="45"/>
                  </a:lnTo>
                  <a:lnTo>
                    <a:pt x="32" y="45"/>
                  </a:lnTo>
                  <a:lnTo>
                    <a:pt x="31" y="43"/>
                  </a:lnTo>
                  <a:lnTo>
                    <a:pt x="29" y="43"/>
                  </a:lnTo>
                  <a:lnTo>
                    <a:pt x="28" y="42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3" y="39"/>
                  </a:lnTo>
                  <a:lnTo>
                    <a:pt x="22" y="37"/>
                  </a:lnTo>
                  <a:lnTo>
                    <a:pt x="20" y="36"/>
                  </a:lnTo>
                  <a:lnTo>
                    <a:pt x="19" y="34"/>
                  </a:lnTo>
                  <a:lnTo>
                    <a:pt x="18" y="33"/>
                  </a:lnTo>
                  <a:lnTo>
                    <a:pt x="16" y="31"/>
                  </a:lnTo>
                  <a:lnTo>
                    <a:pt x="16" y="28"/>
                  </a:lnTo>
                  <a:lnTo>
                    <a:pt x="15" y="27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1" y="17"/>
                  </a:lnTo>
                  <a:lnTo>
                    <a:pt x="1" y="20"/>
                  </a:lnTo>
                  <a:lnTo>
                    <a:pt x="3" y="23"/>
                  </a:lnTo>
                  <a:lnTo>
                    <a:pt x="4" y="24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7" y="31"/>
                  </a:lnTo>
                  <a:lnTo>
                    <a:pt x="9" y="33"/>
                  </a:lnTo>
                  <a:lnTo>
                    <a:pt x="9" y="36"/>
                  </a:lnTo>
                  <a:lnTo>
                    <a:pt x="10" y="37"/>
                  </a:lnTo>
                  <a:lnTo>
                    <a:pt x="12" y="40"/>
                  </a:lnTo>
                  <a:lnTo>
                    <a:pt x="13" y="42"/>
                  </a:lnTo>
                  <a:lnTo>
                    <a:pt x="15" y="43"/>
                  </a:lnTo>
                  <a:lnTo>
                    <a:pt x="18" y="45"/>
                  </a:lnTo>
                  <a:lnTo>
                    <a:pt x="19" y="46"/>
                  </a:lnTo>
                  <a:lnTo>
                    <a:pt x="20" y="48"/>
                  </a:lnTo>
                  <a:lnTo>
                    <a:pt x="22" y="49"/>
                  </a:lnTo>
                  <a:lnTo>
                    <a:pt x="25" y="51"/>
                  </a:lnTo>
                  <a:lnTo>
                    <a:pt x="26" y="52"/>
                  </a:lnTo>
                  <a:lnTo>
                    <a:pt x="28" y="52"/>
                  </a:lnTo>
                  <a:lnTo>
                    <a:pt x="31" y="54"/>
                  </a:lnTo>
                  <a:lnTo>
                    <a:pt x="32" y="55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40" y="57"/>
                  </a:lnTo>
                  <a:lnTo>
                    <a:pt x="41" y="57"/>
                  </a:lnTo>
                  <a:lnTo>
                    <a:pt x="44" y="57"/>
                  </a:lnTo>
                  <a:lnTo>
                    <a:pt x="44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4" name="Freeform 131"/>
            <p:cNvSpPr>
              <a:spLocks/>
            </p:cNvSpPr>
            <p:nvPr/>
          </p:nvSpPr>
          <p:spPr bwMode="auto">
            <a:xfrm>
              <a:off x="3373438" y="3312939"/>
              <a:ext cx="269875" cy="14287"/>
            </a:xfrm>
            <a:custGeom>
              <a:avLst/>
              <a:gdLst>
                <a:gd name="T0" fmla="*/ 170 w 170"/>
                <a:gd name="T1" fmla="*/ 4 h 9"/>
                <a:gd name="T2" fmla="*/ 170 w 170"/>
                <a:gd name="T3" fmla="*/ 0 h 9"/>
                <a:gd name="T4" fmla="*/ 0 w 170"/>
                <a:gd name="T5" fmla="*/ 0 h 9"/>
                <a:gd name="T6" fmla="*/ 0 w 170"/>
                <a:gd name="T7" fmla="*/ 9 h 9"/>
                <a:gd name="T8" fmla="*/ 170 w 170"/>
                <a:gd name="T9" fmla="*/ 9 h 9"/>
                <a:gd name="T10" fmla="*/ 170 w 170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0"/>
                <a:gd name="T19" fmla="*/ 0 h 9"/>
                <a:gd name="T20" fmla="*/ 170 w 170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0" h="9">
                  <a:moveTo>
                    <a:pt x="170" y="4"/>
                  </a:moveTo>
                  <a:lnTo>
                    <a:pt x="170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70" y="9"/>
                  </a:lnTo>
                  <a:lnTo>
                    <a:pt x="17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5" name="Rectangle 132"/>
            <p:cNvSpPr>
              <a:spLocks noChangeArrowheads="1"/>
            </p:cNvSpPr>
            <p:nvPr/>
          </p:nvSpPr>
          <p:spPr bwMode="auto">
            <a:xfrm>
              <a:off x="3373438" y="3484389"/>
              <a:ext cx="2698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6" name="Freeform 133"/>
            <p:cNvSpPr>
              <a:spLocks/>
            </p:cNvSpPr>
            <p:nvPr/>
          </p:nvSpPr>
          <p:spPr bwMode="auto">
            <a:xfrm>
              <a:off x="3303588" y="3484389"/>
              <a:ext cx="69850" cy="88900"/>
            </a:xfrm>
            <a:custGeom>
              <a:avLst/>
              <a:gdLst>
                <a:gd name="T0" fmla="*/ 9 w 44"/>
                <a:gd name="T1" fmla="*/ 53 h 56"/>
                <a:gd name="T2" fmla="*/ 9 w 44"/>
                <a:gd name="T3" fmla="*/ 49 h 56"/>
                <a:gd name="T4" fmla="*/ 10 w 44"/>
                <a:gd name="T5" fmla="*/ 44 h 56"/>
                <a:gd name="T6" fmla="*/ 12 w 44"/>
                <a:gd name="T7" fmla="*/ 40 h 56"/>
                <a:gd name="T8" fmla="*/ 13 w 44"/>
                <a:gd name="T9" fmla="*/ 35 h 56"/>
                <a:gd name="T10" fmla="*/ 15 w 44"/>
                <a:gd name="T11" fmla="*/ 31 h 56"/>
                <a:gd name="T12" fmla="*/ 16 w 44"/>
                <a:gd name="T13" fmla="*/ 28 h 56"/>
                <a:gd name="T14" fmla="*/ 19 w 44"/>
                <a:gd name="T15" fmla="*/ 23 h 56"/>
                <a:gd name="T16" fmla="*/ 20 w 44"/>
                <a:gd name="T17" fmla="*/ 20 h 56"/>
                <a:gd name="T18" fmla="*/ 23 w 44"/>
                <a:gd name="T19" fmla="*/ 18 h 56"/>
                <a:gd name="T20" fmla="*/ 26 w 44"/>
                <a:gd name="T21" fmla="*/ 16 h 56"/>
                <a:gd name="T22" fmla="*/ 29 w 44"/>
                <a:gd name="T23" fmla="*/ 13 h 56"/>
                <a:gd name="T24" fmla="*/ 32 w 44"/>
                <a:gd name="T25" fmla="*/ 12 h 56"/>
                <a:gd name="T26" fmla="*/ 35 w 44"/>
                <a:gd name="T27" fmla="*/ 10 h 56"/>
                <a:gd name="T28" fmla="*/ 40 w 44"/>
                <a:gd name="T29" fmla="*/ 10 h 56"/>
                <a:gd name="T30" fmla="*/ 42 w 44"/>
                <a:gd name="T31" fmla="*/ 9 h 56"/>
                <a:gd name="T32" fmla="*/ 44 w 44"/>
                <a:gd name="T33" fmla="*/ 0 h 56"/>
                <a:gd name="T34" fmla="*/ 40 w 44"/>
                <a:gd name="T35" fmla="*/ 0 h 56"/>
                <a:gd name="T36" fmla="*/ 35 w 44"/>
                <a:gd name="T37" fmla="*/ 1 h 56"/>
                <a:gd name="T38" fmla="*/ 31 w 44"/>
                <a:gd name="T39" fmla="*/ 3 h 56"/>
                <a:gd name="T40" fmla="*/ 26 w 44"/>
                <a:gd name="T41" fmla="*/ 4 h 56"/>
                <a:gd name="T42" fmla="*/ 23 w 44"/>
                <a:gd name="T43" fmla="*/ 7 h 56"/>
                <a:gd name="T44" fmla="*/ 19 w 44"/>
                <a:gd name="T45" fmla="*/ 10 h 56"/>
                <a:gd name="T46" fmla="*/ 16 w 44"/>
                <a:gd name="T47" fmla="*/ 13 h 56"/>
                <a:gd name="T48" fmla="*/ 13 w 44"/>
                <a:gd name="T49" fmla="*/ 16 h 56"/>
                <a:gd name="T50" fmla="*/ 10 w 44"/>
                <a:gd name="T51" fmla="*/ 20 h 56"/>
                <a:gd name="T52" fmla="*/ 7 w 44"/>
                <a:gd name="T53" fmla="*/ 25 h 56"/>
                <a:gd name="T54" fmla="*/ 6 w 44"/>
                <a:gd name="T55" fmla="*/ 29 h 56"/>
                <a:gd name="T56" fmla="*/ 3 w 44"/>
                <a:gd name="T57" fmla="*/ 34 h 56"/>
                <a:gd name="T58" fmla="*/ 1 w 44"/>
                <a:gd name="T59" fmla="*/ 40 h 56"/>
                <a:gd name="T60" fmla="*/ 1 w 44"/>
                <a:gd name="T61" fmla="*/ 44 h 56"/>
                <a:gd name="T62" fmla="*/ 0 w 44"/>
                <a:gd name="T63" fmla="*/ 50 h 56"/>
                <a:gd name="T64" fmla="*/ 0 w 44"/>
                <a:gd name="T65" fmla="*/ 56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6"/>
                <a:gd name="T101" fmla="*/ 44 w 44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6">
                  <a:moveTo>
                    <a:pt x="9" y="56"/>
                  </a:moveTo>
                  <a:lnTo>
                    <a:pt x="9" y="53"/>
                  </a:lnTo>
                  <a:lnTo>
                    <a:pt x="9" y="50"/>
                  </a:lnTo>
                  <a:lnTo>
                    <a:pt x="9" y="49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1"/>
                  </a:lnTo>
                  <a:lnTo>
                    <a:pt x="12" y="40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32"/>
                  </a:lnTo>
                  <a:lnTo>
                    <a:pt x="15" y="31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20" y="20"/>
                  </a:lnTo>
                  <a:lnTo>
                    <a:pt x="22" y="19"/>
                  </a:lnTo>
                  <a:lnTo>
                    <a:pt x="23" y="18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8" y="15"/>
                  </a:lnTo>
                  <a:lnTo>
                    <a:pt x="29" y="13"/>
                  </a:lnTo>
                  <a:lnTo>
                    <a:pt x="31" y="13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5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5" y="1"/>
                  </a:lnTo>
                  <a:lnTo>
                    <a:pt x="34" y="1"/>
                  </a:lnTo>
                  <a:lnTo>
                    <a:pt x="31" y="3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3" y="7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8" y="12"/>
                  </a:lnTo>
                  <a:lnTo>
                    <a:pt x="16" y="13"/>
                  </a:lnTo>
                  <a:lnTo>
                    <a:pt x="15" y="15"/>
                  </a:lnTo>
                  <a:lnTo>
                    <a:pt x="13" y="16"/>
                  </a:lnTo>
                  <a:lnTo>
                    <a:pt x="12" y="19"/>
                  </a:lnTo>
                  <a:lnTo>
                    <a:pt x="10" y="20"/>
                  </a:lnTo>
                  <a:lnTo>
                    <a:pt x="9" y="23"/>
                  </a:lnTo>
                  <a:lnTo>
                    <a:pt x="7" y="25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4"/>
                  </a:lnTo>
                  <a:lnTo>
                    <a:pt x="0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0" y="56"/>
                  </a:lnTo>
                  <a:lnTo>
                    <a:pt x="9" y="5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7" name="Freeform 134"/>
            <p:cNvSpPr>
              <a:spLocks/>
            </p:cNvSpPr>
            <p:nvPr/>
          </p:nvSpPr>
          <p:spPr bwMode="auto">
            <a:xfrm>
              <a:off x="3303588" y="3573289"/>
              <a:ext cx="39687" cy="74612"/>
            </a:xfrm>
            <a:custGeom>
              <a:avLst/>
              <a:gdLst>
                <a:gd name="T0" fmla="*/ 25 w 25"/>
                <a:gd name="T1" fmla="*/ 40 h 47"/>
                <a:gd name="T2" fmla="*/ 23 w 25"/>
                <a:gd name="T3" fmla="*/ 37 h 47"/>
                <a:gd name="T4" fmla="*/ 22 w 25"/>
                <a:gd name="T5" fmla="*/ 36 h 47"/>
                <a:gd name="T6" fmla="*/ 19 w 25"/>
                <a:gd name="T7" fmla="*/ 33 h 47"/>
                <a:gd name="T8" fmla="*/ 18 w 25"/>
                <a:gd name="T9" fmla="*/ 31 h 47"/>
                <a:gd name="T10" fmla="*/ 16 w 25"/>
                <a:gd name="T11" fmla="*/ 28 h 47"/>
                <a:gd name="T12" fmla="*/ 15 w 25"/>
                <a:gd name="T13" fmla="*/ 25 h 47"/>
                <a:gd name="T14" fmla="*/ 13 w 25"/>
                <a:gd name="T15" fmla="*/ 22 h 47"/>
                <a:gd name="T16" fmla="*/ 12 w 25"/>
                <a:gd name="T17" fmla="*/ 19 h 47"/>
                <a:gd name="T18" fmla="*/ 12 w 25"/>
                <a:gd name="T19" fmla="*/ 16 h 47"/>
                <a:gd name="T20" fmla="*/ 10 w 25"/>
                <a:gd name="T21" fmla="*/ 13 h 47"/>
                <a:gd name="T22" fmla="*/ 10 w 25"/>
                <a:gd name="T23" fmla="*/ 10 h 47"/>
                <a:gd name="T24" fmla="*/ 9 w 25"/>
                <a:gd name="T25" fmla="*/ 7 h 47"/>
                <a:gd name="T26" fmla="*/ 9 w 25"/>
                <a:gd name="T27" fmla="*/ 4 h 47"/>
                <a:gd name="T28" fmla="*/ 9 w 25"/>
                <a:gd name="T29" fmla="*/ 1 h 47"/>
                <a:gd name="T30" fmla="*/ 0 w 25"/>
                <a:gd name="T31" fmla="*/ 0 h 47"/>
                <a:gd name="T32" fmla="*/ 0 w 25"/>
                <a:gd name="T33" fmla="*/ 3 h 47"/>
                <a:gd name="T34" fmla="*/ 0 w 25"/>
                <a:gd name="T35" fmla="*/ 6 h 47"/>
                <a:gd name="T36" fmla="*/ 1 w 25"/>
                <a:gd name="T37" fmla="*/ 9 h 47"/>
                <a:gd name="T38" fmla="*/ 1 w 25"/>
                <a:gd name="T39" fmla="*/ 13 h 47"/>
                <a:gd name="T40" fmla="*/ 3 w 25"/>
                <a:gd name="T41" fmla="*/ 16 h 47"/>
                <a:gd name="T42" fmla="*/ 3 w 25"/>
                <a:gd name="T43" fmla="*/ 19 h 47"/>
                <a:gd name="T44" fmla="*/ 4 w 25"/>
                <a:gd name="T45" fmla="*/ 22 h 47"/>
                <a:gd name="T46" fmla="*/ 6 w 25"/>
                <a:gd name="T47" fmla="*/ 25 h 47"/>
                <a:gd name="T48" fmla="*/ 6 w 25"/>
                <a:gd name="T49" fmla="*/ 28 h 47"/>
                <a:gd name="T50" fmla="*/ 7 w 25"/>
                <a:gd name="T51" fmla="*/ 31 h 47"/>
                <a:gd name="T52" fmla="*/ 9 w 25"/>
                <a:gd name="T53" fmla="*/ 34 h 47"/>
                <a:gd name="T54" fmla="*/ 12 w 25"/>
                <a:gd name="T55" fmla="*/ 37 h 47"/>
                <a:gd name="T56" fmla="*/ 13 w 25"/>
                <a:gd name="T57" fmla="*/ 38 h 47"/>
                <a:gd name="T58" fmla="*/ 15 w 25"/>
                <a:gd name="T59" fmla="*/ 41 h 47"/>
                <a:gd name="T60" fmla="*/ 16 w 25"/>
                <a:gd name="T61" fmla="*/ 44 h 47"/>
                <a:gd name="T62" fmla="*/ 19 w 25"/>
                <a:gd name="T63" fmla="*/ 46 h 47"/>
                <a:gd name="T64" fmla="*/ 19 w 25"/>
                <a:gd name="T65" fmla="*/ 46 h 47"/>
                <a:gd name="T66" fmla="*/ 23 w 25"/>
                <a:gd name="T67" fmla="*/ 38 h 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"/>
                <a:gd name="T103" fmla="*/ 0 h 47"/>
                <a:gd name="T104" fmla="*/ 25 w 25"/>
                <a:gd name="T105" fmla="*/ 47 h 4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" h="47">
                  <a:moveTo>
                    <a:pt x="23" y="38"/>
                  </a:moveTo>
                  <a:lnTo>
                    <a:pt x="25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2" y="37"/>
                  </a:lnTo>
                  <a:lnTo>
                    <a:pt x="22" y="36"/>
                  </a:lnTo>
                  <a:lnTo>
                    <a:pt x="20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5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0" y="13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4"/>
                  </a:lnTo>
                  <a:lnTo>
                    <a:pt x="9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7"/>
                  </a:lnTo>
                  <a:lnTo>
                    <a:pt x="1" y="9"/>
                  </a:lnTo>
                  <a:lnTo>
                    <a:pt x="1" y="12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5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9" y="33"/>
                  </a:lnTo>
                  <a:lnTo>
                    <a:pt x="9" y="34"/>
                  </a:lnTo>
                  <a:lnTo>
                    <a:pt x="10" y="36"/>
                  </a:lnTo>
                  <a:lnTo>
                    <a:pt x="12" y="37"/>
                  </a:lnTo>
                  <a:lnTo>
                    <a:pt x="12" y="38"/>
                  </a:lnTo>
                  <a:lnTo>
                    <a:pt x="13" y="38"/>
                  </a:lnTo>
                  <a:lnTo>
                    <a:pt x="13" y="40"/>
                  </a:lnTo>
                  <a:lnTo>
                    <a:pt x="15" y="41"/>
                  </a:lnTo>
                  <a:lnTo>
                    <a:pt x="16" y="43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6"/>
                  </a:lnTo>
                  <a:lnTo>
                    <a:pt x="20" y="47"/>
                  </a:lnTo>
                  <a:lnTo>
                    <a:pt x="19" y="46"/>
                  </a:lnTo>
                  <a:lnTo>
                    <a:pt x="20" y="47"/>
                  </a:lnTo>
                  <a:lnTo>
                    <a:pt x="23" y="3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8" name="Freeform 135"/>
            <p:cNvSpPr>
              <a:spLocks/>
            </p:cNvSpPr>
            <p:nvPr/>
          </p:nvSpPr>
          <p:spPr bwMode="auto">
            <a:xfrm>
              <a:off x="3335338" y="3633614"/>
              <a:ext cx="217487" cy="290512"/>
            </a:xfrm>
            <a:custGeom>
              <a:avLst/>
              <a:gdLst>
                <a:gd name="T0" fmla="*/ 137 w 137"/>
                <a:gd name="T1" fmla="*/ 175 h 183"/>
                <a:gd name="T2" fmla="*/ 135 w 137"/>
                <a:gd name="T3" fmla="*/ 162 h 183"/>
                <a:gd name="T4" fmla="*/ 134 w 137"/>
                <a:gd name="T5" fmla="*/ 147 h 183"/>
                <a:gd name="T6" fmla="*/ 130 w 137"/>
                <a:gd name="T7" fmla="*/ 132 h 183"/>
                <a:gd name="T8" fmla="*/ 125 w 137"/>
                <a:gd name="T9" fmla="*/ 119 h 183"/>
                <a:gd name="T10" fmla="*/ 119 w 137"/>
                <a:gd name="T11" fmla="*/ 106 h 183"/>
                <a:gd name="T12" fmla="*/ 112 w 137"/>
                <a:gd name="T13" fmla="*/ 94 h 183"/>
                <a:gd name="T14" fmla="*/ 105 w 137"/>
                <a:gd name="T15" fmla="*/ 80 h 183"/>
                <a:gd name="T16" fmla="*/ 96 w 137"/>
                <a:gd name="T17" fmla="*/ 69 h 183"/>
                <a:gd name="T18" fmla="*/ 86 w 137"/>
                <a:gd name="T19" fmla="*/ 57 h 183"/>
                <a:gd name="T20" fmla="*/ 75 w 137"/>
                <a:gd name="T21" fmla="*/ 46 h 183"/>
                <a:gd name="T22" fmla="*/ 65 w 137"/>
                <a:gd name="T23" fmla="*/ 36 h 183"/>
                <a:gd name="T24" fmla="*/ 52 w 137"/>
                <a:gd name="T25" fmla="*/ 27 h 183"/>
                <a:gd name="T26" fmla="*/ 39 w 137"/>
                <a:gd name="T27" fmla="*/ 18 h 183"/>
                <a:gd name="T28" fmla="*/ 25 w 137"/>
                <a:gd name="T29" fmla="*/ 11 h 183"/>
                <a:gd name="T30" fmla="*/ 11 w 137"/>
                <a:gd name="T31" fmla="*/ 3 h 183"/>
                <a:gd name="T32" fmla="*/ 0 w 137"/>
                <a:gd name="T33" fmla="*/ 9 h 183"/>
                <a:gd name="T34" fmla="*/ 15 w 137"/>
                <a:gd name="T35" fmla="*/ 15 h 183"/>
                <a:gd name="T36" fmla="*/ 28 w 137"/>
                <a:gd name="T37" fmla="*/ 23 h 183"/>
                <a:gd name="T38" fmla="*/ 42 w 137"/>
                <a:gd name="T39" fmla="*/ 30 h 183"/>
                <a:gd name="T40" fmla="*/ 53 w 137"/>
                <a:gd name="T41" fmla="*/ 39 h 183"/>
                <a:gd name="T42" fmla="*/ 65 w 137"/>
                <a:gd name="T43" fmla="*/ 48 h 183"/>
                <a:gd name="T44" fmla="*/ 75 w 137"/>
                <a:gd name="T45" fmla="*/ 58 h 183"/>
                <a:gd name="T46" fmla="*/ 84 w 137"/>
                <a:gd name="T47" fmla="*/ 69 h 183"/>
                <a:gd name="T48" fmla="*/ 93 w 137"/>
                <a:gd name="T49" fmla="*/ 80 h 183"/>
                <a:gd name="T50" fmla="*/ 102 w 137"/>
                <a:gd name="T51" fmla="*/ 92 h 183"/>
                <a:gd name="T52" fmla="*/ 108 w 137"/>
                <a:gd name="T53" fmla="*/ 104 h 183"/>
                <a:gd name="T54" fmla="*/ 115 w 137"/>
                <a:gd name="T55" fmla="*/ 116 h 183"/>
                <a:gd name="T56" fmla="*/ 119 w 137"/>
                <a:gd name="T57" fmla="*/ 129 h 183"/>
                <a:gd name="T58" fmla="*/ 124 w 137"/>
                <a:gd name="T59" fmla="*/ 143 h 183"/>
                <a:gd name="T60" fmla="*/ 127 w 137"/>
                <a:gd name="T61" fmla="*/ 156 h 183"/>
                <a:gd name="T62" fmla="*/ 128 w 137"/>
                <a:gd name="T63" fmla="*/ 169 h 183"/>
                <a:gd name="T64" fmla="*/ 128 w 137"/>
                <a:gd name="T65" fmla="*/ 183 h 1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83"/>
                <a:gd name="T101" fmla="*/ 137 w 137"/>
                <a:gd name="T102" fmla="*/ 183 h 1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83">
                  <a:moveTo>
                    <a:pt x="137" y="183"/>
                  </a:moveTo>
                  <a:lnTo>
                    <a:pt x="137" y="175"/>
                  </a:lnTo>
                  <a:lnTo>
                    <a:pt x="137" y="168"/>
                  </a:lnTo>
                  <a:lnTo>
                    <a:pt x="135" y="162"/>
                  </a:lnTo>
                  <a:lnTo>
                    <a:pt x="134" y="154"/>
                  </a:lnTo>
                  <a:lnTo>
                    <a:pt x="134" y="147"/>
                  </a:lnTo>
                  <a:lnTo>
                    <a:pt x="131" y="140"/>
                  </a:lnTo>
                  <a:lnTo>
                    <a:pt x="130" y="132"/>
                  </a:lnTo>
                  <a:lnTo>
                    <a:pt x="128" y="126"/>
                  </a:lnTo>
                  <a:lnTo>
                    <a:pt x="125" y="119"/>
                  </a:lnTo>
                  <a:lnTo>
                    <a:pt x="122" y="113"/>
                  </a:lnTo>
                  <a:lnTo>
                    <a:pt x="119" y="106"/>
                  </a:lnTo>
                  <a:lnTo>
                    <a:pt x="116" y="100"/>
                  </a:lnTo>
                  <a:lnTo>
                    <a:pt x="112" y="94"/>
                  </a:lnTo>
                  <a:lnTo>
                    <a:pt x="109" y="86"/>
                  </a:lnTo>
                  <a:lnTo>
                    <a:pt x="105" y="80"/>
                  </a:lnTo>
                  <a:lnTo>
                    <a:pt x="100" y="75"/>
                  </a:lnTo>
                  <a:lnTo>
                    <a:pt x="96" y="69"/>
                  </a:lnTo>
                  <a:lnTo>
                    <a:pt x="91" y="63"/>
                  </a:lnTo>
                  <a:lnTo>
                    <a:pt x="86" y="57"/>
                  </a:lnTo>
                  <a:lnTo>
                    <a:pt x="81" y="52"/>
                  </a:lnTo>
                  <a:lnTo>
                    <a:pt x="75" y="46"/>
                  </a:lnTo>
                  <a:lnTo>
                    <a:pt x="69" y="42"/>
                  </a:lnTo>
                  <a:lnTo>
                    <a:pt x="65" y="36"/>
                  </a:lnTo>
                  <a:lnTo>
                    <a:pt x="58" y="32"/>
                  </a:lnTo>
                  <a:lnTo>
                    <a:pt x="52" y="27"/>
                  </a:lnTo>
                  <a:lnTo>
                    <a:pt x="46" y="23"/>
                  </a:lnTo>
                  <a:lnTo>
                    <a:pt x="39" y="18"/>
                  </a:lnTo>
                  <a:lnTo>
                    <a:pt x="33" y="14"/>
                  </a:lnTo>
                  <a:lnTo>
                    <a:pt x="25" y="11"/>
                  </a:lnTo>
                  <a:lnTo>
                    <a:pt x="18" y="6"/>
                  </a:lnTo>
                  <a:lnTo>
                    <a:pt x="11" y="3"/>
                  </a:lnTo>
                  <a:lnTo>
                    <a:pt x="3" y="0"/>
                  </a:lnTo>
                  <a:lnTo>
                    <a:pt x="0" y="9"/>
                  </a:lnTo>
                  <a:lnTo>
                    <a:pt x="8" y="12"/>
                  </a:lnTo>
                  <a:lnTo>
                    <a:pt x="15" y="15"/>
                  </a:lnTo>
                  <a:lnTo>
                    <a:pt x="21" y="18"/>
                  </a:lnTo>
                  <a:lnTo>
                    <a:pt x="28" y="23"/>
                  </a:lnTo>
                  <a:lnTo>
                    <a:pt x="34" y="26"/>
                  </a:lnTo>
                  <a:lnTo>
                    <a:pt x="42" y="30"/>
                  </a:lnTo>
                  <a:lnTo>
                    <a:pt x="47" y="35"/>
                  </a:lnTo>
                  <a:lnTo>
                    <a:pt x="53" y="39"/>
                  </a:lnTo>
                  <a:lnTo>
                    <a:pt x="59" y="43"/>
                  </a:lnTo>
                  <a:lnTo>
                    <a:pt x="65" y="48"/>
                  </a:lnTo>
                  <a:lnTo>
                    <a:pt x="69" y="52"/>
                  </a:lnTo>
                  <a:lnTo>
                    <a:pt x="75" y="58"/>
                  </a:lnTo>
                  <a:lnTo>
                    <a:pt x="80" y="63"/>
                  </a:lnTo>
                  <a:lnTo>
                    <a:pt x="84" y="69"/>
                  </a:lnTo>
                  <a:lnTo>
                    <a:pt x="88" y="75"/>
                  </a:lnTo>
                  <a:lnTo>
                    <a:pt x="93" y="80"/>
                  </a:lnTo>
                  <a:lnTo>
                    <a:pt x="97" y="86"/>
                  </a:lnTo>
                  <a:lnTo>
                    <a:pt x="102" y="92"/>
                  </a:lnTo>
                  <a:lnTo>
                    <a:pt x="105" y="98"/>
                  </a:lnTo>
                  <a:lnTo>
                    <a:pt x="108" y="104"/>
                  </a:lnTo>
                  <a:lnTo>
                    <a:pt x="112" y="110"/>
                  </a:lnTo>
                  <a:lnTo>
                    <a:pt x="115" y="116"/>
                  </a:lnTo>
                  <a:lnTo>
                    <a:pt x="116" y="122"/>
                  </a:lnTo>
                  <a:lnTo>
                    <a:pt x="119" y="129"/>
                  </a:lnTo>
                  <a:lnTo>
                    <a:pt x="121" y="135"/>
                  </a:lnTo>
                  <a:lnTo>
                    <a:pt x="124" y="143"/>
                  </a:lnTo>
                  <a:lnTo>
                    <a:pt x="125" y="149"/>
                  </a:lnTo>
                  <a:lnTo>
                    <a:pt x="127" y="156"/>
                  </a:lnTo>
                  <a:lnTo>
                    <a:pt x="127" y="162"/>
                  </a:lnTo>
                  <a:lnTo>
                    <a:pt x="128" y="169"/>
                  </a:lnTo>
                  <a:lnTo>
                    <a:pt x="128" y="175"/>
                  </a:lnTo>
                  <a:lnTo>
                    <a:pt x="128" y="183"/>
                  </a:lnTo>
                  <a:lnTo>
                    <a:pt x="137" y="18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9" name="Freeform 136"/>
            <p:cNvSpPr>
              <a:spLocks/>
            </p:cNvSpPr>
            <p:nvPr/>
          </p:nvSpPr>
          <p:spPr bwMode="auto">
            <a:xfrm>
              <a:off x="3189288" y="3924126"/>
              <a:ext cx="363537" cy="315913"/>
            </a:xfrm>
            <a:custGeom>
              <a:avLst/>
              <a:gdLst>
                <a:gd name="T0" fmla="*/ 12 w 229"/>
                <a:gd name="T1" fmla="*/ 199 h 199"/>
                <a:gd name="T2" fmla="*/ 35 w 229"/>
                <a:gd name="T3" fmla="*/ 196 h 199"/>
                <a:gd name="T4" fmla="*/ 57 w 229"/>
                <a:gd name="T5" fmla="*/ 194 h 199"/>
                <a:gd name="T6" fmla="*/ 78 w 229"/>
                <a:gd name="T7" fmla="*/ 188 h 199"/>
                <a:gd name="T8" fmla="*/ 98 w 229"/>
                <a:gd name="T9" fmla="*/ 180 h 199"/>
                <a:gd name="T10" fmla="*/ 119 w 229"/>
                <a:gd name="T11" fmla="*/ 171 h 199"/>
                <a:gd name="T12" fmla="*/ 136 w 229"/>
                <a:gd name="T13" fmla="*/ 159 h 199"/>
                <a:gd name="T14" fmla="*/ 154 w 229"/>
                <a:gd name="T15" fmla="*/ 148 h 199"/>
                <a:gd name="T16" fmla="*/ 169 w 229"/>
                <a:gd name="T17" fmla="*/ 134 h 199"/>
                <a:gd name="T18" fmla="*/ 183 w 229"/>
                <a:gd name="T19" fmla="*/ 119 h 199"/>
                <a:gd name="T20" fmla="*/ 195 w 229"/>
                <a:gd name="T21" fmla="*/ 103 h 199"/>
                <a:gd name="T22" fmla="*/ 207 w 229"/>
                <a:gd name="T23" fmla="*/ 87 h 199"/>
                <a:gd name="T24" fmla="*/ 216 w 229"/>
                <a:gd name="T25" fmla="*/ 69 h 199"/>
                <a:gd name="T26" fmla="*/ 222 w 229"/>
                <a:gd name="T27" fmla="*/ 50 h 199"/>
                <a:gd name="T28" fmla="*/ 226 w 229"/>
                <a:gd name="T29" fmla="*/ 31 h 199"/>
                <a:gd name="T30" fmla="*/ 229 w 229"/>
                <a:gd name="T31" fmla="*/ 10 h 199"/>
                <a:gd name="T32" fmla="*/ 220 w 229"/>
                <a:gd name="T33" fmla="*/ 0 h 199"/>
                <a:gd name="T34" fmla="*/ 219 w 229"/>
                <a:gd name="T35" fmla="*/ 19 h 199"/>
                <a:gd name="T36" fmla="*/ 216 w 229"/>
                <a:gd name="T37" fmla="*/ 38 h 199"/>
                <a:gd name="T38" fmla="*/ 210 w 229"/>
                <a:gd name="T39" fmla="*/ 56 h 199"/>
                <a:gd name="T40" fmla="*/ 202 w 229"/>
                <a:gd name="T41" fmla="*/ 74 h 199"/>
                <a:gd name="T42" fmla="*/ 194 w 229"/>
                <a:gd name="T43" fmla="*/ 90 h 199"/>
                <a:gd name="T44" fmla="*/ 183 w 229"/>
                <a:gd name="T45" fmla="*/ 106 h 199"/>
                <a:gd name="T46" fmla="*/ 170 w 229"/>
                <a:gd name="T47" fmla="*/ 121 h 199"/>
                <a:gd name="T48" fmla="*/ 156 w 229"/>
                <a:gd name="T49" fmla="*/ 134 h 199"/>
                <a:gd name="T50" fmla="*/ 141 w 229"/>
                <a:gd name="T51" fmla="*/ 146 h 199"/>
                <a:gd name="T52" fmla="*/ 123 w 229"/>
                <a:gd name="T53" fmla="*/ 158 h 199"/>
                <a:gd name="T54" fmla="*/ 106 w 229"/>
                <a:gd name="T55" fmla="*/ 167 h 199"/>
                <a:gd name="T56" fmla="*/ 85 w 229"/>
                <a:gd name="T57" fmla="*/ 176 h 199"/>
                <a:gd name="T58" fmla="*/ 66 w 229"/>
                <a:gd name="T59" fmla="*/ 182 h 199"/>
                <a:gd name="T60" fmla="*/ 44 w 229"/>
                <a:gd name="T61" fmla="*/ 186 h 199"/>
                <a:gd name="T62" fmla="*/ 22 w 229"/>
                <a:gd name="T63" fmla="*/ 189 h 199"/>
                <a:gd name="T64" fmla="*/ 0 w 229"/>
                <a:gd name="T65" fmla="*/ 191 h 1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199"/>
                <a:gd name="T101" fmla="*/ 229 w 229"/>
                <a:gd name="T102" fmla="*/ 199 h 1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199">
                  <a:moveTo>
                    <a:pt x="0" y="199"/>
                  </a:moveTo>
                  <a:lnTo>
                    <a:pt x="12" y="199"/>
                  </a:lnTo>
                  <a:lnTo>
                    <a:pt x="23" y="198"/>
                  </a:lnTo>
                  <a:lnTo>
                    <a:pt x="35" y="196"/>
                  </a:lnTo>
                  <a:lnTo>
                    <a:pt x="45" y="195"/>
                  </a:lnTo>
                  <a:lnTo>
                    <a:pt x="57" y="194"/>
                  </a:lnTo>
                  <a:lnTo>
                    <a:pt x="67" y="191"/>
                  </a:lnTo>
                  <a:lnTo>
                    <a:pt x="78" y="188"/>
                  </a:lnTo>
                  <a:lnTo>
                    <a:pt x="88" y="183"/>
                  </a:lnTo>
                  <a:lnTo>
                    <a:pt x="98" y="180"/>
                  </a:lnTo>
                  <a:lnTo>
                    <a:pt x="109" y="176"/>
                  </a:lnTo>
                  <a:lnTo>
                    <a:pt x="119" y="171"/>
                  </a:lnTo>
                  <a:lnTo>
                    <a:pt x="128" y="165"/>
                  </a:lnTo>
                  <a:lnTo>
                    <a:pt x="136" y="159"/>
                  </a:lnTo>
                  <a:lnTo>
                    <a:pt x="145" y="154"/>
                  </a:lnTo>
                  <a:lnTo>
                    <a:pt x="154" y="148"/>
                  </a:lnTo>
                  <a:lnTo>
                    <a:pt x="161" y="142"/>
                  </a:lnTo>
                  <a:lnTo>
                    <a:pt x="169" y="134"/>
                  </a:lnTo>
                  <a:lnTo>
                    <a:pt x="176" y="127"/>
                  </a:lnTo>
                  <a:lnTo>
                    <a:pt x="183" y="119"/>
                  </a:lnTo>
                  <a:lnTo>
                    <a:pt x="189" y="112"/>
                  </a:lnTo>
                  <a:lnTo>
                    <a:pt x="195" y="103"/>
                  </a:lnTo>
                  <a:lnTo>
                    <a:pt x="201" y="94"/>
                  </a:lnTo>
                  <a:lnTo>
                    <a:pt x="207" y="87"/>
                  </a:lnTo>
                  <a:lnTo>
                    <a:pt x="211" y="78"/>
                  </a:lnTo>
                  <a:lnTo>
                    <a:pt x="216" y="69"/>
                  </a:lnTo>
                  <a:lnTo>
                    <a:pt x="219" y="59"/>
                  </a:lnTo>
                  <a:lnTo>
                    <a:pt x="222" y="50"/>
                  </a:lnTo>
                  <a:lnTo>
                    <a:pt x="224" y="40"/>
                  </a:lnTo>
                  <a:lnTo>
                    <a:pt x="226" y="31"/>
                  </a:lnTo>
                  <a:lnTo>
                    <a:pt x="227" y="20"/>
                  </a:lnTo>
                  <a:lnTo>
                    <a:pt x="229" y="10"/>
                  </a:lnTo>
                  <a:lnTo>
                    <a:pt x="229" y="0"/>
                  </a:lnTo>
                  <a:lnTo>
                    <a:pt x="220" y="0"/>
                  </a:lnTo>
                  <a:lnTo>
                    <a:pt x="220" y="10"/>
                  </a:lnTo>
                  <a:lnTo>
                    <a:pt x="219" y="19"/>
                  </a:lnTo>
                  <a:lnTo>
                    <a:pt x="217" y="29"/>
                  </a:lnTo>
                  <a:lnTo>
                    <a:pt x="216" y="38"/>
                  </a:lnTo>
                  <a:lnTo>
                    <a:pt x="213" y="47"/>
                  </a:lnTo>
                  <a:lnTo>
                    <a:pt x="210" y="56"/>
                  </a:lnTo>
                  <a:lnTo>
                    <a:pt x="207" y="65"/>
                  </a:lnTo>
                  <a:lnTo>
                    <a:pt x="202" y="74"/>
                  </a:lnTo>
                  <a:lnTo>
                    <a:pt x="198" y="82"/>
                  </a:lnTo>
                  <a:lnTo>
                    <a:pt x="194" y="90"/>
                  </a:lnTo>
                  <a:lnTo>
                    <a:pt x="188" y="99"/>
                  </a:lnTo>
                  <a:lnTo>
                    <a:pt x="183" y="106"/>
                  </a:lnTo>
                  <a:lnTo>
                    <a:pt x="176" y="114"/>
                  </a:lnTo>
                  <a:lnTo>
                    <a:pt x="170" y="121"/>
                  </a:lnTo>
                  <a:lnTo>
                    <a:pt x="163" y="128"/>
                  </a:lnTo>
                  <a:lnTo>
                    <a:pt x="156" y="134"/>
                  </a:lnTo>
                  <a:lnTo>
                    <a:pt x="148" y="140"/>
                  </a:lnTo>
                  <a:lnTo>
                    <a:pt x="141" y="146"/>
                  </a:lnTo>
                  <a:lnTo>
                    <a:pt x="132" y="152"/>
                  </a:lnTo>
                  <a:lnTo>
                    <a:pt x="123" y="158"/>
                  </a:lnTo>
                  <a:lnTo>
                    <a:pt x="114" y="162"/>
                  </a:lnTo>
                  <a:lnTo>
                    <a:pt x="106" y="167"/>
                  </a:lnTo>
                  <a:lnTo>
                    <a:pt x="95" y="171"/>
                  </a:lnTo>
                  <a:lnTo>
                    <a:pt x="85" y="176"/>
                  </a:lnTo>
                  <a:lnTo>
                    <a:pt x="76" y="179"/>
                  </a:lnTo>
                  <a:lnTo>
                    <a:pt x="66" y="182"/>
                  </a:lnTo>
                  <a:lnTo>
                    <a:pt x="54" y="185"/>
                  </a:lnTo>
                  <a:lnTo>
                    <a:pt x="44" y="186"/>
                  </a:lnTo>
                  <a:lnTo>
                    <a:pt x="34" y="189"/>
                  </a:lnTo>
                  <a:lnTo>
                    <a:pt x="22" y="189"/>
                  </a:lnTo>
                  <a:lnTo>
                    <a:pt x="12" y="191"/>
                  </a:lnTo>
                  <a:lnTo>
                    <a:pt x="0" y="191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0" name="Freeform 137"/>
            <p:cNvSpPr>
              <a:spLocks/>
            </p:cNvSpPr>
            <p:nvPr/>
          </p:nvSpPr>
          <p:spPr bwMode="auto">
            <a:xfrm>
              <a:off x="2825750" y="3924126"/>
              <a:ext cx="363538" cy="315913"/>
            </a:xfrm>
            <a:custGeom>
              <a:avLst/>
              <a:gdLst>
                <a:gd name="T0" fmla="*/ 0 w 229"/>
                <a:gd name="T1" fmla="*/ 10 h 199"/>
                <a:gd name="T2" fmla="*/ 2 w 229"/>
                <a:gd name="T3" fmla="*/ 31 h 199"/>
                <a:gd name="T4" fmla="*/ 7 w 229"/>
                <a:gd name="T5" fmla="*/ 50 h 199"/>
                <a:gd name="T6" fmla="*/ 13 w 229"/>
                <a:gd name="T7" fmla="*/ 69 h 199"/>
                <a:gd name="T8" fmla="*/ 22 w 229"/>
                <a:gd name="T9" fmla="*/ 87 h 199"/>
                <a:gd name="T10" fmla="*/ 32 w 229"/>
                <a:gd name="T11" fmla="*/ 103 h 199"/>
                <a:gd name="T12" fmla="*/ 46 w 229"/>
                <a:gd name="T13" fmla="*/ 119 h 199"/>
                <a:gd name="T14" fmla="*/ 60 w 229"/>
                <a:gd name="T15" fmla="*/ 134 h 199"/>
                <a:gd name="T16" fmla="*/ 75 w 229"/>
                <a:gd name="T17" fmla="*/ 148 h 199"/>
                <a:gd name="T18" fmla="*/ 93 w 229"/>
                <a:gd name="T19" fmla="*/ 159 h 199"/>
                <a:gd name="T20" fmla="*/ 110 w 229"/>
                <a:gd name="T21" fmla="*/ 171 h 199"/>
                <a:gd name="T22" fmla="*/ 129 w 229"/>
                <a:gd name="T23" fmla="*/ 180 h 199"/>
                <a:gd name="T24" fmla="*/ 150 w 229"/>
                <a:gd name="T25" fmla="*/ 188 h 199"/>
                <a:gd name="T26" fmla="*/ 172 w 229"/>
                <a:gd name="T27" fmla="*/ 194 h 199"/>
                <a:gd name="T28" fmla="*/ 194 w 229"/>
                <a:gd name="T29" fmla="*/ 196 h 199"/>
                <a:gd name="T30" fmla="*/ 217 w 229"/>
                <a:gd name="T31" fmla="*/ 199 h 199"/>
                <a:gd name="T32" fmla="*/ 229 w 229"/>
                <a:gd name="T33" fmla="*/ 191 h 199"/>
                <a:gd name="T34" fmla="*/ 207 w 229"/>
                <a:gd name="T35" fmla="*/ 189 h 199"/>
                <a:gd name="T36" fmla="*/ 185 w 229"/>
                <a:gd name="T37" fmla="*/ 186 h 199"/>
                <a:gd name="T38" fmla="*/ 163 w 229"/>
                <a:gd name="T39" fmla="*/ 182 h 199"/>
                <a:gd name="T40" fmla="*/ 142 w 229"/>
                <a:gd name="T41" fmla="*/ 176 h 199"/>
                <a:gd name="T42" fmla="*/ 123 w 229"/>
                <a:gd name="T43" fmla="*/ 167 h 199"/>
                <a:gd name="T44" fmla="*/ 106 w 229"/>
                <a:gd name="T45" fmla="*/ 158 h 199"/>
                <a:gd name="T46" fmla="*/ 88 w 229"/>
                <a:gd name="T47" fmla="*/ 146 h 199"/>
                <a:gd name="T48" fmla="*/ 73 w 229"/>
                <a:gd name="T49" fmla="*/ 134 h 199"/>
                <a:gd name="T50" fmla="*/ 59 w 229"/>
                <a:gd name="T51" fmla="*/ 121 h 199"/>
                <a:gd name="T52" fmla="*/ 46 w 229"/>
                <a:gd name="T53" fmla="*/ 106 h 199"/>
                <a:gd name="T54" fmla="*/ 35 w 229"/>
                <a:gd name="T55" fmla="*/ 90 h 199"/>
                <a:gd name="T56" fmla="*/ 25 w 229"/>
                <a:gd name="T57" fmla="*/ 74 h 199"/>
                <a:gd name="T58" fmla="*/ 18 w 229"/>
                <a:gd name="T59" fmla="*/ 56 h 199"/>
                <a:gd name="T60" fmla="*/ 13 w 229"/>
                <a:gd name="T61" fmla="*/ 38 h 199"/>
                <a:gd name="T62" fmla="*/ 9 w 229"/>
                <a:gd name="T63" fmla="*/ 19 h 199"/>
                <a:gd name="T64" fmla="*/ 9 w 229"/>
                <a:gd name="T65" fmla="*/ 0 h 1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199"/>
                <a:gd name="T101" fmla="*/ 229 w 229"/>
                <a:gd name="T102" fmla="*/ 199 h 1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199">
                  <a:moveTo>
                    <a:pt x="0" y="0"/>
                  </a:moveTo>
                  <a:lnTo>
                    <a:pt x="0" y="10"/>
                  </a:lnTo>
                  <a:lnTo>
                    <a:pt x="0" y="20"/>
                  </a:lnTo>
                  <a:lnTo>
                    <a:pt x="2" y="31"/>
                  </a:lnTo>
                  <a:lnTo>
                    <a:pt x="5" y="40"/>
                  </a:lnTo>
                  <a:lnTo>
                    <a:pt x="7" y="50"/>
                  </a:lnTo>
                  <a:lnTo>
                    <a:pt x="10" y="59"/>
                  </a:lnTo>
                  <a:lnTo>
                    <a:pt x="13" y="69"/>
                  </a:lnTo>
                  <a:lnTo>
                    <a:pt x="18" y="78"/>
                  </a:lnTo>
                  <a:lnTo>
                    <a:pt x="22" y="87"/>
                  </a:lnTo>
                  <a:lnTo>
                    <a:pt x="28" y="94"/>
                  </a:lnTo>
                  <a:lnTo>
                    <a:pt x="32" y="103"/>
                  </a:lnTo>
                  <a:lnTo>
                    <a:pt x="40" y="112"/>
                  </a:lnTo>
                  <a:lnTo>
                    <a:pt x="46" y="119"/>
                  </a:lnTo>
                  <a:lnTo>
                    <a:pt x="53" y="127"/>
                  </a:lnTo>
                  <a:lnTo>
                    <a:pt x="60" y="134"/>
                  </a:lnTo>
                  <a:lnTo>
                    <a:pt x="68" y="142"/>
                  </a:lnTo>
                  <a:lnTo>
                    <a:pt x="75" y="148"/>
                  </a:lnTo>
                  <a:lnTo>
                    <a:pt x="84" y="154"/>
                  </a:lnTo>
                  <a:lnTo>
                    <a:pt x="93" y="159"/>
                  </a:lnTo>
                  <a:lnTo>
                    <a:pt x="101" y="165"/>
                  </a:lnTo>
                  <a:lnTo>
                    <a:pt x="110" y="171"/>
                  </a:lnTo>
                  <a:lnTo>
                    <a:pt x="120" y="176"/>
                  </a:lnTo>
                  <a:lnTo>
                    <a:pt x="129" y="180"/>
                  </a:lnTo>
                  <a:lnTo>
                    <a:pt x="140" y="183"/>
                  </a:lnTo>
                  <a:lnTo>
                    <a:pt x="150" y="188"/>
                  </a:lnTo>
                  <a:lnTo>
                    <a:pt x="162" y="191"/>
                  </a:lnTo>
                  <a:lnTo>
                    <a:pt x="172" y="194"/>
                  </a:lnTo>
                  <a:lnTo>
                    <a:pt x="184" y="195"/>
                  </a:lnTo>
                  <a:lnTo>
                    <a:pt x="194" y="196"/>
                  </a:lnTo>
                  <a:lnTo>
                    <a:pt x="206" y="198"/>
                  </a:lnTo>
                  <a:lnTo>
                    <a:pt x="217" y="199"/>
                  </a:lnTo>
                  <a:lnTo>
                    <a:pt x="229" y="199"/>
                  </a:lnTo>
                  <a:lnTo>
                    <a:pt x="229" y="191"/>
                  </a:lnTo>
                  <a:lnTo>
                    <a:pt x="217" y="191"/>
                  </a:lnTo>
                  <a:lnTo>
                    <a:pt x="207" y="189"/>
                  </a:lnTo>
                  <a:lnTo>
                    <a:pt x="195" y="189"/>
                  </a:lnTo>
                  <a:lnTo>
                    <a:pt x="185" y="186"/>
                  </a:lnTo>
                  <a:lnTo>
                    <a:pt x="173" y="185"/>
                  </a:lnTo>
                  <a:lnTo>
                    <a:pt x="163" y="182"/>
                  </a:lnTo>
                  <a:lnTo>
                    <a:pt x="153" y="179"/>
                  </a:lnTo>
                  <a:lnTo>
                    <a:pt x="142" y="176"/>
                  </a:lnTo>
                  <a:lnTo>
                    <a:pt x="134" y="171"/>
                  </a:lnTo>
                  <a:lnTo>
                    <a:pt x="123" y="167"/>
                  </a:lnTo>
                  <a:lnTo>
                    <a:pt x="115" y="162"/>
                  </a:lnTo>
                  <a:lnTo>
                    <a:pt x="106" y="158"/>
                  </a:lnTo>
                  <a:lnTo>
                    <a:pt x="97" y="152"/>
                  </a:lnTo>
                  <a:lnTo>
                    <a:pt x="88" y="146"/>
                  </a:lnTo>
                  <a:lnTo>
                    <a:pt x="81" y="140"/>
                  </a:lnTo>
                  <a:lnTo>
                    <a:pt x="73" y="134"/>
                  </a:lnTo>
                  <a:lnTo>
                    <a:pt x="66" y="128"/>
                  </a:lnTo>
                  <a:lnTo>
                    <a:pt x="59" y="121"/>
                  </a:lnTo>
                  <a:lnTo>
                    <a:pt x="51" y="114"/>
                  </a:lnTo>
                  <a:lnTo>
                    <a:pt x="46" y="106"/>
                  </a:lnTo>
                  <a:lnTo>
                    <a:pt x="40" y="99"/>
                  </a:lnTo>
                  <a:lnTo>
                    <a:pt x="35" y="90"/>
                  </a:lnTo>
                  <a:lnTo>
                    <a:pt x="29" y="82"/>
                  </a:lnTo>
                  <a:lnTo>
                    <a:pt x="25" y="74"/>
                  </a:lnTo>
                  <a:lnTo>
                    <a:pt x="22" y="65"/>
                  </a:lnTo>
                  <a:lnTo>
                    <a:pt x="18" y="56"/>
                  </a:lnTo>
                  <a:lnTo>
                    <a:pt x="15" y="47"/>
                  </a:lnTo>
                  <a:lnTo>
                    <a:pt x="13" y="38"/>
                  </a:lnTo>
                  <a:lnTo>
                    <a:pt x="10" y="29"/>
                  </a:lnTo>
                  <a:lnTo>
                    <a:pt x="9" y="19"/>
                  </a:lnTo>
                  <a:lnTo>
                    <a:pt x="9" y="10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1" name="Freeform 138"/>
            <p:cNvSpPr>
              <a:spLocks/>
            </p:cNvSpPr>
            <p:nvPr/>
          </p:nvSpPr>
          <p:spPr bwMode="auto">
            <a:xfrm>
              <a:off x="2825750" y="3633614"/>
              <a:ext cx="217488" cy="290512"/>
            </a:xfrm>
            <a:custGeom>
              <a:avLst/>
              <a:gdLst>
                <a:gd name="T0" fmla="*/ 125 w 137"/>
                <a:gd name="T1" fmla="*/ 3 h 183"/>
                <a:gd name="T2" fmla="*/ 112 w 137"/>
                <a:gd name="T3" fmla="*/ 12 h 183"/>
                <a:gd name="T4" fmla="*/ 97 w 137"/>
                <a:gd name="T5" fmla="*/ 20 h 183"/>
                <a:gd name="T6" fmla="*/ 85 w 137"/>
                <a:gd name="T7" fmla="*/ 29 h 183"/>
                <a:gd name="T8" fmla="*/ 72 w 137"/>
                <a:gd name="T9" fmla="*/ 39 h 183"/>
                <a:gd name="T10" fmla="*/ 62 w 137"/>
                <a:gd name="T11" fmla="*/ 48 h 183"/>
                <a:gd name="T12" fmla="*/ 50 w 137"/>
                <a:gd name="T13" fmla="*/ 60 h 183"/>
                <a:gd name="T14" fmla="*/ 41 w 137"/>
                <a:gd name="T15" fmla="*/ 70 h 183"/>
                <a:gd name="T16" fmla="*/ 32 w 137"/>
                <a:gd name="T17" fmla="*/ 82 h 183"/>
                <a:gd name="T18" fmla="*/ 25 w 137"/>
                <a:gd name="T19" fmla="*/ 94 h 183"/>
                <a:gd name="T20" fmla="*/ 18 w 137"/>
                <a:gd name="T21" fmla="*/ 107 h 183"/>
                <a:gd name="T22" fmla="*/ 12 w 137"/>
                <a:gd name="T23" fmla="*/ 120 h 183"/>
                <a:gd name="T24" fmla="*/ 7 w 137"/>
                <a:gd name="T25" fmla="*/ 134 h 183"/>
                <a:gd name="T26" fmla="*/ 3 w 137"/>
                <a:gd name="T27" fmla="*/ 147 h 183"/>
                <a:gd name="T28" fmla="*/ 2 w 137"/>
                <a:gd name="T29" fmla="*/ 160 h 183"/>
                <a:gd name="T30" fmla="*/ 0 w 137"/>
                <a:gd name="T31" fmla="*/ 175 h 183"/>
                <a:gd name="T32" fmla="*/ 9 w 137"/>
                <a:gd name="T33" fmla="*/ 183 h 183"/>
                <a:gd name="T34" fmla="*/ 9 w 137"/>
                <a:gd name="T35" fmla="*/ 169 h 183"/>
                <a:gd name="T36" fmla="*/ 10 w 137"/>
                <a:gd name="T37" fmla="*/ 156 h 183"/>
                <a:gd name="T38" fmla="*/ 13 w 137"/>
                <a:gd name="T39" fmla="*/ 143 h 183"/>
                <a:gd name="T40" fmla="*/ 18 w 137"/>
                <a:gd name="T41" fmla="*/ 129 h 183"/>
                <a:gd name="T42" fmla="*/ 22 w 137"/>
                <a:gd name="T43" fmla="*/ 117 h 183"/>
                <a:gd name="T44" fmla="*/ 28 w 137"/>
                <a:gd name="T45" fmla="*/ 104 h 183"/>
                <a:gd name="T46" fmla="*/ 35 w 137"/>
                <a:gd name="T47" fmla="*/ 92 h 183"/>
                <a:gd name="T48" fmla="*/ 44 w 137"/>
                <a:gd name="T49" fmla="*/ 82 h 183"/>
                <a:gd name="T50" fmla="*/ 53 w 137"/>
                <a:gd name="T51" fmla="*/ 70 h 183"/>
                <a:gd name="T52" fmla="*/ 62 w 137"/>
                <a:gd name="T53" fmla="*/ 60 h 183"/>
                <a:gd name="T54" fmla="*/ 72 w 137"/>
                <a:gd name="T55" fmla="*/ 49 h 183"/>
                <a:gd name="T56" fmla="*/ 84 w 137"/>
                <a:gd name="T57" fmla="*/ 40 h 183"/>
                <a:gd name="T58" fmla="*/ 95 w 137"/>
                <a:gd name="T59" fmla="*/ 32 h 183"/>
                <a:gd name="T60" fmla="*/ 109 w 137"/>
                <a:gd name="T61" fmla="*/ 23 h 183"/>
                <a:gd name="T62" fmla="*/ 122 w 137"/>
                <a:gd name="T63" fmla="*/ 15 h 183"/>
                <a:gd name="T64" fmla="*/ 137 w 137"/>
                <a:gd name="T65" fmla="*/ 8 h 1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7"/>
                <a:gd name="T100" fmla="*/ 0 h 183"/>
                <a:gd name="T101" fmla="*/ 137 w 137"/>
                <a:gd name="T102" fmla="*/ 183 h 1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7" h="183">
                  <a:moveTo>
                    <a:pt x="134" y="0"/>
                  </a:moveTo>
                  <a:lnTo>
                    <a:pt x="125" y="3"/>
                  </a:lnTo>
                  <a:lnTo>
                    <a:pt x="119" y="8"/>
                  </a:lnTo>
                  <a:lnTo>
                    <a:pt x="112" y="12"/>
                  </a:lnTo>
                  <a:lnTo>
                    <a:pt x="104" y="15"/>
                  </a:lnTo>
                  <a:lnTo>
                    <a:pt x="97" y="20"/>
                  </a:lnTo>
                  <a:lnTo>
                    <a:pt x="91" y="24"/>
                  </a:lnTo>
                  <a:lnTo>
                    <a:pt x="85" y="29"/>
                  </a:lnTo>
                  <a:lnTo>
                    <a:pt x="78" y="33"/>
                  </a:lnTo>
                  <a:lnTo>
                    <a:pt x="72" y="39"/>
                  </a:lnTo>
                  <a:lnTo>
                    <a:pt x="66" y="43"/>
                  </a:lnTo>
                  <a:lnTo>
                    <a:pt x="62" y="48"/>
                  </a:lnTo>
                  <a:lnTo>
                    <a:pt x="56" y="54"/>
                  </a:lnTo>
                  <a:lnTo>
                    <a:pt x="50" y="60"/>
                  </a:lnTo>
                  <a:lnTo>
                    <a:pt x="46" y="64"/>
                  </a:lnTo>
                  <a:lnTo>
                    <a:pt x="41" y="70"/>
                  </a:lnTo>
                  <a:lnTo>
                    <a:pt x="37" y="76"/>
                  </a:lnTo>
                  <a:lnTo>
                    <a:pt x="32" y="82"/>
                  </a:lnTo>
                  <a:lnTo>
                    <a:pt x="28" y="88"/>
                  </a:lnTo>
                  <a:lnTo>
                    <a:pt x="25" y="94"/>
                  </a:lnTo>
                  <a:lnTo>
                    <a:pt x="21" y="100"/>
                  </a:lnTo>
                  <a:lnTo>
                    <a:pt x="18" y="107"/>
                  </a:lnTo>
                  <a:lnTo>
                    <a:pt x="15" y="113"/>
                  </a:lnTo>
                  <a:lnTo>
                    <a:pt x="12" y="120"/>
                  </a:lnTo>
                  <a:lnTo>
                    <a:pt x="9" y="126"/>
                  </a:lnTo>
                  <a:lnTo>
                    <a:pt x="7" y="134"/>
                  </a:lnTo>
                  <a:lnTo>
                    <a:pt x="5" y="140"/>
                  </a:lnTo>
                  <a:lnTo>
                    <a:pt x="3" y="147"/>
                  </a:lnTo>
                  <a:lnTo>
                    <a:pt x="2" y="154"/>
                  </a:lnTo>
                  <a:lnTo>
                    <a:pt x="2" y="160"/>
                  </a:lnTo>
                  <a:lnTo>
                    <a:pt x="0" y="168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9" y="183"/>
                  </a:lnTo>
                  <a:lnTo>
                    <a:pt x="9" y="175"/>
                  </a:lnTo>
                  <a:lnTo>
                    <a:pt x="9" y="169"/>
                  </a:lnTo>
                  <a:lnTo>
                    <a:pt x="10" y="162"/>
                  </a:lnTo>
                  <a:lnTo>
                    <a:pt x="10" y="156"/>
                  </a:lnTo>
                  <a:lnTo>
                    <a:pt x="12" y="149"/>
                  </a:lnTo>
                  <a:lnTo>
                    <a:pt x="13" y="143"/>
                  </a:lnTo>
                  <a:lnTo>
                    <a:pt x="15" y="135"/>
                  </a:lnTo>
                  <a:lnTo>
                    <a:pt x="18" y="129"/>
                  </a:lnTo>
                  <a:lnTo>
                    <a:pt x="19" y="123"/>
                  </a:lnTo>
                  <a:lnTo>
                    <a:pt x="22" y="117"/>
                  </a:lnTo>
                  <a:lnTo>
                    <a:pt x="25" y="110"/>
                  </a:lnTo>
                  <a:lnTo>
                    <a:pt x="28" y="104"/>
                  </a:lnTo>
                  <a:lnTo>
                    <a:pt x="32" y="98"/>
                  </a:lnTo>
                  <a:lnTo>
                    <a:pt x="35" y="92"/>
                  </a:lnTo>
                  <a:lnTo>
                    <a:pt x="40" y="86"/>
                  </a:lnTo>
                  <a:lnTo>
                    <a:pt x="44" y="82"/>
                  </a:lnTo>
                  <a:lnTo>
                    <a:pt x="47" y="76"/>
                  </a:lnTo>
                  <a:lnTo>
                    <a:pt x="53" y="70"/>
                  </a:lnTo>
                  <a:lnTo>
                    <a:pt x="57" y="66"/>
                  </a:lnTo>
                  <a:lnTo>
                    <a:pt x="62" y="60"/>
                  </a:lnTo>
                  <a:lnTo>
                    <a:pt x="68" y="55"/>
                  </a:lnTo>
                  <a:lnTo>
                    <a:pt x="72" y="49"/>
                  </a:lnTo>
                  <a:lnTo>
                    <a:pt x="78" y="45"/>
                  </a:lnTo>
                  <a:lnTo>
                    <a:pt x="84" y="40"/>
                  </a:lnTo>
                  <a:lnTo>
                    <a:pt x="90" y="36"/>
                  </a:lnTo>
                  <a:lnTo>
                    <a:pt x="95" y="32"/>
                  </a:lnTo>
                  <a:lnTo>
                    <a:pt x="103" y="27"/>
                  </a:lnTo>
                  <a:lnTo>
                    <a:pt x="109" y="23"/>
                  </a:lnTo>
                  <a:lnTo>
                    <a:pt x="116" y="20"/>
                  </a:lnTo>
                  <a:lnTo>
                    <a:pt x="122" y="15"/>
                  </a:lnTo>
                  <a:lnTo>
                    <a:pt x="129" y="12"/>
                  </a:lnTo>
                  <a:lnTo>
                    <a:pt x="137" y="8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2" name="Freeform 139"/>
            <p:cNvSpPr>
              <a:spLocks/>
            </p:cNvSpPr>
            <p:nvPr/>
          </p:nvSpPr>
          <p:spPr bwMode="auto">
            <a:xfrm>
              <a:off x="3038475" y="3573289"/>
              <a:ext cx="36513" cy="73025"/>
            </a:xfrm>
            <a:custGeom>
              <a:avLst/>
              <a:gdLst>
                <a:gd name="T0" fmla="*/ 14 w 23"/>
                <a:gd name="T1" fmla="*/ 0 h 46"/>
                <a:gd name="T2" fmla="*/ 14 w 23"/>
                <a:gd name="T3" fmla="*/ 1 h 46"/>
                <a:gd name="T4" fmla="*/ 14 w 23"/>
                <a:gd name="T5" fmla="*/ 3 h 46"/>
                <a:gd name="T6" fmla="*/ 13 w 23"/>
                <a:gd name="T7" fmla="*/ 4 h 46"/>
                <a:gd name="T8" fmla="*/ 13 w 23"/>
                <a:gd name="T9" fmla="*/ 6 h 46"/>
                <a:gd name="T10" fmla="*/ 13 w 23"/>
                <a:gd name="T11" fmla="*/ 7 h 46"/>
                <a:gd name="T12" fmla="*/ 13 w 23"/>
                <a:gd name="T13" fmla="*/ 9 h 46"/>
                <a:gd name="T14" fmla="*/ 13 w 23"/>
                <a:gd name="T15" fmla="*/ 10 h 46"/>
                <a:gd name="T16" fmla="*/ 13 w 23"/>
                <a:gd name="T17" fmla="*/ 12 h 46"/>
                <a:gd name="T18" fmla="*/ 13 w 23"/>
                <a:gd name="T19" fmla="*/ 13 h 46"/>
                <a:gd name="T20" fmla="*/ 13 w 23"/>
                <a:gd name="T21" fmla="*/ 15 h 46"/>
                <a:gd name="T22" fmla="*/ 11 w 23"/>
                <a:gd name="T23" fmla="*/ 16 h 46"/>
                <a:gd name="T24" fmla="*/ 11 w 23"/>
                <a:gd name="T25" fmla="*/ 18 h 46"/>
                <a:gd name="T26" fmla="*/ 11 w 23"/>
                <a:gd name="T27" fmla="*/ 19 h 46"/>
                <a:gd name="T28" fmla="*/ 11 w 23"/>
                <a:gd name="T29" fmla="*/ 21 h 46"/>
                <a:gd name="T30" fmla="*/ 10 w 23"/>
                <a:gd name="T31" fmla="*/ 22 h 46"/>
                <a:gd name="T32" fmla="*/ 10 w 23"/>
                <a:gd name="T33" fmla="*/ 24 h 46"/>
                <a:gd name="T34" fmla="*/ 10 w 23"/>
                <a:gd name="T35" fmla="*/ 25 h 46"/>
                <a:gd name="T36" fmla="*/ 8 w 23"/>
                <a:gd name="T37" fmla="*/ 27 h 46"/>
                <a:gd name="T38" fmla="*/ 8 w 23"/>
                <a:gd name="T39" fmla="*/ 28 h 46"/>
                <a:gd name="T40" fmla="*/ 7 w 23"/>
                <a:gd name="T41" fmla="*/ 30 h 46"/>
                <a:gd name="T42" fmla="*/ 7 w 23"/>
                <a:gd name="T43" fmla="*/ 31 h 46"/>
                <a:gd name="T44" fmla="*/ 6 w 23"/>
                <a:gd name="T45" fmla="*/ 33 h 46"/>
                <a:gd name="T46" fmla="*/ 4 w 23"/>
                <a:gd name="T47" fmla="*/ 34 h 46"/>
                <a:gd name="T48" fmla="*/ 4 w 23"/>
                <a:gd name="T49" fmla="*/ 36 h 46"/>
                <a:gd name="T50" fmla="*/ 3 w 23"/>
                <a:gd name="T51" fmla="*/ 36 h 46"/>
                <a:gd name="T52" fmla="*/ 3 w 23"/>
                <a:gd name="T53" fmla="*/ 37 h 46"/>
                <a:gd name="T54" fmla="*/ 1 w 23"/>
                <a:gd name="T55" fmla="*/ 37 h 46"/>
                <a:gd name="T56" fmla="*/ 0 w 23"/>
                <a:gd name="T57" fmla="*/ 38 h 46"/>
                <a:gd name="T58" fmla="*/ 3 w 23"/>
                <a:gd name="T59" fmla="*/ 46 h 46"/>
                <a:gd name="T60" fmla="*/ 4 w 23"/>
                <a:gd name="T61" fmla="*/ 46 h 46"/>
                <a:gd name="T62" fmla="*/ 6 w 23"/>
                <a:gd name="T63" fmla="*/ 44 h 46"/>
                <a:gd name="T64" fmla="*/ 7 w 23"/>
                <a:gd name="T65" fmla="*/ 44 h 46"/>
                <a:gd name="T66" fmla="*/ 8 w 23"/>
                <a:gd name="T67" fmla="*/ 43 h 46"/>
                <a:gd name="T68" fmla="*/ 8 w 23"/>
                <a:gd name="T69" fmla="*/ 41 h 46"/>
                <a:gd name="T70" fmla="*/ 10 w 23"/>
                <a:gd name="T71" fmla="*/ 41 h 46"/>
                <a:gd name="T72" fmla="*/ 11 w 23"/>
                <a:gd name="T73" fmla="*/ 40 h 46"/>
                <a:gd name="T74" fmla="*/ 13 w 23"/>
                <a:gd name="T75" fmla="*/ 38 h 46"/>
                <a:gd name="T76" fmla="*/ 13 w 23"/>
                <a:gd name="T77" fmla="*/ 37 h 46"/>
                <a:gd name="T78" fmla="*/ 14 w 23"/>
                <a:gd name="T79" fmla="*/ 36 h 46"/>
                <a:gd name="T80" fmla="*/ 14 w 23"/>
                <a:gd name="T81" fmla="*/ 34 h 46"/>
                <a:gd name="T82" fmla="*/ 16 w 23"/>
                <a:gd name="T83" fmla="*/ 33 h 46"/>
                <a:gd name="T84" fmla="*/ 16 w 23"/>
                <a:gd name="T85" fmla="*/ 31 h 46"/>
                <a:gd name="T86" fmla="*/ 17 w 23"/>
                <a:gd name="T87" fmla="*/ 30 h 46"/>
                <a:gd name="T88" fmla="*/ 17 w 23"/>
                <a:gd name="T89" fmla="*/ 28 h 46"/>
                <a:gd name="T90" fmla="*/ 19 w 23"/>
                <a:gd name="T91" fmla="*/ 27 h 46"/>
                <a:gd name="T92" fmla="*/ 19 w 23"/>
                <a:gd name="T93" fmla="*/ 25 h 46"/>
                <a:gd name="T94" fmla="*/ 19 w 23"/>
                <a:gd name="T95" fmla="*/ 24 h 46"/>
                <a:gd name="T96" fmla="*/ 20 w 23"/>
                <a:gd name="T97" fmla="*/ 22 h 46"/>
                <a:gd name="T98" fmla="*/ 20 w 23"/>
                <a:gd name="T99" fmla="*/ 21 h 46"/>
                <a:gd name="T100" fmla="*/ 20 w 23"/>
                <a:gd name="T101" fmla="*/ 18 h 46"/>
                <a:gd name="T102" fmla="*/ 20 w 23"/>
                <a:gd name="T103" fmla="*/ 16 h 46"/>
                <a:gd name="T104" fmla="*/ 22 w 23"/>
                <a:gd name="T105" fmla="*/ 15 h 46"/>
                <a:gd name="T106" fmla="*/ 22 w 23"/>
                <a:gd name="T107" fmla="*/ 13 h 46"/>
                <a:gd name="T108" fmla="*/ 22 w 23"/>
                <a:gd name="T109" fmla="*/ 12 h 46"/>
                <a:gd name="T110" fmla="*/ 22 w 23"/>
                <a:gd name="T111" fmla="*/ 10 h 46"/>
                <a:gd name="T112" fmla="*/ 22 w 23"/>
                <a:gd name="T113" fmla="*/ 7 h 46"/>
                <a:gd name="T114" fmla="*/ 22 w 23"/>
                <a:gd name="T115" fmla="*/ 6 h 46"/>
                <a:gd name="T116" fmla="*/ 22 w 23"/>
                <a:gd name="T117" fmla="*/ 4 h 46"/>
                <a:gd name="T118" fmla="*/ 22 w 23"/>
                <a:gd name="T119" fmla="*/ 3 h 46"/>
                <a:gd name="T120" fmla="*/ 23 w 23"/>
                <a:gd name="T121" fmla="*/ 1 h 46"/>
                <a:gd name="T122" fmla="*/ 23 w 23"/>
                <a:gd name="T123" fmla="*/ 0 h 46"/>
                <a:gd name="T124" fmla="*/ 14 w 23"/>
                <a:gd name="T125" fmla="*/ 0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3"/>
                <a:gd name="T190" fmla="*/ 0 h 46"/>
                <a:gd name="T191" fmla="*/ 23 w 23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3" h="46">
                  <a:moveTo>
                    <a:pt x="14" y="0"/>
                  </a:moveTo>
                  <a:lnTo>
                    <a:pt x="14" y="1"/>
                  </a:lnTo>
                  <a:lnTo>
                    <a:pt x="14" y="3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9"/>
                  </a:lnTo>
                  <a:lnTo>
                    <a:pt x="11" y="21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8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3" y="36"/>
                  </a:lnTo>
                  <a:lnTo>
                    <a:pt x="3" y="37"/>
                  </a:lnTo>
                  <a:lnTo>
                    <a:pt x="1" y="37"/>
                  </a:lnTo>
                  <a:lnTo>
                    <a:pt x="0" y="38"/>
                  </a:lnTo>
                  <a:lnTo>
                    <a:pt x="3" y="46"/>
                  </a:lnTo>
                  <a:lnTo>
                    <a:pt x="4" y="46"/>
                  </a:lnTo>
                  <a:lnTo>
                    <a:pt x="6" y="44"/>
                  </a:lnTo>
                  <a:lnTo>
                    <a:pt x="7" y="44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3" y="38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16" y="33"/>
                  </a:lnTo>
                  <a:lnTo>
                    <a:pt x="16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19" y="24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20" y="18"/>
                  </a:lnTo>
                  <a:lnTo>
                    <a:pt x="20" y="16"/>
                  </a:lnTo>
                  <a:lnTo>
                    <a:pt x="22" y="15"/>
                  </a:lnTo>
                  <a:lnTo>
                    <a:pt x="22" y="13"/>
                  </a:lnTo>
                  <a:lnTo>
                    <a:pt x="22" y="12"/>
                  </a:lnTo>
                  <a:lnTo>
                    <a:pt x="22" y="10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3"/>
                  </a:lnTo>
                  <a:lnTo>
                    <a:pt x="23" y="1"/>
                  </a:lnTo>
                  <a:lnTo>
                    <a:pt x="2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3" name="Freeform 140"/>
            <p:cNvSpPr>
              <a:spLocks/>
            </p:cNvSpPr>
            <p:nvPr/>
          </p:nvSpPr>
          <p:spPr bwMode="auto">
            <a:xfrm>
              <a:off x="3003550" y="3484389"/>
              <a:ext cx="71438" cy="88900"/>
            </a:xfrm>
            <a:custGeom>
              <a:avLst/>
              <a:gdLst>
                <a:gd name="T0" fmla="*/ 3 w 45"/>
                <a:gd name="T1" fmla="*/ 9 h 56"/>
                <a:gd name="T2" fmla="*/ 5 w 45"/>
                <a:gd name="T3" fmla="*/ 10 h 56"/>
                <a:gd name="T4" fmla="*/ 8 w 45"/>
                <a:gd name="T5" fmla="*/ 10 h 56"/>
                <a:gd name="T6" fmla="*/ 11 w 45"/>
                <a:gd name="T7" fmla="*/ 12 h 56"/>
                <a:gd name="T8" fmla="*/ 16 w 45"/>
                <a:gd name="T9" fmla="*/ 13 h 56"/>
                <a:gd name="T10" fmla="*/ 19 w 45"/>
                <a:gd name="T11" fmla="*/ 16 h 56"/>
                <a:gd name="T12" fmla="*/ 22 w 45"/>
                <a:gd name="T13" fmla="*/ 18 h 56"/>
                <a:gd name="T14" fmla="*/ 23 w 45"/>
                <a:gd name="T15" fmla="*/ 20 h 56"/>
                <a:gd name="T16" fmla="*/ 26 w 45"/>
                <a:gd name="T17" fmla="*/ 23 h 56"/>
                <a:gd name="T18" fmla="*/ 29 w 45"/>
                <a:gd name="T19" fmla="*/ 28 h 56"/>
                <a:gd name="T20" fmla="*/ 30 w 45"/>
                <a:gd name="T21" fmla="*/ 31 h 56"/>
                <a:gd name="T22" fmla="*/ 32 w 45"/>
                <a:gd name="T23" fmla="*/ 35 h 56"/>
                <a:gd name="T24" fmla="*/ 33 w 45"/>
                <a:gd name="T25" fmla="*/ 40 h 56"/>
                <a:gd name="T26" fmla="*/ 35 w 45"/>
                <a:gd name="T27" fmla="*/ 44 h 56"/>
                <a:gd name="T28" fmla="*/ 35 w 45"/>
                <a:gd name="T29" fmla="*/ 49 h 56"/>
                <a:gd name="T30" fmla="*/ 36 w 45"/>
                <a:gd name="T31" fmla="*/ 53 h 56"/>
                <a:gd name="T32" fmla="*/ 45 w 45"/>
                <a:gd name="T33" fmla="*/ 56 h 56"/>
                <a:gd name="T34" fmla="*/ 44 w 45"/>
                <a:gd name="T35" fmla="*/ 50 h 56"/>
                <a:gd name="T36" fmla="*/ 44 w 45"/>
                <a:gd name="T37" fmla="*/ 44 h 56"/>
                <a:gd name="T38" fmla="*/ 42 w 45"/>
                <a:gd name="T39" fmla="*/ 40 h 56"/>
                <a:gd name="T40" fmla="*/ 41 w 45"/>
                <a:gd name="T41" fmla="*/ 34 h 56"/>
                <a:gd name="T42" fmla="*/ 39 w 45"/>
                <a:gd name="T43" fmla="*/ 29 h 56"/>
                <a:gd name="T44" fmla="*/ 38 w 45"/>
                <a:gd name="T45" fmla="*/ 25 h 56"/>
                <a:gd name="T46" fmla="*/ 35 w 45"/>
                <a:gd name="T47" fmla="*/ 20 h 56"/>
                <a:gd name="T48" fmla="*/ 32 w 45"/>
                <a:gd name="T49" fmla="*/ 16 h 56"/>
                <a:gd name="T50" fmla="*/ 29 w 45"/>
                <a:gd name="T51" fmla="*/ 13 h 56"/>
                <a:gd name="T52" fmla="*/ 26 w 45"/>
                <a:gd name="T53" fmla="*/ 10 h 56"/>
                <a:gd name="T54" fmla="*/ 22 w 45"/>
                <a:gd name="T55" fmla="*/ 7 h 56"/>
                <a:gd name="T56" fmla="*/ 17 w 45"/>
                <a:gd name="T57" fmla="*/ 4 h 56"/>
                <a:gd name="T58" fmla="*/ 14 w 45"/>
                <a:gd name="T59" fmla="*/ 3 h 56"/>
                <a:gd name="T60" fmla="*/ 10 w 45"/>
                <a:gd name="T61" fmla="*/ 1 h 56"/>
                <a:gd name="T62" fmla="*/ 5 w 45"/>
                <a:gd name="T63" fmla="*/ 0 h 56"/>
                <a:gd name="T64" fmla="*/ 0 w 45"/>
                <a:gd name="T65" fmla="*/ 0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5"/>
                <a:gd name="T100" fmla="*/ 0 h 56"/>
                <a:gd name="T101" fmla="*/ 45 w 45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5" h="56">
                  <a:moveTo>
                    <a:pt x="0" y="9"/>
                  </a:moveTo>
                  <a:lnTo>
                    <a:pt x="3" y="9"/>
                  </a:lnTo>
                  <a:lnTo>
                    <a:pt x="4" y="9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7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2" y="19"/>
                  </a:lnTo>
                  <a:lnTo>
                    <a:pt x="23" y="20"/>
                  </a:lnTo>
                  <a:lnTo>
                    <a:pt x="25" y="22"/>
                  </a:lnTo>
                  <a:lnTo>
                    <a:pt x="26" y="23"/>
                  </a:lnTo>
                  <a:lnTo>
                    <a:pt x="28" y="25"/>
                  </a:lnTo>
                  <a:lnTo>
                    <a:pt x="29" y="28"/>
                  </a:lnTo>
                  <a:lnTo>
                    <a:pt x="29" y="29"/>
                  </a:lnTo>
                  <a:lnTo>
                    <a:pt x="30" y="31"/>
                  </a:lnTo>
                  <a:lnTo>
                    <a:pt x="32" y="32"/>
                  </a:lnTo>
                  <a:lnTo>
                    <a:pt x="32" y="35"/>
                  </a:lnTo>
                  <a:lnTo>
                    <a:pt x="33" y="37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5" y="49"/>
                  </a:lnTo>
                  <a:lnTo>
                    <a:pt x="35" y="50"/>
                  </a:lnTo>
                  <a:lnTo>
                    <a:pt x="36" y="53"/>
                  </a:lnTo>
                  <a:lnTo>
                    <a:pt x="36" y="56"/>
                  </a:lnTo>
                  <a:lnTo>
                    <a:pt x="45" y="56"/>
                  </a:lnTo>
                  <a:lnTo>
                    <a:pt x="44" y="53"/>
                  </a:lnTo>
                  <a:lnTo>
                    <a:pt x="44" y="50"/>
                  </a:lnTo>
                  <a:lnTo>
                    <a:pt x="44" y="47"/>
                  </a:lnTo>
                  <a:lnTo>
                    <a:pt x="44" y="44"/>
                  </a:lnTo>
                  <a:lnTo>
                    <a:pt x="44" y="43"/>
                  </a:lnTo>
                  <a:lnTo>
                    <a:pt x="42" y="40"/>
                  </a:lnTo>
                  <a:lnTo>
                    <a:pt x="42" y="37"/>
                  </a:lnTo>
                  <a:lnTo>
                    <a:pt x="41" y="34"/>
                  </a:lnTo>
                  <a:lnTo>
                    <a:pt x="41" y="32"/>
                  </a:lnTo>
                  <a:lnTo>
                    <a:pt x="39" y="29"/>
                  </a:lnTo>
                  <a:lnTo>
                    <a:pt x="38" y="28"/>
                  </a:lnTo>
                  <a:lnTo>
                    <a:pt x="38" y="25"/>
                  </a:lnTo>
                  <a:lnTo>
                    <a:pt x="36" y="23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2" y="16"/>
                  </a:lnTo>
                  <a:lnTo>
                    <a:pt x="30" y="15"/>
                  </a:lnTo>
                  <a:lnTo>
                    <a:pt x="29" y="13"/>
                  </a:lnTo>
                  <a:lnTo>
                    <a:pt x="28" y="12"/>
                  </a:lnTo>
                  <a:lnTo>
                    <a:pt x="26" y="10"/>
                  </a:lnTo>
                  <a:lnTo>
                    <a:pt x="23" y="9"/>
                  </a:lnTo>
                  <a:lnTo>
                    <a:pt x="22" y="7"/>
                  </a:lnTo>
                  <a:lnTo>
                    <a:pt x="20" y="6"/>
                  </a:lnTo>
                  <a:lnTo>
                    <a:pt x="17" y="4"/>
                  </a:lnTo>
                  <a:lnTo>
                    <a:pt x="16" y="4"/>
                  </a:lnTo>
                  <a:lnTo>
                    <a:pt x="14" y="3"/>
                  </a:lnTo>
                  <a:lnTo>
                    <a:pt x="11" y="1"/>
                  </a:lnTo>
                  <a:lnTo>
                    <a:pt x="10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4" name="Freeform 141"/>
            <p:cNvSpPr>
              <a:spLocks/>
            </p:cNvSpPr>
            <p:nvPr/>
          </p:nvSpPr>
          <p:spPr bwMode="auto">
            <a:xfrm>
              <a:off x="2732088" y="3484389"/>
              <a:ext cx="271462" cy="14287"/>
            </a:xfrm>
            <a:custGeom>
              <a:avLst/>
              <a:gdLst>
                <a:gd name="T0" fmla="*/ 0 w 171"/>
                <a:gd name="T1" fmla="*/ 4 h 9"/>
                <a:gd name="T2" fmla="*/ 0 w 171"/>
                <a:gd name="T3" fmla="*/ 9 h 9"/>
                <a:gd name="T4" fmla="*/ 171 w 171"/>
                <a:gd name="T5" fmla="*/ 9 h 9"/>
                <a:gd name="T6" fmla="*/ 171 w 171"/>
                <a:gd name="T7" fmla="*/ 0 h 9"/>
                <a:gd name="T8" fmla="*/ 0 w 171"/>
                <a:gd name="T9" fmla="*/ 0 h 9"/>
                <a:gd name="T10" fmla="*/ 0 w 171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1"/>
                <a:gd name="T19" fmla="*/ 0 h 9"/>
                <a:gd name="T20" fmla="*/ 171 w 171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1" h="9">
                  <a:moveTo>
                    <a:pt x="0" y="4"/>
                  </a:moveTo>
                  <a:lnTo>
                    <a:pt x="0" y="9"/>
                  </a:lnTo>
                  <a:lnTo>
                    <a:pt x="171" y="9"/>
                  </a:lnTo>
                  <a:lnTo>
                    <a:pt x="171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5" name="Freeform 142"/>
            <p:cNvSpPr>
              <a:spLocks/>
            </p:cNvSpPr>
            <p:nvPr/>
          </p:nvSpPr>
          <p:spPr bwMode="auto">
            <a:xfrm>
              <a:off x="2930525" y="2663651"/>
              <a:ext cx="38100" cy="58738"/>
            </a:xfrm>
            <a:custGeom>
              <a:avLst/>
              <a:gdLst>
                <a:gd name="T0" fmla="*/ 24 w 24"/>
                <a:gd name="T1" fmla="*/ 37 h 37"/>
                <a:gd name="T2" fmla="*/ 24 w 24"/>
                <a:gd name="T3" fmla="*/ 36 h 37"/>
                <a:gd name="T4" fmla="*/ 24 w 24"/>
                <a:gd name="T5" fmla="*/ 34 h 37"/>
                <a:gd name="T6" fmla="*/ 22 w 24"/>
                <a:gd name="T7" fmla="*/ 33 h 37"/>
                <a:gd name="T8" fmla="*/ 22 w 24"/>
                <a:gd name="T9" fmla="*/ 31 h 37"/>
                <a:gd name="T10" fmla="*/ 22 w 24"/>
                <a:gd name="T11" fmla="*/ 30 h 37"/>
                <a:gd name="T12" fmla="*/ 22 w 24"/>
                <a:gd name="T13" fmla="*/ 28 h 37"/>
                <a:gd name="T14" fmla="*/ 22 w 24"/>
                <a:gd name="T15" fmla="*/ 27 h 37"/>
                <a:gd name="T16" fmla="*/ 22 w 24"/>
                <a:gd name="T17" fmla="*/ 25 h 37"/>
                <a:gd name="T18" fmla="*/ 21 w 24"/>
                <a:gd name="T19" fmla="*/ 24 h 37"/>
                <a:gd name="T20" fmla="*/ 21 w 24"/>
                <a:gd name="T21" fmla="*/ 22 h 37"/>
                <a:gd name="T22" fmla="*/ 21 w 24"/>
                <a:gd name="T23" fmla="*/ 21 h 37"/>
                <a:gd name="T24" fmla="*/ 19 w 24"/>
                <a:gd name="T25" fmla="*/ 21 h 37"/>
                <a:gd name="T26" fmla="*/ 19 w 24"/>
                <a:gd name="T27" fmla="*/ 19 h 37"/>
                <a:gd name="T28" fmla="*/ 19 w 24"/>
                <a:gd name="T29" fmla="*/ 18 h 37"/>
                <a:gd name="T30" fmla="*/ 18 w 24"/>
                <a:gd name="T31" fmla="*/ 16 h 37"/>
                <a:gd name="T32" fmla="*/ 18 w 24"/>
                <a:gd name="T33" fmla="*/ 15 h 37"/>
                <a:gd name="T34" fmla="*/ 16 w 24"/>
                <a:gd name="T35" fmla="*/ 13 h 37"/>
                <a:gd name="T36" fmla="*/ 16 w 24"/>
                <a:gd name="T37" fmla="*/ 12 h 37"/>
                <a:gd name="T38" fmla="*/ 15 w 24"/>
                <a:gd name="T39" fmla="*/ 10 h 37"/>
                <a:gd name="T40" fmla="*/ 13 w 24"/>
                <a:gd name="T41" fmla="*/ 9 h 37"/>
                <a:gd name="T42" fmla="*/ 13 w 24"/>
                <a:gd name="T43" fmla="*/ 7 h 37"/>
                <a:gd name="T44" fmla="*/ 12 w 24"/>
                <a:gd name="T45" fmla="*/ 6 h 37"/>
                <a:gd name="T46" fmla="*/ 10 w 24"/>
                <a:gd name="T47" fmla="*/ 5 h 37"/>
                <a:gd name="T48" fmla="*/ 9 w 24"/>
                <a:gd name="T49" fmla="*/ 3 h 37"/>
                <a:gd name="T50" fmla="*/ 7 w 24"/>
                <a:gd name="T51" fmla="*/ 2 h 37"/>
                <a:gd name="T52" fmla="*/ 6 w 24"/>
                <a:gd name="T53" fmla="*/ 0 h 37"/>
                <a:gd name="T54" fmla="*/ 0 w 24"/>
                <a:gd name="T55" fmla="*/ 7 h 37"/>
                <a:gd name="T56" fmla="*/ 2 w 24"/>
                <a:gd name="T57" fmla="*/ 7 h 37"/>
                <a:gd name="T58" fmla="*/ 2 w 24"/>
                <a:gd name="T59" fmla="*/ 9 h 37"/>
                <a:gd name="T60" fmla="*/ 3 w 24"/>
                <a:gd name="T61" fmla="*/ 9 h 37"/>
                <a:gd name="T62" fmla="*/ 3 w 24"/>
                <a:gd name="T63" fmla="*/ 10 h 37"/>
                <a:gd name="T64" fmla="*/ 5 w 24"/>
                <a:gd name="T65" fmla="*/ 10 h 37"/>
                <a:gd name="T66" fmla="*/ 5 w 24"/>
                <a:gd name="T67" fmla="*/ 12 h 37"/>
                <a:gd name="T68" fmla="*/ 6 w 24"/>
                <a:gd name="T69" fmla="*/ 12 h 37"/>
                <a:gd name="T70" fmla="*/ 6 w 24"/>
                <a:gd name="T71" fmla="*/ 13 h 37"/>
                <a:gd name="T72" fmla="*/ 7 w 24"/>
                <a:gd name="T73" fmla="*/ 15 h 37"/>
                <a:gd name="T74" fmla="*/ 7 w 24"/>
                <a:gd name="T75" fmla="*/ 16 h 37"/>
                <a:gd name="T76" fmla="*/ 9 w 24"/>
                <a:gd name="T77" fmla="*/ 16 h 37"/>
                <a:gd name="T78" fmla="*/ 9 w 24"/>
                <a:gd name="T79" fmla="*/ 18 h 37"/>
                <a:gd name="T80" fmla="*/ 10 w 24"/>
                <a:gd name="T81" fmla="*/ 19 h 37"/>
                <a:gd name="T82" fmla="*/ 10 w 24"/>
                <a:gd name="T83" fmla="*/ 21 h 37"/>
                <a:gd name="T84" fmla="*/ 12 w 24"/>
                <a:gd name="T85" fmla="*/ 22 h 37"/>
                <a:gd name="T86" fmla="*/ 12 w 24"/>
                <a:gd name="T87" fmla="*/ 24 h 37"/>
                <a:gd name="T88" fmla="*/ 12 w 24"/>
                <a:gd name="T89" fmla="*/ 25 h 37"/>
                <a:gd name="T90" fmla="*/ 13 w 24"/>
                <a:gd name="T91" fmla="*/ 27 h 37"/>
                <a:gd name="T92" fmla="*/ 13 w 24"/>
                <a:gd name="T93" fmla="*/ 28 h 37"/>
                <a:gd name="T94" fmla="*/ 13 w 24"/>
                <a:gd name="T95" fmla="*/ 30 h 37"/>
                <a:gd name="T96" fmla="*/ 13 w 24"/>
                <a:gd name="T97" fmla="*/ 31 h 37"/>
                <a:gd name="T98" fmla="*/ 13 w 24"/>
                <a:gd name="T99" fmla="*/ 33 h 37"/>
                <a:gd name="T100" fmla="*/ 13 w 24"/>
                <a:gd name="T101" fmla="*/ 34 h 37"/>
                <a:gd name="T102" fmla="*/ 15 w 24"/>
                <a:gd name="T103" fmla="*/ 34 h 37"/>
                <a:gd name="T104" fmla="*/ 15 w 24"/>
                <a:gd name="T105" fmla="*/ 36 h 37"/>
                <a:gd name="T106" fmla="*/ 15 w 24"/>
                <a:gd name="T107" fmla="*/ 37 h 37"/>
                <a:gd name="T108" fmla="*/ 24 w 24"/>
                <a:gd name="T109" fmla="*/ 37 h 3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"/>
                <a:gd name="T166" fmla="*/ 0 h 37"/>
                <a:gd name="T167" fmla="*/ 24 w 24"/>
                <a:gd name="T168" fmla="*/ 37 h 3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" h="37">
                  <a:moveTo>
                    <a:pt x="24" y="37"/>
                  </a:moveTo>
                  <a:lnTo>
                    <a:pt x="24" y="36"/>
                  </a:lnTo>
                  <a:lnTo>
                    <a:pt x="24" y="34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5" y="10"/>
                  </a:lnTo>
                  <a:lnTo>
                    <a:pt x="13" y="9"/>
                  </a:lnTo>
                  <a:lnTo>
                    <a:pt x="13" y="7"/>
                  </a:lnTo>
                  <a:lnTo>
                    <a:pt x="12" y="6"/>
                  </a:lnTo>
                  <a:lnTo>
                    <a:pt x="10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3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9" y="16"/>
                  </a:lnTo>
                  <a:lnTo>
                    <a:pt x="9" y="18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3"/>
                  </a:lnTo>
                  <a:lnTo>
                    <a:pt x="13" y="34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5" y="37"/>
                  </a:lnTo>
                  <a:lnTo>
                    <a:pt x="24" y="3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6" name="Freeform 143"/>
            <p:cNvSpPr>
              <a:spLocks/>
            </p:cNvSpPr>
            <p:nvPr/>
          </p:nvSpPr>
          <p:spPr bwMode="auto">
            <a:xfrm>
              <a:off x="2894013" y="2722389"/>
              <a:ext cx="74612" cy="74612"/>
            </a:xfrm>
            <a:custGeom>
              <a:avLst/>
              <a:gdLst>
                <a:gd name="T0" fmla="*/ 1 w 47"/>
                <a:gd name="T1" fmla="*/ 47 h 47"/>
                <a:gd name="T2" fmla="*/ 6 w 47"/>
                <a:gd name="T3" fmla="*/ 46 h 47"/>
                <a:gd name="T4" fmla="*/ 11 w 47"/>
                <a:gd name="T5" fmla="*/ 46 h 47"/>
                <a:gd name="T6" fmla="*/ 16 w 47"/>
                <a:gd name="T7" fmla="*/ 45 h 47"/>
                <a:gd name="T8" fmla="*/ 19 w 47"/>
                <a:gd name="T9" fmla="*/ 43 h 47"/>
                <a:gd name="T10" fmla="*/ 23 w 47"/>
                <a:gd name="T11" fmla="*/ 40 h 47"/>
                <a:gd name="T12" fmla="*/ 28 w 47"/>
                <a:gd name="T13" fmla="*/ 37 h 47"/>
                <a:gd name="T14" fmla="*/ 30 w 47"/>
                <a:gd name="T15" fmla="*/ 34 h 47"/>
                <a:gd name="T16" fmla="*/ 33 w 47"/>
                <a:gd name="T17" fmla="*/ 31 h 47"/>
                <a:gd name="T18" fmla="*/ 36 w 47"/>
                <a:gd name="T19" fmla="*/ 28 h 47"/>
                <a:gd name="T20" fmla="*/ 39 w 47"/>
                <a:gd name="T21" fmla="*/ 24 h 47"/>
                <a:gd name="T22" fmla="*/ 41 w 47"/>
                <a:gd name="T23" fmla="*/ 21 h 47"/>
                <a:gd name="T24" fmla="*/ 44 w 47"/>
                <a:gd name="T25" fmla="*/ 16 h 47"/>
                <a:gd name="T26" fmla="*/ 45 w 47"/>
                <a:gd name="T27" fmla="*/ 12 h 47"/>
                <a:gd name="T28" fmla="*/ 45 w 47"/>
                <a:gd name="T29" fmla="*/ 7 h 47"/>
                <a:gd name="T30" fmla="*/ 47 w 47"/>
                <a:gd name="T31" fmla="*/ 2 h 47"/>
                <a:gd name="T32" fmla="*/ 38 w 47"/>
                <a:gd name="T33" fmla="*/ 0 h 47"/>
                <a:gd name="T34" fmla="*/ 36 w 47"/>
                <a:gd name="T35" fmla="*/ 3 h 47"/>
                <a:gd name="T36" fmla="*/ 36 w 47"/>
                <a:gd name="T37" fmla="*/ 7 h 47"/>
                <a:gd name="T38" fmla="*/ 35 w 47"/>
                <a:gd name="T39" fmla="*/ 12 h 47"/>
                <a:gd name="T40" fmla="*/ 35 w 47"/>
                <a:gd name="T41" fmla="*/ 15 h 47"/>
                <a:gd name="T42" fmla="*/ 32 w 47"/>
                <a:gd name="T43" fmla="*/ 18 h 47"/>
                <a:gd name="T44" fmla="*/ 30 w 47"/>
                <a:gd name="T45" fmla="*/ 21 h 47"/>
                <a:gd name="T46" fmla="*/ 29 w 47"/>
                <a:gd name="T47" fmla="*/ 24 h 47"/>
                <a:gd name="T48" fmla="*/ 26 w 47"/>
                <a:gd name="T49" fmla="*/ 27 h 47"/>
                <a:gd name="T50" fmla="*/ 23 w 47"/>
                <a:gd name="T51" fmla="*/ 30 h 47"/>
                <a:gd name="T52" fmla="*/ 20 w 47"/>
                <a:gd name="T53" fmla="*/ 31 h 47"/>
                <a:gd name="T54" fmla="*/ 17 w 47"/>
                <a:gd name="T55" fmla="*/ 34 h 47"/>
                <a:gd name="T56" fmla="*/ 14 w 47"/>
                <a:gd name="T57" fmla="*/ 36 h 47"/>
                <a:gd name="T58" fmla="*/ 10 w 47"/>
                <a:gd name="T59" fmla="*/ 37 h 47"/>
                <a:gd name="T60" fmla="*/ 7 w 47"/>
                <a:gd name="T61" fmla="*/ 37 h 47"/>
                <a:gd name="T62" fmla="*/ 3 w 47"/>
                <a:gd name="T63" fmla="*/ 39 h 47"/>
                <a:gd name="T64" fmla="*/ 0 w 47"/>
                <a:gd name="T65" fmla="*/ 39 h 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"/>
                <a:gd name="T100" fmla="*/ 0 h 47"/>
                <a:gd name="T101" fmla="*/ 47 w 47"/>
                <a:gd name="T102" fmla="*/ 47 h 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" h="47">
                  <a:moveTo>
                    <a:pt x="0" y="47"/>
                  </a:moveTo>
                  <a:lnTo>
                    <a:pt x="1" y="47"/>
                  </a:lnTo>
                  <a:lnTo>
                    <a:pt x="4" y="47"/>
                  </a:lnTo>
                  <a:lnTo>
                    <a:pt x="6" y="46"/>
                  </a:lnTo>
                  <a:lnTo>
                    <a:pt x="8" y="46"/>
                  </a:lnTo>
                  <a:lnTo>
                    <a:pt x="11" y="46"/>
                  </a:lnTo>
                  <a:lnTo>
                    <a:pt x="13" y="45"/>
                  </a:lnTo>
                  <a:lnTo>
                    <a:pt x="16" y="45"/>
                  </a:lnTo>
                  <a:lnTo>
                    <a:pt x="17" y="43"/>
                  </a:lnTo>
                  <a:lnTo>
                    <a:pt x="19" y="43"/>
                  </a:lnTo>
                  <a:lnTo>
                    <a:pt x="22" y="42"/>
                  </a:lnTo>
                  <a:lnTo>
                    <a:pt x="23" y="40"/>
                  </a:lnTo>
                  <a:lnTo>
                    <a:pt x="25" y="39"/>
                  </a:lnTo>
                  <a:lnTo>
                    <a:pt x="28" y="37"/>
                  </a:lnTo>
                  <a:lnTo>
                    <a:pt x="29" y="36"/>
                  </a:lnTo>
                  <a:lnTo>
                    <a:pt x="30" y="34"/>
                  </a:lnTo>
                  <a:lnTo>
                    <a:pt x="32" y="33"/>
                  </a:lnTo>
                  <a:lnTo>
                    <a:pt x="33" y="31"/>
                  </a:lnTo>
                  <a:lnTo>
                    <a:pt x="35" y="30"/>
                  </a:lnTo>
                  <a:lnTo>
                    <a:pt x="36" y="28"/>
                  </a:lnTo>
                  <a:lnTo>
                    <a:pt x="38" y="27"/>
                  </a:lnTo>
                  <a:lnTo>
                    <a:pt x="39" y="24"/>
                  </a:lnTo>
                  <a:lnTo>
                    <a:pt x="41" y="22"/>
                  </a:lnTo>
                  <a:lnTo>
                    <a:pt x="41" y="21"/>
                  </a:lnTo>
                  <a:lnTo>
                    <a:pt x="42" y="18"/>
                  </a:lnTo>
                  <a:lnTo>
                    <a:pt x="44" y="16"/>
                  </a:lnTo>
                  <a:lnTo>
                    <a:pt x="44" y="13"/>
                  </a:lnTo>
                  <a:lnTo>
                    <a:pt x="45" y="12"/>
                  </a:lnTo>
                  <a:lnTo>
                    <a:pt x="45" y="9"/>
                  </a:lnTo>
                  <a:lnTo>
                    <a:pt x="45" y="7"/>
                  </a:lnTo>
                  <a:lnTo>
                    <a:pt x="45" y="5"/>
                  </a:lnTo>
                  <a:lnTo>
                    <a:pt x="47" y="2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2" y="18"/>
                  </a:lnTo>
                  <a:lnTo>
                    <a:pt x="32" y="19"/>
                  </a:lnTo>
                  <a:lnTo>
                    <a:pt x="30" y="21"/>
                  </a:lnTo>
                  <a:lnTo>
                    <a:pt x="29" y="22"/>
                  </a:lnTo>
                  <a:lnTo>
                    <a:pt x="29" y="24"/>
                  </a:lnTo>
                  <a:lnTo>
                    <a:pt x="28" y="25"/>
                  </a:lnTo>
                  <a:lnTo>
                    <a:pt x="26" y="27"/>
                  </a:lnTo>
                  <a:lnTo>
                    <a:pt x="25" y="28"/>
                  </a:lnTo>
                  <a:lnTo>
                    <a:pt x="23" y="30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9" y="33"/>
                  </a:lnTo>
                  <a:lnTo>
                    <a:pt x="17" y="34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3" y="36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7" y="37"/>
                  </a:lnTo>
                  <a:lnTo>
                    <a:pt x="6" y="39"/>
                  </a:lnTo>
                  <a:lnTo>
                    <a:pt x="3" y="39"/>
                  </a:lnTo>
                  <a:lnTo>
                    <a:pt x="1" y="39"/>
                  </a:lnTo>
                  <a:lnTo>
                    <a:pt x="0" y="39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7" name="Freeform 144"/>
            <p:cNvSpPr>
              <a:spLocks/>
            </p:cNvSpPr>
            <p:nvPr/>
          </p:nvSpPr>
          <p:spPr bwMode="auto">
            <a:xfrm>
              <a:off x="2846388" y="2771601"/>
              <a:ext cx="47625" cy="25400"/>
            </a:xfrm>
            <a:custGeom>
              <a:avLst/>
              <a:gdLst>
                <a:gd name="T0" fmla="*/ 0 w 30"/>
                <a:gd name="T1" fmla="*/ 8 h 16"/>
                <a:gd name="T2" fmla="*/ 2 w 30"/>
                <a:gd name="T3" fmla="*/ 8 h 16"/>
                <a:gd name="T4" fmla="*/ 3 w 30"/>
                <a:gd name="T5" fmla="*/ 8 h 16"/>
                <a:gd name="T6" fmla="*/ 3 w 30"/>
                <a:gd name="T7" fmla="*/ 9 h 16"/>
                <a:gd name="T8" fmla="*/ 5 w 30"/>
                <a:gd name="T9" fmla="*/ 9 h 16"/>
                <a:gd name="T10" fmla="*/ 6 w 30"/>
                <a:gd name="T11" fmla="*/ 11 h 16"/>
                <a:gd name="T12" fmla="*/ 8 w 30"/>
                <a:gd name="T13" fmla="*/ 11 h 16"/>
                <a:gd name="T14" fmla="*/ 8 w 30"/>
                <a:gd name="T15" fmla="*/ 12 h 16"/>
                <a:gd name="T16" fmla="*/ 9 w 30"/>
                <a:gd name="T17" fmla="*/ 12 h 16"/>
                <a:gd name="T18" fmla="*/ 11 w 30"/>
                <a:gd name="T19" fmla="*/ 12 h 16"/>
                <a:gd name="T20" fmla="*/ 12 w 30"/>
                <a:gd name="T21" fmla="*/ 14 h 16"/>
                <a:gd name="T22" fmla="*/ 14 w 30"/>
                <a:gd name="T23" fmla="*/ 14 h 16"/>
                <a:gd name="T24" fmla="*/ 15 w 30"/>
                <a:gd name="T25" fmla="*/ 14 h 16"/>
                <a:gd name="T26" fmla="*/ 16 w 30"/>
                <a:gd name="T27" fmla="*/ 15 h 16"/>
                <a:gd name="T28" fmla="*/ 18 w 30"/>
                <a:gd name="T29" fmla="*/ 15 h 16"/>
                <a:gd name="T30" fmla="*/ 19 w 30"/>
                <a:gd name="T31" fmla="*/ 15 h 16"/>
                <a:gd name="T32" fmla="*/ 21 w 30"/>
                <a:gd name="T33" fmla="*/ 15 h 16"/>
                <a:gd name="T34" fmla="*/ 22 w 30"/>
                <a:gd name="T35" fmla="*/ 15 h 16"/>
                <a:gd name="T36" fmla="*/ 24 w 30"/>
                <a:gd name="T37" fmla="*/ 16 h 16"/>
                <a:gd name="T38" fmla="*/ 25 w 30"/>
                <a:gd name="T39" fmla="*/ 16 h 16"/>
                <a:gd name="T40" fmla="*/ 27 w 30"/>
                <a:gd name="T41" fmla="*/ 16 h 16"/>
                <a:gd name="T42" fmla="*/ 28 w 30"/>
                <a:gd name="T43" fmla="*/ 16 h 16"/>
                <a:gd name="T44" fmla="*/ 30 w 30"/>
                <a:gd name="T45" fmla="*/ 16 h 16"/>
                <a:gd name="T46" fmla="*/ 30 w 30"/>
                <a:gd name="T47" fmla="*/ 8 h 16"/>
                <a:gd name="T48" fmla="*/ 28 w 30"/>
                <a:gd name="T49" fmla="*/ 8 h 16"/>
                <a:gd name="T50" fmla="*/ 27 w 30"/>
                <a:gd name="T51" fmla="*/ 8 h 16"/>
                <a:gd name="T52" fmla="*/ 25 w 30"/>
                <a:gd name="T53" fmla="*/ 8 h 16"/>
                <a:gd name="T54" fmla="*/ 24 w 30"/>
                <a:gd name="T55" fmla="*/ 8 h 16"/>
                <a:gd name="T56" fmla="*/ 22 w 30"/>
                <a:gd name="T57" fmla="*/ 6 h 16"/>
                <a:gd name="T58" fmla="*/ 21 w 30"/>
                <a:gd name="T59" fmla="*/ 6 h 16"/>
                <a:gd name="T60" fmla="*/ 19 w 30"/>
                <a:gd name="T61" fmla="*/ 6 h 16"/>
                <a:gd name="T62" fmla="*/ 18 w 30"/>
                <a:gd name="T63" fmla="*/ 6 h 16"/>
                <a:gd name="T64" fmla="*/ 16 w 30"/>
                <a:gd name="T65" fmla="*/ 5 h 16"/>
                <a:gd name="T66" fmla="*/ 15 w 30"/>
                <a:gd name="T67" fmla="*/ 5 h 16"/>
                <a:gd name="T68" fmla="*/ 14 w 30"/>
                <a:gd name="T69" fmla="*/ 5 h 16"/>
                <a:gd name="T70" fmla="*/ 12 w 30"/>
                <a:gd name="T71" fmla="*/ 3 h 16"/>
                <a:gd name="T72" fmla="*/ 11 w 30"/>
                <a:gd name="T73" fmla="*/ 3 h 16"/>
                <a:gd name="T74" fmla="*/ 11 w 30"/>
                <a:gd name="T75" fmla="*/ 2 h 16"/>
                <a:gd name="T76" fmla="*/ 9 w 30"/>
                <a:gd name="T77" fmla="*/ 2 h 16"/>
                <a:gd name="T78" fmla="*/ 8 w 30"/>
                <a:gd name="T79" fmla="*/ 2 h 16"/>
                <a:gd name="T80" fmla="*/ 8 w 30"/>
                <a:gd name="T81" fmla="*/ 0 h 16"/>
                <a:gd name="T82" fmla="*/ 6 w 30"/>
                <a:gd name="T83" fmla="*/ 0 h 16"/>
                <a:gd name="T84" fmla="*/ 0 w 30"/>
                <a:gd name="T85" fmla="*/ 8 h 1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"/>
                <a:gd name="T130" fmla="*/ 0 h 16"/>
                <a:gd name="T131" fmla="*/ 30 w 30"/>
                <a:gd name="T132" fmla="*/ 16 h 1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" h="16">
                  <a:moveTo>
                    <a:pt x="0" y="8"/>
                  </a:moveTo>
                  <a:lnTo>
                    <a:pt x="2" y="8"/>
                  </a:lnTo>
                  <a:lnTo>
                    <a:pt x="3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2" y="15"/>
                  </a:lnTo>
                  <a:lnTo>
                    <a:pt x="24" y="16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30" y="16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2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4" y="5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8" name="Line 145"/>
            <p:cNvSpPr>
              <a:spLocks noChangeShapeType="1"/>
            </p:cNvSpPr>
            <p:nvPr/>
          </p:nvSpPr>
          <p:spPr bwMode="auto">
            <a:xfrm>
              <a:off x="2654300" y="2589039"/>
              <a:ext cx="227013" cy="13811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69" name="Line 146"/>
            <p:cNvSpPr>
              <a:spLocks noChangeShapeType="1"/>
            </p:cNvSpPr>
            <p:nvPr/>
          </p:nvSpPr>
          <p:spPr bwMode="auto">
            <a:xfrm flipH="1" flipV="1">
              <a:off x="2587625" y="2682701"/>
              <a:ext cx="246063" cy="15081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70" name="Freeform 147"/>
            <p:cNvSpPr>
              <a:spLocks/>
            </p:cNvSpPr>
            <p:nvPr/>
          </p:nvSpPr>
          <p:spPr bwMode="auto">
            <a:xfrm>
              <a:off x="2632075" y="2638251"/>
              <a:ext cx="223838" cy="146050"/>
            </a:xfrm>
            <a:custGeom>
              <a:avLst/>
              <a:gdLst>
                <a:gd name="T0" fmla="*/ 3 w 141"/>
                <a:gd name="T1" fmla="*/ 3 h 92"/>
                <a:gd name="T2" fmla="*/ 0 w 141"/>
                <a:gd name="T3" fmla="*/ 7 h 92"/>
                <a:gd name="T4" fmla="*/ 137 w 141"/>
                <a:gd name="T5" fmla="*/ 92 h 92"/>
                <a:gd name="T6" fmla="*/ 141 w 141"/>
                <a:gd name="T7" fmla="*/ 84 h 92"/>
                <a:gd name="T8" fmla="*/ 6 w 141"/>
                <a:gd name="T9" fmla="*/ 0 h 92"/>
                <a:gd name="T10" fmla="*/ 3 w 141"/>
                <a:gd name="T11" fmla="*/ 3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1"/>
                <a:gd name="T19" fmla="*/ 0 h 92"/>
                <a:gd name="T20" fmla="*/ 141 w 141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1" h="92">
                  <a:moveTo>
                    <a:pt x="3" y="3"/>
                  </a:moveTo>
                  <a:lnTo>
                    <a:pt x="0" y="7"/>
                  </a:lnTo>
                  <a:lnTo>
                    <a:pt x="137" y="92"/>
                  </a:lnTo>
                  <a:lnTo>
                    <a:pt x="141" y="84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1" name="Freeform 148"/>
            <p:cNvSpPr>
              <a:spLocks/>
            </p:cNvSpPr>
            <p:nvPr/>
          </p:nvSpPr>
          <p:spPr bwMode="auto">
            <a:xfrm>
              <a:off x="2968625" y="3397076"/>
              <a:ext cx="376238" cy="14288"/>
            </a:xfrm>
            <a:custGeom>
              <a:avLst/>
              <a:gdLst>
                <a:gd name="T0" fmla="*/ 237 w 237"/>
                <a:gd name="T1" fmla="*/ 4 h 9"/>
                <a:gd name="T2" fmla="*/ 237 w 237"/>
                <a:gd name="T3" fmla="*/ 0 h 9"/>
                <a:gd name="T4" fmla="*/ 0 w 237"/>
                <a:gd name="T5" fmla="*/ 0 h 9"/>
                <a:gd name="T6" fmla="*/ 0 w 237"/>
                <a:gd name="T7" fmla="*/ 9 h 9"/>
                <a:gd name="T8" fmla="*/ 237 w 237"/>
                <a:gd name="T9" fmla="*/ 9 h 9"/>
                <a:gd name="T10" fmla="*/ 237 w 237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7"/>
                <a:gd name="T19" fmla="*/ 0 h 9"/>
                <a:gd name="T20" fmla="*/ 237 w 237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7" h="9">
                  <a:moveTo>
                    <a:pt x="237" y="4"/>
                  </a:moveTo>
                  <a:lnTo>
                    <a:pt x="237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237" y="9"/>
                  </a:lnTo>
                  <a:lnTo>
                    <a:pt x="237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2" name="Freeform 149"/>
            <p:cNvSpPr>
              <a:spLocks/>
            </p:cNvSpPr>
            <p:nvPr/>
          </p:nvSpPr>
          <p:spPr bwMode="auto">
            <a:xfrm>
              <a:off x="3295650" y="3363739"/>
              <a:ext cx="63500" cy="47625"/>
            </a:xfrm>
            <a:custGeom>
              <a:avLst/>
              <a:gdLst>
                <a:gd name="T0" fmla="*/ 40 w 40"/>
                <a:gd name="T1" fmla="*/ 30 h 30"/>
                <a:gd name="T2" fmla="*/ 40 w 40"/>
                <a:gd name="T3" fmla="*/ 22 h 30"/>
                <a:gd name="T4" fmla="*/ 6 w 40"/>
                <a:gd name="T5" fmla="*/ 0 h 30"/>
                <a:gd name="T6" fmla="*/ 0 w 40"/>
                <a:gd name="T7" fmla="*/ 8 h 30"/>
                <a:gd name="T8" fmla="*/ 36 w 40"/>
                <a:gd name="T9" fmla="*/ 30 h 30"/>
                <a:gd name="T10" fmla="*/ 36 w 40"/>
                <a:gd name="T11" fmla="*/ 22 h 30"/>
                <a:gd name="T12" fmla="*/ 40 w 40"/>
                <a:gd name="T13" fmla="*/ 30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30"/>
                <a:gd name="T23" fmla="*/ 40 w 40"/>
                <a:gd name="T24" fmla="*/ 30 h 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30">
                  <a:moveTo>
                    <a:pt x="40" y="30"/>
                  </a:moveTo>
                  <a:lnTo>
                    <a:pt x="40" y="22"/>
                  </a:lnTo>
                  <a:lnTo>
                    <a:pt x="6" y="0"/>
                  </a:lnTo>
                  <a:lnTo>
                    <a:pt x="0" y="8"/>
                  </a:lnTo>
                  <a:lnTo>
                    <a:pt x="36" y="30"/>
                  </a:lnTo>
                  <a:lnTo>
                    <a:pt x="36" y="22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3" name="Freeform 150"/>
            <p:cNvSpPr>
              <a:spLocks/>
            </p:cNvSpPr>
            <p:nvPr/>
          </p:nvSpPr>
          <p:spPr bwMode="auto">
            <a:xfrm>
              <a:off x="3357563" y="3398664"/>
              <a:ext cx="1587" cy="12700"/>
            </a:xfrm>
            <a:custGeom>
              <a:avLst/>
              <a:gdLst>
                <a:gd name="T0" fmla="*/ 1 w 1"/>
                <a:gd name="T1" fmla="*/ 8 h 8"/>
                <a:gd name="T2" fmla="*/ 0 w 1"/>
                <a:gd name="T3" fmla="*/ 3 h 8"/>
                <a:gd name="T4" fmla="*/ 1 w 1"/>
                <a:gd name="T5" fmla="*/ 0 h 8"/>
                <a:gd name="T6" fmla="*/ 1 w 1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8"/>
                <a:gd name="T14" fmla="*/ 1 w 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8">
                  <a:moveTo>
                    <a:pt x="1" y="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4" name="Freeform 151"/>
            <p:cNvSpPr>
              <a:spLocks/>
            </p:cNvSpPr>
            <p:nvPr/>
          </p:nvSpPr>
          <p:spPr bwMode="auto">
            <a:xfrm>
              <a:off x="3295650" y="3398664"/>
              <a:ext cx="63500" cy="47625"/>
            </a:xfrm>
            <a:custGeom>
              <a:avLst/>
              <a:gdLst>
                <a:gd name="T0" fmla="*/ 3 w 40"/>
                <a:gd name="T1" fmla="*/ 27 h 30"/>
                <a:gd name="T2" fmla="*/ 6 w 40"/>
                <a:gd name="T3" fmla="*/ 30 h 30"/>
                <a:gd name="T4" fmla="*/ 40 w 40"/>
                <a:gd name="T5" fmla="*/ 8 h 30"/>
                <a:gd name="T6" fmla="*/ 36 w 40"/>
                <a:gd name="T7" fmla="*/ 0 h 30"/>
                <a:gd name="T8" fmla="*/ 0 w 40"/>
                <a:gd name="T9" fmla="*/ 23 h 30"/>
                <a:gd name="T10" fmla="*/ 3 w 40"/>
                <a:gd name="T11" fmla="*/ 27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30"/>
                <a:gd name="T20" fmla="*/ 40 w 40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30">
                  <a:moveTo>
                    <a:pt x="3" y="27"/>
                  </a:moveTo>
                  <a:lnTo>
                    <a:pt x="6" y="30"/>
                  </a:lnTo>
                  <a:lnTo>
                    <a:pt x="40" y="8"/>
                  </a:lnTo>
                  <a:lnTo>
                    <a:pt x="36" y="0"/>
                  </a:lnTo>
                  <a:lnTo>
                    <a:pt x="0" y="23"/>
                  </a:lnTo>
                  <a:lnTo>
                    <a:pt x="3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5" name="Rectangle 152"/>
            <p:cNvSpPr>
              <a:spLocks noChangeArrowheads="1"/>
            </p:cNvSpPr>
            <p:nvPr/>
          </p:nvSpPr>
          <p:spPr bwMode="auto">
            <a:xfrm>
              <a:off x="4549775" y="3312939"/>
              <a:ext cx="2698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6" name="Freeform 153"/>
            <p:cNvSpPr>
              <a:spLocks/>
            </p:cNvSpPr>
            <p:nvPr/>
          </p:nvSpPr>
          <p:spPr bwMode="auto">
            <a:xfrm>
              <a:off x="4819650" y="3236739"/>
              <a:ext cx="69850" cy="90487"/>
            </a:xfrm>
            <a:custGeom>
              <a:avLst/>
              <a:gdLst>
                <a:gd name="T0" fmla="*/ 35 w 44"/>
                <a:gd name="T1" fmla="*/ 3 h 57"/>
                <a:gd name="T2" fmla="*/ 35 w 44"/>
                <a:gd name="T3" fmla="*/ 8 h 57"/>
                <a:gd name="T4" fmla="*/ 35 w 44"/>
                <a:gd name="T5" fmla="*/ 12 h 57"/>
                <a:gd name="T6" fmla="*/ 34 w 44"/>
                <a:gd name="T7" fmla="*/ 17 h 57"/>
                <a:gd name="T8" fmla="*/ 32 w 44"/>
                <a:gd name="T9" fmla="*/ 21 h 57"/>
                <a:gd name="T10" fmla="*/ 31 w 44"/>
                <a:gd name="T11" fmla="*/ 25 h 57"/>
                <a:gd name="T12" fmla="*/ 28 w 44"/>
                <a:gd name="T13" fmla="*/ 28 h 57"/>
                <a:gd name="T14" fmla="*/ 26 w 44"/>
                <a:gd name="T15" fmla="*/ 33 h 57"/>
                <a:gd name="T16" fmla="*/ 24 w 44"/>
                <a:gd name="T17" fmla="*/ 36 h 57"/>
                <a:gd name="T18" fmla="*/ 21 w 44"/>
                <a:gd name="T19" fmla="*/ 39 h 57"/>
                <a:gd name="T20" fmla="*/ 19 w 44"/>
                <a:gd name="T21" fmla="*/ 40 h 57"/>
                <a:gd name="T22" fmla="*/ 16 w 44"/>
                <a:gd name="T23" fmla="*/ 43 h 57"/>
                <a:gd name="T24" fmla="*/ 12 w 44"/>
                <a:gd name="T25" fmla="*/ 45 h 57"/>
                <a:gd name="T26" fmla="*/ 9 w 44"/>
                <a:gd name="T27" fmla="*/ 46 h 57"/>
                <a:gd name="T28" fmla="*/ 6 w 44"/>
                <a:gd name="T29" fmla="*/ 46 h 57"/>
                <a:gd name="T30" fmla="*/ 3 w 44"/>
                <a:gd name="T31" fmla="*/ 48 h 57"/>
                <a:gd name="T32" fmla="*/ 0 w 44"/>
                <a:gd name="T33" fmla="*/ 57 h 57"/>
                <a:gd name="T34" fmla="*/ 4 w 44"/>
                <a:gd name="T35" fmla="*/ 57 h 57"/>
                <a:gd name="T36" fmla="*/ 10 w 44"/>
                <a:gd name="T37" fmla="*/ 55 h 57"/>
                <a:gd name="T38" fmla="*/ 13 w 44"/>
                <a:gd name="T39" fmla="*/ 54 h 57"/>
                <a:gd name="T40" fmla="*/ 18 w 44"/>
                <a:gd name="T41" fmla="*/ 52 h 57"/>
                <a:gd name="T42" fmla="*/ 22 w 44"/>
                <a:gd name="T43" fmla="*/ 49 h 57"/>
                <a:gd name="T44" fmla="*/ 25 w 44"/>
                <a:gd name="T45" fmla="*/ 46 h 57"/>
                <a:gd name="T46" fmla="*/ 29 w 44"/>
                <a:gd name="T47" fmla="*/ 43 h 57"/>
                <a:gd name="T48" fmla="*/ 32 w 44"/>
                <a:gd name="T49" fmla="*/ 39 h 57"/>
                <a:gd name="T50" fmla="*/ 35 w 44"/>
                <a:gd name="T51" fmla="*/ 36 h 57"/>
                <a:gd name="T52" fmla="*/ 37 w 44"/>
                <a:gd name="T53" fmla="*/ 31 h 57"/>
                <a:gd name="T54" fmla="*/ 40 w 44"/>
                <a:gd name="T55" fmla="*/ 27 h 57"/>
                <a:gd name="T56" fmla="*/ 41 w 44"/>
                <a:gd name="T57" fmla="*/ 23 h 57"/>
                <a:gd name="T58" fmla="*/ 43 w 44"/>
                <a:gd name="T59" fmla="*/ 17 h 57"/>
                <a:gd name="T60" fmla="*/ 44 w 44"/>
                <a:gd name="T61" fmla="*/ 12 h 57"/>
                <a:gd name="T62" fmla="*/ 44 w 44"/>
                <a:gd name="T63" fmla="*/ 6 h 57"/>
                <a:gd name="T64" fmla="*/ 44 w 44"/>
                <a:gd name="T65" fmla="*/ 0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7"/>
                <a:gd name="T101" fmla="*/ 44 w 44"/>
                <a:gd name="T102" fmla="*/ 57 h 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7">
                  <a:moveTo>
                    <a:pt x="35" y="0"/>
                  </a:moveTo>
                  <a:lnTo>
                    <a:pt x="35" y="3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5" y="11"/>
                  </a:lnTo>
                  <a:lnTo>
                    <a:pt x="35" y="12"/>
                  </a:lnTo>
                  <a:lnTo>
                    <a:pt x="34" y="15"/>
                  </a:lnTo>
                  <a:lnTo>
                    <a:pt x="34" y="17"/>
                  </a:lnTo>
                  <a:lnTo>
                    <a:pt x="32" y="20"/>
                  </a:lnTo>
                  <a:lnTo>
                    <a:pt x="32" y="21"/>
                  </a:lnTo>
                  <a:lnTo>
                    <a:pt x="31" y="24"/>
                  </a:lnTo>
                  <a:lnTo>
                    <a:pt x="31" y="25"/>
                  </a:lnTo>
                  <a:lnTo>
                    <a:pt x="29" y="27"/>
                  </a:lnTo>
                  <a:lnTo>
                    <a:pt x="28" y="28"/>
                  </a:lnTo>
                  <a:lnTo>
                    <a:pt x="28" y="31"/>
                  </a:lnTo>
                  <a:lnTo>
                    <a:pt x="26" y="33"/>
                  </a:lnTo>
                  <a:lnTo>
                    <a:pt x="25" y="34"/>
                  </a:lnTo>
                  <a:lnTo>
                    <a:pt x="24" y="36"/>
                  </a:lnTo>
                  <a:lnTo>
                    <a:pt x="22" y="37"/>
                  </a:lnTo>
                  <a:lnTo>
                    <a:pt x="21" y="39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8" y="42"/>
                  </a:lnTo>
                  <a:lnTo>
                    <a:pt x="16" y="43"/>
                  </a:lnTo>
                  <a:lnTo>
                    <a:pt x="13" y="43"/>
                  </a:lnTo>
                  <a:lnTo>
                    <a:pt x="12" y="45"/>
                  </a:lnTo>
                  <a:lnTo>
                    <a:pt x="10" y="45"/>
                  </a:lnTo>
                  <a:lnTo>
                    <a:pt x="9" y="46"/>
                  </a:lnTo>
                  <a:lnTo>
                    <a:pt x="7" y="46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3" y="48"/>
                  </a:lnTo>
                  <a:lnTo>
                    <a:pt x="0" y="48"/>
                  </a:lnTo>
                  <a:lnTo>
                    <a:pt x="0" y="57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55"/>
                  </a:lnTo>
                  <a:lnTo>
                    <a:pt x="10" y="55"/>
                  </a:lnTo>
                  <a:lnTo>
                    <a:pt x="12" y="55"/>
                  </a:lnTo>
                  <a:lnTo>
                    <a:pt x="13" y="54"/>
                  </a:lnTo>
                  <a:lnTo>
                    <a:pt x="16" y="52"/>
                  </a:lnTo>
                  <a:lnTo>
                    <a:pt x="18" y="52"/>
                  </a:lnTo>
                  <a:lnTo>
                    <a:pt x="21" y="51"/>
                  </a:lnTo>
                  <a:lnTo>
                    <a:pt x="22" y="49"/>
                  </a:lnTo>
                  <a:lnTo>
                    <a:pt x="24" y="48"/>
                  </a:lnTo>
                  <a:lnTo>
                    <a:pt x="25" y="46"/>
                  </a:lnTo>
                  <a:lnTo>
                    <a:pt x="28" y="45"/>
                  </a:lnTo>
                  <a:lnTo>
                    <a:pt x="29" y="43"/>
                  </a:lnTo>
                  <a:lnTo>
                    <a:pt x="31" y="42"/>
                  </a:lnTo>
                  <a:lnTo>
                    <a:pt x="32" y="39"/>
                  </a:lnTo>
                  <a:lnTo>
                    <a:pt x="34" y="37"/>
                  </a:lnTo>
                  <a:lnTo>
                    <a:pt x="35" y="36"/>
                  </a:lnTo>
                  <a:lnTo>
                    <a:pt x="37" y="33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7"/>
                  </a:lnTo>
                  <a:lnTo>
                    <a:pt x="41" y="24"/>
                  </a:lnTo>
                  <a:lnTo>
                    <a:pt x="41" y="23"/>
                  </a:lnTo>
                  <a:lnTo>
                    <a:pt x="43" y="20"/>
                  </a:lnTo>
                  <a:lnTo>
                    <a:pt x="43" y="17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4" y="3"/>
                  </a:lnTo>
                  <a:lnTo>
                    <a:pt x="44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7" name="Freeform 154"/>
            <p:cNvSpPr>
              <a:spLocks/>
            </p:cNvSpPr>
            <p:nvPr/>
          </p:nvSpPr>
          <p:spPr bwMode="auto">
            <a:xfrm>
              <a:off x="4852988" y="3162126"/>
              <a:ext cx="36512" cy="74613"/>
            </a:xfrm>
            <a:custGeom>
              <a:avLst/>
              <a:gdLst>
                <a:gd name="T0" fmla="*/ 0 w 23"/>
                <a:gd name="T1" fmla="*/ 7 h 47"/>
                <a:gd name="T2" fmla="*/ 1 w 23"/>
                <a:gd name="T3" fmla="*/ 10 h 47"/>
                <a:gd name="T4" fmla="*/ 3 w 23"/>
                <a:gd name="T5" fmla="*/ 13 h 47"/>
                <a:gd name="T6" fmla="*/ 5 w 23"/>
                <a:gd name="T7" fmla="*/ 15 h 47"/>
                <a:gd name="T8" fmla="*/ 7 w 23"/>
                <a:gd name="T9" fmla="*/ 16 h 47"/>
                <a:gd name="T10" fmla="*/ 7 w 23"/>
                <a:gd name="T11" fmla="*/ 19 h 47"/>
                <a:gd name="T12" fmla="*/ 8 w 23"/>
                <a:gd name="T13" fmla="*/ 22 h 47"/>
                <a:gd name="T14" fmla="*/ 10 w 23"/>
                <a:gd name="T15" fmla="*/ 24 h 47"/>
                <a:gd name="T16" fmla="*/ 11 w 23"/>
                <a:gd name="T17" fmla="*/ 27 h 47"/>
                <a:gd name="T18" fmla="*/ 11 w 23"/>
                <a:gd name="T19" fmla="*/ 30 h 47"/>
                <a:gd name="T20" fmla="*/ 13 w 23"/>
                <a:gd name="T21" fmla="*/ 32 h 47"/>
                <a:gd name="T22" fmla="*/ 14 w 23"/>
                <a:gd name="T23" fmla="*/ 35 h 47"/>
                <a:gd name="T24" fmla="*/ 14 w 23"/>
                <a:gd name="T25" fmla="*/ 38 h 47"/>
                <a:gd name="T26" fmla="*/ 14 w 23"/>
                <a:gd name="T27" fmla="*/ 41 h 47"/>
                <a:gd name="T28" fmla="*/ 14 w 23"/>
                <a:gd name="T29" fmla="*/ 44 h 47"/>
                <a:gd name="T30" fmla="*/ 14 w 23"/>
                <a:gd name="T31" fmla="*/ 47 h 47"/>
                <a:gd name="T32" fmla="*/ 23 w 23"/>
                <a:gd name="T33" fmla="*/ 46 h 47"/>
                <a:gd name="T34" fmla="*/ 23 w 23"/>
                <a:gd name="T35" fmla="*/ 43 h 47"/>
                <a:gd name="T36" fmla="*/ 23 w 23"/>
                <a:gd name="T37" fmla="*/ 40 h 47"/>
                <a:gd name="T38" fmla="*/ 23 w 23"/>
                <a:gd name="T39" fmla="*/ 35 h 47"/>
                <a:gd name="T40" fmla="*/ 22 w 23"/>
                <a:gd name="T41" fmla="*/ 32 h 47"/>
                <a:gd name="T42" fmla="*/ 22 w 23"/>
                <a:gd name="T43" fmla="*/ 30 h 47"/>
                <a:gd name="T44" fmla="*/ 20 w 23"/>
                <a:gd name="T45" fmla="*/ 27 h 47"/>
                <a:gd name="T46" fmla="*/ 19 w 23"/>
                <a:gd name="T47" fmla="*/ 24 h 47"/>
                <a:gd name="T48" fmla="*/ 19 w 23"/>
                <a:gd name="T49" fmla="*/ 21 h 47"/>
                <a:gd name="T50" fmla="*/ 17 w 23"/>
                <a:gd name="T51" fmla="*/ 18 h 47"/>
                <a:gd name="T52" fmla="*/ 16 w 23"/>
                <a:gd name="T53" fmla="*/ 15 h 47"/>
                <a:gd name="T54" fmla="*/ 14 w 23"/>
                <a:gd name="T55" fmla="*/ 12 h 47"/>
                <a:gd name="T56" fmla="*/ 11 w 23"/>
                <a:gd name="T57" fmla="*/ 9 h 47"/>
                <a:gd name="T58" fmla="*/ 8 w 23"/>
                <a:gd name="T59" fmla="*/ 6 h 47"/>
                <a:gd name="T60" fmla="*/ 7 w 23"/>
                <a:gd name="T61" fmla="*/ 3 h 47"/>
                <a:gd name="T62" fmla="*/ 5 w 23"/>
                <a:gd name="T63" fmla="*/ 1 h 47"/>
                <a:gd name="T64" fmla="*/ 5 w 23"/>
                <a:gd name="T65" fmla="*/ 1 h 47"/>
                <a:gd name="T66" fmla="*/ 4 w 23"/>
                <a:gd name="T67" fmla="*/ 0 h 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"/>
                <a:gd name="T103" fmla="*/ 0 h 47"/>
                <a:gd name="T104" fmla="*/ 23 w 23"/>
                <a:gd name="T105" fmla="*/ 47 h 4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" h="47">
                  <a:moveTo>
                    <a:pt x="1" y="9"/>
                  </a:moveTo>
                  <a:lnTo>
                    <a:pt x="0" y="7"/>
                  </a:lnTo>
                  <a:lnTo>
                    <a:pt x="0" y="9"/>
                  </a:lnTo>
                  <a:lnTo>
                    <a:pt x="1" y="10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8"/>
                  </a:lnTo>
                  <a:lnTo>
                    <a:pt x="7" y="19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1" y="27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3" y="34"/>
                  </a:lnTo>
                  <a:lnTo>
                    <a:pt x="14" y="35"/>
                  </a:lnTo>
                  <a:lnTo>
                    <a:pt x="14" y="37"/>
                  </a:lnTo>
                  <a:lnTo>
                    <a:pt x="14" y="38"/>
                  </a:lnTo>
                  <a:lnTo>
                    <a:pt x="14" y="40"/>
                  </a:lnTo>
                  <a:lnTo>
                    <a:pt x="14" y="41"/>
                  </a:lnTo>
                  <a:lnTo>
                    <a:pt x="14" y="43"/>
                  </a:lnTo>
                  <a:lnTo>
                    <a:pt x="14" y="44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23" y="47"/>
                  </a:lnTo>
                  <a:lnTo>
                    <a:pt x="23" y="46"/>
                  </a:lnTo>
                  <a:lnTo>
                    <a:pt x="23" y="44"/>
                  </a:lnTo>
                  <a:lnTo>
                    <a:pt x="23" y="43"/>
                  </a:lnTo>
                  <a:lnTo>
                    <a:pt x="23" y="41"/>
                  </a:lnTo>
                  <a:lnTo>
                    <a:pt x="23" y="40"/>
                  </a:lnTo>
                  <a:lnTo>
                    <a:pt x="23" y="37"/>
                  </a:lnTo>
                  <a:lnTo>
                    <a:pt x="23" y="35"/>
                  </a:lnTo>
                  <a:lnTo>
                    <a:pt x="23" y="34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0" y="28"/>
                  </a:lnTo>
                  <a:lnTo>
                    <a:pt x="20" y="27"/>
                  </a:lnTo>
                  <a:lnTo>
                    <a:pt x="20" y="25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4" y="13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4"/>
                  </a:lnTo>
                  <a:lnTo>
                    <a:pt x="7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4" y="0"/>
                  </a:lnTo>
                  <a:lnTo>
                    <a:pt x="5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1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8" name="Freeform 155"/>
            <p:cNvSpPr>
              <a:spLocks/>
            </p:cNvSpPr>
            <p:nvPr/>
          </p:nvSpPr>
          <p:spPr bwMode="auto">
            <a:xfrm>
              <a:off x="4640263" y="2887489"/>
              <a:ext cx="219075" cy="288925"/>
            </a:xfrm>
            <a:custGeom>
              <a:avLst/>
              <a:gdLst>
                <a:gd name="T0" fmla="*/ 2 w 138"/>
                <a:gd name="T1" fmla="*/ 7 h 182"/>
                <a:gd name="T2" fmla="*/ 2 w 138"/>
                <a:gd name="T3" fmla="*/ 20 h 182"/>
                <a:gd name="T4" fmla="*/ 5 w 138"/>
                <a:gd name="T5" fmla="*/ 35 h 182"/>
                <a:gd name="T6" fmla="*/ 9 w 138"/>
                <a:gd name="T7" fmla="*/ 49 h 182"/>
                <a:gd name="T8" fmla="*/ 13 w 138"/>
                <a:gd name="T9" fmla="*/ 63 h 182"/>
                <a:gd name="T10" fmla="*/ 19 w 138"/>
                <a:gd name="T11" fmla="*/ 77 h 182"/>
                <a:gd name="T12" fmla="*/ 25 w 138"/>
                <a:gd name="T13" fmla="*/ 89 h 182"/>
                <a:gd name="T14" fmla="*/ 34 w 138"/>
                <a:gd name="T15" fmla="*/ 102 h 182"/>
                <a:gd name="T16" fmla="*/ 43 w 138"/>
                <a:gd name="T17" fmla="*/ 114 h 182"/>
                <a:gd name="T18" fmla="*/ 51 w 138"/>
                <a:gd name="T19" fmla="*/ 126 h 182"/>
                <a:gd name="T20" fmla="*/ 62 w 138"/>
                <a:gd name="T21" fmla="*/ 136 h 182"/>
                <a:gd name="T22" fmla="*/ 73 w 138"/>
                <a:gd name="T23" fmla="*/ 146 h 182"/>
                <a:gd name="T24" fmla="*/ 85 w 138"/>
                <a:gd name="T25" fmla="*/ 155 h 182"/>
                <a:gd name="T26" fmla="*/ 98 w 138"/>
                <a:gd name="T27" fmla="*/ 164 h 182"/>
                <a:gd name="T28" fmla="*/ 113 w 138"/>
                <a:gd name="T29" fmla="*/ 171 h 182"/>
                <a:gd name="T30" fmla="*/ 126 w 138"/>
                <a:gd name="T31" fmla="*/ 179 h 182"/>
                <a:gd name="T32" fmla="*/ 138 w 138"/>
                <a:gd name="T33" fmla="*/ 173 h 182"/>
                <a:gd name="T34" fmla="*/ 123 w 138"/>
                <a:gd name="T35" fmla="*/ 167 h 182"/>
                <a:gd name="T36" fmla="*/ 110 w 138"/>
                <a:gd name="T37" fmla="*/ 160 h 182"/>
                <a:gd name="T38" fmla="*/ 97 w 138"/>
                <a:gd name="T39" fmla="*/ 152 h 182"/>
                <a:gd name="T40" fmla="*/ 85 w 138"/>
                <a:gd name="T41" fmla="*/ 143 h 182"/>
                <a:gd name="T42" fmla="*/ 73 w 138"/>
                <a:gd name="T43" fmla="*/ 134 h 182"/>
                <a:gd name="T44" fmla="*/ 63 w 138"/>
                <a:gd name="T45" fmla="*/ 124 h 182"/>
                <a:gd name="T46" fmla="*/ 53 w 138"/>
                <a:gd name="T47" fmla="*/ 114 h 182"/>
                <a:gd name="T48" fmla="*/ 44 w 138"/>
                <a:gd name="T49" fmla="*/ 102 h 182"/>
                <a:gd name="T50" fmla="*/ 37 w 138"/>
                <a:gd name="T51" fmla="*/ 90 h 182"/>
                <a:gd name="T52" fmla="*/ 29 w 138"/>
                <a:gd name="T53" fmla="*/ 78 h 182"/>
                <a:gd name="T54" fmla="*/ 24 w 138"/>
                <a:gd name="T55" fmla="*/ 66 h 182"/>
                <a:gd name="T56" fmla="*/ 19 w 138"/>
                <a:gd name="T57" fmla="*/ 53 h 182"/>
                <a:gd name="T58" fmla="*/ 15 w 138"/>
                <a:gd name="T59" fmla="*/ 40 h 182"/>
                <a:gd name="T60" fmla="*/ 12 w 138"/>
                <a:gd name="T61" fmla="*/ 26 h 182"/>
                <a:gd name="T62" fmla="*/ 10 w 138"/>
                <a:gd name="T63" fmla="*/ 13 h 182"/>
                <a:gd name="T64" fmla="*/ 9 w 138"/>
                <a:gd name="T65" fmla="*/ 0 h 1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8"/>
                <a:gd name="T100" fmla="*/ 0 h 182"/>
                <a:gd name="T101" fmla="*/ 138 w 138"/>
                <a:gd name="T102" fmla="*/ 182 h 1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8" h="182">
                  <a:moveTo>
                    <a:pt x="0" y="0"/>
                  </a:moveTo>
                  <a:lnTo>
                    <a:pt x="2" y="7"/>
                  </a:lnTo>
                  <a:lnTo>
                    <a:pt x="2" y="15"/>
                  </a:lnTo>
                  <a:lnTo>
                    <a:pt x="2" y="20"/>
                  </a:lnTo>
                  <a:lnTo>
                    <a:pt x="3" y="28"/>
                  </a:lnTo>
                  <a:lnTo>
                    <a:pt x="5" y="35"/>
                  </a:lnTo>
                  <a:lnTo>
                    <a:pt x="6" y="43"/>
                  </a:lnTo>
                  <a:lnTo>
                    <a:pt x="9" y="49"/>
                  </a:lnTo>
                  <a:lnTo>
                    <a:pt x="10" y="56"/>
                  </a:lnTo>
                  <a:lnTo>
                    <a:pt x="13" y="63"/>
                  </a:lnTo>
                  <a:lnTo>
                    <a:pt x="16" y="69"/>
                  </a:lnTo>
                  <a:lnTo>
                    <a:pt x="19" y="77"/>
                  </a:lnTo>
                  <a:lnTo>
                    <a:pt x="22" y="83"/>
                  </a:lnTo>
                  <a:lnTo>
                    <a:pt x="25" y="89"/>
                  </a:lnTo>
                  <a:lnTo>
                    <a:pt x="29" y="96"/>
                  </a:lnTo>
                  <a:lnTo>
                    <a:pt x="34" y="102"/>
                  </a:lnTo>
                  <a:lnTo>
                    <a:pt x="37" y="108"/>
                  </a:lnTo>
                  <a:lnTo>
                    <a:pt x="43" y="114"/>
                  </a:lnTo>
                  <a:lnTo>
                    <a:pt x="47" y="120"/>
                  </a:lnTo>
                  <a:lnTo>
                    <a:pt x="51" y="126"/>
                  </a:lnTo>
                  <a:lnTo>
                    <a:pt x="57" y="130"/>
                  </a:lnTo>
                  <a:lnTo>
                    <a:pt x="62" y="136"/>
                  </a:lnTo>
                  <a:lnTo>
                    <a:pt x="68" y="140"/>
                  </a:lnTo>
                  <a:lnTo>
                    <a:pt x="73" y="146"/>
                  </a:lnTo>
                  <a:lnTo>
                    <a:pt x="79" y="151"/>
                  </a:lnTo>
                  <a:lnTo>
                    <a:pt x="85" y="155"/>
                  </a:lnTo>
                  <a:lnTo>
                    <a:pt x="93" y="160"/>
                  </a:lnTo>
                  <a:lnTo>
                    <a:pt x="98" y="164"/>
                  </a:lnTo>
                  <a:lnTo>
                    <a:pt x="106" y="168"/>
                  </a:lnTo>
                  <a:lnTo>
                    <a:pt x="113" y="171"/>
                  </a:lnTo>
                  <a:lnTo>
                    <a:pt x="119" y="176"/>
                  </a:lnTo>
                  <a:lnTo>
                    <a:pt x="126" y="179"/>
                  </a:lnTo>
                  <a:lnTo>
                    <a:pt x="135" y="182"/>
                  </a:lnTo>
                  <a:lnTo>
                    <a:pt x="138" y="173"/>
                  </a:lnTo>
                  <a:lnTo>
                    <a:pt x="131" y="170"/>
                  </a:lnTo>
                  <a:lnTo>
                    <a:pt x="123" y="167"/>
                  </a:lnTo>
                  <a:lnTo>
                    <a:pt x="116" y="164"/>
                  </a:lnTo>
                  <a:lnTo>
                    <a:pt x="110" y="160"/>
                  </a:lnTo>
                  <a:lnTo>
                    <a:pt x="103" y="157"/>
                  </a:lnTo>
                  <a:lnTo>
                    <a:pt x="97" y="152"/>
                  </a:lnTo>
                  <a:lnTo>
                    <a:pt x="91" y="148"/>
                  </a:lnTo>
                  <a:lnTo>
                    <a:pt x="85" y="143"/>
                  </a:lnTo>
                  <a:lnTo>
                    <a:pt x="79" y="139"/>
                  </a:lnTo>
                  <a:lnTo>
                    <a:pt x="73" y="134"/>
                  </a:lnTo>
                  <a:lnTo>
                    <a:pt x="68" y="129"/>
                  </a:lnTo>
                  <a:lnTo>
                    <a:pt x="63" y="124"/>
                  </a:lnTo>
                  <a:lnTo>
                    <a:pt x="59" y="120"/>
                  </a:lnTo>
                  <a:lnTo>
                    <a:pt x="53" y="114"/>
                  </a:lnTo>
                  <a:lnTo>
                    <a:pt x="49" y="108"/>
                  </a:lnTo>
                  <a:lnTo>
                    <a:pt x="44" y="102"/>
                  </a:lnTo>
                  <a:lnTo>
                    <a:pt x="41" y="96"/>
                  </a:lnTo>
                  <a:lnTo>
                    <a:pt x="37" y="90"/>
                  </a:lnTo>
                  <a:lnTo>
                    <a:pt x="32" y="84"/>
                  </a:lnTo>
                  <a:lnTo>
                    <a:pt x="29" y="78"/>
                  </a:lnTo>
                  <a:lnTo>
                    <a:pt x="27" y="72"/>
                  </a:lnTo>
                  <a:lnTo>
                    <a:pt x="24" y="66"/>
                  </a:lnTo>
                  <a:lnTo>
                    <a:pt x="21" y="60"/>
                  </a:lnTo>
                  <a:lnTo>
                    <a:pt x="19" y="53"/>
                  </a:lnTo>
                  <a:lnTo>
                    <a:pt x="16" y="47"/>
                  </a:lnTo>
                  <a:lnTo>
                    <a:pt x="15" y="40"/>
                  </a:lnTo>
                  <a:lnTo>
                    <a:pt x="13" y="34"/>
                  </a:lnTo>
                  <a:lnTo>
                    <a:pt x="12" y="26"/>
                  </a:lnTo>
                  <a:lnTo>
                    <a:pt x="10" y="20"/>
                  </a:lnTo>
                  <a:lnTo>
                    <a:pt x="10" y="13"/>
                  </a:lnTo>
                  <a:lnTo>
                    <a:pt x="10" y="7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9" name="Freeform 156"/>
            <p:cNvSpPr>
              <a:spLocks/>
            </p:cNvSpPr>
            <p:nvPr/>
          </p:nvSpPr>
          <p:spPr bwMode="auto">
            <a:xfrm>
              <a:off x="4640263" y="2569989"/>
              <a:ext cx="365125" cy="317500"/>
            </a:xfrm>
            <a:custGeom>
              <a:avLst/>
              <a:gdLst>
                <a:gd name="T0" fmla="*/ 219 w 230"/>
                <a:gd name="T1" fmla="*/ 0 h 200"/>
                <a:gd name="T2" fmla="*/ 195 w 230"/>
                <a:gd name="T3" fmla="*/ 3 h 200"/>
                <a:gd name="T4" fmla="*/ 173 w 230"/>
                <a:gd name="T5" fmla="*/ 6 h 200"/>
                <a:gd name="T6" fmla="*/ 151 w 230"/>
                <a:gd name="T7" fmla="*/ 12 h 200"/>
                <a:gd name="T8" fmla="*/ 131 w 230"/>
                <a:gd name="T9" fmla="*/ 19 h 200"/>
                <a:gd name="T10" fmla="*/ 112 w 230"/>
                <a:gd name="T11" fmla="*/ 28 h 200"/>
                <a:gd name="T12" fmla="*/ 94 w 230"/>
                <a:gd name="T13" fmla="*/ 40 h 200"/>
                <a:gd name="T14" fmla="*/ 76 w 230"/>
                <a:gd name="T15" fmla="*/ 52 h 200"/>
                <a:gd name="T16" fmla="*/ 60 w 230"/>
                <a:gd name="T17" fmla="*/ 65 h 200"/>
                <a:gd name="T18" fmla="*/ 47 w 230"/>
                <a:gd name="T19" fmla="*/ 80 h 200"/>
                <a:gd name="T20" fmla="*/ 34 w 230"/>
                <a:gd name="T21" fmla="*/ 96 h 200"/>
                <a:gd name="T22" fmla="*/ 24 w 230"/>
                <a:gd name="T23" fmla="*/ 112 h 200"/>
                <a:gd name="T24" fmla="*/ 15 w 230"/>
                <a:gd name="T25" fmla="*/ 130 h 200"/>
                <a:gd name="T26" fmla="*/ 7 w 230"/>
                <a:gd name="T27" fmla="*/ 149 h 200"/>
                <a:gd name="T28" fmla="*/ 3 w 230"/>
                <a:gd name="T29" fmla="*/ 169 h 200"/>
                <a:gd name="T30" fmla="*/ 2 w 230"/>
                <a:gd name="T31" fmla="*/ 189 h 200"/>
                <a:gd name="T32" fmla="*/ 9 w 230"/>
                <a:gd name="T33" fmla="*/ 200 h 200"/>
                <a:gd name="T34" fmla="*/ 10 w 230"/>
                <a:gd name="T35" fmla="*/ 180 h 200"/>
                <a:gd name="T36" fmla="*/ 15 w 230"/>
                <a:gd name="T37" fmla="*/ 161 h 200"/>
                <a:gd name="T38" fmla="*/ 19 w 230"/>
                <a:gd name="T39" fmla="*/ 143 h 200"/>
                <a:gd name="T40" fmla="*/ 27 w 230"/>
                <a:gd name="T41" fmla="*/ 126 h 200"/>
                <a:gd name="T42" fmla="*/ 37 w 230"/>
                <a:gd name="T43" fmla="*/ 109 h 200"/>
                <a:gd name="T44" fmla="*/ 47 w 230"/>
                <a:gd name="T45" fmla="*/ 93 h 200"/>
                <a:gd name="T46" fmla="*/ 60 w 230"/>
                <a:gd name="T47" fmla="*/ 78 h 200"/>
                <a:gd name="T48" fmla="*/ 73 w 230"/>
                <a:gd name="T49" fmla="*/ 65 h 200"/>
                <a:gd name="T50" fmla="*/ 90 w 230"/>
                <a:gd name="T51" fmla="*/ 53 h 200"/>
                <a:gd name="T52" fmla="*/ 107 w 230"/>
                <a:gd name="T53" fmla="*/ 41 h 200"/>
                <a:gd name="T54" fmla="*/ 125 w 230"/>
                <a:gd name="T55" fmla="*/ 32 h 200"/>
                <a:gd name="T56" fmla="*/ 144 w 230"/>
                <a:gd name="T57" fmla="*/ 24 h 200"/>
                <a:gd name="T58" fmla="*/ 164 w 230"/>
                <a:gd name="T59" fmla="*/ 18 h 200"/>
                <a:gd name="T60" fmla="*/ 185 w 230"/>
                <a:gd name="T61" fmla="*/ 13 h 200"/>
                <a:gd name="T62" fmla="*/ 207 w 230"/>
                <a:gd name="T63" fmla="*/ 10 h 200"/>
                <a:gd name="T64" fmla="*/ 230 w 230"/>
                <a:gd name="T65" fmla="*/ 9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0"/>
                <a:gd name="T100" fmla="*/ 0 h 200"/>
                <a:gd name="T101" fmla="*/ 230 w 230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0" h="200">
                  <a:moveTo>
                    <a:pt x="230" y="0"/>
                  </a:moveTo>
                  <a:lnTo>
                    <a:pt x="219" y="0"/>
                  </a:lnTo>
                  <a:lnTo>
                    <a:pt x="207" y="1"/>
                  </a:lnTo>
                  <a:lnTo>
                    <a:pt x="195" y="3"/>
                  </a:lnTo>
                  <a:lnTo>
                    <a:pt x="184" y="4"/>
                  </a:lnTo>
                  <a:lnTo>
                    <a:pt x="173" y="6"/>
                  </a:lnTo>
                  <a:lnTo>
                    <a:pt x="161" y="9"/>
                  </a:lnTo>
                  <a:lnTo>
                    <a:pt x="151" y="12"/>
                  </a:lnTo>
                  <a:lnTo>
                    <a:pt x="141" y="16"/>
                  </a:lnTo>
                  <a:lnTo>
                    <a:pt x="131" y="19"/>
                  </a:lnTo>
                  <a:lnTo>
                    <a:pt x="122" y="24"/>
                  </a:lnTo>
                  <a:lnTo>
                    <a:pt x="112" y="28"/>
                  </a:lnTo>
                  <a:lnTo>
                    <a:pt x="103" y="34"/>
                  </a:lnTo>
                  <a:lnTo>
                    <a:pt x="94" y="40"/>
                  </a:lnTo>
                  <a:lnTo>
                    <a:pt x="85" y="46"/>
                  </a:lnTo>
                  <a:lnTo>
                    <a:pt x="76" y="52"/>
                  </a:lnTo>
                  <a:lnTo>
                    <a:pt x="69" y="58"/>
                  </a:lnTo>
                  <a:lnTo>
                    <a:pt x="60" y="65"/>
                  </a:lnTo>
                  <a:lnTo>
                    <a:pt x="53" y="72"/>
                  </a:lnTo>
                  <a:lnTo>
                    <a:pt x="47" y="80"/>
                  </a:lnTo>
                  <a:lnTo>
                    <a:pt x="40" y="87"/>
                  </a:lnTo>
                  <a:lnTo>
                    <a:pt x="34" y="96"/>
                  </a:lnTo>
                  <a:lnTo>
                    <a:pt x="28" y="103"/>
                  </a:lnTo>
                  <a:lnTo>
                    <a:pt x="24" y="112"/>
                  </a:lnTo>
                  <a:lnTo>
                    <a:pt x="19" y="121"/>
                  </a:lnTo>
                  <a:lnTo>
                    <a:pt x="15" y="130"/>
                  </a:lnTo>
                  <a:lnTo>
                    <a:pt x="12" y="141"/>
                  </a:lnTo>
                  <a:lnTo>
                    <a:pt x="7" y="149"/>
                  </a:lnTo>
                  <a:lnTo>
                    <a:pt x="6" y="160"/>
                  </a:lnTo>
                  <a:lnTo>
                    <a:pt x="3" y="169"/>
                  </a:lnTo>
                  <a:lnTo>
                    <a:pt x="2" y="179"/>
                  </a:lnTo>
                  <a:lnTo>
                    <a:pt x="2" y="189"/>
                  </a:lnTo>
                  <a:lnTo>
                    <a:pt x="0" y="200"/>
                  </a:lnTo>
                  <a:lnTo>
                    <a:pt x="9" y="200"/>
                  </a:lnTo>
                  <a:lnTo>
                    <a:pt x="10" y="189"/>
                  </a:lnTo>
                  <a:lnTo>
                    <a:pt x="10" y="180"/>
                  </a:lnTo>
                  <a:lnTo>
                    <a:pt x="12" y="170"/>
                  </a:lnTo>
                  <a:lnTo>
                    <a:pt x="15" y="161"/>
                  </a:lnTo>
                  <a:lnTo>
                    <a:pt x="16" y="152"/>
                  </a:lnTo>
                  <a:lnTo>
                    <a:pt x="19" y="143"/>
                  </a:lnTo>
                  <a:lnTo>
                    <a:pt x="24" y="135"/>
                  </a:lnTo>
                  <a:lnTo>
                    <a:pt x="27" y="126"/>
                  </a:lnTo>
                  <a:lnTo>
                    <a:pt x="31" y="117"/>
                  </a:lnTo>
                  <a:lnTo>
                    <a:pt x="37" y="109"/>
                  </a:lnTo>
                  <a:lnTo>
                    <a:pt x="41" y="101"/>
                  </a:lnTo>
                  <a:lnTo>
                    <a:pt x="47" y="93"/>
                  </a:lnTo>
                  <a:lnTo>
                    <a:pt x="53" y="86"/>
                  </a:lnTo>
                  <a:lnTo>
                    <a:pt x="60" y="78"/>
                  </a:lnTo>
                  <a:lnTo>
                    <a:pt x="66" y="71"/>
                  </a:lnTo>
                  <a:lnTo>
                    <a:pt x="73" y="65"/>
                  </a:lnTo>
                  <a:lnTo>
                    <a:pt x="82" y="59"/>
                  </a:lnTo>
                  <a:lnTo>
                    <a:pt x="90" y="53"/>
                  </a:lnTo>
                  <a:lnTo>
                    <a:pt x="98" y="47"/>
                  </a:lnTo>
                  <a:lnTo>
                    <a:pt x="107" y="41"/>
                  </a:lnTo>
                  <a:lnTo>
                    <a:pt x="116" y="37"/>
                  </a:lnTo>
                  <a:lnTo>
                    <a:pt x="125" y="32"/>
                  </a:lnTo>
                  <a:lnTo>
                    <a:pt x="135" y="28"/>
                  </a:lnTo>
                  <a:lnTo>
                    <a:pt x="144" y="24"/>
                  </a:lnTo>
                  <a:lnTo>
                    <a:pt x="154" y="21"/>
                  </a:lnTo>
                  <a:lnTo>
                    <a:pt x="164" y="18"/>
                  </a:lnTo>
                  <a:lnTo>
                    <a:pt x="175" y="15"/>
                  </a:lnTo>
                  <a:lnTo>
                    <a:pt x="185" y="13"/>
                  </a:lnTo>
                  <a:lnTo>
                    <a:pt x="197" y="10"/>
                  </a:lnTo>
                  <a:lnTo>
                    <a:pt x="207" y="10"/>
                  </a:lnTo>
                  <a:lnTo>
                    <a:pt x="219" y="9"/>
                  </a:lnTo>
                  <a:lnTo>
                    <a:pt x="230" y="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0" name="Freeform 157"/>
            <p:cNvSpPr>
              <a:spLocks/>
            </p:cNvSpPr>
            <p:nvPr/>
          </p:nvSpPr>
          <p:spPr bwMode="auto">
            <a:xfrm>
              <a:off x="5005388" y="2569989"/>
              <a:ext cx="363537" cy="317500"/>
            </a:xfrm>
            <a:custGeom>
              <a:avLst/>
              <a:gdLst>
                <a:gd name="T0" fmla="*/ 229 w 229"/>
                <a:gd name="T1" fmla="*/ 189 h 200"/>
                <a:gd name="T2" fmla="*/ 226 w 229"/>
                <a:gd name="T3" fmla="*/ 169 h 200"/>
                <a:gd name="T4" fmla="*/ 222 w 229"/>
                <a:gd name="T5" fmla="*/ 149 h 200"/>
                <a:gd name="T6" fmla="*/ 215 w 229"/>
                <a:gd name="T7" fmla="*/ 130 h 200"/>
                <a:gd name="T8" fmla="*/ 206 w 229"/>
                <a:gd name="T9" fmla="*/ 112 h 200"/>
                <a:gd name="T10" fmla="*/ 196 w 229"/>
                <a:gd name="T11" fmla="*/ 96 h 200"/>
                <a:gd name="T12" fmla="*/ 184 w 229"/>
                <a:gd name="T13" fmla="*/ 80 h 200"/>
                <a:gd name="T14" fmla="*/ 169 w 229"/>
                <a:gd name="T15" fmla="*/ 65 h 200"/>
                <a:gd name="T16" fmla="*/ 153 w 229"/>
                <a:gd name="T17" fmla="*/ 52 h 200"/>
                <a:gd name="T18" fmla="*/ 137 w 229"/>
                <a:gd name="T19" fmla="*/ 40 h 200"/>
                <a:gd name="T20" fmla="*/ 118 w 229"/>
                <a:gd name="T21" fmla="*/ 28 h 200"/>
                <a:gd name="T22" fmla="*/ 99 w 229"/>
                <a:gd name="T23" fmla="*/ 19 h 200"/>
                <a:gd name="T24" fmla="*/ 78 w 229"/>
                <a:gd name="T25" fmla="*/ 12 h 200"/>
                <a:gd name="T26" fmla="*/ 58 w 229"/>
                <a:gd name="T27" fmla="*/ 6 h 200"/>
                <a:gd name="T28" fmla="*/ 34 w 229"/>
                <a:gd name="T29" fmla="*/ 3 h 200"/>
                <a:gd name="T30" fmla="*/ 12 w 229"/>
                <a:gd name="T31" fmla="*/ 0 h 200"/>
                <a:gd name="T32" fmla="*/ 0 w 229"/>
                <a:gd name="T33" fmla="*/ 9 h 200"/>
                <a:gd name="T34" fmla="*/ 22 w 229"/>
                <a:gd name="T35" fmla="*/ 10 h 200"/>
                <a:gd name="T36" fmla="*/ 44 w 229"/>
                <a:gd name="T37" fmla="*/ 13 h 200"/>
                <a:gd name="T38" fmla="*/ 65 w 229"/>
                <a:gd name="T39" fmla="*/ 18 h 200"/>
                <a:gd name="T40" fmla="*/ 86 w 229"/>
                <a:gd name="T41" fmla="*/ 24 h 200"/>
                <a:gd name="T42" fmla="*/ 105 w 229"/>
                <a:gd name="T43" fmla="*/ 32 h 200"/>
                <a:gd name="T44" fmla="*/ 124 w 229"/>
                <a:gd name="T45" fmla="*/ 41 h 200"/>
                <a:gd name="T46" fmla="*/ 140 w 229"/>
                <a:gd name="T47" fmla="*/ 53 h 200"/>
                <a:gd name="T48" fmla="*/ 156 w 229"/>
                <a:gd name="T49" fmla="*/ 65 h 200"/>
                <a:gd name="T50" fmla="*/ 171 w 229"/>
                <a:gd name="T51" fmla="*/ 78 h 200"/>
                <a:gd name="T52" fmla="*/ 182 w 229"/>
                <a:gd name="T53" fmla="*/ 93 h 200"/>
                <a:gd name="T54" fmla="*/ 194 w 229"/>
                <a:gd name="T55" fmla="*/ 109 h 200"/>
                <a:gd name="T56" fmla="*/ 203 w 229"/>
                <a:gd name="T57" fmla="*/ 126 h 200"/>
                <a:gd name="T58" fmla="*/ 210 w 229"/>
                <a:gd name="T59" fmla="*/ 143 h 200"/>
                <a:gd name="T60" fmla="*/ 216 w 229"/>
                <a:gd name="T61" fmla="*/ 161 h 200"/>
                <a:gd name="T62" fmla="*/ 219 w 229"/>
                <a:gd name="T63" fmla="*/ 180 h 200"/>
                <a:gd name="T64" fmla="*/ 221 w 229"/>
                <a:gd name="T65" fmla="*/ 200 h 2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200"/>
                <a:gd name="T101" fmla="*/ 229 w 229"/>
                <a:gd name="T102" fmla="*/ 200 h 2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200">
                  <a:moveTo>
                    <a:pt x="229" y="200"/>
                  </a:moveTo>
                  <a:lnTo>
                    <a:pt x="229" y="189"/>
                  </a:lnTo>
                  <a:lnTo>
                    <a:pt x="228" y="179"/>
                  </a:lnTo>
                  <a:lnTo>
                    <a:pt x="226" y="169"/>
                  </a:lnTo>
                  <a:lnTo>
                    <a:pt x="225" y="160"/>
                  </a:lnTo>
                  <a:lnTo>
                    <a:pt x="222" y="149"/>
                  </a:lnTo>
                  <a:lnTo>
                    <a:pt x="219" y="141"/>
                  </a:lnTo>
                  <a:lnTo>
                    <a:pt x="215" y="130"/>
                  </a:lnTo>
                  <a:lnTo>
                    <a:pt x="212" y="121"/>
                  </a:lnTo>
                  <a:lnTo>
                    <a:pt x="206" y="112"/>
                  </a:lnTo>
                  <a:lnTo>
                    <a:pt x="201" y="103"/>
                  </a:lnTo>
                  <a:lnTo>
                    <a:pt x="196" y="96"/>
                  </a:lnTo>
                  <a:lnTo>
                    <a:pt x="190" y="87"/>
                  </a:lnTo>
                  <a:lnTo>
                    <a:pt x="184" y="80"/>
                  </a:lnTo>
                  <a:lnTo>
                    <a:pt x="177" y="72"/>
                  </a:lnTo>
                  <a:lnTo>
                    <a:pt x="169" y="65"/>
                  </a:lnTo>
                  <a:lnTo>
                    <a:pt x="162" y="58"/>
                  </a:lnTo>
                  <a:lnTo>
                    <a:pt x="153" y="52"/>
                  </a:lnTo>
                  <a:lnTo>
                    <a:pt x="146" y="46"/>
                  </a:lnTo>
                  <a:lnTo>
                    <a:pt x="137" y="40"/>
                  </a:lnTo>
                  <a:lnTo>
                    <a:pt x="128" y="34"/>
                  </a:lnTo>
                  <a:lnTo>
                    <a:pt x="118" y="28"/>
                  </a:lnTo>
                  <a:lnTo>
                    <a:pt x="109" y="24"/>
                  </a:lnTo>
                  <a:lnTo>
                    <a:pt x="99" y="19"/>
                  </a:lnTo>
                  <a:lnTo>
                    <a:pt x="88" y="16"/>
                  </a:lnTo>
                  <a:lnTo>
                    <a:pt x="78" y="12"/>
                  </a:lnTo>
                  <a:lnTo>
                    <a:pt x="68" y="9"/>
                  </a:lnTo>
                  <a:lnTo>
                    <a:pt x="58" y="6"/>
                  </a:lnTo>
                  <a:lnTo>
                    <a:pt x="46" y="4"/>
                  </a:lnTo>
                  <a:lnTo>
                    <a:pt x="34" y="3"/>
                  </a:lnTo>
                  <a:lnTo>
                    <a:pt x="24" y="1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1" y="9"/>
                  </a:lnTo>
                  <a:lnTo>
                    <a:pt x="22" y="10"/>
                  </a:lnTo>
                  <a:lnTo>
                    <a:pt x="34" y="10"/>
                  </a:lnTo>
                  <a:lnTo>
                    <a:pt x="44" y="13"/>
                  </a:lnTo>
                  <a:lnTo>
                    <a:pt x="55" y="15"/>
                  </a:lnTo>
                  <a:lnTo>
                    <a:pt x="65" y="18"/>
                  </a:lnTo>
                  <a:lnTo>
                    <a:pt x="75" y="21"/>
                  </a:lnTo>
                  <a:lnTo>
                    <a:pt x="86" y="24"/>
                  </a:lnTo>
                  <a:lnTo>
                    <a:pt x="96" y="28"/>
                  </a:lnTo>
                  <a:lnTo>
                    <a:pt x="105" y="32"/>
                  </a:lnTo>
                  <a:lnTo>
                    <a:pt x="115" y="37"/>
                  </a:lnTo>
                  <a:lnTo>
                    <a:pt x="124" y="41"/>
                  </a:lnTo>
                  <a:lnTo>
                    <a:pt x="133" y="47"/>
                  </a:lnTo>
                  <a:lnTo>
                    <a:pt x="140" y="53"/>
                  </a:lnTo>
                  <a:lnTo>
                    <a:pt x="149" y="59"/>
                  </a:lnTo>
                  <a:lnTo>
                    <a:pt x="156" y="65"/>
                  </a:lnTo>
                  <a:lnTo>
                    <a:pt x="163" y="71"/>
                  </a:lnTo>
                  <a:lnTo>
                    <a:pt x="171" y="78"/>
                  </a:lnTo>
                  <a:lnTo>
                    <a:pt x="177" y="86"/>
                  </a:lnTo>
                  <a:lnTo>
                    <a:pt x="182" y="93"/>
                  </a:lnTo>
                  <a:lnTo>
                    <a:pt x="188" y="101"/>
                  </a:lnTo>
                  <a:lnTo>
                    <a:pt x="194" y="109"/>
                  </a:lnTo>
                  <a:lnTo>
                    <a:pt x="199" y="117"/>
                  </a:lnTo>
                  <a:lnTo>
                    <a:pt x="203" y="126"/>
                  </a:lnTo>
                  <a:lnTo>
                    <a:pt x="207" y="135"/>
                  </a:lnTo>
                  <a:lnTo>
                    <a:pt x="210" y="143"/>
                  </a:lnTo>
                  <a:lnTo>
                    <a:pt x="213" y="152"/>
                  </a:lnTo>
                  <a:lnTo>
                    <a:pt x="216" y="161"/>
                  </a:lnTo>
                  <a:lnTo>
                    <a:pt x="218" y="170"/>
                  </a:lnTo>
                  <a:lnTo>
                    <a:pt x="219" y="180"/>
                  </a:lnTo>
                  <a:lnTo>
                    <a:pt x="221" y="189"/>
                  </a:lnTo>
                  <a:lnTo>
                    <a:pt x="221" y="200"/>
                  </a:lnTo>
                  <a:lnTo>
                    <a:pt x="229" y="2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1" name="Freeform 158"/>
            <p:cNvSpPr>
              <a:spLocks/>
            </p:cNvSpPr>
            <p:nvPr/>
          </p:nvSpPr>
          <p:spPr bwMode="auto">
            <a:xfrm>
              <a:off x="5153025" y="2887489"/>
              <a:ext cx="215900" cy="288925"/>
            </a:xfrm>
            <a:custGeom>
              <a:avLst/>
              <a:gdLst>
                <a:gd name="T0" fmla="*/ 10 w 136"/>
                <a:gd name="T1" fmla="*/ 179 h 182"/>
                <a:gd name="T2" fmla="*/ 25 w 136"/>
                <a:gd name="T3" fmla="*/ 170 h 182"/>
                <a:gd name="T4" fmla="*/ 38 w 136"/>
                <a:gd name="T5" fmla="*/ 163 h 182"/>
                <a:gd name="T6" fmla="*/ 51 w 136"/>
                <a:gd name="T7" fmla="*/ 154 h 182"/>
                <a:gd name="T8" fmla="*/ 63 w 136"/>
                <a:gd name="T9" fmla="*/ 143 h 182"/>
                <a:gd name="T10" fmla="*/ 75 w 136"/>
                <a:gd name="T11" fmla="*/ 134 h 182"/>
                <a:gd name="T12" fmla="*/ 85 w 136"/>
                <a:gd name="T13" fmla="*/ 123 h 182"/>
                <a:gd name="T14" fmla="*/ 95 w 136"/>
                <a:gd name="T15" fmla="*/ 112 h 182"/>
                <a:gd name="T16" fmla="*/ 104 w 136"/>
                <a:gd name="T17" fmla="*/ 100 h 182"/>
                <a:gd name="T18" fmla="*/ 111 w 136"/>
                <a:gd name="T19" fmla="*/ 89 h 182"/>
                <a:gd name="T20" fmla="*/ 119 w 136"/>
                <a:gd name="T21" fmla="*/ 75 h 182"/>
                <a:gd name="T22" fmla="*/ 125 w 136"/>
                <a:gd name="T23" fmla="*/ 62 h 182"/>
                <a:gd name="T24" fmla="*/ 129 w 136"/>
                <a:gd name="T25" fmla="*/ 49 h 182"/>
                <a:gd name="T26" fmla="*/ 132 w 136"/>
                <a:gd name="T27" fmla="*/ 35 h 182"/>
                <a:gd name="T28" fmla="*/ 135 w 136"/>
                <a:gd name="T29" fmla="*/ 22 h 182"/>
                <a:gd name="T30" fmla="*/ 136 w 136"/>
                <a:gd name="T31" fmla="*/ 7 h 182"/>
                <a:gd name="T32" fmla="*/ 128 w 136"/>
                <a:gd name="T33" fmla="*/ 0 h 182"/>
                <a:gd name="T34" fmla="*/ 128 w 136"/>
                <a:gd name="T35" fmla="*/ 13 h 182"/>
                <a:gd name="T36" fmla="*/ 125 w 136"/>
                <a:gd name="T37" fmla="*/ 26 h 182"/>
                <a:gd name="T38" fmla="*/ 122 w 136"/>
                <a:gd name="T39" fmla="*/ 40 h 182"/>
                <a:gd name="T40" fmla="*/ 119 w 136"/>
                <a:gd name="T41" fmla="*/ 53 h 182"/>
                <a:gd name="T42" fmla="*/ 113 w 136"/>
                <a:gd name="T43" fmla="*/ 65 h 182"/>
                <a:gd name="T44" fmla="*/ 107 w 136"/>
                <a:gd name="T45" fmla="*/ 78 h 182"/>
                <a:gd name="T46" fmla="*/ 100 w 136"/>
                <a:gd name="T47" fmla="*/ 90 h 182"/>
                <a:gd name="T48" fmla="*/ 92 w 136"/>
                <a:gd name="T49" fmla="*/ 100 h 182"/>
                <a:gd name="T50" fmla="*/ 84 w 136"/>
                <a:gd name="T51" fmla="*/ 112 h 182"/>
                <a:gd name="T52" fmla="*/ 73 w 136"/>
                <a:gd name="T53" fmla="*/ 123 h 182"/>
                <a:gd name="T54" fmla="*/ 63 w 136"/>
                <a:gd name="T55" fmla="*/ 133 h 182"/>
                <a:gd name="T56" fmla="*/ 53 w 136"/>
                <a:gd name="T57" fmla="*/ 142 h 182"/>
                <a:gd name="T58" fmla="*/ 40 w 136"/>
                <a:gd name="T59" fmla="*/ 151 h 182"/>
                <a:gd name="T60" fmla="*/ 28 w 136"/>
                <a:gd name="T61" fmla="*/ 160 h 182"/>
                <a:gd name="T62" fmla="*/ 13 w 136"/>
                <a:gd name="T63" fmla="*/ 167 h 182"/>
                <a:gd name="T64" fmla="*/ 0 w 136"/>
                <a:gd name="T65" fmla="*/ 174 h 1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82"/>
                <a:gd name="T101" fmla="*/ 136 w 136"/>
                <a:gd name="T102" fmla="*/ 182 h 1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82">
                  <a:moveTo>
                    <a:pt x="3" y="182"/>
                  </a:moveTo>
                  <a:lnTo>
                    <a:pt x="10" y="179"/>
                  </a:lnTo>
                  <a:lnTo>
                    <a:pt x="18" y="174"/>
                  </a:lnTo>
                  <a:lnTo>
                    <a:pt x="25" y="170"/>
                  </a:lnTo>
                  <a:lnTo>
                    <a:pt x="32" y="167"/>
                  </a:lnTo>
                  <a:lnTo>
                    <a:pt x="38" y="163"/>
                  </a:lnTo>
                  <a:lnTo>
                    <a:pt x="45" y="158"/>
                  </a:lnTo>
                  <a:lnTo>
                    <a:pt x="51" y="154"/>
                  </a:lnTo>
                  <a:lnTo>
                    <a:pt x="57" y="149"/>
                  </a:lnTo>
                  <a:lnTo>
                    <a:pt x="63" y="143"/>
                  </a:lnTo>
                  <a:lnTo>
                    <a:pt x="69" y="139"/>
                  </a:lnTo>
                  <a:lnTo>
                    <a:pt x="75" y="134"/>
                  </a:lnTo>
                  <a:lnTo>
                    <a:pt x="81" y="129"/>
                  </a:lnTo>
                  <a:lnTo>
                    <a:pt x="85" y="123"/>
                  </a:lnTo>
                  <a:lnTo>
                    <a:pt x="91" y="118"/>
                  </a:lnTo>
                  <a:lnTo>
                    <a:pt x="95" y="112"/>
                  </a:lnTo>
                  <a:lnTo>
                    <a:pt x="100" y="106"/>
                  </a:lnTo>
                  <a:lnTo>
                    <a:pt x="104" y="100"/>
                  </a:lnTo>
                  <a:lnTo>
                    <a:pt x="108" y="94"/>
                  </a:lnTo>
                  <a:lnTo>
                    <a:pt x="111" y="89"/>
                  </a:lnTo>
                  <a:lnTo>
                    <a:pt x="114" y="83"/>
                  </a:lnTo>
                  <a:lnTo>
                    <a:pt x="119" y="75"/>
                  </a:lnTo>
                  <a:lnTo>
                    <a:pt x="122" y="69"/>
                  </a:lnTo>
                  <a:lnTo>
                    <a:pt x="125" y="62"/>
                  </a:lnTo>
                  <a:lnTo>
                    <a:pt x="126" y="56"/>
                  </a:lnTo>
                  <a:lnTo>
                    <a:pt x="129" y="49"/>
                  </a:lnTo>
                  <a:lnTo>
                    <a:pt x="130" y="43"/>
                  </a:lnTo>
                  <a:lnTo>
                    <a:pt x="132" y="35"/>
                  </a:lnTo>
                  <a:lnTo>
                    <a:pt x="133" y="28"/>
                  </a:lnTo>
                  <a:lnTo>
                    <a:pt x="135" y="22"/>
                  </a:lnTo>
                  <a:lnTo>
                    <a:pt x="135" y="15"/>
                  </a:lnTo>
                  <a:lnTo>
                    <a:pt x="136" y="7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128" y="7"/>
                  </a:lnTo>
                  <a:lnTo>
                    <a:pt x="128" y="13"/>
                  </a:lnTo>
                  <a:lnTo>
                    <a:pt x="126" y="20"/>
                  </a:lnTo>
                  <a:lnTo>
                    <a:pt x="125" y="26"/>
                  </a:lnTo>
                  <a:lnTo>
                    <a:pt x="123" y="34"/>
                  </a:lnTo>
                  <a:lnTo>
                    <a:pt x="122" y="40"/>
                  </a:lnTo>
                  <a:lnTo>
                    <a:pt x="120" y="47"/>
                  </a:lnTo>
                  <a:lnTo>
                    <a:pt x="119" y="53"/>
                  </a:lnTo>
                  <a:lnTo>
                    <a:pt x="116" y="59"/>
                  </a:lnTo>
                  <a:lnTo>
                    <a:pt x="113" y="65"/>
                  </a:lnTo>
                  <a:lnTo>
                    <a:pt x="110" y="72"/>
                  </a:lnTo>
                  <a:lnTo>
                    <a:pt x="107" y="78"/>
                  </a:lnTo>
                  <a:lnTo>
                    <a:pt x="104" y="84"/>
                  </a:lnTo>
                  <a:lnTo>
                    <a:pt x="100" y="90"/>
                  </a:lnTo>
                  <a:lnTo>
                    <a:pt x="97" y="96"/>
                  </a:lnTo>
                  <a:lnTo>
                    <a:pt x="92" y="100"/>
                  </a:lnTo>
                  <a:lnTo>
                    <a:pt x="88" y="106"/>
                  </a:lnTo>
                  <a:lnTo>
                    <a:pt x="84" y="112"/>
                  </a:lnTo>
                  <a:lnTo>
                    <a:pt x="79" y="117"/>
                  </a:lnTo>
                  <a:lnTo>
                    <a:pt x="73" y="123"/>
                  </a:lnTo>
                  <a:lnTo>
                    <a:pt x="69" y="127"/>
                  </a:lnTo>
                  <a:lnTo>
                    <a:pt x="63" y="133"/>
                  </a:lnTo>
                  <a:lnTo>
                    <a:pt x="57" y="137"/>
                  </a:lnTo>
                  <a:lnTo>
                    <a:pt x="53" y="142"/>
                  </a:lnTo>
                  <a:lnTo>
                    <a:pt x="45" y="146"/>
                  </a:lnTo>
                  <a:lnTo>
                    <a:pt x="40" y="151"/>
                  </a:lnTo>
                  <a:lnTo>
                    <a:pt x="34" y="155"/>
                  </a:lnTo>
                  <a:lnTo>
                    <a:pt x="28" y="160"/>
                  </a:lnTo>
                  <a:lnTo>
                    <a:pt x="20" y="163"/>
                  </a:lnTo>
                  <a:lnTo>
                    <a:pt x="13" y="167"/>
                  </a:lnTo>
                  <a:lnTo>
                    <a:pt x="6" y="170"/>
                  </a:lnTo>
                  <a:lnTo>
                    <a:pt x="0" y="174"/>
                  </a:lnTo>
                  <a:lnTo>
                    <a:pt x="3" y="18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2" name="Freeform 159"/>
            <p:cNvSpPr>
              <a:spLocks/>
            </p:cNvSpPr>
            <p:nvPr/>
          </p:nvSpPr>
          <p:spPr bwMode="auto">
            <a:xfrm>
              <a:off x="5119688" y="3163714"/>
              <a:ext cx="38100" cy="73025"/>
            </a:xfrm>
            <a:custGeom>
              <a:avLst/>
              <a:gdLst>
                <a:gd name="T0" fmla="*/ 9 w 24"/>
                <a:gd name="T1" fmla="*/ 45 h 46"/>
                <a:gd name="T2" fmla="*/ 9 w 24"/>
                <a:gd name="T3" fmla="*/ 42 h 46"/>
                <a:gd name="T4" fmla="*/ 9 w 24"/>
                <a:gd name="T5" fmla="*/ 39 h 46"/>
                <a:gd name="T6" fmla="*/ 11 w 24"/>
                <a:gd name="T7" fmla="*/ 36 h 46"/>
                <a:gd name="T8" fmla="*/ 11 w 24"/>
                <a:gd name="T9" fmla="*/ 33 h 46"/>
                <a:gd name="T10" fmla="*/ 11 w 24"/>
                <a:gd name="T11" fmla="*/ 30 h 46"/>
                <a:gd name="T12" fmla="*/ 12 w 24"/>
                <a:gd name="T13" fmla="*/ 27 h 46"/>
                <a:gd name="T14" fmla="*/ 12 w 24"/>
                <a:gd name="T15" fmla="*/ 24 h 46"/>
                <a:gd name="T16" fmla="*/ 14 w 24"/>
                <a:gd name="T17" fmla="*/ 21 h 46"/>
                <a:gd name="T18" fmla="*/ 15 w 24"/>
                <a:gd name="T19" fmla="*/ 18 h 46"/>
                <a:gd name="T20" fmla="*/ 16 w 24"/>
                <a:gd name="T21" fmla="*/ 17 h 46"/>
                <a:gd name="T22" fmla="*/ 16 w 24"/>
                <a:gd name="T23" fmla="*/ 14 h 46"/>
                <a:gd name="T24" fmla="*/ 18 w 24"/>
                <a:gd name="T25" fmla="*/ 12 h 46"/>
                <a:gd name="T26" fmla="*/ 21 w 24"/>
                <a:gd name="T27" fmla="*/ 9 h 46"/>
                <a:gd name="T28" fmla="*/ 24 w 24"/>
                <a:gd name="T29" fmla="*/ 8 h 46"/>
                <a:gd name="T30" fmla="*/ 19 w 24"/>
                <a:gd name="T31" fmla="*/ 0 h 46"/>
                <a:gd name="T32" fmla="*/ 16 w 24"/>
                <a:gd name="T33" fmla="*/ 2 h 46"/>
                <a:gd name="T34" fmla="*/ 14 w 24"/>
                <a:gd name="T35" fmla="*/ 5 h 46"/>
                <a:gd name="T36" fmla="*/ 12 w 24"/>
                <a:gd name="T37" fmla="*/ 6 h 46"/>
                <a:gd name="T38" fmla="*/ 9 w 24"/>
                <a:gd name="T39" fmla="*/ 9 h 46"/>
                <a:gd name="T40" fmla="*/ 8 w 24"/>
                <a:gd name="T41" fmla="*/ 12 h 46"/>
                <a:gd name="T42" fmla="*/ 6 w 24"/>
                <a:gd name="T43" fmla="*/ 15 h 46"/>
                <a:gd name="T44" fmla="*/ 5 w 24"/>
                <a:gd name="T45" fmla="*/ 18 h 46"/>
                <a:gd name="T46" fmla="*/ 5 w 24"/>
                <a:gd name="T47" fmla="*/ 21 h 46"/>
                <a:gd name="T48" fmla="*/ 3 w 24"/>
                <a:gd name="T49" fmla="*/ 24 h 46"/>
                <a:gd name="T50" fmla="*/ 2 w 24"/>
                <a:gd name="T51" fmla="*/ 29 h 46"/>
                <a:gd name="T52" fmla="*/ 2 w 24"/>
                <a:gd name="T53" fmla="*/ 31 h 46"/>
                <a:gd name="T54" fmla="*/ 2 w 24"/>
                <a:gd name="T55" fmla="*/ 34 h 46"/>
                <a:gd name="T56" fmla="*/ 0 w 24"/>
                <a:gd name="T57" fmla="*/ 39 h 46"/>
                <a:gd name="T58" fmla="*/ 0 w 24"/>
                <a:gd name="T59" fmla="*/ 42 h 46"/>
                <a:gd name="T60" fmla="*/ 0 w 24"/>
                <a:gd name="T61" fmla="*/ 45 h 46"/>
                <a:gd name="T62" fmla="*/ 9 w 24"/>
                <a:gd name="T63" fmla="*/ 46 h 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"/>
                <a:gd name="T97" fmla="*/ 0 h 46"/>
                <a:gd name="T98" fmla="*/ 24 w 24"/>
                <a:gd name="T99" fmla="*/ 46 h 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" h="46">
                  <a:moveTo>
                    <a:pt x="9" y="46"/>
                  </a:moveTo>
                  <a:lnTo>
                    <a:pt x="9" y="45"/>
                  </a:lnTo>
                  <a:lnTo>
                    <a:pt x="9" y="43"/>
                  </a:lnTo>
                  <a:lnTo>
                    <a:pt x="9" y="42"/>
                  </a:lnTo>
                  <a:lnTo>
                    <a:pt x="9" y="40"/>
                  </a:lnTo>
                  <a:lnTo>
                    <a:pt x="9" y="39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2" y="24"/>
                  </a:lnTo>
                  <a:lnTo>
                    <a:pt x="14" y="23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5" y="18"/>
                  </a:lnTo>
                  <a:lnTo>
                    <a:pt x="15" y="17"/>
                  </a:lnTo>
                  <a:lnTo>
                    <a:pt x="16" y="17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19" y="11"/>
                  </a:lnTo>
                  <a:lnTo>
                    <a:pt x="21" y="9"/>
                  </a:lnTo>
                  <a:lnTo>
                    <a:pt x="22" y="9"/>
                  </a:lnTo>
                  <a:lnTo>
                    <a:pt x="24" y="8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8"/>
                  </a:lnTo>
                  <a:lnTo>
                    <a:pt x="9" y="9"/>
                  </a:lnTo>
                  <a:lnTo>
                    <a:pt x="9" y="11"/>
                  </a:lnTo>
                  <a:lnTo>
                    <a:pt x="8" y="12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2" y="31"/>
                  </a:lnTo>
                  <a:lnTo>
                    <a:pt x="2" y="33"/>
                  </a:lnTo>
                  <a:lnTo>
                    <a:pt x="2" y="34"/>
                  </a:lnTo>
                  <a:lnTo>
                    <a:pt x="0" y="36"/>
                  </a:lnTo>
                  <a:lnTo>
                    <a:pt x="0" y="39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0" y="46"/>
                  </a:lnTo>
                  <a:lnTo>
                    <a:pt x="9" y="4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3" name="Freeform 160"/>
            <p:cNvSpPr>
              <a:spLocks/>
            </p:cNvSpPr>
            <p:nvPr/>
          </p:nvSpPr>
          <p:spPr bwMode="auto">
            <a:xfrm>
              <a:off x="5119688" y="3236739"/>
              <a:ext cx="69850" cy="90487"/>
            </a:xfrm>
            <a:custGeom>
              <a:avLst/>
              <a:gdLst>
                <a:gd name="T0" fmla="*/ 43 w 44"/>
                <a:gd name="T1" fmla="*/ 48 h 57"/>
                <a:gd name="T2" fmla="*/ 40 w 44"/>
                <a:gd name="T3" fmla="*/ 46 h 57"/>
                <a:gd name="T4" fmla="*/ 36 w 44"/>
                <a:gd name="T5" fmla="*/ 46 h 57"/>
                <a:gd name="T6" fmla="*/ 33 w 44"/>
                <a:gd name="T7" fmla="*/ 45 h 57"/>
                <a:gd name="T8" fmla="*/ 30 w 44"/>
                <a:gd name="T9" fmla="*/ 43 h 57"/>
                <a:gd name="T10" fmla="*/ 27 w 44"/>
                <a:gd name="T11" fmla="*/ 40 h 57"/>
                <a:gd name="T12" fmla="*/ 24 w 44"/>
                <a:gd name="T13" fmla="*/ 39 h 57"/>
                <a:gd name="T14" fmla="*/ 21 w 44"/>
                <a:gd name="T15" fmla="*/ 36 h 57"/>
                <a:gd name="T16" fmla="*/ 19 w 44"/>
                <a:gd name="T17" fmla="*/ 33 h 57"/>
                <a:gd name="T18" fmla="*/ 16 w 44"/>
                <a:gd name="T19" fmla="*/ 28 h 57"/>
                <a:gd name="T20" fmla="*/ 15 w 44"/>
                <a:gd name="T21" fmla="*/ 25 h 57"/>
                <a:gd name="T22" fmla="*/ 14 w 44"/>
                <a:gd name="T23" fmla="*/ 21 h 57"/>
                <a:gd name="T24" fmla="*/ 12 w 44"/>
                <a:gd name="T25" fmla="*/ 17 h 57"/>
                <a:gd name="T26" fmla="*/ 11 w 44"/>
                <a:gd name="T27" fmla="*/ 12 h 57"/>
                <a:gd name="T28" fmla="*/ 9 w 44"/>
                <a:gd name="T29" fmla="*/ 8 h 57"/>
                <a:gd name="T30" fmla="*/ 9 w 44"/>
                <a:gd name="T31" fmla="*/ 3 h 57"/>
                <a:gd name="T32" fmla="*/ 0 w 44"/>
                <a:gd name="T33" fmla="*/ 0 h 57"/>
                <a:gd name="T34" fmla="*/ 0 w 44"/>
                <a:gd name="T35" fmla="*/ 6 h 57"/>
                <a:gd name="T36" fmla="*/ 2 w 44"/>
                <a:gd name="T37" fmla="*/ 12 h 57"/>
                <a:gd name="T38" fmla="*/ 2 w 44"/>
                <a:gd name="T39" fmla="*/ 17 h 57"/>
                <a:gd name="T40" fmla="*/ 3 w 44"/>
                <a:gd name="T41" fmla="*/ 23 h 57"/>
                <a:gd name="T42" fmla="*/ 6 w 44"/>
                <a:gd name="T43" fmla="*/ 27 h 57"/>
                <a:gd name="T44" fmla="*/ 8 w 44"/>
                <a:gd name="T45" fmla="*/ 31 h 57"/>
                <a:gd name="T46" fmla="*/ 11 w 44"/>
                <a:gd name="T47" fmla="*/ 36 h 57"/>
                <a:gd name="T48" fmla="*/ 14 w 44"/>
                <a:gd name="T49" fmla="*/ 40 h 57"/>
                <a:gd name="T50" fmla="*/ 16 w 44"/>
                <a:gd name="T51" fmla="*/ 43 h 57"/>
                <a:gd name="T52" fmla="*/ 19 w 44"/>
                <a:gd name="T53" fmla="*/ 46 h 57"/>
                <a:gd name="T54" fmla="*/ 24 w 44"/>
                <a:gd name="T55" fmla="*/ 49 h 57"/>
                <a:gd name="T56" fmla="*/ 27 w 44"/>
                <a:gd name="T57" fmla="*/ 52 h 57"/>
                <a:gd name="T58" fmla="*/ 31 w 44"/>
                <a:gd name="T59" fmla="*/ 54 h 57"/>
                <a:gd name="T60" fmla="*/ 36 w 44"/>
                <a:gd name="T61" fmla="*/ 55 h 57"/>
                <a:gd name="T62" fmla="*/ 40 w 44"/>
                <a:gd name="T63" fmla="*/ 57 h 57"/>
                <a:gd name="T64" fmla="*/ 44 w 44"/>
                <a:gd name="T65" fmla="*/ 57 h 5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7"/>
                <a:gd name="T101" fmla="*/ 44 w 44"/>
                <a:gd name="T102" fmla="*/ 57 h 5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7">
                  <a:moveTo>
                    <a:pt x="44" y="48"/>
                  </a:moveTo>
                  <a:lnTo>
                    <a:pt x="43" y="48"/>
                  </a:lnTo>
                  <a:lnTo>
                    <a:pt x="41" y="48"/>
                  </a:lnTo>
                  <a:lnTo>
                    <a:pt x="40" y="46"/>
                  </a:lnTo>
                  <a:lnTo>
                    <a:pt x="37" y="46"/>
                  </a:lnTo>
                  <a:lnTo>
                    <a:pt x="36" y="46"/>
                  </a:lnTo>
                  <a:lnTo>
                    <a:pt x="34" y="45"/>
                  </a:lnTo>
                  <a:lnTo>
                    <a:pt x="33" y="45"/>
                  </a:lnTo>
                  <a:lnTo>
                    <a:pt x="31" y="43"/>
                  </a:lnTo>
                  <a:lnTo>
                    <a:pt x="30" y="43"/>
                  </a:lnTo>
                  <a:lnTo>
                    <a:pt x="28" y="42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4" y="39"/>
                  </a:lnTo>
                  <a:lnTo>
                    <a:pt x="22" y="37"/>
                  </a:lnTo>
                  <a:lnTo>
                    <a:pt x="21" y="36"/>
                  </a:lnTo>
                  <a:lnTo>
                    <a:pt x="19" y="34"/>
                  </a:lnTo>
                  <a:lnTo>
                    <a:pt x="19" y="33"/>
                  </a:lnTo>
                  <a:lnTo>
                    <a:pt x="18" y="31"/>
                  </a:lnTo>
                  <a:lnTo>
                    <a:pt x="16" y="28"/>
                  </a:lnTo>
                  <a:lnTo>
                    <a:pt x="15" y="27"/>
                  </a:lnTo>
                  <a:lnTo>
                    <a:pt x="15" y="25"/>
                  </a:lnTo>
                  <a:lnTo>
                    <a:pt x="14" y="24"/>
                  </a:lnTo>
                  <a:lnTo>
                    <a:pt x="14" y="21"/>
                  </a:lnTo>
                  <a:lnTo>
                    <a:pt x="12" y="20"/>
                  </a:lnTo>
                  <a:lnTo>
                    <a:pt x="12" y="17"/>
                  </a:lnTo>
                  <a:lnTo>
                    <a:pt x="11" y="15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2" y="17"/>
                  </a:lnTo>
                  <a:lnTo>
                    <a:pt x="3" y="20"/>
                  </a:lnTo>
                  <a:lnTo>
                    <a:pt x="3" y="23"/>
                  </a:lnTo>
                  <a:lnTo>
                    <a:pt x="5" y="24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8" y="31"/>
                  </a:lnTo>
                  <a:lnTo>
                    <a:pt x="9" y="33"/>
                  </a:lnTo>
                  <a:lnTo>
                    <a:pt x="11" y="36"/>
                  </a:lnTo>
                  <a:lnTo>
                    <a:pt x="12" y="37"/>
                  </a:lnTo>
                  <a:lnTo>
                    <a:pt x="14" y="40"/>
                  </a:lnTo>
                  <a:lnTo>
                    <a:pt x="15" y="42"/>
                  </a:lnTo>
                  <a:lnTo>
                    <a:pt x="16" y="43"/>
                  </a:lnTo>
                  <a:lnTo>
                    <a:pt x="18" y="45"/>
                  </a:lnTo>
                  <a:lnTo>
                    <a:pt x="19" y="46"/>
                  </a:lnTo>
                  <a:lnTo>
                    <a:pt x="21" y="48"/>
                  </a:lnTo>
                  <a:lnTo>
                    <a:pt x="24" y="49"/>
                  </a:lnTo>
                  <a:lnTo>
                    <a:pt x="25" y="51"/>
                  </a:lnTo>
                  <a:lnTo>
                    <a:pt x="27" y="52"/>
                  </a:lnTo>
                  <a:lnTo>
                    <a:pt x="30" y="52"/>
                  </a:lnTo>
                  <a:lnTo>
                    <a:pt x="31" y="54"/>
                  </a:lnTo>
                  <a:lnTo>
                    <a:pt x="33" y="55"/>
                  </a:lnTo>
                  <a:lnTo>
                    <a:pt x="36" y="55"/>
                  </a:lnTo>
                  <a:lnTo>
                    <a:pt x="37" y="55"/>
                  </a:lnTo>
                  <a:lnTo>
                    <a:pt x="40" y="57"/>
                  </a:lnTo>
                  <a:lnTo>
                    <a:pt x="43" y="57"/>
                  </a:lnTo>
                  <a:lnTo>
                    <a:pt x="44" y="57"/>
                  </a:lnTo>
                  <a:lnTo>
                    <a:pt x="44" y="4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4" name="Freeform 161"/>
            <p:cNvSpPr>
              <a:spLocks/>
            </p:cNvSpPr>
            <p:nvPr/>
          </p:nvSpPr>
          <p:spPr bwMode="auto">
            <a:xfrm>
              <a:off x="5189538" y="3312939"/>
              <a:ext cx="273050" cy="14287"/>
            </a:xfrm>
            <a:custGeom>
              <a:avLst/>
              <a:gdLst>
                <a:gd name="T0" fmla="*/ 172 w 172"/>
                <a:gd name="T1" fmla="*/ 4 h 9"/>
                <a:gd name="T2" fmla="*/ 172 w 172"/>
                <a:gd name="T3" fmla="*/ 0 h 9"/>
                <a:gd name="T4" fmla="*/ 0 w 172"/>
                <a:gd name="T5" fmla="*/ 0 h 9"/>
                <a:gd name="T6" fmla="*/ 0 w 172"/>
                <a:gd name="T7" fmla="*/ 9 h 9"/>
                <a:gd name="T8" fmla="*/ 172 w 172"/>
                <a:gd name="T9" fmla="*/ 9 h 9"/>
                <a:gd name="T10" fmla="*/ 172 w 172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2"/>
                <a:gd name="T19" fmla="*/ 0 h 9"/>
                <a:gd name="T20" fmla="*/ 172 w 172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2" h="9">
                  <a:moveTo>
                    <a:pt x="172" y="4"/>
                  </a:moveTo>
                  <a:lnTo>
                    <a:pt x="172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72" y="9"/>
                  </a:lnTo>
                  <a:lnTo>
                    <a:pt x="17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5" name="Rectangle 162"/>
            <p:cNvSpPr>
              <a:spLocks noChangeArrowheads="1"/>
            </p:cNvSpPr>
            <p:nvPr/>
          </p:nvSpPr>
          <p:spPr bwMode="auto">
            <a:xfrm>
              <a:off x="5192713" y="3484389"/>
              <a:ext cx="2698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6" name="Freeform 163"/>
            <p:cNvSpPr>
              <a:spLocks/>
            </p:cNvSpPr>
            <p:nvPr/>
          </p:nvSpPr>
          <p:spPr bwMode="auto">
            <a:xfrm>
              <a:off x="5122863" y="3484389"/>
              <a:ext cx="69850" cy="88900"/>
            </a:xfrm>
            <a:custGeom>
              <a:avLst/>
              <a:gdLst>
                <a:gd name="T0" fmla="*/ 9 w 44"/>
                <a:gd name="T1" fmla="*/ 53 h 56"/>
                <a:gd name="T2" fmla="*/ 9 w 44"/>
                <a:gd name="T3" fmla="*/ 49 h 56"/>
                <a:gd name="T4" fmla="*/ 9 w 44"/>
                <a:gd name="T5" fmla="*/ 44 h 56"/>
                <a:gd name="T6" fmla="*/ 10 w 44"/>
                <a:gd name="T7" fmla="*/ 40 h 56"/>
                <a:gd name="T8" fmla="*/ 12 w 44"/>
                <a:gd name="T9" fmla="*/ 35 h 56"/>
                <a:gd name="T10" fmla="*/ 13 w 44"/>
                <a:gd name="T11" fmla="*/ 31 h 56"/>
                <a:gd name="T12" fmla="*/ 14 w 44"/>
                <a:gd name="T13" fmla="*/ 28 h 56"/>
                <a:gd name="T14" fmla="*/ 17 w 44"/>
                <a:gd name="T15" fmla="*/ 23 h 56"/>
                <a:gd name="T16" fmla="*/ 20 w 44"/>
                <a:gd name="T17" fmla="*/ 20 h 56"/>
                <a:gd name="T18" fmla="*/ 22 w 44"/>
                <a:gd name="T19" fmla="*/ 18 h 56"/>
                <a:gd name="T20" fmla="*/ 25 w 44"/>
                <a:gd name="T21" fmla="*/ 16 h 56"/>
                <a:gd name="T22" fmla="*/ 28 w 44"/>
                <a:gd name="T23" fmla="*/ 13 h 56"/>
                <a:gd name="T24" fmla="*/ 32 w 44"/>
                <a:gd name="T25" fmla="*/ 12 h 56"/>
                <a:gd name="T26" fmla="*/ 35 w 44"/>
                <a:gd name="T27" fmla="*/ 10 h 56"/>
                <a:gd name="T28" fmla="*/ 38 w 44"/>
                <a:gd name="T29" fmla="*/ 10 h 56"/>
                <a:gd name="T30" fmla="*/ 41 w 44"/>
                <a:gd name="T31" fmla="*/ 9 h 56"/>
                <a:gd name="T32" fmla="*/ 44 w 44"/>
                <a:gd name="T33" fmla="*/ 0 h 56"/>
                <a:gd name="T34" fmla="*/ 38 w 44"/>
                <a:gd name="T35" fmla="*/ 0 h 56"/>
                <a:gd name="T36" fmla="*/ 34 w 44"/>
                <a:gd name="T37" fmla="*/ 1 h 56"/>
                <a:gd name="T38" fmla="*/ 29 w 44"/>
                <a:gd name="T39" fmla="*/ 3 h 56"/>
                <a:gd name="T40" fmla="*/ 26 w 44"/>
                <a:gd name="T41" fmla="*/ 4 h 56"/>
                <a:gd name="T42" fmla="*/ 22 w 44"/>
                <a:gd name="T43" fmla="*/ 7 h 56"/>
                <a:gd name="T44" fmla="*/ 19 w 44"/>
                <a:gd name="T45" fmla="*/ 10 h 56"/>
                <a:gd name="T46" fmla="*/ 14 w 44"/>
                <a:gd name="T47" fmla="*/ 13 h 56"/>
                <a:gd name="T48" fmla="*/ 12 w 44"/>
                <a:gd name="T49" fmla="*/ 16 h 56"/>
                <a:gd name="T50" fmla="*/ 9 w 44"/>
                <a:gd name="T51" fmla="*/ 20 h 56"/>
                <a:gd name="T52" fmla="*/ 6 w 44"/>
                <a:gd name="T53" fmla="*/ 25 h 56"/>
                <a:gd name="T54" fmla="*/ 4 w 44"/>
                <a:gd name="T55" fmla="*/ 29 h 56"/>
                <a:gd name="T56" fmla="*/ 3 w 44"/>
                <a:gd name="T57" fmla="*/ 34 h 56"/>
                <a:gd name="T58" fmla="*/ 1 w 44"/>
                <a:gd name="T59" fmla="*/ 40 h 56"/>
                <a:gd name="T60" fmla="*/ 0 w 44"/>
                <a:gd name="T61" fmla="*/ 44 h 56"/>
                <a:gd name="T62" fmla="*/ 0 w 44"/>
                <a:gd name="T63" fmla="*/ 50 h 56"/>
                <a:gd name="T64" fmla="*/ 0 w 44"/>
                <a:gd name="T65" fmla="*/ 56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6"/>
                <a:gd name="T101" fmla="*/ 44 w 44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6">
                  <a:moveTo>
                    <a:pt x="9" y="56"/>
                  </a:moveTo>
                  <a:lnTo>
                    <a:pt x="9" y="53"/>
                  </a:lnTo>
                  <a:lnTo>
                    <a:pt x="9" y="50"/>
                  </a:lnTo>
                  <a:lnTo>
                    <a:pt x="9" y="49"/>
                  </a:lnTo>
                  <a:lnTo>
                    <a:pt x="9" y="46"/>
                  </a:lnTo>
                  <a:lnTo>
                    <a:pt x="9" y="44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0" y="37"/>
                  </a:lnTo>
                  <a:lnTo>
                    <a:pt x="12" y="35"/>
                  </a:lnTo>
                  <a:lnTo>
                    <a:pt x="13" y="32"/>
                  </a:lnTo>
                  <a:lnTo>
                    <a:pt x="13" y="31"/>
                  </a:lnTo>
                  <a:lnTo>
                    <a:pt x="14" y="29"/>
                  </a:lnTo>
                  <a:lnTo>
                    <a:pt x="14" y="28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9" y="22"/>
                  </a:lnTo>
                  <a:lnTo>
                    <a:pt x="20" y="20"/>
                  </a:lnTo>
                  <a:lnTo>
                    <a:pt x="22" y="19"/>
                  </a:lnTo>
                  <a:lnTo>
                    <a:pt x="22" y="18"/>
                  </a:lnTo>
                  <a:lnTo>
                    <a:pt x="23" y="16"/>
                  </a:lnTo>
                  <a:lnTo>
                    <a:pt x="25" y="16"/>
                  </a:lnTo>
                  <a:lnTo>
                    <a:pt x="26" y="15"/>
                  </a:lnTo>
                  <a:lnTo>
                    <a:pt x="28" y="13"/>
                  </a:lnTo>
                  <a:lnTo>
                    <a:pt x="29" y="13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5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4" y="9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7" y="1"/>
                  </a:lnTo>
                  <a:lnTo>
                    <a:pt x="34" y="1"/>
                  </a:lnTo>
                  <a:lnTo>
                    <a:pt x="32" y="1"/>
                  </a:lnTo>
                  <a:lnTo>
                    <a:pt x="29" y="3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3" y="6"/>
                  </a:lnTo>
                  <a:lnTo>
                    <a:pt x="22" y="7"/>
                  </a:lnTo>
                  <a:lnTo>
                    <a:pt x="20" y="9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0" y="19"/>
                  </a:lnTo>
                  <a:lnTo>
                    <a:pt x="9" y="20"/>
                  </a:lnTo>
                  <a:lnTo>
                    <a:pt x="7" y="23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4" y="29"/>
                  </a:lnTo>
                  <a:lnTo>
                    <a:pt x="3" y="32"/>
                  </a:lnTo>
                  <a:lnTo>
                    <a:pt x="3" y="34"/>
                  </a:lnTo>
                  <a:lnTo>
                    <a:pt x="1" y="37"/>
                  </a:lnTo>
                  <a:lnTo>
                    <a:pt x="1" y="40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0" y="56"/>
                  </a:lnTo>
                  <a:lnTo>
                    <a:pt x="9" y="5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7" name="Freeform 164"/>
            <p:cNvSpPr>
              <a:spLocks/>
            </p:cNvSpPr>
            <p:nvPr/>
          </p:nvSpPr>
          <p:spPr bwMode="auto">
            <a:xfrm>
              <a:off x="5122863" y="3573289"/>
              <a:ext cx="36512" cy="74612"/>
            </a:xfrm>
            <a:custGeom>
              <a:avLst/>
              <a:gdLst>
                <a:gd name="T0" fmla="*/ 23 w 23"/>
                <a:gd name="T1" fmla="*/ 40 h 47"/>
                <a:gd name="T2" fmla="*/ 22 w 23"/>
                <a:gd name="T3" fmla="*/ 37 h 47"/>
                <a:gd name="T4" fmla="*/ 19 w 23"/>
                <a:gd name="T5" fmla="*/ 34 h 47"/>
                <a:gd name="T6" fmla="*/ 17 w 23"/>
                <a:gd name="T7" fmla="*/ 31 h 47"/>
                <a:gd name="T8" fmla="*/ 16 w 23"/>
                <a:gd name="T9" fmla="*/ 30 h 47"/>
                <a:gd name="T10" fmla="*/ 14 w 23"/>
                <a:gd name="T11" fmla="*/ 27 h 47"/>
                <a:gd name="T12" fmla="*/ 13 w 23"/>
                <a:gd name="T13" fmla="*/ 25 h 47"/>
                <a:gd name="T14" fmla="*/ 12 w 23"/>
                <a:gd name="T15" fmla="*/ 22 h 47"/>
                <a:gd name="T16" fmla="*/ 12 w 23"/>
                <a:gd name="T17" fmla="*/ 19 h 47"/>
                <a:gd name="T18" fmla="*/ 10 w 23"/>
                <a:gd name="T19" fmla="*/ 16 h 47"/>
                <a:gd name="T20" fmla="*/ 10 w 23"/>
                <a:gd name="T21" fmla="*/ 13 h 47"/>
                <a:gd name="T22" fmla="*/ 9 w 23"/>
                <a:gd name="T23" fmla="*/ 10 h 47"/>
                <a:gd name="T24" fmla="*/ 9 w 23"/>
                <a:gd name="T25" fmla="*/ 7 h 47"/>
                <a:gd name="T26" fmla="*/ 9 w 23"/>
                <a:gd name="T27" fmla="*/ 4 h 47"/>
                <a:gd name="T28" fmla="*/ 9 w 23"/>
                <a:gd name="T29" fmla="*/ 1 h 47"/>
                <a:gd name="T30" fmla="*/ 0 w 23"/>
                <a:gd name="T31" fmla="*/ 0 h 47"/>
                <a:gd name="T32" fmla="*/ 0 w 23"/>
                <a:gd name="T33" fmla="*/ 3 h 47"/>
                <a:gd name="T34" fmla="*/ 0 w 23"/>
                <a:gd name="T35" fmla="*/ 6 h 47"/>
                <a:gd name="T36" fmla="*/ 0 w 23"/>
                <a:gd name="T37" fmla="*/ 9 h 47"/>
                <a:gd name="T38" fmla="*/ 0 w 23"/>
                <a:gd name="T39" fmla="*/ 13 h 47"/>
                <a:gd name="T40" fmla="*/ 1 w 23"/>
                <a:gd name="T41" fmla="*/ 16 h 47"/>
                <a:gd name="T42" fmla="*/ 1 w 23"/>
                <a:gd name="T43" fmla="*/ 19 h 47"/>
                <a:gd name="T44" fmla="*/ 3 w 23"/>
                <a:gd name="T45" fmla="*/ 22 h 47"/>
                <a:gd name="T46" fmla="*/ 4 w 23"/>
                <a:gd name="T47" fmla="*/ 25 h 47"/>
                <a:gd name="T48" fmla="*/ 6 w 23"/>
                <a:gd name="T49" fmla="*/ 28 h 47"/>
                <a:gd name="T50" fmla="*/ 7 w 23"/>
                <a:gd name="T51" fmla="*/ 31 h 47"/>
                <a:gd name="T52" fmla="*/ 9 w 23"/>
                <a:gd name="T53" fmla="*/ 34 h 47"/>
                <a:gd name="T54" fmla="*/ 10 w 23"/>
                <a:gd name="T55" fmla="*/ 37 h 47"/>
                <a:gd name="T56" fmla="*/ 13 w 23"/>
                <a:gd name="T57" fmla="*/ 40 h 47"/>
                <a:gd name="T58" fmla="*/ 14 w 23"/>
                <a:gd name="T59" fmla="*/ 43 h 47"/>
                <a:gd name="T60" fmla="*/ 17 w 23"/>
                <a:gd name="T61" fmla="*/ 44 h 47"/>
                <a:gd name="T62" fmla="*/ 19 w 23"/>
                <a:gd name="T63" fmla="*/ 47 h 47"/>
                <a:gd name="T64" fmla="*/ 19 w 23"/>
                <a:gd name="T65" fmla="*/ 46 h 47"/>
                <a:gd name="T66" fmla="*/ 22 w 23"/>
                <a:gd name="T67" fmla="*/ 38 h 4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3"/>
                <a:gd name="T103" fmla="*/ 0 h 47"/>
                <a:gd name="T104" fmla="*/ 23 w 23"/>
                <a:gd name="T105" fmla="*/ 47 h 4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3" h="47">
                  <a:moveTo>
                    <a:pt x="22" y="38"/>
                  </a:moveTo>
                  <a:lnTo>
                    <a:pt x="23" y="40"/>
                  </a:lnTo>
                  <a:lnTo>
                    <a:pt x="23" y="38"/>
                  </a:lnTo>
                  <a:lnTo>
                    <a:pt x="22" y="37"/>
                  </a:lnTo>
                  <a:lnTo>
                    <a:pt x="20" y="36"/>
                  </a:lnTo>
                  <a:lnTo>
                    <a:pt x="19" y="34"/>
                  </a:lnTo>
                  <a:lnTo>
                    <a:pt x="17" y="33"/>
                  </a:lnTo>
                  <a:lnTo>
                    <a:pt x="17" y="31"/>
                  </a:lnTo>
                  <a:lnTo>
                    <a:pt x="16" y="31"/>
                  </a:lnTo>
                  <a:lnTo>
                    <a:pt x="16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2" y="22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4"/>
                  </a:lnTo>
                  <a:lnTo>
                    <a:pt x="9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9" y="34"/>
                  </a:lnTo>
                  <a:lnTo>
                    <a:pt x="9" y="36"/>
                  </a:lnTo>
                  <a:lnTo>
                    <a:pt x="10" y="37"/>
                  </a:lnTo>
                  <a:lnTo>
                    <a:pt x="12" y="38"/>
                  </a:lnTo>
                  <a:lnTo>
                    <a:pt x="13" y="40"/>
                  </a:lnTo>
                  <a:lnTo>
                    <a:pt x="13" y="41"/>
                  </a:lnTo>
                  <a:lnTo>
                    <a:pt x="14" y="43"/>
                  </a:lnTo>
                  <a:lnTo>
                    <a:pt x="16" y="44"/>
                  </a:lnTo>
                  <a:lnTo>
                    <a:pt x="17" y="44"/>
                  </a:lnTo>
                  <a:lnTo>
                    <a:pt x="17" y="46"/>
                  </a:lnTo>
                  <a:lnTo>
                    <a:pt x="19" y="47"/>
                  </a:lnTo>
                  <a:lnTo>
                    <a:pt x="17" y="46"/>
                  </a:lnTo>
                  <a:lnTo>
                    <a:pt x="19" y="46"/>
                  </a:lnTo>
                  <a:lnTo>
                    <a:pt x="19" y="47"/>
                  </a:lnTo>
                  <a:lnTo>
                    <a:pt x="22" y="3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8" name="Freeform 165"/>
            <p:cNvSpPr>
              <a:spLocks/>
            </p:cNvSpPr>
            <p:nvPr/>
          </p:nvSpPr>
          <p:spPr bwMode="auto">
            <a:xfrm>
              <a:off x="5153025" y="3633614"/>
              <a:ext cx="215900" cy="290512"/>
            </a:xfrm>
            <a:custGeom>
              <a:avLst/>
              <a:gdLst>
                <a:gd name="T0" fmla="*/ 136 w 136"/>
                <a:gd name="T1" fmla="*/ 175 h 183"/>
                <a:gd name="T2" fmla="*/ 136 w 136"/>
                <a:gd name="T3" fmla="*/ 162 h 183"/>
                <a:gd name="T4" fmla="*/ 133 w 136"/>
                <a:gd name="T5" fmla="*/ 147 h 183"/>
                <a:gd name="T6" fmla="*/ 129 w 136"/>
                <a:gd name="T7" fmla="*/ 132 h 183"/>
                <a:gd name="T8" fmla="*/ 125 w 136"/>
                <a:gd name="T9" fmla="*/ 119 h 183"/>
                <a:gd name="T10" fmla="*/ 119 w 136"/>
                <a:gd name="T11" fmla="*/ 106 h 183"/>
                <a:gd name="T12" fmla="*/ 113 w 136"/>
                <a:gd name="T13" fmla="*/ 94 h 183"/>
                <a:gd name="T14" fmla="*/ 104 w 136"/>
                <a:gd name="T15" fmla="*/ 80 h 183"/>
                <a:gd name="T16" fmla="*/ 95 w 136"/>
                <a:gd name="T17" fmla="*/ 69 h 183"/>
                <a:gd name="T18" fmla="*/ 86 w 136"/>
                <a:gd name="T19" fmla="*/ 57 h 183"/>
                <a:gd name="T20" fmla="*/ 76 w 136"/>
                <a:gd name="T21" fmla="*/ 46 h 183"/>
                <a:gd name="T22" fmla="*/ 64 w 136"/>
                <a:gd name="T23" fmla="*/ 36 h 183"/>
                <a:gd name="T24" fmla="*/ 53 w 136"/>
                <a:gd name="T25" fmla="*/ 27 h 183"/>
                <a:gd name="T26" fmla="*/ 40 w 136"/>
                <a:gd name="T27" fmla="*/ 18 h 183"/>
                <a:gd name="T28" fmla="*/ 25 w 136"/>
                <a:gd name="T29" fmla="*/ 11 h 183"/>
                <a:gd name="T30" fmla="*/ 12 w 136"/>
                <a:gd name="T31" fmla="*/ 3 h 183"/>
                <a:gd name="T32" fmla="*/ 0 w 136"/>
                <a:gd name="T33" fmla="*/ 9 h 183"/>
                <a:gd name="T34" fmla="*/ 15 w 136"/>
                <a:gd name="T35" fmla="*/ 15 h 183"/>
                <a:gd name="T36" fmla="*/ 28 w 136"/>
                <a:gd name="T37" fmla="*/ 23 h 183"/>
                <a:gd name="T38" fmla="*/ 41 w 136"/>
                <a:gd name="T39" fmla="*/ 30 h 183"/>
                <a:gd name="T40" fmla="*/ 53 w 136"/>
                <a:gd name="T41" fmla="*/ 39 h 183"/>
                <a:gd name="T42" fmla="*/ 64 w 136"/>
                <a:gd name="T43" fmla="*/ 48 h 183"/>
                <a:gd name="T44" fmla="*/ 75 w 136"/>
                <a:gd name="T45" fmla="*/ 58 h 183"/>
                <a:gd name="T46" fmla="*/ 85 w 136"/>
                <a:gd name="T47" fmla="*/ 69 h 183"/>
                <a:gd name="T48" fmla="*/ 94 w 136"/>
                <a:gd name="T49" fmla="*/ 80 h 183"/>
                <a:gd name="T50" fmla="*/ 101 w 136"/>
                <a:gd name="T51" fmla="*/ 92 h 183"/>
                <a:gd name="T52" fmla="*/ 108 w 136"/>
                <a:gd name="T53" fmla="*/ 104 h 183"/>
                <a:gd name="T54" fmla="*/ 114 w 136"/>
                <a:gd name="T55" fmla="*/ 116 h 183"/>
                <a:gd name="T56" fmla="*/ 119 w 136"/>
                <a:gd name="T57" fmla="*/ 129 h 183"/>
                <a:gd name="T58" fmla="*/ 123 w 136"/>
                <a:gd name="T59" fmla="*/ 143 h 183"/>
                <a:gd name="T60" fmla="*/ 126 w 136"/>
                <a:gd name="T61" fmla="*/ 156 h 183"/>
                <a:gd name="T62" fmla="*/ 128 w 136"/>
                <a:gd name="T63" fmla="*/ 169 h 183"/>
                <a:gd name="T64" fmla="*/ 128 w 136"/>
                <a:gd name="T65" fmla="*/ 183 h 1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83"/>
                <a:gd name="T101" fmla="*/ 136 w 136"/>
                <a:gd name="T102" fmla="*/ 183 h 1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83">
                  <a:moveTo>
                    <a:pt x="136" y="183"/>
                  </a:moveTo>
                  <a:lnTo>
                    <a:pt x="136" y="175"/>
                  </a:lnTo>
                  <a:lnTo>
                    <a:pt x="136" y="168"/>
                  </a:lnTo>
                  <a:lnTo>
                    <a:pt x="136" y="162"/>
                  </a:lnTo>
                  <a:lnTo>
                    <a:pt x="135" y="154"/>
                  </a:lnTo>
                  <a:lnTo>
                    <a:pt x="133" y="147"/>
                  </a:lnTo>
                  <a:lnTo>
                    <a:pt x="132" y="140"/>
                  </a:lnTo>
                  <a:lnTo>
                    <a:pt x="129" y="132"/>
                  </a:lnTo>
                  <a:lnTo>
                    <a:pt x="128" y="126"/>
                  </a:lnTo>
                  <a:lnTo>
                    <a:pt x="125" y="119"/>
                  </a:lnTo>
                  <a:lnTo>
                    <a:pt x="122" y="113"/>
                  </a:lnTo>
                  <a:lnTo>
                    <a:pt x="119" y="106"/>
                  </a:lnTo>
                  <a:lnTo>
                    <a:pt x="116" y="100"/>
                  </a:lnTo>
                  <a:lnTo>
                    <a:pt x="113" y="94"/>
                  </a:lnTo>
                  <a:lnTo>
                    <a:pt x="108" y="86"/>
                  </a:lnTo>
                  <a:lnTo>
                    <a:pt x="104" y="80"/>
                  </a:lnTo>
                  <a:lnTo>
                    <a:pt x="100" y="75"/>
                  </a:lnTo>
                  <a:lnTo>
                    <a:pt x="95" y="69"/>
                  </a:lnTo>
                  <a:lnTo>
                    <a:pt x="91" y="63"/>
                  </a:lnTo>
                  <a:lnTo>
                    <a:pt x="86" y="57"/>
                  </a:lnTo>
                  <a:lnTo>
                    <a:pt x="81" y="52"/>
                  </a:lnTo>
                  <a:lnTo>
                    <a:pt x="76" y="46"/>
                  </a:lnTo>
                  <a:lnTo>
                    <a:pt x="70" y="42"/>
                  </a:lnTo>
                  <a:lnTo>
                    <a:pt x="64" y="36"/>
                  </a:lnTo>
                  <a:lnTo>
                    <a:pt x="59" y="32"/>
                  </a:lnTo>
                  <a:lnTo>
                    <a:pt x="53" y="27"/>
                  </a:lnTo>
                  <a:lnTo>
                    <a:pt x="45" y="23"/>
                  </a:lnTo>
                  <a:lnTo>
                    <a:pt x="40" y="18"/>
                  </a:lnTo>
                  <a:lnTo>
                    <a:pt x="32" y="14"/>
                  </a:lnTo>
                  <a:lnTo>
                    <a:pt x="25" y="11"/>
                  </a:lnTo>
                  <a:lnTo>
                    <a:pt x="18" y="6"/>
                  </a:lnTo>
                  <a:lnTo>
                    <a:pt x="12" y="3"/>
                  </a:lnTo>
                  <a:lnTo>
                    <a:pt x="3" y="0"/>
                  </a:lnTo>
                  <a:lnTo>
                    <a:pt x="0" y="9"/>
                  </a:lnTo>
                  <a:lnTo>
                    <a:pt x="7" y="12"/>
                  </a:lnTo>
                  <a:lnTo>
                    <a:pt x="15" y="15"/>
                  </a:lnTo>
                  <a:lnTo>
                    <a:pt x="22" y="18"/>
                  </a:lnTo>
                  <a:lnTo>
                    <a:pt x="28" y="23"/>
                  </a:lnTo>
                  <a:lnTo>
                    <a:pt x="35" y="26"/>
                  </a:lnTo>
                  <a:lnTo>
                    <a:pt x="41" y="30"/>
                  </a:lnTo>
                  <a:lnTo>
                    <a:pt x="47" y="35"/>
                  </a:lnTo>
                  <a:lnTo>
                    <a:pt x="53" y="39"/>
                  </a:lnTo>
                  <a:lnTo>
                    <a:pt x="59" y="43"/>
                  </a:lnTo>
                  <a:lnTo>
                    <a:pt x="64" y="48"/>
                  </a:lnTo>
                  <a:lnTo>
                    <a:pt x="70" y="52"/>
                  </a:lnTo>
                  <a:lnTo>
                    <a:pt x="75" y="58"/>
                  </a:lnTo>
                  <a:lnTo>
                    <a:pt x="79" y="63"/>
                  </a:lnTo>
                  <a:lnTo>
                    <a:pt x="85" y="69"/>
                  </a:lnTo>
                  <a:lnTo>
                    <a:pt x="89" y="75"/>
                  </a:lnTo>
                  <a:lnTo>
                    <a:pt x="94" y="80"/>
                  </a:lnTo>
                  <a:lnTo>
                    <a:pt x="97" y="86"/>
                  </a:lnTo>
                  <a:lnTo>
                    <a:pt x="101" y="92"/>
                  </a:lnTo>
                  <a:lnTo>
                    <a:pt x="106" y="98"/>
                  </a:lnTo>
                  <a:lnTo>
                    <a:pt x="108" y="104"/>
                  </a:lnTo>
                  <a:lnTo>
                    <a:pt x="111" y="110"/>
                  </a:lnTo>
                  <a:lnTo>
                    <a:pt x="114" y="116"/>
                  </a:lnTo>
                  <a:lnTo>
                    <a:pt x="117" y="122"/>
                  </a:lnTo>
                  <a:lnTo>
                    <a:pt x="119" y="129"/>
                  </a:lnTo>
                  <a:lnTo>
                    <a:pt x="122" y="135"/>
                  </a:lnTo>
                  <a:lnTo>
                    <a:pt x="123" y="143"/>
                  </a:lnTo>
                  <a:lnTo>
                    <a:pt x="125" y="149"/>
                  </a:lnTo>
                  <a:lnTo>
                    <a:pt x="126" y="156"/>
                  </a:lnTo>
                  <a:lnTo>
                    <a:pt x="128" y="162"/>
                  </a:lnTo>
                  <a:lnTo>
                    <a:pt x="128" y="169"/>
                  </a:lnTo>
                  <a:lnTo>
                    <a:pt x="128" y="175"/>
                  </a:lnTo>
                  <a:lnTo>
                    <a:pt x="128" y="183"/>
                  </a:lnTo>
                  <a:lnTo>
                    <a:pt x="136" y="18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9" name="Freeform 166"/>
            <p:cNvSpPr>
              <a:spLocks/>
            </p:cNvSpPr>
            <p:nvPr/>
          </p:nvSpPr>
          <p:spPr bwMode="auto">
            <a:xfrm>
              <a:off x="5005388" y="3924126"/>
              <a:ext cx="363537" cy="315913"/>
            </a:xfrm>
            <a:custGeom>
              <a:avLst/>
              <a:gdLst>
                <a:gd name="T0" fmla="*/ 12 w 229"/>
                <a:gd name="T1" fmla="*/ 199 h 199"/>
                <a:gd name="T2" fmla="*/ 36 w 229"/>
                <a:gd name="T3" fmla="*/ 196 h 199"/>
                <a:gd name="T4" fmla="*/ 58 w 229"/>
                <a:gd name="T5" fmla="*/ 194 h 199"/>
                <a:gd name="T6" fmla="*/ 80 w 229"/>
                <a:gd name="T7" fmla="*/ 188 h 199"/>
                <a:gd name="T8" fmla="*/ 100 w 229"/>
                <a:gd name="T9" fmla="*/ 180 h 199"/>
                <a:gd name="T10" fmla="*/ 119 w 229"/>
                <a:gd name="T11" fmla="*/ 171 h 199"/>
                <a:gd name="T12" fmla="*/ 137 w 229"/>
                <a:gd name="T13" fmla="*/ 159 h 199"/>
                <a:gd name="T14" fmla="*/ 155 w 229"/>
                <a:gd name="T15" fmla="*/ 148 h 199"/>
                <a:gd name="T16" fmla="*/ 171 w 229"/>
                <a:gd name="T17" fmla="*/ 134 h 199"/>
                <a:gd name="T18" fmla="*/ 184 w 229"/>
                <a:gd name="T19" fmla="*/ 119 h 199"/>
                <a:gd name="T20" fmla="*/ 197 w 229"/>
                <a:gd name="T21" fmla="*/ 103 h 199"/>
                <a:gd name="T22" fmla="*/ 207 w 229"/>
                <a:gd name="T23" fmla="*/ 87 h 199"/>
                <a:gd name="T24" fmla="*/ 216 w 229"/>
                <a:gd name="T25" fmla="*/ 69 h 199"/>
                <a:gd name="T26" fmla="*/ 223 w 229"/>
                <a:gd name="T27" fmla="*/ 50 h 199"/>
                <a:gd name="T28" fmla="*/ 228 w 229"/>
                <a:gd name="T29" fmla="*/ 31 h 199"/>
                <a:gd name="T30" fmla="*/ 229 w 229"/>
                <a:gd name="T31" fmla="*/ 10 h 199"/>
                <a:gd name="T32" fmla="*/ 221 w 229"/>
                <a:gd name="T33" fmla="*/ 0 h 199"/>
                <a:gd name="T34" fmla="*/ 221 w 229"/>
                <a:gd name="T35" fmla="*/ 19 h 199"/>
                <a:gd name="T36" fmla="*/ 216 w 229"/>
                <a:gd name="T37" fmla="*/ 38 h 199"/>
                <a:gd name="T38" fmla="*/ 212 w 229"/>
                <a:gd name="T39" fmla="*/ 56 h 199"/>
                <a:gd name="T40" fmla="*/ 204 w 229"/>
                <a:gd name="T41" fmla="*/ 74 h 199"/>
                <a:gd name="T42" fmla="*/ 194 w 229"/>
                <a:gd name="T43" fmla="*/ 90 h 199"/>
                <a:gd name="T44" fmla="*/ 184 w 229"/>
                <a:gd name="T45" fmla="*/ 106 h 199"/>
                <a:gd name="T46" fmla="*/ 171 w 229"/>
                <a:gd name="T47" fmla="*/ 121 h 199"/>
                <a:gd name="T48" fmla="*/ 157 w 229"/>
                <a:gd name="T49" fmla="*/ 134 h 199"/>
                <a:gd name="T50" fmla="*/ 141 w 229"/>
                <a:gd name="T51" fmla="*/ 146 h 199"/>
                <a:gd name="T52" fmla="*/ 124 w 229"/>
                <a:gd name="T53" fmla="*/ 158 h 199"/>
                <a:gd name="T54" fmla="*/ 106 w 229"/>
                <a:gd name="T55" fmla="*/ 167 h 199"/>
                <a:gd name="T56" fmla="*/ 87 w 229"/>
                <a:gd name="T57" fmla="*/ 176 h 199"/>
                <a:gd name="T58" fmla="*/ 66 w 229"/>
                <a:gd name="T59" fmla="*/ 182 h 199"/>
                <a:gd name="T60" fmla="*/ 46 w 229"/>
                <a:gd name="T61" fmla="*/ 186 h 199"/>
                <a:gd name="T62" fmla="*/ 24 w 229"/>
                <a:gd name="T63" fmla="*/ 189 h 199"/>
                <a:gd name="T64" fmla="*/ 0 w 229"/>
                <a:gd name="T65" fmla="*/ 191 h 1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9"/>
                <a:gd name="T100" fmla="*/ 0 h 199"/>
                <a:gd name="T101" fmla="*/ 229 w 229"/>
                <a:gd name="T102" fmla="*/ 199 h 1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9" h="199">
                  <a:moveTo>
                    <a:pt x="0" y="199"/>
                  </a:moveTo>
                  <a:lnTo>
                    <a:pt x="12" y="199"/>
                  </a:lnTo>
                  <a:lnTo>
                    <a:pt x="24" y="198"/>
                  </a:lnTo>
                  <a:lnTo>
                    <a:pt x="36" y="196"/>
                  </a:lnTo>
                  <a:lnTo>
                    <a:pt x="47" y="195"/>
                  </a:lnTo>
                  <a:lnTo>
                    <a:pt x="58" y="194"/>
                  </a:lnTo>
                  <a:lnTo>
                    <a:pt x="69" y="191"/>
                  </a:lnTo>
                  <a:lnTo>
                    <a:pt x="80" y="188"/>
                  </a:lnTo>
                  <a:lnTo>
                    <a:pt x="90" y="183"/>
                  </a:lnTo>
                  <a:lnTo>
                    <a:pt x="100" y="180"/>
                  </a:lnTo>
                  <a:lnTo>
                    <a:pt x="109" y="176"/>
                  </a:lnTo>
                  <a:lnTo>
                    <a:pt x="119" y="171"/>
                  </a:lnTo>
                  <a:lnTo>
                    <a:pt x="128" y="165"/>
                  </a:lnTo>
                  <a:lnTo>
                    <a:pt x="137" y="159"/>
                  </a:lnTo>
                  <a:lnTo>
                    <a:pt x="146" y="154"/>
                  </a:lnTo>
                  <a:lnTo>
                    <a:pt x="155" y="148"/>
                  </a:lnTo>
                  <a:lnTo>
                    <a:pt x="162" y="142"/>
                  </a:lnTo>
                  <a:lnTo>
                    <a:pt x="171" y="134"/>
                  </a:lnTo>
                  <a:lnTo>
                    <a:pt x="178" y="127"/>
                  </a:lnTo>
                  <a:lnTo>
                    <a:pt x="184" y="119"/>
                  </a:lnTo>
                  <a:lnTo>
                    <a:pt x="191" y="112"/>
                  </a:lnTo>
                  <a:lnTo>
                    <a:pt x="197" y="103"/>
                  </a:lnTo>
                  <a:lnTo>
                    <a:pt x="201" y="94"/>
                  </a:lnTo>
                  <a:lnTo>
                    <a:pt x="207" y="87"/>
                  </a:lnTo>
                  <a:lnTo>
                    <a:pt x="212" y="78"/>
                  </a:lnTo>
                  <a:lnTo>
                    <a:pt x="216" y="69"/>
                  </a:lnTo>
                  <a:lnTo>
                    <a:pt x="219" y="59"/>
                  </a:lnTo>
                  <a:lnTo>
                    <a:pt x="223" y="50"/>
                  </a:lnTo>
                  <a:lnTo>
                    <a:pt x="225" y="40"/>
                  </a:lnTo>
                  <a:lnTo>
                    <a:pt x="228" y="31"/>
                  </a:lnTo>
                  <a:lnTo>
                    <a:pt x="229" y="20"/>
                  </a:lnTo>
                  <a:lnTo>
                    <a:pt x="229" y="10"/>
                  </a:lnTo>
                  <a:lnTo>
                    <a:pt x="229" y="0"/>
                  </a:lnTo>
                  <a:lnTo>
                    <a:pt x="221" y="0"/>
                  </a:lnTo>
                  <a:lnTo>
                    <a:pt x="221" y="10"/>
                  </a:lnTo>
                  <a:lnTo>
                    <a:pt x="221" y="19"/>
                  </a:lnTo>
                  <a:lnTo>
                    <a:pt x="219" y="29"/>
                  </a:lnTo>
                  <a:lnTo>
                    <a:pt x="216" y="38"/>
                  </a:lnTo>
                  <a:lnTo>
                    <a:pt x="215" y="47"/>
                  </a:lnTo>
                  <a:lnTo>
                    <a:pt x="212" y="56"/>
                  </a:lnTo>
                  <a:lnTo>
                    <a:pt x="207" y="65"/>
                  </a:lnTo>
                  <a:lnTo>
                    <a:pt x="204" y="74"/>
                  </a:lnTo>
                  <a:lnTo>
                    <a:pt x="200" y="82"/>
                  </a:lnTo>
                  <a:lnTo>
                    <a:pt x="194" y="90"/>
                  </a:lnTo>
                  <a:lnTo>
                    <a:pt x="190" y="99"/>
                  </a:lnTo>
                  <a:lnTo>
                    <a:pt x="184" y="106"/>
                  </a:lnTo>
                  <a:lnTo>
                    <a:pt x="178" y="114"/>
                  </a:lnTo>
                  <a:lnTo>
                    <a:pt x="171" y="121"/>
                  </a:lnTo>
                  <a:lnTo>
                    <a:pt x="165" y="128"/>
                  </a:lnTo>
                  <a:lnTo>
                    <a:pt x="157" y="134"/>
                  </a:lnTo>
                  <a:lnTo>
                    <a:pt x="149" y="140"/>
                  </a:lnTo>
                  <a:lnTo>
                    <a:pt x="141" y="146"/>
                  </a:lnTo>
                  <a:lnTo>
                    <a:pt x="133" y="152"/>
                  </a:lnTo>
                  <a:lnTo>
                    <a:pt x="124" y="158"/>
                  </a:lnTo>
                  <a:lnTo>
                    <a:pt x="115" y="162"/>
                  </a:lnTo>
                  <a:lnTo>
                    <a:pt x="106" y="167"/>
                  </a:lnTo>
                  <a:lnTo>
                    <a:pt x="96" y="171"/>
                  </a:lnTo>
                  <a:lnTo>
                    <a:pt x="87" y="176"/>
                  </a:lnTo>
                  <a:lnTo>
                    <a:pt x="77" y="179"/>
                  </a:lnTo>
                  <a:lnTo>
                    <a:pt x="66" y="182"/>
                  </a:lnTo>
                  <a:lnTo>
                    <a:pt x="56" y="185"/>
                  </a:lnTo>
                  <a:lnTo>
                    <a:pt x="46" y="186"/>
                  </a:lnTo>
                  <a:lnTo>
                    <a:pt x="34" y="189"/>
                  </a:lnTo>
                  <a:lnTo>
                    <a:pt x="24" y="189"/>
                  </a:lnTo>
                  <a:lnTo>
                    <a:pt x="12" y="191"/>
                  </a:lnTo>
                  <a:lnTo>
                    <a:pt x="0" y="191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0" name="Freeform 167"/>
            <p:cNvSpPr>
              <a:spLocks/>
            </p:cNvSpPr>
            <p:nvPr/>
          </p:nvSpPr>
          <p:spPr bwMode="auto">
            <a:xfrm>
              <a:off x="4643438" y="3924126"/>
              <a:ext cx="361950" cy="315913"/>
            </a:xfrm>
            <a:custGeom>
              <a:avLst/>
              <a:gdLst>
                <a:gd name="T0" fmla="*/ 0 w 228"/>
                <a:gd name="T1" fmla="*/ 10 h 199"/>
                <a:gd name="T2" fmla="*/ 3 w 228"/>
                <a:gd name="T3" fmla="*/ 31 h 199"/>
                <a:gd name="T4" fmla="*/ 7 w 228"/>
                <a:gd name="T5" fmla="*/ 50 h 199"/>
                <a:gd name="T6" fmla="*/ 14 w 228"/>
                <a:gd name="T7" fmla="*/ 69 h 199"/>
                <a:gd name="T8" fmla="*/ 23 w 228"/>
                <a:gd name="T9" fmla="*/ 87 h 199"/>
                <a:gd name="T10" fmla="*/ 33 w 228"/>
                <a:gd name="T11" fmla="*/ 103 h 199"/>
                <a:gd name="T12" fmla="*/ 45 w 228"/>
                <a:gd name="T13" fmla="*/ 119 h 199"/>
                <a:gd name="T14" fmla="*/ 60 w 228"/>
                <a:gd name="T15" fmla="*/ 134 h 199"/>
                <a:gd name="T16" fmla="*/ 74 w 228"/>
                <a:gd name="T17" fmla="*/ 148 h 199"/>
                <a:gd name="T18" fmla="*/ 92 w 228"/>
                <a:gd name="T19" fmla="*/ 159 h 199"/>
                <a:gd name="T20" fmla="*/ 111 w 228"/>
                <a:gd name="T21" fmla="*/ 171 h 199"/>
                <a:gd name="T22" fmla="*/ 130 w 228"/>
                <a:gd name="T23" fmla="*/ 180 h 199"/>
                <a:gd name="T24" fmla="*/ 151 w 228"/>
                <a:gd name="T25" fmla="*/ 188 h 199"/>
                <a:gd name="T26" fmla="*/ 171 w 228"/>
                <a:gd name="T27" fmla="*/ 194 h 199"/>
                <a:gd name="T28" fmla="*/ 195 w 228"/>
                <a:gd name="T29" fmla="*/ 196 h 199"/>
                <a:gd name="T30" fmla="*/ 217 w 228"/>
                <a:gd name="T31" fmla="*/ 199 h 199"/>
                <a:gd name="T32" fmla="*/ 228 w 228"/>
                <a:gd name="T33" fmla="*/ 191 h 199"/>
                <a:gd name="T34" fmla="*/ 206 w 228"/>
                <a:gd name="T35" fmla="*/ 189 h 199"/>
                <a:gd name="T36" fmla="*/ 184 w 228"/>
                <a:gd name="T37" fmla="*/ 186 h 199"/>
                <a:gd name="T38" fmla="*/ 164 w 228"/>
                <a:gd name="T39" fmla="*/ 182 h 199"/>
                <a:gd name="T40" fmla="*/ 143 w 228"/>
                <a:gd name="T41" fmla="*/ 176 h 199"/>
                <a:gd name="T42" fmla="*/ 124 w 228"/>
                <a:gd name="T43" fmla="*/ 167 h 199"/>
                <a:gd name="T44" fmla="*/ 105 w 228"/>
                <a:gd name="T45" fmla="*/ 158 h 199"/>
                <a:gd name="T46" fmla="*/ 89 w 228"/>
                <a:gd name="T47" fmla="*/ 146 h 199"/>
                <a:gd name="T48" fmla="*/ 73 w 228"/>
                <a:gd name="T49" fmla="*/ 134 h 199"/>
                <a:gd name="T50" fmla="*/ 58 w 228"/>
                <a:gd name="T51" fmla="*/ 121 h 199"/>
                <a:gd name="T52" fmla="*/ 47 w 228"/>
                <a:gd name="T53" fmla="*/ 106 h 199"/>
                <a:gd name="T54" fmla="*/ 35 w 228"/>
                <a:gd name="T55" fmla="*/ 90 h 199"/>
                <a:gd name="T56" fmla="*/ 26 w 228"/>
                <a:gd name="T57" fmla="*/ 74 h 199"/>
                <a:gd name="T58" fmla="*/ 19 w 228"/>
                <a:gd name="T59" fmla="*/ 56 h 199"/>
                <a:gd name="T60" fmla="*/ 13 w 228"/>
                <a:gd name="T61" fmla="*/ 38 h 199"/>
                <a:gd name="T62" fmla="*/ 10 w 228"/>
                <a:gd name="T63" fmla="*/ 19 h 199"/>
                <a:gd name="T64" fmla="*/ 8 w 228"/>
                <a:gd name="T65" fmla="*/ 0 h 19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8"/>
                <a:gd name="T100" fmla="*/ 0 h 199"/>
                <a:gd name="T101" fmla="*/ 228 w 228"/>
                <a:gd name="T102" fmla="*/ 199 h 19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8" h="199">
                  <a:moveTo>
                    <a:pt x="0" y="0"/>
                  </a:moveTo>
                  <a:lnTo>
                    <a:pt x="0" y="10"/>
                  </a:lnTo>
                  <a:lnTo>
                    <a:pt x="1" y="20"/>
                  </a:lnTo>
                  <a:lnTo>
                    <a:pt x="3" y="31"/>
                  </a:lnTo>
                  <a:lnTo>
                    <a:pt x="4" y="40"/>
                  </a:lnTo>
                  <a:lnTo>
                    <a:pt x="7" y="50"/>
                  </a:lnTo>
                  <a:lnTo>
                    <a:pt x="10" y="59"/>
                  </a:lnTo>
                  <a:lnTo>
                    <a:pt x="14" y="69"/>
                  </a:lnTo>
                  <a:lnTo>
                    <a:pt x="17" y="78"/>
                  </a:lnTo>
                  <a:lnTo>
                    <a:pt x="23" y="87"/>
                  </a:lnTo>
                  <a:lnTo>
                    <a:pt x="27" y="94"/>
                  </a:lnTo>
                  <a:lnTo>
                    <a:pt x="33" y="103"/>
                  </a:lnTo>
                  <a:lnTo>
                    <a:pt x="39" y="112"/>
                  </a:lnTo>
                  <a:lnTo>
                    <a:pt x="45" y="119"/>
                  </a:lnTo>
                  <a:lnTo>
                    <a:pt x="52" y="127"/>
                  </a:lnTo>
                  <a:lnTo>
                    <a:pt x="60" y="134"/>
                  </a:lnTo>
                  <a:lnTo>
                    <a:pt x="67" y="142"/>
                  </a:lnTo>
                  <a:lnTo>
                    <a:pt x="74" y="148"/>
                  </a:lnTo>
                  <a:lnTo>
                    <a:pt x="83" y="154"/>
                  </a:lnTo>
                  <a:lnTo>
                    <a:pt x="92" y="159"/>
                  </a:lnTo>
                  <a:lnTo>
                    <a:pt x="101" y="165"/>
                  </a:lnTo>
                  <a:lnTo>
                    <a:pt x="111" y="171"/>
                  </a:lnTo>
                  <a:lnTo>
                    <a:pt x="120" y="176"/>
                  </a:lnTo>
                  <a:lnTo>
                    <a:pt x="130" y="180"/>
                  </a:lnTo>
                  <a:lnTo>
                    <a:pt x="140" y="183"/>
                  </a:lnTo>
                  <a:lnTo>
                    <a:pt x="151" y="188"/>
                  </a:lnTo>
                  <a:lnTo>
                    <a:pt x="161" y="191"/>
                  </a:lnTo>
                  <a:lnTo>
                    <a:pt x="171" y="194"/>
                  </a:lnTo>
                  <a:lnTo>
                    <a:pt x="183" y="195"/>
                  </a:lnTo>
                  <a:lnTo>
                    <a:pt x="195" y="196"/>
                  </a:lnTo>
                  <a:lnTo>
                    <a:pt x="205" y="198"/>
                  </a:lnTo>
                  <a:lnTo>
                    <a:pt x="217" y="199"/>
                  </a:lnTo>
                  <a:lnTo>
                    <a:pt x="228" y="199"/>
                  </a:lnTo>
                  <a:lnTo>
                    <a:pt x="228" y="191"/>
                  </a:lnTo>
                  <a:lnTo>
                    <a:pt x="218" y="191"/>
                  </a:lnTo>
                  <a:lnTo>
                    <a:pt x="206" y="189"/>
                  </a:lnTo>
                  <a:lnTo>
                    <a:pt x="195" y="189"/>
                  </a:lnTo>
                  <a:lnTo>
                    <a:pt x="184" y="186"/>
                  </a:lnTo>
                  <a:lnTo>
                    <a:pt x="174" y="185"/>
                  </a:lnTo>
                  <a:lnTo>
                    <a:pt x="164" y="182"/>
                  </a:lnTo>
                  <a:lnTo>
                    <a:pt x="154" y="179"/>
                  </a:lnTo>
                  <a:lnTo>
                    <a:pt x="143" y="176"/>
                  </a:lnTo>
                  <a:lnTo>
                    <a:pt x="133" y="171"/>
                  </a:lnTo>
                  <a:lnTo>
                    <a:pt x="124" y="167"/>
                  </a:lnTo>
                  <a:lnTo>
                    <a:pt x="114" y="162"/>
                  </a:lnTo>
                  <a:lnTo>
                    <a:pt x="105" y="158"/>
                  </a:lnTo>
                  <a:lnTo>
                    <a:pt x="96" y="152"/>
                  </a:lnTo>
                  <a:lnTo>
                    <a:pt x="89" y="146"/>
                  </a:lnTo>
                  <a:lnTo>
                    <a:pt x="80" y="140"/>
                  </a:lnTo>
                  <a:lnTo>
                    <a:pt x="73" y="134"/>
                  </a:lnTo>
                  <a:lnTo>
                    <a:pt x="66" y="128"/>
                  </a:lnTo>
                  <a:lnTo>
                    <a:pt x="58" y="121"/>
                  </a:lnTo>
                  <a:lnTo>
                    <a:pt x="52" y="114"/>
                  </a:lnTo>
                  <a:lnTo>
                    <a:pt x="47" y="106"/>
                  </a:lnTo>
                  <a:lnTo>
                    <a:pt x="41" y="99"/>
                  </a:lnTo>
                  <a:lnTo>
                    <a:pt x="35" y="90"/>
                  </a:lnTo>
                  <a:lnTo>
                    <a:pt x="30" y="82"/>
                  </a:lnTo>
                  <a:lnTo>
                    <a:pt x="26" y="74"/>
                  </a:lnTo>
                  <a:lnTo>
                    <a:pt x="22" y="65"/>
                  </a:lnTo>
                  <a:lnTo>
                    <a:pt x="19" y="56"/>
                  </a:lnTo>
                  <a:lnTo>
                    <a:pt x="16" y="47"/>
                  </a:lnTo>
                  <a:lnTo>
                    <a:pt x="13" y="38"/>
                  </a:lnTo>
                  <a:lnTo>
                    <a:pt x="11" y="29"/>
                  </a:lnTo>
                  <a:lnTo>
                    <a:pt x="10" y="19"/>
                  </a:lnTo>
                  <a:lnTo>
                    <a:pt x="8" y="1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1" name="Freeform 168"/>
            <p:cNvSpPr>
              <a:spLocks/>
            </p:cNvSpPr>
            <p:nvPr/>
          </p:nvSpPr>
          <p:spPr bwMode="auto">
            <a:xfrm>
              <a:off x="4643438" y="3633614"/>
              <a:ext cx="215900" cy="290512"/>
            </a:xfrm>
            <a:custGeom>
              <a:avLst/>
              <a:gdLst>
                <a:gd name="T0" fmla="*/ 126 w 136"/>
                <a:gd name="T1" fmla="*/ 3 h 183"/>
                <a:gd name="T2" fmla="*/ 111 w 136"/>
                <a:gd name="T3" fmla="*/ 12 h 183"/>
                <a:gd name="T4" fmla="*/ 98 w 136"/>
                <a:gd name="T5" fmla="*/ 20 h 183"/>
                <a:gd name="T6" fmla="*/ 85 w 136"/>
                <a:gd name="T7" fmla="*/ 29 h 183"/>
                <a:gd name="T8" fmla="*/ 73 w 136"/>
                <a:gd name="T9" fmla="*/ 39 h 183"/>
                <a:gd name="T10" fmla="*/ 61 w 136"/>
                <a:gd name="T11" fmla="*/ 48 h 183"/>
                <a:gd name="T12" fmla="*/ 51 w 136"/>
                <a:gd name="T13" fmla="*/ 60 h 183"/>
                <a:gd name="T14" fmla="*/ 41 w 136"/>
                <a:gd name="T15" fmla="*/ 70 h 183"/>
                <a:gd name="T16" fmla="*/ 32 w 136"/>
                <a:gd name="T17" fmla="*/ 82 h 183"/>
                <a:gd name="T18" fmla="*/ 25 w 136"/>
                <a:gd name="T19" fmla="*/ 94 h 183"/>
                <a:gd name="T20" fmla="*/ 17 w 136"/>
                <a:gd name="T21" fmla="*/ 107 h 183"/>
                <a:gd name="T22" fmla="*/ 11 w 136"/>
                <a:gd name="T23" fmla="*/ 120 h 183"/>
                <a:gd name="T24" fmla="*/ 7 w 136"/>
                <a:gd name="T25" fmla="*/ 134 h 183"/>
                <a:gd name="T26" fmla="*/ 4 w 136"/>
                <a:gd name="T27" fmla="*/ 147 h 183"/>
                <a:gd name="T28" fmla="*/ 1 w 136"/>
                <a:gd name="T29" fmla="*/ 160 h 183"/>
                <a:gd name="T30" fmla="*/ 0 w 136"/>
                <a:gd name="T31" fmla="*/ 175 h 183"/>
                <a:gd name="T32" fmla="*/ 8 w 136"/>
                <a:gd name="T33" fmla="*/ 183 h 183"/>
                <a:gd name="T34" fmla="*/ 8 w 136"/>
                <a:gd name="T35" fmla="*/ 169 h 183"/>
                <a:gd name="T36" fmla="*/ 11 w 136"/>
                <a:gd name="T37" fmla="*/ 156 h 183"/>
                <a:gd name="T38" fmla="*/ 14 w 136"/>
                <a:gd name="T39" fmla="*/ 143 h 183"/>
                <a:gd name="T40" fmla="*/ 17 w 136"/>
                <a:gd name="T41" fmla="*/ 129 h 183"/>
                <a:gd name="T42" fmla="*/ 23 w 136"/>
                <a:gd name="T43" fmla="*/ 117 h 183"/>
                <a:gd name="T44" fmla="*/ 29 w 136"/>
                <a:gd name="T45" fmla="*/ 104 h 183"/>
                <a:gd name="T46" fmla="*/ 35 w 136"/>
                <a:gd name="T47" fmla="*/ 92 h 183"/>
                <a:gd name="T48" fmla="*/ 44 w 136"/>
                <a:gd name="T49" fmla="*/ 82 h 183"/>
                <a:gd name="T50" fmla="*/ 52 w 136"/>
                <a:gd name="T51" fmla="*/ 70 h 183"/>
                <a:gd name="T52" fmla="*/ 61 w 136"/>
                <a:gd name="T53" fmla="*/ 60 h 183"/>
                <a:gd name="T54" fmla="*/ 73 w 136"/>
                <a:gd name="T55" fmla="*/ 49 h 183"/>
                <a:gd name="T56" fmla="*/ 83 w 136"/>
                <a:gd name="T57" fmla="*/ 40 h 183"/>
                <a:gd name="T58" fmla="*/ 96 w 136"/>
                <a:gd name="T59" fmla="*/ 32 h 183"/>
                <a:gd name="T60" fmla="*/ 108 w 136"/>
                <a:gd name="T61" fmla="*/ 23 h 183"/>
                <a:gd name="T62" fmla="*/ 123 w 136"/>
                <a:gd name="T63" fmla="*/ 15 h 183"/>
                <a:gd name="T64" fmla="*/ 136 w 136"/>
                <a:gd name="T65" fmla="*/ 8 h 18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36"/>
                <a:gd name="T100" fmla="*/ 0 h 183"/>
                <a:gd name="T101" fmla="*/ 136 w 136"/>
                <a:gd name="T102" fmla="*/ 183 h 18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36" h="183">
                  <a:moveTo>
                    <a:pt x="133" y="0"/>
                  </a:moveTo>
                  <a:lnTo>
                    <a:pt x="126" y="3"/>
                  </a:lnTo>
                  <a:lnTo>
                    <a:pt x="118" y="8"/>
                  </a:lnTo>
                  <a:lnTo>
                    <a:pt x="111" y="12"/>
                  </a:lnTo>
                  <a:lnTo>
                    <a:pt x="104" y="15"/>
                  </a:lnTo>
                  <a:lnTo>
                    <a:pt x="98" y="20"/>
                  </a:lnTo>
                  <a:lnTo>
                    <a:pt x="91" y="24"/>
                  </a:lnTo>
                  <a:lnTo>
                    <a:pt x="85" y="29"/>
                  </a:lnTo>
                  <a:lnTo>
                    <a:pt x="79" y="33"/>
                  </a:lnTo>
                  <a:lnTo>
                    <a:pt x="73" y="39"/>
                  </a:lnTo>
                  <a:lnTo>
                    <a:pt x="67" y="43"/>
                  </a:lnTo>
                  <a:lnTo>
                    <a:pt x="61" y="48"/>
                  </a:lnTo>
                  <a:lnTo>
                    <a:pt x="55" y="54"/>
                  </a:lnTo>
                  <a:lnTo>
                    <a:pt x="51" y="60"/>
                  </a:lnTo>
                  <a:lnTo>
                    <a:pt x="45" y="64"/>
                  </a:lnTo>
                  <a:lnTo>
                    <a:pt x="41" y="70"/>
                  </a:lnTo>
                  <a:lnTo>
                    <a:pt x="36" y="76"/>
                  </a:lnTo>
                  <a:lnTo>
                    <a:pt x="32" y="82"/>
                  </a:lnTo>
                  <a:lnTo>
                    <a:pt x="27" y="88"/>
                  </a:lnTo>
                  <a:lnTo>
                    <a:pt x="25" y="94"/>
                  </a:lnTo>
                  <a:lnTo>
                    <a:pt x="20" y="100"/>
                  </a:lnTo>
                  <a:lnTo>
                    <a:pt x="17" y="107"/>
                  </a:lnTo>
                  <a:lnTo>
                    <a:pt x="14" y="113"/>
                  </a:lnTo>
                  <a:lnTo>
                    <a:pt x="11" y="120"/>
                  </a:lnTo>
                  <a:lnTo>
                    <a:pt x="10" y="126"/>
                  </a:lnTo>
                  <a:lnTo>
                    <a:pt x="7" y="134"/>
                  </a:lnTo>
                  <a:lnTo>
                    <a:pt x="5" y="140"/>
                  </a:lnTo>
                  <a:lnTo>
                    <a:pt x="4" y="147"/>
                  </a:lnTo>
                  <a:lnTo>
                    <a:pt x="3" y="154"/>
                  </a:lnTo>
                  <a:lnTo>
                    <a:pt x="1" y="160"/>
                  </a:lnTo>
                  <a:lnTo>
                    <a:pt x="0" y="168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8" y="183"/>
                  </a:lnTo>
                  <a:lnTo>
                    <a:pt x="8" y="175"/>
                  </a:lnTo>
                  <a:lnTo>
                    <a:pt x="8" y="169"/>
                  </a:lnTo>
                  <a:lnTo>
                    <a:pt x="10" y="162"/>
                  </a:lnTo>
                  <a:lnTo>
                    <a:pt x="11" y="156"/>
                  </a:lnTo>
                  <a:lnTo>
                    <a:pt x="11" y="149"/>
                  </a:lnTo>
                  <a:lnTo>
                    <a:pt x="14" y="143"/>
                  </a:lnTo>
                  <a:lnTo>
                    <a:pt x="16" y="135"/>
                  </a:lnTo>
                  <a:lnTo>
                    <a:pt x="17" y="129"/>
                  </a:lnTo>
                  <a:lnTo>
                    <a:pt x="20" y="123"/>
                  </a:lnTo>
                  <a:lnTo>
                    <a:pt x="23" y="117"/>
                  </a:lnTo>
                  <a:lnTo>
                    <a:pt x="26" y="110"/>
                  </a:lnTo>
                  <a:lnTo>
                    <a:pt x="29" y="104"/>
                  </a:lnTo>
                  <a:lnTo>
                    <a:pt x="32" y="98"/>
                  </a:lnTo>
                  <a:lnTo>
                    <a:pt x="35" y="92"/>
                  </a:lnTo>
                  <a:lnTo>
                    <a:pt x="39" y="86"/>
                  </a:lnTo>
                  <a:lnTo>
                    <a:pt x="44" y="82"/>
                  </a:lnTo>
                  <a:lnTo>
                    <a:pt x="48" y="76"/>
                  </a:lnTo>
                  <a:lnTo>
                    <a:pt x="52" y="70"/>
                  </a:lnTo>
                  <a:lnTo>
                    <a:pt x="57" y="66"/>
                  </a:lnTo>
                  <a:lnTo>
                    <a:pt x="61" y="60"/>
                  </a:lnTo>
                  <a:lnTo>
                    <a:pt x="67" y="55"/>
                  </a:lnTo>
                  <a:lnTo>
                    <a:pt x="73" y="49"/>
                  </a:lnTo>
                  <a:lnTo>
                    <a:pt x="77" y="45"/>
                  </a:lnTo>
                  <a:lnTo>
                    <a:pt x="83" y="40"/>
                  </a:lnTo>
                  <a:lnTo>
                    <a:pt x="89" y="36"/>
                  </a:lnTo>
                  <a:lnTo>
                    <a:pt x="96" y="32"/>
                  </a:lnTo>
                  <a:lnTo>
                    <a:pt x="102" y="27"/>
                  </a:lnTo>
                  <a:lnTo>
                    <a:pt x="108" y="23"/>
                  </a:lnTo>
                  <a:lnTo>
                    <a:pt x="115" y="20"/>
                  </a:lnTo>
                  <a:lnTo>
                    <a:pt x="123" y="15"/>
                  </a:lnTo>
                  <a:lnTo>
                    <a:pt x="129" y="12"/>
                  </a:lnTo>
                  <a:lnTo>
                    <a:pt x="136" y="8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2" name="Freeform 169"/>
            <p:cNvSpPr>
              <a:spLocks/>
            </p:cNvSpPr>
            <p:nvPr/>
          </p:nvSpPr>
          <p:spPr bwMode="auto">
            <a:xfrm>
              <a:off x="4854575" y="3573289"/>
              <a:ext cx="38100" cy="73025"/>
            </a:xfrm>
            <a:custGeom>
              <a:avLst/>
              <a:gdLst>
                <a:gd name="T0" fmla="*/ 15 w 24"/>
                <a:gd name="T1" fmla="*/ 1 h 46"/>
                <a:gd name="T2" fmla="*/ 15 w 24"/>
                <a:gd name="T3" fmla="*/ 4 h 46"/>
                <a:gd name="T4" fmla="*/ 15 w 24"/>
                <a:gd name="T5" fmla="*/ 7 h 46"/>
                <a:gd name="T6" fmla="*/ 13 w 24"/>
                <a:gd name="T7" fmla="*/ 10 h 46"/>
                <a:gd name="T8" fmla="*/ 13 w 24"/>
                <a:gd name="T9" fmla="*/ 13 h 46"/>
                <a:gd name="T10" fmla="*/ 13 w 24"/>
                <a:gd name="T11" fmla="*/ 16 h 46"/>
                <a:gd name="T12" fmla="*/ 12 w 24"/>
                <a:gd name="T13" fmla="*/ 19 h 46"/>
                <a:gd name="T14" fmla="*/ 12 w 24"/>
                <a:gd name="T15" fmla="*/ 22 h 46"/>
                <a:gd name="T16" fmla="*/ 10 w 24"/>
                <a:gd name="T17" fmla="*/ 25 h 46"/>
                <a:gd name="T18" fmla="*/ 9 w 24"/>
                <a:gd name="T19" fmla="*/ 28 h 46"/>
                <a:gd name="T20" fmla="*/ 7 w 24"/>
                <a:gd name="T21" fmla="*/ 30 h 46"/>
                <a:gd name="T22" fmla="*/ 7 w 24"/>
                <a:gd name="T23" fmla="*/ 33 h 46"/>
                <a:gd name="T24" fmla="*/ 6 w 24"/>
                <a:gd name="T25" fmla="*/ 34 h 46"/>
                <a:gd name="T26" fmla="*/ 3 w 24"/>
                <a:gd name="T27" fmla="*/ 37 h 46"/>
                <a:gd name="T28" fmla="*/ 0 w 24"/>
                <a:gd name="T29" fmla="*/ 38 h 46"/>
                <a:gd name="T30" fmla="*/ 4 w 24"/>
                <a:gd name="T31" fmla="*/ 46 h 46"/>
                <a:gd name="T32" fmla="*/ 7 w 24"/>
                <a:gd name="T33" fmla="*/ 44 h 46"/>
                <a:gd name="T34" fmla="*/ 10 w 24"/>
                <a:gd name="T35" fmla="*/ 41 h 46"/>
                <a:gd name="T36" fmla="*/ 12 w 24"/>
                <a:gd name="T37" fmla="*/ 40 h 46"/>
                <a:gd name="T38" fmla="*/ 15 w 24"/>
                <a:gd name="T39" fmla="*/ 37 h 46"/>
                <a:gd name="T40" fmla="*/ 16 w 24"/>
                <a:gd name="T41" fmla="*/ 34 h 46"/>
                <a:gd name="T42" fmla="*/ 18 w 24"/>
                <a:gd name="T43" fmla="*/ 31 h 46"/>
                <a:gd name="T44" fmla="*/ 19 w 24"/>
                <a:gd name="T45" fmla="*/ 28 h 46"/>
                <a:gd name="T46" fmla="*/ 19 w 24"/>
                <a:gd name="T47" fmla="*/ 25 h 46"/>
                <a:gd name="T48" fmla="*/ 21 w 24"/>
                <a:gd name="T49" fmla="*/ 22 h 46"/>
                <a:gd name="T50" fmla="*/ 22 w 24"/>
                <a:gd name="T51" fmla="*/ 18 h 46"/>
                <a:gd name="T52" fmla="*/ 22 w 24"/>
                <a:gd name="T53" fmla="*/ 15 h 46"/>
                <a:gd name="T54" fmla="*/ 22 w 24"/>
                <a:gd name="T55" fmla="*/ 12 h 46"/>
                <a:gd name="T56" fmla="*/ 24 w 24"/>
                <a:gd name="T57" fmla="*/ 7 h 46"/>
                <a:gd name="T58" fmla="*/ 24 w 24"/>
                <a:gd name="T59" fmla="*/ 4 h 46"/>
                <a:gd name="T60" fmla="*/ 24 w 24"/>
                <a:gd name="T61" fmla="*/ 1 h 46"/>
                <a:gd name="T62" fmla="*/ 15 w 24"/>
                <a:gd name="T63" fmla="*/ 0 h 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"/>
                <a:gd name="T97" fmla="*/ 0 h 46"/>
                <a:gd name="T98" fmla="*/ 24 w 24"/>
                <a:gd name="T99" fmla="*/ 46 h 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" h="46">
                  <a:moveTo>
                    <a:pt x="15" y="0"/>
                  </a:moveTo>
                  <a:lnTo>
                    <a:pt x="15" y="1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4" y="36"/>
                  </a:lnTo>
                  <a:lnTo>
                    <a:pt x="3" y="37"/>
                  </a:lnTo>
                  <a:lnTo>
                    <a:pt x="2" y="37"/>
                  </a:lnTo>
                  <a:lnTo>
                    <a:pt x="0" y="38"/>
                  </a:lnTo>
                  <a:lnTo>
                    <a:pt x="3" y="46"/>
                  </a:lnTo>
                  <a:lnTo>
                    <a:pt x="4" y="46"/>
                  </a:lnTo>
                  <a:lnTo>
                    <a:pt x="6" y="44"/>
                  </a:lnTo>
                  <a:lnTo>
                    <a:pt x="7" y="44"/>
                  </a:lnTo>
                  <a:lnTo>
                    <a:pt x="9" y="43"/>
                  </a:lnTo>
                  <a:lnTo>
                    <a:pt x="10" y="41"/>
                  </a:lnTo>
                  <a:lnTo>
                    <a:pt x="12" y="41"/>
                  </a:lnTo>
                  <a:lnTo>
                    <a:pt x="12" y="40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5" y="36"/>
                  </a:lnTo>
                  <a:lnTo>
                    <a:pt x="16" y="34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9" y="28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1" y="21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22" y="15"/>
                  </a:lnTo>
                  <a:lnTo>
                    <a:pt x="22" y="13"/>
                  </a:lnTo>
                  <a:lnTo>
                    <a:pt x="22" y="12"/>
                  </a:lnTo>
                  <a:lnTo>
                    <a:pt x="24" y="10"/>
                  </a:lnTo>
                  <a:lnTo>
                    <a:pt x="24" y="7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2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3" name="Freeform 170"/>
            <p:cNvSpPr>
              <a:spLocks/>
            </p:cNvSpPr>
            <p:nvPr/>
          </p:nvSpPr>
          <p:spPr bwMode="auto">
            <a:xfrm>
              <a:off x="4822825" y="3484389"/>
              <a:ext cx="69850" cy="88900"/>
            </a:xfrm>
            <a:custGeom>
              <a:avLst/>
              <a:gdLst>
                <a:gd name="T0" fmla="*/ 1 w 44"/>
                <a:gd name="T1" fmla="*/ 9 h 56"/>
                <a:gd name="T2" fmla="*/ 4 w 44"/>
                <a:gd name="T3" fmla="*/ 10 h 56"/>
                <a:gd name="T4" fmla="*/ 8 w 44"/>
                <a:gd name="T5" fmla="*/ 10 h 56"/>
                <a:gd name="T6" fmla="*/ 11 w 44"/>
                <a:gd name="T7" fmla="*/ 12 h 56"/>
                <a:gd name="T8" fmla="*/ 14 w 44"/>
                <a:gd name="T9" fmla="*/ 13 h 56"/>
                <a:gd name="T10" fmla="*/ 17 w 44"/>
                <a:gd name="T11" fmla="*/ 16 h 56"/>
                <a:gd name="T12" fmla="*/ 20 w 44"/>
                <a:gd name="T13" fmla="*/ 18 h 56"/>
                <a:gd name="T14" fmla="*/ 23 w 44"/>
                <a:gd name="T15" fmla="*/ 20 h 56"/>
                <a:gd name="T16" fmla="*/ 24 w 44"/>
                <a:gd name="T17" fmla="*/ 23 h 56"/>
                <a:gd name="T18" fmla="*/ 27 w 44"/>
                <a:gd name="T19" fmla="*/ 28 h 56"/>
                <a:gd name="T20" fmla="*/ 29 w 44"/>
                <a:gd name="T21" fmla="*/ 31 h 56"/>
                <a:gd name="T22" fmla="*/ 30 w 44"/>
                <a:gd name="T23" fmla="*/ 35 h 56"/>
                <a:gd name="T24" fmla="*/ 32 w 44"/>
                <a:gd name="T25" fmla="*/ 40 h 56"/>
                <a:gd name="T26" fmla="*/ 33 w 44"/>
                <a:gd name="T27" fmla="*/ 44 h 56"/>
                <a:gd name="T28" fmla="*/ 35 w 44"/>
                <a:gd name="T29" fmla="*/ 49 h 56"/>
                <a:gd name="T30" fmla="*/ 35 w 44"/>
                <a:gd name="T31" fmla="*/ 53 h 56"/>
                <a:gd name="T32" fmla="*/ 44 w 44"/>
                <a:gd name="T33" fmla="*/ 56 h 56"/>
                <a:gd name="T34" fmla="*/ 44 w 44"/>
                <a:gd name="T35" fmla="*/ 50 h 56"/>
                <a:gd name="T36" fmla="*/ 42 w 44"/>
                <a:gd name="T37" fmla="*/ 44 h 56"/>
                <a:gd name="T38" fmla="*/ 42 w 44"/>
                <a:gd name="T39" fmla="*/ 40 h 56"/>
                <a:gd name="T40" fmla="*/ 41 w 44"/>
                <a:gd name="T41" fmla="*/ 34 h 56"/>
                <a:gd name="T42" fmla="*/ 38 w 44"/>
                <a:gd name="T43" fmla="*/ 29 h 56"/>
                <a:gd name="T44" fmla="*/ 36 w 44"/>
                <a:gd name="T45" fmla="*/ 25 h 56"/>
                <a:gd name="T46" fmla="*/ 33 w 44"/>
                <a:gd name="T47" fmla="*/ 20 h 56"/>
                <a:gd name="T48" fmla="*/ 30 w 44"/>
                <a:gd name="T49" fmla="*/ 16 h 56"/>
                <a:gd name="T50" fmla="*/ 27 w 44"/>
                <a:gd name="T51" fmla="*/ 13 h 56"/>
                <a:gd name="T52" fmla="*/ 24 w 44"/>
                <a:gd name="T53" fmla="*/ 10 h 56"/>
                <a:gd name="T54" fmla="*/ 20 w 44"/>
                <a:gd name="T55" fmla="*/ 7 h 56"/>
                <a:gd name="T56" fmla="*/ 17 w 44"/>
                <a:gd name="T57" fmla="*/ 4 h 56"/>
                <a:gd name="T58" fmla="*/ 13 w 44"/>
                <a:gd name="T59" fmla="*/ 3 h 56"/>
                <a:gd name="T60" fmla="*/ 8 w 44"/>
                <a:gd name="T61" fmla="*/ 1 h 56"/>
                <a:gd name="T62" fmla="*/ 4 w 44"/>
                <a:gd name="T63" fmla="*/ 0 h 56"/>
                <a:gd name="T64" fmla="*/ 0 w 44"/>
                <a:gd name="T65" fmla="*/ 0 h 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4"/>
                <a:gd name="T100" fmla="*/ 0 h 56"/>
                <a:gd name="T101" fmla="*/ 44 w 44"/>
                <a:gd name="T102" fmla="*/ 56 h 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4" h="56">
                  <a:moveTo>
                    <a:pt x="0" y="9"/>
                  </a:moveTo>
                  <a:lnTo>
                    <a:pt x="1" y="9"/>
                  </a:lnTo>
                  <a:lnTo>
                    <a:pt x="2" y="9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6" y="15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20" y="18"/>
                  </a:lnTo>
                  <a:lnTo>
                    <a:pt x="22" y="19"/>
                  </a:lnTo>
                  <a:lnTo>
                    <a:pt x="23" y="20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6" y="25"/>
                  </a:lnTo>
                  <a:lnTo>
                    <a:pt x="27" y="28"/>
                  </a:lnTo>
                  <a:lnTo>
                    <a:pt x="29" y="29"/>
                  </a:lnTo>
                  <a:lnTo>
                    <a:pt x="29" y="31"/>
                  </a:lnTo>
                  <a:lnTo>
                    <a:pt x="30" y="32"/>
                  </a:lnTo>
                  <a:lnTo>
                    <a:pt x="30" y="35"/>
                  </a:lnTo>
                  <a:lnTo>
                    <a:pt x="32" y="37"/>
                  </a:lnTo>
                  <a:lnTo>
                    <a:pt x="32" y="40"/>
                  </a:lnTo>
                  <a:lnTo>
                    <a:pt x="33" y="41"/>
                  </a:lnTo>
                  <a:lnTo>
                    <a:pt x="33" y="44"/>
                  </a:lnTo>
                  <a:lnTo>
                    <a:pt x="33" y="46"/>
                  </a:lnTo>
                  <a:lnTo>
                    <a:pt x="35" y="49"/>
                  </a:lnTo>
                  <a:lnTo>
                    <a:pt x="35" y="50"/>
                  </a:lnTo>
                  <a:lnTo>
                    <a:pt x="35" y="53"/>
                  </a:lnTo>
                  <a:lnTo>
                    <a:pt x="35" y="56"/>
                  </a:lnTo>
                  <a:lnTo>
                    <a:pt x="44" y="56"/>
                  </a:lnTo>
                  <a:lnTo>
                    <a:pt x="44" y="53"/>
                  </a:lnTo>
                  <a:lnTo>
                    <a:pt x="44" y="50"/>
                  </a:lnTo>
                  <a:lnTo>
                    <a:pt x="44" y="47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2" y="40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39" y="32"/>
                  </a:lnTo>
                  <a:lnTo>
                    <a:pt x="38" y="29"/>
                  </a:lnTo>
                  <a:lnTo>
                    <a:pt x="38" y="28"/>
                  </a:lnTo>
                  <a:lnTo>
                    <a:pt x="36" y="25"/>
                  </a:lnTo>
                  <a:lnTo>
                    <a:pt x="35" y="23"/>
                  </a:lnTo>
                  <a:lnTo>
                    <a:pt x="33" y="20"/>
                  </a:lnTo>
                  <a:lnTo>
                    <a:pt x="32" y="19"/>
                  </a:lnTo>
                  <a:lnTo>
                    <a:pt x="30" y="16"/>
                  </a:lnTo>
                  <a:lnTo>
                    <a:pt x="29" y="15"/>
                  </a:lnTo>
                  <a:lnTo>
                    <a:pt x="27" y="13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3" y="9"/>
                  </a:lnTo>
                  <a:lnTo>
                    <a:pt x="20" y="7"/>
                  </a:lnTo>
                  <a:lnTo>
                    <a:pt x="19" y="6"/>
                  </a:lnTo>
                  <a:lnTo>
                    <a:pt x="17" y="4"/>
                  </a:lnTo>
                  <a:lnTo>
                    <a:pt x="14" y="4"/>
                  </a:lnTo>
                  <a:lnTo>
                    <a:pt x="13" y="3"/>
                  </a:lnTo>
                  <a:lnTo>
                    <a:pt x="10" y="1"/>
                  </a:lnTo>
                  <a:lnTo>
                    <a:pt x="8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4" name="Freeform 171"/>
            <p:cNvSpPr>
              <a:spLocks/>
            </p:cNvSpPr>
            <p:nvPr/>
          </p:nvSpPr>
          <p:spPr bwMode="auto">
            <a:xfrm>
              <a:off x="4549775" y="3484389"/>
              <a:ext cx="273050" cy="14287"/>
            </a:xfrm>
            <a:custGeom>
              <a:avLst/>
              <a:gdLst>
                <a:gd name="T0" fmla="*/ 0 w 172"/>
                <a:gd name="T1" fmla="*/ 4 h 9"/>
                <a:gd name="T2" fmla="*/ 0 w 172"/>
                <a:gd name="T3" fmla="*/ 9 h 9"/>
                <a:gd name="T4" fmla="*/ 172 w 172"/>
                <a:gd name="T5" fmla="*/ 9 h 9"/>
                <a:gd name="T6" fmla="*/ 172 w 172"/>
                <a:gd name="T7" fmla="*/ 0 h 9"/>
                <a:gd name="T8" fmla="*/ 0 w 172"/>
                <a:gd name="T9" fmla="*/ 0 h 9"/>
                <a:gd name="T10" fmla="*/ 0 w 172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2"/>
                <a:gd name="T19" fmla="*/ 0 h 9"/>
                <a:gd name="T20" fmla="*/ 172 w 172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2" h="9">
                  <a:moveTo>
                    <a:pt x="0" y="4"/>
                  </a:moveTo>
                  <a:lnTo>
                    <a:pt x="0" y="9"/>
                  </a:lnTo>
                  <a:lnTo>
                    <a:pt x="172" y="9"/>
                  </a:lnTo>
                  <a:lnTo>
                    <a:pt x="172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5" name="Freeform 172"/>
            <p:cNvSpPr>
              <a:spLocks/>
            </p:cNvSpPr>
            <p:nvPr/>
          </p:nvSpPr>
          <p:spPr bwMode="auto">
            <a:xfrm>
              <a:off x="4748213" y="2663651"/>
              <a:ext cx="36512" cy="58738"/>
            </a:xfrm>
            <a:custGeom>
              <a:avLst/>
              <a:gdLst>
                <a:gd name="T0" fmla="*/ 23 w 23"/>
                <a:gd name="T1" fmla="*/ 37 h 37"/>
                <a:gd name="T2" fmla="*/ 23 w 23"/>
                <a:gd name="T3" fmla="*/ 36 h 37"/>
                <a:gd name="T4" fmla="*/ 23 w 23"/>
                <a:gd name="T5" fmla="*/ 34 h 37"/>
                <a:gd name="T6" fmla="*/ 23 w 23"/>
                <a:gd name="T7" fmla="*/ 33 h 37"/>
                <a:gd name="T8" fmla="*/ 23 w 23"/>
                <a:gd name="T9" fmla="*/ 31 h 37"/>
                <a:gd name="T10" fmla="*/ 23 w 23"/>
                <a:gd name="T11" fmla="*/ 30 h 37"/>
                <a:gd name="T12" fmla="*/ 22 w 23"/>
                <a:gd name="T13" fmla="*/ 30 h 37"/>
                <a:gd name="T14" fmla="*/ 22 w 23"/>
                <a:gd name="T15" fmla="*/ 28 h 37"/>
                <a:gd name="T16" fmla="*/ 22 w 23"/>
                <a:gd name="T17" fmla="*/ 27 h 37"/>
                <a:gd name="T18" fmla="*/ 22 w 23"/>
                <a:gd name="T19" fmla="*/ 25 h 37"/>
                <a:gd name="T20" fmla="*/ 22 w 23"/>
                <a:gd name="T21" fmla="*/ 24 h 37"/>
                <a:gd name="T22" fmla="*/ 20 w 23"/>
                <a:gd name="T23" fmla="*/ 22 h 37"/>
                <a:gd name="T24" fmla="*/ 20 w 23"/>
                <a:gd name="T25" fmla="*/ 21 h 37"/>
                <a:gd name="T26" fmla="*/ 20 w 23"/>
                <a:gd name="T27" fmla="*/ 19 h 37"/>
                <a:gd name="T28" fmla="*/ 19 w 23"/>
                <a:gd name="T29" fmla="*/ 18 h 37"/>
                <a:gd name="T30" fmla="*/ 19 w 23"/>
                <a:gd name="T31" fmla="*/ 16 h 37"/>
                <a:gd name="T32" fmla="*/ 17 w 23"/>
                <a:gd name="T33" fmla="*/ 15 h 37"/>
                <a:gd name="T34" fmla="*/ 17 w 23"/>
                <a:gd name="T35" fmla="*/ 13 h 37"/>
                <a:gd name="T36" fmla="*/ 16 w 23"/>
                <a:gd name="T37" fmla="*/ 12 h 37"/>
                <a:gd name="T38" fmla="*/ 16 w 23"/>
                <a:gd name="T39" fmla="*/ 10 h 37"/>
                <a:gd name="T40" fmla="*/ 14 w 23"/>
                <a:gd name="T41" fmla="*/ 10 h 37"/>
                <a:gd name="T42" fmla="*/ 14 w 23"/>
                <a:gd name="T43" fmla="*/ 9 h 37"/>
                <a:gd name="T44" fmla="*/ 13 w 23"/>
                <a:gd name="T45" fmla="*/ 7 h 37"/>
                <a:gd name="T46" fmla="*/ 13 w 23"/>
                <a:gd name="T47" fmla="*/ 6 h 37"/>
                <a:gd name="T48" fmla="*/ 11 w 23"/>
                <a:gd name="T49" fmla="*/ 6 h 37"/>
                <a:gd name="T50" fmla="*/ 10 w 23"/>
                <a:gd name="T51" fmla="*/ 5 h 37"/>
                <a:gd name="T52" fmla="*/ 10 w 23"/>
                <a:gd name="T53" fmla="*/ 3 h 37"/>
                <a:gd name="T54" fmla="*/ 8 w 23"/>
                <a:gd name="T55" fmla="*/ 3 h 37"/>
                <a:gd name="T56" fmla="*/ 8 w 23"/>
                <a:gd name="T57" fmla="*/ 2 h 37"/>
                <a:gd name="T58" fmla="*/ 7 w 23"/>
                <a:gd name="T59" fmla="*/ 2 h 37"/>
                <a:gd name="T60" fmla="*/ 5 w 23"/>
                <a:gd name="T61" fmla="*/ 0 h 37"/>
                <a:gd name="T62" fmla="*/ 0 w 23"/>
                <a:gd name="T63" fmla="*/ 7 h 37"/>
                <a:gd name="T64" fmla="*/ 1 w 23"/>
                <a:gd name="T65" fmla="*/ 7 h 37"/>
                <a:gd name="T66" fmla="*/ 1 w 23"/>
                <a:gd name="T67" fmla="*/ 9 h 37"/>
                <a:gd name="T68" fmla="*/ 3 w 23"/>
                <a:gd name="T69" fmla="*/ 9 h 37"/>
                <a:gd name="T70" fmla="*/ 3 w 23"/>
                <a:gd name="T71" fmla="*/ 10 h 37"/>
                <a:gd name="T72" fmla="*/ 4 w 23"/>
                <a:gd name="T73" fmla="*/ 10 h 37"/>
                <a:gd name="T74" fmla="*/ 4 w 23"/>
                <a:gd name="T75" fmla="*/ 12 h 37"/>
                <a:gd name="T76" fmla="*/ 5 w 23"/>
                <a:gd name="T77" fmla="*/ 12 h 37"/>
                <a:gd name="T78" fmla="*/ 5 w 23"/>
                <a:gd name="T79" fmla="*/ 13 h 37"/>
                <a:gd name="T80" fmla="*/ 7 w 23"/>
                <a:gd name="T81" fmla="*/ 13 h 37"/>
                <a:gd name="T82" fmla="*/ 7 w 23"/>
                <a:gd name="T83" fmla="*/ 15 h 37"/>
                <a:gd name="T84" fmla="*/ 8 w 23"/>
                <a:gd name="T85" fmla="*/ 16 h 37"/>
                <a:gd name="T86" fmla="*/ 8 w 23"/>
                <a:gd name="T87" fmla="*/ 18 h 37"/>
                <a:gd name="T88" fmla="*/ 10 w 23"/>
                <a:gd name="T89" fmla="*/ 18 h 37"/>
                <a:gd name="T90" fmla="*/ 10 w 23"/>
                <a:gd name="T91" fmla="*/ 19 h 37"/>
                <a:gd name="T92" fmla="*/ 10 w 23"/>
                <a:gd name="T93" fmla="*/ 21 h 37"/>
                <a:gd name="T94" fmla="*/ 11 w 23"/>
                <a:gd name="T95" fmla="*/ 21 h 37"/>
                <a:gd name="T96" fmla="*/ 11 w 23"/>
                <a:gd name="T97" fmla="*/ 22 h 37"/>
                <a:gd name="T98" fmla="*/ 11 w 23"/>
                <a:gd name="T99" fmla="*/ 24 h 37"/>
                <a:gd name="T100" fmla="*/ 13 w 23"/>
                <a:gd name="T101" fmla="*/ 25 h 37"/>
                <a:gd name="T102" fmla="*/ 13 w 23"/>
                <a:gd name="T103" fmla="*/ 27 h 37"/>
                <a:gd name="T104" fmla="*/ 13 w 23"/>
                <a:gd name="T105" fmla="*/ 28 h 37"/>
                <a:gd name="T106" fmla="*/ 13 w 23"/>
                <a:gd name="T107" fmla="*/ 30 h 37"/>
                <a:gd name="T108" fmla="*/ 14 w 23"/>
                <a:gd name="T109" fmla="*/ 31 h 37"/>
                <a:gd name="T110" fmla="*/ 14 w 23"/>
                <a:gd name="T111" fmla="*/ 33 h 37"/>
                <a:gd name="T112" fmla="*/ 14 w 23"/>
                <a:gd name="T113" fmla="*/ 34 h 37"/>
                <a:gd name="T114" fmla="*/ 14 w 23"/>
                <a:gd name="T115" fmla="*/ 36 h 37"/>
                <a:gd name="T116" fmla="*/ 14 w 23"/>
                <a:gd name="T117" fmla="*/ 37 h 37"/>
                <a:gd name="T118" fmla="*/ 23 w 23"/>
                <a:gd name="T119" fmla="*/ 37 h 3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3"/>
                <a:gd name="T181" fmla="*/ 0 h 37"/>
                <a:gd name="T182" fmla="*/ 23 w 23"/>
                <a:gd name="T183" fmla="*/ 37 h 3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3" h="37">
                  <a:moveTo>
                    <a:pt x="23" y="37"/>
                  </a:moveTo>
                  <a:lnTo>
                    <a:pt x="23" y="3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0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4"/>
                  </a:lnTo>
                  <a:lnTo>
                    <a:pt x="20" y="22"/>
                  </a:lnTo>
                  <a:lnTo>
                    <a:pt x="20" y="21"/>
                  </a:lnTo>
                  <a:lnTo>
                    <a:pt x="20" y="19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4" y="10"/>
                  </a:lnTo>
                  <a:lnTo>
                    <a:pt x="14" y="9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7" y="2"/>
                  </a:lnTo>
                  <a:lnTo>
                    <a:pt x="5" y="0"/>
                  </a:lnTo>
                  <a:lnTo>
                    <a:pt x="0" y="7"/>
                  </a:lnTo>
                  <a:lnTo>
                    <a:pt x="1" y="7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4" y="31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4" y="36"/>
                  </a:lnTo>
                  <a:lnTo>
                    <a:pt x="14" y="37"/>
                  </a:lnTo>
                  <a:lnTo>
                    <a:pt x="23" y="3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6" name="Freeform 173"/>
            <p:cNvSpPr>
              <a:spLocks/>
            </p:cNvSpPr>
            <p:nvPr/>
          </p:nvSpPr>
          <p:spPr bwMode="auto">
            <a:xfrm>
              <a:off x="4710113" y="2722389"/>
              <a:ext cx="74612" cy="74612"/>
            </a:xfrm>
            <a:custGeom>
              <a:avLst/>
              <a:gdLst>
                <a:gd name="T0" fmla="*/ 3 w 47"/>
                <a:gd name="T1" fmla="*/ 47 h 47"/>
                <a:gd name="T2" fmla="*/ 7 w 47"/>
                <a:gd name="T3" fmla="*/ 46 h 47"/>
                <a:gd name="T4" fmla="*/ 12 w 47"/>
                <a:gd name="T5" fmla="*/ 46 h 47"/>
                <a:gd name="T6" fmla="*/ 16 w 47"/>
                <a:gd name="T7" fmla="*/ 45 h 47"/>
                <a:gd name="T8" fmla="*/ 21 w 47"/>
                <a:gd name="T9" fmla="*/ 43 h 47"/>
                <a:gd name="T10" fmla="*/ 25 w 47"/>
                <a:gd name="T11" fmla="*/ 40 h 47"/>
                <a:gd name="T12" fmla="*/ 28 w 47"/>
                <a:gd name="T13" fmla="*/ 37 h 47"/>
                <a:gd name="T14" fmla="*/ 31 w 47"/>
                <a:gd name="T15" fmla="*/ 34 h 47"/>
                <a:gd name="T16" fmla="*/ 35 w 47"/>
                <a:gd name="T17" fmla="*/ 31 h 47"/>
                <a:gd name="T18" fmla="*/ 38 w 47"/>
                <a:gd name="T19" fmla="*/ 28 h 47"/>
                <a:gd name="T20" fmla="*/ 40 w 47"/>
                <a:gd name="T21" fmla="*/ 24 h 47"/>
                <a:gd name="T22" fmla="*/ 43 w 47"/>
                <a:gd name="T23" fmla="*/ 21 h 47"/>
                <a:gd name="T24" fmla="*/ 44 w 47"/>
                <a:gd name="T25" fmla="*/ 16 h 47"/>
                <a:gd name="T26" fmla="*/ 46 w 47"/>
                <a:gd name="T27" fmla="*/ 12 h 47"/>
                <a:gd name="T28" fmla="*/ 47 w 47"/>
                <a:gd name="T29" fmla="*/ 7 h 47"/>
                <a:gd name="T30" fmla="*/ 47 w 47"/>
                <a:gd name="T31" fmla="*/ 2 h 47"/>
                <a:gd name="T32" fmla="*/ 38 w 47"/>
                <a:gd name="T33" fmla="*/ 0 h 47"/>
                <a:gd name="T34" fmla="*/ 38 w 47"/>
                <a:gd name="T35" fmla="*/ 3 h 47"/>
                <a:gd name="T36" fmla="*/ 37 w 47"/>
                <a:gd name="T37" fmla="*/ 7 h 47"/>
                <a:gd name="T38" fmla="*/ 37 w 47"/>
                <a:gd name="T39" fmla="*/ 12 h 47"/>
                <a:gd name="T40" fmla="*/ 35 w 47"/>
                <a:gd name="T41" fmla="*/ 15 h 47"/>
                <a:gd name="T42" fmla="*/ 34 w 47"/>
                <a:gd name="T43" fmla="*/ 18 h 47"/>
                <a:gd name="T44" fmla="*/ 31 w 47"/>
                <a:gd name="T45" fmla="*/ 21 h 47"/>
                <a:gd name="T46" fmla="*/ 29 w 47"/>
                <a:gd name="T47" fmla="*/ 24 h 47"/>
                <a:gd name="T48" fmla="*/ 27 w 47"/>
                <a:gd name="T49" fmla="*/ 27 h 47"/>
                <a:gd name="T50" fmla="*/ 24 w 47"/>
                <a:gd name="T51" fmla="*/ 30 h 47"/>
                <a:gd name="T52" fmla="*/ 21 w 47"/>
                <a:gd name="T53" fmla="*/ 31 h 47"/>
                <a:gd name="T54" fmla="*/ 18 w 47"/>
                <a:gd name="T55" fmla="*/ 34 h 47"/>
                <a:gd name="T56" fmla="*/ 15 w 47"/>
                <a:gd name="T57" fmla="*/ 36 h 47"/>
                <a:gd name="T58" fmla="*/ 12 w 47"/>
                <a:gd name="T59" fmla="*/ 37 h 47"/>
                <a:gd name="T60" fmla="*/ 7 w 47"/>
                <a:gd name="T61" fmla="*/ 37 h 47"/>
                <a:gd name="T62" fmla="*/ 5 w 47"/>
                <a:gd name="T63" fmla="*/ 39 h 47"/>
                <a:gd name="T64" fmla="*/ 0 w 47"/>
                <a:gd name="T65" fmla="*/ 39 h 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"/>
                <a:gd name="T100" fmla="*/ 0 h 47"/>
                <a:gd name="T101" fmla="*/ 47 w 47"/>
                <a:gd name="T102" fmla="*/ 47 h 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" h="47">
                  <a:moveTo>
                    <a:pt x="0" y="47"/>
                  </a:moveTo>
                  <a:lnTo>
                    <a:pt x="3" y="47"/>
                  </a:lnTo>
                  <a:lnTo>
                    <a:pt x="5" y="47"/>
                  </a:lnTo>
                  <a:lnTo>
                    <a:pt x="7" y="46"/>
                  </a:lnTo>
                  <a:lnTo>
                    <a:pt x="9" y="46"/>
                  </a:lnTo>
                  <a:lnTo>
                    <a:pt x="12" y="46"/>
                  </a:lnTo>
                  <a:lnTo>
                    <a:pt x="13" y="45"/>
                  </a:lnTo>
                  <a:lnTo>
                    <a:pt x="16" y="45"/>
                  </a:lnTo>
                  <a:lnTo>
                    <a:pt x="18" y="43"/>
                  </a:lnTo>
                  <a:lnTo>
                    <a:pt x="21" y="43"/>
                  </a:lnTo>
                  <a:lnTo>
                    <a:pt x="22" y="42"/>
                  </a:lnTo>
                  <a:lnTo>
                    <a:pt x="25" y="40"/>
                  </a:lnTo>
                  <a:lnTo>
                    <a:pt x="27" y="39"/>
                  </a:lnTo>
                  <a:lnTo>
                    <a:pt x="28" y="37"/>
                  </a:lnTo>
                  <a:lnTo>
                    <a:pt x="29" y="36"/>
                  </a:lnTo>
                  <a:lnTo>
                    <a:pt x="31" y="34"/>
                  </a:lnTo>
                  <a:lnTo>
                    <a:pt x="34" y="33"/>
                  </a:lnTo>
                  <a:lnTo>
                    <a:pt x="35" y="31"/>
                  </a:lnTo>
                  <a:lnTo>
                    <a:pt x="37" y="30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40" y="24"/>
                  </a:lnTo>
                  <a:lnTo>
                    <a:pt x="41" y="22"/>
                  </a:lnTo>
                  <a:lnTo>
                    <a:pt x="43" y="21"/>
                  </a:lnTo>
                  <a:lnTo>
                    <a:pt x="43" y="18"/>
                  </a:lnTo>
                  <a:lnTo>
                    <a:pt x="44" y="16"/>
                  </a:lnTo>
                  <a:lnTo>
                    <a:pt x="44" y="13"/>
                  </a:lnTo>
                  <a:lnTo>
                    <a:pt x="46" y="12"/>
                  </a:lnTo>
                  <a:lnTo>
                    <a:pt x="46" y="9"/>
                  </a:lnTo>
                  <a:lnTo>
                    <a:pt x="47" y="7"/>
                  </a:lnTo>
                  <a:lnTo>
                    <a:pt x="47" y="5"/>
                  </a:lnTo>
                  <a:lnTo>
                    <a:pt x="47" y="2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8" y="3"/>
                  </a:lnTo>
                  <a:lnTo>
                    <a:pt x="38" y="6"/>
                  </a:lnTo>
                  <a:lnTo>
                    <a:pt x="37" y="7"/>
                  </a:lnTo>
                  <a:lnTo>
                    <a:pt x="37" y="9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5"/>
                  </a:lnTo>
                  <a:lnTo>
                    <a:pt x="34" y="16"/>
                  </a:lnTo>
                  <a:lnTo>
                    <a:pt x="34" y="18"/>
                  </a:lnTo>
                  <a:lnTo>
                    <a:pt x="32" y="19"/>
                  </a:lnTo>
                  <a:lnTo>
                    <a:pt x="31" y="21"/>
                  </a:lnTo>
                  <a:lnTo>
                    <a:pt x="31" y="22"/>
                  </a:lnTo>
                  <a:lnTo>
                    <a:pt x="29" y="24"/>
                  </a:lnTo>
                  <a:lnTo>
                    <a:pt x="28" y="25"/>
                  </a:lnTo>
                  <a:lnTo>
                    <a:pt x="27" y="27"/>
                  </a:lnTo>
                  <a:lnTo>
                    <a:pt x="25" y="28"/>
                  </a:lnTo>
                  <a:lnTo>
                    <a:pt x="24" y="30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19" y="33"/>
                  </a:lnTo>
                  <a:lnTo>
                    <a:pt x="18" y="34"/>
                  </a:lnTo>
                  <a:lnTo>
                    <a:pt x="16" y="34"/>
                  </a:lnTo>
                  <a:lnTo>
                    <a:pt x="15" y="36"/>
                  </a:lnTo>
                  <a:lnTo>
                    <a:pt x="13" y="36"/>
                  </a:lnTo>
                  <a:lnTo>
                    <a:pt x="12" y="37"/>
                  </a:lnTo>
                  <a:lnTo>
                    <a:pt x="9" y="37"/>
                  </a:lnTo>
                  <a:lnTo>
                    <a:pt x="7" y="37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2" y="39"/>
                  </a:lnTo>
                  <a:lnTo>
                    <a:pt x="0" y="39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7" name="Freeform 174"/>
            <p:cNvSpPr>
              <a:spLocks/>
            </p:cNvSpPr>
            <p:nvPr/>
          </p:nvSpPr>
          <p:spPr bwMode="auto">
            <a:xfrm>
              <a:off x="4665663" y="2771601"/>
              <a:ext cx="44450" cy="25400"/>
            </a:xfrm>
            <a:custGeom>
              <a:avLst/>
              <a:gdLst>
                <a:gd name="T0" fmla="*/ 0 w 28"/>
                <a:gd name="T1" fmla="*/ 8 h 16"/>
                <a:gd name="T2" fmla="*/ 2 w 28"/>
                <a:gd name="T3" fmla="*/ 8 h 16"/>
                <a:gd name="T4" fmla="*/ 2 w 28"/>
                <a:gd name="T5" fmla="*/ 9 h 16"/>
                <a:gd name="T6" fmla="*/ 3 w 28"/>
                <a:gd name="T7" fmla="*/ 9 h 16"/>
                <a:gd name="T8" fmla="*/ 5 w 28"/>
                <a:gd name="T9" fmla="*/ 11 h 16"/>
                <a:gd name="T10" fmla="*/ 6 w 28"/>
                <a:gd name="T11" fmla="*/ 11 h 16"/>
                <a:gd name="T12" fmla="*/ 8 w 28"/>
                <a:gd name="T13" fmla="*/ 12 h 16"/>
                <a:gd name="T14" fmla="*/ 9 w 28"/>
                <a:gd name="T15" fmla="*/ 12 h 16"/>
                <a:gd name="T16" fmla="*/ 11 w 28"/>
                <a:gd name="T17" fmla="*/ 12 h 16"/>
                <a:gd name="T18" fmla="*/ 11 w 28"/>
                <a:gd name="T19" fmla="*/ 14 h 16"/>
                <a:gd name="T20" fmla="*/ 12 w 28"/>
                <a:gd name="T21" fmla="*/ 14 h 16"/>
                <a:gd name="T22" fmla="*/ 13 w 28"/>
                <a:gd name="T23" fmla="*/ 14 h 16"/>
                <a:gd name="T24" fmla="*/ 15 w 28"/>
                <a:gd name="T25" fmla="*/ 14 h 16"/>
                <a:gd name="T26" fmla="*/ 15 w 28"/>
                <a:gd name="T27" fmla="*/ 15 h 16"/>
                <a:gd name="T28" fmla="*/ 16 w 28"/>
                <a:gd name="T29" fmla="*/ 15 h 16"/>
                <a:gd name="T30" fmla="*/ 18 w 28"/>
                <a:gd name="T31" fmla="*/ 15 h 16"/>
                <a:gd name="T32" fmla="*/ 19 w 28"/>
                <a:gd name="T33" fmla="*/ 15 h 16"/>
                <a:gd name="T34" fmla="*/ 21 w 28"/>
                <a:gd name="T35" fmla="*/ 15 h 16"/>
                <a:gd name="T36" fmla="*/ 22 w 28"/>
                <a:gd name="T37" fmla="*/ 15 h 16"/>
                <a:gd name="T38" fmla="*/ 22 w 28"/>
                <a:gd name="T39" fmla="*/ 16 h 16"/>
                <a:gd name="T40" fmla="*/ 24 w 28"/>
                <a:gd name="T41" fmla="*/ 16 h 16"/>
                <a:gd name="T42" fmla="*/ 25 w 28"/>
                <a:gd name="T43" fmla="*/ 16 h 16"/>
                <a:gd name="T44" fmla="*/ 27 w 28"/>
                <a:gd name="T45" fmla="*/ 16 h 16"/>
                <a:gd name="T46" fmla="*/ 28 w 28"/>
                <a:gd name="T47" fmla="*/ 16 h 16"/>
                <a:gd name="T48" fmla="*/ 28 w 28"/>
                <a:gd name="T49" fmla="*/ 8 h 16"/>
                <a:gd name="T50" fmla="*/ 27 w 28"/>
                <a:gd name="T51" fmla="*/ 8 h 16"/>
                <a:gd name="T52" fmla="*/ 25 w 28"/>
                <a:gd name="T53" fmla="*/ 8 h 16"/>
                <a:gd name="T54" fmla="*/ 24 w 28"/>
                <a:gd name="T55" fmla="*/ 8 h 16"/>
                <a:gd name="T56" fmla="*/ 22 w 28"/>
                <a:gd name="T57" fmla="*/ 8 h 16"/>
                <a:gd name="T58" fmla="*/ 22 w 28"/>
                <a:gd name="T59" fmla="*/ 6 h 16"/>
                <a:gd name="T60" fmla="*/ 21 w 28"/>
                <a:gd name="T61" fmla="*/ 6 h 16"/>
                <a:gd name="T62" fmla="*/ 19 w 28"/>
                <a:gd name="T63" fmla="*/ 6 h 16"/>
                <a:gd name="T64" fmla="*/ 18 w 28"/>
                <a:gd name="T65" fmla="*/ 6 h 16"/>
                <a:gd name="T66" fmla="*/ 16 w 28"/>
                <a:gd name="T67" fmla="*/ 6 h 16"/>
                <a:gd name="T68" fmla="*/ 16 w 28"/>
                <a:gd name="T69" fmla="*/ 5 h 16"/>
                <a:gd name="T70" fmla="*/ 15 w 28"/>
                <a:gd name="T71" fmla="*/ 5 h 16"/>
                <a:gd name="T72" fmla="*/ 13 w 28"/>
                <a:gd name="T73" fmla="*/ 5 h 16"/>
                <a:gd name="T74" fmla="*/ 12 w 28"/>
                <a:gd name="T75" fmla="*/ 5 h 16"/>
                <a:gd name="T76" fmla="*/ 12 w 28"/>
                <a:gd name="T77" fmla="*/ 3 h 16"/>
                <a:gd name="T78" fmla="*/ 11 w 28"/>
                <a:gd name="T79" fmla="*/ 3 h 16"/>
                <a:gd name="T80" fmla="*/ 9 w 28"/>
                <a:gd name="T81" fmla="*/ 3 h 16"/>
                <a:gd name="T82" fmla="*/ 9 w 28"/>
                <a:gd name="T83" fmla="*/ 2 h 16"/>
                <a:gd name="T84" fmla="*/ 8 w 28"/>
                <a:gd name="T85" fmla="*/ 2 h 16"/>
                <a:gd name="T86" fmla="*/ 6 w 28"/>
                <a:gd name="T87" fmla="*/ 0 h 16"/>
                <a:gd name="T88" fmla="*/ 5 w 28"/>
                <a:gd name="T89" fmla="*/ 0 h 16"/>
                <a:gd name="T90" fmla="*/ 0 w 28"/>
                <a:gd name="T91" fmla="*/ 8 h 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8"/>
                <a:gd name="T139" fmla="*/ 0 h 16"/>
                <a:gd name="T140" fmla="*/ 28 w 28"/>
                <a:gd name="T141" fmla="*/ 16 h 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8" h="16">
                  <a:moveTo>
                    <a:pt x="0" y="8"/>
                  </a:moveTo>
                  <a:lnTo>
                    <a:pt x="2" y="8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3" y="14"/>
                  </a:lnTo>
                  <a:lnTo>
                    <a:pt x="15" y="14"/>
                  </a:lnTo>
                  <a:lnTo>
                    <a:pt x="15" y="15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2" y="15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2" y="8"/>
                  </a:lnTo>
                  <a:lnTo>
                    <a:pt x="22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5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8" y="2"/>
                  </a:lnTo>
                  <a:lnTo>
                    <a:pt x="6" y="0"/>
                  </a:lnTo>
                  <a:lnTo>
                    <a:pt x="5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8" name="Line 175"/>
            <p:cNvSpPr>
              <a:spLocks noChangeShapeType="1"/>
            </p:cNvSpPr>
            <p:nvPr/>
          </p:nvSpPr>
          <p:spPr bwMode="auto">
            <a:xfrm>
              <a:off x="4471988" y="2589039"/>
              <a:ext cx="228600" cy="13811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199" name="Line 176"/>
            <p:cNvSpPr>
              <a:spLocks noChangeShapeType="1"/>
            </p:cNvSpPr>
            <p:nvPr/>
          </p:nvSpPr>
          <p:spPr bwMode="auto">
            <a:xfrm flipH="1" flipV="1">
              <a:off x="4406900" y="2682701"/>
              <a:ext cx="244475" cy="15081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000"/>
            </a:p>
          </p:txBody>
        </p:sp>
        <p:sp>
          <p:nvSpPr>
            <p:cNvPr id="200" name="Freeform 177"/>
            <p:cNvSpPr>
              <a:spLocks/>
            </p:cNvSpPr>
            <p:nvPr/>
          </p:nvSpPr>
          <p:spPr bwMode="auto">
            <a:xfrm>
              <a:off x="4451350" y="2638251"/>
              <a:ext cx="222250" cy="146050"/>
            </a:xfrm>
            <a:custGeom>
              <a:avLst/>
              <a:gdLst>
                <a:gd name="T0" fmla="*/ 2 w 140"/>
                <a:gd name="T1" fmla="*/ 3 h 92"/>
                <a:gd name="T2" fmla="*/ 0 w 140"/>
                <a:gd name="T3" fmla="*/ 7 h 92"/>
                <a:gd name="T4" fmla="*/ 135 w 140"/>
                <a:gd name="T5" fmla="*/ 92 h 92"/>
                <a:gd name="T6" fmla="*/ 140 w 140"/>
                <a:gd name="T7" fmla="*/ 84 h 92"/>
                <a:gd name="T8" fmla="*/ 5 w 140"/>
                <a:gd name="T9" fmla="*/ 0 h 92"/>
                <a:gd name="T10" fmla="*/ 2 w 140"/>
                <a:gd name="T11" fmla="*/ 3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"/>
                <a:gd name="T19" fmla="*/ 0 h 92"/>
                <a:gd name="T20" fmla="*/ 140 w 140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" h="92">
                  <a:moveTo>
                    <a:pt x="2" y="3"/>
                  </a:moveTo>
                  <a:lnTo>
                    <a:pt x="0" y="7"/>
                  </a:lnTo>
                  <a:lnTo>
                    <a:pt x="135" y="92"/>
                  </a:lnTo>
                  <a:lnTo>
                    <a:pt x="140" y="84"/>
                  </a:lnTo>
                  <a:lnTo>
                    <a:pt x="5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1" name="Freeform 178"/>
            <p:cNvSpPr>
              <a:spLocks/>
            </p:cNvSpPr>
            <p:nvPr/>
          </p:nvSpPr>
          <p:spPr bwMode="auto">
            <a:xfrm>
              <a:off x="4784725" y="3397076"/>
              <a:ext cx="377825" cy="14288"/>
            </a:xfrm>
            <a:custGeom>
              <a:avLst/>
              <a:gdLst>
                <a:gd name="T0" fmla="*/ 238 w 238"/>
                <a:gd name="T1" fmla="*/ 4 h 9"/>
                <a:gd name="T2" fmla="*/ 238 w 238"/>
                <a:gd name="T3" fmla="*/ 0 h 9"/>
                <a:gd name="T4" fmla="*/ 0 w 238"/>
                <a:gd name="T5" fmla="*/ 0 h 9"/>
                <a:gd name="T6" fmla="*/ 0 w 238"/>
                <a:gd name="T7" fmla="*/ 9 h 9"/>
                <a:gd name="T8" fmla="*/ 238 w 238"/>
                <a:gd name="T9" fmla="*/ 9 h 9"/>
                <a:gd name="T10" fmla="*/ 238 w 238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8"/>
                <a:gd name="T19" fmla="*/ 0 h 9"/>
                <a:gd name="T20" fmla="*/ 238 w 238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8" h="9">
                  <a:moveTo>
                    <a:pt x="238" y="4"/>
                  </a:moveTo>
                  <a:lnTo>
                    <a:pt x="23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238" y="9"/>
                  </a:lnTo>
                  <a:lnTo>
                    <a:pt x="238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2" name="Freeform 179"/>
            <p:cNvSpPr>
              <a:spLocks/>
            </p:cNvSpPr>
            <p:nvPr/>
          </p:nvSpPr>
          <p:spPr bwMode="auto">
            <a:xfrm>
              <a:off x="5114925" y="3363739"/>
              <a:ext cx="63500" cy="47625"/>
            </a:xfrm>
            <a:custGeom>
              <a:avLst/>
              <a:gdLst>
                <a:gd name="T0" fmla="*/ 40 w 40"/>
                <a:gd name="T1" fmla="*/ 30 h 30"/>
                <a:gd name="T2" fmla="*/ 40 w 40"/>
                <a:gd name="T3" fmla="*/ 22 h 30"/>
                <a:gd name="T4" fmla="*/ 5 w 40"/>
                <a:gd name="T5" fmla="*/ 0 h 30"/>
                <a:gd name="T6" fmla="*/ 0 w 40"/>
                <a:gd name="T7" fmla="*/ 8 h 30"/>
                <a:gd name="T8" fmla="*/ 34 w 40"/>
                <a:gd name="T9" fmla="*/ 30 h 30"/>
                <a:gd name="T10" fmla="*/ 34 w 40"/>
                <a:gd name="T11" fmla="*/ 22 h 30"/>
                <a:gd name="T12" fmla="*/ 40 w 40"/>
                <a:gd name="T13" fmla="*/ 30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30"/>
                <a:gd name="T23" fmla="*/ 40 w 40"/>
                <a:gd name="T24" fmla="*/ 30 h 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30">
                  <a:moveTo>
                    <a:pt x="40" y="30"/>
                  </a:moveTo>
                  <a:lnTo>
                    <a:pt x="40" y="22"/>
                  </a:lnTo>
                  <a:lnTo>
                    <a:pt x="5" y="0"/>
                  </a:lnTo>
                  <a:lnTo>
                    <a:pt x="0" y="8"/>
                  </a:lnTo>
                  <a:lnTo>
                    <a:pt x="34" y="30"/>
                  </a:lnTo>
                  <a:lnTo>
                    <a:pt x="34" y="22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3" name="Freeform 180"/>
            <p:cNvSpPr>
              <a:spLocks/>
            </p:cNvSpPr>
            <p:nvPr/>
          </p:nvSpPr>
          <p:spPr bwMode="auto">
            <a:xfrm>
              <a:off x="5173663" y="3398664"/>
              <a:ext cx="4762" cy="12700"/>
            </a:xfrm>
            <a:custGeom>
              <a:avLst/>
              <a:gdLst>
                <a:gd name="T0" fmla="*/ 3 w 3"/>
                <a:gd name="T1" fmla="*/ 8 h 8"/>
                <a:gd name="T2" fmla="*/ 0 w 3"/>
                <a:gd name="T3" fmla="*/ 3 h 8"/>
                <a:gd name="T4" fmla="*/ 3 w 3"/>
                <a:gd name="T5" fmla="*/ 0 h 8"/>
                <a:gd name="T6" fmla="*/ 3 w 3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8"/>
                <a:gd name="T14" fmla="*/ 3 w 3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8">
                  <a:moveTo>
                    <a:pt x="3" y="8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4" name="Freeform 181"/>
            <p:cNvSpPr>
              <a:spLocks/>
            </p:cNvSpPr>
            <p:nvPr/>
          </p:nvSpPr>
          <p:spPr bwMode="auto">
            <a:xfrm>
              <a:off x="5114925" y="3398664"/>
              <a:ext cx="63500" cy="47625"/>
            </a:xfrm>
            <a:custGeom>
              <a:avLst/>
              <a:gdLst>
                <a:gd name="T0" fmla="*/ 2 w 40"/>
                <a:gd name="T1" fmla="*/ 27 h 30"/>
                <a:gd name="T2" fmla="*/ 5 w 40"/>
                <a:gd name="T3" fmla="*/ 30 h 30"/>
                <a:gd name="T4" fmla="*/ 40 w 40"/>
                <a:gd name="T5" fmla="*/ 8 h 30"/>
                <a:gd name="T6" fmla="*/ 34 w 40"/>
                <a:gd name="T7" fmla="*/ 0 h 30"/>
                <a:gd name="T8" fmla="*/ 0 w 40"/>
                <a:gd name="T9" fmla="*/ 23 h 30"/>
                <a:gd name="T10" fmla="*/ 2 w 40"/>
                <a:gd name="T11" fmla="*/ 27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30"/>
                <a:gd name="T20" fmla="*/ 40 w 40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30">
                  <a:moveTo>
                    <a:pt x="2" y="27"/>
                  </a:moveTo>
                  <a:lnTo>
                    <a:pt x="5" y="30"/>
                  </a:lnTo>
                  <a:lnTo>
                    <a:pt x="40" y="8"/>
                  </a:lnTo>
                  <a:lnTo>
                    <a:pt x="34" y="0"/>
                  </a:lnTo>
                  <a:lnTo>
                    <a:pt x="0" y="23"/>
                  </a:lnTo>
                  <a:lnTo>
                    <a:pt x="2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5" name="Rectangle 182"/>
            <p:cNvSpPr>
              <a:spLocks noChangeArrowheads="1"/>
            </p:cNvSpPr>
            <p:nvPr/>
          </p:nvSpPr>
          <p:spPr bwMode="auto">
            <a:xfrm>
              <a:off x="3643313" y="331293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6" name="Rectangle 183"/>
            <p:cNvSpPr>
              <a:spLocks noChangeArrowheads="1"/>
            </p:cNvSpPr>
            <p:nvPr/>
          </p:nvSpPr>
          <p:spPr bwMode="auto">
            <a:xfrm>
              <a:off x="3741738" y="3312939"/>
              <a:ext cx="26987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7" name="Rectangle 184"/>
            <p:cNvSpPr>
              <a:spLocks noChangeArrowheads="1"/>
            </p:cNvSpPr>
            <p:nvPr/>
          </p:nvSpPr>
          <p:spPr bwMode="auto">
            <a:xfrm>
              <a:off x="3838575" y="331293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8" name="Rectangle 185"/>
            <p:cNvSpPr>
              <a:spLocks noChangeArrowheads="1"/>
            </p:cNvSpPr>
            <p:nvPr/>
          </p:nvSpPr>
          <p:spPr bwMode="auto">
            <a:xfrm>
              <a:off x="3937000" y="331293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09" name="Rectangle 186"/>
            <p:cNvSpPr>
              <a:spLocks noChangeArrowheads="1"/>
            </p:cNvSpPr>
            <p:nvPr/>
          </p:nvSpPr>
          <p:spPr bwMode="auto">
            <a:xfrm>
              <a:off x="4035425" y="3312939"/>
              <a:ext cx="26988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0" name="Rectangle 187"/>
            <p:cNvSpPr>
              <a:spLocks noChangeArrowheads="1"/>
            </p:cNvSpPr>
            <p:nvPr/>
          </p:nvSpPr>
          <p:spPr bwMode="auto">
            <a:xfrm>
              <a:off x="4132263" y="331293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1" name="Rectangle 188"/>
            <p:cNvSpPr>
              <a:spLocks noChangeArrowheads="1"/>
            </p:cNvSpPr>
            <p:nvPr/>
          </p:nvSpPr>
          <p:spPr bwMode="auto">
            <a:xfrm>
              <a:off x="4230688" y="3312939"/>
              <a:ext cx="26987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2" name="Rectangle 189"/>
            <p:cNvSpPr>
              <a:spLocks noChangeArrowheads="1"/>
            </p:cNvSpPr>
            <p:nvPr/>
          </p:nvSpPr>
          <p:spPr bwMode="auto">
            <a:xfrm>
              <a:off x="4327525" y="331293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3" name="Rectangle 190"/>
            <p:cNvSpPr>
              <a:spLocks noChangeArrowheads="1"/>
            </p:cNvSpPr>
            <p:nvPr/>
          </p:nvSpPr>
          <p:spPr bwMode="auto">
            <a:xfrm>
              <a:off x="4425950" y="331293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4" name="Freeform 191"/>
            <p:cNvSpPr>
              <a:spLocks/>
            </p:cNvSpPr>
            <p:nvPr/>
          </p:nvSpPr>
          <p:spPr bwMode="auto">
            <a:xfrm>
              <a:off x="4524375" y="3312939"/>
              <a:ext cx="25400" cy="14287"/>
            </a:xfrm>
            <a:custGeom>
              <a:avLst/>
              <a:gdLst>
                <a:gd name="T0" fmla="*/ 16 w 16"/>
                <a:gd name="T1" fmla="*/ 4 h 9"/>
                <a:gd name="T2" fmla="*/ 16 w 16"/>
                <a:gd name="T3" fmla="*/ 0 h 9"/>
                <a:gd name="T4" fmla="*/ 0 w 16"/>
                <a:gd name="T5" fmla="*/ 0 h 9"/>
                <a:gd name="T6" fmla="*/ 0 w 16"/>
                <a:gd name="T7" fmla="*/ 9 h 9"/>
                <a:gd name="T8" fmla="*/ 16 w 16"/>
                <a:gd name="T9" fmla="*/ 9 h 9"/>
                <a:gd name="T10" fmla="*/ 16 w 16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9"/>
                <a:gd name="T20" fmla="*/ 16 w 16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9">
                  <a:moveTo>
                    <a:pt x="16" y="4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6" y="9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5" name="Rectangle 192"/>
            <p:cNvSpPr>
              <a:spLocks noChangeArrowheads="1"/>
            </p:cNvSpPr>
            <p:nvPr/>
          </p:nvSpPr>
          <p:spPr bwMode="auto">
            <a:xfrm>
              <a:off x="3643313" y="348438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6" name="Rectangle 193"/>
            <p:cNvSpPr>
              <a:spLocks noChangeArrowheads="1"/>
            </p:cNvSpPr>
            <p:nvPr/>
          </p:nvSpPr>
          <p:spPr bwMode="auto">
            <a:xfrm>
              <a:off x="3741738" y="3484389"/>
              <a:ext cx="26987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7" name="Rectangle 194"/>
            <p:cNvSpPr>
              <a:spLocks noChangeArrowheads="1"/>
            </p:cNvSpPr>
            <p:nvPr/>
          </p:nvSpPr>
          <p:spPr bwMode="auto">
            <a:xfrm>
              <a:off x="3838575" y="348438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8" name="Rectangle 195"/>
            <p:cNvSpPr>
              <a:spLocks noChangeArrowheads="1"/>
            </p:cNvSpPr>
            <p:nvPr/>
          </p:nvSpPr>
          <p:spPr bwMode="auto">
            <a:xfrm>
              <a:off x="3937000" y="348438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19" name="Rectangle 196"/>
            <p:cNvSpPr>
              <a:spLocks noChangeArrowheads="1"/>
            </p:cNvSpPr>
            <p:nvPr/>
          </p:nvSpPr>
          <p:spPr bwMode="auto">
            <a:xfrm>
              <a:off x="4035425" y="3484389"/>
              <a:ext cx="26988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20" name="Rectangle 197"/>
            <p:cNvSpPr>
              <a:spLocks noChangeArrowheads="1"/>
            </p:cNvSpPr>
            <p:nvPr/>
          </p:nvSpPr>
          <p:spPr bwMode="auto">
            <a:xfrm>
              <a:off x="4132263" y="348438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21" name="Rectangle 198"/>
            <p:cNvSpPr>
              <a:spLocks noChangeArrowheads="1"/>
            </p:cNvSpPr>
            <p:nvPr/>
          </p:nvSpPr>
          <p:spPr bwMode="auto">
            <a:xfrm>
              <a:off x="4230688" y="3484389"/>
              <a:ext cx="26987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22" name="Rectangle 199"/>
            <p:cNvSpPr>
              <a:spLocks noChangeArrowheads="1"/>
            </p:cNvSpPr>
            <p:nvPr/>
          </p:nvSpPr>
          <p:spPr bwMode="auto">
            <a:xfrm>
              <a:off x="4327525" y="348438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23" name="Rectangle 200"/>
            <p:cNvSpPr>
              <a:spLocks noChangeArrowheads="1"/>
            </p:cNvSpPr>
            <p:nvPr/>
          </p:nvSpPr>
          <p:spPr bwMode="auto">
            <a:xfrm>
              <a:off x="4425950" y="3484389"/>
              <a:ext cx="28575" cy="1428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24" name="Freeform 201"/>
            <p:cNvSpPr>
              <a:spLocks/>
            </p:cNvSpPr>
            <p:nvPr/>
          </p:nvSpPr>
          <p:spPr bwMode="auto">
            <a:xfrm>
              <a:off x="4524375" y="3484389"/>
              <a:ext cx="25400" cy="14287"/>
            </a:xfrm>
            <a:custGeom>
              <a:avLst/>
              <a:gdLst>
                <a:gd name="T0" fmla="*/ 16 w 16"/>
                <a:gd name="T1" fmla="*/ 4 h 9"/>
                <a:gd name="T2" fmla="*/ 16 w 16"/>
                <a:gd name="T3" fmla="*/ 0 h 9"/>
                <a:gd name="T4" fmla="*/ 0 w 16"/>
                <a:gd name="T5" fmla="*/ 0 h 9"/>
                <a:gd name="T6" fmla="*/ 0 w 16"/>
                <a:gd name="T7" fmla="*/ 9 h 9"/>
                <a:gd name="T8" fmla="*/ 16 w 16"/>
                <a:gd name="T9" fmla="*/ 9 h 9"/>
                <a:gd name="T10" fmla="*/ 16 w 16"/>
                <a:gd name="T11" fmla="*/ 4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9"/>
                <a:gd name="T20" fmla="*/ 16 w 16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9">
                  <a:moveTo>
                    <a:pt x="16" y="4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6" y="9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25" name="Rectangle 202"/>
            <p:cNvSpPr>
              <a:spLocks noChangeArrowheads="1"/>
            </p:cNvSpPr>
            <p:nvPr/>
          </p:nvSpPr>
          <p:spPr bwMode="auto">
            <a:xfrm>
              <a:off x="1339850" y="3792364"/>
              <a:ext cx="87993" cy="237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200">
                  <a:latin typeface="Times New Roman" pitchFamily="18" charset="0"/>
                </a:rPr>
                <a:t>1</a:t>
              </a:r>
              <a:endParaRPr lang="en-US" sz="2000">
                <a:latin typeface="Times New Roman" pitchFamily="18" charset="0"/>
              </a:endParaRPr>
            </a:p>
          </p:txBody>
        </p:sp>
        <p:sp>
          <p:nvSpPr>
            <p:cNvPr id="226" name="Rectangle 203"/>
            <p:cNvSpPr>
              <a:spLocks noChangeArrowheads="1"/>
            </p:cNvSpPr>
            <p:nvPr/>
          </p:nvSpPr>
          <p:spPr bwMode="auto">
            <a:xfrm>
              <a:off x="2246313" y="3792364"/>
              <a:ext cx="87993" cy="237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200">
                  <a:latin typeface="Times New Roman" pitchFamily="18" charset="0"/>
                </a:rPr>
                <a:t>2</a:t>
              </a:r>
              <a:endParaRPr lang="en-US" sz="2000">
                <a:latin typeface="Times New Roman" pitchFamily="18" charset="0"/>
              </a:endParaRPr>
            </a:p>
          </p:txBody>
        </p:sp>
        <p:sp>
          <p:nvSpPr>
            <p:cNvPr id="227" name="Rectangle 204"/>
            <p:cNvSpPr>
              <a:spLocks noChangeArrowheads="1"/>
            </p:cNvSpPr>
            <p:nvPr/>
          </p:nvSpPr>
          <p:spPr bwMode="auto">
            <a:xfrm>
              <a:off x="3155950" y="3792364"/>
              <a:ext cx="87993" cy="237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200">
                  <a:latin typeface="Times New Roman" pitchFamily="18" charset="0"/>
                </a:rPr>
                <a:t>3</a:t>
              </a:r>
              <a:endParaRPr lang="en-US" sz="2000">
                <a:latin typeface="Times New Roman" pitchFamily="18" charset="0"/>
              </a:endParaRPr>
            </a:p>
          </p:txBody>
        </p:sp>
        <p:sp>
          <p:nvSpPr>
            <p:cNvPr id="228" name="Rectangle 205"/>
            <p:cNvSpPr>
              <a:spLocks noChangeArrowheads="1"/>
            </p:cNvSpPr>
            <p:nvPr/>
          </p:nvSpPr>
          <p:spPr bwMode="auto">
            <a:xfrm>
              <a:off x="4913341" y="3684990"/>
              <a:ext cx="168042" cy="395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 dirty="0">
                  <a:latin typeface="Times New Roman" pitchFamily="18" charset="0"/>
                </a:rPr>
                <a:t>n</a:t>
              </a:r>
              <a:endParaRPr lang="en-US" sz="3600" dirty="0">
                <a:latin typeface="Times New Roman" pitchFamily="18" charset="0"/>
              </a:endParaRPr>
            </a:p>
          </p:txBody>
        </p:sp>
        <p:sp>
          <p:nvSpPr>
            <p:cNvPr id="229" name="Text Box 209"/>
            <p:cNvSpPr txBox="1">
              <a:spLocks noChangeArrowheads="1"/>
            </p:cNvSpPr>
            <p:nvPr/>
          </p:nvSpPr>
          <p:spPr bwMode="auto">
            <a:xfrm>
              <a:off x="4048125" y="2112355"/>
              <a:ext cx="700088" cy="4744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800" dirty="0" err="1" smtClean="0">
                  <a:latin typeface="Times New Roman" pitchFamily="18" charset="0"/>
                </a:rPr>
                <a:t>P/n</a:t>
              </a:r>
              <a:endParaRPr lang="en-US" sz="1800" dirty="0">
                <a:latin typeface="Times New Roman" pitchFamily="18" charset="0"/>
              </a:endParaRPr>
            </a:p>
          </p:txBody>
        </p:sp>
        <p:sp>
          <p:nvSpPr>
            <p:cNvPr id="230" name="Text Box 209"/>
            <p:cNvSpPr txBox="1">
              <a:spLocks noChangeArrowheads="1"/>
            </p:cNvSpPr>
            <p:nvPr/>
          </p:nvSpPr>
          <p:spPr bwMode="auto">
            <a:xfrm>
              <a:off x="425244" y="2112355"/>
              <a:ext cx="700087" cy="4744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800" dirty="0" err="1" smtClean="0">
                  <a:solidFill>
                    <a:srgbClr val="000000"/>
                  </a:solidFill>
                  <a:latin typeface="Times New Roman" pitchFamily="18" charset="0"/>
                </a:rPr>
                <a:t>P/n</a:t>
              </a:r>
              <a:endParaRPr lang="en-US" sz="18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31" name="Text Box 209"/>
            <p:cNvSpPr txBox="1">
              <a:spLocks noChangeArrowheads="1"/>
            </p:cNvSpPr>
            <p:nvPr/>
          </p:nvSpPr>
          <p:spPr bwMode="auto">
            <a:xfrm>
              <a:off x="1460499" y="2112355"/>
              <a:ext cx="700088" cy="4744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800" dirty="0" err="1" smtClean="0">
                  <a:latin typeface="Times New Roman" pitchFamily="18" charset="0"/>
                </a:rPr>
                <a:t>P/n</a:t>
              </a:r>
              <a:endParaRPr lang="en-US" sz="1800" dirty="0">
                <a:latin typeface="Times New Roman" pitchFamily="18" charset="0"/>
              </a:endParaRPr>
            </a:p>
          </p:txBody>
        </p:sp>
        <p:sp>
          <p:nvSpPr>
            <p:cNvPr id="232" name="Text Box 209"/>
            <p:cNvSpPr txBox="1">
              <a:spLocks noChangeArrowheads="1"/>
            </p:cNvSpPr>
            <p:nvPr/>
          </p:nvSpPr>
          <p:spPr bwMode="auto">
            <a:xfrm>
              <a:off x="2395538" y="2112355"/>
              <a:ext cx="700088" cy="47447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1800" dirty="0" err="1" smtClean="0">
                  <a:latin typeface="Times New Roman" pitchFamily="18" charset="0"/>
                </a:rPr>
                <a:t>P/n</a:t>
              </a:r>
              <a:endParaRPr lang="en-US" sz="1800" dirty="0">
                <a:latin typeface="Times New Roman" pitchFamily="18" charset="0"/>
              </a:endParaRPr>
            </a:p>
          </p:txBody>
        </p:sp>
      </p:grp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167716"/>
              </p:ext>
            </p:extLst>
          </p:nvPr>
        </p:nvGraphicFramePr>
        <p:xfrm>
          <a:off x="5076056" y="1412776"/>
          <a:ext cx="2910717" cy="571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417" name="Equation" r:id="rId5" imgW="1422400" imgH="279400" progId="Equation.3">
                  <p:embed/>
                </p:oleObj>
              </mc:Choice>
              <mc:Fallback>
                <p:oleObj name="Equation" r:id="rId5" imgW="14224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6056" y="1412776"/>
                        <a:ext cx="2910717" cy="5717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/>
          <p:nvPr/>
        </p:nvSpPr>
        <p:spPr bwMode="auto">
          <a:xfrm>
            <a:off x="7236296" y="1412776"/>
            <a:ext cx="432048" cy="50405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378904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Instead of distributing the power from the amplifier, one might as well </a:t>
            </a:r>
            <a:r>
              <a:rPr lang="en-US" sz="1800" dirty="0">
                <a:solidFill>
                  <a:srgbClr val="FF0000"/>
                </a:solidFill>
              </a:rPr>
              <a:t>couple the cavities</a:t>
            </a:r>
            <a:r>
              <a:rPr lang="en-US" sz="1800" dirty="0"/>
              <a:t>, such that the power automatically distributes, or have a </a:t>
            </a:r>
            <a:r>
              <a:rPr lang="en-US" sz="1800" dirty="0">
                <a:solidFill>
                  <a:srgbClr val="FF0000"/>
                </a:solidFill>
              </a:rPr>
              <a:t>cavity with many gaps </a:t>
            </a:r>
            <a:r>
              <a:rPr lang="en-US" sz="1800" dirty="0"/>
              <a:t>(e.g. drift tube linac). </a:t>
            </a:r>
          </a:p>
        </p:txBody>
      </p:sp>
      <p:pic>
        <p:nvPicPr>
          <p:cNvPr id="23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846461"/>
            <a:ext cx="4392488" cy="146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17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236" descr="2pi3-mod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2357896"/>
            <a:ext cx="5133168" cy="1431144"/>
          </a:xfrm>
          <a:prstGeom prst="rect">
            <a:avLst/>
          </a:prstGeom>
        </p:spPr>
      </p:pic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Multi-Cell Cavities - Modes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323528" y="849597"/>
            <a:ext cx="3168352" cy="40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7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FF0000"/>
                </a:solidFill>
              </a:rPr>
              <a:t>phase </a:t>
            </a:r>
            <a:r>
              <a:rPr lang="en-US" sz="1800" dirty="0" smtClean="0">
                <a:solidFill>
                  <a:srgbClr val="FF0000"/>
                </a:solidFill>
              </a:rPr>
              <a:t>relation </a:t>
            </a:r>
            <a:r>
              <a:rPr lang="en-US" sz="1800" dirty="0" smtClean="0"/>
              <a:t>between </a:t>
            </a:r>
            <a:r>
              <a:rPr lang="en-US" sz="1800" dirty="0"/>
              <a:t>gaps is </a:t>
            </a:r>
            <a:r>
              <a:rPr lang="en-US" sz="1800" dirty="0">
                <a:solidFill>
                  <a:srgbClr val="FF0000"/>
                </a:solidFill>
              </a:rPr>
              <a:t>important</a:t>
            </a:r>
            <a:r>
              <a:rPr lang="en-US" sz="1800" dirty="0" smtClean="0">
                <a:solidFill>
                  <a:srgbClr val="FF0000"/>
                </a:solidFill>
              </a:rPr>
              <a:t>!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1800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 smtClean="0">
                <a:solidFill>
                  <a:srgbClr val="0000FF"/>
                </a:solidFill>
              </a:rPr>
              <a:t>Coupled harmonic oscillator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 smtClean="0">
                <a:solidFill>
                  <a:srgbClr val="FF0000"/>
                </a:solidFill>
              </a:rPr>
              <a:t>=&gt; Modes, </a:t>
            </a:r>
            <a:r>
              <a:rPr lang="en-US" sz="1800" dirty="0" smtClean="0">
                <a:solidFill>
                  <a:srgbClr val="FF0000"/>
                </a:solidFill>
              </a:rPr>
              <a:t>named </a:t>
            </a:r>
            <a:r>
              <a:rPr lang="en-US" sz="1800" dirty="0" smtClean="0"/>
              <a:t>after </a:t>
            </a:r>
            <a:r>
              <a:rPr lang="en-US" sz="1800" dirty="0"/>
              <a:t>the </a:t>
            </a:r>
            <a:r>
              <a:rPr lang="en-US" sz="1800" dirty="0">
                <a:solidFill>
                  <a:srgbClr val="FF0000"/>
                </a:solidFill>
              </a:rPr>
              <a:t>phase difference </a:t>
            </a:r>
            <a:r>
              <a:rPr lang="en-US" sz="1800" dirty="0"/>
              <a:t>between adjacent cells</a:t>
            </a:r>
            <a:r>
              <a:rPr lang="en-US" sz="1800" dirty="0" smtClean="0"/>
              <a:t>.</a:t>
            </a:r>
            <a:endParaRPr lang="en-US" sz="18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1800" dirty="0" smtClean="0"/>
              <a:t>Relates to different synchronism conditions for the cell length L </a:t>
            </a:r>
            <a:endParaRPr lang="en-US" sz="18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235" name="Picture 234" descr="0-mod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5157192"/>
            <a:ext cx="5117068" cy="1440160"/>
          </a:xfrm>
          <a:prstGeom prst="rect">
            <a:avLst/>
          </a:prstGeom>
        </p:spPr>
      </p:pic>
      <p:pic>
        <p:nvPicPr>
          <p:cNvPr id="236" name="Picture 235" descr="pi2-mod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7944" y="3645024"/>
            <a:ext cx="5019546" cy="1584176"/>
          </a:xfrm>
          <a:prstGeom prst="rect">
            <a:avLst/>
          </a:prstGeom>
        </p:spPr>
      </p:pic>
      <p:pic>
        <p:nvPicPr>
          <p:cNvPr id="238" name="Picture 237" descr="pi-mod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95936" y="908720"/>
            <a:ext cx="5117068" cy="1440160"/>
          </a:xfrm>
          <a:prstGeom prst="rect">
            <a:avLst/>
          </a:prstGeom>
        </p:spPr>
      </p:pic>
      <p:sp>
        <p:nvSpPr>
          <p:cNvPr id="242" name="Text Box 44"/>
          <p:cNvSpPr txBox="1">
            <a:spLocks noChangeArrowheads="1"/>
          </p:cNvSpPr>
          <p:nvPr/>
        </p:nvSpPr>
        <p:spPr bwMode="auto">
          <a:xfrm>
            <a:off x="3653977" y="5592870"/>
            <a:ext cx="341754" cy="3385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0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243" name="Text Box 45"/>
          <p:cNvSpPr txBox="1">
            <a:spLocks noChangeArrowheads="1"/>
          </p:cNvSpPr>
          <p:nvPr/>
        </p:nvSpPr>
        <p:spPr bwMode="auto">
          <a:xfrm>
            <a:off x="3563888" y="4244578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p/2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244" name="Text Box 46"/>
          <p:cNvSpPr txBox="1">
            <a:spLocks noChangeArrowheads="1"/>
          </p:cNvSpPr>
          <p:nvPr/>
        </p:nvSpPr>
        <p:spPr bwMode="auto">
          <a:xfrm>
            <a:off x="3604033" y="1364258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p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245" name="Text Box 47"/>
          <p:cNvSpPr txBox="1">
            <a:spLocks noChangeArrowheads="1"/>
          </p:cNvSpPr>
          <p:nvPr/>
        </p:nvSpPr>
        <p:spPr bwMode="auto">
          <a:xfrm>
            <a:off x="3491880" y="2852936"/>
            <a:ext cx="633412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2p/3</a:t>
            </a:r>
            <a:endParaRPr lang="en-US" sz="1600" i="1" dirty="0">
              <a:latin typeface="Times New Roman" pitchFamily="18" charset="0"/>
            </a:endParaRPr>
          </a:p>
        </p:txBody>
      </p:sp>
      <p:graphicFrame>
        <p:nvGraphicFramePr>
          <p:cNvPr id="246" name="Table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436797"/>
              </p:ext>
            </p:extLst>
          </p:nvPr>
        </p:nvGraphicFramePr>
        <p:xfrm>
          <a:off x="827584" y="4595961"/>
          <a:ext cx="2159000" cy="1857375"/>
        </p:xfrm>
        <a:graphic>
          <a:graphicData uri="http://schemas.openxmlformats.org/drawingml/2006/table">
            <a:tbl>
              <a:tblPr/>
              <a:tblGrid>
                <a:gridCol w="1008063"/>
                <a:gridCol w="1150937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Mode</a:t>
                      </a: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</a:t>
                      </a: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 (2</a:t>
                      </a:r>
                      <a:r>
                        <a:rPr kumimoji="0" 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π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292934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0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βλ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0D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π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/2</a:t>
                      </a: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0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βλ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/4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0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π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/3</a:t>
                      </a: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0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βλ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/3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0DE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π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292934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0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βλ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34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/2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91388" marR="913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0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56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0"/>
      <p:bldP spid="242" grpId="1"/>
      <p:bldP spid="242" grpId="2"/>
      <p:bldP spid="243" grpId="0"/>
      <p:bldP spid="243" grpId="1"/>
      <p:bldP spid="243" grpId="2"/>
      <p:bldP spid="244" grpId="0"/>
      <p:bldP spid="245" grpId="0"/>
      <p:bldP spid="245" grpId="1"/>
      <p:bldP spid="245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Disc-</a:t>
            </a:r>
            <a:r>
              <a:rPr lang="en-US" dirty="0"/>
              <a:t>L</a:t>
            </a:r>
            <a:r>
              <a:rPr lang="en-US" dirty="0" smtClean="0"/>
              <a:t>oaded </a:t>
            </a:r>
            <a:r>
              <a:rPr lang="en-US" dirty="0" smtClean="0"/>
              <a:t>T</a:t>
            </a:r>
            <a:r>
              <a:rPr lang="en-US" dirty="0" smtClean="0"/>
              <a:t>raveling-</a:t>
            </a:r>
            <a:r>
              <a:rPr lang="en-US" dirty="0" smtClean="0"/>
              <a:t>W</a:t>
            </a:r>
            <a:r>
              <a:rPr lang="en-US" dirty="0" smtClean="0"/>
              <a:t>ave </a:t>
            </a:r>
            <a:r>
              <a:rPr lang="en-US" dirty="0"/>
              <a:t>S</a:t>
            </a:r>
            <a:r>
              <a:rPr lang="en-US" dirty="0" smtClean="0"/>
              <a:t>tructures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980728"/>
            <a:ext cx="8735888" cy="203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 smtClean="0"/>
              <a:t>When </a:t>
            </a:r>
            <a:r>
              <a:rPr lang="en-US" sz="1800" dirty="0"/>
              <a:t>particles gets </a:t>
            </a:r>
            <a:r>
              <a:rPr lang="en-US" sz="1800" dirty="0">
                <a:solidFill>
                  <a:srgbClr val="FF0000"/>
                </a:solidFill>
              </a:rPr>
              <a:t>ultra-relativistic </a:t>
            </a:r>
            <a:r>
              <a:rPr lang="en-US" sz="1800" dirty="0"/>
              <a:t>(</a:t>
            </a:r>
            <a:r>
              <a:rPr lang="en-US" sz="1800" dirty="0" err="1"/>
              <a:t>v~c</a:t>
            </a:r>
            <a:r>
              <a:rPr lang="en-US" sz="1800" dirty="0"/>
              <a:t>) the drift tubes become very long unless the operating frequency is increased. Late 40’s the development of radar led to high power transmitters (klystrons) at very high frequencies (</a:t>
            </a:r>
            <a:r>
              <a:rPr lang="en-US" sz="1800" dirty="0" smtClean="0"/>
              <a:t>3 GHz</a:t>
            </a:r>
            <a:r>
              <a:rPr lang="en-US" sz="1800" dirty="0"/>
              <a:t>)</a:t>
            </a:r>
            <a:r>
              <a:rPr lang="en-US" sz="1800" dirty="0" smtClean="0"/>
              <a:t>.</a:t>
            </a:r>
            <a:endParaRPr lang="en-US" sz="700" dirty="0" smtClean="0"/>
          </a:p>
          <a:p>
            <a:pPr>
              <a:lnSpc>
                <a:spcPct val="110000"/>
              </a:lnSpc>
            </a:pPr>
            <a:endParaRPr lang="en-US" sz="700" dirty="0"/>
          </a:p>
          <a:p>
            <a:pPr>
              <a:lnSpc>
                <a:spcPct val="110000"/>
              </a:lnSpc>
            </a:pPr>
            <a:r>
              <a:rPr lang="en-US" sz="1800" dirty="0" smtClean="0"/>
              <a:t>Next </a:t>
            </a:r>
            <a:r>
              <a:rPr lang="en-US" sz="1800" dirty="0"/>
              <a:t>came the idea of suppressing the drift tubes using </a:t>
            </a:r>
            <a:r>
              <a:rPr lang="en-US" sz="1800" dirty="0">
                <a:solidFill>
                  <a:srgbClr val="FF0000"/>
                </a:solidFill>
              </a:rPr>
              <a:t>traveling waves</a:t>
            </a:r>
            <a:r>
              <a:rPr lang="en-US" sz="1800" dirty="0"/>
              <a:t>. However to get a continuous acceleration the phase velocity of the wave needs to be adjusted to the particle velocity.</a:t>
            </a:r>
            <a:endParaRPr lang="en-GB" sz="1800" dirty="0" smtClean="0">
              <a:solidFill>
                <a:srgbClr val="FF33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6011996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solution: slow wave guide with irises </a:t>
            </a:r>
            <a:r>
              <a:rPr lang="en-US" sz="1800" dirty="0" smtClean="0">
                <a:solidFill>
                  <a:srgbClr val="FF0000"/>
                </a:solidFill>
              </a:rPr>
              <a:t>    </a:t>
            </a:r>
            <a:r>
              <a:rPr lang="en-US" sz="1800" dirty="0" smtClean="0"/>
              <a:t>==&gt;    iris </a:t>
            </a:r>
            <a:r>
              <a:rPr lang="en-US" sz="1800" dirty="0"/>
              <a:t>loaded structure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6" t="5951" r="6228"/>
          <a:stretch/>
        </p:blipFill>
        <p:spPr>
          <a:xfrm>
            <a:off x="4139952" y="3880450"/>
            <a:ext cx="5004048" cy="2141455"/>
          </a:xfrm>
          <a:prstGeom prst="rect">
            <a:avLst/>
          </a:prstGeom>
          <a:noFill/>
        </p:spPr>
      </p:pic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35496" y="3284984"/>
            <a:ext cx="4708525" cy="2506663"/>
            <a:chOff x="428" y="451"/>
            <a:chExt cx="2966" cy="1579"/>
          </a:xfrm>
        </p:grpSpPr>
        <p:sp>
          <p:nvSpPr>
            <p:cNvPr id="12" name="AutoShape 7"/>
            <p:cNvSpPr>
              <a:spLocks noChangeAspect="1" noChangeArrowheads="1"/>
            </p:cNvSpPr>
            <p:nvPr/>
          </p:nvSpPr>
          <p:spPr bwMode="auto">
            <a:xfrm>
              <a:off x="2131" y="451"/>
              <a:ext cx="932" cy="925"/>
            </a:xfrm>
            <a:custGeom>
              <a:avLst/>
              <a:gdLst>
                <a:gd name="T0" fmla="*/ 466 w 21600"/>
                <a:gd name="T1" fmla="*/ 0 h 21600"/>
                <a:gd name="T2" fmla="*/ 136 w 21600"/>
                <a:gd name="T3" fmla="*/ 135 h 21600"/>
                <a:gd name="T4" fmla="*/ 0 w 21600"/>
                <a:gd name="T5" fmla="*/ 463 h 21600"/>
                <a:gd name="T6" fmla="*/ 136 w 21600"/>
                <a:gd name="T7" fmla="*/ 790 h 21600"/>
                <a:gd name="T8" fmla="*/ 466 w 21600"/>
                <a:gd name="T9" fmla="*/ 925 h 21600"/>
                <a:gd name="T10" fmla="*/ 796 w 21600"/>
                <a:gd name="T11" fmla="*/ 790 h 21600"/>
                <a:gd name="T12" fmla="*/ 932 w 21600"/>
                <a:gd name="T13" fmla="*/ 463 h 21600"/>
                <a:gd name="T14" fmla="*/ 796 w 21600"/>
                <a:gd name="T15" fmla="*/ 13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52 w 21600"/>
                <a:gd name="T25" fmla="*/ 3152 h 21600"/>
                <a:gd name="T26" fmla="*/ 18448 w 21600"/>
                <a:gd name="T27" fmla="*/ 18448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200" y="10800"/>
                  </a:moveTo>
                  <a:cubicBezTo>
                    <a:pt x="7200" y="12788"/>
                    <a:pt x="8812" y="14400"/>
                    <a:pt x="10800" y="14400"/>
                  </a:cubicBezTo>
                  <a:cubicBezTo>
                    <a:pt x="12788" y="14400"/>
                    <a:pt x="14400" y="12788"/>
                    <a:pt x="14400" y="10800"/>
                  </a:cubicBezTo>
                  <a:cubicBezTo>
                    <a:pt x="14400" y="8812"/>
                    <a:pt x="12788" y="7200"/>
                    <a:pt x="10800" y="7200"/>
                  </a:cubicBezTo>
                  <a:cubicBezTo>
                    <a:pt x="8812" y="7200"/>
                    <a:pt x="7200" y="8812"/>
                    <a:pt x="7200" y="1080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1799999" rev="0"/>
              </a:camera>
              <a:lightRig rig="legacyNormal2" dir="t"/>
            </a:scene3d>
            <a:sp3d extrusionH="100000" prstMaterial="legacyPlastic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3" name="AutoShape 8"/>
            <p:cNvSpPr>
              <a:spLocks noChangeArrowheads="1"/>
            </p:cNvSpPr>
            <p:nvPr/>
          </p:nvSpPr>
          <p:spPr bwMode="auto">
            <a:xfrm rot="-7692522">
              <a:off x="1680" y="622"/>
              <a:ext cx="928" cy="932"/>
            </a:xfrm>
            <a:custGeom>
              <a:avLst/>
              <a:gdLst>
                <a:gd name="T0" fmla="*/ 464 w 21600"/>
                <a:gd name="T1" fmla="*/ 0 h 21600"/>
                <a:gd name="T2" fmla="*/ 117 w 21600"/>
                <a:gd name="T3" fmla="*/ 741 h 21600"/>
                <a:gd name="T4" fmla="*/ 464 w 21600"/>
                <a:gd name="T5" fmla="*/ 44 h 21600"/>
                <a:gd name="T6" fmla="*/ 811 w 21600"/>
                <a:gd name="T7" fmla="*/ 74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54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130" y="16854"/>
                  </a:moveTo>
                  <a:cubicBezTo>
                    <a:pt x="1769" y="15129"/>
                    <a:pt x="1029" y="12997"/>
                    <a:pt x="1029" y="10800"/>
                  </a:cubicBezTo>
                  <a:cubicBezTo>
                    <a:pt x="1029" y="5403"/>
                    <a:pt x="5403" y="1029"/>
                    <a:pt x="10800" y="1029"/>
                  </a:cubicBezTo>
                  <a:cubicBezTo>
                    <a:pt x="16196" y="1029"/>
                    <a:pt x="20571" y="5403"/>
                    <a:pt x="20571" y="10800"/>
                  </a:cubicBezTo>
                  <a:cubicBezTo>
                    <a:pt x="20570" y="12997"/>
                    <a:pt x="19830" y="15129"/>
                    <a:pt x="18469" y="16854"/>
                  </a:cubicBezTo>
                  <a:lnTo>
                    <a:pt x="19276" y="17491"/>
                  </a:lnTo>
                  <a:cubicBezTo>
                    <a:pt x="20781" y="15585"/>
                    <a:pt x="21600" y="1322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228"/>
                    <a:pt x="818" y="15585"/>
                    <a:pt x="2323" y="1749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1799999" rev="0"/>
              </a:camera>
              <a:lightRig rig="legacyNormal2" dir="t"/>
            </a:scene3d>
            <a:sp3d extrusionH="887400" prstMaterial="legacyPlastic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grpSp>
          <p:nvGrpSpPr>
            <p:cNvPr id="14" name="Group 9"/>
            <p:cNvGrpSpPr>
              <a:grpSpLocks/>
            </p:cNvGrpSpPr>
            <p:nvPr/>
          </p:nvGrpSpPr>
          <p:grpSpPr bwMode="auto">
            <a:xfrm>
              <a:off x="1144" y="638"/>
              <a:ext cx="1430" cy="1115"/>
              <a:chOff x="2927" y="1863"/>
              <a:chExt cx="1430" cy="1115"/>
            </a:xfrm>
          </p:grpSpPr>
          <p:sp>
            <p:nvSpPr>
              <p:cNvPr id="28" name="AutoShape 10"/>
              <p:cNvSpPr>
                <a:spLocks noChangeArrowheads="1"/>
              </p:cNvSpPr>
              <p:nvPr/>
            </p:nvSpPr>
            <p:spPr bwMode="auto">
              <a:xfrm rot="-7692522">
                <a:off x="3428" y="1860"/>
                <a:ext cx="926" cy="932"/>
              </a:xfrm>
              <a:custGeom>
                <a:avLst/>
                <a:gdLst>
                  <a:gd name="T0" fmla="*/ 463 w 21600"/>
                  <a:gd name="T1" fmla="*/ 0 h 21600"/>
                  <a:gd name="T2" fmla="*/ 221 w 21600"/>
                  <a:gd name="T3" fmla="*/ 658 h 21600"/>
                  <a:gd name="T4" fmla="*/ 463 w 21600"/>
                  <a:gd name="T5" fmla="*/ 312 h 21600"/>
                  <a:gd name="T6" fmla="*/ 705 w 21600"/>
                  <a:gd name="T7" fmla="*/ 65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3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989" y="13011"/>
                    </a:moveTo>
                    <a:cubicBezTo>
                      <a:pt x="7493" y="12381"/>
                      <a:pt x="7224" y="11602"/>
                      <a:pt x="7224" y="10800"/>
                    </a:cubicBezTo>
                    <a:cubicBezTo>
                      <a:pt x="7224" y="8825"/>
                      <a:pt x="8825" y="7224"/>
                      <a:pt x="10800" y="7224"/>
                    </a:cubicBezTo>
                    <a:cubicBezTo>
                      <a:pt x="12774" y="7224"/>
                      <a:pt x="14376" y="8825"/>
                      <a:pt x="14376" y="10800"/>
                    </a:cubicBezTo>
                    <a:cubicBezTo>
                      <a:pt x="14375" y="11602"/>
                      <a:pt x="14106" y="12381"/>
                      <a:pt x="13610" y="13011"/>
                    </a:cubicBezTo>
                    <a:lnTo>
                      <a:pt x="19287" y="17478"/>
                    </a:lnTo>
                    <a:cubicBezTo>
                      <a:pt x="20785" y="15574"/>
                      <a:pt x="21600" y="1322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2"/>
                      <a:pt x="814" y="15574"/>
                      <a:pt x="2312" y="1747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1000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9" name="AutoShape 11"/>
              <p:cNvSpPr>
                <a:spLocks noChangeArrowheads="1"/>
              </p:cNvSpPr>
              <p:nvPr/>
            </p:nvSpPr>
            <p:spPr bwMode="auto">
              <a:xfrm rot="-7692522">
                <a:off x="2976" y="2032"/>
                <a:ext cx="928" cy="932"/>
              </a:xfrm>
              <a:custGeom>
                <a:avLst/>
                <a:gdLst>
                  <a:gd name="T0" fmla="*/ 464 w 21600"/>
                  <a:gd name="T1" fmla="*/ 0 h 21600"/>
                  <a:gd name="T2" fmla="*/ 117 w 21600"/>
                  <a:gd name="T3" fmla="*/ 741 h 21600"/>
                  <a:gd name="T4" fmla="*/ 464 w 21600"/>
                  <a:gd name="T5" fmla="*/ 44 h 21600"/>
                  <a:gd name="T6" fmla="*/ 811 w 21600"/>
                  <a:gd name="T7" fmla="*/ 741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41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130" y="16854"/>
                    </a:moveTo>
                    <a:cubicBezTo>
                      <a:pt x="1769" y="15129"/>
                      <a:pt x="1029" y="12997"/>
                      <a:pt x="1029" y="10800"/>
                    </a:cubicBezTo>
                    <a:cubicBezTo>
                      <a:pt x="1029" y="5403"/>
                      <a:pt x="5403" y="1029"/>
                      <a:pt x="10800" y="1029"/>
                    </a:cubicBezTo>
                    <a:cubicBezTo>
                      <a:pt x="16196" y="1029"/>
                      <a:pt x="20571" y="5403"/>
                      <a:pt x="20571" y="10800"/>
                    </a:cubicBezTo>
                    <a:cubicBezTo>
                      <a:pt x="20570" y="12997"/>
                      <a:pt x="19830" y="15129"/>
                      <a:pt x="18469" y="16854"/>
                    </a:cubicBezTo>
                    <a:lnTo>
                      <a:pt x="19276" y="17491"/>
                    </a:lnTo>
                    <a:cubicBezTo>
                      <a:pt x="20781" y="15585"/>
                      <a:pt x="21600" y="1322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8"/>
                      <a:pt x="818" y="15585"/>
                      <a:pt x="2323" y="1749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8874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0" name="AutoShape 12"/>
              <p:cNvSpPr>
                <a:spLocks noChangeArrowheads="1"/>
              </p:cNvSpPr>
              <p:nvPr/>
            </p:nvSpPr>
            <p:spPr bwMode="auto">
              <a:xfrm rot="-7692522">
                <a:off x="2930" y="2049"/>
                <a:ext cx="926" cy="932"/>
              </a:xfrm>
              <a:custGeom>
                <a:avLst/>
                <a:gdLst>
                  <a:gd name="T0" fmla="*/ 463 w 21600"/>
                  <a:gd name="T1" fmla="*/ 0 h 21600"/>
                  <a:gd name="T2" fmla="*/ 221 w 21600"/>
                  <a:gd name="T3" fmla="*/ 658 h 21600"/>
                  <a:gd name="T4" fmla="*/ 463 w 21600"/>
                  <a:gd name="T5" fmla="*/ 312 h 21600"/>
                  <a:gd name="T6" fmla="*/ 705 w 21600"/>
                  <a:gd name="T7" fmla="*/ 65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3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989" y="13011"/>
                    </a:moveTo>
                    <a:cubicBezTo>
                      <a:pt x="7493" y="12381"/>
                      <a:pt x="7224" y="11602"/>
                      <a:pt x="7224" y="10800"/>
                    </a:cubicBezTo>
                    <a:cubicBezTo>
                      <a:pt x="7224" y="8825"/>
                      <a:pt x="8825" y="7224"/>
                      <a:pt x="10800" y="7224"/>
                    </a:cubicBezTo>
                    <a:cubicBezTo>
                      <a:pt x="12774" y="7224"/>
                      <a:pt x="14376" y="8825"/>
                      <a:pt x="14376" y="10800"/>
                    </a:cubicBezTo>
                    <a:cubicBezTo>
                      <a:pt x="14375" y="11602"/>
                      <a:pt x="14106" y="12381"/>
                      <a:pt x="13610" y="13011"/>
                    </a:cubicBezTo>
                    <a:lnTo>
                      <a:pt x="19287" y="17478"/>
                    </a:lnTo>
                    <a:cubicBezTo>
                      <a:pt x="20785" y="15574"/>
                      <a:pt x="21600" y="1322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2"/>
                      <a:pt x="814" y="15574"/>
                      <a:pt x="2312" y="1747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1000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3"/>
            <p:cNvGrpSpPr>
              <a:grpSpLocks/>
            </p:cNvGrpSpPr>
            <p:nvPr/>
          </p:nvGrpSpPr>
          <p:grpSpPr bwMode="auto">
            <a:xfrm>
              <a:off x="648" y="829"/>
              <a:ext cx="1430" cy="1115"/>
              <a:chOff x="2927" y="1863"/>
              <a:chExt cx="1430" cy="1115"/>
            </a:xfrm>
          </p:grpSpPr>
          <p:sp>
            <p:nvSpPr>
              <p:cNvPr id="25" name="AutoShape 14"/>
              <p:cNvSpPr>
                <a:spLocks noChangeArrowheads="1"/>
              </p:cNvSpPr>
              <p:nvPr/>
            </p:nvSpPr>
            <p:spPr bwMode="auto">
              <a:xfrm rot="-7692522">
                <a:off x="3428" y="1860"/>
                <a:ext cx="926" cy="932"/>
              </a:xfrm>
              <a:custGeom>
                <a:avLst/>
                <a:gdLst>
                  <a:gd name="T0" fmla="*/ 463 w 21600"/>
                  <a:gd name="T1" fmla="*/ 0 h 21600"/>
                  <a:gd name="T2" fmla="*/ 221 w 21600"/>
                  <a:gd name="T3" fmla="*/ 658 h 21600"/>
                  <a:gd name="T4" fmla="*/ 463 w 21600"/>
                  <a:gd name="T5" fmla="*/ 312 h 21600"/>
                  <a:gd name="T6" fmla="*/ 705 w 21600"/>
                  <a:gd name="T7" fmla="*/ 65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3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989" y="13011"/>
                    </a:moveTo>
                    <a:cubicBezTo>
                      <a:pt x="7493" y="12381"/>
                      <a:pt x="7224" y="11602"/>
                      <a:pt x="7224" y="10800"/>
                    </a:cubicBezTo>
                    <a:cubicBezTo>
                      <a:pt x="7224" y="8825"/>
                      <a:pt x="8825" y="7224"/>
                      <a:pt x="10800" y="7224"/>
                    </a:cubicBezTo>
                    <a:cubicBezTo>
                      <a:pt x="12774" y="7224"/>
                      <a:pt x="14376" y="8825"/>
                      <a:pt x="14376" y="10800"/>
                    </a:cubicBezTo>
                    <a:cubicBezTo>
                      <a:pt x="14375" y="11602"/>
                      <a:pt x="14106" y="12381"/>
                      <a:pt x="13610" y="13011"/>
                    </a:cubicBezTo>
                    <a:lnTo>
                      <a:pt x="19287" y="17478"/>
                    </a:lnTo>
                    <a:cubicBezTo>
                      <a:pt x="20785" y="15574"/>
                      <a:pt x="21600" y="1322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2"/>
                      <a:pt x="814" y="15574"/>
                      <a:pt x="2312" y="1747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1000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6" name="AutoShape 15"/>
              <p:cNvSpPr>
                <a:spLocks noChangeArrowheads="1"/>
              </p:cNvSpPr>
              <p:nvPr/>
            </p:nvSpPr>
            <p:spPr bwMode="auto">
              <a:xfrm rot="-7692522">
                <a:off x="2976" y="2032"/>
                <a:ext cx="928" cy="932"/>
              </a:xfrm>
              <a:custGeom>
                <a:avLst/>
                <a:gdLst>
                  <a:gd name="T0" fmla="*/ 464 w 21600"/>
                  <a:gd name="T1" fmla="*/ 0 h 21600"/>
                  <a:gd name="T2" fmla="*/ 117 w 21600"/>
                  <a:gd name="T3" fmla="*/ 741 h 21600"/>
                  <a:gd name="T4" fmla="*/ 464 w 21600"/>
                  <a:gd name="T5" fmla="*/ 44 h 21600"/>
                  <a:gd name="T6" fmla="*/ 811 w 21600"/>
                  <a:gd name="T7" fmla="*/ 741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41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130" y="16854"/>
                    </a:moveTo>
                    <a:cubicBezTo>
                      <a:pt x="1769" y="15129"/>
                      <a:pt x="1029" y="12997"/>
                      <a:pt x="1029" y="10800"/>
                    </a:cubicBezTo>
                    <a:cubicBezTo>
                      <a:pt x="1029" y="5403"/>
                      <a:pt x="5403" y="1029"/>
                      <a:pt x="10800" y="1029"/>
                    </a:cubicBezTo>
                    <a:cubicBezTo>
                      <a:pt x="16196" y="1029"/>
                      <a:pt x="20571" y="5403"/>
                      <a:pt x="20571" y="10800"/>
                    </a:cubicBezTo>
                    <a:cubicBezTo>
                      <a:pt x="20570" y="12997"/>
                      <a:pt x="19830" y="15129"/>
                      <a:pt x="18469" y="16854"/>
                    </a:cubicBezTo>
                    <a:lnTo>
                      <a:pt x="19276" y="17491"/>
                    </a:lnTo>
                    <a:cubicBezTo>
                      <a:pt x="20781" y="15585"/>
                      <a:pt x="21600" y="1322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8"/>
                      <a:pt x="818" y="15585"/>
                      <a:pt x="2323" y="1749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8874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7" name="AutoShape 16"/>
              <p:cNvSpPr>
                <a:spLocks noChangeArrowheads="1"/>
              </p:cNvSpPr>
              <p:nvPr/>
            </p:nvSpPr>
            <p:spPr bwMode="auto">
              <a:xfrm rot="-7692522">
                <a:off x="2930" y="2049"/>
                <a:ext cx="926" cy="932"/>
              </a:xfrm>
              <a:custGeom>
                <a:avLst/>
                <a:gdLst>
                  <a:gd name="T0" fmla="*/ 463 w 21600"/>
                  <a:gd name="T1" fmla="*/ 0 h 21600"/>
                  <a:gd name="T2" fmla="*/ 221 w 21600"/>
                  <a:gd name="T3" fmla="*/ 658 h 21600"/>
                  <a:gd name="T4" fmla="*/ 463 w 21600"/>
                  <a:gd name="T5" fmla="*/ 312 h 21600"/>
                  <a:gd name="T6" fmla="*/ 705 w 21600"/>
                  <a:gd name="T7" fmla="*/ 65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3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989" y="13011"/>
                    </a:moveTo>
                    <a:cubicBezTo>
                      <a:pt x="7493" y="12381"/>
                      <a:pt x="7224" y="11602"/>
                      <a:pt x="7224" y="10800"/>
                    </a:cubicBezTo>
                    <a:cubicBezTo>
                      <a:pt x="7224" y="8825"/>
                      <a:pt x="8825" y="7224"/>
                      <a:pt x="10800" y="7224"/>
                    </a:cubicBezTo>
                    <a:cubicBezTo>
                      <a:pt x="12774" y="7224"/>
                      <a:pt x="14376" y="8825"/>
                      <a:pt x="14376" y="10800"/>
                    </a:cubicBezTo>
                    <a:cubicBezTo>
                      <a:pt x="14375" y="11602"/>
                      <a:pt x="14106" y="12381"/>
                      <a:pt x="13610" y="13011"/>
                    </a:cubicBezTo>
                    <a:lnTo>
                      <a:pt x="19287" y="17478"/>
                    </a:lnTo>
                    <a:cubicBezTo>
                      <a:pt x="20785" y="15574"/>
                      <a:pt x="21600" y="1322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2"/>
                      <a:pt x="814" y="15574"/>
                      <a:pt x="2312" y="1747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1000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2966" y="586"/>
              <a:ext cx="428" cy="167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utoShape 18"/>
            <p:cNvSpPr>
              <a:spLocks noChangeArrowheads="1"/>
            </p:cNvSpPr>
            <p:nvPr/>
          </p:nvSpPr>
          <p:spPr bwMode="auto">
            <a:xfrm rot="-7692522">
              <a:off x="430" y="1100"/>
              <a:ext cx="928" cy="932"/>
            </a:xfrm>
            <a:custGeom>
              <a:avLst/>
              <a:gdLst>
                <a:gd name="T0" fmla="*/ 464 w 21600"/>
                <a:gd name="T1" fmla="*/ 0 h 21600"/>
                <a:gd name="T2" fmla="*/ 117 w 21600"/>
                <a:gd name="T3" fmla="*/ 741 h 21600"/>
                <a:gd name="T4" fmla="*/ 464 w 21600"/>
                <a:gd name="T5" fmla="*/ 44 h 21600"/>
                <a:gd name="T6" fmla="*/ 811 w 21600"/>
                <a:gd name="T7" fmla="*/ 74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54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130" y="16854"/>
                  </a:moveTo>
                  <a:cubicBezTo>
                    <a:pt x="1769" y="15129"/>
                    <a:pt x="1029" y="12997"/>
                    <a:pt x="1029" y="10800"/>
                  </a:cubicBezTo>
                  <a:cubicBezTo>
                    <a:pt x="1029" y="5403"/>
                    <a:pt x="5403" y="1029"/>
                    <a:pt x="10800" y="1029"/>
                  </a:cubicBezTo>
                  <a:cubicBezTo>
                    <a:pt x="16196" y="1029"/>
                    <a:pt x="20571" y="5403"/>
                    <a:pt x="20571" y="10800"/>
                  </a:cubicBezTo>
                  <a:cubicBezTo>
                    <a:pt x="20570" y="12997"/>
                    <a:pt x="19830" y="15129"/>
                    <a:pt x="18469" y="16854"/>
                  </a:cubicBezTo>
                  <a:lnTo>
                    <a:pt x="19276" y="17491"/>
                  </a:lnTo>
                  <a:cubicBezTo>
                    <a:pt x="20781" y="15585"/>
                    <a:pt x="21600" y="1322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228"/>
                    <a:pt x="818" y="15585"/>
                    <a:pt x="2323" y="1749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1799999" rev="0"/>
              </a:camera>
              <a:lightRig rig="legacyNormal2" dir="t"/>
            </a:scene3d>
            <a:sp3d extrusionH="430200" prstMaterial="legacyPlastic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V="1">
              <a:off x="722" y="866"/>
              <a:ext cx="1954" cy="751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1714" y="1158"/>
              <a:ext cx="119" cy="118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" name="Group 21"/>
            <p:cNvGrpSpPr>
              <a:grpSpLocks/>
            </p:cNvGrpSpPr>
            <p:nvPr/>
          </p:nvGrpSpPr>
          <p:grpSpPr bwMode="auto">
            <a:xfrm>
              <a:off x="1626" y="979"/>
              <a:ext cx="647" cy="326"/>
              <a:chOff x="1625" y="979"/>
              <a:chExt cx="647" cy="326"/>
            </a:xfrm>
          </p:grpSpPr>
          <p:sp>
            <p:nvSpPr>
              <p:cNvPr id="21" name="Arc 22"/>
              <p:cNvSpPr>
                <a:spLocks/>
              </p:cNvSpPr>
              <p:nvPr/>
            </p:nvSpPr>
            <p:spPr bwMode="auto">
              <a:xfrm rot="-1235836">
                <a:off x="1625" y="979"/>
                <a:ext cx="529" cy="106"/>
              </a:xfrm>
              <a:custGeom>
                <a:avLst/>
                <a:gdLst>
                  <a:gd name="T0" fmla="*/ 529 w 35637"/>
                  <a:gd name="T1" fmla="*/ 63 h 21600"/>
                  <a:gd name="T2" fmla="*/ 0 w 35637"/>
                  <a:gd name="T3" fmla="*/ 57 h 21600"/>
                  <a:gd name="T4" fmla="*/ 271 w 35637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5637"/>
                  <a:gd name="T10" fmla="*/ 0 h 21600"/>
                  <a:gd name="T11" fmla="*/ 35637 w 3563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637" h="21600" fill="none" extrusionOk="0">
                    <a:moveTo>
                      <a:pt x="35636" y="12780"/>
                    </a:moveTo>
                    <a:cubicBezTo>
                      <a:pt x="31567" y="18325"/>
                      <a:pt x="2510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</a:path>
                  <a:path w="35637" h="21600" stroke="0" extrusionOk="0">
                    <a:moveTo>
                      <a:pt x="35636" y="12780"/>
                    </a:moveTo>
                    <a:cubicBezTo>
                      <a:pt x="31567" y="18325"/>
                      <a:pt x="2510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  <a:lnTo>
                      <a:pt x="18224" y="0"/>
                    </a:lnTo>
                    <a:close/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3"/>
              <p:cNvSpPr>
                <a:spLocks noChangeShapeType="1"/>
              </p:cNvSpPr>
              <p:nvPr/>
            </p:nvSpPr>
            <p:spPr bwMode="auto">
              <a:xfrm rot="-1235836">
                <a:off x="1907" y="1075"/>
                <a:ext cx="3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Arc 24"/>
              <p:cNvSpPr>
                <a:spLocks/>
              </p:cNvSpPr>
              <p:nvPr/>
            </p:nvSpPr>
            <p:spPr bwMode="auto">
              <a:xfrm rot="9513053">
                <a:off x="1739" y="1194"/>
                <a:ext cx="533" cy="111"/>
              </a:xfrm>
              <a:custGeom>
                <a:avLst/>
                <a:gdLst>
                  <a:gd name="T0" fmla="*/ 533 w 35726"/>
                  <a:gd name="T1" fmla="*/ 65 h 21600"/>
                  <a:gd name="T2" fmla="*/ 0 w 35726"/>
                  <a:gd name="T3" fmla="*/ 60 h 21600"/>
                  <a:gd name="T4" fmla="*/ 272 w 35726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5726"/>
                  <a:gd name="T10" fmla="*/ 0 h 21600"/>
                  <a:gd name="T11" fmla="*/ 35726 w 3572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726" h="21600" fill="none" extrusionOk="0">
                    <a:moveTo>
                      <a:pt x="35726" y="12658"/>
                    </a:moveTo>
                    <a:cubicBezTo>
                      <a:pt x="31664" y="18274"/>
                      <a:pt x="25154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</a:path>
                  <a:path w="35726" h="21600" stroke="0" extrusionOk="0">
                    <a:moveTo>
                      <a:pt x="35726" y="12658"/>
                    </a:moveTo>
                    <a:cubicBezTo>
                      <a:pt x="31664" y="18274"/>
                      <a:pt x="25154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  <a:lnTo>
                      <a:pt x="18224" y="0"/>
                    </a:lnTo>
                    <a:close/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25"/>
              <p:cNvSpPr>
                <a:spLocks noChangeShapeType="1"/>
              </p:cNvSpPr>
              <p:nvPr/>
            </p:nvSpPr>
            <p:spPr bwMode="auto">
              <a:xfrm rot="-1235836">
                <a:off x="1976" y="1191"/>
                <a:ext cx="44" cy="1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06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The Traveling Wave Case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444624" y="3573016"/>
            <a:ext cx="86638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The particle travels along with the wave, and</a:t>
            </a:r>
            <a:br>
              <a:rPr lang="en-GB" sz="1800" dirty="0" smtClean="0">
                <a:solidFill>
                  <a:srgbClr val="FF3300"/>
                </a:solidFill>
              </a:rPr>
            </a:br>
            <a:r>
              <a:rPr lang="en-GB" sz="1800" dirty="0" smtClean="0">
                <a:solidFill>
                  <a:srgbClr val="FF3300"/>
                </a:solidFill>
              </a:rPr>
              <a:t>k represents the wave propagation factor.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1052736"/>
            <a:ext cx="5256584" cy="2285766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281636"/>
              </p:ext>
            </p:extLst>
          </p:nvPr>
        </p:nvGraphicFramePr>
        <p:xfrm>
          <a:off x="2915816" y="4221088"/>
          <a:ext cx="4212467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399" name="Equation" r:id="rId5" imgW="1981200" imgH="508000" progId="Equation.3">
                  <p:embed/>
                </p:oleObj>
              </mc:Choice>
              <mc:Fallback>
                <p:oleObj name="Equation" r:id="rId5" imgW="19812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15816" y="4221088"/>
                        <a:ext cx="4212467" cy="108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088545"/>
              </p:ext>
            </p:extLst>
          </p:nvPr>
        </p:nvGraphicFramePr>
        <p:xfrm>
          <a:off x="5855344" y="1052736"/>
          <a:ext cx="2813492" cy="1944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400" name="Equation" r:id="rId7" imgW="1358900" imgH="939800" progId="Equation.3">
                  <p:embed/>
                </p:oleObj>
              </mc:Choice>
              <mc:Fallback>
                <p:oleObj name="Equation" r:id="rId7" imgW="1358900" imgH="93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55344" y="1052736"/>
                        <a:ext cx="2813492" cy="1944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97171" y="1772816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wave number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3212976"/>
            <a:ext cx="2262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 smtClean="0">
                <a:latin typeface="Times New Roman"/>
                <a:cs typeface="Times New Roman"/>
              </a:rPr>
              <a:t>v</a:t>
            </a:r>
            <a:r>
              <a:rPr lang="en-US" sz="2000" i="1" baseline="-25000" dirty="0" err="1" smtClean="0">
                <a:latin typeface="Times New Roman"/>
                <a:cs typeface="Times New Roman"/>
              </a:rPr>
              <a:t>φ</a:t>
            </a:r>
            <a:r>
              <a:rPr lang="en-US" sz="2000" dirty="0" smtClean="0">
                <a:latin typeface="Times New Roman"/>
                <a:cs typeface="Times New Roman"/>
              </a:rPr>
              <a:t> = phase velocity</a:t>
            </a:r>
            <a:br>
              <a:rPr lang="en-US" sz="2000" dirty="0" smtClean="0">
                <a:latin typeface="Times New Roman"/>
                <a:cs typeface="Times New Roman"/>
              </a:rPr>
            </a:br>
            <a:r>
              <a:rPr lang="en-US" sz="2000" i="1" dirty="0">
                <a:latin typeface="Times New Roman"/>
                <a:cs typeface="Times New Roman"/>
              </a:rPr>
              <a:t>v</a:t>
            </a:r>
            <a:r>
              <a:rPr lang="en-US" sz="2000" dirty="0">
                <a:latin typeface="Times New Roman"/>
                <a:cs typeface="Times New Roman"/>
              </a:rPr>
              <a:t> = </a:t>
            </a:r>
            <a:r>
              <a:rPr lang="en-US" sz="2000" dirty="0" smtClean="0">
                <a:latin typeface="Times New Roman"/>
                <a:cs typeface="Times New Roman"/>
              </a:rPr>
              <a:t>particle velocity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16632" y="5457998"/>
            <a:ext cx="6287616" cy="7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If synchronism satisfied:</a:t>
            </a:r>
          </a:p>
          <a:p>
            <a:pPr>
              <a:lnSpc>
                <a:spcPct val="150000"/>
              </a:lnSpc>
            </a:pPr>
            <a:r>
              <a:rPr lang="en-GB" sz="1800" dirty="0" smtClean="0">
                <a:solidFill>
                  <a:srgbClr val="FF3300"/>
                </a:solidFill>
              </a:rPr>
              <a:t>where </a:t>
            </a:r>
            <a:r>
              <a:rPr lang="en-GB" sz="1800" dirty="0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Φ</a:t>
            </a:r>
            <a:r>
              <a:rPr lang="en-GB" sz="1800" baseline="-25000" dirty="0" smtClean="0">
                <a:solidFill>
                  <a:srgbClr val="FF3300"/>
                </a:solidFill>
              </a:rPr>
              <a:t>0</a:t>
            </a:r>
            <a:r>
              <a:rPr lang="en-GB" sz="1800" dirty="0" smtClean="0">
                <a:solidFill>
                  <a:srgbClr val="FF3300"/>
                </a:solidFill>
              </a:rPr>
              <a:t> is the RF phase seen by the particle. 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989991"/>
              </p:ext>
            </p:extLst>
          </p:nvPr>
        </p:nvGraphicFramePr>
        <p:xfrm>
          <a:off x="5834211" y="5453251"/>
          <a:ext cx="176212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401" name="Equation" r:id="rId9" imgW="850900" imgH="215900" progId="Equation.3">
                  <p:embed/>
                </p:oleObj>
              </mc:Choice>
              <mc:Fallback>
                <p:oleObj name="Equation" r:id="rId9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34211" y="5453251"/>
                        <a:ext cx="1762125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635896" y="5453251"/>
            <a:ext cx="1679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Times New Roman"/>
                <a:cs typeface="Times New Roman"/>
              </a:rPr>
              <a:t>v = </a:t>
            </a:r>
            <a:r>
              <a:rPr lang="en-US" sz="2000" i="1" dirty="0" err="1" smtClean="0">
                <a:latin typeface="Times New Roman"/>
                <a:cs typeface="Times New Roman"/>
              </a:rPr>
              <a:t>v</a:t>
            </a:r>
            <a:r>
              <a:rPr lang="en-US" sz="2000" i="1" baseline="-25000" dirty="0" err="1" smtClean="0">
                <a:latin typeface="Times New Roman"/>
                <a:cs typeface="Times New Roman"/>
              </a:rPr>
              <a:t>φ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     		    </a:t>
            </a:r>
            <a:r>
              <a:rPr lang="en-US" sz="2000" dirty="0" smtClean="0">
                <a:latin typeface="Times New Roman"/>
                <a:cs typeface="Times New Roman"/>
              </a:rPr>
              <a:t>and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551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04800"/>
            <a:ext cx="8136904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Important Parameters of Accelerating Cavities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2411596"/>
            <a:ext cx="26152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- Shunt Impedance R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234243"/>
              </p:ext>
            </p:extLst>
          </p:nvPr>
        </p:nvGraphicFramePr>
        <p:xfrm>
          <a:off x="795338" y="2844478"/>
          <a:ext cx="1025525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115" name="Equation" r:id="rId4" imgW="482600" imgH="444500" progId="Equation.3">
                  <p:embed/>
                </p:oleObj>
              </mc:Choice>
              <mc:Fallback>
                <p:oleObj name="Equation" r:id="rId4" imgW="4826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5338" y="2844478"/>
                        <a:ext cx="1025525" cy="944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66890" y="2998693"/>
            <a:ext cx="336650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/>
              <a:t>Relationship between electric</a:t>
            </a:r>
            <a:br>
              <a:rPr lang="en-US" sz="1800" dirty="0" smtClean="0"/>
            </a:br>
            <a:r>
              <a:rPr lang="en-US" sz="1800" dirty="0" smtClean="0"/>
              <a:t>field E</a:t>
            </a:r>
            <a:r>
              <a:rPr lang="en-US" sz="1800" baseline="-25000" dirty="0" smtClean="0"/>
              <a:t>0</a:t>
            </a:r>
            <a:r>
              <a:rPr lang="en-US" sz="1800" dirty="0" smtClean="0"/>
              <a:t> and wall losses </a:t>
            </a:r>
            <a:r>
              <a:rPr lang="en-US" sz="1800" dirty="0" err="1" smtClean="0"/>
              <a:t>P</a:t>
            </a:r>
            <a:r>
              <a:rPr lang="en-US" sz="1800" baseline="-25000" dirty="0" err="1" smtClean="0"/>
              <a:t>d</a:t>
            </a:r>
            <a:endParaRPr lang="en-US" sz="1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3071346" y="4377878"/>
            <a:ext cx="3110535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/>
              <a:t>Ratio of stored energy </a:t>
            </a:r>
            <a:r>
              <a:rPr lang="en-US" sz="1800" dirty="0" err="1" smtClean="0"/>
              <a:t>W</a:t>
            </a:r>
            <a:r>
              <a:rPr lang="en-US" sz="1800" baseline="-25000" dirty="0" err="1" smtClean="0"/>
              <a:t>s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and dissipated </a:t>
            </a:r>
            <a:r>
              <a:rPr lang="en-US" sz="1800" dirty="0"/>
              <a:t>power </a:t>
            </a:r>
            <a:r>
              <a:rPr lang="en-US" sz="1800" dirty="0" err="1"/>
              <a:t>P</a:t>
            </a:r>
            <a:r>
              <a:rPr lang="en-US" sz="1800" baseline="-25000" dirty="0" err="1"/>
              <a:t>d</a:t>
            </a:r>
            <a:endParaRPr lang="en-US" sz="1800" baseline="-25000" dirty="0"/>
          </a:p>
          <a:p>
            <a:r>
              <a:rPr lang="en-US" sz="1800" dirty="0" smtClean="0"/>
              <a:t>on the walls in one RF cycle</a:t>
            </a:r>
            <a:endParaRPr lang="en-US" sz="1800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51520" y="3933056"/>
            <a:ext cx="232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- Quality Factor Q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220949"/>
              </p:ext>
            </p:extLst>
          </p:nvPr>
        </p:nvGraphicFramePr>
        <p:xfrm>
          <a:off x="755576" y="4365104"/>
          <a:ext cx="1169071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116" name="Equation" r:id="rId6" imgW="584200" imgH="431800" progId="Equation.3">
                  <p:embed/>
                </p:oleObj>
              </mc:Choice>
              <mc:Fallback>
                <p:oleObj name="Equation" r:id="rId6" imgW="5842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5576" y="4365104"/>
                        <a:ext cx="1169071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018771"/>
              </p:ext>
            </p:extLst>
          </p:nvPr>
        </p:nvGraphicFramePr>
        <p:xfrm>
          <a:off x="7452320" y="4408609"/>
          <a:ext cx="1224136" cy="892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117" name="Equation" r:id="rId8" imgW="609600" imgH="444500" progId="Equation.3">
                  <p:embed/>
                </p:oleObj>
              </mc:Choice>
              <mc:Fallback>
                <p:oleObj name="Equation" r:id="rId8" imgW="6096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52320" y="4408609"/>
                        <a:ext cx="1224136" cy="892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683568" y="5385990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1800" dirty="0" smtClean="0"/>
              <a:t>- function </a:t>
            </a:r>
            <a:r>
              <a:rPr lang="en-US" altLang="en-US" sz="1800" dirty="0"/>
              <a:t>of the geometry and of the </a:t>
            </a:r>
            <a:r>
              <a:rPr lang="en-US" altLang="en-US" sz="1800" dirty="0">
                <a:solidFill>
                  <a:srgbClr val="FF0000"/>
                </a:solidFill>
              </a:rPr>
              <a:t>surface resistance of the </a:t>
            </a:r>
            <a:r>
              <a:rPr lang="en-US" altLang="en-US" sz="1800" dirty="0" smtClean="0">
                <a:solidFill>
                  <a:srgbClr val="FF0000"/>
                </a:solidFill>
              </a:rPr>
              <a:t>material: 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marL="182880" indent="-18288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en-US" sz="1800" dirty="0"/>
              <a:t>		superconducting (niobium) : Q= 10</a:t>
            </a:r>
            <a:r>
              <a:rPr lang="en-US" altLang="en-US" sz="1800" baseline="30000" dirty="0"/>
              <a:t>10</a:t>
            </a:r>
            <a:r>
              <a:rPr lang="en-US" altLang="en-US" sz="1800" dirty="0"/>
              <a:t> </a:t>
            </a:r>
          </a:p>
          <a:p>
            <a:pPr marL="182880" indent="-18288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en-US" sz="1800" dirty="0"/>
              <a:t>		normal conducting (copper) : Q=</a:t>
            </a:r>
            <a:r>
              <a:rPr lang="en-US" altLang="en-US" sz="1800" dirty="0" smtClean="0"/>
              <a:t>10</a:t>
            </a:r>
            <a:r>
              <a:rPr lang="en-US" altLang="en-US" sz="1800" baseline="30000" dirty="0" smtClean="0"/>
              <a:t>4</a:t>
            </a:r>
            <a:endParaRPr lang="en-US" altLang="en-US" sz="1800" baseline="30000" dirty="0"/>
          </a:p>
        </p:txBody>
      </p:sp>
      <p:sp>
        <p:nvSpPr>
          <p:cNvPr id="5" name="Rectangle 4"/>
          <p:cNvSpPr/>
          <p:nvPr/>
        </p:nvSpPr>
        <p:spPr>
          <a:xfrm>
            <a:off x="7020272" y="2660719"/>
            <a:ext cx="1872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depends </a:t>
            </a:r>
            <a:r>
              <a:rPr lang="en-US" sz="1800" dirty="0" smtClean="0"/>
              <a:t>on</a:t>
            </a:r>
            <a:br>
              <a:rPr lang="en-US" sz="1800" dirty="0" smtClean="0"/>
            </a:br>
            <a:r>
              <a:rPr lang="en-US" sz="1800" dirty="0" smtClean="0"/>
              <a:t>- material</a:t>
            </a:r>
            <a:br>
              <a:rPr lang="en-US" sz="1800" dirty="0" smtClean="0"/>
            </a:br>
            <a:r>
              <a:rPr lang="en-US" sz="1800" dirty="0" smtClean="0"/>
              <a:t>- cavity mode</a:t>
            </a:r>
            <a:br>
              <a:rPr lang="en-US" sz="1800" dirty="0" smtClean="0"/>
            </a:br>
            <a:r>
              <a:rPr lang="en-US" sz="1800" dirty="0" smtClean="0"/>
              <a:t>- geometry</a:t>
            </a:r>
            <a:endParaRPr lang="en-US" sz="1800" dirty="0"/>
          </a:p>
        </p:txBody>
      </p:sp>
      <p:graphicFrame>
        <p:nvGraphicFramePr>
          <p:cNvPr id="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820377"/>
              </p:ext>
            </p:extLst>
          </p:nvPr>
        </p:nvGraphicFramePr>
        <p:xfrm>
          <a:off x="683568" y="1268760"/>
          <a:ext cx="36893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118" name="Equation" r:id="rId10" imgW="1778000" imgH="457200" progId="Equation.3">
                  <p:embed/>
                </p:oleObj>
              </mc:Choice>
              <mc:Fallback>
                <p:oleObj name="Equation" r:id="rId10" imgW="1778000" imgH="457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268760"/>
                        <a:ext cx="36893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51520" y="980728"/>
            <a:ext cx="32548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- Average Electric Field E</a:t>
            </a:r>
            <a:r>
              <a:rPr lang="en-GB" sz="1800" baseline="-25000" dirty="0" smtClean="0">
                <a:solidFill>
                  <a:srgbClr val="FF3300"/>
                </a:solidFill>
              </a:rPr>
              <a:t>0</a:t>
            </a:r>
            <a:r>
              <a:rPr lang="en-GB" sz="1800" dirty="0" smtClean="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5082" y="1412776"/>
            <a:ext cx="2525451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/>
              <a:t>Measure of the</a:t>
            </a:r>
            <a:br>
              <a:rPr lang="en-US" sz="1800" dirty="0" smtClean="0"/>
            </a:br>
            <a:r>
              <a:rPr lang="en-US" sz="1800" dirty="0" smtClean="0"/>
              <a:t>potential acceleration</a:t>
            </a:r>
            <a:endParaRPr lang="en-US" sz="1800" baseline="-25000" dirty="0"/>
          </a:p>
        </p:txBody>
      </p:sp>
      <p:sp>
        <p:nvSpPr>
          <p:cNvPr id="13" name="Rectangle 12"/>
          <p:cNvSpPr/>
          <p:nvPr/>
        </p:nvSpPr>
        <p:spPr>
          <a:xfrm>
            <a:off x="2771800" y="3861048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Attention: Different definitions are used!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08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04800"/>
            <a:ext cx="828092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Important Parameters of Accelerating Cavities (cont.)</a:t>
            </a:r>
            <a:endParaRPr lang="fr-FR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51520" y="1124744"/>
            <a:ext cx="2327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- Fill Time </a:t>
            </a:r>
            <a:r>
              <a:rPr lang="en-GB" sz="1800" dirty="0" err="1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t</a:t>
            </a:r>
            <a:r>
              <a:rPr lang="en-GB" sz="1800" baseline="-25000" dirty="0" err="1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F</a:t>
            </a:r>
            <a:endParaRPr lang="en-GB" sz="1800" baseline="-25000" dirty="0" smtClean="0">
              <a:solidFill>
                <a:srgbClr val="FF33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197676"/>
              </p:ext>
            </p:extLst>
          </p:nvPr>
        </p:nvGraphicFramePr>
        <p:xfrm>
          <a:off x="7338566" y="5085904"/>
          <a:ext cx="9763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486" name="Equation" r:id="rId4" imgW="444500" imgH="393700" progId="Equation.3">
                  <p:embed/>
                </p:oleObj>
              </mc:Choice>
              <mc:Fallback>
                <p:oleObj name="Equation" r:id="rId4" imgW="444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38566" y="5085904"/>
                        <a:ext cx="976313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328553" y="5230941"/>
            <a:ext cx="3547703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dirty="0" smtClean="0"/>
              <a:t>Exponential decay of the </a:t>
            </a:r>
            <a:br>
              <a:rPr lang="en-US" sz="1800" dirty="0" smtClean="0"/>
            </a:br>
            <a:r>
              <a:rPr lang="en-US" sz="1800" dirty="0" smtClean="0"/>
              <a:t>stored energy </a:t>
            </a:r>
            <a:r>
              <a:rPr lang="en-US" sz="1800" dirty="0" err="1" smtClean="0"/>
              <a:t>W</a:t>
            </a:r>
            <a:r>
              <a:rPr lang="en-US" sz="1800" baseline="-25000" dirty="0" err="1" smtClean="0"/>
              <a:t>s</a:t>
            </a:r>
            <a:r>
              <a:rPr lang="en-US" sz="1800" dirty="0" smtClean="0"/>
              <a:t> due to losses</a:t>
            </a:r>
            <a:endParaRPr lang="en-US" sz="18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711403"/>
              </p:ext>
            </p:extLst>
          </p:nvPr>
        </p:nvGraphicFramePr>
        <p:xfrm>
          <a:off x="611560" y="5157192"/>
          <a:ext cx="2356625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487" name="Equation" r:id="rId6" imgW="1143000" imgH="419100" progId="Equation.3">
                  <p:embed/>
                </p:oleObj>
              </mc:Choice>
              <mc:Fallback>
                <p:oleObj name="Equation" r:id="rId6" imgW="11430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1560" y="5157192"/>
                        <a:ext cx="2356625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539552" y="4005064"/>
            <a:ext cx="8208912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en-US" sz="1800" dirty="0" smtClean="0"/>
              <a:t>-</a:t>
            </a:r>
            <a:r>
              <a:rPr lang="en-US" altLang="en-US" sz="1800" b="1" dirty="0" smtClean="0"/>
              <a:t> standing wave cavities</a:t>
            </a:r>
            <a:r>
              <a:rPr lang="en-US" altLang="en-US" sz="1800" dirty="0" smtClean="0"/>
              <a:t>:</a:t>
            </a:r>
          </a:p>
          <a:p>
            <a:pPr>
              <a:lnSpc>
                <a:spcPct val="120000"/>
              </a:lnSpc>
            </a:pPr>
            <a:r>
              <a:rPr lang="en-US" altLang="en-US" sz="1800" dirty="0" smtClean="0">
                <a:solidFill>
                  <a:srgbClr val="FF0000"/>
                </a:solidFill>
              </a:rPr>
              <a:t>time </a:t>
            </a:r>
            <a:r>
              <a:rPr lang="en-US" altLang="en-US" sz="1800" dirty="0">
                <a:solidFill>
                  <a:srgbClr val="FF0000"/>
                </a:solidFill>
              </a:rPr>
              <a:t>for </a:t>
            </a:r>
            <a:r>
              <a:rPr lang="en-US" altLang="en-US" sz="1800" dirty="0"/>
              <a:t>the field </a:t>
            </a:r>
            <a:r>
              <a:rPr lang="en-US" altLang="en-US" sz="1800" dirty="0">
                <a:solidFill>
                  <a:srgbClr val="FF0000"/>
                </a:solidFill>
              </a:rPr>
              <a:t>to decrease by 1/e</a:t>
            </a:r>
            <a:r>
              <a:rPr lang="en-US" altLang="en-US" sz="1800" dirty="0"/>
              <a:t> after the cavity has been </a:t>
            </a:r>
            <a:r>
              <a:rPr lang="en-US" altLang="en-US" sz="1800" dirty="0" smtClean="0"/>
              <a:t>filled</a:t>
            </a:r>
          </a:p>
          <a:p>
            <a:pPr>
              <a:lnSpc>
                <a:spcPct val="120000"/>
              </a:lnSpc>
            </a:pPr>
            <a:r>
              <a:rPr lang="en-US" sz="1800" dirty="0"/>
              <a:t>measure of how fast the stored </a:t>
            </a:r>
            <a:r>
              <a:rPr lang="en-US" sz="1800" dirty="0" smtClean="0"/>
              <a:t>energy </a:t>
            </a:r>
            <a:r>
              <a:rPr lang="en-US" sz="1800" dirty="0"/>
              <a:t>is dissipated on the </a:t>
            </a:r>
            <a:r>
              <a:rPr lang="en-US" sz="1800" dirty="0" smtClean="0"/>
              <a:t>wall</a:t>
            </a:r>
            <a:r>
              <a:rPr lang="en-US" altLang="en-US" sz="1800" dirty="0" smtClean="0"/>
              <a:t> </a:t>
            </a:r>
            <a:endParaRPr lang="en-US" sz="1800" dirty="0"/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5107482"/>
              </p:ext>
            </p:extLst>
          </p:nvPr>
        </p:nvGraphicFramePr>
        <p:xfrm>
          <a:off x="1043558" y="2348880"/>
          <a:ext cx="1800250" cy="1088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488" name="Equation" r:id="rId8" imgW="774364" imgH="469696" progId="Equation.3">
                  <p:embed/>
                </p:oleObj>
              </mc:Choice>
              <mc:Fallback>
                <p:oleObj name="Equation" r:id="rId8" imgW="774364" imgH="46969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558" y="2348880"/>
                        <a:ext cx="1800250" cy="10889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611560" y="1556792"/>
            <a:ext cx="8208912" cy="747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en-US" sz="1800" dirty="0" smtClean="0"/>
              <a:t>- </a:t>
            </a:r>
            <a:r>
              <a:rPr lang="en-US" altLang="en-US" sz="1800" b="1" dirty="0" smtClean="0"/>
              <a:t>travelling wave cavities</a:t>
            </a:r>
            <a:r>
              <a:rPr lang="en-US" altLang="en-US" sz="1800" dirty="0" smtClean="0"/>
              <a:t>:</a:t>
            </a:r>
            <a:br>
              <a:rPr lang="en-US" altLang="en-US" sz="1800" dirty="0" smtClean="0"/>
            </a:br>
            <a:r>
              <a:rPr lang="en-US" altLang="en-US" sz="1800" dirty="0" smtClean="0">
                <a:solidFill>
                  <a:srgbClr val="FF0000"/>
                </a:solidFill>
              </a:rPr>
              <a:t>time </a:t>
            </a:r>
            <a:r>
              <a:rPr lang="en-US" altLang="en-US" sz="1800" dirty="0">
                <a:solidFill>
                  <a:srgbClr val="FF0000"/>
                </a:solidFill>
              </a:rPr>
              <a:t>needed </a:t>
            </a:r>
            <a:r>
              <a:rPr lang="en-US" altLang="en-US" sz="1800" dirty="0"/>
              <a:t>for the electromagnetic energy </a:t>
            </a:r>
            <a:r>
              <a:rPr lang="en-US" altLang="en-US" sz="1800" dirty="0">
                <a:solidFill>
                  <a:srgbClr val="FF0000"/>
                </a:solidFill>
              </a:rPr>
              <a:t>to fill the cavity </a:t>
            </a:r>
            <a:r>
              <a:rPr lang="en-US" altLang="en-US" sz="1800" dirty="0"/>
              <a:t>of length L </a:t>
            </a:r>
          </a:p>
        </p:txBody>
      </p:sp>
      <p:sp>
        <p:nvSpPr>
          <p:cNvPr id="20" name="AutoShape 8"/>
          <p:cNvSpPr>
            <a:spLocks/>
          </p:cNvSpPr>
          <p:nvPr/>
        </p:nvSpPr>
        <p:spPr bwMode="auto">
          <a:xfrm>
            <a:off x="4719141" y="2708920"/>
            <a:ext cx="3597275" cy="609600"/>
          </a:xfrm>
          <a:prstGeom prst="borderCallout1">
            <a:avLst>
              <a:gd name="adj1" fmla="val 31771"/>
              <a:gd name="adj2" fmla="val -2855"/>
              <a:gd name="adj3" fmla="val 72481"/>
              <a:gd name="adj4" fmla="val -50502"/>
            </a:avLst>
          </a:prstGeom>
          <a:solidFill>
            <a:srgbClr val="93A299"/>
          </a:solidFill>
          <a:ln w="9525">
            <a:solidFill>
              <a:srgbClr val="292934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</a:t>
            </a:r>
            <a:r>
              <a:rPr kumimoji="0" lang="en-US" sz="1800" b="0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: velocity at which the energy propagates through the cavity</a:t>
            </a:r>
          </a:p>
        </p:txBody>
      </p:sp>
    </p:spTree>
    <p:extLst>
      <p:ext uri="{BB962C8B-B14F-4D97-AF65-F5344CB8AC3E}">
        <p14:creationId xmlns:p14="http://schemas.microsoft.com/office/powerpoint/2010/main" val="215112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04" name="Group 90"/>
          <p:cNvGrpSpPr>
            <a:grpSpLocks/>
          </p:cNvGrpSpPr>
          <p:nvPr/>
        </p:nvGrpSpPr>
        <p:grpSpPr bwMode="auto">
          <a:xfrm>
            <a:off x="155331" y="1047403"/>
            <a:ext cx="8988669" cy="4789488"/>
            <a:chOff x="106" y="718"/>
            <a:chExt cx="6134" cy="3017"/>
          </a:xfrm>
        </p:grpSpPr>
        <p:sp>
          <p:nvSpPr>
            <p:cNvPr id="29723" name="Rectangle 3"/>
            <p:cNvSpPr>
              <a:spLocks noChangeArrowheads="1"/>
            </p:cNvSpPr>
            <p:nvPr/>
          </p:nvSpPr>
          <p:spPr bwMode="auto">
            <a:xfrm>
              <a:off x="108" y="718"/>
              <a:ext cx="613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Tx/>
                <a:buAutoNum type="arabicPeriod"/>
              </a:pPr>
              <a:r>
                <a:rPr lang="en-US" sz="1600" dirty="0">
                  <a:latin typeface="Comic Sans MS" pitchFamily="-110" charset="0"/>
                </a:rPr>
                <a:t>For </a:t>
              </a:r>
              <a:r>
                <a:rPr lang="en-US" sz="1600" dirty="0">
                  <a:solidFill>
                    <a:srgbClr val="FF3300"/>
                  </a:solidFill>
                  <a:latin typeface="Comic Sans MS" pitchFamily="-110" charset="0"/>
                </a:rPr>
                <a:t>circular accelerators</a:t>
              </a:r>
              <a:r>
                <a:rPr lang="en-US" sz="1600" dirty="0">
                  <a:latin typeface="Comic Sans MS" pitchFamily="-110" charset="0"/>
                </a:rPr>
                <a:t>, the origin of time is taken at the </a:t>
              </a:r>
              <a:r>
                <a:rPr lang="en-US" sz="1600" dirty="0">
                  <a:solidFill>
                    <a:srgbClr val="0000FF"/>
                  </a:solidFill>
                  <a:latin typeface="Comic Sans MS" pitchFamily="-110" charset="0"/>
                </a:rPr>
                <a:t>zero crossing</a:t>
              </a:r>
              <a:r>
                <a:rPr lang="en-US" sz="1600" dirty="0">
                  <a:latin typeface="Comic Sans MS" pitchFamily="-110" charset="0"/>
                </a:rPr>
                <a:t> of the RF voltage with positive slope</a:t>
              </a:r>
            </a:p>
          </p:txBody>
        </p:sp>
        <p:sp>
          <p:nvSpPr>
            <p:cNvPr id="29724" name="Rectangle 83"/>
            <p:cNvSpPr>
              <a:spLocks noChangeArrowheads="1"/>
            </p:cNvSpPr>
            <p:nvPr/>
          </p:nvSpPr>
          <p:spPr bwMode="auto">
            <a:xfrm>
              <a:off x="106" y="1558"/>
              <a:ext cx="194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Time t= 0 chosen such that: </a:t>
              </a:r>
              <a:endParaRPr sz="1600" noProof="1">
                <a:latin typeface="Comic Sans MS" pitchFamily="-110" charset="0"/>
              </a:endParaRPr>
            </a:p>
          </p:txBody>
        </p:sp>
        <p:grpSp>
          <p:nvGrpSpPr>
            <p:cNvPr id="29725" name="Group 87"/>
            <p:cNvGrpSpPr>
              <a:grpSpLocks/>
            </p:cNvGrpSpPr>
            <p:nvPr/>
          </p:nvGrpSpPr>
          <p:grpSpPr bwMode="auto">
            <a:xfrm>
              <a:off x="547" y="1945"/>
              <a:ext cx="2597" cy="1790"/>
              <a:chOff x="547" y="1945"/>
              <a:chExt cx="2597" cy="1790"/>
            </a:xfrm>
          </p:grpSpPr>
          <p:sp>
            <p:nvSpPr>
              <p:cNvPr id="29726" name="Rectangle 65"/>
              <p:cNvSpPr>
                <a:spLocks noChangeArrowheads="1"/>
              </p:cNvSpPr>
              <p:nvPr/>
            </p:nvSpPr>
            <p:spPr bwMode="auto">
              <a:xfrm>
                <a:off x="838" y="1945"/>
                <a:ext cx="189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Comic Sans MS" pitchFamily="-110" charset="0"/>
                  </a:rPr>
                  <a:t>1</a:t>
                </a:r>
                <a:endParaRPr sz="1600" noProof="1">
                  <a:latin typeface="Comic Sans MS" pitchFamily="-110" charset="0"/>
                </a:endParaRPr>
              </a:p>
            </p:txBody>
          </p:sp>
          <p:sp>
            <p:nvSpPr>
              <p:cNvPr id="29727" name="Line 56"/>
              <p:cNvSpPr>
                <a:spLocks noChangeShapeType="1"/>
              </p:cNvSpPr>
              <p:nvPr/>
            </p:nvSpPr>
            <p:spPr bwMode="auto">
              <a:xfrm>
                <a:off x="1645" y="2051"/>
                <a:ext cx="0" cy="13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9728" name="Group 36"/>
              <p:cNvGrpSpPr>
                <a:grpSpLocks/>
              </p:cNvGrpSpPr>
              <p:nvPr/>
            </p:nvGrpSpPr>
            <p:grpSpPr bwMode="auto">
              <a:xfrm>
                <a:off x="848" y="2328"/>
                <a:ext cx="1585" cy="952"/>
                <a:chOff x="450" y="2259"/>
                <a:chExt cx="1782" cy="1137"/>
              </a:xfrm>
            </p:grpSpPr>
            <p:grpSp>
              <p:nvGrpSpPr>
                <p:cNvPr id="29736" name="Group 35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29740" name="Freeform 30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741" name="Freeform 31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737" name="Group 34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29738" name="Freeform 32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739" name="Freeform 33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9729" name="Line 37"/>
              <p:cNvSpPr>
                <a:spLocks noChangeShapeType="1"/>
              </p:cNvSpPr>
              <p:nvPr/>
            </p:nvSpPr>
            <p:spPr bwMode="auto">
              <a:xfrm>
                <a:off x="547" y="2804"/>
                <a:ext cx="21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0" name="Freeform 57"/>
              <p:cNvSpPr>
                <a:spLocks/>
              </p:cNvSpPr>
              <p:nvPr/>
            </p:nvSpPr>
            <p:spPr bwMode="auto">
              <a:xfrm>
                <a:off x="2433" y="2804"/>
                <a:ext cx="162" cy="336"/>
              </a:xfrm>
              <a:custGeom>
                <a:avLst/>
                <a:gdLst>
                  <a:gd name="T0" fmla="*/ 0 w 126"/>
                  <a:gd name="T1" fmla="*/ 0 h 326"/>
                  <a:gd name="T2" fmla="*/ 62 w 126"/>
                  <a:gd name="T3" fmla="*/ 180 h 326"/>
                  <a:gd name="T4" fmla="*/ 126 w 126"/>
                  <a:gd name="T5" fmla="*/ 326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0" y="0"/>
                    </a:moveTo>
                    <a:cubicBezTo>
                      <a:pt x="10" y="29"/>
                      <a:pt x="41" y="126"/>
                      <a:pt x="62" y="180"/>
                    </a:cubicBezTo>
                    <a:cubicBezTo>
                      <a:pt x="84" y="235"/>
                      <a:pt x="115" y="302"/>
                      <a:pt x="126" y="32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1" name="Freeform 58"/>
              <p:cNvSpPr>
                <a:spLocks/>
              </p:cNvSpPr>
              <p:nvPr/>
            </p:nvSpPr>
            <p:spPr bwMode="auto">
              <a:xfrm>
                <a:off x="687" y="2468"/>
                <a:ext cx="163" cy="336"/>
              </a:xfrm>
              <a:custGeom>
                <a:avLst/>
                <a:gdLst>
                  <a:gd name="T0" fmla="*/ 126 w 126"/>
                  <a:gd name="T1" fmla="*/ 326 h 326"/>
                  <a:gd name="T2" fmla="*/ 64 w 126"/>
                  <a:gd name="T3" fmla="*/ 146 h 326"/>
                  <a:gd name="T4" fmla="*/ 0 w 126"/>
                  <a:gd name="T5" fmla="*/ 0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126" y="326"/>
                    </a:moveTo>
                    <a:cubicBezTo>
                      <a:pt x="116" y="297"/>
                      <a:pt x="85" y="200"/>
                      <a:pt x="64" y="146"/>
                    </a:cubicBezTo>
                    <a:cubicBezTo>
                      <a:pt x="42" y="91"/>
                      <a:pt x="11" y="2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2" name="Line 69"/>
              <p:cNvSpPr>
                <a:spLocks noChangeShapeType="1"/>
              </p:cNvSpPr>
              <p:nvPr/>
            </p:nvSpPr>
            <p:spPr bwMode="auto">
              <a:xfrm>
                <a:off x="1865" y="243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3" name="Rectangle 71"/>
              <p:cNvSpPr>
                <a:spLocks noChangeArrowheads="1"/>
              </p:cNvSpPr>
              <p:nvPr/>
            </p:nvSpPr>
            <p:spPr bwMode="auto">
              <a:xfrm>
                <a:off x="1745" y="2816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1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sp>
            <p:nvSpPr>
              <p:cNvPr id="29734" name="Line 73"/>
              <p:cNvSpPr>
                <a:spLocks noChangeShapeType="1"/>
              </p:cNvSpPr>
              <p:nvPr/>
            </p:nvSpPr>
            <p:spPr bwMode="auto">
              <a:xfrm flipV="1">
                <a:off x="1645" y="2803"/>
                <a:ext cx="22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stealth" w="med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5" name="Oval 77"/>
              <p:cNvSpPr>
                <a:spLocks noChangeArrowheads="1"/>
              </p:cNvSpPr>
              <p:nvPr/>
            </p:nvSpPr>
            <p:spPr bwMode="auto">
              <a:xfrm flipH="1">
                <a:off x="1830" y="2377"/>
                <a:ext cx="70" cy="71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29701" name="Object 5"/>
              <p:cNvGraphicFramePr>
                <a:graphicFrameLocks noChangeAspect="1"/>
              </p:cNvGraphicFramePr>
              <p:nvPr/>
            </p:nvGraphicFramePr>
            <p:xfrm>
              <a:off x="2492" y="2554"/>
              <a:ext cx="652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9976" name="Equation" r:id="rId3" imgW="583920" imgH="215640" progId="Equation.3">
                      <p:embed/>
                    </p:oleObj>
                  </mc:Choice>
                  <mc:Fallback>
                    <p:oleObj name="Equation" r:id="rId3" imgW="58392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92" y="2554"/>
                            <a:ext cx="652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70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66277507"/>
                  </p:ext>
                </p:extLst>
              </p:nvPr>
            </p:nvGraphicFramePr>
            <p:xfrm>
              <a:off x="890" y="3430"/>
              <a:ext cx="1576" cy="3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9977" name="Equation" r:id="rId5" imgW="1244600" imgH="241300" progId="Equation.3">
                      <p:embed/>
                    </p:oleObj>
                  </mc:Choice>
                  <mc:Fallback>
                    <p:oleObj name="Equation" r:id="rId5" imgW="1244600" imgH="2413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90" y="3430"/>
                            <a:ext cx="1576" cy="30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703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7131354"/>
                  </p:ext>
                </p:extLst>
              </p:nvPr>
            </p:nvGraphicFramePr>
            <p:xfrm>
              <a:off x="1405" y="1952"/>
              <a:ext cx="203" cy="2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9978" name="Equation" r:id="rId7" imgW="177800" imgH="203200" progId="Equation.3">
                      <p:embed/>
                    </p:oleObj>
                  </mc:Choice>
                  <mc:Fallback>
                    <p:oleObj name="Equation" r:id="rId7" imgW="177800" imgH="203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05" y="1952"/>
                            <a:ext cx="203" cy="22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7" name="Group 91"/>
          <p:cNvGrpSpPr>
            <a:grpSpLocks/>
          </p:cNvGrpSpPr>
          <p:nvPr/>
        </p:nvGrpSpPr>
        <p:grpSpPr bwMode="auto">
          <a:xfrm>
            <a:off x="158262" y="1700808"/>
            <a:ext cx="8985738" cy="4106863"/>
            <a:chOff x="108" y="1148"/>
            <a:chExt cx="6132" cy="2587"/>
          </a:xfrm>
        </p:grpSpPr>
        <p:grpSp>
          <p:nvGrpSpPr>
            <p:cNvPr id="29706" name="Group 88"/>
            <p:cNvGrpSpPr>
              <a:grpSpLocks/>
            </p:cNvGrpSpPr>
            <p:nvPr/>
          </p:nvGrpSpPr>
          <p:grpSpPr bwMode="auto">
            <a:xfrm>
              <a:off x="3269" y="1945"/>
              <a:ext cx="2551" cy="1790"/>
              <a:chOff x="3269" y="1945"/>
              <a:chExt cx="2551" cy="1790"/>
            </a:xfrm>
          </p:grpSpPr>
          <p:sp>
            <p:nvSpPr>
              <p:cNvPr id="29708" name="Rectangle 66"/>
              <p:cNvSpPr>
                <a:spLocks noChangeArrowheads="1"/>
              </p:cNvSpPr>
              <p:nvPr/>
            </p:nvSpPr>
            <p:spPr bwMode="auto">
              <a:xfrm>
                <a:off x="3701" y="1945"/>
                <a:ext cx="211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Comic Sans MS" pitchFamily="-110" charset="0"/>
                  </a:rPr>
                  <a:t>2</a:t>
                </a:r>
                <a:endParaRPr sz="1600" noProof="1">
                  <a:latin typeface="Comic Sans MS" pitchFamily="-110" charset="0"/>
                </a:endParaRPr>
              </a:p>
            </p:txBody>
          </p:sp>
          <p:sp>
            <p:nvSpPr>
              <p:cNvPr id="29709" name="Line 45"/>
              <p:cNvSpPr>
                <a:spLocks noChangeShapeType="1"/>
              </p:cNvSpPr>
              <p:nvPr/>
            </p:nvSpPr>
            <p:spPr bwMode="auto">
              <a:xfrm>
                <a:off x="3269" y="2804"/>
                <a:ext cx="210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0" name="Line 47"/>
              <p:cNvSpPr>
                <a:spLocks noChangeShapeType="1"/>
              </p:cNvSpPr>
              <p:nvPr/>
            </p:nvSpPr>
            <p:spPr bwMode="auto">
              <a:xfrm>
                <a:off x="4376" y="2052"/>
                <a:ext cx="0" cy="13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9711" name="Group 39"/>
              <p:cNvGrpSpPr>
                <a:grpSpLocks/>
              </p:cNvGrpSpPr>
              <p:nvPr/>
            </p:nvGrpSpPr>
            <p:grpSpPr bwMode="auto">
              <a:xfrm>
                <a:off x="3992" y="2329"/>
                <a:ext cx="792" cy="476"/>
                <a:chOff x="1392" y="2256"/>
                <a:chExt cx="891" cy="569"/>
              </a:xfrm>
            </p:grpSpPr>
            <p:sp>
              <p:nvSpPr>
                <p:cNvPr id="29720" name="Freeform 40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1" name="Freeform 41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9712" name="Freeform 44"/>
              <p:cNvSpPr>
                <a:spLocks/>
              </p:cNvSpPr>
              <p:nvPr/>
            </p:nvSpPr>
            <p:spPr bwMode="auto">
              <a:xfrm flipH="1">
                <a:off x="3583" y="2805"/>
                <a:ext cx="409" cy="476"/>
              </a:xfrm>
              <a:custGeom>
                <a:avLst/>
                <a:gdLst>
                  <a:gd name="T0" fmla="*/ 0 w 459"/>
                  <a:gd name="T1" fmla="*/ 0 h 569"/>
                  <a:gd name="T2" fmla="*/ 90 w 459"/>
                  <a:gd name="T3" fmla="*/ 222 h 569"/>
                  <a:gd name="T4" fmla="*/ 183 w 459"/>
                  <a:gd name="T5" fmla="*/ 402 h 569"/>
                  <a:gd name="T6" fmla="*/ 294 w 459"/>
                  <a:gd name="T7" fmla="*/ 519 h 569"/>
                  <a:gd name="T8" fmla="*/ 390 w 459"/>
                  <a:gd name="T9" fmla="*/ 561 h 569"/>
                  <a:gd name="T10" fmla="*/ 459 w 459"/>
                  <a:gd name="T11" fmla="*/ 567 h 5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9"/>
                  <a:gd name="T19" fmla="*/ 0 h 569"/>
                  <a:gd name="T20" fmla="*/ 459 w 459"/>
                  <a:gd name="T21" fmla="*/ 569 h 5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9" h="569">
                    <a:moveTo>
                      <a:pt x="0" y="0"/>
                    </a:moveTo>
                    <a:cubicBezTo>
                      <a:pt x="15" y="36"/>
                      <a:pt x="59" y="155"/>
                      <a:pt x="90" y="222"/>
                    </a:cubicBezTo>
                    <a:cubicBezTo>
                      <a:pt x="121" y="289"/>
                      <a:pt x="149" y="353"/>
                      <a:pt x="183" y="402"/>
                    </a:cubicBezTo>
                    <a:cubicBezTo>
                      <a:pt x="217" y="451"/>
                      <a:pt x="260" y="493"/>
                      <a:pt x="294" y="519"/>
                    </a:cubicBezTo>
                    <a:cubicBezTo>
                      <a:pt x="328" y="545"/>
                      <a:pt x="363" y="553"/>
                      <a:pt x="390" y="561"/>
                    </a:cubicBezTo>
                    <a:cubicBezTo>
                      <a:pt x="417" y="569"/>
                      <a:pt x="445" y="566"/>
                      <a:pt x="459" y="56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3" name="Freeform 53"/>
              <p:cNvSpPr>
                <a:spLocks/>
              </p:cNvSpPr>
              <p:nvPr/>
            </p:nvSpPr>
            <p:spPr bwMode="auto">
              <a:xfrm>
                <a:off x="4784" y="2805"/>
                <a:ext cx="408" cy="476"/>
              </a:xfrm>
              <a:custGeom>
                <a:avLst/>
                <a:gdLst>
                  <a:gd name="T0" fmla="*/ 0 w 459"/>
                  <a:gd name="T1" fmla="*/ 0 h 569"/>
                  <a:gd name="T2" fmla="*/ 90 w 459"/>
                  <a:gd name="T3" fmla="*/ 222 h 569"/>
                  <a:gd name="T4" fmla="*/ 183 w 459"/>
                  <a:gd name="T5" fmla="*/ 402 h 569"/>
                  <a:gd name="T6" fmla="*/ 294 w 459"/>
                  <a:gd name="T7" fmla="*/ 519 h 569"/>
                  <a:gd name="T8" fmla="*/ 390 w 459"/>
                  <a:gd name="T9" fmla="*/ 561 h 569"/>
                  <a:gd name="T10" fmla="*/ 459 w 459"/>
                  <a:gd name="T11" fmla="*/ 567 h 5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9"/>
                  <a:gd name="T19" fmla="*/ 0 h 569"/>
                  <a:gd name="T20" fmla="*/ 459 w 459"/>
                  <a:gd name="T21" fmla="*/ 569 h 5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9" h="569">
                    <a:moveTo>
                      <a:pt x="0" y="0"/>
                    </a:moveTo>
                    <a:cubicBezTo>
                      <a:pt x="15" y="36"/>
                      <a:pt x="59" y="155"/>
                      <a:pt x="90" y="222"/>
                    </a:cubicBezTo>
                    <a:cubicBezTo>
                      <a:pt x="121" y="289"/>
                      <a:pt x="149" y="353"/>
                      <a:pt x="183" y="402"/>
                    </a:cubicBezTo>
                    <a:cubicBezTo>
                      <a:pt x="217" y="451"/>
                      <a:pt x="260" y="493"/>
                      <a:pt x="294" y="519"/>
                    </a:cubicBezTo>
                    <a:cubicBezTo>
                      <a:pt x="328" y="545"/>
                      <a:pt x="363" y="553"/>
                      <a:pt x="390" y="561"/>
                    </a:cubicBezTo>
                    <a:cubicBezTo>
                      <a:pt x="417" y="569"/>
                      <a:pt x="445" y="566"/>
                      <a:pt x="459" y="56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4" name="Freeform 59"/>
              <p:cNvSpPr>
                <a:spLocks/>
              </p:cNvSpPr>
              <p:nvPr/>
            </p:nvSpPr>
            <p:spPr bwMode="auto">
              <a:xfrm>
                <a:off x="3337" y="3141"/>
                <a:ext cx="246" cy="140"/>
              </a:xfrm>
              <a:custGeom>
                <a:avLst/>
                <a:gdLst>
                  <a:gd name="T0" fmla="*/ 0 w 191"/>
                  <a:gd name="T1" fmla="*/ 0 h 136"/>
                  <a:gd name="T2" fmla="*/ 77 w 191"/>
                  <a:gd name="T3" fmla="*/ 95 h 136"/>
                  <a:gd name="T4" fmla="*/ 143 w 191"/>
                  <a:gd name="T5" fmla="*/ 130 h 136"/>
                  <a:gd name="T6" fmla="*/ 191 w 191"/>
                  <a:gd name="T7" fmla="*/ 134 h 1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1"/>
                  <a:gd name="T13" fmla="*/ 0 h 136"/>
                  <a:gd name="T14" fmla="*/ 191 w 191"/>
                  <a:gd name="T15" fmla="*/ 136 h 1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1" h="136">
                    <a:moveTo>
                      <a:pt x="0" y="0"/>
                    </a:moveTo>
                    <a:cubicBezTo>
                      <a:pt x="13" y="16"/>
                      <a:pt x="54" y="74"/>
                      <a:pt x="77" y="95"/>
                    </a:cubicBezTo>
                    <a:cubicBezTo>
                      <a:pt x="101" y="117"/>
                      <a:pt x="125" y="123"/>
                      <a:pt x="143" y="130"/>
                    </a:cubicBezTo>
                    <a:cubicBezTo>
                      <a:pt x="162" y="136"/>
                      <a:pt x="181" y="134"/>
                      <a:pt x="191" y="13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5" name="Freeform 61"/>
              <p:cNvSpPr>
                <a:spLocks/>
              </p:cNvSpPr>
              <p:nvPr/>
            </p:nvSpPr>
            <p:spPr bwMode="auto">
              <a:xfrm>
                <a:off x="5168" y="3141"/>
                <a:ext cx="246" cy="140"/>
              </a:xfrm>
              <a:custGeom>
                <a:avLst/>
                <a:gdLst>
                  <a:gd name="T0" fmla="*/ 191 w 191"/>
                  <a:gd name="T1" fmla="*/ 0 h 136"/>
                  <a:gd name="T2" fmla="*/ 114 w 191"/>
                  <a:gd name="T3" fmla="*/ 95 h 136"/>
                  <a:gd name="T4" fmla="*/ 48 w 191"/>
                  <a:gd name="T5" fmla="*/ 130 h 136"/>
                  <a:gd name="T6" fmla="*/ 0 w 191"/>
                  <a:gd name="T7" fmla="*/ 134 h 1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1"/>
                  <a:gd name="T13" fmla="*/ 0 h 136"/>
                  <a:gd name="T14" fmla="*/ 191 w 191"/>
                  <a:gd name="T15" fmla="*/ 136 h 1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1" h="136">
                    <a:moveTo>
                      <a:pt x="191" y="0"/>
                    </a:moveTo>
                    <a:cubicBezTo>
                      <a:pt x="178" y="16"/>
                      <a:pt x="137" y="74"/>
                      <a:pt x="114" y="95"/>
                    </a:cubicBezTo>
                    <a:cubicBezTo>
                      <a:pt x="90" y="117"/>
                      <a:pt x="66" y="123"/>
                      <a:pt x="48" y="130"/>
                    </a:cubicBezTo>
                    <a:cubicBezTo>
                      <a:pt x="29" y="136"/>
                      <a:pt x="10" y="134"/>
                      <a:pt x="0" y="13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6" name="Line 70"/>
              <p:cNvSpPr>
                <a:spLocks noChangeShapeType="1"/>
              </p:cNvSpPr>
              <p:nvPr/>
            </p:nvSpPr>
            <p:spPr bwMode="auto">
              <a:xfrm>
                <a:off x="4220" y="2433"/>
                <a:ext cx="0" cy="36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7" name="Rectangle 72"/>
              <p:cNvSpPr>
                <a:spLocks noChangeArrowheads="1"/>
              </p:cNvSpPr>
              <p:nvPr/>
            </p:nvSpPr>
            <p:spPr bwMode="auto">
              <a:xfrm>
                <a:off x="4087" y="2816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2</a:t>
                </a:r>
                <a:endParaRPr sz="1800" noProof="1">
                  <a:latin typeface="Symbol" pitchFamily="-110" charset="2"/>
                </a:endParaRPr>
              </a:p>
            </p:txBody>
          </p:sp>
          <p:sp>
            <p:nvSpPr>
              <p:cNvPr id="29718" name="Line 74"/>
              <p:cNvSpPr>
                <a:spLocks noChangeShapeType="1"/>
              </p:cNvSpPr>
              <p:nvPr/>
            </p:nvSpPr>
            <p:spPr bwMode="auto">
              <a:xfrm flipV="1">
                <a:off x="4220" y="2797"/>
                <a:ext cx="15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stealth" w="med" len="sm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9" name="Oval 68"/>
              <p:cNvSpPr>
                <a:spLocks noChangeArrowheads="1"/>
              </p:cNvSpPr>
              <p:nvPr/>
            </p:nvSpPr>
            <p:spPr bwMode="auto">
              <a:xfrm flipH="1">
                <a:off x="4185" y="2377"/>
                <a:ext cx="70" cy="71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29698" name="Object 2"/>
              <p:cNvGraphicFramePr>
                <a:graphicFrameLocks noChangeAspect="1"/>
              </p:cNvGraphicFramePr>
              <p:nvPr/>
            </p:nvGraphicFramePr>
            <p:xfrm>
              <a:off x="5168" y="2554"/>
              <a:ext cx="652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9979" name="Equation" r:id="rId9" imgW="583920" imgH="215640" progId="Equation.3">
                      <p:embed/>
                    </p:oleObj>
                  </mc:Choice>
                  <mc:Fallback>
                    <p:oleObj name="Equation" r:id="rId9" imgW="58392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68" y="2554"/>
                            <a:ext cx="652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699" name="Object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32036082"/>
                  </p:ext>
                </p:extLst>
              </p:nvPr>
            </p:nvGraphicFramePr>
            <p:xfrm>
              <a:off x="3599" y="3430"/>
              <a:ext cx="1626" cy="3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9980" name="Equation" r:id="rId10" imgW="1282700" imgH="241300" progId="Equation.3">
                      <p:embed/>
                    </p:oleObj>
                  </mc:Choice>
                  <mc:Fallback>
                    <p:oleObj name="Equation" r:id="rId10" imgW="1282700" imgH="2413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99" y="3430"/>
                            <a:ext cx="1626" cy="30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700" name="Object 4"/>
              <p:cNvGraphicFramePr>
                <a:graphicFrameLocks noChangeAspect="1"/>
              </p:cNvGraphicFramePr>
              <p:nvPr/>
            </p:nvGraphicFramePr>
            <p:xfrm>
              <a:off x="4147" y="1945"/>
              <a:ext cx="215" cy="24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9981" name="Equation" r:id="rId12" imgW="190440" imgH="215640" progId="Equation.3">
                      <p:embed/>
                    </p:oleObj>
                  </mc:Choice>
                  <mc:Fallback>
                    <p:oleObj name="Equation" r:id="rId12" imgW="19044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47" y="1945"/>
                            <a:ext cx="215" cy="24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9707" name="Rectangle 89"/>
            <p:cNvSpPr>
              <a:spLocks noChangeArrowheads="1"/>
            </p:cNvSpPr>
            <p:nvPr/>
          </p:nvSpPr>
          <p:spPr bwMode="auto">
            <a:xfrm>
              <a:off x="108" y="1148"/>
              <a:ext cx="6132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Tx/>
                <a:buAutoNum type="arabicPeriod" startAt="2"/>
              </a:pPr>
              <a:r>
                <a:rPr lang="en-US" sz="1600" dirty="0">
                  <a:latin typeface="Comic Sans MS" pitchFamily="-110" charset="0"/>
                </a:rPr>
                <a:t>For </a:t>
              </a:r>
              <a:r>
                <a:rPr lang="en-US" sz="1600" dirty="0">
                  <a:solidFill>
                    <a:srgbClr val="FF3300"/>
                  </a:solidFill>
                  <a:latin typeface="Comic Sans MS" pitchFamily="-110" charset="0"/>
                </a:rPr>
                <a:t>linear accelerators</a:t>
              </a:r>
              <a:r>
                <a:rPr lang="en-US" sz="1600" dirty="0">
                  <a:latin typeface="Comic Sans MS" pitchFamily="-110" charset="0"/>
                </a:rPr>
                <a:t>, the origin of time is taken at the positive</a:t>
              </a:r>
              <a:r>
                <a:rPr lang="en-US" sz="1600" dirty="0">
                  <a:solidFill>
                    <a:srgbClr val="0000FF"/>
                  </a:solidFill>
                  <a:latin typeface="Comic Sans MS" pitchFamily="-110" charset="0"/>
                </a:rPr>
                <a:t> crest</a:t>
              </a:r>
              <a:r>
                <a:rPr lang="en-US" sz="1600" dirty="0">
                  <a:latin typeface="Comic Sans MS" pitchFamily="-110" charset="0"/>
                </a:rPr>
                <a:t> of the RF voltage</a:t>
              </a:r>
            </a:p>
          </p:txBody>
        </p:sp>
      </p:grpSp>
      <p:sp>
        <p:nvSpPr>
          <p:cNvPr id="47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Common Phase Conventions</a:t>
            </a:r>
            <a:endParaRPr lang="fr-FR" dirty="0"/>
          </a:p>
        </p:txBody>
      </p:sp>
      <p:sp>
        <p:nvSpPr>
          <p:cNvPr id="48" name="Rectangle 89"/>
          <p:cNvSpPr>
            <a:spLocks noChangeArrowheads="1"/>
          </p:cNvSpPr>
          <p:nvPr/>
        </p:nvSpPr>
        <p:spPr bwMode="auto">
          <a:xfrm>
            <a:off x="157784" y="6042774"/>
            <a:ext cx="89857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Comic Sans MS" pitchFamily="-110" charset="0"/>
              </a:rPr>
              <a:t>3.	I will stick to </a:t>
            </a:r>
            <a:r>
              <a:rPr lang="en-US" sz="1600" b="1" dirty="0" smtClean="0">
                <a:latin typeface="Comic Sans MS" pitchFamily="-110" charset="0"/>
              </a:rPr>
              <a:t>convention 1 </a:t>
            </a:r>
            <a:r>
              <a:rPr lang="en-US" sz="1600" dirty="0" smtClean="0">
                <a:latin typeface="Comic Sans MS" pitchFamily="-110" charset="0"/>
              </a:rPr>
              <a:t>in the following to avoid confusion</a:t>
            </a:r>
            <a:endParaRPr lang="en-US" sz="1600" dirty="0"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2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593725" y="836712"/>
            <a:ext cx="8175625" cy="69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i="1" dirty="0">
                <a:solidFill>
                  <a:srgbClr val="006600"/>
                </a:solidFill>
              </a:rPr>
              <a:t>Let’s consider a succession of accelerating gaps, operating in the 2π mode, for which the synchronism condition is fulfilled for a phase </a:t>
            </a:r>
            <a:r>
              <a:rPr lang="en-US" sz="1800" b="1" i="1" dirty="0" err="1">
                <a:solidFill>
                  <a:srgbClr val="006600"/>
                </a:solidFill>
                <a:sym typeface="Symbol" charset="2"/>
              </a:rPr>
              <a:t></a:t>
            </a:r>
            <a:r>
              <a:rPr lang="en-US" sz="1200" b="1" i="1" dirty="0" err="1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200" b="1" i="1" dirty="0">
                <a:solidFill>
                  <a:srgbClr val="006600"/>
                </a:solidFill>
                <a:sym typeface="Symbol" charset="2"/>
              </a:rPr>
              <a:t> .</a:t>
            </a:r>
            <a:endParaRPr lang="fr-FR" sz="1800" b="1" i="1" dirty="0">
              <a:solidFill>
                <a:srgbClr val="006600"/>
              </a:solidFill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337065"/>
              </p:ext>
            </p:extLst>
          </p:nvPr>
        </p:nvGraphicFramePr>
        <p:xfrm>
          <a:off x="467544" y="1613297"/>
          <a:ext cx="1800200" cy="587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569" name="Equation" r:id="rId4" imgW="723900" imgH="215900" progId="Equation.3">
                  <p:embed/>
                </p:oleObj>
              </mc:Choice>
              <mc:Fallback>
                <p:oleObj name="Equation" r:id="rId4" imgW="723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613297"/>
                        <a:ext cx="1800200" cy="5875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2390874" y="1556792"/>
            <a:ext cx="6501606" cy="629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rgbClr val="006600"/>
                </a:solidFill>
              </a:rPr>
              <a:t>is the energy gain in one gap for the particle to reach </a:t>
            </a:r>
            <a:r>
              <a:rPr lang="en-US" sz="1600" b="1" dirty="0" smtClean="0">
                <a:solidFill>
                  <a:srgbClr val="006600"/>
                </a:solidFill>
              </a:rPr>
              <a:t>the</a:t>
            </a:r>
            <a:br>
              <a:rPr lang="en-US" sz="1600" b="1" dirty="0" smtClean="0">
                <a:solidFill>
                  <a:srgbClr val="006600"/>
                </a:solidFill>
              </a:rPr>
            </a:br>
            <a:r>
              <a:rPr lang="en-US" sz="1600" b="1" dirty="0" smtClean="0">
                <a:solidFill>
                  <a:srgbClr val="006600"/>
                </a:solidFill>
              </a:rPr>
              <a:t>next </a:t>
            </a:r>
            <a:r>
              <a:rPr lang="en-US" sz="1600" b="1" dirty="0">
                <a:solidFill>
                  <a:srgbClr val="006600"/>
                </a:solidFill>
              </a:rPr>
              <a:t>gap with the same RF phase</a:t>
            </a:r>
            <a:r>
              <a:rPr lang="fr-FR" sz="1600" b="1" dirty="0">
                <a:solidFill>
                  <a:srgbClr val="006600"/>
                </a:solidFill>
              </a:rPr>
              <a:t>: P</a:t>
            </a:r>
            <a:r>
              <a:rPr lang="fr-FR" sz="1600" b="1" baseline="-25000" dirty="0">
                <a:solidFill>
                  <a:srgbClr val="006600"/>
                </a:solidFill>
              </a:rPr>
              <a:t>1 </a:t>
            </a:r>
            <a:r>
              <a:rPr lang="fr-FR" sz="1600" b="1" dirty="0">
                <a:solidFill>
                  <a:srgbClr val="006600"/>
                </a:solidFill>
              </a:rPr>
              <a:t>,P</a:t>
            </a:r>
            <a:r>
              <a:rPr lang="fr-FR" sz="1600" b="1" baseline="-25000" dirty="0">
                <a:solidFill>
                  <a:srgbClr val="006600"/>
                </a:solidFill>
              </a:rPr>
              <a:t>2</a:t>
            </a:r>
            <a:r>
              <a:rPr lang="fr-FR" sz="1600" b="1" dirty="0">
                <a:solidFill>
                  <a:srgbClr val="006600"/>
                </a:solidFill>
              </a:rPr>
              <a:t>, </a:t>
            </a:r>
            <a:r>
              <a:rPr lang="en-US" sz="1600" b="1" dirty="0">
                <a:solidFill>
                  <a:srgbClr val="006600"/>
                </a:solidFill>
              </a:rPr>
              <a:t>…… are fixed points.</a:t>
            </a:r>
            <a:endParaRPr lang="fr-FR" sz="1600" b="1" dirty="0">
              <a:solidFill>
                <a:srgbClr val="006600"/>
              </a:solidFill>
            </a:endParaRPr>
          </a:p>
        </p:txBody>
      </p:sp>
      <p:pic>
        <p:nvPicPr>
          <p:cNvPr id="25608" name="Picture 39" descr="fig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29207" y="2344937"/>
            <a:ext cx="6363273" cy="2740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Rectangle 41"/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228600"/>
            <a:ext cx="7772400" cy="533400"/>
          </a:xfrm>
          <a:ln w="19050"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Principle of Phase </a:t>
            </a:r>
            <a:r>
              <a:rPr lang="en-US" dirty="0" smtClean="0"/>
              <a:t>Stability (Linac)</a:t>
            </a:r>
            <a:endParaRPr lang="fr-FR" dirty="0"/>
          </a:p>
        </p:txBody>
      </p:sp>
      <p:sp>
        <p:nvSpPr>
          <p:cNvPr id="25610" name="Text Box 42"/>
          <p:cNvSpPr txBox="1">
            <a:spLocks noChangeArrowheads="1"/>
          </p:cNvSpPr>
          <p:nvPr/>
        </p:nvSpPr>
        <p:spPr bwMode="auto">
          <a:xfrm>
            <a:off x="755576" y="5146825"/>
            <a:ext cx="7664450" cy="130651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</a:rPr>
              <a:t>If an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energy increase </a:t>
            </a:r>
            <a:r>
              <a:rPr lang="en-US" sz="1800" dirty="0" smtClean="0">
                <a:solidFill>
                  <a:srgbClr val="000000"/>
                </a:solidFill>
              </a:rPr>
              <a:t>is </a:t>
            </a:r>
            <a:r>
              <a:rPr lang="en-US" sz="1800" dirty="0">
                <a:solidFill>
                  <a:srgbClr val="000000"/>
                </a:solidFill>
              </a:rPr>
              <a:t>transferred into </a:t>
            </a:r>
            <a:r>
              <a:rPr lang="en-US" sz="1800" dirty="0" smtClean="0">
                <a:solidFill>
                  <a:srgbClr val="000000"/>
                </a:solidFill>
              </a:rPr>
              <a:t>a </a:t>
            </a:r>
            <a:r>
              <a:rPr lang="en-US" sz="1800" dirty="0">
                <a:solidFill>
                  <a:srgbClr val="FF0000"/>
                </a:solidFill>
              </a:rPr>
              <a:t>velocity </a:t>
            </a:r>
            <a:r>
              <a:rPr lang="en-US" sz="1800" dirty="0" smtClean="0">
                <a:solidFill>
                  <a:srgbClr val="FF0000"/>
                </a:solidFill>
              </a:rPr>
              <a:t>increase  </a:t>
            </a:r>
            <a:r>
              <a:rPr lang="en-US" sz="1800" dirty="0" smtClean="0">
                <a:solidFill>
                  <a:srgbClr val="000000"/>
                </a:solidFill>
              </a:rPr>
              <a:t>=&gt; </a:t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M</a:t>
            </a:r>
            <a:r>
              <a:rPr lang="en-US" sz="1800" baseline="-25000" dirty="0" smtClean="0">
                <a:solidFill>
                  <a:srgbClr val="FF0000"/>
                </a:solidFill>
              </a:rPr>
              <a:t>1 </a:t>
            </a:r>
            <a:r>
              <a:rPr lang="en-US" sz="1800" dirty="0">
                <a:solidFill>
                  <a:srgbClr val="FF0000"/>
                </a:solidFill>
              </a:rPr>
              <a:t>&amp; N</a:t>
            </a:r>
            <a:r>
              <a:rPr lang="en-US" sz="1800" baseline="-25000" dirty="0">
                <a:solidFill>
                  <a:srgbClr val="FF0000"/>
                </a:solidFill>
              </a:rPr>
              <a:t>1 </a:t>
            </a:r>
            <a:r>
              <a:rPr lang="en-US" sz="1800" dirty="0">
                <a:solidFill>
                  <a:srgbClr val="000000"/>
                </a:solidFill>
              </a:rPr>
              <a:t>will move towards </a:t>
            </a:r>
            <a:r>
              <a:rPr lang="en-US" sz="1800" dirty="0" smtClean="0">
                <a:solidFill>
                  <a:srgbClr val="000000"/>
                </a:solidFill>
              </a:rPr>
              <a:t>P</a:t>
            </a:r>
            <a:r>
              <a:rPr lang="en-US" sz="1800" baseline="-25000" dirty="0" smtClean="0">
                <a:solidFill>
                  <a:srgbClr val="000000"/>
                </a:solidFill>
              </a:rPr>
              <a:t>1	</a:t>
            </a:r>
            <a:r>
              <a:rPr lang="en-US" sz="1800" dirty="0" smtClean="0">
                <a:solidFill>
                  <a:srgbClr val="000000"/>
                </a:solidFill>
              </a:rPr>
              <a:t>=&gt; </a:t>
            </a:r>
            <a:r>
              <a:rPr lang="en-US" sz="1800" dirty="0" smtClean="0">
                <a:solidFill>
                  <a:srgbClr val="FF0000"/>
                </a:solidFill>
              </a:rPr>
              <a:t>stable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M</a:t>
            </a:r>
            <a:r>
              <a:rPr lang="en-US" sz="1800" baseline="-25000" dirty="0" smtClean="0">
                <a:solidFill>
                  <a:srgbClr val="FF0000"/>
                </a:solidFill>
              </a:rPr>
              <a:t>2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&amp; N</a:t>
            </a:r>
            <a:r>
              <a:rPr lang="en-US" sz="1800" baseline="-25000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will go away from P</a:t>
            </a:r>
            <a:r>
              <a:rPr lang="en-US" sz="1800" baseline="-25000" dirty="0">
                <a:solidFill>
                  <a:srgbClr val="000000"/>
                </a:solidFill>
              </a:rPr>
              <a:t>2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	</a:t>
            </a:r>
            <a:r>
              <a:rPr lang="en-US" sz="1800" dirty="0" smtClean="0">
                <a:solidFill>
                  <a:srgbClr val="000000"/>
                </a:solidFill>
              </a:rPr>
              <a:t>=&gt; </a:t>
            </a:r>
            <a:r>
              <a:rPr lang="en-US" sz="1800" dirty="0" smtClean="0">
                <a:solidFill>
                  <a:srgbClr val="FF0000"/>
                </a:solidFill>
              </a:rPr>
              <a:t>unstable</a:t>
            </a:r>
            <a:br>
              <a:rPr lang="en-US" sz="1800" dirty="0" smtClean="0">
                <a:solidFill>
                  <a:srgbClr val="FF0000"/>
                </a:solidFill>
              </a:rPr>
            </a:br>
            <a:r>
              <a:rPr lang="en-US" sz="1800" dirty="0" smtClean="0"/>
              <a:t>(Highly relativistic particles have no significant velocity change)</a:t>
            </a:r>
            <a:endParaRPr lang="fr-FR" sz="1800" dirty="0"/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467544" y="2887588"/>
            <a:ext cx="2025650" cy="133350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FF3300"/>
                </a:solidFill>
              </a:rPr>
              <a:t>For a 2π mode, the electric field is the same in all gaps at any given time.</a:t>
            </a:r>
            <a:endParaRPr lang="fr-FR" sz="1600" b="1" dirty="0">
              <a:solidFill>
                <a:srgbClr val="FF3300"/>
              </a:solidFill>
            </a:endParaRPr>
          </a:p>
        </p:txBody>
      </p:sp>
      <p:sp>
        <p:nvSpPr>
          <p:cNvPr id="9" name="Line 1047"/>
          <p:cNvSpPr>
            <a:spLocks noChangeShapeType="1"/>
          </p:cNvSpPr>
          <p:nvPr/>
        </p:nvSpPr>
        <p:spPr bwMode="auto">
          <a:xfrm flipH="1">
            <a:off x="3131840" y="2492896"/>
            <a:ext cx="186756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47"/>
          <p:cNvSpPr>
            <a:spLocks noChangeShapeType="1"/>
          </p:cNvSpPr>
          <p:nvPr/>
        </p:nvSpPr>
        <p:spPr bwMode="auto">
          <a:xfrm flipV="1">
            <a:off x="3275856" y="3140968"/>
            <a:ext cx="144016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047"/>
          <p:cNvSpPr>
            <a:spLocks noChangeShapeType="1"/>
          </p:cNvSpPr>
          <p:nvPr/>
        </p:nvSpPr>
        <p:spPr bwMode="auto">
          <a:xfrm flipH="1" flipV="1">
            <a:off x="4572000" y="2420888"/>
            <a:ext cx="288032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47"/>
          <p:cNvSpPr>
            <a:spLocks noChangeShapeType="1"/>
          </p:cNvSpPr>
          <p:nvPr/>
        </p:nvSpPr>
        <p:spPr bwMode="auto">
          <a:xfrm>
            <a:off x="5148064" y="3140968"/>
            <a:ext cx="144016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auto">
          <a:xfrm>
            <a:off x="2093445" y="2276872"/>
            <a:ext cx="750363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noProof="1" smtClean="0">
                <a:latin typeface="Comic Sans MS" pitchFamily="-110" charset="0"/>
              </a:rPr>
              <a:t>energy</a:t>
            </a:r>
            <a:br>
              <a:rPr lang="en-US" sz="1400" noProof="1" smtClean="0">
                <a:latin typeface="Comic Sans MS" pitchFamily="-110" charset="0"/>
              </a:rPr>
            </a:br>
            <a:r>
              <a:rPr lang="en-US" sz="1400" noProof="1" smtClean="0">
                <a:latin typeface="Comic Sans MS" pitchFamily="-110" charset="0"/>
              </a:rPr>
              <a:t>gain</a:t>
            </a:r>
            <a:endParaRPr sz="1400" noProof="1">
              <a:latin typeface="Comic Sans MS" pitchFamily="-110" charset="0"/>
            </a:endParaRPr>
          </a:p>
        </p:txBody>
      </p:sp>
      <p:sp>
        <p:nvSpPr>
          <p:cNvPr id="14" name="Line 60"/>
          <p:cNvSpPr>
            <a:spLocks noChangeShapeType="1"/>
          </p:cNvSpPr>
          <p:nvPr/>
        </p:nvSpPr>
        <p:spPr bwMode="auto">
          <a:xfrm>
            <a:off x="6364764" y="2627709"/>
            <a:ext cx="581758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61"/>
          <p:cNvSpPr>
            <a:spLocks noChangeShapeType="1"/>
          </p:cNvSpPr>
          <p:nvPr/>
        </p:nvSpPr>
        <p:spPr bwMode="auto">
          <a:xfrm flipH="1">
            <a:off x="5756630" y="2627709"/>
            <a:ext cx="608135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65"/>
          <p:cNvSpPr>
            <a:spLocks noChangeArrowheads="1"/>
          </p:cNvSpPr>
          <p:nvPr/>
        </p:nvSpPr>
        <p:spPr bwMode="auto">
          <a:xfrm>
            <a:off x="6876256" y="2473151"/>
            <a:ext cx="5086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 smtClean="0">
                <a:latin typeface="Comic Sans MS" pitchFamily="-110" charset="0"/>
              </a:rPr>
              <a:t>late</a:t>
            </a:r>
            <a:endParaRPr lang="en-US" sz="1400" dirty="0">
              <a:latin typeface="Comic Sans MS" pitchFamily="-110" charset="0"/>
            </a:endParaRPr>
          </a:p>
        </p:txBody>
      </p:sp>
      <p:sp>
        <p:nvSpPr>
          <p:cNvPr id="17" name="Rectangle 66"/>
          <p:cNvSpPr>
            <a:spLocks noChangeArrowheads="1"/>
          </p:cNvSpPr>
          <p:nvPr/>
        </p:nvSpPr>
        <p:spPr bwMode="auto">
          <a:xfrm>
            <a:off x="5136981" y="2473151"/>
            <a:ext cx="6591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 smtClean="0">
                <a:latin typeface="Comic Sans MS" pitchFamily="-110" charset="0"/>
              </a:rPr>
              <a:t> </a:t>
            </a:r>
            <a:r>
              <a:rPr lang="en-US" sz="1400" noProof="1" smtClean="0">
                <a:latin typeface="Comic Sans MS" pitchFamily="-110" charset="0"/>
              </a:rPr>
              <a:t>early</a:t>
            </a:r>
            <a:endParaRPr lang="en-US" sz="1400" dirty="0"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20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2976510"/>
            <a:ext cx="7855024" cy="695697"/>
            <a:chOff x="533400" y="5022874"/>
            <a:chExt cx="7855024" cy="695697"/>
          </a:xfrm>
        </p:grpSpPr>
        <p:sp>
          <p:nvSpPr>
            <p:cNvPr id="26632" name="Text Box 6"/>
            <p:cNvSpPr txBox="1">
              <a:spLocks noChangeArrowheads="1"/>
            </p:cNvSpPr>
            <p:nvPr/>
          </p:nvSpPr>
          <p:spPr bwMode="auto">
            <a:xfrm>
              <a:off x="533400" y="5022874"/>
              <a:ext cx="3271838" cy="629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600" dirty="0"/>
                <a:t>The divergence of the field is</a:t>
              </a:r>
              <a:r>
                <a:rPr lang="fr-FR" sz="1600" dirty="0"/>
                <a:t> </a:t>
              </a:r>
              <a:r>
                <a:rPr lang="en-US" sz="1600" dirty="0"/>
                <a:t>zero according to </a:t>
              </a:r>
              <a:r>
                <a:rPr lang="fr-FR" sz="1600" dirty="0"/>
                <a:t>Maxwell : </a:t>
              </a:r>
            </a:p>
          </p:txBody>
        </p:sp>
        <p:graphicFrame>
          <p:nvGraphicFramePr>
            <p:cNvPr id="26627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7011082"/>
                </p:ext>
              </p:extLst>
            </p:nvPr>
          </p:nvGraphicFramePr>
          <p:xfrm>
            <a:off x="3781499" y="5064521"/>
            <a:ext cx="4606925" cy="654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721" name="Equation" r:id="rId3" imgW="2844800" imgH="406400" progId="Equation.3">
                    <p:embed/>
                  </p:oleObj>
                </mc:Choice>
                <mc:Fallback>
                  <p:oleObj name="Equation" r:id="rId3" imgW="2844800" imgH="406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81499" y="5064521"/>
                          <a:ext cx="4606925" cy="6540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971600" y="5733256"/>
            <a:ext cx="7312025" cy="37623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>
                <a:solidFill>
                  <a:srgbClr val="FF3300"/>
                </a:solidFill>
              </a:rPr>
              <a:t>External focusing (solenoid,</a:t>
            </a:r>
            <a:r>
              <a:rPr lang="fr-FR" sz="1800" b="1" dirty="0">
                <a:solidFill>
                  <a:srgbClr val="FF3300"/>
                </a:solidFill>
              </a:rPr>
              <a:t> quadrupole</a:t>
            </a:r>
            <a:r>
              <a:rPr lang="en-US" sz="1800" b="1" dirty="0">
                <a:solidFill>
                  <a:srgbClr val="FF3300"/>
                </a:solidFill>
              </a:rPr>
              <a:t>) is then necessary</a:t>
            </a:r>
            <a:endParaRPr lang="fr-FR" sz="1800" dirty="0"/>
          </a:p>
        </p:txBody>
      </p:sp>
      <p:pic>
        <p:nvPicPr>
          <p:cNvPr id="26635" name="Picture 11" descr="fig"/>
          <p:cNvPicPr>
            <a:picLocks noChangeAspect="1" noChangeArrowheads="1"/>
          </p:cNvPicPr>
          <p:nvPr/>
        </p:nvPicPr>
        <p:blipFill>
          <a:blip r:embed="rId5"/>
          <a:srcRect b="48782"/>
          <a:stretch>
            <a:fillRect/>
          </a:stretch>
        </p:blipFill>
        <p:spPr bwMode="auto">
          <a:xfrm>
            <a:off x="3729171" y="1073174"/>
            <a:ext cx="5064850" cy="15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000">
            <a:off x="636763" y="1030569"/>
            <a:ext cx="2681061" cy="1603431"/>
          </a:xfrm>
          <a:prstGeom prst="rect">
            <a:avLst/>
          </a:prstGeom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33400" y="3731935"/>
            <a:ext cx="7463902" cy="171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GB" sz="1600" dirty="0" smtClean="0"/>
              <a:t>Transverse fields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GB" sz="1600" dirty="0" smtClean="0"/>
              <a:t> </a:t>
            </a:r>
            <a:r>
              <a:rPr lang="en-GB" sz="1600" dirty="0" smtClean="0">
                <a:solidFill>
                  <a:srgbClr val="FF0000"/>
                </a:solidFill>
              </a:rPr>
              <a:t>focusing</a:t>
            </a:r>
            <a:r>
              <a:rPr lang="en-GB" sz="1600" dirty="0" smtClean="0"/>
              <a:t> at </a:t>
            </a:r>
            <a:r>
              <a:rPr lang="en-US" sz="1600" dirty="0" smtClean="0"/>
              <a:t>the</a:t>
            </a:r>
            <a:r>
              <a:rPr lang="en-GB" sz="1600" dirty="0" smtClean="0"/>
              <a:t> </a:t>
            </a:r>
            <a:r>
              <a:rPr lang="en-GB" sz="1600" dirty="0" smtClean="0">
                <a:solidFill>
                  <a:srgbClr val="FF0000"/>
                </a:solidFill>
              </a:rPr>
              <a:t>entrance</a:t>
            </a:r>
            <a:r>
              <a:rPr lang="en-GB" sz="1600" dirty="0" smtClean="0"/>
              <a:t> and 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GB" sz="1600" dirty="0" smtClean="0"/>
              <a:t> </a:t>
            </a:r>
            <a:r>
              <a:rPr lang="en-GB" sz="1600" dirty="0" smtClean="0">
                <a:solidFill>
                  <a:srgbClr val="FF0000"/>
                </a:solidFill>
              </a:rPr>
              <a:t>defocusing</a:t>
            </a:r>
            <a:r>
              <a:rPr lang="en-GB" sz="1600" dirty="0" smtClean="0"/>
              <a:t> at the </a:t>
            </a:r>
            <a:r>
              <a:rPr lang="en-GB" sz="1600" dirty="0" smtClean="0">
                <a:solidFill>
                  <a:srgbClr val="FF0000"/>
                </a:solidFill>
              </a:rPr>
              <a:t>exit</a:t>
            </a:r>
            <a:r>
              <a:rPr lang="en-GB" sz="1600" dirty="0" smtClean="0"/>
              <a:t> of the cavity.</a:t>
            </a:r>
          </a:p>
          <a:p>
            <a:pPr>
              <a:lnSpc>
                <a:spcPct val="110000"/>
              </a:lnSpc>
            </a:pPr>
            <a:endParaRPr lang="en-GB" sz="1600" dirty="0" smtClean="0"/>
          </a:p>
          <a:p>
            <a:pPr>
              <a:lnSpc>
                <a:spcPct val="110000"/>
              </a:lnSpc>
            </a:pPr>
            <a:r>
              <a:rPr lang="en-GB" sz="1600" dirty="0" smtClean="0"/>
              <a:t>Electrostatic case:  Energy gain inside the cavity leads to focusing</a:t>
            </a:r>
          </a:p>
          <a:p>
            <a:pPr>
              <a:lnSpc>
                <a:spcPct val="110000"/>
              </a:lnSpc>
            </a:pPr>
            <a:r>
              <a:rPr lang="en-GB" sz="1600" dirty="0" smtClean="0"/>
              <a:t>RF case: 		 </a:t>
            </a:r>
            <a:r>
              <a:rPr lang="en-GB" sz="1600" dirty="0" smtClean="0">
                <a:solidFill>
                  <a:srgbClr val="FF0000"/>
                </a:solidFill>
              </a:rPr>
              <a:t>Field increases during passage </a:t>
            </a:r>
            <a:r>
              <a:rPr lang="en-GB" sz="1600" dirty="0" smtClean="0"/>
              <a:t>=&gt; </a:t>
            </a:r>
            <a:r>
              <a:rPr lang="en-GB" sz="1600" dirty="0" smtClean="0">
                <a:solidFill>
                  <a:srgbClr val="FF0000"/>
                </a:solidFill>
              </a:rPr>
              <a:t>transverse defocusing!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/>
              <a:t>A Consequence of Phase Stability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478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Text Box 2051"/>
          <p:cNvSpPr txBox="1">
            <a:spLocks noChangeArrowheads="1"/>
          </p:cNvSpPr>
          <p:nvPr/>
        </p:nvSpPr>
        <p:spPr bwMode="auto">
          <a:xfrm>
            <a:off x="685800" y="980728"/>
            <a:ext cx="769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 Rate of </a:t>
            </a:r>
            <a:r>
              <a:rPr lang="en-US" sz="1800" dirty="0">
                <a:solidFill>
                  <a:srgbClr val="FF3300"/>
                </a:solidFill>
              </a:rPr>
              <a:t>energy gain </a:t>
            </a:r>
            <a:r>
              <a:rPr lang="en-US" sz="1800" dirty="0"/>
              <a:t>for the </a:t>
            </a:r>
            <a:r>
              <a:rPr lang="en-US" sz="1800" dirty="0">
                <a:solidFill>
                  <a:srgbClr val="FF3300"/>
                </a:solidFill>
              </a:rPr>
              <a:t>synchronous particle</a:t>
            </a:r>
            <a:r>
              <a:rPr lang="en-US" sz="1800" dirty="0"/>
              <a:t>:</a:t>
            </a:r>
            <a:endParaRPr lang="fr-FR" sz="1800" dirty="0"/>
          </a:p>
        </p:txBody>
      </p:sp>
      <p:graphicFrame>
        <p:nvGraphicFramePr>
          <p:cNvPr id="187398" name="Object 20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647705"/>
              </p:ext>
            </p:extLst>
          </p:nvPr>
        </p:nvGraphicFramePr>
        <p:xfrm>
          <a:off x="2844799" y="2564904"/>
          <a:ext cx="2424213" cy="445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294" name="Equation" r:id="rId3" imgW="1244520" imgH="228600" progId="Equation.3">
                  <p:embed/>
                </p:oleObj>
              </mc:Choice>
              <mc:Fallback>
                <p:oleObj name="Equation" r:id="rId3" imgW="1244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799" y="2564904"/>
                        <a:ext cx="2424213" cy="445071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9" name="Object 20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314891"/>
              </p:ext>
            </p:extLst>
          </p:nvPr>
        </p:nvGraphicFramePr>
        <p:xfrm>
          <a:off x="6012160" y="2564904"/>
          <a:ext cx="1143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295" name="Equation" r:id="rId5" imgW="609480" imgH="228600" progId="Equation.3">
                  <p:embed/>
                </p:oleObj>
              </mc:Choice>
              <mc:Fallback>
                <p:oleObj name="Equation" r:id="rId5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2564904"/>
                        <a:ext cx="1143000" cy="428625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00" name="Object 20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202068"/>
              </p:ext>
            </p:extLst>
          </p:nvPr>
        </p:nvGraphicFramePr>
        <p:xfrm>
          <a:off x="1143000" y="3177182"/>
          <a:ext cx="68199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296" name="Equation" r:id="rId7" imgW="3314520" imgH="342720" progId="Equation.3">
                  <p:embed/>
                </p:oleObj>
              </mc:Choice>
              <mc:Fallback>
                <p:oleObj name="Equation" r:id="rId7" imgW="33145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77182"/>
                        <a:ext cx="6819900" cy="70485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1" name="Text Box 2057"/>
          <p:cNvSpPr txBox="1">
            <a:spLocks noChangeArrowheads="1"/>
          </p:cNvSpPr>
          <p:nvPr/>
        </p:nvSpPr>
        <p:spPr bwMode="auto">
          <a:xfrm>
            <a:off x="685800" y="4070399"/>
            <a:ext cx="762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 Rate of change of the </a:t>
            </a:r>
            <a:r>
              <a:rPr lang="en-US" sz="1800" dirty="0">
                <a:solidFill>
                  <a:srgbClr val="FF3300"/>
                </a:solidFill>
              </a:rPr>
              <a:t>phase</a:t>
            </a:r>
            <a:r>
              <a:rPr lang="en-US" sz="1800" dirty="0"/>
              <a:t> with respect to the synchronous one:</a:t>
            </a:r>
            <a:endParaRPr lang="fr-FR" sz="1800" dirty="0"/>
          </a:p>
        </p:txBody>
      </p:sp>
      <p:graphicFrame>
        <p:nvGraphicFramePr>
          <p:cNvPr id="187402" name="Object 20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013986"/>
              </p:ext>
            </p:extLst>
          </p:nvPr>
        </p:nvGraphicFramePr>
        <p:xfrm>
          <a:off x="1219200" y="4472582"/>
          <a:ext cx="6324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297" name="Equation" r:id="rId9" imgW="3213000" imgH="444240" progId="Equation.3">
                  <p:embed/>
                </p:oleObj>
              </mc:Choice>
              <mc:Fallback>
                <p:oleObj name="Equation" r:id="rId9" imgW="32130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472582"/>
                        <a:ext cx="6324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3" name="Text Box 2059"/>
          <p:cNvSpPr txBox="1">
            <a:spLocks noChangeArrowheads="1"/>
          </p:cNvSpPr>
          <p:nvPr/>
        </p:nvSpPr>
        <p:spPr bwMode="auto">
          <a:xfrm>
            <a:off x="762000" y="5654575"/>
            <a:ext cx="20818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Leads finally to:</a:t>
            </a:r>
            <a:endParaRPr lang="fr-FR" sz="1800" dirty="0"/>
          </a:p>
        </p:txBody>
      </p:sp>
      <p:sp>
        <p:nvSpPr>
          <p:cNvPr id="187397" name="Text Box 2053"/>
          <p:cNvSpPr txBox="1">
            <a:spLocks noChangeArrowheads="1"/>
          </p:cNvSpPr>
          <p:nvPr/>
        </p:nvSpPr>
        <p:spPr bwMode="auto">
          <a:xfrm>
            <a:off x="685800" y="2132856"/>
            <a:ext cx="7696200" cy="79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1800" dirty="0"/>
              <a:t>- Rate of </a:t>
            </a:r>
            <a:r>
              <a:rPr lang="en-US" sz="1800" dirty="0">
                <a:solidFill>
                  <a:srgbClr val="FF3300"/>
                </a:solidFill>
              </a:rPr>
              <a:t>energy gain </a:t>
            </a:r>
            <a:r>
              <a:rPr lang="en-US" sz="1800" dirty="0"/>
              <a:t>for a </a:t>
            </a:r>
            <a:r>
              <a:rPr lang="en-US" sz="1800" dirty="0">
                <a:solidFill>
                  <a:srgbClr val="FF3300"/>
                </a:solidFill>
              </a:rPr>
              <a:t>non-synchronous particle</a:t>
            </a:r>
            <a:r>
              <a:rPr lang="en-US" sz="1800" dirty="0"/>
              <a:t>, expressed in </a:t>
            </a:r>
            <a:r>
              <a:rPr lang="en-US" sz="1800" b="1" dirty="0">
                <a:solidFill>
                  <a:srgbClr val="FF0000"/>
                </a:solidFill>
              </a:rPr>
              <a:t>reduced variables</a:t>
            </a:r>
            <a:r>
              <a:rPr lang="en-US" sz="1800" dirty="0"/>
              <a:t>, </a:t>
            </a:r>
            <a:r>
              <a:rPr lang="en-US" sz="1800" dirty="0" smtClean="0"/>
              <a:t>                                      </a:t>
            </a:r>
            <a:r>
              <a:rPr lang="en-US" sz="1800" dirty="0"/>
              <a:t>and  </a:t>
            </a:r>
            <a:r>
              <a:rPr lang="en-US" sz="1800" dirty="0" smtClean="0"/>
              <a:t>                    </a:t>
            </a:r>
            <a:r>
              <a:rPr lang="en-US" sz="1800" dirty="0"/>
              <a:t>:</a:t>
            </a:r>
            <a:endParaRPr lang="fr-FR" sz="1800" dirty="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827584" y="228600"/>
            <a:ext cx="7560840" cy="5334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Energy-phase Oscillations </a:t>
            </a:r>
            <a:r>
              <a:rPr lang="en-US" dirty="0"/>
              <a:t>(</a:t>
            </a:r>
            <a:r>
              <a:rPr lang="en-US" dirty="0" smtClean="0"/>
              <a:t>Small Amplitude) (1)</a:t>
            </a:r>
            <a:endParaRPr lang="fr-FR" dirty="0"/>
          </a:p>
        </p:txBody>
      </p:sp>
      <p:graphicFrame>
        <p:nvGraphicFramePr>
          <p:cNvPr id="13" name="Object 20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746987"/>
              </p:ext>
            </p:extLst>
          </p:nvPr>
        </p:nvGraphicFramePr>
        <p:xfrm>
          <a:off x="3216275" y="1368425"/>
          <a:ext cx="2795588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298" name="Equation" r:id="rId11" imgW="1358900" imgH="406400" progId="Equation.3">
                  <p:embed/>
                </p:oleObj>
              </mc:Choice>
              <mc:Fallback>
                <p:oleObj name="Equation" r:id="rId11" imgW="13589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5" y="1368425"/>
                        <a:ext cx="2795588" cy="8366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2271967"/>
              </p:ext>
            </p:extLst>
          </p:nvPr>
        </p:nvGraphicFramePr>
        <p:xfrm>
          <a:off x="2843808" y="5445224"/>
          <a:ext cx="23622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299" name="Equation" r:id="rId13" imgW="1028520" imgH="419040" progId="Equation.3">
                  <p:embed/>
                </p:oleObj>
              </mc:Choice>
              <mc:Fallback>
                <p:oleObj name="Equation" r:id="rId13" imgW="10285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5445224"/>
                        <a:ext cx="2362200" cy="96202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283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1" name="Text Box 5"/>
          <p:cNvSpPr txBox="1">
            <a:spLocks noChangeArrowheads="1"/>
          </p:cNvSpPr>
          <p:nvPr/>
        </p:nvSpPr>
        <p:spPr bwMode="auto">
          <a:xfrm>
            <a:off x="395536" y="836712"/>
            <a:ext cx="80648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Combining the two </a:t>
            </a:r>
            <a:r>
              <a:rPr lang="en-US" sz="1800" dirty="0" smtClean="0"/>
              <a:t>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order </a:t>
            </a:r>
            <a:r>
              <a:rPr lang="en-US" sz="1800" dirty="0"/>
              <a:t>equations into a </a:t>
            </a:r>
            <a:r>
              <a:rPr lang="en-US" sz="1800" dirty="0" smtClean="0"/>
              <a:t>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order equation gives the equation of a </a:t>
            </a:r>
            <a:r>
              <a:rPr lang="en-US" sz="1800" dirty="0" smtClean="0">
                <a:solidFill>
                  <a:srgbClr val="FF0000"/>
                </a:solidFill>
              </a:rPr>
              <a:t>harmonic oscillator</a:t>
            </a:r>
            <a:r>
              <a:rPr lang="en-US" sz="1800" dirty="0" smtClean="0"/>
              <a:t>:</a:t>
            </a:r>
            <a:endParaRPr lang="fr-FR" sz="1800" dirty="0"/>
          </a:p>
        </p:txBody>
      </p:sp>
      <p:graphicFrame>
        <p:nvGraphicFramePr>
          <p:cNvPr id="1884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9471401"/>
              </p:ext>
            </p:extLst>
          </p:nvPr>
        </p:nvGraphicFramePr>
        <p:xfrm>
          <a:off x="854224" y="1543571"/>
          <a:ext cx="21336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83" name="Equation" r:id="rId3" imgW="914400" imgH="406080" progId="Equation.3">
                  <p:embed/>
                </p:oleObj>
              </mc:Choice>
              <mc:Fallback>
                <p:oleObj name="Equation" r:id="rId3" imgW="9144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224" y="1543571"/>
                        <a:ext cx="2133600" cy="949325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4451095"/>
              </p:ext>
            </p:extLst>
          </p:nvPr>
        </p:nvGraphicFramePr>
        <p:xfrm>
          <a:off x="4897760" y="1547763"/>
          <a:ext cx="233045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84" name="Equation" r:id="rId5" imgW="1155600" imgH="431640" progId="Equation.3">
                  <p:embed/>
                </p:oleObj>
              </mc:Choice>
              <mc:Fallback>
                <p:oleObj name="Equation" r:id="rId5" imgW="11556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7760" y="1547763"/>
                        <a:ext cx="2330450" cy="86995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4" name="Text Box 8"/>
          <p:cNvSpPr txBox="1">
            <a:spLocks noChangeArrowheads="1"/>
          </p:cNvSpPr>
          <p:nvPr/>
        </p:nvSpPr>
        <p:spPr bwMode="auto">
          <a:xfrm>
            <a:off x="3449960" y="177636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with</a:t>
            </a:r>
            <a:endParaRPr lang="fr-FR" sz="1800"/>
          </a:p>
        </p:txBody>
      </p:sp>
      <p:sp>
        <p:nvSpPr>
          <p:cNvPr id="188425" name="Text Box 9"/>
          <p:cNvSpPr txBox="1">
            <a:spLocks noChangeArrowheads="1"/>
          </p:cNvSpPr>
          <p:nvPr/>
        </p:nvSpPr>
        <p:spPr bwMode="auto">
          <a:xfrm>
            <a:off x="395536" y="2780928"/>
            <a:ext cx="746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Stable harmonic oscillations imply:</a:t>
            </a:r>
            <a:endParaRPr lang="fr-FR" sz="1800" dirty="0"/>
          </a:p>
        </p:txBody>
      </p:sp>
      <p:graphicFrame>
        <p:nvGraphicFramePr>
          <p:cNvPr id="1884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094289"/>
              </p:ext>
            </p:extLst>
          </p:nvPr>
        </p:nvGraphicFramePr>
        <p:xfrm>
          <a:off x="4637410" y="2649364"/>
          <a:ext cx="232727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85" name="Equation" r:id="rId7" imgW="1066800" imgH="241300" progId="Equation.3">
                  <p:embed/>
                </p:oleObj>
              </mc:Choice>
              <mc:Fallback>
                <p:oleObj name="Equation" r:id="rId7" imgW="1066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7410" y="2649364"/>
                        <a:ext cx="2327275" cy="52546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7" name="Text Box 11"/>
          <p:cNvSpPr txBox="1">
            <a:spLocks noChangeArrowheads="1"/>
          </p:cNvSpPr>
          <p:nvPr/>
        </p:nvSpPr>
        <p:spPr bwMode="auto">
          <a:xfrm>
            <a:off x="395536" y="3284984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hence:</a:t>
            </a:r>
            <a:endParaRPr lang="fr-FR" sz="1800" dirty="0"/>
          </a:p>
        </p:txBody>
      </p:sp>
      <p:graphicFrame>
        <p:nvGraphicFramePr>
          <p:cNvPr id="1884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609441"/>
              </p:ext>
            </p:extLst>
          </p:nvPr>
        </p:nvGraphicFramePr>
        <p:xfrm>
          <a:off x="1547664" y="3259832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86" name="Equation" r:id="rId9" imgW="609480" imgH="228600" progId="Equation.3">
                  <p:embed/>
                </p:oleObj>
              </mc:Choice>
              <mc:Fallback>
                <p:oleObj name="Equation" r:id="rId9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259832"/>
                        <a:ext cx="1219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9" name="Text Box 13"/>
          <p:cNvSpPr txBox="1">
            <a:spLocks noChangeArrowheads="1"/>
          </p:cNvSpPr>
          <p:nvPr/>
        </p:nvSpPr>
        <p:spPr bwMode="auto">
          <a:xfrm>
            <a:off x="395536" y="378904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And since acceleration also means:</a:t>
            </a:r>
            <a:endParaRPr lang="fr-FR" sz="1800" dirty="0"/>
          </a:p>
        </p:txBody>
      </p:sp>
      <p:graphicFrame>
        <p:nvGraphicFramePr>
          <p:cNvPr id="18843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01064"/>
              </p:ext>
            </p:extLst>
          </p:nvPr>
        </p:nvGraphicFramePr>
        <p:xfrm>
          <a:off x="1628800" y="4221088"/>
          <a:ext cx="11430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87" name="Equation" r:id="rId11" imgW="583920" imgH="228600" progId="Equation.3">
                  <p:embed/>
                </p:oleObj>
              </mc:Choice>
              <mc:Fallback>
                <p:oleObj name="Equation" r:id="rId11" imgW="583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800" y="4221088"/>
                        <a:ext cx="11430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31" name="Text Box 15"/>
          <p:cNvSpPr txBox="1">
            <a:spLocks noChangeArrowheads="1"/>
          </p:cNvSpPr>
          <p:nvPr/>
        </p:nvSpPr>
        <p:spPr bwMode="auto">
          <a:xfrm>
            <a:off x="395536" y="4870901"/>
            <a:ext cx="33123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You </a:t>
            </a:r>
            <a:r>
              <a:rPr lang="en-US" sz="1800" dirty="0"/>
              <a:t>finally </a:t>
            </a:r>
            <a:r>
              <a:rPr lang="en-US" sz="1800" dirty="0" smtClean="0"/>
              <a:t>get </a:t>
            </a:r>
            <a:r>
              <a:rPr lang="en-US" sz="1800" dirty="0"/>
              <a:t>the </a:t>
            </a:r>
            <a:r>
              <a:rPr lang="en-US" sz="1800" dirty="0" smtClean="0"/>
              <a:t>result for the </a:t>
            </a:r>
            <a:r>
              <a:rPr lang="en-US" sz="1800" dirty="0" smtClean="0">
                <a:solidFill>
                  <a:srgbClr val="FF3300"/>
                </a:solidFill>
              </a:rPr>
              <a:t>stable phase range</a:t>
            </a:r>
            <a:r>
              <a:rPr lang="en-US" sz="1800" dirty="0" smtClean="0"/>
              <a:t>:</a:t>
            </a:r>
            <a:endParaRPr lang="fr-FR" sz="1800" dirty="0"/>
          </a:p>
        </p:txBody>
      </p:sp>
      <p:graphicFrame>
        <p:nvGraphicFramePr>
          <p:cNvPr id="18843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102845"/>
              </p:ext>
            </p:extLst>
          </p:nvPr>
        </p:nvGraphicFramePr>
        <p:xfrm>
          <a:off x="1548408" y="5575324"/>
          <a:ext cx="1295400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88" name="Equation" r:id="rId13" imgW="647640" imgH="330120" progId="Equation.3">
                  <p:embed/>
                </p:oleObj>
              </mc:Choice>
              <mc:Fallback>
                <p:oleObj name="Equation" r:id="rId13" imgW="64764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8408" y="5575324"/>
                        <a:ext cx="1295400" cy="661988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499992" y="3284984"/>
            <a:ext cx="4680520" cy="3096344"/>
            <a:chOff x="6156176" y="4509120"/>
            <a:chExt cx="3024336" cy="1968266"/>
          </a:xfrm>
        </p:grpSpPr>
        <p:grpSp>
          <p:nvGrpSpPr>
            <p:cNvPr id="17" name="Group 16"/>
            <p:cNvGrpSpPr/>
            <p:nvPr/>
          </p:nvGrpSpPr>
          <p:grpSpPr>
            <a:xfrm>
              <a:off x="6156176" y="4509120"/>
              <a:ext cx="2984649" cy="1968266"/>
              <a:chOff x="2811566" y="2641545"/>
              <a:chExt cx="4123210" cy="3010946"/>
            </a:xfrm>
          </p:grpSpPr>
          <p:graphicFrame>
            <p:nvGraphicFramePr>
              <p:cNvPr id="18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86710084"/>
                  </p:ext>
                </p:extLst>
              </p:nvPr>
            </p:nvGraphicFramePr>
            <p:xfrm>
              <a:off x="6627744" y="4313814"/>
              <a:ext cx="307032" cy="38126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26089" name="Equation" r:id="rId15" imgW="177800" imgH="215900" progId="Equation.3">
                      <p:embed/>
                    </p:oleObj>
                  </mc:Choice>
                  <mc:Fallback>
                    <p:oleObj name="Equation" r:id="rId15" imgW="177800" imgH="2159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27744" y="4313814"/>
                            <a:ext cx="307032" cy="381269"/>
                          </a:xfrm>
                          <a:prstGeom prst="rect">
                            <a:avLst/>
                          </a:prstGeom>
                          <a:noFill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7813380"/>
                  </p:ext>
                </p:extLst>
              </p:nvPr>
            </p:nvGraphicFramePr>
            <p:xfrm>
              <a:off x="3620965" y="4248151"/>
              <a:ext cx="197827" cy="5111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26090" name="Equation" r:id="rId17" imgW="164880" imgH="393480" progId="Equation.3">
                      <p:embed/>
                    </p:oleObj>
                  </mc:Choice>
                  <mc:Fallback>
                    <p:oleObj name="Equation" r:id="rId17" imgW="16488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20965" y="4248151"/>
                            <a:ext cx="197827" cy="5111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54446276"/>
                  </p:ext>
                </p:extLst>
              </p:nvPr>
            </p:nvGraphicFramePr>
            <p:xfrm>
              <a:off x="5842488" y="4259264"/>
              <a:ext cx="319454" cy="5111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26091" name="Equation" r:id="rId19" imgW="266400" imgH="393480" progId="Equation.3">
                      <p:embed/>
                    </p:oleObj>
                  </mc:Choice>
                  <mc:Fallback>
                    <p:oleObj name="Equation" r:id="rId19" imgW="26640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42488" y="4259264"/>
                            <a:ext cx="319454" cy="5111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8141784"/>
                  </p:ext>
                </p:extLst>
              </p:nvPr>
            </p:nvGraphicFramePr>
            <p:xfrm>
              <a:off x="4523642" y="4414839"/>
              <a:ext cx="167054" cy="1809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26092" name="Equation" r:id="rId21" imgW="139680" imgH="139680" progId="Equation.3">
                      <p:embed/>
                    </p:oleObj>
                  </mc:Choice>
                  <mc:Fallback>
                    <p:oleObj name="Equation" r:id="rId21" imgW="139680" imgH="1396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23642" y="4414839"/>
                            <a:ext cx="167054" cy="1809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2" name="Line 7"/>
              <p:cNvSpPr>
                <a:spLocks noChangeShapeType="1"/>
              </p:cNvSpPr>
              <p:nvPr/>
            </p:nvSpPr>
            <p:spPr bwMode="auto">
              <a:xfrm flipH="1">
                <a:off x="2977660" y="2780928"/>
                <a:ext cx="10163" cy="27896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3" name="Group 8"/>
              <p:cNvGrpSpPr>
                <a:grpSpLocks/>
              </p:cNvGrpSpPr>
              <p:nvPr/>
            </p:nvGrpSpPr>
            <p:grpSpPr bwMode="auto">
              <a:xfrm flipV="1">
                <a:off x="2984988" y="3192463"/>
                <a:ext cx="3625362" cy="2100262"/>
                <a:chOff x="450" y="2259"/>
                <a:chExt cx="1782" cy="1137"/>
              </a:xfrm>
            </p:grpSpPr>
            <p:grpSp>
              <p:nvGrpSpPr>
                <p:cNvPr id="50" name="Group 9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54" name="Freeform 10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12700">
                    <a:solidFill>
                      <a:srgbClr val="3333FF"/>
                    </a:solidFill>
                    <a:prstDash val="lgDash"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" name="Freeform 11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12700">
                    <a:solidFill>
                      <a:srgbClr val="3333FF"/>
                    </a:solidFill>
                    <a:prstDash val="lgDash"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1" name="Group 12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52" name="Freeform 13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12700">
                    <a:solidFill>
                      <a:srgbClr val="3333FF"/>
                    </a:solidFill>
                    <a:prstDash val="lgDash"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3" name="Freeform 14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12700">
                    <a:solidFill>
                      <a:srgbClr val="3333FF"/>
                    </a:solidFill>
                    <a:prstDash val="lgDash"/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4" name="Line 15"/>
              <p:cNvSpPr>
                <a:spLocks noChangeShapeType="1"/>
              </p:cNvSpPr>
              <p:nvPr/>
            </p:nvSpPr>
            <p:spPr bwMode="auto">
              <a:xfrm>
                <a:off x="2811566" y="4235742"/>
                <a:ext cx="395969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Line 23"/>
              <p:cNvSpPr>
                <a:spLocks noChangeShapeType="1"/>
              </p:cNvSpPr>
              <p:nvPr/>
            </p:nvSpPr>
            <p:spPr bwMode="auto">
              <a:xfrm>
                <a:off x="3918438" y="3011488"/>
                <a:ext cx="0" cy="262890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auto">
              <a:xfrm>
                <a:off x="5731118" y="3011488"/>
                <a:ext cx="0" cy="262890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Line 31"/>
              <p:cNvSpPr>
                <a:spLocks noChangeShapeType="1"/>
              </p:cNvSpPr>
              <p:nvPr/>
            </p:nvSpPr>
            <p:spPr bwMode="auto">
              <a:xfrm>
                <a:off x="4797669" y="3011488"/>
                <a:ext cx="0" cy="262890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Line 32"/>
              <p:cNvSpPr>
                <a:spLocks noChangeShapeType="1"/>
              </p:cNvSpPr>
              <p:nvPr/>
            </p:nvSpPr>
            <p:spPr bwMode="auto">
              <a:xfrm>
                <a:off x="6611815" y="3011488"/>
                <a:ext cx="0" cy="2628900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9" name="Group 40"/>
              <p:cNvGrpSpPr>
                <a:grpSpLocks/>
              </p:cNvGrpSpPr>
              <p:nvPr/>
            </p:nvGrpSpPr>
            <p:grpSpPr bwMode="auto">
              <a:xfrm>
                <a:off x="2984988" y="3208339"/>
                <a:ext cx="3626827" cy="2090737"/>
                <a:chOff x="1584" y="2370"/>
                <a:chExt cx="2335" cy="1177"/>
              </a:xfrm>
            </p:grpSpPr>
            <p:grpSp>
              <p:nvGrpSpPr>
                <p:cNvPr id="45" name="Group 34"/>
                <p:cNvGrpSpPr>
                  <a:grpSpLocks/>
                </p:cNvGrpSpPr>
                <p:nvPr/>
              </p:nvGrpSpPr>
              <p:grpSpPr bwMode="auto">
                <a:xfrm flipV="1">
                  <a:off x="2184" y="2955"/>
                  <a:ext cx="1167" cy="592"/>
                  <a:chOff x="1392" y="2256"/>
                  <a:chExt cx="891" cy="569"/>
                </a:xfrm>
              </p:grpSpPr>
              <p:sp>
                <p:nvSpPr>
                  <p:cNvPr id="48" name="Freeform 35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9" name="Freeform 36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46" name="Freeform 38"/>
                <p:cNvSpPr>
                  <a:spLocks/>
                </p:cNvSpPr>
                <p:nvPr/>
              </p:nvSpPr>
              <p:spPr bwMode="auto">
                <a:xfrm flipV="1">
                  <a:off x="3351" y="2370"/>
                  <a:ext cx="568" cy="592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39"/>
                <p:cNvSpPr>
                  <a:spLocks/>
                </p:cNvSpPr>
                <p:nvPr/>
              </p:nvSpPr>
              <p:spPr bwMode="auto">
                <a:xfrm flipH="1" flipV="1">
                  <a:off x="1584" y="2370"/>
                  <a:ext cx="601" cy="592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0" name="Rectangle 42"/>
              <p:cNvSpPr>
                <a:spLocks noChangeArrowheads="1"/>
              </p:cNvSpPr>
              <p:nvPr/>
            </p:nvSpPr>
            <p:spPr bwMode="auto">
              <a:xfrm>
                <a:off x="4240823" y="3011488"/>
                <a:ext cx="53829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i="1">
                    <a:solidFill>
                      <a:srgbClr val="3333FF"/>
                    </a:solidFill>
                    <a:latin typeface="Comic Sans MS" pitchFamily="-110" charset="0"/>
                  </a:rPr>
                  <a:t>V</a:t>
                </a:r>
                <a:r>
                  <a:rPr lang="en-US" sz="1600" i="1" baseline="-25000">
                    <a:solidFill>
                      <a:srgbClr val="3333FF"/>
                    </a:solidFill>
                    <a:latin typeface="Comic Sans MS" pitchFamily="-110" charset="0"/>
                  </a:rPr>
                  <a:t>RF</a:t>
                </a:r>
                <a:endParaRPr sz="1600" i="1" baseline="-25000" noProof="1">
                  <a:solidFill>
                    <a:srgbClr val="3333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31" name="Rectangle 43"/>
              <p:cNvSpPr>
                <a:spLocks noChangeArrowheads="1"/>
              </p:cNvSpPr>
              <p:nvPr/>
            </p:nvSpPr>
            <p:spPr bwMode="auto">
              <a:xfrm>
                <a:off x="2977662" y="2641545"/>
                <a:ext cx="817343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dirty="0" err="1">
                    <a:solidFill>
                      <a:srgbClr val="FF0000"/>
                    </a:solidFill>
                    <a:latin typeface="Comic Sans MS" pitchFamily="-110" charset="0"/>
                  </a:rPr>
                  <a:t>cos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itchFamily="-110" charset="0"/>
                  </a:rPr>
                  <a:t> (</a:t>
                </a:r>
                <a:r>
                  <a:rPr lang="en-US" sz="1600" b="1" i="1" dirty="0" err="1">
                    <a:solidFill>
                      <a:srgbClr val="FF0000"/>
                    </a:solidFill>
                    <a:latin typeface="Symbol" pitchFamily="-110" charset="2"/>
                  </a:rPr>
                  <a:t>f</a:t>
                </a:r>
                <a:r>
                  <a:rPr lang="en-US" sz="1600" b="1" i="1" baseline="-25000" dirty="0" err="1">
                    <a:solidFill>
                      <a:srgbClr val="FF0000"/>
                    </a:solidFill>
                    <a:latin typeface="Comic Sans MS" pitchFamily="-110" charset="0"/>
                  </a:rPr>
                  <a:t>s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itchFamily="-110" charset="0"/>
                  </a:rPr>
                  <a:t>)</a:t>
                </a:r>
                <a:endParaRPr sz="1400" baseline="-25000" noProof="1">
                  <a:solidFill>
                    <a:srgbClr val="FF0000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32" name="Rectangle 45"/>
              <p:cNvSpPr>
                <a:spLocks noChangeArrowheads="1"/>
              </p:cNvSpPr>
              <p:nvPr/>
            </p:nvSpPr>
            <p:spPr bwMode="auto">
              <a:xfrm>
                <a:off x="3109997" y="5344714"/>
                <a:ext cx="1208322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dirty="0">
                    <a:latin typeface="Comic Sans MS" pitchFamily="-110" charset="0"/>
                  </a:rPr>
                  <a:t>acceleration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34" name="Line 47"/>
              <p:cNvSpPr>
                <a:spLocks noChangeShapeType="1"/>
              </p:cNvSpPr>
              <p:nvPr/>
            </p:nvSpPr>
            <p:spPr bwMode="auto">
              <a:xfrm>
                <a:off x="2977662" y="5418079"/>
                <a:ext cx="1818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Rectangle 45"/>
            <p:cNvSpPr>
              <a:spLocks noChangeArrowheads="1"/>
            </p:cNvSpPr>
            <p:nvPr/>
          </p:nvSpPr>
          <p:spPr bwMode="auto">
            <a:xfrm>
              <a:off x="7975259" y="4994012"/>
              <a:ext cx="120525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1400" noProof="1" smtClean="0">
                  <a:latin typeface="Comic Sans MS" pitchFamily="-110" charset="0"/>
                </a:rPr>
                <a:t>synchronous</a:t>
              </a:r>
              <a:br>
                <a:rPr lang="en-US" sz="1400" noProof="1" smtClean="0">
                  <a:latin typeface="Comic Sans MS" pitchFamily="-110" charset="0"/>
                </a:rPr>
              </a:br>
              <a:r>
                <a:rPr lang="en-US" sz="1400" noProof="1" smtClean="0">
                  <a:latin typeface="Comic Sans MS" pitchFamily="-110" charset="0"/>
                </a:rPr>
                <a:t>phase</a:t>
              </a:r>
              <a:endParaRPr sz="1400" noProof="1">
                <a:latin typeface="Comic Sans MS" pitchFamily="-110" charset="0"/>
              </a:endParaRPr>
            </a:p>
          </p:txBody>
        </p:sp>
      </p:grpSp>
      <p:sp>
        <p:nvSpPr>
          <p:cNvPr id="57" name="Rectangle 2"/>
          <p:cNvSpPr txBox="1">
            <a:spLocks noChangeArrowheads="1"/>
          </p:cNvSpPr>
          <p:nvPr/>
        </p:nvSpPr>
        <p:spPr bwMode="auto">
          <a:xfrm>
            <a:off x="827584" y="228600"/>
            <a:ext cx="7560840" cy="5334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Energy-phase Oscillations </a:t>
            </a:r>
            <a:r>
              <a:rPr lang="en-US" dirty="0"/>
              <a:t>(</a:t>
            </a:r>
            <a:r>
              <a:rPr lang="en-US" dirty="0" smtClean="0"/>
              <a:t>Small Amplitude) (2)</a:t>
            </a:r>
            <a:endParaRPr lang="fr-FR" dirty="0"/>
          </a:p>
        </p:txBody>
      </p:sp>
      <p:sp>
        <p:nvSpPr>
          <p:cNvPr id="58" name="Text Box 15"/>
          <p:cNvSpPr txBox="1">
            <a:spLocks noChangeArrowheads="1"/>
          </p:cNvSpPr>
          <p:nvPr/>
        </p:nvSpPr>
        <p:spPr bwMode="auto">
          <a:xfrm>
            <a:off x="7441472" y="2062589"/>
            <a:ext cx="1739040" cy="646331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Slower for higher energy!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30597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178783" y="1628800"/>
            <a:ext cx="4353657" cy="4699000"/>
            <a:chOff x="2687" y="922"/>
            <a:chExt cx="2971" cy="2960"/>
          </a:xfrm>
        </p:grpSpPr>
        <p:sp>
          <p:nvSpPr>
            <p:cNvPr id="55318" name="Oval 3"/>
            <p:cNvSpPr>
              <a:spLocks noChangeArrowheads="1"/>
            </p:cNvSpPr>
            <p:nvPr/>
          </p:nvSpPr>
          <p:spPr bwMode="auto">
            <a:xfrm>
              <a:off x="3755" y="1444"/>
              <a:ext cx="1390" cy="842"/>
            </a:xfrm>
            <a:prstGeom prst="ellips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19" name="Line 4"/>
            <p:cNvSpPr>
              <a:spLocks noChangeShapeType="1"/>
            </p:cNvSpPr>
            <p:nvPr/>
          </p:nvSpPr>
          <p:spPr bwMode="auto">
            <a:xfrm>
              <a:off x="3584" y="1865"/>
              <a:ext cx="189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0" name="Line 5"/>
            <p:cNvSpPr>
              <a:spLocks noChangeShapeType="1"/>
            </p:cNvSpPr>
            <p:nvPr/>
          </p:nvSpPr>
          <p:spPr bwMode="auto">
            <a:xfrm flipH="1" flipV="1">
              <a:off x="4450" y="1038"/>
              <a:ext cx="0" cy="16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1" name="Rectangle 6"/>
            <p:cNvSpPr>
              <a:spLocks noChangeArrowheads="1"/>
            </p:cNvSpPr>
            <p:nvPr/>
          </p:nvSpPr>
          <p:spPr bwMode="auto">
            <a:xfrm>
              <a:off x="3562" y="922"/>
              <a:ext cx="78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Symbol" pitchFamily="-110" charset="2"/>
                </a:rPr>
                <a:t>D</a:t>
              </a:r>
              <a:r>
                <a:rPr lang="en-US" sz="1800" i="1" dirty="0" smtClean="0">
                  <a:latin typeface="Symbol" pitchFamily="-110" charset="2"/>
                </a:rPr>
                <a:t>E</a:t>
              </a:r>
              <a:r>
                <a:rPr lang="en-US" sz="1800" dirty="0" smtClean="0">
                  <a:latin typeface="Symbol" pitchFamily="-110" charset="2"/>
                </a:rPr>
                <a:t>, </a:t>
              </a:r>
              <a:r>
                <a:rPr lang="en-US" sz="1600" dirty="0" err="1" smtClean="0">
                  <a:latin typeface="Symbol" pitchFamily="-110" charset="2"/>
                </a:rPr>
                <a:t>D</a:t>
              </a:r>
              <a:r>
                <a:rPr lang="en-US" sz="1600" i="1" dirty="0" err="1" smtClean="0">
                  <a:latin typeface="Comic Sans MS" pitchFamily="-110" charset="0"/>
                </a:rPr>
                <a:t>p</a:t>
              </a:r>
              <a:r>
                <a:rPr lang="en-US" sz="1600" dirty="0">
                  <a:latin typeface="Comic Sans MS" pitchFamily="-110" charset="0"/>
                </a:rPr>
                <a:t>/</a:t>
              </a:r>
              <a:r>
                <a:rPr lang="en-US" sz="1600" i="1" dirty="0">
                  <a:latin typeface="Comic Sans MS" pitchFamily="-110" charset="0"/>
                </a:rPr>
                <a:t>p</a:t>
              </a:r>
              <a:endParaRPr sz="1600" i="1" noProof="1">
                <a:latin typeface="Comic Sans MS" pitchFamily="-110" charset="0"/>
              </a:endParaRPr>
            </a:p>
          </p:txBody>
        </p:sp>
        <p:sp>
          <p:nvSpPr>
            <p:cNvPr id="55322" name="Rectangle 7"/>
            <p:cNvSpPr>
              <a:spLocks noChangeArrowheads="1"/>
            </p:cNvSpPr>
            <p:nvPr/>
          </p:nvSpPr>
          <p:spPr bwMode="auto">
            <a:xfrm>
              <a:off x="5385" y="1943"/>
              <a:ext cx="20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endParaRPr sz="1800" noProof="1">
                <a:latin typeface="Symbol" pitchFamily="-110" charset="2"/>
              </a:endParaRPr>
            </a:p>
          </p:txBody>
        </p:sp>
        <p:sp>
          <p:nvSpPr>
            <p:cNvPr id="55323" name="Oval 8"/>
            <p:cNvSpPr>
              <a:spLocks noChangeArrowheads="1"/>
            </p:cNvSpPr>
            <p:nvPr/>
          </p:nvSpPr>
          <p:spPr bwMode="auto">
            <a:xfrm>
              <a:off x="4300" y="1669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4" name="Oval 9"/>
            <p:cNvSpPr>
              <a:spLocks noChangeArrowheads="1"/>
            </p:cNvSpPr>
            <p:nvPr/>
          </p:nvSpPr>
          <p:spPr bwMode="auto">
            <a:xfrm>
              <a:off x="4503" y="179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5" name="Oval 10"/>
            <p:cNvSpPr>
              <a:spLocks noChangeArrowheads="1"/>
            </p:cNvSpPr>
            <p:nvPr/>
          </p:nvSpPr>
          <p:spPr bwMode="auto">
            <a:xfrm>
              <a:off x="4546" y="165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6" name="Oval 11"/>
            <p:cNvSpPr>
              <a:spLocks noChangeArrowheads="1"/>
            </p:cNvSpPr>
            <p:nvPr/>
          </p:nvSpPr>
          <p:spPr bwMode="auto">
            <a:xfrm>
              <a:off x="4642" y="175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7" name="Oval 12"/>
            <p:cNvSpPr>
              <a:spLocks noChangeArrowheads="1"/>
            </p:cNvSpPr>
            <p:nvPr/>
          </p:nvSpPr>
          <p:spPr bwMode="auto">
            <a:xfrm>
              <a:off x="4503" y="193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8" name="Oval 13"/>
            <p:cNvSpPr>
              <a:spLocks noChangeArrowheads="1"/>
            </p:cNvSpPr>
            <p:nvPr/>
          </p:nvSpPr>
          <p:spPr bwMode="auto">
            <a:xfrm>
              <a:off x="4632" y="2056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9" name="Oval 14"/>
            <p:cNvSpPr>
              <a:spLocks noChangeArrowheads="1"/>
            </p:cNvSpPr>
            <p:nvPr/>
          </p:nvSpPr>
          <p:spPr bwMode="auto">
            <a:xfrm>
              <a:off x="4343" y="183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0" name="Oval 15"/>
            <p:cNvSpPr>
              <a:spLocks noChangeArrowheads="1"/>
            </p:cNvSpPr>
            <p:nvPr/>
          </p:nvSpPr>
          <p:spPr bwMode="auto">
            <a:xfrm>
              <a:off x="4675" y="1626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1" name="Oval 16"/>
            <p:cNvSpPr>
              <a:spLocks noChangeArrowheads="1"/>
            </p:cNvSpPr>
            <p:nvPr/>
          </p:nvSpPr>
          <p:spPr bwMode="auto">
            <a:xfrm>
              <a:off x="4599" y="1839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2" name="Oval 17"/>
            <p:cNvSpPr>
              <a:spLocks noChangeArrowheads="1"/>
            </p:cNvSpPr>
            <p:nvPr/>
          </p:nvSpPr>
          <p:spPr bwMode="auto">
            <a:xfrm>
              <a:off x="4343" y="197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3" name="Oval 18"/>
            <p:cNvSpPr>
              <a:spLocks noChangeArrowheads="1"/>
            </p:cNvSpPr>
            <p:nvPr/>
          </p:nvSpPr>
          <p:spPr bwMode="auto">
            <a:xfrm>
              <a:off x="4214" y="175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4" name="Oval 19"/>
            <p:cNvSpPr>
              <a:spLocks noChangeArrowheads="1"/>
            </p:cNvSpPr>
            <p:nvPr/>
          </p:nvSpPr>
          <p:spPr bwMode="auto">
            <a:xfrm>
              <a:off x="4214" y="192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5" name="Oval 20"/>
            <p:cNvSpPr>
              <a:spLocks noChangeArrowheads="1"/>
            </p:cNvSpPr>
            <p:nvPr/>
          </p:nvSpPr>
          <p:spPr bwMode="auto">
            <a:xfrm>
              <a:off x="4675" y="193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6" name="Oval 21"/>
            <p:cNvSpPr>
              <a:spLocks noChangeArrowheads="1"/>
            </p:cNvSpPr>
            <p:nvPr/>
          </p:nvSpPr>
          <p:spPr bwMode="auto">
            <a:xfrm>
              <a:off x="4503" y="207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7" name="Oval 22"/>
            <p:cNvSpPr>
              <a:spLocks noChangeArrowheads="1"/>
            </p:cNvSpPr>
            <p:nvPr/>
          </p:nvSpPr>
          <p:spPr bwMode="auto">
            <a:xfrm>
              <a:off x="4128" y="1837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8" name="Oval 23"/>
            <p:cNvSpPr>
              <a:spLocks noChangeArrowheads="1"/>
            </p:cNvSpPr>
            <p:nvPr/>
          </p:nvSpPr>
          <p:spPr bwMode="auto">
            <a:xfrm>
              <a:off x="4128" y="209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9" name="Oval 24"/>
            <p:cNvSpPr>
              <a:spLocks noChangeArrowheads="1"/>
            </p:cNvSpPr>
            <p:nvPr/>
          </p:nvSpPr>
          <p:spPr bwMode="auto">
            <a:xfrm>
              <a:off x="4042" y="165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0" name="Oval 25"/>
            <p:cNvSpPr>
              <a:spLocks noChangeArrowheads="1"/>
            </p:cNvSpPr>
            <p:nvPr/>
          </p:nvSpPr>
          <p:spPr bwMode="auto">
            <a:xfrm>
              <a:off x="3935" y="183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1" name="Oval 26"/>
            <p:cNvSpPr>
              <a:spLocks noChangeArrowheads="1"/>
            </p:cNvSpPr>
            <p:nvPr/>
          </p:nvSpPr>
          <p:spPr bwMode="auto">
            <a:xfrm>
              <a:off x="4874" y="179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2" name="Oval 27"/>
            <p:cNvSpPr>
              <a:spLocks noChangeArrowheads="1"/>
            </p:cNvSpPr>
            <p:nvPr/>
          </p:nvSpPr>
          <p:spPr bwMode="auto">
            <a:xfrm>
              <a:off x="4353" y="157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3" name="Oval 28"/>
            <p:cNvSpPr>
              <a:spLocks noChangeArrowheads="1"/>
            </p:cNvSpPr>
            <p:nvPr/>
          </p:nvSpPr>
          <p:spPr bwMode="auto">
            <a:xfrm>
              <a:off x="4556" y="1530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4" name="Oval 29"/>
            <p:cNvSpPr>
              <a:spLocks noChangeArrowheads="1"/>
            </p:cNvSpPr>
            <p:nvPr/>
          </p:nvSpPr>
          <p:spPr bwMode="auto">
            <a:xfrm>
              <a:off x="4171" y="158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5" name="Oval 30"/>
            <p:cNvSpPr>
              <a:spLocks noChangeArrowheads="1"/>
            </p:cNvSpPr>
            <p:nvPr/>
          </p:nvSpPr>
          <p:spPr bwMode="auto">
            <a:xfrm>
              <a:off x="4310" y="215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6" name="Oval 31"/>
            <p:cNvSpPr>
              <a:spLocks noChangeArrowheads="1"/>
            </p:cNvSpPr>
            <p:nvPr/>
          </p:nvSpPr>
          <p:spPr bwMode="auto">
            <a:xfrm>
              <a:off x="3851" y="1701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7" name="Oval 32"/>
            <p:cNvSpPr>
              <a:spLocks noChangeArrowheads="1"/>
            </p:cNvSpPr>
            <p:nvPr/>
          </p:nvSpPr>
          <p:spPr bwMode="auto">
            <a:xfrm>
              <a:off x="3851" y="200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8" name="Oval 33"/>
            <p:cNvSpPr>
              <a:spLocks noChangeArrowheads="1"/>
            </p:cNvSpPr>
            <p:nvPr/>
          </p:nvSpPr>
          <p:spPr bwMode="auto">
            <a:xfrm>
              <a:off x="4874" y="158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9" name="Oval 34"/>
            <p:cNvSpPr>
              <a:spLocks noChangeArrowheads="1"/>
            </p:cNvSpPr>
            <p:nvPr/>
          </p:nvSpPr>
          <p:spPr bwMode="auto">
            <a:xfrm>
              <a:off x="5003" y="193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0" name="Oval 35"/>
            <p:cNvSpPr>
              <a:spLocks noChangeArrowheads="1"/>
            </p:cNvSpPr>
            <p:nvPr/>
          </p:nvSpPr>
          <p:spPr bwMode="auto">
            <a:xfrm>
              <a:off x="4503" y="218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1" name="Oval 36"/>
            <p:cNvSpPr>
              <a:spLocks noChangeArrowheads="1"/>
            </p:cNvSpPr>
            <p:nvPr/>
          </p:nvSpPr>
          <p:spPr bwMode="auto">
            <a:xfrm>
              <a:off x="4874" y="2031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2" name="Oval 37"/>
            <p:cNvSpPr>
              <a:spLocks noChangeArrowheads="1"/>
            </p:cNvSpPr>
            <p:nvPr/>
          </p:nvSpPr>
          <p:spPr bwMode="auto">
            <a:xfrm>
              <a:off x="4374" y="174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3" name="Oval 38"/>
            <p:cNvSpPr>
              <a:spLocks noChangeArrowheads="1"/>
            </p:cNvSpPr>
            <p:nvPr/>
          </p:nvSpPr>
          <p:spPr bwMode="auto">
            <a:xfrm>
              <a:off x="3755" y="1839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4" name="Oval 39"/>
            <p:cNvSpPr>
              <a:spLocks noChangeArrowheads="1"/>
            </p:cNvSpPr>
            <p:nvPr/>
          </p:nvSpPr>
          <p:spPr bwMode="auto">
            <a:xfrm>
              <a:off x="4960" y="1701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5" name="Oval 40"/>
            <p:cNvSpPr>
              <a:spLocks noChangeArrowheads="1"/>
            </p:cNvSpPr>
            <p:nvPr/>
          </p:nvSpPr>
          <p:spPr bwMode="auto">
            <a:xfrm>
              <a:off x="4021" y="2030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6" name="Oval 41"/>
            <p:cNvSpPr>
              <a:spLocks noChangeArrowheads="1"/>
            </p:cNvSpPr>
            <p:nvPr/>
          </p:nvSpPr>
          <p:spPr bwMode="auto">
            <a:xfrm>
              <a:off x="4728" y="2116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7" name="Oval 42"/>
            <p:cNvSpPr>
              <a:spLocks noChangeArrowheads="1"/>
            </p:cNvSpPr>
            <p:nvPr/>
          </p:nvSpPr>
          <p:spPr bwMode="auto">
            <a:xfrm>
              <a:off x="4247" y="144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8" name="Oval 43"/>
            <p:cNvSpPr>
              <a:spLocks noChangeArrowheads="1"/>
            </p:cNvSpPr>
            <p:nvPr/>
          </p:nvSpPr>
          <p:spPr bwMode="auto">
            <a:xfrm>
              <a:off x="4728" y="148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9" name="Oval 44"/>
            <p:cNvSpPr>
              <a:spLocks noChangeArrowheads="1"/>
            </p:cNvSpPr>
            <p:nvPr/>
          </p:nvSpPr>
          <p:spPr bwMode="auto">
            <a:xfrm>
              <a:off x="4788" y="191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0" name="Oval 45"/>
            <p:cNvSpPr>
              <a:spLocks noChangeArrowheads="1"/>
            </p:cNvSpPr>
            <p:nvPr/>
          </p:nvSpPr>
          <p:spPr bwMode="auto">
            <a:xfrm>
              <a:off x="4745" y="1780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1" name="Oval 46"/>
            <p:cNvSpPr>
              <a:spLocks noChangeArrowheads="1"/>
            </p:cNvSpPr>
            <p:nvPr/>
          </p:nvSpPr>
          <p:spPr bwMode="auto">
            <a:xfrm>
              <a:off x="4439" y="165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2" name="Oval 47"/>
            <p:cNvSpPr>
              <a:spLocks noChangeArrowheads="1"/>
            </p:cNvSpPr>
            <p:nvPr/>
          </p:nvSpPr>
          <p:spPr bwMode="auto">
            <a:xfrm>
              <a:off x="4247" y="2030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3" name="Line 48"/>
            <p:cNvSpPr>
              <a:spLocks noChangeShapeType="1"/>
            </p:cNvSpPr>
            <p:nvPr/>
          </p:nvSpPr>
          <p:spPr bwMode="auto">
            <a:xfrm flipV="1">
              <a:off x="3584" y="2243"/>
              <a:ext cx="437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4" name="Rectangle 49"/>
            <p:cNvSpPr>
              <a:spLocks noChangeArrowheads="1"/>
            </p:cNvSpPr>
            <p:nvPr/>
          </p:nvSpPr>
          <p:spPr bwMode="auto">
            <a:xfrm>
              <a:off x="2687" y="2928"/>
              <a:ext cx="279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tabLst>
                  <a:tab pos="1139825" algn="l"/>
                </a:tabLst>
              </a:pPr>
              <a:r>
                <a:rPr lang="en-US" sz="1600" dirty="0">
                  <a:latin typeface="Comic Sans MS" pitchFamily="-110" charset="0"/>
                </a:rPr>
                <a:t>Emittance: 	phase space area including 	all the particles 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55365" name="Rectangle 50"/>
            <p:cNvSpPr>
              <a:spLocks noChangeArrowheads="1"/>
            </p:cNvSpPr>
            <p:nvPr/>
          </p:nvSpPr>
          <p:spPr bwMode="auto">
            <a:xfrm>
              <a:off x="2710" y="3417"/>
              <a:ext cx="2948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tabLst>
                  <a:tab pos="1139825" algn="l"/>
                </a:tabLst>
              </a:pPr>
              <a:r>
                <a:rPr lang="en-US" sz="1400" dirty="0">
                  <a:latin typeface="Comic Sans MS" pitchFamily="-110" charset="0"/>
                </a:rPr>
                <a:t>NB: if the emittance contour correspond to a possible orbit in phase space, its shape does not change with time (matched beam) </a:t>
              </a:r>
              <a:endParaRPr sz="1400" noProof="1">
                <a:latin typeface="Comic Sans MS" pitchFamily="-110" charset="0"/>
              </a:endParaRPr>
            </a:p>
          </p:txBody>
        </p:sp>
      </p:grpSp>
      <p:grpSp>
        <p:nvGrpSpPr>
          <p:cNvPr id="55301" name="Group 53"/>
          <p:cNvGrpSpPr>
            <a:grpSpLocks/>
          </p:cNvGrpSpPr>
          <p:nvPr/>
        </p:nvGrpSpPr>
        <p:grpSpPr bwMode="auto">
          <a:xfrm>
            <a:off x="563678" y="1628801"/>
            <a:ext cx="3559419" cy="3840164"/>
            <a:chOff x="220" y="922"/>
            <a:chExt cx="2429" cy="2419"/>
          </a:xfrm>
        </p:grpSpPr>
        <p:sp>
          <p:nvSpPr>
            <p:cNvPr id="55302" name="Line 54"/>
            <p:cNvSpPr>
              <a:spLocks noChangeShapeType="1"/>
            </p:cNvSpPr>
            <p:nvPr/>
          </p:nvSpPr>
          <p:spPr bwMode="auto">
            <a:xfrm>
              <a:off x="491" y="1865"/>
              <a:ext cx="189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3" name="Line 55"/>
            <p:cNvSpPr>
              <a:spLocks noChangeShapeType="1"/>
            </p:cNvSpPr>
            <p:nvPr/>
          </p:nvSpPr>
          <p:spPr bwMode="auto">
            <a:xfrm flipH="1" flipV="1">
              <a:off x="1357" y="1038"/>
              <a:ext cx="0" cy="16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4" name="Rectangle 56"/>
            <p:cNvSpPr>
              <a:spLocks noChangeArrowheads="1"/>
            </p:cNvSpPr>
            <p:nvPr/>
          </p:nvSpPr>
          <p:spPr bwMode="auto">
            <a:xfrm>
              <a:off x="607" y="922"/>
              <a:ext cx="74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Symbol" pitchFamily="-110" charset="2"/>
                </a:rPr>
                <a:t>D</a:t>
              </a:r>
              <a:r>
                <a:rPr lang="en-US" sz="1800" i="1" dirty="0" smtClean="0">
                  <a:latin typeface="Symbol" pitchFamily="-110" charset="2"/>
                </a:rPr>
                <a:t>E</a:t>
              </a:r>
              <a:r>
                <a:rPr lang="en-US" sz="1800" dirty="0" smtClean="0">
                  <a:latin typeface="Symbol" pitchFamily="-110" charset="2"/>
                </a:rPr>
                <a:t>, </a:t>
              </a:r>
              <a:r>
                <a:rPr lang="en-US" sz="1600" dirty="0" err="1" smtClean="0">
                  <a:latin typeface="Symbol" pitchFamily="-110" charset="2"/>
                </a:rPr>
                <a:t>D</a:t>
              </a:r>
              <a:r>
                <a:rPr lang="en-US" sz="1600" i="1" dirty="0" err="1" smtClean="0">
                  <a:latin typeface="Comic Sans MS" pitchFamily="-110" charset="0"/>
                </a:rPr>
                <a:t>p</a:t>
              </a:r>
              <a:r>
                <a:rPr lang="en-US" sz="1600" dirty="0">
                  <a:latin typeface="Comic Sans MS" pitchFamily="-110" charset="0"/>
                </a:rPr>
                <a:t>/</a:t>
              </a:r>
              <a:r>
                <a:rPr lang="en-US" sz="1600" i="1" dirty="0">
                  <a:latin typeface="Comic Sans MS" pitchFamily="-110" charset="0"/>
                </a:rPr>
                <a:t>p</a:t>
              </a:r>
              <a:endParaRPr sz="1600" i="1" noProof="1">
                <a:latin typeface="Comic Sans MS" pitchFamily="-110" charset="0"/>
              </a:endParaRPr>
            </a:p>
          </p:txBody>
        </p:sp>
        <p:sp>
          <p:nvSpPr>
            <p:cNvPr id="55305" name="Rectangle 57"/>
            <p:cNvSpPr>
              <a:spLocks noChangeArrowheads="1"/>
            </p:cNvSpPr>
            <p:nvPr/>
          </p:nvSpPr>
          <p:spPr bwMode="auto">
            <a:xfrm>
              <a:off x="2292" y="1943"/>
              <a:ext cx="20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endParaRPr sz="1800" noProof="1">
                <a:latin typeface="Symbol" pitchFamily="-110" charset="2"/>
              </a:endParaRPr>
            </a:p>
          </p:txBody>
        </p:sp>
        <p:sp>
          <p:nvSpPr>
            <p:cNvPr id="55306" name="Line 58"/>
            <p:cNvSpPr>
              <a:spLocks noChangeShapeType="1"/>
            </p:cNvSpPr>
            <p:nvPr/>
          </p:nvSpPr>
          <p:spPr bwMode="auto">
            <a:xfrm flipV="1">
              <a:off x="1613" y="1212"/>
              <a:ext cx="0" cy="376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7" name="Line 59"/>
            <p:cNvSpPr>
              <a:spLocks noChangeShapeType="1"/>
            </p:cNvSpPr>
            <p:nvPr/>
          </p:nvSpPr>
          <p:spPr bwMode="auto">
            <a:xfrm>
              <a:off x="1613" y="1588"/>
              <a:ext cx="0" cy="415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8" name="Line 60"/>
            <p:cNvSpPr>
              <a:spLocks noChangeShapeType="1"/>
            </p:cNvSpPr>
            <p:nvPr/>
          </p:nvSpPr>
          <p:spPr bwMode="auto">
            <a:xfrm>
              <a:off x="1612" y="1588"/>
              <a:ext cx="397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9" name="Line 61"/>
            <p:cNvSpPr>
              <a:spLocks noChangeShapeType="1"/>
            </p:cNvSpPr>
            <p:nvPr/>
          </p:nvSpPr>
          <p:spPr bwMode="auto">
            <a:xfrm flipH="1">
              <a:off x="1197" y="1588"/>
              <a:ext cx="415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10" name="Oval 62"/>
            <p:cNvSpPr>
              <a:spLocks noChangeArrowheads="1"/>
            </p:cNvSpPr>
            <p:nvPr/>
          </p:nvSpPr>
          <p:spPr bwMode="auto">
            <a:xfrm>
              <a:off x="1570" y="154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11" name="Rectangle 63"/>
            <p:cNvSpPr>
              <a:spLocks noChangeArrowheads="1"/>
            </p:cNvSpPr>
            <p:nvPr/>
          </p:nvSpPr>
          <p:spPr bwMode="auto">
            <a:xfrm>
              <a:off x="1457" y="1020"/>
              <a:ext cx="82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acceleration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2" name="Rectangle 64"/>
            <p:cNvSpPr>
              <a:spLocks noChangeArrowheads="1"/>
            </p:cNvSpPr>
            <p:nvPr/>
          </p:nvSpPr>
          <p:spPr bwMode="auto">
            <a:xfrm>
              <a:off x="1445" y="1997"/>
              <a:ext cx="83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deceleration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3" name="Rectangle 65"/>
            <p:cNvSpPr>
              <a:spLocks noChangeArrowheads="1"/>
            </p:cNvSpPr>
            <p:nvPr/>
          </p:nvSpPr>
          <p:spPr bwMode="auto">
            <a:xfrm>
              <a:off x="1980" y="1385"/>
              <a:ext cx="66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Comic Sans MS" pitchFamily="-110" charset="0"/>
                </a:rPr>
                <a:t>move </a:t>
              </a:r>
            </a:p>
            <a:p>
              <a:pPr algn="ctr"/>
              <a:r>
                <a:rPr lang="en-US" sz="1400">
                  <a:latin typeface="Comic Sans MS" pitchFamily="-110" charset="0"/>
                </a:rPr>
                <a:t>backward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4" name="Rectangle 66"/>
            <p:cNvSpPr>
              <a:spLocks noChangeArrowheads="1"/>
            </p:cNvSpPr>
            <p:nvPr/>
          </p:nvSpPr>
          <p:spPr bwMode="auto">
            <a:xfrm>
              <a:off x="613" y="1367"/>
              <a:ext cx="59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latin typeface="Comic Sans MS" pitchFamily="-110" charset="0"/>
                </a:rPr>
                <a:t>move </a:t>
              </a:r>
            </a:p>
            <a:p>
              <a:pPr algn="ctr"/>
              <a:r>
                <a:rPr lang="en-US" sz="1400" dirty="0">
                  <a:latin typeface="Comic Sans MS" pitchFamily="-110" charset="0"/>
                </a:rPr>
                <a:t>forward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5" name="Rectangle 67"/>
            <p:cNvSpPr>
              <a:spLocks noChangeArrowheads="1"/>
            </p:cNvSpPr>
            <p:nvPr/>
          </p:nvSpPr>
          <p:spPr bwMode="auto">
            <a:xfrm>
              <a:off x="220" y="2774"/>
              <a:ext cx="2273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The particle trajectory in the phase space (</a:t>
              </a:r>
              <a:r>
                <a:rPr lang="en-US" sz="1600" dirty="0" err="1">
                  <a:latin typeface="Symbol" pitchFamily="-110" charset="2"/>
                </a:rPr>
                <a:t>D</a:t>
              </a:r>
              <a:r>
                <a:rPr lang="en-US" sz="1600" i="1" dirty="0" err="1">
                  <a:latin typeface="Comic Sans MS" pitchFamily="-110" charset="0"/>
                </a:rPr>
                <a:t>p</a:t>
              </a:r>
              <a:r>
                <a:rPr lang="en-US" sz="1600" dirty="0">
                  <a:latin typeface="Comic Sans MS" pitchFamily="-110" charset="0"/>
                </a:rPr>
                <a:t>/</a:t>
              </a:r>
              <a:r>
                <a:rPr lang="en-US" sz="1600" i="1" dirty="0">
                  <a:latin typeface="Comic Sans MS" pitchFamily="-110" charset="0"/>
                </a:rPr>
                <a:t>p</a:t>
              </a:r>
              <a:r>
                <a:rPr lang="en-US" sz="1600" dirty="0">
                  <a:latin typeface="Comic Sans MS" pitchFamily="-110" charset="0"/>
                </a:rPr>
                <a:t>, </a:t>
              </a:r>
              <a:r>
                <a:rPr lang="en-US" sz="1600" dirty="0">
                  <a:latin typeface="Symbol" pitchFamily="-110" charset="2"/>
                </a:rPr>
                <a:t>f</a:t>
              </a:r>
              <a:r>
                <a:rPr lang="en-US" sz="1600" dirty="0">
                  <a:latin typeface="Comic Sans MS" pitchFamily="-110" charset="0"/>
                </a:rPr>
                <a:t>) describes its longitudinal motion.</a:t>
              </a:r>
            </a:p>
          </p:txBody>
        </p:sp>
        <p:sp>
          <p:nvSpPr>
            <p:cNvPr id="55316" name="Rectangle 68"/>
            <p:cNvSpPr>
              <a:spLocks noChangeArrowheads="1"/>
            </p:cNvSpPr>
            <p:nvPr/>
          </p:nvSpPr>
          <p:spPr bwMode="auto">
            <a:xfrm>
              <a:off x="407" y="2045"/>
              <a:ext cx="70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reference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7" name="Line 69"/>
            <p:cNvSpPr>
              <a:spLocks noChangeShapeType="1"/>
            </p:cNvSpPr>
            <p:nvPr/>
          </p:nvSpPr>
          <p:spPr bwMode="auto">
            <a:xfrm flipV="1">
              <a:off x="1024" y="1880"/>
              <a:ext cx="308" cy="1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0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Longitudinal </a:t>
            </a:r>
            <a:r>
              <a:rPr lang="en-US" dirty="0"/>
              <a:t>phase space</a:t>
            </a:r>
          </a:p>
          <a:p>
            <a:endParaRPr lang="fr-FR" dirty="0"/>
          </a:p>
        </p:txBody>
      </p:sp>
      <p:sp>
        <p:nvSpPr>
          <p:cNvPr id="69" name="Text Box 2051"/>
          <p:cNvSpPr txBox="1">
            <a:spLocks noChangeArrowheads="1"/>
          </p:cNvSpPr>
          <p:nvPr/>
        </p:nvSpPr>
        <p:spPr bwMode="auto">
          <a:xfrm>
            <a:off x="685800" y="980728"/>
            <a:ext cx="67665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The </a:t>
            </a:r>
            <a:r>
              <a:rPr lang="en-US" sz="1800" dirty="0">
                <a:solidFill>
                  <a:srgbClr val="FF3300"/>
                </a:solidFill>
              </a:rPr>
              <a:t>energy </a:t>
            </a:r>
            <a:r>
              <a:rPr lang="en-US" sz="1800" dirty="0" smtClean="0">
                <a:solidFill>
                  <a:srgbClr val="FF3300"/>
                </a:solidFill>
              </a:rPr>
              <a:t>– phase oscillations </a:t>
            </a:r>
            <a:r>
              <a:rPr lang="en-US" sz="1800" dirty="0" smtClean="0"/>
              <a:t>can be drawn in </a:t>
            </a:r>
            <a:r>
              <a:rPr lang="en-US" sz="1800" dirty="0" smtClean="0">
                <a:solidFill>
                  <a:srgbClr val="FF3300"/>
                </a:solidFill>
              </a:rPr>
              <a:t>phase space</a:t>
            </a:r>
            <a:r>
              <a:rPr lang="en-US" sz="1800" dirty="0"/>
              <a:t>: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4242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Longitudinal Dynamics - Electrons</a:t>
            </a:r>
            <a:endParaRPr lang="fr-FR" dirty="0"/>
          </a:p>
        </p:txBody>
      </p:sp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780863"/>
              </p:ext>
            </p:extLst>
          </p:nvPr>
        </p:nvGraphicFramePr>
        <p:xfrm>
          <a:off x="5410200" y="2342510"/>
          <a:ext cx="313690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79" name="Designer Drawing" r:id="rId4" imgW="2847240" imgH="2975400" progId="">
                  <p:embed/>
                </p:oleObj>
              </mc:Choice>
              <mc:Fallback>
                <p:oleObj name="Designer Drawing" r:id="rId4" imgW="2847240" imgH="2975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342510"/>
                        <a:ext cx="313690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62883"/>
              </p:ext>
            </p:extLst>
          </p:nvPr>
        </p:nvGraphicFramePr>
        <p:xfrm>
          <a:off x="5119688" y="1608138"/>
          <a:ext cx="37052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80" name="Equation" r:id="rId6" imgW="2590800" imgH="495300" progId="Equation.3">
                  <p:embed/>
                </p:oleObj>
              </mc:Choice>
              <mc:Fallback>
                <p:oleObj name="Equation" r:id="rId6" imgW="25908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9688" y="1608138"/>
                        <a:ext cx="3705225" cy="70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304800" y="1664568"/>
            <a:ext cx="4953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Bef>
                <a:spcPct val="50000"/>
              </a:spcBef>
              <a:buClr>
                <a:schemeClr val="hlink"/>
              </a:buClr>
              <a:buSzPct val="70000"/>
            </a:pPr>
            <a:r>
              <a:rPr lang="en-US" sz="1600" dirty="0">
                <a:latin typeface="Comic Sans MS" pitchFamily="66" charset="0"/>
                <a:sym typeface="Symbol" pitchFamily="18" charset="2"/>
              </a:rPr>
              <a:t>Electrons </a:t>
            </a:r>
            <a:r>
              <a:rPr lang="en-US" sz="1600" dirty="0" smtClean="0">
                <a:latin typeface="Comic Sans MS" pitchFamily="66" charset="0"/>
                <a:sym typeface="Symbol" pitchFamily="18" charset="2"/>
              </a:rPr>
              <a:t>injected </a:t>
            </a:r>
            <a:r>
              <a:rPr lang="en-US" sz="1600" dirty="0">
                <a:latin typeface="Comic Sans MS" pitchFamily="66" charset="0"/>
                <a:sym typeface="Symbol" pitchFamily="18" charset="2"/>
              </a:rPr>
              <a:t>into a TW </a:t>
            </a:r>
            <a:r>
              <a:rPr lang="en-US" sz="1600" dirty="0" smtClean="0">
                <a:latin typeface="Comic Sans MS" pitchFamily="66" charset="0"/>
                <a:sym typeface="Symbol" pitchFamily="18" charset="2"/>
              </a:rPr>
              <a:t>structure</a:t>
            </a:r>
            <a:br>
              <a:rPr lang="en-US" sz="1600" dirty="0" smtClean="0">
                <a:latin typeface="Comic Sans MS" pitchFamily="66" charset="0"/>
                <a:sym typeface="Symbol" pitchFamily="18" charset="2"/>
              </a:rPr>
            </a:br>
            <a:r>
              <a:rPr lang="en-US" sz="1600" dirty="0" smtClean="0">
                <a:latin typeface="Comic Sans MS" pitchFamily="66" charset="0"/>
                <a:sym typeface="Symbol" pitchFamily="18" charset="2"/>
              </a:rPr>
              <a:t>designed </a:t>
            </a:r>
            <a:r>
              <a:rPr lang="en-US" sz="1600" dirty="0">
                <a:latin typeface="Comic Sans MS" pitchFamily="66" charset="0"/>
                <a:sym typeface="Symbol" pitchFamily="18" charset="2"/>
              </a:rPr>
              <a:t>for v=</a:t>
            </a:r>
            <a:r>
              <a:rPr lang="en-US" sz="1600" dirty="0" smtClean="0">
                <a:latin typeface="Comic Sans MS" pitchFamily="66" charset="0"/>
                <a:sym typeface="Symbol" pitchFamily="18" charset="2"/>
              </a:rPr>
              <a:t>c:</a:t>
            </a:r>
          </a:p>
          <a:p>
            <a:pPr marL="457200" indent="-457200">
              <a:spcBef>
                <a:spcPct val="50000"/>
              </a:spcBef>
              <a:buClr>
                <a:schemeClr val="hlink"/>
              </a:buClr>
              <a:buSzPct val="70000"/>
              <a:buFont typeface="Symbol" pitchFamily="18" charset="2"/>
              <a:buChar char="®"/>
            </a:pPr>
            <a:r>
              <a:rPr lang="en-US" sz="1600" b="0" dirty="0" smtClean="0">
                <a:latin typeface="Comic Sans MS" pitchFamily="66" charset="0"/>
                <a:sym typeface="Symbol" pitchFamily="18" charset="2"/>
              </a:rPr>
              <a:t>at 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v=c remain at the injection phase.</a:t>
            </a:r>
          </a:p>
          <a:p>
            <a:pPr marL="457200" indent="-457200">
              <a:spcBef>
                <a:spcPct val="50000"/>
              </a:spcBef>
              <a:buClr>
                <a:schemeClr val="hlink"/>
              </a:buClr>
              <a:buSzPct val="70000"/>
              <a:buFont typeface="Symbol" pitchFamily="18" charset="2"/>
              <a:buChar char="®"/>
            </a:pPr>
            <a:r>
              <a:rPr lang="en-US" sz="1600" dirty="0">
                <a:latin typeface="Comic Sans MS" pitchFamily="66" charset="0"/>
                <a:sym typeface="Symbol" pitchFamily="18" charset="2"/>
              </a:rPr>
              <a:t>at v&lt;c </a:t>
            </a:r>
            <a:r>
              <a:rPr lang="en-US" sz="1600" b="0" dirty="0" smtClean="0">
                <a:latin typeface="Comic Sans MS" pitchFamily="66" charset="0"/>
                <a:sym typeface="Symbol" pitchFamily="18" charset="2"/>
              </a:rPr>
              <a:t>will 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move from injection phase </a:t>
            </a:r>
            <a:r>
              <a:rPr lang="en-US" sz="1600" b="0" i="1" dirty="0">
                <a:latin typeface="Symbol" pitchFamily="18" charset="2"/>
                <a:sym typeface="Symbol" pitchFamily="18" charset="2"/>
              </a:rPr>
              <a:t>j</a:t>
            </a:r>
            <a:r>
              <a:rPr lang="en-US" sz="1600" b="0" i="1" baseline="-25000" dirty="0">
                <a:latin typeface="Comic Sans MS" pitchFamily="66" charset="0"/>
                <a:sym typeface="Symbol" pitchFamily="18" charset="2"/>
              </a:rPr>
              <a:t>0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 to an asymptotic phase </a:t>
            </a:r>
            <a:r>
              <a:rPr lang="en-US" sz="1600" b="0" i="1" dirty="0">
                <a:latin typeface="Symbol" pitchFamily="18" charset="2"/>
                <a:sym typeface="Symbol" pitchFamily="18" charset="2"/>
              </a:rPr>
              <a:t>j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, which </a:t>
            </a:r>
            <a:r>
              <a:rPr lang="en-US" sz="1600" b="0" dirty="0" smtClean="0">
                <a:latin typeface="Comic Sans MS" pitchFamily="66" charset="0"/>
                <a:sym typeface="Symbol" pitchFamily="18" charset="2"/>
              </a:rPr>
              <a:t>depends 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on gradient </a:t>
            </a:r>
            <a:r>
              <a:rPr lang="en-US" sz="1600" i="1" dirty="0" smtClean="0">
                <a:latin typeface="Comic Sans MS" pitchFamily="66" charset="0"/>
                <a:sym typeface="Symbol" pitchFamily="18" charset="2"/>
              </a:rPr>
              <a:t>E</a:t>
            </a:r>
            <a:r>
              <a:rPr lang="en-US" sz="1600" i="1" baseline="-25000" dirty="0" smtClean="0">
                <a:latin typeface="Comic Sans MS" pitchFamily="66" charset="0"/>
                <a:sym typeface="Symbol" pitchFamily="18" charset="2"/>
              </a:rPr>
              <a:t>0  </a:t>
            </a:r>
            <a:r>
              <a:rPr lang="en-US" sz="1600" b="0" dirty="0" smtClean="0">
                <a:latin typeface="Comic Sans MS" pitchFamily="66" charset="0"/>
                <a:sym typeface="Symbol" pitchFamily="18" charset="2"/>
              </a:rPr>
              <a:t>and </a:t>
            </a:r>
            <a:r>
              <a:rPr lang="en-US" sz="1600" b="0" i="1" dirty="0">
                <a:latin typeface="Symbol" pitchFamily="18" charset="2"/>
                <a:sym typeface="Symbol" pitchFamily="18" charset="2"/>
              </a:rPr>
              <a:t>b</a:t>
            </a:r>
            <a:r>
              <a:rPr lang="en-US" sz="1600" b="0" i="1" baseline="-25000" dirty="0">
                <a:latin typeface="Comic Sans MS" pitchFamily="66" charset="0"/>
                <a:sym typeface="Symbol" pitchFamily="18" charset="2"/>
              </a:rPr>
              <a:t>0 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at injection. </a:t>
            </a:r>
          </a:p>
          <a:p>
            <a:pPr>
              <a:spcBef>
                <a:spcPct val="50000"/>
              </a:spcBef>
              <a:buClr>
                <a:schemeClr val="hlink"/>
              </a:buClr>
              <a:buSzPct val="70000"/>
            </a:pPr>
            <a:r>
              <a:rPr lang="en-US" sz="1600" b="0" dirty="0">
                <a:latin typeface="Comic Sans MS" pitchFamily="66" charset="0"/>
                <a:sym typeface="Symbol" pitchFamily="18" charset="2"/>
              </a:rPr>
              <a:t>The beam can be injected with an offset in phase, to reach the crest of the wave at </a:t>
            </a:r>
            <a:r>
              <a:rPr lang="en-US" sz="1600" b="0" i="1" dirty="0">
                <a:latin typeface="Symbol" pitchFamily="18" charset="2"/>
                <a:sym typeface="Symbol" pitchFamily="18" charset="2"/>
              </a:rPr>
              <a:t>b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=1 </a:t>
            </a:r>
          </a:p>
          <a:p>
            <a:pPr>
              <a:spcBef>
                <a:spcPct val="50000"/>
              </a:spcBef>
              <a:buClr>
                <a:schemeClr val="hlink"/>
              </a:buClr>
              <a:buSzPct val="70000"/>
            </a:pPr>
            <a:r>
              <a:rPr lang="en-US" sz="1600" dirty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Capture condition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, relating </a:t>
            </a:r>
            <a:r>
              <a:rPr lang="en-US" sz="1600" dirty="0" smtClean="0">
                <a:latin typeface="Comic Sans MS" pitchFamily="66" charset="0"/>
                <a:sym typeface="Symbol" pitchFamily="18" charset="2"/>
              </a:rPr>
              <a:t>gradient </a:t>
            </a:r>
            <a:r>
              <a:rPr lang="en-US" sz="1600" b="0" i="1" dirty="0" smtClean="0">
                <a:latin typeface="Comic Sans MS" pitchFamily="66" charset="0"/>
                <a:sym typeface="Symbol" pitchFamily="18" charset="2"/>
              </a:rPr>
              <a:t>E</a:t>
            </a:r>
            <a:r>
              <a:rPr lang="en-US" sz="1600" b="0" i="1" baseline="-25000" dirty="0" smtClean="0">
                <a:latin typeface="Comic Sans MS" pitchFamily="66" charset="0"/>
                <a:sym typeface="Symbol" pitchFamily="18" charset="2"/>
              </a:rPr>
              <a:t>0</a:t>
            </a:r>
            <a:r>
              <a:rPr lang="en-US" sz="1600" b="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and </a:t>
            </a:r>
            <a:r>
              <a:rPr lang="en-US" sz="1600" b="0" i="1" dirty="0">
                <a:latin typeface="Symbol" pitchFamily="18" charset="2"/>
                <a:sym typeface="Symbol" pitchFamily="18" charset="2"/>
              </a:rPr>
              <a:t>b</a:t>
            </a:r>
            <a:r>
              <a:rPr lang="en-US" sz="1600" b="0" i="1" baseline="-25000" dirty="0">
                <a:latin typeface="Comic Sans MS" pitchFamily="66" charset="0"/>
                <a:sym typeface="Symbol" pitchFamily="18" charset="2"/>
              </a:rPr>
              <a:t>0 </a:t>
            </a:r>
            <a:r>
              <a:rPr lang="en-US" sz="1600" b="0" dirty="0">
                <a:latin typeface="Comic Sans MS" pitchFamily="66" charset="0"/>
                <a:sym typeface="Symbol" pitchFamily="18" charset="2"/>
              </a:rPr>
              <a:t>:</a:t>
            </a:r>
          </a:p>
        </p:txBody>
      </p:sp>
      <p:graphicFrame>
        <p:nvGraphicFramePr>
          <p:cNvPr id="5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434355"/>
              </p:ext>
            </p:extLst>
          </p:nvPr>
        </p:nvGraphicFramePr>
        <p:xfrm>
          <a:off x="1143592" y="4437113"/>
          <a:ext cx="2626721" cy="917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581" name="Equation" r:id="rId8" imgW="1422400" imgH="495300" progId="Equation.3">
                  <p:embed/>
                </p:oleObj>
              </mc:Choice>
              <mc:Fallback>
                <p:oleObj name="Equation" r:id="rId8" imgW="14224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592" y="4437113"/>
                        <a:ext cx="2626721" cy="91752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 Box 14"/>
          <p:cNvSpPr txBox="1">
            <a:spLocks noChangeArrowheads="1"/>
          </p:cNvSpPr>
          <p:nvPr/>
        </p:nvSpPr>
        <p:spPr bwMode="auto">
          <a:xfrm>
            <a:off x="533400" y="5466710"/>
            <a:ext cx="4876800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en-US" sz="1600" b="0" dirty="0">
                <a:solidFill>
                  <a:srgbClr val="000000"/>
                </a:solidFill>
                <a:latin typeface="Comic Sans MS" pitchFamily="66" charset="0"/>
              </a:rPr>
              <a:t>Example: </a:t>
            </a:r>
            <a:r>
              <a:rPr lang="en-US" sz="1600" b="0" dirty="0" smtClean="0">
                <a:solidFill>
                  <a:srgbClr val="000000"/>
                </a:solidFill>
                <a:latin typeface="Symbol" pitchFamily="18" charset="2"/>
              </a:rPr>
              <a:t>l</a:t>
            </a:r>
            <a:r>
              <a:rPr lang="en-US" sz="1600" b="0" dirty="0" smtClean="0">
                <a:solidFill>
                  <a:srgbClr val="000000"/>
                </a:solidFill>
                <a:latin typeface="Comic Sans MS" pitchFamily="66" charset="0"/>
              </a:rPr>
              <a:t>=10cm </a:t>
            </a:r>
            <a:r>
              <a:rPr lang="en-US" sz="1600" b="0" dirty="0" smtClean="0">
                <a:solidFill>
                  <a:srgbClr val="000000"/>
                </a:solidFill>
                <a:latin typeface="Book Antiqua"/>
              </a:rPr>
              <a:t>→</a:t>
            </a:r>
            <a:r>
              <a:rPr lang="en-US" sz="1600" b="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latin typeface="Comic Sans MS" pitchFamily="66" charset="0"/>
              </a:rPr>
              <a:t>W</a:t>
            </a:r>
            <a:r>
              <a:rPr lang="en-US" sz="1600" b="0" baseline="-25000" dirty="0">
                <a:solidFill>
                  <a:srgbClr val="000000"/>
                </a:solidFill>
                <a:latin typeface="Comic Sans MS" pitchFamily="66" charset="0"/>
              </a:rPr>
              <a:t>in</a:t>
            </a:r>
            <a:r>
              <a:rPr lang="en-US" sz="1600" b="0" dirty="0">
                <a:solidFill>
                  <a:srgbClr val="000000"/>
                </a:solidFill>
                <a:latin typeface="Comic Sans MS" pitchFamily="66" charset="0"/>
              </a:rPr>
              <a:t>=150 </a:t>
            </a:r>
            <a:r>
              <a:rPr lang="en-US" sz="1600" b="0" dirty="0" err="1">
                <a:solidFill>
                  <a:srgbClr val="000000"/>
                </a:solidFill>
                <a:latin typeface="Comic Sans MS" pitchFamily="66" charset="0"/>
              </a:rPr>
              <a:t>keV</a:t>
            </a:r>
            <a:r>
              <a:rPr lang="en-US" sz="1600" b="0" dirty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1600" b="0" dirty="0" smtClean="0">
                <a:solidFill>
                  <a:srgbClr val="000000"/>
                </a:solidFill>
                <a:latin typeface="Comic Sans MS" pitchFamily="66" charset="0"/>
              </a:rPr>
              <a:t>for </a:t>
            </a:r>
            <a:r>
              <a:rPr lang="en-US" sz="1600" b="0" dirty="0">
                <a:solidFill>
                  <a:srgbClr val="000000"/>
                </a:solidFill>
                <a:latin typeface="Comic Sans MS" pitchFamily="66" charset="0"/>
              </a:rPr>
              <a:t>E</a:t>
            </a:r>
            <a:r>
              <a:rPr lang="en-US" sz="1600" b="0" baseline="-25000" dirty="0">
                <a:solidFill>
                  <a:srgbClr val="000000"/>
                </a:solidFill>
                <a:latin typeface="Comic Sans MS" pitchFamily="66" charset="0"/>
              </a:rPr>
              <a:t>0</a:t>
            </a:r>
            <a:r>
              <a:rPr lang="en-US" sz="1600" b="0" dirty="0">
                <a:solidFill>
                  <a:srgbClr val="000000"/>
                </a:solidFill>
                <a:latin typeface="Comic Sans MS" pitchFamily="66" charset="0"/>
              </a:rPr>
              <a:t>=8 MV/m. </a:t>
            </a:r>
          </a:p>
        </p:txBody>
      </p:sp>
      <p:sp>
        <p:nvSpPr>
          <p:cNvPr id="52" name="Text Box 15"/>
          <p:cNvSpPr txBox="1">
            <a:spLocks noChangeArrowheads="1"/>
          </p:cNvSpPr>
          <p:nvPr/>
        </p:nvSpPr>
        <p:spPr bwMode="auto">
          <a:xfrm>
            <a:off x="391616" y="5931619"/>
            <a:ext cx="7924800" cy="593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en-US" sz="1600" b="0" dirty="0">
                <a:latin typeface="Comic Sans MS" pitchFamily="66" charset="0"/>
              </a:rPr>
              <a:t>In high current </a:t>
            </a:r>
            <a:r>
              <a:rPr lang="en-US" sz="1600" b="0" dirty="0" err="1">
                <a:latin typeface="Comic Sans MS" pitchFamily="66" charset="0"/>
              </a:rPr>
              <a:t>linacs</a:t>
            </a:r>
            <a:r>
              <a:rPr lang="en-US" sz="1600" b="0" dirty="0">
                <a:latin typeface="Comic Sans MS" pitchFamily="66" charset="0"/>
              </a:rPr>
              <a:t>, a bunching and pre-acceleration sections up to 4-10 MeV prepares the injection in the TW structure (that occurs already on the crest)  </a:t>
            </a:r>
          </a:p>
        </p:txBody>
      </p:sp>
      <p:sp>
        <p:nvSpPr>
          <p:cNvPr id="53" name="Text Box 17"/>
          <p:cNvSpPr txBox="1">
            <a:spLocks noChangeArrowheads="1"/>
          </p:cNvSpPr>
          <p:nvPr/>
        </p:nvSpPr>
        <p:spPr bwMode="auto">
          <a:xfrm>
            <a:off x="395536" y="972016"/>
            <a:ext cx="8424936" cy="58477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US" sz="1600" b="0" dirty="0">
                <a:latin typeface="Comic Sans MS" pitchFamily="66" charset="0"/>
              </a:rPr>
              <a:t>At </a:t>
            </a:r>
            <a:r>
              <a:rPr lang="en-US" sz="1600" b="0" dirty="0">
                <a:solidFill>
                  <a:srgbClr val="FF0000"/>
                </a:solidFill>
                <a:latin typeface="Comic Sans MS" pitchFamily="66" charset="0"/>
              </a:rPr>
              <a:t>relativistic </a:t>
            </a:r>
            <a:r>
              <a:rPr lang="en-US" sz="1600" b="0" dirty="0" smtClean="0">
                <a:solidFill>
                  <a:srgbClr val="FF0000"/>
                </a:solidFill>
                <a:latin typeface="Comic Sans MS" pitchFamily="66" charset="0"/>
              </a:rPr>
              <a:t>velocity </a:t>
            </a:r>
            <a:r>
              <a:rPr lang="en-US" sz="1600" b="0" dirty="0">
                <a:solidFill>
                  <a:srgbClr val="FF0000"/>
                </a:solidFill>
                <a:latin typeface="Comic Sans MS" pitchFamily="66" charset="0"/>
              </a:rPr>
              <a:t>phase oscillations </a:t>
            </a:r>
            <a:r>
              <a:rPr lang="en-US" sz="1600" b="0" dirty="0" smtClean="0">
                <a:solidFill>
                  <a:srgbClr val="FF0000"/>
                </a:solidFill>
                <a:latin typeface="Comic Sans MS" pitchFamily="66" charset="0"/>
              </a:rPr>
              <a:t>stop</a:t>
            </a:r>
            <a:r>
              <a:rPr lang="en-US" sz="1600" dirty="0" smtClean="0">
                <a:latin typeface="Comic Sans MS" pitchFamily="66" charset="0"/>
              </a:rPr>
              <a:t> – the bunch is frozen longitudinally.</a:t>
            </a:r>
          </a:p>
          <a:p>
            <a:r>
              <a:rPr lang="en-US" sz="1600" dirty="0" smtClean="0">
                <a:latin typeface="Comic Sans MS" pitchFamily="66" charset="0"/>
              </a:rPr>
              <a:t>=&gt; Acceleration can be at the </a:t>
            </a:r>
            <a:r>
              <a:rPr lang="en-US" sz="1600" b="0" dirty="0">
                <a:latin typeface="Comic Sans MS" pitchFamily="66" charset="0"/>
              </a:rPr>
              <a:t>crest of the </a:t>
            </a:r>
            <a:r>
              <a:rPr lang="en-US" sz="1600" dirty="0" smtClean="0">
                <a:latin typeface="Comic Sans MS" pitchFamily="66" charset="0"/>
              </a:rPr>
              <a:t>RF for maximum energy gain</a:t>
            </a:r>
            <a:r>
              <a:rPr lang="en-US" sz="1600" b="0" dirty="0" smtClean="0">
                <a:latin typeface="Comic Sans MS" pitchFamily="66" charset="0"/>
              </a:rPr>
              <a:t>.</a:t>
            </a:r>
            <a:endParaRPr lang="en-US" sz="1800" b="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19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Bunching with a Pre-</a:t>
            </a:r>
            <a:r>
              <a:rPr lang="en-US" dirty="0" err="1" smtClean="0"/>
              <a:t>buncher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1052736"/>
            <a:ext cx="2759224" cy="5078314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A long bunch coming from the gun </a:t>
            </a:r>
            <a:r>
              <a:rPr lang="en-US" sz="1800" dirty="0" smtClean="0"/>
              <a:t>enters</a:t>
            </a:r>
            <a:br>
              <a:rPr lang="en-US" sz="1800" dirty="0" smtClean="0"/>
            </a:br>
            <a:r>
              <a:rPr lang="en-US" sz="1800" dirty="0" smtClean="0"/>
              <a:t>an </a:t>
            </a:r>
            <a:r>
              <a:rPr lang="en-US" sz="1800" dirty="0"/>
              <a:t>RF </a:t>
            </a:r>
            <a:r>
              <a:rPr lang="en-US" sz="1800" dirty="0" smtClean="0"/>
              <a:t>cavity</a:t>
            </a:r>
            <a:r>
              <a:rPr lang="en-US" sz="1800" dirty="0"/>
              <a:t>.</a:t>
            </a:r>
            <a:endParaRPr lang="en-US" sz="1800" dirty="0" smtClean="0"/>
          </a:p>
          <a:p>
            <a:r>
              <a:rPr lang="en-US" sz="1800" dirty="0"/>
              <a:t>T</a:t>
            </a:r>
            <a:r>
              <a:rPr lang="en-US" sz="1800" dirty="0" smtClean="0"/>
              <a:t>he </a:t>
            </a:r>
            <a:r>
              <a:rPr lang="en-US" sz="1800" dirty="0"/>
              <a:t>reference particle is the one which has no velocity change. The others get accelerated or </a:t>
            </a:r>
            <a:r>
              <a:rPr lang="en-US" sz="1800" dirty="0" smtClean="0"/>
              <a:t>decelerated, so the bunch gets an energy and velocity modulation.</a:t>
            </a:r>
          </a:p>
          <a:p>
            <a:r>
              <a:rPr lang="en-US" sz="1800" dirty="0" smtClean="0"/>
              <a:t> </a:t>
            </a:r>
          </a:p>
          <a:p>
            <a:r>
              <a:rPr lang="en-US" sz="1800" dirty="0" smtClean="0"/>
              <a:t>After </a:t>
            </a:r>
            <a:r>
              <a:rPr lang="en-US" sz="1800" dirty="0"/>
              <a:t>a distance L bunch gets </a:t>
            </a:r>
            <a:r>
              <a:rPr lang="en-US" sz="1800" dirty="0" smtClean="0"/>
              <a:t>shorter: </a:t>
            </a:r>
            <a:r>
              <a:rPr lang="en-US" sz="1800" dirty="0" smtClean="0">
                <a:solidFill>
                  <a:srgbClr val="FF0000"/>
                </a:solidFill>
              </a:rPr>
              <a:t>bunching </a:t>
            </a:r>
            <a:r>
              <a:rPr lang="en-US" sz="1800" dirty="0">
                <a:solidFill>
                  <a:srgbClr val="FF0000"/>
                </a:solidFill>
              </a:rPr>
              <a:t>effect</a:t>
            </a:r>
            <a:r>
              <a:rPr lang="en-US" sz="1800" dirty="0"/>
              <a:t>. </a:t>
            </a:r>
            <a:endParaRPr lang="en-US" sz="1800" dirty="0" smtClean="0"/>
          </a:p>
          <a:p>
            <a:r>
              <a:rPr lang="en-US" sz="1800" dirty="0" smtClean="0"/>
              <a:t>This </a:t>
            </a:r>
            <a:r>
              <a:rPr lang="en-US" sz="1800" dirty="0"/>
              <a:t>short bunch can now be captured more efficiently by a TW structure (</a:t>
            </a:r>
            <a:r>
              <a:rPr lang="en-US" sz="1800" dirty="0" err="1"/>
              <a:t>v</a:t>
            </a:r>
            <a:r>
              <a:rPr lang="en-US" sz="1800" baseline="-25000" dirty="0" err="1"/>
              <a:t>ϕ</a:t>
            </a:r>
            <a:r>
              <a:rPr lang="en-US" sz="1800" dirty="0"/>
              <a:t>=c).</a:t>
            </a:r>
            <a:endParaRPr lang="en-GB" sz="1800" dirty="0" smtClean="0">
              <a:solidFill>
                <a:srgbClr val="FF33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980728"/>
            <a:ext cx="5690742" cy="1800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2924943"/>
            <a:ext cx="4893933" cy="18591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80" y="4857278"/>
            <a:ext cx="5328592" cy="145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59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902046"/>
              </p:ext>
            </p:extLst>
          </p:nvPr>
        </p:nvGraphicFramePr>
        <p:xfrm>
          <a:off x="999675" y="2780928"/>
          <a:ext cx="7982994" cy="3834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21" name="CorelDRAW" r:id="rId3" imgW="7890120" imgH="3793320" progId="CorelDRAW.Graphic.10">
                  <p:embed/>
                </p:oleObj>
              </mc:Choice>
              <mc:Fallback>
                <p:oleObj name="CorelDRAW" r:id="rId3" imgW="7890120" imgH="3793320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9675" y="2780928"/>
                        <a:ext cx="7982994" cy="38349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187259" y="2962311"/>
            <a:ext cx="691418" cy="91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/>
              <a:t>long.</a:t>
            </a:r>
          </a:p>
          <a:p>
            <a:r>
              <a:rPr lang="en-US" sz="1800"/>
              <a:t>phase</a:t>
            </a:r>
          </a:p>
          <a:p>
            <a:r>
              <a:rPr lang="en-US" sz="1800"/>
              <a:t>space</a:t>
            </a:r>
          </a:p>
        </p:txBody>
      </p: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77784" y="6300620"/>
            <a:ext cx="872831" cy="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945" tIns="41473" rIns="82945" bIns="41473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400" dirty="0" err="1"/>
              <a:t>N.Walker</a:t>
            </a:r>
            <a:endParaRPr lang="en-US" sz="14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066800" y="304800"/>
            <a:ext cx="7086600" cy="533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/>
              <a:t>Bunch compression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51520" y="980728"/>
            <a:ext cx="8712968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800" dirty="0"/>
              <a:t>A</a:t>
            </a:r>
            <a:r>
              <a:rPr lang="en-US" sz="1800" dirty="0" smtClean="0"/>
              <a:t>t </a:t>
            </a:r>
            <a:r>
              <a:rPr lang="en-US" sz="1800" dirty="0"/>
              <a:t>ultra-relativistic energies (</a:t>
            </a:r>
            <a:r>
              <a:rPr lang="en-US" sz="1800" dirty="0" err="1"/>
              <a:t>γ</a:t>
            </a:r>
            <a:r>
              <a:rPr lang="en-US" sz="1800" dirty="0"/>
              <a:t>&gt;&gt; 1) the longitudinal motion is </a:t>
            </a:r>
            <a:r>
              <a:rPr lang="en-US" sz="1800" dirty="0" smtClean="0"/>
              <a:t>frozen.</a:t>
            </a:r>
            <a:br>
              <a:rPr lang="en-US" sz="1800" dirty="0" smtClean="0"/>
            </a:br>
            <a:r>
              <a:rPr lang="en-US" sz="1800" dirty="0" smtClean="0"/>
              <a:t>For </a:t>
            </a:r>
            <a:r>
              <a:rPr lang="en-US" sz="1800" dirty="0" smtClean="0"/>
              <a:t>linear </a:t>
            </a:r>
            <a:r>
              <a:rPr lang="en-US" sz="1800" dirty="0" smtClean="0"/>
              <a:t>e+/e- colliders</a:t>
            </a:r>
            <a:r>
              <a:rPr lang="en-US" sz="1800" dirty="0" smtClean="0"/>
              <a:t>, you need very short bunches (few 100-50µm).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S</a:t>
            </a:r>
            <a:r>
              <a:rPr lang="en-US" sz="1800" dirty="0" smtClean="0"/>
              <a:t>olution</a:t>
            </a:r>
            <a:r>
              <a:rPr lang="en-US" sz="1800" dirty="0"/>
              <a:t>: introduce </a:t>
            </a:r>
            <a:r>
              <a:rPr lang="en-US" sz="1800" b="1" dirty="0">
                <a:solidFill>
                  <a:srgbClr val="FF0000"/>
                </a:solidFill>
              </a:rPr>
              <a:t>energy/time correlation </a:t>
            </a:r>
            <a:r>
              <a:rPr lang="en-US" sz="1800" dirty="0"/>
              <a:t>+</a:t>
            </a:r>
            <a:r>
              <a:rPr lang="en-US" sz="1800" dirty="0" smtClean="0"/>
              <a:t> </a:t>
            </a:r>
            <a:r>
              <a:rPr lang="en-US" sz="1800" dirty="0" smtClean="0"/>
              <a:t>a magnetic </a:t>
            </a:r>
            <a:r>
              <a:rPr lang="en-US" sz="1800" b="1" dirty="0" smtClean="0">
                <a:solidFill>
                  <a:srgbClr val="FF0000"/>
                </a:solidFill>
              </a:rPr>
              <a:t>chicane</a:t>
            </a:r>
            <a:r>
              <a:rPr lang="en-US" sz="1800" dirty="0" smtClean="0">
                <a:solidFill>
                  <a:srgbClr val="FF0000"/>
                </a:solidFill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1800" dirty="0" smtClean="0"/>
              <a:t>Increases </a:t>
            </a:r>
            <a:r>
              <a:rPr lang="en-US" sz="1800" dirty="0"/>
              <a:t>energy spread in the </a:t>
            </a:r>
            <a:r>
              <a:rPr lang="en-US" sz="1800" dirty="0" smtClean="0"/>
              <a:t>bunch </a:t>
            </a:r>
            <a:r>
              <a:rPr lang="en-US" sz="1800" dirty="0"/>
              <a:t>=&gt; chromatic </a:t>
            </a:r>
            <a:r>
              <a:rPr lang="en-US" sz="1800" dirty="0" smtClean="0"/>
              <a:t>effects</a:t>
            </a:r>
            <a:r>
              <a:rPr lang="en-US" sz="1800" dirty="0" smtClean="0">
                <a:latin typeface="Lucida Grande"/>
                <a:ea typeface="Lucida Grande"/>
                <a:cs typeface="Lucida Grande"/>
              </a:rPr>
              <a:t/>
            </a:r>
            <a:br>
              <a:rPr lang="en-US" sz="1800" dirty="0" smtClean="0">
                <a:latin typeface="Lucida Grande"/>
                <a:ea typeface="Lucida Grande"/>
                <a:cs typeface="Lucida Grande"/>
              </a:rPr>
            </a:br>
            <a:r>
              <a:rPr lang="en-US" sz="1800" dirty="0" smtClean="0">
                <a:ea typeface="Lucida Grande"/>
                <a:cs typeface="Lucida Grande"/>
              </a:rPr>
              <a:t>=&gt; </a:t>
            </a:r>
            <a:r>
              <a:rPr lang="en-US" sz="1800" dirty="0">
                <a:solidFill>
                  <a:srgbClr val="FF0000"/>
                </a:solidFill>
                <a:ea typeface="Lucida Grande"/>
                <a:cs typeface="Lucida Grande"/>
              </a:rPr>
              <a:t>compress at low energy </a:t>
            </a:r>
            <a:r>
              <a:rPr lang="en-US" sz="1800" dirty="0">
                <a:ea typeface="Lucida Grande"/>
                <a:cs typeface="Lucida Grande"/>
              </a:rPr>
              <a:t>before further </a:t>
            </a:r>
            <a:r>
              <a:rPr lang="en-US" sz="1800" dirty="0" smtClean="0">
                <a:ea typeface="Lucida Grande"/>
                <a:cs typeface="Lucida Grande"/>
              </a:rPr>
              <a:t>acceleration to reduce relative </a:t>
            </a:r>
            <a:r>
              <a:rPr lang="en-US" sz="1800" dirty="0" smtClean="0">
                <a:latin typeface="Symbol" charset="2"/>
                <a:ea typeface="Lucida Grande"/>
                <a:cs typeface="Symbol" charset="2"/>
              </a:rPr>
              <a:t>D</a:t>
            </a:r>
            <a:r>
              <a:rPr lang="en-US" sz="1800" dirty="0" smtClean="0">
                <a:ea typeface="Lucida Grande"/>
                <a:cs typeface="Lucida Grande"/>
              </a:rPr>
              <a:t>E/E</a:t>
            </a:r>
            <a:endParaRPr lang="en-US" sz="1800" dirty="0">
              <a:ea typeface="Lucida Grande"/>
              <a:cs typeface="Lucida Grande"/>
            </a:endParaRPr>
          </a:p>
          <a:p>
            <a:pPr>
              <a:spcBef>
                <a:spcPts val="600"/>
              </a:spcBef>
            </a:pP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64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10"/>
          <p:cNvGrpSpPr>
            <a:grpSpLocks/>
          </p:cNvGrpSpPr>
          <p:nvPr/>
        </p:nvGrpSpPr>
        <p:grpSpPr bwMode="auto">
          <a:xfrm>
            <a:off x="3211859" y="3212976"/>
            <a:ext cx="5824637" cy="3346731"/>
            <a:chOff x="786" y="1073"/>
            <a:chExt cx="4325" cy="2675"/>
          </a:xfrm>
        </p:grpSpPr>
        <p:pic>
          <p:nvPicPr>
            <p:cNvPr id="3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073"/>
              <a:ext cx="4325" cy="267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3277" y="1393"/>
              <a:ext cx="974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FF0000"/>
                  </a:solidFill>
                </a:rPr>
                <a:t>wakefield</a:t>
              </a:r>
            </a:p>
          </p:txBody>
        </p: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2351" y="1878"/>
              <a:ext cx="390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3333CC"/>
                  </a:solidFill>
                </a:rPr>
                <a:t>RF</a:t>
              </a:r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2107" y="2713"/>
              <a:ext cx="564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>
                  <a:solidFill>
                    <a:srgbClr val="000000"/>
                  </a:solidFill>
                </a:rPr>
                <a:t>Total</a:t>
              </a:r>
            </a:p>
          </p:txBody>
        </p:sp>
        <p:sp>
          <p:nvSpPr>
            <p:cNvPr id="37" name="Text Box 9"/>
            <p:cNvSpPr txBox="1">
              <a:spLocks noChangeArrowheads="1"/>
            </p:cNvSpPr>
            <p:nvPr/>
          </p:nvSpPr>
          <p:spPr bwMode="auto">
            <a:xfrm>
              <a:off x="3981" y="2022"/>
              <a:ext cx="919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l-GR">
                  <a:solidFill>
                    <a:srgbClr val="000000"/>
                  </a:solidFill>
                  <a:cs typeface="Times New Roman" charset="0"/>
                </a:rPr>
                <a:t>φ</a:t>
              </a:r>
              <a:r>
                <a:rPr lang="en-GB">
                  <a:solidFill>
                    <a:srgbClr val="000000"/>
                  </a:solidFill>
                </a:rPr>
                <a:t> = 15.5</a:t>
              </a:r>
              <a:r>
                <a:rPr lang="en-GB">
                  <a:solidFill>
                    <a:srgbClr val="000000"/>
                  </a:solidFill>
                  <a:cs typeface="Times New Roman" charset="0"/>
                </a:rPr>
                <a:t>º</a:t>
              </a:r>
            </a:p>
          </p:txBody>
        </p:sp>
      </p:grpSp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Longitudinal </a:t>
            </a:r>
            <a:r>
              <a:rPr lang="en-US" dirty="0"/>
              <a:t>W</a:t>
            </a:r>
            <a:r>
              <a:rPr lang="en-US" dirty="0" smtClean="0"/>
              <a:t>ake </a:t>
            </a:r>
            <a:r>
              <a:rPr lang="en-US" dirty="0" smtClean="0"/>
              <a:t>F</a:t>
            </a:r>
            <a:r>
              <a:rPr lang="en-US" dirty="0" smtClean="0"/>
              <a:t>ields - </a:t>
            </a:r>
            <a:r>
              <a:rPr lang="en-US" dirty="0" err="1" smtClean="0"/>
              <a:t>Beamloading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980728"/>
            <a:ext cx="8735888" cy="526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 smtClean="0"/>
              <a:t>Beam induces wake fields in cavities (in general when chamber profile changing)</a:t>
            </a:r>
          </a:p>
          <a:p>
            <a:pPr>
              <a:lnSpc>
                <a:spcPct val="110000"/>
              </a:lnSpc>
            </a:pPr>
            <a:r>
              <a:rPr lang="en-US" sz="1800" dirty="0" smtClean="0"/>
              <a:t>⇒ </a:t>
            </a:r>
            <a:r>
              <a:rPr lang="en-US" sz="1800" dirty="0">
                <a:solidFill>
                  <a:srgbClr val="FF0000"/>
                </a:solidFill>
              </a:rPr>
              <a:t>decreasing RF field </a:t>
            </a:r>
            <a:r>
              <a:rPr lang="en-US" sz="1800" dirty="0"/>
              <a:t>in </a:t>
            </a:r>
            <a:r>
              <a:rPr lang="en-US" sz="1800" dirty="0" smtClean="0"/>
              <a:t>cavities</a:t>
            </a:r>
          </a:p>
          <a:p>
            <a:pPr>
              <a:lnSpc>
                <a:spcPct val="110000"/>
              </a:lnSpc>
            </a:pPr>
            <a:r>
              <a:rPr lang="en-US" sz="1800" dirty="0" smtClean="0"/>
              <a:t>(</a:t>
            </a:r>
            <a:r>
              <a:rPr lang="en-US" sz="1800" dirty="0"/>
              <a:t>beam absorbs RF </a:t>
            </a:r>
            <a:r>
              <a:rPr lang="en-US" sz="1800" dirty="0" smtClean="0"/>
              <a:t>power when accelerated)</a:t>
            </a:r>
          </a:p>
          <a:p>
            <a:pPr>
              <a:lnSpc>
                <a:spcPct val="110000"/>
              </a:lnSpc>
            </a:pP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1800" dirty="0"/>
              <a:t>Particles within </a:t>
            </a:r>
            <a:r>
              <a:rPr lang="en-US" sz="1800" dirty="0" smtClean="0"/>
              <a:t>a bunch </a:t>
            </a:r>
            <a:r>
              <a:rPr lang="en-US" sz="1800" dirty="0"/>
              <a:t>see a decreasing </a:t>
            </a:r>
            <a:r>
              <a:rPr lang="en-US" sz="1800" dirty="0" smtClean="0"/>
              <a:t>field  </a:t>
            </a:r>
            <a:br>
              <a:rPr lang="en-US" sz="1800" dirty="0" smtClean="0"/>
            </a:br>
            <a:r>
              <a:rPr lang="en-US" sz="1800" dirty="0" smtClean="0"/>
              <a:t>⇒ </a:t>
            </a:r>
            <a:r>
              <a:rPr lang="en-US" sz="1800" dirty="0"/>
              <a:t>energy gain different </a:t>
            </a:r>
            <a:r>
              <a:rPr lang="en-US" sz="1800" dirty="0">
                <a:solidFill>
                  <a:srgbClr val="FF0000"/>
                </a:solidFill>
              </a:rPr>
              <a:t>within</a:t>
            </a:r>
            <a:r>
              <a:rPr lang="en-US" sz="1800" dirty="0"/>
              <a:t> </a:t>
            </a:r>
            <a:r>
              <a:rPr lang="en-US" sz="1800" dirty="0" smtClean="0"/>
              <a:t>the single bunch</a:t>
            </a:r>
          </a:p>
          <a:p>
            <a:pPr>
              <a:lnSpc>
                <a:spcPct val="110000"/>
              </a:lnSpc>
            </a:pP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1800" dirty="0" smtClean="0"/>
              <a:t>Locating bunch </a:t>
            </a:r>
            <a:r>
              <a:rPr lang="en-US" sz="1800" dirty="0" smtClean="0">
                <a:solidFill>
                  <a:srgbClr val="FF0000"/>
                </a:solidFill>
              </a:rPr>
              <a:t>off-crest</a:t>
            </a:r>
          </a:p>
          <a:p>
            <a:pPr>
              <a:lnSpc>
                <a:spcPct val="110000"/>
              </a:lnSpc>
            </a:pPr>
            <a:r>
              <a:rPr lang="en-US" sz="1800" dirty="0" smtClean="0"/>
              <a:t>at the best RF phase</a:t>
            </a:r>
            <a:br>
              <a:rPr lang="en-US" sz="1800" dirty="0" smtClean="0"/>
            </a:br>
            <a:r>
              <a:rPr lang="en-US" sz="1800" dirty="0" err="1" smtClean="0">
                <a:solidFill>
                  <a:srgbClr val="FF0000"/>
                </a:solidFill>
              </a:rPr>
              <a:t>minimises</a:t>
            </a:r>
            <a:r>
              <a:rPr lang="en-US" sz="1800" dirty="0" smtClean="0">
                <a:solidFill>
                  <a:srgbClr val="FF0000"/>
                </a:solidFill>
              </a:rPr>
              <a:t> energy spread</a:t>
            </a:r>
          </a:p>
          <a:p>
            <a:pPr>
              <a:lnSpc>
                <a:spcPct val="110000"/>
              </a:lnSpc>
            </a:pPr>
            <a:endParaRPr lang="en-US" sz="1800" dirty="0"/>
          </a:p>
          <a:p>
            <a:pPr>
              <a:lnSpc>
                <a:spcPct val="110000"/>
              </a:lnSpc>
            </a:pPr>
            <a:endParaRPr lang="en-US" sz="1800" dirty="0" smtClean="0"/>
          </a:p>
          <a:p>
            <a:pPr>
              <a:lnSpc>
                <a:spcPct val="110000"/>
              </a:lnSpc>
            </a:pPr>
            <a:endParaRPr lang="en-US" sz="1800" dirty="0"/>
          </a:p>
          <a:p>
            <a:pPr>
              <a:lnSpc>
                <a:spcPct val="110000"/>
              </a:lnSpc>
            </a:pPr>
            <a:endParaRPr lang="en-US" sz="1800" dirty="0" smtClean="0"/>
          </a:p>
          <a:p>
            <a:pPr>
              <a:lnSpc>
                <a:spcPct val="110000"/>
              </a:lnSpc>
            </a:pPr>
            <a:r>
              <a:rPr lang="en-US" sz="1800" dirty="0" smtClean="0"/>
              <a:t>Example: Energy gain</a:t>
            </a:r>
            <a:br>
              <a:rPr lang="en-US" sz="1800" dirty="0" smtClean="0"/>
            </a:br>
            <a:r>
              <a:rPr lang="en-US" sz="1800" dirty="0" smtClean="0"/>
              <a:t>along the bunch</a:t>
            </a:r>
            <a:br>
              <a:rPr lang="en-US" sz="1800" dirty="0" smtClean="0"/>
            </a:br>
            <a:r>
              <a:rPr lang="en-US" sz="1800" dirty="0" smtClean="0"/>
              <a:t>in the NLC linac (TW):</a:t>
            </a:r>
            <a:endParaRPr lang="en-US" sz="1800" dirty="0"/>
          </a:p>
        </p:txBody>
      </p:sp>
      <p:pic>
        <p:nvPicPr>
          <p:cNvPr id="2" name="Picture 1" descr="wake-fiel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412776"/>
            <a:ext cx="2009199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49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The Radio-Frequency </a:t>
            </a:r>
            <a:r>
              <a:rPr lang="en-US" dirty="0" err="1" smtClean="0"/>
              <a:t>Quadrupole</a:t>
            </a:r>
            <a:r>
              <a:rPr lang="en-US" dirty="0" smtClean="0"/>
              <a:t> - RFQ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980728"/>
            <a:ext cx="8735888" cy="34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 smtClean="0"/>
              <a:t>Initial acceleration difficult for protons and ions at </a:t>
            </a:r>
            <a:r>
              <a:rPr lang="en-US" sz="1800" dirty="0"/>
              <a:t>low </a:t>
            </a:r>
            <a:r>
              <a:rPr lang="en-US" sz="1800" dirty="0" smtClean="0"/>
              <a:t>energy</a:t>
            </a:r>
            <a:br>
              <a:rPr lang="en-US" sz="1800" dirty="0" smtClean="0"/>
            </a:br>
            <a:r>
              <a:rPr lang="en-US" sz="1800" dirty="0" smtClean="0"/>
              <a:t>(space charge, low β ⇒ short cell dimensions, bunching needed)</a:t>
            </a:r>
          </a:p>
          <a:p>
            <a:pPr>
              <a:lnSpc>
                <a:spcPct val="110000"/>
              </a:lnSpc>
            </a:pP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FF0000"/>
                </a:solidFill>
              </a:rPr>
              <a:t>RFQ</a:t>
            </a:r>
            <a:r>
              <a:rPr lang="en-US" sz="1800" dirty="0"/>
              <a:t> = </a:t>
            </a:r>
            <a:r>
              <a:rPr lang="en-US" sz="1800" dirty="0">
                <a:solidFill>
                  <a:srgbClr val="FF0000"/>
                </a:solidFill>
              </a:rPr>
              <a:t>Electric </a:t>
            </a:r>
            <a:r>
              <a:rPr lang="en-US" sz="1800" dirty="0" err="1">
                <a:solidFill>
                  <a:srgbClr val="FF0000"/>
                </a:solidFill>
              </a:rPr>
              <a:t>quadrupole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/>
            </a:r>
            <a:br>
              <a:rPr lang="en-US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</a:rPr>
              <a:t>           </a:t>
            </a:r>
            <a:r>
              <a:rPr lang="en-US" sz="1800" dirty="0" smtClean="0"/>
              <a:t>focusing channel </a:t>
            </a:r>
            <a:r>
              <a:rPr lang="en-US" sz="1800" dirty="0"/>
              <a:t>+ bunching + </a:t>
            </a:r>
            <a:r>
              <a:rPr lang="en-US" sz="1800" dirty="0" smtClean="0"/>
              <a:t>acceleration</a:t>
            </a:r>
          </a:p>
          <a:p>
            <a:pPr>
              <a:lnSpc>
                <a:spcPct val="110000"/>
              </a:lnSpc>
            </a:pP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1800" dirty="0" smtClean="0"/>
              <a:t>Alternating electric </a:t>
            </a:r>
            <a:r>
              <a:rPr lang="en-US" sz="1800" dirty="0" err="1" smtClean="0"/>
              <a:t>quadrupole</a:t>
            </a:r>
            <a:r>
              <a:rPr lang="en-US" sz="1800" dirty="0" smtClean="0"/>
              <a:t> field gives</a:t>
            </a:r>
            <a:br>
              <a:rPr lang="en-US" sz="1800" dirty="0" smtClean="0"/>
            </a:br>
            <a:r>
              <a:rPr lang="en-US" sz="1800" dirty="0" smtClean="0"/>
              <a:t>transverse</a:t>
            </a:r>
            <a:r>
              <a:rPr lang="en-US" sz="1800" dirty="0"/>
              <a:t> </a:t>
            </a:r>
            <a:r>
              <a:rPr lang="en-US" sz="1800" dirty="0" smtClean="0"/>
              <a:t>focusing like magnetic focusing channel.</a:t>
            </a:r>
          </a:p>
          <a:p>
            <a:pPr>
              <a:lnSpc>
                <a:spcPct val="110000"/>
              </a:lnSpc>
            </a:pPr>
            <a:r>
              <a:rPr lang="en-US" sz="1800" dirty="0" smtClean="0"/>
              <a:t>Does not depend on velocity!</a:t>
            </a:r>
          </a:p>
          <a:p>
            <a:pPr>
              <a:lnSpc>
                <a:spcPct val="110000"/>
              </a:lnSpc>
            </a:pPr>
            <a:r>
              <a:rPr lang="en-US" sz="1800" dirty="0" smtClean="0"/>
              <a:t>Ideal </a:t>
            </a:r>
            <a:r>
              <a:rPr lang="en-US" sz="1800" dirty="0"/>
              <a:t>at low β</a:t>
            </a:r>
            <a:r>
              <a:rPr lang="en-US" sz="1800" dirty="0" smtClean="0"/>
              <a:t>!</a:t>
            </a:r>
            <a:endParaRPr lang="en-US" sz="1800" dirty="0"/>
          </a:p>
          <a:p>
            <a:pPr>
              <a:lnSpc>
                <a:spcPct val="110000"/>
              </a:lnSpc>
            </a:pPr>
            <a:endParaRPr lang="en-US" sz="1800" dirty="0"/>
          </a:p>
        </p:txBody>
      </p:sp>
      <p:pic>
        <p:nvPicPr>
          <p:cNvPr id="12" name="Picture 7" descr="83035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4077072"/>
            <a:ext cx="2952328" cy="2347450"/>
          </a:xfrm>
          <a:prstGeom prst="rect">
            <a:avLst/>
          </a:prstGeom>
          <a:noFill/>
        </p:spPr>
      </p:pic>
      <p:grpSp>
        <p:nvGrpSpPr>
          <p:cNvPr id="3" name="Group 2"/>
          <p:cNvGrpSpPr/>
          <p:nvPr/>
        </p:nvGrpSpPr>
        <p:grpSpPr>
          <a:xfrm>
            <a:off x="6166048" y="1988840"/>
            <a:ext cx="2438400" cy="1820863"/>
            <a:chOff x="5410200" y="1371600"/>
            <a:chExt cx="2438400" cy="1820863"/>
          </a:xfrm>
        </p:grpSpPr>
        <p:pic>
          <p:nvPicPr>
            <p:cNvPr id="14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1447800"/>
              <a:ext cx="2438400" cy="174466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6172200" y="2514600"/>
              <a:ext cx="228600" cy="22860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triangle" w="med" len="med"/>
              <a:tailEnd type="none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6858000" y="1828800"/>
              <a:ext cx="228600" cy="22860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 type="none" w="sm" len="sm"/>
              <a:tailEnd type="triangle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V="1">
              <a:off x="6858000" y="2514600"/>
              <a:ext cx="228600" cy="22860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 type="none" w="sm" len="sm"/>
              <a:tailEnd type="triangle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V="1">
              <a:off x="6096000" y="1828800"/>
              <a:ext cx="228600" cy="22860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triangle" w="med" len="med"/>
              <a:tailEnd type="none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6400800" y="1371600"/>
              <a:ext cx="331788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+</a:t>
              </a:r>
              <a:endParaRPr lang="en-US"/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6400800" y="2743200"/>
              <a:ext cx="331788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+</a:t>
              </a:r>
              <a:endParaRPr lang="en-US"/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7239000" y="2057400"/>
              <a:ext cx="331788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GB">
                  <a:cs typeface="Arial" charset="0"/>
                </a:rPr>
                <a:t>−</a:t>
              </a:r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5638800" y="2057400"/>
              <a:ext cx="331788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GB">
                  <a:cs typeface="Arial" charset="0"/>
                </a:rPr>
                <a:t>−</a:t>
              </a:r>
            </a:p>
          </p:txBody>
        </p:sp>
      </p:grpSp>
      <p:pic>
        <p:nvPicPr>
          <p:cNvPr id="11" name="Picture 5" descr="rfq_lina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590925"/>
            <a:ext cx="5048250" cy="3267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860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95936" y="836712"/>
            <a:ext cx="2519487" cy="2592288"/>
            <a:chOff x="252784" y="3017326"/>
            <a:chExt cx="2303463" cy="2427898"/>
          </a:xfrm>
        </p:grpSpPr>
        <p:pic>
          <p:nvPicPr>
            <p:cNvPr id="38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3017326"/>
              <a:ext cx="2134294" cy="213986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41" name="Text Box 23"/>
            <p:cNvSpPr txBox="1">
              <a:spLocks noChangeArrowheads="1"/>
            </p:cNvSpPr>
            <p:nvPr/>
          </p:nvSpPr>
          <p:spPr bwMode="auto">
            <a:xfrm>
              <a:off x="252784" y="5108674"/>
              <a:ext cx="2303463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FC0128"/>
                  </a:solidFill>
                  <a:effectLst/>
                  <a:uLnTx/>
                  <a:uFillTx/>
                </a:rPr>
                <a:t>Opposite vanes (180</a:t>
              </a:r>
              <a:r>
                <a: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FC0128"/>
                  </a:solidFill>
                  <a:effectLst/>
                  <a:uLnTx/>
                  <a:uFillTx/>
                  <a:cs typeface="Arial" charset="0"/>
                </a:rPr>
                <a:t>º)</a:t>
              </a:r>
            </a:p>
          </p:txBody>
        </p:sp>
      </p:grpSp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The Radio-Frequency </a:t>
            </a:r>
            <a:r>
              <a:rPr lang="en-US" dirty="0" err="1" smtClean="0"/>
              <a:t>Quadrupole</a:t>
            </a:r>
            <a:r>
              <a:rPr lang="en-US" dirty="0" smtClean="0"/>
              <a:t> - RFQ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980728"/>
            <a:ext cx="8735888" cy="392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endParaRPr lang="en-US" sz="1800" dirty="0"/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179512" y="980728"/>
            <a:ext cx="396044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Aft>
                <a:spcPts val="600"/>
              </a:spcAft>
              <a:buClr>
                <a:schemeClr val="hlink"/>
              </a:buClr>
              <a:buSzPct val="70000"/>
              <a:buFont typeface="Symbol" pitchFamily="18" charset="2"/>
              <a:buNone/>
            </a:pPr>
            <a:r>
              <a:rPr lang="en-GB" sz="1800" b="0" dirty="0" smtClean="0">
                <a:latin typeface="Comic Sans MS" pitchFamily="66" charset="0"/>
                <a:sym typeface="ZapfDingbats" pitchFamily="82" charset="2"/>
              </a:rPr>
              <a:t>The </a:t>
            </a:r>
            <a:r>
              <a:rPr lang="en-GB" sz="1800" b="0" dirty="0">
                <a:latin typeface="Comic Sans MS" pitchFamily="66" charset="0"/>
                <a:sym typeface="ZapfDingbats" pitchFamily="82" charset="2"/>
              </a:rPr>
              <a:t>vanes have a </a:t>
            </a:r>
            <a:r>
              <a:rPr lang="en-GB" sz="1800" b="0" u="sng" dirty="0">
                <a:solidFill>
                  <a:srgbClr val="FF3300"/>
                </a:solidFill>
                <a:latin typeface="Comic Sans MS" pitchFamily="66" charset="0"/>
                <a:sym typeface="ZapfDingbats" pitchFamily="82" charset="2"/>
              </a:rPr>
              <a:t>longitudinal modulation</a:t>
            </a:r>
            <a:r>
              <a:rPr lang="en-GB" sz="1800" b="0" dirty="0">
                <a:latin typeface="Comic Sans MS" pitchFamily="66" charset="0"/>
                <a:sym typeface="ZapfDingbats" pitchFamily="82" charset="2"/>
              </a:rPr>
              <a:t> </a:t>
            </a:r>
            <a:r>
              <a:rPr lang="en-GB" sz="1800" b="0" dirty="0" smtClean="0">
                <a:latin typeface="Comic Sans MS" pitchFamily="66" charset="0"/>
                <a:sym typeface="ZapfDingbats" pitchFamily="82" charset="2"/>
              </a:rPr>
              <a:t>with period </a:t>
            </a:r>
            <a:r>
              <a:rPr lang="en-GB" sz="1800" b="0" dirty="0">
                <a:latin typeface="Comic Sans MS" pitchFamily="66" charset="0"/>
                <a:sym typeface="ZapfDingbats" pitchFamily="82" charset="2"/>
              </a:rPr>
              <a:t>= </a:t>
            </a:r>
            <a:r>
              <a:rPr lang="en-GB" sz="1800" b="0" dirty="0" err="1" smtClean="0">
                <a:latin typeface="Symbol" pitchFamily="18" charset="2"/>
                <a:sym typeface="ZapfDingbats" pitchFamily="82" charset="2"/>
              </a:rPr>
              <a:t>bl</a:t>
            </a:r>
            <a:endParaRPr lang="en-GB" sz="1800" dirty="0">
              <a:latin typeface="Comic Sans MS" pitchFamily="66" charset="0"/>
              <a:sym typeface="ZapfDingbats" pitchFamily="82" charset="2"/>
            </a:endParaRPr>
          </a:p>
          <a:p>
            <a:pPr>
              <a:spcAft>
                <a:spcPts val="600"/>
              </a:spcAft>
              <a:buClr>
                <a:schemeClr val="hlink"/>
              </a:buClr>
              <a:buSzPct val="70000"/>
              <a:buFont typeface="Symbol" pitchFamily="18" charset="2"/>
              <a:buNone/>
            </a:pPr>
            <a:r>
              <a:rPr lang="en-GB" sz="1800" b="0" dirty="0" smtClean="0">
                <a:latin typeface="Comic Sans MS" pitchFamily="66" charset="0"/>
                <a:sym typeface="Symbol" pitchFamily="18" charset="2"/>
              </a:rPr>
              <a:t> this </a:t>
            </a:r>
            <a:r>
              <a:rPr lang="en-GB" sz="1800" b="0" dirty="0">
                <a:latin typeface="Comic Sans MS" pitchFamily="66" charset="0"/>
                <a:sym typeface="Symbol" pitchFamily="18" charset="2"/>
              </a:rPr>
              <a:t>creates a </a:t>
            </a:r>
            <a:r>
              <a:rPr lang="en-GB" sz="1800" b="0" dirty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longitudinal component of the electric field</a:t>
            </a:r>
            <a:r>
              <a:rPr lang="en-GB" sz="1800" b="0" dirty="0" smtClean="0">
                <a:latin typeface="Comic Sans MS" pitchFamily="66" charset="0"/>
                <a:sym typeface="Symbol" pitchFamily="18" charset="2"/>
              </a:rPr>
              <a:t>.</a:t>
            </a:r>
          </a:p>
          <a:p>
            <a:pPr>
              <a:spcAft>
                <a:spcPts val="600"/>
              </a:spcAft>
              <a:buClr>
                <a:schemeClr val="hlink"/>
              </a:buClr>
              <a:buSzPct val="70000"/>
              <a:buFont typeface="Symbol" pitchFamily="18" charset="2"/>
              <a:buNone/>
            </a:pPr>
            <a:r>
              <a:rPr lang="en-GB" sz="1800" b="0" dirty="0" smtClean="0">
                <a:latin typeface="Comic Sans MS" pitchFamily="66" charset="0"/>
                <a:sym typeface="Symbol" pitchFamily="18" charset="2"/>
              </a:rPr>
              <a:t>The </a:t>
            </a:r>
            <a:r>
              <a:rPr lang="en-GB" sz="1800" b="0" dirty="0">
                <a:latin typeface="Comic Sans MS" pitchFamily="66" charset="0"/>
                <a:sym typeface="Symbol" pitchFamily="18" charset="2"/>
              </a:rPr>
              <a:t>modulation corresponds exactly to a series of RF gaps and can provide acceleration.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228184" y="836712"/>
            <a:ext cx="2584128" cy="2592288"/>
            <a:chOff x="2483768" y="1889150"/>
            <a:chExt cx="2368104" cy="2424782"/>
          </a:xfrm>
        </p:grpSpPr>
        <p:grpSp>
          <p:nvGrpSpPr>
            <p:cNvPr id="4" name="Group 3"/>
            <p:cNvGrpSpPr/>
            <p:nvPr/>
          </p:nvGrpSpPr>
          <p:grpSpPr>
            <a:xfrm>
              <a:off x="2483768" y="1889150"/>
              <a:ext cx="2291804" cy="2115914"/>
              <a:chOff x="2691184" y="3356074"/>
              <a:chExt cx="2084388" cy="1828800"/>
            </a:xfrm>
          </p:grpSpPr>
          <p:pic>
            <p:nvPicPr>
              <p:cNvPr id="39" name="Picture 2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3584" y="3356074"/>
                <a:ext cx="1824038" cy="9906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</p:pic>
          <p:pic>
            <p:nvPicPr>
              <p:cNvPr id="40" name="Picture 2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91184" y="4346674"/>
                <a:ext cx="1824038" cy="8382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</p:pic>
          <p:sp>
            <p:nvSpPr>
              <p:cNvPr id="43" name="Line 26"/>
              <p:cNvSpPr>
                <a:spLocks noChangeShapeType="1"/>
              </p:cNvSpPr>
              <p:nvPr/>
            </p:nvSpPr>
            <p:spPr bwMode="auto">
              <a:xfrm>
                <a:off x="3529384" y="4194274"/>
                <a:ext cx="152400" cy="30480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 type="triangle" w="med" len="med"/>
                <a:tailEnd type="none" w="lg" len="lg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Line 27"/>
              <p:cNvSpPr>
                <a:spLocks noChangeShapeType="1"/>
              </p:cNvSpPr>
              <p:nvPr/>
            </p:nvSpPr>
            <p:spPr bwMode="auto">
              <a:xfrm flipH="1">
                <a:off x="3681784" y="4194274"/>
                <a:ext cx="152400" cy="30480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 type="triangle" w="med" len="med"/>
                <a:tailEnd type="none" w="lg" len="lg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Line 28"/>
              <p:cNvSpPr>
                <a:spLocks noChangeShapeType="1"/>
              </p:cNvSpPr>
              <p:nvPr/>
            </p:nvSpPr>
            <p:spPr bwMode="auto">
              <a:xfrm>
                <a:off x="3910384" y="4194274"/>
                <a:ext cx="76200" cy="30480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 type="triangle" w="med" len="med"/>
                <a:tailEnd type="none" w="lg" len="lg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Line 29"/>
              <p:cNvSpPr>
                <a:spLocks noChangeShapeType="1"/>
              </p:cNvSpPr>
              <p:nvPr/>
            </p:nvSpPr>
            <p:spPr bwMode="auto">
              <a:xfrm flipH="1">
                <a:off x="4062784" y="4194274"/>
                <a:ext cx="152400" cy="30480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 type="triangle" w="med" len="med"/>
                <a:tailEnd type="none" w="lg" len="lg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Line 30"/>
              <p:cNvSpPr>
                <a:spLocks noChangeShapeType="1"/>
              </p:cNvSpPr>
              <p:nvPr/>
            </p:nvSpPr>
            <p:spPr bwMode="auto">
              <a:xfrm flipH="1">
                <a:off x="3300784" y="4194274"/>
                <a:ext cx="152400" cy="30480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 type="triangle" w="med" len="med"/>
                <a:tailEnd type="none" w="lg" len="lg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Line 31"/>
              <p:cNvSpPr>
                <a:spLocks noChangeShapeType="1"/>
              </p:cNvSpPr>
              <p:nvPr/>
            </p:nvSpPr>
            <p:spPr bwMode="auto">
              <a:xfrm>
                <a:off x="3148384" y="4194274"/>
                <a:ext cx="152400" cy="304800"/>
              </a:xfrm>
              <a:prstGeom prst="line">
                <a:avLst/>
              </a:prstGeom>
              <a:noFill/>
              <a:ln w="28575">
                <a:solidFill>
                  <a:srgbClr val="FC0128"/>
                </a:solidFill>
                <a:round/>
                <a:headEnd type="triangle" w="med" len="med"/>
                <a:tailEnd type="none" w="lg" len="lg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" name="Text Box 32"/>
              <p:cNvSpPr txBox="1">
                <a:spLocks noChangeArrowheads="1"/>
              </p:cNvSpPr>
              <p:nvPr/>
            </p:nvSpPr>
            <p:spPr bwMode="auto">
              <a:xfrm>
                <a:off x="4291384" y="4499074"/>
                <a:ext cx="331788" cy="39687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+</a:t>
                </a: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" name="Text Box 33"/>
              <p:cNvSpPr txBox="1">
                <a:spLocks noChangeArrowheads="1"/>
              </p:cNvSpPr>
              <p:nvPr/>
            </p:nvSpPr>
            <p:spPr bwMode="auto">
              <a:xfrm>
                <a:off x="4443784" y="3813274"/>
                <a:ext cx="331788" cy="39687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>
                    <a:cs typeface="Arial" charset="0"/>
                  </a:rPr>
                  <a:t>−</a:t>
                </a:r>
              </a:p>
            </p:txBody>
          </p:sp>
        </p:grpSp>
        <p:sp>
          <p:nvSpPr>
            <p:cNvPr id="42" name="Text Box 24"/>
            <p:cNvSpPr txBox="1">
              <a:spLocks noChangeArrowheads="1"/>
            </p:cNvSpPr>
            <p:nvPr/>
          </p:nvSpPr>
          <p:spPr bwMode="auto">
            <a:xfrm>
              <a:off x="2627784" y="3977382"/>
              <a:ext cx="2224088" cy="3365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C0128"/>
                  </a:solidFill>
                  <a:effectLst/>
                  <a:uLnTx/>
                  <a:uFillTx/>
                </a:rPr>
                <a:t>Adjacent vanes (90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C0128"/>
                  </a:solidFill>
                  <a:effectLst/>
                  <a:uLnTx/>
                  <a:uFillTx/>
                  <a:cs typeface="Arial" charset="0"/>
                </a:rPr>
                <a:t>º)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C0128"/>
                  </a:solidFill>
                  <a:effectLst/>
                  <a:uLnTx/>
                  <a:uFillTx/>
                </a:rPr>
                <a:t> 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51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8384" y="4077072"/>
            <a:ext cx="2209800" cy="2362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8801" y="4005064"/>
            <a:ext cx="2379663" cy="2514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53" name="Rectangle 9"/>
          <p:cNvSpPr>
            <a:spLocks noChangeArrowheads="1"/>
          </p:cNvSpPr>
          <p:nvPr/>
        </p:nvSpPr>
        <p:spPr bwMode="auto">
          <a:xfrm>
            <a:off x="179512" y="3861048"/>
            <a:ext cx="39604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Aft>
                <a:spcPts val="600"/>
              </a:spcAft>
              <a:buClr>
                <a:schemeClr val="hlink"/>
              </a:buClr>
              <a:buSzPct val="70000"/>
              <a:buFont typeface="Symbol" pitchFamily="18" charset="2"/>
              <a:buNone/>
            </a:pPr>
            <a:r>
              <a:rPr lang="en-GB" sz="1800" dirty="0" smtClean="0">
                <a:solidFill>
                  <a:srgbClr val="0000FF"/>
                </a:solidFill>
                <a:latin typeface="Comic Sans MS" pitchFamily="66" charset="0"/>
                <a:sym typeface="ZapfDingbats" pitchFamily="82" charset="2"/>
              </a:rPr>
              <a:t>RF Field excitation:</a:t>
            </a:r>
          </a:p>
          <a:p>
            <a:pPr>
              <a:spcAft>
                <a:spcPts val="600"/>
              </a:spcAft>
              <a:buClr>
                <a:schemeClr val="hlink"/>
              </a:buClr>
              <a:buSzPct val="70000"/>
              <a:buFont typeface="Symbol" pitchFamily="18" charset="2"/>
              <a:buNone/>
            </a:pPr>
            <a:r>
              <a:rPr lang="en-GB" sz="1800" dirty="0" smtClean="0">
                <a:latin typeface="Comic Sans MS" pitchFamily="66" charset="0"/>
                <a:sym typeface="ZapfDingbats" pitchFamily="82" charset="2"/>
              </a:rPr>
              <a:t>An </a:t>
            </a:r>
            <a:r>
              <a:rPr lang="en-GB" sz="1800" dirty="0">
                <a:latin typeface="Comic Sans MS" pitchFamily="66" charset="0"/>
                <a:sym typeface="ZapfDingbats" pitchFamily="82" charset="2"/>
              </a:rPr>
              <a:t>empty </a:t>
            </a:r>
            <a:r>
              <a:rPr lang="en-GB" sz="1800" dirty="0">
                <a:solidFill>
                  <a:srgbClr val="FF0000"/>
                </a:solidFill>
                <a:latin typeface="Comic Sans MS" pitchFamily="66" charset="0"/>
                <a:sym typeface="ZapfDingbats" pitchFamily="82" charset="2"/>
              </a:rPr>
              <a:t>cylindrical cavity </a:t>
            </a:r>
            <a:r>
              <a:rPr lang="en-GB" sz="1800" dirty="0">
                <a:latin typeface="Comic Sans MS" pitchFamily="66" charset="0"/>
                <a:sym typeface="ZapfDingbats" pitchFamily="82" charset="2"/>
              </a:rPr>
              <a:t>can be excited on </a:t>
            </a:r>
            <a:r>
              <a:rPr lang="en-GB" sz="1800" dirty="0">
                <a:solidFill>
                  <a:srgbClr val="FF0000"/>
                </a:solidFill>
                <a:latin typeface="Comic Sans MS" pitchFamily="66" charset="0"/>
                <a:sym typeface="ZapfDingbats" pitchFamily="82" charset="2"/>
              </a:rPr>
              <a:t>different modes</a:t>
            </a:r>
            <a:r>
              <a:rPr lang="en-GB" sz="1800" dirty="0">
                <a:latin typeface="Comic Sans MS" pitchFamily="66" charset="0"/>
                <a:sym typeface="ZapfDingbats" pitchFamily="82" charset="2"/>
              </a:rPr>
              <a:t>.</a:t>
            </a:r>
          </a:p>
          <a:p>
            <a:pPr>
              <a:spcAft>
                <a:spcPts val="600"/>
              </a:spcAft>
              <a:buClr>
                <a:schemeClr val="hlink"/>
              </a:buClr>
              <a:buSzPct val="70000"/>
              <a:buFont typeface="Symbol" pitchFamily="18" charset="2"/>
              <a:buNone/>
            </a:pPr>
            <a:r>
              <a:rPr lang="en-GB" sz="1800" dirty="0">
                <a:latin typeface="Comic Sans MS" pitchFamily="66" charset="0"/>
                <a:sym typeface="ZapfDingbats" pitchFamily="82" charset="2"/>
              </a:rPr>
              <a:t>Some of these modes have only </a:t>
            </a:r>
            <a:r>
              <a:rPr lang="en-GB" sz="1800" dirty="0">
                <a:solidFill>
                  <a:srgbClr val="FF0000"/>
                </a:solidFill>
                <a:latin typeface="Comic Sans MS" pitchFamily="66" charset="0"/>
                <a:sym typeface="ZapfDingbats" pitchFamily="82" charset="2"/>
              </a:rPr>
              <a:t>transverse electric field </a:t>
            </a:r>
            <a:r>
              <a:rPr lang="en-GB" sz="1800" dirty="0">
                <a:latin typeface="Comic Sans MS" pitchFamily="66" charset="0"/>
                <a:sym typeface="ZapfDingbats" pitchFamily="82" charset="2"/>
              </a:rPr>
              <a:t>(the TE modes), and one uses </a:t>
            </a:r>
            <a:r>
              <a:rPr lang="en-GB" sz="1800" dirty="0" smtClean="0">
                <a:latin typeface="Comic Sans MS" pitchFamily="66" charset="0"/>
                <a:sym typeface="ZapfDingbats" pitchFamily="82" charset="2"/>
              </a:rPr>
              <a:t>in </a:t>
            </a:r>
            <a:r>
              <a:rPr lang="en-GB" sz="1800" dirty="0">
                <a:latin typeface="Comic Sans MS" pitchFamily="66" charset="0"/>
                <a:sym typeface="ZapfDingbats" pitchFamily="82" charset="2"/>
              </a:rPr>
              <a:t>particular </a:t>
            </a:r>
            <a:r>
              <a:rPr lang="en-GB" sz="1800" dirty="0" smtClean="0">
                <a:latin typeface="Comic Sans MS" pitchFamily="66" charset="0"/>
                <a:sym typeface="ZapfDingbats" pitchFamily="82" charset="2"/>
              </a:rPr>
              <a:t>the </a:t>
            </a:r>
            <a:r>
              <a:rPr lang="en-GB" sz="1800" dirty="0" smtClean="0">
                <a:solidFill>
                  <a:srgbClr val="FF0000"/>
                </a:solidFill>
                <a:latin typeface="Comic Sans MS" pitchFamily="66" charset="0"/>
                <a:sym typeface="ZapfDingbats" pitchFamily="82" charset="2"/>
              </a:rPr>
              <a:t>“</a:t>
            </a:r>
            <a:r>
              <a:rPr lang="en-GB" sz="1800" dirty="0" err="1">
                <a:solidFill>
                  <a:srgbClr val="FF0000"/>
                </a:solidFill>
                <a:latin typeface="Comic Sans MS" pitchFamily="66" charset="0"/>
                <a:sym typeface="ZapfDingbats" pitchFamily="82" charset="2"/>
              </a:rPr>
              <a:t>quadrupole</a:t>
            </a:r>
            <a:r>
              <a:rPr lang="en-GB" sz="1800" dirty="0">
                <a:solidFill>
                  <a:srgbClr val="FF0000"/>
                </a:solidFill>
                <a:latin typeface="Comic Sans MS" pitchFamily="66" charset="0"/>
                <a:sym typeface="ZapfDingbats" pitchFamily="82" charset="2"/>
              </a:rPr>
              <a:t>” mode</a:t>
            </a:r>
            <a:r>
              <a:rPr lang="en-GB" sz="1800" dirty="0">
                <a:latin typeface="Comic Sans MS" pitchFamily="66" charset="0"/>
                <a:sym typeface="ZapfDingbats" pitchFamily="82" charset="2"/>
              </a:rPr>
              <a:t>, the TE</a:t>
            </a:r>
            <a:r>
              <a:rPr lang="en-GB" sz="1800" baseline="-25000" dirty="0">
                <a:latin typeface="Comic Sans MS" pitchFamily="66" charset="0"/>
                <a:sym typeface="ZapfDingbats" pitchFamily="82" charset="2"/>
              </a:rPr>
              <a:t>210</a:t>
            </a:r>
            <a:r>
              <a:rPr lang="en-GB" sz="1800" dirty="0">
                <a:latin typeface="Comic Sans MS" pitchFamily="66" charset="0"/>
                <a:sym typeface="ZapfDingbats" pitchFamily="82" charset="2"/>
              </a:rPr>
              <a:t>.</a:t>
            </a:r>
          </a:p>
        </p:txBody>
      </p:sp>
      <p:sp>
        <p:nvSpPr>
          <p:cNvPr id="66" name="Text Box 6"/>
          <p:cNvSpPr txBox="1">
            <a:spLocks noChangeArrowheads="1"/>
          </p:cNvSpPr>
          <p:nvPr/>
        </p:nvSpPr>
        <p:spPr bwMode="auto">
          <a:xfrm>
            <a:off x="5945088" y="4005064"/>
            <a:ext cx="817563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</a:rPr>
              <a:t>B-field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C0128"/>
              </a:solidFill>
              <a:effectLst/>
              <a:uLnTx/>
              <a:uFillTx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5945088" y="5605264"/>
            <a:ext cx="806450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FC0128"/>
                </a:solidFill>
                <a:effectLst/>
                <a:uLnTx/>
                <a:uFillTx/>
              </a:rPr>
              <a:t>E-field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C0128"/>
              </a:solidFill>
              <a:effectLst/>
              <a:uLnTx/>
              <a:uFillTx/>
            </a:endParaRPr>
          </a:p>
        </p:txBody>
      </p:sp>
      <p:sp>
        <p:nvSpPr>
          <p:cNvPr id="68" name="Line 8"/>
          <p:cNvSpPr>
            <a:spLocks noChangeShapeType="1"/>
          </p:cNvSpPr>
          <p:nvPr/>
        </p:nvSpPr>
        <p:spPr bwMode="auto">
          <a:xfrm flipH="1">
            <a:off x="5716488" y="4233664"/>
            <a:ext cx="304800" cy="381000"/>
          </a:xfrm>
          <a:prstGeom prst="line">
            <a:avLst/>
          </a:prstGeom>
          <a:noFill/>
          <a:ln w="12700">
            <a:solidFill>
              <a:srgbClr val="FC0128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Line 9"/>
          <p:cNvSpPr>
            <a:spLocks noChangeShapeType="1"/>
          </p:cNvSpPr>
          <p:nvPr/>
        </p:nvSpPr>
        <p:spPr bwMode="auto">
          <a:xfrm flipH="1" flipV="1">
            <a:off x="5640288" y="5300464"/>
            <a:ext cx="381000" cy="381000"/>
          </a:xfrm>
          <a:prstGeom prst="line">
            <a:avLst/>
          </a:prstGeom>
          <a:noFill/>
          <a:ln w="12700">
            <a:solidFill>
              <a:srgbClr val="FC0128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0" name="Line 14"/>
          <p:cNvSpPr>
            <a:spLocks noChangeShapeType="1"/>
          </p:cNvSpPr>
          <p:nvPr/>
        </p:nvSpPr>
        <p:spPr bwMode="auto">
          <a:xfrm>
            <a:off x="6707088" y="4233664"/>
            <a:ext cx="304800" cy="304800"/>
          </a:xfrm>
          <a:prstGeom prst="line">
            <a:avLst/>
          </a:prstGeom>
          <a:noFill/>
          <a:ln w="12700">
            <a:solidFill>
              <a:srgbClr val="FC0128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Line 15"/>
          <p:cNvSpPr>
            <a:spLocks noChangeShapeType="1"/>
          </p:cNvSpPr>
          <p:nvPr/>
        </p:nvSpPr>
        <p:spPr bwMode="auto">
          <a:xfrm flipV="1">
            <a:off x="6707088" y="5373216"/>
            <a:ext cx="601216" cy="384448"/>
          </a:xfrm>
          <a:prstGeom prst="line">
            <a:avLst/>
          </a:prstGeom>
          <a:noFill/>
          <a:ln w="12700">
            <a:solidFill>
              <a:srgbClr val="FC0128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9358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16"/>
          <p:cNvSpPr>
            <a:spLocks noChangeArrowheads="1"/>
          </p:cNvSpPr>
          <p:nvPr/>
        </p:nvSpPr>
        <p:spPr bwMode="auto">
          <a:xfrm>
            <a:off x="251520" y="908720"/>
            <a:ext cx="864096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buClr>
                <a:schemeClr val="hlink"/>
              </a:buClr>
              <a:buSzPct val="70000"/>
              <a:buFont typeface="Symbol" pitchFamily="18" charset="2"/>
              <a:buNone/>
            </a:pPr>
            <a:r>
              <a:rPr lang="en-GB" sz="1800" b="0" dirty="0" smtClean="0">
                <a:solidFill>
                  <a:srgbClr val="0000FF"/>
                </a:solidFill>
                <a:latin typeface="Comic Sans MS" pitchFamily="66" charset="0"/>
                <a:sym typeface="ZapfDingbats" pitchFamily="82" charset="2"/>
              </a:rPr>
              <a:t>RFQ design: </a:t>
            </a:r>
            <a:r>
              <a:rPr lang="en-GB" sz="1800" b="0" dirty="0" smtClean="0">
                <a:latin typeface="Comic Sans MS" pitchFamily="66" charset="0"/>
                <a:sym typeface="ZapfDingbats" pitchFamily="82" charset="2"/>
              </a:rPr>
              <a:t>The </a:t>
            </a:r>
            <a:r>
              <a:rPr lang="en-GB" sz="1800" b="0" u="sng" dirty="0">
                <a:latin typeface="Comic Sans MS" pitchFamily="66" charset="0"/>
                <a:sym typeface="ZapfDingbats" pitchFamily="82" charset="2"/>
              </a:rPr>
              <a:t>modulation period</a:t>
            </a:r>
            <a:r>
              <a:rPr lang="en-GB" sz="1800" b="0" dirty="0">
                <a:latin typeface="Comic Sans MS" pitchFamily="66" charset="0"/>
                <a:sym typeface="ZapfDingbats" pitchFamily="82" charset="2"/>
              </a:rPr>
              <a:t> </a:t>
            </a:r>
            <a:r>
              <a:rPr lang="en-GB" sz="1800" b="0" dirty="0" smtClean="0">
                <a:latin typeface="Comic Sans MS" pitchFamily="66" charset="0"/>
                <a:sym typeface="ZapfDingbats" pitchFamily="82" charset="2"/>
              </a:rPr>
              <a:t>can </a:t>
            </a:r>
            <a:r>
              <a:rPr lang="en-GB" sz="1800" b="0" dirty="0">
                <a:latin typeface="Comic Sans MS" pitchFamily="66" charset="0"/>
                <a:sym typeface="ZapfDingbats" pitchFamily="82" charset="2"/>
              </a:rPr>
              <a:t>be slightly adjusted to change the phase of the beam inside the RFQ cells, and the </a:t>
            </a:r>
            <a:r>
              <a:rPr lang="en-GB" sz="1800" b="0" u="sng" dirty="0">
                <a:latin typeface="Comic Sans MS" pitchFamily="66" charset="0"/>
                <a:sym typeface="ZapfDingbats" pitchFamily="82" charset="2"/>
              </a:rPr>
              <a:t>amplitude of the modulation</a:t>
            </a:r>
            <a:r>
              <a:rPr lang="en-GB" sz="1800" b="0" dirty="0">
                <a:latin typeface="Comic Sans MS" pitchFamily="66" charset="0"/>
                <a:sym typeface="ZapfDingbats" pitchFamily="82" charset="2"/>
              </a:rPr>
              <a:t> can be changed to change the accelerating </a:t>
            </a:r>
            <a:r>
              <a:rPr lang="en-GB" sz="1800" b="0" dirty="0" smtClean="0">
                <a:latin typeface="Comic Sans MS" pitchFamily="66" charset="0"/>
                <a:sym typeface="ZapfDingbats" pitchFamily="82" charset="2"/>
              </a:rPr>
              <a:t>gradient</a:t>
            </a:r>
            <a:br>
              <a:rPr lang="en-GB" sz="1800" b="0" dirty="0" smtClean="0">
                <a:latin typeface="Comic Sans MS" pitchFamily="66" charset="0"/>
                <a:sym typeface="ZapfDingbats" pitchFamily="82" charset="2"/>
              </a:rPr>
            </a:br>
            <a:r>
              <a:rPr lang="en-GB" sz="1800" b="0" dirty="0" smtClean="0">
                <a:latin typeface="Comic Sans MS" pitchFamily="66" charset="0"/>
                <a:sym typeface="Symbol" pitchFamily="18" charset="2"/>
              </a:rPr>
              <a:t> start with </a:t>
            </a:r>
            <a:r>
              <a:rPr lang="en-GB" sz="1800" b="0" dirty="0">
                <a:latin typeface="Comic Sans MS" pitchFamily="66" charset="0"/>
                <a:sym typeface="Symbol" pitchFamily="18" charset="2"/>
              </a:rPr>
              <a:t>some bunching cells, progressively bunch the beam (</a:t>
            </a:r>
            <a:r>
              <a:rPr lang="en-GB" sz="1800" b="0" u="sng" dirty="0">
                <a:solidFill>
                  <a:srgbClr val="FF3300"/>
                </a:solidFill>
                <a:latin typeface="Comic Sans MS" pitchFamily="66" charset="0"/>
                <a:sym typeface="Symbol" pitchFamily="18" charset="2"/>
              </a:rPr>
              <a:t>adiabatic bunching channel)</a:t>
            </a:r>
            <a:r>
              <a:rPr lang="en-GB" sz="1800" b="0" dirty="0">
                <a:latin typeface="Comic Sans MS" pitchFamily="66" charset="0"/>
                <a:sym typeface="Symbol" pitchFamily="18" charset="2"/>
              </a:rPr>
              <a:t>, and only in the last cells </a:t>
            </a:r>
            <a:r>
              <a:rPr lang="en-GB" sz="1800" b="0" dirty="0" smtClean="0">
                <a:latin typeface="Comic Sans MS" pitchFamily="66" charset="0"/>
                <a:sym typeface="Symbol" pitchFamily="18" charset="2"/>
              </a:rPr>
              <a:t>accelerate.</a:t>
            </a:r>
            <a:endParaRPr lang="en-GB" sz="1800" b="0" dirty="0">
              <a:latin typeface="Comic Sans MS" pitchFamily="66" charset="0"/>
              <a:sym typeface="Symbol" pitchFamily="18" charset="2"/>
            </a:endParaRPr>
          </a:p>
        </p:txBody>
      </p:sp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RFQ Design + Longitudinal Phase Space </a:t>
            </a:r>
            <a:endParaRPr lang="fr-FR" dirty="0"/>
          </a:p>
        </p:txBody>
      </p:sp>
      <p:grpSp>
        <p:nvGrpSpPr>
          <p:cNvPr id="71" name="Group 5"/>
          <p:cNvGrpSpPr>
            <a:grpSpLocks/>
          </p:cNvGrpSpPr>
          <p:nvPr/>
        </p:nvGrpSpPr>
        <p:grpSpPr bwMode="auto">
          <a:xfrm>
            <a:off x="107504" y="2492896"/>
            <a:ext cx="8928992" cy="3816424"/>
            <a:chOff x="-18222" y="4833"/>
            <a:chExt cx="14911" cy="5815"/>
          </a:xfrm>
        </p:grpSpPr>
        <p:grpSp>
          <p:nvGrpSpPr>
            <p:cNvPr id="72" name="Group 6"/>
            <p:cNvGrpSpPr>
              <a:grpSpLocks/>
            </p:cNvGrpSpPr>
            <p:nvPr/>
          </p:nvGrpSpPr>
          <p:grpSpPr bwMode="auto">
            <a:xfrm>
              <a:off x="-18222" y="4833"/>
              <a:ext cx="14816" cy="5815"/>
              <a:chOff x="-18222" y="4833"/>
              <a:chExt cx="14816" cy="5815"/>
            </a:xfrm>
          </p:grpSpPr>
          <p:pic>
            <p:nvPicPr>
              <p:cNvPr id="76" name="Picture 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222" y="4833"/>
                <a:ext cx="3843" cy="2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4487" y="4833"/>
                <a:ext cx="3843" cy="2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8" name="Picture 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6000"/>
              <a:stretch>
                <a:fillRect/>
              </a:stretch>
            </p:blipFill>
            <p:spPr bwMode="auto">
              <a:xfrm>
                <a:off x="-7018" y="4833"/>
                <a:ext cx="3612" cy="2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" name="Picture 1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6000"/>
              <a:stretch>
                <a:fillRect/>
              </a:stretch>
            </p:blipFill>
            <p:spPr bwMode="auto">
              <a:xfrm>
                <a:off x="-17945" y="7812"/>
                <a:ext cx="3612" cy="2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891" y="4833"/>
                <a:ext cx="3843" cy="2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" name="Picture 1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4487" y="7812"/>
                <a:ext cx="3845" cy="28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3" name="Group 13"/>
            <p:cNvGrpSpPr>
              <a:grpSpLocks/>
            </p:cNvGrpSpPr>
            <p:nvPr/>
          </p:nvGrpSpPr>
          <p:grpSpPr bwMode="auto">
            <a:xfrm>
              <a:off x="-10614" y="7812"/>
              <a:ext cx="7303" cy="2836"/>
              <a:chOff x="-10506" y="7812"/>
              <a:chExt cx="7303" cy="2836"/>
            </a:xfrm>
          </p:grpSpPr>
          <p:pic>
            <p:nvPicPr>
              <p:cNvPr id="74" name="Picture 14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6000"/>
              <a:stretch>
                <a:fillRect/>
              </a:stretch>
            </p:blipFill>
            <p:spPr bwMode="auto">
              <a:xfrm>
                <a:off x="-10506" y="7812"/>
                <a:ext cx="3612" cy="28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" name="Picture 15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048" y="7812"/>
                <a:ext cx="3845" cy="28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83" name="Text Box 17"/>
          <p:cNvSpPr txBox="1">
            <a:spLocks noChangeArrowheads="1"/>
          </p:cNvSpPr>
          <p:nvPr/>
        </p:nvSpPr>
        <p:spPr bwMode="auto">
          <a:xfrm>
            <a:off x="467544" y="6289575"/>
            <a:ext cx="8206680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GB" sz="1400" dirty="0"/>
              <a:t>Longitudinal beam profile of a proton beam along the CERN </a:t>
            </a:r>
            <a:r>
              <a:rPr lang="en-GB" sz="1400" dirty="0" smtClean="0"/>
              <a:t>RFQ2</a:t>
            </a:r>
            <a:endParaRPr lang="en-US" sz="1400" dirty="0"/>
          </a:p>
        </p:txBody>
      </p:sp>
      <p:sp>
        <p:nvSpPr>
          <p:cNvPr id="84" name="Line 18"/>
          <p:cNvSpPr>
            <a:spLocks noChangeShapeType="1"/>
          </p:cNvSpPr>
          <p:nvPr/>
        </p:nvSpPr>
        <p:spPr bwMode="auto">
          <a:xfrm>
            <a:off x="4283968" y="3573016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2051720" y="3573016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7" name="Line 18"/>
          <p:cNvSpPr>
            <a:spLocks noChangeShapeType="1"/>
          </p:cNvSpPr>
          <p:nvPr/>
        </p:nvSpPr>
        <p:spPr bwMode="auto">
          <a:xfrm>
            <a:off x="6444208" y="3573016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8" name="Line 18"/>
          <p:cNvSpPr>
            <a:spLocks noChangeShapeType="1"/>
          </p:cNvSpPr>
          <p:nvPr/>
        </p:nvSpPr>
        <p:spPr bwMode="auto">
          <a:xfrm>
            <a:off x="4355976" y="558924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9" name="Line 18"/>
          <p:cNvSpPr>
            <a:spLocks noChangeShapeType="1"/>
          </p:cNvSpPr>
          <p:nvPr/>
        </p:nvSpPr>
        <p:spPr bwMode="auto">
          <a:xfrm>
            <a:off x="2123728" y="558924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0" name="Line 18"/>
          <p:cNvSpPr>
            <a:spLocks noChangeShapeType="1"/>
          </p:cNvSpPr>
          <p:nvPr/>
        </p:nvSpPr>
        <p:spPr bwMode="auto">
          <a:xfrm>
            <a:off x="6516216" y="558924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1" name="Line 18"/>
          <p:cNvSpPr>
            <a:spLocks noChangeShapeType="1"/>
          </p:cNvSpPr>
          <p:nvPr/>
        </p:nvSpPr>
        <p:spPr bwMode="auto">
          <a:xfrm>
            <a:off x="179512" y="558924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" name="Line 18"/>
          <p:cNvSpPr>
            <a:spLocks noChangeShapeType="1"/>
          </p:cNvSpPr>
          <p:nvPr/>
        </p:nvSpPr>
        <p:spPr bwMode="auto">
          <a:xfrm>
            <a:off x="8532440" y="3573016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0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Summary up to here…</a:t>
            </a:r>
            <a:endParaRPr lang="en-US" dirty="0"/>
          </a:p>
          <a:p>
            <a:endParaRPr lang="fr-FR" dirty="0"/>
          </a:p>
        </p:txBody>
      </p:sp>
      <p:sp>
        <p:nvSpPr>
          <p:cNvPr id="3" name="Text Box 2051"/>
          <p:cNvSpPr txBox="1">
            <a:spLocks noChangeArrowheads="1"/>
          </p:cNvSpPr>
          <p:nvPr/>
        </p:nvSpPr>
        <p:spPr bwMode="auto">
          <a:xfrm>
            <a:off x="395536" y="1268760"/>
            <a:ext cx="8496944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Acceleration by electric fields</a:t>
            </a:r>
            <a:r>
              <a:rPr lang="en-US" sz="2000" dirty="0" smtClean="0"/>
              <a:t>, static fields limited </a:t>
            </a:r>
            <a:br>
              <a:rPr lang="en-US" sz="2000" dirty="0" smtClean="0"/>
            </a:br>
            <a:r>
              <a:rPr lang="en-US" sz="2000" dirty="0" smtClean="0"/>
              <a:t>=&gt; time-varying fields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Synchronous condition </a:t>
            </a:r>
            <a:r>
              <a:rPr lang="en-US" sz="2000" dirty="0" smtClean="0"/>
              <a:t>needs to be fulfilled for acceleration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Particles perform </a:t>
            </a:r>
            <a:r>
              <a:rPr lang="en-US" sz="2000" dirty="0" smtClean="0">
                <a:solidFill>
                  <a:srgbClr val="FF0000"/>
                </a:solidFill>
              </a:rPr>
              <a:t>oscillation</a:t>
            </a:r>
            <a:r>
              <a:rPr lang="en-US" sz="2000" dirty="0" smtClean="0"/>
              <a:t> around synchronous phase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visualize oscillations in phase space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endParaRPr lang="en-US" sz="2000" dirty="0"/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Electrons are quickly relativistic, speed does not change</a:t>
            </a:r>
            <a:br>
              <a:rPr lang="en-US" sz="2000" dirty="0" smtClean="0"/>
            </a:br>
            <a:r>
              <a:rPr lang="en-US" sz="2000" dirty="0" smtClean="0"/>
              <a:t>use traveling wave structures for acceleration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Protons and ions </a:t>
            </a:r>
            <a:endParaRPr lang="en-US" sz="2000" dirty="0" smtClean="0"/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RFQ for bunching and first acceleration</a:t>
            </a:r>
            <a:endParaRPr lang="en-US" sz="2000" dirty="0" smtClean="0"/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need </a:t>
            </a:r>
            <a:r>
              <a:rPr lang="en-US" sz="2000" dirty="0" smtClean="0"/>
              <a:t>changing structure </a:t>
            </a:r>
            <a:r>
              <a:rPr lang="en-US" sz="2000" dirty="0" smtClean="0"/>
              <a:t>geometry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39584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Summary: Relativity + Energy </a:t>
            </a:r>
            <a:r>
              <a:rPr lang="en-US" dirty="0"/>
              <a:t>Gain</a:t>
            </a:r>
            <a:endParaRPr lang="fr-FR" dirty="0"/>
          </a:p>
        </p:txBody>
      </p:sp>
      <p:sp>
        <p:nvSpPr>
          <p:cNvPr id="23567" name="Text Box 3"/>
          <p:cNvSpPr txBox="1">
            <a:spLocks noChangeArrowheads="1"/>
          </p:cNvSpPr>
          <p:nvPr/>
        </p:nvSpPr>
        <p:spPr bwMode="auto">
          <a:xfrm>
            <a:off x="5105400" y="1905000"/>
            <a:ext cx="3657600" cy="44958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noAutofit/>
          </a:bodyPr>
          <a:lstStyle/>
          <a:p>
            <a:r>
              <a:rPr lang="fr-FR" sz="1800" dirty="0">
                <a:solidFill>
                  <a:srgbClr val="FF3300"/>
                </a:solidFill>
              </a:rPr>
              <a:t>RF </a:t>
            </a:r>
            <a:r>
              <a:rPr lang="fr-FR" sz="1800" dirty="0" err="1">
                <a:solidFill>
                  <a:srgbClr val="FF3300"/>
                </a:solidFill>
              </a:rPr>
              <a:t>Acceleration</a:t>
            </a:r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r>
              <a:rPr lang="fr-FR" sz="1600" b="1" dirty="0">
                <a:solidFill>
                  <a:srgbClr val="006600"/>
                </a:solidFill>
              </a:rPr>
              <a:t>(</a:t>
            </a:r>
            <a:r>
              <a:rPr lang="fr-FR" sz="1600" b="1" dirty="0" err="1">
                <a:solidFill>
                  <a:srgbClr val="006600"/>
                </a:solidFill>
              </a:rPr>
              <a:t>neglecting</a:t>
            </a:r>
            <a:r>
              <a:rPr lang="fr-FR" sz="1600" b="1" dirty="0">
                <a:solidFill>
                  <a:srgbClr val="006600"/>
                </a:solidFill>
              </a:rPr>
              <a:t> transit time factor</a:t>
            </a:r>
            <a:r>
              <a:rPr lang="fr-FR" sz="1600" b="1" dirty="0" smtClean="0">
                <a:solidFill>
                  <a:srgbClr val="006600"/>
                </a:solidFill>
              </a:rPr>
              <a:t>)</a:t>
            </a:r>
          </a:p>
          <a:p>
            <a:endParaRPr lang="en-US" sz="1600" dirty="0" smtClean="0"/>
          </a:p>
          <a:p>
            <a:r>
              <a:rPr lang="en-US" sz="1600" dirty="0" smtClean="0"/>
              <a:t>The field will change during the passage of the particle through the cavity</a:t>
            </a:r>
            <a:br>
              <a:rPr lang="en-US" sz="1600" dirty="0" smtClean="0"/>
            </a:br>
            <a:r>
              <a:rPr lang="en-US" sz="1600" dirty="0" smtClean="0"/>
              <a:t>=&gt; effective energy gain is lower</a:t>
            </a:r>
          </a:p>
          <a:p>
            <a:endParaRPr lang="fr-FR" sz="1600" b="1" dirty="0">
              <a:solidFill>
                <a:srgbClr val="006600"/>
              </a:solidFill>
            </a:endParaRPr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1197488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fr-FR" sz="1800" dirty="0" err="1">
                <a:solidFill>
                  <a:srgbClr val="FF3300"/>
                </a:solidFill>
              </a:rPr>
              <a:t>Newton-Lorentz</a:t>
            </a:r>
            <a:r>
              <a:rPr lang="en-US" sz="1800" dirty="0">
                <a:solidFill>
                  <a:srgbClr val="FF3300"/>
                </a:solidFill>
              </a:rPr>
              <a:t> Force</a:t>
            </a:r>
            <a:r>
              <a:rPr lang="fr-FR" sz="1800" dirty="0">
                <a:solidFill>
                  <a:srgbClr val="FF3300"/>
                </a:solidFill>
              </a:rPr>
              <a:t>                                           </a:t>
            </a:r>
            <a:endParaRPr lang="fr-FR" dirty="0">
              <a:latin typeface="Times New Roman" charset="0"/>
            </a:endParaRPr>
          </a:p>
        </p:txBody>
      </p:sp>
      <p:sp>
        <p:nvSpPr>
          <p:cNvPr id="23569" name="Text Box 16"/>
          <p:cNvSpPr txBox="1">
            <a:spLocks noChangeArrowheads="1"/>
          </p:cNvSpPr>
          <p:nvPr/>
        </p:nvSpPr>
        <p:spPr bwMode="auto">
          <a:xfrm>
            <a:off x="304800" y="1905000"/>
            <a:ext cx="4670425" cy="44958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noAutofit/>
          </a:bodyPr>
          <a:lstStyle/>
          <a:p>
            <a:r>
              <a:rPr lang="en-US" sz="1800" dirty="0" err="1">
                <a:solidFill>
                  <a:srgbClr val="FF3300"/>
                </a:solidFill>
              </a:rPr>
              <a:t>Relativistics</a:t>
            </a:r>
            <a:r>
              <a:rPr lang="en-US" sz="1800" dirty="0">
                <a:solidFill>
                  <a:srgbClr val="FF3300"/>
                </a:solidFill>
              </a:rPr>
              <a:t> Dynamics</a:t>
            </a:r>
            <a:endParaRPr lang="fr-FR" sz="1800" dirty="0" smtClean="0">
              <a:solidFill>
                <a:srgbClr val="FF3300"/>
              </a:solidFill>
            </a:endParaRPr>
          </a:p>
          <a:p>
            <a:endParaRPr lang="fr-FR" sz="1800" dirty="0" smtClean="0">
              <a:solidFill>
                <a:srgbClr val="FF3300"/>
              </a:solidFill>
            </a:endParaRPr>
          </a:p>
          <a:p>
            <a:endParaRPr lang="fr-FR" sz="1800" dirty="0" smtClean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r>
              <a:rPr lang="fr-FR" sz="1800" dirty="0">
                <a:solidFill>
                  <a:srgbClr val="FF3300"/>
                </a:solidFill>
              </a:rPr>
              <a:t>                </a:t>
            </a: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dirty="0">
              <a:latin typeface="Times New Roman" charset="0"/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457200" y="4046537"/>
          <a:ext cx="17145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1" name="Equation" r:id="rId4" imgW="838080" imgH="241200" progId="Equation.3">
                  <p:embed/>
                </p:oleObj>
              </mc:Choice>
              <mc:Fallback>
                <p:oleObj name="Equation" r:id="rId4" imgW="8380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46537"/>
                        <a:ext cx="1714500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581400" y="4144962"/>
          <a:ext cx="120015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2" name="Equation" r:id="rId6" imgW="571320" imgH="203040" progId="Equation.3">
                  <p:embed/>
                </p:oleObj>
              </mc:Choice>
              <mc:Fallback>
                <p:oleObj name="Equation" r:id="rId6" imgW="57132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144962"/>
                        <a:ext cx="120015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0" name="Line 25"/>
          <p:cNvSpPr>
            <a:spLocks noChangeShapeType="1"/>
          </p:cNvSpPr>
          <p:nvPr/>
        </p:nvSpPr>
        <p:spPr bwMode="auto">
          <a:xfrm>
            <a:off x="2590800" y="4373562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457200" y="4724526"/>
          <a:ext cx="2436812" cy="761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3" name="Equation" r:id="rId8" imgW="1257300" imgH="393700" progId="Equation.DSMT4">
                  <p:embed/>
                </p:oleObj>
              </mc:Choice>
              <mc:Fallback>
                <p:oleObj name="Equation" r:id="rId8" imgW="1257300" imgH="3937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724526"/>
                        <a:ext cx="2436812" cy="7618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57200" y="5829300"/>
          <a:ext cx="2286000" cy="439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4" name="Equation" r:id="rId10" imgW="1054100" imgH="203200" progId="Equation.DSMT4">
                  <p:embed/>
                </p:oleObj>
              </mc:Choice>
              <mc:Fallback>
                <p:oleObj name="Equation" r:id="rId10" imgW="1054100" imgH="203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829300"/>
                        <a:ext cx="2286000" cy="4399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3327400" y="5765800"/>
          <a:ext cx="1651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5" name="Equation" r:id="rId12" imgW="825500" imgH="279400" progId="Equation.DSMT4">
                  <p:embed/>
                </p:oleObj>
              </mc:Choice>
              <mc:Fallback>
                <p:oleObj name="Equation" r:id="rId12" imgW="825500" imgH="2794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400" y="5765800"/>
                        <a:ext cx="16510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1" name="Line 30"/>
          <p:cNvSpPr>
            <a:spLocks noChangeShapeType="1"/>
          </p:cNvSpPr>
          <p:nvPr/>
        </p:nvSpPr>
        <p:spPr bwMode="auto">
          <a:xfrm>
            <a:off x="2971800" y="60579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5257800" y="2456374"/>
          <a:ext cx="3373438" cy="523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6" name="Equation" r:id="rId14" imgW="1638300" imgH="254000" progId="Equation.DSMT4">
                  <p:embed/>
                </p:oleObj>
              </mc:Choice>
              <mc:Fallback>
                <p:oleObj name="Equation" r:id="rId14" imgW="1638300" imgH="2540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456374"/>
                        <a:ext cx="3373438" cy="5233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5334001" y="3212788"/>
          <a:ext cx="1529330" cy="52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7" name="Equation" r:id="rId16" imgW="673100" imgH="241300" progId="Equation.DSMT4">
                  <p:embed/>
                </p:oleObj>
              </mc:Choice>
              <mc:Fallback>
                <p:oleObj name="Equation" r:id="rId16" imgW="673100" imgH="2413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1" y="3212788"/>
                        <a:ext cx="1529330" cy="52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5346700" y="3962400"/>
          <a:ext cx="1573213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8" name="Equation" r:id="rId18" imgW="749160" imgH="241200" progId="Equation.3">
                  <p:embed/>
                </p:oleObj>
              </mc:Choice>
              <mc:Fallback>
                <p:oleObj name="Equation" r:id="rId18" imgW="749160" imgH="241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962400"/>
                        <a:ext cx="1573213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2908300" y="1012826"/>
          <a:ext cx="2654300" cy="754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09" name="Equation" r:id="rId20" imgW="1384300" imgH="393700" progId="Equation.DSMT4">
                  <p:embed/>
                </p:oleObj>
              </mc:Choice>
              <mc:Fallback>
                <p:oleObj name="Equation" r:id="rId20" imgW="1384300" imgH="39370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012826"/>
                        <a:ext cx="2654300" cy="7545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172200" y="1126992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2</a:t>
            </a:r>
            <a:r>
              <a:rPr lang="en-GB" sz="1400" baseline="30000" dirty="0" smtClean="0"/>
              <a:t>nd</a:t>
            </a:r>
            <a:r>
              <a:rPr lang="en-GB" sz="1400" dirty="0" smtClean="0"/>
              <a:t> term always perpendicular to motion =&gt; no acceleration</a:t>
            </a:r>
            <a:endParaRPr lang="en-GB" sz="14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457199" y="3276600"/>
          <a:ext cx="338475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10" name="Equation" r:id="rId22" imgW="1943100" imgH="393700" progId="Equation.DSMT4">
                  <p:embed/>
                </p:oleObj>
              </mc:Choice>
              <mc:Fallback>
                <p:oleObj name="Equation" r:id="rId22" imgW="1943100" imgH="3937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99" y="3276600"/>
                        <a:ext cx="338475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/>
        </p:nvGraphicFramePr>
        <p:xfrm>
          <a:off x="457200" y="2362200"/>
          <a:ext cx="1676400" cy="766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11" name="Equation" r:id="rId24" imgW="1028520" imgH="469800" progId="Equation.DSMT4">
                  <p:embed/>
                </p:oleObj>
              </mc:Choice>
              <mc:Fallback>
                <p:oleObj name="Equation" r:id="rId24" imgW="1028520" imgH="4698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62200"/>
                        <a:ext cx="1676400" cy="7663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2590800" y="2438400"/>
          <a:ext cx="2286000" cy="697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012" name="Equation" r:id="rId26" imgW="1498600" imgH="457200" progId="Equation.DSMT4">
                  <p:embed/>
                </p:oleObj>
              </mc:Choice>
              <mc:Fallback>
                <p:oleObj name="Equation" r:id="rId26" imgW="1498600" imgH="4572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438400"/>
                        <a:ext cx="2286000" cy="6973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Circular accelerators</a:t>
            </a:r>
            <a:endParaRPr lang="en-US" dirty="0"/>
          </a:p>
          <a:p>
            <a:endParaRPr lang="fr-FR" dirty="0"/>
          </a:p>
        </p:txBody>
      </p:sp>
      <p:sp>
        <p:nvSpPr>
          <p:cNvPr id="3" name="Text Box 2051"/>
          <p:cNvSpPr txBox="1">
            <a:spLocks noChangeArrowheads="1"/>
          </p:cNvSpPr>
          <p:nvPr/>
        </p:nvSpPr>
        <p:spPr bwMode="auto">
          <a:xfrm>
            <a:off x="1259632" y="1916832"/>
            <a:ext cx="676652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smtClean="0"/>
              <a:t>Cyclotron</a:t>
            </a:r>
          </a:p>
          <a:p>
            <a:pPr algn="ctr">
              <a:spcBef>
                <a:spcPct val="50000"/>
              </a:spcBef>
            </a:pPr>
            <a:r>
              <a:rPr lang="en-US" sz="2800" dirty="0" smtClean="0"/>
              <a:t>Synchrotron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2241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2"/>
          <p:cNvSpPr txBox="1">
            <a:spLocks noChangeArrowheads="1"/>
          </p:cNvSpPr>
          <p:nvPr/>
        </p:nvSpPr>
        <p:spPr bwMode="auto">
          <a:xfrm>
            <a:off x="1066800" y="304800"/>
            <a:ext cx="7086600" cy="533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/>
              <a:t>Circular accelerators: </a:t>
            </a:r>
            <a:r>
              <a:rPr lang="fr-FR" dirty="0" smtClean="0"/>
              <a:t>Cyclotron</a:t>
            </a:r>
            <a:endParaRPr lang="fr-FR" dirty="0"/>
          </a:p>
        </p:txBody>
      </p:sp>
      <p:grpSp>
        <p:nvGrpSpPr>
          <p:cNvPr id="41988" name="Group 2"/>
          <p:cNvGrpSpPr>
            <a:grpSpLocks/>
          </p:cNvGrpSpPr>
          <p:nvPr/>
        </p:nvGrpSpPr>
        <p:grpSpPr bwMode="auto">
          <a:xfrm>
            <a:off x="4324350" y="3752851"/>
            <a:ext cx="3703027" cy="995363"/>
            <a:chOff x="2951" y="2364"/>
            <a:chExt cx="2527" cy="627"/>
          </a:xfrm>
        </p:grpSpPr>
        <p:sp>
          <p:nvSpPr>
            <p:cNvPr id="42055" name="Rectangle 3"/>
            <p:cNvSpPr>
              <a:spLocks noChangeArrowheads="1"/>
            </p:cNvSpPr>
            <p:nvPr/>
          </p:nvSpPr>
          <p:spPr bwMode="auto">
            <a:xfrm>
              <a:off x="2951" y="2537"/>
              <a:ext cx="144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Cyclotron frequency</a:t>
              </a:r>
              <a:endParaRPr sz="1600" noProof="1">
                <a:latin typeface="Comic Sans MS" pitchFamily="-110" charset="0"/>
              </a:endParaRPr>
            </a:p>
          </p:txBody>
        </p:sp>
        <p:graphicFrame>
          <p:nvGraphicFramePr>
            <p:cNvPr id="41987" name="Object 3"/>
            <p:cNvGraphicFramePr>
              <a:graphicFrameLocks noChangeAspect="1"/>
            </p:cNvGraphicFramePr>
            <p:nvPr/>
          </p:nvGraphicFramePr>
          <p:xfrm>
            <a:off x="4574" y="2364"/>
            <a:ext cx="904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262" name="Equation" r:id="rId3" imgW="622080" imgH="431640" progId="Equation.3">
                    <p:embed/>
                  </p:oleObj>
                </mc:Choice>
                <mc:Fallback>
                  <p:oleObj name="Equation" r:id="rId3" imgW="6220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4" y="2364"/>
                          <a:ext cx="904" cy="6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4569069" y="5019675"/>
            <a:ext cx="36634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1800" dirty="0">
                <a:latin typeface="Comic Sans MS" pitchFamily="-110" charset="0"/>
              </a:rPr>
              <a:t> </a:t>
            </a:r>
            <a:r>
              <a:rPr lang="en-US" sz="2000" b="1" i="1" dirty="0">
                <a:latin typeface="Symbol" pitchFamily="-110" charset="2"/>
              </a:rPr>
              <a:t>g</a:t>
            </a:r>
            <a:r>
              <a:rPr lang="en-US" sz="1800" dirty="0">
                <a:latin typeface="Comic Sans MS" pitchFamily="-110" charset="0"/>
              </a:rPr>
              <a:t> increases with the energy </a:t>
            </a:r>
            <a:r>
              <a:rPr lang="en-US" sz="1800" b="1" dirty="0" smtClean="0">
                <a:solidFill>
                  <a:srgbClr val="FF5050"/>
                </a:solidFill>
                <a:latin typeface="Comic Sans MS" pitchFamily="-110" charset="0"/>
                <a:sym typeface="Symbol" pitchFamily="-110" charset="2"/>
              </a:rPr>
              <a:t></a:t>
            </a: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>
                <a:latin typeface="Comic Sans MS" pitchFamily="-110" charset="0"/>
              </a:rPr>
              <a:t>no exact </a:t>
            </a:r>
            <a:r>
              <a:rPr lang="en-US" sz="1800" dirty="0" smtClean="0">
                <a:latin typeface="Comic Sans MS" pitchFamily="-110" charset="0"/>
              </a:rPr>
              <a:t>synchronism</a:t>
            </a:r>
            <a:endParaRPr lang="en-US" sz="1800" dirty="0">
              <a:latin typeface="Comic Sans MS" pitchFamily="-110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1800" dirty="0">
                <a:latin typeface="Comic Sans MS" pitchFamily="-110" charset="0"/>
              </a:rPr>
              <a:t> if  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</a:rPr>
              <a:t>v 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  <a:sym typeface="Symbol" pitchFamily="-110" charset="2"/>
              </a:rPr>
              <a:t> 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</a:rPr>
              <a:t>c</a:t>
            </a:r>
            <a:r>
              <a:rPr lang="en-US" sz="1800" b="1" dirty="0">
                <a:latin typeface="Comic Sans MS" pitchFamily="-110" charset="0"/>
              </a:rPr>
              <a:t>  </a:t>
            </a:r>
            <a:r>
              <a:rPr lang="en-US" sz="1800" b="1" dirty="0">
                <a:solidFill>
                  <a:srgbClr val="FF5050"/>
                </a:solidFill>
                <a:latin typeface="Comic Sans MS" pitchFamily="-110" charset="0"/>
                <a:sym typeface="Symbol" pitchFamily="-110" charset="2"/>
              </a:rPr>
              <a:t></a:t>
            </a:r>
            <a:r>
              <a:rPr lang="en-US" sz="1800" b="1" dirty="0">
                <a:latin typeface="Comic Sans MS" pitchFamily="-110" charset="0"/>
                <a:sym typeface="Symbol" pitchFamily="-110" charset="2"/>
              </a:rPr>
              <a:t>  </a:t>
            </a:r>
            <a:r>
              <a:rPr lang="en-US" sz="1800" b="1" dirty="0">
                <a:solidFill>
                  <a:srgbClr val="0000FF"/>
                </a:solidFill>
                <a:latin typeface="Symbol" pitchFamily="-110" charset="2"/>
              </a:rPr>
              <a:t>g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  <a:sym typeface="Symbol" pitchFamily="-110" charset="2"/>
              </a:rPr>
              <a:t>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</a:rPr>
              <a:t> 1</a:t>
            </a:r>
            <a:endParaRPr sz="1800" b="1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grpSp>
        <p:nvGrpSpPr>
          <p:cNvPr id="41990" name="Group 6"/>
          <p:cNvGrpSpPr>
            <a:grpSpLocks/>
          </p:cNvGrpSpPr>
          <p:nvPr/>
        </p:nvGrpSpPr>
        <p:grpSpPr bwMode="auto">
          <a:xfrm>
            <a:off x="4422531" y="1844824"/>
            <a:ext cx="3137389" cy="1535112"/>
            <a:chOff x="3018" y="1157"/>
            <a:chExt cx="2141" cy="967"/>
          </a:xfrm>
        </p:grpSpPr>
        <p:sp>
          <p:nvSpPr>
            <p:cNvPr id="42050" name="Rectangle 7"/>
            <p:cNvSpPr>
              <a:spLocks noChangeArrowheads="1"/>
            </p:cNvSpPr>
            <p:nvPr/>
          </p:nvSpPr>
          <p:spPr bwMode="auto">
            <a:xfrm>
              <a:off x="3675" y="1502"/>
              <a:ext cx="1351" cy="622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1" name="Rectangle 8"/>
            <p:cNvSpPr>
              <a:spLocks noChangeArrowheads="1"/>
            </p:cNvSpPr>
            <p:nvPr/>
          </p:nvSpPr>
          <p:spPr bwMode="auto">
            <a:xfrm>
              <a:off x="3018" y="1157"/>
              <a:ext cx="214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>
                  <a:solidFill>
                    <a:srgbClr val="0000FF"/>
                  </a:solidFill>
                  <a:latin typeface="Comic Sans MS" pitchFamily="-110" charset="0"/>
                </a:rPr>
                <a:t>Synchronism condition</a:t>
              </a:r>
              <a:endParaRPr sz="2000" noProof="1">
                <a:solidFill>
                  <a:srgbClr val="0000FF"/>
                </a:solidFill>
                <a:latin typeface="Comic Sans MS" pitchFamily="-110" charset="0"/>
              </a:endParaRPr>
            </a:p>
          </p:txBody>
        </p:sp>
        <p:graphicFrame>
          <p:nvGraphicFramePr>
            <p:cNvPr id="41986" name="Object 2"/>
            <p:cNvGraphicFramePr>
              <a:graphicFrameLocks noChangeAspect="1"/>
            </p:cNvGraphicFramePr>
            <p:nvPr/>
          </p:nvGraphicFramePr>
          <p:xfrm>
            <a:off x="3727" y="1460"/>
            <a:ext cx="1255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263" name="Equation" r:id="rId5" imgW="863280" imgH="457200" progId="Equation.3">
                    <p:embed/>
                  </p:oleObj>
                </mc:Choice>
                <mc:Fallback>
                  <p:oleObj name="Equation" r:id="rId5" imgW="86328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7" y="1460"/>
                          <a:ext cx="1255" cy="6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052" name="Group 10"/>
            <p:cNvGrpSpPr>
              <a:grpSpLocks/>
            </p:cNvGrpSpPr>
            <p:nvPr/>
          </p:nvGrpSpPr>
          <p:grpSpPr bwMode="auto">
            <a:xfrm>
              <a:off x="3257" y="1676"/>
              <a:ext cx="279" cy="188"/>
              <a:chOff x="3943" y="3724"/>
              <a:chExt cx="279" cy="188"/>
            </a:xfrm>
          </p:grpSpPr>
          <p:sp>
            <p:nvSpPr>
              <p:cNvPr id="42053" name="Freeform 11"/>
              <p:cNvSpPr>
                <a:spLocks/>
              </p:cNvSpPr>
              <p:nvPr/>
            </p:nvSpPr>
            <p:spPr bwMode="auto">
              <a:xfrm>
                <a:off x="3957" y="3738"/>
                <a:ext cx="265" cy="174"/>
              </a:xfrm>
              <a:custGeom>
                <a:avLst/>
                <a:gdLst>
                  <a:gd name="T0" fmla="*/ 341 w 529"/>
                  <a:gd name="T1" fmla="*/ 0 h 349"/>
                  <a:gd name="T2" fmla="*/ 341 w 529"/>
                  <a:gd name="T3" fmla="*/ 94 h 349"/>
                  <a:gd name="T4" fmla="*/ 0 w 529"/>
                  <a:gd name="T5" fmla="*/ 94 h 349"/>
                  <a:gd name="T6" fmla="*/ 0 w 529"/>
                  <a:gd name="T7" fmla="*/ 255 h 349"/>
                  <a:gd name="T8" fmla="*/ 341 w 529"/>
                  <a:gd name="T9" fmla="*/ 255 h 349"/>
                  <a:gd name="T10" fmla="*/ 341 w 529"/>
                  <a:gd name="T11" fmla="*/ 349 h 349"/>
                  <a:gd name="T12" fmla="*/ 529 w 529"/>
                  <a:gd name="T13" fmla="*/ 174 h 349"/>
                  <a:gd name="T14" fmla="*/ 341 w 529"/>
                  <a:gd name="T15" fmla="*/ 0 h 3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9"/>
                  <a:gd name="T25" fmla="*/ 0 h 349"/>
                  <a:gd name="T26" fmla="*/ 529 w 529"/>
                  <a:gd name="T27" fmla="*/ 349 h 3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9" h="349">
                    <a:moveTo>
                      <a:pt x="341" y="0"/>
                    </a:moveTo>
                    <a:lnTo>
                      <a:pt x="341" y="94"/>
                    </a:lnTo>
                    <a:lnTo>
                      <a:pt x="0" y="94"/>
                    </a:lnTo>
                    <a:lnTo>
                      <a:pt x="0" y="255"/>
                    </a:lnTo>
                    <a:lnTo>
                      <a:pt x="341" y="255"/>
                    </a:lnTo>
                    <a:lnTo>
                      <a:pt x="341" y="349"/>
                    </a:lnTo>
                    <a:lnTo>
                      <a:pt x="529" y="174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54" name="Freeform 12"/>
              <p:cNvSpPr>
                <a:spLocks/>
              </p:cNvSpPr>
              <p:nvPr/>
            </p:nvSpPr>
            <p:spPr bwMode="auto">
              <a:xfrm>
                <a:off x="3943" y="3724"/>
                <a:ext cx="265" cy="174"/>
              </a:xfrm>
              <a:custGeom>
                <a:avLst/>
                <a:gdLst>
                  <a:gd name="T0" fmla="*/ 341 w 529"/>
                  <a:gd name="T1" fmla="*/ 0 h 348"/>
                  <a:gd name="T2" fmla="*/ 341 w 529"/>
                  <a:gd name="T3" fmla="*/ 93 h 348"/>
                  <a:gd name="T4" fmla="*/ 0 w 529"/>
                  <a:gd name="T5" fmla="*/ 93 h 348"/>
                  <a:gd name="T6" fmla="*/ 0 w 529"/>
                  <a:gd name="T7" fmla="*/ 255 h 348"/>
                  <a:gd name="T8" fmla="*/ 341 w 529"/>
                  <a:gd name="T9" fmla="*/ 255 h 348"/>
                  <a:gd name="T10" fmla="*/ 341 w 529"/>
                  <a:gd name="T11" fmla="*/ 348 h 348"/>
                  <a:gd name="T12" fmla="*/ 529 w 529"/>
                  <a:gd name="T13" fmla="*/ 174 h 348"/>
                  <a:gd name="T14" fmla="*/ 341 w 529"/>
                  <a:gd name="T15" fmla="*/ 0 h 3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9"/>
                  <a:gd name="T25" fmla="*/ 0 h 348"/>
                  <a:gd name="T26" fmla="*/ 529 w 529"/>
                  <a:gd name="T27" fmla="*/ 348 h 3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9" h="348">
                    <a:moveTo>
                      <a:pt x="341" y="0"/>
                    </a:moveTo>
                    <a:lnTo>
                      <a:pt x="341" y="93"/>
                    </a:lnTo>
                    <a:lnTo>
                      <a:pt x="0" y="93"/>
                    </a:lnTo>
                    <a:lnTo>
                      <a:pt x="0" y="255"/>
                    </a:lnTo>
                    <a:lnTo>
                      <a:pt x="341" y="255"/>
                    </a:lnTo>
                    <a:lnTo>
                      <a:pt x="341" y="348"/>
                    </a:lnTo>
                    <a:lnTo>
                      <a:pt x="529" y="174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1991" name="Group 13"/>
          <p:cNvGrpSpPr>
            <a:grpSpLocks/>
          </p:cNvGrpSpPr>
          <p:nvPr/>
        </p:nvGrpSpPr>
        <p:grpSpPr bwMode="auto">
          <a:xfrm>
            <a:off x="304800" y="980728"/>
            <a:ext cx="8280888" cy="5247036"/>
            <a:chOff x="208" y="554"/>
            <a:chExt cx="5651" cy="3369"/>
          </a:xfrm>
        </p:grpSpPr>
        <p:sp>
          <p:nvSpPr>
            <p:cNvPr id="41993" name="Rectangle 15"/>
            <p:cNvSpPr>
              <a:spLocks noChangeArrowheads="1"/>
            </p:cNvSpPr>
            <p:nvPr/>
          </p:nvSpPr>
          <p:spPr bwMode="auto">
            <a:xfrm>
              <a:off x="4791" y="618"/>
              <a:ext cx="1068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tabLst>
                  <a:tab pos="376238" algn="l"/>
                </a:tabLst>
              </a:pPr>
              <a:r>
                <a:rPr lang="en-US" sz="1600" dirty="0">
                  <a:latin typeface="Comic Sans MS" pitchFamily="-110" charset="0"/>
                </a:rPr>
                <a:t>B 	= constant</a:t>
              </a:r>
            </a:p>
            <a:p>
              <a:pPr>
                <a:tabLst>
                  <a:tab pos="376238" algn="l"/>
                </a:tabLst>
              </a:pPr>
              <a:r>
                <a:rPr lang="en-US" sz="1800" dirty="0" err="1">
                  <a:latin typeface="Symbol" pitchFamily="-110" charset="2"/>
                </a:rPr>
                <a:t>w</a:t>
              </a:r>
              <a:r>
                <a:rPr lang="en-US" sz="1600" baseline="-25000" dirty="0" err="1">
                  <a:latin typeface="Comic Sans MS" pitchFamily="-110" charset="0"/>
                </a:rPr>
                <a:t>RF</a:t>
              </a:r>
              <a:r>
                <a:rPr lang="en-US" sz="1600" dirty="0">
                  <a:latin typeface="Comic Sans MS" pitchFamily="-110" charset="0"/>
                </a:rPr>
                <a:t> = constant</a:t>
              </a:r>
              <a:endParaRPr sz="1600" noProof="1">
                <a:latin typeface="Comic Sans MS" pitchFamily="-110" charset="0"/>
              </a:endParaRPr>
            </a:p>
          </p:txBody>
        </p:sp>
        <p:grpSp>
          <p:nvGrpSpPr>
            <p:cNvPr id="41994" name="Group 16"/>
            <p:cNvGrpSpPr>
              <a:grpSpLocks/>
            </p:cNvGrpSpPr>
            <p:nvPr/>
          </p:nvGrpSpPr>
          <p:grpSpPr bwMode="auto">
            <a:xfrm>
              <a:off x="208" y="554"/>
              <a:ext cx="2910" cy="3369"/>
              <a:chOff x="208" y="554"/>
              <a:chExt cx="2910" cy="3369"/>
            </a:xfrm>
          </p:grpSpPr>
          <p:sp>
            <p:nvSpPr>
              <p:cNvPr id="41996" name="Rectangle 17"/>
              <p:cNvSpPr>
                <a:spLocks noChangeArrowheads="1"/>
              </p:cNvSpPr>
              <p:nvPr/>
            </p:nvSpPr>
            <p:spPr bwMode="auto">
              <a:xfrm>
                <a:off x="423" y="1253"/>
                <a:ext cx="23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9999"/>
                    </a:solidFill>
                    <a:latin typeface="Comic Sans MS" pitchFamily="-110" charset="0"/>
                  </a:rPr>
                  <a:t>B</a:t>
                </a:r>
                <a:endParaRPr sz="2000" noProof="1">
                  <a:solidFill>
                    <a:srgbClr val="009999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41997" name="Arc 18"/>
              <p:cNvSpPr>
                <a:spLocks/>
              </p:cNvSpPr>
              <p:nvPr/>
            </p:nvSpPr>
            <p:spPr bwMode="auto">
              <a:xfrm flipH="1">
                <a:off x="797" y="1266"/>
                <a:ext cx="617" cy="149"/>
              </a:xfrm>
              <a:custGeom>
                <a:avLst/>
                <a:gdLst>
                  <a:gd name="T0" fmla="*/ 0 w 21600"/>
                  <a:gd name="T1" fmla="*/ 0 h 41822"/>
                  <a:gd name="T2" fmla="*/ 217 w 21600"/>
                  <a:gd name="T3" fmla="*/ 149 h 41822"/>
                  <a:gd name="T4" fmla="*/ 0 w 21600"/>
                  <a:gd name="T5" fmla="*/ 77 h 4182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22"/>
                  <a:gd name="T11" fmla="*/ 21600 w 21600"/>
                  <a:gd name="T12" fmla="*/ 41822 h 418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22" fill="none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0601"/>
                      <a:pt x="16017" y="38659"/>
                      <a:pt x="7590" y="41822"/>
                    </a:cubicBezTo>
                  </a:path>
                  <a:path w="21600" h="41822" stroke="0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0601"/>
                      <a:pt x="16017" y="38659"/>
                      <a:pt x="7590" y="41822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98" name="Arc 19"/>
              <p:cNvSpPr>
                <a:spLocks/>
              </p:cNvSpPr>
              <p:nvPr/>
            </p:nvSpPr>
            <p:spPr bwMode="auto">
              <a:xfrm flipH="1">
                <a:off x="799" y="1512"/>
                <a:ext cx="616" cy="72"/>
              </a:xfrm>
              <a:custGeom>
                <a:avLst/>
                <a:gdLst>
                  <a:gd name="T0" fmla="*/ 616 w 21570"/>
                  <a:gd name="T1" fmla="*/ 4 h 20144"/>
                  <a:gd name="T2" fmla="*/ 223 w 21570"/>
                  <a:gd name="T3" fmla="*/ 72 h 20144"/>
                  <a:gd name="T4" fmla="*/ 0 w 21570"/>
                  <a:gd name="T5" fmla="*/ 0 h 20144"/>
                  <a:gd name="T6" fmla="*/ 0 60000 65536"/>
                  <a:gd name="T7" fmla="*/ 0 60000 65536"/>
                  <a:gd name="T8" fmla="*/ 0 60000 65536"/>
                  <a:gd name="T9" fmla="*/ 0 w 21570"/>
                  <a:gd name="T10" fmla="*/ 0 h 20144"/>
                  <a:gd name="T11" fmla="*/ 21570 w 21570"/>
                  <a:gd name="T12" fmla="*/ 20144 h 201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70" h="20144" fill="none" extrusionOk="0">
                    <a:moveTo>
                      <a:pt x="21569" y="1140"/>
                    </a:moveTo>
                    <a:cubicBezTo>
                      <a:pt x="21120" y="9634"/>
                      <a:pt x="15728" y="17074"/>
                      <a:pt x="7796" y="20144"/>
                    </a:cubicBezTo>
                  </a:path>
                  <a:path w="21570" h="20144" stroke="0" extrusionOk="0">
                    <a:moveTo>
                      <a:pt x="21569" y="1140"/>
                    </a:moveTo>
                    <a:cubicBezTo>
                      <a:pt x="21120" y="9634"/>
                      <a:pt x="15728" y="17074"/>
                      <a:pt x="7796" y="20144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99" name="Line 20"/>
              <p:cNvSpPr>
                <a:spLocks noChangeShapeType="1"/>
              </p:cNvSpPr>
              <p:nvPr/>
            </p:nvSpPr>
            <p:spPr bwMode="auto">
              <a:xfrm>
                <a:off x="797" y="1350"/>
                <a:ext cx="2" cy="1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0" name="Line 21"/>
              <p:cNvSpPr>
                <a:spLocks noChangeShapeType="1"/>
              </p:cNvSpPr>
              <p:nvPr/>
            </p:nvSpPr>
            <p:spPr bwMode="auto">
              <a:xfrm flipH="1">
                <a:off x="1199" y="1265"/>
                <a:ext cx="215" cy="1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1" name="Line 22"/>
              <p:cNvSpPr>
                <a:spLocks noChangeShapeType="1"/>
              </p:cNvSpPr>
              <p:nvPr/>
            </p:nvSpPr>
            <p:spPr bwMode="auto">
              <a:xfrm>
                <a:off x="1199" y="1414"/>
                <a:ext cx="0" cy="1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2" name="Line 23"/>
              <p:cNvSpPr>
                <a:spLocks noChangeShapeType="1"/>
              </p:cNvSpPr>
              <p:nvPr/>
            </p:nvSpPr>
            <p:spPr bwMode="auto">
              <a:xfrm>
                <a:off x="1416" y="1269"/>
                <a:ext cx="0" cy="1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3" name="Arc 24"/>
              <p:cNvSpPr>
                <a:spLocks/>
              </p:cNvSpPr>
              <p:nvPr/>
            </p:nvSpPr>
            <p:spPr bwMode="auto">
              <a:xfrm flipV="1">
                <a:off x="1584" y="1492"/>
                <a:ext cx="617" cy="81"/>
              </a:xfrm>
              <a:custGeom>
                <a:avLst/>
                <a:gdLst>
                  <a:gd name="T0" fmla="*/ 0 w 21600"/>
                  <a:gd name="T1" fmla="*/ 0 h 22722"/>
                  <a:gd name="T2" fmla="*/ 616 w 21600"/>
                  <a:gd name="T3" fmla="*/ 81 h 22722"/>
                  <a:gd name="T4" fmla="*/ 0 w 21600"/>
                  <a:gd name="T5" fmla="*/ 77 h 2272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722"/>
                  <a:gd name="T11" fmla="*/ 21600 w 21600"/>
                  <a:gd name="T12" fmla="*/ 22722 h 227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722" fill="none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74"/>
                      <a:pt x="21590" y="22348"/>
                      <a:pt x="21570" y="22721"/>
                    </a:cubicBezTo>
                  </a:path>
                  <a:path w="21600" h="22722" stroke="0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74"/>
                      <a:pt x="21590" y="22348"/>
                      <a:pt x="21570" y="2272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4" name="Arc 25"/>
              <p:cNvSpPr>
                <a:spLocks/>
              </p:cNvSpPr>
              <p:nvPr/>
            </p:nvSpPr>
            <p:spPr bwMode="auto">
              <a:xfrm flipV="1">
                <a:off x="1584" y="1264"/>
                <a:ext cx="617" cy="149"/>
              </a:xfrm>
              <a:custGeom>
                <a:avLst/>
                <a:gdLst>
                  <a:gd name="T0" fmla="*/ 0 w 21600"/>
                  <a:gd name="T1" fmla="*/ 0 h 41810"/>
                  <a:gd name="T2" fmla="*/ 218 w 21600"/>
                  <a:gd name="T3" fmla="*/ 149 h 41810"/>
                  <a:gd name="T4" fmla="*/ 0 w 21600"/>
                  <a:gd name="T5" fmla="*/ 77 h 4181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10"/>
                  <a:gd name="T11" fmla="*/ 21600 w 21600"/>
                  <a:gd name="T12" fmla="*/ 41810 h 418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10" fill="none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0589"/>
                      <a:pt x="16032" y="38638"/>
                      <a:pt x="7622" y="41810"/>
                    </a:cubicBezTo>
                  </a:path>
                  <a:path w="21600" h="41810" stroke="0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0589"/>
                      <a:pt x="16032" y="38638"/>
                      <a:pt x="7622" y="4181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5" name="Line 26"/>
              <p:cNvSpPr>
                <a:spLocks noChangeShapeType="1"/>
              </p:cNvSpPr>
              <p:nvPr/>
            </p:nvSpPr>
            <p:spPr bwMode="auto">
              <a:xfrm flipH="1" flipV="1">
                <a:off x="2201" y="1350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6" name="Line 27"/>
              <p:cNvSpPr>
                <a:spLocks noChangeShapeType="1"/>
              </p:cNvSpPr>
              <p:nvPr/>
            </p:nvSpPr>
            <p:spPr bwMode="auto">
              <a:xfrm flipV="1">
                <a:off x="1584" y="1265"/>
                <a:ext cx="215" cy="1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7" name="Line 28"/>
              <p:cNvSpPr>
                <a:spLocks noChangeShapeType="1"/>
              </p:cNvSpPr>
              <p:nvPr/>
            </p:nvSpPr>
            <p:spPr bwMode="auto">
              <a:xfrm flipH="1" flipV="1">
                <a:off x="1581" y="1413"/>
                <a:ext cx="0" cy="1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8" name="Arc 29"/>
              <p:cNvSpPr>
                <a:spLocks/>
              </p:cNvSpPr>
              <p:nvPr/>
            </p:nvSpPr>
            <p:spPr bwMode="auto">
              <a:xfrm flipH="1">
                <a:off x="1199" y="1435"/>
                <a:ext cx="214" cy="110"/>
              </a:xfrm>
              <a:custGeom>
                <a:avLst/>
                <a:gdLst>
                  <a:gd name="T0" fmla="*/ 4 w 7504"/>
                  <a:gd name="T1" fmla="*/ 0 h 21600"/>
                  <a:gd name="T2" fmla="*/ 214 w 7504"/>
                  <a:gd name="T3" fmla="*/ 7 h 21600"/>
                  <a:gd name="T4" fmla="*/ 0 w 7504"/>
                  <a:gd name="T5" fmla="*/ 110 h 21600"/>
                  <a:gd name="T6" fmla="*/ 0 60000 65536"/>
                  <a:gd name="T7" fmla="*/ 0 60000 65536"/>
                  <a:gd name="T8" fmla="*/ 0 60000 65536"/>
                  <a:gd name="T9" fmla="*/ 0 w 7504"/>
                  <a:gd name="T10" fmla="*/ 0 h 21600"/>
                  <a:gd name="T11" fmla="*/ 7504 w 750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504" h="21600" fill="none" extrusionOk="0">
                    <a:moveTo>
                      <a:pt x="139" y="0"/>
                    </a:moveTo>
                    <a:cubicBezTo>
                      <a:pt x="2654" y="16"/>
                      <a:pt x="5146" y="471"/>
                      <a:pt x="7503" y="1345"/>
                    </a:cubicBezTo>
                  </a:path>
                  <a:path w="7504" h="21600" stroke="0" extrusionOk="0">
                    <a:moveTo>
                      <a:pt x="139" y="0"/>
                    </a:moveTo>
                    <a:cubicBezTo>
                      <a:pt x="2654" y="16"/>
                      <a:pt x="5146" y="471"/>
                      <a:pt x="7503" y="134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9" name="Line 30"/>
              <p:cNvSpPr>
                <a:spLocks noChangeShapeType="1"/>
              </p:cNvSpPr>
              <p:nvPr/>
            </p:nvSpPr>
            <p:spPr bwMode="auto">
              <a:xfrm flipH="1">
                <a:off x="1199" y="1435"/>
                <a:ext cx="215" cy="1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2010" name="Group 31"/>
              <p:cNvGrpSpPr>
                <a:grpSpLocks/>
              </p:cNvGrpSpPr>
              <p:nvPr/>
            </p:nvGrpSpPr>
            <p:grpSpPr bwMode="auto">
              <a:xfrm>
                <a:off x="1687" y="1054"/>
                <a:ext cx="148" cy="157"/>
                <a:chOff x="2399" y="2156"/>
                <a:chExt cx="235" cy="240"/>
              </a:xfrm>
            </p:grpSpPr>
            <p:grpSp>
              <p:nvGrpSpPr>
                <p:cNvPr id="42042" name="Group 32"/>
                <p:cNvGrpSpPr>
                  <a:grpSpLocks/>
                </p:cNvGrpSpPr>
                <p:nvPr/>
              </p:nvGrpSpPr>
              <p:grpSpPr bwMode="auto">
                <a:xfrm flipH="1">
                  <a:off x="2455" y="2238"/>
                  <a:ext cx="123" cy="75"/>
                  <a:chOff x="450" y="2259"/>
                  <a:chExt cx="1782" cy="1137"/>
                </a:xfrm>
              </p:grpSpPr>
              <p:grpSp>
                <p:nvGrpSpPr>
                  <p:cNvPr id="42044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1341" y="2259"/>
                    <a:ext cx="891" cy="569"/>
                    <a:chOff x="1392" y="2256"/>
                    <a:chExt cx="891" cy="569"/>
                  </a:xfrm>
                </p:grpSpPr>
                <p:sp>
                  <p:nvSpPr>
                    <p:cNvPr id="42048" name="Freeform 34"/>
                    <p:cNvSpPr>
                      <a:spLocks/>
                    </p:cNvSpPr>
                    <p:nvPr/>
                  </p:nvSpPr>
                  <p:spPr bwMode="auto">
                    <a:xfrm flipV="1">
                      <a:off x="1392" y="2256"/>
                      <a:ext cx="459" cy="569"/>
                    </a:xfrm>
                    <a:custGeom>
                      <a:avLst/>
                      <a:gdLst>
                        <a:gd name="T0" fmla="*/ 0 w 459"/>
                        <a:gd name="T1" fmla="*/ 0 h 569"/>
                        <a:gd name="T2" fmla="*/ 90 w 459"/>
                        <a:gd name="T3" fmla="*/ 222 h 569"/>
                        <a:gd name="T4" fmla="*/ 183 w 459"/>
                        <a:gd name="T5" fmla="*/ 402 h 569"/>
                        <a:gd name="T6" fmla="*/ 294 w 459"/>
                        <a:gd name="T7" fmla="*/ 519 h 569"/>
                        <a:gd name="T8" fmla="*/ 390 w 459"/>
                        <a:gd name="T9" fmla="*/ 561 h 569"/>
                        <a:gd name="T10" fmla="*/ 459 w 459"/>
                        <a:gd name="T11" fmla="*/ 567 h 56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459"/>
                        <a:gd name="T19" fmla="*/ 0 h 569"/>
                        <a:gd name="T20" fmla="*/ 459 w 459"/>
                        <a:gd name="T21" fmla="*/ 569 h 56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459" h="569">
                          <a:moveTo>
                            <a:pt x="0" y="0"/>
                          </a:moveTo>
                          <a:cubicBezTo>
                            <a:pt x="15" y="36"/>
                            <a:pt x="59" y="155"/>
                            <a:pt x="90" y="222"/>
                          </a:cubicBezTo>
                          <a:cubicBezTo>
                            <a:pt x="121" y="289"/>
                            <a:pt x="149" y="353"/>
                            <a:pt x="183" y="402"/>
                          </a:cubicBezTo>
                          <a:cubicBezTo>
                            <a:pt x="217" y="451"/>
                            <a:pt x="260" y="493"/>
                            <a:pt x="294" y="519"/>
                          </a:cubicBezTo>
                          <a:cubicBezTo>
                            <a:pt x="328" y="545"/>
                            <a:pt x="363" y="553"/>
                            <a:pt x="390" y="561"/>
                          </a:cubicBezTo>
                          <a:cubicBezTo>
                            <a:pt x="417" y="569"/>
                            <a:pt x="445" y="566"/>
                            <a:pt x="459" y="567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49" name="Freeform 35"/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1824" y="2256"/>
                      <a:ext cx="459" cy="569"/>
                    </a:xfrm>
                    <a:custGeom>
                      <a:avLst/>
                      <a:gdLst>
                        <a:gd name="T0" fmla="*/ 0 w 459"/>
                        <a:gd name="T1" fmla="*/ 0 h 569"/>
                        <a:gd name="T2" fmla="*/ 90 w 459"/>
                        <a:gd name="T3" fmla="*/ 222 h 569"/>
                        <a:gd name="T4" fmla="*/ 183 w 459"/>
                        <a:gd name="T5" fmla="*/ 402 h 569"/>
                        <a:gd name="T6" fmla="*/ 294 w 459"/>
                        <a:gd name="T7" fmla="*/ 519 h 569"/>
                        <a:gd name="T8" fmla="*/ 390 w 459"/>
                        <a:gd name="T9" fmla="*/ 561 h 569"/>
                        <a:gd name="T10" fmla="*/ 459 w 459"/>
                        <a:gd name="T11" fmla="*/ 567 h 56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459"/>
                        <a:gd name="T19" fmla="*/ 0 h 569"/>
                        <a:gd name="T20" fmla="*/ 459 w 459"/>
                        <a:gd name="T21" fmla="*/ 569 h 56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459" h="569">
                          <a:moveTo>
                            <a:pt x="0" y="0"/>
                          </a:moveTo>
                          <a:cubicBezTo>
                            <a:pt x="15" y="36"/>
                            <a:pt x="59" y="155"/>
                            <a:pt x="90" y="222"/>
                          </a:cubicBezTo>
                          <a:cubicBezTo>
                            <a:pt x="121" y="289"/>
                            <a:pt x="149" y="353"/>
                            <a:pt x="183" y="402"/>
                          </a:cubicBezTo>
                          <a:cubicBezTo>
                            <a:pt x="217" y="451"/>
                            <a:pt x="260" y="493"/>
                            <a:pt x="294" y="519"/>
                          </a:cubicBezTo>
                          <a:cubicBezTo>
                            <a:pt x="328" y="545"/>
                            <a:pt x="363" y="553"/>
                            <a:pt x="390" y="561"/>
                          </a:cubicBezTo>
                          <a:cubicBezTo>
                            <a:pt x="417" y="569"/>
                            <a:pt x="445" y="566"/>
                            <a:pt x="459" y="567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2045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450" y="2827"/>
                    <a:ext cx="891" cy="569"/>
                    <a:chOff x="480" y="2832"/>
                    <a:chExt cx="891" cy="569"/>
                  </a:xfrm>
                </p:grpSpPr>
                <p:sp>
                  <p:nvSpPr>
                    <p:cNvPr id="42046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480" y="2832"/>
                      <a:ext cx="459" cy="569"/>
                    </a:xfrm>
                    <a:custGeom>
                      <a:avLst/>
                      <a:gdLst>
                        <a:gd name="T0" fmla="*/ 0 w 459"/>
                        <a:gd name="T1" fmla="*/ 0 h 569"/>
                        <a:gd name="T2" fmla="*/ 90 w 459"/>
                        <a:gd name="T3" fmla="*/ 222 h 569"/>
                        <a:gd name="T4" fmla="*/ 183 w 459"/>
                        <a:gd name="T5" fmla="*/ 402 h 569"/>
                        <a:gd name="T6" fmla="*/ 294 w 459"/>
                        <a:gd name="T7" fmla="*/ 519 h 569"/>
                        <a:gd name="T8" fmla="*/ 390 w 459"/>
                        <a:gd name="T9" fmla="*/ 561 h 569"/>
                        <a:gd name="T10" fmla="*/ 459 w 459"/>
                        <a:gd name="T11" fmla="*/ 567 h 56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459"/>
                        <a:gd name="T19" fmla="*/ 0 h 569"/>
                        <a:gd name="T20" fmla="*/ 459 w 459"/>
                        <a:gd name="T21" fmla="*/ 569 h 56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459" h="569">
                          <a:moveTo>
                            <a:pt x="0" y="0"/>
                          </a:moveTo>
                          <a:cubicBezTo>
                            <a:pt x="15" y="36"/>
                            <a:pt x="59" y="155"/>
                            <a:pt x="90" y="222"/>
                          </a:cubicBezTo>
                          <a:cubicBezTo>
                            <a:pt x="121" y="289"/>
                            <a:pt x="149" y="353"/>
                            <a:pt x="183" y="402"/>
                          </a:cubicBezTo>
                          <a:cubicBezTo>
                            <a:pt x="217" y="451"/>
                            <a:pt x="260" y="493"/>
                            <a:pt x="294" y="519"/>
                          </a:cubicBezTo>
                          <a:cubicBezTo>
                            <a:pt x="328" y="545"/>
                            <a:pt x="363" y="553"/>
                            <a:pt x="390" y="561"/>
                          </a:cubicBezTo>
                          <a:cubicBezTo>
                            <a:pt x="417" y="569"/>
                            <a:pt x="445" y="566"/>
                            <a:pt x="459" y="567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47" name="Freeform 38"/>
                    <p:cNvSpPr>
                      <a:spLocks/>
                    </p:cNvSpPr>
                    <p:nvPr/>
                  </p:nvSpPr>
                  <p:spPr bwMode="auto">
                    <a:xfrm flipH="1">
                      <a:off x="912" y="2832"/>
                      <a:ext cx="459" cy="569"/>
                    </a:xfrm>
                    <a:custGeom>
                      <a:avLst/>
                      <a:gdLst>
                        <a:gd name="T0" fmla="*/ 0 w 459"/>
                        <a:gd name="T1" fmla="*/ 0 h 569"/>
                        <a:gd name="T2" fmla="*/ 90 w 459"/>
                        <a:gd name="T3" fmla="*/ 222 h 569"/>
                        <a:gd name="T4" fmla="*/ 183 w 459"/>
                        <a:gd name="T5" fmla="*/ 402 h 569"/>
                        <a:gd name="T6" fmla="*/ 294 w 459"/>
                        <a:gd name="T7" fmla="*/ 519 h 569"/>
                        <a:gd name="T8" fmla="*/ 390 w 459"/>
                        <a:gd name="T9" fmla="*/ 561 h 569"/>
                        <a:gd name="T10" fmla="*/ 459 w 459"/>
                        <a:gd name="T11" fmla="*/ 567 h 56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459"/>
                        <a:gd name="T19" fmla="*/ 0 h 569"/>
                        <a:gd name="T20" fmla="*/ 459 w 459"/>
                        <a:gd name="T21" fmla="*/ 569 h 56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459" h="569">
                          <a:moveTo>
                            <a:pt x="0" y="0"/>
                          </a:moveTo>
                          <a:cubicBezTo>
                            <a:pt x="15" y="36"/>
                            <a:pt x="59" y="155"/>
                            <a:pt x="90" y="222"/>
                          </a:cubicBezTo>
                          <a:cubicBezTo>
                            <a:pt x="121" y="289"/>
                            <a:pt x="149" y="353"/>
                            <a:pt x="183" y="402"/>
                          </a:cubicBezTo>
                          <a:cubicBezTo>
                            <a:pt x="217" y="451"/>
                            <a:pt x="260" y="493"/>
                            <a:pt x="294" y="519"/>
                          </a:cubicBezTo>
                          <a:cubicBezTo>
                            <a:pt x="328" y="545"/>
                            <a:pt x="363" y="553"/>
                            <a:pt x="390" y="561"/>
                          </a:cubicBezTo>
                          <a:cubicBezTo>
                            <a:pt x="417" y="569"/>
                            <a:pt x="445" y="566"/>
                            <a:pt x="459" y="567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42043" name="Oval 39"/>
                <p:cNvSpPr>
                  <a:spLocks noChangeArrowheads="1"/>
                </p:cNvSpPr>
                <p:nvPr/>
              </p:nvSpPr>
              <p:spPr bwMode="auto">
                <a:xfrm>
                  <a:off x="2399" y="2156"/>
                  <a:ext cx="235" cy="24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2011" name="Rectangle 40"/>
              <p:cNvSpPr>
                <a:spLocks noChangeArrowheads="1"/>
              </p:cNvSpPr>
              <p:nvPr/>
            </p:nvSpPr>
            <p:spPr bwMode="auto">
              <a:xfrm>
                <a:off x="1954" y="938"/>
                <a:ext cx="11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400">
                    <a:latin typeface="Comic Sans MS" pitchFamily="-110" charset="0"/>
                  </a:rPr>
                  <a:t>RF generator, </a:t>
                </a:r>
                <a:r>
                  <a:rPr lang="en-US" sz="1800">
                    <a:latin typeface="Symbol" pitchFamily="-110" charset="2"/>
                  </a:rPr>
                  <a:t>w</a:t>
                </a:r>
                <a:r>
                  <a:rPr lang="en-US" sz="1600" baseline="-25000">
                    <a:latin typeface="Comic Sans MS" pitchFamily="-110" charset="0"/>
                  </a:rPr>
                  <a:t>RF</a:t>
                </a:r>
                <a:r>
                  <a:rPr lang="en-US" sz="1400">
                    <a:latin typeface="Comic Sans MS" pitchFamily="-110" charset="0"/>
                  </a:rPr>
                  <a:t> 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42012" name="Line 41"/>
              <p:cNvSpPr>
                <a:spLocks noChangeShapeType="1"/>
              </p:cNvSpPr>
              <p:nvPr/>
            </p:nvSpPr>
            <p:spPr bwMode="auto">
              <a:xfrm flipV="1">
                <a:off x="1854" y="1135"/>
                <a:ext cx="171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3" name="Line 42"/>
              <p:cNvSpPr>
                <a:spLocks noChangeShapeType="1"/>
              </p:cNvSpPr>
              <p:nvPr/>
            </p:nvSpPr>
            <p:spPr bwMode="auto">
              <a:xfrm flipV="1">
                <a:off x="1349" y="1135"/>
                <a:ext cx="204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4" name="Line 43"/>
              <p:cNvSpPr>
                <a:spLocks noChangeShapeType="1"/>
              </p:cNvSpPr>
              <p:nvPr/>
            </p:nvSpPr>
            <p:spPr bwMode="auto">
              <a:xfrm>
                <a:off x="1550" y="1133"/>
                <a:ext cx="1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5" name="Line 44"/>
              <p:cNvSpPr>
                <a:spLocks noChangeShapeType="1"/>
              </p:cNvSpPr>
              <p:nvPr/>
            </p:nvSpPr>
            <p:spPr bwMode="auto">
              <a:xfrm flipV="1">
                <a:off x="1835" y="1132"/>
                <a:ext cx="19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6" name="Line 45"/>
              <p:cNvSpPr>
                <a:spLocks noChangeShapeType="1"/>
              </p:cNvSpPr>
              <p:nvPr/>
            </p:nvSpPr>
            <p:spPr bwMode="auto">
              <a:xfrm>
                <a:off x="1239" y="1650"/>
                <a:ext cx="3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7" name="Rectangle 46"/>
              <p:cNvSpPr>
                <a:spLocks noChangeArrowheads="1"/>
              </p:cNvSpPr>
              <p:nvPr/>
            </p:nvSpPr>
            <p:spPr bwMode="auto">
              <a:xfrm>
                <a:off x="1316" y="1617"/>
                <a:ext cx="191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latin typeface="Comic Sans MS" pitchFamily="-110" charset="0"/>
                  </a:rPr>
                  <a:t>g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42018" name="Freeform 47"/>
              <p:cNvSpPr>
                <a:spLocks/>
              </p:cNvSpPr>
              <p:nvPr/>
            </p:nvSpPr>
            <p:spPr bwMode="auto">
              <a:xfrm>
                <a:off x="1057" y="2553"/>
                <a:ext cx="910" cy="1176"/>
              </a:xfrm>
              <a:custGeom>
                <a:avLst/>
                <a:gdLst>
                  <a:gd name="T0" fmla="*/ 434 w 910"/>
                  <a:gd name="T1" fmla="*/ 375 h 1176"/>
                  <a:gd name="T2" fmla="*/ 500 w 910"/>
                  <a:gd name="T3" fmla="*/ 391 h 1176"/>
                  <a:gd name="T4" fmla="*/ 530 w 910"/>
                  <a:gd name="T5" fmla="*/ 457 h 1176"/>
                  <a:gd name="T6" fmla="*/ 510 w 910"/>
                  <a:gd name="T7" fmla="*/ 529 h 1176"/>
                  <a:gd name="T8" fmla="*/ 434 w 910"/>
                  <a:gd name="T9" fmla="*/ 573 h 1176"/>
                  <a:gd name="T10" fmla="*/ 338 w 910"/>
                  <a:gd name="T11" fmla="*/ 547 h 1176"/>
                  <a:gd name="T12" fmla="*/ 290 w 910"/>
                  <a:gd name="T13" fmla="*/ 451 h 1176"/>
                  <a:gd name="T14" fmla="*/ 324 w 910"/>
                  <a:gd name="T15" fmla="*/ 343 h 1176"/>
                  <a:gd name="T16" fmla="*/ 434 w 910"/>
                  <a:gd name="T17" fmla="*/ 285 h 1176"/>
                  <a:gd name="T18" fmla="*/ 562 w 910"/>
                  <a:gd name="T19" fmla="*/ 325 h 1176"/>
                  <a:gd name="T20" fmla="*/ 626 w 910"/>
                  <a:gd name="T21" fmla="*/ 453 h 1176"/>
                  <a:gd name="T22" fmla="*/ 576 w 910"/>
                  <a:gd name="T23" fmla="*/ 597 h 1176"/>
                  <a:gd name="T24" fmla="*/ 434 w 910"/>
                  <a:gd name="T25" fmla="*/ 669 h 1176"/>
                  <a:gd name="T26" fmla="*/ 268 w 910"/>
                  <a:gd name="T27" fmla="*/ 617 h 1176"/>
                  <a:gd name="T28" fmla="*/ 192 w 910"/>
                  <a:gd name="T29" fmla="*/ 453 h 1176"/>
                  <a:gd name="T30" fmla="*/ 256 w 910"/>
                  <a:gd name="T31" fmla="*/ 277 h 1176"/>
                  <a:gd name="T32" fmla="*/ 434 w 910"/>
                  <a:gd name="T33" fmla="*/ 189 h 1176"/>
                  <a:gd name="T34" fmla="*/ 634 w 910"/>
                  <a:gd name="T35" fmla="*/ 259 h 1176"/>
                  <a:gd name="T36" fmla="*/ 722 w 910"/>
                  <a:gd name="T37" fmla="*/ 453 h 1176"/>
                  <a:gd name="T38" fmla="*/ 648 w 910"/>
                  <a:gd name="T39" fmla="*/ 665 h 1176"/>
                  <a:gd name="T40" fmla="*/ 434 w 910"/>
                  <a:gd name="T41" fmla="*/ 767 h 1176"/>
                  <a:gd name="T42" fmla="*/ 200 w 910"/>
                  <a:gd name="T43" fmla="*/ 681 h 1176"/>
                  <a:gd name="T44" fmla="*/ 98 w 910"/>
                  <a:gd name="T45" fmla="*/ 453 h 1176"/>
                  <a:gd name="T46" fmla="*/ 188 w 910"/>
                  <a:gd name="T47" fmla="*/ 207 h 1176"/>
                  <a:gd name="T48" fmla="*/ 434 w 910"/>
                  <a:gd name="T49" fmla="*/ 93 h 1176"/>
                  <a:gd name="T50" fmla="*/ 700 w 910"/>
                  <a:gd name="T51" fmla="*/ 191 h 1176"/>
                  <a:gd name="T52" fmla="*/ 820 w 910"/>
                  <a:gd name="T53" fmla="*/ 453 h 1176"/>
                  <a:gd name="T54" fmla="*/ 714 w 910"/>
                  <a:gd name="T55" fmla="*/ 731 h 1176"/>
                  <a:gd name="T56" fmla="*/ 434 w 910"/>
                  <a:gd name="T57" fmla="*/ 853 h 1176"/>
                  <a:gd name="T58" fmla="*/ 132 w 910"/>
                  <a:gd name="T59" fmla="*/ 747 h 1176"/>
                  <a:gd name="T60" fmla="*/ 2 w 910"/>
                  <a:gd name="T61" fmla="*/ 453 h 1176"/>
                  <a:gd name="T62" fmla="*/ 122 w 910"/>
                  <a:gd name="T63" fmla="*/ 143 h 1176"/>
                  <a:gd name="T64" fmla="*/ 434 w 910"/>
                  <a:gd name="T65" fmla="*/ 3 h 1176"/>
                  <a:gd name="T66" fmla="*/ 766 w 910"/>
                  <a:gd name="T67" fmla="*/ 123 h 1176"/>
                  <a:gd name="T68" fmla="*/ 910 w 910"/>
                  <a:gd name="T69" fmla="*/ 453 h 1176"/>
                  <a:gd name="T70" fmla="*/ 874 w 910"/>
                  <a:gd name="T71" fmla="*/ 630 h 1176"/>
                  <a:gd name="T72" fmla="*/ 782 w 910"/>
                  <a:gd name="T73" fmla="*/ 809 h 1176"/>
                  <a:gd name="T74" fmla="*/ 709 w 910"/>
                  <a:gd name="T75" fmla="*/ 932 h 1176"/>
                  <a:gd name="T76" fmla="*/ 554 w 910"/>
                  <a:gd name="T77" fmla="*/ 1176 h 117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10"/>
                  <a:gd name="T118" fmla="*/ 0 h 1176"/>
                  <a:gd name="T119" fmla="*/ 910 w 910"/>
                  <a:gd name="T120" fmla="*/ 1176 h 117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10" h="1176">
                    <a:moveTo>
                      <a:pt x="434" y="375"/>
                    </a:moveTo>
                    <a:cubicBezTo>
                      <a:pt x="459" y="376"/>
                      <a:pt x="484" y="377"/>
                      <a:pt x="500" y="391"/>
                    </a:cubicBezTo>
                    <a:cubicBezTo>
                      <a:pt x="516" y="405"/>
                      <a:pt x="528" y="434"/>
                      <a:pt x="530" y="457"/>
                    </a:cubicBezTo>
                    <a:cubicBezTo>
                      <a:pt x="532" y="480"/>
                      <a:pt x="526" y="510"/>
                      <a:pt x="510" y="529"/>
                    </a:cubicBezTo>
                    <a:cubicBezTo>
                      <a:pt x="494" y="548"/>
                      <a:pt x="463" y="570"/>
                      <a:pt x="434" y="573"/>
                    </a:cubicBezTo>
                    <a:cubicBezTo>
                      <a:pt x="405" y="576"/>
                      <a:pt x="362" y="567"/>
                      <a:pt x="338" y="547"/>
                    </a:cubicBezTo>
                    <a:cubicBezTo>
                      <a:pt x="314" y="527"/>
                      <a:pt x="292" y="485"/>
                      <a:pt x="290" y="451"/>
                    </a:cubicBezTo>
                    <a:cubicBezTo>
                      <a:pt x="288" y="417"/>
                      <a:pt x="300" y="371"/>
                      <a:pt x="324" y="343"/>
                    </a:cubicBezTo>
                    <a:cubicBezTo>
                      <a:pt x="348" y="315"/>
                      <a:pt x="394" y="288"/>
                      <a:pt x="434" y="285"/>
                    </a:cubicBezTo>
                    <a:cubicBezTo>
                      <a:pt x="474" y="282"/>
                      <a:pt x="530" y="297"/>
                      <a:pt x="562" y="325"/>
                    </a:cubicBezTo>
                    <a:cubicBezTo>
                      <a:pt x="594" y="353"/>
                      <a:pt x="624" y="408"/>
                      <a:pt x="626" y="453"/>
                    </a:cubicBezTo>
                    <a:cubicBezTo>
                      <a:pt x="628" y="498"/>
                      <a:pt x="608" y="561"/>
                      <a:pt x="576" y="597"/>
                    </a:cubicBezTo>
                    <a:cubicBezTo>
                      <a:pt x="544" y="633"/>
                      <a:pt x="485" y="666"/>
                      <a:pt x="434" y="669"/>
                    </a:cubicBezTo>
                    <a:cubicBezTo>
                      <a:pt x="383" y="672"/>
                      <a:pt x="308" y="653"/>
                      <a:pt x="268" y="617"/>
                    </a:cubicBezTo>
                    <a:cubicBezTo>
                      <a:pt x="228" y="581"/>
                      <a:pt x="194" y="510"/>
                      <a:pt x="192" y="453"/>
                    </a:cubicBezTo>
                    <a:cubicBezTo>
                      <a:pt x="190" y="396"/>
                      <a:pt x="216" y="321"/>
                      <a:pt x="256" y="277"/>
                    </a:cubicBezTo>
                    <a:cubicBezTo>
                      <a:pt x="296" y="233"/>
                      <a:pt x="371" y="192"/>
                      <a:pt x="434" y="189"/>
                    </a:cubicBezTo>
                    <a:cubicBezTo>
                      <a:pt x="497" y="186"/>
                      <a:pt x="586" y="215"/>
                      <a:pt x="634" y="259"/>
                    </a:cubicBezTo>
                    <a:cubicBezTo>
                      <a:pt x="682" y="303"/>
                      <a:pt x="720" y="385"/>
                      <a:pt x="722" y="453"/>
                    </a:cubicBezTo>
                    <a:cubicBezTo>
                      <a:pt x="724" y="521"/>
                      <a:pt x="696" y="613"/>
                      <a:pt x="648" y="665"/>
                    </a:cubicBezTo>
                    <a:cubicBezTo>
                      <a:pt x="600" y="717"/>
                      <a:pt x="509" y="764"/>
                      <a:pt x="434" y="767"/>
                    </a:cubicBezTo>
                    <a:cubicBezTo>
                      <a:pt x="359" y="770"/>
                      <a:pt x="256" y="733"/>
                      <a:pt x="200" y="681"/>
                    </a:cubicBezTo>
                    <a:cubicBezTo>
                      <a:pt x="144" y="629"/>
                      <a:pt x="100" y="532"/>
                      <a:pt x="98" y="453"/>
                    </a:cubicBezTo>
                    <a:cubicBezTo>
                      <a:pt x="96" y="374"/>
                      <a:pt x="132" y="267"/>
                      <a:pt x="188" y="207"/>
                    </a:cubicBezTo>
                    <a:cubicBezTo>
                      <a:pt x="244" y="147"/>
                      <a:pt x="349" y="96"/>
                      <a:pt x="434" y="93"/>
                    </a:cubicBezTo>
                    <a:cubicBezTo>
                      <a:pt x="519" y="90"/>
                      <a:pt x="636" y="131"/>
                      <a:pt x="700" y="191"/>
                    </a:cubicBezTo>
                    <a:cubicBezTo>
                      <a:pt x="764" y="251"/>
                      <a:pt x="818" y="363"/>
                      <a:pt x="820" y="453"/>
                    </a:cubicBezTo>
                    <a:cubicBezTo>
                      <a:pt x="822" y="543"/>
                      <a:pt x="778" y="664"/>
                      <a:pt x="714" y="731"/>
                    </a:cubicBezTo>
                    <a:cubicBezTo>
                      <a:pt x="650" y="798"/>
                      <a:pt x="531" y="850"/>
                      <a:pt x="434" y="853"/>
                    </a:cubicBezTo>
                    <a:cubicBezTo>
                      <a:pt x="337" y="856"/>
                      <a:pt x="204" y="814"/>
                      <a:pt x="132" y="747"/>
                    </a:cubicBezTo>
                    <a:cubicBezTo>
                      <a:pt x="60" y="680"/>
                      <a:pt x="4" y="554"/>
                      <a:pt x="2" y="453"/>
                    </a:cubicBezTo>
                    <a:cubicBezTo>
                      <a:pt x="0" y="352"/>
                      <a:pt x="50" y="218"/>
                      <a:pt x="122" y="143"/>
                    </a:cubicBezTo>
                    <a:cubicBezTo>
                      <a:pt x="194" y="68"/>
                      <a:pt x="327" y="6"/>
                      <a:pt x="434" y="3"/>
                    </a:cubicBezTo>
                    <a:cubicBezTo>
                      <a:pt x="541" y="0"/>
                      <a:pt x="687" y="48"/>
                      <a:pt x="766" y="123"/>
                    </a:cubicBezTo>
                    <a:cubicBezTo>
                      <a:pt x="845" y="198"/>
                      <a:pt x="910" y="363"/>
                      <a:pt x="910" y="453"/>
                    </a:cubicBezTo>
                    <a:cubicBezTo>
                      <a:pt x="910" y="543"/>
                      <a:pt x="894" y="571"/>
                      <a:pt x="874" y="630"/>
                    </a:cubicBezTo>
                    <a:cubicBezTo>
                      <a:pt x="854" y="689"/>
                      <a:pt x="808" y="759"/>
                      <a:pt x="782" y="809"/>
                    </a:cubicBezTo>
                    <a:cubicBezTo>
                      <a:pt x="755" y="859"/>
                      <a:pt x="747" y="871"/>
                      <a:pt x="709" y="932"/>
                    </a:cubicBezTo>
                    <a:cubicBezTo>
                      <a:pt x="689" y="967"/>
                      <a:pt x="562" y="1162"/>
                      <a:pt x="554" y="1176"/>
                    </a:cubicBez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 type="stealth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9" name="Arc 48"/>
              <p:cNvSpPr>
                <a:spLocks/>
              </p:cNvSpPr>
              <p:nvPr/>
            </p:nvSpPr>
            <p:spPr bwMode="auto">
              <a:xfrm>
                <a:off x="1554" y="2484"/>
                <a:ext cx="464" cy="835"/>
              </a:xfrm>
              <a:custGeom>
                <a:avLst/>
                <a:gdLst>
                  <a:gd name="T0" fmla="*/ 2 w 21600"/>
                  <a:gd name="T1" fmla="*/ 0 h 35615"/>
                  <a:gd name="T2" fmla="*/ 353 w 21600"/>
                  <a:gd name="T3" fmla="*/ 835 h 35615"/>
                  <a:gd name="T4" fmla="*/ 0 w 21600"/>
                  <a:gd name="T5" fmla="*/ 506 h 3561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615"/>
                  <a:gd name="T11" fmla="*/ 21600 w 21600"/>
                  <a:gd name="T12" fmla="*/ 35615 h 356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615" fill="none" extrusionOk="0">
                    <a:moveTo>
                      <a:pt x="98" y="0"/>
                    </a:moveTo>
                    <a:cubicBezTo>
                      <a:pt x="11989" y="54"/>
                      <a:pt x="21600" y="9709"/>
                      <a:pt x="21600" y="21600"/>
                    </a:cubicBezTo>
                    <a:cubicBezTo>
                      <a:pt x="21600" y="26737"/>
                      <a:pt x="19769" y="31706"/>
                      <a:pt x="16435" y="35614"/>
                    </a:cubicBezTo>
                  </a:path>
                  <a:path w="21600" h="35615" stroke="0" extrusionOk="0">
                    <a:moveTo>
                      <a:pt x="98" y="0"/>
                    </a:moveTo>
                    <a:cubicBezTo>
                      <a:pt x="11989" y="54"/>
                      <a:pt x="21600" y="9709"/>
                      <a:pt x="21600" y="21600"/>
                    </a:cubicBezTo>
                    <a:cubicBezTo>
                      <a:pt x="21600" y="26737"/>
                      <a:pt x="19769" y="31706"/>
                      <a:pt x="16435" y="3561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0" name="Line 49"/>
              <p:cNvSpPr>
                <a:spLocks noChangeShapeType="1"/>
              </p:cNvSpPr>
              <p:nvPr/>
            </p:nvSpPr>
            <p:spPr bwMode="auto">
              <a:xfrm>
                <a:off x="1554" y="2484"/>
                <a:ext cx="0" cy="10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2021" name="Group 50"/>
              <p:cNvGrpSpPr>
                <a:grpSpLocks/>
              </p:cNvGrpSpPr>
              <p:nvPr/>
            </p:nvGrpSpPr>
            <p:grpSpPr bwMode="auto">
              <a:xfrm flipH="1">
                <a:off x="982" y="2485"/>
                <a:ext cx="464" cy="1013"/>
                <a:chOff x="2028" y="2489"/>
                <a:chExt cx="319" cy="672"/>
              </a:xfrm>
            </p:grpSpPr>
            <p:sp>
              <p:nvSpPr>
                <p:cNvPr id="42040" name="Arc 51"/>
                <p:cNvSpPr>
                  <a:spLocks/>
                </p:cNvSpPr>
                <p:nvPr/>
              </p:nvSpPr>
              <p:spPr bwMode="auto">
                <a:xfrm>
                  <a:off x="2028" y="2489"/>
                  <a:ext cx="319" cy="672"/>
                </a:xfrm>
                <a:custGeom>
                  <a:avLst/>
                  <a:gdLst>
                    <a:gd name="T0" fmla="*/ 1 w 21600"/>
                    <a:gd name="T1" fmla="*/ 0 h 43200"/>
                    <a:gd name="T2" fmla="*/ 1 w 21600"/>
                    <a:gd name="T3" fmla="*/ 672 h 43200"/>
                    <a:gd name="T4" fmla="*/ 0 w 21600"/>
                    <a:gd name="T5" fmla="*/ 336 h 432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3200"/>
                    <a:gd name="T11" fmla="*/ 21600 w 21600"/>
                    <a:gd name="T12" fmla="*/ 43200 h 432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3200" fill="none" extrusionOk="0">
                      <a:moveTo>
                        <a:pt x="98" y="0"/>
                      </a:moveTo>
                      <a:cubicBezTo>
                        <a:pt x="11989" y="54"/>
                        <a:pt x="21600" y="9709"/>
                        <a:pt x="21600" y="21600"/>
                      </a:cubicBezTo>
                      <a:cubicBezTo>
                        <a:pt x="21600" y="33512"/>
                        <a:pt x="11956" y="43175"/>
                        <a:pt x="43" y="43199"/>
                      </a:cubicBezTo>
                    </a:path>
                    <a:path w="21600" h="43200" stroke="0" extrusionOk="0">
                      <a:moveTo>
                        <a:pt x="98" y="0"/>
                      </a:moveTo>
                      <a:cubicBezTo>
                        <a:pt x="11989" y="54"/>
                        <a:pt x="21600" y="9709"/>
                        <a:pt x="21600" y="21600"/>
                      </a:cubicBezTo>
                      <a:cubicBezTo>
                        <a:pt x="21600" y="33512"/>
                        <a:pt x="11956" y="43175"/>
                        <a:pt x="43" y="43199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041" name="Line 52"/>
                <p:cNvSpPr>
                  <a:spLocks noChangeShapeType="1"/>
                </p:cNvSpPr>
                <p:nvPr/>
              </p:nvSpPr>
              <p:spPr bwMode="auto">
                <a:xfrm>
                  <a:off x="2028" y="2490"/>
                  <a:ext cx="0" cy="6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2022" name="Arc 53"/>
              <p:cNvSpPr>
                <a:spLocks/>
              </p:cNvSpPr>
              <p:nvPr/>
            </p:nvSpPr>
            <p:spPr bwMode="auto">
              <a:xfrm>
                <a:off x="1550" y="2991"/>
                <a:ext cx="185" cy="507"/>
              </a:xfrm>
              <a:custGeom>
                <a:avLst/>
                <a:gdLst>
                  <a:gd name="T0" fmla="*/ 185 w 8613"/>
                  <a:gd name="T1" fmla="*/ 467 h 21600"/>
                  <a:gd name="T2" fmla="*/ 0 w 8613"/>
                  <a:gd name="T3" fmla="*/ 507 h 21600"/>
                  <a:gd name="T4" fmla="*/ 4 w 8613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8613"/>
                  <a:gd name="T10" fmla="*/ 0 h 21600"/>
                  <a:gd name="T11" fmla="*/ 8613 w 8613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613" h="21600" fill="none" extrusionOk="0">
                    <a:moveTo>
                      <a:pt x="8613" y="19893"/>
                    </a:moveTo>
                    <a:cubicBezTo>
                      <a:pt x="5950" y="21019"/>
                      <a:pt x="3088" y="21599"/>
                      <a:pt x="198" y="21599"/>
                    </a:cubicBezTo>
                    <a:cubicBezTo>
                      <a:pt x="131" y="21599"/>
                      <a:pt x="65" y="21599"/>
                      <a:pt x="-1" y="21599"/>
                    </a:cubicBezTo>
                  </a:path>
                  <a:path w="8613" h="21600" stroke="0" extrusionOk="0">
                    <a:moveTo>
                      <a:pt x="8613" y="19893"/>
                    </a:moveTo>
                    <a:cubicBezTo>
                      <a:pt x="5950" y="21019"/>
                      <a:pt x="3088" y="21599"/>
                      <a:pt x="198" y="21599"/>
                    </a:cubicBezTo>
                    <a:cubicBezTo>
                      <a:pt x="131" y="21599"/>
                      <a:pt x="65" y="21599"/>
                      <a:pt x="-1" y="21599"/>
                    </a:cubicBezTo>
                    <a:lnTo>
                      <a:pt x="198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3" name="Line 54"/>
              <p:cNvSpPr>
                <a:spLocks noChangeShapeType="1"/>
              </p:cNvSpPr>
              <p:nvPr/>
            </p:nvSpPr>
            <p:spPr bwMode="auto">
              <a:xfrm flipH="1">
                <a:off x="1761" y="3320"/>
                <a:ext cx="147" cy="2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4" name="Line 55"/>
              <p:cNvSpPr>
                <a:spLocks noChangeShapeType="1"/>
              </p:cNvSpPr>
              <p:nvPr/>
            </p:nvSpPr>
            <p:spPr bwMode="auto">
              <a:xfrm flipH="1">
                <a:off x="1683" y="3457"/>
                <a:ext cx="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5" name="Line 56"/>
              <p:cNvSpPr>
                <a:spLocks noChangeShapeType="1"/>
              </p:cNvSpPr>
              <p:nvPr/>
            </p:nvSpPr>
            <p:spPr bwMode="auto">
              <a:xfrm>
                <a:off x="1682" y="3547"/>
                <a:ext cx="79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6" name="Arc 57"/>
              <p:cNvSpPr>
                <a:spLocks/>
              </p:cNvSpPr>
              <p:nvPr/>
            </p:nvSpPr>
            <p:spPr bwMode="auto">
              <a:xfrm>
                <a:off x="1297" y="1324"/>
                <a:ext cx="390" cy="47"/>
              </a:xfrm>
              <a:custGeom>
                <a:avLst/>
                <a:gdLst>
                  <a:gd name="T0" fmla="*/ 390 w 35637"/>
                  <a:gd name="T1" fmla="*/ 28 h 21600"/>
                  <a:gd name="T2" fmla="*/ 0 w 35637"/>
                  <a:gd name="T3" fmla="*/ 25 h 21600"/>
                  <a:gd name="T4" fmla="*/ 199 w 35637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5637"/>
                  <a:gd name="T10" fmla="*/ 0 h 21600"/>
                  <a:gd name="T11" fmla="*/ 35637 w 3563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637" h="21600" fill="none" extrusionOk="0">
                    <a:moveTo>
                      <a:pt x="35636" y="12780"/>
                    </a:moveTo>
                    <a:cubicBezTo>
                      <a:pt x="31567" y="18325"/>
                      <a:pt x="2510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</a:path>
                  <a:path w="35637" h="21600" stroke="0" extrusionOk="0">
                    <a:moveTo>
                      <a:pt x="35636" y="12780"/>
                    </a:moveTo>
                    <a:cubicBezTo>
                      <a:pt x="31567" y="18325"/>
                      <a:pt x="2510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  <a:lnTo>
                      <a:pt x="1822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7" name="Line 58"/>
              <p:cNvSpPr>
                <a:spLocks noChangeShapeType="1"/>
              </p:cNvSpPr>
              <p:nvPr/>
            </p:nvSpPr>
            <p:spPr bwMode="auto">
              <a:xfrm>
                <a:off x="1482" y="1370"/>
                <a:ext cx="3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8" name="Arc 59"/>
              <p:cNvSpPr>
                <a:spLocks/>
              </p:cNvSpPr>
              <p:nvPr/>
            </p:nvSpPr>
            <p:spPr bwMode="auto">
              <a:xfrm flipV="1">
                <a:off x="1308" y="1488"/>
                <a:ext cx="270" cy="48"/>
              </a:xfrm>
              <a:custGeom>
                <a:avLst/>
                <a:gdLst>
                  <a:gd name="T0" fmla="*/ 270 w 28627"/>
                  <a:gd name="T1" fmla="*/ 42 h 21600"/>
                  <a:gd name="T2" fmla="*/ 0 w 28627"/>
                  <a:gd name="T3" fmla="*/ 26 h 21600"/>
                  <a:gd name="T4" fmla="*/ 172 w 28627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8627"/>
                  <a:gd name="T10" fmla="*/ 0 h 21600"/>
                  <a:gd name="T11" fmla="*/ 28627 w 2862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627" h="21600" fill="none" extrusionOk="0">
                    <a:moveTo>
                      <a:pt x="28626" y="18929"/>
                    </a:moveTo>
                    <a:cubicBezTo>
                      <a:pt x="25439" y="20681"/>
                      <a:pt x="2186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</a:path>
                  <a:path w="28627" h="21600" stroke="0" extrusionOk="0">
                    <a:moveTo>
                      <a:pt x="28626" y="18929"/>
                    </a:moveTo>
                    <a:cubicBezTo>
                      <a:pt x="25439" y="20681"/>
                      <a:pt x="2186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  <a:lnTo>
                      <a:pt x="1822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9" name="Line 60"/>
              <p:cNvSpPr>
                <a:spLocks noChangeShapeType="1"/>
              </p:cNvSpPr>
              <p:nvPr/>
            </p:nvSpPr>
            <p:spPr bwMode="auto">
              <a:xfrm flipV="1">
                <a:off x="1464" y="1486"/>
                <a:ext cx="3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0" name="Rectangle 61"/>
              <p:cNvSpPr>
                <a:spLocks noChangeArrowheads="1"/>
              </p:cNvSpPr>
              <p:nvPr/>
            </p:nvSpPr>
            <p:spPr bwMode="auto">
              <a:xfrm>
                <a:off x="208" y="2486"/>
                <a:ext cx="84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400">
                    <a:latin typeface="Comic Sans MS" pitchFamily="-110" charset="0"/>
                  </a:rPr>
                  <a:t>Ion source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42031" name="Line 62"/>
              <p:cNvSpPr>
                <a:spLocks noChangeShapeType="1"/>
              </p:cNvSpPr>
              <p:nvPr/>
            </p:nvSpPr>
            <p:spPr bwMode="auto">
              <a:xfrm flipV="1">
                <a:off x="640" y="990"/>
                <a:ext cx="0" cy="799"/>
              </a:xfrm>
              <a:prstGeom prst="line">
                <a:avLst/>
              </a:prstGeom>
              <a:noFill/>
              <a:ln w="9525">
                <a:solidFill>
                  <a:srgbClr val="009999"/>
                </a:solidFill>
                <a:round/>
                <a:headEnd/>
                <a:tailEnd type="stealth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2" name="Rectangle 63"/>
              <p:cNvSpPr>
                <a:spLocks noChangeArrowheads="1"/>
              </p:cNvSpPr>
              <p:nvPr/>
            </p:nvSpPr>
            <p:spPr bwMode="auto">
              <a:xfrm>
                <a:off x="1967" y="3430"/>
                <a:ext cx="849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400">
                    <a:latin typeface="Comic Sans MS" pitchFamily="-110" charset="0"/>
                  </a:rPr>
                  <a:t>Extraction electrode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42033" name="Line 64"/>
              <p:cNvSpPr>
                <a:spLocks noChangeShapeType="1"/>
              </p:cNvSpPr>
              <p:nvPr/>
            </p:nvSpPr>
            <p:spPr bwMode="auto">
              <a:xfrm>
                <a:off x="799" y="2646"/>
                <a:ext cx="683" cy="273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4" name="Oval 65"/>
              <p:cNvSpPr>
                <a:spLocks noChangeArrowheads="1"/>
              </p:cNvSpPr>
              <p:nvPr/>
            </p:nvSpPr>
            <p:spPr bwMode="auto">
              <a:xfrm>
                <a:off x="1464" y="2899"/>
                <a:ext cx="54" cy="53"/>
              </a:xfrm>
              <a:prstGeom prst="ellipse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5" name="Line 66"/>
              <p:cNvSpPr>
                <a:spLocks noChangeShapeType="1"/>
              </p:cNvSpPr>
              <p:nvPr/>
            </p:nvSpPr>
            <p:spPr bwMode="auto">
              <a:xfrm flipH="1">
                <a:off x="1833" y="3291"/>
                <a:ext cx="73" cy="1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6" name="Line 67"/>
              <p:cNvSpPr>
                <a:spLocks noChangeShapeType="1"/>
              </p:cNvSpPr>
              <p:nvPr/>
            </p:nvSpPr>
            <p:spPr bwMode="auto">
              <a:xfrm>
                <a:off x="1870" y="3360"/>
                <a:ext cx="155" cy="187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7" name="Rectangle 68"/>
              <p:cNvSpPr>
                <a:spLocks noChangeArrowheads="1"/>
              </p:cNvSpPr>
              <p:nvPr/>
            </p:nvSpPr>
            <p:spPr bwMode="auto">
              <a:xfrm>
                <a:off x="771" y="3729"/>
                <a:ext cx="1021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solidFill>
                      <a:srgbClr val="FF5050"/>
                    </a:solidFill>
                    <a:latin typeface="Comic Sans MS" pitchFamily="-110" charset="0"/>
                  </a:rPr>
                  <a:t>Ions trajectory</a:t>
                </a:r>
                <a:endParaRPr sz="1400" noProof="1">
                  <a:solidFill>
                    <a:srgbClr val="FF5050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42038" name="Oval 69"/>
              <p:cNvSpPr>
                <a:spLocks noChangeArrowheads="1"/>
              </p:cNvSpPr>
              <p:nvPr/>
            </p:nvSpPr>
            <p:spPr bwMode="auto">
              <a:xfrm>
                <a:off x="800" y="1736"/>
                <a:ext cx="1400" cy="314"/>
              </a:xfrm>
              <a:prstGeom prst="ellipse">
                <a:avLst/>
              </a:prstGeom>
              <a:solidFill>
                <a:schemeClr val="accent1"/>
              </a:solidFill>
              <a:ln w="9525">
                <a:round/>
                <a:headEnd/>
                <a:tailEnd/>
              </a:ln>
              <a:scene3d>
                <a:camera prst="legacyObliqueTop">
                  <a:rot lat="16199997" lon="0" rev="0"/>
                </a:camera>
                <a:lightRig rig="legacyFlat2" dir="t"/>
              </a:scene3d>
              <a:sp3d extrusionH="227000" prstMaterial="legacyPlastic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42039" name="Oval 70"/>
              <p:cNvSpPr>
                <a:spLocks noChangeArrowheads="1"/>
              </p:cNvSpPr>
              <p:nvPr/>
            </p:nvSpPr>
            <p:spPr bwMode="auto">
              <a:xfrm>
                <a:off x="801" y="554"/>
                <a:ext cx="1400" cy="314"/>
              </a:xfrm>
              <a:prstGeom prst="ellipse">
                <a:avLst/>
              </a:prstGeom>
              <a:solidFill>
                <a:schemeClr val="accent1"/>
              </a:solidFill>
              <a:ln w="9525">
                <a:round/>
                <a:headEnd/>
                <a:tailEnd/>
              </a:ln>
              <a:scene3d>
                <a:camera prst="legacyObliqueTop">
                  <a:rot lat="16199997" lon="0" rev="0"/>
                </a:camera>
                <a:lightRig rig="legacyFlat2" dir="t"/>
              </a:scene3d>
              <a:sp3d extrusionH="227000" prstMaterial="legacyPlastic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41995" name="Rectangle 71"/>
            <p:cNvSpPr>
              <a:spLocks noChangeArrowheads="1"/>
            </p:cNvSpPr>
            <p:nvPr/>
          </p:nvSpPr>
          <p:spPr bwMode="auto">
            <a:xfrm>
              <a:off x="2727" y="586"/>
              <a:ext cx="15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Used for protons, ions</a:t>
              </a:r>
              <a:endParaRPr sz="1600" noProof="1">
                <a:latin typeface="Comic Sans MS" pitchFamily="-110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740742" y="5589240"/>
            <a:ext cx="1368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hlinkClick r:id="rId7" action="ppaction://hlinkfile"/>
              </a:rPr>
              <a:t>Cyclotron Animation</a:t>
            </a:r>
            <a:endParaRPr lang="en-US" sz="1800" dirty="0"/>
          </a:p>
        </p:txBody>
      </p:sp>
      <p:sp>
        <p:nvSpPr>
          <p:cNvPr id="73" name="Rectangle 72"/>
          <p:cNvSpPr/>
          <p:nvPr/>
        </p:nvSpPr>
        <p:spPr>
          <a:xfrm>
            <a:off x="467544" y="6248345"/>
            <a:ext cx="78488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8"/>
              </a:rPr>
              <a:t>Animation: http</a:t>
            </a:r>
            <a:r>
              <a:rPr lang="en-US" sz="1200" dirty="0">
                <a:hlinkClick r:id="rId8"/>
              </a:rPr>
              <a:t>://www.sciences.univ-nantes.fr/sites/genevieve_tulloue/Meca/Charges/cyclotron.html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6866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5" name="Group 2"/>
          <p:cNvGrpSpPr>
            <a:grpSpLocks/>
          </p:cNvGrpSpPr>
          <p:nvPr/>
        </p:nvGrpSpPr>
        <p:grpSpPr bwMode="auto">
          <a:xfrm>
            <a:off x="532810" y="4221088"/>
            <a:ext cx="6415454" cy="968375"/>
            <a:chOff x="837" y="781"/>
            <a:chExt cx="4378" cy="610"/>
          </a:xfrm>
        </p:grpSpPr>
        <p:sp>
          <p:nvSpPr>
            <p:cNvPr id="44041" name="Rectangle 4"/>
            <p:cNvSpPr>
              <a:spLocks noChangeArrowheads="1"/>
            </p:cNvSpPr>
            <p:nvPr/>
          </p:nvSpPr>
          <p:spPr bwMode="auto">
            <a:xfrm>
              <a:off x="837" y="781"/>
              <a:ext cx="4378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tabLst>
                  <a:tab pos="576263" algn="l"/>
                  <a:tab pos="1528763" algn="l"/>
                </a:tabLst>
              </a:pPr>
              <a:r>
                <a:rPr lang="en-US" sz="1600" dirty="0" smtClean="0">
                  <a:solidFill>
                    <a:srgbClr val="FF0000"/>
                  </a:solidFill>
                  <a:latin typeface="Comic Sans MS" pitchFamily="-110" charset="0"/>
                </a:rPr>
                <a:t>Synchrocyclotron</a:t>
              </a:r>
              <a:r>
                <a:rPr lang="en-US" sz="1600" dirty="0" smtClean="0">
                  <a:latin typeface="Comic Sans MS" pitchFamily="-110" charset="0"/>
                </a:rPr>
                <a:t>: Same </a:t>
              </a:r>
              <a:r>
                <a:rPr lang="en-US" sz="1600" dirty="0">
                  <a:latin typeface="Comic Sans MS" pitchFamily="-110" charset="0"/>
                </a:rPr>
                <a:t>as cyclotron, except a modulation of </a:t>
              </a:r>
              <a:r>
                <a:rPr lang="en-US" sz="1800" dirty="0" err="1" smtClean="0">
                  <a:latin typeface="Symbol" pitchFamily="-110" charset="2"/>
                </a:rPr>
                <a:t>w</a:t>
              </a:r>
              <a:r>
                <a:rPr lang="en-US" sz="1600" baseline="-25000" dirty="0" err="1" smtClean="0">
                  <a:latin typeface="Comic Sans MS" pitchFamily="-110" charset="0"/>
                </a:rPr>
                <a:t>RF</a:t>
              </a:r>
              <a:endParaRPr lang="en-US" sz="1600" dirty="0">
                <a:latin typeface="Comic Sans MS" pitchFamily="-110" charset="0"/>
              </a:endParaRPr>
            </a:p>
            <a:p>
              <a:pPr>
                <a:lnSpc>
                  <a:spcPct val="110000"/>
                </a:lnSpc>
                <a:tabLst>
                  <a:tab pos="576263" algn="l"/>
                  <a:tab pos="1528763" algn="l"/>
                </a:tabLst>
              </a:pPr>
              <a:r>
                <a:rPr lang="en-US" sz="1600" dirty="0">
                  <a:latin typeface="Comic Sans MS" pitchFamily="-110" charset="0"/>
                </a:rPr>
                <a:t>	B	= constant</a:t>
              </a:r>
            </a:p>
            <a:p>
              <a:pPr lvl="1">
                <a:lnSpc>
                  <a:spcPct val="110000"/>
                </a:lnSpc>
                <a:buFont typeface="Symbol" pitchFamily="-110" charset="2"/>
                <a:buNone/>
                <a:tabLst>
                  <a:tab pos="576263" algn="l"/>
                  <a:tab pos="1528763" algn="l"/>
                </a:tabLst>
              </a:pPr>
              <a:r>
                <a:rPr lang="en-US" sz="1800" dirty="0">
                  <a:latin typeface="Symbol" pitchFamily="-110" charset="2"/>
                </a:rPr>
                <a:t> 	g </a:t>
              </a:r>
              <a:r>
                <a:rPr lang="en-US" sz="1800" dirty="0" err="1">
                  <a:latin typeface="Symbol" pitchFamily="-110" charset="2"/>
                </a:rPr>
                <a:t>w</a:t>
              </a:r>
              <a:r>
                <a:rPr lang="en-US" sz="1600" baseline="-25000" dirty="0" err="1">
                  <a:latin typeface="Comic Sans MS" pitchFamily="-110" charset="0"/>
                </a:rPr>
                <a:t>RF</a:t>
              </a:r>
              <a:r>
                <a:rPr lang="en-US" sz="1600" dirty="0">
                  <a:latin typeface="Comic Sans MS" pitchFamily="-110" charset="0"/>
                </a:rPr>
                <a:t> 	= constant</a:t>
              </a:r>
            </a:p>
          </p:txBody>
        </p:sp>
        <p:sp>
          <p:nvSpPr>
            <p:cNvPr id="44042" name="Rectangle 5"/>
            <p:cNvSpPr>
              <a:spLocks noChangeArrowheads="1"/>
            </p:cNvSpPr>
            <p:nvPr/>
          </p:nvSpPr>
          <p:spPr bwMode="auto">
            <a:xfrm>
              <a:off x="3275" y="1119"/>
              <a:ext cx="171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 err="1">
                  <a:latin typeface="Symbol" pitchFamily="-110" charset="2"/>
                </a:rPr>
                <a:t>w</a:t>
              </a:r>
              <a:r>
                <a:rPr lang="en-US" sz="1600" baseline="-25000" dirty="0" err="1">
                  <a:latin typeface="Comic Sans MS" pitchFamily="-110" charset="0"/>
                </a:rPr>
                <a:t>RF</a:t>
              </a:r>
              <a:r>
                <a:rPr lang="en-US" sz="1800" dirty="0">
                  <a:latin typeface="Symbol" pitchFamily="-110" charset="2"/>
                </a:rPr>
                <a:t>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decreases with time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67748" y="5312370"/>
            <a:ext cx="8267699" cy="996950"/>
            <a:chOff x="1934" y="1951"/>
            <a:chExt cx="5642" cy="628"/>
          </a:xfrm>
        </p:grpSpPr>
        <p:sp>
          <p:nvSpPr>
            <p:cNvPr id="44037" name="Rectangle 7"/>
            <p:cNvSpPr>
              <a:spLocks noChangeArrowheads="1"/>
            </p:cNvSpPr>
            <p:nvPr/>
          </p:nvSpPr>
          <p:spPr bwMode="auto">
            <a:xfrm>
              <a:off x="3109" y="1952"/>
              <a:ext cx="2379" cy="627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38" name="Rectangle 8"/>
            <p:cNvSpPr>
              <a:spLocks noChangeArrowheads="1"/>
            </p:cNvSpPr>
            <p:nvPr/>
          </p:nvSpPr>
          <p:spPr bwMode="auto">
            <a:xfrm>
              <a:off x="1934" y="2146"/>
              <a:ext cx="105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The condition:</a:t>
              </a:r>
            </a:p>
          </p:txBody>
        </p:sp>
        <p:graphicFrame>
          <p:nvGraphicFramePr>
            <p:cNvPr id="44034" name="Object 2"/>
            <p:cNvGraphicFramePr>
              <a:graphicFrameLocks noChangeAspect="1"/>
            </p:cNvGraphicFramePr>
            <p:nvPr/>
          </p:nvGraphicFramePr>
          <p:xfrm>
            <a:off x="3238" y="1951"/>
            <a:ext cx="2215" cy="6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8002" name="Equation" r:id="rId3" imgW="1523880" imgH="431640" progId="Equation.3">
                    <p:embed/>
                  </p:oleObj>
                </mc:Choice>
                <mc:Fallback>
                  <p:oleObj name="Equation" r:id="rId3" imgW="15238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8" y="1951"/>
                          <a:ext cx="2215" cy="6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39" name="Rectangle 10"/>
            <p:cNvSpPr>
              <a:spLocks noChangeArrowheads="1"/>
            </p:cNvSpPr>
            <p:nvPr/>
          </p:nvSpPr>
          <p:spPr bwMode="auto">
            <a:xfrm>
              <a:off x="5865" y="2050"/>
              <a:ext cx="171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Allows to go beyond the </a:t>
              </a:r>
              <a:r>
                <a:rPr lang="en-US" sz="1600" dirty="0" smtClean="0">
                  <a:latin typeface="Comic Sans MS" pitchFamily="-110" charset="0"/>
                </a:rPr>
                <a:t/>
              </a:r>
              <a:br>
                <a:rPr lang="en-US" sz="1600" dirty="0" smtClean="0">
                  <a:latin typeface="Comic Sans MS" pitchFamily="-110" charset="0"/>
                </a:rPr>
              </a:br>
              <a:r>
                <a:rPr lang="en-US" sz="1600" dirty="0" smtClean="0">
                  <a:latin typeface="Comic Sans MS" pitchFamily="-110" charset="0"/>
                </a:rPr>
                <a:t>non</a:t>
              </a:r>
              <a:r>
                <a:rPr lang="en-US" sz="1600" dirty="0">
                  <a:latin typeface="Comic Sans MS" pitchFamily="-110" charset="0"/>
                </a:rPr>
                <a:t>-relativistic energies</a:t>
              </a:r>
            </a:p>
          </p:txBody>
        </p:sp>
      </p:grp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066800" y="304800"/>
            <a:ext cx="7086600" cy="533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fr-FR" dirty="0" smtClean="0"/>
              <a:t>Cyclotron / </a:t>
            </a:r>
            <a:r>
              <a:rPr lang="en-US" dirty="0" smtClean="0"/>
              <a:t>Synchrocyclotron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51520" y="1052736"/>
            <a:ext cx="4464496" cy="3058404"/>
            <a:chOff x="1508125" y="646113"/>
            <a:chExt cx="6961188" cy="4732317"/>
          </a:xfrm>
        </p:grpSpPr>
        <p:pic>
          <p:nvPicPr>
            <p:cNvPr id="13" name="Picture 2" descr="TRIUM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08125" y="646113"/>
              <a:ext cx="6961188" cy="4640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" descr="triumf_1972_md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08125" y="646113"/>
              <a:ext cx="6961188" cy="4303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1508125" y="4949825"/>
              <a:ext cx="6961188" cy="428605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TRIUMF 520 MeV cyclotron  	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Vancouver </a:t>
              </a:r>
              <a:r>
                <a:rPr lang="en-US" sz="1200" b="1" dirty="0">
                  <a:solidFill>
                    <a:schemeClr val="bg1"/>
                  </a:solidFill>
                </a:rPr>
                <a:t>- Canada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932040" y="1052736"/>
            <a:ext cx="3960440" cy="3054424"/>
            <a:chOff x="395536" y="1011616"/>
            <a:chExt cx="3960440" cy="3054424"/>
          </a:xfrm>
        </p:grpSpPr>
        <p:pic>
          <p:nvPicPr>
            <p:cNvPr id="2" name="Picture 1" descr="SC2012.jpg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3" t="4776"/>
            <a:stretch/>
          </p:blipFill>
          <p:spPr>
            <a:xfrm>
              <a:off x="398208" y="1011616"/>
              <a:ext cx="3957767" cy="2777423"/>
            </a:xfrm>
            <a:prstGeom prst="rect">
              <a:avLst/>
            </a:prstGeom>
          </p:spPr>
        </p:pic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395536" y="3789041"/>
              <a:ext cx="3960440" cy="276999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</a:rPr>
                <a:t>CERN 600 </a:t>
              </a:r>
              <a:r>
                <a:rPr lang="en-US" sz="1200" b="1" dirty="0">
                  <a:solidFill>
                    <a:schemeClr val="bg1"/>
                  </a:solidFill>
                </a:rPr>
                <a:t>MeV 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synchrocyclotron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64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3995936" y="1412776"/>
            <a:ext cx="482453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 smtClean="0">
                <a:solidFill>
                  <a:srgbClr val="0000FF"/>
                </a:solidFill>
                <a:latin typeface="Comic Sans MS" pitchFamily="-110" charset="0"/>
              </a:rPr>
              <a:t>Constant orbit </a:t>
            </a:r>
            <a:r>
              <a:rPr lang="en-US" sz="1800" dirty="0" smtClean="0">
                <a:latin typeface="Comic Sans MS" pitchFamily="-110" charset="0"/>
              </a:rPr>
              <a:t>during acceleration</a:t>
            </a:r>
            <a:br>
              <a:rPr lang="en-US" sz="1800" dirty="0" smtClean="0">
                <a:latin typeface="Comic Sans MS" pitchFamily="-110" charset="0"/>
              </a:rPr>
            </a:br>
            <a:r>
              <a:rPr lang="en-US" sz="1800" dirty="0" smtClean="0">
                <a:solidFill>
                  <a:srgbClr val="0000FF"/>
                </a:solidFill>
                <a:latin typeface="Comic Sans MS" pitchFamily="-110" charset="0"/>
              </a:rPr>
              <a:t> </a:t>
            </a:r>
          </a:p>
          <a:p>
            <a:pPr marL="457200" indent="-457200">
              <a:buFontTx/>
              <a:buAutoNum type="arabicPeriod"/>
            </a:pPr>
            <a:r>
              <a:rPr lang="en-US" sz="1800" dirty="0" smtClean="0">
                <a:latin typeface="Comic Sans MS" pitchFamily="-110" charset="0"/>
              </a:rPr>
              <a:t>To keep particles on the closed orbit, </a:t>
            </a:r>
            <a:r>
              <a:rPr lang="en-US" sz="1800" dirty="0" smtClean="0">
                <a:solidFill>
                  <a:srgbClr val="3333FF"/>
                </a:solidFill>
                <a:latin typeface="Comic Sans MS" pitchFamily="-110" charset="0"/>
              </a:rPr>
              <a:t>B should increase</a:t>
            </a:r>
            <a:r>
              <a:rPr lang="en-US" sz="1800" dirty="0" smtClean="0">
                <a:latin typeface="Comic Sans MS" pitchFamily="-110" charset="0"/>
              </a:rPr>
              <a:t> with time</a:t>
            </a:r>
            <a:br>
              <a:rPr lang="en-US" sz="1800" dirty="0" smtClean="0">
                <a:latin typeface="Comic Sans MS" pitchFamily="-110" charset="0"/>
              </a:rPr>
            </a:br>
            <a:endParaRPr lang="en-US" sz="1800" dirty="0" smtClean="0">
              <a:latin typeface="Comic Sans MS" pitchFamily="-110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2000" dirty="0" smtClean="0">
                <a:solidFill>
                  <a:srgbClr val="3333FF"/>
                </a:solidFill>
                <a:latin typeface="Symbol" pitchFamily="-110" charset="2"/>
              </a:rPr>
              <a:t>w</a:t>
            </a: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>
                <a:latin typeface="Comic Sans MS" pitchFamily="-110" charset="0"/>
              </a:rPr>
              <a:t>and </a:t>
            </a:r>
            <a:r>
              <a:rPr lang="en-US" sz="2000" dirty="0" err="1" smtClean="0">
                <a:solidFill>
                  <a:srgbClr val="3333FF"/>
                </a:solidFill>
                <a:latin typeface="Symbol" pitchFamily="-110" charset="2"/>
              </a:rPr>
              <a:t>w</a:t>
            </a:r>
            <a:r>
              <a:rPr lang="en-US" sz="1800" baseline="-25000" dirty="0" err="1" smtClean="0">
                <a:solidFill>
                  <a:srgbClr val="3333FF"/>
                </a:solidFill>
                <a:latin typeface="Comic Sans MS" pitchFamily="-110" charset="0"/>
              </a:rPr>
              <a:t>RF</a:t>
            </a:r>
            <a:r>
              <a:rPr lang="en-US" sz="1800" dirty="0" smtClean="0">
                <a:solidFill>
                  <a:srgbClr val="3333FF"/>
                </a:solidFill>
                <a:latin typeface="Comic Sans MS" pitchFamily="-110" charset="0"/>
              </a:rPr>
              <a:t> </a:t>
            </a:r>
            <a:r>
              <a:rPr lang="en-US" sz="1800" dirty="0">
                <a:solidFill>
                  <a:srgbClr val="3333FF"/>
                </a:solidFill>
                <a:latin typeface="Comic Sans MS" pitchFamily="-110" charset="0"/>
              </a:rPr>
              <a:t>increase</a:t>
            </a:r>
            <a:r>
              <a:rPr lang="en-US" sz="1800" dirty="0">
                <a:latin typeface="Comic Sans MS" pitchFamily="-110" charset="0"/>
              </a:rPr>
              <a:t> with </a:t>
            </a:r>
            <a:r>
              <a:rPr lang="en-US" sz="1800" dirty="0" smtClean="0">
                <a:latin typeface="Comic Sans MS" pitchFamily="-110" charset="0"/>
              </a:rPr>
              <a:t>energy</a:t>
            </a:r>
          </a:p>
          <a:p>
            <a:pPr marL="457200" indent="-457200">
              <a:buFontTx/>
              <a:buAutoNum type="arabicPeriod"/>
            </a:pPr>
            <a:endParaRPr lang="en-US" sz="1800" dirty="0">
              <a:latin typeface="Comic Sans MS" pitchFamily="-110" charset="0"/>
            </a:endParaRPr>
          </a:p>
        </p:txBody>
      </p:sp>
      <p:grpSp>
        <p:nvGrpSpPr>
          <p:cNvPr id="45069" name="Group 5"/>
          <p:cNvGrpSpPr>
            <a:grpSpLocks/>
          </p:cNvGrpSpPr>
          <p:nvPr/>
        </p:nvGrpSpPr>
        <p:grpSpPr bwMode="auto">
          <a:xfrm>
            <a:off x="483577" y="1268760"/>
            <a:ext cx="3228243" cy="3182590"/>
            <a:chOff x="330" y="631"/>
            <a:chExt cx="2203" cy="2173"/>
          </a:xfrm>
        </p:grpSpPr>
        <p:sp>
          <p:nvSpPr>
            <p:cNvPr id="45070" name="Oval 6"/>
            <p:cNvSpPr>
              <a:spLocks noChangeArrowheads="1"/>
            </p:cNvSpPr>
            <p:nvPr/>
          </p:nvSpPr>
          <p:spPr bwMode="auto">
            <a:xfrm>
              <a:off x="544" y="631"/>
              <a:ext cx="1507" cy="1507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1" name="Rectangle 7"/>
            <p:cNvSpPr>
              <a:spLocks noChangeArrowheads="1"/>
            </p:cNvSpPr>
            <p:nvPr/>
          </p:nvSpPr>
          <p:spPr bwMode="auto">
            <a:xfrm>
              <a:off x="1219" y="2071"/>
              <a:ext cx="228" cy="134"/>
            </a:xfrm>
            <a:prstGeom prst="rect">
              <a:avLst/>
            </a:prstGeom>
            <a:gradFill rotWithShape="0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2" name="Line 8"/>
            <p:cNvSpPr>
              <a:spLocks noChangeShapeType="1"/>
            </p:cNvSpPr>
            <p:nvPr/>
          </p:nvSpPr>
          <p:spPr bwMode="auto">
            <a:xfrm flipH="1">
              <a:off x="1220" y="2303"/>
              <a:ext cx="22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073" name="Group 9"/>
            <p:cNvGrpSpPr>
              <a:grpSpLocks/>
            </p:cNvGrpSpPr>
            <p:nvPr/>
          </p:nvGrpSpPr>
          <p:grpSpPr bwMode="auto">
            <a:xfrm>
              <a:off x="1248" y="1859"/>
              <a:ext cx="192" cy="212"/>
              <a:chOff x="3264" y="2352"/>
              <a:chExt cx="192" cy="212"/>
            </a:xfrm>
          </p:grpSpPr>
          <p:sp>
            <p:nvSpPr>
              <p:cNvPr id="45093" name="Rectangle 10"/>
              <p:cNvSpPr>
                <a:spLocks noChangeArrowheads="1"/>
              </p:cNvSpPr>
              <p:nvPr/>
            </p:nvSpPr>
            <p:spPr bwMode="auto">
              <a:xfrm>
                <a:off x="3264" y="2352"/>
                <a:ext cx="19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solidFill>
                      <a:srgbClr val="0000FF"/>
                    </a:solidFill>
                    <a:latin typeface="Comic Sans MS" pitchFamily="-110" charset="0"/>
                  </a:rPr>
                  <a:t>E</a:t>
                </a:r>
                <a:endParaRPr sz="1600" noProof="1">
                  <a:solidFill>
                    <a:srgbClr val="0000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45094" name="Line 11"/>
              <p:cNvSpPr>
                <a:spLocks noChangeShapeType="1"/>
              </p:cNvSpPr>
              <p:nvPr/>
            </p:nvSpPr>
            <p:spPr bwMode="auto">
              <a:xfrm>
                <a:off x="3312" y="2352"/>
                <a:ext cx="96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 type="stealth" w="sm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74" name="Line 12"/>
            <p:cNvSpPr>
              <a:spLocks noChangeShapeType="1"/>
            </p:cNvSpPr>
            <p:nvPr/>
          </p:nvSpPr>
          <p:spPr bwMode="auto">
            <a:xfrm flipV="1">
              <a:off x="1296" y="773"/>
              <a:ext cx="416" cy="6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5" name="Rectangle 13"/>
            <p:cNvSpPr>
              <a:spLocks noChangeArrowheads="1"/>
            </p:cNvSpPr>
            <p:nvPr/>
          </p:nvSpPr>
          <p:spPr bwMode="auto">
            <a:xfrm>
              <a:off x="1234" y="934"/>
              <a:ext cx="22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mic Sans MS" pitchFamily="-110" charset="0"/>
                </a:rPr>
                <a:t>R</a:t>
              </a:r>
              <a:endParaRPr sz="1800" noProof="1">
                <a:latin typeface="Comic Sans MS" pitchFamily="-110" charset="0"/>
              </a:endParaRPr>
            </a:p>
          </p:txBody>
        </p:sp>
        <p:sp>
          <p:nvSpPr>
            <p:cNvPr id="45076" name="Line 14"/>
            <p:cNvSpPr>
              <a:spLocks noChangeShapeType="1"/>
            </p:cNvSpPr>
            <p:nvPr/>
          </p:nvSpPr>
          <p:spPr bwMode="auto">
            <a:xfrm>
              <a:off x="1440" y="2203"/>
              <a:ext cx="170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Line 15"/>
            <p:cNvSpPr>
              <a:spLocks noChangeShapeType="1"/>
            </p:cNvSpPr>
            <p:nvPr/>
          </p:nvSpPr>
          <p:spPr bwMode="auto">
            <a:xfrm>
              <a:off x="1610" y="2203"/>
              <a:ext cx="0" cy="3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078" name="Group 16"/>
            <p:cNvGrpSpPr>
              <a:grpSpLocks/>
            </p:cNvGrpSpPr>
            <p:nvPr/>
          </p:nvGrpSpPr>
          <p:grpSpPr bwMode="auto">
            <a:xfrm>
              <a:off x="1536" y="2517"/>
              <a:ext cx="148" cy="149"/>
              <a:chOff x="2399" y="2156"/>
              <a:chExt cx="235" cy="240"/>
            </a:xfrm>
          </p:grpSpPr>
          <p:grpSp>
            <p:nvGrpSpPr>
              <p:cNvPr id="45085" name="Group 17"/>
              <p:cNvGrpSpPr>
                <a:grpSpLocks/>
              </p:cNvGrpSpPr>
              <p:nvPr/>
            </p:nvGrpSpPr>
            <p:grpSpPr bwMode="auto">
              <a:xfrm flipH="1">
                <a:off x="2455" y="2238"/>
                <a:ext cx="123" cy="75"/>
                <a:chOff x="450" y="2259"/>
                <a:chExt cx="1782" cy="1137"/>
              </a:xfrm>
            </p:grpSpPr>
            <p:grpSp>
              <p:nvGrpSpPr>
                <p:cNvPr id="45087" name="Group 18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45091" name="Freeform 19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5092" name="Freeform 20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088" name="Group 21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45089" name="Freeform 22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5090" name="Freeform 23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5086" name="Oval 24"/>
              <p:cNvSpPr>
                <a:spLocks noChangeArrowheads="1"/>
              </p:cNvSpPr>
              <p:nvPr/>
            </p:nvSpPr>
            <p:spPr bwMode="auto">
              <a:xfrm>
                <a:off x="2399" y="2156"/>
                <a:ext cx="235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79" name="Rectangle 25"/>
            <p:cNvSpPr>
              <a:spLocks noChangeArrowheads="1"/>
            </p:cNvSpPr>
            <p:nvPr/>
          </p:nvSpPr>
          <p:spPr bwMode="auto">
            <a:xfrm>
              <a:off x="1684" y="2474"/>
              <a:ext cx="84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Comic Sans MS" pitchFamily="-110" charset="0"/>
                </a:rPr>
                <a:t>RF generator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45080" name="Rectangle 26"/>
            <p:cNvSpPr>
              <a:spLocks noChangeArrowheads="1"/>
            </p:cNvSpPr>
            <p:nvPr/>
          </p:nvSpPr>
          <p:spPr bwMode="auto">
            <a:xfrm>
              <a:off x="330" y="684"/>
              <a:ext cx="2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9999"/>
                  </a:solidFill>
                  <a:latin typeface="Comic Sans MS" pitchFamily="-110" charset="0"/>
                </a:rPr>
                <a:t>B</a:t>
              </a:r>
              <a:endParaRPr sz="2000" noProof="1">
                <a:solidFill>
                  <a:srgbClr val="009999"/>
                </a:solidFill>
                <a:latin typeface="Comic Sans MS" pitchFamily="-110" charset="0"/>
              </a:endParaRPr>
            </a:p>
          </p:txBody>
        </p:sp>
        <p:grpSp>
          <p:nvGrpSpPr>
            <p:cNvPr id="45081" name="Group 27"/>
            <p:cNvGrpSpPr>
              <a:grpSpLocks/>
            </p:cNvGrpSpPr>
            <p:nvPr/>
          </p:nvGrpSpPr>
          <p:grpSpPr bwMode="auto">
            <a:xfrm>
              <a:off x="525" y="664"/>
              <a:ext cx="124" cy="124"/>
              <a:chOff x="2817" y="2503"/>
              <a:chExt cx="163" cy="163"/>
            </a:xfrm>
          </p:grpSpPr>
          <p:sp>
            <p:nvSpPr>
              <p:cNvPr id="45083" name="Oval 28"/>
              <p:cNvSpPr>
                <a:spLocks noChangeArrowheads="1"/>
              </p:cNvSpPr>
              <p:nvPr/>
            </p:nvSpPr>
            <p:spPr bwMode="auto">
              <a:xfrm>
                <a:off x="2817" y="2503"/>
                <a:ext cx="163" cy="163"/>
              </a:xfrm>
              <a:prstGeom prst="ellipse">
                <a:avLst/>
              </a:prstGeom>
              <a:noFill/>
              <a:ln w="12700">
                <a:solidFill>
                  <a:srgbClr val="009999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4" name="Oval 29"/>
              <p:cNvSpPr>
                <a:spLocks noChangeArrowheads="1"/>
              </p:cNvSpPr>
              <p:nvPr/>
            </p:nvSpPr>
            <p:spPr bwMode="auto">
              <a:xfrm>
                <a:off x="2873" y="2559"/>
                <a:ext cx="52" cy="52"/>
              </a:xfrm>
              <a:prstGeom prst="ellipse">
                <a:avLst/>
              </a:prstGeom>
              <a:solidFill>
                <a:srgbClr val="009999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82" name="Rectangle 30"/>
            <p:cNvSpPr>
              <a:spLocks noChangeArrowheads="1"/>
            </p:cNvSpPr>
            <p:nvPr/>
          </p:nvSpPr>
          <p:spPr bwMode="auto">
            <a:xfrm>
              <a:off x="568" y="2207"/>
              <a:ext cx="65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RF cavity</a:t>
              </a:r>
              <a:endParaRPr sz="1400" noProof="1">
                <a:latin typeface="Comic Sans MS" pitchFamily="-110" charset="0"/>
              </a:endParaRPr>
            </a:p>
          </p:txBody>
        </p:sp>
      </p:grpSp>
      <p:sp>
        <p:nvSpPr>
          <p:cNvPr id="45062" name="Rectangle 32"/>
          <p:cNvSpPr>
            <a:spLocks noChangeArrowheads="1"/>
          </p:cNvSpPr>
          <p:nvPr/>
        </p:nvSpPr>
        <p:spPr bwMode="auto">
          <a:xfrm>
            <a:off x="3938224" y="4847134"/>
            <a:ext cx="2230315" cy="1522413"/>
          </a:xfrm>
          <a:prstGeom prst="rect">
            <a:avLst/>
          </a:prstGeom>
          <a:solidFill>
            <a:srgbClr val="CCEC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Rectangle 33"/>
          <p:cNvSpPr>
            <a:spLocks noChangeArrowheads="1"/>
          </p:cNvSpPr>
          <p:nvPr/>
        </p:nvSpPr>
        <p:spPr bwMode="auto">
          <a:xfrm>
            <a:off x="323120" y="5156697"/>
            <a:ext cx="288094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mic Sans MS" pitchFamily="-110" charset="0"/>
              </a:rPr>
              <a:t>Synchronism condition</a:t>
            </a:r>
            <a:endParaRPr sz="20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4133120" y="4847134"/>
          <a:ext cx="1839058" cy="152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299" name="Equation" r:id="rId3" imgW="863280" imgH="660240" progId="Equation.3">
                  <p:embed/>
                </p:oleObj>
              </mc:Choice>
              <mc:Fallback>
                <p:oleObj name="Equation" r:id="rId3" imgW="8632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120" y="4847134"/>
                        <a:ext cx="1839058" cy="1522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064" name="Group 35"/>
          <p:cNvGrpSpPr>
            <a:grpSpLocks/>
          </p:cNvGrpSpPr>
          <p:nvPr/>
        </p:nvGrpSpPr>
        <p:grpSpPr bwMode="auto">
          <a:xfrm>
            <a:off x="3316901" y="5223372"/>
            <a:ext cx="408842" cy="298450"/>
            <a:chOff x="3943" y="3724"/>
            <a:chExt cx="279" cy="188"/>
          </a:xfrm>
        </p:grpSpPr>
        <p:sp>
          <p:nvSpPr>
            <p:cNvPr id="45066" name="Freeform 36"/>
            <p:cNvSpPr>
              <a:spLocks/>
            </p:cNvSpPr>
            <p:nvPr/>
          </p:nvSpPr>
          <p:spPr bwMode="auto">
            <a:xfrm>
              <a:off x="3957" y="3738"/>
              <a:ext cx="265" cy="174"/>
            </a:xfrm>
            <a:custGeom>
              <a:avLst/>
              <a:gdLst>
                <a:gd name="T0" fmla="*/ 341 w 529"/>
                <a:gd name="T1" fmla="*/ 0 h 349"/>
                <a:gd name="T2" fmla="*/ 341 w 529"/>
                <a:gd name="T3" fmla="*/ 94 h 349"/>
                <a:gd name="T4" fmla="*/ 0 w 529"/>
                <a:gd name="T5" fmla="*/ 94 h 349"/>
                <a:gd name="T6" fmla="*/ 0 w 529"/>
                <a:gd name="T7" fmla="*/ 255 h 349"/>
                <a:gd name="T8" fmla="*/ 341 w 529"/>
                <a:gd name="T9" fmla="*/ 255 h 349"/>
                <a:gd name="T10" fmla="*/ 341 w 529"/>
                <a:gd name="T11" fmla="*/ 349 h 349"/>
                <a:gd name="T12" fmla="*/ 529 w 529"/>
                <a:gd name="T13" fmla="*/ 174 h 349"/>
                <a:gd name="T14" fmla="*/ 341 w 529"/>
                <a:gd name="T15" fmla="*/ 0 h 3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9"/>
                <a:gd name="T26" fmla="*/ 529 w 529"/>
                <a:gd name="T27" fmla="*/ 349 h 34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9">
                  <a:moveTo>
                    <a:pt x="341" y="0"/>
                  </a:moveTo>
                  <a:lnTo>
                    <a:pt x="341" y="94"/>
                  </a:lnTo>
                  <a:lnTo>
                    <a:pt x="0" y="94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9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7" name="Freeform 37"/>
            <p:cNvSpPr>
              <a:spLocks/>
            </p:cNvSpPr>
            <p:nvPr/>
          </p:nvSpPr>
          <p:spPr bwMode="auto">
            <a:xfrm>
              <a:off x="3943" y="3724"/>
              <a:ext cx="265" cy="174"/>
            </a:xfrm>
            <a:custGeom>
              <a:avLst/>
              <a:gdLst>
                <a:gd name="T0" fmla="*/ 341 w 529"/>
                <a:gd name="T1" fmla="*/ 0 h 348"/>
                <a:gd name="T2" fmla="*/ 341 w 529"/>
                <a:gd name="T3" fmla="*/ 93 h 348"/>
                <a:gd name="T4" fmla="*/ 0 w 529"/>
                <a:gd name="T5" fmla="*/ 93 h 348"/>
                <a:gd name="T6" fmla="*/ 0 w 529"/>
                <a:gd name="T7" fmla="*/ 255 h 348"/>
                <a:gd name="T8" fmla="*/ 341 w 529"/>
                <a:gd name="T9" fmla="*/ 255 h 348"/>
                <a:gd name="T10" fmla="*/ 341 w 529"/>
                <a:gd name="T11" fmla="*/ 348 h 348"/>
                <a:gd name="T12" fmla="*/ 529 w 529"/>
                <a:gd name="T13" fmla="*/ 174 h 348"/>
                <a:gd name="T14" fmla="*/ 341 w 529"/>
                <a:gd name="T15" fmla="*/ 0 h 3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8"/>
                <a:gd name="T26" fmla="*/ 529 w 529"/>
                <a:gd name="T27" fmla="*/ 348 h 3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8">
                  <a:moveTo>
                    <a:pt x="341" y="0"/>
                  </a:moveTo>
                  <a:lnTo>
                    <a:pt x="341" y="93"/>
                  </a:lnTo>
                  <a:lnTo>
                    <a:pt x="0" y="93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8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065" name="Rectangle 38"/>
          <p:cNvSpPr>
            <a:spLocks noChangeArrowheads="1"/>
          </p:cNvSpPr>
          <p:nvPr/>
        </p:nvSpPr>
        <p:spPr bwMode="auto">
          <a:xfrm>
            <a:off x="6444031" y="4940797"/>
            <a:ext cx="2385646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i="1" dirty="0">
                <a:latin typeface="Comic Sans MS" pitchFamily="-110" charset="0"/>
              </a:rPr>
              <a:t>h</a:t>
            </a:r>
            <a:r>
              <a:rPr lang="en-US" sz="1800" dirty="0">
                <a:latin typeface="Comic Sans MS" pitchFamily="-110" charset="0"/>
              </a:rPr>
              <a:t> integer,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FF0000"/>
                </a:solidFill>
                <a:latin typeface="Comic Sans MS" pitchFamily="-110" charset="0"/>
              </a:rPr>
              <a:t>harmonic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number:</a:t>
            </a:r>
          </a:p>
          <a:p>
            <a:pPr>
              <a:lnSpc>
                <a:spcPct val="110000"/>
              </a:lnSpc>
            </a:pPr>
            <a:r>
              <a:rPr lang="en-US" sz="1800" noProof="1" smtClean="0">
                <a:latin typeface="Comic Sans MS" pitchFamily="-110" charset="0"/>
              </a:rPr>
              <a:t>number of RF cycles</a:t>
            </a:r>
          </a:p>
          <a:p>
            <a:pPr>
              <a:lnSpc>
                <a:spcPct val="110000"/>
              </a:lnSpc>
            </a:pPr>
            <a:r>
              <a:rPr lang="en-US" sz="1800" noProof="1" smtClean="0">
                <a:latin typeface="Comic Sans MS" pitchFamily="-110" charset="0"/>
              </a:rPr>
              <a:t>per revolution</a:t>
            </a:r>
            <a:endParaRPr sz="1800" noProof="1">
              <a:latin typeface="Comic Sans MS" pitchFamily="-110" charset="0"/>
            </a:endParaRPr>
          </a:p>
        </p:txBody>
      </p:sp>
      <p:graphicFrame>
        <p:nvGraphicFramePr>
          <p:cNvPr id="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41385"/>
              </p:ext>
            </p:extLst>
          </p:nvPr>
        </p:nvGraphicFramePr>
        <p:xfrm>
          <a:off x="4325424" y="4154736"/>
          <a:ext cx="1614728" cy="49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300" name="Equation" r:id="rId5" imgW="660400" imgH="203200" progId="Equation.3">
                  <p:embed/>
                </p:oleObj>
              </mc:Choice>
              <mc:Fallback>
                <p:oleObj name="Equation" r:id="rId5" imgW="660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424" y="4154736"/>
                        <a:ext cx="1614728" cy="498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2"/>
          <p:cNvSpPr txBox="1">
            <a:spLocks noChangeArrowheads="1"/>
          </p:cNvSpPr>
          <p:nvPr/>
        </p:nvSpPr>
        <p:spPr>
          <a:xfrm>
            <a:off x="9906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smtClean="0"/>
              <a:t>Circular accelerators: The Synchrotron</a:t>
            </a:r>
            <a:endParaRPr lang="fr-FR" dirty="0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4067944" y="3429000"/>
            <a:ext cx="3888433" cy="69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noProof="1" smtClean="0">
                <a:latin typeface="Comic Sans MS" pitchFamily="-110" charset="0"/>
              </a:rPr>
              <a:t>RF frequency can be </a:t>
            </a:r>
            <a:br>
              <a:rPr lang="en-US" sz="1800" noProof="1" smtClean="0">
                <a:latin typeface="Comic Sans MS" pitchFamily="-110" charset="0"/>
              </a:rPr>
            </a:br>
            <a:r>
              <a:rPr lang="en-US" sz="1800" noProof="1" smtClean="0">
                <a:latin typeface="Comic Sans MS" pitchFamily="-110" charset="0"/>
              </a:rPr>
              <a:t>multiple of revolution frequency</a:t>
            </a:r>
            <a:endParaRPr sz="1800" noProof="1"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62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1451" y="764703"/>
            <a:ext cx="8648583" cy="5658321"/>
            <a:chOff x="171451" y="373063"/>
            <a:chExt cx="8861180" cy="6049962"/>
          </a:xfrm>
        </p:grpSpPr>
        <p:grpSp>
          <p:nvGrpSpPr>
            <p:cNvPr id="47106" name="Group 2"/>
            <p:cNvGrpSpPr>
              <a:grpSpLocks/>
            </p:cNvGrpSpPr>
            <p:nvPr/>
          </p:nvGrpSpPr>
          <p:grpSpPr bwMode="auto">
            <a:xfrm>
              <a:off x="436685" y="2714625"/>
              <a:ext cx="8151936" cy="3708400"/>
              <a:chOff x="298" y="1710"/>
              <a:chExt cx="5563" cy="2336"/>
            </a:xfrm>
          </p:grpSpPr>
          <p:grpSp>
            <p:nvGrpSpPr>
              <p:cNvPr id="47116" name="Group 3"/>
              <p:cNvGrpSpPr>
                <a:grpSpLocks/>
              </p:cNvGrpSpPr>
              <p:nvPr/>
            </p:nvGrpSpPr>
            <p:grpSpPr bwMode="auto">
              <a:xfrm>
                <a:off x="2723" y="1710"/>
                <a:ext cx="3138" cy="2336"/>
                <a:chOff x="2645" y="1714"/>
                <a:chExt cx="3138" cy="2336"/>
              </a:xfrm>
            </p:grpSpPr>
            <p:pic>
              <p:nvPicPr>
                <p:cNvPr id="47118" name="Picture 4" descr="PS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645" y="1714"/>
                  <a:ext cx="3138" cy="23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7119" name="Rectangle 5"/>
                <p:cNvSpPr>
                  <a:spLocks noChangeArrowheads="1"/>
                </p:cNvSpPr>
                <p:nvPr/>
              </p:nvSpPr>
              <p:spPr bwMode="auto">
                <a:xfrm>
                  <a:off x="2645" y="3762"/>
                  <a:ext cx="3138" cy="28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bg1"/>
                      </a:solidFill>
                    </a:rPr>
                    <a:t>PS (</a:t>
                  </a:r>
                  <a:r>
                    <a:rPr sz="1200" b="1" noProof="1">
                      <a:solidFill>
                        <a:schemeClr val="bg1"/>
                      </a:solidFill>
                    </a:rPr>
                    <a:t>CERN</a:t>
                  </a:r>
                  <a:r>
                    <a:rPr lang="en-US" sz="1200" b="1">
                      <a:solidFill>
                        <a:schemeClr val="bg1"/>
                      </a:solidFill>
                    </a:rPr>
                    <a:t>)</a:t>
                  </a:r>
                </a:p>
                <a:p>
                  <a:pPr algn="ctr"/>
                  <a:r>
                    <a:rPr lang="en-US" sz="1200" b="1">
                      <a:solidFill>
                        <a:schemeClr val="bg1"/>
                      </a:solidFill>
                    </a:rPr>
                    <a:t>Proton Synchrotron</a:t>
                  </a:r>
                </a:p>
              </p:txBody>
            </p:sp>
            <p:sp>
              <p:nvSpPr>
                <p:cNvPr id="47120" name="Rectangle 6"/>
                <p:cNvSpPr>
                  <a:spLocks noChangeArrowheads="1"/>
                </p:cNvSpPr>
                <p:nvPr/>
              </p:nvSpPr>
              <p:spPr bwMode="auto">
                <a:xfrm>
                  <a:off x="4979" y="3892"/>
                  <a:ext cx="802" cy="155"/>
                </a:xfrm>
                <a:prstGeom prst="rect">
                  <a:avLst/>
                </a:prstGeom>
                <a:solidFill>
                  <a:schemeClr val="tx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sz="1000" b="1" noProof="1">
                      <a:solidFill>
                        <a:schemeClr val="bg1"/>
                      </a:solidFill>
                    </a:rPr>
                    <a:t>© CERN Geneva</a:t>
                  </a:r>
                </a:p>
              </p:txBody>
            </p:sp>
          </p:grpSp>
          <p:sp>
            <p:nvSpPr>
              <p:cNvPr id="47117" name="Rectangle 7"/>
              <p:cNvSpPr>
                <a:spLocks noChangeArrowheads="1"/>
              </p:cNvSpPr>
              <p:nvPr/>
            </p:nvSpPr>
            <p:spPr bwMode="auto">
              <a:xfrm>
                <a:off x="298" y="2873"/>
                <a:ext cx="2150" cy="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3333FF"/>
                    </a:solidFill>
                    <a:latin typeface="Comic Sans MS" pitchFamily="-110" charset="0"/>
                  </a:rPr>
                  <a:t>Examples of different proton and electron synchrotrons at </a:t>
                </a:r>
                <a:r>
                  <a:rPr lang="en-US" sz="1800" dirty="0" smtClean="0">
                    <a:solidFill>
                      <a:srgbClr val="3333FF"/>
                    </a:solidFill>
                    <a:latin typeface="Comic Sans MS" pitchFamily="-110" charset="0"/>
                  </a:rPr>
                  <a:t>CERN</a:t>
                </a:r>
              </a:p>
              <a:p>
                <a:pPr algn="ctr"/>
                <a:endParaRPr lang="en-US" sz="1800" dirty="0">
                  <a:solidFill>
                    <a:srgbClr val="3333FF"/>
                  </a:solidFill>
                  <a:latin typeface="Comic Sans MS" pitchFamily="-110" charset="0"/>
                </a:endParaRPr>
              </a:p>
              <a:p>
                <a:pPr algn="ctr"/>
                <a:r>
                  <a:rPr lang="en-US" sz="1800" dirty="0" smtClean="0">
                    <a:solidFill>
                      <a:srgbClr val="3333FF"/>
                    </a:solidFill>
                    <a:latin typeface="Comic Sans MS" pitchFamily="-110" charset="0"/>
                  </a:rPr>
                  <a:t>+ LHC (of course!)</a:t>
                </a:r>
                <a:endParaRPr lang="en-US" sz="1800" dirty="0">
                  <a:solidFill>
                    <a:srgbClr val="3333FF"/>
                  </a:solidFill>
                  <a:latin typeface="Comic Sans MS" pitchFamily="-110" charset="0"/>
                </a:endParaRPr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171451" y="681341"/>
              <a:ext cx="4152900" cy="3402013"/>
              <a:chOff x="117" y="352"/>
              <a:chExt cx="2834" cy="2143"/>
            </a:xfrm>
          </p:grpSpPr>
          <p:pic>
            <p:nvPicPr>
              <p:cNvPr id="47113" name="Picture 9" descr="lear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7" y="460"/>
                <a:ext cx="2833" cy="20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14" name="Rectangle 10"/>
              <p:cNvSpPr>
                <a:spLocks noChangeArrowheads="1"/>
              </p:cNvSpPr>
              <p:nvPr/>
            </p:nvSpPr>
            <p:spPr bwMode="auto">
              <a:xfrm>
                <a:off x="117" y="352"/>
                <a:ext cx="2834" cy="288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LEAR (</a:t>
                </a:r>
                <a:r>
                  <a:rPr sz="1200" b="1" noProof="1">
                    <a:solidFill>
                      <a:schemeClr val="bg1"/>
                    </a:solidFill>
                  </a:rPr>
                  <a:t>CERN</a:t>
                </a:r>
                <a:r>
                  <a:rPr lang="en-US" sz="1200" b="1">
                    <a:solidFill>
                      <a:schemeClr val="bg1"/>
                    </a:solidFill>
                  </a:rPr>
                  <a:t>)</a:t>
                </a:r>
              </a:p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Low Energy Antiproton Ring</a:t>
                </a:r>
              </a:p>
            </p:txBody>
          </p:sp>
          <p:sp>
            <p:nvSpPr>
              <p:cNvPr id="47115" name="Rectangle 11"/>
              <p:cNvSpPr>
                <a:spLocks noChangeArrowheads="1"/>
              </p:cNvSpPr>
              <p:nvPr/>
            </p:nvSpPr>
            <p:spPr bwMode="auto">
              <a:xfrm>
                <a:off x="117" y="2340"/>
                <a:ext cx="802" cy="155"/>
              </a:xfrm>
              <a:prstGeom prst="rect">
                <a:avLst/>
              </a:prstGeom>
              <a:solidFill>
                <a:schemeClr val="tx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sz="1000" b="1" noProof="1">
                    <a:solidFill>
                      <a:schemeClr val="bg1"/>
                    </a:solidFill>
                  </a:rPr>
                  <a:t>© CERN Geneva</a:t>
                </a:r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4755174" y="373063"/>
              <a:ext cx="4277457" cy="2857500"/>
              <a:chOff x="3321" y="247"/>
              <a:chExt cx="2919" cy="1800"/>
            </a:xfrm>
          </p:grpSpPr>
          <p:pic>
            <p:nvPicPr>
              <p:cNvPr id="47109" name="Picture 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22" y="430"/>
                <a:ext cx="2918" cy="16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10" name="Rectangle 14"/>
              <p:cNvSpPr>
                <a:spLocks noChangeArrowheads="1"/>
              </p:cNvSpPr>
              <p:nvPr/>
            </p:nvSpPr>
            <p:spPr bwMode="auto">
              <a:xfrm>
                <a:off x="3322" y="1889"/>
                <a:ext cx="802" cy="155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sz="1000" b="1" noProof="1"/>
                  <a:t>© CERN Geneva</a:t>
                </a:r>
              </a:p>
            </p:txBody>
          </p:sp>
          <p:sp>
            <p:nvSpPr>
              <p:cNvPr id="47111" name="Rectangle 15"/>
              <p:cNvSpPr>
                <a:spLocks noChangeArrowheads="1"/>
              </p:cNvSpPr>
              <p:nvPr/>
            </p:nvSpPr>
            <p:spPr bwMode="auto">
              <a:xfrm>
                <a:off x="3321" y="247"/>
                <a:ext cx="2919" cy="288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EPA (</a:t>
                </a:r>
                <a:r>
                  <a:rPr sz="1200" b="1" noProof="1">
                    <a:solidFill>
                      <a:schemeClr val="bg1"/>
                    </a:solidFill>
                  </a:rPr>
                  <a:t>CERN</a:t>
                </a:r>
                <a:r>
                  <a:rPr lang="en-US" sz="1200" b="1">
                    <a:solidFill>
                      <a:schemeClr val="bg1"/>
                    </a:solidFill>
                  </a:rPr>
                  <a:t>)</a:t>
                </a:r>
              </a:p>
              <a:p>
                <a:pPr algn="ctr"/>
                <a:r>
                  <a:rPr lang="en-US" sz="1200" b="1">
                    <a:solidFill>
                      <a:schemeClr val="bg1"/>
                    </a:solidFill>
                  </a:rPr>
                  <a:t>Electron Positron Accumulator</a:t>
                </a:r>
              </a:p>
            </p:txBody>
          </p:sp>
        </p:grpSp>
      </p:grp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990600" y="18864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smtClean="0"/>
              <a:t>Circular accelerators: The Synchrotron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337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Synchrotron</a:t>
            </a:r>
            <a:endParaRPr lang="fr-FR" dirty="0"/>
          </a:p>
        </p:txBody>
      </p:sp>
      <p:sp>
        <p:nvSpPr>
          <p:cNvPr id="27654" name="Text Box 3"/>
          <p:cNvSpPr txBox="1">
            <a:spLocks noChangeArrowheads="1"/>
          </p:cNvSpPr>
          <p:nvPr/>
        </p:nvSpPr>
        <p:spPr bwMode="auto">
          <a:xfrm>
            <a:off x="201613" y="908720"/>
            <a:ext cx="8637587" cy="10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FF0000"/>
                </a:solidFill>
              </a:rPr>
              <a:t>synchrotron</a:t>
            </a:r>
            <a:r>
              <a:rPr lang="en-US" sz="1800" dirty="0"/>
              <a:t> is a synchronous accelerator since there is a </a:t>
            </a:r>
            <a:r>
              <a:rPr lang="en-US" sz="1800" dirty="0">
                <a:solidFill>
                  <a:srgbClr val="FF0000"/>
                </a:solidFill>
              </a:rPr>
              <a:t>synchronous RF phase</a:t>
            </a:r>
            <a:r>
              <a:rPr lang="en-US" sz="1800" dirty="0"/>
              <a:t> for which the energy gain </a:t>
            </a:r>
            <a:r>
              <a:rPr lang="en-US" sz="1800" dirty="0">
                <a:solidFill>
                  <a:srgbClr val="FF0000"/>
                </a:solidFill>
              </a:rPr>
              <a:t>fits</a:t>
            </a:r>
            <a:r>
              <a:rPr lang="en-US" sz="1800" dirty="0"/>
              <a:t> the </a:t>
            </a:r>
            <a:r>
              <a:rPr lang="en-US" sz="1800" dirty="0">
                <a:solidFill>
                  <a:srgbClr val="FF0000"/>
                </a:solidFill>
              </a:rPr>
              <a:t>increase of the magnetic field </a:t>
            </a:r>
            <a:r>
              <a:rPr lang="en-US" sz="1800" dirty="0"/>
              <a:t>at each turn. That implies the following operating conditions:</a:t>
            </a:r>
            <a:endParaRPr lang="fr-FR" sz="1600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091009"/>
              </p:ext>
            </p:extLst>
          </p:nvPr>
        </p:nvGraphicFramePr>
        <p:xfrm>
          <a:off x="4067175" y="1993900"/>
          <a:ext cx="1771650" cy="380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657" name="Equation" r:id="rId4" imgW="1028700" imgH="2209800" progId="Equation.3">
                  <p:embed/>
                </p:oleObj>
              </mc:Choice>
              <mc:Fallback>
                <p:oleObj name="Equation" r:id="rId4" imgW="1028700" imgH="220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993900"/>
                        <a:ext cx="1771650" cy="3808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Text Box 11"/>
          <p:cNvSpPr txBox="1">
            <a:spLocks noChangeArrowheads="1"/>
          </p:cNvSpPr>
          <p:nvPr/>
        </p:nvSpPr>
        <p:spPr bwMode="auto">
          <a:xfrm>
            <a:off x="6172200" y="2060575"/>
            <a:ext cx="2667000" cy="367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</a:rPr>
              <a:t>Energy gain per turn</a:t>
            </a:r>
            <a:endParaRPr lang="fr-FR" sz="1600" b="1" dirty="0" smtClean="0">
              <a:solidFill>
                <a:schemeClr val="accent2"/>
              </a:solidFill>
            </a:endParaRPr>
          </a:p>
          <a:p>
            <a:pPr>
              <a:spcAft>
                <a:spcPts val="1200"/>
              </a:spcAft>
            </a:pPr>
            <a:endParaRPr lang="fr-FR" sz="1600" b="1" dirty="0" smtClean="0">
              <a:solidFill>
                <a:schemeClr val="accent2"/>
              </a:solidFill>
            </a:endParaRPr>
          </a:p>
          <a:p>
            <a:endParaRPr lang="en-US" sz="1600" b="1" dirty="0">
              <a:solidFill>
                <a:schemeClr val="accent2"/>
              </a:solidFill>
            </a:endParaRPr>
          </a:p>
          <a:p>
            <a:r>
              <a:rPr lang="en-US" sz="1600" b="1" dirty="0">
                <a:solidFill>
                  <a:schemeClr val="accent2"/>
                </a:solidFill>
              </a:rPr>
              <a:t>S</a:t>
            </a:r>
            <a:r>
              <a:rPr lang="fr-FR" sz="1600" b="1" dirty="0" err="1">
                <a:solidFill>
                  <a:schemeClr val="accent2"/>
                </a:solidFill>
              </a:rPr>
              <a:t>ynchron</a:t>
            </a:r>
            <a:r>
              <a:rPr lang="en-US" sz="1600" b="1" dirty="0" err="1">
                <a:solidFill>
                  <a:schemeClr val="accent2"/>
                </a:solidFill>
              </a:rPr>
              <a:t>ous</a:t>
            </a:r>
            <a:r>
              <a:rPr lang="en-US" sz="1600" b="1" dirty="0">
                <a:solidFill>
                  <a:schemeClr val="accent2"/>
                </a:solidFill>
              </a:rPr>
              <a:t> particle</a:t>
            </a:r>
            <a:endParaRPr lang="fr-FR" sz="1600" b="1" dirty="0">
              <a:solidFill>
                <a:schemeClr val="accent2"/>
              </a:solidFill>
            </a:endParaRPr>
          </a:p>
          <a:p>
            <a:endParaRPr lang="fr-FR" sz="1600" b="1" dirty="0">
              <a:solidFill>
                <a:schemeClr val="accent2"/>
              </a:solidFill>
            </a:endParaRPr>
          </a:p>
          <a:p>
            <a:endParaRPr lang="fr-FR" sz="1600" b="1" dirty="0">
              <a:solidFill>
                <a:schemeClr val="accent2"/>
              </a:solidFill>
            </a:endParaRPr>
          </a:p>
          <a:p>
            <a:r>
              <a:rPr lang="en-US" sz="1600" b="1" dirty="0">
                <a:solidFill>
                  <a:schemeClr val="accent2"/>
                </a:solidFill>
              </a:rPr>
              <a:t>RF </a:t>
            </a:r>
            <a:r>
              <a:rPr lang="en-US" sz="1600" b="1" dirty="0" err="1">
                <a:solidFill>
                  <a:schemeClr val="accent2"/>
                </a:solidFill>
              </a:rPr>
              <a:t>s</a:t>
            </a:r>
            <a:r>
              <a:rPr lang="fr-FR" sz="1600" b="1" dirty="0" err="1">
                <a:solidFill>
                  <a:schemeClr val="accent2"/>
                </a:solidFill>
              </a:rPr>
              <a:t>ynchronism</a:t>
            </a:r>
            <a:r>
              <a:rPr lang="en-US" sz="1600" b="1" dirty="0">
                <a:solidFill>
                  <a:schemeClr val="accent2"/>
                </a:solidFill>
              </a:rPr>
              <a:t> </a:t>
            </a:r>
            <a:endParaRPr lang="en-US" sz="1600" b="1" dirty="0" smtClean="0">
              <a:solidFill>
                <a:schemeClr val="accent2"/>
              </a:solidFill>
            </a:endParaRPr>
          </a:p>
          <a:p>
            <a:r>
              <a:rPr lang="fr-FR" sz="1600" b="1" dirty="0" smtClean="0">
                <a:solidFill>
                  <a:schemeClr val="accent2"/>
                </a:solidFill>
              </a:rPr>
              <a:t>(h - </a:t>
            </a:r>
            <a:r>
              <a:rPr lang="fr-FR" sz="1600" b="1" dirty="0" err="1" smtClean="0">
                <a:solidFill>
                  <a:schemeClr val="accent2"/>
                </a:solidFill>
              </a:rPr>
              <a:t>harmonic</a:t>
            </a:r>
            <a:r>
              <a:rPr lang="fr-FR" sz="1600" b="1" dirty="0" smtClean="0">
                <a:solidFill>
                  <a:schemeClr val="accent2"/>
                </a:solidFill>
              </a:rPr>
              <a:t> </a:t>
            </a:r>
            <a:r>
              <a:rPr lang="fr-FR" sz="1600" b="1" dirty="0" err="1" smtClean="0">
                <a:solidFill>
                  <a:schemeClr val="accent2"/>
                </a:solidFill>
              </a:rPr>
              <a:t>number</a:t>
            </a:r>
            <a:r>
              <a:rPr lang="fr-FR" sz="1600" b="1" dirty="0" smtClean="0">
                <a:solidFill>
                  <a:schemeClr val="accent2"/>
                </a:solidFill>
              </a:rPr>
              <a:t>)</a:t>
            </a:r>
          </a:p>
          <a:p>
            <a:pPr>
              <a:spcAft>
                <a:spcPts val="1200"/>
              </a:spcAft>
            </a:pPr>
            <a:endParaRPr lang="fr-FR" sz="1600" b="1" dirty="0">
              <a:solidFill>
                <a:schemeClr val="accent2"/>
              </a:solidFill>
            </a:endParaRPr>
          </a:p>
          <a:p>
            <a:r>
              <a:rPr lang="en-US" sz="1600" b="1" dirty="0">
                <a:solidFill>
                  <a:schemeClr val="accent2"/>
                </a:solidFill>
              </a:rPr>
              <a:t>Constant orbit</a:t>
            </a:r>
            <a:endParaRPr lang="fr-FR" sz="1600" b="1" dirty="0">
              <a:solidFill>
                <a:schemeClr val="accent2"/>
              </a:solidFill>
            </a:endParaRPr>
          </a:p>
          <a:p>
            <a:pPr>
              <a:spcAft>
                <a:spcPts val="600"/>
              </a:spcAft>
            </a:pPr>
            <a:endParaRPr lang="fr-FR" sz="1600" b="1" dirty="0">
              <a:solidFill>
                <a:schemeClr val="accent2"/>
              </a:solidFill>
            </a:endParaRPr>
          </a:p>
          <a:p>
            <a:endParaRPr lang="fr-FR" sz="1600" b="1" dirty="0">
              <a:solidFill>
                <a:schemeClr val="accent2"/>
              </a:solidFill>
            </a:endParaRPr>
          </a:p>
          <a:p>
            <a:r>
              <a:rPr lang="en-US" sz="1600" b="1" dirty="0">
                <a:solidFill>
                  <a:schemeClr val="accent2"/>
                </a:solidFill>
              </a:rPr>
              <a:t>Variable magnetic field</a:t>
            </a:r>
            <a:endParaRPr lang="fr-FR" sz="1600" b="1" dirty="0">
              <a:solidFill>
                <a:schemeClr val="accent2"/>
              </a:solidFill>
            </a:endParaRPr>
          </a:p>
        </p:txBody>
      </p:sp>
      <p:sp>
        <p:nvSpPr>
          <p:cNvPr id="27657" name="Line 12"/>
          <p:cNvSpPr>
            <a:spLocks noChangeShapeType="1"/>
          </p:cNvSpPr>
          <p:nvPr/>
        </p:nvSpPr>
        <p:spPr bwMode="auto">
          <a:xfrm>
            <a:off x="5181600" y="2287587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8" name="Line 13"/>
          <p:cNvSpPr>
            <a:spLocks noChangeShapeType="1"/>
          </p:cNvSpPr>
          <p:nvPr/>
        </p:nvSpPr>
        <p:spPr bwMode="auto">
          <a:xfrm>
            <a:off x="5486400" y="3125787"/>
            <a:ext cx="37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9" name="Line 14"/>
          <p:cNvSpPr>
            <a:spLocks noChangeShapeType="1"/>
          </p:cNvSpPr>
          <p:nvPr/>
        </p:nvSpPr>
        <p:spPr bwMode="auto">
          <a:xfrm>
            <a:off x="5181600" y="3963987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0" name="Line 15"/>
          <p:cNvSpPr>
            <a:spLocks noChangeShapeType="1"/>
          </p:cNvSpPr>
          <p:nvPr/>
        </p:nvSpPr>
        <p:spPr bwMode="auto">
          <a:xfrm>
            <a:off x="5943600" y="4725987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1" name="Line 16"/>
          <p:cNvSpPr>
            <a:spLocks noChangeShapeType="1"/>
          </p:cNvSpPr>
          <p:nvPr/>
        </p:nvSpPr>
        <p:spPr bwMode="auto">
          <a:xfrm>
            <a:off x="5715000" y="5554662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2" name="Text Box 17"/>
          <p:cNvSpPr txBox="1">
            <a:spLocks noChangeArrowheads="1"/>
          </p:cNvSpPr>
          <p:nvPr/>
        </p:nvSpPr>
        <p:spPr bwMode="auto">
          <a:xfrm>
            <a:off x="201613" y="5867400"/>
            <a:ext cx="696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FF3300"/>
                </a:solidFill>
              </a:rPr>
              <a:t>If</a:t>
            </a:r>
            <a:r>
              <a:rPr lang="fr-FR" sz="1800" dirty="0">
                <a:solidFill>
                  <a:srgbClr val="FF3300"/>
                </a:solidFill>
              </a:rPr>
              <a:t> </a:t>
            </a:r>
            <a:r>
              <a:rPr lang="fr-FR" sz="1800" dirty="0" smtClean="0">
                <a:solidFill>
                  <a:srgbClr val="FF3300"/>
                </a:solidFill>
              </a:rPr>
              <a:t>v</a:t>
            </a:r>
            <a:r>
              <a:rPr lang="en-US" sz="1800" dirty="0" smtClean="0">
                <a:solidFill>
                  <a:srgbClr val="FF3300"/>
                </a:solidFill>
              </a:rPr>
              <a:t>≈</a:t>
            </a:r>
            <a:r>
              <a:rPr lang="fr-FR" sz="1800" dirty="0" smtClean="0">
                <a:solidFill>
                  <a:srgbClr val="FF3300"/>
                </a:solidFill>
              </a:rPr>
              <a:t>c</a:t>
            </a:r>
            <a:r>
              <a:rPr lang="en-US" sz="1800" dirty="0">
                <a:solidFill>
                  <a:srgbClr val="FF3300"/>
                </a:solidFill>
              </a:rPr>
              <a:t>,</a:t>
            </a:r>
            <a:r>
              <a:rPr lang="fr-FR" sz="1800" dirty="0">
                <a:solidFill>
                  <a:srgbClr val="FF3300"/>
                </a:solidFill>
              </a:rPr>
              <a:t> </a:t>
            </a:r>
            <a:r>
              <a:rPr lang="fr-FR" dirty="0">
                <a:solidFill>
                  <a:srgbClr val="FF3300"/>
                </a:solidFill>
              </a:rPr>
              <a:t> </a:t>
            </a:r>
            <a:r>
              <a:rPr lang="fr-FR" dirty="0" err="1">
                <a:solidFill>
                  <a:srgbClr val="FF3300"/>
                </a:solidFill>
                <a:latin typeface="Symbol" charset="2"/>
              </a:rPr>
              <a:t>w</a:t>
            </a:r>
            <a:r>
              <a:rPr lang="fr-FR" baseline="-25000" dirty="0" err="1">
                <a:solidFill>
                  <a:srgbClr val="FF3300"/>
                </a:solidFill>
              </a:rPr>
              <a:t>r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sz="1800" dirty="0">
                <a:solidFill>
                  <a:srgbClr val="FF3300"/>
                </a:solidFill>
              </a:rPr>
              <a:t>hence</a:t>
            </a:r>
            <a:r>
              <a:rPr lang="fr-FR" sz="1800" dirty="0">
                <a:solidFill>
                  <a:srgbClr val="FF3300"/>
                </a:solidFill>
              </a:rPr>
              <a:t> </a:t>
            </a:r>
            <a:r>
              <a:rPr lang="fr-FR" dirty="0" err="1">
                <a:solidFill>
                  <a:srgbClr val="FF3300"/>
                </a:solidFill>
                <a:latin typeface="Symbol" charset="2"/>
              </a:rPr>
              <a:t>w</a:t>
            </a:r>
            <a:r>
              <a:rPr lang="fr-FR" baseline="-25000" dirty="0" err="1">
                <a:solidFill>
                  <a:srgbClr val="FF3300"/>
                </a:solidFill>
              </a:rPr>
              <a:t>RF</a:t>
            </a:r>
            <a:r>
              <a:rPr lang="fr-FR" sz="1800" baseline="-25000" dirty="0">
                <a:solidFill>
                  <a:srgbClr val="FF3300"/>
                </a:solidFill>
              </a:rPr>
              <a:t> </a:t>
            </a:r>
            <a:r>
              <a:rPr lang="en-US" sz="1800" dirty="0">
                <a:solidFill>
                  <a:srgbClr val="FF3300"/>
                </a:solidFill>
              </a:rPr>
              <a:t>remain constant (ultra-relativistic </a:t>
            </a:r>
            <a:r>
              <a:rPr lang="en-US" sz="1800" dirty="0" err="1">
                <a:solidFill>
                  <a:srgbClr val="FF3300"/>
                </a:solidFill>
              </a:rPr>
              <a:t>e</a:t>
            </a:r>
            <a:r>
              <a:rPr lang="en-US" sz="1800" baseline="30000" dirty="0">
                <a:solidFill>
                  <a:srgbClr val="FF3300"/>
                </a:solidFill>
              </a:rPr>
              <a:t>- </a:t>
            </a:r>
            <a:r>
              <a:rPr lang="en-US" sz="1800" dirty="0">
                <a:solidFill>
                  <a:srgbClr val="FF3300"/>
                </a:solidFill>
              </a:rPr>
              <a:t>)</a:t>
            </a:r>
            <a:endParaRPr lang="fr-FR" sz="1800" dirty="0">
              <a:solidFill>
                <a:srgbClr val="FF3300"/>
              </a:solidFill>
              <a:latin typeface="Times New Roman" charset="0"/>
            </a:endParaRPr>
          </a:p>
        </p:txBody>
      </p:sp>
      <p:grpSp>
        <p:nvGrpSpPr>
          <p:cNvPr id="16" name="Group 5"/>
          <p:cNvGrpSpPr>
            <a:grpSpLocks noChangeAspect="1"/>
          </p:cNvGrpSpPr>
          <p:nvPr/>
        </p:nvGrpSpPr>
        <p:grpSpPr bwMode="auto">
          <a:xfrm>
            <a:off x="152400" y="2135187"/>
            <a:ext cx="3646011" cy="3554254"/>
            <a:chOff x="190" y="606"/>
            <a:chExt cx="2702" cy="2634"/>
          </a:xfrm>
        </p:grpSpPr>
        <p:grpSp>
          <p:nvGrpSpPr>
            <p:cNvPr id="17" name="Group 6"/>
            <p:cNvGrpSpPr>
              <a:grpSpLocks/>
            </p:cNvGrpSpPr>
            <p:nvPr/>
          </p:nvGrpSpPr>
          <p:grpSpPr bwMode="auto">
            <a:xfrm>
              <a:off x="190" y="606"/>
              <a:ext cx="2702" cy="2634"/>
              <a:chOff x="303" y="361"/>
              <a:chExt cx="2702" cy="2634"/>
            </a:xfrm>
          </p:grpSpPr>
          <p:sp>
            <p:nvSpPr>
              <p:cNvPr id="19" name="AutoShape 7"/>
              <p:cNvSpPr>
                <a:spLocks noChangeArrowheads="1"/>
              </p:cNvSpPr>
              <p:nvPr/>
            </p:nvSpPr>
            <p:spPr bwMode="auto">
              <a:xfrm rot="-2669744">
                <a:off x="541" y="648"/>
                <a:ext cx="1745" cy="1745"/>
              </a:xfrm>
              <a:custGeom>
                <a:avLst/>
                <a:gdLst>
                  <a:gd name="T0" fmla="*/ 873 w 21600"/>
                  <a:gd name="T1" fmla="*/ 0 h 21600"/>
                  <a:gd name="T2" fmla="*/ 310 w 21600"/>
                  <a:gd name="T3" fmla="*/ 319 h 21600"/>
                  <a:gd name="T4" fmla="*/ 873 w 21600"/>
                  <a:gd name="T5" fmla="*/ 166 h 21600"/>
                  <a:gd name="T6" fmla="*/ 1435 w 21600"/>
                  <a:gd name="T7" fmla="*/ 31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646 w 21600"/>
                  <a:gd name="T13" fmla="*/ 0 h 21600"/>
                  <a:gd name="T14" fmla="*/ 19954 w 21600"/>
                  <a:gd name="T15" fmla="*/ 616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4566" y="4666"/>
                    </a:moveTo>
                    <a:cubicBezTo>
                      <a:pt x="6210" y="2995"/>
                      <a:pt x="8456" y="2054"/>
                      <a:pt x="10800" y="2054"/>
                    </a:cubicBezTo>
                    <a:cubicBezTo>
                      <a:pt x="13143" y="2054"/>
                      <a:pt x="15389" y="2995"/>
                      <a:pt x="17033" y="4666"/>
                    </a:cubicBezTo>
                    <a:lnTo>
                      <a:pt x="18498" y="3225"/>
                    </a:lnTo>
                    <a:cubicBezTo>
                      <a:pt x="16468" y="1161"/>
                      <a:pt x="13694" y="0"/>
                      <a:pt x="10799" y="0"/>
                    </a:cubicBezTo>
                    <a:cubicBezTo>
                      <a:pt x="7905" y="0"/>
                      <a:pt x="5131" y="1161"/>
                      <a:pt x="3101" y="322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rgbClr val="006699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8"/>
              <p:cNvSpPr>
                <a:spLocks noChangeShapeType="1"/>
              </p:cNvSpPr>
              <p:nvPr/>
            </p:nvSpPr>
            <p:spPr bwMode="auto">
              <a:xfrm flipH="1">
                <a:off x="1533" y="2995"/>
                <a:ext cx="220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12"/>
              <p:cNvSpPr>
                <a:spLocks noChangeShapeType="1"/>
              </p:cNvSpPr>
              <p:nvPr/>
            </p:nvSpPr>
            <p:spPr bwMode="auto">
              <a:xfrm flipH="1" flipV="1">
                <a:off x="930" y="910"/>
                <a:ext cx="717" cy="855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13"/>
              <p:cNvSpPr>
                <a:spLocks noChangeArrowheads="1"/>
              </p:cNvSpPr>
              <p:nvPr/>
            </p:nvSpPr>
            <p:spPr bwMode="auto">
              <a:xfrm>
                <a:off x="348" y="511"/>
                <a:ext cx="21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9999"/>
                    </a:solidFill>
                    <a:latin typeface="Comic Sans MS" pitchFamily="-110" charset="0"/>
                  </a:rPr>
                  <a:t>B</a:t>
                </a:r>
                <a:endParaRPr sz="2000" noProof="1">
                  <a:solidFill>
                    <a:srgbClr val="009999"/>
                  </a:solidFill>
                  <a:latin typeface="Comic Sans MS" pitchFamily="-110" charset="0"/>
                </a:endParaRPr>
              </a:p>
            </p:txBody>
          </p:sp>
          <p:grpSp>
            <p:nvGrpSpPr>
              <p:cNvPr id="24" name="Group 14"/>
              <p:cNvGrpSpPr>
                <a:grpSpLocks/>
              </p:cNvGrpSpPr>
              <p:nvPr/>
            </p:nvGrpSpPr>
            <p:grpSpPr bwMode="auto">
              <a:xfrm>
                <a:off x="543" y="491"/>
                <a:ext cx="124" cy="124"/>
                <a:chOff x="2817" y="2503"/>
                <a:chExt cx="163" cy="163"/>
              </a:xfrm>
            </p:grpSpPr>
            <p:sp>
              <p:nvSpPr>
                <p:cNvPr id="53" name="Oval 15"/>
                <p:cNvSpPr>
                  <a:spLocks noChangeArrowheads="1"/>
                </p:cNvSpPr>
                <p:nvPr/>
              </p:nvSpPr>
              <p:spPr bwMode="auto">
                <a:xfrm>
                  <a:off x="2817" y="2503"/>
                  <a:ext cx="163" cy="163"/>
                </a:xfrm>
                <a:prstGeom prst="ellipse">
                  <a:avLst/>
                </a:prstGeom>
                <a:noFill/>
                <a:ln w="12700">
                  <a:solidFill>
                    <a:srgbClr val="009999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Oval 16"/>
                <p:cNvSpPr>
                  <a:spLocks noChangeArrowheads="1"/>
                </p:cNvSpPr>
                <p:nvPr/>
              </p:nvSpPr>
              <p:spPr bwMode="auto">
                <a:xfrm>
                  <a:off x="2873" y="2559"/>
                  <a:ext cx="52" cy="52"/>
                </a:xfrm>
                <a:prstGeom prst="ellipse">
                  <a:avLst/>
                </a:prstGeom>
                <a:solidFill>
                  <a:srgbClr val="009999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17"/>
              <p:cNvGrpSpPr>
                <a:grpSpLocks/>
              </p:cNvGrpSpPr>
              <p:nvPr/>
            </p:nvGrpSpPr>
            <p:grpSpPr bwMode="auto">
              <a:xfrm>
                <a:off x="1030" y="648"/>
                <a:ext cx="1745" cy="1745"/>
                <a:chOff x="3327" y="1095"/>
                <a:chExt cx="1745" cy="1745"/>
              </a:xfrm>
            </p:grpSpPr>
            <p:sp>
              <p:nvSpPr>
                <p:cNvPr id="51" name="AutoShape 18"/>
                <p:cNvSpPr>
                  <a:spLocks noChangeArrowheads="1"/>
                </p:cNvSpPr>
                <p:nvPr/>
              </p:nvSpPr>
              <p:spPr bwMode="auto">
                <a:xfrm rot="2669744" flipH="1">
                  <a:off x="3327" y="1095"/>
                  <a:ext cx="1745" cy="1745"/>
                </a:xfrm>
                <a:custGeom>
                  <a:avLst/>
                  <a:gdLst>
                    <a:gd name="T0" fmla="*/ 873 w 21600"/>
                    <a:gd name="T1" fmla="*/ 0 h 21600"/>
                    <a:gd name="T2" fmla="*/ 310 w 21600"/>
                    <a:gd name="T3" fmla="*/ 319 h 21600"/>
                    <a:gd name="T4" fmla="*/ 873 w 21600"/>
                    <a:gd name="T5" fmla="*/ 166 h 21600"/>
                    <a:gd name="T6" fmla="*/ 1435 w 21600"/>
                    <a:gd name="T7" fmla="*/ 31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1646 w 21600"/>
                    <a:gd name="T13" fmla="*/ 0 h 21600"/>
                    <a:gd name="T14" fmla="*/ 19954 w 21600"/>
                    <a:gd name="T15" fmla="*/ 616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4566" y="4666"/>
                      </a:moveTo>
                      <a:cubicBezTo>
                        <a:pt x="6210" y="2995"/>
                        <a:pt x="8456" y="2054"/>
                        <a:pt x="10800" y="2054"/>
                      </a:cubicBezTo>
                      <a:cubicBezTo>
                        <a:pt x="13143" y="2054"/>
                        <a:pt x="15389" y="2995"/>
                        <a:pt x="17033" y="4666"/>
                      </a:cubicBezTo>
                      <a:lnTo>
                        <a:pt x="18498" y="3225"/>
                      </a:lnTo>
                      <a:cubicBezTo>
                        <a:pt x="16468" y="1161"/>
                        <a:pt x="13694" y="0"/>
                        <a:pt x="10799" y="0"/>
                      </a:cubicBezTo>
                      <a:cubicBezTo>
                        <a:pt x="7905" y="0"/>
                        <a:pt x="5131" y="1161"/>
                        <a:pt x="3101" y="322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rgbClr val="006699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Arc 19"/>
                <p:cNvSpPr>
                  <a:spLocks/>
                </p:cNvSpPr>
                <p:nvPr/>
              </p:nvSpPr>
              <p:spPr bwMode="auto">
                <a:xfrm>
                  <a:off x="4184" y="1165"/>
                  <a:ext cx="803" cy="803"/>
                </a:xfrm>
                <a:custGeom>
                  <a:avLst/>
                  <a:gdLst>
                    <a:gd name="T0" fmla="*/ 0 w 21600"/>
                    <a:gd name="T1" fmla="*/ 0 h 21600"/>
                    <a:gd name="T2" fmla="*/ 803 w 21600"/>
                    <a:gd name="T3" fmla="*/ 803 h 21600"/>
                    <a:gd name="T4" fmla="*/ 0 w 21600"/>
                    <a:gd name="T5" fmla="*/ 80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6" name="AutoShape 20"/>
              <p:cNvSpPr>
                <a:spLocks noChangeArrowheads="1"/>
              </p:cNvSpPr>
              <p:nvPr/>
            </p:nvSpPr>
            <p:spPr bwMode="auto">
              <a:xfrm rot="2669744" flipV="1">
                <a:off x="541" y="1137"/>
                <a:ext cx="1745" cy="1745"/>
              </a:xfrm>
              <a:custGeom>
                <a:avLst/>
                <a:gdLst>
                  <a:gd name="T0" fmla="*/ 873 w 21600"/>
                  <a:gd name="T1" fmla="*/ 0 h 21600"/>
                  <a:gd name="T2" fmla="*/ 310 w 21600"/>
                  <a:gd name="T3" fmla="*/ 319 h 21600"/>
                  <a:gd name="T4" fmla="*/ 873 w 21600"/>
                  <a:gd name="T5" fmla="*/ 166 h 21600"/>
                  <a:gd name="T6" fmla="*/ 1435 w 21600"/>
                  <a:gd name="T7" fmla="*/ 31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646 w 21600"/>
                  <a:gd name="T13" fmla="*/ 0 h 21600"/>
                  <a:gd name="T14" fmla="*/ 19954 w 21600"/>
                  <a:gd name="T15" fmla="*/ 616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4566" y="4666"/>
                    </a:moveTo>
                    <a:cubicBezTo>
                      <a:pt x="6210" y="2995"/>
                      <a:pt x="8456" y="2054"/>
                      <a:pt x="10800" y="2054"/>
                    </a:cubicBezTo>
                    <a:cubicBezTo>
                      <a:pt x="13143" y="2054"/>
                      <a:pt x="15389" y="2995"/>
                      <a:pt x="17033" y="4666"/>
                    </a:cubicBezTo>
                    <a:lnTo>
                      <a:pt x="18498" y="3225"/>
                    </a:lnTo>
                    <a:cubicBezTo>
                      <a:pt x="16468" y="1161"/>
                      <a:pt x="13694" y="0"/>
                      <a:pt x="10799" y="0"/>
                    </a:cubicBezTo>
                    <a:cubicBezTo>
                      <a:pt x="7905" y="0"/>
                      <a:pt x="5131" y="1161"/>
                      <a:pt x="3101" y="322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rgbClr val="006699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Arc 21"/>
              <p:cNvSpPr>
                <a:spLocks/>
              </p:cNvSpPr>
              <p:nvPr/>
            </p:nvSpPr>
            <p:spPr bwMode="auto">
              <a:xfrm flipH="1" flipV="1">
                <a:off x="611" y="2010"/>
                <a:ext cx="803" cy="803"/>
              </a:xfrm>
              <a:custGeom>
                <a:avLst/>
                <a:gdLst>
                  <a:gd name="T0" fmla="*/ 0 w 21600"/>
                  <a:gd name="T1" fmla="*/ 0 h 21600"/>
                  <a:gd name="T2" fmla="*/ 803 w 21600"/>
                  <a:gd name="T3" fmla="*/ 803 h 21600"/>
                  <a:gd name="T4" fmla="*/ 0 w 21600"/>
                  <a:gd name="T5" fmla="*/ 803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8" name="Group 22"/>
              <p:cNvGrpSpPr>
                <a:grpSpLocks/>
              </p:cNvGrpSpPr>
              <p:nvPr/>
            </p:nvGrpSpPr>
            <p:grpSpPr bwMode="auto">
              <a:xfrm>
                <a:off x="1014" y="1137"/>
                <a:ext cx="1745" cy="1745"/>
                <a:chOff x="3311" y="1754"/>
                <a:chExt cx="1745" cy="1745"/>
              </a:xfrm>
            </p:grpSpPr>
            <p:sp>
              <p:nvSpPr>
                <p:cNvPr id="49" name="AutoShape 23"/>
                <p:cNvSpPr>
                  <a:spLocks noChangeArrowheads="1"/>
                </p:cNvSpPr>
                <p:nvPr/>
              </p:nvSpPr>
              <p:spPr bwMode="auto">
                <a:xfrm rot="-2669744" flipH="1" flipV="1">
                  <a:off x="3311" y="1754"/>
                  <a:ext cx="1745" cy="1745"/>
                </a:xfrm>
                <a:custGeom>
                  <a:avLst/>
                  <a:gdLst>
                    <a:gd name="T0" fmla="*/ 873 w 21600"/>
                    <a:gd name="T1" fmla="*/ 0 h 21600"/>
                    <a:gd name="T2" fmla="*/ 310 w 21600"/>
                    <a:gd name="T3" fmla="*/ 319 h 21600"/>
                    <a:gd name="T4" fmla="*/ 873 w 21600"/>
                    <a:gd name="T5" fmla="*/ 166 h 21600"/>
                    <a:gd name="T6" fmla="*/ 1435 w 21600"/>
                    <a:gd name="T7" fmla="*/ 31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1646 w 21600"/>
                    <a:gd name="T13" fmla="*/ 0 h 21600"/>
                    <a:gd name="T14" fmla="*/ 19954 w 21600"/>
                    <a:gd name="T15" fmla="*/ 616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4566" y="4666"/>
                      </a:moveTo>
                      <a:cubicBezTo>
                        <a:pt x="6210" y="2995"/>
                        <a:pt x="8456" y="2054"/>
                        <a:pt x="10800" y="2054"/>
                      </a:cubicBezTo>
                      <a:cubicBezTo>
                        <a:pt x="13143" y="2054"/>
                        <a:pt x="15389" y="2995"/>
                        <a:pt x="17033" y="4666"/>
                      </a:cubicBezTo>
                      <a:lnTo>
                        <a:pt x="18498" y="3225"/>
                      </a:lnTo>
                      <a:cubicBezTo>
                        <a:pt x="16468" y="1161"/>
                        <a:pt x="13694" y="0"/>
                        <a:pt x="10799" y="0"/>
                      </a:cubicBezTo>
                      <a:cubicBezTo>
                        <a:pt x="7905" y="0"/>
                        <a:pt x="5131" y="1161"/>
                        <a:pt x="3101" y="322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rgbClr val="006699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Arc 24"/>
                <p:cNvSpPr>
                  <a:spLocks/>
                </p:cNvSpPr>
                <p:nvPr/>
              </p:nvSpPr>
              <p:spPr bwMode="auto">
                <a:xfrm flipV="1">
                  <a:off x="4184" y="2627"/>
                  <a:ext cx="803" cy="803"/>
                </a:xfrm>
                <a:custGeom>
                  <a:avLst/>
                  <a:gdLst>
                    <a:gd name="T0" fmla="*/ 0 w 21600"/>
                    <a:gd name="T1" fmla="*/ 0 h 21600"/>
                    <a:gd name="T2" fmla="*/ 803 w 21600"/>
                    <a:gd name="T3" fmla="*/ 803 h 21600"/>
                    <a:gd name="T4" fmla="*/ 0 w 21600"/>
                    <a:gd name="T5" fmla="*/ 80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9" name="Arc 25"/>
              <p:cNvSpPr>
                <a:spLocks/>
              </p:cNvSpPr>
              <p:nvPr/>
            </p:nvSpPr>
            <p:spPr bwMode="auto">
              <a:xfrm flipH="1">
                <a:off x="611" y="718"/>
                <a:ext cx="803" cy="803"/>
              </a:xfrm>
              <a:custGeom>
                <a:avLst/>
                <a:gdLst>
                  <a:gd name="T0" fmla="*/ 0 w 21600"/>
                  <a:gd name="T1" fmla="*/ 0 h 21600"/>
                  <a:gd name="T2" fmla="*/ 803 w 21600"/>
                  <a:gd name="T3" fmla="*/ 803 h 21600"/>
                  <a:gd name="T4" fmla="*/ 0 w 21600"/>
                  <a:gd name="T5" fmla="*/ 803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Line 26"/>
              <p:cNvSpPr>
                <a:spLocks noChangeShapeType="1"/>
              </p:cNvSpPr>
              <p:nvPr/>
            </p:nvSpPr>
            <p:spPr bwMode="auto">
              <a:xfrm rot="5400000">
                <a:off x="366" y="1766"/>
                <a:ext cx="489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Line 27"/>
              <p:cNvSpPr>
                <a:spLocks noChangeShapeType="1"/>
              </p:cNvSpPr>
              <p:nvPr/>
            </p:nvSpPr>
            <p:spPr bwMode="auto">
              <a:xfrm flipV="1">
                <a:off x="303" y="1707"/>
                <a:ext cx="308" cy="69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Line 28"/>
              <p:cNvSpPr>
                <a:spLocks noChangeShapeType="1"/>
              </p:cNvSpPr>
              <p:nvPr/>
            </p:nvSpPr>
            <p:spPr bwMode="auto">
              <a:xfrm>
                <a:off x="2698" y="1699"/>
                <a:ext cx="307" cy="69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29"/>
              <p:cNvSpPr>
                <a:spLocks noChangeArrowheads="1"/>
              </p:cNvSpPr>
              <p:nvPr/>
            </p:nvSpPr>
            <p:spPr bwMode="auto">
              <a:xfrm>
                <a:off x="585" y="1669"/>
                <a:ext cx="601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dirty="0">
                    <a:latin typeface="Comic Sans MS" pitchFamily="-110" charset="0"/>
                  </a:rPr>
                  <a:t>injection</a:t>
                </a:r>
                <a:endParaRPr sz="1200" noProof="1">
                  <a:latin typeface="Comic Sans MS" pitchFamily="-110" charset="0"/>
                </a:endParaRPr>
              </a:p>
            </p:txBody>
          </p:sp>
          <p:sp>
            <p:nvSpPr>
              <p:cNvPr id="34" name="Rectangle 30"/>
              <p:cNvSpPr>
                <a:spLocks noChangeArrowheads="1"/>
              </p:cNvSpPr>
              <p:nvPr/>
            </p:nvSpPr>
            <p:spPr bwMode="auto">
              <a:xfrm>
                <a:off x="2024" y="1669"/>
                <a:ext cx="707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dirty="0">
                    <a:latin typeface="Comic Sans MS" pitchFamily="-110" charset="0"/>
                  </a:rPr>
                  <a:t>extraction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35" name="Line 31"/>
              <p:cNvSpPr>
                <a:spLocks noChangeShapeType="1"/>
              </p:cNvSpPr>
              <p:nvPr/>
            </p:nvSpPr>
            <p:spPr bwMode="auto">
              <a:xfrm flipV="1">
                <a:off x="828" y="2010"/>
                <a:ext cx="586" cy="595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32"/>
              <p:cNvSpPr>
                <a:spLocks noChangeArrowheads="1"/>
              </p:cNvSpPr>
              <p:nvPr/>
            </p:nvSpPr>
            <p:spPr bwMode="auto">
              <a:xfrm>
                <a:off x="1014" y="2046"/>
                <a:ext cx="177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latin typeface="Symbol" pitchFamily="-110" charset="2"/>
                  </a:rPr>
                  <a:t>r</a:t>
                </a:r>
                <a:endParaRPr sz="1400" noProof="1">
                  <a:latin typeface="Symbol" pitchFamily="-110" charset="2"/>
                </a:endParaRPr>
              </a:p>
            </p:txBody>
          </p:sp>
          <p:sp>
            <p:nvSpPr>
              <p:cNvPr id="37" name="Line 33"/>
              <p:cNvSpPr>
                <a:spLocks noChangeShapeType="1"/>
              </p:cNvSpPr>
              <p:nvPr/>
            </p:nvSpPr>
            <p:spPr bwMode="auto">
              <a:xfrm>
                <a:off x="1414" y="720"/>
                <a:ext cx="489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Line 34"/>
              <p:cNvSpPr>
                <a:spLocks noChangeShapeType="1"/>
              </p:cNvSpPr>
              <p:nvPr/>
            </p:nvSpPr>
            <p:spPr bwMode="auto">
              <a:xfrm rot="5400000">
                <a:off x="2445" y="1766"/>
                <a:ext cx="489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Rectangle 35"/>
              <p:cNvSpPr>
                <a:spLocks noChangeArrowheads="1"/>
              </p:cNvSpPr>
              <p:nvPr/>
            </p:nvSpPr>
            <p:spPr bwMode="auto">
              <a:xfrm>
                <a:off x="1533" y="653"/>
                <a:ext cx="228" cy="134"/>
              </a:xfrm>
              <a:prstGeom prst="rect">
                <a:avLst/>
              </a:prstGeom>
              <a:gradFill rotWithShape="0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Line 36"/>
              <p:cNvSpPr>
                <a:spLocks noChangeShapeType="1"/>
              </p:cNvSpPr>
              <p:nvPr/>
            </p:nvSpPr>
            <p:spPr bwMode="auto">
              <a:xfrm>
                <a:off x="1541" y="898"/>
                <a:ext cx="220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37"/>
              <p:cNvSpPr>
                <a:spLocks noChangeShapeType="1"/>
              </p:cNvSpPr>
              <p:nvPr/>
            </p:nvSpPr>
            <p:spPr bwMode="auto">
              <a:xfrm>
                <a:off x="1398" y="2813"/>
                <a:ext cx="489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Line 39"/>
              <p:cNvSpPr>
                <a:spLocks noChangeShapeType="1"/>
              </p:cNvSpPr>
              <p:nvPr/>
            </p:nvSpPr>
            <p:spPr bwMode="auto">
              <a:xfrm flipV="1">
                <a:off x="303" y="2046"/>
                <a:ext cx="154" cy="347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Line 40"/>
              <p:cNvSpPr>
                <a:spLocks noChangeShapeType="1"/>
              </p:cNvSpPr>
              <p:nvPr/>
            </p:nvSpPr>
            <p:spPr bwMode="auto">
              <a:xfrm>
                <a:off x="2698" y="1707"/>
                <a:ext cx="154" cy="339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41"/>
              <p:cNvSpPr>
                <a:spLocks noChangeArrowheads="1"/>
              </p:cNvSpPr>
              <p:nvPr/>
            </p:nvSpPr>
            <p:spPr bwMode="auto">
              <a:xfrm>
                <a:off x="1414" y="1258"/>
                <a:ext cx="601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dirty="0" smtClean="0">
                    <a:latin typeface="Comic Sans MS" pitchFamily="-110" charset="0"/>
                  </a:rPr>
                  <a:t>R=C/2π</a:t>
                </a:r>
                <a:endParaRPr sz="1400" noProof="1">
                  <a:latin typeface="Comic Sans MS" pitchFamily="-110" charset="0"/>
                </a:endParaRPr>
              </a:p>
            </p:txBody>
          </p:sp>
          <p:grpSp>
            <p:nvGrpSpPr>
              <p:cNvPr id="46" name="Group 42"/>
              <p:cNvGrpSpPr>
                <a:grpSpLocks/>
              </p:cNvGrpSpPr>
              <p:nvPr/>
            </p:nvGrpSpPr>
            <p:grpSpPr bwMode="auto">
              <a:xfrm>
                <a:off x="1569" y="361"/>
                <a:ext cx="192" cy="212"/>
                <a:chOff x="3748" y="3151"/>
                <a:chExt cx="192" cy="212"/>
              </a:xfrm>
            </p:grpSpPr>
            <p:sp>
              <p:nvSpPr>
                <p:cNvPr id="47" name="Rectangle 43"/>
                <p:cNvSpPr>
                  <a:spLocks noChangeArrowheads="1"/>
                </p:cNvSpPr>
                <p:nvPr/>
              </p:nvSpPr>
              <p:spPr bwMode="auto">
                <a:xfrm>
                  <a:off x="3748" y="3151"/>
                  <a:ext cx="192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600" dirty="0">
                      <a:solidFill>
                        <a:srgbClr val="0000FF"/>
                      </a:solidFill>
                      <a:latin typeface="Comic Sans MS" pitchFamily="-110" charset="0"/>
                    </a:rPr>
                    <a:t>E</a:t>
                  </a:r>
                  <a:endParaRPr sz="1600" noProof="1">
                    <a:solidFill>
                      <a:srgbClr val="0000FF"/>
                    </a:solidFill>
                    <a:latin typeface="Comic Sans MS" pitchFamily="-110" charset="0"/>
                  </a:endParaRPr>
                </a:p>
              </p:txBody>
            </p:sp>
            <p:sp>
              <p:nvSpPr>
                <p:cNvPr id="48" name="Line 44"/>
                <p:cNvSpPr>
                  <a:spLocks noChangeShapeType="1"/>
                </p:cNvSpPr>
                <p:nvPr/>
              </p:nvSpPr>
              <p:spPr bwMode="auto">
                <a:xfrm>
                  <a:off x="3796" y="3151"/>
                  <a:ext cx="96" cy="0"/>
                </a:xfrm>
                <a:prstGeom prst="line">
                  <a:avLst/>
                </a:prstGeom>
                <a:noFill/>
                <a:ln w="12700">
                  <a:solidFill>
                    <a:srgbClr val="3333FF"/>
                  </a:solidFill>
                  <a:round/>
                  <a:headEnd/>
                  <a:tailEnd type="stealth" w="sm" len="sm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8" name="Rectangle 45"/>
            <p:cNvSpPr>
              <a:spLocks noChangeArrowheads="1"/>
            </p:cNvSpPr>
            <p:nvPr/>
          </p:nvSpPr>
          <p:spPr bwMode="auto">
            <a:xfrm>
              <a:off x="1771" y="1171"/>
              <a:ext cx="550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9999"/>
                  </a:solidFill>
                  <a:latin typeface="Comic Sans MS" pitchFamily="-110" charset="0"/>
                </a:rPr>
                <a:t>Bending </a:t>
              </a:r>
            </a:p>
            <a:p>
              <a:pPr algn="ctr"/>
              <a:r>
                <a:rPr lang="en-US" sz="1200" dirty="0">
                  <a:solidFill>
                    <a:srgbClr val="009999"/>
                  </a:solidFill>
                  <a:latin typeface="Comic Sans MS" pitchFamily="-110" charset="0"/>
                </a:rPr>
                <a:t>magnet</a:t>
              </a:r>
              <a:endParaRPr sz="1200" noProof="1">
                <a:solidFill>
                  <a:srgbClr val="009999"/>
                </a:solidFill>
                <a:latin typeface="Comic Sans MS" pitchFamily="-110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31640" y="4653136"/>
            <a:ext cx="828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  <a:ea typeface="Lucida Grande"/>
                <a:cs typeface="Lucida Grande"/>
              </a:rPr>
              <a:t>bending</a:t>
            </a:r>
            <a:br>
              <a:rPr lang="en-US" sz="1400" dirty="0" smtClean="0">
                <a:latin typeface="+mj-lt"/>
                <a:ea typeface="Lucida Grande"/>
                <a:cs typeface="Lucida Grande"/>
              </a:rPr>
            </a:br>
            <a:r>
              <a:rPr lang="en-US" sz="1400" dirty="0" smtClean="0">
                <a:latin typeface="+mj-lt"/>
                <a:ea typeface="Lucida Grande"/>
                <a:cs typeface="Lucida Grande"/>
              </a:rPr>
              <a:t>radius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173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3"/>
          <p:cNvSpPr txBox="1">
            <a:spLocks noChangeArrowheads="1"/>
          </p:cNvSpPr>
          <p:nvPr/>
        </p:nvSpPr>
        <p:spPr bwMode="auto">
          <a:xfrm>
            <a:off x="273050" y="920651"/>
            <a:ext cx="887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Energy </a:t>
            </a:r>
            <a:r>
              <a:rPr lang="en-US" sz="1800" dirty="0" smtClean="0">
                <a:solidFill>
                  <a:srgbClr val="FF0000"/>
                </a:solidFill>
              </a:rPr>
              <a:t>ramping</a:t>
            </a:r>
            <a:r>
              <a:rPr lang="en-US" sz="1800" dirty="0" smtClean="0"/>
              <a:t> </a:t>
            </a:r>
            <a:r>
              <a:rPr lang="en-US" sz="1800" dirty="0">
                <a:solidFill>
                  <a:srgbClr val="FF0000"/>
                </a:solidFill>
              </a:rPr>
              <a:t>by </a:t>
            </a:r>
            <a:r>
              <a:rPr lang="en-US" sz="1800" dirty="0" smtClean="0">
                <a:solidFill>
                  <a:srgbClr val="FF0000"/>
                </a:solidFill>
              </a:rPr>
              <a:t>increasing </a:t>
            </a:r>
            <a:r>
              <a:rPr lang="en-US" sz="1800" dirty="0">
                <a:solidFill>
                  <a:srgbClr val="FF0000"/>
                </a:solidFill>
              </a:rPr>
              <a:t>the B </a:t>
            </a:r>
            <a:r>
              <a:rPr lang="en-US" sz="1800" dirty="0" smtClean="0">
                <a:solidFill>
                  <a:srgbClr val="FF0000"/>
                </a:solidFill>
              </a:rPr>
              <a:t>field </a:t>
            </a:r>
            <a:r>
              <a:rPr lang="en-US" sz="1800" dirty="0" smtClean="0"/>
              <a:t>(frequency has to follow v):</a:t>
            </a:r>
            <a:endParaRPr lang="fr-FR" sz="1800" dirty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576583"/>
              </p:ext>
            </p:extLst>
          </p:nvPr>
        </p:nvGraphicFramePr>
        <p:xfrm>
          <a:off x="827584" y="1164183"/>
          <a:ext cx="7891255" cy="1016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08" name="Equation" r:id="rId3" imgW="2870200" imgH="393700" progId="Equation.3">
                  <p:embed/>
                </p:oleObj>
              </mc:Choice>
              <mc:Fallback>
                <p:oleObj name="Equation" r:id="rId3" imgW="2870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164183"/>
                        <a:ext cx="7891255" cy="101629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Text Box 5"/>
          <p:cNvSpPr txBox="1">
            <a:spLocks noChangeArrowheads="1"/>
          </p:cNvSpPr>
          <p:nvPr/>
        </p:nvSpPr>
        <p:spPr bwMode="auto">
          <a:xfrm>
            <a:off x="273050" y="2216795"/>
            <a:ext cx="8442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Since:</a:t>
            </a:r>
            <a:r>
              <a:rPr lang="fr-FR" sz="1600" dirty="0"/>
              <a:t> </a:t>
            </a:r>
            <a:r>
              <a:rPr lang="fr-FR" dirty="0">
                <a:latin typeface="Times New Roman" charset="0"/>
              </a:rPr>
              <a:t> 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64932"/>
              </p:ext>
            </p:extLst>
          </p:nvPr>
        </p:nvGraphicFramePr>
        <p:xfrm>
          <a:off x="2209800" y="2251720"/>
          <a:ext cx="398866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09" name="Equation" r:id="rId5" imgW="1981200" imgH="228600" progId="Equation.DSMT4">
                  <p:embed/>
                </p:oleObj>
              </mc:Choice>
              <mc:Fallback>
                <p:oleObj name="Equation" r:id="rId5" imgW="1981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251720"/>
                        <a:ext cx="398866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Text Box 8"/>
          <p:cNvSpPr txBox="1">
            <a:spLocks noChangeArrowheads="1"/>
          </p:cNvSpPr>
          <p:nvPr/>
        </p:nvSpPr>
        <p:spPr bwMode="auto">
          <a:xfrm>
            <a:off x="365125" y="5085184"/>
            <a:ext cx="8474075" cy="138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indent="187200">
              <a:lnSpc>
                <a:spcPct val="110000"/>
              </a:lnSpc>
              <a:spcAft>
                <a:spcPts val="600"/>
              </a:spcAft>
              <a:buFontTx/>
              <a:buChar char="•"/>
            </a:pPr>
            <a:r>
              <a:rPr lang="en-US" sz="1800" dirty="0"/>
              <a:t>The number of </a:t>
            </a:r>
            <a:r>
              <a:rPr lang="en-US" sz="1800" dirty="0">
                <a:solidFill>
                  <a:srgbClr val="FF0000"/>
                </a:solidFill>
              </a:rPr>
              <a:t>stable synchronous particles </a:t>
            </a:r>
            <a:r>
              <a:rPr lang="en-US" sz="1800" dirty="0"/>
              <a:t>is equal to the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</a:t>
            </a:r>
            <a:r>
              <a:rPr lang="en-US" sz="1800" dirty="0" smtClean="0">
                <a:solidFill>
                  <a:srgbClr val="FF0000"/>
                </a:solidFill>
              </a:rPr>
              <a:t>harmonic number </a:t>
            </a:r>
            <a:r>
              <a:rPr lang="en-US" sz="1800" dirty="0">
                <a:solidFill>
                  <a:srgbClr val="FF0000"/>
                </a:solidFill>
              </a:rPr>
              <a:t>h</a:t>
            </a:r>
            <a:r>
              <a:rPr lang="en-US" sz="1800" dirty="0"/>
              <a:t>.  They are equally spaced along the circumference.</a:t>
            </a:r>
          </a:p>
          <a:p>
            <a:pPr indent="187200">
              <a:lnSpc>
                <a:spcPct val="110000"/>
              </a:lnSpc>
              <a:buFontTx/>
              <a:buChar char="•"/>
            </a:pPr>
            <a:r>
              <a:rPr lang="en-US" sz="1800" dirty="0"/>
              <a:t>Each synchronous particle </a:t>
            </a:r>
            <a:r>
              <a:rPr lang="en-US" sz="1800" dirty="0" smtClean="0"/>
              <a:t>satisfies </a:t>
            </a:r>
            <a:r>
              <a:rPr lang="en-US" sz="1800" dirty="0"/>
              <a:t>the relation p=</a:t>
            </a:r>
            <a:r>
              <a:rPr lang="en-US" sz="1800" dirty="0" err="1"/>
              <a:t>eB</a:t>
            </a:r>
            <a:r>
              <a:rPr lang="en-US" sz="1800" dirty="0">
                <a:sym typeface="Symbol" charset="2"/>
              </a:rPr>
              <a:t>. </a:t>
            </a:r>
            <a:r>
              <a:rPr lang="en-US" sz="1800" dirty="0" smtClean="0">
                <a:sym typeface="Symbol" charset="2"/>
              </a:rPr>
              <a:t/>
            </a:r>
            <a:br>
              <a:rPr lang="en-US" sz="1800" dirty="0" smtClean="0">
                <a:sym typeface="Symbol" charset="2"/>
              </a:rPr>
            </a:br>
            <a:r>
              <a:rPr lang="en-US" sz="1800" dirty="0" smtClean="0">
                <a:sym typeface="Symbol" charset="2"/>
              </a:rPr>
              <a:t>  They </a:t>
            </a:r>
            <a:r>
              <a:rPr lang="en-US" sz="1800" dirty="0">
                <a:sym typeface="Symbol" charset="2"/>
              </a:rPr>
              <a:t>have the nominal energy and follow the nominal trajectory.</a:t>
            </a:r>
            <a:r>
              <a:rPr lang="fr-FR" sz="1800" dirty="0">
                <a:latin typeface="Times New Roman" charset="0"/>
              </a:rPr>
              <a:t> </a:t>
            </a: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702872"/>
              </p:ext>
            </p:extLst>
          </p:nvPr>
        </p:nvGraphicFramePr>
        <p:xfrm>
          <a:off x="2220913" y="2852738"/>
          <a:ext cx="47355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10" name="Equation" r:id="rId7" imgW="2336800" imgH="266700" progId="Equation.3">
                  <p:embed/>
                </p:oleObj>
              </mc:Choice>
              <mc:Fallback>
                <p:oleObj name="Equation" r:id="rId7" imgW="23368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0913" y="2852738"/>
                        <a:ext cx="4735512" cy="53975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828800" y="3501008"/>
            <a:ext cx="559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FF3300"/>
                </a:solidFill>
              </a:rPr>
              <a:t>Stable phase </a:t>
            </a:r>
            <a:r>
              <a:rPr lang="en-US" sz="1800" i="1" dirty="0" err="1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φ</a:t>
            </a:r>
            <a:r>
              <a:rPr lang="en-US" sz="1800" i="1" baseline="-25000" dirty="0" err="1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s</a:t>
            </a:r>
            <a:r>
              <a:rPr lang="en-US" sz="1800" dirty="0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n-US" sz="1800" dirty="0" smtClean="0">
                <a:solidFill>
                  <a:srgbClr val="FF3300"/>
                </a:solidFill>
                <a:latin typeface="+mn-lt"/>
                <a:ea typeface="Lucida Grande"/>
                <a:cs typeface=""/>
              </a:rPr>
              <a:t>changes during</a:t>
            </a:r>
            <a:r>
              <a:rPr lang="en-US" sz="1800" dirty="0" smtClean="0">
                <a:solidFill>
                  <a:srgbClr val="FF3300"/>
                </a:solidFill>
                <a:latin typeface="+mn-lt"/>
                <a:cs typeface=""/>
              </a:rPr>
              <a:t> </a:t>
            </a:r>
            <a:r>
              <a:rPr lang="en-US" sz="1800" dirty="0" smtClean="0">
                <a:solidFill>
                  <a:srgbClr val="FF3300"/>
                </a:solidFill>
              </a:rPr>
              <a:t>energy </a:t>
            </a:r>
            <a:r>
              <a:rPr lang="en-US" sz="1800" dirty="0">
                <a:solidFill>
                  <a:srgbClr val="FF3300"/>
                </a:solidFill>
              </a:rPr>
              <a:t>ramping</a:t>
            </a:r>
            <a:r>
              <a:rPr lang="en-US" sz="1800" dirty="0" smtClean="0">
                <a:solidFill>
                  <a:srgbClr val="FF3300"/>
                </a:solidFill>
              </a:rPr>
              <a:t> </a:t>
            </a:r>
            <a:endParaRPr lang="fr-FR" sz="1800" dirty="0">
              <a:solidFill>
                <a:srgbClr val="FF3300"/>
              </a:solidFill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5060950" y="3933056"/>
            <a:ext cx="3544888" cy="1046163"/>
          </a:xfrm>
          <a:prstGeom prst="rect">
            <a:avLst/>
          </a:prstGeom>
          <a:solidFill>
            <a:srgbClr val="CCEC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172738"/>
              </p:ext>
            </p:extLst>
          </p:nvPr>
        </p:nvGraphicFramePr>
        <p:xfrm>
          <a:off x="1549400" y="3971156"/>
          <a:ext cx="252730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11" name="Equation" r:id="rId9" imgW="1231560" imgH="469800" progId="Equation.3">
                  <p:embed/>
                </p:oleObj>
              </mc:Choice>
              <mc:Fallback>
                <p:oleObj name="Equation" r:id="rId9" imgW="12315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3971156"/>
                        <a:ext cx="2527300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724412"/>
              </p:ext>
            </p:extLst>
          </p:nvPr>
        </p:nvGraphicFramePr>
        <p:xfrm>
          <a:off x="5253038" y="3933056"/>
          <a:ext cx="3178175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12" name="Equation" r:id="rId11" imgW="1549080" imgH="507960" progId="Equation.3">
                  <p:embed/>
                </p:oleObj>
              </mc:Choice>
              <mc:Fallback>
                <p:oleObj name="Equation" r:id="rId11" imgW="15490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3038" y="3933056"/>
                        <a:ext cx="3178175" cy="1046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21"/>
          <p:cNvGrpSpPr>
            <a:grpSpLocks/>
          </p:cNvGrpSpPr>
          <p:nvPr/>
        </p:nvGrpSpPr>
        <p:grpSpPr bwMode="auto">
          <a:xfrm>
            <a:off x="4365625" y="4210869"/>
            <a:ext cx="442913" cy="298450"/>
            <a:chOff x="3943" y="3724"/>
            <a:chExt cx="279" cy="188"/>
          </a:xfrm>
        </p:grpSpPr>
        <p:sp>
          <p:nvSpPr>
            <p:cNvPr id="14" name="Freeform 22"/>
            <p:cNvSpPr>
              <a:spLocks/>
            </p:cNvSpPr>
            <p:nvPr/>
          </p:nvSpPr>
          <p:spPr bwMode="auto">
            <a:xfrm>
              <a:off x="3957" y="3738"/>
              <a:ext cx="265" cy="174"/>
            </a:xfrm>
            <a:custGeom>
              <a:avLst/>
              <a:gdLst>
                <a:gd name="T0" fmla="*/ 341 w 529"/>
                <a:gd name="T1" fmla="*/ 0 h 349"/>
                <a:gd name="T2" fmla="*/ 341 w 529"/>
                <a:gd name="T3" fmla="*/ 94 h 349"/>
                <a:gd name="T4" fmla="*/ 0 w 529"/>
                <a:gd name="T5" fmla="*/ 94 h 349"/>
                <a:gd name="T6" fmla="*/ 0 w 529"/>
                <a:gd name="T7" fmla="*/ 255 h 349"/>
                <a:gd name="T8" fmla="*/ 341 w 529"/>
                <a:gd name="T9" fmla="*/ 255 h 349"/>
                <a:gd name="T10" fmla="*/ 341 w 529"/>
                <a:gd name="T11" fmla="*/ 349 h 349"/>
                <a:gd name="T12" fmla="*/ 529 w 529"/>
                <a:gd name="T13" fmla="*/ 174 h 349"/>
                <a:gd name="T14" fmla="*/ 341 w 529"/>
                <a:gd name="T15" fmla="*/ 0 h 3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9"/>
                <a:gd name="T26" fmla="*/ 529 w 529"/>
                <a:gd name="T27" fmla="*/ 349 h 34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9">
                  <a:moveTo>
                    <a:pt x="341" y="0"/>
                  </a:moveTo>
                  <a:lnTo>
                    <a:pt x="341" y="94"/>
                  </a:lnTo>
                  <a:lnTo>
                    <a:pt x="0" y="94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9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3"/>
            <p:cNvSpPr>
              <a:spLocks/>
            </p:cNvSpPr>
            <p:nvPr/>
          </p:nvSpPr>
          <p:spPr bwMode="auto">
            <a:xfrm>
              <a:off x="3943" y="3724"/>
              <a:ext cx="265" cy="174"/>
            </a:xfrm>
            <a:custGeom>
              <a:avLst/>
              <a:gdLst>
                <a:gd name="T0" fmla="*/ 341 w 529"/>
                <a:gd name="T1" fmla="*/ 0 h 348"/>
                <a:gd name="T2" fmla="*/ 341 w 529"/>
                <a:gd name="T3" fmla="*/ 93 h 348"/>
                <a:gd name="T4" fmla="*/ 0 w 529"/>
                <a:gd name="T5" fmla="*/ 93 h 348"/>
                <a:gd name="T6" fmla="*/ 0 w 529"/>
                <a:gd name="T7" fmla="*/ 255 h 348"/>
                <a:gd name="T8" fmla="*/ 341 w 529"/>
                <a:gd name="T9" fmla="*/ 255 h 348"/>
                <a:gd name="T10" fmla="*/ 341 w 529"/>
                <a:gd name="T11" fmla="*/ 348 h 348"/>
                <a:gd name="T12" fmla="*/ 529 w 529"/>
                <a:gd name="T13" fmla="*/ 174 h 348"/>
                <a:gd name="T14" fmla="*/ 341 w 529"/>
                <a:gd name="T15" fmla="*/ 0 h 3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8"/>
                <a:gd name="T26" fmla="*/ 529 w 529"/>
                <a:gd name="T27" fmla="*/ 348 h 3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8">
                  <a:moveTo>
                    <a:pt x="341" y="0"/>
                  </a:moveTo>
                  <a:lnTo>
                    <a:pt x="341" y="93"/>
                  </a:lnTo>
                  <a:lnTo>
                    <a:pt x="0" y="93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8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9906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The Synchrotron – Energy ramping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27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1691680" y="3933056"/>
            <a:ext cx="5040560" cy="1080120"/>
          </a:xfrm>
          <a:prstGeom prst="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charset="0"/>
            </a:endParaRPr>
          </a:p>
        </p:txBody>
      </p:sp>
      <p:sp>
        <p:nvSpPr>
          <p:cNvPr id="29703" name="Text Box 3"/>
          <p:cNvSpPr txBox="1">
            <a:spLocks noChangeArrowheads="1"/>
          </p:cNvSpPr>
          <p:nvPr/>
        </p:nvSpPr>
        <p:spPr bwMode="auto">
          <a:xfrm>
            <a:off x="273050" y="980728"/>
            <a:ext cx="5019030" cy="10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During the energy ramping, </a:t>
            </a:r>
            <a:r>
              <a:rPr lang="en-US" sz="1800" dirty="0">
                <a:solidFill>
                  <a:srgbClr val="FF0000"/>
                </a:solidFill>
              </a:rPr>
              <a:t>the RF frequency increases </a:t>
            </a:r>
            <a:r>
              <a:rPr lang="en-US" sz="1800" dirty="0"/>
              <a:t>to follow the increase of the revolution frequency :</a:t>
            </a:r>
            <a:endParaRPr lang="fr-FR" sz="1800" dirty="0"/>
          </a:p>
        </p:txBody>
      </p:sp>
      <p:sp>
        <p:nvSpPr>
          <p:cNvPr id="29704" name="Text Box 5"/>
          <p:cNvSpPr txBox="1">
            <a:spLocks noChangeArrowheads="1"/>
          </p:cNvSpPr>
          <p:nvPr/>
        </p:nvSpPr>
        <p:spPr bwMode="auto">
          <a:xfrm>
            <a:off x="323528" y="3196551"/>
            <a:ext cx="804336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FF3300"/>
                </a:solidFill>
              </a:rPr>
              <a:t>Since			       the RF frequency must follow the variation of the B field with the law</a:t>
            </a:r>
            <a:r>
              <a:rPr lang="fr-FR" sz="1600" dirty="0" smtClean="0"/>
              <a:t> </a:t>
            </a:r>
            <a:r>
              <a:rPr lang="fr-FR" dirty="0" smtClean="0">
                <a:latin typeface="Times New Roman" charset="0"/>
              </a:rPr>
              <a:t> </a:t>
            </a:r>
            <a:endParaRPr lang="fr-FR" dirty="0">
              <a:latin typeface="Times New Roman" charset="0"/>
            </a:endParaRP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043754"/>
              </p:ext>
            </p:extLst>
          </p:nvPr>
        </p:nvGraphicFramePr>
        <p:xfrm>
          <a:off x="1092200" y="3142482"/>
          <a:ext cx="24558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64" name="Equation" r:id="rId3" imgW="1219200" imgH="241300" progId="Equation.3">
                  <p:embed/>
                </p:oleObj>
              </mc:Choice>
              <mc:Fallback>
                <p:oleObj name="Equation" r:id="rId3" imgW="1219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3142482"/>
                        <a:ext cx="2455863" cy="482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974451"/>
              </p:ext>
            </p:extLst>
          </p:nvPr>
        </p:nvGraphicFramePr>
        <p:xfrm>
          <a:off x="5724128" y="1052736"/>
          <a:ext cx="250402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65" name="Equation" r:id="rId5" imgW="1244600" imgH="393700" progId="Equation.3">
                  <p:embed/>
                </p:oleObj>
              </mc:Choice>
              <mc:Fallback>
                <p:oleObj name="Equation" r:id="rId5" imgW="12446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4128" y="1052736"/>
                        <a:ext cx="2504020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23528" y="2269094"/>
            <a:ext cx="8640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FF3300"/>
                </a:solidFill>
              </a:rPr>
              <a:t>Hence:					      </a:t>
            </a:r>
            <a:r>
              <a:rPr lang="fr-FR" sz="1600" dirty="0" smtClean="0"/>
              <a:t>( </a:t>
            </a:r>
            <a:r>
              <a:rPr lang="fr-FR" sz="1600" dirty="0" err="1" smtClean="0"/>
              <a:t>using</a:t>
            </a:r>
            <a:r>
              <a:rPr lang="fr-FR" sz="1600" dirty="0"/>
              <a:t>	</a:t>
            </a:r>
            <a:r>
              <a:rPr lang="fr-FR" sz="1600" dirty="0" smtClean="0"/>
              <a:t>		)</a:t>
            </a:r>
            <a:endParaRPr lang="fr-FR" dirty="0">
              <a:latin typeface="Times New Roman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299750"/>
              </p:ext>
            </p:extLst>
          </p:nvPr>
        </p:nvGraphicFramePr>
        <p:xfrm>
          <a:off x="1259632" y="2134370"/>
          <a:ext cx="364795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66" name="Equation" r:id="rId7" imgW="2044700" imgH="444500" progId="Equation.3">
                  <p:embed/>
                </p:oleObj>
              </mc:Choice>
              <mc:Fallback>
                <p:oleObj name="Equation" r:id="rId7" imgW="20447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59632" y="2134370"/>
                        <a:ext cx="3647950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302339"/>
              </p:ext>
            </p:extLst>
          </p:nvPr>
        </p:nvGraphicFramePr>
        <p:xfrm>
          <a:off x="6153794" y="2278386"/>
          <a:ext cx="230663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67" name="Equation" r:id="rId9" imgW="1498600" imgH="228600" progId="Equation.3">
                  <p:embed/>
                </p:oleObj>
              </mc:Choice>
              <mc:Fallback>
                <p:oleObj name="Equation" r:id="rId9" imgW="1498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53794" y="2278386"/>
                        <a:ext cx="2306638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166023"/>
              </p:ext>
            </p:extLst>
          </p:nvPr>
        </p:nvGraphicFramePr>
        <p:xfrm>
          <a:off x="1735852" y="3929757"/>
          <a:ext cx="4958210" cy="10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68" name="Equation" r:id="rId11" imgW="2438400" imgH="533400" progId="Equation.3">
                  <p:embed/>
                </p:oleObj>
              </mc:Choice>
              <mc:Fallback>
                <p:oleObj name="Equation" r:id="rId11" imgW="24384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35852" y="3929757"/>
                        <a:ext cx="4958210" cy="10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95536" y="5231359"/>
            <a:ext cx="8043366" cy="10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 smtClean="0">
                <a:solidFill>
                  <a:srgbClr val="FF3300"/>
                </a:solidFill>
              </a:rPr>
              <a:t>This asymptotically tends towards 		when B becomes large compared to</a:t>
            </a:r>
            <a:br>
              <a:rPr lang="en-US" sz="1800" dirty="0" smtClean="0">
                <a:solidFill>
                  <a:srgbClr val="FF3300"/>
                </a:solidFill>
              </a:rPr>
            </a:br>
            <a:r>
              <a:rPr lang="en-US" sz="1800" dirty="0" smtClean="0">
                <a:solidFill>
                  <a:srgbClr val="FF3300"/>
                </a:solidFill>
              </a:rPr>
              <a:t>which corresponds to  </a:t>
            </a:r>
            <a:endParaRPr lang="fr-FR" dirty="0">
              <a:latin typeface="Times New Roman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92178"/>
              </p:ext>
            </p:extLst>
          </p:nvPr>
        </p:nvGraphicFramePr>
        <p:xfrm>
          <a:off x="4427984" y="5087343"/>
          <a:ext cx="1296144" cy="773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69" name="Equation" r:id="rId13" imgW="723900" imgH="431800" progId="Equation.3">
                  <p:embed/>
                </p:oleObj>
              </mc:Choice>
              <mc:Fallback>
                <p:oleObj name="Equation" r:id="rId13" imgW="7239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27984" y="5087343"/>
                        <a:ext cx="1296144" cy="773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040553"/>
              </p:ext>
            </p:extLst>
          </p:nvPr>
        </p:nvGraphicFramePr>
        <p:xfrm>
          <a:off x="1907704" y="5525418"/>
          <a:ext cx="133826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70" name="Equation" r:id="rId15" imgW="762000" imgH="241300" progId="Equation.3">
                  <p:embed/>
                </p:oleObj>
              </mc:Choice>
              <mc:Fallback>
                <p:oleObj name="Equation" r:id="rId15" imgW="762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907704" y="5525418"/>
                        <a:ext cx="1338263" cy="423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295864"/>
              </p:ext>
            </p:extLst>
          </p:nvPr>
        </p:nvGraphicFramePr>
        <p:xfrm>
          <a:off x="2843808" y="5930697"/>
          <a:ext cx="864096" cy="306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71" name="Equation" r:id="rId17" imgW="393700" imgH="139700" progId="Equation.3">
                  <p:embed/>
                </p:oleObj>
              </mc:Choice>
              <mc:Fallback>
                <p:oleObj name="Equation" r:id="rId17" imgW="393700" imgH="139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843808" y="5930697"/>
                        <a:ext cx="864096" cy="306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9906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The Synchrotron – Frequency change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05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Dispersion Effects in a Synchrotron</a:t>
            </a:r>
            <a:endParaRPr lang="fr-FR" dirty="0"/>
          </a:p>
        </p:txBody>
      </p:sp>
      <p:sp>
        <p:nvSpPr>
          <p:cNvPr id="30738" name="Text Box 48"/>
          <p:cNvSpPr txBox="1">
            <a:spLocks noChangeArrowheads="1"/>
          </p:cNvSpPr>
          <p:nvPr/>
        </p:nvSpPr>
        <p:spPr bwMode="auto">
          <a:xfrm>
            <a:off x="3733800" y="1051173"/>
            <a:ext cx="4654624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If a particle is slightly shifted in momentum it will have a different </a:t>
            </a:r>
            <a:r>
              <a:rPr lang="en-US" sz="1800" dirty="0" smtClean="0">
                <a:solidFill>
                  <a:srgbClr val="006600"/>
                </a:solidFill>
              </a:rPr>
              <a:t>orbit and the orbit length is different.</a:t>
            </a:r>
          </a:p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6600"/>
                </a:solidFill>
              </a:rPr>
              <a:t>The “</a:t>
            </a:r>
            <a:r>
              <a:rPr lang="en-US" sz="1800" dirty="0" smtClean="0">
                <a:solidFill>
                  <a:srgbClr val="FF3300"/>
                </a:solidFill>
              </a:rPr>
              <a:t>momentum compaction factor</a:t>
            </a:r>
            <a:r>
              <a:rPr lang="en-US" sz="1800" dirty="0" smtClean="0">
                <a:solidFill>
                  <a:srgbClr val="006600"/>
                </a:solidFill>
              </a:rPr>
              <a:t>” is defined as:</a:t>
            </a:r>
            <a:endParaRPr lang="fr-FR" sz="1800" dirty="0" smtClean="0">
              <a:solidFill>
                <a:srgbClr val="006600"/>
              </a:solidFill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6718300" y="2781300"/>
          <a:ext cx="12700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15" name="Equation" r:id="rId4" imgW="635000" imgH="419100" progId="Equation.DSMT4">
                  <p:embed/>
                </p:oleObj>
              </mc:Choice>
              <mc:Fallback>
                <p:oleObj name="Equation" r:id="rId4" imgW="6350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2781300"/>
                        <a:ext cx="1270000" cy="839788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0" name="Text Box 51"/>
          <p:cNvSpPr txBox="1">
            <a:spLocks noChangeArrowheads="1"/>
          </p:cNvSpPr>
          <p:nvPr/>
        </p:nvSpPr>
        <p:spPr bwMode="auto">
          <a:xfrm>
            <a:off x="3733800" y="3940688"/>
            <a:ext cx="4800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If the particle is shifted in momentum it will have also a different velocity.</a:t>
            </a:r>
            <a:r>
              <a:rPr lang="en-US" sz="1800" dirty="0" smtClean="0">
                <a:solidFill>
                  <a:srgbClr val="006600"/>
                </a:solidFill>
              </a:rPr>
              <a:t> </a:t>
            </a:r>
            <a:br>
              <a:rPr lang="en-US" sz="1800" dirty="0" smtClean="0">
                <a:solidFill>
                  <a:srgbClr val="006600"/>
                </a:solidFill>
              </a:rPr>
            </a:br>
            <a:r>
              <a:rPr lang="en-US" sz="1800" dirty="0" smtClean="0">
                <a:solidFill>
                  <a:srgbClr val="006600"/>
                </a:solidFill>
              </a:rPr>
              <a:t>As </a:t>
            </a:r>
            <a:r>
              <a:rPr lang="en-US" sz="1800" dirty="0">
                <a:solidFill>
                  <a:srgbClr val="006600"/>
                </a:solidFill>
              </a:rPr>
              <a:t>a result of both effects the revolution frequency changes:</a:t>
            </a:r>
            <a:endParaRPr lang="fr-FR" sz="1800" dirty="0">
              <a:solidFill>
                <a:srgbClr val="006600"/>
              </a:solidFill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6553200" y="5470525"/>
          <a:ext cx="12954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16" name="Equation" r:id="rId6" imgW="634680" imgH="380880" progId="Equation.3">
                  <p:embed/>
                </p:oleObj>
              </mc:Choice>
              <mc:Fallback>
                <p:oleObj name="Equation" r:id="rId6" imgW="634680" imgH="380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5470525"/>
                        <a:ext cx="1295400" cy="777875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1" name="Text Box 53"/>
          <p:cNvSpPr txBox="1">
            <a:spLocks noChangeArrowheads="1"/>
          </p:cNvSpPr>
          <p:nvPr/>
        </p:nvSpPr>
        <p:spPr bwMode="auto">
          <a:xfrm>
            <a:off x="381000" y="5102225"/>
            <a:ext cx="3276600" cy="1069975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err="1">
                <a:solidFill>
                  <a:srgbClr val="FF3300"/>
                </a:solidFill>
              </a:rPr>
              <a:t>p</a:t>
            </a:r>
            <a:r>
              <a:rPr lang="en-US" sz="1600" b="1" dirty="0">
                <a:solidFill>
                  <a:srgbClr val="FF3300"/>
                </a:solidFill>
              </a:rPr>
              <a:t>=particle momentum</a:t>
            </a:r>
          </a:p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FF3300"/>
                </a:solidFill>
              </a:rPr>
              <a:t>R=synchrotron physical radius</a:t>
            </a:r>
          </a:p>
          <a:p>
            <a:pPr>
              <a:spcBef>
                <a:spcPct val="50000"/>
              </a:spcBef>
            </a:pPr>
            <a:r>
              <a:rPr lang="en-US" sz="1600" b="1" dirty="0" err="1">
                <a:solidFill>
                  <a:srgbClr val="FF3300"/>
                </a:solidFill>
              </a:rPr>
              <a:t>f</a:t>
            </a:r>
            <a:r>
              <a:rPr lang="en-US" sz="1600" b="1" baseline="-25000" dirty="0" err="1">
                <a:solidFill>
                  <a:srgbClr val="FF3300"/>
                </a:solidFill>
              </a:rPr>
              <a:t>r</a:t>
            </a:r>
            <a:r>
              <a:rPr lang="en-US" sz="1600" b="1" dirty="0">
                <a:solidFill>
                  <a:srgbClr val="FF3300"/>
                </a:solidFill>
              </a:rPr>
              <a:t>=revolution frequency</a:t>
            </a:r>
            <a:endParaRPr lang="fr-FR" sz="1600" b="1" dirty="0">
              <a:solidFill>
                <a:srgbClr val="FF3300"/>
              </a:solidFill>
            </a:endParaRPr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304800" y="1295400"/>
            <a:ext cx="3352799" cy="3048000"/>
            <a:chOff x="304800" y="990600"/>
            <a:chExt cx="3688079" cy="3352800"/>
          </a:xfrm>
        </p:grpSpPr>
        <p:sp>
          <p:nvSpPr>
            <p:cNvPr id="30727" name="Rectangle 14"/>
            <p:cNvSpPr>
              <a:spLocks noChangeAspect="1" noChangeArrowheads="1"/>
            </p:cNvSpPr>
            <p:nvPr/>
          </p:nvSpPr>
          <p:spPr bwMode="auto">
            <a:xfrm>
              <a:off x="1524000" y="1371600"/>
              <a:ext cx="304800" cy="533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8" name="Line 15"/>
            <p:cNvSpPr>
              <a:spLocks noChangeAspect="1" noChangeShapeType="1"/>
            </p:cNvSpPr>
            <p:nvPr/>
          </p:nvSpPr>
          <p:spPr bwMode="auto">
            <a:xfrm>
              <a:off x="1828800" y="160020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9" name="Rectangle 18"/>
            <p:cNvSpPr>
              <a:spLocks noChangeAspect="1" noChangeArrowheads="1"/>
            </p:cNvSpPr>
            <p:nvPr/>
          </p:nvSpPr>
          <p:spPr bwMode="auto">
            <a:xfrm>
              <a:off x="1524000" y="1600200"/>
              <a:ext cx="3048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0" name="Oval 33"/>
            <p:cNvSpPr>
              <a:spLocks noChangeAspect="1" noChangeArrowheads="1"/>
            </p:cNvSpPr>
            <p:nvPr/>
          </p:nvSpPr>
          <p:spPr bwMode="auto">
            <a:xfrm>
              <a:off x="304800" y="1600200"/>
              <a:ext cx="2819400" cy="2743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1" name="Rectangle 34"/>
            <p:cNvSpPr>
              <a:spLocks noChangeAspect="1" noChangeArrowheads="1"/>
            </p:cNvSpPr>
            <p:nvPr/>
          </p:nvSpPr>
          <p:spPr bwMode="auto">
            <a:xfrm>
              <a:off x="1447800" y="1600200"/>
              <a:ext cx="381000" cy="304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2" name="Oval 35"/>
            <p:cNvSpPr>
              <a:spLocks noChangeAspect="1" noChangeArrowheads="1"/>
            </p:cNvSpPr>
            <p:nvPr/>
          </p:nvSpPr>
          <p:spPr bwMode="auto">
            <a:xfrm>
              <a:off x="457200" y="1600200"/>
              <a:ext cx="2514600" cy="2590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3" name="Rectangle 36"/>
            <p:cNvSpPr>
              <a:spLocks noChangeAspect="1" noChangeArrowheads="1"/>
            </p:cNvSpPr>
            <p:nvPr/>
          </p:nvSpPr>
          <p:spPr bwMode="auto">
            <a:xfrm>
              <a:off x="1524000" y="1600200"/>
              <a:ext cx="3048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4" name="Text Box 39"/>
            <p:cNvSpPr txBox="1">
              <a:spLocks noChangeAspect="1" noChangeArrowheads="1"/>
            </p:cNvSpPr>
            <p:nvPr/>
          </p:nvSpPr>
          <p:spPr bwMode="auto">
            <a:xfrm>
              <a:off x="3276600" y="2819400"/>
              <a:ext cx="716279" cy="372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</a:rPr>
                <a:t>E+</a:t>
              </a:r>
              <a:r>
                <a:rPr lang="en-US" sz="1600" dirty="0">
                  <a:solidFill>
                    <a:schemeClr val="accent2"/>
                  </a:solidFill>
                  <a:sym typeface="Symbol" charset="2"/>
                </a:rPr>
                <a:t>E</a:t>
              </a:r>
              <a:endParaRPr lang="fr-FR" sz="1600" dirty="0">
                <a:solidFill>
                  <a:schemeClr val="accent2"/>
                </a:solidFill>
              </a:endParaRPr>
            </a:p>
          </p:txBody>
        </p:sp>
        <p:sp>
          <p:nvSpPr>
            <p:cNvPr id="30735" name="Line 42"/>
            <p:cNvSpPr>
              <a:spLocks noChangeAspect="1" noChangeShapeType="1"/>
            </p:cNvSpPr>
            <p:nvPr/>
          </p:nvSpPr>
          <p:spPr bwMode="auto">
            <a:xfrm flipH="1">
              <a:off x="2895600" y="2362200"/>
              <a:ext cx="304800" cy="1524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6" name="Text Box 44"/>
            <p:cNvSpPr txBox="1">
              <a:spLocks noChangeAspect="1" noChangeArrowheads="1"/>
            </p:cNvSpPr>
            <p:nvPr/>
          </p:nvSpPr>
          <p:spPr bwMode="auto">
            <a:xfrm>
              <a:off x="3184525" y="2122488"/>
              <a:ext cx="311150" cy="643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FF3300"/>
                  </a:solidFill>
                </a:rPr>
                <a:t>E</a:t>
              </a:r>
              <a:endParaRPr lang="fr-FR" sz="1600">
                <a:solidFill>
                  <a:srgbClr val="FF3300"/>
                </a:solidFill>
              </a:endParaRPr>
            </a:p>
          </p:txBody>
        </p:sp>
        <p:sp>
          <p:nvSpPr>
            <p:cNvPr id="30737" name="Line 46"/>
            <p:cNvSpPr>
              <a:spLocks noChangeAspect="1" noChangeShapeType="1"/>
            </p:cNvSpPr>
            <p:nvPr/>
          </p:nvSpPr>
          <p:spPr bwMode="auto">
            <a:xfrm flipH="1">
              <a:off x="3124200" y="2971800"/>
              <a:ext cx="152400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2" name="Text Box 54"/>
            <p:cNvSpPr txBox="1">
              <a:spLocks noChangeAspect="1" noChangeArrowheads="1"/>
            </p:cNvSpPr>
            <p:nvPr/>
          </p:nvSpPr>
          <p:spPr bwMode="auto">
            <a:xfrm>
              <a:off x="1447800" y="990600"/>
              <a:ext cx="4572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400"/>
            </a:p>
          </p:txBody>
        </p:sp>
        <p:sp>
          <p:nvSpPr>
            <p:cNvPr id="30743" name="Text Box 55"/>
            <p:cNvSpPr txBox="1">
              <a:spLocks noChangeAspect="1" noChangeArrowheads="1"/>
            </p:cNvSpPr>
            <p:nvPr/>
          </p:nvSpPr>
          <p:spPr bwMode="auto">
            <a:xfrm>
              <a:off x="1310640" y="1066800"/>
              <a:ext cx="838200" cy="33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/>
                <a:t>cavity</a:t>
              </a:r>
              <a:endParaRPr lang="fr-FR" sz="1400" dirty="0"/>
            </a:p>
          </p:txBody>
        </p:sp>
        <p:sp>
          <p:nvSpPr>
            <p:cNvPr id="30744" name="Text Box 56"/>
            <p:cNvSpPr txBox="1">
              <a:spLocks noChangeAspect="1" noChangeArrowheads="1"/>
            </p:cNvSpPr>
            <p:nvPr/>
          </p:nvSpPr>
          <p:spPr bwMode="auto">
            <a:xfrm>
              <a:off x="990599" y="2659063"/>
              <a:ext cx="1744979" cy="694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/>
                <a:t>Circumference</a:t>
              </a:r>
            </a:p>
            <a:p>
              <a:pPr>
                <a:spcBef>
                  <a:spcPct val="50000"/>
                </a:spcBef>
              </a:pPr>
              <a:r>
                <a:rPr lang="en-US" sz="1400" dirty="0"/>
                <a:t>        2</a:t>
              </a:r>
              <a:r>
                <a:rPr lang="en-US" sz="1400" dirty="0">
                  <a:sym typeface="Symbol" charset="2"/>
                </a:rPr>
                <a:t>R</a:t>
              </a:r>
              <a:endParaRPr lang="fr-FR" sz="1400" dirty="0"/>
            </a:p>
          </p:txBody>
        </p:sp>
      </p:grpSp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4451350" y="2667000"/>
          <a:ext cx="1797050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17" name="Equation" r:id="rId8" imgW="901700" imgH="622300" progId="Equation.DSMT4">
                  <p:embed/>
                </p:oleObj>
              </mc:Choice>
              <mc:Fallback>
                <p:oleObj name="Equation" r:id="rId8" imgW="901700" imgH="6223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1350" y="2667000"/>
                        <a:ext cx="1797050" cy="1239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8"/>
          <p:cNvGraphicFramePr>
            <a:graphicFrameLocks noChangeAspect="1"/>
          </p:cNvGraphicFramePr>
          <p:nvPr/>
        </p:nvGraphicFramePr>
        <p:xfrm>
          <a:off x="4221163" y="5181600"/>
          <a:ext cx="2076450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018" name="Equation" r:id="rId10" imgW="1117600" imgH="698500" progId="Equation.DSMT4">
                  <p:embed/>
                </p:oleObj>
              </mc:Choice>
              <mc:Fallback>
                <p:oleObj name="Equation" r:id="rId10" imgW="1117600" imgH="6985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1163" y="5181600"/>
                        <a:ext cx="2076450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Momentum Compaction Factor</a:t>
            </a:r>
            <a:endParaRPr lang="fr-FR" dirty="0"/>
          </a:p>
        </p:txBody>
      </p:sp>
      <p:sp>
        <p:nvSpPr>
          <p:cNvPr id="32786" name="Line 4"/>
          <p:cNvSpPr>
            <a:spLocks noChangeShapeType="1"/>
          </p:cNvSpPr>
          <p:nvPr/>
        </p:nvSpPr>
        <p:spPr bwMode="auto">
          <a:xfrm>
            <a:off x="1828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546100" y="1181100"/>
          <a:ext cx="12700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299" name="Equation" r:id="rId4" imgW="635000" imgH="419100" progId="Equation.DSMT4">
                  <p:embed/>
                </p:oleObj>
              </mc:Choice>
              <mc:Fallback>
                <p:oleObj name="Equation" r:id="rId4" imgW="6350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1181100"/>
                        <a:ext cx="1270000" cy="839788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5791200" y="1067008"/>
            <a:ext cx="3014663" cy="2327067"/>
            <a:chOff x="5791200" y="1067008"/>
            <a:chExt cx="3014663" cy="2327067"/>
          </a:xfrm>
        </p:grpSpPr>
        <p:sp>
          <p:nvSpPr>
            <p:cNvPr id="32788" name="Arc 24"/>
            <p:cNvSpPr>
              <a:spLocks/>
            </p:cNvSpPr>
            <p:nvPr/>
          </p:nvSpPr>
          <p:spPr bwMode="auto">
            <a:xfrm>
              <a:off x="6172200" y="1412875"/>
              <a:ext cx="1905000" cy="1601788"/>
            </a:xfrm>
            <a:custGeom>
              <a:avLst/>
              <a:gdLst>
                <a:gd name="T0" fmla="*/ 0 w 21056"/>
                <a:gd name="T1" fmla="*/ 0 h 21600"/>
                <a:gd name="T2" fmla="*/ 1905000 w 21056"/>
                <a:gd name="T3" fmla="*/ 1244426 h 21600"/>
                <a:gd name="T4" fmla="*/ 0 w 21056"/>
                <a:gd name="T5" fmla="*/ 1601788 h 21600"/>
                <a:gd name="T6" fmla="*/ 0 60000 65536"/>
                <a:gd name="T7" fmla="*/ 0 60000 65536"/>
                <a:gd name="T8" fmla="*/ 0 60000 65536"/>
                <a:gd name="T9" fmla="*/ 0 w 21056"/>
                <a:gd name="T10" fmla="*/ 0 h 21600"/>
                <a:gd name="T11" fmla="*/ 21056 w 2105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56" h="21600" fill="none" extrusionOk="0">
                  <a:moveTo>
                    <a:pt x="0" y="-1"/>
                  </a:moveTo>
                  <a:cubicBezTo>
                    <a:pt x="10072" y="-1"/>
                    <a:pt x="18808" y="6962"/>
                    <a:pt x="21055" y="16781"/>
                  </a:cubicBezTo>
                </a:path>
                <a:path w="21056" h="21600" stroke="0" extrusionOk="0">
                  <a:moveTo>
                    <a:pt x="0" y="-1"/>
                  </a:moveTo>
                  <a:cubicBezTo>
                    <a:pt x="10072" y="-1"/>
                    <a:pt x="18808" y="6962"/>
                    <a:pt x="21055" y="167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9" name="Arc 28"/>
            <p:cNvSpPr>
              <a:spLocks/>
            </p:cNvSpPr>
            <p:nvPr/>
          </p:nvSpPr>
          <p:spPr bwMode="auto">
            <a:xfrm>
              <a:off x="6248400" y="1793875"/>
              <a:ext cx="1828800" cy="990600"/>
            </a:xfrm>
            <a:custGeom>
              <a:avLst/>
              <a:gdLst>
                <a:gd name="T0" fmla="*/ 0 w 21600"/>
                <a:gd name="T1" fmla="*/ 0 h 21600"/>
                <a:gd name="T2" fmla="*/ 1828800 w 21600"/>
                <a:gd name="T3" fmla="*/ 990600 h 21600"/>
                <a:gd name="T4" fmla="*/ 0 w 21600"/>
                <a:gd name="T5" fmla="*/ 99060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0" name="Line 29"/>
            <p:cNvSpPr>
              <a:spLocks noChangeShapeType="1"/>
            </p:cNvSpPr>
            <p:nvPr/>
          </p:nvSpPr>
          <p:spPr bwMode="auto">
            <a:xfrm flipV="1">
              <a:off x="6858000" y="2555875"/>
              <a:ext cx="1676400" cy="838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1" name="Line 30"/>
            <p:cNvSpPr>
              <a:spLocks noChangeShapeType="1"/>
            </p:cNvSpPr>
            <p:nvPr/>
          </p:nvSpPr>
          <p:spPr bwMode="auto">
            <a:xfrm flipH="1" flipV="1">
              <a:off x="6477000" y="1793875"/>
              <a:ext cx="38100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2" name="Line 31"/>
            <p:cNvSpPr>
              <a:spLocks noChangeShapeType="1"/>
            </p:cNvSpPr>
            <p:nvPr/>
          </p:nvSpPr>
          <p:spPr bwMode="auto">
            <a:xfrm flipV="1">
              <a:off x="6858000" y="1565275"/>
              <a:ext cx="304800" cy="18288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3" name="Line 32"/>
            <p:cNvSpPr>
              <a:spLocks noChangeShapeType="1"/>
            </p:cNvSpPr>
            <p:nvPr/>
          </p:nvSpPr>
          <p:spPr bwMode="auto">
            <a:xfrm flipV="1">
              <a:off x="6858000" y="1793875"/>
              <a:ext cx="609600" cy="16002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32771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25285609"/>
                </p:ext>
              </p:extLst>
            </p:nvPr>
          </p:nvGraphicFramePr>
          <p:xfrm>
            <a:off x="6934200" y="2936875"/>
            <a:ext cx="219075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0300" name="Equation" r:id="rId6" imgW="126720" imgH="177480" progId="Equation.3">
                    <p:embed/>
                  </p:oleObj>
                </mc:Choice>
                <mc:Fallback>
                  <p:oleObj name="Equation" r:id="rId6" imgW="126720" imgH="177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34200" y="2936875"/>
                          <a:ext cx="219075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2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8278055"/>
                </p:ext>
              </p:extLst>
            </p:nvPr>
          </p:nvGraphicFramePr>
          <p:xfrm>
            <a:off x="8534400" y="2403475"/>
            <a:ext cx="271463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0301" name="Equation" r:id="rId8" imgW="126720" imgH="139680" progId="Equation.3">
                    <p:embed/>
                  </p:oleObj>
                </mc:Choice>
                <mc:Fallback>
                  <p:oleObj name="Equation" r:id="rId8" imgW="126720" imgH="1396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34400" y="2403475"/>
                          <a:ext cx="271463" cy="2984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9370516"/>
                </p:ext>
              </p:extLst>
            </p:nvPr>
          </p:nvGraphicFramePr>
          <p:xfrm>
            <a:off x="6324600" y="2555875"/>
            <a:ext cx="287338" cy="311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0302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24600" y="2555875"/>
                          <a:ext cx="287338" cy="3111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8253932"/>
                </p:ext>
              </p:extLst>
            </p:nvPr>
          </p:nvGraphicFramePr>
          <p:xfrm>
            <a:off x="5791200" y="1565275"/>
            <a:ext cx="346075" cy="488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0303" name="Equation" r:id="rId12" imgW="152280" imgH="215640" progId="Equation.3">
                    <p:embed/>
                  </p:oleObj>
                </mc:Choice>
                <mc:Fallback>
                  <p:oleObj name="Equation" r:id="rId12" imgW="152280" imgH="21564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91200" y="1565275"/>
                          <a:ext cx="346075" cy="4889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5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3082182"/>
                </p:ext>
              </p:extLst>
            </p:nvPr>
          </p:nvGraphicFramePr>
          <p:xfrm>
            <a:off x="5867400" y="1260475"/>
            <a:ext cx="244475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0304" name="Equation" r:id="rId14" imgW="114120" imgH="139680" progId="Equation.3">
                    <p:embed/>
                  </p:oleObj>
                </mc:Choice>
                <mc:Fallback>
                  <p:oleObj name="Equation" r:id="rId14" imgW="114120" imgH="1396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67400" y="1260475"/>
                          <a:ext cx="244475" cy="2984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6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3780400"/>
                </p:ext>
              </p:extLst>
            </p:nvPr>
          </p:nvGraphicFramePr>
          <p:xfrm>
            <a:off x="6477000" y="1489075"/>
            <a:ext cx="280988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0305" name="Equation" r:id="rId16" imgW="152280" imgH="164880" progId="Equation.3">
                    <p:embed/>
                  </p:oleObj>
                </mc:Choice>
                <mc:Fallback>
                  <p:oleObj name="Equation" r:id="rId16" imgW="152280" imgH="16488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77000" y="1489075"/>
                          <a:ext cx="280988" cy="304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7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4133568"/>
                </p:ext>
              </p:extLst>
            </p:nvPr>
          </p:nvGraphicFramePr>
          <p:xfrm>
            <a:off x="6368235" y="1067008"/>
            <a:ext cx="83185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0306" name="Equation" r:id="rId18" imgW="444240" imgH="203040" progId="Equation.3">
                    <p:embed/>
                  </p:oleObj>
                </mc:Choice>
                <mc:Fallback>
                  <p:oleObj name="Equation" r:id="rId18" imgW="444240" imgH="20304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68235" y="1067008"/>
                          <a:ext cx="831850" cy="381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794" name="Arc 41"/>
            <p:cNvSpPr>
              <a:spLocks/>
            </p:cNvSpPr>
            <p:nvPr/>
          </p:nvSpPr>
          <p:spPr bwMode="auto">
            <a:xfrm>
              <a:off x="7010400" y="2632075"/>
              <a:ext cx="152400" cy="76200"/>
            </a:xfrm>
            <a:custGeom>
              <a:avLst/>
              <a:gdLst>
                <a:gd name="T0" fmla="*/ 0 w 21600"/>
                <a:gd name="T1" fmla="*/ 0 h 21600"/>
                <a:gd name="T2" fmla="*/ 152400 w 21600"/>
                <a:gd name="T3" fmla="*/ 76200 h 21600"/>
                <a:gd name="T4" fmla="*/ 0 w 21600"/>
                <a:gd name="T5" fmla="*/ 7620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5" name="Text Box 42"/>
            <p:cNvSpPr txBox="1">
              <a:spLocks noChangeArrowheads="1"/>
            </p:cNvSpPr>
            <p:nvPr/>
          </p:nvSpPr>
          <p:spPr bwMode="auto">
            <a:xfrm>
              <a:off x="6934200" y="2022475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FF3300"/>
                  </a:solidFill>
                </a:rPr>
                <a:t>d</a:t>
              </a:r>
              <a:r>
                <a:rPr lang="en-US" sz="1800" dirty="0">
                  <a:solidFill>
                    <a:srgbClr val="FF3300"/>
                  </a:solidFill>
                  <a:sym typeface="Symbol" charset="2"/>
                </a:rPr>
                <a:t></a:t>
              </a:r>
              <a:endParaRPr lang="fr-FR" sz="1800" dirty="0">
                <a:solidFill>
                  <a:srgbClr val="FF3300"/>
                </a:solidFill>
              </a:endParaRPr>
            </a:p>
          </p:txBody>
        </p:sp>
        <p:sp>
          <p:nvSpPr>
            <p:cNvPr id="32796" name="Text Box 43"/>
            <p:cNvSpPr txBox="1">
              <a:spLocks noChangeArrowheads="1"/>
            </p:cNvSpPr>
            <p:nvPr/>
          </p:nvSpPr>
          <p:spPr bwMode="auto">
            <a:xfrm>
              <a:off x="7086600" y="1641475"/>
              <a:ext cx="304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rgbClr val="FF3300"/>
                  </a:solidFill>
                </a:rPr>
                <a:t>x</a:t>
              </a:r>
              <a:endParaRPr lang="fr-FR" sz="1800">
                <a:solidFill>
                  <a:srgbClr val="FF3300"/>
                </a:solidFill>
              </a:endParaRPr>
            </a:p>
          </p:txBody>
        </p:sp>
      </p:grpSp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2638425" y="1100138"/>
          <a:ext cx="2009775" cy="991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307" name="Equation" r:id="rId20" imgW="952500" imgH="469900" progId="Equation.DSMT4">
                  <p:embed/>
                </p:oleObj>
              </mc:Choice>
              <mc:Fallback>
                <p:oleObj name="Equation" r:id="rId20" imgW="952500" imgH="4699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425" y="1100138"/>
                        <a:ext cx="2009775" cy="9910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7" name="Text Box 45"/>
          <p:cNvSpPr txBox="1">
            <a:spLocks noChangeArrowheads="1"/>
          </p:cNvSpPr>
          <p:nvPr/>
        </p:nvSpPr>
        <p:spPr bwMode="auto">
          <a:xfrm>
            <a:off x="381000" y="2286000"/>
            <a:ext cx="419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006600"/>
                </a:solidFill>
              </a:rPr>
              <a:t>The elementary path difference from the two orbits is:</a:t>
            </a:r>
            <a:endParaRPr lang="fr-FR" sz="1800" b="1" dirty="0">
              <a:solidFill>
                <a:srgbClr val="006600"/>
              </a:solidFill>
            </a:endParaRPr>
          </a:p>
        </p:txBody>
      </p:sp>
      <p:graphicFrame>
        <p:nvGraphicFramePr>
          <p:cNvPr id="32779" name="Object 11"/>
          <p:cNvGraphicFramePr>
            <a:graphicFrameLocks noChangeAspect="1"/>
          </p:cNvGraphicFramePr>
          <p:nvPr/>
        </p:nvGraphicFramePr>
        <p:xfrm>
          <a:off x="1044875" y="2982144"/>
          <a:ext cx="3771900" cy="927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308" name="Equation" r:id="rId22" imgW="1765300" imgH="431800" progId="Equation.DSMT4">
                  <p:embed/>
                </p:oleObj>
              </mc:Choice>
              <mc:Fallback>
                <p:oleObj name="Equation" r:id="rId22" imgW="1765300" imgH="4318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875" y="2982144"/>
                        <a:ext cx="3771900" cy="927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8" name="Text Box 47"/>
          <p:cNvSpPr txBox="1">
            <a:spLocks noChangeArrowheads="1"/>
          </p:cNvSpPr>
          <p:nvPr/>
        </p:nvSpPr>
        <p:spPr bwMode="auto">
          <a:xfrm>
            <a:off x="457200" y="4053095"/>
            <a:ext cx="571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006600"/>
                </a:solidFill>
              </a:rPr>
              <a:t>leading to the total change in the circumference:</a:t>
            </a:r>
            <a:endParaRPr lang="fr-FR" sz="1800" b="1" dirty="0">
              <a:solidFill>
                <a:srgbClr val="006600"/>
              </a:solidFill>
            </a:endParaRPr>
          </a:p>
        </p:txBody>
      </p:sp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609600" y="4419600"/>
          <a:ext cx="4876800" cy="887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309" name="Equation" r:id="rId24" imgW="2197100" imgH="431800" progId="Equation.DSMT4">
                  <p:embed/>
                </p:oleObj>
              </mc:Choice>
              <mc:Fallback>
                <p:oleObj name="Equation" r:id="rId24" imgW="2197100" imgH="431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419600"/>
                        <a:ext cx="4876800" cy="8872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00" name="Text Box 52"/>
          <p:cNvSpPr txBox="1">
            <a:spLocks noChangeArrowheads="1"/>
          </p:cNvSpPr>
          <p:nvPr/>
        </p:nvSpPr>
        <p:spPr bwMode="auto">
          <a:xfrm>
            <a:off x="3657600" y="5562600"/>
            <a:ext cx="190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>
                <a:solidFill>
                  <a:srgbClr val="006600"/>
                </a:solidFill>
              </a:rPr>
              <a:t>With </a:t>
            </a:r>
            <a:r>
              <a:rPr lang="en-US" sz="1600" b="1" dirty="0" err="1" smtClean="0">
                <a:solidFill>
                  <a:srgbClr val="006600"/>
                </a:solidFill>
                <a:latin typeface="Lucida Grande"/>
                <a:ea typeface="Lucida Grande"/>
                <a:cs typeface="Lucida Grande"/>
              </a:rPr>
              <a:t>ρ</a:t>
            </a:r>
            <a:r>
              <a:rPr lang="en-US" sz="1600" b="1" dirty="0" smtClean="0">
                <a:solidFill>
                  <a:srgbClr val="006600"/>
                </a:solidFill>
              </a:rPr>
              <a:t>=∞ in straight sections we </a:t>
            </a:r>
            <a:r>
              <a:rPr lang="en-US" sz="1600" b="1" dirty="0">
                <a:solidFill>
                  <a:srgbClr val="006600"/>
                </a:solidFill>
              </a:rPr>
              <a:t>get:</a:t>
            </a:r>
            <a:endParaRPr lang="fr-FR" sz="1600" b="1" dirty="0">
              <a:solidFill>
                <a:srgbClr val="006600"/>
              </a:solidFill>
            </a:endParaRPr>
          </a:p>
        </p:txBody>
      </p:sp>
      <p:graphicFrame>
        <p:nvGraphicFramePr>
          <p:cNvPr id="32782" name="Object 14"/>
          <p:cNvGraphicFramePr>
            <a:graphicFrameLocks noChangeAspect="1"/>
          </p:cNvGraphicFramePr>
          <p:nvPr/>
        </p:nvGraphicFramePr>
        <p:xfrm>
          <a:off x="5638800" y="5610225"/>
          <a:ext cx="13716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310" name="Equation" r:id="rId26" imgW="660240" imgH="380880" progId="Equation.3">
                  <p:embed/>
                </p:oleObj>
              </mc:Choice>
              <mc:Fallback>
                <p:oleObj name="Equation" r:id="rId26" imgW="660240" imgH="3808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610225"/>
                        <a:ext cx="1371600" cy="79057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01" name="Text Box 54"/>
          <p:cNvSpPr txBox="1">
            <a:spLocks noChangeArrowheads="1"/>
          </p:cNvSpPr>
          <p:nvPr/>
        </p:nvSpPr>
        <p:spPr bwMode="auto">
          <a:xfrm>
            <a:off x="7162800" y="5046583"/>
            <a:ext cx="1828800" cy="1354217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&lt; &gt;</a:t>
            </a:r>
            <a:r>
              <a:rPr lang="en-US" sz="1800" baseline="-25000" dirty="0" err="1">
                <a:solidFill>
                  <a:srgbClr val="FF3300"/>
                </a:solidFill>
              </a:rPr>
              <a:t>m</a:t>
            </a:r>
            <a:r>
              <a:rPr lang="en-US" sz="1600" baseline="-25000" dirty="0">
                <a:solidFill>
                  <a:srgbClr val="FF3300"/>
                </a:solidFill>
              </a:rPr>
              <a:t> </a:t>
            </a:r>
            <a:r>
              <a:rPr lang="en-US" sz="1600" dirty="0">
                <a:solidFill>
                  <a:srgbClr val="FF3300"/>
                </a:solidFill>
              </a:rPr>
              <a:t>means that the average is considered over the bending magnet only</a:t>
            </a:r>
            <a:endParaRPr lang="fr-FR" sz="1600" dirty="0">
              <a:solidFill>
                <a:srgbClr val="FF3300"/>
              </a:solidFill>
            </a:endParaRP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3429000" y="2622550"/>
            <a:ext cx="2627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latin typeface="Comic Sans MS" pitchFamily="-110" charset="0"/>
              </a:rPr>
              <a:t>definition </a:t>
            </a:r>
            <a:r>
              <a:rPr lang="en-US" sz="1400" dirty="0">
                <a:latin typeface="Comic Sans MS" pitchFamily="-110" charset="0"/>
              </a:rPr>
              <a:t>of dispersion </a:t>
            </a:r>
            <a:r>
              <a:rPr lang="en-US" sz="1400" i="1" dirty="0" err="1">
                <a:latin typeface="Comic Sans MS" pitchFamily="-110" charset="0"/>
              </a:rPr>
              <a:t>D</a:t>
            </a:r>
            <a:r>
              <a:rPr lang="en-US" sz="1400" i="1" baseline="-25000" dirty="0" err="1">
                <a:latin typeface="Comic Sans MS" pitchFamily="-110" charset="0"/>
              </a:rPr>
              <a:t>x</a:t>
            </a:r>
            <a:endParaRPr sz="1400" i="1" baseline="-25000" noProof="1">
              <a:latin typeface="Comic Sans MS" pitchFamily="-110" charset="0"/>
            </a:endParaRPr>
          </a:p>
        </p:txBody>
      </p:sp>
      <p:sp>
        <p:nvSpPr>
          <p:cNvPr id="34" name="Line 5"/>
          <p:cNvSpPr>
            <a:spLocks noChangeShapeType="1"/>
          </p:cNvSpPr>
          <p:nvPr/>
        </p:nvSpPr>
        <p:spPr bwMode="auto">
          <a:xfrm flipH="1">
            <a:off x="3733800" y="29273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" name="Object 18"/>
          <p:cNvGraphicFramePr>
            <a:graphicFrameLocks noChangeAspect="1"/>
          </p:cNvGraphicFramePr>
          <p:nvPr/>
        </p:nvGraphicFramePr>
        <p:xfrm>
          <a:off x="600676" y="5480050"/>
          <a:ext cx="2371124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311" name="Equation" r:id="rId28" imgW="1117600" imgH="469900" progId="Equation.DSMT4">
                  <p:embed/>
                </p:oleObj>
              </mc:Choice>
              <mc:Fallback>
                <p:oleObj name="Equation" r:id="rId28" imgW="1117600" imgH="46990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676" y="5480050"/>
                        <a:ext cx="2371124" cy="9969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Dispersion Effects </a:t>
            </a:r>
            <a:r>
              <a:rPr lang="en-US" dirty="0" smtClean="0"/>
              <a:t>– Revolution Frequency</a:t>
            </a:r>
            <a:endParaRPr lang="fr-FR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333569"/>
              </p:ext>
            </p:extLst>
          </p:nvPr>
        </p:nvGraphicFramePr>
        <p:xfrm>
          <a:off x="4024930" y="4331369"/>
          <a:ext cx="1156670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23" name="Equation" r:id="rId4" imgW="685800" imgH="431800" progId="Equation.DSMT4">
                  <p:embed/>
                </p:oleObj>
              </mc:Choice>
              <mc:Fallback>
                <p:oleObj name="Equation" r:id="rId4" imgW="685800" imgH="431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930" y="4331369"/>
                        <a:ext cx="1156670" cy="728663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8" name="Text Box 6"/>
          <p:cNvSpPr txBox="1">
            <a:spLocks noChangeArrowheads="1"/>
          </p:cNvSpPr>
          <p:nvPr/>
        </p:nvSpPr>
        <p:spPr bwMode="auto">
          <a:xfrm>
            <a:off x="827584" y="908720"/>
            <a:ext cx="6807224" cy="69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sz="1800" dirty="0" smtClean="0"/>
              <a:t>There are </a:t>
            </a:r>
            <a:r>
              <a:rPr lang="en-US" sz="1800" dirty="0" smtClean="0">
                <a:solidFill>
                  <a:srgbClr val="FF0000"/>
                </a:solidFill>
              </a:rPr>
              <a:t>two effects </a:t>
            </a:r>
            <a:r>
              <a:rPr lang="en-US" sz="1800" dirty="0" smtClean="0"/>
              <a:t>changing the revolution frequency: </a:t>
            </a:r>
            <a:br>
              <a:rPr lang="en-US" sz="1800" dirty="0" smtClean="0"/>
            </a:br>
            <a:r>
              <a:rPr lang="en-US" sz="1800" dirty="0" smtClean="0"/>
              <a:t>the </a:t>
            </a:r>
            <a:r>
              <a:rPr lang="en-US" sz="1800" dirty="0" smtClean="0">
                <a:solidFill>
                  <a:srgbClr val="FF0000"/>
                </a:solidFill>
              </a:rPr>
              <a:t>orbit length </a:t>
            </a:r>
            <a:r>
              <a:rPr lang="en-US" sz="1800" dirty="0" smtClean="0"/>
              <a:t>and the </a:t>
            </a:r>
            <a:r>
              <a:rPr lang="en-US" sz="1800" dirty="0" smtClean="0">
                <a:solidFill>
                  <a:srgbClr val="FF0000"/>
                </a:solidFill>
              </a:rPr>
              <a:t>velocity</a:t>
            </a:r>
            <a:r>
              <a:rPr lang="en-US" sz="1800" dirty="0" smtClean="0"/>
              <a:t> of the particle</a:t>
            </a:r>
            <a:endParaRPr lang="en-US" sz="1800" dirty="0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390818"/>
              </p:ext>
            </p:extLst>
          </p:nvPr>
        </p:nvGraphicFramePr>
        <p:xfrm>
          <a:off x="1551129" y="1700808"/>
          <a:ext cx="5801282" cy="864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24" name="Equation" r:id="rId6" imgW="2895600" imgH="431800" progId="Equation.DSMT4">
                  <p:embed/>
                </p:oleObj>
              </mc:Choice>
              <mc:Fallback>
                <p:oleObj name="Equation" r:id="rId6" imgW="2895600" imgH="431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1129" y="1700808"/>
                        <a:ext cx="5801282" cy="8649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414304"/>
              </p:ext>
            </p:extLst>
          </p:nvPr>
        </p:nvGraphicFramePr>
        <p:xfrm>
          <a:off x="1410073" y="3088692"/>
          <a:ext cx="6330279" cy="1154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25" name="Equation" r:id="rId8" imgW="3759200" imgH="685800" progId="Equation.DSMT4">
                  <p:embed/>
                </p:oleObj>
              </mc:Choice>
              <mc:Fallback>
                <p:oleObj name="Equation" r:id="rId8" imgW="3759200" imgH="685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0073" y="3088692"/>
                        <a:ext cx="6330279" cy="115484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248568"/>
              </p:ext>
            </p:extLst>
          </p:nvPr>
        </p:nvGraphicFramePr>
        <p:xfrm>
          <a:off x="990600" y="4721646"/>
          <a:ext cx="2209800" cy="795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26" name="Equation" r:id="rId10" imgW="1130040" imgH="406080" progId="Equation.3">
                  <p:embed/>
                </p:oleObj>
              </mc:Choice>
              <mc:Fallback>
                <p:oleObj name="Equation" r:id="rId10" imgW="1130040" imgH="4060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721646"/>
                        <a:ext cx="2209800" cy="7955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701005"/>
              </p:ext>
            </p:extLst>
          </p:nvPr>
        </p:nvGraphicFramePr>
        <p:xfrm>
          <a:off x="5852120" y="4642519"/>
          <a:ext cx="1600200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27" name="Equation" r:id="rId12" imgW="672840" imgH="368280" progId="Equation.3">
                  <p:embed/>
                </p:oleObj>
              </mc:Choice>
              <mc:Fallback>
                <p:oleObj name="Equation" r:id="rId12" imgW="672840" imgH="3682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2120" y="4642519"/>
                        <a:ext cx="1600200" cy="8747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9" name="Line 11"/>
          <p:cNvSpPr>
            <a:spLocks noChangeShapeType="1"/>
          </p:cNvSpPr>
          <p:nvPr/>
        </p:nvSpPr>
        <p:spPr bwMode="auto">
          <a:xfrm>
            <a:off x="3810000" y="5136232"/>
            <a:ext cx="1600200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Text Box 12"/>
          <p:cNvSpPr txBox="1">
            <a:spLocks noChangeArrowheads="1"/>
          </p:cNvSpPr>
          <p:nvPr/>
        </p:nvSpPr>
        <p:spPr bwMode="auto">
          <a:xfrm>
            <a:off x="1181472" y="5733256"/>
            <a:ext cx="4038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 err="1">
                <a:solidFill>
                  <a:srgbClr val="006600"/>
                </a:solidFill>
                <a:sym typeface="Symbol" charset="2"/>
              </a:rPr>
              <a:t></a:t>
            </a:r>
            <a:r>
              <a:rPr lang="en-US" sz="2000" b="1" dirty="0">
                <a:solidFill>
                  <a:srgbClr val="006600"/>
                </a:solidFill>
                <a:sym typeface="Symbol" charset="2"/>
              </a:rPr>
              <a:t>=0 at the transition </a:t>
            </a:r>
            <a:r>
              <a:rPr lang="en-US" sz="2000" b="1" dirty="0" smtClean="0">
                <a:solidFill>
                  <a:srgbClr val="006600"/>
                </a:solidFill>
                <a:sym typeface="Symbol" charset="2"/>
              </a:rPr>
              <a:t>energy where both effects cancel </a:t>
            </a:r>
            <a:endParaRPr lang="fr-FR" sz="2000" b="1" dirty="0">
              <a:solidFill>
                <a:srgbClr val="006600"/>
              </a:solidFill>
            </a:endParaRPr>
          </a:p>
        </p:txBody>
      </p:sp>
      <p:graphicFrame>
        <p:nvGraphicFramePr>
          <p:cNvPr id="348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274502"/>
              </p:ext>
            </p:extLst>
          </p:nvPr>
        </p:nvGraphicFramePr>
        <p:xfrm>
          <a:off x="5364088" y="5661744"/>
          <a:ext cx="1295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728" name="Equation" r:id="rId14" imgW="571320" imgH="380880" progId="Equation.3">
                  <p:embed/>
                </p:oleObj>
              </mc:Choice>
              <mc:Fallback>
                <p:oleObj name="Equation" r:id="rId14" imgW="571320" imgH="3808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5661744"/>
                        <a:ext cx="1295400" cy="863600"/>
                      </a:xfrm>
                      <a:prstGeom prst="rect">
                        <a:avLst/>
                      </a:prstGeom>
                      <a:solidFill>
                        <a:srgbClr val="66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4870376" y="2607295"/>
            <a:ext cx="195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latin typeface="Comic Sans MS" pitchFamily="-110" charset="0"/>
              </a:rPr>
              <a:t>definition of momentum compaction </a:t>
            </a:r>
            <a:r>
              <a:rPr lang="en-US" sz="1200" dirty="0" smtClean="0">
                <a:latin typeface="Comic Sans MS" pitchFamily="-110" charset="0"/>
              </a:rPr>
              <a:t>factor</a:t>
            </a:r>
            <a:endParaRPr sz="1200" noProof="1">
              <a:latin typeface="Comic Sans MS" pitchFamily="-110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rot="5400000" flipH="1" flipV="1">
            <a:off x="5670476" y="2416795"/>
            <a:ext cx="381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Phase Stability in a Synchrotron </a:t>
            </a:r>
            <a:endParaRPr lang="fr-FR"/>
          </a:p>
        </p:txBody>
      </p:sp>
      <p:sp>
        <p:nvSpPr>
          <p:cNvPr id="36869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0" name="Text Box 1028"/>
          <p:cNvSpPr txBox="1">
            <a:spLocks noChangeArrowheads="1"/>
          </p:cNvSpPr>
          <p:nvPr/>
        </p:nvSpPr>
        <p:spPr bwMode="auto">
          <a:xfrm>
            <a:off x="381000" y="1066800"/>
            <a:ext cx="83820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From the definition of </a:t>
            </a:r>
            <a:r>
              <a:rPr lang="en-GB" sz="1800" b="1" dirty="0" smtClean="0">
                <a:sym typeface="Symbol" charset="2"/>
              </a:rPr>
              <a:t> </a:t>
            </a:r>
            <a:r>
              <a:rPr lang="en-GB" sz="1800" dirty="0" smtClean="0">
                <a:sym typeface="Symbol" charset="2"/>
              </a:rPr>
              <a:t>it is clear that an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increase in momentum </a:t>
            </a:r>
            <a:r>
              <a:rPr lang="en-GB" sz="1800" dirty="0" smtClean="0">
                <a:sym typeface="Symbol" charset="2"/>
              </a:rPr>
              <a:t>gives</a:t>
            </a:r>
            <a:br>
              <a:rPr lang="en-GB" sz="1800" dirty="0" smtClean="0">
                <a:sym typeface="Symbol" charset="2"/>
              </a:rPr>
            </a:br>
            <a:r>
              <a:rPr lang="en-GB" sz="1800" dirty="0" smtClean="0">
                <a:sym typeface="Symbol" charset="2"/>
              </a:rPr>
              <a:t>-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below transition</a:t>
            </a:r>
            <a:r>
              <a:rPr lang="en-GB" sz="1800" dirty="0" smtClean="0">
                <a:sym typeface="Symbol" charset="2"/>
              </a:rPr>
              <a:t> (</a:t>
            </a:r>
            <a:r>
              <a:rPr lang="en-GB" sz="1800" dirty="0" smtClean="0">
                <a:latin typeface="Lucida Grande"/>
                <a:ea typeface="Lucida Grande"/>
                <a:cs typeface="Lucida Grande"/>
                <a:sym typeface="Symbol" charset="2"/>
              </a:rPr>
              <a:t>η </a:t>
            </a:r>
            <a:r>
              <a:rPr lang="en-GB" sz="1800" dirty="0" smtClean="0">
                <a:sym typeface="Symbol" charset="2"/>
              </a:rPr>
              <a:t>&gt; 0) a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higher revolution frequency</a:t>
            </a:r>
            <a:br>
              <a:rPr lang="en-GB" sz="1800" dirty="0" smtClean="0">
                <a:solidFill>
                  <a:srgbClr val="FF0000"/>
                </a:solidFill>
                <a:sym typeface="Symbol" charset="2"/>
              </a:rPr>
            </a:b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  </a:t>
            </a:r>
            <a:r>
              <a:rPr lang="en-GB" sz="1800" dirty="0" smtClean="0">
                <a:sym typeface="Symbol" charset="2"/>
              </a:rPr>
              <a:t>(increase in velocity dominates) while</a:t>
            </a:r>
          </a:p>
          <a:p>
            <a:pPr>
              <a:spcBef>
                <a:spcPct val="50000"/>
              </a:spcBef>
            </a:pPr>
            <a:r>
              <a:rPr lang="en-GB" sz="1800" dirty="0" smtClean="0">
                <a:sym typeface="Symbol" charset="2"/>
              </a:rPr>
              <a:t> </a:t>
            </a:r>
            <a:br>
              <a:rPr lang="en-GB" sz="1800" dirty="0" smtClean="0">
                <a:sym typeface="Symbol" charset="2"/>
              </a:rPr>
            </a:br>
            <a:r>
              <a:rPr lang="en-GB" sz="1800" dirty="0" smtClean="0">
                <a:sym typeface="Symbol" charset="2"/>
              </a:rPr>
              <a:t>-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above transition </a:t>
            </a:r>
            <a:r>
              <a:rPr lang="en-GB" sz="1800" dirty="0" smtClean="0">
                <a:sym typeface="Symbol" charset="2"/>
              </a:rPr>
              <a:t>(</a:t>
            </a:r>
            <a:r>
              <a:rPr lang="en-GB" sz="1800" dirty="0" smtClean="0">
                <a:latin typeface="Lucida Grande"/>
                <a:ea typeface="Lucida Grande"/>
                <a:cs typeface="Lucida Grande"/>
                <a:sym typeface="Symbol" charset="2"/>
              </a:rPr>
              <a:t>η </a:t>
            </a:r>
            <a:r>
              <a:rPr lang="en-GB" sz="1800" dirty="0" smtClean="0">
                <a:sym typeface="Symbol" charset="2"/>
              </a:rPr>
              <a:t>&lt; 0) a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lower revolution frequency </a:t>
            </a:r>
            <a:r>
              <a:rPr lang="en-GB" sz="1800" dirty="0" smtClean="0">
                <a:sym typeface="Symbol" charset="2"/>
              </a:rPr>
              <a:t>(v  c and longer path)</a:t>
            </a:r>
            <a:br>
              <a:rPr lang="en-GB" sz="1800" dirty="0" smtClean="0">
                <a:sym typeface="Symbol" charset="2"/>
              </a:rPr>
            </a:br>
            <a:r>
              <a:rPr lang="en-GB" sz="1800" dirty="0" smtClean="0">
                <a:sym typeface="Symbol" charset="2"/>
              </a:rPr>
              <a:t>  where the momentum compaction (generally &gt; 0) dominates.</a:t>
            </a:r>
            <a:endParaRPr lang="en-GB" sz="18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288628" y="3121804"/>
            <a:ext cx="7864772" cy="3187516"/>
            <a:chOff x="288628" y="3121804"/>
            <a:chExt cx="7864772" cy="3187516"/>
          </a:xfrm>
        </p:grpSpPr>
        <p:grpSp>
          <p:nvGrpSpPr>
            <p:cNvPr id="10" name="Group 9"/>
            <p:cNvGrpSpPr/>
            <p:nvPr/>
          </p:nvGrpSpPr>
          <p:grpSpPr>
            <a:xfrm>
              <a:off x="683568" y="3212976"/>
              <a:ext cx="7469832" cy="3096344"/>
              <a:chOff x="762000" y="2803525"/>
              <a:chExt cx="8001000" cy="3444875"/>
            </a:xfrm>
          </p:grpSpPr>
          <p:pic>
            <p:nvPicPr>
              <p:cNvPr id="36871" name="Picture 1029" descr="fig1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62000" y="2803525"/>
                <a:ext cx="8001000" cy="34448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872" name="Text Box 1042"/>
              <p:cNvSpPr txBox="1">
                <a:spLocks noChangeArrowheads="1"/>
              </p:cNvSpPr>
              <p:nvPr/>
            </p:nvSpPr>
            <p:spPr bwMode="auto">
              <a:xfrm>
                <a:off x="4006514" y="2893685"/>
                <a:ext cx="2819401" cy="12155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800" dirty="0">
                    <a:solidFill>
                      <a:schemeClr val="accent2"/>
                    </a:solidFill>
                  </a:rPr>
                  <a:t>Stable </a:t>
                </a:r>
                <a:r>
                  <a:rPr lang="en-US" sz="1800" dirty="0" err="1">
                    <a:solidFill>
                      <a:schemeClr val="accent2"/>
                    </a:solidFill>
                  </a:rPr>
                  <a:t>synchr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. Particle for </a:t>
                </a:r>
                <a:r>
                  <a:rPr lang="en-US" sz="2000" dirty="0" smtClean="0">
                    <a:solidFill>
                      <a:schemeClr val="accent2"/>
                    </a:solidFill>
                    <a:sym typeface="Symbol" charset="2"/>
                  </a:rPr>
                  <a:t> &lt; 0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sz="1800" dirty="0" smtClean="0">
                    <a:solidFill>
                      <a:schemeClr val="accent2"/>
                    </a:solidFill>
                    <a:sym typeface="Symbol" charset="2"/>
                  </a:rPr>
                  <a:t>above transition</a:t>
                </a:r>
                <a:endParaRPr lang="fr-FR" sz="18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873" name="Line 1043"/>
              <p:cNvSpPr>
                <a:spLocks noChangeShapeType="1"/>
              </p:cNvSpPr>
              <p:nvPr/>
            </p:nvSpPr>
            <p:spPr bwMode="auto">
              <a:xfrm flipH="1">
                <a:off x="3733800" y="3336925"/>
                <a:ext cx="533400" cy="22860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74" name="Text Box 1046"/>
              <p:cNvSpPr txBox="1">
                <a:spLocks noChangeArrowheads="1"/>
              </p:cNvSpPr>
              <p:nvPr/>
            </p:nvSpPr>
            <p:spPr bwMode="auto">
              <a:xfrm>
                <a:off x="2057400" y="3870325"/>
                <a:ext cx="914400" cy="4734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2000" b="1" dirty="0" err="1">
                    <a:solidFill>
                      <a:schemeClr val="accent2"/>
                    </a:solidFill>
                    <a:sym typeface="Symbol" charset="2"/>
                  </a:rPr>
                  <a:t></a:t>
                </a:r>
                <a:r>
                  <a:rPr lang="fr-FR" sz="2000" dirty="0">
                    <a:solidFill>
                      <a:schemeClr val="accent2"/>
                    </a:solidFill>
                    <a:sym typeface="Symbol" charset="2"/>
                  </a:rPr>
                  <a:t> &gt; 0</a:t>
                </a:r>
                <a:endParaRPr lang="fr-FR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6875" name="Line 1047"/>
              <p:cNvSpPr>
                <a:spLocks noChangeShapeType="1"/>
              </p:cNvSpPr>
              <p:nvPr/>
            </p:nvSpPr>
            <p:spPr bwMode="auto">
              <a:xfrm flipH="1" flipV="1">
                <a:off x="1828800" y="3717925"/>
                <a:ext cx="304800" cy="30480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aphicFrame>
          <p:nvGraphicFramePr>
            <p:cNvPr id="1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4558864"/>
                </p:ext>
              </p:extLst>
            </p:nvPr>
          </p:nvGraphicFramePr>
          <p:xfrm>
            <a:off x="1835696" y="5589240"/>
            <a:ext cx="1296144" cy="7085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5728" name="Equation" r:id="rId5" imgW="672840" imgH="368280" progId="Equation.3">
                    <p:embed/>
                  </p:oleObj>
                </mc:Choice>
                <mc:Fallback>
                  <p:oleObj name="Equation" r:id="rId5" imgW="672840" imgH="3682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5696" y="5589240"/>
                          <a:ext cx="1296144" cy="708508"/>
                        </a:xfrm>
                        <a:prstGeom prst="rect">
                          <a:avLst/>
                        </a:prstGeom>
                        <a:solidFill>
                          <a:srgbClr val="FFCC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45"/>
            <p:cNvSpPr>
              <a:spLocks noChangeArrowheads="1"/>
            </p:cNvSpPr>
            <p:nvPr/>
          </p:nvSpPr>
          <p:spPr bwMode="auto">
            <a:xfrm>
              <a:off x="288628" y="3121804"/>
              <a:ext cx="750363" cy="5232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noProof="1" smtClean="0">
                  <a:latin typeface="Comic Sans MS" pitchFamily="-110" charset="0"/>
                </a:rPr>
                <a:t>energy</a:t>
              </a:r>
              <a:br>
                <a:rPr lang="en-US" sz="1400" noProof="1" smtClean="0">
                  <a:latin typeface="Comic Sans MS" pitchFamily="-110" charset="0"/>
                </a:rPr>
              </a:br>
              <a:r>
                <a:rPr lang="en-US" sz="1400" noProof="1" smtClean="0">
                  <a:latin typeface="Comic Sans MS" pitchFamily="-110" charset="0"/>
                </a:rPr>
                <a:t>gain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14" name="Line 60"/>
            <p:cNvSpPr>
              <a:spLocks noChangeShapeType="1"/>
            </p:cNvSpPr>
            <p:nvPr/>
          </p:nvSpPr>
          <p:spPr bwMode="auto">
            <a:xfrm>
              <a:off x="5136011" y="5023718"/>
              <a:ext cx="581758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61"/>
            <p:cNvSpPr>
              <a:spLocks noChangeShapeType="1"/>
            </p:cNvSpPr>
            <p:nvPr/>
          </p:nvSpPr>
          <p:spPr bwMode="auto">
            <a:xfrm flipH="1">
              <a:off x="4527877" y="5023718"/>
              <a:ext cx="608135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65"/>
            <p:cNvSpPr>
              <a:spLocks noChangeArrowheads="1"/>
            </p:cNvSpPr>
            <p:nvPr/>
          </p:nvSpPr>
          <p:spPr bwMode="auto">
            <a:xfrm>
              <a:off x="5647503" y="4869160"/>
              <a:ext cx="508673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 smtClean="0">
                  <a:latin typeface="Comic Sans MS" pitchFamily="-110" charset="0"/>
                </a:rPr>
                <a:t>late</a:t>
              </a:r>
              <a:endParaRPr lang="en-US" sz="1400" dirty="0">
                <a:latin typeface="Comic Sans MS" pitchFamily="-110" charset="0"/>
              </a:endParaRPr>
            </a:p>
          </p:txBody>
        </p:sp>
        <p:sp>
          <p:nvSpPr>
            <p:cNvPr id="17" name="Rectangle 66"/>
            <p:cNvSpPr>
              <a:spLocks noChangeArrowheads="1"/>
            </p:cNvSpPr>
            <p:nvPr/>
          </p:nvSpPr>
          <p:spPr bwMode="auto">
            <a:xfrm>
              <a:off x="3908228" y="4869160"/>
              <a:ext cx="65915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 smtClean="0">
                  <a:latin typeface="Comic Sans MS" pitchFamily="-110" charset="0"/>
                </a:rPr>
                <a:t> </a:t>
              </a:r>
              <a:r>
                <a:rPr lang="en-US" sz="1400" noProof="1" smtClean="0">
                  <a:latin typeface="Comic Sans MS" pitchFamily="-110" charset="0"/>
                </a:rPr>
                <a:t>early</a:t>
              </a:r>
              <a:endParaRPr lang="en-US" sz="1400" dirty="0">
                <a:latin typeface="Comic Sans MS" pitchFamily="-1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273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Crossing Transition</a:t>
            </a:r>
            <a:endParaRPr lang="fr-FR" dirty="0"/>
          </a:p>
        </p:txBody>
      </p:sp>
      <p:sp>
        <p:nvSpPr>
          <p:cNvPr id="36869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028"/>
          <p:cNvSpPr txBox="1">
            <a:spLocks noChangeArrowheads="1"/>
          </p:cNvSpPr>
          <p:nvPr/>
        </p:nvSpPr>
        <p:spPr bwMode="auto">
          <a:xfrm>
            <a:off x="467544" y="908720"/>
            <a:ext cx="8147248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ym typeface="Symbol" charset="2"/>
              </a:rPr>
              <a:t>At</a:t>
            </a: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 transition</a:t>
            </a:r>
            <a:r>
              <a:rPr lang="en-GB" sz="1800" dirty="0" smtClean="0">
                <a:sym typeface="Symbol" charset="2"/>
              </a:rPr>
              <a:t>, the velocity change and the path length change with momentum compensate each other. So the revolution frequency there is independent from the momentum deviation.</a:t>
            </a:r>
          </a:p>
          <a:p>
            <a:pPr>
              <a:spcBef>
                <a:spcPct val="50000"/>
              </a:spcBef>
            </a:pPr>
            <a:r>
              <a:rPr lang="en-GB" sz="1800" dirty="0" smtClean="0">
                <a:sym typeface="Symbol" charset="2"/>
              </a:rPr>
              <a:t>Crossing transition during acceleration makes the previous stable synchronous phase unstable. The RF system needs to make a rapid change of the RF phase, a ‘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phase jump</a:t>
            </a:r>
            <a:r>
              <a:rPr lang="en-GB" sz="1800" dirty="0" smtClean="0">
                <a:sym typeface="Symbol" charset="2"/>
              </a:rPr>
              <a:t>’.</a:t>
            </a:r>
            <a:endParaRPr lang="en-GB" sz="1800" b="1" dirty="0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572" y="2564904"/>
            <a:ext cx="504190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7544" y="4797152"/>
            <a:ext cx="828092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In the </a:t>
            </a:r>
            <a:r>
              <a:rPr lang="en-US" sz="1800" dirty="0" smtClean="0"/>
              <a:t>PS: </a:t>
            </a:r>
            <a:r>
              <a:rPr lang="en-US" sz="1800" dirty="0" err="1"/>
              <a:t>γ</a:t>
            </a:r>
            <a:r>
              <a:rPr lang="en-US" sz="1800" baseline="-25000" dirty="0" err="1"/>
              <a:t>tr</a:t>
            </a:r>
            <a:r>
              <a:rPr lang="en-US" sz="1800" dirty="0"/>
              <a:t> is at ~6 </a:t>
            </a:r>
            <a:r>
              <a:rPr lang="en-US" sz="1800" dirty="0" err="1" smtClean="0"/>
              <a:t>GeV</a:t>
            </a:r>
            <a:endParaRPr lang="en-US" sz="1800" dirty="0" smtClean="0"/>
          </a:p>
          <a:p>
            <a:r>
              <a:rPr lang="en-US" sz="1800" dirty="0" smtClean="0"/>
              <a:t>In the SPS: </a:t>
            </a:r>
            <a:r>
              <a:rPr lang="en-US" sz="1800" dirty="0" err="1" smtClean="0"/>
              <a:t>γ</a:t>
            </a:r>
            <a:r>
              <a:rPr lang="en-US" sz="1800" baseline="-25000" dirty="0" err="1" smtClean="0"/>
              <a:t>tr</a:t>
            </a:r>
            <a:r>
              <a:rPr lang="en-US" sz="1800" dirty="0" smtClean="0"/>
              <a:t>= 22.8, injection at </a:t>
            </a:r>
            <a:r>
              <a:rPr lang="en-US" sz="1800" dirty="0" err="1" smtClean="0"/>
              <a:t>γ</a:t>
            </a:r>
            <a:r>
              <a:rPr lang="en-US" sz="1800" dirty="0" smtClean="0"/>
              <a:t>=27.7 </a:t>
            </a:r>
          </a:p>
          <a:p>
            <a:r>
              <a:rPr lang="en-US" sz="1800" dirty="0"/>
              <a:t>	</a:t>
            </a:r>
            <a:r>
              <a:rPr lang="en-US" sz="1800" dirty="0" smtClean="0"/>
              <a:t>=&gt; no transition crossing!</a:t>
            </a:r>
          </a:p>
          <a:p>
            <a:r>
              <a:rPr lang="en-US" sz="1800" dirty="0" smtClean="0"/>
              <a:t>In </a:t>
            </a:r>
            <a:r>
              <a:rPr lang="en-US" sz="1800" dirty="0"/>
              <a:t>the </a:t>
            </a:r>
            <a:r>
              <a:rPr lang="en-US" sz="1800" dirty="0" smtClean="0"/>
              <a:t>LHC: </a:t>
            </a:r>
            <a:r>
              <a:rPr lang="en-US" sz="1800" dirty="0" err="1"/>
              <a:t>γ</a:t>
            </a:r>
            <a:r>
              <a:rPr lang="en-US" sz="1800" baseline="-25000" dirty="0" err="1"/>
              <a:t>tr</a:t>
            </a:r>
            <a:r>
              <a:rPr lang="en-US" sz="1800" dirty="0"/>
              <a:t> is at ~55 </a:t>
            </a:r>
            <a:r>
              <a:rPr lang="en-US" sz="1800" dirty="0" err="1" smtClean="0"/>
              <a:t>GeV</a:t>
            </a:r>
            <a:r>
              <a:rPr lang="en-US" sz="1800" dirty="0" smtClean="0"/>
              <a:t>, also far below injection energy 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Transition </a:t>
            </a:r>
            <a:r>
              <a:rPr lang="en-US" sz="1800" dirty="0" smtClean="0"/>
              <a:t>crossing not needed </a:t>
            </a:r>
            <a:r>
              <a:rPr lang="en-US" sz="1800" dirty="0"/>
              <a:t>in leptons machines, why?</a:t>
            </a:r>
          </a:p>
        </p:txBody>
      </p:sp>
    </p:spTree>
    <p:extLst>
      <p:ext uri="{BB962C8B-B14F-4D97-AF65-F5344CB8AC3E}">
        <p14:creationId xmlns:p14="http://schemas.microsoft.com/office/powerpoint/2010/main" val="307828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367812" y="3718520"/>
            <a:ext cx="8396654" cy="2673350"/>
            <a:chOff x="251" y="1774"/>
            <a:chExt cx="5730" cy="1684"/>
          </a:xfrm>
        </p:grpSpPr>
        <p:sp>
          <p:nvSpPr>
            <p:cNvPr id="72731" name="Line 46"/>
            <p:cNvSpPr>
              <a:spLocks noChangeShapeType="1"/>
            </p:cNvSpPr>
            <p:nvPr/>
          </p:nvSpPr>
          <p:spPr bwMode="auto">
            <a:xfrm>
              <a:off x="1977" y="2053"/>
              <a:ext cx="0" cy="41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2" name="Oval 41"/>
            <p:cNvSpPr>
              <a:spLocks noChangeArrowheads="1"/>
            </p:cNvSpPr>
            <p:nvPr/>
          </p:nvSpPr>
          <p:spPr bwMode="auto">
            <a:xfrm>
              <a:off x="1938" y="2424"/>
              <a:ext cx="78" cy="78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3" name="Rectangle 43"/>
            <p:cNvSpPr>
              <a:spLocks noChangeArrowheads="1"/>
            </p:cNvSpPr>
            <p:nvPr/>
          </p:nvSpPr>
          <p:spPr bwMode="auto">
            <a:xfrm>
              <a:off x="1876" y="1774"/>
              <a:ext cx="26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r>
                <a:rPr lang="en-US" sz="1800" baseline="-25000">
                  <a:latin typeface="Symbol" pitchFamily="-110" charset="2"/>
                </a:rPr>
                <a:t>2</a:t>
              </a:r>
              <a:endParaRPr sz="1800" baseline="-25000" noProof="1">
                <a:latin typeface="Symbol" pitchFamily="-110" charset="2"/>
              </a:endParaRPr>
            </a:p>
          </p:txBody>
        </p:sp>
        <p:sp>
          <p:nvSpPr>
            <p:cNvPr id="72734" name="Line 47"/>
            <p:cNvSpPr>
              <a:spLocks noChangeShapeType="1"/>
            </p:cNvSpPr>
            <p:nvPr/>
          </p:nvSpPr>
          <p:spPr bwMode="auto">
            <a:xfrm>
              <a:off x="2054" y="2469"/>
              <a:ext cx="14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5" name="Rectangle 50"/>
            <p:cNvSpPr>
              <a:spLocks noChangeArrowheads="1"/>
            </p:cNvSpPr>
            <p:nvPr/>
          </p:nvSpPr>
          <p:spPr bwMode="auto">
            <a:xfrm>
              <a:off x="251" y="2848"/>
              <a:ext cx="5730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800" b="1" dirty="0">
                  <a:solidFill>
                    <a:srgbClr val="3333FF"/>
                  </a:solidFill>
                  <a:latin typeface="Symbol" pitchFamily="-110" charset="2"/>
                </a:rPr>
                <a:t>f</a:t>
              </a:r>
              <a:r>
                <a:rPr lang="en-US" sz="1800" b="1" baseline="-25000" dirty="0">
                  <a:solidFill>
                    <a:srgbClr val="3333FF"/>
                  </a:solidFill>
                  <a:latin typeface="Symbol" pitchFamily="-110" charset="2"/>
                </a:rPr>
                <a:t>2</a:t>
              </a:r>
              <a:r>
                <a:rPr lang="en-US" sz="1800" b="1" baseline="-25000" dirty="0">
                  <a:latin typeface="Symbol" pitchFamily="-110" charset="2"/>
                </a:rPr>
                <a:t>	</a:t>
              </a:r>
              <a:r>
                <a:rPr lang="en-US" sz="1600" dirty="0">
                  <a:latin typeface="Comic Sans MS" pitchFamily="-110" charset="0"/>
                </a:rPr>
                <a:t>- The particle is decelerated</a:t>
              </a:r>
            </a:p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	- decrease in energy - decrease in revolution frequency</a:t>
              </a:r>
            </a:p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	- The particle arrives later – tends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toward </a:t>
              </a:r>
              <a:r>
                <a:rPr lang="en-US" sz="1800" b="1" dirty="0">
                  <a:solidFill>
                    <a:srgbClr val="3333FF"/>
                  </a:solidFill>
                  <a:latin typeface="Symbol" pitchFamily="-110" charset="2"/>
                </a:rPr>
                <a:t>f</a:t>
              </a:r>
              <a:r>
                <a:rPr lang="en-US" sz="1800" b="1" baseline="-25000" dirty="0">
                  <a:solidFill>
                    <a:srgbClr val="3333FF"/>
                  </a:solidFill>
                  <a:latin typeface="Symbol" pitchFamily="-110" charset="2"/>
                </a:rPr>
                <a:t>0</a:t>
              </a:r>
              <a:endParaRPr sz="1800" b="1" baseline="-25000" noProof="1">
                <a:solidFill>
                  <a:srgbClr val="3333FF"/>
                </a:solidFill>
                <a:latin typeface="Symbol" pitchFamily="-110" charset="2"/>
              </a:endParaRPr>
            </a:p>
          </p:txBody>
        </p:sp>
      </p:grpSp>
      <p:grpSp>
        <p:nvGrpSpPr>
          <p:cNvPr id="72709" name="Group 56"/>
          <p:cNvGrpSpPr>
            <a:grpSpLocks/>
          </p:cNvGrpSpPr>
          <p:nvPr/>
        </p:nvGrpSpPr>
        <p:grpSpPr bwMode="auto">
          <a:xfrm>
            <a:off x="552451" y="1756371"/>
            <a:ext cx="8396654" cy="3651250"/>
            <a:chOff x="377" y="538"/>
            <a:chExt cx="5730" cy="2300"/>
          </a:xfrm>
        </p:grpSpPr>
        <p:sp>
          <p:nvSpPr>
            <p:cNvPr id="72710" name="Rectangle 49"/>
            <p:cNvSpPr>
              <a:spLocks noChangeArrowheads="1"/>
            </p:cNvSpPr>
            <p:nvPr/>
          </p:nvSpPr>
          <p:spPr bwMode="auto">
            <a:xfrm>
              <a:off x="377" y="538"/>
              <a:ext cx="5730" cy="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800" b="1" dirty="0">
                  <a:solidFill>
                    <a:srgbClr val="3333FF"/>
                  </a:solidFill>
                  <a:latin typeface="Symbol" pitchFamily="-110" charset="2"/>
                </a:rPr>
                <a:t>f</a:t>
              </a:r>
              <a:r>
                <a:rPr lang="en-US" sz="1800" b="1" baseline="-25000" dirty="0">
                  <a:solidFill>
                    <a:srgbClr val="3333FF"/>
                  </a:solidFill>
                  <a:latin typeface="Symbol" pitchFamily="-110" charset="2"/>
                </a:rPr>
                <a:t>1</a:t>
              </a:r>
              <a:r>
                <a:rPr lang="en-US" sz="1800" b="1" baseline="-25000" dirty="0">
                  <a:latin typeface="Symbol" pitchFamily="-110" charset="2"/>
                </a:rPr>
                <a:t>	</a:t>
              </a:r>
              <a:r>
                <a:rPr lang="en-US" sz="1600" dirty="0">
                  <a:latin typeface="Comic Sans MS" pitchFamily="-110" charset="0"/>
                </a:rPr>
                <a:t>- The particle </a:t>
              </a:r>
              <a:r>
                <a:rPr lang="en-US" sz="1600" dirty="0" smtClean="0">
                  <a:solidFill>
                    <a:srgbClr val="FF0000"/>
                  </a:solidFill>
                  <a:latin typeface="Comic Sans MS" pitchFamily="-110" charset="0"/>
                </a:rPr>
                <a:t>B</a:t>
              </a:r>
              <a:r>
                <a:rPr lang="en-US" sz="1600" dirty="0" smtClean="0">
                  <a:latin typeface="Comic Sans MS" pitchFamily="-110" charset="0"/>
                </a:rPr>
                <a:t> is </a:t>
              </a:r>
              <a:r>
                <a:rPr lang="en-US" sz="1600" dirty="0">
                  <a:latin typeface="Comic Sans MS" pitchFamily="-110" charset="0"/>
                </a:rPr>
                <a:t>accelerated</a:t>
              </a:r>
            </a:p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	- Below transition, an increase in energy means an increase in revolution frequency</a:t>
              </a:r>
            </a:p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	- The particle arrives earlier – tends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toward </a:t>
              </a:r>
              <a:r>
                <a:rPr lang="en-US" sz="1800" b="1" dirty="0">
                  <a:solidFill>
                    <a:srgbClr val="3333FF"/>
                  </a:solidFill>
                  <a:latin typeface="Symbol" pitchFamily="-110" charset="2"/>
                </a:rPr>
                <a:t>f</a:t>
              </a:r>
              <a:r>
                <a:rPr lang="en-US" sz="1800" b="1" baseline="-25000" dirty="0">
                  <a:solidFill>
                    <a:srgbClr val="3333FF"/>
                  </a:solidFill>
                  <a:latin typeface="Symbol" pitchFamily="-110" charset="2"/>
                </a:rPr>
                <a:t>0</a:t>
              </a:r>
              <a:endParaRPr lang="en-US" sz="1600" dirty="0">
                <a:solidFill>
                  <a:srgbClr val="3333FF"/>
                </a:solidFill>
                <a:latin typeface="Comic Sans MS" pitchFamily="-110" charset="0"/>
              </a:endParaRPr>
            </a:p>
            <a:p>
              <a:r>
                <a:rPr lang="en-US" sz="1600" dirty="0">
                  <a:latin typeface="Comic Sans MS" pitchFamily="-110" charset="0"/>
                </a:rPr>
                <a:t>	</a:t>
              </a:r>
              <a:endParaRPr sz="1800" b="1" baseline="-25000" noProof="1">
                <a:latin typeface="Symbol" pitchFamily="-110" charset="2"/>
              </a:endParaRPr>
            </a:p>
            <a:p>
              <a:endParaRPr sz="1800" b="1" baseline="-25000" noProof="1">
                <a:latin typeface="Symbol" pitchFamily="-110" charset="2"/>
              </a:endParaRPr>
            </a:p>
          </p:txBody>
        </p:sp>
        <p:grpSp>
          <p:nvGrpSpPr>
            <p:cNvPr id="72712" name="Group 54"/>
            <p:cNvGrpSpPr>
              <a:grpSpLocks/>
            </p:cNvGrpSpPr>
            <p:nvPr/>
          </p:nvGrpSpPr>
          <p:grpSpPr bwMode="auto">
            <a:xfrm>
              <a:off x="1325" y="1118"/>
              <a:ext cx="3804" cy="1720"/>
              <a:chOff x="1325" y="1118"/>
              <a:chExt cx="3804" cy="1720"/>
            </a:xfrm>
          </p:grpSpPr>
          <p:sp>
            <p:nvSpPr>
              <p:cNvPr id="72714" name="Line 3"/>
              <p:cNvSpPr>
                <a:spLocks noChangeShapeType="1"/>
              </p:cNvSpPr>
              <p:nvPr/>
            </p:nvSpPr>
            <p:spPr bwMode="auto">
              <a:xfrm>
                <a:off x="2872" y="1118"/>
                <a:ext cx="0" cy="1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2715" name="Group 4"/>
              <p:cNvGrpSpPr>
                <a:grpSpLocks/>
              </p:cNvGrpSpPr>
              <p:nvPr/>
            </p:nvGrpSpPr>
            <p:grpSpPr bwMode="auto">
              <a:xfrm>
                <a:off x="1750" y="1461"/>
                <a:ext cx="2233" cy="1182"/>
                <a:chOff x="450" y="2259"/>
                <a:chExt cx="1782" cy="1137"/>
              </a:xfrm>
            </p:grpSpPr>
            <p:grpSp>
              <p:nvGrpSpPr>
                <p:cNvPr id="72725" name="Group 5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72729" name="Freeform 6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30" name="Freeform 7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726" name="Group 8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72727" name="Freeform 9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28" name="Freeform 10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2716" name="Line 11"/>
              <p:cNvSpPr>
                <a:spLocks noChangeShapeType="1"/>
              </p:cNvSpPr>
              <p:nvPr/>
            </p:nvSpPr>
            <p:spPr bwMode="auto">
              <a:xfrm>
                <a:off x="1325" y="2053"/>
                <a:ext cx="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17" name="Freeform 12"/>
              <p:cNvSpPr>
                <a:spLocks/>
              </p:cNvSpPr>
              <p:nvPr/>
            </p:nvSpPr>
            <p:spPr bwMode="auto">
              <a:xfrm>
                <a:off x="3983" y="2053"/>
                <a:ext cx="229" cy="416"/>
              </a:xfrm>
              <a:custGeom>
                <a:avLst/>
                <a:gdLst>
                  <a:gd name="T0" fmla="*/ 0 w 126"/>
                  <a:gd name="T1" fmla="*/ 0 h 326"/>
                  <a:gd name="T2" fmla="*/ 62 w 126"/>
                  <a:gd name="T3" fmla="*/ 180 h 326"/>
                  <a:gd name="T4" fmla="*/ 126 w 126"/>
                  <a:gd name="T5" fmla="*/ 326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0" y="0"/>
                    </a:moveTo>
                    <a:cubicBezTo>
                      <a:pt x="10" y="29"/>
                      <a:pt x="41" y="126"/>
                      <a:pt x="62" y="180"/>
                    </a:cubicBezTo>
                    <a:cubicBezTo>
                      <a:pt x="84" y="235"/>
                      <a:pt x="115" y="302"/>
                      <a:pt x="126" y="32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18" name="Freeform 13"/>
              <p:cNvSpPr>
                <a:spLocks/>
              </p:cNvSpPr>
              <p:nvPr/>
            </p:nvSpPr>
            <p:spPr bwMode="auto">
              <a:xfrm>
                <a:off x="1523" y="1635"/>
                <a:ext cx="229" cy="418"/>
              </a:xfrm>
              <a:custGeom>
                <a:avLst/>
                <a:gdLst>
                  <a:gd name="T0" fmla="*/ 126 w 126"/>
                  <a:gd name="T1" fmla="*/ 326 h 326"/>
                  <a:gd name="T2" fmla="*/ 64 w 126"/>
                  <a:gd name="T3" fmla="*/ 146 h 326"/>
                  <a:gd name="T4" fmla="*/ 0 w 126"/>
                  <a:gd name="T5" fmla="*/ 0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126" y="326"/>
                    </a:moveTo>
                    <a:cubicBezTo>
                      <a:pt x="116" y="297"/>
                      <a:pt x="85" y="200"/>
                      <a:pt x="64" y="146"/>
                    </a:cubicBezTo>
                    <a:cubicBezTo>
                      <a:pt x="42" y="91"/>
                      <a:pt x="11" y="2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19" name="Line 14"/>
              <p:cNvSpPr>
                <a:spLocks noChangeShapeType="1"/>
              </p:cNvSpPr>
              <p:nvPr/>
            </p:nvSpPr>
            <p:spPr bwMode="auto">
              <a:xfrm>
                <a:off x="3183" y="1591"/>
                <a:ext cx="0" cy="45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20" name="Rectangle 15"/>
              <p:cNvSpPr>
                <a:spLocks noChangeArrowheads="1"/>
              </p:cNvSpPr>
              <p:nvPr/>
            </p:nvSpPr>
            <p:spPr bwMode="auto">
              <a:xfrm>
                <a:off x="3116" y="2068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1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sp>
            <p:nvSpPr>
              <p:cNvPr id="72721" name="Oval 16"/>
              <p:cNvSpPr>
                <a:spLocks noChangeArrowheads="1"/>
              </p:cNvSpPr>
              <p:nvPr/>
            </p:nvSpPr>
            <p:spPr bwMode="auto">
              <a:xfrm>
                <a:off x="2833" y="2014"/>
                <a:ext cx="78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22" name="Oval 17"/>
              <p:cNvSpPr>
                <a:spLocks noChangeArrowheads="1"/>
              </p:cNvSpPr>
              <p:nvPr/>
            </p:nvSpPr>
            <p:spPr bwMode="auto">
              <a:xfrm>
                <a:off x="3144" y="1514"/>
                <a:ext cx="77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23" name="Rectangle 18"/>
              <p:cNvSpPr>
                <a:spLocks noChangeArrowheads="1"/>
              </p:cNvSpPr>
              <p:nvPr/>
            </p:nvSpPr>
            <p:spPr bwMode="auto">
              <a:xfrm>
                <a:off x="2637" y="1836"/>
                <a:ext cx="27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0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graphicFrame>
            <p:nvGraphicFramePr>
              <p:cNvPr id="72706" name="Object 2"/>
              <p:cNvGraphicFramePr>
                <a:graphicFrameLocks noChangeAspect="1"/>
              </p:cNvGraphicFramePr>
              <p:nvPr/>
            </p:nvGraphicFramePr>
            <p:xfrm>
              <a:off x="2503" y="1118"/>
              <a:ext cx="270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7333" name="Equation" r:id="rId3" imgW="241200" imgH="215640" progId="Equation.3">
                      <p:embed/>
                    </p:oleObj>
                  </mc:Choice>
                  <mc:Fallback>
                    <p:oleObj name="Equation" r:id="rId3" imgW="24120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03" y="1118"/>
                            <a:ext cx="270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707" name="Object 3"/>
              <p:cNvGraphicFramePr>
                <a:graphicFrameLocks noChangeAspect="1"/>
              </p:cNvGraphicFramePr>
              <p:nvPr/>
            </p:nvGraphicFramePr>
            <p:xfrm>
              <a:off x="4477" y="1947"/>
              <a:ext cx="652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7334" name="Equation" r:id="rId5" imgW="583920" imgH="215640" progId="Equation.3">
                      <p:embed/>
                    </p:oleObj>
                  </mc:Choice>
                  <mc:Fallback>
                    <p:oleObj name="Equation" r:id="rId5" imgW="58392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77" y="1947"/>
                            <a:ext cx="652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2724" name="Line 21"/>
              <p:cNvSpPr>
                <a:spLocks noChangeShapeType="1"/>
              </p:cNvSpPr>
              <p:nvPr/>
            </p:nvSpPr>
            <p:spPr bwMode="auto">
              <a:xfrm flipH="1">
                <a:off x="3013" y="1666"/>
                <a:ext cx="131" cy="2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2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Dynamics: Synchrotron oscillations</a:t>
            </a:r>
            <a:endParaRPr lang="fr-FR" dirty="0"/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395536" y="969045"/>
            <a:ext cx="512005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Comic Sans MS" pitchFamily="-110" charset="0"/>
              </a:rPr>
              <a:t>Simple case (no </a:t>
            </a:r>
            <a:r>
              <a:rPr lang="en-US" sz="1600" dirty="0" err="1">
                <a:latin typeface="Comic Sans MS" pitchFamily="-110" charset="0"/>
              </a:rPr>
              <a:t>accel</a:t>
            </a:r>
            <a:r>
              <a:rPr lang="en-US" sz="1600" dirty="0">
                <a:latin typeface="Comic Sans MS" pitchFamily="-110" charset="0"/>
              </a:rPr>
              <a:t>.): </a:t>
            </a:r>
            <a:r>
              <a:rPr lang="en-US" sz="1600" i="1" dirty="0">
                <a:solidFill>
                  <a:srgbClr val="3333FF"/>
                </a:solidFill>
                <a:latin typeface="Comic Sans MS" pitchFamily="-110" charset="0"/>
              </a:rPr>
              <a:t>B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 = const</a:t>
            </a:r>
            <a:r>
              <a:rPr lang="en-US" sz="1600" dirty="0" smtClean="0">
                <a:solidFill>
                  <a:srgbClr val="3333FF"/>
                </a:solidFill>
                <a:latin typeface="Comic Sans MS" pitchFamily="-110" charset="0"/>
              </a:rPr>
              <a:t>.</a:t>
            </a:r>
            <a:r>
              <a:rPr lang="en-US" sz="1600" dirty="0" smtClean="0">
                <a:latin typeface="Comic Sans MS" pitchFamily="-110" charset="0"/>
              </a:rPr>
              <a:t>, below transition </a:t>
            </a:r>
            <a:endParaRPr sz="1600" noProof="1">
              <a:latin typeface="Comic Sans MS" pitchFamily="-110" charset="0"/>
            </a:endParaRPr>
          </a:p>
        </p:txBody>
      </p:sp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715135"/>
              </p:ext>
            </p:extLst>
          </p:nvPr>
        </p:nvGraphicFramePr>
        <p:xfrm>
          <a:off x="5893658" y="908720"/>
          <a:ext cx="77372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35" name="Equation" r:id="rId7" imgW="419040" imgH="228600" progId="Equation.3">
                  <p:embed/>
                </p:oleObj>
              </mc:Choice>
              <mc:Fallback>
                <p:oleObj name="Equation" r:id="rId7" imgW="419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3658" y="908720"/>
                        <a:ext cx="77372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95536" y="1340768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mic Sans MS" pitchFamily="-110" charset="0"/>
              </a:rPr>
              <a:t>The phase of the synchronous particle must therefore be </a:t>
            </a:r>
            <a:r>
              <a:rPr lang="en-US" sz="1800" b="1" dirty="0">
                <a:solidFill>
                  <a:srgbClr val="3333FF"/>
                </a:solidFill>
                <a:latin typeface="Symbol" pitchFamily="-110" charset="2"/>
              </a:rPr>
              <a:t>f</a:t>
            </a:r>
            <a:r>
              <a:rPr lang="en-US" sz="1800" b="1" baseline="-25000" dirty="0">
                <a:solidFill>
                  <a:srgbClr val="3333FF"/>
                </a:solidFill>
                <a:latin typeface="Symbol" pitchFamily="-110" charset="2"/>
              </a:rPr>
              <a:t>0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 = </a:t>
            </a:r>
            <a:r>
              <a:rPr lang="en-US" sz="1600" dirty="0" smtClean="0">
                <a:solidFill>
                  <a:srgbClr val="3333FF"/>
                </a:solidFill>
                <a:latin typeface="Comic Sans MS" pitchFamily="-110" charset="0"/>
              </a:rPr>
              <a:t>0</a:t>
            </a:r>
            <a:r>
              <a:rPr lang="en-US" sz="1600" dirty="0" smtClean="0">
                <a:latin typeface="Comic Sans MS" pitchFamily="-110" charset="0"/>
              </a:rPr>
              <a:t>.</a:t>
            </a:r>
            <a:endParaRPr lang="en-US" sz="1600" dirty="0">
              <a:latin typeface="Comic Sans MS" pitchFamily="-110" charset="0"/>
            </a:endParaRP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4427984" y="2924944"/>
            <a:ext cx="3557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</a:rPr>
              <a:t>B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5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8" name="Line 5"/>
          <p:cNvSpPr>
            <a:spLocks noChangeShapeType="1"/>
          </p:cNvSpPr>
          <p:nvPr/>
        </p:nvSpPr>
        <p:spPr bwMode="auto">
          <a:xfrm flipV="1">
            <a:off x="4111629" y="2632075"/>
            <a:ext cx="0" cy="3581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9" name="Line 6"/>
          <p:cNvSpPr>
            <a:spLocks noChangeShapeType="1"/>
          </p:cNvSpPr>
          <p:nvPr/>
        </p:nvSpPr>
        <p:spPr bwMode="auto">
          <a:xfrm>
            <a:off x="1673227" y="4384675"/>
            <a:ext cx="4800604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0" name="Text Box 7"/>
          <p:cNvSpPr txBox="1">
            <a:spLocks noChangeArrowheads="1"/>
          </p:cNvSpPr>
          <p:nvPr/>
        </p:nvSpPr>
        <p:spPr bwMode="auto">
          <a:xfrm>
            <a:off x="6321431" y="4460875"/>
            <a:ext cx="1090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Times New Roman" charset="0"/>
                <a:sym typeface="Symbol" charset="0"/>
              </a:rPr>
              <a:t>t (or )</a:t>
            </a:r>
            <a:endParaRPr lang="en-US">
              <a:latin typeface="Times New Roman" charset="0"/>
            </a:endParaRPr>
          </a:p>
        </p:txBody>
      </p:sp>
      <p:sp>
        <p:nvSpPr>
          <p:cNvPr id="43021" name="Oval 8"/>
          <p:cNvSpPr>
            <a:spLocks noChangeArrowheads="1"/>
          </p:cNvSpPr>
          <p:nvPr/>
        </p:nvSpPr>
        <p:spPr bwMode="auto">
          <a:xfrm>
            <a:off x="4035429" y="430847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22" name="Oval 9"/>
          <p:cNvSpPr>
            <a:spLocks noChangeArrowheads="1"/>
          </p:cNvSpPr>
          <p:nvPr/>
        </p:nvSpPr>
        <p:spPr bwMode="auto">
          <a:xfrm>
            <a:off x="2892428" y="3241675"/>
            <a:ext cx="2362202" cy="2286000"/>
          </a:xfrm>
          <a:prstGeom prst="ellipse">
            <a:avLst/>
          </a:pr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3" name="Line 10"/>
          <p:cNvSpPr>
            <a:spLocks noChangeShapeType="1"/>
          </p:cNvSpPr>
          <p:nvPr/>
        </p:nvSpPr>
        <p:spPr bwMode="auto">
          <a:xfrm rot="11590353">
            <a:off x="4949830" y="3546475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4" name="Line 11"/>
          <p:cNvSpPr>
            <a:spLocks noChangeShapeType="1"/>
          </p:cNvSpPr>
          <p:nvPr/>
        </p:nvSpPr>
        <p:spPr bwMode="auto">
          <a:xfrm rot="10149582" flipH="1">
            <a:off x="5026030" y="5070475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5" name="Line 12"/>
          <p:cNvSpPr>
            <a:spLocks noChangeShapeType="1"/>
          </p:cNvSpPr>
          <p:nvPr/>
        </p:nvSpPr>
        <p:spPr bwMode="auto">
          <a:xfrm rot="11367740" flipH="1" flipV="1">
            <a:off x="3044828" y="5222875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6" name="Line 13"/>
          <p:cNvSpPr>
            <a:spLocks noChangeShapeType="1"/>
          </p:cNvSpPr>
          <p:nvPr/>
        </p:nvSpPr>
        <p:spPr bwMode="auto">
          <a:xfrm rot="11309663" flipV="1">
            <a:off x="2968628" y="3546475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27" name="Oval 22"/>
          <p:cNvSpPr>
            <a:spLocks noChangeArrowheads="1"/>
          </p:cNvSpPr>
          <p:nvPr/>
        </p:nvSpPr>
        <p:spPr bwMode="auto">
          <a:xfrm>
            <a:off x="5172080" y="4327525"/>
            <a:ext cx="152400" cy="152400"/>
          </a:xfrm>
          <a:prstGeom prst="ellipse">
            <a:avLst/>
          </a:prstGeom>
          <a:solidFill>
            <a:srgbClr val="D5294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28" name="Text Box 23"/>
          <p:cNvSpPr txBox="1">
            <a:spLocks noChangeArrowheads="1"/>
          </p:cNvSpPr>
          <p:nvPr/>
        </p:nvSpPr>
        <p:spPr bwMode="auto">
          <a:xfrm>
            <a:off x="4187829" y="2479675"/>
            <a:ext cx="509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>
                <a:latin typeface="Times New Roman" charset="0"/>
                <a:sym typeface="Symbol" charset="0"/>
              </a:rPr>
              <a:t>E</a:t>
            </a:r>
            <a:endParaRPr lang="en-US">
              <a:latin typeface="Times New Roman" charset="0"/>
            </a:endParaRPr>
          </a:p>
        </p:txBody>
      </p:sp>
      <p:sp>
        <p:nvSpPr>
          <p:cNvPr id="198681" name="AutoShape 25"/>
          <p:cNvSpPr>
            <a:spLocks/>
          </p:cNvSpPr>
          <p:nvPr/>
        </p:nvSpPr>
        <p:spPr bwMode="auto">
          <a:xfrm>
            <a:off x="6605588" y="2617788"/>
            <a:ext cx="1504950" cy="307975"/>
          </a:xfrm>
          <a:prstGeom prst="borderCallout2">
            <a:avLst>
              <a:gd name="adj1" fmla="val 37111"/>
              <a:gd name="adj2" fmla="val -5065"/>
              <a:gd name="adj3" fmla="val 37111"/>
              <a:gd name="adj4" fmla="val -80694"/>
              <a:gd name="adj5" fmla="val 166495"/>
              <a:gd name="adj6" fmla="val -158755"/>
            </a:avLst>
          </a:prstGeom>
          <a:solidFill>
            <a:srgbClr val="CC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600"/>
              <a:t>higher energy</a:t>
            </a:r>
          </a:p>
        </p:txBody>
      </p:sp>
      <p:sp>
        <p:nvSpPr>
          <p:cNvPr id="198682" name="AutoShape 26"/>
          <p:cNvSpPr>
            <a:spLocks/>
          </p:cNvSpPr>
          <p:nvPr/>
        </p:nvSpPr>
        <p:spPr bwMode="auto">
          <a:xfrm>
            <a:off x="6918325" y="3513138"/>
            <a:ext cx="1354138" cy="307975"/>
          </a:xfrm>
          <a:prstGeom prst="borderCallout2">
            <a:avLst>
              <a:gd name="adj1" fmla="val 37111"/>
              <a:gd name="adj2" fmla="val -5625"/>
              <a:gd name="adj3" fmla="val 37111"/>
              <a:gd name="adj4" fmla="val -59435"/>
              <a:gd name="adj5" fmla="val 250000"/>
              <a:gd name="adj6" fmla="val -115125"/>
            </a:avLst>
          </a:prstGeom>
          <a:solidFill>
            <a:srgbClr val="CC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600"/>
              <a:t>late arrival</a:t>
            </a:r>
          </a:p>
        </p:txBody>
      </p:sp>
      <p:sp>
        <p:nvSpPr>
          <p:cNvPr id="198683" name="AutoShape 27"/>
          <p:cNvSpPr>
            <a:spLocks/>
          </p:cNvSpPr>
          <p:nvPr/>
        </p:nvSpPr>
        <p:spPr bwMode="auto">
          <a:xfrm>
            <a:off x="5661025" y="5975350"/>
            <a:ext cx="1504950" cy="307975"/>
          </a:xfrm>
          <a:prstGeom prst="borderCallout2">
            <a:avLst>
              <a:gd name="adj1" fmla="val 37111"/>
              <a:gd name="adj2" fmla="val -5065"/>
              <a:gd name="adj3" fmla="val 37111"/>
              <a:gd name="adj4" fmla="val -50528"/>
              <a:gd name="adj5" fmla="val -116495"/>
              <a:gd name="adj6" fmla="val -97361"/>
            </a:avLst>
          </a:prstGeom>
          <a:solidFill>
            <a:srgbClr val="CC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600"/>
              <a:t>lower energy</a:t>
            </a:r>
          </a:p>
        </p:txBody>
      </p:sp>
      <p:sp>
        <p:nvSpPr>
          <p:cNvPr id="198684" name="AutoShape 28"/>
          <p:cNvSpPr>
            <a:spLocks/>
          </p:cNvSpPr>
          <p:nvPr/>
        </p:nvSpPr>
        <p:spPr bwMode="auto">
          <a:xfrm>
            <a:off x="722313" y="3062288"/>
            <a:ext cx="1354137" cy="307975"/>
          </a:xfrm>
          <a:prstGeom prst="borderCallout2">
            <a:avLst>
              <a:gd name="adj1" fmla="val 37111"/>
              <a:gd name="adj2" fmla="val 105625"/>
              <a:gd name="adj3" fmla="val 37111"/>
              <a:gd name="adj4" fmla="val 129190"/>
              <a:gd name="adj5" fmla="val 375773"/>
              <a:gd name="adj6" fmla="val 153458"/>
            </a:avLst>
          </a:prstGeom>
          <a:solidFill>
            <a:srgbClr val="CC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600"/>
              <a:t>early arrival</a:t>
            </a:r>
          </a:p>
        </p:txBody>
      </p:sp>
      <p:sp>
        <p:nvSpPr>
          <p:cNvPr id="21" name="Text Box 1028"/>
          <p:cNvSpPr txBox="1">
            <a:spLocks noChangeArrowheads="1"/>
          </p:cNvSpPr>
          <p:nvPr/>
        </p:nvSpPr>
        <p:spPr bwMode="auto">
          <a:xfrm>
            <a:off x="395536" y="1052736"/>
            <a:ext cx="8147248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>
                <a:sym typeface="Symbol" charset="2"/>
              </a:rPr>
              <a:t>Particle </a:t>
            </a:r>
            <a:r>
              <a:rPr lang="en-GB" sz="1800" dirty="0">
                <a:solidFill>
                  <a:srgbClr val="FF0000"/>
                </a:solidFill>
                <a:sym typeface="Symbol" charset="2"/>
              </a:rPr>
              <a:t>B</a:t>
            </a:r>
            <a:r>
              <a:rPr lang="en-GB" sz="1800" dirty="0">
                <a:sym typeface="Symbol" charset="2"/>
              </a:rPr>
              <a:t> </a:t>
            </a:r>
            <a:r>
              <a:rPr lang="en-GB" sz="1800" dirty="0">
                <a:sym typeface="Symbol" charset="2"/>
              </a:rPr>
              <a:t>performs a </a:t>
            </a:r>
            <a:r>
              <a:rPr lang="en-GB" sz="1800" dirty="0">
                <a:solidFill>
                  <a:srgbClr val="FF0000"/>
                </a:solidFill>
                <a:sym typeface="Symbol" charset="2"/>
              </a:rPr>
              <a:t>synchrotron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oscillation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GB" sz="1800" dirty="0">
                <a:sym typeface="Symbol" charset="2"/>
              </a:rPr>
              <a:t>around </a:t>
            </a:r>
            <a:r>
              <a:rPr lang="en-GB" sz="1800" dirty="0" smtClean="0">
                <a:sym typeface="Symbol" charset="2"/>
              </a:rPr>
              <a:t>the synchronous particle </a:t>
            </a:r>
            <a:r>
              <a:rPr lang="en-GB" sz="1800" dirty="0">
                <a:solidFill>
                  <a:srgbClr val="0000FF"/>
                </a:solidFill>
                <a:sym typeface="Symbol" charset="2"/>
              </a:rPr>
              <a:t>A</a:t>
            </a:r>
          </a:p>
          <a:p>
            <a:pPr>
              <a:spcBef>
                <a:spcPct val="50000"/>
              </a:spcBef>
            </a:pPr>
            <a:r>
              <a:rPr lang="en-GB" sz="1800" dirty="0" smtClean="0">
                <a:sym typeface="Symbol" charset="2"/>
              </a:rPr>
              <a:t>Plotting </a:t>
            </a:r>
            <a:r>
              <a:rPr lang="en-GB" sz="1800" dirty="0">
                <a:sym typeface="Symbol" charset="2"/>
              </a:rPr>
              <a:t>this motion in longitudinal phase space gives:</a:t>
            </a:r>
          </a:p>
        </p:txBody>
      </p:sp>
      <p:sp>
        <p:nvSpPr>
          <p:cNvPr id="22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/>
              <a:t>Longitudinal Phase </a:t>
            </a:r>
            <a:r>
              <a:rPr lang="en-US" dirty="0" smtClean="0"/>
              <a:t>Space Motion</a:t>
            </a:r>
            <a:endParaRPr lang="fr-FR" dirty="0"/>
          </a:p>
        </p:txBody>
      </p:sp>
      <p:sp>
        <p:nvSpPr>
          <p:cNvPr id="27" name="Oval 14"/>
          <p:cNvSpPr>
            <a:spLocks noChangeArrowheads="1"/>
          </p:cNvSpPr>
          <p:nvPr/>
        </p:nvSpPr>
        <p:spPr bwMode="auto">
          <a:xfrm>
            <a:off x="4030667" y="3165475"/>
            <a:ext cx="152400" cy="152400"/>
          </a:xfrm>
          <a:prstGeom prst="ellipse">
            <a:avLst/>
          </a:prstGeom>
          <a:solidFill>
            <a:srgbClr val="D5294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Oval 14"/>
          <p:cNvSpPr>
            <a:spLocks noChangeArrowheads="1"/>
          </p:cNvSpPr>
          <p:nvPr/>
        </p:nvSpPr>
        <p:spPr bwMode="auto">
          <a:xfrm>
            <a:off x="2816225" y="4314825"/>
            <a:ext cx="152400" cy="152400"/>
          </a:xfrm>
          <a:prstGeom prst="ellipse">
            <a:avLst/>
          </a:prstGeom>
          <a:solidFill>
            <a:srgbClr val="D5294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4030663" y="5457825"/>
            <a:ext cx="152400" cy="152400"/>
          </a:xfrm>
          <a:prstGeom prst="ellipse">
            <a:avLst/>
          </a:prstGeom>
          <a:solidFill>
            <a:srgbClr val="D5294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1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7" grpId="0" animBg="1"/>
      <p:bldP spid="43027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43608" y="980728"/>
            <a:ext cx="6036074" cy="5421661"/>
            <a:chOff x="1043608" y="980728"/>
            <a:chExt cx="6036074" cy="5421661"/>
          </a:xfrm>
        </p:grpSpPr>
        <p:grpSp>
          <p:nvGrpSpPr>
            <p:cNvPr id="73734" name="Group 1107"/>
            <p:cNvGrpSpPr>
              <a:grpSpLocks/>
            </p:cNvGrpSpPr>
            <p:nvPr/>
          </p:nvGrpSpPr>
          <p:grpSpPr bwMode="auto">
            <a:xfrm>
              <a:off x="2221171" y="980728"/>
              <a:ext cx="4858511" cy="2483424"/>
              <a:chOff x="1325" y="278"/>
              <a:chExt cx="3408" cy="1720"/>
            </a:xfrm>
          </p:grpSpPr>
          <p:sp>
            <p:nvSpPr>
              <p:cNvPr id="73756" name="Line 1028"/>
              <p:cNvSpPr>
                <a:spLocks noChangeShapeType="1"/>
              </p:cNvSpPr>
              <p:nvPr/>
            </p:nvSpPr>
            <p:spPr bwMode="auto">
              <a:xfrm>
                <a:off x="1977" y="1213"/>
                <a:ext cx="0" cy="41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7" name="Line 1029"/>
              <p:cNvSpPr>
                <a:spLocks noChangeShapeType="1"/>
              </p:cNvSpPr>
              <p:nvPr/>
            </p:nvSpPr>
            <p:spPr bwMode="auto">
              <a:xfrm>
                <a:off x="2872" y="278"/>
                <a:ext cx="0" cy="1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3758" name="Group 1030"/>
              <p:cNvGrpSpPr>
                <a:grpSpLocks/>
              </p:cNvGrpSpPr>
              <p:nvPr/>
            </p:nvGrpSpPr>
            <p:grpSpPr bwMode="auto">
              <a:xfrm>
                <a:off x="1750" y="621"/>
                <a:ext cx="2233" cy="1182"/>
                <a:chOff x="450" y="2259"/>
                <a:chExt cx="1782" cy="1137"/>
              </a:xfrm>
            </p:grpSpPr>
            <p:grpSp>
              <p:nvGrpSpPr>
                <p:cNvPr id="73773" name="Group 1031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73777" name="Freeform 1032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3778" name="Freeform 1033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3774" name="Group 1034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73775" name="Freeform 1035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3776" name="Freeform 1036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3759" name="Line 1037"/>
              <p:cNvSpPr>
                <a:spLocks noChangeShapeType="1"/>
              </p:cNvSpPr>
              <p:nvPr/>
            </p:nvSpPr>
            <p:spPr bwMode="auto">
              <a:xfrm>
                <a:off x="1325" y="1213"/>
                <a:ext cx="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0" name="Freeform 1038"/>
              <p:cNvSpPr>
                <a:spLocks/>
              </p:cNvSpPr>
              <p:nvPr/>
            </p:nvSpPr>
            <p:spPr bwMode="auto">
              <a:xfrm>
                <a:off x="3983" y="1213"/>
                <a:ext cx="229" cy="416"/>
              </a:xfrm>
              <a:custGeom>
                <a:avLst/>
                <a:gdLst>
                  <a:gd name="T0" fmla="*/ 0 w 126"/>
                  <a:gd name="T1" fmla="*/ 0 h 326"/>
                  <a:gd name="T2" fmla="*/ 62 w 126"/>
                  <a:gd name="T3" fmla="*/ 180 h 326"/>
                  <a:gd name="T4" fmla="*/ 126 w 126"/>
                  <a:gd name="T5" fmla="*/ 326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0" y="0"/>
                    </a:moveTo>
                    <a:cubicBezTo>
                      <a:pt x="10" y="29"/>
                      <a:pt x="41" y="126"/>
                      <a:pt x="62" y="180"/>
                    </a:cubicBezTo>
                    <a:cubicBezTo>
                      <a:pt x="84" y="235"/>
                      <a:pt x="115" y="302"/>
                      <a:pt x="126" y="32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1" name="Freeform 1039"/>
              <p:cNvSpPr>
                <a:spLocks/>
              </p:cNvSpPr>
              <p:nvPr/>
            </p:nvSpPr>
            <p:spPr bwMode="auto">
              <a:xfrm>
                <a:off x="1523" y="795"/>
                <a:ext cx="229" cy="418"/>
              </a:xfrm>
              <a:custGeom>
                <a:avLst/>
                <a:gdLst>
                  <a:gd name="T0" fmla="*/ 126 w 126"/>
                  <a:gd name="T1" fmla="*/ 326 h 326"/>
                  <a:gd name="T2" fmla="*/ 64 w 126"/>
                  <a:gd name="T3" fmla="*/ 146 h 326"/>
                  <a:gd name="T4" fmla="*/ 0 w 126"/>
                  <a:gd name="T5" fmla="*/ 0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126" y="326"/>
                    </a:moveTo>
                    <a:cubicBezTo>
                      <a:pt x="116" y="297"/>
                      <a:pt x="85" y="200"/>
                      <a:pt x="64" y="146"/>
                    </a:cubicBezTo>
                    <a:cubicBezTo>
                      <a:pt x="42" y="91"/>
                      <a:pt x="11" y="2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2" name="Line 1040"/>
              <p:cNvSpPr>
                <a:spLocks noChangeShapeType="1"/>
              </p:cNvSpPr>
              <p:nvPr/>
            </p:nvSpPr>
            <p:spPr bwMode="auto">
              <a:xfrm>
                <a:off x="3183" y="751"/>
                <a:ext cx="0" cy="45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3" name="Rectangle 1041"/>
              <p:cNvSpPr>
                <a:spLocks noChangeArrowheads="1"/>
              </p:cNvSpPr>
              <p:nvPr/>
            </p:nvSpPr>
            <p:spPr bwMode="auto">
              <a:xfrm>
                <a:off x="3116" y="1228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1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sp>
            <p:nvSpPr>
              <p:cNvPr id="73764" name="Oval 1042"/>
              <p:cNvSpPr>
                <a:spLocks noChangeArrowheads="1"/>
              </p:cNvSpPr>
              <p:nvPr/>
            </p:nvSpPr>
            <p:spPr bwMode="auto">
              <a:xfrm>
                <a:off x="2833" y="1174"/>
                <a:ext cx="78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5" name="Oval 1043"/>
              <p:cNvSpPr>
                <a:spLocks noChangeArrowheads="1"/>
              </p:cNvSpPr>
              <p:nvPr/>
            </p:nvSpPr>
            <p:spPr bwMode="auto">
              <a:xfrm>
                <a:off x="3144" y="674"/>
                <a:ext cx="77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6" name="Rectangle 1044"/>
              <p:cNvSpPr>
                <a:spLocks noChangeArrowheads="1"/>
              </p:cNvSpPr>
              <p:nvPr/>
            </p:nvSpPr>
            <p:spPr bwMode="auto">
              <a:xfrm>
                <a:off x="2637" y="996"/>
                <a:ext cx="27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latin typeface="Symbol" pitchFamily="-110" charset="2"/>
                  </a:rPr>
                  <a:t>f</a:t>
                </a:r>
                <a:r>
                  <a:rPr lang="en-US" sz="1800" baseline="-25000" dirty="0">
                    <a:latin typeface="Symbol" pitchFamily="-110" charset="2"/>
                  </a:rPr>
                  <a:t>0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graphicFrame>
            <p:nvGraphicFramePr>
              <p:cNvPr id="73732" name="Object 4"/>
              <p:cNvGraphicFramePr>
                <a:graphicFrameLocks noChangeAspect="1"/>
              </p:cNvGraphicFramePr>
              <p:nvPr/>
            </p:nvGraphicFramePr>
            <p:xfrm>
              <a:off x="2503" y="278"/>
              <a:ext cx="270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2588" name="Equation" r:id="rId3" imgW="241200" imgH="215640" progId="Equation.3">
                      <p:embed/>
                    </p:oleObj>
                  </mc:Choice>
                  <mc:Fallback>
                    <p:oleObj name="Equation" r:id="rId3" imgW="24120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03" y="278"/>
                            <a:ext cx="270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733" name="Object 5"/>
              <p:cNvGraphicFramePr>
                <a:graphicFrameLocks noChangeAspect="1"/>
              </p:cNvGraphicFramePr>
              <p:nvPr/>
            </p:nvGraphicFramePr>
            <p:xfrm>
              <a:off x="4507" y="931"/>
              <a:ext cx="226" cy="2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2589" name="Equation" r:id="rId5" imgW="203040" imgH="203040" progId="Equation.3">
                      <p:embed/>
                    </p:oleObj>
                  </mc:Choice>
                  <mc:Fallback>
                    <p:oleObj name="Equation" r:id="rId5" imgW="20304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07" y="931"/>
                            <a:ext cx="226" cy="22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3767" name="Line 1047"/>
              <p:cNvSpPr>
                <a:spLocks noChangeShapeType="1"/>
              </p:cNvSpPr>
              <p:nvPr/>
            </p:nvSpPr>
            <p:spPr bwMode="auto">
              <a:xfrm flipH="1">
                <a:off x="3013" y="826"/>
                <a:ext cx="131" cy="2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8" name="Oval 1048"/>
              <p:cNvSpPr>
                <a:spLocks noChangeArrowheads="1"/>
              </p:cNvSpPr>
              <p:nvPr/>
            </p:nvSpPr>
            <p:spPr bwMode="auto">
              <a:xfrm>
                <a:off x="1938" y="1584"/>
                <a:ext cx="78" cy="78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9" name="Rectangle 1050"/>
              <p:cNvSpPr>
                <a:spLocks noChangeArrowheads="1"/>
              </p:cNvSpPr>
              <p:nvPr/>
            </p:nvSpPr>
            <p:spPr bwMode="auto">
              <a:xfrm>
                <a:off x="1876" y="934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2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sp>
            <p:nvSpPr>
              <p:cNvPr id="73770" name="Line 1052"/>
              <p:cNvSpPr>
                <a:spLocks noChangeShapeType="1"/>
              </p:cNvSpPr>
              <p:nvPr/>
            </p:nvSpPr>
            <p:spPr bwMode="auto">
              <a:xfrm>
                <a:off x="2054" y="1629"/>
                <a:ext cx="140" cy="1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1" name="Line 1053"/>
              <p:cNvSpPr>
                <a:spLocks noChangeShapeType="1"/>
              </p:cNvSpPr>
              <p:nvPr/>
            </p:nvSpPr>
            <p:spPr bwMode="auto">
              <a:xfrm>
                <a:off x="4212" y="1477"/>
                <a:ext cx="154" cy="2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1108"/>
            <p:cNvGrpSpPr>
              <a:grpSpLocks/>
            </p:cNvGrpSpPr>
            <p:nvPr/>
          </p:nvGrpSpPr>
          <p:grpSpPr bwMode="auto">
            <a:xfrm>
              <a:off x="1043608" y="3631638"/>
              <a:ext cx="5793718" cy="2770751"/>
              <a:chOff x="499" y="2114"/>
              <a:chExt cx="4064" cy="1919"/>
            </a:xfrm>
          </p:grpSpPr>
          <p:sp>
            <p:nvSpPr>
              <p:cNvPr id="73736" name="Line 1058"/>
              <p:cNvSpPr>
                <a:spLocks noChangeShapeType="1"/>
              </p:cNvSpPr>
              <p:nvPr/>
            </p:nvSpPr>
            <p:spPr bwMode="auto">
              <a:xfrm>
                <a:off x="2863" y="2313"/>
                <a:ext cx="0" cy="1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37" name="Line 1066"/>
              <p:cNvSpPr>
                <a:spLocks noChangeShapeType="1"/>
              </p:cNvSpPr>
              <p:nvPr/>
            </p:nvSpPr>
            <p:spPr bwMode="auto">
              <a:xfrm>
                <a:off x="1316" y="3248"/>
                <a:ext cx="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38" name="Oval 1071"/>
              <p:cNvSpPr>
                <a:spLocks noChangeArrowheads="1"/>
              </p:cNvSpPr>
              <p:nvPr/>
            </p:nvSpPr>
            <p:spPr bwMode="auto">
              <a:xfrm>
                <a:off x="2824" y="3209"/>
                <a:ext cx="78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73730" name="Object 2"/>
              <p:cNvGraphicFramePr>
                <a:graphicFrameLocks noChangeAspect="1"/>
              </p:cNvGraphicFramePr>
              <p:nvPr/>
            </p:nvGraphicFramePr>
            <p:xfrm>
              <a:off x="2352" y="2114"/>
              <a:ext cx="384" cy="3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2590" name="Equation" r:id="rId7" imgW="342720" imgH="355320" progId="Equation.3">
                      <p:embed/>
                    </p:oleObj>
                  </mc:Choice>
                  <mc:Fallback>
                    <p:oleObj name="Equation" r:id="rId7" imgW="342720" imgH="35532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2" y="2114"/>
                            <a:ext cx="384" cy="3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731" name="Object 3"/>
              <p:cNvGraphicFramePr>
                <a:graphicFrameLocks noChangeAspect="1"/>
              </p:cNvGraphicFramePr>
              <p:nvPr/>
            </p:nvGraphicFramePr>
            <p:xfrm>
              <a:off x="4421" y="3134"/>
              <a:ext cx="142" cy="2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72591" name="Equation" r:id="rId9" imgW="126720" imgH="203040" progId="Equation.3">
                      <p:embed/>
                    </p:oleObj>
                  </mc:Choice>
                  <mc:Fallback>
                    <p:oleObj name="Equation" r:id="rId9" imgW="12672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21" y="3134"/>
                            <a:ext cx="142" cy="22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3739" name="Line 1081"/>
              <p:cNvSpPr>
                <a:spLocks noChangeShapeType="1"/>
              </p:cNvSpPr>
              <p:nvPr/>
            </p:nvSpPr>
            <p:spPr bwMode="auto">
              <a:xfrm flipH="1" flipV="1">
                <a:off x="3073" y="3100"/>
                <a:ext cx="62" cy="39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3740" name="Group 1086"/>
              <p:cNvGrpSpPr>
                <a:grpSpLocks/>
              </p:cNvGrpSpPr>
              <p:nvPr/>
            </p:nvGrpSpPr>
            <p:grpSpPr bwMode="auto">
              <a:xfrm>
                <a:off x="1750" y="2656"/>
                <a:ext cx="2216" cy="592"/>
                <a:chOff x="1392" y="2256"/>
                <a:chExt cx="891" cy="569"/>
              </a:xfrm>
            </p:grpSpPr>
            <p:sp>
              <p:nvSpPr>
                <p:cNvPr id="73754" name="Freeform 1087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755" name="Freeform 1088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3741" name="Group 1089"/>
              <p:cNvGrpSpPr>
                <a:grpSpLocks/>
              </p:cNvGrpSpPr>
              <p:nvPr/>
            </p:nvGrpSpPr>
            <p:grpSpPr bwMode="auto">
              <a:xfrm flipV="1">
                <a:off x="1750" y="3248"/>
                <a:ext cx="2216" cy="592"/>
                <a:chOff x="1392" y="2256"/>
                <a:chExt cx="891" cy="569"/>
              </a:xfrm>
            </p:grpSpPr>
            <p:sp>
              <p:nvSpPr>
                <p:cNvPr id="73752" name="Freeform 1090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753" name="Freeform 1091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3742" name="Freeform 1093"/>
              <p:cNvSpPr>
                <a:spLocks/>
              </p:cNvSpPr>
              <p:nvPr/>
            </p:nvSpPr>
            <p:spPr bwMode="auto">
              <a:xfrm>
                <a:off x="3966" y="2830"/>
                <a:ext cx="455" cy="418"/>
              </a:xfrm>
              <a:custGeom>
                <a:avLst/>
                <a:gdLst>
                  <a:gd name="T0" fmla="*/ 0 w 455"/>
                  <a:gd name="T1" fmla="*/ 418 h 418"/>
                  <a:gd name="T2" fmla="*/ 224 w 455"/>
                  <a:gd name="T3" fmla="*/ 187 h 418"/>
                  <a:gd name="T4" fmla="*/ 455 w 455"/>
                  <a:gd name="T5" fmla="*/ 0 h 418"/>
                  <a:gd name="T6" fmla="*/ 0 60000 65536"/>
                  <a:gd name="T7" fmla="*/ 0 60000 65536"/>
                  <a:gd name="T8" fmla="*/ 0 60000 65536"/>
                  <a:gd name="T9" fmla="*/ 0 w 455"/>
                  <a:gd name="T10" fmla="*/ 0 h 418"/>
                  <a:gd name="T11" fmla="*/ 455 w 455"/>
                  <a:gd name="T12" fmla="*/ 418 h 4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5" h="418">
                    <a:moveTo>
                      <a:pt x="0" y="418"/>
                    </a:moveTo>
                    <a:cubicBezTo>
                      <a:pt x="37" y="381"/>
                      <a:pt x="147" y="257"/>
                      <a:pt x="224" y="187"/>
                    </a:cubicBezTo>
                    <a:cubicBezTo>
                      <a:pt x="301" y="117"/>
                      <a:pt x="417" y="31"/>
                      <a:pt x="455" y="0"/>
                    </a:cubicBezTo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3" name="Freeform 1095"/>
              <p:cNvSpPr>
                <a:spLocks/>
              </p:cNvSpPr>
              <p:nvPr/>
            </p:nvSpPr>
            <p:spPr bwMode="auto">
              <a:xfrm>
                <a:off x="3966" y="3248"/>
                <a:ext cx="455" cy="418"/>
              </a:xfrm>
              <a:custGeom>
                <a:avLst/>
                <a:gdLst>
                  <a:gd name="T0" fmla="*/ 0 w 455"/>
                  <a:gd name="T1" fmla="*/ 0 h 418"/>
                  <a:gd name="T2" fmla="*/ 224 w 455"/>
                  <a:gd name="T3" fmla="*/ 231 h 418"/>
                  <a:gd name="T4" fmla="*/ 455 w 455"/>
                  <a:gd name="T5" fmla="*/ 418 h 418"/>
                  <a:gd name="T6" fmla="*/ 0 60000 65536"/>
                  <a:gd name="T7" fmla="*/ 0 60000 65536"/>
                  <a:gd name="T8" fmla="*/ 0 60000 65536"/>
                  <a:gd name="T9" fmla="*/ 0 w 455"/>
                  <a:gd name="T10" fmla="*/ 0 h 418"/>
                  <a:gd name="T11" fmla="*/ 455 w 455"/>
                  <a:gd name="T12" fmla="*/ 418 h 4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5" h="418">
                    <a:moveTo>
                      <a:pt x="0" y="0"/>
                    </a:moveTo>
                    <a:cubicBezTo>
                      <a:pt x="37" y="37"/>
                      <a:pt x="147" y="161"/>
                      <a:pt x="224" y="231"/>
                    </a:cubicBezTo>
                    <a:cubicBezTo>
                      <a:pt x="301" y="301"/>
                      <a:pt x="417" y="387"/>
                      <a:pt x="455" y="418"/>
                    </a:cubicBezTo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4" name="Freeform 1096"/>
              <p:cNvSpPr>
                <a:spLocks/>
              </p:cNvSpPr>
              <p:nvPr/>
            </p:nvSpPr>
            <p:spPr bwMode="auto">
              <a:xfrm>
                <a:off x="1295" y="3248"/>
                <a:ext cx="455" cy="418"/>
              </a:xfrm>
              <a:custGeom>
                <a:avLst/>
                <a:gdLst>
                  <a:gd name="T0" fmla="*/ 455 w 455"/>
                  <a:gd name="T1" fmla="*/ 0 h 418"/>
                  <a:gd name="T2" fmla="*/ 231 w 455"/>
                  <a:gd name="T3" fmla="*/ 231 h 418"/>
                  <a:gd name="T4" fmla="*/ 0 w 455"/>
                  <a:gd name="T5" fmla="*/ 418 h 418"/>
                  <a:gd name="T6" fmla="*/ 0 60000 65536"/>
                  <a:gd name="T7" fmla="*/ 0 60000 65536"/>
                  <a:gd name="T8" fmla="*/ 0 60000 65536"/>
                  <a:gd name="T9" fmla="*/ 0 w 455"/>
                  <a:gd name="T10" fmla="*/ 0 h 418"/>
                  <a:gd name="T11" fmla="*/ 455 w 455"/>
                  <a:gd name="T12" fmla="*/ 418 h 4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5" h="418">
                    <a:moveTo>
                      <a:pt x="455" y="0"/>
                    </a:moveTo>
                    <a:cubicBezTo>
                      <a:pt x="418" y="37"/>
                      <a:pt x="308" y="161"/>
                      <a:pt x="231" y="231"/>
                    </a:cubicBezTo>
                    <a:cubicBezTo>
                      <a:pt x="154" y="301"/>
                      <a:pt x="38" y="387"/>
                      <a:pt x="0" y="418"/>
                    </a:cubicBezTo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5" name="Freeform 1097"/>
              <p:cNvSpPr>
                <a:spLocks/>
              </p:cNvSpPr>
              <p:nvPr/>
            </p:nvSpPr>
            <p:spPr bwMode="auto">
              <a:xfrm>
                <a:off x="1295" y="2830"/>
                <a:ext cx="455" cy="418"/>
              </a:xfrm>
              <a:custGeom>
                <a:avLst/>
                <a:gdLst>
                  <a:gd name="T0" fmla="*/ 455 w 455"/>
                  <a:gd name="T1" fmla="*/ 418 h 418"/>
                  <a:gd name="T2" fmla="*/ 231 w 455"/>
                  <a:gd name="T3" fmla="*/ 187 h 418"/>
                  <a:gd name="T4" fmla="*/ 0 w 455"/>
                  <a:gd name="T5" fmla="*/ 0 h 418"/>
                  <a:gd name="T6" fmla="*/ 0 60000 65536"/>
                  <a:gd name="T7" fmla="*/ 0 60000 65536"/>
                  <a:gd name="T8" fmla="*/ 0 60000 65536"/>
                  <a:gd name="T9" fmla="*/ 0 w 455"/>
                  <a:gd name="T10" fmla="*/ 0 h 418"/>
                  <a:gd name="T11" fmla="*/ 455 w 455"/>
                  <a:gd name="T12" fmla="*/ 418 h 4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5" h="418">
                    <a:moveTo>
                      <a:pt x="455" y="418"/>
                    </a:moveTo>
                    <a:cubicBezTo>
                      <a:pt x="418" y="381"/>
                      <a:pt x="308" y="257"/>
                      <a:pt x="231" y="187"/>
                    </a:cubicBezTo>
                    <a:cubicBezTo>
                      <a:pt x="154" y="117"/>
                      <a:pt x="38" y="31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6" name="Oval 1098"/>
              <p:cNvSpPr>
                <a:spLocks noChangeArrowheads="1"/>
              </p:cNvSpPr>
              <p:nvPr/>
            </p:nvSpPr>
            <p:spPr bwMode="auto">
              <a:xfrm>
                <a:off x="1977" y="2786"/>
                <a:ext cx="1741" cy="947"/>
              </a:xfrm>
              <a:prstGeom prst="ellips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7" name="Oval 1100"/>
              <p:cNvSpPr>
                <a:spLocks noChangeArrowheads="1"/>
              </p:cNvSpPr>
              <p:nvPr/>
            </p:nvSpPr>
            <p:spPr bwMode="auto">
              <a:xfrm>
                <a:off x="2544" y="3042"/>
                <a:ext cx="628" cy="412"/>
              </a:xfrm>
              <a:prstGeom prst="ellips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8" name="Oval 1072"/>
              <p:cNvSpPr>
                <a:spLocks noChangeArrowheads="1"/>
              </p:cNvSpPr>
              <p:nvPr/>
            </p:nvSpPr>
            <p:spPr bwMode="auto">
              <a:xfrm>
                <a:off x="3135" y="3209"/>
                <a:ext cx="77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9" name="Rectangle 1104"/>
              <p:cNvSpPr>
                <a:spLocks noChangeArrowheads="1"/>
              </p:cNvSpPr>
              <p:nvPr/>
            </p:nvSpPr>
            <p:spPr bwMode="auto">
              <a:xfrm>
                <a:off x="499" y="2197"/>
                <a:ext cx="157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3333FF"/>
                    </a:solidFill>
                    <a:latin typeface="Comic Sans MS" pitchFamily="-110" charset="0"/>
                  </a:rPr>
                  <a:t>Phase space picture</a:t>
                </a:r>
                <a:endParaRPr sz="1800" noProof="1">
                  <a:solidFill>
                    <a:srgbClr val="3333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73750" name="Oval 1077"/>
              <p:cNvSpPr>
                <a:spLocks noChangeArrowheads="1"/>
              </p:cNvSpPr>
              <p:nvPr/>
            </p:nvSpPr>
            <p:spPr bwMode="auto">
              <a:xfrm>
                <a:off x="1938" y="3208"/>
                <a:ext cx="78" cy="78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1" name="Line 1105"/>
              <p:cNvSpPr>
                <a:spLocks noChangeShapeType="1"/>
              </p:cNvSpPr>
              <p:nvPr/>
            </p:nvSpPr>
            <p:spPr bwMode="auto">
              <a:xfrm>
                <a:off x="2054" y="3454"/>
                <a:ext cx="30" cy="42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1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Synchrotron oscillations – No acceleration</a:t>
            </a:r>
            <a:endParaRPr lang="fr-FR" dirty="0"/>
          </a:p>
        </p:txBody>
      </p:sp>
      <p:sp>
        <p:nvSpPr>
          <p:cNvPr id="52" name="Rectangle 71"/>
          <p:cNvSpPr>
            <a:spLocks noChangeArrowheads="1"/>
          </p:cNvSpPr>
          <p:nvPr/>
        </p:nvSpPr>
        <p:spPr bwMode="auto">
          <a:xfrm>
            <a:off x="5123475" y="5877272"/>
            <a:ext cx="1248725" cy="287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latin typeface="Comic Sans MS" pitchFamily="-110" charset="0"/>
              </a:rPr>
              <a:t>separatrix</a:t>
            </a:r>
            <a:endParaRPr sz="1600" noProof="1">
              <a:latin typeface="Comic Sans MS" pitchFamily="-110" charset="0"/>
            </a:endParaRPr>
          </a:p>
        </p:txBody>
      </p:sp>
      <p:sp>
        <p:nvSpPr>
          <p:cNvPr id="53" name="Rectangle 69"/>
          <p:cNvSpPr>
            <a:spLocks noChangeArrowheads="1"/>
          </p:cNvSpPr>
          <p:nvPr/>
        </p:nvSpPr>
        <p:spPr bwMode="auto">
          <a:xfrm>
            <a:off x="3717290" y="4581128"/>
            <a:ext cx="1502782" cy="287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Comic Sans MS" pitchFamily="-110" charset="0"/>
              </a:rPr>
              <a:t>stable region</a:t>
            </a:r>
            <a:endParaRPr sz="1600" noProof="1">
              <a:latin typeface="Comic Sans MS" pitchFamily="-110" charset="0"/>
            </a:endParaRPr>
          </a:p>
        </p:txBody>
      </p:sp>
      <p:sp>
        <p:nvSpPr>
          <p:cNvPr id="54" name="Rectangle 70"/>
          <p:cNvSpPr>
            <a:spLocks noChangeArrowheads="1"/>
          </p:cNvSpPr>
          <p:nvPr/>
        </p:nvSpPr>
        <p:spPr bwMode="auto">
          <a:xfrm>
            <a:off x="2195736" y="5996061"/>
            <a:ext cx="1727583" cy="287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omic Sans MS" pitchFamily="-110" charset="0"/>
              </a:rPr>
              <a:t>unstable region</a:t>
            </a:r>
            <a:endParaRPr sz="1600" noProof="1"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63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7" name="Group 74"/>
          <p:cNvGrpSpPr>
            <a:grpSpLocks/>
          </p:cNvGrpSpPr>
          <p:nvPr/>
        </p:nvGrpSpPr>
        <p:grpSpPr bwMode="auto">
          <a:xfrm>
            <a:off x="2028699" y="1340768"/>
            <a:ext cx="6936508" cy="5061621"/>
            <a:chOff x="1325" y="278"/>
            <a:chExt cx="4505" cy="3755"/>
          </a:xfrm>
        </p:grpSpPr>
        <p:sp>
          <p:nvSpPr>
            <p:cNvPr id="76808" name="Line 4"/>
            <p:cNvSpPr>
              <a:spLocks noChangeShapeType="1"/>
            </p:cNvSpPr>
            <p:nvPr/>
          </p:nvSpPr>
          <p:spPr bwMode="auto">
            <a:xfrm>
              <a:off x="2872" y="278"/>
              <a:ext cx="0" cy="1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6809" name="Group 5"/>
            <p:cNvGrpSpPr>
              <a:grpSpLocks/>
            </p:cNvGrpSpPr>
            <p:nvPr/>
          </p:nvGrpSpPr>
          <p:grpSpPr bwMode="auto">
            <a:xfrm>
              <a:off x="1750" y="621"/>
              <a:ext cx="2233" cy="1182"/>
              <a:chOff x="450" y="2259"/>
              <a:chExt cx="1782" cy="1137"/>
            </a:xfrm>
          </p:grpSpPr>
          <p:grpSp>
            <p:nvGrpSpPr>
              <p:cNvPr id="76837" name="Group 6"/>
              <p:cNvGrpSpPr>
                <a:grpSpLocks/>
              </p:cNvGrpSpPr>
              <p:nvPr/>
            </p:nvGrpSpPr>
            <p:grpSpPr bwMode="auto">
              <a:xfrm>
                <a:off x="1341" y="2259"/>
                <a:ext cx="891" cy="569"/>
                <a:chOff x="1392" y="2256"/>
                <a:chExt cx="891" cy="569"/>
              </a:xfrm>
            </p:grpSpPr>
            <p:sp>
              <p:nvSpPr>
                <p:cNvPr id="76841" name="Freeform 7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842" name="Freeform 8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6838" name="Group 9"/>
              <p:cNvGrpSpPr>
                <a:grpSpLocks/>
              </p:cNvGrpSpPr>
              <p:nvPr/>
            </p:nvGrpSpPr>
            <p:grpSpPr bwMode="auto">
              <a:xfrm>
                <a:off x="450" y="2827"/>
                <a:ext cx="891" cy="569"/>
                <a:chOff x="480" y="2832"/>
                <a:chExt cx="891" cy="569"/>
              </a:xfrm>
            </p:grpSpPr>
            <p:sp>
              <p:nvSpPr>
                <p:cNvPr id="76839" name="Freeform 10"/>
                <p:cNvSpPr>
                  <a:spLocks/>
                </p:cNvSpPr>
                <p:nvPr/>
              </p:nvSpPr>
              <p:spPr bwMode="auto">
                <a:xfrm>
                  <a:off x="480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840" name="Freeform 11"/>
                <p:cNvSpPr>
                  <a:spLocks/>
                </p:cNvSpPr>
                <p:nvPr/>
              </p:nvSpPr>
              <p:spPr bwMode="auto">
                <a:xfrm flipH="1">
                  <a:off x="912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76810" name="Line 12"/>
            <p:cNvSpPr>
              <a:spLocks noChangeShapeType="1"/>
            </p:cNvSpPr>
            <p:nvPr/>
          </p:nvSpPr>
          <p:spPr bwMode="auto">
            <a:xfrm>
              <a:off x="1325" y="1213"/>
              <a:ext cx="30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1" name="Freeform 13"/>
            <p:cNvSpPr>
              <a:spLocks/>
            </p:cNvSpPr>
            <p:nvPr/>
          </p:nvSpPr>
          <p:spPr bwMode="auto">
            <a:xfrm>
              <a:off x="3983" y="1213"/>
              <a:ext cx="229" cy="416"/>
            </a:xfrm>
            <a:custGeom>
              <a:avLst/>
              <a:gdLst>
                <a:gd name="T0" fmla="*/ 0 w 126"/>
                <a:gd name="T1" fmla="*/ 0 h 326"/>
                <a:gd name="T2" fmla="*/ 62 w 126"/>
                <a:gd name="T3" fmla="*/ 180 h 326"/>
                <a:gd name="T4" fmla="*/ 126 w 126"/>
                <a:gd name="T5" fmla="*/ 326 h 326"/>
                <a:gd name="T6" fmla="*/ 0 60000 65536"/>
                <a:gd name="T7" fmla="*/ 0 60000 65536"/>
                <a:gd name="T8" fmla="*/ 0 60000 65536"/>
                <a:gd name="T9" fmla="*/ 0 w 126"/>
                <a:gd name="T10" fmla="*/ 0 h 326"/>
                <a:gd name="T11" fmla="*/ 126 w 126"/>
                <a:gd name="T12" fmla="*/ 326 h 3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6" h="326">
                  <a:moveTo>
                    <a:pt x="0" y="0"/>
                  </a:moveTo>
                  <a:cubicBezTo>
                    <a:pt x="10" y="29"/>
                    <a:pt x="41" y="126"/>
                    <a:pt x="62" y="180"/>
                  </a:cubicBezTo>
                  <a:cubicBezTo>
                    <a:pt x="84" y="235"/>
                    <a:pt x="115" y="302"/>
                    <a:pt x="126" y="3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2" name="Freeform 14"/>
            <p:cNvSpPr>
              <a:spLocks/>
            </p:cNvSpPr>
            <p:nvPr/>
          </p:nvSpPr>
          <p:spPr bwMode="auto">
            <a:xfrm>
              <a:off x="1523" y="795"/>
              <a:ext cx="229" cy="418"/>
            </a:xfrm>
            <a:custGeom>
              <a:avLst/>
              <a:gdLst>
                <a:gd name="T0" fmla="*/ 126 w 126"/>
                <a:gd name="T1" fmla="*/ 326 h 326"/>
                <a:gd name="T2" fmla="*/ 64 w 126"/>
                <a:gd name="T3" fmla="*/ 146 h 326"/>
                <a:gd name="T4" fmla="*/ 0 w 126"/>
                <a:gd name="T5" fmla="*/ 0 h 326"/>
                <a:gd name="T6" fmla="*/ 0 60000 65536"/>
                <a:gd name="T7" fmla="*/ 0 60000 65536"/>
                <a:gd name="T8" fmla="*/ 0 60000 65536"/>
                <a:gd name="T9" fmla="*/ 0 w 126"/>
                <a:gd name="T10" fmla="*/ 0 h 326"/>
                <a:gd name="T11" fmla="*/ 126 w 126"/>
                <a:gd name="T12" fmla="*/ 326 h 3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6" h="326">
                  <a:moveTo>
                    <a:pt x="126" y="326"/>
                  </a:moveTo>
                  <a:cubicBezTo>
                    <a:pt x="116" y="297"/>
                    <a:pt x="85" y="200"/>
                    <a:pt x="64" y="146"/>
                  </a:cubicBezTo>
                  <a:cubicBezTo>
                    <a:pt x="42" y="91"/>
                    <a:pt x="11" y="24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3" name="Line 15"/>
            <p:cNvSpPr>
              <a:spLocks noChangeShapeType="1"/>
            </p:cNvSpPr>
            <p:nvPr/>
          </p:nvSpPr>
          <p:spPr bwMode="auto">
            <a:xfrm>
              <a:off x="3073" y="826"/>
              <a:ext cx="0" cy="38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4" name="Rectangle 16"/>
            <p:cNvSpPr>
              <a:spLocks noChangeArrowheads="1"/>
            </p:cNvSpPr>
            <p:nvPr/>
          </p:nvSpPr>
          <p:spPr bwMode="auto">
            <a:xfrm>
              <a:off x="3116" y="1228"/>
              <a:ext cx="3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r>
                <a:rPr lang="en-US" sz="1800" baseline="-25000">
                  <a:latin typeface="Comic Sans MS" pitchFamily="-110" charset="0"/>
                </a:rPr>
                <a:t>s</a:t>
              </a:r>
              <a:endParaRPr sz="1800" baseline="-25000" noProof="1">
                <a:latin typeface="Comic Sans MS" pitchFamily="-110" charset="0"/>
              </a:endParaRPr>
            </a:p>
          </p:txBody>
        </p:sp>
        <p:sp>
          <p:nvSpPr>
            <p:cNvPr id="76815" name="Oval 18"/>
            <p:cNvSpPr>
              <a:spLocks noChangeArrowheads="1"/>
            </p:cNvSpPr>
            <p:nvPr/>
          </p:nvSpPr>
          <p:spPr bwMode="auto">
            <a:xfrm>
              <a:off x="3034" y="787"/>
              <a:ext cx="77" cy="77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76802" name="Object 2"/>
            <p:cNvGraphicFramePr>
              <a:graphicFrameLocks noChangeAspect="1"/>
            </p:cNvGraphicFramePr>
            <p:nvPr/>
          </p:nvGraphicFramePr>
          <p:xfrm>
            <a:off x="2503" y="278"/>
            <a:ext cx="270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80" name="Equation" r:id="rId3" imgW="241200" imgH="215640" progId="Equation.3">
                    <p:embed/>
                  </p:oleObj>
                </mc:Choice>
                <mc:Fallback>
                  <p:oleObj name="Equation" r:id="rId3" imgW="2412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3" y="278"/>
                          <a:ext cx="270" cy="2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803" name="Object 3"/>
            <p:cNvGraphicFramePr>
              <a:graphicFrameLocks noChangeAspect="1"/>
            </p:cNvGraphicFramePr>
            <p:nvPr/>
          </p:nvGraphicFramePr>
          <p:xfrm>
            <a:off x="4375" y="924"/>
            <a:ext cx="652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81" name="Equation" r:id="rId5" imgW="583920" imgH="215640" progId="Equation.3">
                    <p:embed/>
                  </p:oleObj>
                </mc:Choice>
                <mc:Fallback>
                  <p:oleObj name="Equation" r:id="rId5" imgW="58392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5" y="924"/>
                          <a:ext cx="652" cy="2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816" name="Rectangle 24"/>
            <p:cNvSpPr>
              <a:spLocks noChangeArrowheads="1"/>
            </p:cNvSpPr>
            <p:nvPr/>
          </p:nvSpPr>
          <p:spPr bwMode="auto">
            <a:xfrm>
              <a:off x="3728" y="537"/>
              <a:ext cx="2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endParaRPr sz="1800" baseline="-25000" noProof="1">
                <a:latin typeface="Symbol" pitchFamily="-110" charset="2"/>
              </a:endParaRPr>
            </a:p>
          </p:txBody>
        </p:sp>
        <p:sp>
          <p:nvSpPr>
            <p:cNvPr id="76817" name="Line 26"/>
            <p:cNvSpPr>
              <a:spLocks noChangeShapeType="1"/>
            </p:cNvSpPr>
            <p:nvPr/>
          </p:nvSpPr>
          <p:spPr bwMode="auto">
            <a:xfrm>
              <a:off x="4212" y="1477"/>
              <a:ext cx="154" cy="2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9" name="Line 28"/>
            <p:cNvSpPr>
              <a:spLocks noChangeShapeType="1"/>
            </p:cNvSpPr>
            <p:nvPr/>
          </p:nvSpPr>
          <p:spPr bwMode="auto">
            <a:xfrm>
              <a:off x="2863" y="2313"/>
              <a:ext cx="0" cy="1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0" name="Line 29"/>
            <p:cNvSpPr>
              <a:spLocks noChangeShapeType="1"/>
            </p:cNvSpPr>
            <p:nvPr/>
          </p:nvSpPr>
          <p:spPr bwMode="auto">
            <a:xfrm flipV="1">
              <a:off x="1325" y="3248"/>
              <a:ext cx="3041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76804" name="Object 4"/>
            <p:cNvGraphicFramePr>
              <a:graphicFrameLocks noChangeAspect="1"/>
            </p:cNvGraphicFramePr>
            <p:nvPr/>
          </p:nvGraphicFramePr>
          <p:xfrm>
            <a:off x="2352" y="2202"/>
            <a:ext cx="384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82" name="Equation" r:id="rId7" imgW="342720" imgH="355320" progId="Equation.3">
                    <p:embed/>
                  </p:oleObj>
                </mc:Choice>
                <mc:Fallback>
                  <p:oleObj name="Equation" r:id="rId7" imgW="342720" imgH="355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2202"/>
                          <a:ext cx="384" cy="39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805" name="Object 5"/>
            <p:cNvGraphicFramePr>
              <a:graphicFrameLocks noChangeAspect="1"/>
            </p:cNvGraphicFramePr>
            <p:nvPr/>
          </p:nvGraphicFramePr>
          <p:xfrm>
            <a:off x="4375" y="3248"/>
            <a:ext cx="14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83" name="Equation" r:id="rId9" imgW="126720" imgH="203040" progId="Equation.3">
                    <p:embed/>
                  </p:oleObj>
                </mc:Choice>
                <mc:Fallback>
                  <p:oleObj name="Equation" r:id="rId9" imgW="12672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5" y="3248"/>
                          <a:ext cx="142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821" name="Freeform 36"/>
            <p:cNvSpPr>
              <a:spLocks/>
            </p:cNvSpPr>
            <p:nvPr/>
          </p:nvSpPr>
          <p:spPr bwMode="auto">
            <a:xfrm>
              <a:off x="2428" y="2746"/>
              <a:ext cx="645" cy="503"/>
            </a:xfrm>
            <a:custGeom>
              <a:avLst/>
              <a:gdLst>
                <a:gd name="T0" fmla="*/ 0 w 501"/>
                <a:gd name="T1" fmla="*/ 596 h 596"/>
                <a:gd name="T2" fmla="*/ 33 w 501"/>
                <a:gd name="T3" fmla="*/ 386 h 596"/>
                <a:gd name="T4" fmla="*/ 138 w 501"/>
                <a:gd name="T5" fmla="*/ 182 h 596"/>
                <a:gd name="T6" fmla="*/ 279 w 501"/>
                <a:gd name="T7" fmla="*/ 53 h 596"/>
                <a:gd name="T8" fmla="*/ 402 w 501"/>
                <a:gd name="T9" fmla="*/ 8 h 596"/>
                <a:gd name="T10" fmla="*/ 501 w 501"/>
                <a:gd name="T11" fmla="*/ 2 h 5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1"/>
                <a:gd name="T19" fmla="*/ 0 h 596"/>
                <a:gd name="T20" fmla="*/ 501 w 501"/>
                <a:gd name="T21" fmla="*/ 596 h 5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1" h="596">
                  <a:moveTo>
                    <a:pt x="0" y="596"/>
                  </a:moveTo>
                  <a:cubicBezTo>
                    <a:pt x="5" y="561"/>
                    <a:pt x="10" y="455"/>
                    <a:pt x="33" y="386"/>
                  </a:cubicBezTo>
                  <a:cubicBezTo>
                    <a:pt x="56" y="317"/>
                    <a:pt x="97" y="237"/>
                    <a:pt x="138" y="182"/>
                  </a:cubicBezTo>
                  <a:cubicBezTo>
                    <a:pt x="179" y="127"/>
                    <a:pt x="235" y="82"/>
                    <a:pt x="279" y="53"/>
                  </a:cubicBezTo>
                  <a:cubicBezTo>
                    <a:pt x="323" y="24"/>
                    <a:pt x="365" y="16"/>
                    <a:pt x="402" y="8"/>
                  </a:cubicBezTo>
                  <a:cubicBezTo>
                    <a:pt x="439" y="0"/>
                    <a:pt x="481" y="3"/>
                    <a:pt x="501" y="2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2" name="Freeform 37"/>
            <p:cNvSpPr>
              <a:spLocks/>
            </p:cNvSpPr>
            <p:nvPr/>
          </p:nvSpPr>
          <p:spPr bwMode="auto">
            <a:xfrm flipH="1" flipV="1">
              <a:off x="3073" y="2745"/>
              <a:ext cx="695" cy="503"/>
            </a:xfrm>
            <a:custGeom>
              <a:avLst/>
              <a:gdLst>
                <a:gd name="T0" fmla="*/ 0 w 459"/>
                <a:gd name="T1" fmla="*/ 0 h 569"/>
                <a:gd name="T2" fmla="*/ 90 w 459"/>
                <a:gd name="T3" fmla="*/ 222 h 569"/>
                <a:gd name="T4" fmla="*/ 183 w 459"/>
                <a:gd name="T5" fmla="*/ 402 h 569"/>
                <a:gd name="T6" fmla="*/ 294 w 459"/>
                <a:gd name="T7" fmla="*/ 519 h 569"/>
                <a:gd name="T8" fmla="*/ 390 w 459"/>
                <a:gd name="T9" fmla="*/ 561 h 569"/>
                <a:gd name="T10" fmla="*/ 459 w 459"/>
                <a:gd name="T11" fmla="*/ 567 h 5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9"/>
                <a:gd name="T19" fmla="*/ 0 h 569"/>
                <a:gd name="T20" fmla="*/ 459 w 459"/>
                <a:gd name="T21" fmla="*/ 569 h 5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9" h="569">
                  <a:moveTo>
                    <a:pt x="0" y="0"/>
                  </a:moveTo>
                  <a:cubicBezTo>
                    <a:pt x="15" y="36"/>
                    <a:pt x="59" y="155"/>
                    <a:pt x="90" y="222"/>
                  </a:cubicBezTo>
                  <a:cubicBezTo>
                    <a:pt x="121" y="289"/>
                    <a:pt x="149" y="353"/>
                    <a:pt x="183" y="402"/>
                  </a:cubicBezTo>
                  <a:cubicBezTo>
                    <a:pt x="217" y="451"/>
                    <a:pt x="260" y="493"/>
                    <a:pt x="294" y="519"/>
                  </a:cubicBezTo>
                  <a:cubicBezTo>
                    <a:pt x="328" y="545"/>
                    <a:pt x="363" y="553"/>
                    <a:pt x="390" y="561"/>
                  </a:cubicBezTo>
                  <a:cubicBezTo>
                    <a:pt x="417" y="569"/>
                    <a:pt x="445" y="566"/>
                    <a:pt x="459" y="567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3" name="Freeform 41"/>
            <p:cNvSpPr>
              <a:spLocks/>
            </p:cNvSpPr>
            <p:nvPr/>
          </p:nvSpPr>
          <p:spPr bwMode="auto">
            <a:xfrm>
              <a:off x="3768" y="2791"/>
              <a:ext cx="455" cy="458"/>
            </a:xfrm>
            <a:custGeom>
              <a:avLst/>
              <a:gdLst>
                <a:gd name="T0" fmla="*/ 0 w 455"/>
                <a:gd name="T1" fmla="*/ 418 h 418"/>
                <a:gd name="T2" fmla="*/ 224 w 455"/>
                <a:gd name="T3" fmla="*/ 187 h 418"/>
                <a:gd name="T4" fmla="*/ 455 w 455"/>
                <a:gd name="T5" fmla="*/ 0 h 418"/>
                <a:gd name="T6" fmla="*/ 0 60000 65536"/>
                <a:gd name="T7" fmla="*/ 0 60000 65536"/>
                <a:gd name="T8" fmla="*/ 0 60000 65536"/>
                <a:gd name="T9" fmla="*/ 0 w 455"/>
                <a:gd name="T10" fmla="*/ 0 h 418"/>
                <a:gd name="T11" fmla="*/ 455 w 455"/>
                <a:gd name="T12" fmla="*/ 418 h 4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5" h="418">
                  <a:moveTo>
                    <a:pt x="0" y="418"/>
                  </a:moveTo>
                  <a:cubicBezTo>
                    <a:pt x="37" y="381"/>
                    <a:pt x="147" y="257"/>
                    <a:pt x="224" y="187"/>
                  </a:cubicBezTo>
                  <a:cubicBezTo>
                    <a:pt x="301" y="117"/>
                    <a:pt x="417" y="31"/>
                    <a:pt x="455" y="0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4" name="Freeform 42"/>
            <p:cNvSpPr>
              <a:spLocks/>
            </p:cNvSpPr>
            <p:nvPr/>
          </p:nvSpPr>
          <p:spPr bwMode="auto">
            <a:xfrm>
              <a:off x="3768" y="3248"/>
              <a:ext cx="455" cy="485"/>
            </a:xfrm>
            <a:custGeom>
              <a:avLst/>
              <a:gdLst>
                <a:gd name="T0" fmla="*/ 0 w 455"/>
                <a:gd name="T1" fmla="*/ 0 h 418"/>
                <a:gd name="T2" fmla="*/ 224 w 455"/>
                <a:gd name="T3" fmla="*/ 231 h 418"/>
                <a:gd name="T4" fmla="*/ 455 w 455"/>
                <a:gd name="T5" fmla="*/ 418 h 418"/>
                <a:gd name="T6" fmla="*/ 0 60000 65536"/>
                <a:gd name="T7" fmla="*/ 0 60000 65536"/>
                <a:gd name="T8" fmla="*/ 0 60000 65536"/>
                <a:gd name="T9" fmla="*/ 0 w 455"/>
                <a:gd name="T10" fmla="*/ 0 h 418"/>
                <a:gd name="T11" fmla="*/ 455 w 455"/>
                <a:gd name="T12" fmla="*/ 418 h 4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5" h="418">
                  <a:moveTo>
                    <a:pt x="0" y="0"/>
                  </a:moveTo>
                  <a:cubicBezTo>
                    <a:pt x="37" y="37"/>
                    <a:pt x="147" y="161"/>
                    <a:pt x="224" y="231"/>
                  </a:cubicBezTo>
                  <a:cubicBezTo>
                    <a:pt x="301" y="301"/>
                    <a:pt x="417" y="387"/>
                    <a:pt x="455" y="418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5" name="Oval 46"/>
            <p:cNvSpPr>
              <a:spLocks noChangeArrowheads="1"/>
            </p:cNvSpPr>
            <p:nvPr/>
          </p:nvSpPr>
          <p:spPr bwMode="auto">
            <a:xfrm>
              <a:off x="2736" y="2969"/>
              <a:ext cx="672" cy="553"/>
            </a:xfrm>
            <a:prstGeom prst="ellips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6" name="Oval 47"/>
            <p:cNvSpPr>
              <a:spLocks noChangeArrowheads="1"/>
            </p:cNvSpPr>
            <p:nvPr/>
          </p:nvSpPr>
          <p:spPr bwMode="auto">
            <a:xfrm>
              <a:off x="3034" y="3209"/>
              <a:ext cx="77" cy="77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7" name="Oval 48"/>
            <p:cNvSpPr>
              <a:spLocks noChangeArrowheads="1"/>
            </p:cNvSpPr>
            <p:nvPr/>
          </p:nvSpPr>
          <p:spPr bwMode="auto">
            <a:xfrm>
              <a:off x="3729" y="787"/>
              <a:ext cx="77" cy="77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8" name="Freeform 53"/>
            <p:cNvSpPr>
              <a:spLocks/>
            </p:cNvSpPr>
            <p:nvPr/>
          </p:nvSpPr>
          <p:spPr bwMode="auto">
            <a:xfrm flipV="1">
              <a:off x="2428" y="3248"/>
              <a:ext cx="645" cy="504"/>
            </a:xfrm>
            <a:custGeom>
              <a:avLst/>
              <a:gdLst>
                <a:gd name="T0" fmla="*/ 0 w 501"/>
                <a:gd name="T1" fmla="*/ 596 h 596"/>
                <a:gd name="T2" fmla="*/ 33 w 501"/>
                <a:gd name="T3" fmla="*/ 386 h 596"/>
                <a:gd name="T4" fmla="*/ 138 w 501"/>
                <a:gd name="T5" fmla="*/ 182 h 596"/>
                <a:gd name="T6" fmla="*/ 279 w 501"/>
                <a:gd name="T7" fmla="*/ 53 h 596"/>
                <a:gd name="T8" fmla="*/ 402 w 501"/>
                <a:gd name="T9" fmla="*/ 8 h 596"/>
                <a:gd name="T10" fmla="*/ 501 w 501"/>
                <a:gd name="T11" fmla="*/ 2 h 5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1"/>
                <a:gd name="T19" fmla="*/ 0 h 596"/>
                <a:gd name="T20" fmla="*/ 501 w 501"/>
                <a:gd name="T21" fmla="*/ 596 h 5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1" h="596">
                  <a:moveTo>
                    <a:pt x="0" y="596"/>
                  </a:moveTo>
                  <a:cubicBezTo>
                    <a:pt x="5" y="561"/>
                    <a:pt x="10" y="455"/>
                    <a:pt x="33" y="386"/>
                  </a:cubicBezTo>
                  <a:cubicBezTo>
                    <a:pt x="56" y="317"/>
                    <a:pt x="97" y="237"/>
                    <a:pt x="138" y="182"/>
                  </a:cubicBezTo>
                  <a:cubicBezTo>
                    <a:pt x="179" y="127"/>
                    <a:pt x="235" y="82"/>
                    <a:pt x="279" y="53"/>
                  </a:cubicBezTo>
                  <a:cubicBezTo>
                    <a:pt x="323" y="24"/>
                    <a:pt x="365" y="16"/>
                    <a:pt x="402" y="8"/>
                  </a:cubicBezTo>
                  <a:cubicBezTo>
                    <a:pt x="439" y="0"/>
                    <a:pt x="481" y="3"/>
                    <a:pt x="501" y="2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76806" name="Object 6"/>
            <p:cNvGraphicFramePr>
              <a:graphicFrameLocks noChangeAspect="1"/>
            </p:cNvGraphicFramePr>
            <p:nvPr/>
          </p:nvGraphicFramePr>
          <p:xfrm>
            <a:off x="4570" y="2114"/>
            <a:ext cx="1166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84" name="Equation" r:id="rId11" imgW="901440" imgH="228600" progId="Equation.3">
                    <p:embed/>
                  </p:oleObj>
                </mc:Choice>
                <mc:Fallback>
                  <p:oleObj name="Equation" r:id="rId11" imgW="901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0" y="2114"/>
                          <a:ext cx="1166" cy="2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829" name="Line 64"/>
            <p:cNvSpPr>
              <a:spLocks noChangeShapeType="1"/>
            </p:cNvSpPr>
            <p:nvPr/>
          </p:nvSpPr>
          <p:spPr bwMode="auto">
            <a:xfrm>
              <a:off x="3073" y="826"/>
              <a:ext cx="6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30" name="Line 67"/>
            <p:cNvSpPr>
              <a:spLocks noChangeShapeType="1"/>
            </p:cNvSpPr>
            <p:nvPr/>
          </p:nvSpPr>
          <p:spPr bwMode="auto">
            <a:xfrm>
              <a:off x="3768" y="826"/>
              <a:ext cx="0" cy="24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31" name="Freeform 68"/>
            <p:cNvSpPr>
              <a:spLocks/>
            </p:cNvSpPr>
            <p:nvPr/>
          </p:nvSpPr>
          <p:spPr bwMode="auto">
            <a:xfrm flipH="1">
              <a:off x="3073" y="3249"/>
              <a:ext cx="695" cy="503"/>
            </a:xfrm>
            <a:custGeom>
              <a:avLst/>
              <a:gdLst>
                <a:gd name="T0" fmla="*/ 0 w 459"/>
                <a:gd name="T1" fmla="*/ 0 h 569"/>
                <a:gd name="T2" fmla="*/ 90 w 459"/>
                <a:gd name="T3" fmla="*/ 222 h 569"/>
                <a:gd name="T4" fmla="*/ 183 w 459"/>
                <a:gd name="T5" fmla="*/ 402 h 569"/>
                <a:gd name="T6" fmla="*/ 294 w 459"/>
                <a:gd name="T7" fmla="*/ 519 h 569"/>
                <a:gd name="T8" fmla="*/ 390 w 459"/>
                <a:gd name="T9" fmla="*/ 561 h 569"/>
                <a:gd name="T10" fmla="*/ 459 w 459"/>
                <a:gd name="T11" fmla="*/ 567 h 5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9"/>
                <a:gd name="T19" fmla="*/ 0 h 569"/>
                <a:gd name="T20" fmla="*/ 459 w 459"/>
                <a:gd name="T21" fmla="*/ 569 h 5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9" h="569">
                  <a:moveTo>
                    <a:pt x="0" y="0"/>
                  </a:moveTo>
                  <a:cubicBezTo>
                    <a:pt x="15" y="36"/>
                    <a:pt x="59" y="155"/>
                    <a:pt x="90" y="222"/>
                  </a:cubicBezTo>
                  <a:cubicBezTo>
                    <a:pt x="121" y="289"/>
                    <a:pt x="149" y="353"/>
                    <a:pt x="183" y="402"/>
                  </a:cubicBezTo>
                  <a:cubicBezTo>
                    <a:pt x="217" y="451"/>
                    <a:pt x="260" y="493"/>
                    <a:pt x="294" y="519"/>
                  </a:cubicBezTo>
                  <a:cubicBezTo>
                    <a:pt x="328" y="545"/>
                    <a:pt x="363" y="553"/>
                    <a:pt x="390" y="561"/>
                  </a:cubicBezTo>
                  <a:cubicBezTo>
                    <a:pt x="417" y="569"/>
                    <a:pt x="445" y="566"/>
                    <a:pt x="459" y="567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32" name="Rectangle 69"/>
            <p:cNvSpPr>
              <a:spLocks noChangeArrowheads="1"/>
            </p:cNvSpPr>
            <p:nvPr/>
          </p:nvSpPr>
          <p:spPr bwMode="auto">
            <a:xfrm>
              <a:off x="1610" y="2685"/>
              <a:ext cx="97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stable region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76833" name="Rectangle 70"/>
            <p:cNvSpPr>
              <a:spLocks noChangeArrowheads="1"/>
            </p:cNvSpPr>
            <p:nvPr/>
          </p:nvSpPr>
          <p:spPr bwMode="auto">
            <a:xfrm>
              <a:off x="1476" y="3521"/>
              <a:ext cx="112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Comic Sans MS" pitchFamily="-110" charset="0"/>
                </a:rPr>
                <a:t>unstable region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76834" name="Rectangle 71"/>
            <p:cNvSpPr>
              <a:spLocks noChangeArrowheads="1"/>
            </p:cNvSpPr>
            <p:nvPr/>
          </p:nvSpPr>
          <p:spPr bwMode="auto">
            <a:xfrm>
              <a:off x="3116" y="3752"/>
              <a:ext cx="8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 err="1">
                  <a:latin typeface="Comic Sans MS" pitchFamily="-110" charset="0"/>
                </a:rPr>
                <a:t>separatrix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76835" name="Line 72"/>
            <p:cNvSpPr>
              <a:spLocks noChangeShapeType="1"/>
            </p:cNvSpPr>
            <p:nvPr/>
          </p:nvSpPr>
          <p:spPr bwMode="auto">
            <a:xfrm>
              <a:off x="2352" y="2897"/>
              <a:ext cx="283" cy="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36" name="Rectangle 73"/>
            <p:cNvSpPr>
              <a:spLocks noChangeArrowheads="1"/>
            </p:cNvSpPr>
            <p:nvPr/>
          </p:nvSpPr>
          <p:spPr bwMode="auto">
            <a:xfrm>
              <a:off x="4286" y="3483"/>
              <a:ext cx="1544" cy="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The </a:t>
              </a:r>
              <a:r>
                <a:rPr lang="en-US" sz="1600" dirty="0" smtClean="0">
                  <a:solidFill>
                    <a:srgbClr val="3333FF"/>
                  </a:solidFill>
                  <a:latin typeface="Comic Sans MS" pitchFamily="-110" charset="0"/>
                </a:rPr>
                <a:t>symmetry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of the case </a:t>
              </a:r>
              <a:r>
                <a:rPr lang="en-US" sz="1600" dirty="0" smtClean="0">
                  <a:solidFill>
                    <a:srgbClr val="3333FF"/>
                  </a:solidFill>
                  <a:latin typeface="Comic Sans MS" pitchFamily="-110" charset="0"/>
                </a:rPr>
                <a:t>B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= const. is lost</a:t>
              </a:r>
              <a:endParaRPr sz="1600" noProof="1">
                <a:solidFill>
                  <a:srgbClr val="3333FF"/>
                </a:solidFill>
                <a:latin typeface="Comic Sans MS" pitchFamily="-110" charset="0"/>
              </a:endParaRPr>
            </a:p>
          </p:txBody>
        </p:sp>
      </p:grpSp>
      <p:sp>
        <p:nvSpPr>
          <p:cNvPr id="43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Synchrotron oscillations (with acceleration)</a:t>
            </a:r>
            <a:endParaRPr lang="fr-FR" dirty="0"/>
          </a:p>
        </p:txBody>
      </p:sp>
      <p:sp>
        <p:nvSpPr>
          <p:cNvPr id="44" name="Oval 26"/>
          <p:cNvSpPr>
            <a:spLocks noChangeArrowheads="1"/>
          </p:cNvSpPr>
          <p:nvPr/>
        </p:nvSpPr>
        <p:spPr bwMode="auto">
          <a:xfrm>
            <a:off x="4988170" y="1789584"/>
            <a:ext cx="112835" cy="122238"/>
          </a:xfrm>
          <a:prstGeom prst="ellipse">
            <a:avLst/>
          </a:prstGeom>
          <a:gradFill rotWithShape="0">
            <a:gsLst>
              <a:gs pos="0">
                <a:srgbClr val="0066FF"/>
              </a:gs>
              <a:gs pos="100000">
                <a:srgbClr val="00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7"/>
          <p:cNvSpPr>
            <a:spLocks noChangeArrowheads="1"/>
          </p:cNvSpPr>
          <p:nvPr/>
        </p:nvSpPr>
        <p:spPr bwMode="auto">
          <a:xfrm>
            <a:off x="4459165" y="2348880"/>
            <a:ext cx="112835" cy="122238"/>
          </a:xfrm>
          <a:prstGeom prst="ellipse">
            <a:avLst/>
          </a:prstGeom>
          <a:gradFill rotWithShape="0">
            <a:gsLst>
              <a:gs pos="0">
                <a:srgbClr val="0066FF"/>
              </a:gs>
              <a:gs pos="100000">
                <a:srgbClr val="00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4761036" y="1789584"/>
            <a:ext cx="140677" cy="1381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33"/>
          <p:cNvSpPr>
            <a:spLocks noChangeShapeType="1"/>
          </p:cNvSpPr>
          <p:nvPr/>
        </p:nvSpPr>
        <p:spPr bwMode="auto">
          <a:xfrm flipV="1">
            <a:off x="4427984" y="2132855"/>
            <a:ext cx="144016" cy="216024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34"/>
          <p:cNvSpPr>
            <a:spLocks noChangeArrowheads="1"/>
          </p:cNvSpPr>
          <p:nvPr/>
        </p:nvSpPr>
        <p:spPr bwMode="auto">
          <a:xfrm>
            <a:off x="4493482" y="2348880"/>
            <a:ext cx="29454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Comic Sans MS" pitchFamily="-110" charset="0"/>
              </a:rPr>
              <a:t>2</a:t>
            </a:r>
            <a:endParaRPr sz="1400" noProof="1">
              <a:latin typeface="Comic Sans MS" pitchFamily="-110" charset="0"/>
            </a:endParaRPr>
          </a:p>
        </p:txBody>
      </p:sp>
      <p:sp>
        <p:nvSpPr>
          <p:cNvPr id="49" name="Rectangle 35"/>
          <p:cNvSpPr>
            <a:spLocks noChangeArrowheads="1"/>
          </p:cNvSpPr>
          <p:nvPr/>
        </p:nvSpPr>
        <p:spPr bwMode="auto">
          <a:xfrm>
            <a:off x="4979378" y="1484784"/>
            <a:ext cx="26523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Comic Sans MS" pitchFamily="-110" charset="0"/>
              </a:rPr>
              <a:t>1</a:t>
            </a:r>
            <a:endParaRPr sz="1400" noProof="1">
              <a:latin typeface="Comic Sans MS" pitchFamily="-110" charset="0"/>
            </a:endParaRPr>
          </a:p>
        </p:txBody>
      </p:sp>
      <p:sp>
        <p:nvSpPr>
          <p:cNvPr id="50" name="Rectangle 51"/>
          <p:cNvSpPr>
            <a:spLocks noChangeArrowheads="1"/>
          </p:cNvSpPr>
          <p:nvPr/>
        </p:nvSpPr>
        <p:spPr bwMode="auto">
          <a:xfrm>
            <a:off x="539552" y="908150"/>
            <a:ext cx="4016619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Comic Sans MS" pitchFamily="-110" charset="0"/>
              </a:rPr>
              <a:t>Case with acceleration </a:t>
            </a:r>
            <a:r>
              <a:rPr lang="en-US" sz="1600" i="1" dirty="0">
                <a:solidFill>
                  <a:srgbClr val="3333FF"/>
                </a:solidFill>
                <a:latin typeface="Comic Sans MS" pitchFamily="-110" charset="0"/>
              </a:rPr>
              <a:t>B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 increasing</a:t>
            </a:r>
            <a:r>
              <a:rPr lang="en-US" sz="1600" dirty="0">
                <a:latin typeface="Comic Sans MS" pitchFamily="-110" charset="0"/>
              </a:rPr>
              <a:t> </a:t>
            </a:r>
            <a:endParaRPr sz="1600" noProof="1">
              <a:latin typeface="Comic Sans MS" pitchFamily="-110" charset="0"/>
            </a:endParaRPr>
          </a:p>
        </p:txBody>
      </p:sp>
      <p:graphicFrame>
        <p:nvGraphicFramePr>
          <p:cNvPr id="5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952175"/>
              </p:ext>
            </p:extLst>
          </p:nvPr>
        </p:nvGraphicFramePr>
        <p:xfrm>
          <a:off x="4501952" y="836712"/>
          <a:ext cx="77372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5" name="Equation" r:id="rId13" imgW="419040" imgH="228600" progId="Equation.3">
                  <p:embed/>
                </p:oleObj>
              </mc:Choice>
              <mc:Fallback>
                <p:oleObj name="Equation" r:id="rId13" imgW="419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1952" y="836712"/>
                        <a:ext cx="77372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ctangle 1104"/>
          <p:cNvSpPr>
            <a:spLocks noChangeArrowheads="1"/>
          </p:cNvSpPr>
          <p:nvPr/>
        </p:nvSpPr>
        <p:spPr bwMode="auto">
          <a:xfrm>
            <a:off x="827584" y="4100695"/>
            <a:ext cx="2242500" cy="336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3333FF"/>
                </a:solidFill>
                <a:latin typeface="Comic Sans MS" pitchFamily="-110" charset="0"/>
              </a:rPr>
              <a:t>Phase space picture</a:t>
            </a:r>
            <a:endParaRPr sz="1800" noProof="1">
              <a:solidFill>
                <a:srgbClr val="3333FF"/>
              </a:solidFill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19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Synchrotron motion in phase space</a:t>
            </a:r>
            <a:endParaRPr lang="fr-FR" dirty="0"/>
          </a:p>
        </p:txBody>
      </p:sp>
      <p:pic>
        <p:nvPicPr>
          <p:cNvPr id="2" name="SingleHarmonicPhaseSpaceConstruction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31840" y="871893"/>
            <a:ext cx="5080000" cy="5698999"/>
          </a:xfrm>
          <a:prstGeom prst="rect">
            <a:avLst/>
          </a:prstGeom>
        </p:spPr>
      </p:pic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95536" y="1340768"/>
            <a:ext cx="2808311" cy="452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GB" sz="1800" dirty="0" smtClean="0">
                <a:latin typeface="+mn-lt"/>
              </a:rPr>
              <a:t>Remark:</a:t>
            </a:r>
          </a:p>
          <a:p>
            <a:r>
              <a:rPr lang="en-GB" sz="1800" dirty="0" smtClean="0">
                <a:latin typeface="+mn-lt"/>
              </a:rPr>
              <a:t>Synchrotron frequency </a:t>
            </a:r>
            <a:r>
              <a:rPr lang="en-GB" sz="1800" dirty="0" smtClean="0">
                <a:solidFill>
                  <a:srgbClr val="FF0000"/>
                </a:solidFill>
                <a:latin typeface="+mn-lt"/>
              </a:rPr>
              <a:t>much smaller </a:t>
            </a:r>
            <a:r>
              <a:rPr lang="en-GB" sz="1800" dirty="0" smtClean="0">
                <a:latin typeface="+mn-lt"/>
              </a:rPr>
              <a:t>than </a:t>
            </a:r>
            <a:r>
              <a:rPr lang="en-GB" sz="1800" dirty="0" err="1" smtClean="0">
                <a:latin typeface="+mn-lt"/>
              </a:rPr>
              <a:t>betatron</a:t>
            </a:r>
            <a:r>
              <a:rPr lang="en-GB" sz="1800" dirty="0" smtClean="0">
                <a:latin typeface="+mn-lt"/>
              </a:rPr>
              <a:t> frequency. </a:t>
            </a:r>
          </a:p>
          <a:p>
            <a:endParaRPr lang="en-GB" sz="1800" dirty="0" smtClean="0">
              <a:latin typeface="+mn-lt"/>
            </a:endParaRPr>
          </a:p>
          <a:p>
            <a:endParaRPr lang="en-GB" sz="1800" dirty="0" smtClean="0">
              <a:latin typeface="+mn-lt"/>
            </a:endParaRPr>
          </a:p>
          <a:p>
            <a:endParaRPr lang="en-GB" sz="1800" dirty="0" smtClean="0">
              <a:latin typeface="+mn-lt"/>
            </a:endParaRPr>
          </a:p>
          <a:p>
            <a:r>
              <a:rPr lang="en-GB" sz="1800" dirty="0" smtClean="0">
                <a:latin typeface="+mn-lt"/>
              </a:rPr>
              <a:t>The restoring </a:t>
            </a:r>
            <a:r>
              <a:rPr lang="en-GB" sz="1800" dirty="0" smtClean="0">
                <a:solidFill>
                  <a:srgbClr val="FF0000"/>
                </a:solidFill>
                <a:latin typeface="+mn-lt"/>
              </a:rPr>
              <a:t>force</a:t>
            </a:r>
            <a:r>
              <a:rPr lang="en-GB" sz="1800" dirty="0" smtClean="0">
                <a:latin typeface="+mn-lt"/>
              </a:rPr>
              <a:t> is </a:t>
            </a:r>
            <a:r>
              <a:rPr lang="en-GB" sz="1800" dirty="0" smtClean="0">
                <a:solidFill>
                  <a:srgbClr val="FF0000"/>
                </a:solidFill>
                <a:latin typeface="+mn-lt"/>
              </a:rPr>
              <a:t>non-linear</a:t>
            </a:r>
            <a:r>
              <a:rPr lang="en-GB" sz="1800" dirty="0" smtClean="0">
                <a:latin typeface="+mn-lt"/>
              </a:rPr>
              <a:t>.</a:t>
            </a:r>
          </a:p>
          <a:p>
            <a:pPr marL="285750" indent="-285750">
              <a:buFont typeface="Symbol" charset="0"/>
              <a:buChar char=""/>
            </a:pPr>
            <a:r>
              <a:rPr lang="en-GB" sz="1800" dirty="0" smtClean="0">
                <a:latin typeface="+mn-lt"/>
              </a:rPr>
              <a:t>speed of motion depends on position in </a:t>
            </a:r>
            <a:br>
              <a:rPr lang="en-GB" sz="1800" dirty="0" smtClean="0">
                <a:latin typeface="+mn-lt"/>
              </a:rPr>
            </a:br>
            <a:r>
              <a:rPr lang="en-GB" sz="1800" dirty="0" smtClean="0">
                <a:latin typeface="+mn-lt"/>
              </a:rPr>
              <a:t>phase-space</a:t>
            </a:r>
          </a:p>
          <a:p>
            <a:pPr marL="285750" indent="-285750">
              <a:buFont typeface="Symbol" charset="0"/>
              <a:buChar char=""/>
            </a:pPr>
            <a:endParaRPr lang="en-GB" sz="1800" dirty="0" smtClean="0">
              <a:latin typeface="+mn-lt"/>
            </a:endParaRPr>
          </a:p>
          <a:p>
            <a:pPr marL="285750" indent="-285750">
              <a:buFont typeface="Symbol" charset="0"/>
              <a:buChar char=""/>
            </a:pPr>
            <a:endParaRPr lang="en-GB" sz="1800" dirty="0" smtClean="0">
              <a:latin typeface="+mn-lt"/>
            </a:endParaRPr>
          </a:p>
          <a:p>
            <a:r>
              <a:rPr lang="en-GB" sz="1800" dirty="0" smtClean="0">
                <a:latin typeface="+mn-lt"/>
              </a:rPr>
              <a:t>(here shown for a stationary bucket) 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8282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Text Box 2"/>
          <p:cNvSpPr txBox="1">
            <a:spLocks noChangeArrowheads="1"/>
          </p:cNvSpPr>
          <p:nvPr/>
        </p:nvSpPr>
        <p:spPr bwMode="auto">
          <a:xfrm>
            <a:off x="1055077" y="4725144"/>
            <a:ext cx="386861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de-DE" sz="1800" b="1" dirty="0" err="1">
                <a:latin typeface="+mn-lt"/>
              </a:rPr>
              <a:t>Bucket</a:t>
            </a:r>
            <a:r>
              <a:rPr lang="de-DE" sz="1800" b="1" dirty="0">
                <a:latin typeface="+mn-lt"/>
              </a:rPr>
              <a:t> </a:t>
            </a:r>
            <a:r>
              <a:rPr lang="de-DE" sz="1800" b="1" dirty="0" err="1">
                <a:latin typeface="+mn-lt"/>
              </a:rPr>
              <a:t>area</a:t>
            </a:r>
            <a:r>
              <a:rPr lang="de-DE" sz="1800" b="1" dirty="0">
                <a:latin typeface="+mn-lt"/>
              </a:rPr>
              <a:t>: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area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enclosed</a:t>
            </a:r>
            <a:r>
              <a:rPr lang="de-DE" sz="1800" dirty="0">
                <a:latin typeface="+mn-lt"/>
              </a:rPr>
              <a:t>         </a:t>
            </a:r>
            <a:r>
              <a:rPr lang="de-DE" sz="1800" dirty="0" err="1">
                <a:latin typeface="+mn-lt"/>
              </a:rPr>
              <a:t>by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the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 smtClean="0">
                <a:latin typeface="+mn-lt"/>
              </a:rPr>
              <a:t>separatrix</a:t>
            </a:r>
            <a:r>
              <a:rPr lang="de-DE" sz="1800" dirty="0" smtClean="0">
                <a:latin typeface="+mn-lt"/>
              </a:rPr>
              <a:t> </a:t>
            </a:r>
          </a:p>
          <a:p>
            <a:r>
              <a:rPr lang="en-US" sz="1800" dirty="0" smtClean="0">
                <a:latin typeface="Comic Sans MS" charset="0"/>
              </a:rPr>
              <a:t>=&gt; </a:t>
            </a:r>
            <a:r>
              <a:rPr lang="en-US" sz="1800" b="1" u="sng" dirty="0">
                <a:solidFill>
                  <a:srgbClr val="FF0000"/>
                </a:solidFill>
                <a:latin typeface="Comic Sans MS" charset="0"/>
              </a:rPr>
              <a:t>longitudinal Acceptance</a:t>
            </a:r>
            <a:r>
              <a:rPr lang="en-US" sz="1800" dirty="0">
                <a:solidFill>
                  <a:srgbClr val="FF0000"/>
                </a:solidFill>
                <a:latin typeface="Comic Sans MS" charset="0"/>
              </a:rPr>
              <a:t> </a:t>
            </a:r>
            <a:r>
              <a:rPr lang="en-US" sz="1800" dirty="0">
                <a:latin typeface="Comic Sans MS" charset="0"/>
              </a:rPr>
              <a:t>[</a:t>
            </a:r>
            <a:r>
              <a:rPr lang="en-US" sz="1800" dirty="0" err="1">
                <a:latin typeface="Comic Sans MS" charset="0"/>
              </a:rPr>
              <a:t>eVs</a:t>
            </a:r>
            <a:r>
              <a:rPr lang="en-US" sz="1800" dirty="0">
                <a:latin typeface="Comic Sans MS" charset="0"/>
              </a:rPr>
              <a:t>]</a:t>
            </a:r>
          </a:p>
          <a:p>
            <a:pPr algn="l"/>
            <a:endParaRPr lang="de-DE" sz="1800" dirty="0">
              <a:latin typeface="+mn-lt"/>
            </a:endParaRPr>
          </a:p>
          <a:p>
            <a:pPr algn="l"/>
            <a:r>
              <a:rPr lang="de-DE" sz="1800" b="1" dirty="0">
                <a:latin typeface="+mn-lt"/>
              </a:rPr>
              <a:t>The </a:t>
            </a:r>
            <a:r>
              <a:rPr lang="de-DE" sz="1800" b="1" dirty="0" err="1">
                <a:latin typeface="+mn-lt"/>
              </a:rPr>
              <a:t>area</a:t>
            </a:r>
            <a:r>
              <a:rPr lang="de-DE" sz="1800" b="1" dirty="0">
                <a:latin typeface="+mn-lt"/>
              </a:rPr>
              <a:t> </a:t>
            </a:r>
            <a:r>
              <a:rPr lang="de-DE" sz="1800" b="1" dirty="0" err="1">
                <a:latin typeface="+mn-lt"/>
              </a:rPr>
              <a:t>covered</a:t>
            </a:r>
            <a:r>
              <a:rPr lang="de-DE" sz="1800" b="1" dirty="0">
                <a:latin typeface="+mn-lt"/>
              </a:rPr>
              <a:t> </a:t>
            </a:r>
            <a:r>
              <a:rPr lang="de-DE" sz="1800" b="1" dirty="0" err="1">
                <a:latin typeface="+mn-lt"/>
              </a:rPr>
              <a:t>by</a:t>
            </a:r>
            <a:r>
              <a:rPr lang="de-DE" sz="1800" b="1" dirty="0">
                <a:latin typeface="+mn-lt"/>
              </a:rPr>
              <a:t> </a:t>
            </a:r>
            <a:r>
              <a:rPr lang="de-DE" sz="1800" b="1" dirty="0" err="1">
                <a:latin typeface="+mn-lt"/>
              </a:rPr>
              <a:t>particles</a:t>
            </a:r>
            <a:r>
              <a:rPr lang="de-DE" sz="1800" b="1" dirty="0">
                <a:latin typeface="+mn-lt"/>
              </a:rPr>
              <a:t> </a:t>
            </a:r>
            <a:r>
              <a:rPr lang="de-DE" sz="1800" b="1" dirty="0" smtClean="0">
                <a:latin typeface="+mn-lt"/>
              </a:rPr>
              <a:t/>
            </a:r>
            <a:br>
              <a:rPr lang="de-DE" sz="1800" b="1" dirty="0" smtClean="0">
                <a:latin typeface="+mn-lt"/>
              </a:rPr>
            </a:br>
            <a:r>
              <a:rPr lang="de-DE" sz="1800" b="1" dirty="0" err="1" smtClean="0">
                <a:latin typeface="+mn-lt"/>
              </a:rPr>
              <a:t>is</a:t>
            </a:r>
            <a:r>
              <a:rPr lang="de-DE" sz="1800" b="1" dirty="0" smtClean="0">
                <a:latin typeface="+mn-lt"/>
              </a:rPr>
              <a:t> </a:t>
            </a:r>
            <a:r>
              <a:rPr lang="de-DE" sz="1800" b="1" dirty="0" err="1">
                <a:latin typeface="+mn-lt"/>
              </a:rPr>
              <a:t>the</a:t>
            </a:r>
            <a:r>
              <a:rPr lang="de-DE" sz="1800" b="1" dirty="0">
                <a:latin typeface="+mn-lt"/>
              </a:rPr>
              <a:t> </a:t>
            </a:r>
            <a:r>
              <a:rPr lang="de-DE" sz="1800" b="1" dirty="0">
                <a:solidFill>
                  <a:srgbClr val="FF0000"/>
                </a:solidFill>
                <a:latin typeface="+mn-lt"/>
              </a:rPr>
              <a:t>longitudinal </a:t>
            </a:r>
            <a:r>
              <a:rPr lang="de-DE" sz="1800" b="1" dirty="0" smtClean="0">
                <a:solidFill>
                  <a:srgbClr val="FF0000"/>
                </a:solidFill>
                <a:latin typeface="+mn-lt"/>
              </a:rPr>
              <a:t>emittance.</a:t>
            </a:r>
            <a:endParaRPr lang="de-DE" sz="16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4340" name="Group 3"/>
          <p:cNvGrpSpPr>
            <a:grpSpLocks/>
          </p:cNvGrpSpPr>
          <p:nvPr/>
        </p:nvGrpSpPr>
        <p:grpSpPr bwMode="auto">
          <a:xfrm>
            <a:off x="756138" y="908720"/>
            <a:ext cx="4220308" cy="3641726"/>
            <a:chOff x="516" y="1110"/>
            <a:chExt cx="2880" cy="2294"/>
          </a:xfrm>
        </p:grpSpPr>
        <p:pic>
          <p:nvPicPr>
            <p:cNvPr id="14360" name="Picture 4" descr="PhasenraumEmittanz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1584"/>
              <a:ext cx="2544" cy="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1" name="Text Box 5"/>
            <p:cNvSpPr txBox="1">
              <a:spLocks noChangeArrowheads="1"/>
            </p:cNvSpPr>
            <p:nvPr/>
          </p:nvSpPr>
          <p:spPr bwMode="auto">
            <a:xfrm>
              <a:off x="516" y="1110"/>
              <a:ext cx="2880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de-DE" sz="1600" b="1" dirty="0" smtClean="0">
                  <a:latin typeface="Symbol" charset="0"/>
                </a:rPr>
                <a:t>D</a:t>
              </a:r>
              <a:r>
                <a:rPr lang="de-DE" sz="1600" b="1" dirty="0" smtClean="0"/>
                <a:t>E-</a:t>
              </a:r>
              <a:r>
                <a:rPr lang="de-DE" sz="1800" b="1" dirty="0" smtClean="0">
                  <a:latin typeface="Symbol" charset="0"/>
                </a:rPr>
                <a:t>f</a:t>
              </a:r>
              <a:r>
                <a:rPr lang="de-DE" sz="1600" b="1" dirty="0" smtClean="0"/>
                <a:t> </a:t>
              </a:r>
              <a:r>
                <a:rPr lang="de-DE" sz="1600" b="1" dirty="0" err="1" smtClean="0">
                  <a:latin typeface="+mn-lt"/>
                </a:rPr>
                <a:t>phase</a:t>
              </a:r>
              <a:r>
                <a:rPr lang="de-DE" sz="1600" b="1" dirty="0" smtClean="0">
                  <a:latin typeface="+mn-lt"/>
                </a:rPr>
                <a:t> </a:t>
              </a:r>
              <a:r>
                <a:rPr lang="de-DE" sz="1600" b="1" dirty="0" err="1" smtClean="0">
                  <a:latin typeface="+mn-lt"/>
                </a:rPr>
                <a:t>space</a:t>
              </a:r>
              <a:r>
                <a:rPr lang="de-DE" sz="1600" b="1" dirty="0" smtClean="0">
                  <a:latin typeface="+mn-lt"/>
                </a:rPr>
                <a:t> </a:t>
              </a:r>
              <a:r>
                <a:rPr lang="de-DE" sz="1600" dirty="0" err="1" smtClean="0">
                  <a:latin typeface="+mn-lt"/>
                </a:rPr>
                <a:t>of</a:t>
              </a:r>
              <a:r>
                <a:rPr lang="de-DE" sz="1600" dirty="0" smtClean="0">
                  <a:latin typeface="+mn-lt"/>
                </a:rPr>
                <a:t> a </a:t>
              </a:r>
              <a:r>
                <a:rPr lang="de-DE" sz="1600" dirty="0" err="1" smtClean="0">
                  <a:solidFill>
                    <a:srgbClr val="FF0000"/>
                  </a:solidFill>
                  <a:latin typeface="+mn-lt"/>
                </a:rPr>
                <a:t>stationary</a:t>
              </a:r>
              <a:r>
                <a:rPr lang="de-DE" sz="1600" dirty="0" smtClean="0">
                  <a:solidFill>
                    <a:srgbClr val="FF0000"/>
                  </a:solidFill>
                  <a:latin typeface="+mn-lt"/>
                </a:rPr>
                <a:t> </a:t>
              </a:r>
              <a:r>
                <a:rPr lang="de-DE" sz="1600" dirty="0" err="1" smtClean="0">
                  <a:solidFill>
                    <a:srgbClr val="FF0000"/>
                  </a:solidFill>
                  <a:latin typeface="+mn-lt"/>
                </a:rPr>
                <a:t>bucket</a:t>
              </a:r>
              <a:r>
                <a:rPr lang="de-DE" sz="1600" dirty="0" smtClean="0">
                  <a:solidFill>
                    <a:srgbClr val="FF0000"/>
                  </a:solidFill>
                  <a:latin typeface="+mn-lt"/>
                </a:rPr>
                <a:t> </a:t>
              </a:r>
              <a:r>
                <a:rPr lang="de-DE" sz="1600" dirty="0" smtClean="0">
                  <a:latin typeface="+mn-lt"/>
                </a:rPr>
                <a:t>(</a:t>
              </a:r>
              <a:r>
                <a:rPr lang="de-DE" sz="1600" dirty="0" err="1" smtClean="0">
                  <a:latin typeface="+mn-lt"/>
                </a:rPr>
                <a:t>when</a:t>
              </a:r>
              <a:r>
                <a:rPr lang="de-DE" sz="1600" dirty="0" smtClean="0">
                  <a:latin typeface="+mn-lt"/>
                </a:rPr>
                <a:t> </a:t>
              </a:r>
              <a:r>
                <a:rPr lang="de-DE" sz="1600" dirty="0" err="1" smtClean="0">
                  <a:latin typeface="+mn-lt"/>
                </a:rPr>
                <a:t>there</a:t>
              </a:r>
              <a:r>
                <a:rPr lang="de-DE" sz="1600" dirty="0" smtClean="0">
                  <a:latin typeface="+mn-lt"/>
                </a:rPr>
                <a:t> </a:t>
              </a:r>
              <a:r>
                <a:rPr lang="de-DE" sz="1600" dirty="0" err="1" smtClean="0">
                  <a:latin typeface="+mn-lt"/>
                </a:rPr>
                <a:t>is</a:t>
              </a:r>
              <a:r>
                <a:rPr lang="de-DE" sz="1600" dirty="0" smtClean="0">
                  <a:latin typeface="+mn-lt"/>
                </a:rPr>
                <a:t> </a:t>
              </a:r>
              <a:r>
                <a:rPr lang="de-DE" sz="1600" dirty="0" err="1" smtClean="0">
                  <a:solidFill>
                    <a:srgbClr val="FF0000"/>
                  </a:solidFill>
                  <a:latin typeface="+mn-lt"/>
                </a:rPr>
                <a:t>no</a:t>
              </a:r>
              <a:r>
                <a:rPr lang="de-DE" sz="1600" dirty="0" smtClean="0">
                  <a:solidFill>
                    <a:srgbClr val="FF0000"/>
                  </a:solidFill>
                  <a:latin typeface="+mn-lt"/>
                </a:rPr>
                <a:t> </a:t>
              </a:r>
              <a:r>
                <a:rPr lang="de-DE" sz="1600" dirty="0" err="1" smtClean="0">
                  <a:solidFill>
                    <a:srgbClr val="FF0000"/>
                  </a:solidFill>
                  <a:latin typeface="+mn-lt"/>
                </a:rPr>
                <a:t>acceleration</a:t>
              </a:r>
              <a:r>
                <a:rPr lang="de-DE" sz="1600" dirty="0" smtClean="0">
                  <a:latin typeface="+mn-lt"/>
                </a:rPr>
                <a:t>)</a:t>
              </a:r>
              <a:endParaRPr lang="de-DE" sz="1400" dirty="0">
                <a:latin typeface="+mn-lt"/>
              </a:endParaRPr>
            </a:p>
          </p:txBody>
        </p:sp>
      </p:grp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5352401" y="908720"/>
            <a:ext cx="3396063" cy="1015663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de-DE" sz="2000" b="1" dirty="0">
                <a:latin typeface="+mn-lt"/>
              </a:rPr>
              <a:t>Dynamics </a:t>
            </a:r>
            <a:r>
              <a:rPr lang="de-DE" sz="2000" b="1" dirty="0" err="1">
                <a:latin typeface="+mn-lt"/>
              </a:rPr>
              <a:t>of</a:t>
            </a:r>
            <a:r>
              <a:rPr lang="de-DE" sz="2000" b="1" dirty="0">
                <a:latin typeface="+mn-lt"/>
              </a:rPr>
              <a:t> a </a:t>
            </a:r>
            <a:r>
              <a:rPr lang="de-DE" sz="2000" b="1" dirty="0" err="1">
                <a:latin typeface="+mn-lt"/>
              </a:rPr>
              <a:t>particle</a:t>
            </a:r>
            <a:endParaRPr lang="de-DE" sz="2000" dirty="0">
              <a:latin typeface="+mn-lt"/>
            </a:endParaRPr>
          </a:p>
          <a:p>
            <a:pPr algn="l"/>
            <a:r>
              <a:rPr lang="de-DE" sz="2000" dirty="0">
                <a:latin typeface="+mn-lt"/>
              </a:rPr>
              <a:t>Non-linear, </a:t>
            </a:r>
            <a:r>
              <a:rPr lang="de-DE" sz="2000" dirty="0" err="1">
                <a:latin typeface="+mn-lt"/>
              </a:rPr>
              <a:t>conservative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oscillator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>
                <a:latin typeface="+mn-lt"/>
                <a:sym typeface="Symbol" charset="0"/>
              </a:rPr>
              <a:t> </a:t>
            </a:r>
            <a:r>
              <a:rPr lang="de-DE" sz="2000" dirty="0" smtClean="0">
                <a:latin typeface="+mn-lt"/>
                <a:sym typeface="Symbol" charset="0"/>
              </a:rPr>
              <a:t>e.g. </a:t>
            </a:r>
            <a:r>
              <a:rPr lang="de-DE" sz="2000" dirty="0" err="1" smtClean="0">
                <a:latin typeface="+mn-lt"/>
                <a:sym typeface="Symbol" charset="0"/>
              </a:rPr>
              <a:t>pendulum</a:t>
            </a:r>
            <a:r>
              <a:rPr lang="de-DE" sz="2000" dirty="0" smtClean="0">
                <a:latin typeface="+mn-lt"/>
              </a:rPr>
              <a:t> </a:t>
            </a:r>
            <a:endParaRPr lang="de-DE" sz="2000" dirty="0">
              <a:latin typeface="+mn-lt"/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923441" y="2204864"/>
            <a:ext cx="5939204" cy="1266825"/>
            <a:chOff x="1995" y="1716"/>
            <a:chExt cx="4053" cy="798"/>
          </a:xfrm>
        </p:grpSpPr>
        <p:sp>
          <p:nvSpPr>
            <p:cNvPr id="14355" name="AutoShape 8"/>
            <p:cNvSpPr>
              <a:spLocks noChangeArrowheads="1"/>
            </p:cNvSpPr>
            <p:nvPr/>
          </p:nvSpPr>
          <p:spPr bwMode="auto">
            <a:xfrm rot="20980411">
              <a:off x="1995" y="2089"/>
              <a:ext cx="1538" cy="182"/>
            </a:xfrm>
            <a:prstGeom prst="leftArrow">
              <a:avLst>
                <a:gd name="adj1" fmla="val 50000"/>
                <a:gd name="adj2" fmla="val 211126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4356" name="Picture 9" descr="PendelOszillat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9" y="1776"/>
              <a:ext cx="720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7" name="Line 10"/>
            <p:cNvSpPr>
              <a:spLocks noChangeShapeType="1"/>
            </p:cNvSpPr>
            <p:nvPr/>
          </p:nvSpPr>
          <p:spPr bwMode="auto">
            <a:xfrm>
              <a:off x="3456" y="2514"/>
              <a:ext cx="25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8" name="Line 11"/>
            <p:cNvSpPr>
              <a:spLocks noChangeShapeType="1"/>
            </p:cNvSpPr>
            <p:nvPr/>
          </p:nvSpPr>
          <p:spPr bwMode="auto">
            <a:xfrm>
              <a:off x="3456" y="1716"/>
              <a:ext cx="25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9" name="Text Box 12"/>
            <p:cNvSpPr txBox="1">
              <a:spLocks noChangeArrowheads="1"/>
            </p:cNvSpPr>
            <p:nvPr/>
          </p:nvSpPr>
          <p:spPr bwMode="auto">
            <a:xfrm>
              <a:off x="3585" y="1864"/>
              <a:ext cx="218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l"/>
              <a:r>
                <a:rPr lang="de-DE" sz="2000" dirty="0" err="1">
                  <a:latin typeface="+mn-lt"/>
                </a:rPr>
                <a:t>Particle</a:t>
              </a:r>
              <a:r>
                <a:rPr lang="de-DE" sz="2000" dirty="0">
                  <a:latin typeface="+mn-lt"/>
                </a:rPr>
                <a:t> </a:t>
              </a:r>
              <a:r>
                <a:rPr lang="de-DE" sz="2000" b="1" dirty="0" err="1">
                  <a:latin typeface="+mn-lt"/>
                </a:rPr>
                <a:t>inside</a:t>
              </a:r>
              <a:r>
                <a:rPr lang="de-DE" sz="2000" b="1" dirty="0">
                  <a:latin typeface="+mn-lt"/>
                </a:rPr>
                <a:t>            </a:t>
              </a:r>
              <a:r>
                <a:rPr lang="de-DE" sz="2000" b="1" dirty="0" err="1" smtClean="0">
                  <a:latin typeface="+mn-lt"/>
                </a:rPr>
                <a:t>the</a:t>
              </a:r>
              <a:r>
                <a:rPr lang="de-DE" sz="2000" b="1" dirty="0" smtClean="0">
                  <a:latin typeface="+mn-lt"/>
                </a:rPr>
                <a:t> </a:t>
              </a:r>
              <a:r>
                <a:rPr lang="de-DE" sz="2000" b="1" dirty="0" err="1" smtClean="0">
                  <a:latin typeface="+mn-lt"/>
                </a:rPr>
                <a:t>separatrix</a:t>
              </a:r>
              <a:r>
                <a:rPr lang="de-DE" sz="2000" dirty="0">
                  <a:latin typeface="+mn-lt"/>
                </a:rPr>
                <a:t>: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792415" y="3384849"/>
            <a:ext cx="5070231" cy="1484313"/>
            <a:chOff x="2588" y="2473"/>
            <a:chExt cx="3460" cy="935"/>
          </a:xfrm>
        </p:grpSpPr>
        <p:sp>
          <p:nvSpPr>
            <p:cNvPr id="14351" name="AutoShape 14"/>
            <p:cNvSpPr>
              <a:spLocks noChangeArrowheads="1"/>
            </p:cNvSpPr>
            <p:nvPr/>
          </p:nvSpPr>
          <p:spPr bwMode="auto">
            <a:xfrm rot="1680000">
              <a:off x="2588" y="2473"/>
              <a:ext cx="1045" cy="174"/>
            </a:xfrm>
            <a:prstGeom prst="leftArrow">
              <a:avLst>
                <a:gd name="adj1" fmla="val 50000"/>
                <a:gd name="adj2" fmla="val 150144"/>
              </a:avLst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4352" name="Picture 15" descr="PendelInstabilerFixpunk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2" y="2598"/>
              <a:ext cx="212" cy="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3" name="Line 16"/>
            <p:cNvSpPr>
              <a:spLocks noChangeShapeType="1"/>
            </p:cNvSpPr>
            <p:nvPr/>
          </p:nvSpPr>
          <p:spPr bwMode="auto">
            <a:xfrm>
              <a:off x="3456" y="3408"/>
              <a:ext cx="25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4" name="Text Box 17"/>
            <p:cNvSpPr txBox="1">
              <a:spLocks noChangeArrowheads="1"/>
            </p:cNvSpPr>
            <p:nvPr/>
          </p:nvSpPr>
          <p:spPr bwMode="auto">
            <a:xfrm>
              <a:off x="3588" y="2734"/>
              <a:ext cx="218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l"/>
              <a:r>
                <a:rPr lang="de-DE" sz="2000" dirty="0" err="1">
                  <a:latin typeface="+mn-lt"/>
                </a:rPr>
                <a:t>Particle</a:t>
              </a:r>
              <a:r>
                <a:rPr lang="de-DE" sz="2000" dirty="0">
                  <a:latin typeface="+mn-lt"/>
                </a:rPr>
                <a:t> </a:t>
              </a:r>
              <a:r>
                <a:rPr lang="de-DE" sz="2000" dirty="0" err="1">
                  <a:latin typeface="+mn-lt"/>
                </a:rPr>
                <a:t>at</a:t>
              </a:r>
              <a:r>
                <a:rPr lang="de-DE" sz="2000" dirty="0">
                  <a:latin typeface="+mn-lt"/>
                </a:rPr>
                <a:t> </a:t>
              </a:r>
              <a:r>
                <a:rPr lang="de-DE" sz="2000" dirty="0" err="1" smtClean="0">
                  <a:latin typeface="+mn-lt"/>
                </a:rPr>
                <a:t>the</a:t>
              </a:r>
              <a:r>
                <a:rPr lang="de-DE" sz="2000" dirty="0">
                  <a:latin typeface="+mn-lt"/>
                </a:rPr>
                <a:t/>
              </a:r>
              <a:br>
                <a:rPr lang="de-DE" sz="2000" dirty="0">
                  <a:latin typeface="+mn-lt"/>
                </a:rPr>
              </a:br>
              <a:r>
                <a:rPr lang="de-DE" sz="2000" b="1" dirty="0" err="1" smtClean="0">
                  <a:latin typeface="+mn-lt"/>
                </a:rPr>
                <a:t>unstable</a:t>
              </a:r>
              <a:r>
                <a:rPr lang="de-DE" sz="2000" b="1" dirty="0" smtClean="0">
                  <a:latin typeface="+mn-lt"/>
                </a:rPr>
                <a:t> fix-</a:t>
              </a:r>
              <a:r>
                <a:rPr lang="de-DE" sz="2000" b="1" dirty="0">
                  <a:latin typeface="+mn-lt"/>
                </a:rPr>
                <a:t>point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3474428" y="4368254"/>
            <a:ext cx="5388219" cy="1797050"/>
            <a:chOff x="2371" y="3116"/>
            <a:chExt cx="3677" cy="1132"/>
          </a:xfrm>
        </p:grpSpPr>
        <p:sp>
          <p:nvSpPr>
            <p:cNvPr id="14347" name="AutoShape 19"/>
            <p:cNvSpPr>
              <a:spLocks noChangeArrowheads="1"/>
            </p:cNvSpPr>
            <p:nvPr/>
          </p:nvSpPr>
          <p:spPr bwMode="auto">
            <a:xfrm rot="2100000">
              <a:off x="2371" y="3116"/>
              <a:ext cx="1308" cy="173"/>
            </a:xfrm>
            <a:prstGeom prst="leftArrow">
              <a:avLst>
                <a:gd name="adj1" fmla="val 50000"/>
                <a:gd name="adj2" fmla="val 189017"/>
              </a:avLst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4348" name="Picture 20" descr="PendelLibrati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7" y="3477"/>
              <a:ext cx="753" cy="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9" name="Line 21"/>
            <p:cNvSpPr>
              <a:spLocks noChangeShapeType="1"/>
            </p:cNvSpPr>
            <p:nvPr/>
          </p:nvSpPr>
          <p:spPr bwMode="auto">
            <a:xfrm>
              <a:off x="3456" y="4248"/>
              <a:ext cx="25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0" name="Text Box 22"/>
            <p:cNvSpPr txBox="1">
              <a:spLocks noChangeArrowheads="1"/>
            </p:cNvSpPr>
            <p:nvPr/>
          </p:nvSpPr>
          <p:spPr bwMode="auto">
            <a:xfrm>
              <a:off x="3584" y="3572"/>
              <a:ext cx="218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l"/>
              <a:r>
                <a:rPr lang="de-DE" sz="2000" dirty="0" err="1">
                  <a:latin typeface="+mn-lt"/>
                </a:rPr>
                <a:t>Particle</a:t>
              </a:r>
              <a:r>
                <a:rPr lang="de-DE" sz="2000" dirty="0">
                  <a:latin typeface="+mn-lt"/>
                </a:rPr>
                <a:t> </a:t>
              </a:r>
              <a:r>
                <a:rPr lang="de-DE" sz="2000" b="1" dirty="0">
                  <a:latin typeface="+mn-lt"/>
                </a:rPr>
                <a:t>outside          </a:t>
              </a:r>
              <a:r>
                <a:rPr lang="de-DE" sz="2000" b="1" dirty="0" err="1">
                  <a:latin typeface="+mn-lt"/>
                </a:rPr>
                <a:t>the</a:t>
              </a:r>
              <a:r>
                <a:rPr lang="de-DE" sz="2000" b="1" dirty="0">
                  <a:latin typeface="+mn-lt"/>
                </a:rPr>
                <a:t> </a:t>
              </a:r>
              <a:r>
                <a:rPr lang="de-DE" sz="2000" b="1" dirty="0" err="1" smtClean="0">
                  <a:latin typeface="+mn-lt"/>
                </a:rPr>
                <a:t>separatrix</a:t>
              </a:r>
              <a:r>
                <a:rPr lang="de-DE" sz="2000" b="1" dirty="0">
                  <a:latin typeface="+mn-lt"/>
                </a:rPr>
                <a:t>:</a:t>
              </a:r>
            </a:p>
          </p:txBody>
        </p:sp>
      </p:grpSp>
      <p:sp>
        <p:nvSpPr>
          <p:cNvPr id="26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Synchrotron motion in phase space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2084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94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RF Acceptance versus Synchronous Phase </a:t>
            </a:r>
            <a:endParaRPr lang="fr-FR"/>
          </a:p>
        </p:txBody>
      </p:sp>
      <p:sp>
        <p:nvSpPr>
          <p:cNvPr id="57349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7351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7352" name="Text Box 6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pic>
        <p:nvPicPr>
          <p:cNvPr id="57353" name="Picture 7" descr="separatrix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90600"/>
            <a:ext cx="5181600" cy="5257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7354" name="Text Box 8"/>
          <p:cNvSpPr txBox="1">
            <a:spLocks noChangeArrowheads="1"/>
          </p:cNvSpPr>
          <p:nvPr/>
        </p:nvSpPr>
        <p:spPr bwMode="auto">
          <a:xfrm>
            <a:off x="5791200" y="1196752"/>
            <a:ext cx="3124200" cy="507369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FF3300"/>
                </a:solidFill>
              </a:rPr>
              <a:t>The areas of stable motion (closed trajectories) are called “BUCKET”.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FF3300"/>
                </a:solidFill>
              </a:rPr>
              <a:t>As </a:t>
            </a:r>
            <a:r>
              <a:rPr lang="en-US" sz="1800" dirty="0">
                <a:solidFill>
                  <a:srgbClr val="FF3300"/>
                </a:solidFill>
              </a:rPr>
              <a:t>the synchronous phase gets closer to 90º the</a:t>
            </a:r>
            <a:r>
              <a:rPr lang="en-US" sz="1800" dirty="0" smtClean="0">
                <a:solidFill>
                  <a:srgbClr val="FF3300"/>
                </a:solidFill>
              </a:rPr>
              <a:t> buckets </a:t>
            </a:r>
            <a:r>
              <a:rPr lang="en-US" sz="1800" dirty="0">
                <a:solidFill>
                  <a:srgbClr val="FF3300"/>
                </a:solidFill>
              </a:rPr>
              <a:t>gets smaller.</a:t>
            </a:r>
            <a:r>
              <a:rPr lang="en-US" sz="1800" dirty="0" smtClean="0">
                <a:solidFill>
                  <a:srgbClr val="FF3300"/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The number of circulating buckets is equal to “</a:t>
            </a:r>
            <a:r>
              <a:rPr lang="en-US" sz="1800" dirty="0" err="1">
                <a:solidFill>
                  <a:srgbClr val="FF3300"/>
                </a:solidFill>
              </a:rPr>
              <a:t>h</a:t>
            </a:r>
            <a:r>
              <a:rPr lang="en-US" sz="1800" dirty="0">
                <a:solidFill>
                  <a:srgbClr val="FF3300"/>
                </a:solidFill>
              </a:rPr>
              <a:t>”.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The phase extension of the bucket is maximum for </a:t>
            </a:r>
            <a:r>
              <a:rPr lang="en-US" sz="1800" b="1" dirty="0" err="1">
                <a:solidFill>
                  <a:srgbClr val="FF3300"/>
                </a:solidFill>
                <a:sym typeface="Symbol" charset="2"/>
              </a:rPr>
              <a:t></a:t>
            </a:r>
            <a:r>
              <a:rPr lang="en-US" sz="1800" b="1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US" sz="1800" b="1" baseline="-25000" dirty="0">
                <a:solidFill>
                  <a:srgbClr val="FF3300"/>
                </a:solidFill>
                <a:sym typeface="Symbol" charset="2"/>
              </a:rPr>
              <a:t> </a:t>
            </a:r>
            <a:r>
              <a:rPr lang="en-US" sz="1800" b="1" dirty="0">
                <a:solidFill>
                  <a:srgbClr val="FF3300"/>
                </a:solidFill>
                <a:sym typeface="Symbol" charset="2"/>
              </a:rPr>
              <a:t>=</a:t>
            </a:r>
            <a:r>
              <a:rPr lang="en-US" sz="1800" dirty="0">
                <a:solidFill>
                  <a:srgbClr val="FF3300"/>
                </a:solidFill>
              </a:rPr>
              <a:t>180º (or 0°) which correspond to no acceleration . The RF acceptance increases with the RF voltage.</a:t>
            </a:r>
            <a:endParaRPr lang="fr-FR" sz="1800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3782828" y="2720802"/>
            <a:ext cx="3949700" cy="596900"/>
          </a:xfrm>
          <a:prstGeom prst="ellipse">
            <a:avLst/>
          </a:prstGeom>
          <a:solidFill>
            <a:srgbClr val="CC66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sz="1800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6870" name="Text Box 1028"/>
          <p:cNvSpPr txBox="1">
            <a:spLocks noChangeArrowheads="1"/>
          </p:cNvSpPr>
          <p:nvPr/>
        </p:nvSpPr>
        <p:spPr bwMode="auto">
          <a:xfrm>
            <a:off x="395536" y="970557"/>
            <a:ext cx="8382000" cy="577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0000"/>
                </a:solidFill>
              </a:rPr>
              <a:t>Synchrotron radiation </a:t>
            </a:r>
            <a:r>
              <a:rPr lang="en-GB" sz="1800" dirty="0" smtClean="0"/>
              <a:t>energy-loss </a:t>
            </a:r>
            <a:r>
              <a:rPr lang="en-GB" sz="1800" dirty="0" smtClean="0">
                <a:solidFill>
                  <a:srgbClr val="FF0000"/>
                </a:solidFill>
              </a:rPr>
              <a:t>energy dependant</a:t>
            </a:r>
            <a:r>
              <a:rPr lang="en-GB" sz="1800" dirty="0" smtClean="0"/>
              <a:t>:</a:t>
            </a:r>
            <a:r>
              <a:rPr lang="en-GB" sz="800" dirty="0" smtClean="0"/>
              <a:t/>
            </a:r>
            <a:br>
              <a:rPr lang="en-GB" sz="800" dirty="0" smtClean="0"/>
            </a:br>
            <a:endParaRPr lang="en-GB" sz="800" dirty="0"/>
          </a:p>
          <a:p>
            <a:pPr>
              <a:spcBef>
                <a:spcPct val="50000"/>
              </a:spcBef>
            </a:pPr>
            <a:r>
              <a:rPr lang="en-GB" sz="1800" dirty="0" smtClean="0"/>
              <a:t>During </a:t>
            </a:r>
            <a:r>
              <a:rPr lang="en-GB" sz="1800" dirty="0"/>
              <a:t>one period of synchrotron oscillation</a:t>
            </a:r>
            <a:r>
              <a:rPr lang="en-GB" sz="1800" dirty="0" smtClean="0"/>
              <a:t>:</a:t>
            </a:r>
          </a:p>
          <a:p>
            <a:pPr marL="285750" indent="-285750">
              <a:spcBef>
                <a:spcPct val="50000"/>
              </a:spcBef>
              <a:buFontTx/>
              <a:buChar char="-"/>
            </a:pPr>
            <a:r>
              <a:rPr lang="en-GB" sz="1800" dirty="0" smtClean="0"/>
              <a:t>when </a:t>
            </a:r>
            <a:r>
              <a:rPr lang="en-GB" sz="1800" dirty="0"/>
              <a:t>the particle is in the upper half-plane, it loses more energy per turn, its energy gradually reduces</a:t>
            </a:r>
            <a:br>
              <a:rPr lang="en-GB" sz="1800" dirty="0"/>
            </a:br>
            <a:r>
              <a:rPr lang="en-GB" sz="1800" dirty="0"/>
              <a:t/>
            </a:r>
            <a:br>
              <a:rPr lang="en-GB" sz="1800" dirty="0"/>
            </a:br>
            <a:r>
              <a:rPr lang="en-GB" sz="1800" dirty="0"/>
              <a:t/>
            </a:r>
            <a:br>
              <a:rPr lang="en-GB" sz="1800" dirty="0"/>
            </a:br>
            <a:endParaRPr lang="en-GB" sz="1800" dirty="0" smtClean="0"/>
          </a:p>
          <a:p>
            <a:pPr marL="285750" indent="-285750">
              <a:spcBef>
                <a:spcPct val="50000"/>
              </a:spcBef>
              <a:buFontTx/>
              <a:buChar char="-"/>
            </a:pPr>
            <a:endParaRPr lang="en-GB" sz="1800" dirty="0"/>
          </a:p>
          <a:p>
            <a:pPr>
              <a:spcBef>
                <a:spcPct val="50000"/>
              </a:spcBef>
            </a:pPr>
            <a:r>
              <a:rPr lang="en-GB" sz="1800" dirty="0" smtClean="0"/>
              <a:t>- when </a:t>
            </a:r>
            <a:r>
              <a:rPr lang="en-GB" sz="1800" dirty="0"/>
              <a:t>the particle is in the lower half-plane, it loses less energy per turn, but receives U</a:t>
            </a:r>
            <a:r>
              <a:rPr lang="en-GB" sz="1800" baseline="-25000" dirty="0"/>
              <a:t>0</a:t>
            </a:r>
            <a:r>
              <a:rPr lang="en-GB" sz="1800" dirty="0"/>
              <a:t> on the average, so its energy deviation gradually reduces</a:t>
            </a:r>
          </a:p>
          <a:p>
            <a:pPr>
              <a:spcBef>
                <a:spcPct val="50000"/>
              </a:spcBef>
            </a:pPr>
            <a:r>
              <a:rPr lang="en-GB" sz="1800" dirty="0" smtClean="0"/>
              <a:t>The </a:t>
            </a:r>
            <a:r>
              <a:rPr lang="en-GB" sz="1800" dirty="0"/>
              <a:t>phase space trajectory </a:t>
            </a:r>
            <a:r>
              <a:rPr lang="en-GB" sz="1800" dirty="0" smtClean="0"/>
              <a:t>spirals </a:t>
            </a:r>
            <a:r>
              <a:rPr lang="en-GB" sz="1800" dirty="0"/>
              <a:t>towards the </a:t>
            </a:r>
            <a:r>
              <a:rPr lang="en-GB" sz="1800" dirty="0" smtClean="0"/>
              <a:t>origin (limited by quantum excitations)</a:t>
            </a:r>
            <a:r>
              <a:rPr lang="en-GB" sz="1800" dirty="0"/>
              <a:t> </a:t>
            </a:r>
            <a:endParaRPr lang="en-GB" sz="1800" dirty="0" smtClean="0"/>
          </a:p>
          <a:p>
            <a:pPr>
              <a:spcBef>
                <a:spcPct val="50000"/>
              </a:spcBef>
            </a:pPr>
            <a:r>
              <a:rPr lang="en-GB" sz="1800" dirty="0" smtClean="0"/>
              <a:t>=&gt; The </a:t>
            </a:r>
            <a:r>
              <a:rPr lang="en-GB" sz="1800" dirty="0">
                <a:solidFill>
                  <a:srgbClr val="FF0000"/>
                </a:solidFill>
              </a:rPr>
              <a:t>synchrotron motion </a:t>
            </a:r>
            <a:r>
              <a:rPr lang="en-GB" sz="1800" dirty="0"/>
              <a:t>is </a:t>
            </a:r>
            <a:r>
              <a:rPr lang="en-GB" sz="1800" dirty="0" smtClean="0">
                <a:solidFill>
                  <a:srgbClr val="FF0000"/>
                </a:solidFill>
              </a:rPr>
              <a:t>damped</a:t>
            </a:r>
            <a:r>
              <a:rPr lang="en-GB" sz="1800" dirty="0" smtClean="0"/>
              <a:t> toward an </a:t>
            </a:r>
            <a:r>
              <a:rPr lang="en-GB" sz="1800" dirty="0" smtClean="0">
                <a:solidFill>
                  <a:srgbClr val="FF0000"/>
                </a:solidFill>
              </a:rPr>
              <a:t>equilibrium bunch length </a:t>
            </a:r>
            <a:r>
              <a:rPr lang="en-GB" sz="1800" dirty="0" smtClean="0"/>
              <a:t>and </a:t>
            </a:r>
            <a:r>
              <a:rPr lang="en-GB" sz="1800" dirty="0" smtClean="0">
                <a:solidFill>
                  <a:srgbClr val="FF0000"/>
                </a:solidFill>
              </a:rPr>
              <a:t>energy spread</a:t>
            </a:r>
            <a:r>
              <a:rPr lang="en-GB" sz="1800" dirty="0" smtClean="0"/>
              <a:t>.</a:t>
            </a:r>
            <a:endParaRPr lang="en-GB" sz="1800" dirty="0"/>
          </a:p>
          <a:p>
            <a:pPr>
              <a:spcBef>
                <a:spcPct val="50000"/>
              </a:spcBef>
            </a:pPr>
            <a:r>
              <a:rPr lang="en-GB" sz="1800" dirty="0" smtClean="0"/>
              <a:t>More details in </a:t>
            </a:r>
            <a:r>
              <a:rPr lang="en-GB" sz="1800" i="1" dirty="0" smtClean="0"/>
              <a:t>Andy </a:t>
            </a:r>
            <a:r>
              <a:rPr lang="en-GB" sz="1800" i="1" dirty="0" err="1" smtClean="0"/>
              <a:t>Wolski’s</a:t>
            </a:r>
            <a:r>
              <a:rPr lang="en-GB" sz="1800" i="1" dirty="0" smtClean="0"/>
              <a:t>  </a:t>
            </a:r>
            <a:r>
              <a:rPr lang="en-GB" sz="1800" dirty="0" smtClean="0"/>
              <a:t>lecture</a:t>
            </a:r>
            <a:br>
              <a:rPr lang="en-GB" sz="1800" dirty="0" smtClean="0"/>
            </a:br>
            <a:r>
              <a:rPr lang="en-GB" sz="1800" dirty="0" smtClean="0"/>
              <a:t>on </a:t>
            </a:r>
            <a:r>
              <a:rPr lang="en-GB" sz="1800" i="1" dirty="0" smtClean="0"/>
              <a:t>‘Low Emittance Machines’</a:t>
            </a:r>
            <a:endParaRPr lang="en-GB" sz="1800" i="1" dirty="0"/>
          </a:p>
        </p:txBody>
      </p:sp>
      <p:sp>
        <p:nvSpPr>
          <p:cNvPr id="3686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Longitudinal Motion with Synchrotron Radiation </a:t>
            </a:r>
            <a:endParaRPr lang="fr-FR" dirty="0"/>
          </a:p>
        </p:txBody>
      </p:sp>
      <p:sp>
        <p:nvSpPr>
          <p:cNvPr id="36869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oup 78"/>
          <p:cNvGrpSpPr>
            <a:grpSpLocks/>
          </p:cNvGrpSpPr>
          <p:nvPr/>
        </p:nvGrpSpPr>
        <p:grpSpPr bwMode="auto">
          <a:xfrm>
            <a:off x="6267772" y="919311"/>
            <a:ext cx="2552700" cy="925513"/>
            <a:chOff x="2190" y="2716"/>
            <a:chExt cx="1608" cy="583"/>
          </a:xfrm>
        </p:grpSpPr>
        <p:sp>
          <p:nvSpPr>
            <p:cNvPr id="29" name="AutoShape 79"/>
            <p:cNvSpPr>
              <a:spLocks noChangeAspect="1" noChangeArrowheads="1" noTextEdit="1"/>
            </p:cNvSpPr>
            <p:nvPr/>
          </p:nvSpPr>
          <p:spPr bwMode="auto">
            <a:xfrm>
              <a:off x="2190" y="2731"/>
              <a:ext cx="1608" cy="56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Rectangle 80"/>
            <p:cNvSpPr>
              <a:spLocks noChangeArrowheads="1"/>
            </p:cNvSpPr>
            <p:nvPr/>
          </p:nvSpPr>
          <p:spPr bwMode="auto">
            <a:xfrm>
              <a:off x="2206" y="2842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>
                  <a:latin typeface="Times" charset="0"/>
                </a:rPr>
                <a:t>U</a:t>
              </a:r>
              <a:endParaRPr lang="en-US" sz="2400"/>
            </a:p>
          </p:txBody>
        </p:sp>
        <p:sp>
          <p:nvSpPr>
            <p:cNvPr id="31" name="Rectangle 81"/>
            <p:cNvSpPr>
              <a:spLocks noChangeArrowheads="1"/>
            </p:cNvSpPr>
            <p:nvPr/>
          </p:nvSpPr>
          <p:spPr bwMode="auto">
            <a:xfrm>
              <a:off x="2333" y="2983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400">
                  <a:latin typeface="Times" charset="0"/>
                </a:rPr>
                <a:t>0</a:t>
              </a:r>
              <a:endParaRPr lang="en-US" sz="2400"/>
            </a:p>
          </p:txBody>
        </p:sp>
        <p:sp>
          <p:nvSpPr>
            <p:cNvPr id="32" name="Rectangle 82"/>
            <p:cNvSpPr>
              <a:spLocks noChangeArrowheads="1"/>
            </p:cNvSpPr>
            <p:nvPr/>
          </p:nvSpPr>
          <p:spPr bwMode="auto">
            <a:xfrm>
              <a:off x="2461" y="2842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>
                  <a:latin typeface="Symbol" charset="0"/>
                </a:rPr>
                <a:t>=</a:t>
              </a:r>
              <a:endParaRPr lang="en-US" sz="2400"/>
            </a:p>
          </p:txBody>
        </p:sp>
        <p:sp>
          <p:nvSpPr>
            <p:cNvPr id="33" name="Rectangle 83"/>
            <p:cNvSpPr>
              <a:spLocks noChangeArrowheads="1"/>
            </p:cNvSpPr>
            <p:nvPr/>
          </p:nvSpPr>
          <p:spPr bwMode="auto">
            <a:xfrm>
              <a:off x="2636" y="271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>
                  <a:latin typeface="Times" charset="0"/>
                </a:rPr>
                <a:t>4</a:t>
              </a:r>
              <a:endParaRPr lang="en-US" sz="2400"/>
            </a:p>
          </p:txBody>
        </p:sp>
        <p:sp>
          <p:nvSpPr>
            <p:cNvPr id="34" name="Rectangle 84"/>
            <p:cNvSpPr>
              <a:spLocks noChangeArrowheads="1"/>
            </p:cNvSpPr>
            <p:nvPr/>
          </p:nvSpPr>
          <p:spPr bwMode="auto">
            <a:xfrm>
              <a:off x="2636" y="2984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>
                  <a:latin typeface="Times" charset="0"/>
                </a:rPr>
                <a:t>3</a:t>
              </a:r>
              <a:endParaRPr lang="en-US" sz="2400"/>
            </a:p>
          </p:txBody>
        </p:sp>
        <p:sp>
          <p:nvSpPr>
            <p:cNvPr id="35" name="Line 85"/>
            <p:cNvSpPr>
              <a:spLocks noChangeShapeType="1"/>
            </p:cNvSpPr>
            <p:nvPr/>
          </p:nvSpPr>
          <p:spPr bwMode="auto">
            <a:xfrm>
              <a:off x="2620" y="2968"/>
              <a:ext cx="111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Rectangle 86"/>
            <p:cNvSpPr>
              <a:spLocks noChangeArrowheads="1"/>
            </p:cNvSpPr>
            <p:nvPr/>
          </p:nvSpPr>
          <p:spPr bwMode="auto">
            <a:xfrm>
              <a:off x="2763" y="2842"/>
              <a:ext cx="14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 dirty="0">
                  <a:latin typeface="Symbol" charset="0"/>
                </a:rPr>
                <a:t>π</a:t>
              </a:r>
              <a:endParaRPr lang="en-US" sz="2400" dirty="0"/>
            </a:p>
          </p:txBody>
        </p:sp>
        <p:sp>
          <p:nvSpPr>
            <p:cNvPr id="37" name="Rectangle 87"/>
            <p:cNvSpPr>
              <a:spLocks noChangeArrowheads="1"/>
            </p:cNvSpPr>
            <p:nvPr/>
          </p:nvSpPr>
          <p:spPr bwMode="auto">
            <a:xfrm>
              <a:off x="3145" y="2716"/>
              <a:ext cx="7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>
                  <a:latin typeface="Times" charset="0"/>
                </a:rPr>
                <a:t>r</a:t>
              </a:r>
              <a:endParaRPr lang="en-US" sz="2400"/>
            </a:p>
          </p:txBody>
        </p:sp>
        <p:sp>
          <p:nvSpPr>
            <p:cNvPr id="38" name="Rectangle 88"/>
            <p:cNvSpPr>
              <a:spLocks noChangeArrowheads="1"/>
            </p:cNvSpPr>
            <p:nvPr/>
          </p:nvSpPr>
          <p:spPr bwMode="auto">
            <a:xfrm>
              <a:off x="3209" y="2857"/>
              <a:ext cx="50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400" i="1">
                  <a:latin typeface="Times" charset="0"/>
                </a:rPr>
                <a:t>e</a:t>
              </a:r>
              <a:endParaRPr lang="en-US" sz="2400"/>
            </a:p>
          </p:txBody>
        </p:sp>
        <p:sp>
          <p:nvSpPr>
            <p:cNvPr id="39" name="Rectangle 89"/>
            <p:cNvSpPr>
              <a:spLocks noChangeArrowheads="1"/>
            </p:cNvSpPr>
            <p:nvPr/>
          </p:nvSpPr>
          <p:spPr bwMode="auto">
            <a:xfrm>
              <a:off x="2986" y="3015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>
                  <a:latin typeface="Times" charset="0"/>
                </a:rPr>
                <a:t>m</a:t>
              </a:r>
              <a:endParaRPr lang="en-US" sz="2400"/>
            </a:p>
          </p:txBody>
        </p:sp>
        <p:sp>
          <p:nvSpPr>
            <p:cNvPr id="40" name="Rectangle 90"/>
            <p:cNvSpPr>
              <a:spLocks noChangeArrowheads="1"/>
            </p:cNvSpPr>
            <p:nvPr/>
          </p:nvSpPr>
          <p:spPr bwMode="auto">
            <a:xfrm>
              <a:off x="3129" y="3157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400">
                  <a:latin typeface="Times" charset="0"/>
                </a:rPr>
                <a:t>0</a:t>
              </a:r>
              <a:endParaRPr lang="en-US" sz="2400"/>
            </a:p>
          </p:txBody>
        </p:sp>
        <p:sp>
          <p:nvSpPr>
            <p:cNvPr id="41" name="Rectangle 91"/>
            <p:cNvSpPr>
              <a:spLocks noChangeArrowheads="1"/>
            </p:cNvSpPr>
            <p:nvPr/>
          </p:nvSpPr>
          <p:spPr bwMode="auto">
            <a:xfrm>
              <a:off x="3193" y="3015"/>
              <a:ext cx="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>
                  <a:latin typeface="Times" charset="0"/>
                </a:rPr>
                <a:t>c</a:t>
              </a:r>
              <a:endParaRPr lang="en-US" sz="2400"/>
            </a:p>
          </p:txBody>
        </p:sp>
        <p:sp>
          <p:nvSpPr>
            <p:cNvPr id="42" name="Rectangle 92"/>
            <p:cNvSpPr>
              <a:spLocks noChangeArrowheads="1"/>
            </p:cNvSpPr>
            <p:nvPr/>
          </p:nvSpPr>
          <p:spPr bwMode="auto">
            <a:xfrm>
              <a:off x="3289" y="3015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400">
                  <a:latin typeface="Times" charset="0"/>
                </a:rPr>
                <a:t>2</a:t>
              </a:r>
              <a:endParaRPr lang="en-US" sz="2400"/>
            </a:p>
          </p:txBody>
        </p:sp>
        <p:sp>
          <p:nvSpPr>
            <p:cNvPr id="43" name="Rectangle 93"/>
            <p:cNvSpPr>
              <a:spLocks noChangeArrowheads="1"/>
            </p:cNvSpPr>
            <p:nvPr/>
          </p:nvSpPr>
          <p:spPr bwMode="auto">
            <a:xfrm>
              <a:off x="2922" y="2936"/>
              <a:ext cx="9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3600">
                  <a:latin typeface="Symbol" charset="0"/>
                </a:rPr>
                <a:t>(</a:t>
              </a:r>
              <a:endParaRPr lang="en-US" sz="2400"/>
            </a:p>
          </p:txBody>
        </p:sp>
        <p:sp>
          <p:nvSpPr>
            <p:cNvPr id="44" name="Rectangle 94"/>
            <p:cNvSpPr>
              <a:spLocks noChangeArrowheads="1"/>
            </p:cNvSpPr>
            <p:nvPr/>
          </p:nvSpPr>
          <p:spPr bwMode="auto">
            <a:xfrm>
              <a:off x="3368" y="2936"/>
              <a:ext cx="9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3600">
                  <a:latin typeface="Symbol" charset="0"/>
                </a:rPr>
                <a:t>)</a:t>
              </a:r>
              <a:endParaRPr lang="en-US" sz="2400"/>
            </a:p>
          </p:txBody>
        </p:sp>
        <p:sp>
          <p:nvSpPr>
            <p:cNvPr id="45" name="Rectangle 95"/>
            <p:cNvSpPr>
              <a:spLocks noChangeArrowheads="1"/>
            </p:cNvSpPr>
            <p:nvPr/>
          </p:nvSpPr>
          <p:spPr bwMode="auto">
            <a:xfrm>
              <a:off x="3432" y="2967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400">
                  <a:latin typeface="Times" charset="0"/>
                </a:rPr>
                <a:t>3</a:t>
              </a:r>
              <a:endParaRPr lang="en-US" sz="2400"/>
            </a:p>
          </p:txBody>
        </p:sp>
        <p:sp>
          <p:nvSpPr>
            <p:cNvPr id="46" name="Line 96"/>
            <p:cNvSpPr>
              <a:spLocks noChangeShapeType="1"/>
            </p:cNvSpPr>
            <p:nvPr/>
          </p:nvSpPr>
          <p:spPr bwMode="auto">
            <a:xfrm>
              <a:off x="2922" y="2968"/>
              <a:ext cx="574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Rectangle 97"/>
            <p:cNvSpPr>
              <a:spLocks noChangeArrowheads="1"/>
            </p:cNvSpPr>
            <p:nvPr/>
          </p:nvSpPr>
          <p:spPr bwMode="auto">
            <a:xfrm>
              <a:off x="3559" y="2716"/>
              <a:ext cx="11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 i="1">
                  <a:solidFill>
                    <a:srgbClr val="FF0000"/>
                  </a:solidFill>
                  <a:latin typeface="Times" charset="0"/>
                </a:rPr>
                <a:t>E</a:t>
              </a: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48" name="Rectangle 98"/>
            <p:cNvSpPr>
              <a:spLocks noChangeArrowheads="1"/>
            </p:cNvSpPr>
            <p:nvPr/>
          </p:nvSpPr>
          <p:spPr bwMode="auto">
            <a:xfrm>
              <a:off x="3687" y="2731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Times" charset="0"/>
                </a:rPr>
                <a:t>4</a:t>
              </a:r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49" name="Rectangle 99"/>
            <p:cNvSpPr>
              <a:spLocks noChangeArrowheads="1"/>
            </p:cNvSpPr>
            <p:nvPr/>
          </p:nvSpPr>
          <p:spPr bwMode="auto">
            <a:xfrm>
              <a:off x="3591" y="2984"/>
              <a:ext cx="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813" eaLnBrk="0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2400">
                  <a:solidFill>
                    <a:srgbClr val="FF0000"/>
                  </a:solidFill>
                </a:rPr>
                <a:t>ρ</a:t>
              </a:r>
            </a:p>
          </p:txBody>
        </p:sp>
        <p:sp>
          <p:nvSpPr>
            <p:cNvPr id="50" name="Line 100"/>
            <p:cNvSpPr>
              <a:spLocks noChangeShapeType="1"/>
            </p:cNvSpPr>
            <p:nvPr/>
          </p:nvSpPr>
          <p:spPr bwMode="auto">
            <a:xfrm>
              <a:off x="3543" y="2968"/>
              <a:ext cx="207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9" name="Picture 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441" y="2376314"/>
            <a:ext cx="762000" cy="317500"/>
          </a:xfrm>
          <a:prstGeom prst="rect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441" y="3384377"/>
            <a:ext cx="762000" cy="317500"/>
          </a:xfrm>
          <a:prstGeom prst="rect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5770378" y="2204864"/>
            <a:ext cx="633413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defTabSz="762000"/>
            <a:r>
              <a:rPr lang="en-US" dirty="0" smtClean="0">
                <a:latin typeface="Symbol" charset="0"/>
                <a:ea typeface="ＭＳ Ｐゴシック" charset="0"/>
              </a:rPr>
              <a:t>Δ</a:t>
            </a:r>
            <a:r>
              <a:rPr lang="en-US" i="1" dirty="0" smtClean="0">
                <a:latin typeface="Symbol" charset="0"/>
                <a:ea typeface="ＭＳ Ｐゴシック" charset="0"/>
              </a:rPr>
              <a:t>E</a:t>
            </a:r>
            <a:endParaRPr lang="en-US" i="1" dirty="0" smtClean="0">
              <a:latin typeface="Symbol" charset="0"/>
              <a:ea typeface="ＭＳ Ｐゴシック" charset="0"/>
            </a:endParaRPr>
          </a:p>
        </p:txBody>
      </p:sp>
      <p:graphicFrame>
        <p:nvGraphicFramePr>
          <p:cNvPr id="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148806"/>
              </p:ext>
            </p:extLst>
          </p:nvPr>
        </p:nvGraphicFramePr>
        <p:xfrm>
          <a:off x="8218526" y="2808114"/>
          <a:ext cx="241906" cy="415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399" name="Equation" r:id="rId6" imgW="126720" imgH="203040" progId="Equation.3">
                  <p:embed/>
                </p:oleObj>
              </mc:Choice>
              <mc:Fallback>
                <p:oleObj name="Equation" r:id="rId6" imgW="1267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8526" y="2808114"/>
                        <a:ext cx="241906" cy="41555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632028"/>
            <a:ext cx="1778000" cy="749300"/>
          </a:xfrm>
          <a:prstGeom prst="rect">
            <a:avLst/>
          </a:prstGeom>
          <a:solidFill>
            <a:srgbClr val="FFFC99"/>
          </a:solidFill>
          <a:ln w="190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5757678" y="2416002"/>
            <a:ext cx="0" cy="1206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800" smtClean="0">
              <a:latin typeface="Arial" charset="0"/>
              <a:ea typeface="ＭＳ Ｐゴシック" charset="0"/>
            </a:endParaRPr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>
            <a:off x="3249428" y="3019252"/>
            <a:ext cx="4864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sz="1800" smtClean="0">
              <a:latin typeface="Arial" charset="0"/>
              <a:ea typeface="ＭＳ Ｐゴシック" charset="0"/>
            </a:endParaRPr>
          </a:p>
        </p:txBody>
      </p:sp>
      <p:sp>
        <p:nvSpPr>
          <p:cNvPr id="27" name="Oval 13"/>
          <p:cNvSpPr>
            <a:spLocks noChangeArrowheads="1"/>
          </p:cNvSpPr>
          <p:nvPr/>
        </p:nvSpPr>
        <p:spPr bwMode="auto">
          <a:xfrm>
            <a:off x="5596810" y="2962643"/>
            <a:ext cx="323850" cy="119063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sz="1800" dirty="0" smtClean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06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Longitudinal </a:t>
            </a:r>
            <a:r>
              <a:rPr lang="en-US" dirty="0" smtClean="0"/>
              <a:t>Dynamics in Synchrotrons</a:t>
            </a:r>
            <a:endParaRPr lang="fr-FR" dirty="0"/>
          </a:p>
        </p:txBody>
      </p:sp>
      <p:sp>
        <p:nvSpPr>
          <p:cNvPr id="38917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8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38919" name="Text Box 22"/>
          <p:cNvSpPr txBox="1">
            <a:spLocks noChangeArrowheads="1"/>
          </p:cNvSpPr>
          <p:nvPr/>
        </p:nvSpPr>
        <p:spPr bwMode="auto">
          <a:xfrm>
            <a:off x="685800" y="1066800"/>
            <a:ext cx="784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3300"/>
                </a:solidFill>
              </a:rPr>
              <a:t>“</a:t>
            </a:r>
            <a:r>
              <a:rPr lang="en-US" sz="2000" dirty="0">
                <a:solidFill>
                  <a:srgbClr val="FF3300"/>
                </a:solidFill>
              </a:rPr>
              <a:t>S</a:t>
            </a:r>
            <a:r>
              <a:rPr lang="en-US" sz="2000" dirty="0" smtClean="0">
                <a:solidFill>
                  <a:srgbClr val="FF3300"/>
                </a:solidFill>
              </a:rPr>
              <a:t>ynchrotron </a:t>
            </a:r>
            <a:r>
              <a:rPr lang="en-US" sz="2000" dirty="0">
                <a:solidFill>
                  <a:srgbClr val="FF3300"/>
                </a:solidFill>
              </a:rPr>
              <a:t>M</a:t>
            </a:r>
            <a:r>
              <a:rPr lang="en-US" sz="2000" dirty="0" smtClean="0">
                <a:solidFill>
                  <a:srgbClr val="FF3300"/>
                </a:solidFill>
              </a:rPr>
              <a:t>otion”</a:t>
            </a:r>
            <a:endParaRPr lang="fr-FR" sz="2000" dirty="0">
              <a:solidFill>
                <a:srgbClr val="FF3300"/>
              </a:solidFill>
            </a:endParaRPr>
          </a:p>
        </p:txBody>
      </p:sp>
      <p:sp>
        <p:nvSpPr>
          <p:cNvPr id="38920" name="Text Box 23"/>
          <p:cNvSpPr txBox="1">
            <a:spLocks noChangeArrowheads="1"/>
          </p:cNvSpPr>
          <p:nvPr/>
        </p:nvSpPr>
        <p:spPr bwMode="auto">
          <a:xfrm>
            <a:off x="990600" y="1600200"/>
            <a:ext cx="7391400" cy="461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spcAft>
                <a:spcPts val="600"/>
              </a:spcAft>
            </a:pPr>
            <a:r>
              <a:rPr lang="en-US" sz="1800" dirty="0">
                <a:solidFill>
                  <a:srgbClr val="006600"/>
                </a:solidFill>
              </a:rPr>
              <a:t>The RF acceleration process clearly emphasizes two coupled variables, the </a:t>
            </a:r>
            <a:r>
              <a:rPr lang="en-US" sz="1800" dirty="0">
                <a:solidFill>
                  <a:srgbClr val="FF0000"/>
                </a:solidFill>
              </a:rPr>
              <a:t>energy</a:t>
            </a:r>
            <a:r>
              <a:rPr lang="en-US" sz="1800" dirty="0">
                <a:solidFill>
                  <a:srgbClr val="006600"/>
                </a:solidFill>
              </a:rPr>
              <a:t> gained by the particle and the </a:t>
            </a:r>
            <a:r>
              <a:rPr lang="en-US" sz="1800" dirty="0">
                <a:solidFill>
                  <a:srgbClr val="FF0000"/>
                </a:solidFill>
              </a:rPr>
              <a:t>RF phase </a:t>
            </a:r>
            <a:r>
              <a:rPr lang="en-US" sz="1800" dirty="0">
                <a:solidFill>
                  <a:srgbClr val="006600"/>
                </a:solidFill>
              </a:rPr>
              <a:t>experienced by the same particle. Since there is a well defined synchronous particle which has always the same phase </a:t>
            </a:r>
            <a:r>
              <a:rPr lang="en-US" sz="1800" b="1" dirty="0" err="1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="1" baseline="-25000" dirty="0" err="1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b="1" dirty="0">
                <a:solidFill>
                  <a:srgbClr val="006600"/>
                </a:solidFill>
                <a:sym typeface="Symbol" charset="2"/>
              </a:rPr>
              <a:t>,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and the nominal energy E</a:t>
            </a:r>
            <a:r>
              <a:rPr lang="en-US" sz="1800" baseline="-25000" dirty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, it is sufficient to follow</a:t>
            </a:r>
            <a:r>
              <a:rPr lang="en-US" sz="1800" b="1" dirty="0">
                <a:solidFill>
                  <a:srgbClr val="006600"/>
                </a:solidFill>
                <a:sym typeface="Symbol" charset="2"/>
              </a:rPr>
              <a:t>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other particles with respect to that particle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.</a:t>
            </a:r>
            <a:br>
              <a:rPr lang="en-US" sz="1800" dirty="0" smtClean="0">
                <a:solidFill>
                  <a:srgbClr val="006600"/>
                </a:solidFill>
                <a:sym typeface="Symbol" charset="2"/>
              </a:rPr>
            </a:b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So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let’s introduce the following reduced variables: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6600"/>
                </a:solidFill>
                <a:sym typeface="Symbol" charset="2"/>
              </a:rPr>
              <a:t>               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revolution frequency :            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f</a:t>
            </a:r>
            <a:r>
              <a:rPr lang="en-US" sz="2000" baseline="-25000" dirty="0" err="1">
                <a:solidFill>
                  <a:srgbClr val="FF3300"/>
                </a:solidFill>
                <a:sym typeface="Symbol" charset="2"/>
              </a:rPr>
              <a:t>r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=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f</a:t>
            </a:r>
            <a:r>
              <a:rPr lang="en-US" sz="2000" baseline="-25000" dirty="0" err="1">
                <a:solidFill>
                  <a:srgbClr val="FF3300"/>
                </a:solidFill>
                <a:sym typeface="Symbol" charset="2"/>
              </a:rPr>
              <a:t>r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–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f</a:t>
            </a:r>
            <a:r>
              <a:rPr lang="en-US" sz="2000" baseline="-25000" dirty="0" err="1">
                <a:solidFill>
                  <a:srgbClr val="FF3300"/>
                </a:solidFill>
                <a:sym typeface="Symbol" charset="2"/>
              </a:rPr>
              <a:t>rs</a:t>
            </a:r>
            <a:endParaRPr lang="en-US" sz="2000" baseline="-25000" dirty="0">
              <a:solidFill>
                <a:srgbClr val="FF3300"/>
              </a:solidFill>
              <a:sym typeface="Symbol" charset="2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3300"/>
                </a:solidFill>
                <a:sym typeface="Symbol" charset="2"/>
              </a:rPr>
              <a:t>    </a:t>
            </a:r>
            <a:r>
              <a:rPr lang="en-US" sz="2000" baseline="-25000" dirty="0">
                <a:solidFill>
                  <a:srgbClr val="FF3300"/>
                </a:solidFill>
                <a:sym typeface="Symbol" charset="2"/>
              </a:rPr>
              <a:t>                 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particle RF phase     :             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</a:t>
            </a:r>
            <a:r>
              <a:rPr lang="en-US" sz="2000" b="1" dirty="0">
                <a:solidFill>
                  <a:srgbClr val="FF3300"/>
                </a:solidFill>
                <a:sym typeface="Symbol" charset="2"/>
              </a:rPr>
              <a:t> =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</a:t>
            </a:r>
            <a:r>
              <a:rPr lang="en-US" sz="2000" b="1" dirty="0">
                <a:solidFill>
                  <a:srgbClr val="FF3300"/>
                </a:solidFill>
                <a:sym typeface="Symbol" charset="2"/>
              </a:rPr>
              <a:t> -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</a:t>
            </a:r>
            <a:r>
              <a:rPr lang="en-US" sz="2000" b="1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endParaRPr lang="en-US" sz="2000" b="1" dirty="0">
              <a:solidFill>
                <a:srgbClr val="FF3300"/>
              </a:solidFill>
              <a:sym typeface="Symbol" charset="2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3300"/>
                </a:solidFill>
                <a:sym typeface="Symbol" charset="2"/>
              </a:rPr>
              <a:t>               particle momentum   :             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p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=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p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-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p</a:t>
            </a:r>
            <a:r>
              <a:rPr lang="en-US" sz="2000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endParaRPr lang="en-US" sz="2000" dirty="0">
              <a:solidFill>
                <a:srgbClr val="FF3300"/>
              </a:solidFill>
              <a:sym typeface="Symbol" charset="2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3300"/>
                </a:solidFill>
                <a:sym typeface="Symbol" charset="2"/>
              </a:rPr>
              <a:t>               particle energy         :              E = E – E</a:t>
            </a:r>
            <a:r>
              <a:rPr lang="en-US" sz="2000" baseline="-25000" dirty="0">
                <a:solidFill>
                  <a:srgbClr val="FF3300"/>
                </a:solidFill>
                <a:sym typeface="Symbol" charset="2"/>
              </a:rPr>
              <a:t>s</a:t>
            </a:r>
          </a:p>
          <a:p>
            <a:pPr>
              <a:spcBef>
                <a:spcPct val="50000"/>
              </a:spcBef>
            </a:pPr>
            <a:r>
              <a:rPr lang="en-US" sz="2000" baseline="-25000" dirty="0">
                <a:solidFill>
                  <a:srgbClr val="FF3300"/>
                </a:solidFill>
                <a:sym typeface="Symbol" charset="2"/>
              </a:rPr>
              <a:t>                       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azimuth angle            :            </a:t>
            </a:r>
            <a:r>
              <a:rPr lang="en-US" sz="2000" dirty="0" smtClean="0">
                <a:solidFill>
                  <a:srgbClr val="FF3300"/>
                </a:solidFill>
                <a:sym typeface="Symbol" charset="2"/>
              </a:rPr>
              <a:t> </a:t>
            </a:r>
            <a:r>
              <a:rPr lang="en-US" sz="2000" b="1" dirty="0" err="1" smtClean="0">
                <a:solidFill>
                  <a:srgbClr val="FF3300"/>
                </a:solidFill>
                <a:sym typeface="Symbol" charset="2"/>
              </a:rPr>
              <a:t>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</a:t>
            </a:r>
            <a:r>
              <a:rPr lang="en-US" sz="2000" b="1" dirty="0">
                <a:solidFill>
                  <a:srgbClr val="FF3300"/>
                </a:solidFill>
                <a:sym typeface="Symbol" charset="2"/>
              </a:rPr>
              <a:t> =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</a:t>
            </a:r>
            <a:r>
              <a:rPr lang="en-US" sz="2000" b="1" dirty="0">
                <a:solidFill>
                  <a:srgbClr val="FF3300"/>
                </a:solidFill>
                <a:sym typeface="Symbol" charset="2"/>
              </a:rPr>
              <a:t> -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</a:t>
            </a:r>
            <a:r>
              <a:rPr lang="en-US" sz="2000" b="1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</a:t>
            </a:r>
            <a:endParaRPr lang="fr-FR" sz="2000" dirty="0">
              <a:solidFill>
                <a:srgbClr val="FF3300"/>
              </a:solidFill>
              <a:sym typeface="Symbol" charset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First Energy-Phase Equation</a:t>
            </a:r>
            <a:endParaRPr lang="fr-FR"/>
          </a:p>
        </p:txBody>
      </p:sp>
      <p:sp>
        <p:nvSpPr>
          <p:cNvPr id="40971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2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40974" name="Rectangle 8"/>
          <p:cNvSpPr>
            <a:spLocks noChangeArrowheads="1"/>
          </p:cNvSpPr>
          <p:nvPr/>
        </p:nvSpPr>
        <p:spPr bwMode="auto">
          <a:xfrm>
            <a:off x="1055945" y="1251976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2590800" y="1142263"/>
          <a:ext cx="6019800" cy="595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741" name="Equation" r:id="rId4" imgW="2946400" imgH="292100" progId="Equation.DSMT4">
                  <p:embed/>
                </p:oleObj>
              </mc:Choice>
              <mc:Fallback>
                <p:oleObj name="Equation" r:id="rId4" imgW="2946400" imgH="292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142263"/>
                        <a:ext cx="6019800" cy="5952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0" name="Text Box 16"/>
          <p:cNvSpPr txBox="1">
            <a:spLocks noChangeArrowheads="1"/>
          </p:cNvSpPr>
          <p:nvPr/>
        </p:nvSpPr>
        <p:spPr bwMode="auto">
          <a:xfrm>
            <a:off x="2590800" y="2224087"/>
            <a:ext cx="609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For a given particle with respect to the reference one:</a:t>
            </a:r>
            <a:endParaRPr lang="fr-FR" sz="1800" dirty="0">
              <a:solidFill>
                <a:srgbClr val="FF3300"/>
              </a:solidFill>
            </a:endParaRP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2743200" y="2590800"/>
          <a:ext cx="51244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742" name="Equation" r:id="rId6" imgW="2323800" imgH="355320" progId="Equation.3">
                  <p:embed/>
                </p:oleObj>
              </mc:Choice>
              <mc:Fallback>
                <p:oleObj name="Equation" r:id="rId6" imgW="2323800" imgH="3553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90800"/>
                        <a:ext cx="512445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1" name="Text Box 18"/>
          <p:cNvSpPr txBox="1">
            <a:spLocks noChangeArrowheads="1"/>
          </p:cNvSpPr>
          <p:nvPr/>
        </p:nvSpPr>
        <p:spPr bwMode="auto">
          <a:xfrm>
            <a:off x="685800" y="4038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</a:rPr>
              <a:t>Since:</a:t>
            </a:r>
            <a:endParaRPr lang="fr-FR" sz="1800">
              <a:solidFill>
                <a:srgbClr val="FF3300"/>
              </a:solidFill>
            </a:endParaRPr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1637372" y="3802062"/>
          <a:ext cx="1944028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743" name="Equation" r:id="rId8" imgW="1016000" imgH="482600" progId="Equation.DSMT4">
                  <p:embed/>
                </p:oleObj>
              </mc:Choice>
              <mc:Fallback>
                <p:oleObj name="Equation" r:id="rId8" imgW="1016000" imgH="482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7372" y="3802062"/>
                        <a:ext cx="1944028" cy="922338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2" name="Text Box 21"/>
          <p:cNvSpPr txBox="1">
            <a:spLocks noChangeArrowheads="1"/>
          </p:cNvSpPr>
          <p:nvPr/>
        </p:nvSpPr>
        <p:spPr bwMode="auto">
          <a:xfrm>
            <a:off x="762000" y="5229200"/>
            <a:ext cx="29459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one </a:t>
            </a:r>
            <a:r>
              <a:rPr lang="en-US" sz="1800" dirty="0" smtClean="0"/>
              <a:t>gets the </a:t>
            </a:r>
            <a:br>
              <a:rPr lang="en-US" sz="1800" dirty="0" smtClean="0"/>
            </a:br>
            <a:r>
              <a:rPr lang="en-US" sz="1800" dirty="0" smtClean="0"/>
              <a:t>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order equation:</a:t>
            </a:r>
            <a:endParaRPr lang="fr-FR" sz="1800" dirty="0"/>
          </a:p>
        </p:txBody>
      </p:sp>
      <p:graphicFrame>
        <p:nvGraphicFramePr>
          <p:cNvPr id="409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313970"/>
              </p:ext>
            </p:extLst>
          </p:nvPr>
        </p:nvGraphicFramePr>
        <p:xfrm>
          <a:off x="4048075" y="5091170"/>
          <a:ext cx="4124325" cy="842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744" name="Equation" r:id="rId10" imgW="1854000" imgH="380880" progId="Equation.3">
                  <p:embed/>
                </p:oleObj>
              </mc:Choice>
              <mc:Fallback>
                <p:oleObj name="Equation" r:id="rId10" imgW="1854000" imgH="380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075" y="5091170"/>
                        <a:ext cx="4124325" cy="84290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4038600" y="4038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dirty="0">
                <a:solidFill>
                  <a:srgbClr val="FF3300"/>
                </a:solidFill>
              </a:rPr>
              <a:t>and</a:t>
            </a:r>
          </a:p>
        </p:txBody>
      </p:sp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5402262" y="3733800"/>
          <a:ext cx="1554381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745" name="Equation" r:id="rId12" imgW="939800" imgH="241300" progId="Equation.DSMT4">
                  <p:embed/>
                </p:oleObj>
              </mc:Choice>
              <mc:Fallback>
                <p:oleObj name="Equation" r:id="rId12" imgW="939800" imgH="2413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2262" y="3733800"/>
                        <a:ext cx="1554381" cy="39846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5151438" y="4254500"/>
          <a:ext cx="26543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746" name="Equation" r:id="rId14" imgW="1358900" imgH="228600" progId="Equation.DSMT4">
                  <p:embed/>
                </p:oleObj>
              </mc:Choice>
              <mc:Fallback>
                <p:oleObj name="Equation" r:id="rId14" imgW="1358900" imgH="228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1438" y="4254500"/>
                        <a:ext cx="2654300" cy="447675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520185" y="1626513"/>
            <a:ext cx="21092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particle ahead arrives earlier</a:t>
            </a:r>
          </a:p>
          <a:p>
            <a:r>
              <a:rPr lang="en-US" sz="1100" dirty="0" smtClean="0"/>
              <a:t>=&gt; smaller RF phase</a:t>
            </a:r>
            <a:endParaRPr lang="en-US" sz="1100" dirty="0"/>
          </a:p>
        </p:txBody>
      </p: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185739" y="1296195"/>
            <a:ext cx="1947865" cy="1904204"/>
            <a:chOff x="185738" y="577855"/>
            <a:chExt cx="3895729" cy="3808408"/>
          </a:xfrm>
        </p:grpSpPr>
        <p:sp>
          <p:nvSpPr>
            <p:cNvPr id="23" name="Oval 63"/>
            <p:cNvSpPr>
              <a:spLocks noChangeArrowheads="1"/>
            </p:cNvSpPr>
            <p:nvPr/>
          </p:nvSpPr>
          <p:spPr bwMode="auto">
            <a:xfrm>
              <a:off x="185738" y="633413"/>
              <a:ext cx="3752850" cy="3752850"/>
            </a:xfrm>
            <a:prstGeom prst="ellips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64"/>
            <p:cNvSpPr>
              <a:spLocks noChangeShapeType="1"/>
            </p:cNvSpPr>
            <p:nvPr/>
          </p:nvSpPr>
          <p:spPr bwMode="auto">
            <a:xfrm flipV="1">
              <a:off x="2033588" y="2511425"/>
              <a:ext cx="1905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66"/>
            <p:cNvSpPr>
              <a:spLocks noChangeShapeType="1"/>
            </p:cNvSpPr>
            <p:nvPr/>
          </p:nvSpPr>
          <p:spPr bwMode="auto">
            <a:xfrm flipV="1">
              <a:off x="2033588" y="1219200"/>
              <a:ext cx="1385887" cy="1292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67"/>
            <p:cNvSpPr>
              <a:spLocks noChangeShapeType="1"/>
            </p:cNvSpPr>
            <p:nvPr/>
          </p:nvSpPr>
          <p:spPr bwMode="auto">
            <a:xfrm flipV="1">
              <a:off x="2033588" y="1597025"/>
              <a:ext cx="1673225" cy="909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69"/>
            <p:cNvSpPr>
              <a:spLocks/>
            </p:cNvSpPr>
            <p:nvPr/>
          </p:nvSpPr>
          <p:spPr bwMode="auto">
            <a:xfrm>
              <a:off x="2033588" y="2233613"/>
              <a:ext cx="585787" cy="309562"/>
            </a:xfrm>
            <a:custGeom>
              <a:avLst/>
              <a:gdLst>
                <a:gd name="T0" fmla="*/ 497859 w 21572"/>
                <a:gd name="T1" fmla="*/ 0 h 11420"/>
                <a:gd name="T2" fmla="*/ 585787 w 21572"/>
                <a:gd name="T3" fmla="*/ 279880 h 11420"/>
                <a:gd name="T4" fmla="*/ 0 w 21572"/>
                <a:gd name="T5" fmla="*/ 309562 h 11420"/>
                <a:gd name="T6" fmla="*/ 0 60000 65536"/>
                <a:gd name="T7" fmla="*/ 0 60000 65536"/>
                <a:gd name="T8" fmla="*/ 0 60000 65536"/>
                <a:gd name="T9" fmla="*/ 0 w 21572"/>
                <a:gd name="T10" fmla="*/ 0 h 11420"/>
                <a:gd name="T11" fmla="*/ 21572 w 21572"/>
                <a:gd name="T12" fmla="*/ 11420 h 1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72" h="11420" fill="none" extrusionOk="0">
                  <a:moveTo>
                    <a:pt x="18334" y="-1"/>
                  </a:moveTo>
                  <a:cubicBezTo>
                    <a:pt x="20272" y="3111"/>
                    <a:pt x="21386" y="6664"/>
                    <a:pt x="21572" y="10324"/>
                  </a:cubicBezTo>
                </a:path>
                <a:path w="21572" h="11420" stroke="0" extrusionOk="0">
                  <a:moveTo>
                    <a:pt x="18334" y="-1"/>
                  </a:moveTo>
                  <a:cubicBezTo>
                    <a:pt x="20272" y="3111"/>
                    <a:pt x="21386" y="6664"/>
                    <a:pt x="21572" y="10324"/>
                  </a:cubicBezTo>
                  <a:lnTo>
                    <a:pt x="0" y="1142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70"/>
            <p:cNvSpPr>
              <a:spLocks/>
            </p:cNvSpPr>
            <p:nvPr/>
          </p:nvSpPr>
          <p:spPr bwMode="auto">
            <a:xfrm>
              <a:off x="2033588" y="2060575"/>
              <a:ext cx="585787" cy="463550"/>
            </a:xfrm>
            <a:custGeom>
              <a:avLst/>
              <a:gdLst>
                <a:gd name="T0" fmla="*/ 490677 w 18668"/>
                <a:gd name="T1" fmla="*/ 0 h 14902"/>
                <a:gd name="T2" fmla="*/ 585787 w 18668"/>
                <a:gd name="T3" fmla="*/ 125577 h 14902"/>
                <a:gd name="T4" fmla="*/ 0 w 18668"/>
                <a:gd name="T5" fmla="*/ 463550 h 14902"/>
                <a:gd name="T6" fmla="*/ 0 60000 65536"/>
                <a:gd name="T7" fmla="*/ 0 60000 65536"/>
                <a:gd name="T8" fmla="*/ 0 60000 65536"/>
                <a:gd name="T9" fmla="*/ 0 w 18668"/>
                <a:gd name="T10" fmla="*/ 0 h 14902"/>
                <a:gd name="T11" fmla="*/ 18668 w 18668"/>
                <a:gd name="T12" fmla="*/ 14902 h 149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668" h="14902" fill="none" extrusionOk="0">
                  <a:moveTo>
                    <a:pt x="15636" y="0"/>
                  </a:moveTo>
                  <a:cubicBezTo>
                    <a:pt x="16801" y="1222"/>
                    <a:pt x="17818" y="2577"/>
                    <a:pt x="18668" y="4036"/>
                  </a:cubicBezTo>
                </a:path>
                <a:path w="18668" h="14902" stroke="0" extrusionOk="0">
                  <a:moveTo>
                    <a:pt x="15636" y="0"/>
                  </a:moveTo>
                  <a:cubicBezTo>
                    <a:pt x="16801" y="1222"/>
                    <a:pt x="17818" y="2577"/>
                    <a:pt x="18668" y="4036"/>
                  </a:cubicBezTo>
                  <a:lnTo>
                    <a:pt x="0" y="1490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72"/>
            <p:cNvSpPr>
              <a:spLocks noChangeShapeType="1"/>
            </p:cNvSpPr>
            <p:nvPr/>
          </p:nvSpPr>
          <p:spPr bwMode="auto">
            <a:xfrm flipH="1" flipV="1">
              <a:off x="3222625" y="746125"/>
              <a:ext cx="484188" cy="820738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73"/>
            <p:cNvSpPr>
              <a:spLocks noChangeArrowheads="1"/>
            </p:cNvSpPr>
            <p:nvPr/>
          </p:nvSpPr>
          <p:spPr bwMode="auto">
            <a:xfrm>
              <a:off x="3644900" y="1535113"/>
              <a:ext cx="122238" cy="122237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74"/>
            <p:cNvSpPr>
              <a:spLocks noChangeArrowheads="1"/>
            </p:cNvSpPr>
            <p:nvPr/>
          </p:nvSpPr>
          <p:spPr bwMode="auto">
            <a:xfrm>
              <a:off x="2857500" y="1795464"/>
              <a:ext cx="76676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err="1">
                  <a:latin typeface="Symbol" pitchFamily="-110" charset="2"/>
                </a:rPr>
                <a:t>q</a:t>
              </a:r>
              <a:r>
                <a:rPr lang="en-US" sz="1800" baseline="-25000" dirty="0" err="1">
                  <a:latin typeface="Comic Sans MS" pitchFamily="-110" charset="0"/>
                </a:rPr>
                <a:t>s</a:t>
              </a:r>
              <a:endParaRPr sz="1800" baseline="-25000" noProof="1">
                <a:latin typeface="Comic Sans MS" pitchFamily="-110" charset="0"/>
              </a:endParaRPr>
            </a:p>
          </p:txBody>
        </p:sp>
        <p:sp>
          <p:nvSpPr>
            <p:cNvPr id="32" name="Rectangle 75"/>
            <p:cNvSpPr>
              <a:spLocks noChangeArrowheads="1"/>
            </p:cNvSpPr>
            <p:nvPr/>
          </p:nvSpPr>
          <p:spPr bwMode="auto">
            <a:xfrm>
              <a:off x="2894486" y="1143648"/>
              <a:ext cx="947734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err="1">
                  <a:latin typeface="Symbol" pitchFamily="-110" charset="2"/>
                </a:rPr>
                <a:t>Dq</a:t>
              </a:r>
              <a:endParaRPr sz="1800" baseline="-25000" noProof="1">
                <a:latin typeface="Comic Sans MS" pitchFamily="-110" charset="0"/>
              </a:endParaRPr>
            </a:p>
          </p:txBody>
        </p:sp>
        <p:sp>
          <p:nvSpPr>
            <p:cNvPr id="33" name="Oval 76"/>
            <p:cNvSpPr>
              <a:spLocks noChangeArrowheads="1"/>
            </p:cNvSpPr>
            <p:nvPr/>
          </p:nvSpPr>
          <p:spPr bwMode="auto">
            <a:xfrm>
              <a:off x="3357563" y="1157288"/>
              <a:ext cx="122237" cy="122237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77"/>
            <p:cNvSpPr>
              <a:spLocks noChangeArrowheads="1"/>
            </p:cNvSpPr>
            <p:nvPr/>
          </p:nvSpPr>
          <p:spPr bwMode="auto">
            <a:xfrm>
              <a:off x="2709860" y="2489955"/>
              <a:ext cx="665160" cy="677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R</a:t>
              </a:r>
              <a:endParaRPr sz="1600" noProof="1">
                <a:latin typeface="Comic Sans MS" pitchFamily="-110" charset="0"/>
              </a:endParaRPr>
            </a:p>
          </p:txBody>
        </p:sp>
        <p:grpSp>
          <p:nvGrpSpPr>
            <p:cNvPr id="35" name="Group 79"/>
            <p:cNvGrpSpPr>
              <a:grpSpLocks/>
            </p:cNvGrpSpPr>
            <p:nvPr/>
          </p:nvGrpSpPr>
          <p:grpSpPr bwMode="auto">
            <a:xfrm>
              <a:off x="3479804" y="577855"/>
              <a:ext cx="601663" cy="677863"/>
              <a:chOff x="3456" y="3456"/>
              <a:chExt cx="379" cy="427"/>
            </a:xfrm>
          </p:grpSpPr>
          <p:sp>
            <p:nvSpPr>
              <p:cNvPr id="36" name="Rectangle 80"/>
              <p:cNvSpPr>
                <a:spLocks noChangeArrowheads="1"/>
              </p:cNvSpPr>
              <p:nvPr/>
            </p:nvSpPr>
            <p:spPr bwMode="auto">
              <a:xfrm>
                <a:off x="3456" y="3456"/>
                <a:ext cx="379" cy="4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dirty="0">
                    <a:solidFill>
                      <a:srgbClr val="0000FF"/>
                    </a:solidFill>
                    <a:latin typeface="Comic Sans MS" pitchFamily="-110" charset="0"/>
                  </a:rPr>
                  <a:t>v</a:t>
                </a:r>
                <a:endParaRPr sz="1600" noProof="1">
                  <a:solidFill>
                    <a:srgbClr val="0000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37" name="Line 81"/>
              <p:cNvSpPr>
                <a:spLocks noChangeShapeType="1"/>
              </p:cNvSpPr>
              <p:nvPr/>
            </p:nvSpPr>
            <p:spPr bwMode="auto">
              <a:xfrm>
                <a:off x="3530" y="3551"/>
                <a:ext cx="209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sm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Second Energy-Phase Equation</a:t>
            </a:r>
            <a:endParaRPr lang="fr-FR" dirty="0"/>
          </a:p>
        </p:txBody>
      </p:sp>
      <p:sp>
        <p:nvSpPr>
          <p:cNvPr id="43017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43019" name="Text Box 19"/>
          <p:cNvSpPr txBox="1">
            <a:spLocks noChangeArrowheads="1"/>
          </p:cNvSpPr>
          <p:nvPr/>
        </p:nvSpPr>
        <p:spPr bwMode="auto">
          <a:xfrm>
            <a:off x="533400" y="1143000"/>
            <a:ext cx="518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006600"/>
                </a:solidFill>
              </a:rPr>
              <a:t>The rate of energy gained by a particle is:</a:t>
            </a:r>
            <a:endParaRPr lang="fr-FR" sz="1800" b="1">
              <a:solidFill>
                <a:srgbClr val="006600"/>
              </a:solidFill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5989638" y="974725"/>
          <a:ext cx="20796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548" name="Equation" r:id="rId4" imgW="1002960" imgH="342720" progId="Equation.3">
                  <p:embed/>
                </p:oleObj>
              </mc:Choice>
              <mc:Fallback>
                <p:oleObj name="Equation" r:id="rId4" imgW="1002960" imgH="342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974725"/>
                        <a:ext cx="2079625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0" name="Text Box 21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43021" name="Text Box 22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43022" name="Text Box 25"/>
          <p:cNvSpPr txBox="1">
            <a:spLocks noChangeArrowheads="1"/>
          </p:cNvSpPr>
          <p:nvPr/>
        </p:nvSpPr>
        <p:spPr bwMode="auto">
          <a:xfrm>
            <a:off x="533400" y="1752600"/>
            <a:ext cx="8001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FF3300"/>
                </a:solidFill>
              </a:rPr>
              <a:t>The rate of relative energy gain with respect to the reference particle </a:t>
            </a:r>
            <a:r>
              <a:rPr lang="en-US" sz="1800" b="1" dirty="0">
                <a:solidFill>
                  <a:srgbClr val="FF3300"/>
                </a:solidFill>
              </a:rPr>
              <a:t>leads to the second energy-phase equation</a:t>
            </a:r>
            <a:r>
              <a:rPr lang="en-US" sz="1800" b="1" dirty="0" smtClean="0">
                <a:solidFill>
                  <a:srgbClr val="FF3300"/>
                </a:solidFill>
              </a:rPr>
              <a:t>:</a:t>
            </a:r>
            <a:endParaRPr lang="fr-FR" sz="1800" b="1" dirty="0">
              <a:solidFill>
                <a:srgbClr val="FF3300"/>
              </a:solidFill>
            </a:endParaRPr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53889"/>
              </p:ext>
            </p:extLst>
          </p:nvPr>
        </p:nvGraphicFramePr>
        <p:xfrm>
          <a:off x="2339752" y="2564904"/>
          <a:ext cx="424338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549" name="Equation" r:id="rId6" imgW="2006600" imgH="482600" progId="Equation.DSMT4">
                  <p:embed/>
                </p:oleObj>
              </mc:Choice>
              <mc:Fallback>
                <p:oleObj name="Equation" r:id="rId6" imgW="2006600" imgH="482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564904"/>
                        <a:ext cx="4243387" cy="102393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1035"/>
          <p:cNvSpPr txBox="1">
            <a:spLocks noChangeArrowheads="1"/>
          </p:cNvSpPr>
          <p:nvPr/>
        </p:nvSpPr>
        <p:spPr bwMode="auto">
          <a:xfrm>
            <a:off x="611560" y="4786099"/>
            <a:ext cx="5540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 b="1">
              <a:solidFill>
                <a:srgbClr val="FF3300"/>
              </a:solidFill>
            </a:endParaRPr>
          </a:p>
        </p:txBody>
      </p:sp>
      <p:sp>
        <p:nvSpPr>
          <p:cNvPr id="16" name="Text Box 1040"/>
          <p:cNvSpPr txBox="1">
            <a:spLocks noChangeArrowheads="1"/>
          </p:cNvSpPr>
          <p:nvPr/>
        </p:nvSpPr>
        <p:spPr bwMode="auto">
          <a:xfrm>
            <a:off x="467544" y="4077072"/>
            <a:ext cx="2160240" cy="830997"/>
          </a:xfrm>
          <a:prstGeom prst="rect">
            <a:avLst/>
          </a:prstGeom>
          <a:solidFill>
            <a:srgbClr val="CCFFCC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 err="1">
                <a:solidFill>
                  <a:srgbClr val="006600"/>
                </a:solidFill>
              </a:rPr>
              <a:t>deriving</a:t>
            </a:r>
            <a:r>
              <a:rPr lang="fr-FR" dirty="0">
                <a:solidFill>
                  <a:srgbClr val="006600"/>
                </a:solidFill>
              </a:rPr>
              <a:t> </a:t>
            </a:r>
            <a:r>
              <a:rPr lang="fr-FR" dirty="0" smtClean="0">
                <a:solidFill>
                  <a:srgbClr val="006600"/>
                </a:solidFill>
              </a:rPr>
              <a:t>and</a:t>
            </a:r>
            <a:br>
              <a:rPr lang="fr-FR" dirty="0" smtClean="0">
                <a:solidFill>
                  <a:srgbClr val="006600"/>
                </a:solidFill>
              </a:rPr>
            </a:br>
            <a:r>
              <a:rPr lang="fr-FR" dirty="0" smtClean="0">
                <a:solidFill>
                  <a:srgbClr val="006600"/>
                </a:solidFill>
              </a:rPr>
              <a:t> </a:t>
            </a:r>
            <a:r>
              <a:rPr lang="fr-FR" dirty="0" err="1">
                <a:solidFill>
                  <a:srgbClr val="006600"/>
                </a:solidFill>
              </a:rPr>
              <a:t>combining</a:t>
            </a:r>
            <a:endParaRPr lang="fr-FR" dirty="0">
              <a:solidFill>
                <a:srgbClr val="006600"/>
              </a:solidFill>
            </a:endParaRPr>
          </a:p>
        </p:txBody>
      </p:sp>
      <p:graphicFrame>
        <p:nvGraphicFramePr>
          <p:cNvPr id="1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8451763"/>
              </p:ext>
            </p:extLst>
          </p:nvPr>
        </p:nvGraphicFramePr>
        <p:xfrm>
          <a:off x="3224038" y="4183484"/>
          <a:ext cx="473233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550" name="Equation" r:id="rId8" imgW="2133360" imgH="406080" progId="Equation.3">
                  <p:embed/>
                </p:oleObj>
              </mc:Choice>
              <mc:Fallback>
                <p:oleObj name="Equation" r:id="rId8" imgW="2133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038" y="4183484"/>
                        <a:ext cx="4732338" cy="90170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Line 1044"/>
          <p:cNvSpPr>
            <a:spLocks noChangeShapeType="1"/>
          </p:cNvSpPr>
          <p:nvPr/>
        </p:nvSpPr>
        <p:spPr bwMode="auto">
          <a:xfrm>
            <a:off x="2627784" y="4509118"/>
            <a:ext cx="576064" cy="144017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045"/>
          <p:cNvSpPr txBox="1">
            <a:spLocks noChangeArrowheads="1"/>
          </p:cNvSpPr>
          <p:nvPr/>
        </p:nvSpPr>
        <p:spPr bwMode="auto">
          <a:xfrm>
            <a:off x="611560" y="5319499"/>
            <a:ext cx="7772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chemeClr val="accent2"/>
                </a:solidFill>
              </a:rPr>
              <a:t>This second order equation is non linear. Moreover the parameters within the bracket are in general slowly varying with time.</a:t>
            </a:r>
          </a:p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chemeClr val="accent2"/>
                </a:solidFill>
              </a:rPr>
              <a:t>We will study some cases in the following…</a:t>
            </a:r>
            <a:endParaRPr lang="en-GB" sz="1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Small Amplitude Oscillations</a:t>
            </a:r>
            <a:endParaRPr lang="en-GB"/>
          </a:p>
        </p:txBody>
      </p:sp>
      <p:sp>
        <p:nvSpPr>
          <p:cNvPr id="49162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163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49164" name="Text Box 7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49165" name="Text Box 8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57225" y="1600200"/>
          <a:ext cx="3563938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061" name="Equation" r:id="rId4" imgW="1549080" imgH="380880" progId="Equation.DSMT4">
                  <p:embed/>
                </p:oleObj>
              </mc:Choice>
              <mc:Fallback>
                <p:oleObj name="Equation" r:id="rId4" imgW="1549080" imgH="3808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1600200"/>
                        <a:ext cx="3563938" cy="877888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6" name="Text Box 16"/>
          <p:cNvSpPr txBox="1">
            <a:spLocks noChangeArrowheads="1"/>
          </p:cNvSpPr>
          <p:nvPr/>
        </p:nvSpPr>
        <p:spPr bwMode="auto">
          <a:xfrm>
            <a:off x="7162800" y="3379787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FF3300"/>
                </a:solidFill>
              </a:rPr>
              <a:t>(for small </a:t>
            </a:r>
            <a:r>
              <a:rPr lang="en-GB" sz="1800" b="1" smtClean="0">
                <a:solidFill>
                  <a:srgbClr val="FF3300"/>
                </a:solidFill>
                <a:sym typeface="Symbol" charset="2"/>
              </a:rPr>
              <a:t>)</a:t>
            </a:r>
            <a:endParaRPr lang="en-GB" sz="1800" b="1">
              <a:solidFill>
                <a:srgbClr val="FF3300"/>
              </a:solidFill>
            </a:endParaRP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3702050" y="4816475"/>
          <a:ext cx="21780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062" name="Equation" r:id="rId6" imgW="863600" imgH="228600" progId="Equation.DSMT4">
                  <p:embed/>
                </p:oleObj>
              </mc:Choice>
              <mc:Fallback>
                <p:oleObj name="Equation" r:id="rId6" imgW="863600" imgH="228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2050" y="4816475"/>
                        <a:ext cx="2178050" cy="57626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5749925" y="1524000"/>
          <a:ext cx="2674938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063" name="Equation" r:id="rId8" imgW="1218960" imgH="419040" progId="Equation.3">
                  <p:embed/>
                </p:oleObj>
              </mc:Choice>
              <mc:Fallback>
                <p:oleObj name="Equation" r:id="rId8" imgW="121896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9925" y="1524000"/>
                        <a:ext cx="2674938" cy="920750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8" name="Text Box 21"/>
          <p:cNvSpPr txBox="1">
            <a:spLocks noChangeArrowheads="1"/>
          </p:cNvSpPr>
          <p:nvPr/>
        </p:nvSpPr>
        <p:spPr bwMode="auto">
          <a:xfrm>
            <a:off x="4572000" y="1828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006600"/>
                </a:solidFill>
              </a:rPr>
              <a:t>with</a:t>
            </a:r>
            <a:endParaRPr lang="en-GB" sz="1800">
              <a:solidFill>
                <a:srgbClr val="006600"/>
              </a:solidFill>
            </a:endParaRPr>
          </a:p>
        </p:txBody>
      </p:sp>
      <p:sp>
        <p:nvSpPr>
          <p:cNvPr id="49169" name="Text Box 22"/>
          <p:cNvSpPr txBox="1">
            <a:spLocks noChangeArrowheads="1"/>
          </p:cNvSpPr>
          <p:nvPr/>
        </p:nvSpPr>
        <p:spPr bwMode="auto">
          <a:xfrm>
            <a:off x="609600" y="9906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Let’s assume constant parameters </a:t>
            </a:r>
            <a:r>
              <a:rPr lang="en-GB" sz="1800" dirty="0" err="1" smtClean="0"/>
              <a:t>R</a:t>
            </a:r>
            <a:r>
              <a:rPr lang="en-GB" sz="1800" baseline="-25000" dirty="0" err="1" smtClean="0"/>
              <a:t>s</a:t>
            </a:r>
            <a:r>
              <a:rPr lang="en-GB" sz="1800" dirty="0" smtClean="0"/>
              <a:t>,</a:t>
            </a:r>
            <a:r>
              <a:rPr lang="en-GB" sz="1800" baseline="-25000" dirty="0" smtClean="0"/>
              <a:t> </a:t>
            </a:r>
            <a:r>
              <a:rPr lang="en-GB" sz="1800" dirty="0" err="1" smtClean="0"/>
              <a:t>p</a:t>
            </a:r>
            <a:r>
              <a:rPr lang="en-GB" sz="1800" baseline="-25000" dirty="0" err="1" smtClean="0"/>
              <a:t>s</a:t>
            </a:r>
            <a:r>
              <a:rPr lang="en-GB" sz="1800" b="1" dirty="0" smtClean="0"/>
              <a:t>,</a:t>
            </a:r>
            <a:r>
              <a:rPr lang="en-GB" sz="1800" b="1" baseline="-25000" dirty="0" smtClean="0"/>
              <a:t> </a:t>
            </a:r>
            <a:r>
              <a:rPr lang="en-GB" sz="1800" b="1" dirty="0" smtClean="0">
                <a:sym typeface="Symbol" charset="2"/>
              </a:rPr>
              <a:t></a:t>
            </a:r>
            <a:r>
              <a:rPr lang="en-GB" sz="1800" baseline="-25000" dirty="0" smtClean="0">
                <a:sym typeface="Symbol" charset="2"/>
              </a:rPr>
              <a:t>s</a:t>
            </a:r>
            <a:r>
              <a:rPr lang="en-GB" sz="1800" dirty="0" smtClean="0">
                <a:sym typeface="Symbol" charset="2"/>
              </a:rPr>
              <a:t> and </a:t>
            </a:r>
            <a:r>
              <a:rPr lang="en-GB" sz="1800" b="1" dirty="0" smtClean="0">
                <a:sym typeface="Symbol" charset="2"/>
              </a:rPr>
              <a:t></a:t>
            </a:r>
            <a:r>
              <a:rPr lang="en-GB" sz="1800" dirty="0" smtClean="0">
                <a:sym typeface="Symbol" charset="2"/>
              </a:rPr>
              <a:t>:</a:t>
            </a:r>
            <a:endParaRPr lang="en-GB" sz="1800" b="1" dirty="0"/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7283668"/>
              </p:ext>
            </p:extLst>
          </p:nvPr>
        </p:nvGraphicFramePr>
        <p:xfrm>
          <a:off x="1115616" y="3345624"/>
          <a:ext cx="5472608" cy="454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064" name="Equation" r:id="rId10" imgW="2603160" imgH="215640" progId="Equation.3">
                  <p:embed/>
                </p:oleObj>
              </mc:Choice>
              <mc:Fallback>
                <p:oleObj name="Equation" r:id="rId10" imgW="260316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3345624"/>
                        <a:ext cx="5472608" cy="45462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0" name="Text Box 24"/>
          <p:cNvSpPr txBox="1">
            <a:spLocks noChangeArrowheads="1"/>
          </p:cNvSpPr>
          <p:nvPr/>
        </p:nvSpPr>
        <p:spPr bwMode="auto">
          <a:xfrm>
            <a:off x="533400" y="2825488"/>
            <a:ext cx="777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Consider now </a:t>
            </a:r>
            <a:r>
              <a:rPr lang="en-GB" sz="1800" dirty="0" smtClean="0">
                <a:solidFill>
                  <a:srgbClr val="FF3300"/>
                </a:solidFill>
              </a:rPr>
              <a:t>small</a:t>
            </a:r>
            <a:r>
              <a:rPr lang="en-GB" sz="1800" dirty="0" smtClean="0"/>
              <a:t> phase </a:t>
            </a:r>
            <a:r>
              <a:rPr lang="en-GB" sz="1800" dirty="0" smtClean="0">
                <a:solidFill>
                  <a:srgbClr val="FF3300"/>
                </a:solidFill>
              </a:rPr>
              <a:t>deviations</a:t>
            </a:r>
            <a:r>
              <a:rPr lang="en-GB" sz="1800" dirty="0" smtClean="0"/>
              <a:t> from the reference particle:</a:t>
            </a:r>
            <a:endParaRPr lang="en-GB" sz="1800" dirty="0"/>
          </a:p>
        </p:txBody>
      </p:sp>
      <p:sp>
        <p:nvSpPr>
          <p:cNvPr id="49171" name="Text Box 25"/>
          <p:cNvSpPr txBox="1">
            <a:spLocks noChangeArrowheads="1"/>
          </p:cNvSpPr>
          <p:nvPr/>
        </p:nvSpPr>
        <p:spPr bwMode="auto">
          <a:xfrm>
            <a:off x="533400" y="4129087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0000"/>
                </a:solidFill>
              </a:rPr>
              <a:t>and the corresponding linearized motion reduces to a </a:t>
            </a:r>
            <a:r>
              <a:rPr lang="en-GB" sz="1800" dirty="0" smtClean="0">
                <a:solidFill>
                  <a:srgbClr val="FF3300"/>
                </a:solidFill>
              </a:rPr>
              <a:t>harmonic oscillation</a:t>
            </a:r>
            <a:r>
              <a:rPr lang="en-GB" sz="1800" dirty="0" smtClean="0">
                <a:solidFill>
                  <a:srgbClr val="000000"/>
                </a:solidFill>
              </a:rPr>
              <a:t>:</a:t>
            </a:r>
            <a:endParaRPr lang="en-GB" sz="1800" dirty="0">
              <a:solidFill>
                <a:srgbClr val="000000"/>
              </a:solidFill>
            </a:endParaRPr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2133600" y="5638800"/>
            <a:ext cx="525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where </a:t>
            </a:r>
            <a:r>
              <a:rPr lang="en-GB" sz="1800" b="1" dirty="0" smtClean="0">
                <a:sym typeface="Symbol" charset="2"/>
              </a:rPr>
              <a:t></a:t>
            </a:r>
            <a:r>
              <a:rPr lang="en-GB" sz="1800" b="1" baseline="-25000" dirty="0" smtClean="0">
                <a:sym typeface="Symbol" charset="2"/>
              </a:rPr>
              <a:t>s</a:t>
            </a:r>
            <a:r>
              <a:rPr lang="en-GB" sz="1800" dirty="0" smtClean="0">
                <a:sym typeface="Symbol" charset="2"/>
              </a:rPr>
              <a:t> is the synchrotron angular frequency </a:t>
            </a:r>
            <a:endParaRPr lang="en-GB" sz="1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2" name="Rectangle 6"/>
          <p:cNvSpPr>
            <a:spLocks noChangeArrowheads="1"/>
          </p:cNvSpPr>
          <p:nvPr/>
        </p:nvSpPr>
        <p:spPr bwMode="auto">
          <a:xfrm>
            <a:off x="6172200" y="1572593"/>
            <a:ext cx="1673469" cy="588962"/>
          </a:xfrm>
          <a:prstGeom prst="rect">
            <a:avLst/>
          </a:prstGeom>
          <a:solidFill>
            <a:srgbClr val="CCEC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74" name="Rectangle 3"/>
          <p:cNvSpPr>
            <a:spLocks noChangeArrowheads="1"/>
          </p:cNvSpPr>
          <p:nvPr/>
        </p:nvSpPr>
        <p:spPr bwMode="auto">
          <a:xfrm>
            <a:off x="533400" y="929655"/>
            <a:ext cx="579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tabLst>
                <a:tab pos="6953250" algn="l"/>
              </a:tabLst>
            </a:pPr>
            <a:r>
              <a:rPr lang="en-US" sz="1600" dirty="0">
                <a:latin typeface="Comic Sans MS" pitchFamily="-110" charset="0"/>
              </a:rPr>
              <a:t>Stability is obtained </a:t>
            </a:r>
            <a:r>
              <a:rPr lang="en-US" sz="1600" dirty="0" smtClean="0">
                <a:latin typeface="Comic Sans MS" pitchFamily="-110" charset="0"/>
              </a:rPr>
              <a:t>when </a:t>
            </a:r>
            <a:r>
              <a:rPr lang="en-GB" sz="1800" b="1" dirty="0" smtClean="0">
                <a:sym typeface="Symbol" charset="2"/>
              </a:rPr>
              <a:t></a:t>
            </a:r>
            <a:r>
              <a:rPr lang="en-GB" sz="1600" b="1" baseline="-25000" dirty="0" smtClean="0">
                <a:sym typeface="Symbol" charset="2"/>
              </a:rPr>
              <a:t>s</a:t>
            </a:r>
            <a:r>
              <a:rPr lang="en-US" sz="1600" dirty="0" smtClean="0">
                <a:latin typeface="Comic Sans MS" pitchFamily="-110" charset="0"/>
              </a:rPr>
              <a:t> is </a:t>
            </a:r>
            <a:r>
              <a:rPr lang="en-US" sz="1600" dirty="0">
                <a:latin typeface="Comic Sans MS" pitchFamily="-110" charset="0"/>
              </a:rPr>
              <a:t>real</a:t>
            </a:r>
            <a:r>
              <a:rPr lang="en-US" sz="1600" dirty="0" smtClean="0">
                <a:latin typeface="Comic Sans MS" pitchFamily="-110" charset="0"/>
              </a:rPr>
              <a:t> and so </a:t>
            </a:r>
            <a:r>
              <a:rPr lang="en-GB" sz="1800" b="1" dirty="0" smtClean="0">
                <a:sym typeface="Symbol" charset="2"/>
              </a:rPr>
              <a:t></a:t>
            </a:r>
            <a:r>
              <a:rPr lang="en-GB" sz="1600" b="1" baseline="-25000" dirty="0" smtClean="0">
                <a:sym typeface="Symbol" charset="2"/>
              </a:rPr>
              <a:t>s</a:t>
            </a:r>
            <a:r>
              <a:rPr lang="en-GB" sz="1600" b="1" baseline="30000" dirty="0" smtClean="0">
                <a:sym typeface="Symbol" charset="2"/>
              </a:rPr>
              <a:t>2</a:t>
            </a:r>
            <a:r>
              <a:rPr lang="en-US" sz="1600" dirty="0" smtClean="0">
                <a:latin typeface="Comic Sans MS" pitchFamily="-110" charset="0"/>
              </a:rPr>
              <a:t> positive</a:t>
            </a:r>
            <a:r>
              <a:rPr lang="en-US" sz="1600" dirty="0">
                <a:latin typeface="Comic Sans MS" pitchFamily="-110" charset="0"/>
              </a:rPr>
              <a:t>: </a:t>
            </a:r>
            <a:endParaRPr sz="1600" noProof="1">
              <a:latin typeface="Comic Sans MS" pitchFamily="-110" charset="0"/>
            </a:endParaRPr>
          </a:p>
        </p:txBody>
      </p:sp>
      <p:graphicFrame>
        <p:nvGraphicFramePr>
          <p:cNvPr id="921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298494"/>
              </p:ext>
            </p:extLst>
          </p:nvPr>
        </p:nvGraphicFramePr>
        <p:xfrm>
          <a:off x="1223963" y="1399555"/>
          <a:ext cx="64960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018" name="Equation" r:id="rId3" imgW="3530600" imgH="469900" progId="Equation.DSMT4">
                  <p:embed/>
                </p:oleObj>
              </mc:Choice>
              <mc:Fallback>
                <p:oleObj name="Equation" r:id="rId3" imgW="3530600" imgH="4699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963" y="1399555"/>
                        <a:ext cx="6496050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0" name="Rectangle 54"/>
          <p:cNvSpPr>
            <a:spLocks noChangeArrowheads="1"/>
          </p:cNvSpPr>
          <p:nvPr/>
        </p:nvSpPr>
        <p:spPr bwMode="auto">
          <a:xfrm>
            <a:off x="1040423" y="1386855"/>
            <a:ext cx="2899997" cy="9620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 bwMode="auto">
          <a:xfrm>
            <a:off x="838200" y="304800"/>
            <a:ext cx="7467600" cy="533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b="1" kern="0" dirty="0" smtClean="0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Stability condition for </a:t>
            </a:r>
            <a:r>
              <a:rPr lang="en-US" b="1" kern="0" dirty="0" err="1" smtClean="0">
                <a:solidFill>
                  <a:schemeClr val="accent2"/>
                </a:solidFill>
                <a:latin typeface="Lucida Grande"/>
                <a:ea typeface="Lucida Grande"/>
                <a:cs typeface="Lucida Grande"/>
              </a:rPr>
              <a:t>ϕ</a:t>
            </a:r>
            <a:r>
              <a:rPr lang="en-US" b="1" kern="0" baseline="-25000" dirty="0" err="1" smtClean="0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endParaRPr lang="en-US" b="1" kern="0" baseline="-25000" dirty="0" smtClean="0">
              <a:solidFill>
                <a:schemeClr val="accent2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3568" y="2420888"/>
            <a:ext cx="7344816" cy="4104456"/>
            <a:chOff x="838200" y="2780928"/>
            <a:chExt cx="6629400" cy="3543672"/>
          </a:xfrm>
        </p:grpSpPr>
        <p:graphicFrame>
          <p:nvGraphicFramePr>
            <p:cNvPr id="9216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1695860"/>
                </p:ext>
              </p:extLst>
            </p:nvPr>
          </p:nvGraphicFramePr>
          <p:xfrm>
            <a:off x="7249257" y="4237039"/>
            <a:ext cx="218343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019" name="Equation" r:id="rId5" imgW="126720" imgH="203040" progId="Equation.3">
                    <p:embed/>
                  </p:oleObj>
                </mc:Choice>
                <mc:Fallback>
                  <p:oleObj name="Equation" r:id="rId5" imgW="126720" imgH="2030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49257" y="4237039"/>
                          <a:ext cx="218343" cy="3587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6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9178229"/>
                </p:ext>
              </p:extLst>
            </p:nvPr>
          </p:nvGraphicFramePr>
          <p:xfrm>
            <a:off x="3620965" y="4248151"/>
            <a:ext cx="197827" cy="511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020" name="Equation" r:id="rId7" imgW="164880" imgH="393480" progId="Equation.3">
                    <p:embed/>
                  </p:oleObj>
                </mc:Choice>
                <mc:Fallback>
                  <p:oleObj name="Equation" r:id="rId7" imgW="164880" imgH="3934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20965" y="4248151"/>
                          <a:ext cx="197827" cy="511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6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4948327"/>
                </p:ext>
              </p:extLst>
            </p:nvPr>
          </p:nvGraphicFramePr>
          <p:xfrm>
            <a:off x="5842488" y="4259264"/>
            <a:ext cx="319454" cy="511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021" name="Equation" r:id="rId9" imgW="266400" imgH="393480" progId="Equation.3">
                    <p:embed/>
                  </p:oleObj>
                </mc:Choice>
                <mc:Fallback>
                  <p:oleObj name="Equation" r:id="rId9" imgW="266400" imgH="3934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42488" y="4259264"/>
                          <a:ext cx="319454" cy="511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6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8698782"/>
                </p:ext>
              </p:extLst>
            </p:nvPr>
          </p:nvGraphicFramePr>
          <p:xfrm>
            <a:off x="4523642" y="4414839"/>
            <a:ext cx="167054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022" name="Equation" r:id="rId11" imgW="139680" imgH="139680" progId="Equation.3">
                    <p:embed/>
                  </p:oleObj>
                </mc:Choice>
                <mc:Fallback>
                  <p:oleObj name="Equation" r:id="rId11" imgW="139680" imgH="13968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3642" y="4414839"/>
                          <a:ext cx="167054" cy="1809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175" name="Line 7"/>
            <p:cNvSpPr>
              <a:spLocks noChangeShapeType="1"/>
            </p:cNvSpPr>
            <p:nvPr/>
          </p:nvSpPr>
          <p:spPr bwMode="auto">
            <a:xfrm flipH="1">
              <a:off x="2977660" y="2780928"/>
              <a:ext cx="10163" cy="27896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" name="Group 8"/>
            <p:cNvGrpSpPr>
              <a:grpSpLocks/>
            </p:cNvGrpSpPr>
            <p:nvPr/>
          </p:nvGrpSpPr>
          <p:grpSpPr bwMode="auto">
            <a:xfrm flipV="1">
              <a:off x="2984988" y="3192463"/>
              <a:ext cx="3625362" cy="2100262"/>
              <a:chOff x="450" y="2259"/>
              <a:chExt cx="1782" cy="1137"/>
            </a:xfrm>
          </p:grpSpPr>
          <p:grpSp>
            <p:nvGrpSpPr>
              <p:cNvPr id="3" name="Group 9"/>
              <p:cNvGrpSpPr>
                <a:grpSpLocks/>
              </p:cNvGrpSpPr>
              <p:nvPr/>
            </p:nvGrpSpPr>
            <p:grpSpPr bwMode="auto">
              <a:xfrm>
                <a:off x="1341" y="2259"/>
                <a:ext cx="891" cy="569"/>
                <a:chOff x="1392" y="2256"/>
                <a:chExt cx="891" cy="569"/>
              </a:xfrm>
            </p:grpSpPr>
            <p:sp>
              <p:nvSpPr>
                <p:cNvPr id="92200" name="Freeform 10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3333FF"/>
                  </a:solidFill>
                  <a:prstDash val="lg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201" name="Freeform 11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3333FF"/>
                  </a:solidFill>
                  <a:prstDash val="lg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450" y="2827"/>
                <a:ext cx="891" cy="569"/>
                <a:chOff x="480" y="2832"/>
                <a:chExt cx="891" cy="569"/>
              </a:xfrm>
            </p:grpSpPr>
            <p:sp>
              <p:nvSpPr>
                <p:cNvPr id="92198" name="Freeform 13"/>
                <p:cNvSpPr>
                  <a:spLocks/>
                </p:cNvSpPr>
                <p:nvPr/>
              </p:nvSpPr>
              <p:spPr bwMode="auto">
                <a:xfrm>
                  <a:off x="480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3333FF"/>
                  </a:solidFill>
                  <a:prstDash val="lg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199" name="Freeform 14"/>
                <p:cNvSpPr>
                  <a:spLocks/>
                </p:cNvSpPr>
                <p:nvPr/>
              </p:nvSpPr>
              <p:spPr bwMode="auto">
                <a:xfrm flipH="1">
                  <a:off x="912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3333FF"/>
                  </a:solidFill>
                  <a:prstDash val="lg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92177" name="Line 15"/>
            <p:cNvSpPr>
              <a:spLocks noChangeShapeType="1"/>
            </p:cNvSpPr>
            <p:nvPr/>
          </p:nvSpPr>
          <p:spPr bwMode="auto">
            <a:xfrm>
              <a:off x="2294792" y="4240213"/>
              <a:ext cx="49544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8" name="Line 23"/>
            <p:cNvSpPr>
              <a:spLocks noChangeShapeType="1"/>
            </p:cNvSpPr>
            <p:nvPr/>
          </p:nvSpPr>
          <p:spPr bwMode="auto">
            <a:xfrm>
              <a:off x="3918438" y="3011488"/>
              <a:ext cx="0" cy="262890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9" name="Line 24"/>
            <p:cNvSpPr>
              <a:spLocks noChangeShapeType="1"/>
            </p:cNvSpPr>
            <p:nvPr/>
          </p:nvSpPr>
          <p:spPr bwMode="auto">
            <a:xfrm>
              <a:off x="5731118" y="3011488"/>
              <a:ext cx="0" cy="262890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80" name="Line 31"/>
            <p:cNvSpPr>
              <a:spLocks noChangeShapeType="1"/>
            </p:cNvSpPr>
            <p:nvPr/>
          </p:nvSpPr>
          <p:spPr bwMode="auto">
            <a:xfrm>
              <a:off x="4797669" y="3011488"/>
              <a:ext cx="0" cy="262890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81" name="Line 32"/>
            <p:cNvSpPr>
              <a:spLocks noChangeShapeType="1"/>
            </p:cNvSpPr>
            <p:nvPr/>
          </p:nvSpPr>
          <p:spPr bwMode="auto">
            <a:xfrm>
              <a:off x="6611815" y="3011488"/>
              <a:ext cx="0" cy="262890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0"/>
            <p:cNvGrpSpPr>
              <a:grpSpLocks/>
            </p:cNvGrpSpPr>
            <p:nvPr/>
          </p:nvGrpSpPr>
          <p:grpSpPr bwMode="auto">
            <a:xfrm>
              <a:off x="2984988" y="3208339"/>
              <a:ext cx="3626827" cy="2090737"/>
              <a:chOff x="1584" y="2370"/>
              <a:chExt cx="2335" cy="1177"/>
            </a:xfrm>
          </p:grpSpPr>
          <p:grpSp>
            <p:nvGrpSpPr>
              <p:cNvPr id="6" name="Group 34"/>
              <p:cNvGrpSpPr>
                <a:grpSpLocks/>
              </p:cNvGrpSpPr>
              <p:nvPr/>
            </p:nvGrpSpPr>
            <p:grpSpPr bwMode="auto">
              <a:xfrm flipV="1">
                <a:off x="2184" y="2955"/>
                <a:ext cx="1167" cy="592"/>
                <a:chOff x="1392" y="2256"/>
                <a:chExt cx="891" cy="569"/>
              </a:xfrm>
            </p:grpSpPr>
            <p:sp>
              <p:nvSpPr>
                <p:cNvPr id="92194" name="Freeform 35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195" name="Freeform 36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92192" name="Freeform 38"/>
              <p:cNvSpPr>
                <a:spLocks/>
              </p:cNvSpPr>
              <p:nvPr/>
            </p:nvSpPr>
            <p:spPr bwMode="auto">
              <a:xfrm flipV="1">
                <a:off x="3351" y="2370"/>
                <a:ext cx="568" cy="592"/>
              </a:xfrm>
              <a:custGeom>
                <a:avLst/>
                <a:gdLst>
                  <a:gd name="T0" fmla="*/ 0 w 459"/>
                  <a:gd name="T1" fmla="*/ 0 h 569"/>
                  <a:gd name="T2" fmla="*/ 90 w 459"/>
                  <a:gd name="T3" fmla="*/ 222 h 569"/>
                  <a:gd name="T4" fmla="*/ 183 w 459"/>
                  <a:gd name="T5" fmla="*/ 402 h 569"/>
                  <a:gd name="T6" fmla="*/ 294 w 459"/>
                  <a:gd name="T7" fmla="*/ 519 h 569"/>
                  <a:gd name="T8" fmla="*/ 390 w 459"/>
                  <a:gd name="T9" fmla="*/ 561 h 569"/>
                  <a:gd name="T10" fmla="*/ 459 w 459"/>
                  <a:gd name="T11" fmla="*/ 567 h 5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9"/>
                  <a:gd name="T19" fmla="*/ 0 h 569"/>
                  <a:gd name="T20" fmla="*/ 459 w 459"/>
                  <a:gd name="T21" fmla="*/ 569 h 5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9" h="569">
                    <a:moveTo>
                      <a:pt x="0" y="0"/>
                    </a:moveTo>
                    <a:cubicBezTo>
                      <a:pt x="15" y="36"/>
                      <a:pt x="59" y="155"/>
                      <a:pt x="90" y="222"/>
                    </a:cubicBezTo>
                    <a:cubicBezTo>
                      <a:pt x="121" y="289"/>
                      <a:pt x="149" y="353"/>
                      <a:pt x="183" y="402"/>
                    </a:cubicBezTo>
                    <a:cubicBezTo>
                      <a:pt x="217" y="451"/>
                      <a:pt x="260" y="493"/>
                      <a:pt x="294" y="519"/>
                    </a:cubicBezTo>
                    <a:cubicBezTo>
                      <a:pt x="328" y="545"/>
                      <a:pt x="363" y="553"/>
                      <a:pt x="390" y="561"/>
                    </a:cubicBezTo>
                    <a:cubicBezTo>
                      <a:pt x="417" y="569"/>
                      <a:pt x="445" y="566"/>
                      <a:pt x="459" y="567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193" name="Freeform 39"/>
              <p:cNvSpPr>
                <a:spLocks/>
              </p:cNvSpPr>
              <p:nvPr/>
            </p:nvSpPr>
            <p:spPr bwMode="auto">
              <a:xfrm flipH="1" flipV="1">
                <a:off x="1584" y="2370"/>
                <a:ext cx="601" cy="592"/>
              </a:xfrm>
              <a:custGeom>
                <a:avLst/>
                <a:gdLst>
                  <a:gd name="T0" fmla="*/ 0 w 459"/>
                  <a:gd name="T1" fmla="*/ 0 h 569"/>
                  <a:gd name="T2" fmla="*/ 90 w 459"/>
                  <a:gd name="T3" fmla="*/ 222 h 569"/>
                  <a:gd name="T4" fmla="*/ 183 w 459"/>
                  <a:gd name="T5" fmla="*/ 402 h 569"/>
                  <a:gd name="T6" fmla="*/ 294 w 459"/>
                  <a:gd name="T7" fmla="*/ 519 h 569"/>
                  <a:gd name="T8" fmla="*/ 390 w 459"/>
                  <a:gd name="T9" fmla="*/ 561 h 569"/>
                  <a:gd name="T10" fmla="*/ 459 w 459"/>
                  <a:gd name="T11" fmla="*/ 567 h 5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9"/>
                  <a:gd name="T19" fmla="*/ 0 h 569"/>
                  <a:gd name="T20" fmla="*/ 459 w 459"/>
                  <a:gd name="T21" fmla="*/ 569 h 5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9" h="569">
                    <a:moveTo>
                      <a:pt x="0" y="0"/>
                    </a:moveTo>
                    <a:cubicBezTo>
                      <a:pt x="15" y="36"/>
                      <a:pt x="59" y="155"/>
                      <a:pt x="90" y="222"/>
                    </a:cubicBezTo>
                    <a:cubicBezTo>
                      <a:pt x="121" y="289"/>
                      <a:pt x="149" y="353"/>
                      <a:pt x="183" y="402"/>
                    </a:cubicBezTo>
                    <a:cubicBezTo>
                      <a:pt x="217" y="451"/>
                      <a:pt x="260" y="493"/>
                      <a:pt x="294" y="519"/>
                    </a:cubicBezTo>
                    <a:cubicBezTo>
                      <a:pt x="328" y="545"/>
                      <a:pt x="363" y="553"/>
                      <a:pt x="390" y="561"/>
                    </a:cubicBezTo>
                    <a:cubicBezTo>
                      <a:pt x="417" y="569"/>
                      <a:pt x="445" y="566"/>
                      <a:pt x="459" y="567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2183" name="Rectangle 42"/>
            <p:cNvSpPr>
              <a:spLocks noChangeArrowheads="1"/>
            </p:cNvSpPr>
            <p:nvPr/>
          </p:nvSpPr>
          <p:spPr bwMode="auto">
            <a:xfrm>
              <a:off x="4240823" y="3011488"/>
              <a:ext cx="53829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i="1">
                  <a:solidFill>
                    <a:srgbClr val="3333FF"/>
                  </a:solidFill>
                  <a:latin typeface="Comic Sans MS" pitchFamily="-110" charset="0"/>
                </a:rPr>
                <a:t>V</a:t>
              </a:r>
              <a:r>
                <a:rPr lang="en-US" sz="1600" i="1" baseline="-25000">
                  <a:solidFill>
                    <a:srgbClr val="3333FF"/>
                  </a:solidFill>
                  <a:latin typeface="Comic Sans MS" pitchFamily="-110" charset="0"/>
                </a:rPr>
                <a:t>RF</a:t>
              </a:r>
              <a:endParaRPr sz="1600" i="1" baseline="-25000" noProof="1">
                <a:solidFill>
                  <a:srgbClr val="3333FF"/>
                </a:solidFill>
                <a:latin typeface="Comic Sans MS" pitchFamily="-110" charset="0"/>
              </a:endParaRPr>
            </a:p>
          </p:txBody>
        </p:sp>
        <p:sp>
          <p:nvSpPr>
            <p:cNvPr id="92184" name="Rectangle 43"/>
            <p:cNvSpPr>
              <a:spLocks noChangeArrowheads="1"/>
            </p:cNvSpPr>
            <p:nvPr/>
          </p:nvSpPr>
          <p:spPr bwMode="auto">
            <a:xfrm>
              <a:off x="2977662" y="2871788"/>
              <a:ext cx="81734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  <a:latin typeface="Comic Sans MS" pitchFamily="-110" charset="0"/>
                </a:rPr>
                <a:t>cos (</a:t>
              </a:r>
              <a:r>
                <a:rPr lang="en-US" sz="1600" b="1" i="1">
                  <a:solidFill>
                    <a:srgbClr val="FF0000"/>
                  </a:solidFill>
                  <a:latin typeface="Symbol" pitchFamily="-110" charset="2"/>
                </a:rPr>
                <a:t>f</a:t>
              </a:r>
              <a:r>
                <a:rPr lang="en-US" sz="1600" b="1" i="1" baseline="-25000">
                  <a:solidFill>
                    <a:srgbClr val="FF0000"/>
                  </a:solidFill>
                  <a:latin typeface="Comic Sans MS" pitchFamily="-110" charset="0"/>
                </a:rPr>
                <a:t>s</a:t>
              </a:r>
              <a:r>
                <a:rPr lang="en-US" sz="1400">
                  <a:solidFill>
                    <a:srgbClr val="FF0000"/>
                  </a:solidFill>
                  <a:latin typeface="Comic Sans MS" pitchFamily="-110" charset="0"/>
                </a:rPr>
                <a:t>)</a:t>
              </a:r>
              <a:endParaRPr sz="1400" baseline="-25000" noProof="1">
                <a:solidFill>
                  <a:srgbClr val="FF0000"/>
                </a:solidFill>
                <a:latin typeface="Comic Sans MS" pitchFamily="-110" charset="0"/>
              </a:endParaRPr>
            </a:p>
          </p:txBody>
        </p:sp>
        <p:sp>
          <p:nvSpPr>
            <p:cNvPr id="92185" name="Rectangle 45"/>
            <p:cNvSpPr>
              <a:spLocks noChangeArrowheads="1"/>
            </p:cNvSpPr>
            <p:nvPr/>
          </p:nvSpPr>
          <p:spPr bwMode="auto">
            <a:xfrm>
              <a:off x="3304442" y="6016823"/>
              <a:ext cx="120832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acceleration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92186" name="Rectangle 46"/>
            <p:cNvSpPr>
              <a:spLocks noChangeArrowheads="1"/>
            </p:cNvSpPr>
            <p:nvPr/>
          </p:nvSpPr>
          <p:spPr bwMode="auto">
            <a:xfrm>
              <a:off x="5051181" y="6016823"/>
              <a:ext cx="122804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deceleration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92187" name="Line 47"/>
            <p:cNvSpPr>
              <a:spLocks noChangeShapeType="1"/>
            </p:cNvSpPr>
            <p:nvPr/>
          </p:nvSpPr>
          <p:spPr bwMode="auto">
            <a:xfrm>
              <a:off x="2977662" y="6037461"/>
              <a:ext cx="1818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88" name="Line 48"/>
            <p:cNvSpPr>
              <a:spLocks noChangeShapeType="1"/>
            </p:cNvSpPr>
            <p:nvPr/>
          </p:nvSpPr>
          <p:spPr bwMode="auto">
            <a:xfrm>
              <a:off x="4768361" y="6037461"/>
              <a:ext cx="18170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92168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16513531"/>
                </p:ext>
              </p:extLst>
            </p:nvPr>
          </p:nvGraphicFramePr>
          <p:xfrm>
            <a:off x="3200400" y="5659438"/>
            <a:ext cx="426427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023" name="Equation" r:id="rId13" imgW="355320" imgH="203040" progId="Equation.3">
                    <p:embed/>
                  </p:oleObj>
                </mc:Choice>
                <mc:Fallback>
                  <p:oleObj name="Equation" r:id="rId13" imgW="355320" imgH="20304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0400" y="5659438"/>
                          <a:ext cx="426427" cy="26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6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2003947"/>
                </p:ext>
              </p:extLst>
            </p:nvPr>
          </p:nvGraphicFramePr>
          <p:xfrm>
            <a:off x="6002215" y="5659438"/>
            <a:ext cx="426426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024" name="Equation" r:id="rId15" imgW="355320" imgH="203040" progId="Equation.3">
                    <p:embed/>
                  </p:oleObj>
                </mc:Choice>
                <mc:Fallback>
                  <p:oleObj name="Equation" r:id="rId15" imgW="355320" imgH="203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2215" y="5659438"/>
                          <a:ext cx="426426" cy="26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70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9197732"/>
                </p:ext>
              </p:extLst>
            </p:nvPr>
          </p:nvGraphicFramePr>
          <p:xfrm>
            <a:off x="4098681" y="5680075"/>
            <a:ext cx="426427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025" name="Equation" r:id="rId16" imgW="355320" imgH="203040" progId="Equation.3">
                    <p:embed/>
                  </p:oleObj>
                </mc:Choice>
                <mc:Fallback>
                  <p:oleObj name="Equation" r:id="rId16" imgW="355320" imgH="20304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98681" y="5680075"/>
                          <a:ext cx="426427" cy="26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71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9900516"/>
                </p:ext>
              </p:extLst>
            </p:nvPr>
          </p:nvGraphicFramePr>
          <p:xfrm>
            <a:off x="5051181" y="5659438"/>
            <a:ext cx="426427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5026" name="Equation" r:id="rId18" imgW="355320" imgH="203040" progId="Equation.DSMT4">
                    <p:embed/>
                  </p:oleObj>
                </mc:Choice>
                <mc:Fallback>
                  <p:oleObj name="Equation" r:id="rId18" imgW="355320" imgH="203040" progId="Equation.DSMT4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1181" y="5659438"/>
                          <a:ext cx="426427" cy="26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189" name="Rectangle 53"/>
            <p:cNvSpPr>
              <a:spLocks noChangeArrowheads="1"/>
            </p:cNvSpPr>
            <p:nvPr/>
          </p:nvSpPr>
          <p:spPr bwMode="auto">
            <a:xfrm>
              <a:off x="838200" y="5483423"/>
              <a:ext cx="20454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latin typeface="Comic Sans MS" pitchFamily="-110" charset="0"/>
                </a:rPr>
                <a:t>Stable in the region if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124200" y="5300246"/>
              <a:ext cx="6707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 &lt; </a:t>
              </a:r>
              <a:r>
                <a:rPr lang="en-US" sz="1600" baseline="-25000" dirty="0" smtClean="0">
                  <a:latin typeface="Arial"/>
                  <a:cs typeface="Arial"/>
                </a:rPr>
                <a:t>tr</a:t>
              </a:r>
              <a:r>
                <a:rPr lang="en-US" sz="1600" dirty="0" smtClean="0">
                  <a:latin typeface="Arial"/>
                  <a:cs typeface="Arial"/>
                </a:rPr>
                <a:t>           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899965" y="5300246"/>
              <a:ext cx="6707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 &lt; </a:t>
              </a:r>
              <a:r>
                <a:rPr lang="en-US" sz="1600" baseline="-25000" dirty="0" smtClean="0">
                  <a:latin typeface="Arial"/>
                  <a:cs typeface="Arial"/>
                </a:rPr>
                <a:t>tr</a:t>
              </a:r>
              <a:r>
                <a:rPr lang="en-US" sz="1600" dirty="0" smtClean="0">
                  <a:latin typeface="Arial"/>
                  <a:cs typeface="Arial"/>
                </a:rPr>
                <a:t>           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038600" y="5300246"/>
              <a:ext cx="6707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 &gt; </a:t>
              </a:r>
              <a:r>
                <a:rPr lang="en-US" sz="1600" baseline="-25000" dirty="0" smtClean="0">
                  <a:latin typeface="Arial"/>
                  <a:cs typeface="Arial"/>
                </a:rPr>
                <a:t>tr</a:t>
              </a:r>
              <a:r>
                <a:rPr lang="en-US" sz="1600" dirty="0" smtClean="0">
                  <a:latin typeface="Arial"/>
                  <a:cs typeface="Arial"/>
                </a:rPr>
                <a:t>           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968024" y="5300246"/>
              <a:ext cx="6707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 &gt; </a:t>
              </a:r>
              <a:r>
                <a:rPr lang="en-US" sz="1600" baseline="-25000" dirty="0" smtClean="0">
                  <a:latin typeface="Arial"/>
                  <a:cs typeface="Arial"/>
                </a:rPr>
                <a:t>tr</a:t>
              </a:r>
              <a:r>
                <a:rPr lang="en-US" sz="1600" dirty="0" smtClean="0">
                  <a:latin typeface="Arial"/>
                  <a:cs typeface="Arial"/>
                </a:rPr>
                <a:t>           </a:t>
              </a:r>
              <a:endParaRPr lang="en-US" sz="16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Large Amplitude Oscillations</a:t>
            </a:r>
            <a:endParaRPr lang="fr-FR"/>
          </a:p>
        </p:txBody>
      </p:sp>
      <p:sp>
        <p:nvSpPr>
          <p:cNvPr id="51209" name="Line 2051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0" name="Text Box 2052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1211" name="Text Box 2053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1212" name="Text Box 2054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1213" name="Text Box 2062"/>
          <p:cNvSpPr txBox="1">
            <a:spLocks noChangeArrowheads="1"/>
          </p:cNvSpPr>
          <p:nvPr/>
        </p:nvSpPr>
        <p:spPr bwMode="auto">
          <a:xfrm>
            <a:off x="609600" y="1295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</a:rPr>
              <a:t>For larger phase (or energy) deviations from the reference the second order differential equation is non-linear:</a:t>
            </a:r>
            <a:endParaRPr lang="fr-FR" sz="1800" b="1">
              <a:solidFill>
                <a:srgbClr val="FF3300"/>
              </a:solidFill>
            </a:endParaRP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838200" y="1981200"/>
          <a:ext cx="37401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081" name="Equation" r:id="rId4" imgW="1688760" imgH="380880" progId="Equation.3">
                  <p:embed/>
                </p:oleObj>
              </mc:Choice>
              <mc:Fallback>
                <p:oleObj name="Equation" r:id="rId4" imgW="1688760" imgH="380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81200"/>
                        <a:ext cx="3740150" cy="842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4" name="Text Box 2064"/>
          <p:cNvSpPr txBox="1">
            <a:spLocks noChangeArrowheads="1"/>
          </p:cNvSpPr>
          <p:nvPr/>
        </p:nvSpPr>
        <p:spPr bwMode="auto">
          <a:xfrm>
            <a:off x="5181600" y="2209800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  <a:sym typeface="Symbol" charset="2"/>
              </a:rPr>
              <a:t>(</a:t>
            </a:r>
            <a:r>
              <a:rPr lang="fr-FR" sz="1800" b="1">
                <a:solidFill>
                  <a:srgbClr val="FF3300"/>
                </a:solidFill>
                <a:sym typeface="Symbol" charset="2"/>
              </a:rPr>
              <a:t></a:t>
            </a:r>
            <a:r>
              <a:rPr lang="en-US" sz="1800" b="1" baseline="-25000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US" sz="1800">
                <a:solidFill>
                  <a:srgbClr val="FF3300"/>
                </a:solidFill>
                <a:sym typeface="Symbol" charset="2"/>
              </a:rPr>
              <a:t> as previously defined)</a:t>
            </a:r>
            <a:endParaRPr lang="fr-FR" sz="1800">
              <a:solidFill>
                <a:srgbClr val="FF3300"/>
              </a:solidFill>
            </a:endParaRPr>
          </a:p>
        </p:txBody>
      </p:sp>
      <p:sp>
        <p:nvSpPr>
          <p:cNvPr id="51215" name="Text Box 2065"/>
          <p:cNvSpPr txBox="1">
            <a:spLocks noChangeArrowheads="1"/>
          </p:cNvSpPr>
          <p:nvPr/>
        </p:nvSpPr>
        <p:spPr bwMode="auto">
          <a:xfrm>
            <a:off x="685800" y="2895600"/>
            <a:ext cx="769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</a:rPr>
              <a:t>Multiplying by   and integrating gives an invariant of the motion:</a:t>
            </a:r>
            <a:endParaRPr lang="fr-FR" sz="1800" b="1">
              <a:solidFill>
                <a:srgbClr val="FF3300"/>
              </a:solidFill>
            </a:endParaRP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2351345" y="2851968"/>
          <a:ext cx="223838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082" name="Equation" r:id="rId6" imgW="126720" imgH="241200" progId="Equation.3">
                  <p:embed/>
                </p:oleObj>
              </mc:Choice>
              <mc:Fallback>
                <p:oleObj name="Equation" r:id="rId6" imgW="12672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345" y="2851968"/>
                        <a:ext cx="223838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838200" y="3276600"/>
          <a:ext cx="39878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083" name="Equation" r:id="rId8" imgW="1879560" imgH="406080" progId="Equation.3">
                  <p:embed/>
                </p:oleObj>
              </mc:Choice>
              <mc:Fallback>
                <p:oleObj name="Equation" r:id="rId8" imgW="1879560" imgH="406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76600"/>
                        <a:ext cx="3987800" cy="862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6" name="Text Box 2068"/>
          <p:cNvSpPr txBox="1">
            <a:spLocks noChangeArrowheads="1"/>
          </p:cNvSpPr>
          <p:nvPr/>
        </p:nvSpPr>
        <p:spPr bwMode="auto">
          <a:xfrm>
            <a:off x="762000" y="4191000"/>
            <a:ext cx="769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</a:rPr>
              <a:t>which for small amplitudes reduces to:</a:t>
            </a:r>
            <a:endParaRPr lang="fr-FR" sz="1800" b="1">
              <a:solidFill>
                <a:srgbClr val="FF3300"/>
              </a:solidFill>
            </a:endParaRPr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839787" y="4560887"/>
          <a:ext cx="2513013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084" name="Equation" r:id="rId10" imgW="1206500" imgH="444500" progId="Equation.DSMT4">
                  <p:embed/>
                </p:oleObj>
              </mc:Choice>
              <mc:Fallback>
                <p:oleObj name="Equation" r:id="rId10" imgW="1206500" imgH="4445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7" y="4560887"/>
                        <a:ext cx="2513013" cy="925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7" name="Text Box 2070"/>
          <p:cNvSpPr txBox="1">
            <a:spLocks noChangeArrowheads="1"/>
          </p:cNvSpPr>
          <p:nvPr/>
        </p:nvSpPr>
        <p:spPr bwMode="auto">
          <a:xfrm>
            <a:off x="3886200" y="4724400"/>
            <a:ext cx="449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(the variable is </a:t>
            </a:r>
            <a:r>
              <a:rPr lang="en-US" sz="1800" dirty="0" err="1">
                <a:solidFill>
                  <a:srgbClr val="006600"/>
                </a:solidFill>
                <a:sym typeface="Symbol" charset="2"/>
              </a:rPr>
              <a:t></a:t>
            </a:r>
            <a:r>
              <a:rPr lang="en-US" sz="1800" dirty="0" err="1" smtClean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,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and </a:t>
            </a:r>
            <a:r>
              <a:rPr lang="en-US" sz="1800" dirty="0" err="1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aseline="-25000" dirty="0" err="1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 is constant)</a:t>
            </a:r>
            <a:endParaRPr lang="fr-FR" sz="1800" dirty="0">
              <a:solidFill>
                <a:srgbClr val="006600"/>
              </a:solidFill>
            </a:endParaRPr>
          </a:p>
        </p:txBody>
      </p:sp>
      <p:sp>
        <p:nvSpPr>
          <p:cNvPr id="51218" name="Text Box 2071"/>
          <p:cNvSpPr txBox="1">
            <a:spLocks noChangeArrowheads="1"/>
          </p:cNvSpPr>
          <p:nvPr/>
        </p:nvSpPr>
        <p:spPr bwMode="auto">
          <a:xfrm>
            <a:off x="914400" y="5653087"/>
            <a:ext cx="739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accent2"/>
                </a:solidFill>
              </a:rPr>
              <a:t>Similar equations exist for the second variable :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Ed/dt</a:t>
            </a:r>
            <a:endParaRPr lang="fr-FR" sz="1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Large Amplitude Oscillations (2)</a:t>
            </a:r>
            <a:endParaRPr lang="fr-FR"/>
          </a:p>
        </p:txBody>
      </p:sp>
      <p:sp>
        <p:nvSpPr>
          <p:cNvPr id="53256" name="Line 3"/>
          <p:cNvSpPr>
            <a:spLocks noChangeShapeType="1"/>
          </p:cNvSpPr>
          <p:nvPr/>
        </p:nvSpPr>
        <p:spPr bwMode="auto">
          <a:xfrm>
            <a:off x="1828800" y="162175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7" name="Text Box 4"/>
          <p:cNvSpPr txBox="1">
            <a:spLocks noChangeArrowheads="1"/>
          </p:cNvSpPr>
          <p:nvPr/>
        </p:nvSpPr>
        <p:spPr bwMode="auto">
          <a:xfrm>
            <a:off x="1447800" y="1088355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3258" name="Text Box 5"/>
          <p:cNvSpPr txBox="1">
            <a:spLocks noChangeArrowheads="1"/>
          </p:cNvSpPr>
          <p:nvPr/>
        </p:nvSpPr>
        <p:spPr bwMode="auto">
          <a:xfrm>
            <a:off x="609600" y="1994818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3259" name="Text Box 6"/>
          <p:cNvSpPr txBox="1">
            <a:spLocks noChangeArrowheads="1"/>
          </p:cNvSpPr>
          <p:nvPr/>
        </p:nvSpPr>
        <p:spPr bwMode="auto">
          <a:xfrm>
            <a:off x="609600" y="1621755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002352"/>
              </p:ext>
            </p:extLst>
          </p:nvPr>
        </p:nvGraphicFramePr>
        <p:xfrm>
          <a:off x="1447800" y="4288755"/>
          <a:ext cx="6908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96" name="Equation" r:id="rId4" imgW="3911400" imgH="406080" progId="Equation.3">
                  <p:embed/>
                </p:oleObj>
              </mc:Choice>
              <mc:Fallback>
                <p:oleObj name="Equation" r:id="rId4" imgW="3911400" imgH="406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288755"/>
                        <a:ext cx="6908800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643334"/>
              </p:ext>
            </p:extLst>
          </p:nvPr>
        </p:nvGraphicFramePr>
        <p:xfrm>
          <a:off x="1905000" y="5533355"/>
          <a:ext cx="51816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97" name="Equation" r:id="rId6" imgW="2679480" imgH="215640" progId="Equation.3">
                  <p:embed/>
                </p:oleObj>
              </mc:Choice>
              <mc:Fallback>
                <p:oleObj name="Equation" r:id="rId6" imgW="267948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533355"/>
                        <a:ext cx="51816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0" name="Text Box 19"/>
          <p:cNvSpPr txBox="1">
            <a:spLocks noChangeArrowheads="1"/>
          </p:cNvSpPr>
          <p:nvPr/>
        </p:nvSpPr>
        <p:spPr bwMode="auto">
          <a:xfrm>
            <a:off x="609600" y="5050755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Second value </a:t>
            </a:r>
            <a:r>
              <a:rPr lang="en-US" sz="1800" dirty="0" err="1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aseline="-25000" dirty="0" err="1">
                <a:solidFill>
                  <a:srgbClr val="006600"/>
                </a:solidFill>
                <a:sym typeface="Symbol" charset="2"/>
              </a:rPr>
              <a:t>m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 where the </a:t>
            </a:r>
            <a:r>
              <a:rPr lang="en-US" sz="1800" dirty="0" err="1">
                <a:solidFill>
                  <a:srgbClr val="006600"/>
                </a:solidFill>
                <a:sym typeface="Symbol" charset="2"/>
              </a:rPr>
              <a:t>separatrix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 crosses the horizontal axis:</a:t>
            </a:r>
            <a:endParaRPr lang="fr-FR" sz="1800" dirty="0">
              <a:solidFill>
                <a:srgbClr val="006600"/>
              </a:solidFill>
            </a:endParaRPr>
          </a:p>
        </p:txBody>
      </p:sp>
      <p:sp>
        <p:nvSpPr>
          <p:cNvPr id="53261" name="Text Box 20"/>
          <p:cNvSpPr txBox="1">
            <a:spLocks noChangeArrowheads="1"/>
          </p:cNvSpPr>
          <p:nvPr/>
        </p:nvSpPr>
        <p:spPr bwMode="auto">
          <a:xfrm>
            <a:off x="457200" y="3907755"/>
            <a:ext cx="792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</a:rPr>
              <a:t>Equation of the </a:t>
            </a:r>
            <a:r>
              <a:rPr lang="en-US" sz="1800" dirty="0" err="1">
                <a:solidFill>
                  <a:srgbClr val="FF3300"/>
                </a:solidFill>
              </a:rPr>
              <a:t>separatrix</a:t>
            </a:r>
            <a:r>
              <a:rPr lang="en-US" sz="1800" dirty="0">
                <a:solidFill>
                  <a:srgbClr val="FF3300"/>
                </a:solidFill>
              </a:rPr>
              <a:t>:</a:t>
            </a:r>
            <a:endParaRPr lang="fr-FR" sz="1800" dirty="0">
              <a:solidFill>
                <a:srgbClr val="FF3300"/>
              </a:solidFill>
            </a:endParaRPr>
          </a:p>
        </p:txBody>
      </p:sp>
      <p:sp>
        <p:nvSpPr>
          <p:cNvPr id="53262" name="Text Box 21"/>
          <p:cNvSpPr txBox="1">
            <a:spLocks noChangeArrowheads="1"/>
          </p:cNvSpPr>
          <p:nvPr/>
        </p:nvSpPr>
        <p:spPr bwMode="auto">
          <a:xfrm>
            <a:off x="381000" y="1173164"/>
            <a:ext cx="4191000" cy="2497607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sz="1800" dirty="0">
                <a:solidFill>
                  <a:schemeClr val="accent2"/>
                </a:solidFill>
              </a:rPr>
              <a:t>When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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reaches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-</a:t>
            </a:r>
            <a:r>
              <a:rPr lang="en-US" sz="1800" baseline="-25000" dirty="0" err="1">
                <a:solidFill>
                  <a:schemeClr val="accent2"/>
                </a:solidFill>
                <a:sym typeface="Symbol" charset="2"/>
              </a:rPr>
              <a:t>s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the force goes to zero and beyond it becomes non restoring</a:t>
            </a: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.</a:t>
            </a:r>
            <a:br>
              <a:rPr lang="en-US" sz="1800" dirty="0" smtClean="0">
                <a:solidFill>
                  <a:schemeClr val="accent2"/>
                </a:solidFill>
                <a:sym typeface="Symbol" charset="2"/>
              </a:rPr>
            </a:b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Hence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-</a:t>
            </a:r>
            <a:r>
              <a:rPr lang="en-US" sz="1800" baseline="-25000" dirty="0" err="1">
                <a:solidFill>
                  <a:schemeClr val="accent2"/>
                </a:solidFill>
                <a:sym typeface="Symbol" charset="2"/>
              </a:rPr>
              <a:t>s</a:t>
            </a:r>
            <a:r>
              <a:rPr lang="en-US" sz="1800" baseline="-250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is an extreme amplitude for a stable motion which</a:t>
            </a: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 in the</a:t>
            </a:r>
          </a:p>
          <a:p>
            <a:pPr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phase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space(            ) is shown</a:t>
            </a: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 as</a:t>
            </a:r>
          </a:p>
          <a:p>
            <a:pPr>
              <a:lnSpc>
                <a:spcPct val="110000"/>
              </a:lnSpc>
              <a:spcBef>
                <a:spcPct val="50000"/>
              </a:spcBef>
              <a:spcAft>
                <a:spcPts val="5400"/>
              </a:spcAft>
            </a:pP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closed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trajectories. </a:t>
            </a:r>
            <a:endParaRPr lang="fr-FR" sz="1800" dirty="0">
              <a:solidFill>
                <a:schemeClr val="accent2"/>
              </a:solidFill>
              <a:sym typeface="Symbol" charset="2"/>
            </a:endParaRPr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810841"/>
              </p:ext>
            </p:extLst>
          </p:nvPr>
        </p:nvGraphicFramePr>
        <p:xfrm>
          <a:off x="1882775" y="2713955"/>
          <a:ext cx="7175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98" name="Equation" r:id="rId8" imgW="495300" imgH="457200" progId="Equation.DSMT4">
                  <p:embed/>
                </p:oleObj>
              </mc:Choice>
              <mc:Fallback>
                <p:oleObj name="Equation" r:id="rId8" imgW="495300" imgH="45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2775" y="2713955"/>
                        <a:ext cx="717550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63" name="Picture 23" descr="separatrix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8200" y="1240755"/>
            <a:ext cx="422910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Energy Acceptance</a:t>
            </a:r>
            <a:endParaRPr lang="fr-FR"/>
          </a:p>
        </p:txBody>
      </p:sp>
      <p:sp>
        <p:nvSpPr>
          <p:cNvPr id="55307" name="Line 3"/>
          <p:cNvSpPr>
            <a:spLocks noChangeShapeType="1"/>
          </p:cNvSpPr>
          <p:nvPr/>
        </p:nvSpPr>
        <p:spPr bwMode="auto">
          <a:xfrm>
            <a:off x="1972816" y="1374304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Text Box 4"/>
          <p:cNvSpPr txBox="1">
            <a:spLocks noChangeArrowheads="1"/>
          </p:cNvSpPr>
          <p:nvPr/>
        </p:nvSpPr>
        <p:spPr bwMode="auto">
          <a:xfrm>
            <a:off x="1591816" y="764704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5309" name="Text Box 5"/>
          <p:cNvSpPr txBox="1">
            <a:spLocks noChangeArrowheads="1"/>
          </p:cNvSpPr>
          <p:nvPr/>
        </p:nvSpPr>
        <p:spPr bwMode="auto">
          <a:xfrm>
            <a:off x="753616" y="1671167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5310" name="Text Box 6"/>
          <p:cNvSpPr txBox="1">
            <a:spLocks noChangeArrowheads="1"/>
          </p:cNvSpPr>
          <p:nvPr/>
        </p:nvSpPr>
        <p:spPr bwMode="auto">
          <a:xfrm>
            <a:off x="527248" y="914263"/>
            <a:ext cx="8077200" cy="105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ts val="500"/>
              </a:spcBef>
            </a:pPr>
            <a:r>
              <a:rPr lang="en-GB" sz="1800" dirty="0" smtClean="0">
                <a:solidFill>
                  <a:srgbClr val="000000"/>
                </a:solidFill>
              </a:rPr>
              <a:t>From the equation of motion it is seen that    reaches an extreme</a:t>
            </a:r>
          </a:p>
          <a:p>
            <a:pPr>
              <a:spcBef>
                <a:spcPts val="500"/>
              </a:spcBef>
            </a:pPr>
            <a:r>
              <a:rPr lang="en-GB" sz="1800" dirty="0" smtClean="0">
                <a:solidFill>
                  <a:srgbClr val="000000"/>
                </a:solidFill>
              </a:rPr>
              <a:t>when          , hence corresponding to            .</a:t>
            </a:r>
          </a:p>
          <a:p>
            <a:pPr>
              <a:spcBef>
                <a:spcPts val="500"/>
              </a:spcBef>
            </a:pPr>
            <a:r>
              <a:rPr lang="en-GB" sz="1800" dirty="0" smtClean="0">
                <a:solidFill>
                  <a:srgbClr val="000000"/>
                </a:solidFill>
              </a:rPr>
              <a:t>Introducing this value into the equation of the </a:t>
            </a:r>
            <a:r>
              <a:rPr lang="en-GB" sz="1800" dirty="0" err="1" smtClean="0">
                <a:solidFill>
                  <a:srgbClr val="000000"/>
                </a:solidFill>
              </a:rPr>
              <a:t>separatrix</a:t>
            </a:r>
            <a:r>
              <a:rPr lang="en-GB" sz="1800" dirty="0" smtClean="0">
                <a:solidFill>
                  <a:srgbClr val="000000"/>
                </a:solidFill>
              </a:rPr>
              <a:t> gives:   </a:t>
            </a:r>
            <a:endParaRPr lang="en-GB" sz="1800" dirty="0">
              <a:solidFill>
                <a:srgbClr val="000000"/>
              </a:solidFill>
            </a:endParaRP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873970"/>
              </p:ext>
            </p:extLst>
          </p:nvPr>
        </p:nvGraphicFramePr>
        <p:xfrm>
          <a:off x="5220072" y="807310"/>
          <a:ext cx="26352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03" name="Equation" r:id="rId4" imgW="126720" imgH="241200" progId="Equation.3">
                  <p:embed/>
                </p:oleObj>
              </mc:Choice>
              <mc:Fallback>
                <p:oleObj name="Equation" r:id="rId4" imgW="12672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807310"/>
                        <a:ext cx="263525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577698"/>
              </p:ext>
            </p:extLst>
          </p:nvPr>
        </p:nvGraphicFramePr>
        <p:xfrm>
          <a:off x="1190154" y="1160226"/>
          <a:ext cx="7175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04" name="Equation" r:id="rId6" imgW="368280" imgH="241200" progId="Equation.3">
                  <p:embed/>
                </p:oleObj>
              </mc:Choice>
              <mc:Fallback>
                <p:oleObj name="Equation" r:id="rId6" imgW="3682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154" y="1160226"/>
                        <a:ext cx="71755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302155"/>
              </p:ext>
            </p:extLst>
          </p:nvPr>
        </p:nvGraphicFramePr>
        <p:xfrm>
          <a:off x="4499992" y="1213588"/>
          <a:ext cx="7239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05" name="Equation" r:id="rId8" imgW="380880" imgH="215640" progId="Equation.3">
                  <p:embed/>
                </p:oleObj>
              </mc:Choice>
              <mc:Fallback>
                <p:oleObj name="Equation" r:id="rId8" imgW="38088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213588"/>
                        <a:ext cx="7239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009526"/>
              </p:ext>
            </p:extLst>
          </p:nvPr>
        </p:nvGraphicFramePr>
        <p:xfrm>
          <a:off x="2209800" y="2037176"/>
          <a:ext cx="4495800" cy="599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06" name="Equation" r:id="rId10" imgW="1993900" imgH="266700" progId="Equation.DSMT4">
                  <p:embed/>
                </p:oleObj>
              </mc:Choice>
              <mc:Fallback>
                <p:oleObj name="Equation" r:id="rId10" imgW="1993900" imgH="2667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037176"/>
                        <a:ext cx="4495800" cy="5997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1" name="Text Box 18"/>
          <p:cNvSpPr txBox="1">
            <a:spLocks noChangeArrowheads="1"/>
          </p:cNvSpPr>
          <p:nvPr/>
        </p:nvSpPr>
        <p:spPr bwMode="auto">
          <a:xfrm>
            <a:off x="531440" y="270892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</a:rPr>
              <a:t>That translates into an </a:t>
            </a:r>
            <a:r>
              <a:rPr lang="en-US" sz="1800" dirty="0">
                <a:solidFill>
                  <a:srgbClr val="FF0000"/>
                </a:solidFill>
              </a:rPr>
              <a:t>acceptance in energy</a:t>
            </a:r>
            <a:r>
              <a:rPr lang="en-US" sz="1800" dirty="0">
                <a:solidFill>
                  <a:srgbClr val="000000"/>
                </a:solidFill>
              </a:rPr>
              <a:t>:</a:t>
            </a:r>
            <a:endParaRPr lang="fr-FR" sz="1800" dirty="0">
              <a:solidFill>
                <a:srgbClr val="000000"/>
              </a:solidFill>
            </a:endParaRPr>
          </a:p>
        </p:txBody>
      </p:sp>
      <p:sp>
        <p:nvSpPr>
          <p:cNvPr id="55312" name="Text Box 20"/>
          <p:cNvSpPr txBox="1">
            <a:spLocks noChangeArrowheads="1"/>
          </p:cNvSpPr>
          <p:nvPr/>
        </p:nvSpPr>
        <p:spPr bwMode="auto">
          <a:xfrm>
            <a:off x="381000" y="5015657"/>
            <a:ext cx="8305800" cy="147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This “</a:t>
            </a:r>
            <a:r>
              <a:rPr lang="en-US" sz="1800" dirty="0">
                <a:solidFill>
                  <a:srgbClr val="FF3300"/>
                </a:solidFill>
              </a:rPr>
              <a:t>RF acceptance</a:t>
            </a:r>
            <a:r>
              <a:rPr lang="en-US" sz="1800" dirty="0">
                <a:solidFill>
                  <a:srgbClr val="006600"/>
                </a:solidFill>
              </a:rPr>
              <a:t>” depends strongly on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aseline="-25000" dirty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 and plays an important role for 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the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capture at injection, and the stored beam lifetime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It’s </a:t>
            </a:r>
            <a:r>
              <a:rPr lang="en-US" sz="1800" dirty="0" smtClean="0">
                <a:solidFill>
                  <a:srgbClr val="FF0000"/>
                </a:solidFill>
                <a:sym typeface="Symbol" charset="2"/>
              </a:rPr>
              <a:t>largest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 for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aseline="-25000" dirty="0" smtClean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=0 and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aseline="-25000" dirty="0" smtClean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=π (</a:t>
            </a:r>
            <a:r>
              <a:rPr lang="en-US" sz="1800" dirty="0" smtClean="0">
                <a:solidFill>
                  <a:srgbClr val="FF0000"/>
                </a:solidFill>
                <a:sym typeface="Symbol" charset="2"/>
              </a:rPr>
              <a:t>no acceleration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, depending on </a:t>
            </a:r>
            <a:r>
              <a:rPr lang="fr-FR" sz="1800" dirty="0">
                <a:solidFill>
                  <a:srgbClr val="006600"/>
                </a:solidFill>
                <a:sym typeface="Symbol" charset="2"/>
              </a:rPr>
              <a:t>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).</a:t>
            </a:r>
          </a:p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Need a </a:t>
            </a:r>
            <a:r>
              <a:rPr lang="en-US" sz="1800" dirty="0" smtClean="0">
                <a:solidFill>
                  <a:srgbClr val="FF0000"/>
                </a:solidFill>
                <a:sym typeface="Symbol" charset="2"/>
              </a:rPr>
              <a:t>higher RF voltage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 for </a:t>
            </a:r>
            <a:r>
              <a:rPr lang="en-US" sz="1800" dirty="0" smtClean="0">
                <a:solidFill>
                  <a:srgbClr val="FF0000"/>
                </a:solidFill>
                <a:sym typeface="Symbol" charset="2"/>
              </a:rPr>
              <a:t>higher acceptance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.</a:t>
            </a:r>
            <a:endParaRPr lang="fr-FR" sz="1800" dirty="0">
              <a:solidFill>
                <a:srgbClr val="006600"/>
              </a:solidFill>
            </a:endParaRP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898694"/>
              </p:ext>
            </p:extLst>
          </p:nvPr>
        </p:nvGraphicFramePr>
        <p:xfrm>
          <a:off x="2581275" y="3156596"/>
          <a:ext cx="3887788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07" name="Equation" r:id="rId12" imgW="1905000" imgH="520700" progId="Equation.3">
                  <p:embed/>
                </p:oleObj>
              </mc:Choice>
              <mc:Fallback>
                <p:oleObj name="Equation" r:id="rId12" imgW="1905000" imgH="5207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275" y="3156596"/>
                        <a:ext cx="3887788" cy="1062037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479787"/>
              </p:ext>
            </p:extLst>
          </p:nvPr>
        </p:nvGraphicFramePr>
        <p:xfrm>
          <a:off x="2590800" y="4358768"/>
          <a:ext cx="3946525" cy="545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008" name="Equation" r:id="rId14" imgW="2019300" imgH="279400" progId="Equation.DSMT4">
                  <p:embed/>
                </p:oleObj>
              </mc:Choice>
              <mc:Fallback>
                <p:oleObj name="Equation" r:id="rId14" imgW="2019300" imgH="2794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358768"/>
                        <a:ext cx="3946525" cy="5456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RF Acceptance versus Synchronous Phase </a:t>
            </a:r>
            <a:endParaRPr lang="fr-FR"/>
          </a:p>
        </p:txBody>
      </p:sp>
      <p:sp>
        <p:nvSpPr>
          <p:cNvPr id="57349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7351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7352" name="Text Box 6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pic>
        <p:nvPicPr>
          <p:cNvPr id="57353" name="Picture 7" descr="separatrix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90600"/>
            <a:ext cx="5181600" cy="5257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7354" name="Text Box 8"/>
          <p:cNvSpPr txBox="1">
            <a:spLocks noChangeArrowheads="1"/>
          </p:cNvSpPr>
          <p:nvPr/>
        </p:nvSpPr>
        <p:spPr bwMode="auto">
          <a:xfrm>
            <a:off x="5791200" y="1196752"/>
            <a:ext cx="3124200" cy="507369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FF3300"/>
                </a:solidFill>
              </a:rPr>
              <a:t>The areas of stable motion (closed trajectories) are called “BUCKET”.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FF3300"/>
                </a:solidFill>
              </a:rPr>
              <a:t>As </a:t>
            </a:r>
            <a:r>
              <a:rPr lang="en-US" sz="1800" dirty="0">
                <a:solidFill>
                  <a:srgbClr val="FF3300"/>
                </a:solidFill>
              </a:rPr>
              <a:t>the synchronous phase gets closer to 90º the</a:t>
            </a:r>
            <a:r>
              <a:rPr lang="en-US" sz="1800" dirty="0" smtClean="0">
                <a:solidFill>
                  <a:srgbClr val="FF3300"/>
                </a:solidFill>
              </a:rPr>
              <a:t> buckets </a:t>
            </a:r>
            <a:r>
              <a:rPr lang="en-US" sz="1800" dirty="0">
                <a:solidFill>
                  <a:srgbClr val="FF3300"/>
                </a:solidFill>
              </a:rPr>
              <a:t>gets smaller.</a:t>
            </a:r>
            <a:r>
              <a:rPr lang="en-US" sz="1800" dirty="0" smtClean="0">
                <a:solidFill>
                  <a:srgbClr val="FF3300"/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The number of circulating buckets is equal to “</a:t>
            </a:r>
            <a:r>
              <a:rPr lang="en-US" sz="1800" dirty="0" err="1">
                <a:solidFill>
                  <a:srgbClr val="FF3300"/>
                </a:solidFill>
              </a:rPr>
              <a:t>h</a:t>
            </a:r>
            <a:r>
              <a:rPr lang="en-US" sz="1800" dirty="0">
                <a:solidFill>
                  <a:srgbClr val="FF3300"/>
                </a:solidFill>
              </a:rPr>
              <a:t>”.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The phase extension of the bucket is maximum for </a:t>
            </a:r>
            <a:r>
              <a:rPr lang="en-US" sz="1800" b="1" dirty="0" err="1">
                <a:solidFill>
                  <a:srgbClr val="FF3300"/>
                </a:solidFill>
                <a:sym typeface="Symbol" charset="2"/>
              </a:rPr>
              <a:t></a:t>
            </a:r>
            <a:r>
              <a:rPr lang="en-US" sz="1800" b="1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US" sz="1800" b="1" baseline="-25000" dirty="0">
                <a:solidFill>
                  <a:srgbClr val="FF3300"/>
                </a:solidFill>
                <a:sym typeface="Symbol" charset="2"/>
              </a:rPr>
              <a:t> </a:t>
            </a:r>
            <a:r>
              <a:rPr lang="en-US" sz="1800" b="1" dirty="0">
                <a:solidFill>
                  <a:srgbClr val="FF3300"/>
                </a:solidFill>
                <a:sym typeface="Symbol" charset="2"/>
              </a:rPr>
              <a:t>=</a:t>
            </a:r>
            <a:r>
              <a:rPr lang="en-US" sz="1800" dirty="0">
                <a:solidFill>
                  <a:srgbClr val="FF3300"/>
                </a:solidFill>
              </a:rPr>
              <a:t>180º (or 0°) which correspond to no acceleration . The RF acceptance increases with the RF voltage.</a:t>
            </a:r>
            <a:endParaRPr lang="fr-FR" sz="18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07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80" y="3396224"/>
            <a:ext cx="2819400" cy="1752600"/>
          </a:xfrm>
          <a:prstGeom prst="rect">
            <a:avLst/>
          </a:prstGeom>
        </p:spPr>
      </p:pic>
      <p:sp>
        <p:nvSpPr>
          <p:cNvPr id="7783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Stationnary Bucket - Separatrix</a:t>
            </a:r>
            <a:endParaRPr lang="en-GB"/>
          </a:p>
        </p:txBody>
      </p:sp>
      <p:sp>
        <p:nvSpPr>
          <p:cNvPr id="77833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34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77835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77837" name="Line 9"/>
          <p:cNvSpPr>
            <a:spLocks noChangeShapeType="1"/>
          </p:cNvSpPr>
          <p:nvPr/>
        </p:nvSpPr>
        <p:spPr bwMode="auto">
          <a:xfrm>
            <a:off x="152400" y="42672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38" name="Line 10"/>
          <p:cNvSpPr>
            <a:spLocks noChangeShapeType="1"/>
          </p:cNvSpPr>
          <p:nvPr/>
        </p:nvSpPr>
        <p:spPr bwMode="auto">
          <a:xfrm flipV="1">
            <a:off x="1981200" y="29718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39" name="Text Box 11"/>
          <p:cNvSpPr txBox="1">
            <a:spLocks noChangeArrowheads="1"/>
          </p:cNvSpPr>
          <p:nvPr/>
        </p:nvSpPr>
        <p:spPr bwMode="auto">
          <a:xfrm>
            <a:off x="533400" y="968888"/>
            <a:ext cx="8153400" cy="6508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0000"/>
                </a:solidFill>
              </a:rPr>
              <a:t>This is the case </a:t>
            </a:r>
            <a:r>
              <a:rPr lang="en-GB" sz="1800" dirty="0" err="1" smtClean="0">
                <a:solidFill>
                  <a:srgbClr val="FF0000"/>
                </a:solidFill>
              </a:rPr>
              <a:t>sin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FF0000"/>
                </a:solidFill>
                <a:sym typeface="Symbol" charset="2"/>
              </a:rPr>
              <a:t>s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=0 (</a:t>
            </a:r>
            <a:r>
              <a:rPr lang="en-GB" sz="1800" dirty="0" smtClean="0">
                <a:solidFill>
                  <a:srgbClr val="0000FF"/>
                </a:solidFill>
                <a:sym typeface="Symbol" charset="2"/>
              </a:rPr>
              <a:t>no acceleration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) which means 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FF0000"/>
                </a:solidFill>
                <a:sym typeface="Symbol" charset="2"/>
              </a:rPr>
              <a:t>s</a:t>
            </a:r>
            <a:r>
              <a:rPr lang="en-GB" sz="1800" b="1" dirty="0" smtClean="0">
                <a:solidFill>
                  <a:srgbClr val="FF0000"/>
                </a:solidFill>
                <a:sym typeface="Symbol" charset="2"/>
              </a:rPr>
              <a:t>=0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or</a:t>
            </a:r>
            <a:r>
              <a:rPr lang="en-GB" sz="1800" b="1" dirty="0" smtClean="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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 . The equation of the </a:t>
            </a:r>
            <a:r>
              <a:rPr lang="en-GB" sz="1800" dirty="0" err="1" smtClean="0">
                <a:solidFill>
                  <a:srgbClr val="FF0000"/>
                </a:solidFill>
                <a:sym typeface="Symbol" charset="2"/>
              </a:rPr>
              <a:t>separatrix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 for 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FF0000"/>
                </a:solidFill>
                <a:sym typeface="Symbol" charset="2"/>
              </a:rPr>
              <a:t>s</a:t>
            </a:r>
            <a:r>
              <a:rPr lang="en-GB" sz="1800" b="1" dirty="0" smtClean="0">
                <a:solidFill>
                  <a:srgbClr val="FF0000"/>
                </a:solidFill>
                <a:sym typeface="Symbol" charset="2"/>
              </a:rPr>
              <a:t>= 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</a:t>
            </a:r>
            <a:r>
              <a:rPr lang="en-GB" sz="1800" b="1" dirty="0" smtClean="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(above transition) becomes:</a:t>
            </a:r>
            <a:endParaRPr lang="en-GB" sz="1800" b="1" dirty="0">
              <a:solidFill>
                <a:srgbClr val="FF0000"/>
              </a:solidFill>
              <a:sym typeface="Symbol" charset="2"/>
            </a:endParaRP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371600" y="1704869"/>
          <a:ext cx="2209800" cy="825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037" name="Equation" r:id="rId5" imgW="1054080" imgH="393480" progId="Equation.3">
                  <p:embed/>
                </p:oleObj>
              </mc:Choice>
              <mc:Fallback>
                <p:oleObj name="Equation" r:id="rId5" imgW="10540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04869"/>
                        <a:ext cx="2209800" cy="825606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7" name="Object 3"/>
          <p:cNvGraphicFramePr>
            <a:graphicFrameLocks noChangeAspect="1"/>
          </p:cNvGraphicFramePr>
          <p:nvPr/>
        </p:nvGraphicFramePr>
        <p:xfrm>
          <a:off x="5410200" y="1710596"/>
          <a:ext cx="1752600" cy="786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038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710596"/>
                        <a:ext cx="1752600" cy="786541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609600" y="2605087"/>
            <a:ext cx="710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Replacing the phase derivative by the (canonical) variable W:</a:t>
            </a:r>
            <a:endParaRPr lang="en-GB" sz="1800" dirty="0">
              <a:solidFill>
                <a:srgbClr val="FF3300"/>
              </a:solidFill>
            </a:endParaRPr>
          </a:p>
        </p:txBody>
      </p:sp>
      <p:graphicFrame>
        <p:nvGraphicFramePr>
          <p:cNvPr id="778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292790"/>
              </p:ext>
            </p:extLst>
          </p:nvPr>
        </p:nvGraphicFramePr>
        <p:xfrm>
          <a:off x="4754563" y="2976563"/>
          <a:ext cx="263525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039" name="Equation" r:id="rId9" imgW="1219200" imgH="444500" progId="Equation.3">
                  <p:embed/>
                </p:oleObj>
              </mc:Choice>
              <mc:Fallback>
                <p:oleObj name="Equation" r:id="rId9" imgW="1219200" imgH="444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4563" y="2976563"/>
                        <a:ext cx="2635250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1" name="Text Box 18"/>
          <p:cNvSpPr txBox="1">
            <a:spLocks noChangeArrowheads="1"/>
          </p:cNvSpPr>
          <p:nvPr/>
        </p:nvSpPr>
        <p:spPr bwMode="auto">
          <a:xfrm>
            <a:off x="4495800" y="3962400"/>
            <a:ext cx="3657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</a:rPr>
              <a:t>and introducing the expression for </a:t>
            </a:r>
            <a:r>
              <a:rPr lang="en-GB" sz="1800" b="1" dirty="0" smtClean="0">
                <a:solidFill>
                  <a:srgbClr val="FF3300"/>
                </a:solidFill>
                <a:sym typeface="Symbol" charset="2"/>
              </a:rPr>
              <a:t></a:t>
            </a:r>
            <a:r>
              <a:rPr lang="en-GB" sz="1800" b="1" baseline="-25000" dirty="0" smtClean="0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 leads to the following equation for the </a:t>
            </a:r>
            <a:r>
              <a:rPr lang="en-GB" sz="1800" dirty="0" err="1" smtClean="0">
                <a:solidFill>
                  <a:srgbClr val="FF3300"/>
                </a:solidFill>
                <a:sym typeface="Symbol" charset="2"/>
              </a:rPr>
              <a:t>separatrix</a:t>
            </a: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:</a:t>
            </a:r>
            <a:endParaRPr lang="en-GB" sz="1800" dirty="0">
              <a:solidFill>
                <a:srgbClr val="FF3300"/>
              </a:solidFill>
            </a:endParaRPr>
          </a:p>
        </p:txBody>
      </p:sp>
      <p:graphicFrame>
        <p:nvGraphicFramePr>
          <p:cNvPr id="778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850917"/>
              </p:ext>
            </p:extLst>
          </p:nvPr>
        </p:nvGraphicFramePr>
        <p:xfrm>
          <a:off x="3468688" y="5102225"/>
          <a:ext cx="48006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040" name="Equation" r:id="rId11" imgW="2336800" imgH="508000" progId="Equation.3">
                  <p:embed/>
                </p:oleObj>
              </mc:Choice>
              <mc:Fallback>
                <p:oleObj name="Equation" r:id="rId11" imgW="2336800" imgH="508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688" y="5102225"/>
                        <a:ext cx="4800600" cy="10414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2" name="Text Box 20"/>
          <p:cNvSpPr txBox="1">
            <a:spLocks noChangeArrowheads="1"/>
          </p:cNvSpPr>
          <p:nvPr/>
        </p:nvSpPr>
        <p:spPr bwMode="auto">
          <a:xfrm>
            <a:off x="609600" y="55626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006600"/>
                </a:solidFill>
              </a:rPr>
              <a:t>with C=2</a:t>
            </a:r>
            <a:r>
              <a:rPr lang="en-GB" sz="1800" b="1" smtClean="0">
                <a:solidFill>
                  <a:srgbClr val="006600"/>
                </a:solidFill>
                <a:sym typeface="Symbol" charset="2"/>
              </a:rPr>
              <a:t></a:t>
            </a:r>
            <a:r>
              <a:rPr lang="en-GB" sz="1800" smtClean="0">
                <a:solidFill>
                  <a:srgbClr val="006600"/>
                </a:solidFill>
                <a:sym typeface="Symbol" charset="2"/>
              </a:rPr>
              <a:t>R</a:t>
            </a:r>
            <a:r>
              <a:rPr lang="en-GB" sz="1800" baseline="-25000" smtClean="0">
                <a:solidFill>
                  <a:srgbClr val="006600"/>
                </a:solidFill>
                <a:sym typeface="Symbol" charset="2"/>
              </a:rPr>
              <a:t>s</a:t>
            </a:r>
            <a:endParaRPr lang="en-GB" sz="1800">
              <a:solidFill>
                <a:srgbClr val="006600"/>
              </a:solidFill>
            </a:endParaRPr>
          </a:p>
        </p:txBody>
      </p:sp>
      <p:sp>
        <p:nvSpPr>
          <p:cNvPr id="77843" name="Text Box 21"/>
          <p:cNvSpPr txBox="1">
            <a:spLocks noChangeArrowheads="1"/>
          </p:cNvSpPr>
          <p:nvPr/>
        </p:nvSpPr>
        <p:spPr bwMode="auto">
          <a:xfrm>
            <a:off x="1981200" y="2971800"/>
            <a:ext cx="381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</a:t>
            </a:r>
            <a:endParaRPr lang="en-GB" sz="1800"/>
          </a:p>
        </p:txBody>
      </p:sp>
      <p:sp>
        <p:nvSpPr>
          <p:cNvPr id="77844" name="Text Box 22"/>
          <p:cNvSpPr txBox="1">
            <a:spLocks noChangeArrowheads="1"/>
          </p:cNvSpPr>
          <p:nvPr/>
        </p:nvSpPr>
        <p:spPr bwMode="auto">
          <a:xfrm>
            <a:off x="3886200" y="4114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smtClean="0">
                <a:sym typeface="Symbol" charset="2"/>
              </a:rPr>
              <a:t></a:t>
            </a:r>
            <a:endParaRPr lang="en-GB" sz="1800" b="1"/>
          </a:p>
        </p:txBody>
      </p:sp>
      <p:sp>
        <p:nvSpPr>
          <p:cNvPr id="77845" name="Text Box 23"/>
          <p:cNvSpPr txBox="1">
            <a:spLocks noChangeArrowheads="1"/>
          </p:cNvSpPr>
          <p:nvPr/>
        </p:nvSpPr>
        <p:spPr bwMode="auto">
          <a:xfrm>
            <a:off x="500620" y="4277848"/>
            <a:ext cx="30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0</a:t>
            </a:r>
            <a:endParaRPr lang="en-GB" sz="1800" dirty="0"/>
          </a:p>
        </p:txBody>
      </p:sp>
      <p:sp>
        <p:nvSpPr>
          <p:cNvPr id="77846" name="Text Box 25"/>
          <p:cNvSpPr txBox="1">
            <a:spLocks noChangeArrowheads="1"/>
          </p:cNvSpPr>
          <p:nvPr/>
        </p:nvSpPr>
        <p:spPr bwMode="auto">
          <a:xfrm>
            <a:off x="1905000" y="4259775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err="1" smtClean="0">
                <a:sym typeface="Symbol" charset="2"/>
              </a:rPr>
              <a:t></a:t>
            </a:r>
            <a:r>
              <a:rPr lang="en-GB" sz="1800" b="1" dirty="0" err="1" smtClean="0">
                <a:sym typeface="Symbol" charset="2"/>
              </a:rPr>
              <a:t></a:t>
            </a:r>
            <a:endParaRPr lang="en-GB" sz="1800" dirty="0"/>
          </a:p>
        </p:txBody>
      </p:sp>
      <p:sp>
        <p:nvSpPr>
          <p:cNvPr id="77847" name="Text Box 26"/>
          <p:cNvSpPr txBox="1">
            <a:spLocks noChangeArrowheads="1"/>
          </p:cNvSpPr>
          <p:nvPr/>
        </p:nvSpPr>
        <p:spPr bwMode="auto">
          <a:xfrm>
            <a:off x="3102705" y="4281487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2</a:t>
            </a:r>
            <a:r>
              <a:rPr lang="en-GB" sz="1800" b="1" dirty="0" smtClean="0">
                <a:sym typeface="Symbol" charset="2"/>
              </a:rPr>
              <a:t></a:t>
            </a:r>
            <a:endParaRPr lang="en-GB" sz="1800" dirty="0"/>
          </a:p>
        </p:txBody>
      </p:sp>
      <p:sp>
        <p:nvSpPr>
          <p:cNvPr id="77848" name="Line 27"/>
          <p:cNvSpPr>
            <a:spLocks noChangeShapeType="1"/>
          </p:cNvSpPr>
          <p:nvPr/>
        </p:nvSpPr>
        <p:spPr bwMode="auto">
          <a:xfrm>
            <a:off x="1981200" y="3483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49" name="Text Box 28"/>
          <p:cNvSpPr txBox="1">
            <a:spLocks noChangeArrowheads="1"/>
          </p:cNvSpPr>
          <p:nvPr/>
        </p:nvSpPr>
        <p:spPr bwMode="auto">
          <a:xfrm>
            <a:off x="2971800" y="3287664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err="1" smtClean="0"/>
              <a:t>W</a:t>
            </a:r>
            <a:r>
              <a:rPr lang="en-GB" sz="1800" baseline="-25000" dirty="0" err="1" smtClean="0"/>
              <a:t>bk</a:t>
            </a:r>
            <a:endParaRPr lang="en-GB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3203848" y="2924944"/>
            <a:ext cx="4032448" cy="1008112"/>
          </a:xfrm>
          <a:prstGeom prst="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charset="0"/>
            </a:endParaRPr>
          </a:p>
        </p:txBody>
      </p:sp>
      <p:sp>
        <p:nvSpPr>
          <p:cNvPr id="7988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Stationnary Bucket (2)</a:t>
            </a:r>
            <a:endParaRPr lang="en-GB"/>
          </a:p>
        </p:txBody>
      </p:sp>
      <p:sp>
        <p:nvSpPr>
          <p:cNvPr id="79882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883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79884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79885" name="Text Box 9"/>
          <p:cNvSpPr txBox="1">
            <a:spLocks noChangeArrowheads="1"/>
          </p:cNvSpPr>
          <p:nvPr/>
        </p:nvSpPr>
        <p:spPr bwMode="auto">
          <a:xfrm>
            <a:off x="533400" y="1066800"/>
            <a:ext cx="8153400" cy="3762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0000"/>
                </a:solidFill>
              </a:rPr>
              <a:t>Setting </a:t>
            </a:r>
            <a:r>
              <a:rPr lang="en-GB" sz="1800" b="1" dirty="0" err="1" smtClean="0">
                <a:solidFill>
                  <a:srgbClr val="000000"/>
                </a:solidFill>
                <a:sym typeface="Symbol" charset="2"/>
              </a:rPr>
              <a:t></a:t>
            </a:r>
            <a:r>
              <a:rPr lang="en-GB" sz="1800" dirty="0" smtClean="0">
                <a:solidFill>
                  <a:srgbClr val="000000"/>
                </a:solidFill>
                <a:sym typeface="Symbol" charset="2"/>
              </a:rPr>
              <a:t>=</a:t>
            </a:r>
            <a:r>
              <a:rPr lang="en-GB" sz="1800" b="1" dirty="0" err="1" smtClean="0">
                <a:solidFill>
                  <a:srgbClr val="000000"/>
                </a:solidFill>
                <a:sym typeface="Symbol" charset="2"/>
              </a:rPr>
              <a:t></a:t>
            </a:r>
            <a:r>
              <a:rPr lang="en-GB" sz="1800" dirty="0" smtClean="0">
                <a:solidFill>
                  <a:srgbClr val="000000"/>
                </a:solidFill>
                <a:sym typeface="Symbol" charset="2"/>
              </a:rPr>
              <a:t> in the previous equation gives the height of the bucket:</a:t>
            </a:r>
            <a:endParaRPr lang="en-GB" sz="1800" b="1" dirty="0">
              <a:solidFill>
                <a:srgbClr val="000000"/>
              </a:solidFill>
              <a:sym typeface="Symbol" charset="2"/>
            </a:endParaRPr>
          </a:p>
        </p:txBody>
      </p:sp>
      <p:sp>
        <p:nvSpPr>
          <p:cNvPr id="79886" name="Text Box 12"/>
          <p:cNvSpPr txBox="1">
            <a:spLocks noChangeArrowheads="1"/>
          </p:cNvSpPr>
          <p:nvPr/>
        </p:nvSpPr>
        <p:spPr bwMode="auto">
          <a:xfrm>
            <a:off x="685800" y="4281487"/>
            <a:ext cx="710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000000"/>
                </a:solidFill>
              </a:rPr>
              <a:t>The area of the bucket is:</a:t>
            </a:r>
            <a:endParaRPr lang="en-GB" sz="1800" dirty="0">
              <a:solidFill>
                <a:srgbClr val="000000"/>
              </a:solidFill>
            </a:endParaRPr>
          </a:p>
        </p:txBody>
      </p:sp>
      <p:graphicFrame>
        <p:nvGraphicFramePr>
          <p:cNvPr id="798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251840"/>
              </p:ext>
            </p:extLst>
          </p:nvPr>
        </p:nvGraphicFramePr>
        <p:xfrm>
          <a:off x="2273300" y="5270500"/>
          <a:ext cx="3573463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93" name="Equation" r:id="rId4" imgW="1739900" imgH="508000" progId="Equation.3">
                  <p:embed/>
                </p:oleObj>
              </mc:Choice>
              <mc:Fallback>
                <p:oleObj name="Equation" r:id="rId4" imgW="1739900" imgH="508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3300" y="5270500"/>
                        <a:ext cx="3573463" cy="10414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5" name="Object 3"/>
          <p:cNvGraphicFramePr>
            <a:graphicFrameLocks noChangeAspect="1"/>
          </p:cNvGraphicFramePr>
          <p:nvPr/>
        </p:nvGraphicFramePr>
        <p:xfrm>
          <a:off x="3962400" y="4114800"/>
          <a:ext cx="1981200" cy="542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94" name="Equation" r:id="rId6" imgW="927000" imgH="253800" progId="Equation.3">
                  <p:embed/>
                </p:oleObj>
              </mc:Choice>
              <mc:Fallback>
                <p:oleObj name="Equation" r:id="rId6" imgW="92700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114800"/>
                        <a:ext cx="1981200" cy="5421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7" name="Text Box 26"/>
          <p:cNvSpPr txBox="1">
            <a:spLocks noChangeArrowheads="1"/>
          </p:cNvSpPr>
          <p:nvPr/>
        </p:nvSpPr>
        <p:spPr bwMode="auto">
          <a:xfrm>
            <a:off x="762000" y="48768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0000"/>
                </a:solidFill>
              </a:rPr>
              <a:t>Since:</a:t>
            </a:r>
            <a:endParaRPr lang="en-GB" sz="1800" dirty="0">
              <a:solidFill>
                <a:srgbClr val="000000"/>
              </a:solidFill>
            </a:endParaRPr>
          </a:p>
        </p:txBody>
      </p:sp>
      <p:graphicFrame>
        <p:nvGraphicFramePr>
          <p:cNvPr id="79876" name="Object 4"/>
          <p:cNvGraphicFramePr>
            <a:graphicFrameLocks noChangeAspect="1"/>
          </p:cNvGraphicFramePr>
          <p:nvPr/>
        </p:nvGraphicFramePr>
        <p:xfrm>
          <a:off x="2286000" y="4724400"/>
          <a:ext cx="1492516" cy="576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95" name="Equation" r:id="rId8" imgW="888840" imgH="342720" progId="Equation.3">
                  <p:embed/>
                </p:oleObj>
              </mc:Choice>
              <mc:Fallback>
                <p:oleObj name="Equation" r:id="rId8" imgW="888840" imgH="342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724400"/>
                        <a:ext cx="1492516" cy="5769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8" name="Text Box 29"/>
          <p:cNvSpPr txBox="1">
            <a:spLocks noChangeArrowheads="1"/>
          </p:cNvSpPr>
          <p:nvPr/>
        </p:nvSpPr>
        <p:spPr bwMode="auto">
          <a:xfrm>
            <a:off x="762000" y="56388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0000"/>
                </a:solidFill>
              </a:rPr>
              <a:t>one gets:</a:t>
            </a:r>
            <a:endParaRPr lang="en-GB" sz="1800" dirty="0">
              <a:solidFill>
                <a:srgbClr val="000000"/>
              </a:solidFill>
            </a:endParaRPr>
          </a:p>
        </p:txBody>
      </p:sp>
      <p:graphicFrame>
        <p:nvGraphicFramePr>
          <p:cNvPr id="798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121325"/>
              </p:ext>
            </p:extLst>
          </p:nvPr>
        </p:nvGraphicFramePr>
        <p:xfrm>
          <a:off x="3106738" y="1471613"/>
          <a:ext cx="2636837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96" name="Equation" r:id="rId10" imgW="1282700" imgH="508000" progId="Equation.3">
                  <p:embed/>
                </p:oleObj>
              </mc:Choice>
              <mc:Fallback>
                <p:oleObj name="Equation" r:id="rId10" imgW="1282700" imgH="508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738" y="1471613"/>
                        <a:ext cx="2636837" cy="10414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8" name="Object 6"/>
          <p:cNvGraphicFramePr>
            <a:graphicFrameLocks noChangeAspect="1"/>
          </p:cNvGraphicFramePr>
          <p:nvPr/>
        </p:nvGraphicFramePr>
        <p:xfrm>
          <a:off x="7010400" y="5372100"/>
          <a:ext cx="1371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97" name="Equation" r:id="rId12" imgW="609480" imgH="355320" progId="Equation.3">
                  <p:embed/>
                </p:oleObj>
              </mc:Choice>
              <mc:Fallback>
                <p:oleObj name="Equation" r:id="rId12" imgW="609480" imgH="3553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5372100"/>
                        <a:ext cx="1371600" cy="800100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9" name="Line 32"/>
          <p:cNvSpPr>
            <a:spLocks noChangeShapeType="1"/>
          </p:cNvSpPr>
          <p:nvPr/>
        </p:nvSpPr>
        <p:spPr bwMode="auto">
          <a:xfrm>
            <a:off x="6172200" y="5791200"/>
            <a:ext cx="533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33400" y="25146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0000"/>
                </a:solidFill>
                <a:sym typeface="Symbol" charset="2"/>
              </a:rPr>
              <a:t>This results in the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maximum energy acceptance</a:t>
            </a:r>
            <a:r>
              <a:rPr lang="en-GB" sz="1800" dirty="0" smtClean="0">
                <a:solidFill>
                  <a:srgbClr val="000000"/>
                </a:solidFill>
                <a:sym typeface="Symbol" charset="2"/>
              </a:rPr>
              <a:t>:</a:t>
            </a:r>
            <a:endParaRPr lang="en-GB" sz="1800" b="1" dirty="0">
              <a:solidFill>
                <a:srgbClr val="000000"/>
              </a:solidFill>
              <a:sym typeface="Symbol" charset="2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258749"/>
              </p:ext>
            </p:extLst>
          </p:nvPr>
        </p:nvGraphicFramePr>
        <p:xfrm>
          <a:off x="3311525" y="2895600"/>
          <a:ext cx="381476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998" name="Equation" r:id="rId14" imgW="1955800" imgH="508000" progId="Equation.3">
                  <p:embed/>
                </p:oleObj>
              </mc:Choice>
              <mc:Fallback>
                <p:oleObj name="Equation" r:id="rId14" imgW="1955800" imgH="5080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1525" y="2895600"/>
                        <a:ext cx="3814763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Bunch Transfer - Effect </a:t>
            </a:r>
            <a:r>
              <a:rPr lang="en-US" dirty="0"/>
              <a:t>of a Mismatch</a:t>
            </a:r>
            <a:endParaRPr lang="fr-FR" dirty="0"/>
          </a:p>
        </p:txBody>
      </p:sp>
      <p:sp>
        <p:nvSpPr>
          <p:cNvPr id="86025" name="Text Box 4"/>
          <p:cNvSpPr txBox="1">
            <a:spLocks noChangeArrowheads="1"/>
          </p:cNvSpPr>
          <p:nvPr/>
        </p:nvSpPr>
        <p:spPr bwMode="auto">
          <a:xfrm>
            <a:off x="1600200" y="854968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86026" name="Text Box 5"/>
          <p:cNvSpPr txBox="1">
            <a:spLocks noChangeArrowheads="1"/>
          </p:cNvSpPr>
          <p:nvPr/>
        </p:nvSpPr>
        <p:spPr bwMode="auto">
          <a:xfrm>
            <a:off x="457200" y="854968"/>
            <a:ext cx="838200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en-GB" sz="1800" dirty="0" smtClean="0"/>
              <a:t>When you </a:t>
            </a:r>
            <a:r>
              <a:rPr lang="en-GB" sz="1800" dirty="0" smtClean="0">
                <a:solidFill>
                  <a:srgbClr val="FF0000"/>
                </a:solidFill>
              </a:rPr>
              <a:t>transfer</a:t>
            </a:r>
            <a:r>
              <a:rPr lang="en-GB" sz="1800" dirty="0" smtClean="0"/>
              <a:t> the bunch from one RF system to another, the shape of the </a:t>
            </a:r>
            <a:r>
              <a:rPr lang="en-GB" sz="1800" dirty="0" smtClean="0">
                <a:solidFill>
                  <a:srgbClr val="FF0000"/>
                </a:solidFill>
              </a:rPr>
              <a:t>phase space and the bunch need to match</a:t>
            </a:r>
            <a:r>
              <a:rPr lang="en-GB" sz="1800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en-GB" sz="1800" dirty="0" smtClean="0"/>
              <a:t>Mismatch example: Injected </a:t>
            </a:r>
            <a:r>
              <a:rPr lang="en-GB" sz="1800" dirty="0" smtClean="0"/>
              <a:t>bunch: short length and large energy spread</a:t>
            </a:r>
            <a:br>
              <a:rPr lang="en-GB" sz="1800" dirty="0" smtClean="0"/>
            </a:br>
            <a:r>
              <a:rPr lang="en-GB" sz="1800" dirty="0" smtClean="0"/>
              <a:t>after 1/4 synchrotron period:  longer bunch with a smaller energy spread.</a:t>
            </a:r>
            <a:endParaRPr lang="en-GB" sz="18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755576" y="1988840"/>
            <a:ext cx="7566992" cy="1656184"/>
            <a:chOff x="685800" y="1676400"/>
            <a:chExt cx="8229600" cy="2286000"/>
          </a:xfrm>
        </p:grpSpPr>
        <p:sp>
          <p:nvSpPr>
            <p:cNvPr id="86027" name="Oval 24"/>
            <p:cNvSpPr>
              <a:spLocks noChangeArrowheads="1"/>
            </p:cNvSpPr>
            <p:nvPr/>
          </p:nvSpPr>
          <p:spPr bwMode="auto">
            <a:xfrm>
              <a:off x="914400" y="2209800"/>
              <a:ext cx="2590800" cy="1524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28" name="Oval 25"/>
            <p:cNvSpPr>
              <a:spLocks noChangeArrowheads="1"/>
            </p:cNvSpPr>
            <p:nvPr/>
          </p:nvSpPr>
          <p:spPr bwMode="auto">
            <a:xfrm>
              <a:off x="5181600" y="2209800"/>
              <a:ext cx="2590800" cy="1524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86029" name="Line 26"/>
            <p:cNvSpPr>
              <a:spLocks noChangeShapeType="1"/>
            </p:cNvSpPr>
            <p:nvPr/>
          </p:nvSpPr>
          <p:spPr bwMode="auto">
            <a:xfrm flipV="1">
              <a:off x="2209800" y="18288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0" name="Line 28"/>
            <p:cNvSpPr>
              <a:spLocks noChangeShapeType="1"/>
            </p:cNvSpPr>
            <p:nvPr/>
          </p:nvSpPr>
          <p:spPr bwMode="auto">
            <a:xfrm flipV="1">
              <a:off x="6477000" y="1981200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1" name="Line 29"/>
            <p:cNvSpPr>
              <a:spLocks noChangeShapeType="1"/>
            </p:cNvSpPr>
            <p:nvPr/>
          </p:nvSpPr>
          <p:spPr bwMode="auto">
            <a:xfrm>
              <a:off x="685800" y="29718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2" name="Line 31"/>
            <p:cNvSpPr>
              <a:spLocks noChangeShapeType="1"/>
            </p:cNvSpPr>
            <p:nvPr/>
          </p:nvSpPr>
          <p:spPr bwMode="auto">
            <a:xfrm>
              <a:off x="4953000" y="29718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3" name="Text Box 32"/>
            <p:cNvSpPr txBox="1">
              <a:spLocks noChangeArrowheads="1"/>
            </p:cNvSpPr>
            <p:nvPr/>
          </p:nvSpPr>
          <p:spPr bwMode="auto">
            <a:xfrm>
              <a:off x="2209800" y="1676400"/>
              <a:ext cx="457200" cy="48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dirty="0"/>
                <a:t>W</a:t>
              </a:r>
            </a:p>
          </p:txBody>
        </p:sp>
        <p:sp>
          <p:nvSpPr>
            <p:cNvPr id="86034" name="Text Box 33"/>
            <p:cNvSpPr txBox="1">
              <a:spLocks noChangeArrowheads="1"/>
            </p:cNvSpPr>
            <p:nvPr/>
          </p:nvSpPr>
          <p:spPr bwMode="auto">
            <a:xfrm>
              <a:off x="6553200" y="1752600"/>
              <a:ext cx="457200" cy="48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/>
                <a:t>W</a:t>
              </a:r>
            </a:p>
          </p:txBody>
        </p:sp>
        <p:sp>
          <p:nvSpPr>
            <p:cNvPr id="86035" name="Text Box 34"/>
            <p:cNvSpPr txBox="1">
              <a:spLocks noChangeArrowheads="1"/>
            </p:cNvSpPr>
            <p:nvPr/>
          </p:nvSpPr>
          <p:spPr bwMode="auto">
            <a:xfrm>
              <a:off x="3733800" y="2743200"/>
              <a:ext cx="762000" cy="48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 dirty="0">
                  <a:sym typeface="Symbol" charset="2"/>
                </a:rPr>
                <a:t></a:t>
              </a:r>
              <a:endParaRPr lang="fr-FR" sz="1800" b="1" dirty="0"/>
            </a:p>
          </p:txBody>
        </p:sp>
        <p:sp>
          <p:nvSpPr>
            <p:cNvPr id="86036" name="Text Box 35"/>
            <p:cNvSpPr txBox="1">
              <a:spLocks noChangeArrowheads="1"/>
            </p:cNvSpPr>
            <p:nvPr/>
          </p:nvSpPr>
          <p:spPr bwMode="auto">
            <a:xfrm>
              <a:off x="8153400" y="2743200"/>
              <a:ext cx="762000" cy="48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Symbol" charset="2"/>
                </a:rPr>
                <a:t></a:t>
              </a:r>
              <a:endParaRPr lang="fr-FR" sz="1800" b="1"/>
            </a:p>
          </p:txBody>
        </p:sp>
        <p:sp>
          <p:nvSpPr>
            <p:cNvPr id="86037" name="Oval 36"/>
            <p:cNvSpPr>
              <a:spLocks noChangeArrowheads="1"/>
            </p:cNvSpPr>
            <p:nvPr/>
          </p:nvSpPr>
          <p:spPr bwMode="auto">
            <a:xfrm>
              <a:off x="1981200" y="2514600"/>
              <a:ext cx="457200" cy="9144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8" name="Oval 37"/>
            <p:cNvSpPr>
              <a:spLocks noChangeArrowheads="1"/>
            </p:cNvSpPr>
            <p:nvPr/>
          </p:nvSpPr>
          <p:spPr bwMode="auto">
            <a:xfrm rot="5400000" flipH="1">
              <a:off x="6246118" y="2140927"/>
              <a:ext cx="457200" cy="166174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9" name="Freeform 38"/>
            <p:cNvSpPr>
              <a:spLocks/>
            </p:cNvSpPr>
            <p:nvPr/>
          </p:nvSpPr>
          <p:spPr bwMode="auto">
            <a:xfrm>
              <a:off x="1574800" y="2514600"/>
              <a:ext cx="635000" cy="228600"/>
            </a:xfrm>
            <a:custGeom>
              <a:avLst/>
              <a:gdLst>
                <a:gd name="T0" fmla="*/ 400 w 400"/>
                <a:gd name="T1" fmla="*/ 0 h 144"/>
                <a:gd name="T2" fmla="*/ 64 w 400"/>
                <a:gd name="T3" fmla="*/ 96 h 144"/>
                <a:gd name="T4" fmla="*/ 16 w 400"/>
                <a:gd name="T5" fmla="*/ 144 h 144"/>
                <a:gd name="T6" fmla="*/ 0 60000 65536"/>
                <a:gd name="T7" fmla="*/ 0 60000 65536"/>
                <a:gd name="T8" fmla="*/ 0 60000 65536"/>
                <a:gd name="T9" fmla="*/ 0 w 400"/>
                <a:gd name="T10" fmla="*/ 0 h 144"/>
                <a:gd name="T11" fmla="*/ 400 w 400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0" h="144">
                  <a:moveTo>
                    <a:pt x="400" y="0"/>
                  </a:moveTo>
                  <a:cubicBezTo>
                    <a:pt x="264" y="36"/>
                    <a:pt x="128" y="72"/>
                    <a:pt x="64" y="96"/>
                  </a:cubicBezTo>
                  <a:cubicBezTo>
                    <a:pt x="0" y="120"/>
                    <a:pt x="24" y="144"/>
                    <a:pt x="16" y="144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457200" y="3646765"/>
            <a:ext cx="853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0000"/>
                </a:solidFill>
              </a:rPr>
              <a:t>For </a:t>
            </a:r>
            <a:r>
              <a:rPr lang="en-GB" sz="1800" dirty="0" smtClean="0">
                <a:solidFill>
                  <a:srgbClr val="FF0000"/>
                </a:solidFill>
              </a:rPr>
              <a:t>larger amplitudes</a:t>
            </a:r>
            <a:r>
              <a:rPr lang="en-GB" sz="1800" dirty="0" smtClean="0">
                <a:solidFill>
                  <a:srgbClr val="000000"/>
                </a:solidFill>
              </a:rPr>
              <a:t>, the angular phase space motion is slower </a:t>
            </a:r>
            <a:br>
              <a:rPr lang="en-GB" sz="1800" dirty="0" smtClean="0">
                <a:solidFill>
                  <a:srgbClr val="000000"/>
                </a:solidFill>
              </a:rPr>
            </a:br>
            <a:r>
              <a:rPr lang="en-GB" sz="1800" dirty="0" smtClean="0">
                <a:solidFill>
                  <a:srgbClr val="000000"/>
                </a:solidFill>
              </a:rPr>
              <a:t>(1/8 period shown below)    =&gt; can lead to </a:t>
            </a:r>
            <a:r>
              <a:rPr lang="en-GB" sz="1800" dirty="0" err="1" smtClean="0">
                <a:solidFill>
                  <a:srgbClr val="FF0000"/>
                </a:solidFill>
              </a:rPr>
              <a:t>filamentation</a:t>
            </a:r>
            <a:r>
              <a:rPr lang="en-GB" sz="1800" dirty="0" smtClean="0">
                <a:solidFill>
                  <a:srgbClr val="000000"/>
                </a:solidFill>
              </a:rPr>
              <a:t> and </a:t>
            </a:r>
            <a:r>
              <a:rPr lang="en-GB" sz="1800" dirty="0" smtClean="0">
                <a:solidFill>
                  <a:srgbClr val="FF0000"/>
                </a:solidFill>
              </a:rPr>
              <a:t>emittance growth</a:t>
            </a:r>
            <a:endParaRPr lang="en-GB" sz="1800" dirty="0">
              <a:solidFill>
                <a:srgbClr val="FF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9512" y="4221088"/>
            <a:ext cx="9001000" cy="2213466"/>
            <a:chOff x="179512" y="4038600"/>
            <a:chExt cx="9001000" cy="2395954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75855" y="4038600"/>
              <a:ext cx="5732665" cy="2087523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3522121" y="6096000"/>
              <a:ext cx="1881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stationary bucket 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798721" y="6096000"/>
              <a:ext cx="20705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accelerating bucket 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475121" y="5638800"/>
              <a:ext cx="705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W.Pirkl</a:t>
              </a:r>
              <a:endParaRPr lang="en-US" sz="1200" dirty="0"/>
            </a:p>
          </p:txBody>
        </p:sp>
        <p:grpSp>
          <p:nvGrpSpPr>
            <p:cNvPr id="30" name="Group 1107"/>
            <p:cNvGrpSpPr>
              <a:grpSpLocks/>
            </p:cNvGrpSpPr>
            <p:nvPr/>
          </p:nvGrpSpPr>
          <p:grpSpPr bwMode="auto">
            <a:xfrm>
              <a:off x="179512" y="4240138"/>
              <a:ext cx="2663882" cy="1451547"/>
              <a:chOff x="1624" y="278"/>
              <a:chExt cx="2762" cy="1576"/>
            </a:xfrm>
          </p:grpSpPr>
          <p:sp>
            <p:nvSpPr>
              <p:cNvPr id="32" name="Line 1029"/>
              <p:cNvSpPr>
                <a:spLocks noChangeShapeType="1"/>
              </p:cNvSpPr>
              <p:nvPr/>
            </p:nvSpPr>
            <p:spPr bwMode="auto">
              <a:xfrm flipH="1">
                <a:off x="2866" y="278"/>
                <a:ext cx="6" cy="1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grpSp>
            <p:nvGrpSpPr>
              <p:cNvPr id="33" name="Group 1030"/>
              <p:cNvGrpSpPr>
                <a:grpSpLocks/>
              </p:cNvGrpSpPr>
              <p:nvPr/>
            </p:nvGrpSpPr>
            <p:grpSpPr bwMode="auto">
              <a:xfrm>
                <a:off x="1750" y="621"/>
                <a:ext cx="2233" cy="1182"/>
                <a:chOff x="450" y="2259"/>
                <a:chExt cx="1782" cy="1137"/>
              </a:xfrm>
            </p:grpSpPr>
            <p:grpSp>
              <p:nvGrpSpPr>
                <p:cNvPr id="49" name="Group 1031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53" name="Freeform 1032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 sz="1100"/>
                  </a:p>
                </p:txBody>
              </p:sp>
              <p:sp>
                <p:nvSpPr>
                  <p:cNvPr id="54" name="Freeform 1033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 sz="1100"/>
                  </a:p>
                </p:txBody>
              </p:sp>
            </p:grpSp>
            <p:grpSp>
              <p:nvGrpSpPr>
                <p:cNvPr id="50" name="Group 1034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51" name="Freeform 1035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 sz="1100"/>
                  </a:p>
                </p:txBody>
              </p:sp>
              <p:sp>
                <p:nvSpPr>
                  <p:cNvPr id="52" name="Freeform 1036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 sz="1100"/>
                  </a:p>
                </p:txBody>
              </p:sp>
            </p:grpSp>
          </p:grpSp>
          <p:sp>
            <p:nvSpPr>
              <p:cNvPr id="34" name="Line 1037"/>
              <p:cNvSpPr>
                <a:spLocks noChangeShapeType="1"/>
              </p:cNvSpPr>
              <p:nvPr/>
            </p:nvSpPr>
            <p:spPr bwMode="auto">
              <a:xfrm flipV="1">
                <a:off x="1624" y="1213"/>
                <a:ext cx="2751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5" name="Freeform 1038"/>
              <p:cNvSpPr>
                <a:spLocks/>
              </p:cNvSpPr>
              <p:nvPr/>
            </p:nvSpPr>
            <p:spPr bwMode="auto">
              <a:xfrm>
                <a:off x="3983" y="1213"/>
                <a:ext cx="229" cy="416"/>
              </a:xfrm>
              <a:custGeom>
                <a:avLst/>
                <a:gdLst>
                  <a:gd name="T0" fmla="*/ 0 w 126"/>
                  <a:gd name="T1" fmla="*/ 0 h 326"/>
                  <a:gd name="T2" fmla="*/ 62 w 126"/>
                  <a:gd name="T3" fmla="*/ 180 h 326"/>
                  <a:gd name="T4" fmla="*/ 126 w 126"/>
                  <a:gd name="T5" fmla="*/ 326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0" y="0"/>
                    </a:moveTo>
                    <a:cubicBezTo>
                      <a:pt x="10" y="29"/>
                      <a:pt x="41" y="126"/>
                      <a:pt x="62" y="180"/>
                    </a:cubicBezTo>
                    <a:cubicBezTo>
                      <a:pt x="84" y="235"/>
                      <a:pt x="115" y="302"/>
                      <a:pt x="126" y="32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6" name="Freeform 1039"/>
              <p:cNvSpPr>
                <a:spLocks/>
              </p:cNvSpPr>
              <p:nvPr/>
            </p:nvSpPr>
            <p:spPr bwMode="auto">
              <a:xfrm>
                <a:off x="1698" y="1060"/>
                <a:ext cx="54" cy="153"/>
              </a:xfrm>
              <a:custGeom>
                <a:avLst/>
                <a:gdLst>
                  <a:gd name="T0" fmla="*/ 126 w 126"/>
                  <a:gd name="T1" fmla="*/ 326 h 326"/>
                  <a:gd name="T2" fmla="*/ 64 w 126"/>
                  <a:gd name="T3" fmla="*/ 146 h 326"/>
                  <a:gd name="T4" fmla="*/ 0 w 126"/>
                  <a:gd name="T5" fmla="*/ 0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126" y="326"/>
                    </a:moveTo>
                    <a:cubicBezTo>
                      <a:pt x="116" y="297"/>
                      <a:pt x="85" y="200"/>
                      <a:pt x="64" y="146"/>
                    </a:cubicBezTo>
                    <a:cubicBezTo>
                      <a:pt x="42" y="91"/>
                      <a:pt x="11" y="2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39" name="Oval 1042"/>
              <p:cNvSpPr>
                <a:spLocks noChangeArrowheads="1"/>
              </p:cNvSpPr>
              <p:nvPr/>
            </p:nvSpPr>
            <p:spPr bwMode="auto">
              <a:xfrm>
                <a:off x="2890" y="1060"/>
                <a:ext cx="78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40" name="Oval 1043"/>
              <p:cNvSpPr>
                <a:spLocks noChangeArrowheads="1"/>
              </p:cNvSpPr>
              <p:nvPr/>
            </p:nvSpPr>
            <p:spPr bwMode="auto">
              <a:xfrm>
                <a:off x="3385" y="591"/>
                <a:ext cx="77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graphicFrame>
            <p:nvGraphicFramePr>
              <p:cNvPr id="42" name="Object 4"/>
              <p:cNvGraphicFramePr>
                <a:graphicFrameLocks noChangeAspect="1"/>
              </p:cNvGraphicFramePr>
              <p:nvPr/>
            </p:nvGraphicFramePr>
            <p:xfrm>
              <a:off x="2503" y="278"/>
              <a:ext cx="270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078" name="Equation" r:id="rId5" imgW="241200" imgH="215640" progId="Equation.3">
                      <p:embed/>
                    </p:oleObj>
                  </mc:Choice>
                  <mc:Fallback>
                    <p:oleObj name="Equation" r:id="rId5" imgW="24120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03" y="278"/>
                            <a:ext cx="270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3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72740521"/>
                  </p:ext>
                </p:extLst>
              </p:nvPr>
            </p:nvGraphicFramePr>
            <p:xfrm>
              <a:off x="4230" y="1325"/>
              <a:ext cx="156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94079" name="Equation" r:id="rId7" imgW="139700" imgH="165100" progId="Equation.3">
                      <p:embed/>
                    </p:oleObj>
                  </mc:Choice>
                  <mc:Fallback>
                    <p:oleObj name="Equation" r:id="rId7" imgW="139700" imgH="1651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30" y="1325"/>
                            <a:ext cx="156" cy="18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4" name="Line 1047"/>
              <p:cNvSpPr>
                <a:spLocks noChangeShapeType="1"/>
              </p:cNvSpPr>
              <p:nvPr/>
            </p:nvSpPr>
            <p:spPr bwMode="auto">
              <a:xfrm flipH="1">
                <a:off x="2893" y="513"/>
                <a:ext cx="522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45" name="Oval 1048"/>
              <p:cNvSpPr>
                <a:spLocks noChangeArrowheads="1"/>
              </p:cNvSpPr>
              <p:nvPr/>
            </p:nvSpPr>
            <p:spPr bwMode="auto">
              <a:xfrm>
                <a:off x="3884" y="1060"/>
                <a:ext cx="78" cy="78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  <p:sp>
            <p:nvSpPr>
              <p:cNvPr id="47" name="Line 1052"/>
              <p:cNvSpPr>
                <a:spLocks noChangeShapeType="1"/>
              </p:cNvSpPr>
              <p:nvPr/>
            </p:nvSpPr>
            <p:spPr bwMode="auto">
              <a:xfrm flipH="1">
                <a:off x="2744" y="1060"/>
                <a:ext cx="74" cy="1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100"/>
              </a:p>
            </p:txBody>
          </p:sp>
        </p:grpSp>
        <p:sp>
          <p:nvSpPr>
            <p:cNvPr id="55" name="Line 1052"/>
            <p:cNvSpPr>
              <a:spLocks noChangeShapeType="1"/>
            </p:cNvSpPr>
            <p:nvPr/>
          </p:nvSpPr>
          <p:spPr bwMode="auto">
            <a:xfrm flipH="1" flipV="1">
              <a:off x="2411760" y="4797152"/>
              <a:ext cx="72007" cy="1440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sz="110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39552" y="5805264"/>
              <a:ext cx="16690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restoring force is</a:t>
              </a:r>
              <a:br>
                <a:rPr lang="en-US" sz="1400" dirty="0" smtClean="0"/>
              </a:br>
              <a:r>
                <a:rPr lang="en-US" sz="1400" dirty="0" smtClean="0"/>
                <a:t>non-linear </a:t>
              </a:r>
              <a:endParaRPr lang="en-US" sz="1400" dirty="0"/>
            </a:p>
          </p:txBody>
        </p:sp>
        <p:sp>
          <p:nvSpPr>
            <p:cNvPr id="58" name="Text Box 32"/>
            <p:cNvSpPr txBox="1">
              <a:spLocks noChangeArrowheads="1"/>
            </p:cNvSpPr>
            <p:nvPr/>
          </p:nvSpPr>
          <p:spPr bwMode="auto">
            <a:xfrm>
              <a:off x="4211960" y="4221088"/>
              <a:ext cx="44026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dirty="0"/>
                <a:t>W</a:t>
              </a:r>
            </a:p>
          </p:txBody>
        </p:sp>
        <p:sp>
          <p:nvSpPr>
            <p:cNvPr id="59" name="Text Box 32"/>
            <p:cNvSpPr txBox="1">
              <a:spLocks noChangeArrowheads="1"/>
            </p:cNvSpPr>
            <p:nvPr/>
          </p:nvSpPr>
          <p:spPr bwMode="auto">
            <a:xfrm>
              <a:off x="7236296" y="4221088"/>
              <a:ext cx="44026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dirty="0"/>
                <a:t>W</a:t>
              </a:r>
            </a:p>
          </p:txBody>
        </p:sp>
        <p:sp>
          <p:nvSpPr>
            <p:cNvPr id="60" name="Text Box 34"/>
            <p:cNvSpPr txBox="1">
              <a:spLocks noChangeArrowheads="1"/>
            </p:cNvSpPr>
            <p:nvPr/>
          </p:nvSpPr>
          <p:spPr bwMode="auto">
            <a:xfrm>
              <a:off x="5580112" y="5157192"/>
              <a:ext cx="2946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 dirty="0">
                  <a:sym typeface="Symbol" charset="2"/>
                </a:rPr>
                <a:t></a:t>
              </a:r>
              <a:endParaRPr lang="fr-FR" sz="1800" b="1" dirty="0"/>
            </a:p>
          </p:txBody>
        </p:sp>
        <p:sp>
          <p:nvSpPr>
            <p:cNvPr id="61" name="Text Box 34"/>
            <p:cNvSpPr txBox="1">
              <a:spLocks noChangeArrowheads="1"/>
            </p:cNvSpPr>
            <p:nvPr/>
          </p:nvSpPr>
          <p:spPr bwMode="auto">
            <a:xfrm>
              <a:off x="8388424" y="5157192"/>
              <a:ext cx="2946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 dirty="0">
                  <a:sym typeface="Symbol" charset="2"/>
                </a:rPr>
                <a:t></a:t>
              </a:r>
              <a:endParaRPr lang="fr-FR" sz="1800" b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ase-space-mismatch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88024" y="1772816"/>
            <a:ext cx="4043164" cy="4265316"/>
          </a:xfrm>
          <a:prstGeom prst="rect">
            <a:avLst/>
          </a:prstGeom>
        </p:spPr>
      </p:pic>
      <p:pic>
        <p:nvPicPr>
          <p:cNvPr id="2" name="phase-space_match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3528" y="1772816"/>
            <a:ext cx="4494063" cy="4464496"/>
          </a:xfrm>
          <a:prstGeom prst="rect">
            <a:avLst/>
          </a:prstGeom>
        </p:spPr>
      </p:pic>
      <p:sp>
        <p:nvSpPr>
          <p:cNvPr id="8602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Effect of a </a:t>
            </a:r>
            <a:r>
              <a:rPr lang="en-US" dirty="0" smtClean="0"/>
              <a:t>Mismatch (2)</a:t>
            </a:r>
            <a:endParaRPr lang="fr-FR" dirty="0"/>
          </a:p>
        </p:txBody>
      </p:sp>
      <p:sp>
        <p:nvSpPr>
          <p:cNvPr id="86024" name="Line 3"/>
          <p:cNvSpPr>
            <a:spLocks noChangeShapeType="1"/>
          </p:cNvSpPr>
          <p:nvPr/>
        </p:nvSpPr>
        <p:spPr bwMode="auto">
          <a:xfrm>
            <a:off x="19812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025" name="Text Box 4"/>
          <p:cNvSpPr txBox="1">
            <a:spLocks noChangeArrowheads="1"/>
          </p:cNvSpPr>
          <p:nvPr/>
        </p:nvSpPr>
        <p:spPr bwMode="auto">
          <a:xfrm>
            <a:off x="1600200" y="762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86026" name="Text Box 5"/>
          <p:cNvSpPr txBox="1">
            <a:spLocks noChangeArrowheads="1"/>
          </p:cNvSpPr>
          <p:nvPr/>
        </p:nvSpPr>
        <p:spPr bwMode="auto">
          <a:xfrm>
            <a:off x="467544" y="908720"/>
            <a:ext cx="83820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Evolution of an injected beam for the first 100 turns.</a:t>
            </a:r>
          </a:p>
          <a:p>
            <a:pPr>
              <a:spcBef>
                <a:spcPct val="50000"/>
              </a:spcBef>
            </a:pPr>
            <a:r>
              <a:rPr lang="en-GB" sz="1800" dirty="0" smtClean="0"/>
              <a:t>For a matched transfer, the emittance does not grow (left).</a:t>
            </a:r>
            <a:endParaRPr lang="en-GB" sz="1800" dirty="0"/>
          </a:p>
        </p:txBody>
      </p:sp>
      <p:sp>
        <p:nvSpPr>
          <p:cNvPr id="28" name="TextBox 27"/>
          <p:cNvSpPr txBox="1"/>
          <p:nvPr/>
        </p:nvSpPr>
        <p:spPr>
          <a:xfrm>
            <a:off x="1619672" y="6093296"/>
            <a:ext cx="1575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matched beam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5133981" y="6093296"/>
            <a:ext cx="3326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mismatched beam – bunch length</a:t>
            </a:r>
            <a:endParaRPr lang="en-US" sz="1600" dirty="0"/>
          </a:p>
        </p:txBody>
      </p:sp>
      <p:sp>
        <p:nvSpPr>
          <p:cNvPr id="55" name="Line 1052"/>
          <p:cNvSpPr>
            <a:spLocks noChangeShapeType="1"/>
          </p:cNvSpPr>
          <p:nvPr/>
        </p:nvSpPr>
        <p:spPr bwMode="auto">
          <a:xfrm flipH="1" flipV="1">
            <a:off x="2411760" y="4797152"/>
            <a:ext cx="72007" cy="1440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57123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ase-space_match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3528" y="1772816"/>
            <a:ext cx="4494063" cy="4464496"/>
          </a:xfrm>
          <a:prstGeom prst="rect">
            <a:avLst/>
          </a:prstGeom>
        </p:spPr>
      </p:pic>
      <p:pic>
        <p:nvPicPr>
          <p:cNvPr id="4" name="phase-space-phaseerror.gi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788024" y="1772816"/>
            <a:ext cx="4027198" cy="4248472"/>
          </a:xfrm>
          <a:prstGeom prst="rect">
            <a:avLst/>
          </a:prstGeom>
        </p:spPr>
      </p:pic>
      <p:sp>
        <p:nvSpPr>
          <p:cNvPr id="8602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Effect of a </a:t>
            </a:r>
            <a:r>
              <a:rPr lang="en-US" dirty="0" smtClean="0"/>
              <a:t>Mismatch (3)</a:t>
            </a:r>
            <a:endParaRPr lang="fr-FR" dirty="0"/>
          </a:p>
        </p:txBody>
      </p:sp>
      <p:sp>
        <p:nvSpPr>
          <p:cNvPr id="86024" name="Line 3"/>
          <p:cNvSpPr>
            <a:spLocks noChangeShapeType="1"/>
          </p:cNvSpPr>
          <p:nvPr/>
        </p:nvSpPr>
        <p:spPr bwMode="auto">
          <a:xfrm>
            <a:off x="19812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025" name="Text Box 4"/>
          <p:cNvSpPr txBox="1">
            <a:spLocks noChangeArrowheads="1"/>
          </p:cNvSpPr>
          <p:nvPr/>
        </p:nvSpPr>
        <p:spPr bwMode="auto">
          <a:xfrm>
            <a:off x="1600200" y="762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86026" name="Text Box 5"/>
          <p:cNvSpPr txBox="1">
            <a:spLocks noChangeArrowheads="1"/>
          </p:cNvSpPr>
          <p:nvPr/>
        </p:nvSpPr>
        <p:spPr bwMode="auto">
          <a:xfrm>
            <a:off x="467544" y="908720"/>
            <a:ext cx="83820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Evolution of an injected beam for the first 100 turns.</a:t>
            </a:r>
          </a:p>
          <a:p>
            <a:pPr>
              <a:spcBef>
                <a:spcPct val="50000"/>
              </a:spcBef>
            </a:pPr>
            <a:r>
              <a:rPr lang="en-GB" sz="1800" dirty="0" smtClean="0"/>
              <a:t>For a mismatched transfer, the emittance increases (right).</a:t>
            </a:r>
            <a:endParaRPr lang="en-GB" sz="1800" dirty="0"/>
          </a:p>
        </p:txBody>
      </p:sp>
      <p:sp>
        <p:nvSpPr>
          <p:cNvPr id="28" name="TextBox 27"/>
          <p:cNvSpPr txBox="1"/>
          <p:nvPr/>
        </p:nvSpPr>
        <p:spPr>
          <a:xfrm>
            <a:off x="1619672" y="6093296"/>
            <a:ext cx="1575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matched beam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5148064" y="6093296"/>
            <a:ext cx="3228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mismatched beam – phase error</a:t>
            </a:r>
            <a:endParaRPr lang="en-US" sz="1600" dirty="0"/>
          </a:p>
        </p:txBody>
      </p:sp>
      <p:sp>
        <p:nvSpPr>
          <p:cNvPr id="55" name="Line 1052"/>
          <p:cNvSpPr>
            <a:spLocks noChangeShapeType="1"/>
          </p:cNvSpPr>
          <p:nvPr/>
        </p:nvSpPr>
        <p:spPr bwMode="auto">
          <a:xfrm flipH="1" flipV="1">
            <a:off x="2411760" y="4797152"/>
            <a:ext cx="72007" cy="1440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19951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91424"/>
            <a:ext cx="3352800" cy="2362200"/>
          </a:xfrm>
          <a:prstGeom prst="rect">
            <a:avLst/>
          </a:prstGeom>
        </p:spPr>
      </p:pic>
      <p:sp>
        <p:nvSpPr>
          <p:cNvPr id="819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Bunch Matching into a Stationnary Bucket </a:t>
            </a:r>
            <a:endParaRPr lang="en-GB"/>
          </a:p>
        </p:txBody>
      </p:sp>
      <p:sp>
        <p:nvSpPr>
          <p:cNvPr id="81931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32" name="Text Box 1028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81933" name="Text Box 1029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81935" name="Line 1031"/>
          <p:cNvSpPr>
            <a:spLocks noChangeShapeType="1"/>
          </p:cNvSpPr>
          <p:nvPr/>
        </p:nvSpPr>
        <p:spPr bwMode="auto">
          <a:xfrm>
            <a:off x="533400" y="42672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36" name="Line 1032"/>
          <p:cNvSpPr>
            <a:spLocks noChangeShapeType="1"/>
          </p:cNvSpPr>
          <p:nvPr/>
        </p:nvSpPr>
        <p:spPr bwMode="auto">
          <a:xfrm flipV="1">
            <a:off x="2362200" y="25908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37" name="Text Box 1033"/>
          <p:cNvSpPr txBox="1">
            <a:spLocks noChangeArrowheads="1"/>
          </p:cNvSpPr>
          <p:nvPr/>
        </p:nvSpPr>
        <p:spPr bwMode="auto">
          <a:xfrm>
            <a:off x="533400" y="1066800"/>
            <a:ext cx="8153400" cy="3762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</a:rPr>
              <a:t>A particle trajectory inside the </a:t>
            </a:r>
            <a:r>
              <a:rPr lang="en-GB" sz="1800" dirty="0" err="1" smtClean="0">
                <a:solidFill>
                  <a:srgbClr val="FF3300"/>
                </a:solidFill>
              </a:rPr>
              <a:t>separatrix</a:t>
            </a:r>
            <a:r>
              <a:rPr lang="en-GB" sz="1800" dirty="0" smtClean="0">
                <a:solidFill>
                  <a:srgbClr val="FF3300"/>
                </a:solidFill>
              </a:rPr>
              <a:t> is described by the equation:</a:t>
            </a:r>
            <a:endParaRPr lang="en-GB" sz="1800" b="1" dirty="0">
              <a:solidFill>
                <a:srgbClr val="FF3300"/>
              </a:solidFill>
              <a:sym typeface="Symbol" charset="2"/>
            </a:endParaRPr>
          </a:p>
        </p:txBody>
      </p:sp>
      <p:sp>
        <p:nvSpPr>
          <p:cNvPr id="81938" name="Text Box 1041"/>
          <p:cNvSpPr txBox="1">
            <a:spLocks noChangeArrowheads="1"/>
          </p:cNvSpPr>
          <p:nvPr/>
        </p:nvSpPr>
        <p:spPr bwMode="auto">
          <a:xfrm>
            <a:off x="2362200" y="2438400"/>
            <a:ext cx="381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</a:t>
            </a:r>
            <a:endParaRPr lang="en-GB" sz="1800"/>
          </a:p>
        </p:txBody>
      </p:sp>
      <p:sp>
        <p:nvSpPr>
          <p:cNvPr id="81939" name="Text Box 1042"/>
          <p:cNvSpPr txBox="1">
            <a:spLocks noChangeArrowheads="1"/>
          </p:cNvSpPr>
          <p:nvPr/>
        </p:nvSpPr>
        <p:spPr bwMode="auto">
          <a:xfrm>
            <a:off x="4572000" y="4114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smtClean="0">
                <a:sym typeface="Symbol" charset="2"/>
              </a:rPr>
              <a:t></a:t>
            </a:r>
            <a:endParaRPr lang="en-GB" sz="1800" b="1"/>
          </a:p>
        </p:txBody>
      </p:sp>
      <p:sp>
        <p:nvSpPr>
          <p:cNvPr id="81940" name="Text Box 1043"/>
          <p:cNvSpPr txBox="1">
            <a:spLocks noChangeArrowheads="1"/>
          </p:cNvSpPr>
          <p:nvPr/>
        </p:nvSpPr>
        <p:spPr bwMode="auto">
          <a:xfrm>
            <a:off x="533400" y="4191000"/>
            <a:ext cx="30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0</a:t>
            </a:r>
            <a:endParaRPr lang="en-GB" sz="1800"/>
          </a:p>
        </p:txBody>
      </p:sp>
      <p:sp>
        <p:nvSpPr>
          <p:cNvPr id="81941" name="Text Box 1044"/>
          <p:cNvSpPr txBox="1">
            <a:spLocks noChangeArrowheads="1"/>
          </p:cNvSpPr>
          <p:nvPr/>
        </p:nvSpPr>
        <p:spPr bwMode="auto">
          <a:xfrm>
            <a:off x="2209800" y="4191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ym typeface="Symbol" charset="2"/>
              </a:rPr>
              <a:t></a:t>
            </a:r>
            <a:r>
              <a:rPr lang="en-GB" sz="1800" b="1" smtClean="0">
                <a:sym typeface="Symbol" charset="2"/>
              </a:rPr>
              <a:t></a:t>
            </a:r>
            <a:endParaRPr lang="en-GB" sz="1800"/>
          </a:p>
        </p:txBody>
      </p:sp>
      <p:sp>
        <p:nvSpPr>
          <p:cNvPr id="81942" name="Text Box 1045"/>
          <p:cNvSpPr txBox="1">
            <a:spLocks noChangeArrowheads="1"/>
          </p:cNvSpPr>
          <p:nvPr/>
        </p:nvSpPr>
        <p:spPr bwMode="auto">
          <a:xfrm>
            <a:off x="3886200" y="4191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2</a:t>
            </a:r>
            <a:r>
              <a:rPr lang="en-GB" sz="1800" b="1" smtClean="0">
                <a:sym typeface="Symbol" charset="2"/>
              </a:rPr>
              <a:t></a:t>
            </a:r>
            <a:endParaRPr lang="en-GB" sz="1800"/>
          </a:p>
        </p:txBody>
      </p:sp>
      <p:sp>
        <p:nvSpPr>
          <p:cNvPr id="81943" name="Line 1046"/>
          <p:cNvSpPr>
            <a:spLocks noChangeShapeType="1"/>
          </p:cNvSpPr>
          <p:nvPr/>
        </p:nvSpPr>
        <p:spPr bwMode="auto">
          <a:xfrm>
            <a:off x="2362200" y="3810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4" name="Text Box 1047"/>
          <p:cNvSpPr txBox="1">
            <a:spLocks noChangeArrowheads="1"/>
          </p:cNvSpPr>
          <p:nvPr/>
        </p:nvSpPr>
        <p:spPr bwMode="auto">
          <a:xfrm>
            <a:off x="34290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</a:t>
            </a:r>
            <a:r>
              <a:rPr lang="en-GB" sz="1800" baseline="-25000" smtClean="0"/>
              <a:t>bk</a:t>
            </a:r>
            <a:endParaRPr lang="en-GB" sz="1800"/>
          </a:p>
        </p:txBody>
      </p:sp>
      <p:sp>
        <p:nvSpPr>
          <p:cNvPr id="81945" name="Oval 1048"/>
          <p:cNvSpPr>
            <a:spLocks noChangeArrowheads="1"/>
          </p:cNvSpPr>
          <p:nvPr/>
        </p:nvSpPr>
        <p:spPr bwMode="auto">
          <a:xfrm>
            <a:off x="1709180" y="3810000"/>
            <a:ext cx="1295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6" name="Line 1049"/>
          <p:cNvSpPr>
            <a:spLocks noChangeShapeType="1"/>
          </p:cNvSpPr>
          <p:nvPr/>
        </p:nvSpPr>
        <p:spPr bwMode="auto">
          <a:xfrm>
            <a:off x="1676400" y="4267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7" name="Line 1050"/>
          <p:cNvSpPr>
            <a:spLocks noChangeShapeType="1"/>
          </p:cNvSpPr>
          <p:nvPr/>
        </p:nvSpPr>
        <p:spPr bwMode="auto">
          <a:xfrm flipV="1">
            <a:off x="2362200" y="3810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8" name="Line 1051"/>
          <p:cNvSpPr>
            <a:spLocks noChangeShapeType="1"/>
          </p:cNvSpPr>
          <p:nvPr/>
        </p:nvSpPr>
        <p:spPr bwMode="auto">
          <a:xfrm>
            <a:off x="2362200" y="3200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9" name="Text Box 1052"/>
          <p:cNvSpPr txBox="1">
            <a:spLocks noChangeArrowheads="1"/>
          </p:cNvSpPr>
          <p:nvPr/>
        </p:nvSpPr>
        <p:spPr bwMode="auto">
          <a:xfrm>
            <a:off x="3276600" y="3657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</a:t>
            </a:r>
            <a:r>
              <a:rPr lang="en-GB" sz="1800" baseline="-25000" smtClean="0"/>
              <a:t>b</a:t>
            </a:r>
            <a:endParaRPr lang="en-GB" sz="1800"/>
          </a:p>
        </p:txBody>
      </p:sp>
      <p:sp>
        <p:nvSpPr>
          <p:cNvPr id="81950" name="Text Box 1054"/>
          <p:cNvSpPr txBox="1">
            <a:spLocks noChangeArrowheads="1"/>
          </p:cNvSpPr>
          <p:nvPr/>
        </p:nvSpPr>
        <p:spPr bwMode="auto">
          <a:xfrm>
            <a:off x="2362200" y="4114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smtClean="0">
                <a:sym typeface="Symbol" charset="2"/>
              </a:rPr>
              <a:t></a:t>
            </a:r>
            <a:endParaRPr lang="en-GB"/>
          </a:p>
        </p:txBody>
      </p:sp>
      <p:sp>
        <p:nvSpPr>
          <p:cNvPr id="81951" name="Line 1055"/>
          <p:cNvSpPr>
            <a:spLocks noChangeShapeType="1"/>
          </p:cNvSpPr>
          <p:nvPr/>
        </p:nvSpPr>
        <p:spPr bwMode="auto">
          <a:xfrm>
            <a:off x="1708965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52" name="Line 1056"/>
          <p:cNvSpPr>
            <a:spLocks noChangeShapeType="1"/>
          </p:cNvSpPr>
          <p:nvPr/>
        </p:nvSpPr>
        <p:spPr bwMode="auto">
          <a:xfrm>
            <a:off x="3004365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53" name="Text Box 1057"/>
          <p:cNvSpPr txBox="1">
            <a:spLocks noChangeArrowheads="1"/>
          </p:cNvSpPr>
          <p:nvPr/>
        </p:nvSpPr>
        <p:spPr bwMode="auto">
          <a:xfrm>
            <a:off x="1524000" y="5638800"/>
            <a:ext cx="625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800" b="1" smtClean="0">
                <a:sym typeface="Symbol" charset="2"/>
              </a:rPr>
              <a:t></a:t>
            </a:r>
            <a:r>
              <a:rPr lang="en-GB" sz="1800" b="1" baseline="-25000" smtClean="0">
                <a:sym typeface="Symbol" charset="2"/>
              </a:rPr>
              <a:t>m</a:t>
            </a:r>
            <a:endParaRPr lang="en-GB" sz="1800" b="1"/>
          </a:p>
        </p:txBody>
      </p:sp>
      <p:sp>
        <p:nvSpPr>
          <p:cNvPr id="81954" name="Text Box 1058"/>
          <p:cNvSpPr txBox="1">
            <a:spLocks noChangeArrowheads="1"/>
          </p:cNvSpPr>
          <p:nvPr/>
        </p:nvSpPr>
        <p:spPr bwMode="auto">
          <a:xfrm>
            <a:off x="2743200" y="56388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800" b="1" smtClean="0">
                <a:sym typeface="Symbol" charset="2"/>
              </a:rPr>
              <a:t>2-</a:t>
            </a:r>
            <a:r>
              <a:rPr lang="en-GB" sz="1800" b="1" baseline="-25000" smtClean="0">
                <a:sym typeface="Symbol" charset="2"/>
              </a:rPr>
              <a:t>m</a:t>
            </a:r>
            <a:endParaRPr lang="en-GB" sz="1800" b="1"/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685800" y="1524000"/>
          <a:ext cx="352901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738" name="Equation" r:id="rId5" imgW="1663560" imgH="444240" progId="Equation.3">
                  <p:embed/>
                </p:oleObj>
              </mc:Choice>
              <mc:Fallback>
                <p:oleObj name="Equation" r:id="rId5" imgW="16635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524000"/>
                        <a:ext cx="3529013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5" name="Line 1060"/>
          <p:cNvSpPr>
            <a:spLocks noChangeShapeType="1"/>
          </p:cNvSpPr>
          <p:nvPr/>
        </p:nvSpPr>
        <p:spPr bwMode="auto">
          <a:xfrm>
            <a:off x="4495800" y="2057400"/>
            <a:ext cx="1066800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56" name="Text Box 1061"/>
          <p:cNvSpPr txBox="1">
            <a:spLocks noChangeArrowheads="1"/>
          </p:cNvSpPr>
          <p:nvPr/>
        </p:nvSpPr>
        <p:spPr bwMode="auto">
          <a:xfrm>
            <a:off x="4648200" y="1676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smtClean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GB" sz="1800" b="1" baseline="-25000" smtClean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GB" sz="1800" smtClean="0">
                <a:solidFill>
                  <a:srgbClr val="006600"/>
                </a:solidFill>
                <a:sym typeface="Symbol" charset="2"/>
              </a:rPr>
              <a:t>=</a:t>
            </a:r>
            <a:r>
              <a:rPr lang="en-GB" sz="1800" b="1" smtClean="0">
                <a:solidFill>
                  <a:srgbClr val="006600"/>
                </a:solidFill>
                <a:sym typeface="Symbol" charset="2"/>
              </a:rPr>
              <a:t></a:t>
            </a:r>
            <a:endParaRPr lang="en-GB" sz="1800" b="1">
              <a:solidFill>
                <a:srgbClr val="006600"/>
              </a:solidFill>
            </a:endParaRPr>
          </a:p>
        </p:txBody>
      </p:sp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6096000" y="1524000"/>
          <a:ext cx="198120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739" name="Equation" r:id="rId7" imgW="977760" imgH="393480" progId="Equation.3">
                  <p:embed/>
                </p:oleObj>
              </mc:Choice>
              <mc:Fallback>
                <p:oleObj name="Equation" r:id="rId7" imgW="977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524000"/>
                        <a:ext cx="1981200" cy="7985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/>
        </p:nvGraphicFramePr>
        <p:xfrm>
          <a:off x="5410200" y="3352800"/>
          <a:ext cx="293370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740" name="Equation" r:id="rId9" imgW="1447560" imgH="393480" progId="Equation.3">
                  <p:embed/>
                </p:oleObj>
              </mc:Choice>
              <mc:Fallback>
                <p:oleObj name="Equation" r:id="rId9" imgW="1447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352800"/>
                        <a:ext cx="2933700" cy="798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6" name="Object 6"/>
          <p:cNvGraphicFramePr>
            <a:graphicFrameLocks noChangeAspect="1"/>
          </p:cNvGraphicFramePr>
          <p:nvPr/>
        </p:nvGraphicFramePr>
        <p:xfrm>
          <a:off x="5181600" y="4343400"/>
          <a:ext cx="31242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741" name="Equation" r:id="rId11" imgW="1536480" imgH="266400" progId="Equation.3">
                  <p:embed/>
                </p:oleObj>
              </mc:Choice>
              <mc:Fallback>
                <p:oleObj name="Equation" r:id="rId11" imgW="1536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343400"/>
                        <a:ext cx="312420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7" name="Object 7"/>
          <p:cNvGraphicFramePr>
            <a:graphicFrameLocks noChangeAspect="1"/>
          </p:cNvGraphicFramePr>
          <p:nvPr/>
        </p:nvGraphicFramePr>
        <p:xfrm>
          <a:off x="4840288" y="5056188"/>
          <a:ext cx="3424237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742" name="Equation" r:id="rId13" imgW="1752600" imgH="444500" progId="Equation.DSMT4">
                  <p:embed/>
                </p:oleObj>
              </mc:Choice>
              <mc:Fallback>
                <p:oleObj name="Equation" r:id="rId13" imgW="17526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0288" y="5056188"/>
                        <a:ext cx="3424237" cy="86995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7" name="Text Box 1067"/>
          <p:cNvSpPr txBox="1">
            <a:spLocks noChangeArrowheads="1"/>
          </p:cNvSpPr>
          <p:nvPr/>
        </p:nvSpPr>
        <p:spPr bwMode="auto">
          <a:xfrm>
            <a:off x="4191000" y="2438400"/>
            <a:ext cx="4114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6600"/>
                </a:solidFill>
              </a:rPr>
              <a:t>The points where the trajectory crosses the axis are symmetric with respect to </a:t>
            </a:r>
            <a:r>
              <a:rPr lang="en-GB" sz="1800" b="1" dirty="0" err="1" smtClean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GB" sz="1800" dirty="0" smtClean="0">
                <a:solidFill>
                  <a:srgbClr val="006600"/>
                </a:solidFill>
                <a:sym typeface="Symbol" charset="2"/>
              </a:rPr>
              <a:t>=</a:t>
            </a:r>
            <a:r>
              <a:rPr lang="en-GB" sz="1800" b="1" dirty="0" err="1" smtClean="0">
                <a:solidFill>
                  <a:srgbClr val="006600"/>
                </a:solidFill>
                <a:sym typeface="Symbol" charset="2"/>
              </a:rPr>
              <a:t></a:t>
            </a:r>
            <a:endParaRPr lang="en-GB" sz="1800" b="1" dirty="0">
              <a:solidFill>
                <a:srgbClr val="006600"/>
              </a:solidFill>
              <a:sym typeface="Symbol" charset="2"/>
            </a:endParaRPr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6934200" y="6019800"/>
          <a:ext cx="1270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743" name="Equation" r:id="rId15" imgW="1270000" imgH="393700" progId="Equation.DSMT4">
                  <p:embed/>
                </p:oleObj>
              </mc:Choice>
              <mc:Fallback>
                <p:oleObj name="Equation" r:id="rId15" imgW="12700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6019800"/>
                        <a:ext cx="12700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2590800" y="3886200"/>
          <a:ext cx="152400" cy="289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1744" name="Equation" r:id="rId17" imgW="127000" imgH="241300" progId="Equation.DSMT4">
                  <p:embed/>
                </p:oleObj>
              </mc:Choice>
              <mc:Fallback>
                <p:oleObj name="Equation" r:id="rId17" imgW="1270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886200"/>
                        <a:ext cx="152400" cy="289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Straight Arrow Connector 38"/>
          <p:cNvCxnSpPr/>
          <p:nvPr/>
        </p:nvCxnSpPr>
        <p:spPr bwMode="auto">
          <a:xfrm rot="16200000" flipV="1">
            <a:off x="2667000" y="3886994"/>
            <a:ext cx="1588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med" len="lg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27743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Bunch Matching into a Stationnary Bucket (2)</a:t>
            </a:r>
            <a:endParaRPr lang="fr-FR"/>
          </a:p>
        </p:txBody>
      </p:sp>
      <p:sp>
        <p:nvSpPr>
          <p:cNvPr id="83976" name="Line 3"/>
          <p:cNvSpPr>
            <a:spLocks noChangeShapeType="1"/>
          </p:cNvSpPr>
          <p:nvPr/>
        </p:nvSpPr>
        <p:spPr bwMode="auto">
          <a:xfrm>
            <a:off x="18288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77" name="Text Box 4"/>
          <p:cNvSpPr txBox="1">
            <a:spLocks noChangeArrowheads="1"/>
          </p:cNvSpPr>
          <p:nvPr/>
        </p:nvSpPr>
        <p:spPr bwMode="auto">
          <a:xfrm>
            <a:off x="381000" y="990600"/>
            <a:ext cx="822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rgbClr val="FF3300"/>
                </a:solidFill>
              </a:rPr>
              <a:t>Setting </a:t>
            </a:r>
            <a:r>
              <a:rPr lang="fr-FR" sz="1800" b="1">
                <a:solidFill>
                  <a:srgbClr val="FF3300"/>
                </a:solidFill>
                <a:sym typeface="Symbol" charset="2"/>
              </a:rPr>
              <a:t>   </a:t>
            </a:r>
            <a:r>
              <a:rPr lang="fr-FR" sz="1800">
                <a:solidFill>
                  <a:srgbClr val="FF3300"/>
                </a:solidFill>
                <a:sym typeface="Symbol" charset="2"/>
              </a:rPr>
              <a:t>in the previous formula</a:t>
            </a:r>
            <a:r>
              <a:rPr lang="fr-FR" sz="1800" b="1">
                <a:solidFill>
                  <a:srgbClr val="FF3300"/>
                </a:solidFill>
                <a:sym typeface="Symbol" charset="2"/>
              </a:rPr>
              <a:t> </a:t>
            </a:r>
            <a:r>
              <a:rPr lang="fr-FR" sz="1800">
                <a:solidFill>
                  <a:srgbClr val="FF3300"/>
                </a:solidFill>
                <a:sym typeface="Symbol" charset="2"/>
              </a:rPr>
              <a:t>allows to calculate the bunch height:</a:t>
            </a:r>
            <a:endParaRPr lang="fr-FR" sz="1800">
              <a:solidFill>
                <a:srgbClr val="FF3300"/>
              </a:solidFill>
            </a:endParaRPr>
          </a:p>
        </p:txBody>
      </p:sp>
      <p:sp>
        <p:nvSpPr>
          <p:cNvPr id="83978" name="Text Box 5"/>
          <p:cNvSpPr txBox="1">
            <a:spLocks noChangeArrowheads="1"/>
          </p:cNvSpPr>
          <p:nvPr/>
        </p:nvSpPr>
        <p:spPr bwMode="auto">
          <a:xfrm>
            <a:off x="609600" y="16684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5943600" y="1447800"/>
          <a:ext cx="2057400" cy="795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69" name="Equation" r:id="rId4" imgW="952200" imgH="368280" progId="Equation.3">
                  <p:embed/>
                </p:oleObj>
              </mc:Choice>
              <mc:Fallback>
                <p:oleObj name="Equation" r:id="rId4" imgW="9522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447800"/>
                        <a:ext cx="2057400" cy="795704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1" name="Object 3"/>
          <p:cNvGraphicFramePr>
            <a:graphicFrameLocks noChangeAspect="1"/>
          </p:cNvGraphicFramePr>
          <p:nvPr/>
        </p:nvGraphicFramePr>
        <p:xfrm>
          <a:off x="869950" y="1447800"/>
          <a:ext cx="3321050" cy="855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70" name="Equation" r:id="rId6" imgW="1676400" imgH="431800" progId="Equation.DSMT4">
                  <p:embed/>
                </p:oleObj>
              </mc:Choice>
              <mc:Fallback>
                <p:oleObj name="Equation" r:id="rId6" imgW="16764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950" y="1447800"/>
                        <a:ext cx="3321050" cy="855789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9" name="Text Box 26"/>
          <p:cNvSpPr txBox="1">
            <a:spLocks noChangeArrowheads="1"/>
          </p:cNvSpPr>
          <p:nvPr/>
        </p:nvSpPr>
        <p:spPr bwMode="auto">
          <a:xfrm>
            <a:off x="4800600" y="1690687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dirty="0">
                <a:solidFill>
                  <a:srgbClr val="FF3300"/>
                </a:solidFill>
              </a:rPr>
              <a:t>or:</a:t>
            </a:r>
          </a:p>
        </p:txBody>
      </p:sp>
      <p:sp>
        <p:nvSpPr>
          <p:cNvPr id="83980" name="Line 27"/>
          <p:cNvSpPr>
            <a:spLocks noChangeShapeType="1"/>
          </p:cNvSpPr>
          <p:nvPr/>
        </p:nvSpPr>
        <p:spPr bwMode="auto">
          <a:xfrm>
            <a:off x="1219200" y="2878188"/>
            <a:ext cx="1143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3972" name="Object 4"/>
          <p:cNvGraphicFramePr>
            <a:graphicFrameLocks noChangeAspect="1"/>
          </p:cNvGraphicFramePr>
          <p:nvPr/>
        </p:nvGraphicFramePr>
        <p:xfrm>
          <a:off x="2784475" y="2460625"/>
          <a:ext cx="4643438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71" name="Equation" r:id="rId8" imgW="2514600" imgH="469900" progId="Equation.DSMT4">
                  <p:embed/>
                </p:oleObj>
              </mc:Choice>
              <mc:Fallback>
                <p:oleObj name="Equation" r:id="rId8" imgW="25146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475" y="2460625"/>
                        <a:ext cx="4643438" cy="868363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1" name="Text Box 29"/>
          <p:cNvSpPr txBox="1">
            <a:spLocks noChangeArrowheads="1"/>
          </p:cNvSpPr>
          <p:nvPr/>
        </p:nvSpPr>
        <p:spPr bwMode="auto">
          <a:xfrm>
            <a:off x="457200" y="3429000"/>
            <a:ext cx="8229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6600"/>
                </a:solidFill>
              </a:rPr>
              <a:t>This formula shows that for a </a:t>
            </a:r>
            <a:r>
              <a:rPr lang="en-GB" sz="1800" dirty="0" smtClean="0">
                <a:solidFill>
                  <a:srgbClr val="FF0000"/>
                </a:solidFill>
              </a:rPr>
              <a:t>given bunch energy spread </a:t>
            </a:r>
            <a:r>
              <a:rPr lang="en-GB" sz="1800" dirty="0" smtClean="0">
                <a:solidFill>
                  <a:srgbClr val="006600"/>
                </a:solidFill>
              </a:rPr>
              <a:t>the proper matching of a </a:t>
            </a:r>
            <a:r>
              <a:rPr lang="en-GB" sz="1800" dirty="0" smtClean="0">
                <a:solidFill>
                  <a:srgbClr val="FF0000"/>
                </a:solidFill>
              </a:rPr>
              <a:t>shorter bunch </a:t>
            </a:r>
            <a:r>
              <a:rPr lang="en-GB" sz="1800" dirty="0" smtClean="0">
                <a:solidFill>
                  <a:srgbClr val="006600"/>
                </a:solidFill>
              </a:rPr>
              <a:t>(</a:t>
            </a:r>
            <a:r>
              <a:rPr lang="en-GB" sz="1800" b="1" dirty="0" err="1" smtClean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006600"/>
                </a:solidFill>
                <a:sym typeface="Symbol" charset="2"/>
              </a:rPr>
              <a:t>m</a:t>
            </a:r>
            <a:r>
              <a:rPr lang="en-GB" sz="1800" dirty="0" smtClean="0">
                <a:solidFill>
                  <a:srgbClr val="006600"/>
                </a:solidFill>
                <a:sym typeface="Symbol" charset="2"/>
              </a:rPr>
              <a:t> close to </a:t>
            </a:r>
            <a:r>
              <a:rPr lang="en-GB" sz="1800" b="1" dirty="0" err="1" smtClean="0">
                <a:solidFill>
                  <a:srgbClr val="006600"/>
                </a:solidFill>
                <a:sym typeface="Symbol" charset="2"/>
              </a:rPr>
              <a:t></a:t>
            </a:r>
            <a:r>
              <a:rPr lang="en-GB" sz="1800" b="1" dirty="0" smtClean="0">
                <a:solidFill>
                  <a:srgbClr val="006600"/>
                </a:solidFill>
                <a:sym typeface="Symbol" charset="2"/>
              </a:rPr>
              <a:t>,   </a:t>
            </a:r>
            <a:r>
              <a:rPr lang="en-GB" sz="1800" dirty="0" smtClean="0">
                <a:solidFill>
                  <a:srgbClr val="006600"/>
                </a:solidFill>
                <a:sym typeface="Symbol" charset="2"/>
              </a:rPr>
              <a:t>small)</a:t>
            </a:r>
            <a:r>
              <a:rPr lang="en-GB" sz="1800" dirty="0" smtClean="0">
                <a:solidFill>
                  <a:srgbClr val="006600"/>
                </a:solidFill>
              </a:rPr>
              <a:t/>
            </a:r>
            <a:br>
              <a:rPr lang="en-GB" sz="1800" dirty="0" smtClean="0">
                <a:solidFill>
                  <a:srgbClr val="006600"/>
                </a:solidFill>
              </a:rPr>
            </a:br>
            <a:r>
              <a:rPr lang="en-GB" sz="1800" dirty="0" smtClean="0">
                <a:solidFill>
                  <a:srgbClr val="006600"/>
                </a:solidFill>
              </a:rPr>
              <a:t>will </a:t>
            </a:r>
            <a:r>
              <a:rPr lang="en-GB" sz="1800" dirty="0" smtClean="0">
                <a:solidFill>
                  <a:srgbClr val="FF0000"/>
                </a:solidFill>
              </a:rPr>
              <a:t>require</a:t>
            </a:r>
            <a:r>
              <a:rPr lang="en-GB" sz="1800" dirty="0" smtClean="0">
                <a:solidFill>
                  <a:srgbClr val="006600"/>
                </a:solidFill>
              </a:rPr>
              <a:t> a bigger RF acceptance, hence a </a:t>
            </a:r>
            <a:r>
              <a:rPr lang="en-GB" sz="1800" dirty="0" smtClean="0">
                <a:solidFill>
                  <a:srgbClr val="FF0000"/>
                </a:solidFill>
              </a:rPr>
              <a:t>higher voltag</a:t>
            </a:r>
            <a:r>
              <a:rPr lang="en-GB" sz="1800" dirty="0">
                <a:solidFill>
                  <a:srgbClr val="FF0000"/>
                </a:solidFill>
              </a:rPr>
              <a:t>e</a:t>
            </a:r>
            <a:endParaRPr lang="en-GB" sz="1800" dirty="0" smtClean="0">
              <a:solidFill>
                <a:srgbClr val="FF0000"/>
              </a:solidFill>
              <a:sym typeface="Symbol" charset="2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5225020" y="3742730"/>
          <a:ext cx="160421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72" name="Equation" r:id="rId10" imgW="127000" imgH="241300" progId="Equation.DSMT4">
                  <p:embed/>
                </p:oleObj>
              </mc:Choice>
              <mc:Fallback>
                <p:oleObj name="Equation" r:id="rId10" imgW="1270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5020" y="3742730"/>
                        <a:ext cx="160421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630239" y="5029200"/>
          <a:ext cx="2417762" cy="764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73" name="Equation" r:id="rId12" imgW="1244600" imgH="393700" progId="Equation.DSMT4">
                  <p:embed/>
                </p:oleObj>
              </mc:Choice>
              <mc:Fallback>
                <p:oleObj name="Equation" r:id="rId12" imgW="12446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9" y="5029200"/>
                        <a:ext cx="2417762" cy="7647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4343399" y="4953000"/>
          <a:ext cx="2209801" cy="888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74" name="Equation" r:id="rId14" imgW="1295400" imgH="520700" progId="Equation.DSMT4">
                  <p:embed/>
                </p:oleObj>
              </mc:Choice>
              <mc:Fallback>
                <p:oleObj name="Equation" r:id="rId14" imgW="12954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399" y="4953000"/>
                        <a:ext cx="2209801" cy="8889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6781799" y="5638800"/>
          <a:ext cx="1752601" cy="811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75" name="Equation" r:id="rId16" imgW="850900" imgH="393700" progId="Equation.DSMT4">
                  <p:embed/>
                </p:oleObj>
              </mc:Choice>
              <mc:Fallback>
                <p:oleObj name="Equation" r:id="rId16" imgW="8509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799" y="5638800"/>
                        <a:ext cx="1752601" cy="81197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457200" y="46482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6600"/>
                </a:solidFill>
              </a:rPr>
              <a:t>For small oscillation amplitudes the equation of the ellipse reduces to:</a:t>
            </a:r>
            <a:endParaRPr lang="en-GB" sz="1800" dirty="0">
              <a:solidFill>
                <a:srgbClr val="006600"/>
              </a:solidFill>
            </a:endParaRPr>
          </a:p>
        </p:txBody>
      </p:sp>
      <p:sp>
        <p:nvSpPr>
          <p:cNvPr id="17" name="Line 44"/>
          <p:cNvSpPr>
            <a:spLocks noChangeShapeType="1"/>
          </p:cNvSpPr>
          <p:nvPr/>
        </p:nvSpPr>
        <p:spPr bwMode="auto">
          <a:xfrm>
            <a:off x="3429000" y="5410200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ext Box 45"/>
          <p:cNvSpPr txBox="1">
            <a:spLocks noChangeArrowheads="1"/>
          </p:cNvSpPr>
          <p:nvPr/>
        </p:nvSpPr>
        <p:spPr bwMode="auto">
          <a:xfrm>
            <a:off x="457200" y="5867400"/>
            <a:ext cx="562696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6600"/>
                </a:solidFill>
              </a:rPr>
              <a:t>Ellipse area </a:t>
            </a:r>
            <a:r>
              <a:rPr lang="en-GB" sz="1800" dirty="0" smtClean="0">
                <a:solidFill>
                  <a:srgbClr val="006600"/>
                </a:solidFill>
              </a:rPr>
              <a:t>gives the</a:t>
            </a:r>
            <a:r>
              <a:rPr lang="en-GB" sz="1800" dirty="0" smtClean="0">
                <a:solidFill>
                  <a:srgbClr val="006600"/>
                </a:solidFill>
              </a:rPr>
              <a:t> </a:t>
            </a:r>
            <a:r>
              <a:rPr lang="en-GB" sz="1800" dirty="0" smtClean="0">
                <a:solidFill>
                  <a:srgbClr val="006600"/>
                </a:solidFill>
              </a:rPr>
              <a:t>longitudinal </a:t>
            </a:r>
            <a:r>
              <a:rPr lang="en-GB" sz="1800" dirty="0" smtClean="0">
                <a:solidFill>
                  <a:srgbClr val="006600"/>
                </a:solidFill>
              </a:rPr>
              <a:t>emittance of</a:t>
            </a:r>
            <a:endParaRPr lang="en-GB" sz="18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80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Bunch Rotation</a:t>
            </a:r>
            <a:endParaRPr lang="fr-FR" dirty="0"/>
          </a:p>
        </p:txBody>
      </p:sp>
      <p:sp>
        <p:nvSpPr>
          <p:cNvPr id="86024" name="Line 3"/>
          <p:cNvSpPr>
            <a:spLocks noChangeShapeType="1"/>
          </p:cNvSpPr>
          <p:nvPr/>
        </p:nvSpPr>
        <p:spPr bwMode="auto">
          <a:xfrm>
            <a:off x="19812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025" name="Text Box 4"/>
          <p:cNvSpPr txBox="1">
            <a:spLocks noChangeArrowheads="1"/>
          </p:cNvSpPr>
          <p:nvPr/>
        </p:nvSpPr>
        <p:spPr bwMode="auto">
          <a:xfrm>
            <a:off x="1600200" y="762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86026" name="Text Box 5"/>
          <p:cNvSpPr txBox="1">
            <a:spLocks noChangeArrowheads="1"/>
          </p:cNvSpPr>
          <p:nvPr/>
        </p:nvSpPr>
        <p:spPr bwMode="auto">
          <a:xfrm>
            <a:off x="467544" y="908720"/>
            <a:ext cx="83820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Phase space motion can be used to make short bunches.</a:t>
            </a:r>
          </a:p>
          <a:p>
            <a:pPr>
              <a:spcBef>
                <a:spcPct val="50000"/>
              </a:spcBef>
            </a:pPr>
            <a:r>
              <a:rPr lang="en-GB" sz="1800" dirty="0" smtClean="0"/>
              <a:t>Start with a long bunch and extract or recapture when it’s short.</a:t>
            </a:r>
            <a:endParaRPr lang="en-GB" sz="1800" dirty="0"/>
          </a:p>
        </p:txBody>
      </p:sp>
      <p:sp>
        <p:nvSpPr>
          <p:cNvPr id="28" name="TextBox 27"/>
          <p:cNvSpPr txBox="1"/>
          <p:nvPr/>
        </p:nvSpPr>
        <p:spPr>
          <a:xfrm>
            <a:off x="1849518" y="6093296"/>
            <a:ext cx="1282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initial beam</a:t>
            </a:r>
            <a:endParaRPr lang="en-US" sz="1600" dirty="0"/>
          </a:p>
        </p:txBody>
      </p:sp>
      <p:sp>
        <p:nvSpPr>
          <p:cNvPr id="55" name="Line 1052"/>
          <p:cNvSpPr>
            <a:spLocks noChangeShapeType="1"/>
          </p:cNvSpPr>
          <p:nvPr/>
        </p:nvSpPr>
        <p:spPr bwMode="auto">
          <a:xfrm flipH="1" flipV="1">
            <a:off x="2411760" y="4797152"/>
            <a:ext cx="72007" cy="1440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1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72" y="1772816"/>
            <a:ext cx="2006600" cy="4165600"/>
          </a:xfrm>
          <a:prstGeom prst="rect">
            <a:avLst/>
          </a:prstGeom>
        </p:spPr>
      </p:pic>
      <p:pic>
        <p:nvPicPr>
          <p:cNvPr id="7" name="phase-space-rotate2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88024" y="1772816"/>
            <a:ext cx="20066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0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6858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Capture of a </a:t>
            </a:r>
            <a:r>
              <a:rPr lang="en-US" dirty="0" err="1"/>
              <a:t>Debunched</a:t>
            </a:r>
            <a:r>
              <a:rPr lang="en-US" dirty="0"/>
              <a:t> Beam with Fast Turn-On</a:t>
            </a:r>
            <a:endParaRPr lang="fr-FR" dirty="0"/>
          </a:p>
        </p:txBody>
      </p:sp>
      <p:sp>
        <p:nvSpPr>
          <p:cNvPr id="90117" name="Line 3"/>
          <p:cNvSpPr>
            <a:spLocks noChangeShapeType="1"/>
          </p:cNvSpPr>
          <p:nvPr/>
        </p:nvSpPr>
        <p:spPr bwMode="auto">
          <a:xfrm>
            <a:off x="19812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18" name="Text Box 4"/>
          <p:cNvSpPr txBox="1">
            <a:spLocks noChangeArrowheads="1"/>
          </p:cNvSpPr>
          <p:nvPr/>
        </p:nvSpPr>
        <p:spPr bwMode="auto">
          <a:xfrm>
            <a:off x="1600200" y="762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pic>
        <p:nvPicPr>
          <p:cNvPr id="90119" name="Picture 25" descr="fastturn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540000">
            <a:off x="304800" y="1219200"/>
            <a:ext cx="8153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88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Capture of a </a:t>
            </a:r>
            <a:r>
              <a:rPr lang="en-US" dirty="0" err="1"/>
              <a:t>Debunched</a:t>
            </a:r>
            <a:r>
              <a:rPr lang="en-US" dirty="0"/>
              <a:t> Beam with Adiabatic Turn-On</a:t>
            </a:r>
            <a:endParaRPr lang="fr-FR" dirty="0"/>
          </a:p>
        </p:txBody>
      </p:sp>
      <p:sp>
        <p:nvSpPr>
          <p:cNvPr id="88069" name="Line 3"/>
          <p:cNvSpPr>
            <a:spLocks noChangeShapeType="1"/>
          </p:cNvSpPr>
          <p:nvPr/>
        </p:nvSpPr>
        <p:spPr bwMode="auto">
          <a:xfrm>
            <a:off x="19812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70" name="Text Box 4"/>
          <p:cNvSpPr txBox="1">
            <a:spLocks noChangeArrowheads="1"/>
          </p:cNvSpPr>
          <p:nvPr/>
        </p:nvSpPr>
        <p:spPr bwMode="auto">
          <a:xfrm>
            <a:off x="1600200" y="762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pic>
        <p:nvPicPr>
          <p:cNvPr id="88071" name="Picture 25" descr="captur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2192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208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04" name="Picture 15" descr="potentialfunc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895600"/>
            <a:ext cx="4691063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Potential Energy Function </a:t>
            </a:r>
            <a:endParaRPr lang="fr-FR"/>
          </a:p>
        </p:txBody>
      </p:sp>
      <p:sp>
        <p:nvSpPr>
          <p:cNvPr id="59400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9402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9403" name="Text Box 6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2971801" y="1442596"/>
          <a:ext cx="1143000" cy="740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70" name="Equation" r:id="rId5" imgW="647640" imgH="393480" progId="Equation.DSMT4">
                  <p:embed/>
                </p:oleObj>
              </mc:Choice>
              <mc:Fallback>
                <p:oleObj name="Equation" r:id="rId5" imgW="6476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1442596"/>
                        <a:ext cx="1143000" cy="7408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5029200" y="1524000"/>
          <a:ext cx="1295400" cy="636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71" name="Equation" r:id="rId7" imgW="723600" imgH="355320" progId="Equation.DSMT4">
                  <p:embed/>
                </p:oleObj>
              </mc:Choice>
              <mc:Fallback>
                <p:oleObj name="Equation" r:id="rId7" imgW="72360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524000"/>
                        <a:ext cx="1295400" cy="6361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3505200" y="2252662"/>
          <a:ext cx="518160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272" name="Equation" r:id="rId9" imgW="2565360" imgH="393480" progId="Equation.3">
                  <p:embed/>
                </p:oleObj>
              </mc:Choice>
              <mc:Fallback>
                <p:oleObj name="Equation" r:id="rId9" imgW="2565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252662"/>
                        <a:ext cx="5181600" cy="79533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5" name="Text Box 16"/>
          <p:cNvSpPr txBox="1">
            <a:spLocks noChangeArrowheads="1"/>
          </p:cNvSpPr>
          <p:nvPr/>
        </p:nvSpPr>
        <p:spPr bwMode="auto">
          <a:xfrm>
            <a:off x="609600" y="1066800"/>
            <a:ext cx="792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The longitudinal motion is produced by a force that can be derived from a scalar potential:</a:t>
            </a:r>
            <a:endParaRPr lang="fr-FR" sz="1800" dirty="0">
              <a:solidFill>
                <a:srgbClr val="FF3300"/>
              </a:solidFill>
            </a:endParaRPr>
          </a:p>
        </p:txBody>
      </p:sp>
      <p:sp>
        <p:nvSpPr>
          <p:cNvPr id="59406" name="Text Box 17"/>
          <p:cNvSpPr txBox="1">
            <a:spLocks noChangeArrowheads="1"/>
          </p:cNvSpPr>
          <p:nvPr/>
        </p:nvSpPr>
        <p:spPr bwMode="auto">
          <a:xfrm>
            <a:off x="5410200" y="3810000"/>
            <a:ext cx="3276600" cy="1493838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The sum of the potential energy and kinetic energy is constant and by analogy represents the total energy of a non-dissipative system.</a:t>
            </a:r>
            <a:endParaRPr lang="fr-FR" sz="18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2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 Hamiltonian of Longitudinal Motion</a:t>
            </a:r>
            <a:endParaRPr lang="fr-FR"/>
          </a:p>
        </p:txBody>
      </p:sp>
      <p:sp>
        <p:nvSpPr>
          <p:cNvPr id="47116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7" name="Text Box 1028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47118" name="Text Box 1029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47119" name="Text Box 1030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50770"/>
              </p:ext>
            </p:extLst>
          </p:nvPr>
        </p:nvGraphicFramePr>
        <p:xfrm>
          <a:off x="4717107" y="2592387"/>
          <a:ext cx="3743325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749" name="Equation" r:id="rId4" imgW="1765300" imgH="393700" progId="Equation.3">
                  <p:embed/>
                </p:oleObj>
              </mc:Choice>
              <mc:Fallback>
                <p:oleObj name="Equation" r:id="rId4" imgW="1765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7107" y="2592387"/>
                        <a:ext cx="3743325" cy="8366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2503731"/>
              </p:ext>
            </p:extLst>
          </p:nvPr>
        </p:nvGraphicFramePr>
        <p:xfrm>
          <a:off x="4716016" y="1556792"/>
          <a:ext cx="2189163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750" name="Equation" r:id="rId6" imgW="990600" imgH="444500" progId="Equation.3">
                  <p:embed/>
                </p:oleObj>
              </mc:Choice>
              <mc:Fallback>
                <p:oleObj name="Equation" r:id="rId6" imgW="9906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1556792"/>
                        <a:ext cx="2189163" cy="9779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20" name="Text Box 1039"/>
          <p:cNvSpPr txBox="1">
            <a:spLocks noChangeArrowheads="1"/>
          </p:cNvSpPr>
          <p:nvPr/>
        </p:nvSpPr>
        <p:spPr bwMode="auto">
          <a:xfrm>
            <a:off x="457200" y="1052736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 smtClean="0">
                <a:solidFill>
                  <a:srgbClr val="FF3300"/>
                </a:solidFill>
              </a:rPr>
              <a:t>Introducing a new convenient variable, W, leads to the 1</a:t>
            </a:r>
            <a:r>
              <a:rPr lang="en-GB" sz="2000" baseline="30000" dirty="0" smtClean="0">
                <a:solidFill>
                  <a:srgbClr val="FF3300"/>
                </a:solidFill>
              </a:rPr>
              <a:t>st</a:t>
            </a:r>
            <a:r>
              <a:rPr lang="en-GB" sz="2000" dirty="0" smtClean="0">
                <a:solidFill>
                  <a:srgbClr val="FF3300"/>
                </a:solidFill>
              </a:rPr>
              <a:t> order equations:</a:t>
            </a:r>
            <a:endParaRPr lang="en-GB" sz="2000" dirty="0">
              <a:solidFill>
                <a:srgbClr val="FF3300"/>
              </a:solidFill>
            </a:endParaRP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788347"/>
              </p:ext>
            </p:extLst>
          </p:nvPr>
        </p:nvGraphicFramePr>
        <p:xfrm>
          <a:off x="1112838" y="2057400"/>
          <a:ext cx="2205037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751" name="Equation" r:id="rId8" imgW="1117600" imgH="457200" progId="Equation.3">
                  <p:embed/>
                </p:oleObj>
              </mc:Choice>
              <mc:Fallback>
                <p:oleObj name="Equation" r:id="rId8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2057400"/>
                        <a:ext cx="2205037" cy="90328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21" name="Line 1041"/>
          <p:cNvSpPr>
            <a:spLocks noChangeShapeType="1"/>
          </p:cNvSpPr>
          <p:nvPr/>
        </p:nvSpPr>
        <p:spPr bwMode="auto">
          <a:xfrm>
            <a:off x="3635896" y="2514600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2" name="Text Box 1042"/>
          <p:cNvSpPr txBox="1">
            <a:spLocks noChangeArrowheads="1"/>
          </p:cNvSpPr>
          <p:nvPr/>
        </p:nvSpPr>
        <p:spPr bwMode="auto">
          <a:xfrm>
            <a:off x="533400" y="3505200"/>
            <a:ext cx="815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 smtClean="0">
                <a:solidFill>
                  <a:srgbClr val="FF3300"/>
                </a:solidFill>
              </a:rPr>
              <a:t>The two variables </a:t>
            </a:r>
            <a:r>
              <a:rPr lang="en-GB" sz="2000" dirty="0" smtClean="0">
                <a:solidFill>
                  <a:srgbClr val="FF3300"/>
                </a:solidFill>
                <a:sym typeface="Symbol" charset="2"/>
              </a:rPr>
              <a:t>,W are canonical since t</a:t>
            </a:r>
            <a:r>
              <a:rPr lang="en-GB" sz="2000" dirty="0" smtClean="0">
                <a:solidFill>
                  <a:srgbClr val="FF3300"/>
                </a:solidFill>
              </a:rPr>
              <a:t>hese equations of motion can be derived from a Hamiltonian </a:t>
            </a:r>
            <a:r>
              <a:rPr lang="en-GB" sz="2000" dirty="0" err="1" smtClean="0">
                <a:solidFill>
                  <a:srgbClr val="FF3300"/>
                </a:solidFill>
              </a:rPr>
              <a:t>H(</a:t>
            </a:r>
            <a:r>
              <a:rPr lang="en-GB" sz="2000" dirty="0" err="1" smtClean="0">
                <a:solidFill>
                  <a:srgbClr val="FF3300"/>
                </a:solidFill>
                <a:sym typeface="Symbol" charset="2"/>
              </a:rPr>
              <a:t>,W,t</a:t>
            </a:r>
            <a:r>
              <a:rPr lang="en-GB" sz="2000" dirty="0" smtClean="0">
                <a:solidFill>
                  <a:srgbClr val="FF3300"/>
                </a:solidFill>
                <a:sym typeface="Symbol" charset="2"/>
              </a:rPr>
              <a:t>):</a:t>
            </a:r>
            <a:endParaRPr lang="en-GB" sz="2000" dirty="0">
              <a:solidFill>
                <a:srgbClr val="FF3300"/>
              </a:solidFill>
            </a:endParaRPr>
          </a:p>
        </p:txBody>
      </p:sp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4514850" y="3251200"/>
          <a:ext cx="114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752" name="Equation" r:id="rId10" imgW="114120" imgH="355320" progId="Equation.3">
                  <p:embed/>
                </p:oleObj>
              </mc:Choice>
              <mc:Fallback>
                <p:oleObj name="Equation" r:id="rId10" imgW="11412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251200"/>
                        <a:ext cx="1143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1752600" y="4300537"/>
          <a:ext cx="12700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753" name="Equation" r:id="rId12" imgW="583920" imgH="355320" progId="Equation.3">
                  <p:embed/>
                </p:oleObj>
              </mc:Choice>
              <mc:Fallback>
                <p:oleObj name="Equation" r:id="rId12" imgW="58392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300537"/>
                        <a:ext cx="1270000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4953000" y="4338637"/>
          <a:ext cx="1371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754" name="Equation" r:id="rId14" imgW="711000" imgH="355320" progId="Equation.3">
                  <p:embed/>
                </p:oleObj>
              </mc:Choice>
              <mc:Fallback>
                <p:oleObj name="Equation" r:id="rId14" imgW="71100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338637"/>
                        <a:ext cx="13716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306314"/>
              </p:ext>
            </p:extLst>
          </p:nvPr>
        </p:nvGraphicFramePr>
        <p:xfrm>
          <a:off x="458788" y="5224463"/>
          <a:ext cx="79438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755" name="Equation" r:id="rId16" imgW="3759200" imgH="444500" progId="Equation.3">
                  <p:embed/>
                </p:oleObj>
              </mc:Choice>
              <mc:Fallback>
                <p:oleObj name="Equation" r:id="rId16" imgW="37592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5224463"/>
                        <a:ext cx="7943850" cy="938212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024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Summary</a:t>
            </a:r>
            <a:endParaRPr lang="en-US" dirty="0"/>
          </a:p>
          <a:p>
            <a:endParaRPr lang="fr-FR" dirty="0"/>
          </a:p>
        </p:txBody>
      </p:sp>
      <p:sp>
        <p:nvSpPr>
          <p:cNvPr id="3" name="Text Box 2051"/>
          <p:cNvSpPr txBox="1">
            <a:spLocks noChangeArrowheads="1"/>
          </p:cNvSpPr>
          <p:nvPr/>
        </p:nvSpPr>
        <p:spPr bwMode="auto">
          <a:xfrm>
            <a:off x="395536" y="1052736"/>
            <a:ext cx="8496944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Cyclotrons/</a:t>
            </a:r>
            <a:r>
              <a:rPr lang="en-US" sz="2000" dirty="0" err="1" smtClean="0"/>
              <a:t>Synchrocylotrons</a:t>
            </a:r>
            <a:r>
              <a:rPr lang="en-US" sz="2000" dirty="0" smtClean="0"/>
              <a:t> for low energy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Synchrotrons</a:t>
            </a:r>
            <a:r>
              <a:rPr lang="en-US" sz="2000" dirty="0" smtClean="0"/>
              <a:t> for high energies</a:t>
            </a:r>
            <a:br>
              <a:rPr lang="en-US" sz="2000" dirty="0" smtClean="0"/>
            </a:br>
            <a:r>
              <a:rPr lang="en-US" sz="2000" dirty="0" smtClean="0"/>
              <a:t>constant orbit, rising field and frequency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Particles with higher energy have a longer orbit (normally) but a higher velocity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at low energies (below transition) velocity increase dominates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at high energies (above transition) velocity almost constant  </a:t>
            </a:r>
          </a:p>
          <a:p>
            <a:pPr marL="285750" indent="-285750">
              <a:lnSpc>
                <a:spcPct val="120000"/>
              </a:lnSpc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Particles perform </a:t>
            </a:r>
            <a:r>
              <a:rPr lang="en-US" sz="2000" dirty="0" smtClean="0">
                <a:solidFill>
                  <a:srgbClr val="FF0000"/>
                </a:solidFill>
              </a:rPr>
              <a:t>oscillations around synchronous phase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synchronous phase depending on acceleration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below or above transition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bucket</a:t>
            </a:r>
            <a:r>
              <a:rPr lang="en-US" sz="2000" dirty="0" smtClean="0"/>
              <a:t> is the region in phase space for stable oscillations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/>
              <a:t>matching the shape of the bunch to the bucket is important</a:t>
            </a:r>
          </a:p>
        </p:txBody>
      </p:sp>
    </p:spTree>
    <p:extLst>
      <p:ext uri="{BB962C8B-B14F-4D97-AF65-F5344CB8AC3E}">
        <p14:creationId xmlns:p14="http://schemas.microsoft.com/office/powerpoint/2010/main" val="230574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38" y="336550"/>
            <a:ext cx="7815262" cy="614363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b="0" dirty="0" smtClean="0"/>
              <a:t>Bibliography</a:t>
            </a:r>
            <a:endParaRPr lang="en-GB" dirty="0"/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538163" y="1174750"/>
            <a:ext cx="8291512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400"/>
              <a:t>M. Conte, W.W. Mac Kay     </a:t>
            </a:r>
            <a:r>
              <a:rPr lang="fr-FR" sz="1400" b="1"/>
              <a:t>A</a:t>
            </a:r>
            <a:r>
              <a:rPr lang="en-US" sz="1400" b="1"/>
              <a:t>n</a:t>
            </a:r>
            <a:r>
              <a:rPr lang="fr-FR" sz="1400" b="1"/>
              <a:t> </a:t>
            </a:r>
            <a:r>
              <a:rPr lang="en-US" sz="1400" b="1"/>
              <a:t>I</a:t>
            </a:r>
            <a:r>
              <a:rPr lang="fr-FR" sz="1400" b="1"/>
              <a:t>ntroduction to the Physics of particle Accelerators</a:t>
            </a:r>
            <a:r>
              <a:rPr lang="fr-FR" sz="1400"/>
              <a:t> </a:t>
            </a:r>
          </a:p>
          <a:p>
            <a:pPr lvl="4"/>
            <a:r>
              <a:rPr lang="fr-FR" sz="1400"/>
              <a:t>                          (World </a:t>
            </a:r>
            <a:r>
              <a:rPr lang="en-US" sz="1400"/>
              <a:t>S</a:t>
            </a:r>
            <a:r>
              <a:rPr lang="fr-FR" sz="1400"/>
              <a:t>cientific, 1991)</a:t>
            </a:r>
          </a:p>
          <a:p>
            <a:r>
              <a:rPr lang="fr-FR" sz="1400"/>
              <a:t>P. J. Bryant and K. Johnsen  </a:t>
            </a:r>
            <a:r>
              <a:rPr lang="fr-FR" sz="1400" b="1"/>
              <a:t>The </a:t>
            </a:r>
            <a:r>
              <a:rPr lang="en-US" sz="1400" b="1"/>
              <a:t>P</a:t>
            </a:r>
            <a:r>
              <a:rPr lang="fr-FR" sz="1400" b="1"/>
              <a:t>rinciples of </a:t>
            </a:r>
            <a:r>
              <a:rPr lang="en-US" sz="1400" b="1"/>
              <a:t>C</a:t>
            </a:r>
            <a:r>
              <a:rPr lang="fr-FR" sz="1400" b="1"/>
              <a:t>ircular</a:t>
            </a:r>
            <a:r>
              <a:rPr lang="fr-FR" sz="1400"/>
              <a:t> </a:t>
            </a:r>
            <a:r>
              <a:rPr lang="fr-FR" sz="1400" b="1"/>
              <a:t>Accelerators and </a:t>
            </a:r>
            <a:r>
              <a:rPr lang="en-US" sz="1400" b="1"/>
              <a:t>S</a:t>
            </a:r>
            <a:r>
              <a:rPr lang="fr-FR" sz="1400" b="1"/>
              <a:t>torage </a:t>
            </a:r>
            <a:r>
              <a:rPr lang="en-US" sz="1400" b="1"/>
              <a:t>R</a:t>
            </a:r>
            <a:r>
              <a:rPr lang="fr-FR" sz="1400" b="1"/>
              <a:t>ings</a:t>
            </a:r>
            <a:r>
              <a:rPr lang="fr-FR" sz="1400"/>
              <a:t> </a:t>
            </a:r>
          </a:p>
          <a:p>
            <a:pPr lvl="4"/>
            <a:r>
              <a:rPr lang="fr-FR" sz="1400"/>
              <a:t>                            (Cambridge </a:t>
            </a:r>
            <a:r>
              <a:rPr lang="en-US" sz="1400"/>
              <a:t>U</a:t>
            </a:r>
            <a:r>
              <a:rPr lang="fr-FR" sz="1400"/>
              <a:t>niversity </a:t>
            </a:r>
            <a:r>
              <a:rPr lang="en-US" sz="1400"/>
              <a:t>P</a:t>
            </a:r>
            <a:r>
              <a:rPr lang="fr-FR" sz="1400"/>
              <a:t>ress, 199</a:t>
            </a:r>
            <a:r>
              <a:rPr lang="en-US" sz="1400"/>
              <a:t>3</a:t>
            </a:r>
            <a:r>
              <a:rPr lang="fr-FR" sz="1400"/>
              <a:t>)</a:t>
            </a:r>
          </a:p>
          <a:p>
            <a:r>
              <a:rPr lang="fr-FR" sz="1400"/>
              <a:t>D. A. Edwards, M. J. Syphers </a:t>
            </a:r>
            <a:r>
              <a:rPr lang="fr-FR" sz="1400" b="1"/>
              <a:t>A</a:t>
            </a:r>
            <a:r>
              <a:rPr lang="en-US" sz="1400" b="1"/>
              <a:t>n</a:t>
            </a:r>
            <a:r>
              <a:rPr lang="fr-FR" sz="1400" b="1"/>
              <a:t> </a:t>
            </a:r>
            <a:r>
              <a:rPr lang="en-US" sz="1400" b="1"/>
              <a:t>I</a:t>
            </a:r>
            <a:r>
              <a:rPr lang="fr-FR" sz="1400" b="1"/>
              <a:t>ntroduction to the Physics of High Energy Accelerators</a:t>
            </a:r>
            <a:r>
              <a:rPr lang="fr-FR" sz="1400"/>
              <a:t> </a:t>
            </a:r>
            <a:endParaRPr lang="fr-FR" sz="1400" b="1"/>
          </a:p>
          <a:p>
            <a:pPr lvl="4"/>
            <a:r>
              <a:rPr lang="fr-FR" sz="1400"/>
              <a:t>                         (J. Wiley &amp; sons,</a:t>
            </a:r>
            <a:r>
              <a:rPr lang="en-US" sz="1400"/>
              <a:t> Inc,</a:t>
            </a:r>
            <a:r>
              <a:rPr lang="fr-FR" sz="1400"/>
              <a:t> 1993)</a:t>
            </a:r>
          </a:p>
          <a:p>
            <a:r>
              <a:rPr lang="fr-FR" sz="1400"/>
              <a:t>H. Wiedemann	         </a:t>
            </a:r>
            <a:r>
              <a:rPr lang="fr-FR" sz="1400" b="1"/>
              <a:t>Particle Accelerator</a:t>
            </a:r>
            <a:r>
              <a:rPr lang="fr-FR" sz="1400"/>
              <a:t> </a:t>
            </a:r>
            <a:r>
              <a:rPr lang="fr-FR" sz="1400" b="1"/>
              <a:t>Physics</a:t>
            </a:r>
            <a:r>
              <a:rPr lang="fr-FR" sz="1400"/>
              <a:t>		        </a:t>
            </a:r>
          </a:p>
          <a:p>
            <a:r>
              <a:rPr lang="fr-FR" sz="1400"/>
              <a:t>			         (Springer-Verlag</a:t>
            </a:r>
            <a:r>
              <a:rPr lang="en-US" sz="1400"/>
              <a:t>, </a:t>
            </a:r>
            <a:r>
              <a:rPr lang="fr-FR" sz="1400"/>
              <a:t>Berlin, 1993)</a:t>
            </a:r>
          </a:p>
          <a:p>
            <a:r>
              <a:rPr lang="fr-FR" sz="1400"/>
              <a:t>M. Reiser		         </a:t>
            </a:r>
            <a:r>
              <a:rPr lang="fr-FR" sz="1400" b="1"/>
              <a:t>Theory and </a:t>
            </a:r>
            <a:r>
              <a:rPr lang="en-US" sz="1400" b="1"/>
              <a:t>D</a:t>
            </a:r>
            <a:r>
              <a:rPr lang="fr-FR" sz="1400" b="1"/>
              <a:t>esign of </a:t>
            </a:r>
            <a:r>
              <a:rPr lang="en-US" sz="1400" b="1"/>
              <a:t>C</a:t>
            </a:r>
            <a:r>
              <a:rPr lang="fr-FR" sz="1400" b="1"/>
              <a:t>harged Particles Beams</a:t>
            </a:r>
            <a:endParaRPr lang="fr-FR" sz="1400"/>
          </a:p>
          <a:p>
            <a:pPr lvl="4"/>
            <a:r>
              <a:rPr lang="fr-FR" sz="1400"/>
              <a:t>                           (J. Wiley &amp; sons, 199</a:t>
            </a:r>
            <a:r>
              <a:rPr lang="en-US" sz="1400"/>
              <a:t>4</a:t>
            </a:r>
            <a:r>
              <a:rPr lang="fr-FR" sz="1400"/>
              <a:t>)</a:t>
            </a:r>
          </a:p>
          <a:p>
            <a:r>
              <a:rPr lang="fr-FR" sz="1400"/>
              <a:t>A. Chao, M</a:t>
            </a:r>
            <a:r>
              <a:rPr lang="fr-FR" sz="1600"/>
              <a:t>. Tigner 	    </a:t>
            </a:r>
            <a:r>
              <a:rPr lang="fr-FR" sz="1400"/>
              <a:t>     </a:t>
            </a:r>
            <a:r>
              <a:rPr lang="fr-FR" sz="1400" b="1"/>
              <a:t>Handbook of Accelerator Physics and Eng</a:t>
            </a:r>
            <a:r>
              <a:rPr lang="en-US" sz="1400" b="1"/>
              <a:t>i</a:t>
            </a:r>
            <a:r>
              <a:rPr lang="fr-FR" sz="1400" b="1"/>
              <a:t>n</a:t>
            </a:r>
            <a:r>
              <a:rPr lang="en-US" sz="1400" b="1"/>
              <a:t>e</a:t>
            </a:r>
            <a:r>
              <a:rPr lang="fr-FR" sz="1400" b="1"/>
              <a:t>ering</a:t>
            </a:r>
            <a:r>
              <a:rPr lang="fr-FR" sz="1400"/>
              <a:t> </a:t>
            </a:r>
          </a:p>
          <a:p>
            <a:pPr lvl="4"/>
            <a:r>
              <a:rPr lang="fr-FR" sz="1400"/>
              <a:t>                           (World </a:t>
            </a:r>
            <a:r>
              <a:rPr lang="en-US" sz="1400"/>
              <a:t>S</a:t>
            </a:r>
            <a:r>
              <a:rPr lang="fr-FR" sz="1400"/>
              <a:t>cientific 19</a:t>
            </a:r>
            <a:r>
              <a:rPr lang="en-US" sz="1400"/>
              <a:t>9</a:t>
            </a:r>
            <a:r>
              <a:rPr lang="fr-FR" sz="1400"/>
              <a:t>8)</a:t>
            </a:r>
            <a:endParaRPr lang="en-US" sz="1400"/>
          </a:p>
          <a:p>
            <a:r>
              <a:rPr lang="en-US" sz="1400"/>
              <a:t>K. Wille                           </a:t>
            </a:r>
            <a:r>
              <a:rPr lang="fr-FR" sz="1400"/>
              <a:t>     </a:t>
            </a:r>
            <a:r>
              <a:rPr lang="en-US" sz="1400" b="1"/>
              <a:t>The Physics of Particle Accelerators: An Introduction</a:t>
            </a:r>
            <a:endParaRPr lang="fr-FR" sz="1400"/>
          </a:p>
          <a:p>
            <a:pPr lvl="4"/>
            <a:r>
              <a:rPr lang="fr-FR" sz="1400"/>
              <a:t>                          (</a:t>
            </a:r>
            <a:r>
              <a:rPr lang="en-US" sz="1400"/>
              <a:t>Oxford University Press, 2000</a:t>
            </a:r>
            <a:r>
              <a:rPr lang="fr-FR" sz="1400"/>
              <a:t>)</a:t>
            </a:r>
          </a:p>
          <a:p>
            <a:r>
              <a:rPr lang="en-US" sz="1400"/>
              <a:t>E.J.N. Wilson</a:t>
            </a:r>
            <a:r>
              <a:rPr lang="fr-FR" sz="1400"/>
              <a:t>                        </a:t>
            </a:r>
            <a:r>
              <a:rPr lang="en-US" sz="1400" b="1"/>
              <a:t>An introduction to Particle Accelerators</a:t>
            </a:r>
            <a:endParaRPr lang="fr-FR" sz="1400"/>
          </a:p>
          <a:p>
            <a:pPr lvl="4"/>
            <a:r>
              <a:rPr lang="fr-FR" sz="1400"/>
              <a:t>                           </a:t>
            </a:r>
            <a:r>
              <a:rPr lang="en-US" sz="1400"/>
              <a:t>(Oxford University Press, 2001)</a:t>
            </a:r>
          </a:p>
          <a:p>
            <a:pPr lvl="4"/>
            <a:endParaRPr lang="en-US" sz="1400"/>
          </a:p>
          <a:p>
            <a:pPr lvl="4"/>
            <a:endParaRPr lang="en-US" sz="1400"/>
          </a:p>
          <a:p>
            <a:pPr lvl="4"/>
            <a:endParaRPr lang="fr-FR" sz="1400" b="1"/>
          </a:p>
        </p:txBody>
      </p:sp>
      <p:sp>
        <p:nvSpPr>
          <p:cNvPr id="19462" name="AutoShape 4"/>
          <p:cNvSpPr>
            <a:spLocks noChangeArrowheads="1"/>
          </p:cNvSpPr>
          <p:nvPr/>
        </p:nvSpPr>
        <p:spPr bwMode="auto">
          <a:xfrm>
            <a:off x="762000" y="5181600"/>
            <a:ext cx="976313" cy="366713"/>
          </a:xfrm>
          <a:prstGeom prst="rightArrow">
            <a:avLst>
              <a:gd name="adj1" fmla="val 50000"/>
              <a:gd name="adj2" fmla="val 66558"/>
            </a:avLst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1965325" y="5181600"/>
            <a:ext cx="58070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FF3300"/>
                </a:solidFill>
              </a:rPr>
              <a:t>And CERN Accelerator Schools (CAS) </a:t>
            </a:r>
            <a:r>
              <a:rPr lang="en-US" sz="1800" dirty="0" smtClean="0">
                <a:solidFill>
                  <a:srgbClr val="FF3300"/>
                </a:solidFill>
              </a:rPr>
              <a:t>Proceedings</a:t>
            </a:r>
          </a:p>
          <a:p>
            <a:r>
              <a:rPr lang="en-US" sz="1800" dirty="0" smtClean="0">
                <a:solidFill>
                  <a:srgbClr val="FF3300"/>
                </a:solidFill>
              </a:rPr>
              <a:t>In particular:</a:t>
            </a:r>
            <a:r>
              <a:rPr lang="en-US" sz="1800" dirty="0">
                <a:solidFill>
                  <a:srgbClr val="FF3300"/>
                </a:solidFill>
              </a:rPr>
              <a:t> </a:t>
            </a:r>
            <a:r>
              <a:rPr lang="en-US" sz="1800" dirty="0" smtClean="0">
                <a:solidFill>
                  <a:srgbClr val="FF3300"/>
                </a:solidFill>
              </a:rPr>
              <a:t>CERN-2014-009</a:t>
            </a:r>
          </a:p>
          <a:p>
            <a:r>
              <a:rPr lang="en-US" sz="1800" dirty="0" smtClean="0">
                <a:solidFill>
                  <a:srgbClr val="FF3300"/>
                </a:solidFill>
              </a:rPr>
              <a:t>Advanced Accelerator Physics - CAS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38" y="336550"/>
            <a:ext cx="7815262" cy="614363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538163" y="1174750"/>
            <a:ext cx="829151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/>
              <a:t>I would like to thank everyone for the material that I have used.</a:t>
            </a:r>
          </a:p>
          <a:p>
            <a:endParaRPr lang="en-US" sz="2000" b="1" dirty="0"/>
          </a:p>
          <a:p>
            <a:r>
              <a:rPr lang="en-US" sz="2000" b="1" dirty="0" smtClean="0"/>
              <a:t>In particular (hope I don’t forget anyone):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Joël</a:t>
            </a:r>
            <a:r>
              <a:rPr lang="en-US" sz="2000" b="1" dirty="0" smtClean="0"/>
              <a:t> Le Duff (from whom I inherited the course)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Erk</a:t>
            </a:r>
            <a:r>
              <a:rPr lang="en-US" sz="2000" b="1" dirty="0" smtClean="0"/>
              <a:t> Jensen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- Alessandra </a:t>
            </a:r>
            <a:r>
              <a:rPr lang="en-US" sz="2000" b="1" dirty="0" smtClean="0"/>
              <a:t>Lombardi</a:t>
            </a:r>
          </a:p>
          <a:p>
            <a:r>
              <a:rPr lang="en-US" sz="2000" b="1" dirty="0" smtClean="0"/>
              <a:t>	- Maurizio </a:t>
            </a:r>
            <a:r>
              <a:rPr lang="en-US" sz="2000" b="1" dirty="0" err="1" smtClean="0"/>
              <a:t>Vretenar</a:t>
            </a:r>
            <a:endParaRPr lang="en-US" sz="2000" b="1" dirty="0" smtClean="0"/>
          </a:p>
          <a:p>
            <a:r>
              <a:rPr lang="en-US" sz="2000" b="1" dirty="0"/>
              <a:t>	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Rende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Steerenberg</a:t>
            </a:r>
            <a:endParaRPr lang="en-US" sz="2000" b="1" dirty="0" smtClean="0"/>
          </a:p>
          <a:p>
            <a:r>
              <a:rPr lang="en-US" sz="2000" b="1" dirty="0"/>
              <a:t>	</a:t>
            </a:r>
            <a:r>
              <a:rPr lang="en-US" sz="2000" b="1" dirty="0" smtClean="0"/>
              <a:t>- Gerald Dugan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Heiko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Damerau</a:t>
            </a:r>
            <a:endParaRPr lang="en-US" sz="2000" b="1" dirty="0" smtClean="0"/>
          </a:p>
          <a:p>
            <a:r>
              <a:rPr lang="en-US" sz="2000" b="1" dirty="0"/>
              <a:t>	</a:t>
            </a:r>
            <a:r>
              <a:rPr lang="en-US" sz="2000" b="1" dirty="0" smtClean="0"/>
              <a:t>- Werner </a:t>
            </a:r>
            <a:r>
              <a:rPr lang="en-US" sz="2000" b="1" dirty="0" err="1" smtClean="0"/>
              <a:t>Pirkl</a:t>
            </a:r>
            <a:endParaRPr lang="en-US" sz="2000" b="1" dirty="0" smtClean="0"/>
          </a:p>
          <a:p>
            <a:r>
              <a:rPr lang="en-US" sz="2000" b="1" dirty="0"/>
              <a:t>	</a:t>
            </a:r>
            <a:r>
              <a:rPr lang="en-US" sz="2000" b="1" dirty="0" smtClean="0"/>
              <a:t>- Genevieve </a:t>
            </a:r>
            <a:r>
              <a:rPr lang="en-US" sz="2000" b="1" dirty="0" err="1" smtClean="0"/>
              <a:t>Tulloue</a:t>
            </a:r>
            <a:endParaRPr lang="en-US" sz="2000" b="1" dirty="0" smtClean="0"/>
          </a:p>
          <a:p>
            <a:r>
              <a:rPr lang="en-US" sz="2000" b="1" dirty="0" smtClean="0"/>
              <a:t>	- Mike </a:t>
            </a:r>
            <a:r>
              <a:rPr lang="en-US" sz="2000" b="1" dirty="0" err="1" smtClean="0"/>
              <a:t>Syphers</a:t>
            </a:r>
            <a:endParaRPr lang="en-US" sz="2000" b="1" dirty="0" smtClean="0"/>
          </a:p>
          <a:p>
            <a:r>
              <a:rPr lang="en-US" sz="2000" b="1" dirty="0"/>
              <a:t>	</a:t>
            </a:r>
            <a:r>
              <a:rPr lang="en-US" sz="2000" b="1" dirty="0" smtClean="0"/>
              <a:t>- Daniel Schulte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- Roberto </a:t>
            </a:r>
            <a:r>
              <a:rPr lang="en-US" sz="2000" b="1" dirty="0" err="1" smtClean="0"/>
              <a:t>Corsini</a:t>
            </a:r>
            <a:endParaRPr lang="en-US" sz="2000" b="1" dirty="0" smtClean="0"/>
          </a:p>
          <a:p>
            <a:r>
              <a:rPr lang="en-US" sz="2000" b="1" dirty="0" smtClean="0"/>
              <a:t>	- Roland </a:t>
            </a:r>
            <a:r>
              <a:rPr lang="en-US" sz="2000" b="1" dirty="0" err="1" smtClean="0"/>
              <a:t>Garoby</a:t>
            </a:r>
            <a:endParaRPr lang="en-US" sz="2000" b="1" dirty="0" smtClean="0"/>
          </a:p>
          <a:p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02454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144725</TotalTime>
  <Words>4261</Words>
  <Application>Microsoft Macintosh PowerPoint</Application>
  <PresentationFormat>On-screen Show (4:3)</PresentationFormat>
  <Paragraphs>886</Paragraphs>
  <Slides>80</Slides>
  <Notes>51</Notes>
  <HiddenSlides>0</HiddenSlides>
  <MMClips>6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80</vt:i4>
      </vt:variant>
    </vt:vector>
  </HeadingPairs>
  <TitlesOfParts>
    <vt:vector size="85" baseType="lpstr">
      <vt:lpstr>Modèle par défaut</vt:lpstr>
      <vt:lpstr>Equation</vt:lpstr>
      <vt:lpstr>Microsoft Equation</vt:lpstr>
      <vt:lpstr>Designer Drawing</vt:lpstr>
      <vt:lpstr>CorelDRAW</vt:lpstr>
      <vt:lpstr>LONGITUDINAL DYNAMICS RECAP</vt:lpstr>
      <vt:lpstr>Summary of the 2 lectures:</vt:lpstr>
      <vt:lpstr>PowerPoint Presentation</vt:lpstr>
      <vt:lpstr>PowerPoint Presentation</vt:lpstr>
      <vt:lpstr>Acceleration + Energy Gain</vt:lpstr>
      <vt:lpstr>Electrostatic Acceleration</vt:lpstr>
      <vt:lpstr>Methods of Acceleration: Time varying fields</vt:lpstr>
      <vt:lpstr>Acceleration by Induction: The Betatron</vt:lpstr>
      <vt:lpstr>Radio-Frequency (RF) Acceleration</vt:lpstr>
      <vt:lpstr>Resonant RF Cavities</vt:lpstr>
      <vt:lpstr>The Pill Box Cavity</vt:lpstr>
      <vt:lpstr>The Pill Box Cavity</vt:lpstr>
      <vt:lpstr>Transit time factor</vt:lpstr>
      <vt:lpstr>The Pill Box Cavity (2)</vt:lpstr>
      <vt:lpstr>Multi-Cell Cavities</vt:lpstr>
      <vt:lpstr>Multi-Cell Cavities - Modes</vt:lpstr>
      <vt:lpstr>Disc-Loaded Traveling-Wave Structures</vt:lpstr>
      <vt:lpstr>The Traveling Wave Case</vt:lpstr>
      <vt:lpstr>Important Parameters of Accelerating Cavities</vt:lpstr>
      <vt:lpstr>Important Parameters of Accelerating Cavities (cont.)</vt:lpstr>
      <vt:lpstr>Common Phase Conventions</vt:lpstr>
      <vt:lpstr>Principle of Phase Stability (Linac)</vt:lpstr>
      <vt:lpstr>PowerPoint Presentation</vt:lpstr>
      <vt:lpstr>PowerPoint Presentation</vt:lpstr>
      <vt:lpstr>PowerPoint Presentation</vt:lpstr>
      <vt:lpstr>PowerPoint Presentation</vt:lpstr>
      <vt:lpstr>Longitudinal Dynamics - Electrons</vt:lpstr>
      <vt:lpstr>Bunching with a Pre-buncher</vt:lpstr>
      <vt:lpstr>PowerPoint Presentation</vt:lpstr>
      <vt:lpstr>Longitudinal Wake Fields - Beamloading</vt:lpstr>
      <vt:lpstr>The Radio-Frequency Quadrupole - RFQ</vt:lpstr>
      <vt:lpstr>The Radio-Frequency Quadrupole - RFQ</vt:lpstr>
      <vt:lpstr>RFQ Design + Longitudinal Phase Space </vt:lpstr>
      <vt:lpstr>PowerPoint Presentation</vt:lpstr>
      <vt:lpstr>Summary: Relativity + Energy Gain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Synchrotron</vt:lpstr>
      <vt:lpstr>PowerPoint Presentation</vt:lpstr>
      <vt:lpstr>PowerPoint Presentation</vt:lpstr>
      <vt:lpstr>Dispersion Effects in a Synchrotron</vt:lpstr>
      <vt:lpstr>Momentum Compaction Factor</vt:lpstr>
      <vt:lpstr>Dispersion Effects – Revolution Frequency</vt:lpstr>
      <vt:lpstr>Phase Stability in a Synchrotron </vt:lpstr>
      <vt:lpstr>Crossing Transition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RF Acceptance versus Synchronous Phase </vt:lpstr>
      <vt:lpstr>Longitudinal Motion with Synchrotron Radiation </vt:lpstr>
      <vt:lpstr>Longitudinal Dynamics in Synchrotrons</vt:lpstr>
      <vt:lpstr>First Energy-Phase Equation</vt:lpstr>
      <vt:lpstr>Second Energy-Phase Equation</vt:lpstr>
      <vt:lpstr>Small Amplitude Oscillations</vt:lpstr>
      <vt:lpstr>PowerPoint Presentation</vt:lpstr>
      <vt:lpstr>Large Amplitude Oscillations</vt:lpstr>
      <vt:lpstr>Large Amplitude Oscillations (2)</vt:lpstr>
      <vt:lpstr>Energy Acceptance</vt:lpstr>
      <vt:lpstr>RF Acceptance versus Synchronous Phase </vt:lpstr>
      <vt:lpstr>Stationnary Bucket - Separatrix</vt:lpstr>
      <vt:lpstr>Stationnary Bucket (2)</vt:lpstr>
      <vt:lpstr>Bunch Transfer - Effect of a Mismatch</vt:lpstr>
      <vt:lpstr>Effect of a Mismatch (2)</vt:lpstr>
      <vt:lpstr>Effect of a Mismatch (3)</vt:lpstr>
      <vt:lpstr>Bunch Matching into a Stationnary Bucket </vt:lpstr>
      <vt:lpstr>Bunch Matching into a Stationnary Bucket (2)</vt:lpstr>
      <vt:lpstr>Bunch Rotation</vt:lpstr>
      <vt:lpstr>Capture of a Debunched Beam with Fast Turn-On</vt:lpstr>
      <vt:lpstr>Capture of a Debunched Beam with Adiabatic Turn-On</vt:lpstr>
      <vt:lpstr>Potential Energy Function </vt:lpstr>
      <vt:lpstr> Hamiltonian of Longitudinal Motion</vt:lpstr>
      <vt:lpstr>PowerPoint Presentation</vt:lpstr>
      <vt:lpstr>Bibliography</vt:lpstr>
      <vt:lpstr>Acknowledgements</vt:lpstr>
    </vt:vector>
  </TitlesOfParts>
  <Company>LAL/IN2P3/CNRS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Longitudinal Dynamics</dc:title>
  <dc:subject>CAS, Trieste,October 2005</dc:subject>
  <dc:creator>LE DUFF Joel</dc:creator>
  <cp:lastModifiedBy>Frank TECKER</cp:lastModifiedBy>
  <cp:revision>820</cp:revision>
  <cp:lastPrinted>2015-09-23T13:34:03Z</cp:lastPrinted>
  <dcterms:created xsi:type="dcterms:W3CDTF">2011-09-19T05:58:18Z</dcterms:created>
  <dcterms:modified xsi:type="dcterms:W3CDTF">2015-09-24T09:47:40Z</dcterms:modified>
</cp:coreProperties>
</file>