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>
  <p:sldMasterIdLst>
    <p:sldMasterId id="2147483652" r:id="rId1"/>
    <p:sldMasterId id="2147483666" r:id="rId2"/>
    <p:sldMasterId id="2147483779" r:id="rId3"/>
    <p:sldMasterId id="2147483791" r:id="rId4"/>
  </p:sldMasterIdLst>
  <p:notesMasterIdLst>
    <p:notesMasterId r:id="rId70"/>
  </p:notesMasterIdLst>
  <p:handoutMasterIdLst>
    <p:handoutMasterId r:id="rId71"/>
  </p:handoutMasterIdLst>
  <p:sldIdLst>
    <p:sldId id="900" r:id="rId5"/>
    <p:sldId id="1227" r:id="rId6"/>
    <p:sldId id="1195" r:id="rId7"/>
    <p:sldId id="1226" r:id="rId8"/>
    <p:sldId id="1340" r:id="rId9"/>
    <p:sldId id="1193" r:id="rId10"/>
    <p:sldId id="1341" r:id="rId11"/>
    <p:sldId id="1342" r:id="rId12"/>
    <p:sldId id="1225" r:id="rId13"/>
    <p:sldId id="1199" r:id="rId14"/>
    <p:sldId id="1200" r:id="rId15"/>
    <p:sldId id="1247" r:id="rId16"/>
    <p:sldId id="1203" r:id="rId17"/>
    <p:sldId id="1248" r:id="rId18"/>
    <p:sldId id="1228" r:id="rId19"/>
    <p:sldId id="1229" r:id="rId20"/>
    <p:sldId id="1230" r:id="rId21"/>
    <p:sldId id="1231" r:id="rId22"/>
    <p:sldId id="1232" r:id="rId23"/>
    <p:sldId id="1233" r:id="rId24"/>
    <p:sldId id="1224" r:id="rId25"/>
    <p:sldId id="1212" r:id="rId26"/>
    <p:sldId id="1219" r:id="rId27"/>
    <p:sldId id="1214" r:id="rId28"/>
    <p:sldId id="1310" r:id="rId29"/>
    <p:sldId id="1222" r:id="rId30"/>
    <p:sldId id="1218" r:id="rId31"/>
    <p:sldId id="1213" r:id="rId32"/>
    <p:sldId id="1217" r:id="rId33"/>
    <p:sldId id="1298" r:id="rId34"/>
    <p:sldId id="1328" r:id="rId35"/>
    <p:sldId id="1330" r:id="rId36"/>
    <p:sldId id="1331" r:id="rId37"/>
    <p:sldId id="1223" r:id="rId38"/>
    <p:sldId id="1205" r:id="rId39"/>
    <p:sldId id="1204" r:id="rId40"/>
    <p:sldId id="1206" r:id="rId41"/>
    <p:sldId id="1236" r:id="rId42"/>
    <p:sldId id="1344" r:id="rId43"/>
    <p:sldId id="1237" r:id="rId44"/>
    <p:sldId id="1238" r:id="rId45"/>
    <p:sldId id="1335" r:id="rId46"/>
    <p:sldId id="1249" r:id="rId47"/>
    <p:sldId id="1239" r:id="rId48"/>
    <p:sldId id="1240" r:id="rId49"/>
    <p:sldId id="1343" r:id="rId50"/>
    <p:sldId id="1304" r:id="rId51"/>
    <p:sldId id="1250" r:id="rId52"/>
    <p:sldId id="1316" r:id="rId53"/>
    <p:sldId id="1296" r:id="rId54"/>
    <p:sldId id="1262" r:id="rId55"/>
    <p:sldId id="1263" r:id="rId56"/>
    <p:sldId id="1319" r:id="rId57"/>
    <p:sldId id="1320" r:id="rId58"/>
    <p:sldId id="1253" r:id="rId59"/>
    <p:sldId id="1321" r:id="rId60"/>
    <p:sldId id="1241" r:id="rId61"/>
    <p:sldId id="1301" r:id="rId62"/>
    <p:sldId id="1302" r:id="rId63"/>
    <p:sldId id="1303" r:id="rId64"/>
    <p:sldId id="1305" r:id="rId65"/>
    <p:sldId id="1306" r:id="rId66"/>
    <p:sldId id="1337" r:id="rId67"/>
    <p:sldId id="1338" r:id="rId68"/>
    <p:sldId id="1339" r:id="rId69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accent2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accent2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accent2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accent2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accent2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accent2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accent2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accent2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accent2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BD25"/>
    <a:srgbClr val="FF9900"/>
    <a:srgbClr val="FFCC00"/>
    <a:srgbClr val="0000FF"/>
    <a:srgbClr val="FFFF00"/>
    <a:srgbClr val="000000"/>
    <a:srgbClr val="FF3300"/>
    <a:srgbClr val="663300"/>
    <a:srgbClr val="FFFF99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30" autoAdjust="0"/>
    <p:restoredTop sz="78339" autoAdjust="0"/>
  </p:normalViewPr>
  <p:slideViewPr>
    <p:cSldViewPr snapToGrid="0" snapToObjects="1">
      <p:cViewPr varScale="1">
        <p:scale>
          <a:sx n="89" d="100"/>
          <a:sy n="89" d="100"/>
        </p:scale>
        <p:origin x="-1099" y="-67"/>
      </p:cViewPr>
      <p:guideLst>
        <p:guide orient="horz" pos="2089"/>
        <p:guide pos="2880"/>
      </p:guideLst>
    </p:cSldViewPr>
  </p:slideViewPr>
  <p:outlineViewPr>
    <p:cViewPr>
      <p:scale>
        <a:sx n="25" d="100"/>
        <a:sy n="25" d="100"/>
      </p:scale>
      <p:origin x="0" y="8539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 snapToGrid="0" snapToObjects="1">
      <p:cViewPr varScale="1">
        <p:scale>
          <a:sx n="57" d="100"/>
          <a:sy n="57" d="100"/>
        </p:scale>
        <p:origin x="-3216" y="-106"/>
      </p:cViewPr>
      <p:guideLst>
        <p:guide orient="horz" pos="3220"/>
        <p:guide pos="223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tableStyles" Target="tableStyles.xml"/><Relationship Id="rId7" Type="http://schemas.openxmlformats.org/officeDocument/2006/relationships/slide" Target="slides/slide3.xml"/><Relationship Id="rId71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notesMaster" Target="notesMasters/notesMaster1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9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82435791217896"/>
          <c:y val="5.8423913043478291E-2"/>
          <c:w val="0.79370339685169833"/>
          <c:h val="0.80978260869565222"/>
        </c:manualLayout>
      </c:layout>
      <c:scatterChart>
        <c:scatterStyle val="lineMarker"/>
        <c:varyColors val="0"/>
        <c:ser>
          <c:idx val="0"/>
          <c:order val="0"/>
          <c:tx>
            <c:strRef>
              <c:f>Stor.E.vers.Mom!$B$1:$B$2</c:f>
              <c:strCache>
                <c:ptCount val="1"/>
                <c:pt idx="0">
                  <c:v>Stored Energy MJ</c:v>
                </c:pt>
              </c:strCache>
            </c:strRef>
          </c:tx>
          <c:spPr>
            <a:ln w="28575">
              <a:noFill/>
            </a:ln>
          </c:spPr>
          <c:marker>
            <c:symbol val="x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Stor.E.vers.Mom!$A$3:$A$20</c:f>
              <c:numCache>
                <c:formatCode>0</c:formatCode>
                <c:ptCount val="18"/>
                <c:pt idx="1">
                  <c:v>26</c:v>
                </c:pt>
                <c:pt idx="2">
                  <c:v>100</c:v>
                </c:pt>
                <c:pt idx="3">
                  <c:v>250</c:v>
                </c:pt>
                <c:pt idx="4">
                  <c:v>315</c:v>
                </c:pt>
                <c:pt idx="5">
                  <c:v>450</c:v>
                </c:pt>
                <c:pt idx="6">
                  <c:v>450</c:v>
                </c:pt>
                <c:pt idx="7">
                  <c:v>450</c:v>
                </c:pt>
                <c:pt idx="8">
                  <c:v>450</c:v>
                </c:pt>
                <c:pt idx="9">
                  <c:v>450</c:v>
                </c:pt>
                <c:pt idx="11">
                  <c:v>900</c:v>
                </c:pt>
                <c:pt idx="12">
                  <c:v>7000</c:v>
                </c:pt>
                <c:pt idx="13">
                  <c:v>7000</c:v>
                </c:pt>
                <c:pt idx="14">
                  <c:v>4000</c:v>
                </c:pt>
                <c:pt idx="15">
                  <c:v>7000</c:v>
                </c:pt>
              </c:numCache>
            </c:numRef>
          </c:xVal>
          <c:yVal>
            <c:numRef>
              <c:f>Stor.E.vers.Mom!$B$3:$B$20</c:f>
              <c:numCache>
                <c:formatCode>0.00</c:formatCode>
                <c:ptCount val="18"/>
                <c:pt idx="1">
                  <c:v>3</c:v>
                </c:pt>
                <c:pt idx="2">
                  <c:v>0.02</c:v>
                </c:pt>
                <c:pt idx="3">
                  <c:v>0.9</c:v>
                </c:pt>
                <c:pt idx="4">
                  <c:v>0.04</c:v>
                </c:pt>
                <c:pt idx="5">
                  <c:v>2.4</c:v>
                </c:pt>
                <c:pt idx="6">
                  <c:v>0.66666666666666663</c:v>
                </c:pt>
                <c:pt idx="7">
                  <c:v>2.5</c:v>
                </c:pt>
                <c:pt idx="8">
                  <c:v>25</c:v>
                </c:pt>
                <c:pt idx="9">
                  <c:v>2.5641025641025643</c:v>
                </c:pt>
                <c:pt idx="11">
                  <c:v>1.6</c:v>
                </c:pt>
                <c:pt idx="12">
                  <c:v>3.81</c:v>
                </c:pt>
                <c:pt idx="13">
                  <c:v>362</c:v>
                </c:pt>
                <c:pt idx="14">
                  <c:v>145</c:v>
                </c:pt>
                <c:pt idx="15">
                  <c:v>9800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8331264"/>
        <c:axId val="102253696"/>
      </c:scatterChart>
      <c:valAx>
        <c:axId val="98331264"/>
        <c:scaling>
          <c:logBase val="10"/>
          <c:orientation val="minMax"/>
        </c:scaling>
        <c:delete val="0"/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minorGridlines>
          <c:spPr>
            <a:ln w="3175">
              <a:solidFill>
                <a:srgbClr val="000000"/>
              </a:solidFill>
              <a:prstDash val="solid"/>
            </a:ln>
          </c:spPr>
        </c:minorGridlines>
        <c:title>
          <c:tx>
            <c:rich>
              <a:bodyPr/>
              <a:lstStyle/>
              <a:p>
                <a:pPr>
                  <a:defRPr sz="16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/>
                  <a:t>Momentum [GeV/c]</a:t>
                </a:r>
              </a:p>
            </c:rich>
          </c:tx>
          <c:layout>
            <c:manualLayout>
              <c:xMode val="edge"/>
              <c:yMode val="edge"/>
              <c:x val="0.44407622203811103"/>
              <c:y val="0.93206521739130432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7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02253696"/>
        <c:crosses val="autoZero"/>
        <c:crossBetween val="midCat"/>
      </c:valAx>
      <c:valAx>
        <c:axId val="102253696"/>
        <c:scaling>
          <c:logBase val="10"/>
          <c:orientation val="minMax"/>
          <c:max val="1000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minorGridlines>
          <c:spPr>
            <a:ln w="3175">
              <a:solidFill>
                <a:srgbClr val="000000"/>
              </a:solidFill>
              <a:prstDash val="solid"/>
            </a:ln>
          </c:spPr>
        </c:minorGridlines>
        <c:title>
          <c:tx>
            <c:rich>
              <a:bodyPr/>
              <a:lstStyle/>
              <a:p>
                <a:pPr>
                  <a:defRPr sz="165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de-DE"/>
                  <a:t>Energy stored in the beam [MJ]</a:t>
                </a:r>
              </a:p>
            </c:rich>
          </c:tx>
          <c:layout>
            <c:manualLayout>
              <c:xMode val="edge"/>
              <c:yMode val="edge"/>
              <c:x val="1.0770505385252692E-2"/>
              <c:y val="0.17391304347826086"/>
            </c:manualLayout>
          </c:layout>
          <c:overlay val="0"/>
          <c:spPr>
            <a:noFill/>
            <a:ln w="25400">
              <a:noFill/>
            </a:ln>
          </c:spPr>
        </c:title>
        <c:numFmt formatCode="0.0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7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98331264"/>
        <c:crosses val="autoZero"/>
        <c:crossBetween val="midCat"/>
      </c:valAx>
      <c:spPr>
        <a:noFill/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 w="3175">
      <a:solidFill>
        <a:srgbClr val="000000"/>
      </a:solidFill>
      <a:prstDash val="solid"/>
    </a:ln>
  </c:spPr>
  <c:txPr>
    <a:bodyPr/>
    <a:lstStyle/>
    <a:p>
      <a:pPr>
        <a:defRPr sz="9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0.721</cdr:x>
      <cdr:y>0.20225</cdr:y>
    </cdr:from>
    <cdr:to>
      <cdr:x>0.8225</cdr:x>
      <cdr:y>0.24775</cdr:y>
    </cdr:to>
    <cdr:sp macro="" textlink="">
      <cdr:nvSpPr>
        <cdr:cNvPr id="3073" name="AutoShape 1"/>
        <cdr:cNvSpPr>
          <a:spLocks xmlns:a="http://schemas.openxmlformats.org/drawingml/2006/main"/>
        </cdr:cNvSpPr>
      </cdr:nvSpPr>
      <cdr:spPr bwMode="auto">
        <a:xfrm xmlns:a="http://schemas.openxmlformats.org/drawingml/2006/main">
          <a:off x="6631282" y="1134283"/>
          <a:ext cx="933530" cy="255178"/>
        </a:xfrm>
        <a:prstGeom xmlns:a="http://schemas.openxmlformats.org/drawingml/2006/main" prst="accentCallout1">
          <a:avLst>
            <a:gd name="adj1" fmla="val 45009"/>
            <a:gd name="adj2" fmla="val 108162"/>
            <a:gd name="adj3" fmla="val 93792"/>
            <a:gd name="adj4" fmla="val 186963"/>
          </a:avLst>
        </a:prstGeom>
        <a:solidFill xmlns:a="http://schemas.openxmlformats.org/drawingml/2006/main">
          <a:srgbClr val="FFFFCC"/>
        </a:solidFill>
        <a:ln xmlns:a="http://schemas.openxmlformats.org/drawingml/2006/main" w="19050">
          <a:solidFill>
            <a:srgbClr val="FF0000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36576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1025" b="1" i="0" u="none" strike="noStrike" baseline="0">
              <a:solidFill>
                <a:srgbClr val="FF0000"/>
              </a:solidFill>
              <a:latin typeface="Arial"/>
              <a:cs typeface="Arial"/>
            </a:rPr>
            <a:t> LHC 7 TeV</a:t>
          </a:r>
        </a:p>
        <a:p xmlns:a="http://schemas.openxmlformats.org/drawingml/2006/main">
          <a:pPr algn="ctr" rtl="0">
            <a:defRPr sz="1000"/>
          </a:pPr>
          <a:endParaRPr lang="en-US" sz="1025" b="1" i="0" u="none" strike="noStrike" baseline="0">
            <a:solidFill>
              <a:srgbClr val="FF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0.43525</cdr:x>
      <cdr:y>0.34325</cdr:y>
    </cdr:from>
    <cdr:to>
      <cdr:x>0.57825</cdr:x>
      <cdr:y>0.388</cdr:y>
    </cdr:to>
    <cdr:sp macro="" textlink="">
      <cdr:nvSpPr>
        <cdr:cNvPr id="3074" name="AutoShape 2"/>
        <cdr:cNvSpPr>
          <a:spLocks xmlns:a="http://schemas.openxmlformats.org/drawingml/2006/main"/>
        </cdr:cNvSpPr>
      </cdr:nvSpPr>
      <cdr:spPr bwMode="auto">
        <a:xfrm xmlns:a="http://schemas.openxmlformats.org/drawingml/2006/main">
          <a:off x="4003142" y="1925056"/>
          <a:ext cx="1315220" cy="250972"/>
        </a:xfrm>
        <a:prstGeom xmlns:a="http://schemas.openxmlformats.org/drawingml/2006/main" prst="accentCallout1">
          <a:avLst>
            <a:gd name="adj1" fmla="val 46056"/>
            <a:gd name="adj2" fmla="val 105773"/>
            <a:gd name="adj3" fmla="val 154546"/>
            <a:gd name="adj4" fmla="val 175144"/>
          </a:avLst>
        </a:prstGeom>
        <a:solidFill xmlns:a="http://schemas.openxmlformats.org/drawingml/2006/main">
          <a:srgbClr val="FFFFCC"/>
        </a:solidFill>
        <a:ln xmlns:a="http://schemas.openxmlformats.org/drawingml/2006/main" w="9525">
          <a:solidFill>
            <a:srgbClr val="000000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36576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1025" b="1" i="0" u="none" strike="noStrike" baseline="0">
              <a:solidFill>
                <a:srgbClr val="FF0000"/>
              </a:solidFill>
              <a:latin typeface="Arial"/>
              <a:cs typeface="Arial"/>
            </a:rPr>
            <a:t> LHC at injection</a:t>
          </a:r>
        </a:p>
        <a:p xmlns:a="http://schemas.openxmlformats.org/drawingml/2006/main">
          <a:pPr algn="ctr" rtl="0">
            <a:defRPr sz="1000"/>
          </a:pPr>
          <a:endParaRPr lang="en-US" sz="1025" b="1" i="0" u="none" strike="noStrike" baseline="0">
            <a:solidFill>
              <a:srgbClr val="FF0000"/>
            </a:solidFill>
            <a:latin typeface="Arial"/>
            <a:cs typeface="Arial"/>
          </a:endParaRPr>
        </a:p>
        <a:p xmlns:a="http://schemas.openxmlformats.org/drawingml/2006/main">
          <a:pPr algn="ctr" rtl="0">
            <a:defRPr sz="1000"/>
          </a:pPr>
          <a:endParaRPr lang="en-US" sz="1025" b="1" i="0" u="none" strike="noStrike" baseline="0">
            <a:solidFill>
              <a:srgbClr val="FF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0.294</cdr:x>
      <cdr:y>0.457</cdr:y>
    </cdr:from>
    <cdr:to>
      <cdr:x>0.35775</cdr:x>
      <cdr:y>0.499</cdr:y>
    </cdr:to>
    <cdr:sp macro="" textlink="">
      <cdr:nvSpPr>
        <cdr:cNvPr id="2051" name="AutoShape 3"/>
        <cdr:cNvSpPr>
          <a:spLocks xmlns:a="http://schemas.openxmlformats.org/drawingml/2006/main"/>
        </cdr:cNvSpPr>
      </cdr:nvSpPr>
      <cdr:spPr bwMode="auto">
        <a:xfrm xmlns:a="http://schemas.openxmlformats.org/drawingml/2006/main">
          <a:off x="2704018" y="2563002"/>
          <a:ext cx="586330" cy="235550"/>
        </a:xfrm>
        <a:prstGeom xmlns:a="http://schemas.openxmlformats.org/drawingml/2006/main" prst="accentCallout1">
          <a:avLst>
            <a:gd name="adj1" fmla="val 48315"/>
            <a:gd name="adj2" fmla="val 112833"/>
            <a:gd name="adj3" fmla="val 201667"/>
            <a:gd name="adj4" fmla="val 228634"/>
          </a:avLst>
        </a:prstGeom>
        <a:solidFill xmlns:a="http://schemas.openxmlformats.org/drawingml/2006/main">
          <a:srgbClr val="FFFFCC"/>
        </a:solidFill>
        <a:ln xmlns:a="http://schemas.openxmlformats.org/drawingml/2006/main" w="9525">
          <a:solidFill>
            <a:srgbClr val="000000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36576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GB" sz="1025" b="1" i="0" u="none" strike="noStrike" baseline="0">
              <a:solidFill>
                <a:srgbClr val="000000"/>
              </a:solidFill>
              <a:latin typeface="Arial"/>
              <a:cs typeface="Arial"/>
            </a:rPr>
            <a:t>ISR</a:t>
          </a:r>
        </a:p>
        <a:p xmlns:a="http://schemas.openxmlformats.org/drawingml/2006/main">
          <a:pPr algn="ctr" rtl="0">
            <a:defRPr sz="1000"/>
          </a:pPr>
          <a:endParaRPr lang="en-GB" sz="1025" b="1" i="0" u="none" strike="noStrike" baseline="0">
            <a:solidFill>
              <a:srgbClr val="0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0.279</cdr:x>
      <cdr:y>0.742</cdr:y>
    </cdr:from>
    <cdr:to>
      <cdr:x>0.34275</cdr:x>
      <cdr:y>0.784</cdr:y>
    </cdr:to>
    <cdr:sp macro="" textlink="">
      <cdr:nvSpPr>
        <cdr:cNvPr id="2052" name="AutoShape 4"/>
        <cdr:cNvSpPr>
          <a:spLocks xmlns:a="http://schemas.openxmlformats.org/drawingml/2006/main"/>
        </cdr:cNvSpPr>
      </cdr:nvSpPr>
      <cdr:spPr bwMode="auto">
        <a:xfrm xmlns:a="http://schemas.openxmlformats.org/drawingml/2006/main">
          <a:off x="2566058" y="4161373"/>
          <a:ext cx="586330" cy="235550"/>
        </a:xfrm>
        <a:prstGeom xmlns:a="http://schemas.openxmlformats.org/drawingml/2006/main" prst="accentCallout1">
          <a:avLst>
            <a:gd name="adj1" fmla="val 48417"/>
            <a:gd name="adj2" fmla="val -12833"/>
            <a:gd name="adj3" fmla="val 180644"/>
            <a:gd name="adj4" fmla="val -183333"/>
          </a:avLst>
        </a:prstGeom>
        <a:solidFill xmlns:a="http://schemas.openxmlformats.org/drawingml/2006/main">
          <a:srgbClr val="FFFFCC"/>
        </a:solidFill>
        <a:ln xmlns:a="http://schemas.openxmlformats.org/drawingml/2006/main" w="9525">
          <a:solidFill>
            <a:srgbClr val="000000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36576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GB" sz="1025" b="1" i="0" u="none" strike="noStrike" baseline="0">
              <a:solidFill>
                <a:srgbClr val="000000"/>
              </a:solidFill>
              <a:latin typeface="Arial"/>
              <a:cs typeface="Arial"/>
            </a:rPr>
            <a:t>SNS</a:t>
          </a:r>
        </a:p>
        <a:p xmlns:a="http://schemas.openxmlformats.org/drawingml/2006/main">
          <a:pPr algn="ctr" rtl="0">
            <a:defRPr sz="1000"/>
          </a:pPr>
          <a:endParaRPr lang="en-GB" sz="1025" b="1" i="0" u="none" strike="noStrike" baseline="0">
            <a:solidFill>
              <a:srgbClr val="0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0.40975</cdr:x>
      <cdr:y>0.7145</cdr:y>
    </cdr:from>
    <cdr:to>
      <cdr:x>0.466</cdr:x>
      <cdr:y>0.76475</cdr:y>
    </cdr:to>
    <cdr:sp macro="" textlink="">
      <cdr:nvSpPr>
        <cdr:cNvPr id="2054" name="AutoShape 6"/>
        <cdr:cNvSpPr>
          <a:spLocks xmlns:a="http://schemas.openxmlformats.org/drawingml/2006/main"/>
        </cdr:cNvSpPr>
      </cdr:nvSpPr>
      <cdr:spPr bwMode="auto">
        <a:xfrm xmlns:a="http://schemas.openxmlformats.org/drawingml/2006/main">
          <a:off x="3768610" y="4007145"/>
          <a:ext cx="517350" cy="281818"/>
        </a:xfrm>
        <a:prstGeom xmlns:a="http://schemas.openxmlformats.org/drawingml/2006/main" prst="accentCallout1">
          <a:avLst>
            <a:gd name="adj1" fmla="val 40565"/>
            <a:gd name="adj2" fmla="val 114949"/>
            <a:gd name="adj3" fmla="val 240676"/>
            <a:gd name="adj4" fmla="val 264227"/>
          </a:avLst>
        </a:prstGeom>
        <a:solidFill xmlns:a="http://schemas.openxmlformats.org/drawingml/2006/main">
          <a:srgbClr val="FFFFCC"/>
        </a:solidFill>
        <a:ln xmlns:a="http://schemas.openxmlformats.org/drawingml/2006/main" w="9525">
          <a:solidFill>
            <a:srgbClr val="000000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36576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GB" sz="1025" b="1" i="0" u="none" strike="noStrike" baseline="0">
              <a:solidFill>
                <a:srgbClr val="000000"/>
              </a:solidFill>
              <a:latin typeface="Arial"/>
              <a:cs typeface="Arial"/>
            </a:rPr>
            <a:t>LEP2</a:t>
          </a:r>
        </a:p>
        <a:p xmlns:a="http://schemas.openxmlformats.org/drawingml/2006/main">
          <a:pPr algn="ctr" rtl="0">
            <a:defRPr sz="1000"/>
          </a:pPr>
          <a:endParaRPr lang="en-GB" sz="1025" b="1" i="0" u="none" strike="noStrike" baseline="0">
            <a:solidFill>
              <a:srgbClr val="0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0.80728</cdr:x>
      <cdr:y>0.42085</cdr:y>
    </cdr:from>
    <cdr:to>
      <cdr:x>0.87028</cdr:x>
      <cdr:y>0.48762</cdr:y>
    </cdr:to>
    <cdr:sp macro="" textlink="">
      <cdr:nvSpPr>
        <cdr:cNvPr id="2056" name="AutoShape 8"/>
        <cdr:cNvSpPr>
          <a:spLocks xmlns:a="http://schemas.openxmlformats.org/drawingml/2006/main"/>
        </cdr:cNvSpPr>
      </cdr:nvSpPr>
      <cdr:spPr bwMode="auto">
        <a:xfrm xmlns:a="http://schemas.openxmlformats.org/drawingml/2006/main" rot="10800000">
          <a:off x="7287718" y="2315151"/>
          <a:ext cx="568732" cy="367311"/>
        </a:xfrm>
        <a:prstGeom xmlns:a="http://schemas.openxmlformats.org/drawingml/2006/main" prst="accentCallout1">
          <a:avLst>
            <a:gd name="adj1" fmla="val 41676"/>
            <a:gd name="adj2" fmla="val -13153"/>
            <a:gd name="adj3" fmla="val -31616"/>
            <a:gd name="adj4" fmla="val -66826"/>
          </a:avLst>
        </a:prstGeom>
        <a:solidFill xmlns:a="http://schemas.openxmlformats.org/drawingml/2006/main">
          <a:srgbClr val="FFFFCC"/>
        </a:solidFill>
        <a:ln xmlns:a="http://schemas.openxmlformats.org/drawingml/2006/main" w="9525">
          <a:solidFill>
            <a:srgbClr val="0000FF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36576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GB" sz="1025" b="1" i="0" u="none" strike="noStrike" baseline="0" dirty="0">
              <a:solidFill>
                <a:srgbClr val="000000"/>
              </a:solidFill>
              <a:latin typeface="Arial"/>
              <a:cs typeface="Arial"/>
            </a:rPr>
            <a:t>LHC ions</a:t>
          </a:r>
        </a:p>
        <a:p xmlns:a="http://schemas.openxmlformats.org/drawingml/2006/main">
          <a:pPr algn="ctr" rtl="0">
            <a:defRPr sz="1000"/>
          </a:pPr>
          <a:endParaRPr lang="en-GB" sz="1025" b="1" i="0" u="none" strike="noStrike" baseline="0" dirty="0">
            <a:solidFill>
              <a:srgbClr val="0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0.7965</cdr:x>
      <cdr:y>0.53875</cdr:y>
    </cdr:from>
    <cdr:to>
      <cdr:x>0.9225</cdr:x>
      <cdr:y>0.58775</cdr:y>
    </cdr:to>
    <cdr:sp macro="" textlink="">
      <cdr:nvSpPr>
        <cdr:cNvPr id="2057" name="AutoShape 9"/>
        <cdr:cNvSpPr>
          <a:spLocks xmlns:a="http://schemas.openxmlformats.org/drawingml/2006/main"/>
        </cdr:cNvSpPr>
      </cdr:nvSpPr>
      <cdr:spPr bwMode="auto">
        <a:xfrm xmlns:a="http://schemas.openxmlformats.org/drawingml/2006/main">
          <a:off x="7325681" y="3021482"/>
          <a:ext cx="1158865" cy="274808"/>
        </a:xfrm>
        <a:prstGeom xmlns:a="http://schemas.openxmlformats.org/drawingml/2006/main" prst="accentCallout1">
          <a:avLst>
            <a:gd name="adj1" fmla="val 41676"/>
            <a:gd name="adj2" fmla="val -6574"/>
            <a:gd name="adj3" fmla="val 63847"/>
            <a:gd name="adj4" fmla="val -38148"/>
          </a:avLst>
        </a:prstGeom>
        <a:solidFill xmlns:a="http://schemas.openxmlformats.org/drawingml/2006/main">
          <a:srgbClr val="FFFFCC"/>
        </a:solidFill>
        <a:ln xmlns:a="http://schemas.openxmlformats.org/drawingml/2006/main" w="9525">
          <a:solidFill>
            <a:srgbClr val="0000FF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36576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GB" sz="1025" b="1" i="0" u="none" strike="noStrike" baseline="0">
              <a:solidFill>
                <a:srgbClr val="000000"/>
              </a:solidFill>
              <a:latin typeface="Arial"/>
              <a:cs typeface="Arial"/>
            </a:rPr>
            <a:t>TEVATRON</a:t>
          </a:r>
        </a:p>
        <a:p xmlns:a="http://schemas.openxmlformats.org/drawingml/2006/main">
          <a:pPr algn="ctr" rtl="0">
            <a:defRPr sz="1000"/>
          </a:pPr>
          <a:endParaRPr lang="en-GB" sz="1025" b="1" i="0" u="none" strike="noStrike" baseline="0">
            <a:solidFill>
              <a:srgbClr val="0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0.76</cdr:x>
      <cdr:y>0.742</cdr:y>
    </cdr:from>
    <cdr:to>
      <cdr:x>0.832</cdr:x>
      <cdr:y>0.80707</cdr:y>
    </cdr:to>
    <cdr:sp macro="" textlink="">
      <cdr:nvSpPr>
        <cdr:cNvPr id="2058" name="AutoShape 10"/>
        <cdr:cNvSpPr>
          <a:spLocks xmlns:a="http://schemas.openxmlformats.org/drawingml/2006/main"/>
        </cdr:cNvSpPr>
      </cdr:nvSpPr>
      <cdr:spPr bwMode="auto">
        <a:xfrm xmlns:a="http://schemas.openxmlformats.org/drawingml/2006/main">
          <a:off x="6995770" y="4161373"/>
          <a:ext cx="662757" cy="364907"/>
        </a:xfrm>
        <a:prstGeom xmlns:a="http://schemas.openxmlformats.org/drawingml/2006/main" prst="accentCallout1">
          <a:avLst>
            <a:gd name="adj1" fmla="val 20282"/>
            <a:gd name="adj2" fmla="val -11361"/>
            <a:gd name="adj3" fmla="val 58274"/>
            <a:gd name="adj4" fmla="val -140325"/>
          </a:avLst>
        </a:prstGeom>
        <a:solidFill xmlns:a="http://schemas.openxmlformats.org/drawingml/2006/main">
          <a:srgbClr val="FFFFCC"/>
        </a:solidFill>
        <a:ln xmlns:a="http://schemas.openxmlformats.org/drawingml/2006/main" w="9525">
          <a:solidFill>
            <a:srgbClr val="0000FF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36576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GB" sz="1025" b="1" i="0" u="none" strike="noStrike" baseline="0">
              <a:solidFill>
                <a:srgbClr val="000000"/>
              </a:solidFill>
              <a:latin typeface="Arial"/>
              <a:cs typeface="Arial"/>
            </a:rPr>
            <a:t>SPS</a:t>
          </a:r>
        </a:p>
        <a:p xmlns:a="http://schemas.openxmlformats.org/drawingml/2006/main">
          <a:pPr algn="ctr" rtl="0">
            <a:defRPr sz="1000"/>
          </a:pPr>
          <a:r>
            <a:rPr lang="en-GB" sz="1025" b="1" i="0" u="none" strike="noStrike" baseline="0">
              <a:solidFill>
                <a:srgbClr val="000000"/>
              </a:solidFill>
              <a:latin typeface="Arial"/>
              <a:cs typeface="Arial"/>
            </a:rPr>
            <a:t>ppbar</a:t>
          </a:r>
        </a:p>
      </cdr:txBody>
    </cdr:sp>
  </cdr:relSizeAnchor>
  <cdr:relSizeAnchor xmlns:cdr="http://schemas.openxmlformats.org/drawingml/2006/chartDrawing">
    <cdr:from>
      <cdr:x>0.36375</cdr:x>
      <cdr:y>0.58675</cdr:y>
    </cdr:from>
    <cdr:to>
      <cdr:x>0.513</cdr:x>
      <cdr:y>0.6355</cdr:y>
    </cdr:to>
    <cdr:sp macro="" textlink="">
      <cdr:nvSpPr>
        <cdr:cNvPr id="3082" name="AutoShape 11"/>
        <cdr:cNvSpPr>
          <a:spLocks xmlns:a="http://schemas.openxmlformats.org/drawingml/2006/main"/>
        </cdr:cNvSpPr>
      </cdr:nvSpPr>
      <cdr:spPr bwMode="auto">
        <a:xfrm xmlns:a="http://schemas.openxmlformats.org/drawingml/2006/main">
          <a:off x="3345532" y="3290682"/>
          <a:ext cx="1372703" cy="273405"/>
        </a:xfrm>
        <a:prstGeom xmlns:a="http://schemas.openxmlformats.org/drawingml/2006/main" prst="accentCallout1">
          <a:avLst>
            <a:gd name="adj1" fmla="val 41806"/>
            <a:gd name="adj2" fmla="val 105560"/>
            <a:gd name="adj3" fmla="val -69444"/>
            <a:gd name="adj4" fmla="val 205000"/>
          </a:avLst>
        </a:prstGeom>
        <a:solidFill xmlns:a="http://schemas.openxmlformats.org/drawingml/2006/main">
          <a:srgbClr val="FFFFCC"/>
        </a:solidFill>
        <a:ln xmlns:a="http://schemas.openxmlformats.org/drawingml/2006/main" w="19050">
          <a:solidFill>
            <a:srgbClr val="FF0000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36576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1025" b="1" i="0" u="none" strike="noStrike" baseline="0">
              <a:solidFill>
                <a:srgbClr val="000080"/>
              </a:solidFill>
              <a:latin typeface="Arial"/>
              <a:cs typeface="Arial"/>
            </a:rPr>
            <a:t> SPS transfer to LHC</a:t>
          </a:r>
        </a:p>
        <a:p xmlns:a="http://schemas.openxmlformats.org/drawingml/2006/main">
          <a:pPr algn="ctr" rtl="0">
            <a:defRPr sz="1000"/>
          </a:pPr>
          <a:endParaRPr lang="en-US" sz="1025" b="1" i="0" u="none" strike="noStrike" baseline="0">
            <a:solidFill>
              <a:srgbClr val="0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0.532</cdr:x>
      <cdr:y>0.66625</cdr:y>
    </cdr:from>
    <cdr:to>
      <cdr:x>0.60425</cdr:x>
      <cdr:y>0.74175</cdr:y>
    </cdr:to>
    <cdr:sp macro="" textlink="">
      <cdr:nvSpPr>
        <cdr:cNvPr id="3085" name="AutoShape 18"/>
        <cdr:cNvSpPr>
          <a:spLocks xmlns:a="http://schemas.openxmlformats.org/drawingml/2006/main"/>
        </cdr:cNvSpPr>
      </cdr:nvSpPr>
      <cdr:spPr bwMode="auto">
        <a:xfrm xmlns:a="http://schemas.openxmlformats.org/drawingml/2006/main">
          <a:off x="4892985" y="3736543"/>
          <a:ext cx="664508" cy="423428"/>
        </a:xfrm>
        <a:prstGeom xmlns:a="http://schemas.openxmlformats.org/drawingml/2006/main" prst="accentCallout1">
          <a:avLst>
            <a:gd name="adj1" fmla="val 26995"/>
            <a:gd name="adj2" fmla="val 111468"/>
            <a:gd name="adj3" fmla="val -73176"/>
            <a:gd name="adj4" fmla="val 141380"/>
          </a:avLst>
        </a:prstGeom>
        <a:solidFill xmlns:a="http://schemas.openxmlformats.org/drawingml/2006/main">
          <a:srgbClr val="FFFFCC"/>
        </a:solidFill>
        <a:ln xmlns:a="http://schemas.openxmlformats.org/drawingml/2006/main" w="9525">
          <a:solidFill>
            <a:srgbClr val="0000FF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36576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1025" b="1" i="0" u="none" strike="noStrike" baseline="0">
              <a:solidFill>
                <a:srgbClr val="000000"/>
              </a:solidFill>
              <a:latin typeface="Arial"/>
              <a:cs typeface="Arial"/>
            </a:rPr>
            <a:t>RHIC </a:t>
          </a:r>
        </a:p>
        <a:p xmlns:a="http://schemas.openxmlformats.org/drawingml/2006/main">
          <a:pPr algn="ctr" rtl="0">
            <a:defRPr sz="1000"/>
          </a:pPr>
          <a:r>
            <a:rPr lang="en-US" sz="1025" b="1" i="0" u="none" strike="noStrike" baseline="0">
              <a:solidFill>
                <a:srgbClr val="000000"/>
              </a:solidFill>
              <a:latin typeface="Arial"/>
              <a:cs typeface="Arial"/>
            </a:rPr>
            <a:t>proton</a:t>
          </a:r>
        </a:p>
      </cdr:txBody>
    </cdr:sp>
  </cdr:relSizeAnchor>
  <cdr:relSizeAnchor xmlns:cdr="http://schemas.openxmlformats.org/drawingml/2006/chartDrawing">
    <cdr:from>
      <cdr:x>0.76</cdr:x>
      <cdr:y>0.02425</cdr:y>
    </cdr:from>
    <cdr:to>
      <cdr:x>0.862</cdr:x>
      <cdr:y>0.12625</cdr:y>
    </cdr:to>
    <cdr:sp macro="" textlink="">
      <cdr:nvSpPr>
        <cdr:cNvPr id="2067" name="AutoShape 19"/>
        <cdr:cNvSpPr>
          <a:spLocks xmlns:a="http://schemas.openxmlformats.org/drawingml/2006/main"/>
        </cdr:cNvSpPr>
      </cdr:nvSpPr>
      <cdr:spPr bwMode="auto">
        <a:xfrm xmlns:a="http://schemas.openxmlformats.org/drawingml/2006/main">
          <a:off x="6989978" y="136002"/>
          <a:ext cx="938129" cy="572048"/>
        </a:xfrm>
        <a:prstGeom xmlns:a="http://schemas.openxmlformats.org/drawingml/2006/main" prst="accentCallout1">
          <a:avLst>
            <a:gd name="adj1" fmla="val 19995"/>
            <a:gd name="adj2" fmla="val 108125"/>
            <a:gd name="adj3" fmla="val 40958"/>
            <a:gd name="adj4" fmla="val 161986"/>
          </a:avLst>
        </a:prstGeom>
        <a:solidFill xmlns:a="http://schemas.openxmlformats.org/drawingml/2006/main">
          <a:srgbClr val="FFFFCC"/>
        </a:solidFill>
        <a:ln xmlns:a="http://schemas.openxmlformats.org/drawingml/2006/main" w="12700">
          <a:solidFill>
            <a:srgbClr val="0000FF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36576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GB" sz="1025" b="1" i="0" u="none" strike="noStrike" baseline="0">
              <a:solidFill>
                <a:srgbClr val="FF0000"/>
              </a:solidFill>
              <a:latin typeface="Arial"/>
              <a:cs typeface="Arial"/>
            </a:rPr>
            <a:t> LHC </a:t>
          </a:r>
        </a:p>
        <a:p xmlns:a="http://schemas.openxmlformats.org/drawingml/2006/main">
          <a:pPr algn="ctr" rtl="0">
            <a:defRPr sz="1000"/>
          </a:pPr>
          <a:r>
            <a:rPr lang="en-GB" sz="1025" b="1" i="0" u="none" strike="noStrike" baseline="0">
              <a:solidFill>
                <a:srgbClr val="FF0000"/>
              </a:solidFill>
              <a:latin typeface="Arial"/>
              <a:cs typeface="Arial"/>
            </a:rPr>
            <a:t>energy in magnets</a:t>
          </a:r>
        </a:p>
      </cdr:txBody>
    </cdr:sp>
  </cdr:relSizeAnchor>
  <cdr:relSizeAnchor xmlns:cdr="http://schemas.openxmlformats.org/drawingml/2006/chartDrawing">
    <cdr:from>
      <cdr:x>0.69</cdr:x>
      <cdr:y>0.281</cdr:y>
    </cdr:from>
    <cdr:to>
      <cdr:x>0.7925</cdr:x>
      <cdr:y>0.32625</cdr:y>
    </cdr:to>
    <cdr:sp macro="" textlink="">
      <cdr:nvSpPr>
        <cdr:cNvPr id="3088" name="AutoShape 1"/>
        <cdr:cNvSpPr>
          <a:spLocks xmlns:a="http://schemas.openxmlformats.org/drawingml/2006/main"/>
        </cdr:cNvSpPr>
      </cdr:nvSpPr>
      <cdr:spPr bwMode="auto">
        <a:xfrm xmlns:a="http://schemas.openxmlformats.org/drawingml/2006/main">
          <a:off x="6351422" y="1575938"/>
          <a:ext cx="943509" cy="253776"/>
        </a:xfrm>
        <a:prstGeom xmlns:a="http://schemas.openxmlformats.org/drawingml/2006/main" prst="accentCallout1">
          <a:avLst>
            <a:gd name="adj1" fmla="val 45542"/>
            <a:gd name="adj2" fmla="val 108120"/>
            <a:gd name="adj3" fmla="val 52012"/>
            <a:gd name="adj4" fmla="val 166698"/>
          </a:avLst>
        </a:prstGeom>
        <a:solidFill xmlns:a="http://schemas.openxmlformats.org/drawingml/2006/main">
          <a:srgbClr val="FFFFCC"/>
        </a:solidFill>
        <a:ln xmlns:a="http://schemas.openxmlformats.org/drawingml/2006/main" w="19050">
          <a:solidFill>
            <a:srgbClr val="FF0000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36576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1025" b="1" i="0" u="none" strike="noStrike" baseline="0">
              <a:solidFill>
                <a:srgbClr val="FF0000"/>
              </a:solidFill>
              <a:latin typeface="Arial"/>
              <a:cs typeface="Arial"/>
            </a:rPr>
            <a:t> LHC 4.0 TeV</a:t>
          </a:r>
        </a:p>
        <a:p xmlns:a="http://schemas.openxmlformats.org/drawingml/2006/main">
          <a:pPr algn="ctr" rtl="0">
            <a:defRPr sz="1000"/>
          </a:pPr>
          <a:endParaRPr lang="en-US" sz="1025" b="1" i="0" u="none" strike="noStrike" baseline="0">
            <a:solidFill>
              <a:srgbClr val="FF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0.82825</cdr:x>
      <cdr:y>0.64925</cdr:y>
    </cdr:from>
    <cdr:to>
      <cdr:x>0.97725</cdr:x>
      <cdr:y>0.698</cdr:y>
    </cdr:to>
    <cdr:sp macro="" textlink="">
      <cdr:nvSpPr>
        <cdr:cNvPr id="3089" name="AutoShape 11"/>
        <cdr:cNvSpPr>
          <a:spLocks xmlns:a="http://schemas.openxmlformats.org/drawingml/2006/main"/>
        </cdr:cNvSpPr>
      </cdr:nvSpPr>
      <cdr:spPr bwMode="auto">
        <a:xfrm xmlns:a="http://schemas.openxmlformats.org/drawingml/2006/main">
          <a:off x="7617697" y="3641202"/>
          <a:ext cx="1370404" cy="273405"/>
        </a:xfrm>
        <a:prstGeom xmlns:a="http://schemas.openxmlformats.org/drawingml/2006/main" prst="accentCallout1">
          <a:avLst>
            <a:gd name="adj1" fmla="val 41806"/>
            <a:gd name="adj2" fmla="val -5560"/>
            <a:gd name="adj3" fmla="val -44444"/>
            <a:gd name="adj4" fmla="val -92222"/>
          </a:avLst>
        </a:prstGeom>
        <a:solidFill xmlns:a="http://schemas.openxmlformats.org/drawingml/2006/main">
          <a:srgbClr val="FFFFCC"/>
        </a:solidFill>
        <a:ln xmlns:a="http://schemas.openxmlformats.org/drawingml/2006/main" w="19050">
          <a:solidFill>
            <a:srgbClr val="FF0000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36576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1025" b="1" i="0" u="none" strike="noStrike" baseline="0">
              <a:solidFill>
                <a:srgbClr val="000080"/>
              </a:solidFill>
              <a:latin typeface="Arial"/>
              <a:cs typeface="Arial"/>
            </a:rPr>
            <a:t> SPS material test</a:t>
          </a:r>
        </a:p>
        <a:p xmlns:a="http://schemas.openxmlformats.org/drawingml/2006/main">
          <a:pPr algn="ctr" rtl="0">
            <a:defRPr sz="1000"/>
          </a:pPr>
          <a:endParaRPr lang="en-US" sz="1025" b="1" i="0" u="none" strike="noStrike" baseline="0">
            <a:solidFill>
              <a:srgbClr val="000080"/>
            </a:solidFill>
            <a:latin typeface="Arial"/>
            <a:cs typeface="Arial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115270" cy="5073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209" tIns="47107" rIns="94209" bIns="47107" numCol="1" anchor="t" anchorCtr="0" compatLnSpc="1">
            <a:prstTxWarp prst="textNoShape">
              <a:avLst/>
            </a:prstTxWarp>
          </a:bodyPr>
          <a:lstStyle>
            <a:lvl1pPr defTabSz="942658" eaLnBrk="0" hangingPunct="0">
              <a:lnSpc>
                <a:spcPct val="100000"/>
              </a:lnSpc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50348" y="1"/>
            <a:ext cx="3035688" cy="5073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209" tIns="47107" rIns="94209" bIns="47107" numCol="1" anchor="t" anchorCtr="0" compatLnSpc="1">
            <a:prstTxWarp prst="textNoShape">
              <a:avLst/>
            </a:prstTxWarp>
          </a:bodyPr>
          <a:lstStyle>
            <a:lvl1pPr algn="r" defTabSz="942658" eaLnBrk="0" hangingPunct="0">
              <a:lnSpc>
                <a:spcPct val="100000"/>
              </a:lnSpc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745303"/>
            <a:ext cx="3115270" cy="5073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209" tIns="47107" rIns="94209" bIns="47107" numCol="1" anchor="b" anchorCtr="0" compatLnSpc="1">
            <a:prstTxWarp prst="textNoShape">
              <a:avLst/>
            </a:prstTxWarp>
          </a:bodyPr>
          <a:lstStyle>
            <a:lvl1pPr defTabSz="942658" eaLnBrk="0" hangingPunct="0">
              <a:lnSpc>
                <a:spcPct val="100000"/>
              </a:lnSpc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50348" y="9745303"/>
            <a:ext cx="3035688" cy="5073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4209" tIns="47107" rIns="94209" bIns="47107" numCol="1" anchor="b" anchorCtr="0" compatLnSpc="1">
            <a:prstTxWarp prst="textNoShape">
              <a:avLst/>
            </a:prstTxWarp>
          </a:bodyPr>
          <a:lstStyle>
            <a:lvl1pPr algn="r" defTabSz="942658" eaLnBrk="0" hangingPunct="0">
              <a:lnSpc>
                <a:spcPct val="100000"/>
              </a:lnSpc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E2226807-FD36-4300-A9E5-2ED8BBDFB6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3673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73821" cy="51385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5530" tIns="47765" rIns="95530" bIns="47765" numCol="1" anchor="t" anchorCtr="0" compatLnSpc="1">
            <a:prstTxWarp prst="textNoShape">
              <a:avLst/>
            </a:prstTxWarp>
          </a:bodyPr>
          <a:lstStyle>
            <a:lvl1pPr defTabSz="955819" eaLnBrk="0" hangingPunct="0">
              <a:lnSpc>
                <a:spcPct val="100000"/>
              </a:lnSpc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5479" y="1"/>
            <a:ext cx="3073821" cy="51385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5530" tIns="47765" rIns="95530" bIns="47765" numCol="1" anchor="t" anchorCtr="0" compatLnSpc="1">
            <a:prstTxWarp prst="textNoShape">
              <a:avLst/>
            </a:prstTxWarp>
          </a:bodyPr>
          <a:lstStyle>
            <a:lvl1pPr algn="r" defTabSz="955819" eaLnBrk="0" hangingPunct="0">
              <a:lnSpc>
                <a:spcPct val="100000"/>
              </a:lnSpc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79375" y="771525"/>
            <a:ext cx="7259638" cy="5445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462567" y="6465775"/>
            <a:ext cx="6155931" cy="299805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5530" tIns="47765" rIns="95530" bIns="477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720755"/>
            <a:ext cx="3073821" cy="51385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5530" tIns="47765" rIns="95530" bIns="47765" numCol="1" anchor="b" anchorCtr="0" compatLnSpc="1">
            <a:prstTxWarp prst="textNoShape">
              <a:avLst/>
            </a:prstTxWarp>
          </a:bodyPr>
          <a:lstStyle>
            <a:lvl1pPr defTabSz="955819" eaLnBrk="0" hangingPunct="0">
              <a:lnSpc>
                <a:spcPct val="100000"/>
              </a:lnSpc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5479" y="9720755"/>
            <a:ext cx="3073821" cy="51385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5530" tIns="47765" rIns="95530" bIns="47765" numCol="1" anchor="b" anchorCtr="0" compatLnSpc="1">
            <a:prstTxWarp prst="textNoShape">
              <a:avLst/>
            </a:prstTxWarp>
          </a:bodyPr>
          <a:lstStyle>
            <a:lvl1pPr algn="r" defTabSz="955819" eaLnBrk="0" hangingPunct="0">
              <a:lnSpc>
                <a:spcPct val="100000"/>
              </a:lnSpc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E24D895E-D02C-46C4-BF81-E36BA4B84B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5619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5ED85D5-9CF1-4AA3-B5E4-5C8960A4A435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00320DA-F85C-4F86-B0EA-1E3EB69762D3}" type="slidenum">
              <a:rPr lang="en-US" smtClean="0">
                <a:solidFill>
                  <a:srgbClr val="C0504D"/>
                </a:solidFill>
              </a:rPr>
              <a:pPr/>
              <a:t>2</a:t>
            </a:fld>
            <a:endParaRPr lang="en-US" dirty="0" smtClean="0">
              <a:solidFill>
                <a:srgbClr val="C0504D"/>
              </a:solidFill>
            </a:endParaRPr>
          </a:p>
        </p:txBody>
      </p:sp>
      <p:sp>
        <p:nvSpPr>
          <p:cNvPr id="18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00320DA-F85C-4F86-B0EA-1E3EB69762D3}" type="slidenum">
              <a:rPr lang="en-US" smtClean="0"/>
              <a:pPr/>
              <a:t>3</a:t>
            </a:fld>
            <a:endParaRPr lang="en-US" dirty="0" smtClean="0"/>
          </a:p>
        </p:txBody>
      </p:sp>
      <p:sp>
        <p:nvSpPr>
          <p:cNvPr id="18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00320DA-F85C-4F86-B0EA-1E3EB69762D3}" type="slidenum">
              <a:rPr lang="en-US" smtClean="0"/>
              <a:pPr/>
              <a:t>4</a:t>
            </a:fld>
            <a:endParaRPr lang="en-US" dirty="0" smtClean="0"/>
          </a:p>
        </p:txBody>
      </p:sp>
      <p:sp>
        <p:nvSpPr>
          <p:cNvPr id="18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00320DA-F85C-4F86-B0EA-1E3EB69762D3}" type="slidenum">
              <a:rPr lang="en-US" smtClean="0"/>
              <a:pPr/>
              <a:t>5</a:t>
            </a:fld>
            <a:endParaRPr lang="en-US" dirty="0" smtClean="0"/>
          </a:p>
        </p:txBody>
      </p:sp>
      <p:sp>
        <p:nvSpPr>
          <p:cNvPr id="18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4D895E-D02C-46C4-BF81-E36BA4B84B6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7970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4D895E-D02C-46C4-BF81-E36BA4B84B6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2613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 txBox="1">
            <a:spLocks noGrp="1" noChangeArrowheads="1"/>
          </p:cNvSpPr>
          <p:nvPr/>
        </p:nvSpPr>
        <p:spPr bwMode="auto">
          <a:xfrm>
            <a:off x="4025479" y="9720755"/>
            <a:ext cx="3073821" cy="513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30" tIns="47765" rIns="95530" bIns="47765" anchor="b"/>
          <a:lstStyle/>
          <a:p>
            <a:pPr algn="r" defTabSz="955819" eaLnBrk="0" hangingPunct="0"/>
            <a:fld id="{B194EF96-41A0-4537-815F-78C3B432EA4D}" type="slidenum">
              <a:rPr lang="en-US" sz="1200">
                <a:solidFill>
                  <a:schemeClr val="tx1"/>
                </a:solidFill>
                <a:latin typeface="Times New Roman" pitchFamily="18" charset="0"/>
              </a:rPr>
              <a:pPr algn="r" defTabSz="955819" eaLnBrk="0" hangingPunct="0"/>
              <a:t>8</a:t>
            </a:fld>
            <a:endParaRPr lang="en-US" sz="12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769938"/>
            <a:ext cx="5113338" cy="3835400"/>
          </a:xfr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1257" y="4862015"/>
            <a:ext cx="5676787" cy="4603448"/>
          </a:xfrm>
          <a:noFill/>
        </p:spPr>
        <p:txBody>
          <a:bodyPr lIns="95172" tIns="47583" rIns="95172" bIns="47583"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9013" y="766763"/>
            <a:ext cx="5121275" cy="3840162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711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8914" y="4863021"/>
            <a:ext cx="5681475" cy="460374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593" tIns="47796" rIns="95593" bIns="47796"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00320DA-F85C-4F86-B0EA-1E3EB69762D3}" type="slidenum">
              <a:rPr lang="en-US" smtClean="0"/>
              <a:pPr/>
              <a:t>11</a:t>
            </a:fld>
            <a:endParaRPr lang="en-US" dirty="0" smtClean="0"/>
          </a:p>
        </p:txBody>
      </p:sp>
      <p:sp>
        <p:nvSpPr>
          <p:cNvPr id="18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769938"/>
            <a:ext cx="5114925" cy="3836987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625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8261" y="4862101"/>
            <a:ext cx="5682781" cy="4603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595" tIns="47797" rIns="95595" bIns="47797"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 txBox="1">
            <a:spLocks noGrp="1" noChangeArrowheads="1"/>
          </p:cNvSpPr>
          <p:nvPr/>
        </p:nvSpPr>
        <p:spPr bwMode="auto">
          <a:xfrm>
            <a:off x="4025479" y="9720755"/>
            <a:ext cx="3073821" cy="513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30" tIns="47765" rIns="95530" bIns="47765" anchor="b"/>
          <a:lstStyle/>
          <a:p>
            <a:pPr algn="r" defTabSz="955819" eaLnBrk="0" hangingPunct="0"/>
            <a:fld id="{AF313AD3-171A-4851-A527-8F87D378FC76}" type="slidenum">
              <a:rPr lang="en-US" sz="1200">
                <a:solidFill>
                  <a:schemeClr val="tx1"/>
                </a:solidFill>
                <a:latin typeface="Times New Roman" pitchFamily="18" charset="0"/>
              </a:rPr>
              <a:pPr algn="r" defTabSz="955819" eaLnBrk="0" hangingPunct="0"/>
              <a:t>13</a:t>
            </a:fld>
            <a:endParaRPr lang="en-US" sz="12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E29392D-200F-45B2-BA23-5ADD76CB78C7}" type="slidenum">
              <a:rPr lang="en-US" smtClean="0"/>
              <a:pPr/>
              <a:t>15</a:t>
            </a:fld>
            <a:endParaRPr lang="en-US" dirty="0" smtClean="0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77CDD6D-6FBC-4623-B08A-26F5713579A6}" type="slidenum">
              <a:rPr lang="en-US" smtClean="0"/>
              <a:pPr/>
              <a:t>16</a:t>
            </a:fld>
            <a:endParaRPr lang="en-US" dirty="0" smtClean="0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769938"/>
            <a:ext cx="5113338" cy="3835400"/>
          </a:xfrm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599" y="4860378"/>
            <a:ext cx="5680103" cy="4605085"/>
          </a:xfrm>
          <a:noFill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0E5127A-135B-4B2B-8A8D-46E52BE2E127}" type="slidenum">
              <a:rPr lang="en-US" smtClean="0"/>
              <a:pPr/>
              <a:t>17</a:t>
            </a:fld>
            <a:endParaRPr lang="en-US" dirty="0" smtClean="0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769938"/>
            <a:ext cx="5113338" cy="3835400"/>
          </a:xfrm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599" y="4860378"/>
            <a:ext cx="5680103" cy="4605085"/>
          </a:xfrm>
          <a:noFill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FC2E05B-7DE8-4FE2-87E6-D10200DD1613}" type="slidenum">
              <a:rPr lang="en-US" smtClean="0"/>
              <a:pPr/>
              <a:t>18</a:t>
            </a:fld>
            <a:endParaRPr lang="en-US" dirty="0" smtClean="0"/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769938"/>
            <a:ext cx="5113338" cy="3835400"/>
          </a:xfrm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599" y="4860378"/>
            <a:ext cx="5680103" cy="4605085"/>
          </a:xfrm>
          <a:noFill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BB466EE-B7F2-4F89-A593-6722CDCB7705}" type="slidenum">
              <a:rPr lang="en-US" smtClean="0"/>
              <a:pPr/>
              <a:t>19</a:t>
            </a:fld>
            <a:endParaRPr lang="en-US" dirty="0" smtClean="0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769938"/>
            <a:ext cx="5113338" cy="3835400"/>
          </a:xfrm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599" y="4860378"/>
            <a:ext cx="5680103" cy="4605085"/>
          </a:xfrm>
          <a:noFill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154F630-C020-425B-B035-11A77308AD2B}" type="slidenum">
              <a:rPr lang="en-US" smtClean="0"/>
              <a:pPr/>
              <a:t>20</a:t>
            </a:fld>
            <a:endParaRPr lang="en-US" dirty="0" smtClean="0"/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6950" y="769938"/>
            <a:ext cx="5113338" cy="3835400"/>
          </a:xfrm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599" y="4860378"/>
            <a:ext cx="5680103" cy="4605085"/>
          </a:xfrm>
          <a:noFill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769938"/>
            <a:ext cx="5114925" cy="3836987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625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8261" y="4862101"/>
            <a:ext cx="5682781" cy="4603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595" tIns="47797" rIns="95595" bIns="47797"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FC6134F-ED42-482C-BD09-E4C4B4E835C9}" type="slidenum">
              <a:rPr lang="en-US" smtClean="0"/>
              <a:pPr/>
              <a:t>22</a:t>
            </a:fld>
            <a:endParaRPr lang="en-US" dirty="0" smtClean="0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FC6134F-ED42-482C-BD09-E4C4B4E835C9}" type="slidenum">
              <a:rPr lang="en-US" smtClean="0"/>
              <a:pPr/>
              <a:t>24</a:t>
            </a:fld>
            <a:endParaRPr lang="en-US" dirty="0" smtClean="0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3E0EC6D-8EAF-49EE-ADDE-C3DF80C4E15A}" type="slidenum">
              <a:rPr lang="en-US" smtClean="0"/>
              <a:pPr/>
              <a:t>27</a:t>
            </a:fld>
            <a:endParaRPr lang="en-US" dirty="0" smtClean="0"/>
          </a:p>
        </p:txBody>
      </p:sp>
      <p:sp>
        <p:nvSpPr>
          <p:cNvPr id="195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FC6134F-ED42-482C-BD09-E4C4B4E835C9}" type="slidenum">
              <a:rPr lang="en-US" smtClean="0"/>
              <a:pPr/>
              <a:t>28</a:t>
            </a:fld>
            <a:endParaRPr lang="en-US" dirty="0" smtClean="0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7"/>
          <p:cNvSpPr txBox="1">
            <a:spLocks noGrp="1" noChangeArrowheads="1"/>
          </p:cNvSpPr>
          <p:nvPr/>
        </p:nvSpPr>
        <p:spPr bwMode="auto">
          <a:xfrm>
            <a:off x="4025479" y="9720755"/>
            <a:ext cx="3073821" cy="513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30" tIns="47765" rIns="95530" bIns="47765" anchor="b"/>
          <a:lstStyle/>
          <a:p>
            <a:pPr algn="r" defTabSz="955819" eaLnBrk="0" hangingPunct="0"/>
            <a:fld id="{B92787CE-0D59-413C-8A63-67F62943B102}" type="slidenum">
              <a:rPr lang="en-US" sz="1200">
                <a:solidFill>
                  <a:schemeClr val="tx1"/>
                </a:solidFill>
                <a:latin typeface="Times New Roman" pitchFamily="18" charset="0"/>
              </a:rPr>
              <a:pPr algn="r" defTabSz="955819" eaLnBrk="0" hangingPunct="0"/>
              <a:t>29</a:t>
            </a:fld>
            <a:endParaRPr lang="en-US" sz="12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9938"/>
            <a:ext cx="5113338" cy="3835400"/>
          </a:xfrm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599" y="4862015"/>
            <a:ext cx="5680103" cy="4603448"/>
          </a:xfrm>
          <a:noFill/>
        </p:spPr>
        <p:txBody>
          <a:bodyPr lIns="96404" tIns="48202" rIns="96404" bIns="48202"/>
          <a:lstStyle/>
          <a:p>
            <a:endParaRPr lang="en-GB" sz="3300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C575213-1FBD-4F0A-A8E8-5A1C9DA15678}" type="slidenum">
              <a:rPr lang="en-US" smtClean="0"/>
              <a:pPr/>
              <a:t>33</a:t>
            </a:fld>
            <a:endParaRPr lang="en-US" dirty="0" smtClean="0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769938"/>
            <a:ext cx="5114925" cy="3836987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625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8261" y="4862101"/>
            <a:ext cx="5682781" cy="4603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595" tIns="47797" rIns="95595" bIns="47797"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 txBox="1">
            <a:spLocks noGrp="1" noChangeArrowheads="1"/>
          </p:cNvSpPr>
          <p:nvPr/>
        </p:nvSpPr>
        <p:spPr bwMode="auto">
          <a:xfrm>
            <a:off x="4025479" y="9720755"/>
            <a:ext cx="3073821" cy="513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30" tIns="47765" rIns="95530" bIns="47765" anchor="b"/>
          <a:lstStyle/>
          <a:p>
            <a:pPr algn="r" defTabSz="955819" eaLnBrk="0" hangingPunct="0"/>
            <a:fld id="{AF313AD3-171A-4851-A527-8F87D378FC76}" type="slidenum">
              <a:rPr lang="en-US" sz="1200">
                <a:solidFill>
                  <a:schemeClr val="tx1"/>
                </a:solidFill>
                <a:latin typeface="Times New Roman" pitchFamily="18" charset="0"/>
              </a:rPr>
              <a:pPr algn="r" defTabSz="955819" eaLnBrk="0" hangingPunct="0"/>
              <a:t>35</a:t>
            </a:fld>
            <a:endParaRPr lang="en-US" sz="12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7"/>
          <p:cNvSpPr txBox="1">
            <a:spLocks noGrp="1" noChangeArrowheads="1"/>
          </p:cNvSpPr>
          <p:nvPr/>
        </p:nvSpPr>
        <p:spPr bwMode="auto">
          <a:xfrm>
            <a:off x="4025479" y="9720755"/>
            <a:ext cx="3073821" cy="513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30" tIns="47765" rIns="95530" bIns="47765" anchor="b"/>
          <a:lstStyle/>
          <a:p>
            <a:pPr algn="r" defTabSz="955819" eaLnBrk="0" hangingPunct="0"/>
            <a:fld id="{9DC7A1D4-4613-47D6-9021-CB91C6F524FF}" type="slidenum">
              <a:rPr lang="en-US" sz="1200">
                <a:solidFill>
                  <a:schemeClr val="tx1"/>
                </a:solidFill>
                <a:latin typeface="Times New Roman" pitchFamily="18" charset="0"/>
              </a:rPr>
              <a:pPr algn="r" defTabSz="955819" eaLnBrk="0" hangingPunct="0"/>
              <a:t>36</a:t>
            </a:fld>
            <a:endParaRPr lang="en-US" sz="12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 txBox="1">
            <a:spLocks noGrp="1" noChangeArrowheads="1"/>
          </p:cNvSpPr>
          <p:nvPr/>
        </p:nvSpPr>
        <p:spPr bwMode="auto">
          <a:xfrm>
            <a:off x="4025479" y="9720755"/>
            <a:ext cx="3073821" cy="513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30" tIns="47765" rIns="95530" bIns="47765" anchor="b"/>
          <a:lstStyle/>
          <a:p>
            <a:pPr algn="r" defTabSz="955819" eaLnBrk="0" hangingPunct="0"/>
            <a:fld id="{AF313AD3-171A-4851-A527-8F87D378FC76}" type="slidenum">
              <a:rPr lang="en-US" sz="1200">
                <a:solidFill>
                  <a:schemeClr val="tx1"/>
                </a:solidFill>
                <a:latin typeface="Times New Roman" pitchFamily="18" charset="0"/>
              </a:rPr>
              <a:pPr algn="r" defTabSz="955819" eaLnBrk="0" hangingPunct="0"/>
              <a:t>37</a:t>
            </a:fld>
            <a:endParaRPr lang="en-US" sz="12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FDABBA7-3767-4E0B-9CE1-5FDDE6B0C6ED}" type="slidenum">
              <a:rPr lang="en-US" smtClean="0"/>
              <a:pPr/>
              <a:t>38</a:t>
            </a:fld>
            <a:endParaRPr lang="en-US" dirty="0" smtClean="0"/>
          </a:p>
        </p:txBody>
      </p:sp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1ED85EA-19D9-4413-94D4-E982F336C984}" type="slidenum">
              <a:rPr lang="en-US" smtClean="0">
                <a:solidFill>
                  <a:srgbClr val="C0504D"/>
                </a:solidFill>
              </a:rPr>
              <a:pPr/>
              <a:t>39</a:t>
            </a:fld>
            <a:endParaRPr lang="en-US" dirty="0" smtClean="0">
              <a:solidFill>
                <a:srgbClr val="C0504D"/>
              </a:solidFill>
            </a:endParaRPr>
          </a:p>
        </p:txBody>
      </p:sp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6763"/>
            <a:ext cx="5116512" cy="3836987"/>
          </a:xfrm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599" y="4860378"/>
            <a:ext cx="5680103" cy="4606722"/>
          </a:xfrm>
          <a:noFill/>
        </p:spPr>
        <p:txBody>
          <a:bodyPr lIns="95186" tIns="47592" rIns="95186" bIns="47592"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 txBox="1">
            <a:spLocks noGrp="1" noChangeArrowheads="1"/>
          </p:cNvSpPr>
          <p:nvPr/>
        </p:nvSpPr>
        <p:spPr bwMode="auto">
          <a:xfrm>
            <a:off x="4025479" y="9720755"/>
            <a:ext cx="3073821" cy="513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30" tIns="47765" rIns="95530" bIns="47765" anchor="b"/>
          <a:lstStyle/>
          <a:p>
            <a:pPr algn="r" defTabSz="955819" eaLnBrk="0" hangingPunct="0"/>
            <a:fld id="{DB3FA5B0-13F5-45F9-9DEE-BC274CD07139}" type="slidenum">
              <a:rPr lang="en-US" sz="1200">
                <a:solidFill>
                  <a:schemeClr val="tx1"/>
                </a:solidFill>
                <a:latin typeface="Times New Roman" pitchFamily="18" charset="0"/>
              </a:rPr>
              <a:pPr algn="r" defTabSz="955819" eaLnBrk="0" hangingPunct="0"/>
              <a:t>40</a:t>
            </a:fld>
            <a:endParaRPr lang="en-US" sz="12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32A364B-44DE-419A-933E-ED2F68F3ED82}" type="slidenum">
              <a:rPr lang="en-US" smtClean="0"/>
              <a:pPr/>
              <a:t>41</a:t>
            </a:fld>
            <a:endParaRPr lang="en-US" dirty="0" smtClean="0"/>
          </a:p>
        </p:txBody>
      </p:sp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32A364B-44DE-419A-933E-ED2F68F3ED82}" type="slidenum">
              <a:rPr lang="en-US" smtClean="0"/>
              <a:pPr/>
              <a:t>42</a:t>
            </a:fld>
            <a:endParaRPr lang="en-US" dirty="0" smtClean="0"/>
          </a:p>
        </p:txBody>
      </p:sp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769938"/>
            <a:ext cx="5114925" cy="3836987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625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8261" y="4862101"/>
            <a:ext cx="5682781" cy="4603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595" tIns="47797" rIns="95595" bIns="47797"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4F40AF5-E92B-4BB6-955C-D720A97670CF}" type="slidenum">
              <a:rPr lang="en-US" smtClean="0"/>
              <a:pPr/>
              <a:t>44</a:t>
            </a:fld>
            <a:endParaRPr lang="en-US" dirty="0" smtClean="0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7EF5305-8A9A-4BC2-9C01-313D5D079073}" type="slidenum">
              <a:rPr lang="en-US" smtClean="0"/>
              <a:pPr/>
              <a:t>45</a:t>
            </a:fld>
            <a:endParaRPr lang="en-US" dirty="0" smtClean="0"/>
          </a:p>
        </p:txBody>
      </p:sp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DD0EFFB-B87C-440D-BEC1-57C4BB469AB7}" type="slidenum">
              <a:rPr lang="en-US" smtClean="0"/>
              <a:pPr/>
              <a:t>46</a:t>
            </a:fld>
            <a:endParaRPr lang="en-US" dirty="0" smtClean="0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43209B3-C8D5-4FA8-AC58-866062EAFB41}" type="slidenum">
              <a:rPr lang="en-US" smtClean="0"/>
              <a:pPr/>
              <a:t>47</a:t>
            </a:fld>
            <a:endParaRPr lang="en-US" smtClean="0"/>
          </a:p>
        </p:txBody>
      </p:sp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6D4E17-EE61-44DD-8824-9D95BBB26377}" type="slidenum">
              <a:rPr lang="en-US">
                <a:solidFill>
                  <a:prstClr val="black"/>
                </a:solidFill>
              </a:rPr>
              <a:pPr/>
              <a:t>48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1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90F04F-C1A4-489E-AD17-BE090CFE609A}" type="slidenum">
              <a:rPr lang="en-GB">
                <a:solidFill>
                  <a:srgbClr val="C0504D"/>
                </a:solidFill>
              </a:rPr>
              <a:pPr/>
              <a:t>55</a:t>
            </a:fld>
            <a:endParaRPr lang="en-GB">
              <a:solidFill>
                <a:srgbClr val="C0504D"/>
              </a:solidFill>
            </a:endParaRPr>
          </a:p>
        </p:txBody>
      </p:sp>
      <p:sp>
        <p:nvSpPr>
          <p:cNvPr id="388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80963" y="769938"/>
            <a:ext cx="7261226" cy="5446712"/>
          </a:xfrm>
          <a:ln/>
        </p:spPr>
      </p:sp>
      <p:sp>
        <p:nvSpPr>
          <p:cNvPr id="388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1785" y="6467707"/>
            <a:ext cx="6156013" cy="2997534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00320DA-F85C-4F86-B0EA-1E3EB69762D3}" type="slidenum">
              <a:rPr lang="en-US" smtClean="0"/>
              <a:pPr/>
              <a:t>56</a:t>
            </a:fld>
            <a:endParaRPr lang="en-US" dirty="0" smtClean="0"/>
          </a:p>
        </p:txBody>
      </p:sp>
      <p:sp>
        <p:nvSpPr>
          <p:cNvPr id="18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00320DA-F85C-4F86-B0EA-1E3EB69762D3}" type="slidenum">
              <a:rPr lang="en-US" smtClean="0"/>
              <a:pPr/>
              <a:t>57</a:t>
            </a:fld>
            <a:endParaRPr lang="en-US" dirty="0" smtClean="0"/>
          </a:p>
        </p:txBody>
      </p:sp>
      <p:sp>
        <p:nvSpPr>
          <p:cNvPr id="18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dirty="0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EAA7DB9-9427-471D-BD2D-411D5F655B53}" type="slidenum">
              <a:rPr lang="en-US" smtClean="0"/>
              <a:pPr/>
              <a:t>58</a:t>
            </a:fld>
            <a:endParaRPr lang="en-US" smtClean="0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7"/>
          <p:cNvSpPr txBox="1">
            <a:spLocks noGrp="1" noChangeArrowheads="1"/>
          </p:cNvSpPr>
          <p:nvPr/>
        </p:nvSpPr>
        <p:spPr bwMode="auto">
          <a:xfrm>
            <a:off x="4025479" y="9720755"/>
            <a:ext cx="3073821" cy="513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30" tIns="47765" rIns="95530" bIns="47765" anchor="b"/>
          <a:lstStyle/>
          <a:p>
            <a:pPr algn="r" defTabSz="955819" eaLnBrk="0" hangingPunct="0"/>
            <a:fld id="{514EE5EF-157B-47E1-AAE9-FBA05641998E}" type="slidenum">
              <a:rPr lang="en-US" sz="1200">
                <a:solidFill>
                  <a:schemeClr val="tx1"/>
                </a:solidFill>
                <a:latin typeface="Times New Roman" pitchFamily="18" charset="0"/>
              </a:rPr>
              <a:pPr algn="r" defTabSz="955819" eaLnBrk="0" hangingPunct="0"/>
              <a:t>59</a:t>
            </a:fld>
            <a:endParaRPr 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7"/>
          <p:cNvSpPr txBox="1">
            <a:spLocks noGrp="1" noChangeArrowheads="1"/>
          </p:cNvSpPr>
          <p:nvPr/>
        </p:nvSpPr>
        <p:spPr bwMode="auto">
          <a:xfrm>
            <a:off x="4025479" y="9720755"/>
            <a:ext cx="3073821" cy="513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30" tIns="47765" rIns="95530" bIns="47765" anchor="b"/>
          <a:lstStyle/>
          <a:p>
            <a:pPr algn="r" defTabSz="955819" eaLnBrk="0" hangingPunct="0"/>
            <a:fld id="{351573D3-B06A-495D-93FC-C4A90459D5AB}" type="slidenum">
              <a:rPr lang="en-US" sz="1200">
                <a:solidFill>
                  <a:schemeClr val="tx1"/>
                </a:solidFill>
                <a:latin typeface="Times New Roman" pitchFamily="18" charset="0"/>
              </a:rPr>
              <a:pPr algn="r" defTabSz="955819" eaLnBrk="0" hangingPunct="0"/>
              <a:t>60</a:t>
            </a:fld>
            <a:endParaRPr 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9E6BD64-E655-4D20-B071-E7886DC77DC1}" type="slidenum">
              <a:rPr lang="en-US" smtClean="0"/>
              <a:pPr/>
              <a:t>61</a:t>
            </a:fld>
            <a:endParaRPr lang="en-US" smtClean="0"/>
          </a:p>
        </p:txBody>
      </p:sp>
      <p:sp>
        <p:nvSpPr>
          <p:cNvPr id="185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00320DA-F85C-4F86-B0EA-1E3EB69762D3}" type="slidenum">
              <a:rPr lang="en-US" smtClean="0"/>
              <a:pPr/>
              <a:t>62</a:t>
            </a:fld>
            <a:endParaRPr lang="en-US" smtClean="0"/>
          </a:p>
        </p:txBody>
      </p:sp>
      <p:sp>
        <p:nvSpPr>
          <p:cNvPr id="18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FBBFC93-F860-4F36-ADD4-AA44EC025BA4}" type="slidenum">
              <a:rPr lang="en-US" smtClean="0"/>
              <a:pPr/>
              <a:t>63</a:t>
            </a:fld>
            <a:endParaRPr lang="en-US" smtClean="0"/>
          </a:p>
        </p:txBody>
      </p:sp>
      <p:sp>
        <p:nvSpPr>
          <p:cNvPr id="189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D30580-E401-4F82-9AC8-722996E760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255B8D-D2BB-4987-8105-7D47F780FD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58C4FB-3701-4D6F-B1C8-1BA50E04DF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936625"/>
            <a:ext cx="4343400" cy="569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36625"/>
            <a:ext cx="4343400" cy="569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252E3-BEDB-4207-94F1-F5B89B9909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8340D-C0A6-4625-B856-6CDAA97511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8927C7-EB03-4DFD-9CA7-472F7C849A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43F74-AFD3-4457-8E3A-F175BB52C4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E6D21-66B3-4C91-861C-3ED4B518F5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8C9876-C2DD-4CC0-868F-47B8345AD1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E37BD3-D683-482D-A9BF-81ECB0456E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100" y="0"/>
            <a:ext cx="2247900" cy="6629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0"/>
            <a:ext cx="6591300" cy="6629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F67E16-7CEF-46DE-BD87-EC4AF53D02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7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GB" noProof="0" smtClean="0"/>
              <a:t>Titelmasterformat durch Klicken bearbeiten</a:t>
            </a:r>
          </a:p>
        </p:txBody>
      </p:sp>
      <p:sp>
        <p:nvSpPr>
          <p:cNvPr id="16527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GB" noProof="0" smtClean="0"/>
              <a:t>Formatvorlage des Untertitelmasters durch Klicken bearbeiten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Slide 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95F081-0F67-4AA1-851F-B8AF22A2A2D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Slide 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9B883-902C-4252-8A2B-5045EF14838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388" y="1125538"/>
            <a:ext cx="4316412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316413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Slide 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9FB237-D06F-43F0-B986-42639865701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Slide 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4DC1F8-E1DD-4616-AAD2-5CA39CC7ED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Slide 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2BC5E-C346-4102-99E7-4B38C1C72BE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Slide 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03BFDF-FE7C-4E36-8535-6802537B138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Slide 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2923DA-1B1E-4015-B8D8-9898C899326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Slide 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E7EC9-C955-466C-9B1B-2EE5FB4D8BE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Slide 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F5AADF-E99C-4DF4-AD88-CEB0F77D359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4025" y="0"/>
            <a:ext cx="2232025" cy="6126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950" y="0"/>
            <a:ext cx="6543675" cy="6126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Slide 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70156-2176-4D78-85C1-E920DB30D41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50" y="0"/>
            <a:ext cx="8928100" cy="6921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388" y="1125538"/>
            <a:ext cx="4316412" cy="24241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125538"/>
            <a:ext cx="4316413" cy="24241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179388" y="3702050"/>
            <a:ext cx="8785225" cy="24241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Slide 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15741-6053-437E-9B59-B6928705D56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50" y="0"/>
            <a:ext cx="8928100" cy="6921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79388" y="1125538"/>
            <a:ext cx="4316412" cy="5000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316413" cy="5000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Slide 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17849-5A68-4387-B34B-3FECFB93B50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9671982"/>
      </p:ext>
    </p:extLst>
  </p:cSld>
  <p:clrMapOvr>
    <a:masterClrMapping/>
  </p:clrMapOvr>
  <p:transition spd="med"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288202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2974788"/>
      </p:ext>
    </p:extLst>
  </p:cSld>
  <p:clrMapOvr>
    <a:masterClrMapping/>
  </p:clrMapOvr>
  <p:transition spd="med"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066800"/>
            <a:ext cx="42672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2672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7835915"/>
      </p:ext>
    </p:extLst>
  </p:cSld>
  <p:clrMapOvr>
    <a:masterClrMapping/>
  </p:clrMapOvr>
  <p:transition spd="med"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1104598"/>
      </p:ext>
    </p:extLst>
  </p:cSld>
  <p:clrMapOvr>
    <a:masterClrMapping/>
  </p:clrMapOvr>
  <p:transition spd="med"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8287003"/>
      </p:ext>
    </p:extLst>
  </p:cSld>
  <p:clrMapOvr>
    <a:masterClrMapping/>
  </p:clrMapOvr>
  <p:transition spd="med"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6231131"/>
      </p:ext>
    </p:extLst>
  </p:cSld>
  <p:clrMapOvr>
    <a:masterClrMapping/>
  </p:clrMapOvr>
  <p:transition spd="med"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6164499"/>
      </p:ext>
    </p:extLst>
  </p:cSld>
  <p:clrMapOvr>
    <a:masterClrMapping/>
  </p:clrMapOvr>
  <p:transition spd="med"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7125389"/>
      </p:ext>
    </p:extLst>
  </p:cSld>
  <p:clrMapOvr>
    <a:masterClrMapping/>
  </p:clrMapOvr>
  <p:transition spd="med"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4488673"/>
      </p:ext>
    </p:extLst>
  </p:cSld>
  <p:clrMapOvr>
    <a:masterClrMapping/>
  </p:clrMapOvr>
  <p:transition spd="med"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5150" y="0"/>
            <a:ext cx="2228850" cy="6400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0"/>
            <a:ext cx="6534150" cy="6400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6404223"/>
      </p:ext>
    </p:extLst>
  </p:cSld>
  <p:clrMapOvr>
    <a:masterClrMapping/>
  </p:clrMapOvr>
  <p:transition spd="med"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 smtClean="0">
                <a:solidFill>
                  <a:srgbClr val="FFFFFF"/>
                </a:solidFill>
              </a:rPr>
              <a:t>R.Schmidt     HASCO 2013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67CA9AD-7903-48D6-9AC3-CEAB4D07D91F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8081056"/>
      </p:ext>
    </p:extLst>
  </p:cSld>
  <p:clrMapOvr>
    <a:masterClrMapping/>
  </p:clrMapOvr>
  <p:transition>
    <p:dissolv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 smtClean="0">
                <a:solidFill>
                  <a:srgbClr val="FFFFFF"/>
                </a:solidFill>
              </a:rPr>
              <a:t>R.Schmidt     HASCO 2013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838D4E6-7D5C-4EEB-91B6-E25F0228CC42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96330"/>
      </p:ext>
    </p:extLst>
  </p:cSld>
  <p:clrMapOvr>
    <a:masterClrMapping/>
  </p:clrMapOvr>
  <p:transition>
    <p:dissolv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 smtClean="0">
                <a:solidFill>
                  <a:srgbClr val="FFFFFF"/>
                </a:solidFill>
              </a:rPr>
              <a:t>R.Schmidt     HASCO 2013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65F30F9-62CE-4F2B-8C86-8E5A5D058511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695421"/>
      </p:ext>
    </p:extLst>
  </p:cSld>
  <p:clrMapOvr>
    <a:masterClrMapping/>
  </p:clrMapOvr>
  <p:transition>
    <p:dissolv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800"/>
            <a:ext cx="4191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447800"/>
            <a:ext cx="4191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 smtClean="0">
                <a:solidFill>
                  <a:srgbClr val="FFFFFF"/>
                </a:solidFill>
              </a:rPr>
              <a:t>R.Schmidt     HASCO 2013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B061D76-7CF5-49D6-95F6-6538A64CBD3B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800456"/>
      </p:ext>
    </p:extLst>
  </p:cSld>
  <p:clrMapOvr>
    <a:masterClrMapping/>
  </p:clrMapOvr>
  <p:transition>
    <p:dissolv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 smtClean="0">
                <a:solidFill>
                  <a:srgbClr val="FFFFFF"/>
                </a:solidFill>
              </a:rPr>
              <a:t>R.Schmidt     HASCO 2013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C00B3F7-7C32-480C-BE4B-72996FC30312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132959"/>
      </p:ext>
    </p:extLst>
  </p:cSld>
  <p:clrMapOvr>
    <a:masterClrMapping/>
  </p:clrMapOvr>
  <p:transition>
    <p:dissolv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 smtClean="0">
                <a:solidFill>
                  <a:srgbClr val="FFFFFF"/>
                </a:solidFill>
              </a:rPr>
              <a:t>R.Schmidt     HASCO 2013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8F75D02-118C-4994-95A7-7FDB526DF863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939079"/>
      </p:ext>
    </p:extLst>
  </p:cSld>
  <p:clrMapOvr>
    <a:masterClrMapping/>
  </p:clrMapOvr>
  <p:transition>
    <p:dissolv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 smtClean="0">
                <a:solidFill>
                  <a:srgbClr val="FFFFFF"/>
                </a:solidFill>
              </a:rPr>
              <a:t>R.Schmidt     HASCO 2013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6FB1FF9-AF8A-4420-9286-7DB94EE5B37B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973264"/>
      </p:ext>
    </p:extLst>
  </p:cSld>
  <p:clrMapOvr>
    <a:masterClrMapping/>
  </p:clrMapOvr>
  <p:transition>
    <p:dissolv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 smtClean="0">
                <a:solidFill>
                  <a:srgbClr val="FFFFFF"/>
                </a:solidFill>
              </a:rPr>
              <a:t>R.Schmidt     HASCO 2013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5BDF330-8C77-4DB4-A845-6478987EEB4E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451797"/>
      </p:ext>
    </p:extLst>
  </p:cSld>
  <p:clrMapOvr>
    <a:masterClrMapping/>
  </p:clrMapOvr>
  <p:transition>
    <p:dissolv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 smtClean="0">
                <a:solidFill>
                  <a:srgbClr val="FFFFFF"/>
                </a:solidFill>
              </a:rPr>
              <a:t>R.Schmidt     HASCO 2013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35EF2F6-F7F0-4D38-B2FD-7B5B50D09EC4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485106"/>
      </p:ext>
    </p:extLst>
  </p:cSld>
  <p:clrMapOvr>
    <a:masterClrMapping/>
  </p:clrMapOvr>
  <p:transition>
    <p:dissolv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 smtClean="0">
                <a:solidFill>
                  <a:srgbClr val="FFFFFF"/>
                </a:solidFill>
              </a:rPr>
              <a:t>R.Schmidt     HASCO 2013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E9C9AE-B43B-4D3A-8143-7A3A45AD78CA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245673"/>
      </p:ext>
    </p:extLst>
  </p:cSld>
  <p:clrMapOvr>
    <a:masterClrMapping/>
  </p:clrMapOvr>
  <p:transition>
    <p:dissolv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3250" y="4763"/>
            <a:ext cx="2190750" cy="60912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4763"/>
            <a:ext cx="6419850" cy="60912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 smtClean="0">
                <a:solidFill>
                  <a:srgbClr val="FFFFFF"/>
                </a:solidFill>
              </a:rPr>
              <a:t>R.Schmidt     HASCO 2013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67E5893-6FFB-4C35-BB79-6B4F8CC579AF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053537"/>
      </p:ext>
    </p:extLst>
  </p:cSld>
  <p:clrMapOvr>
    <a:masterClrMapping/>
  </p:clrMapOvr>
  <p:transition>
    <p:dissolv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0" y="877824"/>
            <a:ext cx="9144000" cy="148260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solidFill>
                <a:srgbClr val="FFFFFF"/>
              </a:solidFill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4" name="Title 13"/>
          <p:cNvSpPr>
            <a:spLocks noGrp="1"/>
          </p:cNvSpPr>
          <p:nvPr>
            <p:ph type="title" hasCustomPrompt="1"/>
          </p:nvPr>
        </p:nvSpPr>
        <p:spPr>
          <a:xfrm>
            <a:off x="1010093" y="93476"/>
            <a:ext cx="7123814" cy="680483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bg1"/>
              </a:gs>
              <a:gs pos="72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anchor="ctr"/>
          <a:lstStyle>
            <a:lvl1pPr>
              <a:defRPr sz="3200" b="1">
                <a:solidFill>
                  <a:schemeClr val="tx2"/>
                </a:solidFill>
                <a:latin typeface="Cambria" pitchFamily="18" charset="0"/>
              </a:defRPr>
            </a:lvl1pPr>
          </a:lstStyle>
          <a:p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7160" y="1051560"/>
            <a:ext cx="8869680" cy="5212080"/>
          </a:xfrm>
          <a:prstGeom prst="rect">
            <a:avLst/>
          </a:prstGeom>
        </p:spPr>
        <p:txBody>
          <a:bodyPr/>
          <a:lstStyle>
            <a:lvl1pPr>
              <a:tabLst>
                <a:tab pos="693738" algn="l"/>
              </a:tabLst>
              <a:defRPr sz="2800"/>
            </a:lvl1pPr>
            <a:lvl2pPr>
              <a:defRPr sz="2000"/>
            </a:lvl2pPr>
            <a:lvl3pPr>
              <a:defRPr sz="20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719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81000" y="4763"/>
            <a:ext cx="8763000" cy="60912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2484438" y="6597650"/>
            <a:ext cx="4032250" cy="287338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 smtClean="0">
                <a:solidFill>
                  <a:srgbClr val="FFFFFF"/>
                </a:solidFill>
              </a:rPr>
              <a:t>R.Schmidt     HASCO 2013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553200" y="6597650"/>
            <a:ext cx="2133600" cy="287338"/>
          </a:xfrm>
        </p:spPr>
        <p:txBody>
          <a:bodyPr/>
          <a:lstStyle>
            <a:lvl1pPr>
              <a:defRPr/>
            </a:lvl1pPr>
          </a:lstStyle>
          <a:p>
            <a:fld id="{EDCEB7E1-735E-448F-8B97-7A39A4E45F84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302328"/>
      </p:ext>
    </p:extLst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2.emf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3.w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730" name="Rectangle 2"/>
          <p:cNvSpPr>
            <a:spLocks noChangeArrowheads="1"/>
          </p:cNvSpPr>
          <p:nvPr userDrawn="1"/>
        </p:nvSpPr>
        <p:spPr bwMode="auto">
          <a:xfrm>
            <a:off x="0" y="6659563"/>
            <a:ext cx="9144000" cy="198437"/>
          </a:xfrm>
          <a:prstGeom prst="rect">
            <a:avLst/>
          </a:prstGeom>
          <a:solidFill>
            <a:srgbClr val="333399">
              <a:alpha val="14999"/>
            </a:srgb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lnSpc>
                <a:spcPct val="95000"/>
              </a:lnSpc>
              <a:spcBef>
                <a:spcPct val="40000"/>
              </a:spcBef>
              <a:defRPr/>
            </a:pPr>
            <a:endParaRPr lang="de-DE">
              <a:latin typeface="Arial" pitchFamily="34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704850" y="0"/>
            <a:ext cx="8439150" cy="77152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936625"/>
            <a:ext cx="8839200" cy="569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69733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24800" y="6629400"/>
            <a:ext cx="1219200" cy="228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defRPr sz="1200" i="1">
                <a:latin typeface="Arial" pitchFamily="34" charset="0"/>
              </a:defRPr>
            </a:lvl1pPr>
          </a:lstStyle>
          <a:p>
            <a:pPr>
              <a:defRPr/>
            </a:pPr>
            <a:fld id="{BBACB4ED-67BA-4D31-A0E5-2277A1865C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69734" name="Rectangle 6"/>
          <p:cNvSpPr>
            <a:spLocks noChangeArrowheads="1"/>
          </p:cNvSpPr>
          <p:nvPr/>
        </p:nvSpPr>
        <p:spPr bwMode="auto">
          <a:xfrm>
            <a:off x="2581275" y="6629400"/>
            <a:ext cx="3979863" cy="228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>
              <a:defRPr/>
            </a:pPr>
            <a:r>
              <a:rPr lang="en-US" sz="1200" i="1" dirty="0"/>
              <a:t>CAS October </a:t>
            </a:r>
            <a:r>
              <a:rPr lang="en-US" sz="1200" i="1" dirty="0" smtClean="0"/>
              <a:t>2013    </a:t>
            </a:r>
            <a:r>
              <a:rPr lang="en-US" sz="1200" i="1" dirty="0" err="1"/>
              <a:t>R.Schmidt</a:t>
            </a:r>
            <a:endParaRPr lang="en-US" sz="1200" i="1" dirty="0"/>
          </a:p>
        </p:txBody>
      </p:sp>
      <p:sp>
        <p:nvSpPr>
          <p:cNvPr id="969735" name="Line 7"/>
          <p:cNvSpPr>
            <a:spLocks noChangeShapeType="1"/>
          </p:cNvSpPr>
          <p:nvPr userDrawn="1"/>
        </p:nvSpPr>
        <p:spPr bwMode="auto">
          <a:xfrm>
            <a:off x="0" y="771525"/>
            <a:ext cx="91440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>
              <a:lnSpc>
                <a:spcPct val="95000"/>
              </a:lnSpc>
              <a:spcBef>
                <a:spcPct val="40000"/>
              </a:spcBef>
              <a:defRPr/>
            </a:pPr>
            <a:endParaRPr lang="de-DE">
              <a:latin typeface="Arial" pitchFamily="34" charset="0"/>
            </a:endParaRPr>
          </a:p>
        </p:txBody>
      </p:sp>
      <p:sp>
        <p:nvSpPr>
          <p:cNvPr id="969736" name="Line 8"/>
          <p:cNvSpPr>
            <a:spLocks noChangeShapeType="1"/>
          </p:cNvSpPr>
          <p:nvPr userDrawn="1"/>
        </p:nvSpPr>
        <p:spPr bwMode="auto">
          <a:xfrm>
            <a:off x="0" y="6677025"/>
            <a:ext cx="91440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>
              <a:lnSpc>
                <a:spcPct val="95000"/>
              </a:lnSpc>
              <a:spcBef>
                <a:spcPct val="40000"/>
              </a:spcBef>
              <a:defRPr/>
            </a:pPr>
            <a:endParaRPr lang="de-DE">
              <a:latin typeface="Arial" pitchFamily="34" charset="0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708025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ransition>
    <p:dissolv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accent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lnSpc>
          <a:spcPct val="95000"/>
        </a:lnSpc>
        <a:spcBef>
          <a:spcPct val="40000"/>
        </a:spcBef>
        <a:spcAft>
          <a:spcPct val="0"/>
        </a:spcAft>
        <a:buChar char="•"/>
        <a:defRPr sz="24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lnSpc>
          <a:spcPct val="95000"/>
        </a:lnSpc>
        <a:spcBef>
          <a:spcPct val="4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lnSpc>
          <a:spcPct val="95000"/>
        </a:lnSpc>
        <a:spcBef>
          <a:spcPct val="4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lnSpc>
          <a:spcPct val="95000"/>
        </a:lnSpc>
        <a:spcBef>
          <a:spcPct val="4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lnSpc>
          <a:spcPct val="95000"/>
        </a:lnSpc>
        <a:spcBef>
          <a:spcPct val="4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lnSpc>
          <a:spcPct val="95000"/>
        </a:lnSpc>
        <a:spcBef>
          <a:spcPct val="4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lnSpc>
          <a:spcPct val="95000"/>
        </a:lnSpc>
        <a:spcBef>
          <a:spcPct val="4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7950" y="0"/>
            <a:ext cx="89281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Titelmasterformat durch Klicken bearbeiten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125538"/>
            <a:ext cx="8785225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Textmasterformate durch Klicken bearbeiten</a:t>
            </a:r>
          </a:p>
          <a:p>
            <a:pPr lvl="1"/>
            <a:r>
              <a:rPr lang="en-GB" smtClean="0"/>
              <a:t>Zweite Ebene</a:t>
            </a:r>
          </a:p>
          <a:p>
            <a:pPr lvl="2"/>
            <a:r>
              <a:rPr lang="en-GB" smtClean="0"/>
              <a:t>Dritte Ebene</a:t>
            </a:r>
          </a:p>
          <a:p>
            <a:pPr lvl="3"/>
            <a:r>
              <a:rPr lang="en-GB" smtClean="0"/>
              <a:t>Vierte Ebene</a:t>
            </a:r>
          </a:p>
          <a:p>
            <a:pPr lvl="4"/>
            <a:r>
              <a:rPr lang="en-GB" smtClean="0"/>
              <a:t>Fünfte Ebene</a:t>
            </a:r>
          </a:p>
        </p:txBody>
      </p:sp>
      <p:sp>
        <p:nvSpPr>
          <p:cNvPr id="1651716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9388" y="6453188"/>
            <a:ext cx="7848600" cy="2603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/>
              <a:t>Slide </a:t>
            </a:r>
          </a:p>
        </p:txBody>
      </p:sp>
      <p:sp>
        <p:nvSpPr>
          <p:cNvPr id="1651717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16913" y="6453188"/>
            <a:ext cx="647700" cy="2603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 b="1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07625F2-879A-4EE6-8796-F8D6929F242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651718" name="Line 6"/>
          <p:cNvSpPr>
            <a:spLocks noChangeShapeType="1"/>
          </p:cNvSpPr>
          <p:nvPr/>
        </p:nvSpPr>
        <p:spPr bwMode="auto">
          <a:xfrm>
            <a:off x="1619250" y="620713"/>
            <a:ext cx="752475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>
              <a:lnSpc>
                <a:spcPct val="95000"/>
              </a:lnSpc>
              <a:spcBef>
                <a:spcPct val="40000"/>
              </a:spcBef>
              <a:defRPr/>
            </a:pPr>
            <a:endParaRPr lang="de-DE"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Trebuchet MS" pitchFamily="34" charset="0"/>
          <a:cs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Trebuchet MS" pitchFamily="34" charset="0"/>
          <a:cs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Trebuchet MS" pitchFamily="34" charset="0"/>
          <a:cs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Trebuchet MS" pitchFamily="34" charset="0"/>
          <a:cs typeface="Arial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Trebuchet MS" pitchFamily="34" charset="0"/>
          <a:cs typeface="Arial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Trebuchet MS" pitchFamily="34" charset="0"/>
          <a:cs typeface="Arial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Trebuchet MS" pitchFamily="34" charset="0"/>
          <a:cs typeface="Arial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Trebuchet MS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7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062F67">
              <a:alpha val="85000"/>
            </a:srgbClr>
          </a:solidFill>
          <a:ln w="19050">
            <a:noFill/>
            <a:miter lim="800000"/>
            <a:headEnd/>
            <a:tailEnd/>
          </a:ln>
          <a:effectLst/>
        </p:spPr>
        <p:txBody>
          <a:bodyPr wrap="none" lIns="91435" tIns="45718" rIns="91435" bIns="45718" anchor="ctr"/>
          <a:lstStyle/>
          <a:p>
            <a:pPr>
              <a:defRPr/>
            </a:pPr>
            <a:endParaRPr lang="en-US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5" name="Rectangle 47"/>
          <p:cNvSpPr>
            <a:spLocks noChangeArrowheads="1"/>
          </p:cNvSpPr>
          <p:nvPr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rgbClr val="062F67">
              <a:alpha val="85000"/>
            </a:srgbClr>
          </a:solidFill>
          <a:ln w="19050">
            <a:noFill/>
            <a:miter lim="800000"/>
            <a:headEnd/>
            <a:tailEnd/>
          </a:ln>
          <a:effectLst/>
        </p:spPr>
        <p:txBody>
          <a:bodyPr wrap="none" lIns="91435" tIns="45718" rIns="91435" bIns="45718" anchor="ctr"/>
          <a:lstStyle/>
          <a:p>
            <a:pPr>
              <a:defRPr/>
            </a:pPr>
            <a:endParaRPr lang="en-US" dirty="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138244" name="Picture 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92075"/>
            <a:ext cx="6334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245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160338"/>
            <a:ext cx="490538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-9525" y="187325"/>
            <a:ext cx="609600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1100" dirty="0">
                <a:solidFill>
                  <a:srgbClr val="FFFFFF"/>
                </a:solidFill>
                <a:effectLst>
                  <a:outerShdw blurRad="165100" dist="635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CERN</a:t>
            </a:r>
            <a:endParaRPr lang="en-GB" sz="1100" dirty="0">
              <a:solidFill>
                <a:srgbClr val="FFFFFF"/>
              </a:solidFill>
              <a:effectLst>
                <a:outerShdw blurRad="165100" dist="635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ectangle 34"/>
          <p:cNvSpPr>
            <a:spLocks noChangeArrowheads="1"/>
          </p:cNvSpPr>
          <p:nvPr/>
        </p:nvSpPr>
        <p:spPr bwMode="auto">
          <a:xfrm>
            <a:off x="0" y="6629400"/>
            <a:ext cx="8991600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r>
              <a:rPr lang="en-US" sz="1200" dirty="0" smtClean="0">
                <a:solidFill>
                  <a:srgbClr val="FFFFFF"/>
                </a:solidFill>
                <a:latin typeface="Calibri" pitchFamily="34" charset="0"/>
              </a:rPr>
              <a:t>         </a:t>
            </a:r>
            <a:r>
              <a:rPr lang="en-US" sz="1200" dirty="0" err="1" smtClean="0">
                <a:solidFill>
                  <a:srgbClr val="FFFFFF"/>
                </a:solidFill>
                <a:latin typeface="Calibri" pitchFamily="34" charset="0"/>
              </a:rPr>
              <a:t>Rüdiger</a:t>
            </a:r>
            <a:r>
              <a:rPr lang="en-US" sz="1200" dirty="0" smtClean="0">
                <a:solidFill>
                  <a:srgbClr val="FFFFFF"/>
                </a:solidFill>
                <a:latin typeface="Calibri" pitchFamily="34" charset="0"/>
              </a:rPr>
              <a:t> Schmidt                    CAS</a:t>
            </a:r>
            <a:r>
              <a:rPr lang="en-US" sz="1200" baseline="0" dirty="0" smtClean="0">
                <a:solidFill>
                  <a:srgbClr val="FFFFFF"/>
                </a:solidFill>
                <a:latin typeface="Calibri" pitchFamily="34" charset="0"/>
              </a:rPr>
              <a:t> Trondheim 2013</a:t>
            </a:r>
            <a:r>
              <a:rPr lang="en-US" sz="1200" dirty="0" smtClean="0">
                <a:solidFill>
                  <a:srgbClr val="FFFFFF"/>
                </a:solidFill>
                <a:latin typeface="Calibri" pitchFamily="34" charset="0"/>
              </a:rPr>
              <a:t>						page </a:t>
            </a:r>
            <a:fld id="{20038FFA-3A97-494A-BECD-4DC9B4D1BD4C}" type="slidenum">
              <a:rPr lang="en-US" sz="1200" smtClean="0">
                <a:solidFill>
                  <a:srgbClr val="FFFFFF"/>
                </a:solidFill>
                <a:latin typeface="Calibri" pitchFamily="34" charset="0"/>
              </a:rPr>
              <a:pPr/>
              <a:t>‹#›</a:t>
            </a:fld>
            <a:endParaRPr lang="en-US" sz="120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0" name="Rectangle 34"/>
          <p:cNvSpPr>
            <a:spLocks noChangeArrowheads="1"/>
          </p:cNvSpPr>
          <p:nvPr/>
        </p:nvSpPr>
        <p:spPr bwMode="auto">
          <a:xfrm>
            <a:off x="0" y="6642100"/>
            <a:ext cx="73152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/>
            <a:endParaRPr lang="de-DE" sz="12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3824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67666"/>
            <a:ext cx="8686800" cy="543313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8250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0"/>
            <a:ext cx="838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3254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ransition spd="med">
    <p:fade thruBlk="1"/>
  </p:transition>
  <p:timing>
    <p:tnLst>
      <p:par>
        <p:cTn id="1" dur="indefinite" restart="never" nodeType="tmRoot"/>
      </p:par>
    </p:tnLst>
  </p:timing>
  <p:hf hd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Calibri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Calibri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Calibri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Calibri" pitchFamily="34" charset="0"/>
        </a:defRPr>
      </a:lvl5pPr>
      <a:lvl6pPr marL="457200" algn="r" rtl="0" eaLnBrk="0" fontAlgn="base" hangingPunct="0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Calibri" pitchFamily="34" charset="0"/>
        </a:defRPr>
      </a:lvl6pPr>
      <a:lvl7pPr marL="914400" algn="r" rtl="0" eaLnBrk="0" fontAlgn="base" hangingPunct="0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Calibri" pitchFamily="34" charset="0"/>
        </a:defRPr>
      </a:lvl7pPr>
      <a:lvl8pPr marL="1371600" algn="r" rtl="0" eaLnBrk="0" fontAlgn="base" hangingPunct="0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Calibri" pitchFamily="34" charset="0"/>
        </a:defRPr>
      </a:lvl8pPr>
      <a:lvl9pPr marL="1828800" algn="r" rtl="0" eaLnBrk="0" fontAlgn="base" hangingPunct="0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99"/>
        </a:buClr>
        <a:buSzPct val="80000"/>
        <a:buFont typeface="Arial Unicode MS" pitchFamily="34" charset="-128"/>
        <a:buChar char="●"/>
        <a:defRPr sz="2400">
          <a:solidFill>
            <a:srgbClr val="062F67"/>
          </a:solidFill>
          <a:latin typeface="+mn-lt"/>
          <a:ea typeface="+mn-ea"/>
          <a:cs typeface="+mn-cs"/>
        </a:defRPr>
      </a:lvl1pPr>
      <a:lvl2pPr marL="914400" indent="-457200" algn="l" rtl="0" eaLnBrk="0" fontAlgn="base" hangingPunct="0">
        <a:spcBef>
          <a:spcPct val="20000"/>
        </a:spcBef>
        <a:spcAft>
          <a:spcPct val="0"/>
        </a:spcAft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2000">
          <a:solidFill>
            <a:srgbClr val="008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6699FF"/>
        </a:buClr>
        <a:buFont typeface="Franklin Gothic Medium" pitchFamily="34" charset="0"/>
        <a:defRPr sz="2000">
          <a:solidFill>
            <a:srgbClr val="6666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6699FF"/>
        </a:buClr>
        <a:buFont typeface="Franklin Gothic Medium" pitchFamily="34" charset="0"/>
        <a:buChar char="–"/>
        <a:defRPr sz="2000">
          <a:solidFill>
            <a:srgbClr val="6666FF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6699FF"/>
        </a:buClr>
        <a:buFont typeface="Franklin Gothic Medium" pitchFamily="34" charset="0"/>
        <a:buChar char="–"/>
        <a:defRPr sz="2000">
          <a:solidFill>
            <a:srgbClr val="6666FF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6699FF"/>
        </a:buClr>
        <a:buFont typeface="Franklin Gothic Medium" pitchFamily="34" charset="0"/>
        <a:buChar char="–"/>
        <a:defRPr sz="2000">
          <a:solidFill>
            <a:srgbClr val="6666FF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6699FF"/>
        </a:buClr>
        <a:buFont typeface="Franklin Gothic Medium" pitchFamily="34" charset="0"/>
        <a:buChar char="–"/>
        <a:defRPr sz="2000">
          <a:solidFill>
            <a:srgbClr val="6666FF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6699FF"/>
        </a:buClr>
        <a:buFont typeface="Franklin Gothic Medium" pitchFamily="34" charset="0"/>
        <a:buChar char="–"/>
        <a:defRPr sz="2000">
          <a:solidFill>
            <a:srgbClr val="6666FF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6699FF"/>
        </a:buClr>
        <a:buFont typeface="Franklin Gothic Medium" pitchFamily="34" charset="0"/>
        <a:buChar char="–"/>
        <a:defRPr sz="2000">
          <a:solidFill>
            <a:srgbClr val="6666FF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4763"/>
            <a:ext cx="8388350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edit Master title style</a:t>
            </a:r>
          </a:p>
        </p:txBody>
      </p:sp>
      <p:sp>
        <p:nvSpPr>
          <p:cNvPr id="5836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58787"/>
            <a:ext cx="8534400" cy="5513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583684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597650"/>
            <a:ext cx="403225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 algn="ctr" eaLnBrk="0" hangingPunct="0"/>
            <a:r>
              <a:rPr lang="en-GB" dirty="0" smtClean="0">
                <a:solidFill>
                  <a:srgbClr val="FFFFFF"/>
                </a:solidFill>
              </a:rPr>
              <a:t>R.Schmidt     HASCO 2013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583685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97650"/>
            <a:ext cx="21336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 eaLnBrk="0" hangingPunct="0"/>
            <a:fld id="{30F6DEC6-2A4C-4D92-8911-7A8B6B1E9C3C}" type="slidenum">
              <a:rPr lang="en-GB">
                <a:solidFill>
                  <a:srgbClr val="FFFFFF"/>
                </a:solidFill>
              </a:rPr>
              <a:pPr eaLnBrk="0" hangingPunct="0"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pic>
        <p:nvPicPr>
          <p:cNvPr id="583686" name="Picture 6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08025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412519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</p:sldLayoutIdLst>
  <p:transition>
    <p:dissolve/>
  </p:transition>
  <p:hf hdr="0" dt="0"/>
  <p:txStyles>
    <p:titleStyle>
      <a:lvl1pPr algn="ctr" rtl="0" fontAlgn="base">
        <a:spcBef>
          <a:spcPct val="0"/>
        </a:spcBef>
        <a:spcAft>
          <a:spcPct val="0"/>
        </a:spcAft>
        <a:defRPr sz="2800">
          <a:solidFill>
            <a:schemeClr val="hlink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800">
          <a:solidFill>
            <a:schemeClr val="hlink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2800">
          <a:solidFill>
            <a:schemeClr val="hlink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2800">
          <a:solidFill>
            <a:schemeClr val="hlink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2800">
          <a:solidFill>
            <a:schemeClr val="hlink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hlink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hlink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hlink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hlink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l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120000"/>
        <a:buChar char="•"/>
        <a:defRPr sz="2000">
          <a:solidFill>
            <a:schemeClr val="hlink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 pitchFamily="2" charset="2"/>
        <a:buChar char="u"/>
        <a:defRPr sz="2000">
          <a:solidFill>
            <a:schemeClr val="hlink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Monotype Sorts" pitchFamily="2" charset="2"/>
        <a:buChar char="u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 pitchFamily="2" charset="2"/>
        <a:buChar char="u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 pitchFamily="2" charset="2"/>
        <a:buChar char="u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 pitchFamily="2" charset="2"/>
        <a:buChar char="u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 pitchFamily="2" charset="2"/>
        <a:buChar char="u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 pitchFamily="2" charset="2"/>
        <a:buChar char="u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.wmf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.wmf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6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3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1.w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6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file:///E:\..\talks\VisitsAtCERN\Collimation%20Picture%20Gallery\IMG_3385.JPG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0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9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.w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8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563EDF0-19FB-4B53-A09E-084828F13D5A}" type="slidenum">
              <a:rPr lang="en-US" smtClean="0">
                <a:latin typeface="Arial" charset="0"/>
              </a:rPr>
              <a:pPr/>
              <a:t>1</a:t>
            </a:fld>
            <a:endParaRPr lang="en-US" dirty="0" smtClean="0">
              <a:latin typeface="Arial" charset="0"/>
            </a:endParaRPr>
          </a:p>
        </p:txBody>
      </p:sp>
      <p:pic>
        <p:nvPicPr>
          <p:cNvPr id="54274" name="Picture 6" descr="Z20-5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42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517783"/>
            <a:ext cx="9144000" cy="1308847"/>
          </a:xfrm>
          <a:solidFill>
            <a:srgbClr val="663300">
              <a:alpha val="38000"/>
            </a:srgbClr>
          </a:solidFill>
          <a:ln>
            <a:noFill/>
          </a:ln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en-US" sz="2800" dirty="0" smtClean="0">
                <a:solidFill>
                  <a:srgbClr val="FFFF00"/>
                </a:solidFill>
              </a:rPr>
              <a:t>Continuous an </a:t>
            </a:r>
            <a:r>
              <a:rPr lang="en-US" sz="2800" dirty="0">
                <a:solidFill>
                  <a:srgbClr val="FFFF00"/>
                </a:solidFill>
              </a:rPr>
              <a:t>a</a:t>
            </a:r>
            <a:r>
              <a:rPr lang="en-US" sz="2800" dirty="0" smtClean="0">
                <a:solidFill>
                  <a:srgbClr val="FFFF00"/>
                </a:solidFill>
              </a:rPr>
              <a:t>ccidental </a:t>
            </a:r>
            <a:r>
              <a:rPr lang="en-US" sz="2800" dirty="0">
                <a:solidFill>
                  <a:srgbClr val="FFFF00"/>
                </a:solidFill>
              </a:rPr>
              <a:t>beam losses 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endParaRPr lang="en-US" sz="2800" dirty="0">
              <a:solidFill>
                <a:srgbClr val="FFFF00"/>
              </a:solidFill>
            </a:endParaRPr>
          </a:p>
          <a:p>
            <a:pPr eaLnBrk="1" hangingPunct="1">
              <a:lnSpc>
                <a:spcPct val="100000"/>
              </a:lnSpc>
            </a:pPr>
            <a:r>
              <a:rPr lang="en-US" sz="2800" dirty="0" smtClean="0">
                <a:solidFill>
                  <a:srgbClr val="FFFF00"/>
                </a:solidFill>
              </a:rPr>
              <a:t>Protection of the accelerator from beam losses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1242116" name="Text Box 4"/>
          <p:cNvSpPr txBox="1">
            <a:spLocks noChangeArrowheads="1"/>
          </p:cNvSpPr>
          <p:nvPr/>
        </p:nvSpPr>
        <p:spPr bwMode="auto">
          <a:xfrm>
            <a:off x="2560470" y="157163"/>
            <a:ext cx="4105611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en-GB" sz="3200" b="1" dirty="0">
                <a:solidFill>
                  <a:srgbClr val="FFFFCC"/>
                </a:solidFill>
              </a:rPr>
              <a:t>Machine </a:t>
            </a:r>
            <a:r>
              <a:rPr lang="en-GB" sz="3200" b="1" dirty="0" smtClean="0">
                <a:solidFill>
                  <a:srgbClr val="FFFFCC"/>
                </a:solidFill>
              </a:rPr>
              <a:t>Protection</a:t>
            </a:r>
            <a:r>
              <a:rPr lang="en-GB" sz="3200" b="1" dirty="0">
                <a:solidFill>
                  <a:srgbClr val="FFFFCC"/>
                </a:solidFill>
              </a:rPr>
              <a:t/>
            </a:r>
            <a:br>
              <a:rPr lang="en-GB" sz="3200" b="1" dirty="0">
                <a:solidFill>
                  <a:srgbClr val="FFFFCC"/>
                </a:solidFill>
              </a:rPr>
            </a:br>
            <a:endParaRPr lang="en-GB" sz="3200" b="1" dirty="0">
              <a:solidFill>
                <a:srgbClr val="FFFFCC"/>
              </a:solidFill>
            </a:endParaRPr>
          </a:p>
          <a:p>
            <a:pPr algn="ctr" eaLnBrk="0" hangingPunct="0">
              <a:spcBef>
                <a:spcPct val="20000"/>
              </a:spcBef>
            </a:pPr>
            <a:r>
              <a:rPr lang="en-GB" sz="2000" dirty="0">
                <a:solidFill>
                  <a:srgbClr val="FFFFCC"/>
                </a:solidFill>
              </a:rPr>
              <a:t>Rüdiger Schmidt, </a:t>
            </a:r>
            <a:r>
              <a:rPr lang="en-GB" sz="2000" dirty="0" smtClean="0">
                <a:solidFill>
                  <a:srgbClr val="FFFFCC"/>
                </a:solidFill>
              </a:rPr>
              <a:t>CERN and ESS </a:t>
            </a:r>
            <a:endParaRPr lang="en-GB" sz="2000" dirty="0">
              <a:solidFill>
                <a:srgbClr val="FFFFCC"/>
              </a:solidFill>
            </a:endParaRPr>
          </a:p>
          <a:p>
            <a:pPr algn="ctr" eaLnBrk="0" hangingPunct="0">
              <a:spcBef>
                <a:spcPct val="20000"/>
              </a:spcBef>
            </a:pPr>
            <a:r>
              <a:rPr lang="en-GB" sz="2000" dirty="0">
                <a:solidFill>
                  <a:srgbClr val="FFFFCC"/>
                </a:solidFill>
              </a:rPr>
              <a:t>CAS Accelerator School</a:t>
            </a:r>
          </a:p>
          <a:p>
            <a:pPr algn="ctr" eaLnBrk="0" hangingPunct="0">
              <a:spcBef>
                <a:spcPct val="20000"/>
              </a:spcBef>
            </a:pPr>
            <a:r>
              <a:rPr lang="en-GB" sz="2000" dirty="0">
                <a:solidFill>
                  <a:srgbClr val="FFFFCC"/>
                </a:solidFill>
              </a:rPr>
              <a:t> October </a:t>
            </a:r>
            <a:r>
              <a:rPr lang="en-GB" sz="2000" dirty="0" smtClean="0">
                <a:solidFill>
                  <a:srgbClr val="FFFFCC"/>
                </a:solidFill>
              </a:rPr>
              <a:t>2013 </a:t>
            </a:r>
            <a:r>
              <a:rPr lang="en-US" sz="2000" dirty="0">
                <a:solidFill>
                  <a:srgbClr val="FFFFCC"/>
                </a:solidFill>
              </a:rPr>
              <a:t>- </a:t>
            </a:r>
            <a:r>
              <a:rPr lang="en-GB" sz="2000" dirty="0" smtClean="0">
                <a:solidFill>
                  <a:srgbClr val="FFFFCC"/>
                </a:solidFill>
              </a:rPr>
              <a:t>Trondheim</a:t>
            </a:r>
            <a:endParaRPr lang="en-GB" sz="2000" dirty="0">
              <a:solidFill>
                <a:srgbClr val="FFFFCC"/>
              </a:solidFill>
            </a:endParaRPr>
          </a:p>
        </p:txBody>
      </p:sp>
      <p:pic>
        <p:nvPicPr>
          <p:cNvPr id="124211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708025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242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2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242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2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242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2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12421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21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242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2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2115" grpId="0" build="p" animBg="1"/>
      <p:bldP spid="12421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3200" dirty="0" smtClean="0"/>
              <a:t>Protection from Energy and Power</a:t>
            </a:r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en-GB" dirty="0" smtClean="0"/>
              <a:t>Risks come from Energy stored in a system (Joule), and Power when operating a system (Watt)</a:t>
            </a:r>
          </a:p>
          <a:p>
            <a:pPr marL="800100" lvl="1" indent="-342900" eaLnBrk="1" hangingPunct="1">
              <a:lnSpc>
                <a:spcPct val="100000"/>
              </a:lnSpc>
              <a:buFont typeface="Arial" pitchFamily="34" charset="0"/>
              <a:buChar char="•"/>
            </a:pPr>
            <a:r>
              <a:rPr lang="en-GB" dirty="0" smtClean="0"/>
              <a:t>“Very powerful accelerator” … the power flow needs to be controlled</a:t>
            </a:r>
          </a:p>
          <a:p>
            <a:pPr eaLnBrk="1" hangingPunct="1">
              <a:lnSpc>
                <a:spcPct val="100000"/>
              </a:lnSpc>
            </a:pPr>
            <a:r>
              <a:rPr lang="en-GB" dirty="0" smtClean="0"/>
              <a:t>An uncontrolled release of the energy, or an uncontrolled power flow can lead to unwanted consequences</a:t>
            </a:r>
          </a:p>
          <a:p>
            <a:pPr lvl="1" eaLnBrk="1" hangingPunct="1"/>
            <a:r>
              <a:rPr lang="en-GB" dirty="0" smtClean="0"/>
              <a:t>Damage </a:t>
            </a:r>
            <a:r>
              <a:rPr lang="en-GB" dirty="0"/>
              <a:t>of </a:t>
            </a:r>
            <a:r>
              <a:rPr lang="en-GB" dirty="0" smtClean="0"/>
              <a:t>equipment and loss of time for operation</a:t>
            </a:r>
          </a:p>
          <a:p>
            <a:pPr lvl="1" eaLnBrk="1" hangingPunct="1">
              <a:lnSpc>
                <a:spcPct val="100000"/>
              </a:lnSpc>
              <a:buFont typeface="Arial" pitchFamily="34" charset="0"/>
              <a:buChar char="•"/>
            </a:pPr>
            <a:r>
              <a:rPr lang="en-US" dirty="0" smtClean="0"/>
              <a:t>For particle beams, activation of equipment</a:t>
            </a:r>
            <a:endParaRPr lang="en-GB" dirty="0" smtClean="0"/>
          </a:p>
          <a:p>
            <a:pPr eaLnBrk="1" hangingPunct="1">
              <a:lnSpc>
                <a:spcPct val="100000"/>
              </a:lnSpc>
            </a:pPr>
            <a:r>
              <a:rPr lang="en-GB" dirty="0" smtClean="0"/>
              <a:t>This is true for all systems, in particular for complex systems such as accelerators</a:t>
            </a:r>
          </a:p>
          <a:p>
            <a:pPr lvl="1" eaLnBrk="1" hangingPunct="1">
              <a:lnSpc>
                <a:spcPct val="100000"/>
              </a:lnSpc>
              <a:buFont typeface="Arial" pitchFamily="34" charset="0"/>
              <a:buChar char="•"/>
            </a:pPr>
            <a:r>
              <a:rPr lang="en-GB" dirty="0" smtClean="0"/>
              <a:t>For the RF system, power converters, magnet system …</a:t>
            </a:r>
          </a:p>
          <a:p>
            <a:pPr lvl="1" eaLnBrk="1" hangingPunct="1">
              <a:lnSpc>
                <a:spcPct val="100000"/>
              </a:lnSpc>
              <a:buFont typeface="Arial" pitchFamily="34" charset="0"/>
              <a:buChar char="•"/>
            </a:pPr>
            <a:r>
              <a:rPr lang="en-GB" dirty="0" smtClean="0"/>
              <a:t>For </a:t>
            </a:r>
            <a:r>
              <a:rPr lang="en-GB" b="1" dirty="0" smtClean="0"/>
              <a:t>particle beams</a:t>
            </a:r>
          </a:p>
          <a:p>
            <a:pPr lvl="1" eaLnBrk="1" hangingPunct="1">
              <a:lnSpc>
                <a:spcPct val="100000"/>
              </a:lnSpc>
              <a:buFont typeface="Arial" pitchFamily="34" charset="0"/>
              <a:buChar char="•"/>
            </a:pPr>
            <a:endParaRPr lang="en-GB" dirty="0" smtClean="0"/>
          </a:p>
          <a:p>
            <a:pPr marL="0" indent="0" algn="ctr" eaLnBrk="1" hangingPunct="1">
              <a:buNone/>
            </a:pPr>
            <a:r>
              <a:rPr lang="en-US" b="1" dirty="0" smtClean="0">
                <a:solidFill>
                  <a:srgbClr val="C00000"/>
                </a:solidFill>
              </a:rPr>
              <a:t>This lecture on Machine Protection is focused on preventing damage caused by particle beams</a:t>
            </a:r>
            <a:endParaRPr lang="en-GB" b="1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7272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Content</a:t>
            </a:r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en-GB" dirty="0" smtClean="0"/>
              <a:t>Different accelerator concepts: Examples for ESS and LHC </a:t>
            </a:r>
          </a:p>
          <a:p>
            <a:pPr eaLnBrk="1" hangingPunct="1">
              <a:lnSpc>
                <a:spcPct val="100000"/>
              </a:lnSpc>
            </a:pPr>
            <a:r>
              <a:rPr lang="en-GB" dirty="0" smtClean="0"/>
              <a:t>Hazards and Risks</a:t>
            </a:r>
          </a:p>
          <a:p>
            <a:pPr eaLnBrk="1" hangingPunct="1">
              <a:lnSpc>
                <a:spcPct val="100000"/>
              </a:lnSpc>
            </a:pPr>
            <a:endParaRPr lang="en-GB" dirty="0" smtClean="0"/>
          </a:p>
          <a:p>
            <a:pPr eaLnBrk="1" hangingPunct="1">
              <a:lnSpc>
                <a:spcPct val="100000"/>
              </a:lnSpc>
            </a:pPr>
            <a:r>
              <a:rPr lang="en-GB" dirty="0" smtClean="0"/>
              <a:t>Accidental beam losses and consequences</a:t>
            </a:r>
          </a:p>
          <a:p>
            <a:pPr eaLnBrk="1" hangingPunct="1">
              <a:lnSpc>
                <a:spcPct val="100000"/>
              </a:lnSpc>
            </a:pPr>
            <a:r>
              <a:rPr lang="en-GB" dirty="0"/>
              <a:t>Accidental beam losses </a:t>
            </a:r>
            <a:r>
              <a:rPr lang="en-US" dirty="0" smtClean="0"/>
              <a:t>and probability</a:t>
            </a:r>
          </a:p>
          <a:p>
            <a:pPr eaLnBrk="1" hangingPunct="1">
              <a:lnSpc>
                <a:spcPct val="100000"/>
              </a:lnSpc>
            </a:pPr>
            <a:endParaRPr lang="en-GB" dirty="0"/>
          </a:p>
          <a:p>
            <a:pPr eaLnBrk="1" hangingPunct="1">
              <a:lnSpc>
                <a:spcPct val="100000"/>
              </a:lnSpc>
            </a:pPr>
            <a:r>
              <a:rPr lang="en-GB" dirty="0" smtClean="0"/>
              <a:t>Machine Protection Systems</a:t>
            </a:r>
          </a:p>
          <a:p>
            <a:pPr lvl="1" eaLnBrk="1" hangingPunct="1"/>
            <a:r>
              <a:rPr lang="en-US" sz="2400" dirty="0" smtClean="0"/>
              <a:t>For high energy proton synchrotrons (LHC)</a:t>
            </a:r>
          </a:p>
          <a:p>
            <a:pPr lvl="1" eaLnBrk="1" hangingPunct="1"/>
            <a:r>
              <a:rPr lang="en-US" sz="2400" dirty="0"/>
              <a:t>F</a:t>
            </a:r>
            <a:r>
              <a:rPr lang="en-US" sz="2400" dirty="0" smtClean="0"/>
              <a:t>or high power accelerators (ESS)</a:t>
            </a:r>
          </a:p>
          <a:p>
            <a:pPr lvl="1" eaLnBrk="1" hangingPunct="1"/>
            <a:endParaRPr lang="en-GB" dirty="0" smtClean="0"/>
          </a:p>
          <a:p>
            <a:pPr eaLnBrk="1" hangingPunct="1">
              <a:lnSpc>
                <a:spcPct val="100000"/>
              </a:lnSpc>
            </a:pPr>
            <a:r>
              <a:rPr lang="en-GB" dirty="0" smtClean="0"/>
              <a:t>Some principles for protection systems</a:t>
            </a:r>
          </a:p>
        </p:txBody>
      </p:sp>
    </p:spTree>
    <p:extLst>
      <p:ext uri="{BB962C8B-B14F-4D97-AF65-F5344CB8AC3E}">
        <p14:creationId xmlns:p14="http://schemas.microsoft.com/office/powerpoint/2010/main" val="422646386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Aerial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-1" y="5463963"/>
            <a:ext cx="4096871" cy="1394224"/>
          </a:xfrm>
          <a:prstGeom prst="rect">
            <a:avLst/>
          </a:prstGeom>
          <a:solidFill>
            <a:srgbClr val="FFFF99">
              <a:alpha val="77000"/>
            </a:srgbClr>
          </a:solidFill>
          <a:ln>
            <a:noFill/>
          </a:ln>
          <a:extLst/>
        </p:spPr>
        <p:txBody>
          <a:bodyPr wrap="square" lIns="91435" tIns="45718" rIns="91435" bIns="45718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b="1" dirty="0" smtClean="0">
                <a:solidFill>
                  <a:srgbClr val="0000CC"/>
                </a:solidFill>
                <a:latin typeface="Arial" charset="0"/>
              </a:rPr>
              <a:t>LHC </a:t>
            </a:r>
            <a:r>
              <a:rPr lang="en-US" sz="1800" b="1" dirty="0">
                <a:solidFill>
                  <a:srgbClr val="0000CC"/>
                </a:solidFill>
                <a:latin typeface="Arial" charset="0"/>
              </a:rPr>
              <a:t>pp and ions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dirty="0">
                <a:solidFill>
                  <a:srgbClr val="0000CC"/>
                </a:solidFill>
                <a:latin typeface="Arial" charset="0"/>
              </a:rPr>
              <a:t>7 </a:t>
            </a:r>
            <a:r>
              <a:rPr lang="en-US" sz="1800" dirty="0" err="1" smtClean="0">
                <a:solidFill>
                  <a:srgbClr val="0000CC"/>
                </a:solidFill>
                <a:latin typeface="Arial" charset="0"/>
              </a:rPr>
              <a:t>TeV</a:t>
            </a:r>
            <a:r>
              <a:rPr lang="en-US" sz="1800" dirty="0" smtClean="0">
                <a:solidFill>
                  <a:srgbClr val="0000CC"/>
                </a:solidFill>
                <a:latin typeface="Arial" charset="0"/>
              </a:rPr>
              <a:t>/c – up to now 4 TeV/c </a:t>
            </a:r>
            <a:endParaRPr lang="en-US" sz="1800" dirty="0">
              <a:solidFill>
                <a:srgbClr val="0000CC"/>
              </a:solidFill>
              <a:latin typeface="Arial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dirty="0">
                <a:solidFill>
                  <a:srgbClr val="0000CC"/>
                </a:solidFill>
                <a:latin typeface="Arial" charset="0"/>
              </a:rPr>
              <a:t>26.8 km c</a:t>
            </a:r>
            <a:r>
              <a:rPr lang="en-US" sz="1800" dirty="0" smtClean="0">
                <a:solidFill>
                  <a:srgbClr val="0000CC"/>
                </a:solidFill>
                <a:latin typeface="Arial" charset="0"/>
              </a:rPr>
              <a:t>ircumference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Energy stored in one beam 362 MJ</a:t>
            </a:r>
            <a:endParaRPr lang="en-US" sz="1800" b="1" dirty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7232650" y="927100"/>
            <a:ext cx="801688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72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algn="l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 sz="2000" dirty="0" smtClean="0">
                <a:solidFill>
                  <a:srgbClr val="FFFF99"/>
                </a:solidFill>
                <a:latin typeface="Luxi Sans" pitchFamily="32" charset="0"/>
              </a:rPr>
              <a:t>Switzerland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 sz="2000" dirty="0" smtClean="0">
                <a:solidFill>
                  <a:srgbClr val="FFFF99"/>
                </a:solidFill>
                <a:latin typeface="Luxi Sans" pitchFamily="32" charset="0"/>
              </a:rPr>
              <a:t>Lake Geneva</a:t>
            </a:r>
            <a:endParaRPr lang="en-GB" sz="2000" dirty="0">
              <a:solidFill>
                <a:srgbClr val="FFFF99"/>
              </a:solidFill>
              <a:latin typeface="Luxi Sans" pitchFamily="32" charset="0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2771775" y="1268413"/>
            <a:ext cx="2511425" cy="573087"/>
          </a:xfrm>
          <a:prstGeom prst="rect">
            <a:avLst/>
          </a:prstGeom>
          <a:solidFill>
            <a:srgbClr val="FFFF99">
              <a:alpha val="75999"/>
            </a:srgbClr>
          </a:solidFill>
          <a:ln w="1841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" tIns="9000" rIns="9000" bIns="9000"/>
          <a:lstStyle>
            <a:lvl1pPr algn="l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 sz="2000" dirty="0">
                <a:solidFill>
                  <a:srgbClr val="0000FF"/>
                </a:solidFill>
                <a:latin typeface="Luxi Sans" pitchFamily="32" charset="0"/>
              </a:rPr>
              <a:t> </a:t>
            </a:r>
            <a:r>
              <a:rPr lang="en-GB" sz="2000" dirty="0">
                <a:solidFill>
                  <a:srgbClr val="FF0000"/>
                </a:solidFill>
                <a:latin typeface="Luxi Sans" pitchFamily="32" charset="0"/>
              </a:rPr>
              <a:t>LHC </a:t>
            </a:r>
            <a:r>
              <a:rPr lang="en-GB" sz="2000" dirty="0" smtClean="0">
                <a:solidFill>
                  <a:srgbClr val="FF0000"/>
                </a:solidFill>
                <a:latin typeface="Luxi Sans" pitchFamily="32" charset="0"/>
              </a:rPr>
              <a:t>Accelerator </a:t>
            </a:r>
            <a:endParaRPr lang="en-GB" sz="2000" dirty="0">
              <a:solidFill>
                <a:srgbClr val="FF0000"/>
              </a:solidFill>
              <a:latin typeface="Luxi Sans" pitchFamily="32" charset="0"/>
            </a:endParaRP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 sz="1400" dirty="0">
                <a:solidFill>
                  <a:srgbClr val="FF0000"/>
                </a:solidFill>
                <a:latin typeface="Luxi Sans" pitchFamily="32" charset="0"/>
              </a:rPr>
              <a:t>  </a:t>
            </a:r>
            <a:r>
              <a:rPr lang="en-GB" sz="1400" dirty="0" smtClean="0">
                <a:solidFill>
                  <a:srgbClr val="FF0000"/>
                </a:solidFill>
                <a:latin typeface="Luxi Sans" pitchFamily="32" charset="0"/>
              </a:rPr>
              <a:t>(100 m down) </a:t>
            </a:r>
            <a:endParaRPr lang="en-GB" sz="1400" dirty="0">
              <a:solidFill>
                <a:srgbClr val="FF0000"/>
              </a:solidFill>
              <a:latin typeface="Luxi Sans" pitchFamily="32" charset="0"/>
            </a:endParaRPr>
          </a:p>
        </p:txBody>
      </p:sp>
      <p:sp>
        <p:nvSpPr>
          <p:cNvPr id="12" name="AutoShape 10"/>
          <p:cNvSpPr>
            <a:spLocks noChangeArrowheads="1"/>
          </p:cNvSpPr>
          <p:nvPr/>
        </p:nvSpPr>
        <p:spPr bwMode="auto">
          <a:xfrm>
            <a:off x="4876800" y="4343400"/>
            <a:ext cx="1519238" cy="504825"/>
          </a:xfrm>
          <a:prstGeom prst="roundRect">
            <a:avLst>
              <a:gd name="adj" fmla="val 639"/>
            </a:avLst>
          </a:prstGeom>
          <a:solidFill>
            <a:srgbClr val="FFFF99">
              <a:alpha val="70000"/>
            </a:srgbClr>
          </a:solidFill>
          <a:ln w="1841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/>
          <a:lstStyle/>
          <a:p>
            <a:pPr defTabSz="457200">
              <a:lnSpc>
                <a:spcPct val="9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GB" sz="1400" dirty="0">
                <a:solidFill>
                  <a:srgbClr val="FF0000"/>
                </a:solidFill>
                <a:latin typeface="Luxi Sans" pitchFamily="32" charset="0"/>
              </a:rPr>
              <a:t> SPS Accelerator </a:t>
            </a:r>
          </a:p>
        </p:txBody>
      </p:sp>
      <p:sp>
        <p:nvSpPr>
          <p:cNvPr id="14" name="Freeform 12"/>
          <p:cNvSpPr>
            <a:spLocks/>
          </p:cNvSpPr>
          <p:nvPr/>
        </p:nvSpPr>
        <p:spPr bwMode="auto">
          <a:xfrm>
            <a:off x="4432300" y="5216525"/>
            <a:ext cx="2525713" cy="628650"/>
          </a:xfrm>
          <a:custGeom>
            <a:avLst/>
            <a:gdLst>
              <a:gd name="T0" fmla="*/ 232 w 1591"/>
              <a:gd name="T1" fmla="*/ 177 h 396"/>
              <a:gd name="T2" fmla="*/ 1240 w 1591"/>
              <a:gd name="T3" fmla="*/ 40 h 396"/>
              <a:gd name="T4" fmla="*/ 1514 w 1591"/>
              <a:gd name="T5" fmla="*/ 0 h 396"/>
              <a:gd name="T6" fmla="*/ 1540 w 1591"/>
              <a:gd name="T7" fmla="*/ 79 h 396"/>
              <a:gd name="T8" fmla="*/ 1566 w 1591"/>
              <a:gd name="T9" fmla="*/ 189 h 396"/>
              <a:gd name="T10" fmla="*/ 1588 w 1591"/>
              <a:gd name="T11" fmla="*/ 256 h 396"/>
              <a:gd name="T12" fmla="*/ 1456 w 1591"/>
              <a:gd name="T13" fmla="*/ 300 h 396"/>
              <a:gd name="T14" fmla="*/ 1391 w 1591"/>
              <a:gd name="T15" fmla="*/ 338 h 396"/>
              <a:gd name="T16" fmla="*/ 1310 w 1591"/>
              <a:gd name="T17" fmla="*/ 384 h 396"/>
              <a:gd name="T18" fmla="*/ 1209 w 1591"/>
              <a:gd name="T19" fmla="*/ 376 h 396"/>
              <a:gd name="T20" fmla="*/ 837 w 1591"/>
              <a:gd name="T21" fmla="*/ 379 h 396"/>
              <a:gd name="T22" fmla="*/ 770 w 1591"/>
              <a:gd name="T23" fmla="*/ 328 h 396"/>
              <a:gd name="T24" fmla="*/ 247 w 1591"/>
              <a:gd name="T25" fmla="*/ 310 h 396"/>
              <a:gd name="T26" fmla="*/ 47 w 1591"/>
              <a:gd name="T27" fmla="*/ 299 h 396"/>
              <a:gd name="T28" fmla="*/ 38 w 1591"/>
              <a:gd name="T29" fmla="*/ 230 h 396"/>
              <a:gd name="T30" fmla="*/ 232 w 1591"/>
              <a:gd name="T31" fmla="*/ 177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591" h="396">
                <a:moveTo>
                  <a:pt x="232" y="177"/>
                </a:moveTo>
                <a:cubicBezTo>
                  <a:pt x="437" y="152"/>
                  <a:pt x="1042" y="72"/>
                  <a:pt x="1240" y="40"/>
                </a:cubicBezTo>
                <a:cubicBezTo>
                  <a:pt x="1262" y="6"/>
                  <a:pt x="1478" y="24"/>
                  <a:pt x="1514" y="0"/>
                </a:cubicBezTo>
                <a:cubicBezTo>
                  <a:pt x="1548" y="12"/>
                  <a:pt x="1532" y="47"/>
                  <a:pt x="1540" y="79"/>
                </a:cubicBezTo>
                <a:cubicBezTo>
                  <a:pt x="1544" y="126"/>
                  <a:pt x="1544" y="145"/>
                  <a:pt x="1566" y="189"/>
                </a:cubicBezTo>
                <a:cubicBezTo>
                  <a:pt x="1591" y="238"/>
                  <a:pt x="1572" y="210"/>
                  <a:pt x="1588" y="256"/>
                </a:cubicBezTo>
                <a:cubicBezTo>
                  <a:pt x="1583" y="309"/>
                  <a:pt x="1478" y="256"/>
                  <a:pt x="1456" y="300"/>
                </a:cubicBezTo>
                <a:cubicBezTo>
                  <a:pt x="1450" y="311"/>
                  <a:pt x="1400" y="330"/>
                  <a:pt x="1391" y="338"/>
                </a:cubicBezTo>
                <a:cubicBezTo>
                  <a:pt x="1370" y="356"/>
                  <a:pt x="1348" y="369"/>
                  <a:pt x="1310" y="384"/>
                </a:cubicBezTo>
                <a:cubicBezTo>
                  <a:pt x="1257" y="382"/>
                  <a:pt x="1258" y="396"/>
                  <a:pt x="1209" y="376"/>
                </a:cubicBezTo>
                <a:cubicBezTo>
                  <a:pt x="1185" y="366"/>
                  <a:pt x="864" y="381"/>
                  <a:pt x="837" y="379"/>
                </a:cubicBezTo>
                <a:cubicBezTo>
                  <a:pt x="767" y="374"/>
                  <a:pt x="841" y="330"/>
                  <a:pt x="770" y="328"/>
                </a:cubicBezTo>
                <a:cubicBezTo>
                  <a:pt x="485" y="306"/>
                  <a:pt x="682" y="317"/>
                  <a:pt x="247" y="310"/>
                </a:cubicBezTo>
                <a:cubicBezTo>
                  <a:pt x="181" y="304"/>
                  <a:pt x="113" y="312"/>
                  <a:pt x="47" y="299"/>
                </a:cubicBezTo>
                <a:cubicBezTo>
                  <a:pt x="0" y="284"/>
                  <a:pt x="44" y="248"/>
                  <a:pt x="38" y="230"/>
                </a:cubicBezTo>
                <a:cubicBezTo>
                  <a:pt x="58" y="208"/>
                  <a:pt x="32" y="209"/>
                  <a:pt x="232" y="177"/>
                </a:cubicBezTo>
                <a:close/>
              </a:path>
            </a:pathLst>
          </a:custGeom>
          <a:noFill/>
          <a:ln w="9525">
            <a:solidFill>
              <a:srgbClr val="FF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>
              <a:solidFill>
                <a:srgbClr val="FFFFFF"/>
              </a:solidFill>
            </a:endParaRPr>
          </a:p>
        </p:txBody>
      </p:sp>
      <p:grpSp>
        <p:nvGrpSpPr>
          <p:cNvPr id="15" name="Group 15"/>
          <p:cNvGrpSpPr>
            <a:grpSpLocks/>
          </p:cNvGrpSpPr>
          <p:nvPr/>
        </p:nvGrpSpPr>
        <p:grpSpPr bwMode="auto">
          <a:xfrm>
            <a:off x="3100393" y="2111375"/>
            <a:ext cx="1611314" cy="922338"/>
            <a:chOff x="3150" y="240"/>
            <a:chExt cx="1015" cy="581"/>
          </a:xfrm>
        </p:grpSpPr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3150" y="569"/>
              <a:ext cx="1015" cy="252"/>
            </a:xfrm>
            <a:prstGeom prst="rect">
              <a:avLst/>
            </a:prstGeom>
            <a:solidFill>
              <a:srgbClr val="008000"/>
            </a:solidFill>
            <a:ln w="12700">
              <a:solidFill>
                <a:srgbClr val="0000CC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sz="2000" dirty="0" smtClean="0">
                  <a:solidFill>
                    <a:srgbClr val="FFFF00"/>
                  </a:solidFill>
                  <a:latin typeface="Arial" charset="0"/>
                </a:rPr>
                <a:t>CMS, </a:t>
              </a:r>
              <a:r>
                <a:rPr lang="en-GB" sz="1600" dirty="0" smtClean="0">
                  <a:solidFill>
                    <a:srgbClr val="FFFF00"/>
                  </a:solidFill>
                  <a:latin typeface="Arial" charset="0"/>
                </a:rPr>
                <a:t>TOTEM</a:t>
              </a:r>
              <a:endParaRPr lang="en-GB" sz="1600" dirty="0">
                <a:solidFill>
                  <a:srgbClr val="FFFF00"/>
                </a:solidFill>
                <a:latin typeface="Arial" charset="0"/>
              </a:endParaRPr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 flipH="1" flipV="1">
              <a:off x="3600" y="240"/>
              <a:ext cx="48" cy="336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 type="none" w="sm" len="sm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8" name="Group 18"/>
          <p:cNvGrpSpPr>
            <a:grpSpLocks/>
          </p:cNvGrpSpPr>
          <p:nvPr/>
        </p:nvGrpSpPr>
        <p:grpSpPr bwMode="auto">
          <a:xfrm>
            <a:off x="2479675" y="4186238"/>
            <a:ext cx="960438" cy="990600"/>
            <a:chOff x="3675" y="3264"/>
            <a:chExt cx="605" cy="624"/>
          </a:xfrm>
        </p:grpSpPr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3675" y="3264"/>
              <a:ext cx="605" cy="258"/>
            </a:xfrm>
            <a:prstGeom prst="rect">
              <a:avLst/>
            </a:prstGeom>
            <a:solidFill>
              <a:srgbClr val="008000"/>
            </a:solidFill>
            <a:ln w="12700">
              <a:solidFill>
                <a:schemeClr val="hlink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sz="2000" dirty="0">
                  <a:solidFill>
                    <a:srgbClr val="FFFF00"/>
                  </a:solidFill>
                  <a:latin typeface="Arial" charset="0"/>
                </a:rPr>
                <a:t>ALICE</a:t>
              </a:r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 flipH="1">
              <a:off x="3679" y="3552"/>
              <a:ext cx="240" cy="336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 type="none" w="sm" len="sm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1" name="Group 21"/>
          <p:cNvGrpSpPr>
            <a:grpSpLocks/>
          </p:cNvGrpSpPr>
          <p:nvPr/>
        </p:nvGrpSpPr>
        <p:grpSpPr bwMode="auto">
          <a:xfrm>
            <a:off x="7523163" y="2482850"/>
            <a:ext cx="841375" cy="1185863"/>
            <a:chOff x="4649" y="2592"/>
            <a:chExt cx="530" cy="747"/>
          </a:xfrm>
        </p:grpSpPr>
        <p:sp>
          <p:nvSpPr>
            <p:cNvPr id="22" name="Text Box 22"/>
            <p:cNvSpPr txBox="1">
              <a:spLocks noChangeArrowheads="1"/>
            </p:cNvSpPr>
            <p:nvPr/>
          </p:nvSpPr>
          <p:spPr bwMode="auto">
            <a:xfrm>
              <a:off x="4649" y="2592"/>
              <a:ext cx="530" cy="252"/>
            </a:xfrm>
            <a:prstGeom prst="rect">
              <a:avLst/>
            </a:prstGeom>
            <a:solidFill>
              <a:srgbClr val="008000"/>
            </a:solidFill>
            <a:ln w="12700">
              <a:solidFill>
                <a:schemeClr val="hlink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sz="2000" dirty="0">
                  <a:solidFill>
                    <a:srgbClr val="FFFF00"/>
                  </a:solidFill>
                  <a:latin typeface="Arial" charset="0"/>
                </a:rPr>
                <a:t>LHCb</a:t>
              </a:r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903" y="2937"/>
              <a:ext cx="64" cy="402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 type="none" w="sm" len="sm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4" name="Group 25"/>
          <p:cNvGrpSpPr>
            <a:grpSpLocks/>
          </p:cNvGrpSpPr>
          <p:nvPr/>
        </p:nvGrpSpPr>
        <p:grpSpPr bwMode="auto">
          <a:xfrm>
            <a:off x="6227763" y="4978400"/>
            <a:ext cx="1493837" cy="400050"/>
            <a:chOff x="3923" y="3136"/>
            <a:chExt cx="941" cy="252"/>
          </a:xfrm>
        </p:grpSpPr>
        <p:sp>
          <p:nvSpPr>
            <p:cNvPr id="25" name="Text Box 14"/>
            <p:cNvSpPr txBox="1">
              <a:spLocks noChangeArrowheads="1"/>
            </p:cNvSpPr>
            <p:nvPr/>
          </p:nvSpPr>
          <p:spPr bwMode="auto">
            <a:xfrm>
              <a:off x="4247" y="3136"/>
              <a:ext cx="617" cy="252"/>
            </a:xfrm>
            <a:prstGeom prst="rect">
              <a:avLst/>
            </a:prstGeom>
            <a:solidFill>
              <a:srgbClr val="008000"/>
            </a:solidFill>
            <a:ln w="12700">
              <a:solidFill>
                <a:schemeClr val="hlink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sz="2000" dirty="0">
                  <a:solidFill>
                    <a:srgbClr val="FFFF00"/>
                  </a:solidFill>
                  <a:latin typeface="Arial" charset="0"/>
                </a:rPr>
                <a:t>ATLAS</a:t>
              </a:r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 flipH="1" flipV="1">
              <a:off x="3923" y="3214"/>
              <a:ext cx="313" cy="35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 type="none" w="sm" len="sm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dirty="0">
                <a:solidFill>
                  <a:srgbClr val="FFFFFF"/>
                </a:solidFill>
              </a:endParaRPr>
            </a:p>
          </p:txBody>
        </p:sp>
      </p:grpSp>
      <p:sp>
        <p:nvSpPr>
          <p:cNvPr id="27" name="Rectangle 47"/>
          <p:cNvSpPr>
            <a:spLocks noChangeArrowheads="1"/>
          </p:cNvSpPr>
          <p:nvPr/>
        </p:nvSpPr>
        <p:spPr bwMode="auto">
          <a:xfrm>
            <a:off x="8960" y="-5"/>
            <a:ext cx="9135040" cy="762000"/>
          </a:xfrm>
          <a:prstGeom prst="rect">
            <a:avLst/>
          </a:prstGeom>
          <a:solidFill>
            <a:srgbClr val="062F67">
              <a:alpha val="85000"/>
            </a:srgbClr>
          </a:solidFill>
          <a:ln w="19050">
            <a:noFill/>
            <a:miter lim="800000"/>
            <a:headEnd/>
            <a:tailEnd/>
          </a:ln>
          <a:effectLst/>
        </p:spPr>
        <p:txBody>
          <a:bodyPr wrap="none" lIns="91435" tIns="45718" rIns="91435" bIns="45718" anchor="ctr"/>
          <a:lstStyle/>
          <a:p>
            <a:pPr>
              <a:defRPr/>
            </a:pPr>
            <a:endParaRPr lang="en-US" dirty="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28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73" y="92070"/>
            <a:ext cx="6334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760" y="160333"/>
            <a:ext cx="490538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-565" y="187320"/>
            <a:ext cx="609600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1100" dirty="0">
                <a:solidFill>
                  <a:srgbClr val="FFFFFF"/>
                </a:solidFill>
                <a:effectLst>
                  <a:outerShdw blurRad="165100" dist="635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CERN</a:t>
            </a:r>
            <a:endParaRPr lang="en-GB" sz="1100" dirty="0">
              <a:solidFill>
                <a:srgbClr val="FFFFFF"/>
              </a:solidFill>
              <a:effectLst>
                <a:outerShdw blurRad="165100" dist="635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solidFill>
                  <a:srgbClr val="FFFFFF"/>
                </a:solidFill>
                <a:effectLst/>
                <a:latin typeface="Calibri"/>
                <a:ea typeface="+mj-ea"/>
                <a:cs typeface="+mj-cs"/>
              </a:rPr>
              <a:t>Proton collider LHC – 362 MJ stored in one beam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142133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Aerial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-1" y="5463963"/>
            <a:ext cx="4096871" cy="1394224"/>
          </a:xfrm>
          <a:prstGeom prst="rect">
            <a:avLst/>
          </a:prstGeom>
          <a:solidFill>
            <a:srgbClr val="FFFF99">
              <a:alpha val="77000"/>
            </a:srgbClr>
          </a:solidFill>
          <a:ln>
            <a:noFill/>
          </a:ln>
          <a:extLst/>
        </p:spPr>
        <p:txBody>
          <a:bodyPr wrap="square" lIns="91435" tIns="45718" rIns="91435" bIns="45718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b="1" dirty="0" smtClean="0">
                <a:solidFill>
                  <a:srgbClr val="0000CC"/>
                </a:solidFill>
                <a:latin typeface="Arial" charset="0"/>
              </a:rPr>
              <a:t>LHC </a:t>
            </a:r>
            <a:r>
              <a:rPr lang="en-US" sz="1800" b="1" dirty="0">
                <a:solidFill>
                  <a:srgbClr val="0000CC"/>
                </a:solidFill>
                <a:latin typeface="Arial" charset="0"/>
              </a:rPr>
              <a:t>pp and ions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dirty="0">
                <a:solidFill>
                  <a:srgbClr val="0000CC"/>
                </a:solidFill>
                <a:latin typeface="Arial" charset="0"/>
              </a:rPr>
              <a:t>7 </a:t>
            </a:r>
            <a:r>
              <a:rPr lang="en-US" sz="1800" dirty="0" err="1" smtClean="0">
                <a:solidFill>
                  <a:srgbClr val="0000CC"/>
                </a:solidFill>
                <a:latin typeface="Arial" charset="0"/>
              </a:rPr>
              <a:t>TeV</a:t>
            </a:r>
            <a:r>
              <a:rPr lang="en-US" sz="1800" dirty="0" smtClean="0">
                <a:solidFill>
                  <a:srgbClr val="0000CC"/>
                </a:solidFill>
                <a:latin typeface="Arial" charset="0"/>
              </a:rPr>
              <a:t>/c – up to now 4 TeV/c </a:t>
            </a:r>
            <a:endParaRPr lang="en-US" sz="1800" dirty="0">
              <a:solidFill>
                <a:srgbClr val="0000CC"/>
              </a:solidFill>
              <a:latin typeface="Arial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dirty="0">
                <a:solidFill>
                  <a:srgbClr val="0000CC"/>
                </a:solidFill>
                <a:latin typeface="Arial" charset="0"/>
              </a:rPr>
              <a:t>26.8 km </a:t>
            </a:r>
            <a:r>
              <a:rPr lang="en-US" sz="1800" dirty="0" smtClean="0">
                <a:solidFill>
                  <a:srgbClr val="0000CC"/>
                </a:solidFill>
                <a:latin typeface="Arial" charset="0"/>
              </a:rPr>
              <a:t>Circumference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Energy stored in one beam 362 MJ</a:t>
            </a:r>
            <a:endParaRPr lang="en-US" sz="1800" b="1" dirty="0">
              <a:solidFill>
                <a:schemeClr val="accent6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7232650" y="927100"/>
            <a:ext cx="801688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72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algn="l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 sz="2000" dirty="0" smtClean="0">
                <a:solidFill>
                  <a:srgbClr val="FFFF99"/>
                </a:solidFill>
                <a:latin typeface="Luxi Sans" pitchFamily="32" charset="0"/>
              </a:rPr>
              <a:t>Switzerland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 sz="2000" dirty="0" smtClean="0">
                <a:solidFill>
                  <a:srgbClr val="FFFF99"/>
                </a:solidFill>
                <a:latin typeface="Luxi Sans" pitchFamily="32" charset="0"/>
              </a:rPr>
              <a:t>Lake Geneva</a:t>
            </a:r>
            <a:endParaRPr lang="en-GB" sz="2000" dirty="0">
              <a:solidFill>
                <a:srgbClr val="FFFF99"/>
              </a:solidFill>
              <a:latin typeface="Luxi Sans" pitchFamily="32" charset="0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2771775" y="1268413"/>
            <a:ext cx="2511425" cy="573087"/>
          </a:xfrm>
          <a:prstGeom prst="rect">
            <a:avLst/>
          </a:prstGeom>
          <a:solidFill>
            <a:srgbClr val="FFFF99">
              <a:alpha val="75999"/>
            </a:srgbClr>
          </a:solidFill>
          <a:ln w="1841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" tIns="9000" rIns="9000" bIns="9000"/>
          <a:lstStyle>
            <a:lvl1pPr algn="l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 sz="2000" dirty="0">
                <a:solidFill>
                  <a:srgbClr val="0000FF"/>
                </a:solidFill>
                <a:latin typeface="Luxi Sans" pitchFamily="32" charset="0"/>
              </a:rPr>
              <a:t> </a:t>
            </a:r>
            <a:r>
              <a:rPr lang="en-GB" sz="2000" dirty="0">
                <a:solidFill>
                  <a:srgbClr val="FF0000"/>
                </a:solidFill>
                <a:latin typeface="Luxi Sans" pitchFamily="32" charset="0"/>
              </a:rPr>
              <a:t>LHC </a:t>
            </a:r>
            <a:r>
              <a:rPr lang="en-GB" sz="2000" dirty="0" smtClean="0">
                <a:solidFill>
                  <a:srgbClr val="FF0000"/>
                </a:solidFill>
                <a:latin typeface="Luxi Sans" pitchFamily="32" charset="0"/>
              </a:rPr>
              <a:t>Accelerator </a:t>
            </a:r>
            <a:endParaRPr lang="en-GB" sz="2000" dirty="0">
              <a:solidFill>
                <a:srgbClr val="FF0000"/>
              </a:solidFill>
              <a:latin typeface="Luxi Sans" pitchFamily="32" charset="0"/>
            </a:endParaRP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 sz="1400" dirty="0">
                <a:solidFill>
                  <a:srgbClr val="FF0000"/>
                </a:solidFill>
                <a:latin typeface="Luxi Sans" pitchFamily="32" charset="0"/>
              </a:rPr>
              <a:t>  </a:t>
            </a:r>
            <a:r>
              <a:rPr lang="en-GB" sz="1400" dirty="0" smtClean="0">
                <a:solidFill>
                  <a:srgbClr val="FF0000"/>
                </a:solidFill>
                <a:latin typeface="Luxi Sans" pitchFamily="32" charset="0"/>
              </a:rPr>
              <a:t>(100 m down) </a:t>
            </a:r>
            <a:endParaRPr lang="en-GB" sz="1400" dirty="0">
              <a:solidFill>
                <a:srgbClr val="FF0000"/>
              </a:solidFill>
              <a:latin typeface="Luxi Sans" pitchFamily="32" charset="0"/>
            </a:endParaRPr>
          </a:p>
        </p:txBody>
      </p:sp>
      <p:sp>
        <p:nvSpPr>
          <p:cNvPr id="12" name="AutoShape 10"/>
          <p:cNvSpPr>
            <a:spLocks noChangeArrowheads="1"/>
          </p:cNvSpPr>
          <p:nvPr/>
        </p:nvSpPr>
        <p:spPr bwMode="auto">
          <a:xfrm>
            <a:off x="4876800" y="4343400"/>
            <a:ext cx="1519238" cy="504825"/>
          </a:xfrm>
          <a:prstGeom prst="roundRect">
            <a:avLst>
              <a:gd name="adj" fmla="val 639"/>
            </a:avLst>
          </a:prstGeom>
          <a:solidFill>
            <a:srgbClr val="FFFF99">
              <a:alpha val="70000"/>
            </a:srgbClr>
          </a:solidFill>
          <a:ln w="1841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/>
          <a:lstStyle/>
          <a:p>
            <a:pPr defTabSz="457200">
              <a:lnSpc>
                <a:spcPct val="9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GB" sz="1400" dirty="0">
                <a:solidFill>
                  <a:srgbClr val="FF0000"/>
                </a:solidFill>
                <a:latin typeface="Luxi Sans" pitchFamily="32" charset="0"/>
              </a:rPr>
              <a:t> SPS Accelerator </a:t>
            </a:r>
          </a:p>
        </p:txBody>
      </p:sp>
      <p:sp>
        <p:nvSpPr>
          <p:cNvPr id="14" name="Freeform 12"/>
          <p:cNvSpPr>
            <a:spLocks/>
          </p:cNvSpPr>
          <p:nvPr/>
        </p:nvSpPr>
        <p:spPr bwMode="auto">
          <a:xfrm>
            <a:off x="4432300" y="5216525"/>
            <a:ext cx="2525713" cy="628650"/>
          </a:xfrm>
          <a:custGeom>
            <a:avLst/>
            <a:gdLst>
              <a:gd name="T0" fmla="*/ 232 w 1591"/>
              <a:gd name="T1" fmla="*/ 177 h 396"/>
              <a:gd name="T2" fmla="*/ 1240 w 1591"/>
              <a:gd name="T3" fmla="*/ 40 h 396"/>
              <a:gd name="T4" fmla="*/ 1514 w 1591"/>
              <a:gd name="T5" fmla="*/ 0 h 396"/>
              <a:gd name="T6" fmla="*/ 1540 w 1591"/>
              <a:gd name="T7" fmla="*/ 79 h 396"/>
              <a:gd name="T8" fmla="*/ 1566 w 1591"/>
              <a:gd name="T9" fmla="*/ 189 h 396"/>
              <a:gd name="T10" fmla="*/ 1588 w 1591"/>
              <a:gd name="T11" fmla="*/ 256 h 396"/>
              <a:gd name="T12" fmla="*/ 1456 w 1591"/>
              <a:gd name="T13" fmla="*/ 300 h 396"/>
              <a:gd name="T14" fmla="*/ 1391 w 1591"/>
              <a:gd name="T15" fmla="*/ 338 h 396"/>
              <a:gd name="T16" fmla="*/ 1310 w 1591"/>
              <a:gd name="T17" fmla="*/ 384 h 396"/>
              <a:gd name="T18" fmla="*/ 1209 w 1591"/>
              <a:gd name="T19" fmla="*/ 376 h 396"/>
              <a:gd name="T20" fmla="*/ 837 w 1591"/>
              <a:gd name="T21" fmla="*/ 379 h 396"/>
              <a:gd name="T22" fmla="*/ 770 w 1591"/>
              <a:gd name="T23" fmla="*/ 328 h 396"/>
              <a:gd name="T24" fmla="*/ 247 w 1591"/>
              <a:gd name="T25" fmla="*/ 310 h 396"/>
              <a:gd name="T26" fmla="*/ 47 w 1591"/>
              <a:gd name="T27" fmla="*/ 299 h 396"/>
              <a:gd name="T28" fmla="*/ 38 w 1591"/>
              <a:gd name="T29" fmla="*/ 230 h 396"/>
              <a:gd name="T30" fmla="*/ 232 w 1591"/>
              <a:gd name="T31" fmla="*/ 177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591" h="396">
                <a:moveTo>
                  <a:pt x="232" y="177"/>
                </a:moveTo>
                <a:cubicBezTo>
                  <a:pt x="437" y="152"/>
                  <a:pt x="1042" y="72"/>
                  <a:pt x="1240" y="40"/>
                </a:cubicBezTo>
                <a:cubicBezTo>
                  <a:pt x="1262" y="6"/>
                  <a:pt x="1478" y="24"/>
                  <a:pt x="1514" y="0"/>
                </a:cubicBezTo>
                <a:cubicBezTo>
                  <a:pt x="1548" y="12"/>
                  <a:pt x="1532" y="47"/>
                  <a:pt x="1540" y="79"/>
                </a:cubicBezTo>
                <a:cubicBezTo>
                  <a:pt x="1544" y="126"/>
                  <a:pt x="1544" y="145"/>
                  <a:pt x="1566" y="189"/>
                </a:cubicBezTo>
                <a:cubicBezTo>
                  <a:pt x="1591" y="238"/>
                  <a:pt x="1572" y="210"/>
                  <a:pt x="1588" y="256"/>
                </a:cubicBezTo>
                <a:cubicBezTo>
                  <a:pt x="1583" y="309"/>
                  <a:pt x="1478" y="256"/>
                  <a:pt x="1456" y="300"/>
                </a:cubicBezTo>
                <a:cubicBezTo>
                  <a:pt x="1450" y="311"/>
                  <a:pt x="1400" y="330"/>
                  <a:pt x="1391" y="338"/>
                </a:cubicBezTo>
                <a:cubicBezTo>
                  <a:pt x="1370" y="356"/>
                  <a:pt x="1348" y="369"/>
                  <a:pt x="1310" y="384"/>
                </a:cubicBezTo>
                <a:cubicBezTo>
                  <a:pt x="1257" y="382"/>
                  <a:pt x="1258" y="396"/>
                  <a:pt x="1209" y="376"/>
                </a:cubicBezTo>
                <a:cubicBezTo>
                  <a:pt x="1185" y="366"/>
                  <a:pt x="864" y="381"/>
                  <a:pt x="837" y="379"/>
                </a:cubicBezTo>
                <a:cubicBezTo>
                  <a:pt x="767" y="374"/>
                  <a:pt x="841" y="330"/>
                  <a:pt x="770" y="328"/>
                </a:cubicBezTo>
                <a:cubicBezTo>
                  <a:pt x="485" y="306"/>
                  <a:pt x="682" y="317"/>
                  <a:pt x="247" y="310"/>
                </a:cubicBezTo>
                <a:cubicBezTo>
                  <a:pt x="181" y="304"/>
                  <a:pt x="113" y="312"/>
                  <a:pt x="47" y="299"/>
                </a:cubicBezTo>
                <a:cubicBezTo>
                  <a:pt x="0" y="284"/>
                  <a:pt x="44" y="248"/>
                  <a:pt x="38" y="230"/>
                </a:cubicBezTo>
                <a:cubicBezTo>
                  <a:pt x="58" y="208"/>
                  <a:pt x="32" y="209"/>
                  <a:pt x="232" y="177"/>
                </a:cubicBezTo>
                <a:close/>
              </a:path>
            </a:pathLst>
          </a:custGeom>
          <a:noFill/>
          <a:ln w="9525">
            <a:solidFill>
              <a:srgbClr val="FF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>
              <a:solidFill>
                <a:srgbClr val="FFFFFF"/>
              </a:solidFill>
            </a:endParaRPr>
          </a:p>
        </p:txBody>
      </p:sp>
      <p:grpSp>
        <p:nvGrpSpPr>
          <p:cNvPr id="15" name="Group 15"/>
          <p:cNvGrpSpPr>
            <a:grpSpLocks/>
          </p:cNvGrpSpPr>
          <p:nvPr/>
        </p:nvGrpSpPr>
        <p:grpSpPr bwMode="auto">
          <a:xfrm>
            <a:off x="3100393" y="2111375"/>
            <a:ext cx="1611314" cy="922338"/>
            <a:chOff x="3150" y="240"/>
            <a:chExt cx="1015" cy="581"/>
          </a:xfrm>
        </p:grpSpPr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3150" y="569"/>
              <a:ext cx="1015" cy="252"/>
            </a:xfrm>
            <a:prstGeom prst="rect">
              <a:avLst/>
            </a:prstGeom>
            <a:solidFill>
              <a:srgbClr val="008000"/>
            </a:solidFill>
            <a:ln w="12700">
              <a:solidFill>
                <a:srgbClr val="0000CC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sz="2000" dirty="0" smtClean="0">
                  <a:solidFill>
                    <a:srgbClr val="FFFF00"/>
                  </a:solidFill>
                  <a:latin typeface="Arial" charset="0"/>
                </a:rPr>
                <a:t>CMS, </a:t>
              </a:r>
              <a:r>
                <a:rPr lang="en-GB" sz="1600" dirty="0" smtClean="0">
                  <a:solidFill>
                    <a:srgbClr val="FFFF00"/>
                  </a:solidFill>
                  <a:latin typeface="Arial" charset="0"/>
                </a:rPr>
                <a:t>TOTEM</a:t>
              </a:r>
              <a:endParaRPr lang="en-GB" sz="1600" dirty="0">
                <a:solidFill>
                  <a:srgbClr val="FFFF00"/>
                </a:solidFill>
                <a:latin typeface="Arial" charset="0"/>
              </a:endParaRPr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 flipH="1" flipV="1">
              <a:off x="3600" y="240"/>
              <a:ext cx="48" cy="336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 type="none" w="sm" len="sm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8" name="Group 18"/>
          <p:cNvGrpSpPr>
            <a:grpSpLocks/>
          </p:cNvGrpSpPr>
          <p:nvPr/>
        </p:nvGrpSpPr>
        <p:grpSpPr bwMode="auto">
          <a:xfrm>
            <a:off x="2479675" y="4186238"/>
            <a:ext cx="960438" cy="990600"/>
            <a:chOff x="3675" y="3264"/>
            <a:chExt cx="605" cy="624"/>
          </a:xfrm>
        </p:grpSpPr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3675" y="3264"/>
              <a:ext cx="605" cy="258"/>
            </a:xfrm>
            <a:prstGeom prst="rect">
              <a:avLst/>
            </a:prstGeom>
            <a:solidFill>
              <a:srgbClr val="008000"/>
            </a:solidFill>
            <a:ln w="12700">
              <a:solidFill>
                <a:schemeClr val="hlink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sz="2000" dirty="0">
                  <a:solidFill>
                    <a:srgbClr val="FFFF00"/>
                  </a:solidFill>
                  <a:latin typeface="Arial" charset="0"/>
                </a:rPr>
                <a:t>ALICE</a:t>
              </a:r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 flipH="1">
              <a:off x="3679" y="3552"/>
              <a:ext cx="240" cy="336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 type="none" w="sm" len="sm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1" name="Group 21"/>
          <p:cNvGrpSpPr>
            <a:grpSpLocks/>
          </p:cNvGrpSpPr>
          <p:nvPr/>
        </p:nvGrpSpPr>
        <p:grpSpPr bwMode="auto">
          <a:xfrm>
            <a:off x="7523163" y="2482850"/>
            <a:ext cx="841375" cy="1185863"/>
            <a:chOff x="4649" y="2592"/>
            <a:chExt cx="530" cy="747"/>
          </a:xfrm>
        </p:grpSpPr>
        <p:sp>
          <p:nvSpPr>
            <p:cNvPr id="22" name="Text Box 22"/>
            <p:cNvSpPr txBox="1">
              <a:spLocks noChangeArrowheads="1"/>
            </p:cNvSpPr>
            <p:nvPr/>
          </p:nvSpPr>
          <p:spPr bwMode="auto">
            <a:xfrm>
              <a:off x="4649" y="2592"/>
              <a:ext cx="530" cy="252"/>
            </a:xfrm>
            <a:prstGeom prst="rect">
              <a:avLst/>
            </a:prstGeom>
            <a:solidFill>
              <a:srgbClr val="008000"/>
            </a:solidFill>
            <a:ln w="12700">
              <a:solidFill>
                <a:schemeClr val="hlink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sz="2000" dirty="0">
                  <a:solidFill>
                    <a:srgbClr val="FFFF00"/>
                  </a:solidFill>
                  <a:latin typeface="Arial" charset="0"/>
                </a:rPr>
                <a:t>LHCb</a:t>
              </a:r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903" y="2937"/>
              <a:ext cx="64" cy="402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 type="none" w="sm" len="sm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4" name="Group 25"/>
          <p:cNvGrpSpPr>
            <a:grpSpLocks/>
          </p:cNvGrpSpPr>
          <p:nvPr/>
        </p:nvGrpSpPr>
        <p:grpSpPr bwMode="auto">
          <a:xfrm>
            <a:off x="6227763" y="4978400"/>
            <a:ext cx="1493837" cy="400050"/>
            <a:chOff x="3923" y="3136"/>
            <a:chExt cx="941" cy="252"/>
          </a:xfrm>
        </p:grpSpPr>
        <p:sp>
          <p:nvSpPr>
            <p:cNvPr id="25" name="Text Box 14"/>
            <p:cNvSpPr txBox="1">
              <a:spLocks noChangeArrowheads="1"/>
            </p:cNvSpPr>
            <p:nvPr/>
          </p:nvSpPr>
          <p:spPr bwMode="auto">
            <a:xfrm>
              <a:off x="4247" y="3136"/>
              <a:ext cx="617" cy="252"/>
            </a:xfrm>
            <a:prstGeom prst="rect">
              <a:avLst/>
            </a:prstGeom>
            <a:solidFill>
              <a:srgbClr val="008000"/>
            </a:solidFill>
            <a:ln w="12700">
              <a:solidFill>
                <a:schemeClr val="hlink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sz="2000" dirty="0">
                  <a:solidFill>
                    <a:srgbClr val="FFFF00"/>
                  </a:solidFill>
                  <a:latin typeface="Arial" charset="0"/>
                </a:rPr>
                <a:t>ATLAS</a:t>
              </a:r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 flipH="1" flipV="1">
              <a:off x="3923" y="3214"/>
              <a:ext cx="313" cy="35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 type="none" w="sm" len="sm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dirty="0">
                <a:solidFill>
                  <a:srgbClr val="FFFFFF"/>
                </a:solidFill>
              </a:endParaRPr>
            </a:p>
          </p:txBody>
        </p:sp>
      </p:grpSp>
      <p:sp>
        <p:nvSpPr>
          <p:cNvPr id="27" name="Rectangle 47"/>
          <p:cNvSpPr>
            <a:spLocks noChangeArrowheads="1"/>
          </p:cNvSpPr>
          <p:nvPr/>
        </p:nvSpPr>
        <p:spPr bwMode="auto">
          <a:xfrm>
            <a:off x="8960" y="-5"/>
            <a:ext cx="9135040" cy="762000"/>
          </a:xfrm>
          <a:prstGeom prst="rect">
            <a:avLst/>
          </a:prstGeom>
          <a:solidFill>
            <a:srgbClr val="062F67">
              <a:alpha val="85000"/>
            </a:srgbClr>
          </a:solidFill>
          <a:ln w="19050">
            <a:noFill/>
            <a:miter lim="800000"/>
            <a:headEnd/>
            <a:tailEnd/>
          </a:ln>
          <a:effectLst/>
        </p:spPr>
        <p:txBody>
          <a:bodyPr wrap="none" lIns="91435" tIns="45718" rIns="91435" bIns="45718" anchor="ctr"/>
          <a:lstStyle/>
          <a:p>
            <a:pPr>
              <a:defRPr/>
            </a:pPr>
            <a:endParaRPr lang="en-US" dirty="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28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73" y="92070"/>
            <a:ext cx="6334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760" y="160333"/>
            <a:ext cx="490538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-565" y="187320"/>
            <a:ext cx="609600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1100" dirty="0">
                <a:solidFill>
                  <a:srgbClr val="FFFFFF"/>
                </a:solidFill>
                <a:effectLst>
                  <a:outerShdw blurRad="165100" dist="635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CERN</a:t>
            </a:r>
            <a:endParaRPr lang="en-GB" sz="1100" dirty="0">
              <a:solidFill>
                <a:srgbClr val="FFFFFF"/>
              </a:solidFill>
              <a:effectLst>
                <a:outerShdw blurRad="165100" dist="635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solidFill>
                  <a:srgbClr val="FFFFFF"/>
                </a:solidFill>
                <a:effectLst/>
                <a:latin typeface="Calibri"/>
                <a:ea typeface="+mj-ea"/>
                <a:cs typeface="+mj-cs"/>
              </a:rPr>
              <a:t>Proton collider LHC – 362 MJ stored in one beam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-565" y="0"/>
            <a:ext cx="9144565" cy="6863417"/>
          </a:xfrm>
          <a:prstGeom prst="rect">
            <a:avLst/>
          </a:prstGeom>
          <a:solidFill>
            <a:srgbClr val="002060">
              <a:alpha val="50000"/>
            </a:srgbClr>
          </a:solidFill>
        </p:spPr>
        <p:txBody>
          <a:bodyPr wrap="square" rtlCol="0">
            <a:spAutoFit/>
          </a:bodyPr>
          <a:lstStyle/>
          <a:p>
            <a:pPr algn="ctr"/>
            <a:endParaRPr lang="en-US" sz="4000" dirty="0" smtClean="0">
              <a:solidFill>
                <a:srgbClr val="FFFF00"/>
              </a:solidFill>
            </a:endParaRPr>
          </a:p>
          <a:p>
            <a:pPr algn="ctr"/>
            <a:endParaRPr lang="en-US" sz="4000" dirty="0">
              <a:solidFill>
                <a:srgbClr val="FFFF00"/>
              </a:solidFill>
            </a:endParaRPr>
          </a:p>
          <a:p>
            <a:pPr algn="ctr"/>
            <a:endParaRPr lang="en-US" sz="4000" dirty="0" smtClean="0">
              <a:solidFill>
                <a:srgbClr val="FFFF00"/>
              </a:solidFill>
            </a:endParaRPr>
          </a:p>
          <a:p>
            <a:pPr algn="ctr"/>
            <a:r>
              <a:rPr lang="en-US" sz="4000" dirty="0" smtClean="0">
                <a:solidFill>
                  <a:srgbClr val="FFFF00"/>
                </a:solidFill>
              </a:rPr>
              <a:t>If something goes wrong, the beam energy has to be safely deposited</a:t>
            </a:r>
          </a:p>
          <a:p>
            <a:pPr algn="ctr"/>
            <a:endParaRPr lang="en-US" sz="4000" dirty="0">
              <a:solidFill>
                <a:srgbClr val="FFFF00"/>
              </a:solidFill>
            </a:endParaRPr>
          </a:p>
          <a:p>
            <a:pPr algn="ctr"/>
            <a:endParaRPr lang="en-US" sz="4000" dirty="0">
              <a:solidFill>
                <a:srgbClr val="FFFF00"/>
              </a:solidFill>
            </a:endParaRPr>
          </a:p>
          <a:p>
            <a:pPr algn="ctr"/>
            <a:endParaRPr lang="en-US" sz="4000" dirty="0" smtClean="0">
              <a:solidFill>
                <a:srgbClr val="FFFF00"/>
              </a:solidFill>
            </a:endParaRPr>
          </a:p>
          <a:p>
            <a:pPr algn="ctr"/>
            <a:endParaRPr lang="en-US" sz="4000" dirty="0">
              <a:solidFill>
                <a:srgbClr val="FFFF00"/>
              </a:solidFill>
            </a:endParaRPr>
          </a:p>
          <a:p>
            <a:pPr algn="ctr"/>
            <a:endParaRPr lang="en-US" sz="4000" dirty="0" smtClean="0">
              <a:solidFill>
                <a:srgbClr val="FFFF00"/>
              </a:solidFill>
            </a:endParaRPr>
          </a:p>
          <a:p>
            <a:pPr algn="ctr"/>
            <a:endParaRPr lang="en-GB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961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Rectangle 105"/>
          <p:cNvSpPr/>
          <p:nvPr/>
        </p:nvSpPr>
        <p:spPr>
          <a:xfrm>
            <a:off x="107504" y="2894023"/>
            <a:ext cx="8928992" cy="757860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ESS Lund / Sweden – 5 MW beam power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8131110" y="3013730"/>
            <a:ext cx="636960" cy="369332"/>
          </a:xfrm>
          <a:prstGeom prst="rect">
            <a:avLst/>
          </a:prstGeom>
          <a:noFill/>
          <a:ln>
            <a:noFill/>
          </a:ln>
        </p:spPr>
        <p:txBody>
          <a:bodyPr wrap="none" lIns="36000" tIns="0" rIns="36000" bIns="0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90"/>
                </a:solidFill>
                <a:latin typeface="Calibri"/>
              </a:rPr>
              <a:t>Power of 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90"/>
                </a:solidFill>
                <a:latin typeface="Calibri"/>
              </a:rPr>
              <a:t>5000 kW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85363" y="2906123"/>
            <a:ext cx="930565" cy="553998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36000" bIns="0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90"/>
                </a:solidFill>
                <a:latin typeface="Calibri"/>
              </a:rPr>
              <a:t>Drift tube </a:t>
            </a:r>
            <a:r>
              <a:rPr lang="en-US" sz="1200" dirty="0" err="1">
                <a:solidFill>
                  <a:srgbClr val="000090"/>
                </a:solidFill>
                <a:latin typeface="Calibri"/>
              </a:rPr>
              <a:t>linac</a:t>
            </a:r>
            <a:r>
              <a:rPr lang="en-US" sz="1200" dirty="0">
                <a:solidFill>
                  <a:srgbClr val="000090"/>
                </a:solidFill>
                <a:latin typeface="Calibri"/>
              </a:rPr>
              <a:t> with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90"/>
                </a:solidFill>
                <a:latin typeface="Calibri"/>
              </a:rPr>
              <a:t>4 tanks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787" y="2913218"/>
            <a:ext cx="695954" cy="738664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36000" bIns="0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90"/>
                </a:solidFill>
                <a:latin typeface="Calibri"/>
              </a:rPr>
              <a:t>Low energy beam transport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95486" y="2907362"/>
            <a:ext cx="729650" cy="738664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36000" bIns="0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90"/>
                </a:solidFill>
                <a:latin typeface="Calibri"/>
              </a:rPr>
              <a:t>Medium energy beam transport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41584" y="3010936"/>
            <a:ext cx="2392881" cy="184666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36000" bIns="0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90"/>
                </a:solidFill>
                <a:latin typeface="Calibri"/>
              </a:rPr>
              <a:t>Super-conducting cavities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99005" y="3015070"/>
            <a:ext cx="1196441" cy="369332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36000" bIns="0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90"/>
                </a:solidFill>
                <a:latin typeface="Calibri"/>
              </a:rPr>
              <a:t>High energy beam transport</a:t>
            </a:r>
          </a:p>
        </p:txBody>
      </p:sp>
      <p:sp>
        <p:nvSpPr>
          <p:cNvPr id="3" name="Rectangle 2"/>
          <p:cNvSpPr/>
          <p:nvPr/>
        </p:nvSpPr>
        <p:spPr>
          <a:xfrm>
            <a:off x="3618427" y="3908757"/>
            <a:ext cx="5398406" cy="2031325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square" anchor="b">
            <a:spAutoFit/>
          </a:bodyPr>
          <a:lstStyle/>
          <a:p>
            <a:pPr marL="342900" indent="-342900" defTabSz="457200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0000CC"/>
                </a:solidFill>
                <a:latin typeface="Calibri"/>
              </a:rPr>
              <a:t>Operating with protons</a:t>
            </a:r>
          </a:p>
          <a:p>
            <a:pPr marL="342900" indent="-342900" defTabSz="457200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0000CC"/>
                </a:solidFill>
                <a:latin typeface="Calibri"/>
              </a:rPr>
              <a:t>Operation </a:t>
            </a:r>
            <a:r>
              <a:rPr lang="en-US" sz="1800" dirty="0">
                <a:solidFill>
                  <a:srgbClr val="0000CC"/>
                </a:solidFill>
                <a:latin typeface="Calibri"/>
              </a:rPr>
              <a:t>with beam pulses at a frequency of 14 Hz</a:t>
            </a:r>
          </a:p>
          <a:p>
            <a:pPr marL="342900" indent="-342900" defTabSz="457200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1800" dirty="0">
                <a:solidFill>
                  <a:srgbClr val="0000CC"/>
                </a:solidFill>
                <a:latin typeface="Calibri"/>
              </a:rPr>
              <a:t>Pulse length of 2.86 </a:t>
            </a:r>
            <a:r>
              <a:rPr lang="en-US" sz="1800" dirty="0" err="1">
                <a:solidFill>
                  <a:srgbClr val="0000CC"/>
                </a:solidFill>
                <a:latin typeface="Calibri"/>
              </a:rPr>
              <a:t>ms</a:t>
            </a:r>
            <a:endParaRPr lang="en-US" sz="1800" dirty="0">
              <a:solidFill>
                <a:srgbClr val="0000CC"/>
              </a:solidFill>
              <a:latin typeface="Calibri"/>
            </a:endParaRPr>
          </a:p>
          <a:p>
            <a:pPr marL="342900" indent="-342900" defTabSz="457200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Average power of 5 MW</a:t>
            </a:r>
          </a:p>
          <a:p>
            <a:pPr marL="342900" indent="-342900" defTabSz="457200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1800" dirty="0">
                <a:solidFill>
                  <a:srgbClr val="0000CC"/>
                </a:solidFill>
                <a:latin typeface="Calibri"/>
              </a:rPr>
              <a:t>Peak power of 125 MW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71461" y="2913218"/>
            <a:ext cx="681718" cy="553998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36000" bIns="0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90"/>
                </a:solidFill>
                <a:latin typeface="Calibri"/>
              </a:rPr>
              <a:t>RFQ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90"/>
                </a:solidFill>
                <a:latin typeface="Calibri"/>
              </a:rPr>
              <a:t>352.2 MHz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4679" y="2581288"/>
            <a:ext cx="714129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FF"/>
                </a:solidFill>
                <a:latin typeface="Calibri"/>
              </a:rPr>
              <a:t>75 </a:t>
            </a:r>
            <a:r>
              <a:rPr lang="en-US" sz="1200" dirty="0" err="1">
                <a:solidFill>
                  <a:srgbClr val="0000FF"/>
                </a:solidFill>
                <a:latin typeface="Calibri"/>
              </a:rPr>
              <a:t>keV</a:t>
            </a:r>
            <a:endParaRPr lang="en-US" sz="1200" dirty="0">
              <a:solidFill>
                <a:srgbClr val="0000FF"/>
              </a:solidFill>
              <a:latin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46182" y="2583566"/>
            <a:ext cx="714129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FF"/>
                </a:solidFill>
                <a:latin typeface="Calibri"/>
              </a:rPr>
              <a:t>3 MeV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74966" y="2581288"/>
            <a:ext cx="714129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FF"/>
                </a:solidFill>
                <a:latin typeface="Calibri"/>
              </a:rPr>
              <a:t>78 MeV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86738" y="2581288"/>
            <a:ext cx="833334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FF"/>
                </a:solidFill>
                <a:latin typeface="Calibri"/>
              </a:rPr>
              <a:t>200 MeV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69628" y="2581288"/>
            <a:ext cx="833334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FF"/>
                </a:solidFill>
                <a:latin typeface="Calibri"/>
              </a:rPr>
              <a:t>628 MeV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56176" y="2581288"/>
            <a:ext cx="997034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srgbClr val="0000FF"/>
                </a:solidFill>
                <a:latin typeface="Calibri"/>
              </a:rPr>
              <a:t>2500 </a:t>
            </a:r>
            <a:r>
              <a:rPr lang="en-US" sz="1200" dirty="0">
                <a:solidFill>
                  <a:srgbClr val="0000FF"/>
                </a:solidFill>
                <a:latin typeface="Calibri"/>
              </a:rPr>
              <a:t>MeV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14960" y="2042925"/>
            <a:ext cx="724570" cy="360040"/>
          </a:xfrm>
          <a:prstGeom prst="roundRect">
            <a:avLst/>
          </a:prstGeom>
          <a:solidFill>
            <a:srgbClr val="FF0000"/>
          </a:solidFill>
          <a:ln w="19050" cmpd="sng">
            <a:solidFill>
              <a:schemeClr val="accent4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FFFFFF"/>
                </a:solidFill>
              </a:rPr>
              <a:t>Source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064304" y="2040603"/>
            <a:ext cx="556602" cy="360040"/>
          </a:xfrm>
          <a:prstGeom prst="roundRect">
            <a:avLst/>
          </a:prstGeom>
          <a:solidFill>
            <a:srgbClr val="FF0000"/>
          </a:solidFill>
          <a:ln w="19050" cmpd="sng">
            <a:solidFill>
              <a:schemeClr val="accent4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FFFFFF"/>
                </a:solidFill>
              </a:rPr>
              <a:t>LEBT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1767881" y="2042925"/>
            <a:ext cx="556602" cy="360040"/>
          </a:xfrm>
          <a:prstGeom prst="roundRect">
            <a:avLst/>
          </a:prstGeom>
          <a:solidFill>
            <a:srgbClr val="FF0000"/>
          </a:solidFill>
          <a:ln w="19050" cmpd="sng">
            <a:solidFill>
              <a:schemeClr val="accent4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FFFFFF"/>
                </a:solidFill>
              </a:rPr>
              <a:t>RFQ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2446504" y="2042925"/>
            <a:ext cx="577468" cy="360040"/>
          </a:xfrm>
          <a:prstGeom prst="roundRect">
            <a:avLst/>
          </a:prstGeom>
          <a:solidFill>
            <a:srgbClr val="FF0000"/>
          </a:solidFill>
          <a:ln w="19050" cmpd="sng">
            <a:solidFill>
              <a:schemeClr val="accent4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FFFFFF"/>
                </a:solidFill>
              </a:rPr>
              <a:t>MEBT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3178616" y="2044102"/>
            <a:ext cx="730733" cy="360040"/>
          </a:xfrm>
          <a:prstGeom prst="roundRect">
            <a:avLst/>
          </a:prstGeom>
          <a:solidFill>
            <a:srgbClr val="FF0000"/>
          </a:solidFill>
          <a:ln w="19050" cmpd="sng">
            <a:solidFill>
              <a:schemeClr val="accent4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FFFFFF"/>
                </a:solidFill>
              </a:rPr>
              <a:t>DTL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015928" y="2044102"/>
            <a:ext cx="720783" cy="360040"/>
          </a:xfrm>
          <a:prstGeom prst="roundRect">
            <a:avLst/>
          </a:prstGeom>
          <a:solidFill>
            <a:srgbClr val="000090"/>
          </a:solidFill>
          <a:ln w="19050" cmpd="sng">
            <a:solidFill>
              <a:schemeClr val="accent4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FFFFFF"/>
                </a:solidFill>
              </a:rPr>
              <a:t>Spokes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5844357" y="2042899"/>
            <a:ext cx="720783" cy="360040"/>
          </a:xfrm>
          <a:prstGeom prst="roundRect">
            <a:avLst/>
          </a:prstGeom>
          <a:solidFill>
            <a:srgbClr val="000090"/>
          </a:solidFill>
          <a:ln w="19050" cmpd="sng">
            <a:solidFill>
              <a:schemeClr val="accent4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FFFFFF"/>
                </a:solidFill>
              </a:rPr>
              <a:t>High β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4860032" y="2042899"/>
            <a:ext cx="853843" cy="360040"/>
          </a:xfrm>
          <a:prstGeom prst="roundRect">
            <a:avLst/>
          </a:prstGeom>
          <a:solidFill>
            <a:srgbClr val="000090"/>
          </a:solidFill>
          <a:ln w="19050" cmpd="sng">
            <a:solidFill>
              <a:schemeClr val="accent4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FFFFFF"/>
                </a:solidFill>
              </a:rPr>
              <a:t>Medium β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6708094" y="2048168"/>
            <a:ext cx="1305712" cy="360040"/>
          </a:xfrm>
          <a:prstGeom prst="roundRect">
            <a:avLst/>
          </a:prstGeom>
          <a:solidFill>
            <a:srgbClr val="FF0000"/>
          </a:solidFill>
          <a:ln w="19050" cmpd="sng">
            <a:solidFill>
              <a:schemeClr val="accent4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FFFFFF"/>
                </a:solidFill>
              </a:rPr>
              <a:t>HEBT &amp; Upgrade</a:t>
            </a:r>
          </a:p>
        </p:txBody>
      </p:sp>
      <p:sp>
        <p:nvSpPr>
          <p:cNvPr id="27" name="Oval 26"/>
          <p:cNvSpPr/>
          <p:nvPr/>
        </p:nvSpPr>
        <p:spPr>
          <a:xfrm>
            <a:off x="8099040" y="1870944"/>
            <a:ext cx="709200" cy="709200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FFFFFF"/>
                </a:solidFill>
              </a:rPr>
              <a:t>Target</a:t>
            </a:r>
          </a:p>
        </p:txBody>
      </p:sp>
      <p:cxnSp>
        <p:nvCxnSpPr>
          <p:cNvPr id="51" name="Straight Arrow Connector 50"/>
          <p:cNvCxnSpPr>
            <a:cxnSpLocks noChangeAspect="1"/>
            <a:stCxn id="17" idx="3"/>
            <a:endCxn id="40" idx="1"/>
          </p:cNvCxnSpPr>
          <p:nvPr/>
        </p:nvCxnSpPr>
        <p:spPr>
          <a:xfrm flipV="1">
            <a:off x="939530" y="2220623"/>
            <a:ext cx="124774" cy="2322"/>
          </a:xfrm>
          <a:prstGeom prst="straightConnector1">
            <a:avLst/>
          </a:prstGeom>
          <a:ln>
            <a:solidFill>
              <a:schemeClr val="accent4">
                <a:lumMod val="10000"/>
              </a:schemeClr>
            </a:solidFill>
            <a:tailEnd type="triangle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cxnSpLocks noChangeAspect="1"/>
            <a:stCxn id="40" idx="3"/>
            <a:endCxn id="41" idx="1"/>
          </p:cNvCxnSpPr>
          <p:nvPr/>
        </p:nvCxnSpPr>
        <p:spPr>
          <a:xfrm>
            <a:off x="1620906" y="2220623"/>
            <a:ext cx="146975" cy="2322"/>
          </a:xfrm>
          <a:prstGeom prst="straightConnector1">
            <a:avLst/>
          </a:prstGeom>
          <a:ln>
            <a:solidFill>
              <a:schemeClr val="accent4">
                <a:lumMod val="10000"/>
              </a:schemeClr>
            </a:solidFill>
            <a:tailEnd type="triangle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cxnSpLocks noChangeAspect="1"/>
            <a:stCxn id="41" idx="3"/>
            <a:endCxn id="42" idx="1"/>
          </p:cNvCxnSpPr>
          <p:nvPr/>
        </p:nvCxnSpPr>
        <p:spPr>
          <a:xfrm>
            <a:off x="2324483" y="2222945"/>
            <a:ext cx="122021" cy="0"/>
          </a:xfrm>
          <a:prstGeom prst="straightConnector1">
            <a:avLst/>
          </a:prstGeom>
          <a:ln>
            <a:solidFill>
              <a:schemeClr val="accent4">
                <a:lumMod val="10000"/>
              </a:schemeClr>
            </a:solidFill>
            <a:tailEnd type="triangle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cxnSpLocks noChangeAspect="1"/>
            <a:stCxn id="42" idx="3"/>
            <a:endCxn id="45" idx="1"/>
          </p:cNvCxnSpPr>
          <p:nvPr/>
        </p:nvCxnSpPr>
        <p:spPr>
          <a:xfrm>
            <a:off x="3023972" y="2222945"/>
            <a:ext cx="154644" cy="1177"/>
          </a:xfrm>
          <a:prstGeom prst="straightConnector1">
            <a:avLst/>
          </a:prstGeom>
          <a:ln>
            <a:solidFill>
              <a:schemeClr val="accent4">
                <a:lumMod val="10000"/>
              </a:schemeClr>
            </a:solidFill>
            <a:tailEnd type="triangle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cxnSpLocks noChangeAspect="1"/>
            <a:stCxn id="45" idx="3"/>
            <a:endCxn id="46" idx="1"/>
          </p:cNvCxnSpPr>
          <p:nvPr/>
        </p:nvCxnSpPr>
        <p:spPr>
          <a:xfrm>
            <a:off x="3909349" y="2224122"/>
            <a:ext cx="106579" cy="0"/>
          </a:xfrm>
          <a:prstGeom prst="straightConnector1">
            <a:avLst/>
          </a:prstGeom>
          <a:ln>
            <a:solidFill>
              <a:schemeClr val="accent4">
                <a:lumMod val="10000"/>
              </a:schemeClr>
            </a:solidFill>
            <a:tailEnd type="triangle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cxnSpLocks noChangeAspect="1"/>
            <a:stCxn id="46" idx="3"/>
            <a:endCxn id="49" idx="1"/>
          </p:cNvCxnSpPr>
          <p:nvPr/>
        </p:nvCxnSpPr>
        <p:spPr>
          <a:xfrm flipV="1">
            <a:off x="4736711" y="2222919"/>
            <a:ext cx="123321" cy="1203"/>
          </a:xfrm>
          <a:prstGeom prst="straightConnector1">
            <a:avLst/>
          </a:prstGeom>
          <a:ln>
            <a:solidFill>
              <a:schemeClr val="accent4">
                <a:lumMod val="10000"/>
              </a:schemeClr>
            </a:solidFill>
            <a:tailEnd type="triangle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cxnSpLocks noChangeAspect="1"/>
            <a:stCxn id="49" idx="3"/>
            <a:endCxn id="48" idx="1"/>
          </p:cNvCxnSpPr>
          <p:nvPr/>
        </p:nvCxnSpPr>
        <p:spPr>
          <a:xfrm>
            <a:off x="5713875" y="2222919"/>
            <a:ext cx="130482" cy="0"/>
          </a:xfrm>
          <a:prstGeom prst="straightConnector1">
            <a:avLst/>
          </a:prstGeom>
          <a:ln>
            <a:solidFill>
              <a:schemeClr val="accent4">
                <a:lumMod val="10000"/>
              </a:schemeClr>
            </a:solidFill>
            <a:tailEnd type="triangle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cxnSpLocks noChangeAspect="1"/>
            <a:stCxn id="48" idx="3"/>
            <a:endCxn id="50" idx="1"/>
          </p:cNvCxnSpPr>
          <p:nvPr/>
        </p:nvCxnSpPr>
        <p:spPr>
          <a:xfrm>
            <a:off x="6565140" y="2222919"/>
            <a:ext cx="142954" cy="5269"/>
          </a:xfrm>
          <a:prstGeom prst="straightConnector1">
            <a:avLst/>
          </a:prstGeom>
          <a:ln>
            <a:solidFill>
              <a:schemeClr val="accent4">
                <a:lumMod val="10000"/>
              </a:schemeClr>
            </a:solidFill>
            <a:tailEnd type="triangle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cxnSpLocks noChangeAspect="1"/>
            <a:stCxn id="50" idx="3"/>
            <a:endCxn id="27" idx="2"/>
          </p:cNvCxnSpPr>
          <p:nvPr/>
        </p:nvCxnSpPr>
        <p:spPr>
          <a:xfrm flipV="1">
            <a:off x="8013806" y="2225544"/>
            <a:ext cx="85234" cy="2644"/>
          </a:xfrm>
          <a:prstGeom prst="straightConnector1">
            <a:avLst/>
          </a:prstGeom>
          <a:ln>
            <a:solidFill>
              <a:schemeClr val="accent4">
                <a:lumMod val="10000"/>
              </a:schemeClr>
            </a:solidFill>
            <a:tailEnd type="triangle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1180636" y="1739945"/>
            <a:ext cx="367656" cy="246221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DADADA">
                    <a:lumMod val="10000"/>
                  </a:srgbClr>
                </a:solidFill>
                <a:latin typeface="Calibri"/>
              </a:rPr>
              <a:t>2.4 m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1862354" y="1739945"/>
            <a:ext cx="367656" cy="246221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DADADA">
                    <a:lumMod val="10000"/>
                  </a:srgbClr>
                </a:solidFill>
                <a:latin typeface="Calibri"/>
              </a:rPr>
              <a:t>4.0 m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576483" y="1741498"/>
            <a:ext cx="367656" cy="246221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DADADA">
                    <a:lumMod val="10000"/>
                  </a:srgbClr>
                </a:solidFill>
                <a:latin typeface="Calibri"/>
              </a:rPr>
              <a:t>3.6 m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3363297" y="1741498"/>
            <a:ext cx="431776" cy="246221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DADADA">
                    <a:lumMod val="10000"/>
                  </a:srgbClr>
                </a:solidFill>
                <a:latin typeface="Calibri"/>
              </a:rPr>
              <a:t>32.4 m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195034" y="1751228"/>
            <a:ext cx="431776" cy="246221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DADADA">
                    <a:lumMod val="10000"/>
                  </a:srgbClr>
                </a:solidFill>
                <a:latin typeface="Calibri"/>
              </a:rPr>
              <a:t>58.5 m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5140448" y="1741498"/>
            <a:ext cx="496497" cy="246221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DADADA">
                    <a:lumMod val="10000"/>
                  </a:srgbClr>
                </a:solidFill>
                <a:latin typeface="Calibri"/>
              </a:rPr>
              <a:t>113.9 m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068079" y="1744814"/>
            <a:ext cx="499102" cy="246221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 smtClean="0">
                <a:solidFill>
                  <a:srgbClr val="DADADA">
                    <a:lumMod val="10000"/>
                  </a:srgbClr>
                </a:solidFill>
                <a:latin typeface="Calibri"/>
              </a:rPr>
              <a:t>227.9 </a:t>
            </a:r>
            <a:r>
              <a:rPr lang="en-US" sz="1000" dirty="0">
                <a:solidFill>
                  <a:srgbClr val="DADADA">
                    <a:lumMod val="10000"/>
                  </a:srgbClr>
                </a:solidFill>
                <a:latin typeface="Calibri"/>
              </a:rPr>
              <a:t>m</a:t>
            </a:r>
          </a:p>
        </p:txBody>
      </p:sp>
      <p:sp>
        <p:nvSpPr>
          <p:cNvPr id="91" name="Up Arrow 90"/>
          <p:cNvSpPr/>
          <p:nvPr/>
        </p:nvSpPr>
        <p:spPr>
          <a:xfrm>
            <a:off x="976264" y="2437666"/>
            <a:ext cx="60930" cy="179424"/>
          </a:xfrm>
          <a:prstGeom prst="upArrow">
            <a:avLst/>
          </a:prstGeom>
          <a:noFill/>
          <a:ln w="19050" cmpd="sng">
            <a:solidFill>
              <a:srgbClr val="16161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92" name="Up Arrow 91"/>
          <p:cNvSpPr/>
          <p:nvPr/>
        </p:nvSpPr>
        <p:spPr>
          <a:xfrm>
            <a:off x="2349376" y="2437666"/>
            <a:ext cx="60930" cy="179424"/>
          </a:xfrm>
          <a:prstGeom prst="upArrow">
            <a:avLst/>
          </a:prstGeom>
          <a:noFill/>
          <a:ln w="19050" cmpd="sng">
            <a:solidFill>
              <a:srgbClr val="16161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93" name="Up Arrow 92"/>
          <p:cNvSpPr/>
          <p:nvPr/>
        </p:nvSpPr>
        <p:spPr>
          <a:xfrm>
            <a:off x="3909350" y="2448958"/>
            <a:ext cx="60930" cy="179424"/>
          </a:xfrm>
          <a:prstGeom prst="upArrow">
            <a:avLst/>
          </a:prstGeom>
          <a:noFill/>
          <a:ln w="19050" cmpd="sng">
            <a:solidFill>
              <a:srgbClr val="16161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94" name="Up Arrow 93"/>
          <p:cNvSpPr/>
          <p:nvPr/>
        </p:nvSpPr>
        <p:spPr>
          <a:xfrm>
            <a:off x="4773446" y="2437666"/>
            <a:ext cx="60930" cy="179424"/>
          </a:xfrm>
          <a:prstGeom prst="upArrow">
            <a:avLst/>
          </a:prstGeom>
          <a:noFill/>
          <a:ln w="19050" cmpd="sng">
            <a:solidFill>
              <a:srgbClr val="16161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95" name="Up Arrow 94"/>
          <p:cNvSpPr/>
          <p:nvPr/>
        </p:nvSpPr>
        <p:spPr>
          <a:xfrm>
            <a:off x="5746580" y="2437666"/>
            <a:ext cx="60930" cy="179424"/>
          </a:xfrm>
          <a:prstGeom prst="upArrow">
            <a:avLst/>
          </a:prstGeom>
          <a:noFill/>
          <a:ln w="19050" cmpd="sng">
            <a:solidFill>
              <a:srgbClr val="16161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96" name="Up Arrow 95"/>
          <p:cNvSpPr/>
          <p:nvPr/>
        </p:nvSpPr>
        <p:spPr>
          <a:xfrm>
            <a:off x="6605716" y="2437666"/>
            <a:ext cx="60930" cy="179424"/>
          </a:xfrm>
          <a:prstGeom prst="upArrow">
            <a:avLst/>
          </a:prstGeom>
          <a:noFill/>
          <a:ln w="19050" cmpd="sng">
            <a:solidFill>
              <a:srgbClr val="16161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97" name="Left-Right Arrow 96"/>
          <p:cNvSpPr/>
          <p:nvPr/>
        </p:nvSpPr>
        <p:spPr>
          <a:xfrm>
            <a:off x="1776686" y="1429555"/>
            <a:ext cx="2963281" cy="111672"/>
          </a:xfrm>
          <a:prstGeom prst="leftRightArrow">
            <a:avLst/>
          </a:prstGeom>
          <a:solidFill>
            <a:schemeClr val="accent4">
              <a:lumMod val="50000"/>
            </a:schemeClr>
          </a:solidFill>
          <a:ln>
            <a:solidFill>
              <a:srgbClr val="16161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985588" y="1357546"/>
            <a:ext cx="829321" cy="276999"/>
          </a:xfrm>
          <a:prstGeom prst="rect">
            <a:avLst/>
          </a:prstGeom>
          <a:solidFill>
            <a:srgbClr val="FFFFFF"/>
          </a:solidFill>
        </p:spPr>
        <p:txBody>
          <a:bodyPr wrap="none" lIns="36000" rIns="36000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DADADA">
                    <a:lumMod val="10000"/>
                  </a:srgbClr>
                </a:solidFill>
                <a:latin typeface="Calibri"/>
              </a:rPr>
              <a:t>352.21 MHz</a:t>
            </a:r>
          </a:p>
        </p:txBody>
      </p:sp>
      <p:sp>
        <p:nvSpPr>
          <p:cNvPr id="99" name="Left-Right Arrow 98"/>
          <p:cNvSpPr/>
          <p:nvPr/>
        </p:nvSpPr>
        <p:spPr>
          <a:xfrm>
            <a:off x="4745001" y="1429555"/>
            <a:ext cx="1842207" cy="124498"/>
          </a:xfrm>
          <a:prstGeom prst="leftRightArrow">
            <a:avLst/>
          </a:prstGeom>
          <a:solidFill>
            <a:schemeClr val="accent4">
              <a:lumMod val="50000"/>
            </a:schemeClr>
          </a:solidFill>
          <a:ln>
            <a:solidFill>
              <a:srgbClr val="16161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5220072" y="1357546"/>
            <a:ext cx="829321" cy="276999"/>
          </a:xfrm>
          <a:prstGeom prst="rect">
            <a:avLst/>
          </a:prstGeom>
          <a:solidFill>
            <a:srgbClr val="FFFFFF"/>
          </a:solidFill>
        </p:spPr>
        <p:txBody>
          <a:bodyPr wrap="none" lIns="36000" rIns="36000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DADADA">
                    <a:lumMod val="10000"/>
                  </a:srgbClr>
                </a:solidFill>
                <a:latin typeface="Calibri"/>
              </a:rPr>
              <a:t>704.42 MHz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107504" y="1213530"/>
            <a:ext cx="8928992" cy="2438353"/>
          </a:xfrm>
          <a:prstGeom prst="rect">
            <a:avLst/>
          </a:prstGeom>
          <a:noFill/>
          <a:ln>
            <a:solidFill>
              <a:schemeClr val="accent4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74202" y="5118312"/>
            <a:ext cx="3177929" cy="1255728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square" anchor="b">
            <a:spAutoFit/>
          </a:bodyPr>
          <a:lstStyle/>
          <a:p>
            <a:pPr defTabSz="457200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rgbClr val="660066"/>
                </a:solidFill>
                <a:latin typeface="Calibri"/>
              </a:rPr>
              <a:t>As an example for a high intensity linear accelerator (similar to SNS and J-PARC)</a:t>
            </a:r>
            <a:endParaRPr lang="en-US" sz="1800" dirty="0">
              <a:solidFill>
                <a:srgbClr val="660066"/>
              </a:solidFill>
              <a:latin typeface="Calibri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07504" y="1114915"/>
            <a:ext cx="8909329" cy="0"/>
          </a:xfrm>
          <a:prstGeom prst="straightConnector1">
            <a:avLst/>
          </a:prstGeom>
          <a:ln w="22225"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4168427" y="955944"/>
            <a:ext cx="659402" cy="307777"/>
          </a:xfrm>
          <a:prstGeom prst="rect">
            <a:avLst/>
          </a:prstGeom>
          <a:solidFill>
            <a:schemeClr val="bg1"/>
          </a:solidFill>
        </p:spPr>
        <p:txBody>
          <a:bodyPr wrap="none" lIns="36000" rIns="36000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solidFill>
                  <a:srgbClr val="DADADA">
                    <a:lumMod val="10000"/>
                  </a:srgbClr>
                </a:solidFill>
                <a:latin typeface="Calibri"/>
              </a:rPr>
              <a:t>~ 500 </a:t>
            </a:r>
            <a:r>
              <a:rPr lang="en-US" sz="1400" b="1" dirty="0">
                <a:solidFill>
                  <a:srgbClr val="DADADA">
                    <a:lumMod val="10000"/>
                  </a:srgbClr>
                </a:solidFill>
                <a:latin typeface="Calibri"/>
              </a:rPr>
              <a:t>m</a:t>
            </a: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107504" y="1039906"/>
            <a:ext cx="0" cy="3176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9036423" y="1034234"/>
            <a:ext cx="0" cy="3176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977193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/>
          <p:cNvSpPr/>
          <p:nvPr/>
        </p:nvSpPr>
        <p:spPr>
          <a:xfrm>
            <a:off x="107504" y="2894023"/>
            <a:ext cx="8928992" cy="757860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131110" y="3013730"/>
            <a:ext cx="636960" cy="369332"/>
          </a:xfrm>
          <a:prstGeom prst="rect">
            <a:avLst/>
          </a:prstGeom>
          <a:noFill/>
          <a:ln>
            <a:noFill/>
          </a:ln>
        </p:spPr>
        <p:txBody>
          <a:bodyPr wrap="none" lIns="36000" tIns="0" rIns="36000" bIns="0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90"/>
                </a:solidFill>
                <a:latin typeface="Calibri"/>
              </a:rPr>
              <a:t>Power of 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90"/>
                </a:solidFill>
                <a:latin typeface="Calibri"/>
              </a:rPr>
              <a:t>5000 kW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085363" y="2906123"/>
            <a:ext cx="930565" cy="553998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36000" bIns="0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90"/>
                </a:solidFill>
                <a:latin typeface="Calibri"/>
              </a:rPr>
              <a:t>Drift tube </a:t>
            </a:r>
            <a:r>
              <a:rPr lang="en-US" sz="1200" dirty="0" err="1">
                <a:solidFill>
                  <a:srgbClr val="000090"/>
                </a:solidFill>
                <a:latin typeface="Calibri"/>
              </a:rPr>
              <a:t>linac</a:t>
            </a:r>
            <a:r>
              <a:rPr lang="en-US" sz="1200" dirty="0">
                <a:solidFill>
                  <a:srgbClr val="000090"/>
                </a:solidFill>
                <a:latin typeface="Calibri"/>
              </a:rPr>
              <a:t> with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90"/>
                </a:solidFill>
                <a:latin typeface="Calibri"/>
              </a:rPr>
              <a:t>4 tanks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52787" y="2913218"/>
            <a:ext cx="695954" cy="738664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36000" bIns="0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90"/>
                </a:solidFill>
                <a:latin typeface="Calibri"/>
              </a:rPr>
              <a:t>Low energy beam transport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395486" y="2907362"/>
            <a:ext cx="729650" cy="738664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36000" bIns="0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90"/>
                </a:solidFill>
                <a:latin typeface="Calibri"/>
              </a:rPr>
              <a:t>Medium energy beam transport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041584" y="3010936"/>
            <a:ext cx="2392881" cy="184666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36000" bIns="0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90"/>
                </a:solidFill>
                <a:latin typeface="Calibri"/>
              </a:rPr>
              <a:t>Super-conducting cavities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699005" y="3015070"/>
            <a:ext cx="1196441" cy="369332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36000" bIns="0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90"/>
                </a:solidFill>
                <a:latin typeface="Calibri"/>
              </a:rPr>
              <a:t>High energy beam transport</a:t>
            </a:r>
          </a:p>
        </p:txBody>
      </p:sp>
      <p:sp>
        <p:nvSpPr>
          <p:cNvPr id="68" name="Rectangle 67"/>
          <p:cNvSpPr/>
          <p:nvPr/>
        </p:nvSpPr>
        <p:spPr>
          <a:xfrm>
            <a:off x="3618427" y="3908757"/>
            <a:ext cx="5398406" cy="2031325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square" anchor="b">
            <a:spAutoFit/>
          </a:bodyPr>
          <a:lstStyle/>
          <a:p>
            <a:pPr marL="342900" indent="-342900" defTabSz="457200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0000CC"/>
                </a:solidFill>
                <a:latin typeface="Calibri"/>
              </a:rPr>
              <a:t>Operating with protons</a:t>
            </a:r>
          </a:p>
          <a:p>
            <a:pPr marL="342900" indent="-342900" defTabSz="457200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0000CC"/>
                </a:solidFill>
                <a:latin typeface="Calibri"/>
              </a:rPr>
              <a:t>Operation </a:t>
            </a:r>
            <a:r>
              <a:rPr lang="en-US" sz="1800" dirty="0">
                <a:solidFill>
                  <a:srgbClr val="0000CC"/>
                </a:solidFill>
                <a:latin typeface="Calibri"/>
              </a:rPr>
              <a:t>with beam pulses at a frequency of 14 Hz</a:t>
            </a:r>
          </a:p>
          <a:p>
            <a:pPr marL="342900" indent="-342900" defTabSz="457200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1800" dirty="0">
                <a:solidFill>
                  <a:srgbClr val="0000CC"/>
                </a:solidFill>
                <a:latin typeface="Calibri"/>
              </a:rPr>
              <a:t>Pulse length of 2.86 </a:t>
            </a:r>
            <a:r>
              <a:rPr lang="en-US" sz="1800" dirty="0" err="1">
                <a:solidFill>
                  <a:srgbClr val="0000CC"/>
                </a:solidFill>
                <a:latin typeface="Calibri"/>
              </a:rPr>
              <a:t>ms</a:t>
            </a:r>
            <a:endParaRPr lang="en-US" sz="1800" dirty="0">
              <a:solidFill>
                <a:srgbClr val="0000CC"/>
              </a:solidFill>
              <a:latin typeface="Calibri"/>
            </a:endParaRPr>
          </a:p>
          <a:p>
            <a:pPr marL="342900" indent="-342900" defTabSz="457200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Average power of 5 MW</a:t>
            </a:r>
          </a:p>
          <a:p>
            <a:pPr marL="342900" indent="-342900" defTabSz="457200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1800" dirty="0">
                <a:solidFill>
                  <a:srgbClr val="0000CC"/>
                </a:solidFill>
                <a:latin typeface="Calibri"/>
              </a:rPr>
              <a:t>Peak power of 125 MW 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671461" y="2913218"/>
            <a:ext cx="681718" cy="553998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36000" bIns="0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90"/>
                </a:solidFill>
                <a:latin typeface="Calibri"/>
              </a:rPr>
              <a:t>RFQ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90"/>
                </a:solidFill>
                <a:latin typeface="Calibri"/>
              </a:rPr>
              <a:t>352.2 MHz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24679" y="2581288"/>
            <a:ext cx="714129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FF"/>
                </a:solidFill>
                <a:latin typeface="Calibri"/>
              </a:rPr>
              <a:t>75 </a:t>
            </a:r>
            <a:r>
              <a:rPr lang="en-US" sz="1200" dirty="0" err="1">
                <a:solidFill>
                  <a:srgbClr val="0000FF"/>
                </a:solidFill>
                <a:latin typeface="Calibri"/>
              </a:rPr>
              <a:t>keV</a:t>
            </a:r>
            <a:endParaRPr lang="en-US" sz="1200" dirty="0">
              <a:solidFill>
                <a:srgbClr val="0000FF"/>
              </a:solidFill>
              <a:latin typeface="Calibri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046182" y="2583566"/>
            <a:ext cx="714129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FF"/>
                </a:solidFill>
                <a:latin typeface="Calibri"/>
              </a:rPr>
              <a:t>3 MeV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574966" y="2581288"/>
            <a:ext cx="714129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FF"/>
                </a:solidFill>
                <a:latin typeface="Calibri"/>
              </a:rPr>
              <a:t>78 MeV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386738" y="2581288"/>
            <a:ext cx="833334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FF"/>
                </a:solidFill>
                <a:latin typeface="Calibri"/>
              </a:rPr>
              <a:t>200 MeV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369628" y="2581288"/>
            <a:ext cx="833334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FF"/>
                </a:solidFill>
                <a:latin typeface="Calibri"/>
              </a:rPr>
              <a:t>628 MeV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156176" y="2581288"/>
            <a:ext cx="997034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srgbClr val="0000FF"/>
                </a:solidFill>
                <a:latin typeface="Calibri"/>
              </a:rPr>
              <a:t>2500 </a:t>
            </a:r>
            <a:r>
              <a:rPr lang="en-US" sz="1200" dirty="0">
                <a:solidFill>
                  <a:srgbClr val="0000FF"/>
                </a:solidFill>
                <a:latin typeface="Calibri"/>
              </a:rPr>
              <a:t>MeV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214960" y="2042925"/>
            <a:ext cx="724570" cy="360040"/>
          </a:xfrm>
          <a:prstGeom prst="roundRect">
            <a:avLst/>
          </a:prstGeom>
          <a:solidFill>
            <a:srgbClr val="FF0000"/>
          </a:solidFill>
          <a:ln w="19050" cmpd="sng">
            <a:solidFill>
              <a:schemeClr val="accent4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FFFFFF"/>
                </a:solidFill>
              </a:rPr>
              <a:t>Source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1064304" y="2040603"/>
            <a:ext cx="556602" cy="360040"/>
          </a:xfrm>
          <a:prstGeom prst="roundRect">
            <a:avLst/>
          </a:prstGeom>
          <a:solidFill>
            <a:srgbClr val="FF0000"/>
          </a:solidFill>
          <a:ln w="19050" cmpd="sng">
            <a:solidFill>
              <a:schemeClr val="accent4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FFFFFF"/>
                </a:solidFill>
              </a:rPr>
              <a:t>LEBT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1767881" y="2042925"/>
            <a:ext cx="556602" cy="360040"/>
          </a:xfrm>
          <a:prstGeom prst="roundRect">
            <a:avLst/>
          </a:prstGeom>
          <a:solidFill>
            <a:srgbClr val="FF0000"/>
          </a:solidFill>
          <a:ln w="19050" cmpd="sng">
            <a:solidFill>
              <a:schemeClr val="accent4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FFFFFF"/>
                </a:solidFill>
              </a:rPr>
              <a:t>RFQ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2446504" y="2042925"/>
            <a:ext cx="577468" cy="360040"/>
          </a:xfrm>
          <a:prstGeom prst="roundRect">
            <a:avLst/>
          </a:prstGeom>
          <a:solidFill>
            <a:srgbClr val="FF0000"/>
          </a:solidFill>
          <a:ln w="19050" cmpd="sng">
            <a:solidFill>
              <a:schemeClr val="accent4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FFFFFF"/>
                </a:solidFill>
              </a:rPr>
              <a:t>MEBT</a:t>
            </a:r>
          </a:p>
        </p:txBody>
      </p:sp>
      <p:sp>
        <p:nvSpPr>
          <p:cNvPr id="101" name="Rounded Rectangle 100"/>
          <p:cNvSpPr/>
          <p:nvPr/>
        </p:nvSpPr>
        <p:spPr>
          <a:xfrm>
            <a:off x="3178616" y="2044102"/>
            <a:ext cx="730733" cy="360040"/>
          </a:xfrm>
          <a:prstGeom prst="roundRect">
            <a:avLst/>
          </a:prstGeom>
          <a:solidFill>
            <a:srgbClr val="FF0000"/>
          </a:solidFill>
          <a:ln w="19050" cmpd="sng">
            <a:solidFill>
              <a:schemeClr val="accent4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FFFFFF"/>
                </a:solidFill>
              </a:rPr>
              <a:t>DTL</a:t>
            </a:r>
          </a:p>
        </p:txBody>
      </p:sp>
      <p:sp>
        <p:nvSpPr>
          <p:cNvPr id="102" name="Rounded Rectangle 101"/>
          <p:cNvSpPr/>
          <p:nvPr/>
        </p:nvSpPr>
        <p:spPr>
          <a:xfrm>
            <a:off x="4015928" y="2044102"/>
            <a:ext cx="720783" cy="360040"/>
          </a:xfrm>
          <a:prstGeom prst="roundRect">
            <a:avLst/>
          </a:prstGeom>
          <a:solidFill>
            <a:srgbClr val="000090"/>
          </a:solidFill>
          <a:ln w="19050" cmpd="sng">
            <a:solidFill>
              <a:schemeClr val="accent4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FFFFFF"/>
                </a:solidFill>
              </a:rPr>
              <a:t>Spokes</a:t>
            </a:r>
          </a:p>
        </p:txBody>
      </p:sp>
      <p:sp>
        <p:nvSpPr>
          <p:cNvPr id="103" name="Rounded Rectangle 102"/>
          <p:cNvSpPr/>
          <p:nvPr/>
        </p:nvSpPr>
        <p:spPr>
          <a:xfrm>
            <a:off x="5844357" y="2042899"/>
            <a:ext cx="720783" cy="360040"/>
          </a:xfrm>
          <a:prstGeom prst="roundRect">
            <a:avLst/>
          </a:prstGeom>
          <a:solidFill>
            <a:srgbClr val="000090"/>
          </a:solidFill>
          <a:ln w="19050" cmpd="sng">
            <a:solidFill>
              <a:schemeClr val="accent4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FFFFFF"/>
                </a:solidFill>
              </a:rPr>
              <a:t>High β</a:t>
            </a:r>
          </a:p>
        </p:txBody>
      </p:sp>
      <p:sp>
        <p:nvSpPr>
          <p:cNvPr id="104" name="Rounded Rectangle 103"/>
          <p:cNvSpPr/>
          <p:nvPr/>
        </p:nvSpPr>
        <p:spPr>
          <a:xfrm>
            <a:off x="4860032" y="2042899"/>
            <a:ext cx="853843" cy="360040"/>
          </a:xfrm>
          <a:prstGeom prst="roundRect">
            <a:avLst/>
          </a:prstGeom>
          <a:solidFill>
            <a:srgbClr val="000090"/>
          </a:solidFill>
          <a:ln w="19050" cmpd="sng">
            <a:solidFill>
              <a:schemeClr val="accent4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FFFFFF"/>
                </a:solidFill>
              </a:rPr>
              <a:t>Medium β</a:t>
            </a:r>
          </a:p>
        </p:txBody>
      </p:sp>
      <p:sp>
        <p:nvSpPr>
          <p:cNvPr id="107" name="Rounded Rectangle 106"/>
          <p:cNvSpPr/>
          <p:nvPr/>
        </p:nvSpPr>
        <p:spPr>
          <a:xfrm>
            <a:off x="6708094" y="2048168"/>
            <a:ext cx="1305712" cy="360040"/>
          </a:xfrm>
          <a:prstGeom prst="roundRect">
            <a:avLst/>
          </a:prstGeom>
          <a:solidFill>
            <a:srgbClr val="FF0000"/>
          </a:solidFill>
          <a:ln w="19050" cmpd="sng">
            <a:solidFill>
              <a:schemeClr val="accent4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FFFFFF"/>
                </a:solidFill>
              </a:rPr>
              <a:t>HEBT &amp; Upgrade</a:t>
            </a:r>
          </a:p>
        </p:txBody>
      </p:sp>
      <p:sp>
        <p:nvSpPr>
          <p:cNvPr id="108" name="Oval 107"/>
          <p:cNvSpPr/>
          <p:nvPr/>
        </p:nvSpPr>
        <p:spPr>
          <a:xfrm>
            <a:off x="8099040" y="1870944"/>
            <a:ext cx="709200" cy="709200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FFFFFF"/>
                </a:solidFill>
              </a:rPr>
              <a:t>Target</a:t>
            </a:r>
          </a:p>
        </p:txBody>
      </p:sp>
      <p:cxnSp>
        <p:nvCxnSpPr>
          <p:cNvPr id="109" name="Straight Arrow Connector 108"/>
          <p:cNvCxnSpPr>
            <a:cxnSpLocks noChangeAspect="1"/>
            <a:stCxn id="80" idx="3"/>
            <a:endCxn id="81" idx="1"/>
          </p:cNvCxnSpPr>
          <p:nvPr/>
        </p:nvCxnSpPr>
        <p:spPr>
          <a:xfrm flipV="1">
            <a:off x="939530" y="2220623"/>
            <a:ext cx="124774" cy="2322"/>
          </a:xfrm>
          <a:prstGeom prst="straightConnector1">
            <a:avLst/>
          </a:prstGeom>
          <a:ln>
            <a:solidFill>
              <a:schemeClr val="accent4">
                <a:lumMod val="10000"/>
              </a:schemeClr>
            </a:solidFill>
            <a:tailEnd type="triangle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>
            <a:cxnSpLocks noChangeAspect="1"/>
            <a:stCxn id="81" idx="3"/>
            <a:endCxn id="82" idx="1"/>
          </p:cNvCxnSpPr>
          <p:nvPr/>
        </p:nvCxnSpPr>
        <p:spPr>
          <a:xfrm>
            <a:off x="1620906" y="2220623"/>
            <a:ext cx="146975" cy="2322"/>
          </a:xfrm>
          <a:prstGeom prst="straightConnector1">
            <a:avLst/>
          </a:prstGeom>
          <a:ln>
            <a:solidFill>
              <a:schemeClr val="accent4">
                <a:lumMod val="10000"/>
              </a:schemeClr>
            </a:solidFill>
            <a:tailEnd type="triangle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>
            <a:cxnSpLocks noChangeAspect="1"/>
            <a:stCxn id="82" idx="3"/>
            <a:endCxn id="83" idx="1"/>
          </p:cNvCxnSpPr>
          <p:nvPr/>
        </p:nvCxnSpPr>
        <p:spPr>
          <a:xfrm>
            <a:off x="2324483" y="2222945"/>
            <a:ext cx="122021" cy="0"/>
          </a:xfrm>
          <a:prstGeom prst="straightConnector1">
            <a:avLst/>
          </a:prstGeom>
          <a:ln>
            <a:solidFill>
              <a:schemeClr val="accent4">
                <a:lumMod val="10000"/>
              </a:schemeClr>
            </a:solidFill>
            <a:tailEnd type="triangle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>
            <a:cxnSpLocks noChangeAspect="1"/>
            <a:stCxn id="83" idx="3"/>
            <a:endCxn id="101" idx="1"/>
          </p:cNvCxnSpPr>
          <p:nvPr/>
        </p:nvCxnSpPr>
        <p:spPr>
          <a:xfrm>
            <a:off x="3023972" y="2222945"/>
            <a:ext cx="154644" cy="1177"/>
          </a:xfrm>
          <a:prstGeom prst="straightConnector1">
            <a:avLst/>
          </a:prstGeom>
          <a:ln>
            <a:solidFill>
              <a:schemeClr val="accent4">
                <a:lumMod val="10000"/>
              </a:schemeClr>
            </a:solidFill>
            <a:tailEnd type="triangle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cxnSpLocks noChangeAspect="1"/>
            <a:stCxn id="101" idx="3"/>
            <a:endCxn id="102" idx="1"/>
          </p:cNvCxnSpPr>
          <p:nvPr/>
        </p:nvCxnSpPr>
        <p:spPr>
          <a:xfrm>
            <a:off x="3909349" y="2224122"/>
            <a:ext cx="106579" cy="0"/>
          </a:xfrm>
          <a:prstGeom prst="straightConnector1">
            <a:avLst/>
          </a:prstGeom>
          <a:ln>
            <a:solidFill>
              <a:schemeClr val="accent4">
                <a:lumMod val="10000"/>
              </a:schemeClr>
            </a:solidFill>
            <a:tailEnd type="triangle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cxnSpLocks noChangeAspect="1"/>
            <a:stCxn id="102" idx="3"/>
            <a:endCxn id="104" idx="1"/>
          </p:cNvCxnSpPr>
          <p:nvPr/>
        </p:nvCxnSpPr>
        <p:spPr>
          <a:xfrm flipV="1">
            <a:off x="4736711" y="2222919"/>
            <a:ext cx="123321" cy="1203"/>
          </a:xfrm>
          <a:prstGeom prst="straightConnector1">
            <a:avLst/>
          </a:prstGeom>
          <a:ln>
            <a:solidFill>
              <a:schemeClr val="accent4">
                <a:lumMod val="10000"/>
              </a:schemeClr>
            </a:solidFill>
            <a:tailEnd type="triangle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cxnSpLocks noChangeAspect="1"/>
            <a:stCxn id="104" idx="3"/>
            <a:endCxn id="103" idx="1"/>
          </p:cNvCxnSpPr>
          <p:nvPr/>
        </p:nvCxnSpPr>
        <p:spPr>
          <a:xfrm>
            <a:off x="5713875" y="2222919"/>
            <a:ext cx="130482" cy="0"/>
          </a:xfrm>
          <a:prstGeom prst="straightConnector1">
            <a:avLst/>
          </a:prstGeom>
          <a:ln>
            <a:solidFill>
              <a:schemeClr val="accent4">
                <a:lumMod val="10000"/>
              </a:schemeClr>
            </a:solidFill>
            <a:tailEnd type="triangle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>
            <a:cxnSpLocks noChangeAspect="1"/>
            <a:stCxn id="103" idx="3"/>
            <a:endCxn id="107" idx="1"/>
          </p:cNvCxnSpPr>
          <p:nvPr/>
        </p:nvCxnSpPr>
        <p:spPr>
          <a:xfrm>
            <a:off x="6565140" y="2222919"/>
            <a:ext cx="142954" cy="5269"/>
          </a:xfrm>
          <a:prstGeom prst="straightConnector1">
            <a:avLst/>
          </a:prstGeom>
          <a:ln>
            <a:solidFill>
              <a:schemeClr val="accent4">
                <a:lumMod val="10000"/>
              </a:schemeClr>
            </a:solidFill>
            <a:tailEnd type="triangle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>
            <a:cxnSpLocks noChangeAspect="1"/>
            <a:stCxn id="107" idx="3"/>
            <a:endCxn id="108" idx="2"/>
          </p:cNvCxnSpPr>
          <p:nvPr/>
        </p:nvCxnSpPr>
        <p:spPr>
          <a:xfrm flipV="1">
            <a:off x="8013806" y="2225544"/>
            <a:ext cx="85234" cy="2644"/>
          </a:xfrm>
          <a:prstGeom prst="straightConnector1">
            <a:avLst/>
          </a:prstGeom>
          <a:ln>
            <a:solidFill>
              <a:schemeClr val="accent4">
                <a:lumMod val="10000"/>
              </a:schemeClr>
            </a:solidFill>
            <a:tailEnd type="triangle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TextBox 117"/>
          <p:cNvSpPr txBox="1"/>
          <p:nvPr/>
        </p:nvSpPr>
        <p:spPr>
          <a:xfrm>
            <a:off x="1180636" y="1739945"/>
            <a:ext cx="367656" cy="246221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DADADA">
                    <a:lumMod val="10000"/>
                  </a:srgbClr>
                </a:solidFill>
                <a:latin typeface="Calibri"/>
              </a:rPr>
              <a:t>2.4 m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1862354" y="1739945"/>
            <a:ext cx="367656" cy="246221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DADADA">
                    <a:lumMod val="10000"/>
                  </a:srgbClr>
                </a:solidFill>
                <a:latin typeface="Calibri"/>
              </a:rPr>
              <a:t>4.0 m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2576483" y="1741498"/>
            <a:ext cx="367656" cy="246221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DADADA">
                    <a:lumMod val="10000"/>
                  </a:srgbClr>
                </a:solidFill>
                <a:latin typeface="Calibri"/>
              </a:rPr>
              <a:t>3.6 m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3363297" y="1741498"/>
            <a:ext cx="431776" cy="246221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DADADA">
                    <a:lumMod val="10000"/>
                  </a:srgbClr>
                </a:solidFill>
                <a:latin typeface="Calibri"/>
              </a:rPr>
              <a:t>32.4 m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4195034" y="1751228"/>
            <a:ext cx="431776" cy="246221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DADADA">
                    <a:lumMod val="10000"/>
                  </a:srgbClr>
                </a:solidFill>
                <a:latin typeface="Calibri"/>
              </a:rPr>
              <a:t>58.5 m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5140448" y="1741498"/>
            <a:ext cx="496497" cy="246221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DADADA">
                    <a:lumMod val="10000"/>
                  </a:srgbClr>
                </a:solidFill>
                <a:latin typeface="Calibri"/>
              </a:rPr>
              <a:t>113.9 m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6068079" y="1744814"/>
            <a:ext cx="499102" cy="246221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 smtClean="0">
                <a:solidFill>
                  <a:srgbClr val="DADADA">
                    <a:lumMod val="10000"/>
                  </a:srgbClr>
                </a:solidFill>
                <a:latin typeface="Calibri"/>
              </a:rPr>
              <a:t>227.9 </a:t>
            </a:r>
            <a:r>
              <a:rPr lang="en-US" sz="1000" dirty="0">
                <a:solidFill>
                  <a:srgbClr val="DADADA">
                    <a:lumMod val="10000"/>
                  </a:srgbClr>
                </a:solidFill>
                <a:latin typeface="Calibri"/>
              </a:rPr>
              <a:t>m</a:t>
            </a:r>
          </a:p>
        </p:txBody>
      </p:sp>
      <p:sp>
        <p:nvSpPr>
          <p:cNvPr id="125" name="Up Arrow 124"/>
          <p:cNvSpPr/>
          <p:nvPr/>
        </p:nvSpPr>
        <p:spPr>
          <a:xfrm>
            <a:off x="976264" y="2437666"/>
            <a:ext cx="60930" cy="179424"/>
          </a:xfrm>
          <a:prstGeom prst="upArrow">
            <a:avLst/>
          </a:prstGeom>
          <a:noFill/>
          <a:ln w="19050" cmpd="sng">
            <a:solidFill>
              <a:srgbClr val="16161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26" name="Up Arrow 125"/>
          <p:cNvSpPr/>
          <p:nvPr/>
        </p:nvSpPr>
        <p:spPr>
          <a:xfrm>
            <a:off x="2349376" y="2437666"/>
            <a:ext cx="60930" cy="179424"/>
          </a:xfrm>
          <a:prstGeom prst="upArrow">
            <a:avLst/>
          </a:prstGeom>
          <a:noFill/>
          <a:ln w="19050" cmpd="sng">
            <a:solidFill>
              <a:srgbClr val="16161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27" name="Up Arrow 126"/>
          <p:cNvSpPr/>
          <p:nvPr/>
        </p:nvSpPr>
        <p:spPr>
          <a:xfrm>
            <a:off x="3909350" y="2448958"/>
            <a:ext cx="60930" cy="179424"/>
          </a:xfrm>
          <a:prstGeom prst="upArrow">
            <a:avLst/>
          </a:prstGeom>
          <a:noFill/>
          <a:ln w="19050" cmpd="sng">
            <a:solidFill>
              <a:srgbClr val="16161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28" name="Up Arrow 127"/>
          <p:cNvSpPr/>
          <p:nvPr/>
        </p:nvSpPr>
        <p:spPr>
          <a:xfrm>
            <a:off x="4773446" y="2437666"/>
            <a:ext cx="60930" cy="179424"/>
          </a:xfrm>
          <a:prstGeom prst="upArrow">
            <a:avLst/>
          </a:prstGeom>
          <a:noFill/>
          <a:ln w="19050" cmpd="sng">
            <a:solidFill>
              <a:srgbClr val="16161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29" name="Up Arrow 128"/>
          <p:cNvSpPr/>
          <p:nvPr/>
        </p:nvSpPr>
        <p:spPr>
          <a:xfrm>
            <a:off x="5746580" y="2437666"/>
            <a:ext cx="60930" cy="179424"/>
          </a:xfrm>
          <a:prstGeom prst="upArrow">
            <a:avLst/>
          </a:prstGeom>
          <a:noFill/>
          <a:ln w="19050" cmpd="sng">
            <a:solidFill>
              <a:srgbClr val="16161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30" name="Up Arrow 129"/>
          <p:cNvSpPr/>
          <p:nvPr/>
        </p:nvSpPr>
        <p:spPr>
          <a:xfrm>
            <a:off x="6605716" y="2437666"/>
            <a:ext cx="60930" cy="179424"/>
          </a:xfrm>
          <a:prstGeom prst="upArrow">
            <a:avLst/>
          </a:prstGeom>
          <a:noFill/>
          <a:ln w="19050" cmpd="sng">
            <a:solidFill>
              <a:srgbClr val="16161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31" name="Left-Right Arrow 130"/>
          <p:cNvSpPr/>
          <p:nvPr/>
        </p:nvSpPr>
        <p:spPr>
          <a:xfrm>
            <a:off x="1776686" y="1429555"/>
            <a:ext cx="2963281" cy="111672"/>
          </a:xfrm>
          <a:prstGeom prst="leftRightArrow">
            <a:avLst/>
          </a:prstGeom>
          <a:solidFill>
            <a:schemeClr val="accent4">
              <a:lumMod val="50000"/>
            </a:schemeClr>
          </a:solidFill>
          <a:ln>
            <a:solidFill>
              <a:srgbClr val="16161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2985588" y="1357546"/>
            <a:ext cx="829321" cy="276999"/>
          </a:xfrm>
          <a:prstGeom prst="rect">
            <a:avLst/>
          </a:prstGeom>
          <a:solidFill>
            <a:srgbClr val="FFFFFF"/>
          </a:solidFill>
        </p:spPr>
        <p:txBody>
          <a:bodyPr wrap="none" lIns="36000" rIns="36000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DADADA">
                    <a:lumMod val="10000"/>
                  </a:srgbClr>
                </a:solidFill>
                <a:latin typeface="Calibri"/>
              </a:rPr>
              <a:t>352.21 MHz</a:t>
            </a:r>
          </a:p>
        </p:txBody>
      </p:sp>
      <p:sp>
        <p:nvSpPr>
          <p:cNvPr id="133" name="Left-Right Arrow 132"/>
          <p:cNvSpPr/>
          <p:nvPr/>
        </p:nvSpPr>
        <p:spPr>
          <a:xfrm>
            <a:off x="4745001" y="1429555"/>
            <a:ext cx="1842207" cy="124498"/>
          </a:xfrm>
          <a:prstGeom prst="leftRightArrow">
            <a:avLst/>
          </a:prstGeom>
          <a:solidFill>
            <a:schemeClr val="accent4">
              <a:lumMod val="50000"/>
            </a:schemeClr>
          </a:solidFill>
          <a:ln>
            <a:solidFill>
              <a:srgbClr val="16161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5220072" y="1357546"/>
            <a:ext cx="829321" cy="276999"/>
          </a:xfrm>
          <a:prstGeom prst="rect">
            <a:avLst/>
          </a:prstGeom>
          <a:solidFill>
            <a:srgbClr val="FFFFFF"/>
          </a:solidFill>
        </p:spPr>
        <p:txBody>
          <a:bodyPr wrap="none" lIns="36000" rIns="36000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DADADA">
                    <a:lumMod val="10000"/>
                  </a:srgbClr>
                </a:solidFill>
                <a:latin typeface="Calibri"/>
              </a:rPr>
              <a:t>704.42 MHz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107504" y="1213530"/>
            <a:ext cx="8928992" cy="2438353"/>
          </a:xfrm>
          <a:prstGeom prst="rect">
            <a:avLst/>
          </a:prstGeom>
          <a:noFill/>
          <a:ln>
            <a:solidFill>
              <a:schemeClr val="accent4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36" name="Rectangle 135"/>
          <p:cNvSpPr/>
          <p:nvPr/>
        </p:nvSpPr>
        <p:spPr>
          <a:xfrm>
            <a:off x="174202" y="5118312"/>
            <a:ext cx="3177929" cy="1255728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square" anchor="b">
            <a:spAutoFit/>
          </a:bodyPr>
          <a:lstStyle/>
          <a:p>
            <a:pPr defTabSz="457200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rgbClr val="660066"/>
                </a:solidFill>
                <a:latin typeface="Calibri"/>
              </a:rPr>
              <a:t>As an example for a high intensity linear accelerator (similar to SNS and J-PARC)</a:t>
            </a:r>
            <a:endParaRPr lang="en-US" sz="1800" dirty="0">
              <a:solidFill>
                <a:srgbClr val="660066"/>
              </a:solidFill>
              <a:latin typeface="Calibri"/>
            </a:endParaRPr>
          </a:p>
        </p:txBody>
      </p:sp>
      <p:cxnSp>
        <p:nvCxnSpPr>
          <p:cNvPr id="137" name="Straight Arrow Connector 136"/>
          <p:cNvCxnSpPr/>
          <p:nvPr/>
        </p:nvCxnSpPr>
        <p:spPr>
          <a:xfrm>
            <a:off x="107504" y="1114915"/>
            <a:ext cx="8909329" cy="0"/>
          </a:xfrm>
          <a:prstGeom prst="straightConnector1">
            <a:avLst/>
          </a:prstGeom>
          <a:ln w="22225"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/>
          <p:cNvSpPr txBox="1"/>
          <p:nvPr/>
        </p:nvSpPr>
        <p:spPr>
          <a:xfrm>
            <a:off x="4168427" y="955944"/>
            <a:ext cx="659402" cy="307777"/>
          </a:xfrm>
          <a:prstGeom prst="rect">
            <a:avLst/>
          </a:prstGeom>
          <a:solidFill>
            <a:schemeClr val="bg1"/>
          </a:solidFill>
        </p:spPr>
        <p:txBody>
          <a:bodyPr wrap="none" lIns="36000" rIns="36000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solidFill>
                  <a:srgbClr val="DADADA">
                    <a:lumMod val="10000"/>
                  </a:srgbClr>
                </a:solidFill>
                <a:latin typeface="Calibri"/>
              </a:rPr>
              <a:t>~ 500 </a:t>
            </a:r>
            <a:r>
              <a:rPr lang="en-US" sz="1400" b="1" dirty="0">
                <a:solidFill>
                  <a:srgbClr val="DADADA">
                    <a:lumMod val="10000"/>
                  </a:srgbClr>
                </a:solidFill>
                <a:latin typeface="Calibri"/>
              </a:rPr>
              <a:t>m</a:t>
            </a:r>
          </a:p>
        </p:txBody>
      </p:sp>
      <p:cxnSp>
        <p:nvCxnSpPr>
          <p:cNvPr id="139" name="Straight Connector 138"/>
          <p:cNvCxnSpPr/>
          <p:nvPr/>
        </p:nvCxnSpPr>
        <p:spPr>
          <a:xfrm flipV="1">
            <a:off x="107504" y="1039906"/>
            <a:ext cx="0" cy="3176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flipV="1">
            <a:off x="9036423" y="1034234"/>
            <a:ext cx="0" cy="3176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ESS Lund / Sweden – 5 MW beam power</a:t>
            </a:r>
            <a:endParaRPr lang="en-US" sz="3200" dirty="0"/>
          </a:p>
        </p:txBody>
      </p:sp>
      <p:sp>
        <p:nvSpPr>
          <p:cNvPr id="56" name="TextBox 55"/>
          <p:cNvSpPr txBox="1"/>
          <p:nvPr/>
        </p:nvSpPr>
        <p:spPr>
          <a:xfrm>
            <a:off x="-565" y="0"/>
            <a:ext cx="9144565" cy="6863417"/>
          </a:xfrm>
          <a:prstGeom prst="rect">
            <a:avLst/>
          </a:prstGeom>
          <a:solidFill>
            <a:srgbClr val="002060">
              <a:alpha val="50000"/>
            </a:srgbClr>
          </a:solidFill>
        </p:spPr>
        <p:txBody>
          <a:bodyPr wrap="square" rtlCol="0">
            <a:spAutoFit/>
          </a:bodyPr>
          <a:lstStyle/>
          <a:p>
            <a:pPr algn="ctr"/>
            <a:endParaRPr lang="en-US" sz="4000" dirty="0" smtClean="0">
              <a:solidFill>
                <a:srgbClr val="FFFF00"/>
              </a:solidFill>
            </a:endParaRPr>
          </a:p>
          <a:p>
            <a:pPr algn="ctr"/>
            <a:endParaRPr lang="en-US" sz="4000" dirty="0">
              <a:solidFill>
                <a:srgbClr val="FFFF00"/>
              </a:solidFill>
            </a:endParaRPr>
          </a:p>
          <a:p>
            <a:pPr algn="ctr"/>
            <a:endParaRPr lang="en-US" sz="4000" dirty="0" smtClean="0">
              <a:solidFill>
                <a:srgbClr val="FFFF00"/>
              </a:solidFill>
            </a:endParaRPr>
          </a:p>
          <a:p>
            <a:pPr algn="ctr"/>
            <a:r>
              <a:rPr lang="en-US" sz="4000" dirty="0" smtClean="0">
                <a:solidFill>
                  <a:srgbClr val="FFFF00"/>
                </a:solidFill>
              </a:rPr>
              <a:t>If something goes wrong, injection has to be stopped </a:t>
            </a:r>
          </a:p>
          <a:p>
            <a:pPr algn="ctr"/>
            <a:endParaRPr lang="en-US" sz="4000" dirty="0">
              <a:solidFill>
                <a:srgbClr val="FFFF00"/>
              </a:solidFill>
            </a:endParaRPr>
          </a:p>
          <a:p>
            <a:pPr algn="ctr"/>
            <a:endParaRPr lang="en-US" sz="4000" dirty="0">
              <a:solidFill>
                <a:srgbClr val="FFFF00"/>
              </a:solidFill>
            </a:endParaRPr>
          </a:p>
          <a:p>
            <a:pPr algn="ctr"/>
            <a:endParaRPr lang="en-US" sz="4000" dirty="0" smtClean="0">
              <a:solidFill>
                <a:srgbClr val="FFFF00"/>
              </a:solidFill>
            </a:endParaRPr>
          </a:p>
          <a:p>
            <a:pPr algn="ctr"/>
            <a:endParaRPr lang="en-US" sz="4000" dirty="0">
              <a:solidFill>
                <a:srgbClr val="FFFF00"/>
              </a:solidFill>
            </a:endParaRPr>
          </a:p>
          <a:p>
            <a:pPr algn="ctr"/>
            <a:endParaRPr lang="en-US" sz="4000" dirty="0" smtClean="0">
              <a:solidFill>
                <a:srgbClr val="FFFF00"/>
              </a:solidFill>
            </a:endParaRPr>
          </a:p>
          <a:p>
            <a:pPr algn="ctr"/>
            <a:endParaRPr lang="en-GB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593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Energy stored in beam and magnet system </a:t>
            </a:r>
          </a:p>
        </p:txBody>
      </p:sp>
      <p:graphicFrame>
        <p:nvGraphicFramePr>
          <p:cNvPr id="7" name="Shape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550511892"/>
              </p:ext>
            </p:extLst>
          </p:nvPr>
        </p:nvGraphicFramePr>
        <p:xfrm>
          <a:off x="58251" y="900206"/>
          <a:ext cx="9027497" cy="5501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Freeform 235"/>
          <p:cNvSpPr>
            <a:spLocks noEditPoints="1"/>
          </p:cNvSpPr>
          <p:nvPr/>
        </p:nvSpPr>
        <p:spPr bwMode="auto">
          <a:xfrm>
            <a:off x="8994380" y="2487796"/>
            <a:ext cx="91368" cy="1217019"/>
          </a:xfrm>
          <a:custGeom>
            <a:avLst/>
            <a:gdLst>
              <a:gd name="T0" fmla="*/ 43 w 75"/>
              <a:gd name="T1" fmla="*/ 40 h 999"/>
              <a:gd name="T2" fmla="*/ 43 w 75"/>
              <a:gd name="T3" fmla="*/ 934 h 999"/>
              <a:gd name="T4" fmla="*/ 32 w 75"/>
              <a:gd name="T5" fmla="*/ 934 h 999"/>
              <a:gd name="T6" fmla="*/ 32 w 75"/>
              <a:gd name="T7" fmla="*/ 40 h 999"/>
              <a:gd name="T8" fmla="*/ 43 w 75"/>
              <a:gd name="T9" fmla="*/ 40 h 999"/>
              <a:gd name="T10" fmla="*/ 11 w 75"/>
              <a:gd name="T11" fmla="*/ 45 h 999"/>
              <a:gd name="T12" fmla="*/ 37 w 75"/>
              <a:gd name="T13" fmla="*/ 0 h 999"/>
              <a:gd name="T14" fmla="*/ 59 w 75"/>
              <a:gd name="T15" fmla="*/ 45 h 999"/>
              <a:gd name="T16" fmla="*/ 11 w 75"/>
              <a:gd name="T17" fmla="*/ 45 h 999"/>
              <a:gd name="T18" fmla="*/ 75 w 75"/>
              <a:gd name="T19" fmla="*/ 924 h 999"/>
              <a:gd name="T20" fmla="*/ 37 w 75"/>
              <a:gd name="T21" fmla="*/ 999 h 999"/>
              <a:gd name="T22" fmla="*/ 0 w 75"/>
              <a:gd name="T23" fmla="*/ 924 h 999"/>
              <a:gd name="T24" fmla="*/ 75 w 75"/>
              <a:gd name="T25" fmla="*/ 924 h 9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5" h="999">
                <a:moveTo>
                  <a:pt x="43" y="40"/>
                </a:moveTo>
                <a:lnTo>
                  <a:pt x="43" y="934"/>
                </a:lnTo>
                <a:lnTo>
                  <a:pt x="32" y="934"/>
                </a:lnTo>
                <a:lnTo>
                  <a:pt x="32" y="40"/>
                </a:lnTo>
                <a:lnTo>
                  <a:pt x="43" y="40"/>
                </a:lnTo>
                <a:close/>
                <a:moveTo>
                  <a:pt x="11" y="45"/>
                </a:moveTo>
                <a:lnTo>
                  <a:pt x="37" y="0"/>
                </a:lnTo>
                <a:lnTo>
                  <a:pt x="59" y="45"/>
                </a:lnTo>
                <a:lnTo>
                  <a:pt x="11" y="45"/>
                </a:lnTo>
                <a:close/>
                <a:moveTo>
                  <a:pt x="75" y="924"/>
                </a:moveTo>
                <a:lnTo>
                  <a:pt x="37" y="999"/>
                </a:lnTo>
                <a:lnTo>
                  <a:pt x="0" y="924"/>
                </a:lnTo>
                <a:lnTo>
                  <a:pt x="75" y="924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Rectangle 237"/>
          <p:cNvSpPr>
            <a:spLocks noChangeArrowheads="1"/>
          </p:cNvSpPr>
          <p:nvPr/>
        </p:nvSpPr>
        <p:spPr bwMode="auto">
          <a:xfrm>
            <a:off x="8465321" y="2816189"/>
            <a:ext cx="542647" cy="478157"/>
          </a:xfrm>
          <a:prstGeom prst="rect">
            <a:avLst/>
          </a:prstGeom>
          <a:solidFill>
            <a:schemeClr val="tx1"/>
          </a:solidFill>
          <a:ln w="5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Rectangle 238"/>
          <p:cNvSpPr>
            <a:spLocks noChangeArrowheads="1"/>
          </p:cNvSpPr>
          <p:nvPr/>
        </p:nvSpPr>
        <p:spPr bwMode="auto">
          <a:xfrm>
            <a:off x="8482720" y="2861795"/>
            <a:ext cx="512878" cy="201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Factor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239"/>
          <p:cNvSpPr>
            <a:spLocks noChangeArrowheads="1"/>
          </p:cNvSpPr>
          <p:nvPr/>
        </p:nvSpPr>
        <p:spPr bwMode="auto">
          <a:xfrm>
            <a:off x="8509522" y="3022602"/>
            <a:ext cx="415419" cy="201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~200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59955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796925" y="142875"/>
            <a:ext cx="8316118" cy="573088"/>
          </a:xfrm>
        </p:spPr>
        <p:txBody>
          <a:bodyPr/>
          <a:lstStyle/>
          <a:p>
            <a:r>
              <a:rPr lang="en-GB" dirty="0" smtClean="0"/>
              <a:t>What does it mean ……… </a:t>
            </a:r>
            <a:r>
              <a:rPr lang="en-GB" dirty="0" err="1" smtClean="0"/>
              <a:t>MJoule</a:t>
            </a:r>
            <a:r>
              <a:rPr lang="en-GB" dirty="0" smtClean="0"/>
              <a:t> ? </a:t>
            </a:r>
            <a:endParaRPr lang="en-GB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79388" y="4076700"/>
            <a:ext cx="3455987" cy="915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r>
              <a:rPr lang="en-GB" sz="1800" b="1" dirty="0">
                <a:solidFill>
                  <a:schemeClr val="hlink"/>
                </a:solidFill>
                <a:latin typeface="Arial" pitchFamily="34" charset="0"/>
              </a:rPr>
              <a:t>360 </a:t>
            </a:r>
            <a:r>
              <a:rPr lang="en-GB" sz="1800" b="1" dirty="0" smtClean="0">
                <a:solidFill>
                  <a:schemeClr val="hlink"/>
                </a:solidFill>
                <a:latin typeface="Arial" pitchFamily="34" charset="0"/>
              </a:rPr>
              <a:t>MJ:</a:t>
            </a:r>
            <a:r>
              <a:rPr lang="en-GB" sz="1800" dirty="0" smtClean="0">
                <a:solidFill>
                  <a:schemeClr val="hlink"/>
                </a:solidFill>
                <a:latin typeface="Arial" pitchFamily="34" charset="0"/>
              </a:rPr>
              <a:t> </a:t>
            </a:r>
            <a:r>
              <a:rPr lang="en-GB" sz="1800" dirty="0">
                <a:solidFill>
                  <a:schemeClr val="hlink"/>
                </a:solidFill>
                <a:latin typeface="Arial" pitchFamily="34" charset="0"/>
              </a:rPr>
              <a:t>the energy stored in one LHC beam corresponds approximately to…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810000" y="3952875"/>
            <a:ext cx="2411506" cy="368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marL="169863" indent="-169863" algn="l">
              <a:buFont typeface="Arial" pitchFamily="34" charset="0"/>
              <a:buChar char="•"/>
            </a:pPr>
            <a:r>
              <a:rPr lang="en-GB" sz="1800" dirty="0">
                <a:solidFill>
                  <a:schemeClr val="hlink"/>
                </a:solidFill>
                <a:latin typeface="Arial" pitchFamily="34" charset="0"/>
              </a:rPr>
              <a:t>90 kg of TNT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810000" y="4419600"/>
            <a:ext cx="2411506" cy="366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marL="169863" indent="-169863" algn="l">
              <a:buFont typeface="Arial" pitchFamily="34" charset="0"/>
              <a:buChar char="•"/>
            </a:pPr>
            <a:r>
              <a:rPr lang="en-GB" sz="1800" dirty="0">
                <a:solidFill>
                  <a:schemeClr val="hlink"/>
                </a:solidFill>
                <a:latin typeface="Arial" pitchFamily="34" charset="0"/>
              </a:rPr>
              <a:t>8 litres of gasoline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810000" y="4876800"/>
            <a:ext cx="2411506" cy="366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marL="169863" indent="-169863" algn="l">
              <a:buFont typeface="Arial" pitchFamily="34" charset="0"/>
              <a:buChar char="•"/>
            </a:pPr>
            <a:r>
              <a:rPr lang="en-GB" sz="1800" dirty="0">
                <a:solidFill>
                  <a:schemeClr val="hlink"/>
                </a:solidFill>
                <a:latin typeface="Arial" pitchFamily="34" charset="0"/>
              </a:rPr>
              <a:t>15 kg of chocolate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907381" y="5612007"/>
            <a:ext cx="3767278" cy="646331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r>
              <a:rPr lang="en-GB" sz="1800" dirty="0" smtClean="0">
                <a:latin typeface="Comic Sans MS" pitchFamily="66" charset="0"/>
              </a:rPr>
              <a:t>It matters </a:t>
            </a:r>
            <a:r>
              <a:rPr lang="en-GB" sz="1800" dirty="0">
                <a:latin typeface="Comic Sans MS" pitchFamily="66" charset="0"/>
              </a:rPr>
              <a:t>most h</a:t>
            </a:r>
            <a:r>
              <a:rPr lang="en-GB" sz="1800" dirty="0" smtClean="0">
                <a:latin typeface="Comic Sans MS" pitchFamily="66" charset="0"/>
              </a:rPr>
              <a:t>ow easy and fast </a:t>
            </a:r>
            <a:r>
              <a:rPr lang="en-GB" sz="1800" dirty="0">
                <a:latin typeface="Comic Sans MS" pitchFamily="66" charset="0"/>
              </a:rPr>
              <a:t>the energy is </a:t>
            </a:r>
            <a:r>
              <a:rPr lang="en-GB" sz="1800" dirty="0" smtClean="0">
                <a:latin typeface="Comic Sans MS" pitchFamily="66" charset="0"/>
              </a:rPr>
              <a:t>released !!</a:t>
            </a:r>
            <a:endParaRPr lang="en-GB" sz="1800" dirty="0">
              <a:latin typeface="Comic Sans MS" pitchFamily="66" charset="0"/>
            </a:endParaRPr>
          </a:p>
        </p:txBody>
      </p:sp>
      <p:pic>
        <p:nvPicPr>
          <p:cNvPr id="16" name="Picture 15" descr="tn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117" y="3421856"/>
            <a:ext cx="1181100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 descr="gasolin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436" y="4370387"/>
            <a:ext cx="1524000" cy="1012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chocolate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098" y="5358951"/>
            <a:ext cx="1485901" cy="1156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0123" name="Rectangle 6"/>
          <p:cNvSpPr>
            <a:spLocks noChangeArrowheads="1"/>
          </p:cNvSpPr>
          <p:nvPr/>
        </p:nvSpPr>
        <p:spPr bwMode="auto">
          <a:xfrm>
            <a:off x="842963" y="1341438"/>
            <a:ext cx="3235978" cy="1477328"/>
          </a:xfrm>
          <a:prstGeom prst="rect">
            <a:avLst/>
          </a:prstGeom>
          <a:noFill/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GB" sz="1800" dirty="0">
                <a:solidFill>
                  <a:srgbClr val="0000CC"/>
                </a:solidFill>
                <a:latin typeface="Arial" pitchFamily="34" charset="0"/>
              </a:rPr>
              <a:t>The energy of an 200 m long fast train at 155 km/hour corresponds to the energy of 360 </a:t>
            </a:r>
            <a:r>
              <a:rPr lang="en-GB" sz="1800" dirty="0" smtClean="0">
                <a:solidFill>
                  <a:srgbClr val="0000CC"/>
                </a:solidFill>
                <a:latin typeface="Arial" pitchFamily="34" charset="0"/>
              </a:rPr>
              <a:t>MJ </a:t>
            </a:r>
            <a:r>
              <a:rPr lang="en-GB" sz="1800" dirty="0">
                <a:solidFill>
                  <a:srgbClr val="0000CC"/>
                </a:solidFill>
                <a:latin typeface="Arial" pitchFamily="34" charset="0"/>
              </a:rPr>
              <a:t>stored in one LHC </a:t>
            </a:r>
            <a:r>
              <a:rPr lang="en-GB" sz="1800" dirty="0" smtClean="0">
                <a:solidFill>
                  <a:srgbClr val="0000CC"/>
                </a:solidFill>
                <a:latin typeface="Arial" pitchFamily="34" charset="0"/>
              </a:rPr>
              <a:t>beam.</a:t>
            </a:r>
            <a:endParaRPr lang="en-GB" sz="1800" dirty="0"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1370124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156" y="781615"/>
            <a:ext cx="3671887" cy="275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586586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0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70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0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70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0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70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70123" grpId="0" animBg="1"/>
      <p:bldP spid="1370123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Consequences of a release of 600 MJ at </a:t>
            </a:r>
            <a:r>
              <a:rPr lang="en-US" sz="3200" dirty="0" smtClean="0"/>
              <a:t>LHC  </a:t>
            </a:r>
            <a:endParaRPr lang="en-GB" sz="3200" dirty="0"/>
          </a:p>
        </p:txBody>
      </p:sp>
      <p:grpSp>
        <p:nvGrpSpPr>
          <p:cNvPr id="4" name="Group 3"/>
          <p:cNvGrpSpPr/>
          <p:nvPr/>
        </p:nvGrpSpPr>
        <p:grpSpPr>
          <a:xfrm>
            <a:off x="59873" y="2172420"/>
            <a:ext cx="4997998" cy="3252148"/>
            <a:chOff x="59873" y="2220694"/>
            <a:chExt cx="4997998" cy="3252148"/>
          </a:xfrm>
        </p:grpSpPr>
        <p:pic>
          <p:nvPicPr>
            <p:cNvPr id="1423362" name="Picture 2" descr="http://inapcache.boston.com/universal/site_graphics/blogs/bigpicture/lhc_11_20/l03_00811007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385" y="2234642"/>
              <a:ext cx="4993486" cy="3238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59873" y="2220694"/>
              <a:ext cx="3419526" cy="400110"/>
            </a:xfrm>
            <a:prstGeom prst="rect">
              <a:avLst/>
            </a:prstGeom>
            <a:solidFill>
              <a:schemeClr val="bg2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smtClean="0">
                  <a:solidFill>
                    <a:srgbClr val="C00000"/>
                  </a:solidFill>
                  <a:latin typeface="Arial"/>
                </a:rPr>
                <a:t>Arcing in the interconnection</a:t>
              </a:r>
              <a:endParaRPr lang="en-US" sz="2000" dirty="0">
                <a:solidFill>
                  <a:srgbClr val="C00000"/>
                </a:solidFill>
                <a:latin typeface="Arial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02407" y="5688985"/>
            <a:ext cx="2609804" cy="707886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  <a:spcAft>
                <a:spcPts val="400"/>
              </a:spcAft>
              <a:buClr>
                <a:srgbClr val="0000FF"/>
              </a:buClr>
              <a:buSzPct val="80000"/>
            </a:pPr>
            <a:r>
              <a:rPr lang="en-US" sz="2000" kern="0" dirty="0" smtClean="0">
                <a:solidFill>
                  <a:srgbClr val="000000"/>
                </a:solidFill>
                <a:latin typeface="Arial"/>
              </a:rPr>
              <a:t>53 magnets had to be repaired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85" y="864871"/>
            <a:ext cx="9001000" cy="993092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  <a:spcAft>
                <a:spcPts val="400"/>
              </a:spcAft>
              <a:buClr>
                <a:srgbClr val="0000FF"/>
              </a:buClr>
              <a:buSzPct val="80000"/>
            </a:pPr>
            <a:r>
              <a:rPr lang="en-GB" sz="2000" b="1" kern="0" dirty="0">
                <a:solidFill>
                  <a:srgbClr val="000000"/>
                </a:solidFill>
                <a:latin typeface="Arial"/>
              </a:rPr>
              <a:t>The 2008 </a:t>
            </a:r>
            <a:r>
              <a:rPr lang="en-GB" sz="2000" b="1" kern="0" dirty="0" smtClean="0">
                <a:solidFill>
                  <a:srgbClr val="000000"/>
                </a:solidFill>
                <a:latin typeface="Arial"/>
              </a:rPr>
              <a:t>LHC accident happened </a:t>
            </a:r>
            <a:r>
              <a:rPr lang="en-GB" sz="2000" b="1" kern="0" dirty="0">
                <a:solidFill>
                  <a:srgbClr val="000000"/>
                </a:solidFill>
                <a:latin typeface="Arial"/>
              </a:rPr>
              <a:t>during test runs without beam</a:t>
            </a:r>
            <a:r>
              <a:rPr lang="en-GB" sz="2000" b="1" kern="0" dirty="0" smtClean="0">
                <a:solidFill>
                  <a:srgbClr val="000000"/>
                </a:solidFill>
                <a:latin typeface="Arial"/>
              </a:rPr>
              <a:t>.</a:t>
            </a:r>
          </a:p>
          <a:p>
            <a:pPr>
              <a:spcBef>
                <a:spcPct val="20000"/>
              </a:spcBef>
              <a:spcAft>
                <a:spcPts val="400"/>
              </a:spcAft>
              <a:buClr>
                <a:srgbClr val="0000FF"/>
              </a:buClr>
              <a:buSzPct val="80000"/>
            </a:pPr>
            <a:r>
              <a:rPr lang="en-US" sz="1600" kern="0" dirty="0" smtClean="0">
                <a:solidFill>
                  <a:srgbClr val="000000"/>
                </a:solidFill>
                <a:latin typeface="Arial"/>
              </a:rPr>
              <a:t>A magnet </a:t>
            </a:r>
            <a:r>
              <a:rPr lang="en-US" sz="1600" kern="0" dirty="0">
                <a:solidFill>
                  <a:srgbClr val="000000"/>
                </a:solidFill>
                <a:latin typeface="Arial"/>
              </a:rPr>
              <a:t>interconnect </a:t>
            </a:r>
            <a:r>
              <a:rPr lang="en-US" sz="1600" kern="0" dirty="0" smtClean="0">
                <a:solidFill>
                  <a:srgbClr val="000000"/>
                </a:solidFill>
                <a:latin typeface="Arial"/>
              </a:rPr>
              <a:t>was defect and the circuit opened. An electrical arc provoked a He pressure wave damaging ~600 m of LHC, polluting the beam vacuum over more than 2 km. </a:t>
            </a:r>
            <a:endParaRPr lang="en-GB" sz="1600" b="1" kern="0" dirty="0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036007" y="2765855"/>
            <a:ext cx="2645002" cy="3539883"/>
            <a:chOff x="3036007" y="2814129"/>
            <a:chExt cx="2645002" cy="3539883"/>
          </a:xfrm>
        </p:grpSpPr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6007" y="2814129"/>
              <a:ext cx="2645002" cy="353365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16"/>
            <p:cNvSpPr/>
            <p:nvPr/>
          </p:nvSpPr>
          <p:spPr>
            <a:xfrm>
              <a:off x="3036007" y="5953902"/>
              <a:ext cx="1821332" cy="400110"/>
            </a:xfrm>
            <a:prstGeom prst="rect">
              <a:avLst/>
            </a:prstGeom>
            <a:solidFill>
              <a:schemeClr val="bg2">
                <a:lumMod val="85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2000" dirty="0" smtClean="0">
                  <a:solidFill>
                    <a:srgbClr val="C00000"/>
                  </a:solidFill>
                  <a:latin typeface="Arial"/>
                </a:rPr>
                <a:t>Over-pressure</a:t>
              </a:r>
              <a:endParaRPr lang="en-US" sz="2000" dirty="0">
                <a:solidFill>
                  <a:srgbClr val="C00000"/>
                </a:solidFill>
                <a:latin typeface="Arial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990273" y="2584384"/>
            <a:ext cx="4075112" cy="3067050"/>
            <a:chOff x="4961384" y="3026246"/>
            <a:chExt cx="4075112" cy="3067050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384" y="3026246"/>
              <a:ext cx="4075112" cy="3067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6415266" y="3026246"/>
              <a:ext cx="2621230" cy="400110"/>
            </a:xfrm>
            <a:prstGeom prst="rect">
              <a:avLst/>
            </a:prstGeom>
            <a:solidFill>
              <a:schemeClr val="bg2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smtClean="0">
                  <a:solidFill>
                    <a:srgbClr val="C00000"/>
                  </a:solidFill>
                  <a:latin typeface="Arial"/>
                </a:rPr>
                <a:t>Magnet displacement</a:t>
              </a:r>
              <a:endParaRPr lang="en-US" sz="2000" dirty="0">
                <a:solidFill>
                  <a:srgbClr val="C00000"/>
                </a:solidFill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333445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Energy and Power density</a:t>
            </a:r>
            <a:endParaRPr lang="en-GB" sz="3200" dirty="0" smtClean="0"/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Many accelerators </a:t>
            </a:r>
            <a:r>
              <a:rPr lang="en-US" dirty="0"/>
              <a:t>operate with high beam intensity and/or </a:t>
            </a:r>
            <a:r>
              <a:rPr lang="en-US" dirty="0" smtClean="0"/>
              <a:t>energy  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For synchrotrons and storage rings, the </a:t>
            </a:r>
            <a:r>
              <a:rPr lang="en-US" dirty="0">
                <a:solidFill>
                  <a:srgbClr val="FF0000"/>
                </a:solidFill>
              </a:rPr>
              <a:t>energy stored in the beam </a:t>
            </a:r>
            <a:r>
              <a:rPr lang="en-US" dirty="0" smtClean="0">
                <a:solidFill>
                  <a:srgbClr val="FF0000"/>
                </a:solidFill>
              </a:rPr>
              <a:t>increased</a:t>
            </a:r>
            <a:r>
              <a:rPr lang="en-US" dirty="0" smtClean="0"/>
              <a:t> with time (from ISR to LHC)</a:t>
            </a:r>
            <a:endParaRPr lang="en-US" dirty="0"/>
          </a:p>
          <a:p>
            <a:r>
              <a:rPr lang="en-US" dirty="0"/>
              <a:t>For linear accelerators and fast cycling machines, </a:t>
            </a:r>
            <a:r>
              <a:rPr lang="en-US" dirty="0">
                <a:solidFill>
                  <a:srgbClr val="FF0000"/>
                </a:solidFill>
              </a:rPr>
              <a:t>the beam power </a:t>
            </a:r>
            <a:r>
              <a:rPr lang="en-US" dirty="0" smtClean="0">
                <a:solidFill>
                  <a:srgbClr val="FF0000"/>
                </a:solidFill>
              </a:rPr>
              <a:t>increases</a:t>
            </a:r>
          </a:p>
          <a:p>
            <a:pPr>
              <a:lnSpc>
                <a:spcPts val="1600"/>
              </a:lnSpc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/>
              <a:t>The emittance  becomes smaller (down to </a:t>
            </a:r>
            <a:r>
              <a:rPr lang="en-US" dirty="0" smtClean="0"/>
              <a:t>a beam </a:t>
            </a:r>
            <a:r>
              <a:rPr lang="en-US" dirty="0"/>
              <a:t>size of nanometer)</a:t>
            </a:r>
          </a:p>
          <a:p>
            <a:pPr eaLnBrk="1" hangingPunct="1">
              <a:lnSpc>
                <a:spcPct val="100000"/>
              </a:lnSpc>
            </a:pPr>
            <a:r>
              <a:rPr lang="en-GB" dirty="0" smtClean="0"/>
              <a:t>This is </a:t>
            </a:r>
            <a:r>
              <a:rPr lang="en-GB" dirty="0" smtClean="0">
                <a:solidFill>
                  <a:srgbClr val="FF0000"/>
                </a:solidFill>
              </a:rPr>
              <a:t>important today, and even more relevant for future projects</a:t>
            </a:r>
            <a:r>
              <a:rPr lang="en-GB" dirty="0" smtClean="0"/>
              <a:t>, with increased beam power / energy density (W/mm</a:t>
            </a:r>
            <a:r>
              <a:rPr lang="en-GB" baseline="30000" dirty="0" smtClean="0"/>
              <a:t>2</a:t>
            </a:r>
            <a:r>
              <a:rPr lang="en-GB" dirty="0" smtClean="0"/>
              <a:t> or J/mm</a:t>
            </a:r>
            <a:r>
              <a:rPr lang="en-GB" baseline="30000" dirty="0" smtClean="0"/>
              <a:t>2 </a:t>
            </a:r>
            <a:r>
              <a:rPr lang="en-GB" dirty="0" smtClean="0"/>
              <a:t>) and increasingly complex machines</a:t>
            </a:r>
          </a:p>
          <a:p>
            <a:pPr>
              <a:lnSpc>
                <a:spcPts val="1600"/>
              </a:lnSpc>
            </a:pPr>
            <a:endParaRPr lang="en-US" dirty="0">
              <a:solidFill>
                <a:srgbClr val="FF0000"/>
              </a:solidFill>
            </a:endParaRPr>
          </a:p>
          <a:p>
            <a:pPr marL="0" indent="0" eaLnBrk="1" hangingPunct="1">
              <a:lnSpc>
                <a:spcPct val="100000"/>
              </a:lnSpc>
              <a:buNone/>
            </a:pPr>
            <a:r>
              <a:rPr lang="en-US" dirty="0" smtClean="0"/>
              <a:t>Even a small amount of energy can lead to some (limited) damage</a:t>
            </a:r>
          </a:p>
          <a:p>
            <a:pPr eaLnBrk="1" hangingPunct="1"/>
            <a:r>
              <a:rPr lang="en-US" dirty="0" smtClean="0"/>
              <a:t>Can be an issue for sensitive equipment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05658018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5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7350" y="1849545"/>
            <a:ext cx="8424863" cy="29638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algn="ctr"/>
            <a:r>
              <a:rPr lang="en-US" sz="6600" dirty="0" smtClean="0">
                <a:solidFill>
                  <a:srgbClr val="0000CC"/>
                </a:solidFill>
              </a:rPr>
              <a:t>Hazards and Risks</a:t>
            </a:r>
            <a:endParaRPr lang="en-US" sz="66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28958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Hazard and Risk for accelerators</a:t>
            </a:r>
          </a:p>
        </p:txBody>
      </p:sp>
      <p:sp>
        <p:nvSpPr>
          <p:cNvPr id="56323" name="Text Placeholder 1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GB" b="1" dirty="0" smtClean="0"/>
              <a:t>Hazard: </a:t>
            </a:r>
            <a:r>
              <a:rPr lang="en-GB" dirty="0" smtClean="0"/>
              <a:t>a </a:t>
            </a:r>
            <a:r>
              <a:rPr lang="en-GB" dirty="0"/>
              <a:t>situation that poses a level of threat to </a:t>
            </a:r>
            <a:r>
              <a:rPr lang="en-GB" dirty="0" smtClean="0"/>
              <a:t>the accelerator. </a:t>
            </a:r>
            <a:r>
              <a:rPr lang="en-GB" dirty="0"/>
              <a:t>H</a:t>
            </a:r>
            <a:r>
              <a:rPr lang="en-GB" dirty="0" smtClean="0"/>
              <a:t>azards </a:t>
            </a:r>
            <a:r>
              <a:rPr lang="en-GB" dirty="0"/>
              <a:t>are dormant or potential, with only a theoretical risk of </a:t>
            </a:r>
            <a:r>
              <a:rPr lang="en-GB" dirty="0" smtClean="0"/>
              <a:t>damage. Once </a:t>
            </a:r>
            <a:r>
              <a:rPr lang="en-GB" dirty="0"/>
              <a:t>a hazard becomes "</a:t>
            </a:r>
            <a:r>
              <a:rPr lang="en-GB" dirty="0" smtClean="0"/>
              <a:t>active“: </a:t>
            </a:r>
            <a:r>
              <a:rPr lang="en-GB" b="1" dirty="0" smtClean="0"/>
              <a:t>incident / accident</a:t>
            </a:r>
            <a:r>
              <a:rPr lang="en-GB" dirty="0" smtClean="0"/>
              <a:t>. </a:t>
            </a:r>
            <a:r>
              <a:rPr lang="en-GB" b="1" dirty="0" smtClean="0"/>
              <a:t>Consequences</a:t>
            </a:r>
            <a:r>
              <a:rPr lang="en-GB" dirty="0" smtClean="0"/>
              <a:t> </a:t>
            </a:r>
            <a:r>
              <a:rPr lang="en-GB" dirty="0"/>
              <a:t>and </a:t>
            </a:r>
            <a:r>
              <a:rPr lang="en-GB" b="1" dirty="0"/>
              <a:t>possibility</a:t>
            </a:r>
            <a:r>
              <a:rPr lang="en-GB" dirty="0"/>
              <a:t> </a:t>
            </a:r>
            <a:r>
              <a:rPr lang="en-GB" dirty="0" smtClean="0"/>
              <a:t>of an incident interact </a:t>
            </a:r>
            <a:r>
              <a:rPr lang="en-GB" dirty="0"/>
              <a:t>together to </a:t>
            </a:r>
            <a:r>
              <a:rPr lang="en-GB" dirty="0" smtClean="0"/>
              <a:t>create </a:t>
            </a:r>
            <a:r>
              <a:rPr lang="en-GB" b="1" dirty="0" smtClean="0"/>
              <a:t>RISK</a:t>
            </a:r>
            <a:r>
              <a:rPr lang="en-GB" dirty="0" smtClean="0"/>
              <a:t>, </a:t>
            </a:r>
            <a:r>
              <a:rPr lang="en-US" dirty="0" smtClean="0"/>
              <a:t>can be quantified:</a:t>
            </a:r>
          </a:p>
          <a:p>
            <a:pPr lvl="2"/>
            <a:endParaRPr lang="en-US" dirty="0" smtClean="0"/>
          </a:p>
          <a:p>
            <a:pPr marL="0" indent="0" algn="ctr">
              <a:buNone/>
            </a:pPr>
            <a:r>
              <a:rPr lang="en-US" sz="2800" b="1" dirty="0" smtClean="0">
                <a:solidFill>
                  <a:srgbClr val="C00000"/>
                </a:solidFill>
              </a:rPr>
              <a:t>RISK = Consequences ∙ Probability </a:t>
            </a:r>
          </a:p>
          <a:p>
            <a:pPr marL="0" indent="0" algn="ctr">
              <a:buNone/>
            </a:pPr>
            <a:endParaRPr lang="en-US" sz="28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Related to accelerators</a:t>
            </a:r>
          </a:p>
          <a:p>
            <a:r>
              <a:rPr lang="en-US" dirty="0" smtClean="0"/>
              <a:t>Consequences of an uncontrolled beam loss</a:t>
            </a:r>
          </a:p>
          <a:p>
            <a:r>
              <a:rPr lang="en-US" dirty="0" smtClean="0"/>
              <a:t>Probability of an uncontrolled beam loss</a:t>
            </a:r>
          </a:p>
          <a:p>
            <a:r>
              <a:rPr lang="en-US" dirty="0" smtClean="0"/>
              <a:t>The higher the </a:t>
            </a:r>
            <a:r>
              <a:rPr lang="en-US" b="1" dirty="0" smtClean="0"/>
              <a:t>RISK</a:t>
            </a:r>
            <a:r>
              <a:rPr lang="en-US" dirty="0" smtClean="0"/>
              <a:t>, the more </a:t>
            </a:r>
            <a:r>
              <a:rPr lang="en-US" b="1" dirty="0"/>
              <a:t>P</a:t>
            </a:r>
            <a:r>
              <a:rPr lang="en-US" b="1" dirty="0" smtClean="0"/>
              <a:t>rotection</a:t>
            </a:r>
            <a:r>
              <a:rPr lang="en-US" dirty="0" smtClean="0"/>
              <a:t> is required</a:t>
            </a:r>
          </a:p>
          <a:p>
            <a:endParaRPr lang="en-US" dirty="0"/>
          </a:p>
          <a:p>
            <a:pPr marL="0" indent="0" algn="ctr">
              <a:buNone/>
            </a:pPr>
            <a:endParaRPr lang="en-GB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24565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dirty="0" smtClean="0"/>
              <a:t>Example for ESS</a:t>
            </a:r>
            <a:endParaRPr lang="en-GB" dirty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dirty="0" smtClean="0"/>
              <a:t>Bending magnet in an accelerator deflecting the beam</a:t>
            </a:r>
          </a:p>
          <a:p>
            <a:r>
              <a:rPr lang="en-US" dirty="0" smtClean="0"/>
              <a:t>Assume that the </a:t>
            </a:r>
            <a:r>
              <a:rPr lang="en-US" dirty="0"/>
              <a:t>power supply </a:t>
            </a:r>
            <a:r>
              <a:rPr lang="en-US" dirty="0" smtClean="0"/>
              <a:t>for the bend in HEBT-S2 fails and the magnets stops deflecting the beam</a:t>
            </a:r>
          </a:p>
          <a:p>
            <a:pPr lvl="1"/>
            <a:r>
              <a:rPr lang="en-US" dirty="0" smtClean="0"/>
              <a:t>Probability: MTBF for power supply is 100000 hours = 15 years</a:t>
            </a:r>
          </a:p>
          <a:p>
            <a:r>
              <a:rPr lang="en-US" dirty="0" smtClean="0"/>
              <a:t>The beam is not deflected and hits the vacuum chamber</a:t>
            </a:r>
          </a:p>
          <a:p>
            <a:pPr lvl="1"/>
            <a:r>
              <a:rPr lang="en-US" dirty="0" smtClean="0"/>
              <a:t>Consequences: what is expected to happen? Damage of magnet, vacuum pipe, possibly pollution of superconducting cavities</a:t>
            </a:r>
            <a:endParaRPr lang="en-GB" dirty="0"/>
          </a:p>
        </p:txBody>
      </p:sp>
      <p:pic>
        <p:nvPicPr>
          <p:cNvPr id="1431554" name="Picture 2" descr="\\fileserver01.esss.lu.se\Share\Machines Directorate\Accelerator division\Division Specific\Controls\RudigerSchmidt\Screen Shot 2013-07-22 at 5.02.46 P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10" y="4002744"/>
            <a:ext cx="8955741" cy="2451847"/>
          </a:xfrm>
          <a:prstGeom prst="rect">
            <a:avLst/>
          </a:prstGeo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1631577" y="6061198"/>
            <a:ext cx="14074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5 MW Beam </a:t>
            </a:r>
            <a:endParaRPr lang="en-GB" sz="1600" dirty="0"/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98610" y="3993779"/>
            <a:ext cx="8955743" cy="896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725272" y="3872756"/>
            <a:ext cx="2796988" cy="307777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~ 160 m following the </a:t>
            </a:r>
            <a:r>
              <a:rPr lang="en-US" sz="1400" dirty="0" err="1" smtClean="0">
                <a:solidFill>
                  <a:srgbClr val="000000"/>
                </a:solidFill>
              </a:rPr>
              <a:t>sc</a:t>
            </a:r>
            <a:r>
              <a:rPr lang="en-US" sz="1400" dirty="0" smtClean="0">
                <a:solidFill>
                  <a:srgbClr val="000000"/>
                </a:solidFill>
              </a:rPr>
              <a:t> cavities</a:t>
            </a:r>
            <a:endParaRPr lang="en-GB" sz="1400" dirty="0">
              <a:solidFill>
                <a:srgbClr val="0000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739153" y="5925675"/>
            <a:ext cx="1147482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154706" y="4433512"/>
            <a:ext cx="868699" cy="276999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/>
              <a:t>HEBT-S2 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26157625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Line 2"/>
          <p:cNvSpPr>
            <a:spLocks noChangeShapeType="1"/>
          </p:cNvSpPr>
          <p:nvPr/>
        </p:nvSpPr>
        <p:spPr bwMode="auto">
          <a:xfrm>
            <a:off x="7467600" y="6369050"/>
            <a:ext cx="13716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solidFill>
                  <a:schemeClr val="tx2"/>
                </a:solidFill>
              </a:rPr>
              <a:t>Example for LHC: SPS, transfer line and LHC </a:t>
            </a:r>
          </a:p>
        </p:txBody>
      </p:sp>
      <p:sp>
        <p:nvSpPr>
          <p:cNvPr id="65540" name="Text Box 4"/>
          <p:cNvSpPr txBox="1">
            <a:spLocks noChangeArrowheads="1"/>
          </p:cNvSpPr>
          <p:nvPr/>
        </p:nvSpPr>
        <p:spPr bwMode="auto">
          <a:xfrm>
            <a:off x="7808913" y="5988050"/>
            <a:ext cx="649287" cy="304800"/>
          </a:xfrm>
          <a:prstGeom prst="rect">
            <a:avLst/>
          </a:prstGeom>
          <a:solidFill>
            <a:srgbClr val="DDDDDD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400" dirty="0">
                <a:solidFill>
                  <a:srgbClr val="663300"/>
                </a:solidFill>
              </a:rPr>
              <a:t>1 km</a:t>
            </a:r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76198" y="838199"/>
            <a:ext cx="3581402" cy="1517651"/>
          </a:xfrm>
          <a:ln>
            <a:solidFill>
              <a:srgbClr val="0000CC"/>
            </a:solidFill>
          </a:ln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GB" sz="1600" dirty="0" smtClean="0">
                <a:solidFill>
                  <a:srgbClr val="000000"/>
                </a:solidFill>
              </a:rPr>
              <a:t>Beam is accelerated in SPS to 450 </a:t>
            </a:r>
            <a:r>
              <a:rPr lang="en-GB" sz="1600" dirty="0" err="1" smtClean="0">
                <a:solidFill>
                  <a:srgbClr val="000000"/>
                </a:solidFill>
              </a:rPr>
              <a:t>GeV</a:t>
            </a:r>
            <a:r>
              <a:rPr lang="en-GB" sz="1600" dirty="0" smtClean="0">
                <a:solidFill>
                  <a:srgbClr val="000000"/>
                </a:solidFill>
              </a:rPr>
              <a:t> (288 bunches, stored energy of 3 MJ)</a:t>
            </a:r>
          </a:p>
          <a:p>
            <a:pPr marL="0" indent="0" eaLnBrk="1" hangingPunct="1">
              <a:buFontTx/>
              <a:buNone/>
            </a:pPr>
            <a:r>
              <a:rPr lang="en-GB" sz="1600" dirty="0" smtClean="0">
                <a:solidFill>
                  <a:srgbClr val="000000"/>
                </a:solidFill>
              </a:rPr>
              <a:t>Beam is transferred from SPS to LHC</a:t>
            </a:r>
          </a:p>
          <a:p>
            <a:pPr marL="0" indent="0" eaLnBrk="1" hangingPunct="1">
              <a:buFontTx/>
              <a:buNone/>
            </a:pPr>
            <a:r>
              <a:rPr lang="en-GB" sz="1600" dirty="0" smtClean="0">
                <a:solidFill>
                  <a:srgbClr val="000000"/>
                </a:solidFill>
              </a:rPr>
              <a:t>Beam is accelerated in LHC to high energy (stored energy of 362 MJ)</a:t>
            </a:r>
          </a:p>
        </p:txBody>
      </p:sp>
      <p:sp>
        <p:nvSpPr>
          <p:cNvPr id="65542" name="Freeform 6"/>
          <p:cNvSpPr>
            <a:spLocks/>
          </p:cNvSpPr>
          <p:nvPr/>
        </p:nvSpPr>
        <p:spPr bwMode="auto">
          <a:xfrm>
            <a:off x="34925" y="1101725"/>
            <a:ext cx="8997950" cy="4789488"/>
          </a:xfrm>
          <a:custGeom>
            <a:avLst/>
            <a:gdLst>
              <a:gd name="T0" fmla="*/ 0 w 5668"/>
              <a:gd name="T1" fmla="*/ 2147483647 h 3017"/>
              <a:gd name="T2" fmla="*/ 1829633601 w 5668"/>
              <a:gd name="T3" fmla="*/ 2147483647 h 3017"/>
              <a:gd name="T4" fmla="*/ 2147483647 w 5668"/>
              <a:gd name="T5" fmla="*/ 2147483647 h 3017"/>
              <a:gd name="T6" fmla="*/ 2147483647 w 5668"/>
              <a:gd name="T7" fmla="*/ 2147483647 h 3017"/>
              <a:gd name="T8" fmla="*/ 2147483647 w 5668"/>
              <a:gd name="T9" fmla="*/ 2147483647 h 3017"/>
              <a:gd name="T10" fmla="*/ 2147483647 w 5668"/>
              <a:gd name="T11" fmla="*/ 2147483647 h 3017"/>
              <a:gd name="T12" fmla="*/ 2147483647 w 5668"/>
              <a:gd name="T13" fmla="*/ 2147483647 h 3017"/>
              <a:gd name="T14" fmla="*/ 2147483647 w 5668"/>
              <a:gd name="T15" fmla="*/ 2147483647 h 3017"/>
              <a:gd name="T16" fmla="*/ 2147483647 w 5668"/>
              <a:gd name="T17" fmla="*/ 2147483647 h 3017"/>
              <a:gd name="T18" fmla="*/ 2147483647 w 5668"/>
              <a:gd name="T19" fmla="*/ 2147483647 h 3017"/>
              <a:gd name="T20" fmla="*/ 2147483647 w 5668"/>
              <a:gd name="T21" fmla="*/ 2147483647 h 3017"/>
              <a:gd name="T22" fmla="*/ 2147483647 w 5668"/>
              <a:gd name="T23" fmla="*/ 2147483647 h 3017"/>
              <a:gd name="T24" fmla="*/ 2147483647 w 5668"/>
              <a:gd name="T25" fmla="*/ 1597779109 h 3017"/>
              <a:gd name="T26" fmla="*/ 2147483647 w 5668"/>
              <a:gd name="T27" fmla="*/ 0 h 301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668"/>
              <a:gd name="T43" fmla="*/ 0 h 3017"/>
              <a:gd name="T44" fmla="*/ 5668 w 5668"/>
              <a:gd name="T45" fmla="*/ 3017 h 301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668" h="3017">
                <a:moveTo>
                  <a:pt x="0" y="2518"/>
                </a:moveTo>
                <a:cubicBezTo>
                  <a:pt x="257" y="2639"/>
                  <a:pt x="514" y="2760"/>
                  <a:pt x="726" y="2836"/>
                </a:cubicBezTo>
                <a:cubicBezTo>
                  <a:pt x="938" y="2912"/>
                  <a:pt x="1074" y="2942"/>
                  <a:pt x="1270" y="2972"/>
                </a:cubicBezTo>
                <a:cubicBezTo>
                  <a:pt x="1466" y="3002"/>
                  <a:pt x="1739" y="3017"/>
                  <a:pt x="1905" y="3017"/>
                </a:cubicBezTo>
                <a:cubicBezTo>
                  <a:pt x="2071" y="3017"/>
                  <a:pt x="2145" y="2992"/>
                  <a:pt x="2268" y="2972"/>
                </a:cubicBezTo>
                <a:cubicBezTo>
                  <a:pt x="2391" y="2952"/>
                  <a:pt x="2521" y="2926"/>
                  <a:pt x="2642" y="2895"/>
                </a:cubicBezTo>
                <a:cubicBezTo>
                  <a:pt x="2763" y="2864"/>
                  <a:pt x="2844" y="2842"/>
                  <a:pt x="2992" y="2784"/>
                </a:cubicBezTo>
                <a:cubicBezTo>
                  <a:pt x="3140" y="2726"/>
                  <a:pt x="3382" y="2616"/>
                  <a:pt x="3532" y="2549"/>
                </a:cubicBezTo>
                <a:cubicBezTo>
                  <a:pt x="3682" y="2482"/>
                  <a:pt x="3752" y="2464"/>
                  <a:pt x="3892" y="2381"/>
                </a:cubicBezTo>
                <a:cubicBezTo>
                  <a:pt x="4032" y="2298"/>
                  <a:pt x="4215" y="2185"/>
                  <a:pt x="4375" y="2052"/>
                </a:cubicBezTo>
                <a:cubicBezTo>
                  <a:pt x="4535" y="1919"/>
                  <a:pt x="4712" y="1751"/>
                  <a:pt x="4852" y="1584"/>
                </a:cubicBezTo>
                <a:cubicBezTo>
                  <a:pt x="4992" y="1417"/>
                  <a:pt x="5121" y="1210"/>
                  <a:pt x="5215" y="1052"/>
                </a:cubicBezTo>
                <a:cubicBezTo>
                  <a:pt x="5309" y="894"/>
                  <a:pt x="5339" y="809"/>
                  <a:pt x="5414" y="634"/>
                </a:cubicBezTo>
                <a:cubicBezTo>
                  <a:pt x="5489" y="459"/>
                  <a:pt x="5615" y="132"/>
                  <a:pt x="5668" y="0"/>
                </a:cubicBezTo>
              </a:path>
            </a:pathLst>
          </a:custGeom>
          <a:noFill/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dirty="0"/>
          </a:p>
        </p:txBody>
      </p:sp>
      <p:sp>
        <p:nvSpPr>
          <p:cNvPr id="65544" name="Freeform 8"/>
          <p:cNvSpPr>
            <a:spLocks/>
          </p:cNvSpPr>
          <p:nvPr/>
        </p:nvSpPr>
        <p:spPr bwMode="auto">
          <a:xfrm>
            <a:off x="373063" y="5254625"/>
            <a:ext cx="4789487" cy="1057275"/>
          </a:xfrm>
          <a:custGeom>
            <a:avLst/>
            <a:gdLst>
              <a:gd name="T0" fmla="*/ 2147483647 w 3017"/>
              <a:gd name="T1" fmla="*/ 352821845 h 666"/>
              <a:gd name="T2" fmla="*/ 2147483647 w 3017"/>
              <a:gd name="T3" fmla="*/ 1239916817 h 666"/>
              <a:gd name="T4" fmla="*/ 2147483647 w 3017"/>
              <a:gd name="T5" fmla="*/ 1640622308 h 666"/>
              <a:gd name="T6" fmla="*/ 2147483647 w 3017"/>
              <a:gd name="T7" fmla="*/ 1469251746 h 666"/>
              <a:gd name="T8" fmla="*/ 1864915620 w 3017"/>
              <a:gd name="T9" fmla="*/ 897175693 h 666"/>
              <a:gd name="T10" fmla="*/ 607356801 w 3017"/>
              <a:gd name="T11" fmla="*/ 325100930 h 666"/>
              <a:gd name="T12" fmla="*/ 0 w 3017"/>
              <a:gd name="T13" fmla="*/ 0 h 66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017"/>
              <a:gd name="T22" fmla="*/ 0 h 666"/>
              <a:gd name="T23" fmla="*/ 3017 w 3017"/>
              <a:gd name="T24" fmla="*/ 666 h 66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017" h="666">
                <a:moveTo>
                  <a:pt x="3017" y="140"/>
                </a:moveTo>
                <a:cubicBezTo>
                  <a:pt x="2887" y="198"/>
                  <a:pt x="2443" y="407"/>
                  <a:pt x="2237" y="492"/>
                </a:cubicBezTo>
                <a:cubicBezTo>
                  <a:pt x="2031" y="577"/>
                  <a:pt x="1938" y="636"/>
                  <a:pt x="1779" y="651"/>
                </a:cubicBezTo>
                <a:cubicBezTo>
                  <a:pt x="1620" y="666"/>
                  <a:pt x="1457" y="632"/>
                  <a:pt x="1284" y="583"/>
                </a:cubicBezTo>
                <a:cubicBezTo>
                  <a:pt x="1111" y="534"/>
                  <a:pt x="914" y="432"/>
                  <a:pt x="740" y="356"/>
                </a:cubicBezTo>
                <a:cubicBezTo>
                  <a:pt x="566" y="280"/>
                  <a:pt x="364" y="188"/>
                  <a:pt x="241" y="129"/>
                </a:cubicBezTo>
                <a:cubicBezTo>
                  <a:pt x="118" y="70"/>
                  <a:pt x="50" y="27"/>
                  <a:pt x="0" y="0"/>
                </a:cubicBezTo>
              </a:path>
            </a:pathLst>
          </a:custGeom>
          <a:noFill/>
          <a:ln w="19050" cap="flat" cmpd="sng">
            <a:solidFill>
              <a:srgbClr val="990033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dirty="0"/>
          </a:p>
        </p:txBody>
      </p:sp>
      <p:sp>
        <p:nvSpPr>
          <p:cNvPr id="65545" name="Text Box 9"/>
          <p:cNvSpPr txBox="1">
            <a:spLocks noChangeArrowheads="1"/>
          </p:cNvSpPr>
          <p:nvPr/>
        </p:nvSpPr>
        <p:spPr bwMode="auto">
          <a:xfrm>
            <a:off x="6267629" y="2859522"/>
            <a:ext cx="1541284" cy="237255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</p:spPr>
        <p:txBody>
          <a:bodyPr wrap="square" lIns="18000" tIns="10800" rIns="18000" bIns="10800">
            <a:spAutoFit/>
          </a:bodyPr>
          <a:lstStyle/>
          <a:p>
            <a:pPr algn="ctr" eaLnBrk="0" hangingPunct="0"/>
            <a:r>
              <a:rPr lang="en-US" sz="1400" dirty="0">
                <a:solidFill>
                  <a:srgbClr val="2A004E"/>
                </a:solidFill>
              </a:rPr>
              <a:t>Transfer </a:t>
            </a:r>
            <a:r>
              <a:rPr lang="en-US" sz="1400" dirty="0" smtClean="0">
                <a:solidFill>
                  <a:srgbClr val="2A004E"/>
                </a:solidFill>
              </a:rPr>
              <a:t>line 3 km</a:t>
            </a:r>
            <a:endParaRPr lang="en-US" sz="1400" dirty="0">
              <a:solidFill>
                <a:srgbClr val="2A004E"/>
              </a:solidFill>
            </a:endParaRPr>
          </a:p>
        </p:txBody>
      </p:sp>
      <p:sp>
        <p:nvSpPr>
          <p:cNvPr id="65546" name="Text Box 10"/>
          <p:cNvSpPr txBox="1">
            <a:spLocks noChangeArrowheads="1"/>
          </p:cNvSpPr>
          <p:nvPr/>
        </p:nvSpPr>
        <p:spPr bwMode="auto">
          <a:xfrm>
            <a:off x="6629400" y="5175250"/>
            <a:ext cx="1081088" cy="457200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dirty="0">
                <a:solidFill>
                  <a:srgbClr val="2A004E"/>
                </a:solidFill>
              </a:rPr>
              <a:t>LHC</a:t>
            </a:r>
          </a:p>
        </p:txBody>
      </p:sp>
      <p:sp>
        <p:nvSpPr>
          <p:cNvPr id="65547" name="Text Box 11"/>
          <p:cNvSpPr txBox="1">
            <a:spLocks noChangeArrowheads="1"/>
          </p:cNvSpPr>
          <p:nvPr/>
        </p:nvSpPr>
        <p:spPr bwMode="auto">
          <a:xfrm>
            <a:off x="3091544" y="3205616"/>
            <a:ext cx="2819400" cy="1292662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</p:spPr>
        <p:txBody>
          <a:bodyPr wrap="square" lIns="18000" rIns="18000">
            <a:spAutoFit/>
          </a:bodyPr>
          <a:lstStyle/>
          <a:p>
            <a:pPr algn="ctr" eaLnBrk="0" hangingPunct="0"/>
            <a:r>
              <a:rPr lang="en-US" dirty="0">
                <a:solidFill>
                  <a:srgbClr val="2A004E"/>
                </a:solidFill>
              </a:rPr>
              <a:t>SPS</a:t>
            </a:r>
          </a:p>
          <a:p>
            <a:pPr algn="ctr" eaLnBrk="0" hangingPunct="0"/>
            <a:r>
              <a:rPr lang="en-US" sz="1800" dirty="0">
                <a:solidFill>
                  <a:srgbClr val="2A004E"/>
                </a:solidFill>
              </a:rPr>
              <a:t>6911 m</a:t>
            </a:r>
          </a:p>
          <a:p>
            <a:pPr algn="ctr" eaLnBrk="0" hangingPunct="0"/>
            <a:r>
              <a:rPr lang="en-US" sz="1800" dirty="0">
                <a:solidFill>
                  <a:srgbClr val="2A004E"/>
                </a:solidFill>
              </a:rPr>
              <a:t>450 </a:t>
            </a:r>
            <a:r>
              <a:rPr lang="en-US" sz="1800" dirty="0" err="1">
                <a:solidFill>
                  <a:srgbClr val="2A004E"/>
                </a:solidFill>
              </a:rPr>
              <a:t>GeV</a:t>
            </a:r>
            <a:r>
              <a:rPr lang="en-US" sz="1800" dirty="0">
                <a:solidFill>
                  <a:srgbClr val="2A004E"/>
                </a:solidFill>
              </a:rPr>
              <a:t> </a:t>
            </a:r>
            <a:endParaRPr lang="en-US" sz="1800" dirty="0" smtClean="0">
              <a:solidFill>
                <a:srgbClr val="2A004E"/>
              </a:solidFill>
            </a:endParaRPr>
          </a:p>
          <a:p>
            <a:pPr algn="ctr" eaLnBrk="0" hangingPunct="0"/>
            <a:r>
              <a:rPr lang="en-US" sz="1800" b="1" dirty="0" smtClean="0">
                <a:solidFill>
                  <a:srgbClr val="C00000"/>
                </a:solidFill>
              </a:rPr>
              <a:t>3 MJ transfer to LHC</a:t>
            </a:r>
            <a:endParaRPr lang="en-US" sz="1800" b="1" dirty="0">
              <a:solidFill>
                <a:srgbClr val="C00000"/>
              </a:solidFill>
            </a:endParaRPr>
          </a:p>
        </p:txBody>
      </p:sp>
      <p:sp>
        <p:nvSpPr>
          <p:cNvPr id="65550" name="Text Box 14"/>
          <p:cNvSpPr txBox="1">
            <a:spLocks noChangeArrowheads="1"/>
          </p:cNvSpPr>
          <p:nvPr/>
        </p:nvSpPr>
        <p:spPr bwMode="auto">
          <a:xfrm>
            <a:off x="8243888" y="1066800"/>
            <a:ext cx="649287" cy="30480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400" dirty="0">
                <a:solidFill>
                  <a:srgbClr val="2A004E"/>
                </a:solidFill>
              </a:rPr>
              <a:t>IR8</a:t>
            </a:r>
          </a:p>
        </p:txBody>
      </p:sp>
      <p:sp>
        <p:nvSpPr>
          <p:cNvPr id="65551" name="Freeform 15"/>
          <p:cNvSpPr>
            <a:spLocks/>
          </p:cNvSpPr>
          <p:nvPr/>
        </p:nvSpPr>
        <p:spPr bwMode="auto">
          <a:xfrm>
            <a:off x="5435600" y="2138363"/>
            <a:ext cx="3182938" cy="1222375"/>
          </a:xfrm>
          <a:custGeom>
            <a:avLst/>
            <a:gdLst>
              <a:gd name="T0" fmla="*/ 0 w 2005"/>
              <a:gd name="T1" fmla="*/ 587195625 h 770"/>
              <a:gd name="T2" fmla="*/ 751006696 w 2005"/>
              <a:gd name="T3" fmla="*/ 1106347846 h 770"/>
              <a:gd name="T4" fmla="*/ 1436489335 w 2005"/>
              <a:gd name="T5" fmla="*/ 1559977415 h 770"/>
              <a:gd name="T6" fmla="*/ 2147483647 w 2005"/>
              <a:gd name="T7" fmla="*/ 1892638331 h 770"/>
              <a:gd name="T8" fmla="*/ 2147483647 w 2005"/>
              <a:gd name="T9" fmla="*/ 1842235222 h 770"/>
              <a:gd name="T10" fmla="*/ 2147483647 w 2005"/>
              <a:gd name="T11" fmla="*/ 1499493684 h 770"/>
              <a:gd name="T12" fmla="*/ 2147483647 w 2005"/>
              <a:gd name="T13" fmla="*/ 1101307535 h 770"/>
              <a:gd name="T14" fmla="*/ 2147483647 w 2005"/>
              <a:gd name="T15" fmla="*/ 418346003 h 770"/>
              <a:gd name="T16" fmla="*/ 2147483647 w 2005"/>
              <a:gd name="T17" fmla="*/ 0 h 77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05"/>
              <a:gd name="T28" fmla="*/ 0 h 770"/>
              <a:gd name="T29" fmla="*/ 2005 w 2005"/>
              <a:gd name="T30" fmla="*/ 770 h 77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05" h="770">
                <a:moveTo>
                  <a:pt x="0" y="233"/>
                </a:moveTo>
                <a:cubicBezTo>
                  <a:pt x="50" y="267"/>
                  <a:pt x="203" y="375"/>
                  <a:pt x="298" y="439"/>
                </a:cubicBezTo>
                <a:cubicBezTo>
                  <a:pt x="393" y="503"/>
                  <a:pt x="467" y="567"/>
                  <a:pt x="570" y="619"/>
                </a:cubicBezTo>
                <a:cubicBezTo>
                  <a:pt x="673" y="671"/>
                  <a:pt x="801" y="732"/>
                  <a:pt x="918" y="751"/>
                </a:cubicBezTo>
                <a:cubicBezTo>
                  <a:pt x="1035" y="770"/>
                  <a:pt x="1158" y="757"/>
                  <a:pt x="1270" y="731"/>
                </a:cubicBezTo>
                <a:cubicBezTo>
                  <a:pt x="1382" y="705"/>
                  <a:pt x="1504" y="644"/>
                  <a:pt x="1588" y="595"/>
                </a:cubicBezTo>
                <a:cubicBezTo>
                  <a:pt x="1672" y="546"/>
                  <a:pt x="1717" y="508"/>
                  <a:pt x="1774" y="437"/>
                </a:cubicBezTo>
                <a:cubicBezTo>
                  <a:pt x="1831" y="366"/>
                  <a:pt x="1892" y="239"/>
                  <a:pt x="1930" y="166"/>
                </a:cubicBezTo>
                <a:cubicBezTo>
                  <a:pt x="1968" y="93"/>
                  <a:pt x="1990" y="35"/>
                  <a:pt x="2005" y="0"/>
                </a:cubicBezTo>
              </a:path>
            </a:pathLst>
          </a:custGeom>
          <a:noFill/>
          <a:ln w="19050" cap="flat" cmpd="sng">
            <a:solidFill>
              <a:srgbClr val="990033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dirty="0"/>
          </a:p>
        </p:txBody>
      </p:sp>
      <p:sp>
        <p:nvSpPr>
          <p:cNvPr id="65555" name="Text Box 19"/>
          <p:cNvSpPr txBox="1">
            <a:spLocks noChangeArrowheads="1"/>
          </p:cNvSpPr>
          <p:nvPr/>
        </p:nvSpPr>
        <p:spPr bwMode="auto">
          <a:xfrm>
            <a:off x="4267200" y="2590800"/>
            <a:ext cx="1155700" cy="38735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</p:spPr>
        <p:txBody>
          <a:bodyPr lIns="18000" tIns="10800" rIns="18000" bIns="10800">
            <a:spAutoFit/>
          </a:bodyPr>
          <a:lstStyle/>
          <a:p>
            <a:pPr algn="ctr" eaLnBrk="0" hangingPunct="0"/>
            <a:r>
              <a:rPr lang="en-US" sz="1200" b="1" dirty="0">
                <a:solidFill>
                  <a:srgbClr val="2A004E"/>
                </a:solidFill>
              </a:rPr>
              <a:t>Fast extraction kicker</a:t>
            </a:r>
          </a:p>
        </p:txBody>
      </p:sp>
      <p:sp>
        <p:nvSpPr>
          <p:cNvPr id="65556" name="Rectangle 20"/>
          <p:cNvSpPr>
            <a:spLocks noChangeArrowheads="1"/>
          </p:cNvSpPr>
          <p:nvPr/>
        </p:nvSpPr>
        <p:spPr bwMode="auto">
          <a:xfrm>
            <a:off x="4822825" y="5537200"/>
            <a:ext cx="144463" cy="144463"/>
          </a:xfrm>
          <a:prstGeom prst="rect">
            <a:avLst/>
          </a:prstGeom>
          <a:solidFill>
            <a:srgbClr val="006600">
              <a:alpha val="32941"/>
            </a:srgbClr>
          </a:solidFill>
          <a:ln w="12700">
            <a:solidFill>
              <a:srgbClr val="0066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lnSpc>
                <a:spcPct val="95000"/>
              </a:lnSpc>
              <a:spcBef>
                <a:spcPct val="40000"/>
              </a:spcBef>
            </a:pPr>
            <a:endParaRPr lang="de-DE"/>
          </a:p>
        </p:txBody>
      </p:sp>
      <p:sp>
        <p:nvSpPr>
          <p:cNvPr id="65557" name="Rectangle 21"/>
          <p:cNvSpPr>
            <a:spLocks noChangeArrowheads="1"/>
          </p:cNvSpPr>
          <p:nvPr/>
        </p:nvSpPr>
        <p:spPr bwMode="auto">
          <a:xfrm>
            <a:off x="5562600" y="2584450"/>
            <a:ext cx="144463" cy="144463"/>
          </a:xfrm>
          <a:prstGeom prst="rect">
            <a:avLst/>
          </a:prstGeom>
          <a:solidFill>
            <a:srgbClr val="006600">
              <a:alpha val="32941"/>
            </a:srgbClr>
          </a:solidFill>
          <a:ln w="12700">
            <a:solidFill>
              <a:srgbClr val="0066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lnSpc>
                <a:spcPct val="95000"/>
              </a:lnSpc>
              <a:spcBef>
                <a:spcPct val="40000"/>
              </a:spcBef>
            </a:pPr>
            <a:endParaRPr lang="de-DE"/>
          </a:p>
        </p:txBody>
      </p:sp>
      <p:sp>
        <p:nvSpPr>
          <p:cNvPr id="65558" name="Text Box 22"/>
          <p:cNvSpPr txBox="1">
            <a:spLocks noChangeArrowheads="1"/>
          </p:cNvSpPr>
          <p:nvPr/>
        </p:nvSpPr>
        <p:spPr bwMode="auto">
          <a:xfrm>
            <a:off x="7620000" y="1974850"/>
            <a:ext cx="865188" cy="38735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</p:spPr>
        <p:txBody>
          <a:bodyPr lIns="18000" tIns="10800" rIns="18000" bIns="10800">
            <a:spAutoFit/>
          </a:bodyPr>
          <a:lstStyle/>
          <a:p>
            <a:pPr algn="ctr" eaLnBrk="0" hangingPunct="0"/>
            <a:r>
              <a:rPr lang="en-US" sz="1200" b="1" dirty="0">
                <a:solidFill>
                  <a:srgbClr val="2A004E"/>
                </a:solidFill>
              </a:rPr>
              <a:t>Injection kicker</a:t>
            </a:r>
          </a:p>
        </p:txBody>
      </p:sp>
      <p:sp>
        <p:nvSpPr>
          <p:cNvPr id="65559" name="Rectangle 23"/>
          <p:cNvSpPr>
            <a:spLocks noChangeArrowheads="1"/>
          </p:cNvSpPr>
          <p:nvPr/>
        </p:nvSpPr>
        <p:spPr bwMode="auto">
          <a:xfrm>
            <a:off x="8382000" y="2432050"/>
            <a:ext cx="144463" cy="144463"/>
          </a:xfrm>
          <a:prstGeom prst="rect">
            <a:avLst/>
          </a:prstGeom>
          <a:solidFill>
            <a:srgbClr val="006600">
              <a:alpha val="32941"/>
            </a:srgbClr>
          </a:solidFill>
          <a:ln w="12700">
            <a:solidFill>
              <a:srgbClr val="0066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lnSpc>
                <a:spcPct val="95000"/>
              </a:lnSpc>
              <a:spcBef>
                <a:spcPct val="40000"/>
              </a:spcBef>
            </a:pPr>
            <a:endParaRPr lang="de-DE"/>
          </a:p>
        </p:txBody>
      </p:sp>
      <p:sp>
        <p:nvSpPr>
          <p:cNvPr id="65560" name="Text Box 24"/>
          <p:cNvSpPr txBox="1">
            <a:spLocks noChangeArrowheads="1"/>
          </p:cNvSpPr>
          <p:nvPr/>
        </p:nvSpPr>
        <p:spPr bwMode="auto">
          <a:xfrm>
            <a:off x="2438400" y="6394450"/>
            <a:ext cx="1219200" cy="23495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</p:spPr>
        <p:txBody>
          <a:bodyPr lIns="18000" tIns="10800" rIns="18000" bIns="10800">
            <a:spAutoFit/>
          </a:bodyPr>
          <a:lstStyle/>
          <a:p>
            <a:pPr algn="ctr" eaLnBrk="0" hangingPunct="0"/>
            <a:r>
              <a:rPr lang="en-US" sz="1400" dirty="0">
                <a:solidFill>
                  <a:srgbClr val="2A004E"/>
                </a:solidFill>
              </a:rPr>
              <a:t>Transfer line</a:t>
            </a:r>
          </a:p>
        </p:txBody>
      </p:sp>
      <p:sp>
        <p:nvSpPr>
          <p:cNvPr id="65561" name="Text Box 25"/>
          <p:cNvSpPr txBox="1">
            <a:spLocks noChangeArrowheads="1"/>
          </p:cNvSpPr>
          <p:nvPr/>
        </p:nvSpPr>
        <p:spPr bwMode="auto">
          <a:xfrm>
            <a:off x="304800" y="4787900"/>
            <a:ext cx="865188" cy="38735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</p:spPr>
        <p:txBody>
          <a:bodyPr lIns="18000" tIns="10800" rIns="18000" bIns="10800">
            <a:spAutoFit/>
          </a:bodyPr>
          <a:lstStyle/>
          <a:p>
            <a:pPr algn="ctr" eaLnBrk="0" hangingPunct="0"/>
            <a:r>
              <a:rPr lang="en-US" sz="1200" b="1" dirty="0">
                <a:solidFill>
                  <a:srgbClr val="2A004E"/>
                </a:solidFill>
              </a:rPr>
              <a:t>Injection kicker</a:t>
            </a:r>
          </a:p>
        </p:txBody>
      </p:sp>
      <p:sp>
        <p:nvSpPr>
          <p:cNvPr id="65562" name="Rectangle 26"/>
          <p:cNvSpPr>
            <a:spLocks noChangeArrowheads="1"/>
          </p:cNvSpPr>
          <p:nvPr/>
        </p:nvSpPr>
        <p:spPr bwMode="auto">
          <a:xfrm>
            <a:off x="533400" y="5299075"/>
            <a:ext cx="144463" cy="144463"/>
          </a:xfrm>
          <a:prstGeom prst="rect">
            <a:avLst/>
          </a:prstGeom>
          <a:solidFill>
            <a:srgbClr val="006600">
              <a:alpha val="32941"/>
            </a:srgbClr>
          </a:solidFill>
          <a:ln w="12700">
            <a:solidFill>
              <a:srgbClr val="0066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lnSpc>
                <a:spcPct val="95000"/>
              </a:lnSpc>
              <a:spcBef>
                <a:spcPct val="40000"/>
              </a:spcBef>
            </a:pPr>
            <a:endParaRPr lang="de-DE"/>
          </a:p>
        </p:txBody>
      </p:sp>
      <p:sp>
        <p:nvSpPr>
          <p:cNvPr id="65563" name="Text Box 27"/>
          <p:cNvSpPr txBox="1">
            <a:spLocks noChangeArrowheads="1"/>
          </p:cNvSpPr>
          <p:nvPr/>
        </p:nvSpPr>
        <p:spPr bwMode="auto">
          <a:xfrm>
            <a:off x="152400" y="5708650"/>
            <a:ext cx="649288" cy="30480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400" dirty="0">
                <a:solidFill>
                  <a:srgbClr val="2A004E"/>
                </a:solidFill>
              </a:rPr>
              <a:t>IR2</a:t>
            </a:r>
          </a:p>
        </p:txBody>
      </p:sp>
      <p:sp>
        <p:nvSpPr>
          <p:cNvPr id="65564" name="Text Box 28"/>
          <p:cNvSpPr txBox="1">
            <a:spLocks noChangeArrowheads="1"/>
          </p:cNvSpPr>
          <p:nvPr/>
        </p:nvSpPr>
        <p:spPr bwMode="auto">
          <a:xfrm>
            <a:off x="4845050" y="5791200"/>
            <a:ext cx="1155700" cy="38735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</p:spPr>
        <p:txBody>
          <a:bodyPr lIns="18000" tIns="10800" rIns="18000" bIns="10800">
            <a:spAutoFit/>
          </a:bodyPr>
          <a:lstStyle/>
          <a:p>
            <a:pPr algn="ctr" eaLnBrk="0" hangingPunct="0"/>
            <a:r>
              <a:rPr lang="en-US" sz="1200" b="1" dirty="0">
                <a:solidFill>
                  <a:srgbClr val="2A004E"/>
                </a:solidFill>
              </a:rPr>
              <a:t>Fast extraction kicker</a:t>
            </a:r>
          </a:p>
        </p:txBody>
      </p:sp>
      <p:sp>
        <p:nvSpPr>
          <p:cNvPr id="2" name="Oval 1"/>
          <p:cNvSpPr/>
          <p:nvPr/>
        </p:nvSpPr>
        <p:spPr>
          <a:xfrm>
            <a:off x="2812115" y="2229225"/>
            <a:ext cx="3384000" cy="3384000"/>
          </a:xfrm>
          <a:prstGeom prst="ellipse">
            <a:avLst/>
          </a:prstGeom>
          <a:noFill/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57419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0" y="769937"/>
            <a:ext cx="9144000" cy="6103937"/>
          </a:xfrm>
          <a:prstGeom prst="rect">
            <a:avLst/>
          </a:prstGeom>
          <a:solidFill>
            <a:srgbClr val="EAEAEA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/>
            <a:endParaRPr lang="en-GB" sz="180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412750" y="266700"/>
            <a:ext cx="84201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 anchor="b"/>
          <a:lstStyle/>
          <a:p>
            <a:pPr algn="ctr"/>
            <a:endParaRPr lang="en-GB" sz="2800" dirty="0"/>
          </a:p>
        </p:txBody>
      </p:sp>
      <p:sp>
        <p:nvSpPr>
          <p:cNvPr id="69637" name="Rectangle 18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71525"/>
          </a:xfrm>
        </p:spPr>
        <p:txBody>
          <a:bodyPr/>
          <a:lstStyle/>
          <a:p>
            <a:pPr eaLnBrk="1" hangingPunct="1"/>
            <a:r>
              <a:rPr lang="en-GB" dirty="0"/>
              <a:t>P</a:t>
            </a:r>
            <a:r>
              <a:rPr lang="en-GB" dirty="0" smtClean="0"/>
              <a:t>rotection at injection</a:t>
            </a:r>
          </a:p>
        </p:txBody>
      </p:sp>
      <p:pic>
        <p:nvPicPr>
          <p:cNvPr id="69638" name="Picture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08025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9" name="Rectangle 20"/>
          <p:cNvSpPr>
            <a:spLocks noChangeArrowheads="1"/>
          </p:cNvSpPr>
          <p:nvPr/>
        </p:nvSpPr>
        <p:spPr bwMode="auto">
          <a:xfrm>
            <a:off x="0" y="2489200"/>
            <a:ext cx="9144000" cy="1584325"/>
          </a:xfrm>
          <a:prstGeom prst="rect">
            <a:avLst/>
          </a:prstGeom>
          <a:solidFill>
            <a:srgbClr val="FFFF66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lnSpc>
                <a:spcPct val="95000"/>
              </a:lnSpc>
              <a:spcBef>
                <a:spcPct val="40000"/>
              </a:spcBef>
            </a:pPr>
            <a:endParaRPr lang="de-DE"/>
          </a:p>
        </p:txBody>
      </p:sp>
      <p:sp>
        <p:nvSpPr>
          <p:cNvPr id="69640" name="Freeform 21"/>
          <p:cNvSpPr>
            <a:spLocks/>
          </p:cNvSpPr>
          <p:nvPr/>
        </p:nvSpPr>
        <p:spPr bwMode="auto">
          <a:xfrm>
            <a:off x="96838" y="3521075"/>
            <a:ext cx="2925762" cy="1376363"/>
          </a:xfrm>
          <a:custGeom>
            <a:avLst/>
            <a:gdLst>
              <a:gd name="T0" fmla="*/ 0 w 1843"/>
              <a:gd name="T1" fmla="*/ 1507053957 h 867"/>
              <a:gd name="T2" fmla="*/ 249494665 w 1843"/>
              <a:gd name="T3" fmla="*/ 2147483647 h 867"/>
              <a:gd name="T4" fmla="*/ 2147483647 w 1843"/>
              <a:gd name="T5" fmla="*/ 685482754 h 867"/>
              <a:gd name="T6" fmla="*/ 2147483647 w 1843"/>
              <a:gd name="T7" fmla="*/ 0 h 867"/>
              <a:gd name="T8" fmla="*/ 0 w 1843"/>
              <a:gd name="T9" fmla="*/ 1507053957 h 8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43"/>
              <a:gd name="T16" fmla="*/ 0 h 867"/>
              <a:gd name="T17" fmla="*/ 1843 w 1843"/>
              <a:gd name="T18" fmla="*/ 867 h 86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43" h="867">
                <a:moveTo>
                  <a:pt x="0" y="598"/>
                </a:moveTo>
                <a:lnTo>
                  <a:pt x="99" y="867"/>
                </a:lnTo>
                <a:lnTo>
                  <a:pt x="1843" y="272"/>
                </a:lnTo>
                <a:lnTo>
                  <a:pt x="1750" y="0"/>
                </a:lnTo>
                <a:lnTo>
                  <a:pt x="0" y="598"/>
                </a:lnTo>
                <a:close/>
              </a:path>
            </a:pathLst>
          </a:custGeom>
          <a:solidFill>
            <a:srgbClr val="FFFF6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9641" name="Line 24"/>
          <p:cNvSpPr>
            <a:spLocks noChangeShapeType="1"/>
          </p:cNvSpPr>
          <p:nvPr/>
        </p:nvSpPr>
        <p:spPr bwMode="auto">
          <a:xfrm>
            <a:off x="107950" y="3284538"/>
            <a:ext cx="8864600" cy="3175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none" w="sm" len="sm"/>
            <a:tailEnd type="stealth" w="med" len="lg"/>
          </a:ln>
        </p:spPr>
        <p:txBody>
          <a:bodyPr/>
          <a:lstStyle/>
          <a:p>
            <a:endParaRPr lang="en-US" dirty="0"/>
          </a:p>
        </p:txBody>
      </p:sp>
      <p:sp>
        <p:nvSpPr>
          <p:cNvPr id="69642" name="Line 32"/>
          <p:cNvSpPr>
            <a:spLocks noChangeShapeType="1"/>
          </p:cNvSpPr>
          <p:nvPr/>
        </p:nvSpPr>
        <p:spPr bwMode="auto">
          <a:xfrm flipV="1">
            <a:off x="76200" y="4068763"/>
            <a:ext cx="1177925" cy="4270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9643" name="Line 33"/>
          <p:cNvSpPr>
            <a:spLocks noChangeShapeType="1"/>
          </p:cNvSpPr>
          <p:nvPr/>
        </p:nvSpPr>
        <p:spPr bwMode="auto">
          <a:xfrm flipV="1">
            <a:off x="265113" y="4068763"/>
            <a:ext cx="2401887" cy="8334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9644" name="Text Box 38"/>
          <p:cNvSpPr txBox="1">
            <a:spLocks noChangeArrowheads="1"/>
          </p:cNvSpPr>
          <p:nvPr/>
        </p:nvSpPr>
        <p:spPr bwMode="auto">
          <a:xfrm>
            <a:off x="6732588" y="2852738"/>
            <a:ext cx="23034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dirty="0"/>
              <a:t>LHC circulating beam </a:t>
            </a:r>
          </a:p>
        </p:txBody>
      </p:sp>
      <p:sp>
        <p:nvSpPr>
          <p:cNvPr id="69645" name="Rectangle 44"/>
          <p:cNvSpPr>
            <a:spLocks noChangeArrowheads="1"/>
          </p:cNvSpPr>
          <p:nvPr/>
        </p:nvSpPr>
        <p:spPr bwMode="auto">
          <a:xfrm>
            <a:off x="107950" y="5999163"/>
            <a:ext cx="8340725" cy="81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/>
            <a:r>
              <a:rPr lang="en-GB" sz="2000" dirty="0">
                <a:solidFill>
                  <a:srgbClr val="0000CC"/>
                </a:solidFill>
              </a:rPr>
              <a:t>Circulating beam in LHC </a:t>
            </a:r>
          </a:p>
        </p:txBody>
      </p:sp>
      <p:sp>
        <p:nvSpPr>
          <p:cNvPr id="69648" name="AutoShape 16"/>
          <p:cNvSpPr>
            <a:spLocks noChangeArrowheads="1"/>
          </p:cNvSpPr>
          <p:nvPr/>
        </p:nvSpPr>
        <p:spPr bwMode="auto">
          <a:xfrm>
            <a:off x="6096000" y="1295400"/>
            <a:ext cx="2200275" cy="685800"/>
          </a:xfrm>
          <a:prstGeom prst="wedgeRectCallout">
            <a:avLst>
              <a:gd name="adj1" fmla="val -39176"/>
              <a:gd name="adj2" fmla="val 121528"/>
            </a:avLst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GB" sz="1800" dirty="0">
                <a:solidFill>
                  <a:srgbClr val="0000CC"/>
                </a:solidFill>
              </a:rPr>
              <a:t>LHC vacuum chamber</a:t>
            </a:r>
          </a:p>
        </p:txBody>
      </p:sp>
      <p:sp>
        <p:nvSpPr>
          <p:cNvPr id="69649" name="AutoShape 17"/>
          <p:cNvSpPr>
            <a:spLocks noChangeArrowheads="1"/>
          </p:cNvSpPr>
          <p:nvPr/>
        </p:nvSpPr>
        <p:spPr bwMode="auto">
          <a:xfrm>
            <a:off x="1254125" y="4970463"/>
            <a:ext cx="2200275" cy="685800"/>
          </a:xfrm>
          <a:prstGeom prst="wedgeRectCallout">
            <a:avLst>
              <a:gd name="adj1" fmla="val -64648"/>
              <a:gd name="adj2" fmla="val -94213"/>
            </a:avLst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GB" sz="1800" dirty="0">
                <a:solidFill>
                  <a:srgbClr val="0000CC"/>
                </a:solidFill>
              </a:rPr>
              <a:t>Transfer line vacuum chamber</a:t>
            </a:r>
          </a:p>
        </p:txBody>
      </p:sp>
      <p:sp>
        <p:nvSpPr>
          <p:cNvPr id="16" name="Line 29"/>
          <p:cNvSpPr>
            <a:spLocks noChangeShapeType="1"/>
          </p:cNvSpPr>
          <p:nvPr/>
        </p:nvSpPr>
        <p:spPr bwMode="auto">
          <a:xfrm flipV="1">
            <a:off x="96838" y="4068757"/>
            <a:ext cx="1166247" cy="41671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333399"/>
              </a:solidFill>
            </a:endParaRPr>
          </a:p>
        </p:txBody>
      </p:sp>
      <p:sp>
        <p:nvSpPr>
          <p:cNvPr id="17" name="Line 30"/>
          <p:cNvSpPr>
            <a:spLocks noChangeShapeType="1"/>
          </p:cNvSpPr>
          <p:nvPr/>
        </p:nvSpPr>
        <p:spPr bwMode="auto">
          <a:xfrm flipV="1">
            <a:off x="274073" y="4068758"/>
            <a:ext cx="2401887" cy="8334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33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13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769938"/>
            <a:ext cx="9144000" cy="6088062"/>
          </a:xfrm>
          <a:prstGeom prst="rect">
            <a:avLst/>
          </a:prstGeom>
          <a:solidFill>
            <a:srgbClr val="EAEAEA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/>
            <a:endParaRPr lang="en-GB" sz="180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412750" y="266700"/>
            <a:ext cx="84201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 anchor="b"/>
          <a:lstStyle/>
          <a:p>
            <a:pPr algn="ctr"/>
            <a:endParaRPr lang="en-GB" sz="2800" dirty="0"/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6732588" y="2852738"/>
            <a:ext cx="23034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dirty="0"/>
              <a:t>LHC circulating beam </a:t>
            </a:r>
          </a:p>
        </p:txBody>
      </p:sp>
      <p:sp>
        <p:nvSpPr>
          <p:cNvPr id="71686" name="Rectangle 14"/>
          <p:cNvSpPr>
            <a:spLocks noChangeArrowheads="1"/>
          </p:cNvSpPr>
          <p:nvPr/>
        </p:nvSpPr>
        <p:spPr bwMode="auto">
          <a:xfrm>
            <a:off x="107950" y="5999163"/>
            <a:ext cx="8340725" cy="81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/>
            <a:r>
              <a:rPr lang="en-GB" sz="2000" dirty="0"/>
              <a:t>Beam injected from SPS and transfer line </a:t>
            </a:r>
          </a:p>
        </p:txBody>
      </p:sp>
      <p:sp>
        <p:nvSpPr>
          <p:cNvPr id="71687" name="Rectangle 15"/>
          <p:cNvSpPr>
            <a:spLocks noGrp="1" noChangeArrowheads="1"/>
          </p:cNvSpPr>
          <p:nvPr>
            <p:ph type="title" idx="4294967295"/>
          </p:nvPr>
        </p:nvSpPr>
        <p:spPr>
          <a:xfrm>
            <a:off x="-3969" y="0"/>
            <a:ext cx="9144000" cy="771525"/>
          </a:xfrm>
        </p:spPr>
        <p:txBody>
          <a:bodyPr/>
          <a:lstStyle/>
          <a:p>
            <a:pPr eaLnBrk="1" hangingPunct="1"/>
            <a:r>
              <a:rPr lang="en-GB" dirty="0" smtClean="0"/>
              <a:t>Protection at injection</a:t>
            </a:r>
          </a:p>
        </p:txBody>
      </p:sp>
      <p:pic>
        <p:nvPicPr>
          <p:cNvPr id="71688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08025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9" name="Rectangle 17"/>
          <p:cNvSpPr>
            <a:spLocks noChangeArrowheads="1"/>
          </p:cNvSpPr>
          <p:nvPr/>
        </p:nvSpPr>
        <p:spPr bwMode="auto">
          <a:xfrm>
            <a:off x="0" y="2489200"/>
            <a:ext cx="9144000" cy="1584325"/>
          </a:xfrm>
          <a:prstGeom prst="rect">
            <a:avLst/>
          </a:prstGeom>
          <a:solidFill>
            <a:srgbClr val="FFFF66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lnSpc>
                <a:spcPct val="95000"/>
              </a:lnSpc>
              <a:spcBef>
                <a:spcPct val="40000"/>
              </a:spcBef>
            </a:pPr>
            <a:endParaRPr lang="de-DE"/>
          </a:p>
        </p:txBody>
      </p:sp>
      <p:sp>
        <p:nvSpPr>
          <p:cNvPr id="71690" name="Freeform 18"/>
          <p:cNvSpPr>
            <a:spLocks/>
          </p:cNvSpPr>
          <p:nvPr/>
        </p:nvSpPr>
        <p:spPr bwMode="auto">
          <a:xfrm>
            <a:off x="96838" y="3521075"/>
            <a:ext cx="2925762" cy="1376363"/>
          </a:xfrm>
          <a:custGeom>
            <a:avLst/>
            <a:gdLst>
              <a:gd name="T0" fmla="*/ 0 w 1843"/>
              <a:gd name="T1" fmla="*/ 1507053957 h 867"/>
              <a:gd name="T2" fmla="*/ 249494665 w 1843"/>
              <a:gd name="T3" fmla="*/ 2147483647 h 867"/>
              <a:gd name="T4" fmla="*/ 2147483647 w 1843"/>
              <a:gd name="T5" fmla="*/ 685482754 h 867"/>
              <a:gd name="T6" fmla="*/ 2147483647 w 1843"/>
              <a:gd name="T7" fmla="*/ 0 h 867"/>
              <a:gd name="T8" fmla="*/ 0 w 1843"/>
              <a:gd name="T9" fmla="*/ 1507053957 h 8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43"/>
              <a:gd name="T16" fmla="*/ 0 h 867"/>
              <a:gd name="T17" fmla="*/ 1843 w 1843"/>
              <a:gd name="T18" fmla="*/ 867 h 86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43" h="867">
                <a:moveTo>
                  <a:pt x="0" y="598"/>
                </a:moveTo>
                <a:lnTo>
                  <a:pt x="99" y="867"/>
                </a:lnTo>
                <a:lnTo>
                  <a:pt x="1843" y="272"/>
                </a:lnTo>
                <a:lnTo>
                  <a:pt x="1750" y="0"/>
                </a:lnTo>
                <a:lnTo>
                  <a:pt x="0" y="598"/>
                </a:lnTo>
                <a:close/>
              </a:path>
            </a:pathLst>
          </a:custGeom>
          <a:solidFill>
            <a:srgbClr val="FFFF6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71691" name="Text Box 19"/>
          <p:cNvSpPr txBox="1">
            <a:spLocks noChangeArrowheads="1"/>
          </p:cNvSpPr>
          <p:nvPr/>
        </p:nvSpPr>
        <p:spPr bwMode="auto">
          <a:xfrm>
            <a:off x="1835150" y="4365625"/>
            <a:ext cx="1441450" cy="593725"/>
          </a:xfrm>
          <a:prstGeom prst="rect">
            <a:avLst/>
          </a:prstGeom>
          <a:solidFill>
            <a:srgbClr val="EAEAEA"/>
          </a:solidFill>
          <a:ln w="12700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600" dirty="0"/>
              <a:t>Beam from SPS</a:t>
            </a:r>
          </a:p>
        </p:txBody>
      </p:sp>
      <p:sp>
        <p:nvSpPr>
          <p:cNvPr id="71693" name="Text Box 24"/>
          <p:cNvSpPr txBox="1">
            <a:spLocks noChangeArrowheads="1"/>
          </p:cNvSpPr>
          <p:nvPr/>
        </p:nvSpPr>
        <p:spPr bwMode="auto">
          <a:xfrm>
            <a:off x="3708400" y="4941888"/>
            <a:ext cx="1296988" cy="5937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600" dirty="0">
                <a:solidFill>
                  <a:srgbClr val="008000"/>
                </a:solidFill>
              </a:rPr>
              <a:t>Injection Kicker </a:t>
            </a:r>
          </a:p>
        </p:txBody>
      </p:sp>
      <p:sp>
        <p:nvSpPr>
          <p:cNvPr id="71694" name="Rectangle 25"/>
          <p:cNvSpPr>
            <a:spLocks noChangeArrowheads="1"/>
          </p:cNvSpPr>
          <p:nvPr/>
        </p:nvSpPr>
        <p:spPr bwMode="auto">
          <a:xfrm>
            <a:off x="4211638" y="4069039"/>
            <a:ext cx="433387" cy="368023"/>
          </a:xfrm>
          <a:prstGeom prst="rect">
            <a:avLst/>
          </a:prstGeom>
          <a:solidFill>
            <a:srgbClr val="33CC33"/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lnSpc>
                <a:spcPct val="95000"/>
              </a:lnSpc>
              <a:spcBef>
                <a:spcPct val="40000"/>
              </a:spcBef>
            </a:pPr>
            <a:endParaRPr lang="de-DE"/>
          </a:p>
        </p:txBody>
      </p:sp>
      <p:sp>
        <p:nvSpPr>
          <p:cNvPr id="71697" name="Line 30"/>
          <p:cNvSpPr>
            <a:spLocks noChangeShapeType="1"/>
          </p:cNvSpPr>
          <p:nvPr/>
        </p:nvSpPr>
        <p:spPr bwMode="auto">
          <a:xfrm flipV="1">
            <a:off x="265113" y="4068763"/>
            <a:ext cx="2401887" cy="8334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71698" name="Text Box 47"/>
          <p:cNvSpPr txBox="1">
            <a:spLocks noChangeArrowheads="1"/>
          </p:cNvSpPr>
          <p:nvPr/>
        </p:nvSpPr>
        <p:spPr bwMode="auto">
          <a:xfrm>
            <a:off x="6656388" y="2890838"/>
            <a:ext cx="23034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dirty="0"/>
              <a:t>LHC injected beam </a:t>
            </a:r>
          </a:p>
        </p:txBody>
      </p:sp>
      <p:sp>
        <p:nvSpPr>
          <p:cNvPr id="71699" name="Freeform 48"/>
          <p:cNvSpPr>
            <a:spLocks/>
          </p:cNvSpPr>
          <p:nvPr/>
        </p:nvSpPr>
        <p:spPr bwMode="auto">
          <a:xfrm>
            <a:off x="158750" y="3270250"/>
            <a:ext cx="8818563" cy="1450975"/>
          </a:xfrm>
          <a:custGeom>
            <a:avLst/>
            <a:gdLst>
              <a:gd name="T0" fmla="*/ 0 w 5555"/>
              <a:gd name="T1" fmla="*/ 2147483647 h 914"/>
              <a:gd name="T2" fmla="*/ 2147483647 w 5555"/>
              <a:gd name="T3" fmla="*/ 15120940 h 914"/>
              <a:gd name="T4" fmla="*/ 2147483647 w 5555"/>
              <a:gd name="T5" fmla="*/ 0 h 914"/>
              <a:gd name="T6" fmla="*/ 0 60000 65536"/>
              <a:gd name="T7" fmla="*/ 0 60000 65536"/>
              <a:gd name="T8" fmla="*/ 0 60000 65536"/>
              <a:gd name="T9" fmla="*/ 0 w 5555"/>
              <a:gd name="T10" fmla="*/ 0 h 914"/>
              <a:gd name="T11" fmla="*/ 5555 w 5555"/>
              <a:gd name="T12" fmla="*/ 914 h 91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555" h="914">
                <a:moveTo>
                  <a:pt x="0" y="914"/>
                </a:moveTo>
                <a:lnTo>
                  <a:pt x="2636" y="6"/>
                </a:lnTo>
                <a:lnTo>
                  <a:pt x="5555" y="0"/>
                </a:lnTo>
              </a:path>
            </a:pathLst>
          </a:custGeom>
          <a:noFill/>
          <a:ln w="57150" cap="flat" cmpd="sng">
            <a:solidFill>
              <a:srgbClr val="FF3300"/>
            </a:solidFill>
            <a:prstDash val="solid"/>
            <a:round/>
            <a:headEnd type="none" w="med" len="med"/>
            <a:tailEnd type="stealth" w="lg" len="lg"/>
          </a:ln>
        </p:spPr>
        <p:txBody>
          <a:bodyPr/>
          <a:lstStyle/>
          <a:p>
            <a:endParaRPr lang="en-US" dirty="0"/>
          </a:p>
        </p:txBody>
      </p:sp>
      <p:sp>
        <p:nvSpPr>
          <p:cNvPr id="20" name="Line 29"/>
          <p:cNvSpPr>
            <a:spLocks noChangeShapeType="1"/>
          </p:cNvSpPr>
          <p:nvPr/>
        </p:nvSpPr>
        <p:spPr bwMode="auto">
          <a:xfrm flipV="1">
            <a:off x="96838" y="4068757"/>
            <a:ext cx="1166247" cy="41671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333399"/>
              </a:solidFill>
            </a:endParaRPr>
          </a:p>
        </p:txBody>
      </p:sp>
      <p:sp>
        <p:nvSpPr>
          <p:cNvPr id="21" name="Line 30"/>
          <p:cNvSpPr>
            <a:spLocks noChangeShapeType="1"/>
          </p:cNvSpPr>
          <p:nvPr/>
        </p:nvSpPr>
        <p:spPr bwMode="auto">
          <a:xfrm flipV="1">
            <a:off x="274073" y="4068758"/>
            <a:ext cx="2401887" cy="8334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333399"/>
              </a:solidFill>
            </a:endParaRPr>
          </a:p>
        </p:txBody>
      </p:sp>
      <p:sp>
        <p:nvSpPr>
          <p:cNvPr id="71695" name="Rectangle 26"/>
          <p:cNvSpPr>
            <a:spLocks noChangeArrowheads="1"/>
          </p:cNvSpPr>
          <p:nvPr/>
        </p:nvSpPr>
        <p:spPr bwMode="auto">
          <a:xfrm>
            <a:off x="4211638" y="2127934"/>
            <a:ext cx="433387" cy="2309129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lnSpc>
                <a:spcPct val="95000"/>
              </a:lnSpc>
              <a:spcBef>
                <a:spcPct val="40000"/>
              </a:spcBef>
            </a:pPr>
            <a:endParaRPr lang="de-DE"/>
          </a:p>
        </p:txBody>
      </p:sp>
      <p:sp>
        <p:nvSpPr>
          <p:cNvPr id="22" name="Rectangle 25"/>
          <p:cNvSpPr>
            <a:spLocks noChangeArrowheads="1"/>
          </p:cNvSpPr>
          <p:nvPr/>
        </p:nvSpPr>
        <p:spPr bwMode="auto">
          <a:xfrm>
            <a:off x="4211638" y="2127934"/>
            <a:ext cx="433387" cy="368023"/>
          </a:xfrm>
          <a:prstGeom prst="rect">
            <a:avLst/>
          </a:prstGeom>
          <a:solidFill>
            <a:srgbClr val="33CC33"/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lnSpc>
                <a:spcPct val="95000"/>
              </a:lnSpc>
              <a:spcBef>
                <a:spcPct val="40000"/>
              </a:spcBef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541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0" y="771524"/>
            <a:ext cx="9144000" cy="6086475"/>
          </a:xfrm>
          <a:prstGeom prst="rect">
            <a:avLst/>
          </a:prstGeom>
          <a:solidFill>
            <a:srgbClr val="EAEAEA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/>
            <a:endParaRPr lang="en-GB" sz="180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412750" y="266700"/>
            <a:ext cx="84201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 anchor="b"/>
          <a:lstStyle/>
          <a:p>
            <a:pPr algn="ctr"/>
            <a:endParaRPr lang="en-GB" sz="2800" dirty="0"/>
          </a:p>
        </p:txBody>
      </p:sp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6732588" y="2852738"/>
            <a:ext cx="23034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dirty="0"/>
              <a:t>LHC circulating beam </a:t>
            </a:r>
          </a:p>
        </p:txBody>
      </p:sp>
      <p:sp>
        <p:nvSpPr>
          <p:cNvPr id="73733" name="Rectangle 13"/>
          <p:cNvSpPr>
            <a:spLocks noChangeArrowheads="1"/>
          </p:cNvSpPr>
          <p:nvPr/>
        </p:nvSpPr>
        <p:spPr bwMode="auto">
          <a:xfrm>
            <a:off x="179388" y="65088"/>
            <a:ext cx="896461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endParaRPr lang="en-GB" sz="2800" dirty="0"/>
          </a:p>
        </p:txBody>
      </p:sp>
      <p:sp>
        <p:nvSpPr>
          <p:cNvPr id="73734" name="Rectangle 14"/>
          <p:cNvSpPr>
            <a:spLocks noChangeArrowheads="1"/>
          </p:cNvSpPr>
          <p:nvPr/>
        </p:nvSpPr>
        <p:spPr bwMode="auto">
          <a:xfrm>
            <a:off x="107950" y="5999163"/>
            <a:ext cx="8340725" cy="81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/>
            <a:r>
              <a:rPr lang="en-GB" sz="2000" dirty="0"/>
              <a:t>Kicker </a:t>
            </a:r>
            <a:r>
              <a:rPr lang="en-GB" sz="2000" dirty="0" smtClean="0"/>
              <a:t>failure </a:t>
            </a:r>
            <a:r>
              <a:rPr lang="en-GB" sz="2000" dirty="0"/>
              <a:t>(no kick)</a:t>
            </a:r>
          </a:p>
        </p:txBody>
      </p:sp>
      <p:sp>
        <p:nvSpPr>
          <p:cNvPr id="73735" name="Rectangle 1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71525"/>
          </a:xfrm>
        </p:spPr>
        <p:txBody>
          <a:bodyPr/>
          <a:lstStyle/>
          <a:p>
            <a:pPr eaLnBrk="1" hangingPunct="1"/>
            <a:r>
              <a:rPr lang="en-GB" dirty="0" smtClean="0"/>
              <a:t>Protection at injection</a:t>
            </a:r>
          </a:p>
        </p:txBody>
      </p:sp>
      <p:pic>
        <p:nvPicPr>
          <p:cNvPr id="73736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08025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37" name="Rectangle 17"/>
          <p:cNvSpPr>
            <a:spLocks noChangeArrowheads="1"/>
          </p:cNvSpPr>
          <p:nvPr/>
        </p:nvSpPr>
        <p:spPr bwMode="auto">
          <a:xfrm>
            <a:off x="0" y="2489200"/>
            <a:ext cx="9144000" cy="1584325"/>
          </a:xfrm>
          <a:prstGeom prst="rect">
            <a:avLst/>
          </a:prstGeom>
          <a:solidFill>
            <a:srgbClr val="FFFF66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lnSpc>
                <a:spcPct val="95000"/>
              </a:lnSpc>
              <a:spcBef>
                <a:spcPct val="40000"/>
              </a:spcBef>
            </a:pPr>
            <a:endParaRPr lang="de-DE"/>
          </a:p>
        </p:txBody>
      </p:sp>
      <p:sp>
        <p:nvSpPr>
          <p:cNvPr id="73738" name="Freeform 18"/>
          <p:cNvSpPr>
            <a:spLocks/>
          </p:cNvSpPr>
          <p:nvPr/>
        </p:nvSpPr>
        <p:spPr bwMode="auto">
          <a:xfrm>
            <a:off x="96838" y="3521075"/>
            <a:ext cx="2925762" cy="1376363"/>
          </a:xfrm>
          <a:custGeom>
            <a:avLst/>
            <a:gdLst>
              <a:gd name="T0" fmla="*/ 0 w 1843"/>
              <a:gd name="T1" fmla="*/ 1507053957 h 867"/>
              <a:gd name="T2" fmla="*/ 249494665 w 1843"/>
              <a:gd name="T3" fmla="*/ 2147483647 h 867"/>
              <a:gd name="T4" fmla="*/ 2147483647 w 1843"/>
              <a:gd name="T5" fmla="*/ 685482754 h 867"/>
              <a:gd name="T6" fmla="*/ 2147483647 w 1843"/>
              <a:gd name="T7" fmla="*/ 0 h 867"/>
              <a:gd name="T8" fmla="*/ 0 w 1843"/>
              <a:gd name="T9" fmla="*/ 1507053957 h 8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43"/>
              <a:gd name="T16" fmla="*/ 0 h 867"/>
              <a:gd name="T17" fmla="*/ 1843 w 1843"/>
              <a:gd name="T18" fmla="*/ 867 h 86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43" h="867">
                <a:moveTo>
                  <a:pt x="0" y="598"/>
                </a:moveTo>
                <a:lnTo>
                  <a:pt x="99" y="867"/>
                </a:lnTo>
                <a:lnTo>
                  <a:pt x="1843" y="272"/>
                </a:lnTo>
                <a:lnTo>
                  <a:pt x="1750" y="0"/>
                </a:lnTo>
                <a:lnTo>
                  <a:pt x="0" y="598"/>
                </a:lnTo>
                <a:close/>
              </a:path>
            </a:pathLst>
          </a:custGeom>
          <a:solidFill>
            <a:srgbClr val="FFFF6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73739" name="Text Box 19"/>
          <p:cNvSpPr txBox="1">
            <a:spLocks noChangeArrowheads="1"/>
          </p:cNvSpPr>
          <p:nvPr/>
        </p:nvSpPr>
        <p:spPr bwMode="auto">
          <a:xfrm>
            <a:off x="1835150" y="4365625"/>
            <a:ext cx="1441450" cy="593725"/>
          </a:xfrm>
          <a:prstGeom prst="rect">
            <a:avLst/>
          </a:prstGeom>
          <a:solidFill>
            <a:srgbClr val="EAEAEA"/>
          </a:solidFill>
          <a:ln w="12700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600" dirty="0"/>
              <a:t>Beam from SPS</a:t>
            </a:r>
          </a:p>
        </p:txBody>
      </p:sp>
      <p:sp>
        <p:nvSpPr>
          <p:cNvPr id="73740" name="Line 20"/>
          <p:cNvSpPr>
            <a:spLocks noChangeShapeType="1"/>
          </p:cNvSpPr>
          <p:nvPr/>
        </p:nvSpPr>
        <p:spPr bwMode="auto">
          <a:xfrm flipV="1">
            <a:off x="168275" y="3289300"/>
            <a:ext cx="4187825" cy="142716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stealth" w="med" len="lg"/>
          </a:ln>
        </p:spPr>
        <p:txBody>
          <a:bodyPr/>
          <a:lstStyle/>
          <a:p>
            <a:endParaRPr lang="en-US" dirty="0"/>
          </a:p>
        </p:txBody>
      </p:sp>
      <p:sp>
        <p:nvSpPr>
          <p:cNvPr id="73742" name="Text Box 24"/>
          <p:cNvSpPr txBox="1">
            <a:spLocks noChangeArrowheads="1"/>
          </p:cNvSpPr>
          <p:nvPr/>
        </p:nvSpPr>
        <p:spPr bwMode="auto">
          <a:xfrm>
            <a:off x="3708400" y="4941888"/>
            <a:ext cx="1296988" cy="5937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600" dirty="0">
                <a:solidFill>
                  <a:srgbClr val="008000"/>
                </a:solidFill>
              </a:rPr>
              <a:t>Injection Kicker </a:t>
            </a:r>
          </a:p>
        </p:txBody>
      </p:sp>
      <p:sp>
        <p:nvSpPr>
          <p:cNvPr id="73745" name="Line 28"/>
          <p:cNvSpPr>
            <a:spLocks noChangeShapeType="1"/>
          </p:cNvSpPr>
          <p:nvPr/>
        </p:nvSpPr>
        <p:spPr bwMode="auto">
          <a:xfrm flipV="1">
            <a:off x="4284663" y="2565400"/>
            <a:ext cx="2016125" cy="719138"/>
          </a:xfrm>
          <a:prstGeom prst="line">
            <a:avLst/>
          </a:prstGeom>
          <a:noFill/>
          <a:ln w="57150">
            <a:solidFill>
              <a:srgbClr val="FF3300"/>
            </a:solidFill>
            <a:prstDash val="sysDot"/>
            <a:round/>
            <a:headEnd type="none" w="sm" len="sm"/>
            <a:tailEnd type="stealth" w="med" len="lg"/>
          </a:ln>
        </p:spPr>
        <p:txBody>
          <a:bodyPr/>
          <a:lstStyle/>
          <a:p>
            <a:endParaRPr lang="en-US" dirty="0"/>
          </a:p>
        </p:txBody>
      </p:sp>
      <p:sp>
        <p:nvSpPr>
          <p:cNvPr id="73746" name="Line 29"/>
          <p:cNvSpPr>
            <a:spLocks noChangeShapeType="1"/>
          </p:cNvSpPr>
          <p:nvPr/>
        </p:nvSpPr>
        <p:spPr bwMode="auto">
          <a:xfrm flipV="1">
            <a:off x="76200" y="4068763"/>
            <a:ext cx="1177925" cy="4270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73747" name="Line 30"/>
          <p:cNvSpPr>
            <a:spLocks noChangeShapeType="1"/>
          </p:cNvSpPr>
          <p:nvPr/>
        </p:nvSpPr>
        <p:spPr bwMode="auto">
          <a:xfrm flipV="1">
            <a:off x="265113" y="4068763"/>
            <a:ext cx="2401887" cy="8334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pic>
        <p:nvPicPr>
          <p:cNvPr id="73749" name="Picture 52" descr="MCDD00942_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61075" y="1974850"/>
            <a:ext cx="1069975" cy="7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Line 29"/>
          <p:cNvSpPr>
            <a:spLocks noChangeShapeType="1"/>
          </p:cNvSpPr>
          <p:nvPr/>
        </p:nvSpPr>
        <p:spPr bwMode="auto">
          <a:xfrm flipV="1">
            <a:off x="96838" y="4068757"/>
            <a:ext cx="1166247" cy="41671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333399"/>
              </a:solidFill>
            </a:endParaRPr>
          </a:p>
        </p:txBody>
      </p:sp>
      <p:sp>
        <p:nvSpPr>
          <p:cNvPr id="23" name="Line 30"/>
          <p:cNvSpPr>
            <a:spLocks noChangeShapeType="1"/>
          </p:cNvSpPr>
          <p:nvPr/>
        </p:nvSpPr>
        <p:spPr bwMode="auto">
          <a:xfrm flipV="1">
            <a:off x="274073" y="4068758"/>
            <a:ext cx="2401887" cy="8334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333399"/>
              </a:solidFill>
            </a:endParaRPr>
          </a:p>
        </p:txBody>
      </p:sp>
      <p:sp>
        <p:nvSpPr>
          <p:cNvPr id="26" name="Rectangle 14"/>
          <p:cNvSpPr>
            <a:spLocks noChangeArrowheads="1"/>
          </p:cNvSpPr>
          <p:nvPr/>
        </p:nvSpPr>
        <p:spPr bwMode="auto">
          <a:xfrm>
            <a:off x="5887663" y="4373562"/>
            <a:ext cx="3148387" cy="1171575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/>
            <a:r>
              <a:rPr lang="en-GB" sz="2000" dirty="0" smtClean="0">
                <a:solidFill>
                  <a:srgbClr val="663300"/>
                </a:solidFill>
              </a:rPr>
              <a:t>Major damage to </a:t>
            </a:r>
            <a:r>
              <a:rPr lang="en-GB" sz="2000" dirty="0" err="1" smtClean="0">
                <a:solidFill>
                  <a:srgbClr val="663300"/>
                </a:solidFill>
              </a:rPr>
              <a:t>sc</a:t>
            </a:r>
            <a:r>
              <a:rPr lang="en-GB" sz="2000" dirty="0" smtClean="0">
                <a:solidFill>
                  <a:srgbClr val="663300"/>
                </a:solidFill>
              </a:rPr>
              <a:t> magnets, vacuum pipes, possibly </a:t>
            </a:r>
            <a:r>
              <a:rPr lang="en-GB" sz="2000" dirty="0" err="1" smtClean="0">
                <a:solidFill>
                  <a:srgbClr val="663300"/>
                </a:solidFill>
              </a:rPr>
              <a:t>LHCb</a:t>
            </a:r>
            <a:r>
              <a:rPr lang="en-GB" sz="2000" dirty="0" smtClean="0">
                <a:solidFill>
                  <a:srgbClr val="663300"/>
                </a:solidFill>
              </a:rPr>
              <a:t> / Alice experiments</a:t>
            </a:r>
            <a:endParaRPr lang="en-GB" sz="2000" dirty="0">
              <a:solidFill>
                <a:srgbClr val="663300"/>
              </a:solidFill>
            </a:endParaRPr>
          </a:p>
        </p:txBody>
      </p:sp>
      <p:sp>
        <p:nvSpPr>
          <p:cNvPr id="28" name="Rectangle 25"/>
          <p:cNvSpPr>
            <a:spLocks noChangeArrowheads="1"/>
          </p:cNvSpPr>
          <p:nvPr/>
        </p:nvSpPr>
        <p:spPr bwMode="auto">
          <a:xfrm>
            <a:off x="4211638" y="4069039"/>
            <a:ext cx="433387" cy="368023"/>
          </a:xfrm>
          <a:prstGeom prst="rect">
            <a:avLst/>
          </a:prstGeom>
          <a:solidFill>
            <a:srgbClr val="33CC33"/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lnSpc>
                <a:spcPct val="95000"/>
              </a:lnSpc>
              <a:spcBef>
                <a:spcPct val="40000"/>
              </a:spcBef>
            </a:pPr>
            <a:endParaRPr lang="de-DE"/>
          </a:p>
        </p:txBody>
      </p:sp>
      <p:sp>
        <p:nvSpPr>
          <p:cNvPr id="29" name="Rectangle 26"/>
          <p:cNvSpPr>
            <a:spLocks noChangeArrowheads="1"/>
          </p:cNvSpPr>
          <p:nvPr/>
        </p:nvSpPr>
        <p:spPr bwMode="auto">
          <a:xfrm>
            <a:off x="4211638" y="2127934"/>
            <a:ext cx="433387" cy="2309129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lnSpc>
                <a:spcPct val="95000"/>
              </a:lnSpc>
              <a:spcBef>
                <a:spcPct val="40000"/>
              </a:spcBef>
            </a:pPr>
            <a:endParaRPr lang="de-DE"/>
          </a:p>
        </p:txBody>
      </p:sp>
      <p:sp>
        <p:nvSpPr>
          <p:cNvPr id="30" name="Rectangle 25"/>
          <p:cNvSpPr>
            <a:spLocks noChangeArrowheads="1"/>
          </p:cNvSpPr>
          <p:nvPr/>
        </p:nvSpPr>
        <p:spPr bwMode="auto">
          <a:xfrm>
            <a:off x="4211638" y="2127934"/>
            <a:ext cx="433387" cy="368023"/>
          </a:xfrm>
          <a:prstGeom prst="rect">
            <a:avLst/>
          </a:prstGeom>
          <a:solidFill>
            <a:srgbClr val="33CC33"/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lnSpc>
                <a:spcPct val="95000"/>
              </a:lnSpc>
              <a:spcBef>
                <a:spcPct val="40000"/>
              </a:spcBef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626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0" y="771524"/>
            <a:ext cx="9144000" cy="6086475"/>
          </a:xfrm>
          <a:prstGeom prst="rect">
            <a:avLst/>
          </a:prstGeom>
          <a:solidFill>
            <a:srgbClr val="EAEAEA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/>
            <a:endParaRPr lang="en-GB" sz="180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412750" y="266700"/>
            <a:ext cx="84201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 anchor="b"/>
          <a:lstStyle/>
          <a:p>
            <a:pPr algn="ctr"/>
            <a:endParaRPr lang="en-GB" sz="2800" dirty="0"/>
          </a:p>
        </p:txBody>
      </p:sp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6732588" y="2852738"/>
            <a:ext cx="23034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dirty="0"/>
              <a:t>LHC circulating beam </a:t>
            </a:r>
          </a:p>
        </p:txBody>
      </p:sp>
      <p:sp>
        <p:nvSpPr>
          <p:cNvPr id="75781" name="Rectangle 13"/>
          <p:cNvSpPr>
            <a:spLocks noChangeArrowheads="1"/>
          </p:cNvSpPr>
          <p:nvPr/>
        </p:nvSpPr>
        <p:spPr bwMode="auto">
          <a:xfrm>
            <a:off x="179388" y="65088"/>
            <a:ext cx="896461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endParaRPr lang="en-GB" sz="2800" dirty="0"/>
          </a:p>
        </p:txBody>
      </p:sp>
      <p:sp>
        <p:nvSpPr>
          <p:cNvPr id="75782" name="Rectangle 14"/>
          <p:cNvSpPr>
            <a:spLocks noChangeArrowheads="1"/>
          </p:cNvSpPr>
          <p:nvPr/>
        </p:nvSpPr>
        <p:spPr bwMode="auto">
          <a:xfrm>
            <a:off x="107950" y="5999163"/>
            <a:ext cx="8340725" cy="81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/>
            <a:r>
              <a:rPr lang="en-GB" sz="2000" dirty="0"/>
              <a:t>Beam absorbers take beam in case of kicker misfiring</a:t>
            </a:r>
            <a:br>
              <a:rPr lang="en-GB" sz="2000" dirty="0"/>
            </a:br>
            <a:r>
              <a:rPr lang="en-GB" sz="2000" dirty="0"/>
              <a:t>Transfer line collimators ensure that incoming beam trajectory is ok</a:t>
            </a:r>
          </a:p>
        </p:txBody>
      </p:sp>
      <p:sp>
        <p:nvSpPr>
          <p:cNvPr id="75783" name="Rectangle 1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71525"/>
          </a:xfrm>
        </p:spPr>
        <p:txBody>
          <a:bodyPr/>
          <a:lstStyle/>
          <a:p>
            <a:pPr eaLnBrk="1" hangingPunct="1"/>
            <a:r>
              <a:rPr lang="en-GB" dirty="0" smtClean="0"/>
              <a:t>Protection at injection</a:t>
            </a:r>
          </a:p>
        </p:txBody>
      </p:sp>
      <p:pic>
        <p:nvPicPr>
          <p:cNvPr id="75784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08025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85" name="Rectangle 17"/>
          <p:cNvSpPr>
            <a:spLocks noChangeArrowheads="1"/>
          </p:cNvSpPr>
          <p:nvPr/>
        </p:nvSpPr>
        <p:spPr bwMode="auto">
          <a:xfrm>
            <a:off x="-2990" y="2497137"/>
            <a:ext cx="9144000" cy="1584325"/>
          </a:xfrm>
          <a:prstGeom prst="rect">
            <a:avLst/>
          </a:prstGeom>
          <a:solidFill>
            <a:srgbClr val="FFFF66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lnSpc>
                <a:spcPct val="95000"/>
              </a:lnSpc>
              <a:spcBef>
                <a:spcPct val="40000"/>
              </a:spcBef>
            </a:pPr>
            <a:endParaRPr lang="de-DE"/>
          </a:p>
        </p:txBody>
      </p:sp>
      <p:sp>
        <p:nvSpPr>
          <p:cNvPr id="75786" name="Freeform 18"/>
          <p:cNvSpPr>
            <a:spLocks/>
          </p:cNvSpPr>
          <p:nvPr/>
        </p:nvSpPr>
        <p:spPr bwMode="auto">
          <a:xfrm>
            <a:off x="96838" y="3521075"/>
            <a:ext cx="2925762" cy="1376363"/>
          </a:xfrm>
          <a:custGeom>
            <a:avLst/>
            <a:gdLst>
              <a:gd name="T0" fmla="*/ 0 w 1843"/>
              <a:gd name="T1" fmla="*/ 1507053957 h 867"/>
              <a:gd name="T2" fmla="*/ 249494665 w 1843"/>
              <a:gd name="T3" fmla="*/ 2147483647 h 867"/>
              <a:gd name="T4" fmla="*/ 2147483647 w 1843"/>
              <a:gd name="T5" fmla="*/ 685482754 h 867"/>
              <a:gd name="T6" fmla="*/ 2147483647 w 1843"/>
              <a:gd name="T7" fmla="*/ 0 h 867"/>
              <a:gd name="T8" fmla="*/ 0 w 1843"/>
              <a:gd name="T9" fmla="*/ 1507053957 h 8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43"/>
              <a:gd name="T16" fmla="*/ 0 h 867"/>
              <a:gd name="T17" fmla="*/ 1843 w 1843"/>
              <a:gd name="T18" fmla="*/ 867 h 86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43" h="867">
                <a:moveTo>
                  <a:pt x="0" y="598"/>
                </a:moveTo>
                <a:lnTo>
                  <a:pt x="99" y="867"/>
                </a:lnTo>
                <a:lnTo>
                  <a:pt x="1843" y="272"/>
                </a:lnTo>
                <a:lnTo>
                  <a:pt x="1750" y="0"/>
                </a:lnTo>
                <a:lnTo>
                  <a:pt x="0" y="598"/>
                </a:lnTo>
                <a:close/>
              </a:path>
            </a:pathLst>
          </a:custGeom>
          <a:solidFill>
            <a:srgbClr val="FFFF6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75787" name="Text Box 19"/>
          <p:cNvSpPr txBox="1">
            <a:spLocks noChangeArrowheads="1"/>
          </p:cNvSpPr>
          <p:nvPr/>
        </p:nvSpPr>
        <p:spPr bwMode="auto">
          <a:xfrm>
            <a:off x="1835150" y="4365625"/>
            <a:ext cx="1441450" cy="593725"/>
          </a:xfrm>
          <a:prstGeom prst="rect">
            <a:avLst/>
          </a:prstGeom>
          <a:solidFill>
            <a:srgbClr val="EAEAEA"/>
          </a:solidFill>
          <a:ln w="12700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600" dirty="0"/>
              <a:t>Beam from SPS</a:t>
            </a:r>
          </a:p>
        </p:txBody>
      </p:sp>
      <p:sp>
        <p:nvSpPr>
          <p:cNvPr id="75788" name="Line 20"/>
          <p:cNvSpPr>
            <a:spLocks noChangeShapeType="1"/>
          </p:cNvSpPr>
          <p:nvPr/>
        </p:nvSpPr>
        <p:spPr bwMode="auto">
          <a:xfrm flipV="1">
            <a:off x="168275" y="3289300"/>
            <a:ext cx="4187825" cy="142716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stealth" w="med" len="lg"/>
          </a:ln>
        </p:spPr>
        <p:txBody>
          <a:bodyPr/>
          <a:lstStyle/>
          <a:p>
            <a:endParaRPr lang="en-US" dirty="0"/>
          </a:p>
        </p:txBody>
      </p:sp>
      <p:sp>
        <p:nvSpPr>
          <p:cNvPr id="75790" name="Text Box 24"/>
          <p:cNvSpPr txBox="1">
            <a:spLocks noChangeArrowheads="1"/>
          </p:cNvSpPr>
          <p:nvPr/>
        </p:nvSpPr>
        <p:spPr bwMode="auto">
          <a:xfrm>
            <a:off x="3708400" y="4941888"/>
            <a:ext cx="1296988" cy="5937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600" dirty="0">
                <a:solidFill>
                  <a:srgbClr val="008000"/>
                </a:solidFill>
              </a:rPr>
              <a:t>Injection Kicker </a:t>
            </a:r>
          </a:p>
        </p:txBody>
      </p:sp>
      <p:sp>
        <p:nvSpPr>
          <p:cNvPr id="75793" name="Line 28"/>
          <p:cNvSpPr>
            <a:spLocks noChangeShapeType="1"/>
          </p:cNvSpPr>
          <p:nvPr/>
        </p:nvSpPr>
        <p:spPr bwMode="auto">
          <a:xfrm flipV="1">
            <a:off x="4284663" y="2565400"/>
            <a:ext cx="2016125" cy="719138"/>
          </a:xfrm>
          <a:prstGeom prst="line">
            <a:avLst/>
          </a:prstGeom>
          <a:noFill/>
          <a:ln w="57150">
            <a:solidFill>
              <a:srgbClr val="FF3300"/>
            </a:solidFill>
            <a:prstDash val="sysDot"/>
            <a:round/>
            <a:headEnd type="none" w="sm" len="sm"/>
            <a:tailEnd type="stealth" w="med" len="lg"/>
          </a:ln>
        </p:spPr>
        <p:txBody>
          <a:bodyPr/>
          <a:lstStyle/>
          <a:p>
            <a:endParaRPr lang="en-US" dirty="0"/>
          </a:p>
        </p:txBody>
      </p:sp>
      <p:sp>
        <p:nvSpPr>
          <p:cNvPr id="75794" name="Line 29"/>
          <p:cNvSpPr>
            <a:spLocks noChangeShapeType="1"/>
          </p:cNvSpPr>
          <p:nvPr/>
        </p:nvSpPr>
        <p:spPr bwMode="auto">
          <a:xfrm flipV="1">
            <a:off x="76200" y="4068763"/>
            <a:ext cx="1177925" cy="4270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75795" name="Line 30"/>
          <p:cNvSpPr>
            <a:spLocks noChangeShapeType="1"/>
          </p:cNvSpPr>
          <p:nvPr/>
        </p:nvSpPr>
        <p:spPr bwMode="auto">
          <a:xfrm flipV="1">
            <a:off x="265113" y="4068763"/>
            <a:ext cx="2401887" cy="8334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75796" name="Group 31"/>
          <p:cNvGrpSpPr>
            <a:grpSpLocks/>
          </p:cNvGrpSpPr>
          <p:nvPr/>
        </p:nvGrpSpPr>
        <p:grpSpPr bwMode="auto">
          <a:xfrm>
            <a:off x="179388" y="4176713"/>
            <a:ext cx="1871662" cy="1760537"/>
            <a:chOff x="113" y="2631"/>
            <a:chExt cx="953" cy="1092"/>
          </a:xfrm>
        </p:grpSpPr>
        <p:sp>
          <p:nvSpPr>
            <p:cNvPr id="75801" name="Rectangle 32"/>
            <p:cNvSpPr>
              <a:spLocks noChangeArrowheads="1"/>
            </p:cNvSpPr>
            <p:nvPr/>
          </p:nvSpPr>
          <p:spPr bwMode="auto">
            <a:xfrm rot="-1059772">
              <a:off x="270" y="2631"/>
              <a:ext cx="136" cy="157"/>
            </a:xfrm>
            <a:prstGeom prst="rect">
              <a:avLst/>
            </a:prstGeom>
            <a:solidFill>
              <a:srgbClr val="6633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lnSpc>
                  <a:spcPct val="95000"/>
                </a:lnSpc>
                <a:spcBef>
                  <a:spcPct val="40000"/>
                </a:spcBef>
              </a:pPr>
              <a:endParaRPr lang="de-DE"/>
            </a:p>
          </p:txBody>
        </p:sp>
        <p:sp>
          <p:nvSpPr>
            <p:cNvPr id="75802" name="Rectangle 33"/>
            <p:cNvSpPr>
              <a:spLocks noChangeArrowheads="1"/>
            </p:cNvSpPr>
            <p:nvPr/>
          </p:nvSpPr>
          <p:spPr bwMode="auto">
            <a:xfrm rot="-1059772">
              <a:off x="359" y="2928"/>
              <a:ext cx="136" cy="157"/>
            </a:xfrm>
            <a:prstGeom prst="rect">
              <a:avLst/>
            </a:prstGeom>
            <a:solidFill>
              <a:srgbClr val="6633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lnSpc>
                  <a:spcPct val="95000"/>
                </a:lnSpc>
                <a:spcBef>
                  <a:spcPct val="40000"/>
                </a:spcBef>
              </a:pPr>
              <a:endParaRPr lang="de-DE"/>
            </a:p>
          </p:txBody>
        </p:sp>
        <p:sp>
          <p:nvSpPr>
            <p:cNvPr id="75803" name="Text Box 34"/>
            <p:cNvSpPr txBox="1">
              <a:spLocks noChangeArrowheads="1"/>
            </p:cNvSpPr>
            <p:nvPr/>
          </p:nvSpPr>
          <p:spPr bwMode="auto">
            <a:xfrm>
              <a:off x="113" y="3203"/>
              <a:ext cx="953" cy="520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1600" dirty="0">
                  <a:solidFill>
                    <a:srgbClr val="663300"/>
                  </a:solidFill>
                </a:rPr>
                <a:t>Set of transfer line collimators (TCDI)  ~5σ</a:t>
              </a:r>
            </a:p>
          </p:txBody>
        </p:sp>
      </p:grpSp>
      <p:sp>
        <p:nvSpPr>
          <p:cNvPr id="75797" name="Text Box 36"/>
          <p:cNvSpPr txBox="1">
            <a:spLocks noChangeArrowheads="1"/>
          </p:cNvSpPr>
          <p:nvPr/>
        </p:nvSpPr>
        <p:spPr bwMode="auto">
          <a:xfrm>
            <a:off x="5949950" y="4941888"/>
            <a:ext cx="1150938" cy="8382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600" dirty="0">
                <a:solidFill>
                  <a:srgbClr val="663300"/>
                </a:solidFill>
              </a:rPr>
              <a:t>Injection absorber</a:t>
            </a:r>
          </a:p>
          <a:p>
            <a:pPr algn="ctr" eaLnBrk="0" hangingPunct="0"/>
            <a:r>
              <a:rPr lang="en-US" sz="1600" dirty="0">
                <a:solidFill>
                  <a:srgbClr val="663300"/>
                </a:solidFill>
              </a:rPr>
              <a:t>(TDI) ~7σ</a:t>
            </a:r>
          </a:p>
        </p:txBody>
      </p:sp>
      <p:sp>
        <p:nvSpPr>
          <p:cNvPr id="75798" name="Rectangle 39"/>
          <p:cNvSpPr>
            <a:spLocks noChangeArrowheads="1"/>
          </p:cNvSpPr>
          <p:nvPr/>
        </p:nvSpPr>
        <p:spPr bwMode="auto">
          <a:xfrm>
            <a:off x="6308725" y="1773238"/>
            <a:ext cx="433388" cy="1081087"/>
          </a:xfrm>
          <a:prstGeom prst="rect">
            <a:avLst/>
          </a:prstGeom>
          <a:solidFill>
            <a:srgbClr val="6633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lnSpc>
                <a:spcPct val="95000"/>
              </a:lnSpc>
              <a:spcBef>
                <a:spcPct val="40000"/>
              </a:spcBef>
            </a:pPr>
            <a:endParaRPr lang="de-DE"/>
          </a:p>
        </p:txBody>
      </p:sp>
      <p:sp>
        <p:nvSpPr>
          <p:cNvPr id="75799" name="Line 41"/>
          <p:cNvSpPr>
            <a:spLocks noChangeShapeType="1"/>
          </p:cNvSpPr>
          <p:nvPr/>
        </p:nvSpPr>
        <p:spPr bwMode="auto">
          <a:xfrm>
            <a:off x="4437063" y="1628775"/>
            <a:ext cx="201612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lg" len="sm"/>
            <a:tailEnd type="triangle" w="lg" len="sm"/>
          </a:ln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5800" name="Text Box 42"/>
          <p:cNvSpPr txBox="1">
            <a:spLocks noChangeArrowheads="1"/>
          </p:cNvSpPr>
          <p:nvPr/>
        </p:nvSpPr>
        <p:spPr bwMode="auto">
          <a:xfrm>
            <a:off x="4725988" y="1412875"/>
            <a:ext cx="1441450" cy="523220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400" dirty="0">
                <a:solidFill>
                  <a:srgbClr val="000000"/>
                </a:solidFill>
              </a:rPr>
              <a:t>phase advance 90</a:t>
            </a:r>
            <a:r>
              <a:rPr lang="en-US" sz="1400" baseline="30000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29" name="Line 29"/>
          <p:cNvSpPr>
            <a:spLocks noChangeShapeType="1"/>
          </p:cNvSpPr>
          <p:nvPr/>
        </p:nvSpPr>
        <p:spPr bwMode="auto">
          <a:xfrm flipV="1">
            <a:off x="96838" y="4068757"/>
            <a:ext cx="1166247" cy="41671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333399"/>
              </a:solidFill>
            </a:endParaRPr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 flipV="1">
            <a:off x="274073" y="4068758"/>
            <a:ext cx="2401887" cy="8334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333399"/>
              </a:solidFill>
            </a:endParaRPr>
          </a:p>
        </p:txBody>
      </p:sp>
      <p:sp>
        <p:nvSpPr>
          <p:cNvPr id="34" name="Rectangle 25"/>
          <p:cNvSpPr>
            <a:spLocks noChangeArrowheads="1"/>
          </p:cNvSpPr>
          <p:nvPr/>
        </p:nvSpPr>
        <p:spPr bwMode="auto">
          <a:xfrm>
            <a:off x="4211638" y="4069039"/>
            <a:ext cx="433387" cy="368023"/>
          </a:xfrm>
          <a:prstGeom prst="rect">
            <a:avLst/>
          </a:prstGeom>
          <a:solidFill>
            <a:srgbClr val="33CC33"/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lnSpc>
                <a:spcPct val="95000"/>
              </a:lnSpc>
              <a:spcBef>
                <a:spcPct val="40000"/>
              </a:spcBef>
            </a:pPr>
            <a:endParaRPr lang="de-DE"/>
          </a:p>
        </p:txBody>
      </p:sp>
      <p:sp>
        <p:nvSpPr>
          <p:cNvPr id="35" name="Rectangle 26"/>
          <p:cNvSpPr>
            <a:spLocks noChangeArrowheads="1"/>
          </p:cNvSpPr>
          <p:nvPr/>
        </p:nvSpPr>
        <p:spPr bwMode="auto">
          <a:xfrm>
            <a:off x="4211638" y="2127934"/>
            <a:ext cx="433387" cy="2309129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lnSpc>
                <a:spcPct val="95000"/>
              </a:lnSpc>
              <a:spcBef>
                <a:spcPct val="40000"/>
              </a:spcBef>
            </a:pPr>
            <a:endParaRPr lang="de-DE"/>
          </a:p>
        </p:txBody>
      </p:sp>
      <p:sp>
        <p:nvSpPr>
          <p:cNvPr id="36" name="Rectangle 25"/>
          <p:cNvSpPr>
            <a:spLocks noChangeArrowheads="1"/>
          </p:cNvSpPr>
          <p:nvPr/>
        </p:nvSpPr>
        <p:spPr bwMode="auto">
          <a:xfrm>
            <a:off x="4211638" y="2127934"/>
            <a:ext cx="433387" cy="368023"/>
          </a:xfrm>
          <a:prstGeom prst="rect">
            <a:avLst/>
          </a:prstGeom>
          <a:solidFill>
            <a:srgbClr val="33CC33"/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lnSpc>
                <a:spcPct val="95000"/>
              </a:lnSpc>
              <a:spcBef>
                <a:spcPct val="40000"/>
              </a:spcBef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947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0" y="771524"/>
            <a:ext cx="9144000" cy="6086475"/>
          </a:xfrm>
          <a:prstGeom prst="rect">
            <a:avLst/>
          </a:prstGeom>
          <a:solidFill>
            <a:srgbClr val="EAEAEA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hangingPunct="0"/>
            <a:endParaRPr lang="en-GB" sz="180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77828" name="Text Box 4"/>
          <p:cNvSpPr txBox="1">
            <a:spLocks noChangeArrowheads="1"/>
          </p:cNvSpPr>
          <p:nvPr/>
        </p:nvSpPr>
        <p:spPr bwMode="auto">
          <a:xfrm>
            <a:off x="6732588" y="2852738"/>
            <a:ext cx="23034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dirty="0"/>
              <a:t>LHC circulating beam </a:t>
            </a:r>
          </a:p>
        </p:txBody>
      </p:sp>
      <p:sp>
        <p:nvSpPr>
          <p:cNvPr id="77829" name="Rectangle 13"/>
          <p:cNvSpPr>
            <a:spLocks noChangeArrowheads="1"/>
          </p:cNvSpPr>
          <p:nvPr/>
        </p:nvSpPr>
        <p:spPr bwMode="auto">
          <a:xfrm>
            <a:off x="179388" y="65088"/>
            <a:ext cx="896461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endParaRPr lang="en-GB" sz="2800" dirty="0"/>
          </a:p>
        </p:txBody>
      </p:sp>
      <p:sp>
        <p:nvSpPr>
          <p:cNvPr id="77830" name="Rectangle 14"/>
          <p:cNvSpPr>
            <a:spLocks noChangeArrowheads="1"/>
          </p:cNvSpPr>
          <p:nvPr/>
        </p:nvSpPr>
        <p:spPr bwMode="auto">
          <a:xfrm>
            <a:off x="107950" y="5999163"/>
            <a:ext cx="8929688" cy="81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/>
            <a:r>
              <a:rPr lang="en-GB" sz="2000" dirty="0"/>
              <a:t>Beam absorbers take beam in case of kicker misfiring on circulating beam</a:t>
            </a:r>
          </a:p>
        </p:txBody>
      </p:sp>
      <p:sp>
        <p:nvSpPr>
          <p:cNvPr id="77831" name="Rectangle 1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71525"/>
          </a:xfrm>
        </p:spPr>
        <p:txBody>
          <a:bodyPr/>
          <a:lstStyle/>
          <a:p>
            <a:pPr eaLnBrk="1" hangingPunct="1"/>
            <a:r>
              <a:rPr lang="en-GB" dirty="0" smtClean="0"/>
              <a:t>Protection at injection</a:t>
            </a:r>
          </a:p>
        </p:txBody>
      </p:sp>
      <p:pic>
        <p:nvPicPr>
          <p:cNvPr id="77832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08025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33" name="Rectangle 17"/>
          <p:cNvSpPr>
            <a:spLocks noChangeArrowheads="1"/>
          </p:cNvSpPr>
          <p:nvPr/>
        </p:nvSpPr>
        <p:spPr bwMode="auto">
          <a:xfrm>
            <a:off x="0" y="2489200"/>
            <a:ext cx="9144000" cy="1584325"/>
          </a:xfrm>
          <a:prstGeom prst="rect">
            <a:avLst/>
          </a:prstGeom>
          <a:solidFill>
            <a:srgbClr val="FFFF66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lnSpc>
                <a:spcPct val="95000"/>
              </a:lnSpc>
              <a:spcBef>
                <a:spcPct val="40000"/>
              </a:spcBef>
            </a:pPr>
            <a:endParaRPr lang="de-DE"/>
          </a:p>
        </p:txBody>
      </p:sp>
      <p:sp>
        <p:nvSpPr>
          <p:cNvPr id="77834" name="Freeform 18"/>
          <p:cNvSpPr>
            <a:spLocks/>
          </p:cNvSpPr>
          <p:nvPr/>
        </p:nvSpPr>
        <p:spPr bwMode="auto">
          <a:xfrm>
            <a:off x="96838" y="3521075"/>
            <a:ext cx="2925762" cy="1376363"/>
          </a:xfrm>
          <a:custGeom>
            <a:avLst/>
            <a:gdLst>
              <a:gd name="T0" fmla="*/ 0 w 1843"/>
              <a:gd name="T1" fmla="*/ 1507053957 h 867"/>
              <a:gd name="T2" fmla="*/ 249494665 w 1843"/>
              <a:gd name="T3" fmla="*/ 2147483647 h 867"/>
              <a:gd name="T4" fmla="*/ 2147483647 w 1843"/>
              <a:gd name="T5" fmla="*/ 685482754 h 867"/>
              <a:gd name="T6" fmla="*/ 2147483647 w 1843"/>
              <a:gd name="T7" fmla="*/ 0 h 867"/>
              <a:gd name="T8" fmla="*/ 0 w 1843"/>
              <a:gd name="T9" fmla="*/ 1507053957 h 8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43"/>
              <a:gd name="T16" fmla="*/ 0 h 867"/>
              <a:gd name="T17" fmla="*/ 1843 w 1843"/>
              <a:gd name="T18" fmla="*/ 867 h 86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43" h="867">
                <a:moveTo>
                  <a:pt x="0" y="598"/>
                </a:moveTo>
                <a:lnTo>
                  <a:pt x="99" y="867"/>
                </a:lnTo>
                <a:lnTo>
                  <a:pt x="1843" y="272"/>
                </a:lnTo>
                <a:lnTo>
                  <a:pt x="1750" y="0"/>
                </a:lnTo>
                <a:lnTo>
                  <a:pt x="0" y="598"/>
                </a:lnTo>
                <a:close/>
              </a:path>
            </a:pathLst>
          </a:custGeom>
          <a:solidFill>
            <a:srgbClr val="FFFF6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77835" name="Line 21"/>
          <p:cNvSpPr>
            <a:spLocks noChangeShapeType="1"/>
          </p:cNvSpPr>
          <p:nvPr/>
        </p:nvSpPr>
        <p:spPr bwMode="auto">
          <a:xfrm>
            <a:off x="107950" y="3284538"/>
            <a:ext cx="4195763" cy="1587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none" w="sm" len="sm"/>
            <a:tailEnd type="stealth" w="med" len="lg"/>
          </a:ln>
        </p:spPr>
        <p:txBody>
          <a:bodyPr/>
          <a:lstStyle/>
          <a:p>
            <a:endParaRPr lang="en-US" dirty="0"/>
          </a:p>
        </p:txBody>
      </p:sp>
      <p:sp>
        <p:nvSpPr>
          <p:cNvPr id="77836" name="Line 22"/>
          <p:cNvSpPr>
            <a:spLocks noChangeShapeType="1"/>
          </p:cNvSpPr>
          <p:nvPr/>
        </p:nvSpPr>
        <p:spPr bwMode="auto">
          <a:xfrm>
            <a:off x="4351338" y="3281363"/>
            <a:ext cx="4691062" cy="158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stealth" w="med" len="lg"/>
          </a:ln>
        </p:spPr>
        <p:txBody>
          <a:bodyPr/>
          <a:lstStyle/>
          <a:p>
            <a:endParaRPr lang="en-US" dirty="0"/>
          </a:p>
        </p:txBody>
      </p:sp>
      <p:sp>
        <p:nvSpPr>
          <p:cNvPr id="77838" name="Text Box 24"/>
          <p:cNvSpPr txBox="1">
            <a:spLocks noChangeArrowheads="1"/>
          </p:cNvSpPr>
          <p:nvPr/>
        </p:nvSpPr>
        <p:spPr bwMode="auto">
          <a:xfrm>
            <a:off x="3708400" y="4941888"/>
            <a:ext cx="1296988" cy="5937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600" dirty="0">
                <a:solidFill>
                  <a:srgbClr val="008000"/>
                </a:solidFill>
              </a:rPr>
              <a:t>Injection Kicker </a:t>
            </a:r>
          </a:p>
        </p:txBody>
      </p:sp>
      <p:sp>
        <p:nvSpPr>
          <p:cNvPr id="77841" name="Line 27"/>
          <p:cNvSpPr>
            <a:spLocks noChangeShapeType="1"/>
          </p:cNvSpPr>
          <p:nvPr/>
        </p:nvSpPr>
        <p:spPr bwMode="auto">
          <a:xfrm>
            <a:off x="4284663" y="3281363"/>
            <a:ext cx="2016125" cy="723900"/>
          </a:xfrm>
          <a:prstGeom prst="line">
            <a:avLst/>
          </a:prstGeom>
          <a:noFill/>
          <a:ln w="57150">
            <a:solidFill>
              <a:schemeClr val="accent2"/>
            </a:solidFill>
            <a:prstDash val="sysDot"/>
            <a:round/>
            <a:headEnd type="none" w="sm" len="sm"/>
            <a:tailEnd type="stealth" w="med" len="lg"/>
          </a:ln>
        </p:spPr>
        <p:txBody>
          <a:bodyPr/>
          <a:lstStyle/>
          <a:p>
            <a:endParaRPr lang="en-US" dirty="0"/>
          </a:p>
        </p:txBody>
      </p:sp>
      <p:sp>
        <p:nvSpPr>
          <p:cNvPr id="77842" name="Line 29"/>
          <p:cNvSpPr>
            <a:spLocks noChangeShapeType="1"/>
          </p:cNvSpPr>
          <p:nvPr/>
        </p:nvSpPr>
        <p:spPr bwMode="auto">
          <a:xfrm flipV="1">
            <a:off x="76200" y="4068763"/>
            <a:ext cx="1177925" cy="4270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77843" name="Line 30"/>
          <p:cNvSpPr>
            <a:spLocks noChangeShapeType="1"/>
          </p:cNvSpPr>
          <p:nvPr/>
        </p:nvSpPr>
        <p:spPr bwMode="auto">
          <a:xfrm flipV="1">
            <a:off x="265113" y="4068763"/>
            <a:ext cx="2401887" cy="8334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77844" name="Text Box 36"/>
          <p:cNvSpPr txBox="1">
            <a:spLocks noChangeArrowheads="1"/>
          </p:cNvSpPr>
          <p:nvPr/>
        </p:nvSpPr>
        <p:spPr bwMode="auto">
          <a:xfrm>
            <a:off x="5949950" y="4941888"/>
            <a:ext cx="1150938" cy="8382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600" dirty="0">
                <a:solidFill>
                  <a:srgbClr val="663300"/>
                </a:solidFill>
              </a:rPr>
              <a:t>Injection absorber</a:t>
            </a:r>
          </a:p>
          <a:p>
            <a:pPr algn="ctr" eaLnBrk="0" hangingPunct="0"/>
            <a:r>
              <a:rPr lang="en-US" sz="1600" dirty="0">
                <a:solidFill>
                  <a:srgbClr val="663300"/>
                </a:solidFill>
              </a:rPr>
              <a:t>(TDI) ~7σ</a:t>
            </a:r>
          </a:p>
        </p:txBody>
      </p:sp>
      <p:sp>
        <p:nvSpPr>
          <p:cNvPr id="77845" name="Text Box 37"/>
          <p:cNvSpPr txBox="1">
            <a:spLocks noChangeArrowheads="1"/>
          </p:cNvSpPr>
          <p:nvPr/>
        </p:nvSpPr>
        <p:spPr bwMode="auto">
          <a:xfrm>
            <a:off x="6956425" y="4221163"/>
            <a:ext cx="20891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dirty="0">
                <a:solidFill>
                  <a:srgbClr val="FF3300"/>
                </a:solidFill>
              </a:rPr>
              <a:t>Circulating beam – kicked out</a:t>
            </a:r>
          </a:p>
        </p:txBody>
      </p:sp>
      <p:sp>
        <p:nvSpPr>
          <p:cNvPr id="77846" name="Rectangle 38"/>
          <p:cNvSpPr>
            <a:spLocks noChangeArrowheads="1"/>
          </p:cNvSpPr>
          <p:nvPr/>
        </p:nvSpPr>
        <p:spPr bwMode="auto">
          <a:xfrm>
            <a:off x="6308725" y="3717925"/>
            <a:ext cx="433388" cy="1006475"/>
          </a:xfrm>
          <a:prstGeom prst="rect">
            <a:avLst/>
          </a:prstGeom>
          <a:solidFill>
            <a:srgbClr val="6633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lnSpc>
                <a:spcPct val="95000"/>
              </a:lnSpc>
              <a:spcBef>
                <a:spcPct val="40000"/>
              </a:spcBef>
            </a:pPr>
            <a:endParaRPr lang="de-DE"/>
          </a:p>
        </p:txBody>
      </p:sp>
      <p:sp>
        <p:nvSpPr>
          <p:cNvPr id="77847" name="Rectangle 39"/>
          <p:cNvSpPr>
            <a:spLocks noChangeArrowheads="1"/>
          </p:cNvSpPr>
          <p:nvPr/>
        </p:nvSpPr>
        <p:spPr bwMode="auto">
          <a:xfrm>
            <a:off x="6308725" y="1773238"/>
            <a:ext cx="433388" cy="1081087"/>
          </a:xfrm>
          <a:prstGeom prst="rect">
            <a:avLst/>
          </a:prstGeom>
          <a:solidFill>
            <a:srgbClr val="6633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lnSpc>
                <a:spcPct val="95000"/>
              </a:lnSpc>
              <a:spcBef>
                <a:spcPct val="40000"/>
              </a:spcBef>
            </a:pPr>
            <a:endParaRPr lang="de-DE"/>
          </a:p>
        </p:txBody>
      </p:sp>
      <p:sp>
        <p:nvSpPr>
          <p:cNvPr id="77848" name="Line 41"/>
          <p:cNvSpPr>
            <a:spLocks noChangeShapeType="1"/>
          </p:cNvSpPr>
          <p:nvPr/>
        </p:nvSpPr>
        <p:spPr bwMode="auto">
          <a:xfrm>
            <a:off x="4437063" y="1628775"/>
            <a:ext cx="201612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lg" len="sm"/>
            <a:tailEnd type="triangle" w="lg" len="sm"/>
          </a:ln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7849" name="Text Box 42"/>
          <p:cNvSpPr txBox="1">
            <a:spLocks noChangeArrowheads="1"/>
          </p:cNvSpPr>
          <p:nvPr/>
        </p:nvSpPr>
        <p:spPr bwMode="auto">
          <a:xfrm>
            <a:off x="4725988" y="1412875"/>
            <a:ext cx="1441450" cy="523220"/>
          </a:xfrm>
          <a:prstGeom prst="rect">
            <a:avLst/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400" dirty="0">
                <a:solidFill>
                  <a:srgbClr val="000000"/>
                </a:solidFill>
              </a:rPr>
              <a:t>phase advance 90</a:t>
            </a:r>
            <a:r>
              <a:rPr lang="en-US" sz="1400" baseline="30000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77850" name="Text Box 47"/>
          <p:cNvSpPr txBox="1">
            <a:spLocks noChangeArrowheads="1"/>
          </p:cNvSpPr>
          <p:nvPr/>
        </p:nvSpPr>
        <p:spPr bwMode="auto">
          <a:xfrm>
            <a:off x="6656388" y="2890838"/>
            <a:ext cx="23034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dirty="0"/>
              <a:t>LHC circulating beam </a:t>
            </a:r>
          </a:p>
        </p:txBody>
      </p:sp>
      <p:grpSp>
        <p:nvGrpSpPr>
          <p:cNvPr id="77851" name="Group 52"/>
          <p:cNvGrpSpPr>
            <a:grpSpLocks/>
          </p:cNvGrpSpPr>
          <p:nvPr/>
        </p:nvGrpSpPr>
        <p:grpSpPr bwMode="auto">
          <a:xfrm>
            <a:off x="179388" y="4176713"/>
            <a:ext cx="1871662" cy="1760537"/>
            <a:chOff x="113" y="2631"/>
            <a:chExt cx="953" cy="1092"/>
          </a:xfrm>
        </p:grpSpPr>
        <p:sp>
          <p:nvSpPr>
            <p:cNvPr id="77852" name="Rectangle 53"/>
            <p:cNvSpPr>
              <a:spLocks noChangeArrowheads="1"/>
            </p:cNvSpPr>
            <p:nvPr/>
          </p:nvSpPr>
          <p:spPr bwMode="auto">
            <a:xfrm rot="-1059772">
              <a:off x="270" y="2631"/>
              <a:ext cx="136" cy="157"/>
            </a:xfrm>
            <a:prstGeom prst="rect">
              <a:avLst/>
            </a:prstGeom>
            <a:solidFill>
              <a:srgbClr val="6633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lnSpc>
                  <a:spcPct val="95000"/>
                </a:lnSpc>
                <a:spcBef>
                  <a:spcPct val="40000"/>
                </a:spcBef>
              </a:pPr>
              <a:endParaRPr lang="de-DE"/>
            </a:p>
          </p:txBody>
        </p:sp>
        <p:sp>
          <p:nvSpPr>
            <p:cNvPr id="77853" name="Rectangle 54"/>
            <p:cNvSpPr>
              <a:spLocks noChangeArrowheads="1"/>
            </p:cNvSpPr>
            <p:nvPr/>
          </p:nvSpPr>
          <p:spPr bwMode="auto">
            <a:xfrm rot="-1059772">
              <a:off x="359" y="2928"/>
              <a:ext cx="136" cy="157"/>
            </a:xfrm>
            <a:prstGeom prst="rect">
              <a:avLst/>
            </a:prstGeom>
            <a:solidFill>
              <a:srgbClr val="6633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lnSpc>
                  <a:spcPct val="95000"/>
                </a:lnSpc>
                <a:spcBef>
                  <a:spcPct val="40000"/>
                </a:spcBef>
              </a:pPr>
              <a:endParaRPr lang="de-DE"/>
            </a:p>
          </p:txBody>
        </p:sp>
        <p:sp>
          <p:nvSpPr>
            <p:cNvPr id="77854" name="Text Box 55"/>
            <p:cNvSpPr txBox="1">
              <a:spLocks noChangeArrowheads="1"/>
            </p:cNvSpPr>
            <p:nvPr/>
          </p:nvSpPr>
          <p:spPr bwMode="auto">
            <a:xfrm>
              <a:off x="113" y="3203"/>
              <a:ext cx="953" cy="520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1600" dirty="0">
                  <a:solidFill>
                    <a:srgbClr val="663300"/>
                  </a:solidFill>
                </a:rPr>
                <a:t>Set of transfer line collimators (TCDI)  ~5σ</a:t>
              </a:r>
            </a:p>
          </p:txBody>
        </p:sp>
      </p:grpSp>
      <p:sp>
        <p:nvSpPr>
          <p:cNvPr id="32" name="Line 29"/>
          <p:cNvSpPr>
            <a:spLocks noChangeShapeType="1"/>
          </p:cNvSpPr>
          <p:nvPr/>
        </p:nvSpPr>
        <p:spPr bwMode="auto">
          <a:xfrm flipV="1">
            <a:off x="96838" y="4068757"/>
            <a:ext cx="1166247" cy="41671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333399"/>
              </a:solidFill>
            </a:endParaRPr>
          </a:p>
        </p:txBody>
      </p:sp>
      <p:sp>
        <p:nvSpPr>
          <p:cNvPr id="33" name="Line 30"/>
          <p:cNvSpPr>
            <a:spLocks noChangeShapeType="1"/>
          </p:cNvSpPr>
          <p:nvPr/>
        </p:nvSpPr>
        <p:spPr bwMode="auto">
          <a:xfrm flipV="1">
            <a:off x="274073" y="4068758"/>
            <a:ext cx="2401887" cy="8334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333399"/>
              </a:solidFill>
            </a:endParaRPr>
          </a:p>
        </p:txBody>
      </p:sp>
      <p:sp>
        <p:nvSpPr>
          <p:cNvPr id="36" name="Rectangle 14"/>
          <p:cNvSpPr>
            <a:spLocks noChangeArrowheads="1"/>
          </p:cNvSpPr>
          <p:nvPr/>
        </p:nvSpPr>
        <p:spPr bwMode="auto">
          <a:xfrm>
            <a:off x="96837" y="962024"/>
            <a:ext cx="3148387" cy="1171575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/>
            <a:r>
              <a:rPr lang="en-GB" sz="2000" dirty="0" smtClean="0">
                <a:solidFill>
                  <a:srgbClr val="663300"/>
                </a:solidFill>
              </a:rPr>
              <a:t>This type of kicker failure happened several times: protection worked</a:t>
            </a:r>
            <a:endParaRPr lang="en-GB" sz="2000" dirty="0">
              <a:solidFill>
                <a:srgbClr val="663300"/>
              </a:solidFill>
            </a:endParaRPr>
          </a:p>
        </p:txBody>
      </p:sp>
      <p:sp>
        <p:nvSpPr>
          <p:cNvPr id="38" name="Rectangle 25"/>
          <p:cNvSpPr>
            <a:spLocks noChangeArrowheads="1"/>
          </p:cNvSpPr>
          <p:nvPr/>
        </p:nvSpPr>
        <p:spPr bwMode="auto">
          <a:xfrm>
            <a:off x="4211638" y="4069039"/>
            <a:ext cx="433387" cy="368023"/>
          </a:xfrm>
          <a:prstGeom prst="rect">
            <a:avLst/>
          </a:prstGeom>
          <a:solidFill>
            <a:srgbClr val="33CC33"/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lnSpc>
                <a:spcPct val="95000"/>
              </a:lnSpc>
              <a:spcBef>
                <a:spcPct val="40000"/>
              </a:spcBef>
            </a:pPr>
            <a:endParaRPr lang="de-DE"/>
          </a:p>
        </p:txBody>
      </p:sp>
      <p:sp>
        <p:nvSpPr>
          <p:cNvPr id="39" name="Rectangle 26"/>
          <p:cNvSpPr>
            <a:spLocks noChangeArrowheads="1"/>
          </p:cNvSpPr>
          <p:nvPr/>
        </p:nvSpPr>
        <p:spPr bwMode="auto">
          <a:xfrm>
            <a:off x="4211638" y="2127934"/>
            <a:ext cx="433387" cy="2309129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lnSpc>
                <a:spcPct val="95000"/>
              </a:lnSpc>
              <a:spcBef>
                <a:spcPct val="40000"/>
              </a:spcBef>
            </a:pPr>
            <a:endParaRPr lang="de-DE"/>
          </a:p>
        </p:txBody>
      </p:sp>
      <p:sp>
        <p:nvSpPr>
          <p:cNvPr id="40" name="Rectangle 25"/>
          <p:cNvSpPr>
            <a:spLocks noChangeArrowheads="1"/>
          </p:cNvSpPr>
          <p:nvPr/>
        </p:nvSpPr>
        <p:spPr bwMode="auto">
          <a:xfrm>
            <a:off x="4211638" y="2127934"/>
            <a:ext cx="433387" cy="368023"/>
          </a:xfrm>
          <a:prstGeom prst="rect">
            <a:avLst/>
          </a:prstGeom>
          <a:solidFill>
            <a:srgbClr val="33CC33"/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lnSpc>
                <a:spcPct val="95000"/>
              </a:lnSpc>
              <a:spcBef>
                <a:spcPct val="40000"/>
              </a:spcBef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819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5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7350" y="1849545"/>
            <a:ext cx="8424863" cy="29638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algn="ctr"/>
            <a:r>
              <a:rPr lang="en-US" sz="6600" dirty="0" smtClean="0">
                <a:solidFill>
                  <a:srgbClr val="0000CC"/>
                </a:solidFill>
              </a:rPr>
              <a:t>(Accidental</a:t>
            </a:r>
            <a:r>
              <a:rPr lang="en-US" sz="6600" dirty="0">
                <a:solidFill>
                  <a:srgbClr val="0000CC"/>
                </a:solidFill>
              </a:rPr>
              <a:t>) beam loss</a:t>
            </a:r>
            <a:br>
              <a:rPr lang="en-US" sz="6600" dirty="0">
                <a:solidFill>
                  <a:srgbClr val="0000CC"/>
                </a:solidFill>
              </a:rPr>
            </a:br>
            <a:r>
              <a:rPr lang="en-US" sz="6600" dirty="0" smtClean="0">
                <a:solidFill>
                  <a:srgbClr val="0000CC"/>
                </a:solidFill>
              </a:rPr>
              <a:t>and consequences</a:t>
            </a:r>
            <a:endParaRPr lang="en-US" sz="66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35138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Beam losses and consequences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914400"/>
            <a:ext cx="8686800" cy="53340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defRPr/>
            </a:pPr>
            <a:r>
              <a:rPr lang="en-US" dirty="0" smtClean="0"/>
              <a:t>Charged particles </a:t>
            </a:r>
            <a:r>
              <a:rPr lang="en-GB" dirty="0" smtClean="0"/>
              <a:t>moving </a:t>
            </a:r>
            <a:r>
              <a:rPr lang="en-GB" dirty="0"/>
              <a:t>through matter interact with the electrons of atoms in the </a:t>
            </a:r>
            <a:r>
              <a:rPr lang="en-GB" dirty="0" smtClean="0"/>
              <a:t>material, exciting </a:t>
            </a:r>
            <a:r>
              <a:rPr lang="en-GB" dirty="0"/>
              <a:t>or </a:t>
            </a:r>
            <a:r>
              <a:rPr lang="en-GB" dirty="0" smtClean="0"/>
              <a:t>ionizing </a:t>
            </a:r>
            <a:r>
              <a:rPr lang="en-GB" dirty="0"/>
              <a:t>the </a:t>
            </a:r>
            <a:r>
              <a:rPr lang="en-GB" dirty="0" smtClean="0"/>
              <a:t>atoms  =&gt; energy </a:t>
            </a:r>
            <a:r>
              <a:rPr lang="en-GB" dirty="0"/>
              <a:t>loss of </a:t>
            </a:r>
            <a:r>
              <a:rPr lang="en-GB" dirty="0" smtClean="0"/>
              <a:t>traveling particle described by </a:t>
            </a:r>
            <a:r>
              <a:rPr lang="en-GB" b="1" dirty="0" smtClean="0"/>
              <a:t>Bethe-Bloch formula</a:t>
            </a:r>
            <a:r>
              <a:rPr lang="en-GB" dirty="0" smtClean="0"/>
              <a:t>.</a:t>
            </a:r>
            <a:endParaRPr lang="en-GB" dirty="0"/>
          </a:p>
          <a:p>
            <a:pPr eaLnBrk="1" hangingPunct="1">
              <a:lnSpc>
                <a:spcPct val="100000"/>
              </a:lnSpc>
              <a:defRPr/>
            </a:pPr>
            <a:r>
              <a:rPr lang="en-GB" dirty="0" smtClean="0"/>
              <a:t>If the particle energy is high enough, </a:t>
            </a:r>
            <a:r>
              <a:rPr lang="en-GB" dirty="0"/>
              <a:t>p</a:t>
            </a:r>
            <a:r>
              <a:rPr lang="en-GB" dirty="0" smtClean="0"/>
              <a:t>article losses lead to particle cascades in materials, increasing the deposited energy</a:t>
            </a:r>
          </a:p>
          <a:p>
            <a:pPr lvl="1" eaLnBrk="1" hangingPunct="1">
              <a:lnSpc>
                <a:spcPct val="100000"/>
              </a:lnSpc>
              <a:buFont typeface="Arial" pitchFamily="34" charset="0"/>
              <a:buChar char="•"/>
              <a:defRPr/>
            </a:pPr>
            <a:r>
              <a:rPr lang="en-GB" dirty="0" smtClean="0"/>
              <a:t>the maximum energy deposition can be deep in the material at the maximum of the hadron / electromagnetic shower</a:t>
            </a:r>
          </a:p>
          <a:p>
            <a:pPr eaLnBrk="1" hangingPunct="1">
              <a:lnSpc>
                <a:spcPct val="100000"/>
              </a:lnSpc>
              <a:defRPr/>
            </a:pPr>
            <a:r>
              <a:rPr lang="en-GB" dirty="0" smtClean="0"/>
              <a:t>The energy deposition leads to a temperature increase</a:t>
            </a:r>
          </a:p>
          <a:p>
            <a:pPr lvl="1" eaLnBrk="1" hangingPunct="1">
              <a:lnSpc>
                <a:spcPct val="100000"/>
              </a:lnSpc>
              <a:buFont typeface="Arial" pitchFamily="34" charset="0"/>
              <a:buChar char="•"/>
              <a:defRPr/>
            </a:pPr>
            <a:r>
              <a:rPr lang="en-GB" dirty="0" smtClean="0"/>
              <a:t>material can vaporise, melt, deform or lose its mechanical properties</a:t>
            </a:r>
          </a:p>
          <a:p>
            <a:pPr lvl="1" eaLnBrk="1" hangingPunct="1">
              <a:lnSpc>
                <a:spcPct val="100000"/>
              </a:lnSpc>
              <a:buFont typeface="Arial" pitchFamily="34" charset="0"/>
              <a:buChar char="•"/>
              <a:defRPr/>
            </a:pPr>
            <a:r>
              <a:rPr lang="en-GB" dirty="0" smtClean="0"/>
              <a:t>risk to damage sensitive equipment for less than one kJ, risk for damage of any structure for some MJ (depends on beam size)</a:t>
            </a:r>
          </a:p>
          <a:p>
            <a:pPr lvl="1" eaLnBrk="1" hangingPunct="1">
              <a:lnSpc>
                <a:spcPct val="100000"/>
              </a:lnSpc>
              <a:buFont typeface="Arial" pitchFamily="34" charset="0"/>
              <a:buChar char="•"/>
              <a:defRPr/>
            </a:pPr>
            <a:r>
              <a:rPr lang="en-GB" dirty="0" smtClean="0"/>
              <a:t>superconducting magnets could quench (beam loss of ~mJ to J)</a:t>
            </a:r>
          </a:p>
          <a:p>
            <a:pPr lvl="1" eaLnBrk="1" hangingPunct="1">
              <a:lnSpc>
                <a:spcPct val="100000"/>
              </a:lnSpc>
              <a:buFont typeface="Arial" pitchFamily="34" charset="0"/>
              <a:buChar char="•"/>
              <a:defRPr/>
            </a:pPr>
            <a:r>
              <a:rPr lang="en-US" dirty="0" smtClean="0"/>
              <a:t>superconducting cavities performance degradation by some 10 J</a:t>
            </a:r>
          </a:p>
          <a:p>
            <a:pPr lvl="1" eaLnBrk="1" hangingPunct="1">
              <a:lnSpc>
                <a:spcPct val="100000"/>
              </a:lnSpc>
              <a:buFont typeface="Arial" pitchFamily="34" charset="0"/>
              <a:buChar char="•"/>
              <a:defRPr/>
            </a:pPr>
            <a:r>
              <a:rPr lang="en-US" dirty="0" smtClean="0"/>
              <a:t>activation of material, risk for hand-on-maintenance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1443908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0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89" y="851647"/>
            <a:ext cx="8590208" cy="5615828"/>
          </a:xfrm>
          <a:prstGeom prst="rect">
            <a:avLst/>
          </a:prstGeom>
          <a:noFill/>
          <a:ln>
            <a:noFill/>
          </a:ln>
          <a:effectLst/>
          <a:extLst/>
        </p:spPr>
      </p:pic>
      <p:cxnSp>
        <p:nvCxnSpPr>
          <p:cNvPr id="6" name="Straight Connector 5"/>
          <p:cNvCxnSpPr/>
          <p:nvPr/>
        </p:nvCxnSpPr>
        <p:spPr bwMode="auto">
          <a:xfrm>
            <a:off x="8041346" y="1380565"/>
            <a:ext cx="0" cy="4356847"/>
          </a:xfrm>
          <a:prstGeom prst="line">
            <a:avLst/>
          </a:prstGeom>
          <a:noFill/>
          <a:ln w="19050" cap="flat" cmpd="sng" algn="ctr">
            <a:solidFill>
              <a:srgbClr val="FFCC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Rectangle 6"/>
          <p:cNvSpPr/>
          <p:nvPr/>
        </p:nvSpPr>
        <p:spPr bwMode="auto">
          <a:xfrm>
            <a:off x="4276165" y="1380565"/>
            <a:ext cx="430304" cy="435684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Energy</a:t>
            </a:r>
            <a:r>
              <a:rPr lang="en-US" baseline="0" dirty="0" smtClean="0"/>
              <a:t> loss: example for one proton</a:t>
            </a:r>
            <a:r>
              <a:rPr lang="en-US" dirty="0" smtClean="0"/>
              <a:t> in </a:t>
            </a:r>
            <a:r>
              <a:rPr lang="en-US" dirty="0"/>
              <a:t>i</a:t>
            </a:r>
            <a:r>
              <a:rPr lang="en-US" baseline="0" dirty="0" smtClean="0"/>
              <a:t>ron </a:t>
            </a:r>
            <a:br>
              <a:rPr lang="en-US" baseline="0" dirty="0" smtClean="0"/>
            </a:br>
            <a:r>
              <a:rPr lang="en-US" sz="2000" baseline="0" dirty="0" smtClean="0"/>
              <a:t>(stainless steel, copper very similar)</a:t>
            </a:r>
            <a:endParaRPr lang="en-GB" sz="2000" dirty="0"/>
          </a:p>
        </p:txBody>
      </p:sp>
      <p:sp>
        <p:nvSpPr>
          <p:cNvPr id="8" name="Rectangle 7"/>
          <p:cNvSpPr/>
          <p:nvPr/>
        </p:nvSpPr>
        <p:spPr bwMode="auto">
          <a:xfrm>
            <a:off x="1541929" y="1380564"/>
            <a:ext cx="215152" cy="435684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1523999" y="2940985"/>
            <a:ext cx="325195" cy="319480"/>
          </a:xfrm>
          <a:custGeom>
            <a:avLst/>
            <a:gdLst>
              <a:gd name="connsiteX0" fmla="*/ 0 w 334248"/>
              <a:gd name="connsiteY0" fmla="*/ 0 h 341171"/>
              <a:gd name="connsiteX1" fmla="*/ 313765 w 334248"/>
              <a:gd name="connsiteY1" fmla="*/ 313765 h 341171"/>
              <a:gd name="connsiteX2" fmla="*/ 277906 w 334248"/>
              <a:gd name="connsiteY2" fmla="*/ 304800 h 341171"/>
              <a:gd name="connsiteX0" fmla="*/ 0 w 313765"/>
              <a:gd name="connsiteY0" fmla="*/ 0 h 313765"/>
              <a:gd name="connsiteX1" fmla="*/ 313765 w 313765"/>
              <a:gd name="connsiteY1" fmla="*/ 313765 h 313765"/>
              <a:gd name="connsiteX0" fmla="*/ 0 w 325195"/>
              <a:gd name="connsiteY0" fmla="*/ 0 h 319480"/>
              <a:gd name="connsiteX1" fmla="*/ 325195 w 325195"/>
              <a:gd name="connsiteY1" fmla="*/ 319480 h 319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5195" h="319480">
                <a:moveTo>
                  <a:pt x="0" y="0"/>
                </a:moveTo>
                <a:cubicBezTo>
                  <a:pt x="133723" y="131482"/>
                  <a:pt x="278877" y="268680"/>
                  <a:pt x="325195" y="319480"/>
                </a:cubicBezTo>
              </a:path>
            </a:pathLst>
          </a:cu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/>
          <p:cNvSpPr/>
          <p:nvPr/>
        </p:nvSpPr>
        <p:spPr>
          <a:xfrm>
            <a:off x="4267759" y="5591978"/>
            <a:ext cx="439495" cy="44575"/>
          </a:xfrm>
          <a:custGeom>
            <a:avLst/>
            <a:gdLst>
              <a:gd name="connsiteX0" fmla="*/ 0 w 334248"/>
              <a:gd name="connsiteY0" fmla="*/ 0 h 341171"/>
              <a:gd name="connsiteX1" fmla="*/ 313765 w 334248"/>
              <a:gd name="connsiteY1" fmla="*/ 313765 h 341171"/>
              <a:gd name="connsiteX2" fmla="*/ 277906 w 334248"/>
              <a:gd name="connsiteY2" fmla="*/ 304800 h 341171"/>
              <a:gd name="connsiteX0" fmla="*/ 0 w 313765"/>
              <a:gd name="connsiteY0" fmla="*/ 0 h 313765"/>
              <a:gd name="connsiteX1" fmla="*/ 313765 w 313765"/>
              <a:gd name="connsiteY1" fmla="*/ 313765 h 313765"/>
              <a:gd name="connsiteX0" fmla="*/ 0 w 325195"/>
              <a:gd name="connsiteY0" fmla="*/ 0 h 319480"/>
              <a:gd name="connsiteX1" fmla="*/ 325195 w 325195"/>
              <a:gd name="connsiteY1" fmla="*/ 319480 h 319480"/>
              <a:gd name="connsiteX0" fmla="*/ 0 w 386155"/>
              <a:gd name="connsiteY0" fmla="*/ 0 h 163270"/>
              <a:gd name="connsiteX1" fmla="*/ 386155 w 386155"/>
              <a:gd name="connsiteY1" fmla="*/ 163270 h 163270"/>
              <a:gd name="connsiteX0" fmla="*/ 0 w 439495"/>
              <a:gd name="connsiteY0" fmla="*/ 0 h 56393"/>
              <a:gd name="connsiteX1" fmla="*/ 439495 w 439495"/>
              <a:gd name="connsiteY1" fmla="*/ 35635 h 56393"/>
              <a:gd name="connsiteX0" fmla="*/ 0 w 439495"/>
              <a:gd name="connsiteY0" fmla="*/ 0 h 73624"/>
              <a:gd name="connsiteX1" fmla="*/ 439495 w 439495"/>
              <a:gd name="connsiteY1" fmla="*/ 35635 h 73624"/>
              <a:gd name="connsiteX0" fmla="*/ 0 w 439495"/>
              <a:gd name="connsiteY0" fmla="*/ 0 h 44575"/>
              <a:gd name="connsiteX1" fmla="*/ 439495 w 439495"/>
              <a:gd name="connsiteY1" fmla="*/ 35635 h 44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39495" h="44575">
                <a:moveTo>
                  <a:pt x="0" y="0"/>
                </a:moveTo>
                <a:cubicBezTo>
                  <a:pt x="162298" y="53377"/>
                  <a:pt x="353172" y="49605"/>
                  <a:pt x="439495" y="35635"/>
                </a:cubicBezTo>
              </a:path>
            </a:pathLst>
          </a:cu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1757080" y="2330823"/>
            <a:ext cx="1649508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36000" rIns="36000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663300"/>
                </a:solidFill>
              </a:rPr>
              <a:t>Low energy few MeV, beam transport, RFQ for many machines</a:t>
            </a:r>
            <a:endParaRPr lang="en-GB" sz="1200" dirty="0">
              <a:solidFill>
                <a:srgbClr val="6633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12179" y="3029632"/>
            <a:ext cx="914608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36000" rIns="36000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663300"/>
                </a:solidFill>
              </a:rPr>
              <a:t>SNS - ESS 1 – 3 </a:t>
            </a:r>
            <a:r>
              <a:rPr lang="en-US" sz="1200" dirty="0" err="1" smtClean="0">
                <a:solidFill>
                  <a:srgbClr val="663300"/>
                </a:solidFill>
              </a:rPr>
              <a:t>GeV</a:t>
            </a:r>
            <a:endParaRPr lang="en-GB" sz="1200" dirty="0">
              <a:solidFill>
                <a:srgbClr val="6633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51859" y="3029632"/>
            <a:ext cx="568776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36000" rIns="36000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663300"/>
                </a:solidFill>
              </a:rPr>
              <a:t>LHC   7 </a:t>
            </a:r>
            <a:r>
              <a:rPr lang="en-US" sz="1200" dirty="0" err="1" smtClean="0">
                <a:solidFill>
                  <a:srgbClr val="663300"/>
                </a:solidFill>
              </a:rPr>
              <a:t>TeV</a:t>
            </a:r>
            <a:endParaRPr lang="en-GB" sz="1200" dirty="0">
              <a:solidFill>
                <a:srgbClr val="6633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091081" y="842682"/>
            <a:ext cx="16197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dirty="0" smtClean="0">
                <a:solidFill>
                  <a:srgbClr val="0000FF"/>
                </a:solidFill>
              </a:rPr>
              <a:t>From Bethe-Bloch </a:t>
            </a:r>
            <a:r>
              <a:rPr lang="en-GB" sz="1600" dirty="0">
                <a:solidFill>
                  <a:srgbClr val="0000FF"/>
                </a:solidFill>
              </a:rPr>
              <a:t>formula.</a:t>
            </a:r>
          </a:p>
        </p:txBody>
      </p:sp>
    </p:spTree>
    <p:extLst>
      <p:ext uri="{BB962C8B-B14F-4D97-AF65-F5344CB8AC3E}">
        <p14:creationId xmlns:p14="http://schemas.microsoft.com/office/powerpoint/2010/main" val="216637627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Beam losses and consequences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947" name="Rectangle 3"/>
              <p:cNvSpPr>
                <a:spLocks noGrp="1" noChangeArrowheads="1"/>
              </p:cNvSpPr>
              <p:nvPr>
                <p:ph type="body" idx="4294967295"/>
              </p:nvPr>
            </p:nvSpPr>
            <p:spPr>
              <a:xfrm>
                <a:off x="304800" y="4437528"/>
                <a:ext cx="8686800" cy="2070848"/>
              </a:xfrm>
              <a:ln>
                <a:solidFill>
                  <a:srgbClr val="0000FF"/>
                </a:solidFill>
              </a:ln>
            </p:spPr>
            <p:txBody>
              <a:bodyPr/>
              <a:lstStyle/>
              <a:p>
                <a:pPr eaLnBrk="1" hangingPunct="1">
                  <a:lnSpc>
                    <a:spcPct val="100000"/>
                  </a:lnSpc>
                  <a:defRPr/>
                </a:pPr>
                <a:r>
                  <a:rPr lang="en-US" sz="1800" dirty="0" smtClean="0"/>
                  <a:t>Proton beam travels through a thin window of thickness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𝑑</m:t>
                    </m:r>
                  </m:oMath>
                </a14:m>
                <a:endParaRPr lang="en-US" sz="1800" b="0" dirty="0" smtClean="0"/>
              </a:p>
              <a:p>
                <a:pPr eaLnBrk="1" hangingPunct="1">
                  <a:lnSpc>
                    <a:spcPct val="100000"/>
                  </a:lnSpc>
                  <a:defRPr/>
                </a:pPr>
                <a:r>
                  <a:rPr lang="en-US" sz="1800" dirty="0" smtClean="0"/>
                  <a:t>Assume a beam area of 4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×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sz="1800" dirty="0" smtClean="0"/>
                  <a:t>,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sz="1800" dirty="0" smtClean="0"/>
                  <a:t> </a:t>
                </a:r>
                <a:r>
                  <a:rPr lang="en-US" sz="1800" dirty="0" err="1" smtClean="0"/>
                  <a:t>rms</a:t>
                </a:r>
                <a:r>
                  <a:rPr lang="en-US" sz="1800" dirty="0" smtClean="0"/>
                  <a:t> beam sizes (Gaussian beams)</a:t>
                </a:r>
              </a:p>
              <a:p>
                <a:pPr eaLnBrk="1" hangingPunct="1">
                  <a:lnSpc>
                    <a:spcPct val="100000"/>
                  </a:lnSpc>
                  <a:defRPr/>
                </a:pPr>
                <a:r>
                  <a:rPr lang="en-US" sz="1800" dirty="0" smtClean="0"/>
                  <a:t>Assume a homogenous beam distribution</a:t>
                </a:r>
              </a:p>
              <a:p>
                <a:pPr eaLnBrk="1" hangingPunct="1">
                  <a:lnSpc>
                    <a:spcPct val="100000"/>
                  </a:lnSpc>
                  <a:defRPr/>
                </a:pPr>
                <a:r>
                  <a:rPr lang="en-US" sz="1800" dirty="0" smtClean="0"/>
                  <a:t>The energy deposition can be calculated, mass and specific heat are known</a:t>
                </a:r>
              </a:p>
              <a:p>
                <a:pPr eaLnBrk="1" hangingPunct="1">
                  <a:lnSpc>
                    <a:spcPct val="100000"/>
                  </a:lnSpc>
                  <a:defRPr/>
                </a:pPr>
                <a:r>
                  <a:rPr lang="en-US" sz="1800" dirty="0" smtClean="0"/>
                  <a:t>The temperature can be calculated (rather good approximation), assuming a fast loss and no cooling</a:t>
                </a:r>
              </a:p>
              <a:p>
                <a:pPr eaLnBrk="1" hangingPunct="1">
                  <a:lnSpc>
                    <a:spcPct val="100000"/>
                  </a:lnSpc>
                  <a:defRPr/>
                </a:pPr>
                <a:endParaRPr lang="en-US" sz="1800" dirty="0" smtClean="0"/>
              </a:p>
              <a:p>
                <a:pPr eaLnBrk="1" hangingPunct="1">
                  <a:lnSpc>
                    <a:spcPct val="100000"/>
                  </a:lnSpc>
                  <a:defRPr/>
                </a:pPr>
                <a:endParaRPr lang="en-GB" sz="1800" dirty="0"/>
              </a:p>
            </p:txBody>
          </p:sp>
        </mc:Choice>
        <mc:Fallback xmlns="">
          <p:sp>
            <p:nvSpPr>
              <p:cNvPr id="8294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4294967295"/>
              </p:nvPr>
            </p:nvSpPr>
            <p:spPr>
              <a:xfrm>
                <a:off x="304800" y="4437528"/>
                <a:ext cx="8686800" cy="2070848"/>
              </a:xfrm>
              <a:blipFill rotWithShape="1">
                <a:blip r:embed="rId3"/>
                <a:stretch>
                  <a:fillRect l="-280" t="-1170"/>
                </a:stretch>
              </a:blipFill>
              <a:ln>
                <a:solidFill>
                  <a:srgbClr val="0000F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 bwMode="auto">
          <a:xfrm>
            <a:off x="1069089" y="1015935"/>
            <a:ext cx="1066800" cy="144331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600000" rev="0"/>
            </a:camera>
            <a:lightRig rig="threePt" dir="t"/>
          </a:scene3d>
          <a:sp3d>
            <a:bevelT w="31750" h="107950"/>
            <a:bevelB w="31750" h="10795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1436738" y="1145923"/>
            <a:ext cx="1927411" cy="2626659"/>
          </a:xfrm>
          <a:prstGeom prst="rect">
            <a:avLst/>
          </a:prstGeom>
          <a:solidFill>
            <a:schemeClr val="bg2">
              <a:lumMod val="40000"/>
              <a:lumOff val="60000"/>
              <a:alpha val="52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  <a:scene3d>
            <a:camera prst="isometricLeftDown"/>
            <a:lightRig rig="threePt" dir="t"/>
          </a:scene3d>
          <a:sp3d extrusionH="133350" prstMaterial="matte">
            <a:bevelT w="120650" h="152400"/>
            <a:bevelB w="133350" h="184150"/>
            <a:extrusionClr>
              <a:schemeClr val="bg1">
                <a:lumMod val="85000"/>
              </a:schemeClr>
            </a:extrusionClr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  <p:sp>
        <p:nvSpPr>
          <p:cNvPr id="6" name="Right Arrow 5"/>
          <p:cNvSpPr/>
          <p:nvPr/>
        </p:nvSpPr>
        <p:spPr bwMode="auto">
          <a:xfrm rot="8456218">
            <a:off x="311667" y="2701300"/>
            <a:ext cx="2250142" cy="1075765"/>
          </a:xfrm>
          <a:prstGeom prst="rightArrow">
            <a:avLst/>
          </a:prstGeom>
          <a:solidFill>
            <a:srgbClr val="FF6600"/>
          </a:solidFill>
          <a:ln>
            <a:noFill/>
          </a:ln>
          <a:effectLst/>
          <a:scene3d>
            <a:camera prst="isometricLeftDown">
              <a:rot lat="2100000" lon="11400000" rev="0"/>
            </a:camera>
            <a:lightRig rig="threePt" dir="t"/>
          </a:scene3d>
          <a:sp3d>
            <a:bevelT w="152400" h="171450"/>
            <a:bevelB w="152400" h="17145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154706" y="1794299"/>
            <a:ext cx="2026024" cy="1515035"/>
          </a:xfrm>
          <a:prstGeom prst="rect">
            <a:avLst/>
          </a:prstGeom>
          <a:solidFill>
            <a:schemeClr val="bg2">
              <a:lumMod val="5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880846" y="2302368"/>
            <a:ext cx="540000" cy="540000"/>
          </a:xfrm>
          <a:prstGeom prst="rect">
            <a:avLst/>
          </a:prstGeom>
          <a:solidFill>
            <a:srgbClr val="FF3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7631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dirty="0" smtClean="0"/>
              <a:t>Heating of material</a:t>
            </a:r>
            <a:r>
              <a:rPr lang="en-GB" baseline="0" dirty="0" smtClean="0"/>
              <a:t> with low energy protons </a:t>
            </a:r>
            <a:br>
              <a:rPr lang="en-GB" baseline="0" dirty="0" smtClean="0"/>
            </a:br>
            <a:r>
              <a:rPr lang="en-GB" sz="2000" baseline="0" dirty="0" smtClean="0"/>
              <a:t>(3 MeV)</a:t>
            </a:r>
            <a:endParaRPr lang="en-GB" sz="2000" dirty="0"/>
          </a:p>
        </p:txBody>
      </p:sp>
      <p:pic>
        <p:nvPicPr>
          <p:cNvPr id="6" name="Picture 5"/>
          <p:cNvPicPr/>
          <p:nvPr>
            <p:extLst>
              <p:ext uri="{D42A27DB-BD31-4B8C-83A1-F6EECF244321}">
                <p14:modId xmlns:p14="http://schemas.microsoft.com/office/powerpoint/2010/main" val="3538997267"/>
              </p:ext>
            </p:extLst>
          </p:nvPr>
        </p:nvPicPr>
        <p:blipFill>
          <a:blip r:embed="rId2"/>
          <a:stretch>
            <a:fillRect/>
          </a:stretch>
        </p:blipFill>
        <p:spPr>
          <a:xfrm>
            <a:off x="914401" y="1165081"/>
            <a:ext cx="7611034" cy="5117656"/>
          </a:xfrm>
          <a:prstGeom prst="rect">
            <a:avLst/>
          </a:prstGeom>
          <a:ln>
            <a:solidFill>
              <a:srgbClr val="0000FF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3872753" y="5091953"/>
            <a:ext cx="1918447" cy="430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3774141" y="5852431"/>
            <a:ext cx="1918447" cy="43030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784721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0"/>
            <a:ext cx="8439150" cy="771525"/>
          </a:xfrm>
        </p:spPr>
        <p:txBody>
          <a:bodyPr/>
          <a:lstStyle/>
          <a:p>
            <a:r>
              <a:rPr lang="en-US" dirty="0" smtClean="0"/>
              <a:t>Heating of material with high energy protons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69160" y="944939"/>
            <a:ext cx="6106134" cy="5330358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har char="•"/>
              <a:defRPr sz="24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GB" sz="2000" dirty="0" smtClean="0">
                <a:solidFill>
                  <a:srgbClr val="002060"/>
                </a:solidFill>
              </a:rPr>
              <a:t>Nuclear inelastic interactions (</a:t>
            </a:r>
            <a:r>
              <a:rPr lang="en-GB" sz="2000" dirty="0" err="1" smtClean="0">
                <a:solidFill>
                  <a:srgbClr val="002060"/>
                </a:solidFill>
              </a:rPr>
              <a:t>hadronic</a:t>
            </a:r>
            <a:r>
              <a:rPr lang="en-GB" sz="2000" dirty="0" smtClean="0">
                <a:solidFill>
                  <a:srgbClr val="002060"/>
                </a:solidFill>
              </a:rPr>
              <a:t> shower)</a:t>
            </a:r>
          </a:p>
          <a:p>
            <a:pPr marL="538163" lvl="1" indent="-179388">
              <a:buFont typeface="Arial" pitchFamily="34" charset="0"/>
              <a:buChar char="•"/>
            </a:pPr>
            <a:r>
              <a:rPr lang="en-US" dirty="0" smtClean="0">
                <a:solidFill>
                  <a:srgbClr val="0000FF"/>
                </a:solidFill>
              </a:rPr>
              <a:t>Creation of </a:t>
            </a:r>
            <a:r>
              <a:rPr lang="en-US" dirty="0" err="1" smtClean="0">
                <a:solidFill>
                  <a:srgbClr val="0000FF"/>
                </a:solidFill>
              </a:rPr>
              <a:t>pions</a:t>
            </a:r>
            <a:r>
              <a:rPr lang="en-US" dirty="0" smtClean="0">
                <a:solidFill>
                  <a:srgbClr val="0000FF"/>
                </a:solidFill>
              </a:rPr>
              <a:t> when going through matter</a:t>
            </a:r>
            <a:endParaRPr lang="en-GB" dirty="0" smtClean="0">
              <a:solidFill>
                <a:srgbClr val="0000FF"/>
              </a:solidFill>
            </a:endParaRPr>
          </a:p>
          <a:p>
            <a:pPr marL="538163" lvl="1" indent="-179388">
              <a:buFont typeface="Arial" pitchFamily="34" charset="0"/>
              <a:buChar char="•"/>
            </a:pPr>
            <a:r>
              <a:rPr lang="en-GB" dirty="0" smtClean="0">
                <a:solidFill>
                  <a:srgbClr val="0000FF"/>
                </a:solidFill>
              </a:rPr>
              <a:t>Causes electromagnetic shower through decays of </a:t>
            </a:r>
            <a:r>
              <a:rPr lang="en-GB" dirty="0" err="1" smtClean="0">
                <a:solidFill>
                  <a:srgbClr val="0000FF"/>
                </a:solidFill>
              </a:rPr>
              <a:t>pions</a:t>
            </a:r>
            <a:endParaRPr lang="en-GB" dirty="0" smtClean="0">
              <a:solidFill>
                <a:srgbClr val="0000FF"/>
              </a:solidFill>
            </a:endParaRPr>
          </a:p>
          <a:p>
            <a:pPr marL="538163" lvl="1" indent="-179388">
              <a:buFont typeface="Arial" pitchFamily="34" charset="0"/>
              <a:buChar char="•"/>
            </a:pPr>
            <a:r>
              <a:rPr lang="en-GB" dirty="0" smtClean="0">
                <a:solidFill>
                  <a:srgbClr val="0000FF"/>
                </a:solidFill>
              </a:rPr>
              <a:t>Exponential increase in number of created particles</a:t>
            </a:r>
          </a:p>
          <a:p>
            <a:pPr marL="538163" lvl="1" indent="-179388">
              <a:buFont typeface="Arial" pitchFamily="34" charset="0"/>
              <a:buChar char="•"/>
            </a:pPr>
            <a:r>
              <a:rPr lang="en-GB" dirty="0" smtClean="0">
                <a:solidFill>
                  <a:srgbClr val="0000FF"/>
                </a:solidFill>
              </a:rPr>
              <a:t>Final energy deposition to large fraction done by large number of electromagnetic particles</a:t>
            </a:r>
          </a:p>
          <a:p>
            <a:pPr marL="538163" lvl="1" indent="-179388">
              <a:buFont typeface="Arial" pitchFamily="34" charset="0"/>
              <a:buChar char="•"/>
            </a:pPr>
            <a:r>
              <a:rPr lang="en-GB" dirty="0" smtClean="0">
                <a:solidFill>
                  <a:srgbClr val="0000FF"/>
                </a:solidFill>
              </a:rPr>
              <a:t>Scales roughly with total energy of incident particle</a:t>
            </a:r>
          </a:p>
          <a:p>
            <a:pPr marL="538163" lvl="1" indent="-179388">
              <a:buFont typeface="Arial" pitchFamily="34" charset="0"/>
              <a:buChar char="•"/>
            </a:pPr>
            <a:r>
              <a:rPr lang="en-US" dirty="0" smtClean="0">
                <a:solidFill>
                  <a:srgbClr val="0000FF"/>
                </a:solidFill>
              </a:rPr>
              <a:t>Energy deposition maximum deep in the material</a:t>
            </a:r>
            <a:endParaRPr lang="en-GB" dirty="0" smtClean="0">
              <a:solidFill>
                <a:srgbClr val="0000FF"/>
              </a:solidFill>
            </a:endParaRPr>
          </a:p>
          <a:p>
            <a:pPr marL="538163" lvl="1" indent="-179388">
              <a:buFont typeface="Arial" pitchFamily="34" charset="0"/>
              <a:buChar char="•"/>
            </a:pPr>
            <a:r>
              <a:rPr lang="en-GB" dirty="0" smtClean="0">
                <a:solidFill>
                  <a:srgbClr val="0000FF"/>
                </a:solidFill>
              </a:rPr>
              <a:t>Energy deposition is a function of the particle type, its momentum and parameters of the material (atomic number, density, specific heat) </a:t>
            </a:r>
          </a:p>
          <a:p>
            <a:pPr marL="538163" lvl="1" indent="-179388">
              <a:buFont typeface="Arial" pitchFamily="34" charset="0"/>
              <a:buChar char="•"/>
            </a:pPr>
            <a:r>
              <a:rPr lang="en-US" dirty="0" smtClean="0">
                <a:solidFill>
                  <a:srgbClr val="0000FF"/>
                </a:solidFill>
              </a:rPr>
              <a:t>No straightforward expression to calculate energy deposition</a:t>
            </a:r>
          </a:p>
          <a:p>
            <a:pPr marL="538163" lvl="1" indent="-179388">
              <a:buFont typeface="Arial" pitchFamily="34" charset="0"/>
              <a:buChar char="•"/>
            </a:pPr>
            <a:r>
              <a:rPr lang="en-US" dirty="0" smtClean="0">
                <a:solidFill>
                  <a:srgbClr val="0000FF"/>
                </a:solidFill>
              </a:rPr>
              <a:t>Calculation by codes, such as FLUKA, GEANT or MARS</a:t>
            </a:r>
          </a:p>
          <a:p>
            <a:pPr lvl="1">
              <a:buFont typeface="Arial" pitchFamily="34" charset="0"/>
              <a:buChar char="•"/>
            </a:pPr>
            <a:endParaRPr lang="en-GB" dirty="0" smtClean="0">
              <a:solidFill>
                <a:srgbClr val="0000FF"/>
              </a:solidFill>
            </a:endParaRPr>
          </a:p>
        </p:txBody>
      </p:sp>
      <p:pic>
        <p:nvPicPr>
          <p:cNvPr id="1439746" name="Picture 2" descr="http://williamson-labs.com/images/muon_diag_a_for_w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453" y="1680621"/>
            <a:ext cx="2664485" cy="2737952"/>
          </a:xfrm>
          <a:prstGeom prst="rect">
            <a:avLst/>
          </a:prstGeo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441738" y="4418573"/>
            <a:ext cx="2670200" cy="246221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r>
              <a:rPr lang="de-DE" sz="1000" dirty="0"/>
              <a:t>http://williamson-labs.com/ltoc/cbr-tech.htm</a:t>
            </a:r>
          </a:p>
        </p:txBody>
      </p:sp>
    </p:spTree>
    <p:extLst>
      <p:ext uri="{BB962C8B-B14F-4D97-AF65-F5344CB8AC3E}">
        <p14:creationId xmlns:p14="http://schemas.microsoft.com/office/powerpoint/2010/main" val="195614103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6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733800"/>
            <a:ext cx="8382000" cy="2874963"/>
          </a:xfrm>
          <a:prstGeom prst="rect">
            <a:avLst/>
          </a:prstGeom>
          <a:solidFill>
            <a:srgbClr val="CCFFCC"/>
          </a:solidFill>
          <a:ln w="12700">
            <a:solidFill>
              <a:srgbClr val="CCFFCC"/>
            </a:solidFill>
            <a:miter lim="800000"/>
            <a:headEnd type="none" w="sm" len="sm"/>
            <a:tailEnd type="none" w="sm" len="sm"/>
          </a:ln>
        </p:spPr>
      </p:pic>
      <p:pic>
        <p:nvPicPr>
          <p:cNvPr id="19456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838200"/>
            <a:ext cx="8382000" cy="2897188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</p:pic>
      <p:sp>
        <p:nvSpPr>
          <p:cNvPr id="194564" name="Rectangle 5"/>
          <p:cNvSpPr>
            <a:spLocks noChangeArrowheads="1"/>
          </p:cNvSpPr>
          <p:nvPr/>
        </p:nvSpPr>
        <p:spPr bwMode="auto">
          <a:xfrm>
            <a:off x="6096000" y="2971800"/>
            <a:ext cx="1219200" cy="762000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lnSpc>
                <a:spcPct val="95000"/>
              </a:lnSpc>
              <a:spcBef>
                <a:spcPct val="40000"/>
              </a:spcBef>
            </a:pPr>
            <a:endParaRPr lang="de-DE"/>
          </a:p>
        </p:txBody>
      </p:sp>
      <p:sp>
        <p:nvSpPr>
          <p:cNvPr id="194565" name="Rectangle 6"/>
          <p:cNvSpPr>
            <a:spLocks noChangeArrowheads="1"/>
          </p:cNvSpPr>
          <p:nvPr/>
        </p:nvSpPr>
        <p:spPr bwMode="auto">
          <a:xfrm>
            <a:off x="5943600" y="5791200"/>
            <a:ext cx="1219200" cy="762000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lnSpc>
                <a:spcPct val="95000"/>
              </a:lnSpc>
              <a:spcBef>
                <a:spcPct val="40000"/>
              </a:spcBef>
            </a:pPr>
            <a:endParaRPr lang="de-DE"/>
          </a:p>
        </p:txBody>
      </p:sp>
      <p:sp>
        <p:nvSpPr>
          <p:cNvPr id="194566" name="Text Box 7"/>
          <p:cNvSpPr txBox="1">
            <a:spLocks noChangeArrowheads="1"/>
          </p:cNvSpPr>
          <p:nvPr/>
        </p:nvSpPr>
        <p:spPr bwMode="auto">
          <a:xfrm>
            <a:off x="7391400" y="3200400"/>
            <a:ext cx="990600" cy="366713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fr-CH" sz="1800" dirty="0" smtClean="0">
                <a:solidFill>
                  <a:srgbClr val="000000"/>
                </a:solidFill>
              </a:rPr>
              <a:t>Copper</a:t>
            </a:r>
            <a:endParaRPr lang="fr-CH" sz="1800" dirty="0">
              <a:solidFill>
                <a:srgbClr val="000000"/>
              </a:solidFill>
            </a:endParaRPr>
          </a:p>
        </p:txBody>
      </p:sp>
      <p:sp>
        <p:nvSpPr>
          <p:cNvPr id="194567" name="Text Box 8"/>
          <p:cNvSpPr txBox="1">
            <a:spLocks noChangeArrowheads="1"/>
          </p:cNvSpPr>
          <p:nvPr/>
        </p:nvSpPr>
        <p:spPr bwMode="auto">
          <a:xfrm>
            <a:off x="7315200" y="6096000"/>
            <a:ext cx="1143000" cy="366713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fr-CH" sz="1800" dirty="0">
                <a:solidFill>
                  <a:srgbClr val="000000"/>
                </a:solidFill>
              </a:rPr>
              <a:t>graphite</a:t>
            </a:r>
          </a:p>
        </p:txBody>
      </p:sp>
      <p:sp>
        <p:nvSpPr>
          <p:cNvPr id="194568" name="Rectangle 9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Damage of a pencil 7 TeV proton beam (LHC)</a:t>
            </a:r>
          </a:p>
        </p:txBody>
      </p:sp>
      <p:sp>
        <p:nvSpPr>
          <p:cNvPr id="194569" name="Text Box 10"/>
          <p:cNvSpPr txBox="1">
            <a:spLocks noChangeArrowheads="1"/>
          </p:cNvSpPr>
          <p:nvPr/>
        </p:nvSpPr>
        <p:spPr bwMode="auto">
          <a:xfrm rot="-5400000">
            <a:off x="-317500" y="2146300"/>
            <a:ext cx="1031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en-US" sz="2000" b="1" dirty="0">
                <a:solidFill>
                  <a:schemeClr val="tx1"/>
                </a:solidFill>
              </a:rPr>
              <a:t>copper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194570" name="Text Box 11"/>
          <p:cNvSpPr txBox="1">
            <a:spLocks noChangeArrowheads="1"/>
          </p:cNvSpPr>
          <p:nvPr/>
        </p:nvSpPr>
        <p:spPr bwMode="auto">
          <a:xfrm rot="-5400000">
            <a:off x="-394493" y="4675981"/>
            <a:ext cx="11858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en-US" sz="2000" b="1" dirty="0">
                <a:solidFill>
                  <a:schemeClr val="tx1"/>
                </a:solidFill>
              </a:rPr>
              <a:t>graphite</a:t>
            </a:r>
            <a:endParaRPr lang="en-GB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26985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Beam losses and consequences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914400"/>
            <a:ext cx="8686800" cy="5540188"/>
          </a:xfrm>
        </p:spPr>
        <p:txBody>
          <a:bodyPr/>
          <a:lstStyle/>
          <a:p>
            <a:pPr eaLnBrk="1" hangingPunct="1">
              <a:lnSpc>
                <a:spcPct val="100000"/>
              </a:lnSpc>
              <a:defRPr/>
            </a:pPr>
            <a:r>
              <a:rPr lang="en-GB" dirty="0"/>
              <a:t>C</a:t>
            </a:r>
            <a:r>
              <a:rPr lang="en-GB" dirty="0" smtClean="0"/>
              <a:t>alculate </a:t>
            </a:r>
            <a:r>
              <a:rPr lang="en-GB" dirty="0"/>
              <a:t>the response of the material (deformation, melting, …) to beam impact (mechanical codes such as ANSYS, hydrodynamic codes such as BIG2 and others</a:t>
            </a:r>
            <a:r>
              <a:rPr lang="en-GB" dirty="0" smtClean="0"/>
              <a:t>)</a:t>
            </a:r>
            <a:endParaRPr lang="en-US" dirty="0" smtClean="0"/>
          </a:p>
          <a:p>
            <a:pPr eaLnBrk="1" hangingPunct="1">
              <a:lnSpc>
                <a:spcPct val="100000"/>
              </a:lnSpc>
              <a:defRPr/>
            </a:pPr>
            <a:r>
              <a:rPr lang="en-US" dirty="0" smtClean="0"/>
              <a:t>Beams at very low energy have limited power…. however, the energy deposition is very high, and can lead to (limited) damage in case of beam impact</a:t>
            </a:r>
          </a:p>
          <a:p>
            <a:pPr lvl="1" eaLnBrk="1" hangingPunct="1">
              <a:defRPr/>
            </a:pPr>
            <a:r>
              <a:rPr lang="en-US" dirty="0" smtClean="0"/>
              <a:t>issue at the initial stage of an accelerator, after the source, low energy beam transport and RFQ</a:t>
            </a:r>
            <a:endParaRPr lang="en-GB" dirty="0" smtClean="0"/>
          </a:p>
          <a:p>
            <a:pPr lvl="1" eaLnBrk="1" hangingPunct="1">
              <a:defRPr/>
            </a:pPr>
            <a:r>
              <a:rPr lang="en-US" dirty="0" smtClean="0"/>
              <a:t>limited impact (e.g. damaging the RFQ) might lead to long downtime, depending on spare situation</a:t>
            </a:r>
          </a:p>
          <a:p>
            <a:pPr eaLnBrk="1" hangingPunct="1">
              <a:defRPr/>
            </a:pPr>
            <a:r>
              <a:rPr lang="en-GB" dirty="0" smtClean="0"/>
              <a:t>Beams at very high energy can have a tremendous damage potential</a:t>
            </a:r>
          </a:p>
          <a:p>
            <a:pPr lvl="1" eaLnBrk="1" hangingPunct="1">
              <a:defRPr/>
            </a:pPr>
            <a:r>
              <a:rPr lang="en-US" dirty="0" smtClean="0"/>
              <a:t>for </a:t>
            </a:r>
            <a:r>
              <a:rPr lang="en-US" dirty="0"/>
              <a:t>L</a:t>
            </a:r>
            <a:r>
              <a:rPr lang="en-US" dirty="0" smtClean="0"/>
              <a:t>HC, damage of metals for ~10</a:t>
            </a:r>
            <a:r>
              <a:rPr lang="en-US" baseline="30000" dirty="0" smtClean="0"/>
              <a:t>10</a:t>
            </a:r>
            <a:r>
              <a:rPr lang="en-US" dirty="0" smtClean="0"/>
              <a:t> protons</a:t>
            </a:r>
          </a:p>
          <a:p>
            <a:pPr lvl="1" eaLnBrk="1" hangingPunct="1">
              <a:defRPr/>
            </a:pPr>
            <a:r>
              <a:rPr lang="en-US" dirty="0" smtClean="0"/>
              <a:t>one LHC bunch has </a:t>
            </a:r>
            <a:r>
              <a:rPr lang="en-US" dirty="0"/>
              <a:t>about </a:t>
            </a:r>
            <a:r>
              <a:rPr lang="en-US" dirty="0" smtClean="0"/>
              <a:t>1.5∙10</a:t>
            </a:r>
            <a:r>
              <a:rPr lang="en-US" baseline="30000" dirty="0" smtClean="0"/>
              <a:t>11</a:t>
            </a:r>
            <a:r>
              <a:rPr lang="en-US" dirty="0" smtClean="0"/>
              <a:t> protons, in total up to 2808 bunches</a:t>
            </a:r>
          </a:p>
          <a:p>
            <a:pPr lvl="1" eaLnBrk="1" hangingPunct="1">
              <a:defRPr/>
            </a:pPr>
            <a:r>
              <a:rPr lang="en-US" dirty="0" smtClean="0"/>
              <a:t>in case of catastrophic beam loss, possibly damage beyond repair</a:t>
            </a:r>
            <a:endParaRPr lang="en-GB" dirty="0"/>
          </a:p>
          <a:p>
            <a:pPr eaLnBrk="1" hangingPunct="1">
              <a:lnSpc>
                <a:spcPct val="100000"/>
              </a:lnSpc>
              <a:defRPr/>
            </a:pPr>
            <a:endParaRPr lang="en-US" dirty="0" smtClean="0"/>
          </a:p>
          <a:p>
            <a:pPr eaLnBrk="1" hangingPunct="1">
              <a:lnSpc>
                <a:spcPct val="100000"/>
              </a:lnSpc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899005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7950" y="981075"/>
            <a:ext cx="4087813" cy="2489200"/>
          </a:xfrm>
          <a:ln>
            <a:solidFill>
              <a:srgbClr val="663300"/>
            </a:solidFill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GB" sz="2000" dirty="0" smtClean="0"/>
              <a:t>Controlled SPS experiment</a:t>
            </a:r>
          </a:p>
          <a:p>
            <a:pPr eaLnBrk="1" hangingPunct="1"/>
            <a:r>
              <a:rPr lang="en-GB" sz="2000" dirty="0" smtClean="0"/>
              <a:t>8</a:t>
            </a:r>
            <a:r>
              <a:rPr lang="en-GB" sz="2000" dirty="0" smtClean="0">
                <a:sym typeface="Symbol" pitchFamily="18" charset="2"/>
              </a:rPr>
              <a:t></a:t>
            </a:r>
            <a:r>
              <a:rPr lang="en-GB" sz="2000" dirty="0" smtClean="0"/>
              <a:t>10</a:t>
            </a:r>
            <a:r>
              <a:rPr lang="en-GB" sz="2000" baseline="30000" dirty="0" smtClean="0"/>
              <a:t>12  </a:t>
            </a:r>
            <a:r>
              <a:rPr lang="en-GB" sz="2000" dirty="0" smtClean="0"/>
              <a:t>protons clear damage</a:t>
            </a:r>
          </a:p>
          <a:p>
            <a:pPr eaLnBrk="1" hangingPunct="1"/>
            <a:r>
              <a:rPr lang="en-GB" sz="2000" dirty="0" smtClean="0"/>
              <a:t>beam size </a:t>
            </a:r>
            <a:r>
              <a:rPr lang="en-GB" sz="2000" dirty="0" smtClean="0">
                <a:cs typeface="Arial" charset="0"/>
              </a:rPr>
              <a:t>σ</a:t>
            </a:r>
            <a:r>
              <a:rPr lang="en-GB" sz="2000" baseline="-25000" dirty="0" smtClean="0">
                <a:cs typeface="Arial" charset="0"/>
              </a:rPr>
              <a:t>x/y</a:t>
            </a:r>
            <a:r>
              <a:rPr lang="en-GB" sz="2000" dirty="0" smtClean="0">
                <a:cs typeface="Arial" charset="0"/>
              </a:rPr>
              <a:t> = 1.1mm/0.6mm</a:t>
            </a:r>
          </a:p>
          <a:p>
            <a:pPr eaLnBrk="1" hangingPunct="1">
              <a:buFontTx/>
              <a:buNone/>
            </a:pPr>
            <a:r>
              <a:rPr lang="en-GB" sz="2000" dirty="0" smtClean="0">
                <a:solidFill>
                  <a:schemeClr val="tx1"/>
                </a:solidFill>
              </a:rPr>
              <a:t>above damage limit for copper </a:t>
            </a:r>
          </a:p>
          <a:p>
            <a:pPr eaLnBrk="1" hangingPunct="1">
              <a:buFontTx/>
              <a:buNone/>
            </a:pPr>
            <a:r>
              <a:rPr lang="en-GB" sz="2000" dirty="0" smtClean="0"/>
              <a:t>stainless steel no damage</a:t>
            </a:r>
            <a:endParaRPr lang="en-GB" sz="2000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en-GB" sz="2000" dirty="0" smtClean="0"/>
              <a:t>2</a:t>
            </a:r>
            <a:r>
              <a:rPr lang="en-GB" sz="2000" dirty="0" smtClean="0">
                <a:sym typeface="Symbol" pitchFamily="18" charset="2"/>
              </a:rPr>
              <a:t></a:t>
            </a:r>
            <a:r>
              <a:rPr lang="en-GB" sz="2000" dirty="0" smtClean="0"/>
              <a:t>10</a:t>
            </a:r>
            <a:r>
              <a:rPr lang="en-GB" sz="2000" baseline="30000" dirty="0" smtClean="0"/>
              <a:t>12  </a:t>
            </a:r>
            <a:r>
              <a:rPr lang="en-GB" sz="2000" dirty="0" smtClean="0"/>
              <a:t>protons </a:t>
            </a:r>
          </a:p>
          <a:p>
            <a:pPr eaLnBrk="1" hangingPunct="1">
              <a:buFontTx/>
              <a:buNone/>
            </a:pPr>
            <a:r>
              <a:rPr lang="en-GB" sz="2000" dirty="0" smtClean="0">
                <a:solidFill>
                  <a:schemeClr val="tx1"/>
                </a:solidFill>
              </a:rPr>
              <a:t>below damage limit for copper</a:t>
            </a:r>
          </a:p>
        </p:txBody>
      </p:sp>
      <p:pic>
        <p:nvPicPr>
          <p:cNvPr id="104451" name="Picture 4" descr="DSC_00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3644900"/>
            <a:ext cx="3881437" cy="29987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4452" name="Line 5"/>
          <p:cNvSpPr>
            <a:spLocks noChangeShapeType="1"/>
          </p:cNvSpPr>
          <p:nvPr/>
        </p:nvSpPr>
        <p:spPr bwMode="auto">
          <a:xfrm flipV="1">
            <a:off x="260350" y="4748213"/>
            <a:ext cx="3657600" cy="190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lg" len="med"/>
            <a:tailEnd type="stealth" w="lg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04453" name="Text Box 6"/>
          <p:cNvSpPr txBox="1">
            <a:spLocks noChangeArrowheads="1"/>
          </p:cNvSpPr>
          <p:nvPr/>
        </p:nvSpPr>
        <p:spPr bwMode="auto">
          <a:xfrm>
            <a:off x="1763713" y="4572000"/>
            <a:ext cx="688975" cy="376238"/>
          </a:xfrm>
          <a:prstGeom prst="rect">
            <a:avLst/>
          </a:prstGeom>
          <a:solidFill>
            <a:srgbClr val="996633"/>
          </a:solidFill>
          <a:ln w="9525">
            <a:solidFill>
              <a:srgbClr val="996633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FFFF00"/>
                </a:solidFill>
              </a:rPr>
              <a:t>6 cm</a:t>
            </a:r>
          </a:p>
        </p:txBody>
      </p:sp>
      <p:pic>
        <p:nvPicPr>
          <p:cNvPr id="104454" name="Picture 7" descr="DSCN13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46418" y="981075"/>
            <a:ext cx="4876800" cy="36576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104455" name="Line 8"/>
          <p:cNvSpPr>
            <a:spLocks noChangeShapeType="1"/>
          </p:cNvSpPr>
          <p:nvPr/>
        </p:nvSpPr>
        <p:spPr bwMode="auto">
          <a:xfrm flipV="1">
            <a:off x="4284663" y="4438650"/>
            <a:ext cx="4248150" cy="22225"/>
          </a:xfrm>
          <a:prstGeom prst="line">
            <a:avLst/>
          </a:prstGeom>
          <a:noFill/>
          <a:ln w="11430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4456" name="Line 9"/>
          <p:cNvSpPr>
            <a:spLocks noChangeShapeType="1"/>
          </p:cNvSpPr>
          <p:nvPr/>
        </p:nvSpPr>
        <p:spPr bwMode="auto">
          <a:xfrm flipV="1">
            <a:off x="4284663" y="4437063"/>
            <a:ext cx="4176712" cy="22225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04457" name="Text Box 10"/>
          <p:cNvSpPr txBox="1">
            <a:spLocks noChangeArrowheads="1"/>
          </p:cNvSpPr>
          <p:nvPr/>
        </p:nvSpPr>
        <p:spPr bwMode="auto">
          <a:xfrm>
            <a:off x="5843588" y="4221163"/>
            <a:ext cx="815975" cy="376237"/>
          </a:xfrm>
          <a:prstGeom prst="rect">
            <a:avLst/>
          </a:prstGeom>
          <a:solidFill>
            <a:srgbClr val="996633"/>
          </a:solidFill>
          <a:ln w="9525">
            <a:solidFill>
              <a:srgbClr val="996633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FFFF00"/>
                </a:solidFill>
              </a:rPr>
              <a:t>25 cm</a:t>
            </a:r>
          </a:p>
        </p:txBody>
      </p:sp>
      <p:sp>
        <p:nvSpPr>
          <p:cNvPr id="1274891" name="Rectangle 11"/>
          <p:cNvSpPr>
            <a:spLocks noChangeArrowheads="1"/>
          </p:cNvSpPr>
          <p:nvPr/>
        </p:nvSpPr>
        <p:spPr bwMode="auto">
          <a:xfrm>
            <a:off x="4191000" y="4800600"/>
            <a:ext cx="4800600" cy="1600200"/>
          </a:xfrm>
          <a:prstGeom prst="rect">
            <a:avLst/>
          </a:prstGeom>
          <a:solidFill>
            <a:srgbClr val="FFFF99"/>
          </a:solidFill>
          <a:ln w="9525">
            <a:solidFill>
              <a:srgbClr val="663300"/>
            </a:solidFill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95000"/>
              </a:lnSpc>
              <a:spcBef>
                <a:spcPct val="40000"/>
              </a:spcBef>
              <a:buFont typeface="Arial" pitchFamily="34" charset="0"/>
              <a:buChar char="•"/>
            </a:pPr>
            <a:r>
              <a:rPr lang="en-GB" sz="2000" dirty="0">
                <a:solidFill>
                  <a:srgbClr val="FF0000"/>
                </a:solidFill>
              </a:rPr>
              <a:t>0.1 % of the full LHC 7 TeV beams</a:t>
            </a:r>
          </a:p>
          <a:p>
            <a:pPr marL="342900" indent="-342900">
              <a:lnSpc>
                <a:spcPct val="95000"/>
              </a:lnSpc>
              <a:spcBef>
                <a:spcPct val="40000"/>
              </a:spcBef>
              <a:buFont typeface="Arial" pitchFamily="34" charset="0"/>
              <a:buChar char="•"/>
            </a:pPr>
            <a:r>
              <a:rPr lang="en-GB" sz="2000" dirty="0">
                <a:solidFill>
                  <a:srgbClr val="FF0000"/>
                </a:solidFill>
              </a:rPr>
              <a:t>factor of three below the energy </a:t>
            </a:r>
            <a:r>
              <a:rPr lang="en-GB" sz="2000" dirty="0" smtClean="0">
                <a:solidFill>
                  <a:srgbClr val="FF0000"/>
                </a:solidFill>
              </a:rPr>
              <a:t>in a bunch </a:t>
            </a:r>
            <a:r>
              <a:rPr lang="en-GB" sz="2000" dirty="0">
                <a:solidFill>
                  <a:srgbClr val="FF0000"/>
                </a:solidFill>
              </a:rPr>
              <a:t>train injected into </a:t>
            </a:r>
            <a:r>
              <a:rPr lang="en-GB" sz="2000" dirty="0" smtClean="0">
                <a:solidFill>
                  <a:srgbClr val="FF0000"/>
                </a:solidFill>
              </a:rPr>
              <a:t>LHC</a:t>
            </a:r>
          </a:p>
          <a:p>
            <a:pPr marL="342900" indent="-342900">
              <a:lnSpc>
                <a:spcPct val="95000"/>
              </a:lnSpc>
              <a:spcBef>
                <a:spcPct val="40000"/>
              </a:spcBef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FF0000"/>
                </a:solidFill>
              </a:rPr>
              <a:t>damage limit ~200 kJoule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104459" name="Line 12"/>
          <p:cNvSpPr>
            <a:spLocks noChangeShapeType="1"/>
          </p:cNvSpPr>
          <p:nvPr/>
        </p:nvSpPr>
        <p:spPr bwMode="auto">
          <a:xfrm>
            <a:off x="4379913" y="3386138"/>
            <a:ext cx="8636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stealth" w="lg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04460" name="Text Box 13"/>
          <p:cNvSpPr txBox="1">
            <a:spLocks noChangeArrowheads="1"/>
          </p:cNvSpPr>
          <p:nvPr/>
        </p:nvSpPr>
        <p:spPr bwMode="auto">
          <a:xfrm>
            <a:off x="0" y="6553200"/>
            <a:ext cx="1092200" cy="30480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GB" sz="1400" dirty="0">
                <a:solidFill>
                  <a:srgbClr val="000000"/>
                </a:solidFill>
              </a:rPr>
              <a:t>V.Kain et al</a:t>
            </a:r>
          </a:p>
        </p:txBody>
      </p:sp>
      <p:sp>
        <p:nvSpPr>
          <p:cNvPr id="104461" name="Text Box 5"/>
          <p:cNvSpPr txBox="1">
            <a:spLocks noChangeArrowheads="1"/>
          </p:cNvSpPr>
          <p:nvPr/>
        </p:nvSpPr>
        <p:spPr bwMode="auto">
          <a:xfrm>
            <a:off x="561975" y="5486400"/>
            <a:ext cx="2590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</a:rPr>
              <a:t> A       B      D      C</a:t>
            </a:r>
          </a:p>
        </p:txBody>
      </p:sp>
      <p:sp>
        <p:nvSpPr>
          <p:cNvPr id="104462" name="Rectangle 1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sz="2800" dirty="0" smtClean="0"/>
              <a:t>SPS experiment: Beam damage with 450 </a:t>
            </a:r>
            <a:r>
              <a:rPr lang="en-GB" sz="2800" dirty="0" err="1" smtClean="0"/>
              <a:t>GeV</a:t>
            </a:r>
            <a:r>
              <a:rPr lang="en-GB" sz="2800" dirty="0" smtClean="0"/>
              <a:t> protons</a:t>
            </a:r>
            <a:endParaRPr lang="en-GB" sz="2000" dirty="0" smtClean="0"/>
          </a:p>
        </p:txBody>
      </p:sp>
      <p:sp>
        <p:nvSpPr>
          <p:cNvPr id="4" name="Oval 3"/>
          <p:cNvSpPr/>
          <p:nvPr/>
        </p:nvSpPr>
        <p:spPr bwMode="auto">
          <a:xfrm>
            <a:off x="4191000" y="4748213"/>
            <a:ext cx="1652588" cy="1477489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47800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4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74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748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74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489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626" name="Picture 2" descr="\\cern.ch\dfs\Users\r\rudi\Documents\MachineProtection\MaterialTest\TT40-2004\DSCF00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0003"/>
            <a:ext cx="4572000" cy="3429000"/>
          </a:xfrm>
          <a:prstGeom prst="rect">
            <a:avLst/>
          </a:prstGeom>
          <a:noFill/>
          <a:ln>
            <a:solidFill>
              <a:srgbClr val="0000C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627" name="Picture 3" descr="\\cern.ch\dfs\Users\r\rudi\Documents\MachineProtection\MaterialTest\TT40-2004\CutChamber\DSCF00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637" y="3635543"/>
            <a:ext cx="3902363" cy="2926772"/>
          </a:xfrm>
          <a:prstGeom prst="rect">
            <a:avLst/>
          </a:prstGeom>
          <a:noFill/>
          <a:ln>
            <a:solidFill>
              <a:srgbClr val="0000C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628" name="Picture 4" descr="\\cern.ch\dfs\Users\r\rudi\Documents\MachineProtection\MaterialTest\TT40-2004\CutChamber\DSCF00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637" y="742376"/>
            <a:ext cx="3902363" cy="2893167"/>
          </a:xfrm>
          <a:prstGeom prst="rect">
            <a:avLst/>
          </a:prstGeom>
          <a:noFill/>
          <a:ln>
            <a:solidFill>
              <a:srgbClr val="0000C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dirty="0" smtClean="0"/>
              <a:t>Vacuum chamber in SPS extraction</a:t>
            </a:r>
            <a:r>
              <a:rPr lang="en-GB" baseline="0" dirty="0" smtClean="0"/>
              <a:t> line incident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156882" y="4350519"/>
            <a:ext cx="4415118" cy="2211796"/>
          </a:xfrm>
          <a:ln>
            <a:solidFill>
              <a:srgbClr val="0000CC"/>
            </a:solidFill>
          </a:ln>
        </p:spPr>
        <p:txBody>
          <a:bodyPr/>
          <a:lstStyle/>
          <a:p>
            <a:r>
              <a:rPr lang="en-GB" sz="1800" dirty="0"/>
              <a:t>450 </a:t>
            </a:r>
            <a:r>
              <a:rPr lang="en-GB" sz="1800" dirty="0" err="1"/>
              <a:t>GeV</a:t>
            </a:r>
            <a:r>
              <a:rPr lang="en-GB" sz="1800" dirty="0"/>
              <a:t> protons, 2 MJ </a:t>
            </a:r>
            <a:r>
              <a:rPr lang="en-GB" sz="1800" dirty="0" smtClean="0"/>
              <a:t>beam in </a:t>
            </a:r>
            <a:r>
              <a:rPr lang="en-GB" sz="1800" dirty="0"/>
              <a:t>2004 </a:t>
            </a:r>
            <a:endParaRPr lang="en-GB" sz="1800" dirty="0" smtClean="0"/>
          </a:p>
          <a:p>
            <a:r>
              <a:rPr lang="en-US" sz="1800" dirty="0" smtClean="0"/>
              <a:t>Failure of a septum magnet</a:t>
            </a:r>
          </a:p>
          <a:p>
            <a:r>
              <a:rPr lang="en-US" sz="1800" dirty="0" smtClean="0"/>
              <a:t>Cut of 25 cm length, groove of 70 cm</a:t>
            </a:r>
          </a:p>
          <a:p>
            <a:r>
              <a:rPr lang="en-US" sz="1800" dirty="0" smtClean="0"/>
              <a:t>Condensed drops of steel on other side of the vacuum chamber</a:t>
            </a:r>
          </a:p>
          <a:p>
            <a:r>
              <a:rPr lang="en-US" sz="1800" dirty="0" smtClean="0"/>
              <a:t>Vacuum chamber and magnet needed to be replaced</a:t>
            </a:r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52798710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dirty="0" smtClean="0"/>
              <a:t>Collimator in </a:t>
            </a:r>
            <a:r>
              <a:rPr lang="en-GB" dirty="0" err="1" smtClean="0"/>
              <a:t>Tevatron</a:t>
            </a:r>
            <a:r>
              <a:rPr lang="en-GB" dirty="0" smtClean="0"/>
              <a:t> after an incident in 2003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156883" y="1111635"/>
            <a:ext cx="3859306" cy="3334871"/>
          </a:xfrm>
          <a:ln>
            <a:solidFill>
              <a:srgbClr val="0000CC"/>
            </a:solidFill>
          </a:ln>
        </p:spPr>
        <p:txBody>
          <a:bodyPr/>
          <a:lstStyle/>
          <a:p>
            <a:r>
              <a:rPr lang="en-GB" sz="1800" dirty="0" smtClean="0"/>
              <a:t>A Roman pot (movable device) moved into the beam</a:t>
            </a:r>
          </a:p>
          <a:p>
            <a:r>
              <a:rPr lang="en-US" sz="1800" dirty="0" smtClean="0"/>
              <a:t>Particle showers from the Roman pot quenched superconducting magnets</a:t>
            </a:r>
          </a:p>
          <a:p>
            <a:r>
              <a:rPr lang="en-US" sz="1800" dirty="0" smtClean="0"/>
              <a:t>The beam moved by 0.005 mm/turn, and touched a collimator jaw surface after about 300 turns</a:t>
            </a:r>
          </a:p>
          <a:p>
            <a:r>
              <a:rPr lang="en-US" sz="1800" dirty="0" smtClean="0"/>
              <a:t>The entire beam was lost, mostly on the collimator</a:t>
            </a:r>
          </a:p>
          <a:p>
            <a:endParaRPr lang="en-GB" sz="1800" dirty="0" smtClean="0"/>
          </a:p>
          <a:p>
            <a:endParaRPr lang="en-US" sz="1800" dirty="0" smtClean="0"/>
          </a:p>
          <a:p>
            <a:endParaRPr lang="en-GB" sz="1800" dirty="0"/>
          </a:p>
        </p:txBody>
      </p:sp>
      <p:pic>
        <p:nvPicPr>
          <p:cNvPr id="1437698" name="Picture 2" descr="\\fileserver01.esss.lu.se\Share\Machines Directorate\Accelerator division\Division Specific\Controls\RudigerSchmidt\Screen Shot 2013-07-24 at 9.30.55 A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588" y="1111635"/>
            <a:ext cx="4948518" cy="4034118"/>
          </a:xfrm>
          <a:prstGeom prst="rect">
            <a:avLst/>
          </a:prstGeom>
          <a:noFill/>
          <a:ln>
            <a:solidFill>
              <a:srgbClr val="6633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Placeholder 2"/>
          <p:cNvSpPr txBox="1">
            <a:spLocks/>
          </p:cNvSpPr>
          <p:nvPr/>
        </p:nvSpPr>
        <p:spPr bwMode="auto">
          <a:xfrm>
            <a:off x="156883" y="4805094"/>
            <a:ext cx="3859306" cy="1479165"/>
          </a:xfrm>
          <a:prstGeom prst="rect">
            <a:avLst/>
          </a:prstGeom>
          <a:solidFill>
            <a:schemeClr val="bg1"/>
          </a:solidFill>
          <a:ln>
            <a:solidFill>
              <a:srgbClr val="0000CC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80000"/>
              <a:buFont typeface="Arial Unicode MS" pitchFamily="34" charset="-128"/>
              <a:buChar char="●"/>
              <a:defRPr sz="2400">
                <a:solidFill>
                  <a:srgbClr val="062F67"/>
                </a:solidFill>
                <a:latin typeface="+mn-lt"/>
                <a:ea typeface="+mn-ea"/>
                <a:cs typeface="+mn-cs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SzPct val="80000"/>
              <a:buFont typeface="Arial" pitchFamily="34" charset="0"/>
              <a:buChar char="•"/>
              <a:defRPr sz="2000">
                <a:solidFill>
                  <a:srgbClr val="008000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Font typeface="Franklin Gothic Medium" pitchFamily="34" charset="0"/>
              <a:defRPr sz="2000">
                <a:solidFill>
                  <a:srgbClr val="6666FF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Font typeface="Franklin Gothic Medium" pitchFamily="34" charset="0"/>
              <a:buChar char="–"/>
              <a:defRPr sz="2000">
                <a:solidFill>
                  <a:srgbClr val="6666FF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Font typeface="Franklin Gothic Medium" pitchFamily="34" charset="0"/>
              <a:buChar char="–"/>
              <a:defRPr sz="2000">
                <a:solidFill>
                  <a:srgbClr val="6666FF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Font typeface="Franklin Gothic Medium" pitchFamily="34" charset="0"/>
              <a:buChar char="–"/>
              <a:defRPr sz="2000">
                <a:solidFill>
                  <a:srgbClr val="6666FF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Font typeface="Franklin Gothic Medium" pitchFamily="34" charset="0"/>
              <a:buChar char="–"/>
              <a:defRPr sz="2000">
                <a:solidFill>
                  <a:srgbClr val="6666FF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Font typeface="Franklin Gothic Medium" pitchFamily="34" charset="0"/>
              <a:buChar char="–"/>
              <a:defRPr sz="2000">
                <a:solidFill>
                  <a:srgbClr val="6666FF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Font typeface="Franklin Gothic Medium" pitchFamily="34" charset="0"/>
              <a:buChar char="–"/>
              <a:defRPr sz="2000">
                <a:solidFill>
                  <a:srgbClr val="6666FF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kern="0" dirty="0" smtClean="0"/>
              <a:t>Observation of HERA tungsten collimators: grooves on the surface when opening the vacuum chamber were observed. No impact on operation.</a:t>
            </a:r>
            <a:endParaRPr lang="en-GB" sz="1800" kern="0" dirty="0" smtClean="0"/>
          </a:p>
          <a:p>
            <a:endParaRPr lang="en-US" sz="1800" kern="0" dirty="0" smtClean="0"/>
          </a:p>
          <a:p>
            <a:endParaRPr lang="en-GB" sz="1800" kern="0" dirty="0"/>
          </a:p>
        </p:txBody>
      </p:sp>
    </p:spTree>
    <p:extLst>
      <p:ext uri="{BB962C8B-B14F-4D97-AF65-F5344CB8AC3E}">
        <p14:creationId xmlns:p14="http://schemas.microsoft.com/office/powerpoint/2010/main" val="256006104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120360" y="945987"/>
            <a:ext cx="2241840" cy="3708309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80000"/>
              <a:buFont typeface="Arial Unicode MS" pitchFamily="34" charset="-128"/>
              <a:buChar char="●"/>
              <a:defRPr sz="2400">
                <a:solidFill>
                  <a:srgbClr val="062F67"/>
                </a:solidFill>
                <a:latin typeface="+mn-lt"/>
                <a:ea typeface="+mn-ea"/>
                <a:cs typeface="+mn-cs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>
                  <a:lumMod val="50000"/>
                </a:schemeClr>
              </a:buClr>
              <a:buSzPct val="80000"/>
              <a:buFont typeface="Arial" pitchFamily="34" charset="0"/>
              <a:buChar char="•"/>
              <a:defRPr sz="2000">
                <a:solidFill>
                  <a:srgbClr val="008000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Font typeface="Franklin Gothic Medium" pitchFamily="34" charset="0"/>
              <a:defRPr sz="2000">
                <a:solidFill>
                  <a:srgbClr val="6666FF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Font typeface="Franklin Gothic Medium" pitchFamily="34" charset="0"/>
              <a:buChar char="–"/>
              <a:defRPr sz="2000">
                <a:solidFill>
                  <a:srgbClr val="6666FF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Font typeface="Franklin Gothic Medium" pitchFamily="34" charset="0"/>
              <a:buChar char="–"/>
              <a:defRPr sz="2000">
                <a:solidFill>
                  <a:srgbClr val="6666FF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Font typeface="Franklin Gothic Medium" pitchFamily="34" charset="0"/>
              <a:buChar char="–"/>
              <a:defRPr sz="2000">
                <a:solidFill>
                  <a:srgbClr val="6666FF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Font typeface="Franklin Gothic Medium" pitchFamily="34" charset="0"/>
              <a:buChar char="–"/>
              <a:defRPr sz="2000">
                <a:solidFill>
                  <a:srgbClr val="6666FF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Font typeface="Franklin Gothic Medium" pitchFamily="34" charset="0"/>
              <a:buChar char="–"/>
              <a:defRPr sz="2000">
                <a:solidFill>
                  <a:srgbClr val="6666FF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99FF"/>
              </a:buClr>
              <a:buFont typeface="Franklin Gothic Medium" pitchFamily="34" charset="0"/>
              <a:buChar char="–"/>
              <a:defRPr sz="2000">
                <a:solidFill>
                  <a:srgbClr val="6666FF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smtClean="0"/>
              <a:t>Beam Current Monitors (BCM) measure current pulse at different locations along the </a:t>
            </a:r>
            <a:r>
              <a:rPr lang="en-US" sz="2000" kern="0" dirty="0" err="1" smtClean="0"/>
              <a:t>linac</a:t>
            </a:r>
            <a:r>
              <a:rPr lang="en-US" sz="2000" kern="0" dirty="0" smtClean="0"/>
              <a:t>.</a:t>
            </a:r>
          </a:p>
          <a:p>
            <a:pPr marL="0" indent="0">
              <a:buNone/>
            </a:pPr>
            <a:endParaRPr lang="en-US" sz="2000" kern="0" dirty="0"/>
          </a:p>
          <a:p>
            <a:pPr marL="0" indent="0">
              <a:buNone/>
            </a:pPr>
            <a:r>
              <a:rPr lang="en-US" sz="2000" kern="0" dirty="0" smtClean="0"/>
              <a:t>About 16 µsec of beam lost in the superconducting part of </a:t>
            </a:r>
            <a:r>
              <a:rPr lang="en-US" sz="2000" kern="0" dirty="0" err="1" smtClean="0"/>
              <a:t>linac</a:t>
            </a:r>
            <a:endParaRPr lang="en-US" sz="2000" kern="0" dirty="0" smtClean="0"/>
          </a:p>
        </p:txBody>
      </p:sp>
      <p:pic>
        <p:nvPicPr>
          <p:cNvPr id="4" name="Picture 3" descr="2013_04_26_13_51_0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305" y="5021797"/>
            <a:ext cx="6658830" cy="1475632"/>
          </a:xfrm>
          <a:prstGeom prst="rect">
            <a:avLst/>
          </a:prstGeom>
        </p:spPr>
      </p:pic>
      <p:pic>
        <p:nvPicPr>
          <p:cNvPr id="5" name="Picture 4" descr="2013_04_26_13_47_3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305" y="878944"/>
            <a:ext cx="6658830" cy="4185712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5641848" y="5230368"/>
            <a:ext cx="990600" cy="1353312"/>
          </a:xfrm>
          <a:prstGeom prst="ellipse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7" name="Straight Connector 6"/>
          <p:cNvCxnSpPr>
            <a:endCxn id="10" idx="2"/>
          </p:cNvCxnSpPr>
          <p:nvPr/>
        </p:nvCxnSpPr>
        <p:spPr>
          <a:xfrm flipH="1" flipV="1">
            <a:off x="4336624" y="4183797"/>
            <a:ext cx="1570400" cy="1284316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endCxn id="9" idx="3"/>
          </p:cNvCxnSpPr>
          <p:nvPr/>
        </p:nvCxnSpPr>
        <p:spPr>
          <a:xfrm flipH="1" flipV="1">
            <a:off x="5733288" y="2701499"/>
            <a:ext cx="585216" cy="316895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336623" y="2286000"/>
            <a:ext cx="1396665" cy="830997"/>
          </a:xfrm>
          <a:prstGeom prst="rect">
            <a:avLst/>
          </a:prstGeom>
          <a:solidFill>
            <a:srgbClr val="FFFF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eaLnBrk="1" hangingPunct="1"/>
            <a:r>
              <a:rPr lang="en-US" sz="1600" b="1" dirty="0" smtClean="0">
                <a:solidFill>
                  <a:srgbClr val="FF0000"/>
                </a:solidFill>
              </a:rPr>
              <a:t>680 µs </a:t>
            </a:r>
            <a:r>
              <a:rPr lang="en-US" sz="1600" dirty="0" smtClean="0">
                <a:solidFill>
                  <a:srgbClr val="FF0000"/>
                </a:solidFill>
              </a:rPr>
              <a:t>of beam before </a:t>
            </a:r>
            <a:r>
              <a:rPr lang="en-US" sz="1600" dirty="0" err="1" smtClean="0">
                <a:solidFill>
                  <a:srgbClr val="FF0000"/>
                </a:solidFill>
              </a:rPr>
              <a:t>sc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</a:rPr>
              <a:t>linac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3708055" y="3352800"/>
            <a:ext cx="1257137" cy="830997"/>
          </a:xfrm>
          <a:prstGeom prst="rect">
            <a:avLst/>
          </a:prstGeom>
          <a:solidFill>
            <a:srgbClr val="FFFF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eaLnBrk="1" hangingPunct="1"/>
            <a:r>
              <a:rPr lang="en-US" sz="1600" b="1" dirty="0" smtClean="0">
                <a:solidFill>
                  <a:srgbClr val="0000FF"/>
                </a:solidFill>
              </a:rPr>
              <a:t>664 µs </a:t>
            </a:r>
            <a:r>
              <a:rPr lang="en-US" sz="1600" dirty="0">
                <a:solidFill>
                  <a:srgbClr val="0000FF"/>
                </a:solidFill>
              </a:rPr>
              <a:t>of beam </a:t>
            </a:r>
            <a:r>
              <a:rPr lang="en-US" sz="1600" dirty="0" smtClean="0">
                <a:solidFill>
                  <a:srgbClr val="0000FF"/>
                </a:solidFill>
              </a:rPr>
              <a:t>after </a:t>
            </a:r>
            <a:r>
              <a:rPr lang="en-US" sz="1600" dirty="0" err="1" smtClean="0">
                <a:solidFill>
                  <a:srgbClr val="0000FF"/>
                </a:solidFill>
              </a:rPr>
              <a:t>sc</a:t>
            </a:r>
            <a:r>
              <a:rPr lang="en-US" sz="1600" dirty="0" smtClean="0">
                <a:solidFill>
                  <a:srgbClr val="0000FF"/>
                </a:solidFill>
              </a:rPr>
              <a:t> </a:t>
            </a:r>
            <a:r>
              <a:rPr lang="en-US" sz="1600" dirty="0" err="1" smtClean="0">
                <a:solidFill>
                  <a:srgbClr val="0000FF"/>
                </a:solidFill>
              </a:rPr>
              <a:t>linac</a:t>
            </a:r>
            <a:endParaRPr lang="en-US" sz="1600" dirty="0">
              <a:solidFill>
                <a:srgbClr val="0000FF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7284720" y="2133600"/>
            <a:ext cx="533400" cy="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0800000">
            <a:off x="7936992" y="2133600"/>
            <a:ext cx="533400" cy="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217920" y="2971800"/>
            <a:ext cx="1524000" cy="830997"/>
          </a:xfrm>
          <a:prstGeom prst="rect">
            <a:avLst/>
          </a:prstGeom>
          <a:solidFill>
            <a:srgbClr val="FFFF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eaLnBrk="1" hangingPunct="1"/>
            <a:r>
              <a:rPr lang="en-US" sz="1600" b="1" dirty="0" smtClean="0">
                <a:solidFill>
                  <a:srgbClr val="FF0000"/>
                </a:solidFill>
              </a:rPr>
              <a:t>16 µs </a:t>
            </a:r>
            <a:r>
              <a:rPr lang="en-US" sz="1600" dirty="0" smtClean="0">
                <a:solidFill>
                  <a:srgbClr val="FF0000"/>
                </a:solidFill>
              </a:rPr>
              <a:t>of beam lost in the </a:t>
            </a:r>
            <a:r>
              <a:rPr lang="en-US" sz="1600" dirty="0" err="1" smtClean="0">
                <a:solidFill>
                  <a:srgbClr val="FF0000"/>
                </a:solidFill>
              </a:rPr>
              <a:t>sc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</a:rPr>
              <a:t>linac</a:t>
            </a:r>
            <a:endParaRPr lang="en-US" sz="1600" dirty="0">
              <a:solidFill>
                <a:srgbClr val="FF0000"/>
              </a:solidFill>
            </a:endParaRPr>
          </a:p>
        </p:txBody>
      </p:sp>
      <p:cxnSp>
        <p:nvCxnSpPr>
          <p:cNvPr id="14" name="Straight Connector 13"/>
          <p:cNvCxnSpPr>
            <a:stCxn id="13" idx="0"/>
          </p:cNvCxnSpPr>
          <p:nvPr/>
        </p:nvCxnSpPr>
        <p:spPr>
          <a:xfrm flipV="1">
            <a:off x="6979920" y="2286000"/>
            <a:ext cx="762000" cy="6858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20360" y="5221004"/>
            <a:ext cx="2241840" cy="1077218"/>
          </a:xfrm>
          <a:prstGeom prst="rect">
            <a:avLst/>
          </a:prstGeom>
          <a:solidFill>
            <a:srgbClr val="FFFF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algn="ctr" eaLnBrk="1" hangingPunct="1"/>
            <a:r>
              <a:rPr lang="en-US" sz="1600" dirty="0" smtClean="0">
                <a:solidFill>
                  <a:srgbClr val="FF0000"/>
                </a:solidFill>
              </a:rPr>
              <a:t>Beam energy </a:t>
            </a:r>
            <a:r>
              <a:rPr lang="en-US" sz="1600" dirty="0">
                <a:solidFill>
                  <a:srgbClr val="FF0000"/>
                </a:solidFill>
              </a:rPr>
              <a:t>in </a:t>
            </a:r>
            <a:r>
              <a:rPr lang="en-US" sz="1600" dirty="0" smtClean="0">
                <a:solidFill>
                  <a:srgbClr val="FF0000"/>
                </a:solidFill>
              </a:rPr>
              <a:t>16 µs</a:t>
            </a:r>
          </a:p>
          <a:p>
            <a:pPr eaLnBrk="1" hangingPunct="1"/>
            <a:r>
              <a:rPr lang="en-US" sz="1600" dirty="0" smtClean="0">
                <a:solidFill>
                  <a:srgbClr val="FF0000"/>
                </a:solidFill>
              </a:rPr>
              <a:t>End of DTL = 30 J </a:t>
            </a:r>
          </a:p>
          <a:p>
            <a:pPr eaLnBrk="1" hangingPunct="1"/>
            <a:r>
              <a:rPr lang="en-US" sz="1600" dirty="0" smtClean="0">
                <a:solidFill>
                  <a:srgbClr val="FF0000"/>
                </a:solidFill>
              </a:rPr>
              <a:t>End of CCL = 66 J</a:t>
            </a:r>
          </a:p>
          <a:p>
            <a:pPr eaLnBrk="1" hangingPunct="1"/>
            <a:r>
              <a:rPr lang="en-US" sz="1600" dirty="0" smtClean="0">
                <a:solidFill>
                  <a:srgbClr val="FF0000"/>
                </a:solidFill>
              </a:rPr>
              <a:t>End of SCL = 350 J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rtl="0" fontAlgn="base"/>
            <a:r>
              <a:rPr lang="en-US" dirty="0" smtClean="0">
                <a:effectLst/>
                <a:latin typeface="Arial"/>
                <a:ea typeface="+mn-ea"/>
                <a:cs typeface="+mn-cs"/>
              </a:rPr>
              <a:t>Beam losses in SNS </a:t>
            </a:r>
            <a:r>
              <a:rPr lang="en-US" dirty="0" err="1" smtClean="0">
                <a:effectLst/>
                <a:latin typeface="Arial"/>
                <a:ea typeface="+mn-ea"/>
                <a:cs typeface="+mn-cs"/>
              </a:rPr>
              <a:t>linac</a:t>
            </a:r>
            <a:endParaRPr lang="en-GB" sz="4000" dirty="0" smtClean="0">
              <a:effectLst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6524444"/>
            <a:ext cx="1999129" cy="338554"/>
          </a:xfrm>
          <a:prstGeom prst="rect">
            <a:avLst/>
          </a:prstGeom>
          <a:solidFill>
            <a:srgbClr val="FFFF99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solidFill>
                  <a:srgbClr val="002060"/>
                </a:solidFill>
              </a:rPr>
              <a:t>M.Plum</a:t>
            </a:r>
            <a:r>
              <a:rPr lang="en-US" sz="1600" dirty="0" smtClean="0">
                <a:solidFill>
                  <a:srgbClr val="002060"/>
                </a:solidFill>
              </a:rPr>
              <a:t> / </a:t>
            </a:r>
            <a:r>
              <a:rPr lang="en-US" sz="1600" dirty="0" err="1" smtClean="0">
                <a:solidFill>
                  <a:srgbClr val="002060"/>
                </a:solidFill>
              </a:rPr>
              <a:t>C.Peters</a:t>
            </a:r>
            <a:endParaRPr lang="de-DE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66008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dirty="0"/>
              <a:t>B</a:t>
            </a:r>
            <a:r>
              <a:rPr lang="en-GB" dirty="0" smtClean="0"/>
              <a:t>eam loss with low energy deposition 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914400"/>
            <a:ext cx="8686800" cy="5459506"/>
          </a:xfrm>
        </p:spPr>
        <p:txBody>
          <a:bodyPr/>
          <a:lstStyle/>
          <a:p>
            <a:pPr eaLnBrk="1" hangingPunct="1"/>
            <a:r>
              <a:rPr lang="en-US" dirty="0" smtClean="0"/>
              <a:t>Beam might hit surface of HV system (RFQ, kicker magnets, cavities) </a:t>
            </a:r>
          </a:p>
          <a:p>
            <a:pPr eaLnBrk="1" hangingPunct="1"/>
            <a:r>
              <a:rPr lang="en-US" dirty="0" smtClean="0"/>
              <a:t>Surfaces with HV, after beam loss performance degradation might appear (not possible to operate at the same voltage, increased probability of arcing, …)</a:t>
            </a:r>
          </a:p>
          <a:p>
            <a:pPr eaLnBrk="1" hangingPunct="1"/>
            <a:r>
              <a:rPr lang="en-US" dirty="0" smtClean="0"/>
              <a:t>SNS</a:t>
            </a:r>
            <a:r>
              <a:rPr lang="en-US" smtClean="0"/>
              <a:t>: errant </a:t>
            </a:r>
            <a:r>
              <a:rPr lang="en-US" dirty="0" smtClean="0"/>
              <a:t>beam losses led to </a:t>
            </a:r>
            <a:r>
              <a:rPr lang="en-US" dirty="0"/>
              <a:t>a</a:t>
            </a:r>
            <a:r>
              <a:rPr lang="en-US" dirty="0" smtClean="0"/>
              <a:t> degradation of the performance of superconducting cavity </a:t>
            </a:r>
          </a:p>
          <a:p>
            <a:pPr lvl="1" eaLnBrk="1" hangingPunct="1"/>
            <a:r>
              <a:rPr lang="en-US" dirty="0" smtClean="0"/>
              <a:t>Bam losses likely to be caused by problems in ion source, low energy beam transfer and normal conducting </a:t>
            </a:r>
            <a:r>
              <a:rPr lang="en-US" dirty="0" err="1" smtClean="0"/>
              <a:t>linac</a:t>
            </a:r>
            <a:r>
              <a:rPr lang="en-US" dirty="0" smtClean="0"/>
              <a:t> </a:t>
            </a:r>
          </a:p>
          <a:p>
            <a:pPr lvl="1" eaLnBrk="1" hangingPunct="1"/>
            <a:r>
              <a:rPr lang="en-US" dirty="0" smtClean="0"/>
              <a:t>Cavity gradient needs to be lowered, conditioning after warm-up helps in most cases </a:t>
            </a:r>
          </a:p>
          <a:p>
            <a:pPr lvl="1" eaLnBrk="1" hangingPunct="1"/>
            <a:r>
              <a:rPr lang="en-US" dirty="0"/>
              <a:t>E</a:t>
            </a:r>
            <a:r>
              <a:rPr lang="en-US" dirty="0" smtClean="0"/>
              <a:t>nergy of beam losses is about 100 J </a:t>
            </a:r>
          </a:p>
          <a:p>
            <a:pPr lvl="1" eaLnBrk="1" hangingPunct="1"/>
            <a:r>
              <a:rPr lang="en-US" dirty="0" smtClean="0"/>
              <a:t>Damage mechanisms </a:t>
            </a:r>
            <a:r>
              <a:rPr lang="en-US" dirty="0"/>
              <a:t>not fully understood, </a:t>
            </a:r>
            <a:r>
              <a:rPr lang="en-US" dirty="0" smtClean="0"/>
              <a:t>it is assumed that some beam hitting the cavity desorbs gas or particulates (=small particles) creating an environment for arcing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77190074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5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7350" y="1849545"/>
            <a:ext cx="8424863" cy="29638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algn="ctr"/>
            <a:r>
              <a:rPr lang="en-US" sz="6600" dirty="0">
                <a:solidFill>
                  <a:srgbClr val="0000CC"/>
                </a:solidFill>
              </a:rPr>
              <a:t>A</a:t>
            </a:r>
            <a:r>
              <a:rPr lang="en-US" sz="6600" dirty="0" smtClean="0">
                <a:solidFill>
                  <a:srgbClr val="0000CC"/>
                </a:solidFill>
              </a:rPr>
              <a:t>ccidental </a:t>
            </a:r>
            <a:r>
              <a:rPr lang="en-US" sz="6600" dirty="0">
                <a:solidFill>
                  <a:srgbClr val="0000CC"/>
                </a:solidFill>
              </a:rPr>
              <a:t>beam </a:t>
            </a:r>
            <a:r>
              <a:rPr lang="en-US" sz="6600" dirty="0" smtClean="0">
                <a:solidFill>
                  <a:srgbClr val="0000CC"/>
                </a:solidFill>
              </a:rPr>
              <a:t>loss and probability </a:t>
            </a:r>
            <a:endParaRPr lang="en-US" sz="66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13658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Beam losses mechanisms</a:t>
            </a:r>
          </a:p>
        </p:txBody>
      </p:sp>
      <p:sp>
        <p:nvSpPr>
          <p:cNvPr id="56323" name="Text Placeholder 1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100000"/>
              </a:lnSpc>
              <a:buNone/>
            </a:pPr>
            <a:r>
              <a:rPr lang="en-GB" dirty="0" smtClean="0"/>
              <a:t>In accelerators, particles are lost due to a variety of reasons: beam gas interaction, losses from collisions, losses of the beam halo, …</a:t>
            </a:r>
          </a:p>
          <a:p>
            <a:pPr>
              <a:lnSpc>
                <a:spcPct val="100000"/>
              </a:lnSpc>
              <a:buNone/>
            </a:pPr>
            <a:endParaRPr lang="en-GB" dirty="0" smtClean="0"/>
          </a:p>
          <a:p>
            <a:r>
              <a:rPr lang="en-GB" dirty="0" smtClean="0"/>
              <a:t>Continuous beam losses are inherent during the operation of accelerators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Taken into account during the design of the accelerator</a:t>
            </a:r>
          </a:p>
          <a:p>
            <a:r>
              <a:rPr lang="en-GB" dirty="0" smtClean="0"/>
              <a:t>Accidental beam losses are due to a multitude of failures mechanisms</a:t>
            </a:r>
          </a:p>
          <a:p>
            <a:r>
              <a:rPr lang="en-GB" dirty="0" smtClean="0"/>
              <a:t>The number of possible failures leading to accidental beam losses is (nearly) infinite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272909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+mn-lt"/>
              </a:rPr>
              <a:t>Beam losses, machine protection and collimation 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3449" y="869917"/>
            <a:ext cx="6710080" cy="301179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Continuous beam losses: </a:t>
            </a:r>
            <a:r>
              <a:rPr kumimoji="0" lang="en-GB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</a:rPr>
              <a:t>Collimation</a:t>
            </a:r>
            <a:r>
              <a:rPr kumimoji="0" lang="en-GB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GB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</a:rPr>
              <a:t>prevents too high beam losses</a:t>
            </a:r>
            <a:r>
              <a:rPr kumimoji="0" lang="en-GB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around the accelerator (beam cleaning)</a:t>
            </a:r>
          </a:p>
          <a:p>
            <a:pPr marL="0" marR="0" lvl="0" indent="0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GB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A collimation system is a (very complex) system with (massive) material blocks </a:t>
            </a:r>
            <a:r>
              <a:rPr kumimoji="0" lang="en-GB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</a:rPr>
              <a:t>close to the beam </a:t>
            </a:r>
            <a:endParaRPr lang="en-GB" kern="0" dirty="0">
              <a:solidFill>
                <a:srgbClr val="000000"/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installed in an accelerator to </a:t>
            </a:r>
            <a:r>
              <a:rPr kumimoji="0" lang="en-GB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</a:rPr>
              <a:t>capture halo particles</a:t>
            </a:r>
          </a:p>
          <a:p>
            <a:pPr marL="0" marR="0" lvl="0" indent="0" defTabSz="91440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kern="0" dirty="0">
              <a:solidFill>
                <a:srgbClr val="000000"/>
              </a:solidFill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Such system is also called (beam) Cleaning System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13450" y="4070899"/>
            <a:ext cx="6710079" cy="228507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95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Accidental beam losses: </a:t>
            </a:r>
            <a:r>
              <a:rPr kumimoji="0" lang="en-GB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“</a:t>
            </a:r>
            <a:r>
              <a:rPr kumimoji="0" lang="en-GB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</a:rPr>
              <a:t>Machine Protection”</a:t>
            </a:r>
            <a:r>
              <a:rPr kumimoji="0" lang="en-GB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GB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</a:rPr>
              <a:t>protects equipment</a:t>
            </a:r>
            <a:r>
              <a:rPr kumimoji="0" lang="en-GB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GB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from damage, activation and downtime </a:t>
            </a:r>
          </a:p>
          <a:p>
            <a:pPr marL="0" marR="0" lvl="0" indent="0" defTabSz="914400" eaLnBrk="1" fontAlgn="auto" latinLnBrk="0" hangingPunct="1">
              <a:lnSpc>
                <a:spcPct val="95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Machine protection includes a large variety of systems, including collimators (or beam absorbers) to </a:t>
            </a:r>
            <a:r>
              <a:rPr kumimoji="0" lang="en-GB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</a:rPr>
              <a:t>capture </a:t>
            </a:r>
            <a:r>
              <a:rPr kumimoji="0" lang="en-GB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</a:rPr>
              <a:t>mis</a:t>
            </a:r>
            <a:r>
              <a:rPr kumimoji="0" lang="en-GB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</a:rPr>
              <a:t>-steered beam</a:t>
            </a:r>
          </a:p>
        </p:txBody>
      </p:sp>
    </p:spTree>
    <p:extLst>
      <p:ext uri="{BB962C8B-B14F-4D97-AF65-F5344CB8AC3E}">
        <p14:creationId xmlns:p14="http://schemas.microsoft.com/office/powerpoint/2010/main" val="129271992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Regular  and irregular operation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4724400" y="1447800"/>
            <a:ext cx="4267200" cy="4448174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eaLnBrk="1" fontAlgn="auto" latinLnBrk="0" hangingPunct="1">
              <a:lnSpc>
                <a:spcPct val="95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</a:rPr>
              <a:t>Failures during operation</a:t>
            </a:r>
          </a:p>
          <a:p>
            <a:pPr marL="342900" marR="0" lvl="0" indent="-342900" algn="ctr" defTabSz="914400" eaLnBrk="1" fontAlgn="auto" latinLnBrk="0" hangingPunct="1">
              <a:lnSpc>
                <a:spcPct val="95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itchFamily="34" charset="0"/>
            </a:endParaRPr>
          </a:p>
          <a:p>
            <a:pPr marL="342900" marR="0" lvl="0" indent="-342900" algn="ctr" defTabSz="914400" eaLnBrk="1" fontAlgn="auto" latinLnBrk="0" hangingPunct="1">
              <a:lnSpc>
                <a:spcPct val="95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itchFamily="34" charset="0"/>
              </a:rPr>
              <a:t>Beam losses due to failures,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itchFamily="34" charset="0"/>
              </a:rPr>
              <a:t>timescale from nanoseconds to seconds</a:t>
            </a:r>
            <a:endParaRPr kumimoji="0" lang="de-DE" sz="2000" b="0" i="0" u="none" strike="noStrike" kern="0" cap="none" spc="0" normalizeH="0" baseline="0" noProof="0" dirty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itchFamily="34" charset="0"/>
            </a:endParaRPr>
          </a:p>
          <a:p>
            <a:pPr marL="342900" marR="0" lvl="0" indent="-342900" algn="ctr" defTabSz="914400" eaLnBrk="1" fontAlgn="auto" latinLnBrk="0" hangingPunct="1">
              <a:lnSpc>
                <a:spcPct val="95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itchFamily="34" charset="0"/>
              </a:rPr>
              <a:t>Machine protection systems</a:t>
            </a:r>
          </a:p>
          <a:p>
            <a:pPr marL="342900" marR="0" lvl="0" indent="-342900" algn="ctr" defTabSz="914400" eaLnBrk="1" fontAlgn="auto" latinLnBrk="0" hangingPunct="1">
              <a:lnSpc>
                <a:spcPct val="95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itchFamily="34" charset="0"/>
              </a:rPr>
              <a:t>Collimators</a:t>
            </a:r>
          </a:p>
          <a:p>
            <a:pPr marL="342900" marR="0" lvl="0" indent="-342900" algn="ctr" defTabSz="914400" eaLnBrk="1" fontAlgn="auto" latinLnBrk="0" hangingPunct="1">
              <a:lnSpc>
                <a:spcPct val="95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itchFamily="34" charset="0"/>
              </a:rPr>
              <a:t>Beam absorbers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76200" y="1447799"/>
            <a:ext cx="4495800" cy="4448175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eaLnBrk="1" fontAlgn="auto" latinLnBrk="0" hangingPunct="1">
              <a:lnSpc>
                <a:spcPct val="95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</a:rPr>
              <a:t>Regular operation</a:t>
            </a:r>
          </a:p>
          <a:p>
            <a:pPr marL="342900" marR="0" lvl="0" indent="-342900" algn="ctr" defTabSz="914400" eaLnBrk="1" fontAlgn="auto" latinLnBrk="0" hangingPunct="1">
              <a:lnSpc>
                <a:spcPct val="95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itchFamily="34" charset="0"/>
            </a:endParaRPr>
          </a:p>
          <a:p>
            <a:pPr marL="342900" marR="0" lvl="0" indent="-342900" algn="ctr" defTabSz="914400" eaLnBrk="1" fontAlgn="auto" latinLnBrk="0" hangingPunct="1">
              <a:lnSpc>
                <a:spcPct val="95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itchFamily="34" charset="0"/>
            </a:endParaRPr>
          </a:p>
          <a:p>
            <a:pPr marL="342900" marR="0" lvl="0" indent="-342900" algn="ctr" defTabSz="914400" eaLnBrk="1" fontAlgn="auto" latinLnBrk="0" hangingPunct="1">
              <a:lnSpc>
                <a:spcPct val="95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itchFamily="34" charset="0"/>
              </a:rPr>
              <a:t>Many accelerator systems</a:t>
            </a:r>
          </a:p>
          <a:p>
            <a:pPr marL="342900" marR="0" lvl="0" indent="-342900" algn="ctr" defTabSz="914400" eaLnBrk="1" fontAlgn="auto" latinLnBrk="0" hangingPunct="1">
              <a:lnSpc>
                <a:spcPct val="95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itchFamily="34" charset="0"/>
              </a:rPr>
              <a:t>Continuous beam losses</a:t>
            </a:r>
            <a:endParaRPr kumimoji="0" lang="de-DE" sz="1800" b="0" i="0" u="none" strike="noStrike" kern="0" cap="none" spc="0" normalizeH="0" baseline="0" noProof="0" dirty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itchFamily="34" charset="0"/>
            </a:endParaRPr>
          </a:p>
          <a:p>
            <a:pPr marL="342900" marR="0" lvl="0" indent="-342900" algn="ctr" defTabSz="914400" eaLnBrk="1" fontAlgn="auto" latinLnBrk="0" hangingPunct="1">
              <a:lnSpc>
                <a:spcPct val="95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itchFamily="34" charset="0"/>
              </a:rPr>
              <a:t>Collimators for beam cleaning </a:t>
            </a:r>
          </a:p>
          <a:p>
            <a:pPr marL="342900" marR="0" lvl="0" indent="-342900" algn="ctr" defTabSz="914400" eaLnBrk="1" fontAlgn="auto" latinLnBrk="0" hangingPunct="1">
              <a:lnSpc>
                <a:spcPct val="95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itchFamily="34" charset="0"/>
              </a:rPr>
              <a:t>Collimators for halo scraping</a:t>
            </a:r>
          </a:p>
          <a:p>
            <a:pPr marL="342900" marR="0" lvl="0" indent="-342900" algn="ctr" defTabSz="914400" eaLnBrk="1" fontAlgn="auto" latinLnBrk="0" hangingPunct="1">
              <a:lnSpc>
                <a:spcPct val="95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itchFamily="34" charset="0"/>
              </a:rPr>
              <a:t>Collimators to prevent ion-induced desorption</a:t>
            </a:r>
          </a:p>
        </p:txBody>
      </p:sp>
    </p:spTree>
    <p:extLst>
      <p:ext uri="{BB962C8B-B14F-4D97-AF65-F5344CB8AC3E}">
        <p14:creationId xmlns:p14="http://schemas.microsoft.com/office/powerpoint/2010/main" val="84022347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Continuous beam losses: Collimation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887500"/>
            <a:ext cx="8686800" cy="56657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dirty="0"/>
              <a:t>Continuous beam with a power of 1 </a:t>
            </a:r>
            <a:r>
              <a:rPr lang="en-GB" dirty="0" smtClean="0"/>
              <a:t>MW and more (SNS, JPARC, PSI)</a:t>
            </a:r>
            <a:endParaRPr lang="en-GB" dirty="0"/>
          </a:p>
          <a:p>
            <a:pPr lvl="1" eaLnBrk="1" hangingPunct="1"/>
            <a:r>
              <a:rPr lang="en-GB" dirty="0" smtClean="0"/>
              <a:t>A </a:t>
            </a:r>
            <a:r>
              <a:rPr lang="en-GB" dirty="0"/>
              <a:t>loss of 1% corresponds to 10 kW – not to be lost along the beam line to avoid activation of material, heating, quenching, …</a:t>
            </a:r>
          </a:p>
          <a:p>
            <a:pPr lvl="1" eaLnBrk="1" hangingPunct="1"/>
            <a:r>
              <a:rPr lang="en-GB" dirty="0" smtClean="0"/>
              <a:t>Assume </a:t>
            </a:r>
            <a:r>
              <a:rPr lang="en-GB" dirty="0"/>
              <a:t>a length of 200 m: 50 W/m, not acceptable</a:t>
            </a:r>
          </a:p>
          <a:p>
            <a:pPr lvl="1" eaLnBrk="1" hangingPunct="1"/>
            <a:r>
              <a:rPr lang="en-GB" dirty="0" smtClean="0"/>
              <a:t>Plans </a:t>
            </a:r>
            <a:r>
              <a:rPr lang="en-GB" dirty="0"/>
              <a:t>for accelerators of 5 </a:t>
            </a:r>
            <a:r>
              <a:rPr lang="en-GB" dirty="0" smtClean="0"/>
              <a:t>MW (ESS), </a:t>
            </a:r>
            <a:r>
              <a:rPr lang="en-GB" dirty="0"/>
              <a:t>10 MW and more</a:t>
            </a:r>
          </a:p>
          <a:p>
            <a:pPr eaLnBrk="1" hangingPunct="1">
              <a:buFontTx/>
              <a:buNone/>
            </a:pPr>
            <a:r>
              <a:rPr lang="en-GB" dirty="0" smtClean="0"/>
              <a:t>Limitation of beam losses is in order of 1 W/m to avoid activation and still allow hands-on maintenance</a:t>
            </a:r>
          </a:p>
          <a:p>
            <a:pPr lvl="1" eaLnBrk="1" hangingPunct="1"/>
            <a:r>
              <a:rPr lang="en-GB" dirty="0" smtClean="0"/>
              <a:t>Avoid beam losses – as far as possible</a:t>
            </a:r>
          </a:p>
          <a:p>
            <a:pPr lvl="1" eaLnBrk="1" hangingPunct="1"/>
            <a:r>
              <a:rPr lang="en-GB" dirty="0" smtClean="0"/>
              <a:t>Define the aperture by collimators</a:t>
            </a:r>
          </a:p>
          <a:p>
            <a:pPr lvl="1" eaLnBrk="1" hangingPunct="1"/>
            <a:r>
              <a:rPr lang="en-GB" dirty="0" smtClean="0"/>
              <a:t>Capture continuous particle losses with collimators at specific locations</a:t>
            </a:r>
          </a:p>
          <a:p>
            <a:pPr eaLnBrk="1" hangingPunct="1">
              <a:buFontTx/>
              <a:buNone/>
            </a:pPr>
            <a:r>
              <a:rPr lang="en-GB" dirty="0" smtClean="0"/>
              <a:t>LHC stored beam with an energy of 360 MJ</a:t>
            </a:r>
          </a:p>
          <a:p>
            <a:pPr lvl="1" eaLnBrk="1" hangingPunct="1"/>
            <a:r>
              <a:rPr lang="en-GB" dirty="0" smtClean="0"/>
              <a:t>Assume lifetime of 10 minutes corresponds to beam loss of 500 kW, not to be lost in superconducting magnets</a:t>
            </a:r>
          </a:p>
          <a:p>
            <a:pPr lvl="1" eaLnBrk="1" hangingPunct="1"/>
            <a:r>
              <a:rPr lang="en-GB" dirty="0" smtClean="0"/>
              <a:t>Reduce losses by four orders of magnitude</a:t>
            </a:r>
          </a:p>
          <a:p>
            <a:pPr eaLnBrk="1" hangingPunct="1">
              <a:buFontTx/>
              <a:buNone/>
            </a:pPr>
            <a:r>
              <a:rPr lang="en-GB" dirty="0" smtClean="0">
                <a:solidFill>
                  <a:srgbClr val="A50021"/>
                </a:solidFill>
              </a:rPr>
              <a:t>….but also: capture fast accidental beam losses </a:t>
            </a:r>
          </a:p>
        </p:txBody>
      </p:sp>
    </p:spTree>
    <p:extLst>
      <p:ext uri="{BB962C8B-B14F-4D97-AF65-F5344CB8AC3E}">
        <p14:creationId xmlns:p14="http://schemas.microsoft.com/office/powerpoint/2010/main" val="331331248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ChangeArrowheads="1"/>
          </p:cNvSpPr>
          <p:nvPr/>
        </p:nvSpPr>
        <p:spPr bwMode="auto">
          <a:xfrm>
            <a:off x="0" y="5300663"/>
            <a:ext cx="9144000" cy="1223962"/>
          </a:xfrm>
          <a:prstGeom prst="rect">
            <a:avLst/>
          </a:prstGeom>
          <a:solidFill>
            <a:srgbClr val="F8F8F8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lnSpc>
                <a:spcPct val="95000"/>
              </a:lnSpc>
              <a:spcBef>
                <a:spcPct val="40000"/>
              </a:spcBef>
            </a:pPr>
            <a:endParaRPr lang="de-DE">
              <a:solidFill>
                <a:srgbClr val="0000FF"/>
              </a:solidFill>
            </a:endParaRPr>
          </a:p>
        </p:txBody>
      </p:sp>
      <p:pic>
        <p:nvPicPr>
          <p:cNvPr id="118787" name="Picture 3" descr="Click for original image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46338" y="58738"/>
            <a:ext cx="6697662" cy="5026025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118788" name="Line 4"/>
          <p:cNvSpPr>
            <a:spLocks noChangeShapeType="1"/>
          </p:cNvSpPr>
          <p:nvPr/>
        </p:nvSpPr>
        <p:spPr bwMode="auto">
          <a:xfrm flipV="1">
            <a:off x="36513" y="5905500"/>
            <a:ext cx="9107487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04965" name="Oval 5"/>
          <p:cNvSpPr>
            <a:spLocks noChangeAspect="1" noChangeArrowheads="1"/>
          </p:cNvSpPr>
          <p:nvPr/>
        </p:nvSpPr>
        <p:spPr bwMode="auto">
          <a:xfrm>
            <a:off x="5842000" y="3068638"/>
            <a:ext cx="85725" cy="42862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5000"/>
              </a:lnSpc>
              <a:spcBef>
                <a:spcPct val="40000"/>
              </a:spcBef>
            </a:pPr>
            <a:endParaRPr lang="de-DE">
              <a:solidFill>
                <a:srgbClr val="0000FF"/>
              </a:solidFill>
            </a:endParaRPr>
          </a:p>
        </p:txBody>
      </p:sp>
      <p:sp>
        <p:nvSpPr>
          <p:cNvPr id="118790" name="AutoShape 6"/>
          <p:cNvSpPr>
            <a:spLocks noChangeArrowheads="1"/>
          </p:cNvSpPr>
          <p:nvPr/>
        </p:nvSpPr>
        <p:spPr bwMode="auto">
          <a:xfrm flipV="1">
            <a:off x="1692275" y="6021388"/>
            <a:ext cx="6480175" cy="431800"/>
          </a:xfrm>
          <a:custGeom>
            <a:avLst/>
            <a:gdLst>
              <a:gd name="T0" fmla="*/ 1840958850 w 21600"/>
              <a:gd name="T1" fmla="*/ 4316001 h 21600"/>
              <a:gd name="T2" fmla="*/ 972052599 w 21600"/>
              <a:gd name="T3" fmla="*/ 8632001 h 21600"/>
              <a:gd name="T4" fmla="*/ 103145486 w 21600"/>
              <a:gd name="T5" fmla="*/ 4316001 h 21600"/>
              <a:gd name="T6" fmla="*/ 972052599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46 w 21600"/>
              <a:gd name="T13" fmla="*/ 2946 h 21600"/>
              <a:gd name="T14" fmla="*/ 18654 w 21600"/>
              <a:gd name="T15" fmla="*/ 1865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291" y="21600"/>
                </a:lnTo>
                <a:lnTo>
                  <a:pt x="19309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80808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18791" name="AutoShape 7"/>
          <p:cNvSpPr>
            <a:spLocks noChangeArrowheads="1"/>
          </p:cNvSpPr>
          <p:nvPr/>
        </p:nvSpPr>
        <p:spPr bwMode="auto">
          <a:xfrm>
            <a:off x="1692275" y="5373688"/>
            <a:ext cx="6408738" cy="431800"/>
          </a:xfrm>
          <a:custGeom>
            <a:avLst/>
            <a:gdLst>
              <a:gd name="T0" fmla="*/ 1796896146 w 21600"/>
              <a:gd name="T1" fmla="*/ 4316001 h 21600"/>
              <a:gd name="T2" fmla="*/ 950738609 w 21600"/>
              <a:gd name="T3" fmla="*/ 8632001 h 21600"/>
              <a:gd name="T4" fmla="*/ 104581406 w 21600"/>
              <a:gd name="T5" fmla="*/ 4316001 h 21600"/>
              <a:gd name="T6" fmla="*/ 950738609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88 w 21600"/>
              <a:gd name="T13" fmla="*/ 2988 h 21600"/>
              <a:gd name="T14" fmla="*/ 18612 w 21600"/>
              <a:gd name="T15" fmla="*/ 1861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376" y="21600"/>
                </a:lnTo>
                <a:lnTo>
                  <a:pt x="19224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80808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FF"/>
              </a:solidFill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446338" y="836613"/>
            <a:ext cx="2232025" cy="1223962"/>
            <a:chOff x="884" y="527"/>
            <a:chExt cx="1406" cy="771"/>
          </a:xfrm>
        </p:grpSpPr>
        <p:sp>
          <p:nvSpPr>
            <p:cNvPr id="118807" name="Text Box 9"/>
            <p:cNvSpPr txBox="1">
              <a:spLocks noChangeArrowheads="1"/>
            </p:cNvSpPr>
            <p:nvPr/>
          </p:nvSpPr>
          <p:spPr bwMode="auto">
            <a:xfrm>
              <a:off x="884" y="527"/>
              <a:ext cx="1406" cy="326"/>
            </a:xfrm>
            <a:prstGeom prst="rect">
              <a:avLst/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dirty="0">
                  <a:solidFill>
                    <a:srgbClr val="0000FF"/>
                  </a:solidFill>
                </a:rPr>
                <a:t>RF contacts for guiding image currents</a:t>
              </a:r>
            </a:p>
          </p:txBody>
        </p:sp>
        <p:sp>
          <p:nvSpPr>
            <p:cNvPr id="118808" name="Line 10"/>
            <p:cNvSpPr>
              <a:spLocks noChangeShapeType="1"/>
            </p:cNvSpPr>
            <p:nvPr/>
          </p:nvSpPr>
          <p:spPr bwMode="auto">
            <a:xfrm>
              <a:off x="1610" y="845"/>
              <a:ext cx="454" cy="317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118809" name="Line 11"/>
            <p:cNvSpPr>
              <a:spLocks noChangeShapeType="1"/>
            </p:cNvSpPr>
            <p:nvPr/>
          </p:nvSpPr>
          <p:spPr bwMode="auto">
            <a:xfrm>
              <a:off x="1927" y="845"/>
              <a:ext cx="363" cy="27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118810" name="Line 12"/>
            <p:cNvSpPr>
              <a:spLocks noChangeShapeType="1"/>
            </p:cNvSpPr>
            <p:nvPr/>
          </p:nvSpPr>
          <p:spPr bwMode="auto">
            <a:xfrm>
              <a:off x="1338" y="845"/>
              <a:ext cx="635" cy="453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5789613" y="1470025"/>
            <a:ext cx="195262" cy="2989263"/>
            <a:chOff x="2990" y="926"/>
            <a:chExt cx="123" cy="1883"/>
          </a:xfrm>
        </p:grpSpPr>
        <p:sp>
          <p:nvSpPr>
            <p:cNvPr id="118805" name="Line 14"/>
            <p:cNvSpPr>
              <a:spLocks noChangeShapeType="1"/>
            </p:cNvSpPr>
            <p:nvPr/>
          </p:nvSpPr>
          <p:spPr bwMode="auto">
            <a:xfrm>
              <a:off x="2990" y="926"/>
              <a:ext cx="32" cy="1883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118806" name="Line 15"/>
            <p:cNvSpPr>
              <a:spLocks noChangeShapeType="1"/>
            </p:cNvSpPr>
            <p:nvPr/>
          </p:nvSpPr>
          <p:spPr bwMode="auto">
            <a:xfrm>
              <a:off x="3088" y="930"/>
              <a:ext cx="25" cy="1875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2446338" y="2574925"/>
            <a:ext cx="3960812" cy="1008063"/>
            <a:chOff x="884" y="1622"/>
            <a:chExt cx="2495" cy="635"/>
          </a:xfrm>
        </p:grpSpPr>
        <p:grpSp>
          <p:nvGrpSpPr>
            <p:cNvPr id="5" name="Group 17"/>
            <p:cNvGrpSpPr>
              <a:grpSpLocks/>
            </p:cNvGrpSpPr>
            <p:nvPr/>
          </p:nvGrpSpPr>
          <p:grpSpPr bwMode="auto">
            <a:xfrm>
              <a:off x="884" y="1622"/>
              <a:ext cx="2495" cy="635"/>
              <a:chOff x="884" y="1622"/>
              <a:chExt cx="2495" cy="635"/>
            </a:xfrm>
          </p:grpSpPr>
          <p:sp>
            <p:nvSpPr>
              <p:cNvPr id="118803" name="Text Box 18"/>
              <p:cNvSpPr txBox="1">
                <a:spLocks noChangeArrowheads="1"/>
              </p:cNvSpPr>
              <p:nvPr/>
            </p:nvSpPr>
            <p:spPr bwMode="auto">
              <a:xfrm>
                <a:off x="884" y="1854"/>
                <a:ext cx="771" cy="192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 dirty="0">
                    <a:solidFill>
                      <a:srgbClr val="0000FF"/>
                    </a:solidFill>
                  </a:rPr>
                  <a:t>Beam spot </a:t>
                </a:r>
              </a:p>
            </p:txBody>
          </p:sp>
          <p:sp>
            <p:nvSpPr>
              <p:cNvPr id="118804" name="Oval 19"/>
              <p:cNvSpPr>
                <a:spLocks noChangeArrowheads="1"/>
              </p:cNvSpPr>
              <p:nvPr/>
            </p:nvSpPr>
            <p:spPr bwMode="auto">
              <a:xfrm>
                <a:off x="2699" y="1622"/>
                <a:ext cx="680" cy="635"/>
              </a:xfrm>
              <a:prstGeom prst="ellipse">
                <a:avLst/>
              </a:prstGeom>
              <a:noFill/>
              <a:ln w="19050">
                <a:solidFill>
                  <a:srgbClr val="FFFF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>
                  <a:lnSpc>
                    <a:spcPct val="95000"/>
                  </a:lnSpc>
                  <a:spcBef>
                    <a:spcPct val="40000"/>
                  </a:spcBef>
                </a:pPr>
                <a:endParaRPr lang="de-DE">
                  <a:solidFill>
                    <a:srgbClr val="0000FF"/>
                  </a:solidFill>
                </a:endParaRPr>
              </a:p>
            </p:txBody>
          </p:sp>
        </p:grpSp>
        <p:sp>
          <p:nvSpPr>
            <p:cNvPr id="118802" name="Line 20"/>
            <p:cNvSpPr>
              <a:spLocks noChangeShapeType="1"/>
            </p:cNvSpPr>
            <p:nvPr/>
          </p:nvSpPr>
          <p:spPr bwMode="auto">
            <a:xfrm>
              <a:off x="1650" y="1941"/>
              <a:ext cx="1248" cy="0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4606925" y="1684338"/>
            <a:ext cx="2540000" cy="390525"/>
            <a:chOff x="2245" y="1061"/>
            <a:chExt cx="1600" cy="246"/>
          </a:xfrm>
        </p:grpSpPr>
        <p:sp>
          <p:nvSpPr>
            <p:cNvPr id="118798" name="Line 22"/>
            <p:cNvSpPr>
              <a:spLocks noChangeShapeType="1"/>
            </p:cNvSpPr>
            <p:nvPr/>
          </p:nvSpPr>
          <p:spPr bwMode="auto">
            <a:xfrm flipH="1">
              <a:off x="3100" y="1307"/>
              <a:ext cx="745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118799" name="Line 23"/>
            <p:cNvSpPr>
              <a:spLocks noChangeShapeType="1"/>
            </p:cNvSpPr>
            <p:nvPr/>
          </p:nvSpPr>
          <p:spPr bwMode="auto">
            <a:xfrm>
              <a:off x="2245" y="1307"/>
              <a:ext cx="745" cy="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118800" name="Rectangle 24"/>
            <p:cNvSpPr>
              <a:spLocks noChangeArrowheads="1"/>
            </p:cNvSpPr>
            <p:nvPr/>
          </p:nvSpPr>
          <p:spPr bwMode="auto">
            <a:xfrm>
              <a:off x="3107" y="1061"/>
              <a:ext cx="367" cy="146"/>
            </a:xfrm>
            <a:prstGeom prst="rect">
              <a:avLst/>
            </a:prstGeom>
            <a:solidFill>
              <a:srgbClr val="00279F"/>
            </a:solidFill>
            <a:ln w="19050">
              <a:solidFill>
                <a:srgbClr val="CC9900"/>
              </a:solidFill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GB" sz="1400" b="1" dirty="0">
                  <a:solidFill>
                    <a:srgbClr val="FFFF00"/>
                  </a:solidFill>
                </a:rPr>
                <a:t> 2 mm</a:t>
              </a:r>
              <a:r>
                <a:rPr lang="en-GB" sz="1400" b="1" dirty="0">
                  <a:solidFill>
                    <a:srgbClr val="500093"/>
                  </a:solidFill>
                </a:rPr>
                <a:t> </a:t>
              </a:r>
              <a:endParaRPr lang="en-GB" sz="2000" dirty="0">
                <a:solidFill>
                  <a:srgbClr val="500093"/>
                </a:solidFill>
                <a:latin typeface="Times New Roman" pitchFamily="18" charset="0"/>
              </a:endParaRPr>
            </a:p>
          </p:txBody>
        </p:sp>
      </p:grpSp>
      <p:sp>
        <p:nvSpPr>
          <p:cNvPr id="118796" name="Rectangle 25"/>
          <p:cNvSpPr>
            <a:spLocks noChangeArrowheads="1"/>
          </p:cNvSpPr>
          <p:nvPr/>
        </p:nvSpPr>
        <p:spPr bwMode="auto">
          <a:xfrm>
            <a:off x="76200" y="1916112"/>
            <a:ext cx="2286000" cy="2808287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200" dirty="0">
                <a:solidFill>
                  <a:srgbClr val="0000CC"/>
                </a:solidFill>
              </a:rPr>
              <a:t>View of a two sided </a:t>
            </a:r>
            <a:r>
              <a:rPr lang="en-US" sz="2200" dirty="0" smtClean="0">
                <a:solidFill>
                  <a:srgbClr val="0000CC"/>
                </a:solidFill>
              </a:rPr>
              <a:t>collimator</a:t>
            </a:r>
            <a:r>
              <a:rPr lang="en-US" sz="2200" dirty="0">
                <a:solidFill>
                  <a:srgbClr val="0000CC"/>
                </a:solidFill>
              </a:rPr>
              <a:t/>
            </a:r>
            <a:br>
              <a:rPr lang="en-US" sz="2200" dirty="0">
                <a:solidFill>
                  <a:srgbClr val="0000CC"/>
                </a:solidFill>
              </a:rPr>
            </a:br>
            <a:r>
              <a:rPr lang="en-US" sz="2200" b="1" dirty="0">
                <a:solidFill>
                  <a:srgbClr val="0000CC"/>
                </a:solidFill>
              </a:rPr>
              <a:t>for </a:t>
            </a:r>
            <a:r>
              <a:rPr lang="en-US" sz="2200" b="1" dirty="0" smtClean="0">
                <a:solidFill>
                  <a:srgbClr val="0000CC"/>
                </a:solidFill>
              </a:rPr>
              <a:t>LHC</a:t>
            </a:r>
          </a:p>
          <a:p>
            <a:pPr algn="ctr"/>
            <a:endParaRPr lang="de-CH" sz="2200" b="1" dirty="0" smtClean="0">
              <a:solidFill>
                <a:srgbClr val="0000CC"/>
              </a:solidFill>
            </a:endParaRPr>
          </a:p>
          <a:p>
            <a:pPr algn="ctr"/>
            <a:r>
              <a:rPr lang="de-CH" sz="2200" dirty="0" err="1" smtClean="0">
                <a:solidFill>
                  <a:srgbClr val="0000CC"/>
                </a:solidFill>
              </a:rPr>
              <a:t>about</a:t>
            </a:r>
            <a:r>
              <a:rPr lang="de-CH" sz="2200" dirty="0" smtClean="0">
                <a:solidFill>
                  <a:srgbClr val="0000CC"/>
                </a:solidFill>
              </a:rPr>
              <a:t> 100 </a:t>
            </a:r>
            <a:r>
              <a:rPr lang="de-CH" sz="2200" dirty="0" err="1" smtClean="0">
                <a:solidFill>
                  <a:srgbClr val="0000CC"/>
                </a:solidFill>
              </a:rPr>
              <a:t>collimators</a:t>
            </a:r>
            <a:r>
              <a:rPr lang="de-CH" sz="2200" dirty="0" smtClean="0">
                <a:solidFill>
                  <a:srgbClr val="0000CC"/>
                </a:solidFill>
              </a:rPr>
              <a:t> </a:t>
            </a:r>
            <a:r>
              <a:rPr lang="de-CH" sz="2200" dirty="0" err="1" smtClean="0">
                <a:solidFill>
                  <a:srgbClr val="0000CC"/>
                </a:solidFill>
              </a:rPr>
              <a:t>are</a:t>
            </a:r>
            <a:r>
              <a:rPr lang="de-CH" sz="2200" dirty="0" smtClean="0">
                <a:solidFill>
                  <a:srgbClr val="0000CC"/>
                </a:solidFill>
              </a:rPr>
              <a:t> </a:t>
            </a:r>
            <a:r>
              <a:rPr lang="de-CH" sz="2200" dirty="0" err="1" smtClean="0">
                <a:solidFill>
                  <a:srgbClr val="0000CC"/>
                </a:solidFill>
              </a:rPr>
              <a:t>installed</a:t>
            </a:r>
            <a:r>
              <a:rPr lang="de-CH" sz="2200" dirty="0" smtClean="0">
                <a:solidFill>
                  <a:srgbClr val="0000CC"/>
                </a:solidFill>
              </a:rPr>
              <a:t> in LHC</a:t>
            </a:r>
            <a:endParaRPr lang="en-GB" sz="2200" dirty="0">
              <a:solidFill>
                <a:srgbClr val="0000CC"/>
              </a:solidFill>
            </a:endParaRPr>
          </a:p>
        </p:txBody>
      </p:sp>
      <p:sp>
        <p:nvSpPr>
          <p:cNvPr id="1704986" name="Rectangle 6"/>
          <p:cNvSpPr>
            <a:spLocks noChangeArrowheads="1"/>
          </p:cNvSpPr>
          <p:nvPr/>
        </p:nvSpPr>
        <p:spPr bwMode="auto">
          <a:xfrm>
            <a:off x="-19984" y="6597650"/>
            <a:ext cx="1855694" cy="26161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GB" sz="1100" dirty="0">
                <a:solidFill>
                  <a:srgbClr val="000000"/>
                </a:solidFill>
              </a:rPr>
              <a:t>Ralph Assmann, CERN</a:t>
            </a:r>
          </a:p>
        </p:txBody>
      </p:sp>
      <p:sp>
        <p:nvSpPr>
          <p:cNvPr id="28" name="Rectangle 6"/>
          <p:cNvSpPr>
            <a:spLocks noChangeArrowheads="1"/>
          </p:cNvSpPr>
          <p:nvPr/>
        </p:nvSpPr>
        <p:spPr bwMode="auto">
          <a:xfrm>
            <a:off x="3507227" y="5427088"/>
            <a:ext cx="189527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GB" sz="1400" dirty="0" smtClean="0">
                <a:solidFill>
                  <a:schemeClr val="tx1"/>
                </a:solidFill>
              </a:rPr>
              <a:t>length about 120 cm</a:t>
            </a:r>
            <a:endParaRPr lang="en-GB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91889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4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704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4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704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4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704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4965" grpId="0" animBg="1"/>
      <p:bldP spid="1704986" grpId="0" animBg="1"/>
      <p:bldP spid="1704986" grpId="1" animBg="1"/>
      <p:bldP spid="28" grpId="0"/>
      <p:bldP spid="28" grpId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Accidental beam losses: Machine Protection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977150"/>
            <a:ext cx="8686800" cy="5334000"/>
          </a:xfrm>
        </p:spPr>
        <p:txBody>
          <a:bodyPr/>
          <a:lstStyle/>
          <a:p>
            <a:pPr eaLnBrk="1" hangingPunct="1">
              <a:lnSpc>
                <a:spcPct val="105000"/>
              </a:lnSpc>
              <a:buFontTx/>
              <a:buNone/>
            </a:pPr>
            <a:r>
              <a:rPr lang="en-GB" dirty="0" smtClean="0"/>
              <a:t>Single-passage beam loss in the accelerator complex (ns - </a:t>
            </a:r>
            <a:r>
              <a:rPr lang="en-GB" dirty="0" smtClean="0">
                <a:sym typeface="Symbol" pitchFamily="18" charset="2"/>
              </a:rPr>
              <a:t>s)</a:t>
            </a:r>
            <a:r>
              <a:rPr lang="en-GB" dirty="0" smtClean="0"/>
              <a:t> </a:t>
            </a:r>
          </a:p>
          <a:p>
            <a:pPr lvl="1" eaLnBrk="1" hangingPunct="1">
              <a:lnSpc>
                <a:spcPct val="105000"/>
              </a:lnSpc>
            </a:pPr>
            <a:r>
              <a:rPr lang="en-GB" dirty="0" smtClean="0"/>
              <a:t>transfer lines between accelerators or from an accelerator to a target station (target for secondary particle production, beam dump block)</a:t>
            </a:r>
          </a:p>
          <a:p>
            <a:pPr lvl="1" eaLnBrk="1" hangingPunct="1">
              <a:lnSpc>
                <a:spcPct val="105000"/>
              </a:lnSpc>
            </a:pPr>
            <a:r>
              <a:rPr lang="en-GB" dirty="0" smtClean="0"/>
              <a:t>failures of kicker magnets (injection, extraction, special kicker magnets, for example for diagnostics)</a:t>
            </a:r>
          </a:p>
          <a:p>
            <a:pPr lvl="1" eaLnBrk="1" hangingPunct="1">
              <a:lnSpc>
                <a:spcPct val="105000"/>
              </a:lnSpc>
            </a:pPr>
            <a:r>
              <a:rPr lang="en-GB" dirty="0" smtClean="0"/>
              <a:t>failures in linear accelerators, in particular due to RF systems</a:t>
            </a:r>
          </a:p>
          <a:p>
            <a:pPr lvl="1" eaLnBrk="1" hangingPunct="1">
              <a:lnSpc>
                <a:spcPct val="105000"/>
              </a:lnSpc>
            </a:pPr>
            <a:r>
              <a:rPr lang="en-GB" dirty="0" smtClean="0"/>
              <a:t>too small beam size at a target station</a:t>
            </a:r>
          </a:p>
          <a:p>
            <a:pPr eaLnBrk="1" hangingPunct="1">
              <a:lnSpc>
                <a:spcPct val="105000"/>
              </a:lnSpc>
              <a:buFontTx/>
              <a:buNone/>
            </a:pPr>
            <a:r>
              <a:rPr lang="en-GB" dirty="0" smtClean="0"/>
              <a:t>Very fast beam loss (ms)</a:t>
            </a:r>
          </a:p>
          <a:p>
            <a:pPr lvl="1" eaLnBrk="1" hangingPunct="1">
              <a:lnSpc>
                <a:spcPct val="105000"/>
              </a:lnSpc>
            </a:pPr>
            <a:r>
              <a:rPr lang="en-GB" dirty="0" smtClean="0"/>
              <a:t>e.g. multi turn beam losses in circular accelerators</a:t>
            </a:r>
          </a:p>
          <a:p>
            <a:pPr lvl="1" eaLnBrk="1" hangingPunct="1">
              <a:lnSpc>
                <a:spcPct val="105000"/>
              </a:lnSpc>
            </a:pPr>
            <a:r>
              <a:rPr lang="en-GB" dirty="0" smtClean="0"/>
              <a:t>due to a large number of possible failures, mostly in the magnet powering system, with a typical time constant of ~1 </a:t>
            </a:r>
            <a:r>
              <a:rPr lang="en-GB" dirty="0" err="1" smtClean="0"/>
              <a:t>ms</a:t>
            </a:r>
            <a:r>
              <a:rPr lang="en-GB" dirty="0" smtClean="0"/>
              <a:t> to many seconds</a:t>
            </a:r>
          </a:p>
          <a:p>
            <a:pPr eaLnBrk="1" hangingPunct="1">
              <a:lnSpc>
                <a:spcPct val="105000"/>
              </a:lnSpc>
              <a:buFontTx/>
              <a:buNone/>
            </a:pPr>
            <a:r>
              <a:rPr lang="en-GB" dirty="0" smtClean="0"/>
              <a:t>Fast beam loss (some 10 ms to seconds)</a:t>
            </a:r>
          </a:p>
          <a:p>
            <a:pPr eaLnBrk="1" hangingPunct="1">
              <a:lnSpc>
                <a:spcPct val="105000"/>
              </a:lnSpc>
              <a:buFontTx/>
              <a:buNone/>
            </a:pPr>
            <a:r>
              <a:rPr lang="en-GB" dirty="0" smtClean="0"/>
              <a:t>Slow beam loss (many seconds)</a:t>
            </a:r>
          </a:p>
        </p:txBody>
      </p:sp>
    </p:spTree>
    <p:extLst>
      <p:ext uri="{BB962C8B-B14F-4D97-AF65-F5344CB8AC3E}">
        <p14:creationId xmlns:p14="http://schemas.microsoft.com/office/powerpoint/2010/main" val="308015700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Classification of failures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839200" cy="5692775"/>
          </a:xfrm>
        </p:spPr>
        <p:txBody>
          <a:bodyPr/>
          <a:lstStyle/>
          <a:p>
            <a:pPr eaLnBrk="1" hangingPunct="1"/>
            <a:r>
              <a:rPr lang="en-GB" dirty="0" smtClean="0"/>
              <a:t>Type of the failure</a:t>
            </a:r>
          </a:p>
          <a:p>
            <a:pPr lvl="1" eaLnBrk="1" hangingPunct="1"/>
            <a:r>
              <a:rPr lang="en-GB" dirty="0" smtClean="0"/>
              <a:t>hardware failure (power converter trip, magnet quench, AC distribution failure such as thunderstorm, object in vacuum chamber, vacuum leak, RF trip, kicker magnet misfires, .…)</a:t>
            </a:r>
          </a:p>
          <a:p>
            <a:pPr lvl="1" eaLnBrk="1" hangingPunct="1"/>
            <a:r>
              <a:rPr lang="en-GB" dirty="0" smtClean="0"/>
              <a:t>controls failure (wrong data, wrong magnet current function, trigger problem, timing system, feedback failure, ..)</a:t>
            </a:r>
          </a:p>
          <a:p>
            <a:pPr lvl="1" eaLnBrk="1" hangingPunct="1"/>
            <a:r>
              <a:rPr lang="en-GB" dirty="0" smtClean="0"/>
              <a:t>operational failure (chromaticity / tune / orbit wrong values, …)</a:t>
            </a:r>
          </a:p>
          <a:p>
            <a:pPr lvl="1" eaLnBrk="1" hangingPunct="1"/>
            <a:r>
              <a:rPr lang="en-GB" dirty="0" smtClean="0"/>
              <a:t>beam instability (due to too high beam / bunch current / e-clouds)</a:t>
            </a:r>
          </a:p>
          <a:p>
            <a:pPr lvl="1" eaLnBrk="1" hangingPunct="1"/>
            <a:endParaRPr lang="en-GB" dirty="0" smtClean="0"/>
          </a:p>
          <a:p>
            <a:pPr eaLnBrk="1" hangingPunct="1"/>
            <a:r>
              <a:rPr lang="en-GB" dirty="0" smtClean="0"/>
              <a:t>Parameters for the failure</a:t>
            </a:r>
          </a:p>
          <a:p>
            <a:pPr lvl="1" eaLnBrk="1" hangingPunct="1"/>
            <a:r>
              <a:rPr lang="en-GB" dirty="0" smtClean="0"/>
              <a:t>time constant for beam loss</a:t>
            </a:r>
          </a:p>
          <a:p>
            <a:pPr lvl="1" eaLnBrk="1" hangingPunct="1"/>
            <a:r>
              <a:rPr lang="en-GB" dirty="0" smtClean="0"/>
              <a:t>probability for the failure</a:t>
            </a:r>
          </a:p>
          <a:p>
            <a:pPr lvl="1" eaLnBrk="1" hangingPunct="1"/>
            <a:r>
              <a:rPr lang="en-GB" dirty="0" smtClean="0"/>
              <a:t>damage potential</a:t>
            </a:r>
          </a:p>
        </p:txBody>
      </p:sp>
      <p:sp>
        <p:nvSpPr>
          <p:cNvPr id="122884" name="AutoShape 4"/>
          <p:cNvSpPr>
            <a:spLocks/>
          </p:cNvSpPr>
          <p:nvPr/>
        </p:nvSpPr>
        <p:spPr bwMode="auto">
          <a:xfrm>
            <a:off x="4343400" y="5017977"/>
            <a:ext cx="76200" cy="533400"/>
          </a:xfrm>
          <a:prstGeom prst="rightBrace">
            <a:avLst>
              <a:gd name="adj1" fmla="val 58333"/>
              <a:gd name="adj2" fmla="val 50000"/>
            </a:avLst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5000"/>
              </a:lnSpc>
              <a:spcBef>
                <a:spcPct val="40000"/>
              </a:spcBef>
            </a:pPr>
            <a:endParaRPr lang="de-DE">
              <a:solidFill>
                <a:srgbClr val="0000CC"/>
              </a:solidFill>
            </a:endParaRPr>
          </a:p>
        </p:txBody>
      </p:sp>
      <p:sp>
        <p:nvSpPr>
          <p:cNvPr id="122885" name="Text Box 5"/>
          <p:cNvSpPr txBox="1">
            <a:spLocks noChangeArrowheads="1"/>
          </p:cNvSpPr>
          <p:nvPr/>
        </p:nvSpPr>
        <p:spPr bwMode="auto">
          <a:xfrm>
            <a:off x="4579938" y="5094177"/>
            <a:ext cx="18208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en-US" sz="2000" dirty="0">
                <a:solidFill>
                  <a:srgbClr val="0000CC"/>
                </a:solidFill>
              </a:rPr>
              <a:t>defined as risk</a:t>
            </a:r>
            <a:endParaRPr lang="en-GB" sz="20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67024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Probability of a failure leading to beam loss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839200" cy="5692775"/>
          </a:xfrm>
        </p:spPr>
        <p:txBody>
          <a:bodyPr/>
          <a:lstStyle/>
          <a:p>
            <a:pPr eaLnBrk="1" hangingPunct="1"/>
            <a:r>
              <a:rPr lang="en-GB" dirty="0" smtClean="0"/>
              <a:t>Experience from LHC (the most complex accelerator)</a:t>
            </a:r>
          </a:p>
          <a:p>
            <a:pPr lvl="1" eaLnBrk="1" hangingPunct="1"/>
            <a:r>
              <a:rPr lang="en-GB" dirty="0" smtClean="0"/>
              <a:t>When the beam are colliding, the optimum length of a store is in the order of 10-15 hours, then ended by operation</a:t>
            </a:r>
          </a:p>
          <a:p>
            <a:pPr lvl="1" eaLnBrk="1" hangingPunct="1"/>
            <a:r>
              <a:rPr lang="en-US" dirty="0" smtClean="0"/>
              <a:t>Most fills (~70 %) are ended by failures, the machine protection systems dump the beams</a:t>
            </a:r>
          </a:p>
          <a:p>
            <a:pPr lvl="1" eaLnBrk="1" hangingPunct="1"/>
            <a:r>
              <a:rPr lang="en-US" b="1" dirty="0" smtClean="0"/>
              <a:t>MTBF of about 6 h</a:t>
            </a:r>
            <a:endParaRPr lang="en-GB" b="1" dirty="0" smtClean="0"/>
          </a:p>
          <a:p>
            <a:pPr lvl="1" eaLnBrk="1" hangingPunct="1"/>
            <a:endParaRPr lang="en-GB" dirty="0" smtClean="0"/>
          </a:p>
          <a:p>
            <a:pPr eaLnBrk="1" hangingPunct="1"/>
            <a:r>
              <a:rPr lang="en-GB" dirty="0" smtClean="0"/>
              <a:t>Other large accelerators (SNS, plans for ESS, synchrotron light sources)</a:t>
            </a:r>
          </a:p>
          <a:p>
            <a:pPr lvl="1" eaLnBrk="1" hangingPunct="1"/>
            <a:r>
              <a:rPr lang="en-GB" b="1" dirty="0" smtClean="0"/>
              <a:t>MTBF between 20 h and up to several 100 h  </a:t>
            </a:r>
          </a:p>
          <a:p>
            <a:pPr lvl="2" eaLnBrk="1" hangingPunct="1"/>
            <a:r>
              <a:rPr lang="en-GB" sz="1800" b="1" dirty="0"/>
              <a:t>	</a:t>
            </a:r>
            <a:r>
              <a:rPr lang="en-GB" sz="1800" b="1" dirty="0" smtClean="0"/>
              <a:t>		</a:t>
            </a:r>
            <a:r>
              <a:rPr lang="en-GB" sz="1800" dirty="0" smtClean="0"/>
              <a:t>(…. more </a:t>
            </a:r>
            <a:r>
              <a:rPr lang="en-GB" sz="1800" dirty="0"/>
              <a:t>accurate </a:t>
            </a:r>
            <a:r>
              <a:rPr lang="en-GB" sz="1800" dirty="0" smtClean="0"/>
              <a:t>numbers are appreciated)</a:t>
            </a:r>
            <a:endParaRPr lang="en-GB" dirty="0" smtClean="0"/>
          </a:p>
          <a:p>
            <a:pPr lvl="1" eaLnBrk="1" hangingPunct="1"/>
            <a:endParaRPr lang="en-US" b="1" dirty="0"/>
          </a:p>
          <a:p>
            <a:pPr eaLnBrk="1" hangingPunct="1"/>
            <a:r>
              <a:rPr lang="en-US" dirty="0" smtClean="0"/>
              <a:t>At high power accelerators, most failures would lead to damage if not mitigated = &gt; the machine protection system is an essential part of the accelerator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06395663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5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7350" y="1849545"/>
            <a:ext cx="8424863" cy="29638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algn="ctr"/>
            <a:r>
              <a:rPr lang="en-US" sz="6600" dirty="0" smtClean="0">
                <a:solidFill>
                  <a:srgbClr val="0000CC"/>
                </a:solidFill>
              </a:rPr>
              <a:t>Machine Protection</a:t>
            </a:r>
            <a:endParaRPr lang="en-US" sz="66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37845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Example for Active Protection - Traffic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36625"/>
            <a:ext cx="3429000" cy="5692775"/>
          </a:xfrm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GB" dirty="0" smtClean="0">
                <a:solidFill>
                  <a:srgbClr val="0000CC"/>
                </a:solidFill>
              </a:rPr>
              <a:t>A monitor detects a dangerous situation</a:t>
            </a:r>
          </a:p>
          <a:p>
            <a:pPr>
              <a:spcBef>
                <a:spcPct val="20000"/>
              </a:spcBef>
            </a:pPr>
            <a:endParaRPr lang="en-GB" dirty="0" smtClean="0">
              <a:solidFill>
                <a:srgbClr val="0000CC"/>
              </a:solidFill>
            </a:endParaRPr>
          </a:p>
          <a:p>
            <a:pPr>
              <a:spcBef>
                <a:spcPct val="20000"/>
              </a:spcBef>
            </a:pPr>
            <a:endParaRPr lang="en-GB" dirty="0" smtClean="0">
              <a:solidFill>
                <a:srgbClr val="0000CC"/>
              </a:solidFill>
            </a:endParaRPr>
          </a:p>
          <a:p>
            <a:pPr>
              <a:spcBef>
                <a:spcPct val="20000"/>
              </a:spcBef>
            </a:pPr>
            <a:r>
              <a:rPr lang="en-GB" dirty="0" smtClean="0">
                <a:solidFill>
                  <a:srgbClr val="0000CC"/>
                </a:solidFill>
              </a:rPr>
              <a:t>An action is triggered</a:t>
            </a:r>
          </a:p>
          <a:p>
            <a:pPr>
              <a:spcBef>
                <a:spcPct val="20000"/>
              </a:spcBef>
            </a:pPr>
            <a:endParaRPr lang="en-GB" dirty="0" smtClean="0">
              <a:solidFill>
                <a:srgbClr val="0000CC"/>
              </a:solidFill>
            </a:endParaRPr>
          </a:p>
          <a:p>
            <a:pPr>
              <a:spcBef>
                <a:spcPct val="20000"/>
              </a:spcBef>
            </a:pPr>
            <a:endParaRPr lang="en-GB" dirty="0" smtClean="0">
              <a:solidFill>
                <a:srgbClr val="0000CC"/>
              </a:solidFill>
            </a:endParaRPr>
          </a:p>
          <a:p>
            <a:pPr>
              <a:spcBef>
                <a:spcPct val="20000"/>
              </a:spcBef>
            </a:pPr>
            <a:endParaRPr lang="en-GB" dirty="0" smtClean="0">
              <a:solidFill>
                <a:srgbClr val="0000CC"/>
              </a:solidFill>
            </a:endParaRPr>
          </a:p>
          <a:p>
            <a:pPr>
              <a:spcBef>
                <a:spcPct val="20000"/>
              </a:spcBef>
            </a:pPr>
            <a:r>
              <a:rPr lang="en-GB" dirty="0" smtClean="0">
                <a:solidFill>
                  <a:srgbClr val="0000CC"/>
                </a:solidFill>
              </a:rPr>
              <a:t>The energy stored in the system is safely dissipated</a:t>
            </a:r>
          </a:p>
        </p:txBody>
      </p:sp>
      <p:pic>
        <p:nvPicPr>
          <p:cNvPr id="168243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67100" y="4191000"/>
            <a:ext cx="3124200" cy="213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8243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75450" y="4191000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82441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29200" y="936625"/>
            <a:ext cx="1776413" cy="133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82442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15150" y="936625"/>
            <a:ext cx="1003300" cy="133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82443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81600" y="2414588"/>
            <a:ext cx="2057400" cy="155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4478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2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82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2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82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2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682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2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682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2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682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69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Example for Passive Protection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spcBef>
                <a:spcPct val="20000"/>
              </a:spcBef>
              <a:buFontTx/>
              <a:buNone/>
            </a:pPr>
            <a:endParaRPr lang="en-GB" sz="4800" dirty="0" smtClean="0"/>
          </a:p>
          <a:p>
            <a:pPr algn="ctr">
              <a:spcBef>
                <a:spcPct val="20000"/>
              </a:spcBef>
              <a:buFontTx/>
              <a:buNone/>
            </a:pPr>
            <a:endParaRPr lang="en-GB" sz="4800" dirty="0" smtClean="0"/>
          </a:p>
        </p:txBody>
      </p:sp>
      <p:pic>
        <p:nvPicPr>
          <p:cNvPr id="12902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3962400"/>
            <a:ext cx="4114800" cy="244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"/>
          <p:cNvGrpSpPr/>
          <p:nvPr/>
        </p:nvGrpSpPr>
        <p:grpSpPr>
          <a:xfrm>
            <a:off x="349624" y="936624"/>
            <a:ext cx="8032376" cy="3025775"/>
            <a:chOff x="349624" y="936624"/>
            <a:chExt cx="8032376" cy="3025775"/>
          </a:xfrm>
        </p:grpSpPr>
        <p:sp>
          <p:nvSpPr>
            <p:cNvPr id="129029" name="Rectangle 7"/>
            <p:cNvSpPr>
              <a:spLocks noChangeArrowheads="1"/>
            </p:cNvSpPr>
            <p:nvPr/>
          </p:nvSpPr>
          <p:spPr bwMode="auto">
            <a:xfrm>
              <a:off x="349624" y="936624"/>
              <a:ext cx="3429000" cy="3025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eaLnBrk="0" hangingPunct="0">
                <a:lnSpc>
                  <a:spcPct val="95000"/>
                </a:lnSpc>
                <a:spcBef>
                  <a:spcPct val="20000"/>
                </a:spcBef>
                <a:buFontTx/>
                <a:buChar char="•"/>
              </a:pPr>
              <a:r>
                <a:rPr lang="en-GB" dirty="0">
                  <a:solidFill>
                    <a:srgbClr val="0000CC"/>
                  </a:solidFill>
                </a:rPr>
                <a:t>The monitor fails to detect a dangerous situation</a:t>
              </a:r>
            </a:p>
            <a:p>
              <a:pPr eaLnBrk="0" hangingPunct="0">
                <a:lnSpc>
                  <a:spcPct val="95000"/>
                </a:lnSpc>
                <a:spcBef>
                  <a:spcPct val="20000"/>
                </a:spcBef>
              </a:pPr>
              <a:endParaRPr lang="en-GB" dirty="0">
                <a:solidFill>
                  <a:srgbClr val="0000CC"/>
                </a:solidFill>
              </a:endParaRPr>
            </a:p>
            <a:p>
              <a:pPr marL="342900" indent="-342900" eaLnBrk="0" hangingPunct="0">
                <a:lnSpc>
                  <a:spcPct val="95000"/>
                </a:lnSpc>
                <a:spcBef>
                  <a:spcPct val="20000"/>
                </a:spcBef>
                <a:buFontTx/>
                <a:buChar char="•"/>
              </a:pPr>
              <a:r>
                <a:rPr lang="en-GB" dirty="0">
                  <a:solidFill>
                    <a:srgbClr val="0000CC"/>
                  </a:solidFill>
                </a:rPr>
                <a:t>The reaction time is too short </a:t>
              </a:r>
            </a:p>
          </p:txBody>
        </p:sp>
        <p:pic>
          <p:nvPicPr>
            <p:cNvPr id="129030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267200" y="936625"/>
              <a:ext cx="4114800" cy="2740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349624" y="3962400"/>
            <a:ext cx="3429000" cy="230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95000"/>
              </a:lnSpc>
              <a:spcBef>
                <a:spcPct val="20000"/>
              </a:spcBef>
              <a:buFontTx/>
              <a:buChar char="•"/>
            </a:pPr>
            <a:r>
              <a:rPr lang="en-GB" dirty="0" smtClean="0">
                <a:solidFill>
                  <a:srgbClr val="0000CC"/>
                </a:solidFill>
              </a:rPr>
              <a:t>Active </a:t>
            </a:r>
            <a:r>
              <a:rPr lang="en-GB" dirty="0">
                <a:solidFill>
                  <a:srgbClr val="0000CC"/>
                </a:solidFill>
              </a:rPr>
              <a:t>protection not possible </a:t>
            </a:r>
            <a:r>
              <a:rPr lang="en-GB" dirty="0" smtClean="0">
                <a:solidFill>
                  <a:srgbClr val="0000CC"/>
                </a:solidFill>
              </a:rPr>
              <a:t>– passive protection by bumper, air bag, safety belts</a:t>
            </a:r>
            <a:endParaRPr lang="en-GB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75001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9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Strategy for protection and related systems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solidFill>
                  <a:srgbClr val="0000CC"/>
                </a:solidFill>
              </a:rPr>
              <a:t>Avoid that a specific failure can happen</a:t>
            </a:r>
            <a:endParaRPr lang="en-GB" dirty="0"/>
          </a:p>
          <a:p>
            <a:pPr eaLnBrk="1" hangingPunct="1"/>
            <a:r>
              <a:rPr lang="en-GB" dirty="0" smtClean="0">
                <a:solidFill>
                  <a:srgbClr val="C00000"/>
                </a:solidFill>
              </a:rPr>
              <a:t>Detect failure at hardware level </a:t>
            </a:r>
            <a:r>
              <a:rPr lang="en-GB" dirty="0" smtClean="0">
                <a:solidFill>
                  <a:srgbClr val="0000CC"/>
                </a:solidFill>
              </a:rPr>
              <a:t>and stop beam operation</a:t>
            </a:r>
          </a:p>
          <a:p>
            <a:pPr eaLnBrk="1" hangingPunct="1"/>
            <a:r>
              <a:rPr lang="en-GB" dirty="0" smtClean="0">
                <a:solidFill>
                  <a:srgbClr val="C00000"/>
                </a:solidFill>
              </a:rPr>
              <a:t>Detect initial consequences </a:t>
            </a:r>
            <a:r>
              <a:rPr lang="en-GB" dirty="0" smtClean="0">
                <a:solidFill>
                  <a:srgbClr val="0000FF"/>
                </a:solidFill>
              </a:rPr>
              <a:t>of failure with </a:t>
            </a:r>
            <a:r>
              <a:rPr lang="en-GB" dirty="0" smtClean="0">
                <a:solidFill>
                  <a:srgbClr val="C00000"/>
                </a:solidFill>
              </a:rPr>
              <a:t>beam instrumentation </a:t>
            </a:r>
            <a:r>
              <a:rPr lang="en-GB" dirty="0" smtClean="0">
                <a:solidFill>
                  <a:srgbClr val="0000CC"/>
                </a:solidFill>
              </a:rPr>
              <a:t>….before it is too late…</a:t>
            </a:r>
            <a:endParaRPr lang="en-GB" dirty="0"/>
          </a:p>
          <a:p>
            <a:pPr eaLnBrk="1" hangingPunct="1"/>
            <a:r>
              <a:rPr lang="en-GB" dirty="0" smtClean="0">
                <a:solidFill>
                  <a:srgbClr val="C00000"/>
                </a:solidFill>
              </a:rPr>
              <a:t>Stop beam operation</a:t>
            </a:r>
          </a:p>
          <a:p>
            <a:pPr lvl="1" eaLnBrk="1" hangingPunct="1"/>
            <a:r>
              <a:rPr lang="en-GB" dirty="0" smtClean="0">
                <a:solidFill>
                  <a:srgbClr val="C00000"/>
                </a:solidFill>
              </a:rPr>
              <a:t>inhibit injection</a:t>
            </a:r>
          </a:p>
          <a:p>
            <a:pPr lvl="1" eaLnBrk="1" hangingPunct="1"/>
            <a:r>
              <a:rPr lang="en-GB" dirty="0" smtClean="0">
                <a:solidFill>
                  <a:srgbClr val="C00000"/>
                </a:solidFill>
              </a:rPr>
              <a:t>extract beam into beam dump block</a:t>
            </a:r>
          </a:p>
          <a:p>
            <a:pPr lvl="1" eaLnBrk="1" hangingPunct="1"/>
            <a:r>
              <a:rPr lang="en-GB" dirty="0" smtClean="0">
                <a:solidFill>
                  <a:srgbClr val="C00000"/>
                </a:solidFill>
              </a:rPr>
              <a:t>stop beam by beam absorber / collimator</a:t>
            </a:r>
            <a:endParaRPr lang="en-GB" dirty="0">
              <a:solidFill>
                <a:srgbClr val="C00000"/>
              </a:solidFill>
            </a:endParaRPr>
          </a:p>
          <a:p>
            <a:pPr eaLnBrk="1" hangingPunct="1"/>
            <a:r>
              <a:rPr lang="en-GB" dirty="0" smtClean="0"/>
              <a:t>Elements in the protection systems</a:t>
            </a:r>
          </a:p>
          <a:p>
            <a:pPr lvl="1" eaLnBrk="1" hangingPunct="1"/>
            <a:r>
              <a:rPr lang="en-GB" dirty="0" smtClean="0"/>
              <a:t>equipment monitoring and beam monitoring</a:t>
            </a:r>
          </a:p>
          <a:p>
            <a:pPr lvl="1" eaLnBrk="1" hangingPunct="1"/>
            <a:r>
              <a:rPr lang="en-GB" dirty="0" smtClean="0"/>
              <a:t>beam dump (fast kicker magnet and absorber block)</a:t>
            </a:r>
          </a:p>
          <a:p>
            <a:pPr lvl="1" eaLnBrk="1" hangingPunct="1"/>
            <a:r>
              <a:rPr lang="en-US" dirty="0"/>
              <a:t>c</a:t>
            </a:r>
            <a:r>
              <a:rPr lang="en-US" dirty="0" smtClean="0"/>
              <a:t>hopper to stop the beam in the low energy part</a:t>
            </a:r>
            <a:endParaRPr lang="en-GB" dirty="0" smtClean="0"/>
          </a:p>
          <a:p>
            <a:pPr lvl="1" eaLnBrk="1" hangingPunct="1"/>
            <a:r>
              <a:rPr lang="en-GB" dirty="0" smtClean="0"/>
              <a:t>collimators and beam absorbers</a:t>
            </a:r>
          </a:p>
          <a:p>
            <a:pPr lvl="1" eaLnBrk="1" hangingPunct="1"/>
            <a:r>
              <a:rPr lang="en-GB" dirty="0" smtClean="0"/>
              <a:t>beam interlock systems linking different systems</a:t>
            </a:r>
          </a:p>
        </p:txBody>
      </p:sp>
    </p:spTree>
    <p:extLst>
      <p:ext uri="{BB962C8B-B14F-4D97-AF65-F5344CB8AC3E}">
        <p14:creationId xmlns:p14="http://schemas.microsoft.com/office/powerpoint/2010/main" val="182591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Beam instrumentation for machine protection 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839200" cy="5692775"/>
          </a:xfrm>
        </p:spPr>
        <p:txBody>
          <a:bodyPr/>
          <a:lstStyle/>
          <a:p>
            <a:pPr eaLnBrk="1" hangingPunct="1"/>
            <a:r>
              <a:rPr lang="en-GB" dirty="0" smtClean="0"/>
              <a:t>Beam Loss Monitors</a:t>
            </a:r>
          </a:p>
          <a:p>
            <a:pPr lvl="1" eaLnBrk="1" hangingPunct="1"/>
            <a:r>
              <a:rPr lang="en-GB" dirty="0" smtClean="0"/>
              <a:t>stop beam operation in case of too high beam losses</a:t>
            </a:r>
          </a:p>
          <a:p>
            <a:pPr lvl="1" eaLnBrk="1" hangingPunct="1"/>
            <a:r>
              <a:rPr lang="en-GB" dirty="0" smtClean="0"/>
              <a:t>monitor beam losses around the accelerator (full coverage?)</a:t>
            </a:r>
          </a:p>
          <a:p>
            <a:pPr lvl="1" eaLnBrk="1" hangingPunct="1"/>
            <a:r>
              <a:rPr lang="en-GB" dirty="0" smtClean="0"/>
              <a:t>could be fast and/</a:t>
            </a:r>
            <a:r>
              <a:rPr lang="en-GB" dirty="0" smtClean="0">
                <a:sym typeface="Symbol" pitchFamily="18" charset="2"/>
              </a:rPr>
              <a:t>or slow </a:t>
            </a:r>
            <a:r>
              <a:rPr lang="en-GB" dirty="0" smtClean="0"/>
              <a:t>(LHC down to 40 </a:t>
            </a:r>
            <a:r>
              <a:rPr lang="en-GB" dirty="0" smtClean="0">
                <a:sym typeface="Symbol" pitchFamily="18" charset="2"/>
              </a:rPr>
              <a:t>s) </a:t>
            </a:r>
          </a:p>
          <a:p>
            <a:pPr eaLnBrk="1" hangingPunct="1"/>
            <a:r>
              <a:rPr lang="en-GB" dirty="0" smtClean="0"/>
              <a:t>Beam Position Monitors </a:t>
            </a:r>
          </a:p>
          <a:p>
            <a:pPr lvl="1" eaLnBrk="1" hangingPunct="1"/>
            <a:r>
              <a:rPr lang="en-GB" dirty="0" smtClean="0"/>
              <a:t>ensuring that the beam has the correct position</a:t>
            </a:r>
          </a:p>
          <a:p>
            <a:pPr lvl="1" eaLnBrk="1" hangingPunct="1"/>
            <a:r>
              <a:rPr lang="en-GB" dirty="0" smtClean="0"/>
              <a:t>in general, the beam should be centred in the aperture</a:t>
            </a:r>
          </a:p>
          <a:p>
            <a:pPr eaLnBrk="1" hangingPunct="1"/>
            <a:r>
              <a:rPr lang="en-GB" dirty="0" smtClean="0"/>
              <a:t>Beam Current Transformers</a:t>
            </a:r>
          </a:p>
          <a:p>
            <a:pPr lvl="1" eaLnBrk="1" hangingPunct="1"/>
            <a:r>
              <a:rPr lang="en-GB" dirty="0" smtClean="0"/>
              <a:t>if the transmission between two locations of the accelerator is too low (=beam lost somewhere): stop beam operation</a:t>
            </a:r>
          </a:p>
          <a:p>
            <a:pPr lvl="1" eaLnBrk="1" hangingPunct="1"/>
            <a:r>
              <a:rPr lang="en-GB" dirty="0" smtClean="0"/>
              <a:t>if the beam lifetime is too short: dump beam</a:t>
            </a:r>
          </a:p>
          <a:p>
            <a:pPr eaLnBrk="1" hangingPunct="1"/>
            <a:r>
              <a:rPr lang="en-GB" dirty="0" smtClean="0"/>
              <a:t>Beam Size Monitors</a:t>
            </a:r>
          </a:p>
          <a:p>
            <a:pPr lvl="1" eaLnBrk="1" hangingPunct="1"/>
            <a:r>
              <a:rPr lang="en-GB" dirty="0" smtClean="0"/>
              <a:t>if beam size is too small could be dangerous for windows, targets, …</a:t>
            </a:r>
          </a:p>
        </p:txBody>
      </p:sp>
    </p:spTree>
    <p:extLst>
      <p:ext uri="{BB962C8B-B14F-4D97-AF65-F5344CB8AC3E}">
        <p14:creationId xmlns:p14="http://schemas.microsoft.com/office/powerpoint/2010/main" val="334391610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2450" name="Picture 2" descr="P10008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2814920"/>
            <a:ext cx="4999038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12451" name="Picture 16" descr="ioni508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86600" y="914400"/>
            <a:ext cx="1390650" cy="540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2"/>
          <p:cNvSpPr txBox="1">
            <a:spLocks noChangeArrowheads="1"/>
          </p:cNvSpPr>
          <p:nvPr/>
        </p:nvSpPr>
        <p:spPr>
          <a:xfrm>
            <a:off x="447675" y="811213"/>
            <a:ext cx="6456363" cy="2051050"/>
          </a:xfrm>
          <a:prstGeom prst="rect">
            <a:avLst/>
          </a:prstGeom>
        </p:spPr>
        <p:txBody>
          <a:bodyPr/>
          <a:lstStyle/>
          <a:p>
            <a:pPr marL="169863" indent="-169863" eaLnBrk="0" hangingPunct="0">
              <a:spcBef>
                <a:spcPct val="20000"/>
              </a:spcBef>
              <a:buClr>
                <a:srgbClr val="0000FF"/>
              </a:buClr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Ionization chambers to detect beam losses: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•"/>
            </a:pPr>
            <a:r>
              <a:rPr lang="en-US" sz="1800" dirty="0" smtClean="0">
                <a:solidFill>
                  <a:srgbClr val="000000"/>
                </a:solidFill>
              </a:rPr>
              <a:t>Reaction time ~ ½ turn (40 </a:t>
            </a:r>
            <a:r>
              <a:rPr lang="en-US" sz="1800" dirty="0" smtClean="0">
                <a:solidFill>
                  <a:srgbClr val="000000"/>
                </a:solidFill>
                <a:sym typeface="Symbol" pitchFamily="18" charset="2"/>
              </a:rPr>
              <a:t></a:t>
            </a:r>
            <a:r>
              <a:rPr lang="en-US" sz="1800" dirty="0" smtClean="0">
                <a:solidFill>
                  <a:srgbClr val="000000"/>
                </a:solidFill>
              </a:rPr>
              <a:t>s)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•"/>
            </a:pPr>
            <a:r>
              <a:rPr lang="en-US" sz="1800" dirty="0" smtClean="0">
                <a:solidFill>
                  <a:srgbClr val="000000"/>
                </a:solidFill>
              </a:rPr>
              <a:t>Very large dynamic range (&gt; 10</a:t>
            </a:r>
            <a:r>
              <a:rPr lang="en-US" sz="1800" baseline="30000" dirty="0" smtClean="0">
                <a:solidFill>
                  <a:srgbClr val="000000"/>
                </a:solidFill>
              </a:rPr>
              <a:t>6</a:t>
            </a:r>
            <a:r>
              <a:rPr lang="en-US" sz="1800" dirty="0" smtClean="0">
                <a:solidFill>
                  <a:srgbClr val="000000"/>
                </a:solidFill>
              </a:rPr>
              <a:t>)</a:t>
            </a:r>
          </a:p>
          <a:p>
            <a:pPr marL="169863" indent="-169863" eaLnBrk="0" hangingPunct="0">
              <a:spcBef>
                <a:spcPct val="20000"/>
              </a:spcBef>
              <a:buClr>
                <a:srgbClr val="0000FF"/>
              </a:buClr>
              <a:buFontTx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There are ~</a:t>
            </a:r>
            <a:r>
              <a:rPr lang="en-US" sz="2000" u="sng" dirty="0" smtClean="0">
                <a:solidFill>
                  <a:srgbClr val="FF0000"/>
                </a:solidFill>
              </a:rPr>
              <a:t>3600</a:t>
            </a:r>
            <a:r>
              <a:rPr lang="en-US" sz="2000" dirty="0" smtClean="0">
                <a:solidFill>
                  <a:srgbClr val="000000"/>
                </a:solidFill>
              </a:rPr>
              <a:t> chambers distributed over the ring to detect abnormal beam losses and if necessary trigger a beam abort !</a:t>
            </a:r>
          </a:p>
        </p:txBody>
      </p:sp>
      <p:sp>
        <p:nvSpPr>
          <p:cNvPr id="1512453" name="Oval 8"/>
          <p:cNvSpPr>
            <a:spLocks noChangeArrowheads="1"/>
          </p:cNvSpPr>
          <p:nvPr/>
        </p:nvSpPr>
        <p:spPr bwMode="auto">
          <a:xfrm>
            <a:off x="2326341" y="4520828"/>
            <a:ext cx="3429000" cy="1828800"/>
          </a:xfrm>
          <a:prstGeom prst="ellipse">
            <a:avLst/>
          </a:prstGeom>
          <a:noFill/>
          <a:ln w="38100" algn="ctr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GB" sz="1800" dirty="0" smtClean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512454" name="Oval 9"/>
          <p:cNvSpPr>
            <a:spLocks noChangeArrowheads="1"/>
          </p:cNvSpPr>
          <p:nvPr/>
        </p:nvSpPr>
        <p:spPr bwMode="auto">
          <a:xfrm>
            <a:off x="990600" y="3845861"/>
            <a:ext cx="1219200" cy="609600"/>
          </a:xfrm>
          <a:prstGeom prst="ellipse">
            <a:avLst/>
          </a:prstGeom>
          <a:noFill/>
          <a:ln w="38100" algn="ctr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GB" sz="1800" dirty="0" smtClean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512455" name="Rectangle 7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Beam Loss Monitors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032778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 smtClean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Layout of beam dump system in IR6</a:t>
            </a:r>
            <a:endParaRPr lang="en-GB" dirty="0" smtClean="0">
              <a:effectLst/>
            </a:endParaRPr>
          </a:p>
        </p:txBody>
      </p:sp>
      <p:sp>
        <p:nvSpPr>
          <p:cNvPr id="68" name="Slide Number Placeholder 2"/>
          <p:cNvSpPr txBox="1">
            <a:spLocks/>
          </p:cNvSpPr>
          <p:nvPr/>
        </p:nvSpPr>
        <p:spPr bwMode="auto">
          <a:xfrm>
            <a:off x="8416925" y="6597650"/>
            <a:ext cx="674688" cy="287338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accent2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accent2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accent2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accent2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accent2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accent2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accent2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accent2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31EC441-6483-4712-9ADB-7A07065A1845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GB" sz="14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9" name="Rectangle 2"/>
          <p:cNvSpPr>
            <a:spLocks noChangeArrowheads="1"/>
          </p:cNvSpPr>
          <p:nvPr/>
        </p:nvSpPr>
        <p:spPr bwMode="auto">
          <a:xfrm>
            <a:off x="0" y="0"/>
            <a:ext cx="9170988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95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500093"/>
              </a:solidFill>
              <a:effectLst/>
              <a:uLnTx/>
              <a:uFillTx/>
            </a:endParaRPr>
          </a:p>
        </p:txBody>
      </p:sp>
      <p:sp>
        <p:nvSpPr>
          <p:cNvPr id="70" name="Text Box 3"/>
          <p:cNvSpPr txBox="1">
            <a:spLocks noChangeArrowheads="1"/>
          </p:cNvSpPr>
          <p:nvPr/>
        </p:nvSpPr>
        <p:spPr bwMode="auto">
          <a:xfrm>
            <a:off x="76200" y="58738"/>
            <a:ext cx="2370591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LHC Layout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eight arcs (sectors)</a:t>
            </a: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eight long straight section (about 700 m long)</a:t>
            </a:r>
          </a:p>
        </p:txBody>
      </p:sp>
      <p:sp>
        <p:nvSpPr>
          <p:cNvPr id="71" name="Line 4"/>
          <p:cNvSpPr>
            <a:spLocks noChangeShapeType="1"/>
          </p:cNvSpPr>
          <p:nvPr/>
        </p:nvSpPr>
        <p:spPr bwMode="auto">
          <a:xfrm flipH="1">
            <a:off x="2698750" y="1066800"/>
            <a:ext cx="4648200" cy="44196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72" name="Arc 5"/>
          <p:cNvSpPr>
            <a:spLocks/>
          </p:cNvSpPr>
          <p:nvPr/>
        </p:nvSpPr>
        <p:spPr bwMode="auto">
          <a:xfrm>
            <a:off x="5367338" y="171450"/>
            <a:ext cx="1747837" cy="2362200"/>
          </a:xfrm>
          <a:custGeom>
            <a:avLst/>
            <a:gdLst>
              <a:gd name="T0" fmla="*/ 0 w 15994"/>
              <a:gd name="T1" fmla="*/ 251202 h 21600"/>
              <a:gd name="T2" fmla="*/ 191005021 w 15994"/>
              <a:gd name="T3" fmla="*/ 72811535 h 21600"/>
              <a:gd name="T4" fmla="*/ 11488472 w 15994"/>
              <a:gd name="T5" fmla="*/ 258332833 h 21600"/>
              <a:gd name="T6" fmla="*/ 0 60000 65536"/>
              <a:gd name="T7" fmla="*/ 0 60000 65536"/>
              <a:gd name="T8" fmla="*/ 0 60000 65536"/>
              <a:gd name="T9" fmla="*/ 0 w 15994"/>
              <a:gd name="T10" fmla="*/ 0 h 21600"/>
              <a:gd name="T11" fmla="*/ 15994 w 1599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94" h="21600" fill="none" extrusionOk="0">
                <a:moveTo>
                  <a:pt x="0" y="21"/>
                </a:moveTo>
                <a:cubicBezTo>
                  <a:pt x="320" y="7"/>
                  <a:pt x="641" y="-1"/>
                  <a:pt x="962" y="0"/>
                </a:cubicBezTo>
                <a:cubicBezTo>
                  <a:pt x="6573" y="0"/>
                  <a:pt x="11964" y="2183"/>
                  <a:pt x="15993" y="6088"/>
                </a:cubicBezTo>
              </a:path>
              <a:path w="15994" h="21600" stroke="0" extrusionOk="0">
                <a:moveTo>
                  <a:pt x="0" y="21"/>
                </a:moveTo>
                <a:cubicBezTo>
                  <a:pt x="320" y="7"/>
                  <a:pt x="641" y="-1"/>
                  <a:pt x="962" y="0"/>
                </a:cubicBezTo>
                <a:cubicBezTo>
                  <a:pt x="6573" y="0"/>
                  <a:pt x="11964" y="2183"/>
                  <a:pt x="15993" y="6088"/>
                </a:cubicBezTo>
                <a:lnTo>
                  <a:pt x="962" y="21600"/>
                </a:lnTo>
                <a:close/>
              </a:path>
            </a:pathLst>
          </a:custGeom>
          <a:noFill/>
          <a:ln w="28575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73" name="Arc 6"/>
          <p:cNvSpPr>
            <a:spLocks/>
          </p:cNvSpPr>
          <p:nvPr/>
        </p:nvSpPr>
        <p:spPr bwMode="auto">
          <a:xfrm rot="2752597">
            <a:off x="6450806" y="1531144"/>
            <a:ext cx="1747838" cy="2362200"/>
          </a:xfrm>
          <a:custGeom>
            <a:avLst/>
            <a:gdLst>
              <a:gd name="T0" fmla="*/ 0 w 15994"/>
              <a:gd name="T1" fmla="*/ 251202 h 21600"/>
              <a:gd name="T2" fmla="*/ 191005240 w 15994"/>
              <a:gd name="T3" fmla="*/ 72811535 h 21600"/>
              <a:gd name="T4" fmla="*/ 11488478 w 15994"/>
              <a:gd name="T5" fmla="*/ 258332833 h 21600"/>
              <a:gd name="T6" fmla="*/ 0 60000 65536"/>
              <a:gd name="T7" fmla="*/ 0 60000 65536"/>
              <a:gd name="T8" fmla="*/ 0 60000 65536"/>
              <a:gd name="T9" fmla="*/ 0 w 15994"/>
              <a:gd name="T10" fmla="*/ 0 h 21600"/>
              <a:gd name="T11" fmla="*/ 15994 w 1599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94" h="21600" fill="none" extrusionOk="0">
                <a:moveTo>
                  <a:pt x="0" y="21"/>
                </a:moveTo>
                <a:cubicBezTo>
                  <a:pt x="320" y="7"/>
                  <a:pt x="641" y="-1"/>
                  <a:pt x="962" y="0"/>
                </a:cubicBezTo>
                <a:cubicBezTo>
                  <a:pt x="6573" y="0"/>
                  <a:pt x="11964" y="2183"/>
                  <a:pt x="15993" y="6088"/>
                </a:cubicBezTo>
              </a:path>
              <a:path w="15994" h="21600" stroke="0" extrusionOk="0">
                <a:moveTo>
                  <a:pt x="0" y="21"/>
                </a:moveTo>
                <a:cubicBezTo>
                  <a:pt x="320" y="7"/>
                  <a:pt x="641" y="-1"/>
                  <a:pt x="962" y="0"/>
                </a:cubicBezTo>
                <a:cubicBezTo>
                  <a:pt x="6573" y="0"/>
                  <a:pt x="11964" y="2183"/>
                  <a:pt x="15993" y="6088"/>
                </a:cubicBezTo>
                <a:lnTo>
                  <a:pt x="962" y="21600"/>
                </a:lnTo>
                <a:close/>
              </a:path>
            </a:pathLst>
          </a:custGeom>
          <a:noFill/>
          <a:ln w="28575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74" name="Line 7"/>
          <p:cNvSpPr>
            <a:spLocks noChangeShapeType="1"/>
          </p:cNvSpPr>
          <p:nvPr/>
        </p:nvSpPr>
        <p:spPr bwMode="auto">
          <a:xfrm>
            <a:off x="7113588" y="836613"/>
            <a:ext cx="457200" cy="433387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75" name="Line 8"/>
          <p:cNvSpPr>
            <a:spLocks noChangeShapeType="1"/>
          </p:cNvSpPr>
          <p:nvPr/>
        </p:nvSpPr>
        <p:spPr bwMode="auto">
          <a:xfrm rot="2789810">
            <a:off x="8073232" y="3082131"/>
            <a:ext cx="457200" cy="433387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76" name="Line 9"/>
          <p:cNvSpPr>
            <a:spLocks noChangeShapeType="1"/>
          </p:cNvSpPr>
          <p:nvPr/>
        </p:nvSpPr>
        <p:spPr bwMode="auto">
          <a:xfrm rot="18900000">
            <a:off x="4832350" y="-60325"/>
            <a:ext cx="427038" cy="50641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77" name="Arc 10"/>
          <p:cNvSpPr>
            <a:spLocks/>
          </p:cNvSpPr>
          <p:nvPr/>
        </p:nvSpPr>
        <p:spPr bwMode="auto">
          <a:xfrm flipH="1">
            <a:off x="2968625" y="161925"/>
            <a:ext cx="1773238" cy="2362200"/>
          </a:xfrm>
          <a:custGeom>
            <a:avLst/>
            <a:gdLst>
              <a:gd name="T0" fmla="*/ 0 w 16232"/>
              <a:gd name="T1" fmla="*/ 251202 h 21600"/>
              <a:gd name="T2" fmla="*/ 193714461 w 16232"/>
              <a:gd name="T3" fmla="*/ 75622115 h 21600"/>
              <a:gd name="T4" fmla="*/ 11480602 w 16232"/>
              <a:gd name="T5" fmla="*/ 258332833 h 21600"/>
              <a:gd name="T6" fmla="*/ 0 60000 65536"/>
              <a:gd name="T7" fmla="*/ 0 60000 65536"/>
              <a:gd name="T8" fmla="*/ 0 60000 65536"/>
              <a:gd name="T9" fmla="*/ 0 w 16232"/>
              <a:gd name="T10" fmla="*/ 0 h 21600"/>
              <a:gd name="T11" fmla="*/ 16232 w 16232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232" h="21600" fill="none" extrusionOk="0">
                <a:moveTo>
                  <a:pt x="0" y="21"/>
                </a:moveTo>
                <a:cubicBezTo>
                  <a:pt x="320" y="7"/>
                  <a:pt x="641" y="-1"/>
                  <a:pt x="962" y="0"/>
                </a:cubicBezTo>
                <a:cubicBezTo>
                  <a:pt x="6688" y="0"/>
                  <a:pt x="12181" y="2274"/>
                  <a:pt x="16232" y="6322"/>
                </a:cubicBezTo>
              </a:path>
              <a:path w="16232" h="21600" stroke="0" extrusionOk="0">
                <a:moveTo>
                  <a:pt x="0" y="21"/>
                </a:moveTo>
                <a:cubicBezTo>
                  <a:pt x="320" y="7"/>
                  <a:pt x="641" y="-1"/>
                  <a:pt x="962" y="0"/>
                </a:cubicBezTo>
                <a:cubicBezTo>
                  <a:pt x="6688" y="0"/>
                  <a:pt x="12181" y="2274"/>
                  <a:pt x="16232" y="6322"/>
                </a:cubicBezTo>
                <a:lnTo>
                  <a:pt x="962" y="2160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78" name="Arc 11"/>
          <p:cNvSpPr>
            <a:spLocks/>
          </p:cNvSpPr>
          <p:nvPr/>
        </p:nvSpPr>
        <p:spPr bwMode="auto">
          <a:xfrm flipH="1" flipV="1">
            <a:off x="2992438" y="3975100"/>
            <a:ext cx="1747837" cy="2362200"/>
          </a:xfrm>
          <a:custGeom>
            <a:avLst/>
            <a:gdLst>
              <a:gd name="T0" fmla="*/ 0 w 15994"/>
              <a:gd name="T1" fmla="*/ 251202 h 21600"/>
              <a:gd name="T2" fmla="*/ 191005021 w 15994"/>
              <a:gd name="T3" fmla="*/ 72811535 h 21600"/>
              <a:gd name="T4" fmla="*/ 11488472 w 15994"/>
              <a:gd name="T5" fmla="*/ 258332833 h 21600"/>
              <a:gd name="T6" fmla="*/ 0 60000 65536"/>
              <a:gd name="T7" fmla="*/ 0 60000 65536"/>
              <a:gd name="T8" fmla="*/ 0 60000 65536"/>
              <a:gd name="T9" fmla="*/ 0 w 15994"/>
              <a:gd name="T10" fmla="*/ 0 h 21600"/>
              <a:gd name="T11" fmla="*/ 15994 w 1599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94" h="21600" fill="none" extrusionOk="0">
                <a:moveTo>
                  <a:pt x="0" y="21"/>
                </a:moveTo>
                <a:cubicBezTo>
                  <a:pt x="320" y="7"/>
                  <a:pt x="641" y="-1"/>
                  <a:pt x="962" y="0"/>
                </a:cubicBezTo>
                <a:cubicBezTo>
                  <a:pt x="6573" y="0"/>
                  <a:pt x="11964" y="2183"/>
                  <a:pt x="15993" y="6088"/>
                </a:cubicBezTo>
              </a:path>
              <a:path w="15994" h="21600" stroke="0" extrusionOk="0">
                <a:moveTo>
                  <a:pt x="0" y="21"/>
                </a:moveTo>
                <a:cubicBezTo>
                  <a:pt x="320" y="7"/>
                  <a:pt x="641" y="-1"/>
                  <a:pt x="962" y="0"/>
                </a:cubicBezTo>
                <a:cubicBezTo>
                  <a:pt x="6573" y="0"/>
                  <a:pt x="11964" y="2183"/>
                  <a:pt x="15993" y="6088"/>
                </a:cubicBezTo>
                <a:lnTo>
                  <a:pt x="962" y="2160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79" name="Arc 12"/>
          <p:cNvSpPr>
            <a:spLocks/>
          </p:cNvSpPr>
          <p:nvPr/>
        </p:nvSpPr>
        <p:spPr bwMode="auto">
          <a:xfrm rot="18780000" flipH="1">
            <a:off x="1910556" y="1547019"/>
            <a:ext cx="1747838" cy="2362200"/>
          </a:xfrm>
          <a:custGeom>
            <a:avLst/>
            <a:gdLst>
              <a:gd name="T0" fmla="*/ 0 w 15994"/>
              <a:gd name="T1" fmla="*/ 251202 h 21600"/>
              <a:gd name="T2" fmla="*/ 191005240 w 15994"/>
              <a:gd name="T3" fmla="*/ 72811535 h 21600"/>
              <a:gd name="T4" fmla="*/ 11488478 w 15994"/>
              <a:gd name="T5" fmla="*/ 258332833 h 21600"/>
              <a:gd name="T6" fmla="*/ 0 60000 65536"/>
              <a:gd name="T7" fmla="*/ 0 60000 65536"/>
              <a:gd name="T8" fmla="*/ 0 60000 65536"/>
              <a:gd name="T9" fmla="*/ 0 w 15994"/>
              <a:gd name="T10" fmla="*/ 0 h 21600"/>
              <a:gd name="T11" fmla="*/ 15994 w 1599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94" h="21600" fill="none" extrusionOk="0">
                <a:moveTo>
                  <a:pt x="0" y="21"/>
                </a:moveTo>
                <a:cubicBezTo>
                  <a:pt x="320" y="7"/>
                  <a:pt x="641" y="-1"/>
                  <a:pt x="962" y="0"/>
                </a:cubicBezTo>
                <a:cubicBezTo>
                  <a:pt x="6573" y="0"/>
                  <a:pt x="11964" y="2183"/>
                  <a:pt x="15993" y="6088"/>
                </a:cubicBezTo>
              </a:path>
              <a:path w="15994" h="21600" stroke="0" extrusionOk="0">
                <a:moveTo>
                  <a:pt x="0" y="21"/>
                </a:moveTo>
                <a:cubicBezTo>
                  <a:pt x="320" y="7"/>
                  <a:pt x="641" y="-1"/>
                  <a:pt x="962" y="0"/>
                </a:cubicBezTo>
                <a:cubicBezTo>
                  <a:pt x="6573" y="0"/>
                  <a:pt x="11964" y="2183"/>
                  <a:pt x="15993" y="6088"/>
                </a:cubicBezTo>
                <a:lnTo>
                  <a:pt x="962" y="2160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80" name="Arc 13"/>
          <p:cNvSpPr>
            <a:spLocks/>
          </p:cNvSpPr>
          <p:nvPr/>
        </p:nvSpPr>
        <p:spPr bwMode="auto">
          <a:xfrm flipV="1">
            <a:off x="5403850" y="4029075"/>
            <a:ext cx="1747838" cy="2362200"/>
          </a:xfrm>
          <a:custGeom>
            <a:avLst/>
            <a:gdLst>
              <a:gd name="T0" fmla="*/ 0 w 15994"/>
              <a:gd name="T1" fmla="*/ 251202 h 21600"/>
              <a:gd name="T2" fmla="*/ 191005240 w 15994"/>
              <a:gd name="T3" fmla="*/ 72811535 h 21600"/>
              <a:gd name="T4" fmla="*/ 11488478 w 15994"/>
              <a:gd name="T5" fmla="*/ 258332833 h 21600"/>
              <a:gd name="T6" fmla="*/ 0 60000 65536"/>
              <a:gd name="T7" fmla="*/ 0 60000 65536"/>
              <a:gd name="T8" fmla="*/ 0 60000 65536"/>
              <a:gd name="T9" fmla="*/ 0 w 15994"/>
              <a:gd name="T10" fmla="*/ 0 h 21600"/>
              <a:gd name="T11" fmla="*/ 15994 w 1599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94" h="21600" fill="none" extrusionOk="0">
                <a:moveTo>
                  <a:pt x="0" y="21"/>
                </a:moveTo>
                <a:cubicBezTo>
                  <a:pt x="320" y="7"/>
                  <a:pt x="641" y="-1"/>
                  <a:pt x="962" y="0"/>
                </a:cubicBezTo>
                <a:cubicBezTo>
                  <a:pt x="6573" y="0"/>
                  <a:pt x="11964" y="2183"/>
                  <a:pt x="15993" y="6088"/>
                </a:cubicBezTo>
              </a:path>
              <a:path w="15994" h="21600" stroke="0" extrusionOk="0">
                <a:moveTo>
                  <a:pt x="0" y="21"/>
                </a:moveTo>
                <a:cubicBezTo>
                  <a:pt x="320" y="7"/>
                  <a:pt x="641" y="-1"/>
                  <a:pt x="962" y="0"/>
                </a:cubicBezTo>
                <a:cubicBezTo>
                  <a:pt x="6573" y="0"/>
                  <a:pt x="11964" y="2183"/>
                  <a:pt x="15993" y="6088"/>
                </a:cubicBezTo>
                <a:lnTo>
                  <a:pt x="962" y="2160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81" name="Arc 14"/>
          <p:cNvSpPr>
            <a:spLocks/>
          </p:cNvSpPr>
          <p:nvPr/>
        </p:nvSpPr>
        <p:spPr bwMode="auto">
          <a:xfrm rot="18847403" flipV="1">
            <a:off x="6450806" y="2634457"/>
            <a:ext cx="1747837" cy="2362200"/>
          </a:xfrm>
          <a:custGeom>
            <a:avLst/>
            <a:gdLst>
              <a:gd name="T0" fmla="*/ 0 w 15994"/>
              <a:gd name="T1" fmla="*/ 251202 h 21600"/>
              <a:gd name="T2" fmla="*/ 191005021 w 15994"/>
              <a:gd name="T3" fmla="*/ 72811535 h 21600"/>
              <a:gd name="T4" fmla="*/ 11488472 w 15994"/>
              <a:gd name="T5" fmla="*/ 258332833 h 21600"/>
              <a:gd name="T6" fmla="*/ 0 60000 65536"/>
              <a:gd name="T7" fmla="*/ 0 60000 65536"/>
              <a:gd name="T8" fmla="*/ 0 60000 65536"/>
              <a:gd name="T9" fmla="*/ 0 w 15994"/>
              <a:gd name="T10" fmla="*/ 0 h 21600"/>
              <a:gd name="T11" fmla="*/ 15994 w 1599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94" h="21600" fill="none" extrusionOk="0">
                <a:moveTo>
                  <a:pt x="0" y="21"/>
                </a:moveTo>
                <a:cubicBezTo>
                  <a:pt x="320" y="7"/>
                  <a:pt x="641" y="-1"/>
                  <a:pt x="962" y="0"/>
                </a:cubicBezTo>
                <a:cubicBezTo>
                  <a:pt x="6573" y="0"/>
                  <a:pt x="11964" y="2183"/>
                  <a:pt x="15993" y="6088"/>
                </a:cubicBezTo>
              </a:path>
              <a:path w="15994" h="21600" stroke="0" extrusionOk="0">
                <a:moveTo>
                  <a:pt x="0" y="21"/>
                </a:moveTo>
                <a:cubicBezTo>
                  <a:pt x="320" y="7"/>
                  <a:pt x="641" y="-1"/>
                  <a:pt x="962" y="0"/>
                </a:cubicBezTo>
                <a:cubicBezTo>
                  <a:pt x="6573" y="0"/>
                  <a:pt x="11964" y="2183"/>
                  <a:pt x="15993" y="6088"/>
                </a:cubicBezTo>
                <a:lnTo>
                  <a:pt x="962" y="21600"/>
                </a:lnTo>
                <a:close/>
              </a:path>
            </a:pathLst>
          </a:custGeom>
          <a:noFill/>
          <a:ln w="28575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82" name="Arc 15"/>
          <p:cNvSpPr>
            <a:spLocks/>
          </p:cNvSpPr>
          <p:nvPr/>
        </p:nvSpPr>
        <p:spPr bwMode="auto">
          <a:xfrm rot="2752597" flipH="1" flipV="1">
            <a:off x="1908969" y="2624932"/>
            <a:ext cx="1747837" cy="2362200"/>
          </a:xfrm>
          <a:custGeom>
            <a:avLst/>
            <a:gdLst>
              <a:gd name="T0" fmla="*/ 0 w 15994"/>
              <a:gd name="T1" fmla="*/ 251202 h 21600"/>
              <a:gd name="T2" fmla="*/ 191005021 w 15994"/>
              <a:gd name="T3" fmla="*/ 72811535 h 21600"/>
              <a:gd name="T4" fmla="*/ 11488472 w 15994"/>
              <a:gd name="T5" fmla="*/ 258332833 h 21600"/>
              <a:gd name="T6" fmla="*/ 0 60000 65536"/>
              <a:gd name="T7" fmla="*/ 0 60000 65536"/>
              <a:gd name="T8" fmla="*/ 0 60000 65536"/>
              <a:gd name="T9" fmla="*/ 0 w 15994"/>
              <a:gd name="T10" fmla="*/ 0 h 21600"/>
              <a:gd name="T11" fmla="*/ 15994 w 1599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94" h="21600" fill="none" extrusionOk="0">
                <a:moveTo>
                  <a:pt x="0" y="21"/>
                </a:moveTo>
                <a:cubicBezTo>
                  <a:pt x="320" y="7"/>
                  <a:pt x="641" y="-1"/>
                  <a:pt x="962" y="0"/>
                </a:cubicBezTo>
                <a:cubicBezTo>
                  <a:pt x="6573" y="0"/>
                  <a:pt x="11964" y="2183"/>
                  <a:pt x="15993" y="6088"/>
                </a:cubicBezTo>
              </a:path>
              <a:path w="15994" h="21600" stroke="0" extrusionOk="0">
                <a:moveTo>
                  <a:pt x="0" y="21"/>
                </a:moveTo>
                <a:cubicBezTo>
                  <a:pt x="320" y="7"/>
                  <a:pt x="641" y="-1"/>
                  <a:pt x="962" y="0"/>
                </a:cubicBezTo>
                <a:cubicBezTo>
                  <a:pt x="6573" y="0"/>
                  <a:pt x="11964" y="2183"/>
                  <a:pt x="15993" y="6088"/>
                </a:cubicBezTo>
                <a:lnTo>
                  <a:pt x="962" y="2160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83" name="Line 16"/>
          <p:cNvSpPr>
            <a:spLocks noChangeShapeType="1"/>
          </p:cNvSpPr>
          <p:nvPr/>
        </p:nvSpPr>
        <p:spPr bwMode="auto">
          <a:xfrm rot="2820000">
            <a:off x="1612106" y="3086894"/>
            <a:ext cx="392113" cy="3714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84" name="Line 17"/>
          <p:cNvSpPr>
            <a:spLocks noChangeShapeType="1"/>
          </p:cNvSpPr>
          <p:nvPr/>
        </p:nvSpPr>
        <p:spPr bwMode="auto">
          <a:xfrm rot="18998843">
            <a:off x="4857750" y="6091238"/>
            <a:ext cx="496888" cy="54451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85" name="Line 18"/>
          <p:cNvSpPr>
            <a:spLocks noChangeShapeType="1"/>
          </p:cNvSpPr>
          <p:nvPr/>
        </p:nvSpPr>
        <p:spPr bwMode="auto">
          <a:xfrm>
            <a:off x="2540000" y="5245100"/>
            <a:ext cx="457200" cy="4333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86" name="Line 19"/>
          <p:cNvSpPr>
            <a:spLocks noChangeShapeType="1"/>
          </p:cNvSpPr>
          <p:nvPr/>
        </p:nvSpPr>
        <p:spPr bwMode="auto">
          <a:xfrm flipH="1">
            <a:off x="2514600" y="855663"/>
            <a:ext cx="457200" cy="4333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87" name="Line 20"/>
          <p:cNvSpPr>
            <a:spLocks noChangeShapeType="1"/>
          </p:cNvSpPr>
          <p:nvPr/>
        </p:nvSpPr>
        <p:spPr bwMode="auto">
          <a:xfrm flipH="1">
            <a:off x="7105650" y="5259388"/>
            <a:ext cx="457200" cy="433387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88" name="Line 21"/>
          <p:cNvSpPr>
            <a:spLocks noChangeShapeType="1"/>
          </p:cNvSpPr>
          <p:nvPr/>
        </p:nvSpPr>
        <p:spPr bwMode="auto">
          <a:xfrm>
            <a:off x="2797175" y="1093788"/>
            <a:ext cx="4572000" cy="4332287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89" name="Line 22"/>
          <p:cNvSpPr>
            <a:spLocks noChangeShapeType="1"/>
          </p:cNvSpPr>
          <p:nvPr/>
        </p:nvSpPr>
        <p:spPr bwMode="auto">
          <a:xfrm rot="5400000">
            <a:off x="1974850" y="3270250"/>
            <a:ext cx="617220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90" name="Arc 23"/>
          <p:cNvSpPr>
            <a:spLocks/>
          </p:cNvSpPr>
          <p:nvPr/>
        </p:nvSpPr>
        <p:spPr bwMode="auto">
          <a:xfrm rot="18847403" flipH="1">
            <a:off x="1970881" y="1543844"/>
            <a:ext cx="1747838" cy="2362200"/>
          </a:xfrm>
          <a:custGeom>
            <a:avLst/>
            <a:gdLst>
              <a:gd name="T0" fmla="*/ 0 w 15994"/>
              <a:gd name="T1" fmla="*/ 251202 h 21600"/>
              <a:gd name="T2" fmla="*/ 191005240 w 15994"/>
              <a:gd name="T3" fmla="*/ 72811535 h 21600"/>
              <a:gd name="T4" fmla="*/ 11488478 w 15994"/>
              <a:gd name="T5" fmla="*/ 258332833 h 21600"/>
              <a:gd name="T6" fmla="*/ 0 60000 65536"/>
              <a:gd name="T7" fmla="*/ 0 60000 65536"/>
              <a:gd name="T8" fmla="*/ 0 60000 65536"/>
              <a:gd name="T9" fmla="*/ 0 w 15994"/>
              <a:gd name="T10" fmla="*/ 0 h 21600"/>
              <a:gd name="T11" fmla="*/ 15994 w 1599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94" h="21600" fill="none" extrusionOk="0">
                <a:moveTo>
                  <a:pt x="0" y="21"/>
                </a:moveTo>
                <a:cubicBezTo>
                  <a:pt x="320" y="7"/>
                  <a:pt x="641" y="-1"/>
                  <a:pt x="962" y="0"/>
                </a:cubicBezTo>
                <a:cubicBezTo>
                  <a:pt x="6573" y="0"/>
                  <a:pt x="11964" y="2183"/>
                  <a:pt x="15993" y="6088"/>
                </a:cubicBezTo>
              </a:path>
              <a:path w="15994" h="21600" stroke="0" extrusionOk="0">
                <a:moveTo>
                  <a:pt x="0" y="21"/>
                </a:moveTo>
                <a:cubicBezTo>
                  <a:pt x="320" y="7"/>
                  <a:pt x="641" y="-1"/>
                  <a:pt x="962" y="0"/>
                </a:cubicBezTo>
                <a:cubicBezTo>
                  <a:pt x="6573" y="0"/>
                  <a:pt x="11964" y="2183"/>
                  <a:pt x="15993" y="6088"/>
                </a:cubicBezTo>
                <a:lnTo>
                  <a:pt x="962" y="21600"/>
                </a:lnTo>
                <a:close/>
              </a:path>
            </a:pathLst>
          </a:custGeom>
          <a:noFill/>
          <a:ln w="28575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vert="eaVert"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91" name="Arc 24"/>
          <p:cNvSpPr>
            <a:spLocks/>
          </p:cNvSpPr>
          <p:nvPr/>
        </p:nvSpPr>
        <p:spPr bwMode="auto">
          <a:xfrm flipH="1">
            <a:off x="3076575" y="215900"/>
            <a:ext cx="1693863" cy="2362200"/>
          </a:xfrm>
          <a:custGeom>
            <a:avLst/>
            <a:gdLst>
              <a:gd name="T0" fmla="*/ 0 w 15504"/>
              <a:gd name="T1" fmla="*/ 251202 h 21600"/>
              <a:gd name="T2" fmla="*/ 185060113 w 15504"/>
              <a:gd name="T3" fmla="*/ 67322047 h 21600"/>
              <a:gd name="T4" fmla="*/ 11482740 w 15504"/>
              <a:gd name="T5" fmla="*/ 258332833 h 21600"/>
              <a:gd name="T6" fmla="*/ 0 60000 65536"/>
              <a:gd name="T7" fmla="*/ 0 60000 65536"/>
              <a:gd name="T8" fmla="*/ 0 60000 65536"/>
              <a:gd name="T9" fmla="*/ 0 w 15504"/>
              <a:gd name="T10" fmla="*/ 0 h 21600"/>
              <a:gd name="T11" fmla="*/ 15504 w 1550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504" h="21600" fill="none" extrusionOk="0">
                <a:moveTo>
                  <a:pt x="0" y="21"/>
                </a:moveTo>
                <a:cubicBezTo>
                  <a:pt x="320" y="7"/>
                  <a:pt x="641" y="-1"/>
                  <a:pt x="962" y="0"/>
                </a:cubicBezTo>
                <a:cubicBezTo>
                  <a:pt x="6341" y="0"/>
                  <a:pt x="11526" y="2007"/>
                  <a:pt x="15504" y="5628"/>
                </a:cubicBezTo>
              </a:path>
              <a:path w="15504" h="21600" stroke="0" extrusionOk="0">
                <a:moveTo>
                  <a:pt x="0" y="21"/>
                </a:moveTo>
                <a:cubicBezTo>
                  <a:pt x="320" y="7"/>
                  <a:pt x="641" y="-1"/>
                  <a:pt x="962" y="0"/>
                </a:cubicBezTo>
                <a:cubicBezTo>
                  <a:pt x="6341" y="0"/>
                  <a:pt x="11526" y="2007"/>
                  <a:pt x="15504" y="5628"/>
                </a:cubicBezTo>
                <a:lnTo>
                  <a:pt x="962" y="21600"/>
                </a:lnTo>
                <a:close/>
              </a:path>
            </a:pathLst>
          </a:custGeom>
          <a:noFill/>
          <a:ln w="28575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92" name="Arc 25"/>
          <p:cNvSpPr>
            <a:spLocks/>
          </p:cNvSpPr>
          <p:nvPr/>
        </p:nvSpPr>
        <p:spPr bwMode="auto">
          <a:xfrm>
            <a:off x="5345113" y="217488"/>
            <a:ext cx="1747837" cy="2362200"/>
          </a:xfrm>
          <a:custGeom>
            <a:avLst/>
            <a:gdLst>
              <a:gd name="T0" fmla="*/ 0 w 15994"/>
              <a:gd name="T1" fmla="*/ 251202 h 21600"/>
              <a:gd name="T2" fmla="*/ 191005021 w 15994"/>
              <a:gd name="T3" fmla="*/ 72811535 h 21600"/>
              <a:gd name="T4" fmla="*/ 11488472 w 15994"/>
              <a:gd name="T5" fmla="*/ 258332833 h 21600"/>
              <a:gd name="T6" fmla="*/ 0 60000 65536"/>
              <a:gd name="T7" fmla="*/ 0 60000 65536"/>
              <a:gd name="T8" fmla="*/ 0 60000 65536"/>
              <a:gd name="T9" fmla="*/ 0 w 15994"/>
              <a:gd name="T10" fmla="*/ 0 h 21600"/>
              <a:gd name="T11" fmla="*/ 15994 w 1599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94" h="21600" fill="none" extrusionOk="0">
                <a:moveTo>
                  <a:pt x="0" y="21"/>
                </a:moveTo>
                <a:cubicBezTo>
                  <a:pt x="320" y="7"/>
                  <a:pt x="641" y="-1"/>
                  <a:pt x="962" y="0"/>
                </a:cubicBezTo>
                <a:cubicBezTo>
                  <a:pt x="6573" y="0"/>
                  <a:pt x="11964" y="2183"/>
                  <a:pt x="15993" y="6088"/>
                </a:cubicBezTo>
              </a:path>
              <a:path w="15994" h="21600" stroke="0" extrusionOk="0">
                <a:moveTo>
                  <a:pt x="0" y="21"/>
                </a:moveTo>
                <a:cubicBezTo>
                  <a:pt x="320" y="7"/>
                  <a:pt x="641" y="-1"/>
                  <a:pt x="962" y="0"/>
                </a:cubicBezTo>
                <a:cubicBezTo>
                  <a:pt x="6573" y="0"/>
                  <a:pt x="11964" y="2183"/>
                  <a:pt x="15993" y="6088"/>
                </a:cubicBezTo>
                <a:lnTo>
                  <a:pt x="962" y="2160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93" name="Line 26"/>
          <p:cNvSpPr>
            <a:spLocks noChangeShapeType="1"/>
          </p:cNvSpPr>
          <p:nvPr/>
        </p:nvSpPr>
        <p:spPr bwMode="auto">
          <a:xfrm rot="18960000">
            <a:off x="4840288" y="-1588"/>
            <a:ext cx="474662" cy="396876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94" name="Line 27"/>
          <p:cNvSpPr>
            <a:spLocks noChangeShapeType="1"/>
          </p:cNvSpPr>
          <p:nvPr/>
        </p:nvSpPr>
        <p:spPr bwMode="auto">
          <a:xfrm rot="21540000" flipH="1">
            <a:off x="2536825" y="838200"/>
            <a:ext cx="538163" cy="4984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95" name="Line 28"/>
          <p:cNvSpPr>
            <a:spLocks noChangeShapeType="1"/>
          </p:cNvSpPr>
          <p:nvPr/>
        </p:nvSpPr>
        <p:spPr bwMode="auto">
          <a:xfrm>
            <a:off x="7086600" y="874713"/>
            <a:ext cx="457200" cy="4333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96" name="Arc 29"/>
          <p:cNvSpPr>
            <a:spLocks/>
          </p:cNvSpPr>
          <p:nvPr/>
        </p:nvSpPr>
        <p:spPr bwMode="auto">
          <a:xfrm rot="2821986">
            <a:off x="6406356" y="1570832"/>
            <a:ext cx="1747837" cy="2362200"/>
          </a:xfrm>
          <a:custGeom>
            <a:avLst/>
            <a:gdLst>
              <a:gd name="T0" fmla="*/ 0 w 15994"/>
              <a:gd name="T1" fmla="*/ 251202 h 21600"/>
              <a:gd name="T2" fmla="*/ 191005021 w 15994"/>
              <a:gd name="T3" fmla="*/ 72811535 h 21600"/>
              <a:gd name="T4" fmla="*/ 11488472 w 15994"/>
              <a:gd name="T5" fmla="*/ 258332833 h 21600"/>
              <a:gd name="T6" fmla="*/ 0 60000 65536"/>
              <a:gd name="T7" fmla="*/ 0 60000 65536"/>
              <a:gd name="T8" fmla="*/ 0 60000 65536"/>
              <a:gd name="T9" fmla="*/ 0 w 15994"/>
              <a:gd name="T10" fmla="*/ 0 h 21600"/>
              <a:gd name="T11" fmla="*/ 15994 w 1599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94" h="21600" fill="none" extrusionOk="0">
                <a:moveTo>
                  <a:pt x="0" y="21"/>
                </a:moveTo>
                <a:cubicBezTo>
                  <a:pt x="320" y="7"/>
                  <a:pt x="641" y="-1"/>
                  <a:pt x="962" y="0"/>
                </a:cubicBezTo>
                <a:cubicBezTo>
                  <a:pt x="6573" y="0"/>
                  <a:pt x="11964" y="2183"/>
                  <a:pt x="15993" y="6088"/>
                </a:cubicBezTo>
              </a:path>
              <a:path w="15994" h="21600" stroke="0" extrusionOk="0">
                <a:moveTo>
                  <a:pt x="0" y="21"/>
                </a:moveTo>
                <a:cubicBezTo>
                  <a:pt x="320" y="7"/>
                  <a:pt x="641" y="-1"/>
                  <a:pt x="962" y="0"/>
                </a:cubicBezTo>
                <a:cubicBezTo>
                  <a:pt x="6573" y="0"/>
                  <a:pt x="11964" y="2183"/>
                  <a:pt x="15993" y="6088"/>
                </a:cubicBezTo>
                <a:lnTo>
                  <a:pt x="962" y="2160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97" name="Line 30"/>
          <p:cNvSpPr>
            <a:spLocks noChangeShapeType="1"/>
          </p:cNvSpPr>
          <p:nvPr/>
        </p:nvSpPr>
        <p:spPr bwMode="auto">
          <a:xfrm rot="2789810">
            <a:off x="8025607" y="3104356"/>
            <a:ext cx="457200" cy="4333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98" name="Arc 31"/>
          <p:cNvSpPr>
            <a:spLocks/>
          </p:cNvSpPr>
          <p:nvPr/>
        </p:nvSpPr>
        <p:spPr bwMode="auto">
          <a:xfrm rot="19069482" flipV="1">
            <a:off x="6478588" y="2628900"/>
            <a:ext cx="1651000" cy="2360613"/>
          </a:xfrm>
          <a:custGeom>
            <a:avLst/>
            <a:gdLst>
              <a:gd name="T0" fmla="*/ 7078836 w 15111"/>
              <a:gd name="T1" fmla="*/ 0 h 21592"/>
              <a:gd name="T2" fmla="*/ 180385224 w 15111"/>
              <a:gd name="T3" fmla="*/ 73604399 h 21592"/>
              <a:gd name="T4" fmla="*/ 0 w 15111"/>
              <a:gd name="T5" fmla="*/ 258081313 h 21592"/>
              <a:gd name="T6" fmla="*/ 0 60000 65536"/>
              <a:gd name="T7" fmla="*/ 0 60000 65536"/>
              <a:gd name="T8" fmla="*/ 0 60000 65536"/>
              <a:gd name="T9" fmla="*/ 0 w 15111"/>
              <a:gd name="T10" fmla="*/ 0 h 21592"/>
              <a:gd name="T11" fmla="*/ 15111 w 15111"/>
              <a:gd name="T12" fmla="*/ 21592 h 215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111" h="21592" fill="none" extrusionOk="0">
                <a:moveTo>
                  <a:pt x="592" y="0"/>
                </a:moveTo>
                <a:cubicBezTo>
                  <a:pt x="6035" y="149"/>
                  <a:pt x="11220" y="2348"/>
                  <a:pt x="15111" y="6157"/>
                </a:cubicBezTo>
              </a:path>
              <a:path w="15111" h="21592" stroke="0" extrusionOk="0">
                <a:moveTo>
                  <a:pt x="592" y="0"/>
                </a:moveTo>
                <a:cubicBezTo>
                  <a:pt x="6035" y="149"/>
                  <a:pt x="11220" y="2348"/>
                  <a:pt x="15111" y="6157"/>
                </a:cubicBezTo>
                <a:lnTo>
                  <a:pt x="0" y="21592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99" name="Line 32"/>
          <p:cNvSpPr>
            <a:spLocks noChangeShapeType="1"/>
          </p:cNvSpPr>
          <p:nvPr/>
        </p:nvSpPr>
        <p:spPr bwMode="auto">
          <a:xfrm flipH="1">
            <a:off x="7145338" y="5195888"/>
            <a:ext cx="385762" cy="5381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100" name="Arc 33"/>
          <p:cNvSpPr>
            <a:spLocks/>
          </p:cNvSpPr>
          <p:nvPr/>
        </p:nvSpPr>
        <p:spPr bwMode="auto">
          <a:xfrm flipV="1">
            <a:off x="5397500" y="3962400"/>
            <a:ext cx="1747838" cy="2362200"/>
          </a:xfrm>
          <a:custGeom>
            <a:avLst/>
            <a:gdLst>
              <a:gd name="T0" fmla="*/ 0 w 15994"/>
              <a:gd name="T1" fmla="*/ 251202 h 21600"/>
              <a:gd name="T2" fmla="*/ 191005240 w 15994"/>
              <a:gd name="T3" fmla="*/ 72811535 h 21600"/>
              <a:gd name="T4" fmla="*/ 11488478 w 15994"/>
              <a:gd name="T5" fmla="*/ 258332833 h 21600"/>
              <a:gd name="T6" fmla="*/ 0 60000 65536"/>
              <a:gd name="T7" fmla="*/ 0 60000 65536"/>
              <a:gd name="T8" fmla="*/ 0 60000 65536"/>
              <a:gd name="T9" fmla="*/ 0 w 15994"/>
              <a:gd name="T10" fmla="*/ 0 h 21600"/>
              <a:gd name="T11" fmla="*/ 15994 w 1599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94" h="21600" fill="none" extrusionOk="0">
                <a:moveTo>
                  <a:pt x="0" y="21"/>
                </a:moveTo>
                <a:cubicBezTo>
                  <a:pt x="320" y="7"/>
                  <a:pt x="641" y="-1"/>
                  <a:pt x="962" y="0"/>
                </a:cubicBezTo>
                <a:cubicBezTo>
                  <a:pt x="6573" y="0"/>
                  <a:pt x="11964" y="2183"/>
                  <a:pt x="15993" y="6088"/>
                </a:cubicBezTo>
              </a:path>
              <a:path w="15994" h="21600" stroke="0" extrusionOk="0">
                <a:moveTo>
                  <a:pt x="0" y="21"/>
                </a:moveTo>
                <a:cubicBezTo>
                  <a:pt x="320" y="7"/>
                  <a:pt x="641" y="-1"/>
                  <a:pt x="962" y="0"/>
                </a:cubicBezTo>
                <a:cubicBezTo>
                  <a:pt x="6573" y="0"/>
                  <a:pt x="11964" y="2183"/>
                  <a:pt x="15993" y="6088"/>
                </a:cubicBezTo>
                <a:lnTo>
                  <a:pt x="962" y="21600"/>
                </a:lnTo>
                <a:close/>
              </a:path>
            </a:pathLst>
          </a:custGeom>
          <a:noFill/>
          <a:ln w="28575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101" name="Line 34"/>
          <p:cNvSpPr>
            <a:spLocks noChangeShapeType="1"/>
          </p:cNvSpPr>
          <p:nvPr/>
        </p:nvSpPr>
        <p:spPr bwMode="auto">
          <a:xfrm rot="18998843">
            <a:off x="4779963" y="6153150"/>
            <a:ext cx="563562" cy="4222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102" name="Arc 35"/>
          <p:cNvSpPr>
            <a:spLocks/>
          </p:cNvSpPr>
          <p:nvPr/>
        </p:nvSpPr>
        <p:spPr bwMode="auto">
          <a:xfrm flipH="1" flipV="1">
            <a:off x="2967038" y="4041775"/>
            <a:ext cx="1747837" cy="2362200"/>
          </a:xfrm>
          <a:custGeom>
            <a:avLst/>
            <a:gdLst>
              <a:gd name="T0" fmla="*/ 0 w 15994"/>
              <a:gd name="T1" fmla="*/ 251202 h 21600"/>
              <a:gd name="T2" fmla="*/ 191005021 w 15994"/>
              <a:gd name="T3" fmla="*/ 72811535 h 21600"/>
              <a:gd name="T4" fmla="*/ 11488472 w 15994"/>
              <a:gd name="T5" fmla="*/ 258332833 h 21600"/>
              <a:gd name="T6" fmla="*/ 0 60000 65536"/>
              <a:gd name="T7" fmla="*/ 0 60000 65536"/>
              <a:gd name="T8" fmla="*/ 0 60000 65536"/>
              <a:gd name="T9" fmla="*/ 0 w 15994"/>
              <a:gd name="T10" fmla="*/ 0 h 21600"/>
              <a:gd name="T11" fmla="*/ 15994 w 1599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94" h="21600" fill="none" extrusionOk="0">
                <a:moveTo>
                  <a:pt x="0" y="21"/>
                </a:moveTo>
                <a:cubicBezTo>
                  <a:pt x="320" y="7"/>
                  <a:pt x="641" y="-1"/>
                  <a:pt x="962" y="0"/>
                </a:cubicBezTo>
                <a:cubicBezTo>
                  <a:pt x="6573" y="0"/>
                  <a:pt x="11964" y="2183"/>
                  <a:pt x="15993" y="6088"/>
                </a:cubicBezTo>
              </a:path>
              <a:path w="15994" h="21600" stroke="0" extrusionOk="0">
                <a:moveTo>
                  <a:pt x="0" y="21"/>
                </a:moveTo>
                <a:cubicBezTo>
                  <a:pt x="320" y="7"/>
                  <a:pt x="641" y="-1"/>
                  <a:pt x="962" y="0"/>
                </a:cubicBezTo>
                <a:cubicBezTo>
                  <a:pt x="6573" y="0"/>
                  <a:pt x="11964" y="2183"/>
                  <a:pt x="15993" y="6088"/>
                </a:cubicBezTo>
                <a:lnTo>
                  <a:pt x="962" y="21600"/>
                </a:lnTo>
                <a:close/>
              </a:path>
            </a:pathLst>
          </a:custGeom>
          <a:noFill/>
          <a:ln w="28575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103" name="Arc 36"/>
          <p:cNvSpPr>
            <a:spLocks/>
          </p:cNvSpPr>
          <p:nvPr/>
        </p:nvSpPr>
        <p:spPr bwMode="auto">
          <a:xfrm rot="2752597" flipH="1" flipV="1">
            <a:off x="1974056" y="2597944"/>
            <a:ext cx="1747838" cy="2362200"/>
          </a:xfrm>
          <a:custGeom>
            <a:avLst/>
            <a:gdLst>
              <a:gd name="T0" fmla="*/ 0 w 15994"/>
              <a:gd name="T1" fmla="*/ 251202 h 21600"/>
              <a:gd name="T2" fmla="*/ 191005240 w 15994"/>
              <a:gd name="T3" fmla="*/ 72811535 h 21600"/>
              <a:gd name="T4" fmla="*/ 11488478 w 15994"/>
              <a:gd name="T5" fmla="*/ 258332833 h 21600"/>
              <a:gd name="T6" fmla="*/ 0 60000 65536"/>
              <a:gd name="T7" fmla="*/ 0 60000 65536"/>
              <a:gd name="T8" fmla="*/ 0 60000 65536"/>
              <a:gd name="T9" fmla="*/ 0 w 15994"/>
              <a:gd name="T10" fmla="*/ 0 h 21600"/>
              <a:gd name="T11" fmla="*/ 15994 w 1599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994" h="21600" fill="none" extrusionOk="0">
                <a:moveTo>
                  <a:pt x="0" y="21"/>
                </a:moveTo>
                <a:cubicBezTo>
                  <a:pt x="320" y="7"/>
                  <a:pt x="641" y="-1"/>
                  <a:pt x="962" y="0"/>
                </a:cubicBezTo>
                <a:cubicBezTo>
                  <a:pt x="6573" y="0"/>
                  <a:pt x="11964" y="2183"/>
                  <a:pt x="15993" y="6088"/>
                </a:cubicBezTo>
              </a:path>
              <a:path w="15994" h="21600" stroke="0" extrusionOk="0">
                <a:moveTo>
                  <a:pt x="0" y="21"/>
                </a:moveTo>
                <a:cubicBezTo>
                  <a:pt x="320" y="7"/>
                  <a:pt x="641" y="-1"/>
                  <a:pt x="962" y="0"/>
                </a:cubicBezTo>
                <a:cubicBezTo>
                  <a:pt x="6573" y="0"/>
                  <a:pt x="11964" y="2183"/>
                  <a:pt x="15993" y="6088"/>
                </a:cubicBezTo>
                <a:lnTo>
                  <a:pt x="962" y="21600"/>
                </a:lnTo>
                <a:close/>
              </a:path>
            </a:pathLst>
          </a:custGeom>
          <a:noFill/>
          <a:ln w="28575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104" name="Line 37"/>
          <p:cNvSpPr>
            <a:spLocks noChangeShapeType="1"/>
          </p:cNvSpPr>
          <p:nvPr/>
        </p:nvSpPr>
        <p:spPr bwMode="auto">
          <a:xfrm rot="2789810">
            <a:off x="1672431" y="3071019"/>
            <a:ext cx="392113" cy="3714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105" name="Line 38"/>
          <p:cNvSpPr>
            <a:spLocks noChangeShapeType="1"/>
          </p:cNvSpPr>
          <p:nvPr/>
        </p:nvSpPr>
        <p:spPr bwMode="auto">
          <a:xfrm>
            <a:off x="2609850" y="5229225"/>
            <a:ext cx="358775" cy="50482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106" name="Line 39"/>
          <p:cNvSpPr>
            <a:spLocks noChangeShapeType="1"/>
          </p:cNvSpPr>
          <p:nvPr/>
        </p:nvSpPr>
        <p:spPr bwMode="auto">
          <a:xfrm flipH="1">
            <a:off x="2762250" y="1071563"/>
            <a:ext cx="4648200" cy="441960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107" name="Line 40"/>
          <p:cNvSpPr>
            <a:spLocks noChangeShapeType="1"/>
          </p:cNvSpPr>
          <p:nvPr/>
        </p:nvSpPr>
        <p:spPr bwMode="auto">
          <a:xfrm>
            <a:off x="2752725" y="995363"/>
            <a:ext cx="4679950" cy="4435475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108" name="Line 41"/>
          <p:cNvSpPr>
            <a:spLocks noChangeShapeType="1"/>
          </p:cNvSpPr>
          <p:nvPr/>
        </p:nvSpPr>
        <p:spPr bwMode="auto">
          <a:xfrm rot="5400000">
            <a:off x="2038350" y="3275013"/>
            <a:ext cx="61722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109" name="Text Box 42"/>
          <p:cNvSpPr txBox="1">
            <a:spLocks noChangeArrowheads="1"/>
          </p:cNvSpPr>
          <p:nvPr/>
        </p:nvSpPr>
        <p:spPr bwMode="auto">
          <a:xfrm>
            <a:off x="5380038" y="1196975"/>
            <a:ext cx="2128837" cy="654050"/>
          </a:xfrm>
          <a:prstGeom prst="rect">
            <a:avLst/>
          </a:prstGeom>
          <a:solidFill>
            <a:srgbClr val="FFFFFF"/>
          </a:solidFill>
          <a:ln w="12700">
            <a:solidFill>
              <a:srgbClr val="500093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IR6: Beam dumping system</a:t>
            </a:r>
          </a:p>
        </p:txBody>
      </p:sp>
      <p:sp>
        <p:nvSpPr>
          <p:cNvPr id="110" name="Text Box 43"/>
          <p:cNvSpPr txBox="1">
            <a:spLocks noChangeArrowheads="1"/>
          </p:cNvSpPr>
          <p:nvPr/>
        </p:nvSpPr>
        <p:spPr bwMode="auto">
          <a:xfrm>
            <a:off x="2798763" y="1219200"/>
            <a:ext cx="2011362" cy="654050"/>
          </a:xfrm>
          <a:prstGeom prst="rect">
            <a:avLst/>
          </a:prstGeom>
          <a:solidFill>
            <a:srgbClr val="FFFFFF"/>
          </a:solidFill>
          <a:ln w="12700">
            <a:solidFill>
              <a:srgbClr val="500093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IR4: RF + Beam instrumentation</a:t>
            </a:r>
          </a:p>
        </p:txBody>
      </p:sp>
      <p:sp>
        <p:nvSpPr>
          <p:cNvPr id="111" name="Text Box 44"/>
          <p:cNvSpPr txBox="1">
            <a:spLocks noChangeArrowheads="1"/>
          </p:cNvSpPr>
          <p:nvPr/>
        </p:nvSpPr>
        <p:spPr bwMode="auto">
          <a:xfrm>
            <a:off x="4481513" y="333375"/>
            <a:ext cx="1149350" cy="379413"/>
          </a:xfrm>
          <a:prstGeom prst="rect">
            <a:avLst/>
          </a:prstGeom>
          <a:solidFill>
            <a:srgbClr val="FFFFFF"/>
          </a:solidFill>
          <a:ln w="12700">
            <a:solidFill>
              <a:srgbClr val="500093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IR5:CMS</a:t>
            </a:r>
          </a:p>
        </p:txBody>
      </p:sp>
      <p:sp>
        <p:nvSpPr>
          <p:cNvPr id="112" name="Text Box 45"/>
          <p:cNvSpPr txBox="1">
            <a:spLocks noChangeArrowheads="1"/>
          </p:cNvSpPr>
          <p:nvPr/>
        </p:nvSpPr>
        <p:spPr bwMode="auto">
          <a:xfrm>
            <a:off x="4265613" y="5792788"/>
            <a:ext cx="1655762" cy="379412"/>
          </a:xfrm>
          <a:prstGeom prst="rect">
            <a:avLst/>
          </a:prstGeom>
          <a:solidFill>
            <a:srgbClr val="FFFFFF"/>
          </a:solidFill>
          <a:ln w="12700">
            <a:solidFill>
              <a:srgbClr val="500093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IR1: ATLAS</a:t>
            </a:r>
          </a:p>
        </p:txBody>
      </p:sp>
      <p:sp>
        <p:nvSpPr>
          <p:cNvPr id="113" name="Text Box 46"/>
          <p:cNvSpPr txBox="1">
            <a:spLocks noChangeArrowheads="1"/>
          </p:cNvSpPr>
          <p:nvPr/>
        </p:nvSpPr>
        <p:spPr bwMode="auto">
          <a:xfrm>
            <a:off x="5992813" y="4876800"/>
            <a:ext cx="1454150" cy="379413"/>
          </a:xfrm>
          <a:prstGeom prst="rect">
            <a:avLst/>
          </a:prstGeom>
          <a:solidFill>
            <a:srgbClr val="FFFFFF"/>
          </a:solidFill>
          <a:ln w="12700">
            <a:solidFill>
              <a:srgbClr val="500093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IR8: LHC-B</a:t>
            </a:r>
          </a:p>
        </p:txBody>
      </p:sp>
      <p:sp>
        <p:nvSpPr>
          <p:cNvPr id="114" name="Text Box 47"/>
          <p:cNvSpPr txBox="1">
            <a:spLocks noChangeArrowheads="1"/>
          </p:cNvSpPr>
          <p:nvPr/>
        </p:nvSpPr>
        <p:spPr bwMode="auto">
          <a:xfrm>
            <a:off x="2874963" y="4895294"/>
            <a:ext cx="1390650" cy="379413"/>
          </a:xfrm>
          <a:prstGeom prst="rect">
            <a:avLst/>
          </a:prstGeom>
          <a:solidFill>
            <a:srgbClr val="FFFFFF"/>
          </a:solidFill>
          <a:ln w="12700">
            <a:solidFill>
              <a:srgbClr val="500093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IR2: ALICE</a:t>
            </a:r>
          </a:p>
        </p:txBody>
      </p:sp>
      <p:sp>
        <p:nvSpPr>
          <p:cNvPr id="115" name="Line 48"/>
          <p:cNvSpPr>
            <a:spLocks noChangeShapeType="1"/>
          </p:cNvSpPr>
          <p:nvPr/>
        </p:nvSpPr>
        <p:spPr bwMode="auto">
          <a:xfrm flipV="1">
            <a:off x="6323013" y="5805488"/>
            <a:ext cx="750887" cy="801687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triangle" w="lg" len="lg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116" name="Text Box 49"/>
          <p:cNvSpPr txBox="1">
            <a:spLocks noChangeArrowheads="1"/>
          </p:cNvSpPr>
          <p:nvPr/>
        </p:nvSpPr>
        <p:spPr bwMode="auto">
          <a:xfrm>
            <a:off x="6826250" y="6237288"/>
            <a:ext cx="1079500" cy="34925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6600FF"/>
                </a:solidFill>
                <a:effectLst/>
                <a:uLnTx/>
                <a:uFillTx/>
              </a:rPr>
              <a:t>Injection</a:t>
            </a:r>
          </a:p>
        </p:txBody>
      </p:sp>
      <p:sp>
        <p:nvSpPr>
          <p:cNvPr id="117" name="Text Box 50"/>
          <p:cNvSpPr txBox="1">
            <a:spLocks noChangeArrowheads="1"/>
          </p:cNvSpPr>
          <p:nvPr/>
        </p:nvSpPr>
        <p:spPr bwMode="auto">
          <a:xfrm>
            <a:off x="2465388" y="6308725"/>
            <a:ext cx="1096962" cy="34925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6600FF"/>
                </a:solidFill>
                <a:effectLst/>
                <a:uLnTx/>
                <a:uFillTx/>
              </a:rPr>
              <a:t>Injection</a:t>
            </a:r>
          </a:p>
        </p:txBody>
      </p:sp>
      <p:sp>
        <p:nvSpPr>
          <p:cNvPr id="118" name="Line 51"/>
          <p:cNvSpPr>
            <a:spLocks noChangeShapeType="1"/>
          </p:cNvSpPr>
          <p:nvPr/>
        </p:nvSpPr>
        <p:spPr bwMode="auto">
          <a:xfrm flipH="1" flipV="1">
            <a:off x="2968625" y="5734050"/>
            <a:ext cx="765175" cy="833438"/>
          </a:xfrm>
          <a:prstGeom prst="line">
            <a:avLst/>
          </a:prstGeom>
          <a:noFill/>
          <a:ln w="12700">
            <a:solidFill>
              <a:srgbClr val="0066FF"/>
            </a:solidFill>
            <a:round/>
            <a:headEnd type="none" w="sm" len="sm"/>
            <a:tailEnd type="triangle" w="lg" len="lg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119" name="Line 52"/>
          <p:cNvSpPr>
            <a:spLocks noChangeShapeType="1"/>
          </p:cNvSpPr>
          <p:nvPr/>
        </p:nvSpPr>
        <p:spPr bwMode="auto">
          <a:xfrm flipH="1" flipV="1">
            <a:off x="6948488" y="361950"/>
            <a:ext cx="409575" cy="754063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triangle" w="lg" len="lg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120" name="Line 53"/>
          <p:cNvSpPr>
            <a:spLocks noChangeShapeType="1"/>
          </p:cNvSpPr>
          <p:nvPr/>
        </p:nvSpPr>
        <p:spPr bwMode="auto">
          <a:xfrm>
            <a:off x="7385050" y="1095375"/>
            <a:ext cx="690563" cy="414338"/>
          </a:xfrm>
          <a:prstGeom prst="line">
            <a:avLst/>
          </a:prstGeom>
          <a:noFill/>
          <a:ln w="12700">
            <a:solidFill>
              <a:srgbClr val="3333FF"/>
            </a:solidFill>
            <a:round/>
            <a:headEnd type="none" w="sm" len="sm"/>
            <a:tailEnd type="triangle" w="lg" len="lg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121" name="Line 54"/>
          <p:cNvSpPr>
            <a:spLocks noChangeShapeType="1"/>
          </p:cNvSpPr>
          <p:nvPr/>
        </p:nvSpPr>
        <p:spPr bwMode="auto">
          <a:xfrm>
            <a:off x="1806575" y="3232150"/>
            <a:ext cx="6477000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122" name="Text Box 55"/>
          <p:cNvSpPr txBox="1">
            <a:spLocks noChangeArrowheads="1"/>
          </p:cNvSpPr>
          <p:nvPr/>
        </p:nvSpPr>
        <p:spPr bwMode="auto">
          <a:xfrm>
            <a:off x="1960563" y="2787650"/>
            <a:ext cx="2224087" cy="654050"/>
          </a:xfrm>
          <a:prstGeom prst="rect">
            <a:avLst/>
          </a:prstGeom>
          <a:solidFill>
            <a:srgbClr val="FFFFFF"/>
          </a:solidFill>
          <a:ln w="12700">
            <a:solidFill>
              <a:srgbClr val="500093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IR3: Moment Beam Clearing (warm)</a:t>
            </a:r>
          </a:p>
        </p:txBody>
      </p:sp>
      <p:sp>
        <p:nvSpPr>
          <p:cNvPr id="123" name="Text Box 56"/>
          <p:cNvSpPr txBox="1">
            <a:spLocks noChangeArrowheads="1"/>
          </p:cNvSpPr>
          <p:nvPr/>
        </p:nvSpPr>
        <p:spPr bwMode="auto">
          <a:xfrm>
            <a:off x="5938838" y="2787650"/>
            <a:ext cx="2193925" cy="654050"/>
          </a:xfrm>
          <a:prstGeom prst="rect">
            <a:avLst/>
          </a:prstGeom>
          <a:solidFill>
            <a:srgbClr val="FFFFFF"/>
          </a:solidFill>
          <a:ln w="12700">
            <a:solidFill>
              <a:srgbClr val="500093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IR7: Betatron Beam Cleaning (warm)</a:t>
            </a:r>
          </a:p>
        </p:txBody>
      </p:sp>
      <p:sp>
        <p:nvSpPr>
          <p:cNvPr id="124" name="Rectangle 57"/>
          <p:cNvSpPr>
            <a:spLocks noChangeArrowheads="1"/>
          </p:cNvSpPr>
          <p:nvPr/>
        </p:nvSpPr>
        <p:spPr bwMode="auto">
          <a:xfrm rot="19794466">
            <a:off x="6823075" y="160338"/>
            <a:ext cx="144463" cy="215900"/>
          </a:xfrm>
          <a:prstGeom prst="rect">
            <a:avLst/>
          </a:prstGeom>
          <a:solidFill>
            <a:srgbClr val="663300"/>
          </a:solidFill>
          <a:ln w="12700">
            <a:solidFill>
              <a:srgbClr val="FFFFFF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95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125" name="Rectangle 58"/>
          <p:cNvSpPr>
            <a:spLocks noChangeArrowheads="1"/>
          </p:cNvSpPr>
          <p:nvPr/>
        </p:nvSpPr>
        <p:spPr bwMode="auto">
          <a:xfrm rot="17935370">
            <a:off x="8098632" y="1445419"/>
            <a:ext cx="144462" cy="215900"/>
          </a:xfrm>
          <a:prstGeom prst="rect">
            <a:avLst/>
          </a:prstGeom>
          <a:solidFill>
            <a:srgbClr val="663300"/>
          </a:solidFill>
          <a:ln w="12700">
            <a:solidFill>
              <a:srgbClr val="FFFFFF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95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126" name="Text Box 59"/>
          <p:cNvSpPr txBox="1">
            <a:spLocks noChangeArrowheads="1"/>
          </p:cNvSpPr>
          <p:nvPr/>
        </p:nvSpPr>
        <p:spPr bwMode="auto">
          <a:xfrm>
            <a:off x="7086600" y="76200"/>
            <a:ext cx="1828800" cy="317500"/>
          </a:xfrm>
          <a:prstGeom prst="rect">
            <a:avLst/>
          </a:prstGeom>
          <a:solidFill>
            <a:srgbClr val="FFFFFF"/>
          </a:solidFill>
          <a:ln w="12700">
            <a:solidFill>
              <a:srgbClr val="500093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</a:rPr>
              <a:t>Beam dump blocks</a:t>
            </a:r>
          </a:p>
        </p:txBody>
      </p:sp>
      <p:sp>
        <p:nvSpPr>
          <p:cNvPr id="127" name="Text Box 61"/>
          <p:cNvSpPr txBox="1">
            <a:spLocks noChangeArrowheads="1"/>
          </p:cNvSpPr>
          <p:nvPr/>
        </p:nvSpPr>
        <p:spPr bwMode="auto">
          <a:xfrm>
            <a:off x="76200" y="5525353"/>
            <a:ext cx="2339248" cy="830997"/>
          </a:xfrm>
          <a:prstGeom prst="rect">
            <a:avLst/>
          </a:prstGeom>
          <a:solidFill>
            <a:srgbClr val="FFFF66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Detection of beam losses with &gt;3600 monitors around LHC</a:t>
            </a:r>
          </a:p>
        </p:txBody>
      </p:sp>
      <p:grpSp>
        <p:nvGrpSpPr>
          <p:cNvPr id="128" name="Group 70"/>
          <p:cNvGrpSpPr>
            <a:grpSpLocks/>
          </p:cNvGrpSpPr>
          <p:nvPr/>
        </p:nvGrpSpPr>
        <p:grpSpPr bwMode="auto">
          <a:xfrm>
            <a:off x="7496175" y="533400"/>
            <a:ext cx="1571625" cy="573088"/>
            <a:chOff x="4722" y="336"/>
            <a:chExt cx="990" cy="361"/>
          </a:xfrm>
        </p:grpSpPr>
        <p:sp>
          <p:nvSpPr>
            <p:cNvPr id="129" name="Line 68"/>
            <p:cNvSpPr>
              <a:spLocks noChangeShapeType="1"/>
            </p:cNvSpPr>
            <p:nvPr/>
          </p:nvSpPr>
          <p:spPr bwMode="auto">
            <a:xfrm flipH="1">
              <a:off x="4722" y="576"/>
              <a:ext cx="270" cy="121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endParaRPr>
            </a:p>
          </p:txBody>
        </p:sp>
        <p:sp>
          <p:nvSpPr>
            <p:cNvPr id="130" name="Text Box 69"/>
            <p:cNvSpPr txBox="1">
              <a:spLocks noChangeArrowheads="1"/>
            </p:cNvSpPr>
            <p:nvPr/>
          </p:nvSpPr>
          <p:spPr bwMode="auto">
            <a:xfrm>
              <a:off x="4944" y="336"/>
              <a:ext cx="768" cy="334"/>
            </a:xfrm>
            <a:prstGeom prst="rect">
              <a:avLst/>
            </a:prstGeom>
            <a:solidFill>
              <a:srgbClr val="FFFF66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</p:spPr>
          <p:txBody>
            <a:bodyPr lIns="18000" rIns="18000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Signal to kicker magnet</a:t>
              </a:r>
            </a:p>
          </p:txBody>
        </p:sp>
      </p:grpSp>
      <p:sp>
        <p:nvSpPr>
          <p:cNvPr id="131" name="Text Box 59"/>
          <p:cNvSpPr txBox="1">
            <a:spLocks noChangeArrowheads="1"/>
          </p:cNvSpPr>
          <p:nvPr/>
        </p:nvSpPr>
        <p:spPr bwMode="auto">
          <a:xfrm>
            <a:off x="4205112" y="6499225"/>
            <a:ext cx="1828800" cy="317500"/>
          </a:xfrm>
          <a:prstGeom prst="rect">
            <a:avLst/>
          </a:prstGeom>
          <a:solidFill>
            <a:srgbClr val="FFFFFF"/>
          </a:solidFill>
          <a:ln w="12700">
            <a:solidFill>
              <a:srgbClr val="500093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A004E"/>
                </a:solidFill>
                <a:effectLst/>
                <a:uLnTx/>
                <a:uFillTx/>
              </a:rPr>
              <a:t>Beams from SPS</a:t>
            </a:r>
          </a:p>
        </p:txBody>
      </p:sp>
    </p:spTree>
    <p:extLst>
      <p:ext uri="{BB962C8B-B14F-4D97-AF65-F5344CB8AC3E}">
        <p14:creationId xmlns:p14="http://schemas.microsoft.com/office/powerpoint/2010/main" val="67940529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beam losses during collisions</a:t>
            </a:r>
            <a:endParaRPr lang="de-DE" dirty="0"/>
          </a:p>
        </p:txBody>
      </p:sp>
      <p:pic>
        <p:nvPicPr>
          <p:cNvPr id="1425410" name="Picture 2" descr="\\cern.ch\dfs\Users\r\rudi\Desktop\130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1525"/>
            <a:ext cx="9144000" cy="608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 bwMode="auto">
          <a:xfrm>
            <a:off x="753490" y="4834647"/>
            <a:ext cx="472197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Straight Connector 5"/>
          <p:cNvCxnSpPr/>
          <p:nvPr/>
        </p:nvCxnSpPr>
        <p:spPr bwMode="auto">
          <a:xfrm>
            <a:off x="1888384" y="4315838"/>
            <a:ext cx="472197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3016792" y="4490937"/>
            <a:ext cx="472197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Connector 7"/>
          <p:cNvCxnSpPr/>
          <p:nvPr/>
        </p:nvCxnSpPr>
        <p:spPr bwMode="auto">
          <a:xfrm>
            <a:off x="3970103" y="4753584"/>
            <a:ext cx="472197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Connector 8"/>
          <p:cNvCxnSpPr/>
          <p:nvPr/>
        </p:nvCxnSpPr>
        <p:spPr bwMode="auto">
          <a:xfrm>
            <a:off x="4962324" y="4714674"/>
            <a:ext cx="472197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/>
          <p:cNvCxnSpPr/>
          <p:nvPr/>
        </p:nvCxnSpPr>
        <p:spPr bwMode="auto">
          <a:xfrm>
            <a:off x="7082954" y="3907276"/>
            <a:ext cx="472197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Connector 10"/>
          <p:cNvCxnSpPr/>
          <p:nvPr/>
        </p:nvCxnSpPr>
        <p:spPr bwMode="auto">
          <a:xfrm>
            <a:off x="8250273" y="4487694"/>
            <a:ext cx="472197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/>
          <p:cNvCxnSpPr/>
          <p:nvPr/>
        </p:nvCxnSpPr>
        <p:spPr bwMode="auto">
          <a:xfrm>
            <a:off x="5980485" y="4964348"/>
            <a:ext cx="472197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xtBox 13"/>
          <p:cNvSpPr txBox="1"/>
          <p:nvPr/>
        </p:nvSpPr>
        <p:spPr>
          <a:xfrm>
            <a:off x="4767161" y="6396335"/>
            <a:ext cx="862521" cy="461665"/>
          </a:xfrm>
          <a:prstGeom prst="rect">
            <a:avLst/>
          </a:prstGeom>
          <a:solidFill>
            <a:schemeClr val="accent4">
              <a:lumMod val="75000"/>
              <a:lumOff val="25000"/>
            </a:schemeClr>
          </a:solidFill>
          <a:ln>
            <a:solidFill>
              <a:srgbClr val="FFFF00"/>
            </a:solidFill>
          </a:ln>
        </p:spPr>
        <p:txBody>
          <a:bodyPr wrap="square" lIns="36000" rIns="36000" rtlCol="0">
            <a:spAutoFit/>
          </a:bodyPr>
          <a:lstStyle/>
          <a:p>
            <a:pPr eaLnBrk="1" hangingPunct="1"/>
            <a:r>
              <a:rPr lang="en-GB" sz="1200" dirty="0" smtClean="0">
                <a:solidFill>
                  <a:srgbClr val="0000CC"/>
                </a:solidFill>
                <a:latin typeface="Arial" charset="0"/>
              </a:rPr>
              <a:t>CMS Experiment</a:t>
            </a:r>
            <a:endParaRPr lang="en-GB" sz="1200" dirty="0">
              <a:solidFill>
                <a:srgbClr val="0000CC"/>
              </a:solidFill>
              <a:latin typeface="Arial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8327" y="6385650"/>
            <a:ext cx="862521" cy="461665"/>
          </a:xfrm>
          <a:prstGeom prst="rect">
            <a:avLst/>
          </a:prstGeom>
          <a:solidFill>
            <a:schemeClr val="accent4">
              <a:lumMod val="75000"/>
              <a:lumOff val="25000"/>
            </a:schemeClr>
          </a:solidFill>
          <a:ln>
            <a:solidFill>
              <a:srgbClr val="FFFF00"/>
            </a:solidFill>
          </a:ln>
        </p:spPr>
        <p:txBody>
          <a:bodyPr wrap="square" lIns="36000" rIns="36000" rtlCol="0">
            <a:spAutoFit/>
          </a:bodyPr>
          <a:lstStyle/>
          <a:p>
            <a:pPr eaLnBrk="1" hangingPunct="1"/>
            <a:r>
              <a:rPr lang="en-GB" sz="1200" dirty="0" smtClean="0">
                <a:solidFill>
                  <a:srgbClr val="0000CC"/>
                </a:solidFill>
                <a:latin typeface="Arial" charset="0"/>
              </a:rPr>
              <a:t>ATLAS Experiment</a:t>
            </a:r>
            <a:endParaRPr lang="en-GB" sz="1200" dirty="0">
              <a:solidFill>
                <a:srgbClr val="0000CC"/>
              </a:solidFill>
              <a:latin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055110" y="6398567"/>
            <a:ext cx="862521" cy="461665"/>
          </a:xfrm>
          <a:prstGeom prst="rect">
            <a:avLst/>
          </a:prstGeom>
          <a:solidFill>
            <a:schemeClr val="accent4">
              <a:lumMod val="75000"/>
              <a:lumOff val="25000"/>
            </a:schemeClr>
          </a:solidFill>
          <a:ln>
            <a:solidFill>
              <a:srgbClr val="FFFF00"/>
            </a:solidFill>
          </a:ln>
        </p:spPr>
        <p:txBody>
          <a:bodyPr wrap="square" lIns="36000" rIns="36000" rtlCol="0">
            <a:spAutoFit/>
          </a:bodyPr>
          <a:lstStyle/>
          <a:p>
            <a:pPr eaLnBrk="1" hangingPunct="1"/>
            <a:r>
              <a:rPr lang="en-GB" sz="1200" dirty="0" smtClean="0">
                <a:solidFill>
                  <a:srgbClr val="0000CC"/>
                </a:solidFill>
                <a:latin typeface="Arial" charset="0"/>
              </a:rPr>
              <a:t>LHC Experiment</a:t>
            </a:r>
            <a:endParaRPr lang="en-GB" sz="1200" dirty="0">
              <a:solidFill>
                <a:srgbClr val="0000CC"/>
              </a:solidFill>
              <a:latin typeface="Arial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25855" y="6398567"/>
            <a:ext cx="862521" cy="461665"/>
          </a:xfrm>
          <a:prstGeom prst="rect">
            <a:avLst/>
          </a:prstGeom>
          <a:solidFill>
            <a:schemeClr val="accent4">
              <a:lumMod val="75000"/>
              <a:lumOff val="25000"/>
            </a:schemeClr>
          </a:solidFill>
          <a:ln>
            <a:solidFill>
              <a:srgbClr val="FFFF00"/>
            </a:solidFill>
          </a:ln>
        </p:spPr>
        <p:txBody>
          <a:bodyPr wrap="square" lIns="36000" rIns="36000" rtlCol="0">
            <a:spAutoFit/>
          </a:bodyPr>
          <a:lstStyle/>
          <a:p>
            <a:pPr eaLnBrk="1" hangingPunct="1"/>
            <a:r>
              <a:rPr lang="en-GB" sz="1200" dirty="0" smtClean="0">
                <a:solidFill>
                  <a:srgbClr val="0000CC"/>
                </a:solidFill>
                <a:latin typeface="Arial" charset="0"/>
              </a:rPr>
              <a:t>ALICE Experiment</a:t>
            </a:r>
            <a:endParaRPr lang="en-GB" sz="1200" dirty="0">
              <a:solidFill>
                <a:srgbClr val="0000CC"/>
              </a:solidFill>
              <a:latin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54330" y="6398567"/>
            <a:ext cx="862521" cy="461665"/>
          </a:xfrm>
          <a:prstGeom prst="rect">
            <a:avLst/>
          </a:prstGeom>
          <a:solidFill>
            <a:schemeClr val="accent4">
              <a:lumMod val="75000"/>
              <a:lumOff val="25000"/>
            </a:schemeClr>
          </a:solidFill>
          <a:ln>
            <a:solidFill>
              <a:srgbClr val="FFFF00"/>
            </a:solidFill>
          </a:ln>
        </p:spPr>
        <p:txBody>
          <a:bodyPr wrap="square" lIns="36000" rIns="36000" rtlCol="0">
            <a:spAutoFit/>
          </a:bodyPr>
          <a:lstStyle/>
          <a:p>
            <a:pPr eaLnBrk="1" hangingPunct="1"/>
            <a:r>
              <a:rPr lang="en-GB" sz="1200" dirty="0" err="1" smtClean="0">
                <a:solidFill>
                  <a:srgbClr val="0000CC"/>
                </a:solidFill>
                <a:latin typeface="Arial" charset="0"/>
              </a:rPr>
              <a:t>MomentumCleaning</a:t>
            </a:r>
            <a:r>
              <a:rPr lang="en-GB" sz="1200" dirty="0" smtClean="0">
                <a:solidFill>
                  <a:srgbClr val="0000CC"/>
                </a:solidFill>
                <a:latin typeface="Arial" charset="0"/>
              </a:rPr>
              <a:t> </a:t>
            </a:r>
            <a:endParaRPr lang="en-GB" sz="1200" dirty="0">
              <a:solidFill>
                <a:srgbClr val="0000CC"/>
              </a:solidFill>
              <a:latin typeface="Arial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09479" y="6398567"/>
            <a:ext cx="862521" cy="461665"/>
          </a:xfrm>
          <a:prstGeom prst="rect">
            <a:avLst/>
          </a:prstGeom>
          <a:solidFill>
            <a:schemeClr val="accent4">
              <a:lumMod val="75000"/>
              <a:lumOff val="25000"/>
            </a:schemeClr>
          </a:solidFill>
          <a:ln>
            <a:solidFill>
              <a:srgbClr val="FFFF00"/>
            </a:solidFill>
          </a:ln>
        </p:spPr>
        <p:txBody>
          <a:bodyPr wrap="square" lIns="36000" rIns="36000" rtlCol="0">
            <a:spAutoFit/>
          </a:bodyPr>
          <a:lstStyle/>
          <a:p>
            <a:pPr eaLnBrk="1" hangingPunct="1"/>
            <a:r>
              <a:rPr lang="en-GB" sz="1200" dirty="0" smtClean="0">
                <a:solidFill>
                  <a:srgbClr val="0000CC"/>
                </a:solidFill>
                <a:latin typeface="Arial" charset="0"/>
              </a:rPr>
              <a:t>RF and </a:t>
            </a:r>
          </a:p>
          <a:p>
            <a:pPr eaLnBrk="1" hangingPunct="1"/>
            <a:r>
              <a:rPr lang="en-GB" sz="1200" dirty="0" smtClean="0">
                <a:solidFill>
                  <a:srgbClr val="0000CC"/>
                </a:solidFill>
                <a:latin typeface="Arial" charset="0"/>
              </a:rPr>
              <a:t>BI</a:t>
            </a:r>
            <a:endParaRPr lang="en-GB" sz="1200" dirty="0">
              <a:solidFill>
                <a:srgbClr val="0000CC"/>
              </a:solidFill>
              <a:latin typeface="Arial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85322" y="6398567"/>
            <a:ext cx="862521" cy="461665"/>
          </a:xfrm>
          <a:prstGeom prst="rect">
            <a:avLst/>
          </a:prstGeom>
          <a:solidFill>
            <a:schemeClr val="accent4">
              <a:lumMod val="75000"/>
              <a:lumOff val="25000"/>
            </a:schemeClr>
          </a:solidFill>
          <a:ln>
            <a:solidFill>
              <a:srgbClr val="FFFF00"/>
            </a:solidFill>
          </a:ln>
        </p:spPr>
        <p:txBody>
          <a:bodyPr wrap="square" lIns="36000" rIns="36000" rtlCol="0">
            <a:spAutoFit/>
          </a:bodyPr>
          <a:lstStyle/>
          <a:p>
            <a:pPr eaLnBrk="1" hangingPunct="1"/>
            <a:r>
              <a:rPr lang="en-GB" sz="1200" dirty="0" smtClean="0">
                <a:solidFill>
                  <a:srgbClr val="0000CC"/>
                </a:solidFill>
                <a:latin typeface="Arial" charset="0"/>
              </a:rPr>
              <a:t>Beam</a:t>
            </a:r>
          </a:p>
          <a:p>
            <a:pPr eaLnBrk="1" hangingPunct="1"/>
            <a:r>
              <a:rPr lang="en-GB" sz="1200" dirty="0" smtClean="0">
                <a:solidFill>
                  <a:srgbClr val="0000CC"/>
                </a:solidFill>
                <a:latin typeface="Arial" charset="0"/>
              </a:rPr>
              <a:t>dump</a:t>
            </a:r>
            <a:endParaRPr lang="en-GB" sz="1200" dirty="0">
              <a:solidFill>
                <a:srgbClr val="0000CC"/>
              </a:solidFill>
              <a:latin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87791" y="6390114"/>
            <a:ext cx="862521" cy="461665"/>
          </a:xfrm>
          <a:prstGeom prst="rect">
            <a:avLst/>
          </a:prstGeom>
          <a:solidFill>
            <a:schemeClr val="accent4">
              <a:lumMod val="75000"/>
              <a:lumOff val="25000"/>
            </a:schemeClr>
          </a:solidFill>
          <a:ln>
            <a:solidFill>
              <a:srgbClr val="FFFF00"/>
            </a:solidFill>
          </a:ln>
        </p:spPr>
        <p:txBody>
          <a:bodyPr wrap="square" lIns="36000" rIns="36000" rtlCol="0">
            <a:spAutoFit/>
          </a:bodyPr>
          <a:lstStyle/>
          <a:p>
            <a:pPr eaLnBrk="1" hangingPunct="1"/>
            <a:r>
              <a:rPr lang="en-GB" sz="1200" dirty="0" smtClean="0">
                <a:solidFill>
                  <a:srgbClr val="0000CC"/>
                </a:solidFill>
                <a:latin typeface="Arial" charset="0"/>
              </a:rPr>
              <a:t>Betatron Cleaning </a:t>
            </a:r>
            <a:endParaRPr lang="en-GB" sz="1200" dirty="0">
              <a:solidFill>
                <a:srgbClr val="0000CC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79700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Accidental beam </a:t>
            </a:r>
            <a:r>
              <a:rPr lang="en-US" dirty="0"/>
              <a:t>losses </a:t>
            </a:r>
            <a:r>
              <a:rPr lang="en-US" dirty="0" smtClean="0"/>
              <a:t>during collisions</a:t>
            </a:r>
            <a:endParaRPr lang="de-DE" dirty="0"/>
          </a:p>
        </p:txBody>
      </p:sp>
      <p:pic>
        <p:nvPicPr>
          <p:cNvPr id="1425412" name="Picture 4" descr="\\cern.ch\dfs\Users\r\rudi\Desktop\300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1524"/>
            <a:ext cx="9144000" cy="608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639704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Accidental beam losses during collisions</a:t>
            </a:r>
            <a:endParaRPr lang="de-DE" dirty="0"/>
          </a:p>
        </p:txBody>
      </p:sp>
      <p:pic>
        <p:nvPicPr>
          <p:cNvPr id="1426434" name="Picture 2" descr="\\cern.ch\dfs\Users\r\rudi\Desktop\3007x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1524"/>
            <a:ext cx="9144000" cy="608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186330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DSYSTE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4" t="8293" r="21053" b="9090"/>
          <a:stretch>
            <a:fillRect/>
          </a:stretch>
        </p:blipFill>
        <p:spPr bwMode="auto">
          <a:xfrm>
            <a:off x="3742" y="1932"/>
            <a:ext cx="9140258" cy="685606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6781800" y="6149975"/>
            <a:ext cx="8159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0" hangingPunct="0"/>
            <a:r>
              <a:rPr lang="en-US" sz="1400" b="1" i="1">
                <a:solidFill>
                  <a:srgbClr val="000000"/>
                </a:solidFill>
                <a:latin typeface="Arial" pitchFamily="34" charset="0"/>
              </a:rPr>
              <a:t>Beam 2</a:t>
            </a:r>
            <a:endParaRPr lang="en-US" sz="1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7392987" y="2960342"/>
            <a:ext cx="1524000" cy="584200"/>
          </a:xfrm>
          <a:prstGeom prst="rect">
            <a:avLst/>
          </a:prstGeom>
          <a:solidFill>
            <a:srgbClr val="FFFFCC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kern="0" dirty="0">
                <a:solidFill>
                  <a:srgbClr val="0000FF"/>
                </a:solidFill>
                <a:latin typeface="Arial"/>
              </a:rPr>
              <a:t>Beam dump block</a:t>
            </a:r>
          </a:p>
        </p:txBody>
      </p:sp>
      <p:sp>
        <p:nvSpPr>
          <p:cNvPr id="8" name="Line 11"/>
          <p:cNvSpPr>
            <a:spLocks noChangeShapeType="1"/>
          </p:cNvSpPr>
          <p:nvPr/>
        </p:nvSpPr>
        <p:spPr bwMode="auto">
          <a:xfrm flipH="1">
            <a:off x="8229600" y="3581400"/>
            <a:ext cx="0" cy="838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lg" len="lg"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Book Antiqua" pitchFamily="18" charset="0"/>
            </a:endParaRPr>
          </a:p>
        </p:txBody>
      </p:sp>
      <p:sp>
        <p:nvSpPr>
          <p:cNvPr id="9" name="Line 13"/>
          <p:cNvSpPr>
            <a:spLocks noChangeShapeType="1"/>
          </p:cNvSpPr>
          <p:nvPr/>
        </p:nvSpPr>
        <p:spPr bwMode="auto">
          <a:xfrm flipV="1">
            <a:off x="1371600" y="2797175"/>
            <a:ext cx="272824" cy="11652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lg" len="lg"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Book Antiqua" pitchFamily="18" charset="0"/>
            </a:endParaRPr>
          </a:p>
        </p:txBody>
      </p:sp>
      <p:sp>
        <p:nvSpPr>
          <p:cNvPr id="10" name="Line 14"/>
          <p:cNvSpPr>
            <a:spLocks noChangeShapeType="1"/>
          </p:cNvSpPr>
          <p:nvPr/>
        </p:nvSpPr>
        <p:spPr bwMode="auto">
          <a:xfrm rot="21475046">
            <a:off x="4851320" y="4318762"/>
            <a:ext cx="476595" cy="341241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Book Antiqua" pitchFamily="18" charset="0"/>
            </a:endParaRPr>
          </a:p>
        </p:txBody>
      </p:sp>
      <p:sp>
        <p:nvSpPr>
          <p:cNvPr id="11" name="Line 15"/>
          <p:cNvSpPr>
            <a:spLocks noChangeShapeType="1"/>
          </p:cNvSpPr>
          <p:nvPr/>
        </p:nvSpPr>
        <p:spPr bwMode="auto">
          <a:xfrm rot="21470686">
            <a:off x="5995354" y="5046942"/>
            <a:ext cx="828675" cy="534988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Book Antiqua" pitchFamily="18" charset="0"/>
            </a:endParaRPr>
          </a:p>
        </p:txBody>
      </p:sp>
      <p:sp>
        <p:nvSpPr>
          <p:cNvPr id="12" name="Oval 16"/>
          <p:cNvSpPr>
            <a:spLocks noChangeArrowheads="1"/>
          </p:cNvSpPr>
          <p:nvPr/>
        </p:nvSpPr>
        <p:spPr bwMode="auto">
          <a:xfrm>
            <a:off x="4807177" y="4289434"/>
            <a:ext cx="76200" cy="76200"/>
          </a:xfrm>
          <a:prstGeom prst="ellipse">
            <a:avLst/>
          </a:prstGeom>
          <a:solidFill>
            <a:srgbClr val="2A004E"/>
          </a:solidFill>
          <a:ln w="12700">
            <a:noFill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kern="0">
              <a:solidFill>
                <a:srgbClr val="2A004E"/>
              </a:solidFill>
              <a:latin typeface="Book Antiqua" pitchFamily="18" charset="0"/>
            </a:endParaRPr>
          </a:p>
        </p:txBody>
      </p:sp>
      <p:sp>
        <p:nvSpPr>
          <p:cNvPr id="13" name="Oval 17"/>
          <p:cNvSpPr>
            <a:spLocks noChangeArrowheads="1"/>
          </p:cNvSpPr>
          <p:nvPr/>
        </p:nvSpPr>
        <p:spPr bwMode="auto">
          <a:xfrm>
            <a:off x="5962016" y="5040592"/>
            <a:ext cx="76200" cy="76200"/>
          </a:xfrm>
          <a:prstGeom prst="ellipse">
            <a:avLst/>
          </a:prstGeom>
          <a:solidFill>
            <a:srgbClr val="2A004E"/>
          </a:solidFill>
          <a:ln w="12700">
            <a:noFill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kern="0">
              <a:solidFill>
                <a:srgbClr val="2A004E"/>
              </a:solidFill>
              <a:latin typeface="Book Antiqua" pitchFamily="18" charset="0"/>
            </a:endParaRPr>
          </a:p>
        </p:txBody>
      </p:sp>
      <p:sp>
        <p:nvSpPr>
          <p:cNvPr id="14" name="Freeform 18"/>
          <p:cNvSpPr>
            <a:spLocks/>
          </p:cNvSpPr>
          <p:nvPr/>
        </p:nvSpPr>
        <p:spPr bwMode="auto">
          <a:xfrm rot="383835">
            <a:off x="7393904" y="5977934"/>
            <a:ext cx="460375" cy="396875"/>
          </a:xfrm>
          <a:custGeom>
            <a:avLst/>
            <a:gdLst>
              <a:gd name="T0" fmla="*/ 0 w 290"/>
              <a:gd name="T1" fmla="*/ 0 h 250"/>
              <a:gd name="T2" fmla="*/ 2147483647 w 290"/>
              <a:gd name="T3" fmla="*/ 2147483647 h 250"/>
              <a:gd name="T4" fmla="*/ 2147483647 w 290"/>
              <a:gd name="T5" fmla="*/ 2147483647 h 250"/>
              <a:gd name="T6" fmla="*/ 2147483647 w 290"/>
              <a:gd name="T7" fmla="*/ 2147483647 h 250"/>
              <a:gd name="T8" fmla="*/ 2147483647 w 290"/>
              <a:gd name="T9" fmla="*/ 2147483647 h 250"/>
              <a:gd name="T10" fmla="*/ 2147483647 w 290"/>
              <a:gd name="T11" fmla="*/ 2147483647 h 25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90"/>
              <a:gd name="T19" fmla="*/ 0 h 250"/>
              <a:gd name="T20" fmla="*/ 290 w 290"/>
              <a:gd name="T21" fmla="*/ 250 h 25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90" h="250">
                <a:moveTo>
                  <a:pt x="0" y="0"/>
                </a:moveTo>
                <a:cubicBezTo>
                  <a:pt x="10" y="6"/>
                  <a:pt x="36" y="21"/>
                  <a:pt x="60" y="38"/>
                </a:cubicBezTo>
                <a:cubicBezTo>
                  <a:pt x="84" y="55"/>
                  <a:pt x="117" y="82"/>
                  <a:pt x="142" y="102"/>
                </a:cubicBezTo>
                <a:cubicBezTo>
                  <a:pt x="167" y="122"/>
                  <a:pt x="187" y="137"/>
                  <a:pt x="208" y="158"/>
                </a:cubicBezTo>
                <a:cubicBezTo>
                  <a:pt x="229" y="179"/>
                  <a:pt x="254" y="211"/>
                  <a:pt x="268" y="226"/>
                </a:cubicBezTo>
                <a:cubicBezTo>
                  <a:pt x="282" y="241"/>
                  <a:pt x="286" y="245"/>
                  <a:pt x="290" y="250"/>
                </a:cubicBezTo>
              </a:path>
            </a:pathLst>
          </a:custGeom>
          <a:noFill/>
          <a:ln w="28575">
            <a:solidFill>
              <a:srgbClr val="008000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Book Antiqua" pitchFamily="18" charset="0"/>
            </a:endParaRPr>
          </a:p>
        </p:txBody>
      </p:sp>
      <p:sp>
        <p:nvSpPr>
          <p:cNvPr id="15" name="Oval 19"/>
          <p:cNvSpPr>
            <a:spLocks noChangeArrowheads="1"/>
          </p:cNvSpPr>
          <p:nvPr/>
        </p:nvSpPr>
        <p:spPr bwMode="auto">
          <a:xfrm>
            <a:off x="7357896" y="5911782"/>
            <a:ext cx="76200" cy="76200"/>
          </a:xfrm>
          <a:prstGeom prst="ellipse">
            <a:avLst/>
          </a:prstGeom>
          <a:solidFill>
            <a:srgbClr val="2A004E"/>
          </a:solidFill>
          <a:ln w="12700">
            <a:noFill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kern="0">
              <a:solidFill>
                <a:srgbClr val="2A004E"/>
              </a:solidFill>
              <a:latin typeface="Book Antiqua" pitchFamily="18" charset="0"/>
            </a:endParaRPr>
          </a:p>
        </p:txBody>
      </p:sp>
      <p:sp>
        <p:nvSpPr>
          <p:cNvPr id="16" name="Line 21"/>
          <p:cNvSpPr>
            <a:spLocks noChangeShapeType="1"/>
          </p:cNvSpPr>
          <p:nvPr/>
        </p:nvSpPr>
        <p:spPr bwMode="auto">
          <a:xfrm flipH="1">
            <a:off x="4343400" y="2819400"/>
            <a:ext cx="0" cy="914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lg" len="lg"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Book Antiqua" pitchFamily="18" charset="0"/>
            </a:endParaRPr>
          </a:p>
        </p:txBody>
      </p:sp>
      <p:sp>
        <p:nvSpPr>
          <p:cNvPr id="17" name="Line 22"/>
          <p:cNvSpPr>
            <a:spLocks noChangeShapeType="1"/>
          </p:cNvSpPr>
          <p:nvPr/>
        </p:nvSpPr>
        <p:spPr bwMode="auto">
          <a:xfrm flipH="1">
            <a:off x="5638800" y="3276600"/>
            <a:ext cx="0" cy="914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lg" len="lg"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Book Antiqua" pitchFamily="18" charset="0"/>
            </a:endParaRPr>
          </a:p>
        </p:txBody>
      </p:sp>
      <p:sp>
        <p:nvSpPr>
          <p:cNvPr id="18" name="Text Box 23"/>
          <p:cNvSpPr txBox="1">
            <a:spLocks noChangeArrowheads="1"/>
          </p:cNvSpPr>
          <p:nvPr/>
        </p:nvSpPr>
        <p:spPr bwMode="auto">
          <a:xfrm>
            <a:off x="5334000" y="2514600"/>
            <a:ext cx="1676400" cy="830263"/>
          </a:xfrm>
          <a:prstGeom prst="rect">
            <a:avLst/>
          </a:prstGeom>
          <a:solidFill>
            <a:srgbClr val="FFFFCC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kern="0" dirty="0">
                <a:solidFill>
                  <a:srgbClr val="0000FF"/>
                </a:solidFill>
                <a:latin typeface="Arial"/>
              </a:rPr>
              <a:t>Kicker magnets to paint (dilute) the beam</a:t>
            </a:r>
          </a:p>
        </p:txBody>
      </p:sp>
      <p:sp>
        <p:nvSpPr>
          <p:cNvPr id="19" name="Line 24"/>
          <p:cNvSpPr>
            <a:spLocks noChangeShapeType="1"/>
          </p:cNvSpPr>
          <p:nvPr/>
        </p:nvSpPr>
        <p:spPr bwMode="auto">
          <a:xfrm>
            <a:off x="5029200" y="3733800"/>
            <a:ext cx="3048000" cy="304800"/>
          </a:xfrm>
          <a:prstGeom prst="line">
            <a:avLst/>
          </a:prstGeom>
          <a:noFill/>
          <a:ln w="12700">
            <a:solidFill>
              <a:srgbClr val="2A004E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Book Antiqua" pitchFamily="18" charset="0"/>
            </a:endParaRPr>
          </a:p>
        </p:txBody>
      </p:sp>
      <p:sp>
        <p:nvSpPr>
          <p:cNvPr id="20" name="Text Box 25"/>
          <p:cNvSpPr txBox="1">
            <a:spLocks noChangeArrowheads="1"/>
          </p:cNvSpPr>
          <p:nvPr/>
        </p:nvSpPr>
        <p:spPr bwMode="auto">
          <a:xfrm>
            <a:off x="6019800" y="3657600"/>
            <a:ext cx="1447800" cy="336550"/>
          </a:xfrm>
          <a:prstGeom prst="rect">
            <a:avLst/>
          </a:prstGeom>
          <a:solidFill>
            <a:srgbClr val="FFFFCC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about 700 m</a:t>
            </a:r>
          </a:p>
        </p:txBody>
      </p:sp>
      <p:sp>
        <p:nvSpPr>
          <p:cNvPr id="21" name="Freeform 26"/>
          <p:cNvSpPr>
            <a:spLocks/>
          </p:cNvSpPr>
          <p:nvPr/>
        </p:nvSpPr>
        <p:spPr bwMode="auto">
          <a:xfrm>
            <a:off x="667112" y="1702306"/>
            <a:ext cx="569607" cy="349261"/>
          </a:xfrm>
          <a:custGeom>
            <a:avLst/>
            <a:gdLst>
              <a:gd name="T0" fmla="*/ 0 w 314"/>
              <a:gd name="T1" fmla="*/ 0 h 156"/>
              <a:gd name="T2" fmla="*/ 2147483647 w 314"/>
              <a:gd name="T3" fmla="*/ 2147483647 h 156"/>
              <a:gd name="T4" fmla="*/ 2147483647 w 314"/>
              <a:gd name="T5" fmla="*/ 2147483647 h 156"/>
              <a:gd name="T6" fmla="*/ 2147483647 w 314"/>
              <a:gd name="T7" fmla="*/ 2147483647 h 156"/>
              <a:gd name="T8" fmla="*/ 0 60000 65536"/>
              <a:gd name="T9" fmla="*/ 0 60000 65536"/>
              <a:gd name="T10" fmla="*/ 0 60000 65536"/>
              <a:gd name="T11" fmla="*/ 0 60000 65536"/>
              <a:gd name="T12" fmla="*/ 0 w 314"/>
              <a:gd name="T13" fmla="*/ 0 h 156"/>
              <a:gd name="T14" fmla="*/ 314 w 314"/>
              <a:gd name="T15" fmla="*/ 156 h 156"/>
              <a:gd name="connsiteX0" fmla="*/ 0 w 11427"/>
              <a:gd name="connsiteY0" fmla="*/ 0 h 14103"/>
              <a:gd name="connsiteX1" fmla="*/ 4612 w 11427"/>
              <a:gd name="connsiteY1" fmla="*/ 6795 h 14103"/>
              <a:gd name="connsiteX2" fmla="*/ 7924 w 11427"/>
              <a:gd name="connsiteY2" fmla="*/ 10129 h 14103"/>
              <a:gd name="connsiteX3" fmla="*/ 11427 w 11427"/>
              <a:gd name="connsiteY3" fmla="*/ 14103 h 14103"/>
              <a:gd name="connsiteX0" fmla="*/ 0 w 11427"/>
              <a:gd name="connsiteY0" fmla="*/ 0 h 14103"/>
              <a:gd name="connsiteX1" fmla="*/ 4918 w 11427"/>
              <a:gd name="connsiteY1" fmla="*/ 6385 h 14103"/>
              <a:gd name="connsiteX2" fmla="*/ 7924 w 11427"/>
              <a:gd name="connsiteY2" fmla="*/ 10129 h 14103"/>
              <a:gd name="connsiteX3" fmla="*/ 11427 w 11427"/>
              <a:gd name="connsiteY3" fmla="*/ 14103 h 14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27" h="14103">
                <a:moveTo>
                  <a:pt x="0" y="0"/>
                </a:moveTo>
                <a:cubicBezTo>
                  <a:pt x="541" y="449"/>
                  <a:pt x="3597" y="4697"/>
                  <a:pt x="4918" y="6385"/>
                </a:cubicBezTo>
                <a:cubicBezTo>
                  <a:pt x="6239" y="8073"/>
                  <a:pt x="6777" y="8911"/>
                  <a:pt x="7924" y="10129"/>
                </a:cubicBezTo>
                <a:cubicBezTo>
                  <a:pt x="9070" y="11347"/>
                  <a:pt x="10695" y="13270"/>
                  <a:pt x="11427" y="14103"/>
                </a:cubicBezTo>
              </a:path>
            </a:pathLst>
          </a:custGeom>
          <a:noFill/>
          <a:ln w="28575">
            <a:solidFill>
              <a:srgbClr val="008000"/>
            </a:solidFill>
            <a:round/>
            <a:headEnd/>
            <a:tailEnd type="arrow" w="med" len="med"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Book Antiqua" pitchFamily="18" charset="0"/>
            </a:endParaRPr>
          </a:p>
        </p:txBody>
      </p:sp>
      <p:sp>
        <p:nvSpPr>
          <p:cNvPr id="22" name="Line 27"/>
          <p:cNvSpPr>
            <a:spLocks noChangeShapeType="1"/>
          </p:cNvSpPr>
          <p:nvPr/>
        </p:nvSpPr>
        <p:spPr bwMode="auto">
          <a:xfrm>
            <a:off x="1606324" y="2313638"/>
            <a:ext cx="276906" cy="174172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 type="none" w="sm" len="sm"/>
            <a:tailEnd type="arrow" w="med" len="med"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Book Antiqua" pitchFamily="18" charset="0"/>
            </a:endParaRPr>
          </a:p>
        </p:txBody>
      </p:sp>
      <p:sp>
        <p:nvSpPr>
          <p:cNvPr id="23" name="Line 28"/>
          <p:cNvSpPr>
            <a:spLocks noChangeShapeType="1"/>
          </p:cNvSpPr>
          <p:nvPr/>
        </p:nvSpPr>
        <p:spPr bwMode="auto">
          <a:xfrm>
            <a:off x="2510527" y="2858558"/>
            <a:ext cx="809625" cy="51435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 type="none" w="sm" len="sm"/>
            <a:tailEnd type="arrow" w="med" len="med"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Book Antiqua" pitchFamily="18" charset="0"/>
            </a:endParaRPr>
          </a:p>
        </p:txBody>
      </p:sp>
      <p:sp>
        <p:nvSpPr>
          <p:cNvPr id="24" name="Oval 29"/>
          <p:cNvSpPr>
            <a:spLocks noChangeArrowheads="1"/>
          </p:cNvSpPr>
          <p:nvPr/>
        </p:nvSpPr>
        <p:spPr bwMode="auto">
          <a:xfrm>
            <a:off x="2481952" y="2839508"/>
            <a:ext cx="76200" cy="76200"/>
          </a:xfrm>
          <a:prstGeom prst="ellipse">
            <a:avLst/>
          </a:prstGeom>
          <a:solidFill>
            <a:srgbClr val="2A004E"/>
          </a:solidFill>
          <a:ln w="12700">
            <a:noFill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kern="0">
              <a:solidFill>
                <a:srgbClr val="2A004E"/>
              </a:solidFill>
              <a:latin typeface="Book Antiqua" pitchFamily="18" charset="0"/>
            </a:endParaRPr>
          </a:p>
        </p:txBody>
      </p:sp>
      <p:sp>
        <p:nvSpPr>
          <p:cNvPr id="25" name="Oval 30"/>
          <p:cNvSpPr>
            <a:spLocks noChangeArrowheads="1"/>
          </p:cNvSpPr>
          <p:nvPr/>
        </p:nvSpPr>
        <p:spPr bwMode="auto">
          <a:xfrm>
            <a:off x="1568224" y="2275538"/>
            <a:ext cx="76200" cy="76200"/>
          </a:xfrm>
          <a:prstGeom prst="ellipse">
            <a:avLst/>
          </a:prstGeom>
          <a:solidFill>
            <a:srgbClr val="2A004E"/>
          </a:solidFill>
          <a:ln w="12700">
            <a:noFill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kern="0">
              <a:solidFill>
                <a:srgbClr val="2A004E"/>
              </a:solidFill>
              <a:latin typeface="Book Antiqua" pitchFamily="18" charset="0"/>
            </a:endParaRPr>
          </a:p>
        </p:txBody>
      </p:sp>
      <p:sp>
        <p:nvSpPr>
          <p:cNvPr id="26" name="Line 31"/>
          <p:cNvSpPr>
            <a:spLocks noChangeShapeType="1"/>
          </p:cNvSpPr>
          <p:nvPr/>
        </p:nvSpPr>
        <p:spPr bwMode="auto">
          <a:xfrm>
            <a:off x="457200" y="2895600"/>
            <a:ext cx="6248400" cy="3733800"/>
          </a:xfrm>
          <a:prstGeom prst="line">
            <a:avLst/>
          </a:prstGeom>
          <a:noFill/>
          <a:ln w="12700">
            <a:solidFill>
              <a:srgbClr val="2A004E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Book Antiqua" pitchFamily="18" charset="0"/>
            </a:endParaRPr>
          </a:p>
        </p:txBody>
      </p:sp>
      <p:sp>
        <p:nvSpPr>
          <p:cNvPr id="27" name="Text Box 32"/>
          <p:cNvSpPr txBox="1">
            <a:spLocks noChangeArrowheads="1"/>
          </p:cNvSpPr>
          <p:nvPr/>
        </p:nvSpPr>
        <p:spPr bwMode="auto">
          <a:xfrm>
            <a:off x="3200400" y="5105400"/>
            <a:ext cx="1447800" cy="336550"/>
          </a:xfrm>
          <a:prstGeom prst="rect">
            <a:avLst/>
          </a:prstGeom>
          <a:solidFill>
            <a:srgbClr val="FFFFCC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about 500 m</a:t>
            </a:r>
          </a:p>
        </p:txBody>
      </p:sp>
      <p:sp>
        <p:nvSpPr>
          <p:cNvPr id="28" name="Text Box 33"/>
          <p:cNvSpPr txBox="1">
            <a:spLocks noChangeArrowheads="1"/>
          </p:cNvSpPr>
          <p:nvPr/>
        </p:nvSpPr>
        <p:spPr bwMode="auto">
          <a:xfrm>
            <a:off x="381000" y="3771900"/>
            <a:ext cx="1811338" cy="1076325"/>
          </a:xfrm>
          <a:prstGeom prst="rect">
            <a:avLst/>
          </a:prstGeom>
          <a:solidFill>
            <a:srgbClr val="FFFFCC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kern="0" dirty="0">
                <a:solidFill>
                  <a:srgbClr val="0000FF"/>
                </a:solidFill>
                <a:latin typeface="Arial"/>
              </a:rPr>
              <a:t>15 fast ‘kicker’ magnets deflect the beam to the outside</a:t>
            </a:r>
          </a:p>
        </p:txBody>
      </p:sp>
      <p:sp>
        <p:nvSpPr>
          <p:cNvPr id="29" name="TextBox 34"/>
          <p:cNvSpPr txBox="1">
            <a:spLocks noChangeArrowheads="1"/>
          </p:cNvSpPr>
          <p:nvPr/>
        </p:nvSpPr>
        <p:spPr bwMode="auto">
          <a:xfrm>
            <a:off x="3077820" y="795620"/>
            <a:ext cx="5486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500093"/>
                </a:solidFill>
                <a:effectLst/>
                <a:uLnTx/>
                <a:uFillTx/>
                <a:latin typeface="Comic Sans MS" pitchFamily="66" charset="0"/>
              </a:rPr>
              <a:t>When it is time to get rid of the beams (also in case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500093"/>
                </a:solidFill>
                <a:effectLst/>
                <a:uLnTx/>
                <a:uFillTx/>
                <a:latin typeface="Comic Sans MS" pitchFamily="66" charset="0"/>
              </a:rPr>
              <a:t>of emergency!),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500093"/>
                </a:solidFill>
                <a:effectLst/>
                <a:uLnTx/>
                <a:uFillTx/>
                <a:latin typeface="Comic Sans MS" pitchFamily="66" charset="0"/>
              </a:rPr>
              <a:t>the beams are ‘kicked’ out of the ring by a system of </a:t>
            </a:r>
            <a:r>
              <a:rPr kumimoji="0" lang="en-US" sz="1600" b="0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</a:rPr>
              <a:t>kicker </a:t>
            </a:r>
            <a:r>
              <a:rPr kumimoji="0" lang="en-US" sz="1600" b="0" i="0" u="sng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</a:rPr>
              <a:t>magnets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itchFamily="66" charset="0"/>
              </a:rPr>
              <a:t>d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itchFamily="66" charset="0"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itchFamily="66" charset="0"/>
              </a:rPr>
              <a:t>send into a dump block !</a:t>
            </a:r>
          </a:p>
        </p:txBody>
      </p:sp>
      <p:sp>
        <p:nvSpPr>
          <p:cNvPr id="30" name="Text Box 20"/>
          <p:cNvSpPr txBox="1">
            <a:spLocks noChangeArrowheads="1"/>
          </p:cNvSpPr>
          <p:nvPr/>
        </p:nvSpPr>
        <p:spPr bwMode="auto">
          <a:xfrm>
            <a:off x="3270250" y="1876425"/>
            <a:ext cx="1900238" cy="1076325"/>
          </a:xfrm>
          <a:prstGeom prst="rect">
            <a:avLst/>
          </a:prstGeom>
          <a:solidFill>
            <a:srgbClr val="FFFFCC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kern="0" dirty="0">
                <a:solidFill>
                  <a:srgbClr val="0000FF"/>
                </a:solidFill>
                <a:latin typeface="Arial"/>
              </a:rPr>
              <a:t>Septum magnets deflect the extracted beam vertically</a:t>
            </a:r>
          </a:p>
        </p:txBody>
      </p:sp>
      <p:sp>
        <p:nvSpPr>
          <p:cNvPr id="31" name="Text Box 33"/>
          <p:cNvSpPr txBox="1">
            <a:spLocks noChangeArrowheads="1"/>
          </p:cNvSpPr>
          <p:nvPr/>
        </p:nvSpPr>
        <p:spPr bwMode="auto">
          <a:xfrm>
            <a:off x="4010025" y="6073775"/>
            <a:ext cx="1476375" cy="338138"/>
          </a:xfrm>
          <a:prstGeom prst="rect">
            <a:avLst/>
          </a:prstGeom>
          <a:noFill/>
          <a:ln w="12700">
            <a:solidFill>
              <a:srgbClr val="00B050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b="1" kern="0" dirty="0">
                <a:solidFill>
                  <a:srgbClr val="00B050"/>
                </a:solidFill>
                <a:latin typeface="Arial"/>
              </a:rPr>
              <a:t>quadrupoles</a:t>
            </a:r>
          </a:p>
        </p:txBody>
      </p:sp>
      <p:sp>
        <p:nvSpPr>
          <p:cNvPr id="32" name="Line 13"/>
          <p:cNvSpPr>
            <a:spLocks noChangeShapeType="1"/>
          </p:cNvSpPr>
          <p:nvPr/>
        </p:nvSpPr>
        <p:spPr bwMode="auto">
          <a:xfrm flipV="1">
            <a:off x="4818063" y="5334000"/>
            <a:ext cx="581025" cy="750888"/>
          </a:xfrm>
          <a:prstGeom prst="line">
            <a:avLst/>
          </a:prstGeom>
          <a:noFill/>
          <a:ln w="19050">
            <a:solidFill>
              <a:srgbClr val="00B050"/>
            </a:solidFill>
            <a:round/>
            <a:headEnd type="none" w="sm" len="sm"/>
            <a:tailEnd type="stealth" w="lg" len="lg"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Book Antiqua" pitchFamily="18" charset="0"/>
            </a:endParaRPr>
          </a:p>
        </p:txBody>
      </p:sp>
      <p:sp>
        <p:nvSpPr>
          <p:cNvPr id="33" name="Line 13"/>
          <p:cNvSpPr>
            <a:spLocks noChangeShapeType="1"/>
          </p:cNvSpPr>
          <p:nvPr/>
        </p:nvSpPr>
        <p:spPr bwMode="auto">
          <a:xfrm flipV="1">
            <a:off x="5497513" y="6002338"/>
            <a:ext cx="1020762" cy="246062"/>
          </a:xfrm>
          <a:prstGeom prst="line">
            <a:avLst/>
          </a:prstGeom>
          <a:noFill/>
          <a:ln w="19050">
            <a:solidFill>
              <a:srgbClr val="00B050"/>
            </a:solidFill>
            <a:round/>
            <a:headEnd type="none" w="sm" len="sm"/>
            <a:tailEnd type="stealth" w="lg" len="lg"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Book Antiqua" pitchFamily="18" charset="0"/>
            </a:endParaRPr>
          </a:p>
        </p:txBody>
      </p:sp>
      <p:sp>
        <p:nvSpPr>
          <p:cNvPr id="34" name="TextBox 34"/>
          <p:cNvSpPr txBox="1">
            <a:spLocks noChangeArrowheads="1"/>
          </p:cNvSpPr>
          <p:nvPr/>
        </p:nvSpPr>
        <p:spPr bwMode="auto">
          <a:xfrm>
            <a:off x="266700" y="5600700"/>
            <a:ext cx="2971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</a:rPr>
              <a:t>The 3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Symbol" pitchFamily="18" charset="2"/>
              </a:rPr>
              <a:t>m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</a:rPr>
              <a:t>s gap in the beam gives the kicker time to reach full field.</a:t>
            </a:r>
          </a:p>
        </p:txBody>
      </p:sp>
      <p:sp>
        <p:nvSpPr>
          <p:cNvPr id="35" name="Text Box 23"/>
          <p:cNvSpPr txBox="1">
            <a:spLocks noChangeArrowheads="1"/>
          </p:cNvSpPr>
          <p:nvPr/>
        </p:nvSpPr>
        <p:spPr bwMode="auto">
          <a:xfrm>
            <a:off x="6553200" y="1754611"/>
            <a:ext cx="2438400" cy="646113"/>
          </a:xfrm>
          <a:prstGeom prst="rect">
            <a:avLst/>
          </a:prstGeom>
          <a:solidFill>
            <a:srgbClr val="0000FF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00" b="1" kern="0" dirty="0">
                <a:solidFill>
                  <a:srgbClr val="FFFFCC"/>
                </a:solidFill>
                <a:latin typeface="Arial"/>
              </a:rPr>
              <a:t>Ultra-high </a:t>
            </a:r>
            <a:r>
              <a:rPr lang="en-GB" sz="1800" b="1" kern="0" dirty="0" smtClean="0">
                <a:solidFill>
                  <a:srgbClr val="FFFFCC"/>
                </a:solidFill>
                <a:latin typeface="Arial"/>
              </a:rPr>
              <a:t>reliable </a:t>
            </a:r>
            <a:r>
              <a:rPr lang="en-GB" sz="1800" b="1" kern="0" dirty="0">
                <a:solidFill>
                  <a:srgbClr val="FFFFCC"/>
                </a:solidFill>
                <a:latin typeface="Arial"/>
              </a:rPr>
              <a:t>system !! </a:t>
            </a:r>
          </a:p>
        </p:txBody>
      </p:sp>
      <p:sp>
        <p:nvSpPr>
          <p:cNvPr id="36" name="Footer Placeholder 1"/>
          <p:cNvSpPr txBox="1">
            <a:spLocks/>
          </p:cNvSpPr>
          <p:nvPr/>
        </p:nvSpPr>
        <p:spPr bwMode="auto">
          <a:xfrm>
            <a:off x="2484438" y="6597650"/>
            <a:ext cx="403225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accent2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accent2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accent2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accent2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accent2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accent2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accent2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accent2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accent2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R.Schmidt     HASCO 2013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7" name="Slide Number Placeholder 2"/>
          <p:cNvSpPr txBox="1">
            <a:spLocks/>
          </p:cNvSpPr>
          <p:nvPr/>
        </p:nvSpPr>
        <p:spPr bwMode="auto">
          <a:xfrm>
            <a:off x="6553200" y="6597650"/>
            <a:ext cx="21336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accent2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accent2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accent2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accent2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accent2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accent2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accent2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accent2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accent2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F75D02-118C-4994-95A7-7FDB526DF863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8" name="Rectangle 47"/>
          <p:cNvSpPr>
            <a:spLocks noChangeArrowheads="1"/>
          </p:cNvSpPr>
          <p:nvPr/>
        </p:nvSpPr>
        <p:spPr bwMode="auto">
          <a:xfrm>
            <a:off x="-9530" y="-8965"/>
            <a:ext cx="9144000" cy="762000"/>
          </a:xfrm>
          <a:prstGeom prst="rect">
            <a:avLst/>
          </a:prstGeom>
          <a:solidFill>
            <a:srgbClr val="062F67">
              <a:alpha val="85000"/>
            </a:srgbClr>
          </a:solidFill>
          <a:ln w="19050">
            <a:noFill/>
            <a:miter lim="800000"/>
            <a:headEnd/>
            <a:tailEnd/>
          </a:ln>
          <a:effectLst/>
        </p:spPr>
        <p:txBody>
          <a:bodyPr wrap="none" lIns="91435" tIns="45718" rIns="91435" bIns="45718" anchor="ctr"/>
          <a:lstStyle/>
          <a:p>
            <a:pPr>
              <a:defRPr/>
            </a:pPr>
            <a:endParaRPr lang="en-US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39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08" y="92070"/>
            <a:ext cx="6334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95" y="160333"/>
            <a:ext cx="490538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-9530" y="187320"/>
            <a:ext cx="609600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1100" dirty="0">
                <a:solidFill>
                  <a:schemeClr val="bg1"/>
                </a:solidFill>
                <a:effectLst>
                  <a:outerShdw blurRad="165100" dist="635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CERN</a:t>
            </a:r>
            <a:endParaRPr lang="en-GB" sz="1100" dirty="0">
              <a:solidFill>
                <a:schemeClr val="bg1"/>
              </a:solidFill>
              <a:effectLst>
                <a:outerShdw blurRad="165100" dist="635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035" y="-8965"/>
            <a:ext cx="8390966" cy="762000"/>
          </a:xfrm>
        </p:spPr>
        <p:txBody>
          <a:bodyPr/>
          <a:lstStyle/>
          <a:p>
            <a:r>
              <a:rPr lang="en-GB" dirty="0" smtClean="0"/>
              <a:t>Layout of beam dump system in IR6</a:t>
            </a:r>
          </a:p>
        </p:txBody>
      </p:sp>
    </p:spTree>
    <p:extLst>
      <p:ext uri="{BB962C8B-B14F-4D97-AF65-F5344CB8AC3E}">
        <p14:creationId xmlns:p14="http://schemas.microsoft.com/office/powerpoint/2010/main" val="409338149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Beam dumping system line for LHC</a:t>
            </a:r>
          </a:p>
        </p:txBody>
      </p:sp>
      <p:pic>
        <p:nvPicPr>
          <p:cNvPr id="18436" name="Picture 4" descr="IR6.Dumpline.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84" y="722777"/>
            <a:ext cx="7888941" cy="5920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3" descr="IR6.Dumpline.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331" y="722777"/>
            <a:ext cx="4478883" cy="59223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382409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Beam dump  </a:t>
            </a:r>
          </a:p>
        </p:txBody>
      </p:sp>
      <p:grpSp>
        <p:nvGrpSpPr>
          <p:cNvPr id="387075" name="Group 3"/>
          <p:cNvGrpSpPr>
            <a:grpSpLocks noChangeAspect="1"/>
          </p:cNvGrpSpPr>
          <p:nvPr/>
        </p:nvGrpSpPr>
        <p:grpSpPr bwMode="auto">
          <a:xfrm>
            <a:off x="0" y="1066800"/>
            <a:ext cx="6324600" cy="5373688"/>
            <a:chOff x="1680" y="454"/>
            <a:chExt cx="3968" cy="3371"/>
          </a:xfrm>
        </p:grpSpPr>
        <p:sp>
          <p:nvSpPr>
            <p:cNvPr id="387076" name="AutoShape 4"/>
            <p:cNvSpPr>
              <a:spLocks noChangeAspect="1" noChangeArrowheads="1" noTextEdit="1"/>
            </p:cNvSpPr>
            <p:nvPr/>
          </p:nvSpPr>
          <p:spPr bwMode="auto">
            <a:xfrm>
              <a:off x="1680" y="454"/>
              <a:ext cx="3968" cy="3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>
                <a:solidFill>
                  <a:srgbClr val="333399"/>
                </a:solidFill>
              </a:endParaRPr>
            </a:p>
          </p:txBody>
        </p:sp>
        <p:pic>
          <p:nvPicPr>
            <p:cNvPr id="387077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0" y="454"/>
              <a:ext cx="3976" cy="3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8707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6248400" y="1143000"/>
            <a:ext cx="2895600" cy="5257800"/>
          </a:xfrm>
          <a:solidFill>
            <a:srgbClr val="E5FFEC"/>
          </a:solidFill>
        </p:spPr>
        <p:txBody>
          <a:bodyPr/>
          <a:lstStyle/>
          <a:p>
            <a:pPr marL="179388" indent="-179388"/>
            <a:r>
              <a:rPr lang="en-GB" sz="2200" dirty="0"/>
              <a:t>Screen in front of the beam dump block</a:t>
            </a:r>
          </a:p>
          <a:p>
            <a:pPr marL="179388" indent="-179388"/>
            <a:r>
              <a:rPr lang="en-GB" sz="2200" dirty="0"/>
              <a:t>Each light dot shows the passage of one proton bunch traversing the screen</a:t>
            </a:r>
          </a:p>
          <a:p>
            <a:pPr marL="179388" indent="-179388"/>
            <a:r>
              <a:rPr lang="en-GB" sz="2200" dirty="0"/>
              <a:t>Each proton bunch has a different trajectory, to better distribute the energy across a large volume</a:t>
            </a:r>
          </a:p>
        </p:txBody>
      </p:sp>
      <p:sp>
        <p:nvSpPr>
          <p:cNvPr id="387079" name="Line 7"/>
          <p:cNvSpPr>
            <a:spLocks noChangeShapeType="1"/>
          </p:cNvSpPr>
          <p:nvPr/>
        </p:nvSpPr>
        <p:spPr bwMode="auto">
          <a:xfrm>
            <a:off x="914400" y="6216650"/>
            <a:ext cx="4267200" cy="0"/>
          </a:xfrm>
          <a:prstGeom prst="line">
            <a:avLst/>
          </a:prstGeom>
          <a:noFill/>
          <a:ln w="19050">
            <a:solidFill>
              <a:srgbClr val="0033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>
              <a:solidFill>
                <a:srgbClr val="333399"/>
              </a:solidFill>
            </a:endParaRPr>
          </a:p>
        </p:txBody>
      </p:sp>
      <p:sp>
        <p:nvSpPr>
          <p:cNvPr id="387080" name="Text Box 8"/>
          <p:cNvSpPr txBox="1">
            <a:spLocks noChangeArrowheads="1"/>
          </p:cNvSpPr>
          <p:nvPr/>
        </p:nvSpPr>
        <p:spPr bwMode="auto">
          <a:xfrm>
            <a:off x="2647950" y="6064250"/>
            <a:ext cx="795338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1600">
                <a:solidFill>
                  <a:srgbClr val="062F67"/>
                </a:solidFill>
              </a:rPr>
              <a:t>50 cm </a:t>
            </a:r>
          </a:p>
        </p:txBody>
      </p:sp>
    </p:spTree>
    <p:extLst>
      <p:ext uri="{BB962C8B-B14F-4D97-AF65-F5344CB8AC3E}">
        <p14:creationId xmlns:p14="http://schemas.microsoft.com/office/powerpoint/2010/main" val="18433330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High power accelerators …</a:t>
            </a:r>
            <a:endParaRPr lang="en-GB" dirty="0" smtClean="0"/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67666"/>
            <a:ext cx="8686800" cy="4142215"/>
          </a:xfrm>
          <a:ln>
            <a:noFill/>
          </a:ln>
        </p:spPr>
        <p:txBody>
          <a:bodyPr/>
          <a:lstStyle/>
          <a:p>
            <a:r>
              <a:rPr lang="en-US" dirty="0" smtClean="0"/>
              <a:t>Operate with beam power of 1 MW and more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SNS – 1 MW, PSI cyclotron – 1.3 MW, ESS – planned for 5 MW, FRIB (ions) – planned for 0.4 MW</a:t>
            </a:r>
          </a:p>
          <a:p>
            <a:endParaRPr lang="en-US" dirty="0">
              <a:solidFill>
                <a:srgbClr val="C00000"/>
              </a:solidFill>
            </a:endParaRPr>
          </a:p>
          <a:p>
            <a:r>
              <a:rPr lang="en-US" dirty="0" smtClean="0"/>
              <a:t>ESS (4 % duty cycle): in case of an uncontrolled beam loss during 1 ms, the deposited energy is up to 130 kJ, for 1 s it is up to 5 MJ</a:t>
            </a:r>
            <a:endParaRPr lang="en-US" dirty="0"/>
          </a:p>
          <a:p>
            <a:r>
              <a:rPr lang="en-GB" dirty="0" smtClean="0"/>
              <a:t>It is required to inhibit the beam after detecting uncontrolled beam loss – how fast?</a:t>
            </a:r>
          </a:p>
          <a:p>
            <a:endParaRPr lang="en-GB" dirty="0" smtClean="0"/>
          </a:p>
          <a:p>
            <a:r>
              <a:rPr lang="en-GB" dirty="0" smtClean="0"/>
              <a:t>The delay between detection and “beam off” to be considered</a:t>
            </a:r>
          </a:p>
        </p:txBody>
      </p:sp>
    </p:spTree>
    <p:extLst>
      <p:ext uri="{BB962C8B-B14F-4D97-AF65-F5344CB8AC3E}">
        <p14:creationId xmlns:p14="http://schemas.microsoft.com/office/powerpoint/2010/main" val="187710493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0301" y="4787153"/>
            <a:ext cx="8900028" cy="17839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Example for ESS</a:t>
            </a:r>
            <a:endParaRPr lang="en-GB" dirty="0" smtClean="0"/>
          </a:p>
        </p:txBody>
      </p:sp>
      <p:cxnSp>
        <p:nvCxnSpPr>
          <p:cNvPr id="5" name="Straight Arrow Connector 4"/>
          <p:cNvCxnSpPr/>
          <p:nvPr/>
        </p:nvCxnSpPr>
        <p:spPr bwMode="auto">
          <a:xfrm>
            <a:off x="868140" y="5634491"/>
            <a:ext cx="7938407" cy="0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Oval 6"/>
          <p:cNvSpPr/>
          <p:nvPr/>
        </p:nvSpPr>
        <p:spPr bwMode="auto">
          <a:xfrm>
            <a:off x="1114994" y="5601413"/>
            <a:ext cx="149289" cy="65322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1416690" y="5600266"/>
            <a:ext cx="149289" cy="65322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696620" y="5600266"/>
            <a:ext cx="149289" cy="65322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967639" y="5601413"/>
            <a:ext cx="149289" cy="65322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269335" y="5600266"/>
            <a:ext cx="149289" cy="65322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549265" y="5600266"/>
            <a:ext cx="149289" cy="65322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2839809" y="5601413"/>
            <a:ext cx="149289" cy="65322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141505" y="5600266"/>
            <a:ext cx="149289" cy="65322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3421435" y="5600266"/>
            <a:ext cx="149289" cy="65322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3692454" y="5601413"/>
            <a:ext cx="149289" cy="65322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3994150" y="5600266"/>
            <a:ext cx="149289" cy="65322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4274080" y="5600266"/>
            <a:ext cx="149289" cy="65322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4517124" y="5601830"/>
            <a:ext cx="149289" cy="65322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4797054" y="5601830"/>
            <a:ext cx="149289" cy="65322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5087598" y="5602977"/>
            <a:ext cx="149289" cy="65322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5389294" y="5601830"/>
            <a:ext cx="149289" cy="65322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5669224" y="5601830"/>
            <a:ext cx="149289" cy="65322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5940243" y="5602977"/>
            <a:ext cx="149289" cy="65322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6241939" y="5601830"/>
            <a:ext cx="149289" cy="65322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6521869" y="5601830"/>
            <a:ext cx="149289" cy="65322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6834210" y="5601015"/>
            <a:ext cx="149289" cy="65322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7135906" y="5599868"/>
            <a:ext cx="149289" cy="65322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415836" y="5599868"/>
            <a:ext cx="149289" cy="65322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7686855" y="5601015"/>
            <a:ext cx="149289" cy="65322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7988551" y="5599868"/>
            <a:ext cx="149289" cy="65322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8268481" y="5599868"/>
            <a:ext cx="149289" cy="65322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9919" y="5494527"/>
            <a:ext cx="780646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source</a:t>
            </a:r>
            <a:endParaRPr lang="de-DE" sz="1400" dirty="0"/>
          </a:p>
        </p:txBody>
      </p:sp>
      <p:pic>
        <p:nvPicPr>
          <p:cNvPr id="1436674" name="Picture 2" descr="C:\Users\rudi\AppData\Local\Microsoft\Windows\Temporary Internet Files\Content.IE5\9T0Q33LW\MC900250176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6098" y="5254112"/>
            <a:ext cx="513748" cy="691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6372" name="Straight Arrow Connector 186371"/>
          <p:cNvCxnSpPr/>
          <p:nvPr/>
        </p:nvCxnSpPr>
        <p:spPr bwMode="auto">
          <a:xfrm flipH="1">
            <a:off x="868140" y="5154217"/>
            <a:ext cx="7056660" cy="0"/>
          </a:xfrm>
          <a:prstGeom prst="straightConnector1">
            <a:avLst/>
          </a:prstGeom>
          <a:noFill/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6373" name="TextBox 186372"/>
          <p:cNvSpPr txBox="1"/>
          <p:nvPr/>
        </p:nvSpPr>
        <p:spPr>
          <a:xfrm>
            <a:off x="274419" y="6077818"/>
            <a:ext cx="8216993" cy="369332"/>
          </a:xfrm>
          <a:prstGeom prst="rect">
            <a:avLst/>
          </a:prstGeom>
          <a:solidFill>
            <a:srgbClr val="0000CC"/>
          </a:solidFill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solidFill>
                  <a:srgbClr val="FFFF00"/>
                </a:solidFill>
              </a:rPr>
              <a:t>dT</a:t>
            </a:r>
            <a:r>
              <a:rPr lang="en-US" sz="1800" dirty="0" smtClean="0">
                <a:solidFill>
                  <a:srgbClr val="FFFF00"/>
                </a:solidFill>
              </a:rPr>
              <a:t> = </a:t>
            </a:r>
            <a:r>
              <a:rPr lang="en-US" sz="1800" dirty="0" err="1" smtClean="0">
                <a:solidFill>
                  <a:srgbClr val="FFFF00"/>
                </a:solidFill>
              </a:rPr>
              <a:t>dT_detect</a:t>
            </a:r>
            <a:r>
              <a:rPr lang="en-US" sz="1800" dirty="0" smtClean="0">
                <a:solidFill>
                  <a:srgbClr val="FFFF00"/>
                </a:solidFill>
              </a:rPr>
              <a:t> failure + </a:t>
            </a:r>
            <a:r>
              <a:rPr lang="en-US" sz="1800" dirty="0" err="1" smtClean="0">
                <a:solidFill>
                  <a:srgbClr val="FFFF00"/>
                </a:solidFill>
              </a:rPr>
              <a:t>dT_transmit</a:t>
            </a:r>
            <a:r>
              <a:rPr lang="en-US" sz="1800" dirty="0" smtClean="0">
                <a:solidFill>
                  <a:srgbClr val="FFFF00"/>
                </a:solidFill>
              </a:rPr>
              <a:t> signal  + </a:t>
            </a:r>
            <a:r>
              <a:rPr lang="en-US" sz="1800" dirty="0" err="1" smtClean="0">
                <a:solidFill>
                  <a:srgbClr val="FFFF00"/>
                </a:solidFill>
              </a:rPr>
              <a:t>dT_inhibit</a:t>
            </a:r>
            <a:r>
              <a:rPr lang="en-US" sz="1800" dirty="0" smtClean="0">
                <a:solidFill>
                  <a:srgbClr val="FFFF00"/>
                </a:solidFill>
              </a:rPr>
              <a:t> source + </a:t>
            </a:r>
            <a:r>
              <a:rPr lang="en-US" sz="1800" dirty="0" err="1" smtClean="0">
                <a:solidFill>
                  <a:srgbClr val="FFFF00"/>
                </a:solidFill>
              </a:rPr>
              <a:t>dT_beam</a:t>
            </a:r>
            <a:r>
              <a:rPr lang="en-US" sz="1800" dirty="0" smtClean="0">
                <a:solidFill>
                  <a:srgbClr val="FFFF00"/>
                </a:solidFill>
              </a:rPr>
              <a:t> off</a:t>
            </a:r>
            <a:endParaRPr lang="de-DE" sz="1800" dirty="0">
              <a:solidFill>
                <a:srgbClr val="FFFF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98392" y="4970649"/>
            <a:ext cx="301877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 smtClean="0"/>
              <a:t>inhibit beam interlock signal</a:t>
            </a:r>
            <a:endParaRPr lang="de-DE" sz="1800" dirty="0"/>
          </a:p>
        </p:txBody>
      </p:sp>
      <p:pic>
        <p:nvPicPr>
          <p:cNvPr id="1438722" name="Picture 2" descr="\\fileserver01.esss.lu.se\Share\Machines Directorate\Accelerator division\Division Specific\Controls\RudigerSchmidt\Screen Shot 2013-07-23 at 5.38.17 PM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771" y="893879"/>
            <a:ext cx="5211558" cy="3808296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/>
          <p:cNvSpPr txBox="1"/>
          <p:nvPr/>
        </p:nvSpPr>
        <p:spPr>
          <a:xfrm>
            <a:off x="120301" y="1151680"/>
            <a:ext cx="3421866" cy="3139321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002060"/>
                </a:solidFill>
              </a:rPr>
              <a:t>Example:</a:t>
            </a:r>
          </a:p>
          <a:p>
            <a:endParaRPr lang="en-US" sz="1800" dirty="0" smtClean="0">
              <a:solidFill>
                <a:srgbClr val="002060"/>
              </a:solidFill>
            </a:endParaRPr>
          </a:p>
          <a:p>
            <a:r>
              <a:rPr lang="en-US" sz="1800" dirty="0" smtClean="0">
                <a:solidFill>
                  <a:srgbClr val="0000FF"/>
                </a:solidFill>
              </a:rPr>
              <a:t>After the DTL normal conducting </a:t>
            </a:r>
            <a:r>
              <a:rPr lang="en-US" sz="1800" dirty="0" err="1" smtClean="0">
                <a:solidFill>
                  <a:srgbClr val="0000FF"/>
                </a:solidFill>
              </a:rPr>
              <a:t>linac</a:t>
            </a:r>
            <a:r>
              <a:rPr lang="en-US" sz="1800" dirty="0" smtClean="0">
                <a:solidFill>
                  <a:srgbClr val="0000FF"/>
                </a:solidFill>
              </a:rPr>
              <a:t>, the proton energy is 78 MeV. In case of a beam size of 2 mm radius, melting would start after about 200 µs. </a:t>
            </a:r>
          </a:p>
          <a:p>
            <a:endParaRPr lang="en-US" sz="1800" dirty="0" smtClean="0">
              <a:solidFill>
                <a:srgbClr val="0000FF"/>
              </a:solidFill>
            </a:endParaRPr>
          </a:p>
          <a:p>
            <a:r>
              <a:rPr lang="en-US" sz="1800" dirty="0" smtClean="0">
                <a:solidFill>
                  <a:srgbClr val="0000FF"/>
                </a:solidFill>
              </a:rPr>
              <a:t>Inhibiting beam should be in about 10% of this time.</a:t>
            </a:r>
            <a:endParaRPr lang="de-DE" sz="1800" dirty="0">
              <a:solidFill>
                <a:srgbClr val="0000FF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686855" y="4419406"/>
            <a:ext cx="1329047" cy="338554"/>
          </a:xfrm>
          <a:prstGeom prst="rect">
            <a:avLst/>
          </a:prstGeom>
          <a:solidFill>
            <a:srgbClr val="FFFF99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solidFill>
                  <a:srgbClr val="002060"/>
                </a:solidFill>
              </a:rPr>
              <a:t>L.Tchelidze</a:t>
            </a:r>
            <a:endParaRPr lang="de-DE" sz="1600" dirty="0">
              <a:solidFill>
                <a:srgbClr val="00206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 rot="16200000">
            <a:off x="3102311" y="2579512"/>
            <a:ext cx="1879175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002060"/>
                </a:solidFill>
              </a:rPr>
              <a:t>Time to melting point</a:t>
            </a:r>
            <a:endParaRPr lang="de-DE" sz="1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47847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Some design principles for protection systems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Failsafe design</a:t>
            </a:r>
          </a:p>
          <a:p>
            <a:pPr lvl="1" eaLnBrk="1" hangingPunct="1"/>
            <a:r>
              <a:rPr lang="en-GB" smtClean="0"/>
              <a:t>detect internal faults</a:t>
            </a:r>
          </a:p>
          <a:p>
            <a:pPr lvl="1" eaLnBrk="1" hangingPunct="1"/>
            <a:r>
              <a:rPr lang="en-GB" smtClean="0"/>
              <a:t>possibility for remote testing, for example between two runs</a:t>
            </a:r>
          </a:p>
          <a:p>
            <a:pPr lvl="1" eaLnBrk="1" hangingPunct="1"/>
            <a:r>
              <a:rPr lang="en-GB" smtClean="0"/>
              <a:t>if the protection system does not work, better stop operation rather than damage equipment</a:t>
            </a:r>
          </a:p>
          <a:p>
            <a:pPr eaLnBrk="1" hangingPunct="1"/>
            <a:r>
              <a:rPr lang="en-GB" smtClean="0"/>
              <a:t>Critical equipment should be redundant (possibly diverse)</a:t>
            </a:r>
          </a:p>
          <a:p>
            <a:pPr eaLnBrk="1" hangingPunct="1"/>
            <a:r>
              <a:rPr lang="en-GB" smtClean="0"/>
              <a:t>Critical processes not by software (no operating system)</a:t>
            </a:r>
          </a:p>
          <a:p>
            <a:pPr lvl="1" eaLnBrk="1" hangingPunct="1"/>
            <a:r>
              <a:rPr lang="en-GB" smtClean="0"/>
              <a:t>no remote changes of most critical parameters</a:t>
            </a:r>
          </a:p>
          <a:p>
            <a:pPr eaLnBrk="1" hangingPunct="1"/>
            <a:r>
              <a:rPr lang="en-GB" smtClean="0"/>
              <a:t>Demonstrate safety / availability / reliability </a:t>
            </a:r>
          </a:p>
          <a:p>
            <a:pPr lvl="1" eaLnBrk="1" hangingPunct="1"/>
            <a:r>
              <a:rPr lang="en-GB" smtClean="0"/>
              <a:t>use established methods to analyse critical systems and to predict failure rate</a:t>
            </a:r>
          </a:p>
          <a:p>
            <a:pPr eaLnBrk="1" hangingPunct="1"/>
            <a:r>
              <a:rPr lang="en-GB" smtClean="0"/>
              <a:t>Managing interlocks</a:t>
            </a:r>
          </a:p>
          <a:p>
            <a:pPr lvl="1" eaLnBrk="1" hangingPunct="1"/>
            <a:r>
              <a:rPr lang="en-GB" smtClean="0"/>
              <a:t>disabling of interlocks is common practice </a:t>
            </a:r>
            <a:r>
              <a:rPr lang="en-GB" b="1" smtClean="0"/>
              <a:t>(keep track !)</a:t>
            </a:r>
          </a:p>
          <a:p>
            <a:pPr lvl="1" eaLnBrk="1" hangingPunct="1"/>
            <a:r>
              <a:rPr lang="en-GB" smtClean="0"/>
              <a:t>LHC: masking of some interlocks possible for low intensity / low energy beams</a:t>
            </a:r>
          </a:p>
        </p:txBody>
      </p:sp>
    </p:spTree>
    <p:extLst>
      <p:ext uri="{BB962C8B-B14F-4D97-AF65-F5344CB8AC3E}">
        <p14:creationId xmlns:p14="http://schemas.microsoft.com/office/powerpoint/2010/main" val="131372546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Accelerators that require protection systems I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914400"/>
            <a:ext cx="8686800" cy="5535038"/>
          </a:xfrm>
        </p:spPr>
        <p:txBody>
          <a:bodyPr/>
          <a:lstStyle/>
          <a:p>
            <a:pPr eaLnBrk="1" hangingPunct="1"/>
            <a:r>
              <a:rPr lang="en-GB" dirty="0" smtClean="0"/>
              <a:t>Hadron synchrotrons with large stored energy in the beam</a:t>
            </a:r>
          </a:p>
          <a:p>
            <a:pPr lvl="1" eaLnBrk="1" hangingPunct="1"/>
            <a:r>
              <a:rPr lang="en-GB" dirty="0" smtClean="0"/>
              <a:t>Colliders using protons / antiprotons (TEVATRON, HERA, LHC)</a:t>
            </a:r>
          </a:p>
          <a:p>
            <a:pPr lvl="1" eaLnBrk="1" hangingPunct="1"/>
            <a:r>
              <a:rPr lang="en-GB" dirty="0" smtClean="0"/>
              <a:t>Synchrotrons accelerating beams for fixed target experiments (SPS)</a:t>
            </a:r>
          </a:p>
          <a:p>
            <a:pPr eaLnBrk="1" hangingPunct="1"/>
            <a:r>
              <a:rPr lang="en-GB" dirty="0" smtClean="0"/>
              <a:t>High power accelerators (e.g. spallation sources) with beam power of some 10 kW to above 1 MW</a:t>
            </a:r>
          </a:p>
          <a:p>
            <a:pPr lvl="1" eaLnBrk="1" hangingPunct="1"/>
            <a:r>
              <a:rPr lang="en-GB" dirty="0" smtClean="0"/>
              <a:t>Risk of damage and activation</a:t>
            </a:r>
          </a:p>
          <a:p>
            <a:pPr lvl="1" eaLnBrk="1" hangingPunct="1"/>
            <a:r>
              <a:rPr lang="en-GB" dirty="0" smtClean="0"/>
              <a:t>Spallation sources, up to (and above) 1 MW quasi-continuous beam power (SNS, ISIS, PSI cyclotron, JPARC, and in the future ESS, FRIB, MYRRHA and IFMIF)</a:t>
            </a:r>
          </a:p>
          <a:p>
            <a:pPr eaLnBrk="1" hangingPunct="1"/>
            <a:r>
              <a:rPr lang="en-GB" dirty="0" smtClean="0"/>
              <a:t>Synchrotron light sources with high intensity beams and secondary photon beams</a:t>
            </a:r>
          </a:p>
          <a:p>
            <a:pPr eaLnBrk="1" hangingPunct="1"/>
            <a:r>
              <a:rPr lang="en-GB" dirty="0" smtClean="0"/>
              <a:t>Energy recovery </a:t>
            </a:r>
            <a:r>
              <a:rPr lang="en-GB" dirty="0" err="1" smtClean="0"/>
              <a:t>linacs</a:t>
            </a:r>
            <a:endParaRPr lang="en-GB" dirty="0" smtClean="0"/>
          </a:p>
          <a:p>
            <a:pPr lvl="1" eaLnBrk="1" hangingPunct="1"/>
            <a:r>
              <a:rPr lang="en-GB" dirty="0" smtClean="0"/>
              <a:t>Example of </a:t>
            </a:r>
            <a:r>
              <a:rPr lang="en-GB" dirty="0" err="1" smtClean="0"/>
              <a:t>Daresbury</a:t>
            </a:r>
            <a:r>
              <a:rPr lang="en-GB" dirty="0" smtClean="0"/>
              <a:t> prototype: one bunch train cannot damage equipment, but in case of beam loss next train must not leave the (injector) station</a:t>
            </a:r>
          </a:p>
        </p:txBody>
      </p:sp>
    </p:spTree>
    <p:extLst>
      <p:ext uri="{BB962C8B-B14F-4D97-AF65-F5344CB8AC3E}">
        <p14:creationId xmlns:p14="http://schemas.microsoft.com/office/powerpoint/2010/main" val="341668955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smtClean="0"/>
              <a:t>Accelerators that require protection systems II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066800"/>
            <a:ext cx="8686800" cy="5181600"/>
          </a:xfrm>
        </p:spPr>
        <p:txBody>
          <a:bodyPr/>
          <a:lstStyle/>
          <a:p>
            <a:pPr eaLnBrk="1" hangingPunct="1"/>
            <a:r>
              <a:rPr lang="en-GB" dirty="0" smtClean="0"/>
              <a:t>Linear colliders / accelerators with very high beam power densities due to small beam size</a:t>
            </a:r>
          </a:p>
          <a:p>
            <a:pPr lvl="1" eaLnBrk="1" hangingPunct="1"/>
            <a:r>
              <a:rPr lang="en-GB" dirty="0" smtClean="0"/>
              <a:t>High average power in linear accelerators: FLASH 90 kW, European XFEL 600 kW, </a:t>
            </a:r>
            <a:r>
              <a:rPr lang="en-GB" dirty="0" err="1" smtClean="0"/>
              <a:t>JLab</a:t>
            </a:r>
            <a:r>
              <a:rPr lang="en-GB" dirty="0" smtClean="0"/>
              <a:t> FEL 1.5 MW, ILC 11 MW</a:t>
            </a:r>
          </a:p>
          <a:p>
            <a:pPr lvl="1" eaLnBrk="1" hangingPunct="1"/>
            <a:r>
              <a:rPr lang="en-GB" dirty="0" smtClean="0"/>
              <a:t>One beam pulse can lead already to damage</a:t>
            </a:r>
          </a:p>
          <a:p>
            <a:pPr lvl="1" eaLnBrk="1" hangingPunct="1"/>
            <a:r>
              <a:rPr lang="en-GB" dirty="0" smtClean="0"/>
              <a:t>“any time interval large enough to allow a substantial change in the beam trajectory of component alignment (~fraction of a second), pilot beam must be used to prove the integrity”  from NLC paper 1999</a:t>
            </a:r>
          </a:p>
          <a:p>
            <a:pPr eaLnBrk="1" hangingPunct="1"/>
            <a:r>
              <a:rPr lang="en-GB" dirty="0" smtClean="0"/>
              <a:t>Medical accelerators: prevent too high dose to patient</a:t>
            </a:r>
          </a:p>
          <a:p>
            <a:pPr lvl="1" eaLnBrk="1" hangingPunct="1"/>
            <a:r>
              <a:rPr lang="en-GB" dirty="0" smtClean="0"/>
              <a:t>Low intensity, but techniques for protection are similar</a:t>
            </a:r>
          </a:p>
          <a:p>
            <a:pPr eaLnBrk="1" hangingPunct="1"/>
            <a:r>
              <a:rPr lang="en-GB" dirty="0" smtClean="0"/>
              <a:t>Very short high current bunches: beam induces image currents that can damage the environment (bellows, beam instruments, cavities, …)</a:t>
            </a:r>
          </a:p>
        </p:txBody>
      </p:sp>
    </p:spTree>
    <p:extLst>
      <p:ext uri="{BB962C8B-B14F-4D97-AF65-F5344CB8AC3E}">
        <p14:creationId xmlns:p14="http://schemas.microsoft.com/office/powerpoint/2010/main" val="216821714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For future high intensity machines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5000"/>
              </a:lnSpc>
              <a:buFontTx/>
              <a:buNone/>
            </a:pPr>
            <a:r>
              <a:rPr lang="en-GB" dirty="0" smtClean="0">
                <a:solidFill>
                  <a:srgbClr val="A50021"/>
                </a:solidFill>
              </a:rPr>
              <a:t>Machine protection should always start during the design phase of an accelerators</a:t>
            </a:r>
          </a:p>
          <a:p>
            <a:pPr eaLnBrk="1" hangingPunct="1">
              <a:lnSpc>
                <a:spcPct val="85000"/>
              </a:lnSpc>
              <a:buFontTx/>
              <a:buNone/>
            </a:pPr>
            <a:endParaRPr lang="en-GB" dirty="0" smtClean="0">
              <a:solidFill>
                <a:srgbClr val="A50021"/>
              </a:solidFill>
            </a:endParaRPr>
          </a:p>
          <a:p>
            <a:pPr eaLnBrk="1" hangingPunct="1">
              <a:lnSpc>
                <a:spcPct val="85000"/>
              </a:lnSpc>
            </a:pPr>
            <a:r>
              <a:rPr lang="en-GB" dirty="0" smtClean="0"/>
              <a:t>Particle tracking </a:t>
            </a:r>
          </a:p>
          <a:p>
            <a:pPr lvl="1" eaLnBrk="1" hangingPunct="1">
              <a:lnSpc>
                <a:spcPct val="85000"/>
              </a:lnSpc>
            </a:pPr>
            <a:r>
              <a:rPr lang="en-GB" dirty="0" smtClean="0"/>
              <a:t>to establish loss distribution with realistic failure modes</a:t>
            </a:r>
          </a:p>
          <a:p>
            <a:pPr lvl="1" eaLnBrk="1" hangingPunct="1">
              <a:lnSpc>
                <a:spcPct val="85000"/>
              </a:lnSpc>
            </a:pPr>
            <a:r>
              <a:rPr lang="en-GB" dirty="0" smtClean="0"/>
              <a:t>accurate aperture model required</a:t>
            </a:r>
          </a:p>
          <a:p>
            <a:pPr eaLnBrk="1" hangingPunct="1">
              <a:lnSpc>
                <a:spcPct val="85000"/>
              </a:lnSpc>
            </a:pPr>
            <a:r>
              <a:rPr lang="en-GB" dirty="0" smtClean="0"/>
              <a:t>Calculations of the particle shower (FLUKA, GEANT, …)</a:t>
            </a:r>
          </a:p>
          <a:p>
            <a:pPr lvl="1" eaLnBrk="1" hangingPunct="1">
              <a:lnSpc>
                <a:spcPct val="85000"/>
              </a:lnSpc>
            </a:pPr>
            <a:r>
              <a:rPr lang="en-GB" dirty="0" smtClean="0"/>
              <a:t>energy deposition in materials</a:t>
            </a:r>
          </a:p>
          <a:p>
            <a:pPr lvl="1" eaLnBrk="1" hangingPunct="1">
              <a:lnSpc>
                <a:spcPct val="85000"/>
              </a:lnSpc>
            </a:pPr>
            <a:r>
              <a:rPr lang="en-GB" dirty="0" smtClean="0"/>
              <a:t>activation of materials </a:t>
            </a:r>
          </a:p>
          <a:p>
            <a:pPr lvl="1" eaLnBrk="1" hangingPunct="1">
              <a:lnSpc>
                <a:spcPct val="85000"/>
              </a:lnSpc>
            </a:pPr>
            <a:r>
              <a:rPr lang="en-GB" dirty="0" smtClean="0"/>
              <a:t>accurate 3-d description of accelerator components (and possibly the tunnel) required</a:t>
            </a:r>
          </a:p>
          <a:p>
            <a:pPr eaLnBrk="1" hangingPunct="1">
              <a:lnSpc>
                <a:spcPct val="85000"/>
              </a:lnSpc>
            </a:pPr>
            <a:r>
              <a:rPr lang="en-GB" dirty="0" smtClean="0"/>
              <a:t>Coupling between particle tracking and shower calculations</a:t>
            </a:r>
          </a:p>
          <a:p>
            <a:pPr eaLnBrk="1" hangingPunct="1">
              <a:lnSpc>
                <a:spcPct val="85000"/>
              </a:lnSpc>
            </a:pPr>
            <a:r>
              <a:rPr lang="en-GB" dirty="0" smtClean="0"/>
              <a:t>From the design, provide 3-d model of all components </a:t>
            </a:r>
          </a:p>
        </p:txBody>
      </p:sp>
    </p:spTree>
    <p:extLst>
      <p:ext uri="{BB962C8B-B14F-4D97-AF65-F5344CB8AC3E}">
        <p14:creationId xmlns:p14="http://schemas.microsoft.com/office/powerpoint/2010/main" val="223135615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Summary</a:t>
            </a:r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5000"/>
              </a:lnSpc>
              <a:buFontTx/>
              <a:buNone/>
            </a:pPr>
            <a:r>
              <a:rPr lang="en-GB" dirty="0" smtClean="0"/>
              <a:t>Machine protection</a:t>
            </a:r>
          </a:p>
          <a:p>
            <a:pPr eaLnBrk="1" hangingPunct="1">
              <a:lnSpc>
                <a:spcPct val="85000"/>
              </a:lnSpc>
            </a:pPr>
            <a:r>
              <a:rPr lang="en-GB" dirty="0" smtClean="0"/>
              <a:t>is </a:t>
            </a:r>
            <a:r>
              <a:rPr lang="en-GB" dirty="0" smtClean="0">
                <a:solidFill>
                  <a:srgbClr val="CC3300"/>
                </a:solidFill>
              </a:rPr>
              <a:t>not equal</a:t>
            </a:r>
            <a:r>
              <a:rPr lang="en-GB" dirty="0" smtClean="0"/>
              <a:t> to equipment protection</a:t>
            </a:r>
          </a:p>
          <a:p>
            <a:pPr eaLnBrk="1" hangingPunct="1">
              <a:lnSpc>
                <a:spcPct val="85000"/>
              </a:lnSpc>
            </a:pPr>
            <a:r>
              <a:rPr lang="en-GB" dirty="0" smtClean="0"/>
              <a:t>requires the u</a:t>
            </a:r>
            <a:r>
              <a:rPr lang="en-GB" dirty="0" smtClean="0">
                <a:solidFill>
                  <a:srgbClr val="CC3300"/>
                </a:solidFill>
              </a:rPr>
              <a:t>nderstanding</a:t>
            </a:r>
            <a:r>
              <a:rPr lang="en-GB" dirty="0" smtClean="0"/>
              <a:t> of </a:t>
            </a:r>
            <a:r>
              <a:rPr lang="en-GB" dirty="0" smtClean="0">
                <a:solidFill>
                  <a:srgbClr val="CC3300"/>
                </a:solidFill>
              </a:rPr>
              <a:t>many different type of failures</a:t>
            </a:r>
            <a:r>
              <a:rPr lang="en-GB" dirty="0" smtClean="0"/>
              <a:t> that could lead to beam loss</a:t>
            </a:r>
          </a:p>
          <a:p>
            <a:pPr eaLnBrk="1" hangingPunct="1">
              <a:lnSpc>
                <a:spcPct val="85000"/>
              </a:lnSpc>
            </a:pPr>
            <a:r>
              <a:rPr lang="en-GB" dirty="0" smtClean="0"/>
              <a:t>requires </a:t>
            </a:r>
            <a:r>
              <a:rPr lang="en-GB" dirty="0" smtClean="0">
                <a:solidFill>
                  <a:srgbClr val="CC3300"/>
                </a:solidFill>
              </a:rPr>
              <a:t>comprehensive understanding of all aspects of the accelerator</a:t>
            </a:r>
            <a:r>
              <a:rPr lang="en-GB" dirty="0" smtClean="0"/>
              <a:t> (accelerator physics, operation, equipment, instrumentation, functional safety)</a:t>
            </a:r>
          </a:p>
          <a:p>
            <a:pPr eaLnBrk="1" hangingPunct="1">
              <a:lnSpc>
                <a:spcPct val="85000"/>
              </a:lnSpc>
            </a:pPr>
            <a:r>
              <a:rPr lang="en-GB" dirty="0" smtClean="0"/>
              <a:t>touches </a:t>
            </a:r>
            <a:r>
              <a:rPr lang="en-GB" dirty="0" smtClean="0">
                <a:solidFill>
                  <a:srgbClr val="CC3300"/>
                </a:solidFill>
              </a:rPr>
              <a:t>many aspects</a:t>
            </a:r>
            <a:r>
              <a:rPr lang="en-GB" dirty="0" smtClean="0"/>
              <a:t> of </a:t>
            </a:r>
            <a:r>
              <a:rPr lang="en-GB" dirty="0" smtClean="0">
                <a:solidFill>
                  <a:srgbClr val="CC3300"/>
                </a:solidFill>
              </a:rPr>
              <a:t>accelerator construction</a:t>
            </a:r>
            <a:r>
              <a:rPr lang="en-GB" dirty="0" smtClean="0"/>
              <a:t> and </a:t>
            </a:r>
            <a:r>
              <a:rPr lang="en-GB" dirty="0" smtClean="0">
                <a:solidFill>
                  <a:srgbClr val="CC3300"/>
                </a:solidFill>
              </a:rPr>
              <a:t>operation</a:t>
            </a:r>
          </a:p>
          <a:p>
            <a:pPr eaLnBrk="1" hangingPunct="1">
              <a:lnSpc>
                <a:spcPct val="85000"/>
              </a:lnSpc>
            </a:pPr>
            <a:r>
              <a:rPr lang="en-GB" dirty="0" smtClean="0"/>
              <a:t>includes </a:t>
            </a:r>
            <a:r>
              <a:rPr lang="en-GB" dirty="0" smtClean="0">
                <a:solidFill>
                  <a:srgbClr val="CC3300"/>
                </a:solidFill>
              </a:rPr>
              <a:t>many systems</a:t>
            </a:r>
          </a:p>
          <a:p>
            <a:pPr eaLnBrk="1" hangingPunct="1">
              <a:lnSpc>
                <a:spcPct val="85000"/>
              </a:lnSpc>
            </a:pPr>
            <a:r>
              <a:rPr lang="en-GB" dirty="0" smtClean="0"/>
              <a:t>is becoming </a:t>
            </a:r>
            <a:r>
              <a:rPr lang="en-GB" dirty="0" smtClean="0">
                <a:solidFill>
                  <a:srgbClr val="CC3300"/>
                </a:solidFill>
              </a:rPr>
              <a:t>increasingly important for future projects</a:t>
            </a:r>
            <a:r>
              <a:rPr lang="en-GB" dirty="0" smtClean="0"/>
              <a:t>, with increased beam power / energy density (W/mm</a:t>
            </a:r>
            <a:r>
              <a:rPr lang="en-GB" baseline="30000" dirty="0" smtClean="0"/>
              <a:t>2</a:t>
            </a:r>
            <a:r>
              <a:rPr lang="en-GB" dirty="0" smtClean="0"/>
              <a:t> or J/mm</a:t>
            </a:r>
            <a:r>
              <a:rPr lang="en-GB" baseline="30000" dirty="0" smtClean="0"/>
              <a:t>2 </a:t>
            </a:r>
            <a:r>
              <a:rPr lang="en-GB" dirty="0" smtClean="0"/>
              <a:t>) and increasingly complex machines</a:t>
            </a:r>
          </a:p>
        </p:txBody>
      </p:sp>
    </p:spTree>
    <p:extLst>
      <p:ext uri="{BB962C8B-B14F-4D97-AF65-F5344CB8AC3E}">
        <p14:creationId xmlns:p14="http://schemas.microsoft.com/office/powerpoint/2010/main" val="77361095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924800" y="6629400"/>
            <a:ext cx="1219200" cy="22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80DF138F-D278-4C9E-BC45-789F16B68E65}" type="slidenum">
              <a:rPr lang="en-US" smtClean="0">
                <a:latin typeface="Arial" charset="0"/>
              </a:rPr>
              <a:pPr/>
              <a:t>63</a:t>
            </a:fld>
            <a:endParaRPr lang="en-US" smtClean="0">
              <a:latin typeface="Arial" charset="0"/>
            </a:endParaRPr>
          </a:p>
        </p:txBody>
      </p:sp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sz="2000" smtClean="0"/>
              <a:t>Acknowledgements to many colleagues from CERN and to the authors of the listed papers</a:t>
            </a:r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en-GB" sz="1600" dirty="0" err="1" smtClean="0"/>
              <a:t>R.F.Koontz</a:t>
            </a:r>
            <a:r>
              <a:rPr lang="en-GB" sz="1600" dirty="0" smtClean="0"/>
              <a:t>, Multiple Beam Pulse of the SLAC Injector, PAC 1967</a:t>
            </a:r>
          </a:p>
          <a:p>
            <a:pPr eaLnBrk="1" hangingPunct="1">
              <a:lnSpc>
                <a:spcPct val="85000"/>
              </a:lnSpc>
            </a:pPr>
            <a:r>
              <a:rPr lang="en-GB" sz="1600" dirty="0" err="1" smtClean="0"/>
              <a:t>R.Bacher</a:t>
            </a:r>
            <a:r>
              <a:rPr lang="en-GB" sz="1600" dirty="0" smtClean="0"/>
              <a:t> et al., The HERA Quench Protection System, a Status Report, EPAC 1996</a:t>
            </a:r>
          </a:p>
          <a:p>
            <a:pPr eaLnBrk="1" hangingPunct="1">
              <a:lnSpc>
                <a:spcPct val="85000"/>
              </a:lnSpc>
            </a:pPr>
            <a:r>
              <a:rPr lang="en-GB" sz="1600" dirty="0" err="1" smtClean="0"/>
              <a:t>C.Adolphsen</a:t>
            </a:r>
            <a:r>
              <a:rPr lang="en-GB" sz="1600" dirty="0" smtClean="0"/>
              <a:t> et al., The Next Linear Collider Machine Protection System, PAC 1999</a:t>
            </a:r>
          </a:p>
          <a:p>
            <a:pPr eaLnBrk="1" hangingPunct="1">
              <a:lnSpc>
                <a:spcPct val="85000"/>
              </a:lnSpc>
            </a:pPr>
            <a:r>
              <a:rPr lang="en-GB" sz="1600" dirty="0" err="1" smtClean="0"/>
              <a:t>M.C.Ross</a:t>
            </a:r>
            <a:r>
              <a:rPr lang="en-GB" sz="1600" dirty="0" smtClean="0"/>
              <a:t> et al., Single Pulse Damage in Copper, LINAC 2000</a:t>
            </a:r>
          </a:p>
          <a:p>
            <a:pPr eaLnBrk="1" hangingPunct="1">
              <a:lnSpc>
                <a:spcPct val="85000"/>
              </a:lnSpc>
            </a:pPr>
            <a:r>
              <a:rPr lang="en-GB" sz="1600" dirty="0" err="1" smtClean="0"/>
              <a:t>C.Sibley</a:t>
            </a:r>
            <a:r>
              <a:rPr lang="en-GB" sz="1600" dirty="0" smtClean="0"/>
              <a:t>, Machine Protection Strategies for High Power Accelerators, PAC 2003</a:t>
            </a:r>
          </a:p>
          <a:p>
            <a:pPr eaLnBrk="1" hangingPunct="1">
              <a:lnSpc>
                <a:spcPct val="85000"/>
              </a:lnSpc>
            </a:pPr>
            <a:r>
              <a:rPr lang="en-GB" sz="1600" dirty="0" err="1" smtClean="0"/>
              <a:t>C.Sibley</a:t>
            </a:r>
            <a:r>
              <a:rPr lang="en-GB" sz="1600" dirty="0" smtClean="0"/>
              <a:t>, The SNS Machine Protection System: Early Commissioning Results and Future Plans, PAC 2005</a:t>
            </a:r>
          </a:p>
          <a:p>
            <a:pPr eaLnBrk="1" hangingPunct="1">
              <a:lnSpc>
                <a:spcPct val="85000"/>
              </a:lnSpc>
            </a:pPr>
            <a:r>
              <a:rPr lang="en-GB" sz="1600" dirty="0" err="1" smtClean="0"/>
              <a:t>S.R.Buckley</a:t>
            </a:r>
            <a:r>
              <a:rPr lang="en-GB" sz="1600" dirty="0" smtClean="0"/>
              <a:t> and </a:t>
            </a:r>
            <a:r>
              <a:rPr lang="en-GB" sz="1600" dirty="0" err="1" smtClean="0"/>
              <a:t>R.J.Smith</a:t>
            </a:r>
            <a:r>
              <a:rPr lang="en-GB" sz="1600" dirty="0" smtClean="0"/>
              <a:t>, Monitoring and Machine Protection Designs for the </a:t>
            </a:r>
            <a:r>
              <a:rPr lang="en-GB" sz="1600" dirty="0" err="1" smtClean="0"/>
              <a:t>Daresbury</a:t>
            </a:r>
            <a:r>
              <a:rPr lang="en-GB" sz="1600" dirty="0" smtClean="0"/>
              <a:t> Laboratory Energy Recovery </a:t>
            </a:r>
            <a:r>
              <a:rPr lang="en-GB" sz="1600" dirty="0" err="1" smtClean="0"/>
              <a:t>Linac</a:t>
            </a:r>
            <a:r>
              <a:rPr lang="en-GB" sz="1600" dirty="0" smtClean="0"/>
              <a:t> Prototype, EPAC 2006</a:t>
            </a:r>
          </a:p>
          <a:p>
            <a:pPr eaLnBrk="1" hangingPunct="1">
              <a:lnSpc>
                <a:spcPct val="85000"/>
              </a:lnSpc>
            </a:pPr>
            <a:r>
              <a:rPr lang="en-GB" sz="1600" dirty="0" err="1" smtClean="0"/>
              <a:t>L.Fröhlich</a:t>
            </a:r>
            <a:r>
              <a:rPr lang="en-GB" sz="1600" dirty="0" smtClean="0"/>
              <a:t> et al., First Operation of the FLASH  Machine Protection System with long Bunch Trains, LINAC 2006</a:t>
            </a:r>
          </a:p>
          <a:p>
            <a:pPr eaLnBrk="1" hangingPunct="1">
              <a:lnSpc>
                <a:spcPct val="85000"/>
              </a:lnSpc>
            </a:pPr>
            <a:r>
              <a:rPr lang="en-GB" sz="1600" dirty="0" err="1" smtClean="0"/>
              <a:t>L.Fröhlich</a:t>
            </a:r>
            <a:r>
              <a:rPr lang="en-GB" sz="1600" dirty="0" smtClean="0"/>
              <a:t> et al., First Experience with the Machine Protection System of FLASH, FEL 2006</a:t>
            </a:r>
          </a:p>
          <a:p>
            <a:pPr eaLnBrk="1" hangingPunct="1">
              <a:lnSpc>
                <a:spcPct val="85000"/>
              </a:lnSpc>
            </a:pPr>
            <a:r>
              <a:rPr lang="en-GB" sz="1600" dirty="0" err="1" smtClean="0"/>
              <a:t>N.V.Mokhov</a:t>
            </a:r>
            <a:r>
              <a:rPr lang="en-GB" sz="1600" dirty="0" smtClean="0"/>
              <a:t> et al., Beam Induced Damage to the TEVATRON Components and what has been done about it,  HB2006</a:t>
            </a:r>
          </a:p>
          <a:p>
            <a:pPr eaLnBrk="1" hangingPunct="1">
              <a:lnSpc>
                <a:spcPct val="85000"/>
              </a:lnSpc>
            </a:pPr>
            <a:r>
              <a:rPr lang="en-GB" sz="1600" dirty="0" err="1" smtClean="0"/>
              <a:t>M.Werner</a:t>
            </a:r>
            <a:r>
              <a:rPr lang="en-GB" sz="1600" dirty="0" smtClean="0"/>
              <a:t> and </a:t>
            </a:r>
            <a:r>
              <a:rPr lang="en-GB" sz="1600" dirty="0" err="1" smtClean="0"/>
              <a:t>K.Wittenburg</a:t>
            </a:r>
            <a:r>
              <a:rPr lang="en-GB" sz="1600" dirty="0" smtClean="0"/>
              <a:t>, Very fast Beam Losses at HERA, and what has been done about it,  HB2006</a:t>
            </a:r>
          </a:p>
          <a:p>
            <a:pPr eaLnBrk="1" hangingPunct="1">
              <a:lnSpc>
                <a:spcPct val="85000"/>
              </a:lnSpc>
            </a:pPr>
            <a:r>
              <a:rPr lang="en-GB" sz="1600" dirty="0" err="1" smtClean="0"/>
              <a:t>S.Henderson</a:t>
            </a:r>
            <a:r>
              <a:rPr lang="en-GB" sz="1600" dirty="0" smtClean="0"/>
              <a:t>, Status of the Spallation Neutron Source: Machine and Experiments, PAC 2007</a:t>
            </a:r>
          </a:p>
          <a:p>
            <a:pPr eaLnBrk="1" hangingPunct="1">
              <a:lnSpc>
                <a:spcPct val="85000"/>
              </a:lnSpc>
            </a:pPr>
            <a:r>
              <a:rPr lang="en-GB" sz="1600" dirty="0" err="1" smtClean="0"/>
              <a:t>H.Yoshikawa</a:t>
            </a:r>
            <a:r>
              <a:rPr lang="en-GB" sz="1600" dirty="0" smtClean="0"/>
              <a:t> et al., Current Status of the Control System for J-PARC Accelerator Complex, ICALEPCS 2007</a:t>
            </a:r>
          </a:p>
          <a:p>
            <a:pPr eaLnBrk="1" hangingPunct="1">
              <a:lnSpc>
                <a:spcPct val="85000"/>
              </a:lnSpc>
            </a:pPr>
            <a:r>
              <a:rPr lang="en-GB" sz="1600" dirty="0" err="1" smtClean="0"/>
              <a:t>L.Froehlich</a:t>
            </a:r>
            <a:r>
              <a:rPr lang="en-GB" sz="1600" dirty="0" smtClean="0"/>
              <a:t>, </a:t>
            </a:r>
            <a:r>
              <a:rPr lang="en-US" sz="1600" dirty="0" smtClean="0"/>
              <a:t>Machine Protection for FLASH and the European XFEL, DESY PhD Thesis 2009</a:t>
            </a:r>
            <a:endParaRPr lang="en-GB" sz="1600" dirty="0" smtClean="0"/>
          </a:p>
          <a:p>
            <a:pPr eaLnBrk="1" hangingPunct="1">
              <a:lnSpc>
                <a:spcPct val="85000"/>
              </a:lnSpc>
            </a:pPr>
            <a:r>
              <a:rPr lang="en-GB" sz="1600" dirty="0" err="1" smtClean="0"/>
              <a:t>A.C.Mezger</a:t>
            </a:r>
            <a:r>
              <a:rPr lang="en-GB" sz="1600" dirty="0" smtClean="0"/>
              <a:t>, Control and protection aspects of the megawatt proton accelerator at PSI, HB2010  </a:t>
            </a:r>
          </a:p>
          <a:p>
            <a:pPr eaLnBrk="1" hangingPunct="1">
              <a:lnSpc>
                <a:spcPct val="85000"/>
              </a:lnSpc>
            </a:pPr>
            <a:r>
              <a:rPr lang="en-GB" sz="1600" dirty="0" err="1" smtClean="0"/>
              <a:t>Y.Zhang</a:t>
            </a:r>
            <a:r>
              <a:rPr lang="en-GB" sz="1600" dirty="0"/>
              <a:t>, </a:t>
            </a:r>
            <a:r>
              <a:rPr lang="en-GB" sz="1600" dirty="0" err="1" smtClean="0"/>
              <a:t>D.Stout</a:t>
            </a:r>
            <a:r>
              <a:rPr lang="en-GB" sz="1600" dirty="0"/>
              <a:t>, </a:t>
            </a:r>
            <a:r>
              <a:rPr lang="en-GB" sz="1600" dirty="0" err="1" smtClean="0"/>
              <a:t>J.Wei</a:t>
            </a:r>
            <a:r>
              <a:rPr lang="en-GB" sz="1600" dirty="0" smtClean="0"/>
              <a:t>, ANALYSIS </a:t>
            </a:r>
            <a:r>
              <a:rPr lang="en-GB" sz="1600" dirty="0"/>
              <a:t>OF BEAM </a:t>
            </a:r>
            <a:r>
              <a:rPr lang="en-GB" sz="1600" dirty="0" smtClean="0"/>
              <a:t>DAMAGE TO </a:t>
            </a:r>
            <a:r>
              <a:rPr lang="en-GB" sz="1600" dirty="0"/>
              <a:t>FRIB DRIVER </a:t>
            </a:r>
            <a:r>
              <a:rPr lang="en-GB" sz="1600" dirty="0" smtClean="0"/>
              <a:t>LINAC, SRF 2012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66826830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36626"/>
            <a:ext cx="8839200" cy="5069728"/>
          </a:xfrm>
        </p:spPr>
        <p:txBody>
          <a:bodyPr/>
          <a:lstStyle/>
          <a:p>
            <a:pPr marL="0" lvl="0" indent="0">
              <a:buNone/>
            </a:pPr>
            <a:r>
              <a:rPr lang="en-US" sz="1600" dirty="0" smtClean="0"/>
              <a:t>CERN and LHC</a:t>
            </a:r>
            <a:endParaRPr lang="en-GB" sz="1600" dirty="0" smtClean="0"/>
          </a:p>
          <a:p>
            <a:pPr lvl="0"/>
            <a:r>
              <a:rPr lang="en-GB" sz="1600" dirty="0" err="1" smtClean="0"/>
              <a:t>R.B.Appleby</a:t>
            </a:r>
            <a:r>
              <a:rPr lang="en-GB" sz="1600" dirty="0" smtClean="0"/>
              <a:t> et. al., </a:t>
            </a:r>
            <a:r>
              <a:rPr lang="en-GB" sz="1600" dirty="0"/>
              <a:t>Beam-related machine protection for the CERN Large Hadron Collider experiments, Phys. Rev. ST </a:t>
            </a:r>
            <a:r>
              <a:rPr lang="en-GB" sz="1600" dirty="0" err="1"/>
              <a:t>Accel</a:t>
            </a:r>
            <a:r>
              <a:rPr lang="en-GB" sz="1600" dirty="0"/>
              <a:t>. Beams 13, 061002 (2010</a:t>
            </a:r>
            <a:r>
              <a:rPr lang="en-GB" sz="1600" dirty="0" smtClean="0"/>
              <a:t>)</a:t>
            </a:r>
          </a:p>
          <a:p>
            <a:r>
              <a:rPr lang="en-US" sz="1600" dirty="0"/>
              <a:t>R.Schmidt et al., </a:t>
            </a:r>
            <a:r>
              <a:rPr lang="en-GB" sz="1600" dirty="0"/>
              <a:t>Protection of the CERN Large Hadron Collider, New Journal of Physics 8 (2006) </a:t>
            </a:r>
            <a:r>
              <a:rPr lang="en-GB" sz="1600" dirty="0" smtClean="0"/>
              <a:t>290</a:t>
            </a:r>
          </a:p>
          <a:p>
            <a:r>
              <a:rPr lang="de-DE" sz="1600" dirty="0" err="1"/>
              <a:t>R.Schmidt</a:t>
            </a:r>
            <a:r>
              <a:rPr lang="de-DE" sz="1600" dirty="0"/>
              <a:t>, </a:t>
            </a:r>
            <a:r>
              <a:rPr lang="de-DE" sz="1600" dirty="0" err="1"/>
              <a:t>Machine</a:t>
            </a:r>
            <a:r>
              <a:rPr lang="de-DE" sz="1600" dirty="0"/>
              <a:t> </a:t>
            </a:r>
            <a:r>
              <a:rPr lang="de-DE" sz="1600" dirty="0" err="1" smtClean="0"/>
              <a:t>Protection</a:t>
            </a:r>
            <a:r>
              <a:rPr lang="de-DE" sz="1600" dirty="0" smtClean="0"/>
              <a:t>, CERN </a:t>
            </a:r>
            <a:r>
              <a:rPr lang="de-DE" sz="1600" dirty="0"/>
              <a:t>CAS </a:t>
            </a:r>
            <a:r>
              <a:rPr lang="de-DE" sz="1600" dirty="0" smtClean="0"/>
              <a:t>2008 </a:t>
            </a:r>
            <a:r>
              <a:rPr lang="de-DE" sz="1600" dirty="0" err="1" smtClean="0"/>
              <a:t>Dourdan</a:t>
            </a:r>
            <a:r>
              <a:rPr lang="de-DE" sz="1600" dirty="0" smtClean="0"/>
              <a:t> on Beam </a:t>
            </a:r>
            <a:r>
              <a:rPr lang="de-DE" sz="1600" dirty="0" err="1" smtClean="0"/>
              <a:t>Diagnostics</a:t>
            </a:r>
            <a:endParaRPr lang="de-DE" sz="1600" dirty="0" smtClean="0"/>
          </a:p>
          <a:p>
            <a:r>
              <a:rPr lang="en-US" sz="1600" dirty="0" smtClean="0"/>
              <a:t>N.Tahir </a:t>
            </a:r>
            <a:r>
              <a:rPr lang="en-US" sz="1600" dirty="0"/>
              <a:t>et al., Simulations of the Full Impact of the LHC Beam on Solid Copper and Graphite Targets,  </a:t>
            </a:r>
            <a:r>
              <a:rPr lang="en-US" sz="1600" dirty="0" smtClean="0"/>
              <a:t>IPAC 2010</a:t>
            </a:r>
            <a:r>
              <a:rPr lang="en-US" sz="1600" dirty="0"/>
              <a:t>, Kyoto, Japan, 23 - 28 May </a:t>
            </a:r>
            <a:r>
              <a:rPr lang="en-US" sz="1600" dirty="0" smtClean="0"/>
              <a:t>2010</a:t>
            </a:r>
          </a:p>
          <a:p>
            <a:pPr marL="0" indent="0">
              <a:buNone/>
            </a:pPr>
            <a:r>
              <a:rPr lang="en-US" sz="1600" dirty="0" smtClean="0"/>
              <a:t>Theses</a:t>
            </a:r>
            <a:endParaRPr lang="de-DE" sz="1600" dirty="0"/>
          </a:p>
          <a:p>
            <a:pPr lvl="0"/>
            <a:r>
              <a:rPr lang="en-US" sz="1600" dirty="0" err="1" smtClean="0">
                <a:solidFill>
                  <a:srgbClr val="006600"/>
                </a:solidFill>
              </a:rPr>
              <a:t>Verena</a:t>
            </a:r>
            <a:r>
              <a:rPr lang="en-US" sz="1600" dirty="0" smtClean="0">
                <a:solidFill>
                  <a:srgbClr val="006600"/>
                </a:solidFill>
              </a:rPr>
              <a:t> </a:t>
            </a:r>
            <a:r>
              <a:rPr lang="en-US" sz="1600" dirty="0" err="1" smtClean="0">
                <a:solidFill>
                  <a:srgbClr val="006600"/>
                </a:solidFill>
              </a:rPr>
              <a:t>Kain</a:t>
            </a:r>
            <a:r>
              <a:rPr lang="en-US" sz="1600" dirty="0" smtClean="0">
                <a:solidFill>
                  <a:srgbClr val="006600"/>
                </a:solidFill>
              </a:rPr>
              <a:t>, Machine Protection and Beam Quality during the LHC Injection Process, CERN-THESIS-2005-047</a:t>
            </a:r>
          </a:p>
          <a:p>
            <a:pPr lvl="0"/>
            <a:r>
              <a:rPr lang="en-US" sz="1600" dirty="0" err="1" smtClean="0">
                <a:solidFill>
                  <a:srgbClr val="006600"/>
                </a:solidFill>
              </a:rPr>
              <a:t>G.Guaglio</a:t>
            </a:r>
            <a:r>
              <a:rPr lang="en-US" sz="1600" dirty="0" smtClean="0">
                <a:solidFill>
                  <a:srgbClr val="006600"/>
                </a:solidFill>
              </a:rPr>
              <a:t>, Reliability of the Beam Loss Monitors System for the Large Hadron Collider at CERN /, CERN-THESIS-2006-012 PCCF-T-0509</a:t>
            </a:r>
          </a:p>
          <a:p>
            <a:pPr lvl="0"/>
            <a:r>
              <a:rPr lang="en-US" sz="1600" dirty="0" smtClean="0">
                <a:solidFill>
                  <a:srgbClr val="006600"/>
                </a:solidFill>
              </a:rPr>
              <a:t>Benjamin Todd, A Beam Interlock System for CERN High Energy Accelerators, CERN-THESIS-2007-019</a:t>
            </a:r>
          </a:p>
          <a:p>
            <a:pPr lvl="0"/>
            <a:r>
              <a:rPr lang="en-US" sz="1600" dirty="0" smtClean="0">
                <a:solidFill>
                  <a:srgbClr val="006600"/>
                </a:solidFill>
              </a:rPr>
              <a:t>A. Gomez Alonso, Redundancy of the LHC machine protection systems in case of magnet failures / CERN-THESIS-2009-023	</a:t>
            </a:r>
          </a:p>
          <a:p>
            <a:pPr lvl="0"/>
            <a:r>
              <a:rPr lang="en-US" sz="1600" dirty="0" smtClean="0">
                <a:solidFill>
                  <a:srgbClr val="006600"/>
                </a:solidFill>
              </a:rPr>
              <a:t>Sigrid Wagner</a:t>
            </a:r>
            <a:r>
              <a:rPr lang="en-US" sz="1600" dirty="0">
                <a:solidFill>
                  <a:srgbClr val="006600"/>
                </a:solidFill>
              </a:rPr>
              <a:t>, </a:t>
            </a:r>
            <a:r>
              <a:rPr lang="en-US" sz="1600" dirty="0" smtClean="0">
                <a:solidFill>
                  <a:srgbClr val="006600"/>
                </a:solidFill>
              </a:rPr>
              <a:t>LHC </a:t>
            </a:r>
            <a:r>
              <a:rPr lang="en-US" sz="1600" dirty="0">
                <a:solidFill>
                  <a:srgbClr val="006600"/>
                </a:solidFill>
              </a:rPr>
              <a:t>Machine Protection System: Method for Balancing Machine Safety and Beam Availability </a:t>
            </a:r>
            <a:r>
              <a:rPr lang="en-US" sz="1600" dirty="0" smtClean="0">
                <a:solidFill>
                  <a:srgbClr val="006600"/>
                </a:solidFill>
              </a:rPr>
              <a:t>/, CERN-THESIS-2010-215</a:t>
            </a:r>
            <a:endParaRPr lang="en-US" sz="1600" dirty="0">
              <a:solidFill>
                <a:srgbClr val="006600"/>
              </a:solidFill>
            </a:endParaRPr>
          </a:p>
          <a:p>
            <a:r>
              <a:rPr lang="en-US" sz="1600" dirty="0" err="1" smtClean="0">
                <a:solidFill>
                  <a:srgbClr val="006600"/>
                </a:solidFill>
              </a:rPr>
              <a:t>Roderik</a:t>
            </a:r>
            <a:r>
              <a:rPr lang="en-US" sz="1600" dirty="0" smtClean="0">
                <a:solidFill>
                  <a:srgbClr val="006600"/>
                </a:solidFill>
              </a:rPr>
              <a:t> Bruce</a:t>
            </a:r>
            <a:r>
              <a:rPr lang="en-US" sz="1600" dirty="0">
                <a:solidFill>
                  <a:srgbClr val="006600"/>
                </a:solidFill>
              </a:rPr>
              <a:t>, </a:t>
            </a:r>
            <a:r>
              <a:rPr lang="en-US" sz="1600" dirty="0" smtClean="0">
                <a:solidFill>
                  <a:srgbClr val="006600"/>
                </a:solidFill>
              </a:rPr>
              <a:t>Beam </a:t>
            </a:r>
            <a:r>
              <a:rPr lang="en-US" sz="1600" dirty="0">
                <a:solidFill>
                  <a:srgbClr val="006600"/>
                </a:solidFill>
              </a:rPr>
              <a:t>loss mechanisms in relativistic heavy-ion </a:t>
            </a:r>
            <a:r>
              <a:rPr lang="en-US" sz="1600" dirty="0" smtClean="0">
                <a:solidFill>
                  <a:srgbClr val="006600"/>
                </a:solidFill>
              </a:rPr>
              <a:t>colliders, CERN-THESIS-2010-030 </a:t>
            </a:r>
          </a:p>
          <a:p>
            <a:endParaRPr lang="de-DE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924800" y="6629400"/>
            <a:ext cx="1219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4255B8D-D2BB-4987-8105-7D47F780FD29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93753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27294"/>
            <a:ext cx="8839200" cy="5692775"/>
          </a:xfrm>
        </p:spPr>
        <p:txBody>
          <a:bodyPr/>
          <a:lstStyle/>
          <a:p>
            <a:r>
              <a:rPr lang="en-US" sz="1400" dirty="0" err="1" smtClean="0">
                <a:solidFill>
                  <a:srgbClr val="006600"/>
                </a:solidFill>
              </a:rPr>
              <a:t>L.Tchelidze</a:t>
            </a:r>
            <a:r>
              <a:rPr lang="en-US" sz="1400" dirty="0" smtClean="0">
                <a:solidFill>
                  <a:srgbClr val="006600"/>
                </a:solidFill>
              </a:rPr>
              <a:t>, In how long the ESS beam pulse would start melting steel/copper accelerating components? ESS AD Technical Note, ESS/AD/0031, 2012 </a:t>
            </a:r>
          </a:p>
          <a:p>
            <a:pPr lvl="0"/>
            <a:r>
              <a:rPr lang="en-US" sz="1400" dirty="0" smtClean="0"/>
              <a:t>Conference reports in JACOW, keywords: machine protection, beam loss</a:t>
            </a:r>
          </a:p>
          <a:p>
            <a:endParaRPr lang="de-DE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924800" y="6629400"/>
            <a:ext cx="12192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4255B8D-D2BB-4987-8105-7D47F780FD29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5244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95000"/>
          </a:lnSpc>
          <a:spcBef>
            <a:spcPct val="4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95000"/>
          </a:lnSpc>
          <a:spcBef>
            <a:spcPct val="4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enutzerdefiniertes Design">
  <a:themeElements>
    <a:clrScheme name="Benutzerdefiniertes Design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Benutzerdefiniertes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95000"/>
          </a:lnSpc>
          <a:spcBef>
            <a:spcPct val="4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95000"/>
          </a:lnSpc>
          <a:spcBef>
            <a:spcPct val="4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Benutzerdefiniertes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BTODD primary master">
  <a:themeElements>
    <a:clrScheme name="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339966"/>
      </a:accent1>
      <a:accent2>
        <a:srgbClr val="FF0000"/>
      </a:accent2>
      <a:accent3>
        <a:srgbClr val="FFFFFF"/>
      </a:accent3>
      <a:accent4>
        <a:srgbClr val="DADADA"/>
      </a:accent4>
      <a:accent5>
        <a:srgbClr val="ADCAB8"/>
      </a:accent5>
      <a:accent6>
        <a:srgbClr val="E70000"/>
      </a:accent6>
      <a:hlink>
        <a:srgbClr val="1717FF"/>
      </a:hlink>
      <a:folHlink>
        <a:srgbClr val="0000CC"/>
      </a:folHlink>
    </a:clrScheme>
    <a:fontScheme name="4_BTODD primary master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BTODD primary master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TODD primary master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TODD primary master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TODD primary master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TODD primary master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TODD primary master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TODD primary master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TODD primary master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TODD primary master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TODD primary master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TODD primary master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TODD primary master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TODD primary master 13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CC00CC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On-Screen Presentation 1">
  <a:themeElements>
    <a:clrScheme name="1_On-Screen Presentation 1 1">
      <a:dk1>
        <a:srgbClr val="2A004E"/>
      </a:dk1>
      <a:lt1>
        <a:srgbClr val="FFFFFF"/>
      </a:lt1>
      <a:dk2>
        <a:srgbClr val="500093"/>
      </a:dk2>
      <a:lt2>
        <a:srgbClr val="00CCCC"/>
      </a:lt2>
      <a:accent1>
        <a:srgbClr val="D60093"/>
      </a:accent1>
      <a:accent2>
        <a:srgbClr val="0000FF"/>
      </a:accent2>
      <a:accent3>
        <a:srgbClr val="B3AAC8"/>
      </a:accent3>
      <a:accent4>
        <a:srgbClr val="DADADA"/>
      </a:accent4>
      <a:accent5>
        <a:srgbClr val="E8AAC8"/>
      </a:accent5>
      <a:accent6>
        <a:srgbClr val="0000E7"/>
      </a:accent6>
      <a:hlink>
        <a:srgbClr val="FFFF00"/>
      </a:hlink>
      <a:folHlink>
        <a:srgbClr val="7500D7"/>
      </a:folHlink>
    </a:clrScheme>
    <a:fontScheme name="1_On-Screen Presentation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lnDef>
  </a:objectDefaults>
  <a:extraClrSchemeLst>
    <a:extraClrScheme>
      <a:clrScheme name="1_On-Screen Presentation 1 1">
        <a:dk1>
          <a:srgbClr val="2A004E"/>
        </a:dk1>
        <a:lt1>
          <a:srgbClr val="FFFFFF"/>
        </a:lt1>
        <a:dk2>
          <a:srgbClr val="500093"/>
        </a:dk2>
        <a:lt2>
          <a:srgbClr val="00CCCC"/>
        </a:lt2>
        <a:accent1>
          <a:srgbClr val="D60093"/>
        </a:accent1>
        <a:accent2>
          <a:srgbClr val="0000FF"/>
        </a:accent2>
        <a:accent3>
          <a:srgbClr val="B3AAC8"/>
        </a:accent3>
        <a:accent4>
          <a:srgbClr val="DADADA"/>
        </a:accent4>
        <a:accent5>
          <a:srgbClr val="E8AAC8"/>
        </a:accent5>
        <a:accent6>
          <a:srgbClr val="0000E7"/>
        </a:accent6>
        <a:hlink>
          <a:srgbClr val="FFFF00"/>
        </a:hlink>
        <a:folHlink>
          <a:srgbClr val="7500D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n-Screen Presentation 1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CC99FF"/>
        </a:accent1>
        <a:accent2>
          <a:srgbClr val="3366FF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2D5CE7"/>
        </a:accent6>
        <a:hlink>
          <a:srgbClr val="00CC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n-Screen Presentation 1 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777777"/>
        </a:accent1>
        <a:accent2>
          <a:srgbClr val="CBCBCB"/>
        </a:accent2>
        <a:accent3>
          <a:srgbClr val="FFFFFF"/>
        </a:accent3>
        <a:accent4>
          <a:srgbClr val="000000"/>
        </a:accent4>
        <a:accent5>
          <a:srgbClr val="BDBDBD"/>
        </a:accent5>
        <a:accent6>
          <a:srgbClr val="B8B8B8"/>
        </a:accent6>
        <a:hlink>
          <a:srgbClr val="4D4D4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n-Screen Presentation 1 4">
        <a:dk1>
          <a:srgbClr val="000000"/>
        </a:dk1>
        <a:lt1>
          <a:srgbClr val="00CCCC"/>
        </a:lt1>
        <a:dk2>
          <a:srgbClr val="FFFFCC"/>
        </a:dk2>
        <a:lt2>
          <a:srgbClr val="009999"/>
        </a:lt2>
        <a:accent1>
          <a:srgbClr val="CC99FF"/>
        </a:accent1>
        <a:accent2>
          <a:srgbClr val="3366FF"/>
        </a:accent2>
        <a:accent3>
          <a:srgbClr val="AAE2E2"/>
        </a:accent3>
        <a:accent4>
          <a:srgbClr val="000000"/>
        </a:accent4>
        <a:accent5>
          <a:srgbClr val="E2CAFF"/>
        </a:accent5>
        <a:accent6>
          <a:srgbClr val="2D5CE7"/>
        </a:accent6>
        <a:hlink>
          <a:srgbClr val="00CCFF"/>
        </a:hlink>
        <a:folHlink>
          <a:srgbClr val="00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n-Screen Presentation 1 5">
        <a:dk1>
          <a:srgbClr val="003300"/>
        </a:dk1>
        <a:lt1>
          <a:srgbClr val="FFFFFF"/>
        </a:lt1>
        <a:dk2>
          <a:srgbClr val="669900"/>
        </a:dk2>
        <a:lt2>
          <a:srgbClr val="FFCC66"/>
        </a:lt2>
        <a:accent1>
          <a:srgbClr val="990033"/>
        </a:accent1>
        <a:accent2>
          <a:srgbClr val="FF9933"/>
        </a:accent2>
        <a:accent3>
          <a:srgbClr val="B8CAAA"/>
        </a:accent3>
        <a:accent4>
          <a:srgbClr val="DADADA"/>
        </a:accent4>
        <a:accent5>
          <a:srgbClr val="CAAAAD"/>
        </a:accent5>
        <a:accent6>
          <a:srgbClr val="E78A2D"/>
        </a:accent6>
        <a:hlink>
          <a:srgbClr val="CCCC00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n-Screen Presentation 1 6">
        <a:dk1>
          <a:srgbClr val="663300"/>
        </a:dk1>
        <a:lt1>
          <a:srgbClr val="FFFFFF"/>
        </a:lt1>
        <a:dk2>
          <a:srgbClr val="CC6600"/>
        </a:dk2>
        <a:lt2>
          <a:srgbClr val="FFCC00"/>
        </a:lt2>
        <a:accent1>
          <a:srgbClr val="990033"/>
        </a:accent1>
        <a:accent2>
          <a:srgbClr val="FF0033"/>
        </a:accent2>
        <a:accent3>
          <a:srgbClr val="E2B8AA"/>
        </a:accent3>
        <a:accent4>
          <a:srgbClr val="DADADA"/>
        </a:accent4>
        <a:accent5>
          <a:srgbClr val="CAAAAD"/>
        </a:accent5>
        <a:accent6>
          <a:srgbClr val="E7002D"/>
        </a:accent6>
        <a:hlink>
          <a:srgbClr val="CC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n-Screen Presentation 1 7">
        <a:dk1>
          <a:srgbClr val="660033"/>
        </a:dk1>
        <a:lt1>
          <a:srgbClr val="FFFFFF"/>
        </a:lt1>
        <a:dk2>
          <a:srgbClr val="990066"/>
        </a:dk2>
        <a:lt2>
          <a:srgbClr val="FFFF66"/>
        </a:lt2>
        <a:accent1>
          <a:srgbClr val="9933FF"/>
        </a:accent1>
        <a:accent2>
          <a:srgbClr val="00CCCC"/>
        </a:accent2>
        <a:accent3>
          <a:srgbClr val="CAAAB8"/>
        </a:accent3>
        <a:accent4>
          <a:srgbClr val="DADADA"/>
        </a:accent4>
        <a:accent5>
          <a:srgbClr val="CAADFF"/>
        </a:accent5>
        <a:accent6>
          <a:srgbClr val="00B9B9"/>
        </a:accent6>
        <a:hlink>
          <a:srgbClr val="CC66FF"/>
        </a:hlink>
        <a:folHlink>
          <a:srgbClr val="D6009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4735</Words>
  <Application>Microsoft Office PowerPoint</Application>
  <PresentationFormat>On-screen Show (4:3)</PresentationFormat>
  <Paragraphs>716</Paragraphs>
  <Slides>65</Slides>
  <Notes>49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65</vt:i4>
      </vt:variant>
    </vt:vector>
  </HeadingPairs>
  <TitlesOfParts>
    <vt:vector size="69" baseType="lpstr">
      <vt:lpstr>1_Default Design</vt:lpstr>
      <vt:lpstr>Benutzerdefiniertes Design</vt:lpstr>
      <vt:lpstr>4_BTODD primary master</vt:lpstr>
      <vt:lpstr>2_On-Screen Presentation 1</vt:lpstr>
      <vt:lpstr>PowerPoint Presentation</vt:lpstr>
      <vt:lpstr>Protection from Energy and Power</vt:lpstr>
      <vt:lpstr>Content</vt:lpstr>
      <vt:lpstr>Proton collider LHC – 362 MJ stored in one beam</vt:lpstr>
      <vt:lpstr>Proton collider LHC – 362 MJ stored in one beam</vt:lpstr>
      <vt:lpstr>ESS Lund / Sweden – 5 MW beam power</vt:lpstr>
      <vt:lpstr>ESS Lund / Sweden – 5 MW beam power</vt:lpstr>
      <vt:lpstr>Energy stored in beam and magnet system </vt:lpstr>
      <vt:lpstr>What does it mean ……… MJoule ? </vt:lpstr>
      <vt:lpstr>Consequences of a release of 600 MJ at LHC  </vt:lpstr>
      <vt:lpstr>Energy and Power density</vt:lpstr>
      <vt:lpstr>Hazards and Risks</vt:lpstr>
      <vt:lpstr>Hazard and Risk for accelerators</vt:lpstr>
      <vt:lpstr>Example for ESS</vt:lpstr>
      <vt:lpstr>Example for LHC: SPS, transfer line and LHC </vt:lpstr>
      <vt:lpstr>Protection at injection</vt:lpstr>
      <vt:lpstr>Protection at injection</vt:lpstr>
      <vt:lpstr>Protection at injection</vt:lpstr>
      <vt:lpstr>Protection at injection</vt:lpstr>
      <vt:lpstr>Protection at injection</vt:lpstr>
      <vt:lpstr>(Accidental) beam loss and consequences</vt:lpstr>
      <vt:lpstr>Beam losses and consequences</vt:lpstr>
      <vt:lpstr>Energy loss: example for one proton in iron  (stainless steel, copper very similar)</vt:lpstr>
      <vt:lpstr>Beam losses and consequences</vt:lpstr>
      <vt:lpstr>Heating of material with low energy protons  (3 MeV)</vt:lpstr>
      <vt:lpstr>Heating of material with high energy protons</vt:lpstr>
      <vt:lpstr>Damage of a pencil 7 TeV proton beam (LHC)</vt:lpstr>
      <vt:lpstr>Beam losses and consequences</vt:lpstr>
      <vt:lpstr>SPS experiment: Beam damage with 450 GeV protons</vt:lpstr>
      <vt:lpstr>Vacuum chamber in SPS extraction line incident</vt:lpstr>
      <vt:lpstr>Collimator in Tevatron after an incident in 2003</vt:lpstr>
      <vt:lpstr>Beam losses in SNS linac</vt:lpstr>
      <vt:lpstr>Beam loss with low energy deposition </vt:lpstr>
      <vt:lpstr>Accidental beam loss and probability </vt:lpstr>
      <vt:lpstr>Beam losses mechanisms</vt:lpstr>
      <vt:lpstr>Beam losses, machine protection and collimation </vt:lpstr>
      <vt:lpstr>Regular  and irregular operation</vt:lpstr>
      <vt:lpstr>Continuous beam losses: Collimation</vt:lpstr>
      <vt:lpstr>PowerPoint Presentation</vt:lpstr>
      <vt:lpstr>Accidental beam losses: Machine Protection</vt:lpstr>
      <vt:lpstr>Classification of failures</vt:lpstr>
      <vt:lpstr>Probability of a failure leading to beam loss</vt:lpstr>
      <vt:lpstr>Machine Protection</vt:lpstr>
      <vt:lpstr>Example for Active Protection - Traffic</vt:lpstr>
      <vt:lpstr>Example for Passive Protection</vt:lpstr>
      <vt:lpstr>Strategy for protection and related systems</vt:lpstr>
      <vt:lpstr>Beam instrumentation for machine protection </vt:lpstr>
      <vt:lpstr>Beam Loss Monitors</vt:lpstr>
      <vt:lpstr>Layout of beam dump system in IR6</vt:lpstr>
      <vt:lpstr>Continuous beam losses during collisions</vt:lpstr>
      <vt:lpstr>Accidental beam losses during collisions</vt:lpstr>
      <vt:lpstr>Accidental beam losses during collisions</vt:lpstr>
      <vt:lpstr>Layout of beam dump system in IR6</vt:lpstr>
      <vt:lpstr>Beam dumping system line for LHC</vt:lpstr>
      <vt:lpstr>Beam dump  </vt:lpstr>
      <vt:lpstr>High power accelerators …</vt:lpstr>
      <vt:lpstr>Example for ESS</vt:lpstr>
      <vt:lpstr>Some design principles for protection systems</vt:lpstr>
      <vt:lpstr>Accelerators that require protection systems I</vt:lpstr>
      <vt:lpstr>Accelerators that require protection systems II</vt:lpstr>
      <vt:lpstr>For future high intensity machines</vt:lpstr>
      <vt:lpstr>Summary</vt:lpstr>
      <vt:lpstr>Acknowledgements to many colleagues from CERN and to the authors of the listed papers</vt:lpstr>
      <vt:lpstr>References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2013-08-15T08:21:28Z</dcterms:created>
  <dcterms:modified xsi:type="dcterms:W3CDTF">2013-09-11T09:33:28Z</dcterms:modified>
</cp:coreProperties>
</file>