
<file path=[Content_Types].xml><?xml version="1.0" encoding="utf-8"?>
<Types xmlns="http://schemas.openxmlformats.org/package/2006/content-types">
  <Default Extension="png" ContentType="image/png"/>
  <Default Extension="bin" ContentType="application/vnd.openxmlformats-officedocument.oleObject"/>
  <Default Extension="mpeg" ContentType="video/mpe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782" r:id="rId2"/>
    <p:sldMasterId id="2147483794" r:id="rId3"/>
  </p:sldMasterIdLst>
  <p:notesMasterIdLst>
    <p:notesMasterId r:id="rId77"/>
  </p:notesMasterIdLst>
  <p:handoutMasterIdLst>
    <p:handoutMasterId r:id="rId78"/>
  </p:handoutMasterIdLst>
  <p:sldIdLst>
    <p:sldId id="257" r:id="rId4"/>
    <p:sldId id="348" r:id="rId5"/>
    <p:sldId id="358" r:id="rId6"/>
    <p:sldId id="359" r:id="rId7"/>
    <p:sldId id="258" r:id="rId8"/>
    <p:sldId id="259" r:id="rId9"/>
    <p:sldId id="260" r:id="rId10"/>
    <p:sldId id="270" r:id="rId11"/>
    <p:sldId id="271" r:id="rId12"/>
    <p:sldId id="360" r:id="rId13"/>
    <p:sldId id="361" r:id="rId14"/>
    <p:sldId id="272" r:id="rId15"/>
    <p:sldId id="273" r:id="rId16"/>
    <p:sldId id="291"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90" r:id="rId32"/>
    <p:sldId id="356" r:id="rId33"/>
    <p:sldId id="289" r:id="rId34"/>
    <p:sldId id="292" r:id="rId35"/>
    <p:sldId id="293" r:id="rId36"/>
    <p:sldId id="294" r:id="rId37"/>
    <p:sldId id="295" r:id="rId38"/>
    <p:sldId id="296" r:id="rId39"/>
    <p:sldId id="298" r:id="rId40"/>
    <p:sldId id="354" r:id="rId41"/>
    <p:sldId id="299" r:id="rId42"/>
    <p:sldId id="300" r:id="rId43"/>
    <p:sldId id="307" r:id="rId44"/>
    <p:sldId id="308" r:id="rId45"/>
    <p:sldId id="302" r:id="rId46"/>
    <p:sldId id="303" r:id="rId47"/>
    <p:sldId id="309" r:id="rId48"/>
    <p:sldId id="352" r:id="rId49"/>
    <p:sldId id="353" r:id="rId50"/>
    <p:sldId id="306" r:id="rId51"/>
    <p:sldId id="310" r:id="rId52"/>
    <p:sldId id="311" r:id="rId53"/>
    <p:sldId id="355" r:id="rId54"/>
    <p:sldId id="312" r:id="rId55"/>
    <p:sldId id="313" r:id="rId56"/>
    <p:sldId id="314" r:id="rId57"/>
    <p:sldId id="315" r:id="rId58"/>
    <p:sldId id="317" r:id="rId59"/>
    <p:sldId id="318" r:id="rId60"/>
    <p:sldId id="319" r:id="rId61"/>
    <p:sldId id="320" r:id="rId62"/>
    <p:sldId id="321" r:id="rId63"/>
    <p:sldId id="322" r:id="rId64"/>
    <p:sldId id="323" r:id="rId65"/>
    <p:sldId id="325" r:id="rId66"/>
    <p:sldId id="326" r:id="rId67"/>
    <p:sldId id="327" r:id="rId68"/>
    <p:sldId id="328" r:id="rId69"/>
    <p:sldId id="329" r:id="rId70"/>
    <p:sldId id="333" r:id="rId71"/>
    <p:sldId id="357" r:id="rId72"/>
    <p:sldId id="343" r:id="rId73"/>
    <p:sldId id="344" r:id="rId74"/>
    <p:sldId id="349" r:id="rId75"/>
    <p:sldId id="350" r:id="rId76"/>
  </p:sldIdLst>
  <p:sldSz cx="9144000" cy="6858000" type="screen4x3"/>
  <p:notesSz cx="6743700" cy="9906000"/>
  <p:defaultTextStyle>
    <a:defPPr>
      <a:defRPr lang="it-IT"/>
    </a:defPPr>
    <a:lvl1pPr algn="ctr" rtl="0" eaLnBrk="0" fontAlgn="base" hangingPunct="0">
      <a:spcBef>
        <a:spcPct val="50000"/>
      </a:spcBef>
      <a:spcAft>
        <a:spcPct val="0"/>
      </a:spcAft>
      <a:defRPr sz="1300" kern="1200">
        <a:solidFill>
          <a:srgbClr val="0000CC"/>
        </a:solidFill>
        <a:latin typeface="Comic Sans MS" pitchFamily="66" charset="0"/>
        <a:ea typeface="+mn-ea"/>
        <a:cs typeface="Times New Roman" pitchFamily="18" charset="0"/>
      </a:defRPr>
    </a:lvl1pPr>
    <a:lvl2pPr marL="457200" algn="ctr" rtl="0" eaLnBrk="0" fontAlgn="base" hangingPunct="0">
      <a:spcBef>
        <a:spcPct val="50000"/>
      </a:spcBef>
      <a:spcAft>
        <a:spcPct val="0"/>
      </a:spcAft>
      <a:defRPr sz="1300" kern="1200">
        <a:solidFill>
          <a:srgbClr val="0000CC"/>
        </a:solidFill>
        <a:latin typeface="Comic Sans MS" pitchFamily="66" charset="0"/>
        <a:ea typeface="+mn-ea"/>
        <a:cs typeface="Times New Roman" pitchFamily="18" charset="0"/>
      </a:defRPr>
    </a:lvl2pPr>
    <a:lvl3pPr marL="914400" algn="ctr" rtl="0" eaLnBrk="0" fontAlgn="base" hangingPunct="0">
      <a:spcBef>
        <a:spcPct val="50000"/>
      </a:spcBef>
      <a:spcAft>
        <a:spcPct val="0"/>
      </a:spcAft>
      <a:defRPr sz="1300" kern="1200">
        <a:solidFill>
          <a:srgbClr val="0000CC"/>
        </a:solidFill>
        <a:latin typeface="Comic Sans MS" pitchFamily="66" charset="0"/>
        <a:ea typeface="+mn-ea"/>
        <a:cs typeface="Times New Roman" pitchFamily="18" charset="0"/>
      </a:defRPr>
    </a:lvl3pPr>
    <a:lvl4pPr marL="1371600" algn="ctr" rtl="0" eaLnBrk="0" fontAlgn="base" hangingPunct="0">
      <a:spcBef>
        <a:spcPct val="50000"/>
      </a:spcBef>
      <a:spcAft>
        <a:spcPct val="0"/>
      </a:spcAft>
      <a:defRPr sz="1300" kern="1200">
        <a:solidFill>
          <a:srgbClr val="0000CC"/>
        </a:solidFill>
        <a:latin typeface="Comic Sans MS" pitchFamily="66" charset="0"/>
        <a:ea typeface="+mn-ea"/>
        <a:cs typeface="Times New Roman" pitchFamily="18" charset="0"/>
      </a:defRPr>
    </a:lvl4pPr>
    <a:lvl5pPr marL="1828800" algn="ctr" rtl="0" eaLnBrk="0" fontAlgn="base" hangingPunct="0">
      <a:spcBef>
        <a:spcPct val="50000"/>
      </a:spcBef>
      <a:spcAft>
        <a:spcPct val="0"/>
      </a:spcAft>
      <a:defRPr sz="1300" kern="1200">
        <a:solidFill>
          <a:srgbClr val="0000CC"/>
        </a:solidFill>
        <a:latin typeface="Comic Sans MS" pitchFamily="66" charset="0"/>
        <a:ea typeface="+mn-ea"/>
        <a:cs typeface="Times New Roman" pitchFamily="18" charset="0"/>
      </a:defRPr>
    </a:lvl5pPr>
    <a:lvl6pPr marL="2286000" algn="l" defTabSz="914400" rtl="0" eaLnBrk="1" latinLnBrk="0" hangingPunct="1">
      <a:defRPr sz="1300" kern="1200">
        <a:solidFill>
          <a:srgbClr val="0000CC"/>
        </a:solidFill>
        <a:latin typeface="Comic Sans MS" pitchFamily="66" charset="0"/>
        <a:ea typeface="+mn-ea"/>
        <a:cs typeface="Times New Roman" pitchFamily="18" charset="0"/>
      </a:defRPr>
    </a:lvl6pPr>
    <a:lvl7pPr marL="2743200" algn="l" defTabSz="914400" rtl="0" eaLnBrk="1" latinLnBrk="0" hangingPunct="1">
      <a:defRPr sz="1300" kern="1200">
        <a:solidFill>
          <a:srgbClr val="0000CC"/>
        </a:solidFill>
        <a:latin typeface="Comic Sans MS" pitchFamily="66" charset="0"/>
        <a:ea typeface="+mn-ea"/>
        <a:cs typeface="Times New Roman" pitchFamily="18" charset="0"/>
      </a:defRPr>
    </a:lvl7pPr>
    <a:lvl8pPr marL="3200400" algn="l" defTabSz="914400" rtl="0" eaLnBrk="1" latinLnBrk="0" hangingPunct="1">
      <a:defRPr sz="1300" kern="1200">
        <a:solidFill>
          <a:srgbClr val="0000CC"/>
        </a:solidFill>
        <a:latin typeface="Comic Sans MS" pitchFamily="66" charset="0"/>
        <a:ea typeface="+mn-ea"/>
        <a:cs typeface="Times New Roman" pitchFamily="18" charset="0"/>
      </a:defRPr>
    </a:lvl8pPr>
    <a:lvl9pPr marL="3657600" algn="l" defTabSz="914400" rtl="0" eaLnBrk="1" latinLnBrk="0" hangingPunct="1">
      <a:defRPr sz="1300" kern="1200">
        <a:solidFill>
          <a:srgbClr val="0000CC"/>
        </a:solidFill>
        <a:latin typeface="Comic Sans MS" pitchFamily="66"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FF"/>
    <a:srgbClr val="0000CC"/>
    <a:srgbClr val="CCECFF"/>
    <a:srgbClr val="99CCFF"/>
    <a:srgbClr val="99FFCC"/>
    <a:srgbClr val="CCFFFF"/>
    <a:srgbClr val="FFFF6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15" autoAdjust="0"/>
    <p:restoredTop sz="96902" autoAdjust="0"/>
  </p:normalViewPr>
  <p:slideViewPr>
    <p:cSldViewPr>
      <p:cViewPr>
        <p:scale>
          <a:sx n="75" d="100"/>
          <a:sy n="75" d="100"/>
        </p:scale>
        <p:origin x="-1128" y="-5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3" d="100"/>
          <a:sy n="53" d="100"/>
        </p:scale>
        <p:origin x="-1800" y="-102"/>
      </p:cViewPr>
      <p:guideLst>
        <p:guide orient="horz" pos="3120"/>
        <p:guide pos="212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image" Target="../media/image53.wmf"/><Relationship Id="rId7" Type="http://schemas.openxmlformats.org/officeDocument/2006/relationships/image" Target="../media/image57.wmf"/><Relationship Id="rId2" Type="http://schemas.openxmlformats.org/officeDocument/2006/relationships/image" Target="../media/image52.wmf"/><Relationship Id="rId1" Type="http://schemas.openxmlformats.org/officeDocument/2006/relationships/image" Target="../media/image51.wmf"/><Relationship Id="rId6" Type="http://schemas.openxmlformats.org/officeDocument/2006/relationships/image" Target="../media/image56.wmf"/><Relationship Id="rId5" Type="http://schemas.openxmlformats.org/officeDocument/2006/relationships/image" Target="../media/image55.wmf"/><Relationship Id="rId4" Type="http://schemas.openxmlformats.org/officeDocument/2006/relationships/image" Target="../media/image54.wmf"/><Relationship Id="rId9" Type="http://schemas.openxmlformats.org/officeDocument/2006/relationships/image" Target="../media/image59.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image" Target="../media/image62.wmf"/><Relationship Id="rId7" Type="http://schemas.openxmlformats.org/officeDocument/2006/relationships/image" Target="../media/image66.wmf"/><Relationship Id="rId2" Type="http://schemas.openxmlformats.org/officeDocument/2006/relationships/image" Target="../media/image61.wmf"/><Relationship Id="rId1" Type="http://schemas.openxmlformats.org/officeDocument/2006/relationships/image" Target="../media/image60.wmf"/><Relationship Id="rId6" Type="http://schemas.openxmlformats.org/officeDocument/2006/relationships/image" Target="../media/image65.wmf"/><Relationship Id="rId5" Type="http://schemas.openxmlformats.org/officeDocument/2006/relationships/image" Target="../media/image64.wmf"/><Relationship Id="rId10" Type="http://schemas.openxmlformats.org/officeDocument/2006/relationships/image" Target="../media/image69.wmf"/><Relationship Id="rId4" Type="http://schemas.openxmlformats.org/officeDocument/2006/relationships/image" Target="../media/image63.wmf"/><Relationship Id="rId9" Type="http://schemas.openxmlformats.org/officeDocument/2006/relationships/image" Target="../media/image68.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image" Target="../media/image72.wmf"/><Relationship Id="rId7" Type="http://schemas.openxmlformats.org/officeDocument/2006/relationships/image" Target="../media/image76.wmf"/><Relationship Id="rId2" Type="http://schemas.openxmlformats.org/officeDocument/2006/relationships/image" Target="../media/image71.wmf"/><Relationship Id="rId1" Type="http://schemas.openxmlformats.org/officeDocument/2006/relationships/image" Target="../media/image70.wmf"/><Relationship Id="rId6" Type="http://schemas.openxmlformats.org/officeDocument/2006/relationships/image" Target="../media/image75.wmf"/><Relationship Id="rId5" Type="http://schemas.openxmlformats.org/officeDocument/2006/relationships/image" Target="../media/image74.wmf"/><Relationship Id="rId4" Type="http://schemas.openxmlformats.org/officeDocument/2006/relationships/image" Target="../media/image73.wmf"/><Relationship Id="rId9" Type="http://schemas.openxmlformats.org/officeDocument/2006/relationships/image" Target="../media/image78.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wmf"/><Relationship Id="rId1" Type="http://schemas.openxmlformats.org/officeDocument/2006/relationships/image" Target="../media/image79.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9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bwMode="auto">
          <a:xfrm>
            <a:off x="0" y="0"/>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28" tIns="43914" rIns="87828" bIns="43914" numCol="1" anchor="t" anchorCtr="0" compatLnSpc="1">
            <a:prstTxWarp prst="textNoShape">
              <a:avLst/>
            </a:prstTxWarp>
          </a:bodyPr>
          <a:lstStyle>
            <a:lvl1pPr algn="l" defTabSz="877888" eaLnBrk="1" hangingPunct="1">
              <a:spcBef>
                <a:spcPct val="0"/>
              </a:spcBef>
              <a:defRPr sz="1200">
                <a:solidFill>
                  <a:schemeClr val="tx1"/>
                </a:solidFill>
                <a:latin typeface="Arial" charset="0"/>
              </a:defRPr>
            </a:lvl1pPr>
          </a:lstStyle>
          <a:p>
            <a:pPr>
              <a:defRPr/>
            </a:pPr>
            <a:endParaRPr lang="en-US"/>
          </a:p>
        </p:txBody>
      </p:sp>
      <p:sp>
        <p:nvSpPr>
          <p:cNvPr id="134147" name="Rectangle 3"/>
          <p:cNvSpPr>
            <a:spLocks noGrp="1" noChangeArrowheads="1"/>
          </p:cNvSpPr>
          <p:nvPr>
            <p:ph type="dt" sz="quarter" idx="1"/>
          </p:nvPr>
        </p:nvSpPr>
        <p:spPr bwMode="auto">
          <a:xfrm>
            <a:off x="3819525" y="0"/>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28" tIns="43914" rIns="87828" bIns="43914" numCol="1" anchor="t" anchorCtr="0" compatLnSpc="1">
            <a:prstTxWarp prst="textNoShape">
              <a:avLst/>
            </a:prstTxWarp>
          </a:bodyPr>
          <a:lstStyle>
            <a:lvl1pPr algn="r" defTabSz="877888" eaLnBrk="1" hangingPunct="1">
              <a:spcBef>
                <a:spcPct val="0"/>
              </a:spcBef>
              <a:defRPr sz="1200">
                <a:solidFill>
                  <a:schemeClr val="tx1"/>
                </a:solidFill>
                <a:latin typeface="Arial" charset="0"/>
              </a:defRPr>
            </a:lvl1pPr>
          </a:lstStyle>
          <a:p>
            <a:pPr>
              <a:defRPr/>
            </a:pPr>
            <a:endParaRPr lang="en-US"/>
          </a:p>
        </p:txBody>
      </p:sp>
      <p:sp>
        <p:nvSpPr>
          <p:cNvPr id="134148" name="Rectangle 4"/>
          <p:cNvSpPr>
            <a:spLocks noGrp="1" noChangeArrowheads="1"/>
          </p:cNvSpPr>
          <p:nvPr>
            <p:ph type="ftr" sz="quarter" idx="2"/>
          </p:nvPr>
        </p:nvSpPr>
        <p:spPr bwMode="auto">
          <a:xfrm>
            <a:off x="0" y="9409113"/>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28" tIns="43914" rIns="87828" bIns="43914" numCol="1" anchor="b" anchorCtr="0" compatLnSpc="1">
            <a:prstTxWarp prst="textNoShape">
              <a:avLst/>
            </a:prstTxWarp>
          </a:bodyPr>
          <a:lstStyle>
            <a:lvl1pPr algn="l" defTabSz="877888" eaLnBrk="1" hangingPunct="1">
              <a:spcBef>
                <a:spcPct val="0"/>
              </a:spcBef>
              <a:defRPr sz="1200">
                <a:solidFill>
                  <a:schemeClr val="tx1"/>
                </a:solidFill>
                <a:latin typeface="Arial" charset="0"/>
              </a:defRPr>
            </a:lvl1pPr>
          </a:lstStyle>
          <a:p>
            <a:pPr>
              <a:defRPr/>
            </a:pPr>
            <a:endParaRPr lang="en-US"/>
          </a:p>
        </p:txBody>
      </p:sp>
      <p:sp>
        <p:nvSpPr>
          <p:cNvPr id="134149" name="Rectangle 5"/>
          <p:cNvSpPr>
            <a:spLocks noGrp="1" noChangeArrowheads="1"/>
          </p:cNvSpPr>
          <p:nvPr>
            <p:ph type="sldNum" sz="quarter" idx="3"/>
          </p:nvPr>
        </p:nvSpPr>
        <p:spPr bwMode="auto">
          <a:xfrm>
            <a:off x="3819525" y="9409113"/>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28" tIns="43914" rIns="87828" bIns="43914" numCol="1" anchor="b" anchorCtr="0" compatLnSpc="1">
            <a:prstTxWarp prst="textNoShape">
              <a:avLst/>
            </a:prstTxWarp>
          </a:bodyPr>
          <a:lstStyle>
            <a:lvl1pPr algn="r" defTabSz="877888" eaLnBrk="1" hangingPunct="1">
              <a:spcBef>
                <a:spcPct val="0"/>
              </a:spcBef>
              <a:defRPr sz="1200">
                <a:solidFill>
                  <a:schemeClr val="tx1"/>
                </a:solidFill>
                <a:latin typeface="Arial" charset="0"/>
              </a:defRPr>
            </a:lvl1pPr>
          </a:lstStyle>
          <a:p>
            <a:pPr>
              <a:defRPr/>
            </a:pPr>
            <a:fld id="{A6ED2F7A-AAFE-4C7C-AEBF-64E2D3D45D62}" type="slidenum">
              <a:rPr lang="en-US"/>
              <a:pPr>
                <a:defRPr/>
              </a:pPr>
              <a:t>‹#›</a:t>
            </a:fld>
            <a:endParaRPr lang="en-US"/>
          </a:p>
        </p:txBody>
      </p:sp>
    </p:spTree>
    <p:extLst>
      <p:ext uri="{BB962C8B-B14F-4D97-AF65-F5344CB8AC3E}">
        <p14:creationId xmlns:p14="http://schemas.microsoft.com/office/powerpoint/2010/main" val="1552224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hdr" sz="quarter"/>
          </p:nvPr>
        </p:nvSpPr>
        <p:spPr bwMode="auto">
          <a:xfrm>
            <a:off x="0" y="0"/>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28" tIns="43914" rIns="87828" bIns="43914" numCol="1" anchor="t" anchorCtr="0" compatLnSpc="1">
            <a:prstTxWarp prst="textNoShape">
              <a:avLst/>
            </a:prstTxWarp>
          </a:bodyPr>
          <a:lstStyle>
            <a:lvl1pPr algn="l" defTabSz="877888" eaLnBrk="1" hangingPunct="1">
              <a:spcBef>
                <a:spcPct val="0"/>
              </a:spcBef>
              <a:defRPr sz="1200">
                <a:solidFill>
                  <a:schemeClr val="tx1"/>
                </a:solidFill>
                <a:latin typeface="Arial" charset="0"/>
              </a:defRPr>
            </a:lvl1pPr>
          </a:lstStyle>
          <a:p>
            <a:pPr>
              <a:defRPr/>
            </a:pPr>
            <a:endParaRPr lang="en-US"/>
          </a:p>
        </p:txBody>
      </p:sp>
      <p:sp>
        <p:nvSpPr>
          <p:cNvPr id="136195" name="Rectangle 3"/>
          <p:cNvSpPr>
            <a:spLocks noGrp="1" noChangeArrowheads="1"/>
          </p:cNvSpPr>
          <p:nvPr>
            <p:ph type="dt" idx="1"/>
          </p:nvPr>
        </p:nvSpPr>
        <p:spPr bwMode="auto">
          <a:xfrm>
            <a:off x="3819525" y="0"/>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28" tIns="43914" rIns="87828" bIns="43914" numCol="1" anchor="t" anchorCtr="0" compatLnSpc="1">
            <a:prstTxWarp prst="textNoShape">
              <a:avLst/>
            </a:prstTxWarp>
          </a:bodyPr>
          <a:lstStyle>
            <a:lvl1pPr algn="r" defTabSz="877888" eaLnBrk="1" hangingPunct="1">
              <a:spcBef>
                <a:spcPct val="0"/>
              </a:spcBef>
              <a:defRPr sz="1200">
                <a:solidFill>
                  <a:schemeClr val="tx1"/>
                </a:solidFill>
                <a:latin typeface="Arial" charset="0"/>
              </a:defRPr>
            </a:lvl1pPr>
          </a:lstStyle>
          <a:p>
            <a:pPr>
              <a:defRPr/>
            </a:pPr>
            <a:endParaRPr lang="en-US"/>
          </a:p>
        </p:txBody>
      </p:sp>
      <p:sp>
        <p:nvSpPr>
          <p:cNvPr id="87044" name="Rectangle 4"/>
          <p:cNvSpPr>
            <a:spLocks noRot="1" noChangeArrowheads="1" noTextEdit="1"/>
          </p:cNvSpPr>
          <p:nvPr>
            <p:ph type="sldImg" idx="2"/>
          </p:nvPr>
        </p:nvSpPr>
        <p:spPr bwMode="auto">
          <a:xfrm>
            <a:off x="895350" y="742950"/>
            <a:ext cx="4954588" cy="37163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6197" name="Rectangle 5"/>
          <p:cNvSpPr>
            <a:spLocks noGrp="1" noChangeArrowheads="1"/>
          </p:cNvSpPr>
          <p:nvPr>
            <p:ph type="body" sz="quarter" idx="3"/>
          </p:nvPr>
        </p:nvSpPr>
        <p:spPr bwMode="auto">
          <a:xfrm>
            <a:off x="674688" y="4706938"/>
            <a:ext cx="5394325" cy="445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28" tIns="43914" rIns="87828" bIns="439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6198" name="Rectangle 6"/>
          <p:cNvSpPr>
            <a:spLocks noGrp="1" noChangeArrowheads="1"/>
          </p:cNvSpPr>
          <p:nvPr>
            <p:ph type="ftr" sz="quarter" idx="4"/>
          </p:nvPr>
        </p:nvSpPr>
        <p:spPr bwMode="auto">
          <a:xfrm>
            <a:off x="0" y="9409113"/>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28" tIns="43914" rIns="87828" bIns="43914" numCol="1" anchor="b" anchorCtr="0" compatLnSpc="1">
            <a:prstTxWarp prst="textNoShape">
              <a:avLst/>
            </a:prstTxWarp>
          </a:bodyPr>
          <a:lstStyle>
            <a:lvl1pPr algn="l" defTabSz="877888" eaLnBrk="1" hangingPunct="1">
              <a:spcBef>
                <a:spcPct val="0"/>
              </a:spcBef>
              <a:defRPr sz="1200">
                <a:solidFill>
                  <a:schemeClr val="tx1"/>
                </a:solidFill>
                <a:latin typeface="Arial" charset="0"/>
              </a:defRPr>
            </a:lvl1pPr>
          </a:lstStyle>
          <a:p>
            <a:pPr>
              <a:defRPr/>
            </a:pPr>
            <a:endParaRPr lang="en-US"/>
          </a:p>
        </p:txBody>
      </p:sp>
      <p:sp>
        <p:nvSpPr>
          <p:cNvPr id="136199" name="Rectangle 7"/>
          <p:cNvSpPr>
            <a:spLocks noGrp="1" noChangeArrowheads="1"/>
          </p:cNvSpPr>
          <p:nvPr>
            <p:ph type="sldNum" sz="quarter" idx="5"/>
          </p:nvPr>
        </p:nvSpPr>
        <p:spPr bwMode="auto">
          <a:xfrm>
            <a:off x="3819525" y="9409113"/>
            <a:ext cx="2922588"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828" tIns="43914" rIns="87828" bIns="43914" numCol="1" anchor="b" anchorCtr="0" compatLnSpc="1">
            <a:prstTxWarp prst="textNoShape">
              <a:avLst/>
            </a:prstTxWarp>
          </a:bodyPr>
          <a:lstStyle>
            <a:lvl1pPr algn="r" defTabSz="877888" eaLnBrk="1" hangingPunct="1">
              <a:spcBef>
                <a:spcPct val="0"/>
              </a:spcBef>
              <a:defRPr sz="1200">
                <a:solidFill>
                  <a:schemeClr val="tx1"/>
                </a:solidFill>
                <a:latin typeface="Arial" charset="0"/>
              </a:defRPr>
            </a:lvl1pPr>
          </a:lstStyle>
          <a:p>
            <a:pPr>
              <a:defRPr/>
            </a:pPr>
            <a:fld id="{5E97D8A7-9961-4AA8-97A2-43B12B39CC6F}" type="slidenum">
              <a:rPr lang="en-US"/>
              <a:pPr>
                <a:defRPr/>
              </a:pPr>
              <a:t>‹#›</a:t>
            </a:fld>
            <a:endParaRPr lang="en-US"/>
          </a:p>
        </p:txBody>
      </p:sp>
    </p:spTree>
    <p:extLst>
      <p:ext uri="{BB962C8B-B14F-4D97-AF65-F5344CB8AC3E}">
        <p14:creationId xmlns:p14="http://schemas.microsoft.com/office/powerpoint/2010/main" val="38445829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FA00C43-EA74-4661-B9F7-14E2324FE19E}" type="slidenum">
              <a:rPr lang="en-US" sz="1200" smtClean="0">
                <a:solidFill>
                  <a:schemeClr val="tx1"/>
                </a:solidFill>
                <a:latin typeface="Arial" charset="0"/>
              </a:rPr>
              <a:pPr/>
              <a:t>1</a:t>
            </a:fld>
            <a:endParaRPr lang="en-US" sz="1200" smtClean="0">
              <a:solidFill>
                <a:schemeClr val="tx1"/>
              </a:solidFill>
              <a:latin typeface="Arial" charset="0"/>
            </a:endParaRPr>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15BFE0E-5A0F-454C-8D32-BA3062A5D9B7}" type="slidenum">
              <a:rPr lang="en-US" sz="1200" smtClean="0">
                <a:solidFill>
                  <a:schemeClr val="tx1"/>
                </a:solidFill>
                <a:latin typeface="Arial" charset="0"/>
              </a:rPr>
              <a:pPr/>
              <a:t>2</a:t>
            </a:fld>
            <a:endParaRPr lang="en-US" sz="1200" smtClean="0">
              <a:solidFill>
                <a:schemeClr val="tx1"/>
              </a:solidFill>
              <a:latin typeface="Arial" charset="0"/>
            </a:endParaRPr>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5C652523-A481-42E4-BB56-07F5C990DF2E}" type="slidenum">
              <a:rPr lang="en-US" sz="1200" smtClean="0">
                <a:solidFill>
                  <a:schemeClr val="tx1"/>
                </a:solidFill>
                <a:latin typeface="Arial" charset="0"/>
              </a:rPr>
              <a:pPr/>
              <a:t>5</a:t>
            </a:fld>
            <a:endParaRPr lang="en-US" sz="1200" smtClean="0">
              <a:solidFill>
                <a:schemeClr val="tx1"/>
              </a:solidFill>
              <a:latin typeface="Arial" charset="0"/>
            </a:endParaRPr>
          </a:p>
        </p:txBody>
      </p:sp>
      <p:sp>
        <p:nvSpPr>
          <p:cNvPr id="92163" name="Rectangle 2"/>
          <p:cNvSpPr>
            <a:spLocks noRo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18D5AD8-42C2-44AB-B454-75E8FCA01936}" type="slidenum">
              <a:rPr lang="en-US" sz="1200" smtClean="0">
                <a:solidFill>
                  <a:schemeClr val="tx1"/>
                </a:solidFill>
                <a:latin typeface="Arial" charset="0"/>
              </a:rPr>
              <a:pPr/>
              <a:t>6</a:t>
            </a:fld>
            <a:endParaRPr lang="en-US" sz="1200" smtClean="0">
              <a:solidFill>
                <a:schemeClr val="tx1"/>
              </a:solidFill>
              <a:latin typeface="Arial" charset="0"/>
            </a:endParaRPr>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62AF6CFC-CE16-4479-817E-52D2993947B7}" type="slidenum">
              <a:rPr lang="en-US" sz="1200" smtClean="0">
                <a:solidFill>
                  <a:schemeClr val="tx1"/>
                </a:solidFill>
                <a:latin typeface="Arial" charset="0"/>
              </a:rPr>
              <a:pPr/>
              <a:t>7</a:t>
            </a:fld>
            <a:endParaRPr lang="en-US" sz="1200" smtClean="0">
              <a:solidFill>
                <a:schemeClr val="tx1"/>
              </a:solidFill>
              <a:latin typeface="Arial" charset="0"/>
            </a:endParaRPr>
          </a:p>
        </p:txBody>
      </p:sp>
      <p:sp>
        <p:nvSpPr>
          <p:cNvPr id="94211" name="Rectangle 2"/>
          <p:cNvSpPr>
            <a:spLocks noRo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E24CDDE7-0512-479B-9A9F-E8FD97496CC0}" type="slidenum">
              <a:rPr lang="en-US" sz="1200" smtClean="0">
                <a:solidFill>
                  <a:schemeClr val="tx1"/>
                </a:solidFill>
                <a:latin typeface="Arial" charset="0"/>
              </a:rPr>
              <a:pPr/>
              <a:t>8</a:t>
            </a:fld>
            <a:endParaRPr lang="en-US" sz="1200" smtClean="0">
              <a:solidFill>
                <a:schemeClr val="tx1"/>
              </a:solidFill>
              <a:latin typeface="Arial" charset="0"/>
            </a:endParaRPr>
          </a:p>
        </p:txBody>
      </p:sp>
      <p:sp>
        <p:nvSpPr>
          <p:cNvPr id="95235" name="Rectangle 2"/>
          <p:cNvSpPr>
            <a:spLocks noRo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E9377F8D-116A-4EF3-B8AD-A2E2736E4BD1}" type="slidenum">
              <a:rPr lang="en-US" sz="1200" smtClean="0">
                <a:solidFill>
                  <a:schemeClr val="tx1"/>
                </a:solidFill>
                <a:latin typeface="Arial" charset="0"/>
              </a:rPr>
              <a:pPr/>
              <a:t>9</a:t>
            </a:fld>
            <a:endParaRPr lang="en-US" sz="1200" smtClean="0">
              <a:solidFill>
                <a:schemeClr val="tx1"/>
              </a:solidFill>
              <a:latin typeface="Arial" charset="0"/>
            </a:endParaRPr>
          </a:p>
        </p:txBody>
      </p:sp>
      <p:sp>
        <p:nvSpPr>
          <p:cNvPr id="96259" name="Rectangle 2"/>
          <p:cNvSpPr>
            <a:spLocks noRo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90C4BB0D-0082-4B11-B8F2-3E120E6C82C8}" type="slidenum">
              <a:rPr lang="en-US" sz="1200" smtClean="0">
                <a:solidFill>
                  <a:schemeClr val="tx1"/>
                </a:solidFill>
                <a:latin typeface="Arial" charset="0"/>
              </a:rPr>
              <a:pPr/>
              <a:t>12</a:t>
            </a:fld>
            <a:endParaRPr lang="en-US" sz="1200" smtClean="0">
              <a:solidFill>
                <a:schemeClr val="tx1"/>
              </a:solidFill>
              <a:latin typeface="Arial" charset="0"/>
            </a:endParaRPr>
          </a:p>
        </p:txBody>
      </p:sp>
      <p:sp>
        <p:nvSpPr>
          <p:cNvPr id="97283" name="Rectangle 2"/>
          <p:cNvSpPr>
            <a:spLocks noRo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15949C3-56C0-4FE6-AD22-8C40B7E726C0}" type="slidenum">
              <a:rPr lang="en-US" sz="1200" smtClean="0">
                <a:solidFill>
                  <a:schemeClr val="tx1"/>
                </a:solidFill>
                <a:latin typeface="Arial" charset="0"/>
              </a:rPr>
              <a:pPr/>
              <a:t>13</a:t>
            </a:fld>
            <a:endParaRPr lang="en-US" sz="1200" smtClean="0">
              <a:solidFill>
                <a:schemeClr val="tx1"/>
              </a:solidFill>
              <a:latin typeface="Arial" charset="0"/>
            </a:endParaRPr>
          </a:p>
        </p:txBody>
      </p:sp>
      <p:sp>
        <p:nvSpPr>
          <p:cNvPr id="98307" name="Rectangle 2"/>
          <p:cNvSpPr>
            <a:spLocks noRo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939AD6C-1E5B-4C70-8910-7BB629871CD5}" type="slidenum">
              <a:rPr lang="en-US" sz="1200" smtClean="0">
                <a:solidFill>
                  <a:schemeClr val="tx1"/>
                </a:solidFill>
                <a:latin typeface="Arial" charset="0"/>
              </a:rPr>
              <a:pPr/>
              <a:t>14</a:t>
            </a:fld>
            <a:endParaRPr lang="en-US" sz="1200" smtClean="0">
              <a:solidFill>
                <a:schemeClr val="tx1"/>
              </a:solidFill>
              <a:latin typeface="Arial" charset="0"/>
            </a:endParaRPr>
          </a:p>
        </p:txBody>
      </p:sp>
      <p:sp>
        <p:nvSpPr>
          <p:cNvPr id="99331" name="Rectangle 2"/>
          <p:cNvSpPr>
            <a:spLocks noRo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536F6D7C-DF4A-4B1E-979E-F06F3D422DE4}" type="slidenum">
              <a:rPr lang="en-US" sz="1200" smtClean="0">
                <a:solidFill>
                  <a:schemeClr val="tx1"/>
                </a:solidFill>
                <a:latin typeface="Arial" charset="0"/>
              </a:rPr>
              <a:pPr/>
              <a:t>15</a:t>
            </a:fld>
            <a:endParaRPr lang="en-US" sz="1200" smtClean="0">
              <a:solidFill>
                <a:schemeClr val="tx1"/>
              </a:solidFill>
              <a:latin typeface="Arial" charset="0"/>
            </a:endParaRPr>
          </a:p>
        </p:txBody>
      </p:sp>
      <p:sp>
        <p:nvSpPr>
          <p:cNvPr id="100355" name="Rectangle 2"/>
          <p:cNvSpPr>
            <a:spLocks noRo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CB72C6B2-DD15-4D87-9844-EA4CBEB08D9A}" type="slidenum">
              <a:rPr lang="en-US" sz="1200" smtClean="0">
                <a:solidFill>
                  <a:schemeClr val="tx1"/>
                </a:solidFill>
                <a:latin typeface="Arial" charset="0"/>
              </a:rPr>
              <a:pPr/>
              <a:t>16</a:t>
            </a:fld>
            <a:endParaRPr lang="en-US" sz="1200" smtClean="0">
              <a:solidFill>
                <a:schemeClr val="tx1"/>
              </a:solidFill>
              <a:latin typeface="Arial" charset="0"/>
            </a:endParaRPr>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BE894B7-4DC3-4DE7-9E37-B4AC0D4E4F24}" type="slidenum">
              <a:rPr lang="en-US" sz="1200" smtClean="0">
                <a:solidFill>
                  <a:schemeClr val="tx1"/>
                </a:solidFill>
                <a:latin typeface="Arial" charset="0"/>
              </a:rPr>
              <a:pPr/>
              <a:t>17</a:t>
            </a:fld>
            <a:endParaRPr lang="en-US" sz="1200" smtClean="0">
              <a:solidFill>
                <a:schemeClr val="tx1"/>
              </a:solidFill>
              <a:latin typeface="Arial" charset="0"/>
            </a:endParaRPr>
          </a:p>
        </p:txBody>
      </p:sp>
      <p:sp>
        <p:nvSpPr>
          <p:cNvPr id="102403" name="Rectangle 2"/>
          <p:cNvSpPr>
            <a:spLocks noRo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D109EFC-3733-4B52-8DBB-5B83C967DD0F}" type="slidenum">
              <a:rPr lang="en-US" sz="1200" smtClean="0">
                <a:solidFill>
                  <a:schemeClr val="tx1"/>
                </a:solidFill>
                <a:latin typeface="Arial" charset="0"/>
              </a:rPr>
              <a:pPr/>
              <a:t>18</a:t>
            </a:fld>
            <a:endParaRPr lang="en-US" sz="1200" smtClean="0">
              <a:solidFill>
                <a:schemeClr val="tx1"/>
              </a:solidFill>
              <a:latin typeface="Arial" charset="0"/>
            </a:endParaRPr>
          </a:p>
        </p:txBody>
      </p:sp>
      <p:sp>
        <p:nvSpPr>
          <p:cNvPr id="103427" name="Rectangle 2"/>
          <p:cNvSpPr>
            <a:spLocks noRo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6C44D864-1A72-45FF-84BE-9CA08240487E}" type="slidenum">
              <a:rPr lang="en-US" sz="1200" smtClean="0">
                <a:solidFill>
                  <a:schemeClr val="tx1"/>
                </a:solidFill>
                <a:latin typeface="Arial" charset="0"/>
              </a:rPr>
              <a:pPr/>
              <a:t>19</a:t>
            </a:fld>
            <a:endParaRPr lang="en-US" sz="1200" smtClean="0">
              <a:solidFill>
                <a:schemeClr val="tx1"/>
              </a:solidFill>
              <a:latin typeface="Arial" charset="0"/>
            </a:endParaRPr>
          </a:p>
        </p:txBody>
      </p:sp>
      <p:sp>
        <p:nvSpPr>
          <p:cNvPr id="104451" name="Rectangle 2"/>
          <p:cNvSpPr>
            <a:spLocks noRo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6F44243-043F-4CD3-9822-083947AFF7A9}" type="slidenum">
              <a:rPr lang="en-US" sz="1200" smtClean="0">
                <a:solidFill>
                  <a:schemeClr val="tx1"/>
                </a:solidFill>
                <a:latin typeface="Arial" charset="0"/>
              </a:rPr>
              <a:pPr/>
              <a:t>20</a:t>
            </a:fld>
            <a:endParaRPr lang="en-US" sz="1200" smtClean="0">
              <a:solidFill>
                <a:schemeClr val="tx1"/>
              </a:solidFill>
              <a:latin typeface="Arial" charset="0"/>
            </a:endParaRPr>
          </a:p>
        </p:txBody>
      </p:sp>
      <p:sp>
        <p:nvSpPr>
          <p:cNvPr id="105475" name="Rectangle 2"/>
          <p:cNvSpPr>
            <a:spLocks noRo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9F8B005-2271-46F3-8CE5-3EB3096995B6}" type="slidenum">
              <a:rPr lang="en-US" sz="1200" smtClean="0">
                <a:solidFill>
                  <a:schemeClr val="tx1"/>
                </a:solidFill>
                <a:latin typeface="Arial" charset="0"/>
              </a:rPr>
              <a:pPr/>
              <a:t>21</a:t>
            </a:fld>
            <a:endParaRPr lang="en-US" sz="1200" smtClean="0">
              <a:solidFill>
                <a:schemeClr val="tx1"/>
              </a:solidFill>
              <a:latin typeface="Arial" charset="0"/>
            </a:endParaRPr>
          </a:p>
        </p:txBody>
      </p:sp>
      <p:sp>
        <p:nvSpPr>
          <p:cNvPr id="106499" name="Rectangle 2"/>
          <p:cNvSpPr>
            <a:spLocks noRo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AC6215A-8361-49EA-86E3-0F7BB42C1D14}" type="slidenum">
              <a:rPr lang="en-US" sz="1200" smtClean="0">
                <a:solidFill>
                  <a:schemeClr val="tx1"/>
                </a:solidFill>
                <a:latin typeface="Arial" charset="0"/>
              </a:rPr>
              <a:pPr/>
              <a:t>22</a:t>
            </a:fld>
            <a:endParaRPr lang="en-US" sz="1200" smtClean="0">
              <a:solidFill>
                <a:schemeClr val="tx1"/>
              </a:solidFill>
              <a:latin typeface="Arial" charset="0"/>
            </a:endParaRPr>
          </a:p>
        </p:txBody>
      </p:sp>
      <p:sp>
        <p:nvSpPr>
          <p:cNvPr id="107523" name="Rectangle 2"/>
          <p:cNvSpPr>
            <a:spLocks noRo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6217D40-AD19-427D-A68F-8CB1EA65AFDA}" type="slidenum">
              <a:rPr lang="en-US" sz="1200" smtClean="0">
                <a:solidFill>
                  <a:schemeClr val="tx1"/>
                </a:solidFill>
                <a:latin typeface="Arial" charset="0"/>
              </a:rPr>
              <a:pPr/>
              <a:t>23</a:t>
            </a:fld>
            <a:endParaRPr lang="en-US" sz="1200" smtClean="0">
              <a:solidFill>
                <a:schemeClr val="tx1"/>
              </a:solidFill>
              <a:latin typeface="Arial" charset="0"/>
            </a:endParaRPr>
          </a:p>
        </p:txBody>
      </p:sp>
      <p:sp>
        <p:nvSpPr>
          <p:cNvPr id="108547" name="Rectangle 2"/>
          <p:cNvSpPr>
            <a:spLocks noRo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CA16553A-D112-464F-B3F3-39D6DD76BD40}" type="slidenum">
              <a:rPr lang="en-US" sz="1200" smtClean="0">
                <a:solidFill>
                  <a:schemeClr val="tx1"/>
                </a:solidFill>
                <a:latin typeface="Arial" charset="0"/>
              </a:rPr>
              <a:pPr/>
              <a:t>24</a:t>
            </a:fld>
            <a:endParaRPr lang="en-US" sz="1200" smtClean="0">
              <a:solidFill>
                <a:schemeClr val="tx1"/>
              </a:solidFill>
              <a:latin typeface="Arial" charset="0"/>
            </a:endParaRPr>
          </a:p>
        </p:txBody>
      </p:sp>
      <p:sp>
        <p:nvSpPr>
          <p:cNvPr id="109571" name="Rectangle 2"/>
          <p:cNvSpPr>
            <a:spLocks noRo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48EE246-1DDE-41BF-AB1F-A145A6E3582B}" type="slidenum">
              <a:rPr lang="en-US" sz="1200" smtClean="0">
                <a:solidFill>
                  <a:schemeClr val="tx1"/>
                </a:solidFill>
                <a:latin typeface="Arial" charset="0"/>
              </a:rPr>
              <a:pPr/>
              <a:t>25</a:t>
            </a:fld>
            <a:endParaRPr lang="en-US" sz="1200" smtClean="0">
              <a:solidFill>
                <a:schemeClr val="tx1"/>
              </a:solidFill>
              <a:latin typeface="Arial" charset="0"/>
            </a:endParaRPr>
          </a:p>
        </p:txBody>
      </p:sp>
      <p:sp>
        <p:nvSpPr>
          <p:cNvPr id="110595" name="Rectangle 2"/>
          <p:cNvSpPr>
            <a:spLocks noRo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1C2118A-C563-46BC-9E96-8A0A17E2EB4C}" type="slidenum">
              <a:rPr lang="en-US" sz="1200" smtClean="0">
                <a:solidFill>
                  <a:schemeClr val="tx1"/>
                </a:solidFill>
                <a:latin typeface="Arial" charset="0"/>
              </a:rPr>
              <a:pPr/>
              <a:t>26</a:t>
            </a:fld>
            <a:endParaRPr lang="en-US" sz="1200" smtClean="0">
              <a:solidFill>
                <a:schemeClr val="tx1"/>
              </a:solidFill>
              <a:latin typeface="Arial" charset="0"/>
            </a:endParaRPr>
          </a:p>
        </p:txBody>
      </p:sp>
      <p:sp>
        <p:nvSpPr>
          <p:cNvPr id="111619" name="Rectangle 2"/>
          <p:cNvSpPr>
            <a:spLocks noRo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E74672B-908A-4CFF-A293-8C35C79E4D5A}" type="slidenum">
              <a:rPr lang="en-US" sz="1200" smtClean="0">
                <a:solidFill>
                  <a:schemeClr val="tx1"/>
                </a:solidFill>
                <a:latin typeface="Arial" charset="0"/>
              </a:rPr>
              <a:pPr/>
              <a:t>27</a:t>
            </a:fld>
            <a:endParaRPr lang="en-US" sz="1200" smtClean="0">
              <a:solidFill>
                <a:schemeClr val="tx1"/>
              </a:solidFill>
              <a:latin typeface="Arial" charset="0"/>
            </a:endParaRPr>
          </a:p>
        </p:txBody>
      </p:sp>
      <p:sp>
        <p:nvSpPr>
          <p:cNvPr id="112643" name="Rectangle 2"/>
          <p:cNvSpPr>
            <a:spLocks noRo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179E28A-F961-4917-81C9-FD78EF532959}" type="slidenum">
              <a:rPr lang="en-US" sz="1200" smtClean="0">
                <a:solidFill>
                  <a:schemeClr val="tx1"/>
                </a:solidFill>
                <a:latin typeface="Arial" charset="0"/>
              </a:rPr>
              <a:pPr/>
              <a:t>28</a:t>
            </a:fld>
            <a:endParaRPr lang="en-US" sz="1200" smtClean="0">
              <a:solidFill>
                <a:schemeClr val="tx1"/>
              </a:solidFill>
              <a:latin typeface="Arial" charset="0"/>
            </a:endParaRPr>
          </a:p>
        </p:txBody>
      </p:sp>
      <p:sp>
        <p:nvSpPr>
          <p:cNvPr id="113667" name="Rectangle 2"/>
          <p:cNvSpPr>
            <a:spLocks noRo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8227FD2-1C04-47A7-954E-2BF0EDC9BE26}" type="slidenum">
              <a:rPr lang="en-US" sz="1200" smtClean="0">
                <a:solidFill>
                  <a:schemeClr val="tx1"/>
                </a:solidFill>
                <a:latin typeface="Arial" charset="0"/>
              </a:rPr>
              <a:pPr/>
              <a:t>29</a:t>
            </a:fld>
            <a:endParaRPr lang="en-US" sz="1200" smtClean="0">
              <a:solidFill>
                <a:schemeClr val="tx1"/>
              </a:solidFill>
              <a:latin typeface="Arial" charset="0"/>
            </a:endParaRPr>
          </a:p>
        </p:txBody>
      </p:sp>
      <p:sp>
        <p:nvSpPr>
          <p:cNvPr id="114691" name="Rectangle 2"/>
          <p:cNvSpPr>
            <a:spLocks noRo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7EBF16C3-6FAB-4C54-B096-2D8F11CAB4AE}" type="slidenum">
              <a:rPr lang="en-US" sz="1200" smtClean="0">
                <a:solidFill>
                  <a:schemeClr val="tx1"/>
                </a:solidFill>
                <a:latin typeface="Arial" charset="0"/>
              </a:rPr>
              <a:pPr/>
              <a:t>30</a:t>
            </a:fld>
            <a:endParaRPr lang="en-US" sz="1200" smtClean="0">
              <a:solidFill>
                <a:schemeClr val="tx1"/>
              </a:solidFill>
              <a:latin typeface="Arial" charset="0"/>
            </a:endParaRPr>
          </a:p>
        </p:txBody>
      </p:sp>
      <p:sp>
        <p:nvSpPr>
          <p:cNvPr id="115715" name="Rectangle 2"/>
          <p:cNvSpPr>
            <a:spLocks noRo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E0C4ECF4-E54B-40A7-87E2-832E3150EE78}" type="slidenum">
              <a:rPr lang="en-US" sz="1200" smtClean="0">
                <a:solidFill>
                  <a:schemeClr val="tx1"/>
                </a:solidFill>
                <a:latin typeface="Arial" charset="0"/>
              </a:rPr>
              <a:pPr/>
              <a:t>31</a:t>
            </a:fld>
            <a:endParaRPr lang="en-US" sz="1200" smtClean="0">
              <a:solidFill>
                <a:schemeClr val="tx1"/>
              </a:solidFill>
              <a:latin typeface="Arial" charset="0"/>
            </a:endParaRPr>
          </a:p>
        </p:txBody>
      </p:sp>
      <p:sp>
        <p:nvSpPr>
          <p:cNvPr id="116739" name="Rectangle 2"/>
          <p:cNvSpPr>
            <a:spLocks noRo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EF126F9-1AA5-4750-A08D-BCDB3B1C9B79}" type="slidenum">
              <a:rPr lang="en-US" sz="1200" smtClean="0">
                <a:solidFill>
                  <a:schemeClr val="tx1"/>
                </a:solidFill>
                <a:latin typeface="Arial" charset="0"/>
              </a:rPr>
              <a:pPr/>
              <a:t>32</a:t>
            </a:fld>
            <a:endParaRPr lang="en-US" sz="1200" smtClean="0">
              <a:solidFill>
                <a:schemeClr val="tx1"/>
              </a:solidFill>
              <a:latin typeface="Arial" charset="0"/>
            </a:endParaRPr>
          </a:p>
        </p:txBody>
      </p:sp>
      <p:sp>
        <p:nvSpPr>
          <p:cNvPr id="117763" name="Rectangle 2"/>
          <p:cNvSpPr>
            <a:spLocks noRo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570FC5F7-8ACB-4372-A2AA-41879EEAA5C7}" type="slidenum">
              <a:rPr lang="en-US" sz="1200" smtClean="0">
                <a:solidFill>
                  <a:schemeClr val="tx1"/>
                </a:solidFill>
                <a:latin typeface="Arial" charset="0"/>
              </a:rPr>
              <a:pPr/>
              <a:t>33</a:t>
            </a:fld>
            <a:endParaRPr lang="en-US" sz="1200" smtClean="0">
              <a:solidFill>
                <a:schemeClr val="tx1"/>
              </a:solidFill>
              <a:latin typeface="Arial" charset="0"/>
            </a:endParaRPr>
          </a:p>
        </p:txBody>
      </p:sp>
      <p:sp>
        <p:nvSpPr>
          <p:cNvPr id="118787" name="Rectangle 2"/>
          <p:cNvSpPr>
            <a:spLocks noRo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CF7EA78-CE52-46DB-9BA3-158AE592672E}" type="slidenum">
              <a:rPr lang="en-US" sz="1200" smtClean="0">
                <a:solidFill>
                  <a:schemeClr val="tx1"/>
                </a:solidFill>
                <a:latin typeface="Arial" charset="0"/>
              </a:rPr>
              <a:pPr/>
              <a:t>34</a:t>
            </a:fld>
            <a:endParaRPr lang="en-US" sz="1200" smtClean="0">
              <a:solidFill>
                <a:schemeClr val="tx1"/>
              </a:solidFill>
              <a:latin typeface="Arial" charset="0"/>
            </a:endParaRPr>
          </a:p>
        </p:txBody>
      </p:sp>
      <p:sp>
        <p:nvSpPr>
          <p:cNvPr id="119811" name="Rectangle 2"/>
          <p:cNvSpPr>
            <a:spLocks noRo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76AA65AE-7277-4490-B9AA-0F71CED9D993}" type="slidenum">
              <a:rPr lang="en-US" sz="1200" smtClean="0">
                <a:solidFill>
                  <a:schemeClr val="tx1"/>
                </a:solidFill>
                <a:latin typeface="Arial" charset="0"/>
              </a:rPr>
              <a:pPr/>
              <a:t>35</a:t>
            </a:fld>
            <a:endParaRPr lang="en-US" sz="1200" smtClean="0">
              <a:solidFill>
                <a:schemeClr val="tx1"/>
              </a:solidFill>
              <a:latin typeface="Arial" charset="0"/>
            </a:endParaRPr>
          </a:p>
        </p:txBody>
      </p:sp>
      <p:sp>
        <p:nvSpPr>
          <p:cNvPr id="120835" name="Rectangle 2"/>
          <p:cNvSpPr>
            <a:spLocks noRo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2FCA87B-4637-43FE-AAA1-880485461E31}" type="slidenum">
              <a:rPr lang="en-US" sz="1200" smtClean="0">
                <a:solidFill>
                  <a:schemeClr val="tx1"/>
                </a:solidFill>
                <a:latin typeface="Arial" charset="0"/>
              </a:rPr>
              <a:pPr/>
              <a:t>36</a:t>
            </a:fld>
            <a:endParaRPr lang="en-US" sz="1200" smtClean="0">
              <a:solidFill>
                <a:schemeClr val="tx1"/>
              </a:solidFill>
              <a:latin typeface="Arial" charset="0"/>
            </a:endParaRPr>
          </a:p>
        </p:txBody>
      </p:sp>
      <p:sp>
        <p:nvSpPr>
          <p:cNvPr id="121859" name="Rectangle 2"/>
          <p:cNvSpPr>
            <a:spLocks noRo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DB9CE9D-42C7-471A-8E90-B31083482958}" type="slidenum">
              <a:rPr lang="en-US" sz="1200" smtClean="0">
                <a:solidFill>
                  <a:schemeClr val="tx1"/>
                </a:solidFill>
                <a:latin typeface="Arial" charset="0"/>
              </a:rPr>
              <a:pPr/>
              <a:t>37</a:t>
            </a:fld>
            <a:endParaRPr lang="en-US" sz="1200" smtClean="0">
              <a:solidFill>
                <a:schemeClr val="tx1"/>
              </a:solidFill>
              <a:latin typeface="Arial" charset="0"/>
            </a:endParaRPr>
          </a:p>
        </p:txBody>
      </p:sp>
      <p:sp>
        <p:nvSpPr>
          <p:cNvPr id="122883" name="Rectangle 2"/>
          <p:cNvSpPr>
            <a:spLocks noRo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067EADA-2EFA-416D-AB84-5D3932B4DEA1}" type="slidenum">
              <a:rPr lang="en-US" sz="1200" smtClean="0">
                <a:solidFill>
                  <a:schemeClr val="tx1"/>
                </a:solidFill>
                <a:latin typeface="Arial" charset="0"/>
              </a:rPr>
              <a:pPr/>
              <a:t>38</a:t>
            </a:fld>
            <a:endParaRPr lang="en-US" sz="1200" smtClean="0">
              <a:solidFill>
                <a:schemeClr val="tx1"/>
              </a:solidFill>
              <a:latin typeface="Arial" charset="0"/>
            </a:endParaRPr>
          </a:p>
        </p:txBody>
      </p:sp>
      <p:sp>
        <p:nvSpPr>
          <p:cNvPr id="123907" name="Rectangle 2"/>
          <p:cNvSpPr>
            <a:spLocks noRo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D7D3614-0F34-4F39-B153-FE9333B95E71}" type="slidenum">
              <a:rPr lang="en-US" sz="1200" smtClean="0">
                <a:solidFill>
                  <a:schemeClr val="tx1"/>
                </a:solidFill>
                <a:latin typeface="Arial" charset="0"/>
              </a:rPr>
              <a:pPr/>
              <a:t>39</a:t>
            </a:fld>
            <a:endParaRPr lang="en-US" sz="1200" smtClean="0">
              <a:solidFill>
                <a:schemeClr val="tx1"/>
              </a:solidFill>
              <a:latin typeface="Arial" charset="0"/>
            </a:endParaRPr>
          </a:p>
        </p:txBody>
      </p:sp>
      <p:sp>
        <p:nvSpPr>
          <p:cNvPr id="124931" name="Rectangle 2"/>
          <p:cNvSpPr>
            <a:spLocks noRo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9FE3BDE5-1AF8-4B59-838F-3DBD0308BD41}" type="slidenum">
              <a:rPr lang="en-US" sz="1200" smtClean="0">
                <a:solidFill>
                  <a:schemeClr val="tx1"/>
                </a:solidFill>
                <a:latin typeface="Arial" charset="0"/>
              </a:rPr>
              <a:pPr/>
              <a:t>40</a:t>
            </a:fld>
            <a:endParaRPr lang="en-US" sz="1200" smtClean="0">
              <a:solidFill>
                <a:schemeClr val="tx1"/>
              </a:solidFill>
              <a:latin typeface="Arial" charset="0"/>
            </a:endParaRPr>
          </a:p>
        </p:txBody>
      </p:sp>
      <p:sp>
        <p:nvSpPr>
          <p:cNvPr id="125955" name="Rectangle 2"/>
          <p:cNvSpPr>
            <a:spLocks noRot="1" noChangeArrowheads="1" noTextEdit="1"/>
          </p:cNvSpPr>
          <p:nvPr>
            <p:ph type="sldImg"/>
          </p:nvPr>
        </p:nvSpPr>
        <p:spPr>
          <a:ln/>
        </p:spPr>
      </p:sp>
      <p:sp>
        <p:nvSpPr>
          <p:cNvPr id="12595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BE59965A-0D1E-4DE0-AB79-A674BF69C717}" type="slidenum">
              <a:rPr lang="en-US" sz="1200" smtClean="0">
                <a:solidFill>
                  <a:schemeClr val="tx1"/>
                </a:solidFill>
                <a:latin typeface="Arial" charset="0"/>
              </a:rPr>
              <a:pPr/>
              <a:t>41</a:t>
            </a:fld>
            <a:endParaRPr lang="en-US" sz="1200" smtClean="0">
              <a:solidFill>
                <a:schemeClr val="tx1"/>
              </a:solidFill>
              <a:latin typeface="Arial" charset="0"/>
            </a:endParaRPr>
          </a:p>
        </p:txBody>
      </p:sp>
      <p:sp>
        <p:nvSpPr>
          <p:cNvPr id="126979" name="Rectangle 2"/>
          <p:cNvSpPr>
            <a:spLocks noRo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B16257B-F1B7-46AA-B9D3-D4AF21BCE7BC}" type="slidenum">
              <a:rPr lang="en-US" sz="1200" smtClean="0">
                <a:solidFill>
                  <a:schemeClr val="tx1"/>
                </a:solidFill>
                <a:latin typeface="Arial" charset="0"/>
              </a:rPr>
              <a:pPr/>
              <a:t>42</a:t>
            </a:fld>
            <a:endParaRPr lang="en-US" sz="1200" smtClean="0">
              <a:solidFill>
                <a:schemeClr val="tx1"/>
              </a:solidFill>
              <a:latin typeface="Arial" charset="0"/>
            </a:endParaRPr>
          </a:p>
        </p:txBody>
      </p:sp>
      <p:sp>
        <p:nvSpPr>
          <p:cNvPr id="128003" name="Rectangle 2"/>
          <p:cNvSpPr>
            <a:spLocks noRo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DC46279-F4FC-4254-98DF-97B33200094D}" type="slidenum">
              <a:rPr lang="en-US" sz="1200" smtClean="0">
                <a:solidFill>
                  <a:schemeClr val="tx1"/>
                </a:solidFill>
                <a:latin typeface="Arial" charset="0"/>
              </a:rPr>
              <a:pPr/>
              <a:t>43</a:t>
            </a:fld>
            <a:endParaRPr lang="en-US" sz="1200" smtClean="0">
              <a:solidFill>
                <a:schemeClr val="tx1"/>
              </a:solidFill>
              <a:latin typeface="Arial" charset="0"/>
            </a:endParaRPr>
          </a:p>
        </p:txBody>
      </p:sp>
      <p:sp>
        <p:nvSpPr>
          <p:cNvPr id="129027" name="Rectangle 2"/>
          <p:cNvSpPr>
            <a:spLocks noRo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E2EEEB9-6821-4A59-A116-6860F5C024E3}" type="slidenum">
              <a:rPr lang="en-US" sz="1200" smtClean="0">
                <a:solidFill>
                  <a:schemeClr val="tx1"/>
                </a:solidFill>
                <a:latin typeface="Arial" charset="0"/>
              </a:rPr>
              <a:pPr/>
              <a:t>44</a:t>
            </a:fld>
            <a:endParaRPr lang="en-US" sz="1200" smtClean="0">
              <a:solidFill>
                <a:schemeClr val="tx1"/>
              </a:solidFill>
              <a:latin typeface="Arial" charset="0"/>
            </a:endParaRPr>
          </a:p>
        </p:txBody>
      </p:sp>
      <p:sp>
        <p:nvSpPr>
          <p:cNvPr id="130051" name="Rectangle 2"/>
          <p:cNvSpPr>
            <a:spLocks noRot="1" noChangeArrowheads="1" noTextEdit="1"/>
          </p:cNvSpPr>
          <p:nvPr>
            <p:ph type="sldImg"/>
          </p:nvPr>
        </p:nvSpPr>
        <p:spPr>
          <a:ln/>
        </p:spPr>
      </p:sp>
      <p:sp>
        <p:nvSpPr>
          <p:cNvPr id="13005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7BB0FD1A-8B68-4E32-B548-EB9C8A6607B8}" type="slidenum">
              <a:rPr lang="en-US" sz="1200" smtClean="0">
                <a:solidFill>
                  <a:schemeClr val="tx1"/>
                </a:solidFill>
                <a:latin typeface="Arial" charset="0"/>
              </a:rPr>
              <a:pPr/>
              <a:t>45</a:t>
            </a:fld>
            <a:endParaRPr lang="en-US" sz="1200" smtClean="0">
              <a:solidFill>
                <a:schemeClr val="tx1"/>
              </a:solidFill>
              <a:latin typeface="Arial" charset="0"/>
            </a:endParaRPr>
          </a:p>
        </p:txBody>
      </p:sp>
      <p:sp>
        <p:nvSpPr>
          <p:cNvPr id="131075" name="Rectangle 2"/>
          <p:cNvSpPr>
            <a:spLocks noRo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B04E9D25-59C8-47C8-977F-AC397E9F02F8}" type="slidenum">
              <a:rPr lang="en-US" sz="1200" smtClean="0">
                <a:solidFill>
                  <a:schemeClr val="tx1"/>
                </a:solidFill>
                <a:latin typeface="Arial" charset="0"/>
              </a:rPr>
              <a:pPr/>
              <a:t>46</a:t>
            </a:fld>
            <a:endParaRPr lang="en-US" sz="1200" smtClean="0">
              <a:solidFill>
                <a:schemeClr val="tx1"/>
              </a:solidFill>
              <a:latin typeface="Arial" charset="0"/>
            </a:endParaRPr>
          </a:p>
        </p:txBody>
      </p:sp>
      <p:sp>
        <p:nvSpPr>
          <p:cNvPr id="132099" name="Rectangle 2"/>
          <p:cNvSpPr>
            <a:spLocks noRot="1" noChangeArrowheads="1" noTextEdit="1"/>
          </p:cNvSpPr>
          <p:nvPr>
            <p:ph type="sldImg"/>
          </p:nvPr>
        </p:nvSpPr>
        <p:spPr>
          <a:ln/>
        </p:spPr>
      </p:sp>
      <p:sp>
        <p:nvSpPr>
          <p:cNvPr id="13210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570824E-549D-43E9-9223-6DEDC6BE3FD8}" type="slidenum">
              <a:rPr lang="en-US" sz="1200" smtClean="0">
                <a:solidFill>
                  <a:schemeClr val="tx1"/>
                </a:solidFill>
                <a:latin typeface="Arial" charset="0"/>
              </a:rPr>
              <a:pPr/>
              <a:t>47</a:t>
            </a:fld>
            <a:endParaRPr lang="en-US" sz="1200" smtClean="0">
              <a:solidFill>
                <a:schemeClr val="tx1"/>
              </a:solidFill>
              <a:latin typeface="Arial" charset="0"/>
            </a:endParaRPr>
          </a:p>
        </p:txBody>
      </p:sp>
      <p:sp>
        <p:nvSpPr>
          <p:cNvPr id="133123" name="Rectangle 2"/>
          <p:cNvSpPr>
            <a:spLocks noRo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56BA618-313D-4046-9B0B-E0C33613ACDE}" type="slidenum">
              <a:rPr lang="en-US" sz="1200" smtClean="0">
                <a:solidFill>
                  <a:schemeClr val="tx1"/>
                </a:solidFill>
                <a:latin typeface="Arial" charset="0"/>
              </a:rPr>
              <a:pPr/>
              <a:t>48</a:t>
            </a:fld>
            <a:endParaRPr lang="en-US" sz="1200" smtClean="0">
              <a:solidFill>
                <a:schemeClr val="tx1"/>
              </a:solidFill>
              <a:latin typeface="Arial" charset="0"/>
            </a:endParaRPr>
          </a:p>
        </p:txBody>
      </p:sp>
      <p:sp>
        <p:nvSpPr>
          <p:cNvPr id="134147" name="Rectangle 2"/>
          <p:cNvSpPr>
            <a:spLocks noRot="1" noChangeArrowheads="1" noTextEdit="1"/>
          </p:cNvSpPr>
          <p:nvPr>
            <p:ph type="sldImg"/>
          </p:nvPr>
        </p:nvSpPr>
        <p:spPr>
          <a:ln/>
        </p:spPr>
      </p:sp>
      <p:sp>
        <p:nvSpPr>
          <p:cNvPr id="13414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55AF12B-313A-4212-A864-A55B9E3CCEE9}" type="slidenum">
              <a:rPr lang="en-US" sz="1200" smtClean="0">
                <a:solidFill>
                  <a:schemeClr val="tx1"/>
                </a:solidFill>
                <a:latin typeface="Arial" charset="0"/>
              </a:rPr>
              <a:pPr/>
              <a:t>49</a:t>
            </a:fld>
            <a:endParaRPr lang="en-US" sz="1200" smtClean="0">
              <a:solidFill>
                <a:schemeClr val="tx1"/>
              </a:solidFill>
              <a:latin typeface="Arial" charset="0"/>
            </a:endParaRPr>
          </a:p>
        </p:txBody>
      </p:sp>
      <p:sp>
        <p:nvSpPr>
          <p:cNvPr id="135171" name="Rectangle 2"/>
          <p:cNvSpPr>
            <a:spLocks noRo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063636B-9FA0-411B-85AD-00254F568565}" type="slidenum">
              <a:rPr lang="en-US" sz="1200" smtClean="0">
                <a:solidFill>
                  <a:schemeClr val="tx1"/>
                </a:solidFill>
                <a:latin typeface="Arial" charset="0"/>
              </a:rPr>
              <a:pPr/>
              <a:t>50</a:t>
            </a:fld>
            <a:endParaRPr lang="en-US" sz="1200" smtClean="0">
              <a:solidFill>
                <a:schemeClr val="tx1"/>
              </a:solidFill>
              <a:latin typeface="Arial" charset="0"/>
            </a:endParaRPr>
          </a:p>
        </p:txBody>
      </p:sp>
      <p:sp>
        <p:nvSpPr>
          <p:cNvPr id="136195" name="Rectangle 2"/>
          <p:cNvSpPr>
            <a:spLocks noRot="1" noChangeArrowheads="1" noTextEdit="1"/>
          </p:cNvSpPr>
          <p:nvPr>
            <p:ph type="sldImg"/>
          </p:nvPr>
        </p:nvSpPr>
        <p:spPr>
          <a:ln/>
        </p:spPr>
      </p:sp>
      <p:sp>
        <p:nvSpPr>
          <p:cNvPr id="13619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236AE41-FB5F-4C55-AB9C-FDF9AF8DF998}" type="slidenum">
              <a:rPr lang="en-US" sz="1200" smtClean="0">
                <a:solidFill>
                  <a:schemeClr val="tx1"/>
                </a:solidFill>
                <a:latin typeface="Arial" charset="0"/>
              </a:rPr>
              <a:pPr/>
              <a:t>51</a:t>
            </a:fld>
            <a:endParaRPr lang="en-US" sz="1200" smtClean="0">
              <a:solidFill>
                <a:schemeClr val="tx1"/>
              </a:solidFill>
              <a:latin typeface="Arial" charset="0"/>
            </a:endParaRPr>
          </a:p>
        </p:txBody>
      </p:sp>
      <p:sp>
        <p:nvSpPr>
          <p:cNvPr id="137219" name="Rectangle 2"/>
          <p:cNvSpPr>
            <a:spLocks noRo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5A2E077-BB91-4528-B094-CFA8E9B6F5D3}" type="slidenum">
              <a:rPr lang="en-US" sz="1200" smtClean="0">
                <a:solidFill>
                  <a:schemeClr val="tx1"/>
                </a:solidFill>
                <a:latin typeface="Arial" charset="0"/>
              </a:rPr>
              <a:pPr/>
              <a:t>52</a:t>
            </a:fld>
            <a:endParaRPr lang="en-US" sz="1200" smtClean="0">
              <a:solidFill>
                <a:schemeClr val="tx1"/>
              </a:solidFill>
              <a:latin typeface="Arial" charset="0"/>
            </a:endParaRPr>
          </a:p>
        </p:txBody>
      </p:sp>
      <p:sp>
        <p:nvSpPr>
          <p:cNvPr id="138243" name="Rectangle 2"/>
          <p:cNvSpPr>
            <a:spLocks noRot="1" noChangeArrowheads="1" noTextEdit="1"/>
          </p:cNvSpPr>
          <p:nvPr>
            <p:ph type="sldImg"/>
          </p:nvPr>
        </p:nvSpPr>
        <p:spPr>
          <a:ln/>
        </p:spPr>
      </p:sp>
      <p:sp>
        <p:nvSpPr>
          <p:cNvPr id="13824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E97C8284-0EEC-491B-B358-E54FBD3C0DC8}" type="slidenum">
              <a:rPr lang="en-US" sz="1200" smtClean="0">
                <a:solidFill>
                  <a:schemeClr val="tx1"/>
                </a:solidFill>
                <a:latin typeface="Arial" charset="0"/>
              </a:rPr>
              <a:pPr/>
              <a:t>53</a:t>
            </a:fld>
            <a:endParaRPr lang="en-US" sz="1200" smtClean="0">
              <a:solidFill>
                <a:schemeClr val="tx1"/>
              </a:solidFill>
              <a:latin typeface="Arial" charset="0"/>
            </a:endParaRPr>
          </a:p>
        </p:txBody>
      </p:sp>
      <p:sp>
        <p:nvSpPr>
          <p:cNvPr id="139267" name="Rectangle 2"/>
          <p:cNvSpPr>
            <a:spLocks noRo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506D6F7-4694-4089-99EA-1D59044ED03C}" type="slidenum">
              <a:rPr lang="en-US" sz="1200" smtClean="0">
                <a:solidFill>
                  <a:schemeClr val="tx1"/>
                </a:solidFill>
                <a:latin typeface="Arial" charset="0"/>
              </a:rPr>
              <a:pPr/>
              <a:t>54</a:t>
            </a:fld>
            <a:endParaRPr lang="en-US" sz="1200" smtClean="0">
              <a:solidFill>
                <a:schemeClr val="tx1"/>
              </a:solidFill>
              <a:latin typeface="Arial" charset="0"/>
            </a:endParaRPr>
          </a:p>
        </p:txBody>
      </p:sp>
      <p:sp>
        <p:nvSpPr>
          <p:cNvPr id="140291" name="Rectangle 2"/>
          <p:cNvSpPr>
            <a:spLocks noRo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785A2C8C-9852-47DF-82C5-7DF129AE0F60}" type="slidenum">
              <a:rPr lang="en-US" sz="1200" smtClean="0">
                <a:solidFill>
                  <a:schemeClr val="tx1"/>
                </a:solidFill>
                <a:latin typeface="Arial" charset="0"/>
              </a:rPr>
              <a:pPr/>
              <a:t>55</a:t>
            </a:fld>
            <a:endParaRPr lang="en-US" sz="1200" smtClean="0">
              <a:solidFill>
                <a:schemeClr val="tx1"/>
              </a:solidFill>
              <a:latin typeface="Arial" charset="0"/>
            </a:endParaRPr>
          </a:p>
        </p:txBody>
      </p:sp>
      <p:sp>
        <p:nvSpPr>
          <p:cNvPr id="141315" name="Rectangle 2"/>
          <p:cNvSpPr>
            <a:spLocks noRo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21B539F-070B-45D3-88C6-E8BC53A2C2BF}" type="slidenum">
              <a:rPr lang="en-US" sz="1200" smtClean="0">
                <a:solidFill>
                  <a:schemeClr val="tx1"/>
                </a:solidFill>
                <a:latin typeface="Arial" charset="0"/>
              </a:rPr>
              <a:pPr/>
              <a:t>56</a:t>
            </a:fld>
            <a:endParaRPr lang="en-US" sz="1200" smtClean="0">
              <a:solidFill>
                <a:schemeClr val="tx1"/>
              </a:solidFill>
              <a:latin typeface="Arial" charset="0"/>
            </a:endParaRPr>
          </a:p>
        </p:txBody>
      </p:sp>
      <p:sp>
        <p:nvSpPr>
          <p:cNvPr id="142339" name="Rectangle 2"/>
          <p:cNvSpPr>
            <a:spLocks noRo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B1CE6C24-0302-4D6C-B0F7-26882AF2F6FE}" type="slidenum">
              <a:rPr lang="en-US" sz="1200" smtClean="0">
                <a:solidFill>
                  <a:schemeClr val="tx1"/>
                </a:solidFill>
                <a:latin typeface="Arial" charset="0"/>
              </a:rPr>
              <a:pPr/>
              <a:t>57</a:t>
            </a:fld>
            <a:endParaRPr lang="en-US" sz="1200" smtClean="0">
              <a:solidFill>
                <a:schemeClr val="tx1"/>
              </a:solidFill>
              <a:latin typeface="Arial" charset="0"/>
            </a:endParaRPr>
          </a:p>
        </p:txBody>
      </p:sp>
      <p:sp>
        <p:nvSpPr>
          <p:cNvPr id="143363" name="Rectangle 2"/>
          <p:cNvSpPr>
            <a:spLocks noRo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16568218-A834-4F9B-807E-3DF6E3F17C9A}" type="slidenum">
              <a:rPr lang="en-US" sz="1200" smtClean="0">
                <a:solidFill>
                  <a:schemeClr val="tx1"/>
                </a:solidFill>
                <a:latin typeface="Arial" charset="0"/>
              </a:rPr>
              <a:pPr/>
              <a:t>58</a:t>
            </a:fld>
            <a:endParaRPr lang="en-US" sz="1200" smtClean="0">
              <a:solidFill>
                <a:schemeClr val="tx1"/>
              </a:solidFill>
              <a:latin typeface="Arial" charset="0"/>
            </a:endParaRPr>
          </a:p>
        </p:txBody>
      </p:sp>
      <p:sp>
        <p:nvSpPr>
          <p:cNvPr id="144387" name="Rectangle 2"/>
          <p:cNvSpPr>
            <a:spLocks noRo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CDEEE5A-AA49-460B-A66E-6E5708183F85}" type="slidenum">
              <a:rPr lang="en-US" sz="1200" smtClean="0">
                <a:solidFill>
                  <a:schemeClr val="tx1"/>
                </a:solidFill>
                <a:latin typeface="Arial" charset="0"/>
              </a:rPr>
              <a:pPr/>
              <a:t>59</a:t>
            </a:fld>
            <a:endParaRPr lang="en-US" sz="1200" smtClean="0">
              <a:solidFill>
                <a:schemeClr val="tx1"/>
              </a:solidFill>
              <a:latin typeface="Arial" charset="0"/>
            </a:endParaRPr>
          </a:p>
        </p:txBody>
      </p:sp>
      <p:sp>
        <p:nvSpPr>
          <p:cNvPr id="145411" name="Rectangle 2"/>
          <p:cNvSpPr>
            <a:spLocks noRo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99FA29C9-25C8-44C0-A3EC-D32B5CF5A709}" type="slidenum">
              <a:rPr lang="en-US" sz="1200" smtClean="0">
                <a:solidFill>
                  <a:schemeClr val="tx1"/>
                </a:solidFill>
                <a:latin typeface="Arial" charset="0"/>
              </a:rPr>
              <a:pPr/>
              <a:t>60</a:t>
            </a:fld>
            <a:endParaRPr lang="en-US" sz="1200" smtClean="0">
              <a:solidFill>
                <a:schemeClr val="tx1"/>
              </a:solidFill>
              <a:latin typeface="Arial" charset="0"/>
            </a:endParaRPr>
          </a:p>
        </p:txBody>
      </p:sp>
      <p:sp>
        <p:nvSpPr>
          <p:cNvPr id="146435" name="Rectangle 2"/>
          <p:cNvSpPr>
            <a:spLocks noRo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E3EB403-9D79-41C0-B44B-AD0BA5754C90}" type="slidenum">
              <a:rPr lang="en-US" sz="1200" smtClean="0">
                <a:solidFill>
                  <a:schemeClr val="tx1"/>
                </a:solidFill>
                <a:latin typeface="Arial" charset="0"/>
              </a:rPr>
              <a:pPr/>
              <a:t>61</a:t>
            </a:fld>
            <a:endParaRPr lang="en-US" sz="1200" smtClean="0">
              <a:solidFill>
                <a:schemeClr val="tx1"/>
              </a:solidFill>
              <a:latin typeface="Arial" charset="0"/>
            </a:endParaRPr>
          </a:p>
        </p:txBody>
      </p:sp>
      <p:sp>
        <p:nvSpPr>
          <p:cNvPr id="147459" name="Rectangle 2"/>
          <p:cNvSpPr>
            <a:spLocks noRo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982F716C-FA37-421D-864A-7818916ADF7B}" type="slidenum">
              <a:rPr lang="en-US" sz="1200" smtClean="0">
                <a:solidFill>
                  <a:schemeClr val="tx1"/>
                </a:solidFill>
                <a:latin typeface="Arial" charset="0"/>
              </a:rPr>
              <a:pPr/>
              <a:t>62</a:t>
            </a:fld>
            <a:endParaRPr lang="en-US" sz="1200" smtClean="0">
              <a:solidFill>
                <a:schemeClr val="tx1"/>
              </a:solidFill>
              <a:latin typeface="Arial" charset="0"/>
            </a:endParaRPr>
          </a:p>
        </p:txBody>
      </p:sp>
      <p:sp>
        <p:nvSpPr>
          <p:cNvPr id="148483" name="Rectangle 2"/>
          <p:cNvSpPr>
            <a:spLocks noRo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ED370D7-A8C6-44A4-A7C0-A06AA4FC1154}" type="slidenum">
              <a:rPr lang="en-US" sz="1200" smtClean="0">
                <a:solidFill>
                  <a:schemeClr val="tx1"/>
                </a:solidFill>
                <a:latin typeface="Arial" charset="0"/>
              </a:rPr>
              <a:pPr/>
              <a:t>63</a:t>
            </a:fld>
            <a:endParaRPr lang="en-US" sz="1200" smtClean="0">
              <a:solidFill>
                <a:schemeClr val="tx1"/>
              </a:solidFill>
              <a:latin typeface="Arial" charset="0"/>
            </a:endParaRPr>
          </a:p>
        </p:txBody>
      </p:sp>
      <p:sp>
        <p:nvSpPr>
          <p:cNvPr id="149507" name="Rectangle 2"/>
          <p:cNvSpPr>
            <a:spLocks noRo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C6E8777-D20B-407A-9276-3E571B3EA2AB}" type="slidenum">
              <a:rPr lang="en-US" sz="1200" smtClean="0">
                <a:solidFill>
                  <a:schemeClr val="tx1"/>
                </a:solidFill>
                <a:latin typeface="Arial" charset="0"/>
              </a:rPr>
              <a:pPr/>
              <a:t>64</a:t>
            </a:fld>
            <a:endParaRPr lang="en-US" sz="1200" smtClean="0">
              <a:solidFill>
                <a:schemeClr val="tx1"/>
              </a:solidFill>
              <a:latin typeface="Arial" charset="0"/>
            </a:endParaRPr>
          </a:p>
        </p:txBody>
      </p:sp>
      <p:sp>
        <p:nvSpPr>
          <p:cNvPr id="150531" name="Rectangle 2"/>
          <p:cNvSpPr>
            <a:spLocks noRo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BDCF43A-8B08-4989-95C5-FDC897D33A67}" type="slidenum">
              <a:rPr lang="en-US" sz="1200" smtClean="0">
                <a:solidFill>
                  <a:schemeClr val="tx1"/>
                </a:solidFill>
                <a:latin typeface="Arial" charset="0"/>
              </a:rPr>
              <a:pPr/>
              <a:t>65</a:t>
            </a:fld>
            <a:endParaRPr lang="en-US" sz="1200" smtClean="0">
              <a:solidFill>
                <a:schemeClr val="tx1"/>
              </a:solidFill>
              <a:latin typeface="Arial" charset="0"/>
            </a:endParaRPr>
          </a:p>
        </p:txBody>
      </p:sp>
      <p:sp>
        <p:nvSpPr>
          <p:cNvPr id="151555" name="Rectangle 2"/>
          <p:cNvSpPr>
            <a:spLocks noRot="1" noChangeArrowheads="1" noTextEdit="1"/>
          </p:cNvSpPr>
          <p:nvPr>
            <p:ph type="sldImg"/>
          </p:nvPr>
        </p:nvSpPr>
        <p:spPr>
          <a:ln/>
        </p:spPr>
      </p:sp>
      <p:sp>
        <p:nvSpPr>
          <p:cNvPr id="15155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1691435A-BCD1-487B-9A1D-57D25C0E42DE}" type="slidenum">
              <a:rPr lang="en-US" sz="1200" smtClean="0">
                <a:solidFill>
                  <a:schemeClr val="tx1"/>
                </a:solidFill>
                <a:latin typeface="Arial" charset="0"/>
              </a:rPr>
              <a:pPr/>
              <a:t>66</a:t>
            </a:fld>
            <a:endParaRPr lang="en-US" sz="1200" smtClean="0">
              <a:solidFill>
                <a:schemeClr val="tx1"/>
              </a:solidFill>
              <a:latin typeface="Arial" charset="0"/>
            </a:endParaRPr>
          </a:p>
        </p:txBody>
      </p:sp>
      <p:sp>
        <p:nvSpPr>
          <p:cNvPr id="152579" name="Rectangle 2"/>
          <p:cNvSpPr>
            <a:spLocks noRot="1" noChangeArrowheads="1" noTextEdit="1"/>
          </p:cNvSpPr>
          <p:nvPr>
            <p:ph type="sldImg"/>
          </p:nvPr>
        </p:nvSpPr>
        <p:spPr>
          <a:ln/>
        </p:spPr>
      </p:sp>
      <p:sp>
        <p:nvSpPr>
          <p:cNvPr id="15258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071F1723-0CAA-4E61-8C94-1804426B8705}" type="slidenum">
              <a:rPr lang="en-US" sz="1200" smtClean="0">
                <a:solidFill>
                  <a:schemeClr val="tx1"/>
                </a:solidFill>
                <a:latin typeface="Arial" charset="0"/>
              </a:rPr>
              <a:pPr/>
              <a:t>67</a:t>
            </a:fld>
            <a:endParaRPr lang="en-US" sz="1200" smtClean="0">
              <a:solidFill>
                <a:schemeClr val="tx1"/>
              </a:solidFill>
              <a:latin typeface="Arial" charset="0"/>
            </a:endParaRPr>
          </a:p>
        </p:txBody>
      </p:sp>
      <p:sp>
        <p:nvSpPr>
          <p:cNvPr id="153603" name="Rectangle 2"/>
          <p:cNvSpPr>
            <a:spLocks noRot="1" noChangeArrowheads="1" noTextEdit="1"/>
          </p:cNvSpPr>
          <p:nvPr>
            <p:ph type="sldImg"/>
          </p:nvPr>
        </p:nvSpPr>
        <p:spPr>
          <a:ln/>
        </p:spPr>
      </p:sp>
      <p:sp>
        <p:nvSpPr>
          <p:cNvPr id="15360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0AE28923-C847-47F8-BAA3-37710B924B62}" type="slidenum">
              <a:rPr lang="en-US" sz="1200" smtClean="0">
                <a:solidFill>
                  <a:schemeClr val="tx1"/>
                </a:solidFill>
                <a:latin typeface="Arial" charset="0"/>
              </a:rPr>
              <a:pPr/>
              <a:t>68</a:t>
            </a:fld>
            <a:endParaRPr lang="en-US" sz="1200" smtClean="0">
              <a:solidFill>
                <a:schemeClr val="tx1"/>
              </a:solidFill>
              <a:latin typeface="Arial" charset="0"/>
            </a:endParaRPr>
          </a:p>
        </p:txBody>
      </p:sp>
      <p:sp>
        <p:nvSpPr>
          <p:cNvPr id="154627" name="Rectangle 2"/>
          <p:cNvSpPr>
            <a:spLocks noRot="1" noChangeArrowheads="1" noTextEdit="1"/>
          </p:cNvSpPr>
          <p:nvPr>
            <p:ph type="sldImg"/>
          </p:nvPr>
        </p:nvSpPr>
        <p:spPr>
          <a:ln/>
        </p:spPr>
      </p:sp>
      <p:sp>
        <p:nvSpPr>
          <p:cNvPr id="15462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B884456-2E98-41BC-92A8-522A7AD8457F}" type="slidenum">
              <a:rPr lang="en-US" sz="1200" smtClean="0">
                <a:solidFill>
                  <a:schemeClr val="tx1"/>
                </a:solidFill>
                <a:latin typeface="Arial" charset="0"/>
              </a:rPr>
              <a:pPr/>
              <a:t>69</a:t>
            </a:fld>
            <a:endParaRPr lang="en-US" sz="1200" smtClean="0">
              <a:solidFill>
                <a:schemeClr val="tx1"/>
              </a:solidFill>
              <a:latin typeface="Arial" charset="0"/>
            </a:endParaRPr>
          </a:p>
        </p:txBody>
      </p:sp>
      <p:sp>
        <p:nvSpPr>
          <p:cNvPr id="155651" name="Rectangle 2"/>
          <p:cNvSpPr>
            <a:spLocks noRot="1" noChangeArrowheads="1" noTextEdit="1"/>
          </p:cNvSpPr>
          <p:nvPr>
            <p:ph type="sldImg"/>
          </p:nvPr>
        </p:nvSpPr>
        <p:spPr>
          <a:ln/>
        </p:spPr>
      </p:sp>
      <p:sp>
        <p:nvSpPr>
          <p:cNvPr id="155652"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56657345-5B3D-490A-ACB2-066AFB9B5781}" type="slidenum">
              <a:rPr lang="en-US" sz="1200" smtClean="0">
                <a:solidFill>
                  <a:schemeClr val="tx1"/>
                </a:solidFill>
                <a:latin typeface="Arial" charset="0"/>
              </a:rPr>
              <a:pPr/>
              <a:t>70</a:t>
            </a:fld>
            <a:endParaRPr lang="en-US" sz="1200" smtClean="0">
              <a:solidFill>
                <a:schemeClr val="tx1"/>
              </a:solidFill>
              <a:latin typeface="Arial" charset="0"/>
            </a:endParaRPr>
          </a:p>
        </p:txBody>
      </p:sp>
      <p:sp>
        <p:nvSpPr>
          <p:cNvPr id="156675" name="Rectangle 2"/>
          <p:cNvSpPr>
            <a:spLocks noRot="1" noChangeArrowheads="1" noTextEdit="1"/>
          </p:cNvSpPr>
          <p:nvPr>
            <p:ph type="sldImg"/>
          </p:nvPr>
        </p:nvSpPr>
        <p:spPr>
          <a:ln/>
        </p:spPr>
      </p:sp>
      <p:sp>
        <p:nvSpPr>
          <p:cNvPr id="156676"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A1812C3-1DB5-40A9-9FF4-B61A7D3B3F4B}" type="slidenum">
              <a:rPr lang="en-US" sz="1200" smtClean="0">
                <a:solidFill>
                  <a:schemeClr val="tx1"/>
                </a:solidFill>
                <a:latin typeface="Arial" charset="0"/>
              </a:rPr>
              <a:pPr/>
              <a:t>71</a:t>
            </a:fld>
            <a:endParaRPr lang="en-US" sz="1200" smtClean="0">
              <a:solidFill>
                <a:schemeClr val="tx1"/>
              </a:solidFill>
              <a:latin typeface="Arial" charset="0"/>
            </a:endParaRPr>
          </a:p>
        </p:txBody>
      </p:sp>
      <p:sp>
        <p:nvSpPr>
          <p:cNvPr id="157699" name="Rectangle 2"/>
          <p:cNvSpPr>
            <a:spLocks noRo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B7F2C3AF-52FD-45B5-B54B-4A7EB8C03650}" type="slidenum">
              <a:rPr lang="en-US" sz="1200" smtClean="0">
                <a:solidFill>
                  <a:schemeClr val="tx1"/>
                </a:solidFill>
                <a:latin typeface="Arial" charset="0"/>
              </a:rPr>
              <a:pPr/>
              <a:t>72</a:t>
            </a:fld>
            <a:endParaRPr lang="en-US" sz="1200" smtClean="0">
              <a:solidFill>
                <a:schemeClr val="tx1"/>
              </a:solidFill>
              <a:latin typeface="Arial" charset="0"/>
            </a:endParaRPr>
          </a:p>
        </p:txBody>
      </p:sp>
      <p:sp>
        <p:nvSpPr>
          <p:cNvPr id="158723" name="Rectangle 2"/>
          <p:cNvSpPr>
            <a:spLocks noRot="1" noChangeArrowheads="1" noTextEdit="1"/>
          </p:cNvSpPr>
          <p:nvPr>
            <p:ph type="sldImg"/>
          </p:nvPr>
        </p:nvSpPr>
        <p:spPr>
          <a:ln/>
        </p:spPr>
      </p:sp>
      <p:sp>
        <p:nvSpPr>
          <p:cNvPr id="158724"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defTabSz="877888">
              <a:defRPr sz="1300">
                <a:solidFill>
                  <a:srgbClr val="0000CC"/>
                </a:solidFill>
                <a:latin typeface="Comic Sans MS" pitchFamily="66" charset="0"/>
                <a:cs typeface="Times New Roman" pitchFamily="18" charset="0"/>
              </a:defRPr>
            </a:lvl1pPr>
            <a:lvl2pPr marL="742950" indent="-285750" defTabSz="877888">
              <a:defRPr sz="1300">
                <a:solidFill>
                  <a:srgbClr val="0000CC"/>
                </a:solidFill>
                <a:latin typeface="Comic Sans MS" pitchFamily="66" charset="0"/>
                <a:cs typeface="Times New Roman" pitchFamily="18" charset="0"/>
              </a:defRPr>
            </a:lvl2pPr>
            <a:lvl3pPr marL="1143000" indent="-228600" defTabSz="877888">
              <a:defRPr sz="1300">
                <a:solidFill>
                  <a:srgbClr val="0000CC"/>
                </a:solidFill>
                <a:latin typeface="Comic Sans MS" pitchFamily="66" charset="0"/>
                <a:cs typeface="Times New Roman" pitchFamily="18" charset="0"/>
              </a:defRPr>
            </a:lvl3pPr>
            <a:lvl4pPr marL="1600200" indent="-228600" defTabSz="877888">
              <a:defRPr sz="1300">
                <a:solidFill>
                  <a:srgbClr val="0000CC"/>
                </a:solidFill>
                <a:latin typeface="Comic Sans MS" pitchFamily="66" charset="0"/>
                <a:cs typeface="Times New Roman" pitchFamily="18" charset="0"/>
              </a:defRPr>
            </a:lvl4pPr>
            <a:lvl5pPr marL="2057400" indent="-228600" defTabSz="877888">
              <a:defRPr sz="1300">
                <a:solidFill>
                  <a:srgbClr val="0000CC"/>
                </a:solidFill>
                <a:latin typeface="Comic Sans MS" pitchFamily="66" charset="0"/>
                <a:cs typeface="Times New Roman" pitchFamily="18" charset="0"/>
              </a:defRPr>
            </a:lvl5pPr>
            <a:lvl6pPr marL="25146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defTabSz="877888"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C4DB28F3-A890-40FC-89F6-5A509B5B724D}" type="slidenum">
              <a:rPr lang="en-US" sz="1200" smtClean="0">
                <a:solidFill>
                  <a:schemeClr val="tx1"/>
                </a:solidFill>
                <a:latin typeface="Arial" charset="0"/>
              </a:rPr>
              <a:pPr/>
              <a:t>73</a:t>
            </a:fld>
            <a:endParaRPr lang="en-US" sz="1200" smtClean="0">
              <a:solidFill>
                <a:schemeClr val="tx1"/>
              </a:solidFill>
              <a:latin typeface="Arial" charset="0"/>
            </a:endParaRPr>
          </a:p>
        </p:txBody>
      </p:sp>
      <p:sp>
        <p:nvSpPr>
          <p:cNvPr id="159747" name="Rectangle 2"/>
          <p:cNvSpPr>
            <a:spLocks noRot="1" noChangeArrowheads="1" noTextEdit="1"/>
          </p:cNvSpPr>
          <p:nvPr>
            <p:ph type="sldImg"/>
          </p:nvPr>
        </p:nvSpPr>
        <p:spPr>
          <a:ln/>
        </p:spPr>
      </p:sp>
      <p:sp>
        <p:nvSpPr>
          <p:cNvPr id="159748" name="Rectangle 3"/>
          <p:cNvSpPr>
            <a:spLocks noGrp="1" noChangeArrowheads="1"/>
          </p:cNvSpPr>
          <p:nvPr>
            <p:ph type="body" idx="1"/>
          </p:nvPr>
        </p:nvSpPr>
        <p:spPr>
          <a:noFill/>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6" name="Title 5"/>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4"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928E03FE-6AB3-42D1-B2F0-DEE2E79E3626}" type="slidenum">
              <a:rPr lang="en-US"/>
              <a:pPr>
                <a:defRPr/>
              </a:pPr>
              <a:t>‹#›</a:t>
            </a:fld>
            <a:endParaRPr lang="en-US"/>
          </a:p>
        </p:txBody>
      </p:sp>
    </p:spTree>
    <p:extLst>
      <p:ext uri="{BB962C8B-B14F-4D97-AF65-F5344CB8AC3E}">
        <p14:creationId xmlns:p14="http://schemas.microsoft.com/office/powerpoint/2010/main" val="3164174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09AEB64D-2516-463F-B69E-2F6A9CB85F11}" type="slidenum">
              <a:rPr lang="en-US"/>
              <a:pPr>
                <a:defRPr/>
              </a:pPr>
              <a:t>‹#›</a:t>
            </a:fld>
            <a:endParaRPr lang="en-US"/>
          </a:p>
        </p:txBody>
      </p:sp>
    </p:spTree>
    <p:extLst>
      <p:ext uri="{BB962C8B-B14F-4D97-AF65-F5344CB8AC3E}">
        <p14:creationId xmlns:p14="http://schemas.microsoft.com/office/powerpoint/2010/main" val="167734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0E50F74A-C858-471E-97AA-4E94FB69B009}" type="slidenum">
              <a:rPr lang="en-US"/>
              <a:pPr>
                <a:defRPr/>
              </a:pPr>
              <a:t>‹#›</a:t>
            </a:fld>
            <a:endParaRPr lang="en-US"/>
          </a:p>
        </p:txBody>
      </p:sp>
    </p:spTree>
    <p:extLst>
      <p:ext uri="{BB962C8B-B14F-4D97-AF65-F5344CB8AC3E}">
        <p14:creationId xmlns:p14="http://schemas.microsoft.com/office/powerpoint/2010/main" val="1133478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0FFC1610-B1BB-4748-82B0-9CF95BF014D5}" type="slidenum">
              <a:rPr lang="en-US"/>
              <a:pPr>
                <a:defRPr/>
              </a:pPr>
              <a:t>‹#›</a:t>
            </a:fld>
            <a:endParaRPr lang="en-US"/>
          </a:p>
        </p:txBody>
      </p:sp>
    </p:spTree>
    <p:extLst>
      <p:ext uri="{BB962C8B-B14F-4D97-AF65-F5344CB8AC3E}">
        <p14:creationId xmlns:p14="http://schemas.microsoft.com/office/powerpoint/2010/main" val="2574294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C94383F4-3DCC-41E2-87D4-D7237F22B223}" type="slidenum">
              <a:rPr lang="en-US"/>
              <a:pPr>
                <a:defRPr/>
              </a:pPr>
              <a:t>‹#›</a:t>
            </a:fld>
            <a:endParaRPr lang="en-US"/>
          </a:p>
        </p:txBody>
      </p:sp>
    </p:spTree>
    <p:extLst>
      <p:ext uri="{BB962C8B-B14F-4D97-AF65-F5344CB8AC3E}">
        <p14:creationId xmlns:p14="http://schemas.microsoft.com/office/powerpoint/2010/main" val="3492385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C047CFB6-98BD-449E-9ED2-471A79006DEA}" type="slidenum">
              <a:rPr lang="en-US"/>
              <a:pPr>
                <a:defRPr/>
              </a:pPr>
              <a:t>‹#›</a:t>
            </a:fld>
            <a:endParaRPr lang="en-US"/>
          </a:p>
        </p:txBody>
      </p:sp>
    </p:spTree>
    <p:extLst>
      <p:ext uri="{BB962C8B-B14F-4D97-AF65-F5344CB8AC3E}">
        <p14:creationId xmlns:p14="http://schemas.microsoft.com/office/powerpoint/2010/main" val="3790033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A2EA11EF-A3C0-4F05-A461-AB72B214B2C0}" type="slidenum">
              <a:rPr lang="en-US"/>
              <a:pPr>
                <a:defRPr/>
              </a:pPr>
              <a:t>‹#›</a:t>
            </a:fld>
            <a:endParaRPr lang="en-US"/>
          </a:p>
        </p:txBody>
      </p:sp>
    </p:spTree>
    <p:extLst>
      <p:ext uri="{BB962C8B-B14F-4D97-AF65-F5344CB8AC3E}">
        <p14:creationId xmlns:p14="http://schemas.microsoft.com/office/powerpoint/2010/main" val="765251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96713E02-3895-4479-AEFC-A508342E63D0}" type="slidenum">
              <a:rPr lang="en-US"/>
              <a:pPr>
                <a:defRPr/>
              </a:pPr>
              <a:t>‹#›</a:t>
            </a:fld>
            <a:endParaRPr lang="en-US"/>
          </a:p>
        </p:txBody>
      </p:sp>
    </p:spTree>
    <p:extLst>
      <p:ext uri="{BB962C8B-B14F-4D97-AF65-F5344CB8AC3E}">
        <p14:creationId xmlns:p14="http://schemas.microsoft.com/office/powerpoint/2010/main" val="4052570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3036A80E-139D-4C00-B4E8-A6F9D6A4275E}" type="slidenum">
              <a:rPr lang="en-US"/>
              <a:pPr>
                <a:defRPr/>
              </a:pPr>
              <a:t>‹#›</a:t>
            </a:fld>
            <a:endParaRPr lang="en-US"/>
          </a:p>
        </p:txBody>
      </p:sp>
    </p:spTree>
    <p:extLst>
      <p:ext uri="{BB962C8B-B14F-4D97-AF65-F5344CB8AC3E}">
        <p14:creationId xmlns:p14="http://schemas.microsoft.com/office/powerpoint/2010/main" val="1268457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36513" y="6597650"/>
            <a:ext cx="1295400" cy="144463"/>
          </a:xfrm>
          <a:prstGeom prst="rect">
            <a:avLst/>
          </a:prstGeom>
        </p:spPr>
        <p:txBody>
          <a:bodyPr/>
          <a:lstStyle>
            <a:lvl1pPr>
              <a:defRPr/>
            </a:lvl1pPr>
          </a:lstStyle>
          <a:p>
            <a:pPr>
              <a:defRPr/>
            </a:pPr>
            <a:fld id="{8B514A31-3968-4157-B297-D86229FFBB9C}" type="slidenum">
              <a:rPr lang="en-US"/>
              <a:pPr>
                <a:defRPr/>
              </a:pPr>
              <a:t>‹#›</a:t>
            </a:fld>
            <a:endParaRPr lang="en-US"/>
          </a:p>
        </p:txBody>
      </p:sp>
    </p:spTree>
    <p:extLst>
      <p:ext uri="{BB962C8B-B14F-4D97-AF65-F5344CB8AC3E}">
        <p14:creationId xmlns:p14="http://schemas.microsoft.com/office/powerpoint/2010/main" val="659418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54CD3154-C9C1-4AAA-8F92-E219A80AAD6D}" type="slidenum">
              <a:rPr lang="en-US"/>
              <a:pPr>
                <a:defRPr/>
              </a:pPr>
              <a:t>‹#›</a:t>
            </a:fld>
            <a:endParaRPr lang="en-US"/>
          </a:p>
        </p:txBody>
      </p:sp>
    </p:spTree>
    <p:extLst>
      <p:ext uri="{BB962C8B-B14F-4D97-AF65-F5344CB8AC3E}">
        <p14:creationId xmlns:p14="http://schemas.microsoft.com/office/powerpoint/2010/main" val="3389315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sldNum" sz="quarter" idx="10"/>
          </p:nvPr>
        </p:nvSpPr>
        <p:spPr>
          <a:xfrm>
            <a:off x="36513" y="6597650"/>
            <a:ext cx="1295400" cy="144463"/>
          </a:xfrm>
          <a:prstGeom prst="rect">
            <a:avLst/>
          </a:prstGeom>
        </p:spPr>
        <p:txBody>
          <a:bodyPr/>
          <a:lstStyle>
            <a:lvl1pPr>
              <a:defRPr/>
            </a:lvl1pPr>
          </a:lstStyle>
          <a:p>
            <a:pPr>
              <a:defRPr/>
            </a:pPr>
            <a:fld id="{097A7FAC-CD25-4D5C-BC84-1A2FA1C8704D}" type="slidenum">
              <a:rPr lang="en-US"/>
              <a:pPr>
                <a:defRPr/>
              </a:pPr>
              <a:t>‹#›</a:t>
            </a:fld>
            <a:endParaRPr lang="en-US"/>
          </a:p>
        </p:txBody>
      </p:sp>
    </p:spTree>
    <p:extLst>
      <p:ext uri="{BB962C8B-B14F-4D97-AF65-F5344CB8AC3E}">
        <p14:creationId xmlns:p14="http://schemas.microsoft.com/office/powerpoint/2010/main" val="1544350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1B0522-D630-496F-B3E7-F1BA3437F6CC}" type="datetime1">
              <a:rPr lang="en-US" smtClean="0">
                <a:solidFill>
                  <a:prstClr val="black">
                    <a:tint val="75000"/>
                  </a:prstClr>
                </a:solidFill>
              </a:rPr>
              <a:pPr/>
              <a:t>8/25/2013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1442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051D3E-26EC-4117-8BD2-3A7D8D03A4B0}" type="datetime1">
              <a:rPr lang="en-US" smtClean="0">
                <a:solidFill>
                  <a:prstClr val="black">
                    <a:tint val="75000"/>
                  </a:prstClr>
                </a:solidFill>
              </a:rPr>
              <a:pPr/>
              <a:t>8/25/2013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0184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828DCD-EEC6-4E92-91F9-24E3132242EB}" type="datetime1">
              <a:rPr lang="en-US" smtClean="0">
                <a:solidFill>
                  <a:prstClr val="black">
                    <a:tint val="75000"/>
                  </a:prstClr>
                </a:solidFill>
              </a:rPr>
              <a:pPr/>
              <a:t>8/25/2013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0035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D1809F-D239-415F-89D7-A9EBE42A505F}" type="datetime1">
              <a:rPr lang="en-US" smtClean="0">
                <a:solidFill>
                  <a:prstClr val="black">
                    <a:tint val="75000"/>
                  </a:prstClr>
                </a:solidFill>
              </a:rPr>
              <a:pPr/>
              <a:t>8/25/2013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8162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A569F9-DB75-46E7-A743-53577051064F}" type="datetime1">
              <a:rPr lang="en-US" smtClean="0">
                <a:solidFill>
                  <a:prstClr val="black">
                    <a:tint val="75000"/>
                  </a:prstClr>
                </a:solidFill>
              </a:rPr>
              <a:pPr/>
              <a:t>8/25/2013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8822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652F5E-BD70-4186-9A42-58D1C3CD6149}" type="datetime1">
              <a:rPr lang="en-US" smtClean="0">
                <a:solidFill>
                  <a:prstClr val="black">
                    <a:tint val="75000"/>
                  </a:prstClr>
                </a:solidFill>
              </a:rPr>
              <a:pPr/>
              <a:t>8/25/2013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0223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6087E1-6E72-45E5-AC4C-51BD2FD1CC15}" type="datetime1">
              <a:rPr lang="en-US" smtClean="0">
                <a:solidFill>
                  <a:prstClr val="black">
                    <a:tint val="75000"/>
                  </a:prstClr>
                </a:solidFill>
              </a:rPr>
              <a:pPr/>
              <a:t>8/25/2013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188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9D1691-AEEB-4DEB-A324-74D5C10C7DBF}" type="datetime1">
              <a:rPr lang="en-US" smtClean="0">
                <a:solidFill>
                  <a:prstClr val="black">
                    <a:tint val="75000"/>
                  </a:prstClr>
                </a:solidFill>
              </a:rPr>
              <a:pPr/>
              <a:t>8/25/2013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17978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A54F3-42F4-4C44-A37C-D7082ADBD92E}" type="datetime1">
              <a:rPr lang="en-US" smtClean="0">
                <a:solidFill>
                  <a:prstClr val="black">
                    <a:tint val="75000"/>
                  </a:prstClr>
                </a:solidFill>
              </a:rPr>
              <a:pPr/>
              <a:t>8/25/2013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3983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2EBFDF-AE5D-484D-BA1F-9326D0C4E9C1}" type="datetime1">
              <a:rPr lang="en-US" smtClean="0">
                <a:solidFill>
                  <a:prstClr val="black">
                    <a:tint val="75000"/>
                  </a:prstClr>
                </a:solidFill>
              </a:rPr>
              <a:pPr/>
              <a:t>8/25/2013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23248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143F7F-E474-4BD5-903E-A24B31C4431C}" type="datetime1">
              <a:rPr lang="en-US" smtClean="0">
                <a:solidFill>
                  <a:prstClr val="black">
                    <a:tint val="75000"/>
                  </a:prstClr>
                </a:solidFill>
              </a:rPr>
              <a:pPr/>
              <a:t>8/25/2013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06A8022-E85A-4CB1-B5A0-C5825B5DF8B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44217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87321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683739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354997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93003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748024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761271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090985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943505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89804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427981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C4672CE-BD27-4BAE-8CBC-84E008DD8FB2}" type="datetimeFigureOut">
              <a:rPr lang="en-GB" smtClean="0">
                <a:solidFill>
                  <a:prstClr val="black">
                    <a:tint val="75000"/>
                  </a:prstClr>
                </a:solidFill>
              </a:rPr>
              <a:pPr/>
              <a:t>25/08/2013</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2A517A6B-28FB-426D-8EF8-C25F39174A22}"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8742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4288" y="12700"/>
            <a:ext cx="9132887" cy="6845300"/>
            <a:chOff x="4" y="4"/>
            <a:chExt cx="6232" cy="4312"/>
          </a:xfrm>
        </p:grpSpPr>
        <p:sp>
          <p:nvSpPr>
            <p:cNvPr id="1030" name="Rectangle 3"/>
            <p:cNvSpPr>
              <a:spLocks noChangeArrowheads="1"/>
            </p:cNvSpPr>
            <p:nvPr/>
          </p:nvSpPr>
          <p:spPr bwMode="auto">
            <a:xfrm>
              <a:off x="4" y="4"/>
              <a:ext cx="6232" cy="4312"/>
            </a:xfrm>
            <a:prstGeom prst="rect">
              <a:avLst/>
            </a:prstGeom>
            <a:noFill/>
            <a:ln>
              <a:noFill/>
            </a:ln>
            <a:effectLst/>
            <a:extLst>
              <a:ext uri="{909E8E84-426E-40DD-AFC4-6F175D3DCCD1}">
                <a14:hiddenFill xmlns:a14="http://schemas.microsoft.com/office/drawing/2010/main">
                  <a:gradFill rotWithShape="0">
                    <a:gsLst>
                      <a:gs pos="0">
                        <a:srgbClr val="C0FEF9"/>
                      </a:gs>
                      <a:gs pos="100000">
                        <a:srgbClr val="FFFFFF"/>
                      </a:gs>
                    </a:gsLst>
                    <a:path path="rect">
                      <a:fillToRect l="100000" t="100000"/>
                    </a:path>
                  </a:gra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1" name="Rectangle 4"/>
            <p:cNvSpPr>
              <a:spLocks noChangeArrowheads="1"/>
            </p:cNvSpPr>
            <p:nvPr/>
          </p:nvSpPr>
          <p:spPr bwMode="auto">
            <a:xfrm>
              <a:off x="4" y="4"/>
              <a:ext cx="5876" cy="39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27" name="Rectangle 5"/>
          <p:cNvSpPr>
            <a:spLocks noChangeArrowheads="1"/>
          </p:cNvSpPr>
          <p:nvPr/>
        </p:nvSpPr>
        <p:spPr bwMode="auto">
          <a:xfrm>
            <a:off x="141288" y="762000"/>
            <a:ext cx="8863012" cy="76200"/>
          </a:xfrm>
          <a:prstGeom prst="rect">
            <a:avLst/>
          </a:prstGeom>
          <a:gradFill rotWithShape="0">
            <a:gsLst>
              <a:gs pos="0">
                <a:srgbClr val="99CCFF"/>
              </a:gs>
              <a:gs pos="100000">
                <a:srgbClr val="000099"/>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28" name="Picture 1"/>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305800" y="50800"/>
            <a:ext cx="6985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2"/>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366000" y="122238"/>
            <a:ext cx="939800"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1400" b="1">
          <a:solidFill>
            <a:schemeClr val="tx2"/>
          </a:solidFill>
          <a:latin typeface="+mj-lt"/>
          <a:ea typeface="+mj-ea"/>
          <a:cs typeface="+mj-cs"/>
        </a:defRPr>
      </a:lvl1pPr>
      <a:lvl2pPr algn="l" rtl="0" eaLnBrk="0" fontAlgn="base" hangingPunct="0">
        <a:spcBef>
          <a:spcPct val="0"/>
        </a:spcBef>
        <a:spcAft>
          <a:spcPct val="0"/>
        </a:spcAft>
        <a:defRPr sz="1400" b="1">
          <a:solidFill>
            <a:schemeClr val="tx2"/>
          </a:solidFill>
          <a:latin typeface="Helvetica" pitchFamily="34" charset="0"/>
        </a:defRPr>
      </a:lvl2pPr>
      <a:lvl3pPr algn="l" rtl="0" eaLnBrk="0" fontAlgn="base" hangingPunct="0">
        <a:spcBef>
          <a:spcPct val="0"/>
        </a:spcBef>
        <a:spcAft>
          <a:spcPct val="0"/>
        </a:spcAft>
        <a:defRPr sz="1400" b="1">
          <a:solidFill>
            <a:schemeClr val="tx2"/>
          </a:solidFill>
          <a:latin typeface="Helvetica" pitchFamily="34" charset="0"/>
        </a:defRPr>
      </a:lvl3pPr>
      <a:lvl4pPr algn="l" rtl="0" eaLnBrk="0" fontAlgn="base" hangingPunct="0">
        <a:spcBef>
          <a:spcPct val="0"/>
        </a:spcBef>
        <a:spcAft>
          <a:spcPct val="0"/>
        </a:spcAft>
        <a:defRPr sz="1400" b="1">
          <a:solidFill>
            <a:schemeClr val="tx2"/>
          </a:solidFill>
          <a:latin typeface="Helvetica" pitchFamily="34" charset="0"/>
        </a:defRPr>
      </a:lvl4pPr>
      <a:lvl5pPr algn="l" rtl="0" eaLnBrk="0" fontAlgn="base" hangingPunct="0">
        <a:spcBef>
          <a:spcPct val="0"/>
        </a:spcBef>
        <a:spcAft>
          <a:spcPct val="0"/>
        </a:spcAft>
        <a:defRPr sz="1400" b="1">
          <a:solidFill>
            <a:schemeClr val="tx2"/>
          </a:solidFill>
          <a:latin typeface="Helvetica" pitchFamily="34" charset="0"/>
        </a:defRPr>
      </a:lvl5pPr>
      <a:lvl6pPr marL="457200" algn="l" rtl="0" fontAlgn="base">
        <a:spcBef>
          <a:spcPct val="0"/>
        </a:spcBef>
        <a:spcAft>
          <a:spcPct val="0"/>
        </a:spcAft>
        <a:defRPr sz="1400" b="1">
          <a:solidFill>
            <a:schemeClr val="tx2"/>
          </a:solidFill>
          <a:latin typeface="Helvetica" pitchFamily="34" charset="0"/>
        </a:defRPr>
      </a:lvl6pPr>
      <a:lvl7pPr marL="914400" algn="l" rtl="0" fontAlgn="base">
        <a:spcBef>
          <a:spcPct val="0"/>
        </a:spcBef>
        <a:spcAft>
          <a:spcPct val="0"/>
        </a:spcAft>
        <a:defRPr sz="1400" b="1">
          <a:solidFill>
            <a:schemeClr val="tx2"/>
          </a:solidFill>
          <a:latin typeface="Helvetica" pitchFamily="34" charset="0"/>
        </a:defRPr>
      </a:lvl7pPr>
      <a:lvl8pPr marL="1371600" algn="l" rtl="0" fontAlgn="base">
        <a:spcBef>
          <a:spcPct val="0"/>
        </a:spcBef>
        <a:spcAft>
          <a:spcPct val="0"/>
        </a:spcAft>
        <a:defRPr sz="1400" b="1">
          <a:solidFill>
            <a:schemeClr val="tx2"/>
          </a:solidFill>
          <a:latin typeface="Helvetica" pitchFamily="34" charset="0"/>
        </a:defRPr>
      </a:lvl8pPr>
      <a:lvl9pPr marL="1828800" algn="l" rtl="0" fontAlgn="base">
        <a:spcBef>
          <a:spcPct val="0"/>
        </a:spcBef>
        <a:spcAft>
          <a:spcPct val="0"/>
        </a:spcAft>
        <a:defRPr sz="1400" b="1">
          <a:solidFill>
            <a:schemeClr val="tx2"/>
          </a:solidFill>
          <a:latin typeface="Helvetica" pitchFamily="34" charset="0"/>
        </a:defRPr>
      </a:lvl9pPr>
    </p:titleStyle>
    <p:bodyStyle>
      <a:lvl1pPr marL="228600" indent="-228600" algn="l" rtl="0" eaLnBrk="0" fontAlgn="base" hangingPunct="0">
        <a:spcBef>
          <a:spcPct val="20000"/>
        </a:spcBef>
        <a:spcAft>
          <a:spcPct val="0"/>
        </a:spcAft>
        <a:buClr>
          <a:schemeClr val="tx1"/>
        </a:buClr>
        <a:buSzPct val="75000"/>
        <a:buFont typeface="Wingdings 3" pitchFamily="18" charset="2"/>
        <a:buChar char=""/>
        <a:defRPr sz="2400">
          <a:solidFill>
            <a:schemeClr val="tx1"/>
          </a:solidFill>
          <a:latin typeface="+mn-lt"/>
          <a:ea typeface="+mn-ea"/>
          <a:cs typeface="+mn-cs"/>
        </a:defRPr>
      </a:lvl1pPr>
      <a:lvl2pPr marL="568325" indent="-225425" algn="l" rtl="0" eaLnBrk="0" fontAlgn="base" hangingPunct="0">
        <a:spcBef>
          <a:spcPct val="20000"/>
        </a:spcBef>
        <a:spcAft>
          <a:spcPct val="0"/>
        </a:spcAft>
        <a:buClr>
          <a:schemeClr val="tx1"/>
        </a:buClr>
        <a:buSzPct val="85000"/>
        <a:buFont typeface="Wingdings 3" pitchFamily="18" charset="2"/>
        <a:buChar char=""/>
        <a:defRPr sz="2400">
          <a:solidFill>
            <a:schemeClr val="tx1"/>
          </a:solidFill>
          <a:latin typeface="+mn-lt"/>
        </a:defRPr>
      </a:lvl2pPr>
      <a:lvl3pPr marL="915988" indent="-174625" algn="l" rtl="0" eaLnBrk="0" fontAlgn="base" hangingPunct="0">
        <a:spcBef>
          <a:spcPct val="20000"/>
        </a:spcBef>
        <a:spcAft>
          <a:spcPct val="0"/>
        </a:spcAft>
        <a:buClr>
          <a:schemeClr val="tx1"/>
        </a:buClr>
        <a:buSzPct val="75000"/>
        <a:buFont typeface="Wingdings 3" pitchFamily="18" charset="2"/>
        <a:buChar char=""/>
        <a:defRPr sz="2000">
          <a:solidFill>
            <a:schemeClr val="tx1"/>
          </a:solidFill>
          <a:latin typeface="+mn-lt"/>
        </a:defRPr>
      </a:lvl3pPr>
      <a:lvl4pPr marL="1370013" indent="-228600" algn="l" rtl="0" eaLnBrk="0" fontAlgn="base" hangingPunct="0">
        <a:spcBef>
          <a:spcPct val="20000"/>
        </a:spcBef>
        <a:spcAft>
          <a:spcPct val="0"/>
        </a:spcAft>
        <a:buClr>
          <a:schemeClr val="tx1"/>
        </a:buClr>
        <a:buSzPct val="75000"/>
        <a:buFont typeface="Wingdings 3" pitchFamily="18" charset="2"/>
        <a:buChar char=""/>
        <a:defRPr>
          <a:solidFill>
            <a:schemeClr val="tx1"/>
          </a:solidFill>
          <a:latin typeface="+mn-lt"/>
        </a:defRPr>
      </a:lvl4pPr>
      <a:lvl5pPr marL="1712913" indent="-228600" algn="l" rtl="0" eaLnBrk="0" fontAlgn="base" hangingPunct="0">
        <a:spcBef>
          <a:spcPct val="20000"/>
        </a:spcBef>
        <a:spcAft>
          <a:spcPct val="0"/>
        </a:spcAft>
        <a:buClr>
          <a:schemeClr val="tx1"/>
        </a:buClr>
        <a:buSzPct val="75000"/>
        <a:buFont typeface="Wingdings 3" pitchFamily="18" charset="2"/>
        <a:buChar char=""/>
        <a:defRPr sz="1600">
          <a:solidFill>
            <a:schemeClr val="tx1"/>
          </a:solidFill>
          <a:latin typeface="+mn-lt"/>
        </a:defRPr>
      </a:lvl5pPr>
      <a:lvl6pPr marL="2170113" indent="-228600" algn="l" rtl="0" fontAlgn="base">
        <a:spcBef>
          <a:spcPct val="20000"/>
        </a:spcBef>
        <a:spcAft>
          <a:spcPct val="0"/>
        </a:spcAft>
        <a:buClr>
          <a:schemeClr val="tx1"/>
        </a:buClr>
        <a:buSzPct val="75000"/>
        <a:buFont typeface="Wingdings 3" pitchFamily="18" charset="2"/>
        <a:buChar char=""/>
        <a:defRPr sz="1600">
          <a:solidFill>
            <a:schemeClr val="tx1"/>
          </a:solidFill>
          <a:latin typeface="+mn-lt"/>
        </a:defRPr>
      </a:lvl6pPr>
      <a:lvl7pPr marL="2627313" indent="-228600" algn="l" rtl="0" fontAlgn="base">
        <a:spcBef>
          <a:spcPct val="20000"/>
        </a:spcBef>
        <a:spcAft>
          <a:spcPct val="0"/>
        </a:spcAft>
        <a:buClr>
          <a:schemeClr val="tx1"/>
        </a:buClr>
        <a:buSzPct val="75000"/>
        <a:buFont typeface="Wingdings 3" pitchFamily="18" charset="2"/>
        <a:buChar char=""/>
        <a:defRPr sz="1600">
          <a:solidFill>
            <a:schemeClr val="tx1"/>
          </a:solidFill>
          <a:latin typeface="+mn-lt"/>
        </a:defRPr>
      </a:lvl7pPr>
      <a:lvl8pPr marL="3084513" indent="-228600" algn="l" rtl="0" fontAlgn="base">
        <a:spcBef>
          <a:spcPct val="20000"/>
        </a:spcBef>
        <a:spcAft>
          <a:spcPct val="0"/>
        </a:spcAft>
        <a:buClr>
          <a:schemeClr val="tx1"/>
        </a:buClr>
        <a:buSzPct val="75000"/>
        <a:buFont typeface="Wingdings 3" pitchFamily="18" charset="2"/>
        <a:buChar char=""/>
        <a:defRPr sz="1600">
          <a:solidFill>
            <a:schemeClr val="tx1"/>
          </a:solidFill>
          <a:latin typeface="+mn-lt"/>
        </a:defRPr>
      </a:lvl8pPr>
      <a:lvl9pPr marL="3541713" indent="-228600" algn="l" rtl="0" fontAlgn="base">
        <a:spcBef>
          <a:spcPct val="20000"/>
        </a:spcBef>
        <a:spcAft>
          <a:spcPct val="0"/>
        </a:spcAft>
        <a:buClr>
          <a:schemeClr val="tx1"/>
        </a:buClr>
        <a:buSzPct val="75000"/>
        <a:buFont typeface="Wingdings 3" pitchFamily="18"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E00CB51-ABD0-4278-B068-196DF3223294}" type="datetime1">
              <a:rPr lang="en-US" smtClean="0">
                <a:solidFill>
                  <a:prstClr val="black">
                    <a:tint val="75000"/>
                  </a:prstClr>
                </a:solidFill>
                <a:latin typeface="Calibri"/>
                <a:cs typeface="+mn-cs"/>
              </a:rPr>
              <a:pPr eaLnBrk="1" fontAlgn="auto" hangingPunct="1">
                <a:spcBef>
                  <a:spcPts val="0"/>
                </a:spcBef>
                <a:spcAft>
                  <a:spcPts val="0"/>
                </a:spcAft>
              </a:pPr>
              <a:t>8/25/2013</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r>
              <a:rPr lang="en-US" smtClean="0">
                <a:solidFill>
                  <a:prstClr val="black">
                    <a:tint val="75000"/>
                  </a:prstClr>
                </a:solidFill>
                <a:latin typeface="Calibri"/>
                <a:cs typeface="+mn-cs"/>
              </a:rPr>
              <a:t>W. Hofle - feedback  systems</a:t>
            </a: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D06A8022-E85A-4CB1-B5A0-C5825B5DF8B8}" type="slidenum">
              <a:rPr lang="en-US" smtClean="0">
                <a:solidFill>
                  <a:prstClr val="black">
                    <a:tint val="75000"/>
                  </a:prstClr>
                </a:solidFill>
                <a:latin typeface="Calibri"/>
                <a:cs typeface="+mn-cs"/>
              </a:rPr>
              <a:pPr eaLnBrk="1" fontAlgn="auto" hangingPunct="1">
                <a:spcBef>
                  <a:spcPts val="0"/>
                </a:spcBef>
                <a:spcAft>
                  <a:spcPts val="0"/>
                </a:spcAft>
              </a:pPr>
              <a:t>‹#›</a:t>
            </a:fld>
            <a:endParaRPr lang="en-US">
              <a:solidFill>
                <a:prstClr val="black">
                  <a:tint val="75000"/>
                </a:prstClr>
              </a:solidFill>
              <a:latin typeface="Calibri"/>
              <a:cs typeface="+mn-cs"/>
            </a:endParaRPr>
          </a:p>
        </p:txBody>
      </p:sp>
    </p:spTree>
    <p:extLst>
      <p:ext uri="{BB962C8B-B14F-4D97-AF65-F5344CB8AC3E}">
        <p14:creationId xmlns:p14="http://schemas.microsoft.com/office/powerpoint/2010/main" val="4250791189"/>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C4672CE-BD27-4BAE-8CBC-84E008DD8FB2}" type="datetimeFigureOut">
              <a:rPr lang="en-GB" smtClean="0">
                <a:solidFill>
                  <a:prstClr val="black">
                    <a:tint val="75000"/>
                  </a:prstClr>
                </a:solidFill>
                <a:latin typeface="Calibri"/>
                <a:cs typeface="+mn-cs"/>
              </a:rPr>
              <a:pPr eaLnBrk="1" fontAlgn="auto" hangingPunct="1">
                <a:spcBef>
                  <a:spcPts val="0"/>
                </a:spcBef>
                <a:spcAft>
                  <a:spcPts val="0"/>
                </a:spcAft>
              </a:pPr>
              <a:t>25/08/2013</a:t>
            </a:fld>
            <a:endParaRPr lang="en-GB">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GB">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2A517A6B-28FB-426D-8EF8-C25F39174A22}" type="slidenum">
              <a:rPr lang="en-GB" smtClean="0">
                <a:solidFill>
                  <a:prstClr val="black">
                    <a:tint val="75000"/>
                  </a:prstClr>
                </a:solidFill>
                <a:latin typeface="Calibri"/>
                <a:cs typeface="+mn-cs"/>
              </a:rPr>
              <a:pPr eaLnBrk="1" fontAlgn="auto" hangingPunct="1">
                <a:spcBef>
                  <a:spcPts val="0"/>
                </a:spcBef>
                <a:spcAft>
                  <a:spcPts val="0"/>
                </a:spcAft>
              </a:pPr>
              <a:t>‹#›</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87610426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6.xml"/><Relationship Id="rId7" Type="http://schemas.openxmlformats.org/officeDocument/2006/relationships/image" Target="../media/image8.w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0.wmf"/><Relationship Id="rId5" Type="http://schemas.openxmlformats.org/officeDocument/2006/relationships/image" Target="../media/image7.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9.w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11.wmf"/><Relationship Id="rId4"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C:\Users\Hermann\Documents\CAS\CAS2011\Feedback\longitudinal.mpeg" TargetMode="External"/><Relationship Id="rId1" Type="http://schemas.openxmlformats.org/officeDocument/2006/relationships/video" Target="file:///C:\Users\Hermann\Documents\CAS\CAS2011\Feedback\Vertical.mpeg" TargetMode="Externa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5.w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14.wmf"/><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ideo" Target="file:///E:\CAS\CAS2013\Feedback\SB_stable_1.mpeg" TargetMode="Externa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video" Target="file:///E:\CAS\CAS2013\Feedback\SB_unstable_1.mpeg" TargetMode="Externa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ideo" Target="file:///E:\CAS\CAS2013\Feedback\MB_stable_1.mpeg" TargetMode="Externa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xml"/><Relationship Id="rId7" Type="http://schemas.openxmlformats.org/officeDocument/2006/relationships/image" Target="../media/image20.png"/><Relationship Id="rId2" Type="http://schemas.openxmlformats.org/officeDocument/2006/relationships/video" Target="file:///E:\CAS\CAS2013\Feedback\Mode0_1.mpeg" TargetMode="External"/><Relationship Id="rId1" Type="http://schemas.openxmlformats.org/officeDocument/2006/relationships/vmlDrawing" Target="../drawings/vmlDrawing5.vml"/><Relationship Id="rId6" Type="http://schemas.openxmlformats.org/officeDocument/2006/relationships/image" Target="../media/image19.wmf"/><Relationship Id="rId5" Type="http://schemas.openxmlformats.org/officeDocument/2006/relationships/oleObject" Target="../embeddings/oleObject10.bin"/><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video" Target="file:///E:\CAS\CAS2013\Feedback\Mode1_1.mpeg" TargetMode="Externa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video" Target="file:///E:\CAS\CAS2013\Feedback\Mode2_1.mpeg" TargetMode="Externa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eg"/><Relationship Id="rId1" Type="http://schemas.microsoft.com/office/2007/relationships/media" Target="../media/media1.mpeg"/><Relationship Id="rId5" Type="http://schemas.openxmlformats.org/officeDocument/2006/relationships/image" Target="../media/image24.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video" Target="file:///E:\CAS\CAS2013\Feedback\Mode4_1.mpeg" TargetMode="Externa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video" Target="file:///E:\CAS\CAS2013\Feedback\Mode5_1.mpeg" TargetMode="Externa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video" Target="file:///E:\CAS\CAS2013\Feedback\Mode6_1.mpeg" TargetMode="Externa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video" Target="file:///E:\CAS\CAS2013\Feedback\Mode7_1.mpeg" TargetMode="Externa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video" Target="file:///C:\Users\Hermann\Documents\CAS\CAS2011\Feedback\Mode8_1.mpeg" TargetMode="Externa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video" Target="file:///C:\Users\Hermann\Documents\CAS\CAS2011\Feedback\Mode9_1.mpeg" TargetMode="Externa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video" Target="file:///E:\CAS\CAS2013\Feedback\SRPM_FBoff_.AVI" TargetMode="External"/><Relationship Id="rId6" Type="http://schemas.openxmlformats.org/officeDocument/2006/relationships/image" Target="../media/image33.png"/><Relationship Id="rId5" Type="http://schemas.openxmlformats.org/officeDocument/2006/relationships/image" Target="../media/image32.gif"/><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35.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34.png"/><Relationship Id="rId5" Type="http://schemas.openxmlformats.org/officeDocument/2006/relationships/image" Target="../media/image15.wmf"/><Relationship Id="rId4" Type="http://schemas.openxmlformats.org/officeDocument/2006/relationships/oleObject" Target="../embeddings/oleObject11.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32.gif"/><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43.wmf"/><Relationship Id="rId5" Type="http://schemas.openxmlformats.org/officeDocument/2006/relationships/oleObject" Target="../embeddings/oleObject12.bin"/><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45.xml"/><Relationship Id="rId7" Type="http://schemas.openxmlformats.org/officeDocument/2006/relationships/image" Target="../media/image45.png"/><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44.wmf"/><Relationship Id="rId5" Type="http://schemas.openxmlformats.org/officeDocument/2006/relationships/oleObject" Target="../embeddings/oleObject13.bin"/><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46.xml"/><Relationship Id="rId7" Type="http://schemas.openxmlformats.org/officeDocument/2006/relationships/image" Target="../media/image47.png"/><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oleObject" Target="../embeddings/oleObject14.bin"/><Relationship Id="rId5" Type="http://schemas.openxmlformats.org/officeDocument/2006/relationships/image" Target="../media/image48.jpe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55.wmf"/><Relationship Id="rId18" Type="http://schemas.openxmlformats.org/officeDocument/2006/relationships/oleObject" Target="../embeddings/oleObject22.bin"/><Relationship Id="rId3" Type="http://schemas.openxmlformats.org/officeDocument/2006/relationships/notesSlide" Target="../notesSlides/notesSlide48.xml"/><Relationship Id="rId21" Type="http://schemas.openxmlformats.org/officeDocument/2006/relationships/image" Target="../media/image59.wmf"/><Relationship Id="rId7" Type="http://schemas.openxmlformats.org/officeDocument/2006/relationships/image" Target="../media/image52.wmf"/><Relationship Id="rId12" Type="http://schemas.openxmlformats.org/officeDocument/2006/relationships/oleObject" Target="../embeddings/oleObject19.bin"/><Relationship Id="rId17" Type="http://schemas.openxmlformats.org/officeDocument/2006/relationships/image" Target="../media/image57.wmf"/><Relationship Id="rId2" Type="http://schemas.openxmlformats.org/officeDocument/2006/relationships/slideLayout" Target="../slideLayouts/slideLayout1.xml"/><Relationship Id="rId16" Type="http://schemas.openxmlformats.org/officeDocument/2006/relationships/oleObject" Target="../embeddings/oleObject21.bin"/><Relationship Id="rId20" Type="http://schemas.openxmlformats.org/officeDocument/2006/relationships/oleObject" Target="../embeddings/oleObject23.bin"/><Relationship Id="rId1" Type="http://schemas.openxmlformats.org/officeDocument/2006/relationships/vmlDrawing" Target="../drawings/vmlDrawing10.vml"/><Relationship Id="rId6" Type="http://schemas.openxmlformats.org/officeDocument/2006/relationships/oleObject" Target="../embeddings/oleObject16.bin"/><Relationship Id="rId11" Type="http://schemas.openxmlformats.org/officeDocument/2006/relationships/image" Target="../media/image54.wmf"/><Relationship Id="rId5" Type="http://schemas.openxmlformats.org/officeDocument/2006/relationships/image" Target="../media/image51.wmf"/><Relationship Id="rId15" Type="http://schemas.openxmlformats.org/officeDocument/2006/relationships/image" Target="../media/image56.wmf"/><Relationship Id="rId10" Type="http://schemas.openxmlformats.org/officeDocument/2006/relationships/oleObject" Target="../embeddings/oleObject18.bin"/><Relationship Id="rId19" Type="http://schemas.openxmlformats.org/officeDocument/2006/relationships/image" Target="../media/image58.wmf"/><Relationship Id="rId4" Type="http://schemas.openxmlformats.org/officeDocument/2006/relationships/oleObject" Target="../embeddings/oleObject15.bin"/><Relationship Id="rId9" Type="http://schemas.openxmlformats.org/officeDocument/2006/relationships/image" Target="../media/image53.wmf"/><Relationship Id="rId14" Type="http://schemas.openxmlformats.org/officeDocument/2006/relationships/oleObject" Target="../embeddings/oleObject20.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64.wmf"/><Relationship Id="rId18" Type="http://schemas.openxmlformats.org/officeDocument/2006/relationships/oleObject" Target="../embeddings/oleObject31.bin"/><Relationship Id="rId3" Type="http://schemas.openxmlformats.org/officeDocument/2006/relationships/notesSlide" Target="../notesSlides/notesSlide49.xml"/><Relationship Id="rId21" Type="http://schemas.openxmlformats.org/officeDocument/2006/relationships/image" Target="../media/image68.wmf"/><Relationship Id="rId7" Type="http://schemas.openxmlformats.org/officeDocument/2006/relationships/image" Target="../media/image61.wmf"/><Relationship Id="rId12" Type="http://schemas.openxmlformats.org/officeDocument/2006/relationships/oleObject" Target="../embeddings/oleObject28.bin"/><Relationship Id="rId17" Type="http://schemas.openxmlformats.org/officeDocument/2006/relationships/image" Target="../media/image66.wmf"/><Relationship Id="rId2" Type="http://schemas.openxmlformats.org/officeDocument/2006/relationships/slideLayout" Target="../slideLayouts/slideLayout1.xml"/><Relationship Id="rId16" Type="http://schemas.openxmlformats.org/officeDocument/2006/relationships/oleObject" Target="../embeddings/oleObject30.bin"/><Relationship Id="rId20" Type="http://schemas.openxmlformats.org/officeDocument/2006/relationships/oleObject" Target="../embeddings/oleObject32.bin"/><Relationship Id="rId1" Type="http://schemas.openxmlformats.org/officeDocument/2006/relationships/vmlDrawing" Target="../drawings/vmlDrawing11.vml"/><Relationship Id="rId6" Type="http://schemas.openxmlformats.org/officeDocument/2006/relationships/oleObject" Target="../embeddings/oleObject25.bin"/><Relationship Id="rId11" Type="http://schemas.openxmlformats.org/officeDocument/2006/relationships/image" Target="../media/image63.wmf"/><Relationship Id="rId5" Type="http://schemas.openxmlformats.org/officeDocument/2006/relationships/image" Target="../media/image60.wmf"/><Relationship Id="rId15" Type="http://schemas.openxmlformats.org/officeDocument/2006/relationships/image" Target="../media/image65.wmf"/><Relationship Id="rId23" Type="http://schemas.openxmlformats.org/officeDocument/2006/relationships/image" Target="../media/image69.wmf"/><Relationship Id="rId10" Type="http://schemas.openxmlformats.org/officeDocument/2006/relationships/oleObject" Target="../embeddings/oleObject27.bin"/><Relationship Id="rId19" Type="http://schemas.openxmlformats.org/officeDocument/2006/relationships/image" Target="../media/image67.wmf"/><Relationship Id="rId4" Type="http://schemas.openxmlformats.org/officeDocument/2006/relationships/oleObject" Target="../embeddings/oleObject24.bin"/><Relationship Id="rId9" Type="http://schemas.openxmlformats.org/officeDocument/2006/relationships/image" Target="../media/image62.wmf"/><Relationship Id="rId14" Type="http://schemas.openxmlformats.org/officeDocument/2006/relationships/oleObject" Target="../embeddings/oleObject29.bin"/><Relationship Id="rId22" Type="http://schemas.openxmlformats.org/officeDocument/2006/relationships/oleObject" Target="../embeddings/oleObject33.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36.bin"/><Relationship Id="rId13" Type="http://schemas.openxmlformats.org/officeDocument/2006/relationships/image" Target="../media/image74.wmf"/><Relationship Id="rId18" Type="http://schemas.openxmlformats.org/officeDocument/2006/relationships/oleObject" Target="../embeddings/oleObject41.bin"/><Relationship Id="rId3" Type="http://schemas.openxmlformats.org/officeDocument/2006/relationships/notesSlide" Target="../notesSlides/notesSlide50.xml"/><Relationship Id="rId21" Type="http://schemas.openxmlformats.org/officeDocument/2006/relationships/image" Target="../media/image78.wmf"/><Relationship Id="rId7" Type="http://schemas.openxmlformats.org/officeDocument/2006/relationships/image" Target="../media/image71.wmf"/><Relationship Id="rId12" Type="http://schemas.openxmlformats.org/officeDocument/2006/relationships/oleObject" Target="../embeddings/oleObject38.bin"/><Relationship Id="rId17" Type="http://schemas.openxmlformats.org/officeDocument/2006/relationships/image" Target="../media/image76.wmf"/><Relationship Id="rId2" Type="http://schemas.openxmlformats.org/officeDocument/2006/relationships/slideLayout" Target="../slideLayouts/slideLayout1.xml"/><Relationship Id="rId16" Type="http://schemas.openxmlformats.org/officeDocument/2006/relationships/oleObject" Target="../embeddings/oleObject40.bin"/><Relationship Id="rId20" Type="http://schemas.openxmlformats.org/officeDocument/2006/relationships/oleObject" Target="../embeddings/oleObject42.bin"/><Relationship Id="rId1" Type="http://schemas.openxmlformats.org/officeDocument/2006/relationships/vmlDrawing" Target="../drawings/vmlDrawing12.vml"/><Relationship Id="rId6" Type="http://schemas.openxmlformats.org/officeDocument/2006/relationships/oleObject" Target="../embeddings/oleObject35.bin"/><Relationship Id="rId11" Type="http://schemas.openxmlformats.org/officeDocument/2006/relationships/image" Target="../media/image73.wmf"/><Relationship Id="rId5" Type="http://schemas.openxmlformats.org/officeDocument/2006/relationships/image" Target="../media/image70.wmf"/><Relationship Id="rId15" Type="http://schemas.openxmlformats.org/officeDocument/2006/relationships/image" Target="../media/image75.wmf"/><Relationship Id="rId10" Type="http://schemas.openxmlformats.org/officeDocument/2006/relationships/oleObject" Target="../embeddings/oleObject37.bin"/><Relationship Id="rId19" Type="http://schemas.openxmlformats.org/officeDocument/2006/relationships/image" Target="../media/image77.wmf"/><Relationship Id="rId4" Type="http://schemas.openxmlformats.org/officeDocument/2006/relationships/oleObject" Target="../embeddings/oleObject34.bin"/><Relationship Id="rId9" Type="http://schemas.openxmlformats.org/officeDocument/2006/relationships/image" Target="../media/image72.wmf"/><Relationship Id="rId14" Type="http://schemas.openxmlformats.org/officeDocument/2006/relationships/oleObject" Target="../embeddings/oleObject39.bin"/></Relationships>
</file>

<file path=ppt/slides/_rels/slide55.xml.rels><?xml version="1.0" encoding="UTF-8" standalone="yes"?>
<Relationships xmlns="http://schemas.openxmlformats.org/package/2006/relationships"><Relationship Id="rId8" Type="http://schemas.openxmlformats.org/officeDocument/2006/relationships/image" Target="../media/image80.wmf"/><Relationship Id="rId3" Type="http://schemas.openxmlformats.org/officeDocument/2006/relationships/notesSlide" Target="../notesSlides/notesSlide51.xml"/><Relationship Id="rId7" Type="http://schemas.openxmlformats.org/officeDocument/2006/relationships/oleObject" Target="../embeddings/oleObject44.bin"/><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image" Target="../media/image82.png"/><Relationship Id="rId5" Type="http://schemas.openxmlformats.org/officeDocument/2006/relationships/image" Target="../media/image79.wmf"/><Relationship Id="rId10" Type="http://schemas.openxmlformats.org/officeDocument/2006/relationships/image" Target="../media/image81.wmf"/><Relationship Id="rId4" Type="http://schemas.openxmlformats.org/officeDocument/2006/relationships/oleObject" Target="../embeddings/oleObject43.bin"/><Relationship Id="rId9" Type="http://schemas.openxmlformats.org/officeDocument/2006/relationships/oleObject" Target="../embeddings/oleObject45.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8" Type="http://schemas.openxmlformats.org/officeDocument/2006/relationships/image" Target="../media/image84.wmf"/><Relationship Id="rId3" Type="http://schemas.openxmlformats.org/officeDocument/2006/relationships/notesSlide" Target="../notesSlides/notesSlide53.xml"/><Relationship Id="rId7" Type="http://schemas.openxmlformats.org/officeDocument/2006/relationships/oleObject" Target="../embeddings/oleObject47.bin"/><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83.wmf"/><Relationship Id="rId5" Type="http://schemas.openxmlformats.org/officeDocument/2006/relationships/oleObject" Target="../embeddings/oleObject46.bin"/><Relationship Id="rId10" Type="http://schemas.openxmlformats.org/officeDocument/2006/relationships/image" Target="../media/image85.wmf"/><Relationship Id="rId4" Type="http://schemas.openxmlformats.org/officeDocument/2006/relationships/image" Target="../media/image86.png"/><Relationship Id="rId9" Type="http://schemas.openxmlformats.org/officeDocument/2006/relationships/oleObject" Target="../embeddings/oleObject48.bin"/></Relationships>
</file>

<file path=ppt/slides/_rels/slide5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89.w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93.png"/><Relationship Id="rId4" Type="http://schemas.openxmlformats.org/officeDocument/2006/relationships/image" Target="../media/image92.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94.png"/><Relationship Id="rId5" Type="http://schemas.openxmlformats.org/officeDocument/2006/relationships/oleObject" Target="../embeddings/oleObject49.bin"/><Relationship Id="rId4" Type="http://schemas.openxmlformats.org/officeDocument/2006/relationships/image" Target="../media/image95.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97.png"/><Relationship Id="rId2" Type="http://schemas.openxmlformats.org/officeDocument/2006/relationships/video" Target="file:///C:\Users\Hermann\Documents\CAS\CAS2011\Feedback\avi-files\11_9_2001-mb_rd_3-evoluzione-ok-cinepack100.avi" TargetMode="External"/><Relationship Id="rId1" Type="http://schemas.openxmlformats.org/officeDocument/2006/relationships/vmlDrawing" Target="../drawings/vmlDrawing16.vml"/><Relationship Id="rId6" Type="http://schemas.openxmlformats.org/officeDocument/2006/relationships/image" Target="../media/image96.png"/><Relationship Id="rId5" Type="http://schemas.openxmlformats.org/officeDocument/2006/relationships/oleObject" Target="../embeddings/oleObject50.bin"/><Relationship Id="rId4" Type="http://schemas.openxmlformats.org/officeDocument/2006/relationships/notesSlide" Target="../notesSlides/notesSlide6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7.xml"/><Relationship Id="rId1" Type="http://schemas.openxmlformats.org/officeDocument/2006/relationships/video" Target="file:///C:\Users\Hermann\Documents\CAS\CAS2011\Feedback\Spectrum_FBoff-on.AVI" TargetMode="Externa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7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71.xml.rels><?xml version="1.0" encoding="UTF-8" standalone="yes"?>
<Relationships xmlns="http://schemas.openxmlformats.org/package/2006/relationships"><Relationship Id="rId3" Type="http://schemas.openxmlformats.org/officeDocument/2006/relationships/image" Target="../media/image103.wmf"/><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106.wmf"/><Relationship Id="rId5" Type="http://schemas.openxmlformats.org/officeDocument/2006/relationships/image" Target="../media/image105.wmf"/><Relationship Id="rId4" Type="http://schemas.openxmlformats.org/officeDocument/2006/relationships/image" Target="../media/image104.wmf"/></Relationships>
</file>

<file path=ppt/slides/_rels/slide7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03D72B89-B4A4-4F72-ADCD-35353EA505C8}" type="slidenum">
              <a:rPr lang="en-US" sz="1400" smtClean="0">
                <a:solidFill>
                  <a:srgbClr val="969696"/>
                </a:solidFill>
                <a:latin typeface="Times" pitchFamily="18" charset="0"/>
              </a:rPr>
              <a:pPr/>
              <a:t>1</a:t>
            </a:fld>
            <a:endParaRPr lang="en-US" sz="1400" smtClean="0">
              <a:solidFill>
                <a:srgbClr val="969696"/>
              </a:solidFill>
              <a:latin typeface="Times" pitchFamily="18" charset="0"/>
            </a:endParaRPr>
          </a:p>
        </p:txBody>
      </p:sp>
      <p:pic>
        <p:nvPicPr>
          <p:cNvPr id="14339" name="Picture 128" descr="Pictur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125" y="3932238"/>
            <a:ext cx="1312863"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4035425"/>
            <a:ext cx="1190625"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1" name="Text Box 6"/>
          <p:cNvSpPr txBox="1">
            <a:spLocks noChangeArrowheads="1"/>
          </p:cNvSpPr>
          <p:nvPr/>
        </p:nvSpPr>
        <p:spPr bwMode="auto">
          <a:xfrm>
            <a:off x="1116013" y="1196975"/>
            <a:ext cx="635476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buFont typeface="Wingdings" pitchFamily="2" charset="2"/>
              <a:buNone/>
            </a:pPr>
            <a:r>
              <a:rPr lang="it-IT" sz="3200" b="1">
                <a:solidFill>
                  <a:schemeClr val="hlink"/>
                </a:solidFill>
              </a:rPr>
              <a:t>Multi-bunch Feedback Systems</a:t>
            </a:r>
          </a:p>
        </p:txBody>
      </p:sp>
      <p:sp>
        <p:nvSpPr>
          <p:cNvPr id="14342" name="Text Box 28"/>
          <p:cNvSpPr txBox="1">
            <a:spLocks noChangeArrowheads="1"/>
          </p:cNvSpPr>
          <p:nvPr/>
        </p:nvSpPr>
        <p:spPr bwMode="auto">
          <a:xfrm>
            <a:off x="2141537" y="6021288"/>
            <a:ext cx="53292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eaLnBrk="1" hangingPunct="1">
              <a:spcBef>
                <a:spcPct val="0"/>
              </a:spcBef>
              <a:buClr>
                <a:schemeClr val="hlink"/>
              </a:buClr>
              <a:buSzPct val="70000"/>
              <a:buFont typeface="Wingdings" pitchFamily="2" charset="2"/>
              <a:buNone/>
            </a:pPr>
            <a:r>
              <a:rPr lang="it-IT" sz="1200" dirty="0"/>
              <a:t>Slides and animations from Marco Lonza</a:t>
            </a:r>
          </a:p>
          <a:p>
            <a:pPr eaLnBrk="1" hangingPunct="1">
              <a:spcBef>
                <a:spcPct val="0"/>
              </a:spcBef>
              <a:buClr>
                <a:schemeClr val="hlink"/>
              </a:buClr>
              <a:buSzPct val="70000"/>
              <a:buFont typeface="Wingdings" pitchFamily="2" charset="2"/>
              <a:buNone/>
            </a:pPr>
            <a:r>
              <a:rPr lang="it-IT" sz="1200" dirty="0"/>
              <a:t>Sincrotrone Trieste - Elettra</a:t>
            </a:r>
          </a:p>
        </p:txBody>
      </p:sp>
      <p:sp>
        <p:nvSpPr>
          <p:cNvPr id="14343" name="AutoShape 57"/>
          <p:cNvSpPr>
            <a:spLocks noChangeArrowheads="1"/>
          </p:cNvSpPr>
          <p:nvPr/>
        </p:nvSpPr>
        <p:spPr bwMode="auto">
          <a:xfrm rot="5400000">
            <a:off x="4362450" y="1126331"/>
            <a:ext cx="419100" cy="8064500"/>
          </a:xfrm>
          <a:prstGeom prst="can">
            <a:avLst>
              <a:gd name="adj" fmla="val 62092"/>
            </a:avLst>
          </a:prstGeom>
          <a:gradFill rotWithShape="1">
            <a:gsLst>
              <a:gs pos="0">
                <a:srgbClr val="66FFFF"/>
              </a:gs>
              <a:gs pos="100000">
                <a:srgbClr val="2F7676"/>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44" name="Oval 58"/>
          <p:cNvSpPr>
            <a:spLocks noChangeArrowheads="1"/>
          </p:cNvSpPr>
          <p:nvPr/>
        </p:nvSpPr>
        <p:spPr bwMode="auto">
          <a:xfrm>
            <a:off x="898525"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45" name="Oval 59"/>
          <p:cNvSpPr>
            <a:spLocks noChangeArrowheads="1"/>
          </p:cNvSpPr>
          <p:nvPr/>
        </p:nvSpPr>
        <p:spPr bwMode="auto">
          <a:xfrm>
            <a:off x="1473200"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46" name="Oval 60"/>
          <p:cNvSpPr>
            <a:spLocks noChangeArrowheads="1"/>
          </p:cNvSpPr>
          <p:nvPr/>
        </p:nvSpPr>
        <p:spPr bwMode="auto">
          <a:xfrm>
            <a:off x="2047875" y="5111750"/>
            <a:ext cx="287338"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47" name="Oval 61"/>
          <p:cNvSpPr>
            <a:spLocks noChangeArrowheads="1"/>
          </p:cNvSpPr>
          <p:nvPr/>
        </p:nvSpPr>
        <p:spPr bwMode="auto">
          <a:xfrm>
            <a:off x="2622550" y="5013325"/>
            <a:ext cx="287338" cy="93663"/>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48" name="Oval 62"/>
          <p:cNvSpPr>
            <a:spLocks noChangeArrowheads="1"/>
          </p:cNvSpPr>
          <p:nvPr/>
        </p:nvSpPr>
        <p:spPr bwMode="auto">
          <a:xfrm>
            <a:off x="3197225"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49" name="Oval 63"/>
          <p:cNvSpPr>
            <a:spLocks noChangeArrowheads="1"/>
          </p:cNvSpPr>
          <p:nvPr/>
        </p:nvSpPr>
        <p:spPr bwMode="auto">
          <a:xfrm>
            <a:off x="3771900"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0" name="Oval 64"/>
          <p:cNvSpPr>
            <a:spLocks noChangeArrowheads="1"/>
          </p:cNvSpPr>
          <p:nvPr/>
        </p:nvSpPr>
        <p:spPr bwMode="auto">
          <a:xfrm>
            <a:off x="4346575"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1" name="Oval 65"/>
          <p:cNvSpPr>
            <a:spLocks noChangeArrowheads="1"/>
          </p:cNvSpPr>
          <p:nvPr/>
        </p:nvSpPr>
        <p:spPr bwMode="auto">
          <a:xfrm>
            <a:off x="4921250"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2" name="Oval 66"/>
          <p:cNvSpPr>
            <a:spLocks noChangeArrowheads="1"/>
          </p:cNvSpPr>
          <p:nvPr/>
        </p:nvSpPr>
        <p:spPr bwMode="auto">
          <a:xfrm>
            <a:off x="5495925"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3" name="Oval 67"/>
          <p:cNvSpPr>
            <a:spLocks noChangeArrowheads="1"/>
          </p:cNvSpPr>
          <p:nvPr/>
        </p:nvSpPr>
        <p:spPr bwMode="auto">
          <a:xfrm>
            <a:off x="6645275"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4" name="Oval 68"/>
          <p:cNvSpPr>
            <a:spLocks noChangeArrowheads="1"/>
          </p:cNvSpPr>
          <p:nvPr/>
        </p:nvSpPr>
        <p:spPr bwMode="auto">
          <a:xfrm>
            <a:off x="7219950"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5" name="Oval 69"/>
          <p:cNvSpPr>
            <a:spLocks noChangeArrowheads="1"/>
          </p:cNvSpPr>
          <p:nvPr/>
        </p:nvSpPr>
        <p:spPr bwMode="auto">
          <a:xfrm>
            <a:off x="7794625"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6" name="Oval 73"/>
          <p:cNvSpPr>
            <a:spLocks noChangeArrowheads="1"/>
          </p:cNvSpPr>
          <p:nvPr/>
        </p:nvSpPr>
        <p:spPr bwMode="auto">
          <a:xfrm>
            <a:off x="6088063" y="5013325"/>
            <a:ext cx="287337" cy="93663"/>
          </a:xfrm>
          <a:prstGeom prst="ellipse">
            <a:avLst/>
          </a:pr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7" name="Oval 74"/>
          <p:cNvSpPr>
            <a:spLocks noChangeArrowheads="1"/>
          </p:cNvSpPr>
          <p:nvPr/>
        </p:nvSpPr>
        <p:spPr bwMode="auto">
          <a:xfrm>
            <a:off x="8372475" y="5119688"/>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4358" name="Group 78"/>
          <p:cNvGrpSpPr>
            <a:grpSpLocks/>
          </p:cNvGrpSpPr>
          <p:nvPr/>
        </p:nvGrpSpPr>
        <p:grpSpPr bwMode="auto">
          <a:xfrm>
            <a:off x="6069013" y="5060950"/>
            <a:ext cx="330200" cy="298450"/>
            <a:chOff x="3823" y="3057"/>
            <a:chExt cx="208" cy="198"/>
          </a:xfrm>
        </p:grpSpPr>
        <p:sp>
          <p:nvSpPr>
            <p:cNvPr id="14380" name="Arc 75"/>
            <p:cNvSpPr>
              <a:spLocks/>
            </p:cNvSpPr>
            <p:nvPr/>
          </p:nvSpPr>
          <p:spPr bwMode="auto">
            <a:xfrm rot="2683096" flipV="1">
              <a:off x="3823" y="3057"/>
              <a:ext cx="208" cy="1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81" name="Arc 76"/>
            <p:cNvSpPr>
              <a:spLocks/>
            </p:cNvSpPr>
            <p:nvPr/>
          </p:nvSpPr>
          <p:spPr bwMode="auto">
            <a:xfrm rot="2683096" flipV="1">
              <a:off x="3887" y="3075"/>
              <a:ext cx="77" cy="7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82" name="Arc 77"/>
            <p:cNvSpPr>
              <a:spLocks noChangeAspect="1"/>
            </p:cNvSpPr>
            <p:nvPr/>
          </p:nvSpPr>
          <p:spPr bwMode="auto">
            <a:xfrm rot="2683096" flipV="1">
              <a:off x="3863" y="3081"/>
              <a:ext cx="125" cy="11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359" name="Group 90"/>
          <p:cNvGrpSpPr>
            <a:grpSpLocks/>
          </p:cNvGrpSpPr>
          <p:nvPr/>
        </p:nvGrpSpPr>
        <p:grpSpPr bwMode="auto">
          <a:xfrm rot="-5400000">
            <a:off x="3062288" y="4217988"/>
            <a:ext cx="360362" cy="366712"/>
            <a:chOff x="3823" y="3057"/>
            <a:chExt cx="208" cy="198"/>
          </a:xfrm>
        </p:grpSpPr>
        <p:sp>
          <p:nvSpPr>
            <p:cNvPr id="14377" name="Arc 91"/>
            <p:cNvSpPr>
              <a:spLocks/>
            </p:cNvSpPr>
            <p:nvPr/>
          </p:nvSpPr>
          <p:spPr bwMode="auto">
            <a:xfrm rot="2683096" flipV="1">
              <a:off x="3823" y="3057"/>
              <a:ext cx="208" cy="1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78" name="Arc 92"/>
            <p:cNvSpPr>
              <a:spLocks/>
            </p:cNvSpPr>
            <p:nvPr/>
          </p:nvSpPr>
          <p:spPr bwMode="auto">
            <a:xfrm rot="2683096" flipV="1">
              <a:off x="3887" y="3075"/>
              <a:ext cx="77" cy="7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79" name="Arc 93"/>
            <p:cNvSpPr>
              <a:spLocks noChangeAspect="1"/>
            </p:cNvSpPr>
            <p:nvPr/>
          </p:nvSpPr>
          <p:spPr bwMode="auto">
            <a:xfrm rot="2683096" flipV="1">
              <a:off x="3863" y="3081"/>
              <a:ext cx="125" cy="11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360" name="Group 101"/>
          <p:cNvGrpSpPr>
            <a:grpSpLocks/>
          </p:cNvGrpSpPr>
          <p:nvPr/>
        </p:nvGrpSpPr>
        <p:grpSpPr bwMode="auto">
          <a:xfrm rot="-5400000">
            <a:off x="3638551" y="4217987"/>
            <a:ext cx="360362" cy="366713"/>
            <a:chOff x="3823" y="3057"/>
            <a:chExt cx="208" cy="198"/>
          </a:xfrm>
        </p:grpSpPr>
        <p:sp>
          <p:nvSpPr>
            <p:cNvPr id="14374" name="Arc 102"/>
            <p:cNvSpPr>
              <a:spLocks/>
            </p:cNvSpPr>
            <p:nvPr/>
          </p:nvSpPr>
          <p:spPr bwMode="auto">
            <a:xfrm rot="2683096" flipV="1">
              <a:off x="3823" y="3057"/>
              <a:ext cx="208" cy="1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75" name="Arc 103"/>
            <p:cNvSpPr>
              <a:spLocks/>
            </p:cNvSpPr>
            <p:nvPr/>
          </p:nvSpPr>
          <p:spPr bwMode="auto">
            <a:xfrm rot="2683096" flipV="1">
              <a:off x="3887" y="3075"/>
              <a:ext cx="77" cy="7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76" name="Arc 104"/>
            <p:cNvSpPr>
              <a:spLocks noChangeAspect="1"/>
            </p:cNvSpPr>
            <p:nvPr/>
          </p:nvSpPr>
          <p:spPr bwMode="auto">
            <a:xfrm rot="2683096" flipV="1">
              <a:off x="3863" y="3081"/>
              <a:ext cx="125" cy="11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361" name="Group 105"/>
          <p:cNvGrpSpPr>
            <a:grpSpLocks/>
          </p:cNvGrpSpPr>
          <p:nvPr/>
        </p:nvGrpSpPr>
        <p:grpSpPr bwMode="auto">
          <a:xfrm rot="-5400000">
            <a:off x="4214813" y="4217988"/>
            <a:ext cx="360362" cy="366712"/>
            <a:chOff x="3823" y="3057"/>
            <a:chExt cx="208" cy="198"/>
          </a:xfrm>
        </p:grpSpPr>
        <p:sp>
          <p:nvSpPr>
            <p:cNvPr id="14371" name="Arc 106"/>
            <p:cNvSpPr>
              <a:spLocks/>
            </p:cNvSpPr>
            <p:nvPr/>
          </p:nvSpPr>
          <p:spPr bwMode="auto">
            <a:xfrm rot="2683096" flipV="1">
              <a:off x="3823" y="3057"/>
              <a:ext cx="208" cy="1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72" name="Arc 107"/>
            <p:cNvSpPr>
              <a:spLocks/>
            </p:cNvSpPr>
            <p:nvPr/>
          </p:nvSpPr>
          <p:spPr bwMode="auto">
            <a:xfrm rot="2683096" flipV="1">
              <a:off x="3887" y="3075"/>
              <a:ext cx="77" cy="7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73" name="Arc 108"/>
            <p:cNvSpPr>
              <a:spLocks noChangeAspect="1"/>
            </p:cNvSpPr>
            <p:nvPr/>
          </p:nvSpPr>
          <p:spPr bwMode="auto">
            <a:xfrm rot="2683096" flipV="1">
              <a:off x="3863" y="3081"/>
              <a:ext cx="125" cy="11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362" name="Group 109"/>
          <p:cNvGrpSpPr>
            <a:grpSpLocks/>
          </p:cNvGrpSpPr>
          <p:nvPr/>
        </p:nvGrpSpPr>
        <p:grpSpPr bwMode="auto">
          <a:xfrm rot="-5400000">
            <a:off x="4791076" y="4217987"/>
            <a:ext cx="360362" cy="366713"/>
            <a:chOff x="3823" y="3057"/>
            <a:chExt cx="208" cy="198"/>
          </a:xfrm>
        </p:grpSpPr>
        <p:sp>
          <p:nvSpPr>
            <p:cNvPr id="14368" name="Arc 110"/>
            <p:cNvSpPr>
              <a:spLocks/>
            </p:cNvSpPr>
            <p:nvPr/>
          </p:nvSpPr>
          <p:spPr bwMode="auto">
            <a:xfrm rot="2683096" flipV="1">
              <a:off x="3823" y="3057"/>
              <a:ext cx="208" cy="1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69" name="Arc 111"/>
            <p:cNvSpPr>
              <a:spLocks/>
            </p:cNvSpPr>
            <p:nvPr/>
          </p:nvSpPr>
          <p:spPr bwMode="auto">
            <a:xfrm rot="2683096" flipV="1">
              <a:off x="3887" y="3075"/>
              <a:ext cx="77" cy="7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70" name="Arc 112"/>
            <p:cNvSpPr>
              <a:spLocks noChangeAspect="1"/>
            </p:cNvSpPr>
            <p:nvPr/>
          </p:nvSpPr>
          <p:spPr bwMode="auto">
            <a:xfrm rot="2683096" flipV="1">
              <a:off x="3863" y="3081"/>
              <a:ext cx="125" cy="11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363" name="Group 113"/>
          <p:cNvGrpSpPr>
            <a:grpSpLocks/>
          </p:cNvGrpSpPr>
          <p:nvPr/>
        </p:nvGrpSpPr>
        <p:grpSpPr bwMode="auto">
          <a:xfrm rot="-5400000">
            <a:off x="5367338" y="4217988"/>
            <a:ext cx="360362" cy="366712"/>
            <a:chOff x="3823" y="3057"/>
            <a:chExt cx="208" cy="198"/>
          </a:xfrm>
        </p:grpSpPr>
        <p:sp>
          <p:nvSpPr>
            <p:cNvPr id="14365" name="Arc 114"/>
            <p:cNvSpPr>
              <a:spLocks/>
            </p:cNvSpPr>
            <p:nvPr/>
          </p:nvSpPr>
          <p:spPr bwMode="auto">
            <a:xfrm rot="2683096" flipV="1">
              <a:off x="3823" y="3057"/>
              <a:ext cx="208" cy="19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66" name="Arc 115"/>
            <p:cNvSpPr>
              <a:spLocks/>
            </p:cNvSpPr>
            <p:nvPr/>
          </p:nvSpPr>
          <p:spPr bwMode="auto">
            <a:xfrm rot="2683096" flipV="1">
              <a:off x="3887" y="3075"/>
              <a:ext cx="77" cy="7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67" name="Arc 116"/>
            <p:cNvSpPr>
              <a:spLocks noChangeAspect="1"/>
            </p:cNvSpPr>
            <p:nvPr/>
          </p:nvSpPr>
          <p:spPr bwMode="auto">
            <a:xfrm rot="2683096" flipV="1">
              <a:off x="3863" y="3081"/>
              <a:ext cx="125" cy="11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4364" name="TextBox 1"/>
          <p:cNvSpPr txBox="1">
            <a:spLocks noChangeArrowheads="1"/>
          </p:cNvSpPr>
          <p:nvPr/>
        </p:nvSpPr>
        <p:spPr bwMode="auto">
          <a:xfrm>
            <a:off x="1797438" y="2719150"/>
            <a:ext cx="5709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r>
              <a:rPr lang="en-US" sz="2000" dirty="0"/>
              <a:t>Hermann </a:t>
            </a:r>
            <a:r>
              <a:rPr lang="en-US" sz="2000" dirty="0" err="1"/>
              <a:t>Schmickler</a:t>
            </a:r>
            <a:r>
              <a:rPr lang="en-US" sz="2000" dirty="0"/>
              <a:t> CAS 2013 - Trondheim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9F2E579-B4AF-4F68-92C6-57DB6885B7B6}" type="slidenum">
              <a:rPr lang="en-US" sz="1400" smtClean="0">
                <a:solidFill>
                  <a:srgbClr val="969696"/>
                </a:solidFill>
                <a:latin typeface="Times" pitchFamily="18" charset="0"/>
              </a:rPr>
              <a:pPr/>
              <a:t>2</a:t>
            </a:fld>
            <a:endParaRPr lang="en-US" sz="1400" smtClean="0">
              <a:solidFill>
                <a:srgbClr val="969696"/>
              </a:solidFill>
              <a:latin typeface="Times" pitchFamily="18" charset="0"/>
            </a:endParaRPr>
          </a:p>
        </p:txBody>
      </p:sp>
      <p:sp>
        <p:nvSpPr>
          <p:cNvPr id="15363" name="Text Box 2"/>
          <p:cNvSpPr txBox="1">
            <a:spLocks noChangeArrowheads="1"/>
          </p:cNvSpPr>
          <p:nvPr/>
        </p:nvSpPr>
        <p:spPr bwMode="auto">
          <a:xfrm>
            <a:off x="900113" y="765175"/>
            <a:ext cx="7775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endParaRPr lang="en-GB" sz="1800">
              <a:solidFill>
                <a:schemeClr val="tx1"/>
              </a:solidFill>
              <a:latin typeface="Arial" charset="0"/>
            </a:endParaRPr>
          </a:p>
        </p:txBody>
      </p:sp>
      <p:sp>
        <p:nvSpPr>
          <p:cNvPr id="15364" name="Text Box 3"/>
          <p:cNvSpPr txBox="1">
            <a:spLocks noChangeArrowheads="1"/>
          </p:cNvSpPr>
          <p:nvPr/>
        </p:nvSpPr>
        <p:spPr bwMode="auto">
          <a:xfrm>
            <a:off x="468313" y="188913"/>
            <a:ext cx="1228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buFont typeface="Wingdings" pitchFamily="2" charset="2"/>
              <a:buNone/>
            </a:pPr>
            <a:r>
              <a:rPr lang="it-IT" sz="2400" b="1">
                <a:solidFill>
                  <a:schemeClr val="hlink"/>
                </a:solidFill>
              </a:rPr>
              <a:t>Outline</a:t>
            </a:r>
          </a:p>
        </p:txBody>
      </p:sp>
      <p:sp>
        <p:nvSpPr>
          <p:cNvPr id="15365" name="Text Box 4"/>
          <p:cNvSpPr txBox="1">
            <a:spLocks noChangeArrowheads="1"/>
          </p:cNvSpPr>
          <p:nvPr/>
        </p:nvSpPr>
        <p:spPr bwMode="auto">
          <a:xfrm>
            <a:off x="1763713" y="1628775"/>
            <a:ext cx="5976937"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buClr>
                <a:schemeClr val="hlink"/>
              </a:buClr>
              <a:buSzPct val="70000"/>
              <a:buFont typeface="Wingdings" pitchFamily="2" charset="2"/>
              <a:buChar char="î"/>
            </a:pPr>
            <a:r>
              <a:rPr lang="it-IT" sz="2000" dirty="0"/>
              <a:t> </a:t>
            </a:r>
            <a:r>
              <a:rPr lang="it-IT" sz="2000" dirty="0" smtClean="0"/>
              <a:t>Introduction</a:t>
            </a:r>
          </a:p>
          <a:p>
            <a:pPr algn="l" eaLnBrk="1" hangingPunct="1">
              <a:spcBef>
                <a:spcPct val="0"/>
              </a:spcBef>
              <a:buClr>
                <a:schemeClr val="hlink"/>
              </a:buClr>
              <a:buSzPct val="70000"/>
              <a:buFont typeface="Wingdings" pitchFamily="2" charset="2"/>
              <a:buChar char="î"/>
            </a:pPr>
            <a:endParaRPr lang="it-IT" sz="2000" dirty="0"/>
          </a:p>
          <a:p>
            <a:pPr algn="l" eaLnBrk="1" hangingPunct="1">
              <a:spcBef>
                <a:spcPct val="0"/>
              </a:spcBef>
              <a:buClr>
                <a:schemeClr val="hlink"/>
              </a:buClr>
              <a:buSzPct val="70000"/>
              <a:buFont typeface="Wingdings" pitchFamily="2" charset="2"/>
              <a:buChar char="î"/>
            </a:pPr>
            <a:r>
              <a:rPr lang="it-IT" sz="2000" dirty="0"/>
              <a:t> Basics of feedback systems</a:t>
            </a:r>
          </a:p>
          <a:p>
            <a:pPr algn="l" eaLnBrk="1" hangingPunct="1">
              <a:spcBef>
                <a:spcPct val="0"/>
              </a:spcBef>
              <a:buClr>
                <a:schemeClr val="hlink"/>
              </a:buClr>
              <a:buSzPct val="70000"/>
              <a:buFont typeface="Wingdings" pitchFamily="2" charset="2"/>
              <a:buChar char="î"/>
            </a:pPr>
            <a:endParaRPr lang="it-IT" sz="2000" dirty="0"/>
          </a:p>
          <a:p>
            <a:pPr algn="l" eaLnBrk="1" hangingPunct="1">
              <a:spcBef>
                <a:spcPct val="0"/>
              </a:spcBef>
              <a:buClr>
                <a:schemeClr val="hlink"/>
              </a:buClr>
              <a:buSzPct val="70000"/>
              <a:buFont typeface="Wingdings" pitchFamily="2" charset="2"/>
              <a:buChar char="î"/>
            </a:pPr>
            <a:r>
              <a:rPr lang="it-IT" sz="2000" dirty="0"/>
              <a:t> Feedback system components</a:t>
            </a:r>
          </a:p>
          <a:p>
            <a:pPr algn="l" eaLnBrk="1" hangingPunct="1">
              <a:spcBef>
                <a:spcPct val="0"/>
              </a:spcBef>
              <a:buClr>
                <a:schemeClr val="hlink"/>
              </a:buClr>
              <a:buSzPct val="70000"/>
              <a:buFont typeface="Wingdings" pitchFamily="2" charset="2"/>
              <a:buChar char="î"/>
            </a:pPr>
            <a:endParaRPr lang="it-IT" sz="2000" dirty="0"/>
          </a:p>
          <a:p>
            <a:pPr algn="l" eaLnBrk="1" hangingPunct="1">
              <a:spcBef>
                <a:spcPct val="0"/>
              </a:spcBef>
              <a:buClr>
                <a:schemeClr val="hlink"/>
              </a:buClr>
              <a:buSzPct val="70000"/>
              <a:buFont typeface="Wingdings" pitchFamily="2" charset="2"/>
              <a:buChar char="î"/>
            </a:pPr>
            <a:r>
              <a:rPr lang="it-IT" sz="2000" dirty="0"/>
              <a:t> Digital signal processing</a:t>
            </a:r>
          </a:p>
          <a:p>
            <a:pPr algn="l" eaLnBrk="1" hangingPunct="1">
              <a:spcBef>
                <a:spcPct val="0"/>
              </a:spcBef>
              <a:buClr>
                <a:schemeClr val="hlink"/>
              </a:buClr>
              <a:buSzPct val="70000"/>
              <a:buFont typeface="Wingdings" pitchFamily="2" charset="2"/>
              <a:buChar char="î"/>
            </a:pPr>
            <a:endParaRPr lang="it-IT" sz="2000" dirty="0"/>
          </a:p>
          <a:p>
            <a:pPr algn="l" eaLnBrk="1" hangingPunct="1">
              <a:spcBef>
                <a:spcPct val="0"/>
              </a:spcBef>
              <a:buClr>
                <a:schemeClr val="hlink"/>
              </a:buClr>
              <a:buSzPct val="70000"/>
              <a:buFont typeface="Wingdings" pitchFamily="2" charset="2"/>
              <a:buChar char="î"/>
            </a:pPr>
            <a:r>
              <a:rPr lang="it-IT" sz="2000" dirty="0"/>
              <a:t> Integrated diagnostic tools</a:t>
            </a:r>
          </a:p>
          <a:p>
            <a:pPr algn="l" eaLnBrk="1" hangingPunct="1">
              <a:spcBef>
                <a:spcPct val="0"/>
              </a:spcBef>
              <a:buClr>
                <a:schemeClr val="hlink"/>
              </a:buClr>
              <a:buSzPct val="70000"/>
              <a:buFont typeface="Wingdings" pitchFamily="2" charset="2"/>
              <a:buChar char="î"/>
            </a:pPr>
            <a:endParaRPr lang="it-IT" sz="2000" dirty="0"/>
          </a:p>
          <a:p>
            <a:pPr algn="l" eaLnBrk="1" hangingPunct="1">
              <a:spcBef>
                <a:spcPct val="0"/>
              </a:spcBef>
              <a:buClr>
                <a:schemeClr val="hlink"/>
              </a:buClr>
              <a:buSzPct val="70000"/>
              <a:buFont typeface="Wingdings" pitchFamily="2" charset="2"/>
              <a:buChar char="î"/>
            </a:pPr>
            <a:r>
              <a:rPr lang="it-IT" sz="2000" dirty="0"/>
              <a:t> Conclusions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p:cNvSpPr/>
          <p:nvPr/>
        </p:nvSpPr>
        <p:spPr>
          <a:xfrm>
            <a:off x="2528888" y="4614862"/>
            <a:ext cx="3605212" cy="2033588"/>
          </a:xfrm>
          <a:prstGeom prst="rect">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endParaRPr>
          </a:p>
        </p:txBody>
      </p:sp>
      <p:sp>
        <p:nvSpPr>
          <p:cNvPr id="76" name="Rectangle 75"/>
          <p:cNvSpPr/>
          <p:nvPr/>
        </p:nvSpPr>
        <p:spPr>
          <a:xfrm>
            <a:off x="3852863" y="4795837"/>
            <a:ext cx="1114425"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endParaRPr>
          </a:p>
        </p:txBody>
      </p:sp>
      <p:sp>
        <p:nvSpPr>
          <p:cNvPr id="70" name="Rectangle 69"/>
          <p:cNvSpPr/>
          <p:nvPr/>
        </p:nvSpPr>
        <p:spPr>
          <a:xfrm>
            <a:off x="3805238" y="1233487"/>
            <a:ext cx="1114425"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endParaRPr>
          </a:p>
        </p:txBody>
      </p:sp>
      <p:sp>
        <p:nvSpPr>
          <p:cNvPr id="69" name="Rectangle 68"/>
          <p:cNvSpPr/>
          <p:nvPr/>
        </p:nvSpPr>
        <p:spPr>
          <a:xfrm>
            <a:off x="3814763" y="2519362"/>
            <a:ext cx="1114425"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endParaRPr>
          </a:p>
        </p:txBody>
      </p:sp>
      <p:sp>
        <p:nvSpPr>
          <p:cNvPr id="36" name="Rectangle 35"/>
          <p:cNvSpPr/>
          <p:nvPr/>
        </p:nvSpPr>
        <p:spPr>
          <a:xfrm>
            <a:off x="3824288" y="3567112"/>
            <a:ext cx="1114425"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endParaRPr>
          </a:p>
        </p:txBody>
      </p:sp>
      <p:sp>
        <p:nvSpPr>
          <p:cNvPr id="13" name="Slide Number Placeholder 12"/>
          <p:cNvSpPr>
            <a:spLocks noGrp="1"/>
          </p:cNvSpPr>
          <p:nvPr>
            <p:ph type="sldNum" sz="quarter" idx="12"/>
          </p:nvPr>
        </p:nvSpPr>
        <p:spPr>
          <a:xfrm>
            <a:off x="6467475" y="6270625"/>
            <a:ext cx="2133600" cy="365125"/>
          </a:xfrm>
        </p:spPr>
        <p:txBody>
          <a:bodyPr/>
          <a:lstStyle/>
          <a:p>
            <a:fld id="{D06A8022-E85A-4CB1-B5A0-C5825B5DF8B8}" type="slidenum">
              <a:rPr lang="en-US" smtClean="0">
                <a:solidFill>
                  <a:prstClr val="black">
                    <a:tint val="75000"/>
                  </a:prstClr>
                </a:solidFill>
              </a:rPr>
              <a:pPr/>
              <a:t>3</a:t>
            </a:fld>
            <a:endParaRPr lang="en-US">
              <a:solidFill>
                <a:prstClr val="black">
                  <a:tint val="75000"/>
                </a:prstClr>
              </a:solidFill>
            </a:endParaRPr>
          </a:p>
        </p:txBody>
      </p:sp>
      <p:sp>
        <p:nvSpPr>
          <p:cNvPr id="11" name="Subtitle 2"/>
          <p:cNvSpPr txBox="1">
            <a:spLocks/>
          </p:cNvSpPr>
          <p:nvPr/>
        </p:nvSpPr>
        <p:spPr>
          <a:xfrm>
            <a:off x="2376487" y="1023938"/>
            <a:ext cx="804863" cy="381000"/>
          </a:xfrm>
          <a:prstGeom prst="rect">
            <a:avLst/>
          </a:prstGeom>
        </p:spPr>
        <p:txBody>
          <a:bodyPr vert="horz" lIns="91440" tIns="45720" rIns="91440" bIns="45720" rtlCol="0">
            <a:noAutofit/>
          </a:bodyPr>
          <a:lstStyle/>
          <a:p>
            <a:pPr algn="l" eaLnBrk="1" fontAlgn="auto" hangingPunct="1">
              <a:spcBef>
                <a:spcPct val="20000"/>
              </a:spcBef>
              <a:spcAft>
                <a:spcPts val="0"/>
              </a:spcAft>
              <a:buFont typeface="Arial" pitchFamily="34" charset="0"/>
              <a:buNone/>
              <a:defRPr/>
            </a:pPr>
            <a:r>
              <a:rPr lang="en-US" sz="1800" dirty="0">
                <a:solidFill>
                  <a:prstClr val="black"/>
                </a:solidFill>
                <a:latin typeface="Cambria Math" pitchFamily="18" charset="0"/>
                <a:ea typeface="Cambria Math" pitchFamily="18" charset="0"/>
                <a:cs typeface="Arial" pitchFamily="34" charset="0"/>
              </a:rPr>
              <a:t> input</a:t>
            </a:r>
          </a:p>
        </p:txBody>
      </p:sp>
      <p:sp>
        <p:nvSpPr>
          <p:cNvPr id="12" name="Subtitle 2"/>
          <p:cNvSpPr txBox="1">
            <a:spLocks/>
          </p:cNvSpPr>
          <p:nvPr/>
        </p:nvSpPr>
        <p:spPr>
          <a:xfrm>
            <a:off x="4010025" y="1362075"/>
            <a:ext cx="752476" cy="381000"/>
          </a:xfrm>
          <a:prstGeom prst="rect">
            <a:avLst/>
          </a:prstGeom>
        </p:spPr>
        <p:txBody>
          <a:bodyPr vert="horz" lIns="91440" tIns="45720" rIns="91440" bIns="45720" rtlCol="0">
            <a:noAutofit/>
          </a:bodyPr>
          <a:lstStyle/>
          <a:p>
            <a:pPr algn="l" eaLnBrk="1" fontAlgn="auto" hangingPunct="1">
              <a:spcBef>
                <a:spcPct val="20000"/>
              </a:spcBef>
              <a:spcAft>
                <a:spcPts val="0"/>
              </a:spcAft>
              <a:buFont typeface="Arial" pitchFamily="34" charset="0"/>
              <a:buNone/>
              <a:defRPr/>
            </a:pPr>
            <a:r>
              <a:rPr lang="en-US" sz="1800" dirty="0">
                <a:solidFill>
                  <a:prstClr val="black"/>
                </a:solidFill>
                <a:latin typeface="Cambria Math" pitchFamily="18" charset="0"/>
                <a:ea typeface="Cambria Math" pitchFamily="18" charset="0"/>
                <a:cs typeface="Arial" pitchFamily="34" charset="0"/>
              </a:rPr>
              <a:t>plant</a:t>
            </a:r>
          </a:p>
        </p:txBody>
      </p:sp>
      <p:cxnSp>
        <p:nvCxnSpPr>
          <p:cNvPr id="17" name="Straight Arrow Connector 16"/>
          <p:cNvCxnSpPr/>
          <p:nvPr/>
        </p:nvCxnSpPr>
        <p:spPr>
          <a:xfrm flipV="1">
            <a:off x="4943475" y="1571625"/>
            <a:ext cx="1371600" cy="1"/>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70" idx="1"/>
          </p:cNvCxnSpPr>
          <p:nvPr/>
        </p:nvCxnSpPr>
        <p:spPr>
          <a:xfrm>
            <a:off x="2286000" y="1571625"/>
            <a:ext cx="1519238" cy="476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1" name="Subtitle 2"/>
          <p:cNvSpPr txBox="1">
            <a:spLocks/>
          </p:cNvSpPr>
          <p:nvPr/>
        </p:nvSpPr>
        <p:spPr>
          <a:xfrm>
            <a:off x="1781175" y="238125"/>
            <a:ext cx="5314950" cy="781050"/>
          </a:xfrm>
          <a:prstGeom prst="rect">
            <a:avLst/>
          </a:prstGeom>
        </p:spPr>
        <p:txBody>
          <a:bodyPr vert="horz" lIns="91440" tIns="45720" rIns="91440" bIns="45720" rtlCol="0">
            <a:noAutofit/>
          </a:bodyPr>
          <a:lstStyle/>
          <a:p>
            <a:pPr eaLnBrk="1" fontAlgn="auto" hangingPunct="1">
              <a:spcBef>
                <a:spcPct val="20000"/>
              </a:spcBef>
              <a:spcAft>
                <a:spcPts val="0"/>
              </a:spcAft>
              <a:buFont typeface="Arial" pitchFamily="34" charset="0"/>
              <a:buNone/>
              <a:defRPr/>
            </a:pPr>
            <a:r>
              <a:rPr lang="en-US" sz="3600" dirty="0">
                <a:solidFill>
                  <a:prstClr val="black"/>
                </a:solidFill>
                <a:latin typeface="Cambria Math" pitchFamily="18" charset="0"/>
                <a:ea typeface="Cambria Math" pitchFamily="18" charset="0"/>
                <a:cs typeface="Arial" pitchFamily="34" charset="0"/>
              </a:rPr>
              <a:t>Ways to Control</a:t>
            </a:r>
          </a:p>
        </p:txBody>
      </p:sp>
      <p:sp>
        <p:nvSpPr>
          <p:cNvPr id="27" name="Rectangle 26"/>
          <p:cNvSpPr/>
          <p:nvPr/>
        </p:nvSpPr>
        <p:spPr>
          <a:xfrm>
            <a:off x="742538" y="1051563"/>
            <a:ext cx="1191038" cy="646331"/>
          </a:xfrm>
          <a:prstGeom prst="rect">
            <a:avLst/>
          </a:prstGeom>
        </p:spPr>
        <p:txBody>
          <a:bodyPr wrap="square">
            <a:spAutoFit/>
          </a:bodyPr>
          <a:lstStyle/>
          <a:p>
            <a:pPr marL="342900" indent="-342900" algn="l" eaLnBrk="1" fontAlgn="auto" hangingPunct="1">
              <a:spcBef>
                <a:spcPts val="0"/>
              </a:spcBef>
              <a:spcAft>
                <a:spcPts val="0"/>
              </a:spcAft>
            </a:pPr>
            <a:r>
              <a:rPr lang="en-US" sz="1800" dirty="0">
                <a:solidFill>
                  <a:prstClr val="black"/>
                </a:solidFill>
                <a:latin typeface="Cambria Math" pitchFamily="18" charset="0"/>
                <a:ea typeface="Cambria Math" pitchFamily="18" charset="0"/>
                <a:cs typeface="+mn-cs"/>
              </a:rPr>
              <a:t>open loop</a:t>
            </a:r>
          </a:p>
          <a:p>
            <a:pPr marL="342900" indent="-342900" algn="l" eaLnBrk="1" fontAlgn="auto" hangingPunct="1">
              <a:spcBef>
                <a:spcPts val="0"/>
              </a:spcBef>
              <a:spcAft>
                <a:spcPts val="0"/>
              </a:spcAft>
            </a:pPr>
            <a:r>
              <a:rPr lang="en-US" sz="1800" dirty="0">
                <a:solidFill>
                  <a:prstClr val="black"/>
                </a:solidFill>
                <a:latin typeface="Cambria Math" pitchFamily="18" charset="0"/>
                <a:ea typeface="Cambria Math" pitchFamily="18" charset="0"/>
                <a:cs typeface="+mn-cs"/>
              </a:rPr>
              <a:t>(simple)</a:t>
            </a:r>
            <a:endParaRPr lang="en-US" sz="1800" dirty="0">
              <a:solidFill>
                <a:prstClr val="black"/>
              </a:solidFill>
              <a:latin typeface="Cambria Math" pitchFamily="18" charset="0"/>
              <a:ea typeface="Cambria Math" pitchFamily="18" charset="0"/>
              <a:cs typeface="+mn-cs"/>
            </a:endParaRPr>
          </a:p>
        </p:txBody>
      </p:sp>
      <p:sp>
        <p:nvSpPr>
          <p:cNvPr id="29" name="Rectangle 28"/>
          <p:cNvSpPr/>
          <p:nvPr/>
        </p:nvSpPr>
        <p:spPr>
          <a:xfrm>
            <a:off x="5976809" y="1729282"/>
            <a:ext cx="2824291" cy="584775"/>
          </a:xfrm>
          <a:prstGeom prst="rect">
            <a:avLst/>
          </a:prstGeom>
        </p:spPr>
        <p:txBody>
          <a:bodyPr wrap="square">
            <a:spAutoFit/>
          </a:bodyPr>
          <a:lstStyle/>
          <a:p>
            <a:pPr marL="342900" indent="-342900" algn="l" eaLnBrk="1" fontAlgn="auto" hangingPunct="1">
              <a:spcBef>
                <a:spcPts val="0"/>
              </a:spcBef>
              <a:spcAft>
                <a:spcPts val="0"/>
              </a:spcAft>
            </a:pPr>
            <a:r>
              <a:rPr lang="en-US" sz="1600" dirty="0">
                <a:solidFill>
                  <a:prstClr val="black"/>
                </a:solidFill>
                <a:latin typeface="Cambria Math" pitchFamily="18" charset="0"/>
                <a:ea typeface="Cambria Math" pitchFamily="18" charset="0"/>
                <a:cs typeface="+mn-cs"/>
              </a:rPr>
              <a:t>(but) requires</a:t>
            </a:r>
          </a:p>
          <a:p>
            <a:pPr marL="342900" indent="-342900" algn="l" eaLnBrk="1" fontAlgn="auto" hangingPunct="1">
              <a:spcBef>
                <a:spcPts val="0"/>
              </a:spcBef>
              <a:spcAft>
                <a:spcPts val="0"/>
              </a:spcAft>
            </a:pPr>
            <a:r>
              <a:rPr lang="en-US" sz="1600" dirty="0">
                <a:solidFill>
                  <a:prstClr val="black"/>
                </a:solidFill>
                <a:latin typeface="Cambria Math" pitchFamily="18" charset="0"/>
                <a:ea typeface="Cambria Math" pitchFamily="18" charset="0"/>
                <a:cs typeface="+mn-cs"/>
              </a:rPr>
              <a:t>precise knowledge of plant</a:t>
            </a:r>
            <a:endParaRPr lang="en-US" sz="1600" i="1" dirty="0">
              <a:solidFill>
                <a:prstClr val="black"/>
              </a:solidFill>
              <a:latin typeface="Cambria Math" pitchFamily="18" charset="0"/>
              <a:ea typeface="Cambria Math" pitchFamily="18" charset="0"/>
              <a:cs typeface="+mn-cs"/>
            </a:endParaRPr>
          </a:p>
        </p:txBody>
      </p:sp>
      <p:sp>
        <p:nvSpPr>
          <p:cNvPr id="30" name="Rectangle 29"/>
          <p:cNvSpPr/>
          <p:nvPr/>
        </p:nvSpPr>
        <p:spPr>
          <a:xfrm>
            <a:off x="4181475" y="3724275"/>
            <a:ext cx="431528" cy="369332"/>
          </a:xfrm>
          <a:prstGeom prst="rect">
            <a:avLst/>
          </a:prstGeom>
        </p:spPr>
        <p:txBody>
          <a:bodyPr wrap="square">
            <a:spAutoFit/>
          </a:bodyPr>
          <a:lstStyle/>
          <a:p>
            <a:pPr marL="342900" indent="-342900" algn="l" eaLnBrk="1" fontAlgn="auto" hangingPunct="1">
              <a:spcBef>
                <a:spcPts val="0"/>
              </a:spcBef>
              <a:spcAft>
                <a:spcPts val="0"/>
              </a:spcAft>
            </a:pPr>
            <a:r>
              <a:rPr lang="en-US" sz="1800" dirty="0">
                <a:solidFill>
                  <a:prstClr val="black"/>
                </a:solidFill>
                <a:latin typeface="Cambria Math" pitchFamily="18" charset="0"/>
                <a:ea typeface="Cambria Math" pitchFamily="18" charset="0"/>
                <a:cs typeface="+mn-cs"/>
              </a:rPr>
              <a:t>FF</a:t>
            </a:r>
            <a:endParaRPr lang="en-US" sz="1800" dirty="0">
              <a:solidFill>
                <a:prstClr val="black"/>
              </a:solidFill>
              <a:latin typeface="Cambria Math" pitchFamily="18" charset="0"/>
              <a:ea typeface="Cambria Math" pitchFamily="18" charset="0"/>
              <a:cs typeface="+mn-cs"/>
            </a:endParaRPr>
          </a:p>
        </p:txBody>
      </p:sp>
      <p:sp>
        <p:nvSpPr>
          <p:cNvPr id="22" name="Subtitle 2"/>
          <p:cNvSpPr txBox="1">
            <a:spLocks/>
          </p:cNvSpPr>
          <p:nvPr/>
        </p:nvSpPr>
        <p:spPr>
          <a:xfrm>
            <a:off x="5467350" y="1057275"/>
            <a:ext cx="866776" cy="381000"/>
          </a:xfrm>
          <a:prstGeom prst="rect">
            <a:avLst/>
          </a:prstGeom>
        </p:spPr>
        <p:txBody>
          <a:bodyPr vert="horz" lIns="91440" tIns="45720" rIns="91440" bIns="45720" rtlCol="0">
            <a:noAutofit/>
          </a:bodyPr>
          <a:lstStyle/>
          <a:p>
            <a:pPr algn="l" eaLnBrk="1" fontAlgn="auto" hangingPunct="1">
              <a:spcBef>
                <a:spcPct val="20000"/>
              </a:spcBef>
              <a:spcAft>
                <a:spcPts val="0"/>
              </a:spcAft>
              <a:buFont typeface="Arial" pitchFamily="34" charset="0"/>
              <a:buNone/>
              <a:defRPr/>
            </a:pPr>
            <a:r>
              <a:rPr lang="en-US" sz="1800" dirty="0">
                <a:solidFill>
                  <a:prstClr val="black"/>
                </a:solidFill>
                <a:latin typeface="Cambria Math" pitchFamily="18" charset="0"/>
                <a:ea typeface="Cambria Math" pitchFamily="18" charset="0"/>
                <a:cs typeface="Arial" pitchFamily="34" charset="0"/>
              </a:rPr>
              <a:t>output</a:t>
            </a:r>
          </a:p>
        </p:txBody>
      </p:sp>
      <p:sp>
        <p:nvSpPr>
          <p:cNvPr id="25" name="Subtitle 2"/>
          <p:cNvSpPr txBox="1">
            <a:spLocks/>
          </p:cNvSpPr>
          <p:nvPr/>
        </p:nvSpPr>
        <p:spPr>
          <a:xfrm>
            <a:off x="4029075" y="2676525"/>
            <a:ext cx="752476" cy="381000"/>
          </a:xfrm>
          <a:prstGeom prst="rect">
            <a:avLst/>
          </a:prstGeom>
        </p:spPr>
        <p:txBody>
          <a:bodyPr vert="horz" lIns="91440" tIns="45720" rIns="91440" bIns="45720" rtlCol="0">
            <a:noAutofit/>
          </a:bodyPr>
          <a:lstStyle/>
          <a:p>
            <a:pPr algn="l" eaLnBrk="1" fontAlgn="auto" hangingPunct="1">
              <a:spcBef>
                <a:spcPct val="20000"/>
              </a:spcBef>
              <a:spcAft>
                <a:spcPts val="0"/>
              </a:spcAft>
              <a:buFont typeface="Arial" pitchFamily="34" charset="0"/>
              <a:buNone/>
              <a:defRPr/>
            </a:pPr>
            <a:r>
              <a:rPr lang="en-US" sz="1800" dirty="0">
                <a:solidFill>
                  <a:prstClr val="black"/>
                </a:solidFill>
                <a:latin typeface="Cambria Math" pitchFamily="18" charset="0"/>
                <a:ea typeface="Cambria Math" pitchFamily="18" charset="0"/>
                <a:cs typeface="Arial" pitchFamily="34" charset="0"/>
              </a:rPr>
              <a:t>plant</a:t>
            </a:r>
          </a:p>
        </p:txBody>
      </p:sp>
      <p:cxnSp>
        <p:nvCxnSpPr>
          <p:cNvPr id="26" name="Straight Arrow Connector 25"/>
          <p:cNvCxnSpPr>
            <a:stCxn id="69" idx="3"/>
          </p:cNvCxnSpPr>
          <p:nvPr/>
        </p:nvCxnSpPr>
        <p:spPr>
          <a:xfrm>
            <a:off x="4929188" y="2862262"/>
            <a:ext cx="619124" cy="476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69" idx="1"/>
          </p:cNvCxnSpPr>
          <p:nvPr/>
        </p:nvCxnSpPr>
        <p:spPr>
          <a:xfrm flipV="1">
            <a:off x="2228850" y="2862262"/>
            <a:ext cx="1585913" cy="476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542925" y="3004188"/>
            <a:ext cx="1676400" cy="369332"/>
          </a:xfrm>
          <a:prstGeom prst="rect">
            <a:avLst/>
          </a:prstGeom>
        </p:spPr>
        <p:txBody>
          <a:bodyPr wrap="square">
            <a:spAutoFit/>
          </a:bodyPr>
          <a:lstStyle/>
          <a:p>
            <a:pPr marL="342900" indent="-342900" algn="l" eaLnBrk="1" fontAlgn="auto" hangingPunct="1">
              <a:spcBef>
                <a:spcPts val="0"/>
              </a:spcBef>
              <a:spcAft>
                <a:spcPts val="0"/>
              </a:spcAft>
            </a:pPr>
            <a:r>
              <a:rPr lang="en-US" sz="1800" dirty="0">
                <a:solidFill>
                  <a:prstClr val="black"/>
                </a:solidFill>
                <a:latin typeface="Cambria Math" pitchFamily="18" charset="0"/>
                <a:ea typeface="Cambria Math" pitchFamily="18" charset="0"/>
                <a:cs typeface="+mn-cs"/>
              </a:rPr>
              <a:t>feed forward</a:t>
            </a:r>
            <a:endParaRPr lang="en-US" sz="1800" dirty="0">
              <a:solidFill>
                <a:prstClr val="black"/>
              </a:solidFill>
              <a:latin typeface="Cambria Math" pitchFamily="18" charset="0"/>
              <a:ea typeface="Cambria Math" pitchFamily="18" charset="0"/>
              <a:cs typeface="+mn-cs"/>
            </a:endParaRPr>
          </a:p>
        </p:txBody>
      </p:sp>
      <p:sp>
        <p:nvSpPr>
          <p:cNvPr id="34" name="Rectangle 33"/>
          <p:cNvSpPr/>
          <p:nvPr/>
        </p:nvSpPr>
        <p:spPr>
          <a:xfrm>
            <a:off x="6057899" y="3005632"/>
            <a:ext cx="2324101" cy="830997"/>
          </a:xfrm>
          <a:prstGeom prst="rect">
            <a:avLst/>
          </a:prstGeom>
        </p:spPr>
        <p:txBody>
          <a:bodyPr wrap="square">
            <a:spAutoFit/>
          </a:bodyPr>
          <a:lstStyle/>
          <a:p>
            <a:pPr algn="l" eaLnBrk="1" fontAlgn="auto" hangingPunct="1">
              <a:spcBef>
                <a:spcPts val="0"/>
              </a:spcBef>
              <a:spcAft>
                <a:spcPts val="0"/>
              </a:spcAft>
            </a:pPr>
            <a:r>
              <a:rPr lang="en-US" sz="1600" dirty="0">
                <a:solidFill>
                  <a:prstClr val="black"/>
                </a:solidFill>
                <a:latin typeface="Cambria Math" pitchFamily="18" charset="0"/>
                <a:ea typeface="Cambria Math" pitchFamily="18" charset="0"/>
                <a:cs typeface="+mn-cs"/>
              </a:rPr>
              <a:t>anticipate,  requires alternate means of influencing output</a:t>
            </a:r>
          </a:p>
        </p:txBody>
      </p:sp>
      <p:cxnSp>
        <p:nvCxnSpPr>
          <p:cNvPr id="37" name="Straight Arrow Connector 36"/>
          <p:cNvCxnSpPr/>
          <p:nvPr/>
        </p:nvCxnSpPr>
        <p:spPr>
          <a:xfrm rot="16200000" flipH="1">
            <a:off x="2539206" y="3391693"/>
            <a:ext cx="1071563" cy="3175"/>
          </a:xfrm>
          <a:prstGeom prst="straightConnector1">
            <a:avLst/>
          </a:prstGeom>
          <a:ln w="1905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5220495" y="3442492"/>
            <a:ext cx="919163" cy="6352"/>
          </a:xfrm>
          <a:prstGeom prst="straightConnector1">
            <a:avLst/>
          </a:prstGeom>
          <a:ln w="1905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5553075" y="2752725"/>
            <a:ext cx="228600" cy="22860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endParaRPr>
          </a:p>
        </p:txBody>
      </p:sp>
      <p:cxnSp>
        <p:nvCxnSpPr>
          <p:cNvPr id="42" name="Straight Arrow Connector 41"/>
          <p:cNvCxnSpPr/>
          <p:nvPr/>
        </p:nvCxnSpPr>
        <p:spPr>
          <a:xfrm flipV="1">
            <a:off x="3086100" y="3914775"/>
            <a:ext cx="728663" cy="47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4948238" y="3905250"/>
            <a:ext cx="728663" cy="4763"/>
          </a:xfrm>
          <a:prstGeom prst="straightConnector1">
            <a:avLst/>
          </a:prstGeom>
          <a:ln w="1905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5791200" y="2862263"/>
            <a:ext cx="1104900" cy="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5493300" y="2663310"/>
            <a:ext cx="357790" cy="369332"/>
          </a:xfrm>
          <a:prstGeom prst="rect">
            <a:avLst/>
          </a:prstGeom>
        </p:spPr>
        <p:txBody>
          <a:bodyPr wrap="none">
            <a:spAutoFit/>
          </a:bodyPr>
          <a:lstStyle/>
          <a:p>
            <a:pPr algn="l" eaLnBrk="1" fontAlgn="auto" hangingPunct="1">
              <a:spcBef>
                <a:spcPts val="0"/>
              </a:spcBef>
              <a:spcAft>
                <a:spcPts val="0"/>
              </a:spcAft>
            </a:pPr>
            <a:r>
              <a:rPr lang="en-US" sz="1800" dirty="0">
                <a:solidFill>
                  <a:srgbClr val="FF0000"/>
                </a:solidFill>
                <a:latin typeface="Cambria Math" pitchFamily="18" charset="0"/>
                <a:ea typeface="Cambria Math" pitchFamily="18" charset="0"/>
                <a:cs typeface="Arial" pitchFamily="34" charset="0"/>
              </a:rPr>
              <a:t>+</a:t>
            </a:r>
            <a:endParaRPr lang="en-US" sz="1800" dirty="0">
              <a:solidFill>
                <a:srgbClr val="FF0000"/>
              </a:solidFill>
              <a:latin typeface="Calibri"/>
              <a:cs typeface="+mn-cs"/>
            </a:endParaRPr>
          </a:p>
        </p:txBody>
      </p:sp>
      <p:sp>
        <p:nvSpPr>
          <p:cNvPr id="53" name="Rectangle 52"/>
          <p:cNvSpPr/>
          <p:nvPr/>
        </p:nvSpPr>
        <p:spPr>
          <a:xfrm>
            <a:off x="3843338" y="5862637"/>
            <a:ext cx="1114425"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endParaRPr>
          </a:p>
        </p:txBody>
      </p:sp>
      <p:sp>
        <p:nvSpPr>
          <p:cNvPr id="54" name="Rectangle 53"/>
          <p:cNvSpPr/>
          <p:nvPr/>
        </p:nvSpPr>
        <p:spPr>
          <a:xfrm>
            <a:off x="4181475" y="6000750"/>
            <a:ext cx="533400" cy="369332"/>
          </a:xfrm>
          <a:prstGeom prst="rect">
            <a:avLst/>
          </a:prstGeom>
        </p:spPr>
        <p:txBody>
          <a:bodyPr wrap="square">
            <a:spAutoFit/>
          </a:bodyPr>
          <a:lstStyle/>
          <a:p>
            <a:pPr marL="342900" indent="-342900" algn="l" eaLnBrk="1" fontAlgn="auto" hangingPunct="1">
              <a:spcBef>
                <a:spcPts val="0"/>
              </a:spcBef>
              <a:spcAft>
                <a:spcPts val="0"/>
              </a:spcAft>
            </a:pPr>
            <a:r>
              <a:rPr lang="en-US" sz="1800" dirty="0">
                <a:solidFill>
                  <a:prstClr val="black"/>
                </a:solidFill>
                <a:latin typeface="Cambria Math" pitchFamily="18" charset="0"/>
                <a:ea typeface="Cambria Math" pitchFamily="18" charset="0"/>
                <a:cs typeface="+mn-cs"/>
              </a:rPr>
              <a:t>FB</a:t>
            </a:r>
            <a:endParaRPr lang="en-US" sz="1800" dirty="0">
              <a:solidFill>
                <a:prstClr val="black"/>
              </a:solidFill>
              <a:latin typeface="Cambria Math" pitchFamily="18" charset="0"/>
              <a:ea typeface="Cambria Math" pitchFamily="18" charset="0"/>
              <a:cs typeface="+mn-cs"/>
            </a:endParaRPr>
          </a:p>
        </p:txBody>
      </p:sp>
      <p:sp>
        <p:nvSpPr>
          <p:cNvPr id="57" name="Subtitle 2"/>
          <p:cNvSpPr txBox="1">
            <a:spLocks/>
          </p:cNvSpPr>
          <p:nvPr/>
        </p:nvSpPr>
        <p:spPr>
          <a:xfrm>
            <a:off x="4067175" y="4953000"/>
            <a:ext cx="752476" cy="381000"/>
          </a:xfrm>
          <a:prstGeom prst="rect">
            <a:avLst/>
          </a:prstGeom>
        </p:spPr>
        <p:txBody>
          <a:bodyPr vert="horz" lIns="91440" tIns="45720" rIns="91440" bIns="45720" rtlCol="0">
            <a:noAutofit/>
          </a:bodyPr>
          <a:lstStyle/>
          <a:p>
            <a:pPr algn="l" eaLnBrk="1" fontAlgn="auto" hangingPunct="1">
              <a:spcBef>
                <a:spcPct val="20000"/>
              </a:spcBef>
              <a:spcAft>
                <a:spcPts val="0"/>
              </a:spcAft>
              <a:buFont typeface="Arial" pitchFamily="34" charset="0"/>
              <a:buNone/>
              <a:defRPr/>
            </a:pPr>
            <a:r>
              <a:rPr lang="en-US" sz="1800" dirty="0">
                <a:solidFill>
                  <a:prstClr val="black"/>
                </a:solidFill>
                <a:latin typeface="Cambria Math" pitchFamily="18" charset="0"/>
                <a:ea typeface="Cambria Math" pitchFamily="18" charset="0"/>
                <a:cs typeface="Arial" pitchFamily="34" charset="0"/>
              </a:rPr>
              <a:t>plant</a:t>
            </a:r>
          </a:p>
        </p:txBody>
      </p:sp>
      <p:sp>
        <p:nvSpPr>
          <p:cNvPr id="60" name="Rectangle 59"/>
          <p:cNvSpPr/>
          <p:nvPr/>
        </p:nvSpPr>
        <p:spPr>
          <a:xfrm>
            <a:off x="600075" y="5252088"/>
            <a:ext cx="1152525" cy="369332"/>
          </a:xfrm>
          <a:prstGeom prst="rect">
            <a:avLst/>
          </a:prstGeom>
        </p:spPr>
        <p:txBody>
          <a:bodyPr wrap="square">
            <a:spAutoFit/>
          </a:bodyPr>
          <a:lstStyle/>
          <a:p>
            <a:pPr marL="342900" indent="-342900" algn="l" eaLnBrk="1" fontAlgn="auto" hangingPunct="1">
              <a:spcBef>
                <a:spcPts val="0"/>
              </a:spcBef>
              <a:spcAft>
                <a:spcPts val="0"/>
              </a:spcAft>
            </a:pPr>
            <a:r>
              <a:rPr lang="en-US" sz="1800" dirty="0">
                <a:solidFill>
                  <a:prstClr val="black"/>
                </a:solidFill>
                <a:latin typeface="Cambria Math" pitchFamily="18" charset="0"/>
                <a:ea typeface="Cambria Math" pitchFamily="18" charset="0"/>
                <a:cs typeface="+mn-cs"/>
              </a:rPr>
              <a:t>feedback</a:t>
            </a:r>
            <a:endParaRPr lang="en-US" sz="1800" dirty="0">
              <a:solidFill>
                <a:prstClr val="black"/>
              </a:solidFill>
              <a:latin typeface="Cambria Math" pitchFamily="18" charset="0"/>
              <a:ea typeface="Cambria Math" pitchFamily="18" charset="0"/>
              <a:cs typeface="+mn-cs"/>
            </a:endParaRPr>
          </a:p>
        </p:txBody>
      </p:sp>
      <p:sp>
        <p:nvSpPr>
          <p:cNvPr id="64" name="Oval 63"/>
          <p:cNvSpPr/>
          <p:nvPr/>
        </p:nvSpPr>
        <p:spPr>
          <a:xfrm>
            <a:off x="3009900" y="5029200"/>
            <a:ext cx="228600" cy="22860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US" sz="1800">
              <a:solidFill>
                <a:prstClr val="white"/>
              </a:solidFill>
            </a:endParaRPr>
          </a:p>
        </p:txBody>
      </p:sp>
      <p:cxnSp>
        <p:nvCxnSpPr>
          <p:cNvPr id="58" name="Straight Arrow Connector 57"/>
          <p:cNvCxnSpPr>
            <a:stCxn id="76" idx="1"/>
            <a:endCxn id="64" idx="6"/>
          </p:cNvCxnSpPr>
          <p:nvPr/>
        </p:nvCxnSpPr>
        <p:spPr>
          <a:xfrm rot="10800000" flipV="1">
            <a:off x="3238501" y="5138736"/>
            <a:ext cx="614363" cy="4763"/>
          </a:xfrm>
          <a:prstGeom prst="straightConnector1">
            <a:avLst/>
          </a:prstGeom>
          <a:ln w="19050">
            <a:headEnd type="arrow"/>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endCxn id="76" idx="3"/>
          </p:cNvCxnSpPr>
          <p:nvPr/>
        </p:nvCxnSpPr>
        <p:spPr>
          <a:xfrm rot="10800000">
            <a:off x="4967288" y="5138738"/>
            <a:ext cx="1585912" cy="4763"/>
          </a:xfrm>
          <a:prstGeom prst="straightConnector1">
            <a:avLst/>
          </a:prstGeom>
          <a:ln w="19050">
            <a:headEnd type="arrow"/>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16200000" flipH="1">
            <a:off x="5179219" y="5669755"/>
            <a:ext cx="1052512" cy="1"/>
          </a:xfrm>
          <a:prstGeom prst="straightConnector1">
            <a:avLst/>
          </a:prstGeom>
          <a:ln w="1905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16200000" flipH="1">
            <a:off x="2642392" y="5709442"/>
            <a:ext cx="919163" cy="6352"/>
          </a:xfrm>
          <a:prstGeom prst="straightConnector1">
            <a:avLst/>
          </a:prstGeom>
          <a:ln w="1905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flipV="1">
            <a:off x="4967287" y="6181725"/>
            <a:ext cx="728663" cy="47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H="1" flipV="1">
            <a:off x="3105149" y="6172200"/>
            <a:ext cx="728663" cy="4763"/>
          </a:xfrm>
          <a:prstGeom prst="straightConnector1">
            <a:avLst/>
          </a:prstGeom>
          <a:ln w="1905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H="1" flipV="1">
            <a:off x="1885950" y="5129213"/>
            <a:ext cx="1104900" cy="3"/>
          </a:xfrm>
          <a:prstGeom prst="straightConnector1">
            <a:avLst/>
          </a:prstGeom>
          <a:ln w="19050">
            <a:headEnd type="arrow"/>
            <a:tailEnd type="none"/>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flipH="1">
            <a:off x="3073835" y="5206485"/>
            <a:ext cx="261610" cy="369332"/>
          </a:xfrm>
          <a:prstGeom prst="rect">
            <a:avLst/>
          </a:prstGeom>
        </p:spPr>
        <p:txBody>
          <a:bodyPr wrap="none">
            <a:spAutoFit/>
          </a:bodyPr>
          <a:lstStyle/>
          <a:p>
            <a:pPr algn="l" eaLnBrk="1" fontAlgn="auto" hangingPunct="1">
              <a:spcBef>
                <a:spcPts val="0"/>
              </a:spcBef>
              <a:spcAft>
                <a:spcPts val="0"/>
              </a:spcAft>
            </a:pPr>
            <a:r>
              <a:rPr lang="en-US" sz="1800" dirty="0">
                <a:solidFill>
                  <a:srgbClr val="FF0000"/>
                </a:solidFill>
                <a:latin typeface="Cambria Math" pitchFamily="18" charset="0"/>
                <a:ea typeface="Cambria Math" pitchFamily="18" charset="0"/>
                <a:cs typeface="Arial" pitchFamily="34" charset="0"/>
              </a:rPr>
              <a:t>-</a:t>
            </a:r>
            <a:endParaRPr lang="en-US" sz="1800" dirty="0">
              <a:solidFill>
                <a:srgbClr val="FF0000"/>
              </a:solidFill>
              <a:latin typeface="Calibri"/>
              <a:cs typeface="+mn-cs"/>
            </a:endParaRPr>
          </a:p>
        </p:txBody>
      </p:sp>
      <p:sp>
        <p:nvSpPr>
          <p:cNvPr id="83" name="Rectangle 82"/>
          <p:cNvSpPr/>
          <p:nvPr/>
        </p:nvSpPr>
        <p:spPr>
          <a:xfrm>
            <a:off x="6391273" y="5720257"/>
            <a:ext cx="2114552" cy="707886"/>
          </a:xfrm>
          <a:prstGeom prst="rect">
            <a:avLst/>
          </a:prstGeom>
        </p:spPr>
        <p:txBody>
          <a:bodyPr wrap="square">
            <a:spAutoFit/>
          </a:bodyPr>
          <a:lstStyle/>
          <a:p>
            <a:pPr marL="342900" indent="-342900" algn="l" eaLnBrk="1" fontAlgn="auto" hangingPunct="1">
              <a:spcBef>
                <a:spcPts val="0"/>
              </a:spcBef>
              <a:spcAft>
                <a:spcPts val="0"/>
              </a:spcAft>
            </a:pPr>
            <a:r>
              <a:rPr lang="en-US" sz="2000" dirty="0">
                <a:solidFill>
                  <a:prstClr val="black"/>
                </a:solidFill>
                <a:latin typeface="Cambria Math" pitchFamily="18" charset="0"/>
                <a:ea typeface="Cambria Math" pitchFamily="18" charset="0"/>
                <a:cs typeface="+mn-cs"/>
              </a:rPr>
              <a:t>new system !</a:t>
            </a:r>
          </a:p>
          <a:p>
            <a:pPr marL="342900" indent="-342900" algn="l" eaLnBrk="1" fontAlgn="auto" hangingPunct="1">
              <a:spcBef>
                <a:spcPts val="0"/>
              </a:spcBef>
              <a:spcAft>
                <a:spcPts val="0"/>
              </a:spcAft>
            </a:pPr>
            <a:r>
              <a:rPr lang="en-US" sz="2000" dirty="0">
                <a:solidFill>
                  <a:prstClr val="black"/>
                </a:solidFill>
                <a:latin typeface="Cambria Math" pitchFamily="18" charset="0"/>
                <a:ea typeface="Cambria Math" pitchFamily="18" charset="0"/>
                <a:cs typeface="+mn-cs"/>
              </a:rPr>
              <a:t>new properties ?</a:t>
            </a:r>
            <a:endParaRPr lang="en-US" sz="2000" dirty="0">
              <a:solidFill>
                <a:prstClr val="black"/>
              </a:solidFill>
              <a:latin typeface="Cambria Math" pitchFamily="18" charset="0"/>
              <a:ea typeface="Cambria Math" pitchFamily="18" charset="0"/>
              <a:cs typeface="+mn-cs"/>
            </a:endParaRPr>
          </a:p>
        </p:txBody>
      </p:sp>
      <p:sp>
        <p:nvSpPr>
          <p:cNvPr id="85" name="Rectangle 84"/>
          <p:cNvSpPr/>
          <p:nvPr/>
        </p:nvSpPr>
        <p:spPr>
          <a:xfrm>
            <a:off x="6620347" y="4539734"/>
            <a:ext cx="2352203" cy="1077218"/>
          </a:xfrm>
          <a:prstGeom prst="rect">
            <a:avLst/>
          </a:prstGeom>
        </p:spPr>
        <p:txBody>
          <a:bodyPr wrap="square">
            <a:spAutoFit/>
          </a:bodyPr>
          <a:lstStyle/>
          <a:p>
            <a:pPr algn="l" eaLnBrk="1" fontAlgn="auto" hangingPunct="1">
              <a:spcBef>
                <a:spcPct val="20000"/>
              </a:spcBef>
              <a:spcAft>
                <a:spcPts val="0"/>
              </a:spcAft>
              <a:defRPr/>
            </a:pPr>
            <a:r>
              <a:rPr lang="en-US" sz="1600" dirty="0">
                <a:solidFill>
                  <a:prstClr val="black"/>
                </a:solidFill>
                <a:latin typeface="Cambria Math" pitchFamily="18" charset="0"/>
                <a:ea typeface="Cambria Math" pitchFamily="18" charset="0"/>
                <a:cs typeface="Arial" pitchFamily="34" charset="0"/>
              </a:rPr>
              <a:t>feed back means influencing the system output by acting back on the input</a:t>
            </a:r>
          </a:p>
        </p:txBody>
      </p:sp>
      <p:sp>
        <p:nvSpPr>
          <p:cNvPr id="44" name="Footer Placeholder 43"/>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Tree>
    <p:extLst>
      <p:ext uri="{BB962C8B-B14F-4D97-AF65-F5344CB8AC3E}">
        <p14:creationId xmlns:p14="http://schemas.microsoft.com/office/powerpoint/2010/main" val="2342409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“Hammer it flat”</a:t>
            </a:r>
            <a:endParaRPr lang="en-US" dirty="0"/>
          </a:p>
        </p:txBody>
      </p:sp>
      <p:sp>
        <p:nvSpPr>
          <p:cNvPr id="3" name="Content Placeholder 2"/>
          <p:cNvSpPr>
            <a:spLocks noGrp="1"/>
          </p:cNvSpPr>
          <p:nvPr>
            <p:ph idx="1"/>
          </p:nvPr>
        </p:nvSpPr>
        <p:spPr>
          <a:xfrm>
            <a:off x="457200" y="1124744"/>
            <a:ext cx="8229600" cy="5001419"/>
          </a:xfrm>
        </p:spPr>
        <p:txBody>
          <a:bodyPr/>
          <a:lstStyle/>
          <a:p>
            <a:r>
              <a:rPr lang="en-US" dirty="0" smtClean="0"/>
              <a:t>Basic principle of any beam feedback: Counteract any longitudinal or transversal beam excursion.</a:t>
            </a:r>
          </a:p>
          <a:p>
            <a:r>
              <a:rPr lang="en-US" dirty="0" smtClean="0"/>
              <a:t>Why worry about beam spectra, modes….?</a:t>
            </a:r>
            <a:br>
              <a:rPr lang="en-US" dirty="0" smtClean="0"/>
            </a:br>
            <a:r>
              <a:rPr lang="en-US" sz="2400" dirty="0" smtClean="0">
                <a:solidFill>
                  <a:srgbClr val="FF0000"/>
                </a:solidFill>
                <a:sym typeface="Wingdings" pitchFamily="2" charset="2"/>
              </a:rPr>
              <a:t>diagnostics:</a:t>
            </a:r>
            <a:r>
              <a:rPr lang="en-US" dirty="0" smtClean="0">
                <a:sym typeface="Wingdings" pitchFamily="2" charset="2"/>
              </a:rPr>
              <a:t> </a:t>
            </a:r>
            <a:r>
              <a:rPr lang="en-US" sz="2400" dirty="0" smtClean="0">
                <a:sym typeface="Wingdings" pitchFamily="2" charset="2"/>
              </a:rPr>
              <a:t>one wants to understand the beam dynamics</a:t>
            </a:r>
            <a:br>
              <a:rPr lang="en-US" sz="2400" dirty="0" smtClean="0">
                <a:sym typeface="Wingdings" pitchFamily="2" charset="2"/>
              </a:rPr>
            </a:br>
            <a:r>
              <a:rPr lang="en-US" sz="2400" dirty="0" smtClean="0">
                <a:sym typeface="Wingdings" pitchFamily="2" charset="2"/>
              </a:rPr>
              <a:t>    ….sources of beam instabilities</a:t>
            </a:r>
            <a:br>
              <a:rPr lang="en-US" sz="2400" dirty="0" smtClean="0">
                <a:sym typeface="Wingdings" pitchFamily="2" charset="2"/>
              </a:rPr>
            </a:br>
            <a:r>
              <a:rPr lang="en-US" sz="2400" dirty="0" smtClean="0">
                <a:sym typeface="Wingdings" pitchFamily="2" charset="2"/>
              </a:rPr>
              <a:t/>
            </a:r>
            <a:br>
              <a:rPr lang="en-US" sz="2400" dirty="0" smtClean="0">
                <a:sym typeface="Wingdings" pitchFamily="2" charset="2"/>
              </a:rPr>
            </a:br>
            <a:r>
              <a:rPr lang="en-US" sz="2400" dirty="0" smtClean="0">
                <a:solidFill>
                  <a:srgbClr val="FF0000"/>
                </a:solidFill>
                <a:sym typeface="Wingdings" pitchFamily="2" charset="2"/>
              </a:rPr>
              <a:t> cost</a:t>
            </a:r>
            <a:r>
              <a:rPr lang="en-US" sz="2400" dirty="0" smtClean="0">
                <a:sym typeface="Wingdings" pitchFamily="2" charset="2"/>
              </a:rPr>
              <a:t> for building a feedback system are in the required kick strength and the bandwidth of the actuator:</a:t>
            </a:r>
            <a:br>
              <a:rPr lang="en-US" sz="2400" dirty="0" smtClean="0">
                <a:sym typeface="Wingdings" pitchFamily="2" charset="2"/>
              </a:rPr>
            </a:br>
            <a:r>
              <a:rPr lang="en-US" sz="2400" dirty="0" smtClean="0">
                <a:sym typeface="Wingdings" pitchFamily="2" charset="2"/>
              </a:rPr>
              <a:t> need to understand the r</a:t>
            </a:r>
            <a:r>
              <a:rPr lang="en-US" sz="2400" dirty="0">
                <a:sym typeface="Wingdings" pitchFamily="2" charset="2"/>
              </a:rPr>
              <a:t>equirements</a:t>
            </a:r>
            <a:endParaRPr lang="en-US" sz="2400" dirty="0" smtClean="0">
              <a:sym typeface="Wingdings" pitchFamily="2" charset="2"/>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W. Hofle - feedback  systems</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06A8022-E85A-4CB1-B5A0-C5825B5DF8B8}" type="slidenum">
              <a:rPr lang="en-US" smtClean="0">
                <a:solidFill>
                  <a:prstClr val="black">
                    <a:tint val="75000"/>
                  </a:prstClr>
                </a:solidFill>
              </a:rPr>
              <a:pPr/>
              <a:t>4</a:t>
            </a:fld>
            <a:endParaRPr lang="en-US">
              <a:solidFill>
                <a:prstClr val="black">
                  <a:tint val="75000"/>
                </a:prstClr>
              </a:solidFill>
            </a:endParaRPr>
          </a:p>
        </p:txBody>
      </p:sp>
    </p:spTree>
    <p:extLst>
      <p:ext uri="{BB962C8B-B14F-4D97-AF65-F5344CB8AC3E}">
        <p14:creationId xmlns:p14="http://schemas.microsoft.com/office/powerpoint/2010/main" val="1162573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A530C31-6A3D-4269-AD2B-7E4EA2D46C59}" type="slidenum">
              <a:rPr lang="en-US" sz="1400" smtClean="0">
                <a:solidFill>
                  <a:srgbClr val="969696"/>
                </a:solidFill>
                <a:latin typeface="Times" pitchFamily="18" charset="0"/>
              </a:rPr>
              <a:pPr/>
              <a:t>5</a:t>
            </a:fld>
            <a:endParaRPr lang="en-US" sz="1400" smtClean="0">
              <a:solidFill>
                <a:srgbClr val="969696"/>
              </a:solidFill>
              <a:latin typeface="Times" pitchFamily="18" charset="0"/>
            </a:endParaRPr>
          </a:p>
        </p:txBody>
      </p:sp>
      <p:sp>
        <p:nvSpPr>
          <p:cNvPr id="18435" name="Text Box 6"/>
          <p:cNvSpPr txBox="1">
            <a:spLocks noChangeArrowheads="1"/>
          </p:cNvSpPr>
          <p:nvPr/>
        </p:nvSpPr>
        <p:spPr bwMode="auto">
          <a:xfrm>
            <a:off x="323850" y="163513"/>
            <a:ext cx="3603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2400" b="1">
                <a:solidFill>
                  <a:schemeClr val="hlink"/>
                </a:solidFill>
              </a:rPr>
              <a:t>Sources of instabilities</a:t>
            </a:r>
          </a:p>
        </p:txBody>
      </p:sp>
      <p:grpSp>
        <p:nvGrpSpPr>
          <p:cNvPr id="4486" name="Group 390"/>
          <p:cNvGrpSpPr>
            <a:grpSpLocks/>
          </p:cNvGrpSpPr>
          <p:nvPr/>
        </p:nvGrpSpPr>
        <p:grpSpPr bwMode="auto">
          <a:xfrm>
            <a:off x="179388" y="4365625"/>
            <a:ext cx="8653462" cy="1008063"/>
            <a:chOff x="113" y="2750"/>
            <a:chExt cx="5451" cy="635"/>
          </a:xfrm>
        </p:grpSpPr>
        <p:sp>
          <p:nvSpPr>
            <p:cNvPr id="18533" name="Rectangle 108"/>
            <p:cNvSpPr>
              <a:spLocks noChangeArrowheads="1"/>
            </p:cNvSpPr>
            <p:nvPr/>
          </p:nvSpPr>
          <p:spPr bwMode="auto">
            <a:xfrm>
              <a:off x="121" y="2750"/>
              <a:ext cx="5443" cy="635"/>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34" name="Text Box 24"/>
            <p:cNvSpPr txBox="1">
              <a:spLocks noChangeArrowheads="1"/>
            </p:cNvSpPr>
            <p:nvPr/>
          </p:nvSpPr>
          <p:spPr bwMode="auto">
            <a:xfrm>
              <a:off x="113" y="2795"/>
              <a:ext cx="426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solidFill>
                    <a:schemeClr val="hlink"/>
                  </a:solidFill>
                </a:rPr>
                <a:t>Interaction of the beam with other objects</a:t>
              </a:r>
            </a:p>
            <a:p>
              <a:pPr algn="l" eaLnBrk="1" hangingPunct="1">
                <a:spcBef>
                  <a:spcPct val="0"/>
                </a:spcBef>
              </a:pPr>
              <a:r>
                <a:rPr lang="it-IT" sz="1400"/>
                <a:t>Discontinuities in the vacuum chamber, small cavity-like structures, ... </a:t>
              </a:r>
            </a:p>
            <a:p>
              <a:pPr algn="l" eaLnBrk="1" hangingPunct="1">
                <a:spcBef>
                  <a:spcPct val="0"/>
                </a:spcBef>
              </a:pPr>
              <a:r>
                <a:rPr lang="it-IT" sz="1400"/>
                <a:t>Ex. BPMs, vacuum pumps, bellows, ...</a:t>
              </a:r>
            </a:p>
          </p:txBody>
        </p:sp>
        <p:grpSp>
          <p:nvGrpSpPr>
            <p:cNvPr id="18535" name="Group 83"/>
            <p:cNvGrpSpPr>
              <a:grpSpLocks/>
            </p:cNvGrpSpPr>
            <p:nvPr/>
          </p:nvGrpSpPr>
          <p:grpSpPr bwMode="auto">
            <a:xfrm>
              <a:off x="4263" y="3202"/>
              <a:ext cx="901" cy="91"/>
              <a:chOff x="3929" y="3067"/>
              <a:chExt cx="1576" cy="91"/>
            </a:xfrm>
          </p:grpSpPr>
          <p:sp>
            <p:nvSpPr>
              <p:cNvPr id="18559" name="Line 51"/>
              <p:cNvSpPr>
                <a:spLocks noChangeShapeType="1"/>
              </p:cNvSpPr>
              <p:nvPr/>
            </p:nvSpPr>
            <p:spPr bwMode="auto">
              <a:xfrm>
                <a:off x="3929" y="3113"/>
                <a:ext cx="5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560" name="Group 65"/>
              <p:cNvGrpSpPr>
                <a:grpSpLocks/>
              </p:cNvGrpSpPr>
              <p:nvPr/>
            </p:nvGrpSpPr>
            <p:grpSpPr bwMode="auto">
              <a:xfrm>
                <a:off x="4468" y="3067"/>
                <a:ext cx="499" cy="91"/>
                <a:chOff x="4694" y="3022"/>
                <a:chExt cx="540" cy="181"/>
              </a:xfrm>
            </p:grpSpPr>
            <p:grpSp>
              <p:nvGrpSpPr>
                <p:cNvPr id="18562" name="Group 56"/>
                <p:cNvGrpSpPr>
                  <a:grpSpLocks/>
                </p:cNvGrpSpPr>
                <p:nvPr/>
              </p:nvGrpSpPr>
              <p:grpSpPr bwMode="auto">
                <a:xfrm>
                  <a:off x="4694" y="3022"/>
                  <a:ext cx="182" cy="181"/>
                  <a:chOff x="4694" y="3022"/>
                  <a:chExt cx="182" cy="181"/>
                </a:xfrm>
              </p:grpSpPr>
              <p:sp>
                <p:nvSpPr>
                  <p:cNvPr id="18571" name="Line 53"/>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2" name="Line 54"/>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3" name="Line 55"/>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63" name="Group 57"/>
                <p:cNvGrpSpPr>
                  <a:grpSpLocks/>
                </p:cNvGrpSpPr>
                <p:nvPr/>
              </p:nvGrpSpPr>
              <p:grpSpPr bwMode="auto">
                <a:xfrm>
                  <a:off x="4870" y="3022"/>
                  <a:ext cx="182" cy="181"/>
                  <a:chOff x="4694" y="3022"/>
                  <a:chExt cx="182" cy="181"/>
                </a:xfrm>
              </p:grpSpPr>
              <p:sp>
                <p:nvSpPr>
                  <p:cNvPr id="18568" name="Line 58"/>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9" name="Line 59"/>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70" name="Line 60"/>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64" name="Group 61"/>
                <p:cNvGrpSpPr>
                  <a:grpSpLocks/>
                </p:cNvGrpSpPr>
                <p:nvPr/>
              </p:nvGrpSpPr>
              <p:grpSpPr bwMode="auto">
                <a:xfrm>
                  <a:off x="5052" y="3022"/>
                  <a:ext cx="182" cy="181"/>
                  <a:chOff x="4694" y="3022"/>
                  <a:chExt cx="182" cy="181"/>
                </a:xfrm>
              </p:grpSpPr>
              <p:sp>
                <p:nvSpPr>
                  <p:cNvPr id="18565" name="Line 62"/>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6" name="Line 63"/>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67" name="Line 64"/>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8561" name="Line 66"/>
              <p:cNvSpPr>
                <a:spLocks noChangeShapeType="1"/>
              </p:cNvSpPr>
              <p:nvPr/>
            </p:nvSpPr>
            <p:spPr bwMode="auto">
              <a:xfrm>
                <a:off x="4966" y="3113"/>
                <a:ext cx="5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36" name="Group 82"/>
            <p:cNvGrpSpPr>
              <a:grpSpLocks/>
            </p:cNvGrpSpPr>
            <p:nvPr/>
          </p:nvGrpSpPr>
          <p:grpSpPr bwMode="auto">
            <a:xfrm flipV="1">
              <a:off x="4281" y="2840"/>
              <a:ext cx="856" cy="109"/>
              <a:chOff x="3929" y="2886"/>
              <a:chExt cx="1576" cy="91"/>
            </a:xfrm>
          </p:grpSpPr>
          <p:sp>
            <p:nvSpPr>
              <p:cNvPr id="18544" name="Line 67"/>
              <p:cNvSpPr>
                <a:spLocks noChangeShapeType="1"/>
              </p:cNvSpPr>
              <p:nvPr/>
            </p:nvSpPr>
            <p:spPr bwMode="auto">
              <a:xfrm>
                <a:off x="3929" y="2932"/>
                <a:ext cx="5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545" name="Group 68"/>
              <p:cNvGrpSpPr>
                <a:grpSpLocks/>
              </p:cNvGrpSpPr>
              <p:nvPr/>
            </p:nvGrpSpPr>
            <p:grpSpPr bwMode="auto">
              <a:xfrm>
                <a:off x="4468" y="2886"/>
                <a:ext cx="499" cy="91"/>
                <a:chOff x="4694" y="3022"/>
                <a:chExt cx="540" cy="181"/>
              </a:xfrm>
            </p:grpSpPr>
            <p:grpSp>
              <p:nvGrpSpPr>
                <p:cNvPr id="18547" name="Group 69"/>
                <p:cNvGrpSpPr>
                  <a:grpSpLocks/>
                </p:cNvGrpSpPr>
                <p:nvPr/>
              </p:nvGrpSpPr>
              <p:grpSpPr bwMode="auto">
                <a:xfrm>
                  <a:off x="4694" y="3022"/>
                  <a:ext cx="182" cy="181"/>
                  <a:chOff x="4694" y="3022"/>
                  <a:chExt cx="182" cy="181"/>
                </a:xfrm>
              </p:grpSpPr>
              <p:sp>
                <p:nvSpPr>
                  <p:cNvPr id="18556" name="Line 70"/>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7" name="Line 71"/>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8" name="Line 72"/>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48" name="Group 73"/>
                <p:cNvGrpSpPr>
                  <a:grpSpLocks/>
                </p:cNvGrpSpPr>
                <p:nvPr/>
              </p:nvGrpSpPr>
              <p:grpSpPr bwMode="auto">
                <a:xfrm>
                  <a:off x="4870" y="3022"/>
                  <a:ext cx="182" cy="181"/>
                  <a:chOff x="4694" y="3022"/>
                  <a:chExt cx="182" cy="181"/>
                </a:xfrm>
              </p:grpSpPr>
              <p:sp>
                <p:nvSpPr>
                  <p:cNvPr id="18553" name="Line 74"/>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4" name="Line 75"/>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5" name="Line 76"/>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49" name="Group 77"/>
                <p:cNvGrpSpPr>
                  <a:grpSpLocks/>
                </p:cNvGrpSpPr>
                <p:nvPr/>
              </p:nvGrpSpPr>
              <p:grpSpPr bwMode="auto">
                <a:xfrm>
                  <a:off x="5052" y="3022"/>
                  <a:ext cx="182" cy="181"/>
                  <a:chOff x="4694" y="3022"/>
                  <a:chExt cx="182" cy="181"/>
                </a:xfrm>
              </p:grpSpPr>
              <p:sp>
                <p:nvSpPr>
                  <p:cNvPr id="18550" name="Line 78"/>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1" name="Line 79"/>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2" name="Line 80"/>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8546" name="Line 81"/>
              <p:cNvSpPr>
                <a:spLocks noChangeShapeType="1"/>
              </p:cNvSpPr>
              <p:nvPr/>
            </p:nvSpPr>
            <p:spPr bwMode="auto">
              <a:xfrm>
                <a:off x="4966" y="2932"/>
                <a:ext cx="5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8537" name="Oval 84"/>
            <p:cNvSpPr>
              <a:spLocks noChangeArrowheads="1"/>
            </p:cNvSpPr>
            <p:nvPr/>
          </p:nvSpPr>
          <p:spPr bwMode="auto">
            <a:xfrm flipH="1">
              <a:off x="4677" y="3033"/>
              <a:ext cx="63" cy="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38" name="Text Box 85"/>
            <p:cNvSpPr txBox="1">
              <a:spLocks noChangeArrowheads="1"/>
            </p:cNvSpPr>
            <p:nvPr/>
          </p:nvSpPr>
          <p:spPr bwMode="auto">
            <a:xfrm>
              <a:off x="4513" y="2976"/>
              <a:ext cx="3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r>
                <a:rPr lang="en-US" sz="1200">
                  <a:solidFill>
                    <a:schemeClr val="tx1"/>
                  </a:solidFill>
                </a:rPr>
                <a:t>e</a:t>
              </a:r>
              <a:r>
                <a:rPr lang="en-US" sz="1200" baseline="30000">
                  <a:solidFill>
                    <a:schemeClr val="tx1"/>
                  </a:solidFill>
                </a:rPr>
                <a:t>-</a:t>
              </a:r>
            </a:p>
          </p:txBody>
        </p:sp>
        <p:sp>
          <p:nvSpPr>
            <p:cNvPr id="18539" name="Line 86"/>
            <p:cNvSpPr>
              <a:spLocks noChangeShapeType="1"/>
            </p:cNvSpPr>
            <p:nvPr/>
          </p:nvSpPr>
          <p:spPr bwMode="auto">
            <a:xfrm>
              <a:off x="4740" y="3060"/>
              <a:ext cx="136"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0" name="Line 87"/>
            <p:cNvSpPr>
              <a:spLocks noChangeShapeType="1"/>
            </p:cNvSpPr>
            <p:nvPr/>
          </p:nvSpPr>
          <p:spPr bwMode="auto">
            <a:xfrm>
              <a:off x="5148" y="3248"/>
              <a:ext cx="31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1" name="Line 88"/>
            <p:cNvSpPr>
              <a:spLocks noChangeShapeType="1"/>
            </p:cNvSpPr>
            <p:nvPr/>
          </p:nvSpPr>
          <p:spPr bwMode="auto">
            <a:xfrm>
              <a:off x="5133" y="2894"/>
              <a:ext cx="31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2" name="Line 89"/>
            <p:cNvSpPr>
              <a:spLocks noChangeShapeType="1"/>
            </p:cNvSpPr>
            <p:nvPr/>
          </p:nvSpPr>
          <p:spPr bwMode="auto">
            <a:xfrm>
              <a:off x="3965" y="2894"/>
              <a:ext cx="31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43" name="Line 90"/>
            <p:cNvSpPr>
              <a:spLocks noChangeShapeType="1"/>
            </p:cNvSpPr>
            <p:nvPr/>
          </p:nvSpPr>
          <p:spPr bwMode="auto">
            <a:xfrm>
              <a:off x="3969" y="3248"/>
              <a:ext cx="31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485" name="Group 389"/>
          <p:cNvGrpSpPr>
            <a:grpSpLocks/>
          </p:cNvGrpSpPr>
          <p:nvPr/>
        </p:nvGrpSpPr>
        <p:grpSpPr bwMode="auto">
          <a:xfrm>
            <a:off x="179388" y="3286125"/>
            <a:ext cx="8640762" cy="974725"/>
            <a:chOff x="113" y="2070"/>
            <a:chExt cx="5443" cy="614"/>
          </a:xfrm>
        </p:grpSpPr>
        <p:sp>
          <p:nvSpPr>
            <p:cNvPr id="18512" name="Rectangle 109"/>
            <p:cNvSpPr>
              <a:spLocks noChangeArrowheads="1"/>
            </p:cNvSpPr>
            <p:nvPr/>
          </p:nvSpPr>
          <p:spPr bwMode="auto">
            <a:xfrm>
              <a:off x="113" y="2070"/>
              <a:ext cx="5443" cy="589"/>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8513" name="Group 39"/>
            <p:cNvGrpSpPr>
              <a:grpSpLocks/>
            </p:cNvGrpSpPr>
            <p:nvPr/>
          </p:nvGrpSpPr>
          <p:grpSpPr bwMode="auto">
            <a:xfrm flipV="1">
              <a:off x="4610" y="2378"/>
              <a:ext cx="171" cy="173"/>
              <a:chOff x="4685" y="2115"/>
              <a:chExt cx="171" cy="173"/>
            </a:xfrm>
          </p:grpSpPr>
          <p:grpSp>
            <p:nvGrpSpPr>
              <p:cNvPr id="18527" name="Group 40"/>
              <p:cNvGrpSpPr>
                <a:grpSpLocks/>
              </p:cNvGrpSpPr>
              <p:nvPr/>
            </p:nvGrpSpPr>
            <p:grpSpPr bwMode="auto">
              <a:xfrm>
                <a:off x="4685" y="2115"/>
                <a:ext cx="87" cy="173"/>
                <a:chOff x="4653" y="2123"/>
                <a:chExt cx="115" cy="148"/>
              </a:xfrm>
            </p:grpSpPr>
            <p:sp>
              <p:nvSpPr>
                <p:cNvPr id="18531" name="Freeform 41"/>
                <p:cNvSpPr>
                  <a:spLocks/>
                </p:cNvSpPr>
                <p:nvPr/>
              </p:nvSpPr>
              <p:spPr bwMode="auto">
                <a:xfrm>
                  <a:off x="4653" y="2127"/>
                  <a:ext cx="91" cy="136"/>
                </a:xfrm>
                <a:custGeom>
                  <a:avLst/>
                  <a:gdLst>
                    <a:gd name="T0" fmla="*/ 91 w 91"/>
                    <a:gd name="T1" fmla="*/ 136 h 136"/>
                    <a:gd name="T2" fmla="*/ 45 w 91"/>
                    <a:gd name="T3" fmla="*/ 90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32" name="Freeform 42"/>
                <p:cNvSpPr>
                  <a:spLocks/>
                </p:cNvSpPr>
                <p:nvPr/>
              </p:nvSpPr>
              <p:spPr bwMode="auto">
                <a:xfrm>
                  <a:off x="4718" y="2123"/>
                  <a:ext cx="50" cy="148"/>
                </a:xfrm>
                <a:custGeom>
                  <a:avLst/>
                  <a:gdLst>
                    <a:gd name="T0" fmla="*/ 2 w 91"/>
                    <a:gd name="T1" fmla="*/ 225 h 136"/>
                    <a:gd name="T2" fmla="*/ 1 w 91"/>
                    <a:gd name="T3" fmla="*/ 149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28" name="Group 43"/>
              <p:cNvGrpSpPr>
                <a:grpSpLocks/>
              </p:cNvGrpSpPr>
              <p:nvPr/>
            </p:nvGrpSpPr>
            <p:grpSpPr bwMode="auto">
              <a:xfrm flipH="1">
                <a:off x="4769" y="2115"/>
                <a:ext cx="87" cy="173"/>
                <a:chOff x="4653" y="2123"/>
                <a:chExt cx="115" cy="148"/>
              </a:xfrm>
            </p:grpSpPr>
            <p:sp>
              <p:nvSpPr>
                <p:cNvPr id="18529" name="Freeform 44"/>
                <p:cNvSpPr>
                  <a:spLocks/>
                </p:cNvSpPr>
                <p:nvPr/>
              </p:nvSpPr>
              <p:spPr bwMode="auto">
                <a:xfrm>
                  <a:off x="4653" y="2127"/>
                  <a:ext cx="91" cy="136"/>
                </a:xfrm>
                <a:custGeom>
                  <a:avLst/>
                  <a:gdLst>
                    <a:gd name="T0" fmla="*/ 91 w 91"/>
                    <a:gd name="T1" fmla="*/ 136 h 136"/>
                    <a:gd name="T2" fmla="*/ 45 w 91"/>
                    <a:gd name="T3" fmla="*/ 90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30" name="Freeform 45"/>
                <p:cNvSpPr>
                  <a:spLocks/>
                </p:cNvSpPr>
                <p:nvPr/>
              </p:nvSpPr>
              <p:spPr bwMode="auto">
                <a:xfrm>
                  <a:off x="4718" y="2123"/>
                  <a:ext cx="50" cy="148"/>
                </a:xfrm>
                <a:custGeom>
                  <a:avLst/>
                  <a:gdLst>
                    <a:gd name="T0" fmla="*/ 2 w 91"/>
                    <a:gd name="T1" fmla="*/ 225 h 136"/>
                    <a:gd name="T2" fmla="*/ 1 w 91"/>
                    <a:gd name="T3" fmla="*/ 149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8514" name="Text Box 10"/>
            <p:cNvSpPr txBox="1">
              <a:spLocks noChangeArrowheads="1"/>
            </p:cNvSpPr>
            <p:nvPr/>
          </p:nvSpPr>
          <p:spPr bwMode="auto">
            <a:xfrm>
              <a:off x="113" y="2070"/>
              <a:ext cx="3719" cy="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solidFill>
                    <a:schemeClr val="hlink"/>
                  </a:solidFill>
                </a:rPr>
                <a:t>Resistive wall impedence</a:t>
              </a:r>
            </a:p>
            <a:p>
              <a:pPr algn="l" eaLnBrk="1" hangingPunct="1">
                <a:spcBef>
                  <a:spcPct val="0"/>
                </a:spcBef>
              </a:pPr>
              <a:r>
                <a:rPr lang="it-IT" sz="1400"/>
                <a:t>Interaction of the beam with the vacuum chamber (skin effect)</a:t>
              </a:r>
            </a:p>
            <a:p>
              <a:pPr algn="l" eaLnBrk="1" hangingPunct="1">
                <a:spcBef>
                  <a:spcPct val="0"/>
                </a:spcBef>
              </a:pPr>
              <a:r>
                <a:rPr lang="it-IT" sz="1400"/>
                <a:t>Particularly strong in low-gap chambers and in-vacuum insertion devices (undulators and wigglers)</a:t>
              </a:r>
            </a:p>
          </p:txBody>
        </p:sp>
        <p:grpSp>
          <p:nvGrpSpPr>
            <p:cNvPr id="18515" name="Group 38"/>
            <p:cNvGrpSpPr>
              <a:grpSpLocks/>
            </p:cNvGrpSpPr>
            <p:nvPr/>
          </p:nvGrpSpPr>
          <p:grpSpPr bwMode="auto">
            <a:xfrm>
              <a:off x="4610" y="2205"/>
              <a:ext cx="171" cy="173"/>
              <a:chOff x="4685" y="2115"/>
              <a:chExt cx="171" cy="173"/>
            </a:xfrm>
          </p:grpSpPr>
          <p:grpSp>
            <p:nvGrpSpPr>
              <p:cNvPr id="18521" name="Group 31"/>
              <p:cNvGrpSpPr>
                <a:grpSpLocks/>
              </p:cNvGrpSpPr>
              <p:nvPr/>
            </p:nvGrpSpPr>
            <p:grpSpPr bwMode="auto">
              <a:xfrm>
                <a:off x="4685" y="2115"/>
                <a:ext cx="87" cy="173"/>
                <a:chOff x="4653" y="2123"/>
                <a:chExt cx="115" cy="148"/>
              </a:xfrm>
            </p:grpSpPr>
            <p:sp>
              <p:nvSpPr>
                <p:cNvPr id="18525" name="Freeform 29"/>
                <p:cNvSpPr>
                  <a:spLocks/>
                </p:cNvSpPr>
                <p:nvPr/>
              </p:nvSpPr>
              <p:spPr bwMode="auto">
                <a:xfrm>
                  <a:off x="4653" y="2127"/>
                  <a:ext cx="91" cy="136"/>
                </a:xfrm>
                <a:custGeom>
                  <a:avLst/>
                  <a:gdLst>
                    <a:gd name="T0" fmla="*/ 91 w 91"/>
                    <a:gd name="T1" fmla="*/ 136 h 136"/>
                    <a:gd name="T2" fmla="*/ 45 w 91"/>
                    <a:gd name="T3" fmla="*/ 90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6" name="Freeform 30"/>
                <p:cNvSpPr>
                  <a:spLocks/>
                </p:cNvSpPr>
                <p:nvPr/>
              </p:nvSpPr>
              <p:spPr bwMode="auto">
                <a:xfrm>
                  <a:off x="4718" y="2123"/>
                  <a:ext cx="50" cy="148"/>
                </a:xfrm>
                <a:custGeom>
                  <a:avLst/>
                  <a:gdLst>
                    <a:gd name="T0" fmla="*/ 2 w 91"/>
                    <a:gd name="T1" fmla="*/ 225 h 136"/>
                    <a:gd name="T2" fmla="*/ 1 w 91"/>
                    <a:gd name="T3" fmla="*/ 149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8522" name="Group 35"/>
              <p:cNvGrpSpPr>
                <a:grpSpLocks/>
              </p:cNvGrpSpPr>
              <p:nvPr/>
            </p:nvGrpSpPr>
            <p:grpSpPr bwMode="auto">
              <a:xfrm flipH="1">
                <a:off x="4769" y="2115"/>
                <a:ext cx="87" cy="173"/>
                <a:chOff x="4653" y="2123"/>
                <a:chExt cx="115" cy="148"/>
              </a:xfrm>
            </p:grpSpPr>
            <p:sp>
              <p:nvSpPr>
                <p:cNvPr id="18523" name="Freeform 36"/>
                <p:cNvSpPr>
                  <a:spLocks/>
                </p:cNvSpPr>
                <p:nvPr/>
              </p:nvSpPr>
              <p:spPr bwMode="auto">
                <a:xfrm>
                  <a:off x="4653" y="2127"/>
                  <a:ext cx="91" cy="136"/>
                </a:xfrm>
                <a:custGeom>
                  <a:avLst/>
                  <a:gdLst>
                    <a:gd name="T0" fmla="*/ 91 w 91"/>
                    <a:gd name="T1" fmla="*/ 136 h 136"/>
                    <a:gd name="T2" fmla="*/ 45 w 91"/>
                    <a:gd name="T3" fmla="*/ 90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4" name="Freeform 37"/>
                <p:cNvSpPr>
                  <a:spLocks/>
                </p:cNvSpPr>
                <p:nvPr/>
              </p:nvSpPr>
              <p:spPr bwMode="auto">
                <a:xfrm>
                  <a:off x="4718" y="2123"/>
                  <a:ext cx="50" cy="148"/>
                </a:xfrm>
                <a:custGeom>
                  <a:avLst/>
                  <a:gdLst>
                    <a:gd name="T0" fmla="*/ 2 w 91"/>
                    <a:gd name="T1" fmla="*/ 225 h 136"/>
                    <a:gd name="T2" fmla="*/ 1 w 91"/>
                    <a:gd name="T3" fmla="*/ 149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8516" name="Oval 28"/>
            <p:cNvSpPr>
              <a:spLocks noChangeArrowheads="1"/>
            </p:cNvSpPr>
            <p:nvPr/>
          </p:nvSpPr>
          <p:spPr bwMode="auto">
            <a:xfrm flipH="1">
              <a:off x="4665" y="2343"/>
              <a:ext cx="63" cy="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17" name="Line 46"/>
            <p:cNvSpPr>
              <a:spLocks noChangeShapeType="1"/>
            </p:cNvSpPr>
            <p:nvPr/>
          </p:nvSpPr>
          <p:spPr bwMode="auto">
            <a:xfrm>
              <a:off x="4726" y="2374"/>
              <a:ext cx="136"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18" name="Text Box 47"/>
            <p:cNvSpPr txBox="1">
              <a:spLocks noChangeArrowheads="1"/>
            </p:cNvSpPr>
            <p:nvPr/>
          </p:nvSpPr>
          <p:spPr bwMode="auto">
            <a:xfrm>
              <a:off x="4483" y="2280"/>
              <a:ext cx="3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r>
                <a:rPr lang="en-US" sz="1200">
                  <a:solidFill>
                    <a:schemeClr val="tx1"/>
                  </a:solidFill>
                </a:rPr>
                <a:t>e</a:t>
              </a:r>
              <a:r>
                <a:rPr lang="en-US" sz="1200" baseline="30000">
                  <a:solidFill>
                    <a:schemeClr val="tx1"/>
                  </a:solidFill>
                </a:rPr>
                <a:t>-</a:t>
              </a:r>
            </a:p>
          </p:txBody>
        </p:sp>
        <p:sp>
          <p:nvSpPr>
            <p:cNvPr id="18519" name="Line 91"/>
            <p:cNvSpPr>
              <a:spLocks noChangeShapeType="1"/>
            </p:cNvSpPr>
            <p:nvPr/>
          </p:nvSpPr>
          <p:spPr bwMode="auto">
            <a:xfrm>
              <a:off x="3957" y="2205"/>
              <a:ext cx="150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0" name="Line 92"/>
            <p:cNvSpPr>
              <a:spLocks noChangeShapeType="1"/>
            </p:cNvSpPr>
            <p:nvPr/>
          </p:nvSpPr>
          <p:spPr bwMode="auto">
            <a:xfrm>
              <a:off x="3963" y="2550"/>
              <a:ext cx="150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487" name="Group 391"/>
          <p:cNvGrpSpPr>
            <a:grpSpLocks/>
          </p:cNvGrpSpPr>
          <p:nvPr/>
        </p:nvGrpSpPr>
        <p:grpSpPr bwMode="auto">
          <a:xfrm>
            <a:off x="179388" y="5516563"/>
            <a:ext cx="8640762" cy="1081087"/>
            <a:chOff x="113" y="3475"/>
            <a:chExt cx="5443" cy="681"/>
          </a:xfrm>
        </p:grpSpPr>
        <p:sp>
          <p:nvSpPr>
            <p:cNvPr id="18499" name="Rectangle 107"/>
            <p:cNvSpPr>
              <a:spLocks noChangeArrowheads="1"/>
            </p:cNvSpPr>
            <p:nvPr/>
          </p:nvSpPr>
          <p:spPr bwMode="auto">
            <a:xfrm>
              <a:off x="113" y="3475"/>
              <a:ext cx="5443" cy="681"/>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00" name="Text Box 11"/>
            <p:cNvSpPr txBox="1">
              <a:spLocks noChangeArrowheads="1"/>
            </p:cNvSpPr>
            <p:nvPr/>
          </p:nvSpPr>
          <p:spPr bwMode="auto">
            <a:xfrm>
              <a:off x="113" y="3475"/>
              <a:ext cx="3376" cy="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solidFill>
                    <a:schemeClr val="hlink"/>
                  </a:solidFill>
                </a:rPr>
                <a:t>Ion instabilities</a:t>
              </a:r>
            </a:p>
            <a:p>
              <a:pPr algn="l" eaLnBrk="1" hangingPunct="1">
                <a:spcBef>
                  <a:spcPct val="0"/>
                </a:spcBef>
              </a:pPr>
              <a:r>
                <a:rPr lang="it-IT" sz="1400"/>
                <a:t>Gas molecules ionized by collision with the electron beam</a:t>
              </a:r>
            </a:p>
            <a:p>
              <a:pPr algn="l" eaLnBrk="1" hangingPunct="1">
                <a:spcBef>
                  <a:spcPct val="0"/>
                </a:spcBef>
              </a:pPr>
              <a:r>
                <a:rPr lang="it-IT" sz="1400"/>
                <a:t>Positive ions remains trapped in the negative electric potential</a:t>
              </a:r>
            </a:p>
            <a:p>
              <a:pPr algn="l" eaLnBrk="1" hangingPunct="1">
                <a:spcBef>
                  <a:spcPct val="0"/>
                </a:spcBef>
              </a:pPr>
              <a:r>
                <a:rPr lang="it-IT" sz="1400"/>
                <a:t>Produce electron-ion coherent oscillations</a:t>
              </a:r>
            </a:p>
          </p:txBody>
        </p:sp>
        <p:sp>
          <p:nvSpPr>
            <p:cNvPr id="18501" name="Oval 93"/>
            <p:cNvSpPr>
              <a:spLocks noChangeArrowheads="1"/>
            </p:cNvSpPr>
            <p:nvPr/>
          </p:nvSpPr>
          <p:spPr bwMode="auto">
            <a:xfrm flipH="1">
              <a:off x="4671" y="3781"/>
              <a:ext cx="63" cy="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02" name="Line 94"/>
            <p:cNvSpPr>
              <a:spLocks noChangeShapeType="1"/>
            </p:cNvSpPr>
            <p:nvPr/>
          </p:nvSpPr>
          <p:spPr bwMode="auto">
            <a:xfrm>
              <a:off x="4732" y="3812"/>
              <a:ext cx="136"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3" name="Text Box 95"/>
            <p:cNvSpPr txBox="1">
              <a:spLocks noChangeArrowheads="1"/>
            </p:cNvSpPr>
            <p:nvPr/>
          </p:nvSpPr>
          <p:spPr bwMode="auto">
            <a:xfrm>
              <a:off x="4489" y="3718"/>
              <a:ext cx="3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r>
                <a:rPr lang="en-US" sz="1200">
                  <a:solidFill>
                    <a:schemeClr val="tx1"/>
                  </a:solidFill>
                </a:rPr>
                <a:t>e</a:t>
              </a:r>
              <a:r>
                <a:rPr lang="en-US" sz="1200" baseline="30000">
                  <a:solidFill>
                    <a:schemeClr val="tx1"/>
                  </a:solidFill>
                </a:rPr>
                <a:t>-</a:t>
              </a:r>
            </a:p>
          </p:txBody>
        </p:sp>
        <p:sp>
          <p:nvSpPr>
            <p:cNvPr id="18504" name="Line 96"/>
            <p:cNvSpPr>
              <a:spLocks noChangeShapeType="1"/>
            </p:cNvSpPr>
            <p:nvPr/>
          </p:nvSpPr>
          <p:spPr bwMode="auto">
            <a:xfrm>
              <a:off x="3963" y="3643"/>
              <a:ext cx="150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5" name="Line 97"/>
            <p:cNvSpPr>
              <a:spLocks noChangeShapeType="1"/>
            </p:cNvSpPr>
            <p:nvPr/>
          </p:nvSpPr>
          <p:spPr bwMode="auto">
            <a:xfrm>
              <a:off x="3969" y="3988"/>
              <a:ext cx="150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6" name="Line 99"/>
            <p:cNvSpPr>
              <a:spLocks noChangeShapeType="1"/>
            </p:cNvSpPr>
            <p:nvPr/>
          </p:nvSpPr>
          <p:spPr bwMode="auto">
            <a:xfrm>
              <a:off x="4704" y="3868"/>
              <a:ext cx="0" cy="74"/>
            </a:xfrm>
            <a:prstGeom prst="line">
              <a:avLst/>
            </a:prstGeom>
            <a:noFill/>
            <a:ln w="9525">
              <a:solidFill>
                <a:schemeClr val="tx1"/>
              </a:solidFill>
              <a:round/>
              <a:headEnd type="triangl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7" name="Oval 98"/>
            <p:cNvSpPr>
              <a:spLocks noChangeAspect="1" noChangeArrowheads="1"/>
            </p:cNvSpPr>
            <p:nvPr/>
          </p:nvSpPr>
          <p:spPr bwMode="auto">
            <a:xfrm flipH="1">
              <a:off x="4687" y="3919"/>
              <a:ext cx="39" cy="39"/>
            </a:xfrm>
            <a:prstGeom prst="ellipse">
              <a:avLst/>
            </a:prstGeom>
            <a:solidFill>
              <a:srgbClr val="99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08" name="Line 102"/>
            <p:cNvSpPr>
              <a:spLocks noChangeShapeType="1"/>
            </p:cNvSpPr>
            <p:nvPr/>
          </p:nvSpPr>
          <p:spPr bwMode="auto">
            <a:xfrm flipV="1">
              <a:off x="4703" y="3687"/>
              <a:ext cx="0" cy="74"/>
            </a:xfrm>
            <a:prstGeom prst="line">
              <a:avLst/>
            </a:prstGeom>
            <a:noFill/>
            <a:ln w="9525">
              <a:solidFill>
                <a:schemeClr val="tx1"/>
              </a:solidFill>
              <a:round/>
              <a:headEnd type="triangl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09" name="Oval 103"/>
            <p:cNvSpPr>
              <a:spLocks noChangeAspect="1" noChangeArrowheads="1"/>
            </p:cNvSpPr>
            <p:nvPr/>
          </p:nvSpPr>
          <p:spPr bwMode="auto">
            <a:xfrm flipH="1" flipV="1">
              <a:off x="4682" y="3671"/>
              <a:ext cx="39" cy="39"/>
            </a:xfrm>
            <a:prstGeom prst="ellipse">
              <a:avLst/>
            </a:prstGeom>
            <a:solidFill>
              <a:srgbClr val="99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510" name="Text Box 104"/>
            <p:cNvSpPr txBox="1">
              <a:spLocks noChangeArrowheads="1"/>
            </p:cNvSpPr>
            <p:nvPr/>
          </p:nvSpPr>
          <p:spPr bwMode="auto">
            <a:xfrm>
              <a:off x="4667" y="3612"/>
              <a:ext cx="16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1000" b="1">
                  <a:solidFill>
                    <a:schemeClr val="tx1"/>
                  </a:solidFill>
                </a:rPr>
                <a:t>+</a:t>
              </a:r>
            </a:p>
          </p:txBody>
        </p:sp>
        <p:sp>
          <p:nvSpPr>
            <p:cNvPr id="18511" name="Text Box 105"/>
            <p:cNvSpPr txBox="1">
              <a:spLocks noChangeArrowheads="1"/>
            </p:cNvSpPr>
            <p:nvPr/>
          </p:nvSpPr>
          <p:spPr bwMode="auto">
            <a:xfrm>
              <a:off x="4672" y="3860"/>
              <a:ext cx="16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1000" b="1">
                  <a:solidFill>
                    <a:schemeClr val="tx1"/>
                  </a:solidFill>
                </a:rPr>
                <a:t>+</a:t>
              </a:r>
            </a:p>
          </p:txBody>
        </p:sp>
      </p:grpSp>
      <p:sp>
        <p:nvSpPr>
          <p:cNvPr id="18439" name="Line 345"/>
          <p:cNvSpPr>
            <a:spLocks noChangeShapeType="1"/>
          </p:cNvSpPr>
          <p:nvPr/>
        </p:nvSpPr>
        <p:spPr bwMode="auto">
          <a:xfrm>
            <a:off x="10737850" y="2024063"/>
            <a:ext cx="12700"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488" name="Group 392"/>
          <p:cNvGrpSpPr>
            <a:grpSpLocks/>
          </p:cNvGrpSpPr>
          <p:nvPr/>
        </p:nvGrpSpPr>
        <p:grpSpPr bwMode="auto">
          <a:xfrm>
            <a:off x="166688" y="838200"/>
            <a:ext cx="8869362" cy="2303463"/>
            <a:chOff x="105" y="528"/>
            <a:chExt cx="5587" cy="1451"/>
          </a:xfrm>
        </p:grpSpPr>
        <p:grpSp>
          <p:nvGrpSpPr>
            <p:cNvPr id="18441" name="Group 388"/>
            <p:cNvGrpSpPr>
              <a:grpSpLocks/>
            </p:cNvGrpSpPr>
            <p:nvPr/>
          </p:nvGrpSpPr>
          <p:grpSpPr bwMode="auto">
            <a:xfrm>
              <a:off x="105" y="528"/>
              <a:ext cx="5451" cy="1451"/>
              <a:chOff x="113" y="528"/>
              <a:chExt cx="5451" cy="1451"/>
            </a:xfrm>
          </p:grpSpPr>
          <p:sp>
            <p:nvSpPr>
              <p:cNvPr id="18443" name="Rectangle 110"/>
              <p:cNvSpPr>
                <a:spLocks noChangeArrowheads="1"/>
              </p:cNvSpPr>
              <p:nvPr/>
            </p:nvSpPr>
            <p:spPr bwMode="auto">
              <a:xfrm>
                <a:off x="121" y="573"/>
                <a:ext cx="5443" cy="1406"/>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44" name="Text Box 2"/>
              <p:cNvSpPr txBox="1">
                <a:spLocks noChangeArrowheads="1"/>
              </p:cNvSpPr>
              <p:nvPr/>
            </p:nvSpPr>
            <p:spPr bwMode="auto">
              <a:xfrm>
                <a:off x="567" y="528"/>
                <a:ext cx="489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endParaRPr lang="en-GB" sz="1800">
                  <a:solidFill>
                    <a:schemeClr val="tx1"/>
                  </a:solidFill>
                  <a:latin typeface="Arial" charset="0"/>
                </a:endParaRPr>
              </a:p>
            </p:txBody>
          </p:sp>
          <p:sp>
            <p:nvSpPr>
              <p:cNvPr id="18445" name="Text Box 3"/>
              <p:cNvSpPr txBox="1">
                <a:spLocks noChangeArrowheads="1"/>
              </p:cNvSpPr>
              <p:nvPr/>
            </p:nvSpPr>
            <p:spPr bwMode="auto">
              <a:xfrm>
                <a:off x="113" y="754"/>
                <a:ext cx="3243" cy="1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solidFill>
                      <a:schemeClr val="hlink"/>
                    </a:solidFill>
                  </a:rPr>
                  <a:t>Cavity High Order Modes (HOM)</a:t>
                </a:r>
              </a:p>
              <a:p>
                <a:pPr algn="l" eaLnBrk="1" hangingPunct="1">
                  <a:spcBef>
                    <a:spcPct val="0"/>
                  </a:spcBef>
                </a:pPr>
                <a:r>
                  <a:rPr lang="it-IT" sz="1400"/>
                  <a:t>High Q spurious resonances of the accelerating cavity excited by the bunched beam act back on the beam itself</a:t>
                </a:r>
              </a:p>
              <a:p>
                <a:pPr algn="l" eaLnBrk="1" hangingPunct="1">
                  <a:spcBef>
                    <a:spcPct val="0"/>
                  </a:spcBef>
                </a:pPr>
                <a:r>
                  <a:rPr lang="it-IT" sz="1400"/>
                  <a:t>Each bunch affects the following bunches through the wake fields excited in the cavity</a:t>
                </a:r>
              </a:p>
              <a:p>
                <a:pPr algn="l" eaLnBrk="1" hangingPunct="1">
                  <a:spcBef>
                    <a:spcPct val="0"/>
                  </a:spcBef>
                </a:pPr>
                <a:r>
                  <a:rPr lang="it-IT" sz="1400"/>
                  <a:t>The cavity HOM can couple with a beam oscillation mode having the same frequency and give rise to instability</a:t>
                </a:r>
              </a:p>
            </p:txBody>
          </p:sp>
          <p:sp>
            <p:nvSpPr>
              <p:cNvPr id="18446" name="Text Box 13"/>
              <p:cNvSpPr txBox="1">
                <a:spLocks noChangeArrowheads="1"/>
              </p:cNvSpPr>
              <p:nvPr/>
            </p:nvSpPr>
            <p:spPr bwMode="auto">
              <a:xfrm>
                <a:off x="3463" y="1280"/>
                <a:ext cx="576" cy="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nSpc>
                    <a:spcPct val="45000"/>
                  </a:lnSpc>
                </a:pPr>
                <a:r>
                  <a:rPr lang="en-US" sz="1400" b="1">
                    <a:solidFill>
                      <a:srgbClr val="008000"/>
                    </a:solidFill>
                    <a:latin typeface="Times New Roman" pitchFamily="18" charset="0"/>
                  </a:rPr>
                  <a:t>Electron</a:t>
                </a:r>
              </a:p>
              <a:p>
                <a:pPr>
                  <a:lnSpc>
                    <a:spcPct val="45000"/>
                  </a:lnSpc>
                </a:pPr>
                <a:r>
                  <a:rPr lang="en-US" sz="1400" b="1">
                    <a:solidFill>
                      <a:srgbClr val="008000"/>
                    </a:solidFill>
                    <a:latin typeface="Times New Roman" pitchFamily="18" charset="0"/>
                  </a:rPr>
                  <a:t>Bunch</a:t>
                </a:r>
                <a:endParaRPr lang="en-US" sz="1600" b="1">
                  <a:solidFill>
                    <a:srgbClr val="008000"/>
                  </a:solidFill>
                  <a:latin typeface="Times New Roman" pitchFamily="18" charset="0"/>
                </a:endParaRPr>
              </a:p>
            </p:txBody>
          </p:sp>
          <p:sp>
            <p:nvSpPr>
              <p:cNvPr id="18447" name="Line 14"/>
              <p:cNvSpPr>
                <a:spLocks noChangeShapeType="1"/>
              </p:cNvSpPr>
              <p:nvPr/>
            </p:nvSpPr>
            <p:spPr bwMode="auto">
              <a:xfrm>
                <a:off x="4520" y="1273"/>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48" name="Text Box 15"/>
              <p:cNvSpPr txBox="1">
                <a:spLocks noChangeArrowheads="1"/>
              </p:cNvSpPr>
              <p:nvPr/>
            </p:nvSpPr>
            <p:spPr bwMode="auto">
              <a:xfrm>
                <a:off x="4505" y="1330"/>
                <a:ext cx="33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r>
                  <a:rPr lang="en-US" sz="1200">
                    <a:solidFill>
                      <a:schemeClr val="tx1"/>
                    </a:solidFill>
                    <a:latin typeface="Times New Roman" pitchFamily="18" charset="0"/>
                  </a:rPr>
                  <a:t>F</a:t>
                </a:r>
              </a:p>
            </p:txBody>
          </p:sp>
          <p:sp>
            <p:nvSpPr>
              <p:cNvPr id="18449" name="Oval 17"/>
              <p:cNvSpPr>
                <a:spLocks noChangeArrowheads="1"/>
              </p:cNvSpPr>
              <p:nvPr/>
            </p:nvSpPr>
            <p:spPr bwMode="auto">
              <a:xfrm flipH="1">
                <a:off x="4488" y="1212"/>
                <a:ext cx="63"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50" name="Oval 18"/>
              <p:cNvSpPr>
                <a:spLocks noChangeArrowheads="1"/>
              </p:cNvSpPr>
              <p:nvPr/>
            </p:nvSpPr>
            <p:spPr bwMode="auto">
              <a:xfrm flipH="1">
                <a:off x="5176" y="1260"/>
                <a:ext cx="63"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51" name="Oval 19"/>
              <p:cNvSpPr>
                <a:spLocks noChangeArrowheads="1"/>
              </p:cNvSpPr>
              <p:nvPr/>
            </p:nvSpPr>
            <p:spPr bwMode="auto">
              <a:xfrm flipH="1">
                <a:off x="4104" y="1260"/>
                <a:ext cx="63"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52" name="Oval 20"/>
              <p:cNvSpPr>
                <a:spLocks noChangeArrowheads="1"/>
              </p:cNvSpPr>
              <p:nvPr/>
            </p:nvSpPr>
            <p:spPr bwMode="auto">
              <a:xfrm flipH="1">
                <a:off x="5448" y="1164"/>
                <a:ext cx="63"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53" name="Oval 22"/>
              <p:cNvSpPr>
                <a:spLocks noChangeArrowheads="1"/>
              </p:cNvSpPr>
              <p:nvPr/>
            </p:nvSpPr>
            <p:spPr bwMode="auto">
              <a:xfrm flipH="1">
                <a:off x="3720" y="1164"/>
                <a:ext cx="63"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54" name="Oval 23"/>
              <p:cNvSpPr>
                <a:spLocks noChangeArrowheads="1"/>
              </p:cNvSpPr>
              <p:nvPr/>
            </p:nvSpPr>
            <p:spPr bwMode="auto">
              <a:xfrm flipH="1">
                <a:off x="4830" y="1160"/>
                <a:ext cx="63" cy="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55" name="Freeform 253"/>
              <p:cNvSpPr>
                <a:spLocks/>
              </p:cNvSpPr>
              <p:nvPr/>
            </p:nvSpPr>
            <p:spPr bwMode="auto">
              <a:xfrm>
                <a:off x="4003" y="589"/>
                <a:ext cx="1403" cy="557"/>
              </a:xfrm>
              <a:custGeom>
                <a:avLst/>
                <a:gdLst>
                  <a:gd name="T0" fmla="*/ 732 w 1403"/>
                  <a:gd name="T1" fmla="*/ 4 h 557"/>
                  <a:gd name="T2" fmla="*/ 811 w 1403"/>
                  <a:gd name="T3" fmla="*/ 35 h 557"/>
                  <a:gd name="T4" fmla="*/ 880 w 1403"/>
                  <a:gd name="T5" fmla="*/ 94 h 557"/>
                  <a:gd name="T6" fmla="*/ 932 w 1403"/>
                  <a:gd name="T7" fmla="*/ 176 h 557"/>
                  <a:gd name="T8" fmla="*/ 966 w 1403"/>
                  <a:gd name="T9" fmla="*/ 276 h 557"/>
                  <a:gd name="T10" fmla="*/ 979 w 1403"/>
                  <a:gd name="T11" fmla="*/ 384 h 557"/>
                  <a:gd name="T12" fmla="*/ 989 w 1403"/>
                  <a:gd name="T13" fmla="*/ 449 h 557"/>
                  <a:gd name="T14" fmla="*/ 1017 w 1403"/>
                  <a:gd name="T15" fmla="*/ 502 h 557"/>
                  <a:gd name="T16" fmla="*/ 1059 w 1403"/>
                  <a:gd name="T17" fmla="*/ 531 h 557"/>
                  <a:gd name="T18" fmla="*/ 1381 w 1403"/>
                  <a:gd name="T19" fmla="*/ 535 h 557"/>
                  <a:gd name="T20" fmla="*/ 1403 w 1403"/>
                  <a:gd name="T21" fmla="*/ 465 h 557"/>
                  <a:gd name="T22" fmla="*/ 1082 w 1403"/>
                  <a:gd name="T23" fmla="*/ 557 h 557"/>
                  <a:gd name="T24" fmla="*/ 1033 w 1403"/>
                  <a:gd name="T25" fmla="*/ 545 h 557"/>
                  <a:gd name="T26" fmla="*/ 993 w 1403"/>
                  <a:gd name="T27" fmla="*/ 506 h 557"/>
                  <a:gd name="T28" fmla="*/ 964 w 1403"/>
                  <a:gd name="T29" fmla="*/ 449 h 557"/>
                  <a:gd name="T30" fmla="*/ 954 w 1403"/>
                  <a:gd name="T31" fmla="*/ 384 h 557"/>
                  <a:gd name="T32" fmla="*/ 944 w 1403"/>
                  <a:gd name="T33" fmla="*/ 282 h 557"/>
                  <a:gd name="T34" fmla="*/ 914 w 1403"/>
                  <a:gd name="T35" fmla="*/ 188 h 557"/>
                  <a:gd name="T36" fmla="*/ 863 w 1403"/>
                  <a:gd name="T37" fmla="*/ 110 h 557"/>
                  <a:gd name="T38" fmla="*/ 801 w 1403"/>
                  <a:gd name="T39" fmla="*/ 55 h 557"/>
                  <a:gd name="T40" fmla="*/ 728 w 1403"/>
                  <a:gd name="T41" fmla="*/ 27 h 557"/>
                  <a:gd name="T42" fmla="*/ 653 w 1403"/>
                  <a:gd name="T43" fmla="*/ 27 h 557"/>
                  <a:gd name="T44" fmla="*/ 580 w 1403"/>
                  <a:gd name="T45" fmla="*/ 55 h 557"/>
                  <a:gd name="T46" fmla="*/ 518 w 1403"/>
                  <a:gd name="T47" fmla="*/ 110 h 557"/>
                  <a:gd name="T48" fmla="*/ 467 w 1403"/>
                  <a:gd name="T49" fmla="*/ 188 h 557"/>
                  <a:gd name="T50" fmla="*/ 437 w 1403"/>
                  <a:gd name="T51" fmla="*/ 282 h 557"/>
                  <a:gd name="T52" fmla="*/ 425 w 1403"/>
                  <a:gd name="T53" fmla="*/ 384 h 557"/>
                  <a:gd name="T54" fmla="*/ 419 w 1403"/>
                  <a:gd name="T55" fmla="*/ 449 h 557"/>
                  <a:gd name="T56" fmla="*/ 394 w 1403"/>
                  <a:gd name="T57" fmla="*/ 506 h 557"/>
                  <a:gd name="T58" fmla="*/ 362 w 1403"/>
                  <a:gd name="T59" fmla="*/ 545 h 557"/>
                  <a:gd name="T60" fmla="*/ 322 w 1403"/>
                  <a:gd name="T61" fmla="*/ 557 h 557"/>
                  <a:gd name="T62" fmla="*/ 0 w 1403"/>
                  <a:gd name="T63" fmla="*/ 465 h 557"/>
                  <a:gd name="T64" fmla="*/ 23 w 1403"/>
                  <a:gd name="T65" fmla="*/ 535 h 557"/>
                  <a:gd name="T66" fmla="*/ 340 w 1403"/>
                  <a:gd name="T67" fmla="*/ 531 h 557"/>
                  <a:gd name="T68" fmla="*/ 372 w 1403"/>
                  <a:gd name="T69" fmla="*/ 502 h 557"/>
                  <a:gd name="T70" fmla="*/ 394 w 1403"/>
                  <a:gd name="T71" fmla="*/ 449 h 557"/>
                  <a:gd name="T72" fmla="*/ 403 w 1403"/>
                  <a:gd name="T73" fmla="*/ 384 h 557"/>
                  <a:gd name="T74" fmla="*/ 415 w 1403"/>
                  <a:gd name="T75" fmla="*/ 276 h 557"/>
                  <a:gd name="T76" fmla="*/ 449 w 1403"/>
                  <a:gd name="T77" fmla="*/ 176 h 557"/>
                  <a:gd name="T78" fmla="*/ 502 w 1403"/>
                  <a:gd name="T79" fmla="*/ 94 h 557"/>
                  <a:gd name="T80" fmla="*/ 570 w 1403"/>
                  <a:gd name="T81" fmla="*/ 35 h 557"/>
                  <a:gd name="T82" fmla="*/ 649 w 1403"/>
                  <a:gd name="T83" fmla="*/ 4 h 5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03" h="557">
                    <a:moveTo>
                      <a:pt x="690" y="0"/>
                    </a:moveTo>
                    <a:lnTo>
                      <a:pt x="732" y="4"/>
                    </a:lnTo>
                    <a:lnTo>
                      <a:pt x="772" y="14"/>
                    </a:lnTo>
                    <a:lnTo>
                      <a:pt x="811" y="35"/>
                    </a:lnTo>
                    <a:lnTo>
                      <a:pt x="845" y="61"/>
                    </a:lnTo>
                    <a:lnTo>
                      <a:pt x="880" y="94"/>
                    </a:lnTo>
                    <a:lnTo>
                      <a:pt x="908" y="133"/>
                    </a:lnTo>
                    <a:lnTo>
                      <a:pt x="932" y="176"/>
                    </a:lnTo>
                    <a:lnTo>
                      <a:pt x="952" y="225"/>
                    </a:lnTo>
                    <a:lnTo>
                      <a:pt x="966" y="276"/>
                    </a:lnTo>
                    <a:lnTo>
                      <a:pt x="975" y="329"/>
                    </a:lnTo>
                    <a:lnTo>
                      <a:pt x="979" y="384"/>
                    </a:lnTo>
                    <a:lnTo>
                      <a:pt x="981" y="416"/>
                    </a:lnTo>
                    <a:lnTo>
                      <a:pt x="989" y="449"/>
                    </a:lnTo>
                    <a:lnTo>
                      <a:pt x="1001" y="478"/>
                    </a:lnTo>
                    <a:lnTo>
                      <a:pt x="1017" y="502"/>
                    </a:lnTo>
                    <a:lnTo>
                      <a:pt x="1037" y="518"/>
                    </a:lnTo>
                    <a:lnTo>
                      <a:pt x="1059" y="531"/>
                    </a:lnTo>
                    <a:lnTo>
                      <a:pt x="1082" y="535"/>
                    </a:lnTo>
                    <a:lnTo>
                      <a:pt x="1381" y="535"/>
                    </a:lnTo>
                    <a:lnTo>
                      <a:pt x="1381" y="465"/>
                    </a:lnTo>
                    <a:lnTo>
                      <a:pt x="1403" y="465"/>
                    </a:lnTo>
                    <a:lnTo>
                      <a:pt x="1403" y="557"/>
                    </a:lnTo>
                    <a:lnTo>
                      <a:pt x="1082" y="557"/>
                    </a:lnTo>
                    <a:lnTo>
                      <a:pt x="1057" y="553"/>
                    </a:lnTo>
                    <a:lnTo>
                      <a:pt x="1033" y="545"/>
                    </a:lnTo>
                    <a:lnTo>
                      <a:pt x="1011" y="529"/>
                    </a:lnTo>
                    <a:lnTo>
                      <a:pt x="993" y="506"/>
                    </a:lnTo>
                    <a:lnTo>
                      <a:pt x="977" y="480"/>
                    </a:lnTo>
                    <a:lnTo>
                      <a:pt x="964" y="449"/>
                    </a:lnTo>
                    <a:lnTo>
                      <a:pt x="958" y="416"/>
                    </a:lnTo>
                    <a:lnTo>
                      <a:pt x="954" y="384"/>
                    </a:lnTo>
                    <a:lnTo>
                      <a:pt x="952" y="333"/>
                    </a:lnTo>
                    <a:lnTo>
                      <a:pt x="944" y="282"/>
                    </a:lnTo>
                    <a:lnTo>
                      <a:pt x="932" y="233"/>
                    </a:lnTo>
                    <a:lnTo>
                      <a:pt x="914" y="188"/>
                    </a:lnTo>
                    <a:lnTo>
                      <a:pt x="890" y="147"/>
                    </a:lnTo>
                    <a:lnTo>
                      <a:pt x="863" y="110"/>
                    </a:lnTo>
                    <a:lnTo>
                      <a:pt x="833" y="80"/>
                    </a:lnTo>
                    <a:lnTo>
                      <a:pt x="801" y="55"/>
                    </a:lnTo>
                    <a:lnTo>
                      <a:pt x="764" y="37"/>
                    </a:lnTo>
                    <a:lnTo>
                      <a:pt x="728" y="27"/>
                    </a:lnTo>
                    <a:lnTo>
                      <a:pt x="690" y="23"/>
                    </a:lnTo>
                    <a:lnTo>
                      <a:pt x="653" y="27"/>
                    </a:lnTo>
                    <a:lnTo>
                      <a:pt x="617" y="37"/>
                    </a:lnTo>
                    <a:lnTo>
                      <a:pt x="580" y="55"/>
                    </a:lnTo>
                    <a:lnTo>
                      <a:pt x="548" y="80"/>
                    </a:lnTo>
                    <a:lnTo>
                      <a:pt x="518" y="110"/>
                    </a:lnTo>
                    <a:lnTo>
                      <a:pt x="489" y="147"/>
                    </a:lnTo>
                    <a:lnTo>
                      <a:pt x="467" y="188"/>
                    </a:lnTo>
                    <a:lnTo>
                      <a:pt x="449" y="233"/>
                    </a:lnTo>
                    <a:lnTo>
                      <a:pt x="437" y="282"/>
                    </a:lnTo>
                    <a:lnTo>
                      <a:pt x="429" y="333"/>
                    </a:lnTo>
                    <a:lnTo>
                      <a:pt x="425" y="384"/>
                    </a:lnTo>
                    <a:lnTo>
                      <a:pt x="425" y="416"/>
                    </a:lnTo>
                    <a:lnTo>
                      <a:pt x="419" y="449"/>
                    </a:lnTo>
                    <a:lnTo>
                      <a:pt x="409" y="480"/>
                    </a:lnTo>
                    <a:lnTo>
                      <a:pt x="394" y="506"/>
                    </a:lnTo>
                    <a:lnTo>
                      <a:pt x="380" y="529"/>
                    </a:lnTo>
                    <a:lnTo>
                      <a:pt x="362" y="545"/>
                    </a:lnTo>
                    <a:lnTo>
                      <a:pt x="342" y="553"/>
                    </a:lnTo>
                    <a:lnTo>
                      <a:pt x="322" y="557"/>
                    </a:lnTo>
                    <a:lnTo>
                      <a:pt x="0" y="557"/>
                    </a:lnTo>
                    <a:lnTo>
                      <a:pt x="0" y="465"/>
                    </a:lnTo>
                    <a:lnTo>
                      <a:pt x="23" y="465"/>
                    </a:lnTo>
                    <a:lnTo>
                      <a:pt x="23" y="535"/>
                    </a:lnTo>
                    <a:lnTo>
                      <a:pt x="322" y="535"/>
                    </a:lnTo>
                    <a:lnTo>
                      <a:pt x="340" y="531"/>
                    </a:lnTo>
                    <a:lnTo>
                      <a:pt x="358" y="518"/>
                    </a:lnTo>
                    <a:lnTo>
                      <a:pt x="372" y="502"/>
                    </a:lnTo>
                    <a:lnTo>
                      <a:pt x="384" y="478"/>
                    </a:lnTo>
                    <a:lnTo>
                      <a:pt x="394" y="449"/>
                    </a:lnTo>
                    <a:lnTo>
                      <a:pt x="401" y="416"/>
                    </a:lnTo>
                    <a:lnTo>
                      <a:pt x="403" y="384"/>
                    </a:lnTo>
                    <a:lnTo>
                      <a:pt x="407" y="329"/>
                    </a:lnTo>
                    <a:lnTo>
                      <a:pt x="415" y="276"/>
                    </a:lnTo>
                    <a:lnTo>
                      <a:pt x="429" y="225"/>
                    </a:lnTo>
                    <a:lnTo>
                      <a:pt x="449" y="176"/>
                    </a:lnTo>
                    <a:lnTo>
                      <a:pt x="473" y="133"/>
                    </a:lnTo>
                    <a:lnTo>
                      <a:pt x="502" y="94"/>
                    </a:lnTo>
                    <a:lnTo>
                      <a:pt x="534" y="61"/>
                    </a:lnTo>
                    <a:lnTo>
                      <a:pt x="570" y="35"/>
                    </a:lnTo>
                    <a:lnTo>
                      <a:pt x="609" y="14"/>
                    </a:lnTo>
                    <a:lnTo>
                      <a:pt x="649" y="4"/>
                    </a:lnTo>
                    <a:lnTo>
                      <a:pt x="690" y="0"/>
                    </a:lnTo>
                    <a:close/>
                  </a:path>
                </a:pathLst>
              </a:custGeom>
              <a:solidFill>
                <a:srgbClr val="C0C0C0"/>
              </a:solidFill>
              <a:ln w="15875">
                <a:solidFill>
                  <a:srgbClr val="000000"/>
                </a:solidFill>
                <a:prstDash val="solid"/>
                <a:round/>
                <a:headEnd/>
                <a:tailEnd/>
              </a:ln>
            </p:spPr>
            <p:txBody>
              <a:bodyPr/>
              <a:lstStyle/>
              <a:p>
                <a:endParaRPr lang="en-US"/>
              </a:p>
            </p:txBody>
          </p:sp>
          <p:sp>
            <p:nvSpPr>
              <p:cNvPr id="18456" name="Freeform 254"/>
              <p:cNvSpPr>
                <a:spLocks/>
              </p:cNvSpPr>
              <p:nvPr/>
            </p:nvSpPr>
            <p:spPr bwMode="auto">
              <a:xfrm>
                <a:off x="4002" y="1401"/>
                <a:ext cx="1403" cy="559"/>
              </a:xfrm>
              <a:custGeom>
                <a:avLst/>
                <a:gdLst>
                  <a:gd name="T0" fmla="*/ 673 w 1403"/>
                  <a:gd name="T1" fmla="*/ 555 h 559"/>
                  <a:gd name="T2" fmla="*/ 595 w 1403"/>
                  <a:gd name="T3" fmla="*/ 525 h 559"/>
                  <a:gd name="T4" fmla="*/ 526 w 1403"/>
                  <a:gd name="T5" fmla="*/ 465 h 559"/>
                  <a:gd name="T6" fmla="*/ 471 w 1403"/>
                  <a:gd name="T7" fmla="*/ 382 h 559"/>
                  <a:gd name="T8" fmla="*/ 437 w 1403"/>
                  <a:gd name="T9" fmla="*/ 284 h 559"/>
                  <a:gd name="T10" fmla="*/ 425 w 1403"/>
                  <a:gd name="T11" fmla="*/ 176 h 559"/>
                  <a:gd name="T12" fmla="*/ 415 w 1403"/>
                  <a:gd name="T13" fmla="*/ 110 h 559"/>
                  <a:gd name="T14" fmla="*/ 386 w 1403"/>
                  <a:gd name="T15" fmla="*/ 57 h 559"/>
                  <a:gd name="T16" fmla="*/ 346 w 1403"/>
                  <a:gd name="T17" fmla="*/ 29 h 559"/>
                  <a:gd name="T18" fmla="*/ 23 w 1403"/>
                  <a:gd name="T19" fmla="*/ 25 h 559"/>
                  <a:gd name="T20" fmla="*/ 0 w 1403"/>
                  <a:gd name="T21" fmla="*/ 94 h 559"/>
                  <a:gd name="T22" fmla="*/ 322 w 1403"/>
                  <a:gd name="T23" fmla="*/ 0 h 559"/>
                  <a:gd name="T24" fmla="*/ 370 w 1403"/>
                  <a:gd name="T25" fmla="*/ 15 h 559"/>
                  <a:gd name="T26" fmla="*/ 413 w 1403"/>
                  <a:gd name="T27" fmla="*/ 51 h 559"/>
                  <a:gd name="T28" fmla="*/ 439 w 1403"/>
                  <a:gd name="T29" fmla="*/ 108 h 559"/>
                  <a:gd name="T30" fmla="*/ 449 w 1403"/>
                  <a:gd name="T31" fmla="*/ 176 h 559"/>
                  <a:gd name="T32" fmla="*/ 459 w 1403"/>
                  <a:gd name="T33" fmla="*/ 276 h 559"/>
                  <a:gd name="T34" fmla="*/ 491 w 1403"/>
                  <a:gd name="T35" fmla="*/ 370 h 559"/>
                  <a:gd name="T36" fmla="*/ 540 w 1403"/>
                  <a:gd name="T37" fmla="*/ 447 h 559"/>
                  <a:gd name="T38" fmla="*/ 603 w 1403"/>
                  <a:gd name="T39" fmla="*/ 502 h 559"/>
                  <a:gd name="T40" fmla="*/ 675 w 1403"/>
                  <a:gd name="T41" fmla="*/ 531 h 559"/>
                  <a:gd name="T42" fmla="*/ 750 w 1403"/>
                  <a:gd name="T43" fmla="*/ 531 h 559"/>
                  <a:gd name="T44" fmla="*/ 823 w 1403"/>
                  <a:gd name="T45" fmla="*/ 502 h 559"/>
                  <a:gd name="T46" fmla="*/ 888 w 1403"/>
                  <a:gd name="T47" fmla="*/ 447 h 559"/>
                  <a:gd name="T48" fmla="*/ 936 w 1403"/>
                  <a:gd name="T49" fmla="*/ 370 h 559"/>
                  <a:gd name="T50" fmla="*/ 966 w 1403"/>
                  <a:gd name="T51" fmla="*/ 276 h 559"/>
                  <a:gd name="T52" fmla="*/ 979 w 1403"/>
                  <a:gd name="T53" fmla="*/ 176 h 559"/>
                  <a:gd name="T54" fmla="*/ 987 w 1403"/>
                  <a:gd name="T55" fmla="*/ 108 h 559"/>
                  <a:gd name="T56" fmla="*/ 1009 w 1403"/>
                  <a:gd name="T57" fmla="*/ 51 h 559"/>
                  <a:gd name="T58" fmla="*/ 1041 w 1403"/>
                  <a:gd name="T59" fmla="*/ 15 h 559"/>
                  <a:gd name="T60" fmla="*/ 1082 w 1403"/>
                  <a:gd name="T61" fmla="*/ 0 h 559"/>
                  <a:gd name="T62" fmla="*/ 1403 w 1403"/>
                  <a:gd name="T63" fmla="*/ 94 h 559"/>
                  <a:gd name="T64" fmla="*/ 1381 w 1403"/>
                  <a:gd name="T65" fmla="*/ 25 h 559"/>
                  <a:gd name="T66" fmla="*/ 1063 w 1403"/>
                  <a:gd name="T67" fmla="*/ 29 h 559"/>
                  <a:gd name="T68" fmla="*/ 1031 w 1403"/>
                  <a:gd name="T69" fmla="*/ 57 h 559"/>
                  <a:gd name="T70" fmla="*/ 1009 w 1403"/>
                  <a:gd name="T71" fmla="*/ 110 h 559"/>
                  <a:gd name="T72" fmla="*/ 1001 w 1403"/>
                  <a:gd name="T73" fmla="*/ 176 h 559"/>
                  <a:gd name="T74" fmla="*/ 989 w 1403"/>
                  <a:gd name="T75" fmla="*/ 284 h 559"/>
                  <a:gd name="T76" fmla="*/ 956 w 1403"/>
                  <a:gd name="T77" fmla="*/ 382 h 559"/>
                  <a:gd name="T78" fmla="*/ 902 w 1403"/>
                  <a:gd name="T79" fmla="*/ 465 h 559"/>
                  <a:gd name="T80" fmla="*/ 833 w 1403"/>
                  <a:gd name="T81" fmla="*/ 525 h 559"/>
                  <a:gd name="T82" fmla="*/ 754 w 1403"/>
                  <a:gd name="T83" fmla="*/ 555 h 5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03" h="559">
                    <a:moveTo>
                      <a:pt x="714" y="559"/>
                    </a:moveTo>
                    <a:lnTo>
                      <a:pt x="673" y="555"/>
                    </a:lnTo>
                    <a:lnTo>
                      <a:pt x="633" y="543"/>
                    </a:lnTo>
                    <a:lnTo>
                      <a:pt x="595" y="525"/>
                    </a:lnTo>
                    <a:lnTo>
                      <a:pt x="558" y="498"/>
                    </a:lnTo>
                    <a:lnTo>
                      <a:pt x="526" y="465"/>
                    </a:lnTo>
                    <a:lnTo>
                      <a:pt x="496" y="427"/>
                    </a:lnTo>
                    <a:lnTo>
                      <a:pt x="471" y="382"/>
                    </a:lnTo>
                    <a:lnTo>
                      <a:pt x="451" y="335"/>
                    </a:lnTo>
                    <a:lnTo>
                      <a:pt x="437" y="284"/>
                    </a:lnTo>
                    <a:lnTo>
                      <a:pt x="429" y="229"/>
                    </a:lnTo>
                    <a:lnTo>
                      <a:pt x="425" y="176"/>
                    </a:lnTo>
                    <a:lnTo>
                      <a:pt x="423" y="141"/>
                    </a:lnTo>
                    <a:lnTo>
                      <a:pt x="415" y="110"/>
                    </a:lnTo>
                    <a:lnTo>
                      <a:pt x="403" y="82"/>
                    </a:lnTo>
                    <a:lnTo>
                      <a:pt x="386" y="57"/>
                    </a:lnTo>
                    <a:lnTo>
                      <a:pt x="366" y="39"/>
                    </a:lnTo>
                    <a:lnTo>
                      <a:pt x="346" y="29"/>
                    </a:lnTo>
                    <a:lnTo>
                      <a:pt x="322" y="25"/>
                    </a:lnTo>
                    <a:lnTo>
                      <a:pt x="23" y="25"/>
                    </a:lnTo>
                    <a:lnTo>
                      <a:pt x="23" y="94"/>
                    </a:lnTo>
                    <a:lnTo>
                      <a:pt x="0" y="94"/>
                    </a:lnTo>
                    <a:lnTo>
                      <a:pt x="0" y="0"/>
                    </a:lnTo>
                    <a:lnTo>
                      <a:pt x="322" y="0"/>
                    </a:lnTo>
                    <a:lnTo>
                      <a:pt x="346" y="4"/>
                    </a:lnTo>
                    <a:lnTo>
                      <a:pt x="370" y="15"/>
                    </a:lnTo>
                    <a:lnTo>
                      <a:pt x="392" y="31"/>
                    </a:lnTo>
                    <a:lnTo>
                      <a:pt x="413" y="51"/>
                    </a:lnTo>
                    <a:lnTo>
                      <a:pt x="427" y="78"/>
                    </a:lnTo>
                    <a:lnTo>
                      <a:pt x="439" y="108"/>
                    </a:lnTo>
                    <a:lnTo>
                      <a:pt x="447" y="141"/>
                    </a:lnTo>
                    <a:lnTo>
                      <a:pt x="449" y="176"/>
                    </a:lnTo>
                    <a:lnTo>
                      <a:pt x="451" y="227"/>
                    </a:lnTo>
                    <a:lnTo>
                      <a:pt x="459" y="276"/>
                    </a:lnTo>
                    <a:lnTo>
                      <a:pt x="473" y="325"/>
                    </a:lnTo>
                    <a:lnTo>
                      <a:pt x="491" y="370"/>
                    </a:lnTo>
                    <a:lnTo>
                      <a:pt x="514" y="410"/>
                    </a:lnTo>
                    <a:lnTo>
                      <a:pt x="540" y="447"/>
                    </a:lnTo>
                    <a:lnTo>
                      <a:pt x="570" y="478"/>
                    </a:lnTo>
                    <a:lnTo>
                      <a:pt x="603" y="502"/>
                    </a:lnTo>
                    <a:lnTo>
                      <a:pt x="639" y="521"/>
                    </a:lnTo>
                    <a:lnTo>
                      <a:pt x="675" y="531"/>
                    </a:lnTo>
                    <a:lnTo>
                      <a:pt x="714" y="535"/>
                    </a:lnTo>
                    <a:lnTo>
                      <a:pt x="750" y="531"/>
                    </a:lnTo>
                    <a:lnTo>
                      <a:pt x="789" y="521"/>
                    </a:lnTo>
                    <a:lnTo>
                      <a:pt x="823" y="502"/>
                    </a:lnTo>
                    <a:lnTo>
                      <a:pt x="857" y="478"/>
                    </a:lnTo>
                    <a:lnTo>
                      <a:pt x="888" y="447"/>
                    </a:lnTo>
                    <a:lnTo>
                      <a:pt x="914" y="410"/>
                    </a:lnTo>
                    <a:lnTo>
                      <a:pt x="936" y="370"/>
                    </a:lnTo>
                    <a:lnTo>
                      <a:pt x="954" y="325"/>
                    </a:lnTo>
                    <a:lnTo>
                      <a:pt x="966" y="276"/>
                    </a:lnTo>
                    <a:lnTo>
                      <a:pt x="975" y="227"/>
                    </a:lnTo>
                    <a:lnTo>
                      <a:pt x="979" y="176"/>
                    </a:lnTo>
                    <a:lnTo>
                      <a:pt x="981" y="141"/>
                    </a:lnTo>
                    <a:lnTo>
                      <a:pt x="987" y="108"/>
                    </a:lnTo>
                    <a:lnTo>
                      <a:pt x="995" y="78"/>
                    </a:lnTo>
                    <a:lnTo>
                      <a:pt x="1009" y="51"/>
                    </a:lnTo>
                    <a:lnTo>
                      <a:pt x="1025" y="31"/>
                    </a:lnTo>
                    <a:lnTo>
                      <a:pt x="1041" y="15"/>
                    </a:lnTo>
                    <a:lnTo>
                      <a:pt x="1061" y="4"/>
                    </a:lnTo>
                    <a:lnTo>
                      <a:pt x="1082" y="0"/>
                    </a:lnTo>
                    <a:lnTo>
                      <a:pt x="1403" y="0"/>
                    </a:lnTo>
                    <a:lnTo>
                      <a:pt x="1403" y="94"/>
                    </a:lnTo>
                    <a:lnTo>
                      <a:pt x="1381" y="94"/>
                    </a:lnTo>
                    <a:lnTo>
                      <a:pt x="1381" y="25"/>
                    </a:lnTo>
                    <a:lnTo>
                      <a:pt x="1082" y="25"/>
                    </a:lnTo>
                    <a:lnTo>
                      <a:pt x="1063" y="29"/>
                    </a:lnTo>
                    <a:lnTo>
                      <a:pt x="1047" y="39"/>
                    </a:lnTo>
                    <a:lnTo>
                      <a:pt x="1031" y="57"/>
                    </a:lnTo>
                    <a:lnTo>
                      <a:pt x="1019" y="82"/>
                    </a:lnTo>
                    <a:lnTo>
                      <a:pt x="1009" y="110"/>
                    </a:lnTo>
                    <a:lnTo>
                      <a:pt x="1003" y="141"/>
                    </a:lnTo>
                    <a:lnTo>
                      <a:pt x="1001" y="176"/>
                    </a:lnTo>
                    <a:lnTo>
                      <a:pt x="999" y="229"/>
                    </a:lnTo>
                    <a:lnTo>
                      <a:pt x="989" y="284"/>
                    </a:lnTo>
                    <a:lnTo>
                      <a:pt x="975" y="335"/>
                    </a:lnTo>
                    <a:lnTo>
                      <a:pt x="956" y="382"/>
                    </a:lnTo>
                    <a:lnTo>
                      <a:pt x="930" y="427"/>
                    </a:lnTo>
                    <a:lnTo>
                      <a:pt x="902" y="465"/>
                    </a:lnTo>
                    <a:lnTo>
                      <a:pt x="869" y="498"/>
                    </a:lnTo>
                    <a:lnTo>
                      <a:pt x="833" y="525"/>
                    </a:lnTo>
                    <a:lnTo>
                      <a:pt x="795" y="543"/>
                    </a:lnTo>
                    <a:lnTo>
                      <a:pt x="754" y="555"/>
                    </a:lnTo>
                    <a:lnTo>
                      <a:pt x="714" y="559"/>
                    </a:lnTo>
                    <a:close/>
                  </a:path>
                </a:pathLst>
              </a:custGeom>
              <a:solidFill>
                <a:srgbClr val="C0C0C0"/>
              </a:solidFill>
              <a:ln w="15875">
                <a:solidFill>
                  <a:srgbClr val="000000"/>
                </a:solidFill>
                <a:prstDash val="solid"/>
                <a:round/>
                <a:headEnd/>
                <a:tailEnd/>
              </a:ln>
            </p:spPr>
            <p:txBody>
              <a:bodyPr/>
              <a:lstStyle/>
              <a:p>
                <a:endParaRPr lang="en-US"/>
              </a:p>
            </p:txBody>
          </p:sp>
          <p:sp>
            <p:nvSpPr>
              <p:cNvPr id="18457" name="Line 257"/>
              <p:cNvSpPr>
                <a:spLocks noChangeShapeType="1"/>
              </p:cNvSpPr>
              <p:nvPr/>
            </p:nvSpPr>
            <p:spPr bwMode="auto">
              <a:xfrm flipH="1">
                <a:off x="4501" y="1010"/>
                <a:ext cx="20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8" name="Freeform 258"/>
              <p:cNvSpPr>
                <a:spLocks/>
              </p:cNvSpPr>
              <p:nvPr/>
            </p:nvSpPr>
            <p:spPr bwMode="auto">
              <a:xfrm>
                <a:off x="4456" y="985"/>
                <a:ext cx="51" cy="51"/>
              </a:xfrm>
              <a:custGeom>
                <a:avLst/>
                <a:gdLst>
                  <a:gd name="T0" fmla="*/ 51 w 51"/>
                  <a:gd name="T1" fmla="*/ 51 h 51"/>
                  <a:gd name="T2" fmla="*/ 0 w 51"/>
                  <a:gd name="T3" fmla="*/ 25 h 51"/>
                  <a:gd name="T4" fmla="*/ 51 w 51"/>
                  <a:gd name="T5" fmla="*/ 0 h 51"/>
                  <a:gd name="T6" fmla="*/ 51 w 51"/>
                  <a:gd name="T7" fmla="*/ 51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1">
                    <a:moveTo>
                      <a:pt x="51" y="51"/>
                    </a:moveTo>
                    <a:lnTo>
                      <a:pt x="0" y="25"/>
                    </a:lnTo>
                    <a:lnTo>
                      <a:pt x="51" y="0"/>
                    </a:lnTo>
                    <a:lnTo>
                      <a:pt x="51"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59" name="Line 259"/>
              <p:cNvSpPr>
                <a:spLocks noChangeShapeType="1"/>
              </p:cNvSpPr>
              <p:nvPr/>
            </p:nvSpPr>
            <p:spPr bwMode="auto">
              <a:xfrm flipH="1">
                <a:off x="4565" y="1097"/>
                <a:ext cx="142"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0" name="Freeform 260"/>
              <p:cNvSpPr>
                <a:spLocks/>
              </p:cNvSpPr>
              <p:nvPr/>
            </p:nvSpPr>
            <p:spPr bwMode="auto">
              <a:xfrm>
                <a:off x="4521" y="1073"/>
                <a:ext cx="52" cy="51"/>
              </a:xfrm>
              <a:custGeom>
                <a:avLst/>
                <a:gdLst>
                  <a:gd name="T0" fmla="*/ 52 w 52"/>
                  <a:gd name="T1" fmla="*/ 51 h 51"/>
                  <a:gd name="T2" fmla="*/ 0 w 52"/>
                  <a:gd name="T3" fmla="*/ 24 h 51"/>
                  <a:gd name="T4" fmla="*/ 52 w 52"/>
                  <a:gd name="T5" fmla="*/ 0 h 51"/>
                  <a:gd name="T6" fmla="*/ 52 w 52"/>
                  <a:gd name="T7" fmla="*/ 51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51">
                    <a:moveTo>
                      <a:pt x="52" y="51"/>
                    </a:moveTo>
                    <a:lnTo>
                      <a:pt x="0" y="24"/>
                    </a:lnTo>
                    <a:lnTo>
                      <a:pt x="52" y="0"/>
                    </a:lnTo>
                    <a:lnTo>
                      <a:pt x="52"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61" name="Line 261"/>
              <p:cNvSpPr>
                <a:spLocks noChangeShapeType="1"/>
              </p:cNvSpPr>
              <p:nvPr/>
            </p:nvSpPr>
            <p:spPr bwMode="auto">
              <a:xfrm flipH="1">
                <a:off x="4565" y="922"/>
                <a:ext cx="142"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2" name="Freeform 262"/>
              <p:cNvSpPr>
                <a:spLocks/>
              </p:cNvSpPr>
              <p:nvPr/>
            </p:nvSpPr>
            <p:spPr bwMode="auto">
              <a:xfrm>
                <a:off x="4521" y="895"/>
                <a:ext cx="52" cy="53"/>
              </a:xfrm>
              <a:custGeom>
                <a:avLst/>
                <a:gdLst>
                  <a:gd name="T0" fmla="*/ 52 w 52"/>
                  <a:gd name="T1" fmla="*/ 53 h 53"/>
                  <a:gd name="T2" fmla="*/ 0 w 52"/>
                  <a:gd name="T3" fmla="*/ 27 h 53"/>
                  <a:gd name="T4" fmla="*/ 52 w 52"/>
                  <a:gd name="T5" fmla="*/ 0 h 53"/>
                  <a:gd name="T6" fmla="*/ 52 w 52"/>
                  <a:gd name="T7" fmla="*/ 53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53">
                    <a:moveTo>
                      <a:pt x="52" y="53"/>
                    </a:moveTo>
                    <a:lnTo>
                      <a:pt x="0" y="27"/>
                    </a:lnTo>
                    <a:lnTo>
                      <a:pt x="52" y="0"/>
                    </a:lnTo>
                    <a:lnTo>
                      <a:pt x="52"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63" name="Line 263"/>
              <p:cNvSpPr>
                <a:spLocks noChangeShapeType="1"/>
              </p:cNvSpPr>
              <p:nvPr/>
            </p:nvSpPr>
            <p:spPr bwMode="auto">
              <a:xfrm flipH="1">
                <a:off x="4646" y="834"/>
                <a:ext cx="6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4" name="Freeform 264"/>
              <p:cNvSpPr>
                <a:spLocks/>
              </p:cNvSpPr>
              <p:nvPr/>
            </p:nvSpPr>
            <p:spPr bwMode="auto">
              <a:xfrm>
                <a:off x="4602" y="808"/>
                <a:ext cx="50" cy="51"/>
              </a:xfrm>
              <a:custGeom>
                <a:avLst/>
                <a:gdLst>
                  <a:gd name="T0" fmla="*/ 50 w 50"/>
                  <a:gd name="T1" fmla="*/ 51 h 51"/>
                  <a:gd name="T2" fmla="*/ 0 w 50"/>
                  <a:gd name="T3" fmla="*/ 26 h 51"/>
                  <a:gd name="T4" fmla="*/ 50 w 50"/>
                  <a:gd name="T5" fmla="*/ 0 h 51"/>
                  <a:gd name="T6" fmla="*/ 50 w 50"/>
                  <a:gd name="T7" fmla="*/ 51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51">
                    <a:moveTo>
                      <a:pt x="50" y="51"/>
                    </a:moveTo>
                    <a:lnTo>
                      <a:pt x="0" y="26"/>
                    </a:lnTo>
                    <a:lnTo>
                      <a:pt x="50" y="0"/>
                    </a:lnTo>
                    <a:lnTo>
                      <a:pt x="5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65" name="Line 265"/>
              <p:cNvSpPr>
                <a:spLocks noChangeShapeType="1"/>
              </p:cNvSpPr>
              <p:nvPr/>
            </p:nvSpPr>
            <p:spPr bwMode="auto">
              <a:xfrm>
                <a:off x="4707" y="1362"/>
                <a:ext cx="6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6" name="Freeform 266"/>
              <p:cNvSpPr>
                <a:spLocks/>
              </p:cNvSpPr>
              <p:nvPr/>
            </p:nvSpPr>
            <p:spPr bwMode="auto">
              <a:xfrm>
                <a:off x="4765" y="1336"/>
                <a:ext cx="51" cy="53"/>
              </a:xfrm>
              <a:custGeom>
                <a:avLst/>
                <a:gdLst>
                  <a:gd name="T0" fmla="*/ 0 w 51"/>
                  <a:gd name="T1" fmla="*/ 0 h 53"/>
                  <a:gd name="T2" fmla="*/ 51 w 51"/>
                  <a:gd name="T3" fmla="*/ 26 h 53"/>
                  <a:gd name="T4" fmla="*/ 0 w 51"/>
                  <a:gd name="T5" fmla="*/ 53 h 53"/>
                  <a:gd name="T6" fmla="*/ 0 w 51"/>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3">
                    <a:moveTo>
                      <a:pt x="0" y="0"/>
                    </a:moveTo>
                    <a:lnTo>
                      <a:pt x="51" y="26"/>
                    </a:lnTo>
                    <a:lnTo>
                      <a:pt x="0" y="5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67" name="Line 267"/>
              <p:cNvSpPr>
                <a:spLocks noChangeShapeType="1"/>
              </p:cNvSpPr>
              <p:nvPr/>
            </p:nvSpPr>
            <p:spPr bwMode="auto">
              <a:xfrm>
                <a:off x="4707" y="1538"/>
                <a:ext cx="20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8" name="Freeform 268"/>
              <p:cNvSpPr>
                <a:spLocks/>
              </p:cNvSpPr>
              <p:nvPr/>
            </p:nvSpPr>
            <p:spPr bwMode="auto">
              <a:xfrm>
                <a:off x="4907" y="1513"/>
                <a:ext cx="50" cy="51"/>
              </a:xfrm>
              <a:custGeom>
                <a:avLst/>
                <a:gdLst>
                  <a:gd name="T0" fmla="*/ 0 w 50"/>
                  <a:gd name="T1" fmla="*/ 0 h 51"/>
                  <a:gd name="T2" fmla="*/ 50 w 50"/>
                  <a:gd name="T3" fmla="*/ 25 h 51"/>
                  <a:gd name="T4" fmla="*/ 0 w 50"/>
                  <a:gd name="T5" fmla="*/ 51 h 51"/>
                  <a:gd name="T6" fmla="*/ 0 w 50"/>
                  <a:gd name="T7" fmla="*/ 0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51">
                    <a:moveTo>
                      <a:pt x="0" y="0"/>
                    </a:moveTo>
                    <a:lnTo>
                      <a:pt x="50" y="25"/>
                    </a:lnTo>
                    <a:lnTo>
                      <a:pt x="0" y="5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69" name="Line 269"/>
              <p:cNvSpPr>
                <a:spLocks noChangeShapeType="1"/>
              </p:cNvSpPr>
              <p:nvPr/>
            </p:nvSpPr>
            <p:spPr bwMode="auto">
              <a:xfrm>
                <a:off x="4707" y="1450"/>
                <a:ext cx="14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0" name="Freeform 270"/>
              <p:cNvSpPr>
                <a:spLocks/>
              </p:cNvSpPr>
              <p:nvPr/>
            </p:nvSpPr>
            <p:spPr bwMode="auto">
              <a:xfrm>
                <a:off x="4842" y="1426"/>
                <a:ext cx="51" cy="51"/>
              </a:xfrm>
              <a:custGeom>
                <a:avLst/>
                <a:gdLst>
                  <a:gd name="T0" fmla="*/ 0 w 51"/>
                  <a:gd name="T1" fmla="*/ 0 h 51"/>
                  <a:gd name="T2" fmla="*/ 51 w 51"/>
                  <a:gd name="T3" fmla="*/ 24 h 51"/>
                  <a:gd name="T4" fmla="*/ 0 w 51"/>
                  <a:gd name="T5" fmla="*/ 51 h 51"/>
                  <a:gd name="T6" fmla="*/ 0 w 51"/>
                  <a:gd name="T7" fmla="*/ 0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1">
                    <a:moveTo>
                      <a:pt x="0" y="0"/>
                    </a:moveTo>
                    <a:lnTo>
                      <a:pt x="51" y="24"/>
                    </a:lnTo>
                    <a:lnTo>
                      <a:pt x="0" y="5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71" name="Line 271"/>
              <p:cNvSpPr>
                <a:spLocks noChangeShapeType="1"/>
              </p:cNvSpPr>
              <p:nvPr/>
            </p:nvSpPr>
            <p:spPr bwMode="auto">
              <a:xfrm>
                <a:off x="4707" y="1626"/>
                <a:ext cx="141"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2" name="Freeform 272"/>
              <p:cNvSpPr>
                <a:spLocks/>
              </p:cNvSpPr>
              <p:nvPr/>
            </p:nvSpPr>
            <p:spPr bwMode="auto">
              <a:xfrm>
                <a:off x="4842" y="1601"/>
                <a:ext cx="51" cy="51"/>
              </a:xfrm>
              <a:custGeom>
                <a:avLst/>
                <a:gdLst>
                  <a:gd name="T0" fmla="*/ 0 w 51"/>
                  <a:gd name="T1" fmla="*/ 0 h 51"/>
                  <a:gd name="T2" fmla="*/ 51 w 51"/>
                  <a:gd name="T3" fmla="*/ 25 h 51"/>
                  <a:gd name="T4" fmla="*/ 0 w 51"/>
                  <a:gd name="T5" fmla="*/ 51 h 51"/>
                  <a:gd name="T6" fmla="*/ 0 w 51"/>
                  <a:gd name="T7" fmla="*/ 0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1">
                    <a:moveTo>
                      <a:pt x="0" y="0"/>
                    </a:moveTo>
                    <a:lnTo>
                      <a:pt x="51" y="25"/>
                    </a:lnTo>
                    <a:lnTo>
                      <a:pt x="0" y="5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73" name="Line 273"/>
              <p:cNvSpPr>
                <a:spLocks noChangeShapeType="1"/>
              </p:cNvSpPr>
              <p:nvPr/>
            </p:nvSpPr>
            <p:spPr bwMode="auto">
              <a:xfrm>
                <a:off x="4707" y="1715"/>
                <a:ext cx="60"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4" name="Freeform 274"/>
              <p:cNvSpPr>
                <a:spLocks/>
              </p:cNvSpPr>
              <p:nvPr/>
            </p:nvSpPr>
            <p:spPr bwMode="auto">
              <a:xfrm>
                <a:off x="4761" y="1689"/>
                <a:ext cx="51" cy="51"/>
              </a:xfrm>
              <a:custGeom>
                <a:avLst/>
                <a:gdLst>
                  <a:gd name="T0" fmla="*/ 0 w 51"/>
                  <a:gd name="T1" fmla="*/ 0 h 51"/>
                  <a:gd name="T2" fmla="*/ 51 w 51"/>
                  <a:gd name="T3" fmla="*/ 26 h 51"/>
                  <a:gd name="T4" fmla="*/ 0 w 51"/>
                  <a:gd name="T5" fmla="*/ 51 h 51"/>
                  <a:gd name="T6" fmla="*/ 0 w 51"/>
                  <a:gd name="T7" fmla="*/ 0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1">
                    <a:moveTo>
                      <a:pt x="0" y="0"/>
                    </a:moveTo>
                    <a:lnTo>
                      <a:pt x="51" y="26"/>
                    </a:lnTo>
                    <a:lnTo>
                      <a:pt x="0" y="5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75" name="Freeform 303"/>
              <p:cNvSpPr>
                <a:spLocks/>
              </p:cNvSpPr>
              <p:nvPr/>
            </p:nvSpPr>
            <p:spPr bwMode="auto">
              <a:xfrm>
                <a:off x="4828" y="1154"/>
                <a:ext cx="65" cy="64"/>
              </a:xfrm>
              <a:custGeom>
                <a:avLst/>
                <a:gdLst>
                  <a:gd name="T0" fmla="*/ 0 w 65"/>
                  <a:gd name="T1" fmla="*/ 33 h 64"/>
                  <a:gd name="T2" fmla="*/ 2 w 65"/>
                  <a:gd name="T3" fmla="*/ 17 h 64"/>
                  <a:gd name="T4" fmla="*/ 12 w 65"/>
                  <a:gd name="T5" fmla="*/ 6 h 64"/>
                  <a:gd name="T6" fmla="*/ 24 w 65"/>
                  <a:gd name="T7" fmla="*/ 0 h 64"/>
                  <a:gd name="T8" fmla="*/ 38 w 65"/>
                  <a:gd name="T9" fmla="*/ 0 h 64"/>
                  <a:gd name="T10" fmla="*/ 53 w 65"/>
                  <a:gd name="T11" fmla="*/ 6 h 64"/>
                  <a:gd name="T12" fmla="*/ 61 w 65"/>
                  <a:gd name="T13" fmla="*/ 17 h 64"/>
                  <a:gd name="T14" fmla="*/ 65 w 65"/>
                  <a:gd name="T15" fmla="*/ 33 h 64"/>
                  <a:gd name="T16" fmla="*/ 61 w 65"/>
                  <a:gd name="T17" fmla="*/ 47 h 64"/>
                  <a:gd name="T18" fmla="*/ 53 w 65"/>
                  <a:gd name="T19" fmla="*/ 57 h 64"/>
                  <a:gd name="T20" fmla="*/ 38 w 65"/>
                  <a:gd name="T21" fmla="*/ 64 h 64"/>
                  <a:gd name="T22" fmla="*/ 24 w 65"/>
                  <a:gd name="T23" fmla="*/ 64 h 64"/>
                  <a:gd name="T24" fmla="*/ 12 w 65"/>
                  <a:gd name="T25" fmla="*/ 57 h 64"/>
                  <a:gd name="T26" fmla="*/ 2 w 65"/>
                  <a:gd name="T27" fmla="*/ 47 h 64"/>
                  <a:gd name="T28" fmla="*/ 0 w 65"/>
                  <a:gd name="T29" fmla="*/ 33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5" h="64">
                    <a:moveTo>
                      <a:pt x="0" y="33"/>
                    </a:moveTo>
                    <a:lnTo>
                      <a:pt x="2" y="17"/>
                    </a:lnTo>
                    <a:lnTo>
                      <a:pt x="12" y="6"/>
                    </a:lnTo>
                    <a:lnTo>
                      <a:pt x="24" y="0"/>
                    </a:lnTo>
                    <a:lnTo>
                      <a:pt x="38" y="0"/>
                    </a:lnTo>
                    <a:lnTo>
                      <a:pt x="53" y="6"/>
                    </a:lnTo>
                    <a:lnTo>
                      <a:pt x="61" y="17"/>
                    </a:lnTo>
                    <a:lnTo>
                      <a:pt x="65" y="33"/>
                    </a:lnTo>
                    <a:lnTo>
                      <a:pt x="61" y="47"/>
                    </a:lnTo>
                    <a:lnTo>
                      <a:pt x="53" y="57"/>
                    </a:lnTo>
                    <a:lnTo>
                      <a:pt x="38" y="64"/>
                    </a:lnTo>
                    <a:lnTo>
                      <a:pt x="24" y="64"/>
                    </a:lnTo>
                    <a:lnTo>
                      <a:pt x="12" y="57"/>
                    </a:lnTo>
                    <a:lnTo>
                      <a:pt x="2" y="47"/>
                    </a:lnTo>
                    <a:lnTo>
                      <a:pt x="0" y="33"/>
                    </a:lnTo>
                    <a:close/>
                  </a:path>
                </a:pathLst>
              </a:custGeom>
              <a:solidFill>
                <a:srgbClr val="C0C0C0"/>
              </a:solidFill>
              <a:ln w="15875">
                <a:solidFill>
                  <a:srgbClr val="000000"/>
                </a:solidFill>
                <a:prstDash val="solid"/>
                <a:round/>
                <a:headEnd/>
                <a:tailEnd/>
              </a:ln>
            </p:spPr>
            <p:txBody>
              <a:bodyPr/>
              <a:lstStyle/>
              <a:p>
                <a:endParaRPr lang="en-US"/>
              </a:p>
            </p:txBody>
          </p:sp>
          <p:sp>
            <p:nvSpPr>
              <p:cNvPr id="18476" name="Line 306"/>
              <p:cNvSpPr>
                <a:spLocks noChangeShapeType="1"/>
              </p:cNvSpPr>
              <p:nvPr/>
            </p:nvSpPr>
            <p:spPr bwMode="auto">
              <a:xfrm>
                <a:off x="4020" y="1275"/>
                <a:ext cx="5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7" name="Line 307"/>
              <p:cNvSpPr>
                <a:spLocks noChangeShapeType="1"/>
              </p:cNvSpPr>
              <p:nvPr/>
            </p:nvSpPr>
            <p:spPr bwMode="auto">
              <a:xfrm>
                <a:off x="4115" y="1275"/>
                <a:ext cx="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8" name="Line 308"/>
              <p:cNvSpPr>
                <a:spLocks noChangeShapeType="1"/>
              </p:cNvSpPr>
              <p:nvPr/>
            </p:nvSpPr>
            <p:spPr bwMode="auto">
              <a:xfrm>
                <a:off x="4159" y="1275"/>
                <a:ext cx="59"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9" name="Line 309"/>
              <p:cNvSpPr>
                <a:spLocks noChangeShapeType="1"/>
              </p:cNvSpPr>
              <p:nvPr/>
            </p:nvSpPr>
            <p:spPr bwMode="auto">
              <a:xfrm>
                <a:off x="4254" y="1275"/>
                <a:ext cx="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0" name="Line 310"/>
              <p:cNvSpPr>
                <a:spLocks noChangeShapeType="1"/>
              </p:cNvSpPr>
              <p:nvPr/>
            </p:nvSpPr>
            <p:spPr bwMode="auto">
              <a:xfrm>
                <a:off x="4298" y="1275"/>
                <a:ext cx="59"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1" name="Line 311"/>
              <p:cNvSpPr>
                <a:spLocks noChangeShapeType="1"/>
              </p:cNvSpPr>
              <p:nvPr/>
            </p:nvSpPr>
            <p:spPr bwMode="auto">
              <a:xfrm>
                <a:off x="4393" y="1275"/>
                <a:ext cx="9"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2" name="Line 312"/>
              <p:cNvSpPr>
                <a:spLocks noChangeShapeType="1"/>
              </p:cNvSpPr>
              <p:nvPr/>
            </p:nvSpPr>
            <p:spPr bwMode="auto">
              <a:xfrm>
                <a:off x="4438" y="1275"/>
                <a:ext cx="59"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3" name="Line 313"/>
              <p:cNvSpPr>
                <a:spLocks noChangeShapeType="1"/>
              </p:cNvSpPr>
              <p:nvPr/>
            </p:nvSpPr>
            <p:spPr bwMode="auto">
              <a:xfrm>
                <a:off x="4533" y="1275"/>
                <a:ext cx="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4" name="Line 314"/>
              <p:cNvSpPr>
                <a:spLocks noChangeShapeType="1"/>
              </p:cNvSpPr>
              <p:nvPr/>
            </p:nvSpPr>
            <p:spPr bwMode="auto">
              <a:xfrm>
                <a:off x="4577" y="1275"/>
                <a:ext cx="59"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5" name="Line 315"/>
              <p:cNvSpPr>
                <a:spLocks noChangeShapeType="1"/>
              </p:cNvSpPr>
              <p:nvPr/>
            </p:nvSpPr>
            <p:spPr bwMode="auto">
              <a:xfrm>
                <a:off x="4672" y="1275"/>
                <a:ext cx="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6" name="Line 316"/>
              <p:cNvSpPr>
                <a:spLocks noChangeShapeType="1"/>
              </p:cNvSpPr>
              <p:nvPr/>
            </p:nvSpPr>
            <p:spPr bwMode="auto">
              <a:xfrm>
                <a:off x="4717" y="1275"/>
                <a:ext cx="5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7" name="Line 317"/>
              <p:cNvSpPr>
                <a:spLocks noChangeShapeType="1"/>
              </p:cNvSpPr>
              <p:nvPr/>
            </p:nvSpPr>
            <p:spPr bwMode="auto">
              <a:xfrm>
                <a:off x="4812" y="1275"/>
                <a:ext cx="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8" name="Line 318"/>
              <p:cNvSpPr>
                <a:spLocks noChangeShapeType="1"/>
              </p:cNvSpPr>
              <p:nvPr/>
            </p:nvSpPr>
            <p:spPr bwMode="auto">
              <a:xfrm>
                <a:off x="4856" y="1275"/>
                <a:ext cx="59"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9" name="Line 319"/>
              <p:cNvSpPr>
                <a:spLocks noChangeShapeType="1"/>
              </p:cNvSpPr>
              <p:nvPr/>
            </p:nvSpPr>
            <p:spPr bwMode="auto">
              <a:xfrm>
                <a:off x="4951" y="1275"/>
                <a:ext cx="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0" name="Line 320"/>
              <p:cNvSpPr>
                <a:spLocks noChangeShapeType="1"/>
              </p:cNvSpPr>
              <p:nvPr/>
            </p:nvSpPr>
            <p:spPr bwMode="auto">
              <a:xfrm>
                <a:off x="4996" y="1275"/>
                <a:ext cx="5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1" name="Line 321"/>
              <p:cNvSpPr>
                <a:spLocks noChangeShapeType="1"/>
              </p:cNvSpPr>
              <p:nvPr/>
            </p:nvSpPr>
            <p:spPr bwMode="auto">
              <a:xfrm>
                <a:off x="5091" y="1275"/>
                <a:ext cx="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2" name="Line 322"/>
              <p:cNvSpPr>
                <a:spLocks noChangeShapeType="1"/>
              </p:cNvSpPr>
              <p:nvPr/>
            </p:nvSpPr>
            <p:spPr bwMode="auto">
              <a:xfrm>
                <a:off x="5135" y="1275"/>
                <a:ext cx="59"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3" name="Line 323"/>
              <p:cNvSpPr>
                <a:spLocks noChangeShapeType="1"/>
              </p:cNvSpPr>
              <p:nvPr/>
            </p:nvSpPr>
            <p:spPr bwMode="auto">
              <a:xfrm>
                <a:off x="5230" y="1275"/>
                <a:ext cx="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4" name="Line 324"/>
              <p:cNvSpPr>
                <a:spLocks noChangeShapeType="1"/>
              </p:cNvSpPr>
              <p:nvPr/>
            </p:nvSpPr>
            <p:spPr bwMode="auto">
              <a:xfrm>
                <a:off x="5275" y="1275"/>
                <a:ext cx="5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5" name="Line 325"/>
              <p:cNvSpPr>
                <a:spLocks noChangeShapeType="1"/>
              </p:cNvSpPr>
              <p:nvPr/>
            </p:nvSpPr>
            <p:spPr bwMode="auto">
              <a:xfrm>
                <a:off x="5370" y="1275"/>
                <a:ext cx="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6" name="Line 326"/>
              <p:cNvSpPr>
                <a:spLocks noChangeShapeType="1"/>
              </p:cNvSpPr>
              <p:nvPr/>
            </p:nvSpPr>
            <p:spPr bwMode="auto">
              <a:xfrm>
                <a:off x="5414" y="1275"/>
                <a:ext cx="59"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7" name="Rectangle 374"/>
              <p:cNvSpPr>
                <a:spLocks noChangeArrowheads="1"/>
              </p:cNvSpPr>
              <p:nvPr/>
            </p:nvSpPr>
            <p:spPr bwMode="auto">
              <a:xfrm>
                <a:off x="4759" y="814"/>
                <a:ext cx="8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eaLnBrk="1" hangingPunct="1">
                  <a:spcBef>
                    <a:spcPct val="0"/>
                  </a:spcBef>
                </a:pPr>
                <a:r>
                  <a:rPr lang="en-US" sz="1500">
                    <a:solidFill>
                      <a:srgbClr val="000000"/>
                    </a:solidFill>
                    <a:latin typeface="Arial" charset="0"/>
                  </a:rPr>
                  <a:t>E</a:t>
                </a:r>
                <a:endParaRPr lang="en-US" sz="2400" b="1">
                  <a:solidFill>
                    <a:schemeClr val="tx1"/>
                  </a:solidFill>
                </a:endParaRPr>
              </a:p>
            </p:txBody>
          </p:sp>
          <p:sp>
            <p:nvSpPr>
              <p:cNvPr id="18498" name="Oval 381"/>
              <p:cNvSpPr>
                <a:spLocks noChangeArrowheads="1"/>
              </p:cNvSpPr>
              <p:nvPr/>
            </p:nvSpPr>
            <p:spPr bwMode="auto">
              <a:xfrm flipH="1">
                <a:off x="4830" y="1157"/>
                <a:ext cx="63" cy="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8442" name="Text Box 12"/>
            <p:cNvSpPr txBox="1">
              <a:spLocks noChangeArrowheads="1"/>
            </p:cNvSpPr>
            <p:nvPr/>
          </p:nvSpPr>
          <p:spPr bwMode="auto">
            <a:xfrm>
              <a:off x="4876" y="572"/>
              <a:ext cx="81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r>
                <a:rPr lang="en-US" sz="1600" b="1">
                  <a:solidFill>
                    <a:srgbClr val="008000"/>
                  </a:solidFill>
                  <a:latin typeface="Times New Roman" pitchFamily="18" charset="0"/>
                </a:rPr>
                <a:t>RF Cavity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4488"/>
                                        </p:tgtEl>
                                        <p:attrNameLst>
                                          <p:attrName>style.visibility</p:attrName>
                                        </p:attrNameLst>
                                      </p:cBhvr>
                                      <p:to>
                                        <p:strVal val="visible"/>
                                      </p:to>
                                    </p:set>
                                    <p:animEffect transition="in" filter="dissolve">
                                      <p:cBhvr>
                                        <p:cTn id="7" dur="500"/>
                                        <p:tgtEl>
                                          <p:spTgt spid="44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485"/>
                                        </p:tgtEl>
                                        <p:attrNameLst>
                                          <p:attrName>style.visibility</p:attrName>
                                        </p:attrNameLst>
                                      </p:cBhvr>
                                      <p:to>
                                        <p:strVal val="visible"/>
                                      </p:to>
                                    </p:set>
                                    <p:animEffect transition="in" filter="dissolve">
                                      <p:cBhvr>
                                        <p:cTn id="12" dur="500"/>
                                        <p:tgtEl>
                                          <p:spTgt spid="44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486"/>
                                        </p:tgtEl>
                                        <p:attrNameLst>
                                          <p:attrName>style.visibility</p:attrName>
                                        </p:attrNameLst>
                                      </p:cBhvr>
                                      <p:to>
                                        <p:strVal val="visible"/>
                                      </p:to>
                                    </p:set>
                                    <p:animEffect transition="in" filter="dissolve">
                                      <p:cBhvr>
                                        <p:cTn id="17" dur="500"/>
                                        <p:tgtEl>
                                          <p:spTgt spid="448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487"/>
                                        </p:tgtEl>
                                        <p:attrNameLst>
                                          <p:attrName>style.visibility</p:attrName>
                                        </p:attrNameLst>
                                      </p:cBhvr>
                                      <p:to>
                                        <p:strVal val="visible"/>
                                      </p:to>
                                    </p:set>
                                    <p:animEffect transition="in" filter="dissolve">
                                      <p:cBhvr>
                                        <p:cTn id="22" dur="500"/>
                                        <p:tgtEl>
                                          <p:spTgt spid="4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CC385FE7-8854-40F2-B930-917F557E686D}" type="slidenum">
              <a:rPr lang="en-US" sz="1400" smtClean="0">
                <a:solidFill>
                  <a:srgbClr val="969696"/>
                </a:solidFill>
                <a:latin typeface="Times" pitchFamily="18" charset="0"/>
              </a:rPr>
              <a:pPr/>
              <a:t>6</a:t>
            </a:fld>
            <a:endParaRPr lang="en-US" sz="1400" smtClean="0">
              <a:solidFill>
                <a:srgbClr val="969696"/>
              </a:solidFill>
              <a:latin typeface="Times" pitchFamily="18" charset="0"/>
            </a:endParaRPr>
          </a:p>
        </p:txBody>
      </p:sp>
      <p:sp>
        <p:nvSpPr>
          <p:cNvPr id="19459" name="Text Box 6"/>
          <p:cNvSpPr txBox="1">
            <a:spLocks noChangeArrowheads="1"/>
          </p:cNvSpPr>
          <p:nvPr/>
        </p:nvSpPr>
        <p:spPr bwMode="auto">
          <a:xfrm>
            <a:off x="395288" y="163513"/>
            <a:ext cx="2125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2400" b="1">
                <a:solidFill>
                  <a:schemeClr val="hlink"/>
                </a:solidFill>
              </a:rPr>
              <a:t>Passive cures</a:t>
            </a:r>
          </a:p>
        </p:txBody>
      </p:sp>
      <p:sp>
        <p:nvSpPr>
          <p:cNvPr id="5133" name="Text Box 13"/>
          <p:cNvSpPr txBox="1">
            <a:spLocks noChangeArrowheads="1"/>
          </p:cNvSpPr>
          <p:nvPr/>
        </p:nvSpPr>
        <p:spPr bwMode="auto">
          <a:xfrm>
            <a:off x="539750" y="5373688"/>
            <a:ext cx="4532313" cy="98425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solidFill>
                  <a:schemeClr val="hlink"/>
                </a:solidFill>
              </a:rPr>
              <a:t>Landau damping by increasing the tune spread</a:t>
            </a:r>
          </a:p>
          <a:p>
            <a:pPr algn="l" eaLnBrk="1" hangingPunct="1">
              <a:spcBef>
                <a:spcPct val="0"/>
              </a:spcBef>
            </a:pPr>
            <a:r>
              <a:rPr lang="it-IT" sz="1400"/>
              <a:t>  Higher harmonic RF cavity (bunch lengthening)</a:t>
            </a:r>
          </a:p>
          <a:p>
            <a:pPr algn="l" eaLnBrk="1" hangingPunct="1">
              <a:spcBef>
                <a:spcPct val="0"/>
              </a:spcBef>
            </a:pPr>
            <a:r>
              <a:rPr lang="it-IT" sz="1400"/>
              <a:t>  Modulation of the RF</a:t>
            </a:r>
          </a:p>
          <a:p>
            <a:pPr algn="l" eaLnBrk="1" hangingPunct="1">
              <a:spcBef>
                <a:spcPct val="0"/>
              </a:spcBef>
            </a:pPr>
            <a:r>
              <a:rPr lang="it-IT" sz="1400"/>
              <a:t>  Octupole magnets (transverse)</a:t>
            </a:r>
          </a:p>
        </p:txBody>
      </p:sp>
      <p:grpSp>
        <p:nvGrpSpPr>
          <p:cNvPr id="5274" name="Group 154"/>
          <p:cNvGrpSpPr>
            <a:grpSpLocks/>
          </p:cNvGrpSpPr>
          <p:nvPr/>
        </p:nvGrpSpPr>
        <p:grpSpPr bwMode="auto">
          <a:xfrm>
            <a:off x="6011863" y="5516563"/>
            <a:ext cx="2665412" cy="719137"/>
            <a:chOff x="3787" y="3475"/>
            <a:chExt cx="1679" cy="453"/>
          </a:xfrm>
        </p:grpSpPr>
        <p:sp>
          <p:nvSpPr>
            <p:cNvPr id="19580" name="Rectangle 15"/>
            <p:cNvSpPr>
              <a:spLocks noChangeArrowheads="1"/>
            </p:cNvSpPr>
            <p:nvPr/>
          </p:nvSpPr>
          <p:spPr bwMode="auto">
            <a:xfrm>
              <a:off x="3787" y="3475"/>
              <a:ext cx="1679" cy="45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581" name="Text Box 14"/>
            <p:cNvSpPr txBox="1">
              <a:spLocks noChangeArrowheads="1"/>
            </p:cNvSpPr>
            <p:nvPr/>
          </p:nvSpPr>
          <p:spPr bwMode="auto">
            <a:xfrm>
              <a:off x="3923" y="3566"/>
              <a:ext cx="147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2000" b="1">
                  <a:solidFill>
                    <a:schemeClr val="hlink"/>
                  </a:solidFill>
                </a:rPr>
                <a:t>Active Feedbacks</a:t>
              </a:r>
            </a:p>
          </p:txBody>
        </p:sp>
      </p:grpSp>
      <p:grpSp>
        <p:nvGrpSpPr>
          <p:cNvPr id="5275" name="Group 155"/>
          <p:cNvGrpSpPr>
            <a:grpSpLocks/>
          </p:cNvGrpSpPr>
          <p:nvPr/>
        </p:nvGrpSpPr>
        <p:grpSpPr bwMode="auto">
          <a:xfrm>
            <a:off x="179388" y="752475"/>
            <a:ext cx="8653462" cy="4260850"/>
            <a:chOff x="113" y="474"/>
            <a:chExt cx="5451" cy="2684"/>
          </a:xfrm>
        </p:grpSpPr>
        <p:sp>
          <p:nvSpPr>
            <p:cNvPr id="19463" name="Rectangle 152"/>
            <p:cNvSpPr>
              <a:spLocks noChangeArrowheads="1"/>
            </p:cNvSpPr>
            <p:nvPr/>
          </p:nvSpPr>
          <p:spPr bwMode="auto">
            <a:xfrm>
              <a:off x="121" y="565"/>
              <a:ext cx="5443" cy="725"/>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4" name="Rectangle 36"/>
            <p:cNvSpPr>
              <a:spLocks noChangeArrowheads="1"/>
            </p:cNvSpPr>
            <p:nvPr/>
          </p:nvSpPr>
          <p:spPr bwMode="auto">
            <a:xfrm>
              <a:off x="121" y="2098"/>
              <a:ext cx="5443" cy="454"/>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5" name="Rectangle 37"/>
            <p:cNvSpPr>
              <a:spLocks noChangeArrowheads="1"/>
            </p:cNvSpPr>
            <p:nvPr/>
          </p:nvSpPr>
          <p:spPr bwMode="auto">
            <a:xfrm>
              <a:off x="113" y="2659"/>
              <a:ext cx="5443" cy="499"/>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9466" name="Group 38"/>
            <p:cNvGrpSpPr>
              <a:grpSpLocks/>
            </p:cNvGrpSpPr>
            <p:nvPr/>
          </p:nvGrpSpPr>
          <p:grpSpPr bwMode="auto">
            <a:xfrm>
              <a:off x="4263" y="2465"/>
              <a:ext cx="901" cy="78"/>
              <a:chOff x="3929" y="3067"/>
              <a:chExt cx="1576" cy="91"/>
            </a:xfrm>
          </p:grpSpPr>
          <p:sp>
            <p:nvSpPr>
              <p:cNvPr id="19565" name="Line 39"/>
              <p:cNvSpPr>
                <a:spLocks noChangeShapeType="1"/>
              </p:cNvSpPr>
              <p:nvPr/>
            </p:nvSpPr>
            <p:spPr bwMode="auto">
              <a:xfrm>
                <a:off x="3929" y="3113"/>
                <a:ext cx="5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9566" name="Group 40"/>
              <p:cNvGrpSpPr>
                <a:grpSpLocks/>
              </p:cNvGrpSpPr>
              <p:nvPr/>
            </p:nvGrpSpPr>
            <p:grpSpPr bwMode="auto">
              <a:xfrm>
                <a:off x="4468" y="3067"/>
                <a:ext cx="499" cy="91"/>
                <a:chOff x="4694" y="3022"/>
                <a:chExt cx="540" cy="181"/>
              </a:xfrm>
            </p:grpSpPr>
            <p:grpSp>
              <p:nvGrpSpPr>
                <p:cNvPr id="19568" name="Group 41"/>
                <p:cNvGrpSpPr>
                  <a:grpSpLocks/>
                </p:cNvGrpSpPr>
                <p:nvPr/>
              </p:nvGrpSpPr>
              <p:grpSpPr bwMode="auto">
                <a:xfrm>
                  <a:off x="4694" y="3022"/>
                  <a:ext cx="182" cy="181"/>
                  <a:chOff x="4694" y="3022"/>
                  <a:chExt cx="182" cy="181"/>
                </a:xfrm>
              </p:grpSpPr>
              <p:sp>
                <p:nvSpPr>
                  <p:cNvPr id="19577" name="Line 42"/>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78" name="Line 43"/>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79" name="Line 44"/>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9569" name="Group 45"/>
                <p:cNvGrpSpPr>
                  <a:grpSpLocks/>
                </p:cNvGrpSpPr>
                <p:nvPr/>
              </p:nvGrpSpPr>
              <p:grpSpPr bwMode="auto">
                <a:xfrm>
                  <a:off x="4870" y="3022"/>
                  <a:ext cx="182" cy="181"/>
                  <a:chOff x="4694" y="3022"/>
                  <a:chExt cx="182" cy="181"/>
                </a:xfrm>
              </p:grpSpPr>
              <p:sp>
                <p:nvSpPr>
                  <p:cNvPr id="19574" name="Line 46"/>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75" name="Line 47"/>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76" name="Line 48"/>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9570" name="Group 49"/>
                <p:cNvGrpSpPr>
                  <a:grpSpLocks/>
                </p:cNvGrpSpPr>
                <p:nvPr/>
              </p:nvGrpSpPr>
              <p:grpSpPr bwMode="auto">
                <a:xfrm>
                  <a:off x="5052" y="3022"/>
                  <a:ext cx="182" cy="181"/>
                  <a:chOff x="4694" y="3022"/>
                  <a:chExt cx="182" cy="181"/>
                </a:xfrm>
              </p:grpSpPr>
              <p:sp>
                <p:nvSpPr>
                  <p:cNvPr id="19571" name="Line 50"/>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72" name="Line 51"/>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73" name="Line 52"/>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9567" name="Line 53"/>
              <p:cNvSpPr>
                <a:spLocks noChangeShapeType="1"/>
              </p:cNvSpPr>
              <p:nvPr/>
            </p:nvSpPr>
            <p:spPr bwMode="auto">
              <a:xfrm>
                <a:off x="4966" y="3113"/>
                <a:ext cx="5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9467" name="Group 54"/>
            <p:cNvGrpSpPr>
              <a:grpSpLocks/>
            </p:cNvGrpSpPr>
            <p:nvPr/>
          </p:nvGrpSpPr>
          <p:grpSpPr bwMode="auto">
            <a:xfrm flipV="1">
              <a:off x="4281" y="2105"/>
              <a:ext cx="856" cy="94"/>
              <a:chOff x="3929" y="2886"/>
              <a:chExt cx="1576" cy="91"/>
            </a:xfrm>
          </p:grpSpPr>
          <p:sp>
            <p:nvSpPr>
              <p:cNvPr id="19550" name="Line 55"/>
              <p:cNvSpPr>
                <a:spLocks noChangeShapeType="1"/>
              </p:cNvSpPr>
              <p:nvPr/>
            </p:nvSpPr>
            <p:spPr bwMode="auto">
              <a:xfrm>
                <a:off x="3929" y="2932"/>
                <a:ext cx="5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9551" name="Group 56"/>
              <p:cNvGrpSpPr>
                <a:grpSpLocks/>
              </p:cNvGrpSpPr>
              <p:nvPr/>
            </p:nvGrpSpPr>
            <p:grpSpPr bwMode="auto">
              <a:xfrm>
                <a:off x="4468" y="2886"/>
                <a:ext cx="499" cy="91"/>
                <a:chOff x="4694" y="3022"/>
                <a:chExt cx="540" cy="181"/>
              </a:xfrm>
            </p:grpSpPr>
            <p:grpSp>
              <p:nvGrpSpPr>
                <p:cNvPr id="19553" name="Group 57"/>
                <p:cNvGrpSpPr>
                  <a:grpSpLocks/>
                </p:cNvGrpSpPr>
                <p:nvPr/>
              </p:nvGrpSpPr>
              <p:grpSpPr bwMode="auto">
                <a:xfrm>
                  <a:off x="4694" y="3022"/>
                  <a:ext cx="182" cy="181"/>
                  <a:chOff x="4694" y="3022"/>
                  <a:chExt cx="182" cy="181"/>
                </a:xfrm>
              </p:grpSpPr>
              <p:sp>
                <p:nvSpPr>
                  <p:cNvPr id="19562" name="Line 58"/>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63" name="Line 59"/>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64" name="Line 60"/>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9554" name="Group 61"/>
                <p:cNvGrpSpPr>
                  <a:grpSpLocks/>
                </p:cNvGrpSpPr>
                <p:nvPr/>
              </p:nvGrpSpPr>
              <p:grpSpPr bwMode="auto">
                <a:xfrm>
                  <a:off x="4870" y="3022"/>
                  <a:ext cx="182" cy="181"/>
                  <a:chOff x="4694" y="3022"/>
                  <a:chExt cx="182" cy="181"/>
                </a:xfrm>
              </p:grpSpPr>
              <p:sp>
                <p:nvSpPr>
                  <p:cNvPr id="19559" name="Line 62"/>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60" name="Line 63"/>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61" name="Line 64"/>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9555" name="Group 65"/>
                <p:cNvGrpSpPr>
                  <a:grpSpLocks/>
                </p:cNvGrpSpPr>
                <p:nvPr/>
              </p:nvGrpSpPr>
              <p:grpSpPr bwMode="auto">
                <a:xfrm>
                  <a:off x="5052" y="3022"/>
                  <a:ext cx="182" cy="181"/>
                  <a:chOff x="4694" y="3022"/>
                  <a:chExt cx="182" cy="181"/>
                </a:xfrm>
              </p:grpSpPr>
              <p:sp>
                <p:nvSpPr>
                  <p:cNvPr id="19556" name="Line 66"/>
                  <p:cNvSpPr>
                    <a:spLocks noChangeShapeType="1"/>
                  </p:cNvSpPr>
                  <p:nvPr/>
                </p:nvSpPr>
                <p:spPr bwMode="auto">
                  <a:xfrm flipV="1">
                    <a:off x="4694" y="3022"/>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57" name="Line 67"/>
                  <p:cNvSpPr>
                    <a:spLocks noChangeShapeType="1"/>
                  </p:cNvSpPr>
                  <p:nvPr/>
                </p:nvSpPr>
                <p:spPr bwMode="auto">
                  <a:xfrm>
                    <a:off x="4740" y="3022"/>
                    <a:ext cx="91" cy="18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58" name="Line 68"/>
                  <p:cNvSpPr>
                    <a:spLocks noChangeShapeType="1"/>
                  </p:cNvSpPr>
                  <p:nvPr/>
                </p:nvSpPr>
                <p:spPr bwMode="auto">
                  <a:xfrm flipV="1">
                    <a:off x="4830" y="3110"/>
                    <a:ext cx="46" cy="9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9552" name="Line 69"/>
              <p:cNvSpPr>
                <a:spLocks noChangeShapeType="1"/>
              </p:cNvSpPr>
              <p:nvPr/>
            </p:nvSpPr>
            <p:spPr bwMode="auto">
              <a:xfrm>
                <a:off x="4966" y="2932"/>
                <a:ext cx="5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9468" name="Oval 70"/>
            <p:cNvSpPr>
              <a:spLocks noChangeArrowheads="1"/>
            </p:cNvSpPr>
            <p:nvPr/>
          </p:nvSpPr>
          <p:spPr bwMode="auto">
            <a:xfrm flipH="1">
              <a:off x="4677" y="2292"/>
              <a:ext cx="63" cy="5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9" name="Text Box 71"/>
            <p:cNvSpPr txBox="1">
              <a:spLocks noChangeArrowheads="1"/>
            </p:cNvSpPr>
            <p:nvPr/>
          </p:nvSpPr>
          <p:spPr bwMode="auto">
            <a:xfrm>
              <a:off x="4513" y="2251"/>
              <a:ext cx="3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r>
                <a:rPr lang="en-US" sz="1200">
                  <a:solidFill>
                    <a:schemeClr val="tx1"/>
                  </a:solidFill>
                </a:rPr>
                <a:t>e</a:t>
              </a:r>
              <a:r>
                <a:rPr lang="en-US" sz="1200" baseline="30000">
                  <a:solidFill>
                    <a:schemeClr val="tx1"/>
                  </a:solidFill>
                </a:rPr>
                <a:t>-</a:t>
              </a:r>
            </a:p>
          </p:txBody>
        </p:sp>
        <p:sp>
          <p:nvSpPr>
            <p:cNvPr id="19470" name="Line 72"/>
            <p:cNvSpPr>
              <a:spLocks noChangeShapeType="1"/>
            </p:cNvSpPr>
            <p:nvPr/>
          </p:nvSpPr>
          <p:spPr bwMode="auto">
            <a:xfrm>
              <a:off x="4740" y="2310"/>
              <a:ext cx="136"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1" name="Line 73"/>
            <p:cNvSpPr>
              <a:spLocks noChangeShapeType="1"/>
            </p:cNvSpPr>
            <p:nvPr/>
          </p:nvSpPr>
          <p:spPr bwMode="auto">
            <a:xfrm>
              <a:off x="5148" y="2502"/>
              <a:ext cx="31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2" name="Line 74"/>
            <p:cNvSpPr>
              <a:spLocks noChangeShapeType="1"/>
            </p:cNvSpPr>
            <p:nvPr/>
          </p:nvSpPr>
          <p:spPr bwMode="auto">
            <a:xfrm>
              <a:off x="5133" y="2151"/>
              <a:ext cx="31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3" name="Line 75"/>
            <p:cNvSpPr>
              <a:spLocks noChangeShapeType="1"/>
            </p:cNvSpPr>
            <p:nvPr/>
          </p:nvSpPr>
          <p:spPr bwMode="auto">
            <a:xfrm>
              <a:off x="3965" y="2151"/>
              <a:ext cx="31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4" name="Line 76"/>
            <p:cNvSpPr>
              <a:spLocks noChangeShapeType="1"/>
            </p:cNvSpPr>
            <p:nvPr/>
          </p:nvSpPr>
          <p:spPr bwMode="auto">
            <a:xfrm>
              <a:off x="3969" y="2503"/>
              <a:ext cx="31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5" name="Oval 77"/>
            <p:cNvSpPr>
              <a:spLocks noChangeArrowheads="1"/>
            </p:cNvSpPr>
            <p:nvPr/>
          </p:nvSpPr>
          <p:spPr bwMode="auto">
            <a:xfrm flipH="1">
              <a:off x="4671" y="2882"/>
              <a:ext cx="63" cy="5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76" name="Line 78"/>
            <p:cNvSpPr>
              <a:spLocks noChangeShapeType="1"/>
            </p:cNvSpPr>
            <p:nvPr/>
          </p:nvSpPr>
          <p:spPr bwMode="auto">
            <a:xfrm>
              <a:off x="4732" y="2904"/>
              <a:ext cx="136"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7" name="Text Box 79"/>
            <p:cNvSpPr txBox="1">
              <a:spLocks noChangeArrowheads="1"/>
            </p:cNvSpPr>
            <p:nvPr/>
          </p:nvSpPr>
          <p:spPr bwMode="auto">
            <a:xfrm>
              <a:off x="4489" y="2835"/>
              <a:ext cx="3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r>
                <a:rPr lang="en-US" sz="1200">
                  <a:solidFill>
                    <a:schemeClr val="tx1"/>
                  </a:solidFill>
                </a:rPr>
                <a:t>e</a:t>
              </a:r>
              <a:r>
                <a:rPr lang="en-US" sz="1200" baseline="30000">
                  <a:solidFill>
                    <a:schemeClr val="tx1"/>
                  </a:solidFill>
                </a:rPr>
                <a:t>-</a:t>
              </a:r>
            </a:p>
          </p:txBody>
        </p:sp>
        <p:sp>
          <p:nvSpPr>
            <p:cNvPr id="19478" name="Line 80"/>
            <p:cNvSpPr>
              <a:spLocks noChangeShapeType="1"/>
            </p:cNvSpPr>
            <p:nvPr/>
          </p:nvSpPr>
          <p:spPr bwMode="auto">
            <a:xfrm>
              <a:off x="3963" y="2735"/>
              <a:ext cx="150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9" name="Line 81"/>
            <p:cNvSpPr>
              <a:spLocks noChangeShapeType="1"/>
            </p:cNvSpPr>
            <p:nvPr/>
          </p:nvSpPr>
          <p:spPr bwMode="auto">
            <a:xfrm>
              <a:off x="3969" y="3080"/>
              <a:ext cx="150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0" name="Line 82"/>
            <p:cNvSpPr>
              <a:spLocks noChangeShapeType="1"/>
            </p:cNvSpPr>
            <p:nvPr/>
          </p:nvSpPr>
          <p:spPr bwMode="auto">
            <a:xfrm>
              <a:off x="4704" y="2970"/>
              <a:ext cx="1" cy="64"/>
            </a:xfrm>
            <a:prstGeom prst="line">
              <a:avLst/>
            </a:prstGeom>
            <a:noFill/>
            <a:ln w="9525">
              <a:solidFill>
                <a:schemeClr val="tx1"/>
              </a:solidFill>
              <a:round/>
              <a:headEnd type="triangl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1" name="Oval 83"/>
            <p:cNvSpPr>
              <a:spLocks noChangeAspect="1" noChangeArrowheads="1"/>
            </p:cNvSpPr>
            <p:nvPr/>
          </p:nvSpPr>
          <p:spPr bwMode="auto">
            <a:xfrm flipH="1">
              <a:off x="4687" y="3006"/>
              <a:ext cx="39" cy="44"/>
            </a:xfrm>
            <a:prstGeom prst="ellipse">
              <a:avLst/>
            </a:prstGeom>
            <a:solidFill>
              <a:srgbClr val="99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82" name="Line 84"/>
            <p:cNvSpPr>
              <a:spLocks noChangeShapeType="1"/>
            </p:cNvSpPr>
            <p:nvPr/>
          </p:nvSpPr>
          <p:spPr bwMode="auto">
            <a:xfrm flipV="1">
              <a:off x="4703" y="2789"/>
              <a:ext cx="1" cy="64"/>
            </a:xfrm>
            <a:prstGeom prst="line">
              <a:avLst/>
            </a:prstGeom>
            <a:noFill/>
            <a:ln w="9525">
              <a:solidFill>
                <a:schemeClr val="tx1"/>
              </a:solidFill>
              <a:round/>
              <a:headEnd type="triangl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3" name="Oval 85"/>
            <p:cNvSpPr>
              <a:spLocks noChangeAspect="1" noChangeArrowheads="1"/>
            </p:cNvSpPr>
            <p:nvPr/>
          </p:nvSpPr>
          <p:spPr bwMode="auto">
            <a:xfrm flipH="1" flipV="1">
              <a:off x="4682" y="2758"/>
              <a:ext cx="39" cy="44"/>
            </a:xfrm>
            <a:prstGeom prst="ellipse">
              <a:avLst/>
            </a:prstGeom>
            <a:solidFill>
              <a:srgbClr val="99FF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84" name="Text Box 86"/>
            <p:cNvSpPr txBox="1">
              <a:spLocks noChangeArrowheads="1"/>
            </p:cNvSpPr>
            <p:nvPr/>
          </p:nvSpPr>
          <p:spPr bwMode="auto">
            <a:xfrm>
              <a:off x="4667" y="2726"/>
              <a:ext cx="16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1000" b="1">
                  <a:solidFill>
                    <a:schemeClr val="tx1"/>
                  </a:solidFill>
                </a:rPr>
                <a:t>+</a:t>
              </a:r>
            </a:p>
          </p:txBody>
        </p:sp>
        <p:sp>
          <p:nvSpPr>
            <p:cNvPr id="19485" name="Text Box 87"/>
            <p:cNvSpPr txBox="1">
              <a:spLocks noChangeArrowheads="1"/>
            </p:cNvSpPr>
            <p:nvPr/>
          </p:nvSpPr>
          <p:spPr bwMode="auto">
            <a:xfrm>
              <a:off x="4672" y="2974"/>
              <a:ext cx="16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1000" b="1">
                  <a:solidFill>
                    <a:schemeClr val="tx1"/>
                  </a:solidFill>
                </a:rPr>
                <a:t>+</a:t>
              </a:r>
            </a:p>
          </p:txBody>
        </p:sp>
        <p:sp>
          <p:nvSpPr>
            <p:cNvPr id="19486" name="Rectangle 16"/>
            <p:cNvSpPr>
              <a:spLocks noChangeArrowheads="1"/>
            </p:cNvSpPr>
            <p:nvPr/>
          </p:nvSpPr>
          <p:spPr bwMode="auto">
            <a:xfrm>
              <a:off x="113" y="1397"/>
              <a:ext cx="5443" cy="589"/>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9487" name="Group 17"/>
            <p:cNvGrpSpPr>
              <a:grpSpLocks/>
            </p:cNvGrpSpPr>
            <p:nvPr/>
          </p:nvGrpSpPr>
          <p:grpSpPr bwMode="auto">
            <a:xfrm flipV="1">
              <a:off x="4610" y="1705"/>
              <a:ext cx="171" cy="173"/>
              <a:chOff x="4685" y="2115"/>
              <a:chExt cx="171" cy="173"/>
            </a:xfrm>
          </p:grpSpPr>
          <p:grpSp>
            <p:nvGrpSpPr>
              <p:cNvPr id="19544" name="Group 18"/>
              <p:cNvGrpSpPr>
                <a:grpSpLocks/>
              </p:cNvGrpSpPr>
              <p:nvPr/>
            </p:nvGrpSpPr>
            <p:grpSpPr bwMode="auto">
              <a:xfrm>
                <a:off x="4685" y="2115"/>
                <a:ext cx="87" cy="173"/>
                <a:chOff x="4653" y="2123"/>
                <a:chExt cx="115" cy="148"/>
              </a:xfrm>
            </p:grpSpPr>
            <p:sp>
              <p:nvSpPr>
                <p:cNvPr id="19548" name="Freeform 19"/>
                <p:cNvSpPr>
                  <a:spLocks/>
                </p:cNvSpPr>
                <p:nvPr/>
              </p:nvSpPr>
              <p:spPr bwMode="auto">
                <a:xfrm>
                  <a:off x="4653" y="2127"/>
                  <a:ext cx="91" cy="136"/>
                </a:xfrm>
                <a:custGeom>
                  <a:avLst/>
                  <a:gdLst>
                    <a:gd name="T0" fmla="*/ 91 w 91"/>
                    <a:gd name="T1" fmla="*/ 136 h 136"/>
                    <a:gd name="T2" fmla="*/ 45 w 91"/>
                    <a:gd name="T3" fmla="*/ 90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49" name="Freeform 20"/>
                <p:cNvSpPr>
                  <a:spLocks/>
                </p:cNvSpPr>
                <p:nvPr/>
              </p:nvSpPr>
              <p:spPr bwMode="auto">
                <a:xfrm>
                  <a:off x="4718" y="2123"/>
                  <a:ext cx="50" cy="148"/>
                </a:xfrm>
                <a:custGeom>
                  <a:avLst/>
                  <a:gdLst>
                    <a:gd name="T0" fmla="*/ 2 w 91"/>
                    <a:gd name="T1" fmla="*/ 225 h 136"/>
                    <a:gd name="T2" fmla="*/ 1 w 91"/>
                    <a:gd name="T3" fmla="*/ 149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9545" name="Group 21"/>
              <p:cNvGrpSpPr>
                <a:grpSpLocks/>
              </p:cNvGrpSpPr>
              <p:nvPr/>
            </p:nvGrpSpPr>
            <p:grpSpPr bwMode="auto">
              <a:xfrm flipH="1">
                <a:off x="4769" y="2115"/>
                <a:ext cx="87" cy="173"/>
                <a:chOff x="4653" y="2123"/>
                <a:chExt cx="115" cy="148"/>
              </a:xfrm>
            </p:grpSpPr>
            <p:sp>
              <p:nvSpPr>
                <p:cNvPr id="19546" name="Freeform 22"/>
                <p:cNvSpPr>
                  <a:spLocks/>
                </p:cNvSpPr>
                <p:nvPr/>
              </p:nvSpPr>
              <p:spPr bwMode="auto">
                <a:xfrm>
                  <a:off x="4653" y="2127"/>
                  <a:ext cx="91" cy="136"/>
                </a:xfrm>
                <a:custGeom>
                  <a:avLst/>
                  <a:gdLst>
                    <a:gd name="T0" fmla="*/ 91 w 91"/>
                    <a:gd name="T1" fmla="*/ 136 h 136"/>
                    <a:gd name="T2" fmla="*/ 45 w 91"/>
                    <a:gd name="T3" fmla="*/ 90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47" name="Freeform 23"/>
                <p:cNvSpPr>
                  <a:spLocks/>
                </p:cNvSpPr>
                <p:nvPr/>
              </p:nvSpPr>
              <p:spPr bwMode="auto">
                <a:xfrm>
                  <a:off x="4718" y="2123"/>
                  <a:ext cx="50" cy="148"/>
                </a:xfrm>
                <a:custGeom>
                  <a:avLst/>
                  <a:gdLst>
                    <a:gd name="T0" fmla="*/ 2 w 91"/>
                    <a:gd name="T1" fmla="*/ 225 h 136"/>
                    <a:gd name="T2" fmla="*/ 1 w 91"/>
                    <a:gd name="T3" fmla="*/ 149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19488" name="Group 24"/>
            <p:cNvGrpSpPr>
              <a:grpSpLocks/>
            </p:cNvGrpSpPr>
            <p:nvPr/>
          </p:nvGrpSpPr>
          <p:grpSpPr bwMode="auto">
            <a:xfrm>
              <a:off x="4610" y="1532"/>
              <a:ext cx="171" cy="173"/>
              <a:chOff x="4685" y="2115"/>
              <a:chExt cx="171" cy="173"/>
            </a:xfrm>
          </p:grpSpPr>
          <p:grpSp>
            <p:nvGrpSpPr>
              <p:cNvPr id="19538" name="Group 25"/>
              <p:cNvGrpSpPr>
                <a:grpSpLocks/>
              </p:cNvGrpSpPr>
              <p:nvPr/>
            </p:nvGrpSpPr>
            <p:grpSpPr bwMode="auto">
              <a:xfrm>
                <a:off x="4685" y="2115"/>
                <a:ext cx="87" cy="173"/>
                <a:chOff x="4653" y="2123"/>
                <a:chExt cx="115" cy="148"/>
              </a:xfrm>
            </p:grpSpPr>
            <p:sp>
              <p:nvSpPr>
                <p:cNvPr id="19542" name="Freeform 26"/>
                <p:cNvSpPr>
                  <a:spLocks/>
                </p:cNvSpPr>
                <p:nvPr/>
              </p:nvSpPr>
              <p:spPr bwMode="auto">
                <a:xfrm>
                  <a:off x="4653" y="2127"/>
                  <a:ext cx="91" cy="136"/>
                </a:xfrm>
                <a:custGeom>
                  <a:avLst/>
                  <a:gdLst>
                    <a:gd name="T0" fmla="*/ 91 w 91"/>
                    <a:gd name="T1" fmla="*/ 136 h 136"/>
                    <a:gd name="T2" fmla="*/ 45 w 91"/>
                    <a:gd name="T3" fmla="*/ 90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43" name="Freeform 27"/>
                <p:cNvSpPr>
                  <a:spLocks/>
                </p:cNvSpPr>
                <p:nvPr/>
              </p:nvSpPr>
              <p:spPr bwMode="auto">
                <a:xfrm>
                  <a:off x="4718" y="2123"/>
                  <a:ext cx="50" cy="148"/>
                </a:xfrm>
                <a:custGeom>
                  <a:avLst/>
                  <a:gdLst>
                    <a:gd name="T0" fmla="*/ 2 w 91"/>
                    <a:gd name="T1" fmla="*/ 225 h 136"/>
                    <a:gd name="T2" fmla="*/ 1 w 91"/>
                    <a:gd name="T3" fmla="*/ 149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9539" name="Group 28"/>
              <p:cNvGrpSpPr>
                <a:grpSpLocks/>
              </p:cNvGrpSpPr>
              <p:nvPr/>
            </p:nvGrpSpPr>
            <p:grpSpPr bwMode="auto">
              <a:xfrm flipH="1">
                <a:off x="4769" y="2115"/>
                <a:ext cx="87" cy="173"/>
                <a:chOff x="4653" y="2123"/>
                <a:chExt cx="115" cy="148"/>
              </a:xfrm>
            </p:grpSpPr>
            <p:sp>
              <p:nvSpPr>
                <p:cNvPr id="19540" name="Freeform 29"/>
                <p:cNvSpPr>
                  <a:spLocks/>
                </p:cNvSpPr>
                <p:nvPr/>
              </p:nvSpPr>
              <p:spPr bwMode="auto">
                <a:xfrm>
                  <a:off x="4653" y="2127"/>
                  <a:ext cx="91" cy="136"/>
                </a:xfrm>
                <a:custGeom>
                  <a:avLst/>
                  <a:gdLst>
                    <a:gd name="T0" fmla="*/ 91 w 91"/>
                    <a:gd name="T1" fmla="*/ 136 h 136"/>
                    <a:gd name="T2" fmla="*/ 45 w 91"/>
                    <a:gd name="T3" fmla="*/ 90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41" name="Freeform 30"/>
                <p:cNvSpPr>
                  <a:spLocks/>
                </p:cNvSpPr>
                <p:nvPr/>
              </p:nvSpPr>
              <p:spPr bwMode="auto">
                <a:xfrm>
                  <a:off x="4718" y="2123"/>
                  <a:ext cx="50" cy="148"/>
                </a:xfrm>
                <a:custGeom>
                  <a:avLst/>
                  <a:gdLst>
                    <a:gd name="T0" fmla="*/ 2 w 91"/>
                    <a:gd name="T1" fmla="*/ 225 h 136"/>
                    <a:gd name="T2" fmla="*/ 1 w 91"/>
                    <a:gd name="T3" fmla="*/ 149 h 136"/>
                    <a:gd name="T4" fmla="*/ 0 w 91"/>
                    <a:gd name="T5" fmla="*/ 0 h 136"/>
                    <a:gd name="T6" fmla="*/ 0 60000 65536"/>
                    <a:gd name="T7" fmla="*/ 0 60000 65536"/>
                    <a:gd name="T8" fmla="*/ 0 60000 65536"/>
                  </a:gdLst>
                  <a:ahLst/>
                  <a:cxnLst>
                    <a:cxn ang="T6">
                      <a:pos x="T0" y="T1"/>
                    </a:cxn>
                    <a:cxn ang="T7">
                      <a:pos x="T2" y="T3"/>
                    </a:cxn>
                    <a:cxn ang="T8">
                      <a:pos x="T4" y="T5"/>
                    </a:cxn>
                  </a:cxnLst>
                  <a:rect l="0" t="0" r="r" b="b"/>
                  <a:pathLst>
                    <a:path w="91" h="136">
                      <a:moveTo>
                        <a:pt x="91" y="136"/>
                      </a:moveTo>
                      <a:cubicBezTo>
                        <a:pt x="75" y="124"/>
                        <a:pt x="60" y="113"/>
                        <a:pt x="45" y="90"/>
                      </a:cubicBezTo>
                      <a:cubicBezTo>
                        <a:pt x="30" y="67"/>
                        <a:pt x="7" y="15"/>
                        <a:pt x="0"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9489" name="Oval 31"/>
            <p:cNvSpPr>
              <a:spLocks noChangeArrowheads="1"/>
            </p:cNvSpPr>
            <p:nvPr/>
          </p:nvSpPr>
          <p:spPr bwMode="auto">
            <a:xfrm flipH="1">
              <a:off x="4665" y="1670"/>
              <a:ext cx="63" cy="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0" name="Line 32"/>
            <p:cNvSpPr>
              <a:spLocks noChangeShapeType="1"/>
            </p:cNvSpPr>
            <p:nvPr/>
          </p:nvSpPr>
          <p:spPr bwMode="auto">
            <a:xfrm>
              <a:off x="4726" y="1701"/>
              <a:ext cx="136" cy="0"/>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91" name="Text Box 33"/>
            <p:cNvSpPr txBox="1">
              <a:spLocks noChangeArrowheads="1"/>
            </p:cNvSpPr>
            <p:nvPr/>
          </p:nvSpPr>
          <p:spPr bwMode="auto">
            <a:xfrm>
              <a:off x="4483" y="1607"/>
              <a:ext cx="3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r>
                <a:rPr lang="en-US" sz="1200">
                  <a:solidFill>
                    <a:schemeClr val="tx1"/>
                  </a:solidFill>
                </a:rPr>
                <a:t>e</a:t>
              </a:r>
              <a:r>
                <a:rPr lang="en-US" sz="1200" baseline="30000">
                  <a:solidFill>
                    <a:schemeClr val="tx1"/>
                  </a:solidFill>
                </a:rPr>
                <a:t>-</a:t>
              </a:r>
            </a:p>
          </p:txBody>
        </p:sp>
        <p:sp>
          <p:nvSpPr>
            <p:cNvPr id="19492" name="Line 34"/>
            <p:cNvSpPr>
              <a:spLocks noChangeShapeType="1"/>
            </p:cNvSpPr>
            <p:nvPr/>
          </p:nvSpPr>
          <p:spPr bwMode="auto">
            <a:xfrm>
              <a:off x="3957" y="1532"/>
              <a:ext cx="150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93" name="Line 35"/>
            <p:cNvSpPr>
              <a:spLocks noChangeShapeType="1"/>
            </p:cNvSpPr>
            <p:nvPr/>
          </p:nvSpPr>
          <p:spPr bwMode="auto">
            <a:xfrm>
              <a:off x="3963" y="1877"/>
              <a:ext cx="150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94" name="Text Box 2"/>
            <p:cNvSpPr txBox="1">
              <a:spLocks noChangeArrowheads="1"/>
            </p:cNvSpPr>
            <p:nvPr/>
          </p:nvSpPr>
          <p:spPr bwMode="auto">
            <a:xfrm>
              <a:off x="567" y="474"/>
              <a:ext cx="489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endParaRPr lang="en-GB" sz="1800">
                <a:solidFill>
                  <a:schemeClr val="tx1"/>
                </a:solidFill>
                <a:latin typeface="Arial" charset="0"/>
              </a:endParaRPr>
            </a:p>
          </p:txBody>
        </p:sp>
        <p:sp>
          <p:nvSpPr>
            <p:cNvPr id="19495" name="Text Box 9"/>
            <p:cNvSpPr txBox="1">
              <a:spLocks noChangeArrowheads="1"/>
            </p:cNvSpPr>
            <p:nvPr/>
          </p:nvSpPr>
          <p:spPr bwMode="auto">
            <a:xfrm>
              <a:off x="204" y="655"/>
              <a:ext cx="4445" cy="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solidFill>
                    <a:schemeClr val="hlink"/>
                  </a:solidFill>
                </a:rPr>
                <a:t>Cavity High Order Modes (HOM)</a:t>
              </a:r>
            </a:p>
            <a:p>
              <a:pPr algn="l" eaLnBrk="1" hangingPunct="1">
                <a:spcBef>
                  <a:spcPct val="0"/>
                </a:spcBef>
              </a:pPr>
              <a:r>
                <a:rPr lang="it-IT" sz="1400"/>
                <a:t>Thorough design of the RF cavity</a:t>
              </a:r>
            </a:p>
            <a:p>
              <a:pPr algn="l" eaLnBrk="1" hangingPunct="1">
                <a:spcBef>
                  <a:spcPct val="0"/>
                </a:spcBef>
              </a:pPr>
              <a:r>
                <a:rPr lang="it-IT" sz="1400"/>
                <a:t>Mode dampers with antennas and resistive loads</a:t>
              </a:r>
            </a:p>
            <a:p>
              <a:pPr algn="l" eaLnBrk="1" hangingPunct="1">
                <a:spcBef>
                  <a:spcPct val="0"/>
                </a:spcBef>
              </a:pPr>
              <a:r>
                <a:rPr lang="it-IT" sz="1400"/>
                <a:t>Tuning of HOMs frequencies through plungers or changing the cavity temperature</a:t>
              </a:r>
            </a:p>
          </p:txBody>
        </p:sp>
        <p:sp>
          <p:nvSpPr>
            <p:cNvPr id="19496" name="Text Box 10"/>
            <p:cNvSpPr txBox="1">
              <a:spLocks noChangeArrowheads="1"/>
            </p:cNvSpPr>
            <p:nvPr/>
          </p:nvSpPr>
          <p:spPr bwMode="auto">
            <a:xfrm>
              <a:off x="204" y="1447"/>
              <a:ext cx="3719"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solidFill>
                    <a:schemeClr val="hlink"/>
                  </a:solidFill>
                </a:rPr>
                <a:t>Resistive wall impedance</a:t>
              </a:r>
            </a:p>
            <a:p>
              <a:pPr algn="l" eaLnBrk="1" hangingPunct="1">
                <a:spcBef>
                  <a:spcPct val="0"/>
                </a:spcBef>
              </a:pPr>
              <a:r>
                <a:rPr lang="it-IT" sz="1400"/>
                <a:t>Usage of low resistivity materials for the vacuum pipe</a:t>
              </a:r>
            </a:p>
            <a:p>
              <a:pPr algn="l" eaLnBrk="1" hangingPunct="1">
                <a:spcBef>
                  <a:spcPct val="0"/>
                </a:spcBef>
              </a:pPr>
              <a:r>
                <a:rPr lang="it-IT" sz="1400"/>
                <a:t>Optimization of vacuum chamber geometry</a:t>
              </a:r>
            </a:p>
          </p:txBody>
        </p:sp>
        <p:sp>
          <p:nvSpPr>
            <p:cNvPr id="19497" name="Text Box 11"/>
            <p:cNvSpPr txBox="1">
              <a:spLocks noChangeArrowheads="1"/>
            </p:cNvSpPr>
            <p:nvPr/>
          </p:nvSpPr>
          <p:spPr bwMode="auto">
            <a:xfrm>
              <a:off x="204" y="2726"/>
              <a:ext cx="22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solidFill>
                    <a:schemeClr val="hlink"/>
                  </a:solidFill>
                </a:rPr>
                <a:t>Ion instabilities</a:t>
              </a:r>
            </a:p>
            <a:p>
              <a:pPr algn="l" eaLnBrk="1" hangingPunct="1">
                <a:spcBef>
                  <a:spcPct val="0"/>
                </a:spcBef>
              </a:pPr>
              <a:r>
                <a:rPr lang="it-IT" sz="1400"/>
                <a:t>Ion cleaning with a gap in the bunch train</a:t>
              </a:r>
            </a:p>
          </p:txBody>
        </p:sp>
        <p:sp>
          <p:nvSpPr>
            <p:cNvPr id="19498" name="Text Box 12"/>
            <p:cNvSpPr txBox="1">
              <a:spLocks noChangeArrowheads="1"/>
            </p:cNvSpPr>
            <p:nvPr/>
          </p:nvSpPr>
          <p:spPr bwMode="auto">
            <a:xfrm>
              <a:off x="204" y="2077"/>
              <a:ext cx="3901"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solidFill>
                    <a:schemeClr val="hlink"/>
                  </a:solidFill>
                </a:rPr>
                <a:t>Interaction of the beam with other objects</a:t>
              </a:r>
            </a:p>
            <a:p>
              <a:pPr algn="l" eaLnBrk="1" hangingPunct="1">
                <a:spcBef>
                  <a:spcPct val="0"/>
                </a:spcBef>
              </a:pPr>
              <a:r>
                <a:rPr lang="it-IT" sz="1400"/>
                <a:t>Proper design of the vacuum chamber and of the various installed objects</a:t>
              </a:r>
            </a:p>
          </p:txBody>
        </p:sp>
        <p:sp>
          <p:nvSpPr>
            <p:cNvPr id="19499" name="Oval 88"/>
            <p:cNvSpPr>
              <a:spLocks noChangeArrowheads="1"/>
            </p:cNvSpPr>
            <p:nvPr/>
          </p:nvSpPr>
          <p:spPr bwMode="auto">
            <a:xfrm flipH="1">
              <a:off x="4820" y="894"/>
              <a:ext cx="28" cy="3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500" name="Oval 89"/>
            <p:cNvSpPr>
              <a:spLocks noChangeArrowheads="1"/>
            </p:cNvSpPr>
            <p:nvPr/>
          </p:nvSpPr>
          <p:spPr bwMode="auto">
            <a:xfrm flipH="1">
              <a:off x="5137" y="919"/>
              <a:ext cx="28" cy="34"/>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501" name="Oval 90"/>
            <p:cNvSpPr>
              <a:spLocks noChangeArrowheads="1"/>
            </p:cNvSpPr>
            <p:nvPr/>
          </p:nvSpPr>
          <p:spPr bwMode="auto">
            <a:xfrm flipH="1">
              <a:off x="4663" y="919"/>
              <a:ext cx="28" cy="34"/>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502" name="Freeform 91"/>
            <p:cNvSpPr>
              <a:spLocks/>
            </p:cNvSpPr>
            <p:nvPr/>
          </p:nvSpPr>
          <p:spPr bwMode="auto">
            <a:xfrm>
              <a:off x="4618" y="564"/>
              <a:ext cx="621" cy="295"/>
            </a:xfrm>
            <a:custGeom>
              <a:avLst/>
              <a:gdLst>
                <a:gd name="T0" fmla="*/ 5 w 1403"/>
                <a:gd name="T1" fmla="*/ 1 h 557"/>
                <a:gd name="T2" fmla="*/ 6 w 1403"/>
                <a:gd name="T3" fmla="*/ 1 h 557"/>
                <a:gd name="T4" fmla="*/ 7 w 1403"/>
                <a:gd name="T5" fmla="*/ 2 h 557"/>
                <a:gd name="T6" fmla="*/ 7 w 1403"/>
                <a:gd name="T7" fmla="*/ 4 h 557"/>
                <a:gd name="T8" fmla="*/ 7 w 1403"/>
                <a:gd name="T9" fmla="*/ 6 h 557"/>
                <a:gd name="T10" fmla="*/ 8 w 1403"/>
                <a:gd name="T11" fmla="*/ 8 h 557"/>
                <a:gd name="T12" fmla="*/ 8 w 1403"/>
                <a:gd name="T13" fmla="*/ 10 h 557"/>
                <a:gd name="T14" fmla="*/ 8 w 1403"/>
                <a:gd name="T15" fmla="*/ 11 h 557"/>
                <a:gd name="T16" fmla="*/ 8 w 1403"/>
                <a:gd name="T17" fmla="*/ 12 h 557"/>
                <a:gd name="T18" fmla="*/ 10 w 1403"/>
                <a:gd name="T19" fmla="*/ 12 h 557"/>
                <a:gd name="T20" fmla="*/ 11 w 1403"/>
                <a:gd name="T21" fmla="*/ 11 h 557"/>
                <a:gd name="T22" fmla="*/ 8 w 1403"/>
                <a:gd name="T23" fmla="*/ 12 h 557"/>
                <a:gd name="T24" fmla="*/ 8 w 1403"/>
                <a:gd name="T25" fmla="*/ 12 h 557"/>
                <a:gd name="T26" fmla="*/ 8 w 1403"/>
                <a:gd name="T27" fmla="*/ 11 h 557"/>
                <a:gd name="T28" fmla="*/ 7 w 1403"/>
                <a:gd name="T29" fmla="*/ 10 h 557"/>
                <a:gd name="T30" fmla="*/ 7 w 1403"/>
                <a:gd name="T31" fmla="*/ 8 h 557"/>
                <a:gd name="T32" fmla="*/ 7 w 1403"/>
                <a:gd name="T33" fmla="*/ 6 h 557"/>
                <a:gd name="T34" fmla="*/ 7 w 1403"/>
                <a:gd name="T35" fmla="*/ 4 h 557"/>
                <a:gd name="T36" fmla="*/ 7 w 1403"/>
                <a:gd name="T37" fmla="*/ 2 h 557"/>
                <a:gd name="T38" fmla="*/ 6 w 1403"/>
                <a:gd name="T39" fmla="*/ 1 h 557"/>
                <a:gd name="T40" fmla="*/ 5 w 1403"/>
                <a:gd name="T41" fmla="*/ 1 h 557"/>
                <a:gd name="T42" fmla="*/ 5 w 1403"/>
                <a:gd name="T43" fmla="*/ 1 h 557"/>
                <a:gd name="T44" fmla="*/ 4 w 1403"/>
                <a:gd name="T45" fmla="*/ 1 h 557"/>
                <a:gd name="T46" fmla="*/ 4 w 1403"/>
                <a:gd name="T47" fmla="*/ 2 h 557"/>
                <a:gd name="T48" fmla="*/ 4 w 1403"/>
                <a:gd name="T49" fmla="*/ 4 h 557"/>
                <a:gd name="T50" fmla="*/ 4 w 1403"/>
                <a:gd name="T51" fmla="*/ 6 h 557"/>
                <a:gd name="T52" fmla="*/ 3 w 1403"/>
                <a:gd name="T53" fmla="*/ 8 h 557"/>
                <a:gd name="T54" fmla="*/ 3 w 1403"/>
                <a:gd name="T55" fmla="*/ 10 h 557"/>
                <a:gd name="T56" fmla="*/ 3 w 1403"/>
                <a:gd name="T57" fmla="*/ 11 h 557"/>
                <a:gd name="T58" fmla="*/ 3 w 1403"/>
                <a:gd name="T59" fmla="*/ 12 h 557"/>
                <a:gd name="T60" fmla="*/ 2 w 1403"/>
                <a:gd name="T61" fmla="*/ 12 h 557"/>
                <a:gd name="T62" fmla="*/ 0 w 1403"/>
                <a:gd name="T63" fmla="*/ 11 h 557"/>
                <a:gd name="T64" fmla="*/ 0 w 1403"/>
                <a:gd name="T65" fmla="*/ 12 h 557"/>
                <a:gd name="T66" fmla="*/ 3 w 1403"/>
                <a:gd name="T67" fmla="*/ 12 h 557"/>
                <a:gd name="T68" fmla="*/ 3 w 1403"/>
                <a:gd name="T69" fmla="*/ 11 h 557"/>
                <a:gd name="T70" fmla="*/ 3 w 1403"/>
                <a:gd name="T71" fmla="*/ 10 h 557"/>
                <a:gd name="T72" fmla="*/ 3 w 1403"/>
                <a:gd name="T73" fmla="*/ 8 h 557"/>
                <a:gd name="T74" fmla="*/ 3 w 1403"/>
                <a:gd name="T75" fmla="*/ 6 h 557"/>
                <a:gd name="T76" fmla="*/ 4 w 1403"/>
                <a:gd name="T77" fmla="*/ 4 h 557"/>
                <a:gd name="T78" fmla="*/ 4 w 1403"/>
                <a:gd name="T79" fmla="*/ 2 h 557"/>
                <a:gd name="T80" fmla="*/ 4 w 1403"/>
                <a:gd name="T81" fmla="*/ 1 h 557"/>
                <a:gd name="T82" fmla="*/ 5 w 1403"/>
                <a:gd name="T83" fmla="*/ 1 h 5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03" h="557">
                  <a:moveTo>
                    <a:pt x="690" y="0"/>
                  </a:moveTo>
                  <a:lnTo>
                    <a:pt x="732" y="4"/>
                  </a:lnTo>
                  <a:lnTo>
                    <a:pt x="772" y="14"/>
                  </a:lnTo>
                  <a:lnTo>
                    <a:pt x="811" y="35"/>
                  </a:lnTo>
                  <a:lnTo>
                    <a:pt x="845" y="61"/>
                  </a:lnTo>
                  <a:lnTo>
                    <a:pt x="880" y="94"/>
                  </a:lnTo>
                  <a:lnTo>
                    <a:pt x="908" y="133"/>
                  </a:lnTo>
                  <a:lnTo>
                    <a:pt x="932" y="176"/>
                  </a:lnTo>
                  <a:lnTo>
                    <a:pt x="952" y="225"/>
                  </a:lnTo>
                  <a:lnTo>
                    <a:pt x="966" y="276"/>
                  </a:lnTo>
                  <a:lnTo>
                    <a:pt x="975" y="329"/>
                  </a:lnTo>
                  <a:lnTo>
                    <a:pt x="979" y="384"/>
                  </a:lnTo>
                  <a:lnTo>
                    <a:pt x="981" y="416"/>
                  </a:lnTo>
                  <a:lnTo>
                    <a:pt x="989" y="449"/>
                  </a:lnTo>
                  <a:lnTo>
                    <a:pt x="1001" y="478"/>
                  </a:lnTo>
                  <a:lnTo>
                    <a:pt x="1017" y="502"/>
                  </a:lnTo>
                  <a:lnTo>
                    <a:pt x="1037" y="518"/>
                  </a:lnTo>
                  <a:lnTo>
                    <a:pt x="1059" y="531"/>
                  </a:lnTo>
                  <a:lnTo>
                    <a:pt x="1082" y="535"/>
                  </a:lnTo>
                  <a:lnTo>
                    <a:pt x="1381" y="535"/>
                  </a:lnTo>
                  <a:lnTo>
                    <a:pt x="1381" y="465"/>
                  </a:lnTo>
                  <a:lnTo>
                    <a:pt x="1403" y="465"/>
                  </a:lnTo>
                  <a:lnTo>
                    <a:pt x="1403" y="557"/>
                  </a:lnTo>
                  <a:lnTo>
                    <a:pt x="1082" y="557"/>
                  </a:lnTo>
                  <a:lnTo>
                    <a:pt x="1057" y="553"/>
                  </a:lnTo>
                  <a:lnTo>
                    <a:pt x="1033" y="545"/>
                  </a:lnTo>
                  <a:lnTo>
                    <a:pt x="1011" y="529"/>
                  </a:lnTo>
                  <a:lnTo>
                    <a:pt x="993" y="506"/>
                  </a:lnTo>
                  <a:lnTo>
                    <a:pt x="977" y="480"/>
                  </a:lnTo>
                  <a:lnTo>
                    <a:pt x="964" y="449"/>
                  </a:lnTo>
                  <a:lnTo>
                    <a:pt x="958" y="416"/>
                  </a:lnTo>
                  <a:lnTo>
                    <a:pt x="954" y="384"/>
                  </a:lnTo>
                  <a:lnTo>
                    <a:pt x="952" y="333"/>
                  </a:lnTo>
                  <a:lnTo>
                    <a:pt x="944" y="282"/>
                  </a:lnTo>
                  <a:lnTo>
                    <a:pt x="932" y="233"/>
                  </a:lnTo>
                  <a:lnTo>
                    <a:pt x="914" y="188"/>
                  </a:lnTo>
                  <a:lnTo>
                    <a:pt x="890" y="147"/>
                  </a:lnTo>
                  <a:lnTo>
                    <a:pt x="863" y="110"/>
                  </a:lnTo>
                  <a:lnTo>
                    <a:pt x="833" y="80"/>
                  </a:lnTo>
                  <a:lnTo>
                    <a:pt x="801" y="55"/>
                  </a:lnTo>
                  <a:lnTo>
                    <a:pt x="764" y="37"/>
                  </a:lnTo>
                  <a:lnTo>
                    <a:pt x="728" y="27"/>
                  </a:lnTo>
                  <a:lnTo>
                    <a:pt x="690" y="23"/>
                  </a:lnTo>
                  <a:lnTo>
                    <a:pt x="653" y="27"/>
                  </a:lnTo>
                  <a:lnTo>
                    <a:pt x="617" y="37"/>
                  </a:lnTo>
                  <a:lnTo>
                    <a:pt x="580" y="55"/>
                  </a:lnTo>
                  <a:lnTo>
                    <a:pt x="548" y="80"/>
                  </a:lnTo>
                  <a:lnTo>
                    <a:pt x="518" y="110"/>
                  </a:lnTo>
                  <a:lnTo>
                    <a:pt x="489" y="147"/>
                  </a:lnTo>
                  <a:lnTo>
                    <a:pt x="467" y="188"/>
                  </a:lnTo>
                  <a:lnTo>
                    <a:pt x="449" y="233"/>
                  </a:lnTo>
                  <a:lnTo>
                    <a:pt x="437" y="282"/>
                  </a:lnTo>
                  <a:lnTo>
                    <a:pt x="429" y="333"/>
                  </a:lnTo>
                  <a:lnTo>
                    <a:pt x="425" y="384"/>
                  </a:lnTo>
                  <a:lnTo>
                    <a:pt x="425" y="416"/>
                  </a:lnTo>
                  <a:lnTo>
                    <a:pt x="419" y="449"/>
                  </a:lnTo>
                  <a:lnTo>
                    <a:pt x="409" y="480"/>
                  </a:lnTo>
                  <a:lnTo>
                    <a:pt x="394" y="506"/>
                  </a:lnTo>
                  <a:lnTo>
                    <a:pt x="380" y="529"/>
                  </a:lnTo>
                  <a:lnTo>
                    <a:pt x="362" y="545"/>
                  </a:lnTo>
                  <a:lnTo>
                    <a:pt x="342" y="553"/>
                  </a:lnTo>
                  <a:lnTo>
                    <a:pt x="322" y="557"/>
                  </a:lnTo>
                  <a:lnTo>
                    <a:pt x="0" y="557"/>
                  </a:lnTo>
                  <a:lnTo>
                    <a:pt x="0" y="465"/>
                  </a:lnTo>
                  <a:lnTo>
                    <a:pt x="23" y="465"/>
                  </a:lnTo>
                  <a:lnTo>
                    <a:pt x="23" y="535"/>
                  </a:lnTo>
                  <a:lnTo>
                    <a:pt x="322" y="535"/>
                  </a:lnTo>
                  <a:lnTo>
                    <a:pt x="340" y="531"/>
                  </a:lnTo>
                  <a:lnTo>
                    <a:pt x="358" y="518"/>
                  </a:lnTo>
                  <a:lnTo>
                    <a:pt x="372" y="502"/>
                  </a:lnTo>
                  <a:lnTo>
                    <a:pt x="384" y="478"/>
                  </a:lnTo>
                  <a:lnTo>
                    <a:pt x="394" y="449"/>
                  </a:lnTo>
                  <a:lnTo>
                    <a:pt x="401" y="416"/>
                  </a:lnTo>
                  <a:lnTo>
                    <a:pt x="403" y="384"/>
                  </a:lnTo>
                  <a:lnTo>
                    <a:pt x="407" y="329"/>
                  </a:lnTo>
                  <a:lnTo>
                    <a:pt x="415" y="276"/>
                  </a:lnTo>
                  <a:lnTo>
                    <a:pt x="429" y="225"/>
                  </a:lnTo>
                  <a:lnTo>
                    <a:pt x="449" y="176"/>
                  </a:lnTo>
                  <a:lnTo>
                    <a:pt x="473" y="133"/>
                  </a:lnTo>
                  <a:lnTo>
                    <a:pt x="502" y="94"/>
                  </a:lnTo>
                  <a:lnTo>
                    <a:pt x="534" y="61"/>
                  </a:lnTo>
                  <a:lnTo>
                    <a:pt x="570" y="35"/>
                  </a:lnTo>
                  <a:lnTo>
                    <a:pt x="609" y="14"/>
                  </a:lnTo>
                  <a:lnTo>
                    <a:pt x="649" y="4"/>
                  </a:lnTo>
                  <a:lnTo>
                    <a:pt x="690" y="0"/>
                  </a:lnTo>
                  <a:close/>
                </a:path>
              </a:pathLst>
            </a:custGeom>
            <a:solidFill>
              <a:srgbClr val="C0C0C0"/>
            </a:solidFill>
            <a:ln w="15875">
              <a:solidFill>
                <a:srgbClr val="000000"/>
              </a:solidFill>
              <a:prstDash val="solid"/>
              <a:round/>
              <a:headEnd/>
              <a:tailEnd/>
            </a:ln>
          </p:spPr>
          <p:txBody>
            <a:bodyPr/>
            <a:lstStyle/>
            <a:p>
              <a:endParaRPr lang="en-US"/>
            </a:p>
          </p:txBody>
        </p:sp>
        <p:sp>
          <p:nvSpPr>
            <p:cNvPr id="19503" name="Freeform 92"/>
            <p:cNvSpPr>
              <a:spLocks/>
            </p:cNvSpPr>
            <p:nvPr/>
          </p:nvSpPr>
          <p:spPr bwMode="auto">
            <a:xfrm>
              <a:off x="4618" y="994"/>
              <a:ext cx="621" cy="296"/>
            </a:xfrm>
            <a:custGeom>
              <a:avLst/>
              <a:gdLst>
                <a:gd name="T0" fmla="*/ 5 w 1403"/>
                <a:gd name="T1" fmla="*/ 12 h 559"/>
                <a:gd name="T2" fmla="*/ 4 w 1403"/>
                <a:gd name="T3" fmla="*/ 12 h 559"/>
                <a:gd name="T4" fmla="*/ 4 w 1403"/>
                <a:gd name="T5" fmla="*/ 11 h 559"/>
                <a:gd name="T6" fmla="*/ 4 w 1403"/>
                <a:gd name="T7" fmla="*/ 8 h 559"/>
                <a:gd name="T8" fmla="*/ 4 w 1403"/>
                <a:gd name="T9" fmla="*/ 6 h 559"/>
                <a:gd name="T10" fmla="*/ 3 w 1403"/>
                <a:gd name="T11" fmla="*/ 4 h 559"/>
                <a:gd name="T12" fmla="*/ 3 w 1403"/>
                <a:gd name="T13" fmla="*/ 2 h 559"/>
                <a:gd name="T14" fmla="*/ 3 w 1403"/>
                <a:gd name="T15" fmla="*/ 1 h 559"/>
                <a:gd name="T16" fmla="*/ 3 w 1403"/>
                <a:gd name="T17" fmla="*/ 1 h 559"/>
                <a:gd name="T18" fmla="*/ 0 w 1403"/>
                <a:gd name="T19" fmla="*/ 1 h 559"/>
                <a:gd name="T20" fmla="*/ 0 w 1403"/>
                <a:gd name="T21" fmla="*/ 2 h 559"/>
                <a:gd name="T22" fmla="*/ 2 w 1403"/>
                <a:gd name="T23" fmla="*/ 0 h 559"/>
                <a:gd name="T24" fmla="*/ 3 w 1403"/>
                <a:gd name="T25" fmla="*/ 1 h 559"/>
                <a:gd name="T26" fmla="*/ 3 w 1403"/>
                <a:gd name="T27" fmla="*/ 1 h 559"/>
                <a:gd name="T28" fmla="*/ 4 w 1403"/>
                <a:gd name="T29" fmla="*/ 2 h 559"/>
                <a:gd name="T30" fmla="*/ 4 w 1403"/>
                <a:gd name="T31" fmla="*/ 4 h 559"/>
                <a:gd name="T32" fmla="*/ 4 w 1403"/>
                <a:gd name="T33" fmla="*/ 6 h 559"/>
                <a:gd name="T34" fmla="*/ 4 w 1403"/>
                <a:gd name="T35" fmla="*/ 8 h 559"/>
                <a:gd name="T36" fmla="*/ 4 w 1403"/>
                <a:gd name="T37" fmla="*/ 10 h 559"/>
                <a:gd name="T38" fmla="*/ 4 w 1403"/>
                <a:gd name="T39" fmla="*/ 11 h 559"/>
                <a:gd name="T40" fmla="*/ 5 w 1403"/>
                <a:gd name="T41" fmla="*/ 12 h 559"/>
                <a:gd name="T42" fmla="*/ 6 w 1403"/>
                <a:gd name="T43" fmla="*/ 12 h 559"/>
                <a:gd name="T44" fmla="*/ 6 w 1403"/>
                <a:gd name="T45" fmla="*/ 11 h 559"/>
                <a:gd name="T46" fmla="*/ 7 w 1403"/>
                <a:gd name="T47" fmla="*/ 10 h 559"/>
                <a:gd name="T48" fmla="*/ 7 w 1403"/>
                <a:gd name="T49" fmla="*/ 8 h 559"/>
                <a:gd name="T50" fmla="*/ 7 w 1403"/>
                <a:gd name="T51" fmla="*/ 6 h 559"/>
                <a:gd name="T52" fmla="*/ 8 w 1403"/>
                <a:gd name="T53" fmla="*/ 4 h 559"/>
                <a:gd name="T54" fmla="*/ 8 w 1403"/>
                <a:gd name="T55" fmla="*/ 2 h 559"/>
                <a:gd name="T56" fmla="*/ 8 w 1403"/>
                <a:gd name="T57" fmla="*/ 1 h 559"/>
                <a:gd name="T58" fmla="*/ 8 w 1403"/>
                <a:gd name="T59" fmla="*/ 1 h 559"/>
                <a:gd name="T60" fmla="*/ 8 w 1403"/>
                <a:gd name="T61" fmla="*/ 0 h 559"/>
                <a:gd name="T62" fmla="*/ 11 w 1403"/>
                <a:gd name="T63" fmla="*/ 2 h 559"/>
                <a:gd name="T64" fmla="*/ 10 w 1403"/>
                <a:gd name="T65" fmla="*/ 1 h 559"/>
                <a:gd name="T66" fmla="*/ 8 w 1403"/>
                <a:gd name="T67" fmla="*/ 1 h 559"/>
                <a:gd name="T68" fmla="*/ 8 w 1403"/>
                <a:gd name="T69" fmla="*/ 1 h 559"/>
                <a:gd name="T70" fmla="*/ 8 w 1403"/>
                <a:gd name="T71" fmla="*/ 2 h 559"/>
                <a:gd name="T72" fmla="*/ 8 w 1403"/>
                <a:gd name="T73" fmla="*/ 4 h 559"/>
                <a:gd name="T74" fmla="*/ 8 w 1403"/>
                <a:gd name="T75" fmla="*/ 6 h 559"/>
                <a:gd name="T76" fmla="*/ 7 w 1403"/>
                <a:gd name="T77" fmla="*/ 8 h 559"/>
                <a:gd name="T78" fmla="*/ 7 w 1403"/>
                <a:gd name="T79" fmla="*/ 11 h 559"/>
                <a:gd name="T80" fmla="*/ 6 w 1403"/>
                <a:gd name="T81" fmla="*/ 12 h 559"/>
                <a:gd name="T82" fmla="*/ 6 w 1403"/>
                <a:gd name="T83" fmla="*/ 12 h 5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03" h="559">
                  <a:moveTo>
                    <a:pt x="714" y="559"/>
                  </a:moveTo>
                  <a:lnTo>
                    <a:pt x="673" y="555"/>
                  </a:lnTo>
                  <a:lnTo>
                    <a:pt x="633" y="543"/>
                  </a:lnTo>
                  <a:lnTo>
                    <a:pt x="595" y="525"/>
                  </a:lnTo>
                  <a:lnTo>
                    <a:pt x="558" y="498"/>
                  </a:lnTo>
                  <a:lnTo>
                    <a:pt x="526" y="465"/>
                  </a:lnTo>
                  <a:lnTo>
                    <a:pt x="496" y="427"/>
                  </a:lnTo>
                  <a:lnTo>
                    <a:pt x="471" y="382"/>
                  </a:lnTo>
                  <a:lnTo>
                    <a:pt x="451" y="335"/>
                  </a:lnTo>
                  <a:lnTo>
                    <a:pt x="437" y="284"/>
                  </a:lnTo>
                  <a:lnTo>
                    <a:pt x="429" y="229"/>
                  </a:lnTo>
                  <a:lnTo>
                    <a:pt x="425" y="176"/>
                  </a:lnTo>
                  <a:lnTo>
                    <a:pt x="423" y="141"/>
                  </a:lnTo>
                  <a:lnTo>
                    <a:pt x="415" y="110"/>
                  </a:lnTo>
                  <a:lnTo>
                    <a:pt x="403" y="82"/>
                  </a:lnTo>
                  <a:lnTo>
                    <a:pt x="386" y="57"/>
                  </a:lnTo>
                  <a:lnTo>
                    <a:pt x="366" y="39"/>
                  </a:lnTo>
                  <a:lnTo>
                    <a:pt x="346" y="29"/>
                  </a:lnTo>
                  <a:lnTo>
                    <a:pt x="322" y="25"/>
                  </a:lnTo>
                  <a:lnTo>
                    <a:pt x="23" y="25"/>
                  </a:lnTo>
                  <a:lnTo>
                    <a:pt x="23" y="94"/>
                  </a:lnTo>
                  <a:lnTo>
                    <a:pt x="0" y="94"/>
                  </a:lnTo>
                  <a:lnTo>
                    <a:pt x="0" y="0"/>
                  </a:lnTo>
                  <a:lnTo>
                    <a:pt x="322" y="0"/>
                  </a:lnTo>
                  <a:lnTo>
                    <a:pt x="346" y="4"/>
                  </a:lnTo>
                  <a:lnTo>
                    <a:pt x="370" y="15"/>
                  </a:lnTo>
                  <a:lnTo>
                    <a:pt x="392" y="31"/>
                  </a:lnTo>
                  <a:lnTo>
                    <a:pt x="413" y="51"/>
                  </a:lnTo>
                  <a:lnTo>
                    <a:pt x="427" y="78"/>
                  </a:lnTo>
                  <a:lnTo>
                    <a:pt x="439" y="108"/>
                  </a:lnTo>
                  <a:lnTo>
                    <a:pt x="447" y="141"/>
                  </a:lnTo>
                  <a:lnTo>
                    <a:pt x="449" y="176"/>
                  </a:lnTo>
                  <a:lnTo>
                    <a:pt x="451" y="227"/>
                  </a:lnTo>
                  <a:lnTo>
                    <a:pt x="459" y="276"/>
                  </a:lnTo>
                  <a:lnTo>
                    <a:pt x="473" y="325"/>
                  </a:lnTo>
                  <a:lnTo>
                    <a:pt x="491" y="370"/>
                  </a:lnTo>
                  <a:lnTo>
                    <a:pt x="514" y="410"/>
                  </a:lnTo>
                  <a:lnTo>
                    <a:pt x="540" y="447"/>
                  </a:lnTo>
                  <a:lnTo>
                    <a:pt x="570" y="478"/>
                  </a:lnTo>
                  <a:lnTo>
                    <a:pt x="603" y="502"/>
                  </a:lnTo>
                  <a:lnTo>
                    <a:pt x="639" y="521"/>
                  </a:lnTo>
                  <a:lnTo>
                    <a:pt x="675" y="531"/>
                  </a:lnTo>
                  <a:lnTo>
                    <a:pt x="714" y="535"/>
                  </a:lnTo>
                  <a:lnTo>
                    <a:pt x="750" y="531"/>
                  </a:lnTo>
                  <a:lnTo>
                    <a:pt x="789" y="521"/>
                  </a:lnTo>
                  <a:lnTo>
                    <a:pt x="823" y="502"/>
                  </a:lnTo>
                  <a:lnTo>
                    <a:pt x="857" y="478"/>
                  </a:lnTo>
                  <a:lnTo>
                    <a:pt x="888" y="447"/>
                  </a:lnTo>
                  <a:lnTo>
                    <a:pt x="914" y="410"/>
                  </a:lnTo>
                  <a:lnTo>
                    <a:pt x="936" y="370"/>
                  </a:lnTo>
                  <a:lnTo>
                    <a:pt x="954" y="325"/>
                  </a:lnTo>
                  <a:lnTo>
                    <a:pt x="966" y="276"/>
                  </a:lnTo>
                  <a:lnTo>
                    <a:pt x="975" y="227"/>
                  </a:lnTo>
                  <a:lnTo>
                    <a:pt x="979" y="176"/>
                  </a:lnTo>
                  <a:lnTo>
                    <a:pt x="981" y="141"/>
                  </a:lnTo>
                  <a:lnTo>
                    <a:pt x="987" y="108"/>
                  </a:lnTo>
                  <a:lnTo>
                    <a:pt x="995" y="78"/>
                  </a:lnTo>
                  <a:lnTo>
                    <a:pt x="1009" y="51"/>
                  </a:lnTo>
                  <a:lnTo>
                    <a:pt x="1025" y="31"/>
                  </a:lnTo>
                  <a:lnTo>
                    <a:pt x="1041" y="15"/>
                  </a:lnTo>
                  <a:lnTo>
                    <a:pt x="1061" y="4"/>
                  </a:lnTo>
                  <a:lnTo>
                    <a:pt x="1082" y="0"/>
                  </a:lnTo>
                  <a:lnTo>
                    <a:pt x="1403" y="0"/>
                  </a:lnTo>
                  <a:lnTo>
                    <a:pt x="1403" y="94"/>
                  </a:lnTo>
                  <a:lnTo>
                    <a:pt x="1381" y="94"/>
                  </a:lnTo>
                  <a:lnTo>
                    <a:pt x="1381" y="25"/>
                  </a:lnTo>
                  <a:lnTo>
                    <a:pt x="1082" y="25"/>
                  </a:lnTo>
                  <a:lnTo>
                    <a:pt x="1063" y="29"/>
                  </a:lnTo>
                  <a:lnTo>
                    <a:pt x="1047" y="39"/>
                  </a:lnTo>
                  <a:lnTo>
                    <a:pt x="1031" y="57"/>
                  </a:lnTo>
                  <a:lnTo>
                    <a:pt x="1019" y="82"/>
                  </a:lnTo>
                  <a:lnTo>
                    <a:pt x="1009" y="110"/>
                  </a:lnTo>
                  <a:lnTo>
                    <a:pt x="1003" y="141"/>
                  </a:lnTo>
                  <a:lnTo>
                    <a:pt x="1001" y="176"/>
                  </a:lnTo>
                  <a:lnTo>
                    <a:pt x="999" y="229"/>
                  </a:lnTo>
                  <a:lnTo>
                    <a:pt x="989" y="284"/>
                  </a:lnTo>
                  <a:lnTo>
                    <a:pt x="975" y="335"/>
                  </a:lnTo>
                  <a:lnTo>
                    <a:pt x="956" y="382"/>
                  </a:lnTo>
                  <a:lnTo>
                    <a:pt x="930" y="427"/>
                  </a:lnTo>
                  <a:lnTo>
                    <a:pt x="902" y="465"/>
                  </a:lnTo>
                  <a:lnTo>
                    <a:pt x="869" y="498"/>
                  </a:lnTo>
                  <a:lnTo>
                    <a:pt x="833" y="525"/>
                  </a:lnTo>
                  <a:lnTo>
                    <a:pt x="795" y="543"/>
                  </a:lnTo>
                  <a:lnTo>
                    <a:pt x="754" y="555"/>
                  </a:lnTo>
                  <a:lnTo>
                    <a:pt x="714" y="559"/>
                  </a:lnTo>
                  <a:close/>
                </a:path>
              </a:pathLst>
            </a:custGeom>
            <a:solidFill>
              <a:srgbClr val="C0C0C0"/>
            </a:solidFill>
            <a:ln w="15875">
              <a:solidFill>
                <a:srgbClr val="000000"/>
              </a:solidFill>
              <a:prstDash val="solid"/>
              <a:round/>
              <a:headEnd/>
              <a:tailEnd/>
            </a:ln>
          </p:spPr>
          <p:txBody>
            <a:bodyPr/>
            <a:lstStyle/>
            <a:p>
              <a:endParaRPr lang="en-US"/>
            </a:p>
          </p:txBody>
        </p:sp>
        <p:sp>
          <p:nvSpPr>
            <p:cNvPr id="19504" name="Line 95"/>
            <p:cNvSpPr>
              <a:spLocks noChangeShapeType="1"/>
            </p:cNvSpPr>
            <p:nvPr/>
          </p:nvSpPr>
          <p:spPr bwMode="auto">
            <a:xfrm>
              <a:off x="4834" y="922"/>
              <a:ext cx="0" cy="8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505" name="Text Box 96"/>
            <p:cNvSpPr txBox="1">
              <a:spLocks noChangeArrowheads="1"/>
            </p:cNvSpPr>
            <p:nvPr/>
          </p:nvSpPr>
          <p:spPr bwMode="auto">
            <a:xfrm>
              <a:off x="4827" y="955"/>
              <a:ext cx="17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endParaRPr lang="en-GB" sz="1200">
                <a:solidFill>
                  <a:schemeClr val="tx1"/>
                </a:solidFill>
                <a:latin typeface="Times New Roman" pitchFamily="18" charset="0"/>
              </a:endParaRPr>
            </a:p>
          </p:txBody>
        </p:sp>
        <p:sp>
          <p:nvSpPr>
            <p:cNvPr id="19506" name="Oval 98"/>
            <p:cNvSpPr>
              <a:spLocks noChangeArrowheads="1"/>
            </p:cNvSpPr>
            <p:nvPr/>
          </p:nvSpPr>
          <p:spPr bwMode="auto">
            <a:xfrm flipH="1">
              <a:off x="4980" y="866"/>
              <a:ext cx="32" cy="37"/>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507" name="Line 101"/>
            <p:cNvSpPr>
              <a:spLocks noChangeShapeType="1"/>
            </p:cNvSpPr>
            <p:nvPr/>
          </p:nvSpPr>
          <p:spPr bwMode="auto">
            <a:xfrm flipH="1">
              <a:off x="4825" y="771"/>
              <a:ext cx="107"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08" name="Freeform 102"/>
            <p:cNvSpPr>
              <a:spLocks/>
            </p:cNvSpPr>
            <p:nvPr/>
          </p:nvSpPr>
          <p:spPr bwMode="auto">
            <a:xfrm>
              <a:off x="4801" y="757"/>
              <a:ext cx="27" cy="29"/>
            </a:xfrm>
            <a:custGeom>
              <a:avLst/>
              <a:gdLst>
                <a:gd name="T0" fmla="*/ 1 w 51"/>
                <a:gd name="T1" fmla="*/ 2 h 51"/>
                <a:gd name="T2" fmla="*/ 0 w 51"/>
                <a:gd name="T3" fmla="*/ 1 h 51"/>
                <a:gd name="T4" fmla="*/ 1 w 51"/>
                <a:gd name="T5" fmla="*/ 0 h 51"/>
                <a:gd name="T6" fmla="*/ 1 w 51"/>
                <a:gd name="T7" fmla="*/ 2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1">
                  <a:moveTo>
                    <a:pt x="51" y="51"/>
                  </a:moveTo>
                  <a:lnTo>
                    <a:pt x="0" y="25"/>
                  </a:lnTo>
                  <a:lnTo>
                    <a:pt x="51" y="0"/>
                  </a:lnTo>
                  <a:lnTo>
                    <a:pt x="51"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09" name="Line 103"/>
            <p:cNvSpPr>
              <a:spLocks noChangeShapeType="1"/>
            </p:cNvSpPr>
            <p:nvPr/>
          </p:nvSpPr>
          <p:spPr bwMode="auto">
            <a:xfrm flipH="1">
              <a:off x="4858" y="821"/>
              <a:ext cx="7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0" name="Freeform 104"/>
            <p:cNvSpPr>
              <a:spLocks/>
            </p:cNvSpPr>
            <p:nvPr/>
          </p:nvSpPr>
          <p:spPr bwMode="auto">
            <a:xfrm>
              <a:off x="4835" y="807"/>
              <a:ext cx="27" cy="30"/>
            </a:xfrm>
            <a:custGeom>
              <a:avLst/>
              <a:gdLst>
                <a:gd name="T0" fmla="*/ 1 w 52"/>
                <a:gd name="T1" fmla="*/ 2 h 51"/>
                <a:gd name="T2" fmla="*/ 0 w 52"/>
                <a:gd name="T3" fmla="*/ 1 h 51"/>
                <a:gd name="T4" fmla="*/ 1 w 52"/>
                <a:gd name="T5" fmla="*/ 0 h 51"/>
                <a:gd name="T6" fmla="*/ 1 w 52"/>
                <a:gd name="T7" fmla="*/ 2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51">
                  <a:moveTo>
                    <a:pt x="52" y="51"/>
                  </a:moveTo>
                  <a:lnTo>
                    <a:pt x="0" y="24"/>
                  </a:lnTo>
                  <a:lnTo>
                    <a:pt x="52" y="0"/>
                  </a:lnTo>
                  <a:lnTo>
                    <a:pt x="52"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1" name="Line 105"/>
            <p:cNvSpPr>
              <a:spLocks noChangeShapeType="1"/>
            </p:cNvSpPr>
            <p:nvPr/>
          </p:nvSpPr>
          <p:spPr bwMode="auto">
            <a:xfrm flipH="1">
              <a:off x="4858" y="721"/>
              <a:ext cx="74"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2" name="Freeform 106"/>
            <p:cNvSpPr>
              <a:spLocks/>
            </p:cNvSpPr>
            <p:nvPr/>
          </p:nvSpPr>
          <p:spPr bwMode="auto">
            <a:xfrm>
              <a:off x="4835" y="705"/>
              <a:ext cx="27" cy="31"/>
            </a:xfrm>
            <a:custGeom>
              <a:avLst/>
              <a:gdLst>
                <a:gd name="T0" fmla="*/ 1 w 52"/>
                <a:gd name="T1" fmla="*/ 2 h 53"/>
                <a:gd name="T2" fmla="*/ 0 w 52"/>
                <a:gd name="T3" fmla="*/ 1 h 53"/>
                <a:gd name="T4" fmla="*/ 1 w 52"/>
                <a:gd name="T5" fmla="*/ 0 h 53"/>
                <a:gd name="T6" fmla="*/ 1 w 52"/>
                <a:gd name="T7" fmla="*/ 2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53">
                  <a:moveTo>
                    <a:pt x="52" y="53"/>
                  </a:moveTo>
                  <a:lnTo>
                    <a:pt x="0" y="27"/>
                  </a:lnTo>
                  <a:lnTo>
                    <a:pt x="52" y="0"/>
                  </a:lnTo>
                  <a:lnTo>
                    <a:pt x="52"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3" name="Line 107"/>
            <p:cNvSpPr>
              <a:spLocks noChangeShapeType="1"/>
            </p:cNvSpPr>
            <p:nvPr/>
          </p:nvSpPr>
          <p:spPr bwMode="auto">
            <a:xfrm flipH="1">
              <a:off x="4900" y="670"/>
              <a:ext cx="32"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4" name="Freeform 108"/>
            <p:cNvSpPr>
              <a:spLocks/>
            </p:cNvSpPr>
            <p:nvPr/>
          </p:nvSpPr>
          <p:spPr bwMode="auto">
            <a:xfrm>
              <a:off x="4877" y="655"/>
              <a:ext cx="26" cy="29"/>
            </a:xfrm>
            <a:custGeom>
              <a:avLst/>
              <a:gdLst>
                <a:gd name="T0" fmla="*/ 1 w 50"/>
                <a:gd name="T1" fmla="*/ 2 h 51"/>
                <a:gd name="T2" fmla="*/ 0 w 50"/>
                <a:gd name="T3" fmla="*/ 1 h 51"/>
                <a:gd name="T4" fmla="*/ 1 w 50"/>
                <a:gd name="T5" fmla="*/ 0 h 51"/>
                <a:gd name="T6" fmla="*/ 1 w 50"/>
                <a:gd name="T7" fmla="*/ 2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51">
                  <a:moveTo>
                    <a:pt x="50" y="51"/>
                  </a:moveTo>
                  <a:lnTo>
                    <a:pt x="0" y="26"/>
                  </a:lnTo>
                  <a:lnTo>
                    <a:pt x="50" y="0"/>
                  </a:lnTo>
                  <a:lnTo>
                    <a:pt x="5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5" name="Line 109"/>
            <p:cNvSpPr>
              <a:spLocks noChangeShapeType="1"/>
            </p:cNvSpPr>
            <p:nvPr/>
          </p:nvSpPr>
          <p:spPr bwMode="auto">
            <a:xfrm>
              <a:off x="4932" y="974"/>
              <a:ext cx="33"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6" name="Freeform 110"/>
            <p:cNvSpPr>
              <a:spLocks/>
            </p:cNvSpPr>
            <p:nvPr/>
          </p:nvSpPr>
          <p:spPr bwMode="auto">
            <a:xfrm>
              <a:off x="4962" y="959"/>
              <a:ext cx="26" cy="30"/>
            </a:xfrm>
            <a:custGeom>
              <a:avLst/>
              <a:gdLst>
                <a:gd name="T0" fmla="*/ 0 w 51"/>
                <a:gd name="T1" fmla="*/ 0 h 53"/>
                <a:gd name="T2" fmla="*/ 1 w 51"/>
                <a:gd name="T3" fmla="*/ 1 h 53"/>
                <a:gd name="T4" fmla="*/ 0 w 51"/>
                <a:gd name="T5" fmla="*/ 2 h 53"/>
                <a:gd name="T6" fmla="*/ 0 w 51"/>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3">
                  <a:moveTo>
                    <a:pt x="0" y="0"/>
                  </a:moveTo>
                  <a:lnTo>
                    <a:pt x="51" y="26"/>
                  </a:lnTo>
                  <a:lnTo>
                    <a:pt x="0" y="5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7" name="Line 111"/>
            <p:cNvSpPr>
              <a:spLocks noChangeShapeType="1"/>
            </p:cNvSpPr>
            <p:nvPr/>
          </p:nvSpPr>
          <p:spPr bwMode="auto">
            <a:xfrm>
              <a:off x="4932" y="1075"/>
              <a:ext cx="107"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18" name="Freeform 112"/>
            <p:cNvSpPr>
              <a:spLocks/>
            </p:cNvSpPr>
            <p:nvPr/>
          </p:nvSpPr>
          <p:spPr bwMode="auto">
            <a:xfrm>
              <a:off x="5036" y="1060"/>
              <a:ext cx="26" cy="30"/>
            </a:xfrm>
            <a:custGeom>
              <a:avLst/>
              <a:gdLst>
                <a:gd name="T0" fmla="*/ 0 w 50"/>
                <a:gd name="T1" fmla="*/ 0 h 51"/>
                <a:gd name="T2" fmla="*/ 1 w 50"/>
                <a:gd name="T3" fmla="*/ 1 h 51"/>
                <a:gd name="T4" fmla="*/ 0 w 50"/>
                <a:gd name="T5" fmla="*/ 2 h 51"/>
                <a:gd name="T6" fmla="*/ 0 w 50"/>
                <a:gd name="T7" fmla="*/ 0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51">
                  <a:moveTo>
                    <a:pt x="0" y="0"/>
                  </a:moveTo>
                  <a:lnTo>
                    <a:pt x="50" y="25"/>
                  </a:lnTo>
                  <a:lnTo>
                    <a:pt x="0" y="5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19" name="Line 113"/>
            <p:cNvSpPr>
              <a:spLocks noChangeShapeType="1"/>
            </p:cNvSpPr>
            <p:nvPr/>
          </p:nvSpPr>
          <p:spPr bwMode="auto">
            <a:xfrm>
              <a:off x="4932" y="1024"/>
              <a:ext cx="73"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0" name="Freeform 114"/>
            <p:cNvSpPr>
              <a:spLocks/>
            </p:cNvSpPr>
            <p:nvPr/>
          </p:nvSpPr>
          <p:spPr bwMode="auto">
            <a:xfrm>
              <a:off x="5002" y="1010"/>
              <a:ext cx="26" cy="30"/>
            </a:xfrm>
            <a:custGeom>
              <a:avLst/>
              <a:gdLst>
                <a:gd name="T0" fmla="*/ 0 w 51"/>
                <a:gd name="T1" fmla="*/ 0 h 51"/>
                <a:gd name="T2" fmla="*/ 1 w 51"/>
                <a:gd name="T3" fmla="*/ 1 h 51"/>
                <a:gd name="T4" fmla="*/ 0 w 51"/>
                <a:gd name="T5" fmla="*/ 2 h 51"/>
                <a:gd name="T6" fmla="*/ 0 w 51"/>
                <a:gd name="T7" fmla="*/ 0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1">
                  <a:moveTo>
                    <a:pt x="0" y="0"/>
                  </a:moveTo>
                  <a:lnTo>
                    <a:pt x="51" y="24"/>
                  </a:lnTo>
                  <a:lnTo>
                    <a:pt x="0" y="5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1" name="Line 115"/>
            <p:cNvSpPr>
              <a:spLocks noChangeShapeType="1"/>
            </p:cNvSpPr>
            <p:nvPr/>
          </p:nvSpPr>
          <p:spPr bwMode="auto">
            <a:xfrm>
              <a:off x="4932" y="1125"/>
              <a:ext cx="73"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2" name="Freeform 116"/>
            <p:cNvSpPr>
              <a:spLocks/>
            </p:cNvSpPr>
            <p:nvPr/>
          </p:nvSpPr>
          <p:spPr bwMode="auto">
            <a:xfrm>
              <a:off x="5002" y="1111"/>
              <a:ext cx="26" cy="29"/>
            </a:xfrm>
            <a:custGeom>
              <a:avLst/>
              <a:gdLst>
                <a:gd name="T0" fmla="*/ 0 w 51"/>
                <a:gd name="T1" fmla="*/ 0 h 51"/>
                <a:gd name="T2" fmla="*/ 1 w 51"/>
                <a:gd name="T3" fmla="*/ 1 h 51"/>
                <a:gd name="T4" fmla="*/ 0 w 51"/>
                <a:gd name="T5" fmla="*/ 2 h 51"/>
                <a:gd name="T6" fmla="*/ 0 w 51"/>
                <a:gd name="T7" fmla="*/ 0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1">
                  <a:moveTo>
                    <a:pt x="0" y="0"/>
                  </a:moveTo>
                  <a:lnTo>
                    <a:pt x="51" y="25"/>
                  </a:lnTo>
                  <a:lnTo>
                    <a:pt x="0" y="5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3" name="Line 117"/>
            <p:cNvSpPr>
              <a:spLocks noChangeShapeType="1"/>
            </p:cNvSpPr>
            <p:nvPr/>
          </p:nvSpPr>
          <p:spPr bwMode="auto">
            <a:xfrm>
              <a:off x="4932" y="1177"/>
              <a:ext cx="31"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4" name="Freeform 118"/>
            <p:cNvSpPr>
              <a:spLocks/>
            </p:cNvSpPr>
            <p:nvPr/>
          </p:nvSpPr>
          <p:spPr bwMode="auto">
            <a:xfrm>
              <a:off x="4960" y="1162"/>
              <a:ext cx="26" cy="29"/>
            </a:xfrm>
            <a:custGeom>
              <a:avLst/>
              <a:gdLst>
                <a:gd name="T0" fmla="*/ 0 w 51"/>
                <a:gd name="T1" fmla="*/ 0 h 51"/>
                <a:gd name="T2" fmla="*/ 1 w 51"/>
                <a:gd name="T3" fmla="*/ 1 h 51"/>
                <a:gd name="T4" fmla="*/ 0 w 51"/>
                <a:gd name="T5" fmla="*/ 2 h 51"/>
                <a:gd name="T6" fmla="*/ 0 w 51"/>
                <a:gd name="T7" fmla="*/ 0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51">
                  <a:moveTo>
                    <a:pt x="0" y="0"/>
                  </a:moveTo>
                  <a:lnTo>
                    <a:pt x="51" y="26"/>
                  </a:lnTo>
                  <a:lnTo>
                    <a:pt x="0" y="5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25" name="Line 137"/>
            <p:cNvSpPr>
              <a:spLocks noChangeShapeType="1"/>
            </p:cNvSpPr>
            <p:nvPr/>
          </p:nvSpPr>
          <p:spPr bwMode="auto">
            <a:xfrm>
              <a:off x="4719" y="924"/>
              <a:ext cx="31"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6" name="Line 138"/>
            <p:cNvSpPr>
              <a:spLocks noChangeShapeType="1"/>
            </p:cNvSpPr>
            <p:nvPr/>
          </p:nvSpPr>
          <p:spPr bwMode="auto">
            <a:xfrm>
              <a:off x="4768" y="924"/>
              <a:ext cx="5"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7" name="Line 139"/>
            <p:cNvSpPr>
              <a:spLocks noChangeShapeType="1"/>
            </p:cNvSpPr>
            <p:nvPr/>
          </p:nvSpPr>
          <p:spPr bwMode="auto">
            <a:xfrm>
              <a:off x="4792" y="924"/>
              <a:ext cx="30"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8" name="Line 140"/>
            <p:cNvSpPr>
              <a:spLocks noChangeShapeType="1"/>
            </p:cNvSpPr>
            <p:nvPr/>
          </p:nvSpPr>
          <p:spPr bwMode="auto">
            <a:xfrm>
              <a:off x="4841" y="924"/>
              <a:ext cx="4"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29" name="Line 141"/>
            <p:cNvSpPr>
              <a:spLocks noChangeShapeType="1"/>
            </p:cNvSpPr>
            <p:nvPr/>
          </p:nvSpPr>
          <p:spPr bwMode="auto">
            <a:xfrm>
              <a:off x="4864" y="924"/>
              <a:ext cx="31"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0" name="Line 142"/>
            <p:cNvSpPr>
              <a:spLocks noChangeShapeType="1"/>
            </p:cNvSpPr>
            <p:nvPr/>
          </p:nvSpPr>
          <p:spPr bwMode="auto">
            <a:xfrm>
              <a:off x="4913" y="924"/>
              <a:ext cx="5"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1" name="Line 143"/>
            <p:cNvSpPr>
              <a:spLocks noChangeShapeType="1"/>
            </p:cNvSpPr>
            <p:nvPr/>
          </p:nvSpPr>
          <p:spPr bwMode="auto">
            <a:xfrm>
              <a:off x="4937" y="924"/>
              <a:ext cx="30"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2" name="Line 144"/>
            <p:cNvSpPr>
              <a:spLocks noChangeShapeType="1"/>
            </p:cNvSpPr>
            <p:nvPr/>
          </p:nvSpPr>
          <p:spPr bwMode="auto">
            <a:xfrm>
              <a:off x="4986" y="924"/>
              <a:ext cx="4"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3" name="Line 145"/>
            <p:cNvSpPr>
              <a:spLocks noChangeShapeType="1"/>
            </p:cNvSpPr>
            <p:nvPr/>
          </p:nvSpPr>
          <p:spPr bwMode="auto">
            <a:xfrm>
              <a:off x="5009" y="924"/>
              <a:ext cx="31"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4" name="Line 146"/>
            <p:cNvSpPr>
              <a:spLocks noChangeShapeType="1"/>
            </p:cNvSpPr>
            <p:nvPr/>
          </p:nvSpPr>
          <p:spPr bwMode="auto">
            <a:xfrm>
              <a:off x="5059" y="924"/>
              <a:ext cx="4"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5" name="Line 147"/>
            <p:cNvSpPr>
              <a:spLocks noChangeShapeType="1"/>
            </p:cNvSpPr>
            <p:nvPr/>
          </p:nvSpPr>
          <p:spPr bwMode="auto">
            <a:xfrm>
              <a:off x="5082" y="924"/>
              <a:ext cx="30"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6" name="Line 148"/>
            <p:cNvSpPr>
              <a:spLocks noChangeShapeType="1"/>
            </p:cNvSpPr>
            <p:nvPr/>
          </p:nvSpPr>
          <p:spPr bwMode="auto">
            <a:xfrm>
              <a:off x="5131" y="924"/>
              <a:ext cx="5" cy="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537" name="Rectangle 149"/>
            <p:cNvSpPr>
              <a:spLocks noChangeArrowheads="1"/>
            </p:cNvSpPr>
            <p:nvPr/>
          </p:nvSpPr>
          <p:spPr bwMode="auto">
            <a:xfrm>
              <a:off x="4959" y="658"/>
              <a:ext cx="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eaLnBrk="1" hangingPunct="1">
                <a:spcBef>
                  <a:spcPct val="0"/>
                </a:spcBef>
              </a:pPr>
              <a:endParaRPr lang="en-GB" sz="2400" b="1">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5275"/>
                                        </p:tgtEl>
                                        <p:attrNameLst>
                                          <p:attrName>style.visibility</p:attrName>
                                        </p:attrNameLst>
                                      </p:cBhvr>
                                      <p:to>
                                        <p:strVal val="visible"/>
                                      </p:to>
                                    </p:set>
                                    <p:animEffect transition="in" filter="dissolve">
                                      <p:cBhvr>
                                        <p:cTn id="7" dur="500"/>
                                        <p:tgtEl>
                                          <p:spTgt spid="52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33"/>
                                        </p:tgtEl>
                                        <p:attrNameLst>
                                          <p:attrName>style.visibility</p:attrName>
                                        </p:attrNameLst>
                                      </p:cBhvr>
                                      <p:to>
                                        <p:strVal val="visible"/>
                                      </p:to>
                                    </p:set>
                                    <p:animEffect transition="in" filter="dissolve">
                                      <p:cBhvr>
                                        <p:cTn id="12" dur="500"/>
                                        <p:tgtEl>
                                          <p:spTgt spid="51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274"/>
                                        </p:tgtEl>
                                        <p:attrNameLst>
                                          <p:attrName>style.visibility</p:attrName>
                                        </p:attrNameLst>
                                      </p:cBhvr>
                                      <p:to>
                                        <p:strVal val="visible"/>
                                      </p:to>
                                    </p:set>
                                    <p:animEffect transition="in" filter="dissolve">
                                      <p:cBhvr>
                                        <p:cTn id="17" dur="500"/>
                                        <p:tgtEl>
                                          <p:spTgt spid="5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9D06262-53FA-4D46-B952-45C2920060C2}" type="slidenum">
              <a:rPr lang="en-US" sz="1400" smtClean="0">
                <a:solidFill>
                  <a:srgbClr val="969696"/>
                </a:solidFill>
                <a:latin typeface="Times" pitchFamily="18" charset="0"/>
              </a:rPr>
              <a:pPr/>
              <a:t>7</a:t>
            </a:fld>
            <a:endParaRPr lang="en-US" sz="1400" smtClean="0">
              <a:solidFill>
                <a:srgbClr val="969696"/>
              </a:solidFill>
              <a:latin typeface="Times" pitchFamily="18" charset="0"/>
            </a:endParaRPr>
          </a:p>
        </p:txBody>
      </p:sp>
      <p:sp>
        <p:nvSpPr>
          <p:cNvPr id="20483" name="Text Box 2"/>
          <p:cNvSpPr txBox="1">
            <a:spLocks noChangeArrowheads="1"/>
          </p:cNvSpPr>
          <p:nvPr/>
        </p:nvSpPr>
        <p:spPr bwMode="auto">
          <a:xfrm>
            <a:off x="1044575" y="2098675"/>
            <a:ext cx="7775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endParaRPr lang="en-GB" sz="1800">
              <a:solidFill>
                <a:schemeClr val="tx1"/>
              </a:solidFill>
              <a:latin typeface="Arial" charset="0"/>
            </a:endParaRPr>
          </a:p>
        </p:txBody>
      </p:sp>
      <p:sp>
        <p:nvSpPr>
          <p:cNvPr id="20484" name="Text Box 3"/>
          <p:cNvSpPr txBox="1">
            <a:spLocks noChangeArrowheads="1"/>
          </p:cNvSpPr>
          <p:nvPr/>
        </p:nvSpPr>
        <p:spPr bwMode="auto">
          <a:xfrm>
            <a:off x="179388" y="188913"/>
            <a:ext cx="7993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2000" b="1">
                <a:solidFill>
                  <a:schemeClr val="hlink"/>
                </a:solidFill>
              </a:rPr>
              <a:t>Equation of motion of one particle: harmonic oscillator analogy</a:t>
            </a:r>
          </a:p>
        </p:txBody>
      </p:sp>
      <p:graphicFrame>
        <p:nvGraphicFramePr>
          <p:cNvPr id="20485" name="Object 11"/>
          <p:cNvGraphicFramePr>
            <a:graphicFrameLocks noChangeAspect="1"/>
          </p:cNvGraphicFramePr>
          <p:nvPr/>
        </p:nvGraphicFramePr>
        <p:xfrm>
          <a:off x="1798638" y="2565400"/>
          <a:ext cx="2446337" cy="342900"/>
        </p:xfrm>
        <a:graphic>
          <a:graphicData uri="http://schemas.openxmlformats.org/presentationml/2006/ole">
            <mc:AlternateContent xmlns:mc="http://schemas.openxmlformats.org/markup-compatibility/2006">
              <mc:Choice xmlns:v="urn:schemas-microsoft-com:vml" Requires="v">
                <p:oleObj spid="_x0000_s20760" name="Equation" r:id="rId4" imgW="2654300" imgH="342900" progId="Equation.3">
                  <p:embed/>
                </p:oleObj>
              </mc:Choice>
              <mc:Fallback>
                <p:oleObj name="Equation" r:id="rId4" imgW="2654300" imgH="342900" progId="Equation.3">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8638" y="2565400"/>
                        <a:ext cx="2446337"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86" name="Rectangle 15"/>
          <p:cNvSpPr>
            <a:spLocks noChangeArrowheads="1"/>
          </p:cNvSpPr>
          <p:nvPr/>
        </p:nvSpPr>
        <p:spPr bwMode="auto">
          <a:xfrm>
            <a:off x="742950" y="1941513"/>
            <a:ext cx="1741488" cy="296862"/>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0000"/>
              </a:lnSpc>
              <a:spcBef>
                <a:spcPct val="0"/>
              </a:spcBef>
            </a:pPr>
            <a:r>
              <a:rPr lang="en-US" sz="1600"/>
              <a:t>Natural damping</a:t>
            </a:r>
          </a:p>
        </p:txBody>
      </p:sp>
      <p:sp>
        <p:nvSpPr>
          <p:cNvPr id="20487" name="Rectangle 16"/>
          <p:cNvSpPr>
            <a:spLocks noChangeArrowheads="1"/>
          </p:cNvSpPr>
          <p:nvPr/>
        </p:nvSpPr>
        <p:spPr bwMode="auto">
          <a:xfrm>
            <a:off x="3562350" y="1844675"/>
            <a:ext cx="4105275" cy="59055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pPr>
            <a:r>
              <a:rPr lang="en-US" sz="1600"/>
              <a:t>Betatron/Synchrotron frequency:</a:t>
            </a:r>
          </a:p>
          <a:p>
            <a:pPr algn="l">
              <a:lnSpc>
                <a:spcPct val="80000"/>
              </a:lnSpc>
              <a:spcBef>
                <a:spcPct val="0"/>
              </a:spcBef>
            </a:pPr>
            <a:r>
              <a:rPr lang="en-US" sz="1600" b="1" i="1"/>
              <a:t>tune </a:t>
            </a:r>
            <a:r>
              <a:rPr lang="en-US" sz="1600" b="1"/>
              <a:t>(</a:t>
            </a:r>
            <a:r>
              <a:rPr lang="en-GB" sz="2000">
                <a:latin typeface="Symbol" pitchFamily="18" charset="2"/>
              </a:rPr>
              <a:t>n)</a:t>
            </a:r>
            <a:r>
              <a:rPr lang="en-GB" sz="1600"/>
              <a:t> </a:t>
            </a:r>
            <a:r>
              <a:rPr lang="en-US" sz="1400" b="1" i="1"/>
              <a:t>x</a:t>
            </a:r>
            <a:r>
              <a:rPr lang="en-US" sz="1600" b="1" i="1"/>
              <a:t> revolution frequency (</a:t>
            </a:r>
            <a:r>
              <a:rPr lang="en-US" sz="2000" b="1" i="1"/>
              <a:t>ω</a:t>
            </a:r>
            <a:r>
              <a:rPr lang="en-US" sz="1600" b="1" i="1" baseline="-12000"/>
              <a:t>0</a:t>
            </a:r>
            <a:r>
              <a:rPr lang="en-US" sz="1600" b="1"/>
              <a:t>)</a:t>
            </a:r>
          </a:p>
        </p:txBody>
      </p:sp>
      <p:grpSp>
        <p:nvGrpSpPr>
          <p:cNvPr id="20488" name="Group 17"/>
          <p:cNvGrpSpPr>
            <a:grpSpLocks/>
          </p:cNvGrpSpPr>
          <p:nvPr/>
        </p:nvGrpSpPr>
        <p:grpSpPr bwMode="auto">
          <a:xfrm flipV="1">
            <a:off x="2484438" y="2076450"/>
            <a:ext cx="71437" cy="495300"/>
            <a:chOff x="1296" y="1152"/>
            <a:chExt cx="96" cy="288"/>
          </a:xfrm>
        </p:grpSpPr>
        <p:sp>
          <p:nvSpPr>
            <p:cNvPr id="20754" name="Line 18"/>
            <p:cNvSpPr>
              <a:spLocks noChangeShapeType="1"/>
            </p:cNvSpPr>
            <p:nvPr/>
          </p:nvSpPr>
          <p:spPr bwMode="auto">
            <a:xfrm flipV="1">
              <a:off x="1392" y="1152"/>
              <a:ext cx="0" cy="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55" name="Line 19"/>
            <p:cNvSpPr>
              <a:spLocks noChangeShapeType="1"/>
            </p:cNvSpPr>
            <p:nvPr/>
          </p:nvSpPr>
          <p:spPr bwMode="auto">
            <a:xfrm>
              <a:off x="1296" y="1440"/>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0489" name="Group 20"/>
          <p:cNvGrpSpPr>
            <a:grpSpLocks/>
          </p:cNvGrpSpPr>
          <p:nvPr/>
        </p:nvGrpSpPr>
        <p:grpSpPr bwMode="auto">
          <a:xfrm flipH="1" flipV="1">
            <a:off x="3419475" y="2132013"/>
            <a:ext cx="146050" cy="433387"/>
            <a:chOff x="1296" y="1152"/>
            <a:chExt cx="96" cy="288"/>
          </a:xfrm>
        </p:grpSpPr>
        <p:sp>
          <p:nvSpPr>
            <p:cNvPr id="20752" name="Line 21"/>
            <p:cNvSpPr>
              <a:spLocks noChangeShapeType="1"/>
            </p:cNvSpPr>
            <p:nvPr/>
          </p:nvSpPr>
          <p:spPr bwMode="auto">
            <a:xfrm flipV="1">
              <a:off x="1392" y="1152"/>
              <a:ext cx="0" cy="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53" name="Line 22"/>
            <p:cNvSpPr>
              <a:spLocks noChangeShapeType="1"/>
            </p:cNvSpPr>
            <p:nvPr/>
          </p:nvSpPr>
          <p:spPr bwMode="auto">
            <a:xfrm>
              <a:off x="1296" y="1440"/>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490" name="Text Box 25"/>
          <p:cNvSpPr txBox="1">
            <a:spLocks noChangeArrowheads="1"/>
          </p:cNvSpPr>
          <p:nvPr/>
        </p:nvSpPr>
        <p:spPr bwMode="auto">
          <a:xfrm>
            <a:off x="468313" y="5300663"/>
            <a:ext cx="7921625"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eaLnBrk="1" hangingPunct="1">
              <a:spcBef>
                <a:spcPct val="0"/>
              </a:spcBef>
            </a:pPr>
            <a:r>
              <a:rPr lang="it-IT" sz="1600"/>
              <a:t>Excited oscillations (ex. by quantum excitation) are damped by natural damping (ex. due to synchrotron radiation damping). The </a:t>
            </a:r>
            <a:r>
              <a:rPr lang="it-IT" sz="1600">
                <a:solidFill>
                  <a:schemeClr val="hlink"/>
                </a:solidFill>
              </a:rPr>
              <a:t>oscillation</a:t>
            </a:r>
            <a:r>
              <a:rPr lang="it-IT" sz="1600"/>
              <a:t> of individual particles is </a:t>
            </a:r>
            <a:r>
              <a:rPr lang="it-IT" sz="1600">
                <a:solidFill>
                  <a:schemeClr val="hlink"/>
                </a:solidFill>
              </a:rPr>
              <a:t>uncorrelated</a:t>
            </a:r>
            <a:r>
              <a:rPr lang="it-IT" sz="1600"/>
              <a:t> and shows up as an emittance growth</a:t>
            </a:r>
          </a:p>
        </p:txBody>
      </p:sp>
      <p:graphicFrame>
        <p:nvGraphicFramePr>
          <p:cNvPr id="20491" name="Object 26"/>
          <p:cNvGraphicFramePr>
            <a:graphicFrameLocks noChangeAspect="1"/>
          </p:cNvGraphicFramePr>
          <p:nvPr/>
        </p:nvGraphicFramePr>
        <p:xfrm>
          <a:off x="2411413" y="3716338"/>
          <a:ext cx="2179637" cy="620712"/>
        </p:xfrm>
        <a:graphic>
          <a:graphicData uri="http://schemas.openxmlformats.org/presentationml/2006/ole">
            <mc:AlternateContent xmlns:mc="http://schemas.openxmlformats.org/markup-compatibility/2006">
              <mc:Choice xmlns:v="urn:schemas-microsoft-com:vml" Requires="v">
                <p:oleObj spid="_x0000_s20761" name="Equation" r:id="rId6" imgW="1358310" imgH="355446" progId="Equation.3">
                  <p:embed/>
                </p:oleObj>
              </mc:Choice>
              <mc:Fallback>
                <p:oleObj name="Equation" r:id="rId6" imgW="1358310" imgH="355446" progId="Equation.3">
                  <p:embed/>
                  <p:pic>
                    <p:nvPicPr>
                      <p:cNvPr id="0" name="Object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1413" y="3716338"/>
                        <a:ext cx="2179637" cy="62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92" name="Text Box 27"/>
          <p:cNvSpPr txBox="1">
            <a:spLocks noChangeArrowheads="1"/>
          </p:cNvSpPr>
          <p:nvPr/>
        </p:nvSpPr>
        <p:spPr bwMode="auto">
          <a:xfrm>
            <a:off x="323850" y="3141663"/>
            <a:ext cx="84248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If </a:t>
            </a:r>
            <a:r>
              <a:rPr lang="it-IT" sz="2000" i="1">
                <a:latin typeface="Symbol" pitchFamily="18" charset="2"/>
              </a:rPr>
              <a:t>w</a:t>
            </a:r>
            <a:r>
              <a:rPr lang="it-IT" sz="1600"/>
              <a:t> &gt;&gt; </a:t>
            </a:r>
            <a:r>
              <a:rPr lang="it-IT" sz="1600" i="1">
                <a:latin typeface="Times New Roman" pitchFamily="18" charset="0"/>
              </a:rPr>
              <a:t>D</a:t>
            </a:r>
            <a:r>
              <a:rPr lang="it-IT" sz="1600"/>
              <a:t>, an approximated solution of the differential equation is a damped sinusoidal oscillation:</a:t>
            </a:r>
          </a:p>
        </p:txBody>
      </p:sp>
      <p:sp>
        <p:nvSpPr>
          <p:cNvPr id="20493" name="Text Box 28"/>
          <p:cNvSpPr txBox="1">
            <a:spLocks noChangeArrowheads="1"/>
          </p:cNvSpPr>
          <p:nvPr/>
        </p:nvSpPr>
        <p:spPr bwMode="auto">
          <a:xfrm>
            <a:off x="468313" y="4545013"/>
            <a:ext cx="8280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where </a:t>
            </a:r>
            <a:r>
              <a:rPr lang="it-IT" sz="2000" i="1">
                <a:latin typeface="Symbol" pitchFamily="18" charset="2"/>
              </a:rPr>
              <a:t>t</a:t>
            </a:r>
            <a:r>
              <a:rPr lang="it-IT" sz="1600" baseline="-25000">
                <a:latin typeface="Times New Roman" pitchFamily="18" charset="0"/>
              </a:rPr>
              <a:t>D</a:t>
            </a:r>
            <a:r>
              <a:rPr lang="it-IT" sz="1600" baseline="-25000"/>
              <a:t> </a:t>
            </a:r>
            <a:r>
              <a:rPr lang="it-IT" sz="1600"/>
              <a:t>= 1/</a:t>
            </a:r>
            <a:r>
              <a:rPr lang="it-IT" sz="1600" i="1">
                <a:latin typeface="Times New Roman" pitchFamily="18" charset="0"/>
              </a:rPr>
              <a:t>D</a:t>
            </a:r>
            <a:r>
              <a:rPr lang="it-IT" sz="1600"/>
              <a:t>   is the “</a:t>
            </a:r>
            <a:r>
              <a:rPr lang="it-IT" sz="1600">
                <a:solidFill>
                  <a:schemeClr val="hlink"/>
                </a:solidFill>
              </a:rPr>
              <a:t>damping time constant</a:t>
            </a:r>
            <a:r>
              <a:rPr lang="it-IT" sz="1600"/>
              <a:t>”  (</a:t>
            </a:r>
            <a:r>
              <a:rPr lang="it-IT" sz="1600" i="1">
                <a:latin typeface="Times New Roman" pitchFamily="18" charset="0"/>
              </a:rPr>
              <a:t>D</a:t>
            </a:r>
            <a:r>
              <a:rPr lang="it-IT" sz="1600"/>
              <a:t> is called “</a:t>
            </a:r>
            <a:r>
              <a:rPr lang="it-IT" sz="1600">
                <a:solidFill>
                  <a:schemeClr val="hlink"/>
                </a:solidFill>
              </a:rPr>
              <a:t>damping rate</a:t>
            </a:r>
            <a:r>
              <a:rPr lang="it-IT" sz="1600"/>
              <a:t>”)</a:t>
            </a:r>
          </a:p>
        </p:txBody>
      </p:sp>
      <p:sp>
        <p:nvSpPr>
          <p:cNvPr id="20494" name="Text Box 29"/>
          <p:cNvSpPr txBox="1">
            <a:spLocks noChangeArrowheads="1"/>
          </p:cNvSpPr>
          <p:nvPr/>
        </p:nvSpPr>
        <p:spPr bwMode="auto">
          <a:xfrm>
            <a:off x="684213" y="1125538"/>
            <a:ext cx="7416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i="1"/>
              <a:t>“</a:t>
            </a:r>
            <a:r>
              <a:rPr lang="it-IT" sz="2000" i="1">
                <a:latin typeface="Times New Roman" pitchFamily="18" charset="0"/>
              </a:rPr>
              <a:t>x</a:t>
            </a:r>
            <a:r>
              <a:rPr lang="it-IT" sz="1600" i="1"/>
              <a:t>”</a:t>
            </a:r>
            <a:r>
              <a:rPr lang="it-IT" sz="1600"/>
              <a:t>  is the oscillation coordinate (transverse or longitudinal displacement) </a:t>
            </a:r>
          </a:p>
        </p:txBody>
      </p:sp>
      <p:grpSp>
        <p:nvGrpSpPr>
          <p:cNvPr id="20495" name="Group 31"/>
          <p:cNvGrpSpPr>
            <a:grpSpLocks noChangeAspect="1"/>
          </p:cNvGrpSpPr>
          <p:nvPr/>
        </p:nvGrpSpPr>
        <p:grpSpPr bwMode="auto">
          <a:xfrm flipH="1">
            <a:off x="3419475" y="3716338"/>
            <a:ext cx="3887788" cy="796925"/>
            <a:chOff x="3312" y="1896"/>
            <a:chExt cx="2688" cy="1632"/>
          </a:xfrm>
        </p:grpSpPr>
        <p:sp>
          <p:nvSpPr>
            <p:cNvPr id="20496" name="AutoShape 32"/>
            <p:cNvSpPr>
              <a:spLocks noChangeAspect="1" noChangeArrowheads="1" noTextEdit="1"/>
            </p:cNvSpPr>
            <p:nvPr/>
          </p:nvSpPr>
          <p:spPr bwMode="auto">
            <a:xfrm>
              <a:off x="3312" y="1896"/>
              <a:ext cx="2688"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20497" name="Group 33"/>
            <p:cNvGrpSpPr>
              <a:grpSpLocks/>
            </p:cNvGrpSpPr>
            <p:nvPr/>
          </p:nvGrpSpPr>
          <p:grpSpPr bwMode="auto">
            <a:xfrm>
              <a:off x="3354" y="2417"/>
              <a:ext cx="1034" cy="621"/>
              <a:chOff x="3354" y="2417"/>
              <a:chExt cx="1034" cy="621"/>
            </a:xfrm>
          </p:grpSpPr>
          <p:sp>
            <p:nvSpPr>
              <p:cNvPr id="20552" name="Line 34"/>
              <p:cNvSpPr>
                <a:spLocks noChangeShapeType="1"/>
              </p:cNvSpPr>
              <p:nvPr/>
            </p:nvSpPr>
            <p:spPr bwMode="auto">
              <a:xfrm>
                <a:off x="3354"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3" name="Line 35"/>
              <p:cNvSpPr>
                <a:spLocks noChangeShapeType="1"/>
              </p:cNvSpPr>
              <p:nvPr/>
            </p:nvSpPr>
            <p:spPr bwMode="auto">
              <a:xfrm>
                <a:off x="3360" y="271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4" name="Line 36"/>
              <p:cNvSpPr>
                <a:spLocks noChangeShapeType="1"/>
              </p:cNvSpPr>
              <p:nvPr/>
            </p:nvSpPr>
            <p:spPr bwMode="auto">
              <a:xfrm>
                <a:off x="3363"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5" name="Line 37"/>
              <p:cNvSpPr>
                <a:spLocks noChangeShapeType="1"/>
              </p:cNvSpPr>
              <p:nvPr/>
            </p:nvSpPr>
            <p:spPr bwMode="auto">
              <a:xfrm>
                <a:off x="3369"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6" name="Line 38"/>
              <p:cNvSpPr>
                <a:spLocks noChangeShapeType="1"/>
              </p:cNvSpPr>
              <p:nvPr/>
            </p:nvSpPr>
            <p:spPr bwMode="auto">
              <a:xfrm>
                <a:off x="3375" y="2712"/>
                <a:ext cx="4"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7" name="Line 39"/>
              <p:cNvSpPr>
                <a:spLocks noChangeShapeType="1"/>
              </p:cNvSpPr>
              <p:nvPr/>
            </p:nvSpPr>
            <p:spPr bwMode="auto">
              <a:xfrm>
                <a:off x="3379"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8" name="Line 40"/>
              <p:cNvSpPr>
                <a:spLocks noChangeShapeType="1"/>
              </p:cNvSpPr>
              <p:nvPr/>
            </p:nvSpPr>
            <p:spPr bwMode="auto">
              <a:xfrm>
                <a:off x="3385"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9" name="Line 41"/>
              <p:cNvSpPr>
                <a:spLocks noChangeShapeType="1"/>
              </p:cNvSpPr>
              <p:nvPr/>
            </p:nvSpPr>
            <p:spPr bwMode="auto">
              <a:xfrm>
                <a:off x="3391"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0" name="Line 42"/>
              <p:cNvSpPr>
                <a:spLocks noChangeShapeType="1"/>
              </p:cNvSpPr>
              <p:nvPr/>
            </p:nvSpPr>
            <p:spPr bwMode="auto">
              <a:xfrm>
                <a:off x="3397" y="2712"/>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1" name="Line 43"/>
              <p:cNvSpPr>
                <a:spLocks noChangeShapeType="1"/>
              </p:cNvSpPr>
              <p:nvPr/>
            </p:nvSpPr>
            <p:spPr bwMode="auto">
              <a:xfrm>
                <a:off x="3400"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2" name="Line 44"/>
              <p:cNvSpPr>
                <a:spLocks noChangeShapeType="1"/>
              </p:cNvSpPr>
              <p:nvPr/>
            </p:nvSpPr>
            <p:spPr bwMode="auto">
              <a:xfrm flipV="1">
                <a:off x="3406"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3" name="Line 45"/>
              <p:cNvSpPr>
                <a:spLocks noChangeShapeType="1"/>
              </p:cNvSpPr>
              <p:nvPr/>
            </p:nvSpPr>
            <p:spPr bwMode="auto">
              <a:xfrm>
                <a:off x="3412" y="271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4" name="Line 46"/>
              <p:cNvSpPr>
                <a:spLocks noChangeShapeType="1"/>
              </p:cNvSpPr>
              <p:nvPr/>
            </p:nvSpPr>
            <p:spPr bwMode="auto">
              <a:xfrm>
                <a:off x="3415"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5" name="Line 47"/>
              <p:cNvSpPr>
                <a:spLocks noChangeShapeType="1"/>
              </p:cNvSpPr>
              <p:nvPr/>
            </p:nvSpPr>
            <p:spPr bwMode="auto">
              <a:xfrm flipV="1">
                <a:off x="3421"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6" name="Line 48"/>
              <p:cNvSpPr>
                <a:spLocks noChangeShapeType="1"/>
              </p:cNvSpPr>
              <p:nvPr/>
            </p:nvSpPr>
            <p:spPr bwMode="auto">
              <a:xfrm>
                <a:off x="3427" y="2708"/>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7" name="Line 49"/>
              <p:cNvSpPr>
                <a:spLocks noChangeShapeType="1"/>
              </p:cNvSpPr>
              <p:nvPr/>
            </p:nvSpPr>
            <p:spPr bwMode="auto">
              <a:xfrm>
                <a:off x="3433" y="2708"/>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8" name="Line 50"/>
              <p:cNvSpPr>
                <a:spLocks noChangeShapeType="1"/>
              </p:cNvSpPr>
              <p:nvPr/>
            </p:nvSpPr>
            <p:spPr bwMode="auto">
              <a:xfrm>
                <a:off x="3436" y="2708"/>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69" name="Line 51"/>
              <p:cNvSpPr>
                <a:spLocks noChangeShapeType="1"/>
              </p:cNvSpPr>
              <p:nvPr/>
            </p:nvSpPr>
            <p:spPr bwMode="auto">
              <a:xfrm>
                <a:off x="3442"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0" name="Line 52"/>
              <p:cNvSpPr>
                <a:spLocks noChangeShapeType="1"/>
              </p:cNvSpPr>
              <p:nvPr/>
            </p:nvSpPr>
            <p:spPr bwMode="auto">
              <a:xfrm>
                <a:off x="3448" y="271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1" name="Line 53"/>
              <p:cNvSpPr>
                <a:spLocks noChangeShapeType="1"/>
              </p:cNvSpPr>
              <p:nvPr/>
            </p:nvSpPr>
            <p:spPr bwMode="auto">
              <a:xfrm>
                <a:off x="3451"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2" name="Line 54"/>
              <p:cNvSpPr>
                <a:spLocks noChangeShapeType="1"/>
              </p:cNvSpPr>
              <p:nvPr/>
            </p:nvSpPr>
            <p:spPr bwMode="auto">
              <a:xfrm>
                <a:off x="3457"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3" name="Line 55"/>
              <p:cNvSpPr>
                <a:spLocks noChangeShapeType="1"/>
              </p:cNvSpPr>
              <p:nvPr/>
            </p:nvSpPr>
            <p:spPr bwMode="auto">
              <a:xfrm>
                <a:off x="3463" y="2716"/>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4" name="Line 56"/>
              <p:cNvSpPr>
                <a:spLocks noChangeShapeType="1"/>
              </p:cNvSpPr>
              <p:nvPr/>
            </p:nvSpPr>
            <p:spPr bwMode="auto">
              <a:xfrm>
                <a:off x="3466"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5" name="Line 57"/>
              <p:cNvSpPr>
                <a:spLocks noChangeShapeType="1"/>
              </p:cNvSpPr>
              <p:nvPr/>
            </p:nvSpPr>
            <p:spPr bwMode="auto">
              <a:xfrm>
                <a:off x="3472"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6" name="Line 58"/>
              <p:cNvSpPr>
                <a:spLocks noChangeShapeType="1"/>
              </p:cNvSpPr>
              <p:nvPr/>
            </p:nvSpPr>
            <p:spPr bwMode="auto">
              <a:xfrm flipV="1">
                <a:off x="3478"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7" name="Line 59"/>
              <p:cNvSpPr>
                <a:spLocks noChangeShapeType="1"/>
              </p:cNvSpPr>
              <p:nvPr/>
            </p:nvSpPr>
            <p:spPr bwMode="auto">
              <a:xfrm flipV="1">
                <a:off x="3484" y="2708"/>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8" name="Line 60"/>
              <p:cNvSpPr>
                <a:spLocks noChangeShapeType="1"/>
              </p:cNvSpPr>
              <p:nvPr/>
            </p:nvSpPr>
            <p:spPr bwMode="auto">
              <a:xfrm flipV="1">
                <a:off x="3487" y="2704"/>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79" name="Line 61"/>
              <p:cNvSpPr>
                <a:spLocks noChangeShapeType="1"/>
              </p:cNvSpPr>
              <p:nvPr/>
            </p:nvSpPr>
            <p:spPr bwMode="auto">
              <a:xfrm>
                <a:off x="3493" y="2704"/>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0" name="Line 62"/>
              <p:cNvSpPr>
                <a:spLocks noChangeShapeType="1"/>
              </p:cNvSpPr>
              <p:nvPr/>
            </p:nvSpPr>
            <p:spPr bwMode="auto">
              <a:xfrm>
                <a:off x="3499" y="2704"/>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1" name="Line 63"/>
              <p:cNvSpPr>
                <a:spLocks noChangeShapeType="1"/>
              </p:cNvSpPr>
              <p:nvPr/>
            </p:nvSpPr>
            <p:spPr bwMode="auto">
              <a:xfrm>
                <a:off x="3502" y="2704"/>
                <a:ext cx="7"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2" name="Line 64"/>
              <p:cNvSpPr>
                <a:spLocks noChangeShapeType="1"/>
              </p:cNvSpPr>
              <p:nvPr/>
            </p:nvSpPr>
            <p:spPr bwMode="auto">
              <a:xfrm>
                <a:off x="3509"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3" name="Line 65"/>
              <p:cNvSpPr>
                <a:spLocks noChangeShapeType="1"/>
              </p:cNvSpPr>
              <p:nvPr/>
            </p:nvSpPr>
            <p:spPr bwMode="auto">
              <a:xfrm>
                <a:off x="3515"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4" name="Line 66"/>
              <p:cNvSpPr>
                <a:spLocks noChangeShapeType="1"/>
              </p:cNvSpPr>
              <p:nvPr/>
            </p:nvSpPr>
            <p:spPr bwMode="auto">
              <a:xfrm>
                <a:off x="3521" y="2716"/>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5" name="Line 67"/>
              <p:cNvSpPr>
                <a:spLocks noChangeShapeType="1"/>
              </p:cNvSpPr>
              <p:nvPr/>
            </p:nvSpPr>
            <p:spPr bwMode="auto">
              <a:xfrm>
                <a:off x="3524" y="2720"/>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6" name="Line 68"/>
              <p:cNvSpPr>
                <a:spLocks noChangeShapeType="1"/>
              </p:cNvSpPr>
              <p:nvPr/>
            </p:nvSpPr>
            <p:spPr bwMode="auto">
              <a:xfrm flipV="1">
                <a:off x="3530" y="2720"/>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7" name="Line 69"/>
              <p:cNvSpPr>
                <a:spLocks noChangeShapeType="1"/>
              </p:cNvSpPr>
              <p:nvPr/>
            </p:nvSpPr>
            <p:spPr bwMode="auto">
              <a:xfrm>
                <a:off x="3536" y="2720"/>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8" name="Line 70"/>
              <p:cNvSpPr>
                <a:spLocks noChangeShapeType="1"/>
              </p:cNvSpPr>
              <p:nvPr/>
            </p:nvSpPr>
            <p:spPr bwMode="auto">
              <a:xfrm flipV="1">
                <a:off x="3539" y="2712"/>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89" name="Line 71"/>
              <p:cNvSpPr>
                <a:spLocks noChangeShapeType="1"/>
              </p:cNvSpPr>
              <p:nvPr/>
            </p:nvSpPr>
            <p:spPr bwMode="auto">
              <a:xfrm flipV="1">
                <a:off x="3545"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0" name="Line 72"/>
              <p:cNvSpPr>
                <a:spLocks noChangeShapeType="1"/>
              </p:cNvSpPr>
              <p:nvPr/>
            </p:nvSpPr>
            <p:spPr bwMode="auto">
              <a:xfrm flipV="1">
                <a:off x="3551" y="2704"/>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1" name="Line 73"/>
              <p:cNvSpPr>
                <a:spLocks noChangeShapeType="1"/>
              </p:cNvSpPr>
              <p:nvPr/>
            </p:nvSpPr>
            <p:spPr bwMode="auto">
              <a:xfrm flipV="1">
                <a:off x="3557" y="2701"/>
                <a:ext cx="3"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2" name="Line 74"/>
              <p:cNvSpPr>
                <a:spLocks noChangeShapeType="1"/>
              </p:cNvSpPr>
              <p:nvPr/>
            </p:nvSpPr>
            <p:spPr bwMode="auto">
              <a:xfrm>
                <a:off x="3560" y="2701"/>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3" name="Line 75"/>
              <p:cNvSpPr>
                <a:spLocks noChangeShapeType="1"/>
              </p:cNvSpPr>
              <p:nvPr/>
            </p:nvSpPr>
            <p:spPr bwMode="auto">
              <a:xfrm>
                <a:off x="3566" y="2701"/>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4" name="Line 76"/>
              <p:cNvSpPr>
                <a:spLocks noChangeShapeType="1"/>
              </p:cNvSpPr>
              <p:nvPr/>
            </p:nvSpPr>
            <p:spPr bwMode="auto">
              <a:xfrm>
                <a:off x="3572" y="2704"/>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5" name="Line 77"/>
              <p:cNvSpPr>
                <a:spLocks noChangeShapeType="1"/>
              </p:cNvSpPr>
              <p:nvPr/>
            </p:nvSpPr>
            <p:spPr bwMode="auto">
              <a:xfrm>
                <a:off x="3575" y="2708"/>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6" name="Line 78"/>
              <p:cNvSpPr>
                <a:spLocks noChangeShapeType="1"/>
              </p:cNvSpPr>
              <p:nvPr/>
            </p:nvSpPr>
            <p:spPr bwMode="auto">
              <a:xfrm>
                <a:off x="3581" y="2716"/>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7" name="Line 79"/>
              <p:cNvSpPr>
                <a:spLocks noChangeShapeType="1"/>
              </p:cNvSpPr>
              <p:nvPr/>
            </p:nvSpPr>
            <p:spPr bwMode="auto">
              <a:xfrm>
                <a:off x="3587" y="2720"/>
                <a:ext cx="6" cy="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8" name="Line 80"/>
              <p:cNvSpPr>
                <a:spLocks noChangeShapeType="1"/>
              </p:cNvSpPr>
              <p:nvPr/>
            </p:nvSpPr>
            <p:spPr bwMode="auto">
              <a:xfrm>
                <a:off x="3593" y="2727"/>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9" name="Line 81"/>
              <p:cNvSpPr>
                <a:spLocks noChangeShapeType="1"/>
              </p:cNvSpPr>
              <p:nvPr/>
            </p:nvSpPr>
            <p:spPr bwMode="auto">
              <a:xfrm flipV="1">
                <a:off x="3596" y="2724"/>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0" name="Line 82"/>
              <p:cNvSpPr>
                <a:spLocks noChangeShapeType="1"/>
              </p:cNvSpPr>
              <p:nvPr/>
            </p:nvSpPr>
            <p:spPr bwMode="auto">
              <a:xfrm flipV="1">
                <a:off x="3602" y="2720"/>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1" name="Line 83"/>
              <p:cNvSpPr>
                <a:spLocks noChangeShapeType="1"/>
              </p:cNvSpPr>
              <p:nvPr/>
            </p:nvSpPr>
            <p:spPr bwMode="auto">
              <a:xfrm flipV="1">
                <a:off x="3608" y="2712"/>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2" name="Line 84"/>
              <p:cNvSpPr>
                <a:spLocks noChangeShapeType="1"/>
              </p:cNvSpPr>
              <p:nvPr/>
            </p:nvSpPr>
            <p:spPr bwMode="auto">
              <a:xfrm flipV="1">
                <a:off x="3611" y="2701"/>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3" name="Line 85"/>
              <p:cNvSpPr>
                <a:spLocks noChangeShapeType="1"/>
              </p:cNvSpPr>
              <p:nvPr/>
            </p:nvSpPr>
            <p:spPr bwMode="auto">
              <a:xfrm flipV="1">
                <a:off x="3617" y="2697"/>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4" name="Line 86"/>
              <p:cNvSpPr>
                <a:spLocks noChangeShapeType="1"/>
              </p:cNvSpPr>
              <p:nvPr/>
            </p:nvSpPr>
            <p:spPr bwMode="auto">
              <a:xfrm flipV="1">
                <a:off x="3623" y="2693"/>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5" name="Line 87"/>
              <p:cNvSpPr>
                <a:spLocks noChangeShapeType="1"/>
              </p:cNvSpPr>
              <p:nvPr/>
            </p:nvSpPr>
            <p:spPr bwMode="auto">
              <a:xfrm>
                <a:off x="3629" y="2693"/>
                <a:ext cx="4"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6" name="Line 88"/>
              <p:cNvSpPr>
                <a:spLocks noChangeShapeType="1"/>
              </p:cNvSpPr>
              <p:nvPr/>
            </p:nvSpPr>
            <p:spPr bwMode="auto">
              <a:xfrm>
                <a:off x="3633" y="2697"/>
                <a:ext cx="6" cy="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7" name="Line 89"/>
              <p:cNvSpPr>
                <a:spLocks noChangeShapeType="1"/>
              </p:cNvSpPr>
              <p:nvPr/>
            </p:nvSpPr>
            <p:spPr bwMode="auto">
              <a:xfrm>
                <a:off x="3639" y="2704"/>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8" name="Line 90"/>
              <p:cNvSpPr>
                <a:spLocks noChangeShapeType="1"/>
              </p:cNvSpPr>
              <p:nvPr/>
            </p:nvSpPr>
            <p:spPr bwMode="auto">
              <a:xfrm>
                <a:off x="3645" y="2712"/>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9" name="Line 91"/>
              <p:cNvSpPr>
                <a:spLocks noChangeShapeType="1"/>
              </p:cNvSpPr>
              <p:nvPr/>
            </p:nvSpPr>
            <p:spPr bwMode="auto">
              <a:xfrm>
                <a:off x="3648" y="2720"/>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0" name="Line 92"/>
              <p:cNvSpPr>
                <a:spLocks noChangeShapeType="1"/>
              </p:cNvSpPr>
              <p:nvPr/>
            </p:nvSpPr>
            <p:spPr bwMode="auto">
              <a:xfrm>
                <a:off x="3654" y="2731"/>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1" name="Line 93"/>
              <p:cNvSpPr>
                <a:spLocks noChangeShapeType="1"/>
              </p:cNvSpPr>
              <p:nvPr/>
            </p:nvSpPr>
            <p:spPr bwMode="auto">
              <a:xfrm flipV="1">
                <a:off x="3660" y="2731"/>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2" name="Line 94"/>
              <p:cNvSpPr>
                <a:spLocks noChangeShapeType="1"/>
              </p:cNvSpPr>
              <p:nvPr/>
            </p:nvSpPr>
            <p:spPr bwMode="auto">
              <a:xfrm flipV="1">
                <a:off x="3666" y="2724"/>
                <a:ext cx="3" cy="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3" name="Line 95"/>
              <p:cNvSpPr>
                <a:spLocks noChangeShapeType="1"/>
              </p:cNvSpPr>
              <p:nvPr/>
            </p:nvSpPr>
            <p:spPr bwMode="auto">
              <a:xfrm flipV="1">
                <a:off x="3669" y="2716"/>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4" name="Line 96"/>
              <p:cNvSpPr>
                <a:spLocks noChangeShapeType="1"/>
              </p:cNvSpPr>
              <p:nvPr/>
            </p:nvSpPr>
            <p:spPr bwMode="auto">
              <a:xfrm flipV="1">
                <a:off x="3675" y="2704"/>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5" name="Line 97"/>
              <p:cNvSpPr>
                <a:spLocks noChangeShapeType="1"/>
              </p:cNvSpPr>
              <p:nvPr/>
            </p:nvSpPr>
            <p:spPr bwMode="auto">
              <a:xfrm flipV="1">
                <a:off x="3681" y="2693"/>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6" name="Line 98"/>
              <p:cNvSpPr>
                <a:spLocks noChangeShapeType="1"/>
              </p:cNvSpPr>
              <p:nvPr/>
            </p:nvSpPr>
            <p:spPr bwMode="auto">
              <a:xfrm flipV="1">
                <a:off x="3684" y="2689"/>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7" name="Line 99"/>
              <p:cNvSpPr>
                <a:spLocks noChangeShapeType="1"/>
              </p:cNvSpPr>
              <p:nvPr/>
            </p:nvSpPr>
            <p:spPr bwMode="auto">
              <a:xfrm>
                <a:off x="3690" y="2689"/>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8" name="Line 100"/>
              <p:cNvSpPr>
                <a:spLocks noChangeShapeType="1"/>
              </p:cNvSpPr>
              <p:nvPr/>
            </p:nvSpPr>
            <p:spPr bwMode="auto">
              <a:xfrm>
                <a:off x="3696" y="2689"/>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19" name="Line 101"/>
              <p:cNvSpPr>
                <a:spLocks noChangeShapeType="1"/>
              </p:cNvSpPr>
              <p:nvPr/>
            </p:nvSpPr>
            <p:spPr bwMode="auto">
              <a:xfrm>
                <a:off x="3699" y="2693"/>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0" name="Line 102"/>
              <p:cNvSpPr>
                <a:spLocks noChangeShapeType="1"/>
              </p:cNvSpPr>
              <p:nvPr/>
            </p:nvSpPr>
            <p:spPr bwMode="auto">
              <a:xfrm>
                <a:off x="3705" y="2704"/>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1" name="Line 103"/>
              <p:cNvSpPr>
                <a:spLocks noChangeShapeType="1"/>
              </p:cNvSpPr>
              <p:nvPr/>
            </p:nvSpPr>
            <p:spPr bwMode="auto">
              <a:xfrm>
                <a:off x="3711" y="2720"/>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2" name="Line 104"/>
              <p:cNvSpPr>
                <a:spLocks noChangeShapeType="1"/>
              </p:cNvSpPr>
              <p:nvPr/>
            </p:nvSpPr>
            <p:spPr bwMode="auto">
              <a:xfrm>
                <a:off x="3717" y="2731"/>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3" name="Line 105"/>
              <p:cNvSpPr>
                <a:spLocks noChangeShapeType="1"/>
              </p:cNvSpPr>
              <p:nvPr/>
            </p:nvSpPr>
            <p:spPr bwMode="auto">
              <a:xfrm>
                <a:off x="3720" y="2739"/>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4" name="Line 106"/>
              <p:cNvSpPr>
                <a:spLocks noChangeShapeType="1"/>
              </p:cNvSpPr>
              <p:nvPr/>
            </p:nvSpPr>
            <p:spPr bwMode="auto">
              <a:xfrm flipV="1">
                <a:off x="3726" y="2735"/>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5" name="Line 107"/>
              <p:cNvSpPr>
                <a:spLocks noChangeShapeType="1"/>
              </p:cNvSpPr>
              <p:nvPr/>
            </p:nvSpPr>
            <p:spPr bwMode="auto">
              <a:xfrm flipV="1">
                <a:off x="3732" y="2724"/>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6" name="Line 108"/>
              <p:cNvSpPr>
                <a:spLocks noChangeShapeType="1"/>
              </p:cNvSpPr>
              <p:nvPr/>
            </p:nvSpPr>
            <p:spPr bwMode="auto">
              <a:xfrm flipV="1">
                <a:off x="3735" y="2708"/>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7" name="Line 109"/>
              <p:cNvSpPr>
                <a:spLocks noChangeShapeType="1"/>
              </p:cNvSpPr>
              <p:nvPr/>
            </p:nvSpPr>
            <p:spPr bwMode="auto">
              <a:xfrm flipV="1">
                <a:off x="3741" y="2693"/>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8" name="Line 110"/>
              <p:cNvSpPr>
                <a:spLocks noChangeShapeType="1"/>
              </p:cNvSpPr>
              <p:nvPr/>
            </p:nvSpPr>
            <p:spPr bwMode="auto">
              <a:xfrm flipV="1">
                <a:off x="3747" y="2681"/>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29" name="Line 111"/>
              <p:cNvSpPr>
                <a:spLocks noChangeShapeType="1"/>
              </p:cNvSpPr>
              <p:nvPr/>
            </p:nvSpPr>
            <p:spPr bwMode="auto">
              <a:xfrm flipV="1">
                <a:off x="3753" y="2678"/>
                <a:ext cx="3"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0" name="Line 112"/>
              <p:cNvSpPr>
                <a:spLocks noChangeShapeType="1"/>
              </p:cNvSpPr>
              <p:nvPr/>
            </p:nvSpPr>
            <p:spPr bwMode="auto">
              <a:xfrm>
                <a:off x="3756" y="2678"/>
                <a:ext cx="7"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1" name="Line 113"/>
              <p:cNvSpPr>
                <a:spLocks noChangeShapeType="1"/>
              </p:cNvSpPr>
              <p:nvPr/>
            </p:nvSpPr>
            <p:spPr bwMode="auto">
              <a:xfrm>
                <a:off x="3763" y="2681"/>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2" name="Line 114"/>
              <p:cNvSpPr>
                <a:spLocks noChangeShapeType="1"/>
              </p:cNvSpPr>
              <p:nvPr/>
            </p:nvSpPr>
            <p:spPr bwMode="auto">
              <a:xfrm>
                <a:off x="3769" y="2697"/>
                <a:ext cx="3"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3" name="Line 115"/>
              <p:cNvSpPr>
                <a:spLocks noChangeShapeType="1"/>
              </p:cNvSpPr>
              <p:nvPr/>
            </p:nvSpPr>
            <p:spPr bwMode="auto">
              <a:xfrm>
                <a:off x="3772" y="2712"/>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4" name="Line 116"/>
              <p:cNvSpPr>
                <a:spLocks noChangeShapeType="1"/>
              </p:cNvSpPr>
              <p:nvPr/>
            </p:nvSpPr>
            <p:spPr bwMode="auto">
              <a:xfrm>
                <a:off x="3778" y="2731"/>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5" name="Line 117"/>
              <p:cNvSpPr>
                <a:spLocks noChangeShapeType="1"/>
              </p:cNvSpPr>
              <p:nvPr/>
            </p:nvSpPr>
            <p:spPr bwMode="auto">
              <a:xfrm>
                <a:off x="3784" y="2747"/>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6" name="Line 118"/>
              <p:cNvSpPr>
                <a:spLocks noChangeShapeType="1"/>
              </p:cNvSpPr>
              <p:nvPr/>
            </p:nvSpPr>
            <p:spPr bwMode="auto">
              <a:xfrm flipV="1">
                <a:off x="3790" y="2747"/>
                <a:ext cx="3"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7" name="Line 119"/>
              <p:cNvSpPr>
                <a:spLocks noChangeShapeType="1"/>
              </p:cNvSpPr>
              <p:nvPr/>
            </p:nvSpPr>
            <p:spPr bwMode="auto">
              <a:xfrm flipV="1">
                <a:off x="3793" y="2735"/>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8" name="Line 120"/>
              <p:cNvSpPr>
                <a:spLocks noChangeShapeType="1"/>
              </p:cNvSpPr>
              <p:nvPr/>
            </p:nvSpPr>
            <p:spPr bwMode="auto">
              <a:xfrm flipV="1">
                <a:off x="3799" y="2716"/>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39" name="Line 121"/>
              <p:cNvSpPr>
                <a:spLocks noChangeShapeType="1"/>
              </p:cNvSpPr>
              <p:nvPr/>
            </p:nvSpPr>
            <p:spPr bwMode="auto">
              <a:xfrm flipV="1">
                <a:off x="3805" y="2693"/>
                <a:ext cx="3"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0" name="Line 122"/>
              <p:cNvSpPr>
                <a:spLocks noChangeShapeType="1"/>
              </p:cNvSpPr>
              <p:nvPr/>
            </p:nvSpPr>
            <p:spPr bwMode="auto">
              <a:xfrm flipV="1">
                <a:off x="3808" y="2678"/>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1" name="Line 123"/>
              <p:cNvSpPr>
                <a:spLocks noChangeShapeType="1"/>
              </p:cNvSpPr>
              <p:nvPr/>
            </p:nvSpPr>
            <p:spPr bwMode="auto">
              <a:xfrm flipV="1">
                <a:off x="3814" y="2666"/>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2" name="Line 124"/>
              <p:cNvSpPr>
                <a:spLocks noChangeShapeType="1"/>
              </p:cNvSpPr>
              <p:nvPr/>
            </p:nvSpPr>
            <p:spPr bwMode="auto">
              <a:xfrm>
                <a:off x="3820" y="2666"/>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3" name="Line 125"/>
              <p:cNvSpPr>
                <a:spLocks noChangeShapeType="1"/>
              </p:cNvSpPr>
              <p:nvPr/>
            </p:nvSpPr>
            <p:spPr bwMode="auto">
              <a:xfrm>
                <a:off x="3826" y="2670"/>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4" name="Line 126"/>
              <p:cNvSpPr>
                <a:spLocks noChangeShapeType="1"/>
              </p:cNvSpPr>
              <p:nvPr/>
            </p:nvSpPr>
            <p:spPr bwMode="auto">
              <a:xfrm>
                <a:off x="3829" y="2681"/>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5" name="Line 127"/>
              <p:cNvSpPr>
                <a:spLocks noChangeShapeType="1"/>
              </p:cNvSpPr>
              <p:nvPr/>
            </p:nvSpPr>
            <p:spPr bwMode="auto">
              <a:xfrm>
                <a:off x="3835" y="2704"/>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6" name="Line 128"/>
              <p:cNvSpPr>
                <a:spLocks noChangeShapeType="1"/>
              </p:cNvSpPr>
              <p:nvPr/>
            </p:nvSpPr>
            <p:spPr bwMode="auto">
              <a:xfrm>
                <a:off x="3841" y="2727"/>
                <a:ext cx="3" cy="2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7" name="Line 129"/>
              <p:cNvSpPr>
                <a:spLocks noChangeShapeType="1"/>
              </p:cNvSpPr>
              <p:nvPr/>
            </p:nvSpPr>
            <p:spPr bwMode="auto">
              <a:xfrm>
                <a:off x="3844" y="2747"/>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8" name="Line 130"/>
              <p:cNvSpPr>
                <a:spLocks noChangeShapeType="1"/>
              </p:cNvSpPr>
              <p:nvPr/>
            </p:nvSpPr>
            <p:spPr bwMode="auto">
              <a:xfrm>
                <a:off x="3850" y="276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49" name="Line 131"/>
              <p:cNvSpPr>
                <a:spLocks noChangeShapeType="1"/>
              </p:cNvSpPr>
              <p:nvPr/>
            </p:nvSpPr>
            <p:spPr bwMode="auto">
              <a:xfrm flipV="1">
                <a:off x="3856" y="2750"/>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0" name="Line 132"/>
              <p:cNvSpPr>
                <a:spLocks noChangeShapeType="1"/>
              </p:cNvSpPr>
              <p:nvPr/>
            </p:nvSpPr>
            <p:spPr bwMode="auto">
              <a:xfrm flipV="1">
                <a:off x="3862" y="2727"/>
                <a:ext cx="3"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1" name="Line 133"/>
              <p:cNvSpPr>
                <a:spLocks noChangeShapeType="1"/>
              </p:cNvSpPr>
              <p:nvPr/>
            </p:nvSpPr>
            <p:spPr bwMode="auto">
              <a:xfrm flipV="1">
                <a:off x="3865" y="2701"/>
                <a:ext cx="6" cy="2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2" name="Line 134"/>
              <p:cNvSpPr>
                <a:spLocks noChangeShapeType="1"/>
              </p:cNvSpPr>
              <p:nvPr/>
            </p:nvSpPr>
            <p:spPr bwMode="auto">
              <a:xfrm flipV="1">
                <a:off x="3871" y="2674"/>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3" name="Line 135"/>
              <p:cNvSpPr>
                <a:spLocks noChangeShapeType="1"/>
              </p:cNvSpPr>
              <p:nvPr/>
            </p:nvSpPr>
            <p:spPr bwMode="auto">
              <a:xfrm flipV="1">
                <a:off x="3877" y="2658"/>
                <a:ext cx="3"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4" name="Line 136"/>
              <p:cNvSpPr>
                <a:spLocks noChangeShapeType="1"/>
              </p:cNvSpPr>
              <p:nvPr/>
            </p:nvSpPr>
            <p:spPr bwMode="auto">
              <a:xfrm flipV="1">
                <a:off x="3880" y="2655"/>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5" name="Line 137"/>
              <p:cNvSpPr>
                <a:spLocks noChangeShapeType="1"/>
              </p:cNvSpPr>
              <p:nvPr/>
            </p:nvSpPr>
            <p:spPr bwMode="auto">
              <a:xfrm>
                <a:off x="3886" y="2655"/>
                <a:ext cx="7"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6" name="Line 138"/>
              <p:cNvSpPr>
                <a:spLocks noChangeShapeType="1"/>
              </p:cNvSpPr>
              <p:nvPr/>
            </p:nvSpPr>
            <p:spPr bwMode="auto">
              <a:xfrm>
                <a:off x="3893" y="2666"/>
                <a:ext cx="3"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7" name="Line 139"/>
              <p:cNvSpPr>
                <a:spLocks noChangeShapeType="1"/>
              </p:cNvSpPr>
              <p:nvPr/>
            </p:nvSpPr>
            <p:spPr bwMode="auto">
              <a:xfrm>
                <a:off x="3896" y="2689"/>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8" name="Line 140"/>
              <p:cNvSpPr>
                <a:spLocks noChangeShapeType="1"/>
              </p:cNvSpPr>
              <p:nvPr/>
            </p:nvSpPr>
            <p:spPr bwMode="auto">
              <a:xfrm>
                <a:off x="3902" y="2716"/>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59" name="Line 141"/>
              <p:cNvSpPr>
                <a:spLocks noChangeShapeType="1"/>
              </p:cNvSpPr>
              <p:nvPr/>
            </p:nvSpPr>
            <p:spPr bwMode="auto">
              <a:xfrm>
                <a:off x="3908" y="2747"/>
                <a:ext cx="6" cy="2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0" name="Line 142"/>
              <p:cNvSpPr>
                <a:spLocks noChangeShapeType="1"/>
              </p:cNvSpPr>
              <p:nvPr/>
            </p:nvSpPr>
            <p:spPr bwMode="auto">
              <a:xfrm>
                <a:off x="3914" y="2769"/>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1" name="Line 143"/>
              <p:cNvSpPr>
                <a:spLocks noChangeShapeType="1"/>
              </p:cNvSpPr>
              <p:nvPr/>
            </p:nvSpPr>
            <p:spPr bwMode="auto">
              <a:xfrm flipV="1">
                <a:off x="3917" y="2769"/>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2" name="Line 144"/>
              <p:cNvSpPr>
                <a:spLocks noChangeShapeType="1"/>
              </p:cNvSpPr>
              <p:nvPr/>
            </p:nvSpPr>
            <p:spPr bwMode="auto">
              <a:xfrm flipV="1">
                <a:off x="3923" y="2747"/>
                <a:ext cx="6" cy="2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3" name="Line 145"/>
              <p:cNvSpPr>
                <a:spLocks noChangeShapeType="1"/>
              </p:cNvSpPr>
              <p:nvPr/>
            </p:nvSpPr>
            <p:spPr bwMode="auto">
              <a:xfrm flipV="1">
                <a:off x="3929" y="2712"/>
                <a:ext cx="3" cy="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4" name="Line 146"/>
              <p:cNvSpPr>
                <a:spLocks noChangeShapeType="1"/>
              </p:cNvSpPr>
              <p:nvPr/>
            </p:nvSpPr>
            <p:spPr bwMode="auto">
              <a:xfrm flipV="1">
                <a:off x="3932" y="2678"/>
                <a:ext cx="6" cy="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5" name="Line 147"/>
              <p:cNvSpPr>
                <a:spLocks noChangeShapeType="1"/>
              </p:cNvSpPr>
              <p:nvPr/>
            </p:nvSpPr>
            <p:spPr bwMode="auto">
              <a:xfrm flipV="1">
                <a:off x="3938" y="2651"/>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6" name="Line 148"/>
              <p:cNvSpPr>
                <a:spLocks noChangeShapeType="1"/>
              </p:cNvSpPr>
              <p:nvPr/>
            </p:nvSpPr>
            <p:spPr bwMode="auto">
              <a:xfrm flipV="1">
                <a:off x="3944" y="2639"/>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7" name="Line 149"/>
              <p:cNvSpPr>
                <a:spLocks noChangeShapeType="1"/>
              </p:cNvSpPr>
              <p:nvPr/>
            </p:nvSpPr>
            <p:spPr bwMode="auto">
              <a:xfrm>
                <a:off x="3950" y="2639"/>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8" name="Line 150"/>
              <p:cNvSpPr>
                <a:spLocks noChangeShapeType="1"/>
              </p:cNvSpPr>
              <p:nvPr/>
            </p:nvSpPr>
            <p:spPr bwMode="auto">
              <a:xfrm>
                <a:off x="3953" y="2643"/>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69" name="Line 151"/>
              <p:cNvSpPr>
                <a:spLocks noChangeShapeType="1"/>
              </p:cNvSpPr>
              <p:nvPr/>
            </p:nvSpPr>
            <p:spPr bwMode="auto">
              <a:xfrm>
                <a:off x="3959" y="2666"/>
                <a:ext cx="6" cy="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0" name="Line 152"/>
              <p:cNvSpPr>
                <a:spLocks noChangeShapeType="1"/>
              </p:cNvSpPr>
              <p:nvPr/>
            </p:nvSpPr>
            <p:spPr bwMode="auto">
              <a:xfrm>
                <a:off x="3965" y="2701"/>
                <a:ext cx="3"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1" name="Line 153"/>
              <p:cNvSpPr>
                <a:spLocks noChangeShapeType="1"/>
              </p:cNvSpPr>
              <p:nvPr/>
            </p:nvSpPr>
            <p:spPr bwMode="auto">
              <a:xfrm>
                <a:off x="3968" y="2743"/>
                <a:ext cx="6" cy="3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2" name="Line 154"/>
              <p:cNvSpPr>
                <a:spLocks noChangeShapeType="1"/>
              </p:cNvSpPr>
              <p:nvPr/>
            </p:nvSpPr>
            <p:spPr bwMode="auto">
              <a:xfrm>
                <a:off x="3974" y="2773"/>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3" name="Line 155"/>
              <p:cNvSpPr>
                <a:spLocks noChangeShapeType="1"/>
              </p:cNvSpPr>
              <p:nvPr/>
            </p:nvSpPr>
            <p:spPr bwMode="auto">
              <a:xfrm>
                <a:off x="3980" y="279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4" name="Line 156"/>
              <p:cNvSpPr>
                <a:spLocks noChangeShapeType="1"/>
              </p:cNvSpPr>
              <p:nvPr/>
            </p:nvSpPr>
            <p:spPr bwMode="auto">
              <a:xfrm flipV="1">
                <a:off x="3986" y="2773"/>
                <a:ext cx="3"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5" name="Line 157"/>
              <p:cNvSpPr>
                <a:spLocks noChangeShapeType="1"/>
              </p:cNvSpPr>
              <p:nvPr/>
            </p:nvSpPr>
            <p:spPr bwMode="auto">
              <a:xfrm flipV="1">
                <a:off x="3989" y="2735"/>
                <a:ext cx="6" cy="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6" name="Line 158"/>
              <p:cNvSpPr>
                <a:spLocks noChangeShapeType="1"/>
              </p:cNvSpPr>
              <p:nvPr/>
            </p:nvSpPr>
            <p:spPr bwMode="auto">
              <a:xfrm flipV="1">
                <a:off x="3995" y="2689"/>
                <a:ext cx="6" cy="4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7" name="Line 159"/>
              <p:cNvSpPr>
                <a:spLocks noChangeShapeType="1"/>
              </p:cNvSpPr>
              <p:nvPr/>
            </p:nvSpPr>
            <p:spPr bwMode="auto">
              <a:xfrm flipV="1">
                <a:off x="4001" y="2647"/>
                <a:ext cx="3"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8" name="Line 160"/>
              <p:cNvSpPr>
                <a:spLocks noChangeShapeType="1"/>
              </p:cNvSpPr>
              <p:nvPr/>
            </p:nvSpPr>
            <p:spPr bwMode="auto">
              <a:xfrm flipV="1">
                <a:off x="4004" y="2624"/>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79" name="Line 161"/>
              <p:cNvSpPr>
                <a:spLocks noChangeShapeType="1"/>
              </p:cNvSpPr>
              <p:nvPr/>
            </p:nvSpPr>
            <p:spPr bwMode="auto">
              <a:xfrm flipV="1">
                <a:off x="4010" y="2616"/>
                <a:ext cx="7"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0" name="Line 162"/>
              <p:cNvSpPr>
                <a:spLocks noChangeShapeType="1"/>
              </p:cNvSpPr>
              <p:nvPr/>
            </p:nvSpPr>
            <p:spPr bwMode="auto">
              <a:xfrm>
                <a:off x="4017" y="2616"/>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1" name="Line 163"/>
              <p:cNvSpPr>
                <a:spLocks noChangeShapeType="1"/>
              </p:cNvSpPr>
              <p:nvPr/>
            </p:nvSpPr>
            <p:spPr bwMode="auto">
              <a:xfrm>
                <a:off x="4023" y="2639"/>
                <a:ext cx="3"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2" name="Line 164"/>
              <p:cNvSpPr>
                <a:spLocks noChangeShapeType="1"/>
              </p:cNvSpPr>
              <p:nvPr/>
            </p:nvSpPr>
            <p:spPr bwMode="auto">
              <a:xfrm>
                <a:off x="4026" y="2678"/>
                <a:ext cx="6" cy="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3" name="Line 165"/>
              <p:cNvSpPr>
                <a:spLocks noChangeShapeType="1"/>
              </p:cNvSpPr>
              <p:nvPr/>
            </p:nvSpPr>
            <p:spPr bwMode="auto">
              <a:xfrm>
                <a:off x="4032" y="2727"/>
                <a:ext cx="6" cy="4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4" name="Line 166"/>
              <p:cNvSpPr>
                <a:spLocks noChangeShapeType="1"/>
              </p:cNvSpPr>
              <p:nvPr/>
            </p:nvSpPr>
            <p:spPr bwMode="auto">
              <a:xfrm>
                <a:off x="4038" y="2773"/>
                <a:ext cx="3" cy="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5" name="Line 167"/>
              <p:cNvSpPr>
                <a:spLocks noChangeShapeType="1"/>
              </p:cNvSpPr>
              <p:nvPr/>
            </p:nvSpPr>
            <p:spPr bwMode="auto">
              <a:xfrm>
                <a:off x="4041" y="2808"/>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6" name="Line 168"/>
              <p:cNvSpPr>
                <a:spLocks noChangeShapeType="1"/>
              </p:cNvSpPr>
              <p:nvPr/>
            </p:nvSpPr>
            <p:spPr bwMode="auto">
              <a:xfrm flipV="1">
                <a:off x="4047" y="2804"/>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7" name="Line 169"/>
              <p:cNvSpPr>
                <a:spLocks noChangeShapeType="1"/>
              </p:cNvSpPr>
              <p:nvPr/>
            </p:nvSpPr>
            <p:spPr bwMode="auto">
              <a:xfrm flipV="1">
                <a:off x="4053" y="2762"/>
                <a:ext cx="6"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8" name="Line 170"/>
              <p:cNvSpPr>
                <a:spLocks noChangeShapeType="1"/>
              </p:cNvSpPr>
              <p:nvPr/>
            </p:nvSpPr>
            <p:spPr bwMode="auto">
              <a:xfrm flipV="1">
                <a:off x="4059" y="2708"/>
                <a:ext cx="3" cy="5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89" name="Line 171"/>
              <p:cNvSpPr>
                <a:spLocks noChangeShapeType="1"/>
              </p:cNvSpPr>
              <p:nvPr/>
            </p:nvSpPr>
            <p:spPr bwMode="auto">
              <a:xfrm flipV="1">
                <a:off x="4062" y="2655"/>
                <a:ext cx="6" cy="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0" name="Line 172"/>
              <p:cNvSpPr>
                <a:spLocks noChangeShapeType="1"/>
              </p:cNvSpPr>
              <p:nvPr/>
            </p:nvSpPr>
            <p:spPr bwMode="auto">
              <a:xfrm flipV="1">
                <a:off x="4068" y="2612"/>
                <a:ext cx="6" cy="4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1" name="Line 173"/>
              <p:cNvSpPr>
                <a:spLocks noChangeShapeType="1"/>
              </p:cNvSpPr>
              <p:nvPr/>
            </p:nvSpPr>
            <p:spPr bwMode="auto">
              <a:xfrm flipV="1">
                <a:off x="4074" y="2593"/>
                <a:ext cx="3"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2" name="Line 174"/>
              <p:cNvSpPr>
                <a:spLocks noChangeShapeType="1"/>
              </p:cNvSpPr>
              <p:nvPr/>
            </p:nvSpPr>
            <p:spPr bwMode="auto">
              <a:xfrm>
                <a:off x="4077" y="2593"/>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3" name="Line 175"/>
              <p:cNvSpPr>
                <a:spLocks noChangeShapeType="1"/>
              </p:cNvSpPr>
              <p:nvPr/>
            </p:nvSpPr>
            <p:spPr bwMode="auto">
              <a:xfrm>
                <a:off x="4083" y="2605"/>
                <a:ext cx="6" cy="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4" name="Line 176"/>
              <p:cNvSpPr>
                <a:spLocks noChangeShapeType="1"/>
              </p:cNvSpPr>
              <p:nvPr/>
            </p:nvSpPr>
            <p:spPr bwMode="auto">
              <a:xfrm>
                <a:off x="4089" y="2643"/>
                <a:ext cx="6" cy="5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5" name="Line 177"/>
              <p:cNvSpPr>
                <a:spLocks noChangeShapeType="1"/>
              </p:cNvSpPr>
              <p:nvPr/>
            </p:nvSpPr>
            <p:spPr bwMode="auto">
              <a:xfrm>
                <a:off x="4095" y="2701"/>
                <a:ext cx="3"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6" name="Line 178"/>
              <p:cNvSpPr>
                <a:spLocks noChangeShapeType="1"/>
              </p:cNvSpPr>
              <p:nvPr/>
            </p:nvSpPr>
            <p:spPr bwMode="auto">
              <a:xfrm>
                <a:off x="4098" y="2766"/>
                <a:ext cx="6" cy="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7" name="Line 179"/>
              <p:cNvSpPr>
                <a:spLocks noChangeShapeType="1"/>
              </p:cNvSpPr>
              <p:nvPr/>
            </p:nvSpPr>
            <p:spPr bwMode="auto">
              <a:xfrm>
                <a:off x="4104" y="2815"/>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8" name="Line 180"/>
              <p:cNvSpPr>
                <a:spLocks noChangeShapeType="1"/>
              </p:cNvSpPr>
              <p:nvPr/>
            </p:nvSpPr>
            <p:spPr bwMode="auto">
              <a:xfrm flipV="1">
                <a:off x="4110" y="2838"/>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99" name="Line 181"/>
              <p:cNvSpPr>
                <a:spLocks noChangeShapeType="1"/>
              </p:cNvSpPr>
              <p:nvPr/>
            </p:nvSpPr>
            <p:spPr bwMode="auto">
              <a:xfrm flipV="1">
                <a:off x="4113" y="2804"/>
                <a:ext cx="6" cy="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0" name="Line 182"/>
              <p:cNvSpPr>
                <a:spLocks noChangeShapeType="1"/>
              </p:cNvSpPr>
              <p:nvPr/>
            </p:nvSpPr>
            <p:spPr bwMode="auto">
              <a:xfrm flipV="1">
                <a:off x="4119" y="2739"/>
                <a:ext cx="6"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1" name="Line 183"/>
              <p:cNvSpPr>
                <a:spLocks noChangeShapeType="1"/>
              </p:cNvSpPr>
              <p:nvPr/>
            </p:nvSpPr>
            <p:spPr bwMode="auto">
              <a:xfrm flipV="1">
                <a:off x="4125" y="2670"/>
                <a:ext cx="3" cy="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2" name="Line 184"/>
              <p:cNvSpPr>
                <a:spLocks noChangeShapeType="1"/>
              </p:cNvSpPr>
              <p:nvPr/>
            </p:nvSpPr>
            <p:spPr bwMode="auto">
              <a:xfrm flipV="1">
                <a:off x="4128" y="2605"/>
                <a:ext cx="6"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3" name="Line 185"/>
              <p:cNvSpPr>
                <a:spLocks noChangeShapeType="1"/>
              </p:cNvSpPr>
              <p:nvPr/>
            </p:nvSpPr>
            <p:spPr bwMode="auto">
              <a:xfrm flipV="1">
                <a:off x="4134" y="2566"/>
                <a:ext cx="6"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4" name="Line 186"/>
              <p:cNvSpPr>
                <a:spLocks noChangeShapeType="1"/>
              </p:cNvSpPr>
              <p:nvPr/>
            </p:nvSpPr>
            <p:spPr bwMode="auto">
              <a:xfrm flipV="1">
                <a:off x="4140" y="2563"/>
                <a:ext cx="7"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5" name="Line 187"/>
              <p:cNvSpPr>
                <a:spLocks noChangeShapeType="1"/>
              </p:cNvSpPr>
              <p:nvPr/>
            </p:nvSpPr>
            <p:spPr bwMode="auto">
              <a:xfrm>
                <a:off x="4147" y="2563"/>
                <a:ext cx="3" cy="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6" name="Line 188"/>
              <p:cNvSpPr>
                <a:spLocks noChangeShapeType="1"/>
              </p:cNvSpPr>
              <p:nvPr/>
            </p:nvSpPr>
            <p:spPr bwMode="auto">
              <a:xfrm>
                <a:off x="4150" y="2597"/>
                <a:ext cx="6"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7" name="Line 189"/>
              <p:cNvSpPr>
                <a:spLocks noChangeShapeType="1"/>
              </p:cNvSpPr>
              <p:nvPr/>
            </p:nvSpPr>
            <p:spPr bwMode="auto">
              <a:xfrm>
                <a:off x="4156" y="2662"/>
                <a:ext cx="6" cy="8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8" name="Line 190"/>
              <p:cNvSpPr>
                <a:spLocks noChangeShapeType="1"/>
              </p:cNvSpPr>
              <p:nvPr/>
            </p:nvSpPr>
            <p:spPr bwMode="auto">
              <a:xfrm>
                <a:off x="4162" y="2743"/>
                <a:ext cx="3" cy="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9" name="Line 191"/>
              <p:cNvSpPr>
                <a:spLocks noChangeShapeType="1"/>
              </p:cNvSpPr>
              <p:nvPr/>
            </p:nvSpPr>
            <p:spPr bwMode="auto">
              <a:xfrm>
                <a:off x="4165" y="2815"/>
                <a:ext cx="6" cy="5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0" name="Line 192"/>
              <p:cNvSpPr>
                <a:spLocks noChangeShapeType="1"/>
              </p:cNvSpPr>
              <p:nvPr/>
            </p:nvSpPr>
            <p:spPr bwMode="auto">
              <a:xfrm>
                <a:off x="4171" y="2869"/>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1" name="Line 193"/>
              <p:cNvSpPr>
                <a:spLocks noChangeShapeType="1"/>
              </p:cNvSpPr>
              <p:nvPr/>
            </p:nvSpPr>
            <p:spPr bwMode="auto">
              <a:xfrm flipV="1">
                <a:off x="4177" y="2850"/>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2" name="Line 194"/>
              <p:cNvSpPr>
                <a:spLocks noChangeShapeType="1"/>
              </p:cNvSpPr>
              <p:nvPr/>
            </p:nvSpPr>
            <p:spPr bwMode="auto">
              <a:xfrm flipV="1">
                <a:off x="4183" y="2785"/>
                <a:ext cx="3"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3" name="Line 195"/>
              <p:cNvSpPr>
                <a:spLocks noChangeShapeType="1"/>
              </p:cNvSpPr>
              <p:nvPr/>
            </p:nvSpPr>
            <p:spPr bwMode="auto">
              <a:xfrm flipV="1">
                <a:off x="4186" y="2697"/>
                <a:ext cx="6" cy="8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4" name="Line 196"/>
              <p:cNvSpPr>
                <a:spLocks noChangeShapeType="1"/>
              </p:cNvSpPr>
              <p:nvPr/>
            </p:nvSpPr>
            <p:spPr bwMode="auto">
              <a:xfrm flipV="1">
                <a:off x="4192" y="2612"/>
                <a:ext cx="6" cy="8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5" name="Line 197"/>
              <p:cNvSpPr>
                <a:spLocks noChangeShapeType="1"/>
              </p:cNvSpPr>
              <p:nvPr/>
            </p:nvSpPr>
            <p:spPr bwMode="auto">
              <a:xfrm flipV="1">
                <a:off x="4198" y="2547"/>
                <a:ext cx="3"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6" name="Line 198"/>
              <p:cNvSpPr>
                <a:spLocks noChangeShapeType="1"/>
              </p:cNvSpPr>
              <p:nvPr/>
            </p:nvSpPr>
            <p:spPr bwMode="auto">
              <a:xfrm flipV="1">
                <a:off x="4201" y="2524"/>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7" name="Line 199"/>
              <p:cNvSpPr>
                <a:spLocks noChangeShapeType="1"/>
              </p:cNvSpPr>
              <p:nvPr/>
            </p:nvSpPr>
            <p:spPr bwMode="auto">
              <a:xfrm>
                <a:off x="4207" y="2524"/>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8" name="Line 200"/>
              <p:cNvSpPr>
                <a:spLocks noChangeShapeType="1"/>
              </p:cNvSpPr>
              <p:nvPr/>
            </p:nvSpPr>
            <p:spPr bwMode="auto">
              <a:xfrm>
                <a:off x="4213" y="2543"/>
                <a:ext cx="6" cy="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19" name="Line 201"/>
              <p:cNvSpPr>
                <a:spLocks noChangeShapeType="1"/>
              </p:cNvSpPr>
              <p:nvPr/>
            </p:nvSpPr>
            <p:spPr bwMode="auto">
              <a:xfrm>
                <a:off x="4219" y="2612"/>
                <a:ext cx="3" cy="9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0" name="Line 202"/>
              <p:cNvSpPr>
                <a:spLocks noChangeShapeType="1"/>
              </p:cNvSpPr>
              <p:nvPr/>
            </p:nvSpPr>
            <p:spPr bwMode="auto">
              <a:xfrm>
                <a:off x="4222" y="2704"/>
                <a:ext cx="6" cy="10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1" name="Line 203"/>
              <p:cNvSpPr>
                <a:spLocks noChangeShapeType="1"/>
              </p:cNvSpPr>
              <p:nvPr/>
            </p:nvSpPr>
            <p:spPr bwMode="auto">
              <a:xfrm>
                <a:off x="4228" y="2804"/>
                <a:ext cx="6" cy="8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2" name="Line 204"/>
              <p:cNvSpPr>
                <a:spLocks noChangeShapeType="1"/>
              </p:cNvSpPr>
              <p:nvPr/>
            </p:nvSpPr>
            <p:spPr bwMode="auto">
              <a:xfrm>
                <a:off x="4234" y="2884"/>
                <a:ext cx="3"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3" name="Line 205"/>
              <p:cNvSpPr>
                <a:spLocks noChangeShapeType="1"/>
              </p:cNvSpPr>
              <p:nvPr/>
            </p:nvSpPr>
            <p:spPr bwMode="auto">
              <a:xfrm flipV="1">
                <a:off x="4237" y="2907"/>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4" name="Line 206"/>
              <p:cNvSpPr>
                <a:spLocks noChangeShapeType="1"/>
              </p:cNvSpPr>
              <p:nvPr/>
            </p:nvSpPr>
            <p:spPr bwMode="auto">
              <a:xfrm flipV="1">
                <a:off x="4243" y="2846"/>
                <a:ext cx="6" cy="6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5" name="Line 207"/>
              <p:cNvSpPr>
                <a:spLocks noChangeShapeType="1"/>
              </p:cNvSpPr>
              <p:nvPr/>
            </p:nvSpPr>
            <p:spPr bwMode="auto">
              <a:xfrm flipV="1">
                <a:off x="4249" y="2747"/>
                <a:ext cx="6" cy="9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6" name="Line 208"/>
              <p:cNvSpPr>
                <a:spLocks noChangeShapeType="1"/>
              </p:cNvSpPr>
              <p:nvPr/>
            </p:nvSpPr>
            <p:spPr bwMode="auto">
              <a:xfrm flipV="1">
                <a:off x="4255" y="2635"/>
                <a:ext cx="3" cy="1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7" name="Line 209"/>
              <p:cNvSpPr>
                <a:spLocks noChangeShapeType="1"/>
              </p:cNvSpPr>
              <p:nvPr/>
            </p:nvSpPr>
            <p:spPr bwMode="auto">
              <a:xfrm flipV="1">
                <a:off x="4258" y="2540"/>
                <a:ext cx="6" cy="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8" name="Line 210"/>
              <p:cNvSpPr>
                <a:spLocks noChangeShapeType="1"/>
              </p:cNvSpPr>
              <p:nvPr/>
            </p:nvSpPr>
            <p:spPr bwMode="auto">
              <a:xfrm flipV="1">
                <a:off x="4264" y="2482"/>
                <a:ext cx="7" cy="5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29" name="Line 211"/>
              <p:cNvSpPr>
                <a:spLocks noChangeShapeType="1"/>
              </p:cNvSpPr>
              <p:nvPr/>
            </p:nvSpPr>
            <p:spPr bwMode="auto">
              <a:xfrm>
                <a:off x="4271" y="248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0" name="Line 212"/>
              <p:cNvSpPr>
                <a:spLocks noChangeShapeType="1"/>
              </p:cNvSpPr>
              <p:nvPr/>
            </p:nvSpPr>
            <p:spPr bwMode="auto">
              <a:xfrm>
                <a:off x="4274" y="2482"/>
                <a:ext cx="6" cy="6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1" name="Line 213"/>
              <p:cNvSpPr>
                <a:spLocks noChangeShapeType="1"/>
              </p:cNvSpPr>
              <p:nvPr/>
            </p:nvSpPr>
            <p:spPr bwMode="auto">
              <a:xfrm>
                <a:off x="4280" y="2543"/>
                <a:ext cx="6" cy="10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2" name="Line 214"/>
              <p:cNvSpPr>
                <a:spLocks noChangeShapeType="1"/>
              </p:cNvSpPr>
              <p:nvPr/>
            </p:nvSpPr>
            <p:spPr bwMode="auto">
              <a:xfrm>
                <a:off x="4286" y="2647"/>
                <a:ext cx="6" cy="12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3" name="Line 215"/>
              <p:cNvSpPr>
                <a:spLocks noChangeShapeType="1"/>
              </p:cNvSpPr>
              <p:nvPr/>
            </p:nvSpPr>
            <p:spPr bwMode="auto">
              <a:xfrm>
                <a:off x="4292" y="2773"/>
                <a:ext cx="3" cy="1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4" name="Line 216"/>
              <p:cNvSpPr>
                <a:spLocks noChangeShapeType="1"/>
              </p:cNvSpPr>
              <p:nvPr/>
            </p:nvSpPr>
            <p:spPr bwMode="auto">
              <a:xfrm>
                <a:off x="4295" y="2884"/>
                <a:ext cx="6" cy="7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5" name="Line 217"/>
              <p:cNvSpPr>
                <a:spLocks noChangeShapeType="1"/>
              </p:cNvSpPr>
              <p:nvPr/>
            </p:nvSpPr>
            <p:spPr bwMode="auto">
              <a:xfrm>
                <a:off x="4301" y="2961"/>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6" name="Line 218"/>
              <p:cNvSpPr>
                <a:spLocks noChangeShapeType="1"/>
              </p:cNvSpPr>
              <p:nvPr/>
            </p:nvSpPr>
            <p:spPr bwMode="auto">
              <a:xfrm flipV="1">
                <a:off x="4307" y="2919"/>
                <a:ext cx="3" cy="5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7" name="Line 219"/>
              <p:cNvSpPr>
                <a:spLocks noChangeShapeType="1"/>
              </p:cNvSpPr>
              <p:nvPr/>
            </p:nvSpPr>
            <p:spPr bwMode="auto">
              <a:xfrm flipV="1">
                <a:off x="4310" y="2815"/>
                <a:ext cx="6" cy="10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8" name="Line 220"/>
              <p:cNvSpPr>
                <a:spLocks noChangeShapeType="1"/>
              </p:cNvSpPr>
              <p:nvPr/>
            </p:nvSpPr>
            <p:spPr bwMode="auto">
              <a:xfrm flipV="1">
                <a:off x="4316" y="2678"/>
                <a:ext cx="6" cy="13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39" name="Line 221"/>
              <p:cNvSpPr>
                <a:spLocks noChangeShapeType="1"/>
              </p:cNvSpPr>
              <p:nvPr/>
            </p:nvSpPr>
            <p:spPr bwMode="auto">
              <a:xfrm flipV="1">
                <a:off x="4322" y="2543"/>
                <a:ext cx="6" cy="1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0" name="Line 222"/>
              <p:cNvSpPr>
                <a:spLocks noChangeShapeType="1"/>
              </p:cNvSpPr>
              <p:nvPr/>
            </p:nvSpPr>
            <p:spPr bwMode="auto">
              <a:xfrm flipV="1">
                <a:off x="4328" y="2448"/>
                <a:ext cx="3" cy="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1" name="Line 223"/>
              <p:cNvSpPr>
                <a:spLocks noChangeShapeType="1"/>
              </p:cNvSpPr>
              <p:nvPr/>
            </p:nvSpPr>
            <p:spPr bwMode="auto">
              <a:xfrm flipV="1">
                <a:off x="4331" y="2417"/>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2" name="Line 224"/>
              <p:cNvSpPr>
                <a:spLocks noChangeShapeType="1"/>
              </p:cNvSpPr>
              <p:nvPr/>
            </p:nvSpPr>
            <p:spPr bwMode="auto">
              <a:xfrm>
                <a:off x="4337" y="2417"/>
                <a:ext cx="6"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3" name="Line 225"/>
              <p:cNvSpPr>
                <a:spLocks noChangeShapeType="1"/>
              </p:cNvSpPr>
              <p:nvPr/>
            </p:nvSpPr>
            <p:spPr bwMode="auto">
              <a:xfrm>
                <a:off x="4343" y="2459"/>
                <a:ext cx="3" cy="10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4" name="Line 226"/>
              <p:cNvSpPr>
                <a:spLocks noChangeShapeType="1"/>
              </p:cNvSpPr>
              <p:nvPr/>
            </p:nvSpPr>
            <p:spPr bwMode="auto">
              <a:xfrm>
                <a:off x="4346" y="2566"/>
                <a:ext cx="6" cy="15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5" name="Line 227"/>
              <p:cNvSpPr>
                <a:spLocks noChangeShapeType="1"/>
              </p:cNvSpPr>
              <p:nvPr/>
            </p:nvSpPr>
            <p:spPr bwMode="auto">
              <a:xfrm>
                <a:off x="4352" y="2716"/>
                <a:ext cx="6" cy="1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6" name="Line 228"/>
              <p:cNvSpPr>
                <a:spLocks noChangeShapeType="1"/>
              </p:cNvSpPr>
              <p:nvPr/>
            </p:nvSpPr>
            <p:spPr bwMode="auto">
              <a:xfrm>
                <a:off x="4358" y="2869"/>
                <a:ext cx="3" cy="1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7" name="Line 229"/>
              <p:cNvSpPr>
                <a:spLocks noChangeShapeType="1"/>
              </p:cNvSpPr>
              <p:nvPr/>
            </p:nvSpPr>
            <p:spPr bwMode="auto">
              <a:xfrm>
                <a:off x="4361" y="2988"/>
                <a:ext cx="6" cy="5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8" name="Line 230"/>
              <p:cNvSpPr>
                <a:spLocks noChangeShapeType="1"/>
              </p:cNvSpPr>
              <p:nvPr/>
            </p:nvSpPr>
            <p:spPr bwMode="auto">
              <a:xfrm flipV="1">
                <a:off x="4367" y="3011"/>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49" name="Line 231"/>
              <p:cNvSpPr>
                <a:spLocks noChangeShapeType="1"/>
              </p:cNvSpPr>
              <p:nvPr/>
            </p:nvSpPr>
            <p:spPr bwMode="auto">
              <a:xfrm flipV="1">
                <a:off x="4373" y="2904"/>
                <a:ext cx="6" cy="10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50" name="Line 232"/>
              <p:cNvSpPr>
                <a:spLocks noChangeShapeType="1"/>
              </p:cNvSpPr>
              <p:nvPr/>
            </p:nvSpPr>
            <p:spPr bwMode="auto">
              <a:xfrm flipV="1">
                <a:off x="4379" y="2747"/>
                <a:ext cx="3" cy="15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51" name="Line 233"/>
              <p:cNvSpPr>
                <a:spLocks noChangeShapeType="1"/>
              </p:cNvSpPr>
              <p:nvPr/>
            </p:nvSpPr>
            <p:spPr bwMode="auto">
              <a:xfrm flipV="1">
                <a:off x="4382" y="2574"/>
                <a:ext cx="6"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0498" name="Line 234"/>
            <p:cNvSpPr>
              <a:spLocks noChangeShapeType="1"/>
            </p:cNvSpPr>
            <p:nvPr/>
          </p:nvSpPr>
          <p:spPr bwMode="auto">
            <a:xfrm flipV="1">
              <a:off x="4388" y="2429"/>
              <a:ext cx="6" cy="14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9" name="Line 235"/>
            <p:cNvSpPr>
              <a:spLocks noChangeShapeType="1"/>
            </p:cNvSpPr>
            <p:nvPr/>
          </p:nvSpPr>
          <p:spPr bwMode="auto">
            <a:xfrm flipV="1">
              <a:off x="4394" y="2352"/>
              <a:ext cx="3" cy="7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0" name="Line 236"/>
            <p:cNvSpPr>
              <a:spLocks noChangeShapeType="1"/>
            </p:cNvSpPr>
            <p:nvPr/>
          </p:nvSpPr>
          <p:spPr bwMode="auto">
            <a:xfrm>
              <a:off x="4397" y="2352"/>
              <a:ext cx="7"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1" name="Line 237"/>
            <p:cNvSpPr>
              <a:spLocks noChangeShapeType="1"/>
            </p:cNvSpPr>
            <p:nvPr/>
          </p:nvSpPr>
          <p:spPr bwMode="auto">
            <a:xfrm>
              <a:off x="4404" y="2363"/>
              <a:ext cx="6" cy="10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2" name="Line 238"/>
            <p:cNvSpPr>
              <a:spLocks noChangeShapeType="1"/>
            </p:cNvSpPr>
            <p:nvPr/>
          </p:nvSpPr>
          <p:spPr bwMode="auto">
            <a:xfrm>
              <a:off x="4410" y="2463"/>
              <a:ext cx="6" cy="1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3" name="Line 239"/>
            <p:cNvSpPr>
              <a:spLocks noChangeShapeType="1"/>
            </p:cNvSpPr>
            <p:nvPr/>
          </p:nvSpPr>
          <p:spPr bwMode="auto">
            <a:xfrm>
              <a:off x="4416" y="2632"/>
              <a:ext cx="3" cy="19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4" name="Line 240"/>
            <p:cNvSpPr>
              <a:spLocks noChangeShapeType="1"/>
            </p:cNvSpPr>
            <p:nvPr/>
          </p:nvSpPr>
          <p:spPr bwMode="auto">
            <a:xfrm>
              <a:off x="4419" y="2823"/>
              <a:ext cx="6"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5" name="Line 241"/>
            <p:cNvSpPr>
              <a:spLocks noChangeShapeType="1"/>
            </p:cNvSpPr>
            <p:nvPr/>
          </p:nvSpPr>
          <p:spPr bwMode="auto">
            <a:xfrm>
              <a:off x="4425" y="2996"/>
              <a:ext cx="6" cy="10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6" name="Line 242"/>
            <p:cNvSpPr>
              <a:spLocks noChangeShapeType="1"/>
            </p:cNvSpPr>
            <p:nvPr/>
          </p:nvSpPr>
          <p:spPr bwMode="auto">
            <a:xfrm>
              <a:off x="4431" y="3099"/>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7" name="Line 243"/>
            <p:cNvSpPr>
              <a:spLocks noChangeShapeType="1"/>
            </p:cNvSpPr>
            <p:nvPr/>
          </p:nvSpPr>
          <p:spPr bwMode="auto">
            <a:xfrm flipV="1">
              <a:off x="4434" y="3022"/>
              <a:ext cx="6" cy="8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8" name="Line 244"/>
            <p:cNvSpPr>
              <a:spLocks noChangeShapeType="1"/>
            </p:cNvSpPr>
            <p:nvPr/>
          </p:nvSpPr>
          <p:spPr bwMode="auto">
            <a:xfrm flipV="1">
              <a:off x="4440" y="2850"/>
              <a:ext cx="6" cy="1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9" name="Line 245"/>
            <p:cNvSpPr>
              <a:spLocks noChangeShapeType="1"/>
            </p:cNvSpPr>
            <p:nvPr/>
          </p:nvSpPr>
          <p:spPr bwMode="auto">
            <a:xfrm flipV="1">
              <a:off x="4446" y="2635"/>
              <a:ext cx="6" cy="2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0" name="Line 246"/>
            <p:cNvSpPr>
              <a:spLocks noChangeShapeType="1"/>
            </p:cNvSpPr>
            <p:nvPr/>
          </p:nvSpPr>
          <p:spPr bwMode="auto">
            <a:xfrm flipV="1">
              <a:off x="4452" y="2436"/>
              <a:ext cx="3" cy="19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1" name="Line 247"/>
            <p:cNvSpPr>
              <a:spLocks noChangeShapeType="1"/>
            </p:cNvSpPr>
            <p:nvPr/>
          </p:nvSpPr>
          <p:spPr bwMode="auto">
            <a:xfrm flipV="1">
              <a:off x="4455" y="2298"/>
              <a:ext cx="6" cy="1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2" name="Line 248"/>
            <p:cNvSpPr>
              <a:spLocks noChangeShapeType="1"/>
            </p:cNvSpPr>
            <p:nvPr/>
          </p:nvSpPr>
          <p:spPr bwMode="auto">
            <a:xfrm flipV="1">
              <a:off x="4461" y="2260"/>
              <a:ext cx="6" cy="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3" name="Line 249"/>
            <p:cNvSpPr>
              <a:spLocks noChangeShapeType="1"/>
            </p:cNvSpPr>
            <p:nvPr/>
          </p:nvSpPr>
          <p:spPr bwMode="auto">
            <a:xfrm>
              <a:off x="4467" y="2260"/>
              <a:ext cx="3" cy="7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4" name="Line 250"/>
            <p:cNvSpPr>
              <a:spLocks noChangeShapeType="1"/>
            </p:cNvSpPr>
            <p:nvPr/>
          </p:nvSpPr>
          <p:spPr bwMode="auto">
            <a:xfrm>
              <a:off x="4470" y="2337"/>
              <a:ext cx="6" cy="1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5" name="Line 251"/>
            <p:cNvSpPr>
              <a:spLocks noChangeShapeType="1"/>
            </p:cNvSpPr>
            <p:nvPr/>
          </p:nvSpPr>
          <p:spPr bwMode="auto">
            <a:xfrm>
              <a:off x="4476" y="2509"/>
              <a:ext cx="6" cy="2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6" name="Line 252"/>
            <p:cNvSpPr>
              <a:spLocks noChangeShapeType="1"/>
            </p:cNvSpPr>
            <p:nvPr/>
          </p:nvSpPr>
          <p:spPr bwMode="auto">
            <a:xfrm>
              <a:off x="4482" y="2743"/>
              <a:ext cx="6" cy="23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7" name="Line 253"/>
            <p:cNvSpPr>
              <a:spLocks noChangeShapeType="1"/>
            </p:cNvSpPr>
            <p:nvPr/>
          </p:nvSpPr>
          <p:spPr bwMode="auto">
            <a:xfrm>
              <a:off x="4488" y="2976"/>
              <a:ext cx="3"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8" name="Line 254"/>
            <p:cNvSpPr>
              <a:spLocks noChangeShapeType="1"/>
            </p:cNvSpPr>
            <p:nvPr/>
          </p:nvSpPr>
          <p:spPr bwMode="auto">
            <a:xfrm>
              <a:off x="4491" y="3149"/>
              <a:ext cx="6" cy="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9" name="Line 255"/>
            <p:cNvSpPr>
              <a:spLocks noChangeShapeType="1"/>
            </p:cNvSpPr>
            <p:nvPr/>
          </p:nvSpPr>
          <p:spPr bwMode="auto">
            <a:xfrm flipV="1">
              <a:off x="4497" y="3160"/>
              <a:ext cx="6" cy="5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0" name="Line 256"/>
            <p:cNvSpPr>
              <a:spLocks noChangeShapeType="1"/>
            </p:cNvSpPr>
            <p:nvPr/>
          </p:nvSpPr>
          <p:spPr bwMode="auto">
            <a:xfrm flipV="1">
              <a:off x="4503" y="2988"/>
              <a:ext cx="3" cy="1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1" name="Line 257"/>
            <p:cNvSpPr>
              <a:spLocks noChangeShapeType="1"/>
            </p:cNvSpPr>
            <p:nvPr/>
          </p:nvSpPr>
          <p:spPr bwMode="auto">
            <a:xfrm flipV="1">
              <a:off x="4506" y="2739"/>
              <a:ext cx="6" cy="2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2" name="Line 258"/>
            <p:cNvSpPr>
              <a:spLocks noChangeShapeType="1"/>
            </p:cNvSpPr>
            <p:nvPr/>
          </p:nvSpPr>
          <p:spPr bwMode="auto">
            <a:xfrm flipV="1">
              <a:off x="4512" y="2474"/>
              <a:ext cx="6" cy="2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3" name="Line 259"/>
            <p:cNvSpPr>
              <a:spLocks noChangeShapeType="1"/>
            </p:cNvSpPr>
            <p:nvPr/>
          </p:nvSpPr>
          <p:spPr bwMode="auto">
            <a:xfrm flipV="1">
              <a:off x="4518" y="2260"/>
              <a:ext cx="6" cy="21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4" name="Line 260"/>
            <p:cNvSpPr>
              <a:spLocks noChangeShapeType="1"/>
            </p:cNvSpPr>
            <p:nvPr/>
          </p:nvSpPr>
          <p:spPr bwMode="auto">
            <a:xfrm flipV="1">
              <a:off x="4524" y="2157"/>
              <a:ext cx="4" cy="10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5" name="Line 261"/>
            <p:cNvSpPr>
              <a:spLocks noChangeShapeType="1"/>
            </p:cNvSpPr>
            <p:nvPr/>
          </p:nvSpPr>
          <p:spPr bwMode="auto">
            <a:xfrm>
              <a:off x="4528" y="2157"/>
              <a:ext cx="6" cy="3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6" name="Line 262"/>
            <p:cNvSpPr>
              <a:spLocks noChangeShapeType="1"/>
            </p:cNvSpPr>
            <p:nvPr/>
          </p:nvSpPr>
          <p:spPr bwMode="auto">
            <a:xfrm>
              <a:off x="4534" y="2187"/>
              <a:ext cx="6" cy="1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7" name="Line 263"/>
            <p:cNvSpPr>
              <a:spLocks noChangeShapeType="1"/>
            </p:cNvSpPr>
            <p:nvPr/>
          </p:nvSpPr>
          <p:spPr bwMode="auto">
            <a:xfrm>
              <a:off x="4540" y="2352"/>
              <a:ext cx="3" cy="26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8" name="Line 264"/>
            <p:cNvSpPr>
              <a:spLocks noChangeShapeType="1"/>
            </p:cNvSpPr>
            <p:nvPr/>
          </p:nvSpPr>
          <p:spPr bwMode="auto">
            <a:xfrm>
              <a:off x="4543" y="2616"/>
              <a:ext cx="6" cy="2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29" name="Line 265"/>
            <p:cNvSpPr>
              <a:spLocks noChangeShapeType="1"/>
            </p:cNvSpPr>
            <p:nvPr/>
          </p:nvSpPr>
          <p:spPr bwMode="auto">
            <a:xfrm>
              <a:off x="4549" y="2911"/>
              <a:ext cx="6" cy="25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0" name="Line 266"/>
            <p:cNvSpPr>
              <a:spLocks noChangeShapeType="1"/>
            </p:cNvSpPr>
            <p:nvPr/>
          </p:nvSpPr>
          <p:spPr bwMode="auto">
            <a:xfrm>
              <a:off x="4555" y="3168"/>
              <a:ext cx="3" cy="1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1" name="Line 267"/>
            <p:cNvSpPr>
              <a:spLocks noChangeShapeType="1"/>
            </p:cNvSpPr>
            <p:nvPr/>
          </p:nvSpPr>
          <p:spPr bwMode="auto">
            <a:xfrm>
              <a:off x="4558" y="3317"/>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2" name="Line 268"/>
            <p:cNvSpPr>
              <a:spLocks noChangeShapeType="1"/>
            </p:cNvSpPr>
            <p:nvPr/>
          </p:nvSpPr>
          <p:spPr bwMode="auto">
            <a:xfrm flipV="1">
              <a:off x="4564" y="3164"/>
              <a:ext cx="6" cy="1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3" name="Line 269"/>
            <p:cNvSpPr>
              <a:spLocks noChangeShapeType="1"/>
            </p:cNvSpPr>
            <p:nvPr/>
          </p:nvSpPr>
          <p:spPr bwMode="auto">
            <a:xfrm flipV="1">
              <a:off x="4570" y="2892"/>
              <a:ext cx="6" cy="2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4" name="Line 270"/>
            <p:cNvSpPr>
              <a:spLocks noChangeShapeType="1"/>
            </p:cNvSpPr>
            <p:nvPr/>
          </p:nvSpPr>
          <p:spPr bwMode="auto">
            <a:xfrm flipV="1">
              <a:off x="4576" y="2563"/>
              <a:ext cx="3" cy="32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5" name="Line 271"/>
            <p:cNvSpPr>
              <a:spLocks noChangeShapeType="1"/>
            </p:cNvSpPr>
            <p:nvPr/>
          </p:nvSpPr>
          <p:spPr bwMode="auto">
            <a:xfrm flipV="1">
              <a:off x="4579" y="2260"/>
              <a:ext cx="6" cy="30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6" name="Line 272"/>
            <p:cNvSpPr>
              <a:spLocks noChangeShapeType="1"/>
            </p:cNvSpPr>
            <p:nvPr/>
          </p:nvSpPr>
          <p:spPr bwMode="auto">
            <a:xfrm flipV="1">
              <a:off x="4585" y="2061"/>
              <a:ext cx="6" cy="19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7" name="Line 273"/>
            <p:cNvSpPr>
              <a:spLocks noChangeShapeType="1"/>
            </p:cNvSpPr>
            <p:nvPr/>
          </p:nvSpPr>
          <p:spPr bwMode="auto">
            <a:xfrm flipV="1">
              <a:off x="4591" y="2022"/>
              <a:ext cx="3"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8" name="Line 274"/>
            <p:cNvSpPr>
              <a:spLocks noChangeShapeType="1"/>
            </p:cNvSpPr>
            <p:nvPr/>
          </p:nvSpPr>
          <p:spPr bwMode="auto">
            <a:xfrm>
              <a:off x="4594" y="2022"/>
              <a:ext cx="6" cy="1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39" name="Line 275"/>
            <p:cNvSpPr>
              <a:spLocks noChangeShapeType="1"/>
            </p:cNvSpPr>
            <p:nvPr/>
          </p:nvSpPr>
          <p:spPr bwMode="auto">
            <a:xfrm>
              <a:off x="4600" y="2157"/>
              <a:ext cx="6" cy="27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0" name="Line 276"/>
            <p:cNvSpPr>
              <a:spLocks noChangeShapeType="1"/>
            </p:cNvSpPr>
            <p:nvPr/>
          </p:nvSpPr>
          <p:spPr bwMode="auto">
            <a:xfrm>
              <a:off x="4606" y="2436"/>
              <a:ext cx="6" cy="36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1" name="Line 277"/>
            <p:cNvSpPr>
              <a:spLocks noChangeShapeType="1"/>
            </p:cNvSpPr>
            <p:nvPr/>
          </p:nvSpPr>
          <p:spPr bwMode="auto">
            <a:xfrm>
              <a:off x="4612" y="2796"/>
              <a:ext cx="3" cy="3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2" name="Line 278"/>
            <p:cNvSpPr>
              <a:spLocks noChangeShapeType="1"/>
            </p:cNvSpPr>
            <p:nvPr/>
          </p:nvSpPr>
          <p:spPr bwMode="auto">
            <a:xfrm>
              <a:off x="4615" y="3145"/>
              <a:ext cx="6" cy="2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3" name="Line 279"/>
            <p:cNvSpPr>
              <a:spLocks noChangeShapeType="1"/>
            </p:cNvSpPr>
            <p:nvPr/>
          </p:nvSpPr>
          <p:spPr bwMode="auto">
            <a:xfrm>
              <a:off x="4621" y="3398"/>
              <a:ext cx="5" cy="7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4" name="Line 280"/>
            <p:cNvSpPr>
              <a:spLocks noChangeShapeType="1"/>
            </p:cNvSpPr>
            <p:nvPr/>
          </p:nvSpPr>
          <p:spPr bwMode="auto">
            <a:xfrm flipV="1">
              <a:off x="4627" y="3379"/>
              <a:ext cx="3" cy="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5" name="Line 281"/>
            <p:cNvSpPr>
              <a:spLocks noChangeShapeType="1"/>
            </p:cNvSpPr>
            <p:nvPr/>
          </p:nvSpPr>
          <p:spPr bwMode="auto">
            <a:xfrm flipV="1">
              <a:off x="4630" y="3099"/>
              <a:ext cx="6" cy="28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6" name="Line 282"/>
            <p:cNvSpPr>
              <a:spLocks noChangeShapeType="1"/>
            </p:cNvSpPr>
            <p:nvPr/>
          </p:nvSpPr>
          <p:spPr bwMode="auto">
            <a:xfrm flipV="1">
              <a:off x="4636" y="2712"/>
              <a:ext cx="6" cy="38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7" name="Line 283"/>
            <p:cNvSpPr>
              <a:spLocks noChangeShapeType="1"/>
            </p:cNvSpPr>
            <p:nvPr/>
          </p:nvSpPr>
          <p:spPr bwMode="auto">
            <a:xfrm>
              <a:off x="4642"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8" name="Line 284"/>
            <p:cNvSpPr>
              <a:spLocks noChangeShapeType="1"/>
            </p:cNvSpPr>
            <p:nvPr/>
          </p:nvSpPr>
          <p:spPr bwMode="auto">
            <a:xfrm flipV="1">
              <a:off x="4648" y="2708"/>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49" name="Line 285"/>
            <p:cNvSpPr>
              <a:spLocks noChangeShapeType="1"/>
            </p:cNvSpPr>
            <p:nvPr/>
          </p:nvSpPr>
          <p:spPr bwMode="auto">
            <a:xfrm flipV="1">
              <a:off x="4651" y="2704"/>
              <a:ext cx="7"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0" name="Line 286"/>
            <p:cNvSpPr>
              <a:spLocks noChangeShapeType="1"/>
            </p:cNvSpPr>
            <p:nvPr/>
          </p:nvSpPr>
          <p:spPr bwMode="auto">
            <a:xfrm flipV="1">
              <a:off x="4658" y="2524"/>
              <a:ext cx="6" cy="18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1" name="Line 287"/>
            <p:cNvSpPr>
              <a:spLocks noChangeShapeType="1"/>
            </p:cNvSpPr>
            <p:nvPr/>
          </p:nvSpPr>
          <p:spPr bwMode="auto">
            <a:xfrm>
              <a:off x="4664" y="2524"/>
              <a:ext cx="3"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D89E4B8-DB84-46D9-BD43-97273D7A292B}" type="slidenum">
              <a:rPr lang="en-US" sz="1400" smtClean="0">
                <a:solidFill>
                  <a:srgbClr val="969696"/>
                </a:solidFill>
                <a:latin typeface="Times" pitchFamily="18" charset="0"/>
              </a:rPr>
              <a:pPr/>
              <a:t>8</a:t>
            </a:fld>
            <a:endParaRPr lang="en-US" sz="1400" smtClean="0">
              <a:solidFill>
                <a:srgbClr val="969696"/>
              </a:solidFill>
              <a:latin typeface="Times" pitchFamily="18" charset="0"/>
            </a:endParaRPr>
          </a:p>
        </p:txBody>
      </p:sp>
      <p:graphicFrame>
        <p:nvGraphicFramePr>
          <p:cNvPr id="21507" name="Object 21"/>
          <p:cNvGraphicFramePr>
            <a:graphicFrameLocks noChangeAspect="1"/>
          </p:cNvGraphicFramePr>
          <p:nvPr/>
        </p:nvGraphicFramePr>
        <p:xfrm>
          <a:off x="2819400" y="3282950"/>
          <a:ext cx="2568575" cy="307975"/>
        </p:xfrm>
        <a:graphic>
          <a:graphicData uri="http://schemas.openxmlformats.org/presentationml/2006/ole">
            <mc:AlternateContent xmlns:mc="http://schemas.openxmlformats.org/markup-compatibility/2006">
              <mc:Choice xmlns:v="urn:schemas-microsoft-com:vml" Requires="v">
                <p:oleObj spid="_x0000_s22044" name="Equation" r:id="rId4" imgW="3098800" imgH="342900" progId="Equation.3">
                  <p:embed/>
                </p:oleObj>
              </mc:Choice>
              <mc:Fallback>
                <p:oleObj name="Equation" r:id="rId4" imgW="3098800" imgH="342900" progId="Equation.3">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3282950"/>
                        <a:ext cx="25685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08" name="Text Box 22"/>
          <p:cNvSpPr txBox="1">
            <a:spLocks noChangeArrowheads="1"/>
          </p:cNvSpPr>
          <p:nvPr/>
        </p:nvSpPr>
        <p:spPr bwMode="auto">
          <a:xfrm>
            <a:off x="468313" y="2816225"/>
            <a:ext cx="71993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Each bunch oscillates according to the equation of motion: </a:t>
            </a:r>
          </a:p>
        </p:txBody>
      </p:sp>
      <p:sp>
        <p:nvSpPr>
          <p:cNvPr id="21509" name="Text Box 24"/>
          <p:cNvSpPr txBox="1">
            <a:spLocks noChangeArrowheads="1"/>
          </p:cNvSpPr>
          <p:nvPr/>
        </p:nvSpPr>
        <p:spPr bwMode="auto">
          <a:xfrm>
            <a:off x="684213" y="4294188"/>
            <a:ext cx="54737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If </a:t>
            </a:r>
            <a:r>
              <a:rPr lang="it-IT" sz="1600" i="1">
                <a:latin typeface="Times New Roman" pitchFamily="18" charset="0"/>
              </a:rPr>
              <a:t>D &gt; G</a:t>
            </a:r>
            <a:r>
              <a:rPr lang="it-IT" sz="1600"/>
              <a:t> the oscillation amplitude decays exponentially</a:t>
            </a:r>
          </a:p>
          <a:p>
            <a:pPr algn="l" eaLnBrk="1" hangingPunct="1">
              <a:spcBef>
                <a:spcPct val="0"/>
              </a:spcBef>
            </a:pPr>
            <a:endParaRPr lang="it-IT" sz="1600"/>
          </a:p>
          <a:p>
            <a:pPr algn="l" eaLnBrk="1" hangingPunct="1">
              <a:spcBef>
                <a:spcPct val="0"/>
              </a:spcBef>
            </a:pPr>
            <a:r>
              <a:rPr lang="it-IT" sz="1600"/>
              <a:t>If </a:t>
            </a:r>
            <a:r>
              <a:rPr lang="it-IT" sz="1600" i="1">
                <a:latin typeface="Times New Roman" pitchFamily="18" charset="0"/>
              </a:rPr>
              <a:t>D &lt; G</a:t>
            </a:r>
            <a:r>
              <a:rPr lang="it-IT" sz="1600"/>
              <a:t> the oscillation amplitude grows exponentially</a:t>
            </a:r>
          </a:p>
        </p:txBody>
      </p:sp>
      <p:graphicFrame>
        <p:nvGraphicFramePr>
          <p:cNvPr id="21510" name="Object 25"/>
          <p:cNvGraphicFramePr>
            <a:graphicFrameLocks noChangeAspect="1"/>
          </p:cNvGraphicFramePr>
          <p:nvPr/>
        </p:nvGraphicFramePr>
        <p:xfrm>
          <a:off x="3656013" y="1628775"/>
          <a:ext cx="2408237" cy="293688"/>
        </p:xfrm>
        <a:graphic>
          <a:graphicData uri="http://schemas.openxmlformats.org/presentationml/2006/ole">
            <mc:AlternateContent xmlns:mc="http://schemas.openxmlformats.org/markup-compatibility/2006">
              <mc:Choice xmlns:v="urn:schemas-microsoft-com:vml" Requires="v">
                <p:oleObj spid="_x0000_s22045" name="Equation" r:id="rId6" imgW="2946400" imgH="342900" progId="Equation.3">
                  <p:embed/>
                </p:oleObj>
              </mc:Choice>
              <mc:Fallback>
                <p:oleObj name="Equation" r:id="rId6" imgW="2946400" imgH="342900" progId="Equation.3">
                  <p:embed/>
                  <p:pic>
                    <p:nvPicPr>
                      <p:cNvPr id="0"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6013" y="1628775"/>
                        <a:ext cx="2408237"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11" name="Text Box 26"/>
          <p:cNvSpPr txBox="1">
            <a:spLocks noChangeArrowheads="1"/>
          </p:cNvSpPr>
          <p:nvPr/>
        </p:nvSpPr>
        <p:spPr bwMode="auto">
          <a:xfrm>
            <a:off x="179388" y="908050"/>
            <a:ext cx="8964612"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Coupling with other bunches through the interaction with surrounding metallic structures addd a “</a:t>
            </a:r>
            <a:r>
              <a:rPr lang="it-IT" sz="1600">
                <a:solidFill>
                  <a:schemeClr val="hlink"/>
                </a:solidFill>
              </a:rPr>
              <a:t>driving force</a:t>
            </a:r>
            <a:r>
              <a:rPr lang="it-IT" sz="1600"/>
              <a:t>” term </a:t>
            </a:r>
            <a:r>
              <a:rPr lang="it-IT" sz="1600" i="1"/>
              <a:t>F(t)</a:t>
            </a:r>
            <a:r>
              <a:rPr lang="it-IT" sz="1600"/>
              <a:t> to the equation of motion:</a:t>
            </a:r>
            <a:endParaRPr lang="it-IT" sz="1600">
              <a:solidFill>
                <a:schemeClr val="hlink"/>
              </a:solidFill>
            </a:endParaRPr>
          </a:p>
        </p:txBody>
      </p:sp>
      <p:graphicFrame>
        <p:nvGraphicFramePr>
          <p:cNvPr id="21512" name="Object 27"/>
          <p:cNvGraphicFramePr>
            <a:graphicFrameLocks noChangeAspect="1"/>
          </p:cNvGraphicFramePr>
          <p:nvPr/>
        </p:nvGraphicFramePr>
        <p:xfrm>
          <a:off x="5291138" y="5346700"/>
          <a:ext cx="1152525" cy="584200"/>
        </p:xfrm>
        <a:graphic>
          <a:graphicData uri="http://schemas.openxmlformats.org/presentationml/2006/ole">
            <mc:AlternateContent xmlns:mc="http://schemas.openxmlformats.org/markup-compatibility/2006">
              <mc:Choice xmlns:v="urn:schemas-microsoft-com:vml" Requires="v">
                <p:oleObj spid="_x0000_s22046" name="Equation" r:id="rId8" imgW="927100" imgH="431800" progId="Equation.3">
                  <p:embed/>
                </p:oleObj>
              </mc:Choice>
              <mc:Fallback>
                <p:oleObj name="Equation" r:id="rId8" imgW="927100" imgH="431800" progId="Equation.3">
                  <p:embed/>
                  <p:pic>
                    <p:nvPicPr>
                      <p:cNvPr id="0" name="Object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91138" y="5346700"/>
                        <a:ext cx="115252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13" name="Text Box 28"/>
          <p:cNvSpPr txBox="1">
            <a:spLocks noChangeArrowheads="1"/>
          </p:cNvSpPr>
          <p:nvPr/>
        </p:nvSpPr>
        <p:spPr bwMode="auto">
          <a:xfrm>
            <a:off x="684213" y="3679825"/>
            <a:ext cx="75612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where </a:t>
            </a:r>
            <a:r>
              <a:rPr lang="it-IT" sz="2000" i="1">
                <a:latin typeface="Symbol" pitchFamily="18" charset="2"/>
              </a:rPr>
              <a:t>t</a:t>
            </a:r>
            <a:r>
              <a:rPr lang="it-IT" sz="1600" i="1" baseline="-25000">
                <a:latin typeface="Times New Roman" pitchFamily="18" charset="0"/>
              </a:rPr>
              <a:t>G</a:t>
            </a:r>
            <a:r>
              <a:rPr lang="it-IT" sz="1600" baseline="-25000"/>
              <a:t> </a:t>
            </a:r>
            <a:r>
              <a:rPr lang="it-IT" sz="1600"/>
              <a:t>= 1/</a:t>
            </a:r>
            <a:r>
              <a:rPr lang="it-IT" sz="1600" i="1">
                <a:latin typeface="Times New Roman" pitchFamily="18" charset="0"/>
              </a:rPr>
              <a:t>G</a:t>
            </a:r>
            <a:r>
              <a:rPr lang="it-IT" sz="1600"/>
              <a:t>  is the “</a:t>
            </a:r>
            <a:r>
              <a:rPr lang="it-IT" sz="1600">
                <a:solidFill>
                  <a:schemeClr val="hlink"/>
                </a:solidFill>
              </a:rPr>
              <a:t>growth time constant</a:t>
            </a:r>
            <a:r>
              <a:rPr lang="it-IT" sz="1600"/>
              <a:t>”  (</a:t>
            </a:r>
            <a:r>
              <a:rPr lang="it-IT" sz="1600" i="1">
                <a:latin typeface="Times New Roman" pitchFamily="18" charset="0"/>
              </a:rPr>
              <a:t>G</a:t>
            </a:r>
            <a:r>
              <a:rPr lang="it-IT" sz="1600"/>
              <a:t> is called “</a:t>
            </a:r>
            <a:r>
              <a:rPr lang="it-IT" sz="1600">
                <a:solidFill>
                  <a:schemeClr val="hlink"/>
                </a:solidFill>
              </a:rPr>
              <a:t>growth rate</a:t>
            </a:r>
            <a:r>
              <a:rPr lang="it-IT" sz="1600"/>
              <a:t>”)</a:t>
            </a:r>
          </a:p>
        </p:txBody>
      </p:sp>
      <p:graphicFrame>
        <p:nvGraphicFramePr>
          <p:cNvPr id="21514" name="Object 29"/>
          <p:cNvGraphicFramePr>
            <a:graphicFrameLocks noChangeAspect="1"/>
          </p:cNvGraphicFramePr>
          <p:nvPr/>
        </p:nvGraphicFramePr>
        <p:xfrm>
          <a:off x="1546225" y="5300663"/>
          <a:ext cx="1728788" cy="488950"/>
        </p:xfrm>
        <a:graphic>
          <a:graphicData uri="http://schemas.openxmlformats.org/presentationml/2006/ole">
            <mc:AlternateContent xmlns:mc="http://schemas.openxmlformats.org/markup-compatibility/2006">
              <mc:Choice xmlns:v="urn:schemas-microsoft-com:vml" Requires="v">
                <p:oleObj spid="_x0000_s22047" name="Equation" r:id="rId10" imgW="1269449" imgH="330057" progId="Equation.3">
                  <p:embed/>
                </p:oleObj>
              </mc:Choice>
              <mc:Fallback>
                <p:oleObj name="Equation" r:id="rId10" imgW="1269449" imgH="330057" progId="Equation.3">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46225" y="5300663"/>
                        <a:ext cx="1728788"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15" name="Text Box 30"/>
          <p:cNvSpPr txBox="1">
            <a:spLocks noChangeArrowheads="1"/>
          </p:cNvSpPr>
          <p:nvPr/>
        </p:nvSpPr>
        <p:spPr bwMode="auto">
          <a:xfrm>
            <a:off x="4087813" y="5445125"/>
            <a:ext cx="9350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where</a:t>
            </a:r>
          </a:p>
        </p:txBody>
      </p:sp>
      <p:sp>
        <p:nvSpPr>
          <p:cNvPr id="21516" name="Text Box 33"/>
          <p:cNvSpPr txBox="1">
            <a:spLocks noChangeArrowheads="1"/>
          </p:cNvSpPr>
          <p:nvPr/>
        </p:nvSpPr>
        <p:spPr bwMode="auto">
          <a:xfrm>
            <a:off x="71438" y="5943600"/>
            <a:ext cx="8964612"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eaLnBrk="1" hangingPunct="1">
              <a:spcBef>
                <a:spcPct val="0"/>
              </a:spcBef>
            </a:pPr>
            <a:r>
              <a:rPr lang="it-IT" sz="1600"/>
              <a:t>Since </a:t>
            </a:r>
            <a:r>
              <a:rPr lang="it-IT" sz="1600" i="1">
                <a:latin typeface="Times New Roman" pitchFamily="18" charset="0"/>
              </a:rPr>
              <a:t>G</a:t>
            </a:r>
            <a:r>
              <a:rPr lang="it-IT" sz="1600"/>
              <a:t> is proportional to the beam current, if the latter is lower than a given current threshold the beam remains stable, if higher a coupled bunch instability is excited</a:t>
            </a:r>
          </a:p>
        </p:txBody>
      </p:sp>
      <p:sp>
        <p:nvSpPr>
          <p:cNvPr id="21517" name="Text Box 34"/>
          <p:cNvSpPr txBox="1">
            <a:spLocks noChangeArrowheads="1"/>
          </p:cNvSpPr>
          <p:nvPr/>
        </p:nvSpPr>
        <p:spPr bwMode="auto">
          <a:xfrm>
            <a:off x="538163" y="5468938"/>
            <a:ext cx="5048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as:</a:t>
            </a:r>
          </a:p>
        </p:txBody>
      </p:sp>
      <p:sp>
        <p:nvSpPr>
          <p:cNvPr id="21518" name="Text Box 35"/>
          <p:cNvSpPr txBox="1">
            <a:spLocks noChangeArrowheads="1"/>
          </p:cNvSpPr>
          <p:nvPr/>
        </p:nvSpPr>
        <p:spPr bwMode="auto">
          <a:xfrm>
            <a:off x="395288" y="168275"/>
            <a:ext cx="4275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2400" b="1">
                <a:solidFill>
                  <a:schemeClr val="hlink"/>
                </a:solidFill>
              </a:rPr>
              <a:t>Coherent Bunch Oscillations</a:t>
            </a:r>
          </a:p>
        </p:txBody>
      </p:sp>
      <p:grpSp>
        <p:nvGrpSpPr>
          <p:cNvPr id="21519" name="Group 36"/>
          <p:cNvGrpSpPr>
            <a:grpSpLocks noChangeAspect="1"/>
          </p:cNvGrpSpPr>
          <p:nvPr/>
        </p:nvGrpSpPr>
        <p:grpSpPr bwMode="auto">
          <a:xfrm>
            <a:off x="6473825" y="4697413"/>
            <a:ext cx="2627313" cy="576262"/>
            <a:chOff x="3312" y="1896"/>
            <a:chExt cx="2688" cy="1632"/>
          </a:xfrm>
        </p:grpSpPr>
        <p:sp>
          <p:nvSpPr>
            <p:cNvPr id="21780" name="AutoShape 37"/>
            <p:cNvSpPr>
              <a:spLocks noChangeAspect="1" noChangeArrowheads="1" noTextEdit="1"/>
            </p:cNvSpPr>
            <p:nvPr/>
          </p:nvSpPr>
          <p:spPr bwMode="auto">
            <a:xfrm>
              <a:off x="3312" y="1896"/>
              <a:ext cx="2688"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21781" name="Group 38"/>
            <p:cNvGrpSpPr>
              <a:grpSpLocks/>
            </p:cNvGrpSpPr>
            <p:nvPr/>
          </p:nvGrpSpPr>
          <p:grpSpPr bwMode="auto">
            <a:xfrm>
              <a:off x="3354" y="2417"/>
              <a:ext cx="1034" cy="621"/>
              <a:chOff x="3354" y="2417"/>
              <a:chExt cx="1034" cy="621"/>
            </a:xfrm>
          </p:grpSpPr>
          <p:sp>
            <p:nvSpPr>
              <p:cNvPr id="21836" name="Line 39"/>
              <p:cNvSpPr>
                <a:spLocks noChangeShapeType="1"/>
              </p:cNvSpPr>
              <p:nvPr/>
            </p:nvSpPr>
            <p:spPr bwMode="auto">
              <a:xfrm>
                <a:off x="3354"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7" name="Line 40"/>
              <p:cNvSpPr>
                <a:spLocks noChangeShapeType="1"/>
              </p:cNvSpPr>
              <p:nvPr/>
            </p:nvSpPr>
            <p:spPr bwMode="auto">
              <a:xfrm>
                <a:off x="3360" y="271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8" name="Line 41"/>
              <p:cNvSpPr>
                <a:spLocks noChangeShapeType="1"/>
              </p:cNvSpPr>
              <p:nvPr/>
            </p:nvSpPr>
            <p:spPr bwMode="auto">
              <a:xfrm>
                <a:off x="3363"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9" name="Line 42"/>
              <p:cNvSpPr>
                <a:spLocks noChangeShapeType="1"/>
              </p:cNvSpPr>
              <p:nvPr/>
            </p:nvSpPr>
            <p:spPr bwMode="auto">
              <a:xfrm>
                <a:off x="3369"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0" name="Line 43"/>
              <p:cNvSpPr>
                <a:spLocks noChangeShapeType="1"/>
              </p:cNvSpPr>
              <p:nvPr/>
            </p:nvSpPr>
            <p:spPr bwMode="auto">
              <a:xfrm>
                <a:off x="3375" y="2712"/>
                <a:ext cx="4"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1" name="Line 44"/>
              <p:cNvSpPr>
                <a:spLocks noChangeShapeType="1"/>
              </p:cNvSpPr>
              <p:nvPr/>
            </p:nvSpPr>
            <p:spPr bwMode="auto">
              <a:xfrm>
                <a:off x="3379"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2" name="Line 45"/>
              <p:cNvSpPr>
                <a:spLocks noChangeShapeType="1"/>
              </p:cNvSpPr>
              <p:nvPr/>
            </p:nvSpPr>
            <p:spPr bwMode="auto">
              <a:xfrm>
                <a:off x="3385"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3" name="Line 46"/>
              <p:cNvSpPr>
                <a:spLocks noChangeShapeType="1"/>
              </p:cNvSpPr>
              <p:nvPr/>
            </p:nvSpPr>
            <p:spPr bwMode="auto">
              <a:xfrm>
                <a:off x="3391"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4" name="Line 47"/>
              <p:cNvSpPr>
                <a:spLocks noChangeShapeType="1"/>
              </p:cNvSpPr>
              <p:nvPr/>
            </p:nvSpPr>
            <p:spPr bwMode="auto">
              <a:xfrm>
                <a:off x="3397" y="2712"/>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5" name="Line 48"/>
              <p:cNvSpPr>
                <a:spLocks noChangeShapeType="1"/>
              </p:cNvSpPr>
              <p:nvPr/>
            </p:nvSpPr>
            <p:spPr bwMode="auto">
              <a:xfrm>
                <a:off x="3400"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6" name="Line 49"/>
              <p:cNvSpPr>
                <a:spLocks noChangeShapeType="1"/>
              </p:cNvSpPr>
              <p:nvPr/>
            </p:nvSpPr>
            <p:spPr bwMode="auto">
              <a:xfrm flipV="1">
                <a:off x="3406"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7" name="Line 50"/>
              <p:cNvSpPr>
                <a:spLocks noChangeShapeType="1"/>
              </p:cNvSpPr>
              <p:nvPr/>
            </p:nvSpPr>
            <p:spPr bwMode="auto">
              <a:xfrm>
                <a:off x="3412" y="271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8" name="Line 51"/>
              <p:cNvSpPr>
                <a:spLocks noChangeShapeType="1"/>
              </p:cNvSpPr>
              <p:nvPr/>
            </p:nvSpPr>
            <p:spPr bwMode="auto">
              <a:xfrm>
                <a:off x="3415"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49" name="Line 52"/>
              <p:cNvSpPr>
                <a:spLocks noChangeShapeType="1"/>
              </p:cNvSpPr>
              <p:nvPr/>
            </p:nvSpPr>
            <p:spPr bwMode="auto">
              <a:xfrm flipV="1">
                <a:off x="3421"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0" name="Line 53"/>
              <p:cNvSpPr>
                <a:spLocks noChangeShapeType="1"/>
              </p:cNvSpPr>
              <p:nvPr/>
            </p:nvSpPr>
            <p:spPr bwMode="auto">
              <a:xfrm>
                <a:off x="3427" y="2708"/>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1" name="Line 54"/>
              <p:cNvSpPr>
                <a:spLocks noChangeShapeType="1"/>
              </p:cNvSpPr>
              <p:nvPr/>
            </p:nvSpPr>
            <p:spPr bwMode="auto">
              <a:xfrm>
                <a:off x="3433" y="2708"/>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2" name="Line 55"/>
              <p:cNvSpPr>
                <a:spLocks noChangeShapeType="1"/>
              </p:cNvSpPr>
              <p:nvPr/>
            </p:nvSpPr>
            <p:spPr bwMode="auto">
              <a:xfrm>
                <a:off x="3436" y="2708"/>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3" name="Line 56"/>
              <p:cNvSpPr>
                <a:spLocks noChangeShapeType="1"/>
              </p:cNvSpPr>
              <p:nvPr/>
            </p:nvSpPr>
            <p:spPr bwMode="auto">
              <a:xfrm>
                <a:off x="3442"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4" name="Line 57"/>
              <p:cNvSpPr>
                <a:spLocks noChangeShapeType="1"/>
              </p:cNvSpPr>
              <p:nvPr/>
            </p:nvSpPr>
            <p:spPr bwMode="auto">
              <a:xfrm>
                <a:off x="3448" y="271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5" name="Line 58"/>
              <p:cNvSpPr>
                <a:spLocks noChangeShapeType="1"/>
              </p:cNvSpPr>
              <p:nvPr/>
            </p:nvSpPr>
            <p:spPr bwMode="auto">
              <a:xfrm>
                <a:off x="3451"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6" name="Line 59"/>
              <p:cNvSpPr>
                <a:spLocks noChangeShapeType="1"/>
              </p:cNvSpPr>
              <p:nvPr/>
            </p:nvSpPr>
            <p:spPr bwMode="auto">
              <a:xfrm>
                <a:off x="3457"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7" name="Line 60"/>
              <p:cNvSpPr>
                <a:spLocks noChangeShapeType="1"/>
              </p:cNvSpPr>
              <p:nvPr/>
            </p:nvSpPr>
            <p:spPr bwMode="auto">
              <a:xfrm>
                <a:off x="3463" y="2716"/>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8" name="Line 61"/>
              <p:cNvSpPr>
                <a:spLocks noChangeShapeType="1"/>
              </p:cNvSpPr>
              <p:nvPr/>
            </p:nvSpPr>
            <p:spPr bwMode="auto">
              <a:xfrm>
                <a:off x="3466"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59" name="Line 62"/>
              <p:cNvSpPr>
                <a:spLocks noChangeShapeType="1"/>
              </p:cNvSpPr>
              <p:nvPr/>
            </p:nvSpPr>
            <p:spPr bwMode="auto">
              <a:xfrm>
                <a:off x="3472"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0" name="Line 63"/>
              <p:cNvSpPr>
                <a:spLocks noChangeShapeType="1"/>
              </p:cNvSpPr>
              <p:nvPr/>
            </p:nvSpPr>
            <p:spPr bwMode="auto">
              <a:xfrm flipV="1">
                <a:off x="3478"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1" name="Line 64"/>
              <p:cNvSpPr>
                <a:spLocks noChangeShapeType="1"/>
              </p:cNvSpPr>
              <p:nvPr/>
            </p:nvSpPr>
            <p:spPr bwMode="auto">
              <a:xfrm flipV="1">
                <a:off x="3484" y="2708"/>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2" name="Line 65"/>
              <p:cNvSpPr>
                <a:spLocks noChangeShapeType="1"/>
              </p:cNvSpPr>
              <p:nvPr/>
            </p:nvSpPr>
            <p:spPr bwMode="auto">
              <a:xfrm flipV="1">
                <a:off x="3487" y="2704"/>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3" name="Line 66"/>
              <p:cNvSpPr>
                <a:spLocks noChangeShapeType="1"/>
              </p:cNvSpPr>
              <p:nvPr/>
            </p:nvSpPr>
            <p:spPr bwMode="auto">
              <a:xfrm>
                <a:off x="3493" y="2704"/>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4" name="Line 67"/>
              <p:cNvSpPr>
                <a:spLocks noChangeShapeType="1"/>
              </p:cNvSpPr>
              <p:nvPr/>
            </p:nvSpPr>
            <p:spPr bwMode="auto">
              <a:xfrm>
                <a:off x="3499" y="2704"/>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5" name="Line 68"/>
              <p:cNvSpPr>
                <a:spLocks noChangeShapeType="1"/>
              </p:cNvSpPr>
              <p:nvPr/>
            </p:nvSpPr>
            <p:spPr bwMode="auto">
              <a:xfrm>
                <a:off x="3502" y="2704"/>
                <a:ext cx="7"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6" name="Line 69"/>
              <p:cNvSpPr>
                <a:spLocks noChangeShapeType="1"/>
              </p:cNvSpPr>
              <p:nvPr/>
            </p:nvSpPr>
            <p:spPr bwMode="auto">
              <a:xfrm>
                <a:off x="3509"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7" name="Line 70"/>
              <p:cNvSpPr>
                <a:spLocks noChangeShapeType="1"/>
              </p:cNvSpPr>
              <p:nvPr/>
            </p:nvSpPr>
            <p:spPr bwMode="auto">
              <a:xfrm>
                <a:off x="3515"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8" name="Line 71"/>
              <p:cNvSpPr>
                <a:spLocks noChangeShapeType="1"/>
              </p:cNvSpPr>
              <p:nvPr/>
            </p:nvSpPr>
            <p:spPr bwMode="auto">
              <a:xfrm>
                <a:off x="3521" y="2716"/>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69" name="Line 72"/>
              <p:cNvSpPr>
                <a:spLocks noChangeShapeType="1"/>
              </p:cNvSpPr>
              <p:nvPr/>
            </p:nvSpPr>
            <p:spPr bwMode="auto">
              <a:xfrm>
                <a:off x="3524" y="2720"/>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0" name="Line 73"/>
              <p:cNvSpPr>
                <a:spLocks noChangeShapeType="1"/>
              </p:cNvSpPr>
              <p:nvPr/>
            </p:nvSpPr>
            <p:spPr bwMode="auto">
              <a:xfrm flipV="1">
                <a:off x="3530" y="2720"/>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1" name="Line 74"/>
              <p:cNvSpPr>
                <a:spLocks noChangeShapeType="1"/>
              </p:cNvSpPr>
              <p:nvPr/>
            </p:nvSpPr>
            <p:spPr bwMode="auto">
              <a:xfrm>
                <a:off x="3536" y="2720"/>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2" name="Line 75"/>
              <p:cNvSpPr>
                <a:spLocks noChangeShapeType="1"/>
              </p:cNvSpPr>
              <p:nvPr/>
            </p:nvSpPr>
            <p:spPr bwMode="auto">
              <a:xfrm flipV="1">
                <a:off x="3539" y="2712"/>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3" name="Line 76"/>
              <p:cNvSpPr>
                <a:spLocks noChangeShapeType="1"/>
              </p:cNvSpPr>
              <p:nvPr/>
            </p:nvSpPr>
            <p:spPr bwMode="auto">
              <a:xfrm flipV="1">
                <a:off x="3545"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4" name="Line 77"/>
              <p:cNvSpPr>
                <a:spLocks noChangeShapeType="1"/>
              </p:cNvSpPr>
              <p:nvPr/>
            </p:nvSpPr>
            <p:spPr bwMode="auto">
              <a:xfrm flipV="1">
                <a:off x="3551" y="2704"/>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5" name="Line 78"/>
              <p:cNvSpPr>
                <a:spLocks noChangeShapeType="1"/>
              </p:cNvSpPr>
              <p:nvPr/>
            </p:nvSpPr>
            <p:spPr bwMode="auto">
              <a:xfrm flipV="1">
                <a:off x="3557" y="2701"/>
                <a:ext cx="3"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6" name="Line 79"/>
              <p:cNvSpPr>
                <a:spLocks noChangeShapeType="1"/>
              </p:cNvSpPr>
              <p:nvPr/>
            </p:nvSpPr>
            <p:spPr bwMode="auto">
              <a:xfrm>
                <a:off x="3560" y="2701"/>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7" name="Line 80"/>
              <p:cNvSpPr>
                <a:spLocks noChangeShapeType="1"/>
              </p:cNvSpPr>
              <p:nvPr/>
            </p:nvSpPr>
            <p:spPr bwMode="auto">
              <a:xfrm>
                <a:off x="3566" y="2701"/>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8" name="Line 81"/>
              <p:cNvSpPr>
                <a:spLocks noChangeShapeType="1"/>
              </p:cNvSpPr>
              <p:nvPr/>
            </p:nvSpPr>
            <p:spPr bwMode="auto">
              <a:xfrm>
                <a:off x="3572" y="2704"/>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79" name="Line 82"/>
              <p:cNvSpPr>
                <a:spLocks noChangeShapeType="1"/>
              </p:cNvSpPr>
              <p:nvPr/>
            </p:nvSpPr>
            <p:spPr bwMode="auto">
              <a:xfrm>
                <a:off x="3575" y="2708"/>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0" name="Line 83"/>
              <p:cNvSpPr>
                <a:spLocks noChangeShapeType="1"/>
              </p:cNvSpPr>
              <p:nvPr/>
            </p:nvSpPr>
            <p:spPr bwMode="auto">
              <a:xfrm>
                <a:off x="3581" y="2716"/>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1" name="Line 84"/>
              <p:cNvSpPr>
                <a:spLocks noChangeShapeType="1"/>
              </p:cNvSpPr>
              <p:nvPr/>
            </p:nvSpPr>
            <p:spPr bwMode="auto">
              <a:xfrm>
                <a:off x="3587" y="2720"/>
                <a:ext cx="6" cy="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2" name="Line 85"/>
              <p:cNvSpPr>
                <a:spLocks noChangeShapeType="1"/>
              </p:cNvSpPr>
              <p:nvPr/>
            </p:nvSpPr>
            <p:spPr bwMode="auto">
              <a:xfrm>
                <a:off x="3593" y="2727"/>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3" name="Line 86"/>
              <p:cNvSpPr>
                <a:spLocks noChangeShapeType="1"/>
              </p:cNvSpPr>
              <p:nvPr/>
            </p:nvSpPr>
            <p:spPr bwMode="auto">
              <a:xfrm flipV="1">
                <a:off x="3596" y="2724"/>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4" name="Line 87"/>
              <p:cNvSpPr>
                <a:spLocks noChangeShapeType="1"/>
              </p:cNvSpPr>
              <p:nvPr/>
            </p:nvSpPr>
            <p:spPr bwMode="auto">
              <a:xfrm flipV="1">
                <a:off x="3602" y="2720"/>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5" name="Line 88"/>
              <p:cNvSpPr>
                <a:spLocks noChangeShapeType="1"/>
              </p:cNvSpPr>
              <p:nvPr/>
            </p:nvSpPr>
            <p:spPr bwMode="auto">
              <a:xfrm flipV="1">
                <a:off x="3608" y="2712"/>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6" name="Line 89"/>
              <p:cNvSpPr>
                <a:spLocks noChangeShapeType="1"/>
              </p:cNvSpPr>
              <p:nvPr/>
            </p:nvSpPr>
            <p:spPr bwMode="auto">
              <a:xfrm flipV="1">
                <a:off x="3611" y="2701"/>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7" name="Line 90"/>
              <p:cNvSpPr>
                <a:spLocks noChangeShapeType="1"/>
              </p:cNvSpPr>
              <p:nvPr/>
            </p:nvSpPr>
            <p:spPr bwMode="auto">
              <a:xfrm flipV="1">
                <a:off x="3617" y="2697"/>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8" name="Line 91"/>
              <p:cNvSpPr>
                <a:spLocks noChangeShapeType="1"/>
              </p:cNvSpPr>
              <p:nvPr/>
            </p:nvSpPr>
            <p:spPr bwMode="auto">
              <a:xfrm flipV="1">
                <a:off x="3623" y="2693"/>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89" name="Line 92"/>
              <p:cNvSpPr>
                <a:spLocks noChangeShapeType="1"/>
              </p:cNvSpPr>
              <p:nvPr/>
            </p:nvSpPr>
            <p:spPr bwMode="auto">
              <a:xfrm>
                <a:off x="3629" y="2693"/>
                <a:ext cx="4"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0" name="Line 93"/>
              <p:cNvSpPr>
                <a:spLocks noChangeShapeType="1"/>
              </p:cNvSpPr>
              <p:nvPr/>
            </p:nvSpPr>
            <p:spPr bwMode="auto">
              <a:xfrm>
                <a:off x="3633" y="2697"/>
                <a:ext cx="6" cy="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1" name="Line 94"/>
              <p:cNvSpPr>
                <a:spLocks noChangeShapeType="1"/>
              </p:cNvSpPr>
              <p:nvPr/>
            </p:nvSpPr>
            <p:spPr bwMode="auto">
              <a:xfrm>
                <a:off x="3639" y="2704"/>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2" name="Line 95"/>
              <p:cNvSpPr>
                <a:spLocks noChangeShapeType="1"/>
              </p:cNvSpPr>
              <p:nvPr/>
            </p:nvSpPr>
            <p:spPr bwMode="auto">
              <a:xfrm>
                <a:off x="3645" y="2712"/>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3" name="Line 96"/>
              <p:cNvSpPr>
                <a:spLocks noChangeShapeType="1"/>
              </p:cNvSpPr>
              <p:nvPr/>
            </p:nvSpPr>
            <p:spPr bwMode="auto">
              <a:xfrm>
                <a:off x="3648" y="2720"/>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4" name="Line 97"/>
              <p:cNvSpPr>
                <a:spLocks noChangeShapeType="1"/>
              </p:cNvSpPr>
              <p:nvPr/>
            </p:nvSpPr>
            <p:spPr bwMode="auto">
              <a:xfrm>
                <a:off x="3654" y="2731"/>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5" name="Line 98"/>
              <p:cNvSpPr>
                <a:spLocks noChangeShapeType="1"/>
              </p:cNvSpPr>
              <p:nvPr/>
            </p:nvSpPr>
            <p:spPr bwMode="auto">
              <a:xfrm flipV="1">
                <a:off x="3660" y="2731"/>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6" name="Line 99"/>
              <p:cNvSpPr>
                <a:spLocks noChangeShapeType="1"/>
              </p:cNvSpPr>
              <p:nvPr/>
            </p:nvSpPr>
            <p:spPr bwMode="auto">
              <a:xfrm flipV="1">
                <a:off x="3666" y="2724"/>
                <a:ext cx="3" cy="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7" name="Line 100"/>
              <p:cNvSpPr>
                <a:spLocks noChangeShapeType="1"/>
              </p:cNvSpPr>
              <p:nvPr/>
            </p:nvSpPr>
            <p:spPr bwMode="auto">
              <a:xfrm flipV="1">
                <a:off x="3669" y="2716"/>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8" name="Line 101"/>
              <p:cNvSpPr>
                <a:spLocks noChangeShapeType="1"/>
              </p:cNvSpPr>
              <p:nvPr/>
            </p:nvSpPr>
            <p:spPr bwMode="auto">
              <a:xfrm flipV="1">
                <a:off x="3675" y="2704"/>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99" name="Line 102"/>
              <p:cNvSpPr>
                <a:spLocks noChangeShapeType="1"/>
              </p:cNvSpPr>
              <p:nvPr/>
            </p:nvSpPr>
            <p:spPr bwMode="auto">
              <a:xfrm flipV="1">
                <a:off x="3681" y="2693"/>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0" name="Line 103"/>
              <p:cNvSpPr>
                <a:spLocks noChangeShapeType="1"/>
              </p:cNvSpPr>
              <p:nvPr/>
            </p:nvSpPr>
            <p:spPr bwMode="auto">
              <a:xfrm flipV="1">
                <a:off x="3684" y="2689"/>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1" name="Line 104"/>
              <p:cNvSpPr>
                <a:spLocks noChangeShapeType="1"/>
              </p:cNvSpPr>
              <p:nvPr/>
            </p:nvSpPr>
            <p:spPr bwMode="auto">
              <a:xfrm>
                <a:off x="3690" y="2689"/>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2" name="Line 105"/>
              <p:cNvSpPr>
                <a:spLocks noChangeShapeType="1"/>
              </p:cNvSpPr>
              <p:nvPr/>
            </p:nvSpPr>
            <p:spPr bwMode="auto">
              <a:xfrm>
                <a:off x="3696" y="2689"/>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3" name="Line 106"/>
              <p:cNvSpPr>
                <a:spLocks noChangeShapeType="1"/>
              </p:cNvSpPr>
              <p:nvPr/>
            </p:nvSpPr>
            <p:spPr bwMode="auto">
              <a:xfrm>
                <a:off x="3699" y="2693"/>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4" name="Line 107"/>
              <p:cNvSpPr>
                <a:spLocks noChangeShapeType="1"/>
              </p:cNvSpPr>
              <p:nvPr/>
            </p:nvSpPr>
            <p:spPr bwMode="auto">
              <a:xfrm>
                <a:off x="3705" y="2704"/>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5" name="Line 108"/>
              <p:cNvSpPr>
                <a:spLocks noChangeShapeType="1"/>
              </p:cNvSpPr>
              <p:nvPr/>
            </p:nvSpPr>
            <p:spPr bwMode="auto">
              <a:xfrm>
                <a:off x="3711" y="2720"/>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6" name="Line 109"/>
              <p:cNvSpPr>
                <a:spLocks noChangeShapeType="1"/>
              </p:cNvSpPr>
              <p:nvPr/>
            </p:nvSpPr>
            <p:spPr bwMode="auto">
              <a:xfrm>
                <a:off x="3717" y="2731"/>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7" name="Line 110"/>
              <p:cNvSpPr>
                <a:spLocks noChangeShapeType="1"/>
              </p:cNvSpPr>
              <p:nvPr/>
            </p:nvSpPr>
            <p:spPr bwMode="auto">
              <a:xfrm>
                <a:off x="3720" y="2739"/>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8" name="Line 111"/>
              <p:cNvSpPr>
                <a:spLocks noChangeShapeType="1"/>
              </p:cNvSpPr>
              <p:nvPr/>
            </p:nvSpPr>
            <p:spPr bwMode="auto">
              <a:xfrm flipV="1">
                <a:off x="3726" y="2735"/>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09" name="Line 112"/>
              <p:cNvSpPr>
                <a:spLocks noChangeShapeType="1"/>
              </p:cNvSpPr>
              <p:nvPr/>
            </p:nvSpPr>
            <p:spPr bwMode="auto">
              <a:xfrm flipV="1">
                <a:off x="3732" y="2724"/>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0" name="Line 113"/>
              <p:cNvSpPr>
                <a:spLocks noChangeShapeType="1"/>
              </p:cNvSpPr>
              <p:nvPr/>
            </p:nvSpPr>
            <p:spPr bwMode="auto">
              <a:xfrm flipV="1">
                <a:off x="3735" y="2708"/>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1" name="Line 114"/>
              <p:cNvSpPr>
                <a:spLocks noChangeShapeType="1"/>
              </p:cNvSpPr>
              <p:nvPr/>
            </p:nvSpPr>
            <p:spPr bwMode="auto">
              <a:xfrm flipV="1">
                <a:off x="3741" y="2693"/>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2" name="Line 115"/>
              <p:cNvSpPr>
                <a:spLocks noChangeShapeType="1"/>
              </p:cNvSpPr>
              <p:nvPr/>
            </p:nvSpPr>
            <p:spPr bwMode="auto">
              <a:xfrm flipV="1">
                <a:off x="3747" y="2681"/>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3" name="Line 116"/>
              <p:cNvSpPr>
                <a:spLocks noChangeShapeType="1"/>
              </p:cNvSpPr>
              <p:nvPr/>
            </p:nvSpPr>
            <p:spPr bwMode="auto">
              <a:xfrm flipV="1">
                <a:off x="3753" y="2678"/>
                <a:ext cx="3"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4" name="Line 117"/>
              <p:cNvSpPr>
                <a:spLocks noChangeShapeType="1"/>
              </p:cNvSpPr>
              <p:nvPr/>
            </p:nvSpPr>
            <p:spPr bwMode="auto">
              <a:xfrm>
                <a:off x="3756" y="2678"/>
                <a:ext cx="7"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5" name="Line 118"/>
              <p:cNvSpPr>
                <a:spLocks noChangeShapeType="1"/>
              </p:cNvSpPr>
              <p:nvPr/>
            </p:nvSpPr>
            <p:spPr bwMode="auto">
              <a:xfrm>
                <a:off x="3763" y="2681"/>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6" name="Line 119"/>
              <p:cNvSpPr>
                <a:spLocks noChangeShapeType="1"/>
              </p:cNvSpPr>
              <p:nvPr/>
            </p:nvSpPr>
            <p:spPr bwMode="auto">
              <a:xfrm>
                <a:off x="3769" y="2697"/>
                <a:ext cx="3"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7" name="Line 120"/>
              <p:cNvSpPr>
                <a:spLocks noChangeShapeType="1"/>
              </p:cNvSpPr>
              <p:nvPr/>
            </p:nvSpPr>
            <p:spPr bwMode="auto">
              <a:xfrm>
                <a:off x="3772" y="2712"/>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8" name="Line 121"/>
              <p:cNvSpPr>
                <a:spLocks noChangeShapeType="1"/>
              </p:cNvSpPr>
              <p:nvPr/>
            </p:nvSpPr>
            <p:spPr bwMode="auto">
              <a:xfrm>
                <a:off x="3778" y="2731"/>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19" name="Line 122"/>
              <p:cNvSpPr>
                <a:spLocks noChangeShapeType="1"/>
              </p:cNvSpPr>
              <p:nvPr/>
            </p:nvSpPr>
            <p:spPr bwMode="auto">
              <a:xfrm>
                <a:off x="3784" y="2747"/>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0" name="Line 123"/>
              <p:cNvSpPr>
                <a:spLocks noChangeShapeType="1"/>
              </p:cNvSpPr>
              <p:nvPr/>
            </p:nvSpPr>
            <p:spPr bwMode="auto">
              <a:xfrm flipV="1">
                <a:off x="3790" y="2747"/>
                <a:ext cx="3"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1" name="Line 124"/>
              <p:cNvSpPr>
                <a:spLocks noChangeShapeType="1"/>
              </p:cNvSpPr>
              <p:nvPr/>
            </p:nvSpPr>
            <p:spPr bwMode="auto">
              <a:xfrm flipV="1">
                <a:off x="3793" y="2735"/>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2" name="Line 125"/>
              <p:cNvSpPr>
                <a:spLocks noChangeShapeType="1"/>
              </p:cNvSpPr>
              <p:nvPr/>
            </p:nvSpPr>
            <p:spPr bwMode="auto">
              <a:xfrm flipV="1">
                <a:off x="3799" y="2716"/>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3" name="Line 126"/>
              <p:cNvSpPr>
                <a:spLocks noChangeShapeType="1"/>
              </p:cNvSpPr>
              <p:nvPr/>
            </p:nvSpPr>
            <p:spPr bwMode="auto">
              <a:xfrm flipV="1">
                <a:off x="3805" y="2693"/>
                <a:ext cx="3"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4" name="Line 127"/>
              <p:cNvSpPr>
                <a:spLocks noChangeShapeType="1"/>
              </p:cNvSpPr>
              <p:nvPr/>
            </p:nvSpPr>
            <p:spPr bwMode="auto">
              <a:xfrm flipV="1">
                <a:off x="3808" y="2678"/>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5" name="Line 128"/>
              <p:cNvSpPr>
                <a:spLocks noChangeShapeType="1"/>
              </p:cNvSpPr>
              <p:nvPr/>
            </p:nvSpPr>
            <p:spPr bwMode="auto">
              <a:xfrm flipV="1">
                <a:off x="3814" y="2666"/>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6" name="Line 129"/>
              <p:cNvSpPr>
                <a:spLocks noChangeShapeType="1"/>
              </p:cNvSpPr>
              <p:nvPr/>
            </p:nvSpPr>
            <p:spPr bwMode="auto">
              <a:xfrm>
                <a:off x="3820" y="2666"/>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7" name="Line 130"/>
              <p:cNvSpPr>
                <a:spLocks noChangeShapeType="1"/>
              </p:cNvSpPr>
              <p:nvPr/>
            </p:nvSpPr>
            <p:spPr bwMode="auto">
              <a:xfrm>
                <a:off x="3826" y="2670"/>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8" name="Line 131"/>
              <p:cNvSpPr>
                <a:spLocks noChangeShapeType="1"/>
              </p:cNvSpPr>
              <p:nvPr/>
            </p:nvSpPr>
            <p:spPr bwMode="auto">
              <a:xfrm>
                <a:off x="3829" y="2681"/>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29" name="Line 132"/>
              <p:cNvSpPr>
                <a:spLocks noChangeShapeType="1"/>
              </p:cNvSpPr>
              <p:nvPr/>
            </p:nvSpPr>
            <p:spPr bwMode="auto">
              <a:xfrm>
                <a:off x="3835" y="2704"/>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0" name="Line 133"/>
              <p:cNvSpPr>
                <a:spLocks noChangeShapeType="1"/>
              </p:cNvSpPr>
              <p:nvPr/>
            </p:nvSpPr>
            <p:spPr bwMode="auto">
              <a:xfrm>
                <a:off x="3841" y="2727"/>
                <a:ext cx="3" cy="2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1" name="Line 134"/>
              <p:cNvSpPr>
                <a:spLocks noChangeShapeType="1"/>
              </p:cNvSpPr>
              <p:nvPr/>
            </p:nvSpPr>
            <p:spPr bwMode="auto">
              <a:xfrm>
                <a:off x="3844" y="2747"/>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2" name="Line 135"/>
              <p:cNvSpPr>
                <a:spLocks noChangeShapeType="1"/>
              </p:cNvSpPr>
              <p:nvPr/>
            </p:nvSpPr>
            <p:spPr bwMode="auto">
              <a:xfrm>
                <a:off x="3850" y="276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3" name="Line 136"/>
              <p:cNvSpPr>
                <a:spLocks noChangeShapeType="1"/>
              </p:cNvSpPr>
              <p:nvPr/>
            </p:nvSpPr>
            <p:spPr bwMode="auto">
              <a:xfrm flipV="1">
                <a:off x="3856" y="2750"/>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4" name="Line 137"/>
              <p:cNvSpPr>
                <a:spLocks noChangeShapeType="1"/>
              </p:cNvSpPr>
              <p:nvPr/>
            </p:nvSpPr>
            <p:spPr bwMode="auto">
              <a:xfrm flipV="1">
                <a:off x="3862" y="2727"/>
                <a:ext cx="3"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5" name="Line 138"/>
              <p:cNvSpPr>
                <a:spLocks noChangeShapeType="1"/>
              </p:cNvSpPr>
              <p:nvPr/>
            </p:nvSpPr>
            <p:spPr bwMode="auto">
              <a:xfrm flipV="1">
                <a:off x="3865" y="2701"/>
                <a:ext cx="6" cy="2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6" name="Line 139"/>
              <p:cNvSpPr>
                <a:spLocks noChangeShapeType="1"/>
              </p:cNvSpPr>
              <p:nvPr/>
            </p:nvSpPr>
            <p:spPr bwMode="auto">
              <a:xfrm flipV="1">
                <a:off x="3871" y="2674"/>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7" name="Line 140"/>
              <p:cNvSpPr>
                <a:spLocks noChangeShapeType="1"/>
              </p:cNvSpPr>
              <p:nvPr/>
            </p:nvSpPr>
            <p:spPr bwMode="auto">
              <a:xfrm flipV="1">
                <a:off x="3877" y="2658"/>
                <a:ext cx="3"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8" name="Line 141"/>
              <p:cNvSpPr>
                <a:spLocks noChangeShapeType="1"/>
              </p:cNvSpPr>
              <p:nvPr/>
            </p:nvSpPr>
            <p:spPr bwMode="auto">
              <a:xfrm flipV="1">
                <a:off x="3880" y="2655"/>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39" name="Line 142"/>
              <p:cNvSpPr>
                <a:spLocks noChangeShapeType="1"/>
              </p:cNvSpPr>
              <p:nvPr/>
            </p:nvSpPr>
            <p:spPr bwMode="auto">
              <a:xfrm>
                <a:off x="3886" y="2655"/>
                <a:ext cx="7"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0" name="Line 143"/>
              <p:cNvSpPr>
                <a:spLocks noChangeShapeType="1"/>
              </p:cNvSpPr>
              <p:nvPr/>
            </p:nvSpPr>
            <p:spPr bwMode="auto">
              <a:xfrm>
                <a:off x="3893" y="2666"/>
                <a:ext cx="3"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1" name="Line 144"/>
              <p:cNvSpPr>
                <a:spLocks noChangeShapeType="1"/>
              </p:cNvSpPr>
              <p:nvPr/>
            </p:nvSpPr>
            <p:spPr bwMode="auto">
              <a:xfrm>
                <a:off x="3896" y="2689"/>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2" name="Line 145"/>
              <p:cNvSpPr>
                <a:spLocks noChangeShapeType="1"/>
              </p:cNvSpPr>
              <p:nvPr/>
            </p:nvSpPr>
            <p:spPr bwMode="auto">
              <a:xfrm>
                <a:off x="3902" y="2716"/>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3" name="Line 146"/>
              <p:cNvSpPr>
                <a:spLocks noChangeShapeType="1"/>
              </p:cNvSpPr>
              <p:nvPr/>
            </p:nvSpPr>
            <p:spPr bwMode="auto">
              <a:xfrm>
                <a:off x="3908" y="2747"/>
                <a:ext cx="6" cy="2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4" name="Line 147"/>
              <p:cNvSpPr>
                <a:spLocks noChangeShapeType="1"/>
              </p:cNvSpPr>
              <p:nvPr/>
            </p:nvSpPr>
            <p:spPr bwMode="auto">
              <a:xfrm>
                <a:off x="3914" y="2769"/>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5" name="Line 148"/>
              <p:cNvSpPr>
                <a:spLocks noChangeShapeType="1"/>
              </p:cNvSpPr>
              <p:nvPr/>
            </p:nvSpPr>
            <p:spPr bwMode="auto">
              <a:xfrm flipV="1">
                <a:off x="3917" y="2769"/>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6" name="Line 149"/>
              <p:cNvSpPr>
                <a:spLocks noChangeShapeType="1"/>
              </p:cNvSpPr>
              <p:nvPr/>
            </p:nvSpPr>
            <p:spPr bwMode="auto">
              <a:xfrm flipV="1">
                <a:off x="3923" y="2747"/>
                <a:ext cx="6" cy="2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7" name="Line 150"/>
              <p:cNvSpPr>
                <a:spLocks noChangeShapeType="1"/>
              </p:cNvSpPr>
              <p:nvPr/>
            </p:nvSpPr>
            <p:spPr bwMode="auto">
              <a:xfrm flipV="1">
                <a:off x="3929" y="2712"/>
                <a:ext cx="3" cy="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8" name="Line 151"/>
              <p:cNvSpPr>
                <a:spLocks noChangeShapeType="1"/>
              </p:cNvSpPr>
              <p:nvPr/>
            </p:nvSpPr>
            <p:spPr bwMode="auto">
              <a:xfrm flipV="1">
                <a:off x="3932" y="2678"/>
                <a:ext cx="6" cy="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49" name="Line 152"/>
              <p:cNvSpPr>
                <a:spLocks noChangeShapeType="1"/>
              </p:cNvSpPr>
              <p:nvPr/>
            </p:nvSpPr>
            <p:spPr bwMode="auto">
              <a:xfrm flipV="1">
                <a:off x="3938" y="2651"/>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0" name="Line 153"/>
              <p:cNvSpPr>
                <a:spLocks noChangeShapeType="1"/>
              </p:cNvSpPr>
              <p:nvPr/>
            </p:nvSpPr>
            <p:spPr bwMode="auto">
              <a:xfrm flipV="1">
                <a:off x="3944" y="2639"/>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1" name="Line 154"/>
              <p:cNvSpPr>
                <a:spLocks noChangeShapeType="1"/>
              </p:cNvSpPr>
              <p:nvPr/>
            </p:nvSpPr>
            <p:spPr bwMode="auto">
              <a:xfrm>
                <a:off x="3950" y="2639"/>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2" name="Line 155"/>
              <p:cNvSpPr>
                <a:spLocks noChangeShapeType="1"/>
              </p:cNvSpPr>
              <p:nvPr/>
            </p:nvSpPr>
            <p:spPr bwMode="auto">
              <a:xfrm>
                <a:off x="3953" y="2643"/>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3" name="Line 156"/>
              <p:cNvSpPr>
                <a:spLocks noChangeShapeType="1"/>
              </p:cNvSpPr>
              <p:nvPr/>
            </p:nvSpPr>
            <p:spPr bwMode="auto">
              <a:xfrm>
                <a:off x="3959" y="2666"/>
                <a:ext cx="6" cy="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4" name="Line 157"/>
              <p:cNvSpPr>
                <a:spLocks noChangeShapeType="1"/>
              </p:cNvSpPr>
              <p:nvPr/>
            </p:nvSpPr>
            <p:spPr bwMode="auto">
              <a:xfrm>
                <a:off x="3965" y="2701"/>
                <a:ext cx="3"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5" name="Line 158"/>
              <p:cNvSpPr>
                <a:spLocks noChangeShapeType="1"/>
              </p:cNvSpPr>
              <p:nvPr/>
            </p:nvSpPr>
            <p:spPr bwMode="auto">
              <a:xfrm>
                <a:off x="3968" y="2743"/>
                <a:ext cx="6" cy="3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6" name="Line 159"/>
              <p:cNvSpPr>
                <a:spLocks noChangeShapeType="1"/>
              </p:cNvSpPr>
              <p:nvPr/>
            </p:nvSpPr>
            <p:spPr bwMode="auto">
              <a:xfrm>
                <a:off x="3974" y="2773"/>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7" name="Line 160"/>
              <p:cNvSpPr>
                <a:spLocks noChangeShapeType="1"/>
              </p:cNvSpPr>
              <p:nvPr/>
            </p:nvSpPr>
            <p:spPr bwMode="auto">
              <a:xfrm>
                <a:off x="3980" y="279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8" name="Line 161"/>
              <p:cNvSpPr>
                <a:spLocks noChangeShapeType="1"/>
              </p:cNvSpPr>
              <p:nvPr/>
            </p:nvSpPr>
            <p:spPr bwMode="auto">
              <a:xfrm flipV="1">
                <a:off x="3986" y="2773"/>
                <a:ext cx="3"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59" name="Line 162"/>
              <p:cNvSpPr>
                <a:spLocks noChangeShapeType="1"/>
              </p:cNvSpPr>
              <p:nvPr/>
            </p:nvSpPr>
            <p:spPr bwMode="auto">
              <a:xfrm flipV="1">
                <a:off x="3989" y="2735"/>
                <a:ext cx="6" cy="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0" name="Line 163"/>
              <p:cNvSpPr>
                <a:spLocks noChangeShapeType="1"/>
              </p:cNvSpPr>
              <p:nvPr/>
            </p:nvSpPr>
            <p:spPr bwMode="auto">
              <a:xfrm flipV="1">
                <a:off x="3995" y="2689"/>
                <a:ext cx="6" cy="4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1" name="Line 164"/>
              <p:cNvSpPr>
                <a:spLocks noChangeShapeType="1"/>
              </p:cNvSpPr>
              <p:nvPr/>
            </p:nvSpPr>
            <p:spPr bwMode="auto">
              <a:xfrm flipV="1">
                <a:off x="4001" y="2647"/>
                <a:ext cx="3"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2" name="Line 165"/>
              <p:cNvSpPr>
                <a:spLocks noChangeShapeType="1"/>
              </p:cNvSpPr>
              <p:nvPr/>
            </p:nvSpPr>
            <p:spPr bwMode="auto">
              <a:xfrm flipV="1">
                <a:off x="4004" y="2624"/>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3" name="Line 166"/>
              <p:cNvSpPr>
                <a:spLocks noChangeShapeType="1"/>
              </p:cNvSpPr>
              <p:nvPr/>
            </p:nvSpPr>
            <p:spPr bwMode="auto">
              <a:xfrm flipV="1">
                <a:off x="4010" y="2616"/>
                <a:ext cx="7"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4" name="Line 167"/>
              <p:cNvSpPr>
                <a:spLocks noChangeShapeType="1"/>
              </p:cNvSpPr>
              <p:nvPr/>
            </p:nvSpPr>
            <p:spPr bwMode="auto">
              <a:xfrm>
                <a:off x="4017" y="2616"/>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5" name="Line 168"/>
              <p:cNvSpPr>
                <a:spLocks noChangeShapeType="1"/>
              </p:cNvSpPr>
              <p:nvPr/>
            </p:nvSpPr>
            <p:spPr bwMode="auto">
              <a:xfrm>
                <a:off x="4023" y="2639"/>
                <a:ext cx="3"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6" name="Line 169"/>
              <p:cNvSpPr>
                <a:spLocks noChangeShapeType="1"/>
              </p:cNvSpPr>
              <p:nvPr/>
            </p:nvSpPr>
            <p:spPr bwMode="auto">
              <a:xfrm>
                <a:off x="4026" y="2678"/>
                <a:ext cx="6" cy="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7" name="Line 170"/>
              <p:cNvSpPr>
                <a:spLocks noChangeShapeType="1"/>
              </p:cNvSpPr>
              <p:nvPr/>
            </p:nvSpPr>
            <p:spPr bwMode="auto">
              <a:xfrm>
                <a:off x="4032" y="2727"/>
                <a:ext cx="6" cy="4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8" name="Line 171"/>
              <p:cNvSpPr>
                <a:spLocks noChangeShapeType="1"/>
              </p:cNvSpPr>
              <p:nvPr/>
            </p:nvSpPr>
            <p:spPr bwMode="auto">
              <a:xfrm>
                <a:off x="4038" y="2773"/>
                <a:ext cx="3" cy="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69" name="Line 172"/>
              <p:cNvSpPr>
                <a:spLocks noChangeShapeType="1"/>
              </p:cNvSpPr>
              <p:nvPr/>
            </p:nvSpPr>
            <p:spPr bwMode="auto">
              <a:xfrm>
                <a:off x="4041" y="2808"/>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0" name="Line 173"/>
              <p:cNvSpPr>
                <a:spLocks noChangeShapeType="1"/>
              </p:cNvSpPr>
              <p:nvPr/>
            </p:nvSpPr>
            <p:spPr bwMode="auto">
              <a:xfrm flipV="1">
                <a:off x="4047" y="2804"/>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1" name="Line 174"/>
              <p:cNvSpPr>
                <a:spLocks noChangeShapeType="1"/>
              </p:cNvSpPr>
              <p:nvPr/>
            </p:nvSpPr>
            <p:spPr bwMode="auto">
              <a:xfrm flipV="1">
                <a:off x="4053" y="2762"/>
                <a:ext cx="6"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2" name="Line 175"/>
              <p:cNvSpPr>
                <a:spLocks noChangeShapeType="1"/>
              </p:cNvSpPr>
              <p:nvPr/>
            </p:nvSpPr>
            <p:spPr bwMode="auto">
              <a:xfrm flipV="1">
                <a:off x="4059" y="2708"/>
                <a:ext cx="3" cy="5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3" name="Line 176"/>
              <p:cNvSpPr>
                <a:spLocks noChangeShapeType="1"/>
              </p:cNvSpPr>
              <p:nvPr/>
            </p:nvSpPr>
            <p:spPr bwMode="auto">
              <a:xfrm flipV="1">
                <a:off x="4062" y="2655"/>
                <a:ext cx="6" cy="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4" name="Line 177"/>
              <p:cNvSpPr>
                <a:spLocks noChangeShapeType="1"/>
              </p:cNvSpPr>
              <p:nvPr/>
            </p:nvSpPr>
            <p:spPr bwMode="auto">
              <a:xfrm flipV="1">
                <a:off x="4068" y="2612"/>
                <a:ext cx="6" cy="4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5" name="Line 178"/>
              <p:cNvSpPr>
                <a:spLocks noChangeShapeType="1"/>
              </p:cNvSpPr>
              <p:nvPr/>
            </p:nvSpPr>
            <p:spPr bwMode="auto">
              <a:xfrm flipV="1">
                <a:off x="4074" y="2593"/>
                <a:ext cx="3"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6" name="Line 179"/>
              <p:cNvSpPr>
                <a:spLocks noChangeShapeType="1"/>
              </p:cNvSpPr>
              <p:nvPr/>
            </p:nvSpPr>
            <p:spPr bwMode="auto">
              <a:xfrm>
                <a:off x="4077" y="2593"/>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7" name="Line 180"/>
              <p:cNvSpPr>
                <a:spLocks noChangeShapeType="1"/>
              </p:cNvSpPr>
              <p:nvPr/>
            </p:nvSpPr>
            <p:spPr bwMode="auto">
              <a:xfrm>
                <a:off x="4083" y="2605"/>
                <a:ext cx="6" cy="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8" name="Line 181"/>
              <p:cNvSpPr>
                <a:spLocks noChangeShapeType="1"/>
              </p:cNvSpPr>
              <p:nvPr/>
            </p:nvSpPr>
            <p:spPr bwMode="auto">
              <a:xfrm>
                <a:off x="4089" y="2643"/>
                <a:ext cx="6" cy="5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79" name="Line 182"/>
              <p:cNvSpPr>
                <a:spLocks noChangeShapeType="1"/>
              </p:cNvSpPr>
              <p:nvPr/>
            </p:nvSpPr>
            <p:spPr bwMode="auto">
              <a:xfrm>
                <a:off x="4095" y="2701"/>
                <a:ext cx="3"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0" name="Line 183"/>
              <p:cNvSpPr>
                <a:spLocks noChangeShapeType="1"/>
              </p:cNvSpPr>
              <p:nvPr/>
            </p:nvSpPr>
            <p:spPr bwMode="auto">
              <a:xfrm>
                <a:off x="4098" y="2766"/>
                <a:ext cx="6" cy="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1" name="Line 184"/>
              <p:cNvSpPr>
                <a:spLocks noChangeShapeType="1"/>
              </p:cNvSpPr>
              <p:nvPr/>
            </p:nvSpPr>
            <p:spPr bwMode="auto">
              <a:xfrm>
                <a:off x="4104" y="2815"/>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2" name="Line 185"/>
              <p:cNvSpPr>
                <a:spLocks noChangeShapeType="1"/>
              </p:cNvSpPr>
              <p:nvPr/>
            </p:nvSpPr>
            <p:spPr bwMode="auto">
              <a:xfrm flipV="1">
                <a:off x="4110" y="2838"/>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3" name="Line 186"/>
              <p:cNvSpPr>
                <a:spLocks noChangeShapeType="1"/>
              </p:cNvSpPr>
              <p:nvPr/>
            </p:nvSpPr>
            <p:spPr bwMode="auto">
              <a:xfrm flipV="1">
                <a:off x="4113" y="2804"/>
                <a:ext cx="6" cy="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4" name="Line 187"/>
              <p:cNvSpPr>
                <a:spLocks noChangeShapeType="1"/>
              </p:cNvSpPr>
              <p:nvPr/>
            </p:nvSpPr>
            <p:spPr bwMode="auto">
              <a:xfrm flipV="1">
                <a:off x="4119" y="2739"/>
                <a:ext cx="6"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5" name="Line 188"/>
              <p:cNvSpPr>
                <a:spLocks noChangeShapeType="1"/>
              </p:cNvSpPr>
              <p:nvPr/>
            </p:nvSpPr>
            <p:spPr bwMode="auto">
              <a:xfrm flipV="1">
                <a:off x="4125" y="2670"/>
                <a:ext cx="3" cy="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6" name="Line 189"/>
              <p:cNvSpPr>
                <a:spLocks noChangeShapeType="1"/>
              </p:cNvSpPr>
              <p:nvPr/>
            </p:nvSpPr>
            <p:spPr bwMode="auto">
              <a:xfrm flipV="1">
                <a:off x="4128" y="2605"/>
                <a:ext cx="6"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7" name="Line 190"/>
              <p:cNvSpPr>
                <a:spLocks noChangeShapeType="1"/>
              </p:cNvSpPr>
              <p:nvPr/>
            </p:nvSpPr>
            <p:spPr bwMode="auto">
              <a:xfrm flipV="1">
                <a:off x="4134" y="2566"/>
                <a:ext cx="6"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8" name="Line 191"/>
              <p:cNvSpPr>
                <a:spLocks noChangeShapeType="1"/>
              </p:cNvSpPr>
              <p:nvPr/>
            </p:nvSpPr>
            <p:spPr bwMode="auto">
              <a:xfrm flipV="1">
                <a:off x="4140" y="2563"/>
                <a:ext cx="7"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89" name="Line 192"/>
              <p:cNvSpPr>
                <a:spLocks noChangeShapeType="1"/>
              </p:cNvSpPr>
              <p:nvPr/>
            </p:nvSpPr>
            <p:spPr bwMode="auto">
              <a:xfrm>
                <a:off x="4147" y="2563"/>
                <a:ext cx="3" cy="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0" name="Line 193"/>
              <p:cNvSpPr>
                <a:spLocks noChangeShapeType="1"/>
              </p:cNvSpPr>
              <p:nvPr/>
            </p:nvSpPr>
            <p:spPr bwMode="auto">
              <a:xfrm>
                <a:off x="4150" y="2597"/>
                <a:ext cx="6"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1" name="Line 194"/>
              <p:cNvSpPr>
                <a:spLocks noChangeShapeType="1"/>
              </p:cNvSpPr>
              <p:nvPr/>
            </p:nvSpPr>
            <p:spPr bwMode="auto">
              <a:xfrm>
                <a:off x="4156" y="2662"/>
                <a:ext cx="6" cy="8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2" name="Line 195"/>
              <p:cNvSpPr>
                <a:spLocks noChangeShapeType="1"/>
              </p:cNvSpPr>
              <p:nvPr/>
            </p:nvSpPr>
            <p:spPr bwMode="auto">
              <a:xfrm>
                <a:off x="4162" y="2743"/>
                <a:ext cx="3" cy="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3" name="Line 196"/>
              <p:cNvSpPr>
                <a:spLocks noChangeShapeType="1"/>
              </p:cNvSpPr>
              <p:nvPr/>
            </p:nvSpPr>
            <p:spPr bwMode="auto">
              <a:xfrm>
                <a:off x="4165" y="2815"/>
                <a:ext cx="6" cy="5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4" name="Line 197"/>
              <p:cNvSpPr>
                <a:spLocks noChangeShapeType="1"/>
              </p:cNvSpPr>
              <p:nvPr/>
            </p:nvSpPr>
            <p:spPr bwMode="auto">
              <a:xfrm>
                <a:off x="4171" y="2869"/>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5" name="Line 198"/>
              <p:cNvSpPr>
                <a:spLocks noChangeShapeType="1"/>
              </p:cNvSpPr>
              <p:nvPr/>
            </p:nvSpPr>
            <p:spPr bwMode="auto">
              <a:xfrm flipV="1">
                <a:off x="4177" y="2850"/>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6" name="Line 199"/>
              <p:cNvSpPr>
                <a:spLocks noChangeShapeType="1"/>
              </p:cNvSpPr>
              <p:nvPr/>
            </p:nvSpPr>
            <p:spPr bwMode="auto">
              <a:xfrm flipV="1">
                <a:off x="4183" y="2785"/>
                <a:ext cx="3"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7" name="Line 200"/>
              <p:cNvSpPr>
                <a:spLocks noChangeShapeType="1"/>
              </p:cNvSpPr>
              <p:nvPr/>
            </p:nvSpPr>
            <p:spPr bwMode="auto">
              <a:xfrm flipV="1">
                <a:off x="4186" y="2697"/>
                <a:ext cx="6" cy="8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8" name="Line 201"/>
              <p:cNvSpPr>
                <a:spLocks noChangeShapeType="1"/>
              </p:cNvSpPr>
              <p:nvPr/>
            </p:nvSpPr>
            <p:spPr bwMode="auto">
              <a:xfrm flipV="1">
                <a:off x="4192" y="2612"/>
                <a:ext cx="6" cy="8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999" name="Line 202"/>
              <p:cNvSpPr>
                <a:spLocks noChangeShapeType="1"/>
              </p:cNvSpPr>
              <p:nvPr/>
            </p:nvSpPr>
            <p:spPr bwMode="auto">
              <a:xfrm flipV="1">
                <a:off x="4198" y="2547"/>
                <a:ext cx="3"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0" name="Line 203"/>
              <p:cNvSpPr>
                <a:spLocks noChangeShapeType="1"/>
              </p:cNvSpPr>
              <p:nvPr/>
            </p:nvSpPr>
            <p:spPr bwMode="auto">
              <a:xfrm flipV="1">
                <a:off x="4201" y="2524"/>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1" name="Line 204"/>
              <p:cNvSpPr>
                <a:spLocks noChangeShapeType="1"/>
              </p:cNvSpPr>
              <p:nvPr/>
            </p:nvSpPr>
            <p:spPr bwMode="auto">
              <a:xfrm>
                <a:off x="4207" y="2524"/>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2" name="Line 205"/>
              <p:cNvSpPr>
                <a:spLocks noChangeShapeType="1"/>
              </p:cNvSpPr>
              <p:nvPr/>
            </p:nvSpPr>
            <p:spPr bwMode="auto">
              <a:xfrm>
                <a:off x="4213" y="2543"/>
                <a:ext cx="6" cy="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3" name="Line 206"/>
              <p:cNvSpPr>
                <a:spLocks noChangeShapeType="1"/>
              </p:cNvSpPr>
              <p:nvPr/>
            </p:nvSpPr>
            <p:spPr bwMode="auto">
              <a:xfrm>
                <a:off x="4219" y="2612"/>
                <a:ext cx="3" cy="9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4" name="Line 207"/>
              <p:cNvSpPr>
                <a:spLocks noChangeShapeType="1"/>
              </p:cNvSpPr>
              <p:nvPr/>
            </p:nvSpPr>
            <p:spPr bwMode="auto">
              <a:xfrm>
                <a:off x="4222" y="2704"/>
                <a:ext cx="6" cy="10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5" name="Line 208"/>
              <p:cNvSpPr>
                <a:spLocks noChangeShapeType="1"/>
              </p:cNvSpPr>
              <p:nvPr/>
            </p:nvSpPr>
            <p:spPr bwMode="auto">
              <a:xfrm>
                <a:off x="4228" y="2804"/>
                <a:ext cx="6" cy="8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6" name="Line 209"/>
              <p:cNvSpPr>
                <a:spLocks noChangeShapeType="1"/>
              </p:cNvSpPr>
              <p:nvPr/>
            </p:nvSpPr>
            <p:spPr bwMode="auto">
              <a:xfrm>
                <a:off x="4234" y="2884"/>
                <a:ext cx="3"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7" name="Line 210"/>
              <p:cNvSpPr>
                <a:spLocks noChangeShapeType="1"/>
              </p:cNvSpPr>
              <p:nvPr/>
            </p:nvSpPr>
            <p:spPr bwMode="auto">
              <a:xfrm flipV="1">
                <a:off x="4237" y="2907"/>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8" name="Line 211"/>
              <p:cNvSpPr>
                <a:spLocks noChangeShapeType="1"/>
              </p:cNvSpPr>
              <p:nvPr/>
            </p:nvSpPr>
            <p:spPr bwMode="auto">
              <a:xfrm flipV="1">
                <a:off x="4243" y="2846"/>
                <a:ext cx="6" cy="6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09" name="Line 212"/>
              <p:cNvSpPr>
                <a:spLocks noChangeShapeType="1"/>
              </p:cNvSpPr>
              <p:nvPr/>
            </p:nvSpPr>
            <p:spPr bwMode="auto">
              <a:xfrm flipV="1">
                <a:off x="4249" y="2747"/>
                <a:ext cx="6" cy="9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0" name="Line 213"/>
              <p:cNvSpPr>
                <a:spLocks noChangeShapeType="1"/>
              </p:cNvSpPr>
              <p:nvPr/>
            </p:nvSpPr>
            <p:spPr bwMode="auto">
              <a:xfrm flipV="1">
                <a:off x="4255" y="2635"/>
                <a:ext cx="3" cy="1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1" name="Line 214"/>
              <p:cNvSpPr>
                <a:spLocks noChangeShapeType="1"/>
              </p:cNvSpPr>
              <p:nvPr/>
            </p:nvSpPr>
            <p:spPr bwMode="auto">
              <a:xfrm flipV="1">
                <a:off x="4258" y="2540"/>
                <a:ext cx="6" cy="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2" name="Line 215"/>
              <p:cNvSpPr>
                <a:spLocks noChangeShapeType="1"/>
              </p:cNvSpPr>
              <p:nvPr/>
            </p:nvSpPr>
            <p:spPr bwMode="auto">
              <a:xfrm flipV="1">
                <a:off x="4264" y="2482"/>
                <a:ext cx="7" cy="5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3" name="Line 216"/>
              <p:cNvSpPr>
                <a:spLocks noChangeShapeType="1"/>
              </p:cNvSpPr>
              <p:nvPr/>
            </p:nvSpPr>
            <p:spPr bwMode="auto">
              <a:xfrm>
                <a:off x="4271" y="248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4" name="Line 217"/>
              <p:cNvSpPr>
                <a:spLocks noChangeShapeType="1"/>
              </p:cNvSpPr>
              <p:nvPr/>
            </p:nvSpPr>
            <p:spPr bwMode="auto">
              <a:xfrm>
                <a:off x="4274" y="2482"/>
                <a:ext cx="6" cy="6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5" name="Line 218"/>
              <p:cNvSpPr>
                <a:spLocks noChangeShapeType="1"/>
              </p:cNvSpPr>
              <p:nvPr/>
            </p:nvSpPr>
            <p:spPr bwMode="auto">
              <a:xfrm>
                <a:off x="4280" y="2543"/>
                <a:ext cx="6" cy="10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6" name="Line 219"/>
              <p:cNvSpPr>
                <a:spLocks noChangeShapeType="1"/>
              </p:cNvSpPr>
              <p:nvPr/>
            </p:nvSpPr>
            <p:spPr bwMode="auto">
              <a:xfrm>
                <a:off x="4286" y="2647"/>
                <a:ext cx="6" cy="12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7" name="Line 220"/>
              <p:cNvSpPr>
                <a:spLocks noChangeShapeType="1"/>
              </p:cNvSpPr>
              <p:nvPr/>
            </p:nvSpPr>
            <p:spPr bwMode="auto">
              <a:xfrm>
                <a:off x="4292" y="2773"/>
                <a:ext cx="3" cy="1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8" name="Line 221"/>
              <p:cNvSpPr>
                <a:spLocks noChangeShapeType="1"/>
              </p:cNvSpPr>
              <p:nvPr/>
            </p:nvSpPr>
            <p:spPr bwMode="auto">
              <a:xfrm>
                <a:off x="4295" y="2884"/>
                <a:ext cx="6" cy="7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19" name="Line 222"/>
              <p:cNvSpPr>
                <a:spLocks noChangeShapeType="1"/>
              </p:cNvSpPr>
              <p:nvPr/>
            </p:nvSpPr>
            <p:spPr bwMode="auto">
              <a:xfrm>
                <a:off x="4301" y="2961"/>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0" name="Line 223"/>
              <p:cNvSpPr>
                <a:spLocks noChangeShapeType="1"/>
              </p:cNvSpPr>
              <p:nvPr/>
            </p:nvSpPr>
            <p:spPr bwMode="auto">
              <a:xfrm flipV="1">
                <a:off x="4307" y="2919"/>
                <a:ext cx="3" cy="5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1" name="Line 224"/>
              <p:cNvSpPr>
                <a:spLocks noChangeShapeType="1"/>
              </p:cNvSpPr>
              <p:nvPr/>
            </p:nvSpPr>
            <p:spPr bwMode="auto">
              <a:xfrm flipV="1">
                <a:off x="4310" y="2815"/>
                <a:ext cx="6" cy="10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2" name="Line 225"/>
              <p:cNvSpPr>
                <a:spLocks noChangeShapeType="1"/>
              </p:cNvSpPr>
              <p:nvPr/>
            </p:nvSpPr>
            <p:spPr bwMode="auto">
              <a:xfrm flipV="1">
                <a:off x="4316" y="2678"/>
                <a:ext cx="6" cy="13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3" name="Line 226"/>
              <p:cNvSpPr>
                <a:spLocks noChangeShapeType="1"/>
              </p:cNvSpPr>
              <p:nvPr/>
            </p:nvSpPr>
            <p:spPr bwMode="auto">
              <a:xfrm flipV="1">
                <a:off x="4322" y="2543"/>
                <a:ext cx="6" cy="1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4" name="Line 227"/>
              <p:cNvSpPr>
                <a:spLocks noChangeShapeType="1"/>
              </p:cNvSpPr>
              <p:nvPr/>
            </p:nvSpPr>
            <p:spPr bwMode="auto">
              <a:xfrm flipV="1">
                <a:off x="4328" y="2448"/>
                <a:ext cx="3" cy="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5" name="Line 228"/>
              <p:cNvSpPr>
                <a:spLocks noChangeShapeType="1"/>
              </p:cNvSpPr>
              <p:nvPr/>
            </p:nvSpPr>
            <p:spPr bwMode="auto">
              <a:xfrm flipV="1">
                <a:off x="4331" y="2417"/>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6" name="Line 229"/>
              <p:cNvSpPr>
                <a:spLocks noChangeShapeType="1"/>
              </p:cNvSpPr>
              <p:nvPr/>
            </p:nvSpPr>
            <p:spPr bwMode="auto">
              <a:xfrm>
                <a:off x="4337" y="2417"/>
                <a:ext cx="6"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7" name="Line 230"/>
              <p:cNvSpPr>
                <a:spLocks noChangeShapeType="1"/>
              </p:cNvSpPr>
              <p:nvPr/>
            </p:nvSpPr>
            <p:spPr bwMode="auto">
              <a:xfrm>
                <a:off x="4343" y="2459"/>
                <a:ext cx="3" cy="10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8" name="Line 231"/>
              <p:cNvSpPr>
                <a:spLocks noChangeShapeType="1"/>
              </p:cNvSpPr>
              <p:nvPr/>
            </p:nvSpPr>
            <p:spPr bwMode="auto">
              <a:xfrm>
                <a:off x="4346" y="2566"/>
                <a:ext cx="6" cy="15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29" name="Line 232"/>
              <p:cNvSpPr>
                <a:spLocks noChangeShapeType="1"/>
              </p:cNvSpPr>
              <p:nvPr/>
            </p:nvSpPr>
            <p:spPr bwMode="auto">
              <a:xfrm>
                <a:off x="4352" y="2716"/>
                <a:ext cx="6" cy="1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30" name="Line 233"/>
              <p:cNvSpPr>
                <a:spLocks noChangeShapeType="1"/>
              </p:cNvSpPr>
              <p:nvPr/>
            </p:nvSpPr>
            <p:spPr bwMode="auto">
              <a:xfrm>
                <a:off x="4358" y="2869"/>
                <a:ext cx="3" cy="1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31" name="Line 234"/>
              <p:cNvSpPr>
                <a:spLocks noChangeShapeType="1"/>
              </p:cNvSpPr>
              <p:nvPr/>
            </p:nvSpPr>
            <p:spPr bwMode="auto">
              <a:xfrm>
                <a:off x="4361" y="2988"/>
                <a:ext cx="6" cy="5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32" name="Line 235"/>
              <p:cNvSpPr>
                <a:spLocks noChangeShapeType="1"/>
              </p:cNvSpPr>
              <p:nvPr/>
            </p:nvSpPr>
            <p:spPr bwMode="auto">
              <a:xfrm flipV="1">
                <a:off x="4367" y="3011"/>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33" name="Line 236"/>
              <p:cNvSpPr>
                <a:spLocks noChangeShapeType="1"/>
              </p:cNvSpPr>
              <p:nvPr/>
            </p:nvSpPr>
            <p:spPr bwMode="auto">
              <a:xfrm flipV="1">
                <a:off x="4373" y="2904"/>
                <a:ext cx="6" cy="10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34" name="Line 237"/>
              <p:cNvSpPr>
                <a:spLocks noChangeShapeType="1"/>
              </p:cNvSpPr>
              <p:nvPr/>
            </p:nvSpPr>
            <p:spPr bwMode="auto">
              <a:xfrm flipV="1">
                <a:off x="4379" y="2747"/>
                <a:ext cx="3" cy="15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035" name="Line 238"/>
              <p:cNvSpPr>
                <a:spLocks noChangeShapeType="1"/>
              </p:cNvSpPr>
              <p:nvPr/>
            </p:nvSpPr>
            <p:spPr bwMode="auto">
              <a:xfrm flipV="1">
                <a:off x="4382" y="2574"/>
                <a:ext cx="6"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1782" name="Line 239"/>
            <p:cNvSpPr>
              <a:spLocks noChangeShapeType="1"/>
            </p:cNvSpPr>
            <p:nvPr/>
          </p:nvSpPr>
          <p:spPr bwMode="auto">
            <a:xfrm flipV="1">
              <a:off x="4388" y="2429"/>
              <a:ext cx="6" cy="14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83" name="Line 240"/>
            <p:cNvSpPr>
              <a:spLocks noChangeShapeType="1"/>
            </p:cNvSpPr>
            <p:nvPr/>
          </p:nvSpPr>
          <p:spPr bwMode="auto">
            <a:xfrm flipV="1">
              <a:off x="4394" y="2352"/>
              <a:ext cx="3" cy="7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84" name="Line 241"/>
            <p:cNvSpPr>
              <a:spLocks noChangeShapeType="1"/>
            </p:cNvSpPr>
            <p:nvPr/>
          </p:nvSpPr>
          <p:spPr bwMode="auto">
            <a:xfrm>
              <a:off x="4397" y="2352"/>
              <a:ext cx="7"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85" name="Line 242"/>
            <p:cNvSpPr>
              <a:spLocks noChangeShapeType="1"/>
            </p:cNvSpPr>
            <p:nvPr/>
          </p:nvSpPr>
          <p:spPr bwMode="auto">
            <a:xfrm>
              <a:off x="4404" y="2363"/>
              <a:ext cx="6" cy="10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86" name="Line 243"/>
            <p:cNvSpPr>
              <a:spLocks noChangeShapeType="1"/>
            </p:cNvSpPr>
            <p:nvPr/>
          </p:nvSpPr>
          <p:spPr bwMode="auto">
            <a:xfrm>
              <a:off x="4410" y="2463"/>
              <a:ext cx="6" cy="1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87" name="Line 244"/>
            <p:cNvSpPr>
              <a:spLocks noChangeShapeType="1"/>
            </p:cNvSpPr>
            <p:nvPr/>
          </p:nvSpPr>
          <p:spPr bwMode="auto">
            <a:xfrm>
              <a:off x="4416" y="2632"/>
              <a:ext cx="3" cy="19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88" name="Line 245"/>
            <p:cNvSpPr>
              <a:spLocks noChangeShapeType="1"/>
            </p:cNvSpPr>
            <p:nvPr/>
          </p:nvSpPr>
          <p:spPr bwMode="auto">
            <a:xfrm>
              <a:off x="4419" y="2823"/>
              <a:ext cx="6"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89" name="Line 246"/>
            <p:cNvSpPr>
              <a:spLocks noChangeShapeType="1"/>
            </p:cNvSpPr>
            <p:nvPr/>
          </p:nvSpPr>
          <p:spPr bwMode="auto">
            <a:xfrm>
              <a:off x="4425" y="2996"/>
              <a:ext cx="6" cy="10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0" name="Line 247"/>
            <p:cNvSpPr>
              <a:spLocks noChangeShapeType="1"/>
            </p:cNvSpPr>
            <p:nvPr/>
          </p:nvSpPr>
          <p:spPr bwMode="auto">
            <a:xfrm>
              <a:off x="4431" y="3099"/>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1" name="Line 248"/>
            <p:cNvSpPr>
              <a:spLocks noChangeShapeType="1"/>
            </p:cNvSpPr>
            <p:nvPr/>
          </p:nvSpPr>
          <p:spPr bwMode="auto">
            <a:xfrm flipV="1">
              <a:off x="4434" y="3022"/>
              <a:ext cx="6" cy="8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2" name="Line 249"/>
            <p:cNvSpPr>
              <a:spLocks noChangeShapeType="1"/>
            </p:cNvSpPr>
            <p:nvPr/>
          </p:nvSpPr>
          <p:spPr bwMode="auto">
            <a:xfrm flipV="1">
              <a:off x="4440" y="2850"/>
              <a:ext cx="6" cy="1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3" name="Line 250"/>
            <p:cNvSpPr>
              <a:spLocks noChangeShapeType="1"/>
            </p:cNvSpPr>
            <p:nvPr/>
          </p:nvSpPr>
          <p:spPr bwMode="auto">
            <a:xfrm flipV="1">
              <a:off x="4446" y="2635"/>
              <a:ext cx="6" cy="2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4" name="Line 251"/>
            <p:cNvSpPr>
              <a:spLocks noChangeShapeType="1"/>
            </p:cNvSpPr>
            <p:nvPr/>
          </p:nvSpPr>
          <p:spPr bwMode="auto">
            <a:xfrm flipV="1">
              <a:off x="4452" y="2436"/>
              <a:ext cx="3" cy="19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5" name="Line 252"/>
            <p:cNvSpPr>
              <a:spLocks noChangeShapeType="1"/>
            </p:cNvSpPr>
            <p:nvPr/>
          </p:nvSpPr>
          <p:spPr bwMode="auto">
            <a:xfrm flipV="1">
              <a:off x="4455" y="2298"/>
              <a:ext cx="6" cy="1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6" name="Line 253"/>
            <p:cNvSpPr>
              <a:spLocks noChangeShapeType="1"/>
            </p:cNvSpPr>
            <p:nvPr/>
          </p:nvSpPr>
          <p:spPr bwMode="auto">
            <a:xfrm flipV="1">
              <a:off x="4461" y="2260"/>
              <a:ext cx="6" cy="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7" name="Line 254"/>
            <p:cNvSpPr>
              <a:spLocks noChangeShapeType="1"/>
            </p:cNvSpPr>
            <p:nvPr/>
          </p:nvSpPr>
          <p:spPr bwMode="auto">
            <a:xfrm>
              <a:off x="4467" y="2260"/>
              <a:ext cx="3" cy="7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8" name="Line 255"/>
            <p:cNvSpPr>
              <a:spLocks noChangeShapeType="1"/>
            </p:cNvSpPr>
            <p:nvPr/>
          </p:nvSpPr>
          <p:spPr bwMode="auto">
            <a:xfrm>
              <a:off x="4470" y="2337"/>
              <a:ext cx="6" cy="1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99" name="Line 256"/>
            <p:cNvSpPr>
              <a:spLocks noChangeShapeType="1"/>
            </p:cNvSpPr>
            <p:nvPr/>
          </p:nvSpPr>
          <p:spPr bwMode="auto">
            <a:xfrm>
              <a:off x="4476" y="2509"/>
              <a:ext cx="6" cy="2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0" name="Line 257"/>
            <p:cNvSpPr>
              <a:spLocks noChangeShapeType="1"/>
            </p:cNvSpPr>
            <p:nvPr/>
          </p:nvSpPr>
          <p:spPr bwMode="auto">
            <a:xfrm>
              <a:off x="4482" y="2743"/>
              <a:ext cx="6" cy="23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1" name="Line 258"/>
            <p:cNvSpPr>
              <a:spLocks noChangeShapeType="1"/>
            </p:cNvSpPr>
            <p:nvPr/>
          </p:nvSpPr>
          <p:spPr bwMode="auto">
            <a:xfrm>
              <a:off x="4488" y="2976"/>
              <a:ext cx="3"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2" name="Line 259"/>
            <p:cNvSpPr>
              <a:spLocks noChangeShapeType="1"/>
            </p:cNvSpPr>
            <p:nvPr/>
          </p:nvSpPr>
          <p:spPr bwMode="auto">
            <a:xfrm>
              <a:off x="4491" y="3149"/>
              <a:ext cx="6" cy="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3" name="Line 260"/>
            <p:cNvSpPr>
              <a:spLocks noChangeShapeType="1"/>
            </p:cNvSpPr>
            <p:nvPr/>
          </p:nvSpPr>
          <p:spPr bwMode="auto">
            <a:xfrm flipV="1">
              <a:off x="4497" y="3160"/>
              <a:ext cx="6" cy="5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4" name="Line 261"/>
            <p:cNvSpPr>
              <a:spLocks noChangeShapeType="1"/>
            </p:cNvSpPr>
            <p:nvPr/>
          </p:nvSpPr>
          <p:spPr bwMode="auto">
            <a:xfrm flipV="1">
              <a:off x="4503" y="2988"/>
              <a:ext cx="3" cy="1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5" name="Line 262"/>
            <p:cNvSpPr>
              <a:spLocks noChangeShapeType="1"/>
            </p:cNvSpPr>
            <p:nvPr/>
          </p:nvSpPr>
          <p:spPr bwMode="auto">
            <a:xfrm flipV="1">
              <a:off x="4506" y="2739"/>
              <a:ext cx="6" cy="2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6" name="Line 263"/>
            <p:cNvSpPr>
              <a:spLocks noChangeShapeType="1"/>
            </p:cNvSpPr>
            <p:nvPr/>
          </p:nvSpPr>
          <p:spPr bwMode="auto">
            <a:xfrm flipV="1">
              <a:off x="4512" y="2474"/>
              <a:ext cx="6" cy="2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7" name="Line 264"/>
            <p:cNvSpPr>
              <a:spLocks noChangeShapeType="1"/>
            </p:cNvSpPr>
            <p:nvPr/>
          </p:nvSpPr>
          <p:spPr bwMode="auto">
            <a:xfrm flipV="1">
              <a:off x="4518" y="2260"/>
              <a:ext cx="6" cy="21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8" name="Line 265"/>
            <p:cNvSpPr>
              <a:spLocks noChangeShapeType="1"/>
            </p:cNvSpPr>
            <p:nvPr/>
          </p:nvSpPr>
          <p:spPr bwMode="auto">
            <a:xfrm flipV="1">
              <a:off x="4524" y="2157"/>
              <a:ext cx="4" cy="10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09" name="Line 266"/>
            <p:cNvSpPr>
              <a:spLocks noChangeShapeType="1"/>
            </p:cNvSpPr>
            <p:nvPr/>
          </p:nvSpPr>
          <p:spPr bwMode="auto">
            <a:xfrm>
              <a:off x="4528" y="2157"/>
              <a:ext cx="6" cy="3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0" name="Line 267"/>
            <p:cNvSpPr>
              <a:spLocks noChangeShapeType="1"/>
            </p:cNvSpPr>
            <p:nvPr/>
          </p:nvSpPr>
          <p:spPr bwMode="auto">
            <a:xfrm>
              <a:off x="4534" y="2187"/>
              <a:ext cx="6" cy="1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1" name="Line 268"/>
            <p:cNvSpPr>
              <a:spLocks noChangeShapeType="1"/>
            </p:cNvSpPr>
            <p:nvPr/>
          </p:nvSpPr>
          <p:spPr bwMode="auto">
            <a:xfrm>
              <a:off x="4540" y="2352"/>
              <a:ext cx="3" cy="26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2" name="Line 269"/>
            <p:cNvSpPr>
              <a:spLocks noChangeShapeType="1"/>
            </p:cNvSpPr>
            <p:nvPr/>
          </p:nvSpPr>
          <p:spPr bwMode="auto">
            <a:xfrm>
              <a:off x="4543" y="2616"/>
              <a:ext cx="6" cy="2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3" name="Line 270"/>
            <p:cNvSpPr>
              <a:spLocks noChangeShapeType="1"/>
            </p:cNvSpPr>
            <p:nvPr/>
          </p:nvSpPr>
          <p:spPr bwMode="auto">
            <a:xfrm>
              <a:off x="4549" y="2911"/>
              <a:ext cx="6" cy="25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4" name="Line 271"/>
            <p:cNvSpPr>
              <a:spLocks noChangeShapeType="1"/>
            </p:cNvSpPr>
            <p:nvPr/>
          </p:nvSpPr>
          <p:spPr bwMode="auto">
            <a:xfrm>
              <a:off x="4555" y="3168"/>
              <a:ext cx="3" cy="1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5" name="Line 272"/>
            <p:cNvSpPr>
              <a:spLocks noChangeShapeType="1"/>
            </p:cNvSpPr>
            <p:nvPr/>
          </p:nvSpPr>
          <p:spPr bwMode="auto">
            <a:xfrm>
              <a:off x="4558" y="3317"/>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6" name="Line 273"/>
            <p:cNvSpPr>
              <a:spLocks noChangeShapeType="1"/>
            </p:cNvSpPr>
            <p:nvPr/>
          </p:nvSpPr>
          <p:spPr bwMode="auto">
            <a:xfrm flipV="1">
              <a:off x="4564" y="3164"/>
              <a:ext cx="6" cy="1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7" name="Line 274"/>
            <p:cNvSpPr>
              <a:spLocks noChangeShapeType="1"/>
            </p:cNvSpPr>
            <p:nvPr/>
          </p:nvSpPr>
          <p:spPr bwMode="auto">
            <a:xfrm flipV="1">
              <a:off x="4570" y="2892"/>
              <a:ext cx="6" cy="2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8" name="Line 275"/>
            <p:cNvSpPr>
              <a:spLocks noChangeShapeType="1"/>
            </p:cNvSpPr>
            <p:nvPr/>
          </p:nvSpPr>
          <p:spPr bwMode="auto">
            <a:xfrm flipV="1">
              <a:off x="4576" y="2563"/>
              <a:ext cx="3" cy="32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19" name="Line 276"/>
            <p:cNvSpPr>
              <a:spLocks noChangeShapeType="1"/>
            </p:cNvSpPr>
            <p:nvPr/>
          </p:nvSpPr>
          <p:spPr bwMode="auto">
            <a:xfrm flipV="1">
              <a:off x="4579" y="2260"/>
              <a:ext cx="6" cy="30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0" name="Line 277"/>
            <p:cNvSpPr>
              <a:spLocks noChangeShapeType="1"/>
            </p:cNvSpPr>
            <p:nvPr/>
          </p:nvSpPr>
          <p:spPr bwMode="auto">
            <a:xfrm flipV="1">
              <a:off x="4585" y="2061"/>
              <a:ext cx="6" cy="19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1" name="Line 278"/>
            <p:cNvSpPr>
              <a:spLocks noChangeShapeType="1"/>
            </p:cNvSpPr>
            <p:nvPr/>
          </p:nvSpPr>
          <p:spPr bwMode="auto">
            <a:xfrm flipV="1">
              <a:off x="4591" y="2022"/>
              <a:ext cx="3"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2" name="Line 279"/>
            <p:cNvSpPr>
              <a:spLocks noChangeShapeType="1"/>
            </p:cNvSpPr>
            <p:nvPr/>
          </p:nvSpPr>
          <p:spPr bwMode="auto">
            <a:xfrm>
              <a:off x="4594" y="2022"/>
              <a:ext cx="6" cy="1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3" name="Line 280"/>
            <p:cNvSpPr>
              <a:spLocks noChangeShapeType="1"/>
            </p:cNvSpPr>
            <p:nvPr/>
          </p:nvSpPr>
          <p:spPr bwMode="auto">
            <a:xfrm>
              <a:off x="4600" y="2157"/>
              <a:ext cx="6" cy="27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4" name="Line 281"/>
            <p:cNvSpPr>
              <a:spLocks noChangeShapeType="1"/>
            </p:cNvSpPr>
            <p:nvPr/>
          </p:nvSpPr>
          <p:spPr bwMode="auto">
            <a:xfrm>
              <a:off x="4606" y="2436"/>
              <a:ext cx="6" cy="36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5" name="Line 282"/>
            <p:cNvSpPr>
              <a:spLocks noChangeShapeType="1"/>
            </p:cNvSpPr>
            <p:nvPr/>
          </p:nvSpPr>
          <p:spPr bwMode="auto">
            <a:xfrm>
              <a:off x="4612" y="2796"/>
              <a:ext cx="3" cy="3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6" name="Line 283"/>
            <p:cNvSpPr>
              <a:spLocks noChangeShapeType="1"/>
            </p:cNvSpPr>
            <p:nvPr/>
          </p:nvSpPr>
          <p:spPr bwMode="auto">
            <a:xfrm>
              <a:off x="4615" y="3145"/>
              <a:ext cx="6" cy="2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7" name="Line 284"/>
            <p:cNvSpPr>
              <a:spLocks noChangeShapeType="1"/>
            </p:cNvSpPr>
            <p:nvPr/>
          </p:nvSpPr>
          <p:spPr bwMode="auto">
            <a:xfrm>
              <a:off x="4621" y="3398"/>
              <a:ext cx="5" cy="7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8" name="Line 285"/>
            <p:cNvSpPr>
              <a:spLocks noChangeShapeType="1"/>
            </p:cNvSpPr>
            <p:nvPr/>
          </p:nvSpPr>
          <p:spPr bwMode="auto">
            <a:xfrm flipV="1">
              <a:off x="4627" y="3379"/>
              <a:ext cx="3" cy="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29" name="Line 286"/>
            <p:cNvSpPr>
              <a:spLocks noChangeShapeType="1"/>
            </p:cNvSpPr>
            <p:nvPr/>
          </p:nvSpPr>
          <p:spPr bwMode="auto">
            <a:xfrm flipV="1">
              <a:off x="4630" y="3099"/>
              <a:ext cx="6" cy="28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0" name="Line 287"/>
            <p:cNvSpPr>
              <a:spLocks noChangeShapeType="1"/>
            </p:cNvSpPr>
            <p:nvPr/>
          </p:nvSpPr>
          <p:spPr bwMode="auto">
            <a:xfrm flipV="1">
              <a:off x="4636" y="2712"/>
              <a:ext cx="6" cy="38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1" name="Line 288"/>
            <p:cNvSpPr>
              <a:spLocks noChangeShapeType="1"/>
            </p:cNvSpPr>
            <p:nvPr/>
          </p:nvSpPr>
          <p:spPr bwMode="auto">
            <a:xfrm>
              <a:off x="4642"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2" name="Line 289"/>
            <p:cNvSpPr>
              <a:spLocks noChangeShapeType="1"/>
            </p:cNvSpPr>
            <p:nvPr/>
          </p:nvSpPr>
          <p:spPr bwMode="auto">
            <a:xfrm flipV="1">
              <a:off x="4648" y="2708"/>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3" name="Line 290"/>
            <p:cNvSpPr>
              <a:spLocks noChangeShapeType="1"/>
            </p:cNvSpPr>
            <p:nvPr/>
          </p:nvSpPr>
          <p:spPr bwMode="auto">
            <a:xfrm flipV="1">
              <a:off x="4651" y="2704"/>
              <a:ext cx="7"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4" name="Line 291"/>
            <p:cNvSpPr>
              <a:spLocks noChangeShapeType="1"/>
            </p:cNvSpPr>
            <p:nvPr/>
          </p:nvSpPr>
          <p:spPr bwMode="auto">
            <a:xfrm flipV="1">
              <a:off x="4658" y="2524"/>
              <a:ext cx="6" cy="18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835" name="Line 292"/>
            <p:cNvSpPr>
              <a:spLocks noChangeShapeType="1"/>
            </p:cNvSpPr>
            <p:nvPr/>
          </p:nvSpPr>
          <p:spPr bwMode="auto">
            <a:xfrm>
              <a:off x="4664" y="2524"/>
              <a:ext cx="3"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1520" name="Group 293"/>
          <p:cNvGrpSpPr>
            <a:grpSpLocks noChangeAspect="1"/>
          </p:cNvGrpSpPr>
          <p:nvPr/>
        </p:nvGrpSpPr>
        <p:grpSpPr bwMode="auto">
          <a:xfrm flipH="1">
            <a:off x="5019675" y="4221163"/>
            <a:ext cx="2809875" cy="576262"/>
            <a:chOff x="3312" y="1896"/>
            <a:chExt cx="2688" cy="1632"/>
          </a:xfrm>
        </p:grpSpPr>
        <p:sp>
          <p:nvSpPr>
            <p:cNvPr id="21524" name="AutoShape 294"/>
            <p:cNvSpPr>
              <a:spLocks noChangeAspect="1" noChangeArrowheads="1" noTextEdit="1"/>
            </p:cNvSpPr>
            <p:nvPr/>
          </p:nvSpPr>
          <p:spPr bwMode="auto">
            <a:xfrm>
              <a:off x="3312" y="1896"/>
              <a:ext cx="2688"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21525" name="Group 295"/>
            <p:cNvGrpSpPr>
              <a:grpSpLocks/>
            </p:cNvGrpSpPr>
            <p:nvPr/>
          </p:nvGrpSpPr>
          <p:grpSpPr bwMode="auto">
            <a:xfrm>
              <a:off x="3354" y="2417"/>
              <a:ext cx="1034" cy="621"/>
              <a:chOff x="3354" y="2417"/>
              <a:chExt cx="1034" cy="621"/>
            </a:xfrm>
          </p:grpSpPr>
          <p:sp>
            <p:nvSpPr>
              <p:cNvPr id="21580" name="Line 296"/>
              <p:cNvSpPr>
                <a:spLocks noChangeShapeType="1"/>
              </p:cNvSpPr>
              <p:nvPr/>
            </p:nvSpPr>
            <p:spPr bwMode="auto">
              <a:xfrm>
                <a:off x="3354"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1" name="Line 297"/>
              <p:cNvSpPr>
                <a:spLocks noChangeShapeType="1"/>
              </p:cNvSpPr>
              <p:nvPr/>
            </p:nvSpPr>
            <p:spPr bwMode="auto">
              <a:xfrm>
                <a:off x="3360" y="271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2" name="Line 298"/>
              <p:cNvSpPr>
                <a:spLocks noChangeShapeType="1"/>
              </p:cNvSpPr>
              <p:nvPr/>
            </p:nvSpPr>
            <p:spPr bwMode="auto">
              <a:xfrm>
                <a:off x="3363"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3" name="Line 299"/>
              <p:cNvSpPr>
                <a:spLocks noChangeShapeType="1"/>
              </p:cNvSpPr>
              <p:nvPr/>
            </p:nvSpPr>
            <p:spPr bwMode="auto">
              <a:xfrm>
                <a:off x="3369"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4" name="Line 300"/>
              <p:cNvSpPr>
                <a:spLocks noChangeShapeType="1"/>
              </p:cNvSpPr>
              <p:nvPr/>
            </p:nvSpPr>
            <p:spPr bwMode="auto">
              <a:xfrm>
                <a:off x="3375" y="2712"/>
                <a:ext cx="4"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5" name="Line 301"/>
              <p:cNvSpPr>
                <a:spLocks noChangeShapeType="1"/>
              </p:cNvSpPr>
              <p:nvPr/>
            </p:nvSpPr>
            <p:spPr bwMode="auto">
              <a:xfrm>
                <a:off x="3379"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6" name="Line 302"/>
              <p:cNvSpPr>
                <a:spLocks noChangeShapeType="1"/>
              </p:cNvSpPr>
              <p:nvPr/>
            </p:nvSpPr>
            <p:spPr bwMode="auto">
              <a:xfrm>
                <a:off x="3385"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7" name="Line 303"/>
              <p:cNvSpPr>
                <a:spLocks noChangeShapeType="1"/>
              </p:cNvSpPr>
              <p:nvPr/>
            </p:nvSpPr>
            <p:spPr bwMode="auto">
              <a:xfrm>
                <a:off x="3391"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8" name="Line 304"/>
              <p:cNvSpPr>
                <a:spLocks noChangeShapeType="1"/>
              </p:cNvSpPr>
              <p:nvPr/>
            </p:nvSpPr>
            <p:spPr bwMode="auto">
              <a:xfrm>
                <a:off x="3397" y="2712"/>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89" name="Line 305"/>
              <p:cNvSpPr>
                <a:spLocks noChangeShapeType="1"/>
              </p:cNvSpPr>
              <p:nvPr/>
            </p:nvSpPr>
            <p:spPr bwMode="auto">
              <a:xfrm>
                <a:off x="3400"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0" name="Line 306"/>
              <p:cNvSpPr>
                <a:spLocks noChangeShapeType="1"/>
              </p:cNvSpPr>
              <p:nvPr/>
            </p:nvSpPr>
            <p:spPr bwMode="auto">
              <a:xfrm flipV="1">
                <a:off x="3406"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1" name="Line 307"/>
              <p:cNvSpPr>
                <a:spLocks noChangeShapeType="1"/>
              </p:cNvSpPr>
              <p:nvPr/>
            </p:nvSpPr>
            <p:spPr bwMode="auto">
              <a:xfrm>
                <a:off x="3412" y="271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2" name="Line 308"/>
              <p:cNvSpPr>
                <a:spLocks noChangeShapeType="1"/>
              </p:cNvSpPr>
              <p:nvPr/>
            </p:nvSpPr>
            <p:spPr bwMode="auto">
              <a:xfrm>
                <a:off x="3415"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3" name="Line 309"/>
              <p:cNvSpPr>
                <a:spLocks noChangeShapeType="1"/>
              </p:cNvSpPr>
              <p:nvPr/>
            </p:nvSpPr>
            <p:spPr bwMode="auto">
              <a:xfrm flipV="1">
                <a:off x="3421"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4" name="Line 310"/>
              <p:cNvSpPr>
                <a:spLocks noChangeShapeType="1"/>
              </p:cNvSpPr>
              <p:nvPr/>
            </p:nvSpPr>
            <p:spPr bwMode="auto">
              <a:xfrm>
                <a:off x="3427" y="2708"/>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5" name="Line 311"/>
              <p:cNvSpPr>
                <a:spLocks noChangeShapeType="1"/>
              </p:cNvSpPr>
              <p:nvPr/>
            </p:nvSpPr>
            <p:spPr bwMode="auto">
              <a:xfrm>
                <a:off x="3433" y="2708"/>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6" name="Line 312"/>
              <p:cNvSpPr>
                <a:spLocks noChangeShapeType="1"/>
              </p:cNvSpPr>
              <p:nvPr/>
            </p:nvSpPr>
            <p:spPr bwMode="auto">
              <a:xfrm>
                <a:off x="3436" y="2708"/>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7" name="Line 313"/>
              <p:cNvSpPr>
                <a:spLocks noChangeShapeType="1"/>
              </p:cNvSpPr>
              <p:nvPr/>
            </p:nvSpPr>
            <p:spPr bwMode="auto">
              <a:xfrm>
                <a:off x="3442"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8" name="Line 314"/>
              <p:cNvSpPr>
                <a:spLocks noChangeShapeType="1"/>
              </p:cNvSpPr>
              <p:nvPr/>
            </p:nvSpPr>
            <p:spPr bwMode="auto">
              <a:xfrm>
                <a:off x="3448" y="271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99" name="Line 315"/>
              <p:cNvSpPr>
                <a:spLocks noChangeShapeType="1"/>
              </p:cNvSpPr>
              <p:nvPr/>
            </p:nvSpPr>
            <p:spPr bwMode="auto">
              <a:xfrm>
                <a:off x="3451"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0" name="Line 316"/>
              <p:cNvSpPr>
                <a:spLocks noChangeShapeType="1"/>
              </p:cNvSpPr>
              <p:nvPr/>
            </p:nvSpPr>
            <p:spPr bwMode="auto">
              <a:xfrm>
                <a:off x="3457"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1" name="Line 317"/>
              <p:cNvSpPr>
                <a:spLocks noChangeShapeType="1"/>
              </p:cNvSpPr>
              <p:nvPr/>
            </p:nvSpPr>
            <p:spPr bwMode="auto">
              <a:xfrm>
                <a:off x="3463" y="2716"/>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2" name="Line 318"/>
              <p:cNvSpPr>
                <a:spLocks noChangeShapeType="1"/>
              </p:cNvSpPr>
              <p:nvPr/>
            </p:nvSpPr>
            <p:spPr bwMode="auto">
              <a:xfrm>
                <a:off x="3466"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3" name="Line 319"/>
              <p:cNvSpPr>
                <a:spLocks noChangeShapeType="1"/>
              </p:cNvSpPr>
              <p:nvPr/>
            </p:nvSpPr>
            <p:spPr bwMode="auto">
              <a:xfrm>
                <a:off x="3472" y="2716"/>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4" name="Line 320"/>
              <p:cNvSpPr>
                <a:spLocks noChangeShapeType="1"/>
              </p:cNvSpPr>
              <p:nvPr/>
            </p:nvSpPr>
            <p:spPr bwMode="auto">
              <a:xfrm flipV="1">
                <a:off x="3478"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5" name="Line 321"/>
              <p:cNvSpPr>
                <a:spLocks noChangeShapeType="1"/>
              </p:cNvSpPr>
              <p:nvPr/>
            </p:nvSpPr>
            <p:spPr bwMode="auto">
              <a:xfrm flipV="1">
                <a:off x="3484" y="2708"/>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6" name="Line 322"/>
              <p:cNvSpPr>
                <a:spLocks noChangeShapeType="1"/>
              </p:cNvSpPr>
              <p:nvPr/>
            </p:nvSpPr>
            <p:spPr bwMode="auto">
              <a:xfrm flipV="1">
                <a:off x="3487" y="2704"/>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7" name="Line 323"/>
              <p:cNvSpPr>
                <a:spLocks noChangeShapeType="1"/>
              </p:cNvSpPr>
              <p:nvPr/>
            </p:nvSpPr>
            <p:spPr bwMode="auto">
              <a:xfrm>
                <a:off x="3493" y="2704"/>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8" name="Line 324"/>
              <p:cNvSpPr>
                <a:spLocks noChangeShapeType="1"/>
              </p:cNvSpPr>
              <p:nvPr/>
            </p:nvSpPr>
            <p:spPr bwMode="auto">
              <a:xfrm>
                <a:off x="3499" y="2704"/>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09" name="Line 325"/>
              <p:cNvSpPr>
                <a:spLocks noChangeShapeType="1"/>
              </p:cNvSpPr>
              <p:nvPr/>
            </p:nvSpPr>
            <p:spPr bwMode="auto">
              <a:xfrm>
                <a:off x="3502" y="2704"/>
                <a:ext cx="7"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0" name="Line 326"/>
              <p:cNvSpPr>
                <a:spLocks noChangeShapeType="1"/>
              </p:cNvSpPr>
              <p:nvPr/>
            </p:nvSpPr>
            <p:spPr bwMode="auto">
              <a:xfrm>
                <a:off x="3509"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1" name="Line 327"/>
              <p:cNvSpPr>
                <a:spLocks noChangeShapeType="1"/>
              </p:cNvSpPr>
              <p:nvPr/>
            </p:nvSpPr>
            <p:spPr bwMode="auto">
              <a:xfrm>
                <a:off x="3515" y="2712"/>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2" name="Line 328"/>
              <p:cNvSpPr>
                <a:spLocks noChangeShapeType="1"/>
              </p:cNvSpPr>
              <p:nvPr/>
            </p:nvSpPr>
            <p:spPr bwMode="auto">
              <a:xfrm>
                <a:off x="3521" y="2716"/>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3" name="Line 329"/>
              <p:cNvSpPr>
                <a:spLocks noChangeShapeType="1"/>
              </p:cNvSpPr>
              <p:nvPr/>
            </p:nvSpPr>
            <p:spPr bwMode="auto">
              <a:xfrm>
                <a:off x="3524" y="2720"/>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4" name="Line 330"/>
              <p:cNvSpPr>
                <a:spLocks noChangeShapeType="1"/>
              </p:cNvSpPr>
              <p:nvPr/>
            </p:nvSpPr>
            <p:spPr bwMode="auto">
              <a:xfrm flipV="1">
                <a:off x="3530" y="2720"/>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5" name="Line 331"/>
              <p:cNvSpPr>
                <a:spLocks noChangeShapeType="1"/>
              </p:cNvSpPr>
              <p:nvPr/>
            </p:nvSpPr>
            <p:spPr bwMode="auto">
              <a:xfrm>
                <a:off x="3536" y="2720"/>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6" name="Line 332"/>
              <p:cNvSpPr>
                <a:spLocks noChangeShapeType="1"/>
              </p:cNvSpPr>
              <p:nvPr/>
            </p:nvSpPr>
            <p:spPr bwMode="auto">
              <a:xfrm flipV="1">
                <a:off x="3539" y="2712"/>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7" name="Line 333"/>
              <p:cNvSpPr>
                <a:spLocks noChangeShapeType="1"/>
              </p:cNvSpPr>
              <p:nvPr/>
            </p:nvSpPr>
            <p:spPr bwMode="auto">
              <a:xfrm flipV="1">
                <a:off x="3545" y="2708"/>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8" name="Line 334"/>
              <p:cNvSpPr>
                <a:spLocks noChangeShapeType="1"/>
              </p:cNvSpPr>
              <p:nvPr/>
            </p:nvSpPr>
            <p:spPr bwMode="auto">
              <a:xfrm flipV="1">
                <a:off x="3551" y="2704"/>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19" name="Line 335"/>
              <p:cNvSpPr>
                <a:spLocks noChangeShapeType="1"/>
              </p:cNvSpPr>
              <p:nvPr/>
            </p:nvSpPr>
            <p:spPr bwMode="auto">
              <a:xfrm flipV="1">
                <a:off x="3557" y="2701"/>
                <a:ext cx="3"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0" name="Line 336"/>
              <p:cNvSpPr>
                <a:spLocks noChangeShapeType="1"/>
              </p:cNvSpPr>
              <p:nvPr/>
            </p:nvSpPr>
            <p:spPr bwMode="auto">
              <a:xfrm>
                <a:off x="3560" y="2701"/>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1" name="Line 337"/>
              <p:cNvSpPr>
                <a:spLocks noChangeShapeType="1"/>
              </p:cNvSpPr>
              <p:nvPr/>
            </p:nvSpPr>
            <p:spPr bwMode="auto">
              <a:xfrm>
                <a:off x="3566" y="2701"/>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2" name="Line 338"/>
              <p:cNvSpPr>
                <a:spLocks noChangeShapeType="1"/>
              </p:cNvSpPr>
              <p:nvPr/>
            </p:nvSpPr>
            <p:spPr bwMode="auto">
              <a:xfrm>
                <a:off x="3572" y="2704"/>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3" name="Line 339"/>
              <p:cNvSpPr>
                <a:spLocks noChangeShapeType="1"/>
              </p:cNvSpPr>
              <p:nvPr/>
            </p:nvSpPr>
            <p:spPr bwMode="auto">
              <a:xfrm>
                <a:off x="3575" y="2708"/>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4" name="Line 340"/>
              <p:cNvSpPr>
                <a:spLocks noChangeShapeType="1"/>
              </p:cNvSpPr>
              <p:nvPr/>
            </p:nvSpPr>
            <p:spPr bwMode="auto">
              <a:xfrm>
                <a:off x="3581" y="2716"/>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5" name="Line 341"/>
              <p:cNvSpPr>
                <a:spLocks noChangeShapeType="1"/>
              </p:cNvSpPr>
              <p:nvPr/>
            </p:nvSpPr>
            <p:spPr bwMode="auto">
              <a:xfrm>
                <a:off x="3587" y="2720"/>
                <a:ext cx="6" cy="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6" name="Line 342"/>
              <p:cNvSpPr>
                <a:spLocks noChangeShapeType="1"/>
              </p:cNvSpPr>
              <p:nvPr/>
            </p:nvSpPr>
            <p:spPr bwMode="auto">
              <a:xfrm>
                <a:off x="3593" y="2727"/>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7" name="Line 343"/>
              <p:cNvSpPr>
                <a:spLocks noChangeShapeType="1"/>
              </p:cNvSpPr>
              <p:nvPr/>
            </p:nvSpPr>
            <p:spPr bwMode="auto">
              <a:xfrm flipV="1">
                <a:off x="3596" y="2724"/>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8" name="Line 344"/>
              <p:cNvSpPr>
                <a:spLocks noChangeShapeType="1"/>
              </p:cNvSpPr>
              <p:nvPr/>
            </p:nvSpPr>
            <p:spPr bwMode="auto">
              <a:xfrm flipV="1">
                <a:off x="3602" y="2720"/>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29" name="Line 345"/>
              <p:cNvSpPr>
                <a:spLocks noChangeShapeType="1"/>
              </p:cNvSpPr>
              <p:nvPr/>
            </p:nvSpPr>
            <p:spPr bwMode="auto">
              <a:xfrm flipV="1">
                <a:off x="3608" y="2712"/>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0" name="Line 346"/>
              <p:cNvSpPr>
                <a:spLocks noChangeShapeType="1"/>
              </p:cNvSpPr>
              <p:nvPr/>
            </p:nvSpPr>
            <p:spPr bwMode="auto">
              <a:xfrm flipV="1">
                <a:off x="3611" y="2701"/>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1" name="Line 347"/>
              <p:cNvSpPr>
                <a:spLocks noChangeShapeType="1"/>
              </p:cNvSpPr>
              <p:nvPr/>
            </p:nvSpPr>
            <p:spPr bwMode="auto">
              <a:xfrm flipV="1">
                <a:off x="3617" y="2697"/>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2" name="Line 348"/>
              <p:cNvSpPr>
                <a:spLocks noChangeShapeType="1"/>
              </p:cNvSpPr>
              <p:nvPr/>
            </p:nvSpPr>
            <p:spPr bwMode="auto">
              <a:xfrm flipV="1">
                <a:off x="3623" y="2693"/>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3" name="Line 349"/>
              <p:cNvSpPr>
                <a:spLocks noChangeShapeType="1"/>
              </p:cNvSpPr>
              <p:nvPr/>
            </p:nvSpPr>
            <p:spPr bwMode="auto">
              <a:xfrm>
                <a:off x="3629" y="2693"/>
                <a:ext cx="4"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4" name="Line 350"/>
              <p:cNvSpPr>
                <a:spLocks noChangeShapeType="1"/>
              </p:cNvSpPr>
              <p:nvPr/>
            </p:nvSpPr>
            <p:spPr bwMode="auto">
              <a:xfrm>
                <a:off x="3633" y="2697"/>
                <a:ext cx="6" cy="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5" name="Line 351"/>
              <p:cNvSpPr>
                <a:spLocks noChangeShapeType="1"/>
              </p:cNvSpPr>
              <p:nvPr/>
            </p:nvSpPr>
            <p:spPr bwMode="auto">
              <a:xfrm>
                <a:off x="3639" y="2704"/>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6" name="Line 352"/>
              <p:cNvSpPr>
                <a:spLocks noChangeShapeType="1"/>
              </p:cNvSpPr>
              <p:nvPr/>
            </p:nvSpPr>
            <p:spPr bwMode="auto">
              <a:xfrm>
                <a:off x="3645" y="2712"/>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7" name="Line 353"/>
              <p:cNvSpPr>
                <a:spLocks noChangeShapeType="1"/>
              </p:cNvSpPr>
              <p:nvPr/>
            </p:nvSpPr>
            <p:spPr bwMode="auto">
              <a:xfrm>
                <a:off x="3648" y="2720"/>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8" name="Line 354"/>
              <p:cNvSpPr>
                <a:spLocks noChangeShapeType="1"/>
              </p:cNvSpPr>
              <p:nvPr/>
            </p:nvSpPr>
            <p:spPr bwMode="auto">
              <a:xfrm>
                <a:off x="3654" y="2731"/>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39" name="Line 355"/>
              <p:cNvSpPr>
                <a:spLocks noChangeShapeType="1"/>
              </p:cNvSpPr>
              <p:nvPr/>
            </p:nvSpPr>
            <p:spPr bwMode="auto">
              <a:xfrm flipV="1">
                <a:off x="3660" y="2731"/>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0" name="Line 356"/>
              <p:cNvSpPr>
                <a:spLocks noChangeShapeType="1"/>
              </p:cNvSpPr>
              <p:nvPr/>
            </p:nvSpPr>
            <p:spPr bwMode="auto">
              <a:xfrm flipV="1">
                <a:off x="3666" y="2724"/>
                <a:ext cx="3" cy="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1" name="Line 357"/>
              <p:cNvSpPr>
                <a:spLocks noChangeShapeType="1"/>
              </p:cNvSpPr>
              <p:nvPr/>
            </p:nvSpPr>
            <p:spPr bwMode="auto">
              <a:xfrm flipV="1">
                <a:off x="3669" y="2716"/>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2" name="Line 358"/>
              <p:cNvSpPr>
                <a:spLocks noChangeShapeType="1"/>
              </p:cNvSpPr>
              <p:nvPr/>
            </p:nvSpPr>
            <p:spPr bwMode="auto">
              <a:xfrm flipV="1">
                <a:off x="3675" y="2704"/>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3" name="Line 359"/>
              <p:cNvSpPr>
                <a:spLocks noChangeShapeType="1"/>
              </p:cNvSpPr>
              <p:nvPr/>
            </p:nvSpPr>
            <p:spPr bwMode="auto">
              <a:xfrm flipV="1">
                <a:off x="3681" y="2693"/>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4" name="Line 360"/>
              <p:cNvSpPr>
                <a:spLocks noChangeShapeType="1"/>
              </p:cNvSpPr>
              <p:nvPr/>
            </p:nvSpPr>
            <p:spPr bwMode="auto">
              <a:xfrm flipV="1">
                <a:off x="3684" y="2689"/>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5" name="Line 361"/>
              <p:cNvSpPr>
                <a:spLocks noChangeShapeType="1"/>
              </p:cNvSpPr>
              <p:nvPr/>
            </p:nvSpPr>
            <p:spPr bwMode="auto">
              <a:xfrm>
                <a:off x="3690" y="2689"/>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6" name="Line 362"/>
              <p:cNvSpPr>
                <a:spLocks noChangeShapeType="1"/>
              </p:cNvSpPr>
              <p:nvPr/>
            </p:nvSpPr>
            <p:spPr bwMode="auto">
              <a:xfrm>
                <a:off x="3696" y="2689"/>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7" name="Line 363"/>
              <p:cNvSpPr>
                <a:spLocks noChangeShapeType="1"/>
              </p:cNvSpPr>
              <p:nvPr/>
            </p:nvSpPr>
            <p:spPr bwMode="auto">
              <a:xfrm>
                <a:off x="3699" y="2693"/>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8" name="Line 364"/>
              <p:cNvSpPr>
                <a:spLocks noChangeShapeType="1"/>
              </p:cNvSpPr>
              <p:nvPr/>
            </p:nvSpPr>
            <p:spPr bwMode="auto">
              <a:xfrm>
                <a:off x="3705" y="2704"/>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49" name="Line 365"/>
              <p:cNvSpPr>
                <a:spLocks noChangeShapeType="1"/>
              </p:cNvSpPr>
              <p:nvPr/>
            </p:nvSpPr>
            <p:spPr bwMode="auto">
              <a:xfrm>
                <a:off x="3711" y="2720"/>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0" name="Line 366"/>
              <p:cNvSpPr>
                <a:spLocks noChangeShapeType="1"/>
              </p:cNvSpPr>
              <p:nvPr/>
            </p:nvSpPr>
            <p:spPr bwMode="auto">
              <a:xfrm>
                <a:off x="3717" y="2731"/>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1" name="Line 367"/>
              <p:cNvSpPr>
                <a:spLocks noChangeShapeType="1"/>
              </p:cNvSpPr>
              <p:nvPr/>
            </p:nvSpPr>
            <p:spPr bwMode="auto">
              <a:xfrm>
                <a:off x="3720" y="2739"/>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2" name="Line 368"/>
              <p:cNvSpPr>
                <a:spLocks noChangeShapeType="1"/>
              </p:cNvSpPr>
              <p:nvPr/>
            </p:nvSpPr>
            <p:spPr bwMode="auto">
              <a:xfrm flipV="1">
                <a:off x="3726" y="2735"/>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3" name="Line 369"/>
              <p:cNvSpPr>
                <a:spLocks noChangeShapeType="1"/>
              </p:cNvSpPr>
              <p:nvPr/>
            </p:nvSpPr>
            <p:spPr bwMode="auto">
              <a:xfrm flipV="1">
                <a:off x="3732" y="2724"/>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4" name="Line 370"/>
              <p:cNvSpPr>
                <a:spLocks noChangeShapeType="1"/>
              </p:cNvSpPr>
              <p:nvPr/>
            </p:nvSpPr>
            <p:spPr bwMode="auto">
              <a:xfrm flipV="1">
                <a:off x="3735" y="2708"/>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5" name="Line 371"/>
              <p:cNvSpPr>
                <a:spLocks noChangeShapeType="1"/>
              </p:cNvSpPr>
              <p:nvPr/>
            </p:nvSpPr>
            <p:spPr bwMode="auto">
              <a:xfrm flipV="1">
                <a:off x="3741" y="2693"/>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6" name="Line 372"/>
              <p:cNvSpPr>
                <a:spLocks noChangeShapeType="1"/>
              </p:cNvSpPr>
              <p:nvPr/>
            </p:nvSpPr>
            <p:spPr bwMode="auto">
              <a:xfrm flipV="1">
                <a:off x="3747" y="2681"/>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7" name="Line 373"/>
              <p:cNvSpPr>
                <a:spLocks noChangeShapeType="1"/>
              </p:cNvSpPr>
              <p:nvPr/>
            </p:nvSpPr>
            <p:spPr bwMode="auto">
              <a:xfrm flipV="1">
                <a:off x="3753" y="2678"/>
                <a:ext cx="3"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8" name="Line 374"/>
              <p:cNvSpPr>
                <a:spLocks noChangeShapeType="1"/>
              </p:cNvSpPr>
              <p:nvPr/>
            </p:nvSpPr>
            <p:spPr bwMode="auto">
              <a:xfrm>
                <a:off x="3756" y="2678"/>
                <a:ext cx="7"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59" name="Line 375"/>
              <p:cNvSpPr>
                <a:spLocks noChangeShapeType="1"/>
              </p:cNvSpPr>
              <p:nvPr/>
            </p:nvSpPr>
            <p:spPr bwMode="auto">
              <a:xfrm>
                <a:off x="3763" y="2681"/>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0" name="Line 376"/>
              <p:cNvSpPr>
                <a:spLocks noChangeShapeType="1"/>
              </p:cNvSpPr>
              <p:nvPr/>
            </p:nvSpPr>
            <p:spPr bwMode="auto">
              <a:xfrm>
                <a:off x="3769" y="2697"/>
                <a:ext cx="3"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1" name="Line 377"/>
              <p:cNvSpPr>
                <a:spLocks noChangeShapeType="1"/>
              </p:cNvSpPr>
              <p:nvPr/>
            </p:nvSpPr>
            <p:spPr bwMode="auto">
              <a:xfrm>
                <a:off x="3772" y="2712"/>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2" name="Line 378"/>
              <p:cNvSpPr>
                <a:spLocks noChangeShapeType="1"/>
              </p:cNvSpPr>
              <p:nvPr/>
            </p:nvSpPr>
            <p:spPr bwMode="auto">
              <a:xfrm>
                <a:off x="3778" y="2731"/>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3" name="Line 379"/>
              <p:cNvSpPr>
                <a:spLocks noChangeShapeType="1"/>
              </p:cNvSpPr>
              <p:nvPr/>
            </p:nvSpPr>
            <p:spPr bwMode="auto">
              <a:xfrm>
                <a:off x="3784" y="2747"/>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4" name="Line 380"/>
              <p:cNvSpPr>
                <a:spLocks noChangeShapeType="1"/>
              </p:cNvSpPr>
              <p:nvPr/>
            </p:nvSpPr>
            <p:spPr bwMode="auto">
              <a:xfrm flipV="1">
                <a:off x="3790" y="2747"/>
                <a:ext cx="3"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5" name="Line 381"/>
              <p:cNvSpPr>
                <a:spLocks noChangeShapeType="1"/>
              </p:cNvSpPr>
              <p:nvPr/>
            </p:nvSpPr>
            <p:spPr bwMode="auto">
              <a:xfrm flipV="1">
                <a:off x="3793" y="2735"/>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6" name="Line 382"/>
              <p:cNvSpPr>
                <a:spLocks noChangeShapeType="1"/>
              </p:cNvSpPr>
              <p:nvPr/>
            </p:nvSpPr>
            <p:spPr bwMode="auto">
              <a:xfrm flipV="1">
                <a:off x="3799" y="2716"/>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7" name="Line 383"/>
              <p:cNvSpPr>
                <a:spLocks noChangeShapeType="1"/>
              </p:cNvSpPr>
              <p:nvPr/>
            </p:nvSpPr>
            <p:spPr bwMode="auto">
              <a:xfrm flipV="1">
                <a:off x="3805" y="2693"/>
                <a:ext cx="3"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8" name="Line 384"/>
              <p:cNvSpPr>
                <a:spLocks noChangeShapeType="1"/>
              </p:cNvSpPr>
              <p:nvPr/>
            </p:nvSpPr>
            <p:spPr bwMode="auto">
              <a:xfrm flipV="1">
                <a:off x="3808" y="2678"/>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69" name="Line 385"/>
              <p:cNvSpPr>
                <a:spLocks noChangeShapeType="1"/>
              </p:cNvSpPr>
              <p:nvPr/>
            </p:nvSpPr>
            <p:spPr bwMode="auto">
              <a:xfrm flipV="1">
                <a:off x="3814" y="2666"/>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0" name="Line 386"/>
              <p:cNvSpPr>
                <a:spLocks noChangeShapeType="1"/>
              </p:cNvSpPr>
              <p:nvPr/>
            </p:nvSpPr>
            <p:spPr bwMode="auto">
              <a:xfrm>
                <a:off x="3820" y="2666"/>
                <a:ext cx="6"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1" name="Line 387"/>
              <p:cNvSpPr>
                <a:spLocks noChangeShapeType="1"/>
              </p:cNvSpPr>
              <p:nvPr/>
            </p:nvSpPr>
            <p:spPr bwMode="auto">
              <a:xfrm>
                <a:off x="3826" y="2670"/>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2" name="Line 388"/>
              <p:cNvSpPr>
                <a:spLocks noChangeShapeType="1"/>
              </p:cNvSpPr>
              <p:nvPr/>
            </p:nvSpPr>
            <p:spPr bwMode="auto">
              <a:xfrm>
                <a:off x="3829" y="2681"/>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3" name="Line 389"/>
              <p:cNvSpPr>
                <a:spLocks noChangeShapeType="1"/>
              </p:cNvSpPr>
              <p:nvPr/>
            </p:nvSpPr>
            <p:spPr bwMode="auto">
              <a:xfrm>
                <a:off x="3835" y="2704"/>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4" name="Line 390"/>
              <p:cNvSpPr>
                <a:spLocks noChangeShapeType="1"/>
              </p:cNvSpPr>
              <p:nvPr/>
            </p:nvSpPr>
            <p:spPr bwMode="auto">
              <a:xfrm>
                <a:off x="3841" y="2727"/>
                <a:ext cx="3" cy="2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5" name="Line 391"/>
              <p:cNvSpPr>
                <a:spLocks noChangeShapeType="1"/>
              </p:cNvSpPr>
              <p:nvPr/>
            </p:nvSpPr>
            <p:spPr bwMode="auto">
              <a:xfrm>
                <a:off x="3844" y="2747"/>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6" name="Line 392"/>
              <p:cNvSpPr>
                <a:spLocks noChangeShapeType="1"/>
              </p:cNvSpPr>
              <p:nvPr/>
            </p:nvSpPr>
            <p:spPr bwMode="auto">
              <a:xfrm>
                <a:off x="3850" y="276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7" name="Line 393"/>
              <p:cNvSpPr>
                <a:spLocks noChangeShapeType="1"/>
              </p:cNvSpPr>
              <p:nvPr/>
            </p:nvSpPr>
            <p:spPr bwMode="auto">
              <a:xfrm flipV="1">
                <a:off x="3856" y="2750"/>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8" name="Line 394"/>
              <p:cNvSpPr>
                <a:spLocks noChangeShapeType="1"/>
              </p:cNvSpPr>
              <p:nvPr/>
            </p:nvSpPr>
            <p:spPr bwMode="auto">
              <a:xfrm flipV="1">
                <a:off x="3862" y="2727"/>
                <a:ext cx="3"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79" name="Line 395"/>
              <p:cNvSpPr>
                <a:spLocks noChangeShapeType="1"/>
              </p:cNvSpPr>
              <p:nvPr/>
            </p:nvSpPr>
            <p:spPr bwMode="auto">
              <a:xfrm flipV="1">
                <a:off x="3865" y="2701"/>
                <a:ext cx="6" cy="2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0" name="Line 396"/>
              <p:cNvSpPr>
                <a:spLocks noChangeShapeType="1"/>
              </p:cNvSpPr>
              <p:nvPr/>
            </p:nvSpPr>
            <p:spPr bwMode="auto">
              <a:xfrm flipV="1">
                <a:off x="3871" y="2674"/>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1" name="Line 397"/>
              <p:cNvSpPr>
                <a:spLocks noChangeShapeType="1"/>
              </p:cNvSpPr>
              <p:nvPr/>
            </p:nvSpPr>
            <p:spPr bwMode="auto">
              <a:xfrm flipV="1">
                <a:off x="3877" y="2658"/>
                <a:ext cx="3"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2" name="Line 398"/>
              <p:cNvSpPr>
                <a:spLocks noChangeShapeType="1"/>
              </p:cNvSpPr>
              <p:nvPr/>
            </p:nvSpPr>
            <p:spPr bwMode="auto">
              <a:xfrm flipV="1">
                <a:off x="3880" y="2655"/>
                <a:ext cx="6"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3" name="Line 399"/>
              <p:cNvSpPr>
                <a:spLocks noChangeShapeType="1"/>
              </p:cNvSpPr>
              <p:nvPr/>
            </p:nvSpPr>
            <p:spPr bwMode="auto">
              <a:xfrm>
                <a:off x="3886" y="2655"/>
                <a:ext cx="7"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4" name="Line 400"/>
              <p:cNvSpPr>
                <a:spLocks noChangeShapeType="1"/>
              </p:cNvSpPr>
              <p:nvPr/>
            </p:nvSpPr>
            <p:spPr bwMode="auto">
              <a:xfrm>
                <a:off x="3893" y="2666"/>
                <a:ext cx="3"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5" name="Line 401"/>
              <p:cNvSpPr>
                <a:spLocks noChangeShapeType="1"/>
              </p:cNvSpPr>
              <p:nvPr/>
            </p:nvSpPr>
            <p:spPr bwMode="auto">
              <a:xfrm>
                <a:off x="3896" y="2689"/>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6" name="Line 402"/>
              <p:cNvSpPr>
                <a:spLocks noChangeShapeType="1"/>
              </p:cNvSpPr>
              <p:nvPr/>
            </p:nvSpPr>
            <p:spPr bwMode="auto">
              <a:xfrm>
                <a:off x="3902" y="2716"/>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7" name="Line 403"/>
              <p:cNvSpPr>
                <a:spLocks noChangeShapeType="1"/>
              </p:cNvSpPr>
              <p:nvPr/>
            </p:nvSpPr>
            <p:spPr bwMode="auto">
              <a:xfrm>
                <a:off x="3908" y="2747"/>
                <a:ext cx="6" cy="2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8" name="Line 404"/>
              <p:cNvSpPr>
                <a:spLocks noChangeShapeType="1"/>
              </p:cNvSpPr>
              <p:nvPr/>
            </p:nvSpPr>
            <p:spPr bwMode="auto">
              <a:xfrm>
                <a:off x="3914" y="2769"/>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89" name="Line 405"/>
              <p:cNvSpPr>
                <a:spLocks noChangeShapeType="1"/>
              </p:cNvSpPr>
              <p:nvPr/>
            </p:nvSpPr>
            <p:spPr bwMode="auto">
              <a:xfrm flipV="1">
                <a:off x="3917" y="2769"/>
                <a:ext cx="6"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0" name="Line 406"/>
              <p:cNvSpPr>
                <a:spLocks noChangeShapeType="1"/>
              </p:cNvSpPr>
              <p:nvPr/>
            </p:nvSpPr>
            <p:spPr bwMode="auto">
              <a:xfrm flipV="1">
                <a:off x="3923" y="2747"/>
                <a:ext cx="6" cy="2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1" name="Line 407"/>
              <p:cNvSpPr>
                <a:spLocks noChangeShapeType="1"/>
              </p:cNvSpPr>
              <p:nvPr/>
            </p:nvSpPr>
            <p:spPr bwMode="auto">
              <a:xfrm flipV="1">
                <a:off x="3929" y="2712"/>
                <a:ext cx="3" cy="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2" name="Line 408"/>
              <p:cNvSpPr>
                <a:spLocks noChangeShapeType="1"/>
              </p:cNvSpPr>
              <p:nvPr/>
            </p:nvSpPr>
            <p:spPr bwMode="auto">
              <a:xfrm flipV="1">
                <a:off x="3932" y="2678"/>
                <a:ext cx="6" cy="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3" name="Line 409"/>
              <p:cNvSpPr>
                <a:spLocks noChangeShapeType="1"/>
              </p:cNvSpPr>
              <p:nvPr/>
            </p:nvSpPr>
            <p:spPr bwMode="auto">
              <a:xfrm flipV="1">
                <a:off x="3938" y="2651"/>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4" name="Line 410"/>
              <p:cNvSpPr>
                <a:spLocks noChangeShapeType="1"/>
              </p:cNvSpPr>
              <p:nvPr/>
            </p:nvSpPr>
            <p:spPr bwMode="auto">
              <a:xfrm flipV="1">
                <a:off x="3944" y="2639"/>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5" name="Line 411"/>
              <p:cNvSpPr>
                <a:spLocks noChangeShapeType="1"/>
              </p:cNvSpPr>
              <p:nvPr/>
            </p:nvSpPr>
            <p:spPr bwMode="auto">
              <a:xfrm>
                <a:off x="3950" y="2639"/>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6" name="Line 412"/>
              <p:cNvSpPr>
                <a:spLocks noChangeShapeType="1"/>
              </p:cNvSpPr>
              <p:nvPr/>
            </p:nvSpPr>
            <p:spPr bwMode="auto">
              <a:xfrm>
                <a:off x="3953" y="2643"/>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7" name="Line 413"/>
              <p:cNvSpPr>
                <a:spLocks noChangeShapeType="1"/>
              </p:cNvSpPr>
              <p:nvPr/>
            </p:nvSpPr>
            <p:spPr bwMode="auto">
              <a:xfrm>
                <a:off x="3959" y="2666"/>
                <a:ext cx="6" cy="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8" name="Line 414"/>
              <p:cNvSpPr>
                <a:spLocks noChangeShapeType="1"/>
              </p:cNvSpPr>
              <p:nvPr/>
            </p:nvSpPr>
            <p:spPr bwMode="auto">
              <a:xfrm>
                <a:off x="3965" y="2701"/>
                <a:ext cx="3"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699" name="Line 415"/>
              <p:cNvSpPr>
                <a:spLocks noChangeShapeType="1"/>
              </p:cNvSpPr>
              <p:nvPr/>
            </p:nvSpPr>
            <p:spPr bwMode="auto">
              <a:xfrm>
                <a:off x="3968" y="2743"/>
                <a:ext cx="6" cy="3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0" name="Line 416"/>
              <p:cNvSpPr>
                <a:spLocks noChangeShapeType="1"/>
              </p:cNvSpPr>
              <p:nvPr/>
            </p:nvSpPr>
            <p:spPr bwMode="auto">
              <a:xfrm>
                <a:off x="3974" y="2773"/>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1" name="Line 417"/>
              <p:cNvSpPr>
                <a:spLocks noChangeShapeType="1"/>
              </p:cNvSpPr>
              <p:nvPr/>
            </p:nvSpPr>
            <p:spPr bwMode="auto">
              <a:xfrm>
                <a:off x="3980" y="279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2" name="Line 418"/>
              <p:cNvSpPr>
                <a:spLocks noChangeShapeType="1"/>
              </p:cNvSpPr>
              <p:nvPr/>
            </p:nvSpPr>
            <p:spPr bwMode="auto">
              <a:xfrm flipV="1">
                <a:off x="3986" y="2773"/>
                <a:ext cx="3"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3" name="Line 419"/>
              <p:cNvSpPr>
                <a:spLocks noChangeShapeType="1"/>
              </p:cNvSpPr>
              <p:nvPr/>
            </p:nvSpPr>
            <p:spPr bwMode="auto">
              <a:xfrm flipV="1">
                <a:off x="3989" y="2735"/>
                <a:ext cx="6" cy="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4" name="Line 420"/>
              <p:cNvSpPr>
                <a:spLocks noChangeShapeType="1"/>
              </p:cNvSpPr>
              <p:nvPr/>
            </p:nvSpPr>
            <p:spPr bwMode="auto">
              <a:xfrm flipV="1">
                <a:off x="3995" y="2689"/>
                <a:ext cx="6" cy="4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5" name="Line 421"/>
              <p:cNvSpPr>
                <a:spLocks noChangeShapeType="1"/>
              </p:cNvSpPr>
              <p:nvPr/>
            </p:nvSpPr>
            <p:spPr bwMode="auto">
              <a:xfrm flipV="1">
                <a:off x="4001" y="2647"/>
                <a:ext cx="3"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6" name="Line 422"/>
              <p:cNvSpPr>
                <a:spLocks noChangeShapeType="1"/>
              </p:cNvSpPr>
              <p:nvPr/>
            </p:nvSpPr>
            <p:spPr bwMode="auto">
              <a:xfrm flipV="1">
                <a:off x="4004" y="2624"/>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7" name="Line 423"/>
              <p:cNvSpPr>
                <a:spLocks noChangeShapeType="1"/>
              </p:cNvSpPr>
              <p:nvPr/>
            </p:nvSpPr>
            <p:spPr bwMode="auto">
              <a:xfrm flipV="1">
                <a:off x="4010" y="2616"/>
                <a:ext cx="7"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8" name="Line 424"/>
              <p:cNvSpPr>
                <a:spLocks noChangeShapeType="1"/>
              </p:cNvSpPr>
              <p:nvPr/>
            </p:nvSpPr>
            <p:spPr bwMode="auto">
              <a:xfrm>
                <a:off x="4017" y="2616"/>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09" name="Line 425"/>
              <p:cNvSpPr>
                <a:spLocks noChangeShapeType="1"/>
              </p:cNvSpPr>
              <p:nvPr/>
            </p:nvSpPr>
            <p:spPr bwMode="auto">
              <a:xfrm>
                <a:off x="4023" y="2639"/>
                <a:ext cx="3"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0" name="Line 426"/>
              <p:cNvSpPr>
                <a:spLocks noChangeShapeType="1"/>
              </p:cNvSpPr>
              <p:nvPr/>
            </p:nvSpPr>
            <p:spPr bwMode="auto">
              <a:xfrm>
                <a:off x="4026" y="2678"/>
                <a:ext cx="6" cy="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1" name="Line 427"/>
              <p:cNvSpPr>
                <a:spLocks noChangeShapeType="1"/>
              </p:cNvSpPr>
              <p:nvPr/>
            </p:nvSpPr>
            <p:spPr bwMode="auto">
              <a:xfrm>
                <a:off x="4032" y="2727"/>
                <a:ext cx="6" cy="4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2" name="Line 428"/>
              <p:cNvSpPr>
                <a:spLocks noChangeShapeType="1"/>
              </p:cNvSpPr>
              <p:nvPr/>
            </p:nvSpPr>
            <p:spPr bwMode="auto">
              <a:xfrm>
                <a:off x="4038" y="2773"/>
                <a:ext cx="3" cy="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3" name="Line 429"/>
              <p:cNvSpPr>
                <a:spLocks noChangeShapeType="1"/>
              </p:cNvSpPr>
              <p:nvPr/>
            </p:nvSpPr>
            <p:spPr bwMode="auto">
              <a:xfrm>
                <a:off x="4041" y="2808"/>
                <a:ext cx="6"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4" name="Line 430"/>
              <p:cNvSpPr>
                <a:spLocks noChangeShapeType="1"/>
              </p:cNvSpPr>
              <p:nvPr/>
            </p:nvSpPr>
            <p:spPr bwMode="auto">
              <a:xfrm flipV="1">
                <a:off x="4047" y="2804"/>
                <a:ext cx="6" cy="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5" name="Line 431"/>
              <p:cNvSpPr>
                <a:spLocks noChangeShapeType="1"/>
              </p:cNvSpPr>
              <p:nvPr/>
            </p:nvSpPr>
            <p:spPr bwMode="auto">
              <a:xfrm flipV="1">
                <a:off x="4053" y="2762"/>
                <a:ext cx="6"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6" name="Line 432"/>
              <p:cNvSpPr>
                <a:spLocks noChangeShapeType="1"/>
              </p:cNvSpPr>
              <p:nvPr/>
            </p:nvSpPr>
            <p:spPr bwMode="auto">
              <a:xfrm flipV="1">
                <a:off x="4059" y="2708"/>
                <a:ext cx="3" cy="5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7" name="Line 433"/>
              <p:cNvSpPr>
                <a:spLocks noChangeShapeType="1"/>
              </p:cNvSpPr>
              <p:nvPr/>
            </p:nvSpPr>
            <p:spPr bwMode="auto">
              <a:xfrm flipV="1">
                <a:off x="4062" y="2655"/>
                <a:ext cx="6" cy="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8" name="Line 434"/>
              <p:cNvSpPr>
                <a:spLocks noChangeShapeType="1"/>
              </p:cNvSpPr>
              <p:nvPr/>
            </p:nvSpPr>
            <p:spPr bwMode="auto">
              <a:xfrm flipV="1">
                <a:off x="4068" y="2612"/>
                <a:ext cx="6" cy="4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19" name="Line 435"/>
              <p:cNvSpPr>
                <a:spLocks noChangeShapeType="1"/>
              </p:cNvSpPr>
              <p:nvPr/>
            </p:nvSpPr>
            <p:spPr bwMode="auto">
              <a:xfrm flipV="1">
                <a:off x="4074" y="2593"/>
                <a:ext cx="3"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0" name="Line 436"/>
              <p:cNvSpPr>
                <a:spLocks noChangeShapeType="1"/>
              </p:cNvSpPr>
              <p:nvPr/>
            </p:nvSpPr>
            <p:spPr bwMode="auto">
              <a:xfrm>
                <a:off x="4077" y="2593"/>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1" name="Line 437"/>
              <p:cNvSpPr>
                <a:spLocks noChangeShapeType="1"/>
              </p:cNvSpPr>
              <p:nvPr/>
            </p:nvSpPr>
            <p:spPr bwMode="auto">
              <a:xfrm>
                <a:off x="4083" y="2605"/>
                <a:ext cx="6" cy="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2" name="Line 438"/>
              <p:cNvSpPr>
                <a:spLocks noChangeShapeType="1"/>
              </p:cNvSpPr>
              <p:nvPr/>
            </p:nvSpPr>
            <p:spPr bwMode="auto">
              <a:xfrm>
                <a:off x="4089" y="2643"/>
                <a:ext cx="6" cy="5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3" name="Line 439"/>
              <p:cNvSpPr>
                <a:spLocks noChangeShapeType="1"/>
              </p:cNvSpPr>
              <p:nvPr/>
            </p:nvSpPr>
            <p:spPr bwMode="auto">
              <a:xfrm>
                <a:off x="4095" y="2701"/>
                <a:ext cx="3"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4" name="Line 440"/>
              <p:cNvSpPr>
                <a:spLocks noChangeShapeType="1"/>
              </p:cNvSpPr>
              <p:nvPr/>
            </p:nvSpPr>
            <p:spPr bwMode="auto">
              <a:xfrm>
                <a:off x="4098" y="2766"/>
                <a:ext cx="6" cy="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5" name="Line 441"/>
              <p:cNvSpPr>
                <a:spLocks noChangeShapeType="1"/>
              </p:cNvSpPr>
              <p:nvPr/>
            </p:nvSpPr>
            <p:spPr bwMode="auto">
              <a:xfrm>
                <a:off x="4104" y="2815"/>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6" name="Line 442"/>
              <p:cNvSpPr>
                <a:spLocks noChangeShapeType="1"/>
              </p:cNvSpPr>
              <p:nvPr/>
            </p:nvSpPr>
            <p:spPr bwMode="auto">
              <a:xfrm flipV="1">
                <a:off x="4110" y="2838"/>
                <a:ext cx="3" cy="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7" name="Line 443"/>
              <p:cNvSpPr>
                <a:spLocks noChangeShapeType="1"/>
              </p:cNvSpPr>
              <p:nvPr/>
            </p:nvSpPr>
            <p:spPr bwMode="auto">
              <a:xfrm flipV="1">
                <a:off x="4113" y="2804"/>
                <a:ext cx="6" cy="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8" name="Line 444"/>
              <p:cNvSpPr>
                <a:spLocks noChangeShapeType="1"/>
              </p:cNvSpPr>
              <p:nvPr/>
            </p:nvSpPr>
            <p:spPr bwMode="auto">
              <a:xfrm flipV="1">
                <a:off x="4119" y="2739"/>
                <a:ext cx="6"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29" name="Line 445"/>
              <p:cNvSpPr>
                <a:spLocks noChangeShapeType="1"/>
              </p:cNvSpPr>
              <p:nvPr/>
            </p:nvSpPr>
            <p:spPr bwMode="auto">
              <a:xfrm flipV="1">
                <a:off x="4125" y="2670"/>
                <a:ext cx="3" cy="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0" name="Line 446"/>
              <p:cNvSpPr>
                <a:spLocks noChangeShapeType="1"/>
              </p:cNvSpPr>
              <p:nvPr/>
            </p:nvSpPr>
            <p:spPr bwMode="auto">
              <a:xfrm flipV="1">
                <a:off x="4128" y="2605"/>
                <a:ext cx="6"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1" name="Line 447"/>
              <p:cNvSpPr>
                <a:spLocks noChangeShapeType="1"/>
              </p:cNvSpPr>
              <p:nvPr/>
            </p:nvSpPr>
            <p:spPr bwMode="auto">
              <a:xfrm flipV="1">
                <a:off x="4134" y="2566"/>
                <a:ext cx="6"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2" name="Line 448"/>
              <p:cNvSpPr>
                <a:spLocks noChangeShapeType="1"/>
              </p:cNvSpPr>
              <p:nvPr/>
            </p:nvSpPr>
            <p:spPr bwMode="auto">
              <a:xfrm flipV="1">
                <a:off x="4140" y="2563"/>
                <a:ext cx="7" cy="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3" name="Line 449"/>
              <p:cNvSpPr>
                <a:spLocks noChangeShapeType="1"/>
              </p:cNvSpPr>
              <p:nvPr/>
            </p:nvSpPr>
            <p:spPr bwMode="auto">
              <a:xfrm>
                <a:off x="4147" y="2563"/>
                <a:ext cx="3" cy="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4" name="Line 450"/>
              <p:cNvSpPr>
                <a:spLocks noChangeShapeType="1"/>
              </p:cNvSpPr>
              <p:nvPr/>
            </p:nvSpPr>
            <p:spPr bwMode="auto">
              <a:xfrm>
                <a:off x="4150" y="2597"/>
                <a:ext cx="6"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5" name="Line 451"/>
              <p:cNvSpPr>
                <a:spLocks noChangeShapeType="1"/>
              </p:cNvSpPr>
              <p:nvPr/>
            </p:nvSpPr>
            <p:spPr bwMode="auto">
              <a:xfrm>
                <a:off x="4156" y="2662"/>
                <a:ext cx="6" cy="8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6" name="Line 452"/>
              <p:cNvSpPr>
                <a:spLocks noChangeShapeType="1"/>
              </p:cNvSpPr>
              <p:nvPr/>
            </p:nvSpPr>
            <p:spPr bwMode="auto">
              <a:xfrm>
                <a:off x="4162" y="2743"/>
                <a:ext cx="3" cy="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7" name="Line 453"/>
              <p:cNvSpPr>
                <a:spLocks noChangeShapeType="1"/>
              </p:cNvSpPr>
              <p:nvPr/>
            </p:nvSpPr>
            <p:spPr bwMode="auto">
              <a:xfrm>
                <a:off x="4165" y="2815"/>
                <a:ext cx="6" cy="5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8" name="Line 454"/>
              <p:cNvSpPr>
                <a:spLocks noChangeShapeType="1"/>
              </p:cNvSpPr>
              <p:nvPr/>
            </p:nvSpPr>
            <p:spPr bwMode="auto">
              <a:xfrm>
                <a:off x="4171" y="2869"/>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39" name="Line 455"/>
              <p:cNvSpPr>
                <a:spLocks noChangeShapeType="1"/>
              </p:cNvSpPr>
              <p:nvPr/>
            </p:nvSpPr>
            <p:spPr bwMode="auto">
              <a:xfrm flipV="1">
                <a:off x="4177" y="2850"/>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0" name="Line 456"/>
              <p:cNvSpPr>
                <a:spLocks noChangeShapeType="1"/>
              </p:cNvSpPr>
              <p:nvPr/>
            </p:nvSpPr>
            <p:spPr bwMode="auto">
              <a:xfrm flipV="1">
                <a:off x="4183" y="2785"/>
                <a:ext cx="3"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1" name="Line 457"/>
              <p:cNvSpPr>
                <a:spLocks noChangeShapeType="1"/>
              </p:cNvSpPr>
              <p:nvPr/>
            </p:nvSpPr>
            <p:spPr bwMode="auto">
              <a:xfrm flipV="1">
                <a:off x="4186" y="2697"/>
                <a:ext cx="6" cy="8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2" name="Line 458"/>
              <p:cNvSpPr>
                <a:spLocks noChangeShapeType="1"/>
              </p:cNvSpPr>
              <p:nvPr/>
            </p:nvSpPr>
            <p:spPr bwMode="auto">
              <a:xfrm flipV="1">
                <a:off x="4192" y="2612"/>
                <a:ext cx="6" cy="8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3" name="Line 459"/>
              <p:cNvSpPr>
                <a:spLocks noChangeShapeType="1"/>
              </p:cNvSpPr>
              <p:nvPr/>
            </p:nvSpPr>
            <p:spPr bwMode="auto">
              <a:xfrm flipV="1">
                <a:off x="4198" y="2547"/>
                <a:ext cx="3" cy="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4" name="Line 460"/>
              <p:cNvSpPr>
                <a:spLocks noChangeShapeType="1"/>
              </p:cNvSpPr>
              <p:nvPr/>
            </p:nvSpPr>
            <p:spPr bwMode="auto">
              <a:xfrm flipV="1">
                <a:off x="4201" y="2524"/>
                <a:ext cx="6" cy="2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5" name="Line 461"/>
              <p:cNvSpPr>
                <a:spLocks noChangeShapeType="1"/>
              </p:cNvSpPr>
              <p:nvPr/>
            </p:nvSpPr>
            <p:spPr bwMode="auto">
              <a:xfrm>
                <a:off x="4207" y="2524"/>
                <a:ext cx="6" cy="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6" name="Line 462"/>
              <p:cNvSpPr>
                <a:spLocks noChangeShapeType="1"/>
              </p:cNvSpPr>
              <p:nvPr/>
            </p:nvSpPr>
            <p:spPr bwMode="auto">
              <a:xfrm>
                <a:off x="4213" y="2543"/>
                <a:ext cx="6" cy="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7" name="Line 463"/>
              <p:cNvSpPr>
                <a:spLocks noChangeShapeType="1"/>
              </p:cNvSpPr>
              <p:nvPr/>
            </p:nvSpPr>
            <p:spPr bwMode="auto">
              <a:xfrm>
                <a:off x="4219" y="2612"/>
                <a:ext cx="3" cy="9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8" name="Line 464"/>
              <p:cNvSpPr>
                <a:spLocks noChangeShapeType="1"/>
              </p:cNvSpPr>
              <p:nvPr/>
            </p:nvSpPr>
            <p:spPr bwMode="auto">
              <a:xfrm>
                <a:off x="4222" y="2704"/>
                <a:ext cx="6" cy="10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49" name="Line 465"/>
              <p:cNvSpPr>
                <a:spLocks noChangeShapeType="1"/>
              </p:cNvSpPr>
              <p:nvPr/>
            </p:nvSpPr>
            <p:spPr bwMode="auto">
              <a:xfrm>
                <a:off x="4228" y="2804"/>
                <a:ext cx="6" cy="8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0" name="Line 466"/>
              <p:cNvSpPr>
                <a:spLocks noChangeShapeType="1"/>
              </p:cNvSpPr>
              <p:nvPr/>
            </p:nvSpPr>
            <p:spPr bwMode="auto">
              <a:xfrm>
                <a:off x="4234" y="2884"/>
                <a:ext cx="3"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1" name="Line 467"/>
              <p:cNvSpPr>
                <a:spLocks noChangeShapeType="1"/>
              </p:cNvSpPr>
              <p:nvPr/>
            </p:nvSpPr>
            <p:spPr bwMode="auto">
              <a:xfrm flipV="1">
                <a:off x="4237" y="2907"/>
                <a:ext cx="6" cy="1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2" name="Line 468"/>
              <p:cNvSpPr>
                <a:spLocks noChangeShapeType="1"/>
              </p:cNvSpPr>
              <p:nvPr/>
            </p:nvSpPr>
            <p:spPr bwMode="auto">
              <a:xfrm flipV="1">
                <a:off x="4243" y="2846"/>
                <a:ext cx="6" cy="6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3" name="Line 469"/>
              <p:cNvSpPr>
                <a:spLocks noChangeShapeType="1"/>
              </p:cNvSpPr>
              <p:nvPr/>
            </p:nvSpPr>
            <p:spPr bwMode="auto">
              <a:xfrm flipV="1">
                <a:off x="4249" y="2747"/>
                <a:ext cx="6" cy="9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4" name="Line 470"/>
              <p:cNvSpPr>
                <a:spLocks noChangeShapeType="1"/>
              </p:cNvSpPr>
              <p:nvPr/>
            </p:nvSpPr>
            <p:spPr bwMode="auto">
              <a:xfrm flipV="1">
                <a:off x="4255" y="2635"/>
                <a:ext cx="3" cy="1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5" name="Line 471"/>
              <p:cNvSpPr>
                <a:spLocks noChangeShapeType="1"/>
              </p:cNvSpPr>
              <p:nvPr/>
            </p:nvSpPr>
            <p:spPr bwMode="auto">
              <a:xfrm flipV="1">
                <a:off x="4258" y="2540"/>
                <a:ext cx="6" cy="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6" name="Line 472"/>
              <p:cNvSpPr>
                <a:spLocks noChangeShapeType="1"/>
              </p:cNvSpPr>
              <p:nvPr/>
            </p:nvSpPr>
            <p:spPr bwMode="auto">
              <a:xfrm flipV="1">
                <a:off x="4264" y="2482"/>
                <a:ext cx="7" cy="5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7" name="Line 473"/>
              <p:cNvSpPr>
                <a:spLocks noChangeShapeType="1"/>
              </p:cNvSpPr>
              <p:nvPr/>
            </p:nvSpPr>
            <p:spPr bwMode="auto">
              <a:xfrm>
                <a:off x="4271" y="2482"/>
                <a:ext cx="3"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8" name="Line 474"/>
              <p:cNvSpPr>
                <a:spLocks noChangeShapeType="1"/>
              </p:cNvSpPr>
              <p:nvPr/>
            </p:nvSpPr>
            <p:spPr bwMode="auto">
              <a:xfrm>
                <a:off x="4274" y="2482"/>
                <a:ext cx="6" cy="6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59" name="Line 475"/>
              <p:cNvSpPr>
                <a:spLocks noChangeShapeType="1"/>
              </p:cNvSpPr>
              <p:nvPr/>
            </p:nvSpPr>
            <p:spPr bwMode="auto">
              <a:xfrm>
                <a:off x="4280" y="2543"/>
                <a:ext cx="6" cy="10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0" name="Line 476"/>
              <p:cNvSpPr>
                <a:spLocks noChangeShapeType="1"/>
              </p:cNvSpPr>
              <p:nvPr/>
            </p:nvSpPr>
            <p:spPr bwMode="auto">
              <a:xfrm>
                <a:off x="4286" y="2647"/>
                <a:ext cx="6" cy="12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1" name="Line 477"/>
              <p:cNvSpPr>
                <a:spLocks noChangeShapeType="1"/>
              </p:cNvSpPr>
              <p:nvPr/>
            </p:nvSpPr>
            <p:spPr bwMode="auto">
              <a:xfrm>
                <a:off x="4292" y="2773"/>
                <a:ext cx="3" cy="1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2" name="Line 478"/>
              <p:cNvSpPr>
                <a:spLocks noChangeShapeType="1"/>
              </p:cNvSpPr>
              <p:nvPr/>
            </p:nvSpPr>
            <p:spPr bwMode="auto">
              <a:xfrm>
                <a:off x="4295" y="2884"/>
                <a:ext cx="6" cy="7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3" name="Line 479"/>
              <p:cNvSpPr>
                <a:spLocks noChangeShapeType="1"/>
              </p:cNvSpPr>
              <p:nvPr/>
            </p:nvSpPr>
            <p:spPr bwMode="auto">
              <a:xfrm>
                <a:off x="4301" y="2961"/>
                <a:ext cx="6" cy="1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4" name="Line 480"/>
              <p:cNvSpPr>
                <a:spLocks noChangeShapeType="1"/>
              </p:cNvSpPr>
              <p:nvPr/>
            </p:nvSpPr>
            <p:spPr bwMode="auto">
              <a:xfrm flipV="1">
                <a:off x="4307" y="2919"/>
                <a:ext cx="3" cy="5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5" name="Line 481"/>
              <p:cNvSpPr>
                <a:spLocks noChangeShapeType="1"/>
              </p:cNvSpPr>
              <p:nvPr/>
            </p:nvSpPr>
            <p:spPr bwMode="auto">
              <a:xfrm flipV="1">
                <a:off x="4310" y="2815"/>
                <a:ext cx="6" cy="10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6" name="Line 482"/>
              <p:cNvSpPr>
                <a:spLocks noChangeShapeType="1"/>
              </p:cNvSpPr>
              <p:nvPr/>
            </p:nvSpPr>
            <p:spPr bwMode="auto">
              <a:xfrm flipV="1">
                <a:off x="4316" y="2678"/>
                <a:ext cx="6" cy="13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7" name="Line 483"/>
              <p:cNvSpPr>
                <a:spLocks noChangeShapeType="1"/>
              </p:cNvSpPr>
              <p:nvPr/>
            </p:nvSpPr>
            <p:spPr bwMode="auto">
              <a:xfrm flipV="1">
                <a:off x="4322" y="2543"/>
                <a:ext cx="6" cy="1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8" name="Line 484"/>
              <p:cNvSpPr>
                <a:spLocks noChangeShapeType="1"/>
              </p:cNvSpPr>
              <p:nvPr/>
            </p:nvSpPr>
            <p:spPr bwMode="auto">
              <a:xfrm flipV="1">
                <a:off x="4328" y="2448"/>
                <a:ext cx="3" cy="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69" name="Line 485"/>
              <p:cNvSpPr>
                <a:spLocks noChangeShapeType="1"/>
              </p:cNvSpPr>
              <p:nvPr/>
            </p:nvSpPr>
            <p:spPr bwMode="auto">
              <a:xfrm flipV="1">
                <a:off x="4331" y="2417"/>
                <a:ext cx="6" cy="3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0" name="Line 486"/>
              <p:cNvSpPr>
                <a:spLocks noChangeShapeType="1"/>
              </p:cNvSpPr>
              <p:nvPr/>
            </p:nvSpPr>
            <p:spPr bwMode="auto">
              <a:xfrm>
                <a:off x="4337" y="2417"/>
                <a:ext cx="6" cy="4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1" name="Line 487"/>
              <p:cNvSpPr>
                <a:spLocks noChangeShapeType="1"/>
              </p:cNvSpPr>
              <p:nvPr/>
            </p:nvSpPr>
            <p:spPr bwMode="auto">
              <a:xfrm>
                <a:off x="4343" y="2459"/>
                <a:ext cx="3" cy="10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2" name="Line 488"/>
              <p:cNvSpPr>
                <a:spLocks noChangeShapeType="1"/>
              </p:cNvSpPr>
              <p:nvPr/>
            </p:nvSpPr>
            <p:spPr bwMode="auto">
              <a:xfrm>
                <a:off x="4346" y="2566"/>
                <a:ext cx="6" cy="15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3" name="Line 489"/>
              <p:cNvSpPr>
                <a:spLocks noChangeShapeType="1"/>
              </p:cNvSpPr>
              <p:nvPr/>
            </p:nvSpPr>
            <p:spPr bwMode="auto">
              <a:xfrm>
                <a:off x="4352" y="2716"/>
                <a:ext cx="6" cy="1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4" name="Line 490"/>
              <p:cNvSpPr>
                <a:spLocks noChangeShapeType="1"/>
              </p:cNvSpPr>
              <p:nvPr/>
            </p:nvSpPr>
            <p:spPr bwMode="auto">
              <a:xfrm>
                <a:off x="4358" y="2869"/>
                <a:ext cx="3" cy="11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5" name="Line 491"/>
              <p:cNvSpPr>
                <a:spLocks noChangeShapeType="1"/>
              </p:cNvSpPr>
              <p:nvPr/>
            </p:nvSpPr>
            <p:spPr bwMode="auto">
              <a:xfrm>
                <a:off x="4361" y="2988"/>
                <a:ext cx="6" cy="5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6" name="Line 492"/>
              <p:cNvSpPr>
                <a:spLocks noChangeShapeType="1"/>
              </p:cNvSpPr>
              <p:nvPr/>
            </p:nvSpPr>
            <p:spPr bwMode="auto">
              <a:xfrm flipV="1">
                <a:off x="4367" y="3011"/>
                <a:ext cx="6" cy="2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7" name="Line 493"/>
              <p:cNvSpPr>
                <a:spLocks noChangeShapeType="1"/>
              </p:cNvSpPr>
              <p:nvPr/>
            </p:nvSpPr>
            <p:spPr bwMode="auto">
              <a:xfrm flipV="1">
                <a:off x="4373" y="2904"/>
                <a:ext cx="6" cy="10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8" name="Line 494"/>
              <p:cNvSpPr>
                <a:spLocks noChangeShapeType="1"/>
              </p:cNvSpPr>
              <p:nvPr/>
            </p:nvSpPr>
            <p:spPr bwMode="auto">
              <a:xfrm flipV="1">
                <a:off x="4379" y="2747"/>
                <a:ext cx="3" cy="15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779" name="Line 495"/>
              <p:cNvSpPr>
                <a:spLocks noChangeShapeType="1"/>
              </p:cNvSpPr>
              <p:nvPr/>
            </p:nvSpPr>
            <p:spPr bwMode="auto">
              <a:xfrm flipV="1">
                <a:off x="4382" y="2574"/>
                <a:ext cx="6"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1526" name="Line 496"/>
            <p:cNvSpPr>
              <a:spLocks noChangeShapeType="1"/>
            </p:cNvSpPr>
            <p:nvPr/>
          </p:nvSpPr>
          <p:spPr bwMode="auto">
            <a:xfrm flipV="1">
              <a:off x="4388" y="2429"/>
              <a:ext cx="6" cy="14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7" name="Line 497"/>
            <p:cNvSpPr>
              <a:spLocks noChangeShapeType="1"/>
            </p:cNvSpPr>
            <p:nvPr/>
          </p:nvSpPr>
          <p:spPr bwMode="auto">
            <a:xfrm flipV="1">
              <a:off x="4394" y="2352"/>
              <a:ext cx="3" cy="7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8" name="Line 498"/>
            <p:cNvSpPr>
              <a:spLocks noChangeShapeType="1"/>
            </p:cNvSpPr>
            <p:nvPr/>
          </p:nvSpPr>
          <p:spPr bwMode="auto">
            <a:xfrm>
              <a:off x="4397" y="2352"/>
              <a:ext cx="7"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9" name="Line 499"/>
            <p:cNvSpPr>
              <a:spLocks noChangeShapeType="1"/>
            </p:cNvSpPr>
            <p:nvPr/>
          </p:nvSpPr>
          <p:spPr bwMode="auto">
            <a:xfrm>
              <a:off x="4404" y="2363"/>
              <a:ext cx="6" cy="10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0" name="Line 500"/>
            <p:cNvSpPr>
              <a:spLocks noChangeShapeType="1"/>
            </p:cNvSpPr>
            <p:nvPr/>
          </p:nvSpPr>
          <p:spPr bwMode="auto">
            <a:xfrm>
              <a:off x="4410" y="2463"/>
              <a:ext cx="6" cy="1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1" name="Line 501"/>
            <p:cNvSpPr>
              <a:spLocks noChangeShapeType="1"/>
            </p:cNvSpPr>
            <p:nvPr/>
          </p:nvSpPr>
          <p:spPr bwMode="auto">
            <a:xfrm>
              <a:off x="4416" y="2632"/>
              <a:ext cx="3" cy="19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2" name="Line 502"/>
            <p:cNvSpPr>
              <a:spLocks noChangeShapeType="1"/>
            </p:cNvSpPr>
            <p:nvPr/>
          </p:nvSpPr>
          <p:spPr bwMode="auto">
            <a:xfrm>
              <a:off x="4419" y="2823"/>
              <a:ext cx="6"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3" name="Line 503"/>
            <p:cNvSpPr>
              <a:spLocks noChangeShapeType="1"/>
            </p:cNvSpPr>
            <p:nvPr/>
          </p:nvSpPr>
          <p:spPr bwMode="auto">
            <a:xfrm>
              <a:off x="4425" y="2996"/>
              <a:ext cx="6" cy="10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4" name="Line 504"/>
            <p:cNvSpPr>
              <a:spLocks noChangeShapeType="1"/>
            </p:cNvSpPr>
            <p:nvPr/>
          </p:nvSpPr>
          <p:spPr bwMode="auto">
            <a:xfrm>
              <a:off x="4431" y="3099"/>
              <a:ext cx="3" cy="1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5" name="Line 505"/>
            <p:cNvSpPr>
              <a:spLocks noChangeShapeType="1"/>
            </p:cNvSpPr>
            <p:nvPr/>
          </p:nvSpPr>
          <p:spPr bwMode="auto">
            <a:xfrm flipV="1">
              <a:off x="4434" y="3022"/>
              <a:ext cx="6" cy="8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6" name="Line 506"/>
            <p:cNvSpPr>
              <a:spLocks noChangeShapeType="1"/>
            </p:cNvSpPr>
            <p:nvPr/>
          </p:nvSpPr>
          <p:spPr bwMode="auto">
            <a:xfrm flipV="1">
              <a:off x="4440" y="2850"/>
              <a:ext cx="6" cy="1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7" name="Line 507"/>
            <p:cNvSpPr>
              <a:spLocks noChangeShapeType="1"/>
            </p:cNvSpPr>
            <p:nvPr/>
          </p:nvSpPr>
          <p:spPr bwMode="auto">
            <a:xfrm flipV="1">
              <a:off x="4446" y="2635"/>
              <a:ext cx="6" cy="21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8" name="Line 508"/>
            <p:cNvSpPr>
              <a:spLocks noChangeShapeType="1"/>
            </p:cNvSpPr>
            <p:nvPr/>
          </p:nvSpPr>
          <p:spPr bwMode="auto">
            <a:xfrm flipV="1">
              <a:off x="4452" y="2436"/>
              <a:ext cx="3" cy="19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9" name="Line 509"/>
            <p:cNvSpPr>
              <a:spLocks noChangeShapeType="1"/>
            </p:cNvSpPr>
            <p:nvPr/>
          </p:nvSpPr>
          <p:spPr bwMode="auto">
            <a:xfrm flipV="1">
              <a:off x="4455" y="2298"/>
              <a:ext cx="6" cy="1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0" name="Line 510"/>
            <p:cNvSpPr>
              <a:spLocks noChangeShapeType="1"/>
            </p:cNvSpPr>
            <p:nvPr/>
          </p:nvSpPr>
          <p:spPr bwMode="auto">
            <a:xfrm flipV="1">
              <a:off x="4461" y="2260"/>
              <a:ext cx="6" cy="3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1" name="Line 511"/>
            <p:cNvSpPr>
              <a:spLocks noChangeShapeType="1"/>
            </p:cNvSpPr>
            <p:nvPr/>
          </p:nvSpPr>
          <p:spPr bwMode="auto">
            <a:xfrm>
              <a:off x="4467" y="2260"/>
              <a:ext cx="3" cy="7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2" name="Line 512"/>
            <p:cNvSpPr>
              <a:spLocks noChangeShapeType="1"/>
            </p:cNvSpPr>
            <p:nvPr/>
          </p:nvSpPr>
          <p:spPr bwMode="auto">
            <a:xfrm>
              <a:off x="4470" y="2337"/>
              <a:ext cx="6" cy="1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3" name="Line 513"/>
            <p:cNvSpPr>
              <a:spLocks noChangeShapeType="1"/>
            </p:cNvSpPr>
            <p:nvPr/>
          </p:nvSpPr>
          <p:spPr bwMode="auto">
            <a:xfrm>
              <a:off x="4476" y="2509"/>
              <a:ext cx="6" cy="23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4" name="Line 514"/>
            <p:cNvSpPr>
              <a:spLocks noChangeShapeType="1"/>
            </p:cNvSpPr>
            <p:nvPr/>
          </p:nvSpPr>
          <p:spPr bwMode="auto">
            <a:xfrm>
              <a:off x="4482" y="2743"/>
              <a:ext cx="6" cy="23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5" name="Line 515"/>
            <p:cNvSpPr>
              <a:spLocks noChangeShapeType="1"/>
            </p:cNvSpPr>
            <p:nvPr/>
          </p:nvSpPr>
          <p:spPr bwMode="auto">
            <a:xfrm>
              <a:off x="4488" y="2976"/>
              <a:ext cx="3"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6" name="Line 516"/>
            <p:cNvSpPr>
              <a:spLocks noChangeShapeType="1"/>
            </p:cNvSpPr>
            <p:nvPr/>
          </p:nvSpPr>
          <p:spPr bwMode="auto">
            <a:xfrm>
              <a:off x="4491" y="3149"/>
              <a:ext cx="6" cy="6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7" name="Line 517"/>
            <p:cNvSpPr>
              <a:spLocks noChangeShapeType="1"/>
            </p:cNvSpPr>
            <p:nvPr/>
          </p:nvSpPr>
          <p:spPr bwMode="auto">
            <a:xfrm flipV="1">
              <a:off x="4497" y="3160"/>
              <a:ext cx="6" cy="58"/>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8" name="Line 518"/>
            <p:cNvSpPr>
              <a:spLocks noChangeShapeType="1"/>
            </p:cNvSpPr>
            <p:nvPr/>
          </p:nvSpPr>
          <p:spPr bwMode="auto">
            <a:xfrm flipV="1">
              <a:off x="4503" y="2988"/>
              <a:ext cx="3" cy="1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49" name="Line 519"/>
            <p:cNvSpPr>
              <a:spLocks noChangeShapeType="1"/>
            </p:cNvSpPr>
            <p:nvPr/>
          </p:nvSpPr>
          <p:spPr bwMode="auto">
            <a:xfrm flipV="1">
              <a:off x="4506" y="2739"/>
              <a:ext cx="6" cy="2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0" name="Line 520"/>
            <p:cNvSpPr>
              <a:spLocks noChangeShapeType="1"/>
            </p:cNvSpPr>
            <p:nvPr/>
          </p:nvSpPr>
          <p:spPr bwMode="auto">
            <a:xfrm flipV="1">
              <a:off x="4512" y="2474"/>
              <a:ext cx="6" cy="2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1" name="Line 521"/>
            <p:cNvSpPr>
              <a:spLocks noChangeShapeType="1"/>
            </p:cNvSpPr>
            <p:nvPr/>
          </p:nvSpPr>
          <p:spPr bwMode="auto">
            <a:xfrm flipV="1">
              <a:off x="4518" y="2260"/>
              <a:ext cx="6" cy="21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2" name="Line 522"/>
            <p:cNvSpPr>
              <a:spLocks noChangeShapeType="1"/>
            </p:cNvSpPr>
            <p:nvPr/>
          </p:nvSpPr>
          <p:spPr bwMode="auto">
            <a:xfrm flipV="1">
              <a:off x="4524" y="2157"/>
              <a:ext cx="4" cy="10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3" name="Line 523"/>
            <p:cNvSpPr>
              <a:spLocks noChangeShapeType="1"/>
            </p:cNvSpPr>
            <p:nvPr/>
          </p:nvSpPr>
          <p:spPr bwMode="auto">
            <a:xfrm>
              <a:off x="4528" y="2157"/>
              <a:ext cx="6" cy="3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4" name="Line 524"/>
            <p:cNvSpPr>
              <a:spLocks noChangeShapeType="1"/>
            </p:cNvSpPr>
            <p:nvPr/>
          </p:nvSpPr>
          <p:spPr bwMode="auto">
            <a:xfrm>
              <a:off x="4534" y="2187"/>
              <a:ext cx="6" cy="16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5" name="Line 525"/>
            <p:cNvSpPr>
              <a:spLocks noChangeShapeType="1"/>
            </p:cNvSpPr>
            <p:nvPr/>
          </p:nvSpPr>
          <p:spPr bwMode="auto">
            <a:xfrm>
              <a:off x="4540" y="2352"/>
              <a:ext cx="3" cy="26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6" name="Line 526"/>
            <p:cNvSpPr>
              <a:spLocks noChangeShapeType="1"/>
            </p:cNvSpPr>
            <p:nvPr/>
          </p:nvSpPr>
          <p:spPr bwMode="auto">
            <a:xfrm>
              <a:off x="4543" y="2616"/>
              <a:ext cx="6" cy="2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7" name="Line 527"/>
            <p:cNvSpPr>
              <a:spLocks noChangeShapeType="1"/>
            </p:cNvSpPr>
            <p:nvPr/>
          </p:nvSpPr>
          <p:spPr bwMode="auto">
            <a:xfrm>
              <a:off x="4549" y="2911"/>
              <a:ext cx="6" cy="25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8" name="Line 528"/>
            <p:cNvSpPr>
              <a:spLocks noChangeShapeType="1"/>
            </p:cNvSpPr>
            <p:nvPr/>
          </p:nvSpPr>
          <p:spPr bwMode="auto">
            <a:xfrm>
              <a:off x="4555" y="3168"/>
              <a:ext cx="3" cy="1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59" name="Line 529"/>
            <p:cNvSpPr>
              <a:spLocks noChangeShapeType="1"/>
            </p:cNvSpPr>
            <p:nvPr/>
          </p:nvSpPr>
          <p:spPr bwMode="auto">
            <a:xfrm>
              <a:off x="4558" y="3317"/>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0" name="Line 530"/>
            <p:cNvSpPr>
              <a:spLocks noChangeShapeType="1"/>
            </p:cNvSpPr>
            <p:nvPr/>
          </p:nvSpPr>
          <p:spPr bwMode="auto">
            <a:xfrm flipV="1">
              <a:off x="4564" y="3164"/>
              <a:ext cx="6" cy="1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1" name="Line 531"/>
            <p:cNvSpPr>
              <a:spLocks noChangeShapeType="1"/>
            </p:cNvSpPr>
            <p:nvPr/>
          </p:nvSpPr>
          <p:spPr bwMode="auto">
            <a:xfrm flipV="1">
              <a:off x="4570" y="2892"/>
              <a:ext cx="6" cy="272"/>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2" name="Line 532"/>
            <p:cNvSpPr>
              <a:spLocks noChangeShapeType="1"/>
            </p:cNvSpPr>
            <p:nvPr/>
          </p:nvSpPr>
          <p:spPr bwMode="auto">
            <a:xfrm flipV="1">
              <a:off x="4576" y="2563"/>
              <a:ext cx="3" cy="32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3" name="Line 533"/>
            <p:cNvSpPr>
              <a:spLocks noChangeShapeType="1"/>
            </p:cNvSpPr>
            <p:nvPr/>
          </p:nvSpPr>
          <p:spPr bwMode="auto">
            <a:xfrm flipV="1">
              <a:off x="4579" y="2260"/>
              <a:ext cx="6" cy="30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4" name="Line 534"/>
            <p:cNvSpPr>
              <a:spLocks noChangeShapeType="1"/>
            </p:cNvSpPr>
            <p:nvPr/>
          </p:nvSpPr>
          <p:spPr bwMode="auto">
            <a:xfrm flipV="1">
              <a:off x="4585" y="2061"/>
              <a:ext cx="6" cy="19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5" name="Line 535"/>
            <p:cNvSpPr>
              <a:spLocks noChangeShapeType="1"/>
            </p:cNvSpPr>
            <p:nvPr/>
          </p:nvSpPr>
          <p:spPr bwMode="auto">
            <a:xfrm flipV="1">
              <a:off x="4591" y="2022"/>
              <a:ext cx="3" cy="3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6" name="Line 536"/>
            <p:cNvSpPr>
              <a:spLocks noChangeShapeType="1"/>
            </p:cNvSpPr>
            <p:nvPr/>
          </p:nvSpPr>
          <p:spPr bwMode="auto">
            <a:xfrm>
              <a:off x="4594" y="2022"/>
              <a:ext cx="6" cy="13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7" name="Line 537"/>
            <p:cNvSpPr>
              <a:spLocks noChangeShapeType="1"/>
            </p:cNvSpPr>
            <p:nvPr/>
          </p:nvSpPr>
          <p:spPr bwMode="auto">
            <a:xfrm>
              <a:off x="4600" y="2157"/>
              <a:ext cx="6" cy="27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8" name="Line 538"/>
            <p:cNvSpPr>
              <a:spLocks noChangeShapeType="1"/>
            </p:cNvSpPr>
            <p:nvPr/>
          </p:nvSpPr>
          <p:spPr bwMode="auto">
            <a:xfrm>
              <a:off x="4606" y="2436"/>
              <a:ext cx="6" cy="36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69" name="Line 539"/>
            <p:cNvSpPr>
              <a:spLocks noChangeShapeType="1"/>
            </p:cNvSpPr>
            <p:nvPr/>
          </p:nvSpPr>
          <p:spPr bwMode="auto">
            <a:xfrm>
              <a:off x="4612" y="2796"/>
              <a:ext cx="3" cy="349"/>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0" name="Line 540"/>
            <p:cNvSpPr>
              <a:spLocks noChangeShapeType="1"/>
            </p:cNvSpPr>
            <p:nvPr/>
          </p:nvSpPr>
          <p:spPr bwMode="auto">
            <a:xfrm>
              <a:off x="4615" y="3145"/>
              <a:ext cx="6" cy="25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1" name="Line 541"/>
            <p:cNvSpPr>
              <a:spLocks noChangeShapeType="1"/>
            </p:cNvSpPr>
            <p:nvPr/>
          </p:nvSpPr>
          <p:spPr bwMode="auto">
            <a:xfrm>
              <a:off x="4621" y="3398"/>
              <a:ext cx="5" cy="76"/>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2" name="Line 542"/>
            <p:cNvSpPr>
              <a:spLocks noChangeShapeType="1"/>
            </p:cNvSpPr>
            <p:nvPr/>
          </p:nvSpPr>
          <p:spPr bwMode="auto">
            <a:xfrm flipV="1">
              <a:off x="4627" y="3379"/>
              <a:ext cx="3" cy="95"/>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3" name="Line 543"/>
            <p:cNvSpPr>
              <a:spLocks noChangeShapeType="1"/>
            </p:cNvSpPr>
            <p:nvPr/>
          </p:nvSpPr>
          <p:spPr bwMode="auto">
            <a:xfrm flipV="1">
              <a:off x="4630" y="3099"/>
              <a:ext cx="6" cy="28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4" name="Line 544"/>
            <p:cNvSpPr>
              <a:spLocks noChangeShapeType="1"/>
            </p:cNvSpPr>
            <p:nvPr/>
          </p:nvSpPr>
          <p:spPr bwMode="auto">
            <a:xfrm flipV="1">
              <a:off x="4636" y="2712"/>
              <a:ext cx="6" cy="387"/>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5" name="Line 545"/>
            <p:cNvSpPr>
              <a:spLocks noChangeShapeType="1"/>
            </p:cNvSpPr>
            <p:nvPr/>
          </p:nvSpPr>
          <p:spPr bwMode="auto">
            <a:xfrm>
              <a:off x="4642" y="2712"/>
              <a:ext cx="6" cy="1"/>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6" name="Line 546"/>
            <p:cNvSpPr>
              <a:spLocks noChangeShapeType="1"/>
            </p:cNvSpPr>
            <p:nvPr/>
          </p:nvSpPr>
          <p:spPr bwMode="auto">
            <a:xfrm flipV="1">
              <a:off x="4648" y="2708"/>
              <a:ext cx="3"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7" name="Line 547"/>
            <p:cNvSpPr>
              <a:spLocks noChangeShapeType="1"/>
            </p:cNvSpPr>
            <p:nvPr/>
          </p:nvSpPr>
          <p:spPr bwMode="auto">
            <a:xfrm flipV="1">
              <a:off x="4651" y="2704"/>
              <a:ext cx="7" cy="4"/>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8" name="Line 548"/>
            <p:cNvSpPr>
              <a:spLocks noChangeShapeType="1"/>
            </p:cNvSpPr>
            <p:nvPr/>
          </p:nvSpPr>
          <p:spPr bwMode="auto">
            <a:xfrm flipV="1">
              <a:off x="4658" y="2524"/>
              <a:ext cx="6" cy="180"/>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79" name="Line 549"/>
            <p:cNvSpPr>
              <a:spLocks noChangeShapeType="1"/>
            </p:cNvSpPr>
            <p:nvPr/>
          </p:nvSpPr>
          <p:spPr bwMode="auto">
            <a:xfrm>
              <a:off x="4664" y="2524"/>
              <a:ext cx="3" cy="173"/>
            </a:xfrm>
            <a:prstGeom prst="line">
              <a:avLst/>
            </a:prstGeom>
            <a:noFill/>
            <a:ln w="14288">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1521" name="Oval 552"/>
          <p:cNvSpPr>
            <a:spLocks noChangeArrowheads="1"/>
          </p:cNvSpPr>
          <p:nvPr/>
        </p:nvSpPr>
        <p:spPr bwMode="auto">
          <a:xfrm>
            <a:off x="3675063" y="3176588"/>
            <a:ext cx="360362" cy="503237"/>
          </a:xfrm>
          <a:prstGeom prst="ellipse">
            <a:avLst/>
          </a:prstGeom>
          <a:noFill/>
          <a:ln w="9525" algn="ctr">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1522" name="Oval 553"/>
          <p:cNvSpPr>
            <a:spLocks noChangeArrowheads="1"/>
          </p:cNvSpPr>
          <p:nvPr/>
        </p:nvSpPr>
        <p:spPr bwMode="auto">
          <a:xfrm>
            <a:off x="5678488" y="1527175"/>
            <a:ext cx="431800" cy="503238"/>
          </a:xfrm>
          <a:prstGeom prst="ellipse">
            <a:avLst/>
          </a:prstGeom>
          <a:noFill/>
          <a:ln w="9525" algn="ctr">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1523" name="Text Box 554"/>
          <p:cNvSpPr txBox="1">
            <a:spLocks noChangeArrowheads="1"/>
          </p:cNvSpPr>
          <p:nvPr/>
        </p:nvSpPr>
        <p:spPr bwMode="auto">
          <a:xfrm>
            <a:off x="107950" y="2127250"/>
            <a:ext cx="88201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Under given conditions the oscillation of individual particles becomes correlated and the centroid of the bunch oscillates giving rise to </a:t>
            </a:r>
            <a:r>
              <a:rPr lang="it-IT" sz="1600">
                <a:solidFill>
                  <a:schemeClr val="hlink"/>
                </a:solidFill>
              </a:rPr>
              <a:t>coherent bunch (coupled bunch) oscillations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E993F3FF-4FCC-4B3D-BB17-108EE9FDC889}" type="slidenum">
              <a:rPr lang="en-US" sz="1400" smtClean="0">
                <a:solidFill>
                  <a:srgbClr val="969696"/>
                </a:solidFill>
                <a:latin typeface="Times" pitchFamily="18" charset="0"/>
              </a:rPr>
              <a:pPr/>
              <a:t>9</a:t>
            </a:fld>
            <a:endParaRPr lang="en-US" sz="1400" smtClean="0">
              <a:solidFill>
                <a:srgbClr val="969696"/>
              </a:solidFill>
              <a:latin typeface="Times" pitchFamily="18" charset="0"/>
            </a:endParaRPr>
          </a:p>
        </p:txBody>
      </p:sp>
      <p:sp>
        <p:nvSpPr>
          <p:cNvPr id="22531" name="AutoShape 13"/>
          <p:cNvSpPr>
            <a:spLocks noChangeArrowheads="1"/>
          </p:cNvSpPr>
          <p:nvPr/>
        </p:nvSpPr>
        <p:spPr bwMode="auto">
          <a:xfrm>
            <a:off x="3114675" y="4064000"/>
            <a:ext cx="304800" cy="334963"/>
          </a:xfrm>
          <a:prstGeom prst="upArrow">
            <a:avLst>
              <a:gd name="adj1" fmla="val 50000"/>
              <a:gd name="adj2" fmla="val 27474"/>
            </a:avLst>
          </a:prstGeom>
          <a:gradFill rotWithShape="0">
            <a:gsLst>
              <a:gs pos="0">
                <a:srgbClr val="222222"/>
              </a:gs>
              <a:gs pos="100000">
                <a:srgbClr val="80808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2" name="Text Box 10"/>
          <p:cNvSpPr txBox="1">
            <a:spLocks noChangeArrowheads="1"/>
          </p:cNvSpPr>
          <p:nvPr/>
        </p:nvSpPr>
        <p:spPr bwMode="auto">
          <a:xfrm>
            <a:off x="144463" y="931863"/>
            <a:ext cx="8820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1600"/>
              <a:t>The feedback action adds a damping term </a:t>
            </a:r>
            <a:r>
              <a:rPr lang="it-IT" sz="1600" i="1">
                <a:latin typeface="Times New Roman" pitchFamily="18" charset="0"/>
              </a:rPr>
              <a:t>D</a:t>
            </a:r>
            <a:r>
              <a:rPr lang="it-IT" sz="1600" i="1" baseline="-25000">
                <a:latin typeface="Times New Roman" pitchFamily="18" charset="0"/>
              </a:rPr>
              <a:t>fb</a:t>
            </a:r>
            <a:r>
              <a:rPr lang="it-IT" sz="1600"/>
              <a:t> to the equation of motion</a:t>
            </a:r>
            <a:endParaRPr lang="it-IT" sz="1800"/>
          </a:p>
        </p:txBody>
      </p:sp>
      <p:graphicFrame>
        <p:nvGraphicFramePr>
          <p:cNvPr id="22533" name="Object 11"/>
          <p:cNvGraphicFramePr>
            <a:graphicFrameLocks noChangeAspect="1"/>
          </p:cNvGraphicFramePr>
          <p:nvPr/>
        </p:nvGraphicFramePr>
        <p:xfrm>
          <a:off x="1068388" y="1473200"/>
          <a:ext cx="3044825" cy="363538"/>
        </p:xfrm>
        <a:graphic>
          <a:graphicData uri="http://schemas.openxmlformats.org/presentationml/2006/ole">
            <mc:AlternateContent xmlns:mc="http://schemas.openxmlformats.org/markup-compatibility/2006">
              <mc:Choice xmlns:v="urn:schemas-microsoft-com:vml" Requires="v">
                <p:oleObj spid="_x0000_s22558" name="Equation" r:id="rId4" imgW="3695700" imgH="406400" progId="Equation.3">
                  <p:embed/>
                </p:oleObj>
              </mc:Choice>
              <mc:Fallback>
                <p:oleObj name="Equation" r:id="rId4" imgW="3695700" imgH="406400" progId="Equation.3">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388" y="1473200"/>
                        <a:ext cx="304482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534" name="AutoShape 26"/>
          <p:cNvSpPr>
            <a:spLocks noChangeArrowheads="1"/>
          </p:cNvSpPr>
          <p:nvPr/>
        </p:nvSpPr>
        <p:spPr bwMode="auto">
          <a:xfrm rot="5400000" flipH="1">
            <a:off x="3074194" y="2934494"/>
            <a:ext cx="690562" cy="4572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gradFill rotWithShape="0">
            <a:gsLst>
              <a:gs pos="0">
                <a:srgbClr val="222222"/>
              </a:gs>
              <a:gs pos="100000">
                <a:srgbClr val="80808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5" name="AutoShape 27"/>
          <p:cNvSpPr>
            <a:spLocks noChangeArrowheads="1"/>
          </p:cNvSpPr>
          <p:nvPr/>
        </p:nvSpPr>
        <p:spPr bwMode="auto">
          <a:xfrm rot="10800000" flipH="1">
            <a:off x="5121275" y="2924175"/>
            <a:ext cx="609600" cy="5143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gradFill rotWithShape="0">
            <a:gsLst>
              <a:gs pos="0">
                <a:srgbClr val="222222"/>
              </a:gs>
              <a:gs pos="100000">
                <a:srgbClr val="80808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6" name="AutoShape 28"/>
          <p:cNvSpPr>
            <a:spLocks noChangeArrowheads="1"/>
          </p:cNvSpPr>
          <p:nvPr/>
        </p:nvSpPr>
        <p:spPr bwMode="auto">
          <a:xfrm flipV="1">
            <a:off x="5413375" y="4051300"/>
            <a:ext cx="304800" cy="338138"/>
          </a:xfrm>
          <a:prstGeom prst="upArrow">
            <a:avLst>
              <a:gd name="adj1" fmla="val 50000"/>
              <a:gd name="adj2" fmla="val 27734"/>
            </a:avLst>
          </a:prstGeom>
          <a:gradFill rotWithShape="0">
            <a:gsLst>
              <a:gs pos="0">
                <a:srgbClr val="808080"/>
              </a:gs>
              <a:gs pos="100000">
                <a:srgbClr val="222222"/>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7" name="Rectangle 49"/>
          <p:cNvSpPr>
            <a:spLocks noChangeArrowheads="1"/>
          </p:cNvSpPr>
          <p:nvPr/>
        </p:nvSpPr>
        <p:spPr bwMode="auto">
          <a:xfrm>
            <a:off x="250825" y="5157788"/>
            <a:ext cx="88931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In order to introduce damping, the feedback must provide a kick proportional to the derivative of the bunch oscillation</a:t>
            </a:r>
          </a:p>
        </p:txBody>
      </p:sp>
      <p:sp>
        <p:nvSpPr>
          <p:cNvPr id="22538" name="Rectangle 50"/>
          <p:cNvSpPr>
            <a:spLocks noChangeArrowheads="1"/>
          </p:cNvSpPr>
          <p:nvPr/>
        </p:nvSpPr>
        <p:spPr bwMode="auto">
          <a:xfrm>
            <a:off x="0" y="1916113"/>
            <a:ext cx="9144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sz="1600"/>
              <a:t>A multi-bunch feedback detects an instability by means of one or more Beam Position Monitors (BPM) and acts back on the beam by applying electromagnetic ‘kicks’ to the bunches</a:t>
            </a:r>
            <a:endParaRPr lang="en-GB" sz="1600"/>
          </a:p>
        </p:txBody>
      </p:sp>
      <p:sp>
        <p:nvSpPr>
          <p:cNvPr id="22539" name="Rectangle 51"/>
          <p:cNvSpPr>
            <a:spLocks noChangeArrowheads="1"/>
          </p:cNvSpPr>
          <p:nvPr/>
        </p:nvSpPr>
        <p:spPr bwMode="auto">
          <a:xfrm>
            <a:off x="179388" y="5805488"/>
            <a:ext cx="89646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Since the oscillation is sinusoidal, the kick signal for each bunch can be generated by shifting by </a:t>
            </a:r>
            <a:r>
              <a:rPr lang="en-GB" sz="2000"/>
              <a:t>π</a:t>
            </a:r>
            <a:r>
              <a:rPr lang="en-GB" sz="1600"/>
              <a:t>/2 the oscillation signal of the same bunch when it passes through the kicker </a:t>
            </a:r>
          </a:p>
        </p:txBody>
      </p:sp>
      <p:sp>
        <p:nvSpPr>
          <p:cNvPr id="22540" name="Rectangle 52"/>
          <p:cNvSpPr>
            <a:spLocks noChangeArrowheads="1"/>
          </p:cNvSpPr>
          <p:nvPr/>
        </p:nvSpPr>
        <p:spPr bwMode="auto">
          <a:xfrm>
            <a:off x="4787900" y="1463675"/>
            <a:ext cx="28813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Such that  </a:t>
            </a:r>
            <a:r>
              <a:rPr lang="en-GB" sz="1600" i="1">
                <a:latin typeface="Times New Roman" pitchFamily="18" charset="0"/>
              </a:rPr>
              <a:t>D-G+D</a:t>
            </a:r>
            <a:r>
              <a:rPr lang="en-GB" sz="1600" i="1" baseline="-25000">
                <a:latin typeface="Times New Roman" pitchFamily="18" charset="0"/>
              </a:rPr>
              <a:t>fb</a:t>
            </a:r>
            <a:r>
              <a:rPr lang="en-GB" sz="1800"/>
              <a:t> </a:t>
            </a:r>
            <a:r>
              <a:rPr lang="en-GB" sz="1600"/>
              <a:t>&gt; 0</a:t>
            </a:r>
          </a:p>
        </p:txBody>
      </p:sp>
      <p:sp>
        <p:nvSpPr>
          <p:cNvPr id="22541" name="Text Box 54"/>
          <p:cNvSpPr txBox="1">
            <a:spLocks noChangeArrowheads="1"/>
          </p:cNvSpPr>
          <p:nvPr/>
        </p:nvSpPr>
        <p:spPr bwMode="auto">
          <a:xfrm>
            <a:off x="395288" y="215900"/>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it-IT" sz="2400" b="1">
                <a:solidFill>
                  <a:schemeClr val="hlink"/>
                </a:solidFill>
              </a:rPr>
              <a:t>Feedback Damping Action</a:t>
            </a:r>
          </a:p>
        </p:txBody>
      </p:sp>
      <p:sp>
        <p:nvSpPr>
          <p:cNvPr id="19514" name="AutoShape 58"/>
          <p:cNvSpPr>
            <a:spLocks noChangeArrowheads="1"/>
          </p:cNvSpPr>
          <p:nvPr/>
        </p:nvSpPr>
        <p:spPr bwMode="auto">
          <a:xfrm rot="5400000">
            <a:off x="4283075" y="2097088"/>
            <a:ext cx="290513" cy="4897437"/>
          </a:xfrm>
          <a:prstGeom prst="can">
            <a:avLst>
              <a:gd name="adj" fmla="val 54398"/>
            </a:avLst>
          </a:prstGeom>
          <a:gradFill rotWithShape="1">
            <a:gsLst>
              <a:gs pos="0">
                <a:schemeClr val="accent1">
                  <a:alpha val="50999"/>
                </a:schemeClr>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2543" name="Oval 61"/>
          <p:cNvSpPr>
            <a:spLocks noChangeArrowheads="1"/>
          </p:cNvSpPr>
          <p:nvPr/>
        </p:nvSpPr>
        <p:spPr bwMode="auto">
          <a:xfrm>
            <a:off x="2251075" y="4498975"/>
            <a:ext cx="287338"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4" name="Oval 62"/>
          <p:cNvSpPr>
            <a:spLocks noChangeArrowheads="1"/>
          </p:cNvSpPr>
          <p:nvPr/>
        </p:nvSpPr>
        <p:spPr bwMode="auto">
          <a:xfrm>
            <a:off x="2825750" y="4506913"/>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5" name="Oval 63"/>
          <p:cNvSpPr>
            <a:spLocks noChangeArrowheads="1"/>
          </p:cNvSpPr>
          <p:nvPr/>
        </p:nvSpPr>
        <p:spPr bwMode="auto">
          <a:xfrm>
            <a:off x="3400425" y="4506913"/>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6" name="Oval 64"/>
          <p:cNvSpPr>
            <a:spLocks noChangeArrowheads="1"/>
          </p:cNvSpPr>
          <p:nvPr/>
        </p:nvSpPr>
        <p:spPr bwMode="auto">
          <a:xfrm>
            <a:off x="3975100" y="4506913"/>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7" name="Oval 65"/>
          <p:cNvSpPr>
            <a:spLocks noChangeArrowheads="1"/>
          </p:cNvSpPr>
          <p:nvPr/>
        </p:nvSpPr>
        <p:spPr bwMode="auto">
          <a:xfrm>
            <a:off x="4549775" y="4506913"/>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8" name="Oval 66"/>
          <p:cNvSpPr>
            <a:spLocks noChangeArrowheads="1"/>
          </p:cNvSpPr>
          <p:nvPr/>
        </p:nvSpPr>
        <p:spPr bwMode="auto">
          <a:xfrm>
            <a:off x="5124450" y="4506913"/>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9" name="Oval 67"/>
          <p:cNvSpPr>
            <a:spLocks noChangeArrowheads="1"/>
          </p:cNvSpPr>
          <p:nvPr/>
        </p:nvSpPr>
        <p:spPr bwMode="auto">
          <a:xfrm>
            <a:off x="5699125" y="4506913"/>
            <a:ext cx="287338"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50" name="Rectangle 71"/>
          <p:cNvSpPr>
            <a:spLocks noChangeArrowheads="1"/>
          </p:cNvSpPr>
          <p:nvPr/>
        </p:nvSpPr>
        <p:spPr bwMode="auto">
          <a:xfrm>
            <a:off x="2665413" y="3538538"/>
            <a:ext cx="1198562" cy="512762"/>
          </a:xfrm>
          <a:prstGeom prst="rect">
            <a:avLst/>
          </a:prstGeom>
          <a:solidFill>
            <a:srgbClr val="FFFF99"/>
          </a:solidFill>
          <a:ln w="9525">
            <a:miter lim="800000"/>
            <a:headEnd/>
            <a:tailEnd/>
          </a:ln>
          <a:effectLst/>
          <a:scene3d>
            <a:camera prst="legacyObliqueTopRight"/>
            <a:lightRig rig="legacyFlat3" dir="b"/>
          </a:scene3d>
          <a:sp3d extrusionH="100000" prstMaterial="legacyMatte">
            <a:bevelT w="13500" h="13500" prst="angle"/>
            <a:bevelB w="13500" h="13500" prst="angle"/>
            <a:extrusionClr>
              <a:srgbClr val="FFFF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spcBef>
                <a:spcPct val="0"/>
              </a:spcBef>
            </a:pPr>
            <a:r>
              <a:rPr lang="en-US" sz="1600" b="1">
                <a:solidFill>
                  <a:schemeClr val="hlink"/>
                </a:solidFill>
              </a:rPr>
              <a:t>DETECTOR</a:t>
            </a:r>
          </a:p>
        </p:txBody>
      </p:sp>
      <p:sp>
        <p:nvSpPr>
          <p:cNvPr id="22551" name="Rectangle 74"/>
          <p:cNvSpPr>
            <a:spLocks noChangeArrowheads="1"/>
          </p:cNvSpPr>
          <p:nvPr/>
        </p:nvSpPr>
        <p:spPr bwMode="auto">
          <a:xfrm>
            <a:off x="3657600" y="2708275"/>
            <a:ext cx="1485900" cy="576263"/>
          </a:xfrm>
          <a:prstGeom prst="rect">
            <a:avLst/>
          </a:prstGeom>
          <a:solidFill>
            <a:srgbClr val="99FFCC"/>
          </a:solidFill>
          <a:ln w="9525">
            <a:miter lim="800000"/>
            <a:headEnd/>
            <a:tailEnd/>
          </a:ln>
          <a:effectLst/>
          <a:scene3d>
            <a:camera prst="legacyObliqueTopRight"/>
            <a:lightRig rig="legacyFlat3" dir="b"/>
          </a:scene3d>
          <a:sp3d extrusionH="100000" prstMaterial="legacyMatte">
            <a:bevelT w="13500" h="13500" prst="angle"/>
            <a:bevelB w="13500" h="13500" prst="angle"/>
            <a:extrusionClr>
              <a:srgbClr val="99FF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spcBef>
                <a:spcPct val="0"/>
              </a:spcBef>
            </a:pPr>
            <a:r>
              <a:rPr lang="en-US" sz="1600" b="1">
                <a:solidFill>
                  <a:schemeClr val="hlink"/>
                </a:solidFill>
              </a:rPr>
              <a:t>PROCESSING</a:t>
            </a:r>
          </a:p>
        </p:txBody>
      </p:sp>
      <p:sp>
        <p:nvSpPr>
          <p:cNvPr id="22552" name="Rectangle 75"/>
          <p:cNvSpPr>
            <a:spLocks noChangeArrowheads="1"/>
          </p:cNvSpPr>
          <p:nvPr/>
        </p:nvSpPr>
        <p:spPr bwMode="auto">
          <a:xfrm>
            <a:off x="4978400" y="3475038"/>
            <a:ext cx="1152525" cy="585787"/>
          </a:xfrm>
          <a:prstGeom prst="rect">
            <a:avLst/>
          </a:prstGeom>
          <a:solidFill>
            <a:srgbClr val="FFCCCC"/>
          </a:solidFill>
          <a:ln w="9525">
            <a:miter lim="800000"/>
            <a:headEnd/>
            <a:tailEnd/>
          </a:ln>
          <a:effectLst/>
          <a:scene3d>
            <a:camera prst="legacyObliqueTopRight"/>
            <a:lightRig rig="legacyFlat3" dir="b"/>
          </a:scene3d>
          <a:sp3d extrusionH="100000" prstMaterial="legacyMatte">
            <a:bevelT w="13500" h="13500" prst="angle"/>
            <a:bevelB w="13500" h="13500" prst="angle"/>
            <a:extrusionClr>
              <a:srgbClr val="FF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spcBef>
                <a:spcPct val="0"/>
              </a:spcBef>
            </a:pPr>
            <a:r>
              <a:rPr lang="en-US" sz="1600" b="1">
                <a:solidFill>
                  <a:schemeClr val="hlink"/>
                </a:solidFill>
              </a:rPr>
              <a:t>KICKER</a:t>
            </a:r>
          </a:p>
        </p:txBody>
      </p:sp>
      <p:sp>
        <p:nvSpPr>
          <p:cNvPr id="22553" name="Oval 80"/>
          <p:cNvSpPr>
            <a:spLocks noChangeArrowheads="1"/>
          </p:cNvSpPr>
          <p:nvPr/>
        </p:nvSpPr>
        <p:spPr bwMode="auto">
          <a:xfrm>
            <a:off x="6291263" y="4506913"/>
            <a:ext cx="287337"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54" name="Line 81"/>
          <p:cNvSpPr>
            <a:spLocks noChangeShapeType="1"/>
          </p:cNvSpPr>
          <p:nvPr/>
        </p:nvSpPr>
        <p:spPr bwMode="auto">
          <a:xfrm>
            <a:off x="4211638" y="4797425"/>
            <a:ext cx="576262" cy="0"/>
          </a:xfrm>
          <a:prstGeom prst="line">
            <a:avLst/>
          </a:prstGeom>
          <a:noFill/>
          <a:ln w="2540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55" name="Oval 85"/>
          <p:cNvSpPr>
            <a:spLocks noChangeArrowheads="1"/>
          </p:cNvSpPr>
          <p:nvPr/>
        </p:nvSpPr>
        <p:spPr bwMode="auto">
          <a:xfrm>
            <a:off x="2268538" y="1387475"/>
            <a:ext cx="360362" cy="503238"/>
          </a:xfrm>
          <a:prstGeom prst="ellipse">
            <a:avLst/>
          </a:prstGeom>
          <a:noFill/>
          <a:ln w="9525" algn="ctr">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a:spLocks noChangeAspect="1"/>
          </p:cNvSpPr>
          <p:nvPr/>
        </p:nvSpPr>
        <p:spPr>
          <a:xfrm>
            <a:off x="1974962" y="790853"/>
            <a:ext cx="5476713" cy="54767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4" name="Oval 3"/>
          <p:cNvSpPr/>
          <p:nvPr/>
        </p:nvSpPr>
        <p:spPr>
          <a:xfrm>
            <a:off x="2869591" y="1779929"/>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18" name="Oval 17"/>
          <p:cNvSpPr/>
          <p:nvPr/>
        </p:nvSpPr>
        <p:spPr>
          <a:xfrm>
            <a:off x="2950068" y="1884598"/>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19" name="Oval 18"/>
          <p:cNvSpPr/>
          <p:nvPr/>
        </p:nvSpPr>
        <p:spPr>
          <a:xfrm>
            <a:off x="4279291" y="1111150"/>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0" name="Oval 19"/>
          <p:cNvSpPr/>
          <p:nvPr/>
        </p:nvSpPr>
        <p:spPr>
          <a:xfrm>
            <a:off x="3317266" y="1527516"/>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1" name="Oval 20"/>
          <p:cNvSpPr/>
          <p:nvPr/>
        </p:nvSpPr>
        <p:spPr>
          <a:xfrm>
            <a:off x="3760179" y="1284628"/>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4" name="Oval 23"/>
          <p:cNvSpPr>
            <a:spLocks noChangeAspect="1"/>
          </p:cNvSpPr>
          <p:nvPr/>
        </p:nvSpPr>
        <p:spPr>
          <a:xfrm>
            <a:off x="3081772" y="1897663"/>
            <a:ext cx="3263092" cy="32630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Tree>
    <p:extLst>
      <p:ext uri="{BB962C8B-B14F-4D97-AF65-F5344CB8AC3E}">
        <p14:creationId xmlns:p14="http://schemas.microsoft.com/office/powerpoint/2010/main" val="144910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path" presetSubtype="0" fill="hold" grpId="0" nodeType="clickEffect">
                                  <p:stCondLst>
                                    <p:cond delay="0"/>
                                  </p:stCondLst>
                                  <p:childTnLst>
                                    <p:animMotion origin="layout" path="M -1.38889E-6 2.59259E-6 C 0.01893 -0.02431 0.08108 0.01736 0.11337 2.59259E-6 C 0.14566 -0.01736 0.16754 -0.10371 0.19393 -0.10371 C 0.22031 -0.10371 0.24011 -0.01736 0.27205 2.59259E-6 C 0.30382 0.01736 0.36632 -0.02431 0.38542 2.59259E-6 C 0.40434 0.0243 0.3724 0.1044 0.38542 0.14606 C 0.39844 0.18773 0.46406 0.21574 0.46406 0.25 C 0.46406 0.28426 0.39861 0.31018 0.38542 0.35139 C 0.37222 0.39259 0.40434 0.47245 0.38542 0.49676 C 0.36632 0.52106 0.30382 0.47986 0.27205 0.49676 C 0.24011 0.51365 0.22031 0.59815 0.19393 0.59815 C 0.16754 0.59815 0.14566 0.51365 0.11337 0.49676 C 0.08108 0.47986 0.01893 0.52106 -1.38889E-6 0.49676 C -0.01892 0.47245 0.01337 0.39259 -1.38889E-6 0.35139 C -0.01337 0.31018 -0.08038 0.28426 -0.08038 0.25 C -0.08038 0.21574 -0.01337 0.18773 -1.38889E-6 0.14606 C 0.01337 0.1044 0.00278 0.05092 0.0099 0.01319 " pathEditMode="relative" rAng="0" ptsTypes="sfsssssssssssssss">
                                      <p:cBhvr>
                                        <p:cTn id="6" dur="3000" fill="hold"/>
                                        <p:tgtEl>
                                          <p:spTgt spid="4"/>
                                        </p:tgtEl>
                                        <p:attrNameLst>
                                          <p:attrName>ppt_x</p:attrName>
                                          <p:attrName>ppt_y</p:attrName>
                                        </p:attrNameLst>
                                      </p:cBhvr>
                                      <p:rCtr x="19184" y="24722"/>
                                    </p:animMotion>
                                  </p:childTnLst>
                                </p:cTn>
                              </p:par>
                            </p:childTnLst>
                          </p:cTn>
                        </p:par>
                        <p:par>
                          <p:cTn id="7" fill="hold">
                            <p:stCondLst>
                              <p:cond delay="3000"/>
                            </p:stCondLst>
                            <p:childTnLst>
                              <p:par>
                                <p:cTn id="8" presetID="1" presetClass="entr"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3000"/>
                            </p:stCondLst>
                            <p:childTnLst>
                              <p:par>
                                <p:cTn id="11" presetID="1" presetClass="exit" presetSubtype="0" fill="hold" grpId="1" nodeType="after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par>
                          <p:cTn id="13" fill="hold">
                            <p:stCondLst>
                              <p:cond delay="3000"/>
                            </p:stCondLst>
                            <p:childTnLst>
                              <p:par>
                                <p:cTn id="14" presetID="17" presetClass="path" presetSubtype="0" fill="hold" grpId="0" nodeType="afterEffect">
                                  <p:stCondLst>
                                    <p:cond delay="0"/>
                                  </p:stCondLst>
                                  <p:childTnLst>
                                    <p:animMotion origin="layout" path="M -1.94444E-6 4.81481E-6 C 0.00365 -0.01667 0.00886 -0.05325 0.03281 -0.05834 C 0.05677 -0.06343 0.10972 -0.02153 0.14375 -0.03033 C 0.17691 -0.03959 0.21077 -0.11783 0.23663 -0.11158 C 0.2625 -0.1051 0.26927 -0.01505 0.29809 0.01018 C 0.32674 0.03541 0.39393 0.01134 0.40886 0.04074 C 0.42431 0.06851 0.38108 0.13912 0.38785 0.18263 C 0.39462 0.22708 0.45469 0.27106 0.44965 0.30509 C 0.44427 0.33865 0.37691 0.34675 0.35816 0.38402 C 0.33872 0.4206 0.35868 0.50717 0.33646 0.52638 C 0.31424 0.54444 0.25903 0.48796 0.22552 0.49583 C 0.1915 0.50509 0.16025 0.58263 0.13403 0.57546 C 0.10799 0.56875 0.1007 0.47939 0.07118 0.45462 C 0.04288 0.42893 -0.02569 0.45439 -0.04132 0.42569 C -0.05625 0.39652 -0.01267 0.32754 -0.01996 0.28379 C -0.02673 0.24004 -0.08611 0.19768 -0.08333 0.16319 C -0.07864 0.12939 -0.0092 0.11921 0.01007 0.0824 C 0.03004 0.04583 0.02535 -0.02269 0.04097 -0.05325 " pathEditMode="relative" rAng="0" ptsTypes="fafsssssssssssssss">
                                      <p:cBhvr>
                                        <p:cTn id="15" dur="3000" fill="hold"/>
                                        <p:tgtEl>
                                          <p:spTgt spid="18"/>
                                        </p:tgtEl>
                                        <p:attrNameLst>
                                          <p:attrName>ppt_x</p:attrName>
                                          <p:attrName>ppt_y</p:attrName>
                                        </p:attrNameLst>
                                      </p:cBhvr>
                                      <p:rCtr x="18420" y="23241"/>
                                    </p:animMotion>
                                  </p:childTnLst>
                                </p:cTn>
                              </p:par>
                            </p:childTnLst>
                          </p:cTn>
                        </p:par>
                        <p:par>
                          <p:cTn id="16" fill="hold">
                            <p:stCondLst>
                              <p:cond delay="6000"/>
                            </p:stCondLst>
                            <p:childTnLst>
                              <p:par>
                                <p:cTn id="17" presetID="1" presetClass="entr" presetSubtype="0" fill="hold" grpId="1" nodeType="after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par>
                          <p:cTn id="19" fill="hold">
                            <p:stCondLst>
                              <p:cond delay="6000"/>
                            </p:stCondLst>
                            <p:childTnLst>
                              <p:par>
                                <p:cTn id="20" presetID="1" presetClass="exit" presetSubtype="0" fill="hold" grpId="2" nodeType="afterEffect">
                                  <p:stCondLst>
                                    <p:cond delay="0"/>
                                  </p:stCondLst>
                                  <p:childTnLst>
                                    <p:set>
                                      <p:cBhvr>
                                        <p:cTn id="21" dur="1" fill="hold">
                                          <p:stCondLst>
                                            <p:cond delay="0"/>
                                          </p:stCondLst>
                                        </p:cTn>
                                        <p:tgtEl>
                                          <p:spTgt spid="18"/>
                                        </p:tgtEl>
                                        <p:attrNameLst>
                                          <p:attrName>style.visibility</p:attrName>
                                        </p:attrNameLst>
                                      </p:cBhvr>
                                      <p:to>
                                        <p:strVal val="hidden"/>
                                      </p:to>
                                    </p:set>
                                  </p:childTnLst>
                                </p:cTn>
                              </p:par>
                            </p:childTnLst>
                          </p:cTn>
                        </p:par>
                        <p:par>
                          <p:cTn id="22" fill="hold">
                            <p:stCondLst>
                              <p:cond delay="6000"/>
                            </p:stCondLst>
                            <p:childTnLst>
                              <p:par>
                                <p:cTn id="23" presetID="17" presetClass="path" presetSubtype="0" fill="hold" grpId="0" nodeType="afterEffect">
                                  <p:stCondLst>
                                    <p:cond delay="0"/>
                                  </p:stCondLst>
                                  <p:childTnLst>
                                    <p:animMotion origin="layout" path="M 2.77778E-7 -1.85185E-6 C 0.01146 -0.02778 0.02031 -0.04305 0.04479 -0.04028 C 0.06927 -0.0375 0.11267 0.01667 0.14705 0.01736 C 0.18212 0.01875 0.2276 -0.05 0.25122 -0.03588 C 0.27552 -0.02176 0.2691 0.06921 0.29288 0.10023 C 0.31736 0.1331 0.38733 0.12732 0.39705 0.1588 C 0.40764 0.19144 0.35434 0.24815 0.35382 0.29445 C 0.35365 0.33866 0.40677 0.39861 0.39618 0.43009 C 0.38628 0.46134 0.3184 0.45139 0.2941 0.48218 C 0.27014 0.51273 0.27639 0.60324 0.25174 0.61597 C 0.22674 0.62778 0.18108 0.55764 0.14757 0.55625 C 0.11319 0.55486 0.07031 0.62269 0.04618 0.60926 C 0.02118 0.59537 0.02622 0.50602 0.00174 0.47361 C -0.02292 0.44097 -0.09236 0.44676 -0.10243 0.41528 C -0.11267 0.38195 -0.06007 0.32593 -0.06007 0.28102 C -0.06059 0.23588 -0.11424 0.17732 -0.10434 0.14584 C -0.09444 0.11459 -0.02413 0.12361 0.00017 0.0919 C 0.02483 0.06134 0.0316 -0.00949 0.05017 -0.03727 " pathEditMode="relative" rAng="0" ptsTypes="safsssssssssssssss">
                                      <p:cBhvr>
                                        <p:cTn id="24" dur="3000" fill="hold"/>
                                        <p:tgtEl>
                                          <p:spTgt spid="20"/>
                                        </p:tgtEl>
                                        <p:attrNameLst>
                                          <p:attrName>ppt_x</p:attrName>
                                          <p:attrName>ppt_y</p:attrName>
                                        </p:attrNameLst>
                                      </p:cBhvr>
                                      <p:rCtr x="14670" y="28889"/>
                                    </p:animMotion>
                                  </p:childTnLst>
                                </p:cTn>
                              </p:par>
                            </p:childTnLst>
                          </p:cTn>
                        </p:par>
                        <p:par>
                          <p:cTn id="25" fill="hold">
                            <p:stCondLst>
                              <p:cond delay="9000"/>
                            </p:stCondLst>
                            <p:childTnLst>
                              <p:par>
                                <p:cTn id="26" presetID="1" presetClass="entr" presetSubtype="0" fill="hold" grpId="1" nodeType="afterEffect">
                                  <p:stCondLst>
                                    <p:cond delay="0"/>
                                  </p:stCondLst>
                                  <p:childTnLst>
                                    <p:set>
                                      <p:cBhvr>
                                        <p:cTn id="27" dur="1" fill="hold">
                                          <p:stCondLst>
                                            <p:cond delay="0"/>
                                          </p:stCondLst>
                                        </p:cTn>
                                        <p:tgtEl>
                                          <p:spTgt spid="21"/>
                                        </p:tgtEl>
                                        <p:attrNameLst>
                                          <p:attrName>style.visibility</p:attrName>
                                        </p:attrNameLst>
                                      </p:cBhvr>
                                      <p:to>
                                        <p:strVal val="visible"/>
                                      </p:to>
                                    </p:set>
                                  </p:childTnLst>
                                </p:cTn>
                              </p:par>
                            </p:childTnLst>
                          </p:cTn>
                        </p:par>
                        <p:par>
                          <p:cTn id="28" fill="hold">
                            <p:stCondLst>
                              <p:cond delay="9000"/>
                            </p:stCondLst>
                            <p:childTnLst>
                              <p:par>
                                <p:cTn id="29" presetID="1" presetClass="exit" presetSubtype="0" fill="hold" grpId="2" nodeType="afterEffect">
                                  <p:stCondLst>
                                    <p:cond delay="0"/>
                                  </p:stCondLst>
                                  <p:childTnLst>
                                    <p:set>
                                      <p:cBhvr>
                                        <p:cTn id="30" dur="1" fill="hold">
                                          <p:stCondLst>
                                            <p:cond delay="0"/>
                                          </p:stCondLst>
                                        </p:cTn>
                                        <p:tgtEl>
                                          <p:spTgt spid="20"/>
                                        </p:tgtEl>
                                        <p:attrNameLst>
                                          <p:attrName>style.visibility</p:attrName>
                                        </p:attrNameLst>
                                      </p:cBhvr>
                                      <p:to>
                                        <p:strVal val="hidden"/>
                                      </p:to>
                                    </p:set>
                                  </p:childTnLst>
                                </p:cTn>
                              </p:par>
                            </p:childTnLst>
                          </p:cTn>
                        </p:par>
                        <p:par>
                          <p:cTn id="31" fill="hold">
                            <p:stCondLst>
                              <p:cond delay="9000"/>
                            </p:stCondLst>
                            <p:childTnLst>
                              <p:par>
                                <p:cTn id="32" presetID="17" presetClass="path" presetSubtype="0" fill="hold" grpId="0" nodeType="afterEffect">
                                  <p:stCondLst>
                                    <p:cond delay="0"/>
                                  </p:stCondLst>
                                  <p:childTnLst>
                                    <p:animMotion origin="layout" path="M 2.77778E-6 4.81481E-6 C 0.01146 -0.02639 0.02291 -0.04121 0.04583 -0.03195 C 0.06875 -0.02269 0.10382 0.04467 0.1375 0.05532 C 0.17153 0.06527 0.22656 0.01226 0.24809 0.03263 C 0.26909 0.05324 0.24861 0.13842 0.26718 0.17662 C 0.28559 0.21504 0.35416 0.22847 0.3585 0.26203 C 0.36475 0.29768 0.30364 0.33842 0.29705 0.38287 C 0.29028 0.42708 0.33038 0.49953 0.31649 0.52754 C 0.30156 0.55393 0.23732 0.52754 0.20833 0.54953 C 0.17968 0.57361 0.1717 0.66319 0.14566 0.66736 C 0.11979 0.67268 0.08611 0.59166 0.05347 0.5824 C 0.01962 0.57152 -0.03264 0.62476 -0.05434 0.60462 C -0.07535 0.58541 -0.05695 0.49907 -0.07709 0.46041 C -0.09514 0.42222 -0.16372 0.40856 -0.1691 0.3743 C -0.17361 0.33958 -0.1125 0.29861 -0.10608 0.25532 C -0.1 0.21134 -0.14271 0.13935 -0.12743 0.1125 C -0.11354 0.08333 -0.04653 0.11111 -0.01841 0.08726 C 0.01093 0.06412 0.02916 -0.00788 0.05746 -0.02825 " pathEditMode="relative" rAng="0" ptsTypes="safsssssssssssssss">
                                      <p:cBhvr>
                                        <p:cTn id="33" dur="3000" fill="hold"/>
                                        <p:tgtEl>
                                          <p:spTgt spid="21"/>
                                        </p:tgtEl>
                                        <p:attrNameLst>
                                          <p:attrName>ppt_x</p:attrName>
                                          <p:attrName>ppt_y</p:attrName>
                                        </p:attrNameLst>
                                      </p:cBhvr>
                                      <p:rCtr x="9549" y="31574"/>
                                    </p:animMotion>
                                  </p:childTnLst>
                                </p:cTn>
                              </p:par>
                            </p:childTnLst>
                          </p:cTn>
                        </p:par>
                        <p:par>
                          <p:cTn id="34" fill="hold">
                            <p:stCondLst>
                              <p:cond delay="12000"/>
                            </p:stCondLst>
                            <p:childTnLst>
                              <p:par>
                                <p:cTn id="35" presetID="1" presetClass="entr" presetSubtype="0" fill="hold" grpId="1" nodeType="after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par>
                          <p:cTn id="37" fill="hold">
                            <p:stCondLst>
                              <p:cond delay="12000"/>
                            </p:stCondLst>
                            <p:childTnLst>
                              <p:par>
                                <p:cTn id="38" presetID="1" presetClass="exit" presetSubtype="0" fill="hold" grpId="2" nodeType="afterEffect">
                                  <p:stCondLst>
                                    <p:cond delay="0"/>
                                  </p:stCondLst>
                                  <p:childTnLst>
                                    <p:set>
                                      <p:cBhvr>
                                        <p:cTn id="39" dur="1" fill="hold">
                                          <p:stCondLst>
                                            <p:cond delay="0"/>
                                          </p:stCondLst>
                                        </p:cTn>
                                        <p:tgtEl>
                                          <p:spTgt spid="21"/>
                                        </p:tgtEl>
                                        <p:attrNameLst>
                                          <p:attrName>style.visibility</p:attrName>
                                        </p:attrNameLst>
                                      </p:cBhvr>
                                      <p:to>
                                        <p:strVal val="hidden"/>
                                      </p:to>
                                    </p:set>
                                  </p:childTnLst>
                                </p:cTn>
                              </p:par>
                            </p:childTnLst>
                          </p:cTn>
                        </p:par>
                        <p:par>
                          <p:cTn id="40" fill="hold">
                            <p:stCondLst>
                              <p:cond delay="12000"/>
                            </p:stCondLst>
                            <p:childTnLst>
                              <p:par>
                                <p:cTn id="41" presetID="17" presetClass="path" presetSubtype="0" fill="hold" grpId="0" nodeType="afterEffect">
                                  <p:stCondLst>
                                    <p:cond delay="0"/>
                                  </p:stCondLst>
                                  <p:childTnLst>
                                    <p:animMotion origin="layout" path="M -8.33333E-7 -2.96296E-6 C 0.01771 -0.0125 0.01997 -0.02268 0.04011 -0.00625 C 0.06024 0.01019 0.08889 0.08079 0.12101 0.09815 C 0.1533 0.11713 0.21337 0.07408 0.23281 0.09746 C 0.25243 0.12246 0.22136 0.20255 0.23403 0.24468 C 0.24965 0.28658 0.31476 0.31459 0.31736 0.34908 C 0.3184 0.38357 0.25382 0.41204 0.24149 0.4544 C 0.22865 0.49584 0.26215 0.57685 0.24497 0.60162 C 0.22708 0.62593 0.16632 0.58473 0.13559 0.60232 C 0.10469 0.62014 0.08681 0.70602 0.06059 0.70695 C 0.03472 0.70741 0.01042 0.62037 -0.0217 0.60301 C -0.05382 0.58565 -0.11042 0.62755 -0.12986 0.60278 C -0.14878 0.57963 -0.12239 0.5007 -0.13594 0.45602 C -0.15052 0.41505 -0.21632 0.38843 -0.21719 0.35278 C -0.21875 0.31783 -0.15451 0.28982 -0.14392 0.24954 C -0.13142 0.20625 -0.16632 0.12547 -0.14809 0.10116 C -0.13055 0.07685 -0.06858 0.11806 -0.03611 0.1 C -0.00521 0.08241 0.01111 -0.0037 0.04896 0.00695 " pathEditMode="relative" rAng="0" ptsTypes="safsssssssssssssss">
                                      <p:cBhvr>
                                        <p:cTn id="42" dur="3000" fill="hold"/>
                                        <p:tgtEl>
                                          <p:spTgt spid="19"/>
                                        </p:tgtEl>
                                        <p:attrNameLst>
                                          <p:attrName>ppt_x</p:attrName>
                                          <p:attrName>ppt_y</p:attrName>
                                        </p:attrNameLst>
                                      </p:cBhvr>
                                      <p:rCtr x="4983" y="34236"/>
                                    </p:animMotion>
                                  </p:childTnLst>
                                </p:cTn>
                              </p:par>
                            </p:childTnLst>
                          </p:cTn>
                        </p:par>
                        <p:par>
                          <p:cTn id="43" fill="hold">
                            <p:stCondLst>
                              <p:cond delay="15000"/>
                            </p:stCondLst>
                            <p:childTnLst>
                              <p:par>
                                <p:cTn id="44" presetID="1" presetClass="exit" presetSubtype="0" fill="hold" grpId="2" nodeType="afterEffect">
                                  <p:stCondLst>
                                    <p:cond delay="0"/>
                                  </p:stCondLst>
                                  <p:childTnLst>
                                    <p:set>
                                      <p:cBhvr>
                                        <p:cTn id="45"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746759" y="1779929"/>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18" name="Oval 17"/>
          <p:cNvSpPr/>
          <p:nvPr/>
        </p:nvSpPr>
        <p:spPr>
          <a:xfrm>
            <a:off x="2827236" y="1884598"/>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19" name="Oval 18"/>
          <p:cNvSpPr/>
          <p:nvPr/>
        </p:nvSpPr>
        <p:spPr>
          <a:xfrm>
            <a:off x="4156459" y="1111150"/>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0" name="Oval 19"/>
          <p:cNvSpPr/>
          <p:nvPr/>
        </p:nvSpPr>
        <p:spPr>
          <a:xfrm>
            <a:off x="3194434" y="1527516"/>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1" name="Oval 20"/>
          <p:cNvSpPr/>
          <p:nvPr/>
        </p:nvSpPr>
        <p:spPr>
          <a:xfrm>
            <a:off x="3637347" y="1284628"/>
            <a:ext cx="144016" cy="144016"/>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4" name="Oval 23"/>
          <p:cNvSpPr>
            <a:spLocks noChangeAspect="1"/>
          </p:cNvSpPr>
          <p:nvPr/>
        </p:nvSpPr>
        <p:spPr>
          <a:xfrm>
            <a:off x="2995550" y="1961475"/>
            <a:ext cx="3263092" cy="32630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10" name="Chord 9"/>
          <p:cNvSpPr/>
          <p:nvPr/>
        </p:nvSpPr>
        <p:spPr>
          <a:xfrm rot="19524237">
            <a:off x="1855986" y="778057"/>
            <a:ext cx="5451577" cy="5500363"/>
          </a:xfrm>
          <a:prstGeom prst="chord">
            <a:avLst>
              <a:gd name="adj1" fmla="val 2861773"/>
              <a:gd name="adj2" fmla="val 13393501"/>
            </a:avLst>
          </a:prstGeom>
        </p:spPr>
        <p:style>
          <a:lnRef idx="0">
            <a:schemeClr val="accent5"/>
          </a:lnRef>
          <a:fillRef idx="3">
            <a:schemeClr val="accent5"/>
          </a:fillRef>
          <a:effectRef idx="3">
            <a:schemeClr val="accent5"/>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5" name="Oval 24"/>
          <p:cNvSpPr>
            <a:spLocks noChangeAspect="1"/>
          </p:cNvSpPr>
          <p:nvPr/>
        </p:nvSpPr>
        <p:spPr>
          <a:xfrm>
            <a:off x="1852130" y="790853"/>
            <a:ext cx="5476713" cy="54767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 name="Chord 1"/>
          <p:cNvSpPr/>
          <p:nvPr/>
        </p:nvSpPr>
        <p:spPr>
          <a:xfrm rot="8724237">
            <a:off x="1880639" y="769815"/>
            <a:ext cx="5427296" cy="5491492"/>
          </a:xfrm>
          <a:prstGeom prst="chord">
            <a:avLst>
              <a:gd name="adj1" fmla="val 2861773"/>
              <a:gd name="adj2" fmla="val 13393501"/>
            </a:avLst>
          </a:prstGeom>
        </p:spPr>
        <p:style>
          <a:lnRef idx="0">
            <a:schemeClr val="accent5"/>
          </a:lnRef>
          <a:fillRef idx="3">
            <a:schemeClr val="accent5"/>
          </a:fillRef>
          <a:effectRef idx="3">
            <a:schemeClr val="accent5"/>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3" name="Rectangle 2"/>
          <p:cNvSpPr/>
          <p:nvPr/>
        </p:nvSpPr>
        <p:spPr>
          <a:xfrm>
            <a:off x="7014949" y="5240737"/>
            <a:ext cx="1733265" cy="10645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5" name="Rectangle 4"/>
          <p:cNvSpPr/>
          <p:nvPr/>
        </p:nvSpPr>
        <p:spPr>
          <a:xfrm>
            <a:off x="7738279" y="5677922"/>
            <a:ext cx="286603" cy="9507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cxnSp>
        <p:nvCxnSpPr>
          <p:cNvPr id="7" name="Straight Connector 6"/>
          <p:cNvCxnSpPr>
            <a:stCxn id="3" idx="1"/>
            <a:endCxn id="3" idx="3"/>
          </p:cNvCxnSpPr>
          <p:nvPr/>
        </p:nvCxnSpPr>
        <p:spPr>
          <a:xfrm>
            <a:off x="7014949" y="5773000"/>
            <a:ext cx="173326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7738277" y="5293124"/>
            <a:ext cx="286603" cy="47987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16" name="Rectangle 15"/>
          <p:cNvSpPr/>
          <p:nvPr/>
        </p:nvSpPr>
        <p:spPr>
          <a:xfrm>
            <a:off x="7738279" y="5772999"/>
            <a:ext cx="286603" cy="30100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3" name="Rectangle 22"/>
          <p:cNvSpPr/>
          <p:nvPr/>
        </p:nvSpPr>
        <p:spPr>
          <a:xfrm>
            <a:off x="7738276" y="5774897"/>
            <a:ext cx="286603" cy="44215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6" name="Rectangle 25"/>
          <p:cNvSpPr/>
          <p:nvPr/>
        </p:nvSpPr>
        <p:spPr>
          <a:xfrm>
            <a:off x="7738279" y="5525521"/>
            <a:ext cx="286603" cy="24747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7" name="Rectangle 26"/>
          <p:cNvSpPr/>
          <p:nvPr/>
        </p:nvSpPr>
        <p:spPr>
          <a:xfrm>
            <a:off x="384412" y="5235894"/>
            <a:ext cx="1733265" cy="10645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28" name="Rectangle 27"/>
          <p:cNvSpPr/>
          <p:nvPr/>
        </p:nvSpPr>
        <p:spPr>
          <a:xfrm>
            <a:off x="1107742" y="5274074"/>
            <a:ext cx="286603" cy="49408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cxnSp>
        <p:nvCxnSpPr>
          <p:cNvPr id="29" name="Straight Connector 28"/>
          <p:cNvCxnSpPr>
            <a:stCxn id="27" idx="1"/>
            <a:endCxn id="27" idx="3"/>
          </p:cNvCxnSpPr>
          <p:nvPr/>
        </p:nvCxnSpPr>
        <p:spPr>
          <a:xfrm>
            <a:off x="384412" y="5768157"/>
            <a:ext cx="173326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07742" y="5768156"/>
            <a:ext cx="286603" cy="15050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34" name="Rectangle 33"/>
          <p:cNvSpPr/>
          <p:nvPr/>
        </p:nvSpPr>
        <p:spPr>
          <a:xfrm>
            <a:off x="1107742" y="5768157"/>
            <a:ext cx="286603" cy="15050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35" name="Rectangle 34"/>
          <p:cNvSpPr/>
          <p:nvPr/>
        </p:nvSpPr>
        <p:spPr>
          <a:xfrm>
            <a:off x="1107741" y="5774803"/>
            <a:ext cx="286603" cy="28014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36" name="Rectangle 35"/>
          <p:cNvSpPr/>
          <p:nvPr/>
        </p:nvSpPr>
        <p:spPr>
          <a:xfrm>
            <a:off x="1107740" y="5778584"/>
            <a:ext cx="286603" cy="28014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eaLnBrk="1" fontAlgn="auto" hangingPunct="1">
              <a:spcBef>
                <a:spcPts val="0"/>
              </a:spcBef>
              <a:spcAft>
                <a:spcPts val="0"/>
              </a:spcAft>
            </a:pPr>
            <a:endParaRPr lang="en-GB" sz="1800">
              <a:solidFill>
                <a:prstClr val="white"/>
              </a:solidFill>
            </a:endParaRPr>
          </a:p>
        </p:txBody>
      </p:sp>
      <p:sp>
        <p:nvSpPr>
          <p:cNvPr id="12" name="TextBox 11"/>
          <p:cNvSpPr txBox="1"/>
          <p:nvPr/>
        </p:nvSpPr>
        <p:spPr>
          <a:xfrm>
            <a:off x="853338" y="4844534"/>
            <a:ext cx="811441" cy="369332"/>
          </a:xfrm>
          <a:prstGeom prst="rect">
            <a:avLst/>
          </a:prstGeom>
          <a:noFill/>
        </p:spPr>
        <p:txBody>
          <a:bodyPr wrap="none" rtlCol="0">
            <a:spAutoFit/>
          </a:bodyPr>
          <a:lstStyle/>
          <a:p>
            <a:pPr algn="l" eaLnBrk="1" fontAlgn="auto" hangingPunct="1">
              <a:spcBef>
                <a:spcPts val="0"/>
              </a:spcBef>
              <a:spcAft>
                <a:spcPts val="0"/>
              </a:spcAft>
            </a:pPr>
            <a:r>
              <a:rPr lang="en-GB" sz="1800" dirty="0">
                <a:solidFill>
                  <a:prstClr val="black"/>
                </a:solidFill>
                <a:latin typeface="Calibri"/>
                <a:cs typeface="+mn-cs"/>
              </a:rPr>
              <a:t>BPM A</a:t>
            </a:r>
            <a:endParaRPr lang="en-GB" sz="1800" dirty="0">
              <a:solidFill>
                <a:prstClr val="black"/>
              </a:solidFill>
              <a:latin typeface="Calibri"/>
              <a:cs typeface="+mn-cs"/>
            </a:endParaRPr>
          </a:p>
        </p:txBody>
      </p:sp>
      <p:sp>
        <p:nvSpPr>
          <p:cNvPr id="37" name="TextBox 36"/>
          <p:cNvSpPr txBox="1"/>
          <p:nvPr/>
        </p:nvSpPr>
        <p:spPr>
          <a:xfrm>
            <a:off x="7483871" y="4844534"/>
            <a:ext cx="803425" cy="369332"/>
          </a:xfrm>
          <a:prstGeom prst="rect">
            <a:avLst/>
          </a:prstGeom>
          <a:noFill/>
        </p:spPr>
        <p:txBody>
          <a:bodyPr wrap="none" rtlCol="0">
            <a:spAutoFit/>
          </a:bodyPr>
          <a:lstStyle/>
          <a:p>
            <a:pPr algn="l" eaLnBrk="1" fontAlgn="auto" hangingPunct="1">
              <a:spcBef>
                <a:spcPts val="0"/>
              </a:spcBef>
              <a:spcAft>
                <a:spcPts val="0"/>
              </a:spcAft>
            </a:pPr>
            <a:r>
              <a:rPr lang="en-GB" sz="1800" dirty="0">
                <a:solidFill>
                  <a:prstClr val="black"/>
                </a:solidFill>
                <a:latin typeface="Calibri"/>
                <a:cs typeface="+mn-cs"/>
              </a:rPr>
              <a:t>BPM B</a:t>
            </a:r>
            <a:endParaRPr lang="en-GB" sz="1800" dirty="0">
              <a:solidFill>
                <a:prstClr val="black"/>
              </a:solidFill>
              <a:latin typeface="Calibri"/>
              <a:cs typeface="+mn-cs"/>
            </a:endParaRPr>
          </a:p>
        </p:txBody>
      </p:sp>
    </p:spTree>
    <p:extLst>
      <p:ext uri="{BB962C8B-B14F-4D97-AF65-F5344CB8AC3E}">
        <p14:creationId xmlns:p14="http://schemas.microsoft.com/office/powerpoint/2010/main" val="381220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17" presetClass="path" presetSubtype="0" fill="hold" grpId="0" nodeType="withEffect">
                                  <p:stCondLst>
                                    <p:cond delay="0"/>
                                  </p:stCondLst>
                                  <p:childTnLst>
                                    <p:animMotion origin="layout" path="M -1.38889E-6 2.59259E-6 C 0.01893 -0.02431 0.08108 0.01736 0.11337 2.59259E-6 C 0.14566 -0.01736 0.16754 -0.10371 0.19393 -0.10371 C 0.22031 -0.10371 0.24011 -0.01736 0.27205 2.59259E-6 C 0.30382 0.01736 0.36632 -0.02431 0.38542 2.59259E-6 C 0.40434 0.0243 0.3724 0.1044 0.38542 0.14606 C 0.39844 0.18773 0.46406 0.21574 0.46406 0.25 C 0.46406 0.28426 0.39861 0.31018 0.38542 0.35139 C 0.37222 0.39259 0.40434 0.47245 0.38542 0.49676 C 0.36632 0.52106 0.30382 0.47986 0.27205 0.49676 C 0.24011 0.51365 0.22031 0.59815 0.19393 0.59815 C 0.16754 0.59815 0.14566 0.51365 0.11337 0.49676 C 0.08108 0.47986 0.01893 0.52106 -1.38889E-6 0.49676 C -0.01892 0.47245 0.01337 0.39259 -1.38889E-6 0.35139 C -0.01337 0.31018 -0.08038 0.28426 -0.08038 0.25 C -0.08038 0.21574 -0.01337 0.18773 -1.38889E-6 0.14606 C 0.01337 0.1044 0.00278 0.05092 0.0099 0.01319 " pathEditMode="relative" rAng="0" ptsTypes="sfsssssssssssssss">
                                      <p:cBhvr>
                                        <p:cTn id="16" dur="3000" fill="hold"/>
                                        <p:tgtEl>
                                          <p:spTgt spid="4"/>
                                        </p:tgtEl>
                                        <p:attrNameLst>
                                          <p:attrName>ppt_x</p:attrName>
                                          <p:attrName>ppt_y</p:attrName>
                                        </p:attrNameLst>
                                      </p:cBhvr>
                                      <p:rCtr x="19184" y="24722"/>
                                    </p:animMotion>
                                  </p:childTnLst>
                                </p:cTn>
                              </p:par>
                              <p:par>
                                <p:cTn id="17" presetID="22" presetClass="entr" presetSubtype="4" fill="hold" grpId="0" nodeType="withEffect">
                                  <p:stCondLst>
                                    <p:cond delay="120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200"/>
                                        <p:tgtEl>
                                          <p:spTgt spid="5"/>
                                        </p:tgtEl>
                                      </p:cBhvr>
                                    </p:animEffect>
                                  </p:childTnLst>
                                </p:cTn>
                              </p:par>
                              <p:par>
                                <p:cTn id="20" presetID="22" presetClass="exit" presetSubtype="1" fill="hold" grpId="1" nodeType="withEffect">
                                  <p:stCondLst>
                                    <p:cond delay="1400"/>
                                  </p:stCondLst>
                                  <p:childTnLst>
                                    <p:animEffect transition="out" filter="wipe(up)">
                                      <p:cBhvr>
                                        <p:cTn id="21" dur="200"/>
                                        <p:tgtEl>
                                          <p:spTgt spid="5"/>
                                        </p:tgtEl>
                                      </p:cBhvr>
                                    </p:animEffect>
                                    <p:set>
                                      <p:cBhvr>
                                        <p:cTn id="22" dur="1" fill="hold">
                                          <p:stCondLst>
                                            <p:cond delay="199"/>
                                          </p:stCondLst>
                                        </p:cTn>
                                        <p:tgtEl>
                                          <p:spTgt spid="5"/>
                                        </p:tgtEl>
                                        <p:attrNameLst>
                                          <p:attrName>style.visibility</p:attrName>
                                        </p:attrNameLst>
                                      </p:cBhvr>
                                      <p:to>
                                        <p:strVal val="hidden"/>
                                      </p:to>
                                    </p:set>
                                  </p:childTnLst>
                                </p:cTn>
                              </p:par>
                              <p:par>
                                <p:cTn id="23" presetID="22" presetClass="entr" presetSubtype="1" fill="hold" grpId="0" nodeType="withEffect">
                                  <p:stCondLst>
                                    <p:cond delay="2600"/>
                                  </p:stCondLst>
                                  <p:childTnLst>
                                    <p:set>
                                      <p:cBhvr>
                                        <p:cTn id="24" dur="1" fill="hold">
                                          <p:stCondLst>
                                            <p:cond delay="0"/>
                                          </p:stCondLst>
                                        </p:cTn>
                                        <p:tgtEl>
                                          <p:spTgt spid="31"/>
                                        </p:tgtEl>
                                        <p:attrNameLst>
                                          <p:attrName>style.visibility</p:attrName>
                                        </p:attrNameLst>
                                      </p:cBhvr>
                                      <p:to>
                                        <p:strVal val="visible"/>
                                      </p:to>
                                    </p:set>
                                    <p:animEffect transition="in" filter="wipe(up)">
                                      <p:cBhvr>
                                        <p:cTn id="25" dur="200"/>
                                        <p:tgtEl>
                                          <p:spTgt spid="31"/>
                                        </p:tgtEl>
                                      </p:cBhvr>
                                    </p:animEffect>
                                  </p:childTnLst>
                                </p:cTn>
                              </p:par>
                              <p:par>
                                <p:cTn id="26" presetID="22" presetClass="exit" presetSubtype="4" fill="hold" grpId="1" nodeType="withEffect">
                                  <p:stCondLst>
                                    <p:cond delay="2800"/>
                                  </p:stCondLst>
                                  <p:childTnLst>
                                    <p:animEffect transition="out" filter="wipe(down)">
                                      <p:cBhvr>
                                        <p:cTn id="27" dur="200"/>
                                        <p:tgtEl>
                                          <p:spTgt spid="31"/>
                                        </p:tgtEl>
                                      </p:cBhvr>
                                    </p:animEffect>
                                    <p:set>
                                      <p:cBhvr>
                                        <p:cTn id="28" dur="1" fill="hold">
                                          <p:stCondLst>
                                            <p:cond delay="199"/>
                                          </p:stCondLst>
                                        </p:cTn>
                                        <p:tgtEl>
                                          <p:spTgt spid="31"/>
                                        </p:tgtEl>
                                        <p:attrNameLst>
                                          <p:attrName>style.visibility</p:attrName>
                                        </p:attrNameLst>
                                      </p:cBhvr>
                                      <p:to>
                                        <p:strVal val="hidden"/>
                                      </p:to>
                                    </p:set>
                                  </p:childTnLst>
                                </p:cTn>
                              </p:par>
                            </p:childTnLst>
                          </p:cTn>
                        </p:par>
                        <p:par>
                          <p:cTn id="29" fill="hold">
                            <p:stCondLst>
                              <p:cond delay="3000"/>
                            </p:stCondLst>
                            <p:childTnLst>
                              <p:par>
                                <p:cTn id="30" presetID="1" presetClass="entr" presetSubtype="0" fill="hold" grpId="1" nodeType="after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childTnLst>
                          </p:cTn>
                        </p:par>
                        <p:par>
                          <p:cTn id="32" fill="hold">
                            <p:stCondLst>
                              <p:cond delay="3000"/>
                            </p:stCondLst>
                            <p:childTnLst>
                              <p:par>
                                <p:cTn id="33" presetID="1" presetClass="exit" presetSubtype="0" fill="hold" grpId="1" nodeType="afterEffect">
                                  <p:stCondLst>
                                    <p:cond delay="0"/>
                                  </p:stCondLst>
                                  <p:childTnLst>
                                    <p:set>
                                      <p:cBhvr>
                                        <p:cTn id="34" dur="1" fill="hold">
                                          <p:stCondLst>
                                            <p:cond delay="0"/>
                                          </p:stCondLst>
                                        </p:cTn>
                                        <p:tgtEl>
                                          <p:spTgt spid="4"/>
                                        </p:tgtEl>
                                        <p:attrNameLst>
                                          <p:attrName>style.visibility</p:attrName>
                                        </p:attrNameLst>
                                      </p:cBhvr>
                                      <p:to>
                                        <p:strVal val="hidden"/>
                                      </p:to>
                                    </p:set>
                                  </p:childTnLst>
                                </p:cTn>
                              </p:par>
                            </p:childTnLst>
                          </p:cTn>
                        </p:par>
                        <p:par>
                          <p:cTn id="35" fill="hold">
                            <p:stCondLst>
                              <p:cond delay="3000"/>
                            </p:stCondLst>
                            <p:childTnLst>
                              <p:par>
                                <p:cTn id="36" presetID="17" presetClass="path" presetSubtype="0" fill="hold" grpId="0" nodeType="afterEffect">
                                  <p:stCondLst>
                                    <p:cond delay="0"/>
                                  </p:stCondLst>
                                  <p:childTnLst>
                                    <p:animMotion origin="layout" path="M -1.94444E-6 4.81481E-6 C 0.00365 -0.01667 0.00886 -0.05325 0.03281 -0.05834 C 0.05677 -0.06343 0.10972 -0.02153 0.14375 -0.03033 C 0.17691 -0.03959 0.21077 -0.11783 0.23663 -0.11158 C 0.2625 -0.1051 0.26927 -0.01505 0.29809 0.01018 C 0.32674 0.03541 0.39393 0.01134 0.40886 0.04074 C 0.42431 0.06851 0.38108 0.13912 0.38785 0.18263 C 0.39462 0.22708 0.45469 0.27106 0.44965 0.30509 C 0.44427 0.33865 0.37691 0.34675 0.35816 0.38402 C 0.33872 0.4206 0.35868 0.50717 0.33646 0.52638 C 0.31424 0.54444 0.25903 0.48796 0.22552 0.49583 C 0.1915 0.50509 0.16025 0.58263 0.13403 0.57546 C 0.10799 0.56875 0.1007 0.47939 0.07118 0.45462 C 0.04288 0.42893 -0.02569 0.45439 -0.04132 0.42569 C -0.05625 0.39652 -0.01267 0.32754 -0.01996 0.28379 C -0.02673 0.24004 -0.08611 0.19768 -0.08333 0.16319 C -0.07864 0.12939 -0.0092 0.11921 0.01007 0.0824 C 0.03004 0.04583 0.02535 -0.02269 0.04097 -0.05325 " pathEditMode="relative" rAng="0" ptsTypes="fafsssssssssssssss">
                                      <p:cBhvr>
                                        <p:cTn id="37" dur="3000" fill="hold"/>
                                        <p:tgtEl>
                                          <p:spTgt spid="18"/>
                                        </p:tgtEl>
                                        <p:attrNameLst>
                                          <p:attrName>ppt_x</p:attrName>
                                          <p:attrName>ppt_y</p:attrName>
                                        </p:attrNameLst>
                                      </p:cBhvr>
                                      <p:rCtr x="18420" y="23241"/>
                                    </p:animMotion>
                                  </p:childTnLst>
                                </p:cTn>
                              </p:par>
                              <p:par>
                                <p:cTn id="38" presetID="22" presetClass="entr" presetSubtype="4" fill="hold" grpId="0" nodeType="withEffect">
                                  <p:stCondLst>
                                    <p:cond delay="120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200"/>
                                        <p:tgtEl>
                                          <p:spTgt spid="15"/>
                                        </p:tgtEl>
                                      </p:cBhvr>
                                    </p:animEffect>
                                  </p:childTnLst>
                                </p:cTn>
                              </p:par>
                              <p:par>
                                <p:cTn id="41" presetID="22" presetClass="exit" presetSubtype="1" fill="hold" grpId="1" nodeType="withEffect">
                                  <p:stCondLst>
                                    <p:cond delay="1400"/>
                                  </p:stCondLst>
                                  <p:childTnLst>
                                    <p:animEffect transition="out" filter="wipe(up)">
                                      <p:cBhvr>
                                        <p:cTn id="42" dur="200"/>
                                        <p:tgtEl>
                                          <p:spTgt spid="15"/>
                                        </p:tgtEl>
                                      </p:cBhvr>
                                    </p:animEffect>
                                    <p:set>
                                      <p:cBhvr>
                                        <p:cTn id="43" dur="1" fill="hold">
                                          <p:stCondLst>
                                            <p:cond delay="199"/>
                                          </p:stCondLst>
                                        </p:cTn>
                                        <p:tgtEl>
                                          <p:spTgt spid="15"/>
                                        </p:tgtEl>
                                        <p:attrNameLst>
                                          <p:attrName>style.visibility</p:attrName>
                                        </p:attrNameLst>
                                      </p:cBhvr>
                                      <p:to>
                                        <p:strVal val="hidden"/>
                                      </p:to>
                                    </p:set>
                                  </p:childTnLst>
                                </p:cTn>
                              </p:par>
                              <p:par>
                                <p:cTn id="44" presetID="22" presetClass="entr" presetSubtype="4" fill="hold" grpId="0" nodeType="withEffect">
                                  <p:stCondLst>
                                    <p:cond delay="2600"/>
                                  </p:stCondLst>
                                  <p:childTnLst>
                                    <p:set>
                                      <p:cBhvr>
                                        <p:cTn id="45" dur="1" fill="hold">
                                          <p:stCondLst>
                                            <p:cond delay="0"/>
                                          </p:stCondLst>
                                        </p:cTn>
                                        <p:tgtEl>
                                          <p:spTgt spid="28"/>
                                        </p:tgtEl>
                                        <p:attrNameLst>
                                          <p:attrName>style.visibility</p:attrName>
                                        </p:attrNameLst>
                                      </p:cBhvr>
                                      <p:to>
                                        <p:strVal val="visible"/>
                                      </p:to>
                                    </p:set>
                                    <p:animEffect transition="in" filter="wipe(down)">
                                      <p:cBhvr>
                                        <p:cTn id="46" dur="200"/>
                                        <p:tgtEl>
                                          <p:spTgt spid="28"/>
                                        </p:tgtEl>
                                      </p:cBhvr>
                                    </p:animEffect>
                                  </p:childTnLst>
                                </p:cTn>
                              </p:par>
                              <p:par>
                                <p:cTn id="47" presetID="22" presetClass="exit" presetSubtype="1" fill="hold" grpId="1" nodeType="withEffect">
                                  <p:stCondLst>
                                    <p:cond delay="2800"/>
                                  </p:stCondLst>
                                  <p:childTnLst>
                                    <p:animEffect transition="out" filter="wipe(up)">
                                      <p:cBhvr>
                                        <p:cTn id="48" dur="200"/>
                                        <p:tgtEl>
                                          <p:spTgt spid="28"/>
                                        </p:tgtEl>
                                      </p:cBhvr>
                                    </p:animEffect>
                                    <p:set>
                                      <p:cBhvr>
                                        <p:cTn id="49" dur="1" fill="hold">
                                          <p:stCondLst>
                                            <p:cond delay="199"/>
                                          </p:stCondLst>
                                        </p:cTn>
                                        <p:tgtEl>
                                          <p:spTgt spid="28"/>
                                        </p:tgtEl>
                                        <p:attrNameLst>
                                          <p:attrName>style.visibility</p:attrName>
                                        </p:attrNameLst>
                                      </p:cBhvr>
                                      <p:to>
                                        <p:strVal val="hidden"/>
                                      </p:to>
                                    </p:set>
                                  </p:childTnLst>
                                </p:cTn>
                              </p:par>
                            </p:childTnLst>
                          </p:cTn>
                        </p:par>
                        <p:par>
                          <p:cTn id="50" fill="hold">
                            <p:stCondLst>
                              <p:cond delay="6000"/>
                            </p:stCondLst>
                            <p:childTnLst>
                              <p:par>
                                <p:cTn id="51" presetID="1" presetClass="entr" presetSubtype="0" fill="hold" grpId="1" nodeType="after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childTnLst>
                          </p:cTn>
                        </p:par>
                        <p:par>
                          <p:cTn id="53" fill="hold">
                            <p:stCondLst>
                              <p:cond delay="6000"/>
                            </p:stCondLst>
                            <p:childTnLst>
                              <p:par>
                                <p:cTn id="54" presetID="1" presetClass="exit" presetSubtype="0" fill="hold" grpId="2" nodeType="afterEffect">
                                  <p:stCondLst>
                                    <p:cond delay="0"/>
                                  </p:stCondLst>
                                  <p:childTnLst>
                                    <p:set>
                                      <p:cBhvr>
                                        <p:cTn id="55" dur="1" fill="hold">
                                          <p:stCondLst>
                                            <p:cond delay="0"/>
                                          </p:stCondLst>
                                        </p:cTn>
                                        <p:tgtEl>
                                          <p:spTgt spid="18"/>
                                        </p:tgtEl>
                                        <p:attrNameLst>
                                          <p:attrName>style.visibility</p:attrName>
                                        </p:attrNameLst>
                                      </p:cBhvr>
                                      <p:to>
                                        <p:strVal val="hidden"/>
                                      </p:to>
                                    </p:set>
                                  </p:childTnLst>
                                </p:cTn>
                              </p:par>
                            </p:childTnLst>
                          </p:cTn>
                        </p:par>
                        <p:par>
                          <p:cTn id="56" fill="hold">
                            <p:stCondLst>
                              <p:cond delay="6000"/>
                            </p:stCondLst>
                            <p:childTnLst>
                              <p:par>
                                <p:cTn id="57" presetID="17" presetClass="path" presetSubtype="0" fill="hold" grpId="0" nodeType="afterEffect">
                                  <p:stCondLst>
                                    <p:cond delay="0"/>
                                  </p:stCondLst>
                                  <p:childTnLst>
                                    <p:animMotion origin="layout" path="M 2.77778E-7 -1.85185E-6 C 0.01146 -0.02778 0.02031 -0.04305 0.04479 -0.04028 C 0.06927 -0.0375 0.11267 0.01667 0.14705 0.01736 C 0.18212 0.01875 0.2276 -0.05 0.25122 -0.03588 C 0.27552 -0.02176 0.2691 0.06921 0.29288 0.10023 C 0.31736 0.1331 0.38733 0.12732 0.39705 0.1588 C 0.40764 0.19144 0.35434 0.24815 0.35382 0.29445 C 0.35365 0.33866 0.40677 0.39861 0.39618 0.43009 C 0.38628 0.46134 0.3184 0.45139 0.2941 0.48218 C 0.27014 0.51273 0.27639 0.60324 0.25174 0.61597 C 0.22674 0.62778 0.18108 0.55764 0.14757 0.55625 C 0.11319 0.55486 0.07031 0.62269 0.04618 0.60926 C 0.02118 0.59537 0.02622 0.50602 0.00174 0.47361 C -0.02292 0.44097 -0.09236 0.44676 -0.10243 0.41528 C -0.11267 0.38195 -0.06007 0.32593 -0.06007 0.28102 C -0.06059 0.23588 -0.11424 0.17732 -0.10434 0.14584 C -0.09444 0.11459 -0.02413 0.12361 0.00017 0.0919 C 0.02483 0.06134 0.0316 -0.00949 0.05017 -0.03727 " pathEditMode="relative" rAng="0" ptsTypes="safsssssssssssssss">
                                      <p:cBhvr>
                                        <p:cTn id="58" dur="3000" fill="hold"/>
                                        <p:tgtEl>
                                          <p:spTgt spid="20"/>
                                        </p:tgtEl>
                                        <p:attrNameLst>
                                          <p:attrName>ppt_x</p:attrName>
                                          <p:attrName>ppt_y</p:attrName>
                                        </p:attrNameLst>
                                      </p:cBhvr>
                                      <p:rCtr x="14670" y="28889"/>
                                    </p:animMotion>
                                  </p:childTnLst>
                                </p:cTn>
                              </p:par>
                              <p:par>
                                <p:cTn id="59" presetID="22" presetClass="entr" presetSubtype="1" fill="hold" grpId="0" nodeType="withEffect">
                                  <p:stCondLst>
                                    <p:cond delay="1100"/>
                                  </p:stCondLst>
                                  <p:childTnLst>
                                    <p:set>
                                      <p:cBhvr>
                                        <p:cTn id="60" dur="1" fill="hold">
                                          <p:stCondLst>
                                            <p:cond delay="0"/>
                                          </p:stCondLst>
                                        </p:cTn>
                                        <p:tgtEl>
                                          <p:spTgt spid="16"/>
                                        </p:tgtEl>
                                        <p:attrNameLst>
                                          <p:attrName>style.visibility</p:attrName>
                                        </p:attrNameLst>
                                      </p:cBhvr>
                                      <p:to>
                                        <p:strVal val="visible"/>
                                      </p:to>
                                    </p:set>
                                    <p:animEffect transition="in" filter="wipe(up)">
                                      <p:cBhvr>
                                        <p:cTn id="61" dur="200"/>
                                        <p:tgtEl>
                                          <p:spTgt spid="16"/>
                                        </p:tgtEl>
                                      </p:cBhvr>
                                    </p:animEffect>
                                  </p:childTnLst>
                                </p:cTn>
                              </p:par>
                              <p:par>
                                <p:cTn id="62" presetID="22" presetClass="exit" presetSubtype="4" fill="hold" grpId="1" nodeType="withEffect">
                                  <p:stCondLst>
                                    <p:cond delay="1300"/>
                                  </p:stCondLst>
                                  <p:childTnLst>
                                    <p:animEffect transition="out" filter="wipe(down)">
                                      <p:cBhvr>
                                        <p:cTn id="63" dur="200"/>
                                        <p:tgtEl>
                                          <p:spTgt spid="16"/>
                                        </p:tgtEl>
                                      </p:cBhvr>
                                    </p:animEffect>
                                    <p:set>
                                      <p:cBhvr>
                                        <p:cTn id="64" dur="1" fill="hold">
                                          <p:stCondLst>
                                            <p:cond delay="199"/>
                                          </p:stCondLst>
                                        </p:cTn>
                                        <p:tgtEl>
                                          <p:spTgt spid="16"/>
                                        </p:tgtEl>
                                        <p:attrNameLst>
                                          <p:attrName>style.visibility</p:attrName>
                                        </p:attrNameLst>
                                      </p:cBhvr>
                                      <p:to>
                                        <p:strVal val="hidden"/>
                                      </p:to>
                                    </p:set>
                                  </p:childTnLst>
                                </p:cTn>
                              </p:par>
                              <p:par>
                                <p:cTn id="65" presetID="22" presetClass="entr" presetSubtype="1" fill="hold" grpId="0" nodeType="withEffect">
                                  <p:stCondLst>
                                    <p:cond delay="2500"/>
                                  </p:stCondLst>
                                  <p:childTnLst>
                                    <p:set>
                                      <p:cBhvr>
                                        <p:cTn id="66" dur="1" fill="hold">
                                          <p:stCondLst>
                                            <p:cond delay="0"/>
                                          </p:stCondLst>
                                        </p:cTn>
                                        <p:tgtEl>
                                          <p:spTgt spid="34"/>
                                        </p:tgtEl>
                                        <p:attrNameLst>
                                          <p:attrName>style.visibility</p:attrName>
                                        </p:attrNameLst>
                                      </p:cBhvr>
                                      <p:to>
                                        <p:strVal val="visible"/>
                                      </p:to>
                                    </p:set>
                                    <p:animEffect transition="in" filter="wipe(up)">
                                      <p:cBhvr>
                                        <p:cTn id="67" dur="200"/>
                                        <p:tgtEl>
                                          <p:spTgt spid="34"/>
                                        </p:tgtEl>
                                      </p:cBhvr>
                                    </p:animEffect>
                                  </p:childTnLst>
                                </p:cTn>
                              </p:par>
                              <p:par>
                                <p:cTn id="68" presetID="22" presetClass="exit" presetSubtype="4" fill="hold" grpId="1" nodeType="withEffect">
                                  <p:stCondLst>
                                    <p:cond delay="2700"/>
                                  </p:stCondLst>
                                  <p:childTnLst>
                                    <p:animEffect transition="out" filter="wipe(down)">
                                      <p:cBhvr>
                                        <p:cTn id="69" dur="200"/>
                                        <p:tgtEl>
                                          <p:spTgt spid="34"/>
                                        </p:tgtEl>
                                      </p:cBhvr>
                                    </p:animEffect>
                                    <p:set>
                                      <p:cBhvr>
                                        <p:cTn id="70" dur="1" fill="hold">
                                          <p:stCondLst>
                                            <p:cond delay="199"/>
                                          </p:stCondLst>
                                        </p:cTn>
                                        <p:tgtEl>
                                          <p:spTgt spid="34"/>
                                        </p:tgtEl>
                                        <p:attrNameLst>
                                          <p:attrName>style.visibility</p:attrName>
                                        </p:attrNameLst>
                                      </p:cBhvr>
                                      <p:to>
                                        <p:strVal val="hidden"/>
                                      </p:to>
                                    </p:set>
                                  </p:childTnLst>
                                </p:cTn>
                              </p:par>
                            </p:childTnLst>
                          </p:cTn>
                        </p:par>
                        <p:par>
                          <p:cTn id="71" fill="hold">
                            <p:stCondLst>
                              <p:cond delay="9000"/>
                            </p:stCondLst>
                            <p:childTnLst>
                              <p:par>
                                <p:cTn id="72" presetID="1" presetClass="entr" presetSubtype="0" fill="hold" grpId="1" nodeType="after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par>
                          <p:cTn id="74" fill="hold">
                            <p:stCondLst>
                              <p:cond delay="9000"/>
                            </p:stCondLst>
                            <p:childTnLst>
                              <p:par>
                                <p:cTn id="75" presetID="1" presetClass="exit" presetSubtype="0" fill="hold" grpId="2" nodeType="afterEffect">
                                  <p:stCondLst>
                                    <p:cond delay="0"/>
                                  </p:stCondLst>
                                  <p:childTnLst>
                                    <p:set>
                                      <p:cBhvr>
                                        <p:cTn id="76" dur="1" fill="hold">
                                          <p:stCondLst>
                                            <p:cond delay="0"/>
                                          </p:stCondLst>
                                        </p:cTn>
                                        <p:tgtEl>
                                          <p:spTgt spid="20"/>
                                        </p:tgtEl>
                                        <p:attrNameLst>
                                          <p:attrName>style.visibility</p:attrName>
                                        </p:attrNameLst>
                                      </p:cBhvr>
                                      <p:to>
                                        <p:strVal val="hidden"/>
                                      </p:to>
                                    </p:set>
                                  </p:childTnLst>
                                </p:cTn>
                              </p:par>
                            </p:childTnLst>
                          </p:cTn>
                        </p:par>
                        <p:par>
                          <p:cTn id="77" fill="hold">
                            <p:stCondLst>
                              <p:cond delay="9000"/>
                            </p:stCondLst>
                            <p:childTnLst>
                              <p:par>
                                <p:cTn id="78" presetID="17" presetClass="path" presetSubtype="0" fill="hold" grpId="0" nodeType="afterEffect">
                                  <p:stCondLst>
                                    <p:cond delay="0"/>
                                  </p:stCondLst>
                                  <p:childTnLst>
                                    <p:animMotion origin="layout" path="M 2.77778E-6 4.81481E-6 C 0.01146 -0.02639 0.02291 -0.04121 0.04583 -0.03195 C 0.06875 -0.02269 0.10382 0.04467 0.1375 0.05532 C 0.17153 0.06527 0.22656 0.01226 0.24809 0.03263 C 0.26909 0.05324 0.24861 0.13842 0.26718 0.17662 C 0.28559 0.21504 0.35416 0.22847 0.3585 0.26203 C 0.36475 0.29768 0.30364 0.33842 0.29705 0.38287 C 0.29028 0.42708 0.33038 0.49953 0.31649 0.52754 C 0.30156 0.55393 0.23732 0.52754 0.20833 0.54953 C 0.17968 0.57361 0.1717 0.66319 0.14566 0.66736 C 0.11979 0.67268 0.08611 0.59166 0.05347 0.5824 C 0.01962 0.57152 -0.03264 0.62476 -0.05434 0.60462 C -0.07535 0.58541 -0.05695 0.49907 -0.07709 0.46041 C -0.09514 0.42222 -0.16372 0.40856 -0.1691 0.3743 C -0.17361 0.33958 -0.1125 0.29861 -0.10608 0.25532 C -0.1 0.21134 -0.14271 0.13935 -0.12743 0.1125 C -0.11354 0.08333 -0.04653 0.11111 -0.01841 0.08726 C 0.01093 0.06412 0.02916 -0.00788 0.05746 -0.02825 " pathEditMode="relative" rAng="0" ptsTypes="safsssssssssssssss">
                                      <p:cBhvr>
                                        <p:cTn id="79" dur="3000" fill="hold"/>
                                        <p:tgtEl>
                                          <p:spTgt spid="21"/>
                                        </p:tgtEl>
                                        <p:attrNameLst>
                                          <p:attrName>ppt_x</p:attrName>
                                          <p:attrName>ppt_y</p:attrName>
                                        </p:attrNameLst>
                                      </p:cBhvr>
                                      <p:rCtr x="9549" y="31574"/>
                                    </p:animMotion>
                                  </p:childTnLst>
                                </p:cTn>
                              </p:par>
                              <p:par>
                                <p:cTn id="80" presetID="22" presetClass="entr" presetSubtype="1" fill="hold" grpId="0" nodeType="withEffect">
                                  <p:stCondLst>
                                    <p:cond delay="1000"/>
                                  </p:stCondLst>
                                  <p:childTnLst>
                                    <p:set>
                                      <p:cBhvr>
                                        <p:cTn id="81" dur="1" fill="hold">
                                          <p:stCondLst>
                                            <p:cond delay="0"/>
                                          </p:stCondLst>
                                        </p:cTn>
                                        <p:tgtEl>
                                          <p:spTgt spid="23"/>
                                        </p:tgtEl>
                                        <p:attrNameLst>
                                          <p:attrName>style.visibility</p:attrName>
                                        </p:attrNameLst>
                                      </p:cBhvr>
                                      <p:to>
                                        <p:strVal val="visible"/>
                                      </p:to>
                                    </p:set>
                                    <p:animEffect transition="in" filter="wipe(up)">
                                      <p:cBhvr>
                                        <p:cTn id="82" dur="200"/>
                                        <p:tgtEl>
                                          <p:spTgt spid="23"/>
                                        </p:tgtEl>
                                      </p:cBhvr>
                                    </p:animEffect>
                                  </p:childTnLst>
                                </p:cTn>
                              </p:par>
                              <p:par>
                                <p:cTn id="83" presetID="22" presetClass="exit" presetSubtype="4" fill="hold" grpId="1" nodeType="withEffect">
                                  <p:stCondLst>
                                    <p:cond delay="1200"/>
                                  </p:stCondLst>
                                  <p:childTnLst>
                                    <p:animEffect transition="out" filter="wipe(down)">
                                      <p:cBhvr>
                                        <p:cTn id="84" dur="200"/>
                                        <p:tgtEl>
                                          <p:spTgt spid="23"/>
                                        </p:tgtEl>
                                      </p:cBhvr>
                                    </p:animEffect>
                                    <p:set>
                                      <p:cBhvr>
                                        <p:cTn id="85" dur="1" fill="hold">
                                          <p:stCondLst>
                                            <p:cond delay="199"/>
                                          </p:stCondLst>
                                        </p:cTn>
                                        <p:tgtEl>
                                          <p:spTgt spid="23"/>
                                        </p:tgtEl>
                                        <p:attrNameLst>
                                          <p:attrName>style.visibility</p:attrName>
                                        </p:attrNameLst>
                                      </p:cBhvr>
                                      <p:to>
                                        <p:strVal val="hidden"/>
                                      </p:to>
                                    </p:set>
                                  </p:childTnLst>
                                </p:cTn>
                              </p:par>
                              <p:par>
                                <p:cTn id="86" presetID="22" presetClass="entr" presetSubtype="1" fill="hold" grpId="0" nodeType="withEffect">
                                  <p:stCondLst>
                                    <p:cond delay="2400"/>
                                  </p:stCondLst>
                                  <p:childTnLst>
                                    <p:set>
                                      <p:cBhvr>
                                        <p:cTn id="87" dur="1" fill="hold">
                                          <p:stCondLst>
                                            <p:cond delay="0"/>
                                          </p:stCondLst>
                                        </p:cTn>
                                        <p:tgtEl>
                                          <p:spTgt spid="35"/>
                                        </p:tgtEl>
                                        <p:attrNameLst>
                                          <p:attrName>style.visibility</p:attrName>
                                        </p:attrNameLst>
                                      </p:cBhvr>
                                      <p:to>
                                        <p:strVal val="visible"/>
                                      </p:to>
                                    </p:set>
                                    <p:animEffect transition="in" filter="wipe(up)">
                                      <p:cBhvr>
                                        <p:cTn id="88" dur="200"/>
                                        <p:tgtEl>
                                          <p:spTgt spid="35"/>
                                        </p:tgtEl>
                                      </p:cBhvr>
                                    </p:animEffect>
                                  </p:childTnLst>
                                </p:cTn>
                              </p:par>
                              <p:par>
                                <p:cTn id="89" presetID="22" presetClass="exit" presetSubtype="4" fill="hold" grpId="1" nodeType="withEffect">
                                  <p:stCondLst>
                                    <p:cond delay="2600"/>
                                  </p:stCondLst>
                                  <p:childTnLst>
                                    <p:animEffect transition="out" filter="wipe(down)">
                                      <p:cBhvr>
                                        <p:cTn id="90" dur="200"/>
                                        <p:tgtEl>
                                          <p:spTgt spid="35"/>
                                        </p:tgtEl>
                                      </p:cBhvr>
                                    </p:animEffect>
                                    <p:set>
                                      <p:cBhvr>
                                        <p:cTn id="91" dur="1" fill="hold">
                                          <p:stCondLst>
                                            <p:cond delay="199"/>
                                          </p:stCondLst>
                                        </p:cTn>
                                        <p:tgtEl>
                                          <p:spTgt spid="35"/>
                                        </p:tgtEl>
                                        <p:attrNameLst>
                                          <p:attrName>style.visibility</p:attrName>
                                        </p:attrNameLst>
                                      </p:cBhvr>
                                      <p:to>
                                        <p:strVal val="hidden"/>
                                      </p:to>
                                    </p:set>
                                  </p:childTnLst>
                                </p:cTn>
                              </p:par>
                            </p:childTnLst>
                          </p:cTn>
                        </p:par>
                        <p:par>
                          <p:cTn id="92" fill="hold">
                            <p:stCondLst>
                              <p:cond delay="12000"/>
                            </p:stCondLst>
                            <p:childTnLst>
                              <p:par>
                                <p:cTn id="93" presetID="1" presetClass="entr" presetSubtype="0" fill="hold" grpId="1" nodeType="afterEffect">
                                  <p:stCondLst>
                                    <p:cond delay="0"/>
                                  </p:stCondLst>
                                  <p:childTnLst>
                                    <p:set>
                                      <p:cBhvr>
                                        <p:cTn id="94" dur="1" fill="hold">
                                          <p:stCondLst>
                                            <p:cond delay="0"/>
                                          </p:stCondLst>
                                        </p:cTn>
                                        <p:tgtEl>
                                          <p:spTgt spid="19"/>
                                        </p:tgtEl>
                                        <p:attrNameLst>
                                          <p:attrName>style.visibility</p:attrName>
                                        </p:attrNameLst>
                                      </p:cBhvr>
                                      <p:to>
                                        <p:strVal val="visible"/>
                                      </p:to>
                                    </p:set>
                                  </p:childTnLst>
                                </p:cTn>
                              </p:par>
                            </p:childTnLst>
                          </p:cTn>
                        </p:par>
                        <p:par>
                          <p:cTn id="95" fill="hold">
                            <p:stCondLst>
                              <p:cond delay="12000"/>
                            </p:stCondLst>
                            <p:childTnLst>
                              <p:par>
                                <p:cTn id="96" presetID="1" presetClass="exit" presetSubtype="0" fill="hold" grpId="2" nodeType="afterEffect">
                                  <p:stCondLst>
                                    <p:cond delay="0"/>
                                  </p:stCondLst>
                                  <p:childTnLst>
                                    <p:set>
                                      <p:cBhvr>
                                        <p:cTn id="97" dur="1" fill="hold">
                                          <p:stCondLst>
                                            <p:cond delay="0"/>
                                          </p:stCondLst>
                                        </p:cTn>
                                        <p:tgtEl>
                                          <p:spTgt spid="21"/>
                                        </p:tgtEl>
                                        <p:attrNameLst>
                                          <p:attrName>style.visibility</p:attrName>
                                        </p:attrNameLst>
                                      </p:cBhvr>
                                      <p:to>
                                        <p:strVal val="hidden"/>
                                      </p:to>
                                    </p:set>
                                  </p:childTnLst>
                                </p:cTn>
                              </p:par>
                            </p:childTnLst>
                          </p:cTn>
                        </p:par>
                        <p:par>
                          <p:cTn id="98" fill="hold">
                            <p:stCondLst>
                              <p:cond delay="12000"/>
                            </p:stCondLst>
                            <p:childTnLst>
                              <p:par>
                                <p:cTn id="99" presetID="17" presetClass="path" presetSubtype="0" fill="hold" grpId="0" nodeType="afterEffect">
                                  <p:stCondLst>
                                    <p:cond delay="0"/>
                                  </p:stCondLst>
                                  <p:childTnLst>
                                    <p:animMotion origin="layout" path="M -8.33333E-7 -2.96296E-6 C 0.01771 -0.0125 0.01997 -0.02268 0.04011 -0.00625 C 0.06024 0.01019 0.08889 0.08079 0.12101 0.09815 C 0.1533 0.11713 0.21337 0.07408 0.23281 0.09746 C 0.25243 0.12246 0.22136 0.20255 0.23403 0.24468 C 0.24965 0.28658 0.31476 0.31459 0.31736 0.34908 C 0.3184 0.38357 0.25382 0.41204 0.24149 0.4544 C 0.22865 0.49584 0.26215 0.57685 0.24497 0.60162 C 0.22708 0.62593 0.16632 0.58473 0.13559 0.60232 C 0.10469 0.62014 0.08681 0.70602 0.06059 0.70695 C 0.03472 0.70741 0.01042 0.62037 -0.0217 0.60301 C -0.05382 0.58565 -0.11042 0.62755 -0.12986 0.60278 C -0.14878 0.57963 -0.12239 0.5007 -0.13594 0.45602 C -0.15052 0.41505 -0.21632 0.38843 -0.21719 0.35278 C -0.21875 0.31783 -0.15451 0.28982 -0.14392 0.24954 C -0.13142 0.20625 -0.16632 0.12547 -0.14809 0.10116 C -0.13055 0.07685 -0.06858 0.11806 -0.03611 0.1 C -0.00521 0.08241 0.01111 -0.0037 0.04896 0.00695 " pathEditMode="relative" rAng="0" ptsTypes="safsssssssssssssss">
                                      <p:cBhvr>
                                        <p:cTn id="100" dur="3000" fill="hold"/>
                                        <p:tgtEl>
                                          <p:spTgt spid="19"/>
                                        </p:tgtEl>
                                        <p:attrNameLst>
                                          <p:attrName>ppt_x</p:attrName>
                                          <p:attrName>ppt_y</p:attrName>
                                        </p:attrNameLst>
                                      </p:cBhvr>
                                      <p:rCtr x="4983" y="34236"/>
                                    </p:animMotion>
                                  </p:childTnLst>
                                </p:cTn>
                              </p:par>
                              <p:par>
                                <p:cTn id="101" presetID="22" presetClass="entr" presetSubtype="4" fill="hold" grpId="0" nodeType="withEffect">
                                  <p:stCondLst>
                                    <p:cond delay="1000"/>
                                  </p:stCondLst>
                                  <p:childTnLst>
                                    <p:set>
                                      <p:cBhvr>
                                        <p:cTn id="102" dur="1" fill="hold">
                                          <p:stCondLst>
                                            <p:cond delay="0"/>
                                          </p:stCondLst>
                                        </p:cTn>
                                        <p:tgtEl>
                                          <p:spTgt spid="26"/>
                                        </p:tgtEl>
                                        <p:attrNameLst>
                                          <p:attrName>style.visibility</p:attrName>
                                        </p:attrNameLst>
                                      </p:cBhvr>
                                      <p:to>
                                        <p:strVal val="visible"/>
                                      </p:to>
                                    </p:set>
                                    <p:animEffect transition="in" filter="wipe(down)">
                                      <p:cBhvr>
                                        <p:cTn id="103" dur="200"/>
                                        <p:tgtEl>
                                          <p:spTgt spid="26"/>
                                        </p:tgtEl>
                                      </p:cBhvr>
                                    </p:animEffect>
                                  </p:childTnLst>
                                </p:cTn>
                              </p:par>
                              <p:par>
                                <p:cTn id="104" presetID="22" presetClass="exit" presetSubtype="1" fill="hold" grpId="1" nodeType="withEffect">
                                  <p:stCondLst>
                                    <p:cond delay="1200"/>
                                  </p:stCondLst>
                                  <p:childTnLst>
                                    <p:animEffect transition="out" filter="wipe(up)">
                                      <p:cBhvr>
                                        <p:cTn id="105" dur="200"/>
                                        <p:tgtEl>
                                          <p:spTgt spid="26"/>
                                        </p:tgtEl>
                                      </p:cBhvr>
                                    </p:animEffect>
                                    <p:set>
                                      <p:cBhvr>
                                        <p:cTn id="106" dur="1" fill="hold">
                                          <p:stCondLst>
                                            <p:cond delay="199"/>
                                          </p:stCondLst>
                                        </p:cTn>
                                        <p:tgtEl>
                                          <p:spTgt spid="26"/>
                                        </p:tgtEl>
                                        <p:attrNameLst>
                                          <p:attrName>style.visibility</p:attrName>
                                        </p:attrNameLst>
                                      </p:cBhvr>
                                      <p:to>
                                        <p:strVal val="hidden"/>
                                      </p:to>
                                    </p:set>
                                  </p:childTnLst>
                                </p:cTn>
                              </p:par>
                              <p:par>
                                <p:cTn id="107" presetID="22" presetClass="entr" presetSubtype="1" fill="hold" grpId="0" nodeType="withEffect">
                                  <p:stCondLst>
                                    <p:cond delay="2400"/>
                                  </p:stCondLst>
                                  <p:childTnLst>
                                    <p:set>
                                      <p:cBhvr>
                                        <p:cTn id="108" dur="1" fill="hold">
                                          <p:stCondLst>
                                            <p:cond delay="0"/>
                                          </p:stCondLst>
                                        </p:cTn>
                                        <p:tgtEl>
                                          <p:spTgt spid="36"/>
                                        </p:tgtEl>
                                        <p:attrNameLst>
                                          <p:attrName>style.visibility</p:attrName>
                                        </p:attrNameLst>
                                      </p:cBhvr>
                                      <p:to>
                                        <p:strVal val="visible"/>
                                      </p:to>
                                    </p:set>
                                    <p:animEffect transition="in" filter="wipe(up)">
                                      <p:cBhvr>
                                        <p:cTn id="109" dur="200"/>
                                        <p:tgtEl>
                                          <p:spTgt spid="36"/>
                                        </p:tgtEl>
                                      </p:cBhvr>
                                    </p:animEffect>
                                  </p:childTnLst>
                                </p:cTn>
                              </p:par>
                              <p:par>
                                <p:cTn id="110" presetID="22" presetClass="exit" presetSubtype="4" fill="hold" grpId="1" nodeType="withEffect">
                                  <p:stCondLst>
                                    <p:cond delay="2600"/>
                                  </p:stCondLst>
                                  <p:childTnLst>
                                    <p:animEffect transition="out" filter="wipe(down)">
                                      <p:cBhvr>
                                        <p:cTn id="111" dur="200"/>
                                        <p:tgtEl>
                                          <p:spTgt spid="36"/>
                                        </p:tgtEl>
                                      </p:cBhvr>
                                    </p:animEffect>
                                    <p:set>
                                      <p:cBhvr>
                                        <p:cTn id="112" dur="1" fill="hold">
                                          <p:stCondLst>
                                            <p:cond delay="1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8" grpId="0" animBg="1"/>
      <p:bldP spid="18" grpId="1" animBg="1"/>
      <p:bldP spid="18" grpId="2" animBg="1"/>
      <p:bldP spid="19" grpId="0" animBg="1"/>
      <p:bldP spid="19" grpId="1" animBg="1"/>
      <p:bldP spid="20" grpId="0" animBg="1"/>
      <p:bldP spid="20" grpId="1" animBg="1"/>
      <p:bldP spid="20" grpId="2" animBg="1"/>
      <p:bldP spid="21" grpId="0" animBg="1"/>
      <p:bldP spid="21" grpId="1" animBg="1"/>
      <p:bldP spid="21" grpId="2" animBg="1"/>
      <p:bldP spid="10" grpId="0" animBg="1"/>
      <p:bldP spid="2" grpId="0" animBg="1"/>
      <p:bldP spid="5" grpId="0" animBg="1"/>
      <p:bldP spid="5" grpId="1" animBg="1"/>
      <p:bldP spid="15" grpId="0" animBg="1"/>
      <p:bldP spid="15" grpId="1" animBg="1"/>
      <p:bldP spid="16" grpId="0" animBg="1"/>
      <p:bldP spid="16" grpId="1" animBg="1"/>
      <p:bldP spid="23" grpId="0" animBg="1"/>
      <p:bldP spid="23" grpId="1" animBg="1"/>
      <p:bldP spid="26" grpId="0" animBg="1"/>
      <p:bldP spid="26" grpId="1" animBg="1"/>
      <p:bldP spid="28" grpId="0" animBg="1"/>
      <p:bldP spid="28" grpId="1" animBg="1"/>
      <p:bldP spid="31" grpId="0" animBg="1"/>
      <p:bldP spid="31" grpId="1" animBg="1"/>
      <p:bldP spid="34" grpId="0" animBg="1"/>
      <p:bldP spid="34" grpId="1" animBg="1"/>
      <p:bldP spid="35" grpId="0" animBg="1"/>
      <p:bldP spid="35" grpId="1" animBg="1"/>
      <p:bldP spid="36" grpId="0" animBg="1"/>
      <p:bldP spid="3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6771932D-ADC7-405A-871C-6EFF58701DEB}" type="slidenum">
              <a:rPr lang="en-US" sz="1400" smtClean="0">
                <a:solidFill>
                  <a:srgbClr val="969696"/>
                </a:solidFill>
                <a:latin typeface="Times" pitchFamily="18" charset="0"/>
              </a:rPr>
              <a:pPr/>
              <a:t>12</a:t>
            </a:fld>
            <a:endParaRPr lang="en-US" sz="1400" smtClean="0">
              <a:solidFill>
                <a:srgbClr val="969696"/>
              </a:solidFill>
              <a:latin typeface="Times" pitchFamily="18" charset="0"/>
            </a:endParaRPr>
          </a:p>
        </p:txBody>
      </p:sp>
      <p:sp>
        <p:nvSpPr>
          <p:cNvPr id="23555" name="Rectangle 21"/>
          <p:cNvSpPr>
            <a:spLocks noChangeArrowheads="1"/>
          </p:cNvSpPr>
          <p:nvPr/>
        </p:nvSpPr>
        <p:spPr bwMode="auto">
          <a:xfrm>
            <a:off x="395288" y="188913"/>
            <a:ext cx="3960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a:t>
            </a:r>
          </a:p>
        </p:txBody>
      </p:sp>
      <p:sp>
        <p:nvSpPr>
          <p:cNvPr id="23556" name="Rectangle 97"/>
          <p:cNvSpPr>
            <a:spLocks noChangeArrowheads="1"/>
          </p:cNvSpPr>
          <p:nvPr/>
        </p:nvSpPr>
        <p:spPr bwMode="auto">
          <a:xfrm>
            <a:off x="323850" y="1196975"/>
            <a:ext cx="8569325"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t>Typically, betatron tune frequencies (horizontal and vertical) are higher than the revolution frequency, while the synchrotron tune frequency (longitudinal) is lower than the revolution frequency</a:t>
            </a:r>
          </a:p>
        </p:txBody>
      </p:sp>
      <p:sp>
        <p:nvSpPr>
          <p:cNvPr id="23557" name="Rectangle 98"/>
          <p:cNvSpPr>
            <a:spLocks noChangeArrowheads="1"/>
          </p:cNvSpPr>
          <p:nvPr/>
        </p:nvSpPr>
        <p:spPr bwMode="auto">
          <a:xfrm>
            <a:off x="250825" y="5445125"/>
            <a:ext cx="8355013"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t>Although each bunch oscillates at the tune frequency, there can be different modes of oscillation, called </a:t>
            </a:r>
            <a:r>
              <a:rPr lang="en-GB" sz="1600">
                <a:solidFill>
                  <a:schemeClr val="hlink"/>
                </a:solidFill>
              </a:rPr>
              <a:t>multi-bunch modes</a:t>
            </a:r>
            <a:r>
              <a:rPr lang="en-GB" sz="1600"/>
              <a:t> depending on how each bunch oscillates with respect to the other bunches</a:t>
            </a:r>
          </a:p>
        </p:txBody>
      </p:sp>
      <p:sp>
        <p:nvSpPr>
          <p:cNvPr id="23558" name="Rectangle 102"/>
          <p:cNvSpPr>
            <a:spLocks noChangeArrowheads="1"/>
          </p:cNvSpPr>
          <p:nvPr/>
        </p:nvSpPr>
        <p:spPr bwMode="auto">
          <a:xfrm>
            <a:off x="323850" y="4579938"/>
            <a:ext cx="7056438"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25000"/>
              </a:lnSpc>
            </a:pPr>
            <a:r>
              <a:rPr lang="en-GB" sz="1600">
                <a:solidFill>
                  <a:schemeClr val="tx1"/>
                </a:solidFill>
                <a:latin typeface="Arial" charset="0"/>
              </a:rPr>
              <a:t>0                           1                           2                            3                           4</a:t>
            </a:r>
          </a:p>
          <a:p>
            <a:pPr>
              <a:lnSpc>
                <a:spcPct val="25000"/>
              </a:lnSpc>
            </a:pPr>
            <a:r>
              <a:rPr lang="en-GB" sz="1600"/>
              <a:t>Machine Turns</a:t>
            </a:r>
          </a:p>
        </p:txBody>
      </p:sp>
      <p:sp>
        <p:nvSpPr>
          <p:cNvPr id="23559" name="Rectangle 105"/>
          <p:cNvSpPr>
            <a:spLocks noChangeArrowheads="1"/>
          </p:cNvSpPr>
          <p:nvPr/>
        </p:nvSpPr>
        <p:spPr bwMode="auto">
          <a:xfrm>
            <a:off x="7378700" y="2114550"/>
            <a:ext cx="165735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a:t>
            </a:r>
          </a:p>
          <a:p>
            <a:pPr algn="l"/>
            <a:r>
              <a:rPr lang="en-GB" sz="1600"/>
              <a:t>Vertical</a:t>
            </a:r>
          </a:p>
          <a:p>
            <a:pPr algn="l"/>
            <a:r>
              <a:rPr lang="en-GB" sz="1600"/>
              <a:t>Tune = 2.25</a:t>
            </a:r>
          </a:p>
        </p:txBody>
      </p:sp>
      <p:sp>
        <p:nvSpPr>
          <p:cNvPr id="23560" name="Rectangle 106"/>
          <p:cNvSpPr>
            <a:spLocks noChangeArrowheads="1"/>
          </p:cNvSpPr>
          <p:nvPr/>
        </p:nvSpPr>
        <p:spPr bwMode="auto">
          <a:xfrm>
            <a:off x="7381875" y="3644900"/>
            <a:ext cx="1438275"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Longitudinal</a:t>
            </a:r>
          </a:p>
          <a:p>
            <a:pPr algn="l"/>
            <a:r>
              <a:rPr lang="en-GB" sz="1600"/>
              <a:t>Tune = 0.5</a:t>
            </a:r>
          </a:p>
        </p:txBody>
      </p:sp>
      <p:pic>
        <p:nvPicPr>
          <p:cNvPr id="2" name="Vertical.mpeg">
            <a:hlinkClick r:id="" action="ppaction://media"/>
          </p:cNvPr>
          <p:cNvPicPr>
            <a:picLocks noRot="1" noChangeAspect="1"/>
          </p:cNvPicPr>
          <p:nvPr>
            <a:videoFile r:link="rId1"/>
          </p:nvPr>
        </p:nvPicPr>
        <p:blipFill>
          <a:blip r:embed="rId5">
            <a:extLst>
              <a:ext uri="{28A0092B-C50C-407E-A947-70E740481C1C}">
                <a14:useLocalDpi xmlns:a14="http://schemas.microsoft.com/office/drawing/2010/main" val="0"/>
              </a:ext>
            </a:extLst>
          </a:blip>
          <a:srcRect/>
          <a:stretch>
            <a:fillRect/>
          </a:stretch>
        </p:blipFill>
        <p:spPr bwMode="auto">
          <a:xfrm>
            <a:off x="500063" y="2173288"/>
            <a:ext cx="6705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longitudinal.mpeg">
            <a:hlinkClick r:id="" action="ppaction://media"/>
          </p:cNvPr>
          <p:cNvPicPr>
            <a:picLocks noRot="1" noChangeAspect="1"/>
          </p:cNvPicPr>
          <p:nvPr>
            <a:videoFile r:link="rId2"/>
          </p:nvPr>
        </p:nvPicPr>
        <p:blipFill>
          <a:blip r:embed="rId6">
            <a:extLst>
              <a:ext uri="{28A0092B-C50C-407E-A947-70E740481C1C}">
                <a14:useLocalDpi xmlns:a14="http://schemas.microsoft.com/office/drawing/2010/main" val="0"/>
              </a:ext>
            </a:extLst>
          </a:blip>
          <a:srcRect/>
          <a:stretch>
            <a:fillRect/>
          </a:stretch>
        </p:blipFill>
        <p:spPr bwMode="auto">
          <a:xfrm>
            <a:off x="500063" y="3362325"/>
            <a:ext cx="6705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video>
              <p:cMediaNode vol="80000">
                <p:cTn id="13"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26CDA08-3252-4168-BBC0-218BF0CE8852}" type="slidenum">
              <a:rPr lang="en-US" sz="1400" smtClean="0">
                <a:solidFill>
                  <a:srgbClr val="969696"/>
                </a:solidFill>
                <a:latin typeface="Times" pitchFamily="18" charset="0"/>
              </a:rPr>
              <a:pPr/>
              <a:t>13</a:t>
            </a:fld>
            <a:endParaRPr lang="en-US" sz="1400" smtClean="0">
              <a:solidFill>
                <a:srgbClr val="969696"/>
              </a:solidFill>
              <a:latin typeface="Times" pitchFamily="18" charset="0"/>
            </a:endParaRPr>
          </a:p>
        </p:txBody>
      </p:sp>
      <p:sp>
        <p:nvSpPr>
          <p:cNvPr id="24579" name="Rectangle 2"/>
          <p:cNvSpPr>
            <a:spLocks noChangeArrowheads="1"/>
          </p:cNvSpPr>
          <p:nvPr/>
        </p:nvSpPr>
        <p:spPr bwMode="auto">
          <a:xfrm>
            <a:off x="395288" y="188913"/>
            <a:ext cx="3960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a:t>
            </a:r>
          </a:p>
        </p:txBody>
      </p:sp>
      <p:sp>
        <p:nvSpPr>
          <p:cNvPr id="24580" name="Rectangle 13"/>
          <p:cNvSpPr>
            <a:spLocks noChangeArrowheads="1"/>
          </p:cNvSpPr>
          <p:nvPr/>
        </p:nvSpPr>
        <p:spPr bwMode="auto">
          <a:xfrm>
            <a:off x="395288" y="908050"/>
            <a:ext cx="8208962"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Let us consider</a:t>
            </a:r>
            <a:r>
              <a:rPr lang="en-GB" sz="1600" i="1"/>
              <a:t> </a:t>
            </a:r>
            <a:r>
              <a:rPr lang="en-GB" sz="1600" i="1">
                <a:latin typeface="Times New Roman" pitchFamily="18" charset="0"/>
              </a:rPr>
              <a:t>M</a:t>
            </a:r>
            <a:r>
              <a:rPr lang="en-GB" sz="1600"/>
              <a:t> bunches equally spaced around the ring</a:t>
            </a:r>
          </a:p>
          <a:p>
            <a:pPr algn="l"/>
            <a:r>
              <a:rPr lang="en-GB" sz="1600"/>
              <a:t>Each multi-bunch mode is characterized by a bunch-to-bunch phase difference of:</a:t>
            </a:r>
          </a:p>
        </p:txBody>
      </p:sp>
      <p:sp>
        <p:nvSpPr>
          <p:cNvPr id="24581" name="Rectangle 14"/>
          <p:cNvSpPr>
            <a:spLocks noChangeArrowheads="1"/>
          </p:cNvSpPr>
          <p:nvPr/>
        </p:nvSpPr>
        <p:spPr bwMode="auto">
          <a:xfrm>
            <a:off x="3778250" y="1844675"/>
            <a:ext cx="4681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i="1"/>
              <a:t>m</a:t>
            </a:r>
            <a:r>
              <a:rPr lang="en-GB" sz="1600"/>
              <a:t> = multi-bunch mode number (0, 1, .., </a:t>
            </a:r>
            <a:r>
              <a:rPr lang="en-GB" sz="1600" i="1">
                <a:latin typeface="Times New Roman" pitchFamily="18" charset="0"/>
              </a:rPr>
              <a:t>M</a:t>
            </a:r>
            <a:r>
              <a:rPr lang="en-GB" sz="1600"/>
              <a:t>-1)</a:t>
            </a:r>
          </a:p>
        </p:txBody>
      </p:sp>
      <p:graphicFrame>
        <p:nvGraphicFramePr>
          <p:cNvPr id="24582" name="Object 15"/>
          <p:cNvGraphicFramePr>
            <a:graphicFrameLocks noChangeAspect="1"/>
          </p:cNvGraphicFramePr>
          <p:nvPr/>
        </p:nvGraphicFramePr>
        <p:xfrm>
          <a:off x="1474788" y="1700213"/>
          <a:ext cx="1325562" cy="687387"/>
        </p:xfrm>
        <a:graphic>
          <a:graphicData uri="http://schemas.openxmlformats.org/presentationml/2006/ole">
            <mc:AlternateContent xmlns:mc="http://schemas.openxmlformats.org/markup-compatibility/2006">
              <mc:Choice xmlns:v="urn:schemas-microsoft-com:vml" Requires="v">
                <p:oleObj spid="_x0000_s24592" name="Equation" r:id="rId4" imgW="825500" imgH="393700" progId="Equation.3">
                  <p:embed/>
                </p:oleObj>
              </mc:Choice>
              <mc:Fallback>
                <p:oleObj name="Equation" r:id="rId4" imgW="825500" imgH="393700" progId="Equation.3">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788" y="1700213"/>
                        <a:ext cx="1325562" cy="68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3" name="Rectangle 16"/>
          <p:cNvSpPr>
            <a:spLocks noChangeArrowheads="1"/>
          </p:cNvSpPr>
          <p:nvPr/>
        </p:nvSpPr>
        <p:spPr bwMode="auto">
          <a:xfrm>
            <a:off x="611188" y="2852738"/>
            <a:ext cx="80645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Each multi-bunch mode is associated to a characteristic set of frequencies:</a:t>
            </a:r>
          </a:p>
        </p:txBody>
      </p:sp>
      <p:graphicFrame>
        <p:nvGraphicFramePr>
          <p:cNvPr id="24584" name="Object 17"/>
          <p:cNvGraphicFramePr>
            <a:graphicFrameLocks noChangeAspect="1"/>
          </p:cNvGraphicFramePr>
          <p:nvPr/>
        </p:nvGraphicFramePr>
        <p:xfrm>
          <a:off x="2843213" y="3429000"/>
          <a:ext cx="2551112" cy="398463"/>
        </p:xfrm>
        <a:graphic>
          <a:graphicData uri="http://schemas.openxmlformats.org/presentationml/2006/ole">
            <mc:AlternateContent xmlns:mc="http://schemas.openxmlformats.org/markup-compatibility/2006">
              <mc:Choice xmlns:v="urn:schemas-microsoft-com:vml" Requires="v">
                <p:oleObj spid="_x0000_s24593" name="Equation" r:id="rId6" imgW="1587500" imgH="228600" progId="Equation.3">
                  <p:embed/>
                </p:oleObj>
              </mc:Choice>
              <mc:Fallback>
                <p:oleObj name="Equation" r:id="rId6" imgW="1587500" imgH="228600" progId="Equation.3">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3213" y="3429000"/>
                        <a:ext cx="2551112"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85" name="Rectangle 18"/>
          <p:cNvSpPr>
            <a:spLocks noChangeArrowheads="1"/>
          </p:cNvSpPr>
          <p:nvPr/>
        </p:nvSpPr>
        <p:spPr bwMode="auto">
          <a:xfrm>
            <a:off x="179388" y="3860800"/>
            <a:ext cx="8820150" cy="207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Where: </a:t>
            </a:r>
          </a:p>
          <a:p>
            <a:pPr algn="l"/>
            <a:r>
              <a:rPr lang="en-GB" sz="1600"/>
              <a:t>	</a:t>
            </a:r>
            <a:r>
              <a:rPr lang="en-GB" sz="1600" i="1"/>
              <a:t>p</a:t>
            </a:r>
            <a:r>
              <a:rPr lang="en-GB" sz="1600"/>
              <a:t> is and integer number    -</a:t>
            </a:r>
            <a:r>
              <a:rPr lang="en-GB" sz="1600">
                <a:sym typeface="Symbol" pitchFamily="18" charset="2"/>
              </a:rPr>
              <a:t> &lt;  </a:t>
            </a:r>
            <a:r>
              <a:rPr lang="en-GB" sz="1600" i="1">
                <a:sym typeface="Symbol" pitchFamily="18" charset="2"/>
              </a:rPr>
              <a:t>p</a:t>
            </a:r>
            <a:r>
              <a:rPr lang="en-GB" sz="1600">
                <a:sym typeface="Symbol" pitchFamily="18" charset="2"/>
              </a:rPr>
              <a:t>  &lt; </a:t>
            </a:r>
          </a:p>
          <a:p>
            <a:pPr algn="l"/>
            <a:r>
              <a:rPr lang="en-GB" sz="1600">
                <a:sym typeface="Symbol" pitchFamily="18" charset="2"/>
              </a:rPr>
              <a:t>	</a:t>
            </a:r>
            <a:r>
              <a:rPr lang="en-GB" sz="2000" i="1">
                <a:latin typeface="Symbol" pitchFamily="18" charset="2"/>
                <a:sym typeface="Symbol" pitchFamily="18" charset="2"/>
              </a:rPr>
              <a:t>w</a:t>
            </a:r>
            <a:r>
              <a:rPr lang="en-GB" sz="1800" i="1" baseline="-25000">
                <a:sym typeface="Symbol" pitchFamily="18" charset="2"/>
              </a:rPr>
              <a:t>0</a:t>
            </a:r>
            <a:r>
              <a:rPr lang="en-GB" sz="1600"/>
              <a:t> is the </a:t>
            </a:r>
            <a:r>
              <a:rPr lang="en-GB" sz="1600">
                <a:solidFill>
                  <a:schemeClr val="hlink"/>
                </a:solidFill>
              </a:rPr>
              <a:t>revolution frequency</a:t>
            </a:r>
            <a:endParaRPr lang="en-GB" sz="1600"/>
          </a:p>
          <a:p>
            <a:pPr algn="l"/>
            <a:r>
              <a:rPr lang="en-GB" sz="1600"/>
              <a:t>	</a:t>
            </a:r>
            <a:r>
              <a:rPr lang="en-GB" sz="1600" i="1">
                <a:latin typeface="Times New Roman" pitchFamily="18" charset="0"/>
              </a:rPr>
              <a:t>M</a:t>
            </a:r>
            <a:r>
              <a:rPr lang="en-GB" sz="2000" i="1">
                <a:latin typeface="Symbol" pitchFamily="18" charset="2"/>
                <a:sym typeface="Symbol" pitchFamily="18" charset="2"/>
              </a:rPr>
              <a:t>w</a:t>
            </a:r>
            <a:r>
              <a:rPr lang="en-GB" sz="1800" i="1" baseline="-25000">
                <a:sym typeface="Symbol" pitchFamily="18" charset="2"/>
              </a:rPr>
              <a:t>0 </a:t>
            </a:r>
            <a:r>
              <a:rPr lang="en-GB" sz="1600"/>
              <a:t>= </a:t>
            </a:r>
            <a:r>
              <a:rPr lang="en-GB" sz="2000" i="1">
                <a:latin typeface="Symbol" pitchFamily="18" charset="2"/>
                <a:sym typeface="Symbol" pitchFamily="18" charset="2"/>
              </a:rPr>
              <a:t>w</a:t>
            </a:r>
            <a:r>
              <a:rPr lang="en-GB" sz="1800" i="1" baseline="-25000">
                <a:sym typeface="Symbol" pitchFamily="18" charset="2"/>
              </a:rPr>
              <a:t>rf</a:t>
            </a:r>
            <a:r>
              <a:rPr lang="en-GB" sz="1600"/>
              <a:t>  </a:t>
            </a:r>
            <a:r>
              <a:rPr lang="en-GB" sz="1600">
                <a:sym typeface="Symbol" pitchFamily="18" charset="2"/>
              </a:rPr>
              <a:t>is the RF frequency (bunch repetition frequency)</a:t>
            </a:r>
            <a:endParaRPr lang="en-GB" sz="1600"/>
          </a:p>
          <a:p>
            <a:pPr algn="l"/>
            <a:r>
              <a:rPr lang="en-GB" sz="1600"/>
              <a:t>	</a:t>
            </a:r>
            <a:r>
              <a:rPr lang="en-GB" sz="2000" i="1">
                <a:latin typeface="Symbol" pitchFamily="18" charset="2"/>
              </a:rPr>
              <a:t>n</a:t>
            </a:r>
            <a:r>
              <a:rPr lang="en-GB" sz="1600"/>
              <a:t> is </a:t>
            </a:r>
            <a:r>
              <a:rPr lang="en-GB" sz="1600">
                <a:sym typeface="Symbol" pitchFamily="18" charset="2"/>
              </a:rPr>
              <a:t>the </a:t>
            </a:r>
            <a:r>
              <a:rPr lang="en-GB" sz="1600">
                <a:solidFill>
                  <a:schemeClr val="hlink"/>
                </a:solidFill>
                <a:sym typeface="Symbol" pitchFamily="18" charset="2"/>
              </a:rPr>
              <a:t>tune</a:t>
            </a:r>
          </a:p>
        </p:txBody>
      </p:sp>
      <p:sp>
        <p:nvSpPr>
          <p:cNvPr id="24586" name="Rectangle 20"/>
          <p:cNvSpPr>
            <a:spLocks noChangeArrowheads="1"/>
          </p:cNvSpPr>
          <p:nvPr/>
        </p:nvSpPr>
        <p:spPr bwMode="auto">
          <a:xfrm>
            <a:off x="395288" y="5805488"/>
            <a:ext cx="80645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GB" sz="1600">
              <a:solidFill>
                <a:schemeClr val="tx1"/>
              </a:solidFill>
              <a:latin typeface="Arial" charset="0"/>
              <a:sym typeface="Symbol" pitchFamily="18" charset="2"/>
            </a:endParaRPr>
          </a:p>
        </p:txBody>
      </p:sp>
      <p:sp>
        <p:nvSpPr>
          <p:cNvPr id="24587" name="Rectangle 21"/>
          <p:cNvSpPr>
            <a:spLocks noChangeArrowheads="1"/>
          </p:cNvSpPr>
          <p:nvPr/>
        </p:nvSpPr>
        <p:spPr bwMode="auto">
          <a:xfrm>
            <a:off x="684213" y="6021388"/>
            <a:ext cx="6985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0"/>
              </a:spcBef>
            </a:pPr>
            <a:r>
              <a:rPr lang="en-GB" sz="1600">
                <a:sym typeface="Symbol" pitchFamily="18" charset="2"/>
              </a:rPr>
              <a:t>Two sidebands at</a:t>
            </a:r>
            <a:r>
              <a:rPr lang="en-GB" sz="1800">
                <a:sym typeface="Symbol" pitchFamily="18" charset="2"/>
              </a:rPr>
              <a:t> </a:t>
            </a:r>
            <a:r>
              <a:rPr lang="en-US" sz="1800">
                <a:cs typeface="Arial" charset="0"/>
                <a:sym typeface="Symbol" pitchFamily="18" charset="2"/>
              </a:rPr>
              <a:t>±(</a:t>
            </a:r>
            <a:r>
              <a:rPr lang="en-US" sz="1800" i="1">
                <a:cs typeface="Arial" charset="0"/>
                <a:sym typeface="Symbol" pitchFamily="18" charset="2"/>
              </a:rPr>
              <a:t>m+</a:t>
            </a:r>
            <a:r>
              <a:rPr lang="en-US" sz="2000" i="1">
                <a:latin typeface="Symbol" pitchFamily="18" charset="2"/>
                <a:cs typeface="Arial" charset="0"/>
                <a:sym typeface="Symbol" pitchFamily="18" charset="2"/>
              </a:rPr>
              <a:t>n</a:t>
            </a:r>
            <a:r>
              <a:rPr lang="en-US" sz="1800">
                <a:cs typeface="Arial" charset="0"/>
                <a:sym typeface="Symbol" pitchFamily="18" charset="2"/>
              </a:rPr>
              <a:t>)</a:t>
            </a:r>
            <a:r>
              <a:rPr lang="en-GB" sz="2000" i="1">
                <a:latin typeface="Symbol" pitchFamily="18" charset="2"/>
                <a:sym typeface="Symbol" pitchFamily="18" charset="2"/>
              </a:rPr>
              <a:t>w</a:t>
            </a:r>
            <a:r>
              <a:rPr lang="en-GB" sz="1800" i="1" baseline="-25000">
                <a:sym typeface="Symbol" pitchFamily="18" charset="2"/>
              </a:rPr>
              <a:t>0</a:t>
            </a:r>
            <a:r>
              <a:rPr lang="en-GB" sz="1800"/>
              <a:t> </a:t>
            </a:r>
            <a:r>
              <a:rPr lang="en-GB" sz="1600"/>
              <a:t>for each</a:t>
            </a:r>
            <a:r>
              <a:rPr lang="en-GB" sz="1600">
                <a:sym typeface="Symbol" pitchFamily="18" charset="2"/>
              </a:rPr>
              <a:t> multiple of the RF frequency</a:t>
            </a:r>
            <a:r>
              <a:rPr lang="en-GB" sz="1600">
                <a:solidFill>
                  <a:schemeClr val="tx1"/>
                </a:solidFill>
                <a:sym typeface="Symbol" pitchFamily="18" charset="2"/>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68A3C6AA-12E2-4F1C-8D7E-4C0A3485C745}" type="slidenum">
              <a:rPr lang="en-US" sz="1400" smtClean="0">
                <a:solidFill>
                  <a:srgbClr val="969696"/>
                </a:solidFill>
                <a:latin typeface="Times" pitchFamily="18" charset="0"/>
              </a:rPr>
              <a:pPr/>
              <a:t>14</a:t>
            </a:fld>
            <a:endParaRPr lang="en-US" sz="1400" smtClean="0">
              <a:solidFill>
                <a:srgbClr val="969696"/>
              </a:solidFill>
              <a:latin typeface="Times" pitchFamily="18" charset="0"/>
            </a:endParaRPr>
          </a:p>
        </p:txBody>
      </p:sp>
      <p:sp>
        <p:nvSpPr>
          <p:cNvPr id="25603" name="Rectangle 2"/>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a:t>
            </a:r>
          </a:p>
        </p:txBody>
      </p:sp>
      <p:sp>
        <p:nvSpPr>
          <p:cNvPr id="25604" name="Rectangle 4"/>
          <p:cNvSpPr>
            <a:spLocks noChangeArrowheads="1"/>
          </p:cNvSpPr>
          <p:nvPr/>
        </p:nvSpPr>
        <p:spPr bwMode="auto">
          <a:xfrm>
            <a:off x="179388" y="1052513"/>
            <a:ext cx="87852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t>The spectrum is a repetition of frequency lines at multiples of the bunch repetition frequency with </a:t>
            </a:r>
            <a:r>
              <a:rPr lang="en-GB" sz="1600">
                <a:sym typeface="Symbol" pitchFamily="18" charset="2"/>
              </a:rPr>
              <a:t>sidebands at </a:t>
            </a:r>
            <a:r>
              <a:rPr lang="en-US" sz="1600">
                <a:cs typeface="Arial" charset="0"/>
                <a:sym typeface="Symbol" pitchFamily="18" charset="2"/>
              </a:rPr>
              <a:t>±</a:t>
            </a:r>
            <a:r>
              <a:rPr lang="en-GB" sz="2000">
                <a:latin typeface="Symbol" pitchFamily="18" charset="2"/>
              </a:rPr>
              <a:t>n</a:t>
            </a:r>
            <a:r>
              <a:rPr lang="en-GB" sz="2000">
                <a:latin typeface="Symbol" pitchFamily="18" charset="2"/>
                <a:sym typeface="Symbol" pitchFamily="18" charset="2"/>
              </a:rPr>
              <a:t>w</a:t>
            </a:r>
            <a:r>
              <a:rPr lang="en-GB" sz="2000" baseline="-25000">
                <a:sym typeface="Symbol" pitchFamily="18" charset="2"/>
              </a:rPr>
              <a:t>0</a:t>
            </a:r>
            <a:r>
              <a:rPr lang="en-GB" sz="1600"/>
              <a:t>:      </a:t>
            </a:r>
            <a:r>
              <a:rPr lang="en-GB" sz="2000">
                <a:latin typeface="Symbol" pitchFamily="18" charset="2"/>
              </a:rPr>
              <a:t>w</a:t>
            </a:r>
            <a:r>
              <a:rPr lang="en-GB" sz="1600"/>
              <a:t> = </a:t>
            </a:r>
            <a:r>
              <a:rPr lang="en-GB" sz="1600" i="1"/>
              <a:t>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nw</a:t>
            </a:r>
            <a:r>
              <a:rPr lang="en-GB" sz="1600" baseline="-25000"/>
              <a:t>0</a:t>
            </a:r>
            <a:r>
              <a:rPr lang="en-GB" sz="1600"/>
              <a:t>      </a:t>
            </a:r>
            <a:r>
              <a:rPr lang="en-GB" sz="1800"/>
              <a:t>-</a:t>
            </a:r>
            <a:r>
              <a:rPr lang="en-GB" sz="1800">
                <a:sym typeface="Symbol" pitchFamily="18" charset="2"/>
              </a:rPr>
              <a:t> &lt;  </a:t>
            </a:r>
            <a:r>
              <a:rPr lang="en-GB" sz="1600" i="1">
                <a:sym typeface="Symbol" pitchFamily="18" charset="2"/>
              </a:rPr>
              <a:t>p</a:t>
            </a:r>
            <a:r>
              <a:rPr lang="en-GB" sz="1800">
                <a:sym typeface="Symbol" pitchFamily="18" charset="2"/>
              </a:rPr>
              <a:t>  &lt;       </a:t>
            </a:r>
            <a:r>
              <a:rPr lang="en-GB" sz="1600"/>
              <a:t>(</a:t>
            </a:r>
            <a:r>
              <a:rPr lang="en-GB" sz="2000">
                <a:latin typeface="Symbol" pitchFamily="18" charset="2"/>
              </a:rPr>
              <a:t>n</a:t>
            </a:r>
            <a:r>
              <a:rPr lang="en-GB" sz="1600"/>
              <a:t> = 0.25)</a:t>
            </a:r>
          </a:p>
        </p:txBody>
      </p:sp>
      <p:sp>
        <p:nvSpPr>
          <p:cNvPr id="25605" name="Rectangle 38"/>
          <p:cNvSpPr>
            <a:spLocks noChangeArrowheads="1"/>
          </p:cNvSpPr>
          <p:nvPr/>
        </p:nvSpPr>
        <p:spPr bwMode="auto">
          <a:xfrm>
            <a:off x="36513" y="4437063"/>
            <a:ext cx="9144000" cy="193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t>Since the spectrum is periodic and each mode appears twice (upper and lower side band) in a </a:t>
            </a:r>
            <a:r>
              <a:rPr lang="en-GB" sz="2000">
                <a:latin typeface="Symbol" pitchFamily="18" charset="2"/>
              </a:rPr>
              <a:t>w</a:t>
            </a:r>
            <a:r>
              <a:rPr lang="en-GB" sz="1600" baseline="-25000"/>
              <a:t>rf </a:t>
            </a:r>
            <a:r>
              <a:rPr lang="en-GB" sz="1600"/>
              <a:t>frequency span, we can limit the spectrum analysis to a 0-</a:t>
            </a:r>
            <a:r>
              <a:rPr lang="en-GB" sz="2000">
                <a:latin typeface="Symbol" pitchFamily="18" charset="2"/>
              </a:rPr>
              <a:t>w</a:t>
            </a:r>
            <a:r>
              <a:rPr lang="en-GB" sz="1600" baseline="-25000"/>
              <a:t>rf</a:t>
            </a:r>
            <a:r>
              <a:rPr lang="en-GB" sz="1600"/>
              <a:t>/2 frequency range</a:t>
            </a:r>
          </a:p>
          <a:p>
            <a:pPr algn="just"/>
            <a:r>
              <a:rPr lang="en-GB" sz="1600">
                <a:solidFill>
                  <a:srgbClr val="7030A0"/>
                </a:solidFill>
              </a:rPr>
              <a:t>The inverse statement is also true: </a:t>
            </a:r>
          </a:p>
          <a:p>
            <a:pPr algn="just"/>
            <a:r>
              <a:rPr lang="en-GB" sz="1600">
                <a:solidFill>
                  <a:srgbClr val="7030A0"/>
                </a:solidFill>
              </a:rPr>
              <a:t>Since we ‘sample’ the continuous motion of the beam with only one pickup, any other frequency component above half the ‘sampling frequency’ (i.e the bunch frequency </a:t>
            </a:r>
            <a:r>
              <a:rPr lang="en-GB" sz="2000">
                <a:solidFill>
                  <a:srgbClr val="7030A0"/>
                </a:solidFill>
                <a:latin typeface="Symbol" pitchFamily="18" charset="2"/>
              </a:rPr>
              <a:t>w</a:t>
            </a:r>
            <a:r>
              <a:rPr lang="en-GB" sz="1600" baseline="-25000">
                <a:solidFill>
                  <a:srgbClr val="7030A0"/>
                </a:solidFill>
              </a:rPr>
              <a:t>rf</a:t>
            </a:r>
            <a:r>
              <a:rPr lang="en-GB" sz="1600">
                <a:solidFill>
                  <a:srgbClr val="7030A0"/>
                </a:solidFill>
              </a:rPr>
              <a:t> ) is not accessible (Nyquist or Shannon Theorem)</a:t>
            </a:r>
          </a:p>
        </p:txBody>
      </p:sp>
      <p:sp>
        <p:nvSpPr>
          <p:cNvPr id="25606" name="Rectangle 5"/>
          <p:cNvSpPr>
            <a:spLocks noChangeArrowheads="1"/>
          </p:cNvSpPr>
          <p:nvPr/>
        </p:nvSpPr>
        <p:spPr bwMode="auto">
          <a:xfrm>
            <a:off x="2700338" y="3348038"/>
            <a:ext cx="6492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5607" name="Rectangle 6"/>
          <p:cNvSpPr>
            <a:spLocks noChangeArrowheads="1"/>
          </p:cNvSpPr>
          <p:nvPr/>
        </p:nvSpPr>
        <p:spPr bwMode="auto">
          <a:xfrm>
            <a:off x="1979613" y="3348038"/>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5608" name="Rectangle 7"/>
          <p:cNvSpPr>
            <a:spLocks noChangeArrowheads="1"/>
          </p:cNvSpPr>
          <p:nvPr/>
        </p:nvSpPr>
        <p:spPr bwMode="auto">
          <a:xfrm>
            <a:off x="4362450" y="3348038"/>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25609" name="Rectangle 8"/>
          <p:cNvSpPr>
            <a:spLocks noChangeArrowheads="1"/>
          </p:cNvSpPr>
          <p:nvPr/>
        </p:nvSpPr>
        <p:spPr bwMode="auto">
          <a:xfrm>
            <a:off x="395288" y="3108325"/>
            <a:ext cx="80645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GB" sz="1600">
              <a:solidFill>
                <a:schemeClr val="tx1"/>
              </a:solidFill>
              <a:latin typeface="Arial" charset="0"/>
              <a:sym typeface="Symbol" pitchFamily="18" charset="2"/>
            </a:endParaRPr>
          </a:p>
        </p:txBody>
      </p:sp>
      <p:sp>
        <p:nvSpPr>
          <p:cNvPr id="25610" name="Line 9"/>
          <p:cNvSpPr>
            <a:spLocks noChangeShapeType="1"/>
          </p:cNvSpPr>
          <p:nvPr/>
        </p:nvSpPr>
        <p:spPr bwMode="auto">
          <a:xfrm flipV="1">
            <a:off x="4500563" y="2244725"/>
            <a:ext cx="0" cy="115093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1" name="Line 10"/>
          <p:cNvSpPr>
            <a:spLocks noChangeShapeType="1"/>
          </p:cNvSpPr>
          <p:nvPr/>
        </p:nvSpPr>
        <p:spPr bwMode="auto">
          <a:xfrm>
            <a:off x="611188" y="3397250"/>
            <a:ext cx="79216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2" name="Line 11"/>
          <p:cNvSpPr>
            <a:spLocks noChangeShapeType="1"/>
          </p:cNvSpPr>
          <p:nvPr/>
        </p:nvSpPr>
        <p:spPr bwMode="auto">
          <a:xfrm flipV="1">
            <a:off x="5221288" y="27479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3" name="Line 12"/>
          <p:cNvSpPr>
            <a:spLocks noChangeShapeType="1"/>
          </p:cNvSpPr>
          <p:nvPr/>
        </p:nvSpPr>
        <p:spPr bwMode="auto">
          <a:xfrm flipV="1">
            <a:off x="5943600" y="27479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4" name="Line 13"/>
          <p:cNvSpPr>
            <a:spLocks noChangeShapeType="1"/>
          </p:cNvSpPr>
          <p:nvPr/>
        </p:nvSpPr>
        <p:spPr bwMode="auto">
          <a:xfrm flipV="1">
            <a:off x="6656388" y="27479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5" name="Line 14"/>
          <p:cNvSpPr>
            <a:spLocks noChangeShapeType="1"/>
          </p:cNvSpPr>
          <p:nvPr/>
        </p:nvSpPr>
        <p:spPr bwMode="auto">
          <a:xfrm flipV="1">
            <a:off x="2336800" y="27479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6" name="Line 15"/>
          <p:cNvSpPr>
            <a:spLocks noChangeShapeType="1"/>
          </p:cNvSpPr>
          <p:nvPr/>
        </p:nvSpPr>
        <p:spPr bwMode="auto">
          <a:xfrm flipV="1">
            <a:off x="3059113" y="27479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7" name="Line 16"/>
          <p:cNvSpPr>
            <a:spLocks noChangeShapeType="1"/>
          </p:cNvSpPr>
          <p:nvPr/>
        </p:nvSpPr>
        <p:spPr bwMode="auto">
          <a:xfrm flipV="1">
            <a:off x="3779838" y="27479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8" name="Rectangle 17"/>
          <p:cNvSpPr>
            <a:spLocks noChangeArrowheads="1"/>
          </p:cNvSpPr>
          <p:nvPr/>
        </p:nvSpPr>
        <p:spPr bwMode="auto">
          <a:xfrm>
            <a:off x="755650" y="2819400"/>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  .  .</a:t>
            </a:r>
          </a:p>
        </p:txBody>
      </p:sp>
      <p:sp>
        <p:nvSpPr>
          <p:cNvPr id="25619" name="Rectangle 18"/>
          <p:cNvSpPr>
            <a:spLocks noChangeArrowheads="1"/>
          </p:cNvSpPr>
          <p:nvPr/>
        </p:nvSpPr>
        <p:spPr bwMode="auto">
          <a:xfrm>
            <a:off x="6948488" y="2819400"/>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  .  .</a:t>
            </a:r>
          </a:p>
        </p:txBody>
      </p:sp>
      <p:sp>
        <p:nvSpPr>
          <p:cNvPr id="25620" name="Line 19"/>
          <p:cNvSpPr>
            <a:spLocks noChangeShapeType="1"/>
          </p:cNvSpPr>
          <p:nvPr/>
        </p:nvSpPr>
        <p:spPr bwMode="auto">
          <a:xfrm flipV="1">
            <a:off x="4500563" y="27479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1" name="Rectangle 20"/>
          <p:cNvSpPr>
            <a:spLocks noChangeArrowheads="1"/>
          </p:cNvSpPr>
          <p:nvPr/>
        </p:nvSpPr>
        <p:spPr bwMode="auto">
          <a:xfrm>
            <a:off x="5076825" y="3324225"/>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5622" name="Rectangle 21"/>
          <p:cNvSpPr>
            <a:spLocks noChangeArrowheads="1"/>
          </p:cNvSpPr>
          <p:nvPr/>
        </p:nvSpPr>
        <p:spPr bwMode="auto">
          <a:xfrm>
            <a:off x="5724525" y="3336925"/>
            <a:ext cx="5762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5623" name="Rectangle 22"/>
          <p:cNvSpPr>
            <a:spLocks noChangeArrowheads="1"/>
          </p:cNvSpPr>
          <p:nvPr/>
        </p:nvSpPr>
        <p:spPr bwMode="auto">
          <a:xfrm>
            <a:off x="6445250" y="3336925"/>
            <a:ext cx="5746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5624" name="Rectangle 23"/>
          <p:cNvSpPr>
            <a:spLocks noChangeArrowheads="1"/>
          </p:cNvSpPr>
          <p:nvPr/>
        </p:nvSpPr>
        <p:spPr bwMode="auto">
          <a:xfrm>
            <a:off x="3492500" y="3324225"/>
            <a:ext cx="538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5625" name="Line 24"/>
          <p:cNvSpPr>
            <a:spLocks noChangeShapeType="1"/>
          </p:cNvSpPr>
          <p:nvPr/>
        </p:nvSpPr>
        <p:spPr bwMode="auto">
          <a:xfrm flipV="1">
            <a:off x="2374900"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6" name="Line 25"/>
          <p:cNvSpPr>
            <a:spLocks noChangeShapeType="1"/>
          </p:cNvSpPr>
          <p:nvPr/>
        </p:nvSpPr>
        <p:spPr bwMode="auto">
          <a:xfrm flipV="1">
            <a:off x="2293938"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7" name="Line 26"/>
          <p:cNvSpPr>
            <a:spLocks noChangeShapeType="1"/>
          </p:cNvSpPr>
          <p:nvPr/>
        </p:nvSpPr>
        <p:spPr bwMode="auto">
          <a:xfrm flipV="1">
            <a:off x="3100388"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8" name="Line 27"/>
          <p:cNvSpPr>
            <a:spLocks noChangeShapeType="1"/>
          </p:cNvSpPr>
          <p:nvPr/>
        </p:nvSpPr>
        <p:spPr bwMode="auto">
          <a:xfrm flipV="1">
            <a:off x="3019425"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29" name="Line 28"/>
          <p:cNvSpPr>
            <a:spLocks noChangeShapeType="1"/>
          </p:cNvSpPr>
          <p:nvPr/>
        </p:nvSpPr>
        <p:spPr bwMode="auto">
          <a:xfrm flipV="1">
            <a:off x="3814763"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0" name="Line 29"/>
          <p:cNvSpPr>
            <a:spLocks noChangeShapeType="1"/>
          </p:cNvSpPr>
          <p:nvPr/>
        </p:nvSpPr>
        <p:spPr bwMode="auto">
          <a:xfrm flipV="1">
            <a:off x="3733800"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1" name="Line 30"/>
          <p:cNvSpPr>
            <a:spLocks noChangeShapeType="1"/>
          </p:cNvSpPr>
          <p:nvPr/>
        </p:nvSpPr>
        <p:spPr bwMode="auto">
          <a:xfrm flipV="1">
            <a:off x="4533900"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2" name="Line 31"/>
          <p:cNvSpPr>
            <a:spLocks noChangeShapeType="1"/>
          </p:cNvSpPr>
          <p:nvPr/>
        </p:nvSpPr>
        <p:spPr bwMode="auto">
          <a:xfrm flipV="1">
            <a:off x="4452938"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3" name="Line 32"/>
          <p:cNvSpPr>
            <a:spLocks noChangeShapeType="1"/>
          </p:cNvSpPr>
          <p:nvPr/>
        </p:nvSpPr>
        <p:spPr bwMode="auto">
          <a:xfrm flipV="1">
            <a:off x="5254625"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4" name="Line 33"/>
          <p:cNvSpPr>
            <a:spLocks noChangeShapeType="1"/>
          </p:cNvSpPr>
          <p:nvPr/>
        </p:nvSpPr>
        <p:spPr bwMode="auto">
          <a:xfrm flipV="1">
            <a:off x="5173663"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5" name="Line 34"/>
          <p:cNvSpPr>
            <a:spLocks noChangeShapeType="1"/>
          </p:cNvSpPr>
          <p:nvPr/>
        </p:nvSpPr>
        <p:spPr bwMode="auto">
          <a:xfrm flipV="1">
            <a:off x="5980113"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6" name="Line 35"/>
          <p:cNvSpPr>
            <a:spLocks noChangeShapeType="1"/>
          </p:cNvSpPr>
          <p:nvPr/>
        </p:nvSpPr>
        <p:spPr bwMode="auto">
          <a:xfrm flipV="1">
            <a:off x="5899150"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7" name="Line 36"/>
          <p:cNvSpPr>
            <a:spLocks noChangeShapeType="1"/>
          </p:cNvSpPr>
          <p:nvPr/>
        </p:nvSpPr>
        <p:spPr bwMode="auto">
          <a:xfrm flipV="1">
            <a:off x="6694488"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8" name="Line 37"/>
          <p:cNvSpPr>
            <a:spLocks noChangeShapeType="1"/>
          </p:cNvSpPr>
          <p:nvPr/>
        </p:nvSpPr>
        <p:spPr bwMode="auto">
          <a:xfrm flipV="1">
            <a:off x="6613525" y="30368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39" name="Rectangle 39"/>
          <p:cNvSpPr>
            <a:spLocks noChangeArrowheads="1"/>
          </p:cNvSpPr>
          <p:nvPr/>
        </p:nvSpPr>
        <p:spPr bwMode="auto">
          <a:xfrm>
            <a:off x="4503738" y="2536825"/>
            <a:ext cx="358775" cy="863600"/>
          </a:xfrm>
          <a:prstGeom prst="rect">
            <a:avLst/>
          </a:prstGeom>
          <a:solidFill>
            <a:srgbClr val="FFFF00">
              <a:alpha val="4784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BB27BBF-6331-462C-BDAE-A6648C9CDC6A}" type="slidenum">
              <a:rPr lang="en-US" sz="1400" smtClean="0">
                <a:solidFill>
                  <a:srgbClr val="969696"/>
                </a:solidFill>
                <a:latin typeface="Times" pitchFamily="18" charset="0"/>
              </a:rPr>
              <a:pPr/>
              <a:t>15</a:t>
            </a:fld>
            <a:endParaRPr lang="en-US" sz="1400" smtClean="0">
              <a:solidFill>
                <a:srgbClr val="969696"/>
              </a:solidFill>
              <a:latin typeface="Times" pitchFamily="18" charset="0"/>
            </a:endParaRPr>
          </a:p>
        </p:txBody>
      </p:sp>
      <p:grpSp>
        <p:nvGrpSpPr>
          <p:cNvPr id="26627" name="Group 54"/>
          <p:cNvGrpSpPr>
            <a:grpSpLocks/>
          </p:cNvGrpSpPr>
          <p:nvPr/>
        </p:nvGrpSpPr>
        <p:grpSpPr bwMode="auto">
          <a:xfrm>
            <a:off x="1692275" y="1363663"/>
            <a:ext cx="5654675" cy="100012"/>
            <a:chOff x="1066" y="1714"/>
            <a:chExt cx="3562" cy="63"/>
          </a:xfrm>
        </p:grpSpPr>
        <p:sp>
          <p:nvSpPr>
            <p:cNvPr id="26654" name="AutoShape 47"/>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6655" name="AutoShape 48"/>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6656" name="AutoShape 49"/>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6657" name="AutoShape 50"/>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6658" name="AutoShape 51"/>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6659" name="AutoShape 52"/>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26628" name="Rectangle 2"/>
          <p:cNvSpPr>
            <a:spLocks noChangeArrowheads="1"/>
          </p:cNvSpPr>
          <p:nvPr/>
        </p:nvSpPr>
        <p:spPr bwMode="auto">
          <a:xfrm>
            <a:off x="395288" y="188913"/>
            <a:ext cx="5184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example1</a:t>
            </a:r>
          </a:p>
        </p:txBody>
      </p:sp>
      <p:sp>
        <p:nvSpPr>
          <p:cNvPr id="26629" name="Rectangle 3"/>
          <p:cNvSpPr>
            <a:spLocks noChangeArrowheads="1"/>
          </p:cNvSpPr>
          <p:nvPr/>
        </p:nvSpPr>
        <p:spPr bwMode="auto">
          <a:xfrm>
            <a:off x="684213" y="908050"/>
            <a:ext cx="80660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Vertical plane.  </a:t>
            </a:r>
            <a:r>
              <a:rPr lang="en-GB" sz="1600">
                <a:solidFill>
                  <a:schemeClr val="hlink"/>
                </a:solidFill>
              </a:rPr>
              <a:t>One single stable bunch</a:t>
            </a:r>
          </a:p>
        </p:txBody>
      </p:sp>
      <p:sp>
        <p:nvSpPr>
          <p:cNvPr id="26630" name="Rectangle 9"/>
          <p:cNvSpPr>
            <a:spLocks noChangeArrowheads="1"/>
          </p:cNvSpPr>
          <p:nvPr/>
        </p:nvSpPr>
        <p:spPr bwMode="auto">
          <a:xfrm>
            <a:off x="395288" y="5876925"/>
            <a:ext cx="80645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GB" sz="1600">
              <a:solidFill>
                <a:schemeClr val="tx1"/>
              </a:solidFill>
              <a:latin typeface="Arial" charset="0"/>
              <a:sym typeface="Symbol" pitchFamily="18" charset="2"/>
            </a:endParaRPr>
          </a:p>
        </p:txBody>
      </p:sp>
      <p:sp>
        <p:nvSpPr>
          <p:cNvPr id="26631" name="Rectangle 11"/>
          <p:cNvSpPr>
            <a:spLocks noChangeArrowheads="1"/>
          </p:cNvSpPr>
          <p:nvPr/>
        </p:nvSpPr>
        <p:spPr bwMode="auto">
          <a:xfrm>
            <a:off x="179388" y="4056063"/>
            <a:ext cx="8785225"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t>Every time the bunch passes through the pickup ( ) placed at coordinate 0, a pulse with constant amplitude is generated. If we think it as a Dirac impulse, the spectrum of the pickup signal is a repetition of frequency lines at multiple of the revolution frequency:  </a:t>
            </a:r>
            <a:r>
              <a:rPr lang="en-GB" sz="1600" i="1"/>
              <a:t>p</a:t>
            </a:r>
            <a:r>
              <a:rPr lang="en-GB" sz="2000" i="1">
                <a:latin typeface="Symbol" pitchFamily="18" charset="2"/>
                <a:sym typeface="Symbol" pitchFamily="18" charset="2"/>
              </a:rPr>
              <a:t>w</a:t>
            </a:r>
            <a:r>
              <a:rPr lang="en-GB" sz="1600" i="1" baseline="-25000">
                <a:sym typeface="Symbol" pitchFamily="18" charset="2"/>
              </a:rPr>
              <a:t>0  </a:t>
            </a:r>
            <a:r>
              <a:rPr lang="en-GB" sz="1800"/>
              <a:t>for </a:t>
            </a:r>
            <a:r>
              <a:rPr lang="en-GB" sz="1600"/>
              <a:t>-</a:t>
            </a:r>
            <a:r>
              <a:rPr lang="en-GB" sz="1600">
                <a:sym typeface="Symbol" pitchFamily="18" charset="2"/>
              </a:rPr>
              <a:t> &lt;  </a:t>
            </a:r>
            <a:r>
              <a:rPr lang="en-GB" sz="1600" i="1">
                <a:sym typeface="Symbol" pitchFamily="18" charset="2"/>
              </a:rPr>
              <a:t>p</a:t>
            </a:r>
            <a:r>
              <a:rPr lang="en-GB" sz="1600">
                <a:sym typeface="Symbol" pitchFamily="18" charset="2"/>
              </a:rPr>
              <a:t>  &lt; </a:t>
            </a:r>
            <a:endParaRPr lang="en-GB" sz="1800"/>
          </a:p>
        </p:txBody>
      </p:sp>
      <p:sp>
        <p:nvSpPr>
          <p:cNvPr id="26632" name="Line 16"/>
          <p:cNvSpPr>
            <a:spLocks noChangeShapeType="1"/>
          </p:cNvSpPr>
          <p:nvPr/>
        </p:nvSpPr>
        <p:spPr bwMode="auto">
          <a:xfrm flipV="1">
            <a:off x="4500563" y="5013325"/>
            <a:ext cx="0" cy="115093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3" name="Line 17"/>
          <p:cNvSpPr>
            <a:spLocks noChangeShapeType="1"/>
          </p:cNvSpPr>
          <p:nvPr/>
        </p:nvSpPr>
        <p:spPr bwMode="auto">
          <a:xfrm>
            <a:off x="611188" y="6164263"/>
            <a:ext cx="79216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4" name="Line 18"/>
          <p:cNvSpPr>
            <a:spLocks noChangeShapeType="1"/>
          </p:cNvSpPr>
          <p:nvPr/>
        </p:nvSpPr>
        <p:spPr bwMode="auto">
          <a:xfrm flipV="1">
            <a:off x="5221288" y="5516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5" name="Line 19"/>
          <p:cNvSpPr>
            <a:spLocks noChangeShapeType="1"/>
          </p:cNvSpPr>
          <p:nvPr/>
        </p:nvSpPr>
        <p:spPr bwMode="auto">
          <a:xfrm flipV="1">
            <a:off x="5943600" y="5516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6" name="Line 20"/>
          <p:cNvSpPr>
            <a:spLocks noChangeShapeType="1"/>
          </p:cNvSpPr>
          <p:nvPr/>
        </p:nvSpPr>
        <p:spPr bwMode="auto">
          <a:xfrm flipV="1">
            <a:off x="6656388" y="5516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7" name="Line 27"/>
          <p:cNvSpPr>
            <a:spLocks noChangeShapeType="1"/>
          </p:cNvSpPr>
          <p:nvPr/>
        </p:nvSpPr>
        <p:spPr bwMode="auto">
          <a:xfrm flipV="1">
            <a:off x="2336800" y="5516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8" name="Line 28"/>
          <p:cNvSpPr>
            <a:spLocks noChangeShapeType="1"/>
          </p:cNvSpPr>
          <p:nvPr/>
        </p:nvSpPr>
        <p:spPr bwMode="auto">
          <a:xfrm flipV="1">
            <a:off x="3059113" y="5516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9" name="Line 29"/>
          <p:cNvSpPr>
            <a:spLocks noChangeShapeType="1"/>
          </p:cNvSpPr>
          <p:nvPr/>
        </p:nvSpPr>
        <p:spPr bwMode="auto">
          <a:xfrm flipV="1">
            <a:off x="3779838" y="5516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40" name="Rectangle 30"/>
          <p:cNvSpPr>
            <a:spLocks noChangeArrowheads="1"/>
          </p:cNvSpPr>
          <p:nvPr/>
        </p:nvSpPr>
        <p:spPr bwMode="auto">
          <a:xfrm>
            <a:off x="5076825" y="6092825"/>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6641" name="Rectangle 31"/>
          <p:cNvSpPr>
            <a:spLocks noChangeArrowheads="1"/>
          </p:cNvSpPr>
          <p:nvPr/>
        </p:nvSpPr>
        <p:spPr bwMode="auto">
          <a:xfrm>
            <a:off x="5724525" y="6105525"/>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6642" name="Rectangle 32"/>
          <p:cNvSpPr>
            <a:spLocks noChangeArrowheads="1"/>
          </p:cNvSpPr>
          <p:nvPr/>
        </p:nvSpPr>
        <p:spPr bwMode="auto">
          <a:xfrm>
            <a:off x="6445250" y="6105525"/>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6643" name="Rectangle 34"/>
          <p:cNvSpPr>
            <a:spLocks noChangeArrowheads="1"/>
          </p:cNvSpPr>
          <p:nvPr/>
        </p:nvSpPr>
        <p:spPr bwMode="auto">
          <a:xfrm>
            <a:off x="755650" y="5588000"/>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  .  .</a:t>
            </a:r>
          </a:p>
        </p:txBody>
      </p:sp>
      <p:sp>
        <p:nvSpPr>
          <p:cNvPr id="26644" name="Rectangle 36"/>
          <p:cNvSpPr>
            <a:spLocks noChangeArrowheads="1"/>
          </p:cNvSpPr>
          <p:nvPr/>
        </p:nvSpPr>
        <p:spPr bwMode="auto">
          <a:xfrm>
            <a:off x="6948488" y="5588000"/>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  .  .</a:t>
            </a:r>
          </a:p>
        </p:txBody>
      </p:sp>
      <p:sp>
        <p:nvSpPr>
          <p:cNvPr id="26645" name="Rectangle 38"/>
          <p:cNvSpPr>
            <a:spLocks noChangeArrowheads="1"/>
          </p:cNvSpPr>
          <p:nvPr/>
        </p:nvSpPr>
        <p:spPr bwMode="auto">
          <a:xfrm>
            <a:off x="3492500" y="6092825"/>
            <a:ext cx="538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6646" name="Rectangle 39"/>
          <p:cNvSpPr>
            <a:spLocks noChangeArrowheads="1"/>
          </p:cNvSpPr>
          <p:nvPr/>
        </p:nvSpPr>
        <p:spPr bwMode="auto">
          <a:xfrm>
            <a:off x="2700338" y="6116638"/>
            <a:ext cx="6492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6647" name="Rectangle 40"/>
          <p:cNvSpPr>
            <a:spLocks noChangeArrowheads="1"/>
          </p:cNvSpPr>
          <p:nvPr/>
        </p:nvSpPr>
        <p:spPr bwMode="auto">
          <a:xfrm>
            <a:off x="2051050" y="6116638"/>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6648" name="Rectangle 41"/>
          <p:cNvSpPr>
            <a:spLocks noChangeArrowheads="1"/>
          </p:cNvSpPr>
          <p:nvPr/>
        </p:nvSpPr>
        <p:spPr bwMode="auto">
          <a:xfrm>
            <a:off x="4362450" y="6116638"/>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26649" name="Line 42"/>
          <p:cNvSpPr>
            <a:spLocks noChangeShapeType="1"/>
          </p:cNvSpPr>
          <p:nvPr/>
        </p:nvSpPr>
        <p:spPr bwMode="auto">
          <a:xfrm flipV="1">
            <a:off x="4500563" y="5516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50" name="AutoShape 53"/>
          <p:cNvSpPr>
            <a:spLocks noChangeArrowheads="1"/>
          </p:cNvSpPr>
          <p:nvPr/>
        </p:nvSpPr>
        <p:spPr bwMode="auto">
          <a:xfrm flipV="1">
            <a:off x="5110163" y="4176713"/>
            <a:ext cx="144462" cy="144462"/>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6651" name="Line 56"/>
          <p:cNvSpPr>
            <a:spLocks noChangeShapeType="1"/>
          </p:cNvSpPr>
          <p:nvPr/>
        </p:nvSpPr>
        <p:spPr bwMode="auto">
          <a:xfrm flipV="1">
            <a:off x="7380288" y="1196975"/>
            <a:ext cx="287337" cy="144463"/>
          </a:xfrm>
          <a:prstGeom prst="line">
            <a:avLst/>
          </a:prstGeom>
          <a:noFill/>
          <a:ln w="9525">
            <a:solidFill>
              <a:schemeClr val="hlink"/>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26652" name="Rectangle 57"/>
          <p:cNvSpPr>
            <a:spLocks noChangeArrowheads="1"/>
          </p:cNvSpPr>
          <p:nvPr/>
        </p:nvSpPr>
        <p:spPr bwMode="auto">
          <a:xfrm>
            <a:off x="7596188" y="836613"/>
            <a:ext cx="100806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 position</a:t>
            </a:r>
            <a:endParaRPr lang="en-GB" sz="1400" b="1">
              <a:solidFill>
                <a:schemeClr val="hlink"/>
              </a:solidFill>
              <a:sym typeface="Wingdings" pitchFamily="2" charset="2"/>
            </a:endParaRPr>
          </a:p>
        </p:txBody>
      </p:sp>
      <p:pic>
        <p:nvPicPr>
          <p:cNvPr id="2" name="SB_stable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755650" y="1512888"/>
            <a:ext cx="7235825"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1BFCC8DC-5E02-4CC3-962E-BA5C17C86193}" type="slidenum">
              <a:rPr lang="en-US" sz="1400" smtClean="0">
                <a:solidFill>
                  <a:srgbClr val="969696"/>
                </a:solidFill>
                <a:latin typeface="Times" pitchFamily="18" charset="0"/>
              </a:rPr>
              <a:pPr/>
              <a:t>16</a:t>
            </a:fld>
            <a:endParaRPr lang="en-US" sz="1400" smtClean="0">
              <a:solidFill>
                <a:srgbClr val="969696"/>
              </a:solidFill>
              <a:latin typeface="Times" pitchFamily="18" charset="0"/>
            </a:endParaRPr>
          </a:p>
        </p:txBody>
      </p:sp>
      <p:sp>
        <p:nvSpPr>
          <p:cNvPr id="27651" name="Rectangle 2"/>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example2</a:t>
            </a:r>
          </a:p>
        </p:txBody>
      </p:sp>
      <p:sp>
        <p:nvSpPr>
          <p:cNvPr id="27652" name="Rectangle 3"/>
          <p:cNvSpPr>
            <a:spLocks noChangeArrowheads="1"/>
          </p:cNvSpPr>
          <p:nvPr/>
        </p:nvSpPr>
        <p:spPr bwMode="auto">
          <a:xfrm>
            <a:off x="395288" y="908050"/>
            <a:ext cx="79930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hlink"/>
                </a:solidFill>
              </a:rPr>
              <a:t>One single unstable bunch </a:t>
            </a:r>
            <a:r>
              <a:rPr lang="en-GB" sz="1600"/>
              <a:t>oscillating at the tune frequency </a:t>
            </a:r>
            <a:r>
              <a:rPr lang="en-GB" sz="2000">
                <a:latin typeface="Symbol" pitchFamily="18" charset="2"/>
              </a:rPr>
              <a:t>nw</a:t>
            </a:r>
            <a:r>
              <a:rPr lang="en-GB" sz="1600" baseline="-25000"/>
              <a:t>0</a:t>
            </a:r>
            <a:r>
              <a:rPr lang="en-GB" sz="1600"/>
              <a:t>: for simplicity we consider a vertical tune </a:t>
            </a:r>
            <a:r>
              <a:rPr lang="en-GB" sz="2000">
                <a:latin typeface="Symbol" pitchFamily="18" charset="2"/>
              </a:rPr>
              <a:t>n </a:t>
            </a:r>
            <a:r>
              <a:rPr lang="en-GB" sz="1600"/>
              <a:t>&lt; 1, ex. </a:t>
            </a:r>
            <a:r>
              <a:rPr lang="en-GB" sz="2000">
                <a:latin typeface="Symbol" pitchFamily="18" charset="2"/>
              </a:rPr>
              <a:t>n</a:t>
            </a:r>
            <a:r>
              <a:rPr lang="en-GB" sz="1600"/>
              <a:t> = 0.25.          </a:t>
            </a:r>
            <a:r>
              <a:rPr lang="en-GB" sz="1600" i="1">
                <a:latin typeface="Times New Roman" pitchFamily="18" charset="0"/>
              </a:rPr>
              <a:t>M</a:t>
            </a:r>
            <a:r>
              <a:rPr lang="en-GB" sz="1600"/>
              <a:t> = 1 </a:t>
            </a:r>
            <a:r>
              <a:rPr lang="en-GB" sz="1600">
                <a:sym typeface="Wingdings" pitchFamily="2" charset="2"/>
              </a:rPr>
              <a:t></a:t>
            </a:r>
            <a:r>
              <a:rPr lang="en-GB" sz="1600"/>
              <a:t> only mode #0 exists</a:t>
            </a:r>
          </a:p>
        </p:txBody>
      </p:sp>
      <p:sp>
        <p:nvSpPr>
          <p:cNvPr id="27653" name="Rectangle 5"/>
          <p:cNvSpPr>
            <a:spLocks noChangeArrowheads="1"/>
          </p:cNvSpPr>
          <p:nvPr/>
        </p:nvSpPr>
        <p:spPr bwMode="auto">
          <a:xfrm>
            <a:off x="611188" y="4475163"/>
            <a:ext cx="820896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60000"/>
              </a:lnSpc>
            </a:pPr>
            <a:r>
              <a:rPr lang="en-GB" sz="1600"/>
              <a:t>The pickup signal is a sequence of pulses modulated in amplitude with frequency </a:t>
            </a:r>
            <a:r>
              <a:rPr lang="en-GB" sz="2000">
                <a:latin typeface="Symbol" pitchFamily="18" charset="2"/>
              </a:rPr>
              <a:t>n</a:t>
            </a:r>
            <a:r>
              <a:rPr lang="en-GB" sz="2000">
                <a:latin typeface="Symbol" pitchFamily="18" charset="2"/>
                <a:sym typeface="Symbol" pitchFamily="18" charset="2"/>
              </a:rPr>
              <a:t>w</a:t>
            </a:r>
            <a:r>
              <a:rPr lang="en-GB" sz="1600" baseline="-25000">
                <a:sym typeface="Symbol" pitchFamily="18" charset="2"/>
              </a:rPr>
              <a:t>0</a:t>
            </a:r>
          </a:p>
          <a:p>
            <a:pPr algn="l">
              <a:lnSpc>
                <a:spcPct val="60000"/>
              </a:lnSpc>
            </a:pPr>
            <a:r>
              <a:rPr lang="en-GB" sz="1600">
                <a:sym typeface="Symbol" pitchFamily="18" charset="2"/>
              </a:rPr>
              <a:t>Two sidebands at </a:t>
            </a:r>
            <a:r>
              <a:rPr lang="en-US" sz="1600">
                <a:cs typeface="Arial" charset="0"/>
                <a:sym typeface="Symbol" pitchFamily="18" charset="2"/>
              </a:rPr>
              <a:t>±</a:t>
            </a:r>
            <a:r>
              <a:rPr lang="en-GB" sz="2000">
                <a:latin typeface="Symbol" pitchFamily="18" charset="2"/>
              </a:rPr>
              <a:t>n</a:t>
            </a:r>
            <a:r>
              <a:rPr lang="en-GB" sz="2000">
                <a:latin typeface="Symbol" pitchFamily="18" charset="2"/>
                <a:sym typeface="Symbol" pitchFamily="18" charset="2"/>
              </a:rPr>
              <a:t>w</a:t>
            </a:r>
            <a:r>
              <a:rPr lang="en-GB" sz="1600" baseline="-25000">
                <a:sym typeface="Symbol" pitchFamily="18" charset="2"/>
              </a:rPr>
              <a:t>0 </a:t>
            </a:r>
            <a:r>
              <a:rPr lang="en-GB" sz="1600"/>
              <a:t>appear</a:t>
            </a:r>
            <a:r>
              <a:rPr lang="en-GB" sz="1800"/>
              <a:t> </a:t>
            </a:r>
            <a:r>
              <a:rPr lang="en-GB" sz="1600"/>
              <a:t>at each of the revolution harmonics</a:t>
            </a:r>
            <a:endParaRPr lang="en-GB" sz="1600" baseline="-25000">
              <a:sym typeface="Symbol" pitchFamily="18" charset="2"/>
            </a:endParaRPr>
          </a:p>
        </p:txBody>
      </p:sp>
      <p:sp>
        <p:nvSpPr>
          <p:cNvPr id="27654" name="Rectangle 24"/>
          <p:cNvSpPr>
            <a:spLocks noChangeArrowheads="1"/>
          </p:cNvSpPr>
          <p:nvPr/>
        </p:nvSpPr>
        <p:spPr bwMode="auto">
          <a:xfrm>
            <a:off x="395288" y="6021388"/>
            <a:ext cx="80645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GB" sz="1600">
              <a:solidFill>
                <a:schemeClr val="tx1"/>
              </a:solidFill>
              <a:latin typeface="Arial" charset="0"/>
              <a:sym typeface="Symbol" pitchFamily="18" charset="2"/>
            </a:endParaRPr>
          </a:p>
        </p:txBody>
      </p:sp>
      <p:sp>
        <p:nvSpPr>
          <p:cNvPr id="27655" name="Line 25"/>
          <p:cNvSpPr>
            <a:spLocks noChangeShapeType="1"/>
          </p:cNvSpPr>
          <p:nvPr/>
        </p:nvSpPr>
        <p:spPr bwMode="auto">
          <a:xfrm flipV="1">
            <a:off x="4500563" y="515778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6" name="Line 26"/>
          <p:cNvSpPr>
            <a:spLocks noChangeShapeType="1"/>
          </p:cNvSpPr>
          <p:nvPr/>
        </p:nvSpPr>
        <p:spPr bwMode="auto">
          <a:xfrm>
            <a:off x="611188" y="6308725"/>
            <a:ext cx="79216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7" name="Line 27"/>
          <p:cNvSpPr>
            <a:spLocks noChangeShapeType="1"/>
          </p:cNvSpPr>
          <p:nvPr/>
        </p:nvSpPr>
        <p:spPr bwMode="auto">
          <a:xfrm flipV="1">
            <a:off x="5221288" y="566102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8" name="Line 28"/>
          <p:cNvSpPr>
            <a:spLocks noChangeShapeType="1"/>
          </p:cNvSpPr>
          <p:nvPr/>
        </p:nvSpPr>
        <p:spPr bwMode="auto">
          <a:xfrm flipV="1">
            <a:off x="5943600" y="566102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9" name="Line 29"/>
          <p:cNvSpPr>
            <a:spLocks noChangeShapeType="1"/>
          </p:cNvSpPr>
          <p:nvPr/>
        </p:nvSpPr>
        <p:spPr bwMode="auto">
          <a:xfrm flipV="1">
            <a:off x="6656388" y="566102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0" name="Line 30"/>
          <p:cNvSpPr>
            <a:spLocks noChangeShapeType="1"/>
          </p:cNvSpPr>
          <p:nvPr/>
        </p:nvSpPr>
        <p:spPr bwMode="auto">
          <a:xfrm flipV="1">
            <a:off x="2336800" y="566102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1" name="Line 31"/>
          <p:cNvSpPr>
            <a:spLocks noChangeShapeType="1"/>
          </p:cNvSpPr>
          <p:nvPr/>
        </p:nvSpPr>
        <p:spPr bwMode="auto">
          <a:xfrm flipV="1">
            <a:off x="3059113" y="566102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2" name="Line 32"/>
          <p:cNvSpPr>
            <a:spLocks noChangeShapeType="1"/>
          </p:cNvSpPr>
          <p:nvPr/>
        </p:nvSpPr>
        <p:spPr bwMode="auto">
          <a:xfrm flipV="1">
            <a:off x="3779838" y="566102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3" name="Rectangle 33"/>
          <p:cNvSpPr>
            <a:spLocks noChangeArrowheads="1"/>
          </p:cNvSpPr>
          <p:nvPr/>
        </p:nvSpPr>
        <p:spPr bwMode="auto">
          <a:xfrm>
            <a:off x="5076825" y="6237288"/>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7664" name="Rectangle 34"/>
          <p:cNvSpPr>
            <a:spLocks noChangeArrowheads="1"/>
          </p:cNvSpPr>
          <p:nvPr/>
        </p:nvSpPr>
        <p:spPr bwMode="auto">
          <a:xfrm>
            <a:off x="5724525" y="6249988"/>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7665" name="Rectangle 35"/>
          <p:cNvSpPr>
            <a:spLocks noChangeArrowheads="1"/>
          </p:cNvSpPr>
          <p:nvPr/>
        </p:nvSpPr>
        <p:spPr bwMode="auto">
          <a:xfrm>
            <a:off x="6445250" y="6249988"/>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7666" name="Rectangle 36"/>
          <p:cNvSpPr>
            <a:spLocks noChangeArrowheads="1"/>
          </p:cNvSpPr>
          <p:nvPr/>
        </p:nvSpPr>
        <p:spPr bwMode="auto">
          <a:xfrm>
            <a:off x="755650" y="5732463"/>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  .  .</a:t>
            </a:r>
          </a:p>
        </p:txBody>
      </p:sp>
      <p:sp>
        <p:nvSpPr>
          <p:cNvPr id="27667" name="Rectangle 37"/>
          <p:cNvSpPr>
            <a:spLocks noChangeArrowheads="1"/>
          </p:cNvSpPr>
          <p:nvPr/>
        </p:nvSpPr>
        <p:spPr bwMode="auto">
          <a:xfrm>
            <a:off x="6948488" y="5732463"/>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  .  .</a:t>
            </a:r>
          </a:p>
        </p:txBody>
      </p:sp>
      <p:sp>
        <p:nvSpPr>
          <p:cNvPr id="27668" name="Rectangle 38"/>
          <p:cNvSpPr>
            <a:spLocks noChangeArrowheads="1"/>
          </p:cNvSpPr>
          <p:nvPr/>
        </p:nvSpPr>
        <p:spPr bwMode="auto">
          <a:xfrm>
            <a:off x="3492500" y="6237288"/>
            <a:ext cx="538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7669" name="Rectangle 39"/>
          <p:cNvSpPr>
            <a:spLocks noChangeArrowheads="1"/>
          </p:cNvSpPr>
          <p:nvPr/>
        </p:nvSpPr>
        <p:spPr bwMode="auto">
          <a:xfrm>
            <a:off x="2700338" y="6261100"/>
            <a:ext cx="6492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7670" name="Rectangle 40"/>
          <p:cNvSpPr>
            <a:spLocks noChangeArrowheads="1"/>
          </p:cNvSpPr>
          <p:nvPr/>
        </p:nvSpPr>
        <p:spPr bwMode="auto">
          <a:xfrm>
            <a:off x="2051050" y="6261100"/>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27671" name="Rectangle 41"/>
          <p:cNvSpPr>
            <a:spLocks noChangeArrowheads="1"/>
          </p:cNvSpPr>
          <p:nvPr/>
        </p:nvSpPr>
        <p:spPr bwMode="auto">
          <a:xfrm>
            <a:off x="4362450" y="6261100"/>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27672" name="Line 42"/>
          <p:cNvSpPr>
            <a:spLocks noChangeShapeType="1"/>
          </p:cNvSpPr>
          <p:nvPr/>
        </p:nvSpPr>
        <p:spPr bwMode="auto">
          <a:xfrm flipV="1">
            <a:off x="4643438"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3" name="Line 43"/>
          <p:cNvSpPr>
            <a:spLocks noChangeShapeType="1"/>
          </p:cNvSpPr>
          <p:nvPr/>
        </p:nvSpPr>
        <p:spPr bwMode="auto">
          <a:xfrm flipV="1">
            <a:off x="4356100"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4" name="Line 44"/>
          <p:cNvSpPr>
            <a:spLocks noChangeShapeType="1"/>
          </p:cNvSpPr>
          <p:nvPr/>
        </p:nvSpPr>
        <p:spPr bwMode="auto">
          <a:xfrm flipV="1">
            <a:off x="4500563" y="566102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5" name="Line 45"/>
          <p:cNvSpPr>
            <a:spLocks noChangeShapeType="1"/>
          </p:cNvSpPr>
          <p:nvPr/>
        </p:nvSpPr>
        <p:spPr bwMode="auto">
          <a:xfrm flipV="1">
            <a:off x="5364163"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6" name="Line 46"/>
          <p:cNvSpPr>
            <a:spLocks noChangeShapeType="1"/>
          </p:cNvSpPr>
          <p:nvPr/>
        </p:nvSpPr>
        <p:spPr bwMode="auto">
          <a:xfrm flipV="1">
            <a:off x="5076825"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7" name="Line 47"/>
          <p:cNvSpPr>
            <a:spLocks noChangeShapeType="1"/>
          </p:cNvSpPr>
          <p:nvPr/>
        </p:nvSpPr>
        <p:spPr bwMode="auto">
          <a:xfrm flipV="1">
            <a:off x="6084888"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8" name="Line 48"/>
          <p:cNvSpPr>
            <a:spLocks noChangeShapeType="1"/>
          </p:cNvSpPr>
          <p:nvPr/>
        </p:nvSpPr>
        <p:spPr bwMode="auto">
          <a:xfrm flipV="1">
            <a:off x="5797550"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79" name="Line 49"/>
          <p:cNvSpPr>
            <a:spLocks noChangeShapeType="1"/>
          </p:cNvSpPr>
          <p:nvPr/>
        </p:nvSpPr>
        <p:spPr bwMode="auto">
          <a:xfrm flipV="1">
            <a:off x="6804025"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0" name="Line 50"/>
          <p:cNvSpPr>
            <a:spLocks noChangeShapeType="1"/>
          </p:cNvSpPr>
          <p:nvPr/>
        </p:nvSpPr>
        <p:spPr bwMode="auto">
          <a:xfrm flipV="1">
            <a:off x="6516688"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1" name="Line 51"/>
          <p:cNvSpPr>
            <a:spLocks noChangeShapeType="1"/>
          </p:cNvSpPr>
          <p:nvPr/>
        </p:nvSpPr>
        <p:spPr bwMode="auto">
          <a:xfrm flipV="1">
            <a:off x="3922713"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2" name="Line 52"/>
          <p:cNvSpPr>
            <a:spLocks noChangeShapeType="1"/>
          </p:cNvSpPr>
          <p:nvPr/>
        </p:nvSpPr>
        <p:spPr bwMode="auto">
          <a:xfrm flipV="1">
            <a:off x="3635375"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3" name="Line 53"/>
          <p:cNvSpPr>
            <a:spLocks noChangeShapeType="1"/>
          </p:cNvSpPr>
          <p:nvPr/>
        </p:nvSpPr>
        <p:spPr bwMode="auto">
          <a:xfrm flipV="1">
            <a:off x="3203575"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4" name="Line 54"/>
          <p:cNvSpPr>
            <a:spLocks noChangeShapeType="1"/>
          </p:cNvSpPr>
          <p:nvPr/>
        </p:nvSpPr>
        <p:spPr bwMode="auto">
          <a:xfrm flipV="1">
            <a:off x="2916238"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5" name="Line 55"/>
          <p:cNvSpPr>
            <a:spLocks noChangeShapeType="1"/>
          </p:cNvSpPr>
          <p:nvPr/>
        </p:nvSpPr>
        <p:spPr bwMode="auto">
          <a:xfrm flipV="1">
            <a:off x="2484438"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86" name="Line 56"/>
          <p:cNvSpPr>
            <a:spLocks noChangeShapeType="1"/>
          </p:cNvSpPr>
          <p:nvPr/>
        </p:nvSpPr>
        <p:spPr bwMode="auto">
          <a:xfrm flipV="1">
            <a:off x="2197100" y="59499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7687" name="Group 75"/>
          <p:cNvGrpSpPr>
            <a:grpSpLocks/>
          </p:cNvGrpSpPr>
          <p:nvPr/>
        </p:nvGrpSpPr>
        <p:grpSpPr bwMode="auto">
          <a:xfrm>
            <a:off x="1776413" y="1773238"/>
            <a:ext cx="5654675" cy="100012"/>
            <a:chOff x="1066" y="1714"/>
            <a:chExt cx="3562" cy="63"/>
          </a:xfrm>
        </p:grpSpPr>
        <p:sp>
          <p:nvSpPr>
            <p:cNvPr id="27690" name="AutoShape 76"/>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7691" name="AutoShape 77"/>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7692" name="AutoShape 78"/>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7693" name="AutoShape 79"/>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7694" name="AutoShape 80"/>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7695" name="AutoShape 81"/>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27688" name="Rectangle 84"/>
          <p:cNvSpPr>
            <a:spLocks noChangeArrowheads="1"/>
          </p:cNvSpPr>
          <p:nvPr/>
        </p:nvSpPr>
        <p:spPr bwMode="auto">
          <a:xfrm>
            <a:off x="7380288" y="1658938"/>
            <a:ext cx="792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3" name="SB_unstable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906463" y="1889125"/>
            <a:ext cx="71882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78380509-B797-4D7F-9070-A9A0D0F7BCDF}" type="slidenum">
              <a:rPr lang="en-US" sz="1400" smtClean="0">
                <a:solidFill>
                  <a:srgbClr val="969696"/>
                </a:solidFill>
                <a:latin typeface="Times" pitchFamily="18" charset="0"/>
              </a:rPr>
              <a:pPr/>
              <a:t>17</a:t>
            </a:fld>
            <a:endParaRPr lang="en-US" sz="1400" smtClean="0">
              <a:solidFill>
                <a:srgbClr val="969696"/>
              </a:solidFill>
              <a:latin typeface="Times" pitchFamily="18" charset="0"/>
            </a:endParaRPr>
          </a:p>
        </p:txBody>
      </p:sp>
      <p:sp>
        <p:nvSpPr>
          <p:cNvPr id="28675" name="Rectangle 2"/>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example3</a:t>
            </a:r>
          </a:p>
        </p:txBody>
      </p:sp>
      <p:sp>
        <p:nvSpPr>
          <p:cNvPr id="28676" name="Rectangle 3"/>
          <p:cNvSpPr>
            <a:spLocks noChangeArrowheads="1"/>
          </p:cNvSpPr>
          <p:nvPr/>
        </p:nvSpPr>
        <p:spPr bwMode="auto">
          <a:xfrm>
            <a:off x="684213" y="981075"/>
            <a:ext cx="7775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hlink"/>
                </a:solidFill>
              </a:rPr>
              <a:t>Ten identical equally-spaced stable bunches</a:t>
            </a:r>
            <a:r>
              <a:rPr lang="en-GB" sz="1600"/>
              <a:t> filling all the ring buckets (</a:t>
            </a:r>
            <a:r>
              <a:rPr lang="en-GB" sz="1600" i="1">
                <a:latin typeface="Times New Roman" pitchFamily="18" charset="0"/>
              </a:rPr>
              <a:t>M</a:t>
            </a:r>
            <a:r>
              <a:rPr lang="en-GB" sz="1400"/>
              <a:t> = 10)</a:t>
            </a:r>
            <a:r>
              <a:rPr lang="en-GB" sz="1400" b="1"/>
              <a:t> </a:t>
            </a:r>
          </a:p>
        </p:txBody>
      </p:sp>
      <p:sp>
        <p:nvSpPr>
          <p:cNvPr id="28677" name="Rectangle 39"/>
          <p:cNvSpPr>
            <a:spLocks noChangeArrowheads="1"/>
          </p:cNvSpPr>
          <p:nvPr/>
        </p:nvSpPr>
        <p:spPr bwMode="auto">
          <a:xfrm>
            <a:off x="179388" y="4437063"/>
            <a:ext cx="87852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t>The spectrum is a repetition of frequency lines at multiples of the bunch repetition frequency: 	</a:t>
            </a:r>
            <a:r>
              <a:rPr lang="en-GB" sz="2000">
                <a:latin typeface="Symbol" pitchFamily="18" charset="2"/>
              </a:rPr>
              <a:t>w</a:t>
            </a:r>
            <a:r>
              <a:rPr lang="en-GB" sz="1600" baseline="-25000"/>
              <a:t>rf</a:t>
            </a:r>
            <a:r>
              <a:rPr lang="en-GB" sz="1600"/>
              <a:t>  =  10 </a:t>
            </a:r>
            <a:r>
              <a:rPr lang="en-GB" sz="2000">
                <a:latin typeface="Symbol" pitchFamily="18" charset="2"/>
                <a:sym typeface="Symbol" pitchFamily="18" charset="2"/>
              </a:rPr>
              <a:t>w</a:t>
            </a:r>
            <a:r>
              <a:rPr lang="en-GB" sz="1600" baseline="-25000">
                <a:sym typeface="Symbol" pitchFamily="18" charset="2"/>
              </a:rPr>
              <a:t>0   </a:t>
            </a:r>
            <a:r>
              <a:rPr lang="en-GB" sz="1600">
                <a:sym typeface="Symbol" pitchFamily="18" charset="2"/>
              </a:rPr>
              <a:t>(</a:t>
            </a:r>
            <a:r>
              <a:rPr lang="en-GB" sz="1600"/>
              <a:t>RF frequency)</a:t>
            </a:r>
          </a:p>
        </p:txBody>
      </p:sp>
      <p:sp>
        <p:nvSpPr>
          <p:cNvPr id="28678" name="Rectangle 40"/>
          <p:cNvSpPr>
            <a:spLocks noChangeArrowheads="1"/>
          </p:cNvSpPr>
          <p:nvPr/>
        </p:nvSpPr>
        <p:spPr bwMode="auto">
          <a:xfrm>
            <a:off x="395288" y="6019800"/>
            <a:ext cx="80645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GB" sz="1600">
              <a:solidFill>
                <a:schemeClr val="tx1"/>
              </a:solidFill>
              <a:latin typeface="Arial" charset="0"/>
              <a:sym typeface="Symbol" pitchFamily="18" charset="2"/>
            </a:endParaRPr>
          </a:p>
        </p:txBody>
      </p:sp>
      <p:sp>
        <p:nvSpPr>
          <p:cNvPr id="28679" name="Line 41"/>
          <p:cNvSpPr>
            <a:spLocks noChangeShapeType="1"/>
          </p:cNvSpPr>
          <p:nvPr/>
        </p:nvSpPr>
        <p:spPr bwMode="auto">
          <a:xfrm flipV="1">
            <a:off x="4500563" y="5156200"/>
            <a:ext cx="0" cy="115093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0" name="Line 42"/>
          <p:cNvSpPr>
            <a:spLocks noChangeShapeType="1"/>
          </p:cNvSpPr>
          <p:nvPr/>
        </p:nvSpPr>
        <p:spPr bwMode="auto">
          <a:xfrm>
            <a:off x="611188" y="6307138"/>
            <a:ext cx="79216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1" name="Line 43"/>
          <p:cNvSpPr>
            <a:spLocks noChangeShapeType="1"/>
          </p:cNvSpPr>
          <p:nvPr/>
        </p:nvSpPr>
        <p:spPr bwMode="auto">
          <a:xfrm flipV="1">
            <a:off x="5221288" y="5659438"/>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2" name="Line 44"/>
          <p:cNvSpPr>
            <a:spLocks noChangeShapeType="1"/>
          </p:cNvSpPr>
          <p:nvPr/>
        </p:nvSpPr>
        <p:spPr bwMode="auto">
          <a:xfrm flipV="1">
            <a:off x="5943600" y="5659438"/>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3" name="Line 45"/>
          <p:cNvSpPr>
            <a:spLocks noChangeShapeType="1"/>
          </p:cNvSpPr>
          <p:nvPr/>
        </p:nvSpPr>
        <p:spPr bwMode="auto">
          <a:xfrm flipV="1">
            <a:off x="6656388" y="5659438"/>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4" name="Line 46"/>
          <p:cNvSpPr>
            <a:spLocks noChangeShapeType="1"/>
          </p:cNvSpPr>
          <p:nvPr/>
        </p:nvSpPr>
        <p:spPr bwMode="auto">
          <a:xfrm flipV="1">
            <a:off x="2336800" y="5659438"/>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5" name="Line 47"/>
          <p:cNvSpPr>
            <a:spLocks noChangeShapeType="1"/>
          </p:cNvSpPr>
          <p:nvPr/>
        </p:nvSpPr>
        <p:spPr bwMode="auto">
          <a:xfrm flipV="1">
            <a:off x="3059113" y="5659438"/>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6" name="Line 48"/>
          <p:cNvSpPr>
            <a:spLocks noChangeShapeType="1"/>
          </p:cNvSpPr>
          <p:nvPr/>
        </p:nvSpPr>
        <p:spPr bwMode="auto">
          <a:xfrm flipV="1">
            <a:off x="3779838" y="5659438"/>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7" name="Rectangle 52"/>
          <p:cNvSpPr>
            <a:spLocks noChangeArrowheads="1"/>
          </p:cNvSpPr>
          <p:nvPr/>
        </p:nvSpPr>
        <p:spPr bwMode="auto">
          <a:xfrm>
            <a:off x="755650" y="5730875"/>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  .  .</a:t>
            </a:r>
          </a:p>
        </p:txBody>
      </p:sp>
      <p:sp>
        <p:nvSpPr>
          <p:cNvPr id="28688" name="Rectangle 53"/>
          <p:cNvSpPr>
            <a:spLocks noChangeArrowheads="1"/>
          </p:cNvSpPr>
          <p:nvPr/>
        </p:nvSpPr>
        <p:spPr bwMode="auto">
          <a:xfrm>
            <a:off x="6948488" y="5730875"/>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  .  .</a:t>
            </a:r>
          </a:p>
        </p:txBody>
      </p:sp>
      <p:sp>
        <p:nvSpPr>
          <p:cNvPr id="28689" name="Line 58"/>
          <p:cNvSpPr>
            <a:spLocks noChangeShapeType="1"/>
          </p:cNvSpPr>
          <p:nvPr/>
        </p:nvSpPr>
        <p:spPr bwMode="auto">
          <a:xfrm flipV="1">
            <a:off x="4500563" y="5659438"/>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90" name="Rectangle 59"/>
          <p:cNvSpPr>
            <a:spLocks noChangeArrowheads="1"/>
          </p:cNvSpPr>
          <p:nvPr/>
        </p:nvSpPr>
        <p:spPr bwMode="auto">
          <a:xfrm>
            <a:off x="5076825" y="62357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8691" name="Rectangle 60"/>
          <p:cNvSpPr>
            <a:spLocks noChangeArrowheads="1"/>
          </p:cNvSpPr>
          <p:nvPr/>
        </p:nvSpPr>
        <p:spPr bwMode="auto">
          <a:xfrm>
            <a:off x="5724525" y="6248400"/>
            <a:ext cx="5762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8692" name="Rectangle 61"/>
          <p:cNvSpPr>
            <a:spLocks noChangeArrowheads="1"/>
          </p:cNvSpPr>
          <p:nvPr/>
        </p:nvSpPr>
        <p:spPr bwMode="auto">
          <a:xfrm>
            <a:off x="6445250" y="6248400"/>
            <a:ext cx="5746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8693" name="Rectangle 62"/>
          <p:cNvSpPr>
            <a:spLocks noChangeArrowheads="1"/>
          </p:cNvSpPr>
          <p:nvPr/>
        </p:nvSpPr>
        <p:spPr bwMode="auto">
          <a:xfrm>
            <a:off x="3492500" y="6235700"/>
            <a:ext cx="538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8694" name="Rectangle 63"/>
          <p:cNvSpPr>
            <a:spLocks noChangeArrowheads="1"/>
          </p:cNvSpPr>
          <p:nvPr/>
        </p:nvSpPr>
        <p:spPr bwMode="auto">
          <a:xfrm>
            <a:off x="2700338" y="6259513"/>
            <a:ext cx="6492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8695" name="Rectangle 64"/>
          <p:cNvSpPr>
            <a:spLocks noChangeArrowheads="1"/>
          </p:cNvSpPr>
          <p:nvPr/>
        </p:nvSpPr>
        <p:spPr bwMode="auto">
          <a:xfrm>
            <a:off x="1979613" y="6259513"/>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28696" name="Rectangle 65"/>
          <p:cNvSpPr>
            <a:spLocks noChangeArrowheads="1"/>
          </p:cNvSpPr>
          <p:nvPr/>
        </p:nvSpPr>
        <p:spPr bwMode="auto">
          <a:xfrm>
            <a:off x="4362450" y="6259513"/>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grpSp>
        <p:nvGrpSpPr>
          <p:cNvPr id="28697" name="Group 69"/>
          <p:cNvGrpSpPr>
            <a:grpSpLocks/>
          </p:cNvGrpSpPr>
          <p:nvPr/>
        </p:nvGrpSpPr>
        <p:grpSpPr bwMode="auto">
          <a:xfrm>
            <a:off x="1692275" y="1557338"/>
            <a:ext cx="6048375" cy="100012"/>
            <a:chOff x="1066" y="1714"/>
            <a:chExt cx="3562" cy="63"/>
          </a:xfrm>
        </p:grpSpPr>
        <p:sp>
          <p:nvSpPr>
            <p:cNvPr id="28700" name="AutoShape 70"/>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8701" name="AutoShape 71"/>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8702" name="AutoShape 72"/>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8703" name="AutoShape 73"/>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8704" name="AutoShape 74"/>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8705" name="AutoShape 75"/>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28698" name="Rectangle 77"/>
          <p:cNvSpPr>
            <a:spLocks noChangeArrowheads="1"/>
          </p:cNvSpPr>
          <p:nvPr/>
        </p:nvSpPr>
        <p:spPr bwMode="auto">
          <a:xfrm>
            <a:off x="7740650" y="1468438"/>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B_stable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736600" y="1760538"/>
            <a:ext cx="7667625"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9C0E1467-7AA7-41AC-96A1-3B2B7A8EC24B}" type="slidenum">
              <a:rPr lang="en-US" sz="1400" smtClean="0">
                <a:solidFill>
                  <a:srgbClr val="969696"/>
                </a:solidFill>
                <a:latin typeface="Times" pitchFamily="18" charset="0"/>
              </a:rPr>
              <a:pPr/>
              <a:t>18</a:t>
            </a:fld>
            <a:endParaRPr lang="en-US" sz="1400" smtClean="0">
              <a:solidFill>
                <a:srgbClr val="969696"/>
              </a:solidFill>
              <a:latin typeface="Times" pitchFamily="18" charset="0"/>
            </a:endParaRPr>
          </a:p>
        </p:txBody>
      </p:sp>
      <p:sp>
        <p:nvSpPr>
          <p:cNvPr id="29699" name="Rectangle 2"/>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example4</a:t>
            </a:r>
          </a:p>
        </p:txBody>
      </p:sp>
      <p:sp>
        <p:nvSpPr>
          <p:cNvPr id="29700" name="Rectangle 3"/>
          <p:cNvSpPr>
            <a:spLocks noChangeArrowheads="1"/>
          </p:cNvSpPr>
          <p:nvPr/>
        </p:nvSpPr>
        <p:spPr bwMode="auto">
          <a:xfrm>
            <a:off x="0" y="1268413"/>
            <a:ext cx="9144000" cy="1220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hlink"/>
                </a:solidFill>
              </a:rPr>
              <a:t>Ten identical equally-spaced unstable bunches</a:t>
            </a:r>
            <a:r>
              <a:rPr lang="en-GB" sz="1600"/>
              <a:t> oscillating at the tune frequency </a:t>
            </a:r>
            <a:r>
              <a:rPr lang="en-GB" sz="2000">
                <a:latin typeface="Symbol" pitchFamily="18" charset="2"/>
              </a:rPr>
              <a:t>nw</a:t>
            </a:r>
            <a:r>
              <a:rPr lang="en-GB" sz="2000" baseline="-25000">
                <a:latin typeface="Symbol" pitchFamily="18" charset="2"/>
              </a:rPr>
              <a:t>0</a:t>
            </a:r>
            <a:r>
              <a:rPr lang="en-GB" sz="2000">
                <a:latin typeface="Symbol" pitchFamily="18" charset="2"/>
              </a:rPr>
              <a:t> </a:t>
            </a:r>
            <a:r>
              <a:rPr lang="en-GB" sz="1600"/>
              <a:t>(</a:t>
            </a:r>
            <a:r>
              <a:rPr lang="en-GB" sz="2000">
                <a:latin typeface="Symbol" pitchFamily="18" charset="2"/>
              </a:rPr>
              <a:t>n</a:t>
            </a:r>
            <a:r>
              <a:rPr lang="en-GB" sz="1600"/>
              <a:t> = 0.25)</a:t>
            </a:r>
            <a:endParaRPr lang="en-GB" sz="1600">
              <a:latin typeface="Symbol" pitchFamily="18" charset="2"/>
            </a:endParaRPr>
          </a:p>
          <a:p>
            <a:pPr algn="l"/>
            <a:r>
              <a:rPr lang="en-GB" sz="1600" i="1">
                <a:latin typeface="Times New Roman" pitchFamily="18" charset="0"/>
              </a:rPr>
              <a:t>M</a:t>
            </a:r>
            <a:r>
              <a:rPr lang="en-GB" sz="1600"/>
              <a:t> = 10  </a:t>
            </a:r>
            <a:r>
              <a:rPr lang="en-GB" sz="1600">
                <a:sym typeface="Wingdings" pitchFamily="2" charset="2"/>
              </a:rPr>
              <a:t>  there are </a:t>
            </a:r>
            <a:r>
              <a:rPr lang="en-GB" sz="1600">
                <a:solidFill>
                  <a:schemeClr val="hlink"/>
                </a:solidFill>
                <a:sym typeface="Wingdings" pitchFamily="2" charset="2"/>
              </a:rPr>
              <a:t>10 possible modes of oscillation</a:t>
            </a:r>
            <a:endParaRPr lang="en-GB" sz="1600">
              <a:solidFill>
                <a:schemeClr val="hlink"/>
              </a:solidFill>
            </a:endParaRPr>
          </a:p>
          <a:p>
            <a:pPr algn="l"/>
            <a:r>
              <a:rPr lang="en-GB" sz="1600"/>
              <a:t>Ex.: </a:t>
            </a:r>
            <a:r>
              <a:rPr lang="en-GB" sz="1600">
                <a:solidFill>
                  <a:schemeClr val="hlink"/>
                </a:solidFill>
              </a:rPr>
              <a:t>mode #0</a:t>
            </a:r>
            <a:r>
              <a:rPr lang="en-GB" sz="1600"/>
              <a:t>  (m = 0)    </a:t>
            </a:r>
            <a:r>
              <a:rPr lang="en-GB" sz="2000">
                <a:latin typeface="Symbol" pitchFamily="18" charset="2"/>
              </a:rPr>
              <a:t>DF</a:t>
            </a:r>
            <a:r>
              <a:rPr lang="en-GB" sz="1600"/>
              <a:t>=0      </a:t>
            </a:r>
            <a:r>
              <a:rPr lang="en-GB" sz="1600">
                <a:sym typeface="Symbol" pitchFamily="18" charset="2"/>
              </a:rPr>
              <a:t>all bunches oscillate with the same phase </a:t>
            </a:r>
          </a:p>
        </p:txBody>
      </p:sp>
      <p:grpSp>
        <p:nvGrpSpPr>
          <p:cNvPr id="29701" name="Group 172"/>
          <p:cNvGrpSpPr>
            <a:grpSpLocks/>
          </p:cNvGrpSpPr>
          <p:nvPr/>
        </p:nvGrpSpPr>
        <p:grpSpPr bwMode="auto">
          <a:xfrm>
            <a:off x="1392238" y="2489200"/>
            <a:ext cx="6048375" cy="104775"/>
            <a:chOff x="1066" y="1714"/>
            <a:chExt cx="3562" cy="63"/>
          </a:xfrm>
        </p:grpSpPr>
        <p:sp>
          <p:nvSpPr>
            <p:cNvPr id="29708" name="AutoShape 173"/>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9709" name="AutoShape 174"/>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9710" name="AutoShape 175"/>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9711" name="AutoShape 176"/>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9712" name="AutoShape 177"/>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29713" name="AutoShape 178"/>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29702" name="Rectangle 180"/>
          <p:cNvSpPr>
            <a:spLocks noChangeArrowheads="1"/>
          </p:cNvSpPr>
          <p:nvPr/>
        </p:nvSpPr>
        <p:spPr bwMode="auto">
          <a:xfrm>
            <a:off x="5783263" y="1641475"/>
            <a:ext cx="2605087" cy="504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29703" name="Object 179"/>
          <p:cNvGraphicFramePr>
            <a:graphicFrameLocks noChangeAspect="1"/>
          </p:cNvGraphicFramePr>
          <p:nvPr/>
        </p:nvGraphicFramePr>
        <p:xfrm>
          <a:off x="5795963" y="1619250"/>
          <a:ext cx="969962" cy="504825"/>
        </p:xfrm>
        <a:graphic>
          <a:graphicData uri="http://schemas.openxmlformats.org/presentationml/2006/ole">
            <mc:AlternateContent xmlns:mc="http://schemas.openxmlformats.org/markup-compatibility/2006">
              <mc:Choice xmlns:v="urn:schemas-microsoft-com:vml" Requires="v">
                <p:oleObj spid="_x0000_s29716" name="Equation" r:id="rId5" imgW="825500" imgH="393700" progId="Equation.3">
                  <p:embed/>
                </p:oleObj>
              </mc:Choice>
              <mc:Fallback>
                <p:oleObj name="Equation" r:id="rId5" imgW="825500" imgH="393700" progId="Equation.3">
                  <p:embed/>
                  <p:pic>
                    <p:nvPicPr>
                      <p:cNvPr id="0" name="Object 1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5963" y="1619250"/>
                        <a:ext cx="969962"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704" name="Rectangle 183"/>
          <p:cNvSpPr>
            <a:spLocks noChangeArrowheads="1"/>
          </p:cNvSpPr>
          <p:nvPr/>
        </p:nvSpPr>
        <p:spPr bwMode="auto">
          <a:xfrm>
            <a:off x="7762875" y="2336800"/>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sp>
        <p:nvSpPr>
          <p:cNvPr id="29705" name="Rectangle 184"/>
          <p:cNvSpPr>
            <a:spLocks noChangeArrowheads="1"/>
          </p:cNvSpPr>
          <p:nvPr/>
        </p:nvSpPr>
        <p:spPr bwMode="auto">
          <a:xfrm>
            <a:off x="6948488" y="1700213"/>
            <a:ext cx="16573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i="1">
                <a:solidFill>
                  <a:schemeClr val="tx1"/>
                </a:solidFill>
              </a:rPr>
              <a:t>m</a:t>
            </a:r>
            <a:r>
              <a:rPr lang="en-GB" sz="1400">
                <a:solidFill>
                  <a:schemeClr val="tx1"/>
                </a:solidFill>
              </a:rPr>
              <a:t> = 0, 1, .., </a:t>
            </a:r>
            <a:r>
              <a:rPr lang="en-GB" sz="1400" i="1">
                <a:solidFill>
                  <a:schemeClr val="tx1"/>
                </a:solidFill>
                <a:latin typeface="Times New Roman" pitchFamily="18" charset="0"/>
              </a:rPr>
              <a:t>M</a:t>
            </a:r>
            <a:r>
              <a:rPr lang="en-GB" sz="1400">
                <a:solidFill>
                  <a:schemeClr val="tx1"/>
                </a:solidFill>
              </a:rPr>
              <a:t>-1</a:t>
            </a:r>
            <a:endParaRPr lang="en-GB" sz="1400" b="1">
              <a:solidFill>
                <a:schemeClr val="tx1"/>
              </a:solidFill>
              <a:sym typeface="Wingdings" pitchFamily="2" charset="2"/>
            </a:endParaRPr>
          </a:p>
        </p:txBody>
      </p:sp>
      <p:pic>
        <p:nvPicPr>
          <p:cNvPr id="2" name="Mode0_1.mpeg">
            <a:hlinkClick r:id="" action="ppaction://media"/>
          </p:cNvPr>
          <p:cNvPicPr>
            <a:picLocks noRot="1" noChangeAspect="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461963" y="2489200"/>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Picture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1788" y="5013325"/>
            <a:ext cx="5707062" cy="166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ED805CC3-550F-4E40-900F-C6C8225DCF3A}" type="slidenum">
              <a:rPr lang="en-US" sz="1400" smtClean="0">
                <a:solidFill>
                  <a:srgbClr val="969696"/>
                </a:solidFill>
                <a:latin typeface="Times" pitchFamily="18" charset="0"/>
              </a:rPr>
              <a:pPr/>
              <a:t>19</a:t>
            </a:fld>
            <a:endParaRPr lang="en-US" sz="1400" smtClean="0">
              <a:solidFill>
                <a:srgbClr val="969696"/>
              </a:solidFill>
              <a:latin typeface="Times" pitchFamily="18" charset="0"/>
            </a:endParaRPr>
          </a:p>
        </p:txBody>
      </p:sp>
      <p:sp>
        <p:nvSpPr>
          <p:cNvPr id="30723" name="Rectangle 2"/>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example5</a:t>
            </a:r>
          </a:p>
        </p:txBody>
      </p:sp>
      <p:sp>
        <p:nvSpPr>
          <p:cNvPr id="30724" name="Rectangle 3"/>
          <p:cNvSpPr>
            <a:spLocks noChangeArrowheads="1"/>
          </p:cNvSpPr>
          <p:nvPr/>
        </p:nvSpPr>
        <p:spPr bwMode="auto">
          <a:xfrm>
            <a:off x="395288" y="981075"/>
            <a:ext cx="51847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 </a:t>
            </a:r>
            <a:r>
              <a:rPr lang="en-GB" sz="1600">
                <a:solidFill>
                  <a:schemeClr val="hlink"/>
                </a:solidFill>
              </a:rPr>
              <a:t>mode #1</a:t>
            </a:r>
            <a:r>
              <a:rPr lang="en-GB" sz="1600"/>
              <a:t>  (m = 1)    </a:t>
            </a:r>
            <a:r>
              <a:rPr lang="en-GB" sz="2000">
                <a:latin typeface="Symbol" pitchFamily="18" charset="2"/>
              </a:rPr>
              <a:t>DF </a:t>
            </a:r>
            <a:r>
              <a:rPr lang="en-GB" sz="1600"/>
              <a:t>= 2</a:t>
            </a:r>
            <a:r>
              <a:rPr lang="en-GB" sz="2000">
                <a:latin typeface="Symbol" pitchFamily="18" charset="2"/>
              </a:rPr>
              <a:t>p</a:t>
            </a:r>
            <a:r>
              <a:rPr lang="en-GB" sz="1600"/>
              <a:t>/10    (</a:t>
            </a:r>
            <a:r>
              <a:rPr lang="en-GB" sz="2000">
                <a:latin typeface="Symbol" pitchFamily="18" charset="2"/>
              </a:rPr>
              <a:t>n</a:t>
            </a:r>
            <a:r>
              <a:rPr lang="en-GB" sz="1600"/>
              <a:t> = 0.25)</a:t>
            </a:r>
          </a:p>
        </p:txBody>
      </p:sp>
      <p:sp>
        <p:nvSpPr>
          <p:cNvPr id="30725" name="Rectangle 5"/>
          <p:cNvSpPr>
            <a:spLocks noChangeArrowheads="1"/>
          </p:cNvSpPr>
          <p:nvPr/>
        </p:nvSpPr>
        <p:spPr bwMode="auto">
          <a:xfrm>
            <a:off x="4211638" y="4652963"/>
            <a:ext cx="4176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a:latin typeface="Symbol" pitchFamily="18" charset="2"/>
              </a:rPr>
              <a:t>w</a:t>
            </a:r>
            <a:r>
              <a:rPr lang="en-GB" sz="1600"/>
              <a:t> = 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a:t>
            </a:r>
            <a:r>
              <a:rPr lang="en-GB" sz="1600"/>
              <a:t>+1)</a:t>
            </a:r>
            <a:r>
              <a:rPr lang="en-GB" sz="2000">
                <a:latin typeface="Symbol" pitchFamily="18" charset="2"/>
              </a:rPr>
              <a:t>w</a:t>
            </a:r>
            <a:r>
              <a:rPr lang="en-GB" sz="1600" baseline="-25000"/>
              <a:t>0</a:t>
            </a:r>
            <a:r>
              <a:rPr lang="en-GB" sz="1600"/>
              <a:t>          </a:t>
            </a:r>
            <a:r>
              <a:rPr lang="en-GB" sz="1800"/>
              <a:t>-</a:t>
            </a:r>
            <a:r>
              <a:rPr lang="en-GB" sz="1800">
                <a:sym typeface="Symbol" pitchFamily="18" charset="2"/>
              </a:rPr>
              <a:t> &lt;  </a:t>
            </a:r>
            <a:r>
              <a:rPr lang="en-GB" sz="1800" i="1">
                <a:sym typeface="Symbol" pitchFamily="18" charset="2"/>
              </a:rPr>
              <a:t>p</a:t>
            </a:r>
            <a:r>
              <a:rPr lang="en-GB" sz="1800">
                <a:sym typeface="Symbol" pitchFamily="18" charset="2"/>
              </a:rPr>
              <a:t>  &lt; </a:t>
            </a:r>
            <a:endParaRPr lang="en-GB" sz="2000" baseline="-25000">
              <a:sym typeface="Symbol" pitchFamily="18" charset="2"/>
            </a:endParaRPr>
          </a:p>
        </p:txBody>
      </p:sp>
      <p:grpSp>
        <p:nvGrpSpPr>
          <p:cNvPr id="30726" name="Group 81"/>
          <p:cNvGrpSpPr>
            <a:grpSpLocks/>
          </p:cNvGrpSpPr>
          <p:nvPr/>
        </p:nvGrpSpPr>
        <p:grpSpPr bwMode="auto">
          <a:xfrm>
            <a:off x="1692275" y="5138738"/>
            <a:ext cx="5545138" cy="1458912"/>
            <a:chOff x="1066" y="3237"/>
            <a:chExt cx="3493" cy="919"/>
          </a:xfrm>
        </p:grpSpPr>
        <p:sp>
          <p:nvSpPr>
            <p:cNvPr id="30736" name="Rectangle 63"/>
            <p:cNvSpPr>
              <a:spLocks noChangeArrowheads="1"/>
            </p:cNvSpPr>
            <p:nvPr/>
          </p:nvSpPr>
          <p:spPr bwMode="auto">
            <a:xfrm>
              <a:off x="3730" y="3944"/>
              <a:ext cx="45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0737" name="Rectangle 64"/>
            <p:cNvSpPr>
              <a:spLocks noChangeArrowheads="1"/>
            </p:cNvSpPr>
            <p:nvPr/>
          </p:nvSpPr>
          <p:spPr bwMode="auto">
            <a:xfrm>
              <a:off x="1066" y="3935"/>
              <a:ext cx="22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0738" name="Rectangle 65"/>
            <p:cNvSpPr>
              <a:spLocks noChangeArrowheads="1"/>
            </p:cNvSpPr>
            <p:nvPr/>
          </p:nvSpPr>
          <p:spPr bwMode="auto">
            <a:xfrm>
              <a:off x="1599" y="3933"/>
              <a:ext cx="31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0739" name="Rectangle 66"/>
            <p:cNvSpPr>
              <a:spLocks noChangeArrowheads="1"/>
            </p:cNvSpPr>
            <p:nvPr/>
          </p:nvSpPr>
          <p:spPr bwMode="auto">
            <a:xfrm>
              <a:off x="2109" y="3932"/>
              <a:ext cx="31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0740" name="Rectangle 67"/>
            <p:cNvSpPr>
              <a:spLocks noChangeArrowheads="1"/>
            </p:cNvSpPr>
            <p:nvPr/>
          </p:nvSpPr>
          <p:spPr bwMode="auto">
            <a:xfrm>
              <a:off x="3186" y="3936"/>
              <a:ext cx="31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0741" name="Line 69"/>
            <p:cNvSpPr>
              <a:spLocks noChangeShapeType="1"/>
            </p:cNvSpPr>
            <p:nvPr/>
          </p:nvSpPr>
          <p:spPr bwMode="auto">
            <a:xfrm flipV="1">
              <a:off x="1157" y="3237"/>
              <a:ext cx="0" cy="725"/>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42" name="Line 70"/>
            <p:cNvSpPr>
              <a:spLocks noChangeShapeType="1"/>
            </p:cNvSpPr>
            <p:nvPr/>
          </p:nvSpPr>
          <p:spPr bwMode="auto">
            <a:xfrm>
              <a:off x="1157" y="3962"/>
              <a:ext cx="3402" cy="1"/>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43" name="Line 71"/>
            <p:cNvSpPr>
              <a:spLocks noChangeShapeType="1"/>
            </p:cNvSpPr>
            <p:nvPr/>
          </p:nvSpPr>
          <p:spPr bwMode="auto">
            <a:xfrm flipV="1">
              <a:off x="1849" y="3736"/>
              <a:ext cx="0" cy="226"/>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44" name="Line 72"/>
            <p:cNvSpPr>
              <a:spLocks noChangeShapeType="1"/>
            </p:cNvSpPr>
            <p:nvPr/>
          </p:nvSpPr>
          <p:spPr bwMode="auto">
            <a:xfrm flipH="1">
              <a:off x="1701" y="3936"/>
              <a:ext cx="0" cy="4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45" name="Line 73"/>
            <p:cNvSpPr>
              <a:spLocks noChangeShapeType="1"/>
            </p:cNvSpPr>
            <p:nvPr/>
          </p:nvSpPr>
          <p:spPr bwMode="auto">
            <a:xfrm flipH="1">
              <a:off x="2245" y="3936"/>
              <a:ext cx="0" cy="4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46" name="Line 74"/>
            <p:cNvSpPr>
              <a:spLocks noChangeShapeType="1"/>
            </p:cNvSpPr>
            <p:nvPr/>
          </p:nvSpPr>
          <p:spPr bwMode="auto">
            <a:xfrm flipH="1">
              <a:off x="2789" y="3936"/>
              <a:ext cx="0" cy="4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47" name="Line 75"/>
            <p:cNvSpPr>
              <a:spLocks noChangeShapeType="1"/>
            </p:cNvSpPr>
            <p:nvPr/>
          </p:nvSpPr>
          <p:spPr bwMode="auto">
            <a:xfrm flipH="1">
              <a:off x="3333" y="3936"/>
              <a:ext cx="0" cy="4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48" name="Line 76"/>
            <p:cNvSpPr>
              <a:spLocks noChangeShapeType="1"/>
            </p:cNvSpPr>
            <p:nvPr/>
          </p:nvSpPr>
          <p:spPr bwMode="auto">
            <a:xfrm flipH="1">
              <a:off x="3877" y="3936"/>
              <a:ext cx="0" cy="4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49" name="Line 77"/>
            <p:cNvSpPr>
              <a:spLocks noChangeShapeType="1"/>
            </p:cNvSpPr>
            <p:nvPr/>
          </p:nvSpPr>
          <p:spPr bwMode="auto">
            <a:xfrm flipV="1">
              <a:off x="1157" y="3555"/>
              <a:ext cx="0" cy="408"/>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50" name="Rectangle 78"/>
            <p:cNvSpPr>
              <a:spLocks noChangeArrowheads="1"/>
            </p:cNvSpPr>
            <p:nvPr/>
          </p:nvSpPr>
          <p:spPr bwMode="auto">
            <a:xfrm>
              <a:off x="1655" y="3529"/>
              <a:ext cx="54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Mode#1</a:t>
              </a:r>
            </a:p>
          </p:txBody>
        </p:sp>
        <p:sp>
          <p:nvSpPr>
            <p:cNvPr id="30751" name="Rectangle 80"/>
            <p:cNvSpPr>
              <a:spLocks noChangeArrowheads="1"/>
            </p:cNvSpPr>
            <p:nvPr/>
          </p:nvSpPr>
          <p:spPr bwMode="auto">
            <a:xfrm>
              <a:off x="2646" y="3937"/>
              <a:ext cx="31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grpSp>
      <p:grpSp>
        <p:nvGrpSpPr>
          <p:cNvPr id="30727" name="Group 94"/>
          <p:cNvGrpSpPr>
            <a:grpSpLocks/>
          </p:cNvGrpSpPr>
          <p:nvPr/>
        </p:nvGrpSpPr>
        <p:grpSpPr bwMode="auto">
          <a:xfrm>
            <a:off x="1606550" y="1798638"/>
            <a:ext cx="6048375" cy="104775"/>
            <a:chOff x="1066" y="1714"/>
            <a:chExt cx="3562" cy="63"/>
          </a:xfrm>
        </p:grpSpPr>
        <p:sp>
          <p:nvSpPr>
            <p:cNvPr id="30730" name="AutoShape 95"/>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0731" name="AutoShape 96"/>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0732" name="AutoShape 97"/>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0733" name="AutoShape 98"/>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0734" name="AutoShape 99"/>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0735" name="AutoShape 100"/>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30728" name="Rectangle 102"/>
          <p:cNvSpPr>
            <a:spLocks noChangeArrowheads="1"/>
          </p:cNvSpPr>
          <p:nvPr/>
        </p:nvSpPr>
        <p:spPr bwMode="auto">
          <a:xfrm>
            <a:off x="7667625" y="170021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ode1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727075" y="2098675"/>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564EC046-7641-46F7-BA8F-264FC5E27B60}" type="slidenum">
              <a:rPr lang="en-US" sz="1400" smtClean="0">
                <a:solidFill>
                  <a:srgbClr val="969696"/>
                </a:solidFill>
                <a:latin typeface="Times" pitchFamily="18" charset="0"/>
              </a:rPr>
              <a:pPr/>
              <a:t>20</a:t>
            </a:fld>
            <a:endParaRPr lang="en-US" sz="1400" smtClean="0">
              <a:solidFill>
                <a:srgbClr val="969696"/>
              </a:solidFill>
              <a:latin typeface="Times" pitchFamily="18" charset="0"/>
            </a:endParaRPr>
          </a:p>
        </p:txBody>
      </p:sp>
      <p:sp>
        <p:nvSpPr>
          <p:cNvPr id="31747" name="Rectangle 8"/>
          <p:cNvSpPr>
            <a:spLocks noChangeArrowheads="1"/>
          </p:cNvSpPr>
          <p:nvPr/>
        </p:nvSpPr>
        <p:spPr bwMode="auto">
          <a:xfrm>
            <a:off x="5921375" y="6261100"/>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1748" name="Rectangle 9"/>
          <p:cNvSpPr>
            <a:spLocks noChangeArrowheads="1"/>
          </p:cNvSpPr>
          <p:nvPr/>
        </p:nvSpPr>
        <p:spPr bwMode="auto">
          <a:xfrm>
            <a:off x="1692275" y="6246813"/>
            <a:ext cx="360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1749" name="Rectangle 10"/>
          <p:cNvSpPr>
            <a:spLocks noChangeArrowheads="1"/>
          </p:cNvSpPr>
          <p:nvPr/>
        </p:nvSpPr>
        <p:spPr bwMode="auto">
          <a:xfrm>
            <a:off x="2538413" y="624363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1750" name="Rectangle 11"/>
          <p:cNvSpPr>
            <a:spLocks noChangeArrowheads="1"/>
          </p:cNvSpPr>
          <p:nvPr/>
        </p:nvSpPr>
        <p:spPr bwMode="auto">
          <a:xfrm>
            <a:off x="3348038" y="624205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1751" name="Rectangle 12"/>
          <p:cNvSpPr>
            <a:spLocks noChangeArrowheads="1"/>
          </p:cNvSpPr>
          <p:nvPr/>
        </p:nvSpPr>
        <p:spPr bwMode="auto">
          <a:xfrm>
            <a:off x="5057775" y="6248400"/>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1752" name="Line 13"/>
          <p:cNvSpPr>
            <a:spLocks noChangeShapeType="1"/>
          </p:cNvSpPr>
          <p:nvPr/>
        </p:nvSpPr>
        <p:spPr bwMode="auto">
          <a:xfrm flipV="1">
            <a:off x="1836738" y="513873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3" name="Line 14"/>
          <p:cNvSpPr>
            <a:spLocks noChangeShapeType="1"/>
          </p:cNvSpPr>
          <p:nvPr/>
        </p:nvSpPr>
        <p:spPr bwMode="auto">
          <a:xfrm>
            <a:off x="1836738" y="6289675"/>
            <a:ext cx="5400675" cy="158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4" name="Line 15"/>
          <p:cNvSpPr>
            <a:spLocks noChangeShapeType="1"/>
          </p:cNvSpPr>
          <p:nvPr/>
        </p:nvSpPr>
        <p:spPr bwMode="auto">
          <a:xfrm flipV="1">
            <a:off x="3798888" y="59309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5" name="Line 16"/>
          <p:cNvSpPr>
            <a:spLocks noChangeShapeType="1"/>
          </p:cNvSpPr>
          <p:nvPr/>
        </p:nvSpPr>
        <p:spPr bwMode="auto">
          <a:xfrm flipH="1">
            <a:off x="27003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6" name="Line 17"/>
          <p:cNvSpPr>
            <a:spLocks noChangeShapeType="1"/>
          </p:cNvSpPr>
          <p:nvPr/>
        </p:nvSpPr>
        <p:spPr bwMode="auto">
          <a:xfrm flipH="1">
            <a:off x="35639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7" name="Line 18"/>
          <p:cNvSpPr>
            <a:spLocks noChangeShapeType="1"/>
          </p:cNvSpPr>
          <p:nvPr/>
        </p:nvSpPr>
        <p:spPr bwMode="auto">
          <a:xfrm flipH="1">
            <a:off x="44275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8" name="Line 19"/>
          <p:cNvSpPr>
            <a:spLocks noChangeShapeType="1"/>
          </p:cNvSpPr>
          <p:nvPr/>
        </p:nvSpPr>
        <p:spPr bwMode="auto">
          <a:xfrm flipH="1">
            <a:off x="52911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9" name="Line 20"/>
          <p:cNvSpPr>
            <a:spLocks noChangeShapeType="1"/>
          </p:cNvSpPr>
          <p:nvPr/>
        </p:nvSpPr>
        <p:spPr bwMode="auto">
          <a:xfrm flipH="1">
            <a:off x="61547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60" name="Line 21"/>
          <p:cNvSpPr>
            <a:spLocks noChangeShapeType="1"/>
          </p:cNvSpPr>
          <p:nvPr/>
        </p:nvSpPr>
        <p:spPr bwMode="auto">
          <a:xfrm flipV="1">
            <a:off x="1836738" y="5643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61" name="Rectangle 22"/>
          <p:cNvSpPr>
            <a:spLocks noChangeArrowheads="1"/>
          </p:cNvSpPr>
          <p:nvPr/>
        </p:nvSpPr>
        <p:spPr bwMode="auto">
          <a:xfrm>
            <a:off x="3419475" y="566102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Mode#2</a:t>
            </a:r>
          </a:p>
        </p:txBody>
      </p:sp>
      <p:sp>
        <p:nvSpPr>
          <p:cNvPr id="31762" name="Rectangle 24"/>
          <p:cNvSpPr>
            <a:spLocks noChangeArrowheads="1"/>
          </p:cNvSpPr>
          <p:nvPr/>
        </p:nvSpPr>
        <p:spPr bwMode="auto">
          <a:xfrm>
            <a:off x="4213225" y="6249988"/>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1763" name="Rectangle 25"/>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example6</a:t>
            </a:r>
          </a:p>
        </p:txBody>
      </p:sp>
      <p:sp>
        <p:nvSpPr>
          <p:cNvPr id="31764" name="Rectangle 26"/>
          <p:cNvSpPr>
            <a:spLocks noChangeArrowheads="1"/>
          </p:cNvSpPr>
          <p:nvPr/>
        </p:nvSpPr>
        <p:spPr bwMode="auto">
          <a:xfrm>
            <a:off x="395288" y="981075"/>
            <a:ext cx="4968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 </a:t>
            </a:r>
            <a:r>
              <a:rPr lang="en-GB" sz="1600">
                <a:solidFill>
                  <a:schemeClr val="hlink"/>
                </a:solidFill>
              </a:rPr>
              <a:t>mode #2</a:t>
            </a:r>
            <a:r>
              <a:rPr lang="en-GB" sz="1600"/>
              <a:t>  (m = 2)    </a:t>
            </a:r>
            <a:r>
              <a:rPr lang="en-GB" sz="2000">
                <a:latin typeface="Symbol" pitchFamily="18" charset="2"/>
              </a:rPr>
              <a:t>DF </a:t>
            </a:r>
            <a:r>
              <a:rPr lang="en-GB" sz="1600"/>
              <a:t>= 4</a:t>
            </a:r>
            <a:r>
              <a:rPr lang="en-GB" sz="2000">
                <a:latin typeface="Symbol" pitchFamily="18" charset="2"/>
              </a:rPr>
              <a:t>p</a:t>
            </a:r>
            <a:r>
              <a:rPr lang="en-GB" sz="1600"/>
              <a:t>/10      (</a:t>
            </a:r>
            <a:r>
              <a:rPr lang="en-GB" sz="2000">
                <a:latin typeface="Symbol" pitchFamily="18" charset="2"/>
              </a:rPr>
              <a:t>n</a:t>
            </a:r>
            <a:r>
              <a:rPr lang="en-GB" sz="1600"/>
              <a:t> = 0.25)</a:t>
            </a:r>
            <a:endParaRPr lang="en-GB" sz="1600">
              <a:solidFill>
                <a:schemeClr val="tx1"/>
              </a:solidFill>
              <a:latin typeface="Arial" charset="0"/>
            </a:endParaRPr>
          </a:p>
        </p:txBody>
      </p:sp>
      <p:sp>
        <p:nvSpPr>
          <p:cNvPr id="31765" name="Rectangle 27"/>
          <p:cNvSpPr>
            <a:spLocks noChangeArrowheads="1"/>
          </p:cNvSpPr>
          <p:nvPr/>
        </p:nvSpPr>
        <p:spPr bwMode="auto">
          <a:xfrm>
            <a:off x="4211638" y="4652963"/>
            <a:ext cx="4176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a:latin typeface="Symbol" pitchFamily="18" charset="2"/>
              </a:rPr>
              <a:t>w</a:t>
            </a:r>
            <a:r>
              <a:rPr lang="en-GB" sz="1600"/>
              <a:t> = 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a:t>
            </a:r>
            <a:r>
              <a:rPr lang="en-GB" sz="1600"/>
              <a:t>+2)</a:t>
            </a:r>
            <a:r>
              <a:rPr lang="en-GB" sz="2000">
                <a:latin typeface="Symbol" pitchFamily="18" charset="2"/>
              </a:rPr>
              <a:t>w</a:t>
            </a:r>
            <a:r>
              <a:rPr lang="en-GB" sz="1600" baseline="-25000"/>
              <a:t>0</a:t>
            </a:r>
            <a:r>
              <a:rPr lang="en-GB" sz="1600"/>
              <a:t>          </a:t>
            </a:r>
            <a:r>
              <a:rPr lang="en-GB" sz="1800"/>
              <a:t>-</a:t>
            </a:r>
            <a:r>
              <a:rPr lang="en-GB" sz="1800">
                <a:sym typeface="Symbol" pitchFamily="18" charset="2"/>
              </a:rPr>
              <a:t> &lt;  </a:t>
            </a:r>
            <a:r>
              <a:rPr lang="en-GB" sz="1800" i="1">
                <a:sym typeface="Symbol" pitchFamily="18" charset="2"/>
              </a:rPr>
              <a:t>p</a:t>
            </a:r>
            <a:r>
              <a:rPr lang="en-GB" sz="1800">
                <a:sym typeface="Symbol" pitchFamily="18" charset="2"/>
              </a:rPr>
              <a:t>  &lt; </a:t>
            </a:r>
            <a:endParaRPr lang="en-GB" sz="2000" baseline="-25000">
              <a:sym typeface="Symbol" pitchFamily="18" charset="2"/>
            </a:endParaRPr>
          </a:p>
        </p:txBody>
      </p:sp>
      <p:grpSp>
        <p:nvGrpSpPr>
          <p:cNvPr id="31766" name="Group 29"/>
          <p:cNvGrpSpPr>
            <a:grpSpLocks/>
          </p:cNvGrpSpPr>
          <p:nvPr/>
        </p:nvGrpSpPr>
        <p:grpSpPr bwMode="auto">
          <a:xfrm>
            <a:off x="1606550" y="1798638"/>
            <a:ext cx="6048375" cy="104775"/>
            <a:chOff x="1066" y="1714"/>
            <a:chExt cx="3562" cy="63"/>
          </a:xfrm>
        </p:grpSpPr>
        <p:sp>
          <p:nvSpPr>
            <p:cNvPr id="31769" name="AutoShape 30"/>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1770" name="AutoShape 31"/>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1771" name="AutoShape 32"/>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1772" name="AutoShape 33"/>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1773" name="AutoShape 34"/>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1774" name="AutoShape 35"/>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31767" name="Rectangle 37"/>
          <p:cNvSpPr>
            <a:spLocks noChangeArrowheads="1"/>
          </p:cNvSpPr>
          <p:nvPr/>
        </p:nvSpPr>
        <p:spPr bwMode="auto">
          <a:xfrm>
            <a:off x="7667625" y="170021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ode2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55638" y="2095500"/>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D4F74DE-DACB-421C-BF27-86E922867BD8}" type="slidenum">
              <a:rPr lang="en-US" sz="1400" smtClean="0">
                <a:solidFill>
                  <a:srgbClr val="969696"/>
                </a:solidFill>
                <a:latin typeface="Times" pitchFamily="18" charset="0"/>
              </a:rPr>
              <a:pPr/>
              <a:t>21</a:t>
            </a:fld>
            <a:endParaRPr lang="en-US" sz="1400" smtClean="0">
              <a:solidFill>
                <a:srgbClr val="969696"/>
              </a:solidFill>
              <a:latin typeface="Times" pitchFamily="18" charset="0"/>
            </a:endParaRPr>
          </a:p>
        </p:txBody>
      </p:sp>
      <p:sp>
        <p:nvSpPr>
          <p:cNvPr id="32771" name="Rectangle 8"/>
          <p:cNvSpPr>
            <a:spLocks noChangeArrowheads="1"/>
          </p:cNvSpPr>
          <p:nvPr/>
        </p:nvSpPr>
        <p:spPr bwMode="auto">
          <a:xfrm>
            <a:off x="5921375" y="6261100"/>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2772" name="Rectangle 9"/>
          <p:cNvSpPr>
            <a:spLocks noChangeArrowheads="1"/>
          </p:cNvSpPr>
          <p:nvPr/>
        </p:nvSpPr>
        <p:spPr bwMode="auto">
          <a:xfrm>
            <a:off x="1692275" y="6246813"/>
            <a:ext cx="360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2773" name="Rectangle 10"/>
          <p:cNvSpPr>
            <a:spLocks noChangeArrowheads="1"/>
          </p:cNvSpPr>
          <p:nvPr/>
        </p:nvSpPr>
        <p:spPr bwMode="auto">
          <a:xfrm>
            <a:off x="2538413" y="624363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2774" name="Rectangle 11"/>
          <p:cNvSpPr>
            <a:spLocks noChangeArrowheads="1"/>
          </p:cNvSpPr>
          <p:nvPr/>
        </p:nvSpPr>
        <p:spPr bwMode="auto">
          <a:xfrm>
            <a:off x="3348038" y="624205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2775" name="Rectangle 12"/>
          <p:cNvSpPr>
            <a:spLocks noChangeArrowheads="1"/>
          </p:cNvSpPr>
          <p:nvPr/>
        </p:nvSpPr>
        <p:spPr bwMode="auto">
          <a:xfrm>
            <a:off x="5057775" y="6248400"/>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2776" name="Line 13"/>
          <p:cNvSpPr>
            <a:spLocks noChangeShapeType="1"/>
          </p:cNvSpPr>
          <p:nvPr/>
        </p:nvSpPr>
        <p:spPr bwMode="auto">
          <a:xfrm flipV="1">
            <a:off x="1836738" y="513873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7" name="Line 14"/>
          <p:cNvSpPr>
            <a:spLocks noChangeShapeType="1"/>
          </p:cNvSpPr>
          <p:nvPr/>
        </p:nvSpPr>
        <p:spPr bwMode="auto">
          <a:xfrm>
            <a:off x="1836738" y="6289675"/>
            <a:ext cx="5400675" cy="158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8" name="Line 15"/>
          <p:cNvSpPr>
            <a:spLocks noChangeShapeType="1"/>
          </p:cNvSpPr>
          <p:nvPr/>
        </p:nvSpPr>
        <p:spPr bwMode="auto">
          <a:xfrm flipV="1">
            <a:off x="4668838" y="59309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9" name="Line 16"/>
          <p:cNvSpPr>
            <a:spLocks noChangeShapeType="1"/>
          </p:cNvSpPr>
          <p:nvPr/>
        </p:nvSpPr>
        <p:spPr bwMode="auto">
          <a:xfrm flipH="1">
            <a:off x="27003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0" name="Line 17"/>
          <p:cNvSpPr>
            <a:spLocks noChangeShapeType="1"/>
          </p:cNvSpPr>
          <p:nvPr/>
        </p:nvSpPr>
        <p:spPr bwMode="auto">
          <a:xfrm flipH="1">
            <a:off x="35639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1" name="Line 18"/>
          <p:cNvSpPr>
            <a:spLocks noChangeShapeType="1"/>
          </p:cNvSpPr>
          <p:nvPr/>
        </p:nvSpPr>
        <p:spPr bwMode="auto">
          <a:xfrm flipH="1">
            <a:off x="44275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2" name="Line 19"/>
          <p:cNvSpPr>
            <a:spLocks noChangeShapeType="1"/>
          </p:cNvSpPr>
          <p:nvPr/>
        </p:nvSpPr>
        <p:spPr bwMode="auto">
          <a:xfrm flipH="1">
            <a:off x="52911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3" name="Line 20"/>
          <p:cNvSpPr>
            <a:spLocks noChangeShapeType="1"/>
          </p:cNvSpPr>
          <p:nvPr/>
        </p:nvSpPr>
        <p:spPr bwMode="auto">
          <a:xfrm flipH="1">
            <a:off x="61547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4" name="Line 21"/>
          <p:cNvSpPr>
            <a:spLocks noChangeShapeType="1"/>
          </p:cNvSpPr>
          <p:nvPr/>
        </p:nvSpPr>
        <p:spPr bwMode="auto">
          <a:xfrm flipV="1">
            <a:off x="1836738" y="5643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5" name="Rectangle 22"/>
          <p:cNvSpPr>
            <a:spLocks noChangeArrowheads="1"/>
          </p:cNvSpPr>
          <p:nvPr/>
        </p:nvSpPr>
        <p:spPr bwMode="auto">
          <a:xfrm>
            <a:off x="4284663" y="566102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Mode#3</a:t>
            </a:r>
          </a:p>
        </p:txBody>
      </p:sp>
      <p:sp>
        <p:nvSpPr>
          <p:cNvPr id="32786" name="Rectangle 24"/>
          <p:cNvSpPr>
            <a:spLocks noChangeArrowheads="1"/>
          </p:cNvSpPr>
          <p:nvPr/>
        </p:nvSpPr>
        <p:spPr bwMode="auto">
          <a:xfrm>
            <a:off x="4211638" y="623728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2787" name="Rectangle 25"/>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example7</a:t>
            </a:r>
          </a:p>
        </p:txBody>
      </p:sp>
      <p:sp>
        <p:nvSpPr>
          <p:cNvPr id="32788" name="Rectangle 26"/>
          <p:cNvSpPr>
            <a:spLocks noChangeArrowheads="1"/>
          </p:cNvSpPr>
          <p:nvPr/>
        </p:nvSpPr>
        <p:spPr bwMode="auto">
          <a:xfrm>
            <a:off x="395288" y="981075"/>
            <a:ext cx="50403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 </a:t>
            </a:r>
            <a:r>
              <a:rPr lang="en-GB" sz="1600">
                <a:solidFill>
                  <a:schemeClr val="hlink"/>
                </a:solidFill>
              </a:rPr>
              <a:t>mode #3</a:t>
            </a:r>
            <a:r>
              <a:rPr lang="en-GB" sz="1600"/>
              <a:t>  (m = 3)    </a:t>
            </a:r>
            <a:r>
              <a:rPr lang="en-GB" sz="2000">
                <a:latin typeface="Symbol" pitchFamily="18" charset="2"/>
              </a:rPr>
              <a:t>DF </a:t>
            </a:r>
            <a:r>
              <a:rPr lang="en-GB" sz="1600"/>
              <a:t>= 6</a:t>
            </a:r>
            <a:r>
              <a:rPr lang="en-GB" sz="2000">
                <a:latin typeface="Symbol" pitchFamily="18" charset="2"/>
              </a:rPr>
              <a:t>p</a:t>
            </a:r>
            <a:r>
              <a:rPr lang="en-GB" sz="1600"/>
              <a:t>/10    (</a:t>
            </a:r>
            <a:r>
              <a:rPr lang="en-GB" sz="2000">
                <a:latin typeface="Symbol" pitchFamily="18" charset="2"/>
              </a:rPr>
              <a:t>n</a:t>
            </a:r>
            <a:r>
              <a:rPr lang="en-GB" sz="1600"/>
              <a:t> = 0.25)</a:t>
            </a:r>
          </a:p>
        </p:txBody>
      </p:sp>
      <p:sp>
        <p:nvSpPr>
          <p:cNvPr id="32789" name="Rectangle 27"/>
          <p:cNvSpPr>
            <a:spLocks noChangeArrowheads="1"/>
          </p:cNvSpPr>
          <p:nvPr/>
        </p:nvSpPr>
        <p:spPr bwMode="auto">
          <a:xfrm>
            <a:off x="4211638" y="4652963"/>
            <a:ext cx="4176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a:latin typeface="Symbol" pitchFamily="18" charset="2"/>
              </a:rPr>
              <a:t>w</a:t>
            </a:r>
            <a:r>
              <a:rPr lang="en-GB" sz="1600"/>
              <a:t> = 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a:t>
            </a:r>
            <a:r>
              <a:rPr lang="en-GB" sz="1600"/>
              <a:t>+3)</a:t>
            </a:r>
            <a:r>
              <a:rPr lang="en-GB" sz="2000">
                <a:latin typeface="Symbol" pitchFamily="18" charset="2"/>
              </a:rPr>
              <a:t>w</a:t>
            </a:r>
            <a:r>
              <a:rPr lang="en-GB" sz="1600" baseline="-25000"/>
              <a:t>0</a:t>
            </a:r>
            <a:r>
              <a:rPr lang="en-GB" sz="1600"/>
              <a:t>          </a:t>
            </a:r>
            <a:r>
              <a:rPr lang="en-GB" sz="1800"/>
              <a:t>-</a:t>
            </a:r>
            <a:r>
              <a:rPr lang="en-GB" sz="1800">
                <a:sym typeface="Symbol" pitchFamily="18" charset="2"/>
              </a:rPr>
              <a:t> &lt;  </a:t>
            </a:r>
            <a:r>
              <a:rPr lang="en-GB" sz="1800" i="1">
                <a:sym typeface="Symbol" pitchFamily="18" charset="2"/>
              </a:rPr>
              <a:t>p</a:t>
            </a:r>
            <a:r>
              <a:rPr lang="en-GB" sz="1800">
                <a:sym typeface="Symbol" pitchFamily="18" charset="2"/>
              </a:rPr>
              <a:t>  &lt; </a:t>
            </a:r>
            <a:endParaRPr lang="en-GB" sz="2000" baseline="-25000">
              <a:sym typeface="Symbol" pitchFamily="18" charset="2"/>
            </a:endParaRPr>
          </a:p>
        </p:txBody>
      </p:sp>
      <p:grpSp>
        <p:nvGrpSpPr>
          <p:cNvPr id="32790" name="Group 29"/>
          <p:cNvGrpSpPr>
            <a:grpSpLocks/>
          </p:cNvGrpSpPr>
          <p:nvPr/>
        </p:nvGrpSpPr>
        <p:grpSpPr bwMode="auto">
          <a:xfrm>
            <a:off x="1606550" y="1798638"/>
            <a:ext cx="6048375" cy="104775"/>
            <a:chOff x="1066" y="1714"/>
            <a:chExt cx="3562" cy="63"/>
          </a:xfrm>
        </p:grpSpPr>
        <p:sp>
          <p:nvSpPr>
            <p:cNvPr id="32793" name="AutoShape 30"/>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2794" name="AutoShape 31"/>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2795" name="AutoShape 32"/>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2796" name="AutoShape 33"/>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2797" name="AutoShape 34"/>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2798" name="AutoShape 35"/>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32791" name="Rectangle 37"/>
          <p:cNvSpPr>
            <a:spLocks noChangeArrowheads="1"/>
          </p:cNvSpPr>
          <p:nvPr/>
        </p:nvSpPr>
        <p:spPr bwMode="auto">
          <a:xfrm>
            <a:off x="7667625" y="170021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ode3_1.mpe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727075" y="1952625"/>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A4EDF6A-20B3-40C1-9DD7-776AA9D967EB}" type="slidenum">
              <a:rPr lang="en-US" sz="1400" smtClean="0">
                <a:solidFill>
                  <a:srgbClr val="969696"/>
                </a:solidFill>
                <a:latin typeface="Times" pitchFamily="18" charset="0"/>
              </a:rPr>
              <a:pPr/>
              <a:t>22</a:t>
            </a:fld>
            <a:endParaRPr lang="en-US" sz="1400" smtClean="0">
              <a:solidFill>
                <a:srgbClr val="969696"/>
              </a:solidFill>
              <a:latin typeface="Times" pitchFamily="18" charset="0"/>
            </a:endParaRPr>
          </a:p>
        </p:txBody>
      </p:sp>
      <p:sp>
        <p:nvSpPr>
          <p:cNvPr id="33795" name="Rectangle 8"/>
          <p:cNvSpPr>
            <a:spLocks noChangeArrowheads="1"/>
          </p:cNvSpPr>
          <p:nvPr/>
        </p:nvSpPr>
        <p:spPr bwMode="auto">
          <a:xfrm>
            <a:off x="5921375" y="6261100"/>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3796" name="Rectangle 9"/>
          <p:cNvSpPr>
            <a:spLocks noChangeArrowheads="1"/>
          </p:cNvSpPr>
          <p:nvPr/>
        </p:nvSpPr>
        <p:spPr bwMode="auto">
          <a:xfrm>
            <a:off x="1692275" y="6246813"/>
            <a:ext cx="360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3797" name="Rectangle 10"/>
          <p:cNvSpPr>
            <a:spLocks noChangeArrowheads="1"/>
          </p:cNvSpPr>
          <p:nvPr/>
        </p:nvSpPr>
        <p:spPr bwMode="auto">
          <a:xfrm>
            <a:off x="2538413" y="624363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3798" name="Rectangle 11"/>
          <p:cNvSpPr>
            <a:spLocks noChangeArrowheads="1"/>
          </p:cNvSpPr>
          <p:nvPr/>
        </p:nvSpPr>
        <p:spPr bwMode="auto">
          <a:xfrm>
            <a:off x="3348038" y="624205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3799" name="Rectangle 12"/>
          <p:cNvSpPr>
            <a:spLocks noChangeArrowheads="1"/>
          </p:cNvSpPr>
          <p:nvPr/>
        </p:nvSpPr>
        <p:spPr bwMode="auto">
          <a:xfrm>
            <a:off x="5057775" y="6248400"/>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3800" name="Line 13"/>
          <p:cNvSpPr>
            <a:spLocks noChangeShapeType="1"/>
          </p:cNvSpPr>
          <p:nvPr/>
        </p:nvSpPr>
        <p:spPr bwMode="auto">
          <a:xfrm flipV="1">
            <a:off x="1836738" y="513873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1" name="Line 14"/>
          <p:cNvSpPr>
            <a:spLocks noChangeShapeType="1"/>
          </p:cNvSpPr>
          <p:nvPr/>
        </p:nvSpPr>
        <p:spPr bwMode="auto">
          <a:xfrm>
            <a:off x="1836738" y="6289675"/>
            <a:ext cx="5400675" cy="158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2" name="Line 15"/>
          <p:cNvSpPr>
            <a:spLocks noChangeShapeType="1"/>
          </p:cNvSpPr>
          <p:nvPr/>
        </p:nvSpPr>
        <p:spPr bwMode="auto">
          <a:xfrm flipV="1">
            <a:off x="5532438" y="59309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3" name="Line 16"/>
          <p:cNvSpPr>
            <a:spLocks noChangeShapeType="1"/>
          </p:cNvSpPr>
          <p:nvPr/>
        </p:nvSpPr>
        <p:spPr bwMode="auto">
          <a:xfrm flipH="1">
            <a:off x="27003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4" name="Line 17"/>
          <p:cNvSpPr>
            <a:spLocks noChangeShapeType="1"/>
          </p:cNvSpPr>
          <p:nvPr/>
        </p:nvSpPr>
        <p:spPr bwMode="auto">
          <a:xfrm flipH="1">
            <a:off x="35639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5" name="Line 18"/>
          <p:cNvSpPr>
            <a:spLocks noChangeShapeType="1"/>
          </p:cNvSpPr>
          <p:nvPr/>
        </p:nvSpPr>
        <p:spPr bwMode="auto">
          <a:xfrm flipH="1">
            <a:off x="44275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6" name="Line 19"/>
          <p:cNvSpPr>
            <a:spLocks noChangeShapeType="1"/>
          </p:cNvSpPr>
          <p:nvPr/>
        </p:nvSpPr>
        <p:spPr bwMode="auto">
          <a:xfrm flipH="1">
            <a:off x="52911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7" name="Line 20"/>
          <p:cNvSpPr>
            <a:spLocks noChangeShapeType="1"/>
          </p:cNvSpPr>
          <p:nvPr/>
        </p:nvSpPr>
        <p:spPr bwMode="auto">
          <a:xfrm flipH="1">
            <a:off x="61547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8" name="Line 21"/>
          <p:cNvSpPr>
            <a:spLocks noChangeShapeType="1"/>
          </p:cNvSpPr>
          <p:nvPr/>
        </p:nvSpPr>
        <p:spPr bwMode="auto">
          <a:xfrm flipV="1">
            <a:off x="1836738" y="5643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9" name="Rectangle 22"/>
          <p:cNvSpPr>
            <a:spLocks noChangeArrowheads="1"/>
          </p:cNvSpPr>
          <p:nvPr/>
        </p:nvSpPr>
        <p:spPr bwMode="auto">
          <a:xfrm>
            <a:off x="5148263" y="566102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Mode#4</a:t>
            </a:r>
          </a:p>
        </p:txBody>
      </p:sp>
      <p:sp>
        <p:nvSpPr>
          <p:cNvPr id="33810" name="Rectangle 23"/>
          <p:cNvSpPr>
            <a:spLocks noChangeArrowheads="1"/>
          </p:cNvSpPr>
          <p:nvPr/>
        </p:nvSpPr>
        <p:spPr bwMode="auto">
          <a:xfrm>
            <a:off x="4213225" y="6237288"/>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3811" name="Rectangle 24"/>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example8</a:t>
            </a:r>
          </a:p>
        </p:txBody>
      </p:sp>
      <p:sp>
        <p:nvSpPr>
          <p:cNvPr id="33812" name="Rectangle 25"/>
          <p:cNvSpPr>
            <a:spLocks noChangeArrowheads="1"/>
          </p:cNvSpPr>
          <p:nvPr/>
        </p:nvSpPr>
        <p:spPr bwMode="auto">
          <a:xfrm>
            <a:off x="395288" y="981075"/>
            <a:ext cx="5329237"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 </a:t>
            </a:r>
            <a:r>
              <a:rPr lang="en-GB" sz="1600">
                <a:solidFill>
                  <a:schemeClr val="hlink"/>
                </a:solidFill>
              </a:rPr>
              <a:t>mode #4</a:t>
            </a:r>
            <a:r>
              <a:rPr lang="en-GB" sz="1600"/>
              <a:t>  (m = 4)    </a:t>
            </a:r>
            <a:r>
              <a:rPr lang="en-GB" sz="2000">
                <a:latin typeface="Symbol" pitchFamily="18" charset="2"/>
              </a:rPr>
              <a:t>DF </a:t>
            </a:r>
            <a:r>
              <a:rPr lang="en-GB" sz="1600"/>
              <a:t>= 8</a:t>
            </a:r>
            <a:r>
              <a:rPr lang="en-GB" sz="2000">
                <a:latin typeface="Symbol" pitchFamily="18" charset="2"/>
              </a:rPr>
              <a:t>p</a:t>
            </a:r>
            <a:r>
              <a:rPr lang="en-GB" sz="1600"/>
              <a:t>/10       (</a:t>
            </a:r>
            <a:r>
              <a:rPr lang="en-GB" sz="2000">
                <a:latin typeface="Symbol" pitchFamily="18" charset="2"/>
              </a:rPr>
              <a:t>n</a:t>
            </a:r>
            <a:r>
              <a:rPr lang="en-GB" sz="1600"/>
              <a:t> = 0.25)</a:t>
            </a:r>
            <a:endParaRPr lang="en-GB" sz="1600">
              <a:solidFill>
                <a:schemeClr val="tx1"/>
              </a:solidFill>
              <a:latin typeface="Arial" charset="0"/>
            </a:endParaRPr>
          </a:p>
          <a:p>
            <a:pPr algn="l"/>
            <a:endParaRPr lang="en-GB" sz="1600">
              <a:solidFill>
                <a:schemeClr val="tx1"/>
              </a:solidFill>
              <a:latin typeface="Arial" charset="0"/>
            </a:endParaRPr>
          </a:p>
        </p:txBody>
      </p:sp>
      <p:sp>
        <p:nvSpPr>
          <p:cNvPr id="33813" name="Rectangle 26"/>
          <p:cNvSpPr>
            <a:spLocks noChangeArrowheads="1"/>
          </p:cNvSpPr>
          <p:nvPr/>
        </p:nvSpPr>
        <p:spPr bwMode="auto">
          <a:xfrm>
            <a:off x="4211638" y="4652963"/>
            <a:ext cx="4176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a:latin typeface="Symbol" pitchFamily="18" charset="2"/>
              </a:rPr>
              <a:t>w</a:t>
            </a:r>
            <a:r>
              <a:rPr lang="en-GB" sz="1600"/>
              <a:t> = 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a:t>
            </a:r>
            <a:r>
              <a:rPr lang="en-GB" sz="1600"/>
              <a:t>+4)</a:t>
            </a:r>
            <a:r>
              <a:rPr lang="en-GB" sz="2000">
                <a:latin typeface="Symbol" pitchFamily="18" charset="2"/>
              </a:rPr>
              <a:t>w</a:t>
            </a:r>
            <a:r>
              <a:rPr lang="en-GB" sz="1600" baseline="-25000"/>
              <a:t>0</a:t>
            </a:r>
            <a:r>
              <a:rPr lang="en-GB" sz="1600"/>
              <a:t>          </a:t>
            </a:r>
            <a:r>
              <a:rPr lang="en-GB" sz="1800"/>
              <a:t>-</a:t>
            </a:r>
            <a:r>
              <a:rPr lang="en-GB" sz="1800">
                <a:sym typeface="Symbol" pitchFamily="18" charset="2"/>
              </a:rPr>
              <a:t> &lt;  </a:t>
            </a:r>
            <a:r>
              <a:rPr lang="en-GB" sz="1800" i="1">
                <a:sym typeface="Symbol" pitchFamily="18" charset="2"/>
              </a:rPr>
              <a:t>p</a:t>
            </a:r>
            <a:r>
              <a:rPr lang="en-GB" sz="1800">
                <a:sym typeface="Symbol" pitchFamily="18" charset="2"/>
              </a:rPr>
              <a:t>  &lt; </a:t>
            </a:r>
            <a:endParaRPr lang="en-GB" sz="2000" baseline="-25000">
              <a:sym typeface="Symbol" pitchFamily="18" charset="2"/>
            </a:endParaRPr>
          </a:p>
        </p:txBody>
      </p:sp>
      <p:grpSp>
        <p:nvGrpSpPr>
          <p:cNvPr id="33814" name="Group 28"/>
          <p:cNvGrpSpPr>
            <a:grpSpLocks/>
          </p:cNvGrpSpPr>
          <p:nvPr/>
        </p:nvGrpSpPr>
        <p:grpSpPr bwMode="auto">
          <a:xfrm>
            <a:off x="1606550" y="1798638"/>
            <a:ext cx="6048375" cy="104775"/>
            <a:chOff x="1066" y="1714"/>
            <a:chExt cx="3562" cy="63"/>
          </a:xfrm>
        </p:grpSpPr>
        <p:sp>
          <p:nvSpPr>
            <p:cNvPr id="33817" name="AutoShape 29"/>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3818" name="AutoShape 30"/>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3819" name="AutoShape 31"/>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3820" name="AutoShape 32"/>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3821" name="AutoShape 33"/>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3822" name="AutoShape 34"/>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33815" name="Rectangle 36"/>
          <p:cNvSpPr>
            <a:spLocks noChangeArrowheads="1"/>
          </p:cNvSpPr>
          <p:nvPr/>
        </p:nvSpPr>
        <p:spPr bwMode="auto">
          <a:xfrm>
            <a:off x="7667625" y="170021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ode4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727075" y="2103438"/>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C7B1D60-701E-4676-981C-F3BD70E164C3}" type="slidenum">
              <a:rPr lang="en-US" sz="1400" smtClean="0">
                <a:solidFill>
                  <a:srgbClr val="969696"/>
                </a:solidFill>
                <a:latin typeface="Times" pitchFamily="18" charset="0"/>
              </a:rPr>
              <a:pPr/>
              <a:t>23</a:t>
            </a:fld>
            <a:endParaRPr lang="en-US" sz="1400" smtClean="0">
              <a:solidFill>
                <a:srgbClr val="969696"/>
              </a:solidFill>
              <a:latin typeface="Times" pitchFamily="18" charset="0"/>
            </a:endParaRPr>
          </a:p>
        </p:txBody>
      </p:sp>
      <p:sp>
        <p:nvSpPr>
          <p:cNvPr id="34819" name="Rectangle 8"/>
          <p:cNvSpPr>
            <a:spLocks noChangeArrowheads="1"/>
          </p:cNvSpPr>
          <p:nvPr/>
        </p:nvSpPr>
        <p:spPr bwMode="auto">
          <a:xfrm>
            <a:off x="5921375" y="6261100"/>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4820" name="Rectangle 9"/>
          <p:cNvSpPr>
            <a:spLocks noChangeArrowheads="1"/>
          </p:cNvSpPr>
          <p:nvPr/>
        </p:nvSpPr>
        <p:spPr bwMode="auto">
          <a:xfrm>
            <a:off x="1692275" y="6246813"/>
            <a:ext cx="360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4821" name="Rectangle 10"/>
          <p:cNvSpPr>
            <a:spLocks noChangeArrowheads="1"/>
          </p:cNvSpPr>
          <p:nvPr/>
        </p:nvSpPr>
        <p:spPr bwMode="auto">
          <a:xfrm>
            <a:off x="2538413" y="624363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4822" name="Rectangle 11"/>
          <p:cNvSpPr>
            <a:spLocks noChangeArrowheads="1"/>
          </p:cNvSpPr>
          <p:nvPr/>
        </p:nvSpPr>
        <p:spPr bwMode="auto">
          <a:xfrm>
            <a:off x="3348038" y="624205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4823" name="Rectangle 12"/>
          <p:cNvSpPr>
            <a:spLocks noChangeArrowheads="1"/>
          </p:cNvSpPr>
          <p:nvPr/>
        </p:nvSpPr>
        <p:spPr bwMode="auto">
          <a:xfrm>
            <a:off x="5057775" y="6248400"/>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4824" name="Line 13"/>
          <p:cNvSpPr>
            <a:spLocks noChangeShapeType="1"/>
          </p:cNvSpPr>
          <p:nvPr/>
        </p:nvSpPr>
        <p:spPr bwMode="auto">
          <a:xfrm flipV="1">
            <a:off x="1836738" y="513873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5" name="Line 14"/>
          <p:cNvSpPr>
            <a:spLocks noChangeShapeType="1"/>
          </p:cNvSpPr>
          <p:nvPr/>
        </p:nvSpPr>
        <p:spPr bwMode="auto">
          <a:xfrm>
            <a:off x="1836738" y="6289675"/>
            <a:ext cx="5400675" cy="158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6" name="Line 15"/>
          <p:cNvSpPr>
            <a:spLocks noChangeShapeType="1"/>
          </p:cNvSpPr>
          <p:nvPr/>
        </p:nvSpPr>
        <p:spPr bwMode="auto">
          <a:xfrm flipV="1">
            <a:off x="5892800" y="59309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7" name="Line 16"/>
          <p:cNvSpPr>
            <a:spLocks noChangeShapeType="1"/>
          </p:cNvSpPr>
          <p:nvPr/>
        </p:nvSpPr>
        <p:spPr bwMode="auto">
          <a:xfrm flipH="1">
            <a:off x="27003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8" name="Line 17"/>
          <p:cNvSpPr>
            <a:spLocks noChangeShapeType="1"/>
          </p:cNvSpPr>
          <p:nvPr/>
        </p:nvSpPr>
        <p:spPr bwMode="auto">
          <a:xfrm flipH="1">
            <a:off x="35639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9" name="Line 18"/>
          <p:cNvSpPr>
            <a:spLocks noChangeShapeType="1"/>
          </p:cNvSpPr>
          <p:nvPr/>
        </p:nvSpPr>
        <p:spPr bwMode="auto">
          <a:xfrm flipH="1">
            <a:off x="44275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0" name="Line 19"/>
          <p:cNvSpPr>
            <a:spLocks noChangeShapeType="1"/>
          </p:cNvSpPr>
          <p:nvPr/>
        </p:nvSpPr>
        <p:spPr bwMode="auto">
          <a:xfrm flipH="1">
            <a:off x="52911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1" name="Line 20"/>
          <p:cNvSpPr>
            <a:spLocks noChangeShapeType="1"/>
          </p:cNvSpPr>
          <p:nvPr/>
        </p:nvSpPr>
        <p:spPr bwMode="auto">
          <a:xfrm flipH="1">
            <a:off x="61547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2" name="Line 21"/>
          <p:cNvSpPr>
            <a:spLocks noChangeShapeType="1"/>
          </p:cNvSpPr>
          <p:nvPr/>
        </p:nvSpPr>
        <p:spPr bwMode="auto">
          <a:xfrm flipV="1">
            <a:off x="1836738" y="5643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3" name="Rectangle 22"/>
          <p:cNvSpPr>
            <a:spLocks noChangeArrowheads="1"/>
          </p:cNvSpPr>
          <p:nvPr/>
        </p:nvSpPr>
        <p:spPr bwMode="auto">
          <a:xfrm>
            <a:off x="5508625" y="566102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Mode#5</a:t>
            </a:r>
          </a:p>
        </p:txBody>
      </p:sp>
      <p:sp>
        <p:nvSpPr>
          <p:cNvPr id="34834" name="Rectangle 23"/>
          <p:cNvSpPr>
            <a:spLocks noChangeArrowheads="1"/>
          </p:cNvSpPr>
          <p:nvPr/>
        </p:nvSpPr>
        <p:spPr bwMode="auto">
          <a:xfrm>
            <a:off x="4211638" y="624998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4835" name="Rectangle 24"/>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example9</a:t>
            </a:r>
          </a:p>
        </p:txBody>
      </p:sp>
      <p:sp>
        <p:nvSpPr>
          <p:cNvPr id="34836" name="Rectangle 25"/>
          <p:cNvSpPr>
            <a:spLocks noChangeArrowheads="1"/>
          </p:cNvSpPr>
          <p:nvPr/>
        </p:nvSpPr>
        <p:spPr bwMode="auto">
          <a:xfrm>
            <a:off x="395288" y="981075"/>
            <a:ext cx="5616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 </a:t>
            </a:r>
            <a:r>
              <a:rPr lang="en-GB" sz="1600">
                <a:solidFill>
                  <a:schemeClr val="hlink"/>
                </a:solidFill>
              </a:rPr>
              <a:t>mode #5</a:t>
            </a:r>
            <a:r>
              <a:rPr lang="en-GB" sz="1600"/>
              <a:t>  (m = 5)    </a:t>
            </a:r>
            <a:r>
              <a:rPr lang="en-GB" sz="2000">
                <a:latin typeface="Symbol" pitchFamily="18" charset="2"/>
              </a:rPr>
              <a:t>DF </a:t>
            </a:r>
            <a:r>
              <a:rPr lang="en-GB" sz="1600"/>
              <a:t>= </a:t>
            </a:r>
            <a:r>
              <a:rPr lang="en-GB" sz="2000">
                <a:latin typeface="Symbol" pitchFamily="18" charset="2"/>
              </a:rPr>
              <a:t>p              </a:t>
            </a:r>
            <a:r>
              <a:rPr lang="en-GB" sz="1600"/>
              <a:t>(</a:t>
            </a:r>
            <a:r>
              <a:rPr lang="en-GB" sz="2000">
                <a:latin typeface="Symbol" pitchFamily="18" charset="2"/>
              </a:rPr>
              <a:t>n</a:t>
            </a:r>
            <a:r>
              <a:rPr lang="en-GB" sz="1600"/>
              <a:t> = 0.25)</a:t>
            </a:r>
            <a:endParaRPr lang="en-GB" sz="1600">
              <a:solidFill>
                <a:schemeClr val="tx1"/>
              </a:solidFill>
              <a:latin typeface="Arial" charset="0"/>
            </a:endParaRPr>
          </a:p>
        </p:txBody>
      </p:sp>
      <p:sp>
        <p:nvSpPr>
          <p:cNvPr id="34837" name="Rectangle 26"/>
          <p:cNvSpPr>
            <a:spLocks noChangeArrowheads="1"/>
          </p:cNvSpPr>
          <p:nvPr/>
        </p:nvSpPr>
        <p:spPr bwMode="auto">
          <a:xfrm>
            <a:off x="4211638" y="4652963"/>
            <a:ext cx="4176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a:latin typeface="Symbol" pitchFamily="18" charset="2"/>
              </a:rPr>
              <a:t>w</a:t>
            </a:r>
            <a:r>
              <a:rPr lang="en-GB" sz="1600"/>
              <a:t> = 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a:t>
            </a:r>
            <a:r>
              <a:rPr lang="en-GB" sz="1600"/>
              <a:t>+5)</a:t>
            </a:r>
            <a:r>
              <a:rPr lang="en-GB" sz="2000">
                <a:latin typeface="Symbol" pitchFamily="18" charset="2"/>
              </a:rPr>
              <a:t>w</a:t>
            </a:r>
            <a:r>
              <a:rPr lang="en-GB" sz="1600" baseline="-25000"/>
              <a:t>0</a:t>
            </a:r>
            <a:r>
              <a:rPr lang="en-GB" sz="1600"/>
              <a:t>          </a:t>
            </a:r>
            <a:r>
              <a:rPr lang="en-GB" sz="1800"/>
              <a:t>-</a:t>
            </a:r>
            <a:r>
              <a:rPr lang="en-GB" sz="1800">
                <a:sym typeface="Symbol" pitchFamily="18" charset="2"/>
              </a:rPr>
              <a:t> &lt;  </a:t>
            </a:r>
            <a:r>
              <a:rPr lang="en-GB" sz="1800" i="1">
                <a:sym typeface="Symbol" pitchFamily="18" charset="2"/>
              </a:rPr>
              <a:t>p</a:t>
            </a:r>
            <a:r>
              <a:rPr lang="en-GB" sz="1800">
                <a:sym typeface="Symbol" pitchFamily="18" charset="2"/>
              </a:rPr>
              <a:t>  &lt; </a:t>
            </a:r>
            <a:endParaRPr lang="en-GB" sz="2000" baseline="-25000">
              <a:sym typeface="Symbol" pitchFamily="18" charset="2"/>
            </a:endParaRPr>
          </a:p>
        </p:txBody>
      </p:sp>
      <p:grpSp>
        <p:nvGrpSpPr>
          <p:cNvPr id="34838" name="Group 28"/>
          <p:cNvGrpSpPr>
            <a:grpSpLocks/>
          </p:cNvGrpSpPr>
          <p:nvPr/>
        </p:nvGrpSpPr>
        <p:grpSpPr bwMode="auto">
          <a:xfrm>
            <a:off x="1606550" y="1798638"/>
            <a:ext cx="6048375" cy="104775"/>
            <a:chOff x="1066" y="1714"/>
            <a:chExt cx="3562" cy="63"/>
          </a:xfrm>
        </p:grpSpPr>
        <p:sp>
          <p:nvSpPr>
            <p:cNvPr id="34841" name="AutoShape 29"/>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4842" name="AutoShape 30"/>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4843" name="AutoShape 31"/>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4844" name="AutoShape 32"/>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4845" name="AutoShape 33"/>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4846" name="AutoShape 34"/>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34839" name="Rectangle 36"/>
          <p:cNvSpPr>
            <a:spLocks noChangeArrowheads="1"/>
          </p:cNvSpPr>
          <p:nvPr/>
        </p:nvSpPr>
        <p:spPr bwMode="auto">
          <a:xfrm>
            <a:off x="7667625" y="170021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ode5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52463" y="2095500"/>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B3E680D4-16BF-4BA8-BC6F-DA9FAEA9B92D}" type="slidenum">
              <a:rPr lang="en-US" sz="1400" smtClean="0">
                <a:solidFill>
                  <a:srgbClr val="969696"/>
                </a:solidFill>
                <a:latin typeface="Times" pitchFamily="18" charset="0"/>
              </a:rPr>
              <a:pPr/>
              <a:t>24</a:t>
            </a:fld>
            <a:endParaRPr lang="en-US" sz="1400" smtClean="0">
              <a:solidFill>
                <a:srgbClr val="969696"/>
              </a:solidFill>
              <a:latin typeface="Times" pitchFamily="18" charset="0"/>
            </a:endParaRPr>
          </a:p>
        </p:txBody>
      </p:sp>
      <p:sp>
        <p:nvSpPr>
          <p:cNvPr id="35843" name="Rectangle 8"/>
          <p:cNvSpPr>
            <a:spLocks noChangeArrowheads="1"/>
          </p:cNvSpPr>
          <p:nvPr/>
        </p:nvSpPr>
        <p:spPr bwMode="auto">
          <a:xfrm>
            <a:off x="5921375" y="6261100"/>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5844" name="Rectangle 9"/>
          <p:cNvSpPr>
            <a:spLocks noChangeArrowheads="1"/>
          </p:cNvSpPr>
          <p:nvPr/>
        </p:nvSpPr>
        <p:spPr bwMode="auto">
          <a:xfrm>
            <a:off x="1692275" y="6246813"/>
            <a:ext cx="360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5845" name="Rectangle 10"/>
          <p:cNvSpPr>
            <a:spLocks noChangeArrowheads="1"/>
          </p:cNvSpPr>
          <p:nvPr/>
        </p:nvSpPr>
        <p:spPr bwMode="auto">
          <a:xfrm>
            <a:off x="2538413" y="624363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5846" name="Rectangle 11"/>
          <p:cNvSpPr>
            <a:spLocks noChangeArrowheads="1"/>
          </p:cNvSpPr>
          <p:nvPr/>
        </p:nvSpPr>
        <p:spPr bwMode="auto">
          <a:xfrm>
            <a:off x="3348038" y="624205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5847" name="Rectangle 12"/>
          <p:cNvSpPr>
            <a:spLocks noChangeArrowheads="1"/>
          </p:cNvSpPr>
          <p:nvPr/>
        </p:nvSpPr>
        <p:spPr bwMode="auto">
          <a:xfrm>
            <a:off x="5057775" y="6248400"/>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5848" name="Line 13"/>
          <p:cNvSpPr>
            <a:spLocks noChangeShapeType="1"/>
          </p:cNvSpPr>
          <p:nvPr/>
        </p:nvSpPr>
        <p:spPr bwMode="auto">
          <a:xfrm flipV="1">
            <a:off x="1836738" y="513873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49" name="Line 14"/>
          <p:cNvSpPr>
            <a:spLocks noChangeShapeType="1"/>
          </p:cNvSpPr>
          <p:nvPr/>
        </p:nvSpPr>
        <p:spPr bwMode="auto">
          <a:xfrm>
            <a:off x="1836738" y="6289675"/>
            <a:ext cx="5400675" cy="158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50" name="Line 15"/>
          <p:cNvSpPr>
            <a:spLocks noChangeShapeType="1"/>
          </p:cNvSpPr>
          <p:nvPr/>
        </p:nvSpPr>
        <p:spPr bwMode="auto">
          <a:xfrm flipV="1">
            <a:off x="5029200" y="59309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51" name="Line 16"/>
          <p:cNvSpPr>
            <a:spLocks noChangeShapeType="1"/>
          </p:cNvSpPr>
          <p:nvPr/>
        </p:nvSpPr>
        <p:spPr bwMode="auto">
          <a:xfrm flipH="1">
            <a:off x="27003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52" name="Line 17"/>
          <p:cNvSpPr>
            <a:spLocks noChangeShapeType="1"/>
          </p:cNvSpPr>
          <p:nvPr/>
        </p:nvSpPr>
        <p:spPr bwMode="auto">
          <a:xfrm flipH="1">
            <a:off x="35639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53" name="Line 18"/>
          <p:cNvSpPr>
            <a:spLocks noChangeShapeType="1"/>
          </p:cNvSpPr>
          <p:nvPr/>
        </p:nvSpPr>
        <p:spPr bwMode="auto">
          <a:xfrm flipH="1">
            <a:off x="44275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54" name="Line 19"/>
          <p:cNvSpPr>
            <a:spLocks noChangeShapeType="1"/>
          </p:cNvSpPr>
          <p:nvPr/>
        </p:nvSpPr>
        <p:spPr bwMode="auto">
          <a:xfrm flipH="1">
            <a:off x="52911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55" name="Line 20"/>
          <p:cNvSpPr>
            <a:spLocks noChangeShapeType="1"/>
          </p:cNvSpPr>
          <p:nvPr/>
        </p:nvSpPr>
        <p:spPr bwMode="auto">
          <a:xfrm flipH="1">
            <a:off x="61547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56" name="Line 21"/>
          <p:cNvSpPr>
            <a:spLocks noChangeShapeType="1"/>
          </p:cNvSpPr>
          <p:nvPr/>
        </p:nvSpPr>
        <p:spPr bwMode="auto">
          <a:xfrm flipV="1">
            <a:off x="1836738" y="5643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857" name="Rectangle 22"/>
          <p:cNvSpPr>
            <a:spLocks noChangeArrowheads="1"/>
          </p:cNvSpPr>
          <p:nvPr/>
        </p:nvSpPr>
        <p:spPr bwMode="auto">
          <a:xfrm>
            <a:off x="4645025" y="566102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Mode#6</a:t>
            </a:r>
          </a:p>
        </p:txBody>
      </p:sp>
      <p:sp>
        <p:nvSpPr>
          <p:cNvPr id="35858" name="Rectangle 23"/>
          <p:cNvSpPr>
            <a:spLocks noChangeArrowheads="1"/>
          </p:cNvSpPr>
          <p:nvPr/>
        </p:nvSpPr>
        <p:spPr bwMode="auto">
          <a:xfrm>
            <a:off x="4213225" y="6237288"/>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5859" name="Rectangle 24"/>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example10</a:t>
            </a:r>
          </a:p>
        </p:txBody>
      </p:sp>
      <p:sp>
        <p:nvSpPr>
          <p:cNvPr id="35860" name="Rectangle 25"/>
          <p:cNvSpPr>
            <a:spLocks noChangeArrowheads="1"/>
          </p:cNvSpPr>
          <p:nvPr/>
        </p:nvSpPr>
        <p:spPr bwMode="auto">
          <a:xfrm>
            <a:off x="395288" y="981075"/>
            <a:ext cx="61928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 </a:t>
            </a:r>
            <a:r>
              <a:rPr lang="en-GB" sz="1600">
                <a:solidFill>
                  <a:schemeClr val="hlink"/>
                </a:solidFill>
              </a:rPr>
              <a:t>mode #6</a:t>
            </a:r>
            <a:r>
              <a:rPr lang="en-GB" sz="1600"/>
              <a:t>  (m = 6)    </a:t>
            </a:r>
            <a:r>
              <a:rPr lang="en-GB" sz="2000">
                <a:latin typeface="Symbol" pitchFamily="18" charset="2"/>
              </a:rPr>
              <a:t>DF </a:t>
            </a:r>
            <a:r>
              <a:rPr lang="en-GB" sz="1600"/>
              <a:t>= 12</a:t>
            </a:r>
            <a:r>
              <a:rPr lang="en-GB" sz="2000">
                <a:latin typeface="Symbol" pitchFamily="18" charset="2"/>
              </a:rPr>
              <a:t>p</a:t>
            </a:r>
            <a:r>
              <a:rPr lang="en-GB" sz="1600"/>
              <a:t>/10       (</a:t>
            </a:r>
            <a:r>
              <a:rPr lang="en-GB" sz="2000">
                <a:latin typeface="Symbol" pitchFamily="18" charset="2"/>
              </a:rPr>
              <a:t>n</a:t>
            </a:r>
            <a:r>
              <a:rPr lang="en-GB" sz="1600"/>
              <a:t> = 0.25)</a:t>
            </a:r>
            <a:endParaRPr lang="en-GB" sz="1600">
              <a:solidFill>
                <a:schemeClr val="tx1"/>
              </a:solidFill>
              <a:latin typeface="Arial" charset="0"/>
            </a:endParaRPr>
          </a:p>
        </p:txBody>
      </p:sp>
      <p:sp>
        <p:nvSpPr>
          <p:cNvPr id="35861" name="Rectangle 26"/>
          <p:cNvSpPr>
            <a:spLocks noChangeArrowheads="1"/>
          </p:cNvSpPr>
          <p:nvPr/>
        </p:nvSpPr>
        <p:spPr bwMode="auto">
          <a:xfrm>
            <a:off x="4211638" y="4652963"/>
            <a:ext cx="4176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a:latin typeface="Symbol" pitchFamily="18" charset="2"/>
              </a:rPr>
              <a:t>w</a:t>
            </a:r>
            <a:r>
              <a:rPr lang="en-GB" sz="1600"/>
              <a:t> = 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a:t>
            </a:r>
            <a:r>
              <a:rPr lang="en-GB" sz="1600"/>
              <a:t>+6)</a:t>
            </a:r>
            <a:r>
              <a:rPr lang="en-GB" sz="2000">
                <a:latin typeface="Symbol" pitchFamily="18" charset="2"/>
              </a:rPr>
              <a:t>w</a:t>
            </a:r>
            <a:r>
              <a:rPr lang="en-GB" sz="1600" baseline="-25000"/>
              <a:t>0</a:t>
            </a:r>
            <a:r>
              <a:rPr lang="en-GB" sz="1600"/>
              <a:t>          </a:t>
            </a:r>
            <a:r>
              <a:rPr lang="en-GB" sz="1800"/>
              <a:t>-</a:t>
            </a:r>
            <a:r>
              <a:rPr lang="en-GB" sz="1800">
                <a:sym typeface="Symbol" pitchFamily="18" charset="2"/>
              </a:rPr>
              <a:t> &lt;  </a:t>
            </a:r>
            <a:r>
              <a:rPr lang="en-GB" sz="1800" i="1">
                <a:sym typeface="Symbol" pitchFamily="18" charset="2"/>
              </a:rPr>
              <a:t>p</a:t>
            </a:r>
            <a:r>
              <a:rPr lang="en-GB" sz="1800">
                <a:sym typeface="Symbol" pitchFamily="18" charset="2"/>
              </a:rPr>
              <a:t>  &lt; </a:t>
            </a:r>
            <a:endParaRPr lang="en-GB" sz="2000" baseline="-25000">
              <a:sym typeface="Symbol" pitchFamily="18" charset="2"/>
            </a:endParaRPr>
          </a:p>
        </p:txBody>
      </p:sp>
      <p:grpSp>
        <p:nvGrpSpPr>
          <p:cNvPr id="35862" name="Group 28"/>
          <p:cNvGrpSpPr>
            <a:grpSpLocks/>
          </p:cNvGrpSpPr>
          <p:nvPr/>
        </p:nvGrpSpPr>
        <p:grpSpPr bwMode="auto">
          <a:xfrm>
            <a:off x="1606550" y="1798638"/>
            <a:ext cx="6048375" cy="104775"/>
            <a:chOff x="1066" y="1714"/>
            <a:chExt cx="3562" cy="63"/>
          </a:xfrm>
        </p:grpSpPr>
        <p:sp>
          <p:nvSpPr>
            <p:cNvPr id="35865" name="AutoShape 29"/>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5866" name="AutoShape 30"/>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5867" name="AutoShape 31"/>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5868" name="AutoShape 32"/>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5869" name="AutoShape 33"/>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5870" name="AutoShape 34"/>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35863" name="Rectangle 36"/>
          <p:cNvSpPr>
            <a:spLocks noChangeArrowheads="1"/>
          </p:cNvSpPr>
          <p:nvPr/>
        </p:nvSpPr>
        <p:spPr bwMode="auto">
          <a:xfrm>
            <a:off x="7667625" y="170021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ode6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55638" y="2014538"/>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1A7CA5D1-04F5-48A5-BBCC-72ED81108B8D}" type="slidenum">
              <a:rPr lang="en-US" sz="1400" smtClean="0">
                <a:solidFill>
                  <a:srgbClr val="969696"/>
                </a:solidFill>
                <a:latin typeface="Times" pitchFamily="18" charset="0"/>
              </a:rPr>
              <a:pPr/>
              <a:t>25</a:t>
            </a:fld>
            <a:endParaRPr lang="en-US" sz="1400" smtClean="0">
              <a:solidFill>
                <a:srgbClr val="969696"/>
              </a:solidFill>
              <a:latin typeface="Times" pitchFamily="18" charset="0"/>
            </a:endParaRPr>
          </a:p>
        </p:txBody>
      </p:sp>
      <p:sp>
        <p:nvSpPr>
          <p:cNvPr id="36867" name="Rectangle 8"/>
          <p:cNvSpPr>
            <a:spLocks noChangeArrowheads="1"/>
          </p:cNvSpPr>
          <p:nvPr/>
        </p:nvSpPr>
        <p:spPr bwMode="auto">
          <a:xfrm>
            <a:off x="5921375" y="6261100"/>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6868" name="Rectangle 9"/>
          <p:cNvSpPr>
            <a:spLocks noChangeArrowheads="1"/>
          </p:cNvSpPr>
          <p:nvPr/>
        </p:nvSpPr>
        <p:spPr bwMode="auto">
          <a:xfrm>
            <a:off x="1692275" y="6246813"/>
            <a:ext cx="360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6869" name="Rectangle 10"/>
          <p:cNvSpPr>
            <a:spLocks noChangeArrowheads="1"/>
          </p:cNvSpPr>
          <p:nvPr/>
        </p:nvSpPr>
        <p:spPr bwMode="auto">
          <a:xfrm>
            <a:off x="2538413" y="624363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6870" name="Rectangle 11"/>
          <p:cNvSpPr>
            <a:spLocks noChangeArrowheads="1"/>
          </p:cNvSpPr>
          <p:nvPr/>
        </p:nvSpPr>
        <p:spPr bwMode="auto">
          <a:xfrm>
            <a:off x="3348038" y="624205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6871" name="Rectangle 12"/>
          <p:cNvSpPr>
            <a:spLocks noChangeArrowheads="1"/>
          </p:cNvSpPr>
          <p:nvPr/>
        </p:nvSpPr>
        <p:spPr bwMode="auto">
          <a:xfrm>
            <a:off x="5057775" y="6248400"/>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6872" name="Line 13"/>
          <p:cNvSpPr>
            <a:spLocks noChangeShapeType="1"/>
          </p:cNvSpPr>
          <p:nvPr/>
        </p:nvSpPr>
        <p:spPr bwMode="auto">
          <a:xfrm flipV="1">
            <a:off x="1836738" y="513873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3" name="Line 14"/>
          <p:cNvSpPr>
            <a:spLocks noChangeShapeType="1"/>
          </p:cNvSpPr>
          <p:nvPr/>
        </p:nvSpPr>
        <p:spPr bwMode="auto">
          <a:xfrm>
            <a:off x="1836738" y="6289675"/>
            <a:ext cx="5400675" cy="158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4" name="Line 15"/>
          <p:cNvSpPr>
            <a:spLocks noChangeShapeType="1"/>
          </p:cNvSpPr>
          <p:nvPr/>
        </p:nvSpPr>
        <p:spPr bwMode="auto">
          <a:xfrm flipV="1">
            <a:off x="4164013" y="59309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5" name="Line 16"/>
          <p:cNvSpPr>
            <a:spLocks noChangeShapeType="1"/>
          </p:cNvSpPr>
          <p:nvPr/>
        </p:nvSpPr>
        <p:spPr bwMode="auto">
          <a:xfrm flipH="1">
            <a:off x="27003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6" name="Line 17"/>
          <p:cNvSpPr>
            <a:spLocks noChangeShapeType="1"/>
          </p:cNvSpPr>
          <p:nvPr/>
        </p:nvSpPr>
        <p:spPr bwMode="auto">
          <a:xfrm flipH="1">
            <a:off x="35639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7" name="Line 18"/>
          <p:cNvSpPr>
            <a:spLocks noChangeShapeType="1"/>
          </p:cNvSpPr>
          <p:nvPr/>
        </p:nvSpPr>
        <p:spPr bwMode="auto">
          <a:xfrm flipH="1">
            <a:off x="44275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8" name="Line 19"/>
          <p:cNvSpPr>
            <a:spLocks noChangeShapeType="1"/>
          </p:cNvSpPr>
          <p:nvPr/>
        </p:nvSpPr>
        <p:spPr bwMode="auto">
          <a:xfrm flipH="1">
            <a:off x="52911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9" name="Line 20"/>
          <p:cNvSpPr>
            <a:spLocks noChangeShapeType="1"/>
          </p:cNvSpPr>
          <p:nvPr/>
        </p:nvSpPr>
        <p:spPr bwMode="auto">
          <a:xfrm flipH="1">
            <a:off x="61547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0" name="Line 21"/>
          <p:cNvSpPr>
            <a:spLocks noChangeShapeType="1"/>
          </p:cNvSpPr>
          <p:nvPr/>
        </p:nvSpPr>
        <p:spPr bwMode="auto">
          <a:xfrm flipV="1">
            <a:off x="1836738" y="5643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81" name="Rectangle 22"/>
          <p:cNvSpPr>
            <a:spLocks noChangeArrowheads="1"/>
          </p:cNvSpPr>
          <p:nvPr/>
        </p:nvSpPr>
        <p:spPr bwMode="auto">
          <a:xfrm>
            <a:off x="3779838" y="566102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Mode#7</a:t>
            </a:r>
          </a:p>
        </p:txBody>
      </p:sp>
      <p:sp>
        <p:nvSpPr>
          <p:cNvPr id="36882" name="Rectangle 23"/>
          <p:cNvSpPr>
            <a:spLocks noChangeArrowheads="1"/>
          </p:cNvSpPr>
          <p:nvPr/>
        </p:nvSpPr>
        <p:spPr bwMode="auto">
          <a:xfrm>
            <a:off x="4213225" y="6249988"/>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6883" name="Rectangle 24"/>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example11</a:t>
            </a:r>
          </a:p>
        </p:txBody>
      </p:sp>
      <p:sp>
        <p:nvSpPr>
          <p:cNvPr id="36884" name="Rectangle 25"/>
          <p:cNvSpPr>
            <a:spLocks noChangeArrowheads="1"/>
          </p:cNvSpPr>
          <p:nvPr/>
        </p:nvSpPr>
        <p:spPr bwMode="auto">
          <a:xfrm>
            <a:off x="395288" y="981075"/>
            <a:ext cx="54721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 </a:t>
            </a:r>
            <a:r>
              <a:rPr lang="en-GB" sz="1600">
                <a:solidFill>
                  <a:schemeClr val="hlink"/>
                </a:solidFill>
              </a:rPr>
              <a:t>mode #7</a:t>
            </a:r>
            <a:r>
              <a:rPr lang="en-GB" sz="1600"/>
              <a:t>  (m = 7)    </a:t>
            </a:r>
            <a:r>
              <a:rPr lang="en-GB" sz="2000">
                <a:latin typeface="Symbol" pitchFamily="18" charset="2"/>
              </a:rPr>
              <a:t>DF </a:t>
            </a:r>
            <a:r>
              <a:rPr lang="en-GB" sz="1600"/>
              <a:t>= 14</a:t>
            </a:r>
            <a:r>
              <a:rPr lang="en-GB" sz="2000">
                <a:latin typeface="Symbol" pitchFamily="18" charset="2"/>
              </a:rPr>
              <a:t>p</a:t>
            </a:r>
            <a:r>
              <a:rPr lang="en-GB" sz="1600"/>
              <a:t>/10            (</a:t>
            </a:r>
            <a:r>
              <a:rPr lang="en-GB" sz="2000">
                <a:latin typeface="Symbol" pitchFamily="18" charset="2"/>
              </a:rPr>
              <a:t>n</a:t>
            </a:r>
            <a:r>
              <a:rPr lang="en-GB" sz="1600"/>
              <a:t> = 0.25)</a:t>
            </a:r>
            <a:endParaRPr lang="en-GB" sz="1600">
              <a:solidFill>
                <a:schemeClr val="tx1"/>
              </a:solidFill>
              <a:latin typeface="Arial" charset="0"/>
            </a:endParaRPr>
          </a:p>
        </p:txBody>
      </p:sp>
      <p:sp>
        <p:nvSpPr>
          <p:cNvPr id="36885" name="Rectangle 26"/>
          <p:cNvSpPr>
            <a:spLocks noChangeArrowheads="1"/>
          </p:cNvSpPr>
          <p:nvPr/>
        </p:nvSpPr>
        <p:spPr bwMode="auto">
          <a:xfrm>
            <a:off x="4211638" y="4652963"/>
            <a:ext cx="4176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a:latin typeface="Symbol" pitchFamily="18" charset="2"/>
              </a:rPr>
              <a:t>w</a:t>
            </a:r>
            <a:r>
              <a:rPr lang="en-GB" sz="1600"/>
              <a:t> = 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a:t>
            </a:r>
            <a:r>
              <a:rPr lang="en-GB" sz="1600"/>
              <a:t>+7)</a:t>
            </a:r>
            <a:r>
              <a:rPr lang="en-GB" sz="2000">
                <a:latin typeface="Symbol" pitchFamily="18" charset="2"/>
              </a:rPr>
              <a:t>w</a:t>
            </a:r>
            <a:r>
              <a:rPr lang="en-GB" sz="1600" baseline="-25000"/>
              <a:t>0</a:t>
            </a:r>
            <a:r>
              <a:rPr lang="en-GB" sz="1600"/>
              <a:t>          </a:t>
            </a:r>
            <a:r>
              <a:rPr lang="en-GB" sz="1800"/>
              <a:t>-</a:t>
            </a:r>
            <a:r>
              <a:rPr lang="en-GB" sz="1800">
                <a:sym typeface="Symbol" pitchFamily="18" charset="2"/>
              </a:rPr>
              <a:t> &lt;  </a:t>
            </a:r>
            <a:r>
              <a:rPr lang="en-GB" sz="1800" i="1">
                <a:sym typeface="Symbol" pitchFamily="18" charset="2"/>
              </a:rPr>
              <a:t>p</a:t>
            </a:r>
            <a:r>
              <a:rPr lang="en-GB" sz="1800">
                <a:sym typeface="Symbol" pitchFamily="18" charset="2"/>
              </a:rPr>
              <a:t>  &lt; </a:t>
            </a:r>
            <a:endParaRPr lang="en-GB" sz="2000" baseline="-25000">
              <a:sym typeface="Symbol" pitchFamily="18" charset="2"/>
            </a:endParaRPr>
          </a:p>
        </p:txBody>
      </p:sp>
      <p:grpSp>
        <p:nvGrpSpPr>
          <p:cNvPr id="36886" name="Group 28"/>
          <p:cNvGrpSpPr>
            <a:grpSpLocks/>
          </p:cNvGrpSpPr>
          <p:nvPr/>
        </p:nvGrpSpPr>
        <p:grpSpPr bwMode="auto">
          <a:xfrm>
            <a:off x="1606550" y="1798638"/>
            <a:ext cx="6048375" cy="104775"/>
            <a:chOff x="1066" y="1714"/>
            <a:chExt cx="3562" cy="63"/>
          </a:xfrm>
        </p:grpSpPr>
        <p:sp>
          <p:nvSpPr>
            <p:cNvPr id="36889" name="AutoShape 29"/>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6890" name="AutoShape 30"/>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6891" name="AutoShape 31"/>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6892" name="AutoShape 32"/>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6893" name="AutoShape 33"/>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6894" name="AutoShape 34"/>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36887" name="Rectangle 36"/>
          <p:cNvSpPr>
            <a:spLocks noChangeArrowheads="1"/>
          </p:cNvSpPr>
          <p:nvPr/>
        </p:nvSpPr>
        <p:spPr bwMode="auto">
          <a:xfrm>
            <a:off x="7667625" y="170021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ode7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55638" y="2008188"/>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EA05D93B-9A67-49D3-9EA8-E96457E13C16}" type="slidenum">
              <a:rPr lang="en-US" sz="1400" smtClean="0">
                <a:solidFill>
                  <a:srgbClr val="969696"/>
                </a:solidFill>
                <a:latin typeface="Times" pitchFamily="18" charset="0"/>
              </a:rPr>
              <a:pPr/>
              <a:t>26</a:t>
            </a:fld>
            <a:endParaRPr lang="en-US" sz="1400" smtClean="0">
              <a:solidFill>
                <a:srgbClr val="969696"/>
              </a:solidFill>
              <a:latin typeface="Times" pitchFamily="18" charset="0"/>
            </a:endParaRPr>
          </a:p>
        </p:txBody>
      </p:sp>
      <p:sp>
        <p:nvSpPr>
          <p:cNvPr id="37891" name="Rectangle 8"/>
          <p:cNvSpPr>
            <a:spLocks noChangeArrowheads="1"/>
          </p:cNvSpPr>
          <p:nvPr/>
        </p:nvSpPr>
        <p:spPr bwMode="auto">
          <a:xfrm>
            <a:off x="5921375" y="6261100"/>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7892" name="Rectangle 9"/>
          <p:cNvSpPr>
            <a:spLocks noChangeArrowheads="1"/>
          </p:cNvSpPr>
          <p:nvPr/>
        </p:nvSpPr>
        <p:spPr bwMode="auto">
          <a:xfrm>
            <a:off x="1692275" y="6246813"/>
            <a:ext cx="360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7893" name="Rectangle 10"/>
          <p:cNvSpPr>
            <a:spLocks noChangeArrowheads="1"/>
          </p:cNvSpPr>
          <p:nvPr/>
        </p:nvSpPr>
        <p:spPr bwMode="auto">
          <a:xfrm>
            <a:off x="2538413" y="624363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7894" name="Rectangle 11"/>
          <p:cNvSpPr>
            <a:spLocks noChangeArrowheads="1"/>
          </p:cNvSpPr>
          <p:nvPr/>
        </p:nvSpPr>
        <p:spPr bwMode="auto">
          <a:xfrm>
            <a:off x="3348038" y="624205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7895" name="Rectangle 12"/>
          <p:cNvSpPr>
            <a:spLocks noChangeArrowheads="1"/>
          </p:cNvSpPr>
          <p:nvPr/>
        </p:nvSpPr>
        <p:spPr bwMode="auto">
          <a:xfrm>
            <a:off x="5057775" y="6248400"/>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7896" name="Line 13"/>
          <p:cNvSpPr>
            <a:spLocks noChangeShapeType="1"/>
          </p:cNvSpPr>
          <p:nvPr/>
        </p:nvSpPr>
        <p:spPr bwMode="auto">
          <a:xfrm flipV="1">
            <a:off x="1836738" y="513873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7" name="Line 14"/>
          <p:cNvSpPr>
            <a:spLocks noChangeShapeType="1"/>
          </p:cNvSpPr>
          <p:nvPr/>
        </p:nvSpPr>
        <p:spPr bwMode="auto">
          <a:xfrm>
            <a:off x="1836738" y="6289675"/>
            <a:ext cx="5400675" cy="158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8" name="Line 15"/>
          <p:cNvSpPr>
            <a:spLocks noChangeShapeType="1"/>
          </p:cNvSpPr>
          <p:nvPr/>
        </p:nvSpPr>
        <p:spPr bwMode="auto">
          <a:xfrm flipV="1">
            <a:off x="3300413" y="59309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899" name="Line 16"/>
          <p:cNvSpPr>
            <a:spLocks noChangeShapeType="1"/>
          </p:cNvSpPr>
          <p:nvPr/>
        </p:nvSpPr>
        <p:spPr bwMode="auto">
          <a:xfrm flipH="1">
            <a:off x="27003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0" name="Line 17"/>
          <p:cNvSpPr>
            <a:spLocks noChangeShapeType="1"/>
          </p:cNvSpPr>
          <p:nvPr/>
        </p:nvSpPr>
        <p:spPr bwMode="auto">
          <a:xfrm flipH="1">
            <a:off x="35639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1" name="Line 18"/>
          <p:cNvSpPr>
            <a:spLocks noChangeShapeType="1"/>
          </p:cNvSpPr>
          <p:nvPr/>
        </p:nvSpPr>
        <p:spPr bwMode="auto">
          <a:xfrm flipH="1">
            <a:off x="44275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2" name="Line 19"/>
          <p:cNvSpPr>
            <a:spLocks noChangeShapeType="1"/>
          </p:cNvSpPr>
          <p:nvPr/>
        </p:nvSpPr>
        <p:spPr bwMode="auto">
          <a:xfrm flipH="1">
            <a:off x="52911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3" name="Line 20"/>
          <p:cNvSpPr>
            <a:spLocks noChangeShapeType="1"/>
          </p:cNvSpPr>
          <p:nvPr/>
        </p:nvSpPr>
        <p:spPr bwMode="auto">
          <a:xfrm flipH="1">
            <a:off x="61547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4" name="Line 21"/>
          <p:cNvSpPr>
            <a:spLocks noChangeShapeType="1"/>
          </p:cNvSpPr>
          <p:nvPr/>
        </p:nvSpPr>
        <p:spPr bwMode="auto">
          <a:xfrm flipV="1">
            <a:off x="1836738" y="5643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5" name="Rectangle 22"/>
          <p:cNvSpPr>
            <a:spLocks noChangeArrowheads="1"/>
          </p:cNvSpPr>
          <p:nvPr/>
        </p:nvSpPr>
        <p:spPr bwMode="auto">
          <a:xfrm>
            <a:off x="2916238" y="566102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Mode#8</a:t>
            </a:r>
          </a:p>
        </p:txBody>
      </p:sp>
      <p:sp>
        <p:nvSpPr>
          <p:cNvPr id="37906" name="Rectangle 23"/>
          <p:cNvSpPr>
            <a:spLocks noChangeArrowheads="1"/>
          </p:cNvSpPr>
          <p:nvPr/>
        </p:nvSpPr>
        <p:spPr bwMode="auto">
          <a:xfrm>
            <a:off x="4211638" y="624998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7907" name="Rectangle 24"/>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example12</a:t>
            </a:r>
          </a:p>
        </p:txBody>
      </p:sp>
      <p:sp>
        <p:nvSpPr>
          <p:cNvPr id="37908" name="Rectangle 25"/>
          <p:cNvSpPr>
            <a:spLocks noChangeArrowheads="1"/>
          </p:cNvSpPr>
          <p:nvPr/>
        </p:nvSpPr>
        <p:spPr bwMode="auto">
          <a:xfrm>
            <a:off x="395288" y="981075"/>
            <a:ext cx="52562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 </a:t>
            </a:r>
            <a:r>
              <a:rPr lang="en-GB" sz="1600">
                <a:solidFill>
                  <a:schemeClr val="hlink"/>
                </a:solidFill>
              </a:rPr>
              <a:t>mode #8</a:t>
            </a:r>
            <a:r>
              <a:rPr lang="en-GB" sz="1600"/>
              <a:t>  (m = 8)    </a:t>
            </a:r>
            <a:r>
              <a:rPr lang="en-GB" sz="2000">
                <a:latin typeface="Symbol" pitchFamily="18" charset="2"/>
              </a:rPr>
              <a:t>DF </a:t>
            </a:r>
            <a:r>
              <a:rPr lang="en-GB" sz="1600"/>
              <a:t>= 16</a:t>
            </a:r>
            <a:r>
              <a:rPr lang="en-GB" sz="2000">
                <a:latin typeface="Symbol" pitchFamily="18" charset="2"/>
              </a:rPr>
              <a:t>p</a:t>
            </a:r>
            <a:r>
              <a:rPr lang="en-GB" sz="1600"/>
              <a:t>/10       (</a:t>
            </a:r>
            <a:r>
              <a:rPr lang="en-GB" sz="2000">
                <a:latin typeface="Symbol" pitchFamily="18" charset="2"/>
              </a:rPr>
              <a:t>n</a:t>
            </a:r>
            <a:r>
              <a:rPr lang="en-GB" sz="1600"/>
              <a:t> = 0.25)</a:t>
            </a:r>
            <a:endParaRPr lang="en-GB" sz="1600">
              <a:solidFill>
                <a:schemeClr val="tx1"/>
              </a:solidFill>
              <a:latin typeface="Arial" charset="0"/>
            </a:endParaRPr>
          </a:p>
        </p:txBody>
      </p:sp>
      <p:sp>
        <p:nvSpPr>
          <p:cNvPr id="37909" name="Rectangle 26"/>
          <p:cNvSpPr>
            <a:spLocks noChangeArrowheads="1"/>
          </p:cNvSpPr>
          <p:nvPr/>
        </p:nvSpPr>
        <p:spPr bwMode="auto">
          <a:xfrm>
            <a:off x="4211638" y="4652963"/>
            <a:ext cx="4176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a:latin typeface="Symbol" pitchFamily="18" charset="2"/>
              </a:rPr>
              <a:t>w</a:t>
            </a:r>
            <a:r>
              <a:rPr lang="en-GB" sz="1600"/>
              <a:t> = 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a:t>
            </a:r>
            <a:r>
              <a:rPr lang="en-GB" sz="1600"/>
              <a:t>+8)</a:t>
            </a:r>
            <a:r>
              <a:rPr lang="en-GB" sz="2000">
                <a:latin typeface="Symbol" pitchFamily="18" charset="2"/>
              </a:rPr>
              <a:t>w</a:t>
            </a:r>
            <a:r>
              <a:rPr lang="en-GB" sz="1600" baseline="-25000"/>
              <a:t>0</a:t>
            </a:r>
            <a:r>
              <a:rPr lang="en-GB" sz="1600"/>
              <a:t>          </a:t>
            </a:r>
            <a:r>
              <a:rPr lang="en-GB" sz="1800"/>
              <a:t>-</a:t>
            </a:r>
            <a:r>
              <a:rPr lang="en-GB" sz="1800">
                <a:sym typeface="Symbol" pitchFamily="18" charset="2"/>
              </a:rPr>
              <a:t> &lt;  </a:t>
            </a:r>
            <a:r>
              <a:rPr lang="en-GB" sz="1800" i="1">
                <a:sym typeface="Symbol" pitchFamily="18" charset="2"/>
              </a:rPr>
              <a:t>p</a:t>
            </a:r>
            <a:r>
              <a:rPr lang="en-GB" sz="1800">
                <a:sym typeface="Symbol" pitchFamily="18" charset="2"/>
              </a:rPr>
              <a:t>  &lt; </a:t>
            </a:r>
            <a:endParaRPr lang="en-GB" sz="2000" baseline="-25000">
              <a:sym typeface="Symbol" pitchFamily="18" charset="2"/>
            </a:endParaRPr>
          </a:p>
        </p:txBody>
      </p:sp>
      <p:grpSp>
        <p:nvGrpSpPr>
          <p:cNvPr id="37910" name="Group 28"/>
          <p:cNvGrpSpPr>
            <a:grpSpLocks/>
          </p:cNvGrpSpPr>
          <p:nvPr/>
        </p:nvGrpSpPr>
        <p:grpSpPr bwMode="auto">
          <a:xfrm>
            <a:off x="1606550" y="1798638"/>
            <a:ext cx="6048375" cy="104775"/>
            <a:chOff x="1066" y="1714"/>
            <a:chExt cx="3562" cy="63"/>
          </a:xfrm>
        </p:grpSpPr>
        <p:sp>
          <p:nvSpPr>
            <p:cNvPr id="37913" name="AutoShape 29"/>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7914" name="AutoShape 30"/>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7915" name="AutoShape 31"/>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7916" name="AutoShape 32"/>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7917" name="AutoShape 33"/>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7918" name="AutoShape 34"/>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37911" name="Rectangle 36"/>
          <p:cNvSpPr>
            <a:spLocks noChangeArrowheads="1"/>
          </p:cNvSpPr>
          <p:nvPr/>
        </p:nvSpPr>
        <p:spPr bwMode="auto">
          <a:xfrm>
            <a:off x="7667625" y="170021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ode8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52463" y="1985963"/>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1A2855C-7363-449D-8F45-AA0D48678D01}" type="slidenum">
              <a:rPr lang="en-US" sz="1400" smtClean="0">
                <a:solidFill>
                  <a:srgbClr val="969696"/>
                </a:solidFill>
                <a:latin typeface="Times" pitchFamily="18" charset="0"/>
              </a:rPr>
              <a:pPr/>
              <a:t>27</a:t>
            </a:fld>
            <a:endParaRPr lang="en-US" sz="1400" smtClean="0">
              <a:solidFill>
                <a:srgbClr val="969696"/>
              </a:solidFill>
              <a:latin typeface="Times" pitchFamily="18" charset="0"/>
            </a:endParaRPr>
          </a:p>
        </p:txBody>
      </p:sp>
      <p:sp>
        <p:nvSpPr>
          <p:cNvPr id="38915" name="Rectangle 8"/>
          <p:cNvSpPr>
            <a:spLocks noChangeArrowheads="1"/>
          </p:cNvSpPr>
          <p:nvPr/>
        </p:nvSpPr>
        <p:spPr bwMode="auto">
          <a:xfrm>
            <a:off x="5921375" y="6261100"/>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8916" name="Rectangle 9"/>
          <p:cNvSpPr>
            <a:spLocks noChangeArrowheads="1"/>
          </p:cNvSpPr>
          <p:nvPr/>
        </p:nvSpPr>
        <p:spPr bwMode="auto">
          <a:xfrm>
            <a:off x="1692275" y="6246813"/>
            <a:ext cx="360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8917" name="Rectangle 10"/>
          <p:cNvSpPr>
            <a:spLocks noChangeArrowheads="1"/>
          </p:cNvSpPr>
          <p:nvPr/>
        </p:nvSpPr>
        <p:spPr bwMode="auto">
          <a:xfrm>
            <a:off x="2538413" y="624363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8918" name="Rectangle 11"/>
          <p:cNvSpPr>
            <a:spLocks noChangeArrowheads="1"/>
          </p:cNvSpPr>
          <p:nvPr/>
        </p:nvSpPr>
        <p:spPr bwMode="auto">
          <a:xfrm>
            <a:off x="3348038" y="624205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8919" name="Rectangle 12"/>
          <p:cNvSpPr>
            <a:spLocks noChangeArrowheads="1"/>
          </p:cNvSpPr>
          <p:nvPr/>
        </p:nvSpPr>
        <p:spPr bwMode="auto">
          <a:xfrm>
            <a:off x="5057775" y="6248400"/>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8920" name="Line 13"/>
          <p:cNvSpPr>
            <a:spLocks noChangeShapeType="1"/>
          </p:cNvSpPr>
          <p:nvPr/>
        </p:nvSpPr>
        <p:spPr bwMode="auto">
          <a:xfrm flipV="1">
            <a:off x="1836738" y="513873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1" name="Line 14"/>
          <p:cNvSpPr>
            <a:spLocks noChangeShapeType="1"/>
          </p:cNvSpPr>
          <p:nvPr/>
        </p:nvSpPr>
        <p:spPr bwMode="auto">
          <a:xfrm>
            <a:off x="1836738" y="6289675"/>
            <a:ext cx="5400675" cy="158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2" name="Line 15"/>
          <p:cNvSpPr>
            <a:spLocks noChangeShapeType="1"/>
          </p:cNvSpPr>
          <p:nvPr/>
        </p:nvSpPr>
        <p:spPr bwMode="auto">
          <a:xfrm flipV="1">
            <a:off x="2435225" y="59309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3" name="Line 16"/>
          <p:cNvSpPr>
            <a:spLocks noChangeShapeType="1"/>
          </p:cNvSpPr>
          <p:nvPr/>
        </p:nvSpPr>
        <p:spPr bwMode="auto">
          <a:xfrm flipH="1">
            <a:off x="27003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4" name="Line 17"/>
          <p:cNvSpPr>
            <a:spLocks noChangeShapeType="1"/>
          </p:cNvSpPr>
          <p:nvPr/>
        </p:nvSpPr>
        <p:spPr bwMode="auto">
          <a:xfrm flipH="1">
            <a:off x="35639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5" name="Line 18"/>
          <p:cNvSpPr>
            <a:spLocks noChangeShapeType="1"/>
          </p:cNvSpPr>
          <p:nvPr/>
        </p:nvSpPr>
        <p:spPr bwMode="auto">
          <a:xfrm flipH="1">
            <a:off x="44275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6" name="Line 19"/>
          <p:cNvSpPr>
            <a:spLocks noChangeShapeType="1"/>
          </p:cNvSpPr>
          <p:nvPr/>
        </p:nvSpPr>
        <p:spPr bwMode="auto">
          <a:xfrm flipH="1">
            <a:off x="52911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7" name="Line 20"/>
          <p:cNvSpPr>
            <a:spLocks noChangeShapeType="1"/>
          </p:cNvSpPr>
          <p:nvPr/>
        </p:nvSpPr>
        <p:spPr bwMode="auto">
          <a:xfrm flipH="1">
            <a:off x="6154738" y="62484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8" name="Line 21"/>
          <p:cNvSpPr>
            <a:spLocks noChangeShapeType="1"/>
          </p:cNvSpPr>
          <p:nvPr/>
        </p:nvSpPr>
        <p:spPr bwMode="auto">
          <a:xfrm flipV="1">
            <a:off x="1836738" y="5643563"/>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29" name="Rectangle 22"/>
          <p:cNvSpPr>
            <a:spLocks noChangeArrowheads="1"/>
          </p:cNvSpPr>
          <p:nvPr/>
        </p:nvSpPr>
        <p:spPr bwMode="auto">
          <a:xfrm>
            <a:off x="2051050" y="5661025"/>
            <a:ext cx="86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Mode#9</a:t>
            </a:r>
          </a:p>
        </p:txBody>
      </p:sp>
      <p:sp>
        <p:nvSpPr>
          <p:cNvPr id="38930" name="Rectangle 23"/>
          <p:cNvSpPr>
            <a:spLocks noChangeArrowheads="1"/>
          </p:cNvSpPr>
          <p:nvPr/>
        </p:nvSpPr>
        <p:spPr bwMode="auto">
          <a:xfrm>
            <a:off x="4211638" y="624998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8931" name="Rectangle 25"/>
          <p:cNvSpPr>
            <a:spLocks noChangeArrowheads="1"/>
          </p:cNvSpPr>
          <p:nvPr/>
        </p:nvSpPr>
        <p:spPr bwMode="auto">
          <a:xfrm>
            <a:off x="395288" y="260350"/>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example13</a:t>
            </a:r>
          </a:p>
        </p:txBody>
      </p:sp>
      <p:sp>
        <p:nvSpPr>
          <p:cNvPr id="38932" name="Rectangle 26"/>
          <p:cNvSpPr>
            <a:spLocks noChangeArrowheads="1"/>
          </p:cNvSpPr>
          <p:nvPr/>
        </p:nvSpPr>
        <p:spPr bwMode="auto">
          <a:xfrm>
            <a:off x="395288" y="981075"/>
            <a:ext cx="5400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Ex.: </a:t>
            </a:r>
            <a:r>
              <a:rPr lang="en-GB" sz="1600">
                <a:solidFill>
                  <a:schemeClr val="hlink"/>
                </a:solidFill>
              </a:rPr>
              <a:t>mode #9</a:t>
            </a:r>
            <a:r>
              <a:rPr lang="en-GB" sz="1600"/>
              <a:t>  (m = 9)    </a:t>
            </a:r>
            <a:r>
              <a:rPr lang="en-GB" sz="2000">
                <a:latin typeface="Symbol" pitchFamily="18" charset="2"/>
              </a:rPr>
              <a:t>DF </a:t>
            </a:r>
            <a:r>
              <a:rPr lang="en-GB" sz="1600"/>
              <a:t>= 18</a:t>
            </a:r>
            <a:r>
              <a:rPr lang="en-GB" sz="2000">
                <a:latin typeface="Symbol" pitchFamily="18" charset="2"/>
              </a:rPr>
              <a:t>p</a:t>
            </a:r>
            <a:r>
              <a:rPr lang="en-GB" sz="1600"/>
              <a:t>/10          (</a:t>
            </a:r>
            <a:r>
              <a:rPr lang="en-GB" sz="2000">
                <a:latin typeface="Symbol" pitchFamily="18" charset="2"/>
              </a:rPr>
              <a:t>n</a:t>
            </a:r>
            <a:r>
              <a:rPr lang="en-GB" sz="1600"/>
              <a:t> = 0.25)</a:t>
            </a:r>
            <a:endParaRPr lang="en-GB" sz="1600">
              <a:solidFill>
                <a:schemeClr val="tx1"/>
              </a:solidFill>
              <a:latin typeface="Arial" charset="0"/>
            </a:endParaRPr>
          </a:p>
        </p:txBody>
      </p:sp>
      <p:sp>
        <p:nvSpPr>
          <p:cNvPr id="38933" name="Rectangle 27"/>
          <p:cNvSpPr>
            <a:spLocks noChangeArrowheads="1"/>
          </p:cNvSpPr>
          <p:nvPr/>
        </p:nvSpPr>
        <p:spPr bwMode="auto">
          <a:xfrm>
            <a:off x="4211638" y="4652963"/>
            <a:ext cx="41767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a:latin typeface="Symbol" pitchFamily="18" charset="2"/>
              </a:rPr>
              <a:t>w</a:t>
            </a:r>
            <a:r>
              <a:rPr lang="en-GB" sz="1600"/>
              <a:t> = p</a:t>
            </a:r>
            <a:r>
              <a:rPr lang="en-GB" sz="2000">
                <a:latin typeface="Symbol" pitchFamily="18" charset="2"/>
              </a:rPr>
              <a:t>w</a:t>
            </a:r>
            <a:r>
              <a:rPr lang="en-GB" sz="1600" baseline="-25000"/>
              <a:t>rf</a:t>
            </a:r>
            <a:r>
              <a:rPr lang="en-GB" sz="1600"/>
              <a:t> </a:t>
            </a:r>
            <a:r>
              <a:rPr lang="en-US" sz="1600"/>
              <a:t>±</a:t>
            </a:r>
            <a:r>
              <a:rPr lang="en-GB" sz="1600"/>
              <a:t> (</a:t>
            </a:r>
            <a:r>
              <a:rPr lang="en-GB" sz="2000">
                <a:latin typeface="Symbol" pitchFamily="18" charset="2"/>
              </a:rPr>
              <a:t>n</a:t>
            </a:r>
            <a:r>
              <a:rPr lang="en-GB" sz="1600"/>
              <a:t>+9)</a:t>
            </a:r>
            <a:r>
              <a:rPr lang="en-GB" sz="2000">
                <a:latin typeface="Symbol" pitchFamily="18" charset="2"/>
              </a:rPr>
              <a:t>w</a:t>
            </a:r>
            <a:r>
              <a:rPr lang="en-GB" sz="1600" baseline="-25000"/>
              <a:t>0</a:t>
            </a:r>
            <a:r>
              <a:rPr lang="en-GB" sz="1600"/>
              <a:t>          </a:t>
            </a:r>
            <a:r>
              <a:rPr lang="en-GB" sz="1800"/>
              <a:t>-</a:t>
            </a:r>
            <a:r>
              <a:rPr lang="en-GB" sz="1800">
                <a:sym typeface="Symbol" pitchFamily="18" charset="2"/>
              </a:rPr>
              <a:t> &lt;  </a:t>
            </a:r>
            <a:r>
              <a:rPr lang="en-GB" sz="1800" i="1">
                <a:sym typeface="Symbol" pitchFamily="18" charset="2"/>
              </a:rPr>
              <a:t>p</a:t>
            </a:r>
            <a:r>
              <a:rPr lang="en-GB" sz="1800">
                <a:sym typeface="Symbol" pitchFamily="18" charset="2"/>
              </a:rPr>
              <a:t>  &lt; </a:t>
            </a:r>
            <a:endParaRPr lang="en-GB" sz="2000" baseline="-25000">
              <a:sym typeface="Symbol" pitchFamily="18" charset="2"/>
            </a:endParaRPr>
          </a:p>
        </p:txBody>
      </p:sp>
      <p:grpSp>
        <p:nvGrpSpPr>
          <p:cNvPr id="38934" name="Group 30"/>
          <p:cNvGrpSpPr>
            <a:grpSpLocks/>
          </p:cNvGrpSpPr>
          <p:nvPr/>
        </p:nvGrpSpPr>
        <p:grpSpPr bwMode="auto">
          <a:xfrm>
            <a:off x="1606550" y="1798638"/>
            <a:ext cx="6048375" cy="104775"/>
            <a:chOff x="1066" y="1714"/>
            <a:chExt cx="3562" cy="63"/>
          </a:xfrm>
        </p:grpSpPr>
        <p:sp>
          <p:nvSpPr>
            <p:cNvPr id="38937" name="AutoShape 31"/>
            <p:cNvSpPr>
              <a:spLocks noChangeArrowheads="1"/>
            </p:cNvSpPr>
            <p:nvPr/>
          </p:nvSpPr>
          <p:spPr bwMode="auto">
            <a:xfrm flipV="1">
              <a:off x="1754"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8938" name="AutoShape 32"/>
            <p:cNvSpPr>
              <a:spLocks noChangeArrowheads="1"/>
            </p:cNvSpPr>
            <p:nvPr/>
          </p:nvSpPr>
          <p:spPr bwMode="auto">
            <a:xfrm flipV="1">
              <a:off x="245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8939" name="AutoShape 33"/>
            <p:cNvSpPr>
              <a:spLocks noChangeArrowheads="1"/>
            </p:cNvSpPr>
            <p:nvPr/>
          </p:nvSpPr>
          <p:spPr bwMode="auto">
            <a:xfrm flipV="1">
              <a:off x="3150"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8940" name="AutoShape 34"/>
            <p:cNvSpPr>
              <a:spLocks noChangeArrowheads="1"/>
            </p:cNvSpPr>
            <p:nvPr/>
          </p:nvSpPr>
          <p:spPr bwMode="auto">
            <a:xfrm flipV="1">
              <a:off x="3849"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8941" name="AutoShape 35"/>
            <p:cNvSpPr>
              <a:spLocks noChangeArrowheads="1"/>
            </p:cNvSpPr>
            <p:nvPr/>
          </p:nvSpPr>
          <p:spPr bwMode="auto">
            <a:xfrm flipV="1">
              <a:off x="4545"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sp>
          <p:nvSpPr>
            <p:cNvPr id="38942" name="AutoShape 36"/>
            <p:cNvSpPr>
              <a:spLocks noChangeArrowheads="1"/>
            </p:cNvSpPr>
            <p:nvPr/>
          </p:nvSpPr>
          <p:spPr bwMode="auto">
            <a:xfrm flipV="1">
              <a:off x="1066" y="1714"/>
              <a:ext cx="83" cy="63"/>
            </a:xfrm>
            <a:prstGeom prst="triangle">
              <a:avLst>
                <a:gd name="adj" fmla="val 5000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spcBef>
                  <a:spcPct val="0"/>
                </a:spcBef>
              </a:pPr>
              <a:endParaRPr lang="en-GB" sz="2400" b="1">
                <a:solidFill>
                  <a:schemeClr val="hlink"/>
                </a:solidFill>
              </a:endParaRPr>
            </a:p>
          </p:txBody>
        </p:sp>
      </p:grpSp>
      <p:sp>
        <p:nvSpPr>
          <p:cNvPr id="38935" name="Rectangle 38"/>
          <p:cNvSpPr>
            <a:spLocks noChangeArrowheads="1"/>
          </p:cNvSpPr>
          <p:nvPr/>
        </p:nvSpPr>
        <p:spPr bwMode="auto">
          <a:xfrm>
            <a:off x="7667625" y="170021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Pickup</a:t>
            </a:r>
            <a:endParaRPr lang="en-GB" sz="1400" b="1">
              <a:solidFill>
                <a:schemeClr val="hlink"/>
              </a:solidFill>
              <a:sym typeface="Wingdings" pitchFamily="2" charset="2"/>
            </a:endParaRPr>
          </a:p>
        </p:txBody>
      </p:sp>
      <p:pic>
        <p:nvPicPr>
          <p:cNvPr id="2" name="Mode9_1.mpe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727075" y="1979613"/>
            <a:ext cx="7620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3FB85F2-C188-41A0-87B3-DAA2298D39DC}" type="slidenum">
              <a:rPr lang="en-US" sz="1400" smtClean="0">
                <a:solidFill>
                  <a:srgbClr val="969696"/>
                </a:solidFill>
                <a:latin typeface="Times" pitchFamily="18" charset="0"/>
              </a:rPr>
              <a:pPr/>
              <a:t>28</a:t>
            </a:fld>
            <a:endParaRPr lang="en-US" sz="1400" smtClean="0">
              <a:solidFill>
                <a:srgbClr val="969696"/>
              </a:solidFill>
              <a:latin typeface="Times" pitchFamily="18" charset="0"/>
            </a:endParaRPr>
          </a:p>
        </p:txBody>
      </p:sp>
      <p:sp>
        <p:nvSpPr>
          <p:cNvPr id="39939" name="Rectangle 2"/>
          <p:cNvSpPr>
            <a:spLocks noChangeArrowheads="1"/>
          </p:cNvSpPr>
          <p:nvPr/>
        </p:nvSpPr>
        <p:spPr bwMode="auto">
          <a:xfrm>
            <a:off x="0" y="188913"/>
            <a:ext cx="8066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200" b="1">
                <a:solidFill>
                  <a:schemeClr val="hlink"/>
                </a:solidFill>
              </a:rPr>
              <a:t>Multi-bunch modes: uneven filling and longitudinal modes</a:t>
            </a:r>
            <a:r>
              <a:rPr lang="en-GB" sz="2400" b="1">
                <a:solidFill>
                  <a:schemeClr val="hlink"/>
                </a:solidFill>
              </a:rPr>
              <a:t>  </a:t>
            </a:r>
          </a:p>
        </p:txBody>
      </p:sp>
      <p:sp>
        <p:nvSpPr>
          <p:cNvPr id="39940" name="Rectangle 164"/>
          <p:cNvSpPr>
            <a:spLocks noChangeArrowheads="1"/>
          </p:cNvSpPr>
          <p:nvPr/>
        </p:nvSpPr>
        <p:spPr bwMode="auto">
          <a:xfrm>
            <a:off x="107950" y="2730500"/>
            <a:ext cx="8891588"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t>If the bunches have </a:t>
            </a:r>
            <a:r>
              <a:rPr lang="en-GB" sz="1600">
                <a:solidFill>
                  <a:schemeClr val="hlink"/>
                </a:solidFill>
              </a:rPr>
              <a:t>not the same charge</a:t>
            </a:r>
            <a:r>
              <a:rPr lang="en-GB" sz="1600"/>
              <a:t>, i.e. the buckets are not equally filled (uneven filling), the spectrum has frequency </a:t>
            </a:r>
            <a:r>
              <a:rPr lang="en-GB" sz="1600">
                <a:solidFill>
                  <a:schemeClr val="hlink"/>
                </a:solidFill>
              </a:rPr>
              <a:t>components </a:t>
            </a:r>
            <a:r>
              <a:rPr lang="en-GB" sz="1600"/>
              <a:t>also </a:t>
            </a:r>
            <a:r>
              <a:rPr lang="en-GB" sz="1600">
                <a:solidFill>
                  <a:schemeClr val="hlink"/>
                </a:solidFill>
              </a:rPr>
              <a:t>at the revolution harmonics</a:t>
            </a:r>
            <a:r>
              <a:rPr lang="en-GB" sz="1600"/>
              <a:t>  (multiples of</a:t>
            </a:r>
            <a:r>
              <a:rPr lang="en-GB" sz="1600" i="1"/>
              <a:t> </a:t>
            </a:r>
            <a:r>
              <a:rPr lang="en-GB" sz="2000">
                <a:latin typeface="Symbol" pitchFamily="18" charset="2"/>
              </a:rPr>
              <a:t>w</a:t>
            </a:r>
            <a:r>
              <a:rPr lang="en-GB" sz="2000" baseline="-25000"/>
              <a:t>0</a:t>
            </a:r>
            <a:r>
              <a:rPr lang="en-GB" sz="1600"/>
              <a:t>). The amplitude of each revolution harmonic depends on the filling pattern of one machine turn</a:t>
            </a:r>
          </a:p>
        </p:txBody>
      </p:sp>
      <p:grpSp>
        <p:nvGrpSpPr>
          <p:cNvPr id="39941" name="Group 169"/>
          <p:cNvGrpSpPr>
            <a:grpSpLocks/>
          </p:cNvGrpSpPr>
          <p:nvPr/>
        </p:nvGrpSpPr>
        <p:grpSpPr bwMode="auto">
          <a:xfrm>
            <a:off x="1009650" y="1681163"/>
            <a:ext cx="6946900" cy="517525"/>
            <a:chOff x="628" y="3095"/>
            <a:chExt cx="4376" cy="326"/>
          </a:xfrm>
        </p:grpSpPr>
        <p:sp>
          <p:nvSpPr>
            <p:cNvPr id="40023" name="Line 148"/>
            <p:cNvSpPr>
              <a:spLocks noChangeShapeType="1"/>
            </p:cNvSpPr>
            <p:nvPr/>
          </p:nvSpPr>
          <p:spPr bwMode="auto">
            <a:xfrm flipV="1">
              <a:off x="628" y="3113"/>
              <a:ext cx="0" cy="306"/>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24" name="Line 149"/>
            <p:cNvSpPr>
              <a:spLocks noChangeShapeType="1"/>
            </p:cNvSpPr>
            <p:nvPr/>
          </p:nvSpPr>
          <p:spPr bwMode="auto">
            <a:xfrm flipV="1">
              <a:off x="1181" y="3148"/>
              <a:ext cx="0" cy="27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25" name="Line 150"/>
            <p:cNvSpPr>
              <a:spLocks noChangeShapeType="1"/>
            </p:cNvSpPr>
            <p:nvPr/>
          </p:nvSpPr>
          <p:spPr bwMode="auto">
            <a:xfrm flipV="1">
              <a:off x="1725" y="3271"/>
              <a:ext cx="0" cy="143"/>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26" name="Line 151"/>
            <p:cNvSpPr>
              <a:spLocks noChangeShapeType="1"/>
            </p:cNvSpPr>
            <p:nvPr/>
          </p:nvSpPr>
          <p:spPr bwMode="auto">
            <a:xfrm flipV="1">
              <a:off x="2269" y="3174"/>
              <a:ext cx="0" cy="245"/>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27" name="Line 152"/>
            <p:cNvSpPr>
              <a:spLocks noChangeShapeType="1"/>
            </p:cNvSpPr>
            <p:nvPr/>
          </p:nvSpPr>
          <p:spPr bwMode="auto">
            <a:xfrm flipV="1">
              <a:off x="2808" y="3095"/>
              <a:ext cx="0" cy="326"/>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28" name="Line 158"/>
            <p:cNvSpPr>
              <a:spLocks noChangeShapeType="1"/>
            </p:cNvSpPr>
            <p:nvPr/>
          </p:nvSpPr>
          <p:spPr bwMode="auto">
            <a:xfrm flipV="1">
              <a:off x="3371" y="3171"/>
              <a:ext cx="0" cy="245"/>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29" name="Line 159"/>
            <p:cNvSpPr>
              <a:spLocks noChangeShapeType="1"/>
            </p:cNvSpPr>
            <p:nvPr/>
          </p:nvSpPr>
          <p:spPr bwMode="auto">
            <a:xfrm flipV="1">
              <a:off x="3907" y="3272"/>
              <a:ext cx="0" cy="143"/>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30" name="Line 161"/>
            <p:cNvSpPr>
              <a:spLocks noChangeShapeType="1"/>
            </p:cNvSpPr>
            <p:nvPr/>
          </p:nvSpPr>
          <p:spPr bwMode="auto">
            <a:xfrm flipV="1">
              <a:off x="5004" y="3105"/>
              <a:ext cx="0" cy="306"/>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31" name="Line 165"/>
            <p:cNvSpPr>
              <a:spLocks noChangeShapeType="1"/>
            </p:cNvSpPr>
            <p:nvPr/>
          </p:nvSpPr>
          <p:spPr bwMode="auto">
            <a:xfrm flipV="1">
              <a:off x="4460" y="3151"/>
              <a:ext cx="0" cy="27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9942" name="Rectangle 8"/>
          <p:cNvSpPr>
            <a:spLocks noChangeArrowheads="1"/>
          </p:cNvSpPr>
          <p:nvPr/>
        </p:nvSpPr>
        <p:spPr bwMode="auto">
          <a:xfrm>
            <a:off x="4229100" y="2155825"/>
            <a:ext cx="720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r>
              <a:rPr lang="en-GB" sz="1600">
                <a:solidFill>
                  <a:schemeClr val="tx1"/>
                </a:solidFill>
                <a:latin typeface="Arial" charset="0"/>
                <a:sym typeface="Symbol" pitchFamily="18" charset="2"/>
              </a:rPr>
              <a:t>/2</a:t>
            </a:r>
            <a:endParaRPr lang="en-GB" sz="1800">
              <a:solidFill>
                <a:schemeClr val="tx1"/>
              </a:solidFill>
              <a:latin typeface="Arial" charset="0"/>
            </a:endParaRPr>
          </a:p>
        </p:txBody>
      </p:sp>
      <p:sp>
        <p:nvSpPr>
          <p:cNvPr id="39943" name="Rectangle 9"/>
          <p:cNvSpPr>
            <a:spLocks noChangeArrowheads="1"/>
          </p:cNvSpPr>
          <p:nvPr/>
        </p:nvSpPr>
        <p:spPr bwMode="auto">
          <a:xfrm>
            <a:off x="0" y="2141538"/>
            <a:ext cx="360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39944" name="Rectangle 10"/>
          <p:cNvSpPr>
            <a:spLocks noChangeArrowheads="1"/>
          </p:cNvSpPr>
          <p:nvPr/>
        </p:nvSpPr>
        <p:spPr bwMode="auto">
          <a:xfrm>
            <a:off x="846138" y="2138363"/>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9945" name="Rectangle 11"/>
          <p:cNvSpPr>
            <a:spLocks noChangeArrowheads="1"/>
          </p:cNvSpPr>
          <p:nvPr/>
        </p:nvSpPr>
        <p:spPr bwMode="auto">
          <a:xfrm>
            <a:off x="1655763" y="2136775"/>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9946" name="Rectangle 12"/>
          <p:cNvSpPr>
            <a:spLocks noChangeArrowheads="1"/>
          </p:cNvSpPr>
          <p:nvPr/>
        </p:nvSpPr>
        <p:spPr bwMode="auto">
          <a:xfrm>
            <a:off x="3365500" y="2143125"/>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4w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9947" name="Line 13"/>
          <p:cNvSpPr>
            <a:spLocks noChangeShapeType="1"/>
          </p:cNvSpPr>
          <p:nvPr/>
        </p:nvSpPr>
        <p:spPr bwMode="auto">
          <a:xfrm flipV="1">
            <a:off x="144463" y="1033463"/>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48" name="Line 14"/>
          <p:cNvSpPr>
            <a:spLocks noChangeShapeType="1"/>
          </p:cNvSpPr>
          <p:nvPr/>
        </p:nvSpPr>
        <p:spPr bwMode="auto">
          <a:xfrm>
            <a:off x="144463" y="2203450"/>
            <a:ext cx="8964612" cy="158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49" name="Line 15"/>
          <p:cNvSpPr>
            <a:spLocks noChangeShapeType="1"/>
          </p:cNvSpPr>
          <p:nvPr/>
        </p:nvSpPr>
        <p:spPr bwMode="auto">
          <a:xfrm flipV="1">
            <a:off x="841375" y="18542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0" name="Line 16"/>
          <p:cNvSpPr>
            <a:spLocks noChangeShapeType="1"/>
          </p:cNvSpPr>
          <p:nvPr/>
        </p:nvSpPr>
        <p:spPr bwMode="auto">
          <a:xfrm flipH="1">
            <a:off x="1008063" y="21590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1" name="Line 17"/>
          <p:cNvSpPr>
            <a:spLocks noChangeShapeType="1"/>
          </p:cNvSpPr>
          <p:nvPr/>
        </p:nvSpPr>
        <p:spPr bwMode="auto">
          <a:xfrm flipH="1">
            <a:off x="1871663" y="21590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2" name="Line 18"/>
          <p:cNvSpPr>
            <a:spLocks noChangeShapeType="1"/>
          </p:cNvSpPr>
          <p:nvPr/>
        </p:nvSpPr>
        <p:spPr bwMode="auto">
          <a:xfrm flipH="1">
            <a:off x="2735263" y="21590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3" name="Line 19"/>
          <p:cNvSpPr>
            <a:spLocks noChangeShapeType="1"/>
          </p:cNvSpPr>
          <p:nvPr/>
        </p:nvSpPr>
        <p:spPr bwMode="auto">
          <a:xfrm flipH="1">
            <a:off x="3598863" y="21590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4" name="Line 20"/>
          <p:cNvSpPr>
            <a:spLocks noChangeShapeType="1"/>
          </p:cNvSpPr>
          <p:nvPr/>
        </p:nvSpPr>
        <p:spPr bwMode="auto">
          <a:xfrm flipH="1">
            <a:off x="4462463" y="2159000"/>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5" name="Line 21"/>
          <p:cNvSpPr>
            <a:spLocks noChangeShapeType="1"/>
          </p:cNvSpPr>
          <p:nvPr/>
        </p:nvSpPr>
        <p:spPr bwMode="auto">
          <a:xfrm flipV="1">
            <a:off x="144463" y="1538288"/>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6" name="Rectangle 22"/>
          <p:cNvSpPr>
            <a:spLocks noChangeArrowheads="1"/>
          </p:cNvSpPr>
          <p:nvPr/>
        </p:nvSpPr>
        <p:spPr bwMode="auto">
          <a:xfrm>
            <a:off x="719138" y="1581150"/>
            <a:ext cx="288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9</a:t>
            </a:r>
          </a:p>
        </p:txBody>
      </p:sp>
      <p:sp>
        <p:nvSpPr>
          <p:cNvPr id="39957" name="Rectangle 23"/>
          <p:cNvSpPr>
            <a:spLocks noChangeArrowheads="1"/>
          </p:cNvSpPr>
          <p:nvPr/>
        </p:nvSpPr>
        <p:spPr bwMode="auto">
          <a:xfrm>
            <a:off x="2519363" y="2144713"/>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9958" name="Line 27"/>
          <p:cNvSpPr>
            <a:spLocks noChangeShapeType="1"/>
          </p:cNvSpPr>
          <p:nvPr/>
        </p:nvSpPr>
        <p:spPr bwMode="auto">
          <a:xfrm flipV="1">
            <a:off x="1730375" y="184943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9" name="Rectangle 28"/>
          <p:cNvSpPr>
            <a:spLocks noChangeArrowheads="1"/>
          </p:cNvSpPr>
          <p:nvPr/>
        </p:nvSpPr>
        <p:spPr bwMode="auto">
          <a:xfrm>
            <a:off x="1608138" y="1576388"/>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8</a:t>
            </a:r>
          </a:p>
        </p:txBody>
      </p:sp>
      <p:sp>
        <p:nvSpPr>
          <p:cNvPr id="39960" name="Line 29"/>
          <p:cNvSpPr>
            <a:spLocks noChangeShapeType="1"/>
          </p:cNvSpPr>
          <p:nvPr/>
        </p:nvSpPr>
        <p:spPr bwMode="auto">
          <a:xfrm flipV="1">
            <a:off x="2595563" y="1844675"/>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1" name="Rectangle 30"/>
          <p:cNvSpPr>
            <a:spLocks noChangeArrowheads="1"/>
          </p:cNvSpPr>
          <p:nvPr/>
        </p:nvSpPr>
        <p:spPr bwMode="auto">
          <a:xfrm>
            <a:off x="2473325" y="1571625"/>
            <a:ext cx="288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7</a:t>
            </a:r>
          </a:p>
        </p:txBody>
      </p:sp>
      <p:sp>
        <p:nvSpPr>
          <p:cNvPr id="39962" name="Line 31"/>
          <p:cNvSpPr>
            <a:spLocks noChangeShapeType="1"/>
          </p:cNvSpPr>
          <p:nvPr/>
        </p:nvSpPr>
        <p:spPr bwMode="auto">
          <a:xfrm flipV="1">
            <a:off x="3446463" y="1839913"/>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3" name="Rectangle 32"/>
          <p:cNvSpPr>
            <a:spLocks noChangeArrowheads="1"/>
          </p:cNvSpPr>
          <p:nvPr/>
        </p:nvSpPr>
        <p:spPr bwMode="auto">
          <a:xfrm>
            <a:off x="3324225" y="1566863"/>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6</a:t>
            </a:r>
          </a:p>
        </p:txBody>
      </p:sp>
      <p:sp>
        <p:nvSpPr>
          <p:cNvPr id="39964" name="Line 33"/>
          <p:cNvSpPr>
            <a:spLocks noChangeShapeType="1"/>
          </p:cNvSpPr>
          <p:nvPr/>
        </p:nvSpPr>
        <p:spPr bwMode="auto">
          <a:xfrm flipV="1">
            <a:off x="4322763" y="18478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5" name="Rectangle 34"/>
          <p:cNvSpPr>
            <a:spLocks noChangeArrowheads="1"/>
          </p:cNvSpPr>
          <p:nvPr/>
        </p:nvSpPr>
        <p:spPr bwMode="auto">
          <a:xfrm>
            <a:off x="4175125" y="1562100"/>
            <a:ext cx="288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5</a:t>
            </a:r>
          </a:p>
        </p:txBody>
      </p:sp>
      <p:sp>
        <p:nvSpPr>
          <p:cNvPr id="39966" name="Line 35"/>
          <p:cNvSpPr>
            <a:spLocks noChangeShapeType="1"/>
          </p:cNvSpPr>
          <p:nvPr/>
        </p:nvSpPr>
        <p:spPr bwMode="auto">
          <a:xfrm flipV="1">
            <a:off x="1163638" y="18557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7" name="Rectangle 36"/>
          <p:cNvSpPr>
            <a:spLocks noChangeArrowheads="1"/>
          </p:cNvSpPr>
          <p:nvPr/>
        </p:nvSpPr>
        <p:spPr bwMode="auto">
          <a:xfrm>
            <a:off x="1041400" y="1582738"/>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1</a:t>
            </a:r>
          </a:p>
        </p:txBody>
      </p:sp>
      <p:sp>
        <p:nvSpPr>
          <p:cNvPr id="39968" name="Line 37"/>
          <p:cNvSpPr>
            <a:spLocks noChangeShapeType="1"/>
          </p:cNvSpPr>
          <p:nvPr/>
        </p:nvSpPr>
        <p:spPr bwMode="auto">
          <a:xfrm flipV="1">
            <a:off x="2027238" y="1851025"/>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69" name="Rectangle 38"/>
          <p:cNvSpPr>
            <a:spLocks noChangeArrowheads="1"/>
          </p:cNvSpPr>
          <p:nvPr/>
        </p:nvSpPr>
        <p:spPr bwMode="auto">
          <a:xfrm>
            <a:off x="1905000" y="1577975"/>
            <a:ext cx="288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2</a:t>
            </a:r>
          </a:p>
        </p:txBody>
      </p:sp>
      <p:sp>
        <p:nvSpPr>
          <p:cNvPr id="39970" name="Line 39"/>
          <p:cNvSpPr>
            <a:spLocks noChangeShapeType="1"/>
          </p:cNvSpPr>
          <p:nvPr/>
        </p:nvSpPr>
        <p:spPr bwMode="auto">
          <a:xfrm flipV="1">
            <a:off x="2890838" y="1846263"/>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71" name="Rectangle 40"/>
          <p:cNvSpPr>
            <a:spLocks noChangeArrowheads="1"/>
          </p:cNvSpPr>
          <p:nvPr/>
        </p:nvSpPr>
        <p:spPr bwMode="auto">
          <a:xfrm>
            <a:off x="2768600" y="1573213"/>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3</a:t>
            </a:r>
          </a:p>
        </p:txBody>
      </p:sp>
      <p:sp>
        <p:nvSpPr>
          <p:cNvPr id="39972" name="Line 41"/>
          <p:cNvSpPr>
            <a:spLocks noChangeShapeType="1"/>
          </p:cNvSpPr>
          <p:nvPr/>
        </p:nvSpPr>
        <p:spPr bwMode="auto">
          <a:xfrm flipV="1">
            <a:off x="3743325" y="18415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73" name="Rectangle 42"/>
          <p:cNvSpPr>
            <a:spLocks noChangeArrowheads="1"/>
          </p:cNvSpPr>
          <p:nvPr/>
        </p:nvSpPr>
        <p:spPr bwMode="auto">
          <a:xfrm>
            <a:off x="3621088" y="1568450"/>
            <a:ext cx="288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4</a:t>
            </a:r>
          </a:p>
        </p:txBody>
      </p:sp>
      <p:sp>
        <p:nvSpPr>
          <p:cNvPr id="39974" name="Line 45"/>
          <p:cNvSpPr>
            <a:spLocks noChangeShapeType="1"/>
          </p:cNvSpPr>
          <p:nvPr/>
        </p:nvSpPr>
        <p:spPr bwMode="auto">
          <a:xfrm flipV="1">
            <a:off x="312738" y="184943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75" name="Rectangle 46"/>
          <p:cNvSpPr>
            <a:spLocks noChangeArrowheads="1"/>
          </p:cNvSpPr>
          <p:nvPr/>
        </p:nvSpPr>
        <p:spPr bwMode="auto">
          <a:xfrm>
            <a:off x="190500" y="1576388"/>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0</a:t>
            </a:r>
          </a:p>
        </p:txBody>
      </p:sp>
      <p:sp>
        <p:nvSpPr>
          <p:cNvPr id="39976" name="Rectangle 47"/>
          <p:cNvSpPr>
            <a:spLocks noChangeArrowheads="1"/>
          </p:cNvSpPr>
          <p:nvPr/>
        </p:nvSpPr>
        <p:spPr bwMode="auto">
          <a:xfrm>
            <a:off x="8640763" y="2138363"/>
            <a:ext cx="5397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39977" name="Rectangle 48"/>
          <p:cNvSpPr>
            <a:spLocks noChangeArrowheads="1"/>
          </p:cNvSpPr>
          <p:nvPr/>
        </p:nvSpPr>
        <p:spPr bwMode="auto">
          <a:xfrm>
            <a:off x="5186363" y="212725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6w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9978" name="Rectangle 49"/>
          <p:cNvSpPr>
            <a:spLocks noChangeArrowheads="1"/>
          </p:cNvSpPr>
          <p:nvPr/>
        </p:nvSpPr>
        <p:spPr bwMode="auto">
          <a:xfrm>
            <a:off x="5995988" y="2125663"/>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7w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9979" name="Rectangle 50"/>
          <p:cNvSpPr>
            <a:spLocks noChangeArrowheads="1"/>
          </p:cNvSpPr>
          <p:nvPr/>
        </p:nvSpPr>
        <p:spPr bwMode="auto">
          <a:xfrm>
            <a:off x="7705725" y="2132013"/>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9w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9980" name="Line 51"/>
          <p:cNvSpPr>
            <a:spLocks noChangeShapeType="1"/>
          </p:cNvSpPr>
          <p:nvPr/>
        </p:nvSpPr>
        <p:spPr bwMode="auto">
          <a:xfrm flipV="1">
            <a:off x="5181600" y="18430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81" name="Line 52"/>
          <p:cNvSpPr>
            <a:spLocks noChangeShapeType="1"/>
          </p:cNvSpPr>
          <p:nvPr/>
        </p:nvSpPr>
        <p:spPr bwMode="auto">
          <a:xfrm flipH="1">
            <a:off x="5348288" y="2147888"/>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82" name="Line 53"/>
          <p:cNvSpPr>
            <a:spLocks noChangeShapeType="1"/>
          </p:cNvSpPr>
          <p:nvPr/>
        </p:nvSpPr>
        <p:spPr bwMode="auto">
          <a:xfrm flipH="1">
            <a:off x="6211888" y="2147888"/>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83" name="Line 54"/>
          <p:cNvSpPr>
            <a:spLocks noChangeShapeType="1"/>
          </p:cNvSpPr>
          <p:nvPr/>
        </p:nvSpPr>
        <p:spPr bwMode="auto">
          <a:xfrm flipH="1">
            <a:off x="7075488" y="2147888"/>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84" name="Line 55"/>
          <p:cNvSpPr>
            <a:spLocks noChangeShapeType="1"/>
          </p:cNvSpPr>
          <p:nvPr/>
        </p:nvSpPr>
        <p:spPr bwMode="auto">
          <a:xfrm flipH="1">
            <a:off x="7939088" y="2147888"/>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85" name="Line 56"/>
          <p:cNvSpPr>
            <a:spLocks noChangeShapeType="1"/>
          </p:cNvSpPr>
          <p:nvPr/>
        </p:nvSpPr>
        <p:spPr bwMode="auto">
          <a:xfrm flipH="1">
            <a:off x="8802688" y="2147888"/>
            <a:ext cx="0" cy="7302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86" name="Rectangle 57"/>
          <p:cNvSpPr>
            <a:spLocks noChangeArrowheads="1"/>
          </p:cNvSpPr>
          <p:nvPr/>
        </p:nvSpPr>
        <p:spPr bwMode="auto">
          <a:xfrm>
            <a:off x="5041900" y="1570038"/>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4</a:t>
            </a:r>
          </a:p>
        </p:txBody>
      </p:sp>
      <p:sp>
        <p:nvSpPr>
          <p:cNvPr id="39987" name="Rectangle 58"/>
          <p:cNvSpPr>
            <a:spLocks noChangeArrowheads="1"/>
          </p:cNvSpPr>
          <p:nvPr/>
        </p:nvSpPr>
        <p:spPr bwMode="auto">
          <a:xfrm>
            <a:off x="6859588" y="2133600"/>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8w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39988" name="Line 59"/>
          <p:cNvSpPr>
            <a:spLocks noChangeShapeType="1"/>
          </p:cNvSpPr>
          <p:nvPr/>
        </p:nvSpPr>
        <p:spPr bwMode="auto">
          <a:xfrm flipV="1">
            <a:off x="6070600" y="1838325"/>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89" name="Rectangle 60"/>
          <p:cNvSpPr>
            <a:spLocks noChangeArrowheads="1"/>
          </p:cNvSpPr>
          <p:nvPr/>
        </p:nvSpPr>
        <p:spPr bwMode="auto">
          <a:xfrm>
            <a:off x="5948363" y="1565275"/>
            <a:ext cx="288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3</a:t>
            </a:r>
          </a:p>
        </p:txBody>
      </p:sp>
      <p:sp>
        <p:nvSpPr>
          <p:cNvPr id="39990" name="Line 61"/>
          <p:cNvSpPr>
            <a:spLocks noChangeShapeType="1"/>
          </p:cNvSpPr>
          <p:nvPr/>
        </p:nvSpPr>
        <p:spPr bwMode="auto">
          <a:xfrm flipV="1">
            <a:off x="6935788" y="1833563"/>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91" name="Rectangle 62"/>
          <p:cNvSpPr>
            <a:spLocks noChangeArrowheads="1"/>
          </p:cNvSpPr>
          <p:nvPr/>
        </p:nvSpPr>
        <p:spPr bwMode="auto">
          <a:xfrm>
            <a:off x="6813550" y="1560513"/>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2</a:t>
            </a:r>
          </a:p>
        </p:txBody>
      </p:sp>
      <p:sp>
        <p:nvSpPr>
          <p:cNvPr id="39992" name="Line 63"/>
          <p:cNvSpPr>
            <a:spLocks noChangeShapeType="1"/>
          </p:cNvSpPr>
          <p:nvPr/>
        </p:nvSpPr>
        <p:spPr bwMode="auto">
          <a:xfrm flipV="1">
            <a:off x="7786688" y="184150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93" name="Rectangle 64"/>
          <p:cNvSpPr>
            <a:spLocks noChangeArrowheads="1"/>
          </p:cNvSpPr>
          <p:nvPr/>
        </p:nvSpPr>
        <p:spPr bwMode="auto">
          <a:xfrm>
            <a:off x="7664450" y="1555750"/>
            <a:ext cx="288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1</a:t>
            </a:r>
          </a:p>
        </p:txBody>
      </p:sp>
      <p:sp>
        <p:nvSpPr>
          <p:cNvPr id="39994" name="Line 65"/>
          <p:cNvSpPr>
            <a:spLocks noChangeShapeType="1"/>
          </p:cNvSpPr>
          <p:nvPr/>
        </p:nvSpPr>
        <p:spPr bwMode="auto">
          <a:xfrm flipV="1">
            <a:off x="8637588" y="184943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95" name="Rectangle 66"/>
          <p:cNvSpPr>
            <a:spLocks noChangeArrowheads="1"/>
          </p:cNvSpPr>
          <p:nvPr/>
        </p:nvSpPr>
        <p:spPr bwMode="auto">
          <a:xfrm>
            <a:off x="8515350" y="1576388"/>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0</a:t>
            </a:r>
          </a:p>
        </p:txBody>
      </p:sp>
      <p:sp>
        <p:nvSpPr>
          <p:cNvPr id="39996" name="Line 67"/>
          <p:cNvSpPr>
            <a:spLocks noChangeShapeType="1"/>
          </p:cNvSpPr>
          <p:nvPr/>
        </p:nvSpPr>
        <p:spPr bwMode="auto">
          <a:xfrm flipV="1">
            <a:off x="5503863" y="1844675"/>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97" name="Rectangle 68"/>
          <p:cNvSpPr>
            <a:spLocks noChangeArrowheads="1"/>
          </p:cNvSpPr>
          <p:nvPr/>
        </p:nvSpPr>
        <p:spPr bwMode="auto">
          <a:xfrm>
            <a:off x="5381625" y="1571625"/>
            <a:ext cx="288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6</a:t>
            </a:r>
          </a:p>
        </p:txBody>
      </p:sp>
      <p:sp>
        <p:nvSpPr>
          <p:cNvPr id="39998" name="Line 69"/>
          <p:cNvSpPr>
            <a:spLocks noChangeShapeType="1"/>
          </p:cNvSpPr>
          <p:nvPr/>
        </p:nvSpPr>
        <p:spPr bwMode="auto">
          <a:xfrm flipV="1">
            <a:off x="6367463" y="1839913"/>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99" name="Rectangle 70"/>
          <p:cNvSpPr>
            <a:spLocks noChangeArrowheads="1"/>
          </p:cNvSpPr>
          <p:nvPr/>
        </p:nvSpPr>
        <p:spPr bwMode="auto">
          <a:xfrm>
            <a:off x="6245225" y="1566863"/>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7</a:t>
            </a:r>
          </a:p>
        </p:txBody>
      </p:sp>
      <p:sp>
        <p:nvSpPr>
          <p:cNvPr id="40000" name="Line 71"/>
          <p:cNvSpPr>
            <a:spLocks noChangeShapeType="1"/>
          </p:cNvSpPr>
          <p:nvPr/>
        </p:nvSpPr>
        <p:spPr bwMode="auto">
          <a:xfrm flipV="1">
            <a:off x="7231063" y="1835150"/>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01" name="Rectangle 72"/>
          <p:cNvSpPr>
            <a:spLocks noChangeArrowheads="1"/>
          </p:cNvSpPr>
          <p:nvPr/>
        </p:nvSpPr>
        <p:spPr bwMode="auto">
          <a:xfrm>
            <a:off x="7108825" y="1562100"/>
            <a:ext cx="2889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8</a:t>
            </a:r>
          </a:p>
        </p:txBody>
      </p:sp>
      <p:sp>
        <p:nvSpPr>
          <p:cNvPr id="40002" name="Line 73"/>
          <p:cNvSpPr>
            <a:spLocks noChangeShapeType="1"/>
          </p:cNvSpPr>
          <p:nvPr/>
        </p:nvSpPr>
        <p:spPr bwMode="auto">
          <a:xfrm flipV="1">
            <a:off x="8083550" y="1843088"/>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03" name="Rectangle 74"/>
          <p:cNvSpPr>
            <a:spLocks noChangeArrowheads="1"/>
          </p:cNvSpPr>
          <p:nvPr/>
        </p:nvSpPr>
        <p:spPr bwMode="auto">
          <a:xfrm>
            <a:off x="7961313" y="1557338"/>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9</a:t>
            </a:r>
          </a:p>
        </p:txBody>
      </p:sp>
      <p:sp>
        <p:nvSpPr>
          <p:cNvPr id="40004" name="Line 75"/>
          <p:cNvSpPr>
            <a:spLocks noChangeShapeType="1"/>
          </p:cNvSpPr>
          <p:nvPr/>
        </p:nvSpPr>
        <p:spPr bwMode="auto">
          <a:xfrm flipV="1">
            <a:off x="4614863" y="1838325"/>
            <a:ext cx="0" cy="35877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05" name="Line 76"/>
          <p:cNvSpPr>
            <a:spLocks noChangeShapeType="1"/>
          </p:cNvSpPr>
          <p:nvPr/>
        </p:nvSpPr>
        <p:spPr bwMode="auto">
          <a:xfrm flipV="1">
            <a:off x="8797925" y="1530350"/>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06" name="Rectangle 77"/>
          <p:cNvSpPr>
            <a:spLocks noChangeArrowheads="1"/>
          </p:cNvSpPr>
          <p:nvPr/>
        </p:nvSpPr>
        <p:spPr bwMode="auto">
          <a:xfrm>
            <a:off x="4522788" y="1560513"/>
            <a:ext cx="2889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5</a:t>
            </a:r>
          </a:p>
        </p:txBody>
      </p:sp>
      <p:grpSp>
        <p:nvGrpSpPr>
          <p:cNvPr id="51465" name="Group 265"/>
          <p:cNvGrpSpPr>
            <a:grpSpLocks/>
          </p:cNvGrpSpPr>
          <p:nvPr/>
        </p:nvGrpSpPr>
        <p:grpSpPr bwMode="auto">
          <a:xfrm>
            <a:off x="179388" y="4141788"/>
            <a:ext cx="8677275" cy="2455862"/>
            <a:chOff x="0" y="2614"/>
            <a:chExt cx="5579" cy="1547"/>
          </a:xfrm>
        </p:grpSpPr>
        <p:sp>
          <p:nvSpPr>
            <p:cNvPr id="40008" name="Rectangle 237"/>
            <p:cNvSpPr>
              <a:spLocks noChangeArrowheads="1"/>
            </p:cNvSpPr>
            <p:nvPr/>
          </p:nvSpPr>
          <p:spPr bwMode="auto">
            <a:xfrm>
              <a:off x="0" y="2614"/>
              <a:ext cx="5579" cy="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In case of </a:t>
              </a:r>
              <a:r>
                <a:rPr lang="en-GB" sz="1600">
                  <a:solidFill>
                    <a:schemeClr val="hlink"/>
                  </a:solidFill>
                </a:rPr>
                <a:t>longitudinal modes</a:t>
              </a:r>
              <a:r>
                <a:rPr lang="en-GB" sz="1600"/>
                <a:t>, we have a </a:t>
              </a:r>
              <a:r>
                <a:rPr lang="en-GB" sz="1600">
                  <a:solidFill>
                    <a:schemeClr val="hlink"/>
                  </a:solidFill>
                </a:rPr>
                <a:t>phase modulation</a:t>
              </a:r>
              <a:r>
                <a:rPr lang="en-GB" sz="1600"/>
                <a:t> of the stable beam signal. Components at </a:t>
              </a:r>
              <a:r>
                <a:rPr lang="en-US" sz="1600">
                  <a:cs typeface="Arial" charset="0"/>
                </a:rPr>
                <a:t>±</a:t>
              </a:r>
              <a:r>
                <a:rPr lang="en-GB" sz="2000">
                  <a:latin typeface="Symbol" pitchFamily="18" charset="2"/>
                  <a:sym typeface="Symbol" pitchFamily="18" charset="2"/>
                </a:rPr>
                <a:t>nw</a:t>
              </a:r>
              <a:r>
                <a:rPr lang="en-GB" sz="2000" baseline="-25000">
                  <a:sym typeface="Symbol" pitchFamily="18" charset="2"/>
                </a:rPr>
                <a:t>0</a:t>
              </a:r>
              <a:r>
                <a:rPr lang="en-GB" sz="2000">
                  <a:sym typeface="Symbol" pitchFamily="18" charset="2"/>
                </a:rPr>
                <a:t>, </a:t>
              </a:r>
              <a:r>
                <a:rPr lang="en-US" sz="1600">
                  <a:cs typeface="Arial" charset="0"/>
                </a:rPr>
                <a:t>±</a:t>
              </a:r>
              <a:r>
                <a:rPr lang="en-GB" sz="2000" baseline="-25000">
                  <a:sym typeface="Symbol" pitchFamily="18" charset="2"/>
                </a:rPr>
                <a:t> </a:t>
              </a:r>
              <a:r>
                <a:rPr lang="en-GB" sz="1600">
                  <a:sym typeface="Symbol" pitchFamily="18" charset="2"/>
                </a:rPr>
                <a:t>2</a:t>
              </a:r>
              <a:r>
                <a:rPr lang="en-GB" sz="2000">
                  <a:latin typeface="Symbol" pitchFamily="18" charset="2"/>
                  <a:sym typeface="Symbol" pitchFamily="18" charset="2"/>
                </a:rPr>
                <a:t>nw</a:t>
              </a:r>
              <a:r>
                <a:rPr lang="en-GB" sz="2000" baseline="-25000">
                  <a:sym typeface="Symbol" pitchFamily="18" charset="2"/>
                </a:rPr>
                <a:t>0</a:t>
              </a:r>
              <a:r>
                <a:rPr lang="en-GB" sz="2000">
                  <a:sym typeface="Symbol" pitchFamily="18" charset="2"/>
                </a:rPr>
                <a:t>, </a:t>
              </a:r>
              <a:r>
                <a:rPr lang="en-US" sz="1600">
                  <a:cs typeface="Arial" charset="0"/>
                </a:rPr>
                <a:t>±</a:t>
              </a:r>
              <a:r>
                <a:rPr lang="en-GB" sz="2000" baseline="-25000">
                  <a:sym typeface="Symbol" pitchFamily="18" charset="2"/>
                </a:rPr>
                <a:t> </a:t>
              </a:r>
              <a:r>
                <a:rPr lang="en-GB" sz="1600">
                  <a:sym typeface="Symbol" pitchFamily="18" charset="2"/>
                </a:rPr>
                <a:t>3</a:t>
              </a:r>
              <a:r>
                <a:rPr lang="en-GB" sz="2000">
                  <a:latin typeface="Symbol" pitchFamily="18" charset="2"/>
                  <a:sym typeface="Symbol" pitchFamily="18" charset="2"/>
                </a:rPr>
                <a:t>nw</a:t>
              </a:r>
              <a:r>
                <a:rPr lang="en-GB" sz="2000" baseline="-25000">
                  <a:sym typeface="Symbol" pitchFamily="18" charset="2"/>
                </a:rPr>
                <a:t>0</a:t>
              </a:r>
              <a:r>
                <a:rPr lang="en-GB" sz="1600">
                  <a:sym typeface="Symbol" pitchFamily="18" charset="2"/>
                </a:rPr>
                <a:t>, …  can appear aside the revolution harmonics. Their amplitude depends on the depth of the phase modulation (Bessel series expansion) </a:t>
              </a:r>
            </a:p>
          </p:txBody>
        </p:sp>
        <p:grpSp>
          <p:nvGrpSpPr>
            <p:cNvPr id="40009" name="Group 264"/>
            <p:cNvGrpSpPr>
              <a:grpSpLocks/>
            </p:cNvGrpSpPr>
            <p:nvPr/>
          </p:nvGrpSpPr>
          <p:grpSpPr bwMode="auto">
            <a:xfrm>
              <a:off x="1066" y="3249"/>
              <a:ext cx="3402" cy="912"/>
              <a:chOff x="1157" y="3237"/>
              <a:chExt cx="3402" cy="912"/>
            </a:xfrm>
          </p:grpSpPr>
          <p:sp>
            <p:nvSpPr>
              <p:cNvPr id="40010" name="Rectangle 242"/>
              <p:cNvSpPr>
                <a:spLocks noChangeArrowheads="1"/>
              </p:cNvSpPr>
              <p:nvPr/>
            </p:nvSpPr>
            <p:spPr bwMode="auto">
              <a:xfrm>
                <a:off x="2640" y="3937"/>
                <a:ext cx="40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Arial" charset="0"/>
                    <a:sym typeface="Symbol" pitchFamily="18" charset="2"/>
                  </a:rPr>
                  <a:t>n</a:t>
                </a:r>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40011" name="Line 244"/>
              <p:cNvSpPr>
                <a:spLocks noChangeShapeType="1"/>
              </p:cNvSpPr>
              <p:nvPr/>
            </p:nvSpPr>
            <p:spPr bwMode="auto">
              <a:xfrm flipV="1">
                <a:off x="1157" y="3237"/>
                <a:ext cx="0" cy="725"/>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12" name="Line 245"/>
              <p:cNvSpPr>
                <a:spLocks noChangeShapeType="1"/>
              </p:cNvSpPr>
              <p:nvPr/>
            </p:nvSpPr>
            <p:spPr bwMode="auto">
              <a:xfrm>
                <a:off x="1157" y="3962"/>
                <a:ext cx="3402" cy="1"/>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13" name="Line 246"/>
              <p:cNvSpPr>
                <a:spLocks noChangeShapeType="1"/>
              </p:cNvSpPr>
              <p:nvPr/>
            </p:nvSpPr>
            <p:spPr bwMode="auto">
              <a:xfrm flipV="1">
                <a:off x="3000" y="3628"/>
                <a:ext cx="0" cy="339"/>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14" name="Line 248"/>
              <p:cNvSpPr>
                <a:spLocks noChangeShapeType="1"/>
              </p:cNvSpPr>
              <p:nvPr/>
            </p:nvSpPr>
            <p:spPr bwMode="auto">
              <a:xfrm flipH="1">
                <a:off x="2789" y="3936"/>
                <a:ext cx="0" cy="69"/>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15" name="Line 255"/>
              <p:cNvSpPr>
                <a:spLocks noChangeShapeType="1"/>
              </p:cNvSpPr>
              <p:nvPr/>
            </p:nvSpPr>
            <p:spPr bwMode="auto">
              <a:xfrm flipV="1">
                <a:off x="2789" y="3475"/>
                <a:ext cx="0" cy="489"/>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16" name="Line 256"/>
              <p:cNvSpPr>
                <a:spLocks noChangeShapeType="1"/>
              </p:cNvSpPr>
              <p:nvPr/>
            </p:nvSpPr>
            <p:spPr bwMode="auto">
              <a:xfrm flipV="1">
                <a:off x="3198" y="3686"/>
                <a:ext cx="0" cy="272"/>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17" name="Line 257"/>
              <p:cNvSpPr>
                <a:spLocks noChangeShapeType="1"/>
              </p:cNvSpPr>
              <p:nvPr/>
            </p:nvSpPr>
            <p:spPr bwMode="auto">
              <a:xfrm flipV="1">
                <a:off x="3376" y="3858"/>
                <a:ext cx="0" cy="102"/>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18" name="Line 258"/>
              <p:cNvSpPr>
                <a:spLocks noChangeShapeType="1"/>
              </p:cNvSpPr>
              <p:nvPr/>
            </p:nvSpPr>
            <p:spPr bwMode="auto">
              <a:xfrm flipV="1">
                <a:off x="2178" y="3860"/>
                <a:ext cx="0" cy="102"/>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19" name="Line 260"/>
              <p:cNvSpPr>
                <a:spLocks noChangeShapeType="1"/>
              </p:cNvSpPr>
              <p:nvPr/>
            </p:nvSpPr>
            <p:spPr bwMode="auto">
              <a:xfrm flipV="1">
                <a:off x="2373" y="3626"/>
                <a:ext cx="0" cy="339"/>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20" name="Line 261"/>
              <p:cNvSpPr>
                <a:spLocks noChangeShapeType="1"/>
              </p:cNvSpPr>
              <p:nvPr/>
            </p:nvSpPr>
            <p:spPr bwMode="auto">
              <a:xfrm flipV="1">
                <a:off x="2576" y="3695"/>
                <a:ext cx="0" cy="272"/>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021" name="Rectangle 262"/>
              <p:cNvSpPr>
                <a:spLocks noChangeArrowheads="1"/>
              </p:cNvSpPr>
              <p:nvPr/>
            </p:nvSpPr>
            <p:spPr bwMode="auto">
              <a:xfrm>
                <a:off x="2744" y="3612"/>
                <a:ext cx="45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nw</a:t>
                </a:r>
                <a:r>
                  <a:rPr lang="en-GB" sz="1600" baseline="-25000">
                    <a:solidFill>
                      <a:schemeClr val="tx1"/>
                    </a:solidFill>
                    <a:latin typeface="Arial" charset="0"/>
                    <a:sym typeface="Symbol" pitchFamily="18" charset="2"/>
                  </a:rPr>
                  <a:t>0</a:t>
                </a:r>
                <a:endParaRPr lang="en-GB" sz="1600">
                  <a:solidFill>
                    <a:schemeClr val="tx1"/>
                  </a:solidFill>
                  <a:latin typeface="Arial" charset="0"/>
                </a:endParaRPr>
              </a:p>
            </p:txBody>
          </p:sp>
          <p:sp>
            <p:nvSpPr>
              <p:cNvPr id="40022" name="Line 263"/>
              <p:cNvSpPr>
                <a:spLocks noChangeShapeType="1"/>
              </p:cNvSpPr>
              <p:nvPr/>
            </p:nvSpPr>
            <p:spPr bwMode="auto">
              <a:xfrm>
                <a:off x="2789" y="3838"/>
                <a:ext cx="227"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1465"/>
                                        </p:tgtEl>
                                        <p:attrNameLst>
                                          <p:attrName>style.visibility</p:attrName>
                                        </p:attrNameLst>
                                      </p:cBhvr>
                                      <p:to>
                                        <p:strVal val="visible"/>
                                      </p:to>
                                    </p:set>
                                    <p:animEffect transition="in" filter="dissolve">
                                      <p:cBhvr>
                                        <p:cTn id="7" dur="500"/>
                                        <p:tgtEl>
                                          <p:spTgt spid="51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92F67AA-9F86-464D-8A7A-3CFA98BDB9CC}" type="slidenum">
              <a:rPr lang="en-US" sz="1400" smtClean="0">
                <a:solidFill>
                  <a:srgbClr val="969696"/>
                </a:solidFill>
                <a:latin typeface="Times" pitchFamily="18" charset="0"/>
              </a:rPr>
              <a:pPr/>
              <a:t>29</a:t>
            </a:fld>
            <a:endParaRPr lang="en-US" sz="1400" smtClean="0">
              <a:solidFill>
                <a:srgbClr val="969696"/>
              </a:solidFill>
              <a:latin typeface="Times" pitchFamily="18" charset="0"/>
            </a:endParaRPr>
          </a:p>
        </p:txBody>
      </p:sp>
      <p:sp>
        <p:nvSpPr>
          <p:cNvPr id="40963" name="Rectangle 2"/>
          <p:cNvSpPr>
            <a:spLocks noChangeArrowheads="1"/>
          </p:cNvSpPr>
          <p:nvPr/>
        </p:nvSpPr>
        <p:spPr bwMode="auto">
          <a:xfrm>
            <a:off x="250825" y="188913"/>
            <a:ext cx="7056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Multi-bunch modes: coupled-bunch instability</a:t>
            </a:r>
          </a:p>
        </p:txBody>
      </p:sp>
      <p:sp>
        <p:nvSpPr>
          <p:cNvPr id="40964" name="Rectangle 83"/>
          <p:cNvSpPr>
            <a:spLocks noChangeArrowheads="1"/>
          </p:cNvSpPr>
          <p:nvPr/>
        </p:nvSpPr>
        <p:spPr bwMode="auto">
          <a:xfrm>
            <a:off x="250825" y="981075"/>
            <a:ext cx="8713788"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sz="1600">
                <a:sym typeface="Symbol" pitchFamily="18" charset="2"/>
              </a:rPr>
              <a:t>One multi-bunch mode can become unstable if one of its sidebands overlaps, for example, with the frequency response of a cavity high order mode (HOM). The HOM couples with the sideband giving rise to a </a:t>
            </a:r>
            <a:r>
              <a:rPr lang="en-US" sz="1600">
                <a:solidFill>
                  <a:schemeClr val="hlink"/>
                </a:solidFill>
                <a:sym typeface="Symbol" pitchFamily="18" charset="2"/>
              </a:rPr>
              <a:t>coupled‑bunch instability</a:t>
            </a:r>
            <a:r>
              <a:rPr lang="en-US" sz="1600">
                <a:sym typeface="Symbol" pitchFamily="18" charset="2"/>
              </a:rPr>
              <a:t>, with consequent increase of the sideband amplitude</a:t>
            </a:r>
            <a:endParaRPr lang="en-GB" sz="1600">
              <a:sym typeface="Symbol" pitchFamily="18" charset="2"/>
            </a:endParaRPr>
          </a:p>
        </p:txBody>
      </p:sp>
      <p:sp>
        <p:nvSpPr>
          <p:cNvPr id="40965" name="Rectangle 84"/>
          <p:cNvSpPr>
            <a:spLocks noChangeArrowheads="1"/>
          </p:cNvSpPr>
          <p:nvPr/>
        </p:nvSpPr>
        <p:spPr bwMode="auto">
          <a:xfrm>
            <a:off x="5292725" y="3884613"/>
            <a:ext cx="6477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Arial" charset="0"/>
                <a:sym typeface="Symbol" pitchFamily="18" charset="2"/>
              </a:rPr>
              <a:t>n</a:t>
            </a:r>
            <a:r>
              <a:rPr lang="en-GB" sz="1600">
                <a:solidFill>
                  <a:schemeClr val="tx1"/>
                </a:solidFill>
                <a:latin typeface="Symbol" pitchFamily="18" charset="2"/>
                <a:sym typeface="Symbol" pitchFamily="18" charset="2"/>
              </a:rPr>
              <a:t>w</a:t>
            </a:r>
            <a:r>
              <a:rPr lang="en-GB" sz="1600" baseline="-25000">
                <a:solidFill>
                  <a:schemeClr val="tx1"/>
                </a:solidFill>
                <a:latin typeface="Arial" charset="0"/>
                <a:sym typeface="Symbol" pitchFamily="18" charset="2"/>
              </a:rPr>
              <a:t>0</a:t>
            </a:r>
            <a:endParaRPr lang="en-GB" sz="1800">
              <a:solidFill>
                <a:schemeClr val="tx1"/>
              </a:solidFill>
              <a:latin typeface="Arial" charset="0"/>
            </a:endParaRPr>
          </a:p>
        </p:txBody>
      </p:sp>
      <p:sp>
        <p:nvSpPr>
          <p:cNvPr id="40966" name="Line 85"/>
          <p:cNvSpPr>
            <a:spLocks noChangeShapeType="1"/>
          </p:cNvSpPr>
          <p:nvPr/>
        </p:nvSpPr>
        <p:spPr bwMode="auto">
          <a:xfrm flipV="1">
            <a:off x="3851275" y="2813050"/>
            <a:ext cx="0" cy="1150938"/>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7" name="Line 86"/>
          <p:cNvSpPr>
            <a:spLocks noChangeShapeType="1"/>
          </p:cNvSpPr>
          <p:nvPr/>
        </p:nvSpPr>
        <p:spPr bwMode="auto">
          <a:xfrm>
            <a:off x="3851275" y="3963988"/>
            <a:ext cx="3960813" cy="7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8" name="Line 88"/>
          <p:cNvSpPr>
            <a:spLocks noChangeShapeType="1"/>
          </p:cNvSpPr>
          <p:nvPr/>
        </p:nvSpPr>
        <p:spPr bwMode="auto">
          <a:xfrm flipH="1">
            <a:off x="5507038" y="3922713"/>
            <a:ext cx="0" cy="10953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9" name="Line 89"/>
          <p:cNvSpPr>
            <a:spLocks noChangeShapeType="1"/>
          </p:cNvSpPr>
          <p:nvPr/>
        </p:nvSpPr>
        <p:spPr bwMode="auto">
          <a:xfrm flipV="1">
            <a:off x="5507038" y="3190875"/>
            <a:ext cx="0" cy="776288"/>
          </a:xfrm>
          <a:prstGeom prst="line">
            <a:avLst/>
          </a:prstGeom>
          <a:noFill/>
          <a:ln w="1905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0" name="Line 98"/>
          <p:cNvSpPr>
            <a:spLocks noChangeShapeType="1"/>
          </p:cNvSpPr>
          <p:nvPr/>
        </p:nvSpPr>
        <p:spPr bwMode="auto">
          <a:xfrm flipV="1">
            <a:off x="5148263" y="3643313"/>
            <a:ext cx="0" cy="323850"/>
          </a:xfrm>
          <a:prstGeom prst="line">
            <a:avLst/>
          </a:prstGeom>
          <a:noFill/>
          <a:ln w="1905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1" name="Line 99"/>
          <p:cNvSpPr>
            <a:spLocks noChangeShapeType="1"/>
          </p:cNvSpPr>
          <p:nvPr/>
        </p:nvSpPr>
        <p:spPr bwMode="auto">
          <a:xfrm flipV="1">
            <a:off x="5854700" y="2711450"/>
            <a:ext cx="0" cy="1258888"/>
          </a:xfrm>
          <a:prstGeom prst="line">
            <a:avLst/>
          </a:prstGeom>
          <a:noFill/>
          <a:ln w="317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2" name="Freeform 107"/>
          <p:cNvSpPr>
            <a:spLocks/>
          </p:cNvSpPr>
          <p:nvPr/>
        </p:nvSpPr>
        <p:spPr bwMode="auto">
          <a:xfrm>
            <a:off x="5461000" y="2249488"/>
            <a:ext cx="792163" cy="1755775"/>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73" name="Rectangle 108"/>
          <p:cNvSpPr>
            <a:spLocks noChangeArrowheads="1"/>
          </p:cNvSpPr>
          <p:nvPr/>
        </p:nvSpPr>
        <p:spPr bwMode="auto">
          <a:xfrm>
            <a:off x="6445250" y="1939925"/>
            <a:ext cx="2376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a:solidFill>
                  <a:schemeClr val="tx1"/>
                </a:solidFill>
              </a:rPr>
              <a:t>Response of a cavity HOM</a:t>
            </a:r>
          </a:p>
        </p:txBody>
      </p:sp>
      <p:sp>
        <p:nvSpPr>
          <p:cNvPr id="40974" name="Line 109"/>
          <p:cNvSpPr>
            <a:spLocks noChangeShapeType="1"/>
          </p:cNvSpPr>
          <p:nvPr/>
        </p:nvSpPr>
        <p:spPr bwMode="auto">
          <a:xfrm flipH="1">
            <a:off x="5940425" y="2155825"/>
            <a:ext cx="574675"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4409" name="Group 137"/>
          <p:cNvGrpSpPr>
            <a:grpSpLocks/>
          </p:cNvGrpSpPr>
          <p:nvPr/>
        </p:nvGrpSpPr>
        <p:grpSpPr bwMode="auto">
          <a:xfrm>
            <a:off x="3959225" y="4508500"/>
            <a:ext cx="5184775" cy="2047875"/>
            <a:chOff x="2494" y="2840"/>
            <a:chExt cx="3266" cy="1290"/>
          </a:xfrm>
        </p:grpSpPr>
        <p:sp>
          <p:nvSpPr>
            <p:cNvPr id="40978" name="Rectangle 113"/>
            <p:cNvSpPr>
              <a:spLocks noChangeArrowheads="1"/>
            </p:cNvSpPr>
            <p:nvPr/>
          </p:nvSpPr>
          <p:spPr bwMode="auto">
            <a:xfrm>
              <a:off x="2494" y="2840"/>
              <a:ext cx="3266" cy="1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hlink"/>
                  </a:solidFill>
                </a:rPr>
                <a:t>Effects of coupled-bunch instabilities:</a:t>
              </a:r>
            </a:p>
            <a:p>
              <a:pPr algn="l">
                <a:buClr>
                  <a:schemeClr val="hlink"/>
                </a:buClr>
                <a:buSzPct val="70000"/>
                <a:buFont typeface="Wingdings" pitchFamily="2" charset="2"/>
                <a:buChar char="î"/>
              </a:pPr>
              <a:r>
                <a:rPr lang="en-GB" sz="1600"/>
                <a:t>     increase of the transverse beam dimensions</a:t>
              </a:r>
            </a:p>
            <a:p>
              <a:pPr algn="l">
                <a:buClr>
                  <a:schemeClr val="hlink"/>
                </a:buClr>
                <a:buSzPct val="70000"/>
                <a:buFont typeface="Wingdings" pitchFamily="2" charset="2"/>
                <a:buChar char="î"/>
              </a:pPr>
              <a:r>
                <a:rPr lang="en-GB" sz="1600"/>
                <a:t>     increase of the effective emittance</a:t>
              </a:r>
            </a:p>
            <a:p>
              <a:pPr algn="l">
                <a:buClr>
                  <a:schemeClr val="hlink"/>
                </a:buClr>
                <a:buSzPct val="70000"/>
                <a:buFont typeface="Wingdings" pitchFamily="2" charset="2"/>
                <a:buChar char="î"/>
              </a:pPr>
              <a:r>
                <a:rPr lang="en-GB" sz="1600"/>
                <a:t>     beam loss and max current limitation</a:t>
              </a:r>
            </a:p>
            <a:p>
              <a:pPr algn="l">
                <a:buClr>
                  <a:schemeClr val="hlink"/>
                </a:buClr>
                <a:buSzPct val="70000"/>
                <a:buFont typeface="Wingdings" pitchFamily="2" charset="2"/>
                <a:buChar char="î"/>
              </a:pPr>
              <a:r>
                <a:rPr lang="en-GB" sz="1600"/>
                <a:t>     increase of lifetime due to decreased Touschek 	scattering (dilution of particles)</a:t>
              </a:r>
            </a:p>
          </p:txBody>
        </p:sp>
        <p:pic>
          <p:nvPicPr>
            <p:cNvPr id="40979" name="Picture 125" descr="smiley_smi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 y="3815"/>
              <a:ext cx="181"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0" name="Picture 133" descr="SmileySad"/>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507" y="3094"/>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1" name="Picture 134" descr="SmileySad"/>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507" y="3326"/>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2" name="Picture 135" descr="SmileySad"/>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507" y="3557"/>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76" name="TextBox 1"/>
          <p:cNvSpPr txBox="1">
            <a:spLocks noChangeArrowheads="1"/>
          </p:cNvSpPr>
          <p:nvPr/>
        </p:nvSpPr>
        <p:spPr bwMode="auto">
          <a:xfrm>
            <a:off x="468313" y="5618163"/>
            <a:ext cx="30241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r>
              <a:rPr lang="en-GB"/>
              <a:t>Synchrotron Radiation Monitor showing the transverse beam shape</a:t>
            </a:r>
          </a:p>
        </p:txBody>
      </p:sp>
      <p:pic>
        <p:nvPicPr>
          <p:cNvPr id="3" name="SRPM_FBoff_.AVI">
            <a:hlinkClick r:id="" action="ppaction://media"/>
          </p:cNvPr>
          <p:cNvPicPr>
            <a:picLocks noRot="1" noChangeAspect="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471488" y="3127375"/>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54409"/>
                                        </p:tgtEl>
                                        <p:attrNameLst>
                                          <p:attrName>style.visibility</p:attrName>
                                        </p:attrNameLst>
                                      </p:cBhvr>
                                      <p:to>
                                        <p:strVal val="visible"/>
                                      </p:to>
                                    </p:set>
                                    <p:animEffect transition="in" filter="dissolve">
                                      <p:cBhvr>
                                        <p:cTn id="7" dur="500"/>
                                        <p:tgtEl>
                                          <p:spTgt spid="5440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video>
              <p:cMediaNode vol="80000">
                <p:cTn id="13" fill="remove" display="0">
                  <p:stCondLst>
                    <p:cond delay="indefinite"/>
                  </p:stCondLst>
                </p:cTn>
                <p:tgtEl>
                  <p:spTgt spid="3"/>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D01FFE6-E5D2-4F37-8DF3-38F4C93B55C5}" type="slidenum">
              <a:rPr lang="en-US" sz="1400" smtClean="0">
                <a:solidFill>
                  <a:srgbClr val="969696"/>
                </a:solidFill>
                <a:latin typeface="Times" pitchFamily="18" charset="0"/>
              </a:rPr>
              <a:pPr/>
              <a:t>30</a:t>
            </a:fld>
            <a:endParaRPr lang="en-US" sz="1400" smtClean="0">
              <a:solidFill>
                <a:srgbClr val="969696"/>
              </a:solidFill>
              <a:latin typeface="Times" pitchFamily="18" charset="0"/>
            </a:endParaRPr>
          </a:p>
        </p:txBody>
      </p:sp>
      <p:sp>
        <p:nvSpPr>
          <p:cNvPr id="41987" name="Rectangle 2"/>
          <p:cNvSpPr>
            <a:spLocks noChangeArrowheads="1"/>
          </p:cNvSpPr>
          <p:nvPr/>
        </p:nvSpPr>
        <p:spPr bwMode="auto">
          <a:xfrm>
            <a:off x="0" y="908050"/>
            <a:ext cx="914400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ELETTRA Synchrotron: f</a:t>
            </a:r>
            <a:r>
              <a:rPr lang="en-GB" sz="1600" baseline="-25000"/>
              <a:t>rf</a:t>
            </a:r>
            <a:r>
              <a:rPr lang="en-GB" sz="1600"/>
              <a:t>=499.654 Mhz, </a:t>
            </a:r>
            <a:r>
              <a:rPr lang="en-GB" sz="1600">
                <a:sym typeface="Wingdings" pitchFamily="2" charset="2"/>
              </a:rPr>
              <a:t>bunch spacing≈2ns,</a:t>
            </a:r>
            <a:r>
              <a:rPr lang="en-GB" sz="1600"/>
              <a:t> 432 bunches, </a:t>
            </a:r>
            <a:r>
              <a:rPr lang="en-GB" sz="1600">
                <a:sym typeface="Wingdings" pitchFamily="2" charset="2"/>
              </a:rPr>
              <a:t>f</a:t>
            </a:r>
            <a:r>
              <a:rPr lang="en-GB" sz="1600" baseline="-25000">
                <a:sym typeface="Wingdings" pitchFamily="2" charset="2"/>
              </a:rPr>
              <a:t>0</a:t>
            </a:r>
            <a:r>
              <a:rPr lang="en-GB" sz="1600">
                <a:sym typeface="Wingdings" pitchFamily="2" charset="2"/>
              </a:rPr>
              <a:t> = 1.15 MHz</a:t>
            </a:r>
          </a:p>
          <a:p>
            <a:pPr algn="l"/>
            <a:r>
              <a:rPr lang="en-GB" sz="2000">
                <a:latin typeface="Symbol" pitchFamily="18" charset="2"/>
                <a:sym typeface="Wingdings" pitchFamily="2" charset="2"/>
              </a:rPr>
              <a:t>n</a:t>
            </a:r>
            <a:r>
              <a:rPr lang="en-GB" sz="1600" baseline="-25000">
                <a:sym typeface="Wingdings" pitchFamily="2" charset="2"/>
              </a:rPr>
              <a:t>hor</a:t>
            </a:r>
            <a:r>
              <a:rPr lang="en-GB" sz="1600">
                <a:sym typeface="Wingdings" pitchFamily="2" charset="2"/>
              </a:rPr>
              <a:t>= 12.30(fractional tune frequency=345kHz), </a:t>
            </a:r>
            <a:r>
              <a:rPr lang="en-GB" sz="2000">
                <a:latin typeface="Symbol" pitchFamily="18" charset="2"/>
                <a:sym typeface="Wingdings" pitchFamily="2" charset="2"/>
              </a:rPr>
              <a:t>n</a:t>
            </a:r>
            <a:r>
              <a:rPr lang="en-GB" sz="1600" baseline="-25000">
                <a:sym typeface="Wingdings" pitchFamily="2" charset="2"/>
              </a:rPr>
              <a:t>vert</a:t>
            </a:r>
            <a:r>
              <a:rPr lang="en-GB" sz="1600">
                <a:sym typeface="Wingdings" pitchFamily="2" charset="2"/>
              </a:rPr>
              <a:t>=8.17(fractional tune frequency=200kHz) </a:t>
            </a:r>
            <a:r>
              <a:rPr lang="en-GB" sz="2000">
                <a:latin typeface="Symbol" pitchFamily="18" charset="2"/>
                <a:sym typeface="Wingdings" pitchFamily="2" charset="2"/>
              </a:rPr>
              <a:t>n</a:t>
            </a:r>
            <a:r>
              <a:rPr lang="en-GB" sz="1600" baseline="-25000">
                <a:sym typeface="Wingdings" pitchFamily="2" charset="2"/>
              </a:rPr>
              <a:t>long</a:t>
            </a:r>
            <a:r>
              <a:rPr lang="en-GB" sz="1600">
                <a:sym typeface="Wingdings" pitchFamily="2" charset="2"/>
              </a:rPr>
              <a:t> = 0.0076 (8.8 kHz)</a:t>
            </a:r>
          </a:p>
        </p:txBody>
      </p:sp>
      <p:grpSp>
        <p:nvGrpSpPr>
          <p:cNvPr id="223235" name="Group 3"/>
          <p:cNvGrpSpPr>
            <a:grpSpLocks/>
          </p:cNvGrpSpPr>
          <p:nvPr/>
        </p:nvGrpSpPr>
        <p:grpSpPr bwMode="auto">
          <a:xfrm>
            <a:off x="5435600" y="1844675"/>
            <a:ext cx="2951163" cy="576263"/>
            <a:chOff x="3424" y="1162"/>
            <a:chExt cx="1859" cy="363"/>
          </a:xfrm>
        </p:grpSpPr>
        <p:sp>
          <p:nvSpPr>
            <p:cNvPr id="42010" name="Rectangle 4"/>
            <p:cNvSpPr>
              <a:spLocks noChangeArrowheads="1"/>
            </p:cNvSpPr>
            <p:nvPr/>
          </p:nvSpPr>
          <p:spPr bwMode="auto">
            <a:xfrm>
              <a:off x="3424" y="1162"/>
              <a:ext cx="1859" cy="36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42011" name="Object 5"/>
            <p:cNvGraphicFramePr>
              <a:graphicFrameLocks noChangeAspect="1"/>
            </p:cNvGraphicFramePr>
            <p:nvPr/>
          </p:nvGraphicFramePr>
          <p:xfrm>
            <a:off x="3515" y="1207"/>
            <a:ext cx="1679" cy="262"/>
          </p:xfrm>
          <a:graphic>
            <a:graphicData uri="http://schemas.openxmlformats.org/presentationml/2006/ole">
              <mc:AlternateContent xmlns:mc="http://schemas.openxmlformats.org/markup-compatibility/2006">
                <mc:Choice xmlns:v="urn:schemas-microsoft-com:vml" Requires="v">
                  <p:oleObj spid="_x0000_s42014" name="Equation" r:id="rId4" imgW="1587500" imgH="228600" progId="Equation.3">
                    <p:embed/>
                  </p:oleObj>
                </mc:Choice>
                <mc:Fallback>
                  <p:oleObj name="Equation" r:id="rId4" imgW="1587500" imgH="2286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5" y="1207"/>
                          <a:ext cx="1679" cy="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23239" name="Rectangle 7"/>
          <p:cNvSpPr>
            <a:spLocks noChangeArrowheads="1"/>
          </p:cNvSpPr>
          <p:nvPr/>
        </p:nvSpPr>
        <p:spPr bwMode="auto">
          <a:xfrm>
            <a:off x="4895850" y="2708275"/>
            <a:ext cx="4248150" cy="1360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Spectral line at 512.185 MHz</a:t>
            </a:r>
          </a:p>
          <a:p>
            <a:pPr algn="l"/>
            <a:r>
              <a:rPr lang="en-GB" sz="1600"/>
              <a:t>Lower sideband of 2f</a:t>
            </a:r>
            <a:r>
              <a:rPr lang="en-GB" sz="1600" baseline="-25000"/>
              <a:t>rf</a:t>
            </a:r>
            <a:r>
              <a:rPr lang="en-GB" sz="1600"/>
              <a:t>, 200 kHz apart from the 443</a:t>
            </a:r>
            <a:r>
              <a:rPr lang="en-GB" sz="1600" baseline="30000"/>
              <a:t>rd</a:t>
            </a:r>
            <a:r>
              <a:rPr lang="en-GB" sz="1600"/>
              <a:t> revolution harmonic</a:t>
            </a:r>
            <a:endParaRPr lang="en-GB" sz="1600">
              <a:sym typeface="Wingdings" pitchFamily="2" charset="2"/>
            </a:endParaRPr>
          </a:p>
          <a:p>
            <a:pPr algn="l"/>
            <a:r>
              <a:rPr lang="en-GB" sz="1600">
                <a:sym typeface="Wingdings" pitchFamily="2" charset="2"/>
              </a:rPr>
              <a:t>	</a:t>
            </a:r>
            <a:r>
              <a:rPr lang="en-GB" sz="1600" b="1">
                <a:solidFill>
                  <a:schemeClr val="hlink"/>
                </a:solidFill>
                <a:sym typeface="Wingdings" pitchFamily="2" charset="2"/>
              </a:rPr>
              <a:t> </a:t>
            </a:r>
            <a:r>
              <a:rPr lang="en-GB" sz="1800">
                <a:solidFill>
                  <a:schemeClr val="hlink"/>
                </a:solidFill>
                <a:sym typeface="Wingdings" pitchFamily="2" charset="2"/>
              </a:rPr>
              <a:t>vertical mode #413</a:t>
            </a:r>
          </a:p>
        </p:txBody>
      </p:sp>
      <p:pic>
        <p:nvPicPr>
          <p:cNvPr id="223240" name="Picture 8" descr="Transv_FBoff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8" y="2060575"/>
            <a:ext cx="4537075" cy="223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41" name="Line 9"/>
          <p:cNvSpPr>
            <a:spLocks noChangeShapeType="1"/>
          </p:cNvSpPr>
          <p:nvPr/>
        </p:nvSpPr>
        <p:spPr bwMode="auto">
          <a:xfrm>
            <a:off x="2471738" y="3573463"/>
            <a:ext cx="165100" cy="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42" name="Line 10"/>
          <p:cNvSpPr>
            <a:spLocks noChangeShapeType="1"/>
          </p:cNvSpPr>
          <p:nvPr/>
        </p:nvSpPr>
        <p:spPr bwMode="auto">
          <a:xfrm flipH="1">
            <a:off x="2366963" y="3573463"/>
            <a:ext cx="142875" cy="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43" name="Line 11"/>
          <p:cNvSpPr>
            <a:spLocks noChangeShapeType="1"/>
          </p:cNvSpPr>
          <p:nvPr/>
        </p:nvSpPr>
        <p:spPr bwMode="auto">
          <a:xfrm flipV="1">
            <a:off x="2390775" y="3573463"/>
            <a:ext cx="71913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44" name="Rectangle 12"/>
          <p:cNvSpPr>
            <a:spLocks noChangeArrowheads="1"/>
          </p:cNvSpPr>
          <p:nvPr/>
        </p:nvSpPr>
        <p:spPr bwMode="auto">
          <a:xfrm>
            <a:off x="2698750" y="3375025"/>
            <a:ext cx="11525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000" b="1">
                <a:solidFill>
                  <a:schemeClr val="hlink"/>
                </a:solidFill>
                <a:latin typeface="Arial" charset="0"/>
              </a:rPr>
              <a:t>200 kHz</a:t>
            </a:r>
          </a:p>
        </p:txBody>
      </p:sp>
      <p:sp>
        <p:nvSpPr>
          <p:cNvPr id="223245" name="Line 13"/>
          <p:cNvSpPr>
            <a:spLocks noChangeShapeType="1"/>
          </p:cNvSpPr>
          <p:nvPr/>
        </p:nvSpPr>
        <p:spPr bwMode="auto">
          <a:xfrm flipH="1">
            <a:off x="2700338" y="2852738"/>
            <a:ext cx="287337" cy="2159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46" name="Rectangle 14"/>
          <p:cNvSpPr>
            <a:spLocks noChangeArrowheads="1"/>
          </p:cNvSpPr>
          <p:nvPr/>
        </p:nvSpPr>
        <p:spPr bwMode="auto">
          <a:xfrm>
            <a:off x="2771775" y="2636838"/>
            <a:ext cx="13684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000" b="1">
                <a:solidFill>
                  <a:schemeClr val="hlink"/>
                </a:solidFill>
                <a:latin typeface="Arial" charset="0"/>
              </a:rPr>
              <a:t>Rev. harmonic</a:t>
            </a:r>
          </a:p>
        </p:txBody>
      </p:sp>
      <p:sp>
        <p:nvSpPr>
          <p:cNvPr id="223247" name="Line 15"/>
          <p:cNvSpPr>
            <a:spLocks noChangeShapeType="1"/>
          </p:cNvSpPr>
          <p:nvPr/>
        </p:nvSpPr>
        <p:spPr bwMode="auto">
          <a:xfrm>
            <a:off x="1835150" y="3500438"/>
            <a:ext cx="504825" cy="144462"/>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48" name="Rectangle 16"/>
          <p:cNvSpPr>
            <a:spLocks noChangeArrowheads="1"/>
          </p:cNvSpPr>
          <p:nvPr/>
        </p:nvSpPr>
        <p:spPr bwMode="auto">
          <a:xfrm>
            <a:off x="900113" y="3213100"/>
            <a:ext cx="1368425"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40000"/>
              </a:lnSpc>
            </a:pPr>
            <a:r>
              <a:rPr lang="en-GB" sz="1000" b="1">
                <a:solidFill>
                  <a:schemeClr val="hlink"/>
                </a:solidFill>
                <a:latin typeface="Arial" charset="0"/>
              </a:rPr>
              <a:t>Vertical mode </a:t>
            </a:r>
          </a:p>
          <a:p>
            <a:pPr>
              <a:lnSpc>
                <a:spcPct val="40000"/>
              </a:lnSpc>
            </a:pPr>
            <a:r>
              <a:rPr lang="en-GB" sz="1000" b="1">
                <a:solidFill>
                  <a:schemeClr val="hlink"/>
                </a:solidFill>
                <a:latin typeface="Arial" charset="0"/>
              </a:rPr>
              <a:t>#413</a:t>
            </a:r>
          </a:p>
        </p:txBody>
      </p:sp>
      <p:grpSp>
        <p:nvGrpSpPr>
          <p:cNvPr id="223249" name="Group 17"/>
          <p:cNvGrpSpPr>
            <a:grpSpLocks/>
          </p:cNvGrpSpPr>
          <p:nvPr/>
        </p:nvGrpSpPr>
        <p:grpSpPr bwMode="auto">
          <a:xfrm>
            <a:off x="179388" y="4365625"/>
            <a:ext cx="8964612" cy="2176463"/>
            <a:chOff x="113" y="2750"/>
            <a:chExt cx="5647" cy="1371"/>
          </a:xfrm>
        </p:grpSpPr>
        <p:grpSp>
          <p:nvGrpSpPr>
            <p:cNvPr id="42001" name="Group 18"/>
            <p:cNvGrpSpPr>
              <a:grpSpLocks/>
            </p:cNvGrpSpPr>
            <p:nvPr/>
          </p:nvGrpSpPr>
          <p:grpSpPr bwMode="auto">
            <a:xfrm>
              <a:off x="113" y="2750"/>
              <a:ext cx="5647" cy="1371"/>
              <a:chOff x="113" y="2750"/>
              <a:chExt cx="5647" cy="1371"/>
            </a:xfrm>
          </p:grpSpPr>
          <p:sp>
            <p:nvSpPr>
              <p:cNvPr id="42008" name="Rectangle 19"/>
              <p:cNvSpPr>
                <a:spLocks noChangeArrowheads="1"/>
              </p:cNvSpPr>
              <p:nvPr/>
            </p:nvSpPr>
            <p:spPr bwMode="auto">
              <a:xfrm>
                <a:off x="3084" y="3067"/>
                <a:ext cx="2676" cy="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Spectral line at 604.914 MHz</a:t>
                </a:r>
              </a:p>
              <a:p>
                <a:pPr algn="l"/>
                <a:r>
                  <a:rPr lang="en-GB" sz="1600"/>
                  <a:t>Upper sideband of f</a:t>
                </a:r>
                <a:r>
                  <a:rPr lang="en-GB" sz="1600" baseline="-25000"/>
                  <a:t>rf</a:t>
                </a:r>
                <a:r>
                  <a:rPr lang="en-GB" sz="1600"/>
                  <a:t>, 8.8kHz apart from the 523</a:t>
                </a:r>
                <a:r>
                  <a:rPr lang="en-GB" sz="1600" baseline="30000"/>
                  <a:t>rd</a:t>
                </a:r>
                <a:r>
                  <a:rPr lang="en-GB" sz="1600"/>
                  <a:t> revolution harmonic </a:t>
                </a:r>
                <a:endParaRPr lang="en-GB" sz="1600">
                  <a:sym typeface="Wingdings" pitchFamily="2" charset="2"/>
                </a:endParaRPr>
              </a:p>
              <a:p>
                <a:pPr algn="l"/>
                <a:r>
                  <a:rPr lang="en-GB" sz="1600">
                    <a:sym typeface="Wingdings" pitchFamily="2" charset="2"/>
                  </a:rPr>
                  <a:t>	</a:t>
                </a:r>
                <a:r>
                  <a:rPr lang="en-GB" sz="1600" b="1">
                    <a:solidFill>
                      <a:schemeClr val="hlink"/>
                    </a:solidFill>
                    <a:sym typeface="Wingdings" pitchFamily="2" charset="2"/>
                  </a:rPr>
                  <a:t> </a:t>
                </a:r>
                <a:r>
                  <a:rPr lang="en-GB" sz="1800">
                    <a:solidFill>
                      <a:schemeClr val="hlink"/>
                    </a:solidFill>
                    <a:sym typeface="Wingdings" pitchFamily="2" charset="2"/>
                  </a:rPr>
                  <a:t>longitudinal mode #91</a:t>
                </a:r>
              </a:p>
            </p:txBody>
          </p:sp>
          <p:pic>
            <p:nvPicPr>
              <p:cNvPr id="42009" name="Picture 20" descr="Long_FBoff91_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3" y="2750"/>
                <a:ext cx="2858" cy="1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2002" name="Line 21"/>
            <p:cNvSpPr>
              <a:spLocks noChangeShapeType="1"/>
            </p:cNvSpPr>
            <p:nvPr/>
          </p:nvSpPr>
          <p:spPr bwMode="auto">
            <a:xfrm flipH="1">
              <a:off x="1746" y="3430"/>
              <a:ext cx="181" cy="13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3" name="Rectangle 22"/>
            <p:cNvSpPr>
              <a:spLocks noChangeArrowheads="1"/>
            </p:cNvSpPr>
            <p:nvPr/>
          </p:nvSpPr>
          <p:spPr bwMode="auto">
            <a:xfrm>
              <a:off x="1791" y="3294"/>
              <a:ext cx="862"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000" b="1">
                  <a:solidFill>
                    <a:schemeClr val="hlink"/>
                  </a:solidFill>
                  <a:latin typeface="Arial" charset="0"/>
                </a:rPr>
                <a:t>Rev. harmonic</a:t>
              </a:r>
            </a:p>
          </p:txBody>
        </p:sp>
        <p:sp>
          <p:nvSpPr>
            <p:cNvPr id="42004" name="Line 23"/>
            <p:cNvSpPr>
              <a:spLocks noChangeShapeType="1"/>
            </p:cNvSpPr>
            <p:nvPr/>
          </p:nvSpPr>
          <p:spPr bwMode="auto">
            <a:xfrm flipH="1">
              <a:off x="1943" y="3681"/>
              <a:ext cx="211" cy="4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5" name="Rectangle 24"/>
            <p:cNvSpPr>
              <a:spLocks noChangeArrowheads="1"/>
            </p:cNvSpPr>
            <p:nvPr/>
          </p:nvSpPr>
          <p:spPr bwMode="auto">
            <a:xfrm>
              <a:off x="1973" y="3612"/>
              <a:ext cx="862"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40000"/>
                </a:lnSpc>
              </a:pPr>
              <a:r>
                <a:rPr lang="en-GB" sz="1000" b="1">
                  <a:solidFill>
                    <a:schemeClr val="hlink"/>
                  </a:solidFill>
                  <a:latin typeface="Arial" charset="0"/>
                </a:rPr>
                <a:t>Long. mode </a:t>
              </a:r>
            </a:p>
            <a:p>
              <a:pPr>
                <a:lnSpc>
                  <a:spcPct val="40000"/>
                </a:lnSpc>
              </a:pPr>
              <a:r>
                <a:rPr lang="en-GB" sz="1000" b="1">
                  <a:solidFill>
                    <a:schemeClr val="hlink"/>
                  </a:solidFill>
                  <a:latin typeface="Arial" charset="0"/>
                </a:rPr>
                <a:t>#91</a:t>
              </a:r>
            </a:p>
          </p:txBody>
        </p:sp>
        <p:sp>
          <p:nvSpPr>
            <p:cNvPr id="42006" name="Rectangle 25"/>
            <p:cNvSpPr>
              <a:spLocks noChangeArrowheads="1"/>
            </p:cNvSpPr>
            <p:nvPr/>
          </p:nvSpPr>
          <p:spPr bwMode="auto">
            <a:xfrm>
              <a:off x="1598" y="3884"/>
              <a:ext cx="40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000" b="1">
                  <a:solidFill>
                    <a:schemeClr val="hlink"/>
                  </a:solidFill>
                  <a:latin typeface="Arial" charset="0"/>
                </a:rPr>
                <a:t>8.8kHz</a:t>
              </a:r>
            </a:p>
          </p:txBody>
        </p:sp>
        <p:sp>
          <p:nvSpPr>
            <p:cNvPr id="42007" name="Line 26"/>
            <p:cNvSpPr>
              <a:spLocks noChangeShapeType="1"/>
            </p:cNvSpPr>
            <p:nvPr/>
          </p:nvSpPr>
          <p:spPr bwMode="auto">
            <a:xfrm flipH="1">
              <a:off x="1670" y="3884"/>
              <a:ext cx="211" cy="0"/>
            </a:xfrm>
            <a:prstGeom prst="line">
              <a:avLst/>
            </a:prstGeom>
            <a:noFill/>
            <a:ln w="9525">
              <a:solidFill>
                <a:schemeClr val="hlink"/>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2000" name="Rectangle 27"/>
          <p:cNvSpPr>
            <a:spLocks noChangeArrowheads="1"/>
          </p:cNvSpPr>
          <p:nvPr/>
        </p:nvSpPr>
        <p:spPr bwMode="auto">
          <a:xfrm>
            <a:off x="250825" y="188913"/>
            <a:ext cx="8066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Real example of multi-bunch modes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3239"/>
                                        </p:tgtEl>
                                        <p:attrNameLst>
                                          <p:attrName>style.visibility</p:attrName>
                                        </p:attrNameLst>
                                      </p:cBhvr>
                                      <p:to>
                                        <p:strVal val="visible"/>
                                      </p:to>
                                    </p:set>
                                    <p:animEffect transition="in" filter="dissolve">
                                      <p:cBhvr>
                                        <p:cTn id="7" dur="500"/>
                                        <p:tgtEl>
                                          <p:spTgt spid="223239"/>
                                        </p:tgtEl>
                                      </p:cBhvr>
                                    </p:animEffect>
                                  </p:childTnLst>
                                </p:cTn>
                              </p:par>
                              <p:par>
                                <p:cTn id="8" presetID="9" presetClass="entr" presetSubtype="0" fill="hold" nodeType="withEffect">
                                  <p:stCondLst>
                                    <p:cond delay="0"/>
                                  </p:stCondLst>
                                  <p:childTnLst>
                                    <p:set>
                                      <p:cBhvr>
                                        <p:cTn id="9" dur="1" fill="hold">
                                          <p:stCondLst>
                                            <p:cond delay="0"/>
                                          </p:stCondLst>
                                        </p:cTn>
                                        <p:tgtEl>
                                          <p:spTgt spid="223240"/>
                                        </p:tgtEl>
                                        <p:attrNameLst>
                                          <p:attrName>style.visibility</p:attrName>
                                        </p:attrNameLst>
                                      </p:cBhvr>
                                      <p:to>
                                        <p:strVal val="visible"/>
                                      </p:to>
                                    </p:set>
                                    <p:animEffect transition="in" filter="dissolve">
                                      <p:cBhvr>
                                        <p:cTn id="10" dur="500"/>
                                        <p:tgtEl>
                                          <p:spTgt spid="22324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23241"/>
                                        </p:tgtEl>
                                        <p:attrNameLst>
                                          <p:attrName>style.visibility</p:attrName>
                                        </p:attrNameLst>
                                      </p:cBhvr>
                                      <p:to>
                                        <p:strVal val="visible"/>
                                      </p:to>
                                    </p:set>
                                    <p:animEffect transition="in" filter="dissolve">
                                      <p:cBhvr>
                                        <p:cTn id="13" dur="500"/>
                                        <p:tgtEl>
                                          <p:spTgt spid="22324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23242"/>
                                        </p:tgtEl>
                                        <p:attrNameLst>
                                          <p:attrName>style.visibility</p:attrName>
                                        </p:attrNameLst>
                                      </p:cBhvr>
                                      <p:to>
                                        <p:strVal val="visible"/>
                                      </p:to>
                                    </p:set>
                                    <p:animEffect transition="in" filter="dissolve">
                                      <p:cBhvr>
                                        <p:cTn id="16" dur="500"/>
                                        <p:tgtEl>
                                          <p:spTgt spid="22324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23243"/>
                                        </p:tgtEl>
                                        <p:attrNameLst>
                                          <p:attrName>style.visibility</p:attrName>
                                        </p:attrNameLst>
                                      </p:cBhvr>
                                      <p:to>
                                        <p:strVal val="visible"/>
                                      </p:to>
                                    </p:set>
                                    <p:animEffect transition="in" filter="dissolve">
                                      <p:cBhvr>
                                        <p:cTn id="19" dur="500"/>
                                        <p:tgtEl>
                                          <p:spTgt spid="22324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23244"/>
                                        </p:tgtEl>
                                        <p:attrNameLst>
                                          <p:attrName>style.visibility</p:attrName>
                                        </p:attrNameLst>
                                      </p:cBhvr>
                                      <p:to>
                                        <p:strVal val="visible"/>
                                      </p:to>
                                    </p:set>
                                    <p:animEffect transition="in" filter="dissolve">
                                      <p:cBhvr>
                                        <p:cTn id="22" dur="500"/>
                                        <p:tgtEl>
                                          <p:spTgt spid="22324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23245"/>
                                        </p:tgtEl>
                                        <p:attrNameLst>
                                          <p:attrName>style.visibility</p:attrName>
                                        </p:attrNameLst>
                                      </p:cBhvr>
                                      <p:to>
                                        <p:strVal val="visible"/>
                                      </p:to>
                                    </p:set>
                                    <p:animEffect transition="in" filter="dissolve">
                                      <p:cBhvr>
                                        <p:cTn id="25" dur="500"/>
                                        <p:tgtEl>
                                          <p:spTgt spid="22324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23246"/>
                                        </p:tgtEl>
                                        <p:attrNameLst>
                                          <p:attrName>style.visibility</p:attrName>
                                        </p:attrNameLst>
                                      </p:cBhvr>
                                      <p:to>
                                        <p:strVal val="visible"/>
                                      </p:to>
                                    </p:set>
                                    <p:animEffect transition="in" filter="dissolve">
                                      <p:cBhvr>
                                        <p:cTn id="28" dur="500"/>
                                        <p:tgtEl>
                                          <p:spTgt spid="223246"/>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23247"/>
                                        </p:tgtEl>
                                        <p:attrNameLst>
                                          <p:attrName>style.visibility</p:attrName>
                                        </p:attrNameLst>
                                      </p:cBhvr>
                                      <p:to>
                                        <p:strVal val="visible"/>
                                      </p:to>
                                    </p:set>
                                    <p:animEffect transition="in" filter="dissolve">
                                      <p:cBhvr>
                                        <p:cTn id="31" dur="500"/>
                                        <p:tgtEl>
                                          <p:spTgt spid="22324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23248"/>
                                        </p:tgtEl>
                                        <p:attrNameLst>
                                          <p:attrName>style.visibility</p:attrName>
                                        </p:attrNameLst>
                                      </p:cBhvr>
                                      <p:to>
                                        <p:strVal val="visible"/>
                                      </p:to>
                                    </p:set>
                                    <p:animEffect transition="in" filter="dissolve">
                                      <p:cBhvr>
                                        <p:cTn id="34" dur="500"/>
                                        <p:tgtEl>
                                          <p:spTgt spid="22324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nodeType="clickEffect">
                                  <p:stCondLst>
                                    <p:cond delay="0"/>
                                  </p:stCondLst>
                                  <p:childTnLst>
                                    <p:set>
                                      <p:cBhvr>
                                        <p:cTn id="38" dur="1" fill="hold">
                                          <p:stCondLst>
                                            <p:cond delay="0"/>
                                          </p:stCondLst>
                                        </p:cTn>
                                        <p:tgtEl>
                                          <p:spTgt spid="223235"/>
                                        </p:tgtEl>
                                        <p:attrNameLst>
                                          <p:attrName>style.visibility</p:attrName>
                                        </p:attrNameLst>
                                      </p:cBhvr>
                                      <p:to>
                                        <p:strVal val="visible"/>
                                      </p:to>
                                    </p:set>
                                    <p:animEffect transition="in" filter="dissolve">
                                      <p:cBhvr>
                                        <p:cTn id="39" dur="500"/>
                                        <p:tgtEl>
                                          <p:spTgt spid="22323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223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9" grpId="0"/>
      <p:bldP spid="223241" grpId="0" animBg="1"/>
      <p:bldP spid="223242" grpId="0" animBg="1"/>
      <p:bldP spid="223243" grpId="0" animBg="1"/>
      <p:bldP spid="223244" grpId="0"/>
      <p:bldP spid="223245" grpId="0" animBg="1"/>
      <p:bldP spid="223246" grpId="0"/>
      <p:bldP spid="223247" grpId="0" animBg="1"/>
      <p:bldP spid="22324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CA6CBEC7-10CB-44BD-91E3-5DDC59C4B68A}" type="slidenum">
              <a:rPr lang="en-US" sz="1400" smtClean="0">
                <a:solidFill>
                  <a:srgbClr val="969696"/>
                </a:solidFill>
                <a:latin typeface="Times" pitchFamily="18" charset="0"/>
              </a:rPr>
              <a:pPr/>
              <a:t>31</a:t>
            </a:fld>
            <a:endParaRPr lang="en-US" sz="1400" smtClean="0">
              <a:solidFill>
                <a:srgbClr val="969696"/>
              </a:solidFill>
              <a:latin typeface="Times" pitchFamily="18" charset="0"/>
            </a:endParaRPr>
          </a:p>
        </p:txBody>
      </p:sp>
      <p:sp>
        <p:nvSpPr>
          <p:cNvPr id="43011" name="Line 77"/>
          <p:cNvSpPr>
            <a:spLocks noChangeShapeType="1"/>
          </p:cNvSpPr>
          <p:nvPr/>
        </p:nvSpPr>
        <p:spPr bwMode="auto">
          <a:xfrm flipV="1">
            <a:off x="4787900" y="2817813"/>
            <a:ext cx="576263" cy="0"/>
          </a:xfrm>
          <a:prstGeom prst="line">
            <a:avLst/>
          </a:prstGeom>
          <a:noFill/>
          <a:ln w="190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2" name="Line 74"/>
          <p:cNvSpPr>
            <a:spLocks noChangeShapeType="1"/>
          </p:cNvSpPr>
          <p:nvPr/>
        </p:nvSpPr>
        <p:spPr bwMode="auto">
          <a:xfrm flipV="1">
            <a:off x="2700338" y="2830513"/>
            <a:ext cx="576262" cy="0"/>
          </a:xfrm>
          <a:prstGeom prst="line">
            <a:avLst/>
          </a:prstGeom>
          <a:noFill/>
          <a:ln w="190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3" name="Line 78"/>
          <p:cNvSpPr>
            <a:spLocks noChangeShapeType="1"/>
          </p:cNvSpPr>
          <p:nvPr/>
        </p:nvSpPr>
        <p:spPr bwMode="auto">
          <a:xfrm>
            <a:off x="6181725" y="3187700"/>
            <a:ext cx="0" cy="576263"/>
          </a:xfrm>
          <a:prstGeom prst="line">
            <a:avLst/>
          </a:prstGeom>
          <a:noFill/>
          <a:ln w="190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4" name="Rectangle 8"/>
          <p:cNvSpPr>
            <a:spLocks noChangeArrowheads="1"/>
          </p:cNvSpPr>
          <p:nvPr/>
        </p:nvSpPr>
        <p:spPr bwMode="auto">
          <a:xfrm>
            <a:off x="250825" y="188913"/>
            <a:ext cx="6913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Feedback systems</a:t>
            </a:r>
          </a:p>
        </p:txBody>
      </p:sp>
      <p:sp>
        <p:nvSpPr>
          <p:cNvPr id="43015" name="Rectangle 9"/>
          <p:cNvSpPr>
            <a:spLocks noChangeArrowheads="1"/>
          </p:cNvSpPr>
          <p:nvPr/>
        </p:nvSpPr>
        <p:spPr bwMode="auto">
          <a:xfrm>
            <a:off x="0" y="1125538"/>
            <a:ext cx="8964613"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t>A multi-bunch feedback system detects the instability using one or more Beam Position Monitors (</a:t>
            </a:r>
            <a:r>
              <a:rPr lang="en-GB" sz="1600">
                <a:solidFill>
                  <a:schemeClr val="hlink"/>
                </a:solidFill>
              </a:rPr>
              <a:t>BPM</a:t>
            </a:r>
            <a:r>
              <a:rPr lang="en-GB" sz="1600"/>
              <a:t>) and acts back on the beam to damp the oscillation through an electromagnetic actuator called </a:t>
            </a:r>
            <a:r>
              <a:rPr lang="en-GB" sz="1600">
                <a:solidFill>
                  <a:schemeClr val="hlink"/>
                </a:solidFill>
              </a:rPr>
              <a:t>kicker</a:t>
            </a:r>
          </a:p>
        </p:txBody>
      </p:sp>
      <p:sp>
        <p:nvSpPr>
          <p:cNvPr id="53258" name="AutoShape 10"/>
          <p:cNvSpPr>
            <a:spLocks noChangeArrowheads="1"/>
          </p:cNvSpPr>
          <p:nvPr/>
        </p:nvSpPr>
        <p:spPr bwMode="auto">
          <a:xfrm rot="5400000">
            <a:off x="4291013" y="50800"/>
            <a:ext cx="419100" cy="8064500"/>
          </a:xfrm>
          <a:prstGeom prst="can">
            <a:avLst>
              <a:gd name="adj" fmla="val 62092"/>
            </a:avLst>
          </a:prstGeom>
          <a:gradFill rotWithShape="1">
            <a:gsLst>
              <a:gs pos="0">
                <a:schemeClr val="accent1">
                  <a:alpha val="50999"/>
                </a:schemeClr>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3017" name="Oval 11"/>
          <p:cNvSpPr>
            <a:spLocks noChangeArrowheads="1"/>
          </p:cNvSpPr>
          <p:nvPr/>
        </p:nvSpPr>
        <p:spPr bwMode="auto">
          <a:xfrm>
            <a:off x="827088"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8" name="Oval 12"/>
          <p:cNvSpPr>
            <a:spLocks noChangeArrowheads="1"/>
          </p:cNvSpPr>
          <p:nvPr/>
        </p:nvSpPr>
        <p:spPr bwMode="auto">
          <a:xfrm>
            <a:off x="1401763"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9" name="Oval 13"/>
          <p:cNvSpPr>
            <a:spLocks noChangeArrowheads="1"/>
          </p:cNvSpPr>
          <p:nvPr/>
        </p:nvSpPr>
        <p:spPr bwMode="auto">
          <a:xfrm>
            <a:off x="1976438" y="4030663"/>
            <a:ext cx="287337" cy="9366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0" name="Oval 14"/>
          <p:cNvSpPr>
            <a:spLocks noChangeArrowheads="1"/>
          </p:cNvSpPr>
          <p:nvPr/>
        </p:nvSpPr>
        <p:spPr bwMode="auto">
          <a:xfrm>
            <a:off x="2551113"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1" name="Oval 15"/>
          <p:cNvSpPr>
            <a:spLocks noChangeArrowheads="1"/>
          </p:cNvSpPr>
          <p:nvPr/>
        </p:nvSpPr>
        <p:spPr bwMode="auto">
          <a:xfrm>
            <a:off x="3125788"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2" name="Oval 16"/>
          <p:cNvSpPr>
            <a:spLocks noChangeArrowheads="1"/>
          </p:cNvSpPr>
          <p:nvPr/>
        </p:nvSpPr>
        <p:spPr bwMode="auto">
          <a:xfrm>
            <a:off x="3700463"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3" name="Oval 17"/>
          <p:cNvSpPr>
            <a:spLocks noChangeArrowheads="1"/>
          </p:cNvSpPr>
          <p:nvPr/>
        </p:nvSpPr>
        <p:spPr bwMode="auto">
          <a:xfrm>
            <a:off x="4275138"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4" name="Oval 18"/>
          <p:cNvSpPr>
            <a:spLocks noChangeArrowheads="1"/>
          </p:cNvSpPr>
          <p:nvPr/>
        </p:nvSpPr>
        <p:spPr bwMode="auto">
          <a:xfrm>
            <a:off x="4849813"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5" name="Oval 19"/>
          <p:cNvSpPr>
            <a:spLocks noChangeArrowheads="1"/>
          </p:cNvSpPr>
          <p:nvPr/>
        </p:nvSpPr>
        <p:spPr bwMode="auto">
          <a:xfrm>
            <a:off x="5424488"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6" name="Oval 21"/>
          <p:cNvSpPr>
            <a:spLocks noChangeArrowheads="1"/>
          </p:cNvSpPr>
          <p:nvPr/>
        </p:nvSpPr>
        <p:spPr bwMode="auto">
          <a:xfrm>
            <a:off x="6573838"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7" name="Oval 22"/>
          <p:cNvSpPr>
            <a:spLocks noChangeArrowheads="1"/>
          </p:cNvSpPr>
          <p:nvPr/>
        </p:nvSpPr>
        <p:spPr bwMode="auto">
          <a:xfrm>
            <a:off x="7148513"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8" name="Oval 23"/>
          <p:cNvSpPr>
            <a:spLocks noChangeArrowheads="1"/>
          </p:cNvSpPr>
          <p:nvPr/>
        </p:nvSpPr>
        <p:spPr bwMode="auto">
          <a:xfrm>
            <a:off x="7723188" y="4038600"/>
            <a:ext cx="287337"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9" name="Rectangle 68"/>
          <p:cNvSpPr>
            <a:spLocks noChangeArrowheads="1"/>
          </p:cNvSpPr>
          <p:nvPr/>
        </p:nvSpPr>
        <p:spPr bwMode="auto">
          <a:xfrm>
            <a:off x="1441450" y="2433638"/>
            <a:ext cx="1368425" cy="792162"/>
          </a:xfrm>
          <a:prstGeom prst="rect">
            <a:avLst/>
          </a:prstGeom>
          <a:solidFill>
            <a:srgbClr val="FFFF99"/>
          </a:solidFill>
          <a:ln w="9525">
            <a:miter lim="800000"/>
            <a:headEnd/>
            <a:tailEnd/>
          </a:ln>
          <a:effectLst/>
          <a:scene3d>
            <a:camera prst="legacyObliqueTopRight"/>
            <a:lightRig rig="legacyFlat3" dir="b"/>
          </a:scene3d>
          <a:sp3d extrusionH="100000" prstMaterial="legacyMatte">
            <a:bevelT w="13500" h="13500" prst="angle"/>
            <a:bevelB w="13500" h="13500" prst="angle"/>
            <a:extrusionClr>
              <a:srgbClr val="FFFF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spcBef>
                <a:spcPct val="0"/>
              </a:spcBef>
            </a:pPr>
            <a:r>
              <a:rPr lang="en-US" sz="1600" b="1">
                <a:solidFill>
                  <a:schemeClr val="hlink"/>
                </a:solidFill>
              </a:rPr>
              <a:t>DETECTOR</a:t>
            </a:r>
          </a:p>
        </p:txBody>
      </p:sp>
      <p:sp>
        <p:nvSpPr>
          <p:cNvPr id="43030" name="Rectangle 69"/>
          <p:cNvSpPr>
            <a:spLocks noChangeArrowheads="1"/>
          </p:cNvSpPr>
          <p:nvPr/>
        </p:nvSpPr>
        <p:spPr bwMode="auto">
          <a:xfrm>
            <a:off x="1979613" y="3873500"/>
            <a:ext cx="288925" cy="7143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31" name="Line 70"/>
          <p:cNvSpPr>
            <a:spLocks noChangeShapeType="1"/>
          </p:cNvSpPr>
          <p:nvPr/>
        </p:nvSpPr>
        <p:spPr bwMode="auto">
          <a:xfrm flipV="1">
            <a:off x="2124075" y="3225800"/>
            <a:ext cx="0" cy="647700"/>
          </a:xfrm>
          <a:prstGeom prst="line">
            <a:avLst/>
          </a:prstGeom>
          <a:noFill/>
          <a:ln w="190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2" name="Rectangle 71"/>
          <p:cNvSpPr>
            <a:spLocks noChangeArrowheads="1"/>
          </p:cNvSpPr>
          <p:nvPr/>
        </p:nvSpPr>
        <p:spPr bwMode="auto">
          <a:xfrm>
            <a:off x="3276600" y="2424113"/>
            <a:ext cx="1584325" cy="792162"/>
          </a:xfrm>
          <a:prstGeom prst="rect">
            <a:avLst/>
          </a:prstGeom>
          <a:solidFill>
            <a:srgbClr val="99FFCC"/>
          </a:solidFill>
          <a:ln w="9525">
            <a:miter lim="800000"/>
            <a:headEnd/>
            <a:tailEnd/>
          </a:ln>
          <a:effectLst/>
          <a:scene3d>
            <a:camera prst="legacyObliqueTopRight"/>
            <a:lightRig rig="legacyFlat3" dir="b"/>
          </a:scene3d>
          <a:sp3d extrusionH="100000" prstMaterial="legacyMatte">
            <a:bevelT w="13500" h="13500" prst="angle"/>
            <a:bevelB w="13500" h="13500" prst="angle"/>
            <a:extrusionClr>
              <a:srgbClr val="99FF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spcBef>
                <a:spcPct val="0"/>
              </a:spcBef>
            </a:pPr>
            <a:r>
              <a:rPr lang="en-US" sz="1600" b="1">
                <a:solidFill>
                  <a:schemeClr val="hlink"/>
                </a:solidFill>
              </a:rPr>
              <a:t>FEEDBACK</a:t>
            </a:r>
          </a:p>
          <a:p>
            <a:pPr eaLnBrk="1" hangingPunct="1">
              <a:spcBef>
                <a:spcPct val="0"/>
              </a:spcBef>
            </a:pPr>
            <a:r>
              <a:rPr lang="en-US" sz="1600" b="1">
                <a:solidFill>
                  <a:schemeClr val="hlink"/>
                </a:solidFill>
              </a:rPr>
              <a:t>PROCESSING</a:t>
            </a:r>
          </a:p>
        </p:txBody>
      </p:sp>
      <p:sp>
        <p:nvSpPr>
          <p:cNvPr id="43033" name="Rectangle 75"/>
          <p:cNvSpPr>
            <a:spLocks noChangeArrowheads="1"/>
          </p:cNvSpPr>
          <p:nvPr/>
        </p:nvSpPr>
        <p:spPr bwMode="auto">
          <a:xfrm>
            <a:off x="5359400" y="2420938"/>
            <a:ext cx="1584325" cy="792162"/>
          </a:xfrm>
          <a:prstGeom prst="rect">
            <a:avLst/>
          </a:prstGeom>
          <a:solidFill>
            <a:srgbClr val="FFCCCC"/>
          </a:solidFill>
          <a:ln w="9525">
            <a:miter lim="800000"/>
            <a:headEnd/>
            <a:tailEnd/>
          </a:ln>
          <a:effectLst/>
          <a:scene3d>
            <a:camera prst="legacyObliqueTopRight"/>
            <a:lightRig rig="legacyFlat3" dir="b"/>
          </a:scene3d>
          <a:sp3d extrusionH="100000" prstMaterial="legacyMatte">
            <a:bevelT w="13500" h="13500" prst="angle"/>
            <a:bevelB w="13500" h="13500" prst="angle"/>
            <a:extrusionClr>
              <a:srgbClr val="FF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spcBef>
                <a:spcPct val="0"/>
              </a:spcBef>
            </a:pPr>
            <a:r>
              <a:rPr lang="en-US" sz="1600" b="1">
                <a:solidFill>
                  <a:schemeClr val="hlink"/>
                </a:solidFill>
              </a:rPr>
              <a:t>POWER</a:t>
            </a:r>
          </a:p>
          <a:p>
            <a:pPr eaLnBrk="1" hangingPunct="1">
              <a:spcBef>
                <a:spcPct val="0"/>
              </a:spcBef>
            </a:pPr>
            <a:r>
              <a:rPr lang="en-US" sz="1600" b="1">
                <a:solidFill>
                  <a:schemeClr val="hlink"/>
                </a:solidFill>
              </a:rPr>
              <a:t>AMPLIFIER</a:t>
            </a:r>
          </a:p>
        </p:txBody>
      </p:sp>
      <p:sp>
        <p:nvSpPr>
          <p:cNvPr id="43034" name="Rectangle 79"/>
          <p:cNvSpPr>
            <a:spLocks noChangeArrowheads="1"/>
          </p:cNvSpPr>
          <p:nvPr/>
        </p:nvSpPr>
        <p:spPr bwMode="auto">
          <a:xfrm>
            <a:off x="2081213" y="3589338"/>
            <a:ext cx="7921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rgbClr val="008000"/>
                </a:solidFill>
              </a:rPr>
              <a:t>BPM</a:t>
            </a:r>
            <a:endParaRPr lang="en-GB" sz="1600" b="1">
              <a:solidFill>
                <a:srgbClr val="008000"/>
              </a:solidFill>
              <a:sym typeface="Wingdings" pitchFamily="2" charset="2"/>
            </a:endParaRPr>
          </a:p>
        </p:txBody>
      </p:sp>
      <p:sp>
        <p:nvSpPr>
          <p:cNvPr id="43035" name="Rectangle 80"/>
          <p:cNvSpPr>
            <a:spLocks noChangeArrowheads="1"/>
          </p:cNvSpPr>
          <p:nvPr/>
        </p:nvSpPr>
        <p:spPr bwMode="auto">
          <a:xfrm>
            <a:off x="6253163" y="3429000"/>
            <a:ext cx="7921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rgbClr val="008000"/>
                </a:solidFill>
              </a:rPr>
              <a:t>Kicker</a:t>
            </a:r>
            <a:endParaRPr lang="en-GB" sz="1600" b="1">
              <a:solidFill>
                <a:srgbClr val="008000"/>
              </a:solidFill>
              <a:sym typeface="Wingdings" pitchFamily="2" charset="2"/>
            </a:endParaRPr>
          </a:p>
        </p:txBody>
      </p:sp>
      <p:sp>
        <p:nvSpPr>
          <p:cNvPr id="43036" name="Rectangle 81"/>
          <p:cNvSpPr>
            <a:spLocks noChangeArrowheads="1"/>
          </p:cNvSpPr>
          <p:nvPr/>
        </p:nvSpPr>
        <p:spPr bwMode="auto">
          <a:xfrm>
            <a:off x="1476375" y="4941888"/>
            <a:ext cx="6372225" cy="1436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olidFill>
                  <a:schemeClr val="hlink"/>
                </a:solidFill>
              </a:rPr>
              <a:t>BPM and detector</a:t>
            </a:r>
            <a:r>
              <a:rPr lang="en-GB" sz="1600"/>
              <a:t> measure the beam oscillations</a:t>
            </a:r>
          </a:p>
          <a:p>
            <a:pPr algn="just"/>
            <a:r>
              <a:rPr lang="en-GB" sz="1600"/>
              <a:t>The </a:t>
            </a:r>
            <a:r>
              <a:rPr lang="en-GB" sz="1600">
                <a:solidFill>
                  <a:schemeClr val="hlink"/>
                </a:solidFill>
              </a:rPr>
              <a:t>feedback processing</a:t>
            </a:r>
            <a:r>
              <a:rPr lang="en-GB" sz="1600"/>
              <a:t> unit generates the correction signal</a:t>
            </a:r>
          </a:p>
          <a:p>
            <a:pPr algn="just"/>
            <a:r>
              <a:rPr lang="en-GB" sz="1600"/>
              <a:t>The</a:t>
            </a:r>
            <a:r>
              <a:rPr lang="en-GB" sz="1600">
                <a:solidFill>
                  <a:schemeClr val="hlink"/>
                </a:solidFill>
              </a:rPr>
              <a:t> RF power amplifier </a:t>
            </a:r>
            <a:r>
              <a:rPr lang="en-GB" sz="1600"/>
              <a:t>amplifies the signal</a:t>
            </a:r>
          </a:p>
          <a:p>
            <a:pPr algn="just"/>
            <a:r>
              <a:rPr lang="en-GB" sz="1600"/>
              <a:t>The </a:t>
            </a:r>
            <a:r>
              <a:rPr lang="en-GB" sz="1600">
                <a:solidFill>
                  <a:schemeClr val="hlink"/>
                </a:solidFill>
              </a:rPr>
              <a:t>kicker</a:t>
            </a:r>
            <a:r>
              <a:rPr lang="en-GB" sz="1600"/>
              <a:t> generates the electromagnetic field</a:t>
            </a:r>
            <a:endParaRPr lang="en-GB" sz="1600">
              <a:sym typeface="Wingdings" pitchFamily="2" charset="2"/>
            </a:endParaRPr>
          </a:p>
        </p:txBody>
      </p:sp>
      <p:sp>
        <p:nvSpPr>
          <p:cNvPr id="43037" name="AutoShape 82"/>
          <p:cNvSpPr>
            <a:spLocks noChangeArrowheads="1"/>
          </p:cNvSpPr>
          <p:nvPr/>
        </p:nvSpPr>
        <p:spPr bwMode="auto">
          <a:xfrm rot="5400000">
            <a:off x="5880894" y="3586956"/>
            <a:ext cx="647700" cy="985838"/>
          </a:xfrm>
          <a:prstGeom prst="can">
            <a:avLst>
              <a:gd name="adj" fmla="val 38051"/>
            </a:avLst>
          </a:prstGeom>
          <a:solidFill>
            <a:srgbClr val="FF6699">
              <a:alpha val="45097"/>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38" name="Rectangle 83"/>
          <p:cNvSpPr>
            <a:spLocks noChangeArrowheads="1"/>
          </p:cNvSpPr>
          <p:nvPr/>
        </p:nvSpPr>
        <p:spPr bwMode="auto">
          <a:xfrm>
            <a:off x="1979613" y="4221163"/>
            <a:ext cx="288925" cy="7143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39" name="Oval 84"/>
          <p:cNvSpPr>
            <a:spLocks noChangeArrowheads="1"/>
          </p:cNvSpPr>
          <p:nvPr/>
        </p:nvSpPr>
        <p:spPr bwMode="auto">
          <a:xfrm>
            <a:off x="6016625" y="4038600"/>
            <a:ext cx="287338" cy="93663"/>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74444CD-DD00-477D-A247-3FB5F1F225AB}" type="slidenum">
              <a:rPr lang="en-US" sz="1400" smtClean="0">
                <a:solidFill>
                  <a:srgbClr val="969696"/>
                </a:solidFill>
                <a:latin typeface="Times" pitchFamily="18" charset="0"/>
              </a:rPr>
              <a:pPr/>
              <a:t>32</a:t>
            </a:fld>
            <a:endParaRPr lang="en-US" sz="1400" smtClean="0">
              <a:solidFill>
                <a:srgbClr val="969696"/>
              </a:solidFill>
              <a:latin typeface="Times" pitchFamily="18" charset="0"/>
            </a:endParaRPr>
          </a:p>
        </p:txBody>
      </p:sp>
      <p:sp>
        <p:nvSpPr>
          <p:cNvPr id="44035" name="Line 43"/>
          <p:cNvSpPr>
            <a:spLocks noChangeShapeType="1"/>
          </p:cNvSpPr>
          <p:nvPr/>
        </p:nvSpPr>
        <p:spPr bwMode="auto">
          <a:xfrm>
            <a:off x="1589088" y="4364038"/>
            <a:ext cx="0" cy="144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36" name="Line 56"/>
          <p:cNvSpPr>
            <a:spLocks noChangeShapeType="1"/>
          </p:cNvSpPr>
          <p:nvPr/>
        </p:nvSpPr>
        <p:spPr bwMode="auto">
          <a:xfrm flipV="1">
            <a:off x="1517650" y="3213100"/>
            <a:ext cx="0" cy="43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37" name="Line 120"/>
          <p:cNvSpPr>
            <a:spLocks noChangeShapeType="1"/>
          </p:cNvSpPr>
          <p:nvPr/>
        </p:nvSpPr>
        <p:spPr bwMode="auto">
          <a:xfrm>
            <a:off x="6443663" y="2636838"/>
            <a:ext cx="5048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38" name="Line 115"/>
          <p:cNvSpPr>
            <a:spLocks noChangeShapeType="1"/>
          </p:cNvSpPr>
          <p:nvPr/>
        </p:nvSpPr>
        <p:spPr bwMode="auto">
          <a:xfrm flipH="1">
            <a:off x="4505325" y="3181350"/>
            <a:ext cx="43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39" name="Line 114"/>
          <p:cNvSpPr>
            <a:spLocks noChangeShapeType="1"/>
          </p:cNvSpPr>
          <p:nvPr/>
        </p:nvSpPr>
        <p:spPr bwMode="auto">
          <a:xfrm flipH="1">
            <a:off x="4497388" y="2100263"/>
            <a:ext cx="43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40" name="Rectangle 2"/>
          <p:cNvSpPr>
            <a:spLocks noChangeArrowheads="1"/>
          </p:cNvSpPr>
          <p:nvPr/>
        </p:nvSpPr>
        <p:spPr bwMode="auto">
          <a:xfrm>
            <a:off x="250825" y="188913"/>
            <a:ext cx="6913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Mode-by-mode feedback</a:t>
            </a:r>
          </a:p>
        </p:txBody>
      </p:sp>
      <p:sp>
        <p:nvSpPr>
          <p:cNvPr id="44041" name="Rectangle 3"/>
          <p:cNvSpPr>
            <a:spLocks noChangeArrowheads="1"/>
          </p:cNvSpPr>
          <p:nvPr/>
        </p:nvSpPr>
        <p:spPr bwMode="auto">
          <a:xfrm>
            <a:off x="323850" y="1004888"/>
            <a:ext cx="835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ym typeface="Wingdings" pitchFamily="2" charset="2"/>
              </a:rPr>
              <a:t>A </a:t>
            </a:r>
            <a:r>
              <a:rPr lang="en-GB" sz="1600">
                <a:solidFill>
                  <a:schemeClr val="hlink"/>
                </a:solidFill>
                <a:sym typeface="Wingdings" pitchFamily="2" charset="2"/>
              </a:rPr>
              <a:t>mode-by-mode</a:t>
            </a:r>
            <a:r>
              <a:rPr lang="en-GB" sz="1600">
                <a:sym typeface="Wingdings" pitchFamily="2" charset="2"/>
              </a:rPr>
              <a:t> (frequency domain) feedback acts separately on each unstable mode</a:t>
            </a:r>
          </a:p>
        </p:txBody>
      </p:sp>
      <p:sp>
        <p:nvSpPr>
          <p:cNvPr id="60420" name="AutoShape 4"/>
          <p:cNvSpPr>
            <a:spLocks noChangeArrowheads="1"/>
          </p:cNvSpPr>
          <p:nvPr/>
        </p:nvSpPr>
        <p:spPr bwMode="auto">
          <a:xfrm rot="5400000">
            <a:off x="4157663" y="211138"/>
            <a:ext cx="254000" cy="8064500"/>
          </a:xfrm>
          <a:prstGeom prst="can">
            <a:avLst>
              <a:gd name="adj" fmla="val 46743"/>
            </a:avLst>
          </a:prstGeom>
          <a:gradFill rotWithShape="1">
            <a:gsLst>
              <a:gs pos="0">
                <a:schemeClr val="accent1">
                  <a:alpha val="50999"/>
                </a:schemeClr>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4043" name="Rectangle 24"/>
          <p:cNvSpPr>
            <a:spLocks noChangeArrowheads="1"/>
          </p:cNvSpPr>
          <p:nvPr/>
        </p:nvSpPr>
        <p:spPr bwMode="auto">
          <a:xfrm>
            <a:off x="5329238" y="2347913"/>
            <a:ext cx="1296987" cy="576262"/>
          </a:xfrm>
          <a:prstGeom prst="rect">
            <a:avLst/>
          </a:prstGeom>
          <a:solidFill>
            <a:srgbClr val="FF7C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POWER</a:t>
            </a:r>
          </a:p>
          <a:p>
            <a:pPr eaLnBrk="1" hangingPunct="1">
              <a:spcBef>
                <a:spcPct val="0"/>
              </a:spcBef>
            </a:pPr>
            <a:r>
              <a:rPr lang="en-US" sz="1400" b="1">
                <a:solidFill>
                  <a:schemeClr val="tx1"/>
                </a:solidFill>
              </a:rPr>
              <a:t>AMPLIFIER</a:t>
            </a:r>
          </a:p>
        </p:txBody>
      </p:sp>
      <p:sp>
        <p:nvSpPr>
          <p:cNvPr id="44044" name="Rectangle 30"/>
          <p:cNvSpPr>
            <a:spLocks noChangeArrowheads="1"/>
          </p:cNvSpPr>
          <p:nvPr/>
        </p:nvSpPr>
        <p:spPr bwMode="auto">
          <a:xfrm>
            <a:off x="0" y="4800600"/>
            <a:ext cx="9144000" cy="15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t>An analog electronics generates the position error signal from the BPM buttons</a:t>
            </a:r>
          </a:p>
          <a:p>
            <a:pPr algn="just"/>
            <a:r>
              <a:rPr lang="en-GB" sz="1600"/>
              <a:t>A number of processing channels working in parallel each dedicated to one of the controlled modes</a:t>
            </a:r>
          </a:p>
          <a:p>
            <a:pPr algn="just"/>
            <a:r>
              <a:rPr lang="en-GB" sz="1600"/>
              <a:t>The signals are band-pass filtered, phase shifted by an adjustable delay line to produce a negative feedback and recombined</a:t>
            </a:r>
          </a:p>
        </p:txBody>
      </p:sp>
      <p:sp>
        <p:nvSpPr>
          <p:cNvPr id="44045" name="Rectangle 32"/>
          <p:cNvSpPr>
            <a:spLocks noChangeArrowheads="1"/>
          </p:cNvSpPr>
          <p:nvPr/>
        </p:nvSpPr>
        <p:spPr bwMode="auto">
          <a:xfrm>
            <a:off x="1524000" y="4116388"/>
            <a:ext cx="130175" cy="396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6" name="Line 44"/>
          <p:cNvSpPr>
            <a:spLocks noChangeShapeType="1"/>
          </p:cNvSpPr>
          <p:nvPr/>
        </p:nvSpPr>
        <p:spPr bwMode="auto">
          <a:xfrm flipH="1">
            <a:off x="1446213" y="4508500"/>
            <a:ext cx="142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47" name="Line 47"/>
          <p:cNvSpPr>
            <a:spLocks noChangeShapeType="1"/>
          </p:cNvSpPr>
          <p:nvPr/>
        </p:nvSpPr>
        <p:spPr bwMode="auto">
          <a:xfrm flipV="1">
            <a:off x="1446213" y="3859213"/>
            <a:ext cx="0" cy="649287"/>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48" name="Line 50"/>
          <p:cNvSpPr>
            <a:spLocks noChangeShapeType="1"/>
          </p:cNvSpPr>
          <p:nvPr/>
        </p:nvSpPr>
        <p:spPr bwMode="auto">
          <a:xfrm flipV="1">
            <a:off x="1595438" y="3854450"/>
            <a:ext cx="0" cy="258763"/>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49" name="Rectangle 51"/>
          <p:cNvSpPr>
            <a:spLocks noChangeArrowheads="1"/>
          </p:cNvSpPr>
          <p:nvPr/>
        </p:nvSpPr>
        <p:spPr bwMode="auto">
          <a:xfrm>
            <a:off x="1335088" y="3576638"/>
            <a:ext cx="358775" cy="28892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latin typeface="Symbol" pitchFamily="18" charset="2"/>
              </a:rPr>
              <a:t>D</a:t>
            </a:r>
          </a:p>
        </p:txBody>
      </p:sp>
      <p:sp>
        <p:nvSpPr>
          <p:cNvPr id="44050" name="Line 57"/>
          <p:cNvSpPr>
            <a:spLocks noChangeShapeType="1"/>
          </p:cNvSpPr>
          <p:nvPr/>
        </p:nvSpPr>
        <p:spPr bwMode="auto">
          <a:xfrm>
            <a:off x="1519238" y="3213100"/>
            <a:ext cx="5032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1" name="Rectangle 59"/>
          <p:cNvSpPr>
            <a:spLocks noChangeArrowheads="1"/>
          </p:cNvSpPr>
          <p:nvPr/>
        </p:nvSpPr>
        <p:spPr bwMode="auto">
          <a:xfrm>
            <a:off x="2027238" y="3016250"/>
            <a:ext cx="1008062" cy="379413"/>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endParaRPr lang="en-GB" sz="1200" b="1">
              <a:solidFill>
                <a:schemeClr val="accent1"/>
              </a:solidFill>
            </a:endParaRPr>
          </a:p>
        </p:txBody>
      </p:sp>
      <p:sp>
        <p:nvSpPr>
          <p:cNvPr id="44052" name="Line 60"/>
          <p:cNvSpPr>
            <a:spLocks noChangeShapeType="1"/>
          </p:cNvSpPr>
          <p:nvPr/>
        </p:nvSpPr>
        <p:spPr bwMode="auto">
          <a:xfrm>
            <a:off x="3033713" y="3203575"/>
            <a:ext cx="7921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3" name="Freeform 77"/>
          <p:cNvSpPr>
            <a:spLocks/>
          </p:cNvSpPr>
          <p:nvPr/>
        </p:nvSpPr>
        <p:spPr bwMode="auto">
          <a:xfrm>
            <a:off x="2160588" y="3068638"/>
            <a:ext cx="360362" cy="288925"/>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4" name="Rectangle 80"/>
          <p:cNvSpPr>
            <a:spLocks noChangeArrowheads="1"/>
          </p:cNvSpPr>
          <p:nvPr/>
        </p:nvSpPr>
        <p:spPr bwMode="auto">
          <a:xfrm>
            <a:off x="2592388" y="3033713"/>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rPr>
              <a:t>f</a:t>
            </a:r>
            <a:r>
              <a:rPr lang="en-GB" sz="1600" b="1" baseline="-25000">
                <a:solidFill>
                  <a:schemeClr val="tx1"/>
                </a:solidFill>
              </a:rPr>
              <a:t>3</a:t>
            </a:r>
            <a:endParaRPr lang="en-GB" sz="1600" b="1" baseline="-25000">
              <a:solidFill>
                <a:schemeClr val="tx1"/>
              </a:solidFill>
              <a:sym typeface="Wingdings" pitchFamily="2" charset="2"/>
            </a:endParaRPr>
          </a:p>
        </p:txBody>
      </p:sp>
      <p:sp>
        <p:nvSpPr>
          <p:cNvPr id="44055" name="Rectangle 81"/>
          <p:cNvSpPr>
            <a:spLocks noChangeArrowheads="1"/>
          </p:cNvSpPr>
          <p:nvPr/>
        </p:nvSpPr>
        <p:spPr bwMode="auto">
          <a:xfrm>
            <a:off x="3851275" y="3009900"/>
            <a:ext cx="685800" cy="3794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delay3</a:t>
            </a:r>
          </a:p>
        </p:txBody>
      </p:sp>
      <p:sp>
        <p:nvSpPr>
          <p:cNvPr id="44056" name="Oval 82"/>
          <p:cNvSpPr>
            <a:spLocks noChangeArrowheads="1"/>
          </p:cNvSpPr>
          <p:nvPr/>
        </p:nvSpPr>
        <p:spPr bwMode="auto">
          <a:xfrm>
            <a:off x="4829175" y="2524125"/>
            <a:ext cx="215900" cy="21748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57" name="Rectangle 83"/>
          <p:cNvSpPr>
            <a:spLocks noChangeArrowheads="1"/>
          </p:cNvSpPr>
          <p:nvPr/>
        </p:nvSpPr>
        <p:spPr bwMode="auto">
          <a:xfrm>
            <a:off x="4757738" y="2389188"/>
            <a:ext cx="43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tx1"/>
                </a:solidFill>
              </a:rPr>
              <a:t>+</a:t>
            </a:r>
            <a:endParaRPr lang="en-GB" sz="2400" b="1" baseline="-25000">
              <a:solidFill>
                <a:schemeClr val="tx1"/>
              </a:solidFill>
              <a:sym typeface="Wingdings" pitchFamily="2" charset="2"/>
            </a:endParaRPr>
          </a:p>
        </p:txBody>
      </p:sp>
      <p:sp>
        <p:nvSpPr>
          <p:cNvPr id="44058" name="Line 86"/>
          <p:cNvSpPr>
            <a:spLocks noChangeShapeType="1"/>
          </p:cNvSpPr>
          <p:nvPr/>
        </p:nvSpPr>
        <p:spPr bwMode="auto">
          <a:xfrm>
            <a:off x="4537075" y="2636838"/>
            <a:ext cx="2873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9" name="Line 87"/>
          <p:cNvSpPr>
            <a:spLocks noChangeShapeType="1"/>
          </p:cNvSpPr>
          <p:nvPr/>
        </p:nvSpPr>
        <p:spPr bwMode="auto">
          <a:xfrm>
            <a:off x="5040313" y="2630488"/>
            <a:ext cx="2873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60" name="Line 90"/>
          <p:cNvSpPr>
            <a:spLocks noChangeShapeType="1"/>
          </p:cNvSpPr>
          <p:nvPr/>
        </p:nvSpPr>
        <p:spPr bwMode="auto">
          <a:xfrm>
            <a:off x="1519238" y="2660650"/>
            <a:ext cx="5032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61" name="Rectangle 91"/>
          <p:cNvSpPr>
            <a:spLocks noChangeArrowheads="1"/>
          </p:cNvSpPr>
          <p:nvPr/>
        </p:nvSpPr>
        <p:spPr bwMode="auto">
          <a:xfrm>
            <a:off x="2027238" y="2463800"/>
            <a:ext cx="1008062" cy="379413"/>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endParaRPr lang="en-GB" sz="1200" b="1">
              <a:solidFill>
                <a:schemeClr val="accent1"/>
              </a:solidFill>
            </a:endParaRPr>
          </a:p>
        </p:txBody>
      </p:sp>
      <p:sp>
        <p:nvSpPr>
          <p:cNvPr id="44062" name="Line 92"/>
          <p:cNvSpPr>
            <a:spLocks noChangeShapeType="1"/>
          </p:cNvSpPr>
          <p:nvPr/>
        </p:nvSpPr>
        <p:spPr bwMode="auto">
          <a:xfrm>
            <a:off x="3033713" y="2651125"/>
            <a:ext cx="7921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63" name="Freeform 93"/>
          <p:cNvSpPr>
            <a:spLocks/>
          </p:cNvSpPr>
          <p:nvPr/>
        </p:nvSpPr>
        <p:spPr bwMode="auto">
          <a:xfrm>
            <a:off x="2160588" y="2516188"/>
            <a:ext cx="360362" cy="288925"/>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64" name="Rectangle 94"/>
          <p:cNvSpPr>
            <a:spLocks noChangeArrowheads="1"/>
          </p:cNvSpPr>
          <p:nvPr/>
        </p:nvSpPr>
        <p:spPr bwMode="auto">
          <a:xfrm>
            <a:off x="2592388" y="2481263"/>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rPr>
              <a:t>f</a:t>
            </a:r>
            <a:r>
              <a:rPr lang="en-GB" sz="1600" b="1" baseline="-25000">
                <a:solidFill>
                  <a:schemeClr val="tx1"/>
                </a:solidFill>
              </a:rPr>
              <a:t>2</a:t>
            </a:r>
            <a:endParaRPr lang="en-GB" sz="1600" b="1" baseline="-25000">
              <a:solidFill>
                <a:schemeClr val="tx1"/>
              </a:solidFill>
              <a:sym typeface="Wingdings" pitchFamily="2" charset="2"/>
            </a:endParaRPr>
          </a:p>
        </p:txBody>
      </p:sp>
      <p:sp>
        <p:nvSpPr>
          <p:cNvPr id="44065" name="Rectangle 95"/>
          <p:cNvSpPr>
            <a:spLocks noChangeArrowheads="1"/>
          </p:cNvSpPr>
          <p:nvPr/>
        </p:nvSpPr>
        <p:spPr bwMode="auto">
          <a:xfrm>
            <a:off x="3851275" y="2457450"/>
            <a:ext cx="685800" cy="3794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delay2</a:t>
            </a:r>
          </a:p>
        </p:txBody>
      </p:sp>
      <p:sp>
        <p:nvSpPr>
          <p:cNvPr id="44066" name="Line 97"/>
          <p:cNvSpPr>
            <a:spLocks noChangeShapeType="1"/>
          </p:cNvSpPr>
          <p:nvPr/>
        </p:nvSpPr>
        <p:spPr bwMode="auto">
          <a:xfrm>
            <a:off x="1519238" y="2097088"/>
            <a:ext cx="5032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67" name="Rectangle 98"/>
          <p:cNvSpPr>
            <a:spLocks noChangeArrowheads="1"/>
          </p:cNvSpPr>
          <p:nvPr/>
        </p:nvSpPr>
        <p:spPr bwMode="auto">
          <a:xfrm>
            <a:off x="2027238" y="1900238"/>
            <a:ext cx="1008062" cy="37941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endParaRPr lang="en-GB" sz="1200" b="1">
              <a:solidFill>
                <a:schemeClr val="accent1"/>
              </a:solidFill>
            </a:endParaRPr>
          </a:p>
        </p:txBody>
      </p:sp>
      <p:sp>
        <p:nvSpPr>
          <p:cNvPr id="44068" name="Line 99"/>
          <p:cNvSpPr>
            <a:spLocks noChangeShapeType="1"/>
          </p:cNvSpPr>
          <p:nvPr/>
        </p:nvSpPr>
        <p:spPr bwMode="auto">
          <a:xfrm>
            <a:off x="3033713" y="2087563"/>
            <a:ext cx="7921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69" name="Freeform 100"/>
          <p:cNvSpPr>
            <a:spLocks/>
          </p:cNvSpPr>
          <p:nvPr/>
        </p:nvSpPr>
        <p:spPr bwMode="auto">
          <a:xfrm>
            <a:off x="2160588" y="1952625"/>
            <a:ext cx="360362" cy="288925"/>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70" name="Rectangle 101"/>
          <p:cNvSpPr>
            <a:spLocks noChangeArrowheads="1"/>
          </p:cNvSpPr>
          <p:nvPr/>
        </p:nvSpPr>
        <p:spPr bwMode="auto">
          <a:xfrm>
            <a:off x="2592388" y="191770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rPr>
              <a:t>f</a:t>
            </a:r>
            <a:r>
              <a:rPr lang="en-GB" sz="1600" b="1" baseline="-25000">
                <a:solidFill>
                  <a:schemeClr val="tx1"/>
                </a:solidFill>
              </a:rPr>
              <a:t>1</a:t>
            </a:r>
            <a:endParaRPr lang="en-GB" sz="1600" b="1" baseline="-25000">
              <a:solidFill>
                <a:schemeClr val="tx1"/>
              </a:solidFill>
              <a:sym typeface="Wingdings" pitchFamily="2" charset="2"/>
            </a:endParaRPr>
          </a:p>
        </p:txBody>
      </p:sp>
      <p:sp>
        <p:nvSpPr>
          <p:cNvPr id="44071" name="Rectangle 102"/>
          <p:cNvSpPr>
            <a:spLocks noChangeArrowheads="1"/>
          </p:cNvSpPr>
          <p:nvPr/>
        </p:nvSpPr>
        <p:spPr bwMode="auto">
          <a:xfrm>
            <a:off x="3851275" y="1893888"/>
            <a:ext cx="685800" cy="37941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delay1</a:t>
            </a:r>
          </a:p>
        </p:txBody>
      </p:sp>
      <p:sp>
        <p:nvSpPr>
          <p:cNvPr id="44072" name="Line 103"/>
          <p:cNvSpPr>
            <a:spLocks noChangeShapeType="1"/>
          </p:cNvSpPr>
          <p:nvPr/>
        </p:nvSpPr>
        <p:spPr bwMode="auto">
          <a:xfrm flipV="1">
            <a:off x="1516063" y="2098675"/>
            <a:ext cx="0" cy="12239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73" name="Rectangle 104"/>
          <p:cNvSpPr>
            <a:spLocks noChangeArrowheads="1"/>
          </p:cNvSpPr>
          <p:nvPr/>
        </p:nvSpPr>
        <p:spPr bwMode="auto">
          <a:xfrm>
            <a:off x="2447925" y="3429000"/>
            <a:ext cx="431800"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30000"/>
              </a:lnSpc>
            </a:pPr>
            <a:r>
              <a:rPr lang="en-GB" sz="1600" b="1">
                <a:solidFill>
                  <a:schemeClr val="tx1"/>
                </a:solidFill>
              </a:rPr>
              <a:t>.</a:t>
            </a:r>
          </a:p>
          <a:p>
            <a:pPr algn="l">
              <a:lnSpc>
                <a:spcPct val="30000"/>
              </a:lnSpc>
            </a:pPr>
            <a:r>
              <a:rPr lang="en-GB" sz="1600" b="1">
                <a:solidFill>
                  <a:schemeClr val="tx1"/>
                </a:solidFill>
              </a:rPr>
              <a:t>.</a:t>
            </a:r>
          </a:p>
          <a:p>
            <a:pPr algn="l">
              <a:lnSpc>
                <a:spcPct val="30000"/>
              </a:lnSpc>
            </a:pPr>
            <a:r>
              <a:rPr lang="en-GB" sz="1600" b="1">
                <a:solidFill>
                  <a:schemeClr val="tx1"/>
                </a:solidFill>
              </a:rPr>
              <a:t>.</a:t>
            </a:r>
            <a:endParaRPr lang="en-GB" sz="1600" b="1" baseline="-25000">
              <a:solidFill>
                <a:schemeClr val="tx1"/>
              </a:solidFill>
              <a:sym typeface="Wingdings" pitchFamily="2" charset="2"/>
            </a:endParaRPr>
          </a:p>
        </p:txBody>
      </p:sp>
      <p:sp>
        <p:nvSpPr>
          <p:cNvPr id="44074" name="Line 107"/>
          <p:cNvSpPr>
            <a:spLocks noChangeShapeType="1"/>
          </p:cNvSpPr>
          <p:nvPr/>
        </p:nvSpPr>
        <p:spPr bwMode="auto">
          <a:xfrm>
            <a:off x="4935538" y="2098675"/>
            <a:ext cx="0"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75" name="Line 116"/>
          <p:cNvSpPr>
            <a:spLocks noChangeShapeType="1"/>
          </p:cNvSpPr>
          <p:nvPr/>
        </p:nvSpPr>
        <p:spPr bwMode="auto">
          <a:xfrm>
            <a:off x="4938713" y="2740025"/>
            <a:ext cx="0" cy="43180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4076" name="Group 124"/>
          <p:cNvGrpSpPr>
            <a:grpSpLocks/>
          </p:cNvGrpSpPr>
          <p:nvPr/>
        </p:nvGrpSpPr>
        <p:grpSpPr bwMode="auto">
          <a:xfrm>
            <a:off x="900113" y="4213225"/>
            <a:ext cx="6934200" cy="65088"/>
            <a:chOff x="521" y="2465"/>
            <a:chExt cx="4368" cy="41"/>
          </a:xfrm>
        </p:grpSpPr>
        <p:sp>
          <p:nvSpPr>
            <p:cNvPr id="44084" name="Oval 6"/>
            <p:cNvSpPr>
              <a:spLocks noChangeArrowheads="1"/>
            </p:cNvSpPr>
            <p:nvPr/>
          </p:nvSpPr>
          <p:spPr bwMode="auto">
            <a:xfrm>
              <a:off x="871"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5" name="Oval 7"/>
            <p:cNvSpPr>
              <a:spLocks noChangeArrowheads="1"/>
            </p:cNvSpPr>
            <p:nvPr/>
          </p:nvSpPr>
          <p:spPr bwMode="auto">
            <a:xfrm>
              <a:off x="1201"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6" name="Oval 9"/>
            <p:cNvSpPr>
              <a:spLocks noChangeArrowheads="1"/>
            </p:cNvSpPr>
            <p:nvPr/>
          </p:nvSpPr>
          <p:spPr bwMode="auto">
            <a:xfrm>
              <a:off x="1540"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7" name="Oval 10"/>
            <p:cNvSpPr>
              <a:spLocks noChangeArrowheads="1"/>
            </p:cNvSpPr>
            <p:nvPr/>
          </p:nvSpPr>
          <p:spPr bwMode="auto">
            <a:xfrm>
              <a:off x="1902"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8" name="Oval 11"/>
            <p:cNvSpPr>
              <a:spLocks noChangeArrowheads="1"/>
            </p:cNvSpPr>
            <p:nvPr/>
          </p:nvSpPr>
          <p:spPr bwMode="auto">
            <a:xfrm>
              <a:off x="2264"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9" name="Oval 12"/>
            <p:cNvSpPr>
              <a:spLocks noChangeArrowheads="1"/>
            </p:cNvSpPr>
            <p:nvPr/>
          </p:nvSpPr>
          <p:spPr bwMode="auto">
            <a:xfrm>
              <a:off x="2626"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0" name="Oval 13"/>
            <p:cNvSpPr>
              <a:spLocks noChangeArrowheads="1"/>
            </p:cNvSpPr>
            <p:nvPr/>
          </p:nvSpPr>
          <p:spPr bwMode="auto">
            <a:xfrm>
              <a:off x="2988"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1" name="Oval 14"/>
            <p:cNvSpPr>
              <a:spLocks noChangeArrowheads="1"/>
            </p:cNvSpPr>
            <p:nvPr/>
          </p:nvSpPr>
          <p:spPr bwMode="auto">
            <a:xfrm>
              <a:off x="3350"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2" name="Oval 15"/>
            <p:cNvSpPr>
              <a:spLocks noChangeArrowheads="1"/>
            </p:cNvSpPr>
            <p:nvPr/>
          </p:nvSpPr>
          <p:spPr bwMode="auto">
            <a:xfrm>
              <a:off x="3712"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3" name="Oval 16"/>
            <p:cNvSpPr>
              <a:spLocks noChangeArrowheads="1"/>
            </p:cNvSpPr>
            <p:nvPr/>
          </p:nvSpPr>
          <p:spPr bwMode="auto">
            <a:xfrm>
              <a:off x="4074"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4" name="Oval 17"/>
            <p:cNvSpPr>
              <a:spLocks noChangeArrowheads="1"/>
            </p:cNvSpPr>
            <p:nvPr/>
          </p:nvSpPr>
          <p:spPr bwMode="auto">
            <a:xfrm>
              <a:off x="4436"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5" name="Oval 18"/>
            <p:cNvSpPr>
              <a:spLocks noChangeArrowheads="1"/>
            </p:cNvSpPr>
            <p:nvPr/>
          </p:nvSpPr>
          <p:spPr bwMode="auto">
            <a:xfrm>
              <a:off x="4798" y="2465"/>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6" name="Oval 118"/>
            <p:cNvSpPr>
              <a:spLocks noChangeArrowheads="1"/>
            </p:cNvSpPr>
            <p:nvPr/>
          </p:nvSpPr>
          <p:spPr bwMode="auto">
            <a:xfrm>
              <a:off x="521" y="2470"/>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4077" name="Line 121"/>
          <p:cNvSpPr>
            <a:spLocks noChangeShapeType="1"/>
          </p:cNvSpPr>
          <p:nvPr/>
        </p:nvSpPr>
        <p:spPr bwMode="auto">
          <a:xfrm>
            <a:off x="6948488" y="2636838"/>
            <a:ext cx="0" cy="1482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78" name="Rectangle 122"/>
          <p:cNvSpPr>
            <a:spLocks noChangeArrowheads="1"/>
          </p:cNvSpPr>
          <p:nvPr/>
        </p:nvSpPr>
        <p:spPr bwMode="auto">
          <a:xfrm>
            <a:off x="1619250" y="3860800"/>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a:t>
            </a:r>
            <a:endParaRPr lang="en-GB" sz="1400" b="1">
              <a:solidFill>
                <a:srgbClr val="008000"/>
              </a:solidFill>
              <a:sym typeface="Wingdings" pitchFamily="2" charset="2"/>
            </a:endParaRPr>
          </a:p>
        </p:txBody>
      </p:sp>
      <p:sp>
        <p:nvSpPr>
          <p:cNvPr id="44079" name="Rectangle 123"/>
          <p:cNvSpPr>
            <a:spLocks noChangeArrowheads="1"/>
          </p:cNvSpPr>
          <p:nvPr/>
        </p:nvSpPr>
        <p:spPr bwMode="auto">
          <a:xfrm>
            <a:off x="6227763" y="3800475"/>
            <a:ext cx="792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Kicker</a:t>
            </a:r>
            <a:endParaRPr lang="en-GB" sz="1400" b="1">
              <a:solidFill>
                <a:srgbClr val="008000"/>
              </a:solidFill>
              <a:sym typeface="Wingdings" pitchFamily="2" charset="2"/>
            </a:endParaRPr>
          </a:p>
        </p:txBody>
      </p:sp>
      <p:sp>
        <p:nvSpPr>
          <p:cNvPr id="44080" name="Rectangle 31"/>
          <p:cNvSpPr>
            <a:spLocks noChangeArrowheads="1"/>
          </p:cNvSpPr>
          <p:nvPr/>
        </p:nvSpPr>
        <p:spPr bwMode="auto">
          <a:xfrm>
            <a:off x="1524000" y="4340225"/>
            <a:ext cx="130175"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1" name="Rectangle 125"/>
          <p:cNvSpPr>
            <a:spLocks noChangeArrowheads="1"/>
          </p:cNvSpPr>
          <p:nvPr/>
        </p:nvSpPr>
        <p:spPr bwMode="auto">
          <a:xfrm>
            <a:off x="6745288" y="4114800"/>
            <a:ext cx="392112"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2" name="Rectangle 127"/>
          <p:cNvSpPr>
            <a:spLocks noChangeArrowheads="1"/>
          </p:cNvSpPr>
          <p:nvPr/>
        </p:nvSpPr>
        <p:spPr bwMode="auto">
          <a:xfrm>
            <a:off x="6757988" y="4330700"/>
            <a:ext cx="392112"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3" name="Rectangle 132"/>
          <p:cNvSpPr>
            <a:spLocks noChangeArrowheads="1"/>
          </p:cNvSpPr>
          <p:nvPr/>
        </p:nvSpPr>
        <p:spPr bwMode="auto">
          <a:xfrm>
            <a:off x="6732588" y="1928813"/>
            <a:ext cx="22320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200" b="1">
                <a:solidFill>
                  <a:srgbClr val="009900"/>
                </a:solidFill>
                <a:sym typeface="Wingdings" pitchFamily="2" charset="2"/>
              </a:rPr>
              <a:t>TRANSVERSE FEEDBACK</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1AD2248-40A7-408F-B09E-7C8F4A22071A}" type="slidenum">
              <a:rPr lang="en-US" sz="1400" smtClean="0">
                <a:solidFill>
                  <a:srgbClr val="969696"/>
                </a:solidFill>
                <a:latin typeface="Times" pitchFamily="18" charset="0"/>
              </a:rPr>
              <a:pPr/>
              <a:t>33</a:t>
            </a:fld>
            <a:endParaRPr lang="en-US" sz="1400" smtClean="0">
              <a:solidFill>
                <a:srgbClr val="969696"/>
              </a:solidFill>
              <a:latin typeface="Times" pitchFamily="18" charset="0"/>
            </a:endParaRPr>
          </a:p>
        </p:txBody>
      </p:sp>
      <p:sp>
        <p:nvSpPr>
          <p:cNvPr id="61540" name="Rectangle 100"/>
          <p:cNvSpPr>
            <a:spLocks noChangeArrowheads="1"/>
          </p:cNvSpPr>
          <p:nvPr/>
        </p:nvSpPr>
        <p:spPr bwMode="auto">
          <a:xfrm>
            <a:off x="53975" y="6021388"/>
            <a:ext cx="9036050" cy="5048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0" name="Rectangle 7"/>
          <p:cNvSpPr>
            <a:spLocks noChangeArrowheads="1"/>
          </p:cNvSpPr>
          <p:nvPr/>
        </p:nvSpPr>
        <p:spPr bwMode="auto">
          <a:xfrm>
            <a:off x="250825" y="188913"/>
            <a:ext cx="6913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Bunch-by-bunch feedback</a:t>
            </a:r>
          </a:p>
        </p:txBody>
      </p:sp>
      <p:sp>
        <p:nvSpPr>
          <p:cNvPr id="45061" name="Rectangle 67"/>
          <p:cNvSpPr>
            <a:spLocks noChangeArrowheads="1"/>
          </p:cNvSpPr>
          <p:nvPr/>
        </p:nvSpPr>
        <p:spPr bwMode="auto">
          <a:xfrm>
            <a:off x="0" y="908050"/>
            <a:ext cx="91440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ym typeface="Wingdings" pitchFamily="2" charset="2"/>
              </a:rPr>
              <a:t>A </a:t>
            </a:r>
            <a:r>
              <a:rPr lang="en-GB" sz="1600">
                <a:solidFill>
                  <a:schemeClr val="hlink"/>
                </a:solidFill>
                <a:sym typeface="Wingdings" pitchFamily="2" charset="2"/>
              </a:rPr>
              <a:t>bunch-by-bunch</a:t>
            </a:r>
            <a:r>
              <a:rPr lang="en-GB" sz="1600">
                <a:sym typeface="Wingdings" pitchFamily="2" charset="2"/>
              </a:rPr>
              <a:t> (time domain) feedback individually steers each bunch by applying small electromagnetic kicks every time the bunch passes through the kicker: the result is a damped oscillation lasting several turns</a:t>
            </a:r>
          </a:p>
          <a:p>
            <a:pPr algn="just"/>
            <a:r>
              <a:rPr lang="en-GB" sz="1600">
                <a:sym typeface="Wingdings" pitchFamily="2" charset="2"/>
              </a:rPr>
              <a:t>The correction signal for a given bunch is generated based on the motion of the same bunch</a:t>
            </a:r>
            <a:endParaRPr lang="en-GB" sz="1600"/>
          </a:p>
        </p:txBody>
      </p:sp>
      <p:grpSp>
        <p:nvGrpSpPr>
          <p:cNvPr id="45062" name="Group 98"/>
          <p:cNvGrpSpPr>
            <a:grpSpLocks/>
          </p:cNvGrpSpPr>
          <p:nvPr/>
        </p:nvGrpSpPr>
        <p:grpSpPr bwMode="auto">
          <a:xfrm>
            <a:off x="431800" y="2260600"/>
            <a:ext cx="8712200" cy="2608263"/>
            <a:chOff x="159" y="1016"/>
            <a:chExt cx="5488" cy="1643"/>
          </a:xfrm>
        </p:grpSpPr>
        <p:sp>
          <p:nvSpPr>
            <p:cNvPr id="45066" name="Line 3"/>
            <p:cNvSpPr>
              <a:spLocks noChangeShapeType="1"/>
            </p:cNvSpPr>
            <p:nvPr/>
          </p:nvSpPr>
          <p:spPr bwMode="auto">
            <a:xfrm>
              <a:off x="4114" y="1480"/>
              <a:ext cx="31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67" name="Line 4"/>
            <p:cNvSpPr>
              <a:spLocks noChangeShapeType="1"/>
            </p:cNvSpPr>
            <p:nvPr/>
          </p:nvSpPr>
          <p:spPr bwMode="auto">
            <a:xfrm flipH="1">
              <a:off x="2415" y="1823"/>
              <a:ext cx="2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68" name="Line 5"/>
            <p:cNvSpPr>
              <a:spLocks noChangeShapeType="1"/>
            </p:cNvSpPr>
            <p:nvPr/>
          </p:nvSpPr>
          <p:spPr bwMode="auto">
            <a:xfrm flipH="1">
              <a:off x="2410" y="1142"/>
              <a:ext cx="2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49" name="AutoShape 9"/>
            <p:cNvSpPr>
              <a:spLocks noChangeArrowheads="1"/>
            </p:cNvSpPr>
            <p:nvPr/>
          </p:nvSpPr>
          <p:spPr bwMode="auto">
            <a:xfrm rot="5400000">
              <a:off x="2619" y="-48"/>
              <a:ext cx="160" cy="5080"/>
            </a:xfrm>
            <a:prstGeom prst="can">
              <a:avLst>
                <a:gd name="adj" fmla="val 46743"/>
              </a:avLst>
            </a:prstGeom>
            <a:gradFill rotWithShape="1">
              <a:gsLst>
                <a:gs pos="0">
                  <a:schemeClr val="accent1">
                    <a:alpha val="50999"/>
                  </a:schemeClr>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5070" name="Rectangle 10"/>
            <p:cNvSpPr>
              <a:spLocks noChangeArrowheads="1"/>
            </p:cNvSpPr>
            <p:nvPr/>
          </p:nvSpPr>
          <p:spPr bwMode="auto">
            <a:xfrm>
              <a:off x="3582" y="1298"/>
              <a:ext cx="750" cy="363"/>
            </a:xfrm>
            <a:prstGeom prst="rect">
              <a:avLst/>
            </a:prstGeom>
            <a:solidFill>
              <a:srgbClr val="FF7C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POWER</a:t>
              </a:r>
            </a:p>
            <a:p>
              <a:pPr eaLnBrk="1" hangingPunct="1">
                <a:spcBef>
                  <a:spcPct val="0"/>
                </a:spcBef>
              </a:pPr>
              <a:r>
                <a:rPr lang="en-US" sz="1400" b="1">
                  <a:solidFill>
                    <a:schemeClr val="tx1"/>
                  </a:solidFill>
                </a:rPr>
                <a:t>AMPLIFIER</a:t>
              </a:r>
            </a:p>
          </p:txBody>
        </p:sp>
        <p:sp>
          <p:nvSpPr>
            <p:cNvPr id="45071" name="Rectangle 24"/>
            <p:cNvSpPr>
              <a:spLocks noChangeArrowheads="1"/>
            </p:cNvSpPr>
            <p:nvPr/>
          </p:nvSpPr>
          <p:spPr bwMode="auto">
            <a:xfrm>
              <a:off x="1156" y="2553"/>
              <a:ext cx="55" cy="1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2" name="Rectangle 25"/>
            <p:cNvSpPr>
              <a:spLocks noChangeArrowheads="1"/>
            </p:cNvSpPr>
            <p:nvPr/>
          </p:nvSpPr>
          <p:spPr bwMode="auto">
            <a:xfrm>
              <a:off x="1156" y="2412"/>
              <a:ext cx="55" cy="1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3" name="Line 26"/>
            <p:cNvSpPr>
              <a:spLocks noChangeShapeType="1"/>
            </p:cNvSpPr>
            <p:nvPr/>
          </p:nvSpPr>
          <p:spPr bwMode="auto">
            <a:xfrm>
              <a:off x="1180" y="2568"/>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74" name="Line 27"/>
            <p:cNvSpPr>
              <a:spLocks noChangeShapeType="1"/>
            </p:cNvSpPr>
            <p:nvPr/>
          </p:nvSpPr>
          <p:spPr bwMode="auto">
            <a:xfrm flipH="1">
              <a:off x="1090" y="2659"/>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75" name="Line 28"/>
            <p:cNvSpPr>
              <a:spLocks noChangeShapeType="1"/>
            </p:cNvSpPr>
            <p:nvPr/>
          </p:nvSpPr>
          <p:spPr bwMode="auto">
            <a:xfrm flipV="1">
              <a:off x="1090" y="2250"/>
              <a:ext cx="0" cy="409"/>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76" name="Line 29"/>
            <p:cNvSpPr>
              <a:spLocks noChangeShapeType="1"/>
            </p:cNvSpPr>
            <p:nvPr/>
          </p:nvSpPr>
          <p:spPr bwMode="auto">
            <a:xfrm flipV="1">
              <a:off x="1184" y="2247"/>
              <a:ext cx="0" cy="163"/>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77" name="Rectangle 30"/>
            <p:cNvSpPr>
              <a:spLocks noChangeArrowheads="1"/>
            </p:cNvSpPr>
            <p:nvPr/>
          </p:nvSpPr>
          <p:spPr bwMode="auto">
            <a:xfrm>
              <a:off x="1020" y="2072"/>
              <a:ext cx="226" cy="182"/>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latin typeface="Symbol" pitchFamily="18" charset="2"/>
                </a:rPr>
                <a:t>D</a:t>
              </a:r>
            </a:p>
          </p:txBody>
        </p:sp>
        <p:sp>
          <p:nvSpPr>
            <p:cNvPr id="45078" name="Rectangle 32"/>
            <p:cNvSpPr>
              <a:spLocks noChangeArrowheads="1"/>
            </p:cNvSpPr>
            <p:nvPr/>
          </p:nvSpPr>
          <p:spPr bwMode="auto">
            <a:xfrm>
              <a:off x="1791" y="1719"/>
              <a:ext cx="635" cy="23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endParaRPr lang="en-GB" sz="1200" b="1">
                <a:solidFill>
                  <a:schemeClr val="accent1"/>
                </a:solidFill>
              </a:endParaRPr>
            </a:p>
          </p:txBody>
        </p:sp>
        <p:sp>
          <p:nvSpPr>
            <p:cNvPr id="45079" name="Line 39"/>
            <p:cNvSpPr>
              <a:spLocks noChangeShapeType="1"/>
            </p:cNvSpPr>
            <p:nvPr/>
          </p:nvSpPr>
          <p:spPr bwMode="auto">
            <a:xfrm>
              <a:off x="2435" y="1480"/>
              <a:ext cx="18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80" name="Line 40"/>
            <p:cNvSpPr>
              <a:spLocks noChangeShapeType="1"/>
            </p:cNvSpPr>
            <p:nvPr/>
          </p:nvSpPr>
          <p:spPr bwMode="auto">
            <a:xfrm>
              <a:off x="2752" y="1476"/>
              <a:ext cx="219"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81" name="Rectangle 43"/>
            <p:cNvSpPr>
              <a:spLocks noChangeArrowheads="1"/>
            </p:cNvSpPr>
            <p:nvPr/>
          </p:nvSpPr>
          <p:spPr bwMode="auto">
            <a:xfrm>
              <a:off x="1789" y="1379"/>
              <a:ext cx="635" cy="23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endParaRPr lang="en-GB" sz="1200" b="1">
                <a:solidFill>
                  <a:schemeClr val="accent1"/>
                </a:solidFill>
              </a:endParaRPr>
            </a:p>
          </p:txBody>
        </p:sp>
        <p:sp>
          <p:nvSpPr>
            <p:cNvPr id="45082" name="Rectangle 50"/>
            <p:cNvSpPr>
              <a:spLocks noChangeArrowheads="1"/>
            </p:cNvSpPr>
            <p:nvPr/>
          </p:nvSpPr>
          <p:spPr bwMode="auto">
            <a:xfrm>
              <a:off x="1791" y="1016"/>
              <a:ext cx="635" cy="23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endParaRPr lang="en-GB" sz="1200" b="1">
                <a:solidFill>
                  <a:schemeClr val="accent1"/>
                </a:solidFill>
              </a:endParaRPr>
            </a:p>
          </p:txBody>
        </p:sp>
        <p:sp>
          <p:nvSpPr>
            <p:cNvPr id="45083" name="Rectangle 53"/>
            <p:cNvSpPr>
              <a:spLocks noChangeArrowheads="1"/>
            </p:cNvSpPr>
            <p:nvPr/>
          </p:nvSpPr>
          <p:spPr bwMode="auto">
            <a:xfrm>
              <a:off x="1806" y="1027"/>
              <a:ext cx="66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rPr>
                <a:t>Channel1</a:t>
              </a:r>
              <a:endParaRPr lang="en-GB" sz="1600" b="1" baseline="-25000">
                <a:solidFill>
                  <a:schemeClr val="tx1"/>
                </a:solidFill>
                <a:sym typeface="Wingdings" pitchFamily="2" charset="2"/>
              </a:endParaRPr>
            </a:p>
          </p:txBody>
        </p:sp>
        <p:sp>
          <p:nvSpPr>
            <p:cNvPr id="45084" name="Rectangle 56"/>
            <p:cNvSpPr>
              <a:spLocks noChangeArrowheads="1"/>
            </p:cNvSpPr>
            <p:nvPr/>
          </p:nvSpPr>
          <p:spPr bwMode="auto">
            <a:xfrm>
              <a:off x="2056" y="1979"/>
              <a:ext cx="272" cy="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30000"/>
                </a:lnSpc>
              </a:pPr>
              <a:r>
                <a:rPr lang="en-GB" sz="1600" b="1">
                  <a:solidFill>
                    <a:schemeClr val="tx1"/>
                  </a:solidFill>
                </a:rPr>
                <a:t>.</a:t>
              </a:r>
            </a:p>
            <a:p>
              <a:pPr algn="l">
                <a:lnSpc>
                  <a:spcPct val="30000"/>
                </a:lnSpc>
              </a:pPr>
              <a:r>
                <a:rPr lang="en-GB" sz="1600" b="1">
                  <a:solidFill>
                    <a:schemeClr val="tx1"/>
                  </a:solidFill>
                </a:rPr>
                <a:t>.</a:t>
              </a:r>
            </a:p>
            <a:p>
              <a:pPr algn="l">
                <a:lnSpc>
                  <a:spcPct val="30000"/>
                </a:lnSpc>
              </a:pPr>
              <a:r>
                <a:rPr lang="en-GB" sz="1600" b="1">
                  <a:solidFill>
                    <a:schemeClr val="tx1"/>
                  </a:solidFill>
                </a:rPr>
                <a:t>.</a:t>
              </a:r>
              <a:endParaRPr lang="en-GB" sz="1600" b="1" baseline="-25000">
                <a:solidFill>
                  <a:schemeClr val="tx1"/>
                </a:solidFill>
                <a:sym typeface="Wingdings" pitchFamily="2" charset="2"/>
              </a:endParaRPr>
            </a:p>
          </p:txBody>
        </p:sp>
        <p:sp>
          <p:nvSpPr>
            <p:cNvPr id="45085" name="Line 57"/>
            <p:cNvSpPr>
              <a:spLocks noChangeShapeType="1"/>
            </p:cNvSpPr>
            <p:nvPr/>
          </p:nvSpPr>
          <p:spPr bwMode="auto">
            <a:xfrm>
              <a:off x="2686" y="1141"/>
              <a:ext cx="0"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86" name="Line 58"/>
            <p:cNvSpPr>
              <a:spLocks noChangeShapeType="1"/>
            </p:cNvSpPr>
            <p:nvPr/>
          </p:nvSpPr>
          <p:spPr bwMode="auto">
            <a:xfrm>
              <a:off x="2684" y="1549"/>
              <a:ext cx="0" cy="272"/>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87" name="Oval 12"/>
            <p:cNvSpPr>
              <a:spLocks noChangeArrowheads="1"/>
            </p:cNvSpPr>
            <p:nvPr/>
          </p:nvSpPr>
          <p:spPr bwMode="auto">
            <a:xfrm>
              <a:off x="802" y="2473"/>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8" name="Oval 13"/>
            <p:cNvSpPr>
              <a:spLocks noChangeArrowheads="1"/>
            </p:cNvSpPr>
            <p:nvPr/>
          </p:nvSpPr>
          <p:spPr bwMode="auto">
            <a:xfrm>
              <a:off x="1474" y="2473"/>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89" name="Oval 14"/>
            <p:cNvSpPr>
              <a:spLocks noChangeArrowheads="1"/>
            </p:cNvSpPr>
            <p:nvPr/>
          </p:nvSpPr>
          <p:spPr bwMode="auto">
            <a:xfrm>
              <a:off x="1135" y="2454"/>
              <a:ext cx="91" cy="36"/>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0" name="Oval 15"/>
            <p:cNvSpPr>
              <a:spLocks noChangeArrowheads="1"/>
            </p:cNvSpPr>
            <p:nvPr/>
          </p:nvSpPr>
          <p:spPr bwMode="auto">
            <a:xfrm>
              <a:off x="1833" y="2473"/>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1" name="Oval 16"/>
            <p:cNvSpPr>
              <a:spLocks noChangeArrowheads="1"/>
            </p:cNvSpPr>
            <p:nvPr/>
          </p:nvSpPr>
          <p:spPr bwMode="auto">
            <a:xfrm>
              <a:off x="2195" y="2473"/>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2" name="Oval 17"/>
            <p:cNvSpPr>
              <a:spLocks noChangeArrowheads="1"/>
            </p:cNvSpPr>
            <p:nvPr/>
          </p:nvSpPr>
          <p:spPr bwMode="auto">
            <a:xfrm>
              <a:off x="2557" y="2473"/>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3" name="Oval 18"/>
            <p:cNvSpPr>
              <a:spLocks noChangeArrowheads="1"/>
            </p:cNvSpPr>
            <p:nvPr/>
          </p:nvSpPr>
          <p:spPr bwMode="auto">
            <a:xfrm>
              <a:off x="2919" y="2473"/>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4" name="Oval 19"/>
            <p:cNvSpPr>
              <a:spLocks noChangeArrowheads="1"/>
            </p:cNvSpPr>
            <p:nvPr/>
          </p:nvSpPr>
          <p:spPr bwMode="auto">
            <a:xfrm>
              <a:off x="3668" y="2473"/>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5" name="Oval 20"/>
            <p:cNvSpPr>
              <a:spLocks noChangeArrowheads="1"/>
            </p:cNvSpPr>
            <p:nvPr/>
          </p:nvSpPr>
          <p:spPr bwMode="auto">
            <a:xfrm>
              <a:off x="4030" y="2473"/>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6" name="Oval 21"/>
            <p:cNvSpPr>
              <a:spLocks noChangeArrowheads="1"/>
            </p:cNvSpPr>
            <p:nvPr/>
          </p:nvSpPr>
          <p:spPr bwMode="auto">
            <a:xfrm>
              <a:off x="4392" y="2509"/>
              <a:ext cx="91" cy="36"/>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7" name="Oval 23"/>
            <p:cNvSpPr>
              <a:spLocks noChangeArrowheads="1"/>
            </p:cNvSpPr>
            <p:nvPr/>
          </p:nvSpPr>
          <p:spPr bwMode="auto">
            <a:xfrm>
              <a:off x="4729" y="2473"/>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8" name="Oval 60"/>
            <p:cNvSpPr>
              <a:spLocks noChangeArrowheads="1"/>
            </p:cNvSpPr>
            <p:nvPr/>
          </p:nvSpPr>
          <p:spPr bwMode="auto">
            <a:xfrm>
              <a:off x="452" y="2478"/>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99" name="Rectangle 62"/>
            <p:cNvSpPr>
              <a:spLocks noChangeArrowheads="1"/>
            </p:cNvSpPr>
            <p:nvPr/>
          </p:nvSpPr>
          <p:spPr bwMode="auto">
            <a:xfrm>
              <a:off x="1202" y="2251"/>
              <a:ext cx="49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a:t>
              </a:r>
              <a:endParaRPr lang="en-GB" sz="1400" b="1">
                <a:solidFill>
                  <a:srgbClr val="008000"/>
                </a:solidFill>
                <a:sym typeface="Wingdings" pitchFamily="2" charset="2"/>
              </a:endParaRPr>
            </a:p>
          </p:txBody>
        </p:sp>
        <p:sp>
          <p:nvSpPr>
            <p:cNvPr id="45100" name="Line 64"/>
            <p:cNvSpPr>
              <a:spLocks noChangeShapeType="1"/>
            </p:cNvSpPr>
            <p:nvPr/>
          </p:nvSpPr>
          <p:spPr bwMode="auto">
            <a:xfrm>
              <a:off x="1180" y="2568"/>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01" name="Rectangle 65"/>
            <p:cNvSpPr>
              <a:spLocks noChangeArrowheads="1"/>
            </p:cNvSpPr>
            <p:nvPr/>
          </p:nvSpPr>
          <p:spPr bwMode="auto">
            <a:xfrm>
              <a:off x="1139" y="2553"/>
              <a:ext cx="82"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102" name="Rectangle 66"/>
            <p:cNvSpPr>
              <a:spLocks noChangeArrowheads="1"/>
            </p:cNvSpPr>
            <p:nvPr/>
          </p:nvSpPr>
          <p:spPr bwMode="auto">
            <a:xfrm>
              <a:off x="1139" y="2412"/>
              <a:ext cx="82"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103" name="Rectangle 70"/>
            <p:cNvSpPr>
              <a:spLocks noChangeArrowheads="1"/>
            </p:cNvSpPr>
            <p:nvPr/>
          </p:nvSpPr>
          <p:spPr bwMode="auto">
            <a:xfrm>
              <a:off x="1794" y="1395"/>
              <a:ext cx="66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rPr>
                <a:t>Channel2</a:t>
              </a:r>
              <a:endParaRPr lang="en-GB" sz="1600" b="1" baseline="-25000">
                <a:solidFill>
                  <a:schemeClr val="tx1"/>
                </a:solidFill>
                <a:sym typeface="Wingdings" pitchFamily="2" charset="2"/>
              </a:endParaRPr>
            </a:p>
          </p:txBody>
        </p:sp>
        <p:sp>
          <p:nvSpPr>
            <p:cNvPr id="45104" name="Rectangle 71"/>
            <p:cNvSpPr>
              <a:spLocks noChangeArrowheads="1"/>
            </p:cNvSpPr>
            <p:nvPr/>
          </p:nvSpPr>
          <p:spPr bwMode="auto">
            <a:xfrm>
              <a:off x="1806" y="1752"/>
              <a:ext cx="66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rPr>
                <a:t>Channel3</a:t>
              </a:r>
              <a:endParaRPr lang="en-GB" sz="1600" b="1" baseline="-25000">
                <a:solidFill>
                  <a:schemeClr val="tx1"/>
                </a:solidFill>
                <a:sym typeface="Wingdings" pitchFamily="2" charset="2"/>
              </a:endParaRPr>
            </a:p>
          </p:txBody>
        </p:sp>
        <p:sp>
          <p:nvSpPr>
            <p:cNvPr id="45105" name="Line 74"/>
            <p:cNvSpPr>
              <a:spLocks noChangeShapeType="1"/>
            </p:cNvSpPr>
            <p:nvPr/>
          </p:nvSpPr>
          <p:spPr bwMode="auto">
            <a:xfrm>
              <a:off x="4438" y="2436"/>
              <a:ext cx="0" cy="90"/>
            </a:xfrm>
            <a:prstGeom prst="line">
              <a:avLst/>
            </a:prstGeom>
            <a:noFill/>
            <a:ln w="9525">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06" name="Line 75"/>
            <p:cNvSpPr>
              <a:spLocks noChangeShapeType="1"/>
            </p:cNvSpPr>
            <p:nvPr/>
          </p:nvSpPr>
          <p:spPr bwMode="auto">
            <a:xfrm>
              <a:off x="2744" y="1525"/>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07" name="Line 76"/>
            <p:cNvSpPr>
              <a:spLocks noChangeShapeType="1"/>
            </p:cNvSpPr>
            <p:nvPr/>
          </p:nvSpPr>
          <p:spPr bwMode="auto">
            <a:xfrm flipH="1">
              <a:off x="2699" y="1476"/>
              <a:ext cx="58" cy="5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08" name="Line 77"/>
            <p:cNvSpPr>
              <a:spLocks noChangeShapeType="1"/>
            </p:cNvSpPr>
            <p:nvPr/>
          </p:nvSpPr>
          <p:spPr bwMode="auto">
            <a:xfrm>
              <a:off x="1502" y="1823"/>
              <a:ext cx="28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09" name="Line 78"/>
            <p:cNvSpPr>
              <a:spLocks noChangeShapeType="1"/>
            </p:cNvSpPr>
            <p:nvPr/>
          </p:nvSpPr>
          <p:spPr bwMode="auto">
            <a:xfrm>
              <a:off x="1499" y="1142"/>
              <a:ext cx="28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10" name="Line 79"/>
            <p:cNvSpPr>
              <a:spLocks noChangeShapeType="1"/>
            </p:cNvSpPr>
            <p:nvPr/>
          </p:nvSpPr>
          <p:spPr bwMode="auto">
            <a:xfrm flipH="1">
              <a:off x="1565" y="1480"/>
              <a:ext cx="222"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11" name="Line 81"/>
            <p:cNvSpPr>
              <a:spLocks noChangeShapeType="1"/>
            </p:cNvSpPr>
            <p:nvPr/>
          </p:nvSpPr>
          <p:spPr bwMode="auto">
            <a:xfrm flipH="1">
              <a:off x="1495" y="1141"/>
              <a:ext cx="0" cy="27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12" name="Line 82"/>
            <p:cNvSpPr>
              <a:spLocks noChangeShapeType="1"/>
            </p:cNvSpPr>
            <p:nvPr/>
          </p:nvSpPr>
          <p:spPr bwMode="auto">
            <a:xfrm flipH="1">
              <a:off x="1497" y="1549"/>
              <a:ext cx="0" cy="27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13" name="Line 83"/>
            <p:cNvSpPr>
              <a:spLocks noChangeShapeType="1"/>
            </p:cNvSpPr>
            <p:nvPr/>
          </p:nvSpPr>
          <p:spPr bwMode="auto">
            <a:xfrm flipH="1">
              <a:off x="1435" y="1525"/>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14" name="Line 84"/>
            <p:cNvSpPr>
              <a:spLocks noChangeAspect="1" noChangeShapeType="1"/>
            </p:cNvSpPr>
            <p:nvPr/>
          </p:nvSpPr>
          <p:spPr bwMode="auto">
            <a:xfrm>
              <a:off x="1421" y="1480"/>
              <a:ext cx="73" cy="5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15" name="Line 86"/>
            <p:cNvSpPr>
              <a:spLocks noChangeShapeType="1"/>
            </p:cNvSpPr>
            <p:nvPr/>
          </p:nvSpPr>
          <p:spPr bwMode="auto">
            <a:xfrm flipV="1">
              <a:off x="1131" y="1480"/>
              <a:ext cx="0" cy="59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16" name="Line 87"/>
            <p:cNvSpPr>
              <a:spLocks noChangeShapeType="1"/>
            </p:cNvSpPr>
            <p:nvPr/>
          </p:nvSpPr>
          <p:spPr bwMode="auto">
            <a:xfrm>
              <a:off x="1131" y="1480"/>
              <a:ext cx="28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17" name="Line 88"/>
            <p:cNvSpPr>
              <a:spLocks noChangeShapeType="1"/>
            </p:cNvSpPr>
            <p:nvPr/>
          </p:nvSpPr>
          <p:spPr bwMode="auto">
            <a:xfrm>
              <a:off x="4431" y="1480"/>
              <a:ext cx="0" cy="93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18" name="Rectangle 89"/>
            <p:cNvSpPr>
              <a:spLocks noChangeArrowheads="1"/>
            </p:cNvSpPr>
            <p:nvPr/>
          </p:nvSpPr>
          <p:spPr bwMode="auto">
            <a:xfrm>
              <a:off x="3977" y="2213"/>
              <a:ext cx="49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Kicker</a:t>
              </a:r>
              <a:endParaRPr lang="en-GB" sz="1400" b="1">
                <a:solidFill>
                  <a:srgbClr val="008000"/>
                </a:solidFill>
                <a:sym typeface="Wingdings" pitchFamily="2" charset="2"/>
              </a:endParaRPr>
            </a:p>
          </p:txBody>
        </p:sp>
        <p:sp>
          <p:nvSpPr>
            <p:cNvPr id="45119" name="Rectangle 90"/>
            <p:cNvSpPr>
              <a:spLocks noChangeArrowheads="1"/>
            </p:cNvSpPr>
            <p:nvPr/>
          </p:nvSpPr>
          <p:spPr bwMode="auto">
            <a:xfrm>
              <a:off x="4303" y="2411"/>
              <a:ext cx="247"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120" name="Rectangle 91"/>
            <p:cNvSpPr>
              <a:spLocks noChangeArrowheads="1"/>
            </p:cNvSpPr>
            <p:nvPr/>
          </p:nvSpPr>
          <p:spPr bwMode="auto">
            <a:xfrm>
              <a:off x="4311" y="2547"/>
              <a:ext cx="247"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121" name="Rectangle 92"/>
            <p:cNvSpPr>
              <a:spLocks noChangeArrowheads="1"/>
            </p:cNvSpPr>
            <p:nvPr/>
          </p:nvSpPr>
          <p:spPr bwMode="auto">
            <a:xfrm>
              <a:off x="4241" y="1107"/>
              <a:ext cx="14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200" b="1">
                  <a:solidFill>
                    <a:srgbClr val="009900"/>
                  </a:solidFill>
                  <a:sym typeface="Wingdings" pitchFamily="2" charset="2"/>
                </a:rPr>
                <a:t>TRANSVERSE FEEDBACK</a:t>
              </a:r>
            </a:p>
          </p:txBody>
        </p:sp>
        <p:sp>
          <p:nvSpPr>
            <p:cNvPr id="45122" name="Oval 93"/>
            <p:cNvSpPr>
              <a:spLocks noChangeAspect="1" noChangeArrowheads="1"/>
            </p:cNvSpPr>
            <p:nvPr/>
          </p:nvSpPr>
          <p:spPr bwMode="auto">
            <a:xfrm>
              <a:off x="1402" y="1468"/>
              <a:ext cx="32" cy="3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123" name="Oval 94"/>
            <p:cNvSpPr>
              <a:spLocks noChangeAspect="1" noChangeArrowheads="1"/>
            </p:cNvSpPr>
            <p:nvPr/>
          </p:nvSpPr>
          <p:spPr bwMode="auto">
            <a:xfrm>
              <a:off x="2745" y="1463"/>
              <a:ext cx="32" cy="3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124" name="Line 96"/>
            <p:cNvSpPr>
              <a:spLocks noChangeShapeType="1"/>
            </p:cNvSpPr>
            <p:nvPr/>
          </p:nvSpPr>
          <p:spPr bwMode="auto">
            <a:xfrm>
              <a:off x="3360" y="1470"/>
              <a:ext cx="219"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125" name="Rectangle 95"/>
            <p:cNvSpPr>
              <a:spLocks noChangeArrowheads="1"/>
            </p:cNvSpPr>
            <p:nvPr/>
          </p:nvSpPr>
          <p:spPr bwMode="auto">
            <a:xfrm>
              <a:off x="2971" y="1352"/>
              <a:ext cx="432" cy="239"/>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a:t>
              </a:r>
            </a:p>
          </p:txBody>
        </p:sp>
        <p:sp>
          <p:nvSpPr>
            <p:cNvPr id="45126" name="Oval 97"/>
            <p:cNvSpPr>
              <a:spLocks noChangeArrowheads="1"/>
            </p:cNvSpPr>
            <p:nvPr/>
          </p:nvSpPr>
          <p:spPr bwMode="auto">
            <a:xfrm>
              <a:off x="3288" y="2477"/>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61539" name="Rectangle 99"/>
          <p:cNvSpPr>
            <a:spLocks noChangeArrowheads="1"/>
          </p:cNvSpPr>
          <p:nvPr/>
        </p:nvSpPr>
        <p:spPr bwMode="auto">
          <a:xfrm>
            <a:off x="0" y="6092825"/>
            <a:ext cx="9144000"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700" b="1">
                <a:solidFill>
                  <a:schemeClr val="hlink"/>
                </a:solidFill>
                <a:sym typeface="Wingdings" pitchFamily="2" charset="2"/>
              </a:rPr>
              <a:t>Damping the oscillation of each bunch is equivalent to damping all multi-bunch modes</a:t>
            </a:r>
          </a:p>
        </p:txBody>
      </p:sp>
      <p:sp>
        <p:nvSpPr>
          <p:cNvPr id="45064" name="Rectangle 101"/>
          <p:cNvSpPr>
            <a:spLocks noChangeArrowheads="1"/>
          </p:cNvSpPr>
          <p:nvPr/>
        </p:nvSpPr>
        <p:spPr bwMode="auto">
          <a:xfrm>
            <a:off x="69850" y="2405063"/>
            <a:ext cx="183515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ym typeface="Wingdings" pitchFamily="2" charset="2"/>
              </a:rPr>
              <a:t>Example of implementation using a time division scheme</a:t>
            </a:r>
          </a:p>
        </p:txBody>
      </p:sp>
      <p:sp>
        <p:nvSpPr>
          <p:cNvPr id="45065" name="Rectangle 102"/>
          <p:cNvSpPr>
            <a:spLocks noChangeArrowheads="1"/>
          </p:cNvSpPr>
          <p:nvPr/>
        </p:nvSpPr>
        <p:spPr bwMode="auto">
          <a:xfrm>
            <a:off x="0" y="5013325"/>
            <a:ext cx="9144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olidFill>
                  <a:schemeClr val="hlink"/>
                </a:solidFill>
                <a:sym typeface="Wingdings" pitchFamily="2" charset="2"/>
              </a:rPr>
              <a:t>Every bunch is measured and corrected at every machine turn</a:t>
            </a:r>
            <a:r>
              <a:rPr lang="en-GB" sz="1600">
                <a:sym typeface="Wingdings" pitchFamily="2" charset="2"/>
              </a:rPr>
              <a:t> but, due to the delay of the feedback chain, the correction kick corresponding to a given measurement is applied to the bunch </a:t>
            </a:r>
            <a:r>
              <a:rPr lang="en-GB" sz="1600">
                <a:solidFill>
                  <a:schemeClr val="hlink"/>
                </a:solidFill>
                <a:sym typeface="Wingdings" pitchFamily="2" charset="2"/>
              </a:rPr>
              <a:t>one or more turns later</a:t>
            </a:r>
            <a:r>
              <a:rPr lang="en-GB" sz="1600">
                <a:sym typeface="Wingdings" pitchFamily="2" charset="2"/>
              </a:rPr>
              <a:t> </a:t>
            </a:r>
            <a:endParaRPr lang="en-GB" sz="1700">
              <a:solidFill>
                <a:schemeClr val="hlink"/>
              </a:solidFill>
              <a:sym typeface="Wingdings"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540"/>
                                        </p:tgtEl>
                                        <p:attrNameLst>
                                          <p:attrName>style.visibility</p:attrName>
                                        </p:attrNameLst>
                                      </p:cBhvr>
                                      <p:to>
                                        <p:strVal val="visible"/>
                                      </p:to>
                                    </p:set>
                                    <p:animEffect transition="in" filter="dissolve">
                                      <p:cBhvr>
                                        <p:cTn id="7" dur="500"/>
                                        <p:tgtEl>
                                          <p:spTgt spid="6154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1539"/>
                                        </p:tgtEl>
                                        <p:attrNameLst>
                                          <p:attrName>style.visibility</p:attrName>
                                        </p:attrNameLst>
                                      </p:cBhvr>
                                      <p:to>
                                        <p:strVal val="visible"/>
                                      </p:to>
                                    </p:set>
                                    <p:animEffect transition="in" filter="dissolve">
                                      <p:cBhvr>
                                        <p:cTn id="10" dur="500"/>
                                        <p:tgtEl>
                                          <p:spTgt spid="61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0" grpId="0" animBg="1"/>
      <p:bldP spid="615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6732DB7-F410-45C1-97B8-904AA0462BCC}" type="slidenum">
              <a:rPr lang="en-US" sz="1400" smtClean="0">
                <a:solidFill>
                  <a:srgbClr val="969696"/>
                </a:solidFill>
                <a:latin typeface="Times" pitchFamily="18" charset="0"/>
              </a:rPr>
              <a:pPr/>
              <a:t>34</a:t>
            </a:fld>
            <a:endParaRPr lang="en-US" sz="1400" smtClean="0">
              <a:solidFill>
                <a:srgbClr val="969696"/>
              </a:solidFill>
              <a:latin typeface="Times" pitchFamily="18" charset="0"/>
            </a:endParaRPr>
          </a:p>
        </p:txBody>
      </p:sp>
      <p:sp>
        <p:nvSpPr>
          <p:cNvPr id="46083" name="Line 65"/>
          <p:cNvSpPr>
            <a:spLocks noChangeShapeType="1"/>
          </p:cNvSpPr>
          <p:nvPr/>
        </p:nvSpPr>
        <p:spPr bwMode="auto">
          <a:xfrm>
            <a:off x="4610100" y="3213100"/>
            <a:ext cx="431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84" name="Line 3"/>
          <p:cNvSpPr>
            <a:spLocks noChangeShapeType="1"/>
          </p:cNvSpPr>
          <p:nvPr/>
        </p:nvSpPr>
        <p:spPr bwMode="auto">
          <a:xfrm>
            <a:off x="6303963" y="3219450"/>
            <a:ext cx="482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85" name="Rectangle 6"/>
          <p:cNvSpPr>
            <a:spLocks noChangeArrowheads="1"/>
          </p:cNvSpPr>
          <p:nvPr/>
        </p:nvSpPr>
        <p:spPr bwMode="auto">
          <a:xfrm>
            <a:off x="107950" y="188913"/>
            <a:ext cx="8243888"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200" b="1">
                <a:solidFill>
                  <a:schemeClr val="hlink"/>
                </a:solidFill>
              </a:rPr>
              <a:t>Analog bunch-by-bunch feedback: one-BPM feedback</a:t>
            </a:r>
          </a:p>
        </p:txBody>
      </p:sp>
      <p:sp>
        <p:nvSpPr>
          <p:cNvPr id="62472" name="AutoShape 8"/>
          <p:cNvSpPr>
            <a:spLocks noChangeArrowheads="1"/>
          </p:cNvSpPr>
          <p:nvPr/>
        </p:nvSpPr>
        <p:spPr bwMode="auto">
          <a:xfrm rot="5400000">
            <a:off x="4157663" y="800100"/>
            <a:ext cx="254000" cy="8064500"/>
          </a:xfrm>
          <a:prstGeom prst="can">
            <a:avLst>
              <a:gd name="adj" fmla="val 46743"/>
            </a:avLst>
          </a:prstGeom>
          <a:gradFill rotWithShape="1">
            <a:gsLst>
              <a:gs pos="0">
                <a:schemeClr val="accent1">
                  <a:alpha val="50999"/>
                </a:schemeClr>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6087" name="Rectangle 9"/>
          <p:cNvSpPr>
            <a:spLocks noChangeArrowheads="1"/>
          </p:cNvSpPr>
          <p:nvPr/>
        </p:nvSpPr>
        <p:spPr bwMode="auto">
          <a:xfrm>
            <a:off x="5037138" y="2924175"/>
            <a:ext cx="1296987" cy="576263"/>
          </a:xfrm>
          <a:prstGeom prst="rect">
            <a:avLst/>
          </a:prstGeom>
          <a:solidFill>
            <a:srgbClr val="FF7C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POWER</a:t>
            </a:r>
          </a:p>
          <a:p>
            <a:pPr eaLnBrk="1" hangingPunct="1">
              <a:spcBef>
                <a:spcPct val="0"/>
              </a:spcBef>
            </a:pPr>
            <a:r>
              <a:rPr lang="en-US" sz="1400" b="1">
                <a:solidFill>
                  <a:schemeClr val="tx1"/>
                </a:solidFill>
              </a:rPr>
              <a:t>AMPLIFIER</a:t>
            </a:r>
          </a:p>
        </p:txBody>
      </p:sp>
      <p:sp>
        <p:nvSpPr>
          <p:cNvPr id="46088" name="Rectangle 22"/>
          <p:cNvSpPr>
            <a:spLocks noChangeArrowheads="1"/>
          </p:cNvSpPr>
          <p:nvPr/>
        </p:nvSpPr>
        <p:spPr bwMode="auto">
          <a:xfrm>
            <a:off x="1908175" y="4929188"/>
            <a:ext cx="87313" cy="269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89" name="Rectangle 23"/>
          <p:cNvSpPr>
            <a:spLocks noChangeArrowheads="1"/>
          </p:cNvSpPr>
          <p:nvPr/>
        </p:nvSpPr>
        <p:spPr bwMode="auto">
          <a:xfrm>
            <a:off x="1908175" y="4705350"/>
            <a:ext cx="87313" cy="269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0" name="Line 24"/>
          <p:cNvSpPr>
            <a:spLocks noChangeShapeType="1"/>
          </p:cNvSpPr>
          <p:nvPr/>
        </p:nvSpPr>
        <p:spPr bwMode="auto">
          <a:xfrm>
            <a:off x="1946275" y="495300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1" name="Line 25"/>
          <p:cNvSpPr>
            <a:spLocks noChangeShapeType="1"/>
          </p:cNvSpPr>
          <p:nvPr/>
        </p:nvSpPr>
        <p:spPr bwMode="auto">
          <a:xfrm flipH="1">
            <a:off x="1803400" y="5097463"/>
            <a:ext cx="142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2" name="Line 26"/>
          <p:cNvSpPr>
            <a:spLocks noChangeShapeType="1"/>
          </p:cNvSpPr>
          <p:nvPr/>
        </p:nvSpPr>
        <p:spPr bwMode="auto">
          <a:xfrm flipV="1">
            <a:off x="1803400" y="4448175"/>
            <a:ext cx="0" cy="649288"/>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3" name="Line 27"/>
          <p:cNvSpPr>
            <a:spLocks noChangeShapeType="1"/>
          </p:cNvSpPr>
          <p:nvPr/>
        </p:nvSpPr>
        <p:spPr bwMode="auto">
          <a:xfrm flipV="1">
            <a:off x="1952625" y="4443413"/>
            <a:ext cx="0" cy="258762"/>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4" name="Rectangle 28"/>
          <p:cNvSpPr>
            <a:spLocks noChangeArrowheads="1"/>
          </p:cNvSpPr>
          <p:nvPr/>
        </p:nvSpPr>
        <p:spPr bwMode="auto">
          <a:xfrm>
            <a:off x="1692275" y="4165600"/>
            <a:ext cx="358775" cy="28892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latin typeface="Symbol" pitchFamily="18" charset="2"/>
              </a:rPr>
              <a:t>D</a:t>
            </a:r>
          </a:p>
        </p:txBody>
      </p:sp>
      <p:grpSp>
        <p:nvGrpSpPr>
          <p:cNvPr id="46095" name="Group 60"/>
          <p:cNvGrpSpPr>
            <a:grpSpLocks/>
          </p:cNvGrpSpPr>
          <p:nvPr/>
        </p:nvGrpSpPr>
        <p:grpSpPr bwMode="auto">
          <a:xfrm>
            <a:off x="793750" y="4802188"/>
            <a:ext cx="6934200" cy="65087"/>
            <a:chOff x="521" y="3652"/>
            <a:chExt cx="4368" cy="41"/>
          </a:xfrm>
        </p:grpSpPr>
        <p:sp>
          <p:nvSpPr>
            <p:cNvPr id="46111" name="Oval 10"/>
            <p:cNvSpPr>
              <a:spLocks noChangeArrowheads="1"/>
            </p:cNvSpPr>
            <p:nvPr/>
          </p:nvSpPr>
          <p:spPr bwMode="auto">
            <a:xfrm>
              <a:off x="871"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2" name="Oval 11"/>
            <p:cNvSpPr>
              <a:spLocks noChangeArrowheads="1"/>
            </p:cNvSpPr>
            <p:nvPr/>
          </p:nvSpPr>
          <p:spPr bwMode="auto">
            <a:xfrm>
              <a:off x="1201"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3" name="Oval 12"/>
            <p:cNvSpPr>
              <a:spLocks noChangeArrowheads="1"/>
            </p:cNvSpPr>
            <p:nvPr/>
          </p:nvSpPr>
          <p:spPr bwMode="auto">
            <a:xfrm>
              <a:off x="1540"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4" name="Oval 13"/>
            <p:cNvSpPr>
              <a:spLocks noChangeArrowheads="1"/>
            </p:cNvSpPr>
            <p:nvPr/>
          </p:nvSpPr>
          <p:spPr bwMode="auto">
            <a:xfrm>
              <a:off x="1902"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5" name="Oval 14"/>
            <p:cNvSpPr>
              <a:spLocks noChangeArrowheads="1"/>
            </p:cNvSpPr>
            <p:nvPr/>
          </p:nvSpPr>
          <p:spPr bwMode="auto">
            <a:xfrm>
              <a:off x="2264"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6" name="Oval 15"/>
            <p:cNvSpPr>
              <a:spLocks noChangeArrowheads="1"/>
            </p:cNvSpPr>
            <p:nvPr/>
          </p:nvSpPr>
          <p:spPr bwMode="auto">
            <a:xfrm>
              <a:off x="2626"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7" name="Oval 16"/>
            <p:cNvSpPr>
              <a:spLocks noChangeArrowheads="1"/>
            </p:cNvSpPr>
            <p:nvPr/>
          </p:nvSpPr>
          <p:spPr bwMode="auto">
            <a:xfrm>
              <a:off x="2988"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8" name="Oval 17"/>
            <p:cNvSpPr>
              <a:spLocks noChangeArrowheads="1"/>
            </p:cNvSpPr>
            <p:nvPr/>
          </p:nvSpPr>
          <p:spPr bwMode="auto">
            <a:xfrm>
              <a:off x="3350"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9" name="Oval 18"/>
            <p:cNvSpPr>
              <a:spLocks noChangeArrowheads="1"/>
            </p:cNvSpPr>
            <p:nvPr/>
          </p:nvSpPr>
          <p:spPr bwMode="auto">
            <a:xfrm>
              <a:off x="3712"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20" name="Oval 19"/>
            <p:cNvSpPr>
              <a:spLocks noChangeArrowheads="1"/>
            </p:cNvSpPr>
            <p:nvPr/>
          </p:nvSpPr>
          <p:spPr bwMode="auto">
            <a:xfrm>
              <a:off x="4074"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21" name="Oval 20"/>
            <p:cNvSpPr>
              <a:spLocks noChangeArrowheads="1"/>
            </p:cNvSpPr>
            <p:nvPr/>
          </p:nvSpPr>
          <p:spPr bwMode="auto">
            <a:xfrm>
              <a:off x="4436"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22" name="Oval 21"/>
            <p:cNvSpPr>
              <a:spLocks noChangeArrowheads="1"/>
            </p:cNvSpPr>
            <p:nvPr/>
          </p:nvSpPr>
          <p:spPr bwMode="auto">
            <a:xfrm>
              <a:off x="4798"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23" name="Oval 48"/>
            <p:cNvSpPr>
              <a:spLocks noChangeArrowheads="1"/>
            </p:cNvSpPr>
            <p:nvPr/>
          </p:nvSpPr>
          <p:spPr bwMode="auto">
            <a:xfrm>
              <a:off x="521" y="3657"/>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6096" name="Rectangle 50"/>
          <p:cNvSpPr>
            <a:spLocks noChangeArrowheads="1"/>
          </p:cNvSpPr>
          <p:nvPr/>
        </p:nvSpPr>
        <p:spPr bwMode="auto">
          <a:xfrm>
            <a:off x="1911350" y="4449763"/>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a:t>
            </a:r>
            <a:endParaRPr lang="en-GB" sz="1400" b="1">
              <a:solidFill>
                <a:srgbClr val="008000"/>
              </a:solidFill>
              <a:sym typeface="Wingdings" pitchFamily="2" charset="2"/>
            </a:endParaRPr>
          </a:p>
        </p:txBody>
      </p:sp>
      <p:sp>
        <p:nvSpPr>
          <p:cNvPr id="46097" name="Line 52"/>
          <p:cNvSpPr>
            <a:spLocks noChangeShapeType="1"/>
          </p:cNvSpPr>
          <p:nvPr/>
        </p:nvSpPr>
        <p:spPr bwMode="auto">
          <a:xfrm>
            <a:off x="1946275" y="495300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8" name="Rectangle 53"/>
          <p:cNvSpPr>
            <a:spLocks noChangeArrowheads="1"/>
          </p:cNvSpPr>
          <p:nvPr/>
        </p:nvSpPr>
        <p:spPr bwMode="auto">
          <a:xfrm>
            <a:off x="1881188" y="4929188"/>
            <a:ext cx="130175" cy="396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9" name="Rectangle 54"/>
          <p:cNvSpPr>
            <a:spLocks noChangeArrowheads="1"/>
          </p:cNvSpPr>
          <p:nvPr/>
        </p:nvSpPr>
        <p:spPr bwMode="auto">
          <a:xfrm>
            <a:off x="1881188" y="4705350"/>
            <a:ext cx="130175"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00" name="Rectangle 55"/>
          <p:cNvSpPr>
            <a:spLocks noChangeArrowheads="1"/>
          </p:cNvSpPr>
          <p:nvPr/>
        </p:nvSpPr>
        <p:spPr bwMode="auto">
          <a:xfrm>
            <a:off x="0" y="836613"/>
            <a:ext cx="8893175" cy="186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i="1">
                <a:solidFill>
                  <a:srgbClr val="009900"/>
                </a:solidFill>
              </a:rPr>
              <a:t>Transverse feedback</a:t>
            </a:r>
          </a:p>
          <a:p>
            <a:pPr algn="l"/>
            <a:r>
              <a:rPr lang="en-GB" sz="1600"/>
              <a:t>The correction signal applied to a given bunch must be </a:t>
            </a:r>
            <a:r>
              <a:rPr lang="en-GB" sz="1600">
                <a:solidFill>
                  <a:schemeClr val="hlink"/>
                </a:solidFill>
              </a:rPr>
              <a:t>proportional to the derivative of the bunch oscillation</a:t>
            </a:r>
            <a:r>
              <a:rPr lang="en-GB" sz="1600"/>
              <a:t> at the kicker, thus it must be a sampled sinusoid shifted </a:t>
            </a:r>
            <a:r>
              <a:rPr lang="en-GB" sz="2000"/>
              <a:t>π</a:t>
            </a:r>
            <a:r>
              <a:rPr lang="en-GB" sz="1600"/>
              <a:t>/2 with respect to the oscillation of the bunch when it passes through the kicker</a:t>
            </a:r>
          </a:p>
          <a:p>
            <a:pPr algn="l"/>
            <a:r>
              <a:rPr lang="en-GB" sz="1600">
                <a:sym typeface="Wingdings" pitchFamily="2" charset="2"/>
              </a:rPr>
              <a:t>The signal from a BPM with the </a:t>
            </a:r>
            <a:r>
              <a:rPr lang="en-GB" sz="1600">
                <a:solidFill>
                  <a:schemeClr val="hlink"/>
                </a:solidFill>
                <a:sym typeface="Wingdings" pitchFamily="2" charset="2"/>
              </a:rPr>
              <a:t>appropriate betatron phase advance</a:t>
            </a:r>
            <a:r>
              <a:rPr lang="en-GB" sz="1600">
                <a:sym typeface="Wingdings" pitchFamily="2" charset="2"/>
              </a:rPr>
              <a:t> with respect to the kicker can be used to generate the correction signal</a:t>
            </a:r>
          </a:p>
        </p:txBody>
      </p:sp>
      <p:sp>
        <p:nvSpPr>
          <p:cNvPr id="46101" name="Rectangle 58"/>
          <p:cNvSpPr>
            <a:spLocks noChangeArrowheads="1"/>
          </p:cNvSpPr>
          <p:nvPr/>
        </p:nvSpPr>
        <p:spPr bwMode="auto">
          <a:xfrm>
            <a:off x="3924300" y="3009900"/>
            <a:ext cx="685800" cy="3794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a:t>
            </a:r>
          </a:p>
        </p:txBody>
      </p:sp>
      <p:sp>
        <p:nvSpPr>
          <p:cNvPr id="46102" name="Rectangle 59"/>
          <p:cNvSpPr>
            <a:spLocks noChangeArrowheads="1"/>
          </p:cNvSpPr>
          <p:nvPr/>
        </p:nvSpPr>
        <p:spPr bwMode="auto">
          <a:xfrm>
            <a:off x="2390775" y="2925763"/>
            <a:ext cx="1079500" cy="576262"/>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Detector</a:t>
            </a:r>
          </a:p>
        </p:txBody>
      </p:sp>
      <p:sp>
        <p:nvSpPr>
          <p:cNvPr id="46103" name="Line 61"/>
          <p:cNvSpPr>
            <a:spLocks noChangeShapeType="1"/>
          </p:cNvSpPr>
          <p:nvPr/>
        </p:nvSpPr>
        <p:spPr bwMode="auto">
          <a:xfrm flipV="1">
            <a:off x="1870075" y="3225800"/>
            <a:ext cx="0" cy="936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4" name="Line 62"/>
          <p:cNvSpPr>
            <a:spLocks noChangeShapeType="1"/>
          </p:cNvSpPr>
          <p:nvPr/>
        </p:nvSpPr>
        <p:spPr bwMode="auto">
          <a:xfrm>
            <a:off x="1873250" y="3225800"/>
            <a:ext cx="5175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5" name="Line 64"/>
          <p:cNvSpPr>
            <a:spLocks noChangeShapeType="1"/>
          </p:cNvSpPr>
          <p:nvPr/>
        </p:nvSpPr>
        <p:spPr bwMode="auto">
          <a:xfrm>
            <a:off x="3470275" y="3213100"/>
            <a:ext cx="431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6" name="Rectangle 66"/>
          <p:cNvSpPr>
            <a:spLocks noChangeArrowheads="1"/>
          </p:cNvSpPr>
          <p:nvPr/>
        </p:nvSpPr>
        <p:spPr bwMode="auto">
          <a:xfrm>
            <a:off x="71438" y="5332413"/>
            <a:ext cx="8893175" cy="119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ym typeface="Wingdings" pitchFamily="2" charset="2"/>
              </a:rPr>
              <a:t>The </a:t>
            </a:r>
            <a:r>
              <a:rPr lang="en-GB" sz="1600">
                <a:solidFill>
                  <a:schemeClr val="hlink"/>
                </a:solidFill>
                <a:sym typeface="Wingdings" pitchFamily="2" charset="2"/>
              </a:rPr>
              <a:t>detector</a:t>
            </a:r>
            <a:r>
              <a:rPr lang="en-GB" sz="1600">
                <a:sym typeface="Wingdings" pitchFamily="2" charset="2"/>
              </a:rPr>
              <a:t> down converts the high frequency (typically a multiple of the bunch frequency f</a:t>
            </a:r>
            <a:r>
              <a:rPr lang="en-GB" sz="1600" baseline="-25000">
                <a:sym typeface="Wingdings" pitchFamily="2" charset="2"/>
              </a:rPr>
              <a:t>rf</a:t>
            </a:r>
            <a:r>
              <a:rPr lang="en-GB" sz="1600">
                <a:sym typeface="Wingdings" pitchFamily="2" charset="2"/>
              </a:rPr>
              <a:t>) BPM signal into base-band (range 0 - f</a:t>
            </a:r>
            <a:r>
              <a:rPr lang="en-GB" sz="1600" baseline="-25000">
                <a:sym typeface="Wingdings" pitchFamily="2" charset="2"/>
              </a:rPr>
              <a:t>rf</a:t>
            </a:r>
            <a:r>
              <a:rPr lang="en-GB" sz="1600">
                <a:sym typeface="Wingdings" pitchFamily="2" charset="2"/>
              </a:rPr>
              <a:t>/2)</a:t>
            </a:r>
          </a:p>
          <a:p>
            <a:pPr algn="l"/>
            <a:r>
              <a:rPr lang="en-GB" sz="1600">
                <a:sym typeface="Wingdings" pitchFamily="2" charset="2"/>
              </a:rPr>
              <a:t>The </a:t>
            </a:r>
            <a:r>
              <a:rPr lang="en-GB" sz="1600">
                <a:solidFill>
                  <a:schemeClr val="hlink"/>
                </a:solidFill>
                <a:sym typeface="Wingdings" pitchFamily="2" charset="2"/>
              </a:rPr>
              <a:t>delay line</a:t>
            </a:r>
            <a:r>
              <a:rPr lang="en-GB" sz="1600">
                <a:sym typeface="Wingdings" pitchFamily="2" charset="2"/>
              </a:rPr>
              <a:t> assures that the signal of a given bunch passing through the feedback chain arrives at the kicker when, after one machine turn, the same bunch passes through it</a:t>
            </a:r>
          </a:p>
        </p:txBody>
      </p:sp>
      <p:sp>
        <p:nvSpPr>
          <p:cNvPr id="46107" name="Line 67"/>
          <p:cNvSpPr>
            <a:spLocks noChangeShapeType="1"/>
          </p:cNvSpPr>
          <p:nvPr/>
        </p:nvSpPr>
        <p:spPr bwMode="auto">
          <a:xfrm>
            <a:off x="6783388" y="3221038"/>
            <a:ext cx="0" cy="1482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108" name="Rectangle 68"/>
          <p:cNvSpPr>
            <a:spLocks noChangeArrowheads="1"/>
          </p:cNvSpPr>
          <p:nvPr/>
        </p:nvSpPr>
        <p:spPr bwMode="auto">
          <a:xfrm>
            <a:off x="6062663" y="4384675"/>
            <a:ext cx="792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Kicker</a:t>
            </a:r>
            <a:endParaRPr lang="en-GB" sz="1400" b="1">
              <a:solidFill>
                <a:srgbClr val="008000"/>
              </a:solidFill>
              <a:sym typeface="Wingdings" pitchFamily="2" charset="2"/>
            </a:endParaRPr>
          </a:p>
        </p:txBody>
      </p:sp>
      <p:sp>
        <p:nvSpPr>
          <p:cNvPr id="46109" name="Rectangle 69"/>
          <p:cNvSpPr>
            <a:spLocks noChangeArrowheads="1"/>
          </p:cNvSpPr>
          <p:nvPr/>
        </p:nvSpPr>
        <p:spPr bwMode="auto">
          <a:xfrm>
            <a:off x="6580188" y="4699000"/>
            <a:ext cx="392112"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0" name="Rectangle 70"/>
          <p:cNvSpPr>
            <a:spLocks noChangeArrowheads="1"/>
          </p:cNvSpPr>
          <p:nvPr/>
        </p:nvSpPr>
        <p:spPr bwMode="auto">
          <a:xfrm>
            <a:off x="6592888" y="4914900"/>
            <a:ext cx="392112"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9ECF124-735F-42DE-8B0A-69E8AE6AA9B9}" type="slidenum">
              <a:rPr lang="en-US" sz="1400" smtClean="0">
                <a:solidFill>
                  <a:srgbClr val="969696"/>
                </a:solidFill>
                <a:latin typeface="Times" pitchFamily="18" charset="0"/>
              </a:rPr>
              <a:pPr/>
              <a:t>35</a:t>
            </a:fld>
            <a:endParaRPr lang="en-US" sz="1400" smtClean="0">
              <a:solidFill>
                <a:srgbClr val="969696"/>
              </a:solidFill>
              <a:latin typeface="Times" pitchFamily="18" charset="0"/>
            </a:endParaRPr>
          </a:p>
        </p:txBody>
      </p:sp>
      <p:sp>
        <p:nvSpPr>
          <p:cNvPr id="47107" name="Line 71"/>
          <p:cNvSpPr>
            <a:spLocks noChangeShapeType="1"/>
          </p:cNvSpPr>
          <p:nvPr/>
        </p:nvSpPr>
        <p:spPr bwMode="auto">
          <a:xfrm>
            <a:off x="3482975" y="1746250"/>
            <a:ext cx="2889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08" name="Line 72"/>
          <p:cNvSpPr>
            <a:spLocks noChangeShapeType="1"/>
          </p:cNvSpPr>
          <p:nvPr/>
        </p:nvSpPr>
        <p:spPr bwMode="auto">
          <a:xfrm>
            <a:off x="3508375" y="2393950"/>
            <a:ext cx="2889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09" name="Line 63"/>
          <p:cNvSpPr>
            <a:spLocks noChangeShapeType="1"/>
          </p:cNvSpPr>
          <p:nvPr/>
        </p:nvSpPr>
        <p:spPr bwMode="auto">
          <a:xfrm flipV="1">
            <a:off x="3863975" y="1412875"/>
            <a:ext cx="360363" cy="647700"/>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0" name="Line 58"/>
          <p:cNvSpPr>
            <a:spLocks noChangeShapeType="1"/>
          </p:cNvSpPr>
          <p:nvPr/>
        </p:nvSpPr>
        <p:spPr bwMode="auto">
          <a:xfrm flipV="1">
            <a:off x="1114425" y="1763713"/>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1" name="Line 57"/>
          <p:cNvSpPr>
            <a:spLocks noChangeShapeType="1"/>
          </p:cNvSpPr>
          <p:nvPr/>
        </p:nvSpPr>
        <p:spPr bwMode="auto">
          <a:xfrm flipV="1">
            <a:off x="2195513" y="2393950"/>
            <a:ext cx="0" cy="720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2" name="Line 2"/>
          <p:cNvSpPr>
            <a:spLocks noChangeShapeType="1"/>
          </p:cNvSpPr>
          <p:nvPr/>
        </p:nvSpPr>
        <p:spPr bwMode="auto">
          <a:xfrm>
            <a:off x="5842000" y="2070100"/>
            <a:ext cx="431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3" name="Line 3"/>
          <p:cNvSpPr>
            <a:spLocks noChangeShapeType="1"/>
          </p:cNvSpPr>
          <p:nvPr/>
        </p:nvSpPr>
        <p:spPr bwMode="auto">
          <a:xfrm>
            <a:off x="7524750" y="2082800"/>
            <a:ext cx="5048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14" name="Rectangle 4"/>
          <p:cNvSpPr>
            <a:spLocks noChangeArrowheads="1"/>
          </p:cNvSpPr>
          <p:nvPr/>
        </p:nvSpPr>
        <p:spPr bwMode="auto">
          <a:xfrm>
            <a:off x="250825" y="115888"/>
            <a:ext cx="77057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200" b="1">
                <a:solidFill>
                  <a:schemeClr val="hlink"/>
                </a:solidFill>
              </a:rPr>
              <a:t>Analog bunch-by-bunch feedback: two-BPM feedback</a:t>
            </a:r>
          </a:p>
        </p:txBody>
      </p:sp>
      <p:sp>
        <p:nvSpPr>
          <p:cNvPr id="64517" name="AutoShape 5"/>
          <p:cNvSpPr>
            <a:spLocks noChangeArrowheads="1"/>
          </p:cNvSpPr>
          <p:nvPr/>
        </p:nvSpPr>
        <p:spPr bwMode="auto">
          <a:xfrm rot="5400000">
            <a:off x="4445000" y="-279400"/>
            <a:ext cx="254000" cy="8064500"/>
          </a:xfrm>
          <a:prstGeom prst="can">
            <a:avLst>
              <a:gd name="adj" fmla="val 46743"/>
            </a:avLst>
          </a:prstGeom>
          <a:gradFill rotWithShape="1">
            <a:gsLst>
              <a:gs pos="0">
                <a:schemeClr val="accent1">
                  <a:alpha val="50999"/>
                </a:schemeClr>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7116" name="Rectangle 6"/>
          <p:cNvSpPr>
            <a:spLocks noChangeArrowheads="1"/>
          </p:cNvSpPr>
          <p:nvPr/>
        </p:nvSpPr>
        <p:spPr bwMode="auto">
          <a:xfrm>
            <a:off x="6283325" y="1781175"/>
            <a:ext cx="1296988" cy="576263"/>
          </a:xfrm>
          <a:prstGeom prst="rect">
            <a:avLst/>
          </a:prstGeom>
          <a:solidFill>
            <a:srgbClr val="FF7C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POWER</a:t>
            </a:r>
          </a:p>
          <a:p>
            <a:pPr eaLnBrk="1" hangingPunct="1">
              <a:spcBef>
                <a:spcPct val="0"/>
              </a:spcBef>
            </a:pPr>
            <a:r>
              <a:rPr lang="en-US" sz="1400" b="1">
                <a:solidFill>
                  <a:schemeClr val="tx1"/>
                </a:solidFill>
              </a:rPr>
              <a:t>AMPLIFIER</a:t>
            </a:r>
          </a:p>
        </p:txBody>
      </p:sp>
      <p:sp>
        <p:nvSpPr>
          <p:cNvPr id="47117" name="Rectangle 7"/>
          <p:cNvSpPr>
            <a:spLocks noChangeArrowheads="1"/>
          </p:cNvSpPr>
          <p:nvPr/>
        </p:nvSpPr>
        <p:spPr bwMode="auto">
          <a:xfrm>
            <a:off x="2233613" y="3849688"/>
            <a:ext cx="87312" cy="269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18" name="Rectangle 8"/>
          <p:cNvSpPr>
            <a:spLocks noChangeArrowheads="1"/>
          </p:cNvSpPr>
          <p:nvPr/>
        </p:nvSpPr>
        <p:spPr bwMode="auto">
          <a:xfrm>
            <a:off x="2233613" y="3625850"/>
            <a:ext cx="87312" cy="269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19" name="Line 9"/>
          <p:cNvSpPr>
            <a:spLocks noChangeShapeType="1"/>
          </p:cNvSpPr>
          <p:nvPr/>
        </p:nvSpPr>
        <p:spPr bwMode="auto">
          <a:xfrm>
            <a:off x="2271713" y="387350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20" name="Line 10"/>
          <p:cNvSpPr>
            <a:spLocks noChangeShapeType="1"/>
          </p:cNvSpPr>
          <p:nvPr/>
        </p:nvSpPr>
        <p:spPr bwMode="auto">
          <a:xfrm flipH="1">
            <a:off x="2128838" y="4017963"/>
            <a:ext cx="142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21" name="Line 11"/>
          <p:cNvSpPr>
            <a:spLocks noChangeShapeType="1"/>
          </p:cNvSpPr>
          <p:nvPr/>
        </p:nvSpPr>
        <p:spPr bwMode="auto">
          <a:xfrm flipV="1">
            <a:off x="2128838" y="3368675"/>
            <a:ext cx="0" cy="649288"/>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22" name="Line 12"/>
          <p:cNvSpPr>
            <a:spLocks noChangeShapeType="1"/>
          </p:cNvSpPr>
          <p:nvPr/>
        </p:nvSpPr>
        <p:spPr bwMode="auto">
          <a:xfrm flipV="1">
            <a:off x="2278063" y="3363913"/>
            <a:ext cx="0" cy="258762"/>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23" name="Rectangle 13"/>
          <p:cNvSpPr>
            <a:spLocks noChangeArrowheads="1"/>
          </p:cNvSpPr>
          <p:nvPr/>
        </p:nvSpPr>
        <p:spPr bwMode="auto">
          <a:xfrm>
            <a:off x="2017713" y="3086100"/>
            <a:ext cx="358775" cy="28892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latin typeface="Symbol" pitchFamily="18" charset="2"/>
              </a:rPr>
              <a:t>D</a:t>
            </a:r>
          </a:p>
        </p:txBody>
      </p:sp>
      <p:grpSp>
        <p:nvGrpSpPr>
          <p:cNvPr id="47124" name="Group 16"/>
          <p:cNvGrpSpPr>
            <a:grpSpLocks/>
          </p:cNvGrpSpPr>
          <p:nvPr/>
        </p:nvGrpSpPr>
        <p:grpSpPr bwMode="auto">
          <a:xfrm>
            <a:off x="1114425" y="3722688"/>
            <a:ext cx="6934200" cy="65087"/>
            <a:chOff x="521" y="3652"/>
            <a:chExt cx="4368" cy="41"/>
          </a:xfrm>
        </p:grpSpPr>
        <p:sp>
          <p:nvSpPr>
            <p:cNvPr id="47180" name="Oval 17"/>
            <p:cNvSpPr>
              <a:spLocks noChangeArrowheads="1"/>
            </p:cNvSpPr>
            <p:nvPr/>
          </p:nvSpPr>
          <p:spPr bwMode="auto">
            <a:xfrm>
              <a:off x="871"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1" name="Oval 18"/>
            <p:cNvSpPr>
              <a:spLocks noChangeArrowheads="1"/>
            </p:cNvSpPr>
            <p:nvPr/>
          </p:nvSpPr>
          <p:spPr bwMode="auto">
            <a:xfrm>
              <a:off x="1201"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2" name="Oval 19"/>
            <p:cNvSpPr>
              <a:spLocks noChangeArrowheads="1"/>
            </p:cNvSpPr>
            <p:nvPr/>
          </p:nvSpPr>
          <p:spPr bwMode="auto">
            <a:xfrm>
              <a:off x="1540"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3" name="Oval 20"/>
            <p:cNvSpPr>
              <a:spLocks noChangeArrowheads="1"/>
            </p:cNvSpPr>
            <p:nvPr/>
          </p:nvSpPr>
          <p:spPr bwMode="auto">
            <a:xfrm>
              <a:off x="1902"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4" name="Oval 21"/>
            <p:cNvSpPr>
              <a:spLocks noChangeArrowheads="1"/>
            </p:cNvSpPr>
            <p:nvPr/>
          </p:nvSpPr>
          <p:spPr bwMode="auto">
            <a:xfrm>
              <a:off x="2264"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5" name="Oval 22"/>
            <p:cNvSpPr>
              <a:spLocks noChangeArrowheads="1"/>
            </p:cNvSpPr>
            <p:nvPr/>
          </p:nvSpPr>
          <p:spPr bwMode="auto">
            <a:xfrm>
              <a:off x="2626"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6" name="Oval 23"/>
            <p:cNvSpPr>
              <a:spLocks noChangeArrowheads="1"/>
            </p:cNvSpPr>
            <p:nvPr/>
          </p:nvSpPr>
          <p:spPr bwMode="auto">
            <a:xfrm>
              <a:off x="2988"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7" name="Oval 24"/>
            <p:cNvSpPr>
              <a:spLocks noChangeArrowheads="1"/>
            </p:cNvSpPr>
            <p:nvPr/>
          </p:nvSpPr>
          <p:spPr bwMode="auto">
            <a:xfrm>
              <a:off x="3350"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8" name="Oval 25"/>
            <p:cNvSpPr>
              <a:spLocks noChangeArrowheads="1"/>
            </p:cNvSpPr>
            <p:nvPr/>
          </p:nvSpPr>
          <p:spPr bwMode="auto">
            <a:xfrm>
              <a:off x="3712"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89" name="Oval 26"/>
            <p:cNvSpPr>
              <a:spLocks noChangeArrowheads="1"/>
            </p:cNvSpPr>
            <p:nvPr/>
          </p:nvSpPr>
          <p:spPr bwMode="auto">
            <a:xfrm>
              <a:off x="4074"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90" name="Oval 27"/>
            <p:cNvSpPr>
              <a:spLocks noChangeArrowheads="1"/>
            </p:cNvSpPr>
            <p:nvPr/>
          </p:nvSpPr>
          <p:spPr bwMode="auto">
            <a:xfrm>
              <a:off x="4436"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91" name="Oval 28"/>
            <p:cNvSpPr>
              <a:spLocks noChangeArrowheads="1"/>
            </p:cNvSpPr>
            <p:nvPr/>
          </p:nvSpPr>
          <p:spPr bwMode="auto">
            <a:xfrm>
              <a:off x="4798"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92" name="Oval 29"/>
            <p:cNvSpPr>
              <a:spLocks noChangeArrowheads="1"/>
            </p:cNvSpPr>
            <p:nvPr/>
          </p:nvSpPr>
          <p:spPr bwMode="auto">
            <a:xfrm>
              <a:off x="521" y="3657"/>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7125" name="Rectangle 31"/>
          <p:cNvSpPr>
            <a:spLocks noChangeArrowheads="1"/>
          </p:cNvSpPr>
          <p:nvPr/>
        </p:nvSpPr>
        <p:spPr bwMode="auto">
          <a:xfrm>
            <a:off x="2211388" y="3370263"/>
            <a:ext cx="792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BPM2</a:t>
            </a:r>
            <a:endParaRPr lang="en-GB" sz="1400" b="1">
              <a:solidFill>
                <a:srgbClr val="008000"/>
              </a:solidFill>
              <a:sym typeface="Wingdings" pitchFamily="2" charset="2"/>
            </a:endParaRPr>
          </a:p>
        </p:txBody>
      </p:sp>
      <p:sp>
        <p:nvSpPr>
          <p:cNvPr id="47126" name="Line 33"/>
          <p:cNvSpPr>
            <a:spLocks noChangeShapeType="1"/>
          </p:cNvSpPr>
          <p:nvPr/>
        </p:nvSpPr>
        <p:spPr bwMode="auto">
          <a:xfrm>
            <a:off x="2271713" y="387350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27" name="Rectangle 34"/>
          <p:cNvSpPr>
            <a:spLocks noChangeArrowheads="1"/>
          </p:cNvSpPr>
          <p:nvPr/>
        </p:nvSpPr>
        <p:spPr bwMode="auto">
          <a:xfrm>
            <a:off x="2206625" y="3849688"/>
            <a:ext cx="130175" cy="396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28" name="Rectangle 35"/>
          <p:cNvSpPr>
            <a:spLocks noChangeArrowheads="1"/>
          </p:cNvSpPr>
          <p:nvPr/>
        </p:nvSpPr>
        <p:spPr bwMode="auto">
          <a:xfrm>
            <a:off x="2206625" y="3625850"/>
            <a:ext cx="130175"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29" name="Rectangle 37"/>
          <p:cNvSpPr>
            <a:spLocks noChangeArrowheads="1"/>
          </p:cNvSpPr>
          <p:nvPr/>
        </p:nvSpPr>
        <p:spPr bwMode="auto">
          <a:xfrm>
            <a:off x="5159375" y="1866900"/>
            <a:ext cx="685800" cy="3794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a:t>
            </a:r>
          </a:p>
        </p:txBody>
      </p:sp>
      <p:sp>
        <p:nvSpPr>
          <p:cNvPr id="47130" name="Rectangle 38"/>
          <p:cNvSpPr>
            <a:spLocks noChangeArrowheads="1"/>
          </p:cNvSpPr>
          <p:nvPr/>
        </p:nvSpPr>
        <p:spPr bwMode="auto">
          <a:xfrm>
            <a:off x="2419350" y="2144713"/>
            <a:ext cx="1079500" cy="504825"/>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Detector</a:t>
            </a:r>
          </a:p>
        </p:txBody>
      </p:sp>
      <p:sp>
        <p:nvSpPr>
          <p:cNvPr id="47131" name="Line 40"/>
          <p:cNvSpPr>
            <a:spLocks noChangeShapeType="1"/>
          </p:cNvSpPr>
          <p:nvPr/>
        </p:nvSpPr>
        <p:spPr bwMode="auto">
          <a:xfrm>
            <a:off x="2195513" y="2398713"/>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32" name="Line 41"/>
          <p:cNvSpPr>
            <a:spLocks noChangeShapeType="1"/>
          </p:cNvSpPr>
          <p:nvPr/>
        </p:nvSpPr>
        <p:spPr bwMode="auto">
          <a:xfrm>
            <a:off x="4714875" y="2070100"/>
            <a:ext cx="431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33" name="Rectangle 44"/>
          <p:cNvSpPr>
            <a:spLocks noChangeArrowheads="1"/>
          </p:cNvSpPr>
          <p:nvPr/>
        </p:nvSpPr>
        <p:spPr bwMode="auto">
          <a:xfrm>
            <a:off x="2428875" y="1497013"/>
            <a:ext cx="1079500" cy="504825"/>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Detector</a:t>
            </a:r>
          </a:p>
        </p:txBody>
      </p:sp>
      <p:sp>
        <p:nvSpPr>
          <p:cNvPr id="47134" name="Line 45"/>
          <p:cNvSpPr>
            <a:spLocks noChangeShapeType="1"/>
          </p:cNvSpPr>
          <p:nvPr/>
        </p:nvSpPr>
        <p:spPr bwMode="auto">
          <a:xfrm>
            <a:off x="1114425" y="1751013"/>
            <a:ext cx="129698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35" name="Rectangle 46"/>
          <p:cNvSpPr>
            <a:spLocks noChangeArrowheads="1"/>
          </p:cNvSpPr>
          <p:nvPr/>
        </p:nvSpPr>
        <p:spPr bwMode="auto">
          <a:xfrm>
            <a:off x="1149350" y="3844925"/>
            <a:ext cx="87313" cy="269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36" name="Rectangle 47"/>
          <p:cNvSpPr>
            <a:spLocks noChangeArrowheads="1"/>
          </p:cNvSpPr>
          <p:nvPr/>
        </p:nvSpPr>
        <p:spPr bwMode="auto">
          <a:xfrm>
            <a:off x="1149350" y="3621088"/>
            <a:ext cx="87313" cy="269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37" name="Line 48"/>
          <p:cNvSpPr>
            <a:spLocks noChangeShapeType="1"/>
          </p:cNvSpPr>
          <p:nvPr/>
        </p:nvSpPr>
        <p:spPr bwMode="auto">
          <a:xfrm>
            <a:off x="1187450" y="3868738"/>
            <a:ext cx="0" cy="144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38" name="Line 49"/>
          <p:cNvSpPr>
            <a:spLocks noChangeShapeType="1"/>
          </p:cNvSpPr>
          <p:nvPr/>
        </p:nvSpPr>
        <p:spPr bwMode="auto">
          <a:xfrm flipH="1">
            <a:off x="1044575" y="4013200"/>
            <a:ext cx="142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39" name="Line 50"/>
          <p:cNvSpPr>
            <a:spLocks noChangeShapeType="1"/>
          </p:cNvSpPr>
          <p:nvPr/>
        </p:nvSpPr>
        <p:spPr bwMode="auto">
          <a:xfrm flipV="1">
            <a:off x="1044575" y="3363913"/>
            <a:ext cx="0" cy="649287"/>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40" name="Line 51"/>
          <p:cNvSpPr>
            <a:spLocks noChangeShapeType="1"/>
          </p:cNvSpPr>
          <p:nvPr/>
        </p:nvSpPr>
        <p:spPr bwMode="auto">
          <a:xfrm flipV="1">
            <a:off x="1193800" y="3359150"/>
            <a:ext cx="0" cy="258763"/>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41" name="Rectangle 52"/>
          <p:cNvSpPr>
            <a:spLocks noChangeArrowheads="1"/>
          </p:cNvSpPr>
          <p:nvPr/>
        </p:nvSpPr>
        <p:spPr bwMode="auto">
          <a:xfrm>
            <a:off x="933450" y="3081338"/>
            <a:ext cx="358775" cy="28892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latin typeface="Symbol" pitchFamily="18" charset="2"/>
              </a:rPr>
              <a:t>D</a:t>
            </a:r>
          </a:p>
        </p:txBody>
      </p:sp>
      <p:sp>
        <p:nvSpPr>
          <p:cNvPr id="47142" name="Line 53"/>
          <p:cNvSpPr>
            <a:spLocks noChangeShapeType="1"/>
          </p:cNvSpPr>
          <p:nvPr/>
        </p:nvSpPr>
        <p:spPr bwMode="auto">
          <a:xfrm>
            <a:off x="1187450" y="3868738"/>
            <a:ext cx="0" cy="144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43" name="Rectangle 54"/>
          <p:cNvSpPr>
            <a:spLocks noChangeArrowheads="1"/>
          </p:cNvSpPr>
          <p:nvPr/>
        </p:nvSpPr>
        <p:spPr bwMode="auto">
          <a:xfrm>
            <a:off x="1122363" y="3844925"/>
            <a:ext cx="130175"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44" name="Rectangle 55"/>
          <p:cNvSpPr>
            <a:spLocks noChangeArrowheads="1"/>
          </p:cNvSpPr>
          <p:nvPr/>
        </p:nvSpPr>
        <p:spPr bwMode="auto">
          <a:xfrm>
            <a:off x="1122363" y="3621088"/>
            <a:ext cx="130175" cy="396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45" name="Rectangle 56"/>
          <p:cNvSpPr>
            <a:spLocks noChangeArrowheads="1"/>
          </p:cNvSpPr>
          <p:nvPr/>
        </p:nvSpPr>
        <p:spPr bwMode="auto">
          <a:xfrm>
            <a:off x="1187450" y="3378200"/>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BPM1</a:t>
            </a:r>
            <a:endParaRPr lang="en-GB" sz="1400" b="1">
              <a:solidFill>
                <a:srgbClr val="008000"/>
              </a:solidFill>
              <a:sym typeface="Wingdings" pitchFamily="2" charset="2"/>
            </a:endParaRPr>
          </a:p>
        </p:txBody>
      </p:sp>
      <p:sp>
        <p:nvSpPr>
          <p:cNvPr id="47146" name="Oval 59"/>
          <p:cNvSpPr>
            <a:spLocks noChangeArrowheads="1"/>
          </p:cNvSpPr>
          <p:nvPr/>
        </p:nvSpPr>
        <p:spPr bwMode="auto">
          <a:xfrm>
            <a:off x="4491038" y="1966913"/>
            <a:ext cx="215900" cy="21748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47" name="Rectangle 60"/>
          <p:cNvSpPr>
            <a:spLocks noChangeArrowheads="1"/>
          </p:cNvSpPr>
          <p:nvPr/>
        </p:nvSpPr>
        <p:spPr bwMode="auto">
          <a:xfrm>
            <a:off x="4419600" y="1831975"/>
            <a:ext cx="43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tx1"/>
                </a:solidFill>
              </a:rPr>
              <a:t>+</a:t>
            </a:r>
            <a:endParaRPr lang="en-GB" sz="2400" b="1" baseline="-25000">
              <a:solidFill>
                <a:schemeClr val="tx1"/>
              </a:solidFill>
              <a:sym typeface="Wingdings" pitchFamily="2" charset="2"/>
            </a:endParaRPr>
          </a:p>
        </p:txBody>
      </p:sp>
      <p:sp>
        <p:nvSpPr>
          <p:cNvPr id="47148" name="Rectangle 62"/>
          <p:cNvSpPr>
            <a:spLocks noChangeArrowheads="1"/>
          </p:cNvSpPr>
          <p:nvPr/>
        </p:nvSpPr>
        <p:spPr bwMode="auto">
          <a:xfrm>
            <a:off x="3779838" y="1568450"/>
            <a:ext cx="503237" cy="360363"/>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Att.</a:t>
            </a:r>
          </a:p>
        </p:txBody>
      </p:sp>
      <p:sp>
        <p:nvSpPr>
          <p:cNvPr id="47149" name="Line 64"/>
          <p:cNvSpPr>
            <a:spLocks noChangeShapeType="1"/>
          </p:cNvSpPr>
          <p:nvPr/>
        </p:nvSpPr>
        <p:spPr bwMode="auto">
          <a:xfrm flipV="1">
            <a:off x="3876675" y="2065338"/>
            <a:ext cx="360363" cy="647700"/>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50" name="Rectangle 65"/>
          <p:cNvSpPr>
            <a:spLocks noChangeArrowheads="1"/>
          </p:cNvSpPr>
          <p:nvPr/>
        </p:nvSpPr>
        <p:spPr bwMode="auto">
          <a:xfrm>
            <a:off x="3792538" y="2220913"/>
            <a:ext cx="503237" cy="360362"/>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Att.</a:t>
            </a:r>
          </a:p>
        </p:txBody>
      </p:sp>
      <p:sp>
        <p:nvSpPr>
          <p:cNvPr id="47151" name="Line 66"/>
          <p:cNvSpPr>
            <a:spLocks noChangeShapeType="1"/>
          </p:cNvSpPr>
          <p:nvPr/>
        </p:nvSpPr>
        <p:spPr bwMode="auto">
          <a:xfrm>
            <a:off x="4283075" y="1751013"/>
            <a:ext cx="3016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52" name="Line 67"/>
          <p:cNvSpPr>
            <a:spLocks noChangeShapeType="1"/>
          </p:cNvSpPr>
          <p:nvPr/>
        </p:nvSpPr>
        <p:spPr bwMode="auto">
          <a:xfrm>
            <a:off x="4591050" y="1751013"/>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53" name="Line 69"/>
          <p:cNvSpPr>
            <a:spLocks noChangeShapeType="1"/>
          </p:cNvSpPr>
          <p:nvPr/>
        </p:nvSpPr>
        <p:spPr bwMode="auto">
          <a:xfrm>
            <a:off x="4308475" y="2398713"/>
            <a:ext cx="2889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54" name="Line 70"/>
          <p:cNvSpPr>
            <a:spLocks noChangeShapeType="1"/>
          </p:cNvSpPr>
          <p:nvPr/>
        </p:nvSpPr>
        <p:spPr bwMode="auto">
          <a:xfrm>
            <a:off x="4597400" y="2176463"/>
            <a:ext cx="0" cy="21590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55" name="Rectangle 73"/>
          <p:cNvSpPr>
            <a:spLocks noChangeArrowheads="1"/>
          </p:cNvSpPr>
          <p:nvPr/>
        </p:nvSpPr>
        <p:spPr bwMode="auto">
          <a:xfrm>
            <a:off x="1258888" y="1568450"/>
            <a:ext cx="685800" cy="3794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a:t>
            </a:r>
          </a:p>
        </p:txBody>
      </p:sp>
      <p:sp>
        <p:nvSpPr>
          <p:cNvPr id="47156" name="Line 74"/>
          <p:cNvSpPr>
            <a:spLocks noChangeShapeType="1"/>
          </p:cNvSpPr>
          <p:nvPr/>
        </p:nvSpPr>
        <p:spPr bwMode="auto">
          <a:xfrm>
            <a:off x="8027988" y="2087563"/>
            <a:ext cx="0" cy="155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57" name="Rectangle 75"/>
          <p:cNvSpPr>
            <a:spLocks noChangeArrowheads="1"/>
          </p:cNvSpPr>
          <p:nvPr/>
        </p:nvSpPr>
        <p:spPr bwMode="auto">
          <a:xfrm>
            <a:off x="7307263" y="3314700"/>
            <a:ext cx="792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Kicker</a:t>
            </a:r>
            <a:endParaRPr lang="en-GB" sz="1400" b="1">
              <a:solidFill>
                <a:srgbClr val="008000"/>
              </a:solidFill>
              <a:sym typeface="Wingdings" pitchFamily="2" charset="2"/>
            </a:endParaRPr>
          </a:p>
        </p:txBody>
      </p:sp>
      <p:sp>
        <p:nvSpPr>
          <p:cNvPr id="47158" name="Rectangle 76"/>
          <p:cNvSpPr>
            <a:spLocks noChangeArrowheads="1"/>
          </p:cNvSpPr>
          <p:nvPr/>
        </p:nvSpPr>
        <p:spPr bwMode="auto">
          <a:xfrm>
            <a:off x="7824788" y="3629025"/>
            <a:ext cx="392112"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59" name="Rectangle 77"/>
          <p:cNvSpPr>
            <a:spLocks noChangeArrowheads="1"/>
          </p:cNvSpPr>
          <p:nvPr/>
        </p:nvSpPr>
        <p:spPr bwMode="auto">
          <a:xfrm>
            <a:off x="7837488" y="3844925"/>
            <a:ext cx="392112"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60" name="Rectangle 98"/>
          <p:cNvSpPr>
            <a:spLocks noChangeArrowheads="1"/>
          </p:cNvSpPr>
          <p:nvPr/>
        </p:nvSpPr>
        <p:spPr bwMode="auto">
          <a:xfrm>
            <a:off x="468313" y="4437063"/>
            <a:ext cx="4716462" cy="174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t>The </a:t>
            </a:r>
            <a:r>
              <a:rPr lang="en-GB" sz="1600">
                <a:solidFill>
                  <a:schemeClr val="hlink"/>
                </a:solidFill>
              </a:rPr>
              <a:t>two BPMs</a:t>
            </a:r>
            <a:r>
              <a:rPr lang="en-GB" sz="1600"/>
              <a:t> can be placed in any ring position with respect to the kicker providing that they are </a:t>
            </a:r>
            <a:r>
              <a:rPr lang="en-GB" sz="1600">
                <a:solidFill>
                  <a:schemeClr val="hlink"/>
                </a:solidFill>
              </a:rPr>
              <a:t>separated by </a:t>
            </a:r>
            <a:r>
              <a:rPr lang="en-GB" sz="2000">
                <a:solidFill>
                  <a:schemeClr val="hlink"/>
                </a:solidFill>
              </a:rPr>
              <a:t>π</a:t>
            </a:r>
            <a:r>
              <a:rPr lang="en-GB" sz="1600">
                <a:solidFill>
                  <a:schemeClr val="hlink"/>
                </a:solidFill>
              </a:rPr>
              <a:t>/2 in betatron phase</a:t>
            </a:r>
          </a:p>
          <a:p>
            <a:pPr algn="l"/>
            <a:r>
              <a:rPr lang="en-GB" sz="1600"/>
              <a:t>Their signals are combined with variable attenuators in order to provide the required phase of the resulting signal</a:t>
            </a:r>
          </a:p>
        </p:txBody>
      </p:sp>
      <p:sp>
        <p:nvSpPr>
          <p:cNvPr id="47161" name="Line 99"/>
          <p:cNvSpPr>
            <a:spLocks noChangeShapeType="1"/>
          </p:cNvSpPr>
          <p:nvPr/>
        </p:nvSpPr>
        <p:spPr bwMode="auto">
          <a:xfrm flipV="1">
            <a:off x="6229350" y="4276725"/>
            <a:ext cx="0" cy="18732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62" name="Line 100"/>
          <p:cNvSpPr>
            <a:spLocks noChangeShapeType="1"/>
          </p:cNvSpPr>
          <p:nvPr/>
        </p:nvSpPr>
        <p:spPr bwMode="auto">
          <a:xfrm flipV="1">
            <a:off x="6227763" y="6149975"/>
            <a:ext cx="20161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63" name="Line 101"/>
          <p:cNvSpPr>
            <a:spLocks noChangeShapeType="1"/>
          </p:cNvSpPr>
          <p:nvPr/>
        </p:nvSpPr>
        <p:spPr bwMode="auto">
          <a:xfrm flipV="1">
            <a:off x="6229350" y="5213350"/>
            <a:ext cx="0" cy="936625"/>
          </a:xfrm>
          <a:prstGeom prst="line">
            <a:avLst/>
          </a:prstGeom>
          <a:noFill/>
          <a:ln w="28575">
            <a:solidFill>
              <a:schemeClr val="hlink"/>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64" name="Line 102"/>
          <p:cNvSpPr>
            <a:spLocks noChangeShapeType="1"/>
          </p:cNvSpPr>
          <p:nvPr/>
        </p:nvSpPr>
        <p:spPr bwMode="auto">
          <a:xfrm flipV="1">
            <a:off x="6229350" y="6149975"/>
            <a:ext cx="1368425" cy="0"/>
          </a:xfrm>
          <a:prstGeom prst="line">
            <a:avLst/>
          </a:prstGeom>
          <a:noFill/>
          <a:ln w="28575">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65" name="Line 103"/>
          <p:cNvSpPr>
            <a:spLocks noChangeShapeType="1"/>
          </p:cNvSpPr>
          <p:nvPr/>
        </p:nvSpPr>
        <p:spPr bwMode="auto">
          <a:xfrm>
            <a:off x="6242050" y="5213350"/>
            <a:ext cx="1296988"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66" name="Line 104"/>
          <p:cNvSpPr>
            <a:spLocks noChangeShapeType="1"/>
          </p:cNvSpPr>
          <p:nvPr/>
        </p:nvSpPr>
        <p:spPr bwMode="auto">
          <a:xfrm flipV="1">
            <a:off x="7572375" y="5213350"/>
            <a:ext cx="0" cy="9366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67" name="Line 105"/>
          <p:cNvSpPr>
            <a:spLocks noChangeShapeType="1"/>
          </p:cNvSpPr>
          <p:nvPr/>
        </p:nvSpPr>
        <p:spPr bwMode="auto">
          <a:xfrm flipV="1">
            <a:off x="6229350" y="5213350"/>
            <a:ext cx="1368425" cy="936625"/>
          </a:xfrm>
          <a:prstGeom prst="line">
            <a:avLst/>
          </a:prstGeom>
          <a:noFill/>
          <a:ln w="2857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68" name="Line 106"/>
          <p:cNvSpPr>
            <a:spLocks noChangeShapeType="1"/>
          </p:cNvSpPr>
          <p:nvPr/>
        </p:nvSpPr>
        <p:spPr bwMode="auto">
          <a:xfrm flipV="1">
            <a:off x="6227763" y="6149975"/>
            <a:ext cx="576262" cy="0"/>
          </a:xfrm>
          <a:prstGeom prst="line">
            <a:avLst/>
          </a:prstGeom>
          <a:noFill/>
          <a:ln w="28575">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69" name="Line 107"/>
          <p:cNvSpPr>
            <a:spLocks noChangeShapeType="1"/>
          </p:cNvSpPr>
          <p:nvPr/>
        </p:nvSpPr>
        <p:spPr bwMode="auto">
          <a:xfrm flipV="1">
            <a:off x="6227763" y="4926013"/>
            <a:ext cx="0" cy="1223962"/>
          </a:xfrm>
          <a:prstGeom prst="line">
            <a:avLst/>
          </a:prstGeom>
          <a:noFill/>
          <a:ln w="28575">
            <a:solidFill>
              <a:schemeClr val="hlink"/>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70" name="Line 108"/>
          <p:cNvSpPr>
            <a:spLocks noChangeShapeType="1"/>
          </p:cNvSpPr>
          <p:nvPr/>
        </p:nvSpPr>
        <p:spPr bwMode="auto">
          <a:xfrm flipV="1">
            <a:off x="6765925" y="4926013"/>
            <a:ext cx="0" cy="1223962"/>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71" name="Line 109"/>
          <p:cNvSpPr>
            <a:spLocks noChangeShapeType="1"/>
          </p:cNvSpPr>
          <p:nvPr/>
        </p:nvSpPr>
        <p:spPr bwMode="auto">
          <a:xfrm>
            <a:off x="6202363" y="4926013"/>
            <a:ext cx="576262"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72" name="Line 110"/>
          <p:cNvSpPr>
            <a:spLocks noChangeShapeType="1"/>
          </p:cNvSpPr>
          <p:nvPr/>
        </p:nvSpPr>
        <p:spPr bwMode="auto">
          <a:xfrm flipV="1">
            <a:off x="6253163" y="4926013"/>
            <a:ext cx="504825" cy="1211262"/>
          </a:xfrm>
          <a:prstGeom prst="line">
            <a:avLst/>
          </a:prstGeom>
          <a:noFill/>
          <a:ln w="2857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73" name="Arc 111"/>
          <p:cNvSpPr>
            <a:spLocks/>
          </p:cNvSpPr>
          <p:nvPr/>
        </p:nvSpPr>
        <p:spPr bwMode="auto">
          <a:xfrm>
            <a:off x="6588125" y="5789613"/>
            <a:ext cx="287338" cy="339725"/>
          </a:xfrm>
          <a:custGeom>
            <a:avLst/>
            <a:gdLst>
              <a:gd name="T0" fmla="*/ 2147483647 w 21600"/>
              <a:gd name="T1" fmla="*/ 0 h 16994"/>
              <a:gd name="T2" fmla="*/ 2147483647 w 21600"/>
              <a:gd name="T3" fmla="*/ 2147483647 h 16994"/>
              <a:gd name="T4" fmla="*/ 0 w 21600"/>
              <a:gd name="T5" fmla="*/ 2147483647 h 16994"/>
              <a:gd name="T6" fmla="*/ 0 60000 65536"/>
              <a:gd name="T7" fmla="*/ 0 60000 65536"/>
              <a:gd name="T8" fmla="*/ 0 60000 65536"/>
            </a:gdLst>
            <a:ahLst/>
            <a:cxnLst>
              <a:cxn ang="T6">
                <a:pos x="T0" y="T1"/>
              </a:cxn>
              <a:cxn ang="T7">
                <a:pos x="T2" y="T3"/>
              </a:cxn>
              <a:cxn ang="T8">
                <a:pos x="T4" y="T5"/>
              </a:cxn>
            </a:cxnLst>
            <a:rect l="0" t="0" r="r" b="b"/>
            <a:pathLst>
              <a:path w="21600" h="16994" fill="none" extrusionOk="0">
                <a:moveTo>
                  <a:pt x="13332" y="0"/>
                </a:moveTo>
                <a:cubicBezTo>
                  <a:pt x="18551" y="4094"/>
                  <a:pt x="21600" y="10360"/>
                  <a:pt x="21600" y="16994"/>
                </a:cubicBezTo>
              </a:path>
              <a:path w="21600" h="16994" stroke="0" extrusionOk="0">
                <a:moveTo>
                  <a:pt x="13332" y="0"/>
                </a:moveTo>
                <a:cubicBezTo>
                  <a:pt x="18551" y="4094"/>
                  <a:pt x="21600" y="10360"/>
                  <a:pt x="21600" y="16994"/>
                </a:cubicBezTo>
                <a:lnTo>
                  <a:pt x="0" y="16994"/>
                </a:lnTo>
                <a:lnTo>
                  <a:pt x="13332"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74" name="Arc 112"/>
          <p:cNvSpPr>
            <a:spLocks/>
          </p:cNvSpPr>
          <p:nvPr/>
        </p:nvSpPr>
        <p:spPr bwMode="auto">
          <a:xfrm>
            <a:off x="6122988" y="5718175"/>
            <a:ext cx="503237" cy="411163"/>
          </a:xfrm>
          <a:custGeom>
            <a:avLst/>
            <a:gdLst>
              <a:gd name="T0" fmla="*/ 2147483647 w 21600"/>
              <a:gd name="T1" fmla="*/ 0 h 16994"/>
              <a:gd name="T2" fmla="*/ 2147483647 w 21600"/>
              <a:gd name="T3" fmla="*/ 2147483647 h 16994"/>
              <a:gd name="T4" fmla="*/ 0 w 21600"/>
              <a:gd name="T5" fmla="*/ 2147483647 h 16994"/>
              <a:gd name="T6" fmla="*/ 0 60000 65536"/>
              <a:gd name="T7" fmla="*/ 0 60000 65536"/>
              <a:gd name="T8" fmla="*/ 0 60000 65536"/>
            </a:gdLst>
            <a:ahLst/>
            <a:cxnLst>
              <a:cxn ang="T6">
                <a:pos x="T0" y="T1"/>
              </a:cxn>
              <a:cxn ang="T7">
                <a:pos x="T2" y="T3"/>
              </a:cxn>
              <a:cxn ang="T8">
                <a:pos x="T4" y="T5"/>
              </a:cxn>
            </a:cxnLst>
            <a:rect l="0" t="0" r="r" b="b"/>
            <a:pathLst>
              <a:path w="21600" h="16994" fill="none" extrusionOk="0">
                <a:moveTo>
                  <a:pt x="13332" y="0"/>
                </a:moveTo>
                <a:cubicBezTo>
                  <a:pt x="18551" y="4094"/>
                  <a:pt x="21600" y="10360"/>
                  <a:pt x="21600" y="16994"/>
                </a:cubicBezTo>
              </a:path>
              <a:path w="21600" h="16994" stroke="0" extrusionOk="0">
                <a:moveTo>
                  <a:pt x="13332" y="0"/>
                </a:moveTo>
                <a:cubicBezTo>
                  <a:pt x="18551" y="4094"/>
                  <a:pt x="21600" y="10360"/>
                  <a:pt x="21600" y="16994"/>
                </a:cubicBezTo>
                <a:lnTo>
                  <a:pt x="0" y="16994"/>
                </a:lnTo>
                <a:lnTo>
                  <a:pt x="13332"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75" name="Rectangle 113"/>
          <p:cNvSpPr>
            <a:spLocks noChangeArrowheads="1"/>
          </p:cNvSpPr>
          <p:nvPr/>
        </p:nvSpPr>
        <p:spPr bwMode="auto">
          <a:xfrm>
            <a:off x="6804025" y="5789613"/>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latin typeface="Symbol" pitchFamily="18" charset="2"/>
              </a:rPr>
              <a:t>a</a:t>
            </a:r>
            <a:r>
              <a:rPr lang="en-GB" sz="1400" b="1" baseline="-25000">
                <a:solidFill>
                  <a:schemeClr val="tx1"/>
                </a:solidFill>
              </a:rPr>
              <a:t>1</a:t>
            </a:r>
            <a:endParaRPr lang="en-GB" sz="1400" b="1" baseline="-25000">
              <a:solidFill>
                <a:schemeClr val="tx1"/>
              </a:solidFill>
              <a:sym typeface="Wingdings" pitchFamily="2" charset="2"/>
            </a:endParaRPr>
          </a:p>
        </p:txBody>
      </p:sp>
      <p:sp>
        <p:nvSpPr>
          <p:cNvPr id="47176" name="Rectangle 114"/>
          <p:cNvSpPr>
            <a:spLocks noChangeArrowheads="1"/>
          </p:cNvSpPr>
          <p:nvPr/>
        </p:nvSpPr>
        <p:spPr bwMode="auto">
          <a:xfrm>
            <a:off x="6372225" y="5502275"/>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latin typeface="Symbol" pitchFamily="18" charset="2"/>
              </a:rPr>
              <a:t>a</a:t>
            </a:r>
            <a:r>
              <a:rPr lang="en-GB" sz="1400" b="1" baseline="-25000">
                <a:solidFill>
                  <a:schemeClr val="tx1"/>
                </a:solidFill>
              </a:rPr>
              <a:t>2</a:t>
            </a:r>
            <a:endParaRPr lang="en-GB" sz="1400" b="1" baseline="-25000">
              <a:solidFill>
                <a:schemeClr val="tx1"/>
              </a:solidFill>
              <a:sym typeface="Wingdings" pitchFamily="2" charset="2"/>
            </a:endParaRPr>
          </a:p>
        </p:txBody>
      </p:sp>
      <p:sp>
        <p:nvSpPr>
          <p:cNvPr id="47177" name="Rectangle 115"/>
          <p:cNvSpPr>
            <a:spLocks noChangeArrowheads="1"/>
          </p:cNvSpPr>
          <p:nvPr/>
        </p:nvSpPr>
        <p:spPr bwMode="auto">
          <a:xfrm>
            <a:off x="7812088" y="6148388"/>
            <a:ext cx="792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BPM1 </a:t>
            </a:r>
            <a:endParaRPr lang="en-GB" sz="1400" b="1">
              <a:solidFill>
                <a:srgbClr val="008000"/>
              </a:solidFill>
              <a:sym typeface="Wingdings" pitchFamily="2" charset="2"/>
            </a:endParaRPr>
          </a:p>
        </p:txBody>
      </p:sp>
      <p:sp>
        <p:nvSpPr>
          <p:cNvPr id="47178" name="Rectangle 116"/>
          <p:cNvSpPr>
            <a:spLocks noChangeArrowheads="1"/>
          </p:cNvSpPr>
          <p:nvPr/>
        </p:nvSpPr>
        <p:spPr bwMode="auto">
          <a:xfrm>
            <a:off x="5630863" y="4276725"/>
            <a:ext cx="792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BPM2 </a:t>
            </a:r>
            <a:endParaRPr lang="en-GB" sz="1400" b="1">
              <a:solidFill>
                <a:srgbClr val="008000"/>
              </a:solidFill>
              <a:sym typeface="Wingdings" pitchFamily="2" charset="2"/>
            </a:endParaRPr>
          </a:p>
        </p:txBody>
      </p:sp>
      <p:sp>
        <p:nvSpPr>
          <p:cNvPr id="47179" name="Rectangle 117"/>
          <p:cNvSpPr>
            <a:spLocks noChangeArrowheads="1"/>
          </p:cNvSpPr>
          <p:nvPr/>
        </p:nvSpPr>
        <p:spPr bwMode="auto">
          <a:xfrm>
            <a:off x="250825" y="908050"/>
            <a:ext cx="47164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i="1">
                <a:solidFill>
                  <a:srgbClr val="009900"/>
                </a:solidFill>
              </a:rPr>
              <a:t>Transverse feedback case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A56F935-9BD5-43E6-A7C3-4D975920DA5B}" type="slidenum">
              <a:rPr lang="en-US" sz="1400" smtClean="0">
                <a:solidFill>
                  <a:srgbClr val="969696"/>
                </a:solidFill>
                <a:latin typeface="Times" pitchFamily="18" charset="0"/>
              </a:rPr>
              <a:pPr/>
              <a:t>36</a:t>
            </a:fld>
            <a:endParaRPr lang="en-US" sz="1400" smtClean="0">
              <a:solidFill>
                <a:srgbClr val="969696"/>
              </a:solidFill>
              <a:latin typeface="Times" pitchFamily="18" charset="0"/>
            </a:endParaRPr>
          </a:p>
        </p:txBody>
      </p:sp>
      <p:sp>
        <p:nvSpPr>
          <p:cNvPr id="48131" name="Line 73"/>
          <p:cNvSpPr>
            <a:spLocks noChangeShapeType="1"/>
          </p:cNvSpPr>
          <p:nvPr/>
        </p:nvSpPr>
        <p:spPr bwMode="auto">
          <a:xfrm>
            <a:off x="4294188" y="3071813"/>
            <a:ext cx="2063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2" name="Line 63"/>
          <p:cNvSpPr>
            <a:spLocks noChangeShapeType="1"/>
          </p:cNvSpPr>
          <p:nvPr/>
        </p:nvSpPr>
        <p:spPr bwMode="auto">
          <a:xfrm>
            <a:off x="3868738" y="2746375"/>
            <a:ext cx="3016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3" name="Line 65"/>
          <p:cNvSpPr>
            <a:spLocks noChangeShapeType="1"/>
          </p:cNvSpPr>
          <p:nvPr/>
        </p:nvSpPr>
        <p:spPr bwMode="auto">
          <a:xfrm>
            <a:off x="3894138" y="3394075"/>
            <a:ext cx="2889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4" name="Line 71"/>
          <p:cNvSpPr>
            <a:spLocks noChangeShapeType="1"/>
          </p:cNvSpPr>
          <p:nvPr/>
        </p:nvSpPr>
        <p:spPr bwMode="auto">
          <a:xfrm>
            <a:off x="5210175" y="3068638"/>
            <a:ext cx="431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5" name="Line 2"/>
          <p:cNvSpPr>
            <a:spLocks noChangeShapeType="1"/>
          </p:cNvSpPr>
          <p:nvPr/>
        </p:nvSpPr>
        <p:spPr bwMode="auto">
          <a:xfrm>
            <a:off x="3132138" y="2741613"/>
            <a:ext cx="2889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6" name="Line 3"/>
          <p:cNvSpPr>
            <a:spLocks noChangeShapeType="1"/>
          </p:cNvSpPr>
          <p:nvPr/>
        </p:nvSpPr>
        <p:spPr bwMode="auto">
          <a:xfrm>
            <a:off x="3157538" y="3389313"/>
            <a:ext cx="2889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7" name="Line 4"/>
          <p:cNvSpPr>
            <a:spLocks noChangeShapeType="1"/>
          </p:cNvSpPr>
          <p:nvPr/>
        </p:nvSpPr>
        <p:spPr bwMode="auto">
          <a:xfrm flipV="1">
            <a:off x="3500438" y="2408238"/>
            <a:ext cx="360362" cy="647700"/>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8" name="Line 5"/>
          <p:cNvSpPr>
            <a:spLocks noChangeShapeType="1"/>
          </p:cNvSpPr>
          <p:nvPr/>
        </p:nvSpPr>
        <p:spPr bwMode="auto">
          <a:xfrm flipV="1">
            <a:off x="827088" y="2759075"/>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39" name="Line 6"/>
          <p:cNvSpPr>
            <a:spLocks noChangeShapeType="1"/>
          </p:cNvSpPr>
          <p:nvPr/>
        </p:nvSpPr>
        <p:spPr bwMode="auto">
          <a:xfrm flipV="1">
            <a:off x="1908175" y="3389313"/>
            <a:ext cx="0" cy="720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40" name="Line 7"/>
          <p:cNvSpPr>
            <a:spLocks noChangeShapeType="1"/>
          </p:cNvSpPr>
          <p:nvPr/>
        </p:nvSpPr>
        <p:spPr bwMode="auto">
          <a:xfrm>
            <a:off x="6110288" y="3052763"/>
            <a:ext cx="431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41" name="Line 8"/>
          <p:cNvSpPr>
            <a:spLocks noChangeShapeType="1"/>
          </p:cNvSpPr>
          <p:nvPr/>
        </p:nvSpPr>
        <p:spPr bwMode="auto">
          <a:xfrm>
            <a:off x="7235825" y="3078163"/>
            <a:ext cx="5048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42" name="Rectangle 9"/>
          <p:cNvSpPr>
            <a:spLocks noChangeArrowheads="1"/>
          </p:cNvSpPr>
          <p:nvPr/>
        </p:nvSpPr>
        <p:spPr bwMode="auto">
          <a:xfrm>
            <a:off x="250825" y="115888"/>
            <a:ext cx="8066088"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200" b="1">
                <a:solidFill>
                  <a:schemeClr val="hlink"/>
                </a:solidFill>
              </a:rPr>
              <a:t>Analog feedback: revolution harmonics suppression</a:t>
            </a:r>
          </a:p>
        </p:txBody>
      </p:sp>
      <p:sp>
        <p:nvSpPr>
          <p:cNvPr id="65546" name="AutoShape 10"/>
          <p:cNvSpPr>
            <a:spLocks noChangeArrowheads="1"/>
          </p:cNvSpPr>
          <p:nvPr/>
        </p:nvSpPr>
        <p:spPr bwMode="auto">
          <a:xfrm rot="5400000">
            <a:off x="4157663" y="715963"/>
            <a:ext cx="254000" cy="8064500"/>
          </a:xfrm>
          <a:prstGeom prst="can">
            <a:avLst>
              <a:gd name="adj" fmla="val 46743"/>
            </a:avLst>
          </a:prstGeom>
          <a:gradFill rotWithShape="1">
            <a:gsLst>
              <a:gs pos="0">
                <a:schemeClr val="accent1">
                  <a:alpha val="50999"/>
                </a:schemeClr>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8144" name="Rectangle 11"/>
          <p:cNvSpPr>
            <a:spLocks noChangeArrowheads="1"/>
          </p:cNvSpPr>
          <p:nvPr/>
        </p:nvSpPr>
        <p:spPr bwMode="auto">
          <a:xfrm>
            <a:off x="6542088" y="2776538"/>
            <a:ext cx="1079500" cy="576262"/>
          </a:xfrm>
          <a:prstGeom prst="rect">
            <a:avLst/>
          </a:prstGeom>
          <a:solidFill>
            <a:srgbClr val="FF7C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POWER</a:t>
            </a:r>
          </a:p>
          <a:p>
            <a:pPr eaLnBrk="1" hangingPunct="1">
              <a:spcBef>
                <a:spcPct val="0"/>
              </a:spcBef>
            </a:pPr>
            <a:r>
              <a:rPr lang="en-US" sz="1400" b="1">
                <a:solidFill>
                  <a:schemeClr val="tx1"/>
                </a:solidFill>
              </a:rPr>
              <a:t>AMPLIFIER</a:t>
            </a:r>
          </a:p>
        </p:txBody>
      </p:sp>
      <p:sp>
        <p:nvSpPr>
          <p:cNvPr id="48145" name="Rectangle 12"/>
          <p:cNvSpPr>
            <a:spLocks noChangeArrowheads="1"/>
          </p:cNvSpPr>
          <p:nvPr/>
        </p:nvSpPr>
        <p:spPr bwMode="auto">
          <a:xfrm>
            <a:off x="1946275" y="4845050"/>
            <a:ext cx="87313" cy="269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46" name="Rectangle 13"/>
          <p:cNvSpPr>
            <a:spLocks noChangeArrowheads="1"/>
          </p:cNvSpPr>
          <p:nvPr/>
        </p:nvSpPr>
        <p:spPr bwMode="auto">
          <a:xfrm>
            <a:off x="1946275" y="4621213"/>
            <a:ext cx="87313" cy="269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47" name="Line 14"/>
          <p:cNvSpPr>
            <a:spLocks noChangeShapeType="1"/>
          </p:cNvSpPr>
          <p:nvPr/>
        </p:nvSpPr>
        <p:spPr bwMode="auto">
          <a:xfrm>
            <a:off x="1984375" y="4868863"/>
            <a:ext cx="0" cy="144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48" name="Line 15"/>
          <p:cNvSpPr>
            <a:spLocks noChangeShapeType="1"/>
          </p:cNvSpPr>
          <p:nvPr/>
        </p:nvSpPr>
        <p:spPr bwMode="auto">
          <a:xfrm flipH="1">
            <a:off x="1841500" y="5013325"/>
            <a:ext cx="142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49" name="Line 16"/>
          <p:cNvSpPr>
            <a:spLocks noChangeShapeType="1"/>
          </p:cNvSpPr>
          <p:nvPr/>
        </p:nvSpPr>
        <p:spPr bwMode="auto">
          <a:xfrm flipV="1">
            <a:off x="1841500" y="4364038"/>
            <a:ext cx="0" cy="649287"/>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50" name="Line 17"/>
          <p:cNvSpPr>
            <a:spLocks noChangeShapeType="1"/>
          </p:cNvSpPr>
          <p:nvPr/>
        </p:nvSpPr>
        <p:spPr bwMode="auto">
          <a:xfrm flipV="1">
            <a:off x="1990725" y="4359275"/>
            <a:ext cx="0" cy="258763"/>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51" name="Rectangle 18"/>
          <p:cNvSpPr>
            <a:spLocks noChangeArrowheads="1"/>
          </p:cNvSpPr>
          <p:nvPr/>
        </p:nvSpPr>
        <p:spPr bwMode="auto">
          <a:xfrm>
            <a:off x="1730375" y="4081463"/>
            <a:ext cx="358775" cy="28892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latin typeface="Symbol" pitchFamily="18" charset="2"/>
              </a:rPr>
              <a:t>D</a:t>
            </a:r>
          </a:p>
        </p:txBody>
      </p:sp>
      <p:grpSp>
        <p:nvGrpSpPr>
          <p:cNvPr id="48152" name="Group 20"/>
          <p:cNvGrpSpPr>
            <a:grpSpLocks/>
          </p:cNvGrpSpPr>
          <p:nvPr/>
        </p:nvGrpSpPr>
        <p:grpSpPr bwMode="auto">
          <a:xfrm>
            <a:off x="827088" y="4718050"/>
            <a:ext cx="6934200" cy="65088"/>
            <a:chOff x="521" y="3652"/>
            <a:chExt cx="4368" cy="41"/>
          </a:xfrm>
        </p:grpSpPr>
        <p:sp>
          <p:nvSpPr>
            <p:cNvPr id="48189" name="Oval 21"/>
            <p:cNvSpPr>
              <a:spLocks noChangeArrowheads="1"/>
            </p:cNvSpPr>
            <p:nvPr/>
          </p:nvSpPr>
          <p:spPr bwMode="auto">
            <a:xfrm>
              <a:off x="871"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0" name="Oval 22"/>
            <p:cNvSpPr>
              <a:spLocks noChangeArrowheads="1"/>
            </p:cNvSpPr>
            <p:nvPr/>
          </p:nvSpPr>
          <p:spPr bwMode="auto">
            <a:xfrm>
              <a:off x="1201"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1" name="Oval 23"/>
            <p:cNvSpPr>
              <a:spLocks noChangeArrowheads="1"/>
            </p:cNvSpPr>
            <p:nvPr/>
          </p:nvSpPr>
          <p:spPr bwMode="auto">
            <a:xfrm>
              <a:off x="1540"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2" name="Oval 24"/>
            <p:cNvSpPr>
              <a:spLocks noChangeArrowheads="1"/>
            </p:cNvSpPr>
            <p:nvPr/>
          </p:nvSpPr>
          <p:spPr bwMode="auto">
            <a:xfrm>
              <a:off x="1902"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3" name="Oval 25"/>
            <p:cNvSpPr>
              <a:spLocks noChangeArrowheads="1"/>
            </p:cNvSpPr>
            <p:nvPr/>
          </p:nvSpPr>
          <p:spPr bwMode="auto">
            <a:xfrm>
              <a:off x="2264"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4" name="Oval 26"/>
            <p:cNvSpPr>
              <a:spLocks noChangeArrowheads="1"/>
            </p:cNvSpPr>
            <p:nvPr/>
          </p:nvSpPr>
          <p:spPr bwMode="auto">
            <a:xfrm>
              <a:off x="2626"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5" name="Oval 27"/>
            <p:cNvSpPr>
              <a:spLocks noChangeArrowheads="1"/>
            </p:cNvSpPr>
            <p:nvPr/>
          </p:nvSpPr>
          <p:spPr bwMode="auto">
            <a:xfrm>
              <a:off x="2988"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6" name="Oval 28"/>
            <p:cNvSpPr>
              <a:spLocks noChangeArrowheads="1"/>
            </p:cNvSpPr>
            <p:nvPr/>
          </p:nvSpPr>
          <p:spPr bwMode="auto">
            <a:xfrm>
              <a:off x="3350"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7" name="Oval 29"/>
            <p:cNvSpPr>
              <a:spLocks noChangeArrowheads="1"/>
            </p:cNvSpPr>
            <p:nvPr/>
          </p:nvSpPr>
          <p:spPr bwMode="auto">
            <a:xfrm>
              <a:off x="3712"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8" name="Oval 30"/>
            <p:cNvSpPr>
              <a:spLocks noChangeArrowheads="1"/>
            </p:cNvSpPr>
            <p:nvPr/>
          </p:nvSpPr>
          <p:spPr bwMode="auto">
            <a:xfrm>
              <a:off x="4074"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99" name="Oval 31"/>
            <p:cNvSpPr>
              <a:spLocks noChangeArrowheads="1"/>
            </p:cNvSpPr>
            <p:nvPr/>
          </p:nvSpPr>
          <p:spPr bwMode="auto">
            <a:xfrm>
              <a:off x="4436"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200" name="Oval 32"/>
            <p:cNvSpPr>
              <a:spLocks noChangeArrowheads="1"/>
            </p:cNvSpPr>
            <p:nvPr/>
          </p:nvSpPr>
          <p:spPr bwMode="auto">
            <a:xfrm>
              <a:off x="4798"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201" name="Oval 33"/>
            <p:cNvSpPr>
              <a:spLocks noChangeArrowheads="1"/>
            </p:cNvSpPr>
            <p:nvPr/>
          </p:nvSpPr>
          <p:spPr bwMode="auto">
            <a:xfrm>
              <a:off x="521" y="3657"/>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8153" name="Rectangle 35"/>
          <p:cNvSpPr>
            <a:spLocks noChangeArrowheads="1"/>
          </p:cNvSpPr>
          <p:nvPr/>
        </p:nvSpPr>
        <p:spPr bwMode="auto">
          <a:xfrm>
            <a:off x="1924050" y="4365625"/>
            <a:ext cx="792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BPM2</a:t>
            </a:r>
            <a:endParaRPr lang="en-GB" sz="1400" b="1">
              <a:solidFill>
                <a:srgbClr val="008000"/>
              </a:solidFill>
              <a:sym typeface="Wingdings" pitchFamily="2" charset="2"/>
            </a:endParaRPr>
          </a:p>
        </p:txBody>
      </p:sp>
      <p:sp>
        <p:nvSpPr>
          <p:cNvPr id="48154" name="Line 37"/>
          <p:cNvSpPr>
            <a:spLocks noChangeShapeType="1"/>
          </p:cNvSpPr>
          <p:nvPr/>
        </p:nvSpPr>
        <p:spPr bwMode="auto">
          <a:xfrm>
            <a:off x="1984375" y="4868863"/>
            <a:ext cx="0" cy="144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55" name="Rectangle 38"/>
          <p:cNvSpPr>
            <a:spLocks noChangeArrowheads="1"/>
          </p:cNvSpPr>
          <p:nvPr/>
        </p:nvSpPr>
        <p:spPr bwMode="auto">
          <a:xfrm>
            <a:off x="1919288" y="4845050"/>
            <a:ext cx="130175"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56" name="Rectangle 39"/>
          <p:cNvSpPr>
            <a:spLocks noChangeArrowheads="1"/>
          </p:cNvSpPr>
          <p:nvPr/>
        </p:nvSpPr>
        <p:spPr bwMode="auto">
          <a:xfrm>
            <a:off x="1919288" y="4621213"/>
            <a:ext cx="130175" cy="396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57" name="Rectangle 41"/>
          <p:cNvSpPr>
            <a:spLocks noChangeArrowheads="1"/>
          </p:cNvSpPr>
          <p:nvPr/>
        </p:nvSpPr>
        <p:spPr bwMode="auto">
          <a:xfrm>
            <a:off x="5651500" y="2851150"/>
            <a:ext cx="685800" cy="3794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a:t>
            </a:r>
          </a:p>
        </p:txBody>
      </p:sp>
      <p:sp>
        <p:nvSpPr>
          <p:cNvPr id="48158" name="Rectangle 42"/>
          <p:cNvSpPr>
            <a:spLocks noChangeArrowheads="1"/>
          </p:cNvSpPr>
          <p:nvPr/>
        </p:nvSpPr>
        <p:spPr bwMode="auto">
          <a:xfrm>
            <a:off x="2132013" y="3140075"/>
            <a:ext cx="1079500" cy="504825"/>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Detector</a:t>
            </a:r>
          </a:p>
        </p:txBody>
      </p:sp>
      <p:sp>
        <p:nvSpPr>
          <p:cNvPr id="48159" name="Line 43"/>
          <p:cNvSpPr>
            <a:spLocks noChangeShapeType="1"/>
          </p:cNvSpPr>
          <p:nvPr/>
        </p:nvSpPr>
        <p:spPr bwMode="auto">
          <a:xfrm>
            <a:off x="1908175" y="339407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60" name="Rectangle 45"/>
          <p:cNvSpPr>
            <a:spLocks noChangeArrowheads="1"/>
          </p:cNvSpPr>
          <p:nvPr/>
        </p:nvSpPr>
        <p:spPr bwMode="auto">
          <a:xfrm>
            <a:off x="2141538" y="2492375"/>
            <a:ext cx="1079500" cy="504825"/>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Detector</a:t>
            </a:r>
          </a:p>
        </p:txBody>
      </p:sp>
      <p:sp>
        <p:nvSpPr>
          <p:cNvPr id="48161" name="Line 46"/>
          <p:cNvSpPr>
            <a:spLocks noChangeShapeType="1"/>
          </p:cNvSpPr>
          <p:nvPr/>
        </p:nvSpPr>
        <p:spPr bwMode="auto">
          <a:xfrm>
            <a:off x="827088" y="2746375"/>
            <a:ext cx="129698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62" name="Rectangle 47"/>
          <p:cNvSpPr>
            <a:spLocks noChangeArrowheads="1"/>
          </p:cNvSpPr>
          <p:nvPr/>
        </p:nvSpPr>
        <p:spPr bwMode="auto">
          <a:xfrm>
            <a:off x="862013" y="4840288"/>
            <a:ext cx="87312" cy="269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63" name="Rectangle 48"/>
          <p:cNvSpPr>
            <a:spLocks noChangeArrowheads="1"/>
          </p:cNvSpPr>
          <p:nvPr/>
        </p:nvSpPr>
        <p:spPr bwMode="auto">
          <a:xfrm>
            <a:off x="862013" y="4616450"/>
            <a:ext cx="87312" cy="269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64" name="Line 49"/>
          <p:cNvSpPr>
            <a:spLocks noChangeShapeType="1"/>
          </p:cNvSpPr>
          <p:nvPr/>
        </p:nvSpPr>
        <p:spPr bwMode="auto">
          <a:xfrm>
            <a:off x="900113" y="486410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65" name="Line 50"/>
          <p:cNvSpPr>
            <a:spLocks noChangeShapeType="1"/>
          </p:cNvSpPr>
          <p:nvPr/>
        </p:nvSpPr>
        <p:spPr bwMode="auto">
          <a:xfrm flipH="1">
            <a:off x="757238" y="5008563"/>
            <a:ext cx="142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66" name="Line 51"/>
          <p:cNvSpPr>
            <a:spLocks noChangeShapeType="1"/>
          </p:cNvSpPr>
          <p:nvPr/>
        </p:nvSpPr>
        <p:spPr bwMode="auto">
          <a:xfrm flipV="1">
            <a:off x="757238" y="4359275"/>
            <a:ext cx="0" cy="649288"/>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67" name="Line 52"/>
          <p:cNvSpPr>
            <a:spLocks noChangeShapeType="1"/>
          </p:cNvSpPr>
          <p:nvPr/>
        </p:nvSpPr>
        <p:spPr bwMode="auto">
          <a:xfrm flipV="1">
            <a:off x="906463" y="4354513"/>
            <a:ext cx="0" cy="258762"/>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68" name="Rectangle 53"/>
          <p:cNvSpPr>
            <a:spLocks noChangeArrowheads="1"/>
          </p:cNvSpPr>
          <p:nvPr/>
        </p:nvSpPr>
        <p:spPr bwMode="auto">
          <a:xfrm>
            <a:off x="646113" y="4076700"/>
            <a:ext cx="358775" cy="288925"/>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latin typeface="Symbol" pitchFamily="18" charset="2"/>
              </a:rPr>
              <a:t>D</a:t>
            </a:r>
          </a:p>
        </p:txBody>
      </p:sp>
      <p:sp>
        <p:nvSpPr>
          <p:cNvPr id="48169" name="Line 54"/>
          <p:cNvSpPr>
            <a:spLocks noChangeShapeType="1"/>
          </p:cNvSpPr>
          <p:nvPr/>
        </p:nvSpPr>
        <p:spPr bwMode="auto">
          <a:xfrm>
            <a:off x="900113" y="4864100"/>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70" name="Rectangle 55"/>
          <p:cNvSpPr>
            <a:spLocks noChangeArrowheads="1"/>
          </p:cNvSpPr>
          <p:nvPr/>
        </p:nvSpPr>
        <p:spPr bwMode="auto">
          <a:xfrm>
            <a:off x="835025" y="4840288"/>
            <a:ext cx="130175" cy="396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71" name="Rectangle 56"/>
          <p:cNvSpPr>
            <a:spLocks noChangeArrowheads="1"/>
          </p:cNvSpPr>
          <p:nvPr/>
        </p:nvSpPr>
        <p:spPr bwMode="auto">
          <a:xfrm>
            <a:off x="835025" y="4616450"/>
            <a:ext cx="130175" cy="396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72" name="Rectangle 57"/>
          <p:cNvSpPr>
            <a:spLocks noChangeArrowheads="1"/>
          </p:cNvSpPr>
          <p:nvPr/>
        </p:nvSpPr>
        <p:spPr bwMode="auto">
          <a:xfrm>
            <a:off x="900113" y="4373563"/>
            <a:ext cx="792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BPM1</a:t>
            </a:r>
            <a:endParaRPr lang="en-GB" sz="1400" b="1">
              <a:solidFill>
                <a:srgbClr val="008000"/>
              </a:solidFill>
              <a:sym typeface="Wingdings" pitchFamily="2" charset="2"/>
            </a:endParaRPr>
          </a:p>
        </p:txBody>
      </p:sp>
      <p:sp>
        <p:nvSpPr>
          <p:cNvPr id="48173" name="Oval 58"/>
          <p:cNvSpPr>
            <a:spLocks noChangeArrowheads="1"/>
          </p:cNvSpPr>
          <p:nvPr/>
        </p:nvSpPr>
        <p:spPr bwMode="auto">
          <a:xfrm>
            <a:off x="4076700" y="2962275"/>
            <a:ext cx="215900" cy="21748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74" name="Rectangle 59"/>
          <p:cNvSpPr>
            <a:spLocks noChangeArrowheads="1"/>
          </p:cNvSpPr>
          <p:nvPr/>
        </p:nvSpPr>
        <p:spPr bwMode="auto">
          <a:xfrm>
            <a:off x="4008438" y="2819400"/>
            <a:ext cx="43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tx1"/>
                </a:solidFill>
              </a:rPr>
              <a:t>+</a:t>
            </a:r>
            <a:endParaRPr lang="en-GB" sz="2400" b="1" baseline="-25000">
              <a:solidFill>
                <a:schemeClr val="tx1"/>
              </a:solidFill>
              <a:sym typeface="Wingdings" pitchFamily="2" charset="2"/>
            </a:endParaRPr>
          </a:p>
        </p:txBody>
      </p:sp>
      <p:sp>
        <p:nvSpPr>
          <p:cNvPr id="48175" name="Rectangle 60"/>
          <p:cNvSpPr>
            <a:spLocks noChangeArrowheads="1"/>
          </p:cNvSpPr>
          <p:nvPr/>
        </p:nvSpPr>
        <p:spPr bwMode="auto">
          <a:xfrm>
            <a:off x="3416300" y="2563813"/>
            <a:ext cx="503238" cy="360362"/>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Att.</a:t>
            </a:r>
          </a:p>
        </p:txBody>
      </p:sp>
      <p:sp>
        <p:nvSpPr>
          <p:cNvPr id="48176" name="Line 61"/>
          <p:cNvSpPr>
            <a:spLocks noChangeShapeType="1"/>
          </p:cNvSpPr>
          <p:nvPr/>
        </p:nvSpPr>
        <p:spPr bwMode="auto">
          <a:xfrm flipV="1">
            <a:off x="3513138" y="3060700"/>
            <a:ext cx="360362" cy="647700"/>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77" name="Rectangle 62"/>
          <p:cNvSpPr>
            <a:spLocks noChangeArrowheads="1"/>
          </p:cNvSpPr>
          <p:nvPr/>
        </p:nvSpPr>
        <p:spPr bwMode="auto">
          <a:xfrm>
            <a:off x="3429000" y="3216275"/>
            <a:ext cx="503238" cy="360363"/>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Att.</a:t>
            </a:r>
          </a:p>
        </p:txBody>
      </p:sp>
      <p:sp>
        <p:nvSpPr>
          <p:cNvPr id="48178" name="Line 64"/>
          <p:cNvSpPr>
            <a:spLocks noChangeShapeType="1"/>
          </p:cNvSpPr>
          <p:nvPr/>
        </p:nvSpPr>
        <p:spPr bwMode="auto">
          <a:xfrm>
            <a:off x="4176713" y="2746375"/>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79" name="Line 66"/>
          <p:cNvSpPr>
            <a:spLocks noChangeShapeType="1"/>
          </p:cNvSpPr>
          <p:nvPr/>
        </p:nvSpPr>
        <p:spPr bwMode="auto">
          <a:xfrm>
            <a:off x="4183063" y="3171825"/>
            <a:ext cx="0" cy="21590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80" name="Rectangle 67"/>
          <p:cNvSpPr>
            <a:spLocks noChangeArrowheads="1"/>
          </p:cNvSpPr>
          <p:nvPr/>
        </p:nvSpPr>
        <p:spPr bwMode="auto">
          <a:xfrm>
            <a:off x="71438" y="836613"/>
            <a:ext cx="8893175" cy="140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i="1">
                <a:solidFill>
                  <a:srgbClr val="009900"/>
                </a:solidFill>
              </a:rPr>
              <a:t>Transverse feedback case</a:t>
            </a:r>
          </a:p>
          <a:p>
            <a:pPr algn="l"/>
            <a:r>
              <a:rPr lang="en-GB" sz="1600">
                <a:sym typeface="Wingdings" pitchFamily="2" charset="2"/>
              </a:rPr>
              <a:t>The revolution harmonics (frequency components at multiples of </a:t>
            </a:r>
            <a:r>
              <a:rPr lang="en-GB" sz="2000" i="1">
                <a:latin typeface="Symbol" pitchFamily="18" charset="2"/>
                <a:sym typeface="Wingdings" pitchFamily="2" charset="2"/>
              </a:rPr>
              <a:t>w</a:t>
            </a:r>
            <a:r>
              <a:rPr lang="en-GB" sz="1600" i="1" baseline="-25000">
                <a:sym typeface="Wingdings" pitchFamily="2" charset="2"/>
              </a:rPr>
              <a:t>0</a:t>
            </a:r>
            <a:r>
              <a:rPr lang="en-GB" sz="1600">
                <a:sym typeface="Wingdings" pitchFamily="2" charset="2"/>
              </a:rPr>
              <a:t>) are useless components that have to be eliminated in order not to saturate the RF amplifier</a:t>
            </a:r>
          </a:p>
          <a:p>
            <a:pPr algn="l"/>
            <a:r>
              <a:rPr lang="en-GB" sz="1600">
                <a:sym typeface="Wingdings" pitchFamily="2" charset="2"/>
              </a:rPr>
              <a:t>This operation is also called “</a:t>
            </a:r>
            <a:r>
              <a:rPr lang="en-GB" sz="1600">
                <a:solidFill>
                  <a:schemeClr val="hlink"/>
                </a:solidFill>
                <a:sym typeface="Wingdings" pitchFamily="2" charset="2"/>
              </a:rPr>
              <a:t>stable beam rejection</a:t>
            </a:r>
            <a:r>
              <a:rPr lang="en-GB" sz="1600">
                <a:sym typeface="Wingdings" pitchFamily="2" charset="2"/>
              </a:rPr>
              <a:t>”</a:t>
            </a:r>
          </a:p>
        </p:txBody>
      </p:sp>
      <p:sp>
        <p:nvSpPr>
          <p:cNvPr id="48181" name="Rectangle 68"/>
          <p:cNvSpPr>
            <a:spLocks noChangeArrowheads="1"/>
          </p:cNvSpPr>
          <p:nvPr/>
        </p:nvSpPr>
        <p:spPr bwMode="auto">
          <a:xfrm>
            <a:off x="971550" y="2563813"/>
            <a:ext cx="685800" cy="37941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a:t>
            </a:r>
          </a:p>
        </p:txBody>
      </p:sp>
      <p:sp>
        <p:nvSpPr>
          <p:cNvPr id="48182" name="Rectangle 69"/>
          <p:cNvSpPr>
            <a:spLocks noChangeArrowheads="1"/>
          </p:cNvSpPr>
          <p:nvPr/>
        </p:nvSpPr>
        <p:spPr bwMode="auto">
          <a:xfrm>
            <a:off x="250825" y="5516563"/>
            <a:ext cx="8389938"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ym typeface="Wingdings" pitchFamily="2" charset="2"/>
              </a:rPr>
              <a:t>Similar feedback architectures have been used to built the transverse multi-bunch feedback system of a number of light sources: ex. ALS, BessyII, PLS, ANKA, …</a:t>
            </a:r>
          </a:p>
        </p:txBody>
      </p:sp>
      <p:sp>
        <p:nvSpPr>
          <p:cNvPr id="48183" name="Rectangle 70"/>
          <p:cNvSpPr>
            <a:spLocks noChangeArrowheads="1"/>
          </p:cNvSpPr>
          <p:nvPr/>
        </p:nvSpPr>
        <p:spPr bwMode="auto">
          <a:xfrm>
            <a:off x="4500563" y="2781300"/>
            <a:ext cx="936625" cy="576263"/>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Notch</a:t>
            </a:r>
          </a:p>
          <a:p>
            <a:pPr eaLnBrk="1" hangingPunct="1">
              <a:spcBef>
                <a:spcPct val="0"/>
              </a:spcBef>
            </a:pPr>
            <a:r>
              <a:rPr lang="en-US" sz="1600">
                <a:solidFill>
                  <a:schemeClr val="tx1"/>
                </a:solidFill>
              </a:rPr>
              <a:t>Filters</a:t>
            </a:r>
          </a:p>
        </p:txBody>
      </p:sp>
      <p:sp>
        <p:nvSpPr>
          <p:cNvPr id="48184" name="Line 74"/>
          <p:cNvSpPr>
            <a:spLocks noChangeShapeType="1"/>
          </p:cNvSpPr>
          <p:nvPr/>
        </p:nvSpPr>
        <p:spPr bwMode="auto">
          <a:xfrm>
            <a:off x="7729538" y="3073400"/>
            <a:ext cx="0" cy="155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185" name="Rectangle 75"/>
          <p:cNvSpPr>
            <a:spLocks noChangeArrowheads="1"/>
          </p:cNvSpPr>
          <p:nvPr/>
        </p:nvSpPr>
        <p:spPr bwMode="auto">
          <a:xfrm>
            <a:off x="7008813" y="4313238"/>
            <a:ext cx="792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Kicker</a:t>
            </a:r>
            <a:endParaRPr lang="en-GB" sz="1400" b="1">
              <a:solidFill>
                <a:srgbClr val="008000"/>
              </a:solidFill>
              <a:sym typeface="Wingdings" pitchFamily="2" charset="2"/>
            </a:endParaRPr>
          </a:p>
        </p:txBody>
      </p:sp>
      <p:sp>
        <p:nvSpPr>
          <p:cNvPr id="48186" name="Rectangle 76"/>
          <p:cNvSpPr>
            <a:spLocks noChangeArrowheads="1"/>
          </p:cNvSpPr>
          <p:nvPr/>
        </p:nvSpPr>
        <p:spPr bwMode="auto">
          <a:xfrm>
            <a:off x="7526338" y="4621213"/>
            <a:ext cx="392112" cy="396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87" name="Rectangle 77"/>
          <p:cNvSpPr>
            <a:spLocks noChangeArrowheads="1"/>
          </p:cNvSpPr>
          <p:nvPr/>
        </p:nvSpPr>
        <p:spPr bwMode="auto">
          <a:xfrm>
            <a:off x="7526338" y="4837113"/>
            <a:ext cx="392112" cy="3968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88" name="Rectangle 78"/>
          <p:cNvSpPr>
            <a:spLocks noChangeArrowheads="1"/>
          </p:cNvSpPr>
          <p:nvPr/>
        </p:nvSpPr>
        <p:spPr bwMode="auto">
          <a:xfrm>
            <a:off x="4394200" y="2636838"/>
            <a:ext cx="1152525" cy="863600"/>
          </a:xfrm>
          <a:prstGeom prst="rect">
            <a:avLst/>
          </a:prstGeom>
          <a:noFill/>
          <a:ln w="19050">
            <a:solidFill>
              <a:schemeClr val="hlink"/>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B1C040F-FFEC-48BA-8E53-FF5492ADF3E1}" type="slidenum">
              <a:rPr lang="en-US" sz="1400" smtClean="0">
                <a:solidFill>
                  <a:srgbClr val="969696"/>
                </a:solidFill>
                <a:latin typeface="Times" pitchFamily="18" charset="0"/>
              </a:rPr>
              <a:pPr/>
              <a:t>37</a:t>
            </a:fld>
            <a:endParaRPr lang="en-US" sz="1400" smtClean="0">
              <a:solidFill>
                <a:srgbClr val="969696"/>
              </a:solidFill>
              <a:latin typeface="Times" pitchFamily="18" charset="0"/>
            </a:endParaRPr>
          </a:p>
        </p:txBody>
      </p:sp>
      <p:sp>
        <p:nvSpPr>
          <p:cNvPr id="49155" name="Rectangle 9"/>
          <p:cNvSpPr>
            <a:spLocks noChangeArrowheads="1"/>
          </p:cNvSpPr>
          <p:nvPr/>
        </p:nvSpPr>
        <p:spPr bwMode="auto">
          <a:xfrm>
            <a:off x="250825" y="115888"/>
            <a:ext cx="5545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Digital bunch-by-bunch feedback</a:t>
            </a:r>
          </a:p>
        </p:txBody>
      </p:sp>
      <p:sp>
        <p:nvSpPr>
          <p:cNvPr id="49156" name="Rectangle 79"/>
          <p:cNvSpPr>
            <a:spLocks noChangeArrowheads="1"/>
          </p:cNvSpPr>
          <p:nvPr/>
        </p:nvSpPr>
        <p:spPr bwMode="auto">
          <a:xfrm>
            <a:off x="0" y="908050"/>
            <a:ext cx="38512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i="1">
                <a:solidFill>
                  <a:srgbClr val="009900"/>
                </a:solidFill>
                <a:sym typeface="Wingdings" pitchFamily="2" charset="2"/>
              </a:rPr>
              <a:t>Transverse and longitudinal case</a:t>
            </a:r>
            <a:endParaRPr lang="en-GB" sz="1600">
              <a:solidFill>
                <a:srgbClr val="009900"/>
              </a:solidFill>
              <a:sym typeface="Wingdings" pitchFamily="2" charset="2"/>
            </a:endParaRPr>
          </a:p>
        </p:txBody>
      </p:sp>
      <p:sp>
        <p:nvSpPr>
          <p:cNvPr id="49157" name="Rectangle 80"/>
          <p:cNvSpPr>
            <a:spLocks noChangeArrowheads="1"/>
          </p:cNvSpPr>
          <p:nvPr/>
        </p:nvSpPr>
        <p:spPr bwMode="auto">
          <a:xfrm>
            <a:off x="0" y="4365625"/>
            <a:ext cx="9144000" cy="221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pPr>
            <a:r>
              <a:rPr lang="en-GB" sz="1600">
                <a:sym typeface="Wingdings" pitchFamily="2" charset="2"/>
              </a:rPr>
              <a:t>The </a:t>
            </a:r>
            <a:r>
              <a:rPr lang="en-GB" sz="1600">
                <a:solidFill>
                  <a:schemeClr val="hlink"/>
                </a:solidFill>
                <a:sym typeface="Wingdings" pitchFamily="2" charset="2"/>
              </a:rPr>
              <a:t>combiner</a:t>
            </a:r>
            <a:r>
              <a:rPr lang="en-GB" sz="1600">
                <a:sym typeface="Wingdings" pitchFamily="2" charset="2"/>
              </a:rPr>
              <a:t> generates the X, Y or </a:t>
            </a:r>
            <a:r>
              <a:rPr lang="en-GB" sz="1800">
                <a:latin typeface="Symbol" pitchFamily="18" charset="2"/>
                <a:sym typeface="Wingdings" pitchFamily="2" charset="2"/>
              </a:rPr>
              <a:t>S</a:t>
            </a:r>
            <a:r>
              <a:rPr lang="en-GB" sz="1600">
                <a:sym typeface="Wingdings" pitchFamily="2" charset="2"/>
              </a:rPr>
              <a:t> signal from the BPM button signals</a:t>
            </a:r>
          </a:p>
          <a:p>
            <a:pPr algn="l">
              <a:lnSpc>
                <a:spcPct val="80000"/>
              </a:lnSpc>
            </a:pPr>
            <a:r>
              <a:rPr lang="en-GB" sz="1600">
                <a:sym typeface="Wingdings" pitchFamily="2" charset="2"/>
              </a:rPr>
              <a:t>The </a:t>
            </a:r>
            <a:r>
              <a:rPr lang="en-GB" sz="1600">
                <a:solidFill>
                  <a:schemeClr val="hlink"/>
                </a:solidFill>
                <a:sym typeface="Wingdings" pitchFamily="2" charset="2"/>
              </a:rPr>
              <a:t>detector</a:t>
            </a:r>
            <a:r>
              <a:rPr lang="en-GB" sz="1600">
                <a:sym typeface="Wingdings" pitchFamily="2" charset="2"/>
              </a:rPr>
              <a:t> (RF front-end) demodulates the position signal to base-band</a:t>
            </a:r>
          </a:p>
          <a:p>
            <a:pPr algn="l">
              <a:lnSpc>
                <a:spcPct val="80000"/>
              </a:lnSpc>
            </a:pPr>
            <a:r>
              <a:rPr lang="en-GB" sz="1600">
                <a:sym typeface="Wingdings" pitchFamily="2" charset="2"/>
              </a:rPr>
              <a:t>”Stable beam components” are suppressed by the </a:t>
            </a:r>
            <a:r>
              <a:rPr lang="en-GB" sz="1600">
                <a:solidFill>
                  <a:schemeClr val="hlink"/>
                </a:solidFill>
                <a:sym typeface="Wingdings" pitchFamily="2" charset="2"/>
              </a:rPr>
              <a:t>stable beam rejection module</a:t>
            </a:r>
          </a:p>
          <a:p>
            <a:pPr algn="l">
              <a:lnSpc>
                <a:spcPct val="80000"/>
              </a:lnSpc>
            </a:pPr>
            <a:r>
              <a:rPr lang="en-GB" sz="1600">
                <a:sym typeface="Wingdings" pitchFamily="2" charset="2"/>
              </a:rPr>
              <a:t>The resulting signal is digitized, processed and re-converted to analog by the </a:t>
            </a:r>
            <a:r>
              <a:rPr lang="en-GB" sz="1600">
                <a:solidFill>
                  <a:schemeClr val="hlink"/>
                </a:solidFill>
                <a:sym typeface="Wingdings" pitchFamily="2" charset="2"/>
              </a:rPr>
              <a:t>digital processor</a:t>
            </a:r>
          </a:p>
          <a:p>
            <a:pPr algn="l">
              <a:lnSpc>
                <a:spcPct val="80000"/>
              </a:lnSpc>
            </a:pPr>
            <a:r>
              <a:rPr lang="en-GB" sz="1600">
                <a:sym typeface="Wingdings" pitchFamily="2" charset="2"/>
              </a:rPr>
              <a:t>The </a:t>
            </a:r>
            <a:r>
              <a:rPr lang="en-GB" sz="1600">
                <a:solidFill>
                  <a:schemeClr val="hlink"/>
                </a:solidFill>
                <a:sym typeface="Wingdings" pitchFamily="2" charset="2"/>
              </a:rPr>
              <a:t>modulator</a:t>
            </a:r>
            <a:r>
              <a:rPr lang="en-GB" sz="1600">
                <a:sym typeface="Wingdings" pitchFamily="2" charset="2"/>
              </a:rPr>
              <a:t> translates the correction signal to the kicker working frequency (long. only)</a:t>
            </a:r>
          </a:p>
          <a:p>
            <a:pPr algn="l">
              <a:lnSpc>
                <a:spcPct val="80000"/>
              </a:lnSpc>
            </a:pPr>
            <a:r>
              <a:rPr lang="en-GB" sz="1600">
                <a:sym typeface="Wingdings" pitchFamily="2" charset="2"/>
              </a:rPr>
              <a:t>The </a:t>
            </a:r>
            <a:r>
              <a:rPr lang="en-GB" sz="1600">
                <a:solidFill>
                  <a:schemeClr val="hlink"/>
                </a:solidFill>
                <a:sym typeface="Wingdings" pitchFamily="2" charset="2"/>
              </a:rPr>
              <a:t>delay line</a:t>
            </a:r>
            <a:r>
              <a:rPr lang="en-GB" sz="1600">
                <a:sym typeface="Wingdings" pitchFamily="2" charset="2"/>
              </a:rPr>
              <a:t> adjusts the timing of the signal to match the bunch arrival time</a:t>
            </a:r>
          </a:p>
          <a:p>
            <a:pPr algn="l">
              <a:lnSpc>
                <a:spcPct val="80000"/>
              </a:lnSpc>
            </a:pPr>
            <a:r>
              <a:rPr lang="en-GB" sz="1600">
                <a:sym typeface="Wingdings" pitchFamily="2" charset="2"/>
              </a:rPr>
              <a:t>The </a:t>
            </a:r>
            <a:r>
              <a:rPr lang="en-GB" sz="1600">
                <a:solidFill>
                  <a:schemeClr val="hlink"/>
                </a:solidFill>
                <a:sym typeface="Wingdings" pitchFamily="2" charset="2"/>
              </a:rPr>
              <a:t>RF power amplifier</a:t>
            </a:r>
            <a:r>
              <a:rPr lang="en-GB" sz="1600">
                <a:sym typeface="Wingdings" pitchFamily="2" charset="2"/>
              </a:rPr>
              <a:t> supplies the power to the </a:t>
            </a:r>
            <a:r>
              <a:rPr lang="en-GB" sz="1600">
                <a:solidFill>
                  <a:schemeClr val="hlink"/>
                </a:solidFill>
                <a:sym typeface="Wingdings" pitchFamily="2" charset="2"/>
              </a:rPr>
              <a:t>kicker</a:t>
            </a:r>
          </a:p>
        </p:txBody>
      </p:sp>
      <p:grpSp>
        <p:nvGrpSpPr>
          <p:cNvPr id="49158" name="Group 90"/>
          <p:cNvGrpSpPr>
            <a:grpSpLocks/>
          </p:cNvGrpSpPr>
          <p:nvPr/>
        </p:nvGrpSpPr>
        <p:grpSpPr bwMode="auto">
          <a:xfrm>
            <a:off x="539750" y="1536700"/>
            <a:ext cx="8064500" cy="2613025"/>
            <a:chOff x="159" y="890"/>
            <a:chExt cx="5080" cy="1646"/>
          </a:xfrm>
        </p:grpSpPr>
        <p:sp>
          <p:nvSpPr>
            <p:cNvPr id="49159" name="Line 73"/>
            <p:cNvSpPr>
              <a:spLocks noChangeShapeType="1"/>
            </p:cNvSpPr>
            <p:nvPr/>
          </p:nvSpPr>
          <p:spPr bwMode="auto">
            <a:xfrm>
              <a:off x="4850" y="1199"/>
              <a:ext cx="0" cy="106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0" name="Line 89"/>
            <p:cNvSpPr>
              <a:spLocks noChangeShapeType="1"/>
            </p:cNvSpPr>
            <p:nvPr/>
          </p:nvSpPr>
          <p:spPr bwMode="auto">
            <a:xfrm>
              <a:off x="4233" y="1191"/>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1" name="Line 88"/>
            <p:cNvSpPr>
              <a:spLocks noChangeShapeType="1"/>
            </p:cNvSpPr>
            <p:nvPr/>
          </p:nvSpPr>
          <p:spPr bwMode="auto">
            <a:xfrm>
              <a:off x="633" y="2370"/>
              <a:ext cx="4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2" name="Line 77"/>
            <p:cNvSpPr>
              <a:spLocks noChangeShapeType="1"/>
            </p:cNvSpPr>
            <p:nvPr/>
          </p:nvSpPr>
          <p:spPr bwMode="auto">
            <a:xfrm>
              <a:off x="3651" y="1191"/>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3" name="Line 76"/>
            <p:cNvSpPr>
              <a:spLocks noChangeShapeType="1"/>
            </p:cNvSpPr>
            <p:nvPr/>
          </p:nvSpPr>
          <p:spPr bwMode="auto">
            <a:xfrm>
              <a:off x="2828" y="1191"/>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4" name="Line 75"/>
            <p:cNvSpPr>
              <a:spLocks noChangeShapeType="1"/>
            </p:cNvSpPr>
            <p:nvPr/>
          </p:nvSpPr>
          <p:spPr bwMode="auto">
            <a:xfrm>
              <a:off x="1513" y="1191"/>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5" name="Line 72"/>
            <p:cNvSpPr>
              <a:spLocks noChangeShapeType="1"/>
            </p:cNvSpPr>
            <p:nvPr/>
          </p:nvSpPr>
          <p:spPr bwMode="auto">
            <a:xfrm>
              <a:off x="489" y="1189"/>
              <a:ext cx="435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6" name="Line 5"/>
            <p:cNvSpPr>
              <a:spLocks noChangeShapeType="1"/>
            </p:cNvSpPr>
            <p:nvPr/>
          </p:nvSpPr>
          <p:spPr bwMode="auto">
            <a:xfrm flipV="1">
              <a:off x="521" y="1194"/>
              <a:ext cx="0" cy="8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94" name="AutoShape 10"/>
            <p:cNvSpPr>
              <a:spLocks noChangeArrowheads="1"/>
            </p:cNvSpPr>
            <p:nvPr/>
          </p:nvSpPr>
          <p:spPr bwMode="auto">
            <a:xfrm rot="5400000">
              <a:off x="2619" y="-168"/>
              <a:ext cx="160" cy="5080"/>
            </a:xfrm>
            <a:prstGeom prst="can">
              <a:avLst>
                <a:gd name="adj" fmla="val 46743"/>
              </a:avLst>
            </a:prstGeom>
            <a:gradFill rotWithShape="1">
              <a:gsLst>
                <a:gs pos="0">
                  <a:schemeClr val="accent1">
                    <a:alpha val="50999"/>
                  </a:schemeClr>
                </a:gs>
                <a:gs pos="100000">
                  <a:schemeClr val="accent1">
                    <a:gamma/>
                    <a:shade val="46275"/>
                    <a:invGamma/>
                  </a:schemeClr>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9168" name="Rectangle 11"/>
            <p:cNvSpPr>
              <a:spLocks noChangeArrowheads="1"/>
            </p:cNvSpPr>
            <p:nvPr/>
          </p:nvSpPr>
          <p:spPr bwMode="auto">
            <a:xfrm>
              <a:off x="4506" y="1005"/>
              <a:ext cx="680" cy="363"/>
            </a:xfrm>
            <a:prstGeom prst="rect">
              <a:avLst/>
            </a:prstGeom>
            <a:solidFill>
              <a:srgbClr val="FF7C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RF POWER</a:t>
              </a:r>
            </a:p>
            <a:p>
              <a:pPr eaLnBrk="1" hangingPunct="1">
                <a:spcBef>
                  <a:spcPct val="0"/>
                </a:spcBef>
              </a:pPr>
              <a:r>
                <a:rPr lang="en-US" sz="1400" b="1">
                  <a:solidFill>
                    <a:schemeClr val="tx1"/>
                  </a:solidFill>
                </a:rPr>
                <a:t>AMPLIFIER</a:t>
              </a:r>
            </a:p>
          </p:txBody>
        </p:sp>
        <p:sp>
          <p:nvSpPr>
            <p:cNvPr id="49169" name="AutoShape 19"/>
            <p:cNvSpPr>
              <a:spLocks noChangeArrowheads="1"/>
            </p:cNvSpPr>
            <p:nvPr/>
          </p:nvSpPr>
          <p:spPr bwMode="auto">
            <a:xfrm rot="5400000">
              <a:off x="4721" y="2164"/>
              <a:ext cx="251" cy="432"/>
            </a:xfrm>
            <a:prstGeom prst="can">
              <a:avLst>
                <a:gd name="adj" fmla="val 43028"/>
              </a:avLst>
            </a:prstGeom>
            <a:solidFill>
              <a:srgbClr val="FF6699">
                <a:alpha val="45097"/>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9170" name="Group 20"/>
            <p:cNvGrpSpPr>
              <a:grpSpLocks/>
            </p:cNvGrpSpPr>
            <p:nvPr/>
          </p:nvGrpSpPr>
          <p:grpSpPr bwMode="auto">
            <a:xfrm>
              <a:off x="521" y="2353"/>
              <a:ext cx="4368" cy="41"/>
              <a:chOff x="521" y="3652"/>
              <a:chExt cx="4368" cy="41"/>
            </a:xfrm>
          </p:grpSpPr>
          <p:sp>
            <p:nvSpPr>
              <p:cNvPr id="49198" name="Oval 21"/>
              <p:cNvSpPr>
                <a:spLocks noChangeArrowheads="1"/>
              </p:cNvSpPr>
              <p:nvPr/>
            </p:nvSpPr>
            <p:spPr bwMode="auto">
              <a:xfrm>
                <a:off x="871"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99" name="Oval 22"/>
              <p:cNvSpPr>
                <a:spLocks noChangeArrowheads="1"/>
              </p:cNvSpPr>
              <p:nvPr/>
            </p:nvSpPr>
            <p:spPr bwMode="auto">
              <a:xfrm>
                <a:off x="1201"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0" name="Oval 23"/>
              <p:cNvSpPr>
                <a:spLocks noChangeArrowheads="1"/>
              </p:cNvSpPr>
              <p:nvPr/>
            </p:nvSpPr>
            <p:spPr bwMode="auto">
              <a:xfrm>
                <a:off x="1540"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1" name="Oval 24"/>
              <p:cNvSpPr>
                <a:spLocks noChangeArrowheads="1"/>
              </p:cNvSpPr>
              <p:nvPr/>
            </p:nvSpPr>
            <p:spPr bwMode="auto">
              <a:xfrm>
                <a:off x="1902"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2" name="Oval 25"/>
              <p:cNvSpPr>
                <a:spLocks noChangeArrowheads="1"/>
              </p:cNvSpPr>
              <p:nvPr/>
            </p:nvSpPr>
            <p:spPr bwMode="auto">
              <a:xfrm>
                <a:off x="2264"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3" name="Oval 26"/>
              <p:cNvSpPr>
                <a:spLocks noChangeArrowheads="1"/>
              </p:cNvSpPr>
              <p:nvPr/>
            </p:nvSpPr>
            <p:spPr bwMode="auto">
              <a:xfrm>
                <a:off x="2626"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4" name="Oval 27"/>
              <p:cNvSpPr>
                <a:spLocks noChangeArrowheads="1"/>
              </p:cNvSpPr>
              <p:nvPr/>
            </p:nvSpPr>
            <p:spPr bwMode="auto">
              <a:xfrm>
                <a:off x="2988"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5" name="Oval 28"/>
              <p:cNvSpPr>
                <a:spLocks noChangeArrowheads="1"/>
              </p:cNvSpPr>
              <p:nvPr/>
            </p:nvSpPr>
            <p:spPr bwMode="auto">
              <a:xfrm>
                <a:off x="3350"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6" name="Oval 29"/>
              <p:cNvSpPr>
                <a:spLocks noChangeArrowheads="1"/>
              </p:cNvSpPr>
              <p:nvPr/>
            </p:nvSpPr>
            <p:spPr bwMode="auto">
              <a:xfrm>
                <a:off x="3712"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7" name="Oval 30"/>
              <p:cNvSpPr>
                <a:spLocks noChangeArrowheads="1"/>
              </p:cNvSpPr>
              <p:nvPr/>
            </p:nvSpPr>
            <p:spPr bwMode="auto">
              <a:xfrm>
                <a:off x="4074"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8" name="Oval 31"/>
              <p:cNvSpPr>
                <a:spLocks noChangeArrowheads="1"/>
              </p:cNvSpPr>
              <p:nvPr/>
            </p:nvSpPr>
            <p:spPr bwMode="auto">
              <a:xfrm>
                <a:off x="4436"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9" name="Oval 32"/>
              <p:cNvSpPr>
                <a:spLocks noChangeArrowheads="1"/>
              </p:cNvSpPr>
              <p:nvPr/>
            </p:nvSpPr>
            <p:spPr bwMode="auto">
              <a:xfrm>
                <a:off x="4798" y="3652"/>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10" name="Oval 33"/>
              <p:cNvSpPr>
                <a:spLocks noChangeArrowheads="1"/>
              </p:cNvSpPr>
              <p:nvPr/>
            </p:nvSpPr>
            <p:spPr bwMode="auto">
              <a:xfrm>
                <a:off x="521" y="3657"/>
                <a:ext cx="91" cy="36"/>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9171" name="Rectangle 36"/>
            <p:cNvSpPr>
              <a:spLocks noChangeArrowheads="1"/>
            </p:cNvSpPr>
            <p:nvPr/>
          </p:nvSpPr>
          <p:spPr bwMode="auto">
            <a:xfrm>
              <a:off x="4353" y="2077"/>
              <a:ext cx="49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Kicker</a:t>
              </a:r>
              <a:endParaRPr lang="en-GB" sz="1400" b="1">
                <a:solidFill>
                  <a:srgbClr val="008000"/>
                </a:solidFill>
                <a:sym typeface="Wingdings" pitchFamily="2" charset="2"/>
              </a:endParaRPr>
            </a:p>
          </p:txBody>
        </p:sp>
        <p:sp>
          <p:nvSpPr>
            <p:cNvPr id="49172" name="Line 43"/>
            <p:cNvSpPr>
              <a:spLocks noChangeShapeType="1"/>
            </p:cNvSpPr>
            <p:nvPr/>
          </p:nvSpPr>
          <p:spPr bwMode="auto">
            <a:xfrm>
              <a:off x="696" y="1191"/>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3" name="Rectangle 44"/>
            <p:cNvSpPr>
              <a:spLocks noChangeArrowheads="1"/>
            </p:cNvSpPr>
            <p:nvPr/>
          </p:nvSpPr>
          <p:spPr bwMode="auto">
            <a:xfrm>
              <a:off x="217" y="1026"/>
              <a:ext cx="614" cy="318"/>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Detector</a:t>
              </a:r>
            </a:p>
          </p:txBody>
        </p:sp>
        <p:sp>
          <p:nvSpPr>
            <p:cNvPr id="49174" name="Rectangle 46"/>
            <p:cNvSpPr>
              <a:spLocks noChangeArrowheads="1"/>
            </p:cNvSpPr>
            <p:nvPr/>
          </p:nvSpPr>
          <p:spPr bwMode="auto">
            <a:xfrm>
              <a:off x="543" y="2430"/>
              <a:ext cx="55" cy="1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75" name="Rectangle 47"/>
            <p:cNvSpPr>
              <a:spLocks noChangeArrowheads="1"/>
            </p:cNvSpPr>
            <p:nvPr/>
          </p:nvSpPr>
          <p:spPr bwMode="auto">
            <a:xfrm>
              <a:off x="543" y="2289"/>
              <a:ext cx="55" cy="1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76" name="Line 48"/>
            <p:cNvSpPr>
              <a:spLocks noChangeShapeType="1"/>
            </p:cNvSpPr>
            <p:nvPr/>
          </p:nvSpPr>
          <p:spPr bwMode="auto">
            <a:xfrm>
              <a:off x="567" y="2445"/>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7" name="Line 49"/>
            <p:cNvSpPr>
              <a:spLocks noChangeShapeType="1"/>
            </p:cNvSpPr>
            <p:nvPr/>
          </p:nvSpPr>
          <p:spPr bwMode="auto">
            <a:xfrm flipH="1">
              <a:off x="477" y="2536"/>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8" name="Line 50"/>
            <p:cNvSpPr>
              <a:spLocks noChangeShapeType="1"/>
            </p:cNvSpPr>
            <p:nvPr/>
          </p:nvSpPr>
          <p:spPr bwMode="auto">
            <a:xfrm flipV="1">
              <a:off x="477" y="2127"/>
              <a:ext cx="0" cy="409"/>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9" name="Line 51"/>
            <p:cNvSpPr>
              <a:spLocks noChangeShapeType="1"/>
            </p:cNvSpPr>
            <p:nvPr/>
          </p:nvSpPr>
          <p:spPr bwMode="auto">
            <a:xfrm flipV="1">
              <a:off x="571" y="2124"/>
              <a:ext cx="0" cy="163"/>
            </a:xfrm>
            <a:prstGeom prst="line">
              <a:avLst/>
            </a:prstGeom>
            <a:noFill/>
            <a:ln w="9525">
              <a:solidFill>
                <a:schemeClr val="tx1"/>
              </a:solidFill>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80" name="Rectangle 52"/>
            <p:cNvSpPr>
              <a:spLocks noChangeArrowheads="1"/>
            </p:cNvSpPr>
            <p:nvPr/>
          </p:nvSpPr>
          <p:spPr bwMode="auto">
            <a:xfrm>
              <a:off x="217" y="1949"/>
              <a:ext cx="635" cy="182"/>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Combiner</a:t>
              </a:r>
            </a:p>
          </p:txBody>
        </p:sp>
        <p:sp>
          <p:nvSpPr>
            <p:cNvPr id="49181" name="Line 53"/>
            <p:cNvSpPr>
              <a:spLocks noChangeShapeType="1"/>
            </p:cNvSpPr>
            <p:nvPr/>
          </p:nvSpPr>
          <p:spPr bwMode="auto">
            <a:xfrm>
              <a:off x="567" y="2445"/>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82" name="Rectangle 54"/>
            <p:cNvSpPr>
              <a:spLocks noChangeArrowheads="1"/>
            </p:cNvSpPr>
            <p:nvPr/>
          </p:nvSpPr>
          <p:spPr bwMode="auto">
            <a:xfrm>
              <a:off x="526" y="2430"/>
              <a:ext cx="82"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83" name="Rectangle 55"/>
            <p:cNvSpPr>
              <a:spLocks noChangeArrowheads="1"/>
            </p:cNvSpPr>
            <p:nvPr/>
          </p:nvSpPr>
          <p:spPr bwMode="auto">
            <a:xfrm>
              <a:off x="526" y="2289"/>
              <a:ext cx="82"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84" name="Rectangle 56"/>
            <p:cNvSpPr>
              <a:spLocks noChangeArrowheads="1"/>
            </p:cNvSpPr>
            <p:nvPr/>
          </p:nvSpPr>
          <p:spPr bwMode="auto">
            <a:xfrm>
              <a:off x="657" y="2139"/>
              <a:ext cx="49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rgbClr val="008000"/>
                  </a:solidFill>
                </a:rPr>
                <a:t>BPM</a:t>
              </a:r>
              <a:endParaRPr lang="en-GB" sz="1400" b="1">
                <a:solidFill>
                  <a:srgbClr val="008000"/>
                </a:solidFill>
                <a:sym typeface="Wingdings" pitchFamily="2" charset="2"/>
              </a:endParaRPr>
            </a:p>
          </p:txBody>
        </p:sp>
        <p:sp>
          <p:nvSpPr>
            <p:cNvPr id="49185" name="Rectangle 67"/>
            <p:cNvSpPr>
              <a:spLocks noChangeArrowheads="1"/>
            </p:cNvSpPr>
            <p:nvPr/>
          </p:nvSpPr>
          <p:spPr bwMode="auto">
            <a:xfrm>
              <a:off x="1785" y="1026"/>
              <a:ext cx="272" cy="317"/>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ADC</a:t>
              </a:r>
            </a:p>
          </p:txBody>
        </p:sp>
        <p:sp>
          <p:nvSpPr>
            <p:cNvPr id="49186" name="Rectangle 68"/>
            <p:cNvSpPr>
              <a:spLocks noChangeArrowheads="1"/>
            </p:cNvSpPr>
            <p:nvPr/>
          </p:nvSpPr>
          <p:spPr bwMode="auto">
            <a:xfrm>
              <a:off x="2057" y="890"/>
              <a:ext cx="635" cy="545"/>
            </a:xfrm>
            <a:prstGeom prst="rect">
              <a:avLst/>
            </a:pr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Digital</a:t>
              </a:r>
            </a:p>
            <a:p>
              <a:pPr eaLnBrk="1" hangingPunct="1">
                <a:spcBef>
                  <a:spcPct val="0"/>
                </a:spcBef>
              </a:pPr>
              <a:r>
                <a:rPr lang="en-US" sz="1400" b="1">
                  <a:solidFill>
                    <a:schemeClr val="tx1"/>
                  </a:solidFill>
                </a:rPr>
                <a:t>Signal</a:t>
              </a:r>
            </a:p>
            <a:p>
              <a:pPr eaLnBrk="1" hangingPunct="1">
                <a:spcBef>
                  <a:spcPct val="0"/>
                </a:spcBef>
              </a:pPr>
              <a:r>
                <a:rPr lang="en-US" sz="1400" b="1">
                  <a:solidFill>
                    <a:schemeClr val="tx1"/>
                  </a:solidFill>
                </a:rPr>
                <a:t>Processing</a:t>
              </a:r>
            </a:p>
          </p:txBody>
        </p:sp>
        <p:sp>
          <p:nvSpPr>
            <p:cNvPr id="49187" name="Rectangle 69"/>
            <p:cNvSpPr>
              <a:spLocks noChangeArrowheads="1"/>
            </p:cNvSpPr>
            <p:nvPr/>
          </p:nvSpPr>
          <p:spPr bwMode="auto">
            <a:xfrm>
              <a:off x="2692" y="1026"/>
              <a:ext cx="272" cy="318"/>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DAC</a:t>
              </a:r>
            </a:p>
          </p:txBody>
        </p:sp>
        <p:sp>
          <p:nvSpPr>
            <p:cNvPr id="49188" name="Rectangle 71"/>
            <p:cNvSpPr>
              <a:spLocks noChangeArrowheads="1"/>
            </p:cNvSpPr>
            <p:nvPr/>
          </p:nvSpPr>
          <p:spPr bwMode="auto">
            <a:xfrm>
              <a:off x="966" y="983"/>
              <a:ext cx="680" cy="409"/>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spcBef>
                  <a:spcPct val="0"/>
                </a:spcBef>
              </a:pPr>
              <a:r>
                <a:rPr lang="en-US" sz="1100" b="1">
                  <a:solidFill>
                    <a:schemeClr val="tx1"/>
                  </a:solidFill>
                </a:rPr>
                <a:t>Stable Beam Rejection</a:t>
              </a:r>
            </a:p>
          </p:txBody>
        </p:sp>
        <p:sp>
          <p:nvSpPr>
            <p:cNvPr id="49189" name="Rectangle 40"/>
            <p:cNvSpPr>
              <a:spLocks noChangeArrowheads="1"/>
            </p:cNvSpPr>
            <p:nvPr/>
          </p:nvSpPr>
          <p:spPr bwMode="auto">
            <a:xfrm>
              <a:off x="3937" y="1067"/>
              <a:ext cx="432" cy="239"/>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Delay</a:t>
              </a:r>
            </a:p>
          </p:txBody>
        </p:sp>
        <p:sp>
          <p:nvSpPr>
            <p:cNvPr id="49190" name="Rectangle 74"/>
            <p:cNvSpPr>
              <a:spLocks noChangeArrowheads="1"/>
            </p:cNvSpPr>
            <p:nvPr/>
          </p:nvSpPr>
          <p:spPr bwMode="auto">
            <a:xfrm>
              <a:off x="3105" y="981"/>
              <a:ext cx="680" cy="409"/>
            </a:xfrm>
            <a:prstGeom prst="rect">
              <a:avLst/>
            </a:prstGeom>
            <a:solidFill>
              <a:srgbClr val="99FFCC"/>
            </a:solidFill>
            <a:ln w="9525">
              <a:solidFill>
                <a:schemeClr val="tx1"/>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Modulator</a:t>
              </a:r>
            </a:p>
          </p:txBody>
        </p:sp>
        <p:sp>
          <p:nvSpPr>
            <p:cNvPr id="49191" name="Line 78"/>
            <p:cNvSpPr>
              <a:spLocks noChangeShapeType="1"/>
            </p:cNvSpPr>
            <p:nvPr/>
          </p:nvSpPr>
          <p:spPr bwMode="auto">
            <a:xfrm flipV="1">
              <a:off x="521" y="1344"/>
              <a:ext cx="0"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9192" name="Group 83"/>
            <p:cNvGrpSpPr>
              <a:grpSpLocks/>
            </p:cNvGrpSpPr>
            <p:nvPr/>
          </p:nvGrpSpPr>
          <p:grpSpPr bwMode="auto">
            <a:xfrm rot="-5400000">
              <a:off x="530" y="2290"/>
              <a:ext cx="82" cy="166"/>
              <a:chOff x="662" y="2425"/>
              <a:chExt cx="82" cy="166"/>
            </a:xfrm>
          </p:grpSpPr>
          <p:sp>
            <p:nvSpPr>
              <p:cNvPr id="49196" name="Rectangle 81"/>
              <p:cNvSpPr>
                <a:spLocks noChangeArrowheads="1"/>
              </p:cNvSpPr>
              <p:nvPr/>
            </p:nvSpPr>
            <p:spPr bwMode="auto">
              <a:xfrm>
                <a:off x="662" y="2566"/>
                <a:ext cx="82"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97" name="Rectangle 82"/>
              <p:cNvSpPr>
                <a:spLocks noChangeArrowheads="1"/>
              </p:cNvSpPr>
              <p:nvPr/>
            </p:nvSpPr>
            <p:spPr bwMode="auto">
              <a:xfrm>
                <a:off x="662" y="2425"/>
                <a:ext cx="82"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9193" name="Line 85"/>
            <p:cNvSpPr>
              <a:spLocks noChangeShapeType="1"/>
            </p:cNvSpPr>
            <p:nvPr/>
          </p:nvSpPr>
          <p:spPr bwMode="auto">
            <a:xfrm flipV="1">
              <a:off x="679" y="2127"/>
              <a:ext cx="0" cy="243"/>
            </a:xfrm>
            <a:prstGeom prst="line">
              <a:avLst/>
            </a:prstGeom>
            <a:noFill/>
            <a:ln w="9525">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94" name="Line 86"/>
            <p:cNvSpPr>
              <a:spLocks noChangeShapeType="1"/>
            </p:cNvSpPr>
            <p:nvPr/>
          </p:nvSpPr>
          <p:spPr bwMode="auto">
            <a:xfrm flipV="1">
              <a:off x="385" y="2127"/>
              <a:ext cx="0" cy="243"/>
            </a:xfrm>
            <a:prstGeom prst="line">
              <a:avLst/>
            </a:prstGeom>
            <a:noFill/>
            <a:ln w="9525">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95" name="Line 87"/>
            <p:cNvSpPr>
              <a:spLocks noChangeShapeType="1"/>
            </p:cNvSpPr>
            <p:nvPr/>
          </p:nvSpPr>
          <p:spPr bwMode="auto">
            <a:xfrm>
              <a:off x="385" y="2373"/>
              <a:ext cx="9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C362A918-6BB5-4C39-8282-2342604198D3}" type="slidenum">
              <a:rPr lang="en-US" sz="1400" smtClean="0">
                <a:solidFill>
                  <a:srgbClr val="969696"/>
                </a:solidFill>
                <a:latin typeface="Times" pitchFamily="18" charset="0"/>
              </a:rPr>
              <a:pPr/>
              <a:t>38</a:t>
            </a:fld>
            <a:endParaRPr lang="en-US" sz="1400" smtClean="0">
              <a:solidFill>
                <a:srgbClr val="969696"/>
              </a:solidFill>
              <a:latin typeface="Times" pitchFamily="18" charset="0"/>
            </a:endParaRPr>
          </a:p>
        </p:txBody>
      </p:sp>
      <p:pic>
        <p:nvPicPr>
          <p:cNvPr id="50179"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115888"/>
            <a:ext cx="2303463"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180" name="Rectangle 3"/>
          <p:cNvSpPr>
            <a:spLocks noChangeArrowheads="1"/>
          </p:cNvSpPr>
          <p:nvPr/>
        </p:nvSpPr>
        <p:spPr bwMode="auto">
          <a:xfrm>
            <a:off x="250825" y="115888"/>
            <a:ext cx="5400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Digital vs. analog feedbacks</a:t>
            </a:r>
          </a:p>
        </p:txBody>
      </p:sp>
      <p:grpSp>
        <p:nvGrpSpPr>
          <p:cNvPr id="133131" name="Group 11"/>
          <p:cNvGrpSpPr>
            <a:grpSpLocks/>
          </p:cNvGrpSpPr>
          <p:nvPr/>
        </p:nvGrpSpPr>
        <p:grpSpPr bwMode="auto">
          <a:xfrm>
            <a:off x="395288" y="1046163"/>
            <a:ext cx="8497887" cy="4130675"/>
            <a:chOff x="249" y="754"/>
            <a:chExt cx="5353" cy="2602"/>
          </a:xfrm>
        </p:grpSpPr>
        <p:sp>
          <p:nvSpPr>
            <p:cNvPr id="50186" name="Rectangle 4"/>
            <p:cNvSpPr>
              <a:spLocks noChangeArrowheads="1"/>
            </p:cNvSpPr>
            <p:nvPr/>
          </p:nvSpPr>
          <p:spPr bwMode="auto">
            <a:xfrm>
              <a:off x="249" y="754"/>
              <a:ext cx="5353" cy="2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buSzPct val="70000"/>
                <a:buFont typeface="Wingdings" pitchFamily="2" charset="2"/>
                <a:buNone/>
              </a:pPr>
              <a:r>
                <a:rPr lang="en-GB" sz="1600" b="1">
                  <a:solidFill>
                    <a:srgbClr val="00CC00"/>
                  </a:solidFill>
                </a:rPr>
                <a:t>ADVANTAGES OF DIGITAL FEEDBACKS</a:t>
              </a:r>
            </a:p>
            <a:p>
              <a:pPr algn="l">
                <a:spcBef>
                  <a:spcPct val="0"/>
                </a:spcBef>
                <a:buSzPct val="70000"/>
                <a:buFont typeface="Wingdings" pitchFamily="2" charset="2"/>
                <a:buNone/>
              </a:pPr>
              <a:endParaRPr lang="en-GB" sz="1600" b="1">
                <a:solidFill>
                  <a:srgbClr val="00CC00"/>
                </a:solidFill>
              </a:endParaRPr>
            </a:p>
            <a:p>
              <a:pPr algn="l">
                <a:lnSpc>
                  <a:spcPct val="120000"/>
                </a:lnSpc>
                <a:spcBef>
                  <a:spcPct val="0"/>
                </a:spcBef>
                <a:buSzPct val="70000"/>
                <a:buFont typeface="Wingdings" pitchFamily="2" charset="2"/>
                <a:buChar char="î"/>
              </a:pPr>
              <a:r>
                <a:rPr lang="en-US" sz="1600">
                  <a:solidFill>
                    <a:schemeClr val="hlink"/>
                  </a:solidFill>
                </a:rPr>
                <a:t> reproducibility</a:t>
              </a:r>
              <a:r>
                <a:rPr lang="en-US" sz="1600"/>
                <a:t>: all parameters (gains, delays, filter coefficients) are  NOT subject to temperature/environment changes or aging</a:t>
              </a:r>
            </a:p>
            <a:p>
              <a:pPr algn="l">
                <a:lnSpc>
                  <a:spcPct val="120000"/>
                </a:lnSpc>
                <a:spcBef>
                  <a:spcPct val="0"/>
                </a:spcBef>
                <a:buSzPct val="70000"/>
                <a:buFont typeface="Wingdings" pitchFamily="2" charset="2"/>
                <a:buChar char="î"/>
              </a:pPr>
              <a:r>
                <a:rPr lang="en-US" sz="1600">
                  <a:solidFill>
                    <a:schemeClr val="hlink"/>
                  </a:solidFill>
                </a:rPr>
                <a:t> programmability</a:t>
              </a:r>
              <a:r>
                <a:rPr lang="en-US" sz="1600"/>
                <a:t>: the implementation of processing functionalities is usually made using DSPs or FPGAs, which are programmable via software/firmware</a:t>
              </a:r>
            </a:p>
            <a:p>
              <a:pPr algn="l">
                <a:lnSpc>
                  <a:spcPct val="120000"/>
                </a:lnSpc>
                <a:spcBef>
                  <a:spcPct val="0"/>
                </a:spcBef>
                <a:buSzPct val="70000"/>
                <a:buFont typeface="Wingdings" pitchFamily="2" charset="2"/>
                <a:buChar char="î"/>
              </a:pPr>
              <a:r>
                <a:rPr lang="en-US" sz="1600">
                  <a:solidFill>
                    <a:schemeClr val="hlink"/>
                  </a:solidFill>
                </a:rPr>
                <a:t> performance</a:t>
              </a:r>
              <a:r>
                <a:rPr lang="en-US" sz="1600"/>
                <a:t>: digital controllers feature superior processing capabilities with the possibility to implement sophisticated control algorithms not feasible in analog</a:t>
              </a:r>
            </a:p>
            <a:p>
              <a:pPr algn="l">
                <a:lnSpc>
                  <a:spcPct val="120000"/>
                </a:lnSpc>
                <a:spcBef>
                  <a:spcPct val="0"/>
                </a:spcBef>
                <a:buSzPct val="70000"/>
                <a:buFont typeface="Wingdings" pitchFamily="2" charset="2"/>
                <a:buChar char="î"/>
              </a:pPr>
              <a:r>
                <a:rPr lang="en-US" sz="1600">
                  <a:solidFill>
                    <a:schemeClr val="hlink"/>
                  </a:solidFill>
                </a:rPr>
                <a:t> additional features</a:t>
              </a:r>
              <a:r>
                <a:rPr lang="en-US" sz="1600"/>
                <a:t>: possibility to combine basic control algorithms and additional useful features like signal conditioning, saturation control, down sampling, etc.</a:t>
              </a:r>
            </a:p>
            <a:p>
              <a:pPr algn="l">
                <a:lnSpc>
                  <a:spcPct val="120000"/>
                </a:lnSpc>
                <a:spcBef>
                  <a:spcPct val="0"/>
                </a:spcBef>
                <a:buSzPct val="70000"/>
                <a:buFont typeface="Wingdings" pitchFamily="2" charset="2"/>
                <a:buChar char="î"/>
              </a:pPr>
              <a:r>
                <a:rPr lang="en-US" sz="1600">
                  <a:solidFill>
                    <a:schemeClr val="hlink"/>
                  </a:solidFill>
                </a:rPr>
                <a:t> implementation of diagnostic tools</a:t>
              </a:r>
              <a:r>
                <a:rPr lang="en-US" sz="1600"/>
                <a:t>, used for both feedback commissioning and machine physics studies</a:t>
              </a:r>
            </a:p>
            <a:p>
              <a:pPr algn="l">
                <a:lnSpc>
                  <a:spcPct val="120000"/>
                </a:lnSpc>
                <a:spcBef>
                  <a:spcPct val="0"/>
                </a:spcBef>
                <a:buSzPct val="70000"/>
                <a:buFont typeface="Wingdings" pitchFamily="2" charset="2"/>
                <a:buChar char="î"/>
              </a:pPr>
              <a:r>
                <a:rPr lang="en-US" sz="1600"/>
                <a:t> </a:t>
              </a:r>
              <a:r>
                <a:rPr lang="en-US" sz="1600">
                  <a:solidFill>
                    <a:schemeClr val="hlink"/>
                  </a:solidFill>
                </a:rPr>
                <a:t>easier and more efficient integration</a:t>
              </a:r>
              <a:r>
                <a:rPr lang="en-US" sz="1600"/>
                <a:t> of the feedback in the accelerator control system for data acquisition, feedback setup and tuning, automated operations, etc.</a:t>
              </a:r>
              <a:endParaRPr lang="en-GB" sz="1600"/>
            </a:p>
          </p:txBody>
        </p:sp>
        <p:pic>
          <p:nvPicPr>
            <p:cNvPr id="50187" name="Picture 5" descr="smiley_smi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 y="754"/>
              <a:ext cx="227"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182" name="Rectangle 7"/>
          <p:cNvSpPr>
            <a:spLocks noChangeArrowheads="1"/>
          </p:cNvSpPr>
          <p:nvPr/>
        </p:nvSpPr>
        <p:spPr bwMode="auto">
          <a:xfrm>
            <a:off x="6202363" y="90488"/>
            <a:ext cx="612775" cy="35877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33130" name="Group 10"/>
          <p:cNvGrpSpPr>
            <a:grpSpLocks/>
          </p:cNvGrpSpPr>
          <p:nvPr/>
        </p:nvGrpSpPr>
        <p:grpSpPr bwMode="auto">
          <a:xfrm>
            <a:off x="468313" y="5516563"/>
            <a:ext cx="6697662" cy="863600"/>
            <a:chOff x="249" y="3385"/>
            <a:chExt cx="4219" cy="544"/>
          </a:xfrm>
        </p:grpSpPr>
        <p:sp>
          <p:nvSpPr>
            <p:cNvPr id="50184" name="Text Box 2"/>
            <p:cNvSpPr txBox="1">
              <a:spLocks noChangeArrowheads="1"/>
            </p:cNvSpPr>
            <p:nvPr/>
          </p:nvSpPr>
          <p:spPr bwMode="auto">
            <a:xfrm>
              <a:off x="249" y="3409"/>
              <a:ext cx="4219"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spcBef>
                  <a:spcPct val="0"/>
                </a:spcBef>
                <a:buSzPct val="70000"/>
                <a:buFont typeface="Wingdings" pitchFamily="2" charset="2"/>
                <a:buNone/>
              </a:pPr>
              <a:r>
                <a:rPr lang="en-GB" sz="1600" b="1">
                  <a:solidFill>
                    <a:schemeClr val="hlink"/>
                  </a:solidFill>
                </a:rPr>
                <a:t>DISADVANTAGE OF DIGITAL FEEDBACKS</a:t>
              </a:r>
            </a:p>
            <a:p>
              <a:pPr algn="l">
                <a:spcBef>
                  <a:spcPct val="0"/>
                </a:spcBef>
                <a:buSzPct val="70000"/>
                <a:buFont typeface="Wingdings" pitchFamily="2" charset="2"/>
                <a:buNone/>
              </a:pPr>
              <a:endParaRPr lang="en-US" sz="1600"/>
            </a:p>
            <a:p>
              <a:pPr algn="l">
                <a:spcBef>
                  <a:spcPct val="0"/>
                </a:spcBef>
                <a:buSzPct val="70000"/>
                <a:buFont typeface="Wingdings" pitchFamily="2" charset="2"/>
                <a:buChar char="î"/>
              </a:pPr>
              <a:r>
                <a:rPr lang="en-US" sz="1600">
                  <a:solidFill>
                    <a:schemeClr val="hlink"/>
                  </a:solidFill>
                </a:rPr>
                <a:t> High delay</a:t>
              </a:r>
              <a:r>
                <a:rPr lang="en-US" sz="1600"/>
                <a:t> due to ADC, digital processing and DAC</a:t>
              </a:r>
            </a:p>
          </p:txBody>
        </p:sp>
        <p:pic>
          <p:nvPicPr>
            <p:cNvPr id="50185" name="Picture 9" descr="SmileySad"/>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244" y="3385"/>
              <a:ext cx="226"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33131"/>
                                        </p:tgtEl>
                                        <p:attrNameLst>
                                          <p:attrName>style.visibility</p:attrName>
                                        </p:attrNameLst>
                                      </p:cBhvr>
                                      <p:to>
                                        <p:strVal val="visible"/>
                                      </p:to>
                                    </p:set>
                                    <p:animEffect transition="in" filter="dissolve">
                                      <p:cBhvr>
                                        <p:cTn id="7" dur="500"/>
                                        <p:tgtEl>
                                          <p:spTgt spid="1331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3130"/>
                                        </p:tgtEl>
                                        <p:attrNameLst>
                                          <p:attrName>style.visibility</p:attrName>
                                        </p:attrNameLst>
                                      </p:cBhvr>
                                      <p:to>
                                        <p:strVal val="visible"/>
                                      </p:to>
                                    </p:set>
                                    <p:animEffect transition="in" filter="dissolve">
                                      <p:cBhvr>
                                        <p:cTn id="12" dur="500"/>
                                        <p:tgtEl>
                                          <p:spTgt spid="133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8EAD1C4-B631-4CE7-911D-5041AC45A482}" type="slidenum">
              <a:rPr lang="en-US" sz="1400" smtClean="0">
                <a:solidFill>
                  <a:srgbClr val="969696"/>
                </a:solidFill>
                <a:latin typeface="Times" pitchFamily="18" charset="0"/>
              </a:rPr>
              <a:pPr/>
              <a:t>39</a:t>
            </a:fld>
            <a:endParaRPr lang="en-US" sz="1400" smtClean="0">
              <a:solidFill>
                <a:srgbClr val="969696"/>
              </a:solidFill>
              <a:latin typeface="Times" pitchFamily="18" charset="0"/>
            </a:endParaRPr>
          </a:p>
        </p:txBody>
      </p:sp>
      <p:pic>
        <p:nvPicPr>
          <p:cNvPr id="51203" name="Picture 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115888"/>
            <a:ext cx="2303463"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04" name="Rectangle 10"/>
          <p:cNvSpPr>
            <a:spLocks noChangeArrowheads="1"/>
          </p:cNvSpPr>
          <p:nvPr/>
        </p:nvSpPr>
        <p:spPr bwMode="auto">
          <a:xfrm>
            <a:off x="250825" y="115888"/>
            <a:ext cx="432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BPM and</a:t>
            </a:r>
            <a:r>
              <a:rPr lang="en-GB" sz="2400">
                <a:solidFill>
                  <a:schemeClr val="hlink"/>
                </a:solidFill>
              </a:rPr>
              <a:t> </a:t>
            </a:r>
            <a:r>
              <a:rPr lang="en-GB" sz="2400" b="1">
                <a:solidFill>
                  <a:schemeClr val="hlink"/>
                </a:solidFill>
              </a:rPr>
              <a:t>Combiner</a:t>
            </a:r>
          </a:p>
        </p:txBody>
      </p:sp>
      <p:sp>
        <p:nvSpPr>
          <p:cNvPr id="51205" name="Rectangle 49"/>
          <p:cNvSpPr>
            <a:spLocks noChangeArrowheads="1"/>
          </p:cNvSpPr>
          <p:nvPr/>
        </p:nvSpPr>
        <p:spPr bwMode="auto">
          <a:xfrm>
            <a:off x="0" y="981075"/>
            <a:ext cx="9144000" cy="24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500">
                <a:sym typeface="Wingdings" pitchFamily="2" charset="2"/>
              </a:rPr>
              <a:t>The four signals from a standard four-button BPM can be opportunely combined to obtain the wide-band X, Y and </a:t>
            </a:r>
            <a:r>
              <a:rPr lang="en-GB" sz="1500">
                <a:latin typeface="Symbol" pitchFamily="18" charset="2"/>
                <a:sym typeface="Wingdings" pitchFamily="2" charset="2"/>
              </a:rPr>
              <a:t>S</a:t>
            </a:r>
            <a:r>
              <a:rPr lang="en-GB" sz="1500">
                <a:sym typeface="Wingdings" pitchFamily="2" charset="2"/>
              </a:rPr>
              <a:t> signals used respectively by the horizontal, vertical and longitudinal feedbacks</a:t>
            </a:r>
          </a:p>
          <a:p>
            <a:pPr algn="just"/>
            <a:r>
              <a:rPr lang="en-US" sz="1500">
                <a:sym typeface="Wingdings" pitchFamily="2" charset="2"/>
              </a:rPr>
              <a:t>Any f</a:t>
            </a:r>
            <a:r>
              <a:rPr lang="en-US" sz="1500" baseline="-25000">
                <a:sym typeface="Wingdings" pitchFamily="2" charset="2"/>
              </a:rPr>
              <a:t>rf</a:t>
            </a:r>
            <a:r>
              <a:rPr lang="en-US" sz="1500">
                <a:sym typeface="Wingdings" pitchFamily="2" charset="2"/>
              </a:rPr>
              <a:t>/2 portion of the beam spectrum contains the information of all potential multi-bunch modes and can be used to detect instabilities and measure their amplitude</a:t>
            </a:r>
            <a:endParaRPr lang="en-GB" sz="1500">
              <a:sym typeface="Wingdings" pitchFamily="2" charset="2"/>
            </a:endParaRPr>
          </a:p>
          <a:p>
            <a:pPr algn="just" eaLnBrk="1" hangingPunct="1">
              <a:spcBef>
                <a:spcPct val="0"/>
              </a:spcBef>
            </a:pPr>
            <a:endParaRPr lang="en-GB" sz="1500"/>
          </a:p>
          <a:p>
            <a:pPr algn="just" eaLnBrk="1" hangingPunct="1">
              <a:spcBef>
                <a:spcPct val="0"/>
              </a:spcBef>
            </a:pPr>
            <a:r>
              <a:rPr lang="en-GB" sz="1500">
                <a:sym typeface="Wingdings" pitchFamily="2" charset="2"/>
              </a:rPr>
              <a:t>Usually BPM and combiner work around a multiple of f</a:t>
            </a:r>
            <a:r>
              <a:rPr lang="en-GB" sz="1500" baseline="-25000">
                <a:sym typeface="Wingdings" pitchFamily="2" charset="2"/>
              </a:rPr>
              <a:t>rf</a:t>
            </a:r>
            <a:r>
              <a:rPr lang="en-GB" sz="1500">
                <a:sym typeface="Wingdings" pitchFamily="2" charset="2"/>
              </a:rPr>
              <a:t>, where the amplitude of the overall frequency response of BPM and cables is maximum</a:t>
            </a:r>
          </a:p>
          <a:p>
            <a:pPr algn="just" eaLnBrk="1" hangingPunct="1">
              <a:spcBef>
                <a:spcPct val="0"/>
              </a:spcBef>
            </a:pPr>
            <a:endParaRPr lang="en-GB" sz="1500">
              <a:sym typeface="Wingdings" pitchFamily="2" charset="2"/>
            </a:endParaRPr>
          </a:p>
          <a:p>
            <a:pPr algn="just" eaLnBrk="1" hangingPunct="1">
              <a:spcBef>
                <a:spcPct val="0"/>
              </a:spcBef>
            </a:pPr>
            <a:r>
              <a:rPr lang="en-GB" sz="1500">
                <a:sym typeface="Wingdings" pitchFamily="2" charset="2"/>
              </a:rPr>
              <a:t>Moreover, a higher </a:t>
            </a:r>
            <a:r>
              <a:rPr lang="en-GB" sz="1500"/>
              <a:t>f</a:t>
            </a:r>
            <a:r>
              <a:rPr lang="en-GB" sz="1500" baseline="-25000"/>
              <a:t>rf</a:t>
            </a:r>
            <a:r>
              <a:rPr lang="en-GB" sz="1500"/>
              <a:t> harmonic is preferred for the longitudinal feedback because of the better sensitivity of the phase detection system</a:t>
            </a:r>
          </a:p>
        </p:txBody>
      </p:sp>
      <p:sp>
        <p:nvSpPr>
          <p:cNvPr id="51206" name="Line 137"/>
          <p:cNvSpPr>
            <a:spLocks noChangeShapeType="1"/>
          </p:cNvSpPr>
          <p:nvPr/>
        </p:nvSpPr>
        <p:spPr bwMode="auto">
          <a:xfrm flipV="1">
            <a:off x="388938" y="3789363"/>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07" name="Line 138"/>
          <p:cNvSpPr>
            <a:spLocks noChangeShapeType="1"/>
          </p:cNvSpPr>
          <p:nvPr/>
        </p:nvSpPr>
        <p:spPr bwMode="auto">
          <a:xfrm>
            <a:off x="395288" y="4940300"/>
            <a:ext cx="3744912" cy="0"/>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08" name="Line 139"/>
          <p:cNvSpPr>
            <a:spLocks noChangeShapeType="1"/>
          </p:cNvSpPr>
          <p:nvPr/>
        </p:nvSpPr>
        <p:spPr bwMode="auto">
          <a:xfrm flipV="1">
            <a:off x="1187450" y="4292600"/>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09" name="Line 140"/>
          <p:cNvSpPr>
            <a:spLocks noChangeShapeType="1"/>
          </p:cNvSpPr>
          <p:nvPr/>
        </p:nvSpPr>
        <p:spPr bwMode="auto">
          <a:xfrm flipV="1">
            <a:off x="1982788" y="4292600"/>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10" name="Line 141"/>
          <p:cNvSpPr>
            <a:spLocks noChangeShapeType="1"/>
          </p:cNvSpPr>
          <p:nvPr/>
        </p:nvSpPr>
        <p:spPr bwMode="auto">
          <a:xfrm flipV="1">
            <a:off x="2767013" y="4292600"/>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11" name="Rectangle 145"/>
          <p:cNvSpPr>
            <a:spLocks noChangeArrowheads="1"/>
          </p:cNvSpPr>
          <p:nvPr/>
        </p:nvSpPr>
        <p:spPr bwMode="auto">
          <a:xfrm>
            <a:off x="965200" y="4868863"/>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51212" name="Rectangle 146"/>
          <p:cNvSpPr>
            <a:spLocks noChangeArrowheads="1"/>
          </p:cNvSpPr>
          <p:nvPr/>
        </p:nvSpPr>
        <p:spPr bwMode="auto">
          <a:xfrm>
            <a:off x="1763713" y="4881563"/>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a:t>
            </a:r>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51213" name="Rectangle 147"/>
          <p:cNvSpPr>
            <a:spLocks noChangeArrowheads="1"/>
          </p:cNvSpPr>
          <p:nvPr/>
        </p:nvSpPr>
        <p:spPr bwMode="auto">
          <a:xfrm>
            <a:off x="2555875" y="4881563"/>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a:t>
            </a:r>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51214" name="Rectangle 149"/>
          <p:cNvSpPr>
            <a:spLocks noChangeArrowheads="1"/>
          </p:cNvSpPr>
          <p:nvPr/>
        </p:nvSpPr>
        <p:spPr bwMode="auto">
          <a:xfrm>
            <a:off x="3059113" y="4364038"/>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a:t>
            </a:r>
          </a:p>
        </p:txBody>
      </p:sp>
      <p:sp>
        <p:nvSpPr>
          <p:cNvPr id="51215" name="Rectangle 153"/>
          <p:cNvSpPr>
            <a:spLocks noChangeArrowheads="1"/>
          </p:cNvSpPr>
          <p:nvPr/>
        </p:nvSpPr>
        <p:spPr bwMode="auto">
          <a:xfrm>
            <a:off x="250825" y="4892675"/>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51216" name="Line 156"/>
          <p:cNvSpPr>
            <a:spLocks noChangeShapeType="1"/>
          </p:cNvSpPr>
          <p:nvPr/>
        </p:nvSpPr>
        <p:spPr bwMode="auto">
          <a:xfrm flipV="1">
            <a:off x="388938" y="4292600"/>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17" name="AutoShape 169"/>
          <p:cNvSpPr>
            <a:spLocks noChangeArrowheads="1"/>
          </p:cNvSpPr>
          <p:nvPr/>
        </p:nvSpPr>
        <p:spPr bwMode="auto">
          <a:xfrm>
            <a:off x="2398713" y="4581525"/>
            <a:ext cx="723900" cy="360363"/>
          </a:xfrm>
          <a:prstGeom prst="triangle">
            <a:avLst>
              <a:gd name="adj" fmla="val 50000"/>
            </a:avLst>
          </a:prstGeom>
          <a:solidFill>
            <a:srgbClr val="FF9900">
              <a:alpha val="47058"/>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18" name="AutoShape 170"/>
          <p:cNvSpPr>
            <a:spLocks noChangeArrowheads="1"/>
          </p:cNvSpPr>
          <p:nvPr/>
        </p:nvSpPr>
        <p:spPr bwMode="auto">
          <a:xfrm>
            <a:off x="4645025" y="4148138"/>
            <a:ext cx="1295400" cy="1152525"/>
          </a:xfrm>
          <a:prstGeom prst="diamond">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19" name="Rectangle 172"/>
          <p:cNvSpPr>
            <a:spLocks noChangeArrowheads="1"/>
          </p:cNvSpPr>
          <p:nvPr/>
        </p:nvSpPr>
        <p:spPr bwMode="auto">
          <a:xfrm rot="-2478228">
            <a:off x="5453063" y="4946650"/>
            <a:ext cx="287337" cy="71438"/>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20" name="Rectangle 173"/>
          <p:cNvSpPr>
            <a:spLocks noChangeArrowheads="1"/>
          </p:cNvSpPr>
          <p:nvPr/>
        </p:nvSpPr>
        <p:spPr bwMode="auto">
          <a:xfrm rot="2478228" flipH="1">
            <a:off x="5453063" y="4437063"/>
            <a:ext cx="287337" cy="71437"/>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21" name="Rectangle 174"/>
          <p:cNvSpPr>
            <a:spLocks noChangeArrowheads="1"/>
          </p:cNvSpPr>
          <p:nvPr/>
        </p:nvSpPr>
        <p:spPr bwMode="auto">
          <a:xfrm rot="2478228" flipH="1">
            <a:off x="4860925" y="4964113"/>
            <a:ext cx="287338" cy="71437"/>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22" name="Oval 176"/>
          <p:cNvSpPr>
            <a:spLocks noChangeArrowheads="1"/>
          </p:cNvSpPr>
          <p:nvPr/>
        </p:nvSpPr>
        <p:spPr bwMode="auto">
          <a:xfrm>
            <a:off x="5219700" y="4652963"/>
            <a:ext cx="144463" cy="14446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23" name="Rectangle 171"/>
          <p:cNvSpPr>
            <a:spLocks noChangeArrowheads="1"/>
          </p:cNvSpPr>
          <p:nvPr/>
        </p:nvSpPr>
        <p:spPr bwMode="auto">
          <a:xfrm rot="-2478228">
            <a:off x="4860925" y="4419600"/>
            <a:ext cx="287338" cy="71438"/>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24" name="Line 177"/>
          <p:cNvSpPr>
            <a:spLocks noChangeShapeType="1"/>
          </p:cNvSpPr>
          <p:nvPr/>
        </p:nvSpPr>
        <p:spPr bwMode="auto">
          <a:xfrm flipV="1">
            <a:off x="4978400" y="3992563"/>
            <a:ext cx="0" cy="43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25" name="Line 179"/>
          <p:cNvSpPr>
            <a:spLocks noChangeShapeType="1"/>
          </p:cNvSpPr>
          <p:nvPr/>
        </p:nvSpPr>
        <p:spPr bwMode="auto">
          <a:xfrm>
            <a:off x="4978400" y="3992563"/>
            <a:ext cx="1368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26" name="Line 183"/>
          <p:cNvSpPr>
            <a:spLocks noChangeShapeType="1"/>
          </p:cNvSpPr>
          <p:nvPr/>
        </p:nvSpPr>
        <p:spPr bwMode="auto">
          <a:xfrm>
            <a:off x="4978400" y="5032375"/>
            <a:ext cx="0" cy="43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27" name="Line 184"/>
          <p:cNvSpPr>
            <a:spLocks noChangeShapeType="1"/>
          </p:cNvSpPr>
          <p:nvPr/>
        </p:nvSpPr>
        <p:spPr bwMode="auto">
          <a:xfrm flipV="1">
            <a:off x="4978400" y="5464175"/>
            <a:ext cx="1368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28" name="Rectangle 185"/>
          <p:cNvSpPr>
            <a:spLocks noChangeArrowheads="1"/>
          </p:cNvSpPr>
          <p:nvPr/>
        </p:nvSpPr>
        <p:spPr bwMode="auto">
          <a:xfrm>
            <a:off x="6353175" y="3789363"/>
            <a:ext cx="504825" cy="187166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lnSpc>
                <a:spcPct val="80000"/>
              </a:lnSpc>
              <a:spcBef>
                <a:spcPct val="0"/>
              </a:spcBef>
            </a:pPr>
            <a:r>
              <a:rPr lang="en-US" sz="1600" b="1">
                <a:solidFill>
                  <a:schemeClr val="tx1"/>
                </a:solidFill>
              </a:rPr>
              <a:t>C</a:t>
            </a:r>
          </a:p>
          <a:p>
            <a:pPr eaLnBrk="1" hangingPunct="1">
              <a:lnSpc>
                <a:spcPct val="80000"/>
              </a:lnSpc>
              <a:spcBef>
                <a:spcPct val="0"/>
              </a:spcBef>
            </a:pPr>
            <a:r>
              <a:rPr lang="en-US" sz="1600" b="1">
                <a:solidFill>
                  <a:schemeClr val="tx1"/>
                </a:solidFill>
              </a:rPr>
              <a:t>O</a:t>
            </a:r>
          </a:p>
          <a:p>
            <a:pPr eaLnBrk="1" hangingPunct="1">
              <a:lnSpc>
                <a:spcPct val="80000"/>
              </a:lnSpc>
              <a:spcBef>
                <a:spcPct val="0"/>
              </a:spcBef>
            </a:pPr>
            <a:r>
              <a:rPr lang="en-US" sz="1600" b="1">
                <a:solidFill>
                  <a:schemeClr val="tx1"/>
                </a:solidFill>
              </a:rPr>
              <a:t>M</a:t>
            </a:r>
          </a:p>
          <a:p>
            <a:pPr eaLnBrk="1" hangingPunct="1">
              <a:lnSpc>
                <a:spcPct val="80000"/>
              </a:lnSpc>
              <a:spcBef>
                <a:spcPct val="0"/>
              </a:spcBef>
            </a:pPr>
            <a:r>
              <a:rPr lang="en-US" sz="1600" b="1">
                <a:solidFill>
                  <a:schemeClr val="tx1"/>
                </a:solidFill>
              </a:rPr>
              <a:t>B</a:t>
            </a:r>
          </a:p>
          <a:p>
            <a:pPr eaLnBrk="1" hangingPunct="1">
              <a:lnSpc>
                <a:spcPct val="80000"/>
              </a:lnSpc>
              <a:spcBef>
                <a:spcPct val="0"/>
              </a:spcBef>
            </a:pPr>
            <a:r>
              <a:rPr lang="en-US" sz="1600" b="1">
                <a:solidFill>
                  <a:schemeClr val="tx1"/>
                </a:solidFill>
              </a:rPr>
              <a:t>I</a:t>
            </a:r>
          </a:p>
          <a:p>
            <a:pPr eaLnBrk="1" hangingPunct="1">
              <a:lnSpc>
                <a:spcPct val="80000"/>
              </a:lnSpc>
              <a:spcBef>
                <a:spcPct val="0"/>
              </a:spcBef>
            </a:pPr>
            <a:r>
              <a:rPr lang="en-US" sz="1600" b="1">
                <a:solidFill>
                  <a:schemeClr val="tx1"/>
                </a:solidFill>
              </a:rPr>
              <a:t>N</a:t>
            </a:r>
          </a:p>
          <a:p>
            <a:pPr eaLnBrk="1" hangingPunct="1">
              <a:lnSpc>
                <a:spcPct val="80000"/>
              </a:lnSpc>
              <a:spcBef>
                <a:spcPct val="0"/>
              </a:spcBef>
            </a:pPr>
            <a:r>
              <a:rPr lang="en-US" sz="1600" b="1">
                <a:solidFill>
                  <a:schemeClr val="tx1"/>
                </a:solidFill>
              </a:rPr>
              <a:t>E</a:t>
            </a:r>
          </a:p>
          <a:p>
            <a:pPr eaLnBrk="1" hangingPunct="1">
              <a:lnSpc>
                <a:spcPct val="80000"/>
              </a:lnSpc>
              <a:spcBef>
                <a:spcPct val="0"/>
              </a:spcBef>
            </a:pPr>
            <a:r>
              <a:rPr lang="en-US" sz="1600" b="1">
                <a:solidFill>
                  <a:schemeClr val="tx1"/>
                </a:solidFill>
              </a:rPr>
              <a:t>R</a:t>
            </a:r>
          </a:p>
        </p:txBody>
      </p:sp>
      <p:sp>
        <p:nvSpPr>
          <p:cNvPr id="51229" name="Line 186"/>
          <p:cNvSpPr>
            <a:spLocks noChangeShapeType="1"/>
          </p:cNvSpPr>
          <p:nvPr/>
        </p:nvSpPr>
        <p:spPr bwMode="auto">
          <a:xfrm>
            <a:off x="5621338" y="4443413"/>
            <a:ext cx="7191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30" name="Line 187"/>
          <p:cNvSpPr>
            <a:spLocks noChangeShapeType="1"/>
          </p:cNvSpPr>
          <p:nvPr/>
        </p:nvSpPr>
        <p:spPr bwMode="auto">
          <a:xfrm>
            <a:off x="5627688" y="5006975"/>
            <a:ext cx="7191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31" name="Line 188"/>
          <p:cNvSpPr>
            <a:spLocks noChangeShapeType="1"/>
          </p:cNvSpPr>
          <p:nvPr/>
        </p:nvSpPr>
        <p:spPr bwMode="auto">
          <a:xfrm>
            <a:off x="6877050" y="4076700"/>
            <a:ext cx="7191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32" name="Line 189"/>
          <p:cNvSpPr>
            <a:spLocks noChangeShapeType="1"/>
          </p:cNvSpPr>
          <p:nvPr/>
        </p:nvSpPr>
        <p:spPr bwMode="auto">
          <a:xfrm>
            <a:off x="6877050" y="4581525"/>
            <a:ext cx="7191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33" name="Line 190"/>
          <p:cNvSpPr>
            <a:spLocks noChangeShapeType="1"/>
          </p:cNvSpPr>
          <p:nvPr/>
        </p:nvSpPr>
        <p:spPr bwMode="auto">
          <a:xfrm>
            <a:off x="6858000" y="5300663"/>
            <a:ext cx="7191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34" name="Rectangle 191"/>
          <p:cNvSpPr>
            <a:spLocks noChangeArrowheads="1"/>
          </p:cNvSpPr>
          <p:nvPr/>
        </p:nvSpPr>
        <p:spPr bwMode="auto">
          <a:xfrm>
            <a:off x="7307263" y="3789363"/>
            <a:ext cx="18367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sym typeface="Symbol" pitchFamily="18" charset="2"/>
              </a:rPr>
              <a:t>X</a:t>
            </a:r>
            <a:r>
              <a:rPr lang="en-GB" sz="1400" b="1">
                <a:solidFill>
                  <a:schemeClr val="tx1"/>
                </a:solidFill>
                <a:sym typeface="Symbol" pitchFamily="18" charset="2"/>
              </a:rPr>
              <a:t>=(A+D)-(B+C)</a:t>
            </a:r>
          </a:p>
        </p:txBody>
      </p:sp>
      <p:sp>
        <p:nvSpPr>
          <p:cNvPr id="51235" name="Rectangle 193"/>
          <p:cNvSpPr>
            <a:spLocks noChangeArrowheads="1"/>
          </p:cNvSpPr>
          <p:nvPr/>
        </p:nvSpPr>
        <p:spPr bwMode="auto">
          <a:xfrm>
            <a:off x="7308850" y="4940300"/>
            <a:ext cx="165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800" b="1">
                <a:solidFill>
                  <a:schemeClr val="tx1"/>
                </a:solidFill>
                <a:latin typeface="Symbol" pitchFamily="18" charset="2"/>
                <a:sym typeface="Symbol" pitchFamily="18" charset="2"/>
              </a:rPr>
              <a:t>S</a:t>
            </a:r>
            <a:r>
              <a:rPr lang="en-GB" sz="1400" b="1">
                <a:solidFill>
                  <a:schemeClr val="tx1"/>
                </a:solidFill>
                <a:sym typeface="Symbol" pitchFamily="18" charset="2"/>
              </a:rPr>
              <a:t> =A+B+C+D </a:t>
            </a:r>
            <a:endParaRPr lang="en-GB" sz="1800" b="1">
              <a:solidFill>
                <a:schemeClr val="tx1"/>
              </a:solidFill>
              <a:latin typeface="Symbol" pitchFamily="18" charset="2"/>
              <a:sym typeface="Symbol" pitchFamily="18" charset="2"/>
            </a:endParaRPr>
          </a:p>
        </p:txBody>
      </p:sp>
      <p:sp>
        <p:nvSpPr>
          <p:cNvPr id="51236" name="Rectangle 194"/>
          <p:cNvSpPr>
            <a:spLocks noChangeArrowheads="1"/>
          </p:cNvSpPr>
          <p:nvPr/>
        </p:nvSpPr>
        <p:spPr bwMode="auto">
          <a:xfrm>
            <a:off x="4284663" y="4221163"/>
            <a:ext cx="6477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rgbClr val="009900"/>
                </a:solidFill>
                <a:sym typeface="Symbol" pitchFamily="18" charset="2"/>
              </a:rPr>
              <a:t>BPM</a:t>
            </a:r>
            <a:endParaRPr lang="en-GB" sz="1800" b="1">
              <a:solidFill>
                <a:srgbClr val="009900"/>
              </a:solidFill>
            </a:endParaRPr>
          </a:p>
        </p:txBody>
      </p:sp>
      <p:sp>
        <p:nvSpPr>
          <p:cNvPr id="51237" name="Rectangle 195"/>
          <p:cNvSpPr>
            <a:spLocks noChangeArrowheads="1"/>
          </p:cNvSpPr>
          <p:nvPr/>
        </p:nvSpPr>
        <p:spPr bwMode="auto">
          <a:xfrm>
            <a:off x="4932363" y="4419600"/>
            <a:ext cx="3603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chemeClr val="tx1"/>
                </a:solidFill>
                <a:sym typeface="Symbol" pitchFamily="18" charset="2"/>
              </a:rPr>
              <a:t>A</a:t>
            </a:r>
          </a:p>
        </p:txBody>
      </p:sp>
      <p:sp>
        <p:nvSpPr>
          <p:cNvPr id="51238" name="Rectangle 196"/>
          <p:cNvSpPr>
            <a:spLocks noChangeArrowheads="1"/>
          </p:cNvSpPr>
          <p:nvPr/>
        </p:nvSpPr>
        <p:spPr bwMode="auto">
          <a:xfrm>
            <a:off x="5356225" y="4411663"/>
            <a:ext cx="3603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chemeClr val="tx1"/>
                </a:solidFill>
                <a:sym typeface="Symbol" pitchFamily="18" charset="2"/>
              </a:rPr>
              <a:t>B</a:t>
            </a:r>
          </a:p>
        </p:txBody>
      </p:sp>
      <p:sp>
        <p:nvSpPr>
          <p:cNvPr id="51239" name="Rectangle 197"/>
          <p:cNvSpPr>
            <a:spLocks noChangeArrowheads="1"/>
          </p:cNvSpPr>
          <p:nvPr/>
        </p:nvSpPr>
        <p:spPr bwMode="auto">
          <a:xfrm>
            <a:off x="5364163" y="4759325"/>
            <a:ext cx="3603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chemeClr val="tx1"/>
                </a:solidFill>
                <a:sym typeface="Symbol" pitchFamily="18" charset="2"/>
              </a:rPr>
              <a:t>C</a:t>
            </a:r>
          </a:p>
        </p:txBody>
      </p:sp>
      <p:sp>
        <p:nvSpPr>
          <p:cNvPr id="51240" name="Rectangle 198"/>
          <p:cNvSpPr>
            <a:spLocks noChangeArrowheads="1"/>
          </p:cNvSpPr>
          <p:nvPr/>
        </p:nvSpPr>
        <p:spPr bwMode="auto">
          <a:xfrm>
            <a:off x="4932363" y="4754563"/>
            <a:ext cx="3603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chemeClr val="tx1"/>
                </a:solidFill>
                <a:sym typeface="Symbol" pitchFamily="18" charset="2"/>
              </a:rPr>
              <a:t>D</a:t>
            </a:r>
          </a:p>
        </p:txBody>
      </p:sp>
      <p:sp>
        <p:nvSpPr>
          <p:cNvPr id="51241" name="Rectangle 199"/>
          <p:cNvSpPr>
            <a:spLocks noChangeArrowheads="1"/>
          </p:cNvSpPr>
          <p:nvPr/>
        </p:nvSpPr>
        <p:spPr bwMode="auto">
          <a:xfrm>
            <a:off x="7308850" y="4292600"/>
            <a:ext cx="1657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sym typeface="Symbol" pitchFamily="18" charset="2"/>
              </a:rPr>
              <a:t>Y</a:t>
            </a:r>
            <a:r>
              <a:rPr lang="en-GB" sz="1400" b="1">
                <a:solidFill>
                  <a:schemeClr val="tx1"/>
                </a:solidFill>
                <a:sym typeface="Symbol" pitchFamily="18" charset="2"/>
              </a:rPr>
              <a:t>=(A+B)-(C+D)</a:t>
            </a:r>
          </a:p>
        </p:txBody>
      </p:sp>
      <p:sp>
        <p:nvSpPr>
          <p:cNvPr id="51242" name="Rectangle 200"/>
          <p:cNvSpPr>
            <a:spLocks noChangeArrowheads="1"/>
          </p:cNvSpPr>
          <p:nvPr/>
        </p:nvSpPr>
        <p:spPr bwMode="auto">
          <a:xfrm>
            <a:off x="179388" y="5805488"/>
            <a:ext cx="8964612"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500">
                <a:sym typeface="Wingdings" pitchFamily="2" charset="2"/>
              </a:rPr>
              <a:t>The SUM (</a:t>
            </a:r>
            <a:r>
              <a:rPr lang="en-GB" sz="1500">
                <a:latin typeface="Symbol" pitchFamily="18" charset="2"/>
                <a:sym typeface="Wingdings" pitchFamily="2" charset="2"/>
              </a:rPr>
              <a:t>S</a:t>
            </a:r>
            <a:r>
              <a:rPr lang="en-GB" sz="1500">
                <a:sym typeface="Wingdings" pitchFamily="2" charset="2"/>
              </a:rPr>
              <a:t>) signal contains only information of the phase (longitudinal position) of the bunches, since the sum of the four button signals has almost constant amplitude</a:t>
            </a:r>
          </a:p>
        </p:txBody>
      </p:sp>
      <p:sp>
        <p:nvSpPr>
          <p:cNvPr id="51243" name="Rectangle 202"/>
          <p:cNvSpPr>
            <a:spLocks noChangeArrowheads="1"/>
          </p:cNvSpPr>
          <p:nvPr/>
        </p:nvSpPr>
        <p:spPr bwMode="auto">
          <a:xfrm>
            <a:off x="5411788" y="549275"/>
            <a:ext cx="503237" cy="35877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3EB44DF-07E9-4BBB-9C3F-76FDCD9A3271}" type="slidenum">
              <a:rPr lang="en-US" sz="1400" smtClean="0">
                <a:solidFill>
                  <a:srgbClr val="969696"/>
                </a:solidFill>
                <a:latin typeface="Times" pitchFamily="18" charset="0"/>
              </a:rPr>
              <a:pPr/>
              <a:t>40</a:t>
            </a:fld>
            <a:endParaRPr lang="en-US" sz="1400" smtClean="0">
              <a:solidFill>
                <a:srgbClr val="969696"/>
              </a:solidFill>
              <a:latin typeface="Times" pitchFamily="18" charset="0"/>
            </a:endParaRPr>
          </a:p>
        </p:txBody>
      </p:sp>
      <p:pic>
        <p:nvPicPr>
          <p:cNvPr id="52227" name="Picture 4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4650" y="115888"/>
            <a:ext cx="2303463"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28" name="AutoShape 229"/>
          <p:cNvSpPr>
            <a:spLocks noChangeArrowheads="1"/>
          </p:cNvSpPr>
          <p:nvPr/>
        </p:nvSpPr>
        <p:spPr bwMode="auto">
          <a:xfrm>
            <a:off x="2627313" y="2781300"/>
            <a:ext cx="723900" cy="360363"/>
          </a:xfrm>
          <a:prstGeom prst="triangle">
            <a:avLst>
              <a:gd name="adj" fmla="val 50000"/>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29" name="Rectangle 2"/>
          <p:cNvSpPr>
            <a:spLocks noChangeArrowheads="1"/>
          </p:cNvSpPr>
          <p:nvPr/>
        </p:nvSpPr>
        <p:spPr bwMode="auto">
          <a:xfrm>
            <a:off x="179388" y="188913"/>
            <a:ext cx="5832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Detector: transverse feedback</a:t>
            </a:r>
          </a:p>
        </p:txBody>
      </p:sp>
      <p:sp>
        <p:nvSpPr>
          <p:cNvPr id="52230" name="Line 215"/>
          <p:cNvSpPr>
            <a:spLocks noChangeShapeType="1"/>
          </p:cNvSpPr>
          <p:nvPr/>
        </p:nvSpPr>
        <p:spPr bwMode="auto">
          <a:xfrm flipV="1">
            <a:off x="2990850" y="1989138"/>
            <a:ext cx="0" cy="1150937"/>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31" name="Line 216"/>
          <p:cNvSpPr>
            <a:spLocks noChangeShapeType="1"/>
          </p:cNvSpPr>
          <p:nvPr/>
        </p:nvSpPr>
        <p:spPr bwMode="auto">
          <a:xfrm>
            <a:off x="2997200" y="3140075"/>
            <a:ext cx="3744913" cy="0"/>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32" name="Line 217"/>
          <p:cNvSpPr>
            <a:spLocks noChangeShapeType="1"/>
          </p:cNvSpPr>
          <p:nvPr/>
        </p:nvSpPr>
        <p:spPr bwMode="auto">
          <a:xfrm flipV="1">
            <a:off x="3789363" y="249237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33" name="Line 218"/>
          <p:cNvSpPr>
            <a:spLocks noChangeShapeType="1"/>
          </p:cNvSpPr>
          <p:nvPr/>
        </p:nvSpPr>
        <p:spPr bwMode="auto">
          <a:xfrm flipV="1">
            <a:off x="4584700" y="249237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34" name="Line 219"/>
          <p:cNvSpPr>
            <a:spLocks noChangeShapeType="1"/>
          </p:cNvSpPr>
          <p:nvPr/>
        </p:nvSpPr>
        <p:spPr bwMode="auto">
          <a:xfrm flipV="1">
            <a:off x="5368925" y="2492375"/>
            <a:ext cx="0" cy="64770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35" name="Rectangle 220"/>
          <p:cNvSpPr>
            <a:spLocks noChangeArrowheads="1"/>
          </p:cNvSpPr>
          <p:nvPr/>
        </p:nvSpPr>
        <p:spPr bwMode="auto">
          <a:xfrm>
            <a:off x="3567113" y="3284538"/>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52236" name="Rectangle 221"/>
          <p:cNvSpPr>
            <a:spLocks noChangeArrowheads="1"/>
          </p:cNvSpPr>
          <p:nvPr/>
        </p:nvSpPr>
        <p:spPr bwMode="auto">
          <a:xfrm>
            <a:off x="4365625" y="3297238"/>
            <a:ext cx="5032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a:t>
            </a:r>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52237" name="Rectangle 222"/>
          <p:cNvSpPr>
            <a:spLocks noChangeArrowheads="1"/>
          </p:cNvSpPr>
          <p:nvPr/>
        </p:nvSpPr>
        <p:spPr bwMode="auto">
          <a:xfrm>
            <a:off x="5157788" y="3297238"/>
            <a:ext cx="5032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a:t>
            </a:r>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52238" name="Rectangle 223"/>
          <p:cNvSpPr>
            <a:spLocks noChangeArrowheads="1"/>
          </p:cNvSpPr>
          <p:nvPr/>
        </p:nvSpPr>
        <p:spPr bwMode="auto">
          <a:xfrm>
            <a:off x="5661025" y="2563813"/>
            <a:ext cx="1368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a:solidFill>
                  <a:schemeClr val="tx1"/>
                </a:solidFill>
                <a:latin typeface="Arial" charset="0"/>
              </a:rPr>
              <a:t>.  .  .  .  .</a:t>
            </a:r>
          </a:p>
        </p:txBody>
      </p:sp>
      <p:sp>
        <p:nvSpPr>
          <p:cNvPr id="52239" name="Rectangle 224"/>
          <p:cNvSpPr>
            <a:spLocks noChangeArrowheads="1"/>
          </p:cNvSpPr>
          <p:nvPr/>
        </p:nvSpPr>
        <p:spPr bwMode="auto">
          <a:xfrm>
            <a:off x="2852738" y="3308350"/>
            <a:ext cx="641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52240" name="AutoShape 226"/>
          <p:cNvSpPr>
            <a:spLocks noChangeArrowheads="1"/>
          </p:cNvSpPr>
          <p:nvPr/>
        </p:nvSpPr>
        <p:spPr bwMode="auto">
          <a:xfrm>
            <a:off x="5000625" y="2781300"/>
            <a:ext cx="723900" cy="360363"/>
          </a:xfrm>
          <a:prstGeom prst="triangle">
            <a:avLst>
              <a:gd name="adj" fmla="val 50000"/>
            </a:avLst>
          </a:prstGeom>
          <a:solidFill>
            <a:srgbClr val="FF9900">
              <a:alpha val="47058"/>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41" name="Arc 228"/>
          <p:cNvSpPr>
            <a:spLocks/>
          </p:cNvSpPr>
          <p:nvPr/>
        </p:nvSpPr>
        <p:spPr bwMode="auto">
          <a:xfrm rot="14158567" flipV="1">
            <a:off x="3713957" y="2059781"/>
            <a:ext cx="1081088" cy="1660525"/>
          </a:xfrm>
          <a:custGeom>
            <a:avLst/>
            <a:gdLst>
              <a:gd name="T0" fmla="*/ 0 w 21600"/>
              <a:gd name="T1" fmla="*/ 0 h 26214"/>
              <a:gd name="T2" fmla="*/ 2147483647 w 21600"/>
              <a:gd name="T3" fmla="*/ 2147483647 h 26214"/>
              <a:gd name="T4" fmla="*/ 0 w 21600"/>
              <a:gd name="T5" fmla="*/ 2147483647 h 26214"/>
              <a:gd name="T6" fmla="*/ 0 60000 65536"/>
              <a:gd name="T7" fmla="*/ 0 60000 65536"/>
              <a:gd name="T8" fmla="*/ 0 60000 65536"/>
            </a:gdLst>
            <a:ahLst/>
            <a:cxnLst>
              <a:cxn ang="T6">
                <a:pos x="T0" y="T1"/>
              </a:cxn>
              <a:cxn ang="T7">
                <a:pos x="T2" y="T3"/>
              </a:cxn>
              <a:cxn ang="T8">
                <a:pos x="T4" y="T5"/>
              </a:cxn>
            </a:cxnLst>
            <a:rect l="0" t="0" r="r" b="b"/>
            <a:pathLst>
              <a:path w="21600" h="26214" fill="none" extrusionOk="0">
                <a:moveTo>
                  <a:pt x="-1" y="0"/>
                </a:moveTo>
                <a:cubicBezTo>
                  <a:pt x="11929" y="0"/>
                  <a:pt x="21600" y="9670"/>
                  <a:pt x="21600" y="21600"/>
                </a:cubicBezTo>
                <a:cubicBezTo>
                  <a:pt x="21600" y="23151"/>
                  <a:pt x="21432" y="24698"/>
                  <a:pt x="21101" y="26214"/>
                </a:cubicBezTo>
              </a:path>
              <a:path w="21600" h="26214" stroke="0" extrusionOk="0">
                <a:moveTo>
                  <a:pt x="-1" y="0"/>
                </a:moveTo>
                <a:cubicBezTo>
                  <a:pt x="11929" y="0"/>
                  <a:pt x="21600" y="9670"/>
                  <a:pt x="21600" y="21600"/>
                </a:cubicBezTo>
                <a:cubicBezTo>
                  <a:pt x="21600" y="23151"/>
                  <a:pt x="21432" y="24698"/>
                  <a:pt x="21101" y="26214"/>
                </a:cubicBezTo>
                <a:lnTo>
                  <a:pt x="0" y="21600"/>
                </a:lnTo>
                <a:lnTo>
                  <a:pt x="-1" y="0"/>
                </a:lnTo>
                <a:close/>
              </a:path>
            </a:pathLst>
          </a:custGeom>
          <a:noFill/>
          <a:ln w="9525">
            <a:solidFill>
              <a:schemeClr val="tx1"/>
            </a:solidFill>
            <a:round/>
            <a:headEnd/>
            <a:tailEnd type="triangl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2242" name="Group 346"/>
          <p:cNvGrpSpPr>
            <a:grpSpLocks/>
          </p:cNvGrpSpPr>
          <p:nvPr/>
        </p:nvGrpSpPr>
        <p:grpSpPr bwMode="auto">
          <a:xfrm>
            <a:off x="0" y="3933825"/>
            <a:ext cx="9144000" cy="2087563"/>
            <a:chOff x="0" y="2614"/>
            <a:chExt cx="5760" cy="1315"/>
          </a:xfrm>
        </p:grpSpPr>
        <p:sp>
          <p:nvSpPr>
            <p:cNvPr id="52245" name="Rectangle 230"/>
            <p:cNvSpPr>
              <a:spLocks noChangeArrowheads="1"/>
            </p:cNvSpPr>
            <p:nvPr/>
          </p:nvSpPr>
          <p:spPr bwMode="auto">
            <a:xfrm>
              <a:off x="0" y="2614"/>
              <a:ext cx="5760"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hlink"/>
                  </a:solidFill>
                  <a:sym typeface="Wingdings" pitchFamily="2" charset="2"/>
                </a:rPr>
                <a:t>Heterodyne technique</a:t>
              </a:r>
              <a:r>
                <a:rPr lang="en-GB" sz="1600">
                  <a:sym typeface="Wingdings" pitchFamily="2" charset="2"/>
                </a:rPr>
                <a:t>: the “local oscillator” signal is derived from the RF by multiplying its frequency by an integer number corresponding to the chosen harmonic of f</a:t>
              </a:r>
              <a:r>
                <a:rPr lang="en-GB" sz="1600" baseline="-25000">
                  <a:sym typeface="Wingdings" pitchFamily="2" charset="2"/>
                </a:rPr>
                <a:t>rf</a:t>
              </a:r>
            </a:p>
          </p:txBody>
        </p:sp>
        <p:sp>
          <p:nvSpPr>
            <p:cNvPr id="52246" name="Oval 231"/>
            <p:cNvSpPr>
              <a:spLocks noChangeArrowheads="1"/>
            </p:cNvSpPr>
            <p:nvPr/>
          </p:nvSpPr>
          <p:spPr bwMode="auto">
            <a:xfrm>
              <a:off x="2401" y="3269"/>
              <a:ext cx="227" cy="226"/>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47" name="Line 232"/>
            <p:cNvSpPr>
              <a:spLocks noChangeShapeType="1"/>
            </p:cNvSpPr>
            <p:nvPr/>
          </p:nvSpPr>
          <p:spPr bwMode="auto">
            <a:xfrm>
              <a:off x="2434" y="3305"/>
              <a:ext cx="157" cy="15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48" name="Line 233"/>
            <p:cNvSpPr>
              <a:spLocks noChangeShapeType="1"/>
            </p:cNvSpPr>
            <p:nvPr/>
          </p:nvSpPr>
          <p:spPr bwMode="auto">
            <a:xfrm flipH="1">
              <a:off x="2438" y="3306"/>
              <a:ext cx="157" cy="15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49" name="Rectangle 234"/>
            <p:cNvSpPr>
              <a:spLocks noChangeArrowheads="1"/>
            </p:cNvSpPr>
            <p:nvPr/>
          </p:nvSpPr>
          <p:spPr bwMode="auto">
            <a:xfrm>
              <a:off x="1431" y="3223"/>
              <a:ext cx="499" cy="31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Band-pass</a:t>
              </a:r>
            </a:p>
            <a:p>
              <a:pPr eaLnBrk="1" hangingPunct="1">
                <a:spcBef>
                  <a:spcPct val="0"/>
                </a:spcBef>
              </a:pPr>
              <a:r>
                <a:rPr lang="en-US" sz="1200" b="1">
                  <a:solidFill>
                    <a:schemeClr val="tx1"/>
                  </a:solidFill>
                </a:rPr>
                <a:t>Filter</a:t>
              </a:r>
            </a:p>
          </p:txBody>
        </p:sp>
        <p:sp>
          <p:nvSpPr>
            <p:cNvPr id="52250" name="Line 235"/>
            <p:cNvSpPr>
              <a:spLocks noChangeShapeType="1"/>
            </p:cNvSpPr>
            <p:nvPr/>
          </p:nvSpPr>
          <p:spPr bwMode="auto">
            <a:xfrm>
              <a:off x="1927" y="3383"/>
              <a:ext cx="479"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1" name="Rectangle 239"/>
            <p:cNvSpPr>
              <a:spLocks noChangeArrowheads="1"/>
            </p:cNvSpPr>
            <p:nvPr/>
          </p:nvSpPr>
          <p:spPr bwMode="auto">
            <a:xfrm>
              <a:off x="2112" y="3702"/>
              <a:ext cx="272" cy="227"/>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X</a:t>
              </a:r>
              <a:r>
                <a:rPr lang="en-US" sz="1600" b="1">
                  <a:solidFill>
                    <a:schemeClr val="tx1"/>
                  </a:solidFill>
                </a:rPr>
                <a:t>3</a:t>
              </a:r>
            </a:p>
          </p:txBody>
        </p:sp>
        <p:sp>
          <p:nvSpPr>
            <p:cNvPr id="52252" name="Line 240"/>
            <p:cNvSpPr>
              <a:spLocks noChangeShapeType="1"/>
            </p:cNvSpPr>
            <p:nvPr/>
          </p:nvSpPr>
          <p:spPr bwMode="auto">
            <a:xfrm>
              <a:off x="1429" y="3811"/>
              <a:ext cx="68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3" name="Line 241"/>
            <p:cNvSpPr>
              <a:spLocks noChangeShapeType="1"/>
            </p:cNvSpPr>
            <p:nvPr/>
          </p:nvSpPr>
          <p:spPr bwMode="auto">
            <a:xfrm>
              <a:off x="2378" y="3814"/>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4" name="Line 242"/>
            <p:cNvSpPr>
              <a:spLocks noChangeShapeType="1"/>
            </p:cNvSpPr>
            <p:nvPr/>
          </p:nvSpPr>
          <p:spPr bwMode="auto">
            <a:xfrm flipV="1">
              <a:off x="2516" y="3495"/>
              <a:ext cx="0" cy="3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5" name="Rectangle 243"/>
            <p:cNvSpPr>
              <a:spLocks noChangeArrowheads="1"/>
            </p:cNvSpPr>
            <p:nvPr/>
          </p:nvSpPr>
          <p:spPr bwMode="auto">
            <a:xfrm>
              <a:off x="1224" y="3701"/>
              <a:ext cx="2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52256" name="Line 244"/>
            <p:cNvSpPr>
              <a:spLocks noChangeShapeType="1"/>
            </p:cNvSpPr>
            <p:nvPr/>
          </p:nvSpPr>
          <p:spPr bwMode="auto">
            <a:xfrm>
              <a:off x="908" y="3405"/>
              <a:ext cx="52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7" name="Rectangle 245"/>
            <p:cNvSpPr>
              <a:spLocks noChangeArrowheads="1"/>
            </p:cNvSpPr>
            <p:nvPr/>
          </p:nvSpPr>
          <p:spPr bwMode="auto">
            <a:xfrm>
              <a:off x="361" y="3294"/>
              <a:ext cx="726"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60000"/>
                </a:lnSpc>
              </a:pPr>
              <a:r>
                <a:rPr lang="en-GB" sz="1400" b="1">
                  <a:solidFill>
                    <a:schemeClr val="tx1"/>
                  </a:solidFill>
                  <a:sym typeface="Symbol" pitchFamily="18" charset="2"/>
                </a:rPr>
                <a:t>X or Y</a:t>
              </a:r>
              <a:endParaRPr lang="en-GB" sz="1600" b="1">
                <a:solidFill>
                  <a:schemeClr val="tx1"/>
                </a:solidFill>
                <a:latin typeface="Symbol" pitchFamily="18" charset="2"/>
              </a:endParaRPr>
            </a:p>
            <a:p>
              <a:pPr>
                <a:lnSpc>
                  <a:spcPct val="60000"/>
                </a:lnSpc>
              </a:pPr>
              <a:r>
                <a:rPr lang="en-GB" sz="1400" b="1">
                  <a:solidFill>
                    <a:schemeClr val="tx1"/>
                  </a:solidFill>
                  <a:sym typeface="Symbol" pitchFamily="18" charset="2"/>
                </a:rPr>
                <a:t>Wideband</a:t>
              </a:r>
            </a:p>
          </p:txBody>
        </p:sp>
        <p:sp>
          <p:nvSpPr>
            <p:cNvPr id="52258" name="Rectangle 246"/>
            <p:cNvSpPr>
              <a:spLocks noChangeArrowheads="1"/>
            </p:cNvSpPr>
            <p:nvPr/>
          </p:nvSpPr>
          <p:spPr bwMode="auto">
            <a:xfrm>
              <a:off x="2945" y="3215"/>
              <a:ext cx="499" cy="31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Low-pass</a:t>
              </a:r>
            </a:p>
            <a:p>
              <a:pPr eaLnBrk="1" hangingPunct="1">
                <a:spcBef>
                  <a:spcPct val="0"/>
                </a:spcBef>
              </a:pPr>
              <a:r>
                <a:rPr lang="en-US" sz="1200" b="1">
                  <a:solidFill>
                    <a:schemeClr val="tx1"/>
                  </a:solidFill>
                </a:rPr>
                <a:t>Filter</a:t>
              </a:r>
            </a:p>
          </p:txBody>
        </p:sp>
        <p:sp>
          <p:nvSpPr>
            <p:cNvPr id="52259" name="Line 247"/>
            <p:cNvSpPr>
              <a:spLocks noChangeShapeType="1"/>
            </p:cNvSpPr>
            <p:nvPr/>
          </p:nvSpPr>
          <p:spPr bwMode="auto">
            <a:xfrm>
              <a:off x="2624" y="3383"/>
              <a:ext cx="31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60" name="Line 248"/>
            <p:cNvSpPr>
              <a:spLocks noChangeShapeType="1"/>
            </p:cNvSpPr>
            <p:nvPr/>
          </p:nvSpPr>
          <p:spPr bwMode="auto">
            <a:xfrm>
              <a:off x="3441" y="3375"/>
              <a:ext cx="52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61" name="Rectangle 249"/>
            <p:cNvSpPr>
              <a:spLocks noChangeArrowheads="1"/>
            </p:cNvSpPr>
            <p:nvPr/>
          </p:nvSpPr>
          <p:spPr bwMode="auto">
            <a:xfrm>
              <a:off x="3878" y="3158"/>
              <a:ext cx="998" cy="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pPr>
              <a:r>
                <a:rPr lang="en-GB" sz="1400" b="1">
                  <a:solidFill>
                    <a:schemeClr val="tx1"/>
                  </a:solidFill>
                  <a:sym typeface="Symbol" pitchFamily="18" charset="2"/>
                </a:rPr>
                <a:t>X or Y</a:t>
              </a:r>
              <a:endParaRPr lang="en-GB" sz="1600" b="1">
                <a:solidFill>
                  <a:schemeClr val="tx1"/>
                </a:solidFill>
                <a:latin typeface="Symbol" pitchFamily="18" charset="2"/>
                <a:sym typeface="Symbol" pitchFamily="18" charset="2"/>
              </a:endParaRPr>
            </a:p>
            <a:p>
              <a:pPr>
                <a:lnSpc>
                  <a:spcPct val="70000"/>
                </a:lnSpc>
              </a:pPr>
              <a:r>
                <a:rPr lang="en-GB" sz="1400" b="1">
                  <a:solidFill>
                    <a:schemeClr val="tx1"/>
                  </a:solidFill>
                  <a:sym typeface="Symbol" pitchFamily="18" charset="2"/>
                </a:rPr>
                <a:t>Base-band </a:t>
              </a:r>
            </a:p>
            <a:p>
              <a:pPr>
                <a:lnSpc>
                  <a:spcPct val="70000"/>
                </a:lnSpc>
              </a:pPr>
              <a:r>
                <a:rPr lang="en-GB" sz="1400" b="1">
                  <a:solidFill>
                    <a:schemeClr val="tx1"/>
                  </a:solidFill>
                  <a:sym typeface="Symbol" pitchFamily="18" charset="2"/>
                </a:rPr>
                <a:t>0-f</a:t>
              </a:r>
              <a:r>
                <a:rPr lang="en-GB" sz="1400" b="1" baseline="-25000">
                  <a:solidFill>
                    <a:schemeClr val="tx1"/>
                  </a:solidFill>
                  <a:sym typeface="Symbol" pitchFamily="18" charset="2"/>
                </a:rPr>
                <a:t>rf</a:t>
              </a:r>
              <a:r>
                <a:rPr lang="en-GB" sz="1400" b="1">
                  <a:solidFill>
                    <a:schemeClr val="tx1"/>
                  </a:solidFill>
                  <a:sym typeface="Symbol" pitchFamily="18" charset="2"/>
                </a:rPr>
                <a:t>/2 range</a:t>
              </a:r>
            </a:p>
          </p:txBody>
        </p:sp>
        <p:sp>
          <p:nvSpPr>
            <p:cNvPr id="52262" name="Freeform 261"/>
            <p:cNvSpPr>
              <a:spLocks/>
            </p:cNvSpPr>
            <p:nvPr/>
          </p:nvSpPr>
          <p:spPr bwMode="auto">
            <a:xfrm>
              <a:off x="3510" y="3204"/>
              <a:ext cx="323" cy="176"/>
            </a:xfrm>
            <a:custGeom>
              <a:avLst/>
              <a:gdLst>
                <a:gd name="T0" fmla="*/ 0 w 635"/>
                <a:gd name="T1" fmla="*/ 8 h 325"/>
                <a:gd name="T2" fmla="*/ 3 w 635"/>
                <a:gd name="T3" fmla="*/ 6 h 325"/>
                <a:gd name="T4" fmla="*/ 6 w 635"/>
                <a:gd name="T5" fmla="*/ 0 h 325"/>
                <a:gd name="T6" fmla="*/ 9 w 635"/>
                <a:gd name="T7" fmla="*/ 6 h 325"/>
                <a:gd name="T8" fmla="*/ 11 w 635"/>
                <a:gd name="T9" fmla="*/ 8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63" name="Freeform 265"/>
            <p:cNvSpPr>
              <a:spLocks/>
            </p:cNvSpPr>
            <p:nvPr/>
          </p:nvSpPr>
          <p:spPr bwMode="auto">
            <a:xfrm>
              <a:off x="1156" y="3182"/>
              <a:ext cx="91" cy="302"/>
            </a:xfrm>
            <a:custGeom>
              <a:avLst/>
              <a:gdLst>
                <a:gd name="T0" fmla="*/ 0 w 1270"/>
                <a:gd name="T1" fmla="*/ 1 h 893"/>
                <a:gd name="T2" fmla="*/ 0 w 1270"/>
                <a:gd name="T3" fmla="*/ 0 h 893"/>
                <a:gd name="T4" fmla="*/ 0 w 1270"/>
                <a:gd name="T5" fmla="*/ 0 h 893"/>
                <a:gd name="T6" fmla="*/ 0 w 1270"/>
                <a:gd name="T7" fmla="*/ 1 h 893"/>
                <a:gd name="T8" fmla="*/ 0 w 1270"/>
                <a:gd name="T9" fmla="*/ 1 h 893"/>
                <a:gd name="T10" fmla="*/ 0 w 1270"/>
                <a:gd name="T11" fmla="*/ 1 h 893"/>
                <a:gd name="T12" fmla="*/ 0 w 1270"/>
                <a:gd name="T13" fmla="*/ 1 h 893"/>
                <a:gd name="T14" fmla="*/ 0 w 1270"/>
                <a:gd name="T15" fmla="*/ 1 h 89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70" h="893">
                  <a:moveTo>
                    <a:pt x="0" y="688"/>
                  </a:moveTo>
                  <a:cubicBezTo>
                    <a:pt x="45" y="537"/>
                    <a:pt x="90" y="386"/>
                    <a:pt x="136" y="280"/>
                  </a:cubicBezTo>
                  <a:cubicBezTo>
                    <a:pt x="182" y="174"/>
                    <a:pt x="213" y="0"/>
                    <a:pt x="273" y="53"/>
                  </a:cubicBezTo>
                  <a:cubicBezTo>
                    <a:pt x="333" y="106"/>
                    <a:pt x="431" y="462"/>
                    <a:pt x="499" y="598"/>
                  </a:cubicBezTo>
                  <a:cubicBezTo>
                    <a:pt x="567" y="734"/>
                    <a:pt x="613" y="847"/>
                    <a:pt x="681" y="870"/>
                  </a:cubicBezTo>
                  <a:cubicBezTo>
                    <a:pt x="749" y="893"/>
                    <a:pt x="840" y="772"/>
                    <a:pt x="908" y="734"/>
                  </a:cubicBezTo>
                  <a:cubicBezTo>
                    <a:pt x="976" y="696"/>
                    <a:pt x="1029" y="658"/>
                    <a:pt x="1089" y="643"/>
                  </a:cubicBezTo>
                  <a:cubicBezTo>
                    <a:pt x="1149" y="628"/>
                    <a:pt x="1209" y="635"/>
                    <a:pt x="1270" y="64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2264" name="Group 304"/>
            <p:cNvGrpSpPr>
              <a:grpSpLocks/>
            </p:cNvGrpSpPr>
            <p:nvPr/>
          </p:nvGrpSpPr>
          <p:grpSpPr bwMode="auto">
            <a:xfrm>
              <a:off x="1655" y="3711"/>
              <a:ext cx="244" cy="195"/>
              <a:chOff x="4450" y="1478"/>
              <a:chExt cx="907" cy="922"/>
            </a:xfrm>
          </p:grpSpPr>
          <p:sp>
            <p:nvSpPr>
              <p:cNvPr id="52292" name="Freeform 267"/>
              <p:cNvSpPr>
                <a:spLocks/>
              </p:cNvSpPr>
              <p:nvPr/>
            </p:nvSpPr>
            <p:spPr bwMode="auto">
              <a:xfrm rot="10800000">
                <a:off x="4450" y="1939"/>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93" name="Freeform 268"/>
              <p:cNvSpPr>
                <a:spLocks/>
              </p:cNvSpPr>
              <p:nvPr/>
            </p:nvSpPr>
            <p:spPr bwMode="auto">
              <a:xfrm>
                <a:off x="4904" y="1478"/>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2265" name="Group 314"/>
            <p:cNvGrpSpPr>
              <a:grpSpLocks/>
            </p:cNvGrpSpPr>
            <p:nvPr/>
          </p:nvGrpSpPr>
          <p:grpSpPr bwMode="auto">
            <a:xfrm>
              <a:off x="2562" y="3657"/>
              <a:ext cx="182" cy="195"/>
              <a:chOff x="2744" y="3702"/>
              <a:chExt cx="135" cy="195"/>
            </a:xfrm>
          </p:grpSpPr>
          <p:grpSp>
            <p:nvGrpSpPr>
              <p:cNvPr id="52283" name="Group 305"/>
              <p:cNvGrpSpPr>
                <a:grpSpLocks/>
              </p:cNvGrpSpPr>
              <p:nvPr/>
            </p:nvGrpSpPr>
            <p:grpSpPr bwMode="auto">
              <a:xfrm>
                <a:off x="2744" y="3702"/>
                <a:ext cx="45" cy="195"/>
                <a:chOff x="4450" y="1478"/>
                <a:chExt cx="907" cy="922"/>
              </a:xfrm>
            </p:grpSpPr>
            <p:sp>
              <p:nvSpPr>
                <p:cNvPr id="52290" name="Freeform 306"/>
                <p:cNvSpPr>
                  <a:spLocks/>
                </p:cNvSpPr>
                <p:nvPr/>
              </p:nvSpPr>
              <p:spPr bwMode="auto">
                <a:xfrm rot="10800000">
                  <a:off x="4450" y="1939"/>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91" name="Freeform 307"/>
                <p:cNvSpPr>
                  <a:spLocks/>
                </p:cNvSpPr>
                <p:nvPr/>
              </p:nvSpPr>
              <p:spPr bwMode="auto">
                <a:xfrm>
                  <a:off x="4904" y="1478"/>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2284" name="Group 308"/>
              <p:cNvGrpSpPr>
                <a:grpSpLocks/>
              </p:cNvGrpSpPr>
              <p:nvPr/>
            </p:nvGrpSpPr>
            <p:grpSpPr bwMode="auto">
              <a:xfrm>
                <a:off x="2789" y="3702"/>
                <a:ext cx="45" cy="195"/>
                <a:chOff x="4450" y="1478"/>
                <a:chExt cx="907" cy="922"/>
              </a:xfrm>
            </p:grpSpPr>
            <p:sp>
              <p:nvSpPr>
                <p:cNvPr id="52288" name="Freeform 309"/>
                <p:cNvSpPr>
                  <a:spLocks/>
                </p:cNvSpPr>
                <p:nvPr/>
              </p:nvSpPr>
              <p:spPr bwMode="auto">
                <a:xfrm rot="10800000">
                  <a:off x="4450" y="1939"/>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89" name="Freeform 310"/>
                <p:cNvSpPr>
                  <a:spLocks/>
                </p:cNvSpPr>
                <p:nvPr/>
              </p:nvSpPr>
              <p:spPr bwMode="auto">
                <a:xfrm>
                  <a:off x="4904" y="1478"/>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2285" name="Group 311"/>
              <p:cNvGrpSpPr>
                <a:grpSpLocks/>
              </p:cNvGrpSpPr>
              <p:nvPr/>
            </p:nvGrpSpPr>
            <p:grpSpPr bwMode="auto">
              <a:xfrm>
                <a:off x="2834" y="3702"/>
                <a:ext cx="45" cy="195"/>
                <a:chOff x="4450" y="1478"/>
                <a:chExt cx="907" cy="922"/>
              </a:xfrm>
            </p:grpSpPr>
            <p:sp>
              <p:nvSpPr>
                <p:cNvPr id="52286" name="Freeform 312"/>
                <p:cNvSpPr>
                  <a:spLocks/>
                </p:cNvSpPr>
                <p:nvPr/>
              </p:nvSpPr>
              <p:spPr bwMode="auto">
                <a:xfrm rot="10800000">
                  <a:off x="4450" y="1939"/>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87" name="Freeform 313"/>
                <p:cNvSpPr>
                  <a:spLocks/>
                </p:cNvSpPr>
                <p:nvPr/>
              </p:nvSpPr>
              <p:spPr bwMode="auto">
                <a:xfrm>
                  <a:off x="4904" y="1478"/>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52266" name="Group 343"/>
            <p:cNvGrpSpPr>
              <a:grpSpLocks/>
            </p:cNvGrpSpPr>
            <p:nvPr/>
          </p:nvGrpSpPr>
          <p:grpSpPr bwMode="auto">
            <a:xfrm>
              <a:off x="2018" y="3249"/>
              <a:ext cx="227" cy="259"/>
              <a:chOff x="3923" y="1466"/>
              <a:chExt cx="813" cy="590"/>
            </a:xfrm>
          </p:grpSpPr>
          <p:grpSp>
            <p:nvGrpSpPr>
              <p:cNvPr id="52267" name="Group 316"/>
              <p:cNvGrpSpPr>
                <a:grpSpLocks/>
              </p:cNvGrpSpPr>
              <p:nvPr/>
            </p:nvGrpSpPr>
            <p:grpSpPr bwMode="auto">
              <a:xfrm>
                <a:off x="4233" y="1466"/>
                <a:ext cx="181" cy="590"/>
                <a:chOff x="4450" y="1478"/>
                <a:chExt cx="907" cy="922"/>
              </a:xfrm>
            </p:grpSpPr>
            <p:sp>
              <p:nvSpPr>
                <p:cNvPr id="52281" name="Freeform 317"/>
                <p:cNvSpPr>
                  <a:spLocks/>
                </p:cNvSpPr>
                <p:nvPr/>
              </p:nvSpPr>
              <p:spPr bwMode="auto">
                <a:xfrm rot="10800000">
                  <a:off x="4450" y="1939"/>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82" name="Freeform 318"/>
                <p:cNvSpPr>
                  <a:spLocks/>
                </p:cNvSpPr>
                <p:nvPr/>
              </p:nvSpPr>
              <p:spPr bwMode="auto">
                <a:xfrm>
                  <a:off x="4904" y="1478"/>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2268" name="Group 319"/>
              <p:cNvGrpSpPr>
                <a:grpSpLocks/>
              </p:cNvGrpSpPr>
              <p:nvPr/>
            </p:nvGrpSpPr>
            <p:grpSpPr bwMode="auto">
              <a:xfrm>
                <a:off x="4418" y="1607"/>
                <a:ext cx="159" cy="321"/>
                <a:chOff x="4450" y="1478"/>
                <a:chExt cx="907" cy="922"/>
              </a:xfrm>
            </p:grpSpPr>
            <p:sp>
              <p:nvSpPr>
                <p:cNvPr id="52279" name="Freeform 320"/>
                <p:cNvSpPr>
                  <a:spLocks/>
                </p:cNvSpPr>
                <p:nvPr/>
              </p:nvSpPr>
              <p:spPr bwMode="auto">
                <a:xfrm rot="10800000">
                  <a:off x="4450" y="1939"/>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80" name="Freeform 321"/>
                <p:cNvSpPr>
                  <a:spLocks/>
                </p:cNvSpPr>
                <p:nvPr/>
              </p:nvSpPr>
              <p:spPr bwMode="auto">
                <a:xfrm>
                  <a:off x="4904" y="1478"/>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2269" name="Group 322"/>
              <p:cNvGrpSpPr>
                <a:grpSpLocks/>
              </p:cNvGrpSpPr>
              <p:nvPr/>
            </p:nvGrpSpPr>
            <p:grpSpPr bwMode="auto">
              <a:xfrm>
                <a:off x="4577" y="1664"/>
                <a:ext cx="159" cy="203"/>
                <a:chOff x="4450" y="1478"/>
                <a:chExt cx="907" cy="922"/>
              </a:xfrm>
            </p:grpSpPr>
            <p:sp>
              <p:nvSpPr>
                <p:cNvPr id="52277" name="Freeform 323"/>
                <p:cNvSpPr>
                  <a:spLocks/>
                </p:cNvSpPr>
                <p:nvPr/>
              </p:nvSpPr>
              <p:spPr bwMode="auto">
                <a:xfrm rot="10800000">
                  <a:off x="4450" y="1939"/>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78" name="Freeform 324"/>
                <p:cNvSpPr>
                  <a:spLocks/>
                </p:cNvSpPr>
                <p:nvPr/>
              </p:nvSpPr>
              <p:spPr bwMode="auto">
                <a:xfrm>
                  <a:off x="4904" y="1478"/>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2270" name="Group 341"/>
              <p:cNvGrpSpPr>
                <a:grpSpLocks/>
              </p:cNvGrpSpPr>
              <p:nvPr/>
            </p:nvGrpSpPr>
            <p:grpSpPr bwMode="auto">
              <a:xfrm flipV="1">
                <a:off x="3923" y="1586"/>
                <a:ext cx="318" cy="375"/>
                <a:chOff x="3696" y="1661"/>
                <a:chExt cx="318" cy="321"/>
              </a:xfrm>
            </p:grpSpPr>
            <p:grpSp>
              <p:nvGrpSpPr>
                <p:cNvPr id="52271" name="Group 335"/>
                <p:cNvGrpSpPr>
                  <a:grpSpLocks/>
                </p:cNvGrpSpPr>
                <p:nvPr/>
              </p:nvGrpSpPr>
              <p:grpSpPr bwMode="auto">
                <a:xfrm flipH="1">
                  <a:off x="3855" y="1661"/>
                  <a:ext cx="159" cy="321"/>
                  <a:chOff x="4450" y="1478"/>
                  <a:chExt cx="907" cy="922"/>
                </a:xfrm>
              </p:grpSpPr>
              <p:sp>
                <p:nvSpPr>
                  <p:cNvPr id="52275" name="Freeform 336"/>
                  <p:cNvSpPr>
                    <a:spLocks/>
                  </p:cNvSpPr>
                  <p:nvPr/>
                </p:nvSpPr>
                <p:spPr bwMode="auto">
                  <a:xfrm rot="10800000">
                    <a:off x="4450" y="1939"/>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76" name="Freeform 337"/>
                  <p:cNvSpPr>
                    <a:spLocks/>
                  </p:cNvSpPr>
                  <p:nvPr/>
                </p:nvSpPr>
                <p:spPr bwMode="auto">
                  <a:xfrm>
                    <a:off x="4904" y="1478"/>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52272" name="Group 338"/>
                <p:cNvGrpSpPr>
                  <a:grpSpLocks/>
                </p:cNvGrpSpPr>
                <p:nvPr/>
              </p:nvGrpSpPr>
              <p:grpSpPr bwMode="auto">
                <a:xfrm flipH="1">
                  <a:off x="3696" y="1718"/>
                  <a:ext cx="159" cy="203"/>
                  <a:chOff x="4450" y="1478"/>
                  <a:chExt cx="907" cy="922"/>
                </a:xfrm>
              </p:grpSpPr>
              <p:sp>
                <p:nvSpPr>
                  <p:cNvPr id="52273" name="Freeform 339"/>
                  <p:cNvSpPr>
                    <a:spLocks/>
                  </p:cNvSpPr>
                  <p:nvPr/>
                </p:nvSpPr>
                <p:spPr bwMode="auto">
                  <a:xfrm rot="10800000">
                    <a:off x="4450" y="1939"/>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74" name="Freeform 340"/>
                  <p:cNvSpPr>
                    <a:spLocks/>
                  </p:cNvSpPr>
                  <p:nvPr/>
                </p:nvSpPr>
                <p:spPr bwMode="auto">
                  <a:xfrm>
                    <a:off x="4904" y="1478"/>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sp>
        <p:nvSpPr>
          <p:cNvPr id="52243" name="Rectangle 345"/>
          <p:cNvSpPr>
            <a:spLocks noChangeArrowheads="1"/>
          </p:cNvSpPr>
          <p:nvPr/>
        </p:nvSpPr>
        <p:spPr bwMode="auto">
          <a:xfrm>
            <a:off x="5411788" y="103188"/>
            <a:ext cx="503237" cy="35877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44" name="Rectangle 420"/>
          <p:cNvSpPr>
            <a:spLocks noChangeArrowheads="1"/>
          </p:cNvSpPr>
          <p:nvPr/>
        </p:nvSpPr>
        <p:spPr bwMode="auto">
          <a:xfrm>
            <a:off x="179388" y="1125538"/>
            <a:ext cx="8785225" cy="61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ym typeface="Wingdings" pitchFamily="2" charset="2"/>
              </a:rPr>
              <a:t>The </a:t>
            </a:r>
            <a:r>
              <a:rPr lang="en-GB" sz="1600">
                <a:solidFill>
                  <a:schemeClr val="hlink"/>
                </a:solidFill>
                <a:sym typeface="Wingdings" pitchFamily="2" charset="2"/>
              </a:rPr>
              <a:t>detector</a:t>
            </a:r>
            <a:r>
              <a:rPr lang="en-GB" sz="1600">
                <a:sym typeface="Wingdings" pitchFamily="2" charset="2"/>
              </a:rPr>
              <a:t> (or </a:t>
            </a:r>
            <a:r>
              <a:rPr lang="en-GB" sz="1600">
                <a:solidFill>
                  <a:schemeClr val="hlink"/>
                </a:solidFill>
                <a:sym typeface="Wingdings" pitchFamily="2" charset="2"/>
              </a:rPr>
              <a:t>RF front-end</a:t>
            </a:r>
            <a:r>
              <a:rPr lang="en-GB" sz="1600">
                <a:sym typeface="Wingdings" pitchFamily="2" charset="2"/>
              </a:rPr>
              <a:t>) translates the wide-band signal to base-band (0-</a:t>
            </a:r>
            <a:r>
              <a:rPr lang="en-GB" sz="1800"/>
              <a:t>f</a:t>
            </a:r>
            <a:r>
              <a:rPr lang="en-GB" sz="1600" baseline="-25000"/>
              <a:t>rf</a:t>
            </a:r>
            <a:r>
              <a:rPr lang="en-GB" sz="1600"/>
              <a:t>/2 range</a:t>
            </a:r>
            <a:r>
              <a:rPr lang="en-GB" sz="1600">
                <a:sym typeface="Wingdings" pitchFamily="2" charset="2"/>
              </a:rPr>
              <a:t>): the operation is an </a:t>
            </a:r>
            <a:r>
              <a:rPr lang="en-GB" sz="1600">
                <a:solidFill>
                  <a:schemeClr val="hlink"/>
                </a:solidFill>
                <a:sym typeface="Wingdings" pitchFamily="2" charset="2"/>
              </a:rPr>
              <a:t>amplitude demodulation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96714A25-EFA8-4394-8C1C-0AEEBDBB717E}" type="slidenum">
              <a:rPr lang="en-US" sz="1400" smtClean="0">
                <a:solidFill>
                  <a:srgbClr val="969696"/>
                </a:solidFill>
                <a:latin typeface="Times" pitchFamily="18" charset="0"/>
              </a:rPr>
              <a:pPr/>
              <a:t>41</a:t>
            </a:fld>
            <a:endParaRPr lang="en-US" sz="1400" smtClean="0">
              <a:solidFill>
                <a:srgbClr val="969696"/>
              </a:solidFill>
              <a:latin typeface="Times" pitchFamily="18" charset="0"/>
            </a:endParaRPr>
          </a:p>
        </p:txBody>
      </p:sp>
      <p:pic>
        <p:nvPicPr>
          <p:cNvPr id="53251" name="Picture 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115888"/>
            <a:ext cx="2303463"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2" name="Rectangle 3"/>
          <p:cNvSpPr>
            <a:spLocks noChangeArrowheads="1"/>
          </p:cNvSpPr>
          <p:nvPr/>
        </p:nvSpPr>
        <p:spPr bwMode="auto">
          <a:xfrm>
            <a:off x="179388" y="188913"/>
            <a:ext cx="6264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Detector: longitudinal feedback</a:t>
            </a:r>
          </a:p>
        </p:txBody>
      </p:sp>
      <p:sp>
        <p:nvSpPr>
          <p:cNvPr id="53253" name="Rectangle 4"/>
          <p:cNvSpPr>
            <a:spLocks noChangeArrowheads="1"/>
          </p:cNvSpPr>
          <p:nvPr/>
        </p:nvSpPr>
        <p:spPr bwMode="auto">
          <a:xfrm>
            <a:off x="0" y="908050"/>
            <a:ext cx="8785225" cy="122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ym typeface="Wingdings" pitchFamily="2" charset="2"/>
              </a:rPr>
              <a:t>The detector generates the base-band longitudinal position (phase error) signal (0-</a:t>
            </a:r>
            <a:r>
              <a:rPr lang="en-GB" sz="1800"/>
              <a:t>f</a:t>
            </a:r>
            <a:r>
              <a:rPr lang="en-GB" sz="1600" baseline="-25000"/>
              <a:t>rf</a:t>
            </a:r>
            <a:r>
              <a:rPr lang="en-GB" sz="1600"/>
              <a:t>/2 range</a:t>
            </a:r>
            <a:r>
              <a:rPr lang="en-GB" sz="1600">
                <a:sym typeface="Wingdings" pitchFamily="2" charset="2"/>
              </a:rPr>
              <a:t>) by processing the wide-band signal: the operation is a </a:t>
            </a:r>
            <a:r>
              <a:rPr lang="en-GB" sz="1600">
                <a:solidFill>
                  <a:schemeClr val="hlink"/>
                </a:solidFill>
                <a:sym typeface="Wingdings" pitchFamily="2" charset="2"/>
              </a:rPr>
              <a:t>phase demodulation</a:t>
            </a:r>
          </a:p>
          <a:p>
            <a:pPr algn="l"/>
            <a:r>
              <a:rPr lang="en-GB" sz="1600">
                <a:sym typeface="Wingdings" pitchFamily="2" charset="2"/>
              </a:rPr>
              <a:t>The phase demodulation can be obtained with the same heterodyne technique but using a local oscillator signal in quadrature (shifted </a:t>
            </a:r>
            <a:r>
              <a:rPr lang="en-GB" sz="1600">
                <a:latin typeface="Symbol" pitchFamily="18" charset="2"/>
                <a:sym typeface="Wingdings" pitchFamily="2" charset="2"/>
              </a:rPr>
              <a:t>p</a:t>
            </a:r>
            <a:r>
              <a:rPr lang="en-GB" sz="1600">
                <a:sym typeface="Wingdings" pitchFamily="2" charset="2"/>
              </a:rPr>
              <a:t>/2) with respect to the bunches</a:t>
            </a:r>
          </a:p>
        </p:txBody>
      </p:sp>
      <p:sp>
        <p:nvSpPr>
          <p:cNvPr id="53254" name="Oval 19"/>
          <p:cNvSpPr>
            <a:spLocks noChangeArrowheads="1"/>
          </p:cNvSpPr>
          <p:nvPr/>
        </p:nvSpPr>
        <p:spPr bwMode="auto">
          <a:xfrm>
            <a:off x="4984750" y="2597150"/>
            <a:ext cx="360363" cy="358775"/>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55" name="Line 20"/>
          <p:cNvSpPr>
            <a:spLocks noChangeShapeType="1"/>
          </p:cNvSpPr>
          <p:nvPr/>
        </p:nvSpPr>
        <p:spPr bwMode="auto">
          <a:xfrm>
            <a:off x="5037138" y="2654300"/>
            <a:ext cx="249237" cy="2492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6" name="Line 21"/>
          <p:cNvSpPr>
            <a:spLocks noChangeShapeType="1"/>
          </p:cNvSpPr>
          <p:nvPr/>
        </p:nvSpPr>
        <p:spPr bwMode="auto">
          <a:xfrm flipH="1">
            <a:off x="5043488" y="2655888"/>
            <a:ext cx="249237" cy="2492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7" name="Rectangle 22"/>
          <p:cNvSpPr>
            <a:spLocks noChangeArrowheads="1"/>
          </p:cNvSpPr>
          <p:nvPr/>
        </p:nvSpPr>
        <p:spPr bwMode="auto">
          <a:xfrm>
            <a:off x="3695700" y="2524125"/>
            <a:ext cx="792163" cy="5048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Band-pass</a:t>
            </a:r>
          </a:p>
          <a:p>
            <a:pPr eaLnBrk="1" hangingPunct="1">
              <a:spcBef>
                <a:spcPct val="0"/>
              </a:spcBef>
            </a:pPr>
            <a:r>
              <a:rPr lang="en-US" sz="1200" b="1">
                <a:solidFill>
                  <a:schemeClr val="tx1"/>
                </a:solidFill>
              </a:rPr>
              <a:t>Filter</a:t>
            </a:r>
          </a:p>
        </p:txBody>
      </p:sp>
      <p:sp>
        <p:nvSpPr>
          <p:cNvPr id="53258" name="Line 23"/>
          <p:cNvSpPr>
            <a:spLocks noChangeShapeType="1"/>
          </p:cNvSpPr>
          <p:nvPr/>
        </p:nvSpPr>
        <p:spPr bwMode="auto">
          <a:xfrm>
            <a:off x="4487863" y="2778125"/>
            <a:ext cx="5048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9" name="Rectangle 24"/>
          <p:cNvSpPr>
            <a:spLocks noChangeArrowheads="1"/>
          </p:cNvSpPr>
          <p:nvPr/>
        </p:nvSpPr>
        <p:spPr bwMode="auto">
          <a:xfrm>
            <a:off x="3800475" y="3284538"/>
            <a:ext cx="431800" cy="360362"/>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X</a:t>
            </a:r>
            <a:r>
              <a:rPr lang="en-US" sz="1600" b="1">
                <a:solidFill>
                  <a:schemeClr val="tx1"/>
                </a:solidFill>
              </a:rPr>
              <a:t>3</a:t>
            </a:r>
          </a:p>
        </p:txBody>
      </p:sp>
      <p:sp>
        <p:nvSpPr>
          <p:cNvPr id="53260" name="Line 25"/>
          <p:cNvSpPr>
            <a:spLocks noChangeShapeType="1"/>
          </p:cNvSpPr>
          <p:nvPr/>
        </p:nvSpPr>
        <p:spPr bwMode="auto">
          <a:xfrm>
            <a:off x="3043238" y="3457575"/>
            <a:ext cx="7588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1" name="Line 26"/>
          <p:cNvSpPr>
            <a:spLocks noChangeShapeType="1"/>
          </p:cNvSpPr>
          <p:nvPr/>
        </p:nvSpPr>
        <p:spPr bwMode="auto">
          <a:xfrm>
            <a:off x="4953000" y="3467100"/>
            <a:ext cx="215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2" name="Line 27"/>
          <p:cNvSpPr>
            <a:spLocks noChangeShapeType="1"/>
          </p:cNvSpPr>
          <p:nvPr/>
        </p:nvSpPr>
        <p:spPr bwMode="auto">
          <a:xfrm flipV="1">
            <a:off x="5167313" y="2955925"/>
            <a:ext cx="0" cy="5048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3" name="Rectangle 28"/>
          <p:cNvSpPr>
            <a:spLocks noChangeArrowheads="1"/>
          </p:cNvSpPr>
          <p:nvPr/>
        </p:nvSpPr>
        <p:spPr bwMode="auto">
          <a:xfrm>
            <a:off x="2682875" y="3282950"/>
            <a:ext cx="43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53264" name="Line 29"/>
          <p:cNvSpPr>
            <a:spLocks noChangeShapeType="1"/>
          </p:cNvSpPr>
          <p:nvPr/>
        </p:nvSpPr>
        <p:spPr bwMode="auto">
          <a:xfrm>
            <a:off x="3119438" y="2781300"/>
            <a:ext cx="5762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5" name="Rectangle 30"/>
          <p:cNvSpPr>
            <a:spLocks noChangeArrowheads="1"/>
          </p:cNvSpPr>
          <p:nvPr/>
        </p:nvSpPr>
        <p:spPr bwMode="auto">
          <a:xfrm>
            <a:off x="2051050" y="2513013"/>
            <a:ext cx="1152525"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60000"/>
              </a:lnSpc>
            </a:pPr>
            <a:r>
              <a:rPr lang="en-GB" sz="1800" b="1">
                <a:solidFill>
                  <a:schemeClr val="tx1"/>
                </a:solidFill>
                <a:latin typeface="Symbol" pitchFamily="18" charset="2"/>
                <a:sym typeface="Symbol" pitchFamily="18" charset="2"/>
              </a:rPr>
              <a:t>S</a:t>
            </a:r>
            <a:endParaRPr lang="en-GB" sz="1800" b="1">
              <a:solidFill>
                <a:schemeClr val="tx1"/>
              </a:solidFill>
              <a:latin typeface="Symbol" pitchFamily="18" charset="2"/>
            </a:endParaRPr>
          </a:p>
          <a:p>
            <a:pPr>
              <a:lnSpc>
                <a:spcPct val="60000"/>
              </a:lnSpc>
            </a:pPr>
            <a:r>
              <a:rPr lang="en-GB" sz="1400" b="1">
                <a:solidFill>
                  <a:schemeClr val="tx1"/>
                </a:solidFill>
                <a:sym typeface="Symbol" pitchFamily="18" charset="2"/>
              </a:rPr>
              <a:t>Wideband</a:t>
            </a:r>
          </a:p>
        </p:txBody>
      </p:sp>
      <p:sp>
        <p:nvSpPr>
          <p:cNvPr id="53266" name="Rectangle 31"/>
          <p:cNvSpPr>
            <a:spLocks noChangeArrowheads="1"/>
          </p:cNvSpPr>
          <p:nvPr/>
        </p:nvSpPr>
        <p:spPr bwMode="auto">
          <a:xfrm>
            <a:off x="5848350" y="2511425"/>
            <a:ext cx="792163" cy="504825"/>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Low-pass</a:t>
            </a:r>
          </a:p>
          <a:p>
            <a:pPr eaLnBrk="1" hangingPunct="1">
              <a:spcBef>
                <a:spcPct val="0"/>
              </a:spcBef>
            </a:pPr>
            <a:r>
              <a:rPr lang="en-US" sz="1200" b="1">
                <a:solidFill>
                  <a:schemeClr val="tx1"/>
                </a:solidFill>
              </a:rPr>
              <a:t>Filter</a:t>
            </a:r>
          </a:p>
        </p:txBody>
      </p:sp>
      <p:sp>
        <p:nvSpPr>
          <p:cNvPr id="53267" name="Line 32"/>
          <p:cNvSpPr>
            <a:spLocks noChangeShapeType="1"/>
          </p:cNvSpPr>
          <p:nvPr/>
        </p:nvSpPr>
        <p:spPr bwMode="auto">
          <a:xfrm>
            <a:off x="5338763" y="2778125"/>
            <a:ext cx="5048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8" name="Line 33"/>
          <p:cNvSpPr>
            <a:spLocks noChangeShapeType="1"/>
          </p:cNvSpPr>
          <p:nvPr/>
        </p:nvSpPr>
        <p:spPr bwMode="auto">
          <a:xfrm>
            <a:off x="6635750" y="2765425"/>
            <a:ext cx="5048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9" name="Rectangle 34"/>
          <p:cNvSpPr>
            <a:spLocks noChangeArrowheads="1"/>
          </p:cNvSpPr>
          <p:nvPr/>
        </p:nvSpPr>
        <p:spPr bwMode="auto">
          <a:xfrm>
            <a:off x="7040563" y="2420938"/>
            <a:ext cx="158432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pPr>
            <a:r>
              <a:rPr lang="en-GB" sz="1400" b="1">
                <a:solidFill>
                  <a:schemeClr val="tx1"/>
                </a:solidFill>
                <a:sym typeface="Symbol" pitchFamily="18" charset="2"/>
              </a:rPr>
              <a:t>Phase error</a:t>
            </a:r>
          </a:p>
          <a:p>
            <a:pPr>
              <a:lnSpc>
                <a:spcPct val="70000"/>
              </a:lnSpc>
            </a:pPr>
            <a:r>
              <a:rPr lang="en-GB" sz="1400" b="1">
                <a:solidFill>
                  <a:schemeClr val="tx1"/>
                </a:solidFill>
                <a:sym typeface="Symbol" pitchFamily="18" charset="2"/>
              </a:rPr>
              <a:t>Baseband </a:t>
            </a:r>
          </a:p>
          <a:p>
            <a:pPr>
              <a:lnSpc>
                <a:spcPct val="70000"/>
              </a:lnSpc>
            </a:pPr>
            <a:r>
              <a:rPr lang="en-GB" sz="1400" b="1">
                <a:solidFill>
                  <a:schemeClr val="tx1"/>
                </a:solidFill>
                <a:sym typeface="Symbol" pitchFamily="18" charset="2"/>
              </a:rPr>
              <a:t>0-f</a:t>
            </a:r>
            <a:r>
              <a:rPr lang="en-GB" sz="1400" b="1" baseline="-25000">
                <a:solidFill>
                  <a:schemeClr val="tx1"/>
                </a:solidFill>
                <a:sym typeface="Symbol" pitchFamily="18" charset="2"/>
              </a:rPr>
              <a:t>rf</a:t>
            </a:r>
            <a:r>
              <a:rPr lang="en-GB" sz="1400" b="1">
                <a:solidFill>
                  <a:schemeClr val="tx1"/>
                </a:solidFill>
                <a:sym typeface="Symbol" pitchFamily="18" charset="2"/>
              </a:rPr>
              <a:t>/2 range</a:t>
            </a:r>
          </a:p>
        </p:txBody>
      </p:sp>
      <p:sp>
        <p:nvSpPr>
          <p:cNvPr id="53270" name="Rectangle 35"/>
          <p:cNvSpPr>
            <a:spLocks noChangeArrowheads="1"/>
          </p:cNvSpPr>
          <p:nvPr/>
        </p:nvSpPr>
        <p:spPr bwMode="auto">
          <a:xfrm>
            <a:off x="4521200" y="3284538"/>
            <a:ext cx="431800" cy="360362"/>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latin typeface="Symbol" pitchFamily="18" charset="2"/>
              </a:rPr>
              <a:t>p</a:t>
            </a:r>
            <a:r>
              <a:rPr lang="en-US" sz="1400" b="1">
                <a:solidFill>
                  <a:schemeClr val="tx1"/>
                </a:solidFill>
              </a:rPr>
              <a:t>/2</a:t>
            </a:r>
          </a:p>
        </p:txBody>
      </p:sp>
      <p:sp>
        <p:nvSpPr>
          <p:cNvPr id="53271" name="Line 36"/>
          <p:cNvSpPr>
            <a:spLocks noChangeShapeType="1"/>
          </p:cNvSpPr>
          <p:nvPr/>
        </p:nvSpPr>
        <p:spPr bwMode="auto">
          <a:xfrm>
            <a:off x="4232275" y="3467100"/>
            <a:ext cx="2889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849" name="Group 49"/>
          <p:cNvGrpSpPr>
            <a:grpSpLocks/>
          </p:cNvGrpSpPr>
          <p:nvPr/>
        </p:nvGrpSpPr>
        <p:grpSpPr bwMode="auto">
          <a:xfrm>
            <a:off x="323850" y="3933825"/>
            <a:ext cx="8353425" cy="2663825"/>
            <a:chOff x="204" y="2478"/>
            <a:chExt cx="5262" cy="1678"/>
          </a:xfrm>
        </p:grpSpPr>
        <p:sp>
          <p:nvSpPr>
            <p:cNvPr id="53274" name="Rectangle 46"/>
            <p:cNvSpPr>
              <a:spLocks noChangeArrowheads="1"/>
            </p:cNvSpPr>
            <p:nvPr/>
          </p:nvSpPr>
          <p:spPr bwMode="auto">
            <a:xfrm>
              <a:off x="204" y="2478"/>
              <a:ext cx="5262" cy="1678"/>
            </a:xfrm>
            <a:prstGeom prst="rect">
              <a:avLst/>
            </a:prstGeom>
            <a:solidFill>
              <a:srgbClr val="FFFF99">
                <a:alpha val="76862"/>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275" name="Rectangle 38"/>
            <p:cNvSpPr>
              <a:spLocks noChangeArrowheads="1"/>
            </p:cNvSpPr>
            <p:nvPr/>
          </p:nvSpPr>
          <p:spPr bwMode="auto">
            <a:xfrm>
              <a:off x="249" y="2523"/>
              <a:ext cx="5035" cy="1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hlink"/>
                  </a:solidFill>
                  <a:sym typeface="Wingdings" pitchFamily="2" charset="2"/>
                </a:rPr>
                <a:t>Amplitude demodulation</a:t>
              </a:r>
              <a:r>
                <a:rPr lang="en-GB" sz="1600">
                  <a:sym typeface="Wingdings" pitchFamily="2" charset="2"/>
                </a:rPr>
                <a:t>:</a:t>
              </a:r>
            </a:p>
            <a:p>
              <a:pPr algn="l"/>
              <a:r>
                <a:rPr lang="en-GB" sz="1600">
                  <a:sym typeface="Wingdings" pitchFamily="2" charset="2"/>
                </a:rPr>
                <a:t>A(t) sin(3</a:t>
              </a:r>
              <a:r>
                <a:rPr lang="en-GB" sz="2000">
                  <a:latin typeface="Symbol" pitchFamily="18" charset="2"/>
                  <a:sym typeface="Wingdings" pitchFamily="2" charset="2"/>
                </a:rPr>
                <a:t>w</a:t>
              </a:r>
              <a:r>
                <a:rPr lang="en-GB" sz="1600" baseline="-25000">
                  <a:sym typeface="Wingdings" pitchFamily="2" charset="2"/>
                </a:rPr>
                <a:t>rf</a:t>
              </a:r>
              <a:r>
                <a:rPr lang="en-GB" sz="2000">
                  <a:latin typeface="Symbol" pitchFamily="18" charset="2"/>
                  <a:sym typeface="Wingdings" pitchFamily="2" charset="2"/>
                </a:rPr>
                <a:t> </a:t>
              </a:r>
              <a:r>
                <a:rPr lang="en-GB" sz="1600">
                  <a:sym typeface="Wingdings" pitchFamily="2" charset="2"/>
                </a:rPr>
                <a:t>t) </a:t>
              </a:r>
              <a:r>
                <a:rPr lang="en-GB" sz="2400" baseline="30000">
                  <a:sym typeface="Wingdings" pitchFamily="2" charset="2"/>
                </a:rPr>
                <a:t>.</a:t>
              </a:r>
              <a:r>
                <a:rPr lang="en-GB" sz="2400">
                  <a:sym typeface="Wingdings" pitchFamily="2" charset="2"/>
                </a:rPr>
                <a:t> </a:t>
              </a:r>
              <a:r>
                <a:rPr lang="en-GB" sz="1600">
                  <a:sym typeface="Wingdings" pitchFamily="2" charset="2"/>
                </a:rPr>
                <a:t>sin(3</a:t>
              </a:r>
              <a:r>
                <a:rPr lang="en-GB" sz="2000">
                  <a:latin typeface="Symbol" pitchFamily="18" charset="2"/>
                  <a:sym typeface="Wingdings" pitchFamily="2" charset="2"/>
                </a:rPr>
                <a:t>w</a:t>
              </a:r>
              <a:r>
                <a:rPr lang="en-GB" sz="1600" baseline="-25000">
                  <a:sym typeface="Wingdings" pitchFamily="2" charset="2"/>
                </a:rPr>
                <a:t>rf</a:t>
              </a:r>
              <a:r>
                <a:rPr lang="en-GB" sz="1600">
                  <a:sym typeface="Wingdings" pitchFamily="2" charset="2"/>
                </a:rPr>
                <a:t>t)   </a:t>
              </a:r>
              <a:r>
                <a:rPr lang="en-GB" sz="2800">
                  <a:sym typeface="Symbol" pitchFamily="18" charset="2"/>
                </a:rPr>
                <a:t> </a:t>
              </a:r>
              <a:r>
                <a:rPr lang="en-GB" sz="1600">
                  <a:sym typeface="Wingdings" pitchFamily="2" charset="2"/>
                </a:rPr>
                <a:t> A(t) ( cos(0) – cos(6</a:t>
              </a:r>
              <a:r>
                <a:rPr lang="en-GB" sz="2000">
                  <a:latin typeface="Symbol" pitchFamily="18" charset="2"/>
                  <a:sym typeface="Wingdings" pitchFamily="2" charset="2"/>
                </a:rPr>
                <a:t>w</a:t>
              </a:r>
              <a:r>
                <a:rPr lang="en-GB" sz="1600" baseline="-25000">
                  <a:sym typeface="Wingdings" pitchFamily="2" charset="2"/>
                </a:rPr>
                <a:t>rf</a:t>
              </a:r>
              <a:r>
                <a:rPr lang="en-GB" sz="1600">
                  <a:sym typeface="Wingdings" pitchFamily="2" charset="2"/>
                </a:rPr>
                <a:t>t ) )    </a:t>
              </a:r>
              <a:r>
                <a:rPr lang="en-GB" sz="2400" b="1">
                  <a:sym typeface="Wingdings" pitchFamily="2" charset="2"/>
                </a:rPr>
                <a:t>≈  </a:t>
              </a:r>
              <a:r>
                <a:rPr lang="en-GB" sz="1600">
                  <a:sym typeface="Wingdings" pitchFamily="2" charset="2"/>
                </a:rPr>
                <a:t>A(t)</a:t>
              </a:r>
            </a:p>
            <a:p>
              <a:pPr algn="l"/>
              <a:endParaRPr lang="en-GB" sz="1600">
                <a:sym typeface="Wingdings" pitchFamily="2" charset="2"/>
              </a:endParaRPr>
            </a:p>
            <a:p>
              <a:pPr algn="l"/>
              <a:r>
                <a:rPr lang="en-GB" sz="1600">
                  <a:solidFill>
                    <a:schemeClr val="hlink"/>
                  </a:solidFill>
                  <a:sym typeface="Wingdings" pitchFamily="2" charset="2"/>
                </a:rPr>
                <a:t>Phase demodulation:</a:t>
              </a:r>
            </a:p>
            <a:p>
              <a:pPr algn="l"/>
              <a:r>
                <a:rPr lang="en-GB" sz="1600">
                  <a:sym typeface="Wingdings" pitchFamily="2" charset="2"/>
                </a:rPr>
                <a:t>sin( 3</a:t>
              </a:r>
              <a:r>
                <a:rPr lang="en-GB" sz="2000">
                  <a:latin typeface="Symbol" pitchFamily="18" charset="2"/>
                  <a:sym typeface="Wingdings" pitchFamily="2" charset="2"/>
                </a:rPr>
                <a:t>w</a:t>
              </a:r>
              <a:r>
                <a:rPr lang="en-GB" sz="1600" baseline="-25000">
                  <a:sym typeface="Wingdings" pitchFamily="2" charset="2"/>
                </a:rPr>
                <a:t>rf</a:t>
              </a:r>
              <a:r>
                <a:rPr lang="en-GB" sz="2000">
                  <a:latin typeface="Symbol" pitchFamily="18" charset="2"/>
                  <a:sym typeface="Wingdings" pitchFamily="2" charset="2"/>
                </a:rPr>
                <a:t> </a:t>
              </a:r>
              <a:r>
                <a:rPr lang="en-GB" sz="1600">
                  <a:sym typeface="Wingdings" pitchFamily="2" charset="2"/>
                </a:rPr>
                <a:t>t + </a:t>
              </a:r>
              <a:r>
                <a:rPr lang="en-GB" sz="2000">
                  <a:sym typeface="Symbol" pitchFamily="18" charset="2"/>
                </a:rPr>
                <a:t></a:t>
              </a:r>
              <a:r>
                <a:rPr lang="en-GB" sz="1600">
                  <a:sym typeface="Symbol" pitchFamily="18" charset="2"/>
                </a:rPr>
                <a:t>(t)</a:t>
              </a:r>
              <a:r>
                <a:rPr lang="en-GB" sz="1600">
                  <a:sym typeface="Wingdings" pitchFamily="2" charset="2"/>
                </a:rPr>
                <a:t> ) </a:t>
              </a:r>
              <a:r>
                <a:rPr lang="en-GB" sz="2400" baseline="30000">
                  <a:sym typeface="Wingdings" pitchFamily="2" charset="2"/>
                </a:rPr>
                <a:t>.</a:t>
              </a:r>
              <a:r>
                <a:rPr lang="en-GB" sz="2400">
                  <a:sym typeface="Wingdings" pitchFamily="2" charset="2"/>
                </a:rPr>
                <a:t> </a:t>
              </a:r>
              <a:r>
                <a:rPr lang="en-GB" sz="1600">
                  <a:sym typeface="Wingdings" pitchFamily="2" charset="2"/>
                </a:rPr>
                <a:t>cos(3</a:t>
              </a:r>
              <a:r>
                <a:rPr lang="en-GB" sz="2000">
                  <a:latin typeface="Symbol" pitchFamily="18" charset="2"/>
                  <a:sym typeface="Wingdings" pitchFamily="2" charset="2"/>
                </a:rPr>
                <a:t>w</a:t>
              </a:r>
              <a:r>
                <a:rPr lang="en-GB" sz="1600" baseline="-25000">
                  <a:sym typeface="Wingdings" pitchFamily="2" charset="2"/>
                </a:rPr>
                <a:t>rf</a:t>
              </a:r>
              <a:r>
                <a:rPr lang="en-GB" sz="1600">
                  <a:sym typeface="Wingdings" pitchFamily="2" charset="2"/>
                </a:rPr>
                <a:t>t)   </a:t>
              </a:r>
              <a:r>
                <a:rPr lang="en-GB" sz="2800">
                  <a:sym typeface="Symbol" pitchFamily="18" charset="2"/>
                </a:rPr>
                <a:t> </a:t>
              </a:r>
              <a:r>
                <a:rPr lang="en-GB" sz="1600">
                  <a:sym typeface="Wingdings" pitchFamily="2" charset="2"/>
                </a:rPr>
                <a:t> sin( 6</a:t>
              </a:r>
              <a:r>
                <a:rPr lang="en-GB" sz="2000">
                  <a:latin typeface="Symbol" pitchFamily="18" charset="2"/>
                  <a:sym typeface="Wingdings" pitchFamily="2" charset="2"/>
                </a:rPr>
                <a:t>w</a:t>
              </a:r>
              <a:r>
                <a:rPr lang="en-GB" sz="1600" baseline="-25000">
                  <a:sym typeface="Wingdings" pitchFamily="2" charset="2"/>
                </a:rPr>
                <a:t>rf</a:t>
              </a:r>
              <a:r>
                <a:rPr lang="en-GB" sz="2000">
                  <a:latin typeface="Symbol" pitchFamily="18" charset="2"/>
                  <a:sym typeface="Wingdings" pitchFamily="2" charset="2"/>
                </a:rPr>
                <a:t> </a:t>
              </a:r>
              <a:r>
                <a:rPr lang="en-GB" sz="1600">
                  <a:sym typeface="Wingdings" pitchFamily="2" charset="2"/>
                </a:rPr>
                <a:t>t + </a:t>
              </a:r>
              <a:r>
                <a:rPr lang="en-GB" sz="2000">
                  <a:sym typeface="Symbol" pitchFamily="18" charset="2"/>
                </a:rPr>
                <a:t></a:t>
              </a:r>
              <a:r>
                <a:rPr lang="en-GB" sz="1600">
                  <a:sym typeface="Symbol" pitchFamily="18" charset="2"/>
                </a:rPr>
                <a:t>(t)</a:t>
              </a:r>
              <a:r>
                <a:rPr lang="en-GB" sz="1600">
                  <a:sym typeface="Wingdings" pitchFamily="2" charset="2"/>
                </a:rPr>
                <a:t> ) +</a:t>
              </a:r>
              <a:r>
                <a:rPr lang="en-GB" sz="2400">
                  <a:sym typeface="Wingdings" pitchFamily="2" charset="2"/>
                </a:rPr>
                <a:t> </a:t>
              </a:r>
              <a:r>
                <a:rPr lang="en-GB" sz="1600">
                  <a:sym typeface="Wingdings" pitchFamily="2" charset="2"/>
                </a:rPr>
                <a:t>sin( </a:t>
              </a:r>
              <a:r>
                <a:rPr lang="en-GB" sz="2000">
                  <a:sym typeface="Symbol" pitchFamily="18" charset="2"/>
                </a:rPr>
                <a:t></a:t>
              </a:r>
              <a:r>
                <a:rPr lang="en-GB" sz="1600">
                  <a:sym typeface="Symbol" pitchFamily="18" charset="2"/>
                </a:rPr>
                <a:t>(t) )</a:t>
              </a:r>
              <a:r>
                <a:rPr lang="en-GB" sz="1600">
                  <a:sym typeface="Wingdings" pitchFamily="2" charset="2"/>
                </a:rPr>
                <a:t>     </a:t>
              </a:r>
              <a:r>
                <a:rPr lang="en-GB" sz="2400" b="1">
                  <a:sym typeface="Wingdings" pitchFamily="2" charset="2"/>
                </a:rPr>
                <a:t>≈</a:t>
              </a:r>
              <a:r>
                <a:rPr lang="en-GB" sz="1600">
                  <a:sym typeface="Wingdings" pitchFamily="2" charset="2"/>
                </a:rPr>
                <a:t>    </a:t>
              </a:r>
              <a:r>
                <a:rPr lang="en-GB" sz="2000">
                  <a:sym typeface="Symbol" pitchFamily="18" charset="2"/>
                </a:rPr>
                <a:t></a:t>
              </a:r>
              <a:r>
                <a:rPr lang="en-GB" sz="1600">
                  <a:sym typeface="Symbol" pitchFamily="18" charset="2"/>
                </a:rPr>
                <a:t>(t) </a:t>
              </a:r>
            </a:p>
          </p:txBody>
        </p:sp>
        <p:sp>
          <p:nvSpPr>
            <p:cNvPr id="53276" name="Line 39"/>
            <p:cNvSpPr>
              <a:spLocks noChangeShapeType="1"/>
            </p:cNvSpPr>
            <p:nvPr/>
          </p:nvSpPr>
          <p:spPr bwMode="auto">
            <a:xfrm>
              <a:off x="3243" y="2840"/>
              <a:ext cx="590" cy="31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77" name="Line 40"/>
            <p:cNvSpPr>
              <a:spLocks noChangeShapeType="1"/>
            </p:cNvSpPr>
            <p:nvPr/>
          </p:nvSpPr>
          <p:spPr bwMode="auto">
            <a:xfrm flipV="1">
              <a:off x="3249" y="2880"/>
              <a:ext cx="544" cy="27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78" name="Rectangle 41"/>
            <p:cNvSpPr>
              <a:spLocks noChangeArrowheads="1"/>
            </p:cNvSpPr>
            <p:nvPr/>
          </p:nvSpPr>
          <p:spPr bwMode="auto">
            <a:xfrm>
              <a:off x="3061" y="2704"/>
              <a:ext cx="99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sym typeface="Symbol" pitchFamily="18" charset="2"/>
                </a:rPr>
                <a:t>Low-pass filter</a:t>
              </a:r>
              <a:endParaRPr lang="en-GB" sz="1200" b="1">
                <a:solidFill>
                  <a:schemeClr val="tx1"/>
                </a:solidFill>
                <a:latin typeface="Arial" charset="0"/>
              </a:endParaRPr>
            </a:p>
          </p:txBody>
        </p:sp>
        <p:sp>
          <p:nvSpPr>
            <p:cNvPr id="53279" name="Line 42"/>
            <p:cNvSpPr>
              <a:spLocks noChangeShapeType="1"/>
            </p:cNvSpPr>
            <p:nvPr/>
          </p:nvSpPr>
          <p:spPr bwMode="auto">
            <a:xfrm>
              <a:off x="2835" y="3747"/>
              <a:ext cx="590" cy="31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80" name="Line 43"/>
            <p:cNvSpPr>
              <a:spLocks noChangeShapeType="1"/>
            </p:cNvSpPr>
            <p:nvPr/>
          </p:nvSpPr>
          <p:spPr bwMode="auto">
            <a:xfrm flipV="1">
              <a:off x="2841" y="3787"/>
              <a:ext cx="544" cy="27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81" name="Rectangle 44"/>
            <p:cNvSpPr>
              <a:spLocks noChangeArrowheads="1"/>
            </p:cNvSpPr>
            <p:nvPr/>
          </p:nvSpPr>
          <p:spPr bwMode="auto">
            <a:xfrm>
              <a:off x="2699" y="3565"/>
              <a:ext cx="99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sym typeface="Symbol" pitchFamily="18" charset="2"/>
                </a:rPr>
                <a:t>Low-pass filter</a:t>
              </a:r>
              <a:endParaRPr lang="en-GB" sz="1200" b="1">
                <a:solidFill>
                  <a:schemeClr val="tx1"/>
                </a:solidFill>
                <a:latin typeface="Arial" charset="0"/>
              </a:endParaRPr>
            </a:p>
          </p:txBody>
        </p:sp>
        <p:sp>
          <p:nvSpPr>
            <p:cNvPr id="53282" name="Rectangle 45"/>
            <p:cNvSpPr>
              <a:spLocks noChangeArrowheads="1"/>
            </p:cNvSpPr>
            <p:nvPr/>
          </p:nvSpPr>
          <p:spPr bwMode="auto">
            <a:xfrm>
              <a:off x="4242" y="3611"/>
              <a:ext cx="99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sym typeface="Symbol" pitchFamily="18" charset="2"/>
                </a:rPr>
                <a:t>For small signals</a:t>
              </a:r>
              <a:endParaRPr lang="en-GB" sz="1200" b="1">
                <a:solidFill>
                  <a:schemeClr val="tx1"/>
                </a:solidFill>
                <a:latin typeface="Arial" charset="0"/>
              </a:endParaRPr>
            </a:p>
          </p:txBody>
        </p:sp>
      </p:grpSp>
      <p:sp>
        <p:nvSpPr>
          <p:cNvPr id="53273" name="Rectangle 48"/>
          <p:cNvSpPr>
            <a:spLocks noChangeArrowheads="1"/>
          </p:cNvSpPr>
          <p:nvPr/>
        </p:nvSpPr>
        <p:spPr bwMode="auto">
          <a:xfrm>
            <a:off x="5411788" y="103188"/>
            <a:ext cx="503237" cy="35877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6849"/>
                                        </p:tgtEl>
                                        <p:attrNameLst>
                                          <p:attrName>style.visibility</p:attrName>
                                        </p:attrNameLst>
                                      </p:cBhvr>
                                      <p:to>
                                        <p:strVal val="visible"/>
                                      </p:to>
                                    </p:set>
                                    <p:animEffect transition="in" filter="dissolve">
                                      <p:cBhvr>
                                        <p:cTn id="7" dur="500"/>
                                        <p:tgtEl>
                                          <p:spTgt spid="768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B0239AA0-AF2C-40B3-A686-9AAFF8C321D9}" type="slidenum">
              <a:rPr lang="en-US" sz="1400" smtClean="0">
                <a:solidFill>
                  <a:srgbClr val="969696"/>
                </a:solidFill>
                <a:latin typeface="Times" pitchFamily="18" charset="0"/>
              </a:rPr>
              <a:pPr/>
              <a:t>42</a:t>
            </a:fld>
            <a:endParaRPr lang="en-US" sz="1400" smtClean="0">
              <a:solidFill>
                <a:srgbClr val="969696"/>
              </a:solidFill>
              <a:latin typeface="Times" pitchFamily="18" charset="0"/>
            </a:endParaRPr>
          </a:p>
        </p:txBody>
      </p:sp>
      <p:pic>
        <p:nvPicPr>
          <p:cNvPr id="54275" name="Picture 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538" y="115888"/>
            <a:ext cx="2303462"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76" name="Rectangle 2"/>
          <p:cNvSpPr>
            <a:spLocks noChangeArrowheads="1"/>
          </p:cNvSpPr>
          <p:nvPr/>
        </p:nvSpPr>
        <p:spPr bwMode="auto">
          <a:xfrm>
            <a:off x="179388" y="188913"/>
            <a:ext cx="6264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Detector: time domain considerations</a:t>
            </a:r>
          </a:p>
        </p:txBody>
      </p:sp>
      <p:sp>
        <p:nvSpPr>
          <p:cNvPr id="54277" name="Rectangle 3"/>
          <p:cNvSpPr>
            <a:spLocks noChangeArrowheads="1"/>
          </p:cNvSpPr>
          <p:nvPr/>
        </p:nvSpPr>
        <p:spPr bwMode="auto">
          <a:xfrm>
            <a:off x="0" y="833438"/>
            <a:ext cx="9144000" cy="125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ym typeface="Wingdings" pitchFamily="2" charset="2"/>
              </a:rPr>
              <a:t>The base-band signal can be seen as a sequence of “pulses” each with amplitude proportional to the position error (</a:t>
            </a:r>
            <a:r>
              <a:rPr lang="en-GB" sz="1600" b="1">
                <a:sym typeface="Wingdings" pitchFamily="2" charset="2"/>
              </a:rPr>
              <a:t>X, Y </a:t>
            </a:r>
            <a:r>
              <a:rPr lang="en-GB" sz="1600">
                <a:sym typeface="Wingdings" pitchFamily="2" charset="2"/>
              </a:rPr>
              <a:t>or </a:t>
            </a:r>
            <a:r>
              <a:rPr lang="en-GB" sz="1800" b="1">
                <a:latin typeface="Symbol" pitchFamily="18" charset="2"/>
                <a:sym typeface="Wingdings" pitchFamily="2" charset="2"/>
              </a:rPr>
              <a:t>F)</a:t>
            </a:r>
            <a:r>
              <a:rPr lang="en-GB" sz="1600" b="1">
                <a:sym typeface="Wingdings" pitchFamily="2" charset="2"/>
              </a:rPr>
              <a:t> </a:t>
            </a:r>
            <a:r>
              <a:rPr lang="en-GB" sz="1600">
                <a:sym typeface="Wingdings" pitchFamily="2" charset="2"/>
              </a:rPr>
              <a:t>and to the charge</a:t>
            </a:r>
            <a:r>
              <a:rPr lang="en-GB" sz="1600" b="1">
                <a:sym typeface="Wingdings" pitchFamily="2" charset="2"/>
              </a:rPr>
              <a:t> </a:t>
            </a:r>
            <a:r>
              <a:rPr lang="en-GB" sz="1600">
                <a:sym typeface="Wingdings" pitchFamily="2" charset="2"/>
              </a:rPr>
              <a:t>of the corresponding bunch</a:t>
            </a:r>
          </a:p>
          <a:p>
            <a:pPr algn="l"/>
            <a:r>
              <a:rPr lang="en-GB" sz="1600">
                <a:sym typeface="Wingdings" pitchFamily="2" charset="2"/>
              </a:rPr>
              <a:t>By sampling this signal with an A/D converter synchronous to the bunch frequency, one can measure </a:t>
            </a:r>
            <a:r>
              <a:rPr lang="en-GB" sz="1600" b="1">
                <a:sym typeface="Wingdings" pitchFamily="2" charset="2"/>
              </a:rPr>
              <a:t>X, Y </a:t>
            </a:r>
            <a:r>
              <a:rPr lang="en-GB" sz="1600">
                <a:sym typeface="Wingdings" pitchFamily="2" charset="2"/>
              </a:rPr>
              <a:t>or </a:t>
            </a:r>
            <a:r>
              <a:rPr lang="en-GB" sz="1800" b="1">
                <a:latin typeface="Symbol" pitchFamily="18" charset="2"/>
                <a:sym typeface="Wingdings" pitchFamily="2" charset="2"/>
              </a:rPr>
              <a:t>F</a:t>
            </a:r>
          </a:p>
        </p:txBody>
      </p:sp>
      <p:sp>
        <p:nvSpPr>
          <p:cNvPr id="54278" name="Freeform 25"/>
          <p:cNvSpPr>
            <a:spLocks/>
          </p:cNvSpPr>
          <p:nvPr/>
        </p:nvSpPr>
        <p:spPr bwMode="auto">
          <a:xfrm>
            <a:off x="1114425" y="2649538"/>
            <a:ext cx="1225550" cy="863600"/>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79" name="Freeform 26"/>
          <p:cNvSpPr>
            <a:spLocks/>
          </p:cNvSpPr>
          <p:nvPr/>
        </p:nvSpPr>
        <p:spPr bwMode="auto">
          <a:xfrm>
            <a:off x="2266950" y="3081338"/>
            <a:ext cx="1225550" cy="431800"/>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0" name="Freeform 27"/>
          <p:cNvSpPr>
            <a:spLocks/>
          </p:cNvSpPr>
          <p:nvPr/>
        </p:nvSpPr>
        <p:spPr bwMode="auto">
          <a:xfrm>
            <a:off x="3419475" y="2865438"/>
            <a:ext cx="1225550" cy="647700"/>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1" name="Freeform 28"/>
          <p:cNvSpPr>
            <a:spLocks/>
          </p:cNvSpPr>
          <p:nvPr/>
        </p:nvSpPr>
        <p:spPr bwMode="auto">
          <a:xfrm flipV="1">
            <a:off x="4572000" y="3487738"/>
            <a:ext cx="1225550" cy="576262"/>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2" name="Line 29"/>
          <p:cNvSpPr>
            <a:spLocks noChangeShapeType="1"/>
          </p:cNvSpPr>
          <p:nvPr/>
        </p:nvSpPr>
        <p:spPr bwMode="auto">
          <a:xfrm flipV="1">
            <a:off x="898525" y="2276475"/>
            <a:ext cx="0" cy="12239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3" name="Line 30"/>
          <p:cNvSpPr>
            <a:spLocks noChangeShapeType="1"/>
          </p:cNvSpPr>
          <p:nvPr/>
        </p:nvSpPr>
        <p:spPr bwMode="auto">
          <a:xfrm>
            <a:off x="898525" y="3500438"/>
            <a:ext cx="56165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4" name="Line 31"/>
          <p:cNvSpPr>
            <a:spLocks noChangeShapeType="1"/>
          </p:cNvSpPr>
          <p:nvPr/>
        </p:nvSpPr>
        <p:spPr bwMode="auto">
          <a:xfrm>
            <a:off x="1728788" y="2565400"/>
            <a:ext cx="0" cy="143986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5" name="Line 35"/>
          <p:cNvSpPr>
            <a:spLocks noChangeShapeType="1"/>
          </p:cNvSpPr>
          <p:nvPr/>
        </p:nvSpPr>
        <p:spPr bwMode="auto">
          <a:xfrm>
            <a:off x="2876550" y="2565400"/>
            <a:ext cx="0" cy="143986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6" name="Line 36"/>
          <p:cNvSpPr>
            <a:spLocks noChangeShapeType="1"/>
          </p:cNvSpPr>
          <p:nvPr/>
        </p:nvSpPr>
        <p:spPr bwMode="auto">
          <a:xfrm>
            <a:off x="4046538" y="2133600"/>
            <a:ext cx="0" cy="187166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7" name="Line 37"/>
          <p:cNvSpPr>
            <a:spLocks noChangeShapeType="1"/>
          </p:cNvSpPr>
          <p:nvPr/>
        </p:nvSpPr>
        <p:spPr bwMode="auto">
          <a:xfrm>
            <a:off x="5181600" y="2133600"/>
            <a:ext cx="0" cy="20161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8" name="Rectangle 38"/>
          <p:cNvSpPr>
            <a:spLocks noChangeArrowheads="1"/>
          </p:cNvSpPr>
          <p:nvPr/>
        </p:nvSpPr>
        <p:spPr bwMode="auto">
          <a:xfrm>
            <a:off x="-36513" y="2205038"/>
            <a:ext cx="10080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Amplitude</a:t>
            </a:r>
            <a:endParaRPr lang="en-GB" sz="1200">
              <a:solidFill>
                <a:schemeClr val="tx1"/>
              </a:solidFill>
              <a:latin typeface="Arial" charset="0"/>
            </a:endParaRPr>
          </a:p>
        </p:txBody>
      </p:sp>
      <p:sp>
        <p:nvSpPr>
          <p:cNvPr id="54289" name="Rectangle 39"/>
          <p:cNvSpPr>
            <a:spLocks noChangeArrowheads="1"/>
          </p:cNvSpPr>
          <p:nvPr/>
        </p:nvSpPr>
        <p:spPr bwMode="auto">
          <a:xfrm>
            <a:off x="6083300" y="3573463"/>
            <a:ext cx="6477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Time</a:t>
            </a:r>
            <a:endParaRPr lang="en-GB" sz="1200">
              <a:solidFill>
                <a:schemeClr val="tx1"/>
              </a:solidFill>
              <a:latin typeface="Arial" charset="0"/>
            </a:endParaRPr>
          </a:p>
        </p:txBody>
      </p:sp>
      <p:sp>
        <p:nvSpPr>
          <p:cNvPr id="54290" name="Rectangle 40"/>
          <p:cNvSpPr>
            <a:spLocks noChangeArrowheads="1"/>
          </p:cNvSpPr>
          <p:nvPr/>
        </p:nvSpPr>
        <p:spPr bwMode="auto">
          <a:xfrm>
            <a:off x="0" y="4076700"/>
            <a:ext cx="9144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ym typeface="Wingdings" pitchFamily="2" charset="2"/>
              </a:rPr>
              <a:t>The design of band-pass and low-pass filters is a compromise between </a:t>
            </a:r>
            <a:r>
              <a:rPr lang="en-GB" sz="1600">
                <a:solidFill>
                  <a:schemeClr val="hlink"/>
                </a:solidFill>
                <a:sym typeface="Wingdings" pitchFamily="2" charset="2"/>
              </a:rPr>
              <a:t>maximum flatness</a:t>
            </a:r>
            <a:r>
              <a:rPr lang="en-GB" sz="1600">
                <a:sym typeface="Wingdings" pitchFamily="2" charset="2"/>
              </a:rPr>
              <a:t> of the top of the pulses and </a:t>
            </a:r>
            <a:r>
              <a:rPr lang="en-GB" sz="1600">
                <a:solidFill>
                  <a:schemeClr val="hlink"/>
                </a:solidFill>
                <a:sym typeface="Wingdings" pitchFamily="2" charset="2"/>
              </a:rPr>
              <a:t>cross-talk </a:t>
            </a:r>
            <a:r>
              <a:rPr lang="en-GB" sz="1600">
                <a:sym typeface="Wingdings" pitchFamily="2" charset="2"/>
              </a:rPr>
              <a:t>between bunches due to overlap with adjacent pulses </a:t>
            </a:r>
          </a:p>
        </p:txBody>
      </p:sp>
      <p:sp>
        <p:nvSpPr>
          <p:cNvPr id="54291" name="Line 41"/>
          <p:cNvSpPr>
            <a:spLocks noChangeShapeType="1"/>
          </p:cNvSpPr>
          <p:nvPr/>
        </p:nvSpPr>
        <p:spPr bwMode="auto">
          <a:xfrm>
            <a:off x="4067175" y="2205038"/>
            <a:ext cx="1081088"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2" name="Rectangle 42"/>
          <p:cNvSpPr>
            <a:spLocks noChangeArrowheads="1"/>
          </p:cNvSpPr>
          <p:nvPr/>
        </p:nvSpPr>
        <p:spPr bwMode="auto">
          <a:xfrm>
            <a:off x="3563938" y="1844675"/>
            <a:ext cx="24495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chemeClr val="tx1"/>
                </a:solidFill>
                <a:sym typeface="Symbol" pitchFamily="18" charset="2"/>
              </a:rPr>
              <a:t>Sampling Period = 1/f</a:t>
            </a:r>
            <a:r>
              <a:rPr lang="en-GB" sz="1400" b="1" baseline="-25000">
                <a:solidFill>
                  <a:schemeClr val="tx1"/>
                </a:solidFill>
                <a:sym typeface="Symbol" pitchFamily="18" charset="2"/>
              </a:rPr>
              <a:t>rf</a:t>
            </a:r>
            <a:endParaRPr lang="en-GB" sz="1400" b="1" baseline="-25000">
              <a:solidFill>
                <a:schemeClr val="tx1"/>
              </a:solidFill>
            </a:endParaRPr>
          </a:p>
        </p:txBody>
      </p:sp>
      <p:sp>
        <p:nvSpPr>
          <p:cNvPr id="54293" name="Freeform 43"/>
          <p:cNvSpPr>
            <a:spLocks/>
          </p:cNvSpPr>
          <p:nvPr/>
        </p:nvSpPr>
        <p:spPr bwMode="auto">
          <a:xfrm>
            <a:off x="579438" y="5386388"/>
            <a:ext cx="3368675" cy="863600"/>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4" name="Freeform 44"/>
          <p:cNvSpPr>
            <a:spLocks/>
          </p:cNvSpPr>
          <p:nvPr/>
        </p:nvSpPr>
        <p:spPr bwMode="auto">
          <a:xfrm>
            <a:off x="3097213" y="5805488"/>
            <a:ext cx="614362" cy="431800"/>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5" name="Line 47"/>
          <p:cNvSpPr>
            <a:spLocks noChangeShapeType="1"/>
          </p:cNvSpPr>
          <p:nvPr/>
        </p:nvSpPr>
        <p:spPr bwMode="auto">
          <a:xfrm flipV="1">
            <a:off x="1439863" y="5013325"/>
            <a:ext cx="0" cy="12239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6" name="Line 48"/>
          <p:cNvSpPr>
            <a:spLocks noChangeShapeType="1"/>
          </p:cNvSpPr>
          <p:nvPr/>
        </p:nvSpPr>
        <p:spPr bwMode="auto">
          <a:xfrm>
            <a:off x="1439863" y="6237288"/>
            <a:ext cx="70929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7" name="Line 49"/>
          <p:cNvSpPr>
            <a:spLocks noChangeShapeType="1"/>
          </p:cNvSpPr>
          <p:nvPr/>
        </p:nvSpPr>
        <p:spPr bwMode="auto">
          <a:xfrm>
            <a:off x="2270125" y="5008563"/>
            <a:ext cx="0" cy="151765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8" name="Line 50"/>
          <p:cNvSpPr>
            <a:spLocks noChangeShapeType="1"/>
          </p:cNvSpPr>
          <p:nvPr/>
        </p:nvSpPr>
        <p:spPr bwMode="auto">
          <a:xfrm>
            <a:off x="3417888" y="4975225"/>
            <a:ext cx="0" cy="1550988"/>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9" name="Rectangle 53"/>
          <p:cNvSpPr>
            <a:spLocks noChangeArrowheads="1"/>
          </p:cNvSpPr>
          <p:nvPr/>
        </p:nvSpPr>
        <p:spPr bwMode="auto">
          <a:xfrm>
            <a:off x="504825" y="4941888"/>
            <a:ext cx="10080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Amplitude</a:t>
            </a:r>
            <a:endParaRPr lang="en-GB" sz="1200">
              <a:solidFill>
                <a:schemeClr val="tx1"/>
              </a:solidFill>
              <a:latin typeface="Arial" charset="0"/>
            </a:endParaRPr>
          </a:p>
        </p:txBody>
      </p:sp>
      <p:sp>
        <p:nvSpPr>
          <p:cNvPr id="54300" name="Rectangle 54"/>
          <p:cNvSpPr>
            <a:spLocks noChangeArrowheads="1"/>
          </p:cNvSpPr>
          <p:nvPr/>
        </p:nvSpPr>
        <p:spPr bwMode="auto">
          <a:xfrm>
            <a:off x="7524750" y="6237288"/>
            <a:ext cx="6477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Time</a:t>
            </a:r>
            <a:endParaRPr lang="en-GB" sz="1200">
              <a:solidFill>
                <a:schemeClr val="tx1"/>
              </a:solidFill>
              <a:latin typeface="Arial" charset="0"/>
            </a:endParaRPr>
          </a:p>
        </p:txBody>
      </p:sp>
      <p:sp>
        <p:nvSpPr>
          <p:cNvPr id="54301" name="Rectangle 57"/>
          <p:cNvSpPr>
            <a:spLocks noChangeArrowheads="1"/>
          </p:cNvSpPr>
          <p:nvPr/>
        </p:nvSpPr>
        <p:spPr bwMode="auto">
          <a:xfrm>
            <a:off x="2268538" y="4868863"/>
            <a:ext cx="1223962"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Good flatness</a:t>
            </a:r>
            <a:endParaRPr lang="en-GB" sz="1200">
              <a:solidFill>
                <a:schemeClr val="tx1"/>
              </a:solidFill>
              <a:latin typeface="Arial" charset="0"/>
            </a:endParaRPr>
          </a:p>
        </p:txBody>
      </p:sp>
      <p:sp>
        <p:nvSpPr>
          <p:cNvPr id="54302" name="Line 58"/>
          <p:cNvSpPr>
            <a:spLocks noChangeShapeType="1"/>
          </p:cNvSpPr>
          <p:nvPr/>
        </p:nvSpPr>
        <p:spPr bwMode="auto">
          <a:xfrm flipH="1">
            <a:off x="2305050" y="5084763"/>
            <a:ext cx="358775"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3" name="Rectangle 59"/>
          <p:cNvSpPr>
            <a:spLocks noChangeArrowheads="1"/>
          </p:cNvSpPr>
          <p:nvPr/>
        </p:nvSpPr>
        <p:spPr bwMode="auto">
          <a:xfrm>
            <a:off x="3813175" y="5772150"/>
            <a:ext cx="12239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Cross-Talk</a:t>
            </a:r>
            <a:endParaRPr lang="en-GB" sz="1200">
              <a:solidFill>
                <a:schemeClr val="tx1"/>
              </a:solidFill>
              <a:latin typeface="Arial" charset="0"/>
            </a:endParaRPr>
          </a:p>
        </p:txBody>
      </p:sp>
      <p:sp>
        <p:nvSpPr>
          <p:cNvPr id="54304" name="Line 60"/>
          <p:cNvSpPr>
            <a:spLocks noChangeShapeType="1"/>
          </p:cNvSpPr>
          <p:nvPr/>
        </p:nvSpPr>
        <p:spPr bwMode="auto">
          <a:xfrm flipH="1">
            <a:off x="3492500" y="5949950"/>
            <a:ext cx="358775"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5" name="Freeform 61"/>
          <p:cNvSpPr>
            <a:spLocks/>
          </p:cNvSpPr>
          <p:nvPr/>
        </p:nvSpPr>
        <p:spPr bwMode="auto">
          <a:xfrm>
            <a:off x="4800600" y="5386388"/>
            <a:ext cx="2486025" cy="863600"/>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6" name="Freeform 62"/>
          <p:cNvSpPr>
            <a:spLocks/>
          </p:cNvSpPr>
          <p:nvPr/>
        </p:nvSpPr>
        <p:spPr bwMode="auto">
          <a:xfrm>
            <a:off x="5969000" y="5805488"/>
            <a:ext cx="2432050" cy="431800"/>
          </a:xfrm>
          <a:custGeom>
            <a:avLst/>
            <a:gdLst>
              <a:gd name="T0" fmla="*/ 0 w 635"/>
              <a:gd name="T1" fmla="*/ 2147483647 h 325"/>
              <a:gd name="T2" fmla="*/ 2147483647 w 635"/>
              <a:gd name="T3" fmla="*/ 2147483647 h 325"/>
              <a:gd name="T4" fmla="*/ 2147483647 w 635"/>
              <a:gd name="T5" fmla="*/ 0 h 325"/>
              <a:gd name="T6" fmla="*/ 2147483647 w 635"/>
              <a:gd name="T7" fmla="*/ 2147483647 h 325"/>
              <a:gd name="T8" fmla="*/ 2147483647 w 635"/>
              <a:gd name="T9" fmla="*/ 2147483647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7" name="Line 63"/>
          <p:cNvSpPr>
            <a:spLocks noChangeShapeType="1"/>
          </p:cNvSpPr>
          <p:nvPr/>
        </p:nvSpPr>
        <p:spPr bwMode="auto">
          <a:xfrm>
            <a:off x="6049963" y="4648200"/>
            <a:ext cx="0" cy="194945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8" name="Line 64"/>
          <p:cNvSpPr>
            <a:spLocks noChangeShapeType="1"/>
          </p:cNvSpPr>
          <p:nvPr/>
        </p:nvSpPr>
        <p:spPr bwMode="auto">
          <a:xfrm>
            <a:off x="7197725" y="4652963"/>
            <a:ext cx="0" cy="194945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9" name="Rectangle 65"/>
          <p:cNvSpPr>
            <a:spLocks noChangeArrowheads="1"/>
          </p:cNvSpPr>
          <p:nvPr/>
        </p:nvSpPr>
        <p:spPr bwMode="auto">
          <a:xfrm>
            <a:off x="7380288" y="4797425"/>
            <a:ext cx="1763712"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sym typeface="Symbol" pitchFamily="18" charset="2"/>
              </a:rPr>
              <a:t>Ideal case:</a:t>
            </a:r>
          </a:p>
          <a:p>
            <a:r>
              <a:rPr lang="en-GB" sz="1400" b="1">
                <a:solidFill>
                  <a:schemeClr val="hlink"/>
                </a:solidFill>
                <a:sym typeface="Symbol" pitchFamily="18" charset="2"/>
              </a:rPr>
              <a:t>max flatness with min cross-talk</a:t>
            </a:r>
            <a:r>
              <a:rPr lang="en-GB" sz="1200">
                <a:solidFill>
                  <a:schemeClr val="tx1"/>
                </a:solidFill>
                <a:sym typeface="Symbol" pitchFamily="18" charset="2"/>
              </a:rPr>
              <a:t> </a:t>
            </a:r>
            <a:endParaRPr lang="en-GB" sz="1200">
              <a:solidFill>
                <a:schemeClr val="tx1"/>
              </a:solidFill>
              <a:latin typeface="Arial" charset="0"/>
            </a:endParaRPr>
          </a:p>
        </p:txBody>
      </p:sp>
      <p:sp>
        <p:nvSpPr>
          <p:cNvPr id="54310" name="Rectangle 66"/>
          <p:cNvSpPr>
            <a:spLocks noChangeArrowheads="1"/>
          </p:cNvSpPr>
          <p:nvPr/>
        </p:nvSpPr>
        <p:spPr bwMode="auto">
          <a:xfrm>
            <a:off x="2700338" y="5229225"/>
            <a:ext cx="1008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b="1">
                <a:solidFill>
                  <a:schemeClr val="hlink"/>
                </a:solidFill>
                <a:sym typeface="Symbol" pitchFamily="18" charset="2"/>
              </a:rPr>
              <a:t>NO</a:t>
            </a:r>
            <a:endParaRPr lang="en-GB" sz="2000" b="1">
              <a:solidFill>
                <a:schemeClr val="hlink"/>
              </a:solidFill>
              <a:latin typeface="Arial" charset="0"/>
            </a:endParaRPr>
          </a:p>
        </p:txBody>
      </p:sp>
      <p:sp>
        <p:nvSpPr>
          <p:cNvPr id="54311" name="Rectangle 67"/>
          <p:cNvSpPr>
            <a:spLocks noChangeArrowheads="1"/>
          </p:cNvSpPr>
          <p:nvPr/>
        </p:nvSpPr>
        <p:spPr bwMode="auto">
          <a:xfrm>
            <a:off x="6372225" y="5229225"/>
            <a:ext cx="1008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b="1">
                <a:solidFill>
                  <a:srgbClr val="009900"/>
                </a:solidFill>
                <a:sym typeface="Symbol" pitchFamily="18" charset="2"/>
              </a:rPr>
              <a:t>YES</a:t>
            </a:r>
            <a:endParaRPr lang="en-GB" sz="2000" b="1">
              <a:solidFill>
                <a:srgbClr val="009900"/>
              </a:solidFill>
              <a:latin typeface="Arial" charset="0"/>
            </a:endParaRPr>
          </a:p>
        </p:txBody>
      </p:sp>
      <p:sp>
        <p:nvSpPr>
          <p:cNvPr id="54312" name="Rectangle 68"/>
          <p:cNvSpPr>
            <a:spLocks noChangeArrowheads="1"/>
          </p:cNvSpPr>
          <p:nvPr/>
        </p:nvSpPr>
        <p:spPr bwMode="auto">
          <a:xfrm>
            <a:off x="1677988" y="3467100"/>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chemeClr val="tx1"/>
                </a:solidFill>
                <a:sym typeface="Symbol" pitchFamily="18" charset="2"/>
              </a:rPr>
              <a:t>T</a:t>
            </a:r>
            <a:r>
              <a:rPr lang="en-GB" sz="1400" b="1" baseline="-25000">
                <a:solidFill>
                  <a:schemeClr val="tx1"/>
                </a:solidFill>
                <a:sym typeface="Symbol" pitchFamily="18" charset="2"/>
              </a:rPr>
              <a:t>1</a:t>
            </a:r>
            <a:endParaRPr lang="en-GB" sz="1400" b="1" baseline="-25000">
              <a:solidFill>
                <a:schemeClr val="tx1"/>
              </a:solidFill>
            </a:endParaRPr>
          </a:p>
        </p:txBody>
      </p:sp>
      <p:sp>
        <p:nvSpPr>
          <p:cNvPr id="54313" name="Rectangle 69"/>
          <p:cNvSpPr>
            <a:spLocks noChangeArrowheads="1"/>
          </p:cNvSpPr>
          <p:nvPr/>
        </p:nvSpPr>
        <p:spPr bwMode="auto">
          <a:xfrm>
            <a:off x="2830513" y="3467100"/>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chemeClr val="tx1"/>
                </a:solidFill>
                <a:sym typeface="Symbol" pitchFamily="18" charset="2"/>
              </a:rPr>
              <a:t>T</a:t>
            </a:r>
            <a:r>
              <a:rPr lang="en-GB" sz="1400" b="1" baseline="-25000">
                <a:solidFill>
                  <a:schemeClr val="tx1"/>
                </a:solidFill>
                <a:sym typeface="Symbol" pitchFamily="18" charset="2"/>
              </a:rPr>
              <a:t>2</a:t>
            </a:r>
            <a:endParaRPr lang="en-GB" sz="1400" b="1" baseline="-25000">
              <a:solidFill>
                <a:schemeClr val="tx1"/>
              </a:solidFill>
            </a:endParaRPr>
          </a:p>
        </p:txBody>
      </p:sp>
      <p:sp>
        <p:nvSpPr>
          <p:cNvPr id="54314" name="Rectangle 70"/>
          <p:cNvSpPr>
            <a:spLocks noChangeArrowheads="1"/>
          </p:cNvSpPr>
          <p:nvPr/>
        </p:nvSpPr>
        <p:spPr bwMode="auto">
          <a:xfrm>
            <a:off x="3983038" y="3467100"/>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chemeClr val="tx1"/>
                </a:solidFill>
                <a:sym typeface="Symbol" pitchFamily="18" charset="2"/>
              </a:rPr>
              <a:t>T</a:t>
            </a:r>
            <a:r>
              <a:rPr lang="en-GB" sz="1400" b="1" baseline="-25000">
                <a:solidFill>
                  <a:schemeClr val="tx1"/>
                </a:solidFill>
                <a:sym typeface="Symbol" pitchFamily="18" charset="2"/>
              </a:rPr>
              <a:t>3</a:t>
            </a:r>
            <a:endParaRPr lang="en-GB" sz="1400" b="1" baseline="-25000">
              <a:solidFill>
                <a:schemeClr val="tx1"/>
              </a:solidFill>
            </a:endParaRPr>
          </a:p>
        </p:txBody>
      </p:sp>
      <p:sp>
        <p:nvSpPr>
          <p:cNvPr id="54315" name="Rectangle 71"/>
          <p:cNvSpPr>
            <a:spLocks noChangeArrowheads="1"/>
          </p:cNvSpPr>
          <p:nvPr/>
        </p:nvSpPr>
        <p:spPr bwMode="auto">
          <a:xfrm>
            <a:off x="5113338" y="3467100"/>
            <a:ext cx="10080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400" b="1">
                <a:solidFill>
                  <a:schemeClr val="tx1"/>
                </a:solidFill>
                <a:sym typeface="Symbol" pitchFamily="18" charset="2"/>
              </a:rPr>
              <a:t>T</a:t>
            </a:r>
            <a:r>
              <a:rPr lang="en-GB" sz="1400" b="1" baseline="-25000">
                <a:solidFill>
                  <a:schemeClr val="tx1"/>
                </a:solidFill>
                <a:sym typeface="Symbol" pitchFamily="18" charset="2"/>
              </a:rPr>
              <a:t>4</a:t>
            </a:r>
            <a:endParaRPr lang="en-GB" sz="1400" b="1" baseline="-25000">
              <a:solidFill>
                <a:schemeClr val="tx1"/>
              </a:solidFill>
            </a:endParaRPr>
          </a:p>
        </p:txBody>
      </p:sp>
      <p:sp>
        <p:nvSpPr>
          <p:cNvPr id="54316" name="Oval 72"/>
          <p:cNvSpPr>
            <a:spLocks noChangeArrowheads="1"/>
          </p:cNvSpPr>
          <p:nvPr/>
        </p:nvSpPr>
        <p:spPr bwMode="auto">
          <a:xfrm>
            <a:off x="3394075" y="6165850"/>
            <a:ext cx="36513" cy="3651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17" name="Oval 73"/>
          <p:cNvSpPr>
            <a:spLocks noChangeArrowheads="1"/>
          </p:cNvSpPr>
          <p:nvPr/>
        </p:nvSpPr>
        <p:spPr bwMode="auto">
          <a:xfrm>
            <a:off x="1716088" y="2636838"/>
            <a:ext cx="36512" cy="365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18" name="Oval 74"/>
          <p:cNvSpPr>
            <a:spLocks noChangeArrowheads="1"/>
          </p:cNvSpPr>
          <p:nvPr/>
        </p:nvSpPr>
        <p:spPr bwMode="auto">
          <a:xfrm>
            <a:off x="2851150" y="3068638"/>
            <a:ext cx="36513" cy="365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19" name="Oval 75"/>
          <p:cNvSpPr>
            <a:spLocks noChangeArrowheads="1"/>
          </p:cNvSpPr>
          <p:nvPr/>
        </p:nvSpPr>
        <p:spPr bwMode="auto">
          <a:xfrm>
            <a:off x="4030663" y="2849563"/>
            <a:ext cx="36512" cy="365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20" name="Oval 76"/>
          <p:cNvSpPr>
            <a:spLocks noChangeArrowheads="1"/>
          </p:cNvSpPr>
          <p:nvPr/>
        </p:nvSpPr>
        <p:spPr bwMode="auto">
          <a:xfrm>
            <a:off x="5159375" y="4037013"/>
            <a:ext cx="36513" cy="365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21" name="Oval 77"/>
          <p:cNvSpPr>
            <a:spLocks noChangeArrowheads="1"/>
          </p:cNvSpPr>
          <p:nvPr/>
        </p:nvSpPr>
        <p:spPr bwMode="auto">
          <a:xfrm>
            <a:off x="3382963" y="5795963"/>
            <a:ext cx="36512" cy="365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22" name="Oval 78"/>
          <p:cNvSpPr>
            <a:spLocks noChangeArrowheads="1"/>
          </p:cNvSpPr>
          <p:nvPr/>
        </p:nvSpPr>
        <p:spPr bwMode="auto">
          <a:xfrm>
            <a:off x="2257425" y="5376863"/>
            <a:ext cx="36513" cy="365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323" name="Rectangle 79"/>
          <p:cNvSpPr>
            <a:spLocks noChangeArrowheads="1"/>
          </p:cNvSpPr>
          <p:nvPr/>
        </p:nvSpPr>
        <p:spPr bwMode="auto">
          <a:xfrm>
            <a:off x="3492500" y="5157788"/>
            <a:ext cx="12239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Bad flatness</a:t>
            </a:r>
            <a:endParaRPr lang="en-GB" sz="1200">
              <a:solidFill>
                <a:schemeClr val="tx1"/>
              </a:solidFill>
              <a:latin typeface="Arial" charset="0"/>
            </a:endParaRPr>
          </a:p>
        </p:txBody>
      </p:sp>
      <p:sp>
        <p:nvSpPr>
          <p:cNvPr id="54324" name="Line 80"/>
          <p:cNvSpPr>
            <a:spLocks noChangeShapeType="1"/>
          </p:cNvSpPr>
          <p:nvPr/>
        </p:nvSpPr>
        <p:spPr bwMode="auto">
          <a:xfrm flipH="1">
            <a:off x="3454400" y="5399088"/>
            <a:ext cx="214313"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25" name="Rectangle 83"/>
          <p:cNvSpPr>
            <a:spLocks noChangeArrowheads="1"/>
          </p:cNvSpPr>
          <p:nvPr/>
        </p:nvSpPr>
        <p:spPr bwMode="auto">
          <a:xfrm>
            <a:off x="1220788" y="2349500"/>
            <a:ext cx="1008062" cy="27463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Bunch#1</a:t>
            </a:r>
            <a:endParaRPr lang="en-GB" sz="1200">
              <a:solidFill>
                <a:schemeClr val="tx1"/>
              </a:solidFill>
              <a:latin typeface="Arial" charset="0"/>
            </a:endParaRPr>
          </a:p>
        </p:txBody>
      </p:sp>
      <p:sp>
        <p:nvSpPr>
          <p:cNvPr id="54326" name="Rectangle 84"/>
          <p:cNvSpPr>
            <a:spLocks noChangeArrowheads="1"/>
          </p:cNvSpPr>
          <p:nvPr/>
        </p:nvSpPr>
        <p:spPr bwMode="auto">
          <a:xfrm>
            <a:off x="2363788" y="2349500"/>
            <a:ext cx="1008062" cy="27463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Bunch#2</a:t>
            </a:r>
            <a:endParaRPr lang="en-GB" sz="1200">
              <a:solidFill>
                <a:schemeClr val="tx1"/>
              </a:solidFill>
              <a:latin typeface="Arial" charset="0"/>
            </a:endParaRPr>
          </a:p>
        </p:txBody>
      </p:sp>
      <p:sp>
        <p:nvSpPr>
          <p:cNvPr id="54327" name="Rectangle 85"/>
          <p:cNvSpPr>
            <a:spLocks noChangeArrowheads="1"/>
          </p:cNvSpPr>
          <p:nvPr/>
        </p:nvSpPr>
        <p:spPr bwMode="auto">
          <a:xfrm>
            <a:off x="3541713" y="2349500"/>
            <a:ext cx="1008062" cy="27463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Bunch#3</a:t>
            </a:r>
            <a:endParaRPr lang="en-GB" sz="1200">
              <a:solidFill>
                <a:schemeClr val="tx1"/>
              </a:solidFill>
              <a:latin typeface="Arial" charset="0"/>
            </a:endParaRPr>
          </a:p>
        </p:txBody>
      </p:sp>
      <p:sp>
        <p:nvSpPr>
          <p:cNvPr id="54328" name="Rectangle 86"/>
          <p:cNvSpPr>
            <a:spLocks noChangeArrowheads="1"/>
          </p:cNvSpPr>
          <p:nvPr/>
        </p:nvSpPr>
        <p:spPr bwMode="auto">
          <a:xfrm>
            <a:off x="4664075" y="2349500"/>
            <a:ext cx="1008063" cy="27463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sym typeface="Symbol" pitchFamily="18" charset="2"/>
              </a:rPr>
              <a:t>Bunch#4</a:t>
            </a:r>
            <a:endParaRPr lang="en-GB" sz="1200">
              <a:solidFill>
                <a:schemeClr val="tx1"/>
              </a:solidFill>
              <a:latin typeface="Arial" charset="0"/>
            </a:endParaRPr>
          </a:p>
        </p:txBody>
      </p:sp>
      <p:sp>
        <p:nvSpPr>
          <p:cNvPr id="77911" name="Rectangle 87"/>
          <p:cNvSpPr>
            <a:spLocks noChangeArrowheads="1"/>
          </p:cNvSpPr>
          <p:nvPr/>
        </p:nvSpPr>
        <p:spPr bwMode="auto">
          <a:xfrm>
            <a:off x="6659563" y="2276475"/>
            <a:ext cx="2411412" cy="14097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400">
                <a:solidFill>
                  <a:schemeClr val="tx1"/>
                </a:solidFill>
                <a:sym typeface="Symbol" pitchFamily="18" charset="2"/>
              </a:rPr>
              <a:t>The multi-bunch-mode number </a:t>
            </a:r>
            <a:r>
              <a:rPr lang="en-GB" sz="1600" i="1">
                <a:solidFill>
                  <a:schemeClr val="tx1"/>
                </a:solidFill>
                <a:latin typeface="Times New Roman" pitchFamily="18" charset="0"/>
                <a:sym typeface="Symbol" pitchFamily="18" charset="2"/>
              </a:rPr>
              <a:t>M</a:t>
            </a:r>
            <a:r>
              <a:rPr lang="en-GB" sz="1400">
                <a:solidFill>
                  <a:schemeClr val="tx1"/>
                </a:solidFill>
                <a:sym typeface="Symbol" pitchFamily="18" charset="2"/>
              </a:rPr>
              <a:t>/2 is the one with higher frequency (≈f</a:t>
            </a:r>
            <a:r>
              <a:rPr lang="en-GB" sz="1400" baseline="-25000">
                <a:solidFill>
                  <a:schemeClr val="tx1"/>
                </a:solidFill>
                <a:sym typeface="Symbol" pitchFamily="18" charset="2"/>
              </a:rPr>
              <a:t>rf</a:t>
            </a:r>
            <a:r>
              <a:rPr lang="en-GB" sz="1400">
                <a:solidFill>
                  <a:schemeClr val="tx1"/>
                </a:solidFill>
                <a:sym typeface="Symbol" pitchFamily="18" charset="2"/>
              </a:rPr>
              <a:t>/2): the pulses have almost the same amplitude but alternating signs </a:t>
            </a:r>
            <a:endParaRPr lang="en-GB" sz="1400">
              <a:solidFill>
                <a:schemeClr val="tx1"/>
              </a:solidFill>
              <a:latin typeface="Arial" charset="0"/>
            </a:endParaRPr>
          </a:p>
        </p:txBody>
      </p:sp>
      <p:sp>
        <p:nvSpPr>
          <p:cNvPr id="54330" name="Rectangle 89"/>
          <p:cNvSpPr>
            <a:spLocks noChangeArrowheads="1"/>
          </p:cNvSpPr>
          <p:nvPr/>
        </p:nvSpPr>
        <p:spPr bwMode="auto">
          <a:xfrm>
            <a:off x="6035675" y="103188"/>
            <a:ext cx="503238" cy="35877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911"/>
                                        </p:tgtEl>
                                        <p:attrNameLst>
                                          <p:attrName>style.visibility</p:attrName>
                                        </p:attrNameLst>
                                      </p:cBhvr>
                                      <p:to>
                                        <p:strVal val="visible"/>
                                      </p:to>
                                    </p:set>
                                    <p:animEffect transition="in" filter="dissolve">
                                      <p:cBhvr>
                                        <p:cTn id="7" dur="500"/>
                                        <p:tgtEl>
                                          <p:spTgt spid="77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BA1A74C-4A35-4E08-A486-D46323D589E3}" type="slidenum">
              <a:rPr lang="en-US" sz="1400" smtClean="0">
                <a:solidFill>
                  <a:srgbClr val="969696"/>
                </a:solidFill>
                <a:latin typeface="Times" pitchFamily="18" charset="0"/>
              </a:rPr>
              <a:pPr/>
              <a:t>43</a:t>
            </a:fld>
            <a:endParaRPr lang="en-US" sz="1400" smtClean="0">
              <a:solidFill>
                <a:srgbClr val="969696"/>
              </a:solidFill>
              <a:latin typeface="Times" pitchFamily="18" charset="0"/>
            </a:endParaRPr>
          </a:p>
        </p:txBody>
      </p:sp>
      <p:pic>
        <p:nvPicPr>
          <p:cNvPr id="55299" name="Picture 2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3088" y="115888"/>
            <a:ext cx="2303462"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300" name="Rectangle 2"/>
          <p:cNvSpPr>
            <a:spLocks noChangeArrowheads="1"/>
          </p:cNvSpPr>
          <p:nvPr/>
        </p:nvSpPr>
        <p:spPr bwMode="auto">
          <a:xfrm>
            <a:off x="250825" y="115888"/>
            <a:ext cx="5616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Rejection of stable beam signal</a:t>
            </a:r>
          </a:p>
        </p:txBody>
      </p:sp>
      <p:sp>
        <p:nvSpPr>
          <p:cNvPr id="55301" name="Rectangle 3"/>
          <p:cNvSpPr>
            <a:spLocks noChangeArrowheads="1"/>
          </p:cNvSpPr>
          <p:nvPr/>
        </p:nvSpPr>
        <p:spPr bwMode="auto">
          <a:xfrm>
            <a:off x="0" y="908050"/>
            <a:ext cx="9144000" cy="194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pPr>
            <a:r>
              <a:rPr lang="en-GB" sz="1500">
                <a:sym typeface="Wingdings" pitchFamily="2" charset="2"/>
              </a:rPr>
              <a:t>The turn-by-turn pulses of each bunch can have a constant offset (stable beam signal) due to:</a:t>
            </a:r>
          </a:p>
          <a:p>
            <a:pPr lvl="1" algn="l">
              <a:lnSpc>
                <a:spcPct val="80000"/>
              </a:lnSpc>
              <a:buClr>
                <a:schemeClr val="hlink"/>
              </a:buClr>
              <a:buSzPct val="70000"/>
              <a:buFont typeface="Wingdings" pitchFamily="2" charset="2"/>
              <a:buChar char="î"/>
            </a:pPr>
            <a:r>
              <a:rPr lang="en-GB" sz="1500">
                <a:sym typeface="Wingdings" pitchFamily="2" charset="2"/>
              </a:rPr>
              <a:t> </a:t>
            </a:r>
            <a:r>
              <a:rPr lang="en-GB" sz="1500">
                <a:solidFill>
                  <a:schemeClr val="hlink"/>
                </a:solidFill>
                <a:sym typeface="Wingdings" pitchFamily="2" charset="2"/>
              </a:rPr>
              <a:t>transverse case</a:t>
            </a:r>
            <a:r>
              <a:rPr lang="en-GB" sz="1500">
                <a:sym typeface="Wingdings" pitchFamily="2" charset="2"/>
              </a:rPr>
              <a:t>: off-centre beam or unbalanced BPM electrodes or cables</a:t>
            </a:r>
          </a:p>
          <a:p>
            <a:pPr lvl="1" algn="l">
              <a:lnSpc>
                <a:spcPct val="80000"/>
              </a:lnSpc>
              <a:buClr>
                <a:schemeClr val="hlink"/>
              </a:buClr>
              <a:buSzPct val="70000"/>
              <a:buFont typeface="Wingdings" pitchFamily="2" charset="2"/>
              <a:buChar char="î"/>
            </a:pPr>
            <a:r>
              <a:rPr lang="en-GB" sz="1500">
                <a:sym typeface="Wingdings" pitchFamily="2" charset="2"/>
              </a:rPr>
              <a:t> </a:t>
            </a:r>
            <a:r>
              <a:rPr lang="en-GB" sz="1500">
                <a:solidFill>
                  <a:schemeClr val="hlink"/>
                </a:solidFill>
                <a:sym typeface="Wingdings" pitchFamily="2" charset="2"/>
              </a:rPr>
              <a:t>longitudinal case</a:t>
            </a:r>
            <a:r>
              <a:rPr lang="en-GB" sz="1500">
                <a:sym typeface="Wingdings" pitchFamily="2" charset="2"/>
              </a:rPr>
              <a:t>: beam loading, i.e. different synchronous phase for each bunch</a:t>
            </a:r>
          </a:p>
          <a:p>
            <a:pPr algn="l">
              <a:lnSpc>
                <a:spcPct val="80000"/>
              </a:lnSpc>
            </a:pPr>
            <a:r>
              <a:rPr lang="en-GB" sz="1500">
                <a:sym typeface="Wingdings" pitchFamily="2" charset="2"/>
              </a:rPr>
              <a:t>In the frequency domain, the stable beam signal carries non-zero revolution harmonics</a:t>
            </a:r>
          </a:p>
          <a:p>
            <a:pPr algn="l">
              <a:lnSpc>
                <a:spcPct val="80000"/>
              </a:lnSpc>
            </a:pPr>
            <a:r>
              <a:rPr lang="en-GB" sz="1500">
                <a:sym typeface="Wingdings" pitchFamily="2" charset="2"/>
              </a:rPr>
              <a:t>These components have to be suppressed because don’t contain information about multi-bunch modes and can saturate ADC, DAC and amplifier</a:t>
            </a:r>
          </a:p>
          <a:p>
            <a:pPr algn="l">
              <a:lnSpc>
                <a:spcPct val="80000"/>
              </a:lnSpc>
            </a:pPr>
            <a:r>
              <a:rPr lang="en-GB" sz="1500" i="1">
                <a:sym typeface="Wingdings" pitchFamily="2" charset="2"/>
              </a:rPr>
              <a:t>Examples of used techniques:</a:t>
            </a:r>
          </a:p>
        </p:txBody>
      </p:sp>
      <p:sp>
        <p:nvSpPr>
          <p:cNvPr id="55302" name="Rectangle 91"/>
          <p:cNvSpPr>
            <a:spLocks noChangeArrowheads="1"/>
          </p:cNvSpPr>
          <p:nvPr/>
        </p:nvSpPr>
        <p:spPr bwMode="auto">
          <a:xfrm>
            <a:off x="5932488" y="103188"/>
            <a:ext cx="503237" cy="35877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1903" name="Group 223"/>
          <p:cNvGrpSpPr>
            <a:grpSpLocks/>
          </p:cNvGrpSpPr>
          <p:nvPr/>
        </p:nvGrpSpPr>
        <p:grpSpPr bwMode="auto">
          <a:xfrm>
            <a:off x="71438" y="4221163"/>
            <a:ext cx="8964612" cy="1152525"/>
            <a:chOff x="45" y="2659"/>
            <a:chExt cx="5647" cy="726"/>
          </a:xfrm>
        </p:grpSpPr>
        <p:sp>
          <p:nvSpPr>
            <p:cNvPr id="55345" name="Rectangle 211"/>
            <p:cNvSpPr>
              <a:spLocks noChangeArrowheads="1"/>
            </p:cNvSpPr>
            <p:nvPr/>
          </p:nvSpPr>
          <p:spPr bwMode="auto">
            <a:xfrm>
              <a:off x="45" y="2659"/>
              <a:ext cx="5647" cy="726"/>
            </a:xfrm>
            <a:prstGeom prst="rect">
              <a:avLst/>
            </a:prstGeom>
            <a:solidFill>
              <a:srgbClr val="CC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55346" name="Line 48"/>
            <p:cNvSpPr>
              <a:spLocks noChangeShapeType="1"/>
            </p:cNvSpPr>
            <p:nvPr/>
          </p:nvSpPr>
          <p:spPr bwMode="auto">
            <a:xfrm>
              <a:off x="4377" y="2847"/>
              <a:ext cx="0" cy="31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47" name="Rectangle 39"/>
            <p:cNvSpPr>
              <a:spLocks noChangeArrowheads="1"/>
            </p:cNvSpPr>
            <p:nvPr/>
          </p:nvSpPr>
          <p:spPr bwMode="auto">
            <a:xfrm>
              <a:off x="3606" y="2750"/>
              <a:ext cx="590" cy="181"/>
            </a:xfrm>
            <a:prstGeom prst="rect">
              <a:avLst/>
            </a:prstGeom>
            <a:solidFill>
              <a:srgbClr val="99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T</a:t>
              </a:r>
              <a:r>
                <a:rPr lang="en-US" sz="1200" b="1" baseline="-25000">
                  <a:solidFill>
                    <a:schemeClr val="tx1"/>
                  </a:solidFill>
                </a:rPr>
                <a:t>rev</a:t>
              </a:r>
              <a:r>
                <a:rPr lang="en-US" sz="1200" b="1">
                  <a:solidFill>
                    <a:schemeClr val="tx1"/>
                  </a:solidFill>
                </a:rPr>
                <a:t> delay</a:t>
              </a:r>
            </a:p>
          </p:txBody>
        </p:sp>
        <p:sp>
          <p:nvSpPr>
            <p:cNvPr id="55348" name="Line 40"/>
            <p:cNvSpPr>
              <a:spLocks noChangeShapeType="1"/>
            </p:cNvSpPr>
            <p:nvPr/>
          </p:nvSpPr>
          <p:spPr bwMode="auto">
            <a:xfrm>
              <a:off x="3243" y="3010"/>
              <a:ext cx="22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49" name="Line 41"/>
            <p:cNvSpPr>
              <a:spLocks noChangeShapeType="1"/>
            </p:cNvSpPr>
            <p:nvPr/>
          </p:nvSpPr>
          <p:spPr bwMode="auto">
            <a:xfrm>
              <a:off x="3469" y="2854"/>
              <a:ext cx="0" cy="31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0" name="Line 42"/>
            <p:cNvSpPr>
              <a:spLocks noChangeShapeType="1"/>
            </p:cNvSpPr>
            <p:nvPr/>
          </p:nvSpPr>
          <p:spPr bwMode="auto">
            <a:xfrm>
              <a:off x="3469" y="2848"/>
              <a:ext cx="1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1" name="Line 43"/>
            <p:cNvSpPr>
              <a:spLocks noChangeShapeType="1"/>
            </p:cNvSpPr>
            <p:nvPr/>
          </p:nvSpPr>
          <p:spPr bwMode="auto">
            <a:xfrm>
              <a:off x="3469" y="3170"/>
              <a:ext cx="90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2" name="Line 44"/>
            <p:cNvSpPr>
              <a:spLocks noChangeShapeType="1"/>
            </p:cNvSpPr>
            <p:nvPr/>
          </p:nvSpPr>
          <p:spPr bwMode="auto">
            <a:xfrm>
              <a:off x="4195" y="2848"/>
              <a:ext cx="18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3" name="Oval 46"/>
            <p:cNvSpPr>
              <a:spLocks noChangeArrowheads="1"/>
            </p:cNvSpPr>
            <p:nvPr/>
          </p:nvSpPr>
          <p:spPr bwMode="auto">
            <a:xfrm>
              <a:off x="4337" y="2960"/>
              <a:ext cx="90" cy="91"/>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54" name="Text Box 47"/>
            <p:cNvSpPr txBox="1">
              <a:spLocks noChangeArrowheads="1"/>
            </p:cNvSpPr>
            <p:nvPr/>
          </p:nvSpPr>
          <p:spPr bwMode="auto">
            <a:xfrm>
              <a:off x="4285" y="2885"/>
              <a:ext cx="18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r>
                <a:rPr lang="en-US" sz="1600" b="1">
                  <a:solidFill>
                    <a:schemeClr val="tx1"/>
                  </a:solidFill>
                </a:rPr>
                <a:t>-</a:t>
              </a:r>
            </a:p>
          </p:txBody>
        </p:sp>
        <p:sp>
          <p:nvSpPr>
            <p:cNvPr id="55355" name="Line 49"/>
            <p:cNvSpPr>
              <a:spLocks noChangeShapeType="1"/>
            </p:cNvSpPr>
            <p:nvPr/>
          </p:nvSpPr>
          <p:spPr bwMode="auto">
            <a:xfrm>
              <a:off x="3198" y="3010"/>
              <a:ext cx="18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6" name="Line 50"/>
            <p:cNvSpPr>
              <a:spLocks noChangeShapeType="1"/>
            </p:cNvSpPr>
            <p:nvPr/>
          </p:nvSpPr>
          <p:spPr bwMode="auto">
            <a:xfrm>
              <a:off x="4424" y="3004"/>
              <a:ext cx="18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7" name="Freeform 56"/>
            <p:cNvSpPr>
              <a:spLocks/>
            </p:cNvSpPr>
            <p:nvPr/>
          </p:nvSpPr>
          <p:spPr bwMode="auto">
            <a:xfrm>
              <a:off x="4740" y="2933"/>
              <a:ext cx="227" cy="136"/>
            </a:xfrm>
            <a:custGeom>
              <a:avLst/>
              <a:gdLst>
                <a:gd name="T0" fmla="*/ 0 w 507"/>
                <a:gd name="T1" fmla="*/ 5 h 272"/>
                <a:gd name="T2" fmla="*/ 0 w 507"/>
                <a:gd name="T3" fmla="*/ 1 h 272"/>
                <a:gd name="T4" fmla="*/ 2 w 507"/>
                <a:gd name="T5" fmla="*/ 0 h 272"/>
                <a:gd name="T6" fmla="*/ 4 w 507"/>
                <a:gd name="T7" fmla="*/ 1 h 272"/>
                <a:gd name="T8" fmla="*/ 4 w 507"/>
                <a:gd name="T9" fmla="*/ 3 h 272"/>
                <a:gd name="T10" fmla="*/ 4 w 507"/>
                <a:gd name="T11" fmla="*/ 5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7" h="272">
                  <a:moveTo>
                    <a:pt x="0" y="272"/>
                  </a:moveTo>
                  <a:cubicBezTo>
                    <a:pt x="0" y="181"/>
                    <a:pt x="0" y="90"/>
                    <a:pt x="45" y="45"/>
                  </a:cubicBezTo>
                  <a:cubicBezTo>
                    <a:pt x="90" y="0"/>
                    <a:pt x="204" y="0"/>
                    <a:pt x="272" y="0"/>
                  </a:cubicBezTo>
                  <a:cubicBezTo>
                    <a:pt x="340" y="0"/>
                    <a:pt x="415" y="22"/>
                    <a:pt x="453" y="45"/>
                  </a:cubicBezTo>
                  <a:cubicBezTo>
                    <a:pt x="491" y="68"/>
                    <a:pt x="491" y="98"/>
                    <a:pt x="499" y="136"/>
                  </a:cubicBezTo>
                  <a:cubicBezTo>
                    <a:pt x="507" y="174"/>
                    <a:pt x="503" y="223"/>
                    <a:pt x="499" y="272"/>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8" name="Freeform 57"/>
            <p:cNvSpPr>
              <a:spLocks/>
            </p:cNvSpPr>
            <p:nvPr/>
          </p:nvSpPr>
          <p:spPr bwMode="auto">
            <a:xfrm>
              <a:off x="4972" y="2933"/>
              <a:ext cx="227" cy="136"/>
            </a:xfrm>
            <a:custGeom>
              <a:avLst/>
              <a:gdLst>
                <a:gd name="T0" fmla="*/ 0 w 507"/>
                <a:gd name="T1" fmla="*/ 5 h 272"/>
                <a:gd name="T2" fmla="*/ 0 w 507"/>
                <a:gd name="T3" fmla="*/ 1 h 272"/>
                <a:gd name="T4" fmla="*/ 2 w 507"/>
                <a:gd name="T5" fmla="*/ 0 h 272"/>
                <a:gd name="T6" fmla="*/ 4 w 507"/>
                <a:gd name="T7" fmla="*/ 1 h 272"/>
                <a:gd name="T8" fmla="*/ 4 w 507"/>
                <a:gd name="T9" fmla="*/ 3 h 272"/>
                <a:gd name="T10" fmla="*/ 4 w 507"/>
                <a:gd name="T11" fmla="*/ 5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7" h="272">
                  <a:moveTo>
                    <a:pt x="0" y="272"/>
                  </a:moveTo>
                  <a:cubicBezTo>
                    <a:pt x="0" y="181"/>
                    <a:pt x="0" y="90"/>
                    <a:pt x="45" y="45"/>
                  </a:cubicBezTo>
                  <a:cubicBezTo>
                    <a:pt x="90" y="0"/>
                    <a:pt x="204" y="0"/>
                    <a:pt x="272" y="0"/>
                  </a:cubicBezTo>
                  <a:cubicBezTo>
                    <a:pt x="340" y="0"/>
                    <a:pt x="415" y="22"/>
                    <a:pt x="453" y="45"/>
                  </a:cubicBezTo>
                  <a:cubicBezTo>
                    <a:pt x="491" y="68"/>
                    <a:pt x="491" y="98"/>
                    <a:pt x="499" y="136"/>
                  </a:cubicBezTo>
                  <a:cubicBezTo>
                    <a:pt x="507" y="174"/>
                    <a:pt x="503" y="223"/>
                    <a:pt x="499" y="272"/>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59" name="Freeform 58"/>
            <p:cNvSpPr>
              <a:spLocks/>
            </p:cNvSpPr>
            <p:nvPr/>
          </p:nvSpPr>
          <p:spPr bwMode="auto">
            <a:xfrm>
              <a:off x="5193" y="2933"/>
              <a:ext cx="227" cy="136"/>
            </a:xfrm>
            <a:custGeom>
              <a:avLst/>
              <a:gdLst>
                <a:gd name="T0" fmla="*/ 0 w 507"/>
                <a:gd name="T1" fmla="*/ 5 h 272"/>
                <a:gd name="T2" fmla="*/ 0 w 507"/>
                <a:gd name="T3" fmla="*/ 1 h 272"/>
                <a:gd name="T4" fmla="*/ 2 w 507"/>
                <a:gd name="T5" fmla="*/ 0 h 272"/>
                <a:gd name="T6" fmla="*/ 4 w 507"/>
                <a:gd name="T7" fmla="*/ 1 h 272"/>
                <a:gd name="T8" fmla="*/ 4 w 507"/>
                <a:gd name="T9" fmla="*/ 3 h 272"/>
                <a:gd name="T10" fmla="*/ 4 w 507"/>
                <a:gd name="T11" fmla="*/ 5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7" h="272">
                  <a:moveTo>
                    <a:pt x="0" y="272"/>
                  </a:moveTo>
                  <a:cubicBezTo>
                    <a:pt x="0" y="181"/>
                    <a:pt x="0" y="90"/>
                    <a:pt x="45" y="45"/>
                  </a:cubicBezTo>
                  <a:cubicBezTo>
                    <a:pt x="90" y="0"/>
                    <a:pt x="204" y="0"/>
                    <a:pt x="272" y="0"/>
                  </a:cubicBezTo>
                  <a:cubicBezTo>
                    <a:pt x="340" y="0"/>
                    <a:pt x="415" y="22"/>
                    <a:pt x="453" y="45"/>
                  </a:cubicBezTo>
                  <a:cubicBezTo>
                    <a:pt x="491" y="68"/>
                    <a:pt x="491" y="98"/>
                    <a:pt x="499" y="136"/>
                  </a:cubicBezTo>
                  <a:cubicBezTo>
                    <a:pt x="507" y="174"/>
                    <a:pt x="503" y="223"/>
                    <a:pt x="499" y="272"/>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60" name="Line 59"/>
            <p:cNvSpPr>
              <a:spLocks noChangeShapeType="1"/>
            </p:cNvSpPr>
            <p:nvPr/>
          </p:nvSpPr>
          <p:spPr bwMode="auto">
            <a:xfrm>
              <a:off x="4740" y="3069"/>
              <a:ext cx="8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61" name="Line 60"/>
            <p:cNvSpPr>
              <a:spLocks noChangeShapeType="1"/>
            </p:cNvSpPr>
            <p:nvPr/>
          </p:nvSpPr>
          <p:spPr bwMode="auto">
            <a:xfrm flipV="1">
              <a:off x="4740" y="2802"/>
              <a:ext cx="0"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62" name="Rectangle 61"/>
            <p:cNvSpPr>
              <a:spLocks noChangeArrowheads="1"/>
            </p:cNvSpPr>
            <p:nvPr/>
          </p:nvSpPr>
          <p:spPr bwMode="auto">
            <a:xfrm>
              <a:off x="5420" y="2887"/>
              <a:ext cx="2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Arial" charset="0"/>
                </a:rPr>
                <a:t>. . .</a:t>
              </a:r>
            </a:p>
          </p:txBody>
        </p:sp>
        <p:sp>
          <p:nvSpPr>
            <p:cNvPr id="55363" name="Rectangle 62"/>
            <p:cNvSpPr>
              <a:spLocks noChangeArrowheads="1"/>
            </p:cNvSpPr>
            <p:nvPr/>
          </p:nvSpPr>
          <p:spPr bwMode="auto">
            <a:xfrm>
              <a:off x="4863" y="2991"/>
              <a:ext cx="24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b="1">
                  <a:solidFill>
                    <a:schemeClr val="tx1"/>
                  </a:solidFill>
                  <a:latin typeface="Symbol" pitchFamily="18" charset="2"/>
                  <a:sym typeface="Symbol" pitchFamily="18" charset="2"/>
                </a:rPr>
                <a:t>w</a:t>
              </a:r>
              <a:r>
                <a:rPr lang="en-GB" sz="1200" b="1" baseline="-25000">
                  <a:solidFill>
                    <a:schemeClr val="tx1"/>
                  </a:solidFill>
                  <a:sym typeface="Symbol" pitchFamily="18" charset="2"/>
                </a:rPr>
                <a:t>o</a:t>
              </a:r>
              <a:endParaRPr lang="en-GB" sz="1200" b="1" baseline="-25000">
                <a:solidFill>
                  <a:schemeClr val="tx1"/>
                </a:solidFill>
              </a:endParaRPr>
            </a:p>
          </p:txBody>
        </p:sp>
        <p:sp>
          <p:nvSpPr>
            <p:cNvPr id="55364" name="Rectangle 63"/>
            <p:cNvSpPr>
              <a:spLocks noChangeArrowheads="1"/>
            </p:cNvSpPr>
            <p:nvPr/>
          </p:nvSpPr>
          <p:spPr bwMode="auto">
            <a:xfrm>
              <a:off x="5071" y="2991"/>
              <a:ext cx="37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Symbol" pitchFamily="18" charset="2"/>
                  <a:sym typeface="Symbol" pitchFamily="18" charset="2"/>
                </a:rPr>
                <a:t>2</a:t>
              </a:r>
              <a:r>
                <a:rPr lang="en-GB" sz="1600" b="1">
                  <a:solidFill>
                    <a:schemeClr val="tx1"/>
                  </a:solidFill>
                  <a:latin typeface="Symbol" pitchFamily="18" charset="2"/>
                  <a:sym typeface="Symbol" pitchFamily="18" charset="2"/>
                </a:rPr>
                <a:t>w</a:t>
              </a:r>
              <a:r>
                <a:rPr lang="en-GB" sz="1200" b="1" baseline="-25000">
                  <a:solidFill>
                    <a:schemeClr val="tx1"/>
                  </a:solidFill>
                  <a:sym typeface="Symbol" pitchFamily="18" charset="2"/>
                </a:rPr>
                <a:t>o</a:t>
              </a:r>
              <a:endParaRPr lang="en-GB" sz="1200" b="1" baseline="-25000">
                <a:solidFill>
                  <a:schemeClr val="tx1"/>
                </a:solidFill>
              </a:endParaRPr>
            </a:p>
          </p:txBody>
        </p:sp>
        <p:sp>
          <p:nvSpPr>
            <p:cNvPr id="55365" name="Rectangle 64"/>
            <p:cNvSpPr>
              <a:spLocks noChangeArrowheads="1"/>
            </p:cNvSpPr>
            <p:nvPr/>
          </p:nvSpPr>
          <p:spPr bwMode="auto">
            <a:xfrm>
              <a:off x="4671" y="3028"/>
              <a:ext cx="24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latin typeface="Symbol" pitchFamily="18" charset="2"/>
                  <a:sym typeface="Symbol" pitchFamily="18" charset="2"/>
                </a:rPr>
                <a:t>0</a:t>
              </a:r>
              <a:endParaRPr lang="en-GB" sz="1200" b="1" baseline="-25000">
                <a:solidFill>
                  <a:schemeClr val="tx1"/>
                </a:solidFill>
              </a:endParaRPr>
            </a:p>
          </p:txBody>
        </p:sp>
        <p:sp>
          <p:nvSpPr>
            <p:cNvPr id="55366" name="Rectangle 81"/>
            <p:cNvSpPr>
              <a:spLocks noChangeArrowheads="1"/>
            </p:cNvSpPr>
            <p:nvPr/>
          </p:nvSpPr>
          <p:spPr bwMode="auto">
            <a:xfrm>
              <a:off x="2971" y="2704"/>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sym typeface="Symbol" pitchFamily="18" charset="2"/>
                </a:rPr>
                <a:t>From the detector</a:t>
              </a:r>
              <a:endParaRPr lang="en-GB" sz="1200" b="1">
                <a:solidFill>
                  <a:schemeClr val="tx1"/>
                </a:solidFill>
                <a:latin typeface="Arial" charset="0"/>
              </a:endParaRPr>
            </a:p>
          </p:txBody>
        </p:sp>
        <p:sp>
          <p:nvSpPr>
            <p:cNvPr id="55367" name="Line 83"/>
            <p:cNvSpPr>
              <a:spLocks noChangeShapeType="1"/>
            </p:cNvSpPr>
            <p:nvPr/>
          </p:nvSpPr>
          <p:spPr bwMode="auto">
            <a:xfrm>
              <a:off x="4377" y="2870"/>
              <a:ext cx="0" cy="9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68" name="Line 84"/>
            <p:cNvSpPr>
              <a:spLocks noChangeShapeType="1"/>
            </p:cNvSpPr>
            <p:nvPr/>
          </p:nvSpPr>
          <p:spPr bwMode="auto">
            <a:xfrm flipV="1">
              <a:off x="4377" y="3044"/>
              <a:ext cx="0" cy="1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69" name="Rectangle 214"/>
            <p:cNvSpPr>
              <a:spLocks noChangeArrowheads="1"/>
            </p:cNvSpPr>
            <p:nvPr/>
          </p:nvSpPr>
          <p:spPr bwMode="auto">
            <a:xfrm>
              <a:off x="68" y="2795"/>
              <a:ext cx="2857"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400">
                  <a:solidFill>
                    <a:schemeClr val="hlink"/>
                  </a:solidFill>
                  <a:sym typeface="Wingdings" pitchFamily="2" charset="2"/>
                </a:rPr>
                <a:t>Comb filter</a:t>
              </a:r>
              <a:r>
                <a:rPr lang="en-GB" sz="1400">
                  <a:sym typeface="Wingdings" pitchFamily="2" charset="2"/>
                </a:rPr>
                <a:t> </a:t>
              </a:r>
              <a:r>
                <a:rPr lang="en-US" sz="1400">
                  <a:sym typeface="Wingdings" pitchFamily="2" charset="2"/>
                </a:rPr>
                <a:t>using delay lines and combiners: the frequency response is a series of notches at multiple of </a:t>
              </a:r>
              <a:r>
                <a:rPr lang="en-US" sz="1600">
                  <a:latin typeface="Symbol" pitchFamily="18" charset="2"/>
                  <a:sym typeface="Wingdings" pitchFamily="2" charset="2"/>
                </a:rPr>
                <a:t>w</a:t>
              </a:r>
              <a:r>
                <a:rPr lang="en-US" sz="1400" baseline="-25000">
                  <a:sym typeface="Wingdings" pitchFamily="2" charset="2"/>
                </a:rPr>
                <a:t>0</a:t>
              </a:r>
              <a:r>
                <a:rPr lang="en-GB" sz="1400">
                  <a:sym typeface="Wingdings" pitchFamily="2" charset="2"/>
                </a:rPr>
                <a:t>, DC included</a:t>
              </a:r>
            </a:p>
          </p:txBody>
        </p:sp>
      </p:grpSp>
      <p:grpSp>
        <p:nvGrpSpPr>
          <p:cNvPr id="71896" name="Group 216"/>
          <p:cNvGrpSpPr>
            <a:grpSpLocks/>
          </p:cNvGrpSpPr>
          <p:nvPr/>
        </p:nvGrpSpPr>
        <p:grpSpPr bwMode="auto">
          <a:xfrm>
            <a:off x="71438" y="2924175"/>
            <a:ext cx="8964612" cy="1225550"/>
            <a:chOff x="45" y="1842"/>
            <a:chExt cx="5647" cy="772"/>
          </a:xfrm>
        </p:grpSpPr>
        <p:sp>
          <p:nvSpPr>
            <p:cNvPr id="55323" name="Rectangle 210"/>
            <p:cNvSpPr>
              <a:spLocks noChangeArrowheads="1"/>
            </p:cNvSpPr>
            <p:nvPr/>
          </p:nvSpPr>
          <p:spPr bwMode="auto">
            <a:xfrm>
              <a:off x="45" y="1842"/>
              <a:ext cx="5647" cy="772"/>
            </a:xfrm>
            <a:prstGeom prst="rect">
              <a:avLst/>
            </a:prstGeom>
            <a:solidFill>
              <a:srgbClr val="CC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55324" name="Line 18"/>
            <p:cNvSpPr>
              <a:spLocks noChangeShapeType="1"/>
            </p:cNvSpPr>
            <p:nvPr/>
          </p:nvSpPr>
          <p:spPr bwMode="auto">
            <a:xfrm flipV="1">
              <a:off x="3833" y="1967"/>
              <a:ext cx="136"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25" name="Rectangle 5"/>
            <p:cNvSpPr>
              <a:spLocks noChangeArrowheads="1"/>
            </p:cNvSpPr>
            <p:nvPr/>
          </p:nvSpPr>
          <p:spPr bwMode="auto">
            <a:xfrm>
              <a:off x="3490" y="2351"/>
              <a:ext cx="55" cy="1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6" name="Rectangle 6"/>
            <p:cNvSpPr>
              <a:spLocks noChangeArrowheads="1"/>
            </p:cNvSpPr>
            <p:nvPr/>
          </p:nvSpPr>
          <p:spPr bwMode="auto">
            <a:xfrm>
              <a:off x="3490" y="2210"/>
              <a:ext cx="55" cy="17"/>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7" name="Line 7"/>
            <p:cNvSpPr>
              <a:spLocks noChangeShapeType="1"/>
            </p:cNvSpPr>
            <p:nvPr/>
          </p:nvSpPr>
          <p:spPr bwMode="auto">
            <a:xfrm>
              <a:off x="3514" y="2366"/>
              <a:ext cx="1"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28" name="Rectangle 12"/>
            <p:cNvSpPr>
              <a:spLocks noChangeArrowheads="1"/>
            </p:cNvSpPr>
            <p:nvPr/>
          </p:nvSpPr>
          <p:spPr bwMode="auto">
            <a:xfrm>
              <a:off x="3473" y="2351"/>
              <a:ext cx="82"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29" name="Rectangle 13"/>
            <p:cNvSpPr>
              <a:spLocks noChangeArrowheads="1"/>
            </p:cNvSpPr>
            <p:nvPr/>
          </p:nvSpPr>
          <p:spPr bwMode="auto">
            <a:xfrm>
              <a:off x="3473" y="2210"/>
              <a:ext cx="82" cy="25"/>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30" name="Line 14"/>
            <p:cNvSpPr>
              <a:spLocks noChangeShapeType="1"/>
            </p:cNvSpPr>
            <p:nvPr/>
          </p:nvSpPr>
          <p:spPr bwMode="auto">
            <a:xfrm>
              <a:off x="3512" y="2115"/>
              <a:ext cx="1"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1" name="Line 15"/>
            <p:cNvSpPr>
              <a:spLocks noChangeShapeType="1"/>
            </p:cNvSpPr>
            <p:nvPr/>
          </p:nvSpPr>
          <p:spPr bwMode="auto">
            <a:xfrm>
              <a:off x="3515" y="2115"/>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2" name="Line 16"/>
            <p:cNvSpPr>
              <a:spLocks noChangeShapeType="1"/>
            </p:cNvSpPr>
            <p:nvPr/>
          </p:nvSpPr>
          <p:spPr bwMode="auto">
            <a:xfrm>
              <a:off x="3515" y="2458"/>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3" name="Rectangle 17"/>
            <p:cNvSpPr>
              <a:spLocks noChangeArrowheads="1"/>
            </p:cNvSpPr>
            <p:nvPr/>
          </p:nvSpPr>
          <p:spPr bwMode="auto">
            <a:xfrm>
              <a:off x="3787" y="2022"/>
              <a:ext cx="227" cy="181"/>
            </a:xfrm>
            <a:prstGeom prst="rect">
              <a:avLst/>
            </a:prstGeom>
            <a:solidFill>
              <a:srgbClr val="99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000" b="1">
                  <a:solidFill>
                    <a:schemeClr val="tx1"/>
                  </a:solidFill>
                </a:rPr>
                <a:t>Att.</a:t>
              </a:r>
            </a:p>
          </p:txBody>
        </p:sp>
        <p:sp>
          <p:nvSpPr>
            <p:cNvPr id="55334" name="Line 19"/>
            <p:cNvSpPr>
              <a:spLocks noChangeShapeType="1"/>
            </p:cNvSpPr>
            <p:nvPr/>
          </p:nvSpPr>
          <p:spPr bwMode="auto">
            <a:xfrm flipV="1">
              <a:off x="3837" y="2308"/>
              <a:ext cx="136" cy="2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5" name="Rectangle 20"/>
            <p:cNvSpPr>
              <a:spLocks noChangeArrowheads="1"/>
            </p:cNvSpPr>
            <p:nvPr/>
          </p:nvSpPr>
          <p:spPr bwMode="auto">
            <a:xfrm>
              <a:off x="3791" y="2363"/>
              <a:ext cx="227" cy="181"/>
            </a:xfrm>
            <a:prstGeom prst="rect">
              <a:avLst/>
            </a:prstGeom>
            <a:solidFill>
              <a:srgbClr val="99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000" b="1">
                  <a:solidFill>
                    <a:schemeClr val="tx1"/>
                  </a:solidFill>
                </a:rPr>
                <a:t>Att.</a:t>
              </a:r>
            </a:p>
          </p:txBody>
        </p:sp>
        <p:sp>
          <p:nvSpPr>
            <p:cNvPr id="55336" name="Freeform 30"/>
            <p:cNvSpPr>
              <a:spLocks/>
            </p:cNvSpPr>
            <p:nvPr/>
          </p:nvSpPr>
          <p:spPr bwMode="auto">
            <a:xfrm>
              <a:off x="3560" y="1888"/>
              <a:ext cx="136" cy="227"/>
            </a:xfrm>
            <a:custGeom>
              <a:avLst/>
              <a:gdLst>
                <a:gd name="T0" fmla="*/ 0 w 635"/>
                <a:gd name="T1" fmla="*/ 36 h 325"/>
                <a:gd name="T2" fmla="*/ 0 w 635"/>
                <a:gd name="T3" fmla="*/ 31 h 325"/>
                <a:gd name="T4" fmla="*/ 0 w 635"/>
                <a:gd name="T5" fmla="*/ 0 h 325"/>
                <a:gd name="T6" fmla="*/ 0 w 635"/>
                <a:gd name="T7" fmla="*/ 31 h 325"/>
                <a:gd name="T8" fmla="*/ 0 w 635"/>
                <a:gd name="T9" fmla="*/ 36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7" name="Freeform 31"/>
            <p:cNvSpPr>
              <a:spLocks/>
            </p:cNvSpPr>
            <p:nvPr/>
          </p:nvSpPr>
          <p:spPr bwMode="auto">
            <a:xfrm>
              <a:off x="3560" y="2341"/>
              <a:ext cx="136" cy="115"/>
            </a:xfrm>
            <a:custGeom>
              <a:avLst/>
              <a:gdLst>
                <a:gd name="T0" fmla="*/ 0 w 635"/>
                <a:gd name="T1" fmla="*/ 1 h 325"/>
                <a:gd name="T2" fmla="*/ 0 w 635"/>
                <a:gd name="T3" fmla="*/ 0 h 325"/>
                <a:gd name="T4" fmla="*/ 0 w 635"/>
                <a:gd name="T5" fmla="*/ 0 h 325"/>
                <a:gd name="T6" fmla="*/ 0 w 635"/>
                <a:gd name="T7" fmla="*/ 0 h 325"/>
                <a:gd name="T8" fmla="*/ 0 w 635"/>
                <a:gd name="T9" fmla="*/ 1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8" name="Line 32"/>
            <p:cNvSpPr>
              <a:spLocks noChangeShapeType="1"/>
            </p:cNvSpPr>
            <p:nvPr/>
          </p:nvSpPr>
          <p:spPr bwMode="auto">
            <a:xfrm>
              <a:off x="4010" y="2115"/>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39" name="Line 33"/>
            <p:cNvSpPr>
              <a:spLocks noChangeShapeType="1"/>
            </p:cNvSpPr>
            <p:nvPr/>
          </p:nvSpPr>
          <p:spPr bwMode="auto">
            <a:xfrm>
              <a:off x="4010" y="2458"/>
              <a:ext cx="2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40" name="Freeform 35"/>
            <p:cNvSpPr>
              <a:spLocks/>
            </p:cNvSpPr>
            <p:nvPr/>
          </p:nvSpPr>
          <p:spPr bwMode="auto">
            <a:xfrm>
              <a:off x="4055" y="2341"/>
              <a:ext cx="136" cy="115"/>
            </a:xfrm>
            <a:custGeom>
              <a:avLst/>
              <a:gdLst>
                <a:gd name="T0" fmla="*/ 0 w 635"/>
                <a:gd name="T1" fmla="*/ 1 h 325"/>
                <a:gd name="T2" fmla="*/ 0 w 635"/>
                <a:gd name="T3" fmla="*/ 0 h 325"/>
                <a:gd name="T4" fmla="*/ 0 w 635"/>
                <a:gd name="T5" fmla="*/ 0 h 325"/>
                <a:gd name="T6" fmla="*/ 0 w 635"/>
                <a:gd name="T7" fmla="*/ 0 h 325"/>
                <a:gd name="T8" fmla="*/ 0 w 635"/>
                <a:gd name="T9" fmla="*/ 1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41" name="Freeform 36"/>
            <p:cNvSpPr>
              <a:spLocks/>
            </p:cNvSpPr>
            <p:nvPr/>
          </p:nvSpPr>
          <p:spPr bwMode="auto">
            <a:xfrm>
              <a:off x="4059" y="1999"/>
              <a:ext cx="136" cy="115"/>
            </a:xfrm>
            <a:custGeom>
              <a:avLst/>
              <a:gdLst>
                <a:gd name="T0" fmla="*/ 0 w 635"/>
                <a:gd name="T1" fmla="*/ 1 h 325"/>
                <a:gd name="T2" fmla="*/ 0 w 635"/>
                <a:gd name="T3" fmla="*/ 0 h 325"/>
                <a:gd name="T4" fmla="*/ 0 w 635"/>
                <a:gd name="T5" fmla="*/ 0 h 325"/>
                <a:gd name="T6" fmla="*/ 0 w 635"/>
                <a:gd name="T7" fmla="*/ 0 h 325"/>
                <a:gd name="T8" fmla="*/ 0 w 635"/>
                <a:gd name="T9" fmla="*/ 1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42" name="Rectangle 38"/>
            <p:cNvSpPr>
              <a:spLocks noChangeArrowheads="1"/>
            </p:cNvSpPr>
            <p:nvPr/>
          </p:nvSpPr>
          <p:spPr bwMode="auto">
            <a:xfrm>
              <a:off x="3198" y="2205"/>
              <a:ext cx="635"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sym typeface="Symbol" pitchFamily="18" charset="2"/>
                </a:rPr>
                <a:t>BPM</a:t>
              </a:r>
              <a:endParaRPr lang="en-GB" sz="1200" b="1">
                <a:solidFill>
                  <a:schemeClr val="tx1"/>
                </a:solidFill>
                <a:latin typeface="Arial" charset="0"/>
              </a:endParaRPr>
            </a:p>
          </p:txBody>
        </p:sp>
        <p:sp>
          <p:nvSpPr>
            <p:cNvPr id="55343" name="Rectangle 80"/>
            <p:cNvSpPr>
              <a:spLocks noChangeArrowheads="1"/>
            </p:cNvSpPr>
            <p:nvPr/>
          </p:nvSpPr>
          <p:spPr bwMode="auto">
            <a:xfrm>
              <a:off x="4422" y="2205"/>
              <a:ext cx="953"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sym typeface="Symbol" pitchFamily="18" charset="2"/>
                </a:rPr>
                <a:t>To the detector</a:t>
              </a:r>
              <a:endParaRPr lang="en-GB" sz="1200" b="1">
                <a:solidFill>
                  <a:schemeClr val="tx1"/>
                </a:solidFill>
                <a:latin typeface="Arial" charset="0"/>
              </a:endParaRPr>
            </a:p>
          </p:txBody>
        </p:sp>
        <p:sp>
          <p:nvSpPr>
            <p:cNvPr id="55344" name="Rectangle 215"/>
            <p:cNvSpPr>
              <a:spLocks noChangeArrowheads="1"/>
            </p:cNvSpPr>
            <p:nvPr/>
          </p:nvSpPr>
          <p:spPr bwMode="auto">
            <a:xfrm>
              <a:off x="46" y="2021"/>
              <a:ext cx="2925"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400">
                  <a:solidFill>
                    <a:schemeClr val="hlink"/>
                  </a:solidFill>
                  <a:sym typeface="Wingdings" pitchFamily="2" charset="2"/>
                </a:rPr>
                <a:t>Balancing of BPM buttons: </a:t>
              </a:r>
              <a:r>
                <a:rPr lang="en-GB" sz="1400">
                  <a:sym typeface="Wingdings" pitchFamily="2" charset="2"/>
                </a:rPr>
                <a:t>variable attenuators on the electrodes to equalize the amplitude of the signals (transverse feedback)</a:t>
              </a:r>
            </a:p>
          </p:txBody>
        </p:sp>
      </p:grpSp>
      <p:grpSp>
        <p:nvGrpSpPr>
          <p:cNvPr id="71901" name="Group 221"/>
          <p:cNvGrpSpPr>
            <a:grpSpLocks/>
          </p:cNvGrpSpPr>
          <p:nvPr/>
        </p:nvGrpSpPr>
        <p:grpSpPr bwMode="auto">
          <a:xfrm>
            <a:off x="38100" y="5445125"/>
            <a:ext cx="8997950" cy="1225550"/>
            <a:chOff x="24" y="3430"/>
            <a:chExt cx="5668" cy="772"/>
          </a:xfrm>
        </p:grpSpPr>
        <p:sp>
          <p:nvSpPr>
            <p:cNvPr id="55306" name="Rectangle 212"/>
            <p:cNvSpPr>
              <a:spLocks noChangeArrowheads="1"/>
            </p:cNvSpPr>
            <p:nvPr/>
          </p:nvSpPr>
          <p:spPr bwMode="auto">
            <a:xfrm>
              <a:off x="45" y="3430"/>
              <a:ext cx="5647" cy="772"/>
            </a:xfrm>
            <a:prstGeom prst="rect">
              <a:avLst/>
            </a:prstGeom>
            <a:solidFill>
              <a:srgbClr val="CCFFFF"/>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55307" name="Line 79"/>
            <p:cNvSpPr>
              <a:spLocks noChangeShapeType="1"/>
            </p:cNvSpPr>
            <p:nvPr/>
          </p:nvSpPr>
          <p:spPr bwMode="auto">
            <a:xfrm>
              <a:off x="3742" y="3908"/>
              <a:ext cx="127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08" name="Rectangle 4"/>
            <p:cNvSpPr>
              <a:spLocks noChangeArrowheads="1"/>
            </p:cNvSpPr>
            <p:nvPr/>
          </p:nvSpPr>
          <p:spPr bwMode="auto">
            <a:xfrm>
              <a:off x="24" y="3482"/>
              <a:ext cx="2925" cy="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400">
                  <a:solidFill>
                    <a:schemeClr val="hlink"/>
                  </a:solidFill>
                  <a:sym typeface="Wingdings" pitchFamily="2" charset="2"/>
                </a:rPr>
                <a:t>Digital DC rejection</a:t>
              </a:r>
              <a:r>
                <a:rPr lang="en-GB" sz="1400">
                  <a:sym typeface="Wingdings" pitchFamily="2" charset="2"/>
                </a:rPr>
                <a:t>: the signal is sampled at f</a:t>
              </a:r>
              <a:r>
                <a:rPr lang="en-GB" sz="1400" baseline="-25000">
                  <a:sym typeface="Wingdings" pitchFamily="2" charset="2"/>
                </a:rPr>
                <a:t>rf</a:t>
              </a:r>
              <a:r>
                <a:rPr lang="en-GB" sz="1400">
                  <a:sym typeface="Wingdings" pitchFamily="2" charset="2"/>
                </a:rPr>
                <a:t>, the turn-by-turn signal is integrated for each bunch, recombined with the other bunches, converted to analog and subtracted from the original signal  </a:t>
              </a:r>
            </a:p>
          </p:txBody>
        </p:sp>
        <p:sp>
          <p:nvSpPr>
            <p:cNvPr id="55309" name="Rectangle 65"/>
            <p:cNvSpPr>
              <a:spLocks noChangeArrowheads="1"/>
            </p:cNvSpPr>
            <p:nvPr/>
          </p:nvSpPr>
          <p:spPr bwMode="auto">
            <a:xfrm>
              <a:off x="4326" y="3769"/>
              <a:ext cx="363" cy="272"/>
            </a:xfrm>
            <a:prstGeom prst="rect">
              <a:avLst/>
            </a:prstGeom>
            <a:solidFill>
              <a:srgbClr val="99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FPGA</a:t>
              </a:r>
              <a:endParaRPr lang="en-US" sz="1200" b="1">
                <a:solidFill>
                  <a:schemeClr val="tx1"/>
                </a:solidFill>
                <a:sym typeface="Symbol" pitchFamily="18" charset="2"/>
              </a:endParaRPr>
            </a:p>
          </p:txBody>
        </p:sp>
        <p:sp>
          <p:nvSpPr>
            <p:cNvPr id="55310" name="Rectangle 66"/>
            <p:cNvSpPr>
              <a:spLocks noChangeArrowheads="1"/>
            </p:cNvSpPr>
            <p:nvPr/>
          </p:nvSpPr>
          <p:spPr bwMode="auto">
            <a:xfrm>
              <a:off x="4686" y="3769"/>
              <a:ext cx="227" cy="272"/>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ADC</a:t>
              </a:r>
            </a:p>
          </p:txBody>
        </p:sp>
        <p:sp>
          <p:nvSpPr>
            <p:cNvPr id="55311" name="Rectangle 67"/>
            <p:cNvSpPr>
              <a:spLocks noChangeArrowheads="1"/>
            </p:cNvSpPr>
            <p:nvPr/>
          </p:nvSpPr>
          <p:spPr bwMode="auto">
            <a:xfrm>
              <a:off x="4099" y="3769"/>
              <a:ext cx="227" cy="272"/>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DAC</a:t>
              </a:r>
            </a:p>
          </p:txBody>
        </p:sp>
        <p:sp>
          <p:nvSpPr>
            <p:cNvPr id="55312" name="Line 69"/>
            <p:cNvSpPr>
              <a:spLocks noChangeShapeType="1"/>
            </p:cNvSpPr>
            <p:nvPr/>
          </p:nvSpPr>
          <p:spPr bwMode="auto">
            <a:xfrm>
              <a:off x="3735" y="3591"/>
              <a:ext cx="0" cy="31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3" name="Oval 71"/>
            <p:cNvSpPr>
              <a:spLocks noChangeArrowheads="1"/>
            </p:cNvSpPr>
            <p:nvPr/>
          </p:nvSpPr>
          <p:spPr bwMode="auto">
            <a:xfrm>
              <a:off x="3695" y="3549"/>
              <a:ext cx="90" cy="91"/>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314" name="Text Box 72"/>
            <p:cNvSpPr txBox="1">
              <a:spLocks noChangeArrowheads="1"/>
            </p:cNvSpPr>
            <p:nvPr/>
          </p:nvSpPr>
          <p:spPr bwMode="auto">
            <a:xfrm>
              <a:off x="3643" y="3474"/>
              <a:ext cx="18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r>
                <a:rPr lang="en-US" sz="1600" b="1">
                  <a:solidFill>
                    <a:schemeClr val="tx1"/>
                  </a:solidFill>
                </a:rPr>
                <a:t>-</a:t>
              </a:r>
            </a:p>
          </p:txBody>
        </p:sp>
        <p:sp>
          <p:nvSpPr>
            <p:cNvPr id="55315" name="Line 73"/>
            <p:cNvSpPr>
              <a:spLocks noChangeShapeType="1"/>
            </p:cNvSpPr>
            <p:nvPr/>
          </p:nvSpPr>
          <p:spPr bwMode="auto">
            <a:xfrm>
              <a:off x="3521" y="3597"/>
              <a:ext cx="18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6" name="Line 77"/>
            <p:cNvSpPr>
              <a:spLocks noChangeShapeType="1"/>
            </p:cNvSpPr>
            <p:nvPr/>
          </p:nvSpPr>
          <p:spPr bwMode="auto">
            <a:xfrm>
              <a:off x="3788" y="3596"/>
              <a:ext cx="145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7" name="Line 78"/>
            <p:cNvSpPr>
              <a:spLocks noChangeShapeType="1"/>
            </p:cNvSpPr>
            <p:nvPr/>
          </p:nvSpPr>
          <p:spPr bwMode="auto">
            <a:xfrm>
              <a:off x="5012" y="3596"/>
              <a:ext cx="0" cy="3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18" name="Rectangle 82"/>
            <p:cNvSpPr>
              <a:spLocks noChangeArrowheads="1"/>
            </p:cNvSpPr>
            <p:nvPr/>
          </p:nvSpPr>
          <p:spPr bwMode="auto">
            <a:xfrm>
              <a:off x="3008" y="3435"/>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tx1"/>
                  </a:solidFill>
                  <a:sym typeface="Symbol" pitchFamily="18" charset="2"/>
                </a:rPr>
                <a:t>From the detector</a:t>
              </a:r>
              <a:endParaRPr lang="en-GB" sz="1200" b="1">
                <a:solidFill>
                  <a:schemeClr val="tx1"/>
                </a:solidFill>
                <a:latin typeface="Arial" charset="0"/>
              </a:endParaRPr>
            </a:p>
          </p:txBody>
        </p:sp>
        <p:sp>
          <p:nvSpPr>
            <p:cNvPr id="55319" name="Line 87"/>
            <p:cNvSpPr>
              <a:spLocks noChangeShapeType="1"/>
            </p:cNvSpPr>
            <p:nvPr/>
          </p:nvSpPr>
          <p:spPr bwMode="auto">
            <a:xfrm flipH="1">
              <a:off x="4909" y="3908"/>
              <a:ext cx="9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20" name="Line 89"/>
            <p:cNvSpPr>
              <a:spLocks noChangeShapeType="1"/>
            </p:cNvSpPr>
            <p:nvPr/>
          </p:nvSpPr>
          <p:spPr bwMode="auto">
            <a:xfrm>
              <a:off x="3736" y="3642"/>
              <a:ext cx="0" cy="136"/>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21" name="Line 219"/>
            <p:cNvSpPr>
              <a:spLocks noChangeShapeType="1"/>
            </p:cNvSpPr>
            <p:nvPr/>
          </p:nvSpPr>
          <p:spPr bwMode="auto">
            <a:xfrm flipH="1">
              <a:off x="4011" y="3908"/>
              <a:ext cx="9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322" name="Rectangle 220"/>
            <p:cNvSpPr>
              <a:spLocks noChangeArrowheads="1"/>
            </p:cNvSpPr>
            <p:nvPr/>
          </p:nvSpPr>
          <p:spPr bwMode="auto">
            <a:xfrm>
              <a:off x="3784" y="3838"/>
              <a:ext cx="227" cy="136"/>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000" b="1">
                  <a:solidFill>
                    <a:schemeClr val="tx1"/>
                  </a:solidFill>
                </a:rPr>
                <a:t>Delay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1896"/>
                                        </p:tgtEl>
                                        <p:attrNameLst>
                                          <p:attrName>style.visibility</p:attrName>
                                        </p:attrNameLst>
                                      </p:cBhvr>
                                      <p:to>
                                        <p:strVal val="visible"/>
                                      </p:to>
                                    </p:set>
                                    <p:animEffect transition="in" filter="dissolve">
                                      <p:cBhvr>
                                        <p:cTn id="7" dur="500"/>
                                        <p:tgtEl>
                                          <p:spTgt spid="718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1903"/>
                                        </p:tgtEl>
                                        <p:attrNameLst>
                                          <p:attrName>style.visibility</p:attrName>
                                        </p:attrNameLst>
                                      </p:cBhvr>
                                      <p:to>
                                        <p:strVal val="visible"/>
                                      </p:to>
                                    </p:set>
                                    <p:animEffect transition="in" filter="dissolve">
                                      <p:cBhvr>
                                        <p:cTn id="12" dur="500"/>
                                        <p:tgtEl>
                                          <p:spTgt spid="719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1901"/>
                                        </p:tgtEl>
                                        <p:attrNameLst>
                                          <p:attrName>style.visibility</p:attrName>
                                        </p:attrNameLst>
                                      </p:cBhvr>
                                      <p:to>
                                        <p:strVal val="visible"/>
                                      </p:to>
                                    </p:set>
                                    <p:animEffect transition="in" filter="dissolve">
                                      <p:cBhvr>
                                        <p:cTn id="17" dur="500"/>
                                        <p:tgtEl>
                                          <p:spTgt spid="71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091CFD1-DB5C-4D12-98AC-F12334F68DCA}" type="slidenum">
              <a:rPr lang="en-US" sz="1400" smtClean="0">
                <a:solidFill>
                  <a:srgbClr val="969696"/>
                </a:solidFill>
                <a:latin typeface="Times" pitchFamily="18" charset="0"/>
              </a:rPr>
              <a:pPr/>
              <a:t>44</a:t>
            </a:fld>
            <a:endParaRPr lang="en-US" sz="1400" smtClean="0">
              <a:solidFill>
                <a:srgbClr val="969696"/>
              </a:solidFill>
              <a:latin typeface="Times" pitchFamily="18" charset="0"/>
            </a:endParaRPr>
          </a:p>
        </p:txBody>
      </p:sp>
      <p:pic>
        <p:nvPicPr>
          <p:cNvPr id="56323" name="Picture 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4625" y="115888"/>
            <a:ext cx="2303463"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324" name="AutoShape 54"/>
          <p:cNvSpPr>
            <a:spLocks noChangeArrowheads="1"/>
          </p:cNvSpPr>
          <p:nvPr/>
        </p:nvSpPr>
        <p:spPr bwMode="auto">
          <a:xfrm>
            <a:off x="2906713" y="5072063"/>
            <a:ext cx="288925" cy="215900"/>
          </a:xfrm>
          <a:prstGeom prst="rightArrow">
            <a:avLst>
              <a:gd name="adj1" fmla="val 50000"/>
              <a:gd name="adj2" fmla="val 33456"/>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5" name="Rectangle 2"/>
          <p:cNvSpPr>
            <a:spLocks noChangeArrowheads="1"/>
          </p:cNvSpPr>
          <p:nvPr/>
        </p:nvSpPr>
        <p:spPr bwMode="auto">
          <a:xfrm>
            <a:off x="250825" y="115888"/>
            <a:ext cx="5113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Digital processor</a:t>
            </a:r>
          </a:p>
        </p:txBody>
      </p:sp>
      <p:sp>
        <p:nvSpPr>
          <p:cNvPr id="56326" name="Rectangle 3"/>
          <p:cNvSpPr>
            <a:spLocks noChangeArrowheads="1"/>
          </p:cNvSpPr>
          <p:nvPr/>
        </p:nvSpPr>
        <p:spPr bwMode="auto">
          <a:xfrm>
            <a:off x="146050" y="981075"/>
            <a:ext cx="8964613" cy="296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ym typeface="Wingdings" pitchFamily="2" charset="2"/>
              </a:rPr>
              <a:t>The </a:t>
            </a:r>
            <a:r>
              <a:rPr lang="en-GB" sz="1600">
                <a:solidFill>
                  <a:schemeClr val="hlink"/>
                </a:solidFill>
                <a:sym typeface="Wingdings" pitchFamily="2" charset="2"/>
              </a:rPr>
              <a:t>A/D converter</a:t>
            </a:r>
            <a:r>
              <a:rPr lang="en-GB" sz="1600">
                <a:sym typeface="Wingdings" pitchFamily="2" charset="2"/>
              </a:rPr>
              <a:t> samples and digitizes the signal at the bunch repetition frequency: each sample corresponds to the position (X, Y or </a:t>
            </a:r>
            <a:r>
              <a:rPr lang="en-GB" sz="2000">
                <a:latin typeface="Symbol" pitchFamily="18" charset="2"/>
                <a:sym typeface="Wingdings" pitchFamily="2" charset="2"/>
              </a:rPr>
              <a:t>F)</a:t>
            </a:r>
            <a:r>
              <a:rPr lang="en-GB" sz="1600" b="1">
                <a:sym typeface="Wingdings" pitchFamily="2" charset="2"/>
              </a:rPr>
              <a:t> </a:t>
            </a:r>
            <a:r>
              <a:rPr lang="en-GB" sz="1600">
                <a:sym typeface="Wingdings" pitchFamily="2" charset="2"/>
              </a:rPr>
              <a:t>of a given bunch. Precise synchronization of the sampling clock with the bunch signal must be provided</a:t>
            </a:r>
          </a:p>
          <a:p>
            <a:pPr algn="just"/>
            <a:r>
              <a:rPr lang="en-GB" sz="1600">
                <a:sym typeface="Wingdings" pitchFamily="2" charset="2"/>
              </a:rPr>
              <a:t>The </a:t>
            </a:r>
            <a:r>
              <a:rPr lang="en-GB" sz="1600">
                <a:solidFill>
                  <a:schemeClr val="hlink"/>
                </a:solidFill>
                <a:sym typeface="Wingdings" pitchFamily="2" charset="2"/>
              </a:rPr>
              <a:t>digital samples</a:t>
            </a:r>
            <a:r>
              <a:rPr lang="en-GB" sz="1600">
                <a:sym typeface="Wingdings" pitchFamily="2" charset="2"/>
              </a:rPr>
              <a:t> are then </a:t>
            </a:r>
            <a:r>
              <a:rPr lang="en-GB" sz="1600">
                <a:solidFill>
                  <a:schemeClr val="hlink"/>
                </a:solidFill>
                <a:sym typeface="Wingdings" pitchFamily="2" charset="2"/>
              </a:rPr>
              <a:t>de-multiplexed</a:t>
            </a:r>
            <a:r>
              <a:rPr lang="en-GB" sz="1600">
                <a:sym typeface="Wingdings" pitchFamily="2" charset="2"/>
              </a:rPr>
              <a:t> into </a:t>
            </a:r>
            <a:r>
              <a:rPr lang="en-GB" sz="1600" i="1">
                <a:latin typeface="Times New Roman" pitchFamily="18" charset="0"/>
                <a:sym typeface="Wingdings" pitchFamily="2" charset="2"/>
              </a:rPr>
              <a:t>M</a:t>
            </a:r>
            <a:r>
              <a:rPr lang="en-GB" sz="1600">
                <a:sym typeface="Wingdings" pitchFamily="2" charset="2"/>
              </a:rPr>
              <a:t> channels (</a:t>
            </a:r>
            <a:r>
              <a:rPr lang="en-GB" sz="1600" i="1">
                <a:latin typeface="Times New Roman" pitchFamily="18" charset="0"/>
                <a:sym typeface="Wingdings" pitchFamily="2" charset="2"/>
              </a:rPr>
              <a:t>M</a:t>
            </a:r>
            <a:r>
              <a:rPr lang="en-GB" sz="1600">
                <a:sym typeface="Wingdings" pitchFamily="2" charset="2"/>
              </a:rPr>
              <a:t> is the number of bunches): in each channel the turn-by-turn samples of a given bunch are processed by a dedicated </a:t>
            </a:r>
            <a:r>
              <a:rPr lang="en-GB" sz="1600">
                <a:solidFill>
                  <a:schemeClr val="hlink"/>
                </a:solidFill>
                <a:sym typeface="Wingdings" pitchFamily="2" charset="2"/>
              </a:rPr>
              <a:t>digital filter</a:t>
            </a:r>
            <a:r>
              <a:rPr lang="en-GB" sz="1600">
                <a:sym typeface="Wingdings" pitchFamily="2" charset="2"/>
              </a:rPr>
              <a:t> to calculate the correction samples</a:t>
            </a:r>
          </a:p>
          <a:p>
            <a:pPr algn="just"/>
            <a:r>
              <a:rPr lang="en-GB" sz="1600">
                <a:sym typeface="Wingdings" pitchFamily="2" charset="2"/>
              </a:rPr>
              <a:t>The basic processing consists in </a:t>
            </a:r>
            <a:r>
              <a:rPr lang="en-GB" sz="1600">
                <a:solidFill>
                  <a:schemeClr val="hlink"/>
                </a:solidFill>
                <a:sym typeface="Wingdings" pitchFamily="2" charset="2"/>
              </a:rPr>
              <a:t>DC component suppression</a:t>
            </a:r>
            <a:r>
              <a:rPr lang="en-GB" sz="1600">
                <a:sym typeface="Wingdings" pitchFamily="2" charset="2"/>
              </a:rPr>
              <a:t> (if not completely done by the external stable beam rejection) and </a:t>
            </a:r>
            <a:r>
              <a:rPr lang="en-GB" sz="1600">
                <a:solidFill>
                  <a:schemeClr val="hlink"/>
                </a:solidFill>
                <a:sym typeface="Wingdings" pitchFamily="2" charset="2"/>
              </a:rPr>
              <a:t>phase shift</a:t>
            </a:r>
            <a:r>
              <a:rPr lang="en-GB" sz="1600">
                <a:sym typeface="Wingdings" pitchFamily="2" charset="2"/>
              </a:rPr>
              <a:t> at the betatron/synchrotron frequency</a:t>
            </a:r>
          </a:p>
          <a:p>
            <a:pPr algn="just"/>
            <a:r>
              <a:rPr lang="en-GB" sz="1600">
                <a:sym typeface="Wingdings" pitchFamily="2" charset="2"/>
              </a:rPr>
              <a:t>After processing, the correction sample streams are </a:t>
            </a:r>
            <a:r>
              <a:rPr lang="en-GB" sz="1600">
                <a:solidFill>
                  <a:schemeClr val="hlink"/>
                </a:solidFill>
                <a:sym typeface="Wingdings" pitchFamily="2" charset="2"/>
              </a:rPr>
              <a:t>recombined</a:t>
            </a:r>
            <a:r>
              <a:rPr lang="en-GB" sz="1600">
                <a:sym typeface="Wingdings" pitchFamily="2" charset="2"/>
              </a:rPr>
              <a:t> and eventually converted to analog by the </a:t>
            </a:r>
            <a:r>
              <a:rPr lang="en-GB" sz="1600">
                <a:solidFill>
                  <a:schemeClr val="hlink"/>
                </a:solidFill>
                <a:sym typeface="Wingdings" pitchFamily="2" charset="2"/>
              </a:rPr>
              <a:t>D/A converter</a:t>
            </a:r>
          </a:p>
        </p:txBody>
      </p:sp>
      <p:sp>
        <p:nvSpPr>
          <p:cNvPr id="56327" name="Rectangle 4"/>
          <p:cNvSpPr>
            <a:spLocks noChangeArrowheads="1"/>
          </p:cNvSpPr>
          <p:nvPr/>
        </p:nvSpPr>
        <p:spPr bwMode="auto">
          <a:xfrm>
            <a:off x="2228850" y="4967288"/>
            <a:ext cx="719138" cy="433387"/>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rPr>
              <a:t>ADC</a:t>
            </a:r>
          </a:p>
        </p:txBody>
      </p:sp>
      <p:sp>
        <p:nvSpPr>
          <p:cNvPr id="56328" name="Line 5"/>
          <p:cNvSpPr>
            <a:spLocks noChangeShapeType="1"/>
          </p:cNvSpPr>
          <p:nvPr/>
        </p:nvSpPr>
        <p:spPr bwMode="auto">
          <a:xfrm>
            <a:off x="3309938" y="4314825"/>
            <a:ext cx="0" cy="172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29" name="Line 7"/>
          <p:cNvSpPr>
            <a:spLocks noChangeShapeType="1"/>
          </p:cNvSpPr>
          <p:nvPr/>
        </p:nvSpPr>
        <p:spPr bwMode="auto">
          <a:xfrm>
            <a:off x="3309938" y="431482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0" name="Line 12"/>
          <p:cNvSpPr>
            <a:spLocks noChangeShapeType="1"/>
          </p:cNvSpPr>
          <p:nvPr/>
        </p:nvSpPr>
        <p:spPr bwMode="auto">
          <a:xfrm>
            <a:off x="3309938" y="474662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1" name="Line 13"/>
          <p:cNvSpPr>
            <a:spLocks noChangeShapeType="1"/>
          </p:cNvSpPr>
          <p:nvPr/>
        </p:nvSpPr>
        <p:spPr bwMode="auto">
          <a:xfrm>
            <a:off x="3309938" y="517842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2" name="Line 14"/>
          <p:cNvSpPr>
            <a:spLocks noChangeShapeType="1"/>
          </p:cNvSpPr>
          <p:nvPr/>
        </p:nvSpPr>
        <p:spPr bwMode="auto">
          <a:xfrm>
            <a:off x="3309938" y="561022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3" name="Line 15"/>
          <p:cNvSpPr>
            <a:spLocks noChangeShapeType="1"/>
          </p:cNvSpPr>
          <p:nvPr/>
        </p:nvSpPr>
        <p:spPr bwMode="auto">
          <a:xfrm>
            <a:off x="3309938" y="604202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4" name="Rectangle 16"/>
          <p:cNvSpPr>
            <a:spLocks noChangeArrowheads="1"/>
          </p:cNvSpPr>
          <p:nvPr/>
        </p:nvSpPr>
        <p:spPr bwMode="auto">
          <a:xfrm>
            <a:off x="3670300" y="4149725"/>
            <a:ext cx="1150938" cy="36036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#1</a:t>
            </a:r>
          </a:p>
        </p:txBody>
      </p:sp>
      <p:sp>
        <p:nvSpPr>
          <p:cNvPr id="56335" name="Line 24"/>
          <p:cNvSpPr>
            <a:spLocks noChangeShapeType="1"/>
          </p:cNvSpPr>
          <p:nvPr/>
        </p:nvSpPr>
        <p:spPr bwMode="auto">
          <a:xfrm flipH="1">
            <a:off x="5181600" y="4314825"/>
            <a:ext cx="0" cy="172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6" name="Line 25"/>
          <p:cNvSpPr>
            <a:spLocks noChangeShapeType="1"/>
          </p:cNvSpPr>
          <p:nvPr/>
        </p:nvSpPr>
        <p:spPr bwMode="auto">
          <a:xfrm flipH="1">
            <a:off x="4821238" y="431482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7" name="Line 26"/>
          <p:cNvSpPr>
            <a:spLocks noChangeShapeType="1"/>
          </p:cNvSpPr>
          <p:nvPr/>
        </p:nvSpPr>
        <p:spPr bwMode="auto">
          <a:xfrm flipH="1">
            <a:off x="4821238" y="474662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8" name="Line 27"/>
          <p:cNvSpPr>
            <a:spLocks noChangeShapeType="1"/>
          </p:cNvSpPr>
          <p:nvPr/>
        </p:nvSpPr>
        <p:spPr bwMode="auto">
          <a:xfrm flipH="1">
            <a:off x="4821238" y="517842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39" name="Line 28"/>
          <p:cNvSpPr>
            <a:spLocks noChangeShapeType="1"/>
          </p:cNvSpPr>
          <p:nvPr/>
        </p:nvSpPr>
        <p:spPr bwMode="auto">
          <a:xfrm flipH="1">
            <a:off x="4821238" y="561022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0" name="Line 29"/>
          <p:cNvSpPr>
            <a:spLocks noChangeShapeType="1"/>
          </p:cNvSpPr>
          <p:nvPr/>
        </p:nvSpPr>
        <p:spPr bwMode="auto">
          <a:xfrm flipH="1">
            <a:off x="4821238" y="604202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1" name="Line 32"/>
          <p:cNvSpPr>
            <a:spLocks noChangeShapeType="1"/>
          </p:cNvSpPr>
          <p:nvPr/>
        </p:nvSpPr>
        <p:spPr bwMode="auto">
          <a:xfrm>
            <a:off x="4872038" y="431482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2" name="Line 33"/>
          <p:cNvSpPr>
            <a:spLocks noChangeShapeType="1"/>
          </p:cNvSpPr>
          <p:nvPr/>
        </p:nvSpPr>
        <p:spPr bwMode="auto">
          <a:xfrm>
            <a:off x="4884738" y="474662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3" name="Line 34"/>
          <p:cNvSpPr>
            <a:spLocks noChangeShapeType="1"/>
          </p:cNvSpPr>
          <p:nvPr/>
        </p:nvSpPr>
        <p:spPr bwMode="auto">
          <a:xfrm>
            <a:off x="4891088" y="517842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4" name="Line 35"/>
          <p:cNvSpPr>
            <a:spLocks noChangeShapeType="1"/>
          </p:cNvSpPr>
          <p:nvPr/>
        </p:nvSpPr>
        <p:spPr bwMode="auto">
          <a:xfrm>
            <a:off x="4887913" y="561022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5" name="Line 36"/>
          <p:cNvSpPr>
            <a:spLocks noChangeShapeType="1"/>
          </p:cNvSpPr>
          <p:nvPr/>
        </p:nvSpPr>
        <p:spPr bwMode="auto">
          <a:xfrm>
            <a:off x="4884738" y="604202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6" name="Rectangle 37"/>
          <p:cNvSpPr>
            <a:spLocks noChangeArrowheads="1"/>
          </p:cNvSpPr>
          <p:nvPr/>
        </p:nvSpPr>
        <p:spPr bwMode="auto">
          <a:xfrm>
            <a:off x="5599113" y="4962525"/>
            <a:ext cx="719137" cy="433388"/>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rPr>
              <a:t>DAC</a:t>
            </a:r>
          </a:p>
        </p:txBody>
      </p:sp>
      <p:sp>
        <p:nvSpPr>
          <p:cNvPr id="56347" name="Line 38"/>
          <p:cNvSpPr>
            <a:spLocks noChangeShapeType="1"/>
          </p:cNvSpPr>
          <p:nvPr/>
        </p:nvSpPr>
        <p:spPr bwMode="auto">
          <a:xfrm>
            <a:off x="1908175" y="5178425"/>
            <a:ext cx="3143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8" name="Line 39"/>
          <p:cNvSpPr>
            <a:spLocks noChangeShapeType="1"/>
          </p:cNvSpPr>
          <p:nvPr/>
        </p:nvSpPr>
        <p:spPr bwMode="auto">
          <a:xfrm>
            <a:off x="6318250" y="5178425"/>
            <a:ext cx="3143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49" name="Line 40"/>
          <p:cNvSpPr>
            <a:spLocks noChangeShapeType="1"/>
          </p:cNvSpPr>
          <p:nvPr/>
        </p:nvSpPr>
        <p:spPr bwMode="auto">
          <a:xfrm flipH="1" flipV="1">
            <a:off x="2590800" y="5394325"/>
            <a:ext cx="6350"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50" name="Rectangle 41"/>
          <p:cNvSpPr>
            <a:spLocks noChangeArrowheads="1"/>
          </p:cNvSpPr>
          <p:nvPr/>
        </p:nvSpPr>
        <p:spPr bwMode="auto">
          <a:xfrm>
            <a:off x="1187450" y="4941888"/>
            <a:ext cx="935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Error signal</a:t>
            </a:r>
            <a:endParaRPr lang="en-GB" sz="1200" b="1">
              <a:solidFill>
                <a:schemeClr val="tx1"/>
              </a:solidFill>
              <a:latin typeface="Arial" charset="0"/>
            </a:endParaRPr>
          </a:p>
        </p:txBody>
      </p:sp>
      <p:sp>
        <p:nvSpPr>
          <p:cNvPr id="56351" name="Rectangle 42"/>
          <p:cNvSpPr>
            <a:spLocks noChangeArrowheads="1"/>
          </p:cNvSpPr>
          <p:nvPr/>
        </p:nvSpPr>
        <p:spPr bwMode="auto">
          <a:xfrm>
            <a:off x="2228850" y="5754688"/>
            <a:ext cx="6477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Clock</a:t>
            </a:r>
            <a:endParaRPr lang="en-GB" sz="1200" b="1">
              <a:solidFill>
                <a:schemeClr val="tx1"/>
              </a:solidFill>
              <a:latin typeface="Arial" charset="0"/>
            </a:endParaRPr>
          </a:p>
        </p:txBody>
      </p:sp>
      <p:sp>
        <p:nvSpPr>
          <p:cNvPr id="56352" name="Line 43"/>
          <p:cNvSpPr>
            <a:spLocks noChangeShapeType="1"/>
          </p:cNvSpPr>
          <p:nvPr/>
        </p:nvSpPr>
        <p:spPr bwMode="auto">
          <a:xfrm flipH="1" flipV="1">
            <a:off x="5961063" y="5394325"/>
            <a:ext cx="6350"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353" name="Rectangle 44"/>
          <p:cNvSpPr>
            <a:spLocks noChangeArrowheads="1"/>
          </p:cNvSpPr>
          <p:nvPr/>
        </p:nvSpPr>
        <p:spPr bwMode="auto">
          <a:xfrm>
            <a:off x="5599113" y="5754688"/>
            <a:ext cx="6477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Clock</a:t>
            </a:r>
            <a:endParaRPr lang="en-GB" sz="1200" b="1">
              <a:solidFill>
                <a:schemeClr val="tx1"/>
              </a:solidFill>
              <a:latin typeface="Arial" charset="0"/>
            </a:endParaRPr>
          </a:p>
        </p:txBody>
      </p:sp>
      <p:sp>
        <p:nvSpPr>
          <p:cNvPr id="56354" name="Rectangle 45"/>
          <p:cNvSpPr>
            <a:spLocks noChangeArrowheads="1"/>
          </p:cNvSpPr>
          <p:nvPr/>
        </p:nvSpPr>
        <p:spPr bwMode="auto">
          <a:xfrm>
            <a:off x="3670300" y="4579938"/>
            <a:ext cx="1150938" cy="36036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#2</a:t>
            </a:r>
          </a:p>
        </p:txBody>
      </p:sp>
      <p:sp>
        <p:nvSpPr>
          <p:cNvPr id="56355" name="Rectangle 46"/>
          <p:cNvSpPr>
            <a:spLocks noChangeArrowheads="1"/>
          </p:cNvSpPr>
          <p:nvPr/>
        </p:nvSpPr>
        <p:spPr bwMode="auto">
          <a:xfrm>
            <a:off x="3670300" y="4997450"/>
            <a:ext cx="1150938" cy="36036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#3</a:t>
            </a:r>
          </a:p>
        </p:txBody>
      </p:sp>
      <p:sp>
        <p:nvSpPr>
          <p:cNvPr id="56356" name="Rectangle 47"/>
          <p:cNvSpPr>
            <a:spLocks noChangeArrowheads="1"/>
          </p:cNvSpPr>
          <p:nvPr/>
        </p:nvSpPr>
        <p:spPr bwMode="auto">
          <a:xfrm>
            <a:off x="3670300" y="5427663"/>
            <a:ext cx="1150938" cy="36036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#4</a:t>
            </a:r>
          </a:p>
        </p:txBody>
      </p:sp>
      <p:sp>
        <p:nvSpPr>
          <p:cNvPr id="56357" name="Rectangle 48"/>
          <p:cNvSpPr>
            <a:spLocks noChangeArrowheads="1"/>
          </p:cNvSpPr>
          <p:nvPr/>
        </p:nvSpPr>
        <p:spPr bwMode="auto">
          <a:xfrm>
            <a:off x="3670300" y="5870575"/>
            <a:ext cx="1150938" cy="36036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#5</a:t>
            </a:r>
          </a:p>
        </p:txBody>
      </p:sp>
      <p:sp>
        <p:nvSpPr>
          <p:cNvPr id="56358" name="Text Box 49"/>
          <p:cNvSpPr txBox="1">
            <a:spLocks noChangeArrowheads="1"/>
          </p:cNvSpPr>
          <p:nvPr/>
        </p:nvSpPr>
        <p:spPr bwMode="auto">
          <a:xfrm>
            <a:off x="4102100" y="6210300"/>
            <a:ext cx="273050"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p:txBody>
      </p:sp>
      <p:sp>
        <p:nvSpPr>
          <p:cNvPr id="56359" name="Rectangle 50"/>
          <p:cNvSpPr>
            <a:spLocks noChangeArrowheads="1"/>
          </p:cNvSpPr>
          <p:nvPr/>
        </p:nvSpPr>
        <p:spPr bwMode="auto">
          <a:xfrm>
            <a:off x="6464300" y="4916488"/>
            <a:ext cx="1150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Correction signal</a:t>
            </a:r>
            <a:endParaRPr lang="en-GB" sz="1200" b="1">
              <a:solidFill>
                <a:schemeClr val="tx1"/>
              </a:solidFill>
              <a:latin typeface="Arial" charset="0"/>
            </a:endParaRPr>
          </a:p>
        </p:txBody>
      </p:sp>
      <p:sp>
        <p:nvSpPr>
          <p:cNvPr id="56360" name="Rectangle 52"/>
          <p:cNvSpPr>
            <a:spLocks noChangeArrowheads="1"/>
          </p:cNvSpPr>
          <p:nvPr/>
        </p:nvSpPr>
        <p:spPr bwMode="auto">
          <a:xfrm>
            <a:off x="3203575" y="4202113"/>
            <a:ext cx="215900" cy="1944687"/>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D</a:t>
            </a:r>
          </a:p>
          <a:p>
            <a:pPr eaLnBrk="1" hangingPunct="1">
              <a:spcBef>
                <a:spcPct val="0"/>
              </a:spcBef>
            </a:pPr>
            <a:r>
              <a:rPr lang="en-US" sz="1600" b="1">
                <a:solidFill>
                  <a:schemeClr val="tx1"/>
                </a:solidFill>
              </a:rPr>
              <a:t>e</a:t>
            </a:r>
          </a:p>
          <a:p>
            <a:pPr eaLnBrk="1" hangingPunct="1">
              <a:spcBef>
                <a:spcPct val="0"/>
              </a:spcBef>
            </a:pPr>
            <a:r>
              <a:rPr lang="en-US" sz="1600" b="1">
                <a:solidFill>
                  <a:schemeClr val="tx1"/>
                </a:solidFill>
              </a:rPr>
              <a:t>m</a:t>
            </a:r>
          </a:p>
          <a:p>
            <a:pPr eaLnBrk="1" hangingPunct="1">
              <a:spcBef>
                <a:spcPct val="0"/>
              </a:spcBef>
            </a:pPr>
            <a:r>
              <a:rPr lang="en-US" sz="1600" b="1">
                <a:solidFill>
                  <a:schemeClr val="tx1"/>
                </a:solidFill>
              </a:rPr>
              <a:t>u</a:t>
            </a:r>
          </a:p>
          <a:p>
            <a:pPr eaLnBrk="1" hangingPunct="1">
              <a:spcBef>
                <a:spcPct val="0"/>
              </a:spcBef>
            </a:pPr>
            <a:r>
              <a:rPr lang="en-US" sz="1600" b="1">
                <a:solidFill>
                  <a:schemeClr val="tx1"/>
                </a:solidFill>
              </a:rPr>
              <a:t>x</a:t>
            </a:r>
          </a:p>
        </p:txBody>
      </p:sp>
      <p:sp>
        <p:nvSpPr>
          <p:cNvPr id="56361" name="Rectangle 53"/>
          <p:cNvSpPr>
            <a:spLocks noChangeArrowheads="1"/>
          </p:cNvSpPr>
          <p:nvPr/>
        </p:nvSpPr>
        <p:spPr bwMode="auto">
          <a:xfrm>
            <a:off x="5086350" y="4211638"/>
            <a:ext cx="215900" cy="1944687"/>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M</a:t>
            </a:r>
          </a:p>
          <a:p>
            <a:pPr eaLnBrk="1" hangingPunct="1">
              <a:spcBef>
                <a:spcPct val="0"/>
              </a:spcBef>
            </a:pPr>
            <a:r>
              <a:rPr lang="en-US" sz="1600" b="1">
                <a:solidFill>
                  <a:schemeClr val="tx1"/>
                </a:solidFill>
              </a:rPr>
              <a:t>u</a:t>
            </a:r>
          </a:p>
          <a:p>
            <a:pPr eaLnBrk="1" hangingPunct="1">
              <a:spcBef>
                <a:spcPct val="0"/>
              </a:spcBef>
            </a:pPr>
            <a:r>
              <a:rPr lang="en-US" sz="1600" b="1">
                <a:solidFill>
                  <a:schemeClr val="tx1"/>
                </a:solidFill>
              </a:rPr>
              <a:t>x</a:t>
            </a:r>
          </a:p>
        </p:txBody>
      </p:sp>
      <p:sp>
        <p:nvSpPr>
          <p:cNvPr id="56362" name="AutoShape 55"/>
          <p:cNvSpPr>
            <a:spLocks noChangeArrowheads="1"/>
          </p:cNvSpPr>
          <p:nvPr/>
        </p:nvSpPr>
        <p:spPr bwMode="auto">
          <a:xfrm>
            <a:off x="5302250" y="5084763"/>
            <a:ext cx="288925" cy="215900"/>
          </a:xfrm>
          <a:prstGeom prst="rightArrow">
            <a:avLst>
              <a:gd name="adj1" fmla="val 50000"/>
              <a:gd name="adj2" fmla="val 33456"/>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63" name="Rectangle 57"/>
          <p:cNvSpPr>
            <a:spLocks noChangeArrowheads="1"/>
          </p:cNvSpPr>
          <p:nvPr/>
        </p:nvSpPr>
        <p:spPr bwMode="auto">
          <a:xfrm>
            <a:off x="5962650" y="90488"/>
            <a:ext cx="612775" cy="35877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77B2A15-6361-458A-B6CF-E588E2073C11}" type="slidenum">
              <a:rPr lang="en-US" sz="1400" smtClean="0">
                <a:solidFill>
                  <a:srgbClr val="969696"/>
                </a:solidFill>
                <a:latin typeface="Times" pitchFamily="18" charset="0"/>
              </a:rPr>
              <a:pPr/>
              <a:t>45</a:t>
            </a:fld>
            <a:endParaRPr lang="en-US" sz="1400" smtClean="0">
              <a:solidFill>
                <a:srgbClr val="969696"/>
              </a:solidFill>
              <a:latin typeface="Times" pitchFamily="18" charset="0"/>
            </a:endParaRPr>
          </a:p>
        </p:txBody>
      </p:sp>
      <p:pic>
        <p:nvPicPr>
          <p:cNvPr id="57347" name="Picture 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3925" y="115888"/>
            <a:ext cx="2303463"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348" name="Rectangle 2"/>
          <p:cNvSpPr>
            <a:spLocks noChangeArrowheads="1"/>
          </p:cNvSpPr>
          <p:nvPr/>
        </p:nvSpPr>
        <p:spPr bwMode="auto">
          <a:xfrm>
            <a:off x="179388" y="188913"/>
            <a:ext cx="612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Digital processor implementation</a:t>
            </a:r>
          </a:p>
        </p:txBody>
      </p:sp>
      <p:sp>
        <p:nvSpPr>
          <p:cNvPr id="57349" name="Rectangle 3"/>
          <p:cNvSpPr>
            <a:spLocks noChangeArrowheads="1"/>
          </p:cNvSpPr>
          <p:nvPr/>
        </p:nvSpPr>
        <p:spPr bwMode="auto">
          <a:xfrm>
            <a:off x="0" y="908050"/>
            <a:ext cx="9144000" cy="299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olidFill>
                  <a:schemeClr val="hlink"/>
                </a:solidFill>
                <a:sym typeface="Wingdings" pitchFamily="2" charset="2"/>
              </a:rPr>
              <a:t>ADC: </a:t>
            </a:r>
            <a:r>
              <a:rPr lang="en-GB" sz="1600">
                <a:sym typeface="Wingdings" pitchFamily="2" charset="2"/>
              </a:rPr>
              <a:t>existing multi-bunch feedback systems usually employ 8-bit ADCs at up to 500 Msample/s; some implementations use a number of ADCs with higher resolution (ex. 14 bits) and lower rate working in parallel. ADCs with enhanced resolution have some advantages:</a:t>
            </a:r>
          </a:p>
          <a:p>
            <a:pPr lvl="1" algn="just">
              <a:buClr>
                <a:schemeClr val="hlink"/>
              </a:buClr>
              <a:buSzPct val="70000"/>
              <a:buFont typeface="Wingdings" pitchFamily="2" charset="2"/>
              <a:buChar char="î"/>
            </a:pPr>
            <a:r>
              <a:rPr lang="en-GB" sz="1600">
                <a:sym typeface="Wingdings" pitchFamily="2" charset="2"/>
              </a:rPr>
              <a:t> lower quantization noise (crucial for low-emittance machines)</a:t>
            </a:r>
          </a:p>
          <a:p>
            <a:pPr lvl="1" algn="just">
              <a:buClr>
                <a:schemeClr val="hlink"/>
              </a:buClr>
              <a:buSzPct val="70000"/>
              <a:buFont typeface="Wingdings" pitchFamily="2" charset="2"/>
              <a:buChar char="î"/>
            </a:pPr>
            <a:r>
              <a:rPr lang="en-GB" sz="1600">
                <a:sym typeface="Wingdings" pitchFamily="2" charset="2"/>
              </a:rPr>
              <a:t> higher dynamic range (external stable beam rejection not necessary)</a:t>
            </a:r>
          </a:p>
          <a:p>
            <a:pPr algn="just"/>
            <a:endParaRPr lang="en-GB" sz="1000">
              <a:solidFill>
                <a:schemeClr val="hlink"/>
              </a:solidFill>
              <a:sym typeface="Wingdings" pitchFamily="2" charset="2"/>
            </a:endParaRPr>
          </a:p>
          <a:p>
            <a:pPr algn="just"/>
            <a:r>
              <a:rPr lang="en-GB" sz="1600">
                <a:solidFill>
                  <a:schemeClr val="hlink"/>
                </a:solidFill>
                <a:sym typeface="Wingdings" pitchFamily="2" charset="2"/>
              </a:rPr>
              <a:t>DAC: </a:t>
            </a:r>
            <a:r>
              <a:rPr lang="en-GB" sz="1600">
                <a:sym typeface="Wingdings" pitchFamily="2" charset="2"/>
              </a:rPr>
              <a:t>usually employed DACs convert samples at up to 500 Msample/s and 14-bit resolution</a:t>
            </a:r>
          </a:p>
          <a:p>
            <a:pPr algn="just"/>
            <a:endParaRPr lang="en-GB" sz="1000">
              <a:sym typeface="Wingdings" pitchFamily="2" charset="2"/>
            </a:endParaRPr>
          </a:p>
          <a:p>
            <a:pPr algn="just"/>
            <a:r>
              <a:rPr lang="en-GB" sz="1600">
                <a:solidFill>
                  <a:schemeClr val="hlink"/>
                </a:solidFill>
                <a:sym typeface="Wingdings" pitchFamily="2" charset="2"/>
              </a:rPr>
              <a:t>Digital Processing: </a:t>
            </a:r>
            <a:r>
              <a:rPr lang="en-GB" sz="1600">
                <a:sym typeface="Wingdings" pitchFamily="2" charset="2"/>
              </a:rPr>
              <a:t>the feedback processing can be performed by discrete digital electronics (obsolete technology), DSPs or FPGAs</a:t>
            </a:r>
          </a:p>
        </p:txBody>
      </p:sp>
      <p:graphicFrame>
        <p:nvGraphicFramePr>
          <p:cNvPr id="78916" name="Group 68"/>
          <p:cNvGraphicFramePr>
            <a:graphicFrameLocks noGrp="1"/>
          </p:cNvGraphicFramePr>
          <p:nvPr/>
        </p:nvGraphicFramePr>
        <p:xfrm>
          <a:off x="1908175" y="4221163"/>
          <a:ext cx="6264275" cy="2232025"/>
        </p:xfrm>
        <a:graphic>
          <a:graphicData uri="http://schemas.openxmlformats.org/drawingml/2006/table">
            <a:tbl>
              <a:tblPr/>
              <a:tblGrid>
                <a:gridCol w="3133725"/>
                <a:gridCol w="3130550"/>
              </a:tblGrid>
              <a:tr h="1173162">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rgbClr val="009900"/>
                          </a:solidFill>
                          <a:effectLst/>
                          <a:latin typeface="Comic Sans MS" pitchFamily="66" charset="0"/>
                        </a:rPr>
                        <a:t> Easy programming</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rgbClr val="009900"/>
                          </a:solidFill>
                          <a:effectLst/>
                          <a:latin typeface="Comic Sans MS" pitchFamily="66" charset="0"/>
                        </a:rPr>
                        <a:t> Flexible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chemeClr val="hlink"/>
                          </a:solidFill>
                          <a:effectLst/>
                          <a:latin typeface="Comic Sans MS" pitchFamily="66" charset="0"/>
                        </a:rPr>
                        <a:t> Difficult HW integration</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chemeClr val="hlink"/>
                          </a:solidFill>
                          <a:effectLst/>
                          <a:latin typeface="Comic Sans MS" pitchFamily="66" charset="0"/>
                        </a:rPr>
                        <a:t> Latency</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chemeClr val="hlink"/>
                          </a:solidFill>
                          <a:effectLst/>
                          <a:latin typeface="Comic Sans MS" pitchFamily="66" charset="0"/>
                        </a:rPr>
                        <a:t> Sequential program execution</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chemeClr val="hlink"/>
                          </a:solidFill>
                          <a:effectLst/>
                          <a:latin typeface="Comic Sans MS" pitchFamily="66" charset="0"/>
                        </a:rPr>
                        <a:t> A number of DSPs are necessary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8863">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rgbClr val="009900"/>
                          </a:solidFill>
                          <a:effectLst/>
                          <a:latin typeface="Comic Sans MS" pitchFamily="66" charset="0"/>
                        </a:rPr>
                        <a:t> Fast (only one FPGA is necessary)</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rgbClr val="009900"/>
                          </a:solidFill>
                          <a:effectLst/>
                          <a:latin typeface="Comic Sans MS" pitchFamily="66" charset="0"/>
                        </a:rPr>
                        <a:t> Parallel processing</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rgbClr val="009900"/>
                          </a:solidFill>
                          <a:effectLst/>
                          <a:latin typeface="Comic Sans MS" pitchFamily="66" charset="0"/>
                        </a:rPr>
                        <a:t> Low latency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chemeClr val="hlink"/>
                          </a:solidFill>
                          <a:effectLst/>
                          <a:latin typeface="Comic Sans MS" pitchFamily="66" charset="0"/>
                        </a:rPr>
                        <a:t> Trickier programming</a:t>
                      </a: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3" pitchFamily="18" charset="2"/>
                        <a:buChar char=""/>
                        <a:tabLst/>
                      </a:pPr>
                      <a:r>
                        <a:rPr kumimoji="0" lang="en-US" sz="1400" b="0" i="0" u="none" strike="noStrike" cap="none" normalizeH="0" baseline="0" smtClean="0">
                          <a:ln>
                            <a:noFill/>
                          </a:ln>
                          <a:solidFill>
                            <a:schemeClr val="hlink"/>
                          </a:solidFill>
                          <a:effectLst/>
                          <a:latin typeface="Comic Sans MS" pitchFamily="66" charset="0"/>
                        </a:rPr>
                        <a:t> Less flexible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8900" name="Rectangle 52"/>
          <p:cNvSpPr>
            <a:spLocks noChangeArrowheads="1"/>
          </p:cNvSpPr>
          <p:nvPr/>
        </p:nvSpPr>
        <p:spPr bwMode="auto">
          <a:xfrm>
            <a:off x="1042988" y="4508500"/>
            <a:ext cx="1008062" cy="160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800">
                <a:solidFill>
                  <a:schemeClr val="accent1"/>
                </a:solidFill>
                <a:sym typeface="Symbol" pitchFamily="18" charset="2"/>
              </a:rPr>
              <a:t>DSP</a:t>
            </a:r>
          </a:p>
          <a:p>
            <a:pPr algn="l"/>
            <a:endParaRPr lang="en-GB" sz="1800">
              <a:solidFill>
                <a:schemeClr val="hlink"/>
              </a:solidFill>
              <a:sym typeface="Symbol" pitchFamily="18" charset="2"/>
            </a:endParaRPr>
          </a:p>
          <a:p>
            <a:pPr algn="l"/>
            <a:endParaRPr lang="en-GB" sz="1800">
              <a:solidFill>
                <a:schemeClr val="hlink"/>
              </a:solidFill>
              <a:sym typeface="Symbol" pitchFamily="18" charset="2"/>
            </a:endParaRPr>
          </a:p>
          <a:p>
            <a:pPr algn="l"/>
            <a:r>
              <a:rPr lang="en-GB" sz="1800">
                <a:solidFill>
                  <a:schemeClr val="accent1"/>
                </a:solidFill>
                <a:sym typeface="Symbol" pitchFamily="18" charset="2"/>
              </a:rPr>
              <a:t>FPGA</a:t>
            </a:r>
            <a:endParaRPr lang="en-GB" sz="1800">
              <a:solidFill>
                <a:schemeClr val="accent1"/>
              </a:solidFill>
              <a:latin typeface="Arial" charset="0"/>
            </a:endParaRPr>
          </a:p>
        </p:txBody>
      </p:sp>
      <p:sp>
        <p:nvSpPr>
          <p:cNvPr id="78902" name="Rectangle 54"/>
          <p:cNvSpPr>
            <a:spLocks noChangeArrowheads="1"/>
          </p:cNvSpPr>
          <p:nvPr/>
        </p:nvSpPr>
        <p:spPr bwMode="auto">
          <a:xfrm>
            <a:off x="3132138" y="3860800"/>
            <a:ext cx="446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800">
                <a:solidFill>
                  <a:srgbClr val="009900"/>
                </a:solidFill>
                <a:sym typeface="Symbol" pitchFamily="18" charset="2"/>
              </a:rPr>
              <a:t>Pros</a:t>
            </a:r>
            <a:r>
              <a:rPr lang="en-GB" sz="1800">
                <a:solidFill>
                  <a:schemeClr val="hlink"/>
                </a:solidFill>
                <a:sym typeface="Symbol" pitchFamily="18" charset="2"/>
              </a:rPr>
              <a:t>                                     Cons</a:t>
            </a:r>
            <a:endParaRPr lang="en-GB" sz="1800">
              <a:solidFill>
                <a:schemeClr val="hlink"/>
              </a:solidFill>
              <a:latin typeface="Arial" charset="0"/>
            </a:endParaRPr>
          </a:p>
        </p:txBody>
      </p:sp>
      <p:sp>
        <p:nvSpPr>
          <p:cNvPr id="57363" name="Rectangle 67"/>
          <p:cNvSpPr>
            <a:spLocks noChangeArrowheads="1"/>
          </p:cNvSpPr>
          <p:nvPr/>
        </p:nvSpPr>
        <p:spPr bwMode="auto">
          <a:xfrm>
            <a:off x="6707188" y="90488"/>
            <a:ext cx="612775" cy="35877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8916"/>
                                        </p:tgtEl>
                                        <p:attrNameLst>
                                          <p:attrName>style.visibility</p:attrName>
                                        </p:attrNameLst>
                                      </p:cBhvr>
                                      <p:to>
                                        <p:strVal val="visible"/>
                                      </p:to>
                                    </p:set>
                                    <p:animEffect transition="in" filter="dissolve">
                                      <p:cBhvr>
                                        <p:cTn id="7" dur="500"/>
                                        <p:tgtEl>
                                          <p:spTgt spid="789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8902"/>
                                        </p:tgtEl>
                                        <p:attrNameLst>
                                          <p:attrName>style.visibility</p:attrName>
                                        </p:attrNameLst>
                                      </p:cBhvr>
                                      <p:to>
                                        <p:strVal val="visible"/>
                                      </p:to>
                                    </p:set>
                                    <p:animEffect transition="in" filter="dissolve">
                                      <p:cBhvr>
                                        <p:cTn id="10" dur="500"/>
                                        <p:tgtEl>
                                          <p:spTgt spid="7890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8900"/>
                                        </p:tgtEl>
                                        <p:attrNameLst>
                                          <p:attrName>style.visibility</p:attrName>
                                        </p:attrNameLst>
                                      </p:cBhvr>
                                      <p:to>
                                        <p:strVal val="visible"/>
                                      </p:to>
                                    </p:set>
                                    <p:animEffect transition="in" filter="dissolve">
                                      <p:cBhvr>
                                        <p:cTn id="13" dur="500"/>
                                        <p:tgtEl>
                                          <p:spTgt spid="789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900" grpId="0"/>
      <p:bldP spid="7890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9BCA371-D697-4146-A016-90705340D44C}" type="slidenum">
              <a:rPr lang="en-US" sz="1400" smtClean="0">
                <a:solidFill>
                  <a:srgbClr val="969696"/>
                </a:solidFill>
                <a:latin typeface="Times" pitchFamily="18" charset="0"/>
              </a:rPr>
              <a:pPr/>
              <a:t>46</a:t>
            </a:fld>
            <a:endParaRPr lang="en-US" sz="1400" smtClean="0">
              <a:solidFill>
                <a:srgbClr val="969696"/>
              </a:solidFill>
              <a:latin typeface="Times" pitchFamily="18" charset="0"/>
            </a:endParaRPr>
          </a:p>
        </p:txBody>
      </p:sp>
      <p:sp>
        <p:nvSpPr>
          <p:cNvPr id="58371" name="Rectangle 2"/>
          <p:cNvSpPr>
            <a:spLocks noChangeArrowheads="1"/>
          </p:cNvSpPr>
          <p:nvPr/>
        </p:nvSpPr>
        <p:spPr bwMode="auto">
          <a:xfrm>
            <a:off x="395288" y="188913"/>
            <a:ext cx="4692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Examples of digital processors</a:t>
            </a:r>
          </a:p>
        </p:txBody>
      </p:sp>
      <p:sp>
        <p:nvSpPr>
          <p:cNvPr id="131075" name="Text Box 3"/>
          <p:cNvSpPr txBox="1">
            <a:spLocks noChangeArrowheads="1"/>
          </p:cNvSpPr>
          <p:nvPr/>
        </p:nvSpPr>
        <p:spPr bwMode="auto">
          <a:xfrm>
            <a:off x="179388" y="968375"/>
            <a:ext cx="5113337" cy="519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a:spcBef>
                <a:spcPct val="0"/>
              </a:spcBef>
              <a:buClr>
                <a:schemeClr val="hlink"/>
              </a:buClr>
              <a:buSzPct val="70000"/>
              <a:buFont typeface="Wingdings" pitchFamily="2" charset="2"/>
              <a:buChar char="î"/>
            </a:pPr>
            <a:r>
              <a:rPr lang="en-US" sz="1400"/>
              <a:t> </a:t>
            </a:r>
            <a:r>
              <a:rPr lang="en-US" sz="1400">
                <a:solidFill>
                  <a:schemeClr val="hlink"/>
                </a:solidFill>
              </a:rPr>
              <a:t>PETRA</a:t>
            </a:r>
            <a:r>
              <a:rPr lang="en-US" sz="1400"/>
              <a:t> transverse and longitudinal feedbacks: one ADC, a digital processing electronics made of discrete components (adders, multipliers, shift registers, …) implementing a FIR filter, and a DAC</a:t>
            </a:r>
          </a:p>
          <a:p>
            <a:pPr algn="just">
              <a:spcBef>
                <a:spcPct val="0"/>
              </a:spcBef>
              <a:buClr>
                <a:schemeClr val="hlink"/>
              </a:buClr>
              <a:buSzPct val="70000"/>
              <a:buFont typeface="Wingdings" pitchFamily="2" charset="2"/>
              <a:buChar char="î"/>
            </a:pPr>
            <a:endParaRPr lang="en-US" sz="1400"/>
          </a:p>
          <a:p>
            <a:pPr algn="just">
              <a:spcBef>
                <a:spcPct val="0"/>
              </a:spcBef>
              <a:buClr>
                <a:schemeClr val="hlink"/>
              </a:buClr>
              <a:buSzPct val="70000"/>
              <a:buFont typeface="Wingdings" pitchFamily="2" charset="2"/>
              <a:buChar char="î"/>
            </a:pPr>
            <a:r>
              <a:rPr lang="en-US" sz="1400"/>
              <a:t> </a:t>
            </a:r>
            <a:r>
              <a:rPr lang="en-US" sz="1400">
                <a:solidFill>
                  <a:schemeClr val="hlink"/>
                </a:solidFill>
              </a:rPr>
              <a:t>ALS/PEP-II/DA</a:t>
            </a:r>
            <a:r>
              <a:rPr lang="en-US" sz="1400">
                <a:solidFill>
                  <a:schemeClr val="hlink"/>
                </a:solidFill>
                <a:latin typeface="Symbol" pitchFamily="18" charset="2"/>
              </a:rPr>
              <a:t></a:t>
            </a:r>
            <a:r>
              <a:rPr lang="en-US" sz="1400">
                <a:solidFill>
                  <a:schemeClr val="hlink"/>
                </a:solidFill>
              </a:rPr>
              <a:t>NE</a:t>
            </a:r>
            <a:r>
              <a:rPr lang="en-US" sz="1400"/>
              <a:t> longitudinal feedback (also adopted at </a:t>
            </a:r>
            <a:r>
              <a:rPr lang="en-US" sz="1400">
                <a:solidFill>
                  <a:schemeClr val="hlink"/>
                </a:solidFill>
              </a:rPr>
              <a:t>SPEAR, Bessy II and PLS</a:t>
            </a:r>
            <a:r>
              <a:rPr lang="en-US" sz="1400"/>
              <a:t>): A/D and D/A conversions performed by VXI boards, feedback processing made by DSP boards hosted in a number of VME crates</a:t>
            </a:r>
          </a:p>
          <a:p>
            <a:pPr algn="just">
              <a:spcBef>
                <a:spcPct val="0"/>
              </a:spcBef>
              <a:buClr>
                <a:schemeClr val="hlink"/>
              </a:buClr>
              <a:buSzPct val="70000"/>
              <a:buFont typeface="Wingdings" pitchFamily="2" charset="2"/>
              <a:buChar char="î"/>
            </a:pPr>
            <a:endParaRPr lang="en-US" sz="1400"/>
          </a:p>
          <a:p>
            <a:pPr algn="just">
              <a:spcBef>
                <a:spcPct val="0"/>
              </a:spcBef>
              <a:buClr>
                <a:schemeClr val="hlink"/>
              </a:buClr>
              <a:buSzPct val="70000"/>
              <a:buFont typeface="Wingdings" pitchFamily="2" charset="2"/>
              <a:buChar char="î"/>
            </a:pPr>
            <a:r>
              <a:rPr lang="en-US" sz="1400"/>
              <a:t> </a:t>
            </a:r>
            <a:r>
              <a:rPr lang="en-US" sz="1400">
                <a:solidFill>
                  <a:schemeClr val="hlink"/>
                </a:solidFill>
              </a:rPr>
              <a:t>PEP-II</a:t>
            </a:r>
            <a:r>
              <a:rPr lang="en-US" sz="1400"/>
              <a:t> transverse feedback: the digital part, made of two ADCs, a FPGA and a DAC, features a digital delay and integrated diagnostics tools, while the rest of the signal processing is made analogically</a:t>
            </a:r>
          </a:p>
          <a:p>
            <a:pPr algn="just">
              <a:spcBef>
                <a:spcPct val="0"/>
              </a:spcBef>
              <a:buClr>
                <a:schemeClr val="hlink"/>
              </a:buClr>
              <a:buSzPct val="70000"/>
              <a:buFont typeface="Wingdings" pitchFamily="2" charset="2"/>
              <a:buChar char="î"/>
            </a:pPr>
            <a:endParaRPr lang="en-US" sz="1400"/>
          </a:p>
          <a:p>
            <a:pPr algn="just">
              <a:spcBef>
                <a:spcPct val="0"/>
              </a:spcBef>
              <a:buClr>
                <a:schemeClr val="hlink"/>
              </a:buClr>
              <a:buSzPct val="70000"/>
              <a:buFont typeface="Wingdings" pitchFamily="2" charset="2"/>
              <a:buChar char="î"/>
            </a:pPr>
            <a:r>
              <a:rPr lang="en-US" sz="1400"/>
              <a:t> </a:t>
            </a:r>
            <a:r>
              <a:rPr lang="en-US" sz="1400">
                <a:solidFill>
                  <a:schemeClr val="hlink"/>
                </a:solidFill>
              </a:rPr>
              <a:t>KEKB</a:t>
            </a:r>
            <a:r>
              <a:rPr lang="en-US" sz="1400"/>
              <a:t> transverse and longitudinal feedbacks: the digital processing unit, made of discrete digital electronics and banks of memories, performs a two tap FIR filter featuring stable beam rejection, phase shift and delay</a:t>
            </a:r>
          </a:p>
          <a:p>
            <a:pPr algn="just">
              <a:spcBef>
                <a:spcPct val="0"/>
              </a:spcBef>
              <a:buClr>
                <a:schemeClr val="hlink"/>
              </a:buClr>
              <a:buSzPct val="70000"/>
              <a:buFont typeface="Wingdings" pitchFamily="2" charset="2"/>
              <a:buChar char="î"/>
            </a:pPr>
            <a:endParaRPr lang="en-US" sz="1400"/>
          </a:p>
          <a:p>
            <a:pPr algn="just">
              <a:spcBef>
                <a:spcPct val="0"/>
              </a:spcBef>
              <a:buClr>
                <a:schemeClr val="hlink"/>
              </a:buClr>
              <a:buSzPct val="70000"/>
              <a:buFont typeface="Wingdings" pitchFamily="2" charset="2"/>
              <a:buChar char="î"/>
            </a:pPr>
            <a:r>
              <a:rPr lang="en-US" sz="1400"/>
              <a:t> </a:t>
            </a:r>
            <a:r>
              <a:rPr lang="en-US" sz="1400">
                <a:solidFill>
                  <a:schemeClr val="hlink"/>
                </a:solidFill>
              </a:rPr>
              <a:t>Elettra/SLS</a:t>
            </a:r>
            <a:r>
              <a:rPr lang="en-US" sz="1400"/>
              <a:t> transverse and longitudinal feedbacks: the digital processing unit is made of a VME crate equipped with one ADC, one DAC and six commercial DSP boards (Elettra only) with four microprocessors each</a:t>
            </a:r>
          </a:p>
        </p:txBody>
      </p:sp>
      <p:pic>
        <p:nvPicPr>
          <p:cNvPr id="131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908050"/>
            <a:ext cx="2159000" cy="170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1077" name="AutoShape 5"/>
          <p:cNvSpPr>
            <a:spLocks noChangeArrowheads="1"/>
          </p:cNvSpPr>
          <p:nvPr/>
        </p:nvSpPr>
        <p:spPr bwMode="auto">
          <a:xfrm rot="-787224">
            <a:off x="5294313" y="2076450"/>
            <a:ext cx="790575" cy="431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1078" name="AutoShape 6"/>
          <p:cNvSpPr>
            <a:spLocks noChangeArrowheads="1"/>
          </p:cNvSpPr>
          <p:nvPr/>
        </p:nvSpPr>
        <p:spPr bwMode="auto">
          <a:xfrm rot="-1785476">
            <a:off x="5292725" y="3933825"/>
            <a:ext cx="863600" cy="431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107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7138" y="2636838"/>
            <a:ext cx="2152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1080" name="Picture 8" descr="CIMG23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2225" y="4292600"/>
            <a:ext cx="1712913"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81" name="AutoShape 9"/>
          <p:cNvSpPr>
            <a:spLocks noChangeArrowheads="1"/>
          </p:cNvSpPr>
          <p:nvPr/>
        </p:nvSpPr>
        <p:spPr bwMode="auto">
          <a:xfrm rot="-327612">
            <a:off x="5292725" y="5310188"/>
            <a:ext cx="863600" cy="431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Effect transition="in" filter="dissolve">
                                      <p:cBhvr>
                                        <p:cTn id="7" dur="500"/>
                                        <p:tgtEl>
                                          <p:spTgt spid="131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1075">
                                            <p:txEl>
                                              <p:pRg st="2" end="2"/>
                                            </p:txEl>
                                          </p:spTgt>
                                        </p:tgtEl>
                                        <p:attrNameLst>
                                          <p:attrName>style.visibility</p:attrName>
                                        </p:attrNameLst>
                                      </p:cBhvr>
                                      <p:to>
                                        <p:strVal val="visible"/>
                                      </p:to>
                                    </p:set>
                                    <p:animEffect transition="in" filter="dissolve">
                                      <p:cBhvr>
                                        <p:cTn id="12" dur="500"/>
                                        <p:tgtEl>
                                          <p:spTgt spid="131075">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31077"/>
                                        </p:tgtEl>
                                        <p:attrNameLst>
                                          <p:attrName>style.visibility</p:attrName>
                                        </p:attrNameLst>
                                      </p:cBhvr>
                                      <p:to>
                                        <p:strVal val="visible"/>
                                      </p:to>
                                    </p:set>
                                    <p:animEffect transition="in" filter="dissolve">
                                      <p:cBhvr>
                                        <p:cTn id="15" dur="500"/>
                                        <p:tgtEl>
                                          <p:spTgt spid="131077"/>
                                        </p:tgtEl>
                                      </p:cBhvr>
                                    </p:animEffect>
                                  </p:childTnLst>
                                </p:cTn>
                              </p:par>
                              <p:par>
                                <p:cTn id="16" presetID="9" presetClass="entr" presetSubtype="0" fill="hold" nodeType="withEffect">
                                  <p:stCondLst>
                                    <p:cond delay="0"/>
                                  </p:stCondLst>
                                  <p:childTnLst>
                                    <p:set>
                                      <p:cBhvr>
                                        <p:cTn id="17" dur="1" fill="hold">
                                          <p:stCondLst>
                                            <p:cond delay="0"/>
                                          </p:stCondLst>
                                        </p:cTn>
                                        <p:tgtEl>
                                          <p:spTgt spid="131076"/>
                                        </p:tgtEl>
                                        <p:attrNameLst>
                                          <p:attrName>style.visibility</p:attrName>
                                        </p:attrNameLst>
                                      </p:cBhvr>
                                      <p:to>
                                        <p:strVal val="visible"/>
                                      </p:to>
                                    </p:set>
                                    <p:animEffect transition="in" filter="dissolve">
                                      <p:cBhvr>
                                        <p:cTn id="18" dur="500"/>
                                        <p:tgtEl>
                                          <p:spTgt spid="13107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131075">
                                            <p:txEl>
                                              <p:pRg st="4" end="4"/>
                                            </p:txEl>
                                          </p:spTgt>
                                        </p:tgtEl>
                                        <p:attrNameLst>
                                          <p:attrName>style.visibility</p:attrName>
                                        </p:attrNameLst>
                                      </p:cBhvr>
                                      <p:to>
                                        <p:strVal val="visible"/>
                                      </p:to>
                                    </p:set>
                                    <p:animEffect transition="in" filter="dissolve">
                                      <p:cBhvr>
                                        <p:cTn id="23" dur="500"/>
                                        <p:tgtEl>
                                          <p:spTgt spid="131075">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131075">
                                            <p:txEl>
                                              <p:pRg st="6" end="6"/>
                                            </p:txEl>
                                          </p:spTgt>
                                        </p:tgtEl>
                                        <p:attrNameLst>
                                          <p:attrName>style.visibility</p:attrName>
                                        </p:attrNameLst>
                                      </p:cBhvr>
                                      <p:to>
                                        <p:strVal val="visible"/>
                                      </p:to>
                                    </p:set>
                                    <p:animEffect transition="in" filter="dissolve">
                                      <p:cBhvr>
                                        <p:cTn id="28" dur="500"/>
                                        <p:tgtEl>
                                          <p:spTgt spid="131075">
                                            <p:txEl>
                                              <p:pRg st="6" end="6"/>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31078"/>
                                        </p:tgtEl>
                                        <p:attrNameLst>
                                          <p:attrName>style.visibility</p:attrName>
                                        </p:attrNameLst>
                                      </p:cBhvr>
                                      <p:to>
                                        <p:strVal val="visible"/>
                                      </p:to>
                                    </p:set>
                                    <p:animEffect transition="in" filter="dissolve">
                                      <p:cBhvr>
                                        <p:cTn id="31" dur="500"/>
                                        <p:tgtEl>
                                          <p:spTgt spid="131078"/>
                                        </p:tgtEl>
                                      </p:cBhvr>
                                    </p:animEffect>
                                  </p:childTnLst>
                                </p:cTn>
                              </p:par>
                              <p:par>
                                <p:cTn id="32" presetID="9" presetClass="entr" presetSubtype="0" fill="hold" nodeType="withEffect">
                                  <p:stCondLst>
                                    <p:cond delay="0"/>
                                  </p:stCondLst>
                                  <p:childTnLst>
                                    <p:set>
                                      <p:cBhvr>
                                        <p:cTn id="33" dur="1" fill="hold">
                                          <p:stCondLst>
                                            <p:cond delay="0"/>
                                          </p:stCondLst>
                                        </p:cTn>
                                        <p:tgtEl>
                                          <p:spTgt spid="131079"/>
                                        </p:tgtEl>
                                        <p:attrNameLst>
                                          <p:attrName>style.visibility</p:attrName>
                                        </p:attrNameLst>
                                      </p:cBhvr>
                                      <p:to>
                                        <p:strVal val="visible"/>
                                      </p:to>
                                    </p:set>
                                    <p:animEffect transition="in" filter="dissolve">
                                      <p:cBhvr>
                                        <p:cTn id="34" dur="500"/>
                                        <p:tgtEl>
                                          <p:spTgt spid="13107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nodeType="clickEffect">
                                  <p:stCondLst>
                                    <p:cond delay="0"/>
                                  </p:stCondLst>
                                  <p:childTnLst>
                                    <p:set>
                                      <p:cBhvr>
                                        <p:cTn id="38" dur="1" fill="hold">
                                          <p:stCondLst>
                                            <p:cond delay="0"/>
                                          </p:stCondLst>
                                        </p:cTn>
                                        <p:tgtEl>
                                          <p:spTgt spid="131075">
                                            <p:txEl>
                                              <p:pRg st="8" end="8"/>
                                            </p:txEl>
                                          </p:spTgt>
                                        </p:tgtEl>
                                        <p:attrNameLst>
                                          <p:attrName>style.visibility</p:attrName>
                                        </p:attrNameLst>
                                      </p:cBhvr>
                                      <p:to>
                                        <p:strVal val="visible"/>
                                      </p:to>
                                    </p:set>
                                    <p:animEffect transition="in" filter="dissolve">
                                      <p:cBhvr>
                                        <p:cTn id="39" dur="500"/>
                                        <p:tgtEl>
                                          <p:spTgt spid="131075">
                                            <p:txEl>
                                              <p:pRg st="8" end="8"/>
                                            </p:txEl>
                                          </p:spTgt>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31081"/>
                                        </p:tgtEl>
                                        <p:attrNameLst>
                                          <p:attrName>style.visibility</p:attrName>
                                        </p:attrNameLst>
                                      </p:cBhvr>
                                      <p:to>
                                        <p:strVal val="visible"/>
                                      </p:to>
                                    </p:set>
                                    <p:animEffect transition="in" filter="dissolve">
                                      <p:cBhvr>
                                        <p:cTn id="42" dur="500"/>
                                        <p:tgtEl>
                                          <p:spTgt spid="131081"/>
                                        </p:tgtEl>
                                      </p:cBhvr>
                                    </p:animEffect>
                                  </p:childTnLst>
                                </p:cTn>
                              </p:par>
                              <p:par>
                                <p:cTn id="43" presetID="9" presetClass="entr" presetSubtype="0" fill="hold" nodeType="withEffect">
                                  <p:stCondLst>
                                    <p:cond delay="0"/>
                                  </p:stCondLst>
                                  <p:childTnLst>
                                    <p:set>
                                      <p:cBhvr>
                                        <p:cTn id="44" dur="1" fill="hold">
                                          <p:stCondLst>
                                            <p:cond delay="0"/>
                                          </p:stCondLst>
                                        </p:cTn>
                                        <p:tgtEl>
                                          <p:spTgt spid="131080"/>
                                        </p:tgtEl>
                                        <p:attrNameLst>
                                          <p:attrName>style.visibility</p:attrName>
                                        </p:attrNameLst>
                                      </p:cBhvr>
                                      <p:to>
                                        <p:strVal val="visible"/>
                                      </p:to>
                                    </p:set>
                                    <p:animEffect transition="in" filter="dissolve">
                                      <p:cBhvr>
                                        <p:cTn id="45" dur="500"/>
                                        <p:tgtEl>
                                          <p:spTgt spid="131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7" grpId="0" animBg="1"/>
      <p:bldP spid="131078" grpId="0" animBg="1"/>
      <p:bldP spid="13108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E078292-8982-4FAD-A8C2-51AADBA1269B}" type="slidenum">
              <a:rPr lang="en-US" sz="1400" smtClean="0">
                <a:solidFill>
                  <a:srgbClr val="969696"/>
                </a:solidFill>
                <a:latin typeface="Times" pitchFamily="18" charset="0"/>
              </a:rPr>
              <a:pPr/>
              <a:t>47</a:t>
            </a:fld>
            <a:endParaRPr lang="en-US" sz="1400" smtClean="0">
              <a:solidFill>
                <a:srgbClr val="969696"/>
              </a:solidFill>
              <a:latin typeface="Times" pitchFamily="18" charset="0"/>
            </a:endParaRPr>
          </a:p>
        </p:txBody>
      </p:sp>
      <p:pic>
        <p:nvPicPr>
          <p:cNvPr id="1321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300" y="3068638"/>
            <a:ext cx="3314700" cy="127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2099" name="Text Box 3"/>
          <p:cNvSpPr txBox="1">
            <a:spLocks noChangeArrowheads="1"/>
          </p:cNvSpPr>
          <p:nvPr/>
        </p:nvSpPr>
        <p:spPr bwMode="auto">
          <a:xfrm>
            <a:off x="0" y="908050"/>
            <a:ext cx="5472113" cy="562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a:spcBef>
                <a:spcPct val="0"/>
              </a:spcBef>
              <a:buClr>
                <a:schemeClr val="hlink"/>
              </a:buClr>
              <a:buSzPct val="70000"/>
              <a:buFont typeface="Wingdings" pitchFamily="2" charset="2"/>
              <a:buChar char="î"/>
            </a:pPr>
            <a:r>
              <a:rPr lang="en-US" sz="1400"/>
              <a:t> </a:t>
            </a:r>
            <a:r>
              <a:rPr lang="en-US" sz="1400">
                <a:solidFill>
                  <a:schemeClr val="hlink"/>
                </a:solidFill>
              </a:rPr>
              <a:t>CESR</a:t>
            </a:r>
            <a:r>
              <a:rPr lang="en-US" sz="1400"/>
              <a:t> transverse and longitudinal feedbacks: they employ VME digital processing boards equipped with ADC, DAC, FIFOs and PLDs</a:t>
            </a:r>
          </a:p>
          <a:p>
            <a:pPr algn="just">
              <a:spcBef>
                <a:spcPct val="0"/>
              </a:spcBef>
              <a:buClr>
                <a:schemeClr val="hlink"/>
              </a:buClr>
              <a:buSzPct val="70000"/>
              <a:buFont typeface="Wingdings" pitchFamily="2" charset="2"/>
              <a:buNone/>
            </a:pPr>
            <a:endParaRPr lang="en-US" sz="1400"/>
          </a:p>
          <a:p>
            <a:pPr algn="just">
              <a:spcBef>
                <a:spcPct val="0"/>
              </a:spcBef>
              <a:buClr>
                <a:schemeClr val="hlink"/>
              </a:buClr>
              <a:buSzPct val="70000"/>
              <a:buFont typeface="Wingdings" pitchFamily="2" charset="2"/>
              <a:buChar char="î"/>
            </a:pPr>
            <a:r>
              <a:rPr lang="en-US" sz="1400"/>
              <a:t> </a:t>
            </a:r>
            <a:r>
              <a:rPr lang="en-US" sz="1400">
                <a:solidFill>
                  <a:schemeClr val="hlink"/>
                </a:solidFill>
              </a:rPr>
              <a:t>HERA-p</a:t>
            </a:r>
            <a:r>
              <a:rPr lang="en-US" sz="1400"/>
              <a:t> longitudinal feedback: it is made of a processing chain with two ADCs (for I and Q components), a FPGA and two DACs</a:t>
            </a:r>
          </a:p>
          <a:p>
            <a:pPr algn="just">
              <a:spcBef>
                <a:spcPct val="0"/>
              </a:spcBef>
              <a:buClr>
                <a:schemeClr val="hlink"/>
              </a:buClr>
              <a:buSzPct val="70000"/>
              <a:buFont typeface="Wingdings" pitchFamily="2" charset="2"/>
              <a:buChar char="î"/>
            </a:pPr>
            <a:endParaRPr lang="en-US" sz="1400"/>
          </a:p>
          <a:p>
            <a:pPr algn="just">
              <a:spcBef>
                <a:spcPct val="0"/>
              </a:spcBef>
              <a:buClr>
                <a:schemeClr val="hlink"/>
              </a:buClr>
              <a:buSzPct val="70000"/>
              <a:buFont typeface="Wingdings" pitchFamily="2" charset="2"/>
              <a:buChar char="î"/>
            </a:pPr>
            <a:r>
              <a:rPr lang="en-US" sz="1400"/>
              <a:t> </a:t>
            </a:r>
            <a:r>
              <a:rPr lang="en-US" sz="1400">
                <a:solidFill>
                  <a:schemeClr val="hlink"/>
                </a:solidFill>
              </a:rPr>
              <a:t>SPring-8</a:t>
            </a:r>
            <a:r>
              <a:rPr lang="en-US" sz="1400"/>
              <a:t> transverse feedback (also adopted at </a:t>
            </a:r>
            <a:r>
              <a:rPr lang="en-US" sz="1400">
                <a:solidFill>
                  <a:schemeClr val="hlink"/>
                </a:solidFill>
              </a:rPr>
              <a:t>TLS, KEK Photon Factory and Soleil</a:t>
            </a:r>
            <a:r>
              <a:rPr lang="en-US" sz="1400"/>
              <a:t>): fast analog de-multiplexer that distributes analog samples to a number of slower ADC FPGA channels. The correction samples are converted to analog by one DAC</a:t>
            </a:r>
          </a:p>
          <a:p>
            <a:pPr algn="just">
              <a:spcBef>
                <a:spcPct val="0"/>
              </a:spcBef>
              <a:buClr>
                <a:schemeClr val="hlink"/>
              </a:buClr>
              <a:buSzPct val="70000"/>
              <a:buFont typeface="Wingdings" pitchFamily="2" charset="2"/>
              <a:buChar char="î"/>
            </a:pPr>
            <a:endParaRPr lang="en-US" sz="1400"/>
          </a:p>
          <a:p>
            <a:pPr algn="just">
              <a:spcBef>
                <a:spcPct val="0"/>
              </a:spcBef>
              <a:buClr>
                <a:schemeClr val="hlink"/>
              </a:buClr>
              <a:buSzPct val="70000"/>
              <a:buFont typeface="Wingdings" pitchFamily="2" charset="2"/>
              <a:buChar char="î"/>
            </a:pPr>
            <a:r>
              <a:rPr lang="en-US" sz="1400"/>
              <a:t> </a:t>
            </a:r>
            <a:r>
              <a:rPr lang="en-US" sz="1400">
                <a:solidFill>
                  <a:schemeClr val="hlink"/>
                </a:solidFill>
              </a:rPr>
              <a:t>ESRF</a:t>
            </a:r>
            <a:r>
              <a:rPr lang="en-US" sz="1400"/>
              <a:t> transverse/longitudinal and </a:t>
            </a:r>
            <a:r>
              <a:rPr lang="en-US" sz="1400">
                <a:solidFill>
                  <a:schemeClr val="hlink"/>
                </a:solidFill>
              </a:rPr>
              <a:t>Diamond</a:t>
            </a:r>
            <a:r>
              <a:rPr lang="en-US" sz="1400"/>
              <a:t> transverse feedbacks: commercial product ‘Libera Bunch by Bunch’ (by Instrumentation Technologies), which features four ADCs sampling the same analog signal opportunely delayed, one FPGA and one DAC</a:t>
            </a:r>
          </a:p>
          <a:p>
            <a:pPr algn="just">
              <a:spcBef>
                <a:spcPct val="0"/>
              </a:spcBef>
              <a:buClr>
                <a:schemeClr val="hlink"/>
              </a:buClr>
              <a:buSzPct val="70000"/>
              <a:buFont typeface="Wingdings" pitchFamily="2" charset="2"/>
              <a:buChar char="î"/>
            </a:pPr>
            <a:endParaRPr lang="en-US" sz="1400"/>
          </a:p>
          <a:p>
            <a:pPr algn="just">
              <a:spcBef>
                <a:spcPct val="0"/>
              </a:spcBef>
              <a:buClr>
                <a:schemeClr val="hlink"/>
              </a:buClr>
              <a:buSzPct val="70000"/>
              <a:buFont typeface="Wingdings" pitchFamily="2" charset="2"/>
              <a:buChar char="î"/>
            </a:pPr>
            <a:r>
              <a:rPr lang="en-US" sz="1400"/>
              <a:t> </a:t>
            </a:r>
            <a:r>
              <a:rPr lang="en-US" sz="1400">
                <a:solidFill>
                  <a:schemeClr val="hlink"/>
                </a:solidFill>
              </a:rPr>
              <a:t>HLS</a:t>
            </a:r>
            <a:r>
              <a:rPr lang="en-US" sz="1400"/>
              <a:t> tranverse feedback: the digital processor consists of two ADCs, one FPGA and two DACs</a:t>
            </a:r>
          </a:p>
          <a:p>
            <a:pPr algn="just">
              <a:spcBef>
                <a:spcPct val="0"/>
              </a:spcBef>
              <a:buClr>
                <a:schemeClr val="hlink"/>
              </a:buClr>
              <a:buSzPct val="70000"/>
              <a:buFont typeface="Wingdings" pitchFamily="2" charset="2"/>
              <a:buChar char="î"/>
            </a:pPr>
            <a:endParaRPr lang="en-US" sz="1400"/>
          </a:p>
          <a:p>
            <a:pPr algn="just">
              <a:spcBef>
                <a:spcPct val="0"/>
              </a:spcBef>
              <a:buClr>
                <a:schemeClr val="hlink"/>
              </a:buClr>
              <a:buSzPct val="70000"/>
              <a:buFont typeface="Wingdings" pitchFamily="2" charset="2"/>
              <a:buChar char="î"/>
            </a:pPr>
            <a:r>
              <a:rPr lang="en-US" sz="1400"/>
              <a:t> </a:t>
            </a:r>
            <a:r>
              <a:rPr lang="en-US" sz="1400">
                <a:solidFill>
                  <a:schemeClr val="hlink"/>
                </a:solidFill>
              </a:rPr>
              <a:t>DA</a:t>
            </a:r>
            <a:r>
              <a:rPr lang="en-US" sz="1400">
                <a:solidFill>
                  <a:schemeClr val="hlink"/>
                </a:solidFill>
                <a:latin typeface="Symbol" pitchFamily="18" charset="2"/>
              </a:rPr>
              <a:t></a:t>
            </a:r>
            <a:r>
              <a:rPr lang="en-US" sz="1400">
                <a:solidFill>
                  <a:schemeClr val="hlink"/>
                </a:solidFill>
              </a:rPr>
              <a:t>NE</a:t>
            </a:r>
            <a:r>
              <a:rPr lang="en-US" sz="1400"/>
              <a:t> transverse and </a:t>
            </a:r>
            <a:r>
              <a:rPr lang="en-US" sz="1400">
                <a:solidFill>
                  <a:schemeClr val="hlink"/>
                </a:solidFill>
              </a:rPr>
              <a:t>KEK-Photon-Factory</a:t>
            </a:r>
            <a:r>
              <a:rPr lang="en-US" sz="1400"/>
              <a:t> longitudinal feedbacks: commercial product called ‘iGp’ (by Dimtel), featuring an ADC-FPGA-DAC chain</a:t>
            </a:r>
          </a:p>
        </p:txBody>
      </p:sp>
      <p:sp>
        <p:nvSpPr>
          <p:cNvPr id="132100" name="AutoShape 4"/>
          <p:cNvSpPr>
            <a:spLocks noChangeArrowheads="1"/>
          </p:cNvSpPr>
          <p:nvPr/>
        </p:nvSpPr>
        <p:spPr bwMode="auto">
          <a:xfrm rot="-1541697">
            <a:off x="5441950" y="2451100"/>
            <a:ext cx="792163" cy="431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2101" name="AutoShape 5"/>
          <p:cNvSpPr>
            <a:spLocks noChangeArrowheads="1"/>
          </p:cNvSpPr>
          <p:nvPr/>
        </p:nvSpPr>
        <p:spPr bwMode="auto">
          <a:xfrm rot="-1594022">
            <a:off x="5514975" y="3892550"/>
            <a:ext cx="719138" cy="431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2104" name="Picture 8" descr="iGp_photo_br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4275" y="5084763"/>
            <a:ext cx="2879725"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0" name="Rectangle 10"/>
          <p:cNvSpPr>
            <a:spLocks noChangeArrowheads="1"/>
          </p:cNvSpPr>
          <p:nvPr/>
        </p:nvSpPr>
        <p:spPr bwMode="auto">
          <a:xfrm>
            <a:off x="395288" y="188913"/>
            <a:ext cx="4692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Examples of digital processors</a:t>
            </a:r>
          </a:p>
        </p:txBody>
      </p:sp>
      <p:pic>
        <p:nvPicPr>
          <p:cNvPr id="132107" name="Picture 11" descr="Figure41_SPring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7763" y="1341438"/>
            <a:ext cx="25606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8" name="AutoShape 12"/>
          <p:cNvSpPr>
            <a:spLocks noChangeArrowheads="1"/>
          </p:cNvSpPr>
          <p:nvPr/>
        </p:nvSpPr>
        <p:spPr bwMode="auto">
          <a:xfrm rot="-479021">
            <a:off x="5508625" y="5805488"/>
            <a:ext cx="647700" cy="431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Effect transition="in" filter="dissolve">
                                      <p:cBhvr>
                                        <p:cTn id="7" dur="500"/>
                                        <p:tgtEl>
                                          <p:spTgt spid="1320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2099">
                                            <p:txEl>
                                              <p:pRg st="2" end="2"/>
                                            </p:txEl>
                                          </p:spTgt>
                                        </p:tgtEl>
                                        <p:attrNameLst>
                                          <p:attrName>style.visibility</p:attrName>
                                        </p:attrNameLst>
                                      </p:cBhvr>
                                      <p:to>
                                        <p:strVal val="visible"/>
                                      </p:to>
                                    </p:set>
                                    <p:animEffect transition="in" filter="dissolve">
                                      <p:cBhvr>
                                        <p:cTn id="12" dur="500"/>
                                        <p:tgtEl>
                                          <p:spTgt spid="1320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32099">
                                            <p:txEl>
                                              <p:pRg st="4" end="4"/>
                                            </p:txEl>
                                          </p:spTgt>
                                        </p:tgtEl>
                                        <p:attrNameLst>
                                          <p:attrName>style.visibility</p:attrName>
                                        </p:attrNameLst>
                                      </p:cBhvr>
                                      <p:to>
                                        <p:strVal val="visible"/>
                                      </p:to>
                                    </p:set>
                                    <p:animEffect transition="in" filter="dissolve">
                                      <p:cBhvr>
                                        <p:cTn id="17" dur="500"/>
                                        <p:tgtEl>
                                          <p:spTgt spid="132099">
                                            <p:txEl>
                                              <p:pRg st="4" end="4"/>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32100"/>
                                        </p:tgtEl>
                                        <p:attrNameLst>
                                          <p:attrName>style.visibility</p:attrName>
                                        </p:attrNameLst>
                                      </p:cBhvr>
                                      <p:to>
                                        <p:strVal val="visible"/>
                                      </p:to>
                                    </p:set>
                                    <p:animEffect transition="in" filter="dissolve">
                                      <p:cBhvr>
                                        <p:cTn id="20" dur="500"/>
                                        <p:tgtEl>
                                          <p:spTgt spid="132100"/>
                                        </p:tgtEl>
                                      </p:cBhvr>
                                    </p:animEffect>
                                  </p:childTnLst>
                                </p:cTn>
                              </p:par>
                              <p:par>
                                <p:cTn id="21" presetID="9" presetClass="entr" presetSubtype="0" fill="hold" nodeType="withEffect">
                                  <p:stCondLst>
                                    <p:cond delay="0"/>
                                  </p:stCondLst>
                                  <p:childTnLst>
                                    <p:set>
                                      <p:cBhvr>
                                        <p:cTn id="22" dur="1" fill="hold">
                                          <p:stCondLst>
                                            <p:cond delay="0"/>
                                          </p:stCondLst>
                                        </p:cTn>
                                        <p:tgtEl>
                                          <p:spTgt spid="132107"/>
                                        </p:tgtEl>
                                        <p:attrNameLst>
                                          <p:attrName>style.visibility</p:attrName>
                                        </p:attrNameLst>
                                      </p:cBhvr>
                                      <p:to>
                                        <p:strVal val="visible"/>
                                      </p:to>
                                    </p:set>
                                    <p:animEffect transition="in" filter="dissolve">
                                      <p:cBhvr>
                                        <p:cTn id="23" dur="500"/>
                                        <p:tgtEl>
                                          <p:spTgt spid="13210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132099">
                                            <p:txEl>
                                              <p:pRg st="6" end="6"/>
                                            </p:txEl>
                                          </p:spTgt>
                                        </p:tgtEl>
                                        <p:attrNameLst>
                                          <p:attrName>style.visibility</p:attrName>
                                        </p:attrNameLst>
                                      </p:cBhvr>
                                      <p:to>
                                        <p:strVal val="visible"/>
                                      </p:to>
                                    </p:set>
                                    <p:animEffect transition="in" filter="dissolve">
                                      <p:cBhvr>
                                        <p:cTn id="28" dur="500"/>
                                        <p:tgtEl>
                                          <p:spTgt spid="132099">
                                            <p:txEl>
                                              <p:pRg st="6" end="6"/>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132103"/>
                                        </p:tgtEl>
                                        <p:attrNameLst>
                                          <p:attrName>style.visibility</p:attrName>
                                        </p:attrNameLst>
                                      </p:cBhvr>
                                      <p:to>
                                        <p:strVal val="visible"/>
                                      </p:to>
                                    </p:set>
                                    <p:animEffect transition="in" filter="dissolve">
                                      <p:cBhvr>
                                        <p:cTn id="31" dur="500"/>
                                        <p:tgtEl>
                                          <p:spTgt spid="13210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32101"/>
                                        </p:tgtEl>
                                        <p:attrNameLst>
                                          <p:attrName>style.visibility</p:attrName>
                                        </p:attrNameLst>
                                      </p:cBhvr>
                                      <p:to>
                                        <p:strVal val="visible"/>
                                      </p:to>
                                    </p:set>
                                    <p:animEffect transition="in" filter="dissolve">
                                      <p:cBhvr>
                                        <p:cTn id="34" dur="500"/>
                                        <p:tgtEl>
                                          <p:spTgt spid="13210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nodeType="clickEffect">
                                  <p:stCondLst>
                                    <p:cond delay="0"/>
                                  </p:stCondLst>
                                  <p:childTnLst>
                                    <p:set>
                                      <p:cBhvr>
                                        <p:cTn id="38" dur="1" fill="hold">
                                          <p:stCondLst>
                                            <p:cond delay="0"/>
                                          </p:stCondLst>
                                        </p:cTn>
                                        <p:tgtEl>
                                          <p:spTgt spid="132099">
                                            <p:txEl>
                                              <p:pRg st="8" end="8"/>
                                            </p:txEl>
                                          </p:spTgt>
                                        </p:tgtEl>
                                        <p:attrNameLst>
                                          <p:attrName>style.visibility</p:attrName>
                                        </p:attrNameLst>
                                      </p:cBhvr>
                                      <p:to>
                                        <p:strVal val="visible"/>
                                      </p:to>
                                    </p:set>
                                    <p:animEffect transition="in" filter="dissolve">
                                      <p:cBhvr>
                                        <p:cTn id="39" dur="500"/>
                                        <p:tgtEl>
                                          <p:spTgt spid="132099">
                                            <p:txEl>
                                              <p:pRg st="8" end="8"/>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ntr" presetSubtype="0" fill="hold" nodeType="clickEffect">
                                  <p:stCondLst>
                                    <p:cond delay="0"/>
                                  </p:stCondLst>
                                  <p:childTnLst>
                                    <p:set>
                                      <p:cBhvr>
                                        <p:cTn id="43" dur="1" fill="hold">
                                          <p:stCondLst>
                                            <p:cond delay="0"/>
                                          </p:stCondLst>
                                        </p:cTn>
                                        <p:tgtEl>
                                          <p:spTgt spid="132099">
                                            <p:txEl>
                                              <p:pRg st="10" end="10"/>
                                            </p:txEl>
                                          </p:spTgt>
                                        </p:tgtEl>
                                        <p:attrNameLst>
                                          <p:attrName>style.visibility</p:attrName>
                                        </p:attrNameLst>
                                      </p:cBhvr>
                                      <p:to>
                                        <p:strVal val="visible"/>
                                      </p:to>
                                    </p:set>
                                    <p:animEffect transition="in" filter="dissolve">
                                      <p:cBhvr>
                                        <p:cTn id="44" dur="500"/>
                                        <p:tgtEl>
                                          <p:spTgt spid="132099">
                                            <p:txEl>
                                              <p:pRg st="10" end="10"/>
                                            </p:txEl>
                                          </p:spTgt>
                                        </p:tgtEl>
                                      </p:cBhvr>
                                    </p:animEffect>
                                  </p:childTnLst>
                                </p:cTn>
                              </p:par>
                              <p:par>
                                <p:cTn id="45" presetID="9" presetClass="entr" presetSubtype="0" fill="hold" nodeType="withEffect">
                                  <p:stCondLst>
                                    <p:cond delay="0"/>
                                  </p:stCondLst>
                                  <p:childTnLst>
                                    <p:set>
                                      <p:cBhvr>
                                        <p:cTn id="46" dur="1" fill="hold">
                                          <p:stCondLst>
                                            <p:cond delay="0"/>
                                          </p:stCondLst>
                                        </p:cTn>
                                        <p:tgtEl>
                                          <p:spTgt spid="132104"/>
                                        </p:tgtEl>
                                        <p:attrNameLst>
                                          <p:attrName>style.visibility</p:attrName>
                                        </p:attrNameLst>
                                      </p:cBhvr>
                                      <p:to>
                                        <p:strVal val="visible"/>
                                      </p:to>
                                    </p:set>
                                    <p:animEffect transition="in" filter="dissolve">
                                      <p:cBhvr>
                                        <p:cTn id="47" dur="500"/>
                                        <p:tgtEl>
                                          <p:spTgt spid="132104"/>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32108"/>
                                        </p:tgtEl>
                                        <p:attrNameLst>
                                          <p:attrName>style.visibility</p:attrName>
                                        </p:attrNameLst>
                                      </p:cBhvr>
                                      <p:to>
                                        <p:strVal val="visible"/>
                                      </p:to>
                                    </p:set>
                                    <p:animEffect transition="in" filter="dissolve">
                                      <p:cBhvr>
                                        <p:cTn id="50" dur="500"/>
                                        <p:tgtEl>
                                          <p:spTgt spid="132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0" grpId="0" animBg="1"/>
      <p:bldP spid="132101" grpId="0" animBg="1"/>
      <p:bldP spid="13210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BEAECFDC-1576-4B73-9CD9-8780F7C3AFB0}" type="slidenum">
              <a:rPr lang="en-US" sz="1400" smtClean="0">
                <a:solidFill>
                  <a:srgbClr val="969696"/>
                </a:solidFill>
                <a:latin typeface="Times" pitchFamily="18" charset="0"/>
              </a:rPr>
              <a:pPr/>
              <a:t>48</a:t>
            </a:fld>
            <a:endParaRPr lang="en-US" sz="1400" smtClean="0">
              <a:solidFill>
                <a:srgbClr val="969696"/>
              </a:solidFill>
              <a:latin typeface="Times" pitchFamily="18" charset="0"/>
            </a:endParaRPr>
          </a:p>
        </p:txBody>
      </p:sp>
      <p:pic>
        <p:nvPicPr>
          <p:cNvPr id="60419" name="Picture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3675" y="115888"/>
            <a:ext cx="2303463"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20" name="Rectangle 2"/>
          <p:cNvSpPr>
            <a:spLocks noChangeArrowheads="1"/>
          </p:cNvSpPr>
          <p:nvPr/>
        </p:nvSpPr>
        <p:spPr bwMode="auto">
          <a:xfrm>
            <a:off x="250825" y="115888"/>
            <a:ext cx="3600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Amplifier and kicker </a:t>
            </a:r>
          </a:p>
        </p:txBody>
      </p:sp>
      <p:sp>
        <p:nvSpPr>
          <p:cNvPr id="75779" name="Rectangle 3"/>
          <p:cNvSpPr>
            <a:spLocks noChangeArrowheads="1"/>
          </p:cNvSpPr>
          <p:nvPr/>
        </p:nvSpPr>
        <p:spPr bwMode="auto">
          <a:xfrm>
            <a:off x="0" y="836613"/>
            <a:ext cx="6588125" cy="388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ym typeface="Wingdings" pitchFamily="2" charset="2"/>
              </a:rPr>
              <a:t>The </a:t>
            </a:r>
            <a:r>
              <a:rPr lang="en-GB" sz="1600">
                <a:solidFill>
                  <a:schemeClr val="hlink"/>
                </a:solidFill>
                <a:sym typeface="Wingdings" pitchFamily="2" charset="2"/>
              </a:rPr>
              <a:t>kicker</a:t>
            </a:r>
            <a:r>
              <a:rPr lang="en-GB" sz="1600">
                <a:sym typeface="Wingdings" pitchFamily="2" charset="2"/>
              </a:rPr>
              <a:t> is the </a:t>
            </a:r>
            <a:r>
              <a:rPr lang="en-GB" sz="1600">
                <a:solidFill>
                  <a:schemeClr val="hlink"/>
                </a:solidFill>
                <a:sym typeface="Wingdings" pitchFamily="2" charset="2"/>
              </a:rPr>
              <a:t>feedback actuator</a:t>
            </a:r>
            <a:r>
              <a:rPr lang="en-GB" sz="1600">
                <a:sym typeface="Wingdings" pitchFamily="2" charset="2"/>
              </a:rPr>
              <a:t>. It generates a transverse/longitudinal electromagnetic field that steers the bunches with small kicks as they pass through the kicker. The overall effect is damping of the betatron/synchrotron oscillations</a:t>
            </a:r>
          </a:p>
          <a:p>
            <a:pPr algn="just"/>
            <a:r>
              <a:rPr lang="en-GB" sz="1600">
                <a:sym typeface="Wingdings" pitchFamily="2" charset="2"/>
              </a:rPr>
              <a:t>The </a:t>
            </a:r>
            <a:r>
              <a:rPr lang="en-GB" sz="1600">
                <a:solidFill>
                  <a:schemeClr val="hlink"/>
                </a:solidFill>
                <a:sym typeface="Wingdings" pitchFamily="2" charset="2"/>
              </a:rPr>
              <a:t>amplifier</a:t>
            </a:r>
            <a:r>
              <a:rPr lang="en-GB" sz="1600">
                <a:sym typeface="Wingdings" pitchFamily="2" charset="2"/>
              </a:rPr>
              <a:t> must provide the necessary RF power to the kicker by amplifying the signal from the DAC (or from the modulator in the case of longitudinal feedbacks)</a:t>
            </a:r>
          </a:p>
          <a:p>
            <a:pPr algn="just"/>
            <a:r>
              <a:rPr lang="en-GB" sz="1600">
                <a:sym typeface="Wingdings" pitchFamily="2" charset="2"/>
              </a:rPr>
              <a:t>A </a:t>
            </a:r>
            <a:r>
              <a:rPr lang="en-GB" sz="1600">
                <a:solidFill>
                  <a:schemeClr val="hlink"/>
                </a:solidFill>
                <a:sym typeface="Wingdings" pitchFamily="2" charset="2"/>
              </a:rPr>
              <a:t>bandwidth</a:t>
            </a:r>
            <a:r>
              <a:rPr lang="en-GB" sz="1600">
                <a:sym typeface="Wingdings" pitchFamily="2" charset="2"/>
              </a:rPr>
              <a:t> of at least f</a:t>
            </a:r>
            <a:r>
              <a:rPr lang="en-GB" sz="1600" baseline="-25000">
                <a:sym typeface="Wingdings" pitchFamily="2" charset="2"/>
              </a:rPr>
              <a:t>rf</a:t>
            </a:r>
            <a:r>
              <a:rPr lang="en-GB" sz="1600">
                <a:sym typeface="Wingdings" pitchFamily="2" charset="2"/>
              </a:rPr>
              <a:t>/2 is necessary: from ~DC (all kicks of the same sign) to ~f</a:t>
            </a:r>
            <a:r>
              <a:rPr lang="en-GB" sz="1600" baseline="-25000">
                <a:sym typeface="Wingdings" pitchFamily="2" charset="2"/>
              </a:rPr>
              <a:t>rf</a:t>
            </a:r>
            <a:r>
              <a:rPr lang="en-GB" sz="1600">
                <a:sym typeface="Wingdings" pitchFamily="2" charset="2"/>
              </a:rPr>
              <a:t>/2 (kicks of alternating signs)</a:t>
            </a:r>
          </a:p>
          <a:p>
            <a:pPr algn="just"/>
            <a:r>
              <a:rPr lang="en-GB" sz="1600" i="1">
                <a:sym typeface="Wingdings" pitchFamily="2" charset="2"/>
              </a:rPr>
              <a:t>The bandwidth of amplifier-kicker must be sufficient to correct each bunch with the appropriate kick without affecting the neighbour bunches. The amplifier-kicker design has to maximize the kick strength while minimizing the cross-talk between corrections given to adjacent bunches</a:t>
            </a:r>
          </a:p>
        </p:txBody>
      </p:sp>
      <p:grpSp>
        <p:nvGrpSpPr>
          <p:cNvPr id="75811" name="Group 35"/>
          <p:cNvGrpSpPr>
            <a:grpSpLocks/>
          </p:cNvGrpSpPr>
          <p:nvPr/>
        </p:nvGrpSpPr>
        <p:grpSpPr bwMode="auto">
          <a:xfrm>
            <a:off x="6804025" y="1268413"/>
            <a:ext cx="2265363" cy="2736850"/>
            <a:chOff x="4286" y="799"/>
            <a:chExt cx="1427" cy="1724"/>
          </a:xfrm>
        </p:grpSpPr>
        <p:sp>
          <p:nvSpPr>
            <p:cNvPr id="60445" name="Rectangle 7"/>
            <p:cNvSpPr>
              <a:spLocks noChangeArrowheads="1"/>
            </p:cNvSpPr>
            <p:nvPr/>
          </p:nvSpPr>
          <p:spPr bwMode="auto">
            <a:xfrm>
              <a:off x="4286" y="800"/>
              <a:ext cx="1427" cy="172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60446" name="Object 5"/>
            <p:cNvGraphicFramePr>
              <a:graphicFrameLocks noChangeAspect="1"/>
            </p:cNvGraphicFramePr>
            <p:nvPr/>
          </p:nvGraphicFramePr>
          <p:xfrm>
            <a:off x="4678" y="1895"/>
            <a:ext cx="666" cy="533"/>
          </p:xfrm>
          <a:graphic>
            <a:graphicData uri="http://schemas.openxmlformats.org/presentationml/2006/ole">
              <mc:AlternateContent xmlns:mc="http://schemas.openxmlformats.org/markup-compatibility/2006">
                <mc:Choice xmlns:v="urn:schemas-microsoft-com:vml" Requires="v">
                  <p:oleObj spid="_x0000_s60450" name="Equation" r:id="rId5" imgW="571500" imgH="457200" progId="Equation.3">
                    <p:embed/>
                  </p:oleObj>
                </mc:Choice>
                <mc:Fallback>
                  <p:oleObj name="Equation" r:id="rId5" imgW="571500" imgH="4572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8" y="1895"/>
                          <a:ext cx="666" cy="5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47" name="Rectangle 6"/>
            <p:cNvSpPr>
              <a:spLocks noChangeArrowheads="1"/>
            </p:cNvSpPr>
            <p:nvPr/>
          </p:nvSpPr>
          <p:spPr bwMode="auto">
            <a:xfrm>
              <a:off x="4331" y="799"/>
              <a:ext cx="1269" cy="1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olidFill>
                    <a:schemeClr val="hlink"/>
                  </a:solidFill>
                  <a:sym typeface="Wingdings" pitchFamily="2" charset="2"/>
                </a:rPr>
                <a:t>Shunt impedance, </a:t>
              </a:r>
              <a:r>
                <a:rPr lang="en-GB" sz="1600">
                  <a:sym typeface="Wingdings" pitchFamily="2" charset="2"/>
                </a:rPr>
                <a:t>ratio between the squared voltage seen by the bunch and twice the power at the kicker input:</a:t>
              </a:r>
            </a:p>
          </p:txBody>
        </p:sp>
      </p:grpSp>
      <p:grpSp>
        <p:nvGrpSpPr>
          <p:cNvPr id="75810" name="Group 34"/>
          <p:cNvGrpSpPr>
            <a:grpSpLocks/>
          </p:cNvGrpSpPr>
          <p:nvPr/>
        </p:nvGrpSpPr>
        <p:grpSpPr bwMode="auto">
          <a:xfrm>
            <a:off x="107950" y="4437063"/>
            <a:ext cx="8891588" cy="2336800"/>
            <a:chOff x="68" y="2795"/>
            <a:chExt cx="5601" cy="1472"/>
          </a:xfrm>
        </p:grpSpPr>
        <p:sp>
          <p:nvSpPr>
            <p:cNvPr id="60425" name="Rectangle 26"/>
            <p:cNvSpPr>
              <a:spLocks noChangeArrowheads="1"/>
            </p:cNvSpPr>
            <p:nvPr/>
          </p:nvSpPr>
          <p:spPr bwMode="auto">
            <a:xfrm>
              <a:off x="3515" y="2795"/>
              <a:ext cx="2087" cy="131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6" name="Rectangle 9"/>
            <p:cNvSpPr>
              <a:spLocks noChangeArrowheads="1"/>
            </p:cNvSpPr>
            <p:nvPr/>
          </p:nvSpPr>
          <p:spPr bwMode="auto">
            <a:xfrm>
              <a:off x="68" y="3112"/>
              <a:ext cx="3379" cy="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GB" sz="1600">
                  <a:solidFill>
                    <a:schemeClr val="hlink"/>
                  </a:solidFill>
                  <a:sym typeface="Wingdings" pitchFamily="2" charset="2"/>
                </a:rPr>
                <a:t>Important issue</a:t>
              </a:r>
              <a:r>
                <a:rPr lang="en-GB" sz="1600">
                  <a:sym typeface="Wingdings" pitchFamily="2" charset="2"/>
                </a:rPr>
                <a:t>: the group delay of the amplifier must be as constant as possible, i.e. the phase response must be linear, otherwise the feedback efficiency is reduced for some modes and the feedback can even become positive</a:t>
              </a:r>
            </a:p>
          </p:txBody>
        </p:sp>
        <p:sp>
          <p:nvSpPr>
            <p:cNvPr id="60427" name="Line 10"/>
            <p:cNvSpPr>
              <a:spLocks noChangeShapeType="1"/>
            </p:cNvSpPr>
            <p:nvPr/>
          </p:nvSpPr>
          <p:spPr bwMode="auto">
            <a:xfrm>
              <a:off x="3827" y="2833"/>
              <a:ext cx="0" cy="589"/>
            </a:xfrm>
            <a:prstGeom prst="line">
              <a:avLst/>
            </a:prstGeom>
            <a:noFill/>
            <a:ln w="1905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28" name="Line 11"/>
            <p:cNvSpPr>
              <a:spLocks noChangeShapeType="1"/>
            </p:cNvSpPr>
            <p:nvPr/>
          </p:nvSpPr>
          <p:spPr bwMode="auto">
            <a:xfrm>
              <a:off x="3833" y="3422"/>
              <a:ext cx="1315"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29" name="Arc 12"/>
            <p:cNvSpPr>
              <a:spLocks/>
            </p:cNvSpPr>
            <p:nvPr/>
          </p:nvSpPr>
          <p:spPr bwMode="auto">
            <a:xfrm>
              <a:off x="4505" y="2969"/>
              <a:ext cx="213" cy="355"/>
            </a:xfrm>
            <a:custGeom>
              <a:avLst/>
              <a:gdLst>
                <a:gd name="T0" fmla="*/ 0 w 17773"/>
                <a:gd name="T1" fmla="*/ 0 h 21600"/>
                <a:gd name="T2" fmla="*/ 0 w 17773"/>
                <a:gd name="T3" fmla="*/ 0 h 21600"/>
                <a:gd name="T4" fmla="*/ 0 w 17773"/>
                <a:gd name="T5" fmla="*/ 0 h 21600"/>
                <a:gd name="T6" fmla="*/ 0 60000 65536"/>
                <a:gd name="T7" fmla="*/ 0 60000 65536"/>
                <a:gd name="T8" fmla="*/ 0 60000 65536"/>
              </a:gdLst>
              <a:ahLst/>
              <a:cxnLst>
                <a:cxn ang="T6">
                  <a:pos x="T0" y="T1"/>
                </a:cxn>
                <a:cxn ang="T7">
                  <a:pos x="T2" y="T3"/>
                </a:cxn>
                <a:cxn ang="T8">
                  <a:pos x="T4" y="T5"/>
                </a:cxn>
              </a:cxnLst>
              <a:rect l="0" t="0" r="r" b="b"/>
              <a:pathLst>
                <a:path w="17773" h="21600" fill="none" extrusionOk="0">
                  <a:moveTo>
                    <a:pt x="-1" y="0"/>
                  </a:moveTo>
                  <a:cubicBezTo>
                    <a:pt x="7096" y="0"/>
                    <a:pt x="13740" y="3485"/>
                    <a:pt x="17773" y="9324"/>
                  </a:cubicBezTo>
                </a:path>
                <a:path w="17773" h="21600" stroke="0" extrusionOk="0">
                  <a:moveTo>
                    <a:pt x="-1" y="0"/>
                  </a:moveTo>
                  <a:cubicBezTo>
                    <a:pt x="7096" y="0"/>
                    <a:pt x="13740" y="3485"/>
                    <a:pt x="17773" y="9324"/>
                  </a:cubicBezTo>
                  <a:lnTo>
                    <a:pt x="0" y="21600"/>
                  </a:lnTo>
                  <a:lnTo>
                    <a:pt x="-1" y="0"/>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0" name="Line 13"/>
            <p:cNvSpPr>
              <a:spLocks noChangeShapeType="1"/>
            </p:cNvSpPr>
            <p:nvPr/>
          </p:nvSpPr>
          <p:spPr bwMode="auto">
            <a:xfrm>
              <a:off x="3825" y="2969"/>
              <a:ext cx="680"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1" name="Rectangle 14"/>
            <p:cNvSpPr>
              <a:spLocks noChangeArrowheads="1"/>
            </p:cNvSpPr>
            <p:nvPr/>
          </p:nvSpPr>
          <p:spPr bwMode="auto">
            <a:xfrm>
              <a:off x="3606" y="2878"/>
              <a:ext cx="2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i="1">
                  <a:solidFill>
                    <a:schemeClr val="tx1"/>
                  </a:solidFill>
                </a:rPr>
                <a:t>A</a:t>
              </a:r>
            </a:p>
          </p:txBody>
        </p:sp>
        <p:sp>
          <p:nvSpPr>
            <p:cNvPr id="60432" name="Line 15"/>
            <p:cNvSpPr>
              <a:spLocks noChangeShapeType="1"/>
            </p:cNvSpPr>
            <p:nvPr/>
          </p:nvSpPr>
          <p:spPr bwMode="auto">
            <a:xfrm>
              <a:off x="3827" y="3468"/>
              <a:ext cx="0" cy="589"/>
            </a:xfrm>
            <a:prstGeom prst="line">
              <a:avLst/>
            </a:prstGeom>
            <a:noFill/>
            <a:ln w="1905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3" name="Line 16"/>
            <p:cNvSpPr>
              <a:spLocks noChangeShapeType="1"/>
            </p:cNvSpPr>
            <p:nvPr/>
          </p:nvSpPr>
          <p:spPr bwMode="auto">
            <a:xfrm>
              <a:off x="3833" y="3755"/>
              <a:ext cx="1315"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4" name="Arc 17"/>
            <p:cNvSpPr>
              <a:spLocks/>
            </p:cNvSpPr>
            <p:nvPr/>
          </p:nvSpPr>
          <p:spPr bwMode="auto">
            <a:xfrm>
              <a:off x="4241" y="3754"/>
              <a:ext cx="589" cy="513"/>
            </a:xfrm>
            <a:custGeom>
              <a:avLst/>
              <a:gdLst>
                <a:gd name="T0" fmla="*/ 0 w 19460"/>
                <a:gd name="T1" fmla="*/ 0 h 21600"/>
                <a:gd name="T2" fmla="*/ 0 w 19460"/>
                <a:gd name="T3" fmla="*/ 0 h 21600"/>
                <a:gd name="T4" fmla="*/ 0 w 19460"/>
                <a:gd name="T5" fmla="*/ 0 h 21600"/>
                <a:gd name="T6" fmla="*/ 0 60000 65536"/>
                <a:gd name="T7" fmla="*/ 0 60000 65536"/>
                <a:gd name="T8" fmla="*/ 0 60000 65536"/>
              </a:gdLst>
              <a:ahLst/>
              <a:cxnLst>
                <a:cxn ang="T6">
                  <a:pos x="T0" y="T1"/>
                </a:cxn>
                <a:cxn ang="T7">
                  <a:pos x="T2" y="T3"/>
                </a:cxn>
                <a:cxn ang="T8">
                  <a:pos x="T4" y="T5"/>
                </a:cxn>
              </a:cxnLst>
              <a:rect l="0" t="0" r="r" b="b"/>
              <a:pathLst>
                <a:path w="19460" h="21600" fill="none" extrusionOk="0">
                  <a:moveTo>
                    <a:pt x="-1" y="0"/>
                  </a:moveTo>
                  <a:cubicBezTo>
                    <a:pt x="8296" y="0"/>
                    <a:pt x="15859" y="4751"/>
                    <a:pt x="19459" y="12226"/>
                  </a:cubicBezTo>
                </a:path>
                <a:path w="19460" h="21600" stroke="0" extrusionOk="0">
                  <a:moveTo>
                    <a:pt x="-1" y="0"/>
                  </a:moveTo>
                  <a:cubicBezTo>
                    <a:pt x="8296" y="0"/>
                    <a:pt x="15859" y="4751"/>
                    <a:pt x="19459" y="12226"/>
                  </a:cubicBezTo>
                  <a:lnTo>
                    <a:pt x="0" y="21600"/>
                  </a:lnTo>
                  <a:lnTo>
                    <a:pt x="-1" y="0"/>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5" name="Line 18"/>
            <p:cNvSpPr>
              <a:spLocks noChangeShapeType="1"/>
            </p:cNvSpPr>
            <p:nvPr/>
          </p:nvSpPr>
          <p:spPr bwMode="auto">
            <a:xfrm>
              <a:off x="3825" y="3753"/>
              <a:ext cx="41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6" name="Rectangle 19"/>
            <p:cNvSpPr>
              <a:spLocks noChangeArrowheads="1"/>
            </p:cNvSpPr>
            <p:nvPr/>
          </p:nvSpPr>
          <p:spPr bwMode="auto">
            <a:xfrm>
              <a:off x="3602" y="3377"/>
              <a:ext cx="27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i="1">
                  <a:solidFill>
                    <a:schemeClr val="tx1"/>
                  </a:solidFill>
                  <a:latin typeface="Symbol" pitchFamily="18" charset="2"/>
                  <a:sym typeface="Symbol" pitchFamily="18" charset="2"/>
                </a:rPr>
                <a:t></a:t>
              </a:r>
            </a:p>
          </p:txBody>
        </p:sp>
        <p:sp>
          <p:nvSpPr>
            <p:cNvPr id="60437" name="Line 21"/>
            <p:cNvSpPr>
              <a:spLocks noChangeShapeType="1"/>
            </p:cNvSpPr>
            <p:nvPr/>
          </p:nvSpPr>
          <p:spPr bwMode="auto">
            <a:xfrm>
              <a:off x="4722" y="3126"/>
              <a:ext cx="63" cy="115"/>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8" name="Line 22"/>
            <p:cNvSpPr>
              <a:spLocks noChangeShapeType="1"/>
            </p:cNvSpPr>
            <p:nvPr/>
          </p:nvSpPr>
          <p:spPr bwMode="auto">
            <a:xfrm>
              <a:off x="3821" y="3967"/>
              <a:ext cx="1146"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9" name="Rectangle 23"/>
            <p:cNvSpPr>
              <a:spLocks noChangeArrowheads="1"/>
            </p:cNvSpPr>
            <p:nvPr/>
          </p:nvSpPr>
          <p:spPr bwMode="auto">
            <a:xfrm>
              <a:off x="3678" y="3670"/>
              <a:ext cx="27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rPr>
                <a:t>0</a:t>
              </a:r>
            </a:p>
          </p:txBody>
        </p:sp>
        <p:sp>
          <p:nvSpPr>
            <p:cNvPr id="60440" name="Rectangle 24"/>
            <p:cNvSpPr>
              <a:spLocks noChangeArrowheads="1"/>
            </p:cNvSpPr>
            <p:nvPr/>
          </p:nvSpPr>
          <p:spPr bwMode="auto">
            <a:xfrm>
              <a:off x="3543" y="3888"/>
              <a:ext cx="31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a:solidFill>
                    <a:schemeClr val="tx1"/>
                  </a:solidFill>
                </a:rPr>
                <a:t>180</a:t>
              </a:r>
              <a:r>
                <a:rPr lang="en-US" sz="1200">
                  <a:solidFill>
                    <a:schemeClr val="tx1"/>
                  </a:solidFill>
                </a:rPr>
                <a:t>°</a:t>
              </a:r>
            </a:p>
          </p:txBody>
        </p:sp>
        <p:sp>
          <p:nvSpPr>
            <p:cNvPr id="60441" name="Line 25"/>
            <p:cNvSpPr>
              <a:spLocks noChangeShapeType="1"/>
            </p:cNvSpPr>
            <p:nvPr/>
          </p:nvSpPr>
          <p:spPr bwMode="auto">
            <a:xfrm flipV="1">
              <a:off x="4773" y="2878"/>
              <a:ext cx="12" cy="118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42" name="Line 27"/>
            <p:cNvSpPr>
              <a:spLocks noChangeShapeType="1"/>
            </p:cNvSpPr>
            <p:nvPr/>
          </p:nvSpPr>
          <p:spPr bwMode="auto">
            <a:xfrm flipV="1">
              <a:off x="4830" y="3695"/>
              <a:ext cx="182" cy="22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43" name="Rectangle 28"/>
            <p:cNvSpPr>
              <a:spLocks noChangeArrowheads="1"/>
            </p:cNvSpPr>
            <p:nvPr/>
          </p:nvSpPr>
          <p:spPr bwMode="auto">
            <a:xfrm>
              <a:off x="4785" y="3559"/>
              <a:ext cx="88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hlink"/>
                  </a:solidFill>
                  <a:sym typeface="Symbol" pitchFamily="18" charset="2"/>
                </a:rPr>
                <a:t>Anti-damping</a:t>
              </a:r>
              <a:endParaRPr lang="en-GB" sz="1200" b="1">
                <a:solidFill>
                  <a:schemeClr val="hlink"/>
                </a:solidFill>
                <a:latin typeface="Arial" charset="0"/>
              </a:endParaRPr>
            </a:p>
          </p:txBody>
        </p:sp>
        <p:sp>
          <p:nvSpPr>
            <p:cNvPr id="60444" name="Oval 29"/>
            <p:cNvSpPr>
              <a:spLocks noChangeAspect="1" noChangeArrowheads="1"/>
            </p:cNvSpPr>
            <p:nvPr/>
          </p:nvSpPr>
          <p:spPr bwMode="auto">
            <a:xfrm>
              <a:off x="4756" y="3951"/>
              <a:ext cx="41" cy="4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60424" name="Rectangle 31"/>
          <p:cNvSpPr>
            <a:spLocks noChangeArrowheads="1"/>
          </p:cNvSpPr>
          <p:nvPr/>
        </p:nvSpPr>
        <p:spPr bwMode="auto">
          <a:xfrm>
            <a:off x="7054850" y="90488"/>
            <a:ext cx="612775" cy="877887"/>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75779"/>
                                        </p:tgtEl>
                                        <p:attrNameLst>
                                          <p:attrName>style.visibility</p:attrName>
                                        </p:attrNameLst>
                                      </p:cBhvr>
                                      <p:to>
                                        <p:strVal val="visible"/>
                                      </p:to>
                                    </p:set>
                                    <p:animEffect transition="in" filter="dissolve">
                                      <p:cBhvr>
                                        <p:cTn id="7" dur="500"/>
                                        <p:tgtEl>
                                          <p:spTgt spid="757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5811"/>
                                        </p:tgtEl>
                                        <p:attrNameLst>
                                          <p:attrName>style.visibility</p:attrName>
                                        </p:attrNameLst>
                                      </p:cBhvr>
                                      <p:to>
                                        <p:strVal val="visible"/>
                                      </p:to>
                                    </p:set>
                                    <p:animEffect transition="in" filter="dissolve">
                                      <p:cBhvr>
                                        <p:cTn id="12" dur="500"/>
                                        <p:tgtEl>
                                          <p:spTgt spid="758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5810"/>
                                        </p:tgtEl>
                                        <p:attrNameLst>
                                          <p:attrName>style.visibility</p:attrName>
                                        </p:attrNameLst>
                                      </p:cBhvr>
                                      <p:to>
                                        <p:strVal val="visible"/>
                                      </p:to>
                                    </p:set>
                                    <p:animEffect transition="in" filter="dissolve">
                                      <p:cBhvr>
                                        <p:cTn id="17" dur="500"/>
                                        <p:tgtEl>
                                          <p:spTgt spid="75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B4F376A-2EB5-4E93-864F-6EA98563AF4E}" type="slidenum">
              <a:rPr lang="en-US" sz="1400" smtClean="0">
                <a:solidFill>
                  <a:srgbClr val="969696"/>
                </a:solidFill>
                <a:latin typeface="Times" pitchFamily="18" charset="0"/>
              </a:rPr>
              <a:pPr/>
              <a:t>49</a:t>
            </a:fld>
            <a:endParaRPr lang="en-US" sz="1400" smtClean="0">
              <a:solidFill>
                <a:srgbClr val="969696"/>
              </a:solidFill>
              <a:latin typeface="Times" pitchFamily="18" charset="0"/>
            </a:endParaRPr>
          </a:p>
        </p:txBody>
      </p:sp>
      <p:pic>
        <p:nvPicPr>
          <p:cNvPr id="61443" name="Picture 8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9938" y="115888"/>
            <a:ext cx="2303462"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44" name="Rectangle 2"/>
          <p:cNvSpPr>
            <a:spLocks noChangeArrowheads="1"/>
          </p:cNvSpPr>
          <p:nvPr/>
        </p:nvSpPr>
        <p:spPr bwMode="auto">
          <a:xfrm>
            <a:off x="-36513" y="115888"/>
            <a:ext cx="561657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Kicker and Amplifier: transverse FB</a:t>
            </a:r>
          </a:p>
        </p:txBody>
      </p:sp>
      <p:grpSp>
        <p:nvGrpSpPr>
          <p:cNvPr id="79956" name="Group 84"/>
          <p:cNvGrpSpPr>
            <a:grpSpLocks/>
          </p:cNvGrpSpPr>
          <p:nvPr/>
        </p:nvGrpSpPr>
        <p:grpSpPr bwMode="auto">
          <a:xfrm>
            <a:off x="358775" y="908050"/>
            <a:ext cx="8785225" cy="3059113"/>
            <a:chOff x="226" y="572"/>
            <a:chExt cx="5534" cy="1927"/>
          </a:xfrm>
        </p:grpSpPr>
        <p:sp>
          <p:nvSpPr>
            <p:cNvPr id="61453" name="Rectangle 6"/>
            <p:cNvSpPr>
              <a:spLocks noChangeArrowheads="1"/>
            </p:cNvSpPr>
            <p:nvPr/>
          </p:nvSpPr>
          <p:spPr bwMode="auto">
            <a:xfrm>
              <a:off x="226" y="572"/>
              <a:ext cx="5534" cy="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ym typeface="Wingdings" pitchFamily="2" charset="2"/>
                </a:rPr>
                <a:t>For the transverse kicker a </a:t>
              </a:r>
              <a:r>
                <a:rPr lang="en-GB" sz="1600">
                  <a:solidFill>
                    <a:schemeClr val="hlink"/>
                  </a:solidFill>
                  <a:sym typeface="Wingdings" pitchFamily="2" charset="2"/>
                </a:rPr>
                <a:t>stripline</a:t>
              </a:r>
              <a:r>
                <a:rPr lang="en-GB" sz="1600">
                  <a:sym typeface="Wingdings" pitchFamily="2" charset="2"/>
                </a:rPr>
                <a:t> geometry is usually employed</a:t>
              </a:r>
            </a:p>
            <a:p>
              <a:pPr algn="just"/>
              <a:r>
                <a:rPr lang="en-GB" sz="1600">
                  <a:sym typeface="Wingdings" pitchFamily="2" charset="2"/>
                </a:rPr>
                <a:t>Amplifier and kicker work in the ~DC - ~f</a:t>
              </a:r>
              <a:r>
                <a:rPr lang="en-GB" sz="1600" baseline="-25000">
                  <a:sym typeface="Wingdings" pitchFamily="2" charset="2"/>
                </a:rPr>
                <a:t>rf</a:t>
              </a:r>
              <a:r>
                <a:rPr lang="en-GB" sz="1600">
                  <a:sym typeface="Wingdings" pitchFamily="2" charset="2"/>
                </a:rPr>
                <a:t>/2  frequency range </a:t>
              </a:r>
            </a:p>
          </p:txBody>
        </p:sp>
        <p:sp>
          <p:nvSpPr>
            <p:cNvPr id="61454" name="Rectangle 76"/>
            <p:cNvSpPr>
              <a:spLocks noChangeArrowheads="1"/>
            </p:cNvSpPr>
            <p:nvPr/>
          </p:nvSpPr>
          <p:spPr bwMode="auto">
            <a:xfrm>
              <a:off x="2182" y="1682"/>
              <a:ext cx="711" cy="227"/>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5" name="Rectangle 77"/>
            <p:cNvSpPr>
              <a:spLocks noChangeArrowheads="1"/>
            </p:cNvSpPr>
            <p:nvPr/>
          </p:nvSpPr>
          <p:spPr bwMode="auto">
            <a:xfrm>
              <a:off x="4389" y="1677"/>
              <a:ext cx="711" cy="227"/>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6" name="Line 19"/>
            <p:cNvSpPr>
              <a:spLocks noChangeShapeType="1"/>
            </p:cNvSpPr>
            <p:nvPr/>
          </p:nvSpPr>
          <p:spPr bwMode="auto">
            <a:xfrm flipV="1">
              <a:off x="3015" y="1298"/>
              <a:ext cx="0" cy="1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57" name="Line 41"/>
            <p:cNvSpPr>
              <a:spLocks noChangeShapeType="1"/>
            </p:cNvSpPr>
            <p:nvPr/>
          </p:nvSpPr>
          <p:spPr bwMode="auto">
            <a:xfrm flipV="1">
              <a:off x="3015" y="2114"/>
              <a:ext cx="0" cy="1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58" name="Line 22"/>
            <p:cNvSpPr>
              <a:spLocks noChangeShapeType="1"/>
            </p:cNvSpPr>
            <p:nvPr/>
          </p:nvSpPr>
          <p:spPr bwMode="auto">
            <a:xfrm>
              <a:off x="2154" y="1298"/>
              <a:ext cx="18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59" name="Rectangle 7"/>
            <p:cNvSpPr>
              <a:spLocks noChangeArrowheads="1"/>
            </p:cNvSpPr>
            <p:nvPr/>
          </p:nvSpPr>
          <p:spPr bwMode="auto">
            <a:xfrm>
              <a:off x="2895" y="1525"/>
              <a:ext cx="1496" cy="544"/>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0" name="Line 8"/>
            <p:cNvSpPr>
              <a:spLocks noChangeShapeType="1"/>
            </p:cNvSpPr>
            <p:nvPr/>
          </p:nvSpPr>
          <p:spPr bwMode="auto">
            <a:xfrm>
              <a:off x="2018" y="1797"/>
              <a:ext cx="3311" cy="0"/>
            </a:xfrm>
            <a:prstGeom prst="line">
              <a:avLst/>
            </a:prstGeom>
            <a:noFill/>
            <a:ln w="12700">
              <a:solidFill>
                <a:schemeClr val="hlink"/>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1" name="Rectangle 9"/>
            <p:cNvSpPr>
              <a:spLocks noChangeArrowheads="1"/>
            </p:cNvSpPr>
            <p:nvPr/>
          </p:nvSpPr>
          <p:spPr bwMode="auto">
            <a:xfrm>
              <a:off x="2940" y="1570"/>
              <a:ext cx="1406" cy="4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2" name="Rectangle 10"/>
            <p:cNvSpPr>
              <a:spLocks noChangeArrowheads="1"/>
            </p:cNvSpPr>
            <p:nvPr/>
          </p:nvSpPr>
          <p:spPr bwMode="auto">
            <a:xfrm>
              <a:off x="2940" y="1978"/>
              <a:ext cx="1406" cy="4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3" name="Rectangle 11"/>
            <p:cNvSpPr>
              <a:spLocks noChangeArrowheads="1"/>
            </p:cNvSpPr>
            <p:nvPr/>
          </p:nvSpPr>
          <p:spPr bwMode="auto">
            <a:xfrm>
              <a:off x="3004" y="1389"/>
              <a:ext cx="27" cy="181"/>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4" name="Rectangle 15"/>
            <p:cNvSpPr>
              <a:spLocks noChangeArrowheads="1"/>
            </p:cNvSpPr>
            <p:nvPr/>
          </p:nvSpPr>
          <p:spPr bwMode="auto">
            <a:xfrm>
              <a:off x="4256" y="1389"/>
              <a:ext cx="27" cy="181"/>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5" name="Rectangle 16"/>
            <p:cNvSpPr>
              <a:spLocks noChangeArrowheads="1"/>
            </p:cNvSpPr>
            <p:nvPr/>
          </p:nvSpPr>
          <p:spPr bwMode="auto">
            <a:xfrm>
              <a:off x="3006" y="2024"/>
              <a:ext cx="27" cy="181"/>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6" name="Rectangle 17"/>
            <p:cNvSpPr>
              <a:spLocks noChangeArrowheads="1"/>
            </p:cNvSpPr>
            <p:nvPr/>
          </p:nvSpPr>
          <p:spPr bwMode="auto">
            <a:xfrm>
              <a:off x="4258" y="2023"/>
              <a:ext cx="27" cy="181"/>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7" name="Rectangle 18"/>
            <p:cNvSpPr>
              <a:spLocks noChangeArrowheads="1"/>
            </p:cNvSpPr>
            <p:nvPr/>
          </p:nvSpPr>
          <p:spPr bwMode="auto">
            <a:xfrm>
              <a:off x="4241" y="1661"/>
              <a:ext cx="725"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Beam</a:t>
              </a:r>
              <a:endParaRPr lang="en-GB" sz="1200" b="1">
                <a:solidFill>
                  <a:schemeClr val="tx1"/>
                </a:solidFill>
                <a:latin typeface="Arial" charset="0"/>
              </a:endParaRPr>
            </a:p>
          </p:txBody>
        </p:sp>
        <p:sp>
          <p:nvSpPr>
            <p:cNvPr id="61468" name="Line 20"/>
            <p:cNvSpPr>
              <a:spLocks noChangeShapeType="1"/>
            </p:cNvSpPr>
            <p:nvPr/>
          </p:nvSpPr>
          <p:spPr bwMode="auto">
            <a:xfrm>
              <a:off x="1292" y="1298"/>
              <a:ext cx="172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9" name="Rectangle 21"/>
            <p:cNvSpPr>
              <a:spLocks noChangeArrowheads="1"/>
            </p:cNvSpPr>
            <p:nvPr/>
          </p:nvSpPr>
          <p:spPr bwMode="auto">
            <a:xfrm>
              <a:off x="1565" y="1117"/>
              <a:ext cx="590" cy="363"/>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Power</a:t>
              </a:r>
            </a:p>
            <a:p>
              <a:pPr eaLnBrk="1" hangingPunct="1">
                <a:spcBef>
                  <a:spcPct val="0"/>
                </a:spcBef>
              </a:pPr>
              <a:r>
                <a:rPr lang="en-US" sz="1600">
                  <a:solidFill>
                    <a:schemeClr val="tx1"/>
                  </a:solidFill>
                </a:rPr>
                <a:t>Amplifier</a:t>
              </a:r>
            </a:p>
          </p:txBody>
        </p:sp>
        <p:sp>
          <p:nvSpPr>
            <p:cNvPr id="61470" name="Line 23"/>
            <p:cNvSpPr>
              <a:spLocks noChangeShapeType="1"/>
            </p:cNvSpPr>
            <p:nvPr/>
          </p:nvSpPr>
          <p:spPr bwMode="auto">
            <a:xfrm>
              <a:off x="1383" y="1298"/>
              <a:ext cx="18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1" name="Line 24"/>
            <p:cNvSpPr>
              <a:spLocks noChangeShapeType="1"/>
            </p:cNvSpPr>
            <p:nvPr/>
          </p:nvSpPr>
          <p:spPr bwMode="auto">
            <a:xfrm flipV="1">
              <a:off x="4270" y="1209"/>
              <a:ext cx="0" cy="1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2" name="Line 26"/>
            <p:cNvSpPr>
              <a:spLocks noChangeShapeType="1"/>
            </p:cNvSpPr>
            <p:nvPr/>
          </p:nvSpPr>
          <p:spPr bwMode="auto">
            <a:xfrm>
              <a:off x="4268" y="1207"/>
              <a:ext cx="7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3" name="Rectangle 28"/>
            <p:cNvSpPr>
              <a:spLocks noChangeArrowheads="1"/>
            </p:cNvSpPr>
            <p:nvPr/>
          </p:nvSpPr>
          <p:spPr bwMode="auto">
            <a:xfrm>
              <a:off x="4558" y="1087"/>
              <a:ext cx="272" cy="227"/>
            </a:xfrm>
            <a:prstGeom prst="rect">
              <a:avLst/>
            </a:prstGeom>
            <a:solidFill>
              <a:srgbClr val="FFCC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50</a:t>
              </a:r>
              <a:r>
                <a:rPr lang="en-US" sz="1200" b="1">
                  <a:solidFill>
                    <a:schemeClr val="tx1"/>
                  </a:solidFill>
                  <a:latin typeface="Symbol" pitchFamily="18" charset="2"/>
                </a:rPr>
                <a:t>W</a:t>
              </a:r>
            </a:p>
            <a:p>
              <a:pPr eaLnBrk="1" hangingPunct="1">
                <a:spcBef>
                  <a:spcPct val="0"/>
                </a:spcBef>
              </a:pPr>
              <a:r>
                <a:rPr lang="en-US" sz="1200" b="1">
                  <a:solidFill>
                    <a:schemeClr val="tx1"/>
                  </a:solidFill>
                </a:rPr>
                <a:t>load</a:t>
              </a:r>
            </a:p>
          </p:txBody>
        </p:sp>
        <p:sp>
          <p:nvSpPr>
            <p:cNvPr id="61474" name="Line 29"/>
            <p:cNvSpPr>
              <a:spLocks noChangeShapeType="1"/>
            </p:cNvSpPr>
            <p:nvPr/>
          </p:nvSpPr>
          <p:spPr bwMode="auto">
            <a:xfrm flipV="1">
              <a:off x="5012" y="1207"/>
              <a:ext cx="0" cy="1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5" name="Line 30"/>
            <p:cNvSpPr>
              <a:spLocks noChangeShapeType="1"/>
            </p:cNvSpPr>
            <p:nvPr/>
          </p:nvSpPr>
          <p:spPr bwMode="auto">
            <a:xfrm>
              <a:off x="4966" y="1389"/>
              <a:ext cx="91"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6" name="Line 31"/>
            <p:cNvSpPr>
              <a:spLocks noChangeShapeType="1"/>
            </p:cNvSpPr>
            <p:nvPr/>
          </p:nvSpPr>
          <p:spPr bwMode="auto">
            <a:xfrm>
              <a:off x="4990" y="1414"/>
              <a:ext cx="4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7" name="Line 32"/>
            <p:cNvSpPr>
              <a:spLocks noChangeShapeType="1"/>
            </p:cNvSpPr>
            <p:nvPr/>
          </p:nvSpPr>
          <p:spPr bwMode="auto">
            <a:xfrm>
              <a:off x="5000" y="1438"/>
              <a:ext cx="2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8" name="Line 33"/>
            <p:cNvSpPr>
              <a:spLocks noChangeShapeType="1"/>
            </p:cNvSpPr>
            <p:nvPr/>
          </p:nvSpPr>
          <p:spPr bwMode="auto">
            <a:xfrm flipV="1">
              <a:off x="4270" y="2205"/>
              <a:ext cx="0" cy="1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9" name="Line 34"/>
            <p:cNvSpPr>
              <a:spLocks noChangeShapeType="1"/>
            </p:cNvSpPr>
            <p:nvPr/>
          </p:nvSpPr>
          <p:spPr bwMode="auto">
            <a:xfrm>
              <a:off x="4268" y="2386"/>
              <a:ext cx="7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80" name="Rectangle 35"/>
            <p:cNvSpPr>
              <a:spLocks noChangeArrowheads="1"/>
            </p:cNvSpPr>
            <p:nvPr/>
          </p:nvSpPr>
          <p:spPr bwMode="auto">
            <a:xfrm>
              <a:off x="4558" y="2272"/>
              <a:ext cx="272" cy="227"/>
            </a:xfrm>
            <a:prstGeom prst="rect">
              <a:avLst/>
            </a:prstGeom>
            <a:solidFill>
              <a:srgbClr val="FFCC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50</a:t>
              </a:r>
              <a:r>
                <a:rPr lang="en-US" sz="1200" b="1">
                  <a:solidFill>
                    <a:schemeClr val="tx1"/>
                  </a:solidFill>
                  <a:latin typeface="Symbol" pitchFamily="18" charset="2"/>
                </a:rPr>
                <a:t>W</a:t>
              </a:r>
            </a:p>
            <a:p>
              <a:pPr eaLnBrk="1" hangingPunct="1">
                <a:spcBef>
                  <a:spcPct val="0"/>
                </a:spcBef>
              </a:pPr>
              <a:r>
                <a:rPr lang="en-US" sz="1200" b="1">
                  <a:solidFill>
                    <a:schemeClr val="tx1"/>
                  </a:solidFill>
                </a:rPr>
                <a:t>load</a:t>
              </a:r>
            </a:p>
          </p:txBody>
        </p:sp>
        <p:sp>
          <p:nvSpPr>
            <p:cNvPr id="61481" name="Line 36"/>
            <p:cNvSpPr>
              <a:spLocks noChangeShapeType="1"/>
            </p:cNvSpPr>
            <p:nvPr/>
          </p:nvSpPr>
          <p:spPr bwMode="auto">
            <a:xfrm flipV="1">
              <a:off x="5012" y="2205"/>
              <a:ext cx="0" cy="1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61482" name="Group 40"/>
            <p:cNvGrpSpPr>
              <a:grpSpLocks/>
            </p:cNvGrpSpPr>
            <p:nvPr/>
          </p:nvGrpSpPr>
          <p:grpSpPr bwMode="auto">
            <a:xfrm flipV="1">
              <a:off x="4966" y="2156"/>
              <a:ext cx="91" cy="49"/>
              <a:chOff x="4059" y="2568"/>
              <a:chExt cx="91" cy="49"/>
            </a:xfrm>
          </p:grpSpPr>
          <p:sp>
            <p:nvSpPr>
              <p:cNvPr id="61507" name="Line 37"/>
              <p:cNvSpPr>
                <a:spLocks noChangeShapeType="1"/>
              </p:cNvSpPr>
              <p:nvPr/>
            </p:nvSpPr>
            <p:spPr bwMode="auto">
              <a:xfrm>
                <a:off x="4059" y="2568"/>
                <a:ext cx="91"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08" name="Line 38"/>
              <p:cNvSpPr>
                <a:spLocks noChangeShapeType="1"/>
              </p:cNvSpPr>
              <p:nvPr/>
            </p:nvSpPr>
            <p:spPr bwMode="auto">
              <a:xfrm>
                <a:off x="4083" y="2593"/>
                <a:ext cx="4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09" name="Line 39"/>
              <p:cNvSpPr>
                <a:spLocks noChangeShapeType="1"/>
              </p:cNvSpPr>
              <p:nvPr/>
            </p:nvSpPr>
            <p:spPr bwMode="auto">
              <a:xfrm>
                <a:off x="4093" y="2617"/>
                <a:ext cx="2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1483" name="Line 42"/>
            <p:cNvSpPr>
              <a:spLocks noChangeShapeType="1"/>
            </p:cNvSpPr>
            <p:nvPr/>
          </p:nvSpPr>
          <p:spPr bwMode="auto">
            <a:xfrm>
              <a:off x="1292" y="2295"/>
              <a:ext cx="172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84" name="Line 44"/>
            <p:cNvSpPr>
              <a:spLocks noChangeShapeType="1"/>
            </p:cNvSpPr>
            <p:nvPr/>
          </p:nvSpPr>
          <p:spPr bwMode="auto">
            <a:xfrm>
              <a:off x="2154" y="2295"/>
              <a:ext cx="18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85" name="Line 45"/>
            <p:cNvSpPr>
              <a:spLocks noChangeShapeType="1"/>
            </p:cNvSpPr>
            <p:nvPr/>
          </p:nvSpPr>
          <p:spPr bwMode="auto">
            <a:xfrm>
              <a:off x="1383" y="2295"/>
              <a:ext cx="18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86" name="Line 47"/>
            <p:cNvSpPr>
              <a:spLocks noChangeShapeType="1"/>
            </p:cNvSpPr>
            <p:nvPr/>
          </p:nvSpPr>
          <p:spPr bwMode="auto">
            <a:xfrm>
              <a:off x="1292" y="1298"/>
              <a:ext cx="0" cy="99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87" name="Rectangle 46"/>
            <p:cNvSpPr>
              <a:spLocks noChangeArrowheads="1"/>
            </p:cNvSpPr>
            <p:nvPr/>
          </p:nvSpPr>
          <p:spPr bwMode="auto">
            <a:xfrm>
              <a:off x="1132" y="1661"/>
              <a:ext cx="318" cy="227"/>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b="1">
                  <a:solidFill>
                    <a:schemeClr val="tx1"/>
                  </a:solidFill>
                </a:rPr>
                <a:t>180°</a:t>
              </a:r>
            </a:p>
          </p:txBody>
        </p:sp>
        <p:sp>
          <p:nvSpPr>
            <p:cNvPr id="61488" name="Line 48"/>
            <p:cNvSpPr>
              <a:spLocks noChangeShapeType="1"/>
            </p:cNvSpPr>
            <p:nvPr/>
          </p:nvSpPr>
          <p:spPr bwMode="auto">
            <a:xfrm>
              <a:off x="793" y="1776"/>
              <a:ext cx="34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89" name="Rectangle 49"/>
            <p:cNvSpPr>
              <a:spLocks noChangeArrowheads="1"/>
            </p:cNvSpPr>
            <p:nvPr/>
          </p:nvSpPr>
          <p:spPr bwMode="auto">
            <a:xfrm>
              <a:off x="3288" y="1298"/>
              <a:ext cx="72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sym typeface="Symbol" pitchFamily="18" charset="2"/>
                </a:rPr>
                <a:t>KICKER</a:t>
              </a:r>
              <a:endParaRPr lang="en-GB" sz="1400" b="1">
                <a:solidFill>
                  <a:schemeClr val="tx1"/>
                </a:solidFill>
                <a:latin typeface="Arial" charset="0"/>
              </a:endParaRPr>
            </a:p>
          </p:txBody>
        </p:sp>
        <p:sp>
          <p:nvSpPr>
            <p:cNvPr id="61490" name="Line 51"/>
            <p:cNvSpPr>
              <a:spLocks noChangeShapeType="1"/>
            </p:cNvSpPr>
            <p:nvPr/>
          </p:nvSpPr>
          <p:spPr bwMode="auto">
            <a:xfrm>
              <a:off x="3061" y="1640"/>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1" name="Line 52"/>
            <p:cNvSpPr>
              <a:spLocks noChangeShapeType="1"/>
            </p:cNvSpPr>
            <p:nvPr/>
          </p:nvSpPr>
          <p:spPr bwMode="auto">
            <a:xfrm>
              <a:off x="3197" y="1638"/>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2" name="Line 53"/>
            <p:cNvSpPr>
              <a:spLocks noChangeShapeType="1"/>
            </p:cNvSpPr>
            <p:nvPr/>
          </p:nvSpPr>
          <p:spPr bwMode="auto">
            <a:xfrm>
              <a:off x="3333" y="1644"/>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3" name="Line 54"/>
            <p:cNvSpPr>
              <a:spLocks noChangeShapeType="1"/>
            </p:cNvSpPr>
            <p:nvPr/>
          </p:nvSpPr>
          <p:spPr bwMode="auto">
            <a:xfrm>
              <a:off x="3469" y="1642"/>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4" name="Line 55"/>
            <p:cNvSpPr>
              <a:spLocks noChangeShapeType="1"/>
            </p:cNvSpPr>
            <p:nvPr/>
          </p:nvSpPr>
          <p:spPr bwMode="auto">
            <a:xfrm>
              <a:off x="3605" y="1640"/>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5" name="Line 56"/>
            <p:cNvSpPr>
              <a:spLocks noChangeShapeType="1"/>
            </p:cNvSpPr>
            <p:nvPr/>
          </p:nvSpPr>
          <p:spPr bwMode="auto">
            <a:xfrm>
              <a:off x="3741" y="1638"/>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6" name="Line 57"/>
            <p:cNvSpPr>
              <a:spLocks noChangeShapeType="1"/>
            </p:cNvSpPr>
            <p:nvPr/>
          </p:nvSpPr>
          <p:spPr bwMode="auto">
            <a:xfrm>
              <a:off x="3877" y="1644"/>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7" name="Line 58"/>
            <p:cNvSpPr>
              <a:spLocks noChangeShapeType="1"/>
            </p:cNvSpPr>
            <p:nvPr/>
          </p:nvSpPr>
          <p:spPr bwMode="auto">
            <a:xfrm>
              <a:off x="4013" y="1642"/>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8" name="Line 59"/>
            <p:cNvSpPr>
              <a:spLocks noChangeShapeType="1"/>
            </p:cNvSpPr>
            <p:nvPr/>
          </p:nvSpPr>
          <p:spPr bwMode="auto">
            <a:xfrm>
              <a:off x="4149" y="1640"/>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99" name="Line 60"/>
            <p:cNvSpPr>
              <a:spLocks noChangeShapeType="1"/>
            </p:cNvSpPr>
            <p:nvPr/>
          </p:nvSpPr>
          <p:spPr bwMode="auto">
            <a:xfrm>
              <a:off x="4285" y="1638"/>
              <a:ext cx="0" cy="317"/>
            </a:xfrm>
            <a:prstGeom prst="line">
              <a:avLst/>
            </a:prstGeom>
            <a:noFill/>
            <a:ln w="63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00" name="Freeform 62"/>
            <p:cNvSpPr>
              <a:spLocks/>
            </p:cNvSpPr>
            <p:nvPr/>
          </p:nvSpPr>
          <p:spPr bwMode="auto">
            <a:xfrm>
              <a:off x="345" y="1624"/>
              <a:ext cx="448" cy="298"/>
            </a:xfrm>
            <a:custGeom>
              <a:avLst/>
              <a:gdLst>
                <a:gd name="T0" fmla="*/ 0 w 896"/>
                <a:gd name="T1" fmla="*/ 10 h 595"/>
                <a:gd name="T2" fmla="*/ 0 w 896"/>
                <a:gd name="T3" fmla="*/ 0 h 595"/>
                <a:gd name="T4" fmla="*/ 12 w 896"/>
                <a:gd name="T5" fmla="*/ 0 h 595"/>
                <a:gd name="T6" fmla="*/ 14 w 896"/>
                <a:gd name="T7" fmla="*/ 5 h 595"/>
                <a:gd name="T8" fmla="*/ 12 w 896"/>
                <a:gd name="T9" fmla="*/ 10 h 595"/>
                <a:gd name="T10" fmla="*/ 0 w 896"/>
                <a:gd name="T11" fmla="*/ 10 h 5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96" h="595">
                  <a:moveTo>
                    <a:pt x="0" y="595"/>
                  </a:moveTo>
                  <a:lnTo>
                    <a:pt x="0" y="0"/>
                  </a:lnTo>
                  <a:lnTo>
                    <a:pt x="715" y="0"/>
                  </a:lnTo>
                  <a:lnTo>
                    <a:pt x="896" y="297"/>
                  </a:lnTo>
                  <a:lnTo>
                    <a:pt x="715" y="595"/>
                  </a:lnTo>
                  <a:lnTo>
                    <a:pt x="0" y="595"/>
                  </a:lnTo>
                  <a:close/>
                </a:path>
              </a:pathLst>
            </a:custGeom>
            <a:solidFill>
              <a:srgbClr val="FF99CC"/>
            </a:solidFill>
            <a:ln w="6350">
              <a:solidFill>
                <a:srgbClr val="000000"/>
              </a:solidFill>
              <a:prstDash val="solid"/>
              <a:round/>
              <a:headEnd/>
              <a:tailEnd/>
            </a:ln>
          </p:spPr>
          <p:txBody>
            <a:bodyPr/>
            <a:lstStyle/>
            <a:p>
              <a:endParaRPr lang="en-US"/>
            </a:p>
          </p:txBody>
        </p:sp>
        <p:sp>
          <p:nvSpPr>
            <p:cNvPr id="61501" name="Rectangle 63"/>
            <p:cNvSpPr>
              <a:spLocks noChangeArrowheads="1"/>
            </p:cNvSpPr>
            <p:nvPr/>
          </p:nvSpPr>
          <p:spPr bwMode="auto">
            <a:xfrm>
              <a:off x="420" y="1698"/>
              <a:ext cx="292"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1502" name="Rectangle 64"/>
            <p:cNvSpPr>
              <a:spLocks noChangeArrowheads="1"/>
            </p:cNvSpPr>
            <p:nvPr/>
          </p:nvSpPr>
          <p:spPr bwMode="auto">
            <a:xfrm>
              <a:off x="460" y="1718"/>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eaLnBrk="1" hangingPunct="1">
                <a:spcBef>
                  <a:spcPct val="0"/>
                </a:spcBef>
              </a:pPr>
              <a:r>
                <a:rPr lang="en-US" sz="1100" b="1">
                  <a:solidFill>
                    <a:srgbClr val="000000"/>
                  </a:solidFill>
                  <a:latin typeface="Times" pitchFamily="18" charset="0"/>
                </a:rPr>
                <a:t>D</a:t>
              </a:r>
              <a:endParaRPr lang="en-US" sz="2400" b="1">
                <a:solidFill>
                  <a:schemeClr val="tx1"/>
                </a:solidFill>
              </a:endParaRPr>
            </a:p>
          </p:txBody>
        </p:sp>
        <p:sp>
          <p:nvSpPr>
            <p:cNvPr id="61503" name="Rectangle 65"/>
            <p:cNvSpPr>
              <a:spLocks noChangeArrowheads="1"/>
            </p:cNvSpPr>
            <p:nvPr/>
          </p:nvSpPr>
          <p:spPr bwMode="auto">
            <a:xfrm>
              <a:off x="526" y="1718"/>
              <a:ext cx="12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eaLnBrk="1" hangingPunct="1">
                <a:spcBef>
                  <a:spcPct val="0"/>
                </a:spcBef>
              </a:pPr>
              <a:r>
                <a:rPr lang="en-US" sz="1100" b="1">
                  <a:solidFill>
                    <a:srgbClr val="000000"/>
                  </a:solidFill>
                  <a:latin typeface="Times" pitchFamily="18" charset="0"/>
                </a:rPr>
                <a:t>AC</a:t>
              </a:r>
              <a:endParaRPr lang="en-US" sz="2400" b="1">
                <a:solidFill>
                  <a:schemeClr val="tx1"/>
                </a:solidFill>
              </a:endParaRPr>
            </a:p>
          </p:txBody>
        </p:sp>
        <p:sp>
          <p:nvSpPr>
            <p:cNvPr id="61504" name="Rectangle 67"/>
            <p:cNvSpPr>
              <a:spLocks noChangeArrowheads="1"/>
            </p:cNvSpPr>
            <p:nvPr/>
          </p:nvSpPr>
          <p:spPr bwMode="auto">
            <a:xfrm>
              <a:off x="2336" y="1184"/>
              <a:ext cx="453" cy="227"/>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Low-pass</a:t>
              </a:r>
            </a:p>
            <a:p>
              <a:pPr eaLnBrk="1" hangingPunct="1">
                <a:spcBef>
                  <a:spcPct val="0"/>
                </a:spcBef>
              </a:pPr>
              <a:r>
                <a:rPr lang="en-US" sz="1200" b="1">
                  <a:solidFill>
                    <a:schemeClr val="tx1"/>
                  </a:solidFill>
                </a:rPr>
                <a:t>filter</a:t>
              </a:r>
            </a:p>
          </p:txBody>
        </p:sp>
        <p:sp>
          <p:nvSpPr>
            <p:cNvPr id="61505" name="Rectangle 68"/>
            <p:cNvSpPr>
              <a:spLocks noChangeArrowheads="1"/>
            </p:cNvSpPr>
            <p:nvPr/>
          </p:nvSpPr>
          <p:spPr bwMode="auto">
            <a:xfrm>
              <a:off x="1565" y="2115"/>
              <a:ext cx="590" cy="363"/>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a:solidFill>
                    <a:schemeClr val="tx1"/>
                  </a:solidFill>
                </a:rPr>
                <a:t>Power</a:t>
              </a:r>
            </a:p>
            <a:p>
              <a:pPr eaLnBrk="1" hangingPunct="1">
                <a:spcBef>
                  <a:spcPct val="0"/>
                </a:spcBef>
              </a:pPr>
              <a:r>
                <a:rPr lang="en-US" sz="1600">
                  <a:solidFill>
                    <a:schemeClr val="tx1"/>
                  </a:solidFill>
                </a:rPr>
                <a:t>Amplifier</a:t>
              </a:r>
            </a:p>
          </p:txBody>
        </p:sp>
        <p:sp>
          <p:nvSpPr>
            <p:cNvPr id="61506" name="Rectangle 69"/>
            <p:cNvSpPr>
              <a:spLocks noChangeArrowheads="1"/>
            </p:cNvSpPr>
            <p:nvPr/>
          </p:nvSpPr>
          <p:spPr bwMode="auto">
            <a:xfrm>
              <a:off x="2337" y="2176"/>
              <a:ext cx="453" cy="227"/>
            </a:xfrm>
            <a:prstGeom prst="rect">
              <a:avLst/>
            </a:prstGeom>
            <a:solidFill>
              <a:srgbClr val="CC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Low-pass</a:t>
              </a:r>
            </a:p>
            <a:p>
              <a:pPr eaLnBrk="1" hangingPunct="1">
                <a:spcBef>
                  <a:spcPct val="0"/>
                </a:spcBef>
              </a:pPr>
              <a:r>
                <a:rPr lang="en-US" sz="1200" b="1">
                  <a:solidFill>
                    <a:schemeClr val="tx1"/>
                  </a:solidFill>
                </a:rPr>
                <a:t>filter</a:t>
              </a:r>
            </a:p>
          </p:txBody>
        </p:sp>
      </p:grpSp>
      <p:sp>
        <p:nvSpPr>
          <p:cNvPr id="79943" name="Rectangle 71"/>
          <p:cNvSpPr>
            <a:spLocks noChangeArrowheads="1"/>
          </p:cNvSpPr>
          <p:nvPr/>
        </p:nvSpPr>
        <p:spPr bwMode="auto">
          <a:xfrm>
            <a:off x="6154738" y="6165850"/>
            <a:ext cx="29892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Shunt impedance of the ELETTRA/SLS transverse kickers</a:t>
            </a:r>
            <a:endParaRPr lang="en-GB" sz="1200" b="1">
              <a:solidFill>
                <a:schemeClr val="tx1"/>
              </a:solidFill>
              <a:latin typeface="Arial" charset="0"/>
            </a:endParaRPr>
          </a:p>
        </p:txBody>
      </p:sp>
      <p:sp>
        <p:nvSpPr>
          <p:cNvPr id="61447" name="Rectangle 80"/>
          <p:cNvSpPr>
            <a:spLocks noChangeArrowheads="1"/>
          </p:cNvSpPr>
          <p:nvPr/>
        </p:nvSpPr>
        <p:spPr bwMode="auto">
          <a:xfrm>
            <a:off x="7631113" y="90488"/>
            <a:ext cx="612775" cy="877887"/>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9960" name="Group 88"/>
          <p:cNvGrpSpPr>
            <a:grpSpLocks/>
          </p:cNvGrpSpPr>
          <p:nvPr/>
        </p:nvGrpSpPr>
        <p:grpSpPr bwMode="auto">
          <a:xfrm>
            <a:off x="250825" y="4149725"/>
            <a:ext cx="5689600" cy="2433638"/>
            <a:chOff x="158" y="2614"/>
            <a:chExt cx="3584" cy="1533"/>
          </a:xfrm>
        </p:grpSpPr>
        <p:graphicFrame>
          <p:nvGraphicFramePr>
            <p:cNvPr id="61450" name="Object 5"/>
            <p:cNvGraphicFramePr>
              <a:graphicFrameLocks noChangeAspect="1"/>
            </p:cNvGraphicFramePr>
            <p:nvPr/>
          </p:nvGraphicFramePr>
          <p:xfrm>
            <a:off x="2064" y="2614"/>
            <a:ext cx="1678" cy="1346"/>
          </p:xfrm>
          <a:graphic>
            <a:graphicData uri="http://schemas.openxmlformats.org/presentationml/2006/ole">
              <mc:AlternateContent xmlns:mc="http://schemas.openxmlformats.org/markup-compatibility/2006">
                <mc:Choice xmlns:v="urn:schemas-microsoft-com:vml" Requires="v">
                  <p:oleObj spid="_x0000_s61512" name="Document" r:id="rId5" imgW="5460492" imgH="4381500" progId="Word.Document.8">
                    <p:embed/>
                  </p:oleObj>
                </mc:Choice>
                <mc:Fallback>
                  <p:oleObj name="Document" r:id="rId5" imgW="5460492" imgH="4381500" progId="Word.Documen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4" y="2614"/>
                          <a:ext cx="1678" cy="1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51" name="Rectangle 70"/>
            <p:cNvSpPr>
              <a:spLocks noChangeArrowheads="1"/>
            </p:cNvSpPr>
            <p:nvPr/>
          </p:nvSpPr>
          <p:spPr bwMode="auto">
            <a:xfrm>
              <a:off x="249" y="3974"/>
              <a:ext cx="344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The ELETTRA/SLS transverse kicker (by Micha Dehler-PSI)</a:t>
              </a:r>
              <a:endParaRPr lang="en-GB" sz="1200" b="1">
                <a:solidFill>
                  <a:schemeClr val="tx1"/>
                </a:solidFill>
                <a:latin typeface="Arial" charset="0"/>
              </a:endParaRPr>
            </a:p>
          </p:txBody>
        </p:sp>
        <p:pic>
          <p:nvPicPr>
            <p:cNvPr id="61452" name="Picture 85" descr="Figure4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 y="2659"/>
              <a:ext cx="1786"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9959" name="Picture 87" descr="Figure4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4888" y="4102100"/>
            <a:ext cx="2835275"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79956"/>
                                        </p:tgtEl>
                                        <p:attrNameLst>
                                          <p:attrName>style.visibility</p:attrName>
                                        </p:attrNameLst>
                                      </p:cBhvr>
                                      <p:to>
                                        <p:strVal val="visible"/>
                                      </p:to>
                                    </p:set>
                                    <p:animEffect transition="in" filter="dissolve">
                                      <p:cBhvr>
                                        <p:cTn id="7" dur="500"/>
                                        <p:tgtEl>
                                          <p:spTgt spid="799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9960"/>
                                        </p:tgtEl>
                                        <p:attrNameLst>
                                          <p:attrName>style.visibility</p:attrName>
                                        </p:attrNameLst>
                                      </p:cBhvr>
                                      <p:to>
                                        <p:strVal val="visible"/>
                                      </p:to>
                                    </p:set>
                                    <p:animEffect transition="in" filter="dissolve">
                                      <p:cBhvr>
                                        <p:cTn id="12" dur="500"/>
                                        <p:tgtEl>
                                          <p:spTgt spid="799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9959"/>
                                        </p:tgtEl>
                                        <p:attrNameLst>
                                          <p:attrName>style.visibility</p:attrName>
                                        </p:attrNameLst>
                                      </p:cBhvr>
                                      <p:to>
                                        <p:strVal val="visible"/>
                                      </p:to>
                                    </p:set>
                                    <p:animEffect transition="in" filter="dissolve">
                                      <p:cBhvr>
                                        <p:cTn id="17" dur="500"/>
                                        <p:tgtEl>
                                          <p:spTgt spid="79959"/>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79943"/>
                                        </p:tgtEl>
                                        <p:attrNameLst>
                                          <p:attrName>style.visibility</p:attrName>
                                        </p:attrNameLst>
                                      </p:cBhvr>
                                      <p:to>
                                        <p:strVal val="visible"/>
                                      </p:to>
                                    </p:set>
                                    <p:animEffect transition="in" filter="dissolve">
                                      <p:cBhvr>
                                        <p:cTn id="20" dur="500"/>
                                        <p:tgtEl>
                                          <p:spTgt spid="79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4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3FD4DDF-42C3-4FFB-A5CB-E394A7D9A396}" type="slidenum">
              <a:rPr lang="en-US" sz="1400" smtClean="0">
                <a:solidFill>
                  <a:srgbClr val="969696"/>
                </a:solidFill>
                <a:latin typeface="Times" pitchFamily="18" charset="0"/>
              </a:rPr>
              <a:pPr/>
              <a:t>50</a:t>
            </a:fld>
            <a:endParaRPr lang="en-US" sz="1400" smtClean="0">
              <a:solidFill>
                <a:srgbClr val="969696"/>
              </a:solidFill>
              <a:latin typeface="Times" pitchFamily="18" charset="0"/>
            </a:endParaRPr>
          </a:p>
        </p:txBody>
      </p:sp>
      <p:pic>
        <p:nvPicPr>
          <p:cNvPr id="62467" name="Picture 27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0" y="115888"/>
            <a:ext cx="2303463"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468" name="Rectangle 2"/>
          <p:cNvSpPr>
            <a:spLocks noChangeArrowheads="1"/>
          </p:cNvSpPr>
          <p:nvPr/>
        </p:nvSpPr>
        <p:spPr bwMode="auto">
          <a:xfrm>
            <a:off x="0" y="188913"/>
            <a:ext cx="5834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Kicker and Amplifier: longitudinal FB</a:t>
            </a:r>
          </a:p>
        </p:txBody>
      </p:sp>
      <p:pic>
        <p:nvPicPr>
          <p:cNvPr id="80901" name="Picture 5" descr="DSCN010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2825" y="4221163"/>
            <a:ext cx="2433638"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020" name="Rectangle 124"/>
          <p:cNvSpPr>
            <a:spLocks noChangeArrowheads="1"/>
          </p:cNvSpPr>
          <p:nvPr/>
        </p:nvSpPr>
        <p:spPr bwMode="auto">
          <a:xfrm>
            <a:off x="-107950" y="6165850"/>
            <a:ext cx="53276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The ELETTRA/SLS longitudinal kicker (by Micha Dehler-PSI)</a:t>
            </a:r>
          </a:p>
        </p:txBody>
      </p:sp>
      <p:graphicFrame>
        <p:nvGraphicFramePr>
          <p:cNvPr id="81024" name="Object 128"/>
          <p:cNvGraphicFramePr>
            <a:graphicFrameLocks noChangeAspect="1"/>
          </p:cNvGraphicFramePr>
          <p:nvPr/>
        </p:nvGraphicFramePr>
        <p:xfrm>
          <a:off x="0" y="3933825"/>
          <a:ext cx="2220913" cy="2198688"/>
        </p:xfrm>
        <a:graphic>
          <a:graphicData uri="http://schemas.openxmlformats.org/presentationml/2006/ole">
            <mc:AlternateContent xmlns:mc="http://schemas.openxmlformats.org/markup-compatibility/2006">
              <mc:Choice xmlns:v="urn:schemas-microsoft-com:vml" Requires="v">
                <p:oleObj spid="_x0000_s62495" name="Bitmap Image" r:id="rId6" imgW="6935168" imgH="6866667" progId="Paint.Picture">
                  <p:embed/>
                </p:oleObj>
              </mc:Choice>
              <mc:Fallback>
                <p:oleObj name="Bitmap Image" r:id="rId6" imgW="6935168" imgH="6866667" progId="Paint.Picture">
                  <p:embed/>
                  <p:pic>
                    <p:nvPicPr>
                      <p:cNvPr id="0" name="Object 1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933825"/>
                        <a:ext cx="2220913" cy="2198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025" name="Rectangle 129"/>
          <p:cNvSpPr>
            <a:spLocks noChangeArrowheads="1"/>
          </p:cNvSpPr>
          <p:nvPr/>
        </p:nvSpPr>
        <p:spPr bwMode="auto">
          <a:xfrm>
            <a:off x="4787900" y="965200"/>
            <a:ext cx="4356100" cy="400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600">
                <a:sym typeface="Wingdings" pitchFamily="2" charset="2"/>
              </a:rPr>
              <a:t>A </a:t>
            </a:r>
            <a:r>
              <a:rPr lang="en-GB" sz="1600">
                <a:solidFill>
                  <a:schemeClr val="hlink"/>
                </a:solidFill>
                <a:sym typeface="Wingdings" pitchFamily="2" charset="2"/>
              </a:rPr>
              <a:t>“cavity like” kicker</a:t>
            </a:r>
            <a:r>
              <a:rPr lang="en-GB" sz="1600">
                <a:sym typeface="Wingdings" pitchFamily="2" charset="2"/>
              </a:rPr>
              <a:t> is usually preferred</a:t>
            </a:r>
          </a:p>
          <a:p>
            <a:pPr algn="just"/>
            <a:r>
              <a:rPr lang="en-GB" sz="1600">
                <a:sym typeface="Wingdings" pitchFamily="2" charset="2"/>
              </a:rPr>
              <a:t>Higher shunt impedance and smaller size</a:t>
            </a:r>
          </a:p>
          <a:p>
            <a:pPr algn="just"/>
            <a:r>
              <a:rPr lang="en-GB" sz="1600">
                <a:sym typeface="Wingdings" pitchFamily="2" charset="2"/>
              </a:rPr>
              <a:t>The operating </a:t>
            </a:r>
            <a:r>
              <a:rPr lang="en-GB" sz="1600">
                <a:solidFill>
                  <a:schemeClr val="hlink"/>
                </a:solidFill>
                <a:sym typeface="Wingdings" pitchFamily="2" charset="2"/>
              </a:rPr>
              <a:t>frequency range</a:t>
            </a:r>
            <a:r>
              <a:rPr lang="en-GB" sz="1600">
                <a:sym typeface="Wingdings" pitchFamily="2" charset="2"/>
              </a:rPr>
              <a:t> is typically </a:t>
            </a:r>
            <a:r>
              <a:rPr lang="en-GB" sz="1600">
                <a:solidFill>
                  <a:schemeClr val="hlink"/>
                </a:solidFill>
                <a:sym typeface="Wingdings" pitchFamily="2" charset="2"/>
              </a:rPr>
              <a:t>f</a:t>
            </a:r>
            <a:r>
              <a:rPr lang="en-GB" sz="1600" baseline="-25000">
                <a:solidFill>
                  <a:schemeClr val="hlink"/>
                </a:solidFill>
                <a:sym typeface="Wingdings" pitchFamily="2" charset="2"/>
              </a:rPr>
              <a:t>rf</a:t>
            </a:r>
            <a:r>
              <a:rPr lang="en-GB" sz="1600">
                <a:solidFill>
                  <a:schemeClr val="hlink"/>
                </a:solidFill>
                <a:sym typeface="Wingdings" pitchFamily="2" charset="2"/>
              </a:rPr>
              <a:t>/2</a:t>
            </a:r>
            <a:r>
              <a:rPr lang="en-GB" sz="1600">
                <a:sym typeface="Wingdings" pitchFamily="2" charset="2"/>
              </a:rPr>
              <a:t> wide and placed on one side of a multiple of f</a:t>
            </a:r>
            <a:r>
              <a:rPr lang="en-GB" sz="1600" baseline="-25000">
                <a:sym typeface="Wingdings" pitchFamily="2" charset="2"/>
              </a:rPr>
              <a:t>rf</a:t>
            </a:r>
            <a:r>
              <a:rPr lang="en-GB" sz="1600">
                <a:sym typeface="Wingdings" pitchFamily="2" charset="2"/>
              </a:rPr>
              <a:t>:  </a:t>
            </a:r>
          </a:p>
          <a:p>
            <a:pPr algn="just"/>
            <a:r>
              <a:rPr lang="en-GB" sz="1600">
                <a:sym typeface="Wingdings" pitchFamily="2" charset="2"/>
              </a:rPr>
              <a:t>	ex. from </a:t>
            </a:r>
            <a:r>
              <a:rPr lang="en-GB" sz="1600" i="1">
                <a:sym typeface="Wingdings" pitchFamily="2" charset="2"/>
              </a:rPr>
              <a:t>3</a:t>
            </a:r>
            <a:r>
              <a:rPr lang="en-GB" sz="1600">
                <a:sym typeface="Wingdings" pitchFamily="2" charset="2"/>
              </a:rPr>
              <a:t>f</a:t>
            </a:r>
            <a:r>
              <a:rPr lang="en-GB" sz="1600" baseline="-25000">
                <a:sym typeface="Wingdings" pitchFamily="2" charset="2"/>
              </a:rPr>
              <a:t>rf</a:t>
            </a:r>
            <a:r>
              <a:rPr lang="en-GB" sz="1600">
                <a:sym typeface="Wingdings" pitchFamily="2" charset="2"/>
              </a:rPr>
              <a:t>  to  </a:t>
            </a:r>
            <a:r>
              <a:rPr lang="en-GB" sz="1600" i="1">
                <a:sym typeface="Wingdings" pitchFamily="2" charset="2"/>
              </a:rPr>
              <a:t>3</a:t>
            </a:r>
            <a:r>
              <a:rPr lang="en-GB" sz="1600">
                <a:sym typeface="Wingdings" pitchFamily="2" charset="2"/>
              </a:rPr>
              <a:t>f</a:t>
            </a:r>
            <a:r>
              <a:rPr lang="en-GB" sz="1600" baseline="-25000">
                <a:sym typeface="Wingdings" pitchFamily="2" charset="2"/>
              </a:rPr>
              <a:t>rf</a:t>
            </a:r>
            <a:r>
              <a:rPr lang="en-GB" sz="1600">
                <a:sym typeface="Wingdings" pitchFamily="2" charset="2"/>
              </a:rPr>
              <a:t>+f</a:t>
            </a:r>
            <a:r>
              <a:rPr lang="en-GB" sz="1600" baseline="-25000">
                <a:sym typeface="Wingdings" pitchFamily="2" charset="2"/>
              </a:rPr>
              <a:t>rf</a:t>
            </a:r>
            <a:r>
              <a:rPr lang="en-GB" sz="1600">
                <a:sym typeface="Wingdings" pitchFamily="2" charset="2"/>
              </a:rPr>
              <a:t>/2</a:t>
            </a:r>
            <a:endParaRPr lang="en-GB" sz="1600" baseline="-25000">
              <a:sym typeface="Wingdings" pitchFamily="2" charset="2"/>
            </a:endParaRPr>
          </a:p>
          <a:p>
            <a:pPr algn="just"/>
            <a:r>
              <a:rPr lang="en-GB" sz="1600">
                <a:sym typeface="Wingdings" pitchFamily="2" charset="2"/>
              </a:rPr>
              <a:t>A </a:t>
            </a:r>
            <a:r>
              <a:rPr lang="en-GB" sz="1600">
                <a:solidFill>
                  <a:schemeClr val="hlink"/>
                </a:solidFill>
                <a:sym typeface="Wingdings" pitchFamily="2" charset="2"/>
              </a:rPr>
              <a:t>“pass-band”</a:t>
            </a:r>
            <a:r>
              <a:rPr lang="en-GB" sz="1600">
                <a:sym typeface="Wingdings" pitchFamily="2" charset="2"/>
              </a:rPr>
              <a:t> instead of “base-band” device </a:t>
            </a:r>
          </a:p>
          <a:p>
            <a:pPr algn="just"/>
            <a:r>
              <a:rPr lang="en-GB" sz="1600">
                <a:sym typeface="Wingdings" pitchFamily="2" charset="2"/>
              </a:rPr>
              <a:t>The base-band signal from the DAC must be </a:t>
            </a:r>
            <a:r>
              <a:rPr lang="en-GB" sz="1600">
                <a:solidFill>
                  <a:schemeClr val="hlink"/>
                </a:solidFill>
                <a:sym typeface="Wingdings" pitchFamily="2" charset="2"/>
              </a:rPr>
              <a:t>modulated</a:t>
            </a:r>
            <a:r>
              <a:rPr lang="en-GB" sz="1600">
                <a:sym typeface="Wingdings" pitchFamily="2" charset="2"/>
              </a:rPr>
              <a:t>, i.e. translated in frequency</a:t>
            </a:r>
          </a:p>
          <a:p>
            <a:pPr algn="just"/>
            <a:r>
              <a:rPr lang="en-GB" sz="1600">
                <a:sym typeface="Wingdings" pitchFamily="2" charset="2"/>
              </a:rPr>
              <a:t>A </a:t>
            </a:r>
            <a:r>
              <a:rPr lang="en-GB" sz="1600">
                <a:solidFill>
                  <a:schemeClr val="hlink"/>
                </a:solidFill>
                <a:sym typeface="Wingdings" pitchFamily="2" charset="2"/>
              </a:rPr>
              <a:t>SSB</a:t>
            </a:r>
            <a:r>
              <a:rPr lang="en-GB" sz="1600">
                <a:sym typeface="Wingdings" pitchFamily="2" charset="2"/>
              </a:rPr>
              <a:t> (Single Side Band) amplitude modulation or similar techniques (ex. </a:t>
            </a:r>
            <a:r>
              <a:rPr lang="en-GB" sz="1600">
                <a:solidFill>
                  <a:schemeClr val="hlink"/>
                </a:solidFill>
                <a:sym typeface="Wingdings" pitchFamily="2" charset="2"/>
              </a:rPr>
              <a:t>QPSK</a:t>
            </a:r>
            <a:r>
              <a:rPr lang="en-GB" sz="1600">
                <a:sym typeface="Wingdings" pitchFamily="2" charset="2"/>
              </a:rPr>
              <a:t>) can be adopted</a:t>
            </a:r>
            <a:endParaRPr lang="en-US" sz="1600">
              <a:sym typeface="Wingdings" pitchFamily="2" charset="2"/>
            </a:endParaRPr>
          </a:p>
        </p:txBody>
      </p:sp>
      <p:grpSp>
        <p:nvGrpSpPr>
          <p:cNvPr id="81171" name="Group 275"/>
          <p:cNvGrpSpPr>
            <a:grpSpLocks/>
          </p:cNvGrpSpPr>
          <p:nvPr/>
        </p:nvGrpSpPr>
        <p:grpSpPr bwMode="auto">
          <a:xfrm>
            <a:off x="5543550" y="4806950"/>
            <a:ext cx="3349625" cy="1790700"/>
            <a:chOff x="3492" y="3028"/>
            <a:chExt cx="2110" cy="1128"/>
          </a:xfrm>
        </p:grpSpPr>
        <p:sp>
          <p:nvSpPr>
            <p:cNvPr id="62477" name="Line 132"/>
            <p:cNvSpPr>
              <a:spLocks noChangeShapeType="1"/>
            </p:cNvSpPr>
            <p:nvPr/>
          </p:nvSpPr>
          <p:spPr bwMode="auto">
            <a:xfrm flipV="1">
              <a:off x="3579" y="3210"/>
              <a:ext cx="0" cy="725"/>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8" name="Line 133"/>
            <p:cNvSpPr>
              <a:spLocks noChangeShapeType="1"/>
            </p:cNvSpPr>
            <p:nvPr/>
          </p:nvSpPr>
          <p:spPr bwMode="auto">
            <a:xfrm>
              <a:off x="3583" y="3935"/>
              <a:ext cx="1928" cy="0"/>
            </a:xfrm>
            <a:prstGeom prst="line">
              <a:avLst/>
            </a:prstGeom>
            <a:noFill/>
            <a:ln w="952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9" name="Line 134"/>
            <p:cNvSpPr>
              <a:spLocks noChangeShapeType="1"/>
            </p:cNvSpPr>
            <p:nvPr/>
          </p:nvSpPr>
          <p:spPr bwMode="auto">
            <a:xfrm flipV="1">
              <a:off x="4082" y="3437"/>
              <a:ext cx="0" cy="49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80" name="Line 135"/>
            <p:cNvSpPr>
              <a:spLocks noChangeShapeType="1"/>
            </p:cNvSpPr>
            <p:nvPr/>
          </p:nvSpPr>
          <p:spPr bwMode="auto">
            <a:xfrm flipV="1">
              <a:off x="4583" y="3437"/>
              <a:ext cx="0" cy="49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81" name="Line 136"/>
            <p:cNvSpPr>
              <a:spLocks noChangeShapeType="1"/>
            </p:cNvSpPr>
            <p:nvPr/>
          </p:nvSpPr>
          <p:spPr bwMode="auto">
            <a:xfrm flipV="1">
              <a:off x="5077" y="3437"/>
              <a:ext cx="0" cy="490"/>
            </a:xfrm>
            <a:prstGeom prst="line">
              <a:avLst/>
            </a:prstGeom>
            <a:noFill/>
            <a:ln w="190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82" name="Rectangle 137"/>
            <p:cNvSpPr>
              <a:spLocks noChangeArrowheads="1"/>
            </p:cNvSpPr>
            <p:nvPr/>
          </p:nvSpPr>
          <p:spPr bwMode="auto">
            <a:xfrm>
              <a:off x="3942" y="3936"/>
              <a:ext cx="2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62483" name="Rectangle 138"/>
            <p:cNvSpPr>
              <a:spLocks noChangeArrowheads="1"/>
            </p:cNvSpPr>
            <p:nvPr/>
          </p:nvSpPr>
          <p:spPr bwMode="auto">
            <a:xfrm>
              <a:off x="4445" y="3944"/>
              <a:ext cx="31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2</a:t>
              </a:r>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62484" name="Rectangle 139"/>
            <p:cNvSpPr>
              <a:spLocks noChangeArrowheads="1"/>
            </p:cNvSpPr>
            <p:nvPr/>
          </p:nvSpPr>
          <p:spPr bwMode="auto">
            <a:xfrm>
              <a:off x="4944" y="3944"/>
              <a:ext cx="31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3</a:t>
              </a:r>
              <a:r>
                <a:rPr lang="en-GB" sz="1600">
                  <a:solidFill>
                    <a:schemeClr val="tx1"/>
                  </a:solidFill>
                  <a:sym typeface="Symbol" pitchFamily="18" charset="2"/>
                </a:rPr>
                <a:t>f</a:t>
              </a:r>
              <a:r>
                <a:rPr lang="en-GB" sz="1600" baseline="-25000">
                  <a:solidFill>
                    <a:schemeClr val="tx1"/>
                  </a:solidFill>
                  <a:latin typeface="Arial" charset="0"/>
                  <a:sym typeface="Symbol" pitchFamily="18" charset="2"/>
                </a:rPr>
                <a:t>rf</a:t>
              </a:r>
              <a:endParaRPr lang="en-GB" sz="1800">
                <a:solidFill>
                  <a:schemeClr val="tx1"/>
                </a:solidFill>
                <a:latin typeface="Arial" charset="0"/>
              </a:endParaRPr>
            </a:p>
          </p:txBody>
        </p:sp>
        <p:sp>
          <p:nvSpPr>
            <p:cNvPr id="62485" name="Rectangle 141"/>
            <p:cNvSpPr>
              <a:spLocks noChangeArrowheads="1"/>
            </p:cNvSpPr>
            <p:nvPr/>
          </p:nvSpPr>
          <p:spPr bwMode="auto">
            <a:xfrm>
              <a:off x="3492" y="3943"/>
              <a:ext cx="40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600">
                  <a:solidFill>
                    <a:schemeClr val="tx1"/>
                  </a:solidFill>
                  <a:latin typeface="Symbol" pitchFamily="18" charset="2"/>
                  <a:sym typeface="Symbol" pitchFamily="18" charset="2"/>
                </a:rPr>
                <a:t>0</a:t>
              </a:r>
              <a:endParaRPr lang="en-GB" sz="1800">
                <a:solidFill>
                  <a:schemeClr val="tx1"/>
                </a:solidFill>
                <a:latin typeface="Arial" charset="0"/>
              </a:endParaRPr>
            </a:p>
          </p:txBody>
        </p:sp>
        <p:sp>
          <p:nvSpPr>
            <p:cNvPr id="62486" name="Arc 143"/>
            <p:cNvSpPr>
              <a:spLocks/>
            </p:cNvSpPr>
            <p:nvPr/>
          </p:nvSpPr>
          <p:spPr bwMode="auto">
            <a:xfrm rot="14158567" flipV="1">
              <a:off x="4121" y="3052"/>
              <a:ext cx="681" cy="1256"/>
            </a:xfrm>
            <a:custGeom>
              <a:avLst/>
              <a:gdLst>
                <a:gd name="T0" fmla="*/ 0 w 21600"/>
                <a:gd name="T1" fmla="*/ 0 h 26213"/>
                <a:gd name="T2" fmla="*/ 0 w 21600"/>
                <a:gd name="T3" fmla="*/ 0 h 26213"/>
                <a:gd name="T4" fmla="*/ 0 w 21600"/>
                <a:gd name="T5" fmla="*/ 0 h 26213"/>
                <a:gd name="T6" fmla="*/ 0 60000 65536"/>
                <a:gd name="T7" fmla="*/ 0 60000 65536"/>
                <a:gd name="T8" fmla="*/ 0 60000 65536"/>
              </a:gdLst>
              <a:ahLst/>
              <a:cxnLst>
                <a:cxn ang="T6">
                  <a:pos x="T0" y="T1"/>
                </a:cxn>
                <a:cxn ang="T7">
                  <a:pos x="T2" y="T3"/>
                </a:cxn>
                <a:cxn ang="T8">
                  <a:pos x="T4" y="T5"/>
                </a:cxn>
              </a:cxnLst>
              <a:rect l="0" t="0" r="r" b="b"/>
              <a:pathLst>
                <a:path w="21600" h="26213" fill="none" extrusionOk="0">
                  <a:moveTo>
                    <a:pt x="171" y="-1"/>
                  </a:moveTo>
                  <a:cubicBezTo>
                    <a:pt x="12033" y="93"/>
                    <a:pt x="21600" y="9736"/>
                    <a:pt x="21600" y="21599"/>
                  </a:cubicBezTo>
                  <a:cubicBezTo>
                    <a:pt x="21600" y="23150"/>
                    <a:pt x="21432" y="24697"/>
                    <a:pt x="21101" y="26213"/>
                  </a:cubicBezTo>
                </a:path>
                <a:path w="21600" h="26213" stroke="0" extrusionOk="0">
                  <a:moveTo>
                    <a:pt x="171" y="-1"/>
                  </a:moveTo>
                  <a:cubicBezTo>
                    <a:pt x="12033" y="93"/>
                    <a:pt x="21600" y="9736"/>
                    <a:pt x="21600" y="21599"/>
                  </a:cubicBezTo>
                  <a:cubicBezTo>
                    <a:pt x="21600" y="23150"/>
                    <a:pt x="21432" y="24697"/>
                    <a:pt x="21101" y="26213"/>
                  </a:cubicBezTo>
                  <a:lnTo>
                    <a:pt x="0" y="21599"/>
                  </a:lnTo>
                  <a:lnTo>
                    <a:pt x="171" y="-1"/>
                  </a:lnTo>
                  <a:close/>
                </a:path>
              </a:pathLst>
            </a:custGeom>
            <a:noFill/>
            <a:ln w="9525">
              <a:solidFill>
                <a:schemeClr val="tx1"/>
              </a:solidFill>
              <a:round/>
              <a:headEnd type="triangle"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7" name="Freeform 264"/>
            <p:cNvSpPr>
              <a:spLocks/>
            </p:cNvSpPr>
            <p:nvPr/>
          </p:nvSpPr>
          <p:spPr bwMode="auto">
            <a:xfrm>
              <a:off x="4809" y="3399"/>
              <a:ext cx="772" cy="544"/>
            </a:xfrm>
            <a:custGeom>
              <a:avLst/>
              <a:gdLst>
                <a:gd name="T0" fmla="*/ 0 w 635"/>
                <a:gd name="T1" fmla="*/ 6980 h 325"/>
                <a:gd name="T2" fmla="*/ 439 w 635"/>
                <a:gd name="T3" fmla="*/ 5979 h 325"/>
                <a:gd name="T4" fmla="*/ 1026 w 635"/>
                <a:gd name="T5" fmla="*/ 0 h 325"/>
                <a:gd name="T6" fmla="*/ 1612 w 635"/>
                <a:gd name="T7" fmla="*/ 5979 h 325"/>
                <a:gd name="T8" fmla="*/ 2051 w 635"/>
                <a:gd name="T9" fmla="*/ 6980 h 3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325">
                  <a:moveTo>
                    <a:pt x="0" y="317"/>
                  </a:moveTo>
                  <a:cubicBezTo>
                    <a:pt x="41" y="321"/>
                    <a:pt x="83" y="325"/>
                    <a:pt x="136" y="272"/>
                  </a:cubicBezTo>
                  <a:cubicBezTo>
                    <a:pt x="189" y="219"/>
                    <a:pt x="258" y="0"/>
                    <a:pt x="318" y="0"/>
                  </a:cubicBezTo>
                  <a:cubicBezTo>
                    <a:pt x="378" y="0"/>
                    <a:pt x="446" y="219"/>
                    <a:pt x="499" y="272"/>
                  </a:cubicBezTo>
                  <a:cubicBezTo>
                    <a:pt x="552" y="325"/>
                    <a:pt x="593" y="321"/>
                    <a:pt x="635" y="317"/>
                  </a:cubicBezTo>
                </a:path>
              </a:pathLst>
            </a:custGeom>
            <a:noFill/>
            <a:ln w="9525" cap="flat">
              <a:solidFill>
                <a:schemeClr val="tx1"/>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88" name="Rectangle 266"/>
            <p:cNvSpPr>
              <a:spLocks noChangeArrowheads="1"/>
            </p:cNvSpPr>
            <p:nvPr/>
          </p:nvSpPr>
          <p:spPr bwMode="auto">
            <a:xfrm>
              <a:off x="4332" y="3028"/>
              <a:ext cx="127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Kicker Shunt Impedance</a:t>
              </a:r>
              <a:endParaRPr lang="en-GB" sz="1200" b="1">
                <a:solidFill>
                  <a:schemeClr val="tx1"/>
                </a:solidFill>
                <a:latin typeface="Arial" charset="0"/>
              </a:endParaRPr>
            </a:p>
          </p:txBody>
        </p:sp>
        <p:sp>
          <p:nvSpPr>
            <p:cNvPr id="62489" name="Line 267"/>
            <p:cNvSpPr>
              <a:spLocks noChangeShapeType="1"/>
            </p:cNvSpPr>
            <p:nvPr/>
          </p:nvSpPr>
          <p:spPr bwMode="auto">
            <a:xfrm>
              <a:off x="5012" y="3210"/>
              <a:ext cx="136" cy="18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90" name="Rectangle 268"/>
            <p:cNvSpPr>
              <a:spLocks noChangeArrowheads="1"/>
            </p:cNvSpPr>
            <p:nvPr/>
          </p:nvSpPr>
          <p:spPr bwMode="auto">
            <a:xfrm>
              <a:off x="3576" y="3610"/>
              <a:ext cx="252" cy="318"/>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1" name="Rectangle 269"/>
            <p:cNvSpPr>
              <a:spLocks noChangeArrowheads="1"/>
            </p:cNvSpPr>
            <p:nvPr/>
          </p:nvSpPr>
          <p:spPr bwMode="auto">
            <a:xfrm>
              <a:off x="5081" y="3610"/>
              <a:ext cx="252" cy="318"/>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2" name="Rectangle 270"/>
            <p:cNvSpPr>
              <a:spLocks noChangeArrowheads="1"/>
            </p:cNvSpPr>
            <p:nvPr/>
          </p:nvSpPr>
          <p:spPr bwMode="auto">
            <a:xfrm>
              <a:off x="4829" y="3612"/>
              <a:ext cx="252" cy="318"/>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rgbClr val="FFCCCC">
                      <a:alpha val="47058"/>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62474" name="Rectangle 272"/>
          <p:cNvSpPr>
            <a:spLocks noChangeArrowheads="1"/>
          </p:cNvSpPr>
          <p:nvPr/>
        </p:nvSpPr>
        <p:spPr bwMode="auto">
          <a:xfrm>
            <a:off x="7781925" y="90488"/>
            <a:ext cx="576263" cy="877887"/>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5" name="Rectangle 273"/>
          <p:cNvSpPr>
            <a:spLocks noChangeArrowheads="1"/>
          </p:cNvSpPr>
          <p:nvPr/>
        </p:nvSpPr>
        <p:spPr bwMode="auto">
          <a:xfrm>
            <a:off x="7210425" y="128588"/>
            <a:ext cx="469900" cy="288925"/>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2476" name="Picture 276" descr="Figure5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388" y="1052513"/>
            <a:ext cx="4537075" cy="272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81171"/>
                                        </p:tgtEl>
                                        <p:attrNameLst>
                                          <p:attrName>style.visibility</p:attrName>
                                        </p:attrNameLst>
                                      </p:cBhvr>
                                      <p:to>
                                        <p:strVal val="visible"/>
                                      </p:to>
                                    </p:set>
                                    <p:animEffect transition="in" filter="dissolve">
                                      <p:cBhvr>
                                        <p:cTn id="7" dur="500"/>
                                        <p:tgtEl>
                                          <p:spTgt spid="8117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1025"/>
                                        </p:tgtEl>
                                        <p:attrNameLst>
                                          <p:attrName>style.visibility</p:attrName>
                                        </p:attrNameLst>
                                      </p:cBhvr>
                                      <p:to>
                                        <p:strVal val="visible"/>
                                      </p:to>
                                    </p:set>
                                    <p:animEffect transition="in" filter="dissolve">
                                      <p:cBhvr>
                                        <p:cTn id="10" dur="500"/>
                                        <p:tgtEl>
                                          <p:spTgt spid="8102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80901"/>
                                        </p:tgtEl>
                                        <p:attrNameLst>
                                          <p:attrName>style.visibility</p:attrName>
                                        </p:attrNameLst>
                                      </p:cBhvr>
                                      <p:to>
                                        <p:strVal val="visible"/>
                                      </p:to>
                                    </p:set>
                                    <p:animEffect transition="in" filter="dissolve">
                                      <p:cBhvr>
                                        <p:cTn id="15" dur="500"/>
                                        <p:tgtEl>
                                          <p:spTgt spid="80901"/>
                                        </p:tgtEl>
                                      </p:cBhvr>
                                    </p:animEffect>
                                  </p:childTnLst>
                                </p:cTn>
                              </p:par>
                              <p:par>
                                <p:cTn id="16" presetID="9" presetClass="entr" presetSubtype="0" fill="hold" nodeType="withEffect">
                                  <p:stCondLst>
                                    <p:cond delay="0"/>
                                  </p:stCondLst>
                                  <p:childTnLst>
                                    <p:set>
                                      <p:cBhvr>
                                        <p:cTn id="17" dur="1" fill="hold">
                                          <p:stCondLst>
                                            <p:cond delay="0"/>
                                          </p:stCondLst>
                                        </p:cTn>
                                        <p:tgtEl>
                                          <p:spTgt spid="81024"/>
                                        </p:tgtEl>
                                        <p:attrNameLst>
                                          <p:attrName>style.visibility</p:attrName>
                                        </p:attrNameLst>
                                      </p:cBhvr>
                                      <p:to>
                                        <p:strVal val="visible"/>
                                      </p:to>
                                    </p:set>
                                    <p:animEffect transition="in" filter="dissolve">
                                      <p:cBhvr>
                                        <p:cTn id="18" dur="500"/>
                                        <p:tgtEl>
                                          <p:spTgt spid="8102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1020"/>
                                        </p:tgtEl>
                                        <p:attrNameLst>
                                          <p:attrName>style.visibility</p:attrName>
                                        </p:attrNameLst>
                                      </p:cBhvr>
                                      <p:to>
                                        <p:strVal val="visible"/>
                                      </p:to>
                                    </p:set>
                                    <p:animEffect transition="in" filter="dissolve">
                                      <p:cBhvr>
                                        <p:cTn id="21" dur="500"/>
                                        <p:tgtEl>
                                          <p:spTgt spid="81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020" grpId="0"/>
      <p:bldP spid="8102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F73C8FD-2D80-44F9-9D3F-8F04F1F3DBBE}" type="slidenum">
              <a:rPr lang="en-US" sz="1400" smtClean="0">
                <a:solidFill>
                  <a:srgbClr val="969696"/>
                </a:solidFill>
                <a:latin typeface="Times" pitchFamily="18" charset="0"/>
              </a:rPr>
              <a:pPr/>
              <a:t>51</a:t>
            </a:fld>
            <a:endParaRPr lang="en-US" sz="1400" smtClean="0">
              <a:solidFill>
                <a:srgbClr val="969696"/>
              </a:solidFill>
              <a:latin typeface="Times" pitchFamily="18" charset="0"/>
            </a:endParaRPr>
          </a:p>
        </p:txBody>
      </p:sp>
      <p:pic>
        <p:nvPicPr>
          <p:cNvPr id="63491"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7463" y="4422775"/>
            <a:ext cx="6380162" cy="218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492" name="Rectangle 2"/>
          <p:cNvSpPr>
            <a:spLocks noChangeArrowheads="1"/>
          </p:cNvSpPr>
          <p:nvPr/>
        </p:nvSpPr>
        <p:spPr bwMode="auto">
          <a:xfrm>
            <a:off x="395288" y="188913"/>
            <a:ext cx="4089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Control system integration</a:t>
            </a:r>
          </a:p>
        </p:txBody>
      </p:sp>
      <p:sp>
        <p:nvSpPr>
          <p:cNvPr id="63493" name="Text Box 3"/>
          <p:cNvSpPr txBox="1">
            <a:spLocks noChangeArrowheads="1"/>
          </p:cNvSpPr>
          <p:nvPr/>
        </p:nvSpPr>
        <p:spPr bwMode="auto">
          <a:xfrm>
            <a:off x="250825" y="908050"/>
            <a:ext cx="8351838" cy="253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a:spcBef>
                <a:spcPct val="0"/>
              </a:spcBef>
              <a:buClr>
                <a:schemeClr val="hlink"/>
              </a:buClr>
              <a:buSzPct val="70000"/>
              <a:buFont typeface="Wingdings" pitchFamily="2" charset="2"/>
              <a:buChar char="î"/>
            </a:pPr>
            <a:r>
              <a:rPr lang="en-US" sz="1600"/>
              <a:t> It is desirable that each component of the feedback system that needs to be configured and adjusted has a </a:t>
            </a:r>
            <a:r>
              <a:rPr lang="en-US" sz="1600">
                <a:solidFill>
                  <a:schemeClr val="hlink"/>
                </a:solidFill>
              </a:rPr>
              <a:t>control system interface</a:t>
            </a:r>
            <a:r>
              <a:rPr lang="en-US" sz="1600"/>
              <a:t> </a:t>
            </a:r>
          </a:p>
          <a:p>
            <a:pPr algn="just">
              <a:spcBef>
                <a:spcPct val="0"/>
              </a:spcBef>
              <a:buClr>
                <a:schemeClr val="hlink"/>
              </a:buClr>
              <a:buSzPct val="70000"/>
              <a:buFont typeface="Wingdings" pitchFamily="2" charset="2"/>
              <a:buChar char="î"/>
            </a:pPr>
            <a:r>
              <a:rPr lang="en-US" sz="1600"/>
              <a:t> Any </a:t>
            </a:r>
            <a:r>
              <a:rPr lang="en-US" sz="1600">
                <a:solidFill>
                  <a:schemeClr val="hlink"/>
                </a:solidFill>
              </a:rPr>
              <a:t>operation</a:t>
            </a:r>
            <a:r>
              <a:rPr lang="en-US" sz="1600"/>
              <a:t> must be possible from </a:t>
            </a:r>
            <a:r>
              <a:rPr lang="en-US" sz="1600">
                <a:solidFill>
                  <a:schemeClr val="hlink"/>
                </a:solidFill>
              </a:rPr>
              <a:t>remote</a:t>
            </a:r>
            <a:r>
              <a:rPr lang="en-US" sz="1600"/>
              <a:t> to facilitate the system commissioning and the optimization of its performance</a:t>
            </a:r>
          </a:p>
          <a:p>
            <a:pPr algn="just">
              <a:spcBef>
                <a:spcPct val="0"/>
              </a:spcBef>
              <a:buClr>
                <a:schemeClr val="hlink"/>
              </a:buClr>
              <a:buSzPct val="70000"/>
              <a:buFont typeface="Wingdings" pitchFamily="2" charset="2"/>
              <a:buChar char="î"/>
            </a:pPr>
            <a:r>
              <a:rPr lang="en-US" sz="1600"/>
              <a:t> An effective data acquisition channel has to provide </a:t>
            </a:r>
            <a:r>
              <a:rPr lang="en-US" sz="1600">
                <a:solidFill>
                  <a:schemeClr val="hlink"/>
                </a:solidFill>
              </a:rPr>
              <a:t>fast transfer</a:t>
            </a:r>
            <a:r>
              <a:rPr lang="en-US" sz="1600"/>
              <a:t> of large amounts of data for analysis of the feedback performance and beam dynamics studies</a:t>
            </a:r>
          </a:p>
          <a:p>
            <a:pPr algn="just">
              <a:spcBef>
                <a:spcPct val="0"/>
              </a:spcBef>
              <a:buClr>
                <a:schemeClr val="hlink"/>
              </a:buClr>
              <a:buSzPct val="70000"/>
              <a:buFont typeface="Wingdings" pitchFamily="2" charset="2"/>
              <a:buChar char="î"/>
            </a:pPr>
            <a:r>
              <a:rPr lang="en-US" sz="1600"/>
              <a:t> It is preferable to have a direct connection to a numerical computing environment and/or a script language (ex. </a:t>
            </a:r>
            <a:r>
              <a:rPr lang="en-US" sz="1600">
                <a:solidFill>
                  <a:schemeClr val="hlink"/>
                </a:solidFill>
              </a:rPr>
              <a:t>Matlab, Octave, Scilab, Python, IGOR Pro, IDL, …</a:t>
            </a:r>
            <a:r>
              <a:rPr lang="en-US" sz="1600"/>
              <a:t>) for quick development of measurement procedures using scripts as well as for data analysis and visualization</a:t>
            </a:r>
          </a:p>
        </p:txBody>
      </p:sp>
      <p:sp>
        <p:nvSpPr>
          <p:cNvPr id="63494" name="Line 5"/>
          <p:cNvSpPr>
            <a:spLocks noChangeShapeType="1"/>
          </p:cNvSpPr>
          <p:nvPr/>
        </p:nvSpPr>
        <p:spPr bwMode="auto">
          <a:xfrm flipV="1">
            <a:off x="1822450" y="4102100"/>
            <a:ext cx="0" cy="576263"/>
          </a:xfrm>
          <a:prstGeom prst="line">
            <a:avLst/>
          </a:prstGeom>
          <a:noFill/>
          <a:ln w="19050">
            <a:solidFill>
              <a:schemeClr val="hlink"/>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5" name="Line 6"/>
          <p:cNvSpPr>
            <a:spLocks noChangeShapeType="1"/>
          </p:cNvSpPr>
          <p:nvPr/>
        </p:nvSpPr>
        <p:spPr bwMode="auto">
          <a:xfrm flipV="1">
            <a:off x="2746375" y="4051300"/>
            <a:ext cx="0" cy="576263"/>
          </a:xfrm>
          <a:prstGeom prst="line">
            <a:avLst/>
          </a:prstGeom>
          <a:noFill/>
          <a:ln w="19050">
            <a:solidFill>
              <a:schemeClr val="hlink"/>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6" name="Line 7"/>
          <p:cNvSpPr>
            <a:spLocks noChangeShapeType="1"/>
          </p:cNvSpPr>
          <p:nvPr/>
        </p:nvSpPr>
        <p:spPr bwMode="auto">
          <a:xfrm flipV="1">
            <a:off x="3492500" y="4110038"/>
            <a:ext cx="0" cy="576262"/>
          </a:xfrm>
          <a:prstGeom prst="line">
            <a:avLst/>
          </a:prstGeom>
          <a:noFill/>
          <a:ln w="19050">
            <a:solidFill>
              <a:schemeClr val="hlink"/>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7" name="Line 8"/>
          <p:cNvSpPr>
            <a:spLocks noChangeShapeType="1"/>
          </p:cNvSpPr>
          <p:nvPr/>
        </p:nvSpPr>
        <p:spPr bwMode="auto">
          <a:xfrm flipV="1">
            <a:off x="4041775" y="3944938"/>
            <a:ext cx="0" cy="576262"/>
          </a:xfrm>
          <a:prstGeom prst="line">
            <a:avLst/>
          </a:prstGeom>
          <a:noFill/>
          <a:ln w="19050">
            <a:solidFill>
              <a:schemeClr val="hlink"/>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8" name="Line 9"/>
          <p:cNvSpPr>
            <a:spLocks noChangeShapeType="1"/>
          </p:cNvSpPr>
          <p:nvPr/>
        </p:nvSpPr>
        <p:spPr bwMode="auto">
          <a:xfrm flipV="1">
            <a:off x="4591050" y="4105275"/>
            <a:ext cx="0" cy="576263"/>
          </a:xfrm>
          <a:prstGeom prst="line">
            <a:avLst/>
          </a:prstGeom>
          <a:noFill/>
          <a:ln w="19050">
            <a:solidFill>
              <a:schemeClr val="hlink"/>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9" name="Line 10"/>
          <p:cNvSpPr>
            <a:spLocks noChangeShapeType="1"/>
          </p:cNvSpPr>
          <p:nvPr/>
        </p:nvSpPr>
        <p:spPr bwMode="auto">
          <a:xfrm flipV="1">
            <a:off x="5356225" y="4043363"/>
            <a:ext cx="0" cy="576262"/>
          </a:xfrm>
          <a:prstGeom prst="line">
            <a:avLst/>
          </a:prstGeom>
          <a:noFill/>
          <a:ln w="19050">
            <a:solidFill>
              <a:schemeClr val="hlink"/>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0" name="Line 11"/>
          <p:cNvSpPr>
            <a:spLocks noChangeShapeType="1"/>
          </p:cNvSpPr>
          <p:nvPr/>
        </p:nvSpPr>
        <p:spPr bwMode="auto">
          <a:xfrm flipV="1">
            <a:off x="6197600" y="4140200"/>
            <a:ext cx="0" cy="576263"/>
          </a:xfrm>
          <a:prstGeom prst="line">
            <a:avLst/>
          </a:prstGeom>
          <a:noFill/>
          <a:ln w="19050">
            <a:solidFill>
              <a:schemeClr val="hlink"/>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1" name="Line 12"/>
          <p:cNvSpPr>
            <a:spLocks noChangeShapeType="1"/>
          </p:cNvSpPr>
          <p:nvPr/>
        </p:nvSpPr>
        <p:spPr bwMode="auto">
          <a:xfrm flipV="1">
            <a:off x="7038975" y="4068763"/>
            <a:ext cx="0" cy="576262"/>
          </a:xfrm>
          <a:prstGeom prst="line">
            <a:avLst/>
          </a:prstGeom>
          <a:noFill/>
          <a:ln w="19050">
            <a:solidFill>
              <a:schemeClr val="hlink"/>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2" name="Line 13"/>
          <p:cNvSpPr>
            <a:spLocks noChangeShapeType="1"/>
          </p:cNvSpPr>
          <p:nvPr/>
        </p:nvSpPr>
        <p:spPr bwMode="auto">
          <a:xfrm flipV="1">
            <a:off x="1822450" y="4106863"/>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3" name="Rectangle 14"/>
          <p:cNvSpPr>
            <a:spLocks noChangeArrowheads="1"/>
          </p:cNvSpPr>
          <p:nvPr/>
        </p:nvSpPr>
        <p:spPr bwMode="auto">
          <a:xfrm>
            <a:off x="1331913" y="3500438"/>
            <a:ext cx="6264275" cy="61436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800" b="1">
                <a:solidFill>
                  <a:schemeClr val="hlink"/>
                </a:solidFill>
              </a:rPr>
              <a:t>Control System</a:t>
            </a:r>
          </a:p>
        </p:txBody>
      </p:sp>
      <p:sp>
        <p:nvSpPr>
          <p:cNvPr id="63504" name="Line 15"/>
          <p:cNvSpPr>
            <a:spLocks noChangeShapeType="1"/>
          </p:cNvSpPr>
          <p:nvPr/>
        </p:nvSpPr>
        <p:spPr bwMode="auto">
          <a:xfrm flipV="1">
            <a:off x="2744788" y="4114800"/>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5" name="Line 16"/>
          <p:cNvSpPr>
            <a:spLocks noChangeShapeType="1"/>
          </p:cNvSpPr>
          <p:nvPr/>
        </p:nvSpPr>
        <p:spPr bwMode="auto">
          <a:xfrm flipV="1">
            <a:off x="3494088" y="4110038"/>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6" name="Line 17"/>
          <p:cNvSpPr>
            <a:spLocks noChangeShapeType="1"/>
          </p:cNvSpPr>
          <p:nvPr/>
        </p:nvSpPr>
        <p:spPr bwMode="auto">
          <a:xfrm flipV="1">
            <a:off x="4040188" y="4105275"/>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7" name="Line 18"/>
          <p:cNvSpPr>
            <a:spLocks noChangeShapeType="1"/>
          </p:cNvSpPr>
          <p:nvPr/>
        </p:nvSpPr>
        <p:spPr bwMode="auto">
          <a:xfrm flipV="1">
            <a:off x="4591050" y="4100513"/>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8" name="Line 19"/>
          <p:cNvSpPr>
            <a:spLocks noChangeShapeType="1"/>
          </p:cNvSpPr>
          <p:nvPr/>
        </p:nvSpPr>
        <p:spPr bwMode="auto">
          <a:xfrm flipV="1">
            <a:off x="5357813" y="4095750"/>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9" name="Line 20"/>
          <p:cNvSpPr>
            <a:spLocks noChangeShapeType="1"/>
          </p:cNvSpPr>
          <p:nvPr/>
        </p:nvSpPr>
        <p:spPr bwMode="auto">
          <a:xfrm flipV="1">
            <a:off x="6194425" y="4103688"/>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0" name="Line 21"/>
          <p:cNvSpPr>
            <a:spLocks noChangeShapeType="1"/>
          </p:cNvSpPr>
          <p:nvPr/>
        </p:nvSpPr>
        <p:spPr bwMode="auto">
          <a:xfrm flipV="1">
            <a:off x="7037388" y="4111625"/>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1" name="Line 22"/>
          <p:cNvSpPr>
            <a:spLocks noChangeShapeType="1"/>
          </p:cNvSpPr>
          <p:nvPr/>
        </p:nvSpPr>
        <p:spPr bwMode="auto">
          <a:xfrm>
            <a:off x="1822450" y="4449763"/>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2" name="Line 23"/>
          <p:cNvSpPr>
            <a:spLocks noChangeShapeType="1"/>
          </p:cNvSpPr>
          <p:nvPr/>
        </p:nvSpPr>
        <p:spPr bwMode="auto">
          <a:xfrm>
            <a:off x="2744788" y="4406900"/>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3" name="Line 24"/>
          <p:cNvSpPr>
            <a:spLocks noChangeShapeType="1"/>
          </p:cNvSpPr>
          <p:nvPr/>
        </p:nvSpPr>
        <p:spPr bwMode="auto">
          <a:xfrm>
            <a:off x="3494088" y="4462463"/>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4" name="Line 25"/>
          <p:cNvSpPr>
            <a:spLocks noChangeShapeType="1"/>
          </p:cNvSpPr>
          <p:nvPr/>
        </p:nvSpPr>
        <p:spPr bwMode="auto">
          <a:xfrm>
            <a:off x="4040188" y="4305300"/>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5" name="Line 26"/>
          <p:cNvSpPr>
            <a:spLocks noChangeShapeType="1"/>
          </p:cNvSpPr>
          <p:nvPr/>
        </p:nvSpPr>
        <p:spPr bwMode="auto">
          <a:xfrm>
            <a:off x="4591050" y="4452938"/>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6" name="Line 27"/>
          <p:cNvSpPr>
            <a:spLocks noChangeShapeType="1"/>
          </p:cNvSpPr>
          <p:nvPr/>
        </p:nvSpPr>
        <p:spPr bwMode="auto">
          <a:xfrm>
            <a:off x="5357813" y="4413250"/>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7" name="Line 28"/>
          <p:cNvSpPr>
            <a:spLocks noChangeShapeType="1"/>
          </p:cNvSpPr>
          <p:nvPr/>
        </p:nvSpPr>
        <p:spPr bwMode="auto">
          <a:xfrm>
            <a:off x="6194425" y="4497388"/>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8" name="Line 29"/>
          <p:cNvSpPr>
            <a:spLocks noChangeShapeType="1"/>
          </p:cNvSpPr>
          <p:nvPr/>
        </p:nvSpPr>
        <p:spPr bwMode="auto">
          <a:xfrm>
            <a:off x="7037388" y="4429125"/>
            <a:ext cx="0" cy="215900"/>
          </a:xfrm>
          <a:prstGeom prst="line">
            <a:avLst/>
          </a:prstGeom>
          <a:noFill/>
          <a:ln w="190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60BE775E-4FA7-4AD9-BA9C-CB1CBB1CF6B9}" type="slidenum">
              <a:rPr lang="en-US" sz="1400" smtClean="0">
                <a:solidFill>
                  <a:srgbClr val="969696"/>
                </a:solidFill>
                <a:latin typeface="Times" pitchFamily="18" charset="0"/>
              </a:rPr>
              <a:pPr/>
              <a:t>52</a:t>
            </a:fld>
            <a:endParaRPr lang="en-US" sz="1400" smtClean="0">
              <a:solidFill>
                <a:srgbClr val="969696"/>
              </a:solidFill>
              <a:latin typeface="Times" pitchFamily="18" charset="0"/>
            </a:endParaRPr>
          </a:p>
        </p:txBody>
      </p:sp>
      <p:sp>
        <p:nvSpPr>
          <p:cNvPr id="64515" name="Rectangle 2"/>
          <p:cNvSpPr>
            <a:spLocks noChangeArrowheads="1"/>
          </p:cNvSpPr>
          <p:nvPr/>
        </p:nvSpPr>
        <p:spPr bwMode="auto">
          <a:xfrm>
            <a:off x="34925" y="188913"/>
            <a:ext cx="7632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RF power requirements: transverse feedback</a:t>
            </a:r>
          </a:p>
        </p:txBody>
      </p:sp>
      <p:graphicFrame>
        <p:nvGraphicFramePr>
          <p:cNvPr id="64516" name="Object 196"/>
          <p:cNvGraphicFramePr>
            <a:graphicFrameLocks noChangeAspect="1"/>
          </p:cNvGraphicFramePr>
          <p:nvPr/>
        </p:nvGraphicFramePr>
        <p:xfrm>
          <a:off x="4695825" y="836613"/>
          <a:ext cx="4191000" cy="952500"/>
        </p:xfrm>
        <a:graphic>
          <a:graphicData uri="http://schemas.openxmlformats.org/presentationml/2006/ole">
            <mc:AlternateContent xmlns:mc="http://schemas.openxmlformats.org/markup-compatibility/2006">
              <mc:Choice xmlns:v="urn:schemas-microsoft-com:vml" Requires="v">
                <p:oleObj spid="_x0000_s64556" name="Equation" r:id="rId4" imgW="4191000" imgH="952500" progId="Equation.3">
                  <p:embed/>
                </p:oleObj>
              </mc:Choice>
              <mc:Fallback>
                <p:oleObj name="Equation" r:id="rId4" imgW="4191000" imgH="952500" progId="Equation.3">
                  <p:embed/>
                  <p:pic>
                    <p:nvPicPr>
                      <p:cNvPr id="0" name="Object 19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5825" y="836613"/>
                        <a:ext cx="4191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17" name="Object 195"/>
          <p:cNvGraphicFramePr>
            <a:graphicFrameLocks noChangeAspect="1"/>
          </p:cNvGraphicFramePr>
          <p:nvPr/>
        </p:nvGraphicFramePr>
        <p:xfrm>
          <a:off x="4284663" y="1916113"/>
          <a:ext cx="3571875" cy="530225"/>
        </p:xfrm>
        <a:graphic>
          <a:graphicData uri="http://schemas.openxmlformats.org/presentationml/2006/ole">
            <mc:AlternateContent xmlns:mc="http://schemas.openxmlformats.org/markup-compatibility/2006">
              <mc:Choice xmlns:v="urn:schemas-microsoft-com:vml" Requires="v">
                <p:oleObj spid="_x0000_s64557" name="Equation" r:id="rId6" imgW="3568700" imgH="533400" progId="Equation.3">
                  <p:embed/>
                </p:oleObj>
              </mc:Choice>
              <mc:Fallback>
                <p:oleObj name="Equation" r:id="rId6" imgW="3568700" imgH="533400" progId="Equation.3">
                  <p:embed/>
                  <p:pic>
                    <p:nvPicPr>
                      <p:cNvPr id="0" name="Object 19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4663" y="1916113"/>
                        <a:ext cx="35718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18" name="Object 194"/>
          <p:cNvGraphicFramePr>
            <a:graphicFrameLocks noChangeAspect="1"/>
          </p:cNvGraphicFramePr>
          <p:nvPr/>
        </p:nvGraphicFramePr>
        <p:xfrm>
          <a:off x="2124075" y="2636838"/>
          <a:ext cx="657225" cy="485775"/>
        </p:xfrm>
        <a:graphic>
          <a:graphicData uri="http://schemas.openxmlformats.org/presentationml/2006/ole">
            <mc:AlternateContent xmlns:mc="http://schemas.openxmlformats.org/markup-compatibility/2006">
              <mc:Choice xmlns:v="urn:schemas-microsoft-com:vml" Requires="v">
                <p:oleObj spid="_x0000_s64558" name="Equation" r:id="rId8" imgW="660113" imgH="482391" progId="Equation.3">
                  <p:embed/>
                </p:oleObj>
              </mc:Choice>
              <mc:Fallback>
                <p:oleObj name="Equation" r:id="rId8" imgW="660113" imgH="482391" progId="Equation.3">
                  <p:embed/>
                  <p:pic>
                    <p:nvPicPr>
                      <p:cNvPr id="0" name="Object 19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4075" y="2636838"/>
                        <a:ext cx="65722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19" name="Object 193"/>
          <p:cNvGraphicFramePr>
            <a:graphicFrameLocks noChangeAspect="1"/>
          </p:cNvGraphicFramePr>
          <p:nvPr/>
        </p:nvGraphicFramePr>
        <p:xfrm>
          <a:off x="5219700" y="2636838"/>
          <a:ext cx="2600325" cy="533400"/>
        </p:xfrm>
        <a:graphic>
          <a:graphicData uri="http://schemas.openxmlformats.org/presentationml/2006/ole">
            <mc:AlternateContent xmlns:mc="http://schemas.openxmlformats.org/markup-compatibility/2006">
              <mc:Choice xmlns:v="urn:schemas-microsoft-com:vml" Requires="v">
                <p:oleObj spid="_x0000_s64559" name="Equation" r:id="rId10" imgW="2603500" imgH="533400" progId="Equation.3">
                  <p:embed/>
                </p:oleObj>
              </mc:Choice>
              <mc:Fallback>
                <p:oleObj name="Equation" r:id="rId10" imgW="2603500" imgH="533400" progId="Equation.3">
                  <p:embed/>
                  <p:pic>
                    <p:nvPicPr>
                      <p:cNvPr id="0" name="Object 19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19700" y="2636838"/>
                        <a:ext cx="26003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20" name="Rectangle 197"/>
          <p:cNvSpPr>
            <a:spLocks noChangeArrowheads="1"/>
          </p:cNvSpPr>
          <p:nvPr/>
        </p:nvSpPr>
        <p:spPr bwMode="auto">
          <a:xfrm>
            <a:off x="71438" y="892175"/>
            <a:ext cx="4429125" cy="97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tx1"/>
                </a:solidFill>
              </a:rPr>
              <a:t>The transverse motion of a bunch of particles not subject to damping or excitation can be described as a pseudo-harmonic oscillation with amplitude proportional to the square root of the </a:t>
            </a:r>
            <a:r>
              <a:rPr lang="en-US" sz="1600">
                <a:solidFill>
                  <a:schemeClr val="tx1"/>
                </a:solidFill>
                <a:latin typeface="Symbol" pitchFamily="18" charset="2"/>
              </a:rPr>
              <a:t>b</a:t>
            </a:r>
            <a:r>
              <a:rPr lang="en-US" sz="1400">
                <a:solidFill>
                  <a:schemeClr val="tx1"/>
                </a:solidFill>
              </a:rPr>
              <a:t>-function</a:t>
            </a:r>
            <a:endParaRPr lang="en-US" sz="1800">
              <a:solidFill>
                <a:schemeClr val="tx1"/>
              </a:solidFill>
            </a:endParaRPr>
          </a:p>
        </p:txBody>
      </p:sp>
      <p:sp>
        <p:nvSpPr>
          <p:cNvPr id="64521" name="Rectangle 198"/>
          <p:cNvSpPr>
            <a:spLocks noChangeArrowheads="1"/>
          </p:cNvSpPr>
          <p:nvPr/>
        </p:nvSpPr>
        <p:spPr bwMode="auto">
          <a:xfrm>
            <a:off x="250825" y="1916113"/>
            <a:ext cx="3097213"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tx1"/>
                </a:solidFill>
              </a:rPr>
              <a:t>The derivative of the position, i.e. the angle of the trajectory is:</a:t>
            </a:r>
            <a:endParaRPr lang="en-US" sz="1800">
              <a:solidFill>
                <a:schemeClr val="tx1"/>
              </a:solidFill>
            </a:endParaRPr>
          </a:p>
        </p:txBody>
      </p:sp>
      <p:sp>
        <p:nvSpPr>
          <p:cNvPr id="64522" name="Rectangle 199"/>
          <p:cNvSpPr>
            <a:spLocks noChangeArrowheads="1"/>
          </p:cNvSpPr>
          <p:nvPr/>
        </p:nvSpPr>
        <p:spPr bwMode="auto">
          <a:xfrm>
            <a:off x="395288" y="2708275"/>
            <a:ext cx="16192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1" hangingPunct="1">
              <a:spcBef>
                <a:spcPct val="0"/>
              </a:spcBef>
            </a:pPr>
            <a:r>
              <a:rPr lang="en-US" sz="1400">
                <a:solidFill>
                  <a:schemeClr val="tx1"/>
                </a:solidFill>
              </a:rPr>
              <a:t>By introducing</a:t>
            </a:r>
            <a:r>
              <a:rPr lang="en-US" sz="1400">
                <a:solidFill>
                  <a:schemeClr val="tx1"/>
                </a:solidFill>
                <a:latin typeface="Arial" charset="0"/>
              </a:rPr>
              <a:t>     </a:t>
            </a:r>
            <a:endParaRPr lang="en-US" sz="1800">
              <a:solidFill>
                <a:schemeClr val="tx1"/>
              </a:solidFill>
              <a:latin typeface="Arial" charset="0"/>
            </a:endParaRPr>
          </a:p>
        </p:txBody>
      </p:sp>
      <p:sp>
        <p:nvSpPr>
          <p:cNvPr id="64523" name="Rectangle 200"/>
          <p:cNvSpPr>
            <a:spLocks noChangeArrowheads="1"/>
          </p:cNvSpPr>
          <p:nvPr/>
        </p:nvSpPr>
        <p:spPr bwMode="auto">
          <a:xfrm>
            <a:off x="3563938" y="2708275"/>
            <a:ext cx="12747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400">
                <a:solidFill>
                  <a:schemeClr val="tx1"/>
                </a:solidFill>
              </a:rPr>
              <a:t>we can write:</a:t>
            </a:r>
            <a:endParaRPr lang="en-US" sz="1800">
              <a:solidFill>
                <a:schemeClr val="tx1"/>
              </a:solidFill>
            </a:endParaRPr>
          </a:p>
        </p:txBody>
      </p:sp>
      <p:graphicFrame>
        <p:nvGraphicFramePr>
          <p:cNvPr id="64524" name="Object 210"/>
          <p:cNvGraphicFramePr>
            <a:graphicFrameLocks noChangeAspect="1"/>
          </p:cNvGraphicFramePr>
          <p:nvPr/>
        </p:nvGraphicFramePr>
        <p:xfrm>
          <a:off x="250825" y="3916363"/>
          <a:ext cx="1368425" cy="298450"/>
        </p:xfrm>
        <a:graphic>
          <a:graphicData uri="http://schemas.openxmlformats.org/presentationml/2006/ole">
            <mc:AlternateContent xmlns:mc="http://schemas.openxmlformats.org/markup-compatibility/2006">
              <mc:Choice xmlns:v="urn:schemas-microsoft-com:vml" Requires="v">
                <p:oleObj spid="_x0000_s64560" name="Equation" r:id="rId12" imgW="1269449" imgH="304668" progId="Equation.3">
                  <p:embed/>
                </p:oleObj>
              </mc:Choice>
              <mc:Fallback>
                <p:oleObj name="Equation" r:id="rId12" imgW="1269449" imgH="304668" progId="Equation.3">
                  <p:embed/>
                  <p:pic>
                    <p:nvPicPr>
                      <p:cNvPr id="0" name="Object 2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0825" y="3916363"/>
                        <a:ext cx="136842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25" name="Object 209"/>
          <p:cNvGraphicFramePr>
            <a:graphicFrameLocks noChangeAspect="1"/>
          </p:cNvGraphicFramePr>
          <p:nvPr/>
        </p:nvGraphicFramePr>
        <p:xfrm>
          <a:off x="6227763" y="3759200"/>
          <a:ext cx="1800225" cy="612775"/>
        </p:xfrm>
        <a:graphic>
          <a:graphicData uri="http://schemas.openxmlformats.org/presentationml/2006/ole">
            <mc:AlternateContent xmlns:mc="http://schemas.openxmlformats.org/markup-compatibility/2006">
              <mc:Choice xmlns:v="urn:schemas-microsoft-com:vml" Requires="v">
                <p:oleObj spid="_x0000_s64561" name="Equation" r:id="rId14" imgW="1498600" imgH="558800" progId="Equation.3">
                  <p:embed/>
                </p:oleObj>
              </mc:Choice>
              <mc:Fallback>
                <p:oleObj name="Equation" r:id="rId14" imgW="1498600" imgH="558800" progId="Equation.3">
                  <p:embed/>
                  <p:pic>
                    <p:nvPicPr>
                      <p:cNvPr id="0" name="Object 20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27763" y="3759200"/>
                        <a:ext cx="18002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26" name="Rectangle 211"/>
          <p:cNvSpPr>
            <a:spLocks noChangeArrowheads="1"/>
          </p:cNvSpPr>
          <p:nvPr/>
        </p:nvSpPr>
        <p:spPr bwMode="auto">
          <a:xfrm>
            <a:off x="0" y="3113088"/>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tx1"/>
                </a:solidFill>
              </a:rPr>
              <a:t>At the coordinate </a:t>
            </a:r>
            <a:r>
              <a:rPr lang="en-US" sz="1800" i="1">
                <a:solidFill>
                  <a:schemeClr val="tx1"/>
                </a:solidFill>
                <a:latin typeface="Times New Roman" pitchFamily="18" charset="0"/>
              </a:rPr>
              <a:t>s</a:t>
            </a:r>
            <a:r>
              <a:rPr lang="en-US" sz="1800" baseline="-30000">
                <a:solidFill>
                  <a:schemeClr val="tx1"/>
                </a:solidFill>
                <a:latin typeface="Times New Roman" pitchFamily="18" charset="0"/>
              </a:rPr>
              <a:t>k</a:t>
            </a:r>
            <a:r>
              <a:rPr lang="en-US" sz="1400">
                <a:solidFill>
                  <a:schemeClr val="tx1"/>
                </a:solidFill>
              </a:rPr>
              <a:t>, the electromagnetic field of the kicker deflects the particle bunch which varies its angle by </a:t>
            </a:r>
            <a:r>
              <a:rPr lang="en-US" sz="1800" i="1">
                <a:solidFill>
                  <a:schemeClr val="tx1"/>
                </a:solidFill>
                <a:latin typeface="Times New Roman" pitchFamily="18" charset="0"/>
              </a:rPr>
              <a:t>k</a:t>
            </a:r>
            <a:r>
              <a:rPr lang="en-US" sz="1400">
                <a:solidFill>
                  <a:schemeClr val="tx1"/>
                </a:solidFill>
              </a:rPr>
              <a:t> : as a consequence the bunch starts another oscillation</a:t>
            </a:r>
          </a:p>
        </p:txBody>
      </p:sp>
      <p:sp>
        <p:nvSpPr>
          <p:cNvPr id="64527" name="Rectangle 212"/>
          <p:cNvSpPr>
            <a:spLocks noChangeArrowheads="1"/>
          </p:cNvSpPr>
          <p:nvPr/>
        </p:nvSpPr>
        <p:spPr bwMode="auto">
          <a:xfrm>
            <a:off x="2051050" y="3933825"/>
            <a:ext cx="391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400">
                <a:solidFill>
                  <a:schemeClr val="tx1"/>
                </a:solidFill>
              </a:rPr>
              <a:t>which must satisfy the following constraints:</a:t>
            </a:r>
            <a:endParaRPr lang="en-US" sz="1800">
              <a:solidFill>
                <a:schemeClr val="tx1"/>
              </a:solidFill>
            </a:endParaRPr>
          </a:p>
        </p:txBody>
      </p:sp>
      <p:graphicFrame>
        <p:nvGraphicFramePr>
          <p:cNvPr id="64528" name="Object 229"/>
          <p:cNvGraphicFramePr>
            <a:graphicFrameLocks noChangeAspect="1"/>
          </p:cNvGraphicFramePr>
          <p:nvPr/>
        </p:nvGraphicFramePr>
        <p:xfrm>
          <a:off x="1979613" y="4437063"/>
          <a:ext cx="1762125" cy="304800"/>
        </p:xfrm>
        <a:graphic>
          <a:graphicData uri="http://schemas.openxmlformats.org/presentationml/2006/ole">
            <mc:AlternateContent xmlns:mc="http://schemas.openxmlformats.org/markup-compatibility/2006">
              <mc:Choice xmlns:v="urn:schemas-microsoft-com:vml" Requires="v">
                <p:oleObj spid="_x0000_s64562" name="Equation" r:id="rId16" imgW="1764534" imgH="304668" progId="Equation.3">
                  <p:embed/>
                </p:oleObj>
              </mc:Choice>
              <mc:Fallback>
                <p:oleObj name="Equation" r:id="rId16" imgW="1764534" imgH="304668" progId="Equation.3">
                  <p:embed/>
                  <p:pic>
                    <p:nvPicPr>
                      <p:cNvPr id="0" name="Object 2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79613" y="4437063"/>
                        <a:ext cx="1762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29" name="Object 228"/>
          <p:cNvGraphicFramePr>
            <a:graphicFrameLocks noChangeAspect="1"/>
          </p:cNvGraphicFramePr>
          <p:nvPr/>
        </p:nvGraphicFramePr>
        <p:xfrm>
          <a:off x="468313" y="4868863"/>
          <a:ext cx="4953000" cy="942975"/>
        </p:xfrm>
        <a:graphic>
          <a:graphicData uri="http://schemas.openxmlformats.org/presentationml/2006/ole">
            <mc:AlternateContent xmlns:mc="http://schemas.openxmlformats.org/markup-compatibility/2006">
              <mc:Choice xmlns:v="urn:schemas-microsoft-com:vml" Requires="v">
                <p:oleObj spid="_x0000_s64563" name="Equation" r:id="rId18" imgW="4953000" imgH="939800" progId="Equation.3">
                  <p:embed/>
                </p:oleObj>
              </mc:Choice>
              <mc:Fallback>
                <p:oleObj name="Equation" r:id="rId18" imgW="4953000" imgH="939800" progId="Equation.3">
                  <p:embed/>
                  <p:pic>
                    <p:nvPicPr>
                      <p:cNvPr id="0" name="Object 22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8313" y="4868863"/>
                        <a:ext cx="49530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30" name="Rectangle 230"/>
          <p:cNvSpPr>
            <a:spLocks noChangeArrowheads="1"/>
          </p:cNvSpPr>
          <p:nvPr/>
        </p:nvSpPr>
        <p:spPr bwMode="auto">
          <a:xfrm>
            <a:off x="0" y="4437063"/>
            <a:ext cx="15271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1" hangingPunct="1">
              <a:spcBef>
                <a:spcPct val="0"/>
              </a:spcBef>
            </a:pPr>
            <a:r>
              <a:rPr lang="en-US" sz="1400">
                <a:solidFill>
                  <a:schemeClr val="tx1"/>
                </a:solidFill>
              </a:rPr>
              <a:t>By introducing  </a:t>
            </a:r>
            <a:r>
              <a:rPr lang="en-US" sz="1400">
                <a:solidFill>
                  <a:schemeClr val="tx1"/>
                </a:solidFill>
                <a:latin typeface="Arial" charset="0"/>
              </a:rPr>
              <a:t> </a:t>
            </a:r>
            <a:endParaRPr lang="en-US" sz="1800">
              <a:solidFill>
                <a:schemeClr val="tx1"/>
              </a:solidFill>
              <a:latin typeface="Arial" charset="0"/>
            </a:endParaRPr>
          </a:p>
        </p:txBody>
      </p:sp>
      <p:sp>
        <p:nvSpPr>
          <p:cNvPr id="64531" name="Rectangle 231"/>
          <p:cNvSpPr>
            <a:spLocks noChangeArrowheads="1"/>
          </p:cNvSpPr>
          <p:nvPr/>
        </p:nvSpPr>
        <p:spPr bwMode="auto">
          <a:xfrm>
            <a:off x="3995738" y="4471988"/>
            <a:ext cx="49688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tx1"/>
                </a:solidFill>
              </a:rPr>
              <a:t>the two-equation two-unknown-variables system becomes:</a:t>
            </a:r>
            <a:endParaRPr lang="en-US" sz="1800">
              <a:solidFill>
                <a:schemeClr val="tx1"/>
              </a:solidFill>
            </a:endParaRPr>
          </a:p>
        </p:txBody>
      </p:sp>
      <p:sp>
        <p:nvSpPr>
          <p:cNvPr id="64532" name="Rectangle 232"/>
          <p:cNvSpPr>
            <a:spLocks noChangeArrowheads="1"/>
          </p:cNvSpPr>
          <p:nvPr/>
        </p:nvSpPr>
        <p:spPr bwMode="auto">
          <a:xfrm>
            <a:off x="0" y="409575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endParaRPr lang="en-GB" sz="1800">
              <a:solidFill>
                <a:schemeClr val="tx1"/>
              </a:solidFill>
              <a:latin typeface="Arial" charset="0"/>
            </a:endParaRPr>
          </a:p>
        </p:txBody>
      </p:sp>
      <p:sp>
        <p:nvSpPr>
          <p:cNvPr id="64533" name="Rectangle 237"/>
          <p:cNvSpPr>
            <a:spLocks noChangeArrowheads="1"/>
          </p:cNvSpPr>
          <p:nvPr/>
        </p:nvSpPr>
        <p:spPr bwMode="auto">
          <a:xfrm>
            <a:off x="323850" y="5911850"/>
            <a:ext cx="4608513"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tx1"/>
                </a:solidFill>
              </a:rPr>
              <a:t>The solution of the system gives amplitude and phase of the new oscillation:</a:t>
            </a:r>
            <a:endParaRPr lang="en-US" sz="1800">
              <a:solidFill>
                <a:schemeClr val="tx1"/>
              </a:solidFill>
            </a:endParaRPr>
          </a:p>
        </p:txBody>
      </p:sp>
      <p:graphicFrame>
        <p:nvGraphicFramePr>
          <p:cNvPr id="64534" name="Object 236"/>
          <p:cNvGraphicFramePr>
            <a:graphicFrameLocks noChangeAspect="1"/>
          </p:cNvGraphicFramePr>
          <p:nvPr/>
        </p:nvGraphicFramePr>
        <p:xfrm>
          <a:off x="5651500" y="5662613"/>
          <a:ext cx="2733675" cy="942975"/>
        </p:xfrm>
        <a:graphic>
          <a:graphicData uri="http://schemas.openxmlformats.org/presentationml/2006/ole">
            <mc:AlternateContent xmlns:mc="http://schemas.openxmlformats.org/markup-compatibility/2006">
              <mc:Choice xmlns:v="urn:schemas-microsoft-com:vml" Requires="v">
                <p:oleObj spid="_x0000_s64564" name="Equation" r:id="rId20" imgW="2730500" imgH="939800" progId="Equation.3">
                  <p:embed/>
                </p:oleObj>
              </mc:Choice>
              <mc:Fallback>
                <p:oleObj name="Equation" r:id="rId20" imgW="2730500" imgH="939800" progId="Equation.3">
                  <p:embed/>
                  <p:pic>
                    <p:nvPicPr>
                      <p:cNvPr id="0" name="Object 23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651500" y="5662613"/>
                        <a:ext cx="273367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159" name="Rectangle 239"/>
          <p:cNvSpPr>
            <a:spLocks noChangeArrowheads="1"/>
          </p:cNvSpPr>
          <p:nvPr/>
        </p:nvSpPr>
        <p:spPr bwMode="auto">
          <a:xfrm>
            <a:off x="4500563" y="942975"/>
            <a:ext cx="4608512" cy="863600"/>
          </a:xfrm>
          <a:prstGeom prst="rect">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2160" name="Rectangle 240"/>
          <p:cNvSpPr>
            <a:spLocks noChangeArrowheads="1"/>
          </p:cNvSpPr>
          <p:nvPr/>
        </p:nvSpPr>
        <p:spPr bwMode="auto">
          <a:xfrm>
            <a:off x="6024563" y="3716338"/>
            <a:ext cx="2219325" cy="711200"/>
          </a:xfrm>
          <a:prstGeom prst="rect">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2161" name="Rectangle 241"/>
          <p:cNvSpPr>
            <a:spLocks noChangeArrowheads="1"/>
          </p:cNvSpPr>
          <p:nvPr/>
        </p:nvSpPr>
        <p:spPr bwMode="auto">
          <a:xfrm>
            <a:off x="5508625" y="5589588"/>
            <a:ext cx="3024188" cy="1044575"/>
          </a:xfrm>
          <a:prstGeom prst="rect">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2159"/>
                                        </p:tgtEl>
                                        <p:attrNameLst>
                                          <p:attrName>style.visibility</p:attrName>
                                        </p:attrNameLst>
                                      </p:cBhvr>
                                      <p:to>
                                        <p:strVal val="visible"/>
                                      </p:to>
                                    </p:set>
                                    <p:animEffect transition="in" filter="dissolve">
                                      <p:cBhvr>
                                        <p:cTn id="7" dur="500"/>
                                        <p:tgtEl>
                                          <p:spTgt spid="821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160"/>
                                        </p:tgtEl>
                                        <p:attrNameLst>
                                          <p:attrName>style.visibility</p:attrName>
                                        </p:attrNameLst>
                                      </p:cBhvr>
                                      <p:to>
                                        <p:strVal val="visible"/>
                                      </p:to>
                                    </p:set>
                                    <p:animEffect transition="in" filter="dissolve">
                                      <p:cBhvr>
                                        <p:cTn id="12" dur="500"/>
                                        <p:tgtEl>
                                          <p:spTgt spid="821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2161"/>
                                        </p:tgtEl>
                                        <p:attrNameLst>
                                          <p:attrName>style.visibility</p:attrName>
                                        </p:attrNameLst>
                                      </p:cBhvr>
                                      <p:to>
                                        <p:strVal val="visible"/>
                                      </p:to>
                                    </p:set>
                                    <p:animEffect transition="in" filter="dissolve">
                                      <p:cBhvr>
                                        <p:cTn id="17" dur="500"/>
                                        <p:tgtEl>
                                          <p:spTgt spid="82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59" grpId="0" animBg="1"/>
      <p:bldP spid="82160" grpId="0" animBg="1"/>
      <p:bldP spid="8216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5674B01-F142-4BE0-A854-6D33DA17BB56}" type="slidenum">
              <a:rPr lang="en-US" sz="1400" smtClean="0">
                <a:solidFill>
                  <a:srgbClr val="969696"/>
                </a:solidFill>
                <a:latin typeface="Times" pitchFamily="18" charset="0"/>
              </a:rPr>
              <a:pPr/>
              <a:t>53</a:t>
            </a:fld>
            <a:endParaRPr lang="en-US" sz="1400" smtClean="0">
              <a:solidFill>
                <a:srgbClr val="969696"/>
              </a:solidFill>
              <a:latin typeface="Times" pitchFamily="18" charset="0"/>
            </a:endParaRPr>
          </a:p>
        </p:txBody>
      </p:sp>
      <p:sp>
        <p:nvSpPr>
          <p:cNvPr id="65539" name="Rectangle 29"/>
          <p:cNvSpPr>
            <a:spLocks noChangeArrowheads="1"/>
          </p:cNvSpPr>
          <p:nvPr/>
        </p:nvSpPr>
        <p:spPr bwMode="auto">
          <a:xfrm>
            <a:off x="0" y="2632075"/>
            <a:ext cx="89027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1" hangingPunct="1">
              <a:spcBef>
                <a:spcPct val="0"/>
              </a:spcBef>
            </a:pPr>
            <a:r>
              <a:rPr lang="en-US" sz="1400">
                <a:solidFill>
                  <a:schemeClr val="tx1"/>
                </a:solidFill>
                <a:latin typeface="Arial" charset="0"/>
              </a:rPr>
              <a:t>The optimal gain </a:t>
            </a:r>
            <a:r>
              <a:rPr lang="en-US" sz="1400" i="1">
                <a:solidFill>
                  <a:schemeClr val="tx1"/>
                </a:solidFill>
                <a:latin typeface="Arial" charset="0"/>
              </a:rPr>
              <a:t>g</a:t>
            </a:r>
            <a:r>
              <a:rPr lang="en-US" sz="1400" i="1" baseline="-25000">
                <a:solidFill>
                  <a:schemeClr val="tx1"/>
                </a:solidFill>
                <a:latin typeface="Arial" charset="0"/>
              </a:rPr>
              <a:t>opt</a:t>
            </a:r>
            <a:r>
              <a:rPr lang="en-US" sz="1400">
                <a:solidFill>
                  <a:schemeClr val="tx1"/>
                </a:solidFill>
                <a:latin typeface="Arial" charset="0"/>
              </a:rPr>
              <a:t> is determined by the maximum kick value </a:t>
            </a:r>
            <a:r>
              <a:rPr lang="en-US" sz="1400" i="1">
                <a:solidFill>
                  <a:schemeClr val="tx1"/>
                </a:solidFill>
                <a:latin typeface="Arial" charset="0"/>
              </a:rPr>
              <a:t>k</a:t>
            </a:r>
            <a:r>
              <a:rPr lang="en-US" sz="1400" i="1" baseline="-25000">
                <a:solidFill>
                  <a:schemeClr val="tx1"/>
                </a:solidFill>
                <a:latin typeface="Arial" charset="0"/>
              </a:rPr>
              <a:t>max</a:t>
            </a:r>
            <a:r>
              <a:rPr lang="en-US" sz="1400">
                <a:solidFill>
                  <a:schemeClr val="tx1"/>
                </a:solidFill>
                <a:latin typeface="Arial" charset="0"/>
              </a:rPr>
              <a:t> that the kicker is able to generate. The feedback gain must be set so that </a:t>
            </a:r>
            <a:r>
              <a:rPr lang="en-US" sz="1400" i="1">
                <a:solidFill>
                  <a:schemeClr val="tx1"/>
                </a:solidFill>
                <a:latin typeface="Arial" charset="0"/>
              </a:rPr>
              <a:t>k</a:t>
            </a:r>
            <a:r>
              <a:rPr lang="en-US" sz="1400" i="1" baseline="-25000">
                <a:solidFill>
                  <a:schemeClr val="tx1"/>
                </a:solidFill>
                <a:latin typeface="Arial" charset="0"/>
              </a:rPr>
              <a:t>max</a:t>
            </a:r>
            <a:r>
              <a:rPr lang="en-US" sz="1400">
                <a:solidFill>
                  <a:schemeClr val="tx1"/>
                </a:solidFill>
                <a:latin typeface="Arial" charset="0"/>
              </a:rPr>
              <a:t> is generated when the oscillation amplitude </a:t>
            </a:r>
            <a:r>
              <a:rPr lang="en-US" sz="1600" i="1">
                <a:solidFill>
                  <a:schemeClr val="tx1"/>
                </a:solidFill>
                <a:latin typeface="Times New Roman" pitchFamily="18" charset="0"/>
              </a:rPr>
              <a:t>A</a:t>
            </a:r>
            <a:r>
              <a:rPr lang="en-US" sz="1400">
                <a:solidFill>
                  <a:schemeClr val="tx1"/>
                </a:solidFill>
                <a:latin typeface="Arial" charset="0"/>
              </a:rPr>
              <a:t> at the kicker location is maximum: </a:t>
            </a:r>
          </a:p>
        </p:txBody>
      </p:sp>
      <p:graphicFrame>
        <p:nvGraphicFramePr>
          <p:cNvPr id="65540" name="Object 33"/>
          <p:cNvGraphicFramePr>
            <a:graphicFrameLocks noChangeAspect="1"/>
          </p:cNvGraphicFramePr>
          <p:nvPr/>
        </p:nvGraphicFramePr>
        <p:xfrm>
          <a:off x="5197475" y="2117725"/>
          <a:ext cx="2581275" cy="517525"/>
        </p:xfrm>
        <a:graphic>
          <a:graphicData uri="http://schemas.openxmlformats.org/presentationml/2006/ole">
            <mc:AlternateContent xmlns:mc="http://schemas.openxmlformats.org/markup-compatibility/2006">
              <mc:Choice xmlns:v="urn:schemas-microsoft-com:vml" Requires="v">
                <p:oleObj spid="_x0000_s65586" name="Equation" r:id="rId4" imgW="2578100" imgH="520700" progId="Equation.3">
                  <p:embed/>
                </p:oleObj>
              </mc:Choice>
              <mc:Fallback>
                <p:oleObj name="Equation" r:id="rId4" imgW="2578100" imgH="520700" progId="Equation.3">
                  <p:embed/>
                  <p:pic>
                    <p:nvPicPr>
                      <p:cNvPr id="0" name="Object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7475" y="2117725"/>
                        <a:ext cx="25812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1" name="Rectangle 34"/>
          <p:cNvSpPr>
            <a:spLocks noChangeArrowheads="1"/>
          </p:cNvSpPr>
          <p:nvPr/>
        </p:nvSpPr>
        <p:spPr bwMode="auto">
          <a:xfrm>
            <a:off x="0" y="1522413"/>
            <a:ext cx="91440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1" hangingPunct="1">
              <a:spcBef>
                <a:spcPct val="0"/>
              </a:spcBef>
            </a:pPr>
            <a:r>
              <a:rPr lang="en-US" sz="1400">
                <a:solidFill>
                  <a:schemeClr val="tx1"/>
                </a:solidFill>
              </a:rPr>
              <a:t>In the linear feedback case, i.e. when the turn-by-turn kick signal is a sampled sinusoid proportional to the bunch oscillation amplitude, in order to maximize the damping rate the kick signal must be in-phase with sin</a:t>
            </a:r>
            <a:r>
              <a:rPr lang="en-US" sz="1400" i="1">
                <a:solidFill>
                  <a:schemeClr val="tx1"/>
                </a:solidFill>
                <a:sym typeface="Symbol" pitchFamily="18" charset="2"/>
              </a:rPr>
              <a:t>, </a:t>
            </a:r>
            <a:r>
              <a:rPr lang="en-US" sz="1400">
                <a:solidFill>
                  <a:schemeClr val="tx1"/>
                </a:solidFill>
                <a:sym typeface="Symbol" pitchFamily="18" charset="2"/>
              </a:rPr>
              <a:t>that is in quadrature with the bunch oscillation</a:t>
            </a:r>
            <a:endParaRPr lang="en-US" sz="1800">
              <a:solidFill>
                <a:schemeClr val="tx1"/>
              </a:solidFill>
              <a:latin typeface="Arial" charset="0"/>
            </a:endParaRPr>
          </a:p>
        </p:txBody>
      </p:sp>
      <p:graphicFrame>
        <p:nvGraphicFramePr>
          <p:cNvPr id="65542" name="Object 37"/>
          <p:cNvGraphicFramePr>
            <a:graphicFrameLocks noChangeAspect="1"/>
          </p:cNvGraphicFramePr>
          <p:nvPr/>
        </p:nvGraphicFramePr>
        <p:xfrm>
          <a:off x="6989763" y="974725"/>
          <a:ext cx="2008187" cy="498475"/>
        </p:xfrm>
        <a:graphic>
          <a:graphicData uri="http://schemas.openxmlformats.org/presentationml/2006/ole">
            <mc:AlternateContent xmlns:mc="http://schemas.openxmlformats.org/markup-compatibility/2006">
              <mc:Choice xmlns:v="urn:schemas-microsoft-com:vml" Requires="v">
                <p:oleObj spid="_x0000_s65587" name="Equation" r:id="rId6" imgW="2005729" imgH="495085" progId="Equation.3">
                  <p:embed/>
                </p:oleObj>
              </mc:Choice>
              <mc:Fallback>
                <p:oleObj name="Equation" r:id="rId6" imgW="2005729" imgH="495085" progId="Equation.3">
                  <p:embed/>
                  <p:pic>
                    <p:nvPicPr>
                      <p:cNvPr id="0" name="Object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9763" y="974725"/>
                        <a:ext cx="20081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5543" name="Object 36"/>
          <p:cNvGraphicFramePr>
            <a:graphicFrameLocks noChangeAspect="1"/>
          </p:cNvGraphicFramePr>
          <p:nvPr/>
        </p:nvGraphicFramePr>
        <p:xfrm>
          <a:off x="7380288" y="3860800"/>
          <a:ext cx="1295400" cy="555625"/>
        </p:xfrm>
        <a:graphic>
          <a:graphicData uri="http://schemas.openxmlformats.org/presentationml/2006/ole">
            <mc:AlternateContent xmlns:mc="http://schemas.openxmlformats.org/markup-compatibility/2006">
              <mc:Choice xmlns:v="urn:schemas-microsoft-com:vml" Requires="v">
                <p:oleObj spid="_x0000_s65588" name="Equation" r:id="rId8" imgW="1295400" imgH="558800" progId="Equation.3">
                  <p:embed/>
                </p:oleObj>
              </mc:Choice>
              <mc:Fallback>
                <p:oleObj name="Equation" r:id="rId8" imgW="1295400" imgH="558800" progId="Equation.3">
                  <p:embed/>
                  <p:pic>
                    <p:nvPicPr>
                      <p:cNvPr id="0" name="Object 3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80288" y="3860800"/>
                        <a:ext cx="12954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4" name="Rectangle 38"/>
          <p:cNvSpPr>
            <a:spLocks noChangeArrowheads="1"/>
          </p:cNvSpPr>
          <p:nvPr/>
        </p:nvSpPr>
        <p:spPr bwMode="auto">
          <a:xfrm>
            <a:off x="323850" y="3933825"/>
            <a:ext cx="17541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1" hangingPunct="1">
              <a:spcBef>
                <a:spcPct val="0"/>
              </a:spcBef>
            </a:pPr>
            <a:r>
              <a:rPr lang="en-US" sz="1400">
                <a:solidFill>
                  <a:schemeClr val="tx1"/>
                </a:solidFill>
              </a:rPr>
              <a:t>For small kicks</a:t>
            </a:r>
            <a:r>
              <a:rPr lang="en-US" sz="1400">
                <a:solidFill>
                  <a:schemeClr val="tx1"/>
                </a:solidFill>
                <a:latin typeface="Arial" charset="0"/>
              </a:rPr>
              <a:t>       </a:t>
            </a:r>
            <a:endParaRPr lang="en-US" sz="1800">
              <a:solidFill>
                <a:schemeClr val="tx1"/>
              </a:solidFill>
              <a:latin typeface="Arial" charset="0"/>
            </a:endParaRPr>
          </a:p>
        </p:txBody>
      </p:sp>
      <p:sp>
        <p:nvSpPr>
          <p:cNvPr id="65545" name="Rectangle 39"/>
          <p:cNvSpPr>
            <a:spLocks noChangeArrowheads="1"/>
          </p:cNvSpPr>
          <p:nvPr/>
        </p:nvSpPr>
        <p:spPr bwMode="auto">
          <a:xfrm>
            <a:off x="3924300" y="3860800"/>
            <a:ext cx="324008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tx1"/>
                </a:solidFill>
              </a:rPr>
              <a:t>the relative amplitude decrease is monotonic and its average is:</a:t>
            </a:r>
            <a:endParaRPr lang="en-US" sz="1800">
              <a:solidFill>
                <a:schemeClr val="tx1"/>
              </a:solidFill>
            </a:endParaRPr>
          </a:p>
        </p:txBody>
      </p:sp>
      <p:sp>
        <p:nvSpPr>
          <p:cNvPr id="65546" name="Rectangle 42"/>
          <p:cNvSpPr>
            <a:spLocks noChangeArrowheads="1"/>
          </p:cNvSpPr>
          <p:nvPr/>
        </p:nvSpPr>
        <p:spPr bwMode="auto">
          <a:xfrm>
            <a:off x="0" y="45085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tx1"/>
                </a:solidFill>
              </a:rPr>
              <a:t>The average relative decrease is therefore constant, which means that, in average, the amplitude decrease is exponential with time constant </a:t>
            </a:r>
            <a:r>
              <a:rPr lang="en-US" sz="1800">
                <a:solidFill>
                  <a:schemeClr val="tx1"/>
                </a:solidFill>
                <a:latin typeface="Symbol" pitchFamily="18" charset="2"/>
              </a:rPr>
              <a:t>t</a:t>
            </a:r>
            <a:r>
              <a:rPr lang="en-US" sz="1400">
                <a:solidFill>
                  <a:schemeClr val="tx1"/>
                </a:solidFill>
              </a:rPr>
              <a:t> (damping time) given by:</a:t>
            </a:r>
          </a:p>
        </p:txBody>
      </p:sp>
      <p:graphicFrame>
        <p:nvGraphicFramePr>
          <p:cNvPr id="65547" name="Object 41"/>
          <p:cNvGraphicFramePr>
            <a:graphicFrameLocks noChangeAspect="1"/>
          </p:cNvGraphicFramePr>
          <p:nvPr/>
        </p:nvGraphicFramePr>
        <p:xfrm>
          <a:off x="1276350" y="5157788"/>
          <a:ext cx="2003425" cy="561975"/>
        </p:xfrm>
        <a:graphic>
          <a:graphicData uri="http://schemas.openxmlformats.org/presentationml/2006/ole">
            <mc:AlternateContent xmlns:mc="http://schemas.openxmlformats.org/markup-compatibility/2006">
              <mc:Choice xmlns:v="urn:schemas-microsoft-com:vml" Requires="v">
                <p:oleObj spid="_x0000_s65589" name="Equation" r:id="rId10" imgW="2006600" imgH="558800" progId="Equation.3">
                  <p:embed/>
                </p:oleObj>
              </mc:Choice>
              <mc:Fallback>
                <p:oleObj name="Equation" r:id="rId10" imgW="2006600" imgH="558800" progId="Equation.3">
                  <p:embed/>
                  <p:pic>
                    <p:nvPicPr>
                      <p:cNvPr id="0" name="Object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76350" y="5157788"/>
                        <a:ext cx="200342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8" name="Rectangle 43"/>
          <p:cNvSpPr>
            <a:spLocks noChangeArrowheads="1"/>
          </p:cNvSpPr>
          <p:nvPr/>
        </p:nvSpPr>
        <p:spPr bwMode="auto">
          <a:xfrm>
            <a:off x="3725863" y="5302250"/>
            <a:ext cx="30400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1" hangingPunct="1">
              <a:spcBef>
                <a:spcPct val="0"/>
              </a:spcBef>
            </a:pPr>
            <a:r>
              <a:rPr lang="en-US" sz="1400">
                <a:solidFill>
                  <a:schemeClr val="tx1"/>
                </a:solidFill>
              </a:rPr>
              <a:t>  where </a:t>
            </a:r>
            <a:r>
              <a:rPr lang="en-US" sz="1600" i="1">
                <a:solidFill>
                  <a:schemeClr val="tx1"/>
                </a:solidFill>
                <a:latin typeface="Times New Roman" pitchFamily="18" charset="0"/>
              </a:rPr>
              <a:t>T</a:t>
            </a:r>
            <a:r>
              <a:rPr lang="en-US" sz="1400" baseline="-30000">
                <a:solidFill>
                  <a:schemeClr val="tx1"/>
                </a:solidFill>
                <a:latin typeface="Times New Roman" pitchFamily="18" charset="0"/>
              </a:rPr>
              <a:t>0</a:t>
            </a:r>
            <a:r>
              <a:rPr lang="en-US" sz="1400">
                <a:solidFill>
                  <a:schemeClr val="tx1"/>
                </a:solidFill>
              </a:rPr>
              <a:t> is the revolution period.</a:t>
            </a:r>
            <a:endParaRPr lang="en-US" sz="1800">
              <a:solidFill>
                <a:schemeClr val="tx1"/>
              </a:solidFill>
            </a:endParaRPr>
          </a:p>
        </p:txBody>
      </p:sp>
      <p:graphicFrame>
        <p:nvGraphicFramePr>
          <p:cNvPr id="65549" name="Object 47"/>
          <p:cNvGraphicFramePr>
            <a:graphicFrameLocks noChangeAspect="1"/>
          </p:cNvGraphicFramePr>
          <p:nvPr/>
        </p:nvGraphicFramePr>
        <p:xfrm>
          <a:off x="2700338" y="3098800"/>
          <a:ext cx="1246187" cy="617538"/>
        </p:xfrm>
        <a:graphic>
          <a:graphicData uri="http://schemas.openxmlformats.org/presentationml/2006/ole">
            <mc:AlternateContent xmlns:mc="http://schemas.openxmlformats.org/markup-compatibility/2006">
              <mc:Choice xmlns:v="urn:schemas-microsoft-com:vml" Requires="v">
                <p:oleObj spid="_x0000_s65590" name="Equation" r:id="rId12" imgW="863225" imgH="431613" progId="Equation.3">
                  <p:embed/>
                </p:oleObj>
              </mc:Choice>
              <mc:Fallback>
                <p:oleObj name="Equation" r:id="rId12" imgW="863225" imgH="431613" progId="Equation.3">
                  <p:embed/>
                  <p:pic>
                    <p:nvPicPr>
                      <p:cNvPr id="0" name="Object 4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00338" y="3098800"/>
                        <a:ext cx="1246187"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50" name="Rectangle 48"/>
          <p:cNvSpPr>
            <a:spLocks noChangeArrowheads="1"/>
          </p:cNvSpPr>
          <p:nvPr/>
        </p:nvSpPr>
        <p:spPr bwMode="auto">
          <a:xfrm>
            <a:off x="4441825" y="3241675"/>
            <a:ext cx="144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1" hangingPunct="1">
              <a:spcBef>
                <a:spcPct val="0"/>
              </a:spcBef>
            </a:pPr>
            <a:r>
              <a:rPr lang="en-US" sz="1400">
                <a:solidFill>
                  <a:schemeClr val="tx1"/>
                </a:solidFill>
              </a:rPr>
              <a:t>Therefore</a:t>
            </a:r>
            <a:r>
              <a:rPr lang="en-US" sz="1400">
                <a:solidFill>
                  <a:schemeClr val="tx1"/>
                </a:solidFill>
                <a:latin typeface="Arial" charset="0"/>
              </a:rPr>
              <a:t>        </a:t>
            </a:r>
            <a:endParaRPr lang="en-US" sz="1800">
              <a:solidFill>
                <a:schemeClr val="tx1"/>
              </a:solidFill>
              <a:latin typeface="Arial" charset="0"/>
            </a:endParaRPr>
          </a:p>
        </p:txBody>
      </p:sp>
      <p:graphicFrame>
        <p:nvGraphicFramePr>
          <p:cNvPr id="65551" name="Object 49"/>
          <p:cNvGraphicFramePr>
            <a:graphicFrameLocks noChangeAspect="1"/>
          </p:cNvGraphicFramePr>
          <p:nvPr/>
        </p:nvGraphicFramePr>
        <p:xfrm>
          <a:off x="5702300" y="3159125"/>
          <a:ext cx="1385888" cy="542925"/>
        </p:xfrm>
        <a:graphic>
          <a:graphicData uri="http://schemas.openxmlformats.org/presentationml/2006/ole">
            <mc:AlternateContent xmlns:mc="http://schemas.openxmlformats.org/markup-compatibility/2006">
              <mc:Choice xmlns:v="urn:schemas-microsoft-com:vml" Requires="v">
                <p:oleObj spid="_x0000_s65591" name="Equation" r:id="rId14" imgW="1383699" imgH="545863" progId="Equation.3">
                  <p:embed/>
                </p:oleObj>
              </mc:Choice>
              <mc:Fallback>
                <p:oleObj name="Equation" r:id="rId14" imgW="1383699" imgH="545863" progId="Equation.3">
                  <p:embed/>
                  <p:pic>
                    <p:nvPicPr>
                      <p:cNvPr id="0" name="Object 4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02300" y="3159125"/>
                        <a:ext cx="1385888"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5552" name="Object 50"/>
          <p:cNvGraphicFramePr>
            <a:graphicFrameLocks noChangeAspect="1"/>
          </p:cNvGraphicFramePr>
          <p:nvPr/>
        </p:nvGraphicFramePr>
        <p:xfrm>
          <a:off x="5299075" y="981075"/>
          <a:ext cx="812800" cy="523875"/>
        </p:xfrm>
        <a:graphic>
          <a:graphicData uri="http://schemas.openxmlformats.org/presentationml/2006/ole">
            <mc:AlternateContent xmlns:mc="http://schemas.openxmlformats.org/markup-compatibility/2006">
              <mc:Choice xmlns:v="urn:schemas-microsoft-com:vml" Requires="v">
                <p:oleObj spid="_x0000_s65592" name="Equation" r:id="rId16" imgW="812447" imgH="520474" progId="Equation.3">
                  <p:embed/>
                </p:oleObj>
              </mc:Choice>
              <mc:Fallback>
                <p:oleObj name="Equation" r:id="rId16" imgW="812447" imgH="520474" progId="Equation.3">
                  <p:embed/>
                  <p:pic>
                    <p:nvPicPr>
                      <p:cNvPr id="0" name="Object 5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99075" y="981075"/>
                        <a:ext cx="81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53" name="Rectangle 52"/>
          <p:cNvSpPr>
            <a:spLocks noChangeArrowheads="1"/>
          </p:cNvSpPr>
          <p:nvPr/>
        </p:nvSpPr>
        <p:spPr bwMode="auto">
          <a:xfrm>
            <a:off x="6300788" y="1036638"/>
            <a:ext cx="9064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1" hangingPunct="1">
              <a:spcBef>
                <a:spcPct val="0"/>
              </a:spcBef>
            </a:pPr>
            <a:r>
              <a:rPr lang="en-US" sz="1400">
                <a:solidFill>
                  <a:schemeClr val="tx1"/>
                </a:solidFill>
              </a:rPr>
              <a:t>then</a:t>
            </a:r>
            <a:r>
              <a:rPr lang="en-US" sz="1400">
                <a:solidFill>
                  <a:schemeClr val="tx1"/>
                </a:solidFill>
                <a:latin typeface="Arial" charset="0"/>
              </a:rPr>
              <a:t>       </a:t>
            </a:r>
            <a:endParaRPr lang="en-US" sz="1800">
              <a:solidFill>
                <a:schemeClr val="tx1"/>
              </a:solidFill>
              <a:latin typeface="Arial" charset="0"/>
            </a:endParaRPr>
          </a:p>
        </p:txBody>
      </p:sp>
      <p:graphicFrame>
        <p:nvGraphicFramePr>
          <p:cNvPr id="65554" name="Object 53"/>
          <p:cNvGraphicFramePr>
            <a:graphicFrameLocks noChangeAspect="1"/>
          </p:cNvGraphicFramePr>
          <p:nvPr/>
        </p:nvGraphicFramePr>
        <p:xfrm>
          <a:off x="2089150" y="3860800"/>
          <a:ext cx="1498600" cy="549275"/>
        </p:xfrm>
        <a:graphic>
          <a:graphicData uri="http://schemas.openxmlformats.org/presentationml/2006/ole">
            <mc:AlternateContent xmlns:mc="http://schemas.openxmlformats.org/markup-compatibility/2006">
              <mc:Choice xmlns:v="urn:schemas-microsoft-com:vml" Requires="v">
                <p:oleObj spid="_x0000_s65593" name="Equation" r:id="rId18" imgW="1497950" imgH="545863" progId="Equation.3">
                  <p:embed/>
                </p:oleObj>
              </mc:Choice>
              <mc:Fallback>
                <p:oleObj name="Equation" r:id="rId18" imgW="1497950" imgH="545863" progId="Equation.3">
                  <p:embed/>
                  <p:pic>
                    <p:nvPicPr>
                      <p:cNvPr id="0" name="Object 5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89150" y="3860800"/>
                        <a:ext cx="1498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55" name="Rectangle 54"/>
          <p:cNvSpPr>
            <a:spLocks noChangeArrowheads="1"/>
          </p:cNvSpPr>
          <p:nvPr/>
        </p:nvSpPr>
        <p:spPr bwMode="auto">
          <a:xfrm>
            <a:off x="3419475" y="1052513"/>
            <a:ext cx="2044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1" hangingPunct="1">
              <a:spcBef>
                <a:spcPct val="0"/>
              </a:spcBef>
            </a:pPr>
            <a:r>
              <a:rPr lang="en-US" sz="1400">
                <a:solidFill>
                  <a:schemeClr val="tx1"/>
                </a:solidFill>
              </a:rPr>
              <a:t>if the kick is small</a:t>
            </a:r>
            <a:r>
              <a:rPr lang="en-US" sz="1400">
                <a:solidFill>
                  <a:schemeClr val="tx1"/>
                </a:solidFill>
                <a:latin typeface="Arial" charset="0"/>
              </a:rPr>
              <a:t>       </a:t>
            </a:r>
            <a:endParaRPr lang="en-US" sz="1800">
              <a:solidFill>
                <a:schemeClr val="tx1"/>
              </a:solidFill>
              <a:latin typeface="Arial" charset="0"/>
            </a:endParaRPr>
          </a:p>
        </p:txBody>
      </p:sp>
      <p:graphicFrame>
        <p:nvGraphicFramePr>
          <p:cNvPr id="65556" name="Object 55"/>
          <p:cNvGraphicFramePr>
            <a:graphicFrameLocks noChangeAspect="1"/>
          </p:cNvGraphicFramePr>
          <p:nvPr/>
        </p:nvGraphicFramePr>
        <p:xfrm>
          <a:off x="4518025" y="5949950"/>
          <a:ext cx="1854200" cy="546100"/>
        </p:xfrm>
        <a:graphic>
          <a:graphicData uri="http://schemas.openxmlformats.org/presentationml/2006/ole">
            <mc:AlternateContent xmlns:mc="http://schemas.openxmlformats.org/markup-compatibility/2006">
              <mc:Choice xmlns:v="urn:schemas-microsoft-com:vml" Requires="v">
                <p:oleObj spid="_x0000_s65594" name="Equation" r:id="rId20" imgW="1853396" imgH="545863" progId="Equation.3">
                  <p:embed/>
                </p:oleObj>
              </mc:Choice>
              <mc:Fallback>
                <p:oleObj name="Equation" r:id="rId20" imgW="1853396" imgH="545863" progId="Equation.3">
                  <p:embed/>
                  <p:pic>
                    <p:nvPicPr>
                      <p:cNvPr id="0" name="Object 5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518025" y="5949950"/>
                        <a:ext cx="18542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57" name="Rectangle 56"/>
          <p:cNvSpPr>
            <a:spLocks noChangeArrowheads="1"/>
          </p:cNvSpPr>
          <p:nvPr/>
        </p:nvSpPr>
        <p:spPr bwMode="auto">
          <a:xfrm>
            <a:off x="0" y="6021388"/>
            <a:ext cx="43989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400">
                <a:solidFill>
                  <a:schemeClr val="tx1"/>
                </a:solidFill>
              </a:rPr>
              <a:t>By referring to the oscillation at the BPM location:</a:t>
            </a:r>
            <a:endParaRPr lang="en-US" sz="1800">
              <a:solidFill>
                <a:schemeClr val="tx1"/>
              </a:solidFill>
              <a:latin typeface="Arial" charset="0"/>
            </a:endParaRPr>
          </a:p>
        </p:txBody>
      </p:sp>
      <p:sp>
        <p:nvSpPr>
          <p:cNvPr id="65558" name="Rectangle 57"/>
          <p:cNvSpPr>
            <a:spLocks noChangeArrowheads="1"/>
          </p:cNvSpPr>
          <p:nvPr/>
        </p:nvSpPr>
        <p:spPr bwMode="auto">
          <a:xfrm>
            <a:off x="6515100" y="5949950"/>
            <a:ext cx="25209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i="1">
                <a:solidFill>
                  <a:schemeClr val="tx1"/>
                </a:solidFill>
                <a:latin typeface="Times New Roman" pitchFamily="18" charset="0"/>
              </a:rPr>
              <a:t>A</a:t>
            </a:r>
            <a:r>
              <a:rPr lang="en-US" sz="1400" i="1" baseline="-25000">
                <a:solidFill>
                  <a:schemeClr val="tx1"/>
                </a:solidFill>
                <a:latin typeface="Times New Roman" pitchFamily="18" charset="0"/>
              </a:rPr>
              <a:t>Bmax</a:t>
            </a:r>
            <a:r>
              <a:rPr lang="en-US" sz="1400">
                <a:solidFill>
                  <a:schemeClr val="tx1"/>
                </a:solidFill>
              </a:rPr>
              <a:t> is the max oscillation amplitude at the BPM</a:t>
            </a:r>
          </a:p>
        </p:txBody>
      </p:sp>
      <p:graphicFrame>
        <p:nvGraphicFramePr>
          <p:cNvPr id="65559" name="Object 58"/>
          <p:cNvGraphicFramePr>
            <a:graphicFrameLocks noChangeAspect="1"/>
          </p:cNvGraphicFramePr>
          <p:nvPr/>
        </p:nvGraphicFramePr>
        <p:xfrm>
          <a:off x="684213" y="1019175"/>
          <a:ext cx="2632075" cy="355600"/>
        </p:xfrm>
        <a:graphic>
          <a:graphicData uri="http://schemas.openxmlformats.org/presentationml/2006/ole">
            <mc:AlternateContent xmlns:mc="http://schemas.openxmlformats.org/markup-compatibility/2006">
              <mc:Choice xmlns:v="urn:schemas-microsoft-com:vml" Requires="v">
                <p:oleObj spid="_x0000_s65595" name="Equation" r:id="rId22" imgW="2628900" imgH="355600" progId="Equation.3">
                  <p:embed/>
                </p:oleObj>
              </mc:Choice>
              <mc:Fallback>
                <p:oleObj name="Equation" r:id="rId22" imgW="2628900" imgH="355600" progId="Equation.3">
                  <p:embed/>
                  <p:pic>
                    <p:nvPicPr>
                      <p:cNvPr id="0" name="Object 5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84213" y="1019175"/>
                        <a:ext cx="26320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60" name="Rectangle 59"/>
          <p:cNvSpPr>
            <a:spLocks noChangeArrowheads="1"/>
          </p:cNvSpPr>
          <p:nvPr/>
        </p:nvSpPr>
        <p:spPr bwMode="auto">
          <a:xfrm>
            <a:off x="0" y="1073150"/>
            <a:ext cx="9540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1" hangingPunct="1">
              <a:spcBef>
                <a:spcPct val="0"/>
              </a:spcBef>
            </a:pPr>
            <a:r>
              <a:rPr lang="en-US" sz="1400">
                <a:solidFill>
                  <a:schemeClr val="tx1"/>
                </a:solidFill>
              </a:rPr>
              <a:t>From</a:t>
            </a:r>
            <a:r>
              <a:rPr lang="en-US" sz="1400">
                <a:solidFill>
                  <a:schemeClr val="tx1"/>
                </a:solidFill>
                <a:latin typeface="Arial" charset="0"/>
              </a:rPr>
              <a:t>       </a:t>
            </a:r>
            <a:endParaRPr lang="en-US" sz="1800">
              <a:solidFill>
                <a:schemeClr val="tx1"/>
              </a:solidFill>
              <a:latin typeface="Arial" charset="0"/>
            </a:endParaRPr>
          </a:p>
        </p:txBody>
      </p:sp>
      <p:sp>
        <p:nvSpPr>
          <p:cNvPr id="83004" name="Rectangle 60"/>
          <p:cNvSpPr>
            <a:spLocks noChangeArrowheads="1"/>
          </p:cNvSpPr>
          <p:nvPr/>
        </p:nvSpPr>
        <p:spPr bwMode="auto">
          <a:xfrm>
            <a:off x="4932363" y="2060575"/>
            <a:ext cx="3095625" cy="612775"/>
          </a:xfrm>
          <a:prstGeom prst="rect">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005" name="Rectangle 61"/>
          <p:cNvSpPr>
            <a:spLocks noChangeArrowheads="1"/>
          </p:cNvSpPr>
          <p:nvPr/>
        </p:nvSpPr>
        <p:spPr bwMode="auto">
          <a:xfrm>
            <a:off x="3898900" y="3814763"/>
            <a:ext cx="4895850" cy="612775"/>
          </a:xfrm>
          <a:prstGeom prst="rect">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006" name="Rectangle 62"/>
          <p:cNvSpPr>
            <a:spLocks noChangeArrowheads="1"/>
          </p:cNvSpPr>
          <p:nvPr/>
        </p:nvSpPr>
        <p:spPr bwMode="auto">
          <a:xfrm>
            <a:off x="4427538" y="5911850"/>
            <a:ext cx="2016125" cy="612775"/>
          </a:xfrm>
          <a:prstGeom prst="rect">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3007" name="Rectangle 63"/>
          <p:cNvSpPr>
            <a:spLocks noChangeArrowheads="1"/>
          </p:cNvSpPr>
          <p:nvPr/>
        </p:nvSpPr>
        <p:spPr bwMode="auto">
          <a:xfrm>
            <a:off x="1116013" y="1009650"/>
            <a:ext cx="1223962" cy="431800"/>
          </a:xfrm>
          <a:prstGeom prst="rect">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5565" name="Rectangle 64"/>
          <p:cNvSpPr>
            <a:spLocks noChangeArrowheads="1"/>
          </p:cNvSpPr>
          <p:nvPr/>
        </p:nvSpPr>
        <p:spPr bwMode="auto">
          <a:xfrm>
            <a:off x="34925" y="188913"/>
            <a:ext cx="7632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RF power requirements: transverse feedback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3007"/>
                                        </p:tgtEl>
                                        <p:attrNameLst>
                                          <p:attrName>style.visibility</p:attrName>
                                        </p:attrNameLst>
                                      </p:cBhvr>
                                      <p:to>
                                        <p:strVal val="visible"/>
                                      </p:to>
                                    </p:set>
                                    <p:animEffect transition="in" filter="dissolve">
                                      <p:cBhvr>
                                        <p:cTn id="7" dur="500"/>
                                        <p:tgtEl>
                                          <p:spTgt spid="8300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3004"/>
                                        </p:tgtEl>
                                        <p:attrNameLst>
                                          <p:attrName>style.visibility</p:attrName>
                                        </p:attrNameLst>
                                      </p:cBhvr>
                                      <p:to>
                                        <p:strVal val="visible"/>
                                      </p:to>
                                    </p:set>
                                    <p:animEffect transition="in" filter="dissolve">
                                      <p:cBhvr>
                                        <p:cTn id="10" dur="500"/>
                                        <p:tgtEl>
                                          <p:spTgt spid="8300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3005"/>
                                        </p:tgtEl>
                                        <p:attrNameLst>
                                          <p:attrName>style.visibility</p:attrName>
                                        </p:attrNameLst>
                                      </p:cBhvr>
                                      <p:to>
                                        <p:strVal val="visible"/>
                                      </p:to>
                                    </p:set>
                                    <p:animEffect transition="in" filter="dissolve">
                                      <p:cBhvr>
                                        <p:cTn id="15" dur="500"/>
                                        <p:tgtEl>
                                          <p:spTgt spid="8300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3006"/>
                                        </p:tgtEl>
                                        <p:attrNameLst>
                                          <p:attrName>style.visibility</p:attrName>
                                        </p:attrNameLst>
                                      </p:cBhvr>
                                      <p:to>
                                        <p:strVal val="visible"/>
                                      </p:to>
                                    </p:set>
                                    <p:animEffect transition="in" filter="dissolve">
                                      <p:cBhvr>
                                        <p:cTn id="20" dur="500"/>
                                        <p:tgtEl>
                                          <p:spTgt spid="83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04" grpId="0" animBg="1"/>
      <p:bldP spid="83005" grpId="0" animBg="1"/>
      <p:bldP spid="83006" grpId="0" animBg="1"/>
      <p:bldP spid="8300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6172D528-F837-40CC-B5B9-EC94760A7E81}" type="slidenum">
              <a:rPr lang="en-US" sz="1400" smtClean="0">
                <a:solidFill>
                  <a:srgbClr val="969696"/>
                </a:solidFill>
                <a:latin typeface="Times" pitchFamily="18" charset="0"/>
              </a:rPr>
              <a:pPr/>
              <a:t>54</a:t>
            </a:fld>
            <a:endParaRPr lang="en-US" sz="1400" smtClean="0">
              <a:solidFill>
                <a:srgbClr val="969696"/>
              </a:solidFill>
              <a:latin typeface="Times" pitchFamily="18" charset="0"/>
            </a:endParaRPr>
          </a:p>
        </p:txBody>
      </p:sp>
      <p:graphicFrame>
        <p:nvGraphicFramePr>
          <p:cNvPr id="66563" name="Object 48"/>
          <p:cNvGraphicFramePr>
            <a:graphicFrameLocks noChangeAspect="1"/>
          </p:cNvGraphicFramePr>
          <p:nvPr/>
        </p:nvGraphicFramePr>
        <p:xfrm>
          <a:off x="552450" y="1887538"/>
          <a:ext cx="923925" cy="466725"/>
        </p:xfrm>
        <a:graphic>
          <a:graphicData uri="http://schemas.openxmlformats.org/presentationml/2006/ole">
            <mc:AlternateContent xmlns:mc="http://schemas.openxmlformats.org/markup-compatibility/2006">
              <mc:Choice xmlns:v="urn:schemas-microsoft-com:vml" Requires="v">
                <p:oleObj spid="_x0000_s66602" name="Equation" r:id="rId4" imgW="927100" imgH="469900" progId="Equation.3">
                  <p:embed/>
                </p:oleObj>
              </mc:Choice>
              <mc:Fallback>
                <p:oleObj name="Equation" r:id="rId4" imgW="927100" imgH="469900" progId="Equation.3">
                  <p:embed/>
                  <p:pic>
                    <p:nvPicPr>
                      <p:cNvPr id="0" name="Object 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1887538"/>
                        <a:ext cx="92392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564" name="Object 47"/>
          <p:cNvGraphicFramePr>
            <a:graphicFrameLocks noChangeAspect="1"/>
          </p:cNvGraphicFramePr>
          <p:nvPr/>
        </p:nvGraphicFramePr>
        <p:xfrm>
          <a:off x="2843213" y="1773238"/>
          <a:ext cx="1828800" cy="762000"/>
        </p:xfrm>
        <a:graphic>
          <a:graphicData uri="http://schemas.openxmlformats.org/presentationml/2006/ole">
            <mc:AlternateContent xmlns:mc="http://schemas.openxmlformats.org/markup-compatibility/2006">
              <mc:Choice xmlns:v="urn:schemas-microsoft-com:vml" Requires="v">
                <p:oleObj spid="_x0000_s66603" name="Equation" r:id="rId6" imgW="1828800" imgH="762000" progId="Equation.3">
                  <p:embed/>
                </p:oleObj>
              </mc:Choice>
              <mc:Fallback>
                <p:oleObj name="Equation" r:id="rId6" imgW="1828800" imgH="762000" progId="Equation.3">
                  <p:embed/>
                  <p:pic>
                    <p:nvPicPr>
                      <p:cNvPr id="0" name="Object 4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3213" y="1773238"/>
                        <a:ext cx="1828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565" name="Object 46"/>
          <p:cNvGraphicFramePr>
            <a:graphicFrameLocks noChangeAspect="1"/>
          </p:cNvGraphicFramePr>
          <p:nvPr/>
        </p:nvGraphicFramePr>
        <p:xfrm>
          <a:off x="7443788" y="1862138"/>
          <a:ext cx="657225" cy="504825"/>
        </p:xfrm>
        <a:graphic>
          <a:graphicData uri="http://schemas.openxmlformats.org/presentationml/2006/ole">
            <mc:AlternateContent xmlns:mc="http://schemas.openxmlformats.org/markup-compatibility/2006">
              <mc:Choice xmlns:v="urn:schemas-microsoft-com:vml" Requires="v">
                <p:oleObj spid="_x0000_s66604" name="Equation" r:id="rId8" imgW="660400" imgH="508000" progId="Equation.3">
                  <p:embed/>
                </p:oleObj>
              </mc:Choice>
              <mc:Fallback>
                <p:oleObj name="Equation" r:id="rId8" imgW="660400" imgH="508000" progId="Equation.3">
                  <p:embed/>
                  <p:pic>
                    <p:nvPicPr>
                      <p:cNvPr id="0" name="Object 4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43788" y="1862138"/>
                        <a:ext cx="6572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566" name="Object 45"/>
          <p:cNvGraphicFramePr>
            <a:graphicFrameLocks noChangeAspect="1"/>
          </p:cNvGraphicFramePr>
          <p:nvPr/>
        </p:nvGraphicFramePr>
        <p:xfrm>
          <a:off x="3135313" y="2422525"/>
          <a:ext cx="241300" cy="409575"/>
        </p:xfrm>
        <a:graphic>
          <a:graphicData uri="http://schemas.openxmlformats.org/presentationml/2006/ole">
            <mc:AlternateContent xmlns:mc="http://schemas.openxmlformats.org/markup-compatibility/2006">
              <mc:Choice xmlns:v="urn:schemas-microsoft-com:vml" Requires="v">
                <p:oleObj spid="_x0000_s66605" name="Equation" r:id="rId10" imgW="241195" imgH="406224" progId="Equation.3">
                  <p:embed/>
                </p:oleObj>
              </mc:Choice>
              <mc:Fallback>
                <p:oleObj name="Equation" r:id="rId10" imgW="241195" imgH="406224" progId="Equation.3">
                  <p:embed/>
                  <p:pic>
                    <p:nvPicPr>
                      <p:cNvPr id="0" name="Object 4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35313" y="2422525"/>
                        <a:ext cx="2413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567" name="Object 44"/>
          <p:cNvGraphicFramePr>
            <a:graphicFrameLocks noChangeAspect="1"/>
          </p:cNvGraphicFramePr>
          <p:nvPr/>
        </p:nvGraphicFramePr>
        <p:xfrm>
          <a:off x="3348038" y="2428875"/>
          <a:ext cx="180975" cy="371475"/>
        </p:xfrm>
        <a:graphic>
          <a:graphicData uri="http://schemas.openxmlformats.org/presentationml/2006/ole">
            <mc:AlternateContent xmlns:mc="http://schemas.openxmlformats.org/markup-compatibility/2006">
              <mc:Choice xmlns:v="urn:schemas-microsoft-com:vml" Requires="v">
                <p:oleObj spid="_x0000_s66606" name="Equation" r:id="rId12" imgW="177723" imgH="368140" progId="Equation.3">
                  <p:embed/>
                </p:oleObj>
              </mc:Choice>
              <mc:Fallback>
                <p:oleObj name="Equation" r:id="rId12" imgW="177723" imgH="368140" progId="Equation.3">
                  <p:embed/>
                  <p:pic>
                    <p:nvPicPr>
                      <p:cNvPr id="0" name="Object 4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48038" y="2428875"/>
                        <a:ext cx="1809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8" name="Rectangle 53"/>
          <p:cNvSpPr>
            <a:spLocks noChangeArrowheads="1"/>
          </p:cNvSpPr>
          <p:nvPr/>
        </p:nvSpPr>
        <p:spPr bwMode="auto">
          <a:xfrm>
            <a:off x="179388" y="1125538"/>
            <a:ext cx="8964612"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tx1"/>
                </a:solidFill>
              </a:rPr>
              <a:t>For relativistic particles, the change of the transverse momentum </a:t>
            </a:r>
            <a:r>
              <a:rPr lang="en-US" sz="1600" i="1">
                <a:solidFill>
                  <a:schemeClr val="tx1"/>
                </a:solidFill>
                <a:latin typeface="Times New Roman" pitchFamily="18" charset="0"/>
              </a:rPr>
              <a:t>p</a:t>
            </a:r>
            <a:r>
              <a:rPr lang="en-US" sz="1400">
                <a:solidFill>
                  <a:schemeClr val="tx1"/>
                </a:solidFill>
              </a:rPr>
              <a:t> of the bunch passing through the kicker can be expressed by:</a:t>
            </a:r>
            <a:endParaRPr lang="en-US" sz="1800">
              <a:solidFill>
                <a:schemeClr val="tx1"/>
              </a:solidFill>
            </a:endParaRPr>
          </a:p>
        </p:txBody>
      </p:sp>
      <p:sp>
        <p:nvSpPr>
          <p:cNvPr id="66569" name="Rectangle 54"/>
          <p:cNvSpPr>
            <a:spLocks noChangeArrowheads="1"/>
          </p:cNvSpPr>
          <p:nvPr/>
        </p:nvSpPr>
        <p:spPr bwMode="auto">
          <a:xfrm>
            <a:off x="1914525" y="1941513"/>
            <a:ext cx="78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1" hangingPunct="1">
              <a:spcBef>
                <a:spcPct val="0"/>
              </a:spcBef>
            </a:pPr>
            <a:r>
              <a:rPr lang="en-US" sz="1400">
                <a:solidFill>
                  <a:schemeClr val="tx1"/>
                </a:solidFill>
                <a:latin typeface="Arial" charset="0"/>
              </a:rPr>
              <a:t> </a:t>
            </a:r>
            <a:r>
              <a:rPr lang="en-US" sz="1400">
                <a:solidFill>
                  <a:schemeClr val="tx1"/>
                </a:solidFill>
              </a:rPr>
              <a:t>where</a:t>
            </a:r>
            <a:r>
              <a:rPr lang="en-US" sz="1400">
                <a:solidFill>
                  <a:schemeClr val="tx1"/>
                </a:solidFill>
                <a:latin typeface="Arial" charset="0"/>
              </a:rPr>
              <a:t> </a:t>
            </a:r>
            <a:endParaRPr lang="en-US" sz="1800">
              <a:solidFill>
                <a:schemeClr val="tx1"/>
              </a:solidFill>
              <a:latin typeface="Arial" charset="0"/>
            </a:endParaRPr>
          </a:p>
        </p:txBody>
      </p:sp>
      <p:sp>
        <p:nvSpPr>
          <p:cNvPr id="66570" name="Rectangle 56"/>
          <p:cNvSpPr>
            <a:spLocks noChangeArrowheads="1"/>
          </p:cNvSpPr>
          <p:nvPr/>
        </p:nvSpPr>
        <p:spPr bwMode="auto">
          <a:xfrm>
            <a:off x="34925" y="2535238"/>
            <a:ext cx="3175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600" i="1">
                <a:solidFill>
                  <a:schemeClr val="tx1"/>
                </a:solidFill>
                <a:latin typeface="Times New Roman" pitchFamily="18" charset="0"/>
              </a:rPr>
              <a:t>e</a:t>
            </a:r>
            <a:r>
              <a:rPr lang="en-US" sz="1400">
                <a:solidFill>
                  <a:schemeClr val="tx1"/>
                </a:solidFill>
              </a:rPr>
              <a:t> = electron charge, </a:t>
            </a:r>
            <a:r>
              <a:rPr lang="en-US" sz="1600" i="1">
                <a:solidFill>
                  <a:schemeClr val="tx1"/>
                </a:solidFill>
                <a:latin typeface="Times New Roman" pitchFamily="18" charset="0"/>
              </a:rPr>
              <a:t>c</a:t>
            </a:r>
            <a:r>
              <a:rPr lang="en-US" sz="1400">
                <a:solidFill>
                  <a:schemeClr val="tx1"/>
                </a:solidFill>
              </a:rPr>
              <a:t> = light speed,</a:t>
            </a:r>
            <a:r>
              <a:rPr lang="en-US" sz="1400">
                <a:solidFill>
                  <a:schemeClr val="tx1"/>
                </a:solidFill>
                <a:latin typeface="Arial" charset="0"/>
              </a:rPr>
              <a:t> </a:t>
            </a:r>
            <a:endParaRPr lang="en-US" sz="1800">
              <a:solidFill>
                <a:schemeClr val="tx1"/>
              </a:solidFill>
              <a:latin typeface="Arial" charset="0"/>
            </a:endParaRPr>
          </a:p>
        </p:txBody>
      </p:sp>
      <p:sp>
        <p:nvSpPr>
          <p:cNvPr id="66571" name="Rectangle 58"/>
          <p:cNvSpPr>
            <a:spLocks noChangeArrowheads="1"/>
          </p:cNvSpPr>
          <p:nvPr/>
        </p:nvSpPr>
        <p:spPr bwMode="auto">
          <a:xfrm>
            <a:off x="3529013" y="2525713"/>
            <a:ext cx="5521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400">
                <a:solidFill>
                  <a:schemeClr val="tx1"/>
                </a:solidFill>
              </a:rPr>
              <a:t>= fields in the kicker, </a:t>
            </a:r>
            <a:r>
              <a:rPr lang="en-US" sz="1600" i="1">
                <a:solidFill>
                  <a:schemeClr val="tx1"/>
                </a:solidFill>
                <a:latin typeface="Times New Roman" pitchFamily="18" charset="0"/>
              </a:rPr>
              <a:t>L</a:t>
            </a:r>
            <a:r>
              <a:rPr lang="en-US" sz="1400">
                <a:solidFill>
                  <a:schemeClr val="tx1"/>
                </a:solidFill>
              </a:rPr>
              <a:t> = length of the kicker, </a:t>
            </a:r>
            <a:r>
              <a:rPr lang="en-US" sz="1600" i="1">
                <a:solidFill>
                  <a:schemeClr val="tx1"/>
                </a:solidFill>
                <a:latin typeface="Times New Roman" pitchFamily="18" charset="0"/>
              </a:rPr>
              <a:t>E</a:t>
            </a:r>
            <a:r>
              <a:rPr lang="en-US" sz="1600" i="1" baseline="-30000">
                <a:solidFill>
                  <a:schemeClr val="tx1"/>
                </a:solidFill>
                <a:latin typeface="Times New Roman" pitchFamily="18" charset="0"/>
              </a:rPr>
              <a:t>B</a:t>
            </a:r>
            <a:r>
              <a:rPr lang="en-US" sz="1400">
                <a:solidFill>
                  <a:schemeClr val="tx1"/>
                </a:solidFill>
              </a:rPr>
              <a:t> = beam energy</a:t>
            </a:r>
            <a:endParaRPr lang="en-US" sz="1800">
              <a:solidFill>
                <a:schemeClr val="tx1"/>
              </a:solidFill>
            </a:endParaRPr>
          </a:p>
        </p:txBody>
      </p:sp>
      <p:graphicFrame>
        <p:nvGraphicFramePr>
          <p:cNvPr id="66572" name="Object 60"/>
          <p:cNvGraphicFramePr>
            <a:graphicFrameLocks noChangeAspect="1"/>
          </p:cNvGraphicFramePr>
          <p:nvPr/>
        </p:nvGraphicFramePr>
        <p:xfrm>
          <a:off x="781050" y="3308350"/>
          <a:ext cx="238125" cy="228600"/>
        </p:xfrm>
        <a:graphic>
          <a:graphicData uri="http://schemas.openxmlformats.org/presentationml/2006/ole">
            <mc:AlternateContent xmlns:mc="http://schemas.openxmlformats.org/markup-compatibility/2006">
              <mc:Choice xmlns:v="urn:schemas-microsoft-com:vml" Requires="v">
                <p:oleObj spid="_x0000_s66607" name="Equation" r:id="rId14" imgW="241300" imgH="228600" progId="Equation.3">
                  <p:embed/>
                </p:oleObj>
              </mc:Choice>
              <mc:Fallback>
                <p:oleObj name="Equation" r:id="rId14" imgW="241300" imgH="228600" progId="Equation.3">
                  <p:embed/>
                  <p:pic>
                    <p:nvPicPr>
                      <p:cNvPr id="0" name="Object 6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81050" y="3308350"/>
                        <a:ext cx="2381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73" name="Rectangle 61"/>
          <p:cNvSpPr>
            <a:spLocks noChangeArrowheads="1"/>
          </p:cNvSpPr>
          <p:nvPr/>
        </p:nvSpPr>
        <p:spPr bwMode="auto">
          <a:xfrm>
            <a:off x="989013" y="3273425"/>
            <a:ext cx="5372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400">
                <a:solidFill>
                  <a:schemeClr val="tx1"/>
                </a:solidFill>
                <a:latin typeface="Arial" charset="0"/>
              </a:rPr>
              <a:t> </a:t>
            </a:r>
            <a:r>
              <a:rPr lang="en-US" sz="1400">
                <a:solidFill>
                  <a:schemeClr val="tx1"/>
                </a:solidFill>
              </a:rPr>
              <a:t>can be derived from the definition of kicker shunt impedance:</a:t>
            </a:r>
            <a:endParaRPr lang="en-US" sz="1800">
              <a:solidFill>
                <a:schemeClr val="tx1"/>
              </a:solidFill>
            </a:endParaRPr>
          </a:p>
        </p:txBody>
      </p:sp>
      <p:graphicFrame>
        <p:nvGraphicFramePr>
          <p:cNvPr id="66574" name="Object 63"/>
          <p:cNvGraphicFramePr>
            <a:graphicFrameLocks noChangeAspect="1"/>
          </p:cNvGraphicFramePr>
          <p:nvPr/>
        </p:nvGraphicFramePr>
        <p:xfrm>
          <a:off x="6461125" y="3154363"/>
          <a:ext cx="847725" cy="561975"/>
        </p:xfrm>
        <a:graphic>
          <a:graphicData uri="http://schemas.openxmlformats.org/presentationml/2006/ole">
            <mc:AlternateContent xmlns:mc="http://schemas.openxmlformats.org/markup-compatibility/2006">
              <mc:Choice xmlns:v="urn:schemas-microsoft-com:vml" Requires="v">
                <p:oleObj spid="_x0000_s66608" name="Equation" r:id="rId16" imgW="850900" imgH="558800" progId="Equation.3">
                  <p:embed/>
                </p:oleObj>
              </mc:Choice>
              <mc:Fallback>
                <p:oleObj name="Equation" r:id="rId16" imgW="850900" imgH="558800" progId="Equation.3">
                  <p:embed/>
                  <p:pic>
                    <p:nvPicPr>
                      <p:cNvPr id="0" name="Object 6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461125" y="3154363"/>
                        <a:ext cx="84772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575" name="Object 62"/>
          <p:cNvGraphicFramePr>
            <a:graphicFrameLocks noChangeAspect="1"/>
          </p:cNvGraphicFramePr>
          <p:nvPr/>
        </p:nvGraphicFramePr>
        <p:xfrm>
          <a:off x="5260975" y="3971925"/>
          <a:ext cx="2871788" cy="609600"/>
        </p:xfrm>
        <a:graphic>
          <a:graphicData uri="http://schemas.openxmlformats.org/presentationml/2006/ole">
            <mc:AlternateContent xmlns:mc="http://schemas.openxmlformats.org/markup-compatibility/2006">
              <mc:Choice xmlns:v="urn:schemas-microsoft-com:vml" Requires="v">
                <p:oleObj spid="_x0000_s66609" name="Equation" r:id="rId18" imgW="2870200" imgH="609600" progId="Equation.3">
                  <p:embed/>
                </p:oleObj>
              </mc:Choice>
              <mc:Fallback>
                <p:oleObj name="Equation" r:id="rId18" imgW="2870200" imgH="609600" progId="Equation.3">
                  <p:embed/>
                  <p:pic>
                    <p:nvPicPr>
                      <p:cNvPr id="0" name="Object 6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260975" y="3971925"/>
                        <a:ext cx="28717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76" name="Rectangle 64"/>
          <p:cNvSpPr>
            <a:spLocks noChangeArrowheads="1"/>
          </p:cNvSpPr>
          <p:nvPr/>
        </p:nvSpPr>
        <p:spPr bwMode="auto">
          <a:xfrm>
            <a:off x="71438" y="1804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6577" name="Rectangle 65"/>
          <p:cNvSpPr>
            <a:spLocks noChangeArrowheads="1"/>
          </p:cNvSpPr>
          <p:nvPr/>
        </p:nvSpPr>
        <p:spPr bwMode="auto">
          <a:xfrm>
            <a:off x="363538" y="4116388"/>
            <a:ext cx="4330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400">
                <a:solidFill>
                  <a:schemeClr val="tx1"/>
                </a:solidFill>
              </a:rPr>
              <a:t>The max deflection angle in the kicker is given by:</a:t>
            </a:r>
            <a:endParaRPr lang="en-US" sz="1800">
              <a:solidFill>
                <a:schemeClr val="tx1"/>
              </a:solidFill>
            </a:endParaRPr>
          </a:p>
        </p:txBody>
      </p:sp>
      <p:sp>
        <p:nvSpPr>
          <p:cNvPr id="66578" name="Rectangle 67"/>
          <p:cNvSpPr>
            <a:spLocks noChangeArrowheads="1"/>
          </p:cNvSpPr>
          <p:nvPr/>
        </p:nvSpPr>
        <p:spPr bwMode="auto">
          <a:xfrm>
            <a:off x="250825" y="4852988"/>
            <a:ext cx="8748713"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tx1"/>
                </a:solidFill>
              </a:rPr>
              <a:t>From the previous equations we can obtain the power required to damp the bunch oscillation with time constant </a:t>
            </a:r>
            <a:r>
              <a:rPr lang="en-US" sz="1600">
                <a:solidFill>
                  <a:schemeClr val="tx1"/>
                </a:solidFill>
                <a:latin typeface="Symbol" pitchFamily="18" charset="2"/>
              </a:rPr>
              <a:t>t</a:t>
            </a:r>
            <a:r>
              <a:rPr lang="en-US" sz="1400">
                <a:solidFill>
                  <a:schemeClr val="tx1"/>
                </a:solidFill>
              </a:rPr>
              <a:t>:</a:t>
            </a:r>
            <a:endParaRPr lang="en-US" sz="1800">
              <a:solidFill>
                <a:schemeClr val="tx1"/>
              </a:solidFill>
              <a:latin typeface="Arial" charset="0"/>
            </a:endParaRPr>
          </a:p>
        </p:txBody>
      </p:sp>
      <p:graphicFrame>
        <p:nvGraphicFramePr>
          <p:cNvPr id="66579" name="Object 66"/>
          <p:cNvGraphicFramePr>
            <a:graphicFrameLocks noChangeAspect="1"/>
          </p:cNvGraphicFramePr>
          <p:nvPr/>
        </p:nvGraphicFramePr>
        <p:xfrm>
          <a:off x="3008313" y="5437188"/>
          <a:ext cx="3089275" cy="806450"/>
        </p:xfrm>
        <a:graphic>
          <a:graphicData uri="http://schemas.openxmlformats.org/presentationml/2006/ole">
            <mc:AlternateContent xmlns:mc="http://schemas.openxmlformats.org/markup-compatibility/2006">
              <mc:Choice xmlns:v="urn:schemas-microsoft-com:vml" Requires="v">
                <p:oleObj spid="_x0000_s66610" name="Equation" r:id="rId20" imgW="2565400" imgH="673100" progId="Equation.3">
                  <p:embed/>
                </p:oleObj>
              </mc:Choice>
              <mc:Fallback>
                <p:oleObj name="Equation" r:id="rId20" imgW="2565400" imgH="673100" progId="Equation.3">
                  <p:embed/>
                  <p:pic>
                    <p:nvPicPr>
                      <p:cNvPr id="0" name="Object 6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008313" y="5437188"/>
                        <a:ext cx="30892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80" name="Rectangle 70"/>
          <p:cNvSpPr>
            <a:spLocks noChangeArrowheads="1"/>
          </p:cNvSpPr>
          <p:nvPr/>
        </p:nvSpPr>
        <p:spPr bwMode="auto">
          <a:xfrm>
            <a:off x="5003800" y="1963738"/>
            <a:ext cx="20288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400">
                <a:solidFill>
                  <a:schemeClr val="tx1"/>
                </a:solidFill>
              </a:rPr>
              <a:t>is the kick voltage and</a:t>
            </a:r>
            <a:endParaRPr lang="en-US" sz="1800">
              <a:solidFill>
                <a:schemeClr val="tx1"/>
              </a:solidFill>
            </a:endParaRPr>
          </a:p>
        </p:txBody>
      </p:sp>
      <p:sp>
        <p:nvSpPr>
          <p:cNvPr id="84039" name="Rectangle 71"/>
          <p:cNvSpPr>
            <a:spLocks noChangeArrowheads="1"/>
          </p:cNvSpPr>
          <p:nvPr/>
        </p:nvSpPr>
        <p:spPr bwMode="auto">
          <a:xfrm>
            <a:off x="2914650" y="5373688"/>
            <a:ext cx="3313113" cy="1008062"/>
          </a:xfrm>
          <a:prstGeom prst="rect">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4040" name="Rectangle 72"/>
          <p:cNvSpPr>
            <a:spLocks noChangeArrowheads="1"/>
          </p:cNvSpPr>
          <p:nvPr/>
        </p:nvSpPr>
        <p:spPr bwMode="auto">
          <a:xfrm>
            <a:off x="5076825" y="3789363"/>
            <a:ext cx="3313113" cy="1008062"/>
          </a:xfrm>
          <a:prstGeom prst="rect">
            <a:avLst/>
          </a:prstGeom>
          <a:noFill/>
          <a:ln w="9525" algn="ctr">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66583" name="Rectangle 73"/>
          <p:cNvSpPr>
            <a:spLocks noChangeArrowheads="1"/>
          </p:cNvSpPr>
          <p:nvPr/>
        </p:nvSpPr>
        <p:spPr bwMode="auto">
          <a:xfrm>
            <a:off x="34925" y="188913"/>
            <a:ext cx="7632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RF power requirements: transverse feedback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4040"/>
                                        </p:tgtEl>
                                        <p:attrNameLst>
                                          <p:attrName>style.visibility</p:attrName>
                                        </p:attrNameLst>
                                      </p:cBhvr>
                                      <p:to>
                                        <p:strVal val="visible"/>
                                      </p:to>
                                    </p:set>
                                    <p:animEffect transition="in" filter="dissolve">
                                      <p:cBhvr>
                                        <p:cTn id="7" dur="500"/>
                                        <p:tgtEl>
                                          <p:spTgt spid="840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4039"/>
                                        </p:tgtEl>
                                        <p:attrNameLst>
                                          <p:attrName>style.visibility</p:attrName>
                                        </p:attrNameLst>
                                      </p:cBhvr>
                                      <p:to>
                                        <p:strVal val="visible"/>
                                      </p:to>
                                    </p:set>
                                    <p:animEffect transition="in" filter="dissolve">
                                      <p:cBhvr>
                                        <p:cTn id="12" dur="500"/>
                                        <p:tgtEl>
                                          <p:spTgt spid="84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039" grpId="0" animBg="1"/>
      <p:bldP spid="8404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02692E3-B275-4AD1-BF5A-A65621A4EBCA}" type="slidenum">
              <a:rPr lang="en-US" sz="1400" smtClean="0">
                <a:solidFill>
                  <a:srgbClr val="969696"/>
                </a:solidFill>
                <a:latin typeface="Times" pitchFamily="18" charset="0"/>
              </a:rPr>
              <a:pPr/>
              <a:t>55</a:t>
            </a:fld>
            <a:endParaRPr lang="en-US" sz="1400" smtClean="0">
              <a:solidFill>
                <a:srgbClr val="969696"/>
              </a:solidFill>
              <a:latin typeface="Times" pitchFamily="18" charset="0"/>
            </a:endParaRPr>
          </a:p>
        </p:txBody>
      </p:sp>
      <p:graphicFrame>
        <p:nvGraphicFramePr>
          <p:cNvPr id="85029" name="Object 37"/>
          <p:cNvGraphicFramePr>
            <a:graphicFrameLocks noChangeAspect="1"/>
          </p:cNvGraphicFramePr>
          <p:nvPr/>
        </p:nvGraphicFramePr>
        <p:xfrm>
          <a:off x="5462588" y="1412875"/>
          <a:ext cx="3430587" cy="923925"/>
        </p:xfrm>
        <a:graphic>
          <a:graphicData uri="http://schemas.openxmlformats.org/presentationml/2006/ole">
            <mc:AlternateContent xmlns:mc="http://schemas.openxmlformats.org/markup-compatibility/2006">
              <mc:Choice xmlns:v="urn:schemas-microsoft-com:vml" Requires="v">
                <p:oleObj spid="_x0000_s67612" name="Equation" r:id="rId4" imgW="2489200" imgH="673100" progId="Equation.3">
                  <p:embed/>
                </p:oleObj>
              </mc:Choice>
              <mc:Fallback>
                <p:oleObj name="Equation" r:id="rId4" imgW="2489200" imgH="673100" progId="Equation.3">
                  <p:embed/>
                  <p:pic>
                    <p:nvPicPr>
                      <p:cNvPr id="0"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2588" y="1412875"/>
                        <a:ext cx="34305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5030" name="Rectangle 38"/>
          <p:cNvSpPr>
            <a:spLocks noChangeArrowheads="1"/>
          </p:cNvSpPr>
          <p:nvPr/>
        </p:nvSpPr>
        <p:spPr bwMode="auto">
          <a:xfrm>
            <a:off x="1547813" y="4437063"/>
            <a:ext cx="2808287" cy="200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pPr>
            <a:r>
              <a:rPr lang="en-US" sz="1400">
                <a:solidFill>
                  <a:schemeClr val="hlink"/>
                </a:solidFill>
              </a:rPr>
              <a:t>Example: </a:t>
            </a:r>
          </a:p>
          <a:p>
            <a:pPr algn="l" eaLnBrk="1" hangingPunct="1">
              <a:spcBef>
                <a:spcPct val="0"/>
              </a:spcBef>
            </a:pPr>
            <a:r>
              <a:rPr lang="en-US" sz="1400">
                <a:solidFill>
                  <a:srgbClr val="669900"/>
                </a:solidFill>
              </a:rPr>
              <a:t>Elettra Transverse feedback</a:t>
            </a:r>
          </a:p>
          <a:p>
            <a:pPr algn="l" eaLnBrk="1" hangingPunct="1">
              <a:spcBef>
                <a:spcPct val="0"/>
              </a:spcBef>
            </a:pPr>
            <a:endParaRPr lang="en-US" sz="1400">
              <a:solidFill>
                <a:schemeClr val="hlink"/>
              </a:solidFill>
            </a:endParaRPr>
          </a:p>
          <a:p>
            <a:pPr algn="l" eaLnBrk="1" hangingPunct="1">
              <a:spcBef>
                <a:spcPct val="0"/>
              </a:spcBef>
            </a:pPr>
            <a:r>
              <a:rPr lang="en-US" sz="1400" i="1">
                <a:latin typeface="Times New Roman" pitchFamily="18" charset="0"/>
              </a:rPr>
              <a:t>R</a:t>
            </a:r>
            <a:r>
              <a:rPr lang="en-US" sz="1400" i="1" baseline="-25000">
                <a:latin typeface="Times New Roman" pitchFamily="18" charset="0"/>
              </a:rPr>
              <a:t>k</a:t>
            </a:r>
            <a:r>
              <a:rPr lang="en-US" sz="1400"/>
              <a:t> = 15 k</a:t>
            </a:r>
            <a:r>
              <a:rPr lang="en-US" sz="1400">
                <a:latin typeface="Symbol" pitchFamily="18" charset="2"/>
              </a:rPr>
              <a:t>W</a:t>
            </a:r>
            <a:r>
              <a:rPr lang="en-US" sz="1400"/>
              <a:t> (average value)</a:t>
            </a:r>
          </a:p>
          <a:p>
            <a:pPr algn="l" eaLnBrk="1" hangingPunct="1">
              <a:spcBef>
                <a:spcPct val="0"/>
              </a:spcBef>
            </a:pPr>
            <a:r>
              <a:rPr lang="en-US" sz="1400" i="1">
                <a:latin typeface="Times New Roman" pitchFamily="18" charset="0"/>
              </a:rPr>
              <a:t>E</a:t>
            </a:r>
            <a:r>
              <a:rPr lang="en-US" sz="1400" i="1" baseline="-25000">
                <a:latin typeface="Times New Roman" pitchFamily="18" charset="0"/>
              </a:rPr>
              <a:t>B</a:t>
            </a:r>
            <a:r>
              <a:rPr lang="en-US" sz="1400" i="1">
                <a:latin typeface="Times New Roman" pitchFamily="18" charset="0"/>
              </a:rPr>
              <a:t>/e</a:t>
            </a:r>
            <a:r>
              <a:rPr lang="en-US" sz="1400"/>
              <a:t> = 2GeV</a:t>
            </a:r>
          </a:p>
          <a:p>
            <a:pPr algn="l" eaLnBrk="1" hangingPunct="1">
              <a:spcBef>
                <a:spcPct val="0"/>
              </a:spcBef>
            </a:pPr>
            <a:r>
              <a:rPr lang="en-US" sz="1400" i="1">
                <a:latin typeface="Times New Roman" pitchFamily="18" charset="0"/>
              </a:rPr>
              <a:t>T</a:t>
            </a:r>
            <a:r>
              <a:rPr lang="en-US" sz="1400" i="1" baseline="-25000">
                <a:latin typeface="Times New Roman" pitchFamily="18" charset="0"/>
              </a:rPr>
              <a:t>0</a:t>
            </a:r>
            <a:r>
              <a:rPr lang="en-US" sz="1400"/>
              <a:t> = 864 ns</a:t>
            </a:r>
          </a:p>
          <a:p>
            <a:pPr algn="l" eaLnBrk="1" hangingPunct="1">
              <a:spcBef>
                <a:spcPct val="0"/>
              </a:spcBef>
            </a:pPr>
            <a:r>
              <a:rPr lang="en-US" sz="1400" i="1">
                <a:latin typeface="Symbol" pitchFamily="18" charset="2"/>
              </a:rPr>
              <a:t>t</a:t>
            </a:r>
            <a:r>
              <a:rPr lang="en-US" sz="1400"/>
              <a:t> = 120 </a:t>
            </a:r>
            <a:r>
              <a:rPr lang="en-US" sz="1400">
                <a:latin typeface="Symbol" pitchFamily="18" charset="2"/>
              </a:rPr>
              <a:t>m</a:t>
            </a:r>
            <a:r>
              <a:rPr lang="en-US" sz="1400"/>
              <a:t>s</a:t>
            </a:r>
          </a:p>
          <a:p>
            <a:pPr algn="l" eaLnBrk="1" hangingPunct="1">
              <a:spcBef>
                <a:spcPct val="0"/>
              </a:spcBef>
            </a:pPr>
            <a:r>
              <a:rPr lang="en-US" sz="1400" i="1">
                <a:latin typeface="Symbol" pitchFamily="18" charset="2"/>
              </a:rPr>
              <a:t>b</a:t>
            </a:r>
            <a:r>
              <a:rPr lang="en-US" sz="1400" i="1" baseline="-25000"/>
              <a:t>B</a:t>
            </a:r>
            <a:r>
              <a:rPr lang="en-US" sz="1400" i="1"/>
              <a:t> </a:t>
            </a:r>
            <a:r>
              <a:rPr lang="en-US" sz="1400" baseline="-25000"/>
              <a:t>H,V</a:t>
            </a:r>
            <a:r>
              <a:rPr lang="en-US" sz="1400"/>
              <a:t> = 5.2, 8.9 m</a:t>
            </a:r>
          </a:p>
          <a:p>
            <a:pPr algn="l" eaLnBrk="1" hangingPunct="1">
              <a:spcBef>
                <a:spcPct val="0"/>
              </a:spcBef>
            </a:pPr>
            <a:r>
              <a:rPr lang="en-US" sz="1400" i="1">
                <a:latin typeface="Symbol" pitchFamily="18" charset="2"/>
              </a:rPr>
              <a:t>b</a:t>
            </a:r>
            <a:r>
              <a:rPr lang="en-US" sz="1400" i="1" baseline="-25000"/>
              <a:t>K</a:t>
            </a:r>
            <a:r>
              <a:rPr lang="en-US" sz="1400"/>
              <a:t> </a:t>
            </a:r>
            <a:r>
              <a:rPr lang="en-US" sz="1400" baseline="-25000"/>
              <a:t>H,V</a:t>
            </a:r>
            <a:r>
              <a:rPr lang="en-US" sz="1400"/>
              <a:t> = 6.5, 7.5 m</a:t>
            </a:r>
            <a:endParaRPr lang="en-US" sz="1400">
              <a:latin typeface="Arial" charset="0"/>
            </a:endParaRPr>
          </a:p>
        </p:txBody>
      </p:sp>
      <p:pic>
        <p:nvPicPr>
          <p:cNvPr id="85032" name="Picture 40" descr="Power_TMB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27538" y="4221163"/>
            <a:ext cx="2952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35" name="Oval 43"/>
          <p:cNvSpPr>
            <a:spLocks noChangeArrowheads="1"/>
          </p:cNvSpPr>
          <p:nvPr/>
        </p:nvSpPr>
        <p:spPr bwMode="auto">
          <a:xfrm>
            <a:off x="7421563" y="1965325"/>
            <a:ext cx="336550" cy="306388"/>
          </a:xfrm>
          <a:prstGeom prst="ellipse">
            <a:avLst/>
          </a:prstGeom>
          <a:noFill/>
          <a:ln w="190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36" name="Line 44"/>
          <p:cNvSpPr>
            <a:spLocks noChangeShapeType="1"/>
          </p:cNvSpPr>
          <p:nvPr/>
        </p:nvSpPr>
        <p:spPr bwMode="auto">
          <a:xfrm flipH="1">
            <a:off x="6732588" y="2205038"/>
            <a:ext cx="720725" cy="360362"/>
          </a:xfrm>
          <a:prstGeom prst="line">
            <a:avLst/>
          </a:prstGeom>
          <a:noFill/>
          <a:ln w="9525">
            <a:solidFill>
              <a:schemeClr val="hlink"/>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37" name="Rectangle 45"/>
          <p:cNvSpPr>
            <a:spLocks noChangeArrowheads="1"/>
          </p:cNvSpPr>
          <p:nvPr/>
        </p:nvSpPr>
        <p:spPr bwMode="auto">
          <a:xfrm>
            <a:off x="5148263" y="2565400"/>
            <a:ext cx="2051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400">
                <a:solidFill>
                  <a:schemeClr val="hlink"/>
                </a:solidFill>
              </a:rPr>
              <a:t>Required damping time</a:t>
            </a:r>
            <a:endParaRPr lang="en-US" sz="1400">
              <a:solidFill>
                <a:schemeClr val="hlink"/>
              </a:solidFill>
              <a:latin typeface="Arial" charset="0"/>
            </a:endParaRPr>
          </a:p>
        </p:txBody>
      </p:sp>
      <p:sp>
        <p:nvSpPr>
          <p:cNvPr id="85038" name="Oval 46"/>
          <p:cNvSpPr>
            <a:spLocks noChangeArrowheads="1"/>
          </p:cNvSpPr>
          <p:nvPr/>
        </p:nvSpPr>
        <p:spPr bwMode="auto">
          <a:xfrm>
            <a:off x="8054975" y="1503363"/>
            <a:ext cx="576263" cy="431800"/>
          </a:xfrm>
          <a:prstGeom prst="ellipse">
            <a:avLst/>
          </a:prstGeom>
          <a:noFill/>
          <a:ln w="190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39" name="Line 47"/>
          <p:cNvSpPr>
            <a:spLocks noChangeShapeType="1"/>
          </p:cNvSpPr>
          <p:nvPr/>
        </p:nvSpPr>
        <p:spPr bwMode="auto">
          <a:xfrm flipV="1">
            <a:off x="4799013" y="1196975"/>
            <a:ext cx="996950" cy="484188"/>
          </a:xfrm>
          <a:prstGeom prst="line">
            <a:avLst/>
          </a:prstGeom>
          <a:noFill/>
          <a:ln w="9525">
            <a:solidFill>
              <a:schemeClr val="hlink"/>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40" name="Rectangle 48"/>
          <p:cNvSpPr>
            <a:spLocks noChangeArrowheads="1"/>
          </p:cNvSpPr>
          <p:nvPr/>
        </p:nvSpPr>
        <p:spPr bwMode="auto">
          <a:xfrm>
            <a:off x="4962525" y="881063"/>
            <a:ext cx="2273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1" hangingPunct="1">
              <a:spcBef>
                <a:spcPct val="0"/>
              </a:spcBef>
            </a:pPr>
            <a:r>
              <a:rPr lang="en-US" sz="1400">
                <a:solidFill>
                  <a:schemeClr val="hlink"/>
                </a:solidFill>
              </a:rPr>
              <a:t>Max oscillation amplitude</a:t>
            </a:r>
          </a:p>
        </p:txBody>
      </p:sp>
      <p:sp>
        <p:nvSpPr>
          <p:cNvPr id="67596" name="Rectangle 53"/>
          <p:cNvSpPr>
            <a:spLocks noChangeArrowheads="1"/>
          </p:cNvSpPr>
          <p:nvPr/>
        </p:nvSpPr>
        <p:spPr bwMode="auto">
          <a:xfrm>
            <a:off x="323850" y="188913"/>
            <a:ext cx="3889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RF power requirements</a:t>
            </a:r>
          </a:p>
        </p:txBody>
      </p:sp>
      <p:sp>
        <p:nvSpPr>
          <p:cNvPr id="85048" name="Rectangle 56"/>
          <p:cNvSpPr>
            <a:spLocks noChangeArrowheads="1"/>
          </p:cNvSpPr>
          <p:nvPr/>
        </p:nvSpPr>
        <p:spPr bwMode="auto">
          <a:xfrm>
            <a:off x="395288" y="2997200"/>
            <a:ext cx="8064500" cy="11652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1" hangingPunct="1">
              <a:spcBef>
                <a:spcPct val="0"/>
              </a:spcBef>
              <a:buClr>
                <a:schemeClr val="hlink"/>
              </a:buClr>
              <a:buSzPct val="70000"/>
              <a:buFont typeface="Wingdings" pitchFamily="2" charset="2"/>
              <a:buNone/>
            </a:pPr>
            <a:r>
              <a:rPr lang="en-US" sz="1400"/>
              <a:t> The required RF power depends on:</a:t>
            </a:r>
          </a:p>
          <a:p>
            <a:pPr lvl="1" algn="l" eaLnBrk="1" hangingPunct="1">
              <a:spcBef>
                <a:spcPct val="0"/>
              </a:spcBef>
              <a:buClr>
                <a:schemeClr val="hlink"/>
              </a:buClr>
              <a:buSzPct val="70000"/>
              <a:buFont typeface="Wingdings" pitchFamily="2" charset="2"/>
              <a:buChar char="î"/>
            </a:pPr>
            <a:r>
              <a:rPr lang="en-US" sz="1400"/>
              <a:t> the strength of the instability</a:t>
            </a:r>
          </a:p>
          <a:p>
            <a:pPr lvl="1" algn="l" eaLnBrk="1" hangingPunct="1">
              <a:spcBef>
                <a:spcPct val="0"/>
              </a:spcBef>
              <a:buClr>
                <a:schemeClr val="hlink"/>
              </a:buClr>
              <a:buSzPct val="70000"/>
              <a:buFont typeface="Wingdings" pitchFamily="2" charset="2"/>
              <a:buChar char="î"/>
            </a:pPr>
            <a:r>
              <a:rPr lang="en-US" sz="1400"/>
              <a:t> the maximum oscillation amplitude</a:t>
            </a:r>
          </a:p>
          <a:p>
            <a:pPr algn="l" eaLnBrk="1" hangingPunct="1">
              <a:spcBef>
                <a:spcPct val="0"/>
              </a:spcBef>
              <a:buClr>
                <a:schemeClr val="hlink"/>
              </a:buClr>
              <a:buSzPct val="70000"/>
              <a:buFont typeface="Wingdings" pitchFamily="2" charset="2"/>
              <a:buChar char="î"/>
            </a:pPr>
            <a:endParaRPr lang="en-US" sz="1400"/>
          </a:p>
          <a:p>
            <a:pPr algn="l" eaLnBrk="1" hangingPunct="1">
              <a:spcBef>
                <a:spcPct val="0"/>
              </a:spcBef>
              <a:buClr>
                <a:schemeClr val="hlink"/>
              </a:buClr>
              <a:buSzPct val="70000"/>
              <a:buFont typeface="Wingdings" pitchFamily="2" charset="2"/>
              <a:buNone/>
            </a:pPr>
            <a:r>
              <a:rPr lang="en-US" sz="1400"/>
              <a:t> If we switch the feedback on when the oscillation is small, the required power is lower</a:t>
            </a:r>
          </a:p>
        </p:txBody>
      </p:sp>
      <p:graphicFrame>
        <p:nvGraphicFramePr>
          <p:cNvPr id="67598" name="Object 57"/>
          <p:cNvGraphicFramePr>
            <a:graphicFrameLocks noChangeAspect="1"/>
          </p:cNvGraphicFramePr>
          <p:nvPr/>
        </p:nvGraphicFramePr>
        <p:xfrm>
          <a:off x="2555875" y="1484313"/>
          <a:ext cx="2592388" cy="847725"/>
        </p:xfrm>
        <a:graphic>
          <a:graphicData uri="http://schemas.openxmlformats.org/presentationml/2006/ole">
            <mc:AlternateContent xmlns:mc="http://schemas.openxmlformats.org/markup-compatibility/2006">
              <mc:Choice xmlns:v="urn:schemas-microsoft-com:vml" Requires="v">
                <p:oleObj spid="_x0000_s67613" name="Equation" r:id="rId7" imgW="1549400" imgH="508000" progId="Equation.3">
                  <p:embed/>
                </p:oleObj>
              </mc:Choice>
              <mc:Fallback>
                <p:oleObj name="Equation" r:id="rId7" imgW="1549400" imgH="508000" progId="Equation.3">
                  <p:embed/>
                  <p:pic>
                    <p:nvPicPr>
                      <p:cNvPr id="0" name="Object 5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55875" y="1484313"/>
                        <a:ext cx="2592388" cy="847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5050" name="Oval 58"/>
          <p:cNvSpPr>
            <a:spLocks noChangeArrowheads="1"/>
          </p:cNvSpPr>
          <p:nvPr/>
        </p:nvSpPr>
        <p:spPr bwMode="auto">
          <a:xfrm>
            <a:off x="4564063" y="1987550"/>
            <a:ext cx="358775" cy="288925"/>
          </a:xfrm>
          <a:prstGeom prst="ellipse">
            <a:avLst/>
          </a:prstGeom>
          <a:noFill/>
          <a:ln w="190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90000"/>
              </a:lnSpc>
              <a:spcBef>
                <a:spcPct val="0"/>
              </a:spcBef>
            </a:pPr>
            <a:endParaRPr lang="en-GB" sz="2200" b="1"/>
          </a:p>
        </p:txBody>
      </p:sp>
      <p:sp>
        <p:nvSpPr>
          <p:cNvPr id="85051" name="Line 59"/>
          <p:cNvSpPr>
            <a:spLocks noChangeShapeType="1"/>
          </p:cNvSpPr>
          <p:nvPr/>
        </p:nvSpPr>
        <p:spPr bwMode="auto">
          <a:xfrm>
            <a:off x="4870450" y="2214563"/>
            <a:ext cx="638175" cy="350837"/>
          </a:xfrm>
          <a:prstGeom prst="line">
            <a:avLst/>
          </a:prstGeom>
          <a:noFill/>
          <a:ln w="9525">
            <a:solidFill>
              <a:schemeClr val="hlink"/>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52" name="Oval 60"/>
          <p:cNvSpPr>
            <a:spLocks noChangeArrowheads="1"/>
          </p:cNvSpPr>
          <p:nvPr/>
        </p:nvSpPr>
        <p:spPr bwMode="auto">
          <a:xfrm>
            <a:off x="4356100" y="1627188"/>
            <a:ext cx="503238" cy="360362"/>
          </a:xfrm>
          <a:prstGeom prst="ellipse">
            <a:avLst/>
          </a:prstGeom>
          <a:noFill/>
          <a:ln w="190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53" name="Line 61"/>
          <p:cNvSpPr>
            <a:spLocks noChangeShapeType="1"/>
          </p:cNvSpPr>
          <p:nvPr/>
        </p:nvSpPr>
        <p:spPr bwMode="auto">
          <a:xfrm flipH="1" flipV="1">
            <a:off x="6732588" y="1196975"/>
            <a:ext cx="1406525" cy="360363"/>
          </a:xfrm>
          <a:prstGeom prst="line">
            <a:avLst/>
          </a:prstGeom>
          <a:noFill/>
          <a:ln w="9525">
            <a:solidFill>
              <a:schemeClr val="hlink"/>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67603" name="Object 62"/>
          <p:cNvGraphicFramePr>
            <a:graphicFrameLocks noChangeAspect="1"/>
          </p:cNvGraphicFramePr>
          <p:nvPr/>
        </p:nvGraphicFramePr>
        <p:xfrm>
          <a:off x="179388" y="955675"/>
          <a:ext cx="2376487" cy="1825625"/>
        </p:xfrm>
        <a:graphic>
          <a:graphicData uri="http://schemas.openxmlformats.org/presentationml/2006/ole">
            <mc:AlternateContent xmlns:mc="http://schemas.openxmlformats.org/markup-compatibility/2006">
              <mc:Choice xmlns:v="urn:schemas-microsoft-com:vml" Requires="v">
                <p:oleObj spid="_x0000_s67614" name="Equation" r:id="rId9" imgW="2413000" imgH="1854200" progId="Equation.3">
                  <p:embed/>
                </p:oleObj>
              </mc:Choice>
              <mc:Fallback>
                <p:oleObj name="Equation" r:id="rId9" imgW="2413000" imgH="1854200" progId="Equation.3">
                  <p:embed/>
                  <p:pic>
                    <p:nvPicPr>
                      <p:cNvPr id="0" name="Object 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388" y="955675"/>
                        <a:ext cx="2376487" cy="1825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604" name="Rectangle 63"/>
          <p:cNvSpPr>
            <a:spLocks noChangeArrowheads="1"/>
          </p:cNvSpPr>
          <p:nvPr/>
        </p:nvSpPr>
        <p:spPr bwMode="auto">
          <a:xfrm>
            <a:off x="3059113" y="2349500"/>
            <a:ext cx="1176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0"/>
              </a:spcBef>
            </a:pPr>
            <a:r>
              <a:rPr lang="en-US" sz="1400">
                <a:solidFill>
                  <a:srgbClr val="669900"/>
                </a:solidFill>
              </a:rPr>
              <a:t>Longitudinal</a:t>
            </a:r>
          </a:p>
        </p:txBody>
      </p:sp>
      <p:sp>
        <p:nvSpPr>
          <p:cNvPr id="85056" name="Rectangle 64"/>
          <p:cNvSpPr>
            <a:spLocks noChangeArrowheads="1"/>
          </p:cNvSpPr>
          <p:nvPr/>
        </p:nvSpPr>
        <p:spPr bwMode="auto">
          <a:xfrm>
            <a:off x="7596188" y="2349500"/>
            <a:ext cx="11144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spcBef>
                <a:spcPct val="0"/>
              </a:spcBef>
            </a:pPr>
            <a:r>
              <a:rPr lang="en-US" sz="1400">
                <a:solidFill>
                  <a:srgbClr val="669900"/>
                </a:solidFill>
              </a:rPr>
              <a:t>Transverse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5029"/>
                                        </p:tgtEl>
                                        <p:attrNameLst>
                                          <p:attrName>style.visibility</p:attrName>
                                        </p:attrNameLst>
                                      </p:cBhvr>
                                      <p:to>
                                        <p:strVal val="visible"/>
                                      </p:to>
                                    </p:set>
                                    <p:animEffect transition="in" filter="dissolve">
                                      <p:cBhvr>
                                        <p:cTn id="7" dur="500"/>
                                        <p:tgtEl>
                                          <p:spTgt spid="850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5056"/>
                                        </p:tgtEl>
                                        <p:attrNameLst>
                                          <p:attrName>style.visibility</p:attrName>
                                        </p:attrNameLst>
                                      </p:cBhvr>
                                      <p:to>
                                        <p:strVal val="visible"/>
                                      </p:to>
                                    </p:set>
                                    <p:animEffect transition="in" filter="dissolve">
                                      <p:cBhvr>
                                        <p:cTn id="10" dur="500"/>
                                        <p:tgtEl>
                                          <p:spTgt spid="8505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5040"/>
                                        </p:tgtEl>
                                        <p:attrNameLst>
                                          <p:attrName>style.visibility</p:attrName>
                                        </p:attrNameLst>
                                      </p:cBhvr>
                                      <p:to>
                                        <p:strVal val="visible"/>
                                      </p:to>
                                    </p:set>
                                    <p:animEffect transition="in" filter="dissolve">
                                      <p:cBhvr>
                                        <p:cTn id="15" dur="500"/>
                                        <p:tgtEl>
                                          <p:spTgt spid="8504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5039"/>
                                        </p:tgtEl>
                                        <p:attrNameLst>
                                          <p:attrName>style.visibility</p:attrName>
                                        </p:attrNameLst>
                                      </p:cBhvr>
                                      <p:to>
                                        <p:strVal val="visible"/>
                                      </p:to>
                                    </p:set>
                                    <p:animEffect transition="in" filter="dissolve">
                                      <p:cBhvr>
                                        <p:cTn id="18" dur="500"/>
                                        <p:tgtEl>
                                          <p:spTgt spid="85039"/>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5053"/>
                                        </p:tgtEl>
                                        <p:attrNameLst>
                                          <p:attrName>style.visibility</p:attrName>
                                        </p:attrNameLst>
                                      </p:cBhvr>
                                      <p:to>
                                        <p:strVal val="visible"/>
                                      </p:to>
                                    </p:set>
                                    <p:animEffect transition="in" filter="dissolve">
                                      <p:cBhvr>
                                        <p:cTn id="21" dur="500"/>
                                        <p:tgtEl>
                                          <p:spTgt spid="8505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5038"/>
                                        </p:tgtEl>
                                        <p:attrNameLst>
                                          <p:attrName>style.visibility</p:attrName>
                                        </p:attrNameLst>
                                      </p:cBhvr>
                                      <p:to>
                                        <p:strVal val="visible"/>
                                      </p:to>
                                    </p:set>
                                    <p:animEffect transition="in" filter="dissolve">
                                      <p:cBhvr>
                                        <p:cTn id="24" dur="500"/>
                                        <p:tgtEl>
                                          <p:spTgt spid="85038"/>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85052"/>
                                        </p:tgtEl>
                                        <p:attrNameLst>
                                          <p:attrName>style.visibility</p:attrName>
                                        </p:attrNameLst>
                                      </p:cBhvr>
                                      <p:to>
                                        <p:strVal val="visible"/>
                                      </p:to>
                                    </p:set>
                                    <p:animEffect transition="in" filter="dissolve">
                                      <p:cBhvr>
                                        <p:cTn id="27" dur="500"/>
                                        <p:tgtEl>
                                          <p:spTgt spid="8505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85050"/>
                                        </p:tgtEl>
                                        <p:attrNameLst>
                                          <p:attrName>style.visibility</p:attrName>
                                        </p:attrNameLst>
                                      </p:cBhvr>
                                      <p:to>
                                        <p:strVal val="visible"/>
                                      </p:to>
                                    </p:set>
                                    <p:animEffect transition="in" filter="dissolve">
                                      <p:cBhvr>
                                        <p:cTn id="30" dur="500"/>
                                        <p:tgtEl>
                                          <p:spTgt spid="8505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85035"/>
                                        </p:tgtEl>
                                        <p:attrNameLst>
                                          <p:attrName>style.visibility</p:attrName>
                                        </p:attrNameLst>
                                      </p:cBhvr>
                                      <p:to>
                                        <p:strVal val="visible"/>
                                      </p:to>
                                    </p:set>
                                    <p:animEffect transition="in" filter="dissolve">
                                      <p:cBhvr>
                                        <p:cTn id="33" dur="500"/>
                                        <p:tgtEl>
                                          <p:spTgt spid="85035"/>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5036"/>
                                        </p:tgtEl>
                                        <p:attrNameLst>
                                          <p:attrName>style.visibility</p:attrName>
                                        </p:attrNameLst>
                                      </p:cBhvr>
                                      <p:to>
                                        <p:strVal val="visible"/>
                                      </p:to>
                                    </p:set>
                                    <p:animEffect transition="in" filter="dissolve">
                                      <p:cBhvr>
                                        <p:cTn id="36" dur="500"/>
                                        <p:tgtEl>
                                          <p:spTgt spid="8503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5051"/>
                                        </p:tgtEl>
                                        <p:attrNameLst>
                                          <p:attrName>style.visibility</p:attrName>
                                        </p:attrNameLst>
                                      </p:cBhvr>
                                      <p:to>
                                        <p:strVal val="visible"/>
                                      </p:to>
                                    </p:set>
                                    <p:animEffect transition="in" filter="dissolve">
                                      <p:cBhvr>
                                        <p:cTn id="39" dur="500"/>
                                        <p:tgtEl>
                                          <p:spTgt spid="85051"/>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85037"/>
                                        </p:tgtEl>
                                        <p:attrNameLst>
                                          <p:attrName>style.visibility</p:attrName>
                                        </p:attrNameLst>
                                      </p:cBhvr>
                                      <p:to>
                                        <p:strVal val="visible"/>
                                      </p:to>
                                    </p:set>
                                    <p:animEffect transition="in" filter="dissolve">
                                      <p:cBhvr>
                                        <p:cTn id="42" dur="500"/>
                                        <p:tgtEl>
                                          <p:spTgt spid="8503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5048"/>
                                        </p:tgtEl>
                                        <p:attrNameLst>
                                          <p:attrName>style.visibility</p:attrName>
                                        </p:attrNameLst>
                                      </p:cBhvr>
                                      <p:to>
                                        <p:strVal val="visible"/>
                                      </p:to>
                                    </p:set>
                                    <p:animEffect transition="in" filter="dissolve">
                                      <p:cBhvr>
                                        <p:cTn id="47" dur="500"/>
                                        <p:tgtEl>
                                          <p:spTgt spid="8504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85030"/>
                                        </p:tgtEl>
                                        <p:attrNameLst>
                                          <p:attrName>style.visibility</p:attrName>
                                        </p:attrNameLst>
                                      </p:cBhvr>
                                      <p:to>
                                        <p:strVal val="visible"/>
                                      </p:to>
                                    </p:set>
                                    <p:animEffect transition="in" filter="dissolve">
                                      <p:cBhvr>
                                        <p:cTn id="52" dur="500"/>
                                        <p:tgtEl>
                                          <p:spTgt spid="85030"/>
                                        </p:tgtEl>
                                      </p:cBhvr>
                                    </p:animEffect>
                                  </p:childTnLst>
                                </p:cTn>
                              </p:par>
                              <p:par>
                                <p:cTn id="53" presetID="9" presetClass="entr" presetSubtype="0" fill="hold" nodeType="withEffect">
                                  <p:stCondLst>
                                    <p:cond delay="0"/>
                                  </p:stCondLst>
                                  <p:childTnLst>
                                    <p:set>
                                      <p:cBhvr>
                                        <p:cTn id="54" dur="1" fill="hold">
                                          <p:stCondLst>
                                            <p:cond delay="0"/>
                                          </p:stCondLst>
                                        </p:cTn>
                                        <p:tgtEl>
                                          <p:spTgt spid="85032"/>
                                        </p:tgtEl>
                                        <p:attrNameLst>
                                          <p:attrName>style.visibility</p:attrName>
                                        </p:attrNameLst>
                                      </p:cBhvr>
                                      <p:to>
                                        <p:strVal val="visible"/>
                                      </p:to>
                                    </p:set>
                                    <p:animEffect transition="in" filter="dissolve">
                                      <p:cBhvr>
                                        <p:cTn id="55" dur="500"/>
                                        <p:tgtEl>
                                          <p:spTgt spid="85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0" grpId="0"/>
      <p:bldP spid="85035" grpId="0" animBg="1"/>
      <p:bldP spid="85036" grpId="0" animBg="1"/>
      <p:bldP spid="85037" grpId="0"/>
      <p:bldP spid="85038" grpId="0" animBg="1"/>
      <p:bldP spid="85039" grpId="0" animBg="1"/>
      <p:bldP spid="85040" grpId="0"/>
      <p:bldP spid="85048" grpId="0" animBg="1"/>
      <p:bldP spid="85050" grpId="0" animBg="1"/>
      <p:bldP spid="85051" grpId="0" animBg="1"/>
      <p:bldP spid="85052" grpId="0" animBg="1"/>
      <p:bldP spid="85053" grpId="0" animBg="1"/>
      <p:bldP spid="8505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E9480DCA-B389-48BC-A77F-1D210F95371D}" type="slidenum">
              <a:rPr lang="en-US" sz="1400" smtClean="0">
                <a:solidFill>
                  <a:srgbClr val="969696"/>
                </a:solidFill>
                <a:latin typeface="Times" pitchFamily="18" charset="0"/>
              </a:rPr>
              <a:pPr/>
              <a:t>56</a:t>
            </a:fld>
            <a:endParaRPr lang="en-US" sz="1400" smtClean="0">
              <a:solidFill>
                <a:srgbClr val="969696"/>
              </a:solidFill>
              <a:latin typeface="Times" pitchFamily="18" charset="0"/>
            </a:endParaRPr>
          </a:p>
        </p:txBody>
      </p:sp>
      <p:sp>
        <p:nvSpPr>
          <p:cNvPr id="68611" name="Rectangle 2"/>
          <p:cNvSpPr>
            <a:spLocks noChangeArrowheads="1"/>
          </p:cNvSpPr>
          <p:nvPr/>
        </p:nvSpPr>
        <p:spPr bwMode="auto">
          <a:xfrm>
            <a:off x="179388" y="188913"/>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Digital signal processing</a:t>
            </a:r>
          </a:p>
        </p:txBody>
      </p:sp>
      <p:sp>
        <p:nvSpPr>
          <p:cNvPr id="68612" name="Rectangle 5"/>
          <p:cNvSpPr>
            <a:spLocks noChangeArrowheads="1"/>
          </p:cNvSpPr>
          <p:nvPr/>
        </p:nvSpPr>
        <p:spPr bwMode="auto">
          <a:xfrm>
            <a:off x="0" y="3357563"/>
            <a:ext cx="9144000" cy="276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90000"/>
              </a:lnSpc>
            </a:pPr>
            <a:r>
              <a:rPr lang="en-GB" sz="1600" i="1">
                <a:solidFill>
                  <a:schemeClr val="hlink"/>
                </a:solidFill>
                <a:latin typeface="Times New Roman" pitchFamily="18" charset="0"/>
                <a:sym typeface="Wingdings" pitchFamily="2" charset="2"/>
              </a:rPr>
              <a:t>M</a:t>
            </a:r>
            <a:r>
              <a:rPr lang="en-GB" sz="1400">
                <a:sym typeface="Wingdings" pitchFamily="2" charset="2"/>
              </a:rPr>
              <a:t> </a:t>
            </a:r>
            <a:r>
              <a:rPr lang="en-GB" sz="1400">
                <a:solidFill>
                  <a:schemeClr val="hlink"/>
                </a:solidFill>
                <a:sym typeface="Wingdings" pitchFamily="2" charset="2"/>
              </a:rPr>
              <a:t>channel/filters</a:t>
            </a:r>
            <a:r>
              <a:rPr lang="en-GB" sz="1400">
                <a:sym typeface="Wingdings" pitchFamily="2" charset="2"/>
              </a:rPr>
              <a:t> each dedicated to one bunch: </a:t>
            </a:r>
            <a:r>
              <a:rPr lang="en-GB" sz="1600" i="1">
                <a:latin typeface="Times New Roman" pitchFamily="18" charset="0"/>
                <a:sym typeface="Wingdings" pitchFamily="2" charset="2"/>
              </a:rPr>
              <a:t>M</a:t>
            </a:r>
            <a:r>
              <a:rPr lang="en-GB" sz="1400">
                <a:sym typeface="Wingdings" pitchFamily="2" charset="2"/>
              </a:rPr>
              <a:t> is the number of bunches</a:t>
            </a:r>
          </a:p>
          <a:p>
            <a:pPr algn="just">
              <a:lnSpc>
                <a:spcPct val="90000"/>
              </a:lnSpc>
            </a:pPr>
            <a:r>
              <a:rPr lang="en-GB" sz="1400">
                <a:sym typeface="Wingdings" pitchFamily="2" charset="2"/>
              </a:rPr>
              <a:t>To damp the bunch oscillations the </a:t>
            </a:r>
            <a:r>
              <a:rPr lang="en-GB" sz="1400">
                <a:solidFill>
                  <a:schemeClr val="hlink"/>
                </a:solidFill>
                <a:sym typeface="Wingdings" pitchFamily="2" charset="2"/>
              </a:rPr>
              <a:t>turn-by-turn kick signal</a:t>
            </a:r>
            <a:r>
              <a:rPr lang="en-GB" sz="1400">
                <a:sym typeface="Wingdings" pitchFamily="2" charset="2"/>
              </a:rPr>
              <a:t> must be the </a:t>
            </a:r>
            <a:r>
              <a:rPr lang="en-GB" sz="1400">
                <a:solidFill>
                  <a:schemeClr val="hlink"/>
                </a:solidFill>
                <a:sym typeface="Wingdings" pitchFamily="2" charset="2"/>
              </a:rPr>
              <a:t>derivative</a:t>
            </a:r>
            <a:r>
              <a:rPr lang="en-GB" sz="1400">
                <a:sym typeface="Wingdings" pitchFamily="2" charset="2"/>
              </a:rPr>
              <a:t> of the bunch position at the kicker: for a given oscillation frequency a </a:t>
            </a:r>
            <a:r>
              <a:rPr lang="en-GB" sz="1400">
                <a:solidFill>
                  <a:schemeClr val="hlink"/>
                </a:solidFill>
                <a:latin typeface="Symbol" pitchFamily="18" charset="2"/>
                <a:sym typeface="Wingdings" pitchFamily="2" charset="2"/>
              </a:rPr>
              <a:t>p</a:t>
            </a:r>
            <a:r>
              <a:rPr lang="en-GB" sz="1400">
                <a:solidFill>
                  <a:schemeClr val="hlink"/>
                </a:solidFill>
                <a:sym typeface="Wingdings" pitchFamily="2" charset="2"/>
              </a:rPr>
              <a:t>/2 phase shifted</a:t>
            </a:r>
            <a:r>
              <a:rPr lang="en-GB" sz="1400">
                <a:sym typeface="Wingdings" pitchFamily="2" charset="2"/>
              </a:rPr>
              <a:t> signal must be generated</a:t>
            </a:r>
          </a:p>
          <a:p>
            <a:pPr algn="just">
              <a:lnSpc>
                <a:spcPct val="90000"/>
              </a:lnSpc>
            </a:pPr>
            <a:r>
              <a:rPr lang="en-US" sz="1400">
                <a:sym typeface="Wingdings" pitchFamily="2" charset="2"/>
              </a:rPr>
              <a:t>In determining the real phase shift to perform in each channel, the phase advance between BPM and kicker must be taken into account as well as any additional delay due to the feedback latency (multiple of one machine revolution period)</a:t>
            </a:r>
            <a:endParaRPr lang="en-GB" sz="1400">
              <a:sym typeface="Wingdings" pitchFamily="2" charset="2"/>
            </a:endParaRPr>
          </a:p>
          <a:p>
            <a:pPr algn="just">
              <a:lnSpc>
                <a:spcPct val="90000"/>
              </a:lnSpc>
            </a:pPr>
            <a:r>
              <a:rPr lang="en-GB" sz="1400">
                <a:sym typeface="Wingdings" pitchFamily="2" charset="2"/>
              </a:rPr>
              <a:t>The digital processing must also </a:t>
            </a:r>
            <a:r>
              <a:rPr lang="en-GB" sz="1400">
                <a:solidFill>
                  <a:schemeClr val="hlink"/>
                </a:solidFill>
                <a:sym typeface="Wingdings" pitchFamily="2" charset="2"/>
              </a:rPr>
              <a:t>reject</a:t>
            </a:r>
            <a:r>
              <a:rPr lang="en-GB" sz="1400">
                <a:sym typeface="Wingdings" pitchFamily="2" charset="2"/>
              </a:rPr>
              <a:t> any residual </a:t>
            </a:r>
            <a:r>
              <a:rPr lang="en-GB" sz="1400">
                <a:solidFill>
                  <a:schemeClr val="hlink"/>
                </a:solidFill>
                <a:sym typeface="Wingdings" pitchFamily="2" charset="2"/>
              </a:rPr>
              <a:t>constant offset</a:t>
            </a:r>
            <a:r>
              <a:rPr lang="en-GB" sz="1400">
                <a:sym typeface="Wingdings" pitchFamily="2" charset="2"/>
              </a:rPr>
              <a:t> (stable beam component) from the bunch signal to avoid DAC saturation</a:t>
            </a:r>
          </a:p>
          <a:p>
            <a:pPr algn="just">
              <a:lnSpc>
                <a:spcPct val="90000"/>
              </a:lnSpc>
            </a:pPr>
            <a:r>
              <a:rPr lang="en-GB" sz="1400">
                <a:sym typeface="Wingdings" pitchFamily="2" charset="2"/>
              </a:rPr>
              <a:t>Digital filters can be implemented with </a:t>
            </a:r>
            <a:r>
              <a:rPr lang="en-GB" sz="1400">
                <a:solidFill>
                  <a:schemeClr val="hlink"/>
                </a:solidFill>
                <a:sym typeface="Wingdings" pitchFamily="2" charset="2"/>
              </a:rPr>
              <a:t>FIR</a:t>
            </a:r>
            <a:r>
              <a:rPr lang="en-GB" sz="1400">
                <a:sym typeface="Wingdings" pitchFamily="2" charset="2"/>
              </a:rPr>
              <a:t> (Finite Impulse Response) or </a:t>
            </a:r>
            <a:r>
              <a:rPr lang="en-GB" sz="1400">
                <a:solidFill>
                  <a:schemeClr val="hlink"/>
                </a:solidFill>
                <a:sym typeface="Wingdings" pitchFamily="2" charset="2"/>
              </a:rPr>
              <a:t>IIR</a:t>
            </a:r>
            <a:r>
              <a:rPr lang="en-GB" sz="1400">
                <a:sym typeface="Wingdings" pitchFamily="2" charset="2"/>
              </a:rPr>
              <a:t> (Infinite Impulse Response) structures</a:t>
            </a:r>
            <a:r>
              <a:rPr lang="en-US" sz="1400">
                <a:sym typeface="Wingdings" pitchFamily="2" charset="2"/>
              </a:rPr>
              <a:t>. Various techniques are used in the design: ex. frequency domain design and model based design</a:t>
            </a:r>
            <a:endParaRPr lang="en-GB" sz="1400">
              <a:sym typeface="Wingdings" pitchFamily="2" charset="2"/>
            </a:endParaRPr>
          </a:p>
          <a:p>
            <a:pPr algn="just">
              <a:lnSpc>
                <a:spcPct val="90000"/>
              </a:lnSpc>
            </a:pPr>
            <a:r>
              <a:rPr lang="en-GB" sz="1400">
                <a:sym typeface="Wingdings" pitchFamily="2" charset="2"/>
              </a:rPr>
              <a:t>A filter on the full-rate data stream can compensate for amplifier/kicker not-ideal behaviour</a:t>
            </a:r>
          </a:p>
        </p:txBody>
      </p:sp>
      <p:sp>
        <p:nvSpPr>
          <p:cNvPr id="68613" name="AutoShape 78"/>
          <p:cNvSpPr>
            <a:spLocks noChangeArrowheads="1"/>
          </p:cNvSpPr>
          <p:nvPr/>
        </p:nvSpPr>
        <p:spPr bwMode="auto">
          <a:xfrm>
            <a:off x="2906713" y="1878013"/>
            <a:ext cx="288925" cy="215900"/>
          </a:xfrm>
          <a:prstGeom prst="rightArrow">
            <a:avLst>
              <a:gd name="adj1" fmla="val 50000"/>
              <a:gd name="adj2" fmla="val 33456"/>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4" name="Rectangle 79"/>
          <p:cNvSpPr>
            <a:spLocks noChangeArrowheads="1"/>
          </p:cNvSpPr>
          <p:nvPr/>
        </p:nvSpPr>
        <p:spPr bwMode="auto">
          <a:xfrm>
            <a:off x="2228850" y="1773238"/>
            <a:ext cx="719138" cy="433387"/>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rPr>
              <a:t>ADC</a:t>
            </a:r>
          </a:p>
        </p:txBody>
      </p:sp>
      <p:sp>
        <p:nvSpPr>
          <p:cNvPr id="68615" name="Line 80"/>
          <p:cNvSpPr>
            <a:spLocks noChangeShapeType="1"/>
          </p:cNvSpPr>
          <p:nvPr/>
        </p:nvSpPr>
        <p:spPr bwMode="auto">
          <a:xfrm>
            <a:off x="3309938" y="1120775"/>
            <a:ext cx="0" cy="172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6" name="Line 81"/>
          <p:cNvSpPr>
            <a:spLocks noChangeShapeType="1"/>
          </p:cNvSpPr>
          <p:nvPr/>
        </p:nvSpPr>
        <p:spPr bwMode="auto">
          <a:xfrm>
            <a:off x="3309938" y="112077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7" name="Line 82"/>
          <p:cNvSpPr>
            <a:spLocks noChangeShapeType="1"/>
          </p:cNvSpPr>
          <p:nvPr/>
        </p:nvSpPr>
        <p:spPr bwMode="auto">
          <a:xfrm>
            <a:off x="3309938" y="155257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8" name="Line 83"/>
          <p:cNvSpPr>
            <a:spLocks noChangeShapeType="1"/>
          </p:cNvSpPr>
          <p:nvPr/>
        </p:nvSpPr>
        <p:spPr bwMode="auto">
          <a:xfrm>
            <a:off x="3309938" y="198437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9" name="Line 84"/>
          <p:cNvSpPr>
            <a:spLocks noChangeShapeType="1"/>
          </p:cNvSpPr>
          <p:nvPr/>
        </p:nvSpPr>
        <p:spPr bwMode="auto">
          <a:xfrm>
            <a:off x="3309938" y="241617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0" name="Line 85"/>
          <p:cNvSpPr>
            <a:spLocks noChangeShapeType="1"/>
          </p:cNvSpPr>
          <p:nvPr/>
        </p:nvSpPr>
        <p:spPr bwMode="auto">
          <a:xfrm>
            <a:off x="3309938" y="2847975"/>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1" name="Rectangle 86"/>
          <p:cNvSpPr>
            <a:spLocks noChangeArrowheads="1"/>
          </p:cNvSpPr>
          <p:nvPr/>
        </p:nvSpPr>
        <p:spPr bwMode="auto">
          <a:xfrm>
            <a:off x="3670300" y="955675"/>
            <a:ext cx="1150938" cy="36036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#1</a:t>
            </a:r>
          </a:p>
        </p:txBody>
      </p:sp>
      <p:sp>
        <p:nvSpPr>
          <p:cNvPr id="68622" name="Line 87"/>
          <p:cNvSpPr>
            <a:spLocks noChangeShapeType="1"/>
          </p:cNvSpPr>
          <p:nvPr/>
        </p:nvSpPr>
        <p:spPr bwMode="auto">
          <a:xfrm flipH="1">
            <a:off x="5181600" y="1120775"/>
            <a:ext cx="0" cy="1727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3" name="Line 88"/>
          <p:cNvSpPr>
            <a:spLocks noChangeShapeType="1"/>
          </p:cNvSpPr>
          <p:nvPr/>
        </p:nvSpPr>
        <p:spPr bwMode="auto">
          <a:xfrm flipH="1">
            <a:off x="4821238" y="112077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4" name="Line 89"/>
          <p:cNvSpPr>
            <a:spLocks noChangeShapeType="1"/>
          </p:cNvSpPr>
          <p:nvPr/>
        </p:nvSpPr>
        <p:spPr bwMode="auto">
          <a:xfrm flipH="1">
            <a:off x="4821238" y="155257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5" name="Line 90"/>
          <p:cNvSpPr>
            <a:spLocks noChangeShapeType="1"/>
          </p:cNvSpPr>
          <p:nvPr/>
        </p:nvSpPr>
        <p:spPr bwMode="auto">
          <a:xfrm flipH="1">
            <a:off x="4821238" y="198437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6" name="Line 91"/>
          <p:cNvSpPr>
            <a:spLocks noChangeShapeType="1"/>
          </p:cNvSpPr>
          <p:nvPr/>
        </p:nvSpPr>
        <p:spPr bwMode="auto">
          <a:xfrm flipH="1">
            <a:off x="4821238" y="241617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7" name="Line 92"/>
          <p:cNvSpPr>
            <a:spLocks noChangeShapeType="1"/>
          </p:cNvSpPr>
          <p:nvPr/>
        </p:nvSpPr>
        <p:spPr bwMode="auto">
          <a:xfrm flipH="1">
            <a:off x="4821238" y="2847975"/>
            <a:ext cx="3603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8" name="Line 93"/>
          <p:cNvSpPr>
            <a:spLocks noChangeShapeType="1"/>
          </p:cNvSpPr>
          <p:nvPr/>
        </p:nvSpPr>
        <p:spPr bwMode="auto">
          <a:xfrm>
            <a:off x="4872038" y="112077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9" name="Line 94"/>
          <p:cNvSpPr>
            <a:spLocks noChangeShapeType="1"/>
          </p:cNvSpPr>
          <p:nvPr/>
        </p:nvSpPr>
        <p:spPr bwMode="auto">
          <a:xfrm>
            <a:off x="4884738" y="155257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0" name="Line 95"/>
          <p:cNvSpPr>
            <a:spLocks noChangeShapeType="1"/>
          </p:cNvSpPr>
          <p:nvPr/>
        </p:nvSpPr>
        <p:spPr bwMode="auto">
          <a:xfrm>
            <a:off x="4891088" y="198437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1" name="Line 96"/>
          <p:cNvSpPr>
            <a:spLocks noChangeShapeType="1"/>
          </p:cNvSpPr>
          <p:nvPr/>
        </p:nvSpPr>
        <p:spPr bwMode="auto">
          <a:xfrm>
            <a:off x="4887913" y="241617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2" name="Line 97"/>
          <p:cNvSpPr>
            <a:spLocks noChangeShapeType="1"/>
          </p:cNvSpPr>
          <p:nvPr/>
        </p:nvSpPr>
        <p:spPr bwMode="auto">
          <a:xfrm>
            <a:off x="4884738" y="284797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3" name="Rectangle 98"/>
          <p:cNvSpPr>
            <a:spLocks noChangeArrowheads="1"/>
          </p:cNvSpPr>
          <p:nvPr/>
        </p:nvSpPr>
        <p:spPr bwMode="auto">
          <a:xfrm>
            <a:off x="6884988" y="1768475"/>
            <a:ext cx="719137" cy="433388"/>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rPr>
              <a:t>DAC</a:t>
            </a:r>
          </a:p>
        </p:txBody>
      </p:sp>
      <p:sp>
        <p:nvSpPr>
          <p:cNvPr id="68634" name="Line 99"/>
          <p:cNvSpPr>
            <a:spLocks noChangeShapeType="1"/>
          </p:cNvSpPr>
          <p:nvPr/>
        </p:nvSpPr>
        <p:spPr bwMode="auto">
          <a:xfrm>
            <a:off x="1908175" y="1984375"/>
            <a:ext cx="3143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5" name="Line 100"/>
          <p:cNvSpPr>
            <a:spLocks noChangeShapeType="1"/>
          </p:cNvSpPr>
          <p:nvPr/>
        </p:nvSpPr>
        <p:spPr bwMode="auto">
          <a:xfrm>
            <a:off x="7604125" y="1984375"/>
            <a:ext cx="3143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6" name="Rectangle 102"/>
          <p:cNvSpPr>
            <a:spLocks noChangeArrowheads="1"/>
          </p:cNvSpPr>
          <p:nvPr/>
        </p:nvSpPr>
        <p:spPr bwMode="auto">
          <a:xfrm>
            <a:off x="1187450" y="1747838"/>
            <a:ext cx="935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Error signal</a:t>
            </a:r>
            <a:endParaRPr lang="en-GB" sz="1200" b="1">
              <a:solidFill>
                <a:schemeClr val="tx1"/>
              </a:solidFill>
              <a:latin typeface="Arial" charset="0"/>
            </a:endParaRPr>
          </a:p>
        </p:txBody>
      </p:sp>
      <p:sp>
        <p:nvSpPr>
          <p:cNvPr id="68637" name="Rectangle 106"/>
          <p:cNvSpPr>
            <a:spLocks noChangeArrowheads="1"/>
          </p:cNvSpPr>
          <p:nvPr/>
        </p:nvSpPr>
        <p:spPr bwMode="auto">
          <a:xfrm>
            <a:off x="3670300" y="1385888"/>
            <a:ext cx="1150938" cy="36036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#2</a:t>
            </a:r>
          </a:p>
        </p:txBody>
      </p:sp>
      <p:sp>
        <p:nvSpPr>
          <p:cNvPr id="68638" name="Rectangle 107"/>
          <p:cNvSpPr>
            <a:spLocks noChangeArrowheads="1"/>
          </p:cNvSpPr>
          <p:nvPr/>
        </p:nvSpPr>
        <p:spPr bwMode="auto">
          <a:xfrm>
            <a:off x="3670300" y="1803400"/>
            <a:ext cx="1150938" cy="36036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#3</a:t>
            </a:r>
          </a:p>
        </p:txBody>
      </p:sp>
      <p:sp>
        <p:nvSpPr>
          <p:cNvPr id="68639" name="Rectangle 108"/>
          <p:cNvSpPr>
            <a:spLocks noChangeArrowheads="1"/>
          </p:cNvSpPr>
          <p:nvPr/>
        </p:nvSpPr>
        <p:spPr bwMode="auto">
          <a:xfrm>
            <a:off x="3670300" y="2233613"/>
            <a:ext cx="1150938" cy="36036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#4</a:t>
            </a:r>
          </a:p>
        </p:txBody>
      </p:sp>
      <p:sp>
        <p:nvSpPr>
          <p:cNvPr id="68640" name="Rectangle 109"/>
          <p:cNvSpPr>
            <a:spLocks noChangeArrowheads="1"/>
          </p:cNvSpPr>
          <p:nvPr/>
        </p:nvSpPr>
        <p:spPr bwMode="auto">
          <a:xfrm>
            <a:off x="3670300" y="2676525"/>
            <a:ext cx="1150938" cy="36036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#5</a:t>
            </a:r>
          </a:p>
        </p:txBody>
      </p:sp>
      <p:sp>
        <p:nvSpPr>
          <p:cNvPr id="68641" name="Text Box 110"/>
          <p:cNvSpPr txBox="1">
            <a:spLocks noChangeArrowheads="1"/>
          </p:cNvSpPr>
          <p:nvPr/>
        </p:nvSpPr>
        <p:spPr bwMode="auto">
          <a:xfrm>
            <a:off x="4102100" y="3016250"/>
            <a:ext cx="273050"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p:txBody>
      </p:sp>
      <p:sp>
        <p:nvSpPr>
          <p:cNvPr id="68642" name="Rectangle 111"/>
          <p:cNvSpPr>
            <a:spLocks noChangeArrowheads="1"/>
          </p:cNvSpPr>
          <p:nvPr/>
        </p:nvSpPr>
        <p:spPr bwMode="auto">
          <a:xfrm>
            <a:off x="7632700" y="1722438"/>
            <a:ext cx="1150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b="1">
                <a:solidFill>
                  <a:schemeClr val="tx1"/>
                </a:solidFill>
                <a:sym typeface="Symbol" pitchFamily="18" charset="2"/>
              </a:rPr>
              <a:t>Correction signal</a:t>
            </a:r>
            <a:endParaRPr lang="en-GB" sz="1200" b="1">
              <a:solidFill>
                <a:schemeClr val="tx1"/>
              </a:solidFill>
              <a:latin typeface="Arial" charset="0"/>
            </a:endParaRPr>
          </a:p>
        </p:txBody>
      </p:sp>
      <p:sp>
        <p:nvSpPr>
          <p:cNvPr id="68643" name="Rectangle 112"/>
          <p:cNvSpPr>
            <a:spLocks noChangeArrowheads="1"/>
          </p:cNvSpPr>
          <p:nvPr/>
        </p:nvSpPr>
        <p:spPr bwMode="auto">
          <a:xfrm>
            <a:off x="3203575" y="1008063"/>
            <a:ext cx="215900" cy="1944687"/>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D</a:t>
            </a:r>
          </a:p>
          <a:p>
            <a:pPr eaLnBrk="1" hangingPunct="1">
              <a:spcBef>
                <a:spcPct val="0"/>
              </a:spcBef>
            </a:pPr>
            <a:r>
              <a:rPr lang="en-US" sz="1600" b="1">
                <a:solidFill>
                  <a:schemeClr val="tx1"/>
                </a:solidFill>
              </a:rPr>
              <a:t>e</a:t>
            </a:r>
          </a:p>
          <a:p>
            <a:pPr eaLnBrk="1" hangingPunct="1">
              <a:spcBef>
                <a:spcPct val="0"/>
              </a:spcBef>
            </a:pPr>
            <a:r>
              <a:rPr lang="en-US" sz="1600" b="1">
                <a:solidFill>
                  <a:schemeClr val="tx1"/>
                </a:solidFill>
              </a:rPr>
              <a:t>m</a:t>
            </a:r>
          </a:p>
          <a:p>
            <a:pPr eaLnBrk="1" hangingPunct="1">
              <a:spcBef>
                <a:spcPct val="0"/>
              </a:spcBef>
            </a:pPr>
            <a:r>
              <a:rPr lang="en-US" sz="1600" b="1">
                <a:solidFill>
                  <a:schemeClr val="tx1"/>
                </a:solidFill>
              </a:rPr>
              <a:t>u</a:t>
            </a:r>
          </a:p>
          <a:p>
            <a:pPr eaLnBrk="1" hangingPunct="1">
              <a:spcBef>
                <a:spcPct val="0"/>
              </a:spcBef>
            </a:pPr>
            <a:r>
              <a:rPr lang="en-US" sz="1600" b="1">
                <a:solidFill>
                  <a:schemeClr val="tx1"/>
                </a:solidFill>
              </a:rPr>
              <a:t>x</a:t>
            </a:r>
          </a:p>
        </p:txBody>
      </p:sp>
      <p:sp>
        <p:nvSpPr>
          <p:cNvPr id="68644" name="Rectangle 113"/>
          <p:cNvSpPr>
            <a:spLocks noChangeArrowheads="1"/>
          </p:cNvSpPr>
          <p:nvPr/>
        </p:nvSpPr>
        <p:spPr bwMode="auto">
          <a:xfrm>
            <a:off x="5086350" y="1017588"/>
            <a:ext cx="215900" cy="1944687"/>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M</a:t>
            </a:r>
          </a:p>
          <a:p>
            <a:pPr eaLnBrk="1" hangingPunct="1">
              <a:spcBef>
                <a:spcPct val="0"/>
              </a:spcBef>
            </a:pPr>
            <a:r>
              <a:rPr lang="en-US" sz="1600" b="1">
                <a:solidFill>
                  <a:schemeClr val="tx1"/>
                </a:solidFill>
              </a:rPr>
              <a:t>u</a:t>
            </a:r>
          </a:p>
          <a:p>
            <a:pPr eaLnBrk="1" hangingPunct="1">
              <a:spcBef>
                <a:spcPct val="0"/>
              </a:spcBef>
            </a:pPr>
            <a:r>
              <a:rPr lang="en-US" sz="1600" b="1">
                <a:solidFill>
                  <a:schemeClr val="tx1"/>
                </a:solidFill>
              </a:rPr>
              <a:t>x</a:t>
            </a:r>
          </a:p>
        </p:txBody>
      </p:sp>
      <p:sp>
        <p:nvSpPr>
          <p:cNvPr id="68645" name="AutoShape 114"/>
          <p:cNvSpPr>
            <a:spLocks noChangeArrowheads="1"/>
          </p:cNvSpPr>
          <p:nvPr/>
        </p:nvSpPr>
        <p:spPr bwMode="auto">
          <a:xfrm>
            <a:off x="6588125" y="1890713"/>
            <a:ext cx="288925" cy="215900"/>
          </a:xfrm>
          <a:prstGeom prst="rightArrow">
            <a:avLst>
              <a:gd name="adj1" fmla="val 50000"/>
              <a:gd name="adj2" fmla="val 33456"/>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46" name="Rectangle 115"/>
          <p:cNvSpPr>
            <a:spLocks noChangeArrowheads="1"/>
          </p:cNvSpPr>
          <p:nvPr/>
        </p:nvSpPr>
        <p:spPr bwMode="auto">
          <a:xfrm>
            <a:off x="5600700" y="1747838"/>
            <a:ext cx="987425" cy="477837"/>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Compensation</a:t>
            </a:r>
          </a:p>
          <a:p>
            <a:pPr eaLnBrk="1" hangingPunct="1">
              <a:spcBef>
                <a:spcPct val="0"/>
              </a:spcBef>
            </a:pPr>
            <a:r>
              <a:rPr lang="en-US" sz="1200" b="1">
                <a:solidFill>
                  <a:schemeClr val="tx1"/>
                </a:solidFill>
              </a:rPr>
              <a:t>Filter</a:t>
            </a:r>
          </a:p>
        </p:txBody>
      </p:sp>
      <p:sp>
        <p:nvSpPr>
          <p:cNvPr id="68647" name="AutoShape 116"/>
          <p:cNvSpPr>
            <a:spLocks noChangeArrowheads="1"/>
          </p:cNvSpPr>
          <p:nvPr/>
        </p:nvSpPr>
        <p:spPr bwMode="auto">
          <a:xfrm>
            <a:off x="5305425" y="1890713"/>
            <a:ext cx="288925" cy="215900"/>
          </a:xfrm>
          <a:prstGeom prst="rightArrow">
            <a:avLst>
              <a:gd name="adj1" fmla="val 50000"/>
              <a:gd name="adj2" fmla="val 33456"/>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4534BF6-5AE9-41B4-8C2F-885A7889079C}" type="slidenum">
              <a:rPr lang="en-US" sz="1400" smtClean="0">
                <a:solidFill>
                  <a:srgbClr val="969696"/>
                </a:solidFill>
                <a:latin typeface="Times" pitchFamily="18" charset="0"/>
              </a:rPr>
              <a:pPr/>
              <a:t>57</a:t>
            </a:fld>
            <a:endParaRPr lang="en-US" sz="1400" smtClean="0">
              <a:solidFill>
                <a:srgbClr val="969696"/>
              </a:solidFill>
              <a:latin typeface="Times" pitchFamily="18" charset="0"/>
            </a:endParaRPr>
          </a:p>
        </p:txBody>
      </p:sp>
      <p:sp>
        <p:nvSpPr>
          <p:cNvPr id="69635" name="Rectangle 2"/>
          <p:cNvSpPr>
            <a:spLocks noChangeArrowheads="1"/>
          </p:cNvSpPr>
          <p:nvPr/>
        </p:nvSpPr>
        <p:spPr bwMode="auto">
          <a:xfrm>
            <a:off x="179388" y="260350"/>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Digital filter design: 3-tap FIR filter</a:t>
            </a:r>
          </a:p>
        </p:txBody>
      </p:sp>
      <p:sp>
        <p:nvSpPr>
          <p:cNvPr id="88106" name="Rectangle 42"/>
          <p:cNvSpPr>
            <a:spLocks noChangeArrowheads="1"/>
          </p:cNvSpPr>
          <p:nvPr/>
        </p:nvSpPr>
        <p:spPr bwMode="auto">
          <a:xfrm>
            <a:off x="50800" y="908050"/>
            <a:ext cx="4449763" cy="200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l" eaLnBrk="1" hangingPunct="1">
              <a:spcBef>
                <a:spcPct val="0"/>
              </a:spcBef>
            </a:pPr>
            <a:r>
              <a:rPr lang="en-GB" sz="1400">
                <a:sym typeface="Wingdings" pitchFamily="2" charset="2"/>
              </a:rPr>
              <a:t>The minimum requirements are:</a:t>
            </a:r>
          </a:p>
          <a:p>
            <a:pPr marL="800100" lvl="1" indent="-342900" algn="l" eaLnBrk="1" hangingPunct="1">
              <a:spcBef>
                <a:spcPct val="0"/>
              </a:spcBef>
              <a:buFontTx/>
              <a:buAutoNum type="arabicPeriod"/>
            </a:pPr>
            <a:r>
              <a:rPr lang="en-GB" sz="1400">
                <a:solidFill>
                  <a:schemeClr val="hlink"/>
                </a:solidFill>
                <a:sym typeface="Wingdings" pitchFamily="2" charset="2"/>
              </a:rPr>
              <a:t> DC rejection</a:t>
            </a:r>
            <a:r>
              <a:rPr lang="en-GB" sz="1400">
                <a:sym typeface="Wingdings" pitchFamily="2" charset="2"/>
              </a:rPr>
              <a:t> (coefficients sum = 0)</a:t>
            </a:r>
          </a:p>
          <a:p>
            <a:pPr marL="800100" lvl="1" indent="-342900" algn="l" eaLnBrk="1" hangingPunct="1">
              <a:spcBef>
                <a:spcPct val="0"/>
              </a:spcBef>
              <a:buFontTx/>
              <a:buAutoNum type="arabicPeriod"/>
            </a:pPr>
            <a:r>
              <a:rPr lang="en-GB" sz="1400">
                <a:solidFill>
                  <a:schemeClr val="hlink"/>
                </a:solidFill>
                <a:sym typeface="Wingdings" pitchFamily="2" charset="2"/>
              </a:rPr>
              <a:t> </a:t>
            </a:r>
            <a:r>
              <a:rPr lang="en-GB" sz="1400">
                <a:sym typeface="Wingdings" pitchFamily="2" charset="2"/>
              </a:rPr>
              <a:t>Given</a:t>
            </a:r>
            <a:r>
              <a:rPr lang="en-GB" sz="1400">
                <a:solidFill>
                  <a:schemeClr val="hlink"/>
                </a:solidFill>
                <a:sym typeface="Wingdings" pitchFamily="2" charset="2"/>
              </a:rPr>
              <a:t> amplitude response</a:t>
            </a:r>
            <a:r>
              <a:rPr lang="en-GB" sz="1400">
                <a:sym typeface="Wingdings" pitchFamily="2" charset="2"/>
              </a:rPr>
              <a:t> at the tune frequency</a:t>
            </a:r>
          </a:p>
          <a:p>
            <a:pPr marL="800100" lvl="1" indent="-342900" algn="l" eaLnBrk="1" hangingPunct="1">
              <a:spcBef>
                <a:spcPct val="0"/>
              </a:spcBef>
              <a:buFontTx/>
              <a:buAutoNum type="arabicPeriod"/>
            </a:pPr>
            <a:r>
              <a:rPr lang="en-GB" sz="1400">
                <a:solidFill>
                  <a:schemeClr val="hlink"/>
                </a:solidFill>
                <a:sym typeface="Wingdings" pitchFamily="2" charset="2"/>
              </a:rPr>
              <a:t> </a:t>
            </a:r>
            <a:r>
              <a:rPr lang="en-GB" sz="1400">
                <a:sym typeface="Wingdings" pitchFamily="2" charset="2"/>
              </a:rPr>
              <a:t>Given</a:t>
            </a:r>
            <a:r>
              <a:rPr lang="en-GB" sz="1400">
                <a:solidFill>
                  <a:schemeClr val="hlink"/>
                </a:solidFill>
                <a:sym typeface="Wingdings" pitchFamily="2" charset="2"/>
              </a:rPr>
              <a:t> phase response</a:t>
            </a:r>
            <a:r>
              <a:rPr lang="en-GB" sz="1400">
                <a:sym typeface="Wingdings" pitchFamily="2" charset="2"/>
              </a:rPr>
              <a:t> at the tune frequency</a:t>
            </a:r>
          </a:p>
          <a:p>
            <a:pPr marL="342900" indent="-342900" algn="l" eaLnBrk="1" hangingPunct="1">
              <a:spcBef>
                <a:spcPct val="0"/>
              </a:spcBef>
            </a:pPr>
            <a:r>
              <a:rPr lang="en-GB" sz="1400">
                <a:sym typeface="Wingdings" pitchFamily="2" charset="2"/>
              </a:rPr>
              <a:t>A </a:t>
            </a:r>
            <a:r>
              <a:rPr lang="en-GB" sz="1400">
                <a:solidFill>
                  <a:schemeClr val="hlink"/>
                </a:solidFill>
                <a:sym typeface="Wingdings" pitchFamily="2" charset="2"/>
              </a:rPr>
              <a:t>3-tap FIR</a:t>
            </a:r>
            <a:r>
              <a:rPr lang="en-GB" sz="1400">
                <a:sym typeface="Wingdings" pitchFamily="2" charset="2"/>
              </a:rPr>
              <a:t> filter can fulfil these requirements: the filter coefficients can be calculated analytically</a:t>
            </a:r>
          </a:p>
        </p:txBody>
      </p:sp>
      <p:sp>
        <p:nvSpPr>
          <p:cNvPr id="88115" name="Rectangle 51"/>
          <p:cNvSpPr>
            <a:spLocks noChangeArrowheads="1"/>
          </p:cNvSpPr>
          <p:nvPr/>
        </p:nvSpPr>
        <p:spPr bwMode="auto">
          <a:xfrm>
            <a:off x="468313" y="5086350"/>
            <a:ext cx="3959225" cy="145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GB" sz="1400">
                <a:sym typeface="Wingdings" pitchFamily="2" charset="2"/>
              </a:rPr>
              <a:t>Example:</a:t>
            </a:r>
          </a:p>
          <a:p>
            <a:pPr algn="just">
              <a:lnSpc>
                <a:spcPct val="80000"/>
              </a:lnSpc>
              <a:buFontTx/>
              <a:buChar char="•"/>
            </a:pPr>
            <a:r>
              <a:rPr lang="en-GB" sz="1400">
                <a:sym typeface="Wingdings" pitchFamily="2" charset="2"/>
              </a:rPr>
              <a:t>  Tune </a:t>
            </a:r>
            <a:r>
              <a:rPr lang="en-US" sz="1400" i="1">
                <a:latin typeface="Symbol" pitchFamily="18" charset="2"/>
                <a:sym typeface="Wingdings" pitchFamily="2" charset="2"/>
              </a:rPr>
              <a:t>w</a:t>
            </a:r>
            <a:r>
              <a:rPr lang="en-US" sz="1400">
                <a:sym typeface="Wingdings" pitchFamily="2" charset="2"/>
              </a:rPr>
              <a:t> /2</a:t>
            </a:r>
            <a:r>
              <a:rPr lang="en-US" sz="1400">
                <a:latin typeface="Symbol" pitchFamily="18" charset="2"/>
                <a:sym typeface="Wingdings" pitchFamily="2" charset="2"/>
              </a:rPr>
              <a:t>p</a:t>
            </a:r>
            <a:r>
              <a:rPr lang="en-US" sz="1400">
                <a:solidFill>
                  <a:srgbClr val="000000"/>
                </a:solidFill>
                <a:latin typeface="Symbol" pitchFamily="18" charset="2"/>
                <a:sym typeface="Wingdings" pitchFamily="2" charset="2"/>
              </a:rPr>
              <a:t> </a:t>
            </a:r>
            <a:r>
              <a:rPr lang="en-US" sz="1400">
                <a:sym typeface="Wingdings" pitchFamily="2" charset="2"/>
              </a:rPr>
              <a:t> </a:t>
            </a:r>
            <a:r>
              <a:rPr lang="en-GB" sz="1400">
                <a:sym typeface="Wingdings" pitchFamily="2" charset="2"/>
              </a:rPr>
              <a:t>= 0.2</a:t>
            </a:r>
          </a:p>
          <a:p>
            <a:pPr algn="just">
              <a:lnSpc>
                <a:spcPct val="80000"/>
              </a:lnSpc>
              <a:buFontTx/>
              <a:buChar char="•"/>
            </a:pPr>
            <a:r>
              <a:rPr lang="en-GB" sz="1400">
                <a:sym typeface="Wingdings" pitchFamily="2" charset="2"/>
              </a:rPr>
              <a:t>  Amplitude response at tune </a:t>
            </a:r>
            <a:r>
              <a:rPr lang="en-US" sz="1400">
                <a:sym typeface="Wingdings" pitchFamily="2" charset="2"/>
              </a:rPr>
              <a:t>|</a:t>
            </a:r>
            <a:r>
              <a:rPr lang="en-US" sz="1400" i="1">
                <a:sym typeface="Wingdings" pitchFamily="2" charset="2"/>
              </a:rPr>
              <a:t>H</a:t>
            </a:r>
            <a:r>
              <a:rPr lang="en-US" sz="1400">
                <a:sym typeface="Wingdings" pitchFamily="2" charset="2"/>
              </a:rPr>
              <a:t>(</a:t>
            </a:r>
            <a:r>
              <a:rPr lang="en-US" sz="1400" i="1">
                <a:latin typeface="Symbol" pitchFamily="18" charset="2"/>
                <a:sym typeface="Wingdings" pitchFamily="2" charset="2"/>
              </a:rPr>
              <a:t>w</a:t>
            </a:r>
            <a:r>
              <a:rPr lang="en-US" sz="1400">
                <a:sym typeface="Wingdings" pitchFamily="2" charset="2"/>
              </a:rPr>
              <a:t>)| </a:t>
            </a:r>
            <a:r>
              <a:rPr lang="en-GB" sz="1400">
                <a:sym typeface="Wingdings" pitchFamily="2" charset="2"/>
              </a:rPr>
              <a:t>= 0.8</a:t>
            </a:r>
          </a:p>
          <a:p>
            <a:pPr algn="just">
              <a:lnSpc>
                <a:spcPct val="80000"/>
              </a:lnSpc>
              <a:buFontTx/>
              <a:buChar char="•"/>
            </a:pPr>
            <a:r>
              <a:rPr lang="en-GB" sz="1400">
                <a:sym typeface="Wingdings" pitchFamily="2" charset="2"/>
              </a:rPr>
              <a:t>  Phase response at tune </a:t>
            </a:r>
            <a:r>
              <a:rPr lang="en-US" sz="1400" i="1">
                <a:latin typeface="Symbol" pitchFamily="18" charset="2"/>
                <a:sym typeface="Wingdings" pitchFamily="2" charset="2"/>
              </a:rPr>
              <a:t>a</a:t>
            </a:r>
            <a:r>
              <a:rPr lang="en-US" sz="1400">
                <a:sym typeface="Wingdings" pitchFamily="2" charset="2"/>
              </a:rPr>
              <a:t> </a:t>
            </a:r>
            <a:r>
              <a:rPr lang="en-GB" sz="1400">
                <a:sym typeface="Wingdings" pitchFamily="2" charset="2"/>
              </a:rPr>
              <a:t>= 222</a:t>
            </a:r>
            <a:r>
              <a:rPr lang="en-US" sz="1400">
                <a:sym typeface="Wingdings" pitchFamily="2" charset="2"/>
              </a:rPr>
              <a:t>°</a:t>
            </a:r>
          </a:p>
          <a:p>
            <a:r>
              <a:rPr lang="en-US" sz="1400">
                <a:sym typeface="Wingdings" pitchFamily="2" charset="2"/>
              </a:rPr>
              <a:t>H(z) = -0.63 + 0.49 z</a:t>
            </a:r>
            <a:r>
              <a:rPr lang="en-US" sz="1400" baseline="30000">
                <a:sym typeface="Wingdings" pitchFamily="2" charset="2"/>
              </a:rPr>
              <a:t>-1</a:t>
            </a:r>
            <a:r>
              <a:rPr lang="en-US" sz="1400">
                <a:sym typeface="Wingdings" pitchFamily="2" charset="2"/>
              </a:rPr>
              <a:t> + 0.14 z</a:t>
            </a:r>
            <a:r>
              <a:rPr lang="en-US" sz="1400" baseline="30000">
                <a:sym typeface="Wingdings" pitchFamily="2" charset="2"/>
              </a:rPr>
              <a:t>-2</a:t>
            </a:r>
          </a:p>
        </p:txBody>
      </p:sp>
      <p:sp>
        <p:nvSpPr>
          <p:cNvPr id="88120" name="Rectangle 56"/>
          <p:cNvSpPr>
            <a:spLocks noChangeArrowheads="1"/>
          </p:cNvSpPr>
          <p:nvPr/>
        </p:nvSpPr>
        <p:spPr bwMode="auto">
          <a:xfrm>
            <a:off x="4500563" y="981075"/>
            <a:ext cx="4570412" cy="532765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118" name="Rectangle 54"/>
          <p:cNvSpPr>
            <a:spLocks noChangeArrowheads="1"/>
          </p:cNvSpPr>
          <p:nvPr/>
        </p:nvSpPr>
        <p:spPr bwMode="auto">
          <a:xfrm>
            <a:off x="4643438" y="1052513"/>
            <a:ext cx="4248150"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sz="1400" b="1">
                <a:solidFill>
                  <a:schemeClr val="hlink"/>
                </a:solidFill>
                <a:sym typeface="Wingdings" pitchFamily="2" charset="2"/>
              </a:rPr>
              <a:t>Z transform of the FIR filter response</a:t>
            </a:r>
          </a:p>
          <a:p>
            <a:pPr algn="just"/>
            <a:r>
              <a:rPr lang="en-US" sz="1400">
                <a:solidFill>
                  <a:schemeClr val="tx1"/>
                </a:solidFill>
                <a:sym typeface="Wingdings" pitchFamily="2" charset="2"/>
              </a:rPr>
              <a:t>In order to have zero amplitude at DC, we must put a “zero” in </a:t>
            </a:r>
            <a:r>
              <a:rPr lang="en-US" sz="1400" i="1">
                <a:solidFill>
                  <a:schemeClr val="tx1"/>
                </a:solidFill>
                <a:sym typeface="Wingdings" pitchFamily="2" charset="2"/>
              </a:rPr>
              <a:t>z</a:t>
            </a:r>
            <a:r>
              <a:rPr lang="en-US" sz="1400">
                <a:solidFill>
                  <a:schemeClr val="tx1"/>
                </a:solidFill>
                <a:sym typeface="Wingdings" pitchFamily="2" charset="2"/>
              </a:rPr>
              <a:t>=1. Another zero in </a:t>
            </a:r>
            <a:r>
              <a:rPr lang="en-US" sz="1400" i="1">
                <a:solidFill>
                  <a:schemeClr val="tx1"/>
                </a:solidFill>
                <a:sym typeface="Wingdings" pitchFamily="2" charset="2"/>
              </a:rPr>
              <a:t>z</a:t>
            </a:r>
            <a:r>
              <a:rPr lang="en-US" sz="1400">
                <a:solidFill>
                  <a:schemeClr val="tx1"/>
                </a:solidFill>
                <a:sym typeface="Wingdings" pitchFamily="2" charset="2"/>
              </a:rPr>
              <a:t>=</a:t>
            </a:r>
            <a:r>
              <a:rPr lang="en-US" sz="1400" i="1">
                <a:solidFill>
                  <a:schemeClr val="tx1"/>
                </a:solidFill>
                <a:sym typeface="Wingdings" pitchFamily="2" charset="2"/>
              </a:rPr>
              <a:t>c</a:t>
            </a:r>
            <a:r>
              <a:rPr lang="en-US" sz="1400">
                <a:solidFill>
                  <a:schemeClr val="tx1"/>
                </a:solidFill>
                <a:sym typeface="Wingdings" pitchFamily="2" charset="2"/>
              </a:rPr>
              <a:t> is added to fulfill the phase requirements. </a:t>
            </a:r>
          </a:p>
          <a:p>
            <a:pPr algn="just"/>
            <a:r>
              <a:rPr lang="en-US" sz="1400" i="1">
                <a:solidFill>
                  <a:schemeClr val="tx1"/>
                </a:solidFill>
                <a:sym typeface="Wingdings" pitchFamily="2" charset="2"/>
              </a:rPr>
              <a:t>c</a:t>
            </a:r>
            <a:r>
              <a:rPr lang="en-US" sz="1400">
                <a:solidFill>
                  <a:schemeClr val="tx1"/>
                </a:solidFill>
                <a:sym typeface="Wingdings" pitchFamily="2" charset="2"/>
              </a:rPr>
              <a:t> can be calculated analytically: </a:t>
            </a:r>
          </a:p>
        </p:txBody>
      </p:sp>
      <p:sp>
        <p:nvSpPr>
          <p:cNvPr id="88119" name="Rectangle 55"/>
          <p:cNvSpPr>
            <a:spLocks noChangeArrowheads="1"/>
          </p:cNvSpPr>
          <p:nvPr/>
        </p:nvSpPr>
        <p:spPr bwMode="auto">
          <a:xfrm>
            <a:off x="4643438" y="5013325"/>
            <a:ext cx="43211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sz="1400" i="1">
                <a:solidFill>
                  <a:schemeClr val="tx1"/>
                </a:solidFill>
                <a:sym typeface="Wingdings" pitchFamily="2" charset="2"/>
              </a:rPr>
              <a:t>k</a:t>
            </a:r>
            <a:r>
              <a:rPr lang="en-US" sz="1400">
                <a:solidFill>
                  <a:schemeClr val="tx1"/>
                </a:solidFill>
                <a:sym typeface="Wingdings" pitchFamily="2" charset="2"/>
              </a:rPr>
              <a:t> is determined given the required amplitude response at tune |</a:t>
            </a:r>
            <a:r>
              <a:rPr lang="en-US" sz="1400" i="1">
                <a:solidFill>
                  <a:schemeClr val="tx1"/>
                </a:solidFill>
                <a:latin typeface="Times New Roman" pitchFamily="18" charset="0"/>
                <a:sym typeface="Wingdings" pitchFamily="2" charset="2"/>
              </a:rPr>
              <a:t>H</a:t>
            </a:r>
            <a:r>
              <a:rPr lang="en-US" sz="1400">
                <a:solidFill>
                  <a:schemeClr val="tx1"/>
                </a:solidFill>
                <a:sym typeface="Wingdings" pitchFamily="2" charset="2"/>
              </a:rPr>
              <a:t>(</a:t>
            </a:r>
            <a:r>
              <a:rPr lang="en-US" sz="1400" i="1">
                <a:solidFill>
                  <a:schemeClr val="tx1"/>
                </a:solidFill>
                <a:latin typeface="Symbol" pitchFamily="18" charset="2"/>
                <a:sym typeface="Wingdings" pitchFamily="2" charset="2"/>
              </a:rPr>
              <a:t>w</a:t>
            </a:r>
            <a:r>
              <a:rPr lang="en-US" sz="1400">
                <a:solidFill>
                  <a:schemeClr val="tx1"/>
                </a:solidFill>
                <a:sym typeface="Wingdings" pitchFamily="2" charset="2"/>
              </a:rPr>
              <a:t>)|:</a:t>
            </a:r>
          </a:p>
        </p:txBody>
      </p:sp>
      <p:sp>
        <p:nvSpPr>
          <p:cNvPr id="88121" name="AutoShape 57"/>
          <p:cNvSpPr>
            <a:spLocks noChangeArrowheads="1"/>
          </p:cNvSpPr>
          <p:nvPr/>
        </p:nvSpPr>
        <p:spPr bwMode="auto">
          <a:xfrm rot="1105367">
            <a:off x="3924300" y="2565400"/>
            <a:ext cx="504825" cy="2889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99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8123" name="Group 59"/>
          <p:cNvGrpSpPr>
            <a:grpSpLocks/>
          </p:cNvGrpSpPr>
          <p:nvPr/>
        </p:nvGrpSpPr>
        <p:grpSpPr bwMode="auto">
          <a:xfrm>
            <a:off x="539750" y="2852738"/>
            <a:ext cx="3949700" cy="2232025"/>
            <a:chOff x="2713" y="527"/>
            <a:chExt cx="2902" cy="1895"/>
          </a:xfrm>
        </p:grpSpPr>
        <p:pic>
          <p:nvPicPr>
            <p:cNvPr id="69649" name="Picture 60" descr="fir_3t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3" y="527"/>
              <a:ext cx="2526" cy="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0" name="Oval 61"/>
            <p:cNvSpPr>
              <a:spLocks noChangeAspect="1" noChangeArrowheads="1"/>
            </p:cNvSpPr>
            <p:nvPr/>
          </p:nvSpPr>
          <p:spPr bwMode="auto">
            <a:xfrm>
              <a:off x="3811" y="1792"/>
              <a:ext cx="41" cy="4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1" name="Oval 62"/>
            <p:cNvSpPr>
              <a:spLocks noChangeAspect="1" noChangeArrowheads="1"/>
            </p:cNvSpPr>
            <p:nvPr/>
          </p:nvSpPr>
          <p:spPr bwMode="auto">
            <a:xfrm>
              <a:off x="3811" y="779"/>
              <a:ext cx="41" cy="4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2" name="Text Box 63"/>
            <p:cNvSpPr txBox="1">
              <a:spLocks noChangeAspect="1" noChangeArrowheads="1"/>
            </p:cNvSpPr>
            <p:nvPr/>
          </p:nvSpPr>
          <p:spPr bwMode="auto">
            <a:xfrm>
              <a:off x="4150" y="1043"/>
              <a:ext cx="1465" cy="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spcBef>
                  <a:spcPct val="0"/>
                </a:spcBef>
              </a:pPr>
              <a:r>
                <a:rPr lang="en-US" sz="1400">
                  <a:solidFill>
                    <a:schemeClr val="hlink"/>
                  </a:solidFill>
                </a:rPr>
                <a:t>Nominal working point</a:t>
              </a:r>
            </a:p>
          </p:txBody>
        </p:sp>
        <p:sp>
          <p:nvSpPr>
            <p:cNvPr id="69653" name="Line 64"/>
            <p:cNvSpPr>
              <a:spLocks noChangeAspect="1" noChangeShapeType="1"/>
            </p:cNvSpPr>
            <p:nvPr/>
          </p:nvSpPr>
          <p:spPr bwMode="auto">
            <a:xfrm flipH="1" flipV="1">
              <a:off x="3900" y="845"/>
              <a:ext cx="250" cy="15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54" name="Line 65"/>
            <p:cNvSpPr>
              <a:spLocks noChangeAspect="1" noChangeShapeType="1"/>
            </p:cNvSpPr>
            <p:nvPr/>
          </p:nvSpPr>
          <p:spPr bwMode="auto">
            <a:xfrm flipH="1">
              <a:off x="3878" y="1260"/>
              <a:ext cx="288" cy="492"/>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aphicFrame>
        <p:nvGraphicFramePr>
          <p:cNvPr id="88130" name="Object 66"/>
          <p:cNvGraphicFramePr>
            <a:graphicFrameLocks noChangeAspect="1"/>
          </p:cNvGraphicFramePr>
          <p:nvPr/>
        </p:nvGraphicFramePr>
        <p:xfrm>
          <a:off x="4716463" y="2781300"/>
          <a:ext cx="3959225" cy="2138363"/>
        </p:xfrm>
        <a:graphic>
          <a:graphicData uri="http://schemas.openxmlformats.org/presentationml/2006/ole">
            <mc:AlternateContent xmlns:mc="http://schemas.openxmlformats.org/markup-compatibility/2006">
              <mc:Choice xmlns:v="urn:schemas-microsoft-com:vml" Requires="v">
                <p:oleObj spid="_x0000_s69661" name="Equation" r:id="rId5" imgW="3073400" imgH="1663700" progId="Equation.3">
                  <p:embed/>
                </p:oleObj>
              </mc:Choice>
              <mc:Fallback>
                <p:oleObj name="Equation" r:id="rId5" imgW="3073400" imgH="1663700" progId="Equation.3">
                  <p:embed/>
                  <p:pic>
                    <p:nvPicPr>
                      <p:cNvPr id="0" name="Object 6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2781300"/>
                        <a:ext cx="3959225"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44" name="Rectangle 7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9645" name="Rectangle 73"/>
          <p:cNvSpPr>
            <a:spLocks noChangeArrowheads="1"/>
          </p:cNvSpPr>
          <p:nvPr/>
        </p:nvSpPr>
        <p:spPr bwMode="auto">
          <a:xfrm>
            <a:off x="0" y="33242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88136" name="Object 72"/>
          <p:cNvGraphicFramePr>
            <a:graphicFrameLocks noChangeAspect="1"/>
          </p:cNvGraphicFramePr>
          <p:nvPr/>
        </p:nvGraphicFramePr>
        <p:xfrm>
          <a:off x="4716463" y="2420938"/>
          <a:ext cx="2519362" cy="304800"/>
        </p:xfrm>
        <a:graphic>
          <a:graphicData uri="http://schemas.openxmlformats.org/presentationml/2006/ole">
            <mc:AlternateContent xmlns:mc="http://schemas.openxmlformats.org/markup-compatibility/2006">
              <mc:Choice xmlns:v="urn:schemas-microsoft-com:vml" Requires="v">
                <p:oleObj spid="_x0000_s69662" name="Equation" r:id="rId7" imgW="1866900" imgH="228600" progId="Equation.3">
                  <p:embed/>
                </p:oleObj>
              </mc:Choice>
              <mc:Fallback>
                <p:oleObj name="Equation" r:id="rId7" imgW="1866900" imgH="228600" progId="Equation.3">
                  <p:embed/>
                  <p:pic>
                    <p:nvPicPr>
                      <p:cNvPr id="0" name="Object 7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6463" y="2420938"/>
                        <a:ext cx="2519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47" name="Rectangle 75"/>
          <p:cNvSpPr>
            <a:spLocks noChangeArrowheads="1"/>
          </p:cNvSpPr>
          <p:nvPr/>
        </p:nvSpPr>
        <p:spPr bwMode="auto">
          <a:xfrm>
            <a:off x="0" y="3190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88138" name="Object 74"/>
          <p:cNvGraphicFramePr>
            <a:graphicFrameLocks noChangeAspect="1"/>
          </p:cNvGraphicFramePr>
          <p:nvPr/>
        </p:nvGraphicFramePr>
        <p:xfrm>
          <a:off x="4500563" y="5589588"/>
          <a:ext cx="4570412" cy="558800"/>
        </p:xfrm>
        <a:graphic>
          <a:graphicData uri="http://schemas.openxmlformats.org/presentationml/2006/ole">
            <mc:AlternateContent xmlns:mc="http://schemas.openxmlformats.org/markup-compatibility/2006">
              <mc:Choice xmlns:v="urn:schemas-microsoft-com:vml" Requires="v">
                <p:oleObj spid="_x0000_s69663" name="Equation" r:id="rId9" imgW="4114800" imgH="508000" progId="Equation.3">
                  <p:embed/>
                </p:oleObj>
              </mc:Choice>
              <mc:Fallback>
                <p:oleObj name="Equation" r:id="rId9" imgW="4114800" imgH="508000" progId="Equation.3">
                  <p:embed/>
                  <p:pic>
                    <p:nvPicPr>
                      <p:cNvPr id="0" name="Object 7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00563" y="5589588"/>
                        <a:ext cx="457041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88106"/>
                                        </p:tgtEl>
                                        <p:attrNameLst>
                                          <p:attrName>style.visibility</p:attrName>
                                        </p:attrNameLst>
                                      </p:cBhvr>
                                      <p:to>
                                        <p:strVal val="visible"/>
                                      </p:to>
                                    </p:set>
                                    <p:animEffect transition="in" filter="dissolve">
                                      <p:cBhvr>
                                        <p:cTn id="7" dur="500"/>
                                        <p:tgtEl>
                                          <p:spTgt spid="88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8120"/>
                                        </p:tgtEl>
                                        <p:attrNameLst>
                                          <p:attrName>style.visibility</p:attrName>
                                        </p:attrNameLst>
                                      </p:cBhvr>
                                      <p:to>
                                        <p:strVal val="visible"/>
                                      </p:to>
                                    </p:set>
                                    <p:animEffect transition="in" filter="dissolve">
                                      <p:cBhvr>
                                        <p:cTn id="12" dur="500"/>
                                        <p:tgtEl>
                                          <p:spTgt spid="8812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8118"/>
                                        </p:tgtEl>
                                        <p:attrNameLst>
                                          <p:attrName>style.visibility</p:attrName>
                                        </p:attrNameLst>
                                      </p:cBhvr>
                                      <p:to>
                                        <p:strVal val="visible"/>
                                      </p:to>
                                    </p:set>
                                    <p:animEffect transition="in" filter="dissolve">
                                      <p:cBhvr>
                                        <p:cTn id="15" dur="500"/>
                                        <p:tgtEl>
                                          <p:spTgt spid="8811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8119"/>
                                        </p:tgtEl>
                                        <p:attrNameLst>
                                          <p:attrName>style.visibility</p:attrName>
                                        </p:attrNameLst>
                                      </p:cBhvr>
                                      <p:to>
                                        <p:strVal val="visible"/>
                                      </p:to>
                                    </p:set>
                                    <p:animEffect transition="in" filter="dissolve">
                                      <p:cBhvr>
                                        <p:cTn id="18" dur="500"/>
                                        <p:tgtEl>
                                          <p:spTgt spid="88119"/>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8121"/>
                                        </p:tgtEl>
                                        <p:attrNameLst>
                                          <p:attrName>style.visibility</p:attrName>
                                        </p:attrNameLst>
                                      </p:cBhvr>
                                      <p:to>
                                        <p:strVal val="visible"/>
                                      </p:to>
                                    </p:set>
                                    <p:animEffect transition="in" filter="dissolve">
                                      <p:cBhvr>
                                        <p:cTn id="21" dur="500"/>
                                        <p:tgtEl>
                                          <p:spTgt spid="88121"/>
                                        </p:tgtEl>
                                      </p:cBhvr>
                                    </p:animEffect>
                                  </p:childTnLst>
                                </p:cTn>
                              </p:par>
                              <p:par>
                                <p:cTn id="22" presetID="9" presetClass="entr" presetSubtype="0" fill="hold" nodeType="withEffect">
                                  <p:stCondLst>
                                    <p:cond delay="0"/>
                                  </p:stCondLst>
                                  <p:childTnLst>
                                    <p:set>
                                      <p:cBhvr>
                                        <p:cTn id="23" dur="1" fill="hold">
                                          <p:stCondLst>
                                            <p:cond delay="0"/>
                                          </p:stCondLst>
                                        </p:cTn>
                                        <p:tgtEl>
                                          <p:spTgt spid="88130"/>
                                        </p:tgtEl>
                                        <p:attrNameLst>
                                          <p:attrName>style.visibility</p:attrName>
                                        </p:attrNameLst>
                                      </p:cBhvr>
                                      <p:to>
                                        <p:strVal val="visible"/>
                                      </p:to>
                                    </p:set>
                                    <p:animEffect transition="in" filter="dissolve">
                                      <p:cBhvr>
                                        <p:cTn id="24" dur="500"/>
                                        <p:tgtEl>
                                          <p:spTgt spid="88130"/>
                                        </p:tgtEl>
                                      </p:cBhvr>
                                    </p:animEffect>
                                  </p:childTnLst>
                                </p:cTn>
                              </p:par>
                              <p:par>
                                <p:cTn id="25" presetID="9" presetClass="entr" presetSubtype="0" fill="hold" nodeType="withEffect">
                                  <p:stCondLst>
                                    <p:cond delay="0"/>
                                  </p:stCondLst>
                                  <p:childTnLst>
                                    <p:set>
                                      <p:cBhvr>
                                        <p:cTn id="26" dur="1" fill="hold">
                                          <p:stCondLst>
                                            <p:cond delay="0"/>
                                          </p:stCondLst>
                                        </p:cTn>
                                        <p:tgtEl>
                                          <p:spTgt spid="88136"/>
                                        </p:tgtEl>
                                        <p:attrNameLst>
                                          <p:attrName>style.visibility</p:attrName>
                                        </p:attrNameLst>
                                      </p:cBhvr>
                                      <p:to>
                                        <p:strVal val="visible"/>
                                      </p:to>
                                    </p:set>
                                    <p:animEffect transition="in" filter="dissolve">
                                      <p:cBhvr>
                                        <p:cTn id="27" dur="500"/>
                                        <p:tgtEl>
                                          <p:spTgt spid="88136"/>
                                        </p:tgtEl>
                                      </p:cBhvr>
                                    </p:animEffect>
                                  </p:childTnLst>
                                </p:cTn>
                              </p:par>
                              <p:par>
                                <p:cTn id="28" presetID="9" presetClass="entr" presetSubtype="0" fill="hold" nodeType="withEffect">
                                  <p:stCondLst>
                                    <p:cond delay="0"/>
                                  </p:stCondLst>
                                  <p:childTnLst>
                                    <p:set>
                                      <p:cBhvr>
                                        <p:cTn id="29" dur="1" fill="hold">
                                          <p:stCondLst>
                                            <p:cond delay="0"/>
                                          </p:stCondLst>
                                        </p:cTn>
                                        <p:tgtEl>
                                          <p:spTgt spid="88138"/>
                                        </p:tgtEl>
                                        <p:attrNameLst>
                                          <p:attrName>style.visibility</p:attrName>
                                        </p:attrNameLst>
                                      </p:cBhvr>
                                      <p:to>
                                        <p:strVal val="visible"/>
                                      </p:to>
                                    </p:set>
                                    <p:animEffect transition="in" filter="dissolve">
                                      <p:cBhvr>
                                        <p:cTn id="30" dur="500"/>
                                        <p:tgtEl>
                                          <p:spTgt spid="8813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nodeType="clickEffect">
                                  <p:stCondLst>
                                    <p:cond delay="0"/>
                                  </p:stCondLst>
                                  <p:childTnLst>
                                    <p:set>
                                      <p:cBhvr>
                                        <p:cTn id="34" dur="1" fill="hold">
                                          <p:stCondLst>
                                            <p:cond delay="0"/>
                                          </p:stCondLst>
                                        </p:cTn>
                                        <p:tgtEl>
                                          <p:spTgt spid="88123"/>
                                        </p:tgtEl>
                                        <p:attrNameLst>
                                          <p:attrName>style.visibility</p:attrName>
                                        </p:attrNameLst>
                                      </p:cBhvr>
                                      <p:to>
                                        <p:strVal val="visible"/>
                                      </p:to>
                                    </p:set>
                                    <p:animEffect transition="in" filter="dissolve">
                                      <p:cBhvr>
                                        <p:cTn id="35" dur="500"/>
                                        <p:tgtEl>
                                          <p:spTgt spid="88123"/>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88115"/>
                                        </p:tgtEl>
                                        <p:attrNameLst>
                                          <p:attrName>style.visibility</p:attrName>
                                        </p:attrNameLst>
                                      </p:cBhvr>
                                      <p:to>
                                        <p:strVal val="visible"/>
                                      </p:to>
                                    </p:set>
                                    <p:animEffect transition="in" filter="dissolve">
                                      <p:cBhvr>
                                        <p:cTn id="38" dur="500"/>
                                        <p:tgtEl>
                                          <p:spTgt spid="88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06" grpId="0"/>
      <p:bldP spid="88115" grpId="0"/>
      <p:bldP spid="88120" grpId="0" animBg="1"/>
      <p:bldP spid="88118" grpId="0"/>
      <p:bldP spid="88119" grpId="0"/>
      <p:bldP spid="8812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5E7BB56-F1E4-4EA1-B9FB-9ACF11B2EDA2}" type="slidenum">
              <a:rPr lang="en-US" sz="1400" smtClean="0">
                <a:solidFill>
                  <a:srgbClr val="969696"/>
                </a:solidFill>
                <a:latin typeface="Times" pitchFamily="18" charset="0"/>
              </a:rPr>
              <a:pPr/>
              <a:t>58</a:t>
            </a:fld>
            <a:endParaRPr lang="en-US" sz="1400" smtClean="0">
              <a:solidFill>
                <a:srgbClr val="969696"/>
              </a:solidFill>
              <a:latin typeface="Times" pitchFamily="18" charset="0"/>
            </a:endParaRPr>
          </a:p>
        </p:txBody>
      </p:sp>
      <p:sp>
        <p:nvSpPr>
          <p:cNvPr id="70659" name="Rectangle 33"/>
          <p:cNvSpPr>
            <a:spLocks noChangeArrowheads="1"/>
          </p:cNvSpPr>
          <p:nvPr/>
        </p:nvSpPr>
        <p:spPr bwMode="auto">
          <a:xfrm>
            <a:off x="179388" y="260350"/>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Digital filter design: 5-tap FIR filter</a:t>
            </a:r>
          </a:p>
        </p:txBody>
      </p:sp>
      <p:sp>
        <p:nvSpPr>
          <p:cNvPr id="89126" name="Rectangle 38"/>
          <p:cNvSpPr>
            <a:spLocks noChangeArrowheads="1"/>
          </p:cNvSpPr>
          <p:nvPr/>
        </p:nvSpPr>
        <p:spPr bwMode="auto">
          <a:xfrm>
            <a:off x="0" y="936625"/>
            <a:ext cx="9144000"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sz="1600">
                <a:sym typeface="Wingdings" pitchFamily="2" charset="2"/>
              </a:rPr>
              <a:t>With more degrees of freedom additional features can be added to a FIR filter</a:t>
            </a:r>
          </a:p>
          <a:p>
            <a:pPr algn="just"/>
            <a:r>
              <a:rPr lang="en-US" sz="1600">
                <a:sym typeface="Wingdings" pitchFamily="2" charset="2"/>
              </a:rPr>
              <a:t>Ex.: </a:t>
            </a:r>
            <a:r>
              <a:rPr lang="en-US" sz="1600" i="1">
                <a:sym typeface="Wingdings" pitchFamily="2" charset="2"/>
              </a:rPr>
              <a:t>transverse feedback</a:t>
            </a:r>
            <a:r>
              <a:rPr lang="en-US" sz="1600">
                <a:sym typeface="Wingdings" pitchFamily="2" charset="2"/>
              </a:rPr>
              <a:t>. The </a:t>
            </a:r>
            <a:r>
              <a:rPr lang="en-US" sz="1600">
                <a:solidFill>
                  <a:schemeClr val="hlink"/>
                </a:solidFill>
                <a:sym typeface="Wingdings" pitchFamily="2" charset="2"/>
              </a:rPr>
              <a:t>tune frequency</a:t>
            </a:r>
            <a:r>
              <a:rPr lang="en-US" sz="1600">
                <a:sym typeface="Wingdings" pitchFamily="2" charset="2"/>
              </a:rPr>
              <a:t> of the accelerator can significantly </a:t>
            </a:r>
            <a:r>
              <a:rPr lang="en-US" sz="1600">
                <a:solidFill>
                  <a:schemeClr val="hlink"/>
                </a:solidFill>
                <a:sym typeface="Wingdings" pitchFamily="2" charset="2"/>
              </a:rPr>
              <a:t>change</a:t>
            </a:r>
            <a:r>
              <a:rPr lang="en-US" sz="1600">
                <a:sym typeface="Wingdings" pitchFamily="2" charset="2"/>
              </a:rPr>
              <a:t> during machine operations. The filter response must guarantee the same feedback efficiency in a given frequency range by performing </a:t>
            </a:r>
            <a:r>
              <a:rPr lang="en-US" sz="1600">
                <a:solidFill>
                  <a:schemeClr val="hlink"/>
                </a:solidFill>
                <a:sym typeface="Wingdings" pitchFamily="2" charset="2"/>
              </a:rPr>
              <a:t>automatic compensation </a:t>
            </a:r>
            <a:r>
              <a:rPr lang="en-US" sz="1600">
                <a:sym typeface="Wingdings" pitchFamily="2" charset="2"/>
              </a:rPr>
              <a:t>of phase changes.</a:t>
            </a:r>
          </a:p>
          <a:p>
            <a:pPr algn="just"/>
            <a:endParaRPr lang="en-US" sz="1000">
              <a:sym typeface="Wingdings" pitchFamily="2" charset="2"/>
            </a:endParaRPr>
          </a:p>
          <a:p>
            <a:pPr algn="just"/>
            <a:r>
              <a:rPr lang="en-US" sz="1600">
                <a:sym typeface="Wingdings" pitchFamily="2" charset="2"/>
              </a:rPr>
              <a:t>In this example the feedback delay is four machine turns. When the tune frequency increases, the phase of the filter must increase as well, i.e. the </a:t>
            </a:r>
            <a:r>
              <a:rPr lang="en-US" sz="1600">
                <a:solidFill>
                  <a:schemeClr val="hlink"/>
                </a:solidFill>
                <a:sym typeface="Wingdings" pitchFamily="2" charset="2"/>
              </a:rPr>
              <a:t>phase response</a:t>
            </a:r>
            <a:r>
              <a:rPr lang="en-US" sz="1600">
                <a:sym typeface="Wingdings" pitchFamily="2" charset="2"/>
              </a:rPr>
              <a:t> must have a </a:t>
            </a:r>
            <a:r>
              <a:rPr lang="en-US" sz="1600">
                <a:solidFill>
                  <a:schemeClr val="hlink"/>
                </a:solidFill>
                <a:sym typeface="Wingdings" pitchFamily="2" charset="2"/>
              </a:rPr>
              <a:t>positive slope</a:t>
            </a:r>
            <a:r>
              <a:rPr lang="en-US" sz="1600">
                <a:sym typeface="Wingdings" pitchFamily="2" charset="2"/>
              </a:rPr>
              <a:t> around the working point.</a:t>
            </a:r>
          </a:p>
        </p:txBody>
      </p:sp>
      <p:sp>
        <p:nvSpPr>
          <p:cNvPr id="89143" name="Rectangle 55"/>
          <p:cNvSpPr>
            <a:spLocks noChangeArrowheads="1"/>
          </p:cNvSpPr>
          <p:nvPr/>
        </p:nvSpPr>
        <p:spPr bwMode="auto">
          <a:xfrm>
            <a:off x="4716463" y="3489325"/>
            <a:ext cx="4176712" cy="256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sz="1600">
                <a:sym typeface="Wingdings" pitchFamily="2" charset="2"/>
              </a:rPr>
              <a:t>The filter design can be made using the Matlab function </a:t>
            </a:r>
            <a:r>
              <a:rPr lang="en-US" sz="1800" i="1">
                <a:solidFill>
                  <a:schemeClr val="hlink"/>
                </a:solidFill>
                <a:sym typeface="Wingdings" pitchFamily="2" charset="2"/>
              </a:rPr>
              <a:t>invfreqz()</a:t>
            </a:r>
          </a:p>
          <a:p>
            <a:pPr algn="just"/>
            <a:r>
              <a:rPr lang="en-US" sz="1600">
                <a:sym typeface="Wingdings" pitchFamily="2" charset="2"/>
              </a:rPr>
              <a:t>This function calculates the filter coefficients that best fit the required frequency response using the </a:t>
            </a:r>
            <a:r>
              <a:rPr lang="en-US" sz="1600">
                <a:solidFill>
                  <a:schemeClr val="hlink"/>
                </a:solidFill>
                <a:sym typeface="Wingdings" pitchFamily="2" charset="2"/>
              </a:rPr>
              <a:t>least squares method</a:t>
            </a:r>
          </a:p>
          <a:p>
            <a:pPr algn="just"/>
            <a:r>
              <a:rPr lang="en-US" sz="1600">
                <a:sym typeface="Wingdings" pitchFamily="2" charset="2"/>
              </a:rPr>
              <a:t>The desired response is specified by defining amplitude and phase at three different frequencies: </a:t>
            </a:r>
            <a:r>
              <a:rPr lang="en-US" sz="1600">
                <a:solidFill>
                  <a:schemeClr val="hlink"/>
                </a:solidFill>
                <a:sym typeface="Wingdings" pitchFamily="2" charset="2"/>
              </a:rPr>
              <a:t>0,  f</a:t>
            </a:r>
            <a:r>
              <a:rPr lang="en-US" sz="1600" baseline="-25000">
                <a:solidFill>
                  <a:schemeClr val="hlink"/>
                </a:solidFill>
                <a:sym typeface="Wingdings" pitchFamily="2" charset="2"/>
              </a:rPr>
              <a:t>1</a:t>
            </a:r>
            <a:r>
              <a:rPr lang="en-US" sz="1600">
                <a:solidFill>
                  <a:schemeClr val="hlink"/>
                </a:solidFill>
                <a:sym typeface="Wingdings" pitchFamily="2" charset="2"/>
              </a:rPr>
              <a:t> </a:t>
            </a:r>
            <a:r>
              <a:rPr lang="en-US" sz="1600">
                <a:sym typeface="Wingdings" pitchFamily="2" charset="2"/>
              </a:rPr>
              <a:t>and</a:t>
            </a:r>
            <a:r>
              <a:rPr lang="en-US" sz="1600">
                <a:solidFill>
                  <a:schemeClr val="hlink"/>
                </a:solidFill>
                <a:sym typeface="Wingdings" pitchFamily="2" charset="2"/>
              </a:rPr>
              <a:t> f</a:t>
            </a:r>
            <a:r>
              <a:rPr lang="en-US" sz="1600" baseline="-25000">
                <a:solidFill>
                  <a:schemeClr val="hlink"/>
                </a:solidFill>
                <a:sym typeface="Wingdings" pitchFamily="2" charset="2"/>
              </a:rPr>
              <a:t>2</a:t>
            </a:r>
          </a:p>
        </p:txBody>
      </p:sp>
      <p:grpSp>
        <p:nvGrpSpPr>
          <p:cNvPr id="89147" name="Group 59"/>
          <p:cNvGrpSpPr>
            <a:grpSpLocks/>
          </p:cNvGrpSpPr>
          <p:nvPr/>
        </p:nvGrpSpPr>
        <p:grpSpPr bwMode="auto">
          <a:xfrm>
            <a:off x="179388" y="3573463"/>
            <a:ext cx="4298950" cy="3013075"/>
            <a:chOff x="113" y="2251"/>
            <a:chExt cx="2708" cy="1898"/>
          </a:xfrm>
        </p:grpSpPr>
        <p:pic>
          <p:nvPicPr>
            <p:cNvPr id="70663" name="Picture 42" descr="fir_del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 y="2251"/>
              <a:ext cx="2526" cy="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4" name="Oval 44"/>
            <p:cNvSpPr>
              <a:spLocks noChangeAspect="1" noChangeArrowheads="1"/>
            </p:cNvSpPr>
            <p:nvPr/>
          </p:nvSpPr>
          <p:spPr bwMode="auto">
            <a:xfrm>
              <a:off x="1291" y="3475"/>
              <a:ext cx="41" cy="4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5" name="Oval 45"/>
            <p:cNvSpPr>
              <a:spLocks noChangeAspect="1" noChangeArrowheads="1"/>
            </p:cNvSpPr>
            <p:nvPr/>
          </p:nvSpPr>
          <p:spPr bwMode="auto">
            <a:xfrm>
              <a:off x="1293" y="2924"/>
              <a:ext cx="41" cy="41"/>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6" name="Line 46"/>
            <p:cNvSpPr>
              <a:spLocks noChangeAspect="1" noChangeShapeType="1"/>
            </p:cNvSpPr>
            <p:nvPr/>
          </p:nvSpPr>
          <p:spPr bwMode="auto">
            <a:xfrm>
              <a:off x="1221" y="3574"/>
              <a:ext cx="0" cy="369"/>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7" name="Line 47"/>
            <p:cNvSpPr>
              <a:spLocks noChangeAspect="1" noChangeShapeType="1"/>
            </p:cNvSpPr>
            <p:nvPr/>
          </p:nvSpPr>
          <p:spPr bwMode="auto">
            <a:xfrm>
              <a:off x="1407" y="3410"/>
              <a:ext cx="0" cy="53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8" name="Oval 48"/>
            <p:cNvSpPr>
              <a:spLocks noChangeAspect="1" noChangeArrowheads="1"/>
            </p:cNvSpPr>
            <p:nvPr/>
          </p:nvSpPr>
          <p:spPr bwMode="auto">
            <a:xfrm>
              <a:off x="1199" y="3562"/>
              <a:ext cx="41" cy="41"/>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9" name="Oval 49"/>
            <p:cNvSpPr>
              <a:spLocks noChangeAspect="1" noChangeArrowheads="1"/>
            </p:cNvSpPr>
            <p:nvPr/>
          </p:nvSpPr>
          <p:spPr bwMode="auto">
            <a:xfrm>
              <a:off x="1391" y="3375"/>
              <a:ext cx="41" cy="41"/>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0" name="Text Box 50"/>
            <p:cNvSpPr txBox="1">
              <a:spLocks noChangeAspect="1" noChangeArrowheads="1"/>
            </p:cNvSpPr>
            <p:nvPr/>
          </p:nvSpPr>
          <p:spPr bwMode="auto">
            <a:xfrm>
              <a:off x="113" y="2373"/>
              <a:ext cx="141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spcBef>
                  <a:spcPct val="0"/>
                </a:spcBef>
              </a:pPr>
              <a:r>
                <a:rPr lang="en-US" sz="1600">
                  <a:solidFill>
                    <a:schemeClr val="hlink"/>
                  </a:solidFill>
                </a:rPr>
                <a:t>Nominal working point</a:t>
              </a:r>
            </a:p>
          </p:txBody>
        </p:sp>
        <p:sp>
          <p:nvSpPr>
            <p:cNvPr id="70671" name="Line 51"/>
            <p:cNvSpPr>
              <a:spLocks noChangeAspect="1" noChangeShapeType="1"/>
            </p:cNvSpPr>
            <p:nvPr/>
          </p:nvSpPr>
          <p:spPr bwMode="auto">
            <a:xfrm>
              <a:off x="845" y="2595"/>
              <a:ext cx="411" cy="821"/>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2" name="Line 52"/>
            <p:cNvSpPr>
              <a:spLocks noChangeAspect="1" noChangeShapeType="1"/>
            </p:cNvSpPr>
            <p:nvPr/>
          </p:nvSpPr>
          <p:spPr bwMode="auto">
            <a:xfrm>
              <a:off x="945" y="2571"/>
              <a:ext cx="329" cy="328"/>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3" name="Line 53"/>
            <p:cNvSpPr>
              <a:spLocks noChangeAspect="1" noChangeShapeType="1"/>
            </p:cNvSpPr>
            <p:nvPr/>
          </p:nvSpPr>
          <p:spPr bwMode="auto">
            <a:xfrm>
              <a:off x="1414" y="3662"/>
              <a:ext cx="12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4" name="Line 54"/>
            <p:cNvSpPr>
              <a:spLocks noChangeAspect="1" noChangeShapeType="1"/>
            </p:cNvSpPr>
            <p:nvPr/>
          </p:nvSpPr>
          <p:spPr bwMode="auto">
            <a:xfrm flipH="1">
              <a:off x="1092" y="3662"/>
              <a:ext cx="12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5" name="Text Box 56"/>
            <p:cNvSpPr txBox="1">
              <a:spLocks noChangeAspect="1" noChangeArrowheads="1"/>
            </p:cNvSpPr>
            <p:nvPr/>
          </p:nvSpPr>
          <p:spPr bwMode="auto">
            <a:xfrm>
              <a:off x="1111" y="3929"/>
              <a:ext cx="22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spcBef>
                  <a:spcPct val="0"/>
                </a:spcBef>
              </a:pPr>
              <a:r>
                <a:rPr lang="en-US" sz="1600">
                  <a:solidFill>
                    <a:schemeClr val="hlink"/>
                  </a:solidFill>
                </a:rPr>
                <a:t>f</a:t>
              </a:r>
              <a:r>
                <a:rPr lang="en-US" sz="1600" baseline="-25000">
                  <a:solidFill>
                    <a:schemeClr val="hlink"/>
                  </a:solidFill>
                </a:rPr>
                <a:t>1</a:t>
              </a:r>
            </a:p>
          </p:txBody>
        </p:sp>
        <p:sp>
          <p:nvSpPr>
            <p:cNvPr id="70676" name="Text Box 57"/>
            <p:cNvSpPr txBox="1">
              <a:spLocks noChangeAspect="1" noChangeArrowheads="1"/>
            </p:cNvSpPr>
            <p:nvPr/>
          </p:nvSpPr>
          <p:spPr bwMode="auto">
            <a:xfrm>
              <a:off x="1316" y="3929"/>
              <a:ext cx="23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spcBef>
                  <a:spcPct val="0"/>
                </a:spcBef>
              </a:pPr>
              <a:r>
                <a:rPr lang="en-US" sz="1600">
                  <a:solidFill>
                    <a:schemeClr val="hlink"/>
                  </a:solidFill>
                </a:rPr>
                <a:t>f</a:t>
              </a:r>
              <a:r>
                <a:rPr lang="en-US" sz="1600" baseline="-25000">
                  <a:solidFill>
                    <a:schemeClr val="hlink"/>
                  </a:solidFill>
                </a:rPr>
                <a:t>2</a:t>
              </a:r>
            </a:p>
          </p:txBody>
        </p:sp>
        <p:sp>
          <p:nvSpPr>
            <p:cNvPr id="70677" name="Text Box 58"/>
            <p:cNvSpPr txBox="1">
              <a:spLocks noChangeAspect="1" noChangeArrowheads="1"/>
            </p:cNvSpPr>
            <p:nvPr/>
          </p:nvSpPr>
          <p:spPr bwMode="auto">
            <a:xfrm>
              <a:off x="537" y="3937"/>
              <a:ext cx="19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spcBef>
                  <a:spcPct val="0"/>
                </a:spcBef>
              </a:pPr>
              <a:r>
                <a:rPr lang="en-US" sz="1600">
                  <a:solidFill>
                    <a:schemeClr val="hlink"/>
                  </a:solidFill>
                </a:rPr>
                <a:t>0</a:t>
              </a:r>
              <a:endParaRPr lang="en-US" sz="1600" baseline="-25000">
                <a:solidFill>
                  <a:schemeClr val="hlink"/>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9126">
                                            <p:txEl>
                                              <p:pRg st="3" end="3"/>
                                            </p:txEl>
                                          </p:spTgt>
                                        </p:tgtEl>
                                        <p:attrNameLst>
                                          <p:attrName>style.visibility</p:attrName>
                                        </p:attrNameLst>
                                      </p:cBhvr>
                                      <p:to>
                                        <p:strVal val="visible"/>
                                      </p:to>
                                    </p:set>
                                    <p:animEffect transition="in" filter="dissolve">
                                      <p:cBhvr>
                                        <p:cTn id="7" dur="500"/>
                                        <p:tgtEl>
                                          <p:spTgt spid="89126">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89147"/>
                                        </p:tgtEl>
                                        <p:attrNameLst>
                                          <p:attrName>style.visibility</p:attrName>
                                        </p:attrNameLst>
                                      </p:cBhvr>
                                      <p:to>
                                        <p:strVal val="visible"/>
                                      </p:to>
                                    </p:set>
                                    <p:animEffect transition="in" filter="dissolve">
                                      <p:cBhvr>
                                        <p:cTn id="10" dur="500"/>
                                        <p:tgtEl>
                                          <p:spTgt spid="8914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9143"/>
                                        </p:tgtEl>
                                        <p:attrNameLst>
                                          <p:attrName>style.visibility</p:attrName>
                                        </p:attrNameLst>
                                      </p:cBhvr>
                                      <p:to>
                                        <p:strVal val="visible"/>
                                      </p:to>
                                    </p:set>
                                    <p:animEffect transition="in" filter="dissolve">
                                      <p:cBhvr>
                                        <p:cTn id="15" dur="500"/>
                                        <p:tgtEl>
                                          <p:spTgt spid="89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4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062023B2-9228-4E6A-8597-1A99BF27D8F6}" type="slidenum">
              <a:rPr lang="en-US" sz="1400" smtClean="0">
                <a:solidFill>
                  <a:srgbClr val="969696"/>
                </a:solidFill>
                <a:latin typeface="Times" pitchFamily="18" charset="0"/>
              </a:rPr>
              <a:pPr/>
              <a:t>59</a:t>
            </a:fld>
            <a:endParaRPr lang="en-US" sz="1400" smtClean="0">
              <a:solidFill>
                <a:srgbClr val="969696"/>
              </a:solidFill>
              <a:latin typeface="Times" pitchFamily="18" charset="0"/>
            </a:endParaRPr>
          </a:p>
        </p:txBody>
      </p:sp>
      <p:sp>
        <p:nvSpPr>
          <p:cNvPr id="71683" name="Rectangle 2"/>
          <p:cNvSpPr>
            <a:spLocks noChangeArrowheads="1"/>
          </p:cNvSpPr>
          <p:nvPr/>
        </p:nvSpPr>
        <p:spPr bwMode="auto">
          <a:xfrm>
            <a:off x="179388" y="260350"/>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Digital filter design: selective FIR filter</a:t>
            </a:r>
          </a:p>
        </p:txBody>
      </p:sp>
      <p:sp>
        <p:nvSpPr>
          <p:cNvPr id="71684" name="Rectangle 3"/>
          <p:cNvSpPr>
            <a:spLocks noChangeArrowheads="1"/>
          </p:cNvSpPr>
          <p:nvPr/>
        </p:nvSpPr>
        <p:spPr bwMode="auto">
          <a:xfrm>
            <a:off x="0" y="1149350"/>
            <a:ext cx="8964613" cy="15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sz="1600">
                <a:sym typeface="Wingdings" pitchFamily="2" charset="2"/>
              </a:rPr>
              <a:t>A filter often employed in longitudinal feedback systems is a selective FIR filter which impulse response (the filter coefficients) is a </a:t>
            </a:r>
            <a:r>
              <a:rPr lang="en-US" sz="1600">
                <a:solidFill>
                  <a:schemeClr val="hlink"/>
                </a:solidFill>
                <a:sym typeface="Wingdings" pitchFamily="2" charset="2"/>
              </a:rPr>
              <a:t>sampled sinusoid</a:t>
            </a:r>
            <a:r>
              <a:rPr lang="en-US" sz="1600">
                <a:sym typeface="Wingdings" pitchFamily="2" charset="2"/>
              </a:rPr>
              <a:t> with frequency equal to the synchrotron tune</a:t>
            </a:r>
          </a:p>
          <a:p>
            <a:pPr algn="just"/>
            <a:r>
              <a:rPr lang="en-US" sz="1600">
                <a:sym typeface="Wingdings" pitchFamily="2" charset="2"/>
              </a:rPr>
              <a:t>The filter amplitude response has a maximum at the tune frequency and linear phase</a:t>
            </a:r>
          </a:p>
          <a:p>
            <a:pPr algn="just"/>
            <a:r>
              <a:rPr lang="en-US" sz="1600">
                <a:sym typeface="Wingdings" pitchFamily="2" charset="2"/>
              </a:rPr>
              <a:t>The more filter coefficients we use the more selective is the filter</a:t>
            </a:r>
          </a:p>
        </p:txBody>
      </p:sp>
      <p:pic>
        <p:nvPicPr>
          <p:cNvPr id="71685"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2781300"/>
            <a:ext cx="4464050" cy="332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86" name="Rectangle 23"/>
          <p:cNvSpPr>
            <a:spLocks noChangeArrowheads="1"/>
          </p:cNvSpPr>
          <p:nvPr/>
        </p:nvSpPr>
        <p:spPr bwMode="auto">
          <a:xfrm>
            <a:off x="0" y="5589588"/>
            <a:ext cx="3960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pPr>
            <a:r>
              <a:rPr lang="en-US" sz="1400">
                <a:sym typeface="Wingdings" pitchFamily="2" charset="2"/>
              </a:rPr>
              <a:t>Samples of the filter impulse response </a:t>
            </a:r>
          </a:p>
          <a:p>
            <a:pPr>
              <a:lnSpc>
                <a:spcPct val="70000"/>
              </a:lnSpc>
            </a:pPr>
            <a:r>
              <a:rPr lang="en-US" sz="1400">
                <a:sym typeface="Wingdings" pitchFamily="2" charset="2"/>
              </a:rPr>
              <a:t>(= filter coefficients)</a:t>
            </a:r>
          </a:p>
        </p:txBody>
      </p:sp>
      <p:pic>
        <p:nvPicPr>
          <p:cNvPr id="71687" name="Picture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997200"/>
            <a:ext cx="3438525" cy="257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88" name="Oval 28"/>
          <p:cNvSpPr>
            <a:spLocks noChangeAspect="1" noChangeArrowheads="1"/>
          </p:cNvSpPr>
          <p:nvPr/>
        </p:nvSpPr>
        <p:spPr bwMode="auto">
          <a:xfrm>
            <a:off x="6126163" y="3200400"/>
            <a:ext cx="65087" cy="6508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89" name="Oval 29"/>
          <p:cNvSpPr>
            <a:spLocks noChangeAspect="1" noChangeArrowheads="1"/>
          </p:cNvSpPr>
          <p:nvPr/>
        </p:nvSpPr>
        <p:spPr bwMode="auto">
          <a:xfrm>
            <a:off x="6143625" y="5092700"/>
            <a:ext cx="65088" cy="6508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0" name="Rectangle 30"/>
          <p:cNvSpPr>
            <a:spLocks noChangeArrowheads="1"/>
          </p:cNvSpPr>
          <p:nvPr/>
        </p:nvSpPr>
        <p:spPr bwMode="auto">
          <a:xfrm>
            <a:off x="4500563" y="6165850"/>
            <a:ext cx="3960812" cy="24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pPr>
            <a:r>
              <a:rPr lang="en-US" sz="1400">
                <a:sym typeface="Wingdings" pitchFamily="2" charset="2"/>
              </a:rPr>
              <a:t>Amplitude and phase response of the filter</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B769C5C-E55B-44F0-8F62-175A2F851C7A}" type="slidenum">
              <a:rPr lang="en-US" sz="1400" smtClean="0">
                <a:solidFill>
                  <a:srgbClr val="969696"/>
                </a:solidFill>
                <a:latin typeface="Times" pitchFamily="18" charset="0"/>
              </a:rPr>
              <a:pPr/>
              <a:t>60</a:t>
            </a:fld>
            <a:endParaRPr lang="en-US" sz="1400" smtClean="0">
              <a:solidFill>
                <a:srgbClr val="969696"/>
              </a:solidFill>
              <a:latin typeface="Times" pitchFamily="18" charset="0"/>
            </a:endParaRPr>
          </a:p>
        </p:txBody>
      </p:sp>
      <p:sp>
        <p:nvSpPr>
          <p:cNvPr id="72707" name="Rectangle 2"/>
          <p:cNvSpPr>
            <a:spLocks noChangeArrowheads="1"/>
          </p:cNvSpPr>
          <p:nvPr/>
        </p:nvSpPr>
        <p:spPr bwMode="auto">
          <a:xfrm>
            <a:off x="179388" y="260350"/>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Advanced filter design</a:t>
            </a:r>
          </a:p>
        </p:txBody>
      </p:sp>
      <p:sp>
        <p:nvSpPr>
          <p:cNvPr id="72708" name="Rectangle 3"/>
          <p:cNvSpPr>
            <a:spLocks noChangeArrowheads="1"/>
          </p:cNvSpPr>
          <p:nvPr/>
        </p:nvSpPr>
        <p:spPr bwMode="auto">
          <a:xfrm>
            <a:off x="179388" y="1484313"/>
            <a:ext cx="8820150" cy="410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sz="1700">
                <a:sym typeface="Wingdings" pitchFamily="2" charset="2"/>
              </a:rPr>
              <a:t>More sophisticated techniques using longer FIR or IIR filters enable a variety of additional features exploiting the potentiality of digital signal processing:</a:t>
            </a:r>
          </a:p>
          <a:p>
            <a:pPr lvl="1" algn="just">
              <a:buClr>
                <a:schemeClr val="hlink"/>
              </a:buClr>
              <a:buSzPct val="70000"/>
              <a:buFont typeface="Wingdings" pitchFamily="2" charset="2"/>
              <a:buChar char="î"/>
            </a:pPr>
            <a:r>
              <a:rPr lang="en-US" sz="1700">
                <a:sym typeface="Wingdings" pitchFamily="2" charset="2"/>
              </a:rPr>
              <a:t> enlarge the working frequency range with no degradation of the amplitude response</a:t>
            </a:r>
          </a:p>
          <a:p>
            <a:pPr lvl="1" algn="just">
              <a:buClr>
                <a:schemeClr val="hlink"/>
              </a:buClr>
              <a:buSzPct val="70000"/>
              <a:buFont typeface="Wingdings" pitchFamily="2" charset="2"/>
              <a:buChar char="î"/>
            </a:pPr>
            <a:r>
              <a:rPr lang="en-US" sz="1700">
                <a:sym typeface="Wingdings" pitchFamily="2" charset="2"/>
              </a:rPr>
              <a:t> enhance filter selectivity to better reject unwanted frequency components (noise)</a:t>
            </a:r>
          </a:p>
          <a:p>
            <a:pPr lvl="1" algn="just">
              <a:buClr>
                <a:schemeClr val="hlink"/>
              </a:buClr>
              <a:buSzPct val="70000"/>
              <a:buFont typeface="Wingdings" pitchFamily="2" charset="2"/>
              <a:buChar char="î"/>
            </a:pPr>
            <a:r>
              <a:rPr lang="en-US" sz="1700">
                <a:sym typeface="Wingdings" pitchFamily="2" charset="2"/>
              </a:rPr>
              <a:t> minimize the amplitude response at frequencies that must not be fed back</a:t>
            </a:r>
          </a:p>
          <a:p>
            <a:pPr lvl="1" algn="just">
              <a:buClr>
                <a:schemeClr val="hlink"/>
              </a:buClr>
              <a:buSzPct val="70000"/>
              <a:buFont typeface="Wingdings" pitchFamily="2" charset="2"/>
              <a:buChar char="î"/>
            </a:pPr>
            <a:r>
              <a:rPr lang="en-US" sz="1700">
                <a:sym typeface="Wingdings" pitchFamily="2" charset="2"/>
              </a:rPr>
              <a:t> stabilize different tune frequencies simultaneously by designing a filter with two separate working points (for example when horizontal and vertical as well as dipole and quadrupole instabilities have to be addressed by the same feedback system)</a:t>
            </a:r>
          </a:p>
          <a:p>
            <a:pPr lvl="1" algn="just">
              <a:buClr>
                <a:schemeClr val="hlink"/>
              </a:buClr>
              <a:buSzPct val="70000"/>
              <a:buFont typeface="Wingdings" pitchFamily="2" charset="2"/>
              <a:buChar char="î"/>
            </a:pPr>
            <a:r>
              <a:rPr lang="en-US" sz="1700">
                <a:sym typeface="Wingdings" pitchFamily="2" charset="2"/>
              </a:rPr>
              <a:t> improve the robustness of the feedback under parametric changes of accelerator or feedback components (ex. optimal control, robust control, etc.)</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378F4708-C53D-4817-813E-E61AAF1282EE}" type="slidenum">
              <a:rPr lang="en-US" sz="1400" smtClean="0">
                <a:solidFill>
                  <a:srgbClr val="969696"/>
                </a:solidFill>
                <a:latin typeface="Times" pitchFamily="18" charset="0"/>
              </a:rPr>
              <a:pPr/>
              <a:t>61</a:t>
            </a:fld>
            <a:endParaRPr lang="en-US" sz="1400" smtClean="0">
              <a:solidFill>
                <a:srgbClr val="969696"/>
              </a:solidFill>
              <a:latin typeface="Times" pitchFamily="18" charset="0"/>
            </a:endParaRPr>
          </a:p>
        </p:txBody>
      </p:sp>
      <p:sp>
        <p:nvSpPr>
          <p:cNvPr id="73731" name="Rectangle 2"/>
          <p:cNvSpPr>
            <a:spLocks noChangeArrowheads="1"/>
          </p:cNvSpPr>
          <p:nvPr/>
        </p:nvSpPr>
        <p:spPr bwMode="auto">
          <a:xfrm>
            <a:off x="179388" y="260350"/>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Down sampling (longitudinal feedback)</a:t>
            </a:r>
          </a:p>
        </p:txBody>
      </p:sp>
      <p:sp>
        <p:nvSpPr>
          <p:cNvPr id="73732" name="Rectangle 3"/>
          <p:cNvSpPr>
            <a:spLocks noChangeArrowheads="1"/>
          </p:cNvSpPr>
          <p:nvPr/>
        </p:nvSpPr>
        <p:spPr bwMode="auto">
          <a:xfrm>
            <a:off x="71438" y="928688"/>
            <a:ext cx="8964612" cy="314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sz="1600">
                <a:sym typeface="Wingdings" pitchFamily="2" charset="2"/>
              </a:rPr>
              <a:t>The synchrotron frequency is usually much lower than the revolution frequency: one complete synchrotron oscillation is accomplished in many machine turns</a:t>
            </a:r>
          </a:p>
          <a:p>
            <a:pPr algn="just"/>
            <a:r>
              <a:rPr lang="en-US" sz="1600">
                <a:sym typeface="Wingdings" pitchFamily="2" charset="2"/>
              </a:rPr>
              <a:t>In order to be able to properly filter the bunch signal </a:t>
            </a:r>
            <a:r>
              <a:rPr lang="en-US" sz="1600">
                <a:solidFill>
                  <a:schemeClr val="hlink"/>
                </a:solidFill>
                <a:sym typeface="Wingdings" pitchFamily="2" charset="2"/>
              </a:rPr>
              <a:t>down sampling</a:t>
            </a:r>
            <a:r>
              <a:rPr lang="en-US" sz="1600">
                <a:sym typeface="Wingdings" pitchFamily="2" charset="2"/>
              </a:rPr>
              <a:t> is usually carried out</a:t>
            </a:r>
          </a:p>
          <a:p>
            <a:pPr algn="just">
              <a:buClr>
                <a:schemeClr val="hlink"/>
              </a:buClr>
              <a:buSzPct val="70000"/>
              <a:buFont typeface="Wingdings" pitchFamily="2" charset="2"/>
              <a:buNone/>
            </a:pPr>
            <a:r>
              <a:rPr lang="en-US" sz="1600">
                <a:sym typeface="Wingdings" pitchFamily="2" charset="2"/>
              </a:rPr>
              <a:t>One out of </a:t>
            </a:r>
            <a:r>
              <a:rPr lang="en-US" sz="1600" i="1">
                <a:sym typeface="Wingdings" pitchFamily="2" charset="2"/>
              </a:rPr>
              <a:t>D</a:t>
            </a:r>
            <a:r>
              <a:rPr lang="en-US" sz="1600">
                <a:sym typeface="Wingdings" pitchFamily="2" charset="2"/>
              </a:rPr>
              <a:t> samples is used: </a:t>
            </a:r>
            <a:r>
              <a:rPr lang="en-US" sz="1600" i="1">
                <a:solidFill>
                  <a:schemeClr val="hlink"/>
                </a:solidFill>
                <a:sym typeface="Wingdings" pitchFamily="2" charset="2"/>
              </a:rPr>
              <a:t>D</a:t>
            </a:r>
            <a:r>
              <a:rPr lang="en-US" sz="1600">
                <a:solidFill>
                  <a:schemeClr val="hlink"/>
                </a:solidFill>
                <a:sym typeface="Wingdings" pitchFamily="2" charset="2"/>
              </a:rPr>
              <a:t> is the dawn sampling factor</a:t>
            </a:r>
          </a:p>
          <a:p>
            <a:pPr algn="just">
              <a:buClr>
                <a:schemeClr val="hlink"/>
              </a:buClr>
              <a:buSzPct val="70000"/>
              <a:buFont typeface="Wingdings" pitchFamily="2" charset="2"/>
              <a:buNone/>
            </a:pPr>
            <a:r>
              <a:rPr lang="en-US" sz="1600">
                <a:sym typeface="Wingdings" pitchFamily="2" charset="2"/>
              </a:rPr>
              <a:t>The processing is performed over the down sampled digital signal and the filter design is done in the down sampled frequency domain (the original one enlarged by </a:t>
            </a:r>
            <a:r>
              <a:rPr lang="en-US" sz="1600" i="1">
                <a:sym typeface="Wingdings" pitchFamily="2" charset="2"/>
              </a:rPr>
              <a:t>D</a:t>
            </a:r>
            <a:r>
              <a:rPr lang="en-US" sz="1600">
                <a:sym typeface="Wingdings" pitchFamily="2" charset="2"/>
              </a:rPr>
              <a:t>)</a:t>
            </a:r>
          </a:p>
          <a:p>
            <a:pPr algn="just">
              <a:buClr>
                <a:schemeClr val="hlink"/>
              </a:buClr>
              <a:buSzPct val="70000"/>
              <a:buFont typeface="Wingdings" pitchFamily="2" charset="2"/>
              <a:buNone/>
            </a:pPr>
            <a:r>
              <a:rPr lang="en-US" sz="1600">
                <a:sym typeface="Wingdings" pitchFamily="2" charset="2"/>
              </a:rPr>
              <a:t>The turn-by-turn correction signal is reconstructed by a </a:t>
            </a:r>
            <a:r>
              <a:rPr lang="en-US" sz="1600">
                <a:solidFill>
                  <a:schemeClr val="hlink"/>
                </a:solidFill>
                <a:sym typeface="Wingdings" pitchFamily="2" charset="2"/>
              </a:rPr>
              <a:t>hold buffer</a:t>
            </a:r>
            <a:r>
              <a:rPr lang="en-US" sz="1600">
                <a:sym typeface="Wingdings" pitchFamily="2" charset="2"/>
              </a:rPr>
              <a:t> that keeps each calculated correction value for </a:t>
            </a:r>
            <a:r>
              <a:rPr lang="en-US" sz="1600" i="1">
                <a:sym typeface="Wingdings" pitchFamily="2" charset="2"/>
              </a:rPr>
              <a:t>D</a:t>
            </a:r>
            <a:r>
              <a:rPr lang="en-US" sz="1600">
                <a:sym typeface="Wingdings" pitchFamily="2" charset="2"/>
              </a:rPr>
              <a:t> turns</a:t>
            </a:r>
          </a:p>
          <a:p>
            <a:pPr algn="just">
              <a:buClr>
                <a:schemeClr val="hlink"/>
              </a:buClr>
              <a:buSzPct val="70000"/>
              <a:buFont typeface="Wingdings" pitchFamily="2" charset="2"/>
              <a:buNone/>
            </a:pPr>
            <a:r>
              <a:rPr lang="en-US" sz="1600">
                <a:sym typeface="Wingdings" pitchFamily="2" charset="2"/>
              </a:rPr>
              <a:t>The </a:t>
            </a:r>
            <a:r>
              <a:rPr lang="en-US" sz="1600">
                <a:solidFill>
                  <a:schemeClr val="hlink"/>
                </a:solidFill>
                <a:sym typeface="Wingdings" pitchFamily="2" charset="2"/>
              </a:rPr>
              <a:t>reduced data rate</a:t>
            </a:r>
            <a:r>
              <a:rPr lang="en-US" sz="1600">
                <a:sym typeface="Wingdings" pitchFamily="2" charset="2"/>
              </a:rPr>
              <a:t> allows for more time available to perform filter calculations and more complex filters can therefore be implemented</a:t>
            </a:r>
          </a:p>
        </p:txBody>
      </p:sp>
      <p:grpSp>
        <p:nvGrpSpPr>
          <p:cNvPr id="73733" name="Group 137"/>
          <p:cNvGrpSpPr>
            <a:grpSpLocks/>
          </p:cNvGrpSpPr>
          <p:nvPr/>
        </p:nvGrpSpPr>
        <p:grpSpPr bwMode="auto">
          <a:xfrm>
            <a:off x="395288" y="4521200"/>
            <a:ext cx="8112125" cy="2003425"/>
            <a:chOff x="249" y="2848"/>
            <a:chExt cx="5110" cy="1262"/>
          </a:xfrm>
        </p:grpSpPr>
        <p:sp>
          <p:nvSpPr>
            <p:cNvPr id="73734" name="Freeform 89"/>
            <p:cNvSpPr>
              <a:spLocks/>
            </p:cNvSpPr>
            <p:nvPr/>
          </p:nvSpPr>
          <p:spPr bwMode="auto">
            <a:xfrm rot="10800000">
              <a:off x="3879" y="3501"/>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5" name="Line 114"/>
            <p:cNvSpPr>
              <a:spLocks noChangeShapeType="1"/>
            </p:cNvSpPr>
            <p:nvPr/>
          </p:nvSpPr>
          <p:spPr bwMode="auto">
            <a:xfrm>
              <a:off x="3594" y="3095"/>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6" name="Line 115"/>
            <p:cNvSpPr>
              <a:spLocks noChangeShapeType="1"/>
            </p:cNvSpPr>
            <p:nvPr/>
          </p:nvSpPr>
          <p:spPr bwMode="auto">
            <a:xfrm>
              <a:off x="3774" y="3257"/>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7" name="Line 116"/>
            <p:cNvSpPr>
              <a:spLocks noChangeShapeType="1"/>
            </p:cNvSpPr>
            <p:nvPr/>
          </p:nvSpPr>
          <p:spPr bwMode="auto">
            <a:xfrm>
              <a:off x="3938" y="3694"/>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8" name="Oval 101"/>
            <p:cNvSpPr>
              <a:spLocks noChangeAspect="1" noChangeArrowheads="1"/>
            </p:cNvSpPr>
            <p:nvPr/>
          </p:nvSpPr>
          <p:spPr bwMode="auto">
            <a:xfrm>
              <a:off x="4165" y="3904"/>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39" name="Line 120"/>
            <p:cNvSpPr>
              <a:spLocks noChangeShapeType="1"/>
            </p:cNvSpPr>
            <p:nvPr/>
          </p:nvSpPr>
          <p:spPr bwMode="auto">
            <a:xfrm>
              <a:off x="4615" y="3152"/>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0" name="Line 119"/>
            <p:cNvSpPr>
              <a:spLocks noChangeShapeType="1"/>
            </p:cNvSpPr>
            <p:nvPr/>
          </p:nvSpPr>
          <p:spPr bwMode="auto">
            <a:xfrm>
              <a:off x="4454" y="3181"/>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1" name="Line 118"/>
            <p:cNvSpPr>
              <a:spLocks noChangeShapeType="1"/>
            </p:cNvSpPr>
            <p:nvPr/>
          </p:nvSpPr>
          <p:spPr bwMode="auto">
            <a:xfrm>
              <a:off x="4302" y="3561"/>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2" name="Line 117"/>
            <p:cNvSpPr>
              <a:spLocks noChangeShapeType="1"/>
            </p:cNvSpPr>
            <p:nvPr/>
          </p:nvSpPr>
          <p:spPr bwMode="auto">
            <a:xfrm>
              <a:off x="4126" y="3921"/>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3" name="Line 113"/>
            <p:cNvSpPr>
              <a:spLocks noChangeShapeType="1"/>
            </p:cNvSpPr>
            <p:nvPr/>
          </p:nvSpPr>
          <p:spPr bwMode="auto">
            <a:xfrm>
              <a:off x="3446" y="3426"/>
              <a:ext cx="13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4" name="Freeform 6"/>
            <p:cNvSpPr>
              <a:spLocks/>
            </p:cNvSpPr>
            <p:nvPr/>
          </p:nvSpPr>
          <p:spPr bwMode="auto">
            <a:xfrm>
              <a:off x="385" y="3030"/>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5" name="Freeform 7"/>
            <p:cNvSpPr>
              <a:spLocks/>
            </p:cNvSpPr>
            <p:nvPr/>
          </p:nvSpPr>
          <p:spPr bwMode="auto">
            <a:xfrm rot="10800000">
              <a:off x="838" y="3491"/>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6" name="Freeform 8"/>
            <p:cNvSpPr>
              <a:spLocks/>
            </p:cNvSpPr>
            <p:nvPr/>
          </p:nvSpPr>
          <p:spPr bwMode="auto">
            <a:xfrm>
              <a:off x="1292" y="3030"/>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7" name="Line 11"/>
            <p:cNvSpPr>
              <a:spLocks noChangeShapeType="1"/>
            </p:cNvSpPr>
            <p:nvPr/>
          </p:nvSpPr>
          <p:spPr bwMode="auto">
            <a:xfrm>
              <a:off x="385" y="3483"/>
              <a:ext cx="181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8" name="Line 12"/>
            <p:cNvSpPr>
              <a:spLocks noChangeShapeType="1"/>
            </p:cNvSpPr>
            <p:nvPr/>
          </p:nvSpPr>
          <p:spPr bwMode="auto">
            <a:xfrm flipV="1">
              <a:off x="385" y="2939"/>
              <a:ext cx="0" cy="5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49" name="Oval 16"/>
            <p:cNvSpPr>
              <a:spLocks noChangeAspect="1" noChangeArrowheads="1"/>
            </p:cNvSpPr>
            <p:nvPr/>
          </p:nvSpPr>
          <p:spPr bwMode="auto">
            <a:xfrm>
              <a:off x="401" y="3397"/>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0" name="Oval 17"/>
            <p:cNvSpPr>
              <a:spLocks noChangeAspect="1" noChangeArrowheads="1"/>
            </p:cNvSpPr>
            <p:nvPr/>
          </p:nvSpPr>
          <p:spPr bwMode="auto">
            <a:xfrm>
              <a:off x="431" y="3320"/>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1" name="Oval 18"/>
            <p:cNvSpPr>
              <a:spLocks noChangeAspect="1" noChangeArrowheads="1"/>
            </p:cNvSpPr>
            <p:nvPr/>
          </p:nvSpPr>
          <p:spPr bwMode="auto">
            <a:xfrm>
              <a:off x="459" y="3246"/>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2" name="Oval 19"/>
            <p:cNvSpPr>
              <a:spLocks noChangeAspect="1" noChangeArrowheads="1"/>
            </p:cNvSpPr>
            <p:nvPr/>
          </p:nvSpPr>
          <p:spPr bwMode="auto">
            <a:xfrm>
              <a:off x="490" y="3173"/>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3" name="Oval 20"/>
            <p:cNvSpPr>
              <a:spLocks noChangeAspect="1" noChangeArrowheads="1"/>
            </p:cNvSpPr>
            <p:nvPr/>
          </p:nvSpPr>
          <p:spPr bwMode="auto">
            <a:xfrm>
              <a:off x="531" y="3096"/>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4" name="Oval 21"/>
            <p:cNvSpPr>
              <a:spLocks noChangeAspect="1" noChangeArrowheads="1"/>
            </p:cNvSpPr>
            <p:nvPr/>
          </p:nvSpPr>
          <p:spPr bwMode="auto">
            <a:xfrm>
              <a:off x="594" y="3052"/>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5" name="Oval 22"/>
            <p:cNvSpPr>
              <a:spLocks noChangeAspect="1" noChangeArrowheads="1"/>
            </p:cNvSpPr>
            <p:nvPr/>
          </p:nvSpPr>
          <p:spPr bwMode="auto">
            <a:xfrm>
              <a:off x="651" y="3103"/>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6" name="Oval 23"/>
            <p:cNvSpPr>
              <a:spLocks noChangeAspect="1" noChangeArrowheads="1"/>
            </p:cNvSpPr>
            <p:nvPr/>
          </p:nvSpPr>
          <p:spPr bwMode="auto">
            <a:xfrm>
              <a:off x="702" y="3178"/>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7" name="Oval 24"/>
            <p:cNvSpPr>
              <a:spLocks noChangeAspect="1" noChangeArrowheads="1"/>
            </p:cNvSpPr>
            <p:nvPr/>
          </p:nvSpPr>
          <p:spPr bwMode="auto">
            <a:xfrm>
              <a:off x="740" y="3257"/>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8" name="Oval 25"/>
            <p:cNvSpPr>
              <a:spLocks noChangeAspect="1" noChangeArrowheads="1"/>
            </p:cNvSpPr>
            <p:nvPr/>
          </p:nvSpPr>
          <p:spPr bwMode="auto">
            <a:xfrm>
              <a:off x="773" y="3347"/>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59" name="Oval 26"/>
            <p:cNvSpPr>
              <a:spLocks noChangeAspect="1" noChangeArrowheads="1"/>
            </p:cNvSpPr>
            <p:nvPr/>
          </p:nvSpPr>
          <p:spPr bwMode="auto">
            <a:xfrm>
              <a:off x="805" y="3433"/>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0" name="Oval 27"/>
            <p:cNvSpPr>
              <a:spLocks noChangeAspect="1" noChangeArrowheads="1"/>
            </p:cNvSpPr>
            <p:nvPr/>
          </p:nvSpPr>
          <p:spPr bwMode="auto">
            <a:xfrm>
              <a:off x="837" y="3519"/>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1" name="Oval 28"/>
            <p:cNvSpPr>
              <a:spLocks noChangeAspect="1" noChangeArrowheads="1"/>
            </p:cNvSpPr>
            <p:nvPr/>
          </p:nvSpPr>
          <p:spPr bwMode="auto">
            <a:xfrm>
              <a:off x="870" y="3602"/>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2" name="Oval 29"/>
            <p:cNvSpPr>
              <a:spLocks noChangeAspect="1" noChangeArrowheads="1"/>
            </p:cNvSpPr>
            <p:nvPr/>
          </p:nvSpPr>
          <p:spPr bwMode="auto">
            <a:xfrm>
              <a:off x="900" y="3686"/>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3" name="Oval 30"/>
            <p:cNvSpPr>
              <a:spLocks noChangeAspect="1" noChangeArrowheads="1"/>
            </p:cNvSpPr>
            <p:nvPr/>
          </p:nvSpPr>
          <p:spPr bwMode="auto">
            <a:xfrm>
              <a:off x="945" y="3774"/>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4" name="Oval 31"/>
            <p:cNvSpPr>
              <a:spLocks noChangeAspect="1" noChangeArrowheads="1"/>
            </p:cNvSpPr>
            <p:nvPr/>
          </p:nvSpPr>
          <p:spPr bwMode="auto">
            <a:xfrm>
              <a:off x="996" y="3856"/>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5" name="Oval 32"/>
            <p:cNvSpPr>
              <a:spLocks noChangeAspect="1" noChangeArrowheads="1"/>
            </p:cNvSpPr>
            <p:nvPr/>
          </p:nvSpPr>
          <p:spPr bwMode="auto">
            <a:xfrm>
              <a:off x="1082" y="3893"/>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6" name="Oval 33"/>
            <p:cNvSpPr>
              <a:spLocks noChangeAspect="1" noChangeArrowheads="1"/>
            </p:cNvSpPr>
            <p:nvPr/>
          </p:nvSpPr>
          <p:spPr bwMode="auto">
            <a:xfrm>
              <a:off x="1141" y="3817"/>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7" name="Oval 34"/>
            <p:cNvSpPr>
              <a:spLocks noChangeAspect="1" noChangeArrowheads="1"/>
            </p:cNvSpPr>
            <p:nvPr/>
          </p:nvSpPr>
          <p:spPr bwMode="auto">
            <a:xfrm>
              <a:off x="1185" y="3728"/>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8" name="Oval 35"/>
            <p:cNvSpPr>
              <a:spLocks noChangeAspect="1" noChangeArrowheads="1"/>
            </p:cNvSpPr>
            <p:nvPr/>
          </p:nvSpPr>
          <p:spPr bwMode="auto">
            <a:xfrm>
              <a:off x="1254" y="3535"/>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69" name="Oval 36"/>
            <p:cNvSpPr>
              <a:spLocks noChangeAspect="1" noChangeArrowheads="1"/>
            </p:cNvSpPr>
            <p:nvPr/>
          </p:nvSpPr>
          <p:spPr bwMode="auto">
            <a:xfrm>
              <a:off x="1223" y="3633"/>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0" name="Oval 37"/>
            <p:cNvSpPr>
              <a:spLocks noChangeAspect="1" noChangeArrowheads="1"/>
            </p:cNvSpPr>
            <p:nvPr/>
          </p:nvSpPr>
          <p:spPr bwMode="auto">
            <a:xfrm>
              <a:off x="1294" y="3436"/>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1" name="Oval 38"/>
            <p:cNvSpPr>
              <a:spLocks noChangeAspect="1" noChangeArrowheads="1"/>
            </p:cNvSpPr>
            <p:nvPr/>
          </p:nvSpPr>
          <p:spPr bwMode="auto">
            <a:xfrm>
              <a:off x="1326" y="3341"/>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2" name="Oval 39"/>
            <p:cNvSpPr>
              <a:spLocks noChangeAspect="1" noChangeArrowheads="1"/>
            </p:cNvSpPr>
            <p:nvPr/>
          </p:nvSpPr>
          <p:spPr bwMode="auto">
            <a:xfrm>
              <a:off x="1364" y="3246"/>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3" name="Oval 40"/>
            <p:cNvSpPr>
              <a:spLocks noChangeAspect="1" noChangeArrowheads="1"/>
            </p:cNvSpPr>
            <p:nvPr/>
          </p:nvSpPr>
          <p:spPr bwMode="auto">
            <a:xfrm>
              <a:off x="1408" y="3154"/>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4" name="Oval 41"/>
            <p:cNvSpPr>
              <a:spLocks noChangeAspect="1" noChangeArrowheads="1"/>
            </p:cNvSpPr>
            <p:nvPr/>
          </p:nvSpPr>
          <p:spPr bwMode="auto">
            <a:xfrm>
              <a:off x="1463" y="3067"/>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5" name="Oval 42"/>
            <p:cNvSpPr>
              <a:spLocks noChangeAspect="1" noChangeArrowheads="1"/>
            </p:cNvSpPr>
            <p:nvPr/>
          </p:nvSpPr>
          <p:spPr bwMode="auto">
            <a:xfrm>
              <a:off x="1548" y="3093"/>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6" name="Oval 43"/>
            <p:cNvSpPr>
              <a:spLocks noChangeAspect="1" noChangeArrowheads="1"/>
            </p:cNvSpPr>
            <p:nvPr/>
          </p:nvSpPr>
          <p:spPr bwMode="auto">
            <a:xfrm>
              <a:off x="1596" y="3166"/>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7" name="Oval 44"/>
            <p:cNvSpPr>
              <a:spLocks noChangeAspect="1" noChangeArrowheads="1"/>
            </p:cNvSpPr>
            <p:nvPr/>
          </p:nvSpPr>
          <p:spPr bwMode="auto">
            <a:xfrm>
              <a:off x="1644" y="3257"/>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8" name="Oval 45"/>
            <p:cNvSpPr>
              <a:spLocks noChangeAspect="1" noChangeArrowheads="1"/>
            </p:cNvSpPr>
            <p:nvPr/>
          </p:nvSpPr>
          <p:spPr bwMode="auto">
            <a:xfrm>
              <a:off x="1684" y="3347"/>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79" name="Oval 46"/>
            <p:cNvSpPr>
              <a:spLocks noChangeAspect="1" noChangeArrowheads="1"/>
            </p:cNvSpPr>
            <p:nvPr/>
          </p:nvSpPr>
          <p:spPr bwMode="auto">
            <a:xfrm>
              <a:off x="1720" y="3438"/>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80" name="Rectangle 47"/>
            <p:cNvSpPr>
              <a:spLocks noChangeArrowheads="1"/>
            </p:cNvSpPr>
            <p:nvPr/>
          </p:nvSpPr>
          <p:spPr bwMode="auto">
            <a:xfrm>
              <a:off x="2290" y="3022"/>
              <a:ext cx="81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2000" b="1" i="1">
                  <a:solidFill>
                    <a:schemeClr val="tx1"/>
                  </a:solidFill>
                  <a:sym typeface="Symbol" pitchFamily="18" charset="2"/>
                </a:rPr>
                <a:t>D</a:t>
              </a:r>
              <a:r>
                <a:rPr lang="en-GB" sz="2000" b="1">
                  <a:solidFill>
                    <a:schemeClr val="tx1"/>
                  </a:solidFill>
                  <a:sym typeface="Symbol" pitchFamily="18" charset="2"/>
                </a:rPr>
                <a:t> = 4</a:t>
              </a:r>
              <a:r>
                <a:rPr lang="en-GB" sz="1200">
                  <a:solidFill>
                    <a:schemeClr val="tx1"/>
                  </a:solidFill>
                  <a:sym typeface="Symbol" pitchFamily="18" charset="2"/>
                </a:rPr>
                <a:t> </a:t>
              </a:r>
              <a:endParaRPr lang="en-GB" sz="1200">
                <a:solidFill>
                  <a:schemeClr val="tx1"/>
                </a:solidFill>
                <a:latin typeface="Arial" charset="0"/>
              </a:endParaRPr>
            </a:p>
          </p:txBody>
        </p:sp>
        <p:sp>
          <p:nvSpPr>
            <p:cNvPr id="73781" name="Rectangle 48"/>
            <p:cNvSpPr>
              <a:spLocks noChangeArrowheads="1"/>
            </p:cNvSpPr>
            <p:nvPr/>
          </p:nvSpPr>
          <p:spPr bwMode="auto">
            <a:xfrm>
              <a:off x="249" y="2902"/>
              <a:ext cx="15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a:solidFill>
                    <a:schemeClr val="tx1"/>
                  </a:solidFill>
                  <a:latin typeface="Arial" charset="0"/>
                </a:rPr>
                <a:t>Bunch samples</a:t>
              </a:r>
            </a:p>
          </p:txBody>
        </p:sp>
        <p:sp>
          <p:nvSpPr>
            <p:cNvPr id="73782" name="Rectangle 49"/>
            <p:cNvSpPr>
              <a:spLocks noChangeArrowheads="1"/>
            </p:cNvSpPr>
            <p:nvPr/>
          </p:nvSpPr>
          <p:spPr bwMode="auto">
            <a:xfrm>
              <a:off x="3334" y="2848"/>
              <a:ext cx="15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a:solidFill>
                    <a:schemeClr val="tx1"/>
                  </a:solidFill>
                  <a:latin typeface="Arial" charset="0"/>
                </a:rPr>
                <a:t>Bunch correction samples</a:t>
              </a:r>
            </a:p>
          </p:txBody>
        </p:sp>
        <p:sp>
          <p:nvSpPr>
            <p:cNvPr id="73783" name="Freeform 50"/>
            <p:cNvSpPr>
              <a:spLocks/>
            </p:cNvSpPr>
            <p:nvPr/>
          </p:nvSpPr>
          <p:spPr bwMode="auto">
            <a:xfrm>
              <a:off x="3424" y="3040"/>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84" name="Freeform 51"/>
            <p:cNvSpPr>
              <a:spLocks/>
            </p:cNvSpPr>
            <p:nvPr/>
          </p:nvSpPr>
          <p:spPr bwMode="auto">
            <a:xfrm>
              <a:off x="4331" y="3040"/>
              <a:ext cx="453" cy="461"/>
            </a:xfrm>
            <a:custGeom>
              <a:avLst/>
              <a:gdLst>
                <a:gd name="T0" fmla="*/ 0 w 453"/>
                <a:gd name="T1" fmla="*/ 461 h 461"/>
                <a:gd name="T2" fmla="*/ 181 w 453"/>
                <a:gd name="T3" fmla="*/ 53 h 461"/>
                <a:gd name="T4" fmla="*/ 317 w 453"/>
                <a:gd name="T5" fmla="*/ 143 h 461"/>
                <a:gd name="T6" fmla="*/ 453 w 453"/>
                <a:gd name="T7" fmla="*/ 461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3" h="461">
                  <a:moveTo>
                    <a:pt x="0" y="461"/>
                  </a:moveTo>
                  <a:cubicBezTo>
                    <a:pt x="64" y="283"/>
                    <a:pt x="128" y="106"/>
                    <a:pt x="181" y="53"/>
                  </a:cubicBezTo>
                  <a:cubicBezTo>
                    <a:pt x="234" y="0"/>
                    <a:pt x="272" y="75"/>
                    <a:pt x="317" y="143"/>
                  </a:cubicBezTo>
                  <a:cubicBezTo>
                    <a:pt x="362" y="211"/>
                    <a:pt x="407" y="336"/>
                    <a:pt x="453" y="46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85" name="Line 52"/>
            <p:cNvSpPr>
              <a:spLocks noChangeShapeType="1"/>
            </p:cNvSpPr>
            <p:nvPr/>
          </p:nvSpPr>
          <p:spPr bwMode="auto">
            <a:xfrm>
              <a:off x="3424" y="3493"/>
              <a:ext cx="181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86" name="Line 53"/>
            <p:cNvSpPr>
              <a:spLocks noChangeShapeType="1"/>
            </p:cNvSpPr>
            <p:nvPr/>
          </p:nvSpPr>
          <p:spPr bwMode="auto">
            <a:xfrm flipV="1">
              <a:off x="3424" y="2949"/>
              <a:ext cx="0" cy="5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87" name="Oval 54"/>
            <p:cNvSpPr>
              <a:spLocks noChangeAspect="1" noChangeArrowheads="1"/>
            </p:cNvSpPr>
            <p:nvPr/>
          </p:nvSpPr>
          <p:spPr bwMode="auto">
            <a:xfrm>
              <a:off x="3440" y="3407"/>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88" name="Oval 58"/>
            <p:cNvSpPr>
              <a:spLocks noChangeAspect="1" noChangeArrowheads="1"/>
            </p:cNvSpPr>
            <p:nvPr/>
          </p:nvSpPr>
          <p:spPr bwMode="auto">
            <a:xfrm>
              <a:off x="3586" y="3078"/>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89" name="Oval 62"/>
            <p:cNvSpPr>
              <a:spLocks noChangeAspect="1" noChangeArrowheads="1"/>
            </p:cNvSpPr>
            <p:nvPr/>
          </p:nvSpPr>
          <p:spPr bwMode="auto">
            <a:xfrm>
              <a:off x="3767" y="3245"/>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90" name="Oval 66"/>
            <p:cNvSpPr>
              <a:spLocks noChangeAspect="1" noChangeArrowheads="1"/>
            </p:cNvSpPr>
            <p:nvPr/>
          </p:nvSpPr>
          <p:spPr bwMode="auto">
            <a:xfrm>
              <a:off x="3935" y="3676"/>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91" name="Oval 69"/>
            <p:cNvSpPr>
              <a:spLocks noChangeAspect="1" noChangeArrowheads="1"/>
            </p:cNvSpPr>
            <p:nvPr/>
          </p:nvSpPr>
          <p:spPr bwMode="auto">
            <a:xfrm>
              <a:off x="3482" y="3409"/>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92" name="Oval 70"/>
            <p:cNvSpPr>
              <a:spLocks noChangeAspect="1" noChangeArrowheads="1"/>
            </p:cNvSpPr>
            <p:nvPr/>
          </p:nvSpPr>
          <p:spPr bwMode="auto">
            <a:xfrm>
              <a:off x="4121" y="3903"/>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93" name="Oval 73"/>
            <p:cNvSpPr>
              <a:spLocks noChangeAspect="1" noChangeArrowheads="1"/>
            </p:cNvSpPr>
            <p:nvPr/>
          </p:nvSpPr>
          <p:spPr bwMode="auto">
            <a:xfrm>
              <a:off x="4293" y="3545"/>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94" name="Oval 78"/>
            <p:cNvSpPr>
              <a:spLocks noChangeAspect="1" noChangeArrowheads="1"/>
            </p:cNvSpPr>
            <p:nvPr/>
          </p:nvSpPr>
          <p:spPr bwMode="auto">
            <a:xfrm>
              <a:off x="4447" y="3164"/>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95" name="Oval 82"/>
            <p:cNvSpPr>
              <a:spLocks noChangeAspect="1" noChangeArrowheads="1"/>
            </p:cNvSpPr>
            <p:nvPr/>
          </p:nvSpPr>
          <p:spPr bwMode="auto">
            <a:xfrm>
              <a:off x="4608" y="3133"/>
              <a:ext cx="34" cy="34"/>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796" name="Rectangle 85"/>
            <p:cNvSpPr>
              <a:spLocks noChangeArrowheads="1"/>
            </p:cNvSpPr>
            <p:nvPr/>
          </p:nvSpPr>
          <p:spPr bwMode="auto">
            <a:xfrm>
              <a:off x="975" y="3937"/>
              <a:ext cx="15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a:solidFill>
                    <a:schemeClr val="hlink"/>
                  </a:solidFill>
                  <a:latin typeface="Arial" charset="0"/>
                </a:rPr>
                <a:t>Selected samples</a:t>
              </a:r>
            </a:p>
          </p:txBody>
        </p:sp>
        <p:sp>
          <p:nvSpPr>
            <p:cNvPr id="73797" name="Line 87"/>
            <p:cNvSpPr>
              <a:spLocks noChangeShapeType="1"/>
            </p:cNvSpPr>
            <p:nvPr/>
          </p:nvSpPr>
          <p:spPr bwMode="auto">
            <a:xfrm flipH="1" flipV="1">
              <a:off x="1117" y="3931"/>
              <a:ext cx="181" cy="4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98" name="Line 88"/>
            <p:cNvSpPr>
              <a:spLocks noChangeShapeType="1"/>
            </p:cNvSpPr>
            <p:nvPr/>
          </p:nvSpPr>
          <p:spPr bwMode="auto">
            <a:xfrm flipH="1" flipV="1">
              <a:off x="1280" y="3574"/>
              <a:ext cx="91" cy="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99" name="Oval 90"/>
            <p:cNvSpPr>
              <a:spLocks noChangeAspect="1" noChangeArrowheads="1"/>
            </p:cNvSpPr>
            <p:nvPr/>
          </p:nvSpPr>
          <p:spPr bwMode="auto">
            <a:xfrm>
              <a:off x="3522" y="3409"/>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0" name="Oval 91"/>
            <p:cNvSpPr>
              <a:spLocks noChangeAspect="1" noChangeArrowheads="1"/>
            </p:cNvSpPr>
            <p:nvPr/>
          </p:nvSpPr>
          <p:spPr bwMode="auto">
            <a:xfrm>
              <a:off x="3562" y="3409"/>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1" name="Oval 92"/>
            <p:cNvSpPr>
              <a:spLocks noChangeAspect="1" noChangeArrowheads="1"/>
            </p:cNvSpPr>
            <p:nvPr/>
          </p:nvSpPr>
          <p:spPr bwMode="auto">
            <a:xfrm>
              <a:off x="3629" y="3079"/>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2" name="Oval 93"/>
            <p:cNvSpPr>
              <a:spLocks noChangeAspect="1" noChangeArrowheads="1"/>
            </p:cNvSpPr>
            <p:nvPr/>
          </p:nvSpPr>
          <p:spPr bwMode="auto">
            <a:xfrm>
              <a:off x="3669" y="3079"/>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3" name="Oval 94"/>
            <p:cNvSpPr>
              <a:spLocks noChangeAspect="1" noChangeArrowheads="1"/>
            </p:cNvSpPr>
            <p:nvPr/>
          </p:nvSpPr>
          <p:spPr bwMode="auto">
            <a:xfrm>
              <a:off x="3709" y="3079"/>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4" name="Oval 95"/>
            <p:cNvSpPr>
              <a:spLocks noChangeAspect="1" noChangeArrowheads="1"/>
            </p:cNvSpPr>
            <p:nvPr/>
          </p:nvSpPr>
          <p:spPr bwMode="auto">
            <a:xfrm>
              <a:off x="3813" y="3245"/>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5" name="Oval 96"/>
            <p:cNvSpPr>
              <a:spLocks noChangeAspect="1" noChangeArrowheads="1"/>
            </p:cNvSpPr>
            <p:nvPr/>
          </p:nvSpPr>
          <p:spPr bwMode="auto">
            <a:xfrm>
              <a:off x="3853" y="3245"/>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6" name="Oval 97"/>
            <p:cNvSpPr>
              <a:spLocks noChangeAspect="1" noChangeArrowheads="1"/>
            </p:cNvSpPr>
            <p:nvPr/>
          </p:nvSpPr>
          <p:spPr bwMode="auto">
            <a:xfrm>
              <a:off x="3893" y="3245"/>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7" name="Oval 98"/>
            <p:cNvSpPr>
              <a:spLocks noChangeAspect="1" noChangeArrowheads="1"/>
            </p:cNvSpPr>
            <p:nvPr/>
          </p:nvSpPr>
          <p:spPr bwMode="auto">
            <a:xfrm>
              <a:off x="3977" y="3677"/>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8" name="Oval 99"/>
            <p:cNvSpPr>
              <a:spLocks noChangeAspect="1" noChangeArrowheads="1"/>
            </p:cNvSpPr>
            <p:nvPr/>
          </p:nvSpPr>
          <p:spPr bwMode="auto">
            <a:xfrm>
              <a:off x="4017" y="3677"/>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09" name="Oval 100"/>
            <p:cNvSpPr>
              <a:spLocks noChangeAspect="1" noChangeArrowheads="1"/>
            </p:cNvSpPr>
            <p:nvPr/>
          </p:nvSpPr>
          <p:spPr bwMode="auto">
            <a:xfrm>
              <a:off x="4057" y="3677"/>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0" name="Oval 102"/>
            <p:cNvSpPr>
              <a:spLocks noChangeAspect="1" noChangeArrowheads="1"/>
            </p:cNvSpPr>
            <p:nvPr/>
          </p:nvSpPr>
          <p:spPr bwMode="auto">
            <a:xfrm>
              <a:off x="4205" y="3904"/>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1" name="Oval 103"/>
            <p:cNvSpPr>
              <a:spLocks noChangeAspect="1" noChangeArrowheads="1"/>
            </p:cNvSpPr>
            <p:nvPr/>
          </p:nvSpPr>
          <p:spPr bwMode="auto">
            <a:xfrm>
              <a:off x="4245" y="3904"/>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2" name="Oval 104"/>
            <p:cNvSpPr>
              <a:spLocks noChangeAspect="1" noChangeArrowheads="1"/>
            </p:cNvSpPr>
            <p:nvPr/>
          </p:nvSpPr>
          <p:spPr bwMode="auto">
            <a:xfrm>
              <a:off x="4337" y="3545"/>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3" name="Oval 105"/>
            <p:cNvSpPr>
              <a:spLocks noChangeAspect="1" noChangeArrowheads="1"/>
            </p:cNvSpPr>
            <p:nvPr/>
          </p:nvSpPr>
          <p:spPr bwMode="auto">
            <a:xfrm>
              <a:off x="4377" y="3545"/>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4" name="Oval 106"/>
            <p:cNvSpPr>
              <a:spLocks noChangeAspect="1" noChangeArrowheads="1"/>
            </p:cNvSpPr>
            <p:nvPr/>
          </p:nvSpPr>
          <p:spPr bwMode="auto">
            <a:xfrm>
              <a:off x="4417" y="3545"/>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5" name="Oval 107"/>
            <p:cNvSpPr>
              <a:spLocks noChangeAspect="1" noChangeArrowheads="1"/>
            </p:cNvSpPr>
            <p:nvPr/>
          </p:nvSpPr>
          <p:spPr bwMode="auto">
            <a:xfrm>
              <a:off x="4489" y="3166"/>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6" name="Oval 108"/>
            <p:cNvSpPr>
              <a:spLocks noChangeAspect="1" noChangeArrowheads="1"/>
            </p:cNvSpPr>
            <p:nvPr/>
          </p:nvSpPr>
          <p:spPr bwMode="auto">
            <a:xfrm>
              <a:off x="4529" y="3166"/>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7" name="Oval 109"/>
            <p:cNvSpPr>
              <a:spLocks noChangeAspect="1" noChangeArrowheads="1"/>
            </p:cNvSpPr>
            <p:nvPr/>
          </p:nvSpPr>
          <p:spPr bwMode="auto">
            <a:xfrm>
              <a:off x="4569" y="3166"/>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8" name="Oval 110"/>
            <p:cNvSpPr>
              <a:spLocks noChangeAspect="1" noChangeArrowheads="1"/>
            </p:cNvSpPr>
            <p:nvPr/>
          </p:nvSpPr>
          <p:spPr bwMode="auto">
            <a:xfrm>
              <a:off x="4652" y="3135"/>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19" name="Oval 111"/>
            <p:cNvSpPr>
              <a:spLocks noChangeAspect="1" noChangeArrowheads="1"/>
            </p:cNvSpPr>
            <p:nvPr/>
          </p:nvSpPr>
          <p:spPr bwMode="auto">
            <a:xfrm>
              <a:off x="4692" y="3135"/>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20" name="Oval 112"/>
            <p:cNvSpPr>
              <a:spLocks noChangeAspect="1" noChangeArrowheads="1"/>
            </p:cNvSpPr>
            <p:nvPr/>
          </p:nvSpPr>
          <p:spPr bwMode="auto">
            <a:xfrm>
              <a:off x="4732" y="3135"/>
              <a:ext cx="29" cy="29"/>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21" name="Line 122"/>
            <p:cNvSpPr>
              <a:spLocks noChangeShapeType="1"/>
            </p:cNvSpPr>
            <p:nvPr/>
          </p:nvSpPr>
          <p:spPr bwMode="auto">
            <a:xfrm flipV="1">
              <a:off x="3575" y="3108"/>
              <a:ext cx="26" cy="31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22" name="Line 124"/>
            <p:cNvSpPr>
              <a:spLocks noChangeShapeType="1"/>
            </p:cNvSpPr>
            <p:nvPr/>
          </p:nvSpPr>
          <p:spPr bwMode="auto">
            <a:xfrm>
              <a:off x="3727" y="3084"/>
              <a:ext cx="45" cy="1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23" name="Line 125"/>
            <p:cNvSpPr>
              <a:spLocks noChangeShapeType="1"/>
            </p:cNvSpPr>
            <p:nvPr/>
          </p:nvSpPr>
          <p:spPr bwMode="auto">
            <a:xfrm>
              <a:off x="3905" y="3263"/>
              <a:ext cx="46" cy="4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24" name="Line 126"/>
            <p:cNvSpPr>
              <a:spLocks noChangeShapeType="1"/>
            </p:cNvSpPr>
            <p:nvPr/>
          </p:nvSpPr>
          <p:spPr bwMode="auto">
            <a:xfrm>
              <a:off x="4074" y="3683"/>
              <a:ext cx="57" cy="2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25" name="Line 127"/>
            <p:cNvSpPr>
              <a:spLocks noChangeShapeType="1"/>
            </p:cNvSpPr>
            <p:nvPr/>
          </p:nvSpPr>
          <p:spPr bwMode="auto">
            <a:xfrm flipV="1">
              <a:off x="4260" y="3580"/>
              <a:ext cx="45" cy="31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26" name="Line 128"/>
            <p:cNvSpPr>
              <a:spLocks noChangeShapeType="1"/>
            </p:cNvSpPr>
            <p:nvPr/>
          </p:nvSpPr>
          <p:spPr bwMode="auto">
            <a:xfrm flipV="1">
              <a:off x="4429" y="3193"/>
              <a:ext cx="36" cy="36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27" name="Line 130"/>
            <p:cNvSpPr>
              <a:spLocks noChangeShapeType="1"/>
            </p:cNvSpPr>
            <p:nvPr/>
          </p:nvSpPr>
          <p:spPr bwMode="auto">
            <a:xfrm>
              <a:off x="4604" y="3166"/>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28" name="Line 131"/>
            <p:cNvSpPr>
              <a:spLocks noChangeShapeType="1"/>
            </p:cNvSpPr>
            <p:nvPr/>
          </p:nvSpPr>
          <p:spPr bwMode="auto">
            <a:xfrm flipV="1">
              <a:off x="4574" y="3159"/>
              <a:ext cx="45" cy="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29" name="Rectangle 132"/>
            <p:cNvSpPr>
              <a:spLocks noChangeArrowheads="1"/>
            </p:cNvSpPr>
            <p:nvPr/>
          </p:nvSpPr>
          <p:spPr bwMode="auto">
            <a:xfrm>
              <a:off x="4498" y="3783"/>
              <a:ext cx="861"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200">
                  <a:solidFill>
                    <a:schemeClr val="hlink"/>
                  </a:solidFill>
                  <a:latin typeface="Arial" charset="0"/>
                </a:rPr>
                <a:t>Held samples</a:t>
              </a:r>
            </a:p>
          </p:txBody>
        </p:sp>
        <p:sp>
          <p:nvSpPr>
            <p:cNvPr id="73830" name="Line 133"/>
            <p:cNvSpPr>
              <a:spLocks noChangeShapeType="1"/>
            </p:cNvSpPr>
            <p:nvPr/>
          </p:nvSpPr>
          <p:spPr bwMode="auto">
            <a:xfrm flipH="1" flipV="1">
              <a:off x="4444" y="3580"/>
              <a:ext cx="205" cy="2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31" name="Line 134"/>
            <p:cNvSpPr>
              <a:spLocks noChangeShapeType="1"/>
            </p:cNvSpPr>
            <p:nvPr/>
          </p:nvSpPr>
          <p:spPr bwMode="auto">
            <a:xfrm flipH="1" flipV="1">
              <a:off x="4407" y="3583"/>
              <a:ext cx="190" cy="3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832" name="AutoShape 136"/>
            <p:cNvSpPr>
              <a:spLocks noChangeArrowheads="1"/>
            </p:cNvSpPr>
            <p:nvPr/>
          </p:nvSpPr>
          <p:spPr bwMode="auto">
            <a:xfrm>
              <a:off x="2336" y="3248"/>
              <a:ext cx="998" cy="318"/>
            </a:xfrm>
            <a:prstGeom prst="rightArrow">
              <a:avLst>
                <a:gd name="adj1" fmla="val 50000"/>
                <a:gd name="adj2" fmla="val 78459"/>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Processing</a:t>
              </a:r>
            </a:p>
          </p:txBody>
        </p:sp>
      </p:gr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2A64A4C-5C61-48A3-B92E-408C4712ED68}" type="slidenum">
              <a:rPr lang="en-US" sz="1400" smtClean="0">
                <a:solidFill>
                  <a:srgbClr val="969696"/>
                </a:solidFill>
                <a:latin typeface="Times" pitchFamily="18" charset="0"/>
              </a:rPr>
              <a:pPr/>
              <a:t>62</a:t>
            </a:fld>
            <a:endParaRPr lang="en-US" sz="1400" smtClean="0">
              <a:solidFill>
                <a:srgbClr val="969696"/>
              </a:solidFill>
              <a:latin typeface="Times" pitchFamily="18" charset="0"/>
            </a:endParaRPr>
          </a:p>
        </p:txBody>
      </p:sp>
      <p:sp>
        <p:nvSpPr>
          <p:cNvPr id="74755" name="Line 165"/>
          <p:cNvSpPr>
            <a:spLocks noChangeShapeType="1"/>
          </p:cNvSpPr>
          <p:nvPr/>
        </p:nvSpPr>
        <p:spPr bwMode="auto">
          <a:xfrm>
            <a:off x="4768850" y="5191125"/>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56" name="Rectangle 12"/>
          <p:cNvSpPr>
            <a:spLocks noChangeArrowheads="1"/>
          </p:cNvSpPr>
          <p:nvPr/>
        </p:nvSpPr>
        <p:spPr bwMode="auto">
          <a:xfrm>
            <a:off x="179388" y="188913"/>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Integrated diagnostic tools</a:t>
            </a:r>
          </a:p>
        </p:txBody>
      </p:sp>
      <p:sp>
        <p:nvSpPr>
          <p:cNvPr id="95245" name="Rectangle 13"/>
          <p:cNvSpPr>
            <a:spLocks noChangeArrowheads="1"/>
          </p:cNvSpPr>
          <p:nvPr/>
        </p:nvSpPr>
        <p:spPr bwMode="auto">
          <a:xfrm>
            <a:off x="0" y="908050"/>
            <a:ext cx="9144000" cy="2659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r>
              <a:rPr lang="en-US" sz="1600">
                <a:sym typeface="Wingdings" pitchFamily="2" charset="2"/>
              </a:rPr>
              <a:t>A feedback system can implement a number of diagnostic tools useful for commissioning and optimization of the feedback system as well as for machine physics studies:</a:t>
            </a:r>
          </a:p>
          <a:p>
            <a:pPr marL="342900" indent="-342900" algn="just">
              <a:buFontTx/>
              <a:buAutoNum type="arabicPeriod"/>
            </a:pPr>
            <a:r>
              <a:rPr lang="en-US" sz="1600">
                <a:solidFill>
                  <a:schemeClr val="hlink"/>
                </a:solidFill>
                <a:sym typeface="Wingdings" pitchFamily="2" charset="2"/>
              </a:rPr>
              <a:t>ADC data recording</a:t>
            </a:r>
            <a:r>
              <a:rPr lang="en-US" sz="1600">
                <a:sym typeface="Wingdings" pitchFamily="2" charset="2"/>
              </a:rPr>
              <a:t>: acquisition and recording, in parallel with the feedback operation, of a large number of samples for off-line data analysis</a:t>
            </a:r>
          </a:p>
          <a:p>
            <a:pPr marL="342900" indent="-342900" algn="just">
              <a:buFontTx/>
              <a:buAutoNum type="arabicPeriod"/>
            </a:pPr>
            <a:r>
              <a:rPr lang="en-US" sz="1600">
                <a:solidFill>
                  <a:schemeClr val="hlink"/>
                </a:solidFill>
                <a:sym typeface="Wingdings" pitchFamily="2" charset="2"/>
              </a:rPr>
              <a:t>Modification of filter parameters on the fly</a:t>
            </a:r>
            <a:r>
              <a:rPr lang="en-US" sz="1600">
                <a:sym typeface="Wingdings" pitchFamily="2" charset="2"/>
              </a:rPr>
              <a:t> with the required timing and even individually for each bunch: switching ON/OFF the feedback, generation of grow/damp transients, optimization of feedback performance, …</a:t>
            </a:r>
          </a:p>
          <a:p>
            <a:pPr marL="342900" indent="-342900" algn="just">
              <a:buFontTx/>
              <a:buAutoNum type="arabicPeriod"/>
            </a:pPr>
            <a:r>
              <a:rPr lang="en-US" sz="1600">
                <a:solidFill>
                  <a:schemeClr val="hlink"/>
                </a:solidFill>
                <a:sym typeface="Wingdings" pitchFamily="2" charset="2"/>
              </a:rPr>
              <a:t>Injection of externally generated digital samples:</a:t>
            </a:r>
            <a:r>
              <a:rPr lang="en-US" sz="1600">
                <a:sym typeface="Wingdings" pitchFamily="2" charset="2"/>
              </a:rPr>
              <a:t> for the excitation of single/multi bunches</a:t>
            </a:r>
          </a:p>
        </p:txBody>
      </p:sp>
      <p:sp>
        <p:nvSpPr>
          <p:cNvPr id="74758" name="Rectangle 104"/>
          <p:cNvSpPr>
            <a:spLocks noChangeArrowheads="1"/>
          </p:cNvSpPr>
          <p:nvPr/>
        </p:nvSpPr>
        <p:spPr bwMode="auto">
          <a:xfrm>
            <a:off x="1860550" y="5305425"/>
            <a:ext cx="719138" cy="433388"/>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rPr>
              <a:t>ADC</a:t>
            </a:r>
          </a:p>
        </p:txBody>
      </p:sp>
      <p:sp>
        <p:nvSpPr>
          <p:cNvPr id="74759" name="Line 106"/>
          <p:cNvSpPr>
            <a:spLocks noChangeShapeType="1"/>
          </p:cNvSpPr>
          <p:nvPr/>
        </p:nvSpPr>
        <p:spPr bwMode="auto">
          <a:xfrm>
            <a:off x="3275013" y="5199063"/>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0" name="Line 107"/>
          <p:cNvSpPr>
            <a:spLocks noChangeShapeType="1"/>
          </p:cNvSpPr>
          <p:nvPr/>
        </p:nvSpPr>
        <p:spPr bwMode="auto">
          <a:xfrm>
            <a:off x="3275013" y="5630863"/>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1" name="Line 108"/>
          <p:cNvSpPr>
            <a:spLocks noChangeShapeType="1"/>
          </p:cNvSpPr>
          <p:nvPr/>
        </p:nvSpPr>
        <p:spPr bwMode="auto">
          <a:xfrm>
            <a:off x="3275013" y="6062663"/>
            <a:ext cx="3603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2" name="Rectangle 111"/>
          <p:cNvSpPr>
            <a:spLocks noChangeArrowheads="1"/>
          </p:cNvSpPr>
          <p:nvPr/>
        </p:nvSpPr>
        <p:spPr bwMode="auto">
          <a:xfrm>
            <a:off x="3635375" y="5033963"/>
            <a:ext cx="1150938" cy="36036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chemeClr val="tx1"/>
                </a:solidFill>
              </a:rPr>
              <a:t>Filter #</a:t>
            </a:r>
            <a:r>
              <a:rPr lang="en-US" sz="1800">
                <a:solidFill>
                  <a:schemeClr val="tx1"/>
                </a:solidFill>
              </a:rPr>
              <a:t>n</a:t>
            </a:r>
          </a:p>
        </p:txBody>
      </p:sp>
      <p:sp>
        <p:nvSpPr>
          <p:cNvPr id="74763" name="Line 113"/>
          <p:cNvSpPr>
            <a:spLocks noChangeShapeType="1"/>
          </p:cNvSpPr>
          <p:nvPr/>
        </p:nvSpPr>
        <p:spPr bwMode="auto">
          <a:xfrm flipH="1">
            <a:off x="4908550" y="5199063"/>
            <a:ext cx="3603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4" name="Line 114"/>
          <p:cNvSpPr>
            <a:spLocks noChangeShapeType="1"/>
          </p:cNvSpPr>
          <p:nvPr/>
        </p:nvSpPr>
        <p:spPr bwMode="auto">
          <a:xfrm flipH="1">
            <a:off x="4716463" y="5630863"/>
            <a:ext cx="6238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5" name="Line 115"/>
          <p:cNvSpPr>
            <a:spLocks noChangeShapeType="1"/>
          </p:cNvSpPr>
          <p:nvPr/>
        </p:nvSpPr>
        <p:spPr bwMode="auto">
          <a:xfrm flipH="1">
            <a:off x="4787900" y="6062663"/>
            <a:ext cx="5524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6" name="Line 118"/>
          <p:cNvSpPr>
            <a:spLocks noChangeShapeType="1"/>
          </p:cNvSpPr>
          <p:nvPr/>
        </p:nvSpPr>
        <p:spPr bwMode="auto">
          <a:xfrm>
            <a:off x="5127625" y="5199063"/>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7" name="Line 119"/>
          <p:cNvSpPr>
            <a:spLocks noChangeShapeType="1"/>
          </p:cNvSpPr>
          <p:nvPr/>
        </p:nvSpPr>
        <p:spPr bwMode="auto">
          <a:xfrm>
            <a:off x="5119688" y="5630863"/>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8" name="Line 120"/>
          <p:cNvSpPr>
            <a:spLocks noChangeShapeType="1"/>
          </p:cNvSpPr>
          <p:nvPr/>
        </p:nvSpPr>
        <p:spPr bwMode="auto">
          <a:xfrm>
            <a:off x="5126038" y="6062663"/>
            <a:ext cx="2159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69" name="Rectangle 123"/>
          <p:cNvSpPr>
            <a:spLocks noChangeArrowheads="1"/>
          </p:cNvSpPr>
          <p:nvPr/>
        </p:nvSpPr>
        <p:spPr bwMode="auto">
          <a:xfrm>
            <a:off x="6542088" y="5297488"/>
            <a:ext cx="719137" cy="433387"/>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2000" b="1">
                <a:solidFill>
                  <a:schemeClr val="tx1"/>
                </a:solidFill>
              </a:rPr>
              <a:t>DAC</a:t>
            </a:r>
          </a:p>
        </p:txBody>
      </p:sp>
      <p:sp>
        <p:nvSpPr>
          <p:cNvPr id="74770" name="Rectangle 127"/>
          <p:cNvSpPr>
            <a:spLocks noChangeArrowheads="1"/>
          </p:cNvSpPr>
          <p:nvPr/>
        </p:nvSpPr>
        <p:spPr bwMode="auto">
          <a:xfrm>
            <a:off x="3635375" y="5464175"/>
            <a:ext cx="1150938" cy="360363"/>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rgbClr val="B2B2B2"/>
                </a:solidFill>
              </a:rPr>
              <a:t>Filter #</a:t>
            </a:r>
            <a:r>
              <a:rPr lang="en-US" sz="1800">
                <a:solidFill>
                  <a:srgbClr val="B2B2B2"/>
                </a:solidFill>
              </a:rPr>
              <a:t>n+1</a:t>
            </a:r>
          </a:p>
        </p:txBody>
      </p:sp>
      <p:sp>
        <p:nvSpPr>
          <p:cNvPr id="74771" name="Rectangle 128"/>
          <p:cNvSpPr>
            <a:spLocks noChangeArrowheads="1"/>
          </p:cNvSpPr>
          <p:nvPr/>
        </p:nvSpPr>
        <p:spPr bwMode="auto">
          <a:xfrm>
            <a:off x="3635375" y="5881688"/>
            <a:ext cx="1150938" cy="360362"/>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400">
                <a:solidFill>
                  <a:srgbClr val="B2B2B2"/>
                </a:solidFill>
              </a:rPr>
              <a:t>Filter #</a:t>
            </a:r>
            <a:r>
              <a:rPr lang="en-US" sz="1800">
                <a:solidFill>
                  <a:srgbClr val="B2B2B2"/>
                </a:solidFill>
              </a:rPr>
              <a:t>n+2</a:t>
            </a:r>
          </a:p>
        </p:txBody>
      </p:sp>
      <p:sp>
        <p:nvSpPr>
          <p:cNvPr id="74772" name="Rectangle 132"/>
          <p:cNvSpPr>
            <a:spLocks noChangeArrowheads="1"/>
          </p:cNvSpPr>
          <p:nvPr/>
        </p:nvSpPr>
        <p:spPr bwMode="auto">
          <a:xfrm>
            <a:off x="3168650" y="4970463"/>
            <a:ext cx="250825" cy="1309687"/>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D</a:t>
            </a:r>
          </a:p>
          <a:p>
            <a:pPr eaLnBrk="1" hangingPunct="1">
              <a:spcBef>
                <a:spcPct val="0"/>
              </a:spcBef>
            </a:pPr>
            <a:r>
              <a:rPr lang="en-US" sz="1600" b="1">
                <a:solidFill>
                  <a:schemeClr val="tx1"/>
                </a:solidFill>
              </a:rPr>
              <a:t>E</a:t>
            </a:r>
          </a:p>
          <a:p>
            <a:pPr eaLnBrk="1" hangingPunct="1">
              <a:spcBef>
                <a:spcPct val="0"/>
              </a:spcBef>
            </a:pPr>
            <a:r>
              <a:rPr lang="en-US" sz="1600" b="1">
                <a:solidFill>
                  <a:schemeClr val="tx1"/>
                </a:solidFill>
              </a:rPr>
              <a:t>M</a:t>
            </a:r>
          </a:p>
          <a:p>
            <a:pPr eaLnBrk="1" hangingPunct="1">
              <a:spcBef>
                <a:spcPct val="0"/>
              </a:spcBef>
            </a:pPr>
            <a:r>
              <a:rPr lang="en-US" sz="1600" b="1">
                <a:solidFill>
                  <a:schemeClr val="tx1"/>
                </a:solidFill>
              </a:rPr>
              <a:t>U</a:t>
            </a:r>
          </a:p>
          <a:p>
            <a:pPr eaLnBrk="1" hangingPunct="1">
              <a:spcBef>
                <a:spcPct val="0"/>
              </a:spcBef>
            </a:pPr>
            <a:r>
              <a:rPr lang="en-US" sz="1600" b="1">
                <a:solidFill>
                  <a:schemeClr val="tx1"/>
                </a:solidFill>
              </a:rPr>
              <a:t>X</a:t>
            </a:r>
          </a:p>
        </p:txBody>
      </p:sp>
      <p:sp>
        <p:nvSpPr>
          <p:cNvPr id="74773" name="Rectangle 133"/>
          <p:cNvSpPr>
            <a:spLocks noChangeArrowheads="1"/>
          </p:cNvSpPr>
          <p:nvPr/>
        </p:nvSpPr>
        <p:spPr bwMode="auto">
          <a:xfrm>
            <a:off x="5343525" y="4962525"/>
            <a:ext cx="241300" cy="1330325"/>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M</a:t>
            </a:r>
          </a:p>
          <a:p>
            <a:pPr eaLnBrk="1" hangingPunct="1">
              <a:spcBef>
                <a:spcPct val="0"/>
              </a:spcBef>
            </a:pPr>
            <a:r>
              <a:rPr lang="en-US" sz="1600" b="1">
                <a:solidFill>
                  <a:schemeClr val="tx1"/>
                </a:solidFill>
              </a:rPr>
              <a:t>U</a:t>
            </a:r>
          </a:p>
          <a:p>
            <a:pPr eaLnBrk="1" hangingPunct="1">
              <a:spcBef>
                <a:spcPct val="0"/>
              </a:spcBef>
            </a:pPr>
            <a:r>
              <a:rPr lang="en-US" sz="1600" b="1">
                <a:solidFill>
                  <a:schemeClr val="tx1"/>
                </a:solidFill>
              </a:rPr>
              <a:t>X</a:t>
            </a:r>
          </a:p>
        </p:txBody>
      </p:sp>
      <p:sp>
        <p:nvSpPr>
          <p:cNvPr id="74774" name="AutoShape 136"/>
          <p:cNvSpPr>
            <a:spLocks noChangeArrowheads="1"/>
          </p:cNvSpPr>
          <p:nvPr/>
        </p:nvSpPr>
        <p:spPr bwMode="auto">
          <a:xfrm>
            <a:off x="2581275" y="5416550"/>
            <a:ext cx="576263" cy="215900"/>
          </a:xfrm>
          <a:prstGeom prst="rightArrow">
            <a:avLst>
              <a:gd name="adj1" fmla="val 50000"/>
              <a:gd name="adj2" fmla="val 66728"/>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75" name="Text Box 138"/>
          <p:cNvSpPr txBox="1">
            <a:spLocks noChangeArrowheads="1"/>
          </p:cNvSpPr>
          <p:nvPr/>
        </p:nvSpPr>
        <p:spPr bwMode="auto">
          <a:xfrm>
            <a:off x="4067175" y="6210300"/>
            <a:ext cx="273050"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p:txBody>
      </p:sp>
      <p:sp>
        <p:nvSpPr>
          <p:cNvPr id="74776" name="AutoShape 139"/>
          <p:cNvSpPr>
            <a:spLocks noChangeArrowheads="1"/>
          </p:cNvSpPr>
          <p:nvPr/>
        </p:nvSpPr>
        <p:spPr bwMode="auto">
          <a:xfrm>
            <a:off x="5584825" y="5416550"/>
            <a:ext cx="333375" cy="215900"/>
          </a:xfrm>
          <a:prstGeom prst="rightArrow">
            <a:avLst>
              <a:gd name="adj1" fmla="val 50000"/>
              <a:gd name="adj2" fmla="val 38603"/>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77" name="Line 150"/>
          <p:cNvSpPr>
            <a:spLocks noChangeShapeType="1"/>
          </p:cNvSpPr>
          <p:nvPr/>
        </p:nvSpPr>
        <p:spPr bwMode="auto">
          <a:xfrm>
            <a:off x="1835150" y="4357688"/>
            <a:ext cx="64928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78" name="Rectangle 152"/>
          <p:cNvSpPr>
            <a:spLocks noChangeArrowheads="1"/>
          </p:cNvSpPr>
          <p:nvPr/>
        </p:nvSpPr>
        <p:spPr bwMode="auto">
          <a:xfrm>
            <a:off x="1547813" y="4040188"/>
            <a:ext cx="8651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rPr>
              <a:t>Timing</a:t>
            </a:r>
          </a:p>
        </p:txBody>
      </p:sp>
      <p:sp>
        <p:nvSpPr>
          <p:cNvPr id="74779" name="AutoShape 153"/>
          <p:cNvSpPr>
            <a:spLocks noChangeArrowheads="1"/>
          </p:cNvSpPr>
          <p:nvPr/>
        </p:nvSpPr>
        <p:spPr bwMode="auto">
          <a:xfrm>
            <a:off x="4059238" y="3751263"/>
            <a:ext cx="288925" cy="360362"/>
          </a:xfrm>
          <a:prstGeom prst="upDownArrow">
            <a:avLst>
              <a:gd name="adj1" fmla="val 50000"/>
              <a:gd name="adj2" fmla="val 24945"/>
            </a:avLst>
          </a:prstGeom>
          <a:solidFill>
            <a:srgbClr val="99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80" name="Rectangle 154"/>
          <p:cNvSpPr>
            <a:spLocks noChangeArrowheads="1"/>
          </p:cNvSpPr>
          <p:nvPr/>
        </p:nvSpPr>
        <p:spPr bwMode="auto">
          <a:xfrm>
            <a:off x="2789238" y="3429000"/>
            <a:ext cx="27828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600">
                <a:solidFill>
                  <a:schemeClr val="tx1"/>
                </a:solidFill>
              </a:rPr>
              <a:t>Control system interface</a:t>
            </a:r>
          </a:p>
        </p:txBody>
      </p:sp>
      <p:sp>
        <p:nvSpPr>
          <p:cNvPr id="74781" name="AutoShape 160"/>
          <p:cNvSpPr>
            <a:spLocks noChangeArrowheads="1"/>
          </p:cNvSpPr>
          <p:nvPr/>
        </p:nvSpPr>
        <p:spPr bwMode="auto">
          <a:xfrm>
            <a:off x="6200775" y="5416550"/>
            <a:ext cx="333375" cy="215900"/>
          </a:xfrm>
          <a:prstGeom prst="rightArrow">
            <a:avLst>
              <a:gd name="adj1" fmla="val 50000"/>
              <a:gd name="adj2" fmla="val 38603"/>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4782" name="Group 159"/>
          <p:cNvGrpSpPr>
            <a:grpSpLocks/>
          </p:cNvGrpSpPr>
          <p:nvPr/>
        </p:nvGrpSpPr>
        <p:grpSpPr bwMode="auto">
          <a:xfrm>
            <a:off x="5861050" y="5216525"/>
            <a:ext cx="360363" cy="579438"/>
            <a:chOff x="3521" y="3602"/>
            <a:chExt cx="227" cy="365"/>
          </a:xfrm>
        </p:grpSpPr>
        <p:sp>
          <p:nvSpPr>
            <p:cNvPr id="74799" name="Oval 157"/>
            <p:cNvSpPr>
              <a:spLocks noChangeArrowheads="1"/>
            </p:cNvSpPr>
            <p:nvPr/>
          </p:nvSpPr>
          <p:spPr bwMode="auto">
            <a:xfrm>
              <a:off x="3560" y="3702"/>
              <a:ext cx="182" cy="182"/>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800" name="Rectangle 158"/>
            <p:cNvSpPr>
              <a:spLocks noChangeArrowheads="1"/>
            </p:cNvSpPr>
            <p:nvPr/>
          </p:nvSpPr>
          <p:spPr bwMode="auto">
            <a:xfrm>
              <a:off x="3521" y="3602"/>
              <a:ext cx="22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3200" b="1">
                  <a:solidFill>
                    <a:schemeClr val="tx1"/>
                  </a:solidFill>
                </a:rPr>
                <a:t>+</a:t>
              </a:r>
            </a:p>
          </p:txBody>
        </p:sp>
      </p:grpSp>
      <p:grpSp>
        <p:nvGrpSpPr>
          <p:cNvPr id="74783" name="Group 164"/>
          <p:cNvGrpSpPr>
            <a:grpSpLocks/>
          </p:cNvGrpSpPr>
          <p:nvPr/>
        </p:nvGrpSpPr>
        <p:grpSpPr bwMode="auto">
          <a:xfrm>
            <a:off x="4894263" y="4946650"/>
            <a:ext cx="266700" cy="457200"/>
            <a:chOff x="3842" y="3666"/>
            <a:chExt cx="168" cy="288"/>
          </a:xfrm>
        </p:grpSpPr>
        <p:sp>
          <p:nvSpPr>
            <p:cNvPr id="74797" name="Oval 162"/>
            <p:cNvSpPr>
              <a:spLocks noChangeArrowheads="1"/>
            </p:cNvSpPr>
            <p:nvPr/>
          </p:nvSpPr>
          <p:spPr bwMode="auto">
            <a:xfrm>
              <a:off x="3901" y="3764"/>
              <a:ext cx="109" cy="113"/>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98" name="Rectangle 163"/>
            <p:cNvSpPr>
              <a:spLocks noChangeArrowheads="1"/>
            </p:cNvSpPr>
            <p:nvPr/>
          </p:nvSpPr>
          <p:spPr bwMode="auto">
            <a:xfrm>
              <a:off x="3842" y="3666"/>
              <a:ext cx="1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2400" b="1">
                  <a:solidFill>
                    <a:schemeClr val="tx1"/>
                  </a:solidFill>
                </a:rPr>
                <a:t>+</a:t>
              </a:r>
            </a:p>
          </p:txBody>
        </p:sp>
      </p:grpSp>
      <p:sp>
        <p:nvSpPr>
          <p:cNvPr id="74784" name="Rectangle 202"/>
          <p:cNvSpPr>
            <a:spLocks noChangeArrowheads="1"/>
          </p:cNvSpPr>
          <p:nvPr/>
        </p:nvSpPr>
        <p:spPr bwMode="auto">
          <a:xfrm>
            <a:off x="1620838" y="3933825"/>
            <a:ext cx="4895850" cy="863600"/>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95441" name="Group 209"/>
          <p:cNvGrpSpPr>
            <a:grpSpLocks/>
          </p:cNvGrpSpPr>
          <p:nvPr/>
        </p:nvGrpSpPr>
        <p:grpSpPr bwMode="auto">
          <a:xfrm>
            <a:off x="2487613" y="4581525"/>
            <a:ext cx="428625" cy="893763"/>
            <a:chOff x="1567" y="2886"/>
            <a:chExt cx="270" cy="563"/>
          </a:xfrm>
        </p:grpSpPr>
        <p:sp>
          <p:nvSpPr>
            <p:cNvPr id="74795" name="AutoShape 137"/>
            <p:cNvSpPr>
              <a:spLocks noChangeArrowheads="1"/>
            </p:cNvSpPr>
            <p:nvPr/>
          </p:nvSpPr>
          <p:spPr bwMode="auto">
            <a:xfrm rot="-5400000">
              <a:off x="1495" y="3108"/>
              <a:ext cx="563" cy="120"/>
            </a:xfrm>
            <a:prstGeom prst="rightArrow">
              <a:avLst>
                <a:gd name="adj1" fmla="val 50000"/>
                <a:gd name="adj2" fmla="val 117292"/>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96" name="Text Box 203"/>
            <p:cNvSpPr txBox="1">
              <a:spLocks noChangeArrowheads="1"/>
            </p:cNvSpPr>
            <p:nvPr/>
          </p:nvSpPr>
          <p:spPr bwMode="auto">
            <a:xfrm>
              <a:off x="1567" y="3022"/>
              <a:ext cx="21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2000" b="1">
                  <a:solidFill>
                    <a:schemeClr val="hlink"/>
                  </a:solidFill>
                </a:rPr>
                <a:t>1</a:t>
              </a:r>
            </a:p>
          </p:txBody>
        </p:sp>
      </p:grpSp>
      <p:grpSp>
        <p:nvGrpSpPr>
          <p:cNvPr id="95439" name="Group 207"/>
          <p:cNvGrpSpPr>
            <a:grpSpLocks/>
          </p:cNvGrpSpPr>
          <p:nvPr/>
        </p:nvGrpSpPr>
        <p:grpSpPr bwMode="auto">
          <a:xfrm>
            <a:off x="4178300" y="4533900"/>
            <a:ext cx="339725" cy="563563"/>
            <a:chOff x="2632" y="2856"/>
            <a:chExt cx="214" cy="355"/>
          </a:xfrm>
        </p:grpSpPr>
        <p:sp>
          <p:nvSpPr>
            <p:cNvPr id="74793" name="Line 145"/>
            <p:cNvSpPr>
              <a:spLocks noChangeShapeType="1"/>
            </p:cNvSpPr>
            <p:nvPr/>
          </p:nvSpPr>
          <p:spPr bwMode="auto">
            <a:xfrm>
              <a:off x="2653" y="2856"/>
              <a:ext cx="0" cy="355"/>
            </a:xfrm>
            <a:prstGeom prst="line">
              <a:avLst/>
            </a:prstGeom>
            <a:noFill/>
            <a:ln w="2857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94" name="Text Box 204"/>
            <p:cNvSpPr txBox="1">
              <a:spLocks noChangeArrowheads="1"/>
            </p:cNvSpPr>
            <p:nvPr/>
          </p:nvSpPr>
          <p:spPr bwMode="auto">
            <a:xfrm>
              <a:off x="2632" y="2931"/>
              <a:ext cx="21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2000" b="1">
                  <a:solidFill>
                    <a:schemeClr val="hlink"/>
                  </a:solidFill>
                </a:rPr>
                <a:t>2</a:t>
              </a:r>
            </a:p>
          </p:txBody>
        </p:sp>
      </p:grpSp>
      <p:grpSp>
        <p:nvGrpSpPr>
          <p:cNvPr id="95440" name="Group 208"/>
          <p:cNvGrpSpPr>
            <a:grpSpLocks/>
          </p:cNvGrpSpPr>
          <p:nvPr/>
        </p:nvGrpSpPr>
        <p:grpSpPr bwMode="auto">
          <a:xfrm>
            <a:off x="5051425" y="4508500"/>
            <a:ext cx="1346200" cy="865188"/>
            <a:chOff x="3182" y="2840"/>
            <a:chExt cx="848" cy="545"/>
          </a:xfrm>
        </p:grpSpPr>
        <p:sp>
          <p:nvSpPr>
            <p:cNvPr id="74789" name="Line 148"/>
            <p:cNvSpPr>
              <a:spLocks noChangeShapeType="1"/>
            </p:cNvSpPr>
            <p:nvPr/>
          </p:nvSpPr>
          <p:spPr bwMode="auto">
            <a:xfrm>
              <a:off x="3199" y="2886"/>
              <a:ext cx="0" cy="323"/>
            </a:xfrm>
            <a:prstGeom prst="line">
              <a:avLst/>
            </a:prstGeom>
            <a:noFill/>
            <a:ln w="2857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90" name="AutoShape 140"/>
            <p:cNvSpPr>
              <a:spLocks noChangeArrowheads="1"/>
            </p:cNvSpPr>
            <p:nvPr/>
          </p:nvSpPr>
          <p:spPr bwMode="auto">
            <a:xfrm rot="5400000" flipV="1">
              <a:off x="3549" y="3057"/>
              <a:ext cx="545" cy="112"/>
            </a:xfrm>
            <a:prstGeom prst="rightArrow">
              <a:avLst>
                <a:gd name="adj1" fmla="val 50000"/>
                <a:gd name="adj2" fmla="val 121652"/>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91" name="Text Box 205"/>
            <p:cNvSpPr txBox="1">
              <a:spLocks noChangeArrowheads="1"/>
            </p:cNvSpPr>
            <p:nvPr/>
          </p:nvSpPr>
          <p:spPr bwMode="auto">
            <a:xfrm>
              <a:off x="3182" y="2886"/>
              <a:ext cx="21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2000" b="1">
                  <a:solidFill>
                    <a:schemeClr val="hlink"/>
                  </a:solidFill>
                </a:rPr>
                <a:t>3</a:t>
              </a:r>
            </a:p>
          </p:txBody>
        </p:sp>
        <p:sp>
          <p:nvSpPr>
            <p:cNvPr id="74792" name="Text Box 206"/>
            <p:cNvSpPr txBox="1">
              <a:spLocks noChangeArrowheads="1"/>
            </p:cNvSpPr>
            <p:nvPr/>
          </p:nvSpPr>
          <p:spPr bwMode="auto">
            <a:xfrm>
              <a:off x="3816" y="3022"/>
              <a:ext cx="21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2000" b="1">
                  <a:solidFill>
                    <a:schemeClr val="hlink"/>
                  </a:solidFill>
                </a:rPr>
                <a:t>3</a:t>
              </a:r>
            </a:p>
          </p:txBody>
        </p:sp>
      </p:grpSp>
      <p:sp>
        <p:nvSpPr>
          <p:cNvPr id="74788" name="Rectangle 143"/>
          <p:cNvSpPr>
            <a:spLocks noChangeArrowheads="1"/>
          </p:cNvSpPr>
          <p:nvPr/>
        </p:nvSpPr>
        <p:spPr bwMode="auto">
          <a:xfrm>
            <a:off x="2484438" y="4141788"/>
            <a:ext cx="3743325" cy="433387"/>
          </a:xfrm>
          <a:prstGeom prst="rect">
            <a:avLst/>
          </a:prstGeom>
          <a:solidFill>
            <a:srgbClr val="CCFFFF"/>
          </a:solidFill>
          <a:ln w="9525">
            <a:miter lim="800000"/>
            <a:headEnd/>
            <a:tailEnd/>
          </a:ln>
          <a:effectLst/>
          <a:scene3d>
            <a:camera prst="legacyObliqueTopRight"/>
            <a:lightRig rig="legacyFlat3" dir="b"/>
          </a:scene3d>
          <a:sp3d extrusionH="100000" prstMaterial="legacyMatte">
            <a:bevelT w="13500" h="13500" prst="angle"/>
            <a:bevelB w="13500" h="13500" prst="angle"/>
            <a:extrusionClr>
              <a:srgbClr val="CCFF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spcBef>
                <a:spcPct val="0"/>
              </a:spcBef>
            </a:pPr>
            <a:r>
              <a:rPr lang="en-US" sz="2000" b="1">
                <a:solidFill>
                  <a:schemeClr val="hlink"/>
                </a:solidFill>
              </a:rPr>
              <a:t>Diagnostic controller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5245">
                                            <p:txEl>
                                              <p:pRg st="1" end="1"/>
                                            </p:txEl>
                                          </p:spTgt>
                                        </p:tgtEl>
                                        <p:attrNameLst>
                                          <p:attrName>style.visibility</p:attrName>
                                        </p:attrNameLst>
                                      </p:cBhvr>
                                      <p:to>
                                        <p:strVal val="visible"/>
                                      </p:to>
                                    </p:set>
                                    <p:animEffect transition="in" filter="dissolve">
                                      <p:cBhvr>
                                        <p:cTn id="7" dur="500"/>
                                        <p:tgtEl>
                                          <p:spTgt spid="95245">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95441"/>
                                        </p:tgtEl>
                                        <p:attrNameLst>
                                          <p:attrName>style.visibility</p:attrName>
                                        </p:attrNameLst>
                                      </p:cBhvr>
                                      <p:to>
                                        <p:strVal val="visible"/>
                                      </p:to>
                                    </p:set>
                                    <p:animEffect transition="in" filter="dissolve">
                                      <p:cBhvr>
                                        <p:cTn id="10" dur="500"/>
                                        <p:tgtEl>
                                          <p:spTgt spid="9544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95245">
                                            <p:txEl>
                                              <p:pRg st="2" end="2"/>
                                            </p:txEl>
                                          </p:spTgt>
                                        </p:tgtEl>
                                        <p:attrNameLst>
                                          <p:attrName>style.visibility</p:attrName>
                                        </p:attrNameLst>
                                      </p:cBhvr>
                                      <p:to>
                                        <p:strVal val="visible"/>
                                      </p:to>
                                    </p:set>
                                    <p:animEffect transition="in" filter="dissolve">
                                      <p:cBhvr>
                                        <p:cTn id="15" dur="500"/>
                                        <p:tgtEl>
                                          <p:spTgt spid="95245">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95439"/>
                                        </p:tgtEl>
                                        <p:attrNameLst>
                                          <p:attrName>style.visibility</p:attrName>
                                        </p:attrNameLst>
                                      </p:cBhvr>
                                      <p:to>
                                        <p:strVal val="visible"/>
                                      </p:to>
                                    </p:set>
                                    <p:animEffect transition="in" filter="dissolve">
                                      <p:cBhvr>
                                        <p:cTn id="18" dur="500"/>
                                        <p:tgtEl>
                                          <p:spTgt spid="9543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95245">
                                            <p:txEl>
                                              <p:pRg st="3" end="3"/>
                                            </p:txEl>
                                          </p:spTgt>
                                        </p:tgtEl>
                                        <p:attrNameLst>
                                          <p:attrName>style.visibility</p:attrName>
                                        </p:attrNameLst>
                                      </p:cBhvr>
                                      <p:to>
                                        <p:strVal val="visible"/>
                                      </p:to>
                                    </p:set>
                                    <p:animEffect transition="in" filter="dissolve">
                                      <p:cBhvr>
                                        <p:cTn id="23" dur="500"/>
                                        <p:tgtEl>
                                          <p:spTgt spid="95245">
                                            <p:txEl>
                                              <p:pRg st="3" end="3"/>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95440"/>
                                        </p:tgtEl>
                                        <p:attrNameLst>
                                          <p:attrName>style.visibility</p:attrName>
                                        </p:attrNameLst>
                                      </p:cBhvr>
                                      <p:to>
                                        <p:strVal val="visible"/>
                                      </p:to>
                                    </p:set>
                                    <p:animEffect transition="in" filter="dissolve">
                                      <p:cBhvr>
                                        <p:cTn id="26" dur="500"/>
                                        <p:tgtEl>
                                          <p:spTgt spid="95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F5FCF228-4DC7-46EC-B26C-5A915D5FFDCE}" type="slidenum">
              <a:rPr lang="en-US" sz="1400" smtClean="0">
                <a:solidFill>
                  <a:srgbClr val="969696"/>
                </a:solidFill>
                <a:latin typeface="Times" pitchFamily="18" charset="0"/>
              </a:rPr>
              <a:pPr/>
              <a:t>63</a:t>
            </a:fld>
            <a:endParaRPr lang="en-US" sz="1400" smtClean="0">
              <a:solidFill>
                <a:srgbClr val="969696"/>
              </a:solidFill>
              <a:latin typeface="Times" pitchFamily="18" charset="0"/>
            </a:endParaRPr>
          </a:p>
        </p:txBody>
      </p:sp>
      <p:sp>
        <p:nvSpPr>
          <p:cNvPr id="75779" name="Rectangle 2"/>
          <p:cNvSpPr>
            <a:spLocks noChangeArrowheads="1"/>
          </p:cNvSpPr>
          <p:nvPr/>
        </p:nvSpPr>
        <p:spPr bwMode="auto">
          <a:xfrm>
            <a:off x="0" y="188913"/>
            <a:ext cx="8243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Diagnostic tools: excitation of individual bunches</a:t>
            </a:r>
          </a:p>
        </p:txBody>
      </p:sp>
      <p:sp>
        <p:nvSpPr>
          <p:cNvPr id="75780" name="Rectangle 4"/>
          <p:cNvSpPr>
            <a:spLocks noChangeArrowheads="1"/>
          </p:cNvSpPr>
          <p:nvPr/>
        </p:nvSpPr>
        <p:spPr bwMode="auto">
          <a:xfrm>
            <a:off x="0" y="1125538"/>
            <a:ext cx="5292725"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spcBef>
                <a:spcPct val="0"/>
              </a:spcBef>
            </a:pPr>
            <a:r>
              <a:rPr lang="en-US" sz="1600">
                <a:sym typeface="Wingdings" pitchFamily="2" charset="2"/>
              </a:rPr>
              <a:t>The feedback loop is switched off for one or more selected bunches and the excitation is injected in place of the correction signal. Excitations can be:</a:t>
            </a:r>
          </a:p>
          <a:p>
            <a:pPr lvl="2" algn="l" eaLnBrk="1" hangingPunct="1">
              <a:spcBef>
                <a:spcPct val="0"/>
              </a:spcBef>
              <a:buClr>
                <a:schemeClr val="hlink"/>
              </a:buClr>
              <a:buSzPct val="70000"/>
              <a:buFont typeface="Wingdings" pitchFamily="2" charset="2"/>
              <a:buChar char="î"/>
            </a:pPr>
            <a:r>
              <a:rPr lang="en-US" sz="1600">
                <a:sym typeface="Wingdings" pitchFamily="2" charset="2"/>
              </a:rPr>
              <a:t> white (or pink) noise </a:t>
            </a:r>
          </a:p>
          <a:p>
            <a:pPr lvl="2" algn="l" eaLnBrk="1" hangingPunct="1">
              <a:spcBef>
                <a:spcPct val="0"/>
              </a:spcBef>
              <a:buClr>
                <a:schemeClr val="hlink"/>
              </a:buClr>
              <a:buSzPct val="70000"/>
              <a:buFont typeface="Wingdings" pitchFamily="2" charset="2"/>
              <a:buChar char="î"/>
            </a:pPr>
            <a:r>
              <a:rPr lang="en-US" sz="1600">
                <a:sym typeface="Wingdings" pitchFamily="2" charset="2"/>
              </a:rPr>
              <a:t> sinusoids</a:t>
            </a:r>
            <a:endParaRPr lang="en-GB" sz="1600">
              <a:sym typeface="Wingdings" pitchFamily="2" charset="2"/>
            </a:endParaRPr>
          </a:p>
        </p:txBody>
      </p:sp>
      <p:pic>
        <p:nvPicPr>
          <p:cNvPr id="7578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08275"/>
            <a:ext cx="5143500" cy="385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useBgFill="1">
        <p:nvSpPr>
          <p:cNvPr id="75782" name="Text Box 7"/>
          <p:cNvSpPr txBox="1">
            <a:spLocks noChangeArrowheads="1"/>
          </p:cNvSpPr>
          <p:nvPr/>
        </p:nvSpPr>
        <p:spPr bwMode="auto">
          <a:xfrm>
            <a:off x="5148263" y="3573463"/>
            <a:ext cx="3673475" cy="2781300"/>
          </a:xfrm>
          <a:prstGeom prst="rect">
            <a:avLst/>
          </a:prstGeom>
          <a:ln>
            <a:noFill/>
          </a:ln>
          <a:effectLst/>
          <a:extLs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eaLnBrk="1" hangingPunct="1">
              <a:spcBef>
                <a:spcPct val="0"/>
              </a:spcBef>
            </a:pPr>
            <a:r>
              <a:rPr lang="en-US" sz="1600"/>
              <a:t>In this example two bunches are vertically </a:t>
            </a:r>
            <a:r>
              <a:rPr lang="en-US" sz="1600">
                <a:solidFill>
                  <a:schemeClr val="hlink"/>
                </a:solidFill>
              </a:rPr>
              <a:t>excited</a:t>
            </a:r>
            <a:r>
              <a:rPr lang="en-US" sz="1600"/>
              <a:t> with </a:t>
            </a:r>
            <a:r>
              <a:rPr lang="en-US" sz="1600">
                <a:solidFill>
                  <a:schemeClr val="hlink"/>
                </a:solidFill>
              </a:rPr>
              <a:t>pink noise</a:t>
            </a:r>
            <a:r>
              <a:rPr lang="en-US" sz="1600"/>
              <a:t> in a range of frequencies centered around the tune, while the feedback is applied on the other bunches.</a:t>
            </a:r>
          </a:p>
          <a:p>
            <a:pPr algn="just" eaLnBrk="1" hangingPunct="1">
              <a:spcBef>
                <a:spcPct val="0"/>
              </a:spcBef>
            </a:pPr>
            <a:r>
              <a:rPr lang="en-US" sz="1600"/>
              <a:t>The spectrum of one excited bunch reveals a </a:t>
            </a:r>
            <a:r>
              <a:rPr lang="en-US" sz="1600">
                <a:solidFill>
                  <a:schemeClr val="hlink"/>
                </a:solidFill>
              </a:rPr>
              <a:t>peak at the tune frequency</a:t>
            </a:r>
          </a:p>
          <a:p>
            <a:pPr algn="just" eaLnBrk="1" hangingPunct="1">
              <a:spcBef>
                <a:spcPct val="0"/>
              </a:spcBef>
            </a:pPr>
            <a:endParaRPr lang="en-US" sz="1600"/>
          </a:p>
          <a:p>
            <a:pPr algn="just" eaLnBrk="1" hangingPunct="1">
              <a:spcBef>
                <a:spcPct val="0"/>
              </a:spcBef>
            </a:pPr>
            <a:r>
              <a:rPr lang="en-US" sz="1600"/>
              <a:t>This technique is used to </a:t>
            </a:r>
            <a:r>
              <a:rPr lang="en-US" sz="1600">
                <a:solidFill>
                  <a:schemeClr val="hlink"/>
                </a:solidFill>
              </a:rPr>
              <a:t>measure the betatron tune</a:t>
            </a:r>
            <a:r>
              <a:rPr lang="en-US" sz="1600"/>
              <a:t> with almost no deterioration of the beam quality</a:t>
            </a:r>
          </a:p>
        </p:txBody>
      </p:sp>
      <p:sp>
        <p:nvSpPr>
          <p:cNvPr id="75783" name="Line 8"/>
          <p:cNvSpPr>
            <a:spLocks noChangeShapeType="1"/>
          </p:cNvSpPr>
          <p:nvPr/>
        </p:nvSpPr>
        <p:spPr bwMode="auto">
          <a:xfrm>
            <a:off x="7315200" y="2138363"/>
            <a:ext cx="1555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4" name="Line 9"/>
          <p:cNvSpPr>
            <a:spLocks noChangeShapeType="1"/>
          </p:cNvSpPr>
          <p:nvPr/>
        </p:nvSpPr>
        <p:spPr bwMode="auto">
          <a:xfrm>
            <a:off x="7537450" y="1722438"/>
            <a:ext cx="0" cy="341312"/>
          </a:xfrm>
          <a:prstGeom prst="line">
            <a:avLst/>
          </a:prstGeom>
          <a:noFill/>
          <a:ln w="2857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5" name="Rectangle 10"/>
          <p:cNvSpPr>
            <a:spLocks noChangeArrowheads="1"/>
          </p:cNvSpPr>
          <p:nvPr/>
        </p:nvSpPr>
        <p:spPr bwMode="auto">
          <a:xfrm>
            <a:off x="5222875" y="2227263"/>
            <a:ext cx="517525" cy="334962"/>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ADC</a:t>
            </a:r>
          </a:p>
        </p:txBody>
      </p:sp>
      <p:sp>
        <p:nvSpPr>
          <p:cNvPr id="75786" name="Line 11"/>
          <p:cNvSpPr>
            <a:spLocks noChangeShapeType="1"/>
          </p:cNvSpPr>
          <p:nvPr/>
        </p:nvSpPr>
        <p:spPr bwMode="auto">
          <a:xfrm>
            <a:off x="6240463" y="2144713"/>
            <a:ext cx="2587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7" name="Line 12"/>
          <p:cNvSpPr>
            <a:spLocks noChangeShapeType="1"/>
          </p:cNvSpPr>
          <p:nvPr/>
        </p:nvSpPr>
        <p:spPr bwMode="auto">
          <a:xfrm>
            <a:off x="6240463" y="2479675"/>
            <a:ext cx="2587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8" name="Line 13"/>
          <p:cNvSpPr>
            <a:spLocks noChangeShapeType="1"/>
          </p:cNvSpPr>
          <p:nvPr/>
        </p:nvSpPr>
        <p:spPr bwMode="auto">
          <a:xfrm>
            <a:off x="6240463" y="2813050"/>
            <a:ext cx="2587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9" name="Rectangle 14"/>
          <p:cNvSpPr>
            <a:spLocks noChangeArrowheads="1"/>
          </p:cNvSpPr>
          <p:nvPr/>
        </p:nvSpPr>
        <p:spPr bwMode="auto">
          <a:xfrm>
            <a:off x="6499225" y="2017713"/>
            <a:ext cx="828675" cy="27781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a:solidFill>
                  <a:schemeClr val="tx1"/>
                </a:solidFill>
              </a:rPr>
              <a:t>Filter #n</a:t>
            </a:r>
          </a:p>
        </p:txBody>
      </p:sp>
      <p:sp>
        <p:nvSpPr>
          <p:cNvPr id="75790" name="Line 15"/>
          <p:cNvSpPr>
            <a:spLocks noChangeShapeType="1"/>
          </p:cNvSpPr>
          <p:nvPr/>
        </p:nvSpPr>
        <p:spPr bwMode="auto">
          <a:xfrm flipH="1">
            <a:off x="7415213" y="2144713"/>
            <a:ext cx="2603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1" name="Line 16"/>
          <p:cNvSpPr>
            <a:spLocks noChangeShapeType="1"/>
          </p:cNvSpPr>
          <p:nvPr/>
        </p:nvSpPr>
        <p:spPr bwMode="auto">
          <a:xfrm flipH="1">
            <a:off x="7277100" y="2479675"/>
            <a:ext cx="4492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2" name="Line 17"/>
          <p:cNvSpPr>
            <a:spLocks noChangeShapeType="1"/>
          </p:cNvSpPr>
          <p:nvPr/>
        </p:nvSpPr>
        <p:spPr bwMode="auto">
          <a:xfrm flipH="1">
            <a:off x="7329488" y="2813050"/>
            <a:ext cx="396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3" name="Line 18"/>
          <p:cNvSpPr>
            <a:spLocks noChangeShapeType="1"/>
          </p:cNvSpPr>
          <p:nvPr/>
        </p:nvSpPr>
        <p:spPr bwMode="auto">
          <a:xfrm>
            <a:off x="7573963" y="2144713"/>
            <a:ext cx="1555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4" name="Line 19"/>
          <p:cNvSpPr>
            <a:spLocks noChangeShapeType="1"/>
          </p:cNvSpPr>
          <p:nvPr/>
        </p:nvSpPr>
        <p:spPr bwMode="auto">
          <a:xfrm>
            <a:off x="7567613" y="2479675"/>
            <a:ext cx="1555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5" name="Line 20"/>
          <p:cNvSpPr>
            <a:spLocks noChangeShapeType="1"/>
          </p:cNvSpPr>
          <p:nvPr/>
        </p:nvSpPr>
        <p:spPr bwMode="auto">
          <a:xfrm>
            <a:off x="7572375" y="2813050"/>
            <a:ext cx="1555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96" name="Rectangle 21"/>
          <p:cNvSpPr>
            <a:spLocks noChangeArrowheads="1"/>
          </p:cNvSpPr>
          <p:nvPr/>
        </p:nvSpPr>
        <p:spPr bwMode="auto">
          <a:xfrm>
            <a:off x="8591550" y="2220913"/>
            <a:ext cx="517525" cy="334962"/>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DAC</a:t>
            </a:r>
          </a:p>
        </p:txBody>
      </p:sp>
      <p:sp>
        <p:nvSpPr>
          <p:cNvPr id="75797" name="Rectangle 22"/>
          <p:cNvSpPr>
            <a:spLocks noChangeArrowheads="1"/>
          </p:cNvSpPr>
          <p:nvPr/>
        </p:nvSpPr>
        <p:spPr bwMode="auto">
          <a:xfrm>
            <a:off x="6499225" y="2349500"/>
            <a:ext cx="828675" cy="279400"/>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a:solidFill>
                  <a:srgbClr val="B2B2B2"/>
                </a:solidFill>
              </a:rPr>
              <a:t>Filter #n+1</a:t>
            </a:r>
          </a:p>
        </p:txBody>
      </p:sp>
      <p:sp>
        <p:nvSpPr>
          <p:cNvPr id="75798" name="Rectangle 23"/>
          <p:cNvSpPr>
            <a:spLocks noChangeArrowheads="1"/>
          </p:cNvSpPr>
          <p:nvPr/>
        </p:nvSpPr>
        <p:spPr bwMode="auto">
          <a:xfrm>
            <a:off x="6499225" y="2673350"/>
            <a:ext cx="828675" cy="277813"/>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a:solidFill>
                  <a:srgbClr val="B2B2B2"/>
                </a:solidFill>
              </a:rPr>
              <a:t>Filter #n+2</a:t>
            </a:r>
          </a:p>
        </p:txBody>
      </p:sp>
      <p:sp>
        <p:nvSpPr>
          <p:cNvPr id="75799" name="Rectangle 24"/>
          <p:cNvSpPr>
            <a:spLocks noChangeArrowheads="1"/>
          </p:cNvSpPr>
          <p:nvPr/>
        </p:nvSpPr>
        <p:spPr bwMode="auto">
          <a:xfrm>
            <a:off x="6164263" y="1968500"/>
            <a:ext cx="179387" cy="1012825"/>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D</a:t>
            </a:r>
          </a:p>
          <a:p>
            <a:pPr eaLnBrk="1" hangingPunct="1">
              <a:spcBef>
                <a:spcPct val="0"/>
              </a:spcBef>
            </a:pPr>
            <a:r>
              <a:rPr lang="en-US" sz="1200" b="1">
                <a:solidFill>
                  <a:schemeClr val="tx1"/>
                </a:solidFill>
              </a:rPr>
              <a:t>E</a:t>
            </a:r>
          </a:p>
          <a:p>
            <a:pPr eaLnBrk="1" hangingPunct="1">
              <a:spcBef>
                <a:spcPct val="0"/>
              </a:spcBef>
            </a:pPr>
            <a:r>
              <a:rPr lang="en-US" sz="1200" b="1">
                <a:solidFill>
                  <a:schemeClr val="tx1"/>
                </a:solidFill>
              </a:rPr>
              <a:t>M</a:t>
            </a:r>
          </a:p>
          <a:p>
            <a:pPr eaLnBrk="1" hangingPunct="1">
              <a:spcBef>
                <a:spcPct val="0"/>
              </a:spcBef>
            </a:pPr>
            <a:r>
              <a:rPr lang="en-US" sz="1200" b="1">
                <a:solidFill>
                  <a:schemeClr val="tx1"/>
                </a:solidFill>
              </a:rPr>
              <a:t>U</a:t>
            </a:r>
          </a:p>
          <a:p>
            <a:pPr eaLnBrk="1" hangingPunct="1">
              <a:spcBef>
                <a:spcPct val="0"/>
              </a:spcBef>
            </a:pPr>
            <a:r>
              <a:rPr lang="en-US" sz="1200" b="1">
                <a:solidFill>
                  <a:schemeClr val="tx1"/>
                </a:solidFill>
              </a:rPr>
              <a:t>X</a:t>
            </a:r>
          </a:p>
        </p:txBody>
      </p:sp>
      <p:sp>
        <p:nvSpPr>
          <p:cNvPr id="75800" name="Rectangle 25"/>
          <p:cNvSpPr>
            <a:spLocks noChangeArrowheads="1"/>
          </p:cNvSpPr>
          <p:nvPr/>
        </p:nvSpPr>
        <p:spPr bwMode="auto">
          <a:xfrm>
            <a:off x="7729538" y="1962150"/>
            <a:ext cx="173037" cy="1028700"/>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M</a:t>
            </a:r>
          </a:p>
          <a:p>
            <a:pPr eaLnBrk="1" hangingPunct="1">
              <a:spcBef>
                <a:spcPct val="0"/>
              </a:spcBef>
            </a:pPr>
            <a:r>
              <a:rPr lang="en-US" sz="1200" b="1">
                <a:solidFill>
                  <a:schemeClr val="tx1"/>
                </a:solidFill>
              </a:rPr>
              <a:t>U</a:t>
            </a:r>
          </a:p>
          <a:p>
            <a:pPr eaLnBrk="1" hangingPunct="1">
              <a:spcBef>
                <a:spcPct val="0"/>
              </a:spcBef>
            </a:pPr>
            <a:r>
              <a:rPr lang="en-US" sz="1200" b="1">
                <a:solidFill>
                  <a:schemeClr val="tx1"/>
                </a:solidFill>
              </a:rPr>
              <a:t>X</a:t>
            </a:r>
          </a:p>
        </p:txBody>
      </p:sp>
      <p:sp>
        <p:nvSpPr>
          <p:cNvPr id="75801" name="AutoShape 26"/>
          <p:cNvSpPr>
            <a:spLocks noChangeArrowheads="1"/>
          </p:cNvSpPr>
          <p:nvPr/>
        </p:nvSpPr>
        <p:spPr bwMode="auto">
          <a:xfrm>
            <a:off x="5740400" y="2312988"/>
            <a:ext cx="415925" cy="166687"/>
          </a:xfrm>
          <a:prstGeom prst="rightArrow">
            <a:avLst>
              <a:gd name="adj1" fmla="val 50000"/>
              <a:gd name="adj2" fmla="val 62381"/>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802" name="AutoShape 27"/>
          <p:cNvSpPr>
            <a:spLocks noChangeArrowheads="1"/>
          </p:cNvSpPr>
          <p:nvPr/>
        </p:nvSpPr>
        <p:spPr bwMode="auto">
          <a:xfrm rot="-5400000">
            <a:off x="5611813" y="1989137"/>
            <a:ext cx="603250" cy="136525"/>
          </a:xfrm>
          <a:prstGeom prst="rightArrow">
            <a:avLst>
              <a:gd name="adj1" fmla="val 50000"/>
              <a:gd name="adj2" fmla="val 110465"/>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803" name="Text Box 28"/>
          <p:cNvSpPr txBox="1">
            <a:spLocks noChangeArrowheads="1"/>
          </p:cNvSpPr>
          <p:nvPr/>
        </p:nvSpPr>
        <p:spPr bwMode="auto">
          <a:xfrm>
            <a:off x="6792913" y="2928938"/>
            <a:ext cx="273050"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p:txBody>
      </p:sp>
      <p:sp>
        <p:nvSpPr>
          <p:cNvPr id="75804" name="AutoShape 29"/>
          <p:cNvSpPr>
            <a:spLocks noChangeArrowheads="1"/>
          </p:cNvSpPr>
          <p:nvPr/>
        </p:nvSpPr>
        <p:spPr bwMode="auto">
          <a:xfrm>
            <a:off x="7902575" y="2312988"/>
            <a:ext cx="239713" cy="166687"/>
          </a:xfrm>
          <a:prstGeom prst="rightArrow">
            <a:avLst>
              <a:gd name="adj1" fmla="val 50000"/>
              <a:gd name="adj2" fmla="val 35953"/>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805" name="AutoShape 30"/>
          <p:cNvSpPr>
            <a:spLocks noChangeArrowheads="1"/>
          </p:cNvSpPr>
          <p:nvPr/>
        </p:nvSpPr>
        <p:spPr bwMode="auto">
          <a:xfrm rot="5400000" flipV="1">
            <a:off x="7990681" y="1951832"/>
            <a:ext cx="523875" cy="131762"/>
          </a:xfrm>
          <a:prstGeom prst="rightArrow">
            <a:avLst>
              <a:gd name="adj1" fmla="val 50000"/>
              <a:gd name="adj2" fmla="val 99398"/>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806" name="AutoShape 35"/>
          <p:cNvSpPr>
            <a:spLocks noChangeArrowheads="1"/>
          </p:cNvSpPr>
          <p:nvPr/>
        </p:nvSpPr>
        <p:spPr bwMode="auto">
          <a:xfrm>
            <a:off x="8345488" y="2312988"/>
            <a:ext cx="239712" cy="166687"/>
          </a:xfrm>
          <a:prstGeom prst="rightArrow">
            <a:avLst>
              <a:gd name="adj1" fmla="val 50000"/>
              <a:gd name="adj2" fmla="val 35952"/>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807" name="Oval 37"/>
          <p:cNvSpPr>
            <a:spLocks noChangeArrowheads="1"/>
          </p:cNvSpPr>
          <p:nvPr/>
        </p:nvSpPr>
        <p:spPr bwMode="auto">
          <a:xfrm>
            <a:off x="8145463" y="2297113"/>
            <a:ext cx="209550" cy="223837"/>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808" name="Rectangle 38"/>
          <p:cNvSpPr>
            <a:spLocks noChangeArrowheads="1"/>
          </p:cNvSpPr>
          <p:nvPr/>
        </p:nvSpPr>
        <p:spPr bwMode="auto">
          <a:xfrm>
            <a:off x="8086725" y="2160588"/>
            <a:ext cx="26035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2400" b="1">
                <a:solidFill>
                  <a:schemeClr val="tx1"/>
                </a:solidFill>
              </a:rPr>
              <a:t>+</a:t>
            </a:r>
          </a:p>
        </p:txBody>
      </p:sp>
      <p:sp>
        <p:nvSpPr>
          <p:cNvPr id="75809" name="Oval 40"/>
          <p:cNvSpPr>
            <a:spLocks noChangeArrowheads="1"/>
          </p:cNvSpPr>
          <p:nvPr/>
        </p:nvSpPr>
        <p:spPr bwMode="auto">
          <a:xfrm>
            <a:off x="7472363" y="2078038"/>
            <a:ext cx="125412" cy="138112"/>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810" name="Rectangle 41"/>
          <p:cNvSpPr>
            <a:spLocks noChangeArrowheads="1"/>
          </p:cNvSpPr>
          <p:nvPr/>
        </p:nvSpPr>
        <p:spPr bwMode="auto">
          <a:xfrm>
            <a:off x="7367588" y="1911350"/>
            <a:ext cx="231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2400" b="1">
                <a:solidFill>
                  <a:schemeClr val="tx1"/>
                </a:solidFill>
              </a:rPr>
              <a:t>+</a:t>
            </a:r>
          </a:p>
        </p:txBody>
      </p:sp>
      <p:sp>
        <p:nvSpPr>
          <p:cNvPr id="75811" name="Line 42"/>
          <p:cNvSpPr>
            <a:spLocks noChangeShapeType="1"/>
          </p:cNvSpPr>
          <p:nvPr/>
        </p:nvSpPr>
        <p:spPr bwMode="auto">
          <a:xfrm>
            <a:off x="6915150" y="1709738"/>
            <a:ext cx="0" cy="366712"/>
          </a:xfrm>
          <a:prstGeom prst="line">
            <a:avLst/>
          </a:prstGeom>
          <a:noFill/>
          <a:ln w="2857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812" name="Rectangle 43"/>
          <p:cNvSpPr>
            <a:spLocks noChangeArrowheads="1"/>
          </p:cNvSpPr>
          <p:nvPr/>
        </p:nvSpPr>
        <p:spPr bwMode="auto">
          <a:xfrm>
            <a:off x="5672138" y="1412875"/>
            <a:ext cx="2693987" cy="334963"/>
          </a:xfrm>
          <a:prstGeom prst="rect">
            <a:avLst/>
          </a:prstGeom>
          <a:solidFill>
            <a:srgbClr val="CCFFFF"/>
          </a:solidFill>
          <a:ln w="9525">
            <a:miter lim="800000"/>
            <a:headEnd/>
            <a:tailEnd/>
          </a:ln>
          <a:effectLst/>
          <a:scene3d>
            <a:camera prst="legacyObliqueTopRight"/>
            <a:lightRig rig="legacyFlat3" dir="b"/>
          </a:scene3d>
          <a:sp3d extrusionH="100000" prstMaterial="legacyMatte">
            <a:bevelT w="13500" h="13500" prst="angle"/>
            <a:bevelB w="13500" h="13500" prst="angle"/>
            <a:extrusionClr>
              <a:srgbClr val="CCFF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spcBef>
                <a:spcPct val="0"/>
              </a:spcBef>
            </a:pPr>
            <a:r>
              <a:rPr lang="en-US" sz="1600" b="1">
                <a:solidFill>
                  <a:schemeClr val="hlink"/>
                </a:solidFill>
              </a:rPr>
              <a:t>Diagnostic controller</a:t>
            </a:r>
          </a:p>
        </p:txBody>
      </p:sp>
      <p:sp>
        <p:nvSpPr>
          <p:cNvPr id="75813" name="Oval 45"/>
          <p:cNvSpPr>
            <a:spLocks noChangeArrowheads="1"/>
          </p:cNvSpPr>
          <p:nvPr/>
        </p:nvSpPr>
        <p:spPr bwMode="auto">
          <a:xfrm>
            <a:off x="6588125" y="1724025"/>
            <a:ext cx="1225550" cy="647700"/>
          </a:xfrm>
          <a:prstGeom prst="ellipse">
            <a:avLst/>
          </a:prstGeom>
          <a:noFill/>
          <a:ln w="28575">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AEB89AD3-0A73-4635-AB81-3E142D6871D3}" type="slidenum">
              <a:rPr lang="en-US" sz="1400" smtClean="0">
                <a:solidFill>
                  <a:srgbClr val="969696"/>
                </a:solidFill>
                <a:latin typeface="Times" pitchFamily="18" charset="0"/>
              </a:rPr>
              <a:pPr/>
              <a:t>64</a:t>
            </a:fld>
            <a:endParaRPr lang="en-US" sz="1400" smtClean="0">
              <a:solidFill>
                <a:srgbClr val="969696"/>
              </a:solidFill>
              <a:latin typeface="Times" pitchFamily="18" charset="0"/>
            </a:endParaRPr>
          </a:p>
        </p:txBody>
      </p:sp>
      <p:sp>
        <p:nvSpPr>
          <p:cNvPr id="76803" name="Rectangle 2"/>
          <p:cNvSpPr>
            <a:spLocks noChangeArrowheads="1"/>
          </p:cNvSpPr>
          <p:nvPr/>
        </p:nvSpPr>
        <p:spPr bwMode="auto">
          <a:xfrm>
            <a:off x="179388" y="260350"/>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Diagnostic tools: multi-bunch excitation</a:t>
            </a:r>
          </a:p>
        </p:txBody>
      </p:sp>
      <p:sp>
        <p:nvSpPr>
          <p:cNvPr id="76804" name="Rectangle 40"/>
          <p:cNvSpPr>
            <a:spLocks noChangeArrowheads="1"/>
          </p:cNvSpPr>
          <p:nvPr/>
        </p:nvSpPr>
        <p:spPr bwMode="auto">
          <a:xfrm>
            <a:off x="179388" y="1052513"/>
            <a:ext cx="8605837" cy="522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just"/>
            <a:r>
              <a:rPr lang="en-US" sz="1600"/>
              <a:t>Interesting measurements can be performed by adding pre-defined signals in the output of the digital processor</a:t>
            </a:r>
          </a:p>
          <a:p>
            <a:pPr marL="342900" indent="-342900" algn="just"/>
            <a:endParaRPr lang="en-US" sz="1600"/>
          </a:p>
          <a:p>
            <a:pPr marL="342900" indent="-342900" algn="just"/>
            <a:endParaRPr lang="en-US" sz="1600"/>
          </a:p>
          <a:p>
            <a:pPr marL="342900" indent="-342900" algn="just"/>
            <a:endParaRPr lang="en-US" sz="1600"/>
          </a:p>
          <a:p>
            <a:pPr marL="342900" indent="-342900" algn="just"/>
            <a:endParaRPr lang="en-US" sz="1600"/>
          </a:p>
          <a:p>
            <a:pPr marL="342900" indent="-342900" algn="just"/>
            <a:endParaRPr lang="en-US" sz="1600"/>
          </a:p>
          <a:p>
            <a:pPr marL="342900" indent="-342900" algn="just"/>
            <a:endParaRPr lang="en-US" sz="1600"/>
          </a:p>
          <a:p>
            <a:pPr marL="342900" indent="-342900" algn="just"/>
            <a:endParaRPr lang="en-US" sz="1600"/>
          </a:p>
          <a:p>
            <a:pPr marL="342900" indent="-342900" algn="just">
              <a:buFontTx/>
              <a:buAutoNum type="arabicPeriod"/>
            </a:pPr>
            <a:r>
              <a:rPr lang="en-US" sz="1600"/>
              <a:t>By injecting a </a:t>
            </a:r>
            <a:r>
              <a:rPr lang="en-US" sz="1600">
                <a:solidFill>
                  <a:schemeClr val="hlink"/>
                </a:solidFill>
              </a:rPr>
              <a:t>sinusoid</a:t>
            </a:r>
            <a:r>
              <a:rPr lang="en-US" sz="1600"/>
              <a:t> at a given frequency, the corresponding beam </a:t>
            </a:r>
            <a:r>
              <a:rPr lang="en-US" sz="1600">
                <a:solidFill>
                  <a:schemeClr val="hlink"/>
                </a:solidFill>
              </a:rPr>
              <a:t>multi-bunch mode can be excited</a:t>
            </a:r>
            <a:r>
              <a:rPr lang="en-US" sz="1600"/>
              <a:t> to test the performance of the feedback in damping that mode</a:t>
            </a:r>
          </a:p>
          <a:p>
            <a:pPr marL="342900" indent="-342900" algn="just">
              <a:buFontTx/>
              <a:buAutoNum type="arabicPeriod"/>
            </a:pPr>
            <a:r>
              <a:rPr lang="en-US" sz="1600"/>
              <a:t>By injecting an appropriate signal and recording the ADC data with filter coefficients set to zero, the </a:t>
            </a:r>
            <a:r>
              <a:rPr lang="en-US" sz="1600">
                <a:solidFill>
                  <a:schemeClr val="hlink"/>
                </a:solidFill>
              </a:rPr>
              <a:t>beam transfer function</a:t>
            </a:r>
            <a:r>
              <a:rPr lang="en-US" sz="1600"/>
              <a:t> can be calculated</a:t>
            </a:r>
          </a:p>
          <a:p>
            <a:pPr marL="342900" indent="-342900" algn="just">
              <a:buFontTx/>
              <a:buAutoNum type="arabicPeriod"/>
            </a:pPr>
            <a:r>
              <a:rPr lang="en-US" sz="1600"/>
              <a:t>By injecting an appropriate signal and recording the ADC data with filter coefficients set to the nominal values, the </a:t>
            </a:r>
            <a:r>
              <a:rPr lang="en-US" sz="1600">
                <a:solidFill>
                  <a:schemeClr val="hlink"/>
                </a:solidFill>
              </a:rPr>
              <a:t>closed loop transfer function</a:t>
            </a:r>
            <a:r>
              <a:rPr lang="en-US" sz="1600"/>
              <a:t> can be determined</a:t>
            </a:r>
          </a:p>
        </p:txBody>
      </p:sp>
      <p:sp>
        <p:nvSpPr>
          <p:cNvPr id="76805" name="Line 113"/>
          <p:cNvSpPr>
            <a:spLocks noChangeShapeType="1"/>
          </p:cNvSpPr>
          <p:nvPr/>
        </p:nvSpPr>
        <p:spPr bwMode="auto">
          <a:xfrm>
            <a:off x="4916488" y="2863850"/>
            <a:ext cx="1555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06" name="Line 114"/>
          <p:cNvSpPr>
            <a:spLocks noChangeShapeType="1"/>
          </p:cNvSpPr>
          <p:nvPr/>
        </p:nvSpPr>
        <p:spPr bwMode="auto">
          <a:xfrm>
            <a:off x="5138738" y="2447925"/>
            <a:ext cx="0" cy="341313"/>
          </a:xfrm>
          <a:prstGeom prst="line">
            <a:avLst/>
          </a:prstGeom>
          <a:noFill/>
          <a:ln w="2857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07" name="Rectangle 115"/>
          <p:cNvSpPr>
            <a:spLocks noChangeArrowheads="1"/>
          </p:cNvSpPr>
          <p:nvPr/>
        </p:nvSpPr>
        <p:spPr bwMode="auto">
          <a:xfrm>
            <a:off x="2824163" y="2952750"/>
            <a:ext cx="517525" cy="334963"/>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ADC</a:t>
            </a:r>
          </a:p>
        </p:txBody>
      </p:sp>
      <p:sp>
        <p:nvSpPr>
          <p:cNvPr id="76808" name="Line 116"/>
          <p:cNvSpPr>
            <a:spLocks noChangeShapeType="1"/>
          </p:cNvSpPr>
          <p:nvPr/>
        </p:nvSpPr>
        <p:spPr bwMode="auto">
          <a:xfrm>
            <a:off x="3841750" y="2870200"/>
            <a:ext cx="2587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09" name="Line 117"/>
          <p:cNvSpPr>
            <a:spLocks noChangeShapeType="1"/>
          </p:cNvSpPr>
          <p:nvPr/>
        </p:nvSpPr>
        <p:spPr bwMode="auto">
          <a:xfrm>
            <a:off x="3841750" y="3205163"/>
            <a:ext cx="2587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0" name="Line 118"/>
          <p:cNvSpPr>
            <a:spLocks noChangeShapeType="1"/>
          </p:cNvSpPr>
          <p:nvPr/>
        </p:nvSpPr>
        <p:spPr bwMode="auto">
          <a:xfrm>
            <a:off x="3841750" y="3538538"/>
            <a:ext cx="2587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1" name="Rectangle 119"/>
          <p:cNvSpPr>
            <a:spLocks noChangeArrowheads="1"/>
          </p:cNvSpPr>
          <p:nvPr/>
        </p:nvSpPr>
        <p:spPr bwMode="auto">
          <a:xfrm>
            <a:off x="4100513" y="2743200"/>
            <a:ext cx="828675" cy="2778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a:solidFill>
                  <a:schemeClr val="tx1"/>
                </a:solidFill>
              </a:rPr>
              <a:t>Filter #n</a:t>
            </a:r>
          </a:p>
        </p:txBody>
      </p:sp>
      <p:sp>
        <p:nvSpPr>
          <p:cNvPr id="76812" name="Line 120"/>
          <p:cNvSpPr>
            <a:spLocks noChangeShapeType="1"/>
          </p:cNvSpPr>
          <p:nvPr/>
        </p:nvSpPr>
        <p:spPr bwMode="auto">
          <a:xfrm flipH="1">
            <a:off x="5016500" y="2870200"/>
            <a:ext cx="2603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3" name="Line 121"/>
          <p:cNvSpPr>
            <a:spLocks noChangeShapeType="1"/>
          </p:cNvSpPr>
          <p:nvPr/>
        </p:nvSpPr>
        <p:spPr bwMode="auto">
          <a:xfrm flipH="1">
            <a:off x="4878388" y="3205163"/>
            <a:ext cx="4492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4" name="Line 122"/>
          <p:cNvSpPr>
            <a:spLocks noChangeShapeType="1"/>
          </p:cNvSpPr>
          <p:nvPr/>
        </p:nvSpPr>
        <p:spPr bwMode="auto">
          <a:xfrm flipH="1">
            <a:off x="4930775" y="3538538"/>
            <a:ext cx="39687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5" name="Line 123"/>
          <p:cNvSpPr>
            <a:spLocks noChangeShapeType="1"/>
          </p:cNvSpPr>
          <p:nvPr/>
        </p:nvSpPr>
        <p:spPr bwMode="auto">
          <a:xfrm>
            <a:off x="5175250" y="2870200"/>
            <a:ext cx="1555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6" name="Line 124"/>
          <p:cNvSpPr>
            <a:spLocks noChangeShapeType="1"/>
          </p:cNvSpPr>
          <p:nvPr/>
        </p:nvSpPr>
        <p:spPr bwMode="auto">
          <a:xfrm>
            <a:off x="5168900" y="3205163"/>
            <a:ext cx="1555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7" name="Line 125"/>
          <p:cNvSpPr>
            <a:spLocks noChangeShapeType="1"/>
          </p:cNvSpPr>
          <p:nvPr/>
        </p:nvSpPr>
        <p:spPr bwMode="auto">
          <a:xfrm>
            <a:off x="5173663" y="3538538"/>
            <a:ext cx="1555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8" name="Rectangle 126"/>
          <p:cNvSpPr>
            <a:spLocks noChangeArrowheads="1"/>
          </p:cNvSpPr>
          <p:nvPr/>
        </p:nvSpPr>
        <p:spPr bwMode="auto">
          <a:xfrm>
            <a:off x="6192838" y="2946400"/>
            <a:ext cx="517525" cy="334963"/>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600" b="1">
                <a:solidFill>
                  <a:schemeClr val="tx1"/>
                </a:solidFill>
              </a:rPr>
              <a:t>DAC</a:t>
            </a:r>
          </a:p>
        </p:txBody>
      </p:sp>
      <p:sp>
        <p:nvSpPr>
          <p:cNvPr id="76819" name="Rectangle 127"/>
          <p:cNvSpPr>
            <a:spLocks noChangeArrowheads="1"/>
          </p:cNvSpPr>
          <p:nvPr/>
        </p:nvSpPr>
        <p:spPr bwMode="auto">
          <a:xfrm>
            <a:off x="4100513" y="3074988"/>
            <a:ext cx="828675" cy="279400"/>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a:solidFill>
                  <a:srgbClr val="B2B2B2"/>
                </a:solidFill>
              </a:rPr>
              <a:t>Filter #n+1</a:t>
            </a:r>
          </a:p>
        </p:txBody>
      </p:sp>
      <p:sp>
        <p:nvSpPr>
          <p:cNvPr id="76820" name="Rectangle 128"/>
          <p:cNvSpPr>
            <a:spLocks noChangeArrowheads="1"/>
          </p:cNvSpPr>
          <p:nvPr/>
        </p:nvSpPr>
        <p:spPr bwMode="auto">
          <a:xfrm>
            <a:off x="4100513" y="3398838"/>
            <a:ext cx="828675" cy="277812"/>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a:solidFill>
                  <a:srgbClr val="B2B2B2"/>
                </a:solidFill>
              </a:rPr>
              <a:t>Filter #n+2</a:t>
            </a:r>
          </a:p>
        </p:txBody>
      </p:sp>
      <p:sp>
        <p:nvSpPr>
          <p:cNvPr id="76821" name="Rectangle 129"/>
          <p:cNvSpPr>
            <a:spLocks noChangeArrowheads="1"/>
          </p:cNvSpPr>
          <p:nvPr/>
        </p:nvSpPr>
        <p:spPr bwMode="auto">
          <a:xfrm>
            <a:off x="3765550" y="2693988"/>
            <a:ext cx="179388" cy="1012825"/>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D</a:t>
            </a:r>
          </a:p>
          <a:p>
            <a:pPr eaLnBrk="1" hangingPunct="1">
              <a:spcBef>
                <a:spcPct val="0"/>
              </a:spcBef>
            </a:pPr>
            <a:r>
              <a:rPr lang="en-US" sz="1200" b="1">
                <a:solidFill>
                  <a:schemeClr val="tx1"/>
                </a:solidFill>
              </a:rPr>
              <a:t>E</a:t>
            </a:r>
          </a:p>
          <a:p>
            <a:pPr eaLnBrk="1" hangingPunct="1">
              <a:spcBef>
                <a:spcPct val="0"/>
              </a:spcBef>
            </a:pPr>
            <a:r>
              <a:rPr lang="en-US" sz="1200" b="1">
                <a:solidFill>
                  <a:schemeClr val="tx1"/>
                </a:solidFill>
              </a:rPr>
              <a:t>M</a:t>
            </a:r>
          </a:p>
          <a:p>
            <a:pPr eaLnBrk="1" hangingPunct="1">
              <a:spcBef>
                <a:spcPct val="0"/>
              </a:spcBef>
            </a:pPr>
            <a:r>
              <a:rPr lang="en-US" sz="1200" b="1">
                <a:solidFill>
                  <a:schemeClr val="tx1"/>
                </a:solidFill>
              </a:rPr>
              <a:t>U</a:t>
            </a:r>
          </a:p>
          <a:p>
            <a:pPr eaLnBrk="1" hangingPunct="1">
              <a:spcBef>
                <a:spcPct val="0"/>
              </a:spcBef>
            </a:pPr>
            <a:r>
              <a:rPr lang="en-US" sz="1200" b="1">
                <a:solidFill>
                  <a:schemeClr val="tx1"/>
                </a:solidFill>
              </a:rPr>
              <a:t>X</a:t>
            </a:r>
          </a:p>
        </p:txBody>
      </p:sp>
      <p:sp>
        <p:nvSpPr>
          <p:cNvPr id="76822" name="Rectangle 130"/>
          <p:cNvSpPr>
            <a:spLocks noChangeArrowheads="1"/>
          </p:cNvSpPr>
          <p:nvPr/>
        </p:nvSpPr>
        <p:spPr bwMode="auto">
          <a:xfrm>
            <a:off x="5330825" y="2687638"/>
            <a:ext cx="173038" cy="1028700"/>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0"/>
              </a:spcBef>
            </a:pPr>
            <a:r>
              <a:rPr lang="en-US" sz="1200" b="1">
                <a:solidFill>
                  <a:schemeClr val="tx1"/>
                </a:solidFill>
              </a:rPr>
              <a:t>M</a:t>
            </a:r>
          </a:p>
          <a:p>
            <a:pPr eaLnBrk="1" hangingPunct="1">
              <a:spcBef>
                <a:spcPct val="0"/>
              </a:spcBef>
            </a:pPr>
            <a:r>
              <a:rPr lang="en-US" sz="1200" b="1">
                <a:solidFill>
                  <a:schemeClr val="tx1"/>
                </a:solidFill>
              </a:rPr>
              <a:t>U</a:t>
            </a:r>
          </a:p>
          <a:p>
            <a:pPr eaLnBrk="1" hangingPunct="1">
              <a:spcBef>
                <a:spcPct val="0"/>
              </a:spcBef>
            </a:pPr>
            <a:r>
              <a:rPr lang="en-US" sz="1200" b="1">
                <a:solidFill>
                  <a:schemeClr val="tx1"/>
                </a:solidFill>
              </a:rPr>
              <a:t>X</a:t>
            </a:r>
          </a:p>
        </p:txBody>
      </p:sp>
      <p:sp>
        <p:nvSpPr>
          <p:cNvPr id="76823" name="AutoShape 131"/>
          <p:cNvSpPr>
            <a:spLocks noChangeArrowheads="1"/>
          </p:cNvSpPr>
          <p:nvPr/>
        </p:nvSpPr>
        <p:spPr bwMode="auto">
          <a:xfrm>
            <a:off x="3341688" y="3038475"/>
            <a:ext cx="415925" cy="166688"/>
          </a:xfrm>
          <a:prstGeom prst="rightArrow">
            <a:avLst>
              <a:gd name="adj1" fmla="val 50000"/>
              <a:gd name="adj2" fmla="val 62381"/>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4" name="AutoShape 132"/>
          <p:cNvSpPr>
            <a:spLocks noChangeArrowheads="1"/>
          </p:cNvSpPr>
          <p:nvPr/>
        </p:nvSpPr>
        <p:spPr bwMode="auto">
          <a:xfrm rot="-5400000">
            <a:off x="3213101" y="2714625"/>
            <a:ext cx="603250" cy="136525"/>
          </a:xfrm>
          <a:prstGeom prst="rightArrow">
            <a:avLst>
              <a:gd name="adj1" fmla="val 50000"/>
              <a:gd name="adj2" fmla="val 110465"/>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5" name="Text Box 133"/>
          <p:cNvSpPr txBox="1">
            <a:spLocks noChangeArrowheads="1"/>
          </p:cNvSpPr>
          <p:nvPr/>
        </p:nvSpPr>
        <p:spPr bwMode="auto">
          <a:xfrm>
            <a:off x="4394200" y="3654425"/>
            <a:ext cx="273050"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a:p>
            <a:pPr algn="l" eaLnBrk="1" hangingPunct="1">
              <a:lnSpc>
                <a:spcPct val="40000"/>
              </a:lnSpc>
              <a:spcBef>
                <a:spcPct val="0"/>
              </a:spcBef>
            </a:pPr>
            <a:r>
              <a:rPr lang="en-US" sz="1600" b="1">
                <a:solidFill>
                  <a:schemeClr val="tx1"/>
                </a:solidFill>
              </a:rPr>
              <a:t>.</a:t>
            </a:r>
          </a:p>
        </p:txBody>
      </p:sp>
      <p:sp>
        <p:nvSpPr>
          <p:cNvPr id="76826" name="AutoShape 134"/>
          <p:cNvSpPr>
            <a:spLocks noChangeArrowheads="1"/>
          </p:cNvSpPr>
          <p:nvPr/>
        </p:nvSpPr>
        <p:spPr bwMode="auto">
          <a:xfrm>
            <a:off x="5503863" y="3038475"/>
            <a:ext cx="239712" cy="166688"/>
          </a:xfrm>
          <a:prstGeom prst="rightArrow">
            <a:avLst>
              <a:gd name="adj1" fmla="val 50000"/>
              <a:gd name="adj2" fmla="val 35952"/>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7" name="AutoShape 135"/>
          <p:cNvSpPr>
            <a:spLocks noChangeArrowheads="1"/>
          </p:cNvSpPr>
          <p:nvPr/>
        </p:nvSpPr>
        <p:spPr bwMode="auto">
          <a:xfrm rot="5400000" flipV="1">
            <a:off x="5591969" y="2677319"/>
            <a:ext cx="523875" cy="131763"/>
          </a:xfrm>
          <a:prstGeom prst="rightArrow">
            <a:avLst>
              <a:gd name="adj1" fmla="val 50000"/>
              <a:gd name="adj2" fmla="val 99397"/>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8" name="AutoShape 140"/>
          <p:cNvSpPr>
            <a:spLocks noChangeArrowheads="1"/>
          </p:cNvSpPr>
          <p:nvPr/>
        </p:nvSpPr>
        <p:spPr bwMode="auto">
          <a:xfrm>
            <a:off x="5946775" y="3038475"/>
            <a:ext cx="239713" cy="166688"/>
          </a:xfrm>
          <a:prstGeom prst="rightArrow">
            <a:avLst>
              <a:gd name="adj1" fmla="val 50000"/>
              <a:gd name="adj2" fmla="val 35952"/>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9" name="Oval 141"/>
          <p:cNvSpPr>
            <a:spLocks noChangeArrowheads="1"/>
          </p:cNvSpPr>
          <p:nvPr/>
        </p:nvSpPr>
        <p:spPr bwMode="auto">
          <a:xfrm>
            <a:off x="5746750" y="3022600"/>
            <a:ext cx="209550" cy="223838"/>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30" name="Rectangle 142"/>
          <p:cNvSpPr>
            <a:spLocks noChangeArrowheads="1"/>
          </p:cNvSpPr>
          <p:nvPr/>
        </p:nvSpPr>
        <p:spPr bwMode="auto">
          <a:xfrm>
            <a:off x="5688013" y="2886075"/>
            <a:ext cx="2603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2400" b="1">
                <a:solidFill>
                  <a:schemeClr val="tx1"/>
                </a:solidFill>
              </a:rPr>
              <a:t>+</a:t>
            </a:r>
          </a:p>
        </p:txBody>
      </p:sp>
      <p:sp>
        <p:nvSpPr>
          <p:cNvPr id="76831" name="Oval 143"/>
          <p:cNvSpPr>
            <a:spLocks noChangeArrowheads="1"/>
          </p:cNvSpPr>
          <p:nvPr/>
        </p:nvSpPr>
        <p:spPr bwMode="auto">
          <a:xfrm>
            <a:off x="5073650" y="2803525"/>
            <a:ext cx="125413" cy="138113"/>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32" name="Rectangle 144"/>
          <p:cNvSpPr>
            <a:spLocks noChangeArrowheads="1"/>
          </p:cNvSpPr>
          <p:nvPr/>
        </p:nvSpPr>
        <p:spPr bwMode="auto">
          <a:xfrm>
            <a:off x="4968875" y="2636838"/>
            <a:ext cx="231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2400" b="1">
                <a:solidFill>
                  <a:schemeClr val="tx1"/>
                </a:solidFill>
              </a:rPr>
              <a:t>+</a:t>
            </a:r>
          </a:p>
        </p:txBody>
      </p:sp>
      <p:sp>
        <p:nvSpPr>
          <p:cNvPr id="76833" name="Line 145"/>
          <p:cNvSpPr>
            <a:spLocks noChangeShapeType="1"/>
          </p:cNvSpPr>
          <p:nvPr/>
        </p:nvSpPr>
        <p:spPr bwMode="auto">
          <a:xfrm>
            <a:off x="4516438" y="2435225"/>
            <a:ext cx="0" cy="366713"/>
          </a:xfrm>
          <a:prstGeom prst="line">
            <a:avLst/>
          </a:prstGeom>
          <a:noFill/>
          <a:ln w="2857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34" name="Rectangle 146"/>
          <p:cNvSpPr>
            <a:spLocks noChangeArrowheads="1"/>
          </p:cNvSpPr>
          <p:nvPr/>
        </p:nvSpPr>
        <p:spPr bwMode="auto">
          <a:xfrm>
            <a:off x="3273425" y="2138363"/>
            <a:ext cx="2693988" cy="334962"/>
          </a:xfrm>
          <a:prstGeom prst="rect">
            <a:avLst/>
          </a:prstGeom>
          <a:solidFill>
            <a:srgbClr val="CCFFFF"/>
          </a:solidFill>
          <a:ln w="9525">
            <a:miter lim="800000"/>
            <a:headEnd/>
            <a:tailEnd/>
          </a:ln>
          <a:effectLst/>
          <a:scene3d>
            <a:camera prst="legacyObliqueTopRight"/>
            <a:lightRig rig="legacyFlat3" dir="b"/>
          </a:scene3d>
          <a:sp3d extrusionH="100000" prstMaterial="legacyMatte">
            <a:bevelT w="13500" h="13500" prst="angle"/>
            <a:bevelB w="13500" h="13500" prst="angle"/>
            <a:extrusionClr>
              <a:srgbClr val="CCFFFF"/>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eaLnBrk="1" hangingPunct="1">
              <a:spcBef>
                <a:spcPct val="0"/>
              </a:spcBef>
            </a:pPr>
            <a:r>
              <a:rPr lang="en-US" sz="1600" b="1">
                <a:solidFill>
                  <a:schemeClr val="hlink"/>
                </a:solidFill>
              </a:rPr>
              <a:t>Diagnostic controller</a:t>
            </a:r>
          </a:p>
        </p:txBody>
      </p:sp>
      <p:sp>
        <p:nvSpPr>
          <p:cNvPr id="76835" name="Oval 147"/>
          <p:cNvSpPr>
            <a:spLocks noChangeArrowheads="1"/>
          </p:cNvSpPr>
          <p:nvPr/>
        </p:nvSpPr>
        <p:spPr bwMode="auto">
          <a:xfrm rot="-5400000">
            <a:off x="5241925" y="2517775"/>
            <a:ext cx="1225550" cy="647700"/>
          </a:xfrm>
          <a:prstGeom prst="ellipse">
            <a:avLst/>
          </a:prstGeom>
          <a:noFill/>
          <a:ln w="28575">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E179CADB-CCD1-42FF-976C-A6EC598112EB}" type="slidenum">
              <a:rPr lang="en-US" sz="1400" smtClean="0">
                <a:solidFill>
                  <a:srgbClr val="969696"/>
                </a:solidFill>
                <a:latin typeface="Times" pitchFamily="18" charset="0"/>
              </a:rPr>
              <a:pPr/>
              <a:t>65</a:t>
            </a:fld>
            <a:endParaRPr lang="en-US" sz="1400" smtClean="0">
              <a:solidFill>
                <a:srgbClr val="969696"/>
              </a:solidFill>
              <a:latin typeface="Times" pitchFamily="18" charset="0"/>
            </a:endParaRPr>
          </a:p>
        </p:txBody>
      </p:sp>
      <p:sp>
        <p:nvSpPr>
          <p:cNvPr id="77827" name="Rectangle 2"/>
          <p:cNvSpPr>
            <a:spLocks noChangeArrowheads="1"/>
          </p:cNvSpPr>
          <p:nvPr/>
        </p:nvSpPr>
        <p:spPr bwMode="auto">
          <a:xfrm>
            <a:off x="179388" y="260350"/>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400" b="1">
                <a:solidFill>
                  <a:schemeClr val="hlink"/>
                </a:solidFill>
              </a:rPr>
              <a:t>Diagnostic tools: transient generation</a:t>
            </a:r>
          </a:p>
        </p:txBody>
      </p:sp>
      <p:sp>
        <p:nvSpPr>
          <p:cNvPr id="99331" name="Rectangle 3"/>
          <p:cNvSpPr>
            <a:spLocks noChangeArrowheads="1"/>
          </p:cNvSpPr>
          <p:nvPr/>
        </p:nvSpPr>
        <p:spPr bwMode="auto">
          <a:xfrm>
            <a:off x="684213" y="3213100"/>
            <a:ext cx="8351837" cy="15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lgn="l" eaLnBrk="1" hangingPunct="1">
              <a:spcBef>
                <a:spcPct val="0"/>
              </a:spcBef>
            </a:pPr>
            <a:r>
              <a:rPr lang="en-US" sz="1600">
                <a:sym typeface="Wingdings" pitchFamily="2" charset="2"/>
              </a:rPr>
              <a:t>Different types of transients can be generated, </a:t>
            </a:r>
            <a:r>
              <a:rPr lang="en-US" sz="1600">
                <a:solidFill>
                  <a:schemeClr val="hlink"/>
                </a:solidFill>
                <a:sym typeface="Wingdings" pitchFamily="2" charset="2"/>
              </a:rPr>
              <a:t>damping times and growth</a:t>
            </a:r>
            <a:r>
              <a:rPr lang="en-US" sz="1600">
                <a:sym typeface="Wingdings" pitchFamily="2" charset="2"/>
              </a:rPr>
              <a:t> </a:t>
            </a:r>
            <a:r>
              <a:rPr lang="en-US" sz="1600">
                <a:solidFill>
                  <a:schemeClr val="hlink"/>
                </a:solidFill>
                <a:sym typeface="Wingdings" pitchFamily="2" charset="2"/>
              </a:rPr>
              <a:t>rates</a:t>
            </a:r>
            <a:r>
              <a:rPr lang="en-US" sz="1600">
                <a:sym typeface="Wingdings" pitchFamily="2" charset="2"/>
              </a:rPr>
              <a:t> can be calculated by exponential fitting of the transients:</a:t>
            </a:r>
          </a:p>
          <a:p>
            <a:pPr marL="342900" indent="-342900" algn="l" eaLnBrk="1" hangingPunct="1">
              <a:spcBef>
                <a:spcPct val="0"/>
              </a:spcBef>
              <a:buClr>
                <a:schemeClr val="hlink"/>
              </a:buClr>
              <a:buFontTx/>
              <a:buAutoNum type="arabicPeriod"/>
            </a:pPr>
            <a:r>
              <a:rPr lang="en-US" sz="1600">
                <a:sym typeface="Wingdings" pitchFamily="2" charset="2"/>
              </a:rPr>
              <a:t> </a:t>
            </a:r>
            <a:r>
              <a:rPr lang="en-US" sz="1600">
                <a:solidFill>
                  <a:srgbClr val="669900"/>
                </a:solidFill>
                <a:sym typeface="Wingdings" pitchFamily="2" charset="2"/>
              </a:rPr>
              <a:t>Constant multi-bunch oscillation</a:t>
            </a:r>
            <a:r>
              <a:rPr lang="en-US" sz="1600">
                <a:sym typeface="Wingdings" pitchFamily="2" charset="2"/>
              </a:rPr>
              <a:t>  </a:t>
            </a:r>
            <a:r>
              <a:rPr lang="en-US" sz="1600">
                <a:solidFill>
                  <a:schemeClr val="hlink"/>
                </a:solidFill>
                <a:sym typeface="Wingdings" pitchFamily="2" charset="2"/>
              </a:rPr>
              <a:t>FB on</a:t>
            </a:r>
            <a:r>
              <a:rPr lang="en-US" sz="1600">
                <a:sym typeface="Wingdings" pitchFamily="2" charset="2"/>
              </a:rPr>
              <a:t>: damping transient</a:t>
            </a:r>
          </a:p>
          <a:p>
            <a:pPr marL="342900" indent="-342900" algn="l" eaLnBrk="1" hangingPunct="1">
              <a:spcBef>
                <a:spcPct val="0"/>
              </a:spcBef>
              <a:buClr>
                <a:schemeClr val="hlink"/>
              </a:buClr>
              <a:buFontTx/>
              <a:buAutoNum type="arabicPeriod"/>
            </a:pPr>
            <a:r>
              <a:rPr lang="en-US" sz="1600">
                <a:sym typeface="Wingdings" pitchFamily="2" charset="2"/>
              </a:rPr>
              <a:t> </a:t>
            </a:r>
            <a:r>
              <a:rPr lang="en-US" sz="1600">
                <a:solidFill>
                  <a:srgbClr val="669900"/>
                </a:solidFill>
                <a:sym typeface="Wingdings" pitchFamily="2" charset="2"/>
              </a:rPr>
              <a:t>FB on</a:t>
            </a:r>
            <a:r>
              <a:rPr lang="en-US" sz="1600">
                <a:sym typeface="Wingdings" pitchFamily="2" charset="2"/>
              </a:rPr>
              <a:t>  </a:t>
            </a:r>
            <a:r>
              <a:rPr lang="en-US" sz="1600">
                <a:solidFill>
                  <a:schemeClr val="hlink"/>
                </a:solidFill>
                <a:sym typeface="Wingdings" pitchFamily="2" charset="2"/>
              </a:rPr>
              <a:t>FB off</a:t>
            </a:r>
            <a:r>
              <a:rPr lang="en-US" sz="1600">
                <a:sym typeface="Wingdings" pitchFamily="2" charset="2"/>
              </a:rPr>
              <a:t>  </a:t>
            </a:r>
            <a:r>
              <a:rPr lang="en-US" sz="1600">
                <a:solidFill>
                  <a:schemeClr val="hlink"/>
                </a:solidFill>
                <a:sym typeface="Wingdings" pitchFamily="2" charset="2"/>
              </a:rPr>
              <a:t>FB on</a:t>
            </a:r>
            <a:r>
              <a:rPr lang="en-US" sz="1600">
                <a:sym typeface="Wingdings" pitchFamily="2" charset="2"/>
              </a:rPr>
              <a:t>: grow/damp transient</a:t>
            </a:r>
          </a:p>
          <a:p>
            <a:pPr marL="342900" indent="-342900" algn="l" eaLnBrk="1" hangingPunct="1">
              <a:spcBef>
                <a:spcPct val="0"/>
              </a:spcBef>
              <a:buClr>
                <a:schemeClr val="hlink"/>
              </a:buClr>
              <a:buFontTx/>
              <a:buAutoNum type="arabicPeriod"/>
            </a:pPr>
            <a:r>
              <a:rPr lang="en-US" sz="1600">
                <a:sym typeface="Wingdings" pitchFamily="2" charset="2"/>
              </a:rPr>
              <a:t> </a:t>
            </a:r>
            <a:r>
              <a:rPr lang="en-US" sz="1600">
                <a:solidFill>
                  <a:srgbClr val="669900"/>
                </a:solidFill>
                <a:sym typeface="Wingdings" pitchFamily="2" charset="2"/>
              </a:rPr>
              <a:t>Stable beam</a:t>
            </a:r>
            <a:r>
              <a:rPr lang="en-US" sz="1600">
                <a:sym typeface="Wingdings" pitchFamily="2" charset="2"/>
              </a:rPr>
              <a:t>  </a:t>
            </a:r>
            <a:r>
              <a:rPr lang="en-US" sz="1600">
                <a:solidFill>
                  <a:schemeClr val="hlink"/>
                </a:solidFill>
                <a:sym typeface="Wingdings" pitchFamily="2" charset="2"/>
              </a:rPr>
              <a:t>positive FB on</a:t>
            </a:r>
            <a:r>
              <a:rPr lang="en-US" sz="1600">
                <a:sym typeface="Wingdings" pitchFamily="2" charset="2"/>
              </a:rPr>
              <a:t> (anti-damping)  </a:t>
            </a:r>
            <a:r>
              <a:rPr lang="en-US" sz="1600">
                <a:solidFill>
                  <a:schemeClr val="hlink"/>
                </a:solidFill>
                <a:sym typeface="Wingdings" pitchFamily="2" charset="2"/>
              </a:rPr>
              <a:t>FB off</a:t>
            </a:r>
            <a:r>
              <a:rPr lang="en-US" sz="1600">
                <a:sym typeface="Wingdings" pitchFamily="2" charset="2"/>
              </a:rPr>
              <a:t>: natural damping transient</a:t>
            </a:r>
          </a:p>
          <a:p>
            <a:pPr marL="342900" indent="-342900" algn="l" eaLnBrk="1" hangingPunct="1">
              <a:spcBef>
                <a:spcPct val="0"/>
              </a:spcBef>
              <a:buClr>
                <a:schemeClr val="hlink"/>
              </a:buClr>
            </a:pPr>
            <a:r>
              <a:rPr lang="en-US" sz="1600">
                <a:sym typeface="Wingdings" pitchFamily="2" charset="2"/>
              </a:rPr>
              <a:t>   . . . .</a:t>
            </a:r>
          </a:p>
        </p:txBody>
      </p:sp>
      <p:sp>
        <p:nvSpPr>
          <p:cNvPr id="77829" name="Text Box 5"/>
          <p:cNvSpPr txBox="1">
            <a:spLocks noChangeArrowheads="1"/>
          </p:cNvSpPr>
          <p:nvPr/>
        </p:nvSpPr>
        <p:spPr bwMode="auto">
          <a:xfrm>
            <a:off x="0" y="1066800"/>
            <a:ext cx="3419475"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eaLnBrk="1" hangingPunct="1">
              <a:spcBef>
                <a:spcPct val="0"/>
              </a:spcBef>
            </a:pPr>
            <a:r>
              <a:rPr lang="en-US" sz="1600">
                <a:sym typeface="Wingdings" pitchFamily="2" charset="2"/>
              </a:rPr>
              <a:t>A powerful diagnostic application is the </a:t>
            </a:r>
            <a:r>
              <a:rPr lang="en-US" sz="1600">
                <a:solidFill>
                  <a:schemeClr val="hlink"/>
                </a:solidFill>
                <a:sym typeface="Wingdings" pitchFamily="2" charset="2"/>
              </a:rPr>
              <a:t>generation of transients</a:t>
            </a:r>
            <a:r>
              <a:rPr lang="en-US" sz="1600">
                <a:sym typeface="Wingdings" pitchFamily="2" charset="2"/>
              </a:rPr>
              <a:t>.</a:t>
            </a:r>
          </a:p>
          <a:p>
            <a:pPr algn="just" eaLnBrk="1" hangingPunct="1">
              <a:spcBef>
                <a:spcPct val="0"/>
              </a:spcBef>
            </a:pPr>
            <a:r>
              <a:rPr lang="en-US" sz="1600">
                <a:sym typeface="Wingdings" pitchFamily="2" charset="2"/>
              </a:rPr>
              <a:t>Transients can be generated by </a:t>
            </a:r>
            <a:r>
              <a:rPr lang="en-US" sz="1600">
                <a:solidFill>
                  <a:schemeClr val="hlink"/>
                </a:solidFill>
                <a:sym typeface="Wingdings" pitchFamily="2" charset="2"/>
              </a:rPr>
              <a:t>changing the filter coefficients</a:t>
            </a:r>
            <a:r>
              <a:rPr lang="en-US" sz="1600">
                <a:sym typeface="Wingdings" pitchFamily="2" charset="2"/>
              </a:rPr>
              <a:t> accordingly to a predefined timing and by concurrently recording the oscillations of the bunches</a:t>
            </a:r>
          </a:p>
        </p:txBody>
      </p:sp>
      <p:sp>
        <p:nvSpPr>
          <p:cNvPr id="77830" name="Line 6"/>
          <p:cNvSpPr>
            <a:spLocks noChangeShapeType="1"/>
          </p:cNvSpPr>
          <p:nvPr/>
        </p:nvSpPr>
        <p:spPr bwMode="auto">
          <a:xfrm>
            <a:off x="3525838" y="2192338"/>
            <a:ext cx="5545137"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31" name="Rectangle 7"/>
          <p:cNvSpPr>
            <a:spLocks noChangeArrowheads="1"/>
          </p:cNvSpPr>
          <p:nvPr/>
        </p:nvSpPr>
        <p:spPr bwMode="auto">
          <a:xfrm>
            <a:off x="8278813" y="2263775"/>
            <a:ext cx="8651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rPr>
              <a:t>Time</a:t>
            </a:r>
          </a:p>
        </p:txBody>
      </p:sp>
      <p:sp>
        <p:nvSpPr>
          <p:cNvPr id="77832" name="AutoShape 8"/>
          <p:cNvSpPr>
            <a:spLocks noChangeArrowheads="1"/>
          </p:cNvSpPr>
          <p:nvPr/>
        </p:nvSpPr>
        <p:spPr bwMode="auto">
          <a:xfrm>
            <a:off x="3957638" y="2205038"/>
            <a:ext cx="215900" cy="360362"/>
          </a:xfrm>
          <a:prstGeom prst="upArrow">
            <a:avLst>
              <a:gd name="adj1" fmla="val 50000"/>
              <a:gd name="adj2" fmla="val 41728"/>
            </a:avLst>
          </a:prstGeom>
          <a:solidFill>
            <a:srgbClr val="33CC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33" name="Rectangle 9"/>
          <p:cNvSpPr>
            <a:spLocks noChangeArrowheads="1"/>
          </p:cNvSpPr>
          <p:nvPr/>
        </p:nvSpPr>
        <p:spPr bwMode="auto">
          <a:xfrm>
            <a:off x="3525838" y="2636838"/>
            <a:ext cx="10795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Start recording</a:t>
            </a:r>
          </a:p>
        </p:txBody>
      </p:sp>
      <p:sp>
        <p:nvSpPr>
          <p:cNvPr id="77834" name="AutoShape 10"/>
          <p:cNvSpPr>
            <a:spLocks noChangeArrowheads="1"/>
          </p:cNvSpPr>
          <p:nvPr/>
        </p:nvSpPr>
        <p:spPr bwMode="auto">
          <a:xfrm>
            <a:off x="5143500" y="2205038"/>
            <a:ext cx="215900" cy="360362"/>
          </a:xfrm>
          <a:prstGeom prst="upArrow">
            <a:avLst>
              <a:gd name="adj1" fmla="val 50000"/>
              <a:gd name="adj2" fmla="val 41728"/>
            </a:avLst>
          </a:prstGeom>
          <a:solidFill>
            <a:srgbClr val="33CC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35" name="Rectangle 11"/>
          <p:cNvSpPr>
            <a:spLocks noChangeArrowheads="1"/>
          </p:cNvSpPr>
          <p:nvPr/>
        </p:nvSpPr>
        <p:spPr bwMode="auto">
          <a:xfrm>
            <a:off x="4711700" y="2636838"/>
            <a:ext cx="1152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rPr>
              <a:t>Set filter1</a:t>
            </a:r>
          </a:p>
        </p:txBody>
      </p:sp>
      <p:sp>
        <p:nvSpPr>
          <p:cNvPr id="77836" name="AutoShape 12"/>
          <p:cNvSpPr>
            <a:spLocks noChangeArrowheads="1"/>
          </p:cNvSpPr>
          <p:nvPr/>
        </p:nvSpPr>
        <p:spPr bwMode="auto">
          <a:xfrm>
            <a:off x="6367463" y="2205038"/>
            <a:ext cx="215900" cy="360362"/>
          </a:xfrm>
          <a:prstGeom prst="upArrow">
            <a:avLst>
              <a:gd name="adj1" fmla="val 50000"/>
              <a:gd name="adj2" fmla="val 41728"/>
            </a:avLst>
          </a:prstGeom>
          <a:solidFill>
            <a:srgbClr val="33CC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37" name="Rectangle 13"/>
          <p:cNvSpPr>
            <a:spLocks noChangeArrowheads="1"/>
          </p:cNvSpPr>
          <p:nvPr/>
        </p:nvSpPr>
        <p:spPr bwMode="auto">
          <a:xfrm>
            <a:off x="5935663" y="2636838"/>
            <a:ext cx="1152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rPr>
              <a:t>Set filter2</a:t>
            </a:r>
          </a:p>
        </p:txBody>
      </p:sp>
      <p:sp>
        <p:nvSpPr>
          <p:cNvPr id="77838" name="AutoShape 14"/>
          <p:cNvSpPr>
            <a:spLocks noChangeArrowheads="1"/>
          </p:cNvSpPr>
          <p:nvPr/>
        </p:nvSpPr>
        <p:spPr bwMode="auto">
          <a:xfrm>
            <a:off x="7664450" y="2205038"/>
            <a:ext cx="215900" cy="360362"/>
          </a:xfrm>
          <a:prstGeom prst="upArrow">
            <a:avLst>
              <a:gd name="adj1" fmla="val 50000"/>
              <a:gd name="adj2" fmla="val 41728"/>
            </a:avLst>
          </a:prstGeom>
          <a:solidFill>
            <a:srgbClr val="33CC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39" name="Rectangle 15"/>
          <p:cNvSpPr>
            <a:spLocks noChangeArrowheads="1"/>
          </p:cNvSpPr>
          <p:nvPr/>
        </p:nvSpPr>
        <p:spPr bwMode="auto">
          <a:xfrm>
            <a:off x="7232650" y="2624138"/>
            <a:ext cx="10795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hlink"/>
                </a:solidFill>
              </a:rPr>
              <a:t>Stop recording</a:t>
            </a:r>
          </a:p>
        </p:txBody>
      </p:sp>
      <p:sp>
        <p:nvSpPr>
          <p:cNvPr id="77840" name="Arc 17"/>
          <p:cNvSpPr>
            <a:spLocks/>
          </p:cNvSpPr>
          <p:nvPr/>
        </p:nvSpPr>
        <p:spPr bwMode="auto">
          <a:xfrm rot="330374" flipV="1">
            <a:off x="5130800" y="1052513"/>
            <a:ext cx="1295400" cy="1198562"/>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41" name="Arc 18"/>
          <p:cNvSpPr>
            <a:spLocks/>
          </p:cNvSpPr>
          <p:nvPr/>
        </p:nvSpPr>
        <p:spPr bwMode="auto">
          <a:xfrm rot="-975928" flipH="1" flipV="1">
            <a:off x="6619875" y="1035050"/>
            <a:ext cx="722313" cy="1239838"/>
          </a:xfrm>
          <a:custGeom>
            <a:avLst/>
            <a:gdLst>
              <a:gd name="T0" fmla="*/ 2147483647 w 21600"/>
              <a:gd name="T1" fmla="*/ 0 h 26717"/>
              <a:gd name="T2" fmla="*/ 2147483647 w 21600"/>
              <a:gd name="T3" fmla="*/ 2147483647 h 26717"/>
              <a:gd name="T4" fmla="*/ 0 w 21600"/>
              <a:gd name="T5" fmla="*/ 2147483647 h 26717"/>
              <a:gd name="T6" fmla="*/ 0 60000 65536"/>
              <a:gd name="T7" fmla="*/ 0 60000 65536"/>
              <a:gd name="T8" fmla="*/ 0 60000 65536"/>
            </a:gdLst>
            <a:ahLst/>
            <a:cxnLst>
              <a:cxn ang="T6">
                <a:pos x="T0" y="T1"/>
              </a:cxn>
              <a:cxn ang="T7">
                <a:pos x="T2" y="T3"/>
              </a:cxn>
              <a:cxn ang="T8">
                <a:pos x="T4" y="T5"/>
              </a:cxn>
            </a:cxnLst>
            <a:rect l="0" t="0" r="r" b="b"/>
            <a:pathLst>
              <a:path w="21600" h="26717" fill="none" extrusionOk="0">
                <a:moveTo>
                  <a:pt x="4932" y="-1"/>
                </a:moveTo>
                <a:cubicBezTo>
                  <a:pt x="14696" y="2289"/>
                  <a:pt x="21600" y="10999"/>
                  <a:pt x="21600" y="21029"/>
                </a:cubicBezTo>
                <a:cubicBezTo>
                  <a:pt x="21600" y="22950"/>
                  <a:pt x="21343" y="24863"/>
                  <a:pt x="20837" y="26716"/>
                </a:cubicBezTo>
              </a:path>
              <a:path w="21600" h="26717" stroke="0" extrusionOk="0">
                <a:moveTo>
                  <a:pt x="4932" y="-1"/>
                </a:moveTo>
                <a:cubicBezTo>
                  <a:pt x="14696" y="2289"/>
                  <a:pt x="21600" y="10999"/>
                  <a:pt x="21600" y="21029"/>
                </a:cubicBezTo>
                <a:cubicBezTo>
                  <a:pt x="21600" y="22950"/>
                  <a:pt x="21343" y="24863"/>
                  <a:pt x="20837" y="26716"/>
                </a:cubicBezTo>
                <a:lnTo>
                  <a:pt x="0" y="21029"/>
                </a:lnTo>
                <a:lnTo>
                  <a:pt x="4932" y="-1"/>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42" name="Line 19"/>
          <p:cNvSpPr>
            <a:spLocks noChangeShapeType="1"/>
          </p:cNvSpPr>
          <p:nvPr/>
        </p:nvSpPr>
        <p:spPr bwMode="auto">
          <a:xfrm>
            <a:off x="6473825" y="1184275"/>
            <a:ext cx="0" cy="10160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3" name="Line 20"/>
          <p:cNvSpPr>
            <a:spLocks noChangeShapeType="1"/>
          </p:cNvSpPr>
          <p:nvPr/>
        </p:nvSpPr>
        <p:spPr bwMode="auto">
          <a:xfrm flipV="1">
            <a:off x="6583363" y="1112838"/>
            <a:ext cx="649287" cy="43180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844" name="Rectangle 21"/>
          <p:cNvSpPr>
            <a:spLocks noChangeArrowheads="1"/>
          </p:cNvSpPr>
          <p:nvPr/>
        </p:nvSpPr>
        <p:spPr bwMode="auto">
          <a:xfrm>
            <a:off x="7134225" y="808038"/>
            <a:ext cx="115252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rPr>
              <a:t>Oscillation amplitude</a:t>
            </a:r>
          </a:p>
        </p:txBody>
      </p:sp>
      <p:grpSp>
        <p:nvGrpSpPr>
          <p:cNvPr id="99374" name="Group 46"/>
          <p:cNvGrpSpPr>
            <a:grpSpLocks/>
          </p:cNvGrpSpPr>
          <p:nvPr/>
        </p:nvGrpSpPr>
        <p:grpSpPr bwMode="auto">
          <a:xfrm>
            <a:off x="468313" y="4941888"/>
            <a:ext cx="1924050" cy="1447800"/>
            <a:chOff x="295" y="2939"/>
            <a:chExt cx="1212" cy="912"/>
          </a:xfrm>
        </p:grpSpPr>
        <p:pic>
          <p:nvPicPr>
            <p:cNvPr id="77858" name="Picture 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 y="2939"/>
              <a:ext cx="1212"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859" name="Rectangle 32"/>
            <p:cNvSpPr>
              <a:spLocks noChangeArrowheads="1"/>
            </p:cNvSpPr>
            <p:nvPr/>
          </p:nvSpPr>
          <p:spPr bwMode="auto">
            <a:xfrm>
              <a:off x="1286" y="2947"/>
              <a:ext cx="20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600" b="1">
                  <a:solidFill>
                    <a:schemeClr val="hlink"/>
                  </a:solidFill>
                </a:rPr>
                <a:t>1</a:t>
              </a:r>
            </a:p>
          </p:txBody>
        </p:sp>
      </p:grpSp>
      <p:grpSp>
        <p:nvGrpSpPr>
          <p:cNvPr id="99375" name="Group 47"/>
          <p:cNvGrpSpPr>
            <a:grpSpLocks/>
          </p:cNvGrpSpPr>
          <p:nvPr/>
        </p:nvGrpSpPr>
        <p:grpSpPr bwMode="auto">
          <a:xfrm>
            <a:off x="3059113" y="4929188"/>
            <a:ext cx="1931987" cy="1524000"/>
            <a:chOff x="1927" y="2931"/>
            <a:chExt cx="1217" cy="960"/>
          </a:xfrm>
        </p:grpSpPr>
        <p:pic>
          <p:nvPicPr>
            <p:cNvPr id="77856"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7" y="2931"/>
              <a:ext cx="1212" cy="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857" name="Rectangle 33"/>
            <p:cNvSpPr>
              <a:spLocks noChangeArrowheads="1"/>
            </p:cNvSpPr>
            <p:nvPr/>
          </p:nvSpPr>
          <p:spPr bwMode="auto">
            <a:xfrm>
              <a:off x="2940" y="2947"/>
              <a:ext cx="20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600" b="1">
                  <a:solidFill>
                    <a:schemeClr val="hlink"/>
                  </a:solidFill>
                </a:rPr>
                <a:t>2</a:t>
              </a:r>
            </a:p>
          </p:txBody>
        </p:sp>
      </p:grpSp>
      <p:sp>
        <p:nvSpPr>
          <p:cNvPr id="77847" name="Rectangle 40"/>
          <p:cNvSpPr>
            <a:spLocks noChangeArrowheads="1"/>
          </p:cNvSpPr>
          <p:nvPr/>
        </p:nvSpPr>
        <p:spPr bwMode="auto">
          <a:xfrm>
            <a:off x="3495675" y="1905000"/>
            <a:ext cx="1152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rPr>
              <a:t>t</a:t>
            </a:r>
            <a:r>
              <a:rPr lang="en-GB" sz="1400" b="1" baseline="-25000">
                <a:solidFill>
                  <a:schemeClr val="tx1"/>
                </a:solidFill>
              </a:rPr>
              <a:t>0</a:t>
            </a:r>
          </a:p>
        </p:txBody>
      </p:sp>
      <p:sp>
        <p:nvSpPr>
          <p:cNvPr id="77848" name="Rectangle 41"/>
          <p:cNvSpPr>
            <a:spLocks noChangeArrowheads="1"/>
          </p:cNvSpPr>
          <p:nvPr/>
        </p:nvSpPr>
        <p:spPr bwMode="auto">
          <a:xfrm>
            <a:off x="5049838" y="1905000"/>
            <a:ext cx="4587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rPr>
              <a:t>t</a:t>
            </a:r>
            <a:r>
              <a:rPr lang="en-GB" sz="1400" b="1" baseline="-25000">
                <a:solidFill>
                  <a:schemeClr val="tx1"/>
                </a:solidFill>
              </a:rPr>
              <a:t>1</a:t>
            </a:r>
          </a:p>
        </p:txBody>
      </p:sp>
      <p:sp>
        <p:nvSpPr>
          <p:cNvPr id="77849" name="Rectangle 42"/>
          <p:cNvSpPr>
            <a:spLocks noChangeArrowheads="1"/>
          </p:cNvSpPr>
          <p:nvPr/>
        </p:nvSpPr>
        <p:spPr bwMode="auto">
          <a:xfrm>
            <a:off x="6156325" y="1901825"/>
            <a:ext cx="4587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rPr>
              <a:t>t</a:t>
            </a:r>
            <a:r>
              <a:rPr lang="en-GB" sz="1400" b="1" baseline="-25000">
                <a:solidFill>
                  <a:schemeClr val="tx1"/>
                </a:solidFill>
              </a:rPr>
              <a:t>2</a:t>
            </a:r>
          </a:p>
        </p:txBody>
      </p:sp>
      <p:sp>
        <p:nvSpPr>
          <p:cNvPr id="77850" name="Rectangle 43"/>
          <p:cNvSpPr>
            <a:spLocks noChangeArrowheads="1"/>
          </p:cNvSpPr>
          <p:nvPr/>
        </p:nvSpPr>
        <p:spPr bwMode="auto">
          <a:xfrm>
            <a:off x="7550150" y="1905000"/>
            <a:ext cx="4587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400" b="1">
                <a:solidFill>
                  <a:schemeClr val="tx1"/>
                </a:solidFill>
              </a:rPr>
              <a:t>t</a:t>
            </a:r>
            <a:r>
              <a:rPr lang="en-GB" sz="1400" b="1" baseline="-25000">
                <a:solidFill>
                  <a:schemeClr val="tx1"/>
                </a:solidFill>
              </a:rPr>
              <a:t>3</a:t>
            </a:r>
          </a:p>
        </p:txBody>
      </p:sp>
      <p:grpSp>
        <p:nvGrpSpPr>
          <p:cNvPr id="99377" name="Group 49"/>
          <p:cNvGrpSpPr>
            <a:grpSpLocks/>
          </p:cNvGrpSpPr>
          <p:nvPr/>
        </p:nvGrpSpPr>
        <p:grpSpPr bwMode="auto">
          <a:xfrm>
            <a:off x="5651500" y="4929188"/>
            <a:ext cx="3241675" cy="1504950"/>
            <a:chOff x="3560" y="2931"/>
            <a:chExt cx="2042" cy="948"/>
          </a:xfrm>
        </p:grpSpPr>
        <p:grpSp>
          <p:nvGrpSpPr>
            <p:cNvPr id="77852" name="Group 48"/>
            <p:cNvGrpSpPr>
              <a:grpSpLocks/>
            </p:cNvGrpSpPr>
            <p:nvPr/>
          </p:nvGrpSpPr>
          <p:grpSpPr bwMode="auto">
            <a:xfrm>
              <a:off x="3560" y="2931"/>
              <a:ext cx="1254" cy="948"/>
              <a:chOff x="3560" y="2931"/>
              <a:chExt cx="1254" cy="948"/>
            </a:xfrm>
          </p:grpSpPr>
          <p:pic>
            <p:nvPicPr>
              <p:cNvPr id="77854" name="Picture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0" y="2931"/>
                <a:ext cx="1254" cy="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855" name="Rectangle 34"/>
              <p:cNvSpPr>
                <a:spLocks noChangeArrowheads="1"/>
              </p:cNvSpPr>
              <p:nvPr/>
            </p:nvSpPr>
            <p:spPr bwMode="auto">
              <a:xfrm>
                <a:off x="4574" y="2960"/>
                <a:ext cx="20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600" b="1">
                    <a:solidFill>
                      <a:schemeClr val="hlink"/>
                    </a:solidFill>
                  </a:rPr>
                  <a:t>3</a:t>
                </a:r>
              </a:p>
            </p:txBody>
          </p:sp>
        </p:grpSp>
        <p:sp>
          <p:nvSpPr>
            <p:cNvPr id="77853" name="Rectangle 44"/>
            <p:cNvSpPr>
              <a:spLocks noChangeArrowheads="1"/>
            </p:cNvSpPr>
            <p:nvPr/>
          </p:nvSpPr>
          <p:spPr bwMode="auto">
            <a:xfrm>
              <a:off x="4876" y="3219"/>
              <a:ext cx="72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2000" b="1">
                  <a:solidFill>
                    <a:schemeClr val="tx1"/>
                  </a:solidFill>
                </a:rPr>
                <a:t>. .  .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dissolve">
                                      <p:cBhvr>
                                        <p:cTn id="7" dur="500"/>
                                        <p:tgtEl>
                                          <p:spTgt spid="99331">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99331">
                                            <p:txEl>
                                              <p:pRg st="1" end="1"/>
                                            </p:txEl>
                                          </p:spTgt>
                                        </p:tgtEl>
                                        <p:attrNameLst>
                                          <p:attrName>style.visibility</p:attrName>
                                        </p:attrNameLst>
                                      </p:cBhvr>
                                      <p:to>
                                        <p:strVal val="visible"/>
                                      </p:to>
                                    </p:set>
                                    <p:animEffect transition="in" filter="dissolve">
                                      <p:cBhvr>
                                        <p:cTn id="10" dur="500"/>
                                        <p:tgtEl>
                                          <p:spTgt spid="99331">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99374"/>
                                        </p:tgtEl>
                                        <p:attrNameLst>
                                          <p:attrName>style.visibility</p:attrName>
                                        </p:attrNameLst>
                                      </p:cBhvr>
                                      <p:to>
                                        <p:strVal val="visible"/>
                                      </p:to>
                                    </p:set>
                                    <p:animEffect transition="in" filter="dissolve">
                                      <p:cBhvr>
                                        <p:cTn id="13" dur="500"/>
                                        <p:tgtEl>
                                          <p:spTgt spid="9937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99331">
                                            <p:txEl>
                                              <p:pRg st="2" end="2"/>
                                            </p:txEl>
                                          </p:spTgt>
                                        </p:tgtEl>
                                        <p:attrNameLst>
                                          <p:attrName>style.visibility</p:attrName>
                                        </p:attrNameLst>
                                      </p:cBhvr>
                                      <p:to>
                                        <p:strVal val="visible"/>
                                      </p:to>
                                    </p:set>
                                    <p:animEffect transition="in" filter="dissolve">
                                      <p:cBhvr>
                                        <p:cTn id="18" dur="500"/>
                                        <p:tgtEl>
                                          <p:spTgt spid="99331">
                                            <p:txEl>
                                              <p:pRg st="2" end="2"/>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99375"/>
                                        </p:tgtEl>
                                        <p:attrNameLst>
                                          <p:attrName>style.visibility</p:attrName>
                                        </p:attrNameLst>
                                      </p:cBhvr>
                                      <p:to>
                                        <p:strVal val="visible"/>
                                      </p:to>
                                    </p:set>
                                    <p:animEffect transition="in" filter="dissolve">
                                      <p:cBhvr>
                                        <p:cTn id="21" dur="500"/>
                                        <p:tgtEl>
                                          <p:spTgt spid="9937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99331">
                                            <p:txEl>
                                              <p:pRg st="3" end="3"/>
                                            </p:txEl>
                                          </p:spTgt>
                                        </p:tgtEl>
                                        <p:attrNameLst>
                                          <p:attrName>style.visibility</p:attrName>
                                        </p:attrNameLst>
                                      </p:cBhvr>
                                      <p:to>
                                        <p:strVal val="visible"/>
                                      </p:to>
                                    </p:set>
                                    <p:animEffect transition="in" filter="dissolve">
                                      <p:cBhvr>
                                        <p:cTn id="26" dur="500"/>
                                        <p:tgtEl>
                                          <p:spTgt spid="99331">
                                            <p:txEl>
                                              <p:pRg st="3" end="3"/>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99331">
                                            <p:txEl>
                                              <p:pRg st="4" end="4"/>
                                            </p:txEl>
                                          </p:spTgt>
                                        </p:tgtEl>
                                        <p:attrNameLst>
                                          <p:attrName>style.visibility</p:attrName>
                                        </p:attrNameLst>
                                      </p:cBhvr>
                                      <p:to>
                                        <p:strVal val="visible"/>
                                      </p:to>
                                    </p:set>
                                    <p:animEffect transition="in" filter="dissolve">
                                      <p:cBhvr>
                                        <p:cTn id="29" dur="500"/>
                                        <p:tgtEl>
                                          <p:spTgt spid="99331">
                                            <p:txEl>
                                              <p:pRg st="4" end="4"/>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99377"/>
                                        </p:tgtEl>
                                        <p:attrNameLst>
                                          <p:attrName>style.visibility</p:attrName>
                                        </p:attrNameLst>
                                      </p:cBhvr>
                                      <p:to>
                                        <p:strVal val="visible"/>
                                      </p:to>
                                    </p:set>
                                    <p:animEffect transition="in" filter="dissolve">
                                      <p:cBhvr>
                                        <p:cTn id="32" dur="500"/>
                                        <p:tgtEl>
                                          <p:spTgt spid="99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0C972D40-1DCF-49DF-AEED-6151CC75ABCB}" type="slidenum">
              <a:rPr lang="en-US" sz="1400" smtClean="0">
                <a:solidFill>
                  <a:srgbClr val="969696"/>
                </a:solidFill>
                <a:latin typeface="Times" pitchFamily="18" charset="0"/>
              </a:rPr>
              <a:pPr/>
              <a:t>66</a:t>
            </a:fld>
            <a:endParaRPr lang="en-US" sz="1400" smtClean="0">
              <a:solidFill>
                <a:srgbClr val="969696"/>
              </a:solidFill>
              <a:latin typeface="Times" pitchFamily="18" charset="0"/>
            </a:endParaRPr>
          </a:p>
        </p:txBody>
      </p:sp>
      <p:sp>
        <p:nvSpPr>
          <p:cNvPr id="100354" name="Text Box 2"/>
          <p:cNvSpPr txBox="1">
            <a:spLocks noChangeArrowheads="1"/>
          </p:cNvSpPr>
          <p:nvPr/>
        </p:nvSpPr>
        <p:spPr bwMode="auto">
          <a:xfrm>
            <a:off x="228600" y="927100"/>
            <a:ext cx="8305800" cy="31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a:lnSpc>
                <a:spcPct val="90000"/>
              </a:lnSpc>
            </a:pPr>
            <a:r>
              <a:rPr lang="en-US" sz="1600"/>
              <a:t>Grow/damp transients can be analyzed by means of </a:t>
            </a:r>
            <a:r>
              <a:rPr lang="en-US" sz="1600">
                <a:solidFill>
                  <a:schemeClr val="hlink"/>
                </a:solidFill>
              </a:rPr>
              <a:t>3-D graphs</a:t>
            </a:r>
          </a:p>
        </p:txBody>
      </p:sp>
      <p:sp>
        <p:nvSpPr>
          <p:cNvPr id="78852" name="Rectangle 3"/>
          <p:cNvSpPr>
            <a:spLocks noChangeArrowheads="1"/>
          </p:cNvSpPr>
          <p:nvPr/>
        </p:nvSpPr>
        <p:spPr bwMode="auto">
          <a:xfrm>
            <a:off x="304800" y="146050"/>
            <a:ext cx="54514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Grow/damp transients: 3-D graphs</a:t>
            </a:r>
            <a:r>
              <a:rPr lang="en-US" sz="2600" b="1">
                <a:solidFill>
                  <a:srgbClr val="FF0000"/>
                </a:solidFill>
                <a:latin typeface="Book Antiqua" pitchFamily="18" charset="0"/>
              </a:rPr>
              <a:t> </a:t>
            </a:r>
          </a:p>
        </p:txBody>
      </p:sp>
      <p:grpSp>
        <p:nvGrpSpPr>
          <p:cNvPr id="100384" name="Group 32"/>
          <p:cNvGrpSpPr>
            <a:grpSpLocks/>
          </p:cNvGrpSpPr>
          <p:nvPr/>
        </p:nvGrpSpPr>
        <p:grpSpPr bwMode="auto">
          <a:xfrm>
            <a:off x="4610100" y="1752600"/>
            <a:ext cx="4652963" cy="4268788"/>
            <a:chOff x="2904" y="1104"/>
            <a:chExt cx="2931" cy="2689"/>
          </a:xfrm>
        </p:grpSpPr>
        <p:pic>
          <p:nvPicPr>
            <p:cNvPr id="78861" name="Picture 14" descr="11_9_2001-mb_rd-inviluppo-3d-v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4" y="1104"/>
              <a:ext cx="2736" cy="2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62" name="Rectangle 15"/>
            <p:cNvSpPr>
              <a:spLocks noChangeArrowheads="1"/>
            </p:cNvSpPr>
            <p:nvPr/>
          </p:nvSpPr>
          <p:spPr bwMode="auto">
            <a:xfrm>
              <a:off x="3016" y="3427"/>
              <a:ext cx="2592"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0"/>
                </a:spcBef>
              </a:pPr>
              <a:r>
                <a:rPr lang="en-US" sz="1600"/>
                <a:t>Evolution of coupled-bunch unstable modes during a grow-damp transient</a:t>
              </a:r>
            </a:p>
          </p:txBody>
        </p:sp>
        <p:sp>
          <p:nvSpPr>
            <p:cNvPr id="78863" name="Text Box 16"/>
            <p:cNvSpPr txBox="1">
              <a:spLocks noChangeArrowheads="1"/>
            </p:cNvSpPr>
            <p:nvPr/>
          </p:nvSpPr>
          <p:spPr bwMode="auto">
            <a:xfrm>
              <a:off x="4876" y="1152"/>
              <a:ext cx="87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r>
                <a:rPr lang="en-US" sz="1600">
                  <a:solidFill>
                    <a:schemeClr val="hlink"/>
                  </a:solidFill>
                </a:rPr>
                <a:t>Feedback on</a:t>
              </a:r>
            </a:p>
          </p:txBody>
        </p:sp>
        <p:sp>
          <p:nvSpPr>
            <p:cNvPr id="78864" name="Text Box 17"/>
            <p:cNvSpPr txBox="1">
              <a:spLocks noChangeArrowheads="1"/>
            </p:cNvSpPr>
            <p:nvPr/>
          </p:nvSpPr>
          <p:spPr bwMode="auto">
            <a:xfrm>
              <a:off x="4876" y="2036"/>
              <a:ext cx="9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r>
                <a:rPr lang="en-US" sz="1600">
                  <a:solidFill>
                    <a:schemeClr val="hlink"/>
                  </a:solidFill>
                </a:rPr>
                <a:t>Feedback off</a:t>
              </a:r>
            </a:p>
          </p:txBody>
        </p:sp>
        <p:sp>
          <p:nvSpPr>
            <p:cNvPr id="78865" name="Line 18"/>
            <p:cNvSpPr>
              <a:spLocks noChangeShapeType="1"/>
            </p:cNvSpPr>
            <p:nvPr/>
          </p:nvSpPr>
          <p:spPr bwMode="auto">
            <a:xfrm flipH="1">
              <a:off x="5329" y="2256"/>
              <a:ext cx="47" cy="312"/>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66" name="Line 19"/>
            <p:cNvSpPr>
              <a:spLocks noChangeShapeType="1"/>
            </p:cNvSpPr>
            <p:nvPr/>
          </p:nvSpPr>
          <p:spPr bwMode="auto">
            <a:xfrm flipH="1">
              <a:off x="4921" y="1344"/>
              <a:ext cx="359" cy="272"/>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0383" name="Group 31"/>
          <p:cNvGrpSpPr>
            <a:grpSpLocks/>
          </p:cNvGrpSpPr>
          <p:nvPr/>
        </p:nvGrpSpPr>
        <p:grpSpPr bwMode="auto">
          <a:xfrm>
            <a:off x="0" y="1773238"/>
            <a:ext cx="4711700" cy="4248150"/>
            <a:chOff x="0" y="1117"/>
            <a:chExt cx="2968" cy="2676"/>
          </a:xfrm>
        </p:grpSpPr>
        <p:graphicFrame>
          <p:nvGraphicFramePr>
            <p:cNvPr id="78855" name="Object 6"/>
            <p:cNvGraphicFramePr>
              <a:graphicFrameLocks noChangeAspect="1"/>
            </p:cNvGraphicFramePr>
            <p:nvPr/>
          </p:nvGraphicFramePr>
          <p:xfrm>
            <a:off x="0" y="1159"/>
            <a:ext cx="2720" cy="2040"/>
          </p:xfrm>
          <a:graphic>
            <a:graphicData uri="http://schemas.openxmlformats.org/presentationml/2006/ole">
              <mc:AlternateContent xmlns:mc="http://schemas.openxmlformats.org/markup-compatibility/2006">
                <mc:Choice xmlns:v="urn:schemas-microsoft-com:vml" Requires="v">
                  <p:oleObj spid="_x0000_s78869" name="Bitmap Image" r:id="rId5" imgW="5334745" imgH="4001058" progId="Paint.Picture">
                    <p:embed/>
                  </p:oleObj>
                </mc:Choice>
                <mc:Fallback>
                  <p:oleObj name="Bitmap Image" r:id="rId5" imgW="5334745" imgH="4001058" progId="Paint.Picture">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159"/>
                          <a:ext cx="2720" cy="2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8856" name="Text Box 8"/>
            <p:cNvSpPr txBox="1">
              <a:spLocks noChangeArrowheads="1"/>
            </p:cNvSpPr>
            <p:nvPr/>
          </p:nvSpPr>
          <p:spPr bwMode="auto">
            <a:xfrm>
              <a:off x="1655" y="1117"/>
              <a:ext cx="90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r>
                <a:rPr lang="en-US" sz="1600">
                  <a:solidFill>
                    <a:schemeClr val="hlink"/>
                  </a:solidFill>
                </a:rPr>
                <a:t>Feedback on</a:t>
              </a:r>
            </a:p>
          </p:txBody>
        </p:sp>
        <p:sp>
          <p:nvSpPr>
            <p:cNvPr id="78857" name="Text Box 9"/>
            <p:cNvSpPr txBox="1">
              <a:spLocks noChangeArrowheads="1"/>
            </p:cNvSpPr>
            <p:nvPr/>
          </p:nvSpPr>
          <p:spPr bwMode="auto">
            <a:xfrm>
              <a:off x="1973" y="2067"/>
              <a:ext cx="99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r>
                <a:rPr lang="en-US" sz="1600">
                  <a:solidFill>
                    <a:schemeClr val="hlink"/>
                  </a:solidFill>
                </a:rPr>
                <a:t>Feedback off</a:t>
              </a:r>
            </a:p>
          </p:txBody>
        </p:sp>
        <p:sp>
          <p:nvSpPr>
            <p:cNvPr id="78858" name="Line 10"/>
            <p:cNvSpPr>
              <a:spLocks noChangeShapeType="1"/>
            </p:cNvSpPr>
            <p:nvPr/>
          </p:nvSpPr>
          <p:spPr bwMode="auto">
            <a:xfrm flipH="1">
              <a:off x="2290" y="2250"/>
              <a:ext cx="117" cy="406"/>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9" name="Line 11"/>
            <p:cNvSpPr>
              <a:spLocks noChangeShapeType="1"/>
            </p:cNvSpPr>
            <p:nvPr/>
          </p:nvSpPr>
          <p:spPr bwMode="auto">
            <a:xfrm flipH="1">
              <a:off x="1519" y="1298"/>
              <a:ext cx="272" cy="231"/>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60" name="Rectangle 30"/>
            <p:cNvSpPr>
              <a:spLocks noChangeArrowheads="1"/>
            </p:cNvSpPr>
            <p:nvPr/>
          </p:nvSpPr>
          <p:spPr bwMode="auto">
            <a:xfrm>
              <a:off x="113" y="3427"/>
              <a:ext cx="2592"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0"/>
                </a:spcBef>
              </a:pPr>
              <a:r>
                <a:rPr lang="en-US" sz="1600"/>
                <a:t>Evolution of the bunches oscillation amplitude during a grow-damp transient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dissolve">
                                      <p:cBhvr>
                                        <p:cTn id="7" dur="500"/>
                                        <p:tgtEl>
                                          <p:spTgt spid="100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0383"/>
                                        </p:tgtEl>
                                        <p:attrNameLst>
                                          <p:attrName>style.visibility</p:attrName>
                                        </p:attrNameLst>
                                      </p:cBhvr>
                                      <p:to>
                                        <p:strVal val="visible"/>
                                      </p:to>
                                    </p:set>
                                    <p:animEffect transition="in" filter="dissolve">
                                      <p:cBhvr>
                                        <p:cTn id="12" dur="500"/>
                                        <p:tgtEl>
                                          <p:spTgt spid="10038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00384"/>
                                        </p:tgtEl>
                                        <p:attrNameLst>
                                          <p:attrName>style.visibility</p:attrName>
                                        </p:attrNameLst>
                                      </p:cBhvr>
                                      <p:to>
                                        <p:strVal val="visible"/>
                                      </p:to>
                                    </p:set>
                                    <p:animEffect transition="in" filter="dissolve">
                                      <p:cBhvr>
                                        <p:cTn id="17" dur="500"/>
                                        <p:tgtEl>
                                          <p:spTgt spid="100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28358430-0159-42CC-AFD8-05EC43E79885}" type="slidenum">
              <a:rPr lang="en-US" sz="1400" smtClean="0">
                <a:solidFill>
                  <a:srgbClr val="969696"/>
                </a:solidFill>
                <a:latin typeface="Times" pitchFamily="18" charset="0"/>
              </a:rPr>
              <a:pPr/>
              <a:t>67</a:t>
            </a:fld>
            <a:endParaRPr lang="en-US" sz="1400" smtClean="0">
              <a:solidFill>
                <a:srgbClr val="969696"/>
              </a:solidFill>
              <a:latin typeface="Times" pitchFamily="18" charset="0"/>
            </a:endParaRPr>
          </a:p>
        </p:txBody>
      </p:sp>
      <p:graphicFrame>
        <p:nvGraphicFramePr>
          <p:cNvPr id="79875" name="Object 2"/>
          <p:cNvGraphicFramePr>
            <a:graphicFrameLocks noChangeAspect="1"/>
          </p:cNvGraphicFramePr>
          <p:nvPr/>
        </p:nvGraphicFramePr>
        <p:xfrm>
          <a:off x="6227763" y="908050"/>
          <a:ext cx="2592387" cy="1473200"/>
        </p:xfrm>
        <a:graphic>
          <a:graphicData uri="http://schemas.openxmlformats.org/presentationml/2006/ole">
            <mc:AlternateContent xmlns:mc="http://schemas.openxmlformats.org/markup-compatibility/2006">
              <mc:Choice xmlns:v="urn:schemas-microsoft-com:vml" Requires="v">
                <p:oleObj spid="_x0000_s79882" name="Bitmap Image" r:id="rId5" imgW="2781688" imgH="1580952" progId="Paint.Picture">
                  <p:embed/>
                </p:oleObj>
              </mc:Choice>
              <mc:Fallback>
                <p:oleObj name="Bitmap Image" r:id="rId5" imgW="2781688" imgH="1580952" progId="Paint.Picture">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7763" y="908050"/>
                        <a:ext cx="2592387" cy="147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876" name="Text Box 3"/>
          <p:cNvSpPr txBox="1">
            <a:spLocks noChangeArrowheads="1"/>
          </p:cNvSpPr>
          <p:nvPr/>
        </p:nvSpPr>
        <p:spPr bwMode="auto">
          <a:xfrm>
            <a:off x="304800" y="1828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endParaRPr lang="en-GB" sz="2400">
              <a:solidFill>
                <a:schemeClr val="tx1"/>
              </a:solidFill>
              <a:latin typeface="Times New Roman" pitchFamily="18" charset="0"/>
            </a:endParaRPr>
          </a:p>
        </p:txBody>
      </p:sp>
      <p:sp>
        <p:nvSpPr>
          <p:cNvPr id="79877" name="Text Box 4"/>
          <p:cNvSpPr txBox="1">
            <a:spLocks noChangeArrowheads="1"/>
          </p:cNvSpPr>
          <p:nvPr/>
        </p:nvSpPr>
        <p:spPr bwMode="auto">
          <a:xfrm>
            <a:off x="179388" y="1052513"/>
            <a:ext cx="5353050" cy="128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lnSpc>
                <a:spcPct val="80000"/>
              </a:lnSpc>
            </a:pPr>
            <a:r>
              <a:rPr lang="en-US" sz="1600"/>
              <a:t>‘Movie’ sequence:</a:t>
            </a:r>
          </a:p>
          <a:p>
            <a:pPr algn="l">
              <a:lnSpc>
                <a:spcPct val="80000"/>
              </a:lnSpc>
            </a:pPr>
            <a:r>
              <a:rPr lang="en-US" sz="1600"/>
              <a:t>1. Feedback OFF</a:t>
            </a:r>
          </a:p>
          <a:p>
            <a:pPr algn="l">
              <a:lnSpc>
                <a:spcPct val="80000"/>
              </a:lnSpc>
            </a:pPr>
            <a:r>
              <a:rPr lang="en-US" sz="1600"/>
              <a:t>2. Feedback ON after 5.2 ms</a:t>
            </a:r>
          </a:p>
          <a:p>
            <a:pPr algn="l"/>
            <a:r>
              <a:rPr lang="en-US" sz="1600"/>
              <a:t>‘Camera’ view slice is 50 turns long (about 43 μs)</a:t>
            </a:r>
          </a:p>
        </p:txBody>
      </p:sp>
      <p:sp>
        <p:nvSpPr>
          <p:cNvPr id="79878" name="Rectangle 5"/>
          <p:cNvSpPr>
            <a:spLocks noChangeArrowheads="1"/>
          </p:cNvSpPr>
          <p:nvPr/>
        </p:nvSpPr>
        <p:spPr bwMode="auto">
          <a:xfrm>
            <a:off x="106363" y="158750"/>
            <a:ext cx="518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Grow/damp transients: real movie</a:t>
            </a:r>
          </a:p>
        </p:txBody>
      </p:sp>
      <p:pic>
        <p:nvPicPr>
          <p:cNvPr id="3" name="11_9_2001-mb_rd_3-evoluzione-ok-cinepack100.avi">
            <a:hlinkClick r:id="" action="ppaction://media"/>
          </p:cNvPr>
          <p:cNvPicPr>
            <a:picLocks noRot="1" noChangeAspect="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1619250" y="2571750"/>
            <a:ext cx="5724525"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EC6DB26-5379-4A5D-A6FE-1EA998C809B6}" type="slidenum">
              <a:rPr lang="en-US" sz="1400" smtClean="0">
                <a:solidFill>
                  <a:srgbClr val="969696"/>
                </a:solidFill>
                <a:latin typeface="Times" pitchFamily="18" charset="0"/>
              </a:rPr>
              <a:pPr/>
              <a:t>68</a:t>
            </a:fld>
            <a:endParaRPr lang="en-US" sz="1400" smtClean="0">
              <a:solidFill>
                <a:srgbClr val="969696"/>
              </a:solidFill>
              <a:latin typeface="Times" pitchFamily="18" charset="0"/>
            </a:endParaRPr>
          </a:p>
        </p:txBody>
      </p:sp>
      <p:sp>
        <p:nvSpPr>
          <p:cNvPr id="80899" name="Text Box 2"/>
          <p:cNvSpPr txBox="1">
            <a:spLocks noChangeArrowheads="1"/>
          </p:cNvSpPr>
          <p:nvPr/>
        </p:nvSpPr>
        <p:spPr bwMode="auto">
          <a:xfrm>
            <a:off x="304800" y="18288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endParaRPr lang="en-GB" sz="2400">
              <a:solidFill>
                <a:schemeClr val="tx1"/>
              </a:solidFill>
              <a:latin typeface="Times New Roman" pitchFamily="18" charset="0"/>
            </a:endParaRPr>
          </a:p>
        </p:txBody>
      </p:sp>
      <p:sp>
        <p:nvSpPr>
          <p:cNvPr id="80900" name="Rectangle 3"/>
          <p:cNvSpPr>
            <a:spLocks noChangeArrowheads="1"/>
          </p:cNvSpPr>
          <p:nvPr/>
        </p:nvSpPr>
        <p:spPr bwMode="auto">
          <a:xfrm>
            <a:off x="106363" y="158750"/>
            <a:ext cx="5183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Applications using diagnostic tools</a:t>
            </a:r>
          </a:p>
        </p:txBody>
      </p:sp>
      <p:sp>
        <p:nvSpPr>
          <p:cNvPr id="80901" name="Text Box 8"/>
          <p:cNvSpPr txBox="1">
            <a:spLocks noChangeArrowheads="1"/>
          </p:cNvSpPr>
          <p:nvPr/>
        </p:nvSpPr>
        <p:spPr bwMode="auto">
          <a:xfrm>
            <a:off x="179388" y="1169988"/>
            <a:ext cx="8964612" cy="528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1600">
                <a:solidFill>
                  <a:schemeClr val="hlink"/>
                </a:solidFill>
              </a:rPr>
              <a:t>Diagnostic tools </a:t>
            </a:r>
            <a:r>
              <a:rPr lang="en-US" sz="1600"/>
              <a:t>are helpful to tune feedback systems as well as to study coupled-bunch modes and beam dynamics. Here are some examples of measurements and analysis:</a:t>
            </a:r>
          </a:p>
          <a:p>
            <a:pPr algn="l" eaLnBrk="1" hangingPunct="1">
              <a:spcBef>
                <a:spcPct val="0"/>
              </a:spcBef>
            </a:pPr>
            <a:endParaRPr lang="en-US" sz="1600"/>
          </a:p>
          <a:p>
            <a:pPr algn="l" eaLnBrk="1" hangingPunct="1">
              <a:lnSpc>
                <a:spcPct val="140000"/>
              </a:lnSpc>
              <a:spcBef>
                <a:spcPct val="0"/>
              </a:spcBef>
              <a:buClr>
                <a:schemeClr val="hlink"/>
              </a:buClr>
              <a:buSzPct val="70000"/>
              <a:buFont typeface="Wingdings" pitchFamily="2" charset="2"/>
              <a:buChar char="î"/>
            </a:pPr>
            <a:r>
              <a:rPr lang="en-US" sz="1600"/>
              <a:t> </a:t>
            </a:r>
            <a:r>
              <a:rPr lang="en-US" sz="1600">
                <a:solidFill>
                  <a:schemeClr val="hlink"/>
                </a:solidFill>
              </a:rPr>
              <a:t>Feedback damping times</a:t>
            </a:r>
            <a:r>
              <a:rPr lang="en-US" sz="1600"/>
              <a:t>: can be used to characterize and optimize feedback performance</a:t>
            </a:r>
          </a:p>
          <a:p>
            <a:pPr algn="l" eaLnBrk="1" hangingPunct="1">
              <a:lnSpc>
                <a:spcPct val="140000"/>
              </a:lnSpc>
              <a:spcBef>
                <a:spcPct val="0"/>
              </a:spcBef>
              <a:buClr>
                <a:schemeClr val="hlink"/>
              </a:buClr>
              <a:buSzPct val="70000"/>
              <a:buFont typeface="Wingdings" pitchFamily="2" charset="2"/>
              <a:buChar char="î"/>
            </a:pPr>
            <a:r>
              <a:rPr lang="en-US" sz="1600"/>
              <a:t> </a:t>
            </a:r>
            <a:r>
              <a:rPr lang="en-US" sz="1600">
                <a:solidFill>
                  <a:schemeClr val="hlink"/>
                </a:solidFill>
              </a:rPr>
              <a:t>Resistive and reactive response</a:t>
            </a:r>
            <a:r>
              <a:rPr lang="en-US" sz="1600"/>
              <a:t>: a feedback not perfectly tuned has a reactive behavior (induces a tune shift when switched on) that has to be minimized</a:t>
            </a:r>
          </a:p>
          <a:p>
            <a:pPr algn="l" eaLnBrk="1" hangingPunct="1">
              <a:lnSpc>
                <a:spcPct val="140000"/>
              </a:lnSpc>
              <a:spcBef>
                <a:spcPct val="0"/>
              </a:spcBef>
              <a:buClr>
                <a:schemeClr val="hlink"/>
              </a:buClr>
              <a:buSzPct val="70000"/>
              <a:buFont typeface="Wingdings" pitchFamily="2" charset="2"/>
              <a:buChar char="î"/>
            </a:pPr>
            <a:r>
              <a:rPr lang="en-US" sz="1600"/>
              <a:t> </a:t>
            </a:r>
            <a:r>
              <a:rPr lang="en-US" sz="1600">
                <a:solidFill>
                  <a:schemeClr val="hlink"/>
                </a:solidFill>
              </a:rPr>
              <a:t>Modal analysis</a:t>
            </a:r>
            <a:r>
              <a:rPr lang="en-US" sz="1600"/>
              <a:t>: coupled-bunch mode complex eigenvalues, i.e. growth rates (real part) and oscillation frequency (imaginary part)</a:t>
            </a:r>
          </a:p>
          <a:p>
            <a:pPr algn="l" eaLnBrk="1" hangingPunct="1">
              <a:lnSpc>
                <a:spcPct val="140000"/>
              </a:lnSpc>
              <a:spcBef>
                <a:spcPct val="0"/>
              </a:spcBef>
              <a:buClr>
                <a:schemeClr val="hlink"/>
              </a:buClr>
              <a:buSzPct val="70000"/>
              <a:buFont typeface="Wingdings" pitchFamily="2" charset="2"/>
              <a:buChar char="î"/>
            </a:pPr>
            <a:r>
              <a:rPr lang="en-US" sz="1600"/>
              <a:t> </a:t>
            </a:r>
            <a:r>
              <a:rPr lang="en-US" sz="1600">
                <a:solidFill>
                  <a:schemeClr val="hlink"/>
                </a:solidFill>
              </a:rPr>
              <a:t>Accelerator impedance</a:t>
            </a:r>
            <a:r>
              <a:rPr lang="en-US" sz="1600"/>
              <a:t>: analysis of complex eigenvalues and bunch synchronous phases can be used to evaluate the machine impedance</a:t>
            </a:r>
          </a:p>
          <a:p>
            <a:pPr algn="l" eaLnBrk="1" hangingPunct="1">
              <a:lnSpc>
                <a:spcPct val="140000"/>
              </a:lnSpc>
              <a:spcBef>
                <a:spcPct val="0"/>
              </a:spcBef>
              <a:buClr>
                <a:schemeClr val="hlink"/>
              </a:buClr>
              <a:buSzPct val="70000"/>
              <a:buFont typeface="Wingdings" pitchFamily="2" charset="2"/>
              <a:buChar char="î"/>
            </a:pPr>
            <a:r>
              <a:rPr lang="en-US" sz="1600"/>
              <a:t> </a:t>
            </a:r>
            <a:r>
              <a:rPr lang="en-US" sz="1600">
                <a:solidFill>
                  <a:schemeClr val="hlink"/>
                </a:solidFill>
              </a:rPr>
              <a:t>Stable modes</a:t>
            </a:r>
            <a:r>
              <a:rPr lang="en-US" sz="1600"/>
              <a:t> : coupled-bunch modes below the instability threshold can be studied to predict their behavior at higher currents</a:t>
            </a:r>
          </a:p>
          <a:p>
            <a:pPr algn="l" eaLnBrk="1" hangingPunct="1">
              <a:lnSpc>
                <a:spcPct val="140000"/>
              </a:lnSpc>
              <a:spcBef>
                <a:spcPct val="0"/>
              </a:spcBef>
              <a:buClr>
                <a:schemeClr val="hlink"/>
              </a:buClr>
              <a:buSzPct val="70000"/>
              <a:buFont typeface="Wingdings" pitchFamily="2" charset="2"/>
              <a:buChar char="î"/>
            </a:pPr>
            <a:r>
              <a:rPr lang="en-US" sz="1600"/>
              <a:t> </a:t>
            </a:r>
            <a:r>
              <a:rPr lang="en-US" sz="1600">
                <a:solidFill>
                  <a:schemeClr val="hlink"/>
                </a:solidFill>
              </a:rPr>
              <a:t>Bunch train studies</a:t>
            </a:r>
            <a:r>
              <a:rPr lang="en-US" sz="1600"/>
              <a:t>: analysis of different bunches in the train give information on the sources of coupled-bunch instabilities</a:t>
            </a:r>
          </a:p>
          <a:p>
            <a:pPr algn="l" eaLnBrk="1" hangingPunct="1">
              <a:lnSpc>
                <a:spcPct val="140000"/>
              </a:lnSpc>
              <a:spcBef>
                <a:spcPct val="0"/>
              </a:spcBef>
              <a:buClr>
                <a:schemeClr val="hlink"/>
              </a:buClr>
              <a:buSzPct val="70000"/>
              <a:buFont typeface="Wingdings" pitchFamily="2" charset="2"/>
              <a:buChar char="î"/>
            </a:pPr>
            <a:r>
              <a:rPr lang="en-US" sz="1600"/>
              <a:t> </a:t>
            </a:r>
            <a:r>
              <a:rPr lang="en-US" sz="1600">
                <a:solidFill>
                  <a:schemeClr val="hlink"/>
                </a:solidFill>
              </a:rPr>
              <a:t>Phase space analysis</a:t>
            </a:r>
            <a:r>
              <a:rPr lang="en-US" sz="1600"/>
              <a:t>: phase evolution of unstable coupled-bunch modes for beam dynamics studies</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D3A3809D-2835-42F3-85A4-65E6E3197F01}" type="slidenum">
              <a:rPr lang="en-US" sz="1400" smtClean="0">
                <a:solidFill>
                  <a:srgbClr val="969696"/>
                </a:solidFill>
                <a:latin typeface="Times" pitchFamily="18" charset="0"/>
              </a:rPr>
              <a:pPr/>
              <a:t>69</a:t>
            </a:fld>
            <a:endParaRPr lang="en-US" sz="1400" smtClean="0">
              <a:solidFill>
                <a:srgbClr val="969696"/>
              </a:solidFill>
              <a:latin typeface="Times" pitchFamily="18" charset="0"/>
            </a:endParaRPr>
          </a:p>
        </p:txBody>
      </p:sp>
      <p:sp>
        <p:nvSpPr>
          <p:cNvPr id="81923" name="Rectangle 2"/>
          <p:cNvSpPr>
            <a:spLocks noChangeArrowheads="1"/>
          </p:cNvSpPr>
          <p:nvPr/>
        </p:nvSpPr>
        <p:spPr bwMode="auto">
          <a:xfrm>
            <a:off x="106363" y="158750"/>
            <a:ext cx="6007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Effects of a feedback: beam spectrum</a:t>
            </a:r>
          </a:p>
        </p:txBody>
      </p:sp>
      <p:grpSp>
        <p:nvGrpSpPr>
          <p:cNvPr id="225286" name="Group 6"/>
          <p:cNvGrpSpPr>
            <a:grpSpLocks/>
          </p:cNvGrpSpPr>
          <p:nvPr/>
        </p:nvGrpSpPr>
        <p:grpSpPr bwMode="auto">
          <a:xfrm>
            <a:off x="179388" y="1052513"/>
            <a:ext cx="4319587" cy="2892425"/>
            <a:chOff x="113" y="663"/>
            <a:chExt cx="2721" cy="1822"/>
          </a:xfrm>
        </p:grpSpPr>
        <p:pic>
          <p:nvPicPr>
            <p:cNvPr id="81930" name="Picture 7" descr="TST002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852"/>
              <a:ext cx="2721" cy="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1" name="Text Box 8"/>
            <p:cNvSpPr txBox="1">
              <a:spLocks noChangeArrowheads="1"/>
            </p:cNvSpPr>
            <p:nvPr/>
          </p:nvSpPr>
          <p:spPr bwMode="auto">
            <a:xfrm>
              <a:off x="192" y="1069"/>
              <a:ext cx="14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endParaRPr lang="en-GB" sz="2400">
                <a:solidFill>
                  <a:schemeClr val="tx1"/>
                </a:solidFill>
                <a:latin typeface="Times New Roman" pitchFamily="18" charset="0"/>
              </a:endParaRPr>
            </a:p>
          </p:txBody>
        </p:sp>
        <p:sp>
          <p:nvSpPr>
            <p:cNvPr id="81932" name="Line 9"/>
            <p:cNvSpPr>
              <a:spLocks noChangeShapeType="1"/>
            </p:cNvSpPr>
            <p:nvPr/>
          </p:nvSpPr>
          <p:spPr bwMode="auto">
            <a:xfrm flipH="1">
              <a:off x="1565" y="807"/>
              <a:ext cx="136" cy="77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33" name="Rectangle 10"/>
            <p:cNvSpPr>
              <a:spLocks noChangeArrowheads="1"/>
            </p:cNvSpPr>
            <p:nvPr/>
          </p:nvSpPr>
          <p:spPr bwMode="auto">
            <a:xfrm>
              <a:off x="1359" y="663"/>
              <a:ext cx="118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1200" b="1">
                  <a:solidFill>
                    <a:schemeClr val="hlink"/>
                  </a:solidFill>
                  <a:latin typeface="Arial" charset="0"/>
                </a:rPr>
                <a:t>Revolution harmonics</a:t>
              </a:r>
            </a:p>
          </p:txBody>
        </p:sp>
        <p:sp>
          <p:nvSpPr>
            <p:cNvPr id="81934" name="Line 11"/>
            <p:cNvSpPr>
              <a:spLocks noChangeShapeType="1"/>
            </p:cNvSpPr>
            <p:nvPr/>
          </p:nvSpPr>
          <p:spPr bwMode="auto">
            <a:xfrm>
              <a:off x="938" y="823"/>
              <a:ext cx="318" cy="907"/>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35" name="Rectangle 12"/>
            <p:cNvSpPr>
              <a:spLocks noChangeArrowheads="1"/>
            </p:cNvSpPr>
            <p:nvPr/>
          </p:nvSpPr>
          <p:spPr bwMode="auto">
            <a:xfrm>
              <a:off x="158" y="716"/>
              <a:ext cx="1134" cy="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40000"/>
                </a:lnSpc>
              </a:pPr>
              <a:r>
                <a:rPr lang="en-GB" sz="1200" b="1">
                  <a:solidFill>
                    <a:schemeClr val="hlink"/>
                  </a:solidFill>
                  <a:latin typeface="Arial" charset="0"/>
                </a:rPr>
                <a:t>Vertical modes</a:t>
              </a:r>
            </a:p>
          </p:txBody>
        </p:sp>
        <p:sp>
          <p:nvSpPr>
            <p:cNvPr id="81936" name="Line 13"/>
            <p:cNvSpPr>
              <a:spLocks noChangeShapeType="1"/>
            </p:cNvSpPr>
            <p:nvPr/>
          </p:nvSpPr>
          <p:spPr bwMode="auto">
            <a:xfrm flipH="1">
              <a:off x="1767" y="807"/>
              <a:ext cx="70" cy="771"/>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37" name="Line 14"/>
            <p:cNvSpPr>
              <a:spLocks noChangeShapeType="1"/>
            </p:cNvSpPr>
            <p:nvPr/>
          </p:nvSpPr>
          <p:spPr bwMode="auto">
            <a:xfrm>
              <a:off x="743" y="815"/>
              <a:ext cx="285" cy="998"/>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38" name="Line 15"/>
            <p:cNvSpPr>
              <a:spLocks noChangeShapeType="1"/>
            </p:cNvSpPr>
            <p:nvPr/>
          </p:nvSpPr>
          <p:spPr bwMode="auto">
            <a:xfrm flipH="1">
              <a:off x="1308" y="807"/>
              <a:ext cx="302" cy="770"/>
            </a:xfrm>
            <a:prstGeom prst="line">
              <a:avLst/>
            </a:prstGeom>
            <a:noFill/>
            <a:ln w="9525">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39" name="Rectangle 16"/>
            <p:cNvSpPr>
              <a:spLocks noChangeArrowheads="1"/>
            </p:cNvSpPr>
            <p:nvPr/>
          </p:nvSpPr>
          <p:spPr bwMode="auto">
            <a:xfrm>
              <a:off x="967" y="2075"/>
              <a:ext cx="118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b="1">
                  <a:solidFill>
                    <a:schemeClr val="hlink"/>
                  </a:solidFill>
                </a:rPr>
                <a:t>FB OFF</a:t>
              </a:r>
            </a:p>
          </p:txBody>
        </p:sp>
      </p:grpSp>
      <p:grpSp>
        <p:nvGrpSpPr>
          <p:cNvPr id="225297" name="Group 17"/>
          <p:cNvGrpSpPr>
            <a:grpSpLocks/>
          </p:cNvGrpSpPr>
          <p:nvPr/>
        </p:nvGrpSpPr>
        <p:grpSpPr bwMode="auto">
          <a:xfrm>
            <a:off x="4678363" y="1352550"/>
            <a:ext cx="4321175" cy="2592388"/>
            <a:chOff x="2947" y="852"/>
            <a:chExt cx="2722" cy="1633"/>
          </a:xfrm>
        </p:grpSpPr>
        <p:pic>
          <p:nvPicPr>
            <p:cNvPr id="81928" name="Picture 18" descr="TST002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7" y="852"/>
              <a:ext cx="2722" cy="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9" name="Rectangle 19"/>
            <p:cNvSpPr>
              <a:spLocks noChangeArrowheads="1"/>
            </p:cNvSpPr>
            <p:nvPr/>
          </p:nvSpPr>
          <p:spPr bwMode="auto">
            <a:xfrm>
              <a:off x="3856" y="2099"/>
              <a:ext cx="118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sz="2000" b="1">
                  <a:solidFill>
                    <a:schemeClr val="hlink"/>
                  </a:solidFill>
                </a:rPr>
                <a:t>FB ON</a:t>
              </a:r>
            </a:p>
          </p:txBody>
        </p:sp>
      </p:grpSp>
      <p:sp>
        <p:nvSpPr>
          <p:cNvPr id="2" name="TextBox 1"/>
          <p:cNvSpPr txBox="1">
            <a:spLocks noChangeArrowheads="1"/>
          </p:cNvSpPr>
          <p:nvPr/>
        </p:nvSpPr>
        <p:spPr bwMode="auto">
          <a:xfrm>
            <a:off x="5076825" y="4360863"/>
            <a:ext cx="27352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a:r>
              <a:rPr lang="en-US" sz="1400"/>
              <a:t>Spectrum analyzer connected to a stripline pickup: observation of vertical instabilities. </a:t>
            </a:r>
            <a:r>
              <a:rPr lang="en-GB" sz="1400"/>
              <a:t>The sidebands corresponding to vertical coupled-bunch modes disappear as soon as the transverse feedback is activated</a:t>
            </a:r>
          </a:p>
        </p:txBody>
      </p:sp>
      <p:pic>
        <p:nvPicPr>
          <p:cNvPr id="3" name="Spectrum_FBoff-on.AVI">
            <a:hlinkClick r:id="" action="ppaction://media"/>
          </p:cNvPr>
          <p:cNvPicPr>
            <a:picLocks noRot="1" noChangeAspect="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1450975" y="4237038"/>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225286"/>
                                        </p:tgtEl>
                                        <p:attrNameLst>
                                          <p:attrName>style.visibility</p:attrName>
                                        </p:attrNameLst>
                                      </p:cBhvr>
                                      <p:to>
                                        <p:strVal val="visible"/>
                                      </p:to>
                                    </p:set>
                                    <p:animEffect transition="in" filter="dissolve">
                                      <p:cBhvr>
                                        <p:cTn id="7" dur="500"/>
                                        <p:tgtEl>
                                          <p:spTgt spid="2252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25297"/>
                                        </p:tgtEl>
                                        <p:attrNameLst>
                                          <p:attrName>style.visibility</p:attrName>
                                        </p:attrNameLst>
                                      </p:cBhvr>
                                      <p:to>
                                        <p:strVal val="visible"/>
                                      </p:to>
                                    </p:set>
                                    <p:animEffect transition="in" filter="dissolve">
                                      <p:cBhvr>
                                        <p:cTn id="12" dur="500"/>
                                        <p:tgtEl>
                                          <p:spTgt spid="2252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fill="hold" display="0">
                  <p:stCondLst>
                    <p:cond delay="indefinite"/>
                  </p:stCondLst>
                </p:cTn>
                <p:tgtEl>
                  <p:spTgt spid="3"/>
                </p:tgtEl>
              </p:cMediaNode>
            </p:video>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8F3C4028-45D5-46CC-A61F-31D39F1A2F3B}" type="slidenum">
              <a:rPr lang="en-US" sz="1400" smtClean="0">
                <a:solidFill>
                  <a:srgbClr val="969696"/>
                </a:solidFill>
                <a:latin typeface="Times" pitchFamily="18" charset="0"/>
              </a:rPr>
              <a:pPr/>
              <a:t>70</a:t>
            </a:fld>
            <a:endParaRPr lang="en-US" sz="1400" smtClean="0">
              <a:solidFill>
                <a:srgbClr val="969696"/>
              </a:solidFill>
              <a:latin typeface="Times" pitchFamily="18" charset="0"/>
            </a:endParaRPr>
          </a:p>
        </p:txBody>
      </p:sp>
      <p:sp>
        <p:nvSpPr>
          <p:cNvPr id="82947" name="Rectangle 5"/>
          <p:cNvSpPr>
            <a:spLocks noChangeArrowheads="1"/>
          </p:cNvSpPr>
          <p:nvPr/>
        </p:nvSpPr>
        <p:spPr bwMode="auto">
          <a:xfrm>
            <a:off x="34925" y="158750"/>
            <a:ext cx="84264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0"/>
              </a:spcBef>
            </a:pPr>
            <a:r>
              <a:rPr lang="en-US" sz="2200" b="1">
                <a:solidFill>
                  <a:srgbClr val="FF0000"/>
                </a:solidFill>
              </a:rPr>
              <a:t>Effects of a feedback: transverse and longitudinal profile</a:t>
            </a:r>
          </a:p>
        </p:txBody>
      </p:sp>
      <p:sp>
        <p:nvSpPr>
          <p:cNvPr id="117776" name="Text Box 16"/>
          <p:cNvSpPr txBox="1">
            <a:spLocks noChangeArrowheads="1"/>
          </p:cNvSpPr>
          <p:nvPr/>
        </p:nvSpPr>
        <p:spPr bwMode="auto">
          <a:xfrm>
            <a:off x="1403350" y="2924175"/>
            <a:ext cx="64801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spcBef>
                <a:spcPct val="0"/>
              </a:spcBef>
            </a:pPr>
            <a:r>
              <a:rPr lang="en-US" sz="1600"/>
              <a:t> Synchrotron Radiation Monitor images taken at TLS</a:t>
            </a:r>
          </a:p>
        </p:txBody>
      </p:sp>
      <p:pic>
        <p:nvPicPr>
          <p:cNvPr id="117785" name="Picture 25" descr="Figure80_81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1120775"/>
            <a:ext cx="5400675" cy="173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87" name="Text Box 27"/>
          <p:cNvSpPr txBox="1">
            <a:spLocks noChangeArrowheads="1"/>
          </p:cNvSpPr>
          <p:nvPr/>
        </p:nvSpPr>
        <p:spPr bwMode="auto">
          <a:xfrm>
            <a:off x="755650" y="5656263"/>
            <a:ext cx="77406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a:spcBef>
                <a:spcPct val="0"/>
              </a:spcBef>
            </a:pPr>
            <a:r>
              <a:rPr lang="en-US" sz="1600"/>
              <a:t>Images of one machine turn taken with a streak camera in ‘dual scan mode’ at TLS. The horizontal and vertical time spans are 500 and 1.4 ns respectively</a:t>
            </a:r>
          </a:p>
        </p:txBody>
      </p:sp>
      <p:pic>
        <p:nvPicPr>
          <p:cNvPr id="117788" name="Picture 28" descr="StreakCameraT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3716338"/>
            <a:ext cx="5113338"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17785"/>
                                        </p:tgtEl>
                                        <p:attrNameLst>
                                          <p:attrName>style.visibility</p:attrName>
                                        </p:attrNameLst>
                                      </p:cBhvr>
                                      <p:to>
                                        <p:strVal val="visible"/>
                                      </p:to>
                                    </p:set>
                                    <p:animEffect transition="in" filter="dissolve">
                                      <p:cBhvr>
                                        <p:cTn id="7" dur="500"/>
                                        <p:tgtEl>
                                          <p:spTgt spid="11778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7776"/>
                                        </p:tgtEl>
                                        <p:attrNameLst>
                                          <p:attrName>style.visibility</p:attrName>
                                        </p:attrNameLst>
                                      </p:cBhvr>
                                      <p:to>
                                        <p:strVal val="visible"/>
                                      </p:to>
                                    </p:set>
                                    <p:animEffect transition="in" filter="dissolve">
                                      <p:cBhvr>
                                        <p:cTn id="10" dur="500"/>
                                        <p:tgtEl>
                                          <p:spTgt spid="11777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117788"/>
                                        </p:tgtEl>
                                        <p:attrNameLst>
                                          <p:attrName>style.visibility</p:attrName>
                                        </p:attrNameLst>
                                      </p:cBhvr>
                                      <p:to>
                                        <p:strVal val="visible"/>
                                      </p:to>
                                    </p:set>
                                    <p:animEffect transition="in" filter="dissolve">
                                      <p:cBhvr>
                                        <p:cTn id="15" dur="500"/>
                                        <p:tgtEl>
                                          <p:spTgt spid="11778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7787"/>
                                        </p:tgtEl>
                                        <p:attrNameLst>
                                          <p:attrName>style.visibility</p:attrName>
                                        </p:attrNameLst>
                                      </p:cBhvr>
                                      <p:to>
                                        <p:strVal val="visible"/>
                                      </p:to>
                                    </p:set>
                                    <p:animEffect transition="in" filter="dissolve">
                                      <p:cBhvr>
                                        <p:cTn id="18" dur="500"/>
                                        <p:tgtEl>
                                          <p:spTgt spid="117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76" grpId="0"/>
      <p:bldP spid="11778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4A9F4A09-7531-448D-BA8D-F85CD0A2D534}" type="slidenum">
              <a:rPr lang="en-US" sz="1400" smtClean="0">
                <a:solidFill>
                  <a:srgbClr val="969696"/>
                </a:solidFill>
                <a:latin typeface="Times" pitchFamily="18" charset="0"/>
              </a:rPr>
              <a:pPr/>
              <a:t>71</a:t>
            </a:fld>
            <a:endParaRPr lang="en-US" sz="1400" smtClean="0">
              <a:solidFill>
                <a:srgbClr val="969696"/>
              </a:solidFill>
              <a:latin typeface="Times" pitchFamily="18" charset="0"/>
            </a:endParaRPr>
          </a:p>
        </p:txBody>
      </p:sp>
      <p:sp>
        <p:nvSpPr>
          <p:cNvPr id="83971" name="Rectangle 2"/>
          <p:cNvSpPr>
            <a:spLocks noChangeArrowheads="1"/>
          </p:cNvSpPr>
          <p:nvPr/>
        </p:nvSpPr>
        <p:spPr bwMode="auto">
          <a:xfrm>
            <a:off x="106363" y="158750"/>
            <a:ext cx="6877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Effects of a feedback: photon beam spectra</a:t>
            </a:r>
          </a:p>
        </p:txBody>
      </p:sp>
      <p:sp>
        <p:nvSpPr>
          <p:cNvPr id="83972" name="Text Box 3"/>
          <p:cNvSpPr txBox="1">
            <a:spLocks noChangeArrowheads="1"/>
          </p:cNvSpPr>
          <p:nvPr/>
        </p:nvSpPr>
        <p:spPr bwMode="auto">
          <a:xfrm>
            <a:off x="1619250" y="5949950"/>
            <a:ext cx="64801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spcBef>
                <a:spcPct val="0"/>
              </a:spcBef>
            </a:pPr>
            <a:r>
              <a:rPr lang="en-US" sz="1600"/>
              <a:t> Pin-hole camera images at SLS/PSI (courtesy of Micha Dehler) </a:t>
            </a:r>
          </a:p>
        </p:txBody>
      </p:sp>
      <p:pic>
        <p:nvPicPr>
          <p:cNvPr id="8397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628775"/>
            <a:ext cx="8153400"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4"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463" y="4191000"/>
            <a:ext cx="3048000" cy="237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5"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9900" y="4191000"/>
            <a:ext cx="3048000"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6"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5500" y="4191000"/>
            <a:ext cx="3048000" cy="237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977" name="Line 14"/>
          <p:cNvSpPr>
            <a:spLocks noChangeShapeType="1"/>
          </p:cNvSpPr>
          <p:nvPr/>
        </p:nvSpPr>
        <p:spPr bwMode="auto">
          <a:xfrm>
            <a:off x="5830888" y="2214563"/>
            <a:ext cx="533400" cy="0"/>
          </a:xfrm>
          <a:prstGeom prst="line">
            <a:avLst/>
          </a:prstGeom>
          <a:noFill/>
          <a:ln w="19050">
            <a:solidFill>
              <a:srgbClr val="0000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78" name="Line 15"/>
          <p:cNvSpPr>
            <a:spLocks noChangeShapeType="1"/>
          </p:cNvSpPr>
          <p:nvPr/>
        </p:nvSpPr>
        <p:spPr bwMode="auto">
          <a:xfrm>
            <a:off x="5830888" y="2495550"/>
            <a:ext cx="5334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79" name="Text Box 16"/>
          <p:cNvSpPr txBox="1">
            <a:spLocks noChangeArrowheads="1"/>
          </p:cNvSpPr>
          <p:nvPr/>
        </p:nvSpPr>
        <p:spPr bwMode="auto">
          <a:xfrm>
            <a:off x="6354763" y="2033588"/>
            <a:ext cx="13858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1600">
                <a:solidFill>
                  <a:schemeClr val="tx1"/>
                </a:solidFill>
                <a:latin typeface="Times New Roman" pitchFamily="18" charset="0"/>
              </a:rPr>
              <a:t>Feedback OFF</a:t>
            </a:r>
          </a:p>
        </p:txBody>
      </p:sp>
      <p:sp>
        <p:nvSpPr>
          <p:cNvPr id="83980" name="Text Box 17"/>
          <p:cNvSpPr txBox="1">
            <a:spLocks noChangeArrowheads="1"/>
          </p:cNvSpPr>
          <p:nvPr/>
        </p:nvSpPr>
        <p:spPr bwMode="auto">
          <a:xfrm>
            <a:off x="6354763" y="2300288"/>
            <a:ext cx="1306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l" eaLnBrk="1" hangingPunct="1">
              <a:spcBef>
                <a:spcPct val="0"/>
              </a:spcBef>
            </a:pPr>
            <a:r>
              <a:rPr lang="en-US" sz="1600">
                <a:solidFill>
                  <a:schemeClr val="tx1"/>
                </a:solidFill>
                <a:latin typeface="Times New Roman" pitchFamily="18" charset="0"/>
              </a:rPr>
              <a:t>Feedback ON</a:t>
            </a:r>
          </a:p>
        </p:txBody>
      </p:sp>
      <p:sp>
        <p:nvSpPr>
          <p:cNvPr id="83981" name="Line 18"/>
          <p:cNvSpPr>
            <a:spLocks noChangeShapeType="1"/>
          </p:cNvSpPr>
          <p:nvPr/>
        </p:nvSpPr>
        <p:spPr bwMode="auto">
          <a:xfrm flipH="1">
            <a:off x="1754188" y="3860800"/>
            <a:ext cx="441325" cy="6350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2" name="Line 19"/>
          <p:cNvSpPr>
            <a:spLocks noChangeShapeType="1"/>
          </p:cNvSpPr>
          <p:nvPr/>
        </p:nvSpPr>
        <p:spPr bwMode="auto">
          <a:xfrm>
            <a:off x="4402138" y="3848100"/>
            <a:ext cx="144462" cy="6477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3" name="Line 20"/>
          <p:cNvSpPr>
            <a:spLocks noChangeShapeType="1"/>
          </p:cNvSpPr>
          <p:nvPr/>
        </p:nvSpPr>
        <p:spPr bwMode="auto">
          <a:xfrm>
            <a:off x="6580188" y="3784600"/>
            <a:ext cx="800100" cy="7239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4" name="Text Box 24"/>
          <p:cNvSpPr txBox="1">
            <a:spLocks noChangeArrowheads="1"/>
          </p:cNvSpPr>
          <p:nvPr/>
        </p:nvSpPr>
        <p:spPr bwMode="auto">
          <a:xfrm>
            <a:off x="0" y="908050"/>
            <a:ext cx="9144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a:spcBef>
                <a:spcPct val="0"/>
              </a:spcBef>
            </a:pPr>
            <a:r>
              <a:rPr lang="en-US" sz="1600"/>
              <a:t>Effects on the synchrotron light: spectrum of photons produced by an undulator</a:t>
            </a:r>
          </a:p>
          <a:p>
            <a:pPr algn="just">
              <a:spcBef>
                <a:spcPct val="0"/>
              </a:spcBef>
            </a:pPr>
            <a:r>
              <a:rPr lang="en-US" sz="1600"/>
              <a:t>The spectrum is noticeably improved when vertical instabilities are damped by the feedback</a:t>
            </a:r>
          </a:p>
        </p:txBody>
      </p:sp>
      <p:sp>
        <p:nvSpPr>
          <p:cNvPr id="83985" name="Text Box 25"/>
          <p:cNvSpPr txBox="1">
            <a:spLocks noChangeArrowheads="1"/>
          </p:cNvSpPr>
          <p:nvPr/>
        </p:nvSpPr>
        <p:spPr bwMode="auto">
          <a:xfrm>
            <a:off x="0" y="2205038"/>
            <a:ext cx="1439863"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r">
              <a:spcBef>
                <a:spcPct val="0"/>
              </a:spcBef>
            </a:pPr>
            <a:endParaRPr lang="en-US" sz="1600"/>
          </a:p>
          <a:p>
            <a:pPr algn="r">
              <a:spcBef>
                <a:spcPct val="0"/>
              </a:spcBef>
            </a:pPr>
            <a:r>
              <a:rPr lang="en-US" sz="1600"/>
              <a:t>SuperESCA beamline at Elettra</a:t>
            </a:r>
          </a:p>
          <a:p>
            <a:pPr algn="just">
              <a:spcBef>
                <a:spcPct val="0"/>
              </a:spcBef>
            </a:pPr>
            <a:endParaRPr lang="en-US" sz="160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77CF48F4-76E7-4726-9ABA-A3E58C94E4E7}" type="slidenum">
              <a:rPr lang="en-US" sz="1400" smtClean="0">
                <a:solidFill>
                  <a:srgbClr val="969696"/>
                </a:solidFill>
                <a:latin typeface="Times" pitchFamily="18" charset="0"/>
              </a:rPr>
              <a:pPr/>
              <a:t>72</a:t>
            </a:fld>
            <a:endParaRPr lang="en-US" sz="1400" smtClean="0">
              <a:solidFill>
                <a:srgbClr val="969696"/>
              </a:solidFill>
              <a:latin typeface="Times" pitchFamily="18" charset="0"/>
            </a:endParaRPr>
          </a:p>
        </p:txBody>
      </p:sp>
      <p:sp>
        <p:nvSpPr>
          <p:cNvPr id="84995" name="Rectangle 17"/>
          <p:cNvSpPr>
            <a:spLocks noChangeArrowheads="1"/>
          </p:cNvSpPr>
          <p:nvPr/>
        </p:nvSpPr>
        <p:spPr bwMode="auto">
          <a:xfrm>
            <a:off x="395288" y="188913"/>
            <a:ext cx="17954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Conclusions</a:t>
            </a:r>
          </a:p>
        </p:txBody>
      </p:sp>
      <p:sp>
        <p:nvSpPr>
          <p:cNvPr id="84996" name="Text Box 18"/>
          <p:cNvSpPr txBox="1">
            <a:spLocks noChangeArrowheads="1"/>
          </p:cNvSpPr>
          <p:nvPr/>
        </p:nvSpPr>
        <p:spPr bwMode="auto">
          <a:xfrm>
            <a:off x="900113" y="1196975"/>
            <a:ext cx="7200900" cy="400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a:spcBef>
                <a:spcPct val="0"/>
              </a:spcBef>
              <a:buClr>
                <a:schemeClr val="hlink"/>
              </a:buClr>
              <a:buSzPct val="70000"/>
              <a:buFont typeface="Wingdings" pitchFamily="2" charset="2"/>
              <a:buChar char="î"/>
            </a:pPr>
            <a:r>
              <a:rPr lang="en-US" sz="1600"/>
              <a:t> Feedback systems are indispensable tools to cure multi-bunch instabilities in storage rings</a:t>
            </a:r>
          </a:p>
          <a:p>
            <a:pPr algn="just">
              <a:spcBef>
                <a:spcPct val="0"/>
              </a:spcBef>
              <a:buClr>
                <a:schemeClr val="hlink"/>
              </a:buClr>
              <a:buSzPct val="70000"/>
              <a:buFont typeface="Wingdings" pitchFamily="2" charset="2"/>
              <a:buChar char="î"/>
            </a:pPr>
            <a:endParaRPr lang="en-US" sz="1600"/>
          </a:p>
          <a:p>
            <a:pPr algn="just">
              <a:spcBef>
                <a:spcPct val="0"/>
              </a:spcBef>
              <a:buClr>
                <a:schemeClr val="hlink"/>
              </a:buClr>
              <a:buSzPct val="70000"/>
              <a:buFont typeface="Wingdings" pitchFamily="2" charset="2"/>
              <a:buChar char="î"/>
            </a:pPr>
            <a:r>
              <a:rPr lang="en-US" sz="1600"/>
              <a:t> Technology advances in digital electronics allow implementing digital feedback systems using programmable devices</a:t>
            </a:r>
          </a:p>
          <a:p>
            <a:pPr algn="just">
              <a:spcBef>
                <a:spcPct val="0"/>
              </a:spcBef>
              <a:buClr>
                <a:schemeClr val="hlink"/>
              </a:buClr>
              <a:buSzPct val="70000"/>
              <a:buFont typeface="Wingdings" pitchFamily="2" charset="2"/>
              <a:buChar char="î"/>
            </a:pPr>
            <a:endParaRPr lang="en-US" sz="1600"/>
          </a:p>
          <a:p>
            <a:pPr algn="just">
              <a:spcBef>
                <a:spcPct val="0"/>
              </a:spcBef>
              <a:buClr>
                <a:schemeClr val="hlink"/>
              </a:buClr>
              <a:buSzPct val="70000"/>
              <a:buFont typeface="Wingdings" pitchFamily="2" charset="2"/>
              <a:buChar char="î"/>
            </a:pPr>
            <a:r>
              <a:rPr lang="en-US" sz="1600"/>
              <a:t> Digital signal processing theory widely used to design and implement filters as well as to analyze data acquired by the feedback</a:t>
            </a:r>
          </a:p>
          <a:p>
            <a:pPr algn="just">
              <a:spcBef>
                <a:spcPct val="0"/>
              </a:spcBef>
              <a:buClr>
                <a:schemeClr val="hlink"/>
              </a:buClr>
              <a:buSzPct val="70000"/>
              <a:buFont typeface="Wingdings" pitchFamily="2" charset="2"/>
              <a:buChar char="î"/>
            </a:pPr>
            <a:endParaRPr lang="en-US" sz="1600"/>
          </a:p>
          <a:p>
            <a:pPr algn="just">
              <a:spcBef>
                <a:spcPct val="0"/>
              </a:spcBef>
              <a:buClr>
                <a:schemeClr val="hlink"/>
              </a:buClr>
              <a:buSzPct val="70000"/>
              <a:buFont typeface="Wingdings" pitchFamily="2" charset="2"/>
              <a:buChar char="î"/>
            </a:pPr>
            <a:r>
              <a:rPr lang="en-US" sz="1600"/>
              <a:t> Feedback systems not only for closed loop control but also as powerful diagnostic tools for:</a:t>
            </a:r>
          </a:p>
          <a:p>
            <a:pPr lvl="1" algn="just">
              <a:spcBef>
                <a:spcPct val="0"/>
              </a:spcBef>
              <a:buClr>
                <a:schemeClr val="hlink"/>
              </a:buClr>
              <a:buSzPct val="70000"/>
              <a:buFont typeface="Wingdings" pitchFamily="2" charset="2"/>
              <a:buChar char="î"/>
            </a:pPr>
            <a:r>
              <a:rPr lang="en-US" sz="1600"/>
              <a:t> optimization of feedback performance</a:t>
            </a:r>
          </a:p>
          <a:p>
            <a:pPr lvl="1" algn="just">
              <a:spcBef>
                <a:spcPct val="0"/>
              </a:spcBef>
              <a:buClr>
                <a:schemeClr val="hlink"/>
              </a:buClr>
              <a:buSzPct val="70000"/>
              <a:buFont typeface="Wingdings" pitchFamily="2" charset="2"/>
              <a:buChar char="î"/>
            </a:pPr>
            <a:r>
              <a:rPr lang="en-US" sz="1600"/>
              <a:t> beam dynamics studies </a:t>
            </a:r>
          </a:p>
          <a:p>
            <a:pPr algn="just">
              <a:spcBef>
                <a:spcPct val="0"/>
              </a:spcBef>
              <a:buClr>
                <a:schemeClr val="hlink"/>
              </a:buClr>
              <a:buSzPct val="70000"/>
              <a:buFont typeface="Wingdings" pitchFamily="2" charset="2"/>
              <a:buChar char="î"/>
            </a:pPr>
            <a:endParaRPr lang="en-US" sz="1600"/>
          </a:p>
          <a:p>
            <a:pPr algn="just">
              <a:spcBef>
                <a:spcPct val="0"/>
              </a:spcBef>
              <a:buClr>
                <a:schemeClr val="hlink"/>
              </a:buClr>
              <a:buSzPct val="70000"/>
              <a:buFont typeface="Wingdings" pitchFamily="2" charset="2"/>
              <a:buChar char="î"/>
            </a:pPr>
            <a:r>
              <a:rPr lang="en-US" sz="1600"/>
              <a:t> Many potentialities of digital feedback systems still to be discovered and exploited</a:t>
            </a:r>
          </a:p>
        </p:txBody>
      </p:sp>
      <p:pic>
        <p:nvPicPr>
          <p:cNvPr id="84997"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5013325"/>
            <a:ext cx="1374775"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fld id="{B0F2571D-22F7-4294-AE9A-9BF1067568FA}" type="slidenum">
              <a:rPr lang="en-US" sz="1400" smtClean="0">
                <a:solidFill>
                  <a:srgbClr val="969696"/>
                </a:solidFill>
                <a:latin typeface="Times" pitchFamily="18" charset="0"/>
              </a:rPr>
              <a:pPr/>
              <a:t>73</a:t>
            </a:fld>
            <a:endParaRPr lang="en-US" sz="1400" smtClean="0">
              <a:solidFill>
                <a:srgbClr val="969696"/>
              </a:solidFill>
              <a:latin typeface="Times" pitchFamily="18" charset="0"/>
            </a:endParaRPr>
          </a:p>
        </p:txBody>
      </p:sp>
      <p:sp>
        <p:nvSpPr>
          <p:cNvPr id="86019" name="Rectangle 2"/>
          <p:cNvSpPr>
            <a:spLocks noChangeArrowheads="1"/>
          </p:cNvSpPr>
          <p:nvPr/>
        </p:nvSpPr>
        <p:spPr bwMode="auto">
          <a:xfrm>
            <a:off x="395288" y="188913"/>
            <a:ext cx="4532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r>
              <a:rPr lang="en-US" sz="2400" b="1">
                <a:solidFill>
                  <a:srgbClr val="FF0000"/>
                </a:solidFill>
              </a:rPr>
              <a:t>References and acknowledges</a:t>
            </a:r>
          </a:p>
        </p:txBody>
      </p:sp>
      <p:sp>
        <p:nvSpPr>
          <p:cNvPr id="86020" name="Text Box 4"/>
          <p:cNvSpPr txBox="1">
            <a:spLocks noChangeArrowheads="1"/>
          </p:cNvSpPr>
          <p:nvPr/>
        </p:nvSpPr>
        <p:spPr bwMode="auto">
          <a:xfrm>
            <a:off x="611188" y="1773238"/>
            <a:ext cx="7850187"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300">
                <a:solidFill>
                  <a:srgbClr val="0000CC"/>
                </a:solidFill>
                <a:latin typeface="Comic Sans MS" pitchFamily="66" charset="0"/>
                <a:cs typeface="Times New Roman" pitchFamily="18" charset="0"/>
              </a:defRPr>
            </a:lvl1pPr>
            <a:lvl2pPr marL="742950" indent="-285750">
              <a:defRPr sz="1300">
                <a:solidFill>
                  <a:srgbClr val="0000CC"/>
                </a:solidFill>
                <a:latin typeface="Comic Sans MS" pitchFamily="66" charset="0"/>
                <a:cs typeface="Times New Roman" pitchFamily="18" charset="0"/>
              </a:defRPr>
            </a:lvl2pPr>
            <a:lvl3pPr marL="1143000" indent="-228600">
              <a:defRPr sz="1300">
                <a:solidFill>
                  <a:srgbClr val="0000CC"/>
                </a:solidFill>
                <a:latin typeface="Comic Sans MS" pitchFamily="66" charset="0"/>
                <a:cs typeface="Times New Roman" pitchFamily="18" charset="0"/>
              </a:defRPr>
            </a:lvl3pPr>
            <a:lvl4pPr marL="1600200" indent="-228600">
              <a:defRPr sz="1300">
                <a:solidFill>
                  <a:srgbClr val="0000CC"/>
                </a:solidFill>
                <a:latin typeface="Comic Sans MS" pitchFamily="66" charset="0"/>
                <a:cs typeface="Times New Roman" pitchFamily="18" charset="0"/>
              </a:defRPr>
            </a:lvl4pPr>
            <a:lvl5pPr marL="2057400" indent="-228600">
              <a:defRPr sz="1300">
                <a:solidFill>
                  <a:srgbClr val="0000CC"/>
                </a:solidFill>
                <a:latin typeface="Comic Sans MS" pitchFamily="66" charset="0"/>
                <a:cs typeface="Times New Roman" pitchFamily="18" charset="0"/>
              </a:defRPr>
            </a:lvl5pPr>
            <a:lvl6pPr marL="25146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6pPr>
            <a:lvl7pPr marL="29718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7pPr>
            <a:lvl8pPr marL="34290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8pPr>
            <a:lvl9pPr marL="3886200" indent="-228600" algn="ctr" eaLnBrk="0" fontAlgn="base" hangingPunct="0">
              <a:spcBef>
                <a:spcPct val="50000"/>
              </a:spcBef>
              <a:spcAft>
                <a:spcPct val="0"/>
              </a:spcAft>
              <a:defRPr sz="1300">
                <a:solidFill>
                  <a:srgbClr val="0000CC"/>
                </a:solidFill>
                <a:latin typeface="Comic Sans MS" pitchFamily="66" charset="0"/>
                <a:cs typeface="Times New Roman" pitchFamily="18" charset="0"/>
              </a:defRPr>
            </a:lvl9pPr>
          </a:lstStyle>
          <a:p>
            <a:pPr algn="just">
              <a:spcBef>
                <a:spcPct val="0"/>
              </a:spcBef>
              <a:buClr>
                <a:schemeClr val="hlink"/>
              </a:buClr>
              <a:buSzPct val="70000"/>
              <a:buFont typeface="Wingdings" pitchFamily="2" charset="2"/>
              <a:buChar char="î"/>
            </a:pPr>
            <a:r>
              <a:rPr lang="en-US" sz="1600"/>
              <a:t> Marco Lonza (Elletra) for leaving his splendid slides</a:t>
            </a:r>
          </a:p>
          <a:p>
            <a:pPr algn="just">
              <a:spcBef>
                <a:spcPct val="0"/>
              </a:spcBef>
              <a:buClr>
                <a:schemeClr val="hlink"/>
              </a:buClr>
              <a:buSzPct val="70000"/>
              <a:buFont typeface="Wingdings" pitchFamily="2" charset="2"/>
              <a:buChar char="î"/>
            </a:pPr>
            <a:endParaRPr lang="en-US" sz="1600"/>
          </a:p>
          <a:p>
            <a:pPr algn="just">
              <a:spcBef>
                <a:spcPct val="0"/>
              </a:spcBef>
              <a:buClr>
                <a:schemeClr val="hlink"/>
              </a:buClr>
              <a:buSzPct val="70000"/>
              <a:buFont typeface="Wingdings" pitchFamily="2" charset="2"/>
              <a:buChar char="î"/>
            </a:pPr>
            <a:r>
              <a:rPr lang="en-US" sz="1600"/>
              <a:t>Herman Winick, “Synchrotron Radiation Sources”, World Scientific</a:t>
            </a:r>
          </a:p>
          <a:p>
            <a:pPr algn="just">
              <a:spcBef>
                <a:spcPct val="0"/>
              </a:spcBef>
              <a:buClr>
                <a:schemeClr val="hlink"/>
              </a:buClr>
              <a:buSzPct val="70000"/>
              <a:buFont typeface="Wingdings" pitchFamily="2" charset="2"/>
              <a:buChar char="î"/>
            </a:pPr>
            <a:endParaRPr lang="en-US" sz="1600"/>
          </a:p>
          <a:p>
            <a:pPr algn="just">
              <a:spcBef>
                <a:spcPct val="0"/>
              </a:spcBef>
              <a:buClr>
                <a:schemeClr val="hlink"/>
              </a:buClr>
              <a:buSzPct val="70000"/>
              <a:buFont typeface="Wingdings" pitchFamily="2" charset="2"/>
              <a:buChar char="î"/>
            </a:pPr>
            <a:endParaRPr lang="en-US" sz="1600"/>
          </a:p>
          <a:p>
            <a:pPr algn="just">
              <a:spcBef>
                <a:spcPct val="0"/>
              </a:spcBef>
              <a:buClr>
                <a:schemeClr val="hlink"/>
              </a:buClr>
              <a:buSzPct val="70000"/>
              <a:buFont typeface="Wingdings" pitchFamily="2" charset="2"/>
              <a:buChar char="î"/>
            </a:pPr>
            <a:r>
              <a:rPr lang="en-US" sz="1600"/>
              <a:t> Many papers about coupled-bunch instabilities and multi-bunch feedback systems (PETRA, KEK, SPring-8, Da</a:t>
            </a:r>
            <a:r>
              <a:rPr lang="en-US" sz="1600" b="1">
                <a:latin typeface="Symbol" pitchFamily="18" charset="2"/>
              </a:rPr>
              <a:t>F</a:t>
            </a:r>
            <a:r>
              <a:rPr lang="en-US" sz="1600"/>
              <a:t>ne, ALS, PEP-II, SPEAR, ESRF, Elettra, SLS, CESR, HERA, HLS, DESY, PLS, BessyII, SRRC, …) </a:t>
            </a:r>
          </a:p>
          <a:p>
            <a:pPr algn="just">
              <a:spcBef>
                <a:spcPct val="0"/>
              </a:spcBef>
              <a:buClr>
                <a:schemeClr val="hlink"/>
              </a:buClr>
              <a:buSzPct val="70000"/>
              <a:buFont typeface="Wingdings" pitchFamily="2" charset="2"/>
              <a:buChar char="î"/>
            </a:pPr>
            <a:endParaRPr lang="en-US" sz="1600"/>
          </a:p>
          <a:p>
            <a:pPr algn="just">
              <a:spcBef>
                <a:spcPct val="0"/>
              </a:spcBef>
              <a:buClr>
                <a:schemeClr val="hlink"/>
              </a:buClr>
              <a:buSzPct val="70000"/>
              <a:buFont typeface="Wingdings" pitchFamily="2" charset="2"/>
              <a:buChar char="î"/>
            </a:pPr>
            <a:endParaRPr lang="en-US" sz="1600"/>
          </a:p>
          <a:p>
            <a:pPr algn="just">
              <a:spcBef>
                <a:spcPct val="0"/>
              </a:spcBef>
              <a:buClr>
                <a:schemeClr val="hlink"/>
              </a:buClr>
              <a:buSzPct val="70000"/>
              <a:buFont typeface="Wingdings" pitchFamily="2" charset="2"/>
              <a:buChar char="î"/>
            </a:pPr>
            <a:r>
              <a:rPr lang="en-US" sz="1600"/>
              <a:t> Special mention for the articles of the SLAC team (J.Fox, D.Teytelman, S.Prabhakar, etc.) about development of feedback systems and studies of coupled-bunch instabilities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untitled2">
  <a:themeElements>
    <a:clrScheme name="">
      <a:dk1>
        <a:srgbClr val="000000"/>
      </a:dk1>
      <a:lt1>
        <a:srgbClr val="C0FEF9"/>
      </a:lt1>
      <a:dk2>
        <a:srgbClr val="232323"/>
      </a:dk2>
      <a:lt2>
        <a:srgbClr val="8080FF"/>
      </a:lt2>
      <a:accent1>
        <a:srgbClr val="00279F"/>
      </a:accent1>
      <a:accent2>
        <a:srgbClr val="00FF00"/>
      </a:accent2>
      <a:accent3>
        <a:srgbClr val="DCFEFB"/>
      </a:accent3>
      <a:accent4>
        <a:srgbClr val="000000"/>
      </a:accent4>
      <a:accent5>
        <a:srgbClr val="AAACCD"/>
      </a:accent5>
      <a:accent6>
        <a:srgbClr val="00E700"/>
      </a:accent6>
      <a:hlink>
        <a:srgbClr val="FF0000"/>
      </a:hlink>
      <a:folHlink>
        <a:srgbClr val="4040FF"/>
      </a:folHlink>
    </a:clrScheme>
    <a:fontScheme name="untitled2">
      <a:majorFont>
        <a:latin typeface="Helvetica"/>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it-IT" sz="1300" b="0" i="0" u="none" strike="noStrike" cap="none" normalizeH="0" baseline="0" smtClean="0">
            <a:ln>
              <a:noFill/>
            </a:ln>
            <a:solidFill>
              <a:srgbClr val="0000CC"/>
            </a:solidFill>
            <a:effectLst/>
            <a:latin typeface="Comic Sans MS" pitchFamily="66" charset="0"/>
            <a:cs typeface="Times New Roman" pitchFamily="18" charset="0"/>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it-IT" sz="1300" b="0" i="0" u="none" strike="noStrike" cap="none" normalizeH="0" baseline="0" smtClean="0">
            <a:ln>
              <a:noFill/>
            </a:ln>
            <a:solidFill>
              <a:srgbClr val="0000CC"/>
            </a:solidFill>
            <a:effectLst/>
            <a:latin typeface="Comic Sans MS" pitchFamily="66" charset="0"/>
            <a:cs typeface="Times New Roman" pitchFamily="18" charset="0"/>
          </a:defRPr>
        </a:defPPr>
      </a:lstStyle>
    </a:lnDef>
  </a:objectDefaults>
  <a:extraClrSchemeLst>
    <a:extraClrScheme>
      <a:clrScheme name="untitled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12948</TotalTime>
  <Words>7408</Words>
  <Application>Microsoft Office PowerPoint</Application>
  <PresentationFormat>On-screen Show (4:3)</PresentationFormat>
  <Paragraphs>1202</Paragraphs>
  <Slides>73</Slides>
  <Notes>69</Notes>
  <HiddenSlides>0</HiddenSlides>
  <MMClips>18</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3</vt:i4>
      </vt:variant>
      <vt:variant>
        <vt:lpstr>Slide Titles</vt:lpstr>
      </vt:variant>
      <vt:variant>
        <vt:i4>73</vt:i4>
      </vt:variant>
    </vt:vector>
  </HeadingPairs>
  <TitlesOfParts>
    <vt:vector size="88" baseType="lpstr">
      <vt:lpstr>Comic Sans MS</vt:lpstr>
      <vt:lpstr>Times New Roman</vt:lpstr>
      <vt:lpstr>Arial</vt:lpstr>
      <vt:lpstr>Helvetica</vt:lpstr>
      <vt:lpstr>Wingdings 3</vt:lpstr>
      <vt:lpstr>Times</vt:lpstr>
      <vt:lpstr>Wingdings</vt:lpstr>
      <vt:lpstr>Symbol</vt:lpstr>
      <vt:lpstr>Book Antiqua</vt:lpstr>
      <vt:lpstr>untitled2</vt:lpstr>
      <vt:lpstr>Office Theme</vt:lpstr>
      <vt:lpstr>1_Office Theme</vt:lpstr>
      <vt:lpstr>Microsoft Equation 3.0</vt:lpstr>
      <vt:lpstr>Microsoft Word Document</vt:lpstr>
      <vt:lpstr>Bitmap Image</vt:lpstr>
      <vt:lpstr>PowerPoint Presentation</vt:lpstr>
      <vt:lpstr>PowerPoint Presentation</vt:lpstr>
      <vt:lpstr>PowerPoint Presentation</vt:lpstr>
      <vt:lpstr>“Hammer it flat”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ritagli.com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chbd</dc:title>
  <dc:creator>marina</dc:creator>
  <cp:lastModifiedBy>Hermann</cp:lastModifiedBy>
  <cp:revision>1506</cp:revision>
  <dcterms:created xsi:type="dcterms:W3CDTF">2007-04-03T20:05:00Z</dcterms:created>
  <dcterms:modified xsi:type="dcterms:W3CDTF">2013-08-25T21:22:39Z</dcterms:modified>
</cp:coreProperties>
</file>