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Default Extension="gif" ContentType="image/gif"/>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1" r:id="rId1"/>
    <p:sldMasterId id="2147483655" r:id="rId2"/>
    <p:sldMasterId id="2147483777" r:id="rId3"/>
    <p:sldMasterId id="2147483780" r:id="rId4"/>
    <p:sldMasterId id="2147483792" r:id="rId5"/>
    <p:sldMasterId id="2147484056" r:id="rId6"/>
    <p:sldMasterId id="2147484075" r:id="rId7"/>
    <p:sldMasterId id="2147484189" r:id="rId8"/>
  </p:sldMasterIdLst>
  <p:notesMasterIdLst>
    <p:notesMasterId r:id="rId74"/>
  </p:notesMasterIdLst>
  <p:handoutMasterIdLst>
    <p:handoutMasterId r:id="rId75"/>
  </p:handoutMasterIdLst>
  <p:sldIdLst>
    <p:sldId id="560" r:id="rId9"/>
    <p:sldId id="607" r:id="rId10"/>
    <p:sldId id="622" r:id="rId11"/>
    <p:sldId id="627" r:id="rId12"/>
    <p:sldId id="703" r:id="rId13"/>
    <p:sldId id="461" r:id="rId14"/>
    <p:sldId id="462" r:id="rId15"/>
    <p:sldId id="463" r:id="rId16"/>
    <p:sldId id="626" r:id="rId17"/>
    <p:sldId id="679" r:id="rId18"/>
    <p:sldId id="680" r:id="rId19"/>
    <p:sldId id="684" r:id="rId20"/>
    <p:sldId id="683" r:id="rId21"/>
    <p:sldId id="688" r:id="rId22"/>
    <p:sldId id="690" r:id="rId23"/>
    <p:sldId id="691" r:id="rId24"/>
    <p:sldId id="682" r:id="rId25"/>
    <p:sldId id="692" r:id="rId26"/>
    <p:sldId id="699" r:id="rId27"/>
    <p:sldId id="700" r:id="rId28"/>
    <p:sldId id="625" r:id="rId29"/>
    <p:sldId id="514" r:id="rId30"/>
    <p:sldId id="515" r:id="rId31"/>
    <p:sldId id="516" r:id="rId32"/>
    <p:sldId id="544" r:id="rId33"/>
    <p:sldId id="518" r:id="rId34"/>
    <p:sldId id="519" r:id="rId35"/>
    <p:sldId id="543" r:id="rId36"/>
    <p:sldId id="520" r:id="rId37"/>
    <p:sldId id="646" r:id="rId38"/>
    <p:sldId id="701" r:id="rId39"/>
    <p:sldId id="702" r:id="rId40"/>
    <p:sldId id="610" r:id="rId41"/>
    <p:sldId id="529" r:id="rId42"/>
    <p:sldId id="586" r:id="rId43"/>
    <p:sldId id="546" r:id="rId44"/>
    <p:sldId id="547" r:id="rId45"/>
    <p:sldId id="693" r:id="rId46"/>
    <p:sldId id="694" r:id="rId47"/>
    <p:sldId id="695" r:id="rId48"/>
    <p:sldId id="696" r:id="rId49"/>
    <p:sldId id="697" r:id="rId50"/>
    <p:sldId id="660" r:id="rId51"/>
    <p:sldId id="662" r:id="rId52"/>
    <p:sldId id="664" r:id="rId53"/>
    <p:sldId id="665" r:id="rId54"/>
    <p:sldId id="666" r:id="rId55"/>
    <p:sldId id="667" r:id="rId56"/>
    <p:sldId id="668" r:id="rId57"/>
    <p:sldId id="669" r:id="rId58"/>
    <p:sldId id="670" r:id="rId59"/>
    <p:sldId id="673" r:id="rId60"/>
    <p:sldId id="674" r:id="rId61"/>
    <p:sldId id="675" r:id="rId62"/>
    <p:sldId id="676" r:id="rId63"/>
    <p:sldId id="677" r:id="rId64"/>
    <p:sldId id="678" r:id="rId65"/>
    <p:sldId id="704" r:id="rId66"/>
    <p:sldId id="475" r:id="rId67"/>
    <p:sldId id="476" r:id="rId68"/>
    <p:sldId id="623" r:id="rId69"/>
    <p:sldId id="705" r:id="rId70"/>
    <p:sldId id="706" r:id="rId71"/>
    <p:sldId id="707" r:id="rId72"/>
    <p:sldId id="587" r:id="rId73"/>
  </p:sldIdLst>
  <p:sldSz cx="9144000" cy="6858000" type="screen4x3"/>
  <p:notesSz cx="6743700" cy="9882188"/>
  <p:defaultTextStyle>
    <a:defPPr>
      <a:defRPr lang="en-GB"/>
    </a:defPPr>
    <a:lvl1pPr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66FF33"/>
    <a:srgbClr val="660033"/>
    <a:srgbClr val="800000"/>
    <a:srgbClr val="990000"/>
    <a:srgbClr val="000000"/>
    <a:srgbClr val="006600"/>
    <a:srgbClr val="F32907"/>
    <a:srgbClr val="21060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0" autoAdjust="0"/>
    <p:restoredTop sz="94600"/>
  </p:normalViewPr>
  <p:slideViewPr>
    <p:cSldViewPr snapToGrid="0">
      <p:cViewPr varScale="1">
        <p:scale>
          <a:sx n="83" d="100"/>
          <a:sy n="83" d="100"/>
        </p:scale>
        <p:origin x="-1416" y="-72"/>
      </p:cViewPr>
      <p:guideLst>
        <p:guide orient="horz" pos="2160"/>
        <p:guide pos="2880"/>
      </p:guideLst>
    </p:cSldViewPr>
  </p:slideViewPr>
  <p:notesTextViewPr>
    <p:cViewPr>
      <p:scale>
        <a:sx n="100" d="100"/>
        <a:sy n="100" d="100"/>
      </p:scale>
      <p:origin x="0" y="0"/>
    </p:cViewPr>
  </p:notesTextViewPr>
  <p:sorterViewPr>
    <p:cViewPr>
      <p:scale>
        <a:sx n="50" d="100"/>
        <a:sy n="50" d="100"/>
      </p:scale>
      <p:origin x="0" y="18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2.wmf"/><Relationship Id="rId1" Type="http://schemas.openxmlformats.org/officeDocument/2006/relationships/image" Target="../media/image8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3.wmf"/><Relationship Id="rId1" Type="http://schemas.openxmlformats.org/officeDocument/2006/relationships/image" Target="../media/image9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22588"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kumimoji="0" sz="1200"/>
            </a:lvl1pPr>
          </a:lstStyle>
          <a:p>
            <a:pPr>
              <a:defRPr/>
            </a:pPr>
            <a:endParaRPr lang="en-GB"/>
          </a:p>
        </p:txBody>
      </p:sp>
      <p:sp>
        <p:nvSpPr>
          <p:cNvPr id="38915" name="Rectangle 3"/>
          <p:cNvSpPr>
            <a:spLocks noGrp="1" noChangeArrowheads="1"/>
          </p:cNvSpPr>
          <p:nvPr>
            <p:ph type="dt" sz="quarter" idx="1"/>
          </p:nvPr>
        </p:nvSpPr>
        <p:spPr bwMode="auto">
          <a:xfrm>
            <a:off x="3821113" y="0"/>
            <a:ext cx="2922587"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kumimoji="0" sz="1200"/>
            </a:lvl1pPr>
          </a:lstStyle>
          <a:p>
            <a:pPr>
              <a:defRPr/>
            </a:pPr>
            <a:endParaRPr lang="en-GB"/>
          </a:p>
        </p:txBody>
      </p:sp>
      <p:sp>
        <p:nvSpPr>
          <p:cNvPr id="38916" name="Rectangle 4"/>
          <p:cNvSpPr>
            <a:spLocks noGrp="1" noChangeArrowheads="1"/>
          </p:cNvSpPr>
          <p:nvPr>
            <p:ph type="ftr" sz="quarter" idx="2"/>
          </p:nvPr>
        </p:nvSpPr>
        <p:spPr bwMode="auto">
          <a:xfrm>
            <a:off x="0" y="9388475"/>
            <a:ext cx="2922588"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kumimoji="0" sz="1200"/>
            </a:lvl1pPr>
          </a:lstStyle>
          <a:p>
            <a:pPr>
              <a:defRPr/>
            </a:pPr>
            <a:endParaRPr lang="en-GB"/>
          </a:p>
        </p:txBody>
      </p:sp>
      <p:sp>
        <p:nvSpPr>
          <p:cNvPr id="38917" name="Rectangle 5"/>
          <p:cNvSpPr>
            <a:spLocks noGrp="1" noChangeArrowheads="1"/>
          </p:cNvSpPr>
          <p:nvPr>
            <p:ph type="sldNum" sz="quarter" idx="3"/>
          </p:nvPr>
        </p:nvSpPr>
        <p:spPr bwMode="auto">
          <a:xfrm>
            <a:off x="3821113" y="9388475"/>
            <a:ext cx="2922587"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vl1pPr>
          </a:lstStyle>
          <a:p>
            <a:fld id="{A1AF5E46-0E0F-4F02-B7CF-5216341DCD01}"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22588"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kumimoji="0" sz="1200"/>
            </a:lvl1pPr>
          </a:lstStyle>
          <a:p>
            <a:pPr>
              <a:defRPr/>
            </a:pPr>
            <a:endParaRPr lang="en-GB"/>
          </a:p>
        </p:txBody>
      </p:sp>
      <p:sp>
        <p:nvSpPr>
          <p:cNvPr id="5123" name="Rectangle 3"/>
          <p:cNvSpPr>
            <a:spLocks noGrp="1" noChangeArrowheads="1"/>
          </p:cNvSpPr>
          <p:nvPr>
            <p:ph type="dt" idx="1"/>
          </p:nvPr>
        </p:nvSpPr>
        <p:spPr bwMode="auto">
          <a:xfrm>
            <a:off x="3821113" y="0"/>
            <a:ext cx="2922587"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kumimoji="0" sz="1200"/>
            </a:lvl1pPr>
          </a:lstStyle>
          <a:p>
            <a:pPr>
              <a:defRPr/>
            </a:pPr>
            <a:endParaRPr lang="en-GB"/>
          </a:p>
        </p:txBody>
      </p:sp>
      <p:sp>
        <p:nvSpPr>
          <p:cNvPr id="50180" name="Rectangle 4"/>
          <p:cNvSpPr>
            <a:spLocks noChangeArrowheads="1" noTextEdit="1"/>
          </p:cNvSpPr>
          <p:nvPr>
            <p:ph type="sldImg" idx="2"/>
          </p:nvPr>
        </p:nvSpPr>
        <p:spPr bwMode="auto">
          <a:xfrm>
            <a:off x="901700" y="741363"/>
            <a:ext cx="4940300" cy="370522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898525" y="4694238"/>
            <a:ext cx="4946650" cy="4446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6" name="Rectangle 6"/>
          <p:cNvSpPr>
            <a:spLocks noGrp="1" noChangeArrowheads="1"/>
          </p:cNvSpPr>
          <p:nvPr>
            <p:ph type="ftr" sz="quarter" idx="4"/>
          </p:nvPr>
        </p:nvSpPr>
        <p:spPr bwMode="auto">
          <a:xfrm>
            <a:off x="0" y="9388475"/>
            <a:ext cx="2922588"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kumimoji="0" sz="1200"/>
            </a:lvl1pPr>
          </a:lstStyle>
          <a:p>
            <a:pPr>
              <a:defRPr/>
            </a:pPr>
            <a:endParaRPr lang="en-GB"/>
          </a:p>
        </p:txBody>
      </p:sp>
      <p:sp>
        <p:nvSpPr>
          <p:cNvPr id="5127" name="Rectangle 7"/>
          <p:cNvSpPr>
            <a:spLocks noGrp="1" noChangeArrowheads="1"/>
          </p:cNvSpPr>
          <p:nvPr>
            <p:ph type="sldNum" sz="quarter" idx="5"/>
          </p:nvPr>
        </p:nvSpPr>
        <p:spPr bwMode="auto">
          <a:xfrm>
            <a:off x="3821113" y="9388475"/>
            <a:ext cx="2922587"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vl1pPr>
          </a:lstStyle>
          <a:p>
            <a:fld id="{CCABE056-386C-4AAE-A024-C51B2CB37712}"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altLang="en-US" smtClean="0"/>
          </a:p>
        </p:txBody>
      </p:sp>
      <p:sp>
        <p:nvSpPr>
          <p:cNvPr id="53252" name="Slide Number Placeholder 3"/>
          <p:cNvSpPr>
            <a:spLocks noGrp="1"/>
          </p:cNvSpPr>
          <p:nvPr>
            <p:ph type="sldNum" sz="quarter" idx="5"/>
          </p:nvPr>
        </p:nvSpPr>
        <p:spPr>
          <a:noFill/>
        </p:spPr>
        <p:txBody>
          <a:bodyPr/>
          <a:lstStyle/>
          <a:p>
            <a:fld id="{C99C8D35-8761-4463-A5E6-7E48DCE4CE99}" type="slidenum">
              <a:rPr lang="en-GB" altLang="en-US"/>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altLang="en-US" smtClean="0"/>
          </a:p>
        </p:txBody>
      </p:sp>
      <p:sp>
        <p:nvSpPr>
          <p:cNvPr id="64516" name="Slide Number Placeholder 3"/>
          <p:cNvSpPr>
            <a:spLocks noGrp="1"/>
          </p:cNvSpPr>
          <p:nvPr>
            <p:ph type="sldNum" sz="quarter" idx="5"/>
          </p:nvPr>
        </p:nvSpPr>
        <p:spPr>
          <a:noFill/>
        </p:spPr>
        <p:txBody>
          <a:bodyPr/>
          <a:lstStyle/>
          <a:p>
            <a:fld id="{46E9FA94-ADA3-4D23-B8C8-EAA7D6A54B27}" type="slidenum">
              <a:rPr lang="en-GB" altLang="en-US">
                <a:solidFill>
                  <a:srgbClr val="000000"/>
                </a:solidFill>
              </a:rPr>
              <a:pPr/>
              <a:t>11</a:t>
            </a:fld>
            <a:endParaRPr lang="en-GB" alt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n-US" altLang="en-US" smtClean="0"/>
          </a:p>
        </p:txBody>
      </p:sp>
      <p:sp>
        <p:nvSpPr>
          <p:cNvPr id="66564" name="Slide Number Placeholder 3"/>
          <p:cNvSpPr>
            <a:spLocks noGrp="1"/>
          </p:cNvSpPr>
          <p:nvPr>
            <p:ph type="sldNum" sz="quarter" idx="5"/>
          </p:nvPr>
        </p:nvSpPr>
        <p:spPr>
          <a:noFill/>
        </p:spPr>
        <p:txBody>
          <a:bodyPr/>
          <a:lstStyle/>
          <a:p>
            <a:fld id="{93E3C8E5-D3AA-4D75-B05F-8BA512F1132C}" type="slidenum">
              <a:rPr lang="en-GB" altLang="en-US">
                <a:solidFill>
                  <a:srgbClr val="000000"/>
                </a:solidFill>
              </a:rPr>
              <a:pPr/>
              <a:t>12</a:t>
            </a:fld>
            <a:endParaRPr lang="en-GB" alt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altLang="en-US" smtClean="0"/>
          </a:p>
        </p:txBody>
      </p:sp>
      <p:sp>
        <p:nvSpPr>
          <p:cNvPr id="68612" name="Slide Number Placeholder 3"/>
          <p:cNvSpPr>
            <a:spLocks noGrp="1"/>
          </p:cNvSpPr>
          <p:nvPr>
            <p:ph type="sldNum" sz="quarter" idx="5"/>
          </p:nvPr>
        </p:nvSpPr>
        <p:spPr>
          <a:noFill/>
        </p:spPr>
        <p:txBody>
          <a:bodyPr/>
          <a:lstStyle/>
          <a:p>
            <a:fld id="{86B01A3A-70A4-4CA3-BBE6-C5C007DA3454}" type="slidenum">
              <a:rPr lang="en-GB" altLang="en-US">
                <a:solidFill>
                  <a:srgbClr val="000000"/>
                </a:solidFill>
              </a:rPr>
              <a:pPr/>
              <a:t>13</a:t>
            </a:fld>
            <a:endParaRPr lang="en-GB" alt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altLang="en-US" smtClean="0"/>
          </a:p>
        </p:txBody>
      </p:sp>
      <p:sp>
        <p:nvSpPr>
          <p:cNvPr id="70660" name="Slide Number Placeholder 3"/>
          <p:cNvSpPr>
            <a:spLocks noGrp="1"/>
          </p:cNvSpPr>
          <p:nvPr>
            <p:ph type="sldNum" sz="quarter" idx="5"/>
          </p:nvPr>
        </p:nvSpPr>
        <p:spPr>
          <a:noFill/>
        </p:spPr>
        <p:txBody>
          <a:bodyPr/>
          <a:lstStyle/>
          <a:p>
            <a:fld id="{FFB1D652-E77B-42D1-8D30-07ABA7A37024}" type="slidenum">
              <a:rPr lang="en-GB" altLang="en-US">
                <a:solidFill>
                  <a:srgbClr val="000000"/>
                </a:solidFill>
              </a:rPr>
              <a:pPr/>
              <a:t>14</a:t>
            </a:fld>
            <a:endParaRPr lang="en-GB" alt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endParaRPr lang="en-US" altLang="en-US" smtClean="0"/>
          </a:p>
        </p:txBody>
      </p:sp>
      <p:sp>
        <p:nvSpPr>
          <p:cNvPr id="72708" name="Slide Number Placeholder 3"/>
          <p:cNvSpPr>
            <a:spLocks noGrp="1"/>
          </p:cNvSpPr>
          <p:nvPr>
            <p:ph type="sldNum" sz="quarter" idx="5"/>
          </p:nvPr>
        </p:nvSpPr>
        <p:spPr>
          <a:noFill/>
        </p:spPr>
        <p:txBody>
          <a:bodyPr/>
          <a:lstStyle/>
          <a:p>
            <a:fld id="{14D88540-235F-4975-9BFD-9E17AFF30069}" type="slidenum">
              <a:rPr lang="en-GB" altLang="en-US">
                <a:solidFill>
                  <a:srgbClr val="000000"/>
                </a:solidFill>
              </a:rPr>
              <a:pPr/>
              <a:t>15</a:t>
            </a:fld>
            <a:endParaRPr lang="en-GB" alt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n-US" altLang="en-US" smtClean="0"/>
          </a:p>
        </p:txBody>
      </p:sp>
      <p:sp>
        <p:nvSpPr>
          <p:cNvPr id="76804" name="Slide Number Placeholder 3"/>
          <p:cNvSpPr>
            <a:spLocks noGrp="1"/>
          </p:cNvSpPr>
          <p:nvPr>
            <p:ph type="sldNum" sz="quarter" idx="5"/>
          </p:nvPr>
        </p:nvSpPr>
        <p:spPr>
          <a:noFill/>
        </p:spPr>
        <p:txBody>
          <a:bodyPr/>
          <a:lstStyle/>
          <a:p>
            <a:fld id="{6321DA4A-D41C-4322-A15B-B52563555364}" type="slidenum">
              <a:rPr lang="en-GB" altLang="en-US">
                <a:solidFill>
                  <a:srgbClr val="000000"/>
                </a:solidFill>
              </a:rPr>
              <a:pPr/>
              <a:t>18</a:t>
            </a:fld>
            <a:endParaRPr lang="en-GB" alt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endParaRPr lang="en-US" altLang="en-US" smtClean="0"/>
          </a:p>
        </p:txBody>
      </p:sp>
      <p:sp>
        <p:nvSpPr>
          <p:cNvPr id="78852" name="Slide Number Placeholder 3"/>
          <p:cNvSpPr>
            <a:spLocks noGrp="1"/>
          </p:cNvSpPr>
          <p:nvPr>
            <p:ph type="sldNum" sz="quarter" idx="5"/>
          </p:nvPr>
        </p:nvSpPr>
        <p:spPr>
          <a:noFill/>
        </p:spPr>
        <p:txBody>
          <a:bodyPr/>
          <a:lstStyle/>
          <a:p>
            <a:fld id="{0F569E28-DFA6-4CE1-9D28-6738BC1E617C}" type="slidenum">
              <a:rPr lang="en-GB" altLang="en-US">
                <a:solidFill>
                  <a:srgbClr val="000000"/>
                </a:solidFill>
              </a:rPr>
              <a:pPr/>
              <a:t>19</a:t>
            </a:fld>
            <a:endParaRPr lang="en-GB" alt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altLang="en-US" smtClean="0"/>
          </a:p>
        </p:txBody>
      </p:sp>
      <p:sp>
        <p:nvSpPr>
          <p:cNvPr id="80900" name="Slide Number Placeholder 3"/>
          <p:cNvSpPr>
            <a:spLocks noGrp="1"/>
          </p:cNvSpPr>
          <p:nvPr>
            <p:ph type="sldNum" sz="quarter" idx="5"/>
          </p:nvPr>
        </p:nvSpPr>
        <p:spPr>
          <a:noFill/>
        </p:spPr>
        <p:txBody>
          <a:bodyPr/>
          <a:lstStyle/>
          <a:p>
            <a:fld id="{A07A3F93-7E34-4E9E-8DDD-90A21F22DB1D}" type="slidenum">
              <a:rPr lang="en-GB" altLang="en-US">
                <a:solidFill>
                  <a:srgbClr val="000000"/>
                </a:solidFill>
              </a:rPr>
              <a:pPr/>
              <a:t>20</a:t>
            </a:fld>
            <a:endParaRPr lang="en-GB" alt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r>
              <a:rPr lang="en-US" altLang="en-US" smtClean="0"/>
              <a:t>During the LHC design phase chromaticity was expected to be the parameter for which feedback was most required. This being due to the large swing in chromaticity expected at the start of the ramp, the so called snapback, where the b3filds of the dipoles is difficult to compensate.</a:t>
            </a:r>
          </a:p>
          <a:p>
            <a:r>
              <a:rPr lang="en-US" altLang="en-US" smtClean="0"/>
              <a:t>In addition this was the hardest parameter for us to measure with high intensity physics beams. A lot of effort therefore went into finding chromaticity measurement and feedback strategies. However, losses observed during the early ramps due to poor tune control quickly changed the focus to tune feedback. It was therefore orbit and tune feedback that were made operational, and are now used for all ramps.</a:t>
            </a:r>
          </a:p>
          <a:p>
            <a:r>
              <a:rPr lang="en-US" altLang="en-US" smtClean="0"/>
              <a:t>Although chromaticity control is still important, the remarkable reproducibility of the LHC combined with predictions from sophisticated magnetic modelling allows this parameter to be sufficiently controlled via feedforward alone.</a:t>
            </a:r>
          </a:p>
        </p:txBody>
      </p:sp>
      <p:sp>
        <p:nvSpPr>
          <p:cNvPr id="114692" name="Slide Number Placeholder 3"/>
          <p:cNvSpPr>
            <a:spLocks noGrp="1"/>
          </p:cNvSpPr>
          <p:nvPr>
            <p:ph type="sldNum" sz="quarter" idx="5"/>
          </p:nvPr>
        </p:nvSpPr>
        <p:spPr>
          <a:noFill/>
        </p:spPr>
        <p:txBody>
          <a:bodyPr/>
          <a:lstStyle/>
          <a:p>
            <a:fld id="{9F54D536-9DDF-40F4-80E0-6B7F151E2CD2}" type="slidenum">
              <a:rPr lang="en-US" altLang="en-US">
                <a:solidFill>
                  <a:srgbClr val="000000"/>
                </a:solidFill>
              </a:rPr>
              <a:pPr/>
              <a:t>52</a:t>
            </a:fld>
            <a:endParaRPr lang="en-US" alt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ChangeArrowheads="1" noTextEdit="1"/>
          </p:cNvSpPr>
          <p:nvPr>
            <p:ph type="sldImg"/>
          </p:nvPr>
        </p:nvSpPr>
        <p:spPr>
          <a:ln/>
        </p:spPr>
      </p:sp>
      <p:sp>
        <p:nvSpPr>
          <p:cNvPr id="124931" name="Rectangle 3"/>
          <p:cNvSpPr>
            <a:spLocks noGrp="1" noChangeArrowheads="1"/>
          </p:cNvSpPr>
          <p:nvPr>
            <p:ph type="body" idx="1"/>
          </p:nvPr>
        </p:nvSpPr>
        <p:spPr>
          <a:xfrm>
            <a:off x="674688" y="4694238"/>
            <a:ext cx="5394325" cy="4446587"/>
          </a:xfrm>
          <a:noFill/>
          <a:ln/>
        </p:spPr>
        <p:txBody>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noTextEdit="1"/>
          </p:cNvSpPr>
          <p:nvPr>
            <p:ph type="sldImg"/>
          </p:nvPr>
        </p:nvSpPr>
        <p:spPr>
          <a:xfrm>
            <a:off x="1227138" y="822325"/>
            <a:ext cx="4357687" cy="3268663"/>
          </a:xfrm>
          <a:ln w="12700" cap="flat">
            <a:solidFill>
              <a:schemeClr val="tx1"/>
            </a:solidFill>
          </a:ln>
        </p:spPr>
      </p:sp>
      <p:sp>
        <p:nvSpPr>
          <p:cNvPr id="126979" name="Rectangle 3"/>
          <p:cNvSpPr>
            <a:spLocks noGrp="1" noChangeArrowheads="1"/>
          </p:cNvSpPr>
          <p:nvPr>
            <p:ph type="body" idx="1"/>
          </p:nvPr>
        </p:nvSpPr>
        <p:spPr>
          <a:xfrm>
            <a:off x="917575" y="4598988"/>
            <a:ext cx="4945063" cy="4159250"/>
          </a:xfrm>
          <a:noFill/>
          <a:ln/>
        </p:spPr>
        <p:txBody>
          <a:bodyPr lIns="92079" tIns="46040" rIns="92079" bIns="46040"/>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ChangeArrowheads="1" noTextEdit="1"/>
          </p:cNvSpPr>
          <p:nvPr>
            <p:ph type="sldImg"/>
          </p:nvPr>
        </p:nvSpPr>
        <p:spPr>
          <a:xfrm>
            <a:off x="1227138" y="822325"/>
            <a:ext cx="4357687" cy="3268663"/>
          </a:xfrm>
          <a:ln w="12700" cap="flat">
            <a:solidFill>
              <a:schemeClr val="tx1"/>
            </a:solidFill>
          </a:ln>
        </p:spPr>
      </p:sp>
      <p:sp>
        <p:nvSpPr>
          <p:cNvPr id="129027" name="Rectangle 3"/>
          <p:cNvSpPr>
            <a:spLocks noGrp="1" noChangeArrowheads="1"/>
          </p:cNvSpPr>
          <p:nvPr>
            <p:ph type="body" idx="1"/>
          </p:nvPr>
        </p:nvSpPr>
        <p:spPr>
          <a:xfrm>
            <a:off x="917575" y="4598988"/>
            <a:ext cx="4945063" cy="4159250"/>
          </a:xfrm>
          <a:noFill/>
          <a:ln/>
        </p:spPr>
        <p:txBody>
          <a:bodyPr lIns="92079" tIns="46040" rIns="92079" bIns="46040"/>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noTextEdit="1"/>
          </p:cNvSpPr>
          <p:nvPr>
            <p:ph type="sldImg"/>
          </p:nvPr>
        </p:nvSpPr>
        <p:spPr>
          <a:xfrm>
            <a:off x="1227138" y="822325"/>
            <a:ext cx="4357687" cy="3268663"/>
          </a:xfrm>
          <a:ln w="12700" cap="flat">
            <a:solidFill>
              <a:schemeClr val="tx1"/>
            </a:solidFill>
          </a:ln>
        </p:spPr>
      </p:sp>
      <p:sp>
        <p:nvSpPr>
          <p:cNvPr id="131075" name="Rectangle 3"/>
          <p:cNvSpPr>
            <a:spLocks noGrp="1" noChangeArrowheads="1"/>
          </p:cNvSpPr>
          <p:nvPr>
            <p:ph type="body" idx="1"/>
          </p:nvPr>
        </p:nvSpPr>
        <p:spPr>
          <a:xfrm>
            <a:off x="917575" y="4598988"/>
            <a:ext cx="4945063" cy="4159250"/>
          </a:xfrm>
          <a:noFill/>
          <a:ln/>
        </p:spPr>
        <p:txBody>
          <a:bodyPr lIns="92079" tIns="46040" rIns="92079" bIns="46040"/>
          <a:lstStyle/>
          <a:p>
            <a:r>
              <a:rPr lang="en-GB" altLang="en-US" smtClean="0"/>
              <a:t>Quand les journalistes ont reçu les nouvelles de l’incident des bouteilles de bières, ils ont téléphoné sans cesse pour avoir tous les détails ensanglantés. En effet notre section de media du CERN était très contente: ils m’ont même dit que le CERN a eu plus de publicité par trouver ces bouteilles que on aurait eu si on avait trouver les particules Higgs. Triste</a:t>
            </a:r>
          </a:p>
          <a:p>
            <a:endParaRPr lang="en-GB" altLang="en-US" smtClean="0"/>
          </a:p>
          <a:p>
            <a:r>
              <a:rPr lang="en-GB" altLang="en-US" smtClean="0"/>
              <a:t>L’incident avec les bouteilles de bière était un acte de sabotage très grave. On a eu de la chance de retrouver les bouteilles assez rapidement, mais cette fois on n'a pas pu trouver les saboteurs. Il y avait la police genevoise qui a fait une enquête très profonde et ils ont suggéré des mesures à suivre pour faciliter leur travaille si jamais, à l’avenir, il y aura un incident similaire. En plus avec le group vide on a pris des mesures pour éviter que les chambres à vide puissent être ouvert par n’emporte qui. En plus, on a acheté et inventé des outils pour faciliter la tache de retrouver un obstacle dans le système vide.</a:t>
            </a:r>
          </a:p>
          <a:p>
            <a:endParaRPr lang="en-GB"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7.xml"/><Relationship Id="rId1" Type="http://schemas.openxmlformats.org/officeDocument/2006/relationships/vmlDrawing" Target="../drawings/vmlDrawing3.vml"/><Relationship Id="rId4" Type="http://schemas.openxmlformats.org/officeDocument/2006/relationships/oleObject" Target="../embeddings/oleObject6.bin"/></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bg2"/>
            </a:gs>
            <a:gs pos="50000">
              <a:schemeClr val="bg1"/>
            </a:gs>
            <a:gs pos="100000">
              <a:schemeClr val="bg2"/>
            </a:gs>
          </a:gsLst>
          <a:lin ang="0" scaled="1"/>
        </a:gra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invGray">
          <a:xfrm>
            <a:off x="8783638" y="444500"/>
            <a:ext cx="360362" cy="3152775"/>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a:lnSpc>
                <a:spcPct val="90000"/>
              </a:lnSpc>
              <a:spcBef>
                <a:spcPct val="20000"/>
              </a:spcBef>
              <a:buFontTx/>
              <a:buChar char="•"/>
              <a:defRPr/>
            </a:pPr>
            <a:endParaRPr lang="en-GB"/>
          </a:p>
        </p:txBody>
      </p:sp>
      <p:sp>
        <p:nvSpPr>
          <p:cNvPr id="5" name="Freeform 3"/>
          <p:cNvSpPr>
            <a:spLocks/>
          </p:cNvSpPr>
          <p:nvPr/>
        </p:nvSpPr>
        <p:spPr bwMode="invGray">
          <a:xfrm>
            <a:off x="0" y="0"/>
            <a:ext cx="9144000" cy="2133600"/>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6" name="Freeform 4"/>
          <p:cNvSpPr>
            <a:spLocks/>
          </p:cNvSpPr>
          <p:nvPr/>
        </p:nvSpPr>
        <p:spPr bwMode="invGray">
          <a:xfrm>
            <a:off x="0" y="1163638"/>
            <a:ext cx="9144000" cy="5694362"/>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7" name="Freeform 5"/>
          <p:cNvSpPr>
            <a:spLocks/>
          </p:cNvSpPr>
          <p:nvPr/>
        </p:nvSpPr>
        <p:spPr bwMode="invGray">
          <a:xfrm>
            <a:off x="0" y="292100"/>
            <a:ext cx="9144000" cy="854075"/>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8" name="Freeform 6"/>
          <p:cNvSpPr>
            <a:spLocks/>
          </p:cNvSpPr>
          <p:nvPr/>
        </p:nvSpPr>
        <p:spPr bwMode="hidden">
          <a:xfrm>
            <a:off x="0" y="2405063"/>
            <a:ext cx="9144000" cy="1069975"/>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9" name="Freeform 7"/>
          <p:cNvSpPr>
            <a:spLocks/>
          </p:cNvSpPr>
          <p:nvPr/>
        </p:nvSpPr>
        <p:spPr bwMode="white">
          <a:xfrm>
            <a:off x="2476500" y="1522413"/>
            <a:ext cx="6667500" cy="5335587"/>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10" name="Freeform 8"/>
          <p:cNvSpPr>
            <a:spLocks/>
          </p:cNvSpPr>
          <p:nvPr/>
        </p:nvSpPr>
        <p:spPr bwMode="invGray">
          <a:xfrm>
            <a:off x="0" y="3443288"/>
            <a:ext cx="9144000" cy="3055937"/>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11" name="Freeform 9"/>
          <p:cNvSpPr>
            <a:spLocks/>
          </p:cNvSpPr>
          <p:nvPr/>
        </p:nvSpPr>
        <p:spPr bwMode="white">
          <a:xfrm>
            <a:off x="0" y="3552825"/>
            <a:ext cx="6237288" cy="3365500"/>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357386" name="Rectangle 10"/>
          <p:cNvSpPr>
            <a:spLocks noGrp="1" noChangeArrowheads="1"/>
          </p:cNvSpPr>
          <p:nvPr>
            <p:ph type="ctrTitle"/>
          </p:nvPr>
        </p:nvSpPr>
        <p:spPr>
          <a:xfrm>
            <a:off x="685800" y="2286000"/>
            <a:ext cx="7772400" cy="1143000"/>
          </a:xfrm>
        </p:spPr>
        <p:txBody>
          <a:bodyPr/>
          <a:lstStyle>
            <a:lvl1pPr>
              <a:defRPr/>
            </a:lvl1pPr>
          </a:lstStyle>
          <a:p>
            <a:r>
              <a:rPr lang="en-US"/>
              <a:t>Test</a:t>
            </a:r>
          </a:p>
        </p:txBody>
      </p:sp>
      <p:sp>
        <p:nvSpPr>
          <p:cNvPr id="357387" name="Rectangle 11"/>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2" name="Rectangle 13"/>
          <p:cNvSpPr>
            <a:spLocks noGrp="1" noChangeArrowheads="1"/>
          </p:cNvSpPr>
          <p:nvPr>
            <p:ph type="ftr" sz="quarter" idx="10"/>
          </p:nvPr>
        </p:nvSpPr>
        <p:spPr>
          <a:xfrm>
            <a:off x="2819400" y="6400800"/>
            <a:ext cx="3352800" cy="457200"/>
          </a:xfrm>
        </p:spPr>
        <p:txBody>
          <a:bodyPr/>
          <a:lstStyle>
            <a:lvl1pPr algn="ctr">
              <a:defRPr>
                <a:solidFill>
                  <a:srgbClr val="FFFFCC"/>
                </a:solidFill>
              </a:defRPr>
            </a:lvl1pPr>
          </a:lstStyle>
          <a:p>
            <a:pPr>
              <a:defRPr/>
            </a:pPr>
            <a:r>
              <a:rPr lang="en-US"/>
              <a:t>CAS 2015 H.Schmickler (CERN-BE-BI) </a:t>
            </a:r>
          </a:p>
        </p:txBody>
      </p:sp>
      <p:sp>
        <p:nvSpPr>
          <p:cNvPr id="13" name="Rectangle 14"/>
          <p:cNvSpPr>
            <a:spLocks noGrp="1" noChangeArrowheads="1"/>
          </p:cNvSpPr>
          <p:nvPr>
            <p:ph type="sldNum" sz="quarter" idx="11"/>
          </p:nvPr>
        </p:nvSpPr>
        <p:spPr>
          <a:xfrm>
            <a:off x="7239000" y="6400800"/>
            <a:ext cx="1905000" cy="457200"/>
          </a:xfrm>
        </p:spPr>
        <p:txBody>
          <a:bodyPr/>
          <a:lstStyle>
            <a:lvl1pPr>
              <a:defRPr>
                <a:solidFill>
                  <a:srgbClr val="FFFFCC"/>
                </a:solidFill>
              </a:defRPr>
            </a:lvl1pPr>
          </a:lstStyle>
          <a:p>
            <a:fld id="{043951FE-5B28-4A72-8C7C-C27C1A58E437}" type="slidenum">
              <a:rPr lang="en-US" altLang="en-US"/>
              <a:pPr/>
              <a:t>‹#›</a:t>
            </a:fld>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0-#ppt_w/2"/>
                                          </p:val>
                                        </p:tav>
                                        <p:tav tm="100000">
                                          <p:val>
                                            <p:strVal val="#ppt_x"/>
                                          </p:val>
                                        </p:tav>
                                      </p:tavLst>
                                    </p:anim>
                                    <p:anim calcmode="lin" valueType="num">
                                      <p:cBhvr additive="base">
                                        <p:cTn id="8" dur="5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3"/>
          <p:cNvSpPr>
            <a:spLocks noGrp="1" noChangeArrowheads="1"/>
          </p:cNvSpPr>
          <p:nvPr>
            <p:ph type="ftr" sz="quarter" idx="10"/>
          </p:nvPr>
        </p:nvSpPr>
        <p:spPr>
          <a:ln/>
        </p:spPr>
        <p:txBody>
          <a:bodyPr/>
          <a:lstStyle>
            <a:lvl1pPr>
              <a:defRPr/>
            </a:lvl1pPr>
          </a:lstStyle>
          <a:p>
            <a:pPr>
              <a:defRPr/>
            </a:pPr>
            <a:r>
              <a:rPr lang="en-US"/>
              <a:t>CAS 2015 H.Schmickler (CERN-BE-BI) </a:t>
            </a:r>
          </a:p>
        </p:txBody>
      </p:sp>
      <p:sp>
        <p:nvSpPr>
          <p:cNvPr id="5" name="Rectangle 14"/>
          <p:cNvSpPr>
            <a:spLocks noGrp="1" noChangeArrowheads="1"/>
          </p:cNvSpPr>
          <p:nvPr>
            <p:ph type="sldNum" sz="quarter" idx="11"/>
          </p:nvPr>
        </p:nvSpPr>
        <p:spPr>
          <a:ln/>
        </p:spPr>
        <p:txBody>
          <a:bodyPr/>
          <a:lstStyle>
            <a:lvl1pPr>
              <a:defRPr/>
            </a:lvl1pPr>
          </a:lstStyle>
          <a:p>
            <a:fld id="{602375F0-0A4A-4072-ABE9-E1BF9674DE9C}"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ftr" sz="quarter" idx="10"/>
          </p:nvPr>
        </p:nvSpPr>
        <p:spPr>
          <a:ln/>
        </p:spPr>
        <p:txBody>
          <a:bodyPr/>
          <a:lstStyle>
            <a:lvl1pPr>
              <a:defRPr/>
            </a:lvl1pPr>
          </a:lstStyle>
          <a:p>
            <a:pPr>
              <a:defRPr/>
            </a:pPr>
            <a:r>
              <a:rPr lang="en-US"/>
              <a:t>CAS 2015 H.Schmickler (CERN-BE-BI) </a:t>
            </a:r>
          </a:p>
        </p:txBody>
      </p:sp>
      <p:sp>
        <p:nvSpPr>
          <p:cNvPr id="5" name="Rectangle 14"/>
          <p:cNvSpPr>
            <a:spLocks noGrp="1" noChangeArrowheads="1"/>
          </p:cNvSpPr>
          <p:nvPr>
            <p:ph type="sldNum" sz="quarter" idx="11"/>
          </p:nvPr>
        </p:nvSpPr>
        <p:spPr>
          <a:ln/>
        </p:spPr>
        <p:txBody>
          <a:bodyPr/>
          <a:lstStyle>
            <a:lvl1pPr>
              <a:defRPr/>
            </a:lvl1pPr>
          </a:lstStyle>
          <a:p>
            <a:fld id="{F227CAF5-60D8-4F0C-962E-E5DCCB9E1924}"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CAS 2015 H.Schmickler (CERN-BE-BI) </a:t>
            </a:r>
          </a:p>
        </p:txBody>
      </p:sp>
      <p:sp>
        <p:nvSpPr>
          <p:cNvPr id="7" name="Slide Number Placeholder 6"/>
          <p:cNvSpPr>
            <a:spLocks noGrp="1"/>
          </p:cNvSpPr>
          <p:nvPr>
            <p:ph type="sldNum" sz="quarter" idx="12"/>
          </p:nvPr>
        </p:nvSpPr>
        <p:spPr/>
        <p:txBody>
          <a:bodyPr/>
          <a:lstStyle>
            <a:lvl1pPr>
              <a:defRPr/>
            </a:lvl1pPr>
          </a:lstStyle>
          <a:p>
            <a:fld id="{22CF5C46-C3C0-4E20-BF25-16677DC0DF50}"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13"/>
          <p:cNvSpPr>
            <a:spLocks noGrp="1" noChangeArrowheads="1"/>
          </p:cNvSpPr>
          <p:nvPr>
            <p:ph type="ftr" sz="quarter" idx="10"/>
          </p:nvPr>
        </p:nvSpPr>
        <p:spPr>
          <a:ln/>
        </p:spPr>
        <p:txBody>
          <a:bodyPr/>
          <a:lstStyle>
            <a:lvl1pPr>
              <a:defRPr/>
            </a:lvl1pPr>
          </a:lstStyle>
          <a:p>
            <a:pPr>
              <a:defRPr/>
            </a:pPr>
            <a:r>
              <a:rPr lang="en-US"/>
              <a:t>CAS 2015 H.Schmickler (CERN-BE-BI) </a:t>
            </a:r>
          </a:p>
        </p:txBody>
      </p:sp>
      <p:sp>
        <p:nvSpPr>
          <p:cNvPr id="8" name="Rectangle 14"/>
          <p:cNvSpPr>
            <a:spLocks noGrp="1" noChangeArrowheads="1"/>
          </p:cNvSpPr>
          <p:nvPr>
            <p:ph type="sldNum" sz="quarter" idx="11"/>
          </p:nvPr>
        </p:nvSpPr>
        <p:spPr>
          <a:ln/>
        </p:spPr>
        <p:txBody>
          <a:bodyPr/>
          <a:lstStyle>
            <a:lvl1pPr>
              <a:defRPr/>
            </a:lvl1pPr>
          </a:lstStyle>
          <a:p>
            <a:fld id="{D0918E7D-05FF-4358-A38C-2C31A92B4202}"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13"/>
          <p:cNvSpPr>
            <a:spLocks noGrp="1" noChangeArrowheads="1"/>
          </p:cNvSpPr>
          <p:nvPr>
            <p:ph type="ftr" sz="quarter" idx="10"/>
          </p:nvPr>
        </p:nvSpPr>
        <p:spPr>
          <a:ln/>
        </p:spPr>
        <p:txBody>
          <a:bodyPr/>
          <a:lstStyle>
            <a:lvl1pPr>
              <a:defRPr/>
            </a:lvl1pPr>
          </a:lstStyle>
          <a:p>
            <a:pPr>
              <a:defRPr/>
            </a:pPr>
            <a:r>
              <a:rPr lang="en-US"/>
              <a:t>CAS 2015 H.Schmickler (CERN-BE-BI) </a:t>
            </a:r>
          </a:p>
        </p:txBody>
      </p:sp>
      <p:sp>
        <p:nvSpPr>
          <p:cNvPr id="4" name="Rectangle 14"/>
          <p:cNvSpPr>
            <a:spLocks noGrp="1" noChangeArrowheads="1"/>
          </p:cNvSpPr>
          <p:nvPr>
            <p:ph type="sldNum" sz="quarter" idx="11"/>
          </p:nvPr>
        </p:nvSpPr>
        <p:spPr>
          <a:ln/>
        </p:spPr>
        <p:txBody>
          <a:bodyPr/>
          <a:lstStyle>
            <a:lvl1pPr>
              <a:defRPr/>
            </a:lvl1pPr>
          </a:lstStyle>
          <a:p>
            <a:fld id="{13B9619C-640A-410B-B85D-976D557C83CF}"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CAS 2015 H.Schmickler (CERN-BE-BI) </a:t>
            </a:r>
          </a:p>
        </p:txBody>
      </p:sp>
      <p:sp>
        <p:nvSpPr>
          <p:cNvPr id="4" name="Slide Number Placeholder 3"/>
          <p:cNvSpPr>
            <a:spLocks noGrp="1"/>
          </p:cNvSpPr>
          <p:nvPr>
            <p:ph type="sldNum" sz="quarter" idx="12"/>
          </p:nvPr>
        </p:nvSpPr>
        <p:spPr/>
        <p:txBody>
          <a:bodyPr/>
          <a:lstStyle>
            <a:lvl1pPr>
              <a:defRPr/>
            </a:lvl1pPr>
          </a:lstStyle>
          <a:p>
            <a:fld id="{B8E5614F-AE51-469A-BB6C-070B6698AD09}"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CAS 2015 H.Schmickler (CERN-BE-BI) </a:t>
            </a:r>
          </a:p>
        </p:txBody>
      </p:sp>
      <p:sp>
        <p:nvSpPr>
          <p:cNvPr id="7" name="Slide Number Placeholder 6"/>
          <p:cNvSpPr>
            <a:spLocks noGrp="1"/>
          </p:cNvSpPr>
          <p:nvPr>
            <p:ph type="sldNum" sz="quarter" idx="12"/>
          </p:nvPr>
        </p:nvSpPr>
        <p:spPr/>
        <p:txBody>
          <a:bodyPr/>
          <a:lstStyle>
            <a:lvl1pPr>
              <a:defRPr/>
            </a:lvl1pPr>
          </a:lstStyle>
          <a:p>
            <a:fld id="{0BC80EF3-76EB-4BE6-A914-4E88F5A9841D}"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CAS 2015 H.Schmickler (CERN-BE-BI) </a:t>
            </a:r>
          </a:p>
        </p:txBody>
      </p:sp>
      <p:sp>
        <p:nvSpPr>
          <p:cNvPr id="7" name="Slide Number Placeholder 6"/>
          <p:cNvSpPr>
            <a:spLocks noGrp="1"/>
          </p:cNvSpPr>
          <p:nvPr>
            <p:ph type="sldNum" sz="quarter" idx="12"/>
          </p:nvPr>
        </p:nvSpPr>
        <p:spPr/>
        <p:txBody>
          <a:bodyPr/>
          <a:lstStyle>
            <a:lvl1pPr>
              <a:defRPr/>
            </a:lvl1pPr>
          </a:lstStyle>
          <a:p>
            <a:fld id="{78770DF1-3025-4E51-88E4-F2730D5DA155}"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CAS 2015 H.Schmickler (CERN-BE-BI) </a:t>
            </a:r>
          </a:p>
        </p:txBody>
      </p:sp>
      <p:sp>
        <p:nvSpPr>
          <p:cNvPr id="6" name="Slide Number Placeholder 5"/>
          <p:cNvSpPr>
            <a:spLocks noGrp="1"/>
          </p:cNvSpPr>
          <p:nvPr>
            <p:ph type="sldNum" sz="quarter" idx="12"/>
          </p:nvPr>
        </p:nvSpPr>
        <p:spPr/>
        <p:txBody>
          <a:bodyPr/>
          <a:lstStyle>
            <a:lvl1pPr>
              <a:defRPr/>
            </a:lvl1pPr>
          </a:lstStyle>
          <a:p>
            <a:fld id="{4226FC42-116C-4972-BD35-BCB200B03F1D}"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3050" y="203200"/>
            <a:ext cx="1978025" cy="5969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203200"/>
            <a:ext cx="5784850" cy="5969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CAS 2015 H.Schmickler (CERN-BE-BI) </a:t>
            </a:r>
          </a:p>
        </p:txBody>
      </p:sp>
      <p:sp>
        <p:nvSpPr>
          <p:cNvPr id="6" name="Slide Number Placeholder 5"/>
          <p:cNvSpPr>
            <a:spLocks noGrp="1"/>
          </p:cNvSpPr>
          <p:nvPr>
            <p:ph type="sldNum" sz="quarter" idx="12"/>
          </p:nvPr>
        </p:nvSpPr>
        <p:spPr/>
        <p:txBody>
          <a:bodyPr/>
          <a:lstStyle>
            <a:lvl1pPr>
              <a:defRPr/>
            </a:lvl1pPr>
          </a:lstStyle>
          <a:p>
            <a:fld id="{C1EDD39B-C3C4-4249-A564-8F9ECEBFEE79}"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6271BAF5-02CB-42B6-997A-2D87819D2342}" type="slidenum">
              <a:rPr lang="en-US" altLang="en-US"/>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F1DB8F84-E7F6-48AA-A45F-58C03C326D06}"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E61ABCCD-67A1-4C9B-B06B-9F3D66FABAC5}" type="slidenum">
              <a:rPr lang="en-US" altLang="en-US"/>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7" name="Rectangle 6"/>
          <p:cNvSpPr>
            <a:spLocks noGrp="1" noChangeArrowheads="1"/>
          </p:cNvSpPr>
          <p:nvPr>
            <p:ph type="sldNum" sz="quarter" idx="12"/>
          </p:nvPr>
        </p:nvSpPr>
        <p:spPr>
          <a:ln/>
        </p:spPr>
        <p:txBody>
          <a:bodyPr/>
          <a:lstStyle>
            <a:lvl1pPr>
              <a:defRPr/>
            </a:lvl1pPr>
          </a:lstStyle>
          <a:p>
            <a:fld id="{E8055226-936E-4DC6-AE00-3D3B0B54A0C7}" type="slidenum">
              <a:rPr lang="en-US" altLang="en-US"/>
              <a:pPr/>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9" name="Rectangle 6"/>
          <p:cNvSpPr>
            <a:spLocks noGrp="1" noChangeArrowheads="1"/>
          </p:cNvSpPr>
          <p:nvPr>
            <p:ph type="sldNum" sz="quarter" idx="12"/>
          </p:nvPr>
        </p:nvSpPr>
        <p:spPr>
          <a:ln/>
        </p:spPr>
        <p:txBody>
          <a:bodyPr/>
          <a:lstStyle>
            <a:lvl1pPr>
              <a:defRPr/>
            </a:lvl1pPr>
          </a:lstStyle>
          <a:p>
            <a:fld id="{482A7CD3-4369-402A-A42A-637617951035}" type="slidenum">
              <a:rPr lang="en-US" altLang="en-US"/>
              <a:pPr/>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5" name="Rectangle 6"/>
          <p:cNvSpPr>
            <a:spLocks noGrp="1" noChangeArrowheads="1"/>
          </p:cNvSpPr>
          <p:nvPr>
            <p:ph type="sldNum" sz="quarter" idx="12"/>
          </p:nvPr>
        </p:nvSpPr>
        <p:spPr>
          <a:ln/>
        </p:spPr>
        <p:txBody>
          <a:bodyPr/>
          <a:lstStyle>
            <a:lvl1pPr>
              <a:defRPr/>
            </a:lvl1pPr>
          </a:lstStyle>
          <a:p>
            <a:fld id="{68E0005F-9BD8-4B9E-BE1E-D4ECC3245189}" type="slidenum">
              <a:rPr lang="en-US" altLang="en-US"/>
              <a:pPr/>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4" name="Rectangle 6"/>
          <p:cNvSpPr>
            <a:spLocks noGrp="1" noChangeArrowheads="1"/>
          </p:cNvSpPr>
          <p:nvPr>
            <p:ph type="sldNum" sz="quarter" idx="12"/>
          </p:nvPr>
        </p:nvSpPr>
        <p:spPr>
          <a:ln/>
        </p:spPr>
        <p:txBody>
          <a:bodyPr/>
          <a:lstStyle>
            <a:lvl1pPr>
              <a:defRPr/>
            </a:lvl1pPr>
          </a:lstStyle>
          <a:p>
            <a:fld id="{5D89BB8B-FCC2-486F-96BE-F4EF0A994D86}" type="slidenum">
              <a:rPr lang="en-US" altLang="en-US"/>
              <a:pPr/>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7" name="Rectangle 6"/>
          <p:cNvSpPr>
            <a:spLocks noGrp="1" noChangeArrowheads="1"/>
          </p:cNvSpPr>
          <p:nvPr>
            <p:ph type="sldNum" sz="quarter" idx="12"/>
          </p:nvPr>
        </p:nvSpPr>
        <p:spPr>
          <a:ln/>
        </p:spPr>
        <p:txBody>
          <a:bodyPr/>
          <a:lstStyle>
            <a:lvl1pPr>
              <a:defRPr/>
            </a:lvl1pPr>
          </a:lstStyle>
          <a:p>
            <a:fld id="{05672D9D-7A78-4564-BA68-AE995006CAE6}" type="slidenum">
              <a:rPr lang="en-US" altLang="en-US"/>
              <a:pPr/>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7" name="Rectangle 6"/>
          <p:cNvSpPr>
            <a:spLocks noGrp="1" noChangeArrowheads="1"/>
          </p:cNvSpPr>
          <p:nvPr>
            <p:ph type="sldNum" sz="quarter" idx="12"/>
          </p:nvPr>
        </p:nvSpPr>
        <p:spPr>
          <a:ln/>
        </p:spPr>
        <p:txBody>
          <a:bodyPr/>
          <a:lstStyle>
            <a:lvl1pPr>
              <a:defRPr/>
            </a:lvl1pPr>
          </a:lstStyle>
          <a:p>
            <a:fld id="{128C8388-C5CF-4853-B964-D5B92EED02F0}" type="slidenum">
              <a:rPr lang="en-US" altLang="en-US"/>
              <a:pPr/>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12156298-4575-43D5-AD39-2109E02A7F5C}" type="slidenum">
              <a:rPr lang="en-US" altLang="en-US"/>
              <a:pPr/>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DEC170CF-ACCD-457E-ACA4-57844013FDD9}" type="slidenum">
              <a:rPr lang="en-US" altLang="en-US"/>
              <a:pPr/>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lgn="ctr" defTabSz="914306">
                <a:defRPr/>
              </a:pPr>
              <a:endParaRPr kumimoji="0" lang="en-US" sz="1800">
                <a:solidFill>
                  <a:srgbClr val="FFFFFF"/>
                </a:solidFill>
                <a:latin typeface="Arial"/>
              </a:endParaRPr>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lgn="ctr" defTabSz="914306">
                <a:defRPr/>
              </a:pPr>
              <a:endParaRPr kumimoji="0" lang="en-US" sz="1800">
                <a:solidFill>
                  <a:srgbClr val="FFFFFF"/>
                </a:solidFill>
                <a:latin typeface="Arial"/>
              </a:endParaRPr>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lgn="ctr" defTabSz="914306">
                <a:defRPr/>
              </a:pPr>
              <a:endParaRPr kumimoji="0" lang="en-US" sz="1800">
                <a:solidFill>
                  <a:srgbClr val="FFFFFF"/>
                </a:solidFill>
                <a:latin typeface="Arial"/>
              </a:endParaRPr>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lgn="ctr" defTabSz="914306">
                <a:defRPr/>
              </a:pPr>
              <a:endParaRPr kumimoji="0" lang="en-US" sz="1800">
                <a:solidFill>
                  <a:srgbClr val="FFFFFF"/>
                </a:solidFill>
                <a:latin typeface="Arial"/>
              </a:endParaRPr>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defTabSz="912813">
                <a:defRPr kumimoji="1" sz="2400">
                  <a:solidFill>
                    <a:schemeClr val="tx1"/>
                  </a:solidFill>
                  <a:latin typeface="Times New Roman" panose="02020603050405020304" pitchFamily="18" charset="0"/>
                </a:defRPr>
              </a:lvl1pPr>
              <a:lvl2pPr marL="742950" indent="-285750" defTabSz="912813">
                <a:defRPr kumimoji="1" sz="2400">
                  <a:solidFill>
                    <a:schemeClr val="tx1"/>
                  </a:solidFill>
                  <a:latin typeface="Times New Roman" panose="02020603050405020304" pitchFamily="18" charset="0"/>
                </a:defRPr>
              </a:lvl2pPr>
              <a:lvl3pPr marL="1143000" indent="-228600" defTabSz="912813">
                <a:defRPr kumimoji="1" sz="2400">
                  <a:solidFill>
                    <a:schemeClr val="tx1"/>
                  </a:solidFill>
                  <a:latin typeface="Times New Roman" panose="02020603050405020304" pitchFamily="18" charset="0"/>
                </a:defRPr>
              </a:lvl3pPr>
              <a:lvl4pPr marL="1600200" indent="-228600" defTabSz="912813">
                <a:defRPr kumimoji="1" sz="2400">
                  <a:solidFill>
                    <a:schemeClr val="tx1"/>
                  </a:solidFill>
                  <a:latin typeface="Times New Roman" panose="02020603050405020304" pitchFamily="18" charset="0"/>
                </a:defRPr>
              </a:lvl4pPr>
              <a:lvl5pPr marL="2057400" indent="-228600" defTabSz="912813">
                <a:defRPr kumimoji="1" sz="2400">
                  <a:solidFill>
                    <a:schemeClr val="tx1"/>
                  </a:solidFill>
                  <a:latin typeface="Times New Roman" panose="02020603050405020304" pitchFamily="18" charset="0"/>
                </a:defRPr>
              </a:lvl5pPr>
              <a:lvl6pPr marL="25146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6pPr>
              <a:lvl7pPr marL="29718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7pPr>
              <a:lvl8pPr marL="34290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8pPr>
              <a:lvl9pPr marL="38862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9pPr>
            </a:lstStyle>
            <a:p>
              <a:pPr algn="ctr">
                <a:defRPr/>
              </a:pPr>
              <a:endParaRPr kumimoji="0" lang="en-US" altLang="en-US" sz="1800" smtClean="0">
                <a:solidFill>
                  <a:srgbClr val="FFFFFF"/>
                </a:solidFill>
                <a:latin typeface="Arial" panose="020B0604020202020204" pitchFamily="34" charset="0"/>
              </a:endParaRPr>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defTabSz="912813">
                <a:defRPr kumimoji="1" sz="2400">
                  <a:solidFill>
                    <a:schemeClr val="tx1"/>
                  </a:solidFill>
                  <a:latin typeface="Times New Roman" panose="02020603050405020304" pitchFamily="18" charset="0"/>
                </a:defRPr>
              </a:lvl1pPr>
              <a:lvl2pPr marL="742950" indent="-285750" defTabSz="912813">
                <a:defRPr kumimoji="1" sz="2400">
                  <a:solidFill>
                    <a:schemeClr val="tx1"/>
                  </a:solidFill>
                  <a:latin typeface="Times New Roman" panose="02020603050405020304" pitchFamily="18" charset="0"/>
                </a:defRPr>
              </a:lvl2pPr>
              <a:lvl3pPr marL="1143000" indent="-228600" defTabSz="912813">
                <a:defRPr kumimoji="1" sz="2400">
                  <a:solidFill>
                    <a:schemeClr val="tx1"/>
                  </a:solidFill>
                  <a:latin typeface="Times New Roman" panose="02020603050405020304" pitchFamily="18" charset="0"/>
                </a:defRPr>
              </a:lvl3pPr>
              <a:lvl4pPr marL="1600200" indent="-228600" defTabSz="912813">
                <a:defRPr kumimoji="1" sz="2400">
                  <a:solidFill>
                    <a:schemeClr val="tx1"/>
                  </a:solidFill>
                  <a:latin typeface="Times New Roman" panose="02020603050405020304" pitchFamily="18" charset="0"/>
                </a:defRPr>
              </a:lvl4pPr>
              <a:lvl5pPr marL="2057400" indent="-228600" defTabSz="912813">
                <a:defRPr kumimoji="1" sz="2400">
                  <a:solidFill>
                    <a:schemeClr val="tx1"/>
                  </a:solidFill>
                  <a:latin typeface="Times New Roman" panose="02020603050405020304" pitchFamily="18" charset="0"/>
                </a:defRPr>
              </a:lvl5pPr>
              <a:lvl6pPr marL="25146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6pPr>
              <a:lvl7pPr marL="29718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7pPr>
              <a:lvl8pPr marL="34290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8pPr>
              <a:lvl9pPr marL="38862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9pPr>
            </a:lstStyle>
            <a:p>
              <a:pPr algn="ctr">
                <a:defRPr/>
              </a:pPr>
              <a:endParaRPr kumimoji="0" lang="en-US" altLang="en-US" sz="1800" smtClean="0">
                <a:solidFill>
                  <a:srgbClr val="FFFFFF"/>
                </a:solidFill>
                <a:latin typeface="Arial" panose="020B0604020202020204" pitchFamily="34" charset="0"/>
              </a:endParaRPr>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defTabSz="912813">
                <a:defRPr kumimoji="1" sz="2400">
                  <a:solidFill>
                    <a:schemeClr val="tx1"/>
                  </a:solidFill>
                  <a:latin typeface="Times New Roman" panose="02020603050405020304" pitchFamily="18" charset="0"/>
                </a:defRPr>
              </a:lvl1pPr>
              <a:lvl2pPr marL="742950" indent="-285750" defTabSz="912813">
                <a:defRPr kumimoji="1" sz="2400">
                  <a:solidFill>
                    <a:schemeClr val="tx1"/>
                  </a:solidFill>
                  <a:latin typeface="Times New Roman" panose="02020603050405020304" pitchFamily="18" charset="0"/>
                </a:defRPr>
              </a:lvl2pPr>
              <a:lvl3pPr marL="1143000" indent="-228600" defTabSz="912813">
                <a:defRPr kumimoji="1" sz="2400">
                  <a:solidFill>
                    <a:schemeClr val="tx1"/>
                  </a:solidFill>
                  <a:latin typeface="Times New Roman" panose="02020603050405020304" pitchFamily="18" charset="0"/>
                </a:defRPr>
              </a:lvl3pPr>
              <a:lvl4pPr marL="1600200" indent="-228600" defTabSz="912813">
                <a:defRPr kumimoji="1" sz="2400">
                  <a:solidFill>
                    <a:schemeClr val="tx1"/>
                  </a:solidFill>
                  <a:latin typeface="Times New Roman" panose="02020603050405020304" pitchFamily="18" charset="0"/>
                </a:defRPr>
              </a:lvl4pPr>
              <a:lvl5pPr marL="2057400" indent="-228600" defTabSz="912813">
                <a:defRPr kumimoji="1" sz="2400">
                  <a:solidFill>
                    <a:schemeClr val="tx1"/>
                  </a:solidFill>
                  <a:latin typeface="Times New Roman" panose="02020603050405020304" pitchFamily="18" charset="0"/>
                </a:defRPr>
              </a:lvl5pPr>
              <a:lvl6pPr marL="25146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6pPr>
              <a:lvl7pPr marL="29718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7pPr>
              <a:lvl8pPr marL="34290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8pPr>
              <a:lvl9pPr marL="38862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9pPr>
            </a:lstStyle>
            <a:p>
              <a:pPr algn="ctr">
                <a:defRPr/>
              </a:pPr>
              <a:endParaRPr kumimoji="0" lang="en-US" altLang="en-US" sz="1800" smtClean="0">
                <a:solidFill>
                  <a:srgbClr val="FFFFFF"/>
                </a:solidFill>
                <a:latin typeface="Arial" panose="020B0604020202020204" pitchFamily="34" charset="0"/>
              </a:endParaRPr>
            </a:p>
          </p:txBody>
        </p:sp>
      </p:grpSp>
      <p:pic>
        <p:nvPicPr>
          <p:cNvPr id="12" name="Picture 22" descr="CERN_logo_400x400[1].gif"/>
          <p:cNvPicPr>
            <a:picLocks noChangeAspect="1"/>
          </p:cNvPicPr>
          <p:nvPr userDrawn="1"/>
        </p:nvPicPr>
        <p:blipFill>
          <a:blip r:embed="rId2"/>
          <a:srcRect/>
          <a:stretch>
            <a:fillRect/>
          </a:stretch>
        </p:blipFill>
        <p:spPr bwMode="auto">
          <a:xfrm>
            <a:off x="61913" y="65088"/>
            <a:ext cx="728662" cy="730250"/>
          </a:xfrm>
          <a:prstGeom prst="rect">
            <a:avLst/>
          </a:prstGeom>
          <a:noFill/>
          <a:ln w="9525">
            <a:noFill/>
            <a:miter lim="800000"/>
            <a:headEnd/>
            <a:tailEnd/>
          </a:ln>
        </p:spPr>
      </p:pic>
      <p:sp>
        <p:nvSpPr>
          <p:cNvPr id="35850" name="Rectangle 10"/>
          <p:cNvSpPr>
            <a:spLocks noGrp="1" noChangeArrowheads="1"/>
          </p:cNvSpPr>
          <p:nvPr>
            <p:ph type="ctrTitle" sz="quarter"/>
          </p:nvPr>
        </p:nvSpPr>
        <p:spPr>
          <a:xfrm>
            <a:off x="722086" y="719365"/>
            <a:ext cx="7772400" cy="1555750"/>
          </a:xfrm>
        </p:spPr>
        <p:txBody>
          <a:bodyPr/>
          <a:lstStyle>
            <a:lvl1pPr>
              <a:defRPr sz="4000"/>
            </a:lvl1pPr>
          </a:lstStyle>
          <a:p>
            <a:r>
              <a:rPr lang="en-US"/>
              <a:t>Click to edit Master title style</a:t>
            </a:r>
          </a:p>
        </p:txBody>
      </p:sp>
      <p:sp>
        <p:nvSpPr>
          <p:cNvPr id="35851" name="Rectangle 11"/>
          <p:cNvSpPr>
            <a:spLocks noGrp="1" noChangeArrowheads="1"/>
          </p:cNvSpPr>
          <p:nvPr>
            <p:ph type="subTitle" sz="quarter" idx="1"/>
          </p:nvPr>
        </p:nvSpPr>
        <p:spPr>
          <a:xfrm>
            <a:off x="1371600" y="3886200"/>
            <a:ext cx="6400800" cy="1752600"/>
          </a:xfrm>
        </p:spPr>
        <p:txBody>
          <a:bodyPr/>
          <a:lstStyle>
            <a:lvl1pPr marL="0" indent="0" algn="ctr">
              <a:buFont typeface="Arial" pitchFamily="34" charset="0"/>
              <a:buNone/>
              <a:defRPr>
                <a:effectLst>
                  <a:outerShdw blurRad="38100" dist="38100" dir="2700000" algn="tl">
                    <a:srgbClr val="010199"/>
                  </a:outerShdw>
                </a:effectLst>
              </a:defRPr>
            </a:lvl1pPr>
          </a:lstStyle>
          <a:p>
            <a:r>
              <a:rPr lang="en-US"/>
              <a:t>Click to edit Master subtitle style</a:t>
            </a:r>
          </a:p>
        </p:txBody>
      </p:sp>
      <p:sp>
        <p:nvSpPr>
          <p:cNvPr id="13" name="Date Placeholder 12"/>
          <p:cNvSpPr>
            <a:spLocks noGrp="1" noChangeArrowheads="1"/>
          </p:cNvSpPr>
          <p:nvPr>
            <p:ph type="dt" sz="quarter" idx="10"/>
          </p:nvPr>
        </p:nvSpPr>
        <p:spPr bwMode="auto">
          <a:xfrm>
            <a:off x="457200" y="6248400"/>
            <a:ext cx="2133600" cy="457200"/>
          </a:xfrm>
          <a:prstGeom prst="rect">
            <a:avLst/>
          </a:prstGeom>
          <a:ln>
            <a:miter lim="800000"/>
            <a:headEnd/>
            <a:tailEnd/>
          </a:ln>
        </p:spPr>
        <p:txBody>
          <a:bodyPr vert="horz" wrap="square" lIns="91430" tIns="45716" rIns="91430" bIns="45716" numCol="1" anchor="t" anchorCtr="0" compatLnSpc="1">
            <a:prstTxWarp prst="textNoShape">
              <a:avLst/>
            </a:prstTxWarp>
          </a:bodyPr>
          <a:lstStyle>
            <a:lvl1pPr eaLnBrk="1" hangingPunct="1">
              <a:lnSpc>
                <a:spcPct val="100000"/>
              </a:lnSpc>
              <a:spcBef>
                <a:spcPct val="0"/>
              </a:spcBef>
              <a:buFontTx/>
              <a:buNone/>
              <a:defRPr kumimoji="0" sz="1000">
                <a:solidFill>
                  <a:srgbClr val="FFFFFF"/>
                </a:solidFill>
                <a:effectLst>
                  <a:outerShdw blurRad="38100" dist="38100" dir="2700000" algn="tl">
                    <a:srgbClr val="010199"/>
                  </a:outerShdw>
                </a:effectLst>
                <a:latin typeface="Arial" charset="0"/>
              </a:defRPr>
            </a:lvl1pPr>
          </a:lstStyle>
          <a:p>
            <a:pPr>
              <a:defRPr/>
            </a:pPr>
            <a:endParaRPr lang="en-US"/>
          </a:p>
        </p:txBody>
      </p:sp>
      <p:sp>
        <p:nvSpPr>
          <p:cNvPr id="14" name="Rectangle 23"/>
          <p:cNvSpPr>
            <a:spLocks noGrp="1" noChangeArrowheads="1"/>
          </p:cNvSpPr>
          <p:nvPr>
            <p:ph type="ftr" sz="quarter" idx="11"/>
          </p:nvPr>
        </p:nvSpPr>
        <p:spPr>
          <a:xfrm>
            <a:off x="3124200" y="6248400"/>
            <a:ext cx="2895600" cy="457200"/>
          </a:xfrm>
        </p:spPr>
        <p:txBody>
          <a:bodyPr/>
          <a:lstStyle>
            <a:lvl1pPr algn="ctr">
              <a:lnSpc>
                <a:spcPct val="90000"/>
              </a:lnSpc>
              <a:spcBef>
                <a:spcPct val="20000"/>
              </a:spcBef>
              <a:buFontTx/>
              <a:buChar char="•"/>
              <a:defRPr kumimoji="1">
                <a:latin typeface="Arial" pitchFamily="34" charset="0"/>
              </a:defRPr>
            </a:lvl1pPr>
          </a:lstStyle>
          <a:p>
            <a:pPr>
              <a:defRPr/>
            </a:pPr>
            <a:r>
              <a:rPr lang="en-US"/>
              <a:t>CAS 2015 H.Schmickler (CERN-BE-BI) </a:t>
            </a:r>
          </a:p>
        </p:txBody>
      </p:sp>
      <p:sp>
        <p:nvSpPr>
          <p:cNvPr id="15" name="Slide Number Placeholder 14"/>
          <p:cNvSpPr>
            <a:spLocks noGrp="1" noChangeArrowheads="1"/>
          </p:cNvSpPr>
          <p:nvPr>
            <p:ph type="sldNum" sz="quarter" idx="12"/>
          </p:nvPr>
        </p:nvSpPr>
        <p:spPr bwMode="auto">
          <a:xfrm>
            <a:off x="6553200" y="6248400"/>
            <a:ext cx="2133600" cy="457200"/>
          </a:xfrm>
          <a:prstGeom prst="rect">
            <a:avLst/>
          </a:prstGeom>
          <a:ln>
            <a:miter lim="800000"/>
            <a:headEnd/>
            <a:tailEnd/>
          </a:ln>
        </p:spPr>
        <p:txBody>
          <a:bodyPr vert="horz" wrap="square" lIns="91430" tIns="45716" rIns="91430" bIns="45716" numCol="1" anchor="t" anchorCtr="0" compatLnSpc="1">
            <a:prstTxWarp prst="textNoShape">
              <a:avLst/>
            </a:prstTxWarp>
          </a:bodyPr>
          <a:lstStyle>
            <a:lvl1pPr algn="r" eaLnBrk="1" hangingPunct="1">
              <a:defRPr kumimoji="0" sz="1000">
                <a:solidFill>
                  <a:srgbClr val="FFFFFF"/>
                </a:solidFill>
                <a:effectLst>
                  <a:outerShdw blurRad="38100" dist="38100" dir="2700000" algn="tl">
                    <a:srgbClr val="010199"/>
                  </a:outerShdw>
                </a:effectLst>
                <a:latin typeface="Arial" charset="0"/>
              </a:defRPr>
            </a:lvl1pPr>
          </a:lstStyle>
          <a:p>
            <a:fld id="{C91B9C1F-7D02-44FD-A29D-4921886A1D86}" type="slidenum">
              <a:rPr lang="en-US" altLang="en-US"/>
              <a:pPr/>
              <a:t>‹#›</a:t>
            </a:fld>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5"/>
          <p:cNvSpPr>
            <a:spLocks noGrp="1"/>
          </p:cNvSpPr>
          <p:nvPr>
            <p:ph type="body" sz="quarter" idx="11"/>
          </p:nvPr>
        </p:nvSpPr>
        <p:spPr>
          <a:xfrm>
            <a:off x="367200" y="964800"/>
            <a:ext cx="8294400" cy="555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2"/>
          <p:cNvSpPr>
            <a:spLocks noGrp="1"/>
          </p:cNvSpPr>
          <p:nvPr>
            <p:ph type="ftr" sz="quarter" idx="12"/>
          </p:nvPr>
        </p:nvSpPr>
        <p:spPr/>
        <p:txBody>
          <a:bodyPr/>
          <a:lstStyle>
            <a:lvl1pPr>
              <a:lnSpc>
                <a:spcPct val="90000"/>
              </a:lnSpc>
              <a:buFontTx/>
              <a:buChar char="•"/>
              <a:defRPr kumimoji="1">
                <a:latin typeface="Arial" pitchFamily="34" charset="0"/>
              </a:defRPr>
            </a:lvl1pPr>
          </a:lstStyle>
          <a:p>
            <a:pPr>
              <a:defRPr/>
            </a:pPr>
            <a:r>
              <a:rPr lang="en-US"/>
              <a:t>CAS 2015 H.Schmickler (CERN-BE-BI) </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bg2"/>
            </a:gs>
            <a:gs pos="50000">
              <a:schemeClr val="bg1"/>
            </a:gs>
            <a:gs pos="100000">
              <a:schemeClr val="bg2"/>
            </a:gs>
          </a:gsLst>
          <a:lin ang="0" scaled="1"/>
        </a:gra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invGray">
          <a:xfrm>
            <a:off x="8783638" y="444500"/>
            <a:ext cx="360362" cy="3152775"/>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5" name="Freeform 3"/>
          <p:cNvSpPr>
            <a:spLocks/>
          </p:cNvSpPr>
          <p:nvPr/>
        </p:nvSpPr>
        <p:spPr bwMode="invGray">
          <a:xfrm>
            <a:off x="0" y="0"/>
            <a:ext cx="9144000" cy="2133600"/>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6" name="Freeform 4"/>
          <p:cNvSpPr>
            <a:spLocks/>
          </p:cNvSpPr>
          <p:nvPr/>
        </p:nvSpPr>
        <p:spPr bwMode="invGray">
          <a:xfrm>
            <a:off x="0" y="1163638"/>
            <a:ext cx="9144000" cy="5694362"/>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7" name="Freeform 5"/>
          <p:cNvSpPr>
            <a:spLocks/>
          </p:cNvSpPr>
          <p:nvPr/>
        </p:nvSpPr>
        <p:spPr bwMode="invGray">
          <a:xfrm>
            <a:off x="0" y="292100"/>
            <a:ext cx="9144000" cy="854075"/>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8" name="Freeform 6"/>
          <p:cNvSpPr>
            <a:spLocks/>
          </p:cNvSpPr>
          <p:nvPr/>
        </p:nvSpPr>
        <p:spPr bwMode="hidden">
          <a:xfrm>
            <a:off x="0" y="2405063"/>
            <a:ext cx="9144000" cy="1069975"/>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9" name="Freeform 7"/>
          <p:cNvSpPr>
            <a:spLocks/>
          </p:cNvSpPr>
          <p:nvPr/>
        </p:nvSpPr>
        <p:spPr bwMode="white">
          <a:xfrm>
            <a:off x="2476500" y="1522413"/>
            <a:ext cx="6667500" cy="5335587"/>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10" name="Freeform 8"/>
          <p:cNvSpPr>
            <a:spLocks/>
          </p:cNvSpPr>
          <p:nvPr/>
        </p:nvSpPr>
        <p:spPr bwMode="invGray">
          <a:xfrm>
            <a:off x="0" y="3443288"/>
            <a:ext cx="9144000" cy="3055937"/>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11" name="Freeform 9"/>
          <p:cNvSpPr>
            <a:spLocks/>
          </p:cNvSpPr>
          <p:nvPr/>
        </p:nvSpPr>
        <p:spPr bwMode="white">
          <a:xfrm>
            <a:off x="0" y="3552825"/>
            <a:ext cx="6237288" cy="3365500"/>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357386" name="Rectangle 10"/>
          <p:cNvSpPr>
            <a:spLocks noGrp="1" noChangeArrowheads="1"/>
          </p:cNvSpPr>
          <p:nvPr>
            <p:ph type="ctrTitle"/>
          </p:nvPr>
        </p:nvSpPr>
        <p:spPr>
          <a:xfrm>
            <a:off x="685800" y="2286000"/>
            <a:ext cx="7772400" cy="1143000"/>
          </a:xfrm>
        </p:spPr>
        <p:txBody>
          <a:bodyPr/>
          <a:lstStyle>
            <a:lvl1pPr>
              <a:defRPr/>
            </a:lvl1pPr>
          </a:lstStyle>
          <a:p>
            <a:r>
              <a:rPr lang="en-US"/>
              <a:t>Test</a:t>
            </a:r>
          </a:p>
        </p:txBody>
      </p:sp>
      <p:sp>
        <p:nvSpPr>
          <p:cNvPr id="357387" name="Rectangle 11"/>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2" name="Rectangle 13"/>
          <p:cNvSpPr>
            <a:spLocks noGrp="1" noChangeArrowheads="1"/>
          </p:cNvSpPr>
          <p:nvPr>
            <p:ph type="ftr" sz="quarter" idx="10"/>
          </p:nvPr>
        </p:nvSpPr>
        <p:spPr>
          <a:xfrm>
            <a:off x="2819400" y="6400800"/>
            <a:ext cx="3352800" cy="457200"/>
          </a:xfrm>
        </p:spPr>
        <p:txBody>
          <a:bodyPr/>
          <a:lstStyle>
            <a:lvl1pPr algn="ctr">
              <a:defRPr>
                <a:solidFill>
                  <a:srgbClr val="FFFFCC"/>
                </a:solidFill>
              </a:defRPr>
            </a:lvl1pPr>
          </a:lstStyle>
          <a:p>
            <a:pPr>
              <a:defRPr/>
            </a:pPr>
            <a:r>
              <a:rPr lang="en-US"/>
              <a:t>CAS 2015 H.Schmickler (CERN-BE-BI) </a:t>
            </a:r>
          </a:p>
        </p:txBody>
      </p:sp>
      <p:sp>
        <p:nvSpPr>
          <p:cNvPr id="13" name="Rectangle 14"/>
          <p:cNvSpPr>
            <a:spLocks noGrp="1" noChangeArrowheads="1"/>
          </p:cNvSpPr>
          <p:nvPr>
            <p:ph type="sldNum" sz="quarter" idx="11"/>
          </p:nvPr>
        </p:nvSpPr>
        <p:spPr>
          <a:xfrm>
            <a:off x="7239000" y="6400800"/>
            <a:ext cx="1905000" cy="457200"/>
          </a:xfrm>
        </p:spPr>
        <p:txBody>
          <a:bodyPr/>
          <a:lstStyle>
            <a:lvl1pPr>
              <a:defRPr>
                <a:solidFill>
                  <a:srgbClr val="FFFFCC"/>
                </a:solidFill>
              </a:defRPr>
            </a:lvl1pPr>
          </a:lstStyle>
          <a:p>
            <a:fld id="{59D5FE6F-6A84-4533-844D-CC734823211A}" type="slidenum">
              <a:rPr lang="en-US" altLang="en-US"/>
              <a:pPr/>
              <a:t>‹#›</a:t>
            </a:fld>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0-#ppt_w/2"/>
                                          </p:val>
                                        </p:tav>
                                        <p:tav tm="100000">
                                          <p:val>
                                            <p:strVal val="#ppt_x"/>
                                          </p:val>
                                        </p:tav>
                                      </p:tavLst>
                                    </p:anim>
                                    <p:anim calcmode="lin" valueType="num">
                                      <p:cBhvr additive="base">
                                        <p:cTn id="8" dur="5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13"/>
          <p:cNvSpPr>
            <a:spLocks noGrp="1" noChangeArrowheads="1"/>
          </p:cNvSpPr>
          <p:nvPr>
            <p:ph type="ftr" sz="quarter" idx="10"/>
          </p:nvPr>
        </p:nvSpPr>
        <p:spPr>
          <a:ln/>
        </p:spPr>
        <p:txBody>
          <a:bodyPr/>
          <a:lstStyle>
            <a:lvl1pPr>
              <a:defRPr/>
            </a:lvl1pPr>
          </a:lstStyle>
          <a:p>
            <a:pPr>
              <a:defRPr/>
            </a:pPr>
            <a:r>
              <a:rPr lang="en-US"/>
              <a:t>CAS 2015 H.Schmickler (CERN-BE-BI) </a:t>
            </a:r>
          </a:p>
        </p:txBody>
      </p:sp>
      <p:sp>
        <p:nvSpPr>
          <p:cNvPr id="5" name="Rectangle 14"/>
          <p:cNvSpPr>
            <a:spLocks noGrp="1" noChangeArrowheads="1"/>
          </p:cNvSpPr>
          <p:nvPr>
            <p:ph type="sldNum" sz="quarter" idx="11"/>
          </p:nvPr>
        </p:nvSpPr>
        <p:spPr>
          <a:ln/>
        </p:spPr>
        <p:txBody>
          <a:bodyPr/>
          <a:lstStyle>
            <a:lvl1pPr>
              <a:defRPr/>
            </a:lvl1pPr>
          </a:lstStyle>
          <a:p>
            <a:fld id="{E6CE404C-4FF0-4E6A-8EFF-06049D816629}" type="slidenum">
              <a:rPr lang="en-US" altLang="en-US"/>
              <a:pPr/>
              <a:t>‹#›</a:t>
            </a:fld>
            <a:endParaRPr lang="en-US" alt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ftr" sz="quarter" idx="10"/>
          </p:nvPr>
        </p:nvSpPr>
        <p:spPr>
          <a:ln/>
        </p:spPr>
        <p:txBody>
          <a:bodyPr/>
          <a:lstStyle>
            <a:lvl1pPr>
              <a:defRPr/>
            </a:lvl1pPr>
          </a:lstStyle>
          <a:p>
            <a:pPr>
              <a:defRPr/>
            </a:pPr>
            <a:r>
              <a:rPr lang="en-US"/>
              <a:t>CAS 2015 H.Schmickler (CERN-BE-BI) </a:t>
            </a:r>
          </a:p>
        </p:txBody>
      </p:sp>
      <p:sp>
        <p:nvSpPr>
          <p:cNvPr id="5" name="Rectangle 14"/>
          <p:cNvSpPr>
            <a:spLocks noGrp="1" noChangeArrowheads="1"/>
          </p:cNvSpPr>
          <p:nvPr>
            <p:ph type="sldNum" sz="quarter" idx="11"/>
          </p:nvPr>
        </p:nvSpPr>
        <p:spPr>
          <a:ln/>
        </p:spPr>
        <p:txBody>
          <a:bodyPr/>
          <a:lstStyle>
            <a:lvl1pPr>
              <a:defRPr/>
            </a:lvl1pPr>
          </a:lstStyle>
          <a:p>
            <a:fld id="{4AD3E2BA-205B-453D-919F-E1655C95053F}" type="slidenum">
              <a:rPr lang="en-US" altLang="en-US"/>
              <a:pPr/>
              <a:t>‹#›</a:t>
            </a:fld>
            <a:endParaRPr lang="en-US" alt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solidFill>
                  <a:srgbClr val="FFFFFF"/>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CAS 2015 H.Schmickler (CERN-BE-BI) </a:t>
            </a:r>
          </a:p>
        </p:txBody>
      </p:sp>
      <p:sp>
        <p:nvSpPr>
          <p:cNvPr id="7" name="Slide Number Placeholder 6"/>
          <p:cNvSpPr>
            <a:spLocks noGrp="1"/>
          </p:cNvSpPr>
          <p:nvPr>
            <p:ph type="sldNum" sz="quarter" idx="12"/>
          </p:nvPr>
        </p:nvSpPr>
        <p:spPr/>
        <p:txBody>
          <a:bodyPr/>
          <a:lstStyle>
            <a:lvl1pPr>
              <a:defRPr/>
            </a:lvl1pPr>
          </a:lstStyle>
          <a:p>
            <a:fld id="{9ED5AC63-523A-43AE-B742-702D0FDEFA4D}" type="slidenum">
              <a:rPr lang="en-US" altLang="en-US"/>
              <a:pPr/>
              <a:t>‹#›</a:t>
            </a:fld>
            <a:endParaRPr lang="en-US" alt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13"/>
          <p:cNvSpPr>
            <a:spLocks noGrp="1" noChangeArrowheads="1"/>
          </p:cNvSpPr>
          <p:nvPr>
            <p:ph type="ftr" sz="quarter" idx="10"/>
          </p:nvPr>
        </p:nvSpPr>
        <p:spPr>
          <a:ln/>
        </p:spPr>
        <p:txBody>
          <a:bodyPr/>
          <a:lstStyle>
            <a:lvl1pPr>
              <a:defRPr/>
            </a:lvl1pPr>
          </a:lstStyle>
          <a:p>
            <a:pPr>
              <a:defRPr/>
            </a:pPr>
            <a:r>
              <a:rPr lang="en-US"/>
              <a:t>CAS 2015 H.Schmickler (CERN-BE-BI) </a:t>
            </a:r>
          </a:p>
        </p:txBody>
      </p:sp>
      <p:sp>
        <p:nvSpPr>
          <p:cNvPr id="8" name="Rectangle 14"/>
          <p:cNvSpPr>
            <a:spLocks noGrp="1" noChangeArrowheads="1"/>
          </p:cNvSpPr>
          <p:nvPr>
            <p:ph type="sldNum" sz="quarter" idx="11"/>
          </p:nvPr>
        </p:nvSpPr>
        <p:spPr>
          <a:ln/>
        </p:spPr>
        <p:txBody>
          <a:bodyPr/>
          <a:lstStyle>
            <a:lvl1pPr>
              <a:defRPr/>
            </a:lvl1pPr>
          </a:lstStyle>
          <a:p>
            <a:fld id="{3201D9C5-DEBA-492F-AC14-7D360C17C542}" type="slidenum">
              <a:rPr lang="en-US" altLang="en-US"/>
              <a:pPr/>
              <a:t>‹#›</a:t>
            </a:fld>
            <a:endParaRPr lang="en-US" altLang="en-U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13"/>
          <p:cNvSpPr>
            <a:spLocks noGrp="1" noChangeArrowheads="1"/>
          </p:cNvSpPr>
          <p:nvPr>
            <p:ph type="ftr" sz="quarter" idx="10"/>
          </p:nvPr>
        </p:nvSpPr>
        <p:spPr>
          <a:ln/>
        </p:spPr>
        <p:txBody>
          <a:bodyPr/>
          <a:lstStyle>
            <a:lvl1pPr>
              <a:defRPr/>
            </a:lvl1pPr>
          </a:lstStyle>
          <a:p>
            <a:pPr>
              <a:defRPr/>
            </a:pPr>
            <a:r>
              <a:rPr lang="en-US"/>
              <a:t>CAS 2015 H.Schmickler (CERN-BE-BI) </a:t>
            </a:r>
          </a:p>
        </p:txBody>
      </p:sp>
      <p:sp>
        <p:nvSpPr>
          <p:cNvPr id="4" name="Rectangle 14"/>
          <p:cNvSpPr>
            <a:spLocks noGrp="1" noChangeArrowheads="1"/>
          </p:cNvSpPr>
          <p:nvPr>
            <p:ph type="sldNum" sz="quarter" idx="11"/>
          </p:nvPr>
        </p:nvSpPr>
        <p:spPr>
          <a:ln/>
        </p:spPr>
        <p:txBody>
          <a:bodyPr/>
          <a:lstStyle>
            <a:lvl1pPr>
              <a:defRPr/>
            </a:lvl1pPr>
          </a:lstStyle>
          <a:p>
            <a:fld id="{AB3A8278-9342-496B-A4A5-F057DF48432A}" type="slidenum">
              <a:rPr lang="en-US" altLang="en-US"/>
              <a:pPr/>
              <a:t>‹#›</a:t>
            </a:fld>
            <a:endParaRPr lang="en-US" alt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solidFill>
                  <a:srgbClr val="FFFFFF"/>
                </a:solidFill>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CAS 2015 H.Schmickler (CERN-BE-BI) </a:t>
            </a:r>
          </a:p>
        </p:txBody>
      </p:sp>
      <p:sp>
        <p:nvSpPr>
          <p:cNvPr id="4" name="Slide Number Placeholder 3"/>
          <p:cNvSpPr>
            <a:spLocks noGrp="1"/>
          </p:cNvSpPr>
          <p:nvPr>
            <p:ph type="sldNum" sz="quarter" idx="12"/>
          </p:nvPr>
        </p:nvSpPr>
        <p:spPr/>
        <p:txBody>
          <a:bodyPr/>
          <a:lstStyle>
            <a:lvl1pPr>
              <a:defRPr/>
            </a:lvl1pPr>
          </a:lstStyle>
          <a:p>
            <a:fld id="{03621AE3-23D0-448D-9042-8A2E72E76100}" type="slidenum">
              <a:rPr lang="en-US" altLang="en-US"/>
              <a:pPr/>
              <a:t>‹#›</a:t>
            </a:fld>
            <a:endParaRPr lang="en-US" alt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solidFill>
                  <a:srgbClr val="FFFFFF"/>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CAS 2015 H.Schmickler (CERN-BE-BI) </a:t>
            </a:r>
          </a:p>
        </p:txBody>
      </p:sp>
      <p:sp>
        <p:nvSpPr>
          <p:cNvPr id="7" name="Slide Number Placeholder 6"/>
          <p:cNvSpPr>
            <a:spLocks noGrp="1"/>
          </p:cNvSpPr>
          <p:nvPr>
            <p:ph type="sldNum" sz="quarter" idx="12"/>
          </p:nvPr>
        </p:nvSpPr>
        <p:spPr/>
        <p:txBody>
          <a:bodyPr/>
          <a:lstStyle>
            <a:lvl1pPr>
              <a:defRPr/>
            </a:lvl1pPr>
          </a:lstStyle>
          <a:p>
            <a:fld id="{715AAA60-A0F4-4AEE-8DD2-A5FCBDED4467}" type="slidenum">
              <a:rPr lang="en-US" altLang="en-US"/>
              <a:pPr/>
              <a:t>‹#›</a:t>
            </a:fld>
            <a:endParaRPr lang="en-US" alt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solidFill>
                  <a:srgbClr val="FFFFFF"/>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CAS 2015 H.Schmickler (CERN-BE-BI) </a:t>
            </a:r>
          </a:p>
        </p:txBody>
      </p:sp>
      <p:sp>
        <p:nvSpPr>
          <p:cNvPr id="7" name="Slide Number Placeholder 6"/>
          <p:cNvSpPr>
            <a:spLocks noGrp="1"/>
          </p:cNvSpPr>
          <p:nvPr>
            <p:ph type="sldNum" sz="quarter" idx="12"/>
          </p:nvPr>
        </p:nvSpPr>
        <p:spPr/>
        <p:txBody>
          <a:bodyPr/>
          <a:lstStyle>
            <a:lvl1pPr>
              <a:defRPr/>
            </a:lvl1pPr>
          </a:lstStyle>
          <a:p>
            <a:fld id="{86F98524-275D-40EC-8ABD-385512191C06}" type="slidenum">
              <a:rPr lang="en-US" altLang="en-US"/>
              <a:pPr/>
              <a:t>‹#›</a:t>
            </a:fld>
            <a:endParaRPr lang="en-US" alt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solidFill>
                  <a:srgbClr val="FFFFFF"/>
                </a:solidFill>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CAS 2015 H.Schmickler (CERN-BE-BI) </a:t>
            </a:r>
          </a:p>
        </p:txBody>
      </p:sp>
      <p:sp>
        <p:nvSpPr>
          <p:cNvPr id="6" name="Slide Number Placeholder 5"/>
          <p:cNvSpPr>
            <a:spLocks noGrp="1"/>
          </p:cNvSpPr>
          <p:nvPr>
            <p:ph type="sldNum" sz="quarter" idx="12"/>
          </p:nvPr>
        </p:nvSpPr>
        <p:spPr/>
        <p:txBody>
          <a:bodyPr/>
          <a:lstStyle>
            <a:lvl1pPr>
              <a:defRPr/>
            </a:lvl1pPr>
          </a:lstStyle>
          <a:p>
            <a:fld id="{60689DC4-C8E0-401F-87A0-DCB1551B6C41}" type="slidenum">
              <a:rPr lang="en-US" altLang="en-US"/>
              <a:pPr/>
              <a:t>‹#›</a:t>
            </a:fld>
            <a:endParaRPr lang="en-US" alt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3050" y="203200"/>
            <a:ext cx="1978025" cy="5969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203200"/>
            <a:ext cx="5784850" cy="5969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573838" y="6569075"/>
            <a:ext cx="2570162" cy="274638"/>
          </a:xfrm>
          <a:prstGeom prst="rect">
            <a:avLst/>
          </a:prstGeom>
        </p:spPr>
        <p:txBody>
          <a:bodyPr/>
          <a:lstStyle>
            <a:lvl1pPr>
              <a:lnSpc>
                <a:spcPct val="90000"/>
              </a:lnSpc>
              <a:spcBef>
                <a:spcPct val="20000"/>
              </a:spcBef>
              <a:buFontTx/>
              <a:buChar char="•"/>
              <a:defRPr>
                <a:solidFill>
                  <a:srgbClr val="FFFFFF"/>
                </a:solidFill>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CAS 2015 H.Schmickler (CERN-BE-BI) </a:t>
            </a:r>
          </a:p>
        </p:txBody>
      </p:sp>
      <p:sp>
        <p:nvSpPr>
          <p:cNvPr id="6" name="Slide Number Placeholder 5"/>
          <p:cNvSpPr>
            <a:spLocks noGrp="1"/>
          </p:cNvSpPr>
          <p:nvPr>
            <p:ph type="sldNum" sz="quarter" idx="12"/>
          </p:nvPr>
        </p:nvSpPr>
        <p:spPr/>
        <p:txBody>
          <a:bodyPr/>
          <a:lstStyle>
            <a:lvl1pPr>
              <a:defRPr/>
            </a:lvl1pPr>
          </a:lstStyle>
          <a:p>
            <a:fld id="{749680D7-0C4C-40AD-A3DB-6BE9FD00846C}" type="slidenum">
              <a:rPr lang="en-US" altLang="en-US"/>
              <a:pPr/>
              <a:t>‹#›</a:t>
            </a:fld>
            <a:endParaRPr lang="en-US" alt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F30B3F41-29ED-43FC-A622-FFA04B19F98F}" type="slidenum">
              <a:rPr lang="fr-FR" altLang="en-US"/>
              <a:pPr/>
              <a:t>‹#›</a:t>
            </a:fld>
            <a:endParaRPr lang="fr-FR"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3BA2C926-AD13-4C69-91F7-E0649589B384}" type="slidenum">
              <a:rPr lang="fr-FR" altLang="en-US"/>
              <a:pPr/>
              <a:t>‹#›</a:t>
            </a:fld>
            <a:endParaRPr lang="fr-FR"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BA53F587-A802-4C37-A097-AAD8AA4A91D5}" type="slidenum">
              <a:rPr lang="fr-FR" altLang="en-US"/>
              <a:pPr/>
              <a:t>‹#›</a:t>
            </a:fld>
            <a:endParaRPr lang="fr-FR"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7" name="Rectangle 6"/>
          <p:cNvSpPr>
            <a:spLocks noGrp="1" noChangeArrowheads="1"/>
          </p:cNvSpPr>
          <p:nvPr>
            <p:ph type="sldNum" sz="quarter" idx="12"/>
          </p:nvPr>
        </p:nvSpPr>
        <p:spPr>
          <a:ln/>
        </p:spPr>
        <p:txBody>
          <a:bodyPr/>
          <a:lstStyle>
            <a:lvl1pPr>
              <a:defRPr/>
            </a:lvl1pPr>
          </a:lstStyle>
          <a:p>
            <a:fld id="{7E297E51-B35F-4DD6-A933-5B872FB231E5}" type="slidenum">
              <a:rPr lang="fr-FR" altLang="en-US"/>
              <a:pPr/>
              <a:t>‹#›</a:t>
            </a:fld>
            <a:endParaRPr lang="fr-FR"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9" name="Rectangle 6"/>
          <p:cNvSpPr>
            <a:spLocks noGrp="1" noChangeArrowheads="1"/>
          </p:cNvSpPr>
          <p:nvPr>
            <p:ph type="sldNum" sz="quarter" idx="12"/>
          </p:nvPr>
        </p:nvSpPr>
        <p:spPr>
          <a:ln/>
        </p:spPr>
        <p:txBody>
          <a:bodyPr/>
          <a:lstStyle>
            <a:lvl1pPr>
              <a:defRPr/>
            </a:lvl1pPr>
          </a:lstStyle>
          <a:p>
            <a:fld id="{65BDCADE-E017-45B8-ABD5-CA8C974F3DF5}" type="slidenum">
              <a:rPr lang="fr-FR" altLang="en-US"/>
              <a:pPr/>
              <a:t>‹#›</a:t>
            </a:fld>
            <a:endParaRPr lang="fr-FR"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5" name="Rectangle 6"/>
          <p:cNvSpPr>
            <a:spLocks noGrp="1" noChangeArrowheads="1"/>
          </p:cNvSpPr>
          <p:nvPr>
            <p:ph type="sldNum" sz="quarter" idx="12"/>
          </p:nvPr>
        </p:nvSpPr>
        <p:spPr>
          <a:ln/>
        </p:spPr>
        <p:txBody>
          <a:bodyPr/>
          <a:lstStyle>
            <a:lvl1pPr>
              <a:defRPr/>
            </a:lvl1pPr>
          </a:lstStyle>
          <a:p>
            <a:fld id="{ACFB2ECE-6BCA-4D59-8C05-AE23E66034A9}" type="slidenum">
              <a:rPr lang="fr-FR" altLang="en-US"/>
              <a:pPr/>
              <a:t>‹#›</a:t>
            </a:fld>
            <a:endParaRPr lang="fr-FR"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4" name="Rectangle 6"/>
          <p:cNvSpPr>
            <a:spLocks noGrp="1" noChangeArrowheads="1"/>
          </p:cNvSpPr>
          <p:nvPr>
            <p:ph type="sldNum" sz="quarter" idx="12"/>
          </p:nvPr>
        </p:nvSpPr>
        <p:spPr>
          <a:ln/>
        </p:spPr>
        <p:txBody>
          <a:bodyPr/>
          <a:lstStyle>
            <a:lvl1pPr>
              <a:defRPr/>
            </a:lvl1pPr>
          </a:lstStyle>
          <a:p>
            <a:fld id="{0A217427-92B6-4581-99D8-FCCBEF6160F9}" type="slidenum">
              <a:rPr lang="fr-FR" altLang="en-US"/>
              <a:pPr/>
              <a:t>‹#›</a:t>
            </a:fld>
            <a:endParaRPr lang="fr-FR"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7" name="Rectangle 6"/>
          <p:cNvSpPr>
            <a:spLocks noGrp="1" noChangeArrowheads="1"/>
          </p:cNvSpPr>
          <p:nvPr>
            <p:ph type="sldNum" sz="quarter" idx="12"/>
          </p:nvPr>
        </p:nvSpPr>
        <p:spPr>
          <a:ln/>
        </p:spPr>
        <p:txBody>
          <a:bodyPr/>
          <a:lstStyle>
            <a:lvl1pPr>
              <a:defRPr/>
            </a:lvl1pPr>
          </a:lstStyle>
          <a:p>
            <a:fld id="{6CF177F3-1BF0-4865-ACD9-E4C127B23857}" type="slidenum">
              <a:rPr lang="fr-FR" altLang="en-US"/>
              <a:pPr/>
              <a:t>‹#›</a:t>
            </a:fld>
            <a:endParaRPr lang="fr-FR"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7" name="Rectangle 6"/>
          <p:cNvSpPr>
            <a:spLocks noGrp="1" noChangeArrowheads="1"/>
          </p:cNvSpPr>
          <p:nvPr>
            <p:ph type="sldNum" sz="quarter" idx="12"/>
          </p:nvPr>
        </p:nvSpPr>
        <p:spPr>
          <a:ln/>
        </p:spPr>
        <p:txBody>
          <a:bodyPr/>
          <a:lstStyle>
            <a:lvl1pPr>
              <a:defRPr/>
            </a:lvl1pPr>
          </a:lstStyle>
          <a:p>
            <a:fld id="{B4C259B5-2D1D-4472-BDBF-1877F675AA6F}" type="slidenum">
              <a:rPr lang="fr-FR" altLang="en-US"/>
              <a:pPr/>
              <a:t>‹#›</a:t>
            </a:fld>
            <a:endParaRPr lang="fr-FR"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DE974401-8066-47E1-BA43-CF9E3C00786A}" type="slidenum">
              <a:rPr lang="fr-FR" altLang="en-US"/>
              <a:pPr/>
              <a:t>‹#›</a:t>
            </a:fld>
            <a:endParaRPr lang="fr-FR"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r>
              <a:rPr lang="fr-FR"/>
              <a:t>CAS 2015 H.Schmickler (CERN-BE-BI) </a:t>
            </a:r>
          </a:p>
        </p:txBody>
      </p:sp>
      <p:sp>
        <p:nvSpPr>
          <p:cNvPr id="6" name="Rectangle 6"/>
          <p:cNvSpPr>
            <a:spLocks noGrp="1" noChangeArrowheads="1"/>
          </p:cNvSpPr>
          <p:nvPr>
            <p:ph type="sldNum" sz="quarter" idx="12"/>
          </p:nvPr>
        </p:nvSpPr>
        <p:spPr>
          <a:ln/>
        </p:spPr>
        <p:txBody>
          <a:bodyPr/>
          <a:lstStyle>
            <a:lvl1pPr>
              <a:defRPr/>
            </a:lvl1pPr>
          </a:lstStyle>
          <a:p>
            <a:fld id="{D0219996-F9B5-4BD1-994A-3F02F6B3E9EE}" type="slidenum">
              <a:rPr lang="fr-FR" altLang="en-US"/>
              <a:pPr/>
              <a:t>‹#›</a:t>
            </a:fld>
            <a:endParaRPr lang="fr-FR"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C2EE5986-9912-4C5C-B891-3F0E7EBBD003}" type="datetimeFigureOut">
              <a:rPr lang="en-GB"/>
              <a:pPr>
                <a:defRPr/>
              </a:pPr>
              <a:t>24/10/2017</a:t>
            </a:fld>
            <a:endParaRPr lang="en-GB"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F7621951-52A4-423B-A363-AE15D3899DF6}" type="slidenum">
              <a:rPr lang="en-GB"/>
              <a:pPr/>
              <a:t>‹#›</a:t>
            </a:fld>
            <a:endParaRPr lang="en-GB"/>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C8986912-3BF6-494D-8735-E57C58F2E576}" type="datetimeFigureOut">
              <a:rPr lang="en-GB"/>
              <a:pPr>
                <a:defRPr/>
              </a:pPr>
              <a:t>24/10/2017</a:t>
            </a:fld>
            <a:endParaRPr lang="en-GB"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7AA28D90-07AD-4879-B8B4-EEDB098ADC44}" type="slidenum">
              <a:rPr lang="en-GB"/>
              <a:pPr/>
              <a:t>‹#›</a:t>
            </a:fld>
            <a:endParaRPr lang="en-GB"/>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49FE1CCE-BB6B-4E04-80DC-4D78378E1E20}" type="datetimeFigureOut">
              <a:rPr lang="en-GB"/>
              <a:pPr>
                <a:defRPr/>
              </a:pPr>
              <a:t>24/10/2017</a:t>
            </a:fld>
            <a:endParaRPr lang="en-GB"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79D5327E-C029-4540-A3AB-360238860849}" type="slidenum">
              <a:rPr lang="en-GB"/>
              <a:pPr/>
              <a:t>‹#›</a:t>
            </a:fld>
            <a:endParaRPr lang="en-GB"/>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0599DF69-4402-4A78-A916-7AB45B7DBFE0}" type="datetimeFigureOut">
              <a:rPr lang="en-GB"/>
              <a:pPr>
                <a:defRPr/>
              </a:pPr>
              <a:t>24/10/2017</a:t>
            </a:fld>
            <a:endParaRPr lang="en-GB"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kumimoji="1">
                <a:latin typeface="Times New Roman" pitchFamily="18" charset="0"/>
              </a:defRPr>
            </a:lvl1pPr>
          </a:lstStyle>
          <a:p>
            <a:fld id="{E82FC7FA-A9DD-4018-BF25-64D9DD6182B9}" type="slidenum">
              <a:rPr lang="en-GB"/>
              <a:pPr/>
              <a:t>‹#›</a:t>
            </a:fld>
            <a:endParaRPr lang="en-GB"/>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1CC42724-7586-45AF-AF29-74E6BF907AF0}" type="datetimeFigureOut">
              <a:rPr lang="en-GB"/>
              <a:pPr>
                <a:defRPr/>
              </a:pPr>
              <a:t>24/10/2017</a:t>
            </a:fld>
            <a:endParaRPr lang="en-GB" dirty="0"/>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9" name="Slide Number Placeholder 8"/>
          <p:cNvSpPr>
            <a:spLocks noGrp="1"/>
          </p:cNvSpPr>
          <p:nvPr>
            <p:ph type="sldNum" sz="quarter" idx="12"/>
          </p:nvPr>
        </p:nvSpPr>
        <p:spPr/>
        <p:txBody>
          <a:bodyPr/>
          <a:lstStyle>
            <a:lvl1pPr eaLnBrk="0" hangingPunct="0">
              <a:defRPr kumimoji="1">
                <a:latin typeface="Times New Roman" pitchFamily="18" charset="0"/>
              </a:defRPr>
            </a:lvl1pPr>
          </a:lstStyle>
          <a:p>
            <a:fld id="{1A4A7AC0-DC36-4B8C-9097-6759DAAE703A}" type="slidenum">
              <a:rPr lang="en-GB"/>
              <a:pPr/>
              <a:t>‹#›</a:t>
            </a:fld>
            <a:endParaRPr lang="en-GB"/>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884EB40C-1DE5-4308-AC72-50DA77C37CE9}" type="datetimeFigureOut">
              <a:rPr lang="en-GB"/>
              <a:pPr>
                <a:defRPr/>
              </a:pPr>
              <a:t>24/10/2017</a:t>
            </a:fld>
            <a:endParaRPr lang="en-GB" dirty="0"/>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5" name="Slide Number Placeholder 4"/>
          <p:cNvSpPr>
            <a:spLocks noGrp="1"/>
          </p:cNvSpPr>
          <p:nvPr>
            <p:ph type="sldNum" sz="quarter" idx="12"/>
          </p:nvPr>
        </p:nvSpPr>
        <p:spPr/>
        <p:txBody>
          <a:bodyPr/>
          <a:lstStyle>
            <a:lvl1pPr eaLnBrk="0" hangingPunct="0">
              <a:defRPr kumimoji="1">
                <a:latin typeface="Times New Roman" pitchFamily="18" charset="0"/>
              </a:defRPr>
            </a:lvl1pPr>
          </a:lstStyle>
          <a:p>
            <a:fld id="{531889F5-7A9B-468E-BF83-2BE20F8C96FC}" type="slidenum">
              <a:rPr lang="en-GB"/>
              <a:pPr/>
              <a:t>‹#›</a:t>
            </a:fld>
            <a:endParaRPr lang="en-GB"/>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D4A154F5-330C-4F05-9B2F-30B9B1587347}" type="datetimeFigureOut">
              <a:rPr lang="en-GB"/>
              <a:pPr>
                <a:defRPr/>
              </a:pPr>
              <a:t>24/10/2017</a:t>
            </a:fld>
            <a:endParaRPr lang="en-GB" dirty="0"/>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4" name="Slide Number Placeholder 3"/>
          <p:cNvSpPr>
            <a:spLocks noGrp="1"/>
          </p:cNvSpPr>
          <p:nvPr>
            <p:ph type="sldNum" sz="quarter" idx="12"/>
          </p:nvPr>
        </p:nvSpPr>
        <p:spPr/>
        <p:txBody>
          <a:bodyPr/>
          <a:lstStyle>
            <a:lvl1pPr eaLnBrk="0" hangingPunct="0">
              <a:defRPr kumimoji="1">
                <a:latin typeface="Times New Roman" pitchFamily="18" charset="0"/>
              </a:defRPr>
            </a:lvl1pPr>
          </a:lstStyle>
          <a:p>
            <a:fld id="{740FA13F-90A3-4848-B86F-65BB83060D97}" type="slidenum">
              <a:rPr lang="en-GB"/>
              <a:pPr/>
              <a:t>‹#›</a:t>
            </a:fld>
            <a:endParaRPr lang="en-GB"/>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5A4FD7E2-3243-45C2-AB7F-B119144346FD}" type="datetimeFigureOut">
              <a:rPr lang="en-GB"/>
              <a:pPr>
                <a:defRPr/>
              </a:pPr>
              <a:t>24/10/2017</a:t>
            </a:fld>
            <a:endParaRPr lang="en-GB"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kumimoji="1">
                <a:latin typeface="Times New Roman" pitchFamily="18" charset="0"/>
              </a:defRPr>
            </a:lvl1pPr>
          </a:lstStyle>
          <a:p>
            <a:fld id="{435E58D2-79AF-463D-9ADB-685A67E36DA0}" type="slidenum">
              <a:rPr lang="en-GB"/>
              <a:pPr/>
              <a:t>‹#›</a:t>
            </a:fld>
            <a:endParaRPr lang="en-GB"/>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08659A19-F1B4-4191-9BC2-0FF3075F8620}" type="datetimeFigureOut">
              <a:rPr lang="en-GB"/>
              <a:pPr>
                <a:defRPr/>
              </a:pPr>
              <a:t>24/10/2017</a:t>
            </a:fld>
            <a:endParaRPr lang="en-GB" dirty="0"/>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kumimoji="1">
                <a:latin typeface="Times New Roman" pitchFamily="18" charset="0"/>
              </a:defRPr>
            </a:lvl1pPr>
          </a:lstStyle>
          <a:p>
            <a:fld id="{0F0D0AF6-20AC-470F-A98A-CFD4EE20E054}" type="slidenum">
              <a:rPr lang="en-GB"/>
              <a:pPr/>
              <a:t>‹#›</a:t>
            </a:fld>
            <a:endParaRPr lang="en-GB"/>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874C762E-7698-47A7-B31F-8F5C806FB804}" type="datetimeFigureOut">
              <a:rPr lang="en-GB"/>
              <a:pPr>
                <a:defRPr/>
              </a:pPr>
              <a:t>24/10/2017</a:t>
            </a:fld>
            <a:endParaRPr lang="en-GB"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39E617C1-EC16-4E2F-BE16-778977F66B5E}" type="slidenum">
              <a:rPr lang="en-GB"/>
              <a:pPr/>
              <a:t>‹#›</a:t>
            </a:fld>
            <a:endParaRPr lang="en-GB"/>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63B6D675-CFC9-4E5D-A12E-C7316939BC41}" type="datetimeFigureOut">
              <a:rPr lang="en-GB"/>
              <a:pPr>
                <a:defRPr/>
              </a:pPr>
              <a:t>24/10/2017</a:t>
            </a:fld>
            <a:endParaRPr lang="en-GB" dirty="0"/>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AB0CA270-C4C1-45F1-9350-89CBE9855967}" type="slidenum">
              <a:rPr lang="en-GB"/>
              <a:pPr/>
              <a:t>‹#›</a:t>
            </a:fld>
            <a:endParaRPr lang="en-GB"/>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graphicFrame>
        <p:nvGraphicFramePr>
          <p:cNvPr id="2" name="Object 10"/>
          <p:cNvGraphicFramePr>
            <a:graphicFrameLocks noChangeAspect="1"/>
          </p:cNvGraphicFramePr>
          <p:nvPr/>
        </p:nvGraphicFramePr>
        <p:xfrm>
          <a:off x="228600" y="57150"/>
          <a:ext cx="333375" cy="333375"/>
        </p:xfrm>
        <a:graphic>
          <a:graphicData uri="http://schemas.openxmlformats.org/presentationml/2006/ole">
            <p:oleObj spid="_x0000_s193538" name="CorelPhotoPaint.Image.10" r:id="rId3" imgW="1219048" imgH="1219048" progId="CorelPhotoPaint.Image.10">
              <p:embed/>
            </p:oleObj>
          </a:graphicData>
        </a:graphic>
      </p:graphicFrame>
      <p:sp>
        <p:nvSpPr>
          <p:cNvPr id="3" name="Rectangle 56"/>
          <p:cNvSpPr>
            <a:spLocks noChangeArrowheads="1"/>
          </p:cNvSpPr>
          <p:nvPr/>
        </p:nvSpPr>
        <p:spPr bwMode="auto">
          <a:xfrm>
            <a:off x="228600" y="6656388"/>
            <a:ext cx="1752600" cy="150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defRPr/>
            </a:pP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M.Gasior, </a:t>
            </a:r>
            <a:r>
              <a:rPr kumimoji="0" lang="pl-PL"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CERN-</a:t>
            </a: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B</a:t>
            </a:r>
            <a:r>
              <a:rPr kumimoji="0" lang="pl-PL"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E</a:t>
            </a: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-BI</a:t>
            </a:r>
          </a:p>
        </p:txBody>
      </p:sp>
      <p:sp>
        <p:nvSpPr>
          <p:cNvPr id="4" name="Line 62"/>
          <p:cNvSpPr>
            <a:spLocks noChangeShapeType="1"/>
          </p:cNvSpPr>
          <p:nvPr userDrawn="1"/>
        </p:nvSpPr>
        <p:spPr bwMode="auto">
          <a:xfrm>
            <a:off x="228600" y="457200"/>
            <a:ext cx="8686800" cy="0"/>
          </a:xfrm>
          <a:prstGeom prst="line">
            <a:avLst/>
          </a:prstGeom>
          <a:noFill/>
          <a:ln w="25400">
            <a:solidFill>
              <a:srgbClr val="CC0000"/>
            </a:solidFill>
            <a:round/>
            <a:headEnd/>
            <a:tailEnd/>
          </a:ln>
        </p:spPr>
        <p:txBody>
          <a:bodyPr/>
          <a:lstStyle/>
          <a:p>
            <a:endParaRPr lang="ru-RU"/>
          </a:p>
        </p:txBody>
      </p:sp>
      <p:sp>
        <p:nvSpPr>
          <p:cNvPr id="5" name="Line 63"/>
          <p:cNvSpPr>
            <a:spLocks noChangeShapeType="1"/>
          </p:cNvSpPr>
          <p:nvPr userDrawn="1"/>
        </p:nvSpPr>
        <p:spPr bwMode="auto">
          <a:xfrm>
            <a:off x="228600" y="6602413"/>
            <a:ext cx="8686800" cy="0"/>
          </a:xfrm>
          <a:prstGeom prst="line">
            <a:avLst/>
          </a:prstGeom>
          <a:noFill/>
          <a:ln w="25400">
            <a:solidFill>
              <a:srgbClr val="CC0000"/>
            </a:solidFill>
            <a:round/>
            <a:headEnd/>
            <a:tailEnd/>
          </a:ln>
        </p:spPr>
        <p:txBody>
          <a:bodyPr/>
          <a:lstStyle/>
          <a:p>
            <a:endParaRPr lang="ru-RU"/>
          </a:p>
        </p:txBody>
      </p:sp>
      <p:graphicFrame>
        <p:nvGraphicFramePr>
          <p:cNvPr id="6" name="Object 71"/>
          <p:cNvGraphicFramePr>
            <a:graphicFrameLocks noChangeAspect="1"/>
          </p:cNvGraphicFramePr>
          <p:nvPr/>
        </p:nvGraphicFramePr>
        <p:xfrm>
          <a:off x="8566150" y="57150"/>
          <a:ext cx="333375" cy="333375"/>
        </p:xfrm>
        <a:graphic>
          <a:graphicData uri="http://schemas.openxmlformats.org/presentationml/2006/ole">
            <p:oleObj spid="_x0000_s193539" name="CorelPhotoPaint.Image.10" r:id="rId4" imgW="1219048" imgH="1219048" progId="CorelPhotoPaint.Image.10">
              <p:embed/>
            </p:oleObj>
          </a:graphicData>
        </a:graphic>
      </p:graphicFrame>
      <p:sp>
        <p:nvSpPr>
          <p:cNvPr id="7" name="Rectangle 12"/>
          <p:cNvSpPr>
            <a:spLocks noGrp="1" noChangeArrowheads="1"/>
          </p:cNvSpPr>
          <p:nvPr>
            <p:ph type="sldNum"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0" hangingPunct="0">
              <a:defRPr kumimoji="1" sz="2400">
                <a:latin typeface="Times New Roman" pitchFamily="18" charset="0"/>
              </a:defRPr>
            </a:lvl1pPr>
          </a:lstStyle>
          <a:p>
            <a:fld id="{D7D872BE-600A-4CCE-9915-BC0045E08A12}" type="slidenum">
              <a:rPr lang="en-US" altLang="en-US"/>
              <a:pPr/>
              <a:t>‹#›</a:t>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graphicFrame>
        <p:nvGraphicFramePr>
          <p:cNvPr id="3" name="Object 10"/>
          <p:cNvGraphicFramePr>
            <a:graphicFrameLocks noChangeAspect="1"/>
          </p:cNvGraphicFramePr>
          <p:nvPr/>
        </p:nvGraphicFramePr>
        <p:xfrm>
          <a:off x="228600" y="57150"/>
          <a:ext cx="333375" cy="333375"/>
        </p:xfrm>
        <a:graphic>
          <a:graphicData uri="http://schemas.openxmlformats.org/presentationml/2006/ole">
            <p:oleObj spid="_x0000_s194562" name="CorelPhotoPaint.Image.10" r:id="rId3" imgW="1219048" imgH="1219048" progId="CorelPhotoPaint.Image.10">
              <p:embed/>
            </p:oleObj>
          </a:graphicData>
        </a:graphic>
      </p:graphicFrame>
      <p:sp>
        <p:nvSpPr>
          <p:cNvPr id="4" name="Rectangle 56"/>
          <p:cNvSpPr>
            <a:spLocks noChangeArrowheads="1"/>
          </p:cNvSpPr>
          <p:nvPr/>
        </p:nvSpPr>
        <p:spPr bwMode="auto">
          <a:xfrm>
            <a:off x="228600" y="6656388"/>
            <a:ext cx="1752600" cy="150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defRPr/>
            </a:pP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M.Gasior, </a:t>
            </a:r>
            <a:r>
              <a:rPr kumimoji="0" lang="pl-PL"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CERN-</a:t>
            </a: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B</a:t>
            </a:r>
            <a:r>
              <a:rPr kumimoji="0" lang="pl-PL"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E</a:t>
            </a: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-BI</a:t>
            </a:r>
          </a:p>
        </p:txBody>
      </p:sp>
      <p:sp>
        <p:nvSpPr>
          <p:cNvPr id="5" name="Line 62"/>
          <p:cNvSpPr>
            <a:spLocks noChangeShapeType="1"/>
          </p:cNvSpPr>
          <p:nvPr userDrawn="1"/>
        </p:nvSpPr>
        <p:spPr bwMode="auto">
          <a:xfrm>
            <a:off x="228600" y="457200"/>
            <a:ext cx="8686800" cy="0"/>
          </a:xfrm>
          <a:prstGeom prst="line">
            <a:avLst/>
          </a:prstGeom>
          <a:noFill/>
          <a:ln w="25400">
            <a:solidFill>
              <a:srgbClr val="CC0000"/>
            </a:solidFill>
            <a:round/>
            <a:headEnd/>
            <a:tailEnd/>
          </a:ln>
        </p:spPr>
        <p:txBody>
          <a:bodyPr/>
          <a:lstStyle/>
          <a:p>
            <a:endParaRPr lang="ru-RU"/>
          </a:p>
        </p:txBody>
      </p:sp>
      <p:sp>
        <p:nvSpPr>
          <p:cNvPr id="6" name="Line 63"/>
          <p:cNvSpPr>
            <a:spLocks noChangeShapeType="1"/>
          </p:cNvSpPr>
          <p:nvPr userDrawn="1"/>
        </p:nvSpPr>
        <p:spPr bwMode="auto">
          <a:xfrm>
            <a:off x="228600" y="6602413"/>
            <a:ext cx="8686800" cy="0"/>
          </a:xfrm>
          <a:prstGeom prst="line">
            <a:avLst/>
          </a:prstGeom>
          <a:noFill/>
          <a:ln w="25400">
            <a:solidFill>
              <a:srgbClr val="CC0000"/>
            </a:solidFill>
            <a:round/>
            <a:headEnd/>
            <a:tailEnd/>
          </a:ln>
        </p:spPr>
        <p:txBody>
          <a:bodyPr/>
          <a:lstStyle/>
          <a:p>
            <a:endParaRPr lang="ru-RU"/>
          </a:p>
        </p:txBody>
      </p:sp>
      <p:graphicFrame>
        <p:nvGraphicFramePr>
          <p:cNvPr id="7" name="Object 71"/>
          <p:cNvGraphicFramePr>
            <a:graphicFrameLocks noChangeAspect="1"/>
          </p:cNvGraphicFramePr>
          <p:nvPr/>
        </p:nvGraphicFramePr>
        <p:xfrm>
          <a:off x="8566150" y="57150"/>
          <a:ext cx="333375" cy="333375"/>
        </p:xfrm>
        <a:graphic>
          <a:graphicData uri="http://schemas.openxmlformats.org/presentationml/2006/ole">
            <p:oleObj spid="_x0000_s194563" name="CorelPhotoPaint.Image.10" r:id="rId4" imgW="1219048" imgH="1219048" progId="CorelPhotoPaint.Image.10">
              <p:embed/>
            </p:oleObj>
          </a:graphicData>
        </a:graphic>
      </p:graphicFrame>
      <p:sp>
        <p:nvSpPr>
          <p:cNvPr id="2" name="Title 1"/>
          <p:cNvSpPr>
            <a:spLocks noGrp="1"/>
          </p:cNvSpPr>
          <p:nvPr>
            <p:ph type="title"/>
          </p:nvPr>
        </p:nvSpPr>
        <p:spPr>
          <a:xfrm>
            <a:off x="616285" y="61913"/>
            <a:ext cx="7873026" cy="323850"/>
          </a:xfrm>
          <a:prstGeom prst="rect">
            <a:avLst/>
          </a:prstGeom>
        </p:spPr>
        <p:txBody>
          <a:bodyPr anchor="ctr" anchorCtr="0"/>
          <a:lstStyle/>
          <a:p>
            <a:r>
              <a:rPr lang="en-US" smtClean="0"/>
              <a:t>Click to edit Master title style</a:t>
            </a:r>
            <a:endParaRPr lang="en-GB"/>
          </a:p>
        </p:txBody>
      </p:sp>
      <p:sp>
        <p:nvSpPr>
          <p:cNvPr id="8" name="Slide Number Placeholder 2"/>
          <p:cNvSpPr>
            <a:spLocks noGrp="1"/>
          </p:cNvSpPr>
          <p:nvPr>
            <p:ph type="sldNum"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0" hangingPunct="0">
              <a:defRPr kumimoji="1" sz="2400">
                <a:latin typeface="Times New Roman" pitchFamily="18" charset="0"/>
              </a:defRPr>
            </a:lvl1pPr>
          </a:lstStyle>
          <a:p>
            <a:fld id="{40D7F209-CC6C-483E-9301-5AD9E46D3410}" type="slidenum">
              <a:rPr lang="en-US" altLang="en-US"/>
              <a:pPr/>
              <a:t>‹#›</a:t>
            </a:fld>
            <a:endParaRPr lang="en-US" altLang="en-US"/>
          </a:p>
        </p:txBody>
      </p:sp>
      <p:sp>
        <p:nvSpPr>
          <p:cNvPr id="9" name="Footer Placeholder 3"/>
          <p:cNvSpPr>
            <a:spLocks noGrp="1"/>
          </p:cNvSpPr>
          <p:nvPr>
            <p:ph type="ftr" sz="quarter" idx="11"/>
          </p:nvPr>
        </p:nvSpPr>
        <p:spPr>
          <a:xfrm>
            <a:off x="1154113" y="6656388"/>
            <a:ext cx="7121525" cy="150812"/>
          </a:xfrm>
          <a:prstGeom prst="rect">
            <a:avLst/>
          </a:prstGeom>
        </p:spPr>
        <p:txBody>
          <a:bodyPr anchor="ctr" anchorCtr="0"/>
          <a:lstStyle>
            <a:lvl1pPr algn="ctr" eaLnBrk="1" hangingPunct="1">
              <a:defRPr kumimoji="0" sz="900">
                <a:solidFill>
                  <a:srgbClr val="000000"/>
                </a:solidFill>
                <a:latin typeface="Arial" charset="0"/>
                <a:ea typeface="+mn-ea"/>
                <a:cs typeface="+mn-cs"/>
              </a:defRPr>
            </a:lvl1pPr>
          </a:lstStyle>
          <a:p>
            <a:pPr>
              <a:defRPr/>
            </a:pPr>
            <a:r>
              <a:rPr lang="en-GB"/>
              <a:t>High Sensitivity Tune Measurement using Direct Diode Detection</a:t>
            </a:r>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0D8EA058-6D9F-40C6-B58F-DBDD7FF28878}" type="datetimeFigureOut">
              <a:rPr lang="en-GB"/>
              <a:pPr>
                <a:defRPr/>
              </a:pPr>
              <a:t>24/10/2017</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DE1CFCF3-7B76-4361-8301-52F2D599DD8C}" type="slidenum">
              <a:rPr lang="en-GB"/>
              <a:pPr/>
              <a:t>‹#›</a:t>
            </a:fld>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71294470-21A2-4A24-A4D2-4F79DB465FC0}" type="datetimeFigureOut">
              <a:rPr lang="en-GB"/>
              <a:pPr>
                <a:defRPr/>
              </a:pPr>
              <a:t>24/10/2017</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D4807A75-FAA7-45A2-9780-41B55F9172C4}" type="slidenum">
              <a:rPr lang="en-GB"/>
              <a:pPr/>
              <a:t>‹#›</a:t>
            </a:fld>
            <a:endParaRPr lang="en-GB"/>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8F880C76-915A-4FBC-873B-A6A3B7D99850}" type="datetimeFigureOut">
              <a:rPr lang="en-GB"/>
              <a:pPr>
                <a:defRPr/>
              </a:pPr>
              <a:t>24/10/2017</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B093A694-133F-4966-B21F-0DD00B45E483}" type="slidenum">
              <a:rPr lang="en-GB"/>
              <a:pPr/>
              <a:t>‹#›</a:t>
            </a:fld>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9AB584EF-C830-4A01-B91D-4D1EEA09B720}" type="datetimeFigureOut">
              <a:rPr lang="en-GB"/>
              <a:pPr>
                <a:defRPr/>
              </a:pPr>
              <a:t>24/10/2017</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kumimoji="1">
                <a:latin typeface="Times New Roman" pitchFamily="18" charset="0"/>
              </a:defRPr>
            </a:lvl1pPr>
          </a:lstStyle>
          <a:p>
            <a:fld id="{0DE00E1C-36B2-48DF-B957-6AD336C92CD6}" type="slidenum">
              <a:rPr lang="en-GB"/>
              <a:pPr/>
              <a:t>‹#›</a:t>
            </a:fld>
            <a:endParaRPr lang="en-GB"/>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252C2552-D5E1-484E-97F4-E46BF3321B9C}" type="datetimeFigureOut">
              <a:rPr lang="en-GB"/>
              <a:pPr>
                <a:defRPr/>
              </a:pPr>
              <a:t>24/10/2017</a:t>
            </a:fld>
            <a:endParaRPr lang="en-GB"/>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9" name="Slide Number Placeholder 8"/>
          <p:cNvSpPr>
            <a:spLocks noGrp="1"/>
          </p:cNvSpPr>
          <p:nvPr>
            <p:ph type="sldNum" sz="quarter" idx="12"/>
          </p:nvPr>
        </p:nvSpPr>
        <p:spPr/>
        <p:txBody>
          <a:bodyPr/>
          <a:lstStyle>
            <a:lvl1pPr eaLnBrk="0" hangingPunct="0">
              <a:defRPr kumimoji="1">
                <a:latin typeface="Times New Roman" pitchFamily="18" charset="0"/>
              </a:defRPr>
            </a:lvl1pPr>
          </a:lstStyle>
          <a:p>
            <a:fld id="{389980A0-3F55-4FF5-90FE-B03B9DCB8F18}" type="slidenum">
              <a:rPr lang="en-GB"/>
              <a:pPr/>
              <a:t>‹#›</a:t>
            </a:fld>
            <a:endParaRPr lang="en-GB"/>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BE3944D0-E687-472C-9B9C-91D7D124D157}" type="datetimeFigureOut">
              <a:rPr lang="en-GB"/>
              <a:pPr>
                <a:defRPr/>
              </a:pPr>
              <a:t>24/10/2017</a:t>
            </a:fld>
            <a:endParaRPr lang="en-GB"/>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5" name="Slide Number Placeholder 4"/>
          <p:cNvSpPr>
            <a:spLocks noGrp="1"/>
          </p:cNvSpPr>
          <p:nvPr>
            <p:ph type="sldNum" sz="quarter" idx="12"/>
          </p:nvPr>
        </p:nvSpPr>
        <p:spPr/>
        <p:txBody>
          <a:bodyPr/>
          <a:lstStyle>
            <a:lvl1pPr eaLnBrk="0" hangingPunct="0">
              <a:defRPr kumimoji="1">
                <a:latin typeface="Times New Roman" pitchFamily="18" charset="0"/>
              </a:defRPr>
            </a:lvl1pPr>
          </a:lstStyle>
          <a:p>
            <a:fld id="{AAA763CF-7E39-4A3A-8F78-25F8CB287B63}" type="slidenum">
              <a:rPr lang="en-GB"/>
              <a:pPr/>
              <a:t>‹#›</a:t>
            </a:fld>
            <a:endParaRPr lang="en-GB"/>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3CA619DF-00C6-49F9-951C-D87A08A38EF1}" type="datetimeFigureOut">
              <a:rPr lang="en-GB"/>
              <a:pPr>
                <a:defRPr/>
              </a:pPr>
              <a:t>24/10/2017</a:t>
            </a:fld>
            <a:endParaRPr lang="en-GB"/>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4" name="Slide Number Placeholder 3"/>
          <p:cNvSpPr>
            <a:spLocks noGrp="1"/>
          </p:cNvSpPr>
          <p:nvPr>
            <p:ph type="sldNum" sz="quarter" idx="12"/>
          </p:nvPr>
        </p:nvSpPr>
        <p:spPr/>
        <p:txBody>
          <a:bodyPr/>
          <a:lstStyle>
            <a:lvl1pPr eaLnBrk="0" hangingPunct="0">
              <a:defRPr kumimoji="1">
                <a:latin typeface="Times New Roman" pitchFamily="18" charset="0"/>
              </a:defRPr>
            </a:lvl1pPr>
          </a:lstStyle>
          <a:p>
            <a:fld id="{E331B564-5E3F-4216-A3EE-3455D642C802}" type="slidenum">
              <a:rPr lang="en-GB"/>
              <a:pPr/>
              <a:t>‹#›</a:t>
            </a:fld>
            <a:endParaRPr lang="en-GB"/>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20D0788E-2395-4B2F-9FBA-FFD345525279}" type="datetimeFigureOut">
              <a:rPr lang="en-GB"/>
              <a:pPr>
                <a:defRPr/>
              </a:pPr>
              <a:t>24/10/2017</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kumimoji="1">
                <a:latin typeface="Times New Roman" pitchFamily="18" charset="0"/>
              </a:defRPr>
            </a:lvl1pPr>
          </a:lstStyle>
          <a:p>
            <a:fld id="{1BF66650-91E8-4CD3-B09F-AAB6B6E7011D}" type="slidenum">
              <a:rPr lang="en-GB"/>
              <a:pPr/>
              <a:t>‹#›</a:t>
            </a:fld>
            <a:endParaRPr lang="en-GB"/>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AB7D6485-DD1C-4845-B94D-23DEA6AA2453}" type="datetimeFigureOut">
              <a:rPr lang="en-GB"/>
              <a:pPr>
                <a:defRPr/>
              </a:pPr>
              <a:t>24/10/2017</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kumimoji="1">
                <a:latin typeface="Times New Roman" pitchFamily="18" charset="0"/>
              </a:defRPr>
            </a:lvl1pPr>
          </a:lstStyle>
          <a:p>
            <a:fld id="{BDB5A453-C83C-4844-B8E8-9E3EB250BC29}" type="slidenum">
              <a:rPr lang="en-GB"/>
              <a:pPr/>
              <a:t>‹#›</a:t>
            </a:fld>
            <a:endParaRPr lang="en-GB"/>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F696183E-C26E-4B93-A8F7-FF0BF0904725}" type="datetimeFigureOut">
              <a:rPr lang="en-GB"/>
              <a:pPr>
                <a:defRPr/>
              </a:pPr>
              <a:t>24/10/2017</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BD01D8BC-8833-4173-9497-D7646F565C17}" type="slidenum">
              <a:rPr lang="en-GB"/>
              <a:pPr/>
              <a:t>‹#›</a:t>
            </a:fld>
            <a:endParaRPr lang="en-GB"/>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fld id="{05FEC409-7E1F-4857-81ED-9BECF7651B2A}" type="datetimeFigureOut">
              <a:rPr lang="en-GB"/>
              <a:pPr>
                <a:defRPr/>
              </a:pPr>
              <a:t>24/10/2017</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kumimoji="1">
                <a:latin typeface="Times New Roman" panose="02020603050405020304" pitchFamily="18"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kumimoji="1">
                <a:latin typeface="Times New Roman" pitchFamily="18" charset="0"/>
              </a:defRPr>
            </a:lvl1pPr>
          </a:lstStyle>
          <a:p>
            <a:fld id="{7B5DC9B2-2851-4780-94B4-50CD78084EE3}"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vmlDrawing" Target="../drawings/vmlDrawing1.v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8.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gradFill rotWithShape="0">
          <a:gsLst>
            <a:gs pos="0">
              <a:schemeClr val="bg2"/>
            </a:gs>
            <a:gs pos="50000">
              <a:schemeClr val="bg1"/>
            </a:gs>
            <a:gs pos="100000">
              <a:schemeClr val="bg2"/>
            </a:gs>
          </a:gsLst>
          <a:lin ang="0" scaled="1"/>
        </a:gradFill>
        <a:effectLst/>
      </p:bgPr>
    </p:bg>
    <p:spTree>
      <p:nvGrpSpPr>
        <p:cNvPr id="1" name=""/>
        <p:cNvGrpSpPr/>
        <p:nvPr/>
      </p:nvGrpSpPr>
      <p:grpSpPr>
        <a:xfrm>
          <a:off x="0" y="0"/>
          <a:ext cx="0" cy="0"/>
          <a:chOff x="0" y="0"/>
          <a:chExt cx="0" cy="0"/>
        </a:xfrm>
      </p:grpSpPr>
      <p:sp>
        <p:nvSpPr>
          <p:cNvPr id="356354" name="Rectangle 2"/>
          <p:cNvSpPr>
            <a:spLocks noChangeArrowheads="1"/>
          </p:cNvSpPr>
          <p:nvPr/>
        </p:nvSpPr>
        <p:spPr bwMode="invGray">
          <a:xfrm>
            <a:off x="8783638" y="444500"/>
            <a:ext cx="360362" cy="3152775"/>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a:lnSpc>
                <a:spcPct val="90000"/>
              </a:lnSpc>
              <a:spcBef>
                <a:spcPct val="20000"/>
              </a:spcBef>
              <a:buFontTx/>
              <a:buChar char="•"/>
              <a:defRPr/>
            </a:pPr>
            <a:endParaRPr lang="en-GB"/>
          </a:p>
        </p:txBody>
      </p:sp>
      <p:sp>
        <p:nvSpPr>
          <p:cNvPr id="356355" name="Freeform 3"/>
          <p:cNvSpPr>
            <a:spLocks/>
          </p:cNvSpPr>
          <p:nvPr/>
        </p:nvSpPr>
        <p:spPr bwMode="invGray">
          <a:xfrm>
            <a:off x="0" y="0"/>
            <a:ext cx="9144000" cy="2133600"/>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356356" name="Freeform 4"/>
          <p:cNvSpPr>
            <a:spLocks/>
          </p:cNvSpPr>
          <p:nvPr/>
        </p:nvSpPr>
        <p:spPr bwMode="invGray">
          <a:xfrm>
            <a:off x="0" y="1163638"/>
            <a:ext cx="9144000" cy="5694362"/>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356357" name="Freeform 5"/>
          <p:cNvSpPr>
            <a:spLocks/>
          </p:cNvSpPr>
          <p:nvPr/>
        </p:nvSpPr>
        <p:spPr bwMode="invGray">
          <a:xfrm>
            <a:off x="0" y="292100"/>
            <a:ext cx="9144000" cy="854075"/>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356358" name="Freeform 6"/>
          <p:cNvSpPr>
            <a:spLocks/>
          </p:cNvSpPr>
          <p:nvPr/>
        </p:nvSpPr>
        <p:spPr bwMode="invGray">
          <a:xfrm>
            <a:off x="0" y="2405063"/>
            <a:ext cx="9144000" cy="1069975"/>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356359" name="Freeform 7"/>
          <p:cNvSpPr>
            <a:spLocks/>
          </p:cNvSpPr>
          <p:nvPr/>
        </p:nvSpPr>
        <p:spPr bwMode="white">
          <a:xfrm>
            <a:off x="2476500" y="1522413"/>
            <a:ext cx="6667500" cy="5335587"/>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356360" name="Freeform 8"/>
          <p:cNvSpPr>
            <a:spLocks/>
          </p:cNvSpPr>
          <p:nvPr/>
        </p:nvSpPr>
        <p:spPr bwMode="white">
          <a:xfrm>
            <a:off x="0" y="3443288"/>
            <a:ext cx="9144000" cy="3055937"/>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356361" name="Freeform 9"/>
          <p:cNvSpPr>
            <a:spLocks/>
          </p:cNvSpPr>
          <p:nvPr/>
        </p:nvSpPr>
        <p:spPr bwMode="white">
          <a:xfrm>
            <a:off x="0" y="3552825"/>
            <a:ext cx="6237288" cy="3365500"/>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lnSpc>
                <a:spcPct val="90000"/>
              </a:lnSpc>
              <a:spcBef>
                <a:spcPct val="20000"/>
              </a:spcBef>
              <a:buFontTx/>
              <a:buChar char="•"/>
              <a:defRPr/>
            </a:pPr>
            <a:endParaRPr lang="en-GB"/>
          </a:p>
        </p:txBody>
      </p:sp>
      <p:sp>
        <p:nvSpPr>
          <p:cNvPr id="1034" name="Rectangle 10"/>
          <p:cNvSpPr>
            <a:spLocks noGrp="1" noChangeArrowheads="1"/>
          </p:cNvSpPr>
          <p:nvPr>
            <p:ph type="title"/>
          </p:nvPr>
        </p:nvSpPr>
        <p:spPr bwMode="auto">
          <a:xfrm>
            <a:off x="828675" y="203200"/>
            <a:ext cx="7772400" cy="6762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5" name="Rectangle 11"/>
          <p:cNvSpPr>
            <a:spLocks noGrp="1" noChangeArrowheads="1"/>
          </p:cNvSpPr>
          <p:nvPr>
            <p:ph type="body" idx="1"/>
          </p:nvPr>
        </p:nvSpPr>
        <p:spPr bwMode="auto">
          <a:xfrm>
            <a:off x="685800" y="2057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 Second level</a:t>
            </a:r>
          </a:p>
          <a:p>
            <a:pPr lvl="2"/>
            <a:r>
              <a:rPr lang="en-US" altLang="en-US" smtClean="0"/>
              <a:t>Third level		</a:t>
            </a:r>
          </a:p>
          <a:p>
            <a:pPr lvl="3"/>
            <a:r>
              <a:rPr lang="en-US" altLang="en-US" smtClean="0"/>
              <a:t>Fourth level</a:t>
            </a:r>
          </a:p>
          <a:p>
            <a:pPr lvl="4"/>
            <a:r>
              <a:rPr lang="en-US" altLang="en-US" smtClean="0"/>
              <a:t>Fifth level</a:t>
            </a:r>
          </a:p>
        </p:txBody>
      </p:sp>
      <p:sp>
        <p:nvSpPr>
          <p:cNvPr id="356365" name="Rectangle 13"/>
          <p:cNvSpPr>
            <a:spLocks noGrp="1" noChangeArrowheads="1"/>
          </p:cNvSpPr>
          <p:nvPr>
            <p:ph type="ftr" sz="quarter" idx="3"/>
          </p:nvPr>
        </p:nvSpPr>
        <p:spPr bwMode="auto">
          <a:xfrm>
            <a:off x="2743200" y="6553200"/>
            <a:ext cx="42672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nSpc>
                <a:spcPct val="100000"/>
              </a:lnSpc>
              <a:spcBef>
                <a:spcPct val="50000"/>
              </a:spcBef>
              <a:buFontTx/>
              <a:buNone/>
              <a:defRPr kumimoji="0" sz="1400">
                <a:solidFill>
                  <a:schemeClr val="tx2"/>
                </a:solidFill>
              </a:defRPr>
            </a:lvl1pPr>
          </a:lstStyle>
          <a:p>
            <a:pPr>
              <a:defRPr/>
            </a:pPr>
            <a:r>
              <a:rPr lang="en-US"/>
              <a:t>CAS 2015 H.Schmickler (CERN-BE-BI) </a:t>
            </a:r>
          </a:p>
        </p:txBody>
      </p:sp>
      <p:sp>
        <p:nvSpPr>
          <p:cNvPr id="356366" name="Rectangle 1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kumimoji="0" sz="1400"/>
            </a:lvl1pPr>
          </a:lstStyle>
          <a:p>
            <a:fld id="{A6012661-5815-4369-BF61-105835C11DB3}" type="slidenum">
              <a:rPr lang="en-US" altLang="en-US"/>
              <a:pPr/>
              <a:t>‹#›</a:t>
            </a:fld>
            <a:endParaRPr lang="en-US" altLang="en-US"/>
          </a:p>
        </p:txBody>
      </p:sp>
      <p:pic>
        <p:nvPicPr>
          <p:cNvPr id="1038" name="Picture 25" descr="CERNlogo"/>
          <p:cNvPicPr>
            <a:picLocks noChangeAspect="1" noChangeArrowheads="1"/>
          </p:cNvPicPr>
          <p:nvPr userDrawn="1"/>
        </p:nvPicPr>
        <p:blipFill>
          <a:blip r:embed="rId13"/>
          <a:srcRect/>
          <a:stretch>
            <a:fillRect/>
          </a:stretch>
        </p:blipFill>
        <p:spPr bwMode="auto">
          <a:xfrm>
            <a:off x="161925" y="166688"/>
            <a:ext cx="820738" cy="827087"/>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4271" r:id="rId1"/>
    <p:sldLayoutId id="2147484241" r:id="rId2"/>
    <p:sldLayoutId id="2147484242" r:id="rId3"/>
    <p:sldLayoutId id="2147484272" r:id="rId4"/>
    <p:sldLayoutId id="2147484243" r:id="rId5"/>
    <p:sldLayoutId id="2147484244" r:id="rId6"/>
    <p:sldLayoutId id="2147484273" r:id="rId7"/>
    <p:sldLayoutId id="2147484274" r:id="rId8"/>
    <p:sldLayoutId id="2147484275" r:id="rId9"/>
    <p:sldLayoutId id="2147484276" r:id="rId10"/>
    <p:sldLayoutId id="2147484277" r:id="rId11"/>
  </p:sldLayoutIdLst>
  <p:transition/>
  <p:hf sldNum="0" hdr="0" dt="0"/>
  <p:txStyles>
    <p:titleStyle>
      <a:lvl1pPr algn="ctr" rtl="0" eaLnBrk="0" fontAlgn="base" hangingPunct="0">
        <a:spcBef>
          <a:spcPct val="0"/>
        </a:spcBef>
        <a:spcAft>
          <a:spcPct val="0"/>
        </a:spcAft>
        <a:defRPr kumimoji="1" sz="4000">
          <a:solidFill>
            <a:schemeClr val="tx2"/>
          </a:solidFill>
          <a:latin typeface="+mj-lt"/>
          <a:ea typeface="+mj-ea"/>
          <a:cs typeface="+mj-cs"/>
        </a:defRPr>
      </a:lvl1pPr>
      <a:lvl2pPr algn="ctr" rtl="0" eaLnBrk="0" fontAlgn="base" hangingPunct="0">
        <a:spcBef>
          <a:spcPct val="0"/>
        </a:spcBef>
        <a:spcAft>
          <a:spcPct val="0"/>
        </a:spcAft>
        <a:defRPr kumimoji="1" sz="4000">
          <a:solidFill>
            <a:schemeClr val="tx2"/>
          </a:solidFill>
          <a:latin typeface="Times New Roman" pitchFamily="18" charset="0"/>
        </a:defRPr>
      </a:lvl2pPr>
      <a:lvl3pPr algn="ctr" rtl="0" eaLnBrk="0" fontAlgn="base" hangingPunct="0">
        <a:spcBef>
          <a:spcPct val="0"/>
        </a:spcBef>
        <a:spcAft>
          <a:spcPct val="0"/>
        </a:spcAft>
        <a:defRPr kumimoji="1" sz="4000">
          <a:solidFill>
            <a:schemeClr val="tx2"/>
          </a:solidFill>
          <a:latin typeface="Times New Roman" pitchFamily="18" charset="0"/>
        </a:defRPr>
      </a:lvl3pPr>
      <a:lvl4pPr algn="ctr" rtl="0" eaLnBrk="0" fontAlgn="base" hangingPunct="0">
        <a:spcBef>
          <a:spcPct val="0"/>
        </a:spcBef>
        <a:spcAft>
          <a:spcPct val="0"/>
        </a:spcAft>
        <a:defRPr kumimoji="1" sz="4000">
          <a:solidFill>
            <a:schemeClr val="tx2"/>
          </a:solidFill>
          <a:latin typeface="Times New Roman" pitchFamily="18" charset="0"/>
        </a:defRPr>
      </a:lvl4pPr>
      <a:lvl5pPr algn="ctr" rtl="0" eaLnBrk="0" fontAlgn="base" hangingPunct="0">
        <a:spcBef>
          <a:spcPct val="0"/>
        </a:spcBef>
        <a:spcAft>
          <a:spcPct val="0"/>
        </a:spcAft>
        <a:defRPr kumimoji="1" sz="4000">
          <a:solidFill>
            <a:schemeClr val="tx2"/>
          </a:solidFill>
          <a:latin typeface="Times New Roman" pitchFamily="18" charset="0"/>
        </a:defRPr>
      </a:lvl5pPr>
      <a:lvl6pPr marL="457200" algn="ctr" rtl="0" eaLnBrk="0" fontAlgn="base" hangingPunct="0">
        <a:spcBef>
          <a:spcPct val="0"/>
        </a:spcBef>
        <a:spcAft>
          <a:spcPct val="0"/>
        </a:spcAft>
        <a:defRPr kumimoji="1" sz="4000">
          <a:solidFill>
            <a:schemeClr val="tx2"/>
          </a:solidFill>
          <a:latin typeface="Times New Roman" pitchFamily="18" charset="0"/>
        </a:defRPr>
      </a:lvl6pPr>
      <a:lvl7pPr marL="914400" algn="ctr" rtl="0" eaLnBrk="0" fontAlgn="base" hangingPunct="0">
        <a:spcBef>
          <a:spcPct val="0"/>
        </a:spcBef>
        <a:spcAft>
          <a:spcPct val="0"/>
        </a:spcAft>
        <a:defRPr kumimoji="1" sz="4000">
          <a:solidFill>
            <a:schemeClr val="tx2"/>
          </a:solidFill>
          <a:latin typeface="Times New Roman" pitchFamily="18" charset="0"/>
        </a:defRPr>
      </a:lvl7pPr>
      <a:lvl8pPr marL="1371600" algn="ctr" rtl="0" eaLnBrk="0" fontAlgn="base" hangingPunct="0">
        <a:spcBef>
          <a:spcPct val="0"/>
        </a:spcBef>
        <a:spcAft>
          <a:spcPct val="0"/>
        </a:spcAft>
        <a:defRPr kumimoji="1" sz="4000">
          <a:solidFill>
            <a:schemeClr val="tx2"/>
          </a:solidFill>
          <a:latin typeface="Times New Roman" pitchFamily="18" charset="0"/>
        </a:defRPr>
      </a:lvl8pPr>
      <a:lvl9pPr marL="1828800" algn="ctr" rtl="0" eaLnBrk="0" fontAlgn="base" hangingPunct="0">
        <a:spcBef>
          <a:spcPct val="0"/>
        </a:spcBef>
        <a:spcAft>
          <a:spcPct val="0"/>
        </a:spcAft>
        <a:defRPr kumimoji="1"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2800">
          <a:solidFill>
            <a:srgbClr val="FFCC00"/>
          </a:solidFill>
          <a:latin typeface="+mn-lt"/>
          <a:ea typeface="+mn-ea"/>
          <a:cs typeface="+mn-cs"/>
        </a:defRPr>
      </a:lvl1pPr>
      <a:lvl2pPr marL="742950" indent="-285750" algn="l" rtl="0" eaLnBrk="0" fontAlgn="base" hangingPunct="0">
        <a:spcBef>
          <a:spcPct val="20000"/>
        </a:spcBef>
        <a:spcAft>
          <a:spcPct val="0"/>
        </a:spcAft>
        <a:buFont typeface="Symbol" pitchFamily="18" charset="2"/>
        <a:buChar char="®"/>
        <a:defRPr kumimoji="1" sz="2400">
          <a:solidFill>
            <a:schemeClr val="tx1"/>
          </a:solidFill>
          <a:latin typeface="+mn-lt"/>
        </a:defRPr>
      </a:lvl2pPr>
      <a:lvl3pPr marL="1085850" indent="-228600" algn="l" rtl="0" eaLnBrk="0" fontAlgn="base" hangingPunct="0">
        <a:spcBef>
          <a:spcPct val="20000"/>
        </a:spcBef>
        <a:spcAft>
          <a:spcPct val="0"/>
        </a:spcAft>
        <a:buChar char="•"/>
        <a:defRPr kumimoji="1" sz="2400">
          <a:solidFill>
            <a:schemeClr val="tx1"/>
          </a:solidFill>
          <a:latin typeface="+mn-lt"/>
        </a:defRPr>
      </a:lvl3pPr>
      <a:lvl4pPr marL="1428750" indent="-228600" algn="l" rtl="0" eaLnBrk="0" fontAlgn="base" hangingPunct="0">
        <a:spcBef>
          <a:spcPct val="20000"/>
        </a:spcBef>
        <a:spcAft>
          <a:spcPct val="0"/>
        </a:spcAft>
        <a:buChar char="–"/>
        <a:defRPr kumimoji="1" sz="2000">
          <a:solidFill>
            <a:schemeClr val="tx1"/>
          </a:solidFill>
          <a:latin typeface="+mn-lt"/>
        </a:defRPr>
      </a:lvl4pPr>
      <a:lvl5pPr marL="1771650" indent="-228600" algn="l" rtl="0" eaLnBrk="0" fontAlgn="base" hangingPunct="0">
        <a:spcBef>
          <a:spcPct val="20000"/>
        </a:spcBef>
        <a:spcAft>
          <a:spcPct val="0"/>
        </a:spcAft>
        <a:buChar char="»"/>
        <a:defRPr kumimoji="1" sz="2000">
          <a:solidFill>
            <a:schemeClr val="tx1"/>
          </a:solidFill>
          <a:latin typeface="+mn-lt"/>
        </a:defRPr>
      </a:lvl5pPr>
      <a:lvl6pPr marL="2228850" indent="-228600" algn="l" rtl="0" eaLnBrk="0" fontAlgn="base" hangingPunct="0">
        <a:spcBef>
          <a:spcPct val="20000"/>
        </a:spcBef>
        <a:spcAft>
          <a:spcPct val="0"/>
        </a:spcAft>
        <a:buChar char="»"/>
        <a:defRPr kumimoji="1" sz="2000">
          <a:solidFill>
            <a:schemeClr val="tx1"/>
          </a:solidFill>
          <a:latin typeface="+mn-lt"/>
        </a:defRPr>
      </a:lvl6pPr>
      <a:lvl7pPr marL="2686050" indent="-228600" algn="l" rtl="0" eaLnBrk="0" fontAlgn="base" hangingPunct="0">
        <a:spcBef>
          <a:spcPct val="20000"/>
        </a:spcBef>
        <a:spcAft>
          <a:spcPct val="0"/>
        </a:spcAft>
        <a:buChar char="»"/>
        <a:defRPr kumimoji="1" sz="2000">
          <a:solidFill>
            <a:schemeClr val="tx1"/>
          </a:solidFill>
          <a:latin typeface="+mn-lt"/>
        </a:defRPr>
      </a:lvl7pPr>
      <a:lvl8pPr marL="3143250" indent="-228600" algn="l" rtl="0" eaLnBrk="0" fontAlgn="base" hangingPunct="0">
        <a:spcBef>
          <a:spcPct val="20000"/>
        </a:spcBef>
        <a:spcAft>
          <a:spcPct val="0"/>
        </a:spcAft>
        <a:buChar char="»"/>
        <a:defRPr kumimoji="1" sz="2000">
          <a:solidFill>
            <a:schemeClr val="tx1"/>
          </a:solidFill>
          <a:latin typeface="+mn-lt"/>
        </a:defRPr>
      </a:lvl8pPr>
      <a:lvl9pPr marL="360045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430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FontTx/>
              <a:buNone/>
              <a:defRPr kumimoji="0" sz="1400">
                <a:latin typeface="+mn-lt"/>
              </a:defRPr>
            </a:lvl1pPr>
          </a:lstStyle>
          <a:p>
            <a:pPr>
              <a:defRPr/>
            </a:pPr>
            <a:endParaRPr lang="en-US"/>
          </a:p>
        </p:txBody>
      </p:sp>
      <p:sp>
        <p:nvSpPr>
          <p:cNvPr id="6430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lnSpc>
                <a:spcPct val="100000"/>
              </a:lnSpc>
              <a:spcBef>
                <a:spcPct val="0"/>
              </a:spcBef>
              <a:buFontTx/>
              <a:buNone/>
              <a:defRPr kumimoji="0" sz="1400">
                <a:latin typeface="+mn-lt"/>
              </a:defRPr>
            </a:lvl1pPr>
          </a:lstStyle>
          <a:p>
            <a:pPr>
              <a:defRPr/>
            </a:pPr>
            <a:r>
              <a:rPr lang="en-US"/>
              <a:t>CAS 2015 H.Schmickler (CERN-BE-BI) </a:t>
            </a:r>
          </a:p>
        </p:txBody>
      </p:sp>
      <p:sp>
        <p:nvSpPr>
          <p:cNvPr id="6430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0" sz="1400">
                <a:latin typeface="Arial" charset="0"/>
              </a:defRPr>
            </a:lvl1pPr>
          </a:lstStyle>
          <a:p>
            <a:fld id="{C27D37E3-7F12-4EC7-A87D-9930D87534D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45" r:id="rId1"/>
    <p:sldLayoutId id="2147484246" r:id="rId2"/>
    <p:sldLayoutId id="2147484247" r:id="rId3"/>
    <p:sldLayoutId id="2147484248" r:id="rId4"/>
    <p:sldLayoutId id="2147484249" r:id="rId5"/>
    <p:sldLayoutId id="2147484250" r:id="rId6"/>
    <p:sldLayoutId id="2147484251" r:id="rId7"/>
    <p:sldLayoutId id="2147484252" r:id="rId8"/>
    <p:sldLayoutId id="2147484253" r:id="rId9"/>
    <p:sldLayoutId id="2147484254" r:id="rId10"/>
    <p:sldLayoutId id="2147484255"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0" y="3902075"/>
            <a:ext cx="3400425" cy="2949575"/>
            <a:chOff x="0" y="2458"/>
            <a:chExt cx="2142" cy="1858"/>
          </a:xfrm>
        </p:grpSpPr>
        <p:sp>
          <p:nvSpPr>
            <p:cNvPr id="3481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lgn="ctr" defTabSz="914306">
                <a:defRPr/>
              </a:pPr>
              <a:endParaRPr kumimoji="0" lang="en-US" sz="1800">
                <a:solidFill>
                  <a:srgbClr val="FFFFFF"/>
                </a:solidFill>
                <a:latin typeface="Arial"/>
              </a:endParaRPr>
            </a:p>
          </p:txBody>
        </p:sp>
        <p:sp>
          <p:nvSpPr>
            <p:cNvPr id="3482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lgn="ctr" defTabSz="914306">
                <a:defRPr/>
              </a:pPr>
              <a:endParaRPr kumimoji="0" lang="en-US" sz="1800">
                <a:solidFill>
                  <a:srgbClr val="FFFFFF"/>
                </a:solidFill>
                <a:latin typeface="Arial"/>
              </a:endParaRPr>
            </a:p>
          </p:txBody>
        </p:sp>
        <p:sp>
          <p:nvSpPr>
            <p:cNvPr id="3482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lgn="ctr" defTabSz="914306">
                <a:defRPr/>
              </a:pPr>
              <a:endParaRPr kumimoji="0" lang="en-US" sz="1800">
                <a:solidFill>
                  <a:srgbClr val="FFFFFF"/>
                </a:solidFill>
                <a:latin typeface="Arial"/>
              </a:endParaRPr>
            </a:p>
          </p:txBody>
        </p:sp>
        <p:sp>
          <p:nvSpPr>
            <p:cNvPr id="3482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lgn="ctr" defTabSz="914306">
                <a:defRPr/>
              </a:pPr>
              <a:endParaRPr kumimoji="0" lang="en-US" sz="1800">
                <a:solidFill>
                  <a:srgbClr val="FFFFFF"/>
                </a:solidFill>
                <a:latin typeface="Arial"/>
              </a:endParaRPr>
            </a:p>
          </p:txBody>
        </p:sp>
        <p:sp>
          <p:nvSpPr>
            <p:cNvPr id="5131"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defTabSz="912813">
                <a:defRPr kumimoji="1" sz="2400">
                  <a:solidFill>
                    <a:schemeClr val="tx1"/>
                  </a:solidFill>
                  <a:latin typeface="Times New Roman" panose="02020603050405020304" pitchFamily="18" charset="0"/>
                </a:defRPr>
              </a:lvl1pPr>
              <a:lvl2pPr marL="742950" indent="-285750" defTabSz="912813">
                <a:defRPr kumimoji="1" sz="2400">
                  <a:solidFill>
                    <a:schemeClr val="tx1"/>
                  </a:solidFill>
                  <a:latin typeface="Times New Roman" panose="02020603050405020304" pitchFamily="18" charset="0"/>
                </a:defRPr>
              </a:lvl2pPr>
              <a:lvl3pPr marL="1143000" indent="-228600" defTabSz="912813">
                <a:defRPr kumimoji="1" sz="2400">
                  <a:solidFill>
                    <a:schemeClr val="tx1"/>
                  </a:solidFill>
                  <a:latin typeface="Times New Roman" panose="02020603050405020304" pitchFamily="18" charset="0"/>
                </a:defRPr>
              </a:lvl3pPr>
              <a:lvl4pPr marL="1600200" indent="-228600" defTabSz="912813">
                <a:defRPr kumimoji="1" sz="2400">
                  <a:solidFill>
                    <a:schemeClr val="tx1"/>
                  </a:solidFill>
                  <a:latin typeface="Times New Roman" panose="02020603050405020304" pitchFamily="18" charset="0"/>
                </a:defRPr>
              </a:lvl4pPr>
              <a:lvl5pPr marL="2057400" indent="-228600" defTabSz="912813">
                <a:defRPr kumimoji="1" sz="2400">
                  <a:solidFill>
                    <a:schemeClr val="tx1"/>
                  </a:solidFill>
                  <a:latin typeface="Times New Roman" panose="02020603050405020304" pitchFamily="18" charset="0"/>
                </a:defRPr>
              </a:lvl5pPr>
              <a:lvl6pPr marL="25146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6pPr>
              <a:lvl7pPr marL="29718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7pPr>
              <a:lvl8pPr marL="34290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8pPr>
              <a:lvl9pPr marL="38862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9pPr>
            </a:lstStyle>
            <a:p>
              <a:pPr algn="ctr">
                <a:defRPr/>
              </a:pPr>
              <a:endParaRPr kumimoji="0" lang="en-US" altLang="en-US" sz="1800" smtClean="0">
                <a:solidFill>
                  <a:srgbClr val="FFFFFF"/>
                </a:solidFill>
                <a:latin typeface="Arial" panose="020B0604020202020204" pitchFamily="34" charset="0"/>
              </a:endParaRPr>
            </a:p>
          </p:txBody>
        </p:sp>
        <p:sp>
          <p:nvSpPr>
            <p:cNvPr id="5132"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defTabSz="912813">
                <a:defRPr kumimoji="1" sz="2400">
                  <a:solidFill>
                    <a:schemeClr val="tx1"/>
                  </a:solidFill>
                  <a:latin typeface="Times New Roman" panose="02020603050405020304" pitchFamily="18" charset="0"/>
                </a:defRPr>
              </a:lvl1pPr>
              <a:lvl2pPr marL="742950" indent="-285750" defTabSz="912813">
                <a:defRPr kumimoji="1" sz="2400">
                  <a:solidFill>
                    <a:schemeClr val="tx1"/>
                  </a:solidFill>
                  <a:latin typeface="Times New Roman" panose="02020603050405020304" pitchFamily="18" charset="0"/>
                </a:defRPr>
              </a:lvl2pPr>
              <a:lvl3pPr marL="1143000" indent="-228600" defTabSz="912813">
                <a:defRPr kumimoji="1" sz="2400">
                  <a:solidFill>
                    <a:schemeClr val="tx1"/>
                  </a:solidFill>
                  <a:latin typeface="Times New Roman" panose="02020603050405020304" pitchFamily="18" charset="0"/>
                </a:defRPr>
              </a:lvl3pPr>
              <a:lvl4pPr marL="1600200" indent="-228600" defTabSz="912813">
                <a:defRPr kumimoji="1" sz="2400">
                  <a:solidFill>
                    <a:schemeClr val="tx1"/>
                  </a:solidFill>
                  <a:latin typeface="Times New Roman" panose="02020603050405020304" pitchFamily="18" charset="0"/>
                </a:defRPr>
              </a:lvl4pPr>
              <a:lvl5pPr marL="2057400" indent="-228600" defTabSz="912813">
                <a:defRPr kumimoji="1" sz="2400">
                  <a:solidFill>
                    <a:schemeClr val="tx1"/>
                  </a:solidFill>
                  <a:latin typeface="Times New Roman" panose="02020603050405020304" pitchFamily="18" charset="0"/>
                </a:defRPr>
              </a:lvl5pPr>
              <a:lvl6pPr marL="25146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6pPr>
              <a:lvl7pPr marL="29718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7pPr>
              <a:lvl8pPr marL="34290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8pPr>
              <a:lvl9pPr marL="38862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9pPr>
            </a:lstStyle>
            <a:p>
              <a:pPr algn="ctr">
                <a:defRPr/>
              </a:pPr>
              <a:endParaRPr kumimoji="0" lang="en-US" altLang="en-US" sz="1800" smtClean="0">
                <a:solidFill>
                  <a:srgbClr val="FFFFFF"/>
                </a:solidFill>
                <a:latin typeface="Arial" panose="020B0604020202020204" pitchFamily="34" charset="0"/>
              </a:endParaRPr>
            </a:p>
          </p:txBody>
        </p:sp>
        <p:sp>
          <p:nvSpPr>
            <p:cNvPr id="5133"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defTabSz="912813">
                <a:defRPr kumimoji="1" sz="2400">
                  <a:solidFill>
                    <a:schemeClr val="tx1"/>
                  </a:solidFill>
                  <a:latin typeface="Times New Roman" panose="02020603050405020304" pitchFamily="18" charset="0"/>
                </a:defRPr>
              </a:lvl1pPr>
              <a:lvl2pPr marL="742950" indent="-285750" defTabSz="912813">
                <a:defRPr kumimoji="1" sz="2400">
                  <a:solidFill>
                    <a:schemeClr val="tx1"/>
                  </a:solidFill>
                  <a:latin typeface="Times New Roman" panose="02020603050405020304" pitchFamily="18" charset="0"/>
                </a:defRPr>
              </a:lvl2pPr>
              <a:lvl3pPr marL="1143000" indent="-228600" defTabSz="912813">
                <a:defRPr kumimoji="1" sz="2400">
                  <a:solidFill>
                    <a:schemeClr val="tx1"/>
                  </a:solidFill>
                  <a:latin typeface="Times New Roman" panose="02020603050405020304" pitchFamily="18" charset="0"/>
                </a:defRPr>
              </a:lvl3pPr>
              <a:lvl4pPr marL="1600200" indent="-228600" defTabSz="912813">
                <a:defRPr kumimoji="1" sz="2400">
                  <a:solidFill>
                    <a:schemeClr val="tx1"/>
                  </a:solidFill>
                  <a:latin typeface="Times New Roman" panose="02020603050405020304" pitchFamily="18" charset="0"/>
                </a:defRPr>
              </a:lvl4pPr>
              <a:lvl5pPr marL="2057400" indent="-228600" defTabSz="912813">
                <a:defRPr kumimoji="1" sz="2400">
                  <a:solidFill>
                    <a:schemeClr val="tx1"/>
                  </a:solidFill>
                  <a:latin typeface="Times New Roman" panose="02020603050405020304" pitchFamily="18" charset="0"/>
                </a:defRPr>
              </a:lvl5pPr>
              <a:lvl6pPr marL="25146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6pPr>
              <a:lvl7pPr marL="29718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7pPr>
              <a:lvl8pPr marL="34290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8pPr>
              <a:lvl9pPr marL="3886200" indent="-228600" defTabSz="912813" eaLnBrk="0" fontAlgn="base" hangingPunct="0">
                <a:lnSpc>
                  <a:spcPct val="90000"/>
                </a:lnSpc>
                <a:spcBef>
                  <a:spcPct val="20000"/>
                </a:spcBef>
                <a:spcAft>
                  <a:spcPct val="0"/>
                </a:spcAft>
                <a:buChar char="•"/>
                <a:defRPr kumimoji="1" sz="2400">
                  <a:solidFill>
                    <a:schemeClr val="tx1"/>
                  </a:solidFill>
                  <a:latin typeface="Times New Roman" panose="02020603050405020304" pitchFamily="18" charset="0"/>
                </a:defRPr>
              </a:lvl9pPr>
            </a:lstStyle>
            <a:p>
              <a:pPr algn="ctr">
                <a:defRPr/>
              </a:pPr>
              <a:endParaRPr kumimoji="0" lang="en-US" altLang="en-US" sz="1800" smtClean="0">
                <a:solidFill>
                  <a:srgbClr val="FFFFFF"/>
                </a:solidFill>
                <a:latin typeface="Arial" panose="020B0604020202020204" pitchFamily="34" charset="0"/>
              </a:endParaRPr>
            </a:p>
          </p:txBody>
        </p:sp>
      </p:grpSp>
      <p:sp>
        <p:nvSpPr>
          <p:cNvPr id="34826" name="Rectangle 10"/>
          <p:cNvSpPr>
            <a:spLocks noGrp="1" noChangeArrowheads="1"/>
          </p:cNvSpPr>
          <p:nvPr>
            <p:ph type="title"/>
          </p:nvPr>
        </p:nvSpPr>
        <p:spPr bwMode="auto">
          <a:xfrm>
            <a:off x="812800" y="142875"/>
            <a:ext cx="7532688" cy="620713"/>
          </a:xfrm>
          <a:prstGeom prst="rect">
            <a:avLst/>
          </a:prstGeom>
          <a:noFill/>
          <a:ln w="9525">
            <a:noFill/>
            <a:miter lim="800000"/>
            <a:headEnd/>
            <a:tailEnd/>
          </a:ln>
          <a:effectLst/>
        </p:spPr>
        <p:txBody>
          <a:bodyPr vert="horz" wrap="square" lIns="91430" tIns="45716" rIns="91430" bIns="45716" numCol="1" anchor="ctr" anchorCtr="1" compatLnSpc="1">
            <a:prstTxWarp prst="textNoShape">
              <a:avLst/>
            </a:prstTxWarp>
          </a:bodyPr>
          <a:lstStyle/>
          <a:p>
            <a:pPr lvl="0"/>
            <a:r>
              <a:rPr lang="en-US" smtClean="0"/>
              <a:t>Click to edit Master title style</a:t>
            </a:r>
          </a:p>
        </p:txBody>
      </p:sp>
      <p:sp>
        <p:nvSpPr>
          <p:cNvPr id="34827" name="Rectangle 11"/>
          <p:cNvSpPr>
            <a:spLocks noGrp="1" noChangeArrowheads="1"/>
          </p:cNvSpPr>
          <p:nvPr>
            <p:ph type="body" idx="1"/>
          </p:nvPr>
        </p:nvSpPr>
        <p:spPr bwMode="auto">
          <a:xfrm>
            <a:off x="457200" y="1336675"/>
            <a:ext cx="8229600" cy="4794250"/>
          </a:xfrm>
          <a:prstGeom prst="rect">
            <a:avLst/>
          </a:prstGeom>
          <a:noFill/>
          <a:ln w="9525">
            <a:noFill/>
            <a:miter lim="800000"/>
            <a:headEnd/>
            <a:tailEnd/>
          </a:ln>
          <a:effectLst/>
        </p:spPr>
        <p:txBody>
          <a:bodyPr vert="horz" wrap="square" lIns="91430" tIns="45716" rIns="91430" bIns="45716"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4829" name="Rectangle 13"/>
          <p:cNvSpPr>
            <a:spLocks noGrp="1" noChangeArrowheads="1"/>
          </p:cNvSpPr>
          <p:nvPr>
            <p:ph type="ftr" sz="quarter" idx="3"/>
          </p:nvPr>
        </p:nvSpPr>
        <p:spPr bwMode="auto">
          <a:xfrm>
            <a:off x="0" y="6605588"/>
            <a:ext cx="9144000" cy="252412"/>
          </a:xfrm>
          <a:prstGeom prst="rect">
            <a:avLst/>
          </a:prstGeom>
          <a:noFill/>
          <a:ln w="9525">
            <a:noFill/>
            <a:miter lim="800000"/>
            <a:headEnd/>
            <a:tailEnd/>
          </a:ln>
          <a:effectLst/>
        </p:spPr>
        <p:txBody>
          <a:bodyPr vert="horz" wrap="square" lIns="91430" tIns="45716" rIns="91430" bIns="45716" numCol="1" anchor="t" anchorCtr="0" compatLnSpc="1">
            <a:prstTxWarp prst="textNoShape">
              <a:avLst/>
            </a:prstTxWarp>
          </a:bodyPr>
          <a:lstStyle>
            <a:lvl1pPr algn="r" eaLnBrk="1" hangingPunct="1">
              <a:lnSpc>
                <a:spcPct val="100000"/>
              </a:lnSpc>
              <a:spcBef>
                <a:spcPct val="0"/>
              </a:spcBef>
              <a:buFontTx/>
              <a:buNone/>
              <a:defRPr kumimoji="0" sz="1000">
                <a:solidFill>
                  <a:srgbClr val="FFFFFF"/>
                </a:solidFill>
                <a:effectLst>
                  <a:outerShdw blurRad="38100" dist="38100" dir="2700000" algn="tl">
                    <a:srgbClr val="010199"/>
                  </a:outerShdw>
                </a:effectLst>
                <a:latin typeface="Arial" charset="0"/>
              </a:defRPr>
            </a:lvl1pPr>
          </a:lstStyle>
          <a:p>
            <a:pPr>
              <a:defRPr/>
            </a:pPr>
            <a:r>
              <a:rPr lang="en-US"/>
              <a:t>CAS 2015 H.Schmickler (CERN-BE-BI) </a:t>
            </a:r>
          </a:p>
        </p:txBody>
      </p:sp>
      <p:pic>
        <p:nvPicPr>
          <p:cNvPr id="3078" name="Picture 13" descr="CERN_logo_400x400[1].gif"/>
          <p:cNvPicPr>
            <a:picLocks noChangeAspect="1"/>
          </p:cNvPicPr>
          <p:nvPr/>
        </p:nvPicPr>
        <p:blipFill>
          <a:blip r:embed="rId4"/>
          <a:srcRect/>
          <a:stretch>
            <a:fillRect/>
          </a:stretch>
        </p:blipFill>
        <p:spPr bwMode="auto">
          <a:xfrm>
            <a:off x="61913" y="65088"/>
            <a:ext cx="728662" cy="730250"/>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4278" r:id="rId1"/>
    <p:sldLayoutId id="2147484279" r:id="rId2"/>
  </p:sldLayoutIdLst>
  <p:timing>
    <p:tnLst>
      <p:par>
        <p:cTn id="1" dur="indefinite" restart="never" nodeType="tmRoot"/>
      </p:par>
    </p:tnLst>
  </p:timing>
  <p:hf sldNum="0" hdr="0" dt="0"/>
  <p:txStyles>
    <p:titleStyle>
      <a:lvl1pPr algn="ctr" rtl="0" eaLnBrk="0" fontAlgn="base" hangingPunct="0">
        <a:spcBef>
          <a:spcPct val="0"/>
        </a:spcBef>
        <a:spcAft>
          <a:spcPct val="0"/>
        </a:spcAft>
        <a:defRPr sz="3600">
          <a:solidFill>
            <a:srgbClr val="FFCC00"/>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3600">
          <a:solidFill>
            <a:srgbClr val="FFCC00"/>
          </a:solidFill>
          <a:effectLst>
            <a:outerShdw blurRad="38100" dist="38100" dir="2700000" algn="tl">
              <a:srgbClr val="FFFFFF"/>
            </a:outerShdw>
          </a:effectLst>
          <a:latin typeface="Arial" pitchFamily="34" charset="0"/>
        </a:defRPr>
      </a:lvl2pPr>
      <a:lvl3pPr algn="ctr" rtl="0" eaLnBrk="0" fontAlgn="base" hangingPunct="0">
        <a:spcBef>
          <a:spcPct val="0"/>
        </a:spcBef>
        <a:spcAft>
          <a:spcPct val="0"/>
        </a:spcAft>
        <a:defRPr sz="3600">
          <a:solidFill>
            <a:srgbClr val="FFCC00"/>
          </a:solidFill>
          <a:effectLst>
            <a:outerShdw blurRad="38100" dist="38100" dir="2700000" algn="tl">
              <a:srgbClr val="FFFFFF"/>
            </a:outerShdw>
          </a:effectLst>
          <a:latin typeface="Arial" pitchFamily="34" charset="0"/>
        </a:defRPr>
      </a:lvl3pPr>
      <a:lvl4pPr algn="ctr" rtl="0" eaLnBrk="0" fontAlgn="base" hangingPunct="0">
        <a:spcBef>
          <a:spcPct val="0"/>
        </a:spcBef>
        <a:spcAft>
          <a:spcPct val="0"/>
        </a:spcAft>
        <a:defRPr sz="3600">
          <a:solidFill>
            <a:srgbClr val="FFCC00"/>
          </a:solidFill>
          <a:effectLst>
            <a:outerShdw blurRad="38100" dist="38100" dir="2700000" algn="tl">
              <a:srgbClr val="FFFFFF"/>
            </a:outerShdw>
          </a:effectLst>
          <a:latin typeface="Arial" pitchFamily="34" charset="0"/>
        </a:defRPr>
      </a:lvl4pPr>
      <a:lvl5pPr algn="ctr" rtl="0" eaLnBrk="0" fontAlgn="base" hangingPunct="0">
        <a:spcBef>
          <a:spcPct val="0"/>
        </a:spcBef>
        <a:spcAft>
          <a:spcPct val="0"/>
        </a:spcAft>
        <a:defRPr sz="3600">
          <a:solidFill>
            <a:srgbClr val="FFCC00"/>
          </a:solidFill>
          <a:effectLst>
            <a:outerShdw blurRad="38100" dist="38100" dir="2700000" algn="tl">
              <a:srgbClr val="FFFFFF"/>
            </a:outerShdw>
          </a:effectLst>
          <a:latin typeface="Arial" pitchFamily="34" charset="0"/>
        </a:defRPr>
      </a:lvl5pPr>
      <a:lvl6pPr marL="457154" algn="ctr" rtl="0" fontAlgn="base">
        <a:spcBef>
          <a:spcPct val="0"/>
        </a:spcBef>
        <a:spcAft>
          <a:spcPct val="0"/>
        </a:spcAft>
        <a:defRPr sz="3600">
          <a:solidFill>
            <a:srgbClr val="FFCC00"/>
          </a:solidFill>
          <a:effectLst>
            <a:outerShdw blurRad="38100" dist="38100" dir="2700000" algn="tl">
              <a:srgbClr val="FFFFFF"/>
            </a:outerShdw>
          </a:effectLst>
          <a:latin typeface="Arial" pitchFamily="34" charset="0"/>
        </a:defRPr>
      </a:lvl6pPr>
      <a:lvl7pPr marL="914306" algn="ctr" rtl="0" fontAlgn="base">
        <a:spcBef>
          <a:spcPct val="0"/>
        </a:spcBef>
        <a:spcAft>
          <a:spcPct val="0"/>
        </a:spcAft>
        <a:defRPr sz="3600">
          <a:solidFill>
            <a:srgbClr val="FFCC00"/>
          </a:solidFill>
          <a:effectLst>
            <a:outerShdw blurRad="38100" dist="38100" dir="2700000" algn="tl">
              <a:srgbClr val="FFFFFF"/>
            </a:outerShdw>
          </a:effectLst>
          <a:latin typeface="Arial" pitchFamily="34" charset="0"/>
        </a:defRPr>
      </a:lvl7pPr>
      <a:lvl8pPr marL="1371460" algn="ctr" rtl="0" fontAlgn="base">
        <a:spcBef>
          <a:spcPct val="0"/>
        </a:spcBef>
        <a:spcAft>
          <a:spcPct val="0"/>
        </a:spcAft>
        <a:defRPr sz="3600">
          <a:solidFill>
            <a:srgbClr val="FFCC00"/>
          </a:solidFill>
          <a:effectLst>
            <a:outerShdw blurRad="38100" dist="38100" dir="2700000" algn="tl">
              <a:srgbClr val="FFFFFF"/>
            </a:outerShdw>
          </a:effectLst>
          <a:latin typeface="Arial" pitchFamily="34" charset="0"/>
        </a:defRPr>
      </a:lvl8pPr>
      <a:lvl9pPr marL="1828613" algn="ctr" rtl="0" fontAlgn="base">
        <a:spcBef>
          <a:spcPct val="0"/>
        </a:spcBef>
        <a:spcAft>
          <a:spcPct val="0"/>
        </a:spcAft>
        <a:defRPr sz="3600">
          <a:solidFill>
            <a:srgbClr val="FFCC00"/>
          </a:solidFill>
          <a:effectLst>
            <a:outerShdw blurRad="38100" dist="38100" dir="2700000" algn="tl">
              <a:srgbClr val="FFFFFF"/>
            </a:outerShdw>
          </a:effectLst>
          <a:latin typeface="Arial" pitchFamily="34" charset="0"/>
        </a:defRPr>
      </a:lvl9pPr>
    </p:titleStyle>
    <p:bodyStyle>
      <a:lvl1pPr marL="341313" indent="-341313" algn="l" rtl="0" eaLnBrk="0" fontAlgn="base" hangingPunct="0">
        <a:spcBef>
          <a:spcPts val="1200"/>
        </a:spcBef>
        <a:spcAft>
          <a:spcPct val="0"/>
        </a:spcAft>
        <a:buClr>
          <a:srgbClr val="FFCC00"/>
        </a:buClr>
        <a:buSzPct val="80000"/>
        <a:buFont typeface="Arial" charset="0"/>
        <a:buChar char="●"/>
        <a:defRPr sz="2800">
          <a:solidFill>
            <a:schemeClr val="tx1"/>
          </a:solidFill>
          <a:latin typeface="+mn-lt"/>
          <a:ea typeface="+mn-ea"/>
          <a:cs typeface="+mn-cs"/>
        </a:defRPr>
      </a:lvl1pPr>
      <a:lvl2pPr marL="741363" indent="-284163" algn="l" rtl="0" eaLnBrk="0" fontAlgn="base" hangingPunct="0">
        <a:spcBef>
          <a:spcPct val="20000"/>
        </a:spcBef>
        <a:spcAft>
          <a:spcPct val="0"/>
        </a:spcAft>
        <a:buClr>
          <a:srgbClr val="33CCFF"/>
        </a:buClr>
        <a:buSzPct val="80000"/>
        <a:buFont typeface="Arial" charset="0"/>
        <a:buChar char="●"/>
        <a:defRPr sz="2400">
          <a:solidFill>
            <a:srgbClr val="FFCC00"/>
          </a:solidFill>
          <a:latin typeface="+mn-lt"/>
        </a:defRPr>
      </a:lvl2pPr>
      <a:lvl3pPr marL="1141413" indent="-227013" algn="l" rtl="0" eaLnBrk="0" fontAlgn="base" hangingPunct="0">
        <a:spcBef>
          <a:spcPct val="20000"/>
        </a:spcBef>
        <a:spcAft>
          <a:spcPct val="0"/>
        </a:spcAft>
        <a:buClr>
          <a:srgbClr val="FF99FF"/>
        </a:buClr>
        <a:buSzPct val="80000"/>
        <a:buFont typeface="Arial" charset="0"/>
        <a:buChar char="●"/>
        <a:defRPr sz="2000">
          <a:solidFill>
            <a:srgbClr val="33CCFF"/>
          </a:solidFill>
          <a:latin typeface="+mn-lt"/>
        </a:defRPr>
      </a:lvl3pPr>
      <a:lvl4pPr marL="1598613" indent="-227013" algn="l" rtl="0" eaLnBrk="0" fontAlgn="base" hangingPunct="0">
        <a:spcBef>
          <a:spcPct val="20000"/>
        </a:spcBef>
        <a:spcAft>
          <a:spcPct val="0"/>
        </a:spcAft>
        <a:buClr>
          <a:schemeClr val="tx1"/>
        </a:buClr>
        <a:buSzPct val="80000"/>
        <a:buFont typeface="Arial" charset="0"/>
        <a:buChar char="●"/>
        <a:defRPr>
          <a:solidFill>
            <a:srgbClr val="FF99FF"/>
          </a:solidFill>
          <a:latin typeface="+mn-lt"/>
        </a:defRPr>
      </a:lvl4pPr>
      <a:lvl5pPr marL="2055813" indent="-227013" algn="l" rtl="0" eaLnBrk="0" fontAlgn="base" hangingPunct="0">
        <a:spcBef>
          <a:spcPct val="20000"/>
        </a:spcBef>
        <a:spcAft>
          <a:spcPct val="0"/>
        </a:spcAft>
        <a:buClr>
          <a:schemeClr val="tx1"/>
        </a:buClr>
        <a:buSzPct val="110000"/>
        <a:buFont typeface="Arial" charset="0"/>
        <a:buChar char="◦"/>
        <a:defRPr sz="1600">
          <a:solidFill>
            <a:schemeClr val="tx1"/>
          </a:solidFill>
          <a:effectLst>
            <a:outerShdw blurRad="38100" dist="38100" dir="2700000" algn="tl">
              <a:srgbClr val="010199"/>
            </a:outerShdw>
          </a:effectLst>
          <a:latin typeface="+mn-lt"/>
        </a:defRPr>
      </a:lvl5pPr>
      <a:lvl6pPr marL="2514343" indent="-228576" algn="l" rtl="0" fontAlgn="base">
        <a:spcBef>
          <a:spcPct val="20000"/>
        </a:spcBef>
        <a:spcAft>
          <a:spcPct val="0"/>
        </a:spcAft>
        <a:buClr>
          <a:schemeClr val="tx1"/>
        </a:buClr>
        <a:buSzPct val="110000"/>
        <a:buFont typeface="Arial" pitchFamily="34" charset="0"/>
        <a:buChar char="◦"/>
        <a:defRPr sz="1600">
          <a:solidFill>
            <a:schemeClr val="tx1"/>
          </a:solidFill>
          <a:effectLst>
            <a:outerShdw blurRad="38100" dist="38100" dir="2700000" algn="tl">
              <a:srgbClr val="010199"/>
            </a:outerShdw>
          </a:effectLst>
          <a:latin typeface="+mn-lt"/>
        </a:defRPr>
      </a:lvl6pPr>
      <a:lvl7pPr marL="2971496" indent="-228576" algn="l" rtl="0" fontAlgn="base">
        <a:spcBef>
          <a:spcPct val="20000"/>
        </a:spcBef>
        <a:spcAft>
          <a:spcPct val="0"/>
        </a:spcAft>
        <a:buClr>
          <a:schemeClr val="tx1"/>
        </a:buClr>
        <a:buSzPct val="110000"/>
        <a:buFont typeface="Arial" pitchFamily="34" charset="0"/>
        <a:buChar char="◦"/>
        <a:defRPr sz="1600">
          <a:solidFill>
            <a:schemeClr val="tx1"/>
          </a:solidFill>
          <a:effectLst>
            <a:outerShdw blurRad="38100" dist="38100" dir="2700000" algn="tl">
              <a:srgbClr val="010199"/>
            </a:outerShdw>
          </a:effectLst>
          <a:latin typeface="+mn-lt"/>
        </a:defRPr>
      </a:lvl7pPr>
      <a:lvl8pPr marL="3428650" indent="-228576" algn="l" rtl="0" fontAlgn="base">
        <a:spcBef>
          <a:spcPct val="20000"/>
        </a:spcBef>
        <a:spcAft>
          <a:spcPct val="0"/>
        </a:spcAft>
        <a:buClr>
          <a:schemeClr val="tx1"/>
        </a:buClr>
        <a:buSzPct val="110000"/>
        <a:buFont typeface="Arial" pitchFamily="34" charset="0"/>
        <a:buChar char="◦"/>
        <a:defRPr sz="1600">
          <a:solidFill>
            <a:schemeClr val="tx1"/>
          </a:solidFill>
          <a:effectLst>
            <a:outerShdw blurRad="38100" dist="38100" dir="2700000" algn="tl">
              <a:srgbClr val="010199"/>
            </a:outerShdw>
          </a:effectLst>
          <a:latin typeface="+mn-lt"/>
        </a:defRPr>
      </a:lvl8pPr>
      <a:lvl9pPr marL="3885802" indent="-228576" algn="l" rtl="0" fontAlgn="base">
        <a:spcBef>
          <a:spcPct val="20000"/>
        </a:spcBef>
        <a:spcAft>
          <a:spcPct val="0"/>
        </a:spcAft>
        <a:buClr>
          <a:schemeClr val="tx1"/>
        </a:buClr>
        <a:buSzPct val="110000"/>
        <a:buFont typeface="Arial" pitchFamily="34" charset="0"/>
        <a:buChar char="◦"/>
        <a:defRPr sz="1600">
          <a:solidFill>
            <a:schemeClr val="tx1"/>
          </a:solidFill>
          <a:effectLst>
            <a:outerShdw blurRad="38100" dist="38100" dir="2700000" algn="tl">
              <a:srgbClr val="010199"/>
            </a:outerShdw>
          </a:effectLst>
          <a:latin typeface="+mn-lt"/>
        </a:defRPr>
      </a:lvl9pPr>
    </p:bodyStyle>
    <p:otherStyle>
      <a:defPPr>
        <a:defRPr lang="en-US"/>
      </a:defPPr>
      <a:lvl1pPr marL="0" algn="l" defTabSz="914306" rtl="0" eaLnBrk="1" latinLnBrk="0" hangingPunct="1">
        <a:defRPr sz="1800" kern="1200">
          <a:solidFill>
            <a:schemeClr val="tx1"/>
          </a:solidFill>
          <a:latin typeface="+mn-lt"/>
          <a:ea typeface="+mn-ea"/>
          <a:cs typeface="+mn-cs"/>
        </a:defRPr>
      </a:lvl1pPr>
      <a:lvl2pPr marL="457154" algn="l" defTabSz="914306" rtl="0" eaLnBrk="1" latinLnBrk="0" hangingPunct="1">
        <a:defRPr sz="1800" kern="1200">
          <a:solidFill>
            <a:schemeClr val="tx1"/>
          </a:solidFill>
          <a:latin typeface="+mn-lt"/>
          <a:ea typeface="+mn-ea"/>
          <a:cs typeface="+mn-cs"/>
        </a:defRPr>
      </a:lvl2pPr>
      <a:lvl3pPr marL="914306" algn="l" defTabSz="914306" rtl="0" eaLnBrk="1" latinLnBrk="0" hangingPunct="1">
        <a:defRPr sz="1800" kern="1200">
          <a:solidFill>
            <a:schemeClr val="tx1"/>
          </a:solidFill>
          <a:latin typeface="+mn-lt"/>
          <a:ea typeface="+mn-ea"/>
          <a:cs typeface="+mn-cs"/>
        </a:defRPr>
      </a:lvl3pPr>
      <a:lvl4pPr marL="1371460" algn="l" defTabSz="914306" rtl="0" eaLnBrk="1" latinLnBrk="0" hangingPunct="1">
        <a:defRPr sz="1800" kern="1200">
          <a:solidFill>
            <a:schemeClr val="tx1"/>
          </a:solidFill>
          <a:latin typeface="+mn-lt"/>
          <a:ea typeface="+mn-ea"/>
          <a:cs typeface="+mn-cs"/>
        </a:defRPr>
      </a:lvl4pPr>
      <a:lvl5pPr marL="1828613" algn="l" defTabSz="914306" rtl="0" eaLnBrk="1" latinLnBrk="0" hangingPunct="1">
        <a:defRPr sz="1800" kern="1200">
          <a:solidFill>
            <a:schemeClr val="tx1"/>
          </a:solidFill>
          <a:latin typeface="+mn-lt"/>
          <a:ea typeface="+mn-ea"/>
          <a:cs typeface="+mn-cs"/>
        </a:defRPr>
      </a:lvl5pPr>
      <a:lvl6pPr marL="2285766" algn="l" defTabSz="914306" rtl="0" eaLnBrk="1" latinLnBrk="0" hangingPunct="1">
        <a:defRPr sz="1800" kern="1200">
          <a:solidFill>
            <a:schemeClr val="tx1"/>
          </a:solidFill>
          <a:latin typeface="+mn-lt"/>
          <a:ea typeface="+mn-ea"/>
          <a:cs typeface="+mn-cs"/>
        </a:defRPr>
      </a:lvl6pPr>
      <a:lvl7pPr marL="2742920" algn="l" defTabSz="914306" rtl="0" eaLnBrk="1" latinLnBrk="0" hangingPunct="1">
        <a:defRPr sz="1800" kern="1200">
          <a:solidFill>
            <a:schemeClr val="tx1"/>
          </a:solidFill>
          <a:latin typeface="+mn-lt"/>
          <a:ea typeface="+mn-ea"/>
          <a:cs typeface="+mn-cs"/>
        </a:defRPr>
      </a:lvl7pPr>
      <a:lvl8pPr marL="3200072" algn="l" defTabSz="914306" rtl="0" eaLnBrk="1" latinLnBrk="0" hangingPunct="1">
        <a:defRPr sz="1800" kern="1200">
          <a:solidFill>
            <a:schemeClr val="tx1"/>
          </a:solidFill>
          <a:latin typeface="+mn-lt"/>
          <a:ea typeface="+mn-ea"/>
          <a:cs typeface="+mn-cs"/>
        </a:defRPr>
      </a:lvl8pPr>
      <a:lvl9pPr marL="3657226" algn="l" defTabSz="91430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invGray">
      <p:bgPr>
        <a:gradFill rotWithShape="0">
          <a:gsLst>
            <a:gs pos="0">
              <a:schemeClr val="bg2"/>
            </a:gs>
            <a:gs pos="50000">
              <a:schemeClr val="bg1"/>
            </a:gs>
            <a:gs pos="100000">
              <a:schemeClr val="bg2"/>
            </a:gs>
          </a:gsLst>
          <a:lin ang="0" scaled="1"/>
        </a:gradFill>
        <a:effectLst/>
      </p:bgPr>
    </p:bg>
    <p:spTree>
      <p:nvGrpSpPr>
        <p:cNvPr id="1" name=""/>
        <p:cNvGrpSpPr/>
        <p:nvPr/>
      </p:nvGrpSpPr>
      <p:grpSpPr>
        <a:xfrm>
          <a:off x="0" y="0"/>
          <a:ext cx="0" cy="0"/>
          <a:chOff x="0" y="0"/>
          <a:chExt cx="0" cy="0"/>
        </a:xfrm>
      </p:grpSpPr>
      <p:sp>
        <p:nvSpPr>
          <p:cNvPr id="356354" name="Rectangle 2"/>
          <p:cNvSpPr>
            <a:spLocks noChangeArrowheads="1"/>
          </p:cNvSpPr>
          <p:nvPr/>
        </p:nvSpPr>
        <p:spPr bwMode="invGray">
          <a:xfrm>
            <a:off x="8783638" y="444500"/>
            <a:ext cx="360362" cy="3152775"/>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356355" name="Freeform 3"/>
          <p:cNvSpPr>
            <a:spLocks/>
          </p:cNvSpPr>
          <p:nvPr/>
        </p:nvSpPr>
        <p:spPr bwMode="invGray">
          <a:xfrm>
            <a:off x="0" y="0"/>
            <a:ext cx="9144000" cy="2133600"/>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356356" name="Freeform 4"/>
          <p:cNvSpPr>
            <a:spLocks/>
          </p:cNvSpPr>
          <p:nvPr/>
        </p:nvSpPr>
        <p:spPr bwMode="invGray">
          <a:xfrm>
            <a:off x="0" y="1163638"/>
            <a:ext cx="9144000" cy="5694362"/>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356357" name="Freeform 5"/>
          <p:cNvSpPr>
            <a:spLocks/>
          </p:cNvSpPr>
          <p:nvPr/>
        </p:nvSpPr>
        <p:spPr bwMode="invGray">
          <a:xfrm>
            <a:off x="0" y="292100"/>
            <a:ext cx="9144000" cy="854075"/>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356358" name="Freeform 6"/>
          <p:cNvSpPr>
            <a:spLocks/>
          </p:cNvSpPr>
          <p:nvPr/>
        </p:nvSpPr>
        <p:spPr bwMode="invGray">
          <a:xfrm>
            <a:off x="0" y="2405063"/>
            <a:ext cx="9144000" cy="1069975"/>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356359" name="Freeform 7"/>
          <p:cNvSpPr>
            <a:spLocks/>
          </p:cNvSpPr>
          <p:nvPr/>
        </p:nvSpPr>
        <p:spPr bwMode="white">
          <a:xfrm>
            <a:off x="2476500" y="1522413"/>
            <a:ext cx="6667500" cy="5335587"/>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356360" name="Freeform 8"/>
          <p:cNvSpPr>
            <a:spLocks/>
          </p:cNvSpPr>
          <p:nvPr/>
        </p:nvSpPr>
        <p:spPr bwMode="white">
          <a:xfrm>
            <a:off x="0" y="3443288"/>
            <a:ext cx="9144000" cy="3055937"/>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356361" name="Freeform 9"/>
          <p:cNvSpPr>
            <a:spLocks/>
          </p:cNvSpPr>
          <p:nvPr/>
        </p:nvSpPr>
        <p:spPr bwMode="white">
          <a:xfrm>
            <a:off x="0" y="3552825"/>
            <a:ext cx="6237288" cy="3365500"/>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lnSpc>
                <a:spcPct val="90000"/>
              </a:lnSpc>
              <a:spcBef>
                <a:spcPct val="20000"/>
              </a:spcBef>
              <a:buFontTx/>
              <a:buChar char="•"/>
              <a:defRPr/>
            </a:pPr>
            <a:endParaRPr lang="en-GB">
              <a:solidFill>
                <a:srgbClr val="FFFFFF"/>
              </a:solidFill>
            </a:endParaRPr>
          </a:p>
        </p:txBody>
      </p:sp>
      <p:sp>
        <p:nvSpPr>
          <p:cNvPr id="4106" name="Rectangle 10"/>
          <p:cNvSpPr>
            <a:spLocks noGrp="1" noChangeArrowheads="1"/>
          </p:cNvSpPr>
          <p:nvPr>
            <p:ph type="title"/>
          </p:nvPr>
        </p:nvSpPr>
        <p:spPr bwMode="auto">
          <a:xfrm>
            <a:off x="828675" y="203200"/>
            <a:ext cx="7772400" cy="6762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107" name="Rectangle 11"/>
          <p:cNvSpPr>
            <a:spLocks noGrp="1" noChangeArrowheads="1"/>
          </p:cNvSpPr>
          <p:nvPr>
            <p:ph type="body" idx="1"/>
          </p:nvPr>
        </p:nvSpPr>
        <p:spPr bwMode="auto">
          <a:xfrm>
            <a:off x="685800" y="2057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 Second level</a:t>
            </a:r>
          </a:p>
          <a:p>
            <a:pPr lvl="2"/>
            <a:r>
              <a:rPr lang="en-US" altLang="en-US" smtClean="0"/>
              <a:t>Third level		</a:t>
            </a:r>
          </a:p>
          <a:p>
            <a:pPr lvl="3"/>
            <a:r>
              <a:rPr lang="en-US" altLang="en-US" smtClean="0"/>
              <a:t>Fourth level</a:t>
            </a:r>
          </a:p>
          <a:p>
            <a:pPr lvl="4"/>
            <a:r>
              <a:rPr lang="en-US" altLang="en-US" smtClean="0"/>
              <a:t>Fifth level</a:t>
            </a:r>
          </a:p>
        </p:txBody>
      </p:sp>
      <p:sp>
        <p:nvSpPr>
          <p:cNvPr id="356365" name="Rectangle 13"/>
          <p:cNvSpPr>
            <a:spLocks noGrp="1" noChangeArrowheads="1"/>
          </p:cNvSpPr>
          <p:nvPr>
            <p:ph type="ftr" sz="quarter" idx="3"/>
          </p:nvPr>
        </p:nvSpPr>
        <p:spPr bwMode="auto">
          <a:xfrm>
            <a:off x="2743200" y="6553200"/>
            <a:ext cx="42672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nSpc>
                <a:spcPct val="100000"/>
              </a:lnSpc>
              <a:spcBef>
                <a:spcPct val="50000"/>
              </a:spcBef>
              <a:buFontTx/>
              <a:buNone/>
              <a:defRPr kumimoji="0" sz="1400">
                <a:solidFill>
                  <a:srgbClr val="FFCC00"/>
                </a:solidFill>
              </a:defRPr>
            </a:lvl1pPr>
          </a:lstStyle>
          <a:p>
            <a:pPr>
              <a:defRPr/>
            </a:pPr>
            <a:r>
              <a:rPr lang="en-US"/>
              <a:t>CAS 2015 H.Schmickler (CERN-BE-BI) </a:t>
            </a:r>
          </a:p>
        </p:txBody>
      </p:sp>
      <p:sp>
        <p:nvSpPr>
          <p:cNvPr id="356366" name="Rectangle 1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kumimoji="0" sz="1400">
                <a:solidFill>
                  <a:srgbClr val="FFFFFF"/>
                </a:solidFill>
              </a:defRPr>
            </a:lvl1pPr>
          </a:lstStyle>
          <a:p>
            <a:fld id="{A1FB30BC-550C-4C30-A6CA-FCF6A49B4862}" type="slidenum">
              <a:rPr lang="en-US" altLang="en-US"/>
              <a:pPr/>
              <a:t>‹#›</a:t>
            </a:fld>
            <a:endParaRPr lang="en-US" altLang="en-US"/>
          </a:p>
        </p:txBody>
      </p:sp>
      <p:pic>
        <p:nvPicPr>
          <p:cNvPr id="4110" name="Picture 25" descr="CERNlogo"/>
          <p:cNvPicPr>
            <a:picLocks noChangeAspect="1" noChangeArrowheads="1"/>
          </p:cNvPicPr>
          <p:nvPr userDrawn="1"/>
        </p:nvPicPr>
        <p:blipFill>
          <a:blip r:embed="rId13"/>
          <a:srcRect/>
          <a:stretch>
            <a:fillRect/>
          </a:stretch>
        </p:blipFill>
        <p:spPr bwMode="auto">
          <a:xfrm>
            <a:off x="161925" y="166688"/>
            <a:ext cx="820738" cy="827087"/>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4280" r:id="rId1"/>
    <p:sldLayoutId id="2147484256" r:id="rId2"/>
    <p:sldLayoutId id="2147484257" r:id="rId3"/>
    <p:sldLayoutId id="2147484281" r:id="rId4"/>
    <p:sldLayoutId id="2147484258" r:id="rId5"/>
    <p:sldLayoutId id="2147484259" r:id="rId6"/>
    <p:sldLayoutId id="2147484282" r:id="rId7"/>
    <p:sldLayoutId id="2147484283" r:id="rId8"/>
    <p:sldLayoutId id="2147484284" r:id="rId9"/>
    <p:sldLayoutId id="2147484285" r:id="rId10"/>
    <p:sldLayoutId id="2147484286" r:id="rId11"/>
  </p:sldLayoutIdLst>
  <p:transition/>
  <p:hf sldNum="0" hdr="0" dt="0"/>
  <p:txStyles>
    <p:titleStyle>
      <a:lvl1pPr algn="ctr" rtl="0" eaLnBrk="0" fontAlgn="base" hangingPunct="0">
        <a:spcBef>
          <a:spcPct val="0"/>
        </a:spcBef>
        <a:spcAft>
          <a:spcPct val="0"/>
        </a:spcAft>
        <a:defRPr kumimoji="1" sz="4000">
          <a:solidFill>
            <a:schemeClr val="tx2"/>
          </a:solidFill>
          <a:latin typeface="+mj-lt"/>
          <a:ea typeface="+mj-ea"/>
          <a:cs typeface="+mj-cs"/>
        </a:defRPr>
      </a:lvl1pPr>
      <a:lvl2pPr algn="ctr" rtl="0" eaLnBrk="0" fontAlgn="base" hangingPunct="0">
        <a:spcBef>
          <a:spcPct val="0"/>
        </a:spcBef>
        <a:spcAft>
          <a:spcPct val="0"/>
        </a:spcAft>
        <a:defRPr kumimoji="1" sz="4000">
          <a:solidFill>
            <a:schemeClr val="tx2"/>
          </a:solidFill>
          <a:latin typeface="Times New Roman" pitchFamily="18" charset="0"/>
        </a:defRPr>
      </a:lvl2pPr>
      <a:lvl3pPr algn="ctr" rtl="0" eaLnBrk="0" fontAlgn="base" hangingPunct="0">
        <a:spcBef>
          <a:spcPct val="0"/>
        </a:spcBef>
        <a:spcAft>
          <a:spcPct val="0"/>
        </a:spcAft>
        <a:defRPr kumimoji="1" sz="4000">
          <a:solidFill>
            <a:schemeClr val="tx2"/>
          </a:solidFill>
          <a:latin typeface="Times New Roman" pitchFamily="18" charset="0"/>
        </a:defRPr>
      </a:lvl3pPr>
      <a:lvl4pPr algn="ctr" rtl="0" eaLnBrk="0" fontAlgn="base" hangingPunct="0">
        <a:spcBef>
          <a:spcPct val="0"/>
        </a:spcBef>
        <a:spcAft>
          <a:spcPct val="0"/>
        </a:spcAft>
        <a:defRPr kumimoji="1" sz="4000">
          <a:solidFill>
            <a:schemeClr val="tx2"/>
          </a:solidFill>
          <a:latin typeface="Times New Roman" pitchFamily="18" charset="0"/>
        </a:defRPr>
      </a:lvl4pPr>
      <a:lvl5pPr algn="ctr" rtl="0" eaLnBrk="0" fontAlgn="base" hangingPunct="0">
        <a:spcBef>
          <a:spcPct val="0"/>
        </a:spcBef>
        <a:spcAft>
          <a:spcPct val="0"/>
        </a:spcAft>
        <a:defRPr kumimoji="1" sz="4000">
          <a:solidFill>
            <a:schemeClr val="tx2"/>
          </a:solidFill>
          <a:latin typeface="Times New Roman" pitchFamily="18" charset="0"/>
        </a:defRPr>
      </a:lvl5pPr>
      <a:lvl6pPr marL="457200" algn="ctr" rtl="0" eaLnBrk="0" fontAlgn="base" hangingPunct="0">
        <a:spcBef>
          <a:spcPct val="0"/>
        </a:spcBef>
        <a:spcAft>
          <a:spcPct val="0"/>
        </a:spcAft>
        <a:defRPr kumimoji="1" sz="4000">
          <a:solidFill>
            <a:schemeClr val="tx2"/>
          </a:solidFill>
          <a:latin typeface="Times New Roman" pitchFamily="18" charset="0"/>
        </a:defRPr>
      </a:lvl6pPr>
      <a:lvl7pPr marL="914400" algn="ctr" rtl="0" eaLnBrk="0" fontAlgn="base" hangingPunct="0">
        <a:spcBef>
          <a:spcPct val="0"/>
        </a:spcBef>
        <a:spcAft>
          <a:spcPct val="0"/>
        </a:spcAft>
        <a:defRPr kumimoji="1" sz="4000">
          <a:solidFill>
            <a:schemeClr val="tx2"/>
          </a:solidFill>
          <a:latin typeface="Times New Roman" pitchFamily="18" charset="0"/>
        </a:defRPr>
      </a:lvl7pPr>
      <a:lvl8pPr marL="1371600" algn="ctr" rtl="0" eaLnBrk="0" fontAlgn="base" hangingPunct="0">
        <a:spcBef>
          <a:spcPct val="0"/>
        </a:spcBef>
        <a:spcAft>
          <a:spcPct val="0"/>
        </a:spcAft>
        <a:defRPr kumimoji="1" sz="4000">
          <a:solidFill>
            <a:schemeClr val="tx2"/>
          </a:solidFill>
          <a:latin typeface="Times New Roman" pitchFamily="18" charset="0"/>
        </a:defRPr>
      </a:lvl8pPr>
      <a:lvl9pPr marL="1828800" algn="ctr" rtl="0" eaLnBrk="0" fontAlgn="base" hangingPunct="0">
        <a:spcBef>
          <a:spcPct val="0"/>
        </a:spcBef>
        <a:spcAft>
          <a:spcPct val="0"/>
        </a:spcAft>
        <a:defRPr kumimoji="1"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2800">
          <a:solidFill>
            <a:srgbClr val="FFCC00"/>
          </a:solidFill>
          <a:latin typeface="+mn-lt"/>
          <a:ea typeface="+mn-ea"/>
          <a:cs typeface="+mn-cs"/>
        </a:defRPr>
      </a:lvl1pPr>
      <a:lvl2pPr marL="742950" indent="-285750" algn="l" rtl="0" eaLnBrk="0" fontAlgn="base" hangingPunct="0">
        <a:spcBef>
          <a:spcPct val="20000"/>
        </a:spcBef>
        <a:spcAft>
          <a:spcPct val="0"/>
        </a:spcAft>
        <a:buFont typeface="Symbol" pitchFamily="18" charset="2"/>
        <a:buChar char="®"/>
        <a:defRPr kumimoji="1" sz="2400">
          <a:solidFill>
            <a:schemeClr val="tx1"/>
          </a:solidFill>
          <a:latin typeface="+mn-lt"/>
        </a:defRPr>
      </a:lvl2pPr>
      <a:lvl3pPr marL="1085850" indent="-228600" algn="l" rtl="0" eaLnBrk="0" fontAlgn="base" hangingPunct="0">
        <a:spcBef>
          <a:spcPct val="20000"/>
        </a:spcBef>
        <a:spcAft>
          <a:spcPct val="0"/>
        </a:spcAft>
        <a:buChar char="•"/>
        <a:defRPr kumimoji="1" sz="2400">
          <a:solidFill>
            <a:schemeClr val="tx1"/>
          </a:solidFill>
          <a:latin typeface="+mn-lt"/>
        </a:defRPr>
      </a:lvl3pPr>
      <a:lvl4pPr marL="1428750" indent="-228600" algn="l" rtl="0" eaLnBrk="0" fontAlgn="base" hangingPunct="0">
        <a:spcBef>
          <a:spcPct val="20000"/>
        </a:spcBef>
        <a:spcAft>
          <a:spcPct val="0"/>
        </a:spcAft>
        <a:buChar char="–"/>
        <a:defRPr kumimoji="1" sz="2000">
          <a:solidFill>
            <a:schemeClr val="tx1"/>
          </a:solidFill>
          <a:latin typeface="+mn-lt"/>
        </a:defRPr>
      </a:lvl4pPr>
      <a:lvl5pPr marL="1771650" indent="-228600" algn="l" rtl="0" eaLnBrk="0" fontAlgn="base" hangingPunct="0">
        <a:spcBef>
          <a:spcPct val="20000"/>
        </a:spcBef>
        <a:spcAft>
          <a:spcPct val="0"/>
        </a:spcAft>
        <a:buChar char="»"/>
        <a:defRPr kumimoji="1" sz="2000">
          <a:solidFill>
            <a:schemeClr val="tx1"/>
          </a:solidFill>
          <a:latin typeface="+mn-lt"/>
        </a:defRPr>
      </a:lvl5pPr>
      <a:lvl6pPr marL="2228850" indent="-228600" algn="l" rtl="0" eaLnBrk="0" fontAlgn="base" hangingPunct="0">
        <a:spcBef>
          <a:spcPct val="20000"/>
        </a:spcBef>
        <a:spcAft>
          <a:spcPct val="0"/>
        </a:spcAft>
        <a:buChar char="»"/>
        <a:defRPr kumimoji="1" sz="2000">
          <a:solidFill>
            <a:schemeClr val="tx1"/>
          </a:solidFill>
          <a:latin typeface="+mn-lt"/>
        </a:defRPr>
      </a:lvl6pPr>
      <a:lvl7pPr marL="2686050" indent="-228600" algn="l" rtl="0" eaLnBrk="0" fontAlgn="base" hangingPunct="0">
        <a:spcBef>
          <a:spcPct val="20000"/>
        </a:spcBef>
        <a:spcAft>
          <a:spcPct val="0"/>
        </a:spcAft>
        <a:buChar char="»"/>
        <a:defRPr kumimoji="1" sz="2000">
          <a:solidFill>
            <a:schemeClr val="tx1"/>
          </a:solidFill>
          <a:latin typeface="+mn-lt"/>
        </a:defRPr>
      </a:lvl7pPr>
      <a:lvl8pPr marL="3143250" indent="-228600" algn="l" rtl="0" eaLnBrk="0" fontAlgn="base" hangingPunct="0">
        <a:spcBef>
          <a:spcPct val="20000"/>
        </a:spcBef>
        <a:spcAft>
          <a:spcPct val="0"/>
        </a:spcAft>
        <a:buChar char="»"/>
        <a:defRPr kumimoji="1" sz="2000">
          <a:solidFill>
            <a:schemeClr val="tx1"/>
          </a:solidFill>
          <a:latin typeface="+mn-lt"/>
        </a:defRPr>
      </a:lvl8pPr>
      <a:lvl9pPr marL="360045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fr-FR"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fr-FR" altLang="en-US" smtClean="0"/>
              <a:t>Click to edit Master text styles</a:t>
            </a:r>
          </a:p>
          <a:p>
            <a:pPr lvl="1"/>
            <a:r>
              <a:rPr lang="fr-FR" altLang="en-US" smtClean="0"/>
              <a:t>Second level</a:t>
            </a:r>
          </a:p>
          <a:p>
            <a:pPr lvl="2"/>
            <a:r>
              <a:rPr lang="fr-FR" altLang="en-US" smtClean="0"/>
              <a:t>Third level</a:t>
            </a:r>
          </a:p>
          <a:p>
            <a:pPr lvl="3"/>
            <a:r>
              <a:rPr lang="fr-FR" altLang="en-US" smtClean="0"/>
              <a:t>Fourth level</a:t>
            </a:r>
          </a:p>
          <a:p>
            <a:pPr lvl="4"/>
            <a:r>
              <a:rPr lang="fr-FR" altLang="en-US" smtClean="0"/>
              <a:t>Fifth level</a:t>
            </a:r>
          </a:p>
        </p:txBody>
      </p:sp>
      <p:sp>
        <p:nvSpPr>
          <p:cNvPr id="61952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nSpc>
                <a:spcPct val="100000"/>
              </a:lnSpc>
              <a:spcBef>
                <a:spcPct val="0"/>
              </a:spcBef>
              <a:buFontTx/>
              <a:buNone/>
              <a:defRPr kumimoji="0" sz="1400">
                <a:solidFill>
                  <a:srgbClr val="000000"/>
                </a:solidFill>
              </a:defRPr>
            </a:lvl1pPr>
          </a:lstStyle>
          <a:p>
            <a:pPr>
              <a:defRPr/>
            </a:pPr>
            <a:endParaRPr lang="fr-FR"/>
          </a:p>
        </p:txBody>
      </p:sp>
      <p:sp>
        <p:nvSpPr>
          <p:cNvPr id="61952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lnSpc>
                <a:spcPct val="100000"/>
              </a:lnSpc>
              <a:spcBef>
                <a:spcPct val="0"/>
              </a:spcBef>
              <a:buFontTx/>
              <a:buNone/>
              <a:defRPr kumimoji="0" sz="1400">
                <a:solidFill>
                  <a:srgbClr val="000000"/>
                </a:solidFill>
              </a:defRPr>
            </a:lvl1pPr>
          </a:lstStyle>
          <a:p>
            <a:pPr>
              <a:defRPr/>
            </a:pPr>
            <a:r>
              <a:rPr lang="fr-FR"/>
              <a:t>CAS 2015 H.Schmickler (CERN-BE-BI) </a:t>
            </a:r>
          </a:p>
        </p:txBody>
      </p:sp>
      <p:sp>
        <p:nvSpPr>
          <p:cNvPr id="61952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kumimoji="0" sz="1400">
                <a:solidFill>
                  <a:srgbClr val="000000"/>
                </a:solidFill>
              </a:defRPr>
            </a:lvl1pPr>
          </a:lstStyle>
          <a:p>
            <a:fld id="{567444E3-FB15-4459-A4E0-03E00CDEE5C0}" type="slidenum">
              <a:rPr lang="fr-FR" altLang="en-US"/>
              <a:pPr/>
              <a:t>‹#›</a:t>
            </a:fld>
            <a:endParaRPr lang="fr-FR" altLang="en-US"/>
          </a:p>
        </p:txBody>
      </p:sp>
    </p:spTree>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614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latin typeface="Calibri"/>
              </a:defRPr>
            </a:lvl1pPr>
          </a:lstStyle>
          <a:p>
            <a:pPr>
              <a:defRPr/>
            </a:pPr>
            <a:fld id="{40D99ADF-9254-43E2-9581-D70AFE05E581}" type="datetimeFigureOut">
              <a:rPr lang="en-GB"/>
              <a:pPr>
                <a:defRPr/>
              </a:pPr>
              <a:t>24/10/2017</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latin typeface="Calibri"/>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itchFamily="34" charset="0"/>
              </a:defRPr>
            </a:lvl1pPr>
          </a:lstStyle>
          <a:p>
            <a:fld id="{9AF48EF3-2184-495A-AF46-A0AA2A4BCA02}"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8610600" y="6656388"/>
            <a:ext cx="304800" cy="15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anchor="ctr" anchorCtr="0" compatLnSpc="1">
            <a:prstTxWarp prst="textNoShape">
              <a:avLst/>
            </a:prstTxWarp>
          </a:bodyPr>
          <a:lstStyle>
            <a:lvl1pPr algn="r" eaLnBrk="1" hangingPunct="1">
              <a:defRPr kumimoji="0" sz="900">
                <a:solidFill>
                  <a:srgbClr val="000000"/>
                </a:solidFill>
                <a:latin typeface="Arial" charset="0"/>
                <a:ea typeface="ＭＳ Ｐゴシック" pitchFamily="34" charset="-128"/>
              </a:defRPr>
            </a:lvl1pPr>
          </a:lstStyle>
          <a:p>
            <a:fld id="{089278B2-BE7F-482F-92DB-8DE957A8045F}" type="slidenum">
              <a:rPr lang="en-US" altLang="en-US"/>
              <a:pPr/>
              <a:t>‹#›</a:t>
            </a:fld>
            <a:endParaRPr lang="en-US" altLang="en-US"/>
          </a:p>
        </p:txBody>
      </p:sp>
      <p:graphicFrame>
        <p:nvGraphicFramePr>
          <p:cNvPr id="7171" name="Object 10"/>
          <p:cNvGraphicFramePr>
            <a:graphicFrameLocks noChangeAspect="1"/>
          </p:cNvGraphicFramePr>
          <p:nvPr/>
        </p:nvGraphicFramePr>
        <p:xfrm>
          <a:off x="228600" y="57150"/>
          <a:ext cx="333375" cy="333375"/>
        </p:xfrm>
        <a:graphic>
          <a:graphicData uri="http://schemas.openxmlformats.org/presentationml/2006/ole">
            <p:oleObj spid="_x0000_s7171" name="CorelPhotoPaint.Image.10" r:id="rId5" imgW="1219048" imgH="1219048" progId="CorelPhotoPaint.Image.10">
              <p:embed/>
            </p:oleObj>
          </a:graphicData>
        </a:graphic>
      </p:graphicFrame>
      <p:sp>
        <p:nvSpPr>
          <p:cNvPr id="9220" name="Rectangle 56"/>
          <p:cNvSpPr>
            <a:spLocks noChangeArrowheads="1"/>
          </p:cNvSpPr>
          <p:nvPr/>
        </p:nvSpPr>
        <p:spPr bwMode="auto">
          <a:xfrm>
            <a:off x="228600" y="6656388"/>
            <a:ext cx="1752600" cy="150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lstStyle>
            <a:lvl1pPr>
              <a:defRPr kumimoji="1" sz="2400">
                <a:solidFill>
                  <a:schemeClr val="tx1"/>
                </a:solidFill>
                <a:latin typeface="Times New Roman" panose="02020603050405020304" pitchFamily="18" charset="0"/>
              </a:defRPr>
            </a:lvl1pPr>
            <a:lvl2pPr marL="742950" indent="-285750">
              <a:defRPr kumimoji="1" sz="2400">
                <a:solidFill>
                  <a:schemeClr val="tx1"/>
                </a:solidFill>
                <a:latin typeface="Times New Roman" panose="02020603050405020304" pitchFamily="18" charset="0"/>
              </a:defRPr>
            </a:lvl2pPr>
            <a:lvl3pPr marL="1143000" indent="-228600">
              <a:defRPr kumimoji="1" sz="2400">
                <a:solidFill>
                  <a:schemeClr val="tx1"/>
                </a:solidFill>
                <a:latin typeface="Times New Roman" panose="02020603050405020304" pitchFamily="18" charset="0"/>
              </a:defRPr>
            </a:lvl3pPr>
            <a:lvl4pPr marL="1600200" indent="-228600">
              <a:defRPr kumimoji="1" sz="2400">
                <a:solidFill>
                  <a:schemeClr val="tx1"/>
                </a:solidFill>
                <a:latin typeface="Times New Roman" panose="02020603050405020304" pitchFamily="18" charset="0"/>
              </a:defRPr>
            </a:lvl4pPr>
            <a:lvl5pPr marL="2057400" indent="-22860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defRPr/>
            </a:pP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M.Gasior, </a:t>
            </a:r>
            <a:r>
              <a:rPr kumimoji="0" lang="pl-PL"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CERN-</a:t>
            </a: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B</a:t>
            </a:r>
            <a:r>
              <a:rPr kumimoji="0" lang="pl-PL"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E</a:t>
            </a:r>
            <a:r>
              <a:rPr kumimoji="0" lang="en-US" altLang="en-US" sz="9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-BI</a:t>
            </a:r>
          </a:p>
        </p:txBody>
      </p:sp>
      <p:sp>
        <p:nvSpPr>
          <p:cNvPr id="7173" name="Line 62"/>
          <p:cNvSpPr>
            <a:spLocks noChangeShapeType="1"/>
          </p:cNvSpPr>
          <p:nvPr userDrawn="1"/>
        </p:nvSpPr>
        <p:spPr bwMode="auto">
          <a:xfrm>
            <a:off x="228600" y="457200"/>
            <a:ext cx="8686800" cy="0"/>
          </a:xfrm>
          <a:prstGeom prst="line">
            <a:avLst/>
          </a:prstGeom>
          <a:noFill/>
          <a:ln w="25400">
            <a:solidFill>
              <a:srgbClr val="CC0000"/>
            </a:solidFill>
            <a:round/>
            <a:headEnd/>
            <a:tailEnd/>
          </a:ln>
        </p:spPr>
        <p:txBody>
          <a:bodyPr/>
          <a:lstStyle/>
          <a:p>
            <a:endParaRPr lang="ru-RU"/>
          </a:p>
        </p:txBody>
      </p:sp>
      <p:sp>
        <p:nvSpPr>
          <p:cNvPr id="7174" name="Line 63"/>
          <p:cNvSpPr>
            <a:spLocks noChangeShapeType="1"/>
          </p:cNvSpPr>
          <p:nvPr userDrawn="1"/>
        </p:nvSpPr>
        <p:spPr bwMode="auto">
          <a:xfrm>
            <a:off x="228600" y="6602413"/>
            <a:ext cx="8686800" cy="0"/>
          </a:xfrm>
          <a:prstGeom prst="line">
            <a:avLst/>
          </a:prstGeom>
          <a:noFill/>
          <a:ln w="25400">
            <a:solidFill>
              <a:srgbClr val="CC0000"/>
            </a:solidFill>
            <a:round/>
            <a:headEnd/>
            <a:tailEnd/>
          </a:ln>
        </p:spPr>
        <p:txBody>
          <a:bodyPr/>
          <a:lstStyle/>
          <a:p>
            <a:endParaRPr lang="ru-RU"/>
          </a:p>
        </p:txBody>
      </p:sp>
      <p:graphicFrame>
        <p:nvGraphicFramePr>
          <p:cNvPr id="7175" name="Object 71"/>
          <p:cNvGraphicFramePr>
            <a:graphicFrameLocks noChangeAspect="1"/>
          </p:cNvGraphicFramePr>
          <p:nvPr/>
        </p:nvGraphicFramePr>
        <p:xfrm>
          <a:off x="8566150" y="57150"/>
          <a:ext cx="333375" cy="333375"/>
        </p:xfrm>
        <a:graphic>
          <a:graphicData uri="http://schemas.openxmlformats.org/presentationml/2006/ole">
            <p:oleObj spid="_x0000_s7175" name="CorelPhotoPaint.Image.10" r:id="rId6" imgW="1219048" imgH="1219048" progId="CorelPhotoPaint.Image.10">
              <p:embed/>
            </p:oleObj>
          </a:graphicData>
        </a:graphic>
      </p:graphicFrame>
    </p:spTree>
  </p:cSld>
  <p:clrMap bg1="lt1" tx1="dk1" bg2="lt2" tx2="dk2" accent1="accent1" accent2="accent2" accent3="accent3" accent4="accent4" accent5="accent5" accent6="accent6" hlink="hlink" folHlink="folHlink"/>
  <p:sldLayoutIdLst>
    <p:sldLayoutId id="2147484298" r:id="rId1"/>
    <p:sldLayoutId id="2147484299" r:id="rId2"/>
  </p:sldLayoutIdLst>
  <p:timing>
    <p:tnLst>
      <p:par>
        <p:cTn id="1" dur="indefinite" restart="never" nodeType="tmRoot"/>
      </p:par>
    </p:tnLst>
  </p:timing>
  <p:hf hdr="0" dt="0"/>
  <p:txStyles>
    <p:titleStyle>
      <a:lvl1pPr algn="ctr" rtl="0" eaLnBrk="0" fontAlgn="base" hangingPunct="0">
        <a:spcBef>
          <a:spcPct val="0"/>
        </a:spcBef>
        <a:spcAft>
          <a:spcPct val="0"/>
        </a:spcAft>
        <a:defRPr sz="2000" b="1">
          <a:solidFill>
            <a:schemeClr val="tx2"/>
          </a:solidFill>
          <a:latin typeface="+mj-lt"/>
          <a:ea typeface="ＭＳ Ｐゴシック" charset="0"/>
          <a:cs typeface="+mj-cs"/>
        </a:defRPr>
      </a:lvl1pPr>
      <a:lvl2pPr algn="ctr" rtl="0" eaLnBrk="0" fontAlgn="base" hangingPunct="0">
        <a:spcBef>
          <a:spcPct val="0"/>
        </a:spcBef>
        <a:spcAft>
          <a:spcPct val="0"/>
        </a:spcAft>
        <a:defRPr sz="2000" b="1">
          <a:solidFill>
            <a:schemeClr val="tx2"/>
          </a:solidFill>
          <a:latin typeface="Arial" pitchFamily="34" charset="0"/>
          <a:ea typeface="ＭＳ Ｐゴシック" charset="0"/>
        </a:defRPr>
      </a:lvl2pPr>
      <a:lvl3pPr algn="ctr" rtl="0" eaLnBrk="0" fontAlgn="base" hangingPunct="0">
        <a:spcBef>
          <a:spcPct val="0"/>
        </a:spcBef>
        <a:spcAft>
          <a:spcPct val="0"/>
        </a:spcAft>
        <a:defRPr sz="2000" b="1">
          <a:solidFill>
            <a:schemeClr val="tx2"/>
          </a:solidFill>
          <a:latin typeface="Arial" pitchFamily="34" charset="0"/>
          <a:ea typeface="ＭＳ Ｐゴシック" charset="0"/>
        </a:defRPr>
      </a:lvl3pPr>
      <a:lvl4pPr algn="ctr" rtl="0" eaLnBrk="0" fontAlgn="base" hangingPunct="0">
        <a:spcBef>
          <a:spcPct val="0"/>
        </a:spcBef>
        <a:spcAft>
          <a:spcPct val="0"/>
        </a:spcAft>
        <a:defRPr sz="2000" b="1">
          <a:solidFill>
            <a:schemeClr val="tx2"/>
          </a:solidFill>
          <a:latin typeface="Arial" pitchFamily="34" charset="0"/>
          <a:ea typeface="ＭＳ Ｐゴシック" charset="0"/>
        </a:defRPr>
      </a:lvl4pPr>
      <a:lvl5pPr algn="ctr" rtl="0" eaLnBrk="0" fontAlgn="base" hangingPunct="0">
        <a:spcBef>
          <a:spcPct val="0"/>
        </a:spcBef>
        <a:spcAft>
          <a:spcPct val="0"/>
        </a:spcAft>
        <a:defRPr sz="2000" b="1">
          <a:solidFill>
            <a:schemeClr val="tx2"/>
          </a:solidFill>
          <a:latin typeface="Arial" pitchFamily="34" charset="0"/>
          <a:ea typeface="ＭＳ Ｐゴシック" charset="0"/>
        </a:defRPr>
      </a:lvl5pPr>
      <a:lvl6pPr marL="457200" algn="ctr" rtl="0" fontAlgn="base">
        <a:spcBef>
          <a:spcPct val="0"/>
        </a:spcBef>
        <a:spcAft>
          <a:spcPct val="0"/>
        </a:spcAft>
        <a:defRPr sz="2000" b="1">
          <a:solidFill>
            <a:schemeClr val="tx2"/>
          </a:solidFill>
          <a:latin typeface="Arial" pitchFamily="34" charset="0"/>
        </a:defRPr>
      </a:lvl6pPr>
      <a:lvl7pPr marL="914400" algn="ctr" rtl="0" fontAlgn="base">
        <a:spcBef>
          <a:spcPct val="0"/>
        </a:spcBef>
        <a:spcAft>
          <a:spcPct val="0"/>
        </a:spcAft>
        <a:defRPr sz="2000" b="1">
          <a:solidFill>
            <a:schemeClr val="tx2"/>
          </a:solidFill>
          <a:latin typeface="Arial" pitchFamily="34" charset="0"/>
        </a:defRPr>
      </a:lvl7pPr>
      <a:lvl8pPr marL="1371600" algn="ctr" rtl="0" fontAlgn="base">
        <a:spcBef>
          <a:spcPct val="0"/>
        </a:spcBef>
        <a:spcAft>
          <a:spcPct val="0"/>
        </a:spcAft>
        <a:defRPr sz="2000" b="1">
          <a:solidFill>
            <a:schemeClr val="tx2"/>
          </a:solidFill>
          <a:latin typeface="Arial" pitchFamily="34" charset="0"/>
        </a:defRPr>
      </a:lvl8pPr>
      <a:lvl9pPr marL="1828800" algn="ctr" rtl="0" fontAlgn="base">
        <a:spcBef>
          <a:spcPct val="0"/>
        </a:spcBef>
        <a:spcAft>
          <a:spcPct val="0"/>
        </a:spcAft>
        <a:defRPr sz="2000" b="1">
          <a:solidFill>
            <a:schemeClr val="tx2"/>
          </a:solidFill>
          <a:latin typeface="Arial" pitchFamily="34" charset="0"/>
        </a:defRPr>
      </a:lvl9pPr>
    </p:titleStyle>
    <p:bodyStyle>
      <a:lvl1pPr marL="342900" indent="-227013" algn="l" rtl="0" eaLnBrk="0" fontAlgn="base" hangingPunct="0">
        <a:spcBef>
          <a:spcPct val="20000"/>
        </a:spcBef>
        <a:spcAft>
          <a:spcPct val="0"/>
        </a:spcAft>
        <a:buFont typeface="Wingdings" pitchFamily="2" charset="2"/>
        <a:buChar char="§"/>
        <a:defRPr sz="1600">
          <a:solidFill>
            <a:schemeClr val="tx1"/>
          </a:solidFill>
          <a:latin typeface="+mn-lt"/>
          <a:ea typeface="ＭＳ Ｐゴシック" charset="0"/>
          <a:cs typeface="+mn-cs"/>
        </a:defRPr>
      </a:lvl1pPr>
      <a:lvl2pPr marL="742950" indent="-174625" algn="l" rtl="0" eaLnBrk="0" fontAlgn="base" hangingPunct="0">
        <a:spcBef>
          <a:spcPct val="20000"/>
        </a:spcBef>
        <a:spcAft>
          <a:spcPct val="0"/>
        </a:spcAft>
        <a:buChar char="–"/>
        <a:defRPr sz="1400">
          <a:solidFill>
            <a:schemeClr val="tx1"/>
          </a:solidFill>
          <a:latin typeface="+mn-lt"/>
          <a:ea typeface="ＭＳ Ｐゴシック" charset="0"/>
        </a:defRPr>
      </a:lvl2pPr>
      <a:lvl3pPr marL="1143000" indent="-112713" algn="l" rtl="0" eaLnBrk="0" fontAlgn="base" hangingPunct="0">
        <a:spcBef>
          <a:spcPct val="20000"/>
        </a:spcBef>
        <a:spcAft>
          <a:spcPct val="0"/>
        </a:spcAft>
        <a:buChar char="•"/>
        <a:defRPr sz="1600">
          <a:solidFill>
            <a:schemeClr val="tx1"/>
          </a:solidFill>
          <a:latin typeface="+mn-lt"/>
          <a:ea typeface="ＭＳ Ｐゴシック" charset="0"/>
        </a:defRPr>
      </a:lvl3pPr>
      <a:lvl4pPr marL="1600200" indent="-117475" algn="l" rtl="0" eaLnBrk="0" fontAlgn="base" hangingPunct="0">
        <a:spcBef>
          <a:spcPct val="20000"/>
        </a:spcBef>
        <a:spcAft>
          <a:spcPct val="0"/>
        </a:spcAft>
        <a:buChar char="–"/>
        <a:defRPr sz="1200">
          <a:solidFill>
            <a:schemeClr val="tx1"/>
          </a:solidFill>
          <a:latin typeface="+mn-lt"/>
          <a:ea typeface="ＭＳ Ｐゴシック" charset="0"/>
        </a:defRPr>
      </a:lvl4pPr>
      <a:lvl5pPr marL="2057400" indent="-112713" algn="l" rtl="0" eaLnBrk="0" fontAlgn="base" hangingPunct="0">
        <a:spcBef>
          <a:spcPct val="20000"/>
        </a:spcBef>
        <a:spcAft>
          <a:spcPct val="0"/>
        </a:spcAft>
        <a:buChar char="»"/>
        <a:defRPr sz="1000">
          <a:solidFill>
            <a:schemeClr val="tx1"/>
          </a:solidFill>
          <a:latin typeface="+mn-lt"/>
          <a:ea typeface="ＭＳ Ｐゴシック" charset="0"/>
        </a:defRPr>
      </a:lvl5pPr>
      <a:lvl6pPr marL="2514600" indent="-112713" algn="l" rtl="0" fontAlgn="base">
        <a:spcBef>
          <a:spcPct val="20000"/>
        </a:spcBef>
        <a:spcAft>
          <a:spcPct val="0"/>
        </a:spcAft>
        <a:buChar char="»"/>
        <a:defRPr sz="1000">
          <a:solidFill>
            <a:schemeClr val="tx1"/>
          </a:solidFill>
          <a:latin typeface="+mn-lt"/>
        </a:defRPr>
      </a:lvl6pPr>
      <a:lvl7pPr marL="2971800" indent="-112713" algn="l" rtl="0" fontAlgn="base">
        <a:spcBef>
          <a:spcPct val="20000"/>
        </a:spcBef>
        <a:spcAft>
          <a:spcPct val="0"/>
        </a:spcAft>
        <a:buChar char="»"/>
        <a:defRPr sz="1000">
          <a:solidFill>
            <a:schemeClr val="tx1"/>
          </a:solidFill>
          <a:latin typeface="+mn-lt"/>
        </a:defRPr>
      </a:lvl7pPr>
      <a:lvl8pPr marL="3429000" indent="-112713" algn="l" rtl="0" fontAlgn="base">
        <a:spcBef>
          <a:spcPct val="20000"/>
        </a:spcBef>
        <a:spcAft>
          <a:spcPct val="0"/>
        </a:spcAft>
        <a:buChar char="»"/>
        <a:defRPr sz="1000">
          <a:solidFill>
            <a:schemeClr val="tx1"/>
          </a:solidFill>
          <a:latin typeface="+mn-lt"/>
        </a:defRPr>
      </a:lvl8pPr>
      <a:lvl9pPr marL="3886200" indent="-112713" algn="l" rtl="0" fontAlgn="base">
        <a:spcBef>
          <a:spcPct val="20000"/>
        </a:spcBef>
        <a:spcAft>
          <a:spcPct val="0"/>
        </a:spcAft>
        <a:buChar char="»"/>
        <a:defRPr sz="1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900" smtClean="0">
                <a:solidFill>
                  <a:prstClr val="black">
                    <a:tint val="75000"/>
                  </a:prstClr>
                </a:solidFill>
                <a:latin typeface="Calibri" panose="020F0502020204030204"/>
              </a:defRPr>
            </a:lvl1pPr>
          </a:lstStyle>
          <a:p>
            <a:pPr>
              <a:defRPr/>
            </a:pPr>
            <a:fld id="{AA32E54C-4615-46C7-ADBF-2D6C1BE35BEB}" type="datetimeFigureOut">
              <a:rPr lang="en-GB"/>
              <a:pPr>
                <a:defRPr/>
              </a:pPr>
              <a:t>24/10/2017</a:t>
            </a:fld>
            <a:endParaRPr lang="en-GB"/>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kumimoji="0" sz="900">
                <a:solidFill>
                  <a:prstClr val="black">
                    <a:tint val="75000"/>
                  </a:prstClr>
                </a:solidFill>
                <a:latin typeface="Calibri" panose="020F0502020204030204"/>
              </a:defRPr>
            </a:lvl1pPr>
          </a:lstStyle>
          <a:p>
            <a:pPr>
              <a:defRPr/>
            </a:pPr>
            <a:endParaRPr lang="en-GB"/>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900">
                <a:solidFill>
                  <a:srgbClr val="898989"/>
                </a:solidFill>
                <a:latin typeface="Calibri" pitchFamily="34" charset="0"/>
              </a:defRPr>
            </a:lvl1pPr>
          </a:lstStyle>
          <a:p>
            <a:fld id="{34184671-406D-4F81-8DB8-FBE6BEDCF000}"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itchFamily="34" charset="0"/>
        </a:defRPr>
      </a:lvl2pPr>
      <a:lvl3pPr algn="l" defTabSz="685800" rtl="0" fontAlgn="base">
        <a:lnSpc>
          <a:spcPct val="90000"/>
        </a:lnSpc>
        <a:spcBef>
          <a:spcPct val="0"/>
        </a:spcBef>
        <a:spcAft>
          <a:spcPct val="0"/>
        </a:spcAft>
        <a:defRPr sz="3300">
          <a:solidFill>
            <a:schemeClr val="tx1"/>
          </a:solidFill>
          <a:latin typeface="Calibri Light" pitchFamily="34" charset="0"/>
        </a:defRPr>
      </a:lvl3pPr>
      <a:lvl4pPr algn="l" defTabSz="685800" rtl="0" fontAlgn="base">
        <a:lnSpc>
          <a:spcPct val="90000"/>
        </a:lnSpc>
        <a:spcBef>
          <a:spcPct val="0"/>
        </a:spcBef>
        <a:spcAft>
          <a:spcPct val="0"/>
        </a:spcAft>
        <a:defRPr sz="3300">
          <a:solidFill>
            <a:schemeClr val="tx1"/>
          </a:solidFill>
          <a:latin typeface="Calibri Light" pitchFamily="34" charset="0"/>
        </a:defRPr>
      </a:lvl4pPr>
      <a:lvl5pPr algn="l" defTabSz="685800" rtl="0" fontAlgn="base">
        <a:lnSpc>
          <a:spcPct val="90000"/>
        </a:lnSpc>
        <a:spcBef>
          <a:spcPct val="0"/>
        </a:spcBef>
        <a:spcAft>
          <a:spcPct val="0"/>
        </a:spcAft>
        <a:defRPr sz="3300">
          <a:solidFill>
            <a:schemeClr val="tx1"/>
          </a:solidFill>
          <a:latin typeface="Calibri Light" pitchFamily="34" charset="0"/>
        </a:defRPr>
      </a:lvl5pPr>
      <a:lvl6pPr marL="457200" algn="l" defTabSz="685800" rtl="0" fontAlgn="base">
        <a:lnSpc>
          <a:spcPct val="90000"/>
        </a:lnSpc>
        <a:spcBef>
          <a:spcPct val="0"/>
        </a:spcBef>
        <a:spcAft>
          <a:spcPct val="0"/>
        </a:spcAft>
        <a:defRPr sz="3300">
          <a:solidFill>
            <a:schemeClr val="tx1"/>
          </a:solidFill>
          <a:latin typeface="Calibri Light" pitchFamily="34" charset="0"/>
        </a:defRPr>
      </a:lvl6pPr>
      <a:lvl7pPr marL="914400" algn="l" defTabSz="685800" rtl="0" fontAlgn="base">
        <a:lnSpc>
          <a:spcPct val="90000"/>
        </a:lnSpc>
        <a:spcBef>
          <a:spcPct val="0"/>
        </a:spcBef>
        <a:spcAft>
          <a:spcPct val="0"/>
        </a:spcAft>
        <a:defRPr sz="3300">
          <a:solidFill>
            <a:schemeClr val="tx1"/>
          </a:solidFill>
          <a:latin typeface="Calibri Light" pitchFamily="34" charset="0"/>
        </a:defRPr>
      </a:lvl7pPr>
      <a:lvl8pPr marL="1371600" algn="l" defTabSz="685800" rtl="0" fontAlgn="base">
        <a:lnSpc>
          <a:spcPct val="90000"/>
        </a:lnSpc>
        <a:spcBef>
          <a:spcPct val="0"/>
        </a:spcBef>
        <a:spcAft>
          <a:spcPct val="0"/>
        </a:spcAft>
        <a:defRPr sz="3300">
          <a:solidFill>
            <a:schemeClr val="tx1"/>
          </a:solidFill>
          <a:latin typeface="Calibri Light" pitchFamily="34" charset="0"/>
        </a:defRPr>
      </a:lvl8pPr>
      <a:lvl9pPr marL="1828800" algn="l" defTabSz="685800" rtl="0" fontAlgn="base">
        <a:lnSpc>
          <a:spcPct val="90000"/>
        </a:lnSpc>
        <a:spcBef>
          <a:spcPct val="0"/>
        </a:spcBef>
        <a:spcAft>
          <a:spcPct val="0"/>
        </a:spcAft>
        <a:defRPr sz="3300">
          <a:solidFill>
            <a:schemeClr val="tx1"/>
          </a:solidFill>
          <a:latin typeface="Calibri Light" pitchFamily="34" charset="0"/>
        </a:defRPr>
      </a:lvl9pPr>
    </p:titleStyle>
    <p:bodyStyle>
      <a:lvl1pPr marL="171450" indent="-171450" algn="l" defTabSz="685800" rtl="0" fontAlgn="base">
        <a:lnSpc>
          <a:spcPct val="90000"/>
        </a:lnSpc>
        <a:spcBef>
          <a:spcPts val="750"/>
        </a:spcBef>
        <a:spcAft>
          <a:spcPct val="0"/>
        </a:spcAft>
        <a:buFont typeface="Arial"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26" Type="http://schemas.openxmlformats.org/officeDocument/2006/relationships/image" Target="../media/image34.pn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5" Type="http://schemas.openxmlformats.org/officeDocument/2006/relationships/image" Target="../media/image33.png"/><Relationship Id="rId2" Type="http://schemas.openxmlformats.org/officeDocument/2006/relationships/image" Target="../media/image10.png"/><Relationship Id="rId16" Type="http://schemas.openxmlformats.org/officeDocument/2006/relationships/image" Target="../media/image24.png"/><Relationship Id="rId20" Type="http://schemas.openxmlformats.org/officeDocument/2006/relationships/image" Target="../media/image28.png"/><Relationship Id="rId29"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 Id="rId27" Type="http://schemas.openxmlformats.org/officeDocument/2006/relationships/image" Target="../media/image35.png"/><Relationship Id="rId30"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48.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48.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8.xml"/><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xml"/><Relationship Id="rId1" Type="http://schemas.openxmlformats.org/officeDocument/2006/relationships/slideLayout" Target="../slideLayouts/slideLayout47.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xml"/><Relationship Id="rId1" Type="http://schemas.openxmlformats.org/officeDocument/2006/relationships/slideLayout" Target="../slideLayouts/slideLayout48.xml"/><Relationship Id="rId4" Type="http://schemas.openxmlformats.org/officeDocument/2006/relationships/image" Target="../media/image57.jpeg"/></Relationships>
</file>

<file path=ppt/slides/_rels/slide2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slideLayout" Target="../slideLayouts/slideLayout59.xml"/><Relationship Id="rId1" Type="http://schemas.openxmlformats.org/officeDocument/2006/relationships/vmlDrawing" Target="../drawings/vmlDrawing4.v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oleObject" Target="../embeddings/oleObject7.bin"/></Relationships>
</file>

<file path=ppt/slides/_rels/slide3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59.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9.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31.xml"/><Relationship Id="rId1" Type="http://schemas.openxmlformats.org/officeDocument/2006/relationships/vmlDrawing" Target="../drawings/vmlDrawing6.vml"/><Relationship Id="rId4" Type="http://schemas.openxmlformats.org/officeDocument/2006/relationships/oleObject" Target="../embeddings/oleObject11.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9.xml.rels><?xml version="1.0" encoding="UTF-8" standalone="yes"?>
<Relationships xmlns="http://schemas.openxmlformats.org/package/2006/relationships"><Relationship Id="rId2" Type="http://schemas.openxmlformats.org/officeDocument/2006/relationships/image" Target="../media/image96.wmf"/><Relationship Id="rId1" Type="http://schemas.openxmlformats.org/officeDocument/2006/relationships/slideLayout" Target="../slideLayouts/slideLayout4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42.xml"/><Relationship Id="rId1" Type="http://schemas.openxmlformats.org/officeDocument/2006/relationships/vmlDrawing" Target="../drawings/vmlDrawing7.vml"/></Relationships>
</file>

<file path=ppt/slides/_rels/slide51.xml.rels><?xml version="1.0" encoding="UTF-8" standalone="yes"?>
<Relationships xmlns="http://schemas.openxmlformats.org/package/2006/relationships"><Relationship Id="rId2" Type="http://schemas.openxmlformats.org/officeDocument/2006/relationships/image" Target="../media/image98.wmf"/><Relationship Id="rId1" Type="http://schemas.openxmlformats.org/officeDocument/2006/relationships/slideLayout" Target="../slideLayouts/slideLayout42.xml"/></Relationships>
</file>

<file path=ppt/slides/_rels/slide5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image" Target="../media/image102.gif"/><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12.wmf"/><Relationship Id="rId4" Type="http://schemas.openxmlformats.org/officeDocument/2006/relationships/image" Target="../media/image111.wmf"/></Relationships>
</file>

<file path=ppt/slides/_rels/slide64.xml.rels><?xml version="1.0" encoding="UTF-8" standalone="yes"?>
<Relationships xmlns="http://schemas.openxmlformats.org/package/2006/relationships"><Relationship Id="rId3" Type="http://schemas.openxmlformats.org/officeDocument/2006/relationships/image" Target="../media/image113.w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2.wmf"/><Relationship Id="rId4" Type="http://schemas.openxmlformats.org/officeDocument/2006/relationships/image" Target="../media/image114.w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p:cNvPicPr>
          <p:nvPr/>
        </p:nvPicPr>
        <p:blipFill>
          <a:blip r:embed="rId3"/>
          <a:srcRect/>
          <a:stretch>
            <a:fillRect/>
          </a:stretch>
        </p:blipFill>
        <p:spPr bwMode="auto">
          <a:xfrm>
            <a:off x="985838" y="1143000"/>
            <a:ext cx="7443787" cy="4645025"/>
          </a:xfrm>
          <a:prstGeom prst="rect">
            <a:avLst/>
          </a:prstGeom>
          <a:noFill/>
          <a:ln w="9525">
            <a:noFill/>
            <a:miter lim="800000"/>
            <a:headEnd/>
            <a:tailEnd/>
          </a:ln>
        </p:spPr>
      </p:pic>
      <p:grpSp>
        <p:nvGrpSpPr>
          <p:cNvPr id="2" name="Group 8"/>
          <p:cNvGrpSpPr>
            <a:grpSpLocks/>
          </p:cNvGrpSpPr>
          <p:nvPr/>
        </p:nvGrpSpPr>
        <p:grpSpPr bwMode="auto">
          <a:xfrm>
            <a:off x="4024313" y="192088"/>
            <a:ext cx="4373562" cy="1592262"/>
            <a:chOff x="4024911" y="192234"/>
            <a:chExt cx="4373131" cy="1591897"/>
          </a:xfrm>
        </p:grpSpPr>
        <p:sp>
          <p:nvSpPr>
            <p:cNvPr id="52230" name="Oval 4"/>
            <p:cNvSpPr>
              <a:spLocks noChangeArrowheads="1"/>
            </p:cNvSpPr>
            <p:nvPr/>
          </p:nvSpPr>
          <p:spPr bwMode="auto">
            <a:xfrm>
              <a:off x="4708358" y="344905"/>
              <a:ext cx="3689684" cy="633663"/>
            </a:xfrm>
            <a:prstGeom prst="ellipse">
              <a:avLst/>
            </a:prstGeom>
            <a:solidFill>
              <a:schemeClr val="accent1"/>
            </a:solidFill>
            <a:ln w="9525">
              <a:solidFill>
                <a:schemeClr val="tx1"/>
              </a:solidFill>
              <a:round/>
              <a:headEnd/>
              <a:tailEnd/>
            </a:ln>
          </p:spPr>
          <p:txBody>
            <a:bodyPr wrap="none" anchor="ctr"/>
            <a:lstStyle/>
            <a:p>
              <a:pPr>
                <a:lnSpc>
                  <a:spcPct val="90000"/>
                </a:lnSpc>
                <a:spcBef>
                  <a:spcPct val="20000"/>
                </a:spcBef>
                <a:buFontTx/>
                <a:buChar char="•"/>
              </a:pPr>
              <a:endParaRPr lang="en-US" altLang="en-US"/>
            </a:p>
          </p:txBody>
        </p:sp>
        <p:sp>
          <p:nvSpPr>
            <p:cNvPr id="52231" name="AutoShape 5"/>
            <p:cNvSpPr>
              <a:spLocks noChangeArrowheads="1"/>
            </p:cNvSpPr>
            <p:nvPr/>
          </p:nvSpPr>
          <p:spPr bwMode="auto">
            <a:xfrm rot="-5040330">
              <a:off x="3726487" y="490658"/>
              <a:ext cx="1591897" cy="995049"/>
            </a:xfrm>
            <a:prstGeom prst="curvedDownArrow">
              <a:avLst>
                <a:gd name="adj1" fmla="val 41099"/>
                <a:gd name="adj2" fmla="val 82191"/>
                <a:gd name="adj3" fmla="val 33333"/>
              </a:avLst>
            </a:prstGeom>
            <a:solidFill>
              <a:schemeClr val="tx1"/>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52232" name="Text Box 6"/>
            <p:cNvSpPr txBox="1">
              <a:spLocks noChangeArrowheads="1"/>
            </p:cNvSpPr>
            <p:nvPr/>
          </p:nvSpPr>
          <p:spPr bwMode="auto">
            <a:xfrm>
              <a:off x="5664395" y="1051975"/>
              <a:ext cx="1585102" cy="707886"/>
            </a:xfrm>
            <a:prstGeom prst="rect">
              <a:avLst/>
            </a:prstGeom>
            <a:noFill/>
            <a:ln w="9525">
              <a:noFill/>
              <a:miter lim="800000"/>
              <a:headEnd/>
              <a:tailEnd/>
            </a:ln>
          </p:spPr>
          <p:txBody>
            <a:bodyPr>
              <a:spAutoFit/>
            </a:bodyPr>
            <a:lstStyle/>
            <a:p>
              <a:pPr algn="ctr"/>
              <a:r>
                <a:rPr kumimoji="0" lang="en-GB" altLang="en-US" sz="4000"/>
                <a:t>Today</a:t>
              </a:r>
            </a:p>
          </p:txBody>
        </p:sp>
      </p:grpSp>
      <p:sp>
        <p:nvSpPr>
          <p:cNvPr id="52228" name="Rectangle 2"/>
          <p:cNvSpPr>
            <a:spLocks noGrp="1" noChangeArrowheads="1"/>
          </p:cNvSpPr>
          <p:nvPr>
            <p:ph type="ctrTitle"/>
          </p:nvPr>
        </p:nvSpPr>
        <p:spPr>
          <a:xfrm>
            <a:off x="171450" y="258763"/>
            <a:ext cx="8972550" cy="687387"/>
          </a:xfrm>
        </p:spPr>
        <p:txBody>
          <a:bodyPr/>
          <a:lstStyle/>
          <a:p>
            <a:r>
              <a:rPr lang="fr-FR" altLang="en-US" sz="3200" smtClean="0"/>
              <a:t>Beam Instrumentation &amp; Beam Diagnostics</a:t>
            </a:r>
          </a:p>
        </p:txBody>
      </p:sp>
      <p:sp>
        <p:nvSpPr>
          <p:cNvPr id="52229" name="Rectangle 3"/>
          <p:cNvSpPr>
            <a:spLocks noChangeArrowheads="1"/>
          </p:cNvSpPr>
          <p:nvPr/>
        </p:nvSpPr>
        <p:spPr bwMode="auto">
          <a:xfrm>
            <a:off x="954088" y="5924550"/>
            <a:ext cx="7299325" cy="461963"/>
          </a:xfrm>
          <a:prstGeom prst="rect">
            <a:avLst/>
          </a:prstGeom>
          <a:noFill/>
          <a:ln w="9525">
            <a:noFill/>
            <a:miter lim="800000"/>
            <a:headEnd/>
            <a:tailEnd/>
          </a:ln>
        </p:spPr>
        <p:txBody>
          <a:bodyPr>
            <a:spAutoFit/>
          </a:bodyPr>
          <a:lstStyle/>
          <a:p>
            <a:pPr algn="ctr">
              <a:spcBef>
                <a:spcPct val="50000"/>
              </a:spcBef>
            </a:pPr>
            <a:r>
              <a:rPr kumimoji="0" lang="en-GB" altLang="en-US"/>
              <a:t>CAS 2015  </a:t>
            </a:r>
            <a:r>
              <a:rPr kumimoji="0" lang="en-GB" altLang="en-US">
                <a:solidFill>
                  <a:schemeClr val="tx2"/>
                </a:solidFill>
              </a:rPr>
              <a:t>Hermann Schmickler (CERN)</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4"/>
          <p:cNvSpPr>
            <a:spLocks noGrp="1"/>
          </p:cNvSpPr>
          <p:nvPr>
            <p:ph type="ftr" sz="quarter" idx="10"/>
          </p:nvPr>
        </p:nvSpPr>
        <p:spPr>
          <a:noFill/>
        </p:spPr>
        <p:txBody>
          <a:bodyPr/>
          <a:lstStyle/>
          <a:p>
            <a:r>
              <a:rPr lang="en-US" altLang="en-US" smtClean="0"/>
              <a:t>CAS 2015 H.Schmickler (CERN-BE-BI) </a:t>
            </a:r>
          </a:p>
        </p:txBody>
      </p:sp>
      <p:sp>
        <p:nvSpPr>
          <p:cNvPr id="54275" name="Rectangle 2"/>
          <p:cNvSpPr>
            <a:spLocks noGrp="1" noChangeArrowheads="1"/>
          </p:cNvSpPr>
          <p:nvPr>
            <p:ph type="title"/>
          </p:nvPr>
        </p:nvSpPr>
        <p:spPr/>
        <p:txBody>
          <a:bodyPr/>
          <a:lstStyle/>
          <a:p>
            <a:r>
              <a:rPr lang="en-US" altLang="en-US" sz="3600" smtClean="0"/>
              <a:t>Instrumentation-</a:t>
            </a:r>
            <a:r>
              <a:rPr lang="en-US" altLang="en-US" sz="3600" smtClean="0">
                <a:solidFill>
                  <a:srgbClr val="00FFFF"/>
                </a:solidFill>
              </a:rPr>
              <a:t>--Diagnostics</a:t>
            </a:r>
          </a:p>
        </p:txBody>
      </p:sp>
      <p:sp>
        <p:nvSpPr>
          <p:cNvPr id="54276" name="Rectangle 3"/>
          <p:cNvSpPr>
            <a:spLocks noGrp="1" noChangeArrowheads="1"/>
          </p:cNvSpPr>
          <p:nvPr>
            <p:ph type="body" idx="1"/>
          </p:nvPr>
        </p:nvSpPr>
        <p:spPr>
          <a:xfrm>
            <a:off x="722313" y="900113"/>
            <a:ext cx="7772400" cy="5162550"/>
          </a:xfrm>
        </p:spPr>
        <p:txBody>
          <a:bodyPr/>
          <a:lstStyle/>
          <a:p>
            <a:pPr>
              <a:lnSpc>
                <a:spcPct val="90000"/>
              </a:lnSpc>
            </a:pPr>
            <a:r>
              <a:rPr lang="en-US" altLang="en-US" sz="2400" smtClean="0"/>
              <a:t>Instrumentation: summary word for all the technologies needed to produce primary measurements of direct beam observables.</a:t>
            </a:r>
            <a:br>
              <a:rPr lang="en-US" altLang="en-US" sz="2400" smtClean="0"/>
            </a:br>
            <a:endParaRPr lang="en-US" altLang="en-US" sz="2400" smtClean="0"/>
          </a:p>
          <a:p>
            <a:pPr>
              <a:lnSpc>
                <a:spcPct val="90000"/>
              </a:lnSpc>
            </a:pPr>
            <a:r>
              <a:rPr lang="en-US" altLang="en-US" sz="2400" smtClean="0">
                <a:solidFill>
                  <a:srgbClr val="00FFFF"/>
                </a:solidFill>
              </a:rPr>
              <a:t>Diagnostics: making use of these instruments in order to:</a:t>
            </a:r>
            <a:br>
              <a:rPr lang="en-US" altLang="en-US" sz="2400" smtClean="0">
                <a:solidFill>
                  <a:srgbClr val="00FFFF"/>
                </a:solidFill>
              </a:rPr>
            </a:br>
            <a:r>
              <a:rPr lang="en-US" altLang="en-US" sz="2400" smtClean="0">
                <a:solidFill>
                  <a:srgbClr val="00FFFF"/>
                </a:solidFill>
              </a:rPr>
              <a:t/>
            </a:r>
            <a:br>
              <a:rPr lang="en-US" altLang="en-US" sz="2400" smtClean="0">
                <a:solidFill>
                  <a:srgbClr val="00FFFF"/>
                </a:solidFill>
              </a:rPr>
            </a:br>
            <a:r>
              <a:rPr lang="en-US" altLang="en-US" sz="2400" smtClean="0">
                <a:solidFill>
                  <a:srgbClr val="00FFFF"/>
                </a:solidFill>
              </a:rPr>
              <a:t>- operate the accelerators   </a:t>
            </a:r>
            <a:r>
              <a:rPr lang="en-US" altLang="en-US" sz="2400" smtClean="0">
                <a:solidFill>
                  <a:schemeClr val="tx1"/>
                </a:solidFill>
              </a:rPr>
              <a:t>(orbit control…)</a:t>
            </a:r>
            <a:br>
              <a:rPr lang="en-US" altLang="en-US" sz="2400" smtClean="0">
                <a:solidFill>
                  <a:schemeClr val="tx1"/>
                </a:solidFill>
              </a:rPr>
            </a:br>
            <a:r>
              <a:rPr lang="en-US" altLang="en-US" sz="2400" smtClean="0">
                <a:solidFill>
                  <a:srgbClr val="00FFFF"/>
                </a:solidFill>
              </a:rPr>
              <a:t>- improve the performance of the accelerators</a:t>
            </a:r>
            <a:br>
              <a:rPr lang="en-US" altLang="en-US" sz="2400" smtClean="0">
                <a:solidFill>
                  <a:srgbClr val="00FFFF"/>
                </a:solidFill>
              </a:rPr>
            </a:br>
            <a:r>
              <a:rPr lang="en-US" altLang="en-US" sz="2400" smtClean="0">
                <a:solidFill>
                  <a:srgbClr val="00FFFF"/>
                </a:solidFill>
              </a:rPr>
              <a:t>   </a:t>
            </a:r>
            <a:r>
              <a:rPr lang="en-US" altLang="en-US" sz="2400" smtClean="0">
                <a:solidFill>
                  <a:schemeClr val="tx1"/>
                </a:solidFill>
              </a:rPr>
              <a:t>ex: avoid beam losses, high brillance/luminosity</a:t>
            </a:r>
            <a:br>
              <a:rPr lang="en-US" altLang="en-US" sz="2400" smtClean="0">
                <a:solidFill>
                  <a:schemeClr val="tx1"/>
                </a:solidFill>
              </a:rPr>
            </a:br>
            <a:r>
              <a:rPr lang="en-US" altLang="en-US" sz="2400" smtClean="0">
                <a:solidFill>
                  <a:srgbClr val="00FFFF"/>
                </a:solidFill>
              </a:rPr>
              <a:t>- deduce further beam parameters or performance indicators of the machine by further data processing</a:t>
            </a:r>
            <a:br>
              <a:rPr lang="en-US" altLang="en-US" sz="2400" smtClean="0">
                <a:solidFill>
                  <a:srgbClr val="00FFFF"/>
                </a:solidFill>
              </a:rPr>
            </a:br>
            <a:r>
              <a:rPr lang="en-US" altLang="en-US" sz="2400" smtClean="0">
                <a:solidFill>
                  <a:srgbClr val="00FFFF"/>
                </a:solidFill>
              </a:rPr>
              <a:t>   </a:t>
            </a:r>
            <a:r>
              <a:rPr lang="en-US" altLang="en-US" sz="2400" smtClean="0">
                <a:solidFill>
                  <a:schemeClr val="tx1"/>
                </a:solidFill>
              </a:rPr>
              <a:t>ex: chromaticty measurements, betatron matching, bunch arrival time </a:t>
            </a:r>
          </a:p>
          <a:p>
            <a:pPr>
              <a:lnSpc>
                <a:spcPct val="90000"/>
              </a:lnSpc>
            </a:pPr>
            <a:r>
              <a:rPr lang="en-US" altLang="en-US" sz="2400" smtClean="0">
                <a:solidFill>
                  <a:srgbClr val="00FFFF"/>
                </a:solidFill>
              </a:rPr>
              <a:t>- detect equipment faults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4"/>
          <p:cNvSpPr>
            <a:spLocks noGrp="1"/>
          </p:cNvSpPr>
          <p:nvPr>
            <p:ph type="ftr" sz="quarter" idx="10"/>
          </p:nvPr>
        </p:nvSpPr>
        <p:spPr>
          <a:noFill/>
        </p:spPr>
        <p:txBody>
          <a:bodyPr/>
          <a:lstStyle/>
          <a:p>
            <a:r>
              <a:rPr lang="en-US" altLang="en-US" smtClean="0"/>
              <a:t>CAS 2015 H.Schmickler (CERN-BE-BI) </a:t>
            </a:r>
          </a:p>
        </p:txBody>
      </p:sp>
      <p:sp>
        <p:nvSpPr>
          <p:cNvPr id="55299" name="Rectangle 2"/>
          <p:cNvSpPr>
            <a:spLocks noGrp="1" noChangeArrowheads="1"/>
          </p:cNvSpPr>
          <p:nvPr>
            <p:ph type="title"/>
          </p:nvPr>
        </p:nvSpPr>
        <p:spPr/>
        <p:txBody>
          <a:bodyPr/>
          <a:lstStyle/>
          <a:p>
            <a:r>
              <a:rPr lang="en-US" altLang="en-US" sz="3200" smtClean="0"/>
              <a:t> Instrumentation &lt;-&gt; </a:t>
            </a:r>
            <a:r>
              <a:rPr lang="en-US" altLang="en-US" sz="3200" smtClean="0">
                <a:solidFill>
                  <a:srgbClr val="00FFFF"/>
                </a:solidFill>
              </a:rPr>
              <a:t>Diagnostics</a:t>
            </a:r>
          </a:p>
        </p:txBody>
      </p:sp>
      <p:sp>
        <p:nvSpPr>
          <p:cNvPr id="55300" name="Rectangle 3"/>
          <p:cNvSpPr>
            <a:spLocks noGrp="1" noChangeArrowheads="1"/>
          </p:cNvSpPr>
          <p:nvPr>
            <p:ph type="body" idx="1"/>
          </p:nvPr>
        </p:nvSpPr>
        <p:spPr>
          <a:xfrm>
            <a:off x="685800" y="1108075"/>
            <a:ext cx="7772400" cy="5064125"/>
          </a:xfrm>
        </p:spPr>
        <p:txBody>
          <a:bodyPr/>
          <a:lstStyle/>
          <a:p>
            <a:pPr>
              <a:lnSpc>
                <a:spcPct val="90000"/>
              </a:lnSpc>
              <a:buFontTx/>
              <a:buNone/>
            </a:pPr>
            <a:r>
              <a:rPr lang="en-US" altLang="en-US" sz="2400" smtClean="0"/>
              <a:t>    a BPM (yesterdays talk) delivers two values:</a:t>
            </a:r>
            <a:br>
              <a:rPr lang="en-US" altLang="en-US" sz="2400" smtClean="0"/>
            </a:br>
            <a:r>
              <a:rPr lang="en-US" altLang="en-US" sz="2400" smtClean="0"/>
              <a:t>X,Y…the transverse position of the beam.</a:t>
            </a:r>
            <a:br>
              <a:rPr lang="en-US" altLang="en-US" sz="2400" smtClean="0"/>
            </a:br>
            <a:r>
              <a:rPr lang="en-US" altLang="en-US" sz="2400" smtClean="0"/>
              <a:t>It delivers these values per machine turn/beam passage or per bunch passage in the BPM.</a:t>
            </a:r>
            <a:br>
              <a:rPr lang="en-US" altLang="en-US" sz="2400" smtClean="0"/>
            </a:br>
            <a:r>
              <a:rPr lang="en-US" altLang="en-US" sz="2400" smtClean="0">
                <a:solidFill>
                  <a:srgbClr val="00FFFF"/>
                </a:solidFill>
              </a:rPr>
              <a:t>- Diagnostics usage:</a:t>
            </a:r>
            <a:br>
              <a:rPr lang="en-US" altLang="en-US" sz="2400" smtClean="0">
                <a:solidFill>
                  <a:srgbClr val="00FFFF"/>
                </a:solidFill>
              </a:rPr>
            </a:br>
            <a:r>
              <a:rPr lang="en-US" altLang="en-US" sz="2400" smtClean="0">
                <a:solidFill>
                  <a:srgbClr val="00FFFF"/>
                </a:solidFill>
              </a:rPr>
              <a:t>Closed Orbit (=: CO)</a:t>
            </a:r>
            <a:br>
              <a:rPr lang="en-US" altLang="en-US" sz="2400" smtClean="0">
                <a:solidFill>
                  <a:srgbClr val="00FFFF"/>
                </a:solidFill>
              </a:rPr>
            </a:br>
            <a:r>
              <a:rPr lang="en-US" altLang="en-US" sz="2400" smtClean="0">
                <a:solidFill>
                  <a:srgbClr val="00FFFF"/>
                </a:solidFill>
              </a:rPr>
              <a:t>- inspection/Correction</a:t>
            </a:r>
            <a:br>
              <a:rPr lang="en-US" altLang="en-US" sz="2400" smtClean="0">
                <a:solidFill>
                  <a:srgbClr val="00FFFF"/>
                </a:solidFill>
              </a:rPr>
            </a:br>
            <a:r>
              <a:rPr lang="en-US" altLang="en-US" sz="2400" smtClean="0">
                <a:solidFill>
                  <a:srgbClr val="00FFFF"/>
                </a:solidFill>
              </a:rPr>
              <a:t>- automated real time feedback </a:t>
            </a:r>
            <a:br>
              <a:rPr lang="en-US" altLang="en-US" sz="2400" smtClean="0">
                <a:solidFill>
                  <a:srgbClr val="00FFFF"/>
                </a:solidFill>
              </a:rPr>
            </a:br>
            <a:r>
              <a:rPr lang="en-US" altLang="en-US" sz="2400" smtClean="0">
                <a:solidFill>
                  <a:srgbClr val="00FFFF"/>
                </a:solidFill>
              </a:rPr>
              <a:t>- dispersion (CO for different momentum)</a:t>
            </a:r>
            <a:br>
              <a:rPr lang="en-US" altLang="en-US" sz="2400" smtClean="0">
                <a:solidFill>
                  <a:srgbClr val="00FFFF"/>
                </a:solidFill>
              </a:rPr>
            </a:br>
            <a:r>
              <a:rPr lang="en-US" altLang="en-US" sz="2400" smtClean="0">
                <a:solidFill>
                  <a:srgbClr val="00FFFF"/>
                </a:solidFill>
              </a:rPr>
              <a:t>Turn by Turn data:</a:t>
            </a:r>
            <a:br>
              <a:rPr lang="en-US" altLang="en-US" sz="2400" smtClean="0">
                <a:solidFill>
                  <a:srgbClr val="00FFFF"/>
                </a:solidFill>
              </a:rPr>
            </a:br>
            <a:r>
              <a:rPr lang="en-US" altLang="en-US" sz="2400" smtClean="0">
                <a:solidFill>
                  <a:srgbClr val="00FFFF"/>
                </a:solidFill>
              </a:rPr>
              <a:t>- machine optics (values of beta function, phase advances)</a:t>
            </a:r>
            <a:br>
              <a:rPr lang="en-US" altLang="en-US" sz="2400" smtClean="0">
                <a:solidFill>
                  <a:srgbClr val="00FFFF"/>
                </a:solidFill>
              </a:rPr>
            </a:br>
            <a:r>
              <a:rPr lang="en-US" altLang="en-US" sz="2400" smtClean="0">
                <a:solidFill>
                  <a:srgbClr val="00FFFF"/>
                </a:solidFill>
              </a:rPr>
              <a:t>- tune, chromaticty</a:t>
            </a:r>
            <a:br>
              <a:rPr lang="en-US" altLang="en-US" sz="2400" smtClean="0">
                <a:solidFill>
                  <a:srgbClr val="00FFFF"/>
                </a:solidFill>
              </a:rPr>
            </a:br>
            <a:r>
              <a:rPr lang="en-US" altLang="en-US" sz="2400" smtClean="0">
                <a:solidFill>
                  <a:srgbClr val="00FFFF"/>
                </a:solidFill>
              </a:rPr>
              <a:t/>
            </a:r>
            <a:br>
              <a:rPr lang="en-US" altLang="en-US" sz="2400" smtClean="0">
                <a:solidFill>
                  <a:srgbClr val="00FFFF"/>
                </a:solidFill>
              </a:rPr>
            </a:br>
            <a:r>
              <a:rPr lang="en-US" altLang="en-US" sz="2400" smtClean="0">
                <a:solidFill>
                  <a:schemeClr val="tx1"/>
                </a:solidFill>
              </a:rPr>
              <a:t>!!! The details of the diagnostics usage determine the specifications of the instruments.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4"/>
          <p:cNvSpPr>
            <a:spLocks noGrp="1"/>
          </p:cNvSpPr>
          <p:nvPr>
            <p:ph type="ftr" sz="quarter" idx="10"/>
          </p:nvPr>
        </p:nvSpPr>
        <p:spPr>
          <a:noFill/>
        </p:spPr>
        <p:txBody>
          <a:bodyPr/>
          <a:lstStyle/>
          <a:p>
            <a:r>
              <a:rPr lang="en-US" altLang="en-US" smtClean="0"/>
              <a:t>CAS 2015 H.Schmickler (CERN-BE-BI) </a:t>
            </a:r>
          </a:p>
        </p:txBody>
      </p:sp>
      <p:sp>
        <p:nvSpPr>
          <p:cNvPr id="602114" name="AutoShape 2"/>
          <p:cNvSpPr>
            <a:spLocks noChangeArrowheads="1"/>
          </p:cNvSpPr>
          <p:nvPr/>
        </p:nvSpPr>
        <p:spPr bwMode="auto">
          <a:xfrm>
            <a:off x="217488" y="4514850"/>
            <a:ext cx="7246937" cy="2184400"/>
          </a:xfrm>
          <a:prstGeom prst="roundRect">
            <a:avLst>
              <a:gd name="adj" fmla="val 16667"/>
            </a:avLst>
          </a:prstGeom>
          <a:solidFill>
            <a:srgbClr val="FF0000"/>
          </a:solidFill>
          <a:ln w="9525">
            <a:solidFill>
              <a:schemeClr val="tx1"/>
            </a:solidFill>
            <a:round/>
            <a:headEnd/>
            <a:tailEnd/>
          </a:ln>
        </p:spPr>
        <p:txBody>
          <a:bodyPr wrap="none" anchor="ctr"/>
          <a:lstStyle/>
          <a:p>
            <a:pPr>
              <a:lnSpc>
                <a:spcPct val="90000"/>
              </a:lnSpc>
              <a:spcBef>
                <a:spcPct val="20000"/>
              </a:spcBef>
              <a:buFontTx/>
              <a:buChar char="•"/>
            </a:pPr>
            <a:endParaRPr lang="en-US" altLang="en-US"/>
          </a:p>
        </p:txBody>
      </p:sp>
      <p:sp>
        <p:nvSpPr>
          <p:cNvPr id="602115" name="Rectangle 3"/>
          <p:cNvSpPr>
            <a:spLocks noChangeArrowheads="1"/>
          </p:cNvSpPr>
          <p:nvPr/>
        </p:nvSpPr>
        <p:spPr bwMode="auto">
          <a:xfrm>
            <a:off x="373063" y="915988"/>
            <a:ext cx="8388350" cy="5556250"/>
          </a:xfrm>
          <a:prstGeom prst="rect">
            <a:avLst/>
          </a:prstGeom>
          <a:noFill/>
          <a:ln w="9525">
            <a:noFill/>
            <a:miter lim="800000"/>
            <a:headEnd/>
            <a:tailEnd/>
          </a:ln>
        </p:spPr>
        <p:txBody>
          <a:bodyPr/>
          <a:lstStyle/>
          <a:p>
            <a:pPr marL="342900" indent="-342900">
              <a:lnSpc>
                <a:spcPct val="90000"/>
              </a:lnSpc>
              <a:spcBef>
                <a:spcPct val="20000"/>
              </a:spcBef>
              <a:buFontTx/>
              <a:buChar char="•"/>
            </a:pPr>
            <a:r>
              <a:rPr lang="en-US" altLang="en-US" sz="2800">
                <a:solidFill>
                  <a:srgbClr val="FFCC00"/>
                </a:solidFill>
              </a:rPr>
              <a:t>Optimization of Machine Performance</a:t>
            </a:r>
            <a:br>
              <a:rPr lang="en-US" altLang="en-US" sz="2800">
                <a:solidFill>
                  <a:srgbClr val="FFCC00"/>
                </a:solidFill>
              </a:rPr>
            </a:br>
            <a:r>
              <a:rPr lang="en-US" altLang="en-US" sz="2800">
                <a:solidFill>
                  <a:srgbClr val="FFCC00"/>
                </a:solidFill>
              </a:rPr>
              <a:t>             (“the good days”)</a:t>
            </a:r>
          </a:p>
          <a:p>
            <a:pPr marL="742950" lvl="1" indent="-285750">
              <a:lnSpc>
                <a:spcPct val="90000"/>
              </a:lnSpc>
              <a:spcBef>
                <a:spcPct val="20000"/>
              </a:spcBef>
              <a:buFont typeface="Symbol" pitchFamily="18" charset="2"/>
              <a:buChar char="®"/>
            </a:pPr>
            <a:r>
              <a:rPr lang="en-US" altLang="en-US"/>
              <a:t> Orbit correction, Beam threading</a:t>
            </a:r>
          </a:p>
          <a:p>
            <a:pPr marL="742950" lvl="1" indent="-285750">
              <a:lnSpc>
                <a:spcPct val="90000"/>
              </a:lnSpc>
              <a:spcBef>
                <a:spcPct val="20000"/>
              </a:spcBef>
              <a:buFont typeface="Symbol" pitchFamily="18" charset="2"/>
              <a:buChar char="®"/>
            </a:pPr>
            <a:r>
              <a:rPr lang="en-US" altLang="en-US"/>
              <a:t> CERN Linac2</a:t>
            </a:r>
            <a:r>
              <a:rPr lang="en-US" altLang="en-US">
                <a:sym typeface="Wingdings" pitchFamily="2" charset="2"/>
              </a:rPr>
              <a:t> PS booster transfer line</a:t>
            </a:r>
            <a:endParaRPr lang="en-US" altLang="en-US"/>
          </a:p>
          <a:p>
            <a:pPr marL="342900" indent="-342900">
              <a:lnSpc>
                <a:spcPct val="90000"/>
              </a:lnSpc>
              <a:spcBef>
                <a:spcPct val="20000"/>
              </a:spcBef>
              <a:buFontTx/>
              <a:buChar char="•"/>
            </a:pPr>
            <a:r>
              <a:rPr lang="en-US" altLang="en-US" sz="2800">
                <a:solidFill>
                  <a:srgbClr val="FFCC00"/>
                </a:solidFill>
              </a:rPr>
              <a:t>Various Diagnostics  (“the fun days”)</a:t>
            </a:r>
          </a:p>
          <a:p>
            <a:pPr marL="742950" lvl="1" indent="-285750">
              <a:lnSpc>
                <a:spcPct val="90000"/>
              </a:lnSpc>
              <a:spcBef>
                <a:spcPct val="20000"/>
              </a:spcBef>
              <a:buFont typeface="Symbol" pitchFamily="18" charset="2"/>
              <a:buChar char="®"/>
            </a:pPr>
            <a:r>
              <a:rPr lang="en-US" altLang="en-US"/>
              <a:t> Tune &amp; chromaticity measurements</a:t>
            </a:r>
          </a:p>
          <a:p>
            <a:pPr marL="742950" lvl="1" indent="-285750">
              <a:lnSpc>
                <a:spcPct val="90000"/>
              </a:lnSpc>
              <a:spcBef>
                <a:spcPct val="20000"/>
              </a:spcBef>
              <a:buFont typeface="Symbol" pitchFamily="18" charset="2"/>
              <a:buChar char="®"/>
            </a:pPr>
            <a:r>
              <a:rPr lang="en-US" altLang="en-US"/>
              <a:t> Dynamic effects: tune and chromaticity control</a:t>
            </a:r>
          </a:p>
          <a:p>
            <a:pPr marL="742950" lvl="1" indent="-285750">
              <a:lnSpc>
                <a:spcPct val="90000"/>
              </a:lnSpc>
              <a:spcBef>
                <a:spcPct val="20000"/>
              </a:spcBef>
              <a:buFont typeface="Symbol" pitchFamily="18" charset="2"/>
              <a:buChar char="®"/>
            </a:pPr>
            <a:r>
              <a:rPr lang="en-US" altLang="en-US"/>
              <a:t> The story about LEP and the moon</a:t>
            </a:r>
            <a:br>
              <a:rPr lang="en-US" altLang="en-US"/>
            </a:br>
            <a:endParaRPr lang="en-US" altLang="en-US" sz="1800"/>
          </a:p>
          <a:p>
            <a:pPr marL="342900" indent="-342900">
              <a:spcBef>
                <a:spcPct val="20000"/>
              </a:spcBef>
              <a:buFontTx/>
              <a:buChar char="•"/>
            </a:pPr>
            <a:r>
              <a:rPr lang="en-US" altLang="en-US" sz="2800">
                <a:solidFill>
                  <a:schemeClr val="tx2"/>
                </a:solidFill>
              </a:rPr>
              <a:t>Trying to make the machine work</a:t>
            </a:r>
            <a:br>
              <a:rPr lang="en-US" altLang="en-US" sz="2800">
                <a:solidFill>
                  <a:schemeClr val="tx2"/>
                </a:solidFill>
              </a:rPr>
            </a:br>
            <a:r>
              <a:rPr lang="en-US" altLang="en-US" sz="2800">
                <a:solidFill>
                  <a:srgbClr val="FF0000"/>
                </a:solidFill>
              </a:rPr>
              <a:t>               </a:t>
            </a:r>
            <a:r>
              <a:rPr lang="en-US" altLang="en-US" sz="2800">
                <a:solidFill>
                  <a:schemeClr val="tx2"/>
                </a:solidFill>
              </a:rPr>
              <a:t>(2 examples of “the bad days”)</a:t>
            </a:r>
          </a:p>
          <a:p>
            <a:pPr marL="742950" lvl="1" indent="-285750">
              <a:spcBef>
                <a:spcPct val="20000"/>
              </a:spcBef>
              <a:buFont typeface="Symbol" pitchFamily="18" charset="2"/>
              <a:buChar char="®"/>
            </a:pPr>
            <a:r>
              <a:rPr lang="en-US" altLang="en-US"/>
              <a:t>The beam gets lost, when changing the beta*</a:t>
            </a:r>
          </a:p>
          <a:p>
            <a:pPr marL="742950" lvl="1" indent="-285750">
              <a:spcBef>
                <a:spcPct val="20000"/>
              </a:spcBef>
              <a:buFont typeface="Symbol" pitchFamily="18" charset="2"/>
              <a:buChar char="®"/>
            </a:pPr>
            <a:r>
              <a:rPr lang="en-US" altLang="en-US"/>
              <a:t>The beam does not circulate!</a:t>
            </a:r>
          </a:p>
          <a:p>
            <a:pPr marL="742950" lvl="1" indent="-285750">
              <a:spcBef>
                <a:spcPct val="20000"/>
              </a:spcBef>
              <a:buFont typeface="Symbol" pitchFamily="18" charset="2"/>
              <a:buChar char="®"/>
            </a:pPr>
            <a:endParaRPr lang="en-US" altLang="en-US"/>
          </a:p>
          <a:p>
            <a:pPr marL="342900" indent="-342900">
              <a:lnSpc>
                <a:spcPct val="90000"/>
              </a:lnSpc>
              <a:spcBef>
                <a:spcPct val="20000"/>
              </a:spcBef>
              <a:buFontTx/>
              <a:buChar char="•"/>
            </a:pPr>
            <a:endParaRPr lang="en-US" altLang="en-US">
              <a:solidFill>
                <a:srgbClr val="FFCC00"/>
              </a:solidFill>
            </a:endParaRPr>
          </a:p>
        </p:txBody>
      </p:sp>
      <p:grpSp>
        <p:nvGrpSpPr>
          <p:cNvPr id="2" name="Group 4"/>
          <p:cNvGrpSpPr>
            <a:grpSpLocks/>
          </p:cNvGrpSpPr>
          <p:nvPr/>
        </p:nvGrpSpPr>
        <p:grpSpPr bwMode="auto">
          <a:xfrm>
            <a:off x="7181850" y="942975"/>
            <a:ext cx="1962150" cy="3559175"/>
            <a:chOff x="4524" y="404"/>
            <a:chExt cx="1236" cy="2242"/>
          </a:xfrm>
        </p:grpSpPr>
        <p:sp>
          <p:nvSpPr>
            <p:cNvPr id="56327" name="AutoShape 5"/>
            <p:cNvSpPr>
              <a:spLocks/>
            </p:cNvSpPr>
            <p:nvPr/>
          </p:nvSpPr>
          <p:spPr bwMode="auto">
            <a:xfrm>
              <a:off x="4524" y="627"/>
              <a:ext cx="399" cy="2019"/>
            </a:xfrm>
            <a:prstGeom prst="rightBrace">
              <a:avLst>
                <a:gd name="adj1" fmla="val 42168"/>
                <a:gd name="adj2" fmla="val 50000"/>
              </a:avLst>
            </a:prstGeom>
            <a:noFill/>
            <a:ln w="73025">
              <a:solidFill>
                <a:srgbClr val="FF00FF"/>
              </a:solidFill>
              <a:round/>
              <a:headEnd/>
              <a:tailEnd/>
            </a:ln>
          </p:spPr>
          <p:txBody>
            <a:bodyPr wrap="none" anchor="ctr"/>
            <a:lstStyle/>
            <a:p>
              <a:pPr>
                <a:lnSpc>
                  <a:spcPct val="90000"/>
                </a:lnSpc>
                <a:spcBef>
                  <a:spcPct val="20000"/>
                </a:spcBef>
                <a:buFontTx/>
                <a:buChar char="•"/>
              </a:pPr>
              <a:endParaRPr lang="en-US" altLang="en-US"/>
            </a:p>
          </p:txBody>
        </p:sp>
        <p:sp>
          <p:nvSpPr>
            <p:cNvPr id="56328" name="AutoShape 6"/>
            <p:cNvSpPr>
              <a:spLocks noChangeArrowheads="1"/>
            </p:cNvSpPr>
            <p:nvPr/>
          </p:nvSpPr>
          <p:spPr bwMode="auto">
            <a:xfrm>
              <a:off x="4806" y="404"/>
              <a:ext cx="954" cy="868"/>
            </a:xfrm>
            <a:prstGeom prst="wedgeRectCallout">
              <a:avLst>
                <a:gd name="adj1" fmla="val -37736"/>
                <a:gd name="adj2" fmla="val 92167"/>
              </a:avLst>
            </a:prstGeom>
            <a:solidFill>
              <a:srgbClr val="FF00FF"/>
            </a:solidFill>
            <a:ln w="9525">
              <a:solidFill>
                <a:schemeClr val="tx1"/>
              </a:solidFill>
              <a:miter lim="800000"/>
              <a:headEnd/>
              <a:tailEnd/>
            </a:ln>
          </p:spPr>
          <p:txBody>
            <a:bodyPr wrap="none" anchor="ctr"/>
            <a:lstStyle/>
            <a:p>
              <a:pPr algn="ctr"/>
              <a:r>
                <a:rPr kumimoji="0" lang="en-US" altLang="en-US" sz="2000"/>
                <a:t>That is what</a:t>
              </a:r>
            </a:p>
            <a:p>
              <a:pPr algn="ctr"/>
              <a:r>
                <a:rPr kumimoji="0" lang="en-US" altLang="en-US" sz="2000"/>
                <a:t> gets reported</a:t>
              </a:r>
            </a:p>
            <a:p>
              <a:pPr algn="ctr"/>
              <a:r>
                <a:rPr kumimoji="0" lang="en-US" altLang="en-US" sz="2000"/>
                <a:t>on in</a:t>
              </a:r>
            </a:p>
            <a:p>
              <a:pPr algn="ctr"/>
              <a:r>
                <a:rPr kumimoji="0" lang="en-US" altLang="en-US" sz="2000"/>
                <a:t>conferences</a:t>
              </a:r>
            </a:p>
          </p:txBody>
        </p:sp>
      </p:grpSp>
      <p:sp>
        <p:nvSpPr>
          <p:cNvPr id="56326" name="Rectangle 7"/>
          <p:cNvSpPr>
            <a:spLocks noChangeArrowheads="1"/>
          </p:cNvSpPr>
          <p:nvPr/>
        </p:nvSpPr>
        <p:spPr bwMode="auto">
          <a:xfrm>
            <a:off x="931863" y="165100"/>
            <a:ext cx="6807200" cy="676275"/>
          </a:xfrm>
          <a:prstGeom prst="rect">
            <a:avLst/>
          </a:prstGeom>
          <a:noFill/>
          <a:ln w="9525">
            <a:noFill/>
            <a:miter lim="800000"/>
            <a:headEnd/>
            <a:tailEnd/>
          </a:ln>
        </p:spPr>
        <p:txBody>
          <a:bodyPr anchor="ctr"/>
          <a:lstStyle/>
          <a:p>
            <a:pPr algn="ctr"/>
            <a:r>
              <a:rPr lang="en-GB" altLang="en-US" sz="4000">
                <a:solidFill>
                  <a:srgbClr val="FFCC00"/>
                </a:solidFill>
              </a:rPr>
              <a:t>Outline</a:t>
            </a:r>
            <a:endParaRPr lang="en-GB" altLang="en-US" sz="6000">
              <a:solidFill>
                <a:srgbClr val="FFCC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animEffect transition="in" filter="wipe(left)">
                                      <p:cBhvr>
                                        <p:cTn id="7" dur="500"/>
                                        <p:tgtEl>
                                          <p:spTgt spid="60211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02115">
                                            <p:txEl>
                                              <p:pRg st="1" end="1"/>
                                            </p:txEl>
                                          </p:spTgt>
                                        </p:tgtEl>
                                        <p:attrNameLst>
                                          <p:attrName>style.visibility</p:attrName>
                                        </p:attrNameLst>
                                      </p:cBhvr>
                                      <p:to>
                                        <p:strVal val="visible"/>
                                      </p:to>
                                    </p:set>
                                    <p:animEffect transition="in" filter="wipe(left)">
                                      <p:cBhvr>
                                        <p:cTn id="10" dur="500"/>
                                        <p:tgtEl>
                                          <p:spTgt spid="60211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02115">
                                            <p:txEl>
                                              <p:pRg st="2" end="2"/>
                                            </p:txEl>
                                          </p:spTgt>
                                        </p:tgtEl>
                                        <p:attrNameLst>
                                          <p:attrName>style.visibility</p:attrName>
                                        </p:attrNameLst>
                                      </p:cBhvr>
                                      <p:to>
                                        <p:strVal val="visible"/>
                                      </p:to>
                                    </p:set>
                                    <p:animEffect transition="in" filter="wipe(left)">
                                      <p:cBhvr>
                                        <p:cTn id="13" dur="500"/>
                                        <p:tgtEl>
                                          <p:spTgt spid="602115">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602115">
                                            <p:txEl>
                                              <p:pRg st="3" end="3"/>
                                            </p:txEl>
                                          </p:spTgt>
                                        </p:tgtEl>
                                        <p:attrNameLst>
                                          <p:attrName>style.visibility</p:attrName>
                                        </p:attrNameLst>
                                      </p:cBhvr>
                                      <p:to>
                                        <p:strVal val="visible"/>
                                      </p:to>
                                    </p:set>
                                    <p:animEffect transition="in" filter="wipe(left)">
                                      <p:cBhvr>
                                        <p:cTn id="18" dur="500"/>
                                        <p:tgtEl>
                                          <p:spTgt spid="602115">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02115">
                                            <p:txEl>
                                              <p:pRg st="4" end="4"/>
                                            </p:txEl>
                                          </p:spTgt>
                                        </p:tgtEl>
                                        <p:attrNameLst>
                                          <p:attrName>style.visibility</p:attrName>
                                        </p:attrNameLst>
                                      </p:cBhvr>
                                      <p:to>
                                        <p:strVal val="visible"/>
                                      </p:to>
                                    </p:set>
                                    <p:animEffect transition="in" filter="wipe(left)">
                                      <p:cBhvr>
                                        <p:cTn id="21" dur="500"/>
                                        <p:tgtEl>
                                          <p:spTgt spid="602115">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602115">
                                            <p:txEl>
                                              <p:pRg st="5" end="5"/>
                                            </p:txEl>
                                          </p:spTgt>
                                        </p:tgtEl>
                                        <p:attrNameLst>
                                          <p:attrName>style.visibility</p:attrName>
                                        </p:attrNameLst>
                                      </p:cBhvr>
                                      <p:to>
                                        <p:strVal val="visible"/>
                                      </p:to>
                                    </p:set>
                                    <p:animEffect transition="in" filter="wipe(left)">
                                      <p:cBhvr>
                                        <p:cTn id="24" dur="500"/>
                                        <p:tgtEl>
                                          <p:spTgt spid="602115">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02115">
                                            <p:txEl>
                                              <p:pRg st="6" end="6"/>
                                            </p:txEl>
                                          </p:spTgt>
                                        </p:tgtEl>
                                        <p:attrNameLst>
                                          <p:attrName>style.visibility</p:attrName>
                                        </p:attrNameLst>
                                      </p:cBhvr>
                                      <p:to>
                                        <p:strVal val="visible"/>
                                      </p:to>
                                    </p:set>
                                    <p:animEffect transition="in" filter="wipe(left)">
                                      <p:cBhvr>
                                        <p:cTn id="27" dur="500"/>
                                        <p:tgtEl>
                                          <p:spTgt spid="602115">
                                            <p:txEl>
                                              <p:pRg st="6" end="6"/>
                                            </p:txEl>
                                          </p:spTgt>
                                        </p:tgtEl>
                                      </p:cBhvr>
                                    </p:animEffect>
                                  </p:childTnLst>
                                </p:cTn>
                              </p:par>
                            </p:childTnLst>
                          </p:cTn>
                        </p:par>
                        <p:par>
                          <p:cTn id="28" fill="hold" nodeType="afterGroup">
                            <p:stCondLst>
                              <p:cond delay="500"/>
                            </p:stCondLst>
                            <p:childTnLst>
                              <p:par>
                                <p:cTn id="29" presetID="17" presetClass="entr" presetSubtype="1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02115">
                                            <p:txEl>
                                              <p:pRg st="7" end="7"/>
                                            </p:txEl>
                                          </p:spTgt>
                                        </p:tgtEl>
                                        <p:attrNameLst>
                                          <p:attrName>style.visibility</p:attrName>
                                        </p:attrNameLst>
                                      </p:cBhvr>
                                      <p:to>
                                        <p:strVal val="visible"/>
                                      </p:to>
                                    </p:set>
                                    <p:animEffect transition="in" filter="wipe(left)">
                                      <p:cBhvr>
                                        <p:cTn id="37" dur="500"/>
                                        <p:tgtEl>
                                          <p:spTgt spid="602115">
                                            <p:txEl>
                                              <p:pRg st="7" end="7"/>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602115">
                                            <p:txEl>
                                              <p:pRg st="8" end="8"/>
                                            </p:txEl>
                                          </p:spTgt>
                                        </p:tgtEl>
                                        <p:attrNameLst>
                                          <p:attrName>style.visibility</p:attrName>
                                        </p:attrNameLst>
                                      </p:cBhvr>
                                      <p:to>
                                        <p:strVal val="visible"/>
                                      </p:to>
                                    </p:set>
                                    <p:animEffect transition="in" filter="wipe(left)">
                                      <p:cBhvr>
                                        <p:cTn id="40" dur="500"/>
                                        <p:tgtEl>
                                          <p:spTgt spid="602115">
                                            <p:txEl>
                                              <p:pRg st="8" end="8"/>
                                            </p:tx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602115">
                                            <p:txEl>
                                              <p:pRg st="9" end="9"/>
                                            </p:txEl>
                                          </p:spTgt>
                                        </p:tgtEl>
                                        <p:attrNameLst>
                                          <p:attrName>style.visibility</p:attrName>
                                        </p:attrNameLst>
                                      </p:cBhvr>
                                      <p:to>
                                        <p:strVal val="visible"/>
                                      </p:to>
                                    </p:set>
                                    <p:animEffect transition="in" filter="wipe(left)">
                                      <p:cBhvr>
                                        <p:cTn id="43" dur="500"/>
                                        <p:tgtEl>
                                          <p:spTgt spid="602115">
                                            <p:txEl>
                                              <p:pRg st="9" end="9"/>
                                            </p:txEl>
                                          </p:spTgt>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602114"/>
                                        </p:tgtEl>
                                        <p:attrNameLst>
                                          <p:attrName>style.visibility</p:attrName>
                                        </p:attrNameLst>
                                      </p:cBhvr>
                                      <p:to>
                                        <p:strVal val="visible"/>
                                      </p:to>
                                    </p:set>
                                    <p:animEffect transition="in" filter="wipe(left)">
                                      <p:cBhvr>
                                        <p:cTn id="46" dur="500"/>
                                        <p:tgtEl>
                                          <p:spTgt spid="602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4" grpId="0" animBg="1"/>
      <p:bldP spid="60211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888"/>
            <a:ext cx="7886700" cy="519112"/>
          </a:xfrm>
        </p:spPr>
        <p:txBody>
          <a:bodyPr rtlCol="0">
            <a:normAutofit fontScale="90000"/>
          </a:bodyPr>
          <a:lstStyle/>
          <a:p>
            <a:pPr fontAlgn="auto">
              <a:spcAft>
                <a:spcPts val="0"/>
              </a:spcAft>
              <a:defRPr/>
            </a:pPr>
            <a:r>
              <a:rPr lang="en-GB" dirty="0" smtClean="0"/>
              <a:t>Accuracy, Precision, Resolution</a:t>
            </a:r>
            <a:endParaRPr lang="en-GB" dirty="0"/>
          </a:p>
        </p:txBody>
      </p:sp>
      <p:sp>
        <p:nvSpPr>
          <p:cNvPr id="3" name="Content Placeholder 2"/>
          <p:cNvSpPr>
            <a:spLocks noGrp="1"/>
          </p:cNvSpPr>
          <p:nvPr>
            <p:ph idx="1"/>
          </p:nvPr>
        </p:nvSpPr>
        <p:spPr>
          <a:xfrm>
            <a:off x="628650" y="1746250"/>
            <a:ext cx="7886700" cy="1549400"/>
          </a:xfrm>
        </p:spPr>
        <p:txBody>
          <a:bodyPr/>
          <a:lstStyle/>
          <a:p>
            <a:pPr fontAlgn="auto">
              <a:spcAft>
                <a:spcPts val="0"/>
              </a:spcAft>
              <a:buFont typeface="Arial" panose="020B0604020202020204" pitchFamily="34" charset="0"/>
              <a:buChar char="•"/>
              <a:defRPr/>
            </a:pPr>
            <a:r>
              <a:rPr lang="en-GB" sz="1050" dirty="0"/>
              <a:t>Very often confused in day-to-day language</a:t>
            </a:r>
          </a:p>
          <a:p>
            <a:pPr fontAlgn="auto">
              <a:spcAft>
                <a:spcPts val="0"/>
              </a:spcAft>
              <a:buFont typeface="Arial" panose="020B0604020202020204" pitchFamily="34" charset="0"/>
              <a:buChar char="•"/>
              <a:defRPr/>
            </a:pPr>
            <a:r>
              <a:rPr lang="en-GB" sz="1500" dirty="0">
                <a:solidFill>
                  <a:schemeClr val="accent6">
                    <a:lumMod val="75000"/>
                  </a:schemeClr>
                </a:solidFill>
              </a:rPr>
              <a:t>Accuracy:= also called trueness of measurement</a:t>
            </a:r>
          </a:p>
          <a:p>
            <a:pPr fontAlgn="auto">
              <a:spcAft>
                <a:spcPts val="0"/>
              </a:spcAft>
              <a:buFont typeface="Arial" panose="020B0604020202020204" pitchFamily="34" charset="0"/>
              <a:buChar char="•"/>
              <a:defRPr/>
            </a:pPr>
            <a:r>
              <a:rPr lang="en-GB" sz="1500" dirty="0">
                <a:solidFill>
                  <a:schemeClr val="accent6">
                    <a:lumMod val="75000"/>
                  </a:schemeClr>
                </a:solidFill>
              </a:rPr>
              <a:t>Precision:= how well can I reproduce my measurements</a:t>
            </a:r>
          </a:p>
          <a:p>
            <a:pPr fontAlgn="auto">
              <a:spcAft>
                <a:spcPts val="0"/>
              </a:spcAft>
              <a:buFont typeface="Arial" panose="020B0604020202020204" pitchFamily="34" charset="0"/>
              <a:buChar char="•"/>
              <a:defRPr/>
            </a:pPr>
            <a:r>
              <a:rPr lang="en-GB" sz="1500" dirty="0">
                <a:solidFill>
                  <a:schemeClr val="accent6">
                    <a:lumMod val="75000"/>
                  </a:schemeClr>
                </a:solidFill>
              </a:rPr>
              <a:t>Resolution:= smallest possible difference in successive measurements</a:t>
            </a:r>
          </a:p>
        </p:txBody>
      </p:sp>
      <p:pic>
        <p:nvPicPr>
          <p:cNvPr id="57348" name="Picture 3"/>
          <p:cNvPicPr>
            <a:picLocks noChangeAspect="1"/>
          </p:cNvPicPr>
          <p:nvPr/>
        </p:nvPicPr>
        <p:blipFill>
          <a:blip r:embed="rId2"/>
          <a:srcRect/>
          <a:stretch>
            <a:fillRect/>
          </a:stretch>
        </p:blipFill>
        <p:spPr bwMode="auto">
          <a:xfrm>
            <a:off x="771525" y="2935288"/>
            <a:ext cx="2671763" cy="1957387"/>
          </a:xfrm>
          <a:prstGeom prst="rect">
            <a:avLst/>
          </a:prstGeom>
          <a:noFill/>
          <a:ln w="9525">
            <a:noFill/>
            <a:miter lim="800000"/>
            <a:headEnd/>
            <a:tailEnd/>
          </a:ln>
        </p:spPr>
      </p:pic>
      <p:pic>
        <p:nvPicPr>
          <p:cNvPr id="57349" name="Picture 4"/>
          <p:cNvPicPr>
            <a:picLocks noChangeAspect="1"/>
          </p:cNvPicPr>
          <p:nvPr/>
        </p:nvPicPr>
        <p:blipFill>
          <a:blip r:embed="rId3"/>
          <a:srcRect/>
          <a:stretch>
            <a:fillRect/>
          </a:stretch>
        </p:blipFill>
        <p:spPr bwMode="auto">
          <a:xfrm>
            <a:off x="4065588" y="3201988"/>
            <a:ext cx="3763962" cy="1422400"/>
          </a:xfrm>
          <a:prstGeom prst="rect">
            <a:avLst/>
          </a:prstGeom>
          <a:noFill/>
          <a:ln w="9525">
            <a:noFill/>
            <a:miter lim="800000"/>
            <a:headEnd/>
            <a:tailEnd/>
          </a:ln>
        </p:spPr>
      </p:pic>
      <p:sp>
        <p:nvSpPr>
          <p:cNvPr id="6" name="TextBox 5"/>
          <p:cNvSpPr txBox="1"/>
          <p:nvPr/>
        </p:nvSpPr>
        <p:spPr>
          <a:xfrm>
            <a:off x="700088" y="5053013"/>
            <a:ext cx="7224712" cy="508000"/>
          </a:xfrm>
          <a:prstGeom prst="rect">
            <a:avLst/>
          </a:prstGeom>
          <a:noFill/>
        </p:spPr>
        <p:txBody>
          <a:bodyPr>
            <a:spAutoFit/>
          </a:bodyPr>
          <a:lstStyle/>
          <a:p>
            <a:pPr eaLnBrk="1" fontAlgn="auto" hangingPunct="1">
              <a:spcBef>
                <a:spcPts val="0"/>
              </a:spcBef>
              <a:spcAft>
                <a:spcPts val="0"/>
              </a:spcAft>
              <a:defRPr/>
            </a:pPr>
            <a:r>
              <a:rPr kumimoji="0" lang="en-GB" sz="1350" dirty="0">
                <a:solidFill>
                  <a:prstClr val="black"/>
                </a:solidFill>
                <a:latin typeface="Calibri" panose="020F0502020204030204"/>
              </a:rPr>
              <a:t>Ex: BPM:  Mechanical and electrical offsets, gain factors </a:t>
            </a:r>
            <a:r>
              <a:rPr kumimoji="0" lang="en-GB" sz="1350" dirty="0">
                <a:solidFill>
                  <a:srgbClr val="70AD47">
                    <a:lumMod val="75000"/>
                  </a:srgbClr>
                </a:solidFill>
                <a:latin typeface="Calibri" panose="020F0502020204030204"/>
              </a:rPr>
              <a:t>influence the accuracy,</a:t>
            </a:r>
            <a:r>
              <a:rPr kumimoji="0" lang="en-GB" sz="1350" dirty="0">
                <a:solidFill>
                  <a:prstClr val="black"/>
                </a:solidFill>
                <a:latin typeface="Calibri" panose="020F0502020204030204"/>
              </a:rPr>
              <a:t> various noise sources or timing jitter </a:t>
            </a:r>
            <a:r>
              <a:rPr kumimoji="0" lang="en-GB" sz="1350" dirty="0">
                <a:solidFill>
                  <a:srgbClr val="70AD47">
                    <a:lumMod val="75000"/>
                  </a:srgbClr>
                </a:solidFill>
                <a:latin typeface="Calibri" panose="020F0502020204030204"/>
              </a:rPr>
              <a:t>influence the precisi</a:t>
            </a:r>
            <a:r>
              <a:rPr kumimoji="0" lang="en-GB" sz="1350" dirty="0">
                <a:solidFill>
                  <a:prstClr val="black"/>
                </a:solidFill>
                <a:latin typeface="Calibri" panose="020F0502020204030204"/>
              </a:rPr>
              <a:t>on, ADC resolution can </a:t>
            </a:r>
            <a:r>
              <a:rPr kumimoji="0" lang="en-GB" sz="1350" dirty="0">
                <a:solidFill>
                  <a:srgbClr val="70AD47">
                    <a:lumMod val="75000"/>
                  </a:srgbClr>
                </a:solidFill>
                <a:latin typeface="Calibri" panose="020F0502020204030204"/>
              </a:rPr>
              <a:t>limit the resolutio</a:t>
            </a:r>
            <a:r>
              <a:rPr kumimoji="0" lang="en-GB" sz="1350" dirty="0">
                <a:solidFill>
                  <a:prstClr val="black"/>
                </a:solidFill>
                <a:latin typeface="Calibri" panose="020F0502020204030204"/>
              </a:rPr>
              <a:t>n. </a:t>
            </a:r>
            <a:endParaRPr kumimoji="0" lang="en-GB" sz="1350" dirty="0">
              <a:solidFill>
                <a:prstClr val="black"/>
              </a:solidFill>
              <a:latin typeface="Calibri" panose="020F0502020204030204"/>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3"/>
          <p:cNvSpPr>
            <a:spLocks noGrp="1"/>
          </p:cNvSpPr>
          <p:nvPr>
            <p:ph type="ftr" sz="quarter" idx="10"/>
          </p:nvPr>
        </p:nvSpPr>
        <p:spPr>
          <a:noFill/>
        </p:spPr>
        <p:txBody>
          <a:bodyPr/>
          <a:lstStyle/>
          <a:p>
            <a:r>
              <a:rPr lang="en-US" altLang="en-US" smtClean="0"/>
              <a:t>CAS 2015 H.Schmickler (CERN-BE-BI) </a:t>
            </a:r>
          </a:p>
        </p:txBody>
      </p:sp>
      <p:sp>
        <p:nvSpPr>
          <p:cNvPr id="58371" name="Rectangle 2"/>
          <p:cNvSpPr>
            <a:spLocks noGrp="1" noChangeArrowheads="1"/>
          </p:cNvSpPr>
          <p:nvPr>
            <p:ph type="title"/>
          </p:nvPr>
        </p:nvSpPr>
        <p:spPr>
          <a:xfrm>
            <a:off x="828675" y="203200"/>
            <a:ext cx="7772400" cy="450850"/>
          </a:xfrm>
        </p:spPr>
        <p:txBody>
          <a:bodyPr/>
          <a:lstStyle/>
          <a:p>
            <a:r>
              <a:rPr lang="en-US" altLang="en-US" smtClean="0"/>
              <a:t>Orbit Acquisition</a:t>
            </a:r>
          </a:p>
        </p:txBody>
      </p:sp>
      <p:pic>
        <p:nvPicPr>
          <p:cNvPr id="58372" name="Picture 3" descr="orbit1"/>
          <p:cNvPicPr>
            <a:picLocks noChangeAspect="1" noChangeArrowheads="1"/>
          </p:cNvPicPr>
          <p:nvPr/>
        </p:nvPicPr>
        <p:blipFill>
          <a:blip r:embed="rId2"/>
          <a:srcRect/>
          <a:stretch>
            <a:fillRect/>
          </a:stretch>
        </p:blipFill>
        <p:spPr bwMode="auto">
          <a:xfrm>
            <a:off x="304800" y="1066800"/>
            <a:ext cx="8458200" cy="5351463"/>
          </a:xfrm>
          <a:prstGeom prst="rect">
            <a:avLst/>
          </a:prstGeom>
          <a:noFill/>
          <a:ln w="9525">
            <a:noFill/>
            <a:miter lim="800000"/>
            <a:headEnd/>
            <a:tailEnd/>
          </a:ln>
        </p:spPr>
      </p:pic>
      <p:sp>
        <p:nvSpPr>
          <p:cNvPr id="58373" name="AutoShape 4"/>
          <p:cNvSpPr>
            <a:spLocks noChangeArrowheads="1"/>
          </p:cNvSpPr>
          <p:nvPr/>
        </p:nvSpPr>
        <p:spPr bwMode="auto">
          <a:xfrm>
            <a:off x="6629400" y="3505200"/>
            <a:ext cx="1371600" cy="762000"/>
          </a:xfrm>
          <a:prstGeom prst="wedgeRoundRectCallout">
            <a:avLst>
              <a:gd name="adj1" fmla="val -49306"/>
              <a:gd name="adj2" fmla="val 137917"/>
              <a:gd name="adj3" fmla="val 16667"/>
            </a:avLst>
          </a:prstGeom>
          <a:solidFill>
            <a:schemeClr val="accent1"/>
          </a:solidFill>
          <a:ln w="9525">
            <a:solidFill>
              <a:schemeClr val="tx1"/>
            </a:solidFill>
            <a:miter lim="800000"/>
            <a:headEnd/>
            <a:tailEnd/>
          </a:ln>
        </p:spPr>
        <p:txBody>
          <a:bodyPr wrap="none" anchor="ctr"/>
          <a:lstStyle/>
          <a:p>
            <a:pPr algn="ctr"/>
            <a:r>
              <a:rPr kumimoji="0" lang="en-US" altLang="en-US"/>
              <a:t>Horizontal</a:t>
            </a:r>
          </a:p>
        </p:txBody>
      </p:sp>
      <p:sp>
        <p:nvSpPr>
          <p:cNvPr id="58374" name="AutoShape 5"/>
          <p:cNvSpPr>
            <a:spLocks noChangeArrowheads="1"/>
          </p:cNvSpPr>
          <p:nvPr/>
        </p:nvSpPr>
        <p:spPr bwMode="auto">
          <a:xfrm rot="10769733">
            <a:off x="914400" y="5943600"/>
            <a:ext cx="1143000" cy="609600"/>
          </a:xfrm>
          <a:prstGeom prst="wedgeRoundRectCallout">
            <a:avLst>
              <a:gd name="adj1" fmla="val -55556"/>
              <a:gd name="adj2" fmla="val 92190"/>
              <a:gd name="adj3" fmla="val 16667"/>
            </a:avLst>
          </a:prstGeom>
          <a:solidFill>
            <a:schemeClr val="accent1"/>
          </a:solidFill>
          <a:ln w="9525">
            <a:solidFill>
              <a:schemeClr val="tx1"/>
            </a:solidFill>
            <a:miter lim="800000"/>
            <a:headEnd/>
            <a:tailEnd/>
          </a:ln>
        </p:spPr>
        <p:txBody>
          <a:bodyPr rot="10800000" wrap="none" anchor="ctr"/>
          <a:lstStyle/>
          <a:p>
            <a:pPr algn="ctr"/>
            <a:r>
              <a:rPr kumimoji="0" lang="en-US" altLang="en-US"/>
              <a:t>Vertical</a:t>
            </a:r>
          </a:p>
        </p:txBody>
      </p:sp>
      <p:grpSp>
        <p:nvGrpSpPr>
          <p:cNvPr id="2" name="Group 8"/>
          <p:cNvGrpSpPr>
            <a:grpSpLocks/>
          </p:cNvGrpSpPr>
          <p:nvPr/>
        </p:nvGrpSpPr>
        <p:grpSpPr bwMode="auto">
          <a:xfrm>
            <a:off x="2405063" y="4883150"/>
            <a:ext cx="3930650" cy="766763"/>
            <a:chOff x="1515" y="3076"/>
            <a:chExt cx="2476" cy="483"/>
          </a:xfrm>
        </p:grpSpPr>
        <p:sp>
          <p:nvSpPr>
            <p:cNvPr id="58376" name="Text Box 6"/>
            <p:cNvSpPr txBox="1">
              <a:spLocks noChangeArrowheads="1"/>
            </p:cNvSpPr>
            <p:nvPr/>
          </p:nvSpPr>
          <p:spPr bwMode="auto">
            <a:xfrm>
              <a:off x="2226" y="3087"/>
              <a:ext cx="1765" cy="472"/>
            </a:xfrm>
            <a:prstGeom prst="rect">
              <a:avLst/>
            </a:prstGeom>
            <a:solidFill>
              <a:srgbClr val="FF0000"/>
            </a:solidFill>
            <a:ln w="9525" algn="ctr">
              <a:noFill/>
              <a:miter lim="800000"/>
              <a:headEnd/>
              <a:tailEnd/>
            </a:ln>
          </p:spPr>
          <p:txBody>
            <a:bodyPr>
              <a:spAutoFit/>
            </a:bodyPr>
            <a:lstStyle/>
            <a:p>
              <a:pPr algn="ctr">
                <a:lnSpc>
                  <a:spcPct val="90000"/>
                </a:lnSpc>
                <a:spcBef>
                  <a:spcPct val="50000"/>
                </a:spcBef>
                <a:buFontTx/>
                <a:buChar char="•"/>
              </a:pPr>
              <a:r>
                <a:rPr lang="en-US" altLang="en-US"/>
                <a:t>This orbit excursion</a:t>
              </a:r>
              <a:br>
                <a:rPr lang="en-US" altLang="en-US"/>
              </a:br>
              <a:r>
                <a:rPr lang="en-US" altLang="en-US"/>
                <a:t> is too large!</a:t>
              </a:r>
            </a:p>
          </p:txBody>
        </p:sp>
        <p:sp>
          <p:nvSpPr>
            <p:cNvPr id="58377" name="Line 7"/>
            <p:cNvSpPr>
              <a:spLocks noChangeShapeType="1"/>
            </p:cNvSpPr>
            <p:nvPr/>
          </p:nvSpPr>
          <p:spPr bwMode="auto">
            <a:xfrm>
              <a:off x="1515" y="3076"/>
              <a:ext cx="811" cy="151"/>
            </a:xfrm>
            <a:prstGeom prst="line">
              <a:avLst/>
            </a:prstGeom>
            <a:noFill/>
            <a:ln w="57150">
              <a:solidFill>
                <a:srgbClr val="F32907"/>
              </a:solidFill>
              <a:round/>
              <a:headEnd type="triangle" w="med" len="med"/>
              <a:tailEnd/>
            </a:ln>
          </p:spPr>
          <p:txBody>
            <a:bodyPr/>
            <a:lstStyle/>
            <a:p>
              <a:endParaRPr lang="ru-RU"/>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3"/>
          <p:cNvSpPr>
            <a:spLocks noGrp="1"/>
          </p:cNvSpPr>
          <p:nvPr>
            <p:ph type="ftr" sz="quarter" idx="10"/>
          </p:nvPr>
        </p:nvSpPr>
        <p:spPr>
          <a:noFill/>
        </p:spPr>
        <p:txBody>
          <a:bodyPr/>
          <a:lstStyle/>
          <a:p>
            <a:r>
              <a:rPr lang="en-US" altLang="en-US" smtClean="0"/>
              <a:t>CAS 2015 H.Schmickler (CERN-BE-BI) </a:t>
            </a:r>
          </a:p>
        </p:txBody>
      </p:sp>
      <p:sp>
        <p:nvSpPr>
          <p:cNvPr id="59395" name="Rectangle 2"/>
          <p:cNvSpPr>
            <a:spLocks noGrp="1" noChangeArrowheads="1"/>
          </p:cNvSpPr>
          <p:nvPr>
            <p:ph type="title"/>
          </p:nvPr>
        </p:nvSpPr>
        <p:spPr>
          <a:xfrm>
            <a:off x="457200" y="228600"/>
            <a:ext cx="8686800" cy="685800"/>
          </a:xfrm>
        </p:spPr>
        <p:txBody>
          <a:bodyPr/>
          <a:lstStyle/>
          <a:p>
            <a:r>
              <a:rPr lang="en-US" altLang="en-US" smtClean="0"/>
              <a:t>Orbit Correction (Operator Panel)</a:t>
            </a:r>
          </a:p>
        </p:txBody>
      </p:sp>
      <p:pic>
        <p:nvPicPr>
          <p:cNvPr id="59396" name="Picture 3" descr="micado1"/>
          <p:cNvPicPr>
            <a:picLocks noChangeAspect="1" noChangeArrowheads="1"/>
          </p:cNvPicPr>
          <p:nvPr/>
        </p:nvPicPr>
        <p:blipFill>
          <a:blip r:embed="rId2"/>
          <a:srcRect/>
          <a:stretch>
            <a:fillRect/>
          </a:stretch>
        </p:blipFill>
        <p:spPr bwMode="auto">
          <a:xfrm>
            <a:off x="685800" y="1066800"/>
            <a:ext cx="7600950" cy="55832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3"/>
          <p:cNvSpPr>
            <a:spLocks noGrp="1"/>
          </p:cNvSpPr>
          <p:nvPr>
            <p:ph type="ftr" sz="quarter" idx="10"/>
          </p:nvPr>
        </p:nvSpPr>
        <p:spPr>
          <a:noFill/>
        </p:spPr>
        <p:txBody>
          <a:bodyPr/>
          <a:lstStyle/>
          <a:p>
            <a:r>
              <a:rPr lang="en-US" altLang="en-US" smtClean="0"/>
              <a:t>CAS 2015 H.Schmickler (CERN-BE-BI) </a:t>
            </a:r>
          </a:p>
        </p:txBody>
      </p:sp>
      <p:sp>
        <p:nvSpPr>
          <p:cNvPr id="60419" name="Rectangle 2"/>
          <p:cNvSpPr>
            <a:spLocks noGrp="1" noChangeArrowheads="1"/>
          </p:cNvSpPr>
          <p:nvPr>
            <p:ph type="title"/>
          </p:nvPr>
        </p:nvSpPr>
        <p:spPr>
          <a:xfrm>
            <a:off x="828675" y="203200"/>
            <a:ext cx="7772400" cy="495300"/>
          </a:xfrm>
        </p:spPr>
        <p:txBody>
          <a:bodyPr/>
          <a:lstStyle/>
          <a:p>
            <a:r>
              <a:rPr lang="en-US" altLang="en-US" smtClean="0"/>
              <a:t>Orbit Correction (Detail)</a:t>
            </a:r>
          </a:p>
        </p:txBody>
      </p:sp>
      <p:pic>
        <p:nvPicPr>
          <p:cNvPr id="60420" name="Picture 3" descr="micado2"/>
          <p:cNvPicPr>
            <a:picLocks noChangeAspect="1" noChangeArrowheads="1"/>
          </p:cNvPicPr>
          <p:nvPr/>
        </p:nvPicPr>
        <p:blipFill>
          <a:blip r:embed="rId2"/>
          <a:srcRect/>
          <a:stretch>
            <a:fillRect/>
          </a:stretch>
        </p:blipFill>
        <p:spPr bwMode="auto">
          <a:xfrm>
            <a:off x="228600" y="966788"/>
            <a:ext cx="8585200" cy="5378450"/>
          </a:xfrm>
          <a:prstGeom prst="rect">
            <a:avLst/>
          </a:prstGeom>
          <a:noFill/>
          <a:ln w="9525">
            <a:noFill/>
            <a:miter lim="800000"/>
            <a:headEnd/>
            <a:tailEnd/>
          </a:ln>
        </p:spPr>
      </p:pic>
      <p:sp>
        <p:nvSpPr>
          <p:cNvPr id="317446" name="Oval 6"/>
          <p:cNvSpPr>
            <a:spLocks noChangeArrowheads="1"/>
          </p:cNvSpPr>
          <p:nvPr/>
        </p:nvSpPr>
        <p:spPr bwMode="auto">
          <a:xfrm>
            <a:off x="2528888" y="2165350"/>
            <a:ext cx="376237" cy="3670300"/>
          </a:xfrm>
          <a:prstGeom prst="ellipse">
            <a:avLst/>
          </a:prstGeom>
          <a:noFill/>
          <a:ln w="28575">
            <a:solidFill>
              <a:srgbClr val="9933FF"/>
            </a:solidFill>
            <a:round/>
            <a:headEnd/>
            <a:tailEnd/>
          </a:ln>
        </p:spPr>
        <p:txBody>
          <a:bodyPr wrap="none" lIns="90000" tIns="46800" rIns="90000" bIns="46800" anchor="ctr"/>
          <a:lstStyle/>
          <a:p>
            <a:pPr>
              <a:lnSpc>
                <a:spcPct val="90000"/>
              </a:lnSpc>
              <a:spcBef>
                <a:spcPct val="20000"/>
              </a:spcBef>
              <a:buFontTx/>
              <a:buChar char="•"/>
            </a:pPr>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317446"/>
                                        </p:tgtEl>
                                        <p:attrNameLst>
                                          <p:attrName>style.visibility</p:attrName>
                                        </p:attrNameLst>
                                      </p:cBhvr>
                                      <p:to>
                                        <p:strVal val="visible"/>
                                      </p:to>
                                    </p:set>
                                    <p:anim calcmode="lin" valueType="num">
                                      <p:cBhvr>
                                        <p:cTn id="7" dur="1000" fill="hold"/>
                                        <p:tgtEl>
                                          <p:spTgt spid="317446"/>
                                        </p:tgtEl>
                                        <p:attrNameLst>
                                          <p:attrName>ppt_w</p:attrName>
                                        </p:attrNameLst>
                                      </p:cBhvr>
                                      <p:tavLst>
                                        <p:tav tm="0">
                                          <p:val>
                                            <p:strVal val="#ppt_w+.3"/>
                                          </p:val>
                                        </p:tav>
                                        <p:tav tm="100000">
                                          <p:val>
                                            <p:strVal val="#ppt_w"/>
                                          </p:val>
                                        </p:tav>
                                      </p:tavLst>
                                    </p:anim>
                                    <p:anim calcmode="lin" valueType="num">
                                      <p:cBhvr>
                                        <p:cTn id="8" dur="1000" fill="hold"/>
                                        <p:tgtEl>
                                          <p:spTgt spid="317446"/>
                                        </p:tgtEl>
                                        <p:attrNameLst>
                                          <p:attrName>ppt_h</p:attrName>
                                        </p:attrNameLst>
                                      </p:cBhvr>
                                      <p:tavLst>
                                        <p:tav tm="0">
                                          <p:val>
                                            <p:strVal val="#ppt_h"/>
                                          </p:val>
                                        </p:tav>
                                        <p:tav tm="100000">
                                          <p:val>
                                            <p:strVal val="#ppt_h"/>
                                          </p:val>
                                        </p:tav>
                                      </p:tavLst>
                                    </p:anim>
                                    <p:animEffect transition="in" filter="fade">
                                      <p:cBhvr>
                                        <p:cTn id="9" dur="1000"/>
                                        <p:tgtEl>
                                          <p:spTgt spid="317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2"/>
          <p:cNvSpPr>
            <a:spLocks noGrp="1"/>
          </p:cNvSpPr>
          <p:nvPr>
            <p:ph type="ftr" sz="quarter" idx="11"/>
          </p:nvPr>
        </p:nvSpPr>
        <p:spPr>
          <a:noFill/>
        </p:spPr>
        <p:txBody>
          <a:bodyPr/>
          <a:lstStyle/>
          <a:p>
            <a:r>
              <a:rPr lang="en-US" altLang="en-US" smtClean="0"/>
              <a:t>CAS 2015 H.Schmickler (CERN-BE-BI) </a:t>
            </a:r>
          </a:p>
        </p:txBody>
      </p:sp>
      <p:sp>
        <p:nvSpPr>
          <p:cNvPr id="2" name="Title 1"/>
          <p:cNvSpPr>
            <a:spLocks noGrp="1"/>
          </p:cNvSpPr>
          <p:nvPr>
            <p:ph type="title" idx="4294967295"/>
          </p:nvPr>
        </p:nvSpPr>
        <p:spPr/>
        <p:txBody>
          <a:bodyPr anchorCtr="1"/>
          <a:lstStyle/>
          <a:p>
            <a:pPr>
              <a:defRPr/>
            </a:pPr>
            <a:r>
              <a:rPr lang="en-US" smtClean="0">
                <a:effectLst>
                  <a:outerShdw blurRad="38100" dist="38100" dir="2700000" algn="tl">
                    <a:srgbClr val="000000"/>
                  </a:outerShdw>
                </a:effectLst>
              </a:rPr>
              <a:t>Beam Threading</a:t>
            </a:r>
          </a:p>
        </p:txBody>
      </p:sp>
      <p:sp>
        <p:nvSpPr>
          <p:cNvPr id="61444" name="Content Placeholder 2"/>
          <p:cNvSpPr>
            <a:spLocks noGrp="1"/>
          </p:cNvSpPr>
          <p:nvPr>
            <p:ph idx="4294967295"/>
          </p:nvPr>
        </p:nvSpPr>
        <p:spPr>
          <a:xfrm>
            <a:off x="177800" y="846138"/>
            <a:ext cx="8924925" cy="1938337"/>
          </a:xfrm>
        </p:spPr>
        <p:txBody>
          <a:bodyPr/>
          <a:lstStyle/>
          <a:p>
            <a:pPr>
              <a:lnSpc>
                <a:spcPct val="90000"/>
              </a:lnSpc>
            </a:pPr>
            <a:r>
              <a:rPr lang="en-US" altLang="en-US" sz="2400" smtClean="0"/>
              <a:t>Threading the beam round the LHC ring (very first commissioning)</a:t>
            </a:r>
          </a:p>
          <a:p>
            <a:pPr lvl="1">
              <a:lnSpc>
                <a:spcPct val="90000"/>
              </a:lnSpc>
            </a:pPr>
            <a:r>
              <a:rPr lang="en-US" altLang="en-US" sz="2000" smtClean="0"/>
              <a:t>One beam at a time, one hour per beam.</a:t>
            </a:r>
          </a:p>
          <a:p>
            <a:pPr lvl="1">
              <a:lnSpc>
                <a:spcPct val="90000"/>
              </a:lnSpc>
            </a:pPr>
            <a:r>
              <a:rPr lang="en-US" altLang="en-US" sz="2000" smtClean="0"/>
              <a:t>Collimators were used to intercept the beam (1 bunch, 2×10</a:t>
            </a:r>
            <a:r>
              <a:rPr lang="en-US" altLang="en-US" sz="2000" baseline="30000" smtClean="0"/>
              <a:t>9</a:t>
            </a:r>
            <a:r>
              <a:rPr lang="en-US" altLang="en-US" sz="2000" smtClean="0"/>
              <a:t> protons)</a:t>
            </a:r>
          </a:p>
          <a:p>
            <a:pPr lvl="1">
              <a:lnSpc>
                <a:spcPct val="90000"/>
              </a:lnSpc>
            </a:pPr>
            <a:r>
              <a:rPr lang="en-US" altLang="en-US" sz="2000" smtClean="0"/>
              <a:t>Beam through 1 sector (1/8 ring)</a:t>
            </a:r>
          </a:p>
          <a:p>
            <a:pPr lvl="2">
              <a:lnSpc>
                <a:spcPct val="90000"/>
              </a:lnSpc>
            </a:pPr>
            <a:r>
              <a:rPr lang="en-US" altLang="en-US" sz="1900" smtClean="0"/>
              <a:t>correct trajectory, open collimator and move on.</a:t>
            </a:r>
          </a:p>
          <a:p>
            <a:pPr lvl="1">
              <a:lnSpc>
                <a:spcPct val="90000"/>
              </a:lnSpc>
            </a:pPr>
            <a:endParaRPr lang="en-US" altLang="en-US" sz="2000" smtClean="0"/>
          </a:p>
          <a:p>
            <a:pPr>
              <a:lnSpc>
                <a:spcPct val="90000"/>
              </a:lnSpc>
            </a:pPr>
            <a:endParaRPr lang="en-US" altLang="en-US" sz="2400" smtClean="0"/>
          </a:p>
        </p:txBody>
      </p:sp>
      <p:sp>
        <p:nvSpPr>
          <p:cNvPr id="4" name="Footer Placeholder 3"/>
          <p:cNvSpPr txBox="1">
            <a:spLocks noGrp="1"/>
          </p:cNvSpPr>
          <p:nvPr/>
        </p:nvSpPr>
        <p:spPr bwMode="auto">
          <a:xfrm>
            <a:off x="0" y="6605588"/>
            <a:ext cx="9144000" cy="252412"/>
          </a:xfrm>
          <a:prstGeom prst="rect">
            <a:avLst/>
          </a:prstGeom>
          <a:noFill/>
          <a:ln>
            <a:miter lim="800000"/>
            <a:headEnd/>
            <a:tailEnd/>
          </a:ln>
        </p:spPr>
        <p:txBody>
          <a:bodyPr/>
          <a:lstStyle/>
          <a:p>
            <a:pPr algn="ctr" eaLnBrk="1" hangingPunct="1">
              <a:defRPr/>
            </a:pPr>
            <a:endParaRPr kumimoji="0" lang="en-US" sz="1000">
              <a:effectLst>
                <a:outerShdw blurRad="38100" dist="38100" dir="2700000" algn="tl">
                  <a:srgbClr val="000000"/>
                </a:outerShdw>
              </a:effectLst>
              <a:latin typeface="Arial" charset="0"/>
            </a:endParaRPr>
          </a:p>
        </p:txBody>
      </p:sp>
      <p:pic>
        <p:nvPicPr>
          <p:cNvPr id="34" name="Picture 33" descr="Threading.1.TDI.gif"/>
          <p:cNvPicPr>
            <a:picLocks noChangeAspect="1"/>
          </p:cNvPicPr>
          <p:nvPr/>
        </p:nvPicPr>
        <p:blipFill>
          <a:blip r:embed="rId2"/>
          <a:srcRect/>
          <a:stretch>
            <a:fillRect/>
          </a:stretch>
        </p:blipFill>
        <p:spPr bwMode="auto">
          <a:xfrm>
            <a:off x="0" y="2955925"/>
            <a:ext cx="9144000" cy="3657600"/>
          </a:xfrm>
          <a:prstGeom prst="rect">
            <a:avLst/>
          </a:prstGeom>
          <a:noFill/>
          <a:ln w="9525">
            <a:noFill/>
            <a:miter lim="800000"/>
            <a:headEnd/>
            <a:tailEnd/>
          </a:ln>
        </p:spPr>
      </p:pic>
      <p:pic>
        <p:nvPicPr>
          <p:cNvPr id="35" name="Picture 34" descr="Threading.2.IR7.gif"/>
          <p:cNvPicPr>
            <a:picLocks noChangeAspect="1"/>
          </p:cNvPicPr>
          <p:nvPr/>
        </p:nvPicPr>
        <p:blipFill>
          <a:blip r:embed="rId3"/>
          <a:srcRect/>
          <a:stretch>
            <a:fillRect/>
          </a:stretch>
        </p:blipFill>
        <p:spPr bwMode="auto">
          <a:xfrm>
            <a:off x="0" y="2955925"/>
            <a:ext cx="9144000" cy="3657600"/>
          </a:xfrm>
          <a:prstGeom prst="rect">
            <a:avLst/>
          </a:prstGeom>
          <a:noFill/>
          <a:ln w="9525">
            <a:noFill/>
            <a:miter lim="800000"/>
            <a:headEnd/>
            <a:tailEnd/>
          </a:ln>
        </p:spPr>
      </p:pic>
      <p:pic>
        <p:nvPicPr>
          <p:cNvPr id="36" name="Picture 35" descr="Threading.3.IR6.gif"/>
          <p:cNvPicPr>
            <a:picLocks noChangeAspect="1"/>
          </p:cNvPicPr>
          <p:nvPr/>
        </p:nvPicPr>
        <p:blipFill>
          <a:blip r:embed="rId4"/>
          <a:srcRect/>
          <a:stretch>
            <a:fillRect/>
          </a:stretch>
        </p:blipFill>
        <p:spPr bwMode="auto">
          <a:xfrm>
            <a:off x="0" y="2955925"/>
            <a:ext cx="9144000" cy="3657600"/>
          </a:xfrm>
          <a:prstGeom prst="rect">
            <a:avLst/>
          </a:prstGeom>
          <a:noFill/>
          <a:ln w="9525">
            <a:noFill/>
            <a:miter lim="800000"/>
            <a:headEnd/>
            <a:tailEnd/>
          </a:ln>
        </p:spPr>
      </p:pic>
      <p:pic>
        <p:nvPicPr>
          <p:cNvPr id="37" name="Picture 36" descr="Threading.4.IR6c.gif"/>
          <p:cNvPicPr>
            <a:picLocks noChangeAspect="1"/>
          </p:cNvPicPr>
          <p:nvPr/>
        </p:nvPicPr>
        <p:blipFill>
          <a:blip r:embed="rId5"/>
          <a:srcRect/>
          <a:stretch>
            <a:fillRect/>
          </a:stretch>
        </p:blipFill>
        <p:spPr bwMode="auto">
          <a:xfrm>
            <a:off x="0" y="2955925"/>
            <a:ext cx="9144000" cy="3657600"/>
          </a:xfrm>
          <a:prstGeom prst="rect">
            <a:avLst/>
          </a:prstGeom>
          <a:noFill/>
          <a:ln w="9525">
            <a:noFill/>
            <a:miter lim="800000"/>
            <a:headEnd/>
            <a:tailEnd/>
          </a:ln>
        </p:spPr>
      </p:pic>
      <p:pic>
        <p:nvPicPr>
          <p:cNvPr id="38" name="Picture 37" descr="Threading.5.IR5.gif"/>
          <p:cNvPicPr>
            <a:picLocks noChangeAspect="1"/>
          </p:cNvPicPr>
          <p:nvPr/>
        </p:nvPicPr>
        <p:blipFill>
          <a:blip r:embed="rId6"/>
          <a:srcRect/>
          <a:stretch>
            <a:fillRect/>
          </a:stretch>
        </p:blipFill>
        <p:spPr bwMode="auto">
          <a:xfrm>
            <a:off x="0" y="2955925"/>
            <a:ext cx="9144000" cy="3657600"/>
          </a:xfrm>
          <a:prstGeom prst="rect">
            <a:avLst/>
          </a:prstGeom>
          <a:noFill/>
          <a:ln w="9525">
            <a:noFill/>
            <a:miter lim="800000"/>
            <a:headEnd/>
            <a:tailEnd/>
          </a:ln>
        </p:spPr>
      </p:pic>
      <p:pic>
        <p:nvPicPr>
          <p:cNvPr id="39" name="Picture 38" descr="Threading.6.IR5c1.gif"/>
          <p:cNvPicPr>
            <a:picLocks noChangeAspect="1"/>
          </p:cNvPicPr>
          <p:nvPr/>
        </p:nvPicPr>
        <p:blipFill>
          <a:blip r:embed="rId7"/>
          <a:srcRect/>
          <a:stretch>
            <a:fillRect/>
          </a:stretch>
        </p:blipFill>
        <p:spPr bwMode="auto">
          <a:xfrm>
            <a:off x="0" y="2955925"/>
            <a:ext cx="9144000" cy="3657600"/>
          </a:xfrm>
          <a:prstGeom prst="rect">
            <a:avLst/>
          </a:prstGeom>
          <a:noFill/>
          <a:ln w="9525">
            <a:noFill/>
            <a:miter lim="800000"/>
            <a:headEnd/>
            <a:tailEnd/>
          </a:ln>
        </p:spPr>
      </p:pic>
      <p:pic>
        <p:nvPicPr>
          <p:cNvPr id="40" name="Picture 39" descr="Threading.7.IR5c2.gif"/>
          <p:cNvPicPr>
            <a:picLocks noChangeAspect="1"/>
          </p:cNvPicPr>
          <p:nvPr/>
        </p:nvPicPr>
        <p:blipFill>
          <a:blip r:embed="rId8"/>
          <a:srcRect/>
          <a:stretch>
            <a:fillRect/>
          </a:stretch>
        </p:blipFill>
        <p:spPr bwMode="auto">
          <a:xfrm>
            <a:off x="0" y="2955925"/>
            <a:ext cx="9144000" cy="3657600"/>
          </a:xfrm>
          <a:prstGeom prst="rect">
            <a:avLst/>
          </a:prstGeom>
          <a:noFill/>
          <a:ln w="9525">
            <a:noFill/>
            <a:miter lim="800000"/>
            <a:headEnd/>
            <a:tailEnd/>
          </a:ln>
        </p:spPr>
      </p:pic>
      <p:pic>
        <p:nvPicPr>
          <p:cNvPr id="41" name="Picture 40" descr="Threading.8.IR5c3.gif"/>
          <p:cNvPicPr>
            <a:picLocks noChangeAspect="1"/>
          </p:cNvPicPr>
          <p:nvPr/>
        </p:nvPicPr>
        <p:blipFill>
          <a:blip r:embed="rId9"/>
          <a:srcRect/>
          <a:stretch>
            <a:fillRect/>
          </a:stretch>
        </p:blipFill>
        <p:spPr bwMode="auto">
          <a:xfrm>
            <a:off x="0" y="2955925"/>
            <a:ext cx="9144000" cy="3657600"/>
          </a:xfrm>
          <a:prstGeom prst="rect">
            <a:avLst/>
          </a:prstGeom>
          <a:noFill/>
          <a:ln w="9525">
            <a:noFill/>
            <a:miter lim="800000"/>
            <a:headEnd/>
            <a:tailEnd/>
          </a:ln>
        </p:spPr>
      </p:pic>
      <p:pic>
        <p:nvPicPr>
          <p:cNvPr id="42" name="Picture 41" descr="Threading.9.IR5c4.gif"/>
          <p:cNvPicPr>
            <a:picLocks noChangeAspect="1"/>
          </p:cNvPicPr>
          <p:nvPr/>
        </p:nvPicPr>
        <p:blipFill>
          <a:blip r:embed="rId10"/>
          <a:srcRect/>
          <a:stretch>
            <a:fillRect/>
          </a:stretch>
        </p:blipFill>
        <p:spPr bwMode="auto">
          <a:xfrm>
            <a:off x="0" y="2955925"/>
            <a:ext cx="9144000" cy="3657600"/>
          </a:xfrm>
          <a:prstGeom prst="rect">
            <a:avLst/>
          </a:prstGeom>
          <a:noFill/>
          <a:ln w="9525">
            <a:noFill/>
            <a:miter lim="800000"/>
            <a:headEnd/>
            <a:tailEnd/>
          </a:ln>
        </p:spPr>
      </p:pic>
      <p:pic>
        <p:nvPicPr>
          <p:cNvPr id="43" name="Picture 42" descr="Threading.10.IR5c5.gif"/>
          <p:cNvPicPr>
            <a:picLocks noChangeAspect="1"/>
          </p:cNvPicPr>
          <p:nvPr/>
        </p:nvPicPr>
        <p:blipFill>
          <a:blip r:embed="rId11"/>
          <a:srcRect/>
          <a:stretch>
            <a:fillRect/>
          </a:stretch>
        </p:blipFill>
        <p:spPr bwMode="auto">
          <a:xfrm>
            <a:off x="0" y="2955925"/>
            <a:ext cx="9144000" cy="3657600"/>
          </a:xfrm>
          <a:prstGeom prst="rect">
            <a:avLst/>
          </a:prstGeom>
          <a:noFill/>
          <a:ln w="9525">
            <a:noFill/>
            <a:miter lim="800000"/>
            <a:headEnd/>
            <a:tailEnd/>
          </a:ln>
        </p:spPr>
      </p:pic>
      <p:pic>
        <p:nvPicPr>
          <p:cNvPr id="44" name="Picture 43" descr="Threading.11.IR4.gif"/>
          <p:cNvPicPr>
            <a:picLocks noChangeAspect="1"/>
          </p:cNvPicPr>
          <p:nvPr/>
        </p:nvPicPr>
        <p:blipFill>
          <a:blip r:embed="rId12"/>
          <a:srcRect/>
          <a:stretch>
            <a:fillRect/>
          </a:stretch>
        </p:blipFill>
        <p:spPr bwMode="auto">
          <a:xfrm>
            <a:off x="0" y="2955925"/>
            <a:ext cx="9144000" cy="3657600"/>
          </a:xfrm>
          <a:prstGeom prst="rect">
            <a:avLst/>
          </a:prstGeom>
          <a:noFill/>
          <a:ln w="9525">
            <a:noFill/>
            <a:miter lim="800000"/>
            <a:headEnd/>
            <a:tailEnd/>
          </a:ln>
        </p:spPr>
      </p:pic>
      <p:pic>
        <p:nvPicPr>
          <p:cNvPr id="45" name="Picture 44" descr="Threading.12.IR3.gif"/>
          <p:cNvPicPr>
            <a:picLocks noChangeAspect="1"/>
          </p:cNvPicPr>
          <p:nvPr/>
        </p:nvPicPr>
        <p:blipFill>
          <a:blip r:embed="rId13"/>
          <a:srcRect/>
          <a:stretch>
            <a:fillRect/>
          </a:stretch>
        </p:blipFill>
        <p:spPr bwMode="auto">
          <a:xfrm>
            <a:off x="0" y="2955925"/>
            <a:ext cx="9144000" cy="3657600"/>
          </a:xfrm>
          <a:prstGeom prst="rect">
            <a:avLst/>
          </a:prstGeom>
          <a:noFill/>
          <a:ln w="9525">
            <a:noFill/>
            <a:miter lim="800000"/>
            <a:headEnd/>
            <a:tailEnd/>
          </a:ln>
        </p:spPr>
      </p:pic>
      <p:pic>
        <p:nvPicPr>
          <p:cNvPr id="46" name="Picture 45" descr="Threading.13.IR3c1.gif"/>
          <p:cNvPicPr>
            <a:picLocks noChangeAspect="1"/>
          </p:cNvPicPr>
          <p:nvPr/>
        </p:nvPicPr>
        <p:blipFill>
          <a:blip r:embed="rId14"/>
          <a:srcRect/>
          <a:stretch>
            <a:fillRect/>
          </a:stretch>
        </p:blipFill>
        <p:spPr bwMode="auto">
          <a:xfrm>
            <a:off x="0" y="2955925"/>
            <a:ext cx="9144000" cy="3657600"/>
          </a:xfrm>
          <a:prstGeom prst="rect">
            <a:avLst/>
          </a:prstGeom>
          <a:noFill/>
          <a:ln w="9525">
            <a:noFill/>
            <a:miter lim="800000"/>
            <a:headEnd/>
            <a:tailEnd/>
          </a:ln>
        </p:spPr>
      </p:pic>
      <p:pic>
        <p:nvPicPr>
          <p:cNvPr id="47" name="Picture 46" descr="Threading.14.IR3c2.gif"/>
          <p:cNvPicPr>
            <a:picLocks noChangeAspect="1"/>
          </p:cNvPicPr>
          <p:nvPr/>
        </p:nvPicPr>
        <p:blipFill>
          <a:blip r:embed="rId15"/>
          <a:srcRect/>
          <a:stretch>
            <a:fillRect/>
          </a:stretch>
        </p:blipFill>
        <p:spPr bwMode="auto">
          <a:xfrm>
            <a:off x="0" y="2955925"/>
            <a:ext cx="9144000" cy="3657600"/>
          </a:xfrm>
          <a:prstGeom prst="rect">
            <a:avLst/>
          </a:prstGeom>
          <a:noFill/>
          <a:ln w="9525">
            <a:noFill/>
            <a:miter lim="800000"/>
            <a:headEnd/>
            <a:tailEnd/>
          </a:ln>
        </p:spPr>
      </p:pic>
      <p:pic>
        <p:nvPicPr>
          <p:cNvPr id="48" name="Picture 47" descr="Threading.15.IR3c3.gif"/>
          <p:cNvPicPr>
            <a:picLocks noChangeAspect="1"/>
          </p:cNvPicPr>
          <p:nvPr/>
        </p:nvPicPr>
        <p:blipFill>
          <a:blip r:embed="rId16"/>
          <a:srcRect/>
          <a:stretch>
            <a:fillRect/>
          </a:stretch>
        </p:blipFill>
        <p:spPr bwMode="auto">
          <a:xfrm>
            <a:off x="0" y="2955925"/>
            <a:ext cx="9144000" cy="3657600"/>
          </a:xfrm>
          <a:prstGeom prst="rect">
            <a:avLst/>
          </a:prstGeom>
          <a:noFill/>
          <a:ln w="9525">
            <a:noFill/>
            <a:miter lim="800000"/>
            <a:headEnd/>
            <a:tailEnd/>
          </a:ln>
        </p:spPr>
      </p:pic>
      <p:pic>
        <p:nvPicPr>
          <p:cNvPr id="49" name="Picture 48" descr="Threading.16.IR3c4.gif"/>
          <p:cNvPicPr>
            <a:picLocks noChangeAspect="1"/>
          </p:cNvPicPr>
          <p:nvPr/>
        </p:nvPicPr>
        <p:blipFill>
          <a:blip r:embed="rId17"/>
          <a:srcRect/>
          <a:stretch>
            <a:fillRect/>
          </a:stretch>
        </p:blipFill>
        <p:spPr bwMode="auto">
          <a:xfrm>
            <a:off x="0" y="2955925"/>
            <a:ext cx="9144000" cy="3657600"/>
          </a:xfrm>
          <a:prstGeom prst="rect">
            <a:avLst/>
          </a:prstGeom>
          <a:noFill/>
          <a:ln w="9525">
            <a:noFill/>
            <a:miter lim="800000"/>
            <a:headEnd/>
            <a:tailEnd/>
          </a:ln>
        </p:spPr>
      </p:pic>
      <p:pic>
        <p:nvPicPr>
          <p:cNvPr id="50" name="Picture 49" descr="Threading.17.IR3c5.gif"/>
          <p:cNvPicPr>
            <a:picLocks noChangeAspect="1"/>
          </p:cNvPicPr>
          <p:nvPr/>
        </p:nvPicPr>
        <p:blipFill>
          <a:blip r:embed="rId18"/>
          <a:srcRect/>
          <a:stretch>
            <a:fillRect/>
          </a:stretch>
        </p:blipFill>
        <p:spPr bwMode="auto">
          <a:xfrm>
            <a:off x="0" y="2955925"/>
            <a:ext cx="9144000" cy="3657600"/>
          </a:xfrm>
          <a:prstGeom prst="rect">
            <a:avLst/>
          </a:prstGeom>
          <a:noFill/>
          <a:ln w="9525">
            <a:noFill/>
            <a:miter lim="800000"/>
            <a:headEnd/>
            <a:tailEnd/>
          </a:ln>
        </p:spPr>
      </p:pic>
      <p:pic>
        <p:nvPicPr>
          <p:cNvPr id="51" name="Picture 15" descr="Threading.18.IR2.gif"/>
          <p:cNvPicPr>
            <a:picLocks noChangeAspect="1"/>
          </p:cNvPicPr>
          <p:nvPr/>
        </p:nvPicPr>
        <p:blipFill>
          <a:blip r:embed="rId19"/>
          <a:srcRect/>
          <a:stretch>
            <a:fillRect/>
          </a:stretch>
        </p:blipFill>
        <p:spPr bwMode="auto">
          <a:xfrm>
            <a:off x="0" y="2955925"/>
            <a:ext cx="9144000" cy="3657600"/>
          </a:xfrm>
          <a:prstGeom prst="rect">
            <a:avLst/>
          </a:prstGeom>
          <a:noFill/>
          <a:ln w="9525">
            <a:noFill/>
            <a:miter lim="800000"/>
            <a:headEnd/>
            <a:tailEnd/>
          </a:ln>
        </p:spPr>
      </p:pic>
      <p:pic>
        <p:nvPicPr>
          <p:cNvPr id="52" name="Picture 51" descr="Threading.19.IR2c1.gif"/>
          <p:cNvPicPr>
            <a:picLocks noChangeAspect="1"/>
          </p:cNvPicPr>
          <p:nvPr/>
        </p:nvPicPr>
        <p:blipFill>
          <a:blip r:embed="rId20"/>
          <a:srcRect/>
          <a:stretch>
            <a:fillRect/>
          </a:stretch>
        </p:blipFill>
        <p:spPr bwMode="auto">
          <a:xfrm>
            <a:off x="0" y="2955925"/>
            <a:ext cx="9144000" cy="3657600"/>
          </a:xfrm>
          <a:prstGeom prst="rect">
            <a:avLst/>
          </a:prstGeom>
          <a:noFill/>
          <a:ln w="9525">
            <a:noFill/>
            <a:miter lim="800000"/>
            <a:headEnd/>
            <a:tailEnd/>
          </a:ln>
        </p:spPr>
      </p:pic>
      <p:pic>
        <p:nvPicPr>
          <p:cNvPr id="53" name="Picture 52" descr="Threading.20.IR2c2.gif"/>
          <p:cNvPicPr>
            <a:picLocks noChangeAspect="1"/>
          </p:cNvPicPr>
          <p:nvPr/>
        </p:nvPicPr>
        <p:blipFill>
          <a:blip r:embed="rId21"/>
          <a:srcRect/>
          <a:stretch>
            <a:fillRect/>
          </a:stretch>
        </p:blipFill>
        <p:spPr bwMode="auto">
          <a:xfrm>
            <a:off x="0" y="2955925"/>
            <a:ext cx="9144000" cy="3657600"/>
          </a:xfrm>
          <a:prstGeom prst="rect">
            <a:avLst/>
          </a:prstGeom>
          <a:noFill/>
          <a:ln w="9525">
            <a:noFill/>
            <a:miter lim="800000"/>
            <a:headEnd/>
            <a:tailEnd/>
          </a:ln>
        </p:spPr>
      </p:pic>
      <p:pic>
        <p:nvPicPr>
          <p:cNvPr id="54" name="Picture 53" descr="Threading.21.IR2c3.gif"/>
          <p:cNvPicPr>
            <a:picLocks noChangeAspect="1"/>
          </p:cNvPicPr>
          <p:nvPr/>
        </p:nvPicPr>
        <p:blipFill>
          <a:blip r:embed="rId22"/>
          <a:srcRect/>
          <a:stretch>
            <a:fillRect/>
          </a:stretch>
        </p:blipFill>
        <p:spPr bwMode="auto">
          <a:xfrm>
            <a:off x="0" y="2955925"/>
            <a:ext cx="9144000" cy="3657600"/>
          </a:xfrm>
          <a:prstGeom prst="rect">
            <a:avLst/>
          </a:prstGeom>
          <a:noFill/>
          <a:ln w="9525">
            <a:noFill/>
            <a:miter lim="800000"/>
            <a:headEnd/>
            <a:tailEnd/>
          </a:ln>
        </p:spPr>
      </p:pic>
      <p:pic>
        <p:nvPicPr>
          <p:cNvPr id="55" name="Picture 23" descr="Threading.22.IR1.gif"/>
          <p:cNvPicPr>
            <a:picLocks noChangeAspect="1"/>
          </p:cNvPicPr>
          <p:nvPr/>
        </p:nvPicPr>
        <p:blipFill>
          <a:blip r:embed="rId23"/>
          <a:srcRect/>
          <a:stretch>
            <a:fillRect/>
          </a:stretch>
        </p:blipFill>
        <p:spPr bwMode="auto">
          <a:xfrm>
            <a:off x="0" y="2955925"/>
            <a:ext cx="9144000" cy="3657600"/>
          </a:xfrm>
          <a:prstGeom prst="rect">
            <a:avLst/>
          </a:prstGeom>
          <a:noFill/>
          <a:ln w="9525">
            <a:noFill/>
            <a:miter lim="800000"/>
            <a:headEnd/>
            <a:tailEnd/>
          </a:ln>
        </p:spPr>
      </p:pic>
      <p:pic>
        <p:nvPicPr>
          <p:cNvPr id="56" name="Picture 55" descr="Threading.23.IR1c1.gif"/>
          <p:cNvPicPr>
            <a:picLocks noChangeAspect="1"/>
          </p:cNvPicPr>
          <p:nvPr/>
        </p:nvPicPr>
        <p:blipFill>
          <a:blip r:embed="rId24"/>
          <a:srcRect/>
          <a:stretch>
            <a:fillRect/>
          </a:stretch>
        </p:blipFill>
        <p:spPr bwMode="auto">
          <a:xfrm>
            <a:off x="0" y="2955925"/>
            <a:ext cx="9144000" cy="3657600"/>
          </a:xfrm>
          <a:prstGeom prst="rect">
            <a:avLst/>
          </a:prstGeom>
          <a:noFill/>
          <a:ln w="9525">
            <a:noFill/>
            <a:miter lim="800000"/>
            <a:headEnd/>
            <a:tailEnd/>
          </a:ln>
        </p:spPr>
      </p:pic>
      <p:pic>
        <p:nvPicPr>
          <p:cNvPr id="57" name="Picture 56" descr="Threading.24.IR1c2.gif"/>
          <p:cNvPicPr>
            <a:picLocks noChangeAspect="1"/>
          </p:cNvPicPr>
          <p:nvPr/>
        </p:nvPicPr>
        <p:blipFill>
          <a:blip r:embed="rId25"/>
          <a:srcRect/>
          <a:stretch>
            <a:fillRect/>
          </a:stretch>
        </p:blipFill>
        <p:spPr bwMode="auto">
          <a:xfrm>
            <a:off x="0" y="2955925"/>
            <a:ext cx="9144000" cy="3657600"/>
          </a:xfrm>
          <a:prstGeom prst="rect">
            <a:avLst/>
          </a:prstGeom>
          <a:noFill/>
          <a:ln w="9525">
            <a:noFill/>
            <a:miter lim="800000"/>
            <a:headEnd/>
            <a:tailEnd/>
          </a:ln>
        </p:spPr>
      </p:pic>
      <p:pic>
        <p:nvPicPr>
          <p:cNvPr id="58" name="Picture 57" descr="Threading.25.IR1c3.gif"/>
          <p:cNvPicPr>
            <a:picLocks noChangeAspect="1"/>
          </p:cNvPicPr>
          <p:nvPr/>
        </p:nvPicPr>
        <p:blipFill>
          <a:blip r:embed="rId26"/>
          <a:srcRect/>
          <a:stretch>
            <a:fillRect/>
          </a:stretch>
        </p:blipFill>
        <p:spPr bwMode="auto">
          <a:xfrm>
            <a:off x="0" y="2955925"/>
            <a:ext cx="9144000" cy="3657600"/>
          </a:xfrm>
          <a:prstGeom prst="rect">
            <a:avLst/>
          </a:prstGeom>
          <a:noFill/>
          <a:ln w="9525">
            <a:noFill/>
            <a:miter lim="800000"/>
            <a:headEnd/>
            <a:tailEnd/>
          </a:ln>
        </p:spPr>
      </p:pic>
      <p:pic>
        <p:nvPicPr>
          <p:cNvPr id="59" name="Picture 58" descr="Threading.26.IR1c4.gif"/>
          <p:cNvPicPr>
            <a:picLocks noChangeAspect="1"/>
          </p:cNvPicPr>
          <p:nvPr/>
        </p:nvPicPr>
        <p:blipFill>
          <a:blip r:embed="rId27"/>
          <a:srcRect/>
          <a:stretch>
            <a:fillRect/>
          </a:stretch>
        </p:blipFill>
        <p:spPr bwMode="auto">
          <a:xfrm>
            <a:off x="0" y="2955925"/>
            <a:ext cx="9144000" cy="3657600"/>
          </a:xfrm>
          <a:prstGeom prst="rect">
            <a:avLst/>
          </a:prstGeom>
          <a:noFill/>
          <a:ln w="9525">
            <a:noFill/>
            <a:miter lim="800000"/>
            <a:headEnd/>
            <a:tailEnd/>
          </a:ln>
        </p:spPr>
      </p:pic>
      <p:pic>
        <p:nvPicPr>
          <p:cNvPr id="60" name="Picture 59" descr="Threading.27.IR8.gif"/>
          <p:cNvPicPr>
            <a:picLocks noChangeAspect="1"/>
          </p:cNvPicPr>
          <p:nvPr/>
        </p:nvPicPr>
        <p:blipFill>
          <a:blip r:embed="rId28"/>
          <a:srcRect/>
          <a:stretch>
            <a:fillRect/>
          </a:stretch>
        </p:blipFill>
        <p:spPr bwMode="auto">
          <a:xfrm>
            <a:off x="0" y="2955925"/>
            <a:ext cx="9144000" cy="3657600"/>
          </a:xfrm>
          <a:prstGeom prst="rect">
            <a:avLst/>
          </a:prstGeom>
          <a:noFill/>
          <a:ln w="9525">
            <a:noFill/>
            <a:miter lim="800000"/>
            <a:headEnd/>
            <a:tailEnd/>
          </a:ln>
        </p:spPr>
      </p:pic>
      <p:sp>
        <p:nvSpPr>
          <p:cNvPr id="61" name="TextBox 60"/>
          <p:cNvSpPr txBox="1"/>
          <p:nvPr/>
        </p:nvSpPr>
        <p:spPr>
          <a:xfrm>
            <a:off x="3387725" y="2613025"/>
            <a:ext cx="2005013" cy="369888"/>
          </a:xfrm>
          <a:prstGeom prst="rect">
            <a:avLst/>
          </a:prstGeom>
          <a:noFill/>
        </p:spPr>
        <p:txBody>
          <a:bodyPr wrap="none">
            <a:spAutoFit/>
          </a:bodyPr>
          <a:lstStyle/>
          <a:p>
            <a:pPr algn="ctr">
              <a:defRPr/>
            </a:pPr>
            <a:r>
              <a:rPr kumimoji="0" lang="en-US" sz="1800" dirty="0">
                <a:solidFill>
                  <a:srgbClr val="00FFFF"/>
                </a:solidFill>
                <a:latin typeface="+mn-lt"/>
              </a:rPr>
              <a:t>Beam 2 threading</a:t>
            </a:r>
          </a:p>
        </p:txBody>
      </p:sp>
      <p:sp>
        <p:nvSpPr>
          <p:cNvPr id="62" name="TextBox 61"/>
          <p:cNvSpPr txBox="1"/>
          <p:nvPr/>
        </p:nvSpPr>
        <p:spPr>
          <a:xfrm>
            <a:off x="6678613" y="2565400"/>
            <a:ext cx="2276475" cy="338138"/>
          </a:xfrm>
          <a:prstGeom prst="rect">
            <a:avLst/>
          </a:prstGeom>
          <a:solidFill>
            <a:srgbClr val="FFFF99"/>
          </a:solidFill>
        </p:spPr>
        <p:txBody>
          <a:bodyPr wrap="none">
            <a:spAutoFit/>
          </a:bodyPr>
          <a:lstStyle/>
          <a:p>
            <a:pPr algn="ctr">
              <a:defRPr/>
            </a:pPr>
            <a:r>
              <a:rPr kumimoji="0" lang="en-US" sz="1600" i="1" dirty="0">
                <a:solidFill>
                  <a:srgbClr val="00B050"/>
                </a:solidFill>
                <a:latin typeface="+mn-lt"/>
              </a:rPr>
              <a:t>BPM availability ~ 99%</a:t>
            </a:r>
          </a:p>
        </p:txBody>
      </p:sp>
      <p:grpSp>
        <p:nvGrpSpPr>
          <p:cNvPr id="3" name="Group 8"/>
          <p:cNvGrpSpPr>
            <a:grpSpLocks/>
          </p:cNvGrpSpPr>
          <p:nvPr/>
        </p:nvGrpSpPr>
        <p:grpSpPr bwMode="auto">
          <a:xfrm>
            <a:off x="68263" y="3152775"/>
            <a:ext cx="4991100" cy="3433763"/>
            <a:chOff x="-413" y="-240"/>
            <a:chExt cx="7798" cy="5451"/>
          </a:xfrm>
        </p:grpSpPr>
        <p:pic>
          <p:nvPicPr>
            <p:cNvPr id="61479" name="Picture 9"/>
            <p:cNvPicPr>
              <a:picLocks noChangeAspect="1" noChangeArrowheads="1"/>
            </p:cNvPicPr>
            <p:nvPr/>
          </p:nvPicPr>
          <p:blipFill>
            <a:blip r:embed="rId29"/>
            <a:srcRect l="4369" t="9586" r="2528" b="8849"/>
            <a:stretch>
              <a:fillRect/>
            </a:stretch>
          </p:blipFill>
          <p:spPr bwMode="auto">
            <a:xfrm>
              <a:off x="-413" y="-240"/>
              <a:ext cx="7798" cy="5451"/>
            </a:xfrm>
            <a:prstGeom prst="rect">
              <a:avLst/>
            </a:prstGeom>
            <a:noFill/>
            <a:ln w="12700">
              <a:noFill/>
              <a:miter lim="800000"/>
              <a:headEnd/>
              <a:tailEnd/>
            </a:ln>
          </p:spPr>
        </p:pic>
        <p:sp>
          <p:nvSpPr>
            <p:cNvPr id="61480" name="Rectangle 10"/>
            <p:cNvSpPr>
              <a:spLocks/>
            </p:cNvSpPr>
            <p:nvPr/>
          </p:nvSpPr>
          <p:spPr bwMode="auto">
            <a:xfrm>
              <a:off x="-204" y="-62"/>
              <a:ext cx="2582" cy="391"/>
            </a:xfrm>
            <a:prstGeom prst="rect">
              <a:avLst/>
            </a:prstGeom>
            <a:noFill/>
            <a:ln w="12700">
              <a:noFill/>
              <a:miter lim="800000"/>
              <a:headEnd/>
              <a:tailEnd/>
            </a:ln>
          </p:spPr>
          <p:txBody>
            <a:bodyPr wrap="none" lIns="0" tIns="0" rIns="0" bIns="0" anchor="ctr">
              <a:spAutoFit/>
            </a:bodyPr>
            <a:lstStyle/>
            <a:p>
              <a:pPr algn="ctr"/>
              <a:r>
                <a:rPr kumimoji="0" lang="en-US" altLang="en-US" sz="1600" b="1" i="1">
                  <a:solidFill>
                    <a:srgbClr val="FFFFFF"/>
                  </a:solidFill>
                  <a:latin typeface="Helvetica" pitchFamily="34" charset="0"/>
                  <a:sym typeface="Helvetica" pitchFamily="34" charset="0"/>
                </a:rPr>
                <a:t>Courtesy of CMS</a:t>
              </a:r>
            </a:p>
          </p:txBody>
        </p:sp>
      </p:grpSp>
      <p:grpSp>
        <p:nvGrpSpPr>
          <p:cNvPr id="5" name="Group 68"/>
          <p:cNvGrpSpPr>
            <a:grpSpLocks/>
          </p:cNvGrpSpPr>
          <p:nvPr/>
        </p:nvGrpSpPr>
        <p:grpSpPr bwMode="auto">
          <a:xfrm>
            <a:off x="4524375" y="3151188"/>
            <a:ext cx="4581525" cy="3429000"/>
            <a:chOff x="4524375" y="3150429"/>
            <a:chExt cx="4581524" cy="3429862"/>
          </a:xfrm>
        </p:grpSpPr>
        <p:pic>
          <p:nvPicPr>
            <p:cNvPr id="61477" name="Picture 9"/>
            <p:cNvPicPr>
              <a:picLocks noChangeAspect="1" noChangeArrowheads="1"/>
            </p:cNvPicPr>
            <p:nvPr/>
          </p:nvPicPr>
          <p:blipFill>
            <a:blip r:embed="rId30"/>
            <a:srcRect l="5241" t="1308" r="2438" b="3911"/>
            <a:stretch>
              <a:fillRect/>
            </a:stretch>
          </p:blipFill>
          <p:spPr bwMode="auto">
            <a:xfrm>
              <a:off x="4524375" y="3150429"/>
              <a:ext cx="4581524" cy="3429862"/>
            </a:xfrm>
            <a:prstGeom prst="rect">
              <a:avLst/>
            </a:prstGeom>
            <a:noFill/>
            <a:ln w="12700">
              <a:noFill/>
              <a:miter lim="800000"/>
              <a:headEnd/>
              <a:tailEnd/>
            </a:ln>
          </p:spPr>
        </p:pic>
        <p:sp>
          <p:nvSpPr>
            <p:cNvPr id="61478" name="Rectangle 10"/>
            <p:cNvSpPr>
              <a:spLocks/>
            </p:cNvSpPr>
            <p:nvPr/>
          </p:nvSpPr>
          <p:spPr bwMode="auto">
            <a:xfrm>
              <a:off x="7469317" y="5252500"/>
              <a:ext cx="1621470" cy="215444"/>
            </a:xfrm>
            <a:prstGeom prst="rect">
              <a:avLst/>
            </a:prstGeom>
            <a:solidFill>
              <a:schemeClr val="tx1"/>
            </a:solidFill>
            <a:ln w="12700">
              <a:noFill/>
              <a:miter lim="800000"/>
              <a:headEnd/>
              <a:tailEnd/>
            </a:ln>
          </p:spPr>
          <p:txBody>
            <a:bodyPr wrap="none" lIns="0" tIns="0" rIns="0" bIns="0" anchor="ctr">
              <a:spAutoFit/>
            </a:bodyPr>
            <a:lstStyle/>
            <a:p>
              <a:pPr algn="ctr"/>
              <a:r>
                <a:rPr kumimoji="0" lang="en-US" altLang="en-US" sz="1400" b="1" i="1">
                  <a:solidFill>
                    <a:schemeClr val="bg1"/>
                  </a:solidFill>
                  <a:latin typeface="Helvetica" pitchFamily="34" charset="0"/>
                  <a:sym typeface="Helvetica" pitchFamily="34" charset="0"/>
                </a:rPr>
                <a:t>Courtesy of ATLAS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par>
                          <p:cTn id="7" fill="hold" nodeType="afterGroup">
                            <p:stCondLst>
                              <p:cond delay="0"/>
                            </p:stCondLst>
                            <p:childTnLst>
                              <p:par>
                                <p:cTn id="8" presetID="3" presetClass="entr" presetSubtype="10" fill="hold" nodeType="after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linds(horizontal)">
                                      <p:cBhvr>
                                        <p:cTn id="10" dur="500"/>
                                        <p:tgtEl>
                                          <p:spTgt spid="34"/>
                                        </p:tgtEl>
                                      </p:cBhvr>
                                    </p:animEffect>
                                  </p:childTnLst>
                                </p:cTn>
                              </p:par>
                            </p:childTnLst>
                          </p:cTn>
                        </p:par>
                        <p:par>
                          <p:cTn id="11" fill="hold" nodeType="afterGroup">
                            <p:stCondLst>
                              <p:cond delay="500"/>
                            </p:stCondLst>
                            <p:childTnLst>
                              <p:par>
                                <p:cTn id="12" presetID="3" presetClass="entr" presetSubtype="1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blinds(horizontal)">
                                      <p:cBhvr>
                                        <p:cTn id="14" dur="1000"/>
                                        <p:tgtEl>
                                          <p:spTgt spid="35"/>
                                        </p:tgtEl>
                                      </p:cBhvr>
                                    </p:animEffect>
                                  </p:childTnLst>
                                </p:cTn>
                              </p:par>
                            </p:childTnLst>
                          </p:cTn>
                        </p:par>
                        <p:par>
                          <p:cTn id="15" fill="hold" nodeType="afterGroup">
                            <p:stCondLst>
                              <p:cond delay="1500"/>
                            </p:stCondLst>
                            <p:childTnLst>
                              <p:par>
                                <p:cTn id="16" presetID="3" presetClass="entr" presetSubtype="1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linds(horizontal)">
                                      <p:cBhvr>
                                        <p:cTn id="18" dur="1000"/>
                                        <p:tgtEl>
                                          <p:spTgt spid="36"/>
                                        </p:tgtEl>
                                      </p:cBhvr>
                                    </p:animEffect>
                                  </p:childTnLst>
                                </p:cTn>
                              </p:par>
                            </p:childTnLst>
                          </p:cTn>
                        </p:par>
                        <p:par>
                          <p:cTn id="19" fill="hold" nodeType="afterGroup">
                            <p:stCondLst>
                              <p:cond delay="2500"/>
                            </p:stCondLst>
                            <p:childTnLst>
                              <p:par>
                                <p:cTn id="20" presetID="3" presetClass="entr" presetSubtype="1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linds(horizontal)">
                                      <p:cBhvr>
                                        <p:cTn id="22" dur="1000"/>
                                        <p:tgtEl>
                                          <p:spTgt spid="37"/>
                                        </p:tgtEl>
                                      </p:cBhvr>
                                    </p:animEffect>
                                  </p:childTnLst>
                                </p:cTn>
                              </p:par>
                            </p:childTnLst>
                          </p:cTn>
                        </p:par>
                        <p:par>
                          <p:cTn id="23" fill="hold" nodeType="afterGroup">
                            <p:stCondLst>
                              <p:cond delay="3500"/>
                            </p:stCondLst>
                            <p:childTnLst>
                              <p:par>
                                <p:cTn id="24" presetID="3" presetClass="entr" presetSubtype="1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linds(horizontal)">
                                      <p:cBhvr>
                                        <p:cTn id="26" dur="1000"/>
                                        <p:tgtEl>
                                          <p:spTgt spid="38"/>
                                        </p:tgtEl>
                                      </p:cBhvr>
                                    </p:animEffect>
                                  </p:childTnLst>
                                </p:cTn>
                              </p:par>
                            </p:childTnLst>
                          </p:cTn>
                        </p:par>
                        <p:par>
                          <p:cTn id="27" fill="hold" nodeType="afterGroup">
                            <p:stCondLst>
                              <p:cond delay="4500"/>
                            </p:stCondLst>
                            <p:childTnLst>
                              <p:par>
                                <p:cTn id="28" presetID="3" presetClass="entr" presetSubtype="1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blinds(horizontal)">
                                      <p:cBhvr>
                                        <p:cTn id="30" dur="1000"/>
                                        <p:tgtEl>
                                          <p:spTgt spid="39"/>
                                        </p:tgtEl>
                                      </p:cBhvr>
                                    </p:animEffect>
                                  </p:childTnLst>
                                </p:cTn>
                              </p:par>
                            </p:childTnLst>
                          </p:cTn>
                        </p:par>
                        <p:par>
                          <p:cTn id="31" fill="hold" nodeType="afterGroup">
                            <p:stCondLst>
                              <p:cond delay="5500"/>
                            </p:stCondLst>
                            <p:childTnLst>
                              <p:par>
                                <p:cTn id="32" presetID="3" presetClass="entr" presetSubtype="10"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blinds(horizontal)">
                                      <p:cBhvr>
                                        <p:cTn id="34" dur="1000"/>
                                        <p:tgtEl>
                                          <p:spTgt spid="40"/>
                                        </p:tgtEl>
                                      </p:cBhvr>
                                    </p:animEffect>
                                  </p:childTnLst>
                                </p:cTn>
                              </p:par>
                            </p:childTnLst>
                          </p:cTn>
                        </p:par>
                        <p:par>
                          <p:cTn id="35" fill="hold" nodeType="afterGroup">
                            <p:stCondLst>
                              <p:cond delay="6500"/>
                            </p:stCondLst>
                            <p:childTnLst>
                              <p:par>
                                <p:cTn id="36" presetID="3" presetClass="entr" presetSubtype="10"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blinds(horizontal)">
                                      <p:cBhvr>
                                        <p:cTn id="38" dur="1000"/>
                                        <p:tgtEl>
                                          <p:spTgt spid="41"/>
                                        </p:tgtEl>
                                      </p:cBhvr>
                                    </p:animEffect>
                                  </p:childTnLst>
                                </p:cTn>
                              </p:par>
                            </p:childTnLst>
                          </p:cTn>
                        </p:par>
                        <p:par>
                          <p:cTn id="39" fill="hold" nodeType="afterGroup">
                            <p:stCondLst>
                              <p:cond delay="7500"/>
                            </p:stCondLst>
                            <p:childTnLst>
                              <p:par>
                                <p:cTn id="40" presetID="3" presetClass="entr" presetSubtype="10"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linds(horizontal)">
                                      <p:cBhvr>
                                        <p:cTn id="42" dur="1000"/>
                                        <p:tgtEl>
                                          <p:spTgt spid="42"/>
                                        </p:tgtEl>
                                      </p:cBhvr>
                                    </p:animEffect>
                                  </p:childTnLst>
                                </p:cTn>
                              </p:par>
                            </p:childTnLst>
                          </p:cTn>
                        </p:par>
                        <p:par>
                          <p:cTn id="43" fill="hold" nodeType="afterGroup">
                            <p:stCondLst>
                              <p:cond delay="8500"/>
                            </p:stCondLst>
                            <p:childTnLst>
                              <p:par>
                                <p:cTn id="44" presetID="3" presetClass="entr" presetSubtype="1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blinds(horizontal)">
                                      <p:cBhvr>
                                        <p:cTn id="46" dur="1000"/>
                                        <p:tgtEl>
                                          <p:spTgt spid="43"/>
                                        </p:tgtEl>
                                      </p:cBhvr>
                                    </p:animEffect>
                                  </p:childTnLst>
                                </p:cTn>
                              </p:par>
                            </p:childTnLst>
                          </p:cTn>
                        </p:par>
                        <p:par>
                          <p:cTn id="47" fill="hold" nodeType="afterGroup">
                            <p:stCondLst>
                              <p:cond delay="9500"/>
                            </p:stCondLst>
                            <p:childTnLst>
                              <p:par>
                                <p:cTn id="48" presetID="4" presetClass="entr" presetSubtype="32"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box(out)">
                                      <p:cBhvr>
                                        <p:cTn id="50" dur="500"/>
                                        <p:tgtEl>
                                          <p:spTgt spid="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nodeType="clickEffect">
                                  <p:stCondLst>
                                    <p:cond delay="0"/>
                                  </p:stCondLst>
                                  <p:childTnLst>
                                    <p:set>
                                      <p:cBhvr>
                                        <p:cTn id="54" dur="1" fill="hold">
                                          <p:stCondLst>
                                            <p:cond delay="0"/>
                                          </p:stCondLst>
                                        </p:cTn>
                                        <p:tgtEl>
                                          <p:spTgt spid="3"/>
                                        </p:tgtEl>
                                        <p:attrNameLst>
                                          <p:attrName>style.visibility</p:attrName>
                                        </p:attrNameLst>
                                      </p:cBhvr>
                                      <p:to>
                                        <p:strVal val="hidden"/>
                                      </p:to>
                                    </p:set>
                                  </p:childTnLst>
                                </p:cTn>
                              </p:par>
                            </p:childTnLst>
                          </p:cTn>
                        </p:par>
                        <p:par>
                          <p:cTn id="55" fill="hold" nodeType="afterGroup">
                            <p:stCondLst>
                              <p:cond delay="0"/>
                            </p:stCondLst>
                            <p:childTnLst>
                              <p:par>
                                <p:cTn id="56" presetID="3" presetClass="entr" presetSubtype="10"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blinds(horizontal)">
                                      <p:cBhvr>
                                        <p:cTn id="58" dur="1000"/>
                                        <p:tgtEl>
                                          <p:spTgt spid="44"/>
                                        </p:tgtEl>
                                      </p:cBhvr>
                                    </p:animEffect>
                                  </p:childTnLst>
                                </p:cTn>
                              </p:par>
                            </p:childTnLst>
                          </p:cTn>
                        </p:par>
                        <p:par>
                          <p:cTn id="59" fill="hold" nodeType="afterGroup">
                            <p:stCondLst>
                              <p:cond delay="1000"/>
                            </p:stCondLst>
                            <p:childTnLst>
                              <p:par>
                                <p:cTn id="60" presetID="3" presetClass="entr" presetSubtype="10" fill="hold"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blinds(horizontal)">
                                      <p:cBhvr>
                                        <p:cTn id="62" dur="1000"/>
                                        <p:tgtEl>
                                          <p:spTgt spid="45"/>
                                        </p:tgtEl>
                                      </p:cBhvr>
                                    </p:animEffect>
                                  </p:childTnLst>
                                </p:cTn>
                              </p:par>
                            </p:childTnLst>
                          </p:cTn>
                        </p:par>
                        <p:par>
                          <p:cTn id="63" fill="hold" nodeType="afterGroup">
                            <p:stCondLst>
                              <p:cond delay="2000"/>
                            </p:stCondLst>
                            <p:childTnLst>
                              <p:par>
                                <p:cTn id="64" presetID="3" presetClass="entr" presetSubtype="10" fill="hold" nodeType="after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blinds(horizontal)">
                                      <p:cBhvr>
                                        <p:cTn id="66" dur="1000"/>
                                        <p:tgtEl>
                                          <p:spTgt spid="46"/>
                                        </p:tgtEl>
                                      </p:cBhvr>
                                    </p:animEffect>
                                  </p:childTnLst>
                                </p:cTn>
                              </p:par>
                            </p:childTnLst>
                          </p:cTn>
                        </p:par>
                        <p:par>
                          <p:cTn id="67" fill="hold" nodeType="afterGroup">
                            <p:stCondLst>
                              <p:cond delay="3000"/>
                            </p:stCondLst>
                            <p:childTnLst>
                              <p:par>
                                <p:cTn id="68" presetID="3" presetClass="entr" presetSubtype="10" fill="hold"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blinds(horizontal)">
                                      <p:cBhvr>
                                        <p:cTn id="70" dur="1000"/>
                                        <p:tgtEl>
                                          <p:spTgt spid="47"/>
                                        </p:tgtEl>
                                      </p:cBhvr>
                                    </p:animEffect>
                                  </p:childTnLst>
                                </p:cTn>
                              </p:par>
                            </p:childTnLst>
                          </p:cTn>
                        </p:par>
                        <p:par>
                          <p:cTn id="71" fill="hold" nodeType="afterGroup">
                            <p:stCondLst>
                              <p:cond delay="4000"/>
                            </p:stCondLst>
                            <p:childTnLst>
                              <p:par>
                                <p:cTn id="72" presetID="3" presetClass="entr" presetSubtype="10" fill="hold" nodeType="after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blinds(horizontal)">
                                      <p:cBhvr>
                                        <p:cTn id="74" dur="1000"/>
                                        <p:tgtEl>
                                          <p:spTgt spid="48"/>
                                        </p:tgtEl>
                                      </p:cBhvr>
                                    </p:animEffect>
                                  </p:childTnLst>
                                </p:cTn>
                              </p:par>
                            </p:childTnLst>
                          </p:cTn>
                        </p:par>
                        <p:par>
                          <p:cTn id="75" fill="hold" nodeType="afterGroup">
                            <p:stCondLst>
                              <p:cond delay="5000"/>
                            </p:stCondLst>
                            <p:childTnLst>
                              <p:par>
                                <p:cTn id="76" presetID="3" presetClass="entr" presetSubtype="10" fill="hold"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blinds(horizontal)">
                                      <p:cBhvr>
                                        <p:cTn id="78" dur="1000"/>
                                        <p:tgtEl>
                                          <p:spTgt spid="49"/>
                                        </p:tgtEl>
                                      </p:cBhvr>
                                    </p:animEffect>
                                  </p:childTnLst>
                                </p:cTn>
                              </p:par>
                            </p:childTnLst>
                          </p:cTn>
                        </p:par>
                        <p:par>
                          <p:cTn id="79" fill="hold" nodeType="afterGroup">
                            <p:stCondLst>
                              <p:cond delay="6000"/>
                            </p:stCondLst>
                            <p:childTnLst>
                              <p:par>
                                <p:cTn id="80" presetID="3" presetClass="entr" presetSubtype="10" fill="hold"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blinds(horizontal)">
                                      <p:cBhvr>
                                        <p:cTn id="82" dur="1000"/>
                                        <p:tgtEl>
                                          <p:spTgt spid="50"/>
                                        </p:tgtEl>
                                      </p:cBhvr>
                                    </p:animEffect>
                                  </p:childTnLst>
                                </p:cTn>
                              </p:par>
                            </p:childTnLst>
                          </p:cTn>
                        </p:par>
                        <p:par>
                          <p:cTn id="83" fill="hold" nodeType="afterGroup">
                            <p:stCondLst>
                              <p:cond delay="7000"/>
                            </p:stCondLst>
                            <p:childTnLst>
                              <p:par>
                                <p:cTn id="84" presetID="3" presetClass="entr" presetSubtype="10"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blinds(horizontal)">
                                      <p:cBhvr>
                                        <p:cTn id="86" dur="1000"/>
                                        <p:tgtEl>
                                          <p:spTgt spid="52"/>
                                        </p:tgtEl>
                                      </p:cBhvr>
                                    </p:animEffect>
                                  </p:childTnLst>
                                </p:cTn>
                              </p:par>
                            </p:childTnLst>
                          </p:cTn>
                        </p:par>
                        <p:par>
                          <p:cTn id="87" fill="hold" nodeType="afterGroup">
                            <p:stCondLst>
                              <p:cond delay="8000"/>
                            </p:stCondLst>
                            <p:childTnLst>
                              <p:par>
                                <p:cTn id="88" presetID="1" presetClass="entr" presetSubtype="0" fill="hold" nodeType="afterEffect">
                                  <p:stCondLst>
                                    <p:cond delay="0"/>
                                  </p:stCondLst>
                                  <p:childTnLst>
                                    <p:set>
                                      <p:cBhvr>
                                        <p:cTn id="89" dur="1" fill="hold">
                                          <p:stCondLst>
                                            <p:cond delay="0"/>
                                          </p:stCondLst>
                                        </p:cTn>
                                        <p:tgtEl>
                                          <p:spTgt spid="51"/>
                                        </p:tgtEl>
                                        <p:attrNameLst>
                                          <p:attrName>style.visibility</p:attrName>
                                        </p:attrNameLst>
                                      </p:cBhvr>
                                      <p:to>
                                        <p:strVal val="visible"/>
                                      </p:to>
                                    </p:set>
                                  </p:childTnLst>
                                </p:cTn>
                              </p:par>
                            </p:childTnLst>
                          </p:cTn>
                        </p:par>
                        <p:par>
                          <p:cTn id="90" fill="hold" nodeType="afterGroup">
                            <p:stCondLst>
                              <p:cond delay="8000"/>
                            </p:stCondLst>
                            <p:childTnLst>
                              <p:par>
                                <p:cTn id="91" presetID="3" presetClass="entr" presetSubtype="10" fill="hold" nodeType="after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blinds(horizontal)">
                                      <p:cBhvr>
                                        <p:cTn id="93" dur="1000"/>
                                        <p:tgtEl>
                                          <p:spTgt spid="53"/>
                                        </p:tgtEl>
                                      </p:cBhvr>
                                    </p:animEffect>
                                  </p:childTnLst>
                                </p:cTn>
                              </p:par>
                            </p:childTnLst>
                          </p:cTn>
                        </p:par>
                        <p:par>
                          <p:cTn id="94" fill="hold" nodeType="afterGroup">
                            <p:stCondLst>
                              <p:cond delay="9000"/>
                            </p:stCondLst>
                            <p:childTnLst>
                              <p:par>
                                <p:cTn id="95" presetID="3" presetClass="entr" presetSubtype="10" fill="hold" nodeType="after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blinds(horizontal)">
                                      <p:cBhvr>
                                        <p:cTn id="97" dur="1000"/>
                                        <p:tgtEl>
                                          <p:spTgt spid="54"/>
                                        </p:tgtEl>
                                      </p:cBhvr>
                                    </p:animEffect>
                                  </p:childTnLst>
                                </p:cTn>
                              </p:par>
                            </p:childTnLst>
                          </p:cTn>
                        </p:par>
                        <p:par>
                          <p:cTn id="98" fill="hold" nodeType="afterGroup">
                            <p:stCondLst>
                              <p:cond delay="10000"/>
                            </p:stCondLst>
                            <p:childTnLst>
                              <p:par>
                                <p:cTn id="99" presetID="1" presetClass="entr" presetSubtype="0" fill="hold" nodeType="afterEffect">
                                  <p:stCondLst>
                                    <p:cond delay="0"/>
                                  </p:stCondLst>
                                  <p:childTnLst>
                                    <p:set>
                                      <p:cBhvr>
                                        <p:cTn id="100" dur="1" fill="hold">
                                          <p:stCondLst>
                                            <p:cond delay="0"/>
                                          </p:stCondLst>
                                        </p:cTn>
                                        <p:tgtEl>
                                          <p:spTgt spid="55"/>
                                        </p:tgtEl>
                                        <p:attrNameLst>
                                          <p:attrName>style.visibility</p:attrName>
                                        </p:attrNameLst>
                                      </p:cBhvr>
                                      <p:to>
                                        <p:strVal val="visible"/>
                                      </p:to>
                                    </p:set>
                                  </p:childTnLst>
                                </p:cTn>
                              </p:par>
                            </p:childTnLst>
                          </p:cTn>
                        </p:par>
                        <p:par>
                          <p:cTn id="101" fill="hold" nodeType="afterGroup">
                            <p:stCondLst>
                              <p:cond delay="10000"/>
                            </p:stCondLst>
                            <p:childTnLst>
                              <p:par>
                                <p:cTn id="102" presetID="3" presetClass="entr" presetSubtype="10" fill="hold" nodeType="afterEffect">
                                  <p:stCondLst>
                                    <p:cond delay="0"/>
                                  </p:stCondLst>
                                  <p:childTnLst>
                                    <p:set>
                                      <p:cBhvr>
                                        <p:cTn id="103" dur="1" fill="hold">
                                          <p:stCondLst>
                                            <p:cond delay="0"/>
                                          </p:stCondLst>
                                        </p:cTn>
                                        <p:tgtEl>
                                          <p:spTgt spid="56"/>
                                        </p:tgtEl>
                                        <p:attrNameLst>
                                          <p:attrName>style.visibility</p:attrName>
                                        </p:attrNameLst>
                                      </p:cBhvr>
                                      <p:to>
                                        <p:strVal val="visible"/>
                                      </p:to>
                                    </p:set>
                                    <p:animEffect transition="in" filter="blinds(horizontal)">
                                      <p:cBhvr>
                                        <p:cTn id="104" dur="1000"/>
                                        <p:tgtEl>
                                          <p:spTgt spid="56"/>
                                        </p:tgtEl>
                                      </p:cBhvr>
                                    </p:animEffect>
                                  </p:childTnLst>
                                </p:cTn>
                              </p:par>
                            </p:childTnLst>
                          </p:cTn>
                        </p:par>
                        <p:par>
                          <p:cTn id="105" fill="hold" nodeType="afterGroup">
                            <p:stCondLst>
                              <p:cond delay="11000"/>
                            </p:stCondLst>
                            <p:childTnLst>
                              <p:par>
                                <p:cTn id="106" presetID="3" presetClass="entr" presetSubtype="10" fill="hold" nodeType="afterEffect">
                                  <p:stCondLst>
                                    <p:cond delay="0"/>
                                  </p:stCondLst>
                                  <p:childTnLst>
                                    <p:set>
                                      <p:cBhvr>
                                        <p:cTn id="107" dur="1" fill="hold">
                                          <p:stCondLst>
                                            <p:cond delay="0"/>
                                          </p:stCondLst>
                                        </p:cTn>
                                        <p:tgtEl>
                                          <p:spTgt spid="57"/>
                                        </p:tgtEl>
                                        <p:attrNameLst>
                                          <p:attrName>style.visibility</p:attrName>
                                        </p:attrNameLst>
                                      </p:cBhvr>
                                      <p:to>
                                        <p:strVal val="visible"/>
                                      </p:to>
                                    </p:set>
                                    <p:animEffect transition="in" filter="blinds(horizontal)">
                                      <p:cBhvr>
                                        <p:cTn id="108" dur="1000"/>
                                        <p:tgtEl>
                                          <p:spTgt spid="57"/>
                                        </p:tgtEl>
                                      </p:cBhvr>
                                    </p:animEffect>
                                  </p:childTnLst>
                                </p:cTn>
                              </p:par>
                            </p:childTnLst>
                          </p:cTn>
                        </p:par>
                        <p:par>
                          <p:cTn id="109" fill="hold" nodeType="afterGroup">
                            <p:stCondLst>
                              <p:cond delay="12000"/>
                            </p:stCondLst>
                            <p:childTnLst>
                              <p:par>
                                <p:cTn id="110" presetID="3" presetClass="entr" presetSubtype="10" fill="hold" nodeType="afterEffect">
                                  <p:stCondLst>
                                    <p:cond delay="0"/>
                                  </p:stCondLst>
                                  <p:childTnLst>
                                    <p:set>
                                      <p:cBhvr>
                                        <p:cTn id="111" dur="1" fill="hold">
                                          <p:stCondLst>
                                            <p:cond delay="0"/>
                                          </p:stCondLst>
                                        </p:cTn>
                                        <p:tgtEl>
                                          <p:spTgt spid="58"/>
                                        </p:tgtEl>
                                        <p:attrNameLst>
                                          <p:attrName>style.visibility</p:attrName>
                                        </p:attrNameLst>
                                      </p:cBhvr>
                                      <p:to>
                                        <p:strVal val="visible"/>
                                      </p:to>
                                    </p:set>
                                    <p:animEffect transition="in" filter="blinds(horizontal)">
                                      <p:cBhvr>
                                        <p:cTn id="112" dur="1000"/>
                                        <p:tgtEl>
                                          <p:spTgt spid="58"/>
                                        </p:tgtEl>
                                      </p:cBhvr>
                                    </p:animEffect>
                                  </p:childTnLst>
                                </p:cTn>
                              </p:par>
                            </p:childTnLst>
                          </p:cTn>
                        </p:par>
                        <p:par>
                          <p:cTn id="113" fill="hold" nodeType="afterGroup">
                            <p:stCondLst>
                              <p:cond delay="13000"/>
                            </p:stCondLst>
                            <p:childTnLst>
                              <p:par>
                                <p:cTn id="114" presetID="3" presetClass="entr" presetSubtype="10" fill="hold" nodeType="afterEffect">
                                  <p:stCondLst>
                                    <p:cond delay="0"/>
                                  </p:stCondLst>
                                  <p:childTnLst>
                                    <p:set>
                                      <p:cBhvr>
                                        <p:cTn id="115" dur="1" fill="hold">
                                          <p:stCondLst>
                                            <p:cond delay="0"/>
                                          </p:stCondLst>
                                        </p:cTn>
                                        <p:tgtEl>
                                          <p:spTgt spid="59"/>
                                        </p:tgtEl>
                                        <p:attrNameLst>
                                          <p:attrName>style.visibility</p:attrName>
                                        </p:attrNameLst>
                                      </p:cBhvr>
                                      <p:to>
                                        <p:strVal val="visible"/>
                                      </p:to>
                                    </p:set>
                                    <p:animEffect transition="in" filter="blinds(horizontal)">
                                      <p:cBhvr>
                                        <p:cTn id="116" dur="1000"/>
                                        <p:tgtEl>
                                          <p:spTgt spid="59"/>
                                        </p:tgtEl>
                                      </p:cBhvr>
                                    </p:animEffect>
                                  </p:childTnLst>
                                </p:cTn>
                              </p:par>
                            </p:childTnLst>
                          </p:cTn>
                        </p:par>
                        <p:par>
                          <p:cTn id="117" fill="hold" nodeType="afterGroup">
                            <p:stCondLst>
                              <p:cond delay="14000"/>
                            </p:stCondLst>
                            <p:childTnLst>
                              <p:par>
                                <p:cTn id="118" presetID="4" presetClass="entr" presetSubtype="32" fill="hold" nodeType="afterEffect">
                                  <p:stCondLst>
                                    <p:cond delay="0"/>
                                  </p:stCondLst>
                                  <p:childTnLst>
                                    <p:set>
                                      <p:cBhvr>
                                        <p:cTn id="119" dur="1" fill="hold">
                                          <p:stCondLst>
                                            <p:cond delay="0"/>
                                          </p:stCondLst>
                                        </p:cTn>
                                        <p:tgtEl>
                                          <p:spTgt spid="5"/>
                                        </p:tgtEl>
                                        <p:attrNameLst>
                                          <p:attrName>style.visibility</p:attrName>
                                        </p:attrNameLst>
                                      </p:cBhvr>
                                      <p:to>
                                        <p:strVal val="visible"/>
                                      </p:to>
                                    </p:set>
                                    <p:animEffect transition="in" filter="box(out)">
                                      <p:cBhvr>
                                        <p:cTn id="120" dur="500"/>
                                        <p:tgtEl>
                                          <p:spTgt spid="5"/>
                                        </p:tgtEl>
                                      </p:cBhvr>
                                    </p:animEffec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1" presetClass="exit" presetSubtype="0" fill="hold" nodeType="clickEffect">
                                  <p:stCondLst>
                                    <p:cond delay="0"/>
                                  </p:stCondLst>
                                  <p:childTnLst>
                                    <p:set>
                                      <p:cBhvr>
                                        <p:cTn id="124" dur="1" fill="hold">
                                          <p:stCondLst>
                                            <p:cond delay="0"/>
                                          </p:stCondLst>
                                        </p:cTn>
                                        <p:tgtEl>
                                          <p:spTgt spid="5"/>
                                        </p:tgtEl>
                                        <p:attrNameLst>
                                          <p:attrName>style.visibility</p:attrName>
                                        </p:attrNameLst>
                                      </p:cBhvr>
                                      <p:to>
                                        <p:strVal val="hidden"/>
                                      </p:to>
                                    </p:set>
                                  </p:childTnLst>
                                </p:cTn>
                              </p:par>
                            </p:childTnLst>
                          </p:cTn>
                        </p:par>
                        <p:par>
                          <p:cTn id="125" fill="hold" nodeType="afterGroup">
                            <p:stCondLst>
                              <p:cond delay="0"/>
                            </p:stCondLst>
                            <p:childTnLst>
                              <p:par>
                                <p:cTn id="126" presetID="3" presetClass="entr" presetSubtype="10" fill="hold" nodeType="afterEffect">
                                  <p:stCondLst>
                                    <p:cond delay="0"/>
                                  </p:stCondLst>
                                  <p:childTnLst>
                                    <p:set>
                                      <p:cBhvr>
                                        <p:cTn id="127" dur="1" fill="hold">
                                          <p:stCondLst>
                                            <p:cond delay="0"/>
                                          </p:stCondLst>
                                        </p:cTn>
                                        <p:tgtEl>
                                          <p:spTgt spid="60"/>
                                        </p:tgtEl>
                                        <p:attrNameLst>
                                          <p:attrName>style.visibility</p:attrName>
                                        </p:attrNameLst>
                                      </p:cBhvr>
                                      <p:to>
                                        <p:strVal val="visible"/>
                                      </p:to>
                                    </p:set>
                                    <p:animEffect transition="in" filter="blinds(horizontal)">
                                      <p:cBhvr>
                                        <p:cTn id="128" dur="1000"/>
                                        <p:tgtEl>
                                          <p:spTgt spid="60"/>
                                        </p:tgtEl>
                                      </p:cBhvr>
                                    </p:animEffect>
                                  </p:childTnLst>
                                </p:cTn>
                              </p:par>
                              <p:par>
                                <p:cTn id="129" presetID="1" presetClass="entr" presetSubtype="0" fill="hold" grpId="0" nodeType="withEffect">
                                  <p:stCondLst>
                                    <p:cond delay="0"/>
                                  </p:stCondLst>
                                  <p:childTnLst>
                                    <p:set>
                                      <p:cBhvr>
                                        <p:cTn id="13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1"/>
          <p:cNvSpPr>
            <a:spLocks noGrp="1"/>
          </p:cNvSpPr>
          <p:nvPr>
            <p:ph type="ftr" sz="quarter" idx="11"/>
          </p:nvPr>
        </p:nvSpPr>
        <p:spPr>
          <a:noFill/>
        </p:spPr>
        <p:txBody>
          <a:bodyPr/>
          <a:lstStyle/>
          <a:p>
            <a:r>
              <a:rPr lang="en-US" altLang="en-US" smtClean="0"/>
              <a:t>CAS 2015 H.Schmickler (CERN-BE-BI) </a:t>
            </a:r>
          </a:p>
        </p:txBody>
      </p:sp>
      <p:sp>
        <p:nvSpPr>
          <p:cNvPr id="62467" name="TextBox 2"/>
          <p:cNvSpPr txBox="1">
            <a:spLocks noChangeArrowheads="1"/>
          </p:cNvSpPr>
          <p:nvPr/>
        </p:nvSpPr>
        <p:spPr bwMode="auto">
          <a:xfrm>
            <a:off x="1060450" y="484188"/>
            <a:ext cx="7645400" cy="2678112"/>
          </a:xfrm>
          <a:prstGeom prst="rect">
            <a:avLst/>
          </a:prstGeom>
          <a:noFill/>
          <a:ln w="9525">
            <a:noFill/>
            <a:miter lim="800000"/>
            <a:headEnd/>
            <a:tailEnd/>
          </a:ln>
        </p:spPr>
        <p:txBody>
          <a:bodyPr>
            <a:spAutoFit/>
          </a:bodyPr>
          <a:lstStyle/>
          <a:p>
            <a:r>
              <a:rPr lang="en-GB" altLang="en-US"/>
              <a:t>Kind of boring: orbit corrections….but:</a:t>
            </a:r>
          </a:p>
          <a:p>
            <a:endParaRPr lang="en-GB" altLang="en-US"/>
          </a:p>
          <a:p>
            <a:endParaRPr lang="en-GB" altLang="en-US"/>
          </a:p>
          <a:p>
            <a:r>
              <a:rPr lang="en-GB" altLang="en-US"/>
              <a:t>Beam physics data derived from BPM rawdata:</a:t>
            </a:r>
          </a:p>
          <a:p>
            <a:r>
              <a:rPr lang="en-GB" altLang="en-US"/>
              <a:t/>
            </a:r>
            <a:br>
              <a:rPr lang="en-GB" altLang="en-US"/>
            </a:br>
            <a:r>
              <a:rPr lang="en-GB" altLang="en-US"/>
              <a:t>Examples:</a:t>
            </a:r>
            <a:br>
              <a:rPr lang="en-GB" altLang="en-US"/>
            </a:br>
            <a:r>
              <a:rPr lang="en-GB" altLang="en-US"/>
              <a:t>orbit difference for different beam momenta</a:t>
            </a:r>
            <a:r>
              <a:rPr lang="en-GB" altLang="en-US">
                <a:sym typeface="Wingdings" pitchFamily="2" charset="2"/>
              </a:rPr>
              <a:t></a:t>
            </a:r>
            <a:r>
              <a:rPr lang="en-GB" altLang="en-US"/>
              <a:t> </a:t>
            </a:r>
          </a:p>
        </p:txBody>
      </p:sp>
      <p:sp>
        <p:nvSpPr>
          <p:cNvPr id="4" name="TextBox 3"/>
          <p:cNvSpPr txBox="1">
            <a:spLocks noChangeArrowheads="1"/>
          </p:cNvSpPr>
          <p:nvPr/>
        </p:nvSpPr>
        <p:spPr bwMode="auto">
          <a:xfrm>
            <a:off x="6831013" y="2716213"/>
            <a:ext cx="1719262" cy="461962"/>
          </a:xfrm>
          <a:prstGeom prst="rect">
            <a:avLst/>
          </a:prstGeom>
          <a:noFill/>
          <a:ln w="9525">
            <a:noFill/>
            <a:miter lim="800000"/>
            <a:headEnd/>
            <a:tailEnd/>
          </a:ln>
        </p:spPr>
        <p:txBody>
          <a:bodyPr>
            <a:spAutoFit/>
          </a:bodyPr>
          <a:lstStyle/>
          <a:p>
            <a:r>
              <a:rPr lang="en-GB" altLang="en-US">
                <a:solidFill>
                  <a:srgbClr val="00B050"/>
                </a:solidFill>
              </a:rPr>
              <a:t>dispersion</a:t>
            </a:r>
          </a:p>
        </p:txBody>
      </p:sp>
      <p:sp>
        <p:nvSpPr>
          <p:cNvPr id="5" name="TextBox 4"/>
          <p:cNvSpPr txBox="1">
            <a:spLocks noChangeArrowheads="1"/>
          </p:cNvSpPr>
          <p:nvPr/>
        </p:nvSpPr>
        <p:spPr bwMode="auto">
          <a:xfrm>
            <a:off x="1106488" y="3373438"/>
            <a:ext cx="5651500" cy="831850"/>
          </a:xfrm>
          <a:prstGeom prst="rect">
            <a:avLst/>
          </a:prstGeom>
          <a:noFill/>
          <a:ln w="9525">
            <a:noFill/>
            <a:miter lim="800000"/>
            <a:headEnd/>
            <a:tailEnd/>
          </a:ln>
        </p:spPr>
        <p:txBody>
          <a:bodyPr>
            <a:spAutoFit/>
          </a:bodyPr>
          <a:lstStyle/>
          <a:p>
            <a:r>
              <a:rPr lang="en-GB" altLang="en-US"/>
              <a:t>Orbit difference for different beam intensities </a:t>
            </a:r>
            <a:r>
              <a:rPr lang="en-GB" altLang="en-US">
                <a:sym typeface="Wingdings" pitchFamily="2" charset="2"/>
              </a:rPr>
              <a:t></a:t>
            </a:r>
            <a:endParaRPr lang="en-GB" altLang="en-US"/>
          </a:p>
        </p:txBody>
      </p:sp>
      <p:sp>
        <p:nvSpPr>
          <p:cNvPr id="6" name="TextBox 5"/>
          <p:cNvSpPr txBox="1">
            <a:spLocks noChangeArrowheads="1"/>
          </p:cNvSpPr>
          <p:nvPr/>
        </p:nvSpPr>
        <p:spPr bwMode="auto">
          <a:xfrm>
            <a:off x="6831013" y="3373438"/>
            <a:ext cx="1874837" cy="831850"/>
          </a:xfrm>
          <a:prstGeom prst="rect">
            <a:avLst/>
          </a:prstGeom>
          <a:noFill/>
          <a:ln w="9525">
            <a:noFill/>
            <a:miter lim="800000"/>
            <a:headEnd/>
            <a:tailEnd/>
          </a:ln>
        </p:spPr>
        <p:txBody>
          <a:bodyPr>
            <a:spAutoFit/>
          </a:bodyPr>
          <a:lstStyle/>
          <a:p>
            <a:r>
              <a:rPr lang="en-GB" altLang="en-US">
                <a:solidFill>
                  <a:srgbClr val="00B050"/>
                </a:solidFill>
              </a:rPr>
              <a:t>Transverse impedance</a:t>
            </a:r>
          </a:p>
        </p:txBody>
      </p:sp>
      <p:sp>
        <p:nvSpPr>
          <p:cNvPr id="7" name="TextBox 6"/>
          <p:cNvSpPr txBox="1">
            <a:spLocks noChangeArrowheads="1"/>
          </p:cNvSpPr>
          <p:nvPr/>
        </p:nvSpPr>
        <p:spPr bwMode="auto">
          <a:xfrm>
            <a:off x="1225550" y="4362450"/>
            <a:ext cx="5532438" cy="830263"/>
          </a:xfrm>
          <a:prstGeom prst="rect">
            <a:avLst/>
          </a:prstGeom>
          <a:noFill/>
          <a:ln w="9525">
            <a:noFill/>
            <a:miter lim="800000"/>
            <a:headEnd/>
            <a:tailEnd/>
          </a:ln>
        </p:spPr>
        <p:txBody>
          <a:bodyPr>
            <a:spAutoFit/>
          </a:bodyPr>
          <a:lstStyle/>
          <a:p>
            <a:r>
              <a:rPr lang="en-GB" altLang="en-US"/>
              <a:t>Turn by turn trajectory on each BPM; beam forced on constant oscillation </a:t>
            </a:r>
            <a:r>
              <a:rPr lang="en-GB" altLang="en-US">
                <a:sym typeface="Wingdings" pitchFamily="2" charset="2"/>
              </a:rPr>
              <a:t></a:t>
            </a:r>
            <a:endParaRPr lang="en-GB" altLang="en-US"/>
          </a:p>
        </p:txBody>
      </p:sp>
      <p:sp>
        <p:nvSpPr>
          <p:cNvPr id="8" name="TextBox 7"/>
          <p:cNvSpPr txBox="1">
            <a:spLocks noChangeArrowheads="1"/>
          </p:cNvSpPr>
          <p:nvPr/>
        </p:nvSpPr>
        <p:spPr bwMode="auto">
          <a:xfrm>
            <a:off x="6831013" y="4441825"/>
            <a:ext cx="1874837" cy="1200150"/>
          </a:xfrm>
          <a:prstGeom prst="rect">
            <a:avLst/>
          </a:prstGeom>
          <a:noFill/>
          <a:ln w="9525">
            <a:noFill/>
            <a:miter lim="800000"/>
            <a:headEnd/>
            <a:tailEnd/>
          </a:ln>
        </p:spPr>
        <p:txBody>
          <a:bodyPr>
            <a:spAutoFit/>
          </a:bodyPr>
          <a:lstStyle/>
          <a:p>
            <a:r>
              <a:rPr lang="en-GB" altLang="en-US">
                <a:solidFill>
                  <a:srgbClr val="00B050"/>
                </a:solidFill>
              </a:rPr>
              <a:t>Beta function and phase advances</a:t>
            </a:r>
          </a:p>
        </p:txBody>
      </p:sp>
      <p:sp>
        <p:nvSpPr>
          <p:cNvPr id="9" name="TextBox 8"/>
          <p:cNvSpPr txBox="1">
            <a:spLocks noChangeArrowheads="1"/>
          </p:cNvSpPr>
          <p:nvPr/>
        </p:nvSpPr>
        <p:spPr bwMode="auto">
          <a:xfrm>
            <a:off x="1335088" y="5641975"/>
            <a:ext cx="6738937" cy="461963"/>
          </a:xfrm>
          <a:prstGeom prst="rect">
            <a:avLst/>
          </a:prstGeom>
          <a:noFill/>
          <a:ln w="9525">
            <a:noFill/>
            <a:miter lim="800000"/>
            <a:headEnd/>
            <a:tailEnd/>
          </a:ln>
        </p:spPr>
        <p:txBody>
          <a:bodyPr>
            <a:spAutoFit/>
          </a:bodyPr>
          <a:lstStyle/>
          <a:p>
            <a:r>
              <a:rPr lang="en-GB" altLang="en-US"/>
              <a:t>It follows a non trivial example of a BPM problem</a:t>
            </a:r>
            <a:r>
              <a:rPr lang="en-GB" altLang="en-US">
                <a:sym typeface="Wingdings" pitchFamily="2" charset="2"/>
              </a:rPr>
              <a:t></a:t>
            </a:r>
            <a:endParaRPr lang="en-GB"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77250" cy="1143000"/>
          </a:xfrm>
        </p:spPr>
        <p:txBody>
          <a:bodyPr rtlCol="0">
            <a:normAutofit fontScale="90000"/>
          </a:bodyPr>
          <a:lstStyle/>
          <a:p>
            <a:pPr eaLnBrk="1" fontAlgn="auto" hangingPunct="1">
              <a:spcAft>
                <a:spcPts val="0"/>
              </a:spcAft>
              <a:defRPr/>
            </a:pPr>
            <a:r>
              <a:rPr lang="en-GB" dirty="0" smtClean="0"/>
              <a:t>CERN transfer line Linac2 </a:t>
            </a:r>
            <a:r>
              <a:rPr lang="en-GB" dirty="0" smtClean="0">
                <a:sym typeface="Wingdings" panose="05000000000000000000" pitchFamily="2" charset="2"/>
              </a:rPr>
              <a:t>PS booster</a:t>
            </a:r>
            <a:br>
              <a:rPr lang="en-GB" dirty="0" smtClean="0">
                <a:sym typeface="Wingdings" panose="05000000000000000000" pitchFamily="2" charset="2"/>
              </a:rPr>
            </a:br>
            <a:r>
              <a:rPr lang="en-GB" sz="2700" dirty="0" smtClean="0">
                <a:sym typeface="Wingdings" panose="05000000000000000000" pitchFamily="2" charset="2"/>
              </a:rPr>
              <a:t>work of Michele </a:t>
            </a:r>
            <a:r>
              <a:rPr lang="en-GB" sz="2700" dirty="0" err="1" smtClean="0">
                <a:sym typeface="Wingdings" panose="05000000000000000000" pitchFamily="2" charset="2"/>
              </a:rPr>
              <a:t>Bozzolan</a:t>
            </a:r>
            <a:r>
              <a:rPr lang="en-GB" sz="2700" dirty="0" smtClean="0">
                <a:sym typeface="Wingdings" panose="05000000000000000000" pitchFamily="2" charset="2"/>
              </a:rPr>
              <a:t> (CERN-BE-BI)</a:t>
            </a:r>
            <a:endParaRPr lang="en-GB" sz="2700" dirty="0"/>
          </a:p>
        </p:txBody>
      </p:sp>
      <p:pic>
        <p:nvPicPr>
          <p:cNvPr id="63491" name="Picture 2"/>
          <p:cNvPicPr>
            <a:picLocks noChangeAspect="1" noChangeArrowheads="1"/>
          </p:cNvPicPr>
          <p:nvPr/>
        </p:nvPicPr>
        <p:blipFill>
          <a:blip r:embed="rId3"/>
          <a:srcRect/>
          <a:stretch>
            <a:fillRect/>
          </a:stretch>
        </p:blipFill>
        <p:spPr bwMode="auto">
          <a:xfrm>
            <a:off x="180975" y="1625600"/>
            <a:ext cx="8874125" cy="5083175"/>
          </a:xfrm>
          <a:prstGeom prst="rect">
            <a:avLst/>
          </a:prstGeom>
          <a:noFill/>
          <a:ln w="9525">
            <a:noFill/>
            <a:miter lim="800000"/>
            <a:headEnd/>
            <a:tailEnd/>
          </a:ln>
          <a:effectLst/>
        </p:spPr>
      </p:pic>
      <p:sp>
        <p:nvSpPr>
          <p:cNvPr id="63492" name="TextBox 4"/>
          <p:cNvSpPr txBox="1">
            <a:spLocks noChangeArrowheads="1"/>
          </p:cNvSpPr>
          <p:nvPr/>
        </p:nvSpPr>
        <p:spPr bwMode="auto">
          <a:xfrm>
            <a:off x="6910388" y="6181725"/>
            <a:ext cx="1524000" cy="277813"/>
          </a:xfrm>
          <a:prstGeom prst="rect">
            <a:avLst/>
          </a:prstGeom>
          <a:noFill/>
          <a:ln w="9525">
            <a:noFill/>
            <a:miter lim="800000"/>
            <a:headEnd/>
            <a:tailEnd/>
          </a:ln>
        </p:spPr>
        <p:txBody>
          <a:bodyPr wrap="none">
            <a:spAutoFit/>
          </a:bodyPr>
          <a:lstStyle/>
          <a:p>
            <a:pPr eaLnBrk="1" hangingPunct="1"/>
            <a:r>
              <a:rPr kumimoji="0" lang="en-GB" altLang="en-US" sz="1200">
                <a:solidFill>
                  <a:srgbClr val="000000"/>
                </a:solidFill>
                <a:latin typeface="Calibri" pitchFamily="34" charset="0"/>
              </a:rPr>
              <a:t>Courtesy A. Lombardi</a:t>
            </a:r>
          </a:p>
        </p:txBody>
      </p:sp>
      <p:cxnSp>
        <p:nvCxnSpPr>
          <p:cNvPr id="4" name="Straight Connector 3"/>
          <p:cNvCxnSpPr/>
          <p:nvPr/>
        </p:nvCxnSpPr>
        <p:spPr>
          <a:xfrm>
            <a:off x="3711575" y="4379913"/>
            <a:ext cx="0" cy="2092325"/>
          </a:xfrm>
          <a:prstGeom prst="line">
            <a:avLst/>
          </a:prstGeom>
          <a:ln w="38100">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476875" y="3633788"/>
            <a:ext cx="0" cy="2847975"/>
          </a:xfrm>
          <a:prstGeom prst="line">
            <a:avLst/>
          </a:prstGeom>
          <a:ln w="38100">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63495" name="TextBox 8"/>
          <p:cNvSpPr txBox="1">
            <a:spLocks noChangeArrowheads="1"/>
          </p:cNvSpPr>
          <p:nvPr/>
        </p:nvSpPr>
        <p:spPr bwMode="auto">
          <a:xfrm>
            <a:off x="2400300" y="5126038"/>
            <a:ext cx="819150" cy="368300"/>
          </a:xfrm>
          <a:prstGeom prst="rect">
            <a:avLst/>
          </a:prstGeom>
          <a:noFill/>
          <a:ln w="9525">
            <a:noFill/>
            <a:miter lim="800000"/>
            <a:headEnd/>
            <a:tailEnd/>
          </a:ln>
        </p:spPr>
        <p:txBody>
          <a:bodyPr wrap="none">
            <a:spAutoFit/>
          </a:bodyPr>
          <a:lstStyle/>
          <a:p>
            <a:pPr eaLnBrk="1" hangingPunct="1"/>
            <a:r>
              <a:rPr kumimoji="0" lang="en-GB" altLang="en-US" sz="1800">
                <a:solidFill>
                  <a:srgbClr val="E46C0A"/>
                </a:solidFill>
                <a:latin typeface="Calibri" pitchFamily="34" charset="0"/>
              </a:rPr>
              <a:t>LT Line</a:t>
            </a:r>
          </a:p>
        </p:txBody>
      </p:sp>
      <p:sp>
        <p:nvSpPr>
          <p:cNvPr id="63496" name="TextBox 10"/>
          <p:cNvSpPr txBox="1">
            <a:spLocks noChangeArrowheads="1"/>
          </p:cNvSpPr>
          <p:nvPr/>
        </p:nvSpPr>
        <p:spPr bwMode="auto">
          <a:xfrm>
            <a:off x="4044950" y="4652963"/>
            <a:ext cx="942975" cy="368300"/>
          </a:xfrm>
          <a:prstGeom prst="rect">
            <a:avLst/>
          </a:prstGeom>
          <a:noFill/>
          <a:ln w="9525">
            <a:noFill/>
            <a:miter lim="800000"/>
            <a:headEnd/>
            <a:tailEnd/>
          </a:ln>
        </p:spPr>
        <p:txBody>
          <a:bodyPr wrap="none">
            <a:spAutoFit/>
          </a:bodyPr>
          <a:lstStyle/>
          <a:p>
            <a:pPr eaLnBrk="1" hangingPunct="1"/>
            <a:r>
              <a:rPr kumimoji="0" lang="en-GB" altLang="en-US" sz="1800">
                <a:solidFill>
                  <a:srgbClr val="E46C0A"/>
                </a:solidFill>
                <a:latin typeface="Calibri" pitchFamily="34" charset="0"/>
              </a:rPr>
              <a:t>LTB Line</a:t>
            </a:r>
          </a:p>
        </p:txBody>
      </p:sp>
      <p:sp>
        <p:nvSpPr>
          <p:cNvPr id="63497" name="TextBox 11"/>
          <p:cNvSpPr txBox="1">
            <a:spLocks noChangeArrowheads="1"/>
          </p:cNvSpPr>
          <p:nvPr/>
        </p:nvSpPr>
        <p:spPr bwMode="auto">
          <a:xfrm>
            <a:off x="6688138" y="3721100"/>
            <a:ext cx="808037" cy="369888"/>
          </a:xfrm>
          <a:prstGeom prst="rect">
            <a:avLst/>
          </a:prstGeom>
          <a:noFill/>
          <a:ln w="9525">
            <a:noFill/>
            <a:miter lim="800000"/>
            <a:headEnd/>
            <a:tailEnd/>
          </a:ln>
        </p:spPr>
        <p:txBody>
          <a:bodyPr wrap="none">
            <a:spAutoFit/>
          </a:bodyPr>
          <a:lstStyle/>
          <a:p>
            <a:pPr eaLnBrk="1" hangingPunct="1"/>
            <a:r>
              <a:rPr kumimoji="0" lang="en-GB" altLang="en-US" sz="1800">
                <a:solidFill>
                  <a:srgbClr val="E46C0A"/>
                </a:solidFill>
                <a:latin typeface="Calibri" pitchFamily="34" charset="0"/>
              </a:rPr>
              <a:t>BI Line</a:t>
            </a:r>
          </a:p>
        </p:txBody>
      </p:sp>
      <p:cxnSp>
        <p:nvCxnSpPr>
          <p:cNvPr id="13" name="Straight Arrow Connector 12"/>
          <p:cNvCxnSpPr/>
          <p:nvPr/>
        </p:nvCxnSpPr>
        <p:spPr>
          <a:xfrm flipH="1">
            <a:off x="1798638" y="4265613"/>
            <a:ext cx="6350" cy="55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499" name="TextBox 14"/>
          <p:cNvSpPr txBox="1">
            <a:spLocks noChangeArrowheads="1"/>
          </p:cNvSpPr>
          <p:nvPr/>
        </p:nvSpPr>
        <p:spPr bwMode="auto">
          <a:xfrm>
            <a:off x="1247775" y="4056063"/>
            <a:ext cx="1295400" cy="277812"/>
          </a:xfrm>
          <a:prstGeom prst="rect">
            <a:avLst/>
          </a:prstGeom>
          <a:noFill/>
          <a:ln w="9525">
            <a:noFill/>
            <a:miter lim="800000"/>
            <a:headEnd/>
            <a:tailEnd/>
          </a:ln>
        </p:spPr>
        <p:txBody>
          <a:bodyPr wrap="none">
            <a:spAutoFit/>
          </a:bodyPr>
          <a:lstStyle/>
          <a:p>
            <a:pPr eaLnBrk="1" hangingPunct="1"/>
            <a:r>
              <a:rPr kumimoji="0" lang="en-GB" altLang="en-US" sz="1200" b="1">
                <a:solidFill>
                  <a:srgbClr val="4F81BD"/>
                </a:solidFill>
                <a:latin typeface="Calibri" pitchFamily="34" charset="0"/>
              </a:rPr>
              <a:t>Debuncher cavity</a:t>
            </a:r>
          </a:p>
        </p:txBody>
      </p:sp>
      <p:sp>
        <p:nvSpPr>
          <p:cNvPr id="21" name="Oval 20"/>
          <p:cNvSpPr/>
          <p:nvPr/>
        </p:nvSpPr>
        <p:spPr>
          <a:xfrm>
            <a:off x="763588" y="1938338"/>
            <a:ext cx="4364037" cy="2095500"/>
          </a:xfrm>
          <a:prstGeom prst="ellipse">
            <a:avLst/>
          </a:prstGeom>
          <a:solidFill>
            <a:schemeClr val="bg1">
              <a:alpha val="67000"/>
            </a:schemeClr>
          </a:solidFill>
          <a:effectLst>
            <a:outerShdw blurRad="101600" dist="762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dirty="0">
              <a:solidFill>
                <a:prstClr val="white"/>
              </a:solidFill>
            </a:endParaRPr>
          </a:p>
        </p:txBody>
      </p:sp>
      <p:cxnSp>
        <p:nvCxnSpPr>
          <p:cNvPr id="22" name="Straight Arrow Connector 21"/>
          <p:cNvCxnSpPr/>
          <p:nvPr/>
        </p:nvCxnSpPr>
        <p:spPr>
          <a:xfrm>
            <a:off x="1593850" y="3275013"/>
            <a:ext cx="33940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4265613" y="2946400"/>
            <a:ext cx="612775" cy="369888"/>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time</a:t>
            </a:r>
          </a:p>
        </p:txBody>
      </p:sp>
      <p:sp>
        <p:nvSpPr>
          <p:cNvPr id="24" name="TextBox 23"/>
          <p:cNvSpPr txBox="1">
            <a:spLocks noChangeArrowheads="1"/>
          </p:cNvSpPr>
          <p:nvPr/>
        </p:nvSpPr>
        <p:spPr bwMode="auto">
          <a:xfrm>
            <a:off x="1554163" y="3263900"/>
            <a:ext cx="2341562" cy="647700"/>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T=4.95ns, f= 202.5MHz</a:t>
            </a:r>
          </a:p>
          <a:p>
            <a:pPr eaLnBrk="1" hangingPunct="1"/>
            <a:r>
              <a:rPr kumimoji="0" lang="en-GB" altLang="en-US" sz="1800">
                <a:solidFill>
                  <a:srgbClr val="000000"/>
                </a:solidFill>
                <a:latin typeface="Calibri" pitchFamily="34" charset="0"/>
              </a:rPr>
              <a:t>150mA, a few 10</a:t>
            </a:r>
            <a:r>
              <a:rPr kumimoji="0" lang="en-GB" altLang="en-US" sz="1800" baseline="30000">
                <a:solidFill>
                  <a:srgbClr val="000000"/>
                </a:solidFill>
                <a:latin typeface="Calibri" pitchFamily="34" charset="0"/>
              </a:rPr>
              <a:t>9</a:t>
            </a:r>
            <a:r>
              <a:rPr kumimoji="0" lang="en-GB" altLang="en-US" sz="1800">
                <a:solidFill>
                  <a:srgbClr val="000000"/>
                </a:solidFill>
                <a:latin typeface="Calibri" pitchFamily="34" charset="0"/>
              </a:rPr>
              <a:t> ppb</a:t>
            </a:r>
          </a:p>
        </p:txBody>
      </p:sp>
      <p:grpSp>
        <p:nvGrpSpPr>
          <p:cNvPr id="25" name="Group 24"/>
          <p:cNvGrpSpPr>
            <a:grpSpLocks/>
          </p:cNvGrpSpPr>
          <p:nvPr/>
        </p:nvGrpSpPr>
        <p:grpSpPr bwMode="auto">
          <a:xfrm>
            <a:off x="1022350" y="2305050"/>
            <a:ext cx="2759075" cy="979488"/>
            <a:chOff x="342900" y="1295400"/>
            <a:chExt cx="2758440" cy="980440"/>
          </a:xfrm>
        </p:grpSpPr>
        <p:grpSp>
          <p:nvGrpSpPr>
            <p:cNvPr id="63510" name="Group 25"/>
            <p:cNvGrpSpPr>
              <a:grpSpLocks/>
            </p:cNvGrpSpPr>
            <p:nvPr/>
          </p:nvGrpSpPr>
          <p:grpSpPr bwMode="auto">
            <a:xfrm>
              <a:off x="1049020" y="1295400"/>
              <a:ext cx="2052320" cy="980440"/>
              <a:chOff x="1049020" y="1567180"/>
              <a:chExt cx="1620520" cy="708660"/>
            </a:xfrm>
          </p:grpSpPr>
          <p:cxnSp>
            <p:nvCxnSpPr>
              <p:cNvPr id="28" name="Straight Connector 27"/>
              <p:cNvCxnSpPr/>
              <p:nvPr/>
            </p:nvCxnSpPr>
            <p:spPr>
              <a:xfrm>
                <a:off x="1049142" y="1590151"/>
                <a:ext cx="0" cy="6810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68710" y="1567180"/>
                <a:ext cx="0" cy="70062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698304" y="1605083"/>
                <a:ext cx="0" cy="67075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020378" y="1590151"/>
                <a:ext cx="0" cy="68109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341199" y="1567180"/>
                <a:ext cx="0" cy="70062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669540" y="1605083"/>
                <a:ext cx="0" cy="67075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3511" name="TextBox 26"/>
            <p:cNvSpPr txBox="1">
              <a:spLocks noChangeArrowheads="1"/>
            </p:cNvSpPr>
            <p:nvPr/>
          </p:nvSpPr>
          <p:spPr bwMode="auto">
            <a:xfrm>
              <a:off x="342900" y="1371600"/>
              <a:ext cx="773673" cy="369332"/>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LT line</a:t>
              </a:r>
            </a:p>
          </p:txBody>
        </p:sp>
      </p:grpSp>
      <p:grpSp>
        <p:nvGrpSpPr>
          <p:cNvPr id="34" name="Group 33"/>
          <p:cNvGrpSpPr>
            <a:grpSpLocks/>
          </p:cNvGrpSpPr>
          <p:nvPr/>
        </p:nvGrpSpPr>
        <p:grpSpPr bwMode="auto">
          <a:xfrm>
            <a:off x="741363" y="2952750"/>
            <a:ext cx="3336925" cy="368300"/>
            <a:chOff x="60960" y="1943100"/>
            <a:chExt cx="3337560" cy="369332"/>
          </a:xfrm>
        </p:grpSpPr>
        <p:grpSp>
          <p:nvGrpSpPr>
            <p:cNvPr id="63506" name="Group 34"/>
            <p:cNvGrpSpPr>
              <a:grpSpLocks/>
            </p:cNvGrpSpPr>
            <p:nvPr/>
          </p:nvGrpSpPr>
          <p:grpSpPr bwMode="auto">
            <a:xfrm>
              <a:off x="792480" y="2042161"/>
              <a:ext cx="2606040" cy="152400"/>
              <a:chOff x="792480" y="2042161"/>
              <a:chExt cx="2606040" cy="152400"/>
            </a:xfrm>
          </p:grpSpPr>
          <p:sp>
            <p:nvSpPr>
              <p:cNvPr id="37" name="Freeform 36"/>
              <p:cNvSpPr/>
              <p:nvPr/>
            </p:nvSpPr>
            <p:spPr>
              <a:xfrm>
                <a:off x="792936" y="2049761"/>
                <a:ext cx="1325815" cy="144867"/>
              </a:xfrm>
              <a:custGeom>
                <a:avLst/>
                <a:gdLst>
                  <a:gd name="connsiteX0" fmla="*/ 0 w 2583180"/>
                  <a:gd name="connsiteY0" fmla="*/ 175269 h 175269"/>
                  <a:gd name="connsiteX1" fmla="*/ 419100 w 2583180"/>
                  <a:gd name="connsiteY1" fmla="*/ 15249 h 175269"/>
                  <a:gd name="connsiteX2" fmla="*/ 815340 w 2583180"/>
                  <a:gd name="connsiteY2" fmla="*/ 129549 h 175269"/>
                  <a:gd name="connsiteX3" fmla="*/ 1249680 w 2583180"/>
                  <a:gd name="connsiteY3" fmla="*/ 9 h 175269"/>
                  <a:gd name="connsiteX4" fmla="*/ 1653540 w 2583180"/>
                  <a:gd name="connsiteY4" fmla="*/ 121929 h 175269"/>
                  <a:gd name="connsiteX5" fmla="*/ 2049780 w 2583180"/>
                  <a:gd name="connsiteY5" fmla="*/ 15249 h 175269"/>
                  <a:gd name="connsiteX6" fmla="*/ 2468880 w 2583180"/>
                  <a:gd name="connsiteY6" fmla="*/ 121929 h 175269"/>
                  <a:gd name="connsiteX7" fmla="*/ 2583180 w 2583180"/>
                  <a:gd name="connsiteY7" fmla="*/ 137169 h 17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3180" h="175269">
                    <a:moveTo>
                      <a:pt x="0" y="175269"/>
                    </a:moveTo>
                    <a:cubicBezTo>
                      <a:pt x="141605" y="99069"/>
                      <a:pt x="283210" y="22869"/>
                      <a:pt x="419100" y="15249"/>
                    </a:cubicBezTo>
                    <a:cubicBezTo>
                      <a:pt x="554990" y="7629"/>
                      <a:pt x="676910" y="132089"/>
                      <a:pt x="815340" y="129549"/>
                    </a:cubicBezTo>
                    <a:cubicBezTo>
                      <a:pt x="953770" y="127009"/>
                      <a:pt x="1109980" y="1279"/>
                      <a:pt x="1249680" y="9"/>
                    </a:cubicBezTo>
                    <a:cubicBezTo>
                      <a:pt x="1389380" y="-1261"/>
                      <a:pt x="1520190" y="119389"/>
                      <a:pt x="1653540" y="121929"/>
                    </a:cubicBezTo>
                    <a:cubicBezTo>
                      <a:pt x="1786890" y="124469"/>
                      <a:pt x="1913890" y="15249"/>
                      <a:pt x="2049780" y="15249"/>
                    </a:cubicBezTo>
                    <a:cubicBezTo>
                      <a:pt x="2185670" y="15249"/>
                      <a:pt x="2379980" y="101609"/>
                      <a:pt x="2468880" y="121929"/>
                    </a:cubicBezTo>
                    <a:cubicBezTo>
                      <a:pt x="2557780" y="142249"/>
                      <a:pt x="2570480" y="139709"/>
                      <a:pt x="2583180" y="13716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dirty="0">
                  <a:solidFill>
                    <a:prstClr val="white"/>
                  </a:solidFill>
                </a:endParaRPr>
              </a:p>
            </p:txBody>
          </p:sp>
          <p:sp>
            <p:nvSpPr>
              <p:cNvPr id="38" name="Freeform 37"/>
              <p:cNvSpPr/>
              <p:nvPr/>
            </p:nvSpPr>
            <p:spPr>
              <a:xfrm>
                <a:off x="2072705" y="2041801"/>
                <a:ext cx="1325815" cy="144868"/>
              </a:xfrm>
              <a:custGeom>
                <a:avLst/>
                <a:gdLst>
                  <a:gd name="connsiteX0" fmla="*/ 0 w 2583180"/>
                  <a:gd name="connsiteY0" fmla="*/ 175269 h 175269"/>
                  <a:gd name="connsiteX1" fmla="*/ 419100 w 2583180"/>
                  <a:gd name="connsiteY1" fmla="*/ 15249 h 175269"/>
                  <a:gd name="connsiteX2" fmla="*/ 815340 w 2583180"/>
                  <a:gd name="connsiteY2" fmla="*/ 129549 h 175269"/>
                  <a:gd name="connsiteX3" fmla="*/ 1249680 w 2583180"/>
                  <a:gd name="connsiteY3" fmla="*/ 9 h 175269"/>
                  <a:gd name="connsiteX4" fmla="*/ 1653540 w 2583180"/>
                  <a:gd name="connsiteY4" fmla="*/ 121929 h 175269"/>
                  <a:gd name="connsiteX5" fmla="*/ 2049780 w 2583180"/>
                  <a:gd name="connsiteY5" fmla="*/ 15249 h 175269"/>
                  <a:gd name="connsiteX6" fmla="*/ 2468880 w 2583180"/>
                  <a:gd name="connsiteY6" fmla="*/ 121929 h 175269"/>
                  <a:gd name="connsiteX7" fmla="*/ 2583180 w 2583180"/>
                  <a:gd name="connsiteY7" fmla="*/ 137169 h 17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3180" h="175269">
                    <a:moveTo>
                      <a:pt x="0" y="175269"/>
                    </a:moveTo>
                    <a:cubicBezTo>
                      <a:pt x="141605" y="99069"/>
                      <a:pt x="283210" y="22869"/>
                      <a:pt x="419100" y="15249"/>
                    </a:cubicBezTo>
                    <a:cubicBezTo>
                      <a:pt x="554990" y="7629"/>
                      <a:pt x="676910" y="132089"/>
                      <a:pt x="815340" y="129549"/>
                    </a:cubicBezTo>
                    <a:cubicBezTo>
                      <a:pt x="953770" y="127009"/>
                      <a:pt x="1109980" y="1279"/>
                      <a:pt x="1249680" y="9"/>
                    </a:cubicBezTo>
                    <a:cubicBezTo>
                      <a:pt x="1389380" y="-1261"/>
                      <a:pt x="1520190" y="119389"/>
                      <a:pt x="1653540" y="121929"/>
                    </a:cubicBezTo>
                    <a:cubicBezTo>
                      <a:pt x="1786890" y="124469"/>
                      <a:pt x="1913890" y="15249"/>
                      <a:pt x="2049780" y="15249"/>
                    </a:cubicBezTo>
                    <a:cubicBezTo>
                      <a:pt x="2185670" y="15249"/>
                      <a:pt x="2379980" y="101609"/>
                      <a:pt x="2468880" y="121929"/>
                    </a:cubicBezTo>
                    <a:cubicBezTo>
                      <a:pt x="2557780" y="142249"/>
                      <a:pt x="2570480" y="139709"/>
                      <a:pt x="2583180" y="13716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dirty="0">
                  <a:solidFill>
                    <a:prstClr val="white"/>
                  </a:solidFill>
                </a:endParaRPr>
              </a:p>
            </p:txBody>
          </p:sp>
        </p:grpSp>
        <p:sp>
          <p:nvSpPr>
            <p:cNvPr id="63507" name="TextBox 35"/>
            <p:cNvSpPr txBox="1">
              <a:spLocks noChangeArrowheads="1"/>
            </p:cNvSpPr>
            <p:nvPr/>
          </p:nvSpPr>
          <p:spPr bwMode="auto">
            <a:xfrm>
              <a:off x="60960" y="1943100"/>
              <a:ext cx="763351" cy="369332"/>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BI line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xit" presetSubtype="0" fill="hold" nodeType="clickEffect">
                                  <p:stCondLst>
                                    <p:cond delay="0"/>
                                  </p:stCondLst>
                                  <p:childTnLst>
                                    <p:animEffect transition="out" filter="fade">
                                      <p:cBhvr>
                                        <p:cTn id="23" dur="500"/>
                                        <p:tgtEl>
                                          <p:spTgt spid="25"/>
                                        </p:tgtEl>
                                      </p:cBhvr>
                                    </p:animEffect>
                                    <p:set>
                                      <p:cBhvr>
                                        <p:cTn id="24" dur="1" fill="hold">
                                          <p:stCondLst>
                                            <p:cond delay="499"/>
                                          </p:stCondLst>
                                        </p:cTn>
                                        <p:tgtEl>
                                          <p:spTgt spid="25"/>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11163" y="0"/>
            <a:ext cx="8229600" cy="854075"/>
          </a:xfrm>
        </p:spPr>
        <p:txBody>
          <a:bodyPr/>
          <a:lstStyle/>
          <a:p>
            <a:pPr eaLnBrk="1" hangingPunct="1"/>
            <a:r>
              <a:rPr lang="en-GB" altLang="en-US" sz="3600" smtClean="0"/>
              <a:t>Beam Trajectories : 30 x LHCINDIV cycles</a:t>
            </a:r>
          </a:p>
        </p:txBody>
      </p:sp>
      <p:pic>
        <p:nvPicPr>
          <p:cNvPr id="65539" name="Picture 2"/>
          <p:cNvPicPr>
            <a:picLocks noChangeAspect="1" noChangeArrowheads="1"/>
          </p:cNvPicPr>
          <p:nvPr/>
        </p:nvPicPr>
        <p:blipFill>
          <a:blip r:embed="rId3"/>
          <a:srcRect/>
          <a:stretch>
            <a:fillRect/>
          </a:stretch>
        </p:blipFill>
        <p:spPr bwMode="auto">
          <a:xfrm>
            <a:off x="642938" y="822325"/>
            <a:ext cx="8223250" cy="5638800"/>
          </a:xfrm>
          <a:prstGeom prst="rect">
            <a:avLst/>
          </a:prstGeom>
          <a:noFill/>
          <a:ln w="9525">
            <a:noFill/>
            <a:miter lim="800000"/>
            <a:headEnd/>
            <a:tailEnd/>
          </a:ln>
          <a:effectLst/>
        </p:spPr>
      </p:pic>
      <p:sp>
        <p:nvSpPr>
          <p:cNvPr id="65540" name="TextBox 11"/>
          <p:cNvSpPr txBox="1">
            <a:spLocks noChangeArrowheads="1"/>
          </p:cNvSpPr>
          <p:nvPr/>
        </p:nvSpPr>
        <p:spPr bwMode="auto">
          <a:xfrm>
            <a:off x="4495800" y="1066800"/>
            <a:ext cx="454025" cy="5016500"/>
          </a:xfrm>
          <a:prstGeom prst="rect">
            <a:avLst/>
          </a:prstGeom>
          <a:noFill/>
          <a:ln w="9525">
            <a:noFill/>
            <a:miter lim="800000"/>
            <a:headEnd/>
            <a:tailEnd/>
          </a:ln>
        </p:spPr>
        <p:txBody>
          <a:bodyPr wrap="none">
            <a:spAutoFit/>
          </a:bodyPr>
          <a:lstStyle/>
          <a:p>
            <a:pPr eaLnBrk="1" hangingPunct="1"/>
            <a:r>
              <a:rPr kumimoji="0" lang="en-GB" altLang="en-US" sz="2000">
                <a:solidFill>
                  <a:srgbClr val="000000"/>
                </a:solidFill>
                <a:latin typeface="Calibri" pitchFamily="34" charset="0"/>
              </a:rPr>
              <a:t>R1</a:t>
            </a: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r>
              <a:rPr kumimoji="0" lang="en-GB" altLang="en-US" sz="2000">
                <a:solidFill>
                  <a:srgbClr val="000000"/>
                </a:solidFill>
                <a:latin typeface="Calibri" pitchFamily="34" charset="0"/>
              </a:rPr>
              <a:t>R2</a:t>
            </a: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r>
              <a:rPr kumimoji="0" lang="en-GB" altLang="en-US" sz="2000">
                <a:solidFill>
                  <a:srgbClr val="000000"/>
                </a:solidFill>
                <a:latin typeface="Calibri" pitchFamily="34" charset="0"/>
              </a:rPr>
              <a:t>R3</a:t>
            </a: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endParaRPr kumimoji="0" lang="en-GB" altLang="en-US" sz="2000">
              <a:solidFill>
                <a:srgbClr val="000000"/>
              </a:solidFill>
              <a:latin typeface="Calibri" pitchFamily="34" charset="0"/>
            </a:endParaRPr>
          </a:p>
          <a:p>
            <a:pPr eaLnBrk="1" hangingPunct="1"/>
            <a:r>
              <a:rPr kumimoji="0" lang="en-GB" altLang="en-US" sz="2000">
                <a:solidFill>
                  <a:srgbClr val="000000"/>
                </a:solidFill>
                <a:latin typeface="Calibri" pitchFamily="34" charset="0"/>
              </a:rPr>
              <a:t>R4</a:t>
            </a:r>
          </a:p>
        </p:txBody>
      </p:sp>
      <p:sp>
        <p:nvSpPr>
          <p:cNvPr id="65541" name="TextBox 12"/>
          <p:cNvSpPr txBox="1">
            <a:spLocks noChangeArrowheads="1"/>
          </p:cNvSpPr>
          <p:nvPr/>
        </p:nvSpPr>
        <p:spPr bwMode="auto">
          <a:xfrm>
            <a:off x="-136525" y="1219200"/>
            <a:ext cx="184150" cy="369888"/>
          </a:xfrm>
          <a:prstGeom prst="rect">
            <a:avLst/>
          </a:prstGeom>
          <a:noFill/>
          <a:ln w="9525">
            <a:noFill/>
            <a:miter lim="800000"/>
            <a:headEnd/>
            <a:tailEnd/>
          </a:ln>
        </p:spPr>
        <p:txBody>
          <a:bodyPr wrap="none">
            <a:spAutoFit/>
          </a:bodyPr>
          <a:lstStyle/>
          <a:p>
            <a:pPr eaLnBrk="1" hangingPunct="1"/>
            <a:endParaRPr kumimoji="0" lang="en-US" altLang="en-US" sz="1800">
              <a:solidFill>
                <a:srgbClr val="000000"/>
              </a:solidFill>
              <a:latin typeface="Calibri" pitchFamily="34" charset="0"/>
            </a:endParaRPr>
          </a:p>
        </p:txBody>
      </p:sp>
      <p:sp>
        <p:nvSpPr>
          <p:cNvPr id="65542" name="TextBox 13"/>
          <p:cNvSpPr txBox="1">
            <a:spLocks noChangeArrowheads="1"/>
          </p:cNvSpPr>
          <p:nvPr/>
        </p:nvSpPr>
        <p:spPr bwMode="auto">
          <a:xfrm>
            <a:off x="1862138" y="6435725"/>
            <a:ext cx="1724025" cy="369888"/>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Horizontal plane</a:t>
            </a:r>
          </a:p>
        </p:txBody>
      </p:sp>
      <p:sp>
        <p:nvSpPr>
          <p:cNvPr id="65543" name="TextBox 15"/>
          <p:cNvSpPr txBox="1">
            <a:spLocks noChangeArrowheads="1"/>
          </p:cNvSpPr>
          <p:nvPr/>
        </p:nvSpPr>
        <p:spPr bwMode="auto">
          <a:xfrm>
            <a:off x="6321425" y="6488113"/>
            <a:ext cx="1463675" cy="369887"/>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Vertical plane</a:t>
            </a:r>
          </a:p>
        </p:txBody>
      </p:sp>
      <p:sp>
        <p:nvSpPr>
          <p:cNvPr id="65544" name="TextBox 14"/>
          <p:cNvSpPr txBox="1">
            <a:spLocks noChangeArrowheads="1"/>
          </p:cNvSpPr>
          <p:nvPr/>
        </p:nvSpPr>
        <p:spPr bwMode="auto">
          <a:xfrm rot="-5400000">
            <a:off x="-726281" y="3405982"/>
            <a:ext cx="2200275" cy="369887"/>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Beam position   [mm]</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de-CH" altLang="en-US" sz="2400" smtClean="0">
                <a:latin typeface="Arial" charset="0"/>
                <a:cs typeface="Arial" charset="0"/>
              </a:rPr>
              <a:t>POSITION vs TIME (NOMINAL BEAM)</a:t>
            </a:r>
            <a:endParaRPr lang="en-GB" altLang="en-US" sz="2400" smtClean="0">
              <a:latin typeface="Arial" charset="0"/>
              <a:cs typeface="Arial" charset="0"/>
            </a:endParaRPr>
          </a:p>
        </p:txBody>
      </p:sp>
      <p:pic>
        <p:nvPicPr>
          <p:cNvPr id="67587" name="Picture 3"/>
          <p:cNvPicPr>
            <a:picLocks noChangeAspect="1"/>
          </p:cNvPicPr>
          <p:nvPr/>
        </p:nvPicPr>
        <p:blipFill>
          <a:blip r:embed="rId3"/>
          <a:srcRect/>
          <a:stretch>
            <a:fillRect/>
          </a:stretch>
        </p:blipFill>
        <p:spPr bwMode="auto">
          <a:xfrm>
            <a:off x="331788" y="1352550"/>
            <a:ext cx="4456112" cy="5434013"/>
          </a:xfrm>
          <a:prstGeom prst="rect">
            <a:avLst/>
          </a:prstGeom>
          <a:noFill/>
          <a:ln w="9525">
            <a:noFill/>
            <a:miter lim="800000"/>
            <a:headEnd/>
            <a:tailEnd/>
          </a:ln>
        </p:spPr>
      </p:pic>
      <p:sp>
        <p:nvSpPr>
          <p:cNvPr id="5" name="TextBox 4"/>
          <p:cNvSpPr txBox="1"/>
          <p:nvPr/>
        </p:nvSpPr>
        <p:spPr>
          <a:xfrm>
            <a:off x="5702300" y="1989138"/>
            <a:ext cx="3346450" cy="300037"/>
          </a:xfrm>
          <a:prstGeom prst="rect">
            <a:avLst/>
          </a:prstGeom>
          <a:noFill/>
        </p:spPr>
        <p:txBody>
          <a:bodyPr>
            <a:spAutoFit/>
          </a:bodyPr>
          <a:lstStyle/>
          <a:p>
            <a:pPr marL="214313" indent="-214313" eaLnBrk="1" fontAlgn="auto" hangingPunct="1">
              <a:spcBef>
                <a:spcPts val="0"/>
              </a:spcBef>
              <a:spcAft>
                <a:spcPts val="0"/>
              </a:spcAft>
              <a:buFont typeface="Arial" panose="020B0604020202020204" pitchFamily="34" charset="0"/>
              <a:buChar char="•"/>
              <a:defRPr/>
            </a:pPr>
            <a:r>
              <a:rPr kumimoji="0" lang="de-CH" sz="1350" dirty="0">
                <a:solidFill>
                  <a:prstClr val="black"/>
                </a:solidFill>
                <a:latin typeface="Calibri"/>
              </a:rPr>
              <a:t>H PLANE BI LINE BEFORE DISTRIBUTOR</a:t>
            </a:r>
            <a:endParaRPr kumimoji="0" lang="en-GB" sz="1350" dirty="0">
              <a:solidFill>
                <a:prstClr val="black"/>
              </a:solidFill>
              <a:latin typeface="Calibri"/>
            </a:endParaRPr>
          </a:p>
        </p:txBody>
      </p:sp>
      <p:sp>
        <p:nvSpPr>
          <p:cNvPr id="6" name="TextBox 5"/>
          <p:cNvSpPr txBox="1"/>
          <p:nvPr/>
        </p:nvSpPr>
        <p:spPr>
          <a:xfrm>
            <a:off x="5702300" y="3838575"/>
            <a:ext cx="3346450" cy="300038"/>
          </a:xfrm>
          <a:prstGeom prst="rect">
            <a:avLst/>
          </a:prstGeom>
          <a:noFill/>
        </p:spPr>
        <p:txBody>
          <a:bodyPr>
            <a:spAutoFit/>
          </a:bodyPr>
          <a:lstStyle/>
          <a:p>
            <a:pPr marL="214313" indent="-214313" eaLnBrk="1" fontAlgn="auto" hangingPunct="1">
              <a:spcBef>
                <a:spcPts val="0"/>
              </a:spcBef>
              <a:spcAft>
                <a:spcPts val="0"/>
              </a:spcAft>
              <a:buFont typeface="Arial" panose="020B0604020202020204" pitchFamily="34" charset="0"/>
              <a:buChar char="•"/>
              <a:defRPr/>
            </a:pPr>
            <a:r>
              <a:rPr kumimoji="0" lang="de-CH" sz="1350" dirty="0">
                <a:solidFill>
                  <a:prstClr val="black"/>
                </a:solidFill>
                <a:latin typeface="Calibri"/>
              </a:rPr>
              <a:t>V PLANE BI LINE BEFORE DISTRIBUTOR</a:t>
            </a:r>
            <a:endParaRPr kumimoji="0" lang="en-GB" sz="1350" dirty="0">
              <a:solidFill>
                <a:prstClr val="black"/>
              </a:solidFill>
              <a:latin typeface="Calibri"/>
            </a:endParaRPr>
          </a:p>
        </p:txBody>
      </p:sp>
      <p:sp>
        <p:nvSpPr>
          <p:cNvPr id="7" name="TextBox 6"/>
          <p:cNvSpPr txBox="1"/>
          <p:nvPr/>
        </p:nvSpPr>
        <p:spPr>
          <a:xfrm>
            <a:off x="5702300" y="5688013"/>
            <a:ext cx="3346450" cy="301625"/>
          </a:xfrm>
          <a:prstGeom prst="rect">
            <a:avLst/>
          </a:prstGeom>
          <a:noFill/>
        </p:spPr>
        <p:txBody>
          <a:bodyPr>
            <a:spAutoFit/>
          </a:bodyPr>
          <a:lstStyle/>
          <a:p>
            <a:pPr marL="214313" indent="-214313" eaLnBrk="1" fontAlgn="auto" hangingPunct="1">
              <a:spcBef>
                <a:spcPts val="0"/>
              </a:spcBef>
              <a:spcAft>
                <a:spcPts val="0"/>
              </a:spcAft>
              <a:buFont typeface="Arial" panose="020B0604020202020204" pitchFamily="34" charset="0"/>
              <a:buChar char="•"/>
              <a:defRPr/>
            </a:pPr>
            <a:r>
              <a:rPr kumimoji="0" lang="de-CH" sz="1350" dirty="0">
                <a:solidFill>
                  <a:prstClr val="black"/>
                </a:solidFill>
                <a:latin typeface="Calibri"/>
              </a:rPr>
              <a:t>V PLANE LT LINE</a:t>
            </a:r>
            <a:r>
              <a:rPr kumimoji="0" lang="de-CH" sz="1350" dirty="0">
                <a:solidFill>
                  <a:srgbClr val="FF0000"/>
                </a:solidFill>
                <a:latin typeface="Calibri"/>
              </a:rPr>
              <a:t>.</a:t>
            </a:r>
            <a:endParaRPr kumimoji="0" lang="en-GB" sz="1350" dirty="0">
              <a:solidFill>
                <a:srgbClr val="FF0000"/>
              </a:solidFill>
              <a:latin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558800" y="0"/>
            <a:ext cx="8229600" cy="1143000"/>
          </a:xfrm>
        </p:spPr>
        <p:txBody>
          <a:bodyPr/>
          <a:lstStyle/>
          <a:p>
            <a:pPr eaLnBrk="1" hangingPunct="1"/>
            <a:r>
              <a:rPr lang="en-GB" altLang="en-US" smtClean="0"/>
              <a:t>Can we trust the Shorted Stripline?</a:t>
            </a:r>
          </a:p>
        </p:txBody>
      </p:sp>
      <p:pic>
        <p:nvPicPr>
          <p:cNvPr id="69635" name="Picture 4"/>
          <p:cNvPicPr>
            <a:picLocks noChangeAspect="1"/>
          </p:cNvPicPr>
          <p:nvPr/>
        </p:nvPicPr>
        <p:blipFill>
          <a:blip r:embed="rId3"/>
          <a:srcRect l="12500" t="14555" r="673" b="19221"/>
          <a:stretch>
            <a:fillRect/>
          </a:stretch>
        </p:blipFill>
        <p:spPr bwMode="auto">
          <a:xfrm>
            <a:off x="4651375" y="1084263"/>
            <a:ext cx="3665538" cy="1573212"/>
          </a:xfrm>
          <a:prstGeom prst="rect">
            <a:avLst/>
          </a:prstGeom>
          <a:noFill/>
          <a:ln w="9525">
            <a:noFill/>
            <a:miter lim="800000"/>
            <a:headEnd/>
            <a:tailEnd/>
          </a:ln>
        </p:spPr>
      </p:pic>
      <p:sp>
        <p:nvSpPr>
          <p:cNvPr id="11" name="TextBox 10"/>
          <p:cNvSpPr txBox="1"/>
          <p:nvPr/>
        </p:nvSpPr>
        <p:spPr>
          <a:xfrm>
            <a:off x="200025" y="915988"/>
            <a:ext cx="4316413" cy="2308225"/>
          </a:xfrm>
          <a:prstGeom prst="rect">
            <a:avLst/>
          </a:prstGeom>
          <a:noFill/>
        </p:spPr>
        <p:txBody>
          <a:bodyPr wrap="none">
            <a:spAutoFit/>
          </a:bodyPr>
          <a:lstStyle/>
          <a:p>
            <a:pPr eaLnBrk="1" fontAlgn="auto" hangingPunct="1">
              <a:spcBef>
                <a:spcPts val="0"/>
              </a:spcBef>
              <a:spcAft>
                <a:spcPts val="0"/>
              </a:spcAft>
              <a:defRPr/>
            </a:pPr>
            <a:r>
              <a:rPr kumimoji="0" lang="en-GB" sz="1800" b="1">
                <a:solidFill>
                  <a:srgbClr val="0070C0"/>
                </a:solidFill>
                <a:latin typeface="Calibri"/>
              </a:rPr>
              <a:t>Simulation conditions</a:t>
            </a:r>
            <a:r>
              <a:rPr kumimoji="0" lang="en-GB" sz="1800">
                <a:solidFill>
                  <a:prstClr val="black"/>
                </a:solidFill>
                <a:latin typeface="Calibri"/>
              </a:rPr>
              <a:t>: </a:t>
            </a:r>
          </a:p>
          <a:p>
            <a:pPr marL="285750" indent="-285750" eaLnBrk="1" fontAlgn="auto" hangingPunct="1">
              <a:spcBef>
                <a:spcPts val="0"/>
              </a:spcBef>
              <a:spcAft>
                <a:spcPts val="0"/>
              </a:spcAft>
              <a:buFont typeface="Courier New" panose="02070309020205020404" pitchFamily="49" charset="0"/>
              <a:buChar char="o"/>
              <a:defRPr/>
            </a:pPr>
            <a:r>
              <a:rPr kumimoji="0" lang="en-GB" sz="1800">
                <a:solidFill>
                  <a:prstClr val="black"/>
                </a:solidFill>
                <a:latin typeface="Calibri"/>
              </a:rPr>
              <a:t>E</a:t>
            </a:r>
            <a:r>
              <a:rPr kumimoji="0" lang="en-GB" sz="1800" baseline="-25000">
                <a:solidFill>
                  <a:prstClr val="black"/>
                </a:solidFill>
                <a:latin typeface="Calibri"/>
              </a:rPr>
              <a:t>kin</a:t>
            </a:r>
            <a:r>
              <a:rPr kumimoji="0" lang="en-GB" sz="1800">
                <a:solidFill>
                  <a:prstClr val="black"/>
                </a:solidFill>
                <a:latin typeface="Calibri"/>
              </a:rPr>
              <a:t> = 50 MeV</a:t>
            </a:r>
          </a:p>
          <a:p>
            <a:pPr marL="285750" indent="-285750" eaLnBrk="1" fontAlgn="auto" hangingPunct="1">
              <a:spcBef>
                <a:spcPts val="0"/>
              </a:spcBef>
              <a:spcAft>
                <a:spcPts val="0"/>
              </a:spcAft>
              <a:buFont typeface="Courier New" panose="02070309020205020404" pitchFamily="49" charset="0"/>
              <a:buChar char="o"/>
              <a:defRPr/>
            </a:pPr>
            <a:r>
              <a:rPr kumimoji="0" lang="en-GB" sz="1800">
                <a:solidFill>
                  <a:prstClr val="black"/>
                </a:solidFill>
                <a:latin typeface="Calibri"/>
              </a:rPr>
              <a:t>F</a:t>
            </a:r>
            <a:r>
              <a:rPr kumimoji="0" lang="en-GB" sz="1800" baseline="-25000">
                <a:solidFill>
                  <a:prstClr val="black"/>
                </a:solidFill>
                <a:latin typeface="Calibri"/>
              </a:rPr>
              <a:t>RF</a:t>
            </a:r>
            <a:r>
              <a:rPr kumimoji="0" lang="en-GB" sz="1800">
                <a:solidFill>
                  <a:prstClr val="black"/>
                </a:solidFill>
                <a:latin typeface="Calibri"/>
              </a:rPr>
              <a:t> = 202.5 MHz</a:t>
            </a:r>
          </a:p>
          <a:p>
            <a:pPr marL="285750" indent="-285750" eaLnBrk="1" fontAlgn="auto" hangingPunct="1">
              <a:spcBef>
                <a:spcPts val="0"/>
              </a:spcBef>
              <a:spcAft>
                <a:spcPts val="0"/>
              </a:spcAft>
              <a:buFont typeface="Courier New" panose="02070309020205020404" pitchFamily="49" charset="0"/>
              <a:buChar char="o"/>
              <a:defRPr/>
            </a:pPr>
            <a:r>
              <a:rPr kumimoji="0" lang="en-GB" sz="1800">
                <a:solidFill>
                  <a:prstClr val="black"/>
                </a:solidFill>
                <a:latin typeface="Calibri"/>
              </a:rPr>
              <a:t>I</a:t>
            </a:r>
            <a:r>
              <a:rPr kumimoji="0" lang="en-GB" sz="1800" baseline="-25000">
                <a:solidFill>
                  <a:prstClr val="black"/>
                </a:solidFill>
                <a:latin typeface="Calibri"/>
              </a:rPr>
              <a:t>linac</a:t>
            </a:r>
            <a:r>
              <a:rPr kumimoji="0" lang="en-GB" sz="1800">
                <a:solidFill>
                  <a:prstClr val="black"/>
                </a:solidFill>
                <a:latin typeface="Calibri"/>
              </a:rPr>
              <a:t> = 150mA</a:t>
            </a:r>
          </a:p>
          <a:p>
            <a:pPr marL="285750" indent="-285750" eaLnBrk="1" fontAlgn="auto" hangingPunct="1">
              <a:spcBef>
                <a:spcPts val="0"/>
              </a:spcBef>
              <a:spcAft>
                <a:spcPts val="0"/>
              </a:spcAft>
              <a:buFont typeface="Courier New" panose="02070309020205020404" pitchFamily="49" charset="0"/>
              <a:buChar char="o"/>
              <a:defRPr/>
            </a:pPr>
            <a:r>
              <a:rPr kumimoji="0" lang="en-GB" sz="1800">
                <a:solidFill>
                  <a:prstClr val="black"/>
                </a:solidFill>
                <a:latin typeface="Calibri"/>
              </a:rPr>
              <a:t>10 Gaussian bunches, 5mm off-centered </a:t>
            </a:r>
          </a:p>
          <a:p>
            <a:pPr marL="285750" indent="-285750" eaLnBrk="1" fontAlgn="auto" hangingPunct="1">
              <a:spcBef>
                <a:spcPts val="0"/>
              </a:spcBef>
              <a:spcAft>
                <a:spcPts val="0"/>
              </a:spcAft>
              <a:buFont typeface="Courier New" panose="02070309020205020404" pitchFamily="49" charset="0"/>
              <a:buChar char="o"/>
              <a:defRPr/>
            </a:pPr>
            <a:r>
              <a:rPr kumimoji="0" lang="en-GB" sz="1800">
                <a:solidFill>
                  <a:prstClr val="black"/>
                </a:solidFill>
                <a:latin typeface="Calibri"/>
              </a:rPr>
              <a:t>Mesh cells: ~ 6.5 M</a:t>
            </a:r>
          </a:p>
          <a:p>
            <a:pPr marL="285750" indent="-285750" eaLnBrk="1" fontAlgn="auto" hangingPunct="1">
              <a:spcBef>
                <a:spcPts val="0"/>
              </a:spcBef>
              <a:spcAft>
                <a:spcPts val="0"/>
              </a:spcAft>
              <a:buFont typeface="Courier New" panose="02070309020205020404" pitchFamily="49" charset="0"/>
              <a:buChar char="o"/>
              <a:defRPr/>
            </a:pPr>
            <a:r>
              <a:rPr kumimoji="0" lang="en-GB" sz="1800" i="1">
                <a:solidFill>
                  <a:srgbClr val="7030A0"/>
                </a:solidFill>
                <a:latin typeface="Calibri"/>
              </a:rPr>
              <a:t>Variables = </a:t>
            </a:r>
            <a:r>
              <a:rPr kumimoji="0" lang="en-GB" sz="1800" i="1">
                <a:solidFill>
                  <a:srgbClr val="7030A0"/>
                </a:solidFill>
                <a:latin typeface="Symbol" panose="05050102010706020507" pitchFamily="18" charset="2"/>
              </a:rPr>
              <a:t>s</a:t>
            </a:r>
            <a:r>
              <a:rPr kumimoji="0" lang="en-GB" sz="1800" i="1" baseline="-25000">
                <a:solidFill>
                  <a:srgbClr val="7030A0"/>
                </a:solidFill>
                <a:latin typeface="Calibri"/>
              </a:rPr>
              <a:t>t</a:t>
            </a:r>
            <a:r>
              <a:rPr kumimoji="0" lang="en-GB" sz="1800" i="1">
                <a:solidFill>
                  <a:srgbClr val="7030A0"/>
                </a:solidFill>
                <a:latin typeface="Calibri"/>
              </a:rPr>
              <a:t> and beam size</a:t>
            </a:r>
          </a:p>
          <a:p>
            <a:pPr eaLnBrk="1" fontAlgn="auto" hangingPunct="1">
              <a:spcBef>
                <a:spcPts val="0"/>
              </a:spcBef>
              <a:spcAft>
                <a:spcPts val="0"/>
              </a:spcAft>
              <a:defRPr/>
            </a:pPr>
            <a:endParaRPr kumimoji="0" lang="en-GB" sz="1800">
              <a:solidFill>
                <a:prstClr val="black"/>
              </a:solidFill>
              <a:latin typeface="Calibri"/>
            </a:endParaRPr>
          </a:p>
        </p:txBody>
      </p:sp>
      <p:pic>
        <p:nvPicPr>
          <p:cNvPr id="69637" name="Picture 2"/>
          <p:cNvPicPr>
            <a:picLocks noChangeAspect="1" noChangeArrowheads="1"/>
          </p:cNvPicPr>
          <p:nvPr/>
        </p:nvPicPr>
        <p:blipFill>
          <a:blip r:embed="rId4"/>
          <a:srcRect/>
          <a:stretch>
            <a:fillRect/>
          </a:stretch>
        </p:blipFill>
        <p:spPr bwMode="auto">
          <a:xfrm>
            <a:off x="1022350" y="3003550"/>
            <a:ext cx="6729413" cy="3854450"/>
          </a:xfrm>
          <a:prstGeom prst="rect">
            <a:avLst/>
          </a:prstGeom>
          <a:noFill/>
          <a:ln w="9525">
            <a:noFill/>
            <a:miter lim="800000"/>
            <a:headEnd/>
            <a:tailEnd/>
          </a:ln>
          <a:effectLst/>
        </p:spPr>
      </p:pic>
      <p:sp>
        <p:nvSpPr>
          <p:cNvPr id="69638" name="TextBox 12"/>
          <p:cNvSpPr txBox="1">
            <a:spLocks noChangeArrowheads="1"/>
          </p:cNvSpPr>
          <p:nvPr/>
        </p:nvSpPr>
        <p:spPr bwMode="auto">
          <a:xfrm>
            <a:off x="6227763" y="6480175"/>
            <a:ext cx="1524000" cy="276225"/>
          </a:xfrm>
          <a:prstGeom prst="rect">
            <a:avLst/>
          </a:prstGeom>
          <a:noFill/>
          <a:ln w="9525">
            <a:noFill/>
            <a:miter lim="800000"/>
            <a:headEnd/>
            <a:tailEnd/>
          </a:ln>
        </p:spPr>
        <p:txBody>
          <a:bodyPr wrap="none">
            <a:spAutoFit/>
          </a:bodyPr>
          <a:lstStyle/>
          <a:p>
            <a:pPr eaLnBrk="1" hangingPunct="1"/>
            <a:r>
              <a:rPr kumimoji="0" lang="en-GB" altLang="en-US" sz="1200">
                <a:solidFill>
                  <a:srgbClr val="000000"/>
                </a:solidFill>
                <a:latin typeface="Calibri" pitchFamily="34" charset="0"/>
              </a:rPr>
              <a:t>Courtesy A. Lombardi</a:t>
            </a:r>
          </a:p>
        </p:txBody>
      </p:sp>
      <p:cxnSp>
        <p:nvCxnSpPr>
          <p:cNvPr id="14" name="Straight Connector 13"/>
          <p:cNvCxnSpPr/>
          <p:nvPr/>
        </p:nvCxnSpPr>
        <p:spPr>
          <a:xfrm>
            <a:off x="3765550" y="5229225"/>
            <a:ext cx="0" cy="1389063"/>
          </a:xfrm>
          <a:prstGeom prst="line">
            <a:avLst/>
          </a:prstGeom>
          <a:ln w="38100">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143500" y="4670425"/>
            <a:ext cx="0" cy="2100263"/>
          </a:xfrm>
          <a:prstGeom prst="line">
            <a:avLst/>
          </a:prstGeom>
          <a:ln w="38100">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69641" name="TextBox 15"/>
          <p:cNvSpPr txBox="1">
            <a:spLocks noChangeArrowheads="1"/>
          </p:cNvSpPr>
          <p:nvPr/>
        </p:nvSpPr>
        <p:spPr bwMode="auto">
          <a:xfrm>
            <a:off x="2292350" y="6215063"/>
            <a:ext cx="819150" cy="368300"/>
          </a:xfrm>
          <a:prstGeom prst="rect">
            <a:avLst/>
          </a:prstGeom>
          <a:noFill/>
          <a:ln w="9525">
            <a:noFill/>
            <a:miter lim="800000"/>
            <a:headEnd/>
            <a:tailEnd/>
          </a:ln>
        </p:spPr>
        <p:txBody>
          <a:bodyPr wrap="none">
            <a:spAutoFit/>
          </a:bodyPr>
          <a:lstStyle/>
          <a:p>
            <a:pPr eaLnBrk="1" hangingPunct="1"/>
            <a:r>
              <a:rPr kumimoji="0" lang="en-GB" altLang="en-US" sz="1800">
                <a:solidFill>
                  <a:srgbClr val="E46C0A"/>
                </a:solidFill>
                <a:latin typeface="Calibri" pitchFamily="34" charset="0"/>
              </a:rPr>
              <a:t>LT Line</a:t>
            </a:r>
          </a:p>
        </p:txBody>
      </p:sp>
      <p:sp>
        <p:nvSpPr>
          <p:cNvPr id="69642" name="TextBox 16"/>
          <p:cNvSpPr txBox="1">
            <a:spLocks noChangeArrowheads="1"/>
          </p:cNvSpPr>
          <p:nvPr/>
        </p:nvSpPr>
        <p:spPr bwMode="auto">
          <a:xfrm>
            <a:off x="3933825" y="6215063"/>
            <a:ext cx="942975" cy="368300"/>
          </a:xfrm>
          <a:prstGeom prst="rect">
            <a:avLst/>
          </a:prstGeom>
          <a:noFill/>
          <a:ln w="9525">
            <a:noFill/>
            <a:miter lim="800000"/>
            <a:headEnd/>
            <a:tailEnd/>
          </a:ln>
        </p:spPr>
        <p:txBody>
          <a:bodyPr wrap="none">
            <a:spAutoFit/>
          </a:bodyPr>
          <a:lstStyle/>
          <a:p>
            <a:pPr eaLnBrk="1" hangingPunct="1"/>
            <a:r>
              <a:rPr kumimoji="0" lang="en-GB" altLang="en-US" sz="1800">
                <a:solidFill>
                  <a:srgbClr val="E46C0A"/>
                </a:solidFill>
                <a:latin typeface="Calibri" pitchFamily="34" charset="0"/>
              </a:rPr>
              <a:t>LTB Line</a:t>
            </a:r>
          </a:p>
        </p:txBody>
      </p:sp>
      <p:sp>
        <p:nvSpPr>
          <p:cNvPr id="69643" name="TextBox 17"/>
          <p:cNvSpPr txBox="1">
            <a:spLocks noChangeArrowheads="1"/>
          </p:cNvSpPr>
          <p:nvPr/>
        </p:nvSpPr>
        <p:spPr bwMode="auto">
          <a:xfrm>
            <a:off x="5800725" y="4441825"/>
            <a:ext cx="808038" cy="368300"/>
          </a:xfrm>
          <a:prstGeom prst="rect">
            <a:avLst/>
          </a:prstGeom>
          <a:noFill/>
          <a:ln w="9525">
            <a:noFill/>
            <a:miter lim="800000"/>
            <a:headEnd/>
            <a:tailEnd/>
          </a:ln>
        </p:spPr>
        <p:txBody>
          <a:bodyPr wrap="none">
            <a:spAutoFit/>
          </a:bodyPr>
          <a:lstStyle/>
          <a:p>
            <a:pPr eaLnBrk="1" hangingPunct="1"/>
            <a:r>
              <a:rPr kumimoji="0" lang="en-GB" altLang="en-US" sz="1800">
                <a:solidFill>
                  <a:srgbClr val="E46C0A"/>
                </a:solidFill>
                <a:latin typeface="Calibri" pitchFamily="34" charset="0"/>
              </a:rPr>
              <a:t>BI Line</a:t>
            </a:r>
          </a:p>
        </p:txBody>
      </p:sp>
      <p:sp>
        <p:nvSpPr>
          <p:cNvPr id="48" name="Oval 47"/>
          <p:cNvSpPr/>
          <p:nvPr/>
        </p:nvSpPr>
        <p:spPr>
          <a:xfrm>
            <a:off x="1214438" y="6284913"/>
            <a:ext cx="222250" cy="228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49" name="Oval 48"/>
          <p:cNvSpPr/>
          <p:nvPr/>
        </p:nvSpPr>
        <p:spPr>
          <a:xfrm>
            <a:off x="2679700" y="5257800"/>
            <a:ext cx="220663" cy="228600"/>
          </a:xfrm>
          <a:prstGeom prst="ellipse">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srgbClr val="00B050"/>
              </a:solidFill>
            </a:endParaRPr>
          </a:p>
        </p:txBody>
      </p:sp>
      <p:sp>
        <p:nvSpPr>
          <p:cNvPr id="50" name="Oval 49"/>
          <p:cNvSpPr/>
          <p:nvPr/>
        </p:nvSpPr>
        <p:spPr>
          <a:xfrm>
            <a:off x="4876800" y="4430713"/>
            <a:ext cx="220663" cy="228600"/>
          </a:xfrm>
          <a:prstGeom prst="ellipse">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51" name="Oval 50"/>
          <p:cNvSpPr/>
          <p:nvPr/>
        </p:nvSpPr>
        <p:spPr>
          <a:xfrm>
            <a:off x="6915150" y="3271838"/>
            <a:ext cx="220663" cy="228600"/>
          </a:xfrm>
          <a:prstGeom prst="ellipse">
            <a:avLst/>
          </a:prstGeom>
          <a:noFill/>
          <a:ln w="508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52" name="Oval 51"/>
          <p:cNvSpPr/>
          <p:nvPr/>
        </p:nvSpPr>
        <p:spPr>
          <a:xfrm>
            <a:off x="4924425" y="1976438"/>
            <a:ext cx="190500" cy="344487"/>
          </a:xfrm>
          <a:prstGeom prst="ellipse">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69649" name="TextBox 52"/>
          <p:cNvSpPr txBox="1">
            <a:spLocks noChangeArrowheads="1"/>
          </p:cNvSpPr>
          <p:nvPr/>
        </p:nvSpPr>
        <p:spPr bwMode="auto">
          <a:xfrm>
            <a:off x="782638" y="5915025"/>
            <a:ext cx="922337" cy="369888"/>
          </a:xfrm>
          <a:prstGeom prst="rect">
            <a:avLst/>
          </a:prstGeom>
          <a:noFill/>
          <a:ln w="9525">
            <a:noFill/>
            <a:miter lim="800000"/>
            <a:headEnd/>
            <a:tailEnd/>
          </a:ln>
        </p:spPr>
        <p:txBody>
          <a:bodyPr wrap="none">
            <a:spAutoFit/>
          </a:bodyPr>
          <a:lstStyle/>
          <a:p>
            <a:pPr eaLnBrk="1" hangingPunct="1"/>
            <a:r>
              <a:rPr kumimoji="0" lang="en-GB" altLang="en-US" sz="1800">
                <a:solidFill>
                  <a:srgbClr val="FF0000"/>
                </a:solidFill>
                <a:latin typeface="Calibri" pitchFamily="34" charset="0"/>
              </a:rPr>
              <a:t>0.094ns</a:t>
            </a:r>
          </a:p>
        </p:txBody>
      </p:sp>
      <p:sp>
        <p:nvSpPr>
          <p:cNvPr id="69650" name="TextBox 53"/>
          <p:cNvSpPr txBox="1">
            <a:spLocks noChangeArrowheads="1"/>
          </p:cNvSpPr>
          <p:nvPr/>
        </p:nvSpPr>
        <p:spPr bwMode="auto">
          <a:xfrm>
            <a:off x="2376488" y="4889500"/>
            <a:ext cx="920750" cy="368300"/>
          </a:xfrm>
          <a:prstGeom prst="rect">
            <a:avLst/>
          </a:prstGeom>
          <a:noFill/>
          <a:ln w="9525">
            <a:noFill/>
            <a:miter lim="800000"/>
            <a:headEnd/>
            <a:tailEnd/>
          </a:ln>
        </p:spPr>
        <p:txBody>
          <a:bodyPr wrap="none">
            <a:spAutoFit/>
          </a:bodyPr>
          <a:lstStyle/>
          <a:p>
            <a:pPr eaLnBrk="1" hangingPunct="1"/>
            <a:r>
              <a:rPr kumimoji="0" lang="en-GB" altLang="en-US" sz="1800">
                <a:solidFill>
                  <a:srgbClr val="00B050"/>
                </a:solidFill>
                <a:latin typeface="Calibri" pitchFamily="34" charset="0"/>
              </a:rPr>
              <a:t>0.493ns</a:t>
            </a:r>
          </a:p>
        </p:txBody>
      </p:sp>
      <p:sp>
        <p:nvSpPr>
          <p:cNvPr id="69651" name="TextBox 54"/>
          <p:cNvSpPr txBox="1">
            <a:spLocks noChangeArrowheads="1"/>
          </p:cNvSpPr>
          <p:nvPr/>
        </p:nvSpPr>
        <p:spPr bwMode="auto">
          <a:xfrm>
            <a:off x="4641850" y="4068763"/>
            <a:ext cx="688975" cy="369887"/>
          </a:xfrm>
          <a:prstGeom prst="rect">
            <a:avLst/>
          </a:prstGeom>
          <a:noFill/>
          <a:ln w="9525">
            <a:noFill/>
            <a:miter lim="800000"/>
            <a:headEnd/>
            <a:tailEnd/>
          </a:ln>
        </p:spPr>
        <p:txBody>
          <a:bodyPr wrap="none">
            <a:spAutoFit/>
          </a:bodyPr>
          <a:lstStyle/>
          <a:p>
            <a:pPr eaLnBrk="1" hangingPunct="1"/>
            <a:r>
              <a:rPr kumimoji="0" lang="en-GB" altLang="en-US" sz="1800">
                <a:solidFill>
                  <a:srgbClr val="0070C0"/>
                </a:solidFill>
                <a:latin typeface="Calibri" pitchFamily="34" charset="0"/>
              </a:rPr>
              <a:t>0.8ns</a:t>
            </a:r>
          </a:p>
        </p:txBody>
      </p:sp>
      <p:sp>
        <p:nvSpPr>
          <p:cNvPr id="69652" name="TextBox 55"/>
          <p:cNvSpPr txBox="1">
            <a:spLocks noChangeArrowheads="1"/>
          </p:cNvSpPr>
          <p:nvPr/>
        </p:nvSpPr>
        <p:spPr bwMode="auto">
          <a:xfrm>
            <a:off x="6675438" y="2979738"/>
            <a:ext cx="804862" cy="368300"/>
          </a:xfrm>
          <a:prstGeom prst="rect">
            <a:avLst/>
          </a:prstGeom>
          <a:noFill/>
          <a:ln w="9525">
            <a:noFill/>
            <a:miter lim="800000"/>
            <a:headEnd/>
            <a:tailEnd/>
          </a:ln>
        </p:spPr>
        <p:txBody>
          <a:bodyPr wrap="none">
            <a:spAutoFit/>
          </a:bodyPr>
          <a:lstStyle/>
          <a:p>
            <a:pPr eaLnBrk="1" hangingPunct="1"/>
            <a:r>
              <a:rPr kumimoji="0" lang="en-GB" altLang="en-US" sz="1800">
                <a:solidFill>
                  <a:srgbClr val="E46C0A"/>
                </a:solidFill>
                <a:latin typeface="Calibri" pitchFamily="34" charset="0"/>
              </a:rPr>
              <a:t>1.26ns</a:t>
            </a:r>
          </a:p>
        </p:txBody>
      </p:sp>
      <p:cxnSp>
        <p:nvCxnSpPr>
          <p:cNvPr id="58" name="Straight Arrow Connector 57"/>
          <p:cNvCxnSpPr/>
          <p:nvPr/>
        </p:nvCxnSpPr>
        <p:spPr>
          <a:xfrm>
            <a:off x="7688263" y="1249363"/>
            <a:ext cx="0" cy="78105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9654" name="TextBox 59"/>
          <p:cNvSpPr txBox="1">
            <a:spLocks noChangeArrowheads="1"/>
          </p:cNvSpPr>
          <p:nvPr/>
        </p:nvSpPr>
        <p:spPr bwMode="auto">
          <a:xfrm>
            <a:off x="7648575" y="1501775"/>
            <a:ext cx="668338" cy="277813"/>
          </a:xfrm>
          <a:prstGeom prst="rect">
            <a:avLst/>
          </a:prstGeom>
          <a:noFill/>
          <a:ln w="9525">
            <a:noFill/>
            <a:miter lim="800000"/>
            <a:headEnd/>
            <a:tailEnd/>
          </a:ln>
        </p:spPr>
        <p:txBody>
          <a:bodyPr wrap="none">
            <a:spAutoFit/>
          </a:bodyPr>
          <a:lstStyle/>
          <a:p>
            <a:pPr eaLnBrk="1" hangingPunct="1"/>
            <a:r>
              <a:rPr kumimoji="0" lang="en-GB" altLang="en-US" sz="1200">
                <a:solidFill>
                  <a:srgbClr val="FFFFFF"/>
                </a:solidFill>
                <a:latin typeface="Calibri" pitchFamily="34" charset="0"/>
              </a:rPr>
              <a:t>140mm</a:t>
            </a:r>
          </a:p>
        </p:txBody>
      </p:sp>
      <p:cxnSp>
        <p:nvCxnSpPr>
          <p:cNvPr id="61" name="Straight Arrow Connector 60"/>
          <p:cNvCxnSpPr/>
          <p:nvPr/>
        </p:nvCxnSpPr>
        <p:spPr>
          <a:xfrm>
            <a:off x="5210175" y="1952625"/>
            <a:ext cx="0" cy="388938"/>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9656" name="TextBox 61"/>
          <p:cNvSpPr txBox="1">
            <a:spLocks noChangeArrowheads="1"/>
          </p:cNvSpPr>
          <p:nvPr/>
        </p:nvSpPr>
        <p:spPr bwMode="auto">
          <a:xfrm>
            <a:off x="5199063" y="1931988"/>
            <a:ext cx="793750" cy="461962"/>
          </a:xfrm>
          <a:prstGeom prst="rect">
            <a:avLst/>
          </a:prstGeom>
          <a:noFill/>
          <a:ln w="9525">
            <a:noFill/>
            <a:miter lim="800000"/>
            <a:headEnd/>
            <a:tailEnd/>
          </a:ln>
        </p:spPr>
        <p:txBody>
          <a:bodyPr wrap="none">
            <a:spAutoFit/>
          </a:bodyPr>
          <a:lstStyle/>
          <a:p>
            <a:pPr eaLnBrk="1" hangingPunct="1"/>
            <a:r>
              <a:rPr kumimoji="0" lang="en-GB" altLang="en-US" sz="1200">
                <a:solidFill>
                  <a:srgbClr val="FF0000"/>
                </a:solidFill>
                <a:latin typeface="Calibri" pitchFamily="34" charset="0"/>
              </a:rPr>
              <a:t>60mm or </a:t>
            </a:r>
          </a:p>
          <a:p>
            <a:pPr eaLnBrk="1" hangingPunct="1"/>
            <a:r>
              <a:rPr kumimoji="0" lang="en-GB" altLang="en-US" sz="1200">
                <a:solidFill>
                  <a:srgbClr val="FF0000"/>
                </a:solidFill>
                <a:latin typeface="Calibri" pitchFamily="34" charset="0"/>
              </a:rPr>
              <a:t>30mm</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GB" altLang="en-US" sz="2800" smtClean="0"/>
              <a:t>Can we trust the Shorted Stripline?</a:t>
            </a:r>
            <a:br>
              <a:rPr lang="en-GB" altLang="en-US" sz="2800" smtClean="0"/>
            </a:br>
            <a:r>
              <a:rPr lang="en-GB" altLang="en-US" sz="2800" smtClean="0"/>
              <a:t>Comparison of sum signal with a current transformer</a:t>
            </a:r>
          </a:p>
        </p:txBody>
      </p:sp>
      <p:pic>
        <p:nvPicPr>
          <p:cNvPr id="7" name="Content Placeholder 6"/>
          <p:cNvPicPr>
            <a:picLocks noGrp="1" noChangeAspect="1"/>
          </p:cNvPicPr>
          <p:nvPr>
            <p:ph idx="1"/>
          </p:nvPr>
        </p:nvPicPr>
        <p:blipFill rotWithShape="1">
          <a:blip r:embed="rId3"/>
          <a:srcRect t="11294" b="4706"/>
          <a:stretch/>
        </p:blipFill>
        <p:spPr>
          <a:xfrm>
            <a:off x="338138" y="4629150"/>
            <a:ext cx="3109912" cy="1955800"/>
          </a:xfrm>
          <a:effectLst>
            <a:outerShdw blurRad="101600" dist="114300" dir="2700000" algn="tl" rotWithShape="0">
              <a:prstClr val="black">
                <a:alpha val="40000"/>
              </a:prstClr>
            </a:outerShdw>
          </a:effectLst>
        </p:spPr>
      </p:pic>
      <p:pic>
        <p:nvPicPr>
          <p:cNvPr id="5" name="Picture 4"/>
          <p:cNvPicPr/>
          <p:nvPr/>
        </p:nvPicPr>
        <p:blipFill rotWithShape="1">
          <a:blip r:embed="rId4"/>
          <a:srcRect r="1186" b="2732"/>
          <a:stretch/>
        </p:blipFill>
        <p:spPr bwMode="auto">
          <a:xfrm>
            <a:off x="3929063" y="1330325"/>
            <a:ext cx="4986337" cy="2508250"/>
          </a:xfrm>
          <a:prstGeom prst="rect">
            <a:avLst/>
          </a:prstGeom>
          <a:noFill/>
          <a:ln>
            <a:noFill/>
          </a:ln>
          <a:effectLst>
            <a:outerShdw blurRad="203200" dist="190500" dir="2700000" algn="tl" rotWithShape="0">
              <a:prstClr val="black">
                <a:alpha val="40000"/>
              </a:prstClr>
            </a:outerShdw>
          </a:effectLst>
          <a:extLst/>
        </p:spPr>
      </p:pic>
      <p:pic>
        <p:nvPicPr>
          <p:cNvPr id="6" name="Picture 3" descr="C:\My Documents\CERN\Linac 4\BPM\PU Meas Line\PICS\DSC_0327.JPG"/>
          <p:cNvPicPr>
            <a:picLocks noChangeAspect="1" noChangeArrowheads="1"/>
          </p:cNvPicPr>
          <p:nvPr/>
        </p:nvPicPr>
        <p:blipFill>
          <a:blip r:embed="rId5" cstate="print"/>
          <a:srcRect t="22903" r="6755" b="7532"/>
          <a:stretch>
            <a:fillRect/>
          </a:stretch>
        </p:blipFill>
        <p:spPr bwMode="auto">
          <a:xfrm>
            <a:off x="338138" y="1857375"/>
            <a:ext cx="3109912" cy="1541463"/>
          </a:xfrm>
          <a:prstGeom prst="rect">
            <a:avLst/>
          </a:prstGeom>
          <a:noFill/>
          <a:effectLst>
            <a:outerShdw blurRad="127000" dist="114300" dir="2700000" algn="tl" rotWithShape="0">
              <a:prstClr val="black">
                <a:alpha val="40000"/>
              </a:prstClr>
            </a:outerShdw>
          </a:effectLst>
        </p:spPr>
      </p:pic>
      <p:pic>
        <p:nvPicPr>
          <p:cNvPr id="11" name="Picture 10"/>
          <p:cNvPicPr>
            <a:picLocks noChangeAspect="1"/>
          </p:cNvPicPr>
          <p:nvPr/>
        </p:nvPicPr>
        <p:blipFill>
          <a:blip r:embed="rId6"/>
          <a:stretch>
            <a:fillRect/>
          </a:stretch>
        </p:blipFill>
        <p:spPr>
          <a:xfrm>
            <a:off x="4295775" y="4300538"/>
            <a:ext cx="4619625" cy="2270125"/>
          </a:xfrm>
          <a:prstGeom prst="rect">
            <a:avLst/>
          </a:prstGeom>
          <a:effectLst>
            <a:outerShdw blurRad="203200" dist="228600" dir="2700000" algn="tl" rotWithShape="0">
              <a:prstClr val="black">
                <a:alpha val="40000"/>
              </a:prstClr>
            </a:outerShdw>
          </a:effectLst>
        </p:spPr>
      </p:pic>
      <p:sp>
        <p:nvSpPr>
          <p:cNvPr id="71687" name="TextBox 2"/>
          <p:cNvSpPr txBox="1">
            <a:spLocks noChangeArrowheads="1"/>
          </p:cNvSpPr>
          <p:nvPr/>
        </p:nvSpPr>
        <p:spPr bwMode="auto">
          <a:xfrm>
            <a:off x="4763" y="1330325"/>
            <a:ext cx="3924300" cy="369888"/>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Beam aperture: 67mm, 3MeV H- beams</a:t>
            </a:r>
          </a:p>
        </p:txBody>
      </p:sp>
      <p:sp>
        <p:nvSpPr>
          <p:cNvPr id="71688" name="TextBox 7"/>
          <p:cNvSpPr txBox="1">
            <a:spLocks noChangeArrowheads="1"/>
          </p:cNvSpPr>
          <p:nvPr/>
        </p:nvSpPr>
        <p:spPr bwMode="auto">
          <a:xfrm>
            <a:off x="4763" y="4162425"/>
            <a:ext cx="4157662" cy="369888"/>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Beam aperture: 140mm, 50MeV p beams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pPr eaLnBrk="1" hangingPunct="1"/>
            <a:r>
              <a:rPr lang="en-GB" altLang="en-US" smtClean="0"/>
              <a:t>Can we trust the acq. chain ?</a:t>
            </a:r>
          </a:p>
        </p:txBody>
      </p:sp>
      <p:sp>
        <p:nvSpPr>
          <p:cNvPr id="3" name="Content Placeholder 2"/>
          <p:cNvSpPr>
            <a:spLocks noGrp="1"/>
          </p:cNvSpPr>
          <p:nvPr>
            <p:ph idx="1"/>
          </p:nvPr>
        </p:nvSpPr>
        <p:spPr>
          <a:xfrm>
            <a:off x="227013" y="1417638"/>
            <a:ext cx="8916987" cy="2100262"/>
          </a:xfrm>
        </p:spPr>
        <p:txBody>
          <a:bodyPr rtlCol="0">
            <a:normAutofit fontScale="62500" lnSpcReduction="20000"/>
          </a:bodyPr>
          <a:lstStyle/>
          <a:p>
            <a:pPr eaLnBrk="1" fontAlgn="auto" hangingPunct="1">
              <a:spcAft>
                <a:spcPts val="0"/>
              </a:spcAft>
              <a:buFont typeface="Arial" panose="020B0604020202020204" pitchFamily="34" charset="0"/>
              <a:buChar char="•"/>
              <a:defRPr/>
            </a:pPr>
            <a:r>
              <a:rPr lang="en-GB" smtClean="0"/>
              <a:t>Algorithm</a:t>
            </a:r>
          </a:p>
          <a:p>
            <a:pPr lvl="1" eaLnBrk="1" fontAlgn="auto" hangingPunct="1">
              <a:spcAft>
                <a:spcPts val="0"/>
              </a:spcAft>
              <a:buFont typeface="Arial" panose="020B0604020202020204" pitchFamily="34" charset="0"/>
              <a:buChar char="–"/>
              <a:defRPr/>
            </a:pPr>
            <a:r>
              <a:rPr lang="en-GB" smtClean="0"/>
              <a:t>Cross check I/Q demodulation with Hilbert transform and RMS processing</a:t>
            </a:r>
            <a:endParaRPr lang="en-GB"/>
          </a:p>
          <a:p>
            <a:pPr lvl="1" eaLnBrk="1" fontAlgn="auto" hangingPunct="1">
              <a:spcAft>
                <a:spcPts val="0"/>
              </a:spcAft>
              <a:buFont typeface="Arial" panose="020B0604020202020204" pitchFamily="34" charset="0"/>
              <a:buChar char="–"/>
              <a:defRPr/>
            </a:pPr>
            <a:r>
              <a:rPr lang="en-GB" smtClean="0"/>
              <a:t>Amplitude difference between algorithms is within a few per mille.</a:t>
            </a:r>
          </a:p>
          <a:p>
            <a:pPr lvl="1" eaLnBrk="1" fontAlgn="auto" hangingPunct="1">
              <a:spcAft>
                <a:spcPts val="0"/>
              </a:spcAft>
              <a:buFont typeface="Arial" panose="020B0604020202020204" pitchFamily="34" charset="0"/>
              <a:buChar char="–"/>
              <a:defRPr/>
            </a:pPr>
            <a:endParaRPr lang="en-GB" smtClean="0"/>
          </a:p>
          <a:p>
            <a:pPr eaLnBrk="1" fontAlgn="auto" hangingPunct="1">
              <a:spcAft>
                <a:spcPts val="0"/>
              </a:spcAft>
              <a:buFont typeface="Arial" panose="020B0604020202020204" pitchFamily="34" charset="0"/>
              <a:buChar char="•"/>
              <a:defRPr/>
            </a:pPr>
            <a:r>
              <a:rPr lang="en-GB" smtClean="0"/>
              <a:t>Down-mixing board</a:t>
            </a:r>
          </a:p>
          <a:p>
            <a:pPr lvl="1" eaLnBrk="1" fontAlgn="auto" hangingPunct="1">
              <a:spcAft>
                <a:spcPts val="0"/>
              </a:spcAft>
              <a:buFont typeface="Arial" panose="020B0604020202020204" pitchFamily="34" charset="0"/>
              <a:buChar char="–"/>
              <a:defRPr/>
            </a:pPr>
            <a:r>
              <a:rPr lang="en-GB"/>
              <a:t>P</a:t>
            </a:r>
            <a:r>
              <a:rPr lang="en-GB" smtClean="0"/>
              <a:t>rocess </a:t>
            </a:r>
            <a:r>
              <a:rPr lang="en-GB"/>
              <a:t>data from </a:t>
            </a:r>
            <a:r>
              <a:rPr lang="en-GB" smtClean="0"/>
              <a:t>fast digitizing oscilloscope: same results as with analogue board</a:t>
            </a:r>
          </a:p>
          <a:p>
            <a:pPr lvl="1" eaLnBrk="1" fontAlgn="auto" hangingPunct="1">
              <a:spcAft>
                <a:spcPts val="0"/>
              </a:spcAft>
              <a:buFont typeface="Arial" panose="020B0604020202020204" pitchFamily="34" charset="0"/>
              <a:buChar char="–"/>
              <a:defRPr/>
            </a:pPr>
            <a:r>
              <a:rPr lang="en-GB" smtClean="0"/>
              <a:t>Cross check with a spectrum analyser</a:t>
            </a:r>
          </a:p>
          <a:p>
            <a:pPr eaLnBrk="1" fontAlgn="auto" hangingPunct="1">
              <a:spcAft>
                <a:spcPts val="0"/>
              </a:spcAft>
              <a:buFont typeface="Arial" panose="020B0604020202020204" pitchFamily="34" charset="0"/>
              <a:buChar char="•"/>
              <a:defRPr/>
            </a:pPr>
            <a:endParaRPr lang="en-GB"/>
          </a:p>
        </p:txBody>
      </p:sp>
      <p:pic>
        <p:nvPicPr>
          <p:cNvPr id="73732" name="Picture 40"/>
          <p:cNvPicPr>
            <a:picLocks noChangeAspect="1"/>
          </p:cNvPicPr>
          <p:nvPr/>
        </p:nvPicPr>
        <p:blipFill>
          <a:blip r:embed="rId2"/>
          <a:srcRect l="17796" t="23810" r="7657" b="14484"/>
          <a:stretch>
            <a:fillRect/>
          </a:stretch>
        </p:blipFill>
        <p:spPr bwMode="auto">
          <a:xfrm>
            <a:off x="1477963" y="3517900"/>
            <a:ext cx="5827712" cy="304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a:off x="965200" y="4629150"/>
            <a:ext cx="3676650" cy="857250"/>
          </a:xfrm>
          <a:custGeom>
            <a:avLst/>
            <a:gdLst>
              <a:gd name="connsiteX0" fmla="*/ 0 w 3676650"/>
              <a:gd name="connsiteY0" fmla="*/ 374650 h 857250"/>
              <a:gd name="connsiteX1" fmla="*/ 622300 w 3676650"/>
              <a:gd name="connsiteY1" fmla="*/ 6350 h 857250"/>
              <a:gd name="connsiteX2" fmla="*/ 1022350 w 3676650"/>
              <a:gd name="connsiteY2" fmla="*/ 514350 h 857250"/>
              <a:gd name="connsiteX3" fmla="*/ 1657350 w 3676650"/>
              <a:gd name="connsiteY3" fmla="*/ 857250 h 857250"/>
              <a:gd name="connsiteX4" fmla="*/ 2057400 w 3676650"/>
              <a:gd name="connsiteY4" fmla="*/ 368300 h 857250"/>
              <a:gd name="connsiteX5" fmla="*/ 2647950 w 3676650"/>
              <a:gd name="connsiteY5" fmla="*/ 0 h 857250"/>
              <a:gd name="connsiteX6" fmla="*/ 3067050 w 3676650"/>
              <a:gd name="connsiteY6" fmla="*/ 508000 h 857250"/>
              <a:gd name="connsiteX7" fmla="*/ 3676650 w 3676650"/>
              <a:gd name="connsiteY7" fmla="*/ 857250 h 857250"/>
              <a:gd name="connsiteX8" fmla="*/ 3676650 w 3676650"/>
              <a:gd name="connsiteY8" fmla="*/ 85725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6650" h="857250">
                <a:moveTo>
                  <a:pt x="0" y="374650"/>
                </a:moveTo>
                <a:lnTo>
                  <a:pt x="622300" y="6350"/>
                </a:lnTo>
                <a:lnTo>
                  <a:pt x="1022350" y="514350"/>
                </a:lnTo>
                <a:lnTo>
                  <a:pt x="1657350" y="857250"/>
                </a:lnTo>
                <a:lnTo>
                  <a:pt x="2057400" y="368300"/>
                </a:lnTo>
                <a:lnTo>
                  <a:pt x="2647950" y="0"/>
                </a:lnTo>
                <a:lnTo>
                  <a:pt x="3067050" y="508000"/>
                </a:lnTo>
                <a:lnTo>
                  <a:pt x="3676650" y="857250"/>
                </a:lnTo>
                <a:lnTo>
                  <a:pt x="3676650" y="85725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dirty="0">
              <a:solidFill>
                <a:prstClr val="white"/>
              </a:solidFill>
            </a:endParaRPr>
          </a:p>
        </p:txBody>
      </p:sp>
      <p:sp>
        <p:nvSpPr>
          <p:cNvPr id="74755" name="TextBox 19"/>
          <p:cNvSpPr txBox="1">
            <a:spLocks noChangeArrowheads="1"/>
          </p:cNvSpPr>
          <p:nvPr/>
        </p:nvSpPr>
        <p:spPr bwMode="auto">
          <a:xfrm>
            <a:off x="2667000" y="2827338"/>
            <a:ext cx="904875" cy="646112"/>
          </a:xfrm>
          <a:prstGeom prst="rect">
            <a:avLst/>
          </a:prstGeom>
          <a:noFill/>
          <a:ln w="9525">
            <a:noFill/>
            <a:miter lim="800000"/>
            <a:headEnd/>
            <a:tailEnd/>
          </a:ln>
        </p:spPr>
        <p:txBody>
          <a:bodyPr wrap="none">
            <a:spAutoFit/>
          </a:bodyPr>
          <a:lstStyle/>
          <a:p>
            <a:pPr algn="ctr" eaLnBrk="1" hangingPunct="1"/>
            <a:r>
              <a:rPr kumimoji="0" lang="en-US" altLang="en-US" sz="1800">
                <a:solidFill>
                  <a:srgbClr val="FF0000"/>
                </a:solidFill>
                <a:latin typeface="Calibri" pitchFamily="34" charset="0"/>
              </a:rPr>
              <a:t>IF</a:t>
            </a:r>
          </a:p>
          <a:p>
            <a:pPr algn="ctr" eaLnBrk="1" hangingPunct="1"/>
            <a:r>
              <a:rPr kumimoji="0" lang="en-US" altLang="en-US" sz="1800">
                <a:solidFill>
                  <a:srgbClr val="000000"/>
                </a:solidFill>
                <a:latin typeface="Calibri" pitchFamily="34" charset="0"/>
              </a:rPr>
              <a:t>25 MHz</a:t>
            </a:r>
            <a:endParaRPr kumimoji="0" lang="en-GB" altLang="en-US" sz="1800">
              <a:solidFill>
                <a:srgbClr val="000000"/>
              </a:solidFill>
              <a:latin typeface="Calibri" pitchFamily="34" charset="0"/>
            </a:endParaRPr>
          </a:p>
        </p:txBody>
      </p:sp>
      <p:sp>
        <p:nvSpPr>
          <p:cNvPr id="74756" name="Title 1"/>
          <p:cNvSpPr>
            <a:spLocks noGrp="1"/>
          </p:cNvSpPr>
          <p:nvPr>
            <p:ph type="title"/>
          </p:nvPr>
        </p:nvSpPr>
        <p:spPr>
          <a:xfrm>
            <a:off x="457200" y="274638"/>
            <a:ext cx="8229600" cy="792162"/>
          </a:xfrm>
        </p:spPr>
        <p:txBody>
          <a:bodyPr/>
          <a:lstStyle/>
          <a:p>
            <a:pPr eaLnBrk="1" hangingPunct="1"/>
            <a:r>
              <a:rPr lang="en-US" sz="2400" smtClean="0"/>
              <a:t>Acquisition system: Well known Down Converter and IQ sampler</a:t>
            </a:r>
          </a:p>
        </p:txBody>
      </p:sp>
      <p:sp>
        <p:nvSpPr>
          <p:cNvPr id="4" name="Block Arc 3"/>
          <p:cNvSpPr/>
          <p:nvPr/>
        </p:nvSpPr>
        <p:spPr>
          <a:xfrm rot="5400000">
            <a:off x="521493" y="2602707"/>
            <a:ext cx="588963" cy="584200"/>
          </a:xfrm>
          <a:prstGeom prst="blockArc">
            <a:avLst>
              <a:gd name="adj1" fmla="val 13213769"/>
              <a:gd name="adj2" fmla="val 18815910"/>
              <a:gd name="adj3" fmla="val 1101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black"/>
              </a:solidFill>
            </a:endParaRPr>
          </a:p>
        </p:txBody>
      </p:sp>
      <p:cxnSp>
        <p:nvCxnSpPr>
          <p:cNvPr id="6" name="Straight Arrow Connector 5"/>
          <p:cNvCxnSpPr>
            <a:endCxn id="7" idx="2"/>
          </p:cNvCxnSpPr>
          <p:nvPr/>
        </p:nvCxnSpPr>
        <p:spPr>
          <a:xfrm>
            <a:off x="1116013" y="2881313"/>
            <a:ext cx="1084262" cy="0"/>
          </a:xfrm>
          <a:prstGeom prst="straightConnector1">
            <a:avLst/>
          </a:prstGeom>
          <a:ln w="38100">
            <a:solidFill>
              <a:srgbClr val="009E47"/>
            </a:solidFill>
            <a:tailEnd type="arrow"/>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2200275" y="2555875"/>
            <a:ext cx="647700" cy="6492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cxnSp>
        <p:nvCxnSpPr>
          <p:cNvPr id="9" name="Straight Connector 8"/>
          <p:cNvCxnSpPr>
            <a:stCxn id="7" idx="1"/>
            <a:endCxn id="7" idx="5"/>
          </p:cNvCxnSpPr>
          <p:nvPr/>
        </p:nvCxnSpPr>
        <p:spPr>
          <a:xfrm>
            <a:off x="2295525" y="2651125"/>
            <a:ext cx="457200" cy="4587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7"/>
            <a:endCxn id="7" idx="3"/>
          </p:cNvCxnSpPr>
          <p:nvPr/>
        </p:nvCxnSpPr>
        <p:spPr>
          <a:xfrm flipH="1">
            <a:off x="2295525" y="2651125"/>
            <a:ext cx="457200" cy="4587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524125" y="2295525"/>
            <a:ext cx="7938" cy="292100"/>
          </a:xfrm>
          <a:prstGeom prst="straightConnector1">
            <a:avLst/>
          </a:prstGeom>
          <a:ln w="38100">
            <a:solidFill>
              <a:srgbClr val="009E47"/>
            </a:solidFill>
            <a:tailEnd type="arrow"/>
          </a:ln>
        </p:spPr>
        <p:style>
          <a:lnRef idx="1">
            <a:schemeClr val="accent1"/>
          </a:lnRef>
          <a:fillRef idx="0">
            <a:schemeClr val="accent1"/>
          </a:fillRef>
          <a:effectRef idx="0">
            <a:schemeClr val="accent1"/>
          </a:effectRef>
          <a:fontRef idx="minor">
            <a:schemeClr val="tx1"/>
          </a:fontRef>
        </p:style>
      </p:cxnSp>
      <p:sp>
        <p:nvSpPr>
          <p:cNvPr id="74763" name="TextBox 15"/>
          <p:cNvSpPr txBox="1">
            <a:spLocks noChangeArrowheads="1"/>
          </p:cNvSpPr>
          <p:nvPr/>
        </p:nvSpPr>
        <p:spPr bwMode="auto">
          <a:xfrm>
            <a:off x="-17463" y="1744663"/>
            <a:ext cx="2101851" cy="646112"/>
          </a:xfrm>
          <a:prstGeom prst="rect">
            <a:avLst/>
          </a:prstGeom>
          <a:noFill/>
          <a:ln w="9525">
            <a:noFill/>
            <a:miter lim="800000"/>
            <a:headEnd/>
            <a:tailEnd/>
          </a:ln>
        </p:spPr>
        <p:txBody>
          <a:bodyPr>
            <a:spAutoFit/>
          </a:bodyPr>
          <a:lstStyle/>
          <a:p>
            <a:pPr eaLnBrk="1" hangingPunct="1"/>
            <a:r>
              <a:rPr kumimoji="0" lang="en-US" altLang="en-US" sz="1800">
                <a:solidFill>
                  <a:srgbClr val="FF0000"/>
                </a:solidFill>
                <a:latin typeface="Calibri" pitchFamily="34" charset="0"/>
              </a:rPr>
              <a:t>BPM </a:t>
            </a:r>
          </a:p>
          <a:p>
            <a:pPr eaLnBrk="1" hangingPunct="1"/>
            <a:r>
              <a:rPr kumimoji="0" lang="en-US" altLang="en-US" sz="1800">
                <a:solidFill>
                  <a:srgbClr val="000000"/>
                </a:solidFill>
                <a:latin typeface="Calibri" pitchFamily="34" charset="0"/>
              </a:rPr>
              <a:t>202 MHz bunch freq</a:t>
            </a:r>
            <a:endParaRPr kumimoji="0" lang="en-GB" altLang="en-US" sz="1800">
              <a:solidFill>
                <a:srgbClr val="000000"/>
              </a:solidFill>
              <a:latin typeface="Calibri" pitchFamily="34" charset="0"/>
            </a:endParaRPr>
          </a:p>
        </p:txBody>
      </p:sp>
      <p:sp>
        <p:nvSpPr>
          <p:cNvPr id="74764" name="TextBox 16"/>
          <p:cNvSpPr txBox="1">
            <a:spLocks noChangeArrowheads="1"/>
          </p:cNvSpPr>
          <p:nvPr/>
        </p:nvSpPr>
        <p:spPr bwMode="auto">
          <a:xfrm>
            <a:off x="2165350" y="1751013"/>
            <a:ext cx="1022350" cy="647700"/>
          </a:xfrm>
          <a:prstGeom prst="rect">
            <a:avLst/>
          </a:prstGeom>
          <a:noFill/>
          <a:ln w="9525">
            <a:noFill/>
            <a:miter lim="800000"/>
            <a:headEnd/>
            <a:tailEnd/>
          </a:ln>
        </p:spPr>
        <p:txBody>
          <a:bodyPr wrap="none">
            <a:spAutoFit/>
          </a:bodyPr>
          <a:lstStyle/>
          <a:p>
            <a:pPr algn="ctr" eaLnBrk="1" hangingPunct="1"/>
            <a:r>
              <a:rPr kumimoji="0" lang="en-US" altLang="en-US" sz="1800">
                <a:solidFill>
                  <a:srgbClr val="FF0000"/>
                </a:solidFill>
                <a:latin typeface="Calibri" pitchFamily="34" charset="0"/>
              </a:rPr>
              <a:t>LO</a:t>
            </a:r>
          </a:p>
          <a:p>
            <a:pPr algn="ctr" eaLnBrk="1" hangingPunct="1"/>
            <a:r>
              <a:rPr kumimoji="0" lang="en-US" altLang="en-US" sz="1800">
                <a:solidFill>
                  <a:srgbClr val="000000"/>
                </a:solidFill>
                <a:latin typeface="Calibri" pitchFamily="34" charset="0"/>
              </a:rPr>
              <a:t>177 MHz</a:t>
            </a:r>
            <a:endParaRPr kumimoji="0" lang="en-GB" altLang="en-US" sz="1800">
              <a:solidFill>
                <a:srgbClr val="000000"/>
              </a:solidFill>
              <a:latin typeface="Calibri" pitchFamily="34" charset="0"/>
            </a:endParaRPr>
          </a:p>
        </p:txBody>
      </p:sp>
      <p:cxnSp>
        <p:nvCxnSpPr>
          <p:cNvPr id="19" name="Straight Arrow Connector 18"/>
          <p:cNvCxnSpPr>
            <a:stCxn id="7" idx="6"/>
          </p:cNvCxnSpPr>
          <p:nvPr/>
        </p:nvCxnSpPr>
        <p:spPr>
          <a:xfrm>
            <a:off x="2847975" y="2881313"/>
            <a:ext cx="679450" cy="0"/>
          </a:xfrm>
          <a:prstGeom prst="straightConnector1">
            <a:avLst/>
          </a:prstGeom>
          <a:ln w="38100">
            <a:solidFill>
              <a:srgbClr val="009E47"/>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508375" y="2505075"/>
            <a:ext cx="531813" cy="7667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23" name="Isosceles Triangle 22"/>
          <p:cNvSpPr/>
          <p:nvPr/>
        </p:nvSpPr>
        <p:spPr>
          <a:xfrm rot="5400000">
            <a:off x="4329906" y="2656682"/>
            <a:ext cx="631825" cy="493712"/>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cxnSp>
        <p:nvCxnSpPr>
          <p:cNvPr id="29" name="Straight Arrow Connector 28"/>
          <p:cNvCxnSpPr/>
          <p:nvPr/>
        </p:nvCxnSpPr>
        <p:spPr>
          <a:xfrm>
            <a:off x="4029075" y="2886075"/>
            <a:ext cx="369888" cy="0"/>
          </a:xfrm>
          <a:prstGeom prst="straightConnector1">
            <a:avLst/>
          </a:prstGeom>
          <a:ln w="38100">
            <a:solidFill>
              <a:srgbClr val="009E47"/>
            </a:solidFill>
            <a:tailEnd type="arrow"/>
          </a:ln>
        </p:spPr>
        <p:style>
          <a:lnRef idx="1">
            <a:schemeClr val="accent1"/>
          </a:lnRef>
          <a:fillRef idx="0">
            <a:schemeClr val="accent1"/>
          </a:fillRef>
          <a:effectRef idx="0">
            <a:schemeClr val="accent1"/>
          </a:effectRef>
          <a:fontRef idx="minor">
            <a:schemeClr val="tx1"/>
          </a:fontRef>
        </p:style>
      </p:cxnSp>
      <p:sp>
        <p:nvSpPr>
          <p:cNvPr id="32" name="Freeform 31"/>
          <p:cNvSpPr/>
          <p:nvPr/>
        </p:nvSpPr>
        <p:spPr>
          <a:xfrm>
            <a:off x="3533775" y="2724150"/>
            <a:ext cx="446088" cy="190500"/>
          </a:xfrm>
          <a:custGeom>
            <a:avLst/>
            <a:gdLst>
              <a:gd name="connsiteX0" fmla="*/ 0 w 335440"/>
              <a:gd name="connsiteY0" fmla="*/ 150836 h 326882"/>
              <a:gd name="connsiteX1" fmla="*/ 116114 w 335440"/>
              <a:gd name="connsiteY1" fmla="*/ 5693 h 326882"/>
              <a:gd name="connsiteX2" fmla="*/ 217714 w 335440"/>
              <a:gd name="connsiteY2" fmla="*/ 325007 h 326882"/>
              <a:gd name="connsiteX3" fmla="*/ 319314 w 335440"/>
              <a:gd name="connsiteY3" fmla="*/ 136322 h 326882"/>
              <a:gd name="connsiteX4" fmla="*/ 333828 w 335440"/>
              <a:gd name="connsiteY4" fmla="*/ 107293 h 326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440" h="326882">
                <a:moveTo>
                  <a:pt x="0" y="150836"/>
                </a:moveTo>
                <a:cubicBezTo>
                  <a:pt x="39914" y="63750"/>
                  <a:pt x="79828" y="-23335"/>
                  <a:pt x="116114" y="5693"/>
                </a:cubicBezTo>
                <a:cubicBezTo>
                  <a:pt x="152400" y="34721"/>
                  <a:pt x="183847" y="303236"/>
                  <a:pt x="217714" y="325007"/>
                </a:cubicBezTo>
                <a:cubicBezTo>
                  <a:pt x="251581" y="346778"/>
                  <a:pt x="299962" y="172608"/>
                  <a:pt x="319314" y="136322"/>
                </a:cubicBezTo>
                <a:cubicBezTo>
                  <a:pt x="338666" y="100036"/>
                  <a:pt x="336247" y="103664"/>
                  <a:pt x="333828" y="10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33" name="Freeform 32"/>
          <p:cNvSpPr/>
          <p:nvPr/>
        </p:nvSpPr>
        <p:spPr>
          <a:xfrm>
            <a:off x="3536950" y="2919413"/>
            <a:ext cx="446088" cy="190500"/>
          </a:xfrm>
          <a:custGeom>
            <a:avLst/>
            <a:gdLst>
              <a:gd name="connsiteX0" fmla="*/ 0 w 335440"/>
              <a:gd name="connsiteY0" fmla="*/ 150836 h 326882"/>
              <a:gd name="connsiteX1" fmla="*/ 116114 w 335440"/>
              <a:gd name="connsiteY1" fmla="*/ 5693 h 326882"/>
              <a:gd name="connsiteX2" fmla="*/ 217714 w 335440"/>
              <a:gd name="connsiteY2" fmla="*/ 325007 h 326882"/>
              <a:gd name="connsiteX3" fmla="*/ 319314 w 335440"/>
              <a:gd name="connsiteY3" fmla="*/ 136322 h 326882"/>
              <a:gd name="connsiteX4" fmla="*/ 333828 w 335440"/>
              <a:gd name="connsiteY4" fmla="*/ 107293 h 326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440" h="326882">
                <a:moveTo>
                  <a:pt x="0" y="150836"/>
                </a:moveTo>
                <a:cubicBezTo>
                  <a:pt x="39914" y="63750"/>
                  <a:pt x="79828" y="-23335"/>
                  <a:pt x="116114" y="5693"/>
                </a:cubicBezTo>
                <a:cubicBezTo>
                  <a:pt x="152400" y="34721"/>
                  <a:pt x="183847" y="303236"/>
                  <a:pt x="217714" y="325007"/>
                </a:cubicBezTo>
                <a:cubicBezTo>
                  <a:pt x="251581" y="346778"/>
                  <a:pt x="299962" y="172608"/>
                  <a:pt x="319314" y="136322"/>
                </a:cubicBezTo>
                <a:cubicBezTo>
                  <a:pt x="338666" y="100036"/>
                  <a:pt x="336247" y="103664"/>
                  <a:pt x="333828" y="10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cxnSp>
        <p:nvCxnSpPr>
          <p:cNvPr id="36" name="Straight Connector 35"/>
          <p:cNvCxnSpPr/>
          <p:nvPr/>
        </p:nvCxnSpPr>
        <p:spPr>
          <a:xfrm flipV="1">
            <a:off x="3694113" y="2732088"/>
            <a:ext cx="160337" cy="1397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335713" y="2719388"/>
            <a:ext cx="577850" cy="338137"/>
          </a:xfrm>
          <a:prstGeom prst="rect">
            <a:avLst/>
          </a:prstGeom>
          <a:noFill/>
          <a:ln w="25400">
            <a:solidFill>
              <a:schemeClr val="accent1">
                <a:shade val="95000"/>
                <a:satMod val="105000"/>
              </a:schemeClr>
            </a:solidFill>
          </a:ln>
        </p:spPr>
        <p:txBody>
          <a:bodyPr>
            <a:spAutoFit/>
          </a:bodyPr>
          <a:lstStyle/>
          <a:p>
            <a:pPr eaLnBrk="1" fontAlgn="auto" hangingPunct="1">
              <a:spcBef>
                <a:spcPts val="0"/>
              </a:spcBef>
              <a:spcAft>
                <a:spcPts val="0"/>
              </a:spcAft>
              <a:defRPr/>
            </a:pPr>
            <a:r>
              <a:rPr kumimoji="0" lang="en-US" sz="1600" dirty="0">
                <a:solidFill>
                  <a:prstClr val="black"/>
                </a:solidFill>
                <a:latin typeface="Calibri"/>
              </a:rPr>
              <a:t>ADC</a:t>
            </a:r>
            <a:endParaRPr kumimoji="0" lang="en-GB" sz="1600" dirty="0">
              <a:solidFill>
                <a:prstClr val="black"/>
              </a:solidFill>
              <a:latin typeface="Calibri"/>
            </a:endParaRPr>
          </a:p>
        </p:txBody>
      </p:sp>
      <p:sp>
        <p:nvSpPr>
          <p:cNvPr id="74773" name="TextBox 46"/>
          <p:cNvSpPr txBox="1">
            <a:spLocks noChangeArrowheads="1"/>
          </p:cNvSpPr>
          <p:nvPr/>
        </p:nvSpPr>
        <p:spPr bwMode="auto">
          <a:xfrm>
            <a:off x="7451725" y="1811338"/>
            <a:ext cx="1570038" cy="1692275"/>
          </a:xfrm>
          <a:prstGeom prst="rect">
            <a:avLst/>
          </a:prstGeom>
          <a:noFill/>
          <a:ln w="12700">
            <a:noFill/>
            <a:prstDash val="dash"/>
            <a:miter lim="800000"/>
            <a:headEnd/>
            <a:tailEnd/>
          </a:ln>
        </p:spPr>
        <p:txBody>
          <a:bodyPr>
            <a:spAutoFit/>
          </a:bodyPr>
          <a:lstStyle/>
          <a:p>
            <a:pPr algn="ctr" eaLnBrk="1" hangingPunct="1"/>
            <a:r>
              <a:rPr kumimoji="0" lang="en-US" altLang="en-US" sz="1800" b="1">
                <a:solidFill>
                  <a:srgbClr val="009E47"/>
                </a:solidFill>
                <a:latin typeface="Calibri" pitchFamily="34" charset="0"/>
              </a:rPr>
              <a:t>FESA</a:t>
            </a:r>
          </a:p>
          <a:p>
            <a:pPr algn="ctr" eaLnBrk="1" hangingPunct="1"/>
            <a:r>
              <a:rPr kumimoji="0" lang="en-US" altLang="en-US" sz="1800">
                <a:solidFill>
                  <a:srgbClr val="000000"/>
                </a:solidFill>
                <a:latin typeface="Calibri" pitchFamily="34" charset="0"/>
              </a:rPr>
              <a:t>Calibration</a:t>
            </a:r>
          </a:p>
          <a:p>
            <a:pPr algn="ctr" eaLnBrk="1" hangingPunct="1"/>
            <a:r>
              <a:rPr kumimoji="0" lang="en-US" altLang="en-US" sz="1800">
                <a:solidFill>
                  <a:srgbClr val="000000"/>
                </a:solidFill>
                <a:latin typeface="Calibri" pitchFamily="34" charset="0"/>
              </a:rPr>
              <a:t>Position</a:t>
            </a:r>
          </a:p>
          <a:p>
            <a:pPr algn="ctr" eaLnBrk="1" hangingPunct="1"/>
            <a:endParaRPr kumimoji="0" lang="en-US" altLang="en-US" sz="1800">
              <a:solidFill>
                <a:srgbClr val="000000"/>
              </a:solidFill>
              <a:latin typeface="Calibri" pitchFamily="34" charset="0"/>
            </a:endParaRPr>
          </a:p>
          <a:p>
            <a:pPr algn="ctr" eaLnBrk="1" hangingPunct="1"/>
            <a:r>
              <a:rPr kumimoji="0" lang="en-US" altLang="en-US" sz="1600" i="1">
                <a:solidFill>
                  <a:srgbClr val="7F7F7F"/>
                </a:solidFill>
                <a:latin typeface="Calibri" pitchFamily="34" charset="0"/>
              </a:rPr>
              <a:t>Options:</a:t>
            </a:r>
            <a:endParaRPr kumimoji="0" lang="en-US" altLang="en-US" sz="1600" i="1">
              <a:solidFill>
                <a:srgbClr val="000000"/>
              </a:solidFill>
              <a:latin typeface="Calibri" pitchFamily="34" charset="0"/>
            </a:endParaRPr>
          </a:p>
          <a:p>
            <a:pPr algn="ctr" eaLnBrk="1" hangingPunct="1"/>
            <a:r>
              <a:rPr kumimoji="0" lang="en-US" altLang="en-US" sz="1600" i="1">
                <a:solidFill>
                  <a:srgbClr val="7F7F7F"/>
                </a:solidFill>
                <a:latin typeface="Calibri" pitchFamily="34" charset="0"/>
              </a:rPr>
              <a:t>Intensity, </a:t>
            </a:r>
            <a:r>
              <a:rPr kumimoji="0" lang="en-US" altLang="en-US" sz="1600" i="1">
                <a:solidFill>
                  <a:srgbClr val="7F7F7F"/>
                </a:solidFill>
                <a:latin typeface="Calibri" pitchFamily="34" charset="0"/>
                <a:sym typeface="Symbol" pitchFamily="18" charset="2"/>
              </a:rPr>
              <a:t>, </a:t>
            </a:r>
            <a:r>
              <a:rPr kumimoji="0" lang="en-US" altLang="en-US" sz="1600" i="1">
                <a:solidFill>
                  <a:srgbClr val="7F7F7F"/>
                </a:solidFill>
                <a:latin typeface="Calibri" pitchFamily="34" charset="0"/>
              </a:rPr>
              <a:t>TOF</a:t>
            </a:r>
            <a:endParaRPr kumimoji="0" lang="en-GB" altLang="en-US" sz="1600" i="1">
              <a:solidFill>
                <a:srgbClr val="7F7F7F"/>
              </a:solidFill>
              <a:latin typeface="Calibri" pitchFamily="34" charset="0"/>
            </a:endParaRPr>
          </a:p>
        </p:txBody>
      </p:sp>
      <p:sp>
        <p:nvSpPr>
          <p:cNvPr id="48" name="Rectangle 47"/>
          <p:cNvSpPr/>
          <p:nvPr/>
        </p:nvSpPr>
        <p:spPr>
          <a:xfrm>
            <a:off x="1911350" y="1836738"/>
            <a:ext cx="5143500" cy="1655762"/>
          </a:xfrm>
          <a:prstGeom prst="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49" name="Right Arrow 48"/>
          <p:cNvSpPr/>
          <p:nvPr/>
        </p:nvSpPr>
        <p:spPr>
          <a:xfrm>
            <a:off x="7054850" y="2625725"/>
            <a:ext cx="419100" cy="442913"/>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50" name="Rectangle 49"/>
          <p:cNvSpPr/>
          <p:nvPr/>
        </p:nvSpPr>
        <p:spPr>
          <a:xfrm>
            <a:off x="149225" y="1839913"/>
            <a:ext cx="1543050" cy="1655762"/>
          </a:xfrm>
          <a:prstGeom prst="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74777" name="TextBox 51"/>
          <p:cNvSpPr txBox="1">
            <a:spLocks noChangeArrowheads="1"/>
          </p:cNvSpPr>
          <p:nvPr/>
        </p:nvSpPr>
        <p:spPr bwMode="auto">
          <a:xfrm>
            <a:off x="498475" y="3473450"/>
            <a:ext cx="1003300" cy="369888"/>
          </a:xfrm>
          <a:prstGeom prst="rect">
            <a:avLst/>
          </a:prstGeom>
          <a:noFill/>
          <a:ln w="9525">
            <a:noFill/>
            <a:miter lim="800000"/>
            <a:headEnd/>
            <a:tailEnd/>
          </a:ln>
        </p:spPr>
        <p:txBody>
          <a:bodyPr wrap="none">
            <a:spAutoFit/>
          </a:bodyPr>
          <a:lstStyle/>
          <a:p>
            <a:pPr eaLnBrk="1" hangingPunct="1"/>
            <a:r>
              <a:rPr kumimoji="0" lang="en-US" altLang="en-US" sz="1800" i="1">
                <a:solidFill>
                  <a:srgbClr val="000000"/>
                </a:solidFill>
                <a:latin typeface="Calibri" pitchFamily="34" charset="0"/>
              </a:rPr>
              <a:t>Machine</a:t>
            </a:r>
            <a:endParaRPr kumimoji="0" lang="en-GB" altLang="en-US" sz="1800" i="1">
              <a:solidFill>
                <a:srgbClr val="000000"/>
              </a:solidFill>
              <a:latin typeface="Calibri" pitchFamily="34" charset="0"/>
            </a:endParaRPr>
          </a:p>
        </p:txBody>
      </p:sp>
      <p:sp>
        <p:nvSpPr>
          <p:cNvPr id="74778" name="TextBox 52"/>
          <p:cNvSpPr txBox="1">
            <a:spLocks noChangeArrowheads="1"/>
          </p:cNvSpPr>
          <p:nvPr/>
        </p:nvSpPr>
        <p:spPr bwMode="auto">
          <a:xfrm>
            <a:off x="3979863" y="3432175"/>
            <a:ext cx="587375" cy="369888"/>
          </a:xfrm>
          <a:prstGeom prst="rect">
            <a:avLst/>
          </a:prstGeom>
          <a:noFill/>
          <a:ln w="9525">
            <a:noFill/>
            <a:miter lim="800000"/>
            <a:headEnd/>
            <a:tailEnd/>
          </a:ln>
        </p:spPr>
        <p:txBody>
          <a:bodyPr wrap="none">
            <a:spAutoFit/>
          </a:bodyPr>
          <a:lstStyle/>
          <a:p>
            <a:pPr eaLnBrk="1" hangingPunct="1"/>
            <a:r>
              <a:rPr kumimoji="0" lang="en-US" altLang="en-US" sz="1800" i="1">
                <a:solidFill>
                  <a:srgbClr val="000000"/>
                </a:solidFill>
                <a:latin typeface="Calibri" pitchFamily="34" charset="0"/>
              </a:rPr>
              <a:t>BOR</a:t>
            </a:r>
            <a:endParaRPr kumimoji="0" lang="en-GB" altLang="en-US" sz="1800" i="1">
              <a:solidFill>
                <a:srgbClr val="000000"/>
              </a:solidFill>
              <a:latin typeface="Calibri" pitchFamily="34" charset="0"/>
            </a:endParaRPr>
          </a:p>
        </p:txBody>
      </p:sp>
      <p:sp>
        <p:nvSpPr>
          <p:cNvPr id="74779" name="TextBox 53"/>
          <p:cNvSpPr txBox="1">
            <a:spLocks noChangeArrowheads="1"/>
          </p:cNvSpPr>
          <p:nvPr/>
        </p:nvSpPr>
        <p:spPr bwMode="auto">
          <a:xfrm>
            <a:off x="5918200" y="1755775"/>
            <a:ext cx="1295400" cy="646113"/>
          </a:xfrm>
          <a:prstGeom prst="rect">
            <a:avLst/>
          </a:prstGeom>
          <a:noFill/>
          <a:ln w="9525">
            <a:noFill/>
            <a:miter lim="800000"/>
            <a:headEnd/>
            <a:tailEnd/>
          </a:ln>
        </p:spPr>
        <p:txBody>
          <a:bodyPr>
            <a:spAutoFit/>
          </a:bodyPr>
          <a:lstStyle/>
          <a:p>
            <a:pPr algn="ctr" eaLnBrk="1" hangingPunct="1"/>
            <a:r>
              <a:rPr kumimoji="0" lang="en-US" altLang="en-US" sz="1800">
                <a:solidFill>
                  <a:srgbClr val="FF0000"/>
                </a:solidFill>
                <a:latin typeface="Calibri" pitchFamily="34" charset="0"/>
              </a:rPr>
              <a:t>F</a:t>
            </a:r>
            <a:r>
              <a:rPr kumimoji="0" lang="en-US" altLang="en-US" sz="1800" baseline="-25000">
                <a:solidFill>
                  <a:srgbClr val="FF0000"/>
                </a:solidFill>
                <a:latin typeface="Calibri" pitchFamily="34" charset="0"/>
              </a:rPr>
              <a:t>ADC</a:t>
            </a:r>
            <a:r>
              <a:rPr kumimoji="0" lang="en-US" altLang="en-US" sz="1800">
                <a:solidFill>
                  <a:srgbClr val="000000"/>
                </a:solidFill>
                <a:latin typeface="Calibri" pitchFamily="34" charset="0"/>
              </a:rPr>
              <a:t> </a:t>
            </a:r>
          </a:p>
          <a:p>
            <a:pPr algn="ctr" eaLnBrk="1" hangingPunct="1"/>
            <a:r>
              <a:rPr kumimoji="0" lang="en-US" altLang="en-US" sz="1800">
                <a:solidFill>
                  <a:srgbClr val="000000"/>
                </a:solidFill>
                <a:latin typeface="Calibri" pitchFamily="34" charset="0"/>
              </a:rPr>
              <a:t> 4xF</a:t>
            </a:r>
            <a:r>
              <a:rPr kumimoji="0" lang="en-US" altLang="en-US" sz="1800" baseline="-25000">
                <a:solidFill>
                  <a:srgbClr val="000000"/>
                </a:solidFill>
                <a:latin typeface="Calibri" pitchFamily="34" charset="0"/>
              </a:rPr>
              <a:t>IF</a:t>
            </a:r>
            <a:endParaRPr kumimoji="0" lang="en-GB" altLang="en-US" sz="1800" baseline="-25000">
              <a:solidFill>
                <a:srgbClr val="000000"/>
              </a:solidFill>
              <a:latin typeface="Calibri" pitchFamily="34" charset="0"/>
            </a:endParaRPr>
          </a:p>
        </p:txBody>
      </p:sp>
      <p:sp>
        <p:nvSpPr>
          <p:cNvPr id="57" name="Block Arc 56"/>
          <p:cNvSpPr/>
          <p:nvPr/>
        </p:nvSpPr>
        <p:spPr>
          <a:xfrm rot="10800000">
            <a:off x="411163" y="2674938"/>
            <a:ext cx="588962" cy="584200"/>
          </a:xfrm>
          <a:prstGeom prst="blockArc">
            <a:avLst>
              <a:gd name="adj1" fmla="val 13213769"/>
              <a:gd name="adj2" fmla="val 18815910"/>
              <a:gd name="adj3" fmla="val 1101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black"/>
              </a:solidFill>
            </a:endParaRPr>
          </a:p>
        </p:txBody>
      </p:sp>
      <p:sp>
        <p:nvSpPr>
          <p:cNvPr id="58" name="Block Arc 57"/>
          <p:cNvSpPr/>
          <p:nvPr/>
        </p:nvSpPr>
        <p:spPr>
          <a:xfrm>
            <a:off x="411163" y="2503488"/>
            <a:ext cx="588962" cy="584200"/>
          </a:xfrm>
          <a:prstGeom prst="blockArc">
            <a:avLst>
              <a:gd name="adj1" fmla="val 13213769"/>
              <a:gd name="adj2" fmla="val 18815910"/>
              <a:gd name="adj3" fmla="val 1101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black"/>
              </a:solidFill>
            </a:endParaRPr>
          </a:p>
        </p:txBody>
      </p:sp>
      <p:sp>
        <p:nvSpPr>
          <p:cNvPr id="59" name="Block Arc 58"/>
          <p:cNvSpPr/>
          <p:nvPr/>
        </p:nvSpPr>
        <p:spPr>
          <a:xfrm rot="16200000">
            <a:off x="323850" y="2563813"/>
            <a:ext cx="588963" cy="585787"/>
          </a:xfrm>
          <a:prstGeom prst="blockArc">
            <a:avLst>
              <a:gd name="adj1" fmla="val 13213769"/>
              <a:gd name="adj2" fmla="val 18815910"/>
              <a:gd name="adj3" fmla="val 1101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black"/>
              </a:solidFill>
            </a:endParaRPr>
          </a:p>
        </p:txBody>
      </p:sp>
      <p:sp>
        <p:nvSpPr>
          <p:cNvPr id="74783" name="TextBox 60"/>
          <p:cNvSpPr txBox="1">
            <a:spLocks noChangeArrowheads="1"/>
          </p:cNvSpPr>
          <p:nvPr/>
        </p:nvSpPr>
        <p:spPr bwMode="auto">
          <a:xfrm>
            <a:off x="7877175" y="3429000"/>
            <a:ext cx="995363" cy="369888"/>
          </a:xfrm>
          <a:prstGeom prst="rect">
            <a:avLst/>
          </a:prstGeom>
          <a:noFill/>
          <a:ln w="9525">
            <a:noFill/>
            <a:miter lim="800000"/>
            <a:headEnd/>
            <a:tailEnd/>
          </a:ln>
        </p:spPr>
        <p:txBody>
          <a:bodyPr wrap="none">
            <a:spAutoFit/>
          </a:bodyPr>
          <a:lstStyle/>
          <a:p>
            <a:pPr eaLnBrk="1" hangingPunct="1"/>
            <a:r>
              <a:rPr kumimoji="0" lang="en-US" altLang="en-US" sz="1800" i="1">
                <a:solidFill>
                  <a:srgbClr val="000000"/>
                </a:solidFill>
                <a:latin typeface="Calibri" pitchFamily="34" charset="0"/>
              </a:rPr>
              <a:t>Network</a:t>
            </a:r>
            <a:endParaRPr kumimoji="0" lang="en-GB" altLang="en-US" sz="1800" i="1">
              <a:solidFill>
                <a:srgbClr val="000000"/>
              </a:solidFill>
              <a:latin typeface="Calibri" pitchFamily="34" charset="0"/>
            </a:endParaRPr>
          </a:p>
        </p:txBody>
      </p:sp>
      <p:pic>
        <p:nvPicPr>
          <p:cNvPr id="74784" name="Picture 2" descr="C:\Users\jtan\Desktop\sinusoid1.gif"/>
          <p:cNvPicPr>
            <a:picLocks noChangeAspect="1" noChangeArrowheads="1"/>
          </p:cNvPicPr>
          <p:nvPr/>
        </p:nvPicPr>
        <p:blipFill>
          <a:blip r:embed="rId2"/>
          <a:srcRect l="17596" r="28615"/>
          <a:stretch>
            <a:fillRect/>
          </a:stretch>
        </p:blipFill>
        <p:spPr bwMode="auto">
          <a:xfrm>
            <a:off x="619125" y="4527550"/>
            <a:ext cx="4735513" cy="1069975"/>
          </a:xfrm>
          <a:prstGeom prst="rect">
            <a:avLst/>
          </a:prstGeom>
          <a:noFill/>
          <a:ln w="9525">
            <a:noFill/>
            <a:miter lim="800000"/>
            <a:headEnd/>
            <a:tailEnd/>
          </a:ln>
        </p:spPr>
      </p:pic>
      <p:cxnSp>
        <p:nvCxnSpPr>
          <p:cNvPr id="2048" name="Straight Connector 2047"/>
          <p:cNvCxnSpPr>
            <a:stCxn id="0" idx="1"/>
            <a:endCxn id="0" idx="3"/>
          </p:cNvCxnSpPr>
          <p:nvPr/>
        </p:nvCxnSpPr>
        <p:spPr>
          <a:xfrm>
            <a:off x="619125" y="5062538"/>
            <a:ext cx="4735513" cy="0"/>
          </a:xfrm>
          <a:prstGeom prst="line">
            <a:avLst/>
          </a:prstGeom>
        </p:spPr>
        <p:style>
          <a:lnRef idx="1">
            <a:schemeClr val="accent1"/>
          </a:lnRef>
          <a:fillRef idx="0">
            <a:schemeClr val="accent1"/>
          </a:fillRef>
          <a:effectRef idx="0">
            <a:schemeClr val="accent1"/>
          </a:effectRef>
          <a:fontRef idx="minor">
            <a:schemeClr val="tx1"/>
          </a:fontRef>
        </p:style>
      </p:cxnSp>
      <p:sp>
        <p:nvSpPr>
          <p:cNvPr id="2049" name="Oval 2048"/>
          <p:cNvSpPr/>
          <p:nvPr/>
        </p:nvSpPr>
        <p:spPr>
          <a:xfrm>
            <a:off x="936625" y="4959350"/>
            <a:ext cx="71438" cy="730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67" name="Oval 66"/>
          <p:cNvSpPr/>
          <p:nvPr/>
        </p:nvSpPr>
        <p:spPr>
          <a:xfrm>
            <a:off x="1951038" y="5102225"/>
            <a:ext cx="71437" cy="730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68" name="Oval 67"/>
          <p:cNvSpPr/>
          <p:nvPr/>
        </p:nvSpPr>
        <p:spPr>
          <a:xfrm>
            <a:off x="1546225" y="4598988"/>
            <a:ext cx="73025" cy="730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70" name="Oval 69"/>
          <p:cNvSpPr/>
          <p:nvPr/>
        </p:nvSpPr>
        <p:spPr>
          <a:xfrm>
            <a:off x="2576513" y="5443538"/>
            <a:ext cx="73025" cy="7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srgbClr val="0070C0"/>
              </a:solidFill>
            </a:endParaRPr>
          </a:p>
        </p:txBody>
      </p:sp>
      <p:sp>
        <p:nvSpPr>
          <p:cNvPr id="72" name="Oval 71"/>
          <p:cNvSpPr/>
          <p:nvPr/>
        </p:nvSpPr>
        <p:spPr>
          <a:xfrm>
            <a:off x="2973388" y="4956175"/>
            <a:ext cx="73025" cy="73025"/>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73" name="Oval 72"/>
          <p:cNvSpPr/>
          <p:nvPr/>
        </p:nvSpPr>
        <p:spPr>
          <a:xfrm>
            <a:off x="3987800" y="5099050"/>
            <a:ext cx="71438" cy="73025"/>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74" name="Oval 73"/>
          <p:cNvSpPr/>
          <p:nvPr/>
        </p:nvSpPr>
        <p:spPr>
          <a:xfrm>
            <a:off x="3584575" y="4595813"/>
            <a:ext cx="71438" cy="73025"/>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75" name="Oval 74"/>
          <p:cNvSpPr/>
          <p:nvPr/>
        </p:nvSpPr>
        <p:spPr>
          <a:xfrm>
            <a:off x="4614863" y="5445125"/>
            <a:ext cx="71437" cy="714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74794" name="TextBox 2051"/>
          <p:cNvSpPr txBox="1">
            <a:spLocks noChangeArrowheads="1"/>
          </p:cNvSpPr>
          <p:nvPr/>
        </p:nvSpPr>
        <p:spPr bwMode="auto">
          <a:xfrm>
            <a:off x="793750" y="4572000"/>
            <a:ext cx="1052513" cy="369888"/>
          </a:xfrm>
          <a:prstGeom prst="rect">
            <a:avLst/>
          </a:prstGeom>
          <a:noFill/>
          <a:ln w="9525">
            <a:noFill/>
            <a:miter lim="800000"/>
            <a:headEnd/>
            <a:tailEnd/>
          </a:ln>
        </p:spPr>
        <p:txBody>
          <a:bodyPr wrap="none">
            <a:spAutoFit/>
          </a:bodyPr>
          <a:lstStyle/>
          <a:p>
            <a:pPr eaLnBrk="1" hangingPunct="1"/>
            <a:r>
              <a:rPr kumimoji="0" lang="en-US" altLang="en-US" sz="1800">
                <a:solidFill>
                  <a:srgbClr val="376092"/>
                </a:solidFill>
                <a:latin typeface="Calibri" pitchFamily="34" charset="0"/>
              </a:rPr>
              <a:t>I+      Q+  </a:t>
            </a:r>
            <a:endParaRPr kumimoji="0" lang="en-GB" altLang="en-US" sz="1800">
              <a:solidFill>
                <a:srgbClr val="376092"/>
              </a:solidFill>
              <a:latin typeface="Calibri" pitchFamily="34" charset="0"/>
            </a:endParaRPr>
          </a:p>
        </p:txBody>
      </p:sp>
      <p:sp>
        <p:nvSpPr>
          <p:cNvPr id="74795" name="TextBox 76"/>
          <p:cNvSpPr txBox="1">
            <a:spLocks noChangeArrowheads="1"/>
          </p:cNvSpPr>
          <p:nvPr/>
        </p:nvSpPr>
        <p:spPr bwMode="auto">
          <a:xfrm>
            <a:off x="1720850" y="5097463"/>
            <a:ext cx="1014413" cy="369887"/>
          </a:xfrm>
          <a:prstGeom prst="rect">
            <a:avLst/>
          </a:prstGeom>
          <a:noFill/>
          <a:ln w="9525">
            <a:noFill/>
            <a:miter lim="800000"/>
            <a:headEnd/>
            <a:tailEnd/>
          </a:ln>
        </p:spPr>
        <p:txBody>
          <a:bodyPr wrap="none">
            <a:spAutoFit/>
          </a:bodyPr>
          <a:lstStyle/>
          <a:p>
            <a:pPr eaLnBrk="1" hangingPunct="1"/>
            <a:r>
              <a:rPr kumimoji="0" lang="en-US" altLang="en-US" sz="1800">
                <a:solidFill>
                  <a:srgbClr val="376092"/>
                </a:solidFill>
                <a:latin typeface="Calibri" pitchFamily="34" charset="0"/>
              </a:rPr>
              <a:t>I-       Q-  </a:t>
            </a:r>
            <a:endParaRPr kumimoji="0" lang="en-GB" altLang="en-US" sz="1800">
              <a:solidFill>
                <a:srgbClr val="376092"/>
              </a:solidFill>
              <a:latin typeface="Calibri" pitchFamily="34" charset="0"/>
            </a:endParaRPr>
          </a:p>
        </p:txBody>
      </p:sp>
      <p:sp>
        <p:nvSpPr>
          <p:cNvPr id="74796" name="TextBox 77"/>
          <p:cNvSpPr txBox="1">
            <a:spLocks noChangeArrowheads="1"/>
          </p:cNvSpPr>
          <p:nvPr/>
        </p:nvSpPr>
        <p:spPr bwMode="auto">
          <a:xfrm>
            <a:off x="2844800" y="4591050"/>
            <a:ext cx="1052513" cy="368300"/>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latin typeface="Calibri" pitchFamily="34" charset="0"/>
              </a:rPr>
              <a:t>I+      Q+  </a:t>
            </a:r>
            <a:endParaRPr kumimoji="0" lang="en-GB" altLang="en-US" sz="1800">
              <a:solidFill>
                <a:srgbClr val="000000"/>
              </a:solidFill>
              <a:latin typeface="Calibri" pitchFamily="34" charset="0"/>
            </a:endParaRPr>
          </a:p>
        </p:txBody>
      </p:sp>
      <p:sp>
        <p:nvSpPr>
          <p:cNvPr id="74797" name="TextBox 78"/>
          <p:cNvSpPr txBox="1">
            <a:spLocks noChangeArrowheads="1"/>
          </p:cNvSpPr>
          <p:nvPr/>
        </p:nvSpPr>
        <p:spPr bwMode="auto">
          <a:xfrm>
            <a:off x="3884613" y="5097463"/>
            <a:ext cx="1014412" cy="369887"/>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latin typeface="Calibri" pitchFamily="34" charset="0"/>
              </a:rPr>
              <a:t>I-       Q-  </a:t>
            </a:r>
            <a:endParaRPr kumimoji="0" lang="en-GB" altLang="en-US" sz="1800">
              <a:solidFill>
                <a:srgbClr val="000000"/>
              </a:solidFill>
              <a:latin typeface="Calibri" pitchFamily="34" charset="0"/>
            </a:endParaRPr>
          </a:p>
        </p:txBody>
      </p:sp>
      <p:cxnSp>
        <p:nvCxnSpPr>
          <p:cNvPr id="81" name="Straight Connector 80"/>
          <p:cNvCxnSpPr/>
          <p:nvPr/>
        </p:nvCxnSpPr>
        <p:spPr>
          <a:xfrm>
            <a:off x="585788" y="5540375"/>
            <a:ext cx="47355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19125" y="4575175"/>
            <a:ext cx="4735513" cy="0"/>
          </a:xfrm>
          <a:prstGeom prst="line">
            <a:avLst/>
          </a:prstGeom>
        </p:spPr>
        <p:style>
          <a:lnRef idx="1">
            <a:schemeClr val="accent1"/>
          </a:lnRef>
          <a:fillRef idx="0">
            <a:schemeClr val="accent1"/>
          </a:fillRef>
          <a:effectRef idx="0">
            <a:schemeClr val="accent1"/>
          </a:effectRef>
          <a:fontRef idx="minor">
            <a:schemeClr val="tx1"/>
          </a:fontRef>
        </p:style>
      </p:cxnSp>
      <p:sp>
        <p:nvSpPr>
          <p:cNvPr id="74800" name="TextBox 2053"/>
          <p:cNvSpPr txBox="1">
            <a:spLocks noChangeArrowheads="1"/>
          </p:cNvSpPr>
          <p:nvPr/>
        </p:nvSpPr>
        <p:spPr bwMode="auto">
          <a:xfrm>
            <a:off x="825500" y="4324350"/>
            <a:ext cx="496888" cy="1200150"/>
          </a:xfrm>
          <a:prstGeom prst="rect">
            <a:avLst/>
          </a:prstGeom>
          <a:noFill/>
          <a:ln w="9525">
            <a:noFill/>
            <a:miter lim="800000"/>
            <a:headEnd/>
            <a:tailEnd/>
          </a:ln>
        </p:spPr>
        <p:txBody>
          <a:bodyPr wrap="none">
            <a:spAutoFit/>
          </a:bodyPr>
          <a:lstStyle/>
          <a:p>
            <a:pPr eaLnBrk="1" hangingPunct="1"/>
            <a:r>
              <a:rPr kumimoji="0" lang="en-US" altLang="en-US" sz="1800">
                <a:solidFill>
                  <a:srgbClr val="FF0000"/>
                </a:solidFill>
                <a:latin typeface="Calibri" pitchFamily="34" charset="0"/>
              </a:rPr>
              <a:t>M+</a:t>
            </a:r>
            <a:endParaRPr kumimoji="0" lang="en-US" altLang="en-US" sz="1800">
              <a:solidFill>
                <a:srgbClr val="000000"/>
              </a:solidFill>
              <a:latin typeface="Calibri" pitchFamily="34" charset="0"/>
            </a:endParaRPr>
          </a:p>
          <a:p>
            <a:pPr eaLnBrk="1" hangingPunct="1"/>
            <a:endParaRPr kumimoji="0" lang="en-US" altLang="en-US" sz="1800">
              <a:solidFill>
                <a:srgbClr val="000000"/>
              </a:solidFill>
              <a:latin typeface="Calibri" pitchFamily="34" charset="0"/>
            </a:endParaRPr>
          </a:p>
          <a:p>
            <a:pPr eaLnBrk="1" hangingPunct="1"/>
            <a:endParaRPr kumimoji="0" lang="en-US" altLang="en-US" sz="1800">
              <a:solidFill>
                <a:srgbClr val="000000"/>
              </a:solidFill>
              <a:latin typeface="Calibri" pitchFamily="34" charset="0"/>
            </a:endParaRPr>
          </a:p>
          <a:p>
            <a:pPr eaLnBrk="1" hangingPunct="1"/>
            <a:r>
              <a:rPr kumimoji="0" lang="en-US" altLang="en-US" sz="1800">
                <a:solidFill>
                  <a:srgbClr val="FF0000"/>
                </a:solidFill>
                <a:latin typeface="Calibri" pitchFamily="34" charset="0"/>
              </a:rPr>
              <a:t>M-</a:t>
            </a:r>
          </a:p>
        </p:txBody>
      </p:sp>
      <p:sp>
        <p:nvSpPr>
          <p:cNvPr id="76" name="Rectangle 75"/>
          <p:cNvSpPr/>
          <p:nvPr/>
        </p:nvSpPr>
        <p:spPr>
          <a:xfrm>
            <a:off x="5259388" y="2497138"/>
            <a:ext cx="530225" cy="7667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80" name="Freeform 79"/>
          <p:cNvSpPr/>
          <p:nvPr/>
        </p:nvSpPr>
        <p:spPr>
          <a:xfrm>
            <a:off x="5316538" y="2547938"/>
            <a:ext cx="446087" cy="190500"/>
          </a:xfrm>
          <a:custGeom>
            <a:avLst/>
            <a:gdLst>
              <a:gd name="connsiteX0" fmla="*/ 0 w 335440"/>
              <a:gd name="connsiteY0" fmla="*/ 150836 h 326882"/>
              <a:gd name="connsiteX1" fmla="*/ 116114 w 335440"/>
              <a:gd name="connsiteY1" fmla="*/ 5693 h 326882"/>
              <a:gd name="connsiteX2" fmla="*/ 217714 w 335440"/>
              <a:gd name="connsiteY2" fmla="*/ 325007 h 326882"/>
              <a:gd name="connsiteX3" fmla="*/ 319314 w 335440"/>
              <a:gd name="connsiteY3" fmla="*/ 136322 h 326882"/>
              <a:gd name="connsiteX4" fmla="*/ 333828 w 335440"/>
              <a:gd name="connsiteY4" fmla="*/ 107293 h 326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440" h="326882">
                <a:moveTo>
                  <a:pt x="0" y="150836"/>
                </a:moveTo>
                <a:cubicBezTo>
                  <a:pt x="39914" y="63750"/>
                  <a:pt x="79828" y="-23335"/>
                  <a:pt x="116114" y="5693"/>
                </a:cubicBezTo>
                <a:cubicBezTo>
                  <a:pt x="152400" y="34721"/>
                  <a:pt x="183847" y="303236"/>
                  <a:pt x="217714" y="325007"/>
                </a:cubicBezTo>
                <a:cubicBezTo>
                  <a:pt x="251581" y="346778"/>
                  <a:pt x="299962" y="172608"/>
                  <a:pt x="319314" y="136322"/>
                </a:cubicBezTo>
                <a:cubicBezTo>
                  <a:pt x="338666" y="100036"/>
                  <a:pt x="336247" y="103664"/>
                  <a:pt x="333828" y="10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83" name="Freeform 82"/>
          <p:cNvSpPr/>
          <p:nvPr/>
        </p:nvSpPr>
        <p:spPr>
          <a:xfrm>
            <a:off x="5318125" y="2743200"/>
            <a:ext cx="446088" cy="188913"/>
          </a:xfrm>
          <a:custGeom>
            <a:avLst/>
            <a:gdLst>
              <a:gd name="connsiteX0" fmla="*/ 0 w 335440"/>
              <a:gd name="connsiteY0" fmla="*/ 150836 h 326882"/>
              <a:gd name="connsiteX1" fmla="*/ 116114 w 335440"/>
              <a:gd name="connsiteY1" fmla="*/ 5693 h 326882"/>
              <a:gd name="connsiteX2" fmla="*/ 217714 w 335440"/>
              <a:gd name="connsiteY2" fmla="*/ 325007 h 326882"/>
              <a:gd name="connsiteX3" fmla="*/ 319314 w 335440"/>
              <a:gd name="connsiteY3" fmla="*/ 136322 h 326882"/>
              <a:gd name="connsiteX4" fmla="*/ 333828 w 335440"/>
              <a:gd name="connsiteY4" fmla="*/ 107293 h 326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440" h="326882">
                <a:moveTo>
                  <a:pt x="0" y="150836"/>
                </a:moveTo>
                <a:cubicBezTo>
                  <a:pt x="39914" y="63750"/>
                  <a:pt x="79828" y="-23335"/>
                  <a:pt x="116114" y="5693"/>
                </a:cubicBezTo>
                <a:cubicBezTo>
                  <a:pt x="152400" y="34721"/>
                  <a:pt x="183847" y="303236"/>
                  <a:pt x="217714" y="325007"/>
                </a:cubicBezTo>
                <a:cubicBezTo>
                  <a:pt x="251581" y="346778"/>
                  <a:pt x="299962" y="172608"/>
                  <a:pt x="319314" y="136322"/>
                </a:cubicBezTo>
                <a:cubicBezTo>
                  <a:pt x="338666" y="100036"/>
                  <a:pt x="336247" y="103664"/>
                  <a:pt x="333828" y="10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84" name="Freeform 83"/>
          <p:cNvSpPr/>
          <p:nvPr/>
        </p:nvSpPr>
        <p:spPr>
          <a:xfrm>
            <a:off x="5332413" y="2928938"/>
            <a:ext cx="447675" cy="190500"/>
          </a:xfrm>
          <a:custGeom>
            <a:avLst/>
            <a:gdLst>
              <a:gd name="connsiteX0" fmla="*/ 0 w 335440"/>
              <a:gd name="connsiteY0" fmla="*/ 150836 h 326882"/>
              <a:gd name="connsiteX1" fmla="*/ 116114 w 335440"/>
              <a:gd name="connsiteY1" fmla="*/ 5693 h 326882"/>
              <a:gd name="connsiteX2" fmla="*/ 217714 w 335440"/>
              <a:gd name="connsiteY2" fmla="*/ 325007 h 326882"/>
              <a:gd name="connsiteX3" fmla="*/ 319314 w 335440"/>
              <a:gd name="connsiteY3" fmla="*/ 136322 h 326882"/>
              <a:gd name="connsiteX4" fmla="*/ 333828 w 335440"/>
              <a:gd name="connsiteY4" fmla="*/ 107293 h 326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440" h="326882">
                <a:moveTo>
                  <a:pt x="0" y="150836"/>
                </a:moveTo>
                <a:cubicBezTo>
                  <a:pt x="39914" y="63750"/>
                  <a:pt x="79828" y="-23335"/>
                  <a:pt x="116114" y="5693"/>
                </a:cubicBezTo>
                <a:cubicBezTo>
                  <a:pt x="152400" y="34721"/>
                  <a:pt x="183847" y="303236"/>
                  <a:pt x="217714" y="325007"/>
                </a:cubicBezTo>
                <a:cubicBezTo>
                  <a:pt x="251581" y="346778"/>
                  <a:pt x="299962" y="172608"/>
                  <a:pt x="319314" y="136322"/>
                </a:cubicBezTo>
                <a:cubicBezTo>
                  <a:pt x="338666" y="100036"/>
                  <a:pt x="336247" y="103664"/>
                  <a:pt x="333828" y="10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cxnSp>
        <p:nvCxnSpPr>
          <p:cNvPr id="85" name="Straight Connector 84"/>
          <p:cNvCxnSpPr/>
          <p:nvPr/>
        </p:nvCxnSpPr>
        <p:spPr>
          <a:xfrm flipV="1">
            <a:off x="5475288" y="2555875"/>
            <a:ext cx="161925" cy="1397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475288" y="2976563"/>
            <a:ext cx="161925" cy="1381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4892675" y="2906713"/>
            <a:ext cx="361950" cy="0"/>
          </a:xfrm>
          <a:prstGeom prst="straightConnector1">
            <a:avLst/>
          </a:prstGeom>
          <a:ln w="38100">
            <a:solidFill>
              <a:srgbClr val="009E47"/>
            </a:solidFill>
            <a:tailEnd type="arrow"/>
          </a:ln>
        </p:spPr>
        <p:style>
          <a:lnRef idx="1">
            <a:schemeClr val="accent1"/>
          </a:lnRef>
          <a:fillRef idx="0">
            <a:schemeClr val="accent1"/>
          </a:fillRef>
          <a:effectRef idx="0">
            <a:schemeClr val="accent1"/>
          </a:effectRef>
          <a:fontRef idx="minor">
            <a:schemeClr val="tx1"/>
          </a:fontRef>
        </p:style>
      </p:cxnSp>
      <p:sp>
        <p:nvSpPr>
          <p:cNvPr id="74808" name="Content Placeholder 2"/>
          <p:cNvSpPr txBox="1">
            <a:spLocks/>
          </p:cNvSpPr>
          <p:nvPr/>
        </p:nvSpPr>
        <p:spPr bwMode="auto">
          <a:xfrm>
            <a:off x="609600" y="3849688"/>
            <a:ext cx="8229600" cy="587375"/>
          </a:xfrm>
          <a:prstGeom prst="rect">
            <a:avLst/>
          </a:prstGeom>
          <a:noFill/>
          <a:ln w="9525">
            <a:noFill/>
            <a:miter lim="800000"/>
            <a:headEnd/>
            <a:tailEnd/>
          </a:ln>
        </p:spPr>
        <p:txBody>
          <a:bodyPr/>
          <a:lstStyle/>
          <a:p>
            <a:pPr eaLnBrk="1" hangingPunct="1">
              <a:spcBef>
                <a:spcPct val="20000"/>
              </a:spcBef>
              <a:buFont typeface="Arial" charset="0"/>
              <a:buNone/>
            </a:pPr>
            <a:r>
              <a:rPr kumimoji="0" lang="en-US" altLang="en-US" sz="2800">
                <a:solidFill>
                  <a:srgbClr val="0070C0"/>
                </a:solidFill>
                <a:latin typeface="Calibri" pitchFamily="34" charset="0"/>
              </a:rPr>
              <a:t>FESA Class: I/Q demodulation</a:t>
            </a:r>
          </a:p>
        </p:txBody>
      </p:sp>
      <p:sp>
        <p:nvSpPr>
          <p:cNvPr id="74809" name="TextBox 4"/>
          <p:cNvSpPr txBox="1">
            <a:spLocks noChangeArrowheads="1"/>
          </p:cNvSpPr>
          <p:nvPr/>
        </p:nvSpPr>
        <p:spPr bwMode="auto">
          <a:xfrm rot="-5400000">
            <a:off x="-359568" y="4739481"/>
            <a:ext cx="1449388" cy="523875"/>
          </a:xfrm>
          <a:prstGeom prst="rect">
            <a:avLst/>
          </a:prstGeom>
          <a:noFill/>
          <a:ln w="9525">
            <a:noFill/>
            <a:miter lim="800000"/>
            <a:headEnd/>
            <a:tailEnd/>
          </a:ln>
        </p:spPr>
        <p:txBody>
          <a:bodyPr wrap="none">
            <a:spAutoFit/>
          </a:bodyPr>
          <a:lstStyle/>
          <a:p>
            <a:pPr algn="ctr" eaLnBrk="1" hangingPunct="1"/>
            <a:r>
              <a:rPr kumimoji="0" lang="en-US" altLang="en-US" sz="1400" b="1">
                <a:solidFill>
                  <a:srgbClr val="FF0000"/>
                </a:solidFill>
                <a:latin typeface="Calibri" pitchFamily="34" charset="0"/>
              </a:rPr>
              <a:t>ADC input  signal</a:t>
            </a:r>
          </a:p>
          <a:p>
            <a:pPr algn="ctr" eaLnBrk="1" hangingPunct="1"/>
            <a:r>
              <a:rPr kumimoji="0" lang="en-US" altLang="en-US" sz="1400" b="1">
                <a:solidFill>
                  <a:srgbClr val="FF0000"/>
                </a:solidFill>
                <a:latin typeface="Calibri" pitchFamily="34" charset="0"/>
              </a:rPr>
              <a:t>IF = 25MHz</a:t>
            </a:r>
            <a:endParaRPr kumimoji="0" lang="en-GB" altLang="en-US" sz="1400" b="1">
              <a:solidFill>
                <a:srgbClr val="FF0000"/>
              </a:solidFill>
              <a:latin typeface="Calibri" pitchFamily="34" charset="0"/>
            </a:endParaRPr>
          </a:p>
        </p:txBody>
      </p:sp>
      <p:cxnSp>
        <p:nvCxnSpPr>
          <p:cNvPr id="100" name="Straight Arrow Connector 99"/>
          <p:cNvCxnSpPr>
            <a:endCxn id="40" idx="1"/>
          </p:cNvCxnSpPr>
          <p:nvPr/>
        </p:nvCxnSpPr>
        <p:spPr>
          <a:xfrm flipV="1">
            <a:off x="5780088" y="2887663"/>
            <a:ext cx="555625" cy="3175"/>
          </a:xfrm>
          <a:prstGeom prst="straightConnector1">
            <a:avLst/>
          </a:prstGeom>
          <a:ln w="38100">
            <a:solidFill>
              <a:srgbClr val="009E47"/>
            </a:solidFill>
            <a:tailEnd type="arrow"/>
          </a:ln>
        </p:spPr>
        <p:style>
          <a:lnRef idx="1">
            <a:schemeClr val="accent1"/>
          </a:lnRef>
          <a:fillRef idx="0">
            <a:schemeClr val="accent1"/>
          </a:fillRef>
          <a:effectRef idx="0">
            <a:schemeClr val="accent1"/>
          </a:effectRef>
          <a:fontRef idx="minor">
            <a:schemeClr val="tx1"/>
          </a:fontRef>
        </p:style>
      </p:cxnSp>
      <p:sp>
        <p:nvSpPr>
          <p:cNvPr id="74811" name="Rectangle 24"/>
          <p:cNvSpPr>
            <a:spLocks noChangeArrowheads="1"/>
          </p:cNvSpPr>
          <p:nvPr/>
        </p:nvSpPr>
        <p:spPr bwMode="auto">
          <a:xfrm>
            <a:off x="5141913" y="3233738"/>
            <a:ext cx="742950" cy="307975"/>
          </a:xfrm>
          <a:prstGeom prst="rect">
            <a:avLst/>
          </a:prstGeom>
          <a:noFill/>
          <a:ln w="9525">
            <a:noFill/>
            <a:miter lim="800000"/>
            <a:headEnd/>
            <a:tailEnd/>
          </a:ln>
        </p:spPr>
        <p:txBody>
          <a:bodyPr wrap="none">
            <a:spAutoFit/>
          </a:bodyPr>
          <a:lstStyle/>
          <a:p>
            <a:pPr algn="ctr" eaLnBrk="1" hangingPunct="1"/>
            <a:r>
              <a:rPr kumimoji="0" lang="en-US" altLang="en-US" sz="1400" i="1">
                <a:solidFill>
                  <a:srgbClr val="0070C0"/>
                </a:solidFill>
                <a:latin typeface="Calibri" pitchFamily="34" charset="0"/>
              </a:rPr>
              <a:t>25 MHz</a:t>
            </a:r>
            <a:endParaRPr kumimoji="0" lang="en-GB" altLang="en-US" sz="1400" i="1">
              <a:solidFill>
                <a:srgbClr val="0070C0"/>
              </a:solidFill>
              <a:latin typeface="Calibri" pitchFamily="34" charset="0"/>
            </a:endParaRPr>
          </a:p>
        </p:txBody>
      </p:sp>
      <p:sp>
        <p:nvSpPr>
          <p:cNvPr id="12" name="Rectangle 11"/>
          <p:cNvSpPr>
            <a:spLocks noRot="1" noChangeAspect="1" noMove="1" noResize="1" noEditPoints="1" noAdjustHandles="1" noChangeArrowheads="1" noChangeShapeType="1" noTextEdit="1"/>
          </p:cNvSpPr>
          <p:nvPr/>
        </p:nvSpPr>
        <p:spPr>
          <a:xfrm>
            <a:off x="39610" y="5563228"/>
            <a:ext cx="1818959" cy="656013"/>
          </a:xfrm>
          <a:prstGeom prst="rect">
            <a:avLst/>
          </a:prstGeom>
          <a:blipFill rotWithShape="0">
            <a:blip r:embed="rId3"/>
            <a:stretch>
              <a:fillRect/>
            </a:stretch>
          </a:blipFill>
        </p:spPr>
        <p:txBody>
          <a:bodyPr/>
          <a:lstStyle/>
          <a:p>
            <a:pPr>
              <a:defRPr/>
            </a:pPr>
            <a:r>
              <a:rPr lang="en-GB">
                <a:noFill/>
              </a:rPr>
              <a:t> </a:t>
            </a:r>
          </a:p>
        </p:txBody>
      </p:sp>
      <p:sp>
        <p:nvSpPr>
          <p:cNvPr id="88" name="Rectangle 87"/>
          <p:cNvSpPr>
            <a:spLocks noRot="1" noChangeAspect="1" noMove="1" noResize="1" noEditPoints="1" noAdjustHandles="1" noChangeArrowheads="1" noChangeShapeType="1" noTextEdit="1"/>
          </p:cNvSpPr>
          <p:nvPr/>
        </p:nvSpPr>
        <p:spPr>
          <a:xfrm>
            <a:off x="8105" y="6143317"/>
            <a:ext cx="2109937" cy="714683"/>
          </a:xfrm>
          <a:prstGeom prst="rect">
            <a:avLst/>
          </a:prstGeom>
          <a:blipFill rotWithShape="0">
            <a:blip r:embed="rId4"/>
            <a:stretch>
              <a:fillRect b="-6838"/>
            </a:stretch>
          </a:blipFill>
        </p:spPr>
        <p:txBody>
          <a:bodyPr/>
          <a:lstStyle/>
          <a:p>
            <a:pPr>
              <a:defRPr/>
            </a:pPr>
            <a:r>
              <a:rPr lang="en-GB">
                <a:noFill/>
              </a:rPr>
              <a:t> </a:t>
            </a:r>
          </a:p>
        </p:txBody>
      </p:sp>
      <p:sp>
        <p:nvSpPr>
          <p:cNvPr id="13" name="TextBox 12"/>
          <p:cNvSpPr txBox="1">
            <a:spLocks noRot="1" noChangeAspect="1" noMove="1" noResize="1" noEditPoints="1" noAdjustHandles="1" noChangeArrowheads="1" noChangeShapeType="1" noTextEdit="1"/>
          </p:cNvSpPr>
          <p:nvPr/>
        </p:nvSpPr>
        <p:spPr>
          <a:xfrm>
            <a:off x="2672057" y="5943308"/>
            <a:ext cx="1455515" cy="418448"/>
          </a:xfrm>
          <a:prstGeom prst="rect">
            <a:avLst/>
          </a:prstGeom>
          <a:blipFill rotWithShape="0">
            <a:blip r:embed="rId5"/>
            <a:stretch>
              <a:fillRect b="-1449"/>
            </a:stretch>
          </a:blipFill>
        </p:spPr>
        <p:txBody>
          <a:bodyPr/>
          <a:lstStyle/>
          <a:p>
            <a:pPr>
              <a:defRPr/>
            </a:pPr>
            <a:r>
              <a:rPr lang="en-GB">
                <a:noFill/>
              </a:rPr>
              <a:t> </a:t>
            </a:r>
          </a:p>
        </p:txBody>
      </p:sp>
      <p:sp>
        <p:nvSpPr>
          <p:cNvPr id="74815" name="TextBox 65"/>
          <p:cNvSpPr txBox="1">
            <a:spLocks noChangeArrowheads="1"/>
          </p:cNvSpPr>
          <p:nvPr/>
        </p:nvSpPr>
        <p:spPr bwMode="auto">
          <a:xfrm>
            <a:off x="6770688" y="4060825"/>
            <a:ext cx="895350" cy="369888"/>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R</a:t>
            </a:r>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L</a:t>
            </a:r>
          </a:p>
        </p:txBody>
      </p:sp>
      <p:sp>
        <p:nvSpPr>
          <p:cNvPr id="74816" name="TextBox 68"/>
          <p:cNvSpPr txBox="1">
            <a:spLocks noChangeArrowheads="1"/>
          </p:cNvSpPr>
          <p:nvPr/>
        </p:nvSpPr>
        <p:spPr bwMode="auto">
          <a:xfrm>
            <a:off x="6332538" y="4424363"/>
            <a:ext cx="1812925" cy="368300"/>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R</a:t>
            </a:r>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L</a:t>
            </a:r>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U</a:t>
            </a:r>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D</a:t>
            </a:r>
          </a:p>
        </p:txBody>
      </p:sp>
      <p:cxnSp>
        <p:nvCxnSpPr>
          <p:cNvPr id="71" name="Straight Connector 70"/>
          <p:cNvCxnSpPr/>
          <p:nvPr/>
        </p:nvCxnSpPr>
        <p:spPr>
          <a:xfrm>
            <a:off x="6415088" y="4416425"/>
            <a:ext cx="16637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4818" name="TextBox 88"/>
          <p:cNvSpPr txBox="1">
            <a:spLocks noChangeArrowheads="1"/>
          </p:cNvSpPr>
          <p:nvPr/>
        </p:nvSpPr>
        <p:spPr bwMode="auto">
          <a:xfrm>
            <a:off x="5729288" y="4235450"/>
            <a:ext cx="679450" cy="369888"/>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latin typeface="Symbol" pitchFamily="18" charset="2"/>
                <a:cs typeface="Times New Roman" pitchFamily="18" charset="0"/>
              </a:rPr>
              <a:t>D</a:t>
            </a:r>
            <a:r>
              <a:rPr kumimoji="0" lang="en-US" altLang="en-US" sz="1800">
                <a:solidFill>
                  <a:srgbClr val="000000"/>
                </a:solidFill>
                <a:cs typeface="Times New Roman" pitchFamily="18" charset="0"/>
              </a:rPr>
              <a:t>H =</a:t>
            </a:r>
            <a:endParaRPr kumimoji="0" lang="en-US" altLang="en-US" sz="1800" baseline="-25000">
              <a:solidFill>
                <a:srgbClr val="000000"/>
              </a:solidFill>
              <a:cs typeface="Times New Roman" pitchFamily="18" charset="0"/>
            </a:endParaRPr>
          </a:p>
        </p:txBody>
      </p:sp>
      <p:sp>
        <p:nvSpPr>
          <p:cNvPr id="74819" name="TextBox 89"/>
          <p:cNvSpPr txBox="1">
            <a:spLocks noChangeArrowheads="1"/>
          </p:cNvSpPr>
          <p:nvPr/>
        </p:nvSpPr>
        <p:spPr bwMode="auto">
          <a:xfrm>
            <a:off x="6296025" y="4975225"/>
            <a:ext cx="1663700" cy="369888"/>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latin typeface="Symbol" pitchFamily="18" charset="2"/>
                <a:sym typeface="Symbol" pitchFamily="18" charset="2"/>
              </a:rPr>
              <a:t> = </a:t>
            </a:r>
            <a:r>
              <a:rPr kumimoji="0" lang="en-US" altLang="en-US" sz="1800" baseline="-25000">
                <a:solidFill>
                  <a:srgbClr val="000000"/>
                </a:solidFill>
                <a:cs typeface="Times New Roman" pitchFamily="18" charset="0"/>
                <a:sym typeface="Symbol" pitchFamily="18" charset="2"/>
              </a:rPr>
              <a:t>beam</a:t>
            </a:r>
            <a:r>
              <a:rPr kumimoji="0" lang="en-US" altLang="en-US" sz="1800">
                <a:solidFill>
                  <a:srgbClr val="000000"/>
                </a:solidFill>
                <a:latin typeface="Calibri" pitchFamily="34" charset="0"/>
                <a:sym typeface="Symbol" pitchFamily="18" charset="2"/>
              </a:rPr>
              <a:t> - </a:t>
            </a:r>
            <a:r>
              <a:rPr kumimoji="0" lang="en-US" altLang="en-US" sz="1800">
                <a:solidFill>
                  <a:srgbClr val="000000"/>
                </a:solidFill>
                <a:latin typeface="Symbol" pitchFamily="18" charset="2"/>
                <a:sym typeface="Symbol" pitchFamily="18" charset="2"/>
              </a:rPr>
              <a:t></a:t>
            </a:r>
            <a:r>
              <a:rPr kumimoji="0" lang="en-US" altLang="en-US" sz="1800" baseline="-25000">
                <a:solidFill>
                  <a:srgbClr val="000000"/>
                </a:solidFill>
                <a:cs typeface="Times New Roman" pitchFamily="18" charset="0"/>
                <a:sym typeface="Symbol" pitchFamily="18" charset="2"/>
              </a:rPr>
              <a:t>LO</a:t>
            </a:r>
            <a:endParaRPr kumimoji="0" lang="en-US" altLang="en-US" sz="1800" baseline="-25000">
              <a:solidFill>
                <a:srgbClr val="000000"/>
              </a:solidFill>
              <a:cs typeface="Times New Roman" pitchFamily="18" charset="0"/>
            </a:endParaRPr>
          </a:p>
        </p:txBody>
      </p:sp>
      <p:sp>
        <p:nvSpPr>
          <p:cNvPr id="74820" name="TextBox 90"/>
          <p:cNvSpPr txBox="1">
            <a:spLocks noChangeArrowheads="1"/>
          </p:cNvSpPr>
          <p:nvPr/>
        </p:nvSpPr>
        <p:spPr bwMode="auto">
          <a:xfrm>
            <a:off x="6313488" y="5626100"/>
            <a:ext cx="2227262" cy="369888"/>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cs typeface="Times New Roman" pitchFamily="18" charset="0"/>
              </a:rPr>
              <a:t>I </a:t>
            </a:r>
            <a:r>
              <a:rPr kumimoji="0" lang="en-US" altLang="en-US" sz="1800">
                <a:solidFill>
                  <a:srgbClr val="000000"/>
                </a:solidFill>
                <a:cs typeface="Times New Roman" pitchFamily="18" charset="0"/>
                <a:sym typeface="Symbol" pitchFamily="18" charset="2"/>
              </a:rPr>
              <a:t></a:t>
            </a:r>
            <a:r>
              <a:rPr kumimoji="0" lang="en-US" altLang="en-US" sz="1800">
                <a:solidFill>
                  <a:srgbClr val="000000"/>
                </a:solidFill>
                <a:cs typeface="Times New Roman" pitchFamily="18" charset="0"/>
              </a:rPr>
              <a:t> M</a:t>
            </a:r>
            <a:r>
              <a:rPr kumimoji="0" lang="en-US" altLang="en-US" sz="1800" baseline="-25000">
                <a:solidFill>
                  <a:srgbClr val="000000"/>
                </a:solidFill>
                <a:cs typeface="Times New Roman" pitchFamily="18" charset="0"/>
              </a:rPr>
              <a:t>R</a:t>
            </a:r>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L</a:t>
            </a:r>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U</a:t>
            </a:r>
            <a:r>
              <a:rPr kumimoji="0" lang="en-US" altLang="en-US" sz="1800">
                <a:solidFill>
                  <a:srgbClr val="000000"/>
                </a:solidFill>
                <a:cs typeface="Times New Roman" pitchFamily="18" charset="0"/>
              </a:rPr>
              <a:t>+M</a:t>
            </a:r>
            <a:r>
              <a:rPr kumimoji="0" lang="en-US" altLang="en-US" sz="1800" baseline="-25000">
                <a:solidFill>
                  <a:srgbClr val="000000"/>
                </a:solidFill>
                <a:cs typeface="Times New Roman" pitchFamily="18" charset="0"/>
              </a:rPr>
              <a:t>D</a:t>
            </a:r>
          </a:p>
        </p:txBody>
      </p:sp>
      <p:sp>
        <p:nvSpPr>
          <p:cNvPr id="74821" name="TextBox 91"/>
          <p:cNvSpPr txBox="1">
            <a:spLocks noChangeArrowheads="1"/>
          </p:cNvSpPr>
          <p:nvPr/>
        </p:nvSpPr>
        <p:spPr bwMode="auto">
          <a:xfrm>
            <a:off x="6296025" y="6313488"/>
            <a:ext cx="2103438" cy="368300"/>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cs typeface="Times New Roman" pitchFamily="18" charset="0"/>
              </a:rPr>
              <a:t>TOF</a:t>
            </a:r>
            <a:r>
              <a:rPr kumimoji="0" lang="en-US" altLang="en-US" sz="1800">
                <a:solidFill>
                  <a:srgbClr val="000000"/>
                </a:solidFill>
                <a:latin typeface="Calibri" pitchFamily="34" charset="0"/>
              </a:rPr>
              <a:t> = </a:t>
            </a:r>
            <a:r>
              <a:rPr kumimoji="0" lang="en-US" altLang="en-US" sz="1800">
                <a:solidFill>
                  <a:srgbClr val="000000"/>
                </a:solidFill>
                <a:latin typeface="Calibri" pitchFamily="34" charset="0"/>
                <a:sym typeface="Symbol" pitchFamily="18" charset="2"/>
              </a:rPr>
              <a:t></a:t>
            </a:r>
            <a:r>
              <a:rPr kumimoji="0" lang="en-US" altLang="en-US" sz="1800" baseline="-25000">
                <a:solidFill>
                  <a:srgbClr val="000000"/>
                </a:solidFill>
                <a:cs typeface="Times New Roman" pitchFamily="18" charset="0"/>
              </a:rPr>
              <a:t>PU2</a:t>
            </a:r>
            <a:r>
              <a:rPr kumimoji="0" lang="en-US" altLang="en-US" sz="1800">
                <a:solidFill>
                  <a:srgbClr val="000000"/>
                </a:solidFill>
                <a:latin typeface="Calibri" pitchFamily="34" charset="0"/>
              </a:rPr>
              <a:t> - </a:t>
            </a:r>
            <a:r>
              <a:rPr kumimoji="0" lang="en-US" altLang="en-US" sz="1800">
                <a:solidFill>
                  <a:srgbClr val="000000"/>
                </a:solidFill>
                <a:latin typeface="Calibri" pitchFamily="34" charset="0"/>
                <a:sym typeface="Symbol" pitchFamily="18" charset="2"/>
              </a:rPr>
              <a:t></a:t>
            </a:r>
            <a:r>
              <a:rPr kumimoji="0" lang="en-US" altLang="en-US" sz="1800" baseline="-25000">
                <a:solidFill>
                  <a:srgbClr val="000000"/>
                </a:solidFill>
                <a:cs typeface="Times New Roman" pitchFamily="18" charset="0"/>
              </a:rPr>
              <a:t>PU1</a:t>
            </a:r>
          </a:p>
        </p:txBody>
      </p:sp>
      <p:sp>
        <p:nvSpPr>
          <p:cNvPr id="93" name="Rectangle 92"/>
          <p:cNvSpPr/>
          <p:nvPr/>
        </p:nvSpPr>
        <p:spPr>
          <a:xfrm>
            <a:off x="5721350" y="4060825"/>
            <a:ext cx="3302000" cy="27654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800">
              <a:solidFill>
                <a:prstClr val="white"/>
              </a:solidFill>
            </a:endParaRPr>
          </a:p>
        </p:txBody>
      </p:sp>
      <p:sp>
        <p:nvSpPr>
          <p:cNvPr id="94" name="Rectangle 93"/>
          <p:cNvSpPr/>
          <p:nvPr/>
        </p:nvSpPr>
        <p:spPr>
          <a:xfrm>
            <a:off x="7489825" y="1817688"/>
            <a:ext cx="1543050" cy="1655762"/>
          </a:xfrm>
          <a:prstGeom prst="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a:solidFill>
                <a:prstClr val="white"/>
              </a:solidFill>
            </a:endParaRPr>
          </a:p>
        </p:txBody>
      </p:sp>
      <p:sp>
        <p:nvSpPr>
          <p:cNvPr id="74824" name="TextBox 100"/>
          <p:cNvSpPr txBox="1">
            <a:spLocks noChangeArrowheads="1"/>
          </p:cNvSpPr>
          <p:nvPr/>
        </p:nvSpPr>
        <p:spPr bwMode="auto">
          <a:xfrm>
            <a:off x="8094663" y="4244975"/>
            <a:ext cx="768350" cy="368300"/>
          </a:xfrm>
          <a:prstGeom prst="rect">
            <a:avLst/>
          </a:prstGeom>
          <a:noFill/>
          <a:ln w="9525">
            <a:noFill/>
            <a:miter lim="800000"/>
            <a:headEnd/>
            <a:tailEnd/>
          </a:ln>
        </p:spPr>
        <p:txBody>
          <a:bodyPr wrap="none">
            <a:spAutoFit/>
          </a:bodyPr>
          <a:lstStyle/>
          <a:p>
            <a:pPr eaLnBrk="1" hangingPunct="1"/>
            <a:r>
              <a:rPr kumimoji="0" lang="en-US" altLang="en-US" sz="1800">
                <a:solidFill>
                  <a:srgbClr val="000000"/>
                </a:solidFill>
                <a:cs typeface="Times New Roman" pitchFamily="18" charset="0"/>
              </a:rPr>
              <a:t>S</a:t>
            </a:r>
            <a:r>
              <a:rPr kumimoji="0" lang="en-US" altLang="en-US" sz="1800">
                <a:solidFill>
                  <a:srgbClr val="000000"/>
                </a:solidFill>
                <a:latin typeface="Arial" charset="0"/>
                <a:cs typeface="Arial" charset="0"/>
              </a:rPr>
              <a:t>×</a:t>
            </a:r>
            <a:r>
              <a:rPr kumimoji="0" lang="en-US" altLang="en-US" sz="1800">
                <a:solidFill>
                  <a:srgbClr val="000000"/>
                </a:solidFill>
                <a:cs typeface="Times New Roman" pitchFamily="18" charset="0"/>
              </a:rPr>
              <a:t>Cal</a:t>
            </a:r>
            <a:endParaRPr kumimoji="0" lang="en-US" altLang="en-US" sz="1800" baseline="-25000">
              <a:solidFill>
                <a:srgbClr val="000000"/>
              </a:solidFill>
              <a:cs typeface="Times New Roman" pitchFamily="18" charset="0"/>
            </a:endParaRPr>
          </a:p>
        </p:txBody>
      </p:sp>
      <p:sp>
        <p:nvSpPr>
          <p:cNvPr id="74825" name="Content Placeholder 2"/>
          <p:cNvSpPr>
            <a:spLocks noGrp="1"/>
          </p:cNvSpPr>
          <p:nvPr>
            <p:ph idx="1"/>
          </p:nvPr>
        </p:nvSpPr>
        <p:spPr/>
        <p:txBody>
          <a:bodyPr/>
          <a:lstStyle/>
          <a:p>
            <a:pPr eaLnBrk="1" hangingPunct="1"/>
            <a:endParaRPr lang="ru-RU"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txBox="1">
            <a:spLocks/>
          </p:cNvSpPr>
          <p:nvPr/>
        </p:nvSpPr>
        <p:spPr bwMode="auto">
          <a:xfrm>
            <a:off x="476250" y="42863"/>
            <a:ext cx="8229600" cy="1143000"/>
          </a:xfrm>
          <a:prstGeom prst="rect">
            <a:avLst/>
          </a:prstGeom>
          <a:noFill/>
          <a:ln w="9525">
            <a:noFill/>
            <a:miter lim="800000"/>
            <a:headEnd/>
            <a:tailEnd/>
          </a:ln>
        </p:spPr>
        <p:txBody>
          <a:bodyPr anchor="ctr"/>
          <a:lstStyle/>
          <a:p>
            <a:pPr algn="ctr" eaLnBrk="1" hangingPunct="1"/>
            <a:r>
              <a:rPr kumimoji="0" lang="en-GB" altLang="en-US" sz="4400">
                <a:solidFill>
                  <a:srgbClr val="000000"/>
                </a:solidFill>
                <a:latin typeface="Calibri" pitchFamily="34" charset="0"/>
              </a:rPr>
              <a:t>Can we trust the acq. Chain ?</a:t>
            </a:r>
          </a:p>
        </p:txBody>
      </p:sp>
      <p:pic>
        <p:nvPicPr>
          <p:cNvPr id="75779" name="Picture 5" descr="E:\CERN\Linac 4\2015 Linac2\2015-03-23-Injection\20150323_145340 (2).jpg"/>
          <p:cNvPicPr>
            <a:picLocks noChangeAspect="1" noChangeArrowheads="1"/>
          </p:cNvPicPr>
          <p:nvPr/>
        </p:nvPicPr>
        <p:blipFill>
          <a:blip r:embed="rId3"/>
          <a:srcRect l="20901" t="4285" r="18629"/>
          <a:stretch>
            <a:fillRect/>
          </a:stretch>
        </p:blipFill>
        <p:spPr bwMode="auto">
          <a:xfrm>
            <a:off x="1471613" y="1400175"/>
            <a:ext cx="2532062" cy="2106613"/>
          </a:xfrm>
          <a:prstGeom prst="rect">
            <a:avLst/>
          </a:prstGeom>
          <a:noFill/>
          <a:ln w="9525">
            <a:noFill/>
            <a:miter lim="800000"/>
            <a:headEnd/>
            <a:tailEnd/>
          </a:ln>
        </p:spPr>
      </p:pic>
      <p:pic>
        <p:nvPicPr>
          <p:cNvPr id="75780" name="Picture 3" descr="E:\CERN\Linac 4\2015 Linac2\2015-03-23-Injection\Linac4_Linac2_PSB_Trajectory_BI_Expert_23-Mar-15_14-53-38.png"/>
          <p:cNvPicPr>
            <a:picLocks noChangeAspect="1" noChangeArrowheads="1"/>
          </p:cNvPicPr>
          <p:nvPr/>
        </p:nvPicPr>
        <p:blipFill>
          <a:blip r:embed="rId4"/>
          <a:srcRect l="28021" t="42377" r="25284" b="5057"/>
          <a:stretch>
            <a:fillRect/>
          </a:stretch>
        </p:blipFill>
        <p:spPr bwMode="auto">
          <a:xfrm>
            <a:off x="5167313" y="1400175"/>
            <a:ext cx="2744787" cy="2174875"/>
          </a:xfrm>
          <a:prstGeom prst="rect">
            <a:avLst/>
          </a:prstGeom>
          <a:noFill/>
          <a:ln w="9525">
            <a:noFill/>
            <a:miter lim="800000"/>
            <a:headEnd/>
            <a:tailEnd/>
          </a:ln>
        </p:spPr>
      </p:pic>
      <p:pic>
        <p:nvPicPr>
          <p:cNvPr id="1030" name="Picture 6" descr="E:\CERN\Linac 4\2015 Linac2\2015-03-23-Injection\20150323_145753.jpg"/>
          <p:cNvPicPr>
            <a:picLocks noChangeAspect="1" noChangeArrowheads="1"/>
          </p:cNvPicPr>
          <p:nvPr/>
        </p:nvPicPr>
        <p:blipFill>
          <a:blip r:embed="rId5"/>
          <a:srcRect l="25327" t="24202" r="30679" b="12471"/>
          <a:stretch>
            <a:fillRect/>
          </a:stretch>
        </p:blipFill>
        <p:spPr bwMode="auto">
          <a:xfrm>
            <a:off x="1506538" y="3849688"/>
            <a:ext cx="2551112" cy="2044700"/>
          </a:xfrm>
          <a:prstGeom prst="rect">
            <a:avLst/>
          </a:prstGeom>
          <a:noFill/>
          <a:ln w="9525">
            <a:noFill/>
            <a:miter lim="800000"/>
            <a:headEnd/>
            <a:tailEnd/>
          </a:ln>
        </p:spPr>
      </p:pic>
      <p:pic>
        <p:nvPicPr>
          <p:cNvPr id="1031" name="Picture 7" descr="E:\CERN\Linac 4\2015 Linac2\2015-03-23-Injection\Linac4_Linac2_PSB_Trajectory_BI_Expert_23-Mar-15_14-57-53.png"/>
          <p:cNvPicPr>
            <a:picLocks noChangeAspect="1" noChangeArrowheads="1"/>
          </p:cNvPicPr>
          <p:nvPr/>
        </p:nvPicPr>
        <p:blipFill>
          <a:blip r:embed="rId6"/>
          <a:srcRect l="28003" t="46729" r="25124" b="5186"/>
          <a:stretch>
            <a:fillRect/>
          </a:stretch>
        </p:blipFill>
        <p:spPr bwMode="auto">
          <a:xfrm>
            <a:off x="5187950" y="3683000"/>
            <a:ext cx="2724150" cy="2338388"/>
          </a:xfrm>
          <a:prstGeom prst="rect">
            <a:avLst/>
          </a:prstGeom>
          <a:noFill/>
          <a:ln w="9525">
            <a:noFill/>
            <a:miter lim="800000"/>
            <a:headEnd/>
            <a:tailEnd/>
          </a:ln>
        </p:spPr>
      </p:pic>
      <p:cxnSp>
        <p:nvCxnSpPr>
          <p:cNvPr id="8" name="Straight Arrow Connector 7"/>
          <p:cNvCxnSpPr/>
          <p:nvPr/>
        </p:nvCxnSpPr>
        <p:spPr>
          <a:xfrm>
            <a:off x="1735138" y="5259388"/>
            <a:ext cx="2268537" cy="20637"/>
          </a:xfrm>
          <a:prstGeom prst="straightConnector1">
            <a:avLst/>
          </a:prstGeom>
          <a:ln w="635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2185988" y="4859338"/>
            <a:ext cx="1366837" cy="369887"/>
          </a:xfrm>
          <a:prstGeom prst="rect">
            <a:avLst/>
          </a:prstGeom>
          <a:noFill/>
          <a:ln w="9525">
            <a:noFill/>
            <a:miter lim="800000"/>
            <a:headEnd/>
            <a:tailEnd/>
          </a:ln>
        </p:spPr>
        <p:txBody>
          <a:bodyPr wrap="none">
            <a:spAutoFit/>
          </a:bodyPr>
          <a:lstStyle/>
          <a:p>
            <a:pPr eaLnBrk="1" hangingPunct="1"/>
            <a:r>
              <a:rPr kumimoji="0" lang="en-GB" altLang="en-US" sz="1800" b="1">
                <a:solidFill>
                  <a:srgbClr val="FFFFFF"/>
                </a:solidFill>
                <a:latin typeface="Calibri" pitchFamily="34" charset="0"/>
              </a:rPr>
              <a:t>Sweep 20 </a:t>
            </a:r>
            <a:r>
              <a:rPr kumimoji="0" lang="en-GB" altLang="en-US" sz="1800" b="1">
                <a:solidFill>
                  <a:srgbClr val="FFFFFF"/>
                </a:solidFill>
                <a:latin typeface="Symbol" pitchFamily="18" charset="2"/>
              </a:rPr>
              <a:t>m</a:t>
            </a:r>
            <a:r>
              <a:rPr kumimoji="0" lang="en-GB" altLang="en-US" sz="1800" b="1">
                <a:solidFill>
                  <a:srgbClr val="FFFFFF"/>
                </a:solidFill>
                <a:latin typeface="Calibri" pitchFamily="34" charset="0"/>
              </a:rPr>
              <a:t>s</a:t>
            </a:r>
          </a:p>
        </p:txBody>
      </p:sp>
      <p:sp>
        <p:nvSpPr>
          <p:cNvPr id="75785" name="TextBox 9"/>
          <p:cNvSpPr txBox="1">
            <a:spLocks noChangeArrowheads="1"/>
          </p:cNvSpPr>
          <p:nvPr/>
        </p:nvSpPr>
        <p:spPr bwMode="auto">
          <a:xfrm>
            <a:off x="1292225" y="808038"/>
            <a:ext cx="2992438" cy="646112"/>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Spectrum analyzer</a:t>
            </a:r>
          </a:p>
          <a:p>
            <a:pPr eaLnBrk="1" hangingPunct="1"/>
            <a:r>
              <a:rPr kumimoji="0" lang="en-GB" altLang="en-US" sz="1800">
                <a:solidFill>
                  <a:srgbClr val="000000"/>
                </a:solidFill>
                <a:latin typeface="Calibri" pitchFamily="34" charset="0"/>
              </a:rPr>
              <a:t>Linear scale, span 0Hz, trigger</a:t>
            </a:r>
          </a:p>
        </p:txBody>
      </p:sp>
      <p:sp>
        <p:nvSpPr>
          <p:cNvPr id="75786" name="TextBox 10"/>
          <p:cNvSpPr txBox="1">
            <a:spLocks noChangeArrowheads="1"/>
          </p:cNvSpPr>
          <p:nvPr/>
        </p:nvSpPr>
        <p:spPr bwMode="auto">
          <a:xfrm>
            <a:off x="76200" y="1722438"/>
            <a:ext cx="1355725" cy="647700"/>
          </a:xfrm>
          <a:prstGeom prst="rect">
            <a:avLst/>
          </a:prstGeom>
          <a:noFill/>
          <a:ln w="9525">
            <a:noFill/>
            <a:miter lim="800000"/>
            <a:headEnd/>
            <a:tailEnd/>
          </a:ln>
        </p:spPr>
        <p:txBody>
          <a:bodyPr wrap="none">
            <a:spAutoFit/>
          </a:bodyPr>
          <a:lstStyle/>
          <a:p>
            <a:pPr eaLnBrk="1" hangingPunct="1"/>
            <a:r>
              <a:rPr kumimoji="0" lang="en-GB" altLang="en-US" sz="1800">
                <a:solidFill>
                  <a:srgbClr val="FF0000"/>
                </a:solidFill>
                <a:latin typeface="Calibri" pitchFamily="34" charset="0"/>
              </a:rPr>
              <a:t>1</a:t>
            </a:r>
            <a:r>
              <a:rPr kumimoji="0" lang="en-GB" altLang="en-US" sz="1800" baseline="30000">
                <a:solidFill>
                  <a:srgbClr val="FF0000"/>
                </a:solidFill>
                <a:latin typeface="Calibri" pitchFamily="34" charset="0"/>
              </a:rPr>
              <a:t>st</a:t>
            </a:r>
            <a:r>
              <a:rPr kumimoji="0" lang="en-GB" altLang="en-US" sz="1800">
                <a:solidFill>
                  <a:srgbClr val="FF0000"/>
                </a:solidFill>
                <a:latin typeface="Calibri" pitchFamily="34" charset="0"/>
              </a:rPr>
              <a:t> harmonic</a:t>
            </a:r>
          </a:p>
          <a:p>
            <a:pPr eaLnBrk="1" hangingPunct="1"/>
            <a:r>
              <a:rPr kumimoji="0" lang="en-GB" altLang="en-US" sz="1800">
                <a:solidFill>
                  <a:srgbClr val="FF0000"/>
                </a:solidFill>
                <a:latin typeface="Calibri" pitchFamily="34" charset="0"/>
              </a:rPr>
              <a:t>202.5 MHz</a:t>
            </a:r>
          </a:p>
        </p:txBody>
      </p:sp>
      <p:sp>
        <p:nvSpPr>
          <p:cNvPr id="20" name="TextBox 19"/>
          <p:cNvSpPr txBox="1">
            <a:spLocks noChangeArrowheads="1"/>
          </p:cNvSpPr>
          <p:nvPr/>
        </p:nvSpPr>
        <p:spPr bwMode="auto">
          <a:xfrm>
            <a:off x="0" y="4044950"/>
            <a:ext cx="1406525" cy="646113"/>
          </a:xfrm>
          <a:prstGeom prst="rect">
            <a:avLst/>
          </a:prstGeom>
          <a:noFill/>
          <a:ln w="9525">
            <a:noFill/>
            <a:miter lim="800000"/>
            <a:headEnd/>
            <a:tailEnd/>
          </a:ln>
        </p:spPr>
        <p:txBody>
          <a:bodyPr wrap="none">
            <a:spAutoFit/>
          </a:bodyPr>
          <a:lstStyle/>
          <a:p>
            <a:pPr eaLnBrk="1" hangingPunct="1"/>
            <a:r>
              <a:rPr kumimoji="0" lang="en-GB" altLang="en-US" sz="1800">
                <a:solidFill>
                  <a:srgbClr val="0070C0"/>
                </a:solidFill>
                <a:latin typeface="Calibri" pitchFamily="34" charset="0"/>
              </a:rPr>
              <a:t>2</a:t>
            </a:r>
            <a:r>
              <a:rPr kumimoji="0" lang="en-GB" altLang="en-US" sz="1800" baseline="30000">
                <a:solidFill>
                  <a:srgbClr val="0070C0"/>
                </a:solidFill>
                <a:latin typeface="Calibri" pitchFamily="34" charset="0"/>
              </a:rPr>
              <a:t>nd</a:t>
            </a:r>
            <a:r>
              <a:rPr kumimoji="0" lang="en-GB" altLang="en-US" sz="1800">
                <a:solidFill>
                  <a:srgbClr val="0070C0"/>
                </a:solidFill>
                <a:latin typeface="Calibri" pitchFamily="34" charset="0"/>
              </a:rPr>
              <a:t> harmonic</a:t>
            </a:r>
          </a:p>
          <a:p>
            <a:pPr eaLnBrk="1" hangingPunct="1"/>
            <a:r>
              <a:rPr kumimoji="0" lang="en-GB" altLang="en-US" sz="1800">
                <a:solidFill>
                  <a:srgbClr val="0070C0"/>
                </a:solidFill>
                <a:latin typeface="Calibri" pitchFamily="34" charset="0"/>
              </a:rPr>
              <a:t>405 MHz</a:t>
            </a:r>
          </a:p>
        </p:txBody>
      </p:sp>
      <p:cxnSp>
        <p:nvCxnSpPr>
          <p:cNvPr id="22" name="Straight Arrow Connector 21"/>
          <p:cNvCxnSpPr/>
          <p:nvPr/>
        </p:nvCxnSpPr>
        <p:spPr>
          <a:xfrm>
            <a:off x="1655763" y="2924175"/>
            <a:ext cx="2347912" cy="11113"/>
          </a:xfrm>
          <a:prstGeom prst="straightConnector1">
            <a:avLst/>
          </a:prstGeom>
          <a:ln w="635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5789" name="TextBox 22"/>
          <p:cNvSpPr txBox="1">
            <a:spLocks noChangeArrowheads="1"/>
          </p:cNvSpPr>
          <p:nvPr/>
        </p:nvSpPr>
        <p:spPr bwMode="auto">
          <a:xfrm>
            <a:off x="2149475" y="2487613"/>
            <a:ext cx="1366838" cy="369887"/>
          </a:xfrm>
          <a:prstGeom prst="rect">
            <a:avLst/>
          </a:prstGeom>
          <a:noFill/>
          <a:ln w="9525">
            <a:noFill/>
            <a:miter lim="800000"/>
            <a:headEnd/>
            <a:tailEnd/>
          </a:ln>
        </p:spPr>
        <p:txBody>
          <a:bodyPr wrap="none">
            <a:spAutoFit/>
          </a:bodyPr>
          <a:lstStyle/>
          <a:p>
            <a:pPr eaLnBrk="1" hangingPunct="1"/>
            <a:r>
              <a:rPr kumimoji="0" lang="en-GB" altLang="en-US" sz="1800" b="1">
                <a:solidFill>
                  <a:srgbClr val="FFFFFF"/>
                </a:solidFill>
                <a:latin typeface="Calibri" pitchFamily="34" charset="0"/>
              </a:rPr>
              <a:t>Sweep 20 </a:t>
            </a:r>
            <a:r>
              <a:rPr kumimoji="0" lang="en-GB" altLang="en-US" sz="1800" b="1">
                <a:solidFill>
                  <a:srgbClr val="FFFFFF"/>
                </a:solidFill>
                <a:latin typeface="Symbol" pitchFamily="18" charset="2"/>
              </a:rPr>
              <a:t>m</a:t>
            </a:r>
            <a:r>
              <a:rPr kumimoji="0" lang="en-GB" altLang="en-US" sz="1800" b="1">
                <a:solidFill>
                  <a:srgbClr val="FFFFFF"/>
                </a:solidFill>
                <a:latin typeface="Calibri" pitchFamily="34" charset="0"/>
              </a:rPr>
              <a:t>s</a:t>
            </a:r>
          </a:p>
        </p:txBody>
      </p:sp>
      <p:sp>
        <p:nvSpPr>
          <p:cNvPr id="75790" name="TextBox 26"/>
          <p:cNvSpPr txBox="1">
            <a:spLocks noChangeArrowheads="1"/>
          </p:cNvSpPr>
          <p:nvPr/>
        </p:nvSpPr>
        <p:spPr bwMode="auto">
          <a:xfrm>
            <a:off x="5734050" y="1047750"/>
            <a:ext cx="1747838" cy="369888"/>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Linac2 aqn chain</a:t>
            </a:r>
          </a:p>
        </p:txBody>
      </p:sp>
      <p:sp>
        <p:nvSpPr>
          <p:cNvPr id="18" name="Oval 17"/>
          <p:cNvSpPr/>
          <p:nvPr/>
        </p:nvSpPr>
        <p:spPr>
          <a:xfrm>
            <a:off x="6948488" y="1758950"/>
            <a:ext cx="457200"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dirty="0">
              <a:solidFill>
                <a:prstClr val="white"/>
              </a:solidFill>
            </a:endParaRPr>
          </a:p>
        </p:txBody>
      </p:sp>
      <p:cxnSp>
        <p:nvCxnSpPr>
          <p:cNvPr id="21" name="Straight Connector 20"/>
          <p:cNvCxnSpPr>
            <a:stCxn id="18" idx="7"/>
            <a:endCxn id="18" idx="3"/>
          </p:cNvCxnSpPr>
          <p:nvPr/>
        </p:nvCxnSpPr>
        <p:spPr>
          <a:xfrm flipH="1">
            <a:off x="7015163" y="1825625"/>
            <a:ext cx="323850" cy="32385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8" idx="1"/>
            <a:endCxn id="18" idx="5"/>
          </p:cNvCxnSpPr>
          <p:nvPr/>
        </p:nvCxnSpPr>
        <p:spPr>
          <a:xfrm>
            <a:off x="7015163" y="1825625"/>
            <a:ext cx="323850" cy="32385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489700" y="1985963"/>
            <a:ext cx="455613" cy="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7183438" y="2227263"/>
            <a:ext cx="1587" cy="446087"/>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7415213" y="1992313"/>
            <a:ext cx="455612" cy="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5797" name="TextBox 29"/>
          <p:cNvSpPr txBox="1">
            <a:spLocks noChangeArrowheads="1"/>
          </p:cNvSpPr>
          <p:nvPr/>
        </p:nvSpPr>
        <p:spPr bwMode="auto">
          <a:xfrm>
            <a:off x="6229350" y="1471613"/>
            <a:ext cx="862013" cy="277812"/>
          </a:xfrm>
          <a:prstGeom prst="rect">
            <a:avLst/>
          </a:prstGeom>
          <a:solidFill>
            <a:schemeClr val="bg1"/>
          </a:solidFill>
          <a:ln w="9525">
            <a:noFill/>
            <a:miter lim="800000"/>
            <a:headEnd/>
            <a:tailEnd/>
          </a:ln>
        </p:spPr>
        <p:txBody>
          <a:bodyPr wrap="none">
            <a:spAutoFit/>
          </a:bodyPr>
          <a:lstStyle/>
          <a:p>
            <a:pPr eaLnBrk="1" hangingPunct="1"/>
            <a:r>
              <a:rPr kumimoji="0" lang="en-GB" altLang="en-US" sz="1200">
                <a:solidFill>
                  <a:srgbClr val="000000"/>
                </a:solidFill>
                <a:latin typeface="Calibri" pitchFamily="34" charset="0"/>
              </a:rPr>
              <a:t>202.5 MHz</a:t>
            </a:r>
          </a:p>
        </p:txBody>
      </p:sp>
      <p:sp>
        <p:nvSpPr>
          <p:cNvPr id="75798" name="TextBox 38"/>
          <p:cNvSpPr txBox="1">
            <a:spLocks noChangeArrowheads="1"/>
          </p:cNvSpPr>
          <p:nvPr/>
        </p:nvSpPr>
        <p:spPr bwMode="auto">
          <a:xfrm>
            <a:off x="6783388" y="2487613"/>
            <a:ext cx="993775" cy="277812"/>
          </a:xfrm>
          <a:prstGeom prst="rect">
            <a:avLst/>
          </a:prstGeom>
          <a:solidFill>
            <a:schemeClr val="bg1"/>
          </a:solidFill>
          <a:ln w="9525">
            <a:noFill/>
            <a:miter lim="800000"/>
            <a:headEnd/>
            <a:tailEnd/>
          </a:ln>
        </p:spPr>
        <p:txBody>
          <a:bodyPr wrap="none">
            <a:spAutoFit/>
          </a:bodyPr>
          <a:lstStyle/>
          <a:p>
            <a:pPr eaLnBrk="1" hangingPunct="1"/>
            <a:r>
              <a:rPr kumimoji="0" lang="en-GB" altLang="en-US" sz="1200" b="1">
                <a:solidFill>
                  <a:srgbClr val="FF0000"/>
                </a:solidFill>
                <a:latin typeface="Calibri" pitchFamily="34" charset="0"/>
              </a:rPr>
              <a:t>LO=178 MHz</a:t>
            </a:r>
          </a:p>
        </p:txBody>
      </p:sp>
      <p:sp>
        <p:nvSpPr>
          <p:cNvPr id="75799" name="TextBox 39"/>
          <p:cNvSpPr txBox="1">
            <a:spLocks noChangeArrowheads="1"/>
          </p:cNvSpPr>
          <p:nvPr/>
        </p:nvSpPr>
        <p:spPr bwMode="auto">
          <a:xfrm>
            <a:off x="7912100" y="1847850"/>
            <a:ext cx="782638" cy="276225"/>
          </a:xfrm>
          <a:prstGeom prst="rect">
            <a:avLst/>
          </a:prstGeom>
          <a:solidFill>
            <a:schemeClr val="bg1"/>
          </a:solidFill>
          <a:ln w="9525">
            <a:noFill/>
            <a:miter lim="800000"/>
            <a:headEnd/>
            <a:tailEnd/>
          </a:ln>
        </p:spPr>
        <p:txBody>
          <a:bodyPr wrap="none">
            <a:spAutoFit/>
          </a:bodyPr>
          <a:lstStyle/>
          <a:p>
            <a:pPr eaLnBrk="1" hangingPunct="1"/>
            <a:r>
              <a:rPr kumimoji="0" lang="en-GB" altLang="en-US" sz="1200">
                <a:solidFill>
                  <a:srgbClr val="000000"/>
                </a:solidFill>
                <a:latin typeface="Calibri" pitchFamily="34" charset="0"/>
              </a:rPr>
              <a:t>25.5 MHz</a:t>
            </a:r>
          </a:p>
        </p:txBody>
      </p:sp>
      <p:sp>
        <p:nvSpPr>
          <p:cNvPr id="41" name="Oval 40"/>
          <p:cNvSpPr/>
          <p:nvPr/>
        </p:nvSpPr>
        <p:spPr>
          <a:xfrm>
            <a:off x="6945313" y="4202113"/>
            <a:ext cx="457200"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GB" sz="1800" dirty="0">
              <a:solidFill>
                <a:prstClr val="white"/>
              </a:solidFill>
            </a:endParaRPr>
          </a:p>
        </p:txBody>
      </p:sp>
      <p:cxnSp>
        <p:nvCxnSpPr>
          <p:cNvPr id="42" name="Straight Connector 41"/>
          <p:cNvCxnSpPr>
            <a:stCxn id="41" idx="7"/>
            <a:endCxn id="41" idx="3"/>
          </p:cNvCxnSpPr>
          <p:nvPr/>
        </p:nvCxnSpPr>
        <p:spPr>
          <a:xfrm flipH="1">
            <a:off x="7011988" y="4270375"/>
            <a:ext cx="323850" cy="32226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41" idx="1"/>
            <a:endCxn id="41" idx="5"/>
          </p:cNvCxnSpPr>
          <p:nvPr/>
        </p:nvCxnSpPr>
        <p:spPr>
          <a:xfrm>
            <a:off x="7011988" y="4270375"/>
            <a:ext cx="323850" cy="32226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6486525" y="4429125"/>
            <a:ext cx="455613" cy="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flipV="1">
            <a:off x="7180263" y="4672013"/>
            <a:ext cx="1587" cy="44450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7412038" y="4435475"/>
            <a:ext cx="455612" cy="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a:spLocks noChangeArrowheads="1"/>
          </p:cNvSpPr>
          <p:nvPr/>
        </p:nvSpPr>
        <p:spPr bwMode="auto">
          <a:xfrm>
            <a:off x="6353175" y="3921125"/>
            <a:ext cx="709613" cy="277813"/>
          </a:xfrm>
          <a:prstGeom prst="rect">
            <a:avLst/>
          </a:prstGeom>
          <a:solidFill>
            <a:schemeClr val="bg1"/>
          </a:solidFill>
          <a:ln w="9525">
            <a:noFill/>
            <a:miter lim="800000"/>
            <a:headEnd/>
            <a:tailEnd/>
          </a:ln>
        </p:spPr>
        <p:txBody>
          <a:bodyPr wrap="none">
            <a:spAutoFit/>
          </a:bodyPr>
          <a:lstStyle/>
          <a:p>
            <a:pPr eaLnBrk="1" hangingPunct="1"/>
            <a:r>
              <a:rPr kumimoji="0" lang="en-GB" altLang="en-US" sz="1200">
                <a:solidFill>
                  <a:srgbClr val="000000"/>
                </a:solidFill>
                <a:latin typeface="Calibri" pitchFamily="34" charset="0"/>
              </a:rPr>
              <a:t>405MHz</a:t>
            </a:r>
          </a:p>
        </p:txBody>
      </p:sp>
      <p:sp>
        <p:nvSpPr>
          <p:cNvPr id="48" name="TextBox 47"/>
          <p:cNvSpPr txBox="1">
            <a:spLocks noChangeArrowheads="1"/>
          </p:cNvSpPr>
          <p:nvPr/>
        </p:nvSpPr>
        <p:spPr bwMode="auto">
          <a:xfrm>
            <a:off x="6783388" y="5091113"/>
            <a:ext cx="1149350" cy="276225"/>
          </a:xfrm>
          <a:prstGeom prst="rect">
            <a:avLst/>
          </a:prstGeom>
          <a:solidFill>
            <a:schemeClr val="bg1"/>
          </a:solidFill>
          <a:ln w="9525">
            <a:noFill/>
            <a:miter lim="800000"/>
            <a:headEnd/>
            <a:tailEnd/>
          </a:ln>
        </p:spPr>
        <p:txBody>
          <a:bodyPr wrap="none">
            <a:spAutoFit/>
          </a:bodyPr>
          <a:lstStyle/>
          <a:p>
            <a:pPr eaLnBrk="1" hangingPunct="1"/>
            <a:r>
              <a:rPr kumimoji="0" lang="en-GB" altLang="en-US" sz="1200" b="1">
                <a:solidFill>
                  <a:srgbClr val="0070C0"/>
                </a:solidFill>
                <a:latin typeface="Calibri" pitchFamily="34" charset="0"/>
              </a:rPr>
              <a:t>LO= 430.5 MHz</a:t>
            </a:r>
          </a:p>
        </p:txBody>
      </p:sp>
      <p:sp>
        <p:nvSpPr>
          <p:cNvPr id="49" name="TextBox 48"/>
          <p:cNvSpPr txBox="1">
            <a:spLocks noChangeArrowheads="1"/>
          </p:cNvSpPr>
          <p:nvPr/>
        </p:nvSpPr>
        <p:spPr bwMode="auto">
          <a:xfrm>
            <a:off x="7962900" y="4298950"/>
            <a:ext cx="782638" cy="276225"/>
          </a:xfrm>
          <a:prstGeom prst="rect">
            <a:avLst/>
          </a:prstGeom>
          <a:solidFill>
            <a:schemeClr val="bg1"/>
          </a:solidFill>
          <a:ln w="9525">
            <a:noFill/>
            <a:miter lim="800000"/>
            <a:headEnd/>
            <a:tailEnd/>
          </a:ln>
        </p:spPr>
        <p:txBody>
          <a:bodyPr wrap="none">
            <a:spAutoFit/>
          </a:bodyPr>
          <a:lstStyle/>
          <a:p>
            <a:pPr eaLnBrk="1" hangingPunct="1"/>
            <a:r>
              <a:rPr kumimoji="0" lang="en-GB" altLang="en-US" sz="1200">
                <a:solidFill>
                  <a:srgbClr val="000000"/>
                </a:solidFill>
                <a:latin typeface="Calibri" pitchFamily="34" charset="0"/>
              </a:rPr>
              <a:t>25.5 MHz</a:t>
            </a:r>
          </a:p>
        </p:txBody>
      </p:sp>
      <p:sp>
        <p:nvSpPr>
          <p:cNvPr id="12" name="TextBox 11"/>
          <p:cNvSpPr txBox="1">
            <a:spLocks noChangeArrowheads="1"/>
          </p:cNvSpPr>
          <p:nvPr/>
        </p:nvSpPr>
        <p:spPr bwMode="auto">
          <a:xfrm>
            <a:off x="0" y="6308725"/>
            <a:ext cx="4203700" cy="368300"/>
          </a:xfrm>
          <a:prstGeom prst="rect">
            <a:avLst/>
          </a:prstGeom>
          <a:noFill/>
          <a:ln w="9525">
            <a:noFill/>
            <a:miter lim="800000"/>
            <a:headEnd/>
            <a:tailEnd/>
          </a:ln>
        </p:spPr>
        <p:txBody>
          <a:bodyPr wrap="none">
            <a:spAutoFit/>
          </a:bodyPr>
          <a:lstStyle/>
          <a:p>
            <a:pPr eaLnBrk="1" hangingPunct="1"/>
            <a:r>
              <a:rPr kumimoji="0" lang="en-GB" altLang="en-US" sz="1800">
                <a:solidFill>
                  <a:srgbClr val="000000"/>
                </a:solidFill>
                <a:latin typeface="Calibri" pitchFamily="34" charset="0"/>
              </a:rPr>
              <a:t>Pick-up sensitivity is frequency-dependent:</a:t>
            </a:r>
          </a:p>
        </p:txBody>
      </p:sp>
      <p:sp>
        <p:nvSpPr>
          <p:cNvPr id="13" name="TextBox 12"/>
          <p:cNvSpPr txBox="1">
            <a:spLocks noChangeArrowheads="1"/>
          </p:cNvSpPr>
          <p:nvPr/>
        </p:nvSpPr>
        <p:spPr bwMode="auto">
          <a:xfrm>
            <a:off x="5899150" y="6189663"/>
            <a:ext cx="2998788" cy="646112"/>
          </a:xfrm>
          <a:prstGeom prst="rect">
            <a:avLst/>
          </a:prstGeom>
          <a:noFill/>
          <a:ln w="9525">
            <a:noFill/>
            <a:miter lim="800000"/>
            <a:headEnd/>
            <a:tailEnd/>
          </a:ln>
        </p:spPr>
        <p:txBody>
          <a:bodyPr wrap="none">
            <a:spAutoFit/>
          </a:bodyPr>
          <a:lstStyle/>
          <a:p>
            <a:pPr eaLnBrk="1" hangingPunct="1"/>
            <a:r>
              <a:rPr kumimoji="0" lang="en-GB" altLang="en-US" sz="1800" b="1">
                <a:solidFill>
                  <a:srgbClr val="00B050"/>
                </a:solidFill>
                <a:latin typeface="Calibri" pitchFamily="34" charset="0"/>
              </a:rPr>
              <a:t>Beam positions are the same </a:t>
            </a:r>
          </a:p>
          <a:p>
            <a:pPr eaLnBrk="1" hangingPunct="1"/>
            <a:r>
              <a:rPr kumimoji="0" lang="en-GB" altLang="en-US" sz="1800" b="1">
                <a:solidFill>
                  <a:srgbClr val="00B050"/>
                </a:solidFill>
                <a:latin typeface="Calibri" pitchFamily="34" charset="0"/>
              </a:rPr>
              <a:t>for both harmonics</a:t>
            </a:r>
            <a:r>
              <a:rPr kumimoji="0" lang="en-GB" altLang="en-US" sz="1800">
                <a:solidFill>
                  <a:srgbClr val="000000"/>
                </a:solidFill>
                <a:latin typeface="Calibri" pitchFamily="34" charset="0"/>
              </a:rPr>
              <a:t>.</a:t>
            </a:r>
          </a:p>
        </p:txBody>
      </p:sp>
      <p:sp>
        <p:nvSpPr>
          <p:cNvPr id="50" name="TextBox 49"/>
          <p:cNvSpPr txBox="1">
            <a:spLocks noChangeArrowheads="1"/>
          </p:cNvSpPr>
          <p:nvPr/>
        </p:nvSpPr>
        <p:spPr bwMode="auto">
          <a:xfrm>
            <a:off x="4095750" y="6189663"/>
            <a:ext cx="1514475" cy="646112"/>
          </a:xfrm>
          <a:prstGeom prst="rect">
            <a:avLst/>
          </a:prstGeom>
          <a:noFill/>
          <a:ln w="9525">
            <a:noFill/>
            <a:miter lim="800000"/>
            <a:headEnd/>
            <a:tailEnd/>
          </a:ln>
        </p:spPr>
        <p:txBody>
          <a:bodyPr wrap="none">
            <a:spAutoFit/>
          </a:bodyPr>
          <a:lstStyle/>
          <a:p>
            <a:pPr eaLnBrk="1" hangingPunct="1"/>
            <a:r>
              <a:rPr kumimoji="0" lang="en-GB" altLang="en-US" sz="1800">
                <a:solidFill>
                  <a:srgbClr val="FF0000"/>
                </a:solidFill>
                <a:latin typeface="Calibri" pitchFamily="34" charset="0"/>
              </a:rPr>
              <a:t>74.4mm @ h1</a:t>
            </a:r>
          </a:p>
          <a:p>
            <a:pPr eaLnBrk="1" hangingPunct="1"/>
            <a:r>
              <a:rPr kumimoji="0" lang="en-GB" altLang="en-US" sz="1800">
                <a:solidFill>
                  <a:srgbClr val="0070C0"/>
                </a:solidFill>
                <a:latin typeface="Calibri" pitchFamily="34" charset="0"/>
              </a:rPr>
              <a:t>56.2mm @ h2</a:t>
            </a:r>
          </a:p>
        </p:txBody>
      </p:sp>
      <p:sp>
        <p:nvSpPr>
          <p:cNvPr id="75812" name="TextBox 35"/>
          <p:cNvSpPr txBox="1">
            <a:spLocks noChangeArrowheads="1"/>
          </p:cNvSpPr>
          <p:nvPr/>
        </p:nvSpPr>
        <p:spPr bwMode="auto">
          <a:xfrm>
            <a:off x="2354263" y="3209925"/>
            <a:ext cx="892175" cy="277813"/>
          </a:xfrm>
          <a:prstGeom prst="rect">
            <a:avLst/>
          </a:prstGeom>
          <a:solidFill>
            <a:srgbClr val="0070C0"/>
          </a:solidFill>
          <a:ln w="9525">
            <a:noFill/>
            <a:miter lim="800000"/>
            <a:headEnd/>
            <a:tailEnd/>
          </a:ln>
        </p:spPr>
        <p:txBody>
          <a:bodyPr wrap="none">
            <a:spAutoFit/>
          </a:bodyPr>
          <a:lstStyle/>
          <a:p>
            <a:pPr eaLnBrk="1" hangingPunct="1"/>
            <a:r>
              <a:rPr kumimoji="0" lang="en-GB" altLang="en-US" sz="1200" b="1">
                <a:solidFill>
                  <a:srgbClr val="FFFFFF"/>
                </a:solidFill>
                <a:latin typeface="Calibri" pitchFamily="34" charset="0"/>
              </a:rPr>
              <a:t>BW: 3 MHz</a:t>
            </a:r>
          </a:p>
        </p:txBody>
      </p:sp>
      <p:sp>
        <p:nvSpPr>
          <p:cNvPr id="38" name="TextBox 37"/>
          <p:cNvSpPr txBox="1">
            <a:spLocks noChangeArrowheads="1"/>
          </p:cNvSpPr>
          <p:nvPr/>
        </p:nvSpPr>
        <p:spPr bwMode="auto">
          <a:xfrm>
            <a:off x="2354263" y="5597525"/>
            <a:ext cx="892175" cy="277813"/>
          </a:xfrm>
          <a:prstGeom prst="rect">
            <a:avLst/>
          </a:prstGeom>
          <a:solidFill>
            <a:srgbClr val="0070C0"/>
          </a:solidFill>
          <a:ln w="9525">
            <a:noFill/>
            <a:miter lim="800000"/>
            <a:headEnd/>
            <a:tailEnd/>
          </a:ln>
        </p:spPr>
        <p:txBody>
          <a:bodyPr wrap="none">
            <a:spAutoFit/>
          </a:bodyPr>
          <a:lstStyle/>
          <a:p>
            <a:pPr eaLnBrk="1" hangingPunct="1"/>
            <a:r>
              <a:rPr kumimoji="0" lang="en-GB" altLang="en-US" sz="1200" b="1">
                <a:solidFill>
                  <a:srgbClr val="FFFFFF"/>
                </a:solidFill>
                <a:latin typeface="Calibri" pitchFamily="34" charset="0"/>
              </a:rPr>
              <a:t>BW:  3MHz</a:t>
            </a:r>
          </a:p>
        </p:txBody>
      </p:sp>
      <p:sp>
        <p:nvSpPr>
          <p:cNvPr id="75814" name="TextBox 50"/>
          <p:cNvSpPr txBox="1">
            <a:spLocks noChangeArrowheads="1"/>
          </p:cNvSpPr>
          <p:nvPr/>
        </p:nvSpPr>
        <p:spPr bwMode="auto">
          <a:xfrm>
            <a:off x="6323013" y="3049588"/>
            <a:ext cx="971550" cy="277812"/>
          </a:xfrm>
          <a:prstGeom prst="rect">
            <a:avLst/>
          </a:prstGeom>
          <a:solidFill>
            <a:srgbClr val="0070C0"/>
          </a:solidFill>
          <a:ln w="9525">
            <a:noFill/>
            <a:miter lim="800000"/>
            <a:headEnd/>
            <a:tailEnd/>
          </a:ln>
        </p:spPr>
        <p:txBody>
          <a:bodyPr wrap="none">
            <a:spAutoFit/>
          </a:bodyPr>
          <a:lstStyle/>
          <a:p>
            <a:pPr eaLnBrk="1" hangingPunct="1"/>
            <a:r>
              <a:rPr kumimoji="0" lang="en-GB" altLang="en-US" sz="1200" b="1">
                <a:solidFill>
                  <a:srgbClr val="FFFFFF"/>
                </a:solidFill>
                <a:latin typeface="Calibri" pitchFamily="34" charset="0"/>
              </a:rPr>
              <a:t>BW: 10 MHz</a:t>
            </a:r>
          </a:p>
        </p:txBody>
      </p:sp>
      <p:sp>
        <p:nvSpPr>
          <p:cNvPr id="52" name="TextBox 51"/>
          <p:cNvSpPr txBox="1">
            <a:spLocks noChangeArrowheads="1"/>
          </p:cNvSpPr>
          <p:nvPr/>
        </p:nvSpPr>
        <p:spPr bwMode="auto">
          <a:xfrm>
            <a:off x="6364288" y="5521325"/>
            <a:ext cx="971550" cy="276225"/>
          </a:xfrm>
          <a:prstGeom prst="rect">
            <a:avLst/>
          </a:prstGeom>
          <a:solidFill>
            <a:srgbClr val="0070C0"/>
          </a:solidFill>
          <a:ln w="9525">
            <a:noFill/>
            <a:miter lim="800000"/>
            <a:headEnd/>
            <a:tailEnd/>
          </a:ln>
        </p:spPr>
        <p:txBody>
          <a:bodyPr wrap="none">
            <a:spAutoFit/>
          </a:bodyPr>
          <a:lstStyle/>
          <a:p>
            <a:pPr eaLnBrk="1" hangingPunct="1"/>
            <a:r>
              <a:rPr kumimoji="0" lang="en-GB" altLang="en-US" sz="1200" b="1">
                <a:solidFill>
                  <a:srgbClr val="FFFFFF"/>
                </a:solidFill>
                <a:latin typeface="Calibri" pitchFamily="34" charset="0"/>
              </a:rPr>
              <a:t>BW: 10 MHz</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par>
                                <p:cTn id="8" presetID="10" presetClass="entr" presetSubtype="0" fill="hold" nodeType="withEffect">
                                  <p:stCondLst>
                                    <p:cond delay="0"/>
                                  </p:stCondLst>
                                  <p:childTnLst>
                                    <p:set>
                                      <p:cBhvr>
                                        <p:cTn id="9" dur="1" fill="hold">
                                          <p:stCondLst>
                                            <p:cond delay="0"/>
                                          </p:stCondLst>
                                        </p:cTn>
                                        <p:tgtEl>
                                          <p:spTgt spid="1031"/>
                                        </p:tgtEl>
                                        <p:attrNameLst>
                                          <p:attrName>style.visibility</p:attrName>
                                        </p:attrNameLst>
                                      </p:cBhvr>
                                      <p:to>
                                        <p:strVal val="visible"/>
                                      </p:to>
                                    </p:set>
                                    <p:animEffect transition="in" filter="fade">
                                      <p:cBhvr>
                                        <p:cTn id="10" dur="500"/>
                                        <p:tgtEl>
                                          <p:spTgt spid="1031"/>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par>
                                <p:cTn id="23" presetID="10"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par>
                                <p:cTn id="35" presetID="10"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par>
                                <p:cTn id="41" presetID="10"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0" grpId="0"/>
      <p:bldP spid="41" grpId="0" animBg="1"/>
      <p:bldP spid="47" grpId="0" animBg="1"/>
      <p:bldP spid="48" grpId="0" animBg="1"/>
      <p:bldP spid="49" grpId="0" animBg="1"/>
      <p:bldP spid="12" grpId="0"/>
      <p:bldP spid="13" grpId="0"/>
      <p:bldP spid="50" grpId="0"/>
      <p:bldP spid="38" grpId="0" animBg="1"/>
      <p:bldP spid="5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457200" y="274638"/>
            <a:ext cx="8229600" cy="612775"/>
          </a:xfrm>
        </p:spPr>
        <p:txBody>
          <a:bodyPr/>
          <a:lstStyle/>
          <a:p>
            <a:pPr eaLnBrk="1" hangingPunct="1"/>
            <a:r>
              <a:rPr lang="de-CH" altLang="en-US" sz="2400" smtClean="0">
                <a:latin typeface="Arial" charset="0"/>
                <a:cs typeface="Arial" charset="0"/>
              </a:rPr>
              <a:t>AFTER some painful time:</a:t>
            </a:r>
            <a:endParaRPr lang="en-GB" altLang="en-US" sz="2400" smtClean="0">
              <a:latin typeface="Arial" charset="0"/>
              <a:cs typeface="Arial" charset="0"/>
            </a:endParaRPr>
          </a:p>
        </p:txBody>
      </p:sp>
      <p:pic>
        <p:nvPicPr>
          <p:cNvPr id="77827" name="Picture 2"/>
          <p:cNvPicPr>
            <a:picLocks noChangeAspect="1"/>
          </p:cNvPicPr>
          <p:nvPr/>
        </p:nvPicPr>
        <p:blipFill>
          <a:blip r:embed="rId3"/>
          <a:srcRect/>
          <a:stretch>
            <a:fillRect/>
          </a:stretch>
        </p:blipFill>
        <p:spPr bwMode="auto">
          <a:xfrm>
            <a:off x="292100" y="757238"/>
            <a:ext cx="8001000" cy="2509837"/>
          </a:xfrm>
          <a:prstGeom prst="rect">
            <a:avLst/>
          </a:prstGeom>
          <a:noFill/>
          <a:ln w="9525">
            <a:noFill/>
            <a:miter lim="800000"/>
            <a:headEnd/>
            <a:tailEnd/>
          </a:ln>
        </p:spPr>
      </p:pic>
      <p:pic>
        <p:nvPicPr>
          <p:cNvPr id="77828" name="Picture 7"/>
          <p:cNvPicPr>
            <a:picLocks noChangeAspect="1"/>
          </p:cNvPicPr>
          <p:nvPr/>
        </p:nvPicPr>
        <p:blipFill>
          <a:blip r:embed="rId4"/>
          <a:srcRect/>
          <a:stretch>
            <a:fillRect/>
          </a:stretch>
        </p:blipFill>
        <p:spPr bwMode="auto">
          <a:xfrm>
            <a:off x="333375" y="3267075"/>
            <a:ext cx="8477250" cy="3543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457200" y="274638"/>
            <a:ext cx="8229600" cy="612775"/>
          </a:xfrm>
        </p:spPr>
        <p:txBody>
          <a:bodyPr/>
          <a:lstStyle/>
          <a:p>
            <a:pPr eaLnBrk="1" hangingPunct="1"/>
            <a:r>
              <a:rPr lang="de-CH" altLang="en-US" sz="2400" smtClean="0">
                <a:latin typeface="Arial" charset="0"/>
                <a:cs typeface="Arial" charset="0"/>
              </a:rPr>
              <a:t>The explanation:</a:t>
            </a:r>
            <a:endParaRPr lang="en-GB" altLang="en-US" sz="2400" smtClean="0">
              <a:latin typeface="Arial" charset="0"/>
              <a:cs typeface="Arial" charset="0"/>
            </a:endParaRPr>
          </a:p>
        </p:txBody>
      </p:sp>
      <p:pic>
        <p:nvPicPr>
          <p:cNvPr id="79875" name="Picture 3"/>
          <p:cNvPicPr>
            <a:picLocks noChangeAspect="1"/>
          </p:cNvPicPr>
          <p:nvPr/>
        </p:nvPicPr>
        <p:blipFill>
          <a:blip r:embed="rId3"/>
          <a:srcRect/>
          <a:stretch>
            <a:fillRect/>
          </a:stretch>
        </p:blipFill>
        <p:spPr bwMode="auto">
          <a:xfrm>
            <a:off x="0" y="1069975"/>
            <a:ext cx="5248275" cy="3968750"/>
          </a:xfrm>
          <a:prstGeom prst="rect">
            <a:avLst/>
          </a:prstGeom>
          <a:noFill/>
          <a:ln w="9525">
            <a:noFill/>
            <a:miter lim="800000"/>
            <a:headEnd/>
            <a:tailEnd/>
          </a:ln>
        </p:spPr>
      </p:pic>
      <p:sp>
        <p:nvSpPr>
          <p:cNvPr id="5" name="TextBox 4"/>
          <p:cNvSpPr txBox="1">
            <a:spLocks noChangeArrowheads="1"/>
          </p:cNvSpPr>
          <p:nvPr/>
        </p:nvSpPr>
        <p:spPr bwMode="auto">
          <a:xfrm>
            <a:off x="5248275" y="1069975"/>
            <a:ext cx="3667125" cy="4894263"/>
          </a:xfrm>
          <a:prstGeom prst="rect">
            <a:avLst/>
          </a:prstGeom>
          <a:noFill/>
          <a:ln w="9525">
            <a:noFill/>
            <a:miter lim="800000"/>
            <a:headEnd/>
            <a:tailEnd/>
          </a:ln>
        </p:spPr>
        <p:txBody>
          <a:bodyPr>
            <a:spAutoFit/>
          </a:bodyPr>
          <a:lstStyle/>
          <a:p>
            <a:pPr marL="342900" indent="-342900">
              <a:buFont typeface="Arial" charset="0"/>
              <a:buChar char="•"/>
            </a:pPr>
            <a:r>
              <a:rPr lang="en-GB" altLang="en-US"/>
              <a:t>The Source (Linac2) delivers a strongly asymmetric beam along the cycle. </a:t>
            </a:r>
          </a:p>
          <a:p>
            <a:pPr marL="342900" indent="-342900">
              <a:buFont typeface="Arial" charset="0"/>
              <a:buChar char="•"/>
            </a:pPr>
            <a:r>
              <a:rPr lang="en-GB" altLang="en-US"/>
              <a:t>As the beam rotates in phase space, the measured positions (=centre of gravity of the charges) varies.</a:t>
            </a:r>
          </a:p>
          <a:p>
            <a:pPr marL="342900" indent="-342900">
              <a:buFont typeface="Arial" charset="0"/>
              <a:buChar char="•"/>
            </a:pPr>
            <a:r>
              <a:rPr lang="en-GB" altLang="en-US"/>
              <a:t>The effect is amplified at the end of line due to high betas and large phase advances. </a:t>
            </a:r>
          </a:p>
        </p:txBody>
      </p:sp>
      <p:sp>
        <p:nvSpPr>
          <p:cNvPr id="6" name="TextBox 5"/>
          <p:cNvSpPr txBox="1">
            <a:spLocks noChangeArrowheads="1"/>
          </p:cNvSpPr>
          <p:nvPr/>
        </p:nvSpPr>
        <p:spPr bwMode="auto">
          <a:xfrm>
            <a:off x="292100" y="5934075"/>
            <a:ext cx="8613775" cy="831850"/>
          </a:xfrm>
          <a:prstGeom prst="rect">
            <a:avLst/>
          </a:prstGeom>
          <a:noFill/>
          <a:ln w="9525">
            <a:noFill/>
            <a:miter lim="800000"/>
            <a:headEnd/>
            <a:tailEnd/>
          </a:ln>
        </p:spPr>
        <p:txBody>
          <a:bodyPr>
            <a:spAutoFit/>
          </a:bodyPr>
          <a:lstStyle/>
          <a:p>
            <a:r>
              <a:rPr lang="en-GB" altLang="en-US"/>
              <a:t>Cures: additional optical elements at end of line, improvements on linac2 emittance.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oter Placeholder 4"/>
          <p:cNvSpPr>
            <a:spLocks noGrp="1"/>
          </p:cNvSpPr>
          <p:nvPr>
            <p:ph type="ftr" sz="quarter" idx="10"/>
          </p:nvPr>
        </p:nvSpPr>
        <p:spPr>
          <a:noFill/>
        </p:spPr>
        <p:txBody>
          <a:bodyPr/>
          <a:lstStyle/>
          <a:p>
            <a:r>
              <a:rPr lang="en-US" altLang="en-US" smtClean="0"/>
              <a:t>CAS 2015 H.Schmickler (CERN-BE-BI) </a:t>
            </a:r>
          </a:p>
        </p:txBody>
      </p:sp>
      <p:sp>
        <p:nvSpPr>
          <p:cNvPr id="81923" name="Rectangle 2"/>
          <p:cNvSpPr>
            <a:spLocks noChangeArrowheads="1"/>
          </p:cNvSpPr>
          <p:nvPr/>
        </p:nvSpPr>
        <p:spPr bwMode="auto">
          <a:xfrm>
            <a:off x="755650" y="804863"/>
            <a:ext cx="8388350" cy="5556250"/>
          </a:xfrm>
          <a:prstGeom prst="rect">
            <a:avLst/>
          </a:prstGeom>
          <a:noFill/>
          <a:ln w="9525">
            <a:noFill/>
            <a:miter lim="800000"/>
            <a:headEnd/>
            <a:tailEnd/>
          </a:ln>
        </p:spPr>
        <p:txBody>
          <a:bodyPr/>
          <a:lstStyle/>
          <a:p>
            <a:pPr marL="342900" indent="-342900">
              <a:lnSpc>
                <a:spcPct val="90000"/>
              </a:lnSpc>
              <a:spcBef>
                <a:spcPct val="20000"/>
              </a:spcBef>
              <a:buFontTx/>
              <a:buChar char="•"/>
            </a:pPr>
            <a:r>
              <a:rPr lang="en-US" altLang="en-US">
                <a:solidFill>
                  <a:schemeClr val="accent1"/>
                </a:solidFill>
              </a:rPr>
              <a:t>Optimization of Machine Performance</a:t>
            </a:r>
            <a:br>
              <a:rPr lang="en-US" altLang="en-US">
                <a:solidFill>
                  <a:schemeClr val="accent1"/>
                </a:solidFill>
              </a:rPr>
            </a:br>
            <a:r>
              <a:rPr lang="en-US" altLang="en-US">
                <a:solidFill>
                  <a:schemeClr val="accent1"/>
                </a:solidFill>
              </a:rPr>
              <a:t>             (“the good days”)</a:t>
            </a:r>
          </a:p>
          <a:p>
            <a:pPr marL="742950" lvl="1" indent="-285750">
              <a:lnSpc>
                <a:spcPct val="90000"/>
              </a:lnSpc>
              <a:spcBef>
                <a:spcPct val="20000"/>
              </a:spcBef>
              <a:buFont typeface="Symbol" pitchFamily="18" charset="2"/>
              <a:buChar char="®"/>
            </a:pPr>
            <a:r>
              <a:rPr lang="en-US" altLang="en-US">
                <a:solidFill>
                  <a:schemeClr val="accent1"/>
                </a:solidFill>
              </a:rPr>
              <a:t> Orbit measurement &amp; correction</a:t>
            </a:r>
          </a:p>
          <a:p>
            <a:pPr marL="742950" lvl="1" indent="-285750">
              <a:lnSpc>
                <a:spcPct val="90000"/>
              </a:lnSpc>
              <a:spcBef>
                <a:spcPct val="20000"/>
              </a:spcBef>
              <a:buFont typeface="Symbol" pitchFamily="18" charset="2"/>
              <a:buChar char="®"/>
            </a:pPr>
            <a:r>
              <a:rPr lang="en-US" altLang="en-US">
                <a:solidFill>
                  <a:schemeClr val="accent1"/>
                </a:solidFill>
              </a:rPr>
              <a:t> CERN Linac2 </a:t>
            </a:r>
            <a:r>
              <a:rPr lang="en-US" altLang="en-US">
                <a:solidFill>
                  <a:schemeClr val="accent1"/>
                </a:solidFill>
                <a:sym typeface="Wingdings" pitchFamily="2" charset="2"/>
              </a:rPr>
              <a:t> PS booster transfer line</a:t>
            </a:r>
            <a:endParaRPr lang="en-US" altLang="en-US">
              <a:solidFill>
                <a:schemeClr val="accent1"/>
              </a:solidFill>
            </a:endParaRPr>
          </a:p>
          <a:p>
            <a:pPr marL="742950" lvl="1" indent="-285750">
              <a:lnSpc>
                <a:spcPct val="90000"/>
              </a:lnSpc>
              <a:spcBef>
                <a:spcPct val="20000"/>
              </a:spcBef>
              <a:buFont typeface="Symbol" pitchFamily="18" charset="2"/>
              <a:buChar char="®"/>
            </a:pPr>
            <a:endParaRPr lang="en-US" altLang="en-US">
              <a:solidFill>
                <a:schemeClr val="hlink"/>
              </a:solidFill>
            </a:endParaRPr>
          </a:p>
          <a:p>
            <a:pPr marL="342900" indent="-342900">
              <a:lnSpc>
                <a:spcPct val="90000"/>
              </a:lnSpc>
              <a:spcBef>
                <a:spcPct val="20000"/>
              </a:spcBef>
              <a:buFontTx/>
              <a:buChar char="•"/>
            </a:pPr>
            <a:r>
              <a:rPr lang="en-US" altLang="en-US">
                <a:solidFill>
                  <a:srgbClr val="FFCC00"/>
                </a:solidFill>
              </a:rPr>
              <a:t>Diagnostics of transverse beam motion:</a:t>
            </a:r>
            <a:br>
              <a:rPr lang="en-US" altLang="en-US">
                <a:solidFill>
                  <a:srgbClr val="FFCC00"/>
                </a:solidFill>
              </a:rPr>
            </a:br>
            <a:r>
              <a:rPr lang="en-US" altLang="en-US">
                <a:solidFill>
                  <a:srgbClr val="FFCC00"/>
                </a:solidFill>
              </a:rPr>
              <a:t>Important tools to stabilize performance at high levels</a:t>
            </a:r>
          </a:p>
          <a:p>
            <a:pPr marL="742950" lvl="1" indent="-285750">
              <a:lnSpc>
                <a:spcPct val="90000"/>
              </a:lnSpc>
              <a:spcBef>
                <a:spcPct val="20000"/>
              </a:spcBef>
              <a:buFont typeface="Symbol" pitchFamily="18" charset="2"/>
              <a:buChar char="®"/>
            </a:pPr>
            <a:r>
              <a:rPr lang="en-US" altLang="en-US"/>
              <a:t> Tune &amp; chromaticity measurements</a:t>
            </a:r>
          </a:p>
          <a:p>
            <a:pPr marL="742950" lvl="1" indent="-285750">
              <a:lnSpc>
                <a:spcPct val="90000"/>
              </a:lnSpc>
              <a:spcBef>
                <a:spcPct val="20000"/>
              </a:spcBef>
              <a:buFont typeface="Symbol" pitchFamily="18" charset="2"/>
              <a:buChar char="®"/>
            </a:pPr>
            <a:r>
              <a:rPr lang="en-US" altLang="en-US"/>
              <a:t> Dynamic effects: orbit, tune and chromaticity control</a:t>
            </a:r>
          </a:p>
          <a:p>
            <a:pPr marL="742950" lvl="1" indent="-285750">
              <a:lnSpc>
                <a:spcPct val="90000"/>
              </a:lnSpc>
              <a:spcBef>
                <a:spcPct val="20000"/>
              </a:spcBef>
              <a:buFont typeface="Symbol" pitchFamily="18" charset="2"/>
              <a:buChar char="®"/>
            </a:pPr>
            <a:r>
              <a:rPr lang="en-US" altLang="en-US"/>
              <a:t> story of LEP and the moon</a:t>
            </a:r>
          </a:p>
          <a:p>
            <a:pPr marL="342900" indent="-342900">
              <a:spcBef>
                <a:spcPct val="20000"/>
              </a:spcBef>
              <a:buFontTx/>
              <a:buChar char="•"/>
            </a:pPr>
            <a:r>
              <a:rPr lang="en-US" altLang="en-US">
                <a:solidFill>
                  <a:schemeClr val="accent1"/>
                </a:solidFill>
              </a:rPr>
              <a:t>Trying to make the machine work</a:t>
            </a:r>
            <a:br>
              <a:rPr lang="en-US" altLang="en-US">
                <a:solidFill>
                  <a:schemeClr val="accent1"/>
                </a:solidFill>
              </a:rPr>
            </a:br>
            <a:r>
              <a:rPr lang="en-US" altLang="en-US">
                <a:solidFill>
                  <a:schemeClr val="accent1"/>
                </a:solidFill>
              </a:rPr>
              <a:t>               (2 examples from “the bad days”)</a:t>
            </a:r>
          </a:p>
          <a:p>
            <a:pPr marL="742950" lvl="1" indent="-285750">
              <a:spcBef>
                <a:spcPct val="20000"/>
              </a:spcBef>
              <a:buFont typeface="Symbol" pitchFamily="18" charset="2"/>
              <a:buChar char="®"/>
            </a:pPr>
            <a:r>
              <a:rPr lang="en-US" altLang="en-US">
                <a:solidFill>
                  <a:schemeClr val="accent1"/>
                </a:solidFill>
              </a:rPr>
              <a:t>The beam gets lost, when changing the beta*</a:t>
            </a:r>
          </a:p>
          <a:p>
            <a:pPr marL="742950" lvl="1" indent="-285750">
              <a:spcBef>
                <a:spcPct val="20000"/>
              </a:spcBef>
              <a:buFont typeface="Symbol" pitchFamily="18" charset="2"/>
              <a:buChar char="®"/>
            </a:pPr>
            <a:r>
              <a:rPr lang="en-US" altLang="en-US">
                <a:solidFill>
                  <a:schemeClr val="accent1"/>
                </a:solidFill>
              </a:rPr>
              <a:t>The beam does not circulate!</a:t>
            </a:r>
          </a:p>
          <a:p>
            <a:pPr marL="742950" lvl="1" indent="-285750">
              <a:spcBef>
                <a:spcPct val="20000"/>
              </a:spcBef>
              <a:buFont typeface="Symbol" pitchFamily="18" charset="2"/>
              <a:buChar char="®"/>
            </a:pPr>
            <a:endParaRPr lang="en-US" altLang="en-US">
              <a:solidFill>
                <a:schemeClr val="accent1"/>
              </a:solidFill>
            </a:endParaRPr>
          </a:p>
          <a:p>
            <a:pPr marL="342900" indent="-342900">
              <a:lnSpc>
                <a:spcPct val="90000"/>
              </a:lnSpc>
              <a:spcBef>
                <a:spcPct val="20000"/>
              </a:spcBef>
              <a:buFontTx/>
              <a:buChar char="•"/>
            </a:pPr>
            <a:endParaRPr lang="en-US" altLang="en-US">
              <a:solidFill>
                <a:schemeClr val="accent1"/>
              </a:solidFill>
            </a:endParaRPr>
          </a:p>
        </p:txBody>
      </p:sp>
      <p:sp>
        <p:nvSpPr>
          <p:cNvPr id="81924" name="Rectangle 3"/>
          <p:cNvSpPr>
            <a:spLocks noChangeArrowheads="1"/>
          </p:cNvSpPr>
          <p:nvPr/>
        </p:nvSpPr>
        <p:spPr bwMode="auto">
          <a:xfrm>
            <a:off x="931863" y="165100"/>
            <a:ext cx="6807200" cy="357188"/>
          </a:xfrm>
          <a:prstGeom prst="rect">
            <a:avLst/>
          </a:prstGeom>
          <a:noFill/>
          <a:ln w="9525">
            <a:noFill/>
            <a:miter lim="800000"/>
            <a:headEnd/>
            <a:tailEnd/>
          </a:ln>
        </p:spPr>
        <p:txBody>
          <a:bodyPr anchor="ctr"/>
          <a:lstStyle/>
          <a:p>
            <a:pPr algn="ctr"/>
            <a:r>
              <a:rPr lang="en-GB" altLang="en-US">
                <a:solidFill>
                  <a:srgbClr val="FFCC00"/>
                </a:solidFill>
              </a:rPr>
              <a:t>Outline</a:t>
            </a:r>
            <a:r>
              <a:rPr lang="en-GB" altLang="en-US" sz="4000">
                <a:solidFill>
                  <a:srgbClr val="FFCC00"/>
                </a:solidFill>
              </a:rPr>
              <a:t> </a:t>
            </a:r>
            <a:endParaRPr lang="en-GB" altLang="en-US" sz="6000">
              <a:solidFill>
                <a:srgbClr val="FFCC00"/>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Footer Placeholder 4"/>
          <p:cNvSpPr>
            <a:spLocks noGrp="1"/>
          </p:cNvSpPr>
          <p:nvPr>
            <p:ph type="ftr" sz="quarter" idx="10"/>
          </p:nvPr>
        </p:nvSpPr>
        <p:spPr>
          <a:noFill/>
        </p:spPr>
        <p:txBody>
          <a:bodyPr/>
          <a:lstStyle/>
          <a:p>
            <a:r>
              <a:rPr lang="en-US" altLang="en-US" smtClean="0"/>
              <a:t>CAS 2015 H.Schmickler (CERN-BE-BI) </a:t>
            </a:r>
          </a:p>
        </p:txBody>
      </p:sp>
      <p:sp>
        <p:nvSpPr>
          <p:cNvPr id="82947" name="Rectangle 35"/>
          <p:cNvSpPr>
            <a:spLocks noGrp="1" noChangeArrowheads="1"/>
          </p:cNvSpPr>
          <p:nvPr>
            <p:ph type="title"/>
          </p:nvPr>
        </p:nvSpPr>
        <p:spPr>
          <a:xfrm>
            <a:off x="542925" y="174625"/>
            <a:ext cx="8280400" cy="762000"/>
          </a:xfrm>
        </p:spPr>
        <p:txBody>
          <a:bodyPr/>
          <a:lstStyle/>
          <a:p>
            <a:r>
              <a:rPr lang="en-US" altLang="en-US" smtClean="0"/>
              <a:t>Measurement of Q (betatron tune)</a:t>
            </a:r>
          </a:p>
        </p:txBody>
      </p:sp>
      <p:sp>
        <p:nvSpPr>
          <p:cNvPr id="383010" name="Rectangle 34"/>
          <p:cNvSpPr>
            <a:spLocks noGrp="1" noChangeArrowheads="1"/>
          </p:cNvSpPr>
          <p:nvPr>
            <p:ph type="body" idx="1"/>
          </p:nvPr>
        </p:nvSpPr>
        <p:spPr>
          <a:xfrm>
            <a:off x="457200" y="2681288"/>
            <a:ext cx="8178800" cy="3490912"/>
          </a:xfrm>
        </p:spPr>
        <p:txBody>
          <a:bodyPr/>
          <a:lstStyle/>
          <a:p>
            <a:r>
              <a:rPr lang="en-US" altLang="en-US" smtClean="0"/>
              <a:t>Q – the eigenfrequency of betatron oscillations in a circular machine</a:t>
            </a:r>
          </a:p>
          <a:p>
            <a:pPr lvl="1"/>
            <a:r>
              <a:rPr lang="en-US" altLang="en-US" smtClean="0"/>
              <a:t> One of the key parameters of machine operation</a:t>
            </a:r>
          </a:p>
          <a:p>
            <a:r>
              <a:rPr lang="en-US" altLang="en-US" smtClean="0"/>
              <a:t>Many measurement methods available:</a:t>
            </a:r>
          </a:p>
          <a:p>
            <a:pPr lvl="1"/>
            <a:r>
              <a:rPr lang="en-US" altLang="en-US" smtClean="0"/>
              <a:t> different beam excitations</a:t>
            </a:r>
          </a:p>
          <a:p>
            <a:pPr lvl="1"/>
            <a:r>
              <a:rPr lang="en-US" altLang="en-US" smtClean="0"/>
              <a:t> different observations of resulting beam oscillation</a:t>
            </a:r>
          </a:p>
          <a:p>
            <a:pPr lvl="1"/>
            <a:r>
              <a:rPr lang="en-US" altLang="en-US" smtClean="0"/>
              <a:t> different data treatment</a:t>
            </a:r>
          </a:p>
        </p:txBody>
      </p:sp>
      <p:grpSp>
        <p:nvGrpSpPr>
          <p:cNvPr id="82949" name="Group 5"/>
          <p:cNvGrpSpPr>
            <a:grpSpLocks/>
          </p:cNvGrpSpPr>
          <p:nvPr/>
        </p:nvGrpSpPr>
        <p:grpSpPr bwMode="auto">
          <a:xfrm>
            <a:off x="1049338" y="1069975"/>
            <a:ext cx="3397250" cy="1452563"/>
            <a:chOff x="742" y="1214"/>
            <a:chExt cx="2140" cy="915"/>
          </a:xfrm>
        </p:grpSpPr>
        <p:sp>
          <p:nvSpPr>
            <p:cNvPr id="82953" name="Text Box 33"/>
            <p:cNvSpPr txBox="1">
              <a:spLocks noChangeArrowheads="1"/>
            </p:cNvSpPr>
            <p:nvPr/>
          </p:nvSpPr>
          <p:spPr bwMode="auto">
            <a:xfrm>
              <a:off x="1654" y="1214"/>
              <a:ext cx="259" cy="192"/>
            </a:xfrm>
            <a:prstGeom prst="rect">
              <a:avLst/>
            </a:prstGeom>
            <a:noFill/>
            <a:ln w="12700">
              <a:noFill/>
              <a:miter lim="800000"/>
              <a:headEnd type="none" w="sm" len="sm"/>
              <a:tailEnd type="none" w="sm" len="sm"/>
            </a:ln>
          </p:spPr>
          <p:txBody>
            <a:bodyPr wrap="none">
              <a:spAutoFit/>
            </a:bodyPr>
            <a:lstStyle/>
            <a:p>
              <a:r>
                <a:rPr kumimoji="0" lang="en-US" altLang="en-US" sz="1400"/>
                <a:t>QF</a:t>
              </a:r>
            </a:p>
          </p:txBody>
        </p:sp>
        <p:sp>
          <p:nvSpPr>
            <p:cNvPr id="82954" name="Oval 32"/>
            <p:cNvSpPr>
              <a:spLocks noChangeArrowheads="1"/>
            </p:cNvSpPr>
            <p:nvPr/>
          </p:nvSpPr>
          <p:spPr bwMode="auto">
            <a:xfrm rot="-697117">
              <a:off x="867" y="1481"/>
              <a:ext cx="88" cy="472"/>
            </a:xfrm>
            <a:prstGeom prst="ellipse">
              <a:avLst/>
            </a:prstGeom>
            <a:solidFill>
              <a:schemeClr val="accent1"/>
            </a:solidFill>
            <a:ln w="12700">
              <a:solidFill>
                <a:schemeClr val="tx1"/>
              </a:solidFill>
              <a:round/>
              <a:headEnd/>
              <a:tailEnd/>
            </a:ln>
          </p:spPr>
          <p:txBody>
            <a:bodyPr wrap="none" anchor="ctr"/>
            <a:lstStyle/>
            <a:p>
              <a:pPr>
                <a:lnSpc>
                  <a:spcPct val="90000"/>
                </a:lnSpc>
                <a:spcBef>
                  <a:spcPct val="20000"/>
                </a:spcBef>
                <a:buFontTx/>
                <a:buChar char="•"/>
              </a:pPr>
              <a:endParaRPr lang="en-US" altLang="en-US"/>
            </a:p>
          </p:txBody>
        </p:sp>
        <p:sp>
          <p:nvSpPr>
            <p:cNvPr id="82955" name="Oval 31"/>
            <p:cNvSpPr>
              <a:spLocks noChangeArrowheads="1"/>
            </p:cNvSpPr>
            <p:nvPr/>
          </p:nvSpPr>
          <p:spPr bwMode="auto">
            <a:xfrm>
              <a:off x="1731" y="1385"/>
              <a:ext cx="88" cy="472"/>
            </a:xfrm>
            <a:prstGeom prst="ellipse">
              <a:avLst/>
            </a:prstGeom>
            <a:solidFill>
              <a:schemeClr val="accent1"/>
            </a:solidFill>
            <a:ln w="12700">
              <a:solidFill>
                <a:schemeClr val="tx1"/>
              </a:solidFill>
              <a:round/>
              <a:headEnd/>
              <a:tailEnd/>
            </a:ln>
          </p:spPr>
          <p:txBody>
            <a:bodyPr wrap="none" anchor="ctr"/>
            <a:lstStyle/>
            <a:p>
              <a:pPr>
                <a:lnSpc>
                  <a:spcPct val="90000"/>
                </a:lnSpc>
                <a:spcBef>
                  <a:spcPct val="20000"/>
                </a:spcBef>
                <a:buFontTx/>
                <a:buChar char="•"/>
              </a:pPr>
              <a:endParaRPr lang="en-US" altLang="en-US"/>
            </a:p>
          </p:txBody>
        </p:sp>
        <p:sp>
          <p:nvSpPr>
            <p:cNvPr id="82956" name="Oval 30"/>
            <p:cNvSpPr>
              <a:spLocks noChangeArrowheads="1"/>
            </p:cNvSpPr>
            <p:nvPr/>
          </p:nvSpPr>
          <p:spPr bwMode="auto">
            <a:xfrm rot="697117" flipH="1">
              <a:off x="2634" y="1481"/>
              <a:ext cx="88" cy="472"/>
            </a:xfrm>
            <a:prstGeom prst="ellipse">
              <a:avLst/>
            </a:prstGeom>
            <a:solidFill>
              <a:schemeClr val="accent1"/>
            </a:solidFill>
            <a:ln w="12700">
              <a:solidFill>
                <a:schemeClr val="tx1"/>
              </a:solidFill>
              <a:round/>
              <a:headEnd/>
              <a:tailEnd/>
            </a:ln>
          </p:spPr>
          <p:txBody>
            <a:bodyPr wrap="none" anchor="ctr"/>
            <a:lstStyle/>
            <a:p>
              <a:pPr>
                <a:lnSpc>
                  <a:spcPct val="90000"/>
                </a:lnSpc>
                <a:spcBef>
                  <a:spcPct val="20000"/>
                </a:spcBef>
                <a:buFontTx/>
                <a:buChar char="•"/>
              </a:pPr>
              <a:endParaRPr lang="en-US" altLang="en-US"/>
            </a:p>
          </p:txBody>
        </p:sp>
        <p:grpSp>
          <p:nvGrpSpPr>
            <p:cNvPr id="82957" name="Group 25"/>
            <p:cNvGrpSpPr>
              <a:grpSpLocks/>
            </p:cNvGrpSpPr>
            <p:nvPr/>
          </p:nvGrpSpPr>
          <p:grpSpPr bwMode="auto">
            <a:xfrm rot="-249174">
              <a:off x="1299" y="1404"/>
              <a:ext cx="87" cy="485"/>
              <a:chOff x="1728" y="1152"/>
              <a:chExt cx="144" cy="480"/>
            </a:xfrm>
          </p:grpSpPr>
          <p:sp>
            <p:nvSpPr>
              <p:cNvPr id="82977" name="Line 29"/>
              <p:cNvSpPr>
                <a:spLocks noChangeShapeType="1"/>
              </p:cNvSpPr>
              <p:nvPr/>
            </p:nvSpPr>
            <p:spPr bwMode="auto">
              <a:xfrm>
                <a:off x="1728" y="1152"/>
                <a:ext cx="144" cy="0"/>
              </a:xfrm>
              <a:prstGeom prst="line">
                <a:avLst/>
              </a:prstGeom>
              <a:noFill/>
              <a:ln w="12700">
                <a:solidFill>
                  <a:schemeClr val="tx1"/>
                </a:solidFill>
                <a:round/>
                <a:headEnd type="none" w="sm" len="sm"/>
                <a:tailEnd type="none" w="sm" len="sm"/>
              </a:ln>
            </p:spPr>
            <p:txBody>
              <a:bodyPr wrap="none" anchor="ctr"/>
              <a:lstStyle/>
              <a:p>
                <a:endParaRPr lang="ru-RU"/>
              </a:p>
            </p:txBody>
          </p:sp>
          <p:sp>
            <p:nvSpPr>
              <p:cNvPr id="82978" name="Line 28"/>
              <p:cNvSpPr>
                <a:spLocks noChangeShapeType="1"/>
              </p:cNvSpPr>
              <p:nvPr/>
            </p:nvSpPr>
            <p:spPr bwMode="auto">
              <a:xfrm>
                <a:off x="1728" y="1632"/>
                <a:ext cx="144" cy="0"/>
              </a:xfrm>
              <a:prstGeom prst="line">
                <a:avLst/>
              </a:prstGeom>
              <a:noFill/>
              <a:ln w="12700">
                <a:solidFill>
                  <a:schemeClr val="tx1"/>
                </a:solidFill>
                <a:round/>
                <a:headEnd type="none" w="sm" len="sm"/>
                <a:tailEnd type="none" w="sm" len="sm"/>
              </a:ln>
            </p:spPr>
            <p:txBody>
              <a:bodyPr wrap="none" anchor="ctr"/>
              <a:lstStyle/>
              <a:p>
                <a:endParaRPr lang="ru-RU"/>
              </a:p>
            </p:txBody>
          </p:sp>
          <p:sp>
            <p:nvSpPr>
              <p:cNvPr id="82979" name="Freeform 27"/>
              <p:cNvSpPr>
                <a:spLocks/>
              </p:cNvSpPr>
              <p:nvPr/>
            </p:nvSpPr>
            <p:spPr bwMode="auto">
              <a:xfrm>
                <a:off x="1728" y="1152"/>
                <a:ext cx="48" cy="480"/>
              </a:xfrm>
              <a:custGeom>
                <a:avLst/>
                <a:gdLst>
                  <a:gd name="T0" fmla="*/ 0 w 48"/>
                  <a:gd name="T1" fmla="*/ 0 h 480"/>
                  <a:gd name="T2" fmla="*/ 48 w 48"/>
                  <a:gd name="T3" fmla="*/ 240 h 480"/>
                  <a:gd name="T4" fmla="*/ 0 w 48"/>
                  <a:gd name="T5" fmla="*/ 480 h 480"/>
                  <a:gd name="T6" fmla="*/ 0 60000 65536"/>
                  <a:gd name="T7" fmla="*/ 0 60000 65536"/>
                  <a:gd name="T8" fmla="*/ 0 60000 65536"/>
                  <a:gd name="T9" fmla="*/ 0 w 48"/>
                  <a:gd name="T10" fmla="*/ 0 h 480"/>
                  <a:gd name="T11" fmla="*/ 48 w 48"/>
                  <a:gd name="T12" fmla="*/ 480 h 480"/>
                </a:gdLst>
                <a:ahLst/>
                <a:cxnLst>
                  <a:cxn ang="T6">
                    <a:pos x="T0" y="T1"/>
                  </a:cxn>
                  <a:cxn ang="T7">
                    <a:pos x="T2" y="T3"/>
                  </a:cxn>
                  <a:cxn ang="T8">
                    <a:pos x="T4" y="T5"/>
                  </a:cxn>
                </a:cxnLst>
                <a:rect l="T9" t="T10" r="T11" b="T12"/>
                <a:pathLst>
                  <a:path w="48" h="480">
                    <a:moveTo>
                      <a:pt x="0" y="0"/>
                    </a:moveTo>
                    <a:cubicBezTo>
                      <a:pt x="24" y="80"/>
                      <a:pt x="48" y="160"/>
                      <a:pt x="48" y="240"/>
                    </a:cubicBezTo>
                    <a:cubicBezTo>
                      <a:pt x="48" y="320"/>
                      <a:pt x="24" y="400"/>
                      <a:pt x="0" y="480"/>
                    </a:cubicBezTo>
                  </a:path>
                </a:pathLst>
              </a:custGeom>
              <a:noFill/>
              <a:ln w="12700">
                <a:solidFill>
                  <a:schemeClr val="tx1"/>
                </a:solidFill>
                <a:round/>
                <a:headEnd type="none" w="sm" len="sm"/>
                <a:tailEnd type="none" w="sm" len="sm"/>
              </a:ln>
            </p:spPr>
            <p:txBody>
              <a:bodyPr wrap="none" anchor="ctr"/>
              <a:lstStyle/>
              <a:p>
                <a:endParaRPr lang="ru-RU"/>
              </a:p>
            </p:txBody>
          </p:sp>
          <p:sp>
            <p:nvSpPr>
              <p:cNvPr id="82980" name="Freeform 26"/>
              <p:cNvSpPr>
                <a:spLocks/>
              </p:cNvSpPr>
              <p:nvPr/>
            </p:nvSpPr>
            <p:spPr bwMode="auto">
              <a:xfrm>
                <a:off x="1824" y="1152"/>
                <a:ext cx="48" cy="480"/>
              </a:xfrm>
              <a:custGeom>
                <a:avLst/>
                <a:gdLst>
                  <a:gd name="T0" fmla="*/ 48 w 48"/>
                  <a:gd name="T1" fmla="*/ 0 h 480"/>
                  <a:gd name="T2" fmla="*/ 0 w 48"/>
                  <a:gd name="T3" fmla="*/ 240 h 480"/>
                  <a:gd name="T4" fmla="*/ 48 w 48"/>
                  <a:gd name="T5" fmla="*/ 480 h 480"/>
                  <a:gd name="T6" fmla="*/ 0 60000 65536"/>
                  <a:gd name="T7" fmla="*/ 0 60000 65536"/>
                  <a:gd name="T8" fmla="*/ 0 60000 65536"/>
                  <a:gd name="T9" fmla="*/ 0 w 48"/>
                  <a:gd name="T10" fmla="*/ 0 h 480"/>
                  <a:gd name="T11" fmla="*/ 48 w 48"/>
                  <a:gd name="T12" fmla="*/ 480 h 480"/>
                </a:gdLst>
                <a:ahLst/>
                <a:cxnLst>
                  <a:cxn ang="T6">
                    <a:pos x="T0" y="T1"/>
                  </a:cxn>
                  <a:cxn ang="T7">
                    <a:pos x="T2" y="T3"/>
                  </a:cxn>
                  <a:cxn ang="T8">
                    <a:pos x="T4" y="T5"/>
                  </a:cxn>
                </a:cxnLst>
                <a:rect l="T9" t="T10" r="T11" b="T12"/>
                <a:pathLst>
                  <a:path w="48" h="480">
                    <a:moveTo>
                      <a:pt x="48" y="0"/>
                    </a:moveTo>
                    <a:cubicBezTo>
                      <a:pt x="24" y="80"/>
                      <a:pt x="0" y="160"/>
                      <a:pt x="0" y="240"/>
                    </a:cubicBezTo>
                    <a:cubicBezTo>
                      <a:pt x="0" y="320"/>
                      <a:pt x="24" y="400"/>
                      <a:pt x="48" y="480"/>
                    </a:cubicBezTo>
                  </a:path>
                </a:pathLst>
              </a:custGeom>
              <a:noFill/>
              <a:ln w="12700">
                <a:solidFill>
                  <a:schemeClr val="tx1"/>
                </a:solidFill>
                <a:round/>
                <a:headEnd type="none" w="sm" len="sm"/>
                <a:tailEnd type="none" w="sm" len="sm"/>
              </a:ln>
            </p:spPr>
            <p:txBody>
              <a:bodyPr wrap="none" anchor="ctr"/>
              <a:lstStyle/>
              <a:p>
                <a:endParaRPr lang="ru-RU"/>
              </a:p>
            </p:txBody>
          </p:sp>
        </p:grpSp>
        <p:grpSp>
          <p:nvGrpSpPr>
            <p:cNvPr id="82958" name="Group 20"/>
            <p:cNvGrpSpPr>
              <a:grpSpLocks/>
            </p:cNvGrpSpPr>
            <p:nvPr/>
          </p:nvGrpSpPr>
          <p:grpSpPr bwMode="auto">
            <a:xfrm rot="249174" flipH="1">
              <a:off x="2168" y="1399"/>
              <a:ext cx="87" cy="485"/>
              <a:chOff x="1728" y="1152"/>
              <a:chExt cx="144" cy="480"/>
            </a:xfrm>
          </p:grpSpPr>
          <p:sp>
            <p:nvSpPr>
              <p:cNvPr id="82973" name="Line 24"/>
              <p:cNvSpPr>
                <a:spLocks noChangeShapeType="1"/>
              </p:cNvSpPr>
              <p:nvPr/>
            </p:nvSpPr>
            <p:spPr bwMode="auto">
              <a:xfrm>
                <a:off x="1728" y="1152"/>
                <a:ext cx="144" cy="0"/>
              </a:xfrm>
              <a:prstGeom prst="line">
                <a:avLst/>
              </a:prstGeom>
              <a:noFill/>
              <a:ln w="12700">
                <a:solidFill>
                  <a:schemeClr val="tx1"/>
                </a:solidFill>
                <a:round/>
                <a:headEnd type="none" w="sm" len="sm"/>
                <a:tailEnd type="none" w="sm" len="sm"/>
              </a:ln>
            </p:spPr>
            <p:txBody>
              <a:bodyPr wrap="none" anchor="ctr"/>
              <a:lstStyle/>
              <a:p>
                <a:endParaRPr lang="ru-RU"/>
              </a:p>
            </p:txBody>
          </p:sp>
          <p:sp>
            <p:nvSpPr>
              <p:cNvPr id="82974" name="Line 23"/>
              <p:cNvSpPr>
                <a:spLocks noChangeShapeType="1"/>
              </p:cNvSpPr>
              <p:nvPr/>
            </p:nvSpPr>
            <p:spPr bwMode="auto">
              <a:xfrm>
                <a:off x="1728" y="1632"/>
                <a:ext cx="144" cy="0"/>
              </a:xfrm>
              <a:prstGeom prst="line">
                <a:avLst/>
              </a:prstGeom>
              <a:noFill/>
              <a:ln w="12700">
                <a:solidFill>
                  <a:schemeClr val="tx1"/>
                </a:solidFill>
                <a:round/>
                <a:headEnd type="none" w="sm" len="sm"/>
                <a:tailEnd type="none" w="sm" len="sm"/>
              </a:ln>
            </p:spPr>
            <p:txBody>
              <a:bodyPr wrap="none" anchor="ctr"/>
              <a:lstStyle/>
              <a:p>
                <a:endParaRPr lang="ru-RU"/>
              </a:p>
            </p:txBody>
          </p:sp>
          <p:sp>
            <p:nvSpPr>
              <p:cNvPr id="82975" name="Freeform 22"/>
              <p:cNvSpPr>
                <a:spLocks/>
              </p:cNvSpPr>
              <p:nvPr/>
            </p:nvSpPr>
            <p:spPr bwMode="auto">
              <a:xfrm>
                <a:off x="1728" y="1152"/>
                <a:ext cx="48" cy="480"/>
              </a:xfrm>
              <a:custGeom>
                <a:avLst/>
                <a:gdLst>
                  <a:gd name="T0" fmla="*/ 0 w 48"/>
                  <a:gd name="T1" fmla="*/ 0 h 480"/>
                  <a:gd name="T2" fmla="*/ 48 w 48"/>
                  <a:gd name="T3" fmla="*/ 240 h 480"/>
                  <a:gd name="T4" fmla="*/ 0 w 48"/>
                  <a:gd name="T5" fmla="*/ 480 h 480"/>
                  <a:gd name="T6" fmla="*/ 0 60000 65536"/>
                  <a:gd name="T7" fmla="*/ 0 60000 65536"/>
                  <a:gd name="T8" fmla="*/ 0 60000 65536"/>
                  <a:gd name="T9" fmla="*/ 0 w 48"/>
                  <a:gd name="T10" fmla="*/ 0 h 480"/>
                  <a:gd name="T11" fmla="*/ 48 w 48"/>
                  <a:gd name="T12" fmla="*/ 480 h 480"/>
                </a:gdLst>
                <a:ahLst/>
                <a:cxnLst>
                  <a:cxn ang="T6">
                    <a:pos x="T0" y="T1"/>
                  </a:cxn>
                  <a:cxn ang="T7">
                    <a:pos x="T2" y="T3"/>
                  </a:cxn>
                  <a:cxn ang="T8">
                    <a:pos x="T4" y="T5"/>
                  </a:cxn>
                </a:cxnLst>
                <a:rect l="T9" t="T10" r="T11" b="T12"/>
                <a:pathLst>
                  <a:path w="48" h="480">
                    <a:moveTo>
                      <a:pt x="0" y="0"/>
                    </a:moveTo>
                    <a:cubicBezTo>
                      <a:pt x="24" y="80"/>
                      <a:pt x="48" y="160"/>
                      <a:pt x="48" y="240"/>
                    </a:cubicBezTo>
                    <a:cubicBezTo>
                      <a:pt x="48" y="320"/>
                      <a:pt x="24" y="400"/>
                      <a:pt x="0" y="480"/>
                    </a:cubicBezTo>
                  </a:path>
                </a:pathLst>
              </a:custGeom>
              <a:noFill/>
              <a:ln w="12700">
                <a:solidFill>
                  <a:schemeClr val="tx1"/>
                </a:solidFill>
                <a:round/>
                <a:headEnd type="none" w="sm" len="sm"/>
                <a:tailEnd type="none" w="sm" len="sm"/>
              </a:ln>
            </p:spPr>
            <p:txBody>
              <a:bodyPr wrap="none" anchor="ctr"/>
              <a:lstStyle/>
              <a:p>
                <a:endParaRPr lang="ru-RU"/>
              </a:p>
            </p:txBody>
          </p:sp>
          <p:sp>
            <p:nvSpPr>
              <p:cNvPr id="82976" name="Freeform 21"/>
              <p:cNvSpPr>
                <a:spLocks/>
              </p:cNvSpPr>
              <p:nvPr/>
            </p:nvSpPr>
            <p:spPr bwMode="auto">
              <a:xfrm>
                <a:off x="1824" y="1152"/>
                <a:ext cx="48" cy="480"/>
              </a:xfrm>
              <a:custGeom>
                <a:avLst/>
                <a:gdLst>
                  <a:gd name="T0" fmla="*/ 48 w 48"/>
                  <a:gd name="T1" fmla="*/ 0 h 480"/>
                  <a:gd name="T2" fmla="*/ 0 w 48"/>
                  <a:gd name="T3" fmla="*/ 240 h 480"/>
                  <a:gd name="T4" fmla="*/ 48 w 48"/>
                  <a:gd name="T5" fmla="*/ 480 h 480"/>
                  <a:gd name="T6" fmla="*/ 0 60000 65536"/>
                  <a:gd name="T7" fmla="*/ 0 60000 65536"/>
                  <a:gd name="T8" fmla="*/ 0 60000 65536"/>
                  <a:gd name="T9" fmla="*/ 0 w 48"/>
                  <a:gd name="T10" fmla="*/ 0 h 480"/>
                  <a:gd name="T11" fmla="*/ 48 w 48"/>
                  <a:gd name="T12" fmla="*/ 480 h 480"/>
                </a:gdLst>
                <a:ahLst/>
                <a:cxnLst>
                  <a:cxn ang="T6">
                    <a:pos x="T0" y="T1"/>
                  </a:cxn>
                  <a:cxn ang="T7">
                    <a:pos x="T2" y="T3"/>
                  </a:cxn>
                  <a:cxn ang="T8">
                    <a:pos x="T4" y="T5"/>
                  </a:cxn>
                </a:cxnLst>
                <a:rect l="T9" t="T10" r="T11" b="T12"/>
                <a:pathLst>
                  <a:path w="48" h="480">
                    <a:moveTo>
                      <a:pt x="48" y="0"/>
                    </a:moveTo>
                    <a:cubicBezTo>
                      <a:pt x="24" y="80"/>
                      <a:pt x="0" y="160"/>
                      <a:pt x="0" y="240"/>
                    </a:cubicBezTo>
                    <a:cubicBezTo>
                      <a:pt x="0" y="320"/>
                      <a:pt x="24" y="400"/>
                      <a:pt x="48" y="480"/>
                    </a:cubicBezTo>
                  </a:path>
                </a:pathLst>
              </a:custGeom>
              <a:noFill/>
              <a:ln w="12700">
                <a:solidFill>
                  <a:schemeClr val="tx1"/>
                </a:solidFill>
                <a:round/>
                <a:headEnd type="none" w="sm" len="sm"/>
                <a:tailEnd type="none" w="sm" len="sm"/>
              </a:ln>
            </p:spPr>
            <p:txBody>
              <a:bodyPr wrap="none" anchor="ctr"/>
              <a:lstStyle/>
              <a:p>
                <a:endParaRPr lang="ru-RU"/>
              </a:p>
            </p:txBody>
          </p:sp>
        </p:grpSp>
        <p:sp>
          <p:nvSpPr>
            <p:cNvPr id="82959" name="Rectangle 19"/>
            <p:cNvSpPr>
              <a:spLocks noChangeArrowheads="1"/>
            </p:cNvSpPr>
            <p:nvPr/>
          </p:nvSpPr>
          <p:spPr bwMode="auto">
            <a:xfrm>
              <a:off x="1635" y="1385"/>
              <a:ext cx="48" cy="480"/>
            </a:xfrm>
            <a:prstGeom prst="rect">
              <a:avLst/>
            </a:prstGeom>
            <a:solidFill>
              <a:srgbClr val="CC00FF"/>
            </a:solidFill>
            <a:ln w="12700">
              <a:solidFill>
                <a:schemeClr val="tx1"/>
              </a:solidFill>
              <a:miter lim="800000"/>
              <a:headEnd type="none" w="sm" len="sm"/>
              <a:tailEnd type="none" w="sm" len="sm"/>
            </a:ln>
          </p:spPr>
          <p:txBody>
            <a:bodyPr wrap="none" anchor="ctr"/>
            <a:lstStyle/>
            <a:p>
              <a:pPr>
                <a:lnSpc>
                  <a:spcPct val="90000"/>
                </a:lnSpc>
                <a:spcBef>
                  <a:spcPct val="20000"/>
                </a:spcBef>
                <a:buFontTx/>
                <a:buChar char="•"/>
              </a:pPr>
              <a:endParaRPr lang="en-US" altLang="en-US"/>
            </a:p>
          </p:txBody>
        </p:sp>
        <p:sp>
          <p:nvSpPr>
            <p:cNvPr id="82960" name="Rectangle 18"/>
            <p:cNvSpPr>
              <a:spLocks noChangeArrowheads="1"/>
            </p:cNvSpPr>
            <p:nvPr/>
          </p:nvSpPr>
          <p:spPr bwMode="auto">
            <a:xfrm rot="751795">
              <a:off x="2556" y="1462"/>
              <a:ext cx="48" cy="480"/>
            </a:xfrm>
            <a:prstGeom prst="rect">
              <a:avLst/>
            </a:prstGeom>
            <a:solidFill>
              <a:srgbClr val="CC00FF"/>
            </a:solidFill>
            <a:ln w="12700">
              <a:solidFill>
                <a:schemeClr val="tx1"/>
              </a:solidFill>
              <a:miter lim="800000"/>
              <a:headEnd type="none" w="sm" len="sm"/>
              <a:tailEnd type="none" w="sm" len="sm"/>
            </a:ln>
          </p:spPr>
          <p:txBody>
            <a:bodyPr wrap="none" anchor="ctr"/>
            <a:lstStyle/>
            <a:p>
              <a:pPr>
                <a:lnSpc>
                  <a:spcPct val="90000"/>
                </a:lnSpc>
                <a:spcBef>
                  <a:spcPct val="20000"/>
                </a:spcBef>
                <a:buFontTx/>
                <a:buChar char="•"/>
              </a:pPr>
              <a:endParaRPr lang="en-US" altLang="en-US"/>
            </a:p>
          </p:txBody>
        </p:sp>
        <p:sp>
          <p:nvSpPr>
            <p:cNvPr id="82961" name="Rectangle 17"/>
            <p:cNvSpPr>
              <a:spLocks noChangeArrowheads="1"/>
            </p:cNvSpPr>
            <p:nvPr/>
          </p:nvSpPr>
          <p:spPr bwMode="auto">
            <a:xfrm rot="20848205" flipH="1">
              <a:off x="790" y="1496"/>
              <a:ext cx="48" cy="480"/>
            </a:xfrm>
            <a:prstGeom prst="rect">
              <a:avLst/>
            </a:prstGeom>
            <a:solidFill>
              <a:srgbClr val="CC00FF"/>
            </a:solidFill>
            <a:ln w="12700">
              <a:solidFill>
                <a:schemeClr val="tx1"/>
              </a:solidFill>
              <a:miter lim="800000"/>
              <a:headEnd type="none" w="sm" len="sm"/>
              <a:tailEnd type="none" w="sm" len="sm"/>
            </a:ln>
          </p:spPr>
          <p:txBody>
            <a:bodyPr wrap="none" anchor="ctr"/>
            <a:lstStyle/>
            <a:p>
              <a:pPr>
                <a:lnSpc>
                  <a:spcPct val="90000"/>
                </a:lnSpc>
                <a:spcBef>
                  <a:spcPct val="20000"/>
                </a:spcBef>
                <a:buFontTx/>
                <a:buChar char="•"/>
              </a:pPr>
              <a:endParaRPr lang="en-US" altLang="en-US"/>
            </a:p>
          </p:txBody>
        </p:sp>
        <p:sp>
          <p:nvSpPr>
            <p:cNvPr id="82962" name="Rectangle 16"/>
            <p:cNvSpPr>
              <a:spLocks noChangeArrowheads="1"/>
            </p:cNvSpPr>
            <p:nvPr/>
          </p:nvSpPr>
          <p:spPr bwMode="auto">
            <a:xfrm rot="-316413">
              <a:off x="1223" y="1414"/>
              <a:ext cx="48" cy="480"/>
            </a:xfrm>
            <a:prstGeom prst="rect">
              <a:avLst/>
            </a:prstGeom>
            <a:solidFill>
              <a:srgbClr val="FF3300"/>
            </a:solidFill>
            <a:ln w="12700">
              <a:solidFill>
                <a:schemeClr val="tx1"/>
              </a:solidFill>
              <a:miter lim="800000"/>
              <a:headEnd type="none" w="sm" len="sm"/>
              <a:tailEnd type="none" w="sm" len="sm"/>
            </a:ln>
          </p:spPr>
          <p:txBody>
            <a:bodyPr wrap="none" anchor="ctr"/>
            <a:lstStyle/>
            <a:p>
              <a:pPr>
                <a:lnSpc>
                  <a:spcPct val="90000"/>
                </a:lnSpc>
                <a:spcBef>
                  <a:spcPct val="20000"/>
                </a:spcBef>
                <a:buFontTx/>
                <a:buChar char="•"/>
              </a:pPr>
              <a:endParaRPr lang="en-US" altLang="en-US"/>
            </a:p>
          </p:txBody>
        </p:sp>
        <p:sp>
          <p:nvSpPr>
            <p:cNvPr id="82963" name="Rectangle 15"/>
            <p:cNvSpPr>
              <a:spLocks noChangeArrowheads="1"/>
            </p:cNvSpPr>
            <p:nvPr/>
          </p:nvSpPr>
          <p:spPr bwMode="auto">
            <a:xfrm rot="316413" flipH="1">
              <a:off x="2096" y="1400"/>
              <a:ext cx="48" cy="480"/>
            </a:xfrm>
            <a:prstGeom prst="rect">
              <a:avLst/>
            </a:prstGeom>
            <a:solidFill>
              <a:srgbClr val="FF3300"/>
            </a:solidFill>
            <a:ln w="12700">
              <a:solidFill>
                <a:schemeClr val="tx1"/>
              </a:solidFill>
              <a:miter lim="800000"/>
              <a:headEnd type="none" w="sm" len="sm"/>
              <a:tailEnd type="none" w="sm" len="sm"/>
            </a:ln>
          </p:spPr>
          <p:txBody>
            <a:bodyPr wrap="none" anchor="ctr"/>
            <a:lstStyle/>
            <a:p>
              <a:pPr>
                <a:lnSpc>
                  <a:spcPct val="90000"/>
                </a:lnSpc>
                <a:spcBef>
                  <a:spcPct val="20000"/>
                </a:spcBef>
                <a:buFontTx/>
                <a:buChar char="•"/>
              </a:pPr>
              <a:endParaRPr lang="en-US" altLang="en-US"/>
            </a:p>
          </p:txBody>
        </p:sp>
        <p:sp>
          <p:nvSpPr>
            <p:cNvPr id="82964" name="Text Box 14"/>
            <p:cNvSpPr txBox="1">
              <a:spLocks noChangeArrowheads="1"/>
            </p:cNvSpPr>
            <p:nvPr/>
          </p:nvSpPr>
          <p:spPr bwMode="auto">
            <a:xfrm>
              <a:off x="742" y="1313"/>
              <a:ext cx="259" cy="192"/>
            </a:xfrm>
            <a:prstGeom prst="rect">
              <a:avLst/>
            </a:prstGeom>
            <a:noFill/>
            <a:ln w="12700">
              <a:noFill/>
              <a:miter lim="800000"/>
              <a:headEnd type="none" w="sm" len="sm"/>
              <a:tailEnd type="none" w="sm" len="sm"/>
            </a:ln>
          </p:spPr>
          <p:txBody>
            <a:bodyPr wrap="none">
              <a:spAutoFit/>
            </a:bodyPr>
            <a:lstStyle/>
            <a:p>
              <a:r>
                <a:rPr kumimoji="0" lang="en-US" altLang="en-US" sz="1400"/>
                <a:t>QF</a:t>
              </a:r>
            </a:p>
          </p:txBody>
        </p:sp>
        <p:sp>
          <p:nvSpPr>
            <p:cNvPr id="82965" name="Text Box 13"/>
            <p:cNvSpPr txBox="1">
              <a:spLocks noChangeArrowheads="1"/>
            </p:cNvSpPr>
            <p:nvPr/>
          </p:nvSpPr>
          <p:spPr bwMode="auto">
            <a:xfrm>
              <a:off x="2623" y="1304"/>
              <a:ext cx="259" cy="192"/>
            </a:xfrm>
            <a:prstGeom prst="rect">
              <a:avLst/>
            </a:prstGeom>
            <a:noFill/>
            <a:ln w="12700">
              <a:noFill/>
              <a:miter lim="800000"/>
              <a:headEnd type="none" w="sm" len="sm"/>
              <a:tailEnd type="none" w="sm" len="sm"/>
            </a:ln>
          </p:spPr>
          <p:txBody>
            <a:bodyPr wrap="none">
              <a:spAutoFit/>
            </a:bodyPr>
            <a:lstStyle/>
            <a:p>
              <a:r>
                <a:rPr kumimoji="0" lang="en-US" altLang="en-US" sz="1400"/>
                <a:t>QF</a:t>
              </a:r>
            </a:p>
          </p:txBody>
        </p:sp>
        <p:sp>
          <p:nvSpPr>
            <p:cNvPr id="82966" name="Text Box 12"/>
            <p:cNvSpPr txBox="1">
              <a:spLocks noChangeArrowheads="1"/>
            </p:cNvSpPr>
            <p:nvPr/>
          </p:nvSpPr>
          <p:spPr bwMode="auto">
            <a:xfrm>
              <a:off x="2115" y="1227"/>
              <a:ext cx="278" cy="192"/>
            </a:xfrm>
            <a:prstGeom prst="rect">
              <a:avLst/>
            </a:prstGeom>
            <a:noFill/>
            <a:ln w="12700">
              <a:noFill/>
              <a:miter lim="800000"/>
              <a:headEnd type="none" w="sm" len="sm"/>
              <a:tailEnd type="none" w="sm" len="sm"/>
            </a:ln>
          </p:spPr>
          <p:txBody>
            <a:bodyPr wrap="none">
              <a:spAutoFit/>
            </a:bodyPr>
            <a:lstStyle/>
            <a:p>
              <a:r>
                <a:rPr kumimoji="0" lang="en-US" altLang="en-US" sz="1400"/>
                <a:t>QD</a:t>
              </a:r>
            </a:p>
          </p:txBody>
        </p:sp>
        <p:sp>
          <p:nvSpPr>
            <p:cNvPr id="82967" name="Text Box 11"/>
            <p:cNvSpPr txBox="1">
              <a:spLocks noChangeArrowheads="1"/>
            </p:cNvSpPr>
            <p:nvPr/>
          </p:nvSpPr>
          <p:spPr bwMode="auto">
            <a:xfrm>
              <a:off x="1198" y="1231"/>
              <a:ext cx="278" cy="192"/>
            </a:xfrm>
            <a:prstGeom prst="rect">
              <a:avLst/>
            </a:prstGeom>
            <a:noFill/>
            <a:ln w="12700">
              <a:noFill/>
              <a:miter lim="800000"/>
              <a:headEnd type="none" w="sm" len="sm"/>
              <a:tailEnd type="none" w="sm" len="sm"/>
            </a:ln>
          </p:spPr>
          <p:txBody>
            <a:bodyPr wrap="none">
              <a:spAutoFit/>
            </a:bodyPr>
            <a:lstStyle/>
            <a:p>
              <a:r>
                <a:rPr kumimoji="0" lang="en-US" altLang="en-US" sz="1400"/>
                <a:t>QD</a:t>
              </a:r>
            </a:p>
          </p:txBody>
        </p:sp>
        <p:sp>
          <p:nvSpPr>
            <p:cNvPr id="82968" name="Text Box 10"/>
            <p:cNvSpPr txBox="1">
              <a:spLocks noChangeArrowheads="1"/>
            </p:cNvSpPr>
            <p:nvPr/>
          </p:nvSpPr>
          <p:spPr bwMode="auto">
            <a:xfrm>
              <a:off x="2403" y="1913"/>
              <a:ext cx="240" cy="192"/>
            </a:xfrm>
            <a:prstGeom prst="rect">
              <a:avLst/>
            </a:prstGeom>
            <a:noFill/>
            <a:ln w="12700">
              <a:noFill/>
              <a:miter lim="800000"/>
              <a:headEnd type="none" w="sm" len="sm"/>
              <a:tailEnd type="none" w="sm" len="sm"/>
            </a:ln>
          </p:spPr>
          <p:txBody>
            <a:bodyPr wrap="none">
              <a:spAutoFit/>
            </a:bodyPr>
            <a:lstStyle/>
            <a:p>
              <a:r>
                <a:rPr kumimoji="0" lang="en-US" altLang="en-US" sz="1400"/>
                <a:t>SF</a:t>
              </a:r>
            </a:p>
          </p:txBody>
        </p:sp>
        <p:sp>
          <p:nvSpPr>
            <p:cNvPr id="82969" name="Text Box 9"/>
            <p:cNvSpPr txBox="1">
              <a:spLocks noChangeArrowheads="1"/>
            </p:cNvSpPr>
            <p:nvPr/>
          </p:nvSpPr>
          <p:spPr bwMode="auto">
            <a:xfrm>
              <a:off x="1544" y="1836"/>
              <a:ext cx="240" cy="192"/>
            </a:xfrm>
            <a:prstGeom prst="rect">
              <a:avLst/>
            </a:prstGeom>
            <a:noFill/>
            <a:ln w="12700">
              <a:noFill/>
              <a:miter lim="800000"/>
              <a:headEnd type="none" w="sm" len="sm"/>
              <a:tailEnd type="none" w="sm" len="sm"/>
            </a:ln>
          </p:spPr>
          <p:txBody>
            <a:bodyPr wrap="none">
              <a:spAutoFit/>
            </a:bodyPr>
            <a:lstStyle/>
            <a:p>
              <a:r>
                <a:rPr kumimoji="0" lang="en-US" altLang="en-US" sz="1400"/>
                <a:t>SF</a:t>
              </a:r>
            </a:p>
          </p:txBody>
        </p:sp>
        <p:sp>
          <p:nvSpPr>
            <p:cNvPr id="82970" name="Text Box 8"/>
            <p:cNvSpPr txBox="1">
              <a:spLocks noChangeArrowheads="1"/>
            </p:cNvSpPr>
            <p:nvPr/>
          </p:nvSpPr>
          <p:spPr bwMode="auto">
            <a:xfrm>
              <a:off x="767" y="1937"/>
              <a:ext cx="240" cy="192"/>
            </a:xfrm>
            <a:prstGeom prst="rect">
              <a:avLst/>
            </a:prstGeom>
            <a:noFill/>
            <a:ln w="12700">
              <a:noFill/>
              <a:miter lim="800000"/>
              <a:headEnd type="none" w="sm" len="sm"/>
              <a:tailEnd type="none" w="sm" len="sm"/>
            </a:ln>
          </p:spPr>
          <p:txBody>
            <a:bodyPr wrap="none">
              <a:spAutoFit/>
            </a:bodyPr>
            <a:lstStyle/>
            <a:p>
              <a:r>
                <a:rPr kumimoji="0" lang="en-US" altLang="en-US" sz="1400"/>
                <a:t>SF</a:t>
              </a:r>
            </a:p>
          </p:txBody>
        </p:sp>
        <p:sp>
          <p:nvSpPr>
            <p:cNvPr id="82971" name="Text Box 7"/>
            <p:cNvSpPr txBox="1">
              <a:spLocks noChangeArrowheads="1"/>
            </p:cNvSpPr>
            <p:nvPr/>
          </p:nvSpPr>
          <p:spPr bwMode="auto">
            <a:xfrm>
              <a:off x="1146" y="1865"/>
              <a:ext cx="259" cy="192"/>
            </a:xfrm>
            <a:prstGeom prst="rect">
              <a:avLst/>
            </a:prstGeom>
            <a:noFill/>
            <a:ln w="12700">
              <a:noFill/>
              <a:miter lim="800000"/>
              <a:headEnd type="none" w="sm" len="sm"/>
              <a:tailEnd type="none" w="sm" len="sm"/>
            </a:ln>
          </p:spPr>
          <p:txBody>
            <a:bodyPr wrap="none">
              <a:spAutoFit/>
            </a:bodyPr>
            <a:lstStyle/>
            <a:p>
              <a:r>
                <a:rPr kumimoji="0" lang="en-US" altLang="en-US" sz="1400"/>
                <a:t>SD</a:t>
              </a:r>
            </a:p>
          </p:txBody>
        </p:sp>
        <p:sp>
          <p:nvSpPr>
            <p:cNvPr id="82972" name="Text Box 6"/>
            <p:cNvSpPr txBox="1">
              <a:spLocks noChangeArrowheads="1"/>
            </p:cNvSpPr>
            <p:nvPr/>
          </p:nvSpPr>
          <p:spPr bwMode="auto">
            <a:xfrm>
              <a:off x="1952" y="1850"/>
              <a:ext cx="259" cy="192"/>
            </a:xfrm>
            <a:prstGeom prst="rect">
              <a:avLst/>
            </a:prstGeom>
            <a:noFill/>
            <a:ln w="12700">
              <a:noFill/>
              <a:miter lim="800000"/>
              <a:headEnd type="none" w="sm" len="sm"/>
              <a:tailEnd type="none" w="sm" len="sm"/>
            </a:ln>
          </p:spPr>
          <p:txBody>
            <a:bodyPr wrap="none">
              <a:spAutoFit/>
            </a:bodyPr>
            <a:lstStyle/>
            <a:p>
              <a:r>
                <a:rPr kumimoji="0" lang="en-US" altLang="en-US" sz="1400"/>
                <a:t>SD</a:t>
              </a:r>
            </a:p>
          </p:txBody>
        </p:sp>
      </p:grpSp>
      <p:sp>
        <p:nvSpPr>
          <p:cNvPr id="82950" name="Text Box 4"/>
          <p:cNvSpPr txBox="1">
            <a:spLocks noChangeArrowheads="1"/>
          </p:cNvSpPr>
          <p:nvPr/>
        </p:nvSpPr>
        <p:spPr bwMode="auto">
          <a:xfrm>
            <a:off x="5199063" y="1154113"/>
            <a:ext cx="3360737" cy="1431925"/>
          </a:xfrm>
          <a:prstGeom prst="rect">
            <a:avLst/>
          </a:prstGeom>
          <a:noFill/>
          <a:ln w="9525">
            <a:noFill/>
            <a:miter lim="800000"/>
            <a:headEnd/>
            <a:tailEnd/>
          </a:ln>
        </p:spPr>
        <p:txBody>
          <a:bodyPr wrap="none">
            <a:spAutoFit/>
          </a:bodyPr>
          <a:lstStyle/>
          <a:p>
            <a:pPr algn="ctr"/>
            <a:r>
              <a:rPr kumimoji="0" lang="en-US" altLang="en-US"/>
              <a:t>Characteristic Frequency</a:t>
            </a:r>
          </a:p>
          <a:p>
            <a:pPr algn="ctr"/>
            <a:r>
              <a:rPr kumimoji="0" lang="en-US" altLang="en-US"/>
              <a:t>of the Magnet Lattice</a:t>
            </a:r>
          </a:p>
          <a:p>
            <a:pPr algn="ctr"/>
            <a:r>
              <a:rPr kumimoji="0" lang="en-US" altLang="en-US" sz="2000">
                <a:solidFill>
                  <a:srgbClr val="33CCFF"/>
                </a:solidFill>
              </a:rPr>
              <a:t>Produced by the strength of the</a:t>
            </a:r>
          </a:p>
          <a:p>
            <a:pPr algn="ctr"/>
            <a:r>
              <a:rPr kumimoji="0" lang="en-US" altLang="en-US" sz="2000">
                <a:solidFill>
                  <a:srgbClr val="33CCFF"/>
                </a:solidFill>
              </a:rPr>
              <a:t>Quadrupole magnets</a:t>
            </a:r>
          </a:p>
        </p:txBody>
      </p:sp>
      <p:sp>
        <p:nvSpPr>
          <p:cNvPr id="382979" name="Freeform 3"/>
          <p:cNvSpPr>
            <a:spLocks/>
          </p:cNvSpPr>
          <p:nvPr/>
        </p:nvSpPr>
        <p:spPr bwMode="auto">
          <a:xfrm>
            <a:off x="835025" y="1584325"/>
            <a:ext cx="3635375" cy="336550"/>
          </a:xfrm>
          <a:custGeom>
            <a:avLst/>
            <a:gdLst>
              <a:gd name="T0" fmla="*/ 0 w 2290"/>
              <a:gd name="T1" fmla="*/ 2147483646 h 212"/>
              <a:gd name="T2" fmla="*/ 2147483646 w 2290"/>
              <a:gd name="T3" fmla="*/ 2147483646 h 212"/>
              <a:gd name="T4" fmla="*/ 2147483646 w 2290"/>
              <a:gd name="T5" fmla="*/ 2147483646 h 212"/>
              <a:gd name="T6" fmla="*/ 2147483646 w 2290"/>
              <a:gd name="T7" fmla="*/ 2147483646 h 212"/>
              <a:gd name="T8" fmla="*/ 2147483646 w 2290"/>
              <a:gd name="T9" fmla="*/ 2147483646 h 212"/>
              <a:gd name="T10" fmla="*/ 2147483646 w 2290"/>
              <a:gd name="T11" fmla="*/ 2147483646 h 212"/>
              <a:gd name="T12" fmla="*/ 2147483646 w 2290"/>
              <a:gd name="T13" fmla="*/ 2147483646 h 212"/>
              <a:gd name="T14" fmla="*/ 0 60000 65536"/>
              <a:gd name="T15" fmla="*/ 0 60000 65536"/>
              <a:gd name="T16" fmla="*/ 0 60000 65536"/>
              <a:gd name="T17" fmla="*/ 0 60000 65536"/>
              <a:gd name="T18" fmla="*/ 0 60000 65536"/>
              <a:gd name="T19" fmla="*/ 0 60000 65536"/>
              <a:gd name="T20" fmla="*/ 0 60000 65536"/>
              <a:gd name="T21" fmla="*/ 0 w 2290"/>
              <a:gd name="T22" fmla="*/ 0 h 212"/>
              <a:gd name="T23" fmla="*/ 2290 w 2290"/>
              <a:gd name="T24" fmla="*/ 212 h 2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90" h="212">
                <a:moveTo>
                  <a:pt x="0" y="212"/>
                </a:moveTo>
                <a:cubicBezTo>
                  <a:pt x="45" y="193"/>
                  <a:pt x="141" y="103"/>
                  <a:pt x="264" y="97"/>
                </a:cubicBezTo>
                <a:cubicBezTo>
                  <a:pt x="387" y="91"/>
                  <a:pt x="588" y="189"/>
                  <a:pt x="739" y="173"/>
                </a:cubicBezTo>
                <a:cubicBezTo>
                  <a:pt x="890" y="157"/>
                  <a:pt x="1027" y="0"/>
                  <a:pt x="1171" y="1"/>
                </a:cubicBezTo>
                <a:cubicBezTo>
                  <a:pt x="1315" y="2"/>
                  <a:pt x="1446" y="161"/>
                  <a:pt x="1603" y="178"/>
                </a:cubicBezTo>
                <a:cubicBezTo>
                  <a:pt x="1760" y="195"/>
                  <a:pt x="1998" y="102"/>
                  <a:pt x="2112" y="106"/>
                </a:cubicBezTo>
                <a:cubicBezTo>
                  <a:pt x="2226" y="110"/>
                  <a:pt x="2253" y="182"/>
                  <a:pt x="2290" y="202"/>
                </a:cubicBezTo>
              </a:path>
            </a:pathLst>
          </a:custGeom>
          <a:noFill/>
          <a:ln w="19050">
            <a:solidFill>
              <a:schemeClr val="tx1"/>
            </a:solidFill>
            <a:round/>
            <a:headEnd type="arrow" w="med" len="med"/>
            <a:tailEnd type="none" w="sm" len="sm"/>
          </a:ln>
        </p:spPr>
        <p:txBody>
          <a:bodyPr wrap="none" anchor="ctr"/>
          <a:lstStyle/>
          <a:p>
            <a:endParaRPr lang="ru-RU"/>
          </a:p>
        </p:txBody>
      </p:sp>
      <p:sp>
        <p:nvSpPr>
          <p:cNvPr id="382978" name="Freeform 2"/>
          <p:cNvSpPr>
            <a:spLocks/>
          </p:cNvSpPr>
          <p:nvPr/>
        </p:nvSpPr>
        <p:spPr bwMode="auto">
          <a:xfrm>
            <a:off x="838200" y="1708150"/>
            <a:ext cx="3543300" cy="250825"/>
          </a:xfrm>
          <a:custGeom>
            <a:avLst/>
            <a:gdLst>
              <a:gd name="T0" fmla="*/ 0 w 2232"/>
              <a:gd name="T1" fmla="*/ 2147483646 h 158"/>
              <a:gd name="T2" fmla="*/ 2147483646 w 2232"/>
              <a:gd name="T3" fmla="*/ 2147483646 h 158"/>
              <a:gd name="T4" fmla="*/ 2147483646 w 2232"/>
              <a:gd name="T5" fmla="*/ 2147483646 h 158"/>
              <a:gd name="T6" fmla="*/ 2147483646 w 2232"/>
              <a:gd name="T7" fmla="*/ 2147483646 h 158"/>
              <a:gd name="T8" fmla="*/ 2147483646 w 2232"/>
              <a:gd name="T9" fmla="*/ 2147483646 h 158"/>
              <a:gd name="T10" fmla="*/ 2147483646 w 2232"/>
              <a:gd name="T11" fmla="*/ 2147483646 h 158"/>
              <a:gd name="T12" fmla="*/ 0 60000 65536"/>
              <a:gd name="T13" fmla="*/ 0 60000 65536"/>
              <a:gd name="T14" fmla="*/ 0 60000 65536"/>
              <a:gd name="T15" fmla="*/ 0 60000 65536"/>
              <a:gd name="T16" fmla="*/ 0 60000 65536"/>
              <a:gd name="T17" fmla="*/ 0 60000 65536"/>
              <a:gd name="T18" fmla="*/ 0 w 2232"/>
              <a:gd name="T19" fmla="*/ 0 h 158"/>
              <a:gd name="T20" fmla="*/ 2232 w 2232"/>
              <a:gd name="T21" fmla="*/ 158 h 158"/>
            </a:gdLst>
            <a:ahLst/>
            <a:cxnLst>
              <a:cxn ang="T12">
                <a:pos x="T0" y="T1"/>
              </a:cxn>
              <a:cxn ang="T13">
                <a:pos x="T2" y="T3"/>
              </a:cxn>
              <a:cxn ang="T14">
                <a:pos x="T4" y="T5"/>
              </a:cxn>
              <a:cxn ang="T15">
                <a:pos x="T6" y="T7"/>
              </a:cxn>
              <a:cxn ang="T16">
                <a:pos x="T8" y="T9"/>
              </a:cxn>
              <a:cxn ang="T17">
                <a:pos x="T10" y="T11"/>
              </a:cxn>
            </a:cxnLst>
            <a:rect l="T18" t="T19" r="T20" b="T21"/>
            <a:pathLst>
              <a:path w="2232" h="158">
                <a:moveTo>
                  <a:pt x="0" y="158"/>
                </a:moveTo>
                <a:cubicBezTo>
                  <a:pt x="120" y="136"/>
                  <a:pt x="526" y="50"/>
                  <a:pt x="715" y="25"/>
                </a:cubicBezTo>
                <a:cubicBezTo>
                  <a:pt x="904" y="0"/>
                  <a:pt x="995" y="5"/>
                  <a:pt x="1137" y="5"/>
                </a:cubicBezTo>
                <a:cubicBezTo>
                  <a:pt x="1279" y="6"/>
                  <a:pt x="1417" y="13"/>
                  <a:pt x="1569" y="28"/>
                </a:cubicBezTo>
                <a:cubicBezTo>
                  <a:pt x="1721" y="43"/>
                  <a:pt x="1939" y="78"/>
                  <a:pt x="2049" y="98"/>
                </a:cubicBezTo>
                <a:cubicBezTo>
                  <a:pt x="2159" y="117"/>
                  <a:pt x="2195" y="130"/>
                  <a:pt x="2232" y="144"/>
                </a:cubicBezTo>
              </a:path>
            </a:pathLst>
          </a:custGeom>
          <a:noFill/>
          <a:ln w="19050">
            <a:solidFill>
              <a:schemeClr val="tx1"/>
            </a:solidFill>
            <a:round/>
            <a:headEnd type="arrow" w="med" len="med"/>
            <a:tailEnd type="none" w="sm" len="sm"/>
          </a:ln>
        </p:spPr>
        <p:txBody>
          <a:bodyPr wrap="none" anchor="ctr"/>
          <a:lstStyle/>
          <a:p>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82978"/>
                                        </p:tgtEl>
                                        <p:attrNameLst>
                                          <p:attrName>style.visibility</p:attrName>
                                        </p:attrNameLst>
                                      </p:cBhvr>
                                      <p:to>
                                        <p:strVal val="visible"/>
                                      </p:to>
                                    </p:set>
                                    <p:animEffect transition="in" filter="wipe(right)">
                                      <p:cBhvr>
                                        <p:cTn id="7" dur="500"/>
                                        <p:tgtEl>
                                          <p:spTgt spid="382978"/>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82979"/>
                                        </p:tgtEl>
                                        <p:attrNameLst>
                                          <p:attrName>style.visibility</p:attrName>
                                        </p:attrNameLst>
                                      </p:cBhvr>
                                      <p:to>
                                        <p:strVal val="visible"/>
                                      </p:to>
                                    </p:set>
                                    <p:animEffect transition="in" filter="wipe(right)">
                                      <p:cBhvr>
                                        <p:cTn id="11" dur="500"/>
                                        <p:tgtEl>
                                          <p:spTgt spid="382979"/>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3010">
                                            <p:txEl>
                                              <p:pRg st="0" end="0"/>
                                            </p:txEl>
                                          </p:spTgt>
                                        </p:tgtEl>
                                        <p:attrNameLst>
                                          <p:attrName>style.visibility</p:attrName>
                                        </p:attrNameLst>
                                      </p:cBhvr>
                                      <p:to>
                                        <p:strVal val="visible"/>
                                      </p:to>
                                    </p:set>
                                    <p:animEffect transition="in" filter="wipe(left)">
                                      <p:cBhvr>
                                        <p:cTn id="15" dur="500"/>
                                        <p:tgtEl>
                                          <p:spTgt spid="383010">
                                            <p:txEl>
                                              <p:pRg st="0" end="0"/>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83010">
                                            <p:txEl>
                                              <p:pRg st="1" end="1"/>
                                            </p:txEl>
                                          </p:spTgt>
                                        </p:tgtEl>
                                        <p:attrNameLst>
                                          <p:attrName>style.visibility</p:attrName>
                                        </p:attrNameLst>
                                      </p:cBhvr>
                                      <p:to>
                                        <p:strVal val="visible"/>
                                      </p:to>
                                    </p:set>
                                    <p:animEffect transition="in" filter="wipe(left)">
                                      <p:cBhvr>
                                        <p:cTn id="18" dur="500"/>
                                        <p:tgtEl>
                                          <p:spTgt spid="383010">
                                            <p:txEl>
                                              <p:pRg st="1" end="1"/>
                                            </p:txEl>
                                          </p:spTgt>
                                        </p:tgtEl>
                                      </p:cBhvr>
                                    </p:animEffect>
                                  </p:childTnLst>
                                </p:cTn>
                              </p:par>
                            </p:childTnLst>
                          </p:cTn>
                        </p:par>
                        <p:par>
                          <p:cTn id="19" fill="hold" nodeType="afterGroup">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83010">
                                            <p:txEl>
                                              <p:pRg st="2" end="2"/>
                                            </p:txEl>
                                          </p:spTgt>
                                        </p:tgtEl>
                                        <p:attrNameLst>
                                          <p:attrName>style.visibility</p:attrName>
                                        </p:attrNameLst>
                                      </p:cBhvr>
                                      <p:to>
                                        <p:strVal val="visible"/>
                                      </p:to>
                                    </p:set>
                                    <p:animEffect transition="in" filter="wipe(left)">
                                      <p:cBhvr>
                                        <p:cTn id="22" dur="500"/>
                                        <p:tgtEl>
                                          <p:spTgt spid="383010">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83010">
                                            <p:txEl>
                                              <p:pRg st="3" end="3"/>
                                            </p:txEl>
                                          </p:spTgt>
                                        </p:tgtEl>
                                        <p:attrNameLst>
                                          <p:attrName>style.visibility</p:attrName>
                                        </p:attrNameLst>
                                      </p:cBhvr>
                                      <p:to>
                                        <p:strVal val="visible"/>
                                      </p:to>
                                    </p:set>
                                    <p:animEffect transition="in" filter="wipe(left)">
                                      <p:cBhvr>
                                        <p:cTn id="25" dur="500"/>
                                        <p:tgtEl>
                                          <p:spTgt spid="383010">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3010">
                                            <p:txEl>
                                              <p:pRg st="4" end="4"/>
                                            </p:txEl>
                                          </p:spTgt>
                                        </p:tgtEl>
                                        <p:attrNameLst>
                                          <p:attrName>style.visibility</p:attrName>
                                        </p:attrNameLst>
                                      </p:cBhvr>
                                      <p:to>
                                        <p:strVal val="visible"/>
                                      </p:to>
                                    </p:set>
                                    <p:animEffect transition="in" filter="wipe(left)">
                                      <p:cBhvr>
                                        <p:cTn id="28" dur="500"/>
                                        <p:tgtEl>
                                          <p:spTgt spid="383010">
                                            <p:txEl>
                                              <p:pRg st="4" end="4"/>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83010">
                                            <p:txEl>
                                              <p:pRg st="5" end="5"/>
                                            </p:txEl>
                                          </p:spTgt>
                                        </p:tgtEl>
                                        <p:attrNameLst>
                                          <p:attrName>style.visibility</p:attrName>
                                        </p:attrNameLst>
                                      </p:cBhvr>
                                      <p:to>
                                        <p:strVal val="visible"/>
                                      </p:to>
                                    </p:set>
                                    <p:animEffect transition="in" filter="wipe(left)">
                                      <p:cBhvr>
                                        <p:cTn id="31" dur="500"/>
                                        <p:tgtEl>
                                          <p:spTgt spid="3830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010" grpId="0" build="p" autoUpdateAnimBg="0" advAuto="0"/>
      <p:bldP spid="382979" grpId="0" animBg="1"/>
      <p:bldP spid="38297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oter Placeholder 3"/>
          <p:cNvSpPr>
            <a:spLocks noGrp="1"/>
          </p:cNvSpPr>
          <p:nvPr>
            <p:ph type="ftr" sz="quarter" idx="10"/>
          </p:nvPr>
        </p:nvSpPr>
        <p:spPr>
          <a:noFill/>
        </p:spPr>
        <p:txBody>
          <a:bodyPr/>
          <a:lstStyle/>
          <a:p>
            <a:r>
              <a:rPr lang="en-US" altLang="en-US" smtClean="0"/>
              <a:t>CAS 2015 H.Schmickler (CERN-BE-BI) </a:t>
            </a:r>
          </a:p>
        </p:txBody>
      </p:sp>
      <p:sp>
        <p:nvSpPr>
          <p:cNvPr id="83971" name="Rectangle 23"/>
          <p:cNvSpPr>
            <a:spLocks noGrp="1" noChangeArrowheads="1"/>
          </p:cNvSpPr>
          <p:nvPr>
            <p:ph type="title"/>
          </p:nvPr>
        </p:nvSpPr>
        <p:spPr>
          <a:xfrm>
            <a:off x="323850" y="0"/>
            <a:ext cx="8610600" cy="838200"/>
          </a:xfrm>
        </p:spPr>
        <p:txBody>
          <a:bodyPr/>
          <a:lstStyle/>
          <a:p>
            <a:r>
              <a:rPr lang="en-US" altLang="en-US" smtClean="0"/>
              <a:t>Principle of any Q-measurement</a:t>
            </a:r>
          </a:p>
        </p:txBody>
      </p:sp>
      <p:grpSp>
        <p:nvGrpSpPr>
          <p:cNvPr id="2" name="Group 12"/>
          <p:cNvGrpSpPr>
            <a:grpSpLocks/>
          </p:cNvGrpSpPr>
          <p:nvPr/>
        </p:nvGrpSpPr>
        <p:grpSpPr bwMode="auto">
          <a:xfrm>
            <a:off x="457200" y="1371600"/>
            <a:ext cx="8458200" cy="5105400"/>
            <a:chOff x="288" y="864"/>
            <a:chExt cx="5328" cy="3216"/>
          </a:xfrm>
        </p:grpSpPr>
        <p:grpSp>
          <p:nvGrpSpPr>
            <p:cNvPr id="83983" name="Group 19"/>
            <p:cNvGrpSpPr>
              <a:grpSpLocks/>
            </p:cNvGrpSpPr>
            <p:nvPr/>
          </p:nvGrpSpPr>
          <p:grpSpPr bwMode="auto">
            <a:xfrm>
              <a:off x="288" y="1872"/>
              <a:ext cx="1584" cy="1065"/>
              <a:chOff x="288" y="1872"/>
              <a:chExt cx="1584" cy="1065"/>
            </a:xfrm>
          </p:grpSpPr>
          <p:sp>
            <p:nvSpPr>
              <p:cNvPr id="83990" name="Text Box 22"/>
              <p:cNvSpPr txBox="1">
                <a:spLocks noChangeArrowheads="1"/>
              </p:cNvSpPr>
              <p:nvPr/>
            </p:nvSpPr>
            <p:spPr bwMode="auto">
              <a:xfrm>
                <a:off x="288" y="2304"/>
                <a:ext cx="720" cy="633"/>
              </a:xfrm>
              <a:prstGeom prst="rect">
                <a:avLst/>
              </a:prstGeom>
              <a:noFill/>
              <a:ln w="9525">
                <a:noFill/>
                <a:miter lim="800000"/>
                <a:headEnd/>
                <a:tailEnd/>
              </a:ln>
            </p:spPr>
            <p:txBody>
              <a:bodyPr>
                <a:spAutoFit/>
              </a:bodyPr>
              <a:lstStyle/>
              <a:p>
                <a:pPr>
                  <a:spcBef>
                    <a:spcPct val="50000"/>
                  </a:spcBef>
                </a:pPr>
                <a:r>
                  <a:rPr kumimoji="0" lang="en-US" altLang="en-US"/>
                  <a:t>Beam</a:t>
                </a:r>
              </a:p>
              <a:p>
                <a:pPr>
                  <a:spcBef>
                    <a:spcPct val="50000"/>
                  </a:spcBef>
                </a:pPr>
                <a:endParaRPr kumimoji="0" lang="en-US" altLang="en-US"/>
              </a:p>
            </p:txBody>
          </p:sp>
          <p:sp>
            <p:nvSpPr>
              <p:cNvPr id="83991" name="Oval 21"/>
              <p:cNvSpPr>
                <a:spLocks noChangeArrowheads="1"/>
              </p:cNvSpPr>
              <p:nvPr/>
            </p:nvSpPr>
            <p:spPr bwMode="auto">
              <a:xfrm>
                <a:off x="864" y="1872"/>
                <a:ext cx="1008" cy="432"/>
              </a:xfrm>
              <a:prstGeom prst="ellipse">
                <a:avLst/>
              </a:prstGeom>
              <a:solidFill>
                <a:srgbClr val="C0C0C0"/>
              </a:solidFill>
              <a:ln w="9525">
                <a:round/>
                <a:headEnd/>
                <a:tailEnd/>
              </a:ln>
              <a:scene3d>
                <a:camera prst="legacyPerspectiveTopRight">
                  <a:rot lat="300000" lon="1799995" rev="0"/>
                </a:camera>
                <a:lightRig rig="legacyFlat3" dir="b"/>
              </a:scene3d>
              <a:sp3d extrusionH="15213000" prstMaterial="legacyMetal">
                <a:bevelT w="13500" h="13500" prst="angle"/>
                <a:bevelB w="13500" h="13500" prst="angle"/>
                <a:extrusionClr>
                  <a:srgbClr val="C0C0C0"/>
                </a:extrusionClr>
              </a:sp3d>
            </p:spPr>
            <p:txBody>
              <a:bodyPr wrap="none" anchor="ctr">
                <a:flatTx/>
              </a:bodyPr>
              <a:lstStyle/>
              <a:p>
                <a:pPr>
                  <a:lnSpc>
                    <a:spcPct val="90000"/>
                  </a:lnSpc>
                  <a:spcBef>
                    <a:spcPct val="20000"/>
                  </a:spcBef>
                  <a:buFontTx/>
                  <a:buChar char="•"/>
                </a:pPr>
                <a:endParaRPr lang="en-US" altLang="en-US"/>
              </a:p>
            </p:txBody>
          </p:sp>
          <p:sp>
            <p:nvSpPr>
              <p:cNvPr id="83992" name="Line 20"/>
              <p:cNvSpPr>
                <a:spLocks noChangeShapeType="1"/>
              </p:cNvSpPr>
              <p:nvPr/>
            </p:nvSpPr>
            <p:spPr bwMode="auto">
              <a:xfrm flipV="1">
                <a:off x="672" y="2016"/>
                <a:ext cx="912" cy="336"/>
              </a:xfrm>
              <a:prstGeom prst="line">
                <a:avLst/>
              </a:prstGeom>
              <a:noFill/>
              <a:ln w="63500">
                <a:solidFill>
                  <a:srgbClr val="FF0000"/>
                </a:solidFill>
                <a:round/>
                <a:headEnd/>
                <a:tailEnd type="triangle" w="med" len="med"/>
              </a:ln>
            </p:spPr>
            <p:txBody>
              <a:bodyPr/>
              <a:lstStyle/>
              <a:p>
                <a:endParaRPr lang="ru-RU"/>
              </a:p>
            </p:txBody>
          </p:sp>
        </p:grpSp>
        <p:grpSp>
          <p:nvGrpSpPr>
            <p:cNvPr id="83984" name="Group 16"/>
            <p:cNvGrpSpPr>
              <a:grpSpLocks/>
            </p:cNvGrpSpPr>
            <p:nvPr/>
          </p:nvGrpSpPr>
          <p:grpSpPr bwMode="auto">
            <a:xfrm>
              <a:off x="1440" y="1913"/>
              <a:ext cx="1968" cy="2167"/>
              <a:chOff x="1440" y="1913"/>
              <a:chExt cx="1968" cy="2167"/>
            </a:xfrm>
          </p:grpSpPr>
          <p:sp>
            <p:nvSpPr>
              <p:cNvPr id="83988" name="AutoShape 18"/>
              <p:cNvSpPr>
                <a:spLocks noChangeArrowheads="1"/>
              </p:cNvSpPr>
              <p:nvPr/>
            </p:nvSpPr>
            <p:spPr bwMode="auto">
              <a:xfrm rot="18730094" flipV="1">
                <a:off x="1927" y="1961"/>
                <a:ext cx="1200" cy="11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8 w 21600"/>
                  <a:gd name="T19" fmla="*/ 3170 h 21600"/>
                  <a:gd name="T20" fmla="*/ 18432 w 21600"/>
                  <a:gd name="T21" fmla="*/ 1843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a:effectLst>
                <a:outerShdw dist="107763" dir="18900000" algn="ctr" rotWithShape="0">
                  <a:schemeClr val="bg2"/>
                </a:outerShdw>
              </a:effectLst>
            </p:spPr>
            <p:txBody>
              <a:bodyPr wrap="none" anchor="ctr"/>
              <a:lstStyle/>
              <a:p>
                <a:endParaRPr lang="ru-RU"/>
              </a:p>
            </p:txBody>
          </p:sp>
          <p:sp>
            <p:nvSpPr>
              <p:cNvPr id="83989" name="AutoShape 17"/>
              <p:cNvSpPr>
                <a:spLocks noChangeArrowheads="1"/>
              </p:cNvSpPr>
              <p:nvPr/>
            </p:nvSpPr>
            <p:spPr bwMode="auto">
              <a:xfrm>
                <a:off x="1440" y="2640"/>
                <a:ext cx="1968" cy="1440"/>
              </a:xfrm>
              <a:prstGeom prst="foldedCorner">
                <a:avLst>
                  <a:gd name="adj" fmla="val 12500"/>
                </a:avLst>
              </a:prstGeom>
              <a:solidFill>
                <a:schemeClr val="accent1"/>
              </a:solidFill>
              <a:ln w="9525">
                <a:solidFill>
                  <a:schemeClr val="tx1"/>
                </a:solidFill>
                <a:round/>
                <a:headEnd/>
                <a:tailEnd/>
              </a:ln>
              <a:effectLst>
                <a:outerShdw dist="107763" dir="18900000" algn="ctr" rotWithShape="0">
                  <a:schemeClr val="bg2"/>
                </a:outerShdw>
              </a:effectLst>
            </p:spPr>
            <p:txBody>
              <a:bodyPr wrap="none" anchor="ctr"/>
              <a:lstStyle/>
              <a:p>
                <a:pPr algn="ctr"/>
                <a:r>
                  <a:rPr kumimoji="0" lang="en-US" altLang="en-US"/>
                  <a:t>Excitation Source for</a:t>
                </a:r>
              </a:p>
              <a:p>
                <a:pPr algn="ctr"/>
                <a:r>
                  <a:rPr kumimoji="0" lang="en-US" altLang="en-US"/>
                  <a:t>Transverse beam</a:t>
                </a:r>
              </a:p>
              <a:p>
                <a:pPr algn="ctr"/>
                <a:r>
                  <a:rPr kumimoji="0" lang="en-US" altLang="en-US"/>
                  <a:t>Oscillations</a:t>
                </a:r>
                <a:br>
                  <a:rPr kumimoji="0" lang="en-US" altLang="en-US"/>
                </a:br>
                <a:r>
                  <a:rPr kumimoji="0" lang="en-US" altLang="en-US"/>
                  <a:t>- stripline kickers</a:t>
                </a:r>
              </a:p>
              <a:p>
                <a:pPr algn="ctr"/>
                <a:r>
                  <a:rPr kumimoji="0" lang="en-US" altLang="en-US"/>
                  <a:t>- pulsed magnets</a:t>
                </a:r>
              </a:p>
            </p:txBody>
          </p:sp>
        </p:grpSp>
        <p:grpSp>
          <p:nvGrpSpPr>
            <p:cNvPr id="83985" name="Group 13"/>
            <p:cNvGrpSpPr>
              <a:grpSpLocks/>
            </p:cNvGrpSpPr>
            <p:nvPr/>
          </p:nvGrpSpPr>
          <p:grpSpPr bwMode="auto">
            <a:xfrm>
              <a:off x="3648" y="864"/>
              <a:ext cx="1968" cy="2592"/>
              <a:chOff x="3648" y="864"/>
              <a:chExt cx="1968" cy="2592"/>
            </a:xfrm>
          </p:grpSpPr>
          <p:sp>
            <p:nvSpPr>
              <p:cNvPr id="83986" name="AutoShape 15"/>
              <p:cNvSpPr>
                <a:spLocks noChangeArrowheads="1"/>
              </p:cNvSpPr>
              <p:nvPr/>
            </p:nvSpPr>
            <p:spPr bwMode="auto">
              <a:xfrm>
                <a:off x="3648" y="1920"/>
                <a:ext cx="1968" cy="1536"/>
              </a:xfrm>
              <a:prstGeom prst="foldedCorner">
                <a:avLst>
                  <a:gd name="adj" fmla="val 12500"/>
                </a:avLst>
              </a:prstGeom>
              <a:solidFill>
                <a:srgbClr val="339966"/>
              </a:solidFill>
              <a:ln w="9525">
                <a:solidFill>
                  <a:schemeClr val="tx1"/>
                </a:solidFill>
                <a:round/>
                <a:headEnd/>
                <a:tailEnd/>
              </a:ln>
              <a:effectLst>
                <a:outerShdw dist="107763" dir="18900000" algn="ctr" rotWithShape="0">
                  <a:schemeClr val="bg2"/>
                </a:outerShdw>
              </a:effectLst>
            </p:spPr>
            <p:txBody>
              <a:bodyPr wrap="none" anchor="ctr"/>
              <a:lstStyle/>
              <a:p>
                <a:pPr algn="ctr"/>
                <a:r>
                  <a:rPr kumimoji="0" lang="en-US" altLang="en-US"/>
                  <a:t>Observation of</a:t>
                </a:r>
              </a:p>
              <a:p>
                <a:pPr algn="ctr"/>
                <a:r>
                  <a:rPr kumimoji="0" lang="en-US" altLang="en-US"/>
                  <a:t>Transverse beam</a:t>
                </a:r>
              </a:p>
              <a:p>
                <a:pPr algn="ctr"/>
                <a:r>
                  <a:rPr kumimoji="0" lang="en-US" altLang="en-US"/>
                  <a:t>Oscillations</a:t>
                </a:r>
              </a:p>
              <a:p>
                <a:pPr algn="ctr">
                  <a:buFontTx/>
                  <a:buChar char="-"/>
                </a:pPr>
                <a:r>
                  <a:rPr kumimoji="0" lang="en-US" altLang="en-US"/>
                  <a:t> E.M. pickup</a:t>
                </a:r>
              </a:p>
              <a:p>
                <a:pPr algn="ctr">
                  <a:buFontTx/>
                  <a:buChar char="-"/>
                </a:pPr>
                <a:r>
                  <a:rPr kumimoji="0" lang="en-US" altLang="en-US"/>
                  <a:t> resonant BPM</a:t>
                </a:r>
              </a:p>
              <a:p>
                <a:pPr algn="ctr">
                  <a:buFontTx/>
                  <a:buChar char="-"/>
                </a:pPr>
                <a:r>
                  <a:rPr kumimoji="0" lang="en-US" altLang="en-US"/>
                  <a:t> others</a:t>
                </a:r>
              </a:p>
            </p:txBody>
          </p:sp>
          <p:sp>
            <p:nvSpPr>
              <p:cNvPr id="83987" name="AutoShape 14"/>
              <p:cNvSpPr>
                <a:spLocks noChangeArrowheads="1"/>
              </p:cNvSpPr>
              <p:nvPr/>
            </p:nvSpPr>
            <p:spPr bwMode="auto">
              <a:xfrm rot="-8763539" flipH="1" flipV="1">
                <a:off x="3840" y="864"/>
                <a:ext cx="1200" cy="11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68 w 21600"/>
                  <a:gd name="T19" fmla="*/ 3170 h 21600"/>
                  <a:gd name="T20" fmla="*/ 18432 w 21600"/>
                  <a:gd name="T21" fmla="*/ 1843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339966"/>
              </a:solidFill>
              <a:ln w="9525">
                <a:solidFill>
                  <a:schemeClr val="tx1"/>
                </a:solidFill>
                <a:miter lim="800000"/>
                <a:headEnd/>
                <a:tailEnd/>
              </a:ln>
              <a:effectLst>
                <a:outerShdw dist="107763" dir="18900000" algn="ctr" rotWithShape="0">
                  <a:schemeClr val="bg2"/>
                </a:outerShdw>
              </a:effectLst>
            </p:spPr>
            <p:txBody>
              <a:bodyPr wrap="none" anchor="ctr"/>
              <a:lstStyle/>
              <a:p>
                <a:endParaRPr lang="ru-RU"/>
              </a:p>
            </p:txBody>
          </p:sp>
        </p:grpSp>
      </p:grpSp>
      <p:grpSp>
        <p:nvGrpSpPr>
          <p:cNvPr id="6" name="Group 2"/>
          <p:cNvGrpSpPr>
            <a:grpSpLocks/>
          </p:cNvGrpSpPr>
          <p:nvPr/>
        </p:nvGrpSpPr>
        <p:grpSpPr bwMode="auto">
          <a:xfrm>
            <a:off x="762000" y="2057400"/>
            <a:ext cx="7315200" cy="3349625"/>
            <a:chOff x="480" y="1296"/>
            <a:chExt cx="4608" cy="2110"/>
          </a:xfrm>
        </p:grpSpPr>
        <p:grpSp>
          <p:nvGrpSpPr>
            <p:cNvPr id="83974" name="Group 4"/>
            <p:cNvGrpSpPr>
              <a:grpSpLocks/>
            </p:cNvGrpSpPr>
            <p:nvPr/>
          </p:nvGrpSpPr>
          <p:grpSpPr bwMode="auto">
            <a:xfrm>
              <a:off x="480" y="1296"/>
              <a:ext cx="4608" cy="912"/>
              <a:chOff x="480" y="1296"/>
              <a:chExt cx="4608" cy="912"/>
            </a:xfrm>
          </p:grpSpPr>
          <p:sp>
            <p:nvSpPr>
              <p:cNvPr id="83976" name="Rectangle 11"/>
              <p:cNvSpPr>
                <a:spLocks noChangeArrowheads="1"/>
              </p:cNvSpPr>
              <p:nvPr/>
            </p:nvSpPr>
            <p:spPr bwMode="auto">
              <a:xfrm>
                <a:off x="723" y="1296"/>
                <a:ext cx="4268" cy="96"/>
              </a:xfrm>
              <a:prstGeom prst="rect">
                <a:avLst/>
              </a:prstGeom>
              <a:solidFill>
                <a:srgbClr val="969696"/>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3977" name="Rectangle 10"/>
              <p:cNvSpPr>
                <a:spLocks noChangeArrowheads="1"/>
              </p:cNvSpPr>
              <p:nvPr/>
            </p:nvSpPr>
            <p:spPr bwMode="auto">
              <a:xfrm>
                <a:off x="480" y="1776"/>
                <a:ext cx="922" cy="432"/>
              </a:xfrm>
              <a:prstGeom prst="rect">
                <a:avLst/>
              </a:prstGeom>
              <a:solidFill>
                <a:schemeClr val="accent1"/>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3978" name="Line 9"/>
              <p:cNvSpPr>
                <a:spLocks noChangeShapeType="1"/>
              </p:cNvSpPr>
              <p:nvPr/>
            </p:nvSpPr>
            <p:spPr bwMode="auto">
              <a:xfrm flipV="1">
                <a:off x="965" y="1392"/>
                <a:ext cx="0" cy="384"/>
              </a:xfrm>
              <a:prstGeom prst="line">
                <a:avLst/>
              </a:prstGeom>
              <a:noFill/>
              <a:ln w="63500">
                <a:solidFill>
                  <a:srgbClr val="FF6600"/>
                </a:solidFill>
                <a:round/>
                <a:headEnd/>
                <a:tailEnd type="triangle" w="med" len="med"/>
              </a:ln>
            </p:spPr>
            <p:txBody>
              <a:bodyPr/>
              <a:lstStyle/>
              <a:p>
                <a:endParaRPr lang="ru-RU"/>
              </a:p>
            </p:txBody>
          </p:sp>
          <p:sp>
            <p:nvSpPr>
              <p:cNvPr id="83979" name="Rectangle 8"/>
              <p:cNvSpPr>
                <a:spLocks noChangeArrowheads="1"/>
              </p:cNvSpPr>
              <p:nvPr/>
            </p:nvSpPr>
            <p:spPr bwMode="auto">
              <a:xfrm>
                <a:off x="4215" y="1728"/>
                <a:ext cx="873" cy="432"/>
              </a:xfrm>
              <a:prstGeom prst="rect">
                <a:avLst/>
              </a:prstGeom>
              <a:solidFill>
                <a:srgbClr val="339966"/>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3980" name="Line 7"/>
              <p:cNvSpPr>
                <a:spLocks noChangeShapeType="1"/>
              </p:cNvSpPr>
              <p:nvPr/>
            </p:nvSpPr>
            <p:spPr bwMode="auto">
              <a:xfrm>
                <a:off x="4651" y="1392"/>
                <a:ext cx="0" cy="336"/>
              </a:xfrm>
              <a:prstGeom prst="line">
                <a:avLst/>
              </a:prstGeom>
              <a:noFill/>
              <a:ln w="63500">
                <a:solidFill>
                  <a:srgbClr val="339966"/>
                </a:solidFill>
                <a:round/>
                <a:headEnd/>
                <a:tailEnd type="triangle" w="med" len="med"/>
              </a:ln>
            </p:spPr>
            <p:txBody>
              <a:bodyPr/>
              <a:lstStyle/>
              <a:p>
                <a:endParaRPr lang="ru-RU"/>
              </a:p>
            </p:txBody>
          </p:sp>
          <p:sp>
            <p:nvSpPr>
              <p:cNvPr id="83981" name="Text Box 6"/>
              <p:cNvSpPr txBox="1">
                <a:spLocks noChangeArrowheads="1"/>
              </p:cNvSpPr>
              <p:nvPr/>
            </p:nvSpPr>
            <p:spPr bwMode="auto">
              <a:xfrm>
                <a:off x="626" y="1872"/>
                <a:ext cx="679" cy="288"/>
              </a:xfrm>
              <a:prstGeom prst="rect">
                <a:avLst/>
              </a:prstGeom>
              <a:noFill/>
              <a:ln w="9525">
                <a:noFill/>
                <a:miter lim="800000"/>
                <a:headEnd/>
                <a:tailEnd/>
              </a:ln>
            </p:spPr>
            <p:txBody>
              <a:bodyPr>
                <a:spAutoFit/>
              </a:bodyPr>
              <a:lstStyle/>
              <a:p>
                <a:pPr>
                  <a:spcBef>
                    <a:spcPct val="50000"/>
                  </a:spcBef>
                </a:pPr>
                <a:r>
                  <a:rPr kumimoji="0" lang="en-US" altLang="en-US" b="1"/>
                  <a:t>G(</a:t>
                </a:r>
                <a:r>
                  <a:rPr kumimoji="0" lang="en-US" altLang="en-US" b="1">
                    <a:sym typeface="Symbol" pitchFamily="18" charset="2"/>
                  </a:rPr>
                  <a:t></a:t>
                </a:r>
                <a:r>
                  <a:rPr kumimoji="0" lang="en-US" altLang="en-US" b="1"/>
                  <a:t>)</a:t>
                </a:r>
              </a:p>
            </p:txBody>
          </p:sp>
          <p:sp>
            <p:nvSpPr>
              <p:cNvPr id="83982" name="Text Box 5"/>
              <p:cNvSpPr txBox="1">
                <a:spLocks noChangeArrowheads="1"/>
              </p:cNvSpPr>
              <p:nvPr/>
            </p:nvSpPr>
            <p:spPr bwMode="auto">
              <a:xfrm>
                <a:off x="4360" y="1824"/>
                <a:ext cx="679" cy="288"/>
              </a:xfrm>
              <a:prstGeom prst="rect">
                <a:avLst/>
              </a:prstGeom>
              <a:noFill/>
              <a:ln w="9525">
                <a:noFill/>
                <a:miter lim="800000"/>
                <a:headEnd/>
                <a:tailEnd/>
              </a:ln>
            </p:spPr>
            <p:txBody>
              <a:bodyPr>
                <a:spAutoFit/>
              </a:bodyPr>
              <a:lstStyle/>
              <a:p>
                <a:pPr>
                  <a:spcBef>
                    <a:spcPct val="50000"/>
                  </a:spcBef>
                </a:pPr>
                <a:r>
                  <a:rPr kumimoji="0" lang="en-US" altLang="en-US" b="1"/>
                  <a:t>H(</a:t>
                </a:r>
                <a:r>
                  <a:rPr kumimoji="0" lang="en-US" altLang="en-US" b="1">
                    <a:sym typeface="Symbol" pitchFamily="18" charset="2"/>
                  </a:rPr>
                  <a:t></a:t>
                </a:r>
                <a:r>
                  <a:rPr kumimoji="0" lang="en-US" altLang="en-US" b="1"/>
                  <a:t>)</a:t>
                </a:r>
              </a:p>
            </p:txBody>
          </p:sp>
        </p:grpSp>
        <p:sp>
          <p:nvSpPr>
            <p:cNvPr id="83975" name="Text Box 3"/>
            <p:cNvSpPr txBox="1">
              <a:spLocks noChangeArrowheads="1"/>
            </p:cNvSpPr>
            <p:nvPr/>
          </p:nvSpPr>
          <p:spPr bwMode="auto">
            <a:xfrm>
              <a:off x="2081" y="1968"/>
              <a:ext cx="1794" cy="1438"/>
            </a:xfrm>
            <a:prstGeom prst="rect">
              <a:avLst/>
            </a:prstGeom>
            <a:noFill/>
            <a:ln w="9525">
              <a:noFill/>
              <a:miter lim="800000"/>
              <a:headEnd/>
              <a:tailEnd/>
            </a:ln>
          </p:spPr>
          <p:txBody>
            <a:bodyPr>
              <a:spAutoFit/>
            </a:bodyPr>
            <a:lstStyle/>
            <a:p>
              <a:pPr>
                <a:spcBef>
                  <a:spcPct val="50000"/>
                </a:spcBef>
              </a:pPr>
              <a:r>
                <a:rPr kumimoji="0" lang="en-US" altLang="en-US" b="1"/>
                <a:t>BTF:= H(</a:t>
              </a:r>
              <a:r>
                <a:rPr kumimoji="0" lang="en-US" altLang="en-US" b="1">
                  <a:sym typeface="Symbol" pitchFamily="18" charset="2"/>
                </a:rPr>
                <a:t></a:t>
              </a:r>
              <a:r>
                <a:rPr kumimoji="0" lang="en-US" altLang="en-US" b="1"/>
                <a:t>)/G(</a:t>
              </a:r>
              <a:r>
                <a:rPr kumimoji="0" lang="en-US" altLang="en-US" b="1">
                  <a:sym typeface="Symbol" pitchFamily="18" charset="2"/>
                </a:rPr>
                <a:t></a:t>
              </a:r>
              <a:r>
                <a:rPr kumimoji="0" lang="en-US" altLang="en-US" b="1"/>
                <a:t>)</a:t>
              </a:r>
            </a:p>
            <a:p>
              <a:pPr>
                <a:spcBef>
                  <a:spcPct val="50000"/>
                </a:spcBef>
              </a:pPr>
              <a:r>
                <a:rPr kumimoji="0" lang="en-US" altLang="en-US" b="1"/>
                <a:t>Measurement of betatron tune Q:</a:t>
              </a:r>
              <a:br>
                <a:rPr kumimoji="0" lang="en-US" altLang="en-US" b="1"/>
              </a:br>
              <a:r>
                <a:rPr kumimoji="0" lang="en-US" altLang="en-US" b="1"/>
                <a:t>Maximum of BTF</a:t>
              </a:r>
            </a:p>
            <a:p>
              <a:pPr>
                <a:spcBef>
                  <a:spcPct val="50000"/>
                </a:spcBef>
              </a:pPr>
              <a:endParaRPr kumimoji="0" lang="en-US" altLang="en-US" b="1"/>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Footer Placeholder 3"/>
          <p:cNvSpPr>
            <a:spLocks noGrp="1"/>
          </p:cNvSpPr>
          <p:nvPr>
            <p:ph type="ftr" sz="quarter" idx="10"/>
          </p:nvPr>
        </p:nvSpPr>
        <p:spPr>
          <a:noFill/>
        </p:spPr>
        <p:txBody>
          <a:bodyPr/>
          <a:lstStyle/>
          <a:p>
            <a:r>
              <a:rPr lang="en-US" altLang="en-US" smtClean="0"/>
              <a:t>CAS 2015 H.Schmickler (CERN-BE-BI) </a:t>
            </a:r>
          </a:p>
        </p:txBody>
      </p:sp>
      <p:sp>
        <p:nvSpPr>
          <p:cNvPr id="84995" name="Rectangle 2"/>
          <p:cNvSpPr>
            <a:spLocks noGrp="1" noChangeArrowheads="1"/>
          </p:cNvSpPr>
          <p:nvPr>
            <p:ph type="title"/>
          </p:nvPr>
        </p:nvSpPr>
        <p:spPr>
          <a:xfrm>
            <a:off x="352425" y="174625"/>
            <a:ext cx="8610600" cy="838200"/>
          </a:xfrm>
        </p:spPr>
        <p:txBody>
          <a:bodyPr/>
          <a:lstStyle/>
          <a:p>
            <a:r>
              <a:rPr lang="en-US" altLang="en-US" smtClean="0"/>
              <a:t>Simple example: FFT analysis</a:t>
            </a:r>
          </a:p>
        </p:txBody>
      </p:sp>
      <p:grpSp>
        <p:nvGrpSpPr>
          <p:cNvPr id="84996" name="Group 4"/>
          <p:cNvGrpSpPr>
            <a:grpSpLocks/>
          </p:cNvGrpSpPr>
          <p:nvPr/>
        </p:nvGrpSpPr>
        <p:grpSpPr bwMode="auto">
          <a:xfrm>
            <a:off x="212725" y="1570038"/>
            <a:ext cx="4327525" cy="1846262"/>
            <a:chOff x="480" y="1248"/>
            <a:chExt cx="1968" cy="1104"/>
          </a:xfrm>
        </p:grpSpPr>
        <p:sp>
          <p:nvSpPr>
            <p:cNvPr id="85001" name="Rectangle 5"/>
            <p:cNvSpPr>
              <a:spLocks noChangeArrowheads="1"/>
            </p:cNvSpPr>
            <p:nvPr/>
          </p:nvSpPr>
          <p:spPr bwMode="auto">
            <a:xfrm>
              <a:off x="480" y="1248"/>
              <a:ext cx="1968" cy="1104"/>
            </a:xfrm>
            <a:prstGeom prst="rect">
              <a:avLst/>
            </a:prstGeom>
            <a:solidFill>
              <a:schemeClr val="accent1"/>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5002" name="Text Box 6"/>
            <p:cNvSpPr txBox="1">
              <a:spLocks noChangeArrowheads="1"/>
            </p:cNvSpPr>
            <p:nvPr/>
          </p:nvSpPr>
          <p:spPr bwMode="auto">
            <a:xfrm>
              <a:off x="480" y="1344"/>
              <a:ext cx="1918" cy="819"/>
            </a:xfrm>
            <a:prstGeom prst="rect">
              <a:avLst/>
            </a:prstGeom>
            <a:noFill/>
            <a:ln w="9525">
              <a:noFill/>
              <a:miter lim="800000"/>
              <a:headEnd/>
              <a:tailEnd/>
            </a:ln>
          </p:spPr>
          <p:txBody>
            <a:bodyPr>
              <a:spAutoFit/>
            </a:bodyPr>
            <a:lstStyle/>
            <a:p>
              <a:pPr>
                <a:spcBef>
                  <a:spcPct val="50000"/>
                </a:spcBef>
              </a:pPr>
              <a:r>
                <a:rPr kumimoji="0" lang="en-US" altLang="en-US" b="1"/>
                <a:t>G(</a:t>
              </a:r>
              <a:r>
                <a:rPr kumimoji="0" lang="en-US" altLang="en-US" b="1">
                  <a:sym typeface="Symbol" pitchFamily="18" charset="2"/>
                </a:rPr>
                <a:t></a:t>
              </a:r>
              <a:r>
                <a:rPr kumimoji="0" lang="en-US" altLang="en-US" b="1"/>
                <a:t>) == flat</a:t>
              </a:r>
            </a:p>
            <a:p>
              <a:r>
                <a:rPr kumimoji="0" lang="en-US" altLang="en-US" b="1"/>
                <a:t>(i.e. excite all frequencies)</a:t>
              </a:r>
            </a:p>
            <a:p>
              <a:pPr>
                <a:spcBef>
                  <a:spcPct val="50000"/>
                </a:spcBef>
              </a:pPr>
              <a:r>
                <a:rPr kumimoji="0" lang="en-US" altLang="en-US" b="1"/>
                <a:t>Made with random noise kicks</a:t>
              </a:r>
            </a:p>
          </p:txBody>
        </p:sp>
      </p:grpSp>
      <p:grpSp>
        <p:nvGrpSpPr>
          <p:cNvPr id="84997" name="Group 7"/>
          <p:cNvGrpSpPr>
            <a:grpSpLocks/>
          </p:cNvGrpSpPr>
          <p:nvPr/>
        </p:nvGrpSpPr>
        <p:grpSpPr bwMode="auto">
          <a:xfrm>
            <a:off x="168275" y="3970338"/>
            <a:ext cx="4375150" cy="2166937"/>
            <a:chOff x="192" y="2736"/>
            <a:chExt cx="2640" cy="1248"/>
          </a:xfrm>
        </p:grpSpPr>
        <p:sp>
          <p:nvSpPr>
            <p:cNvPr id="84999" name="Rectangle 8"/>
            <p:cNvSpPr>
              <a:spLocks noChangeArrowheads="1"/>
            </p:cNvSpPr>
            <p:nvPr/>
          </p:nvSpPr>
          <p:spPr bwMode="auto">
            <a:xfrm>
              <a:off x="192" y="2736"/>
              <a:ext cx="2640" cy="1248"/>
            </a:xfrm>
            <a:prstGeom prst="rect">
              <a:avLst/>
            </a:prstGeom>
            <a:solidFill>
              <a:srgbClr val="339966"/>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5000" name="Text Box 9"/>
            <p:cNvSpPr txBox="1">
              <a:spLocks noChangeArrowheads="1"/>
            </p:cNvSpPr>
            <p:nvPr/>
          </p:nvSpPr>
          <p:spPr bwMode="auto">
            <a:xfrm>
              <a:off x="192" y="2784"/>
              <a:ext cx="2592" cy="1105"/>
            </a:xfrm>
            <a:prstGeom prst="rect">
              <a:avLst/>
            </a:prstGeom>
            <a:noFill/>
            <a:ln w="9525">
              <a:noFill/>
              <a:miter lim="800000"/>
              <a:headEnd/>
              <a:tailEnd/>
            </a:ln>
          </p:spPr>
          <p:txBody>
            <a:bodyPr>
              <a:spAutoFit/>
            </a:bodyPr>
            <a:lstStyle/>
            <a:p>
              <a:pPr>
                <a:spcBef>
                  <a:spcPct val="50000"/>
                </a:spcBef>
              </a:pPr>
              <a:r>
                <a:rPr kumimoji="0" lang="en-US" altLang="en-US" b="1"/>
                <a:t>Measure beam position over many consecutives turns</a:t>
              </a:r>
            </a:p>
            <a:p>
              <a:pPr>
                <a:spcBef>
                  <a:spcPct val="50000"/>
                </a:spcBef>
              </a:pPr>
              <a:r>
                <a:rPr kumimoji="0" lang="en-US" altLang="en-US" b="1"/>
                <a:t>apply FFT </a:t>
              </a:r>
              <a:r>
                <a:rPr kumimoji="0" lang="en-US" altLang="en-US" b="1">
                  <a:sym typeface="Symbol" pitchFamily="18" charset="2"/>
                </a:rPr>
                <a:t></a:t>
              </a:r>
              <a:r>
                <a:rPr kumimoji="0" lang="en-US" altLang="en-US"/>
                <a:t> </a:t>
              </a:r>
              <a:r>
                <a:rPr kumimoji="0" lang="en-US" altLang="en-US" b="1"/>
                <a:t>H(</a:t>
              </a:r>
              <a:r>
                <a:rPr kumimoji="0" lang="en-US" altLang="en-US" b="1">
                  <a:sym typeface="Symbol" pitchFamily="18" charset="2"/>
                </a:rPr>
                <a:t></a:t>
              </a:r>
              <a:r>
                <a:rPr kumimoji="0" lang="en-US" altLang="en-US" b="1"/>
                <a:t>)</a:t>
              </a:r>
            </a:p>
            <a:p>
              <a:pPr>
                <a:spcBef>
                  <a:spcPct val="50000"/>
                </a:spcBef>
              </a:pPr>
              <a:r>
                <a:rPr kumimoji="0" lang="en-US" altLang="en-US" b="1"/>
                <a:t>BTF = H(</a:t>
              </a:r>
              <a:r>
                <a:rPr kumimoji="0" lang="en-US" altLang="en-US" b="1">
                  <a:sym typeface="Symbol" pitchFamily="18" charset="2"/>
                </a:rPr>
                <a:t></a:t>
              </a:r>
              <a:r>
                <a:rPr kumimoji="0" lang="en-US" altLang="en-US" b="1"/>
                <a:t>)</a:t>
              </a:r>
            </a:p>
          </p:txBody>
        </p:sp>
      </p:grpSp>
      <p:pic>
        <p:nvPicPr>
          <p:cNvPr id="84998" name="Picture 10" descr="FFTspectrum"/>
          <p:cNvPicPr>
            <a:picLocks noChangeAspect="1" noChangeArrowheads="1"/>
          </p:cNvPicPr>
          <p:nvPr/>
        </p:nvPicPr>
        <p:blipFill>
          <a:blip r:embed="rId2"/>
          <a:srcRect/>
          <a:stretch>
            <a:fillRect/>
          </a:stretch>
        </p:blipFill>
        <p:spPr bwMode="auto">
          <a:xfrm>
            <a:off x="4598988" y="936625"/>
            <a:ext cx="4346575" cy="5565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ooter Placeholder 4"/>
          <p:cNvSpPr>
            <a:spLocks noGrp="1"/>
          </p:cNvSpPr>
          <p:nvPr>
            <p:ph type="ftr" sz="quarter" idx="10"/>
          </p:nvPr>
        </p:nvSpPr>
        <p:spPr>
          <a:noFill/>
        </p:spPr>
        <p:txBody>
          <a:bodyPr/>
          <a:lstStyle/>
          <a:p>
            <a:r>
              <a:rPr lang="en-US" altLang="en-US" smtClean="0"/>
              <a:t>CAS 2015 H.Schmickler (CERN-BE-BI) </a:t>
            </a:r>
          </a:p>
        </p:txBody>
      </p:sp>
      <p:sp>
        <p:nvSpPr>
          <p:cNvPr id="86019" name="Rectangle 2"/>
          <p:cNvSpPr>
            <a:spLocks noGrp="1" noChangeArrowheads="1"/>
          </p:cNvSpPr>
          <p:nvPr>
            <p:ph type="title"/>
          </p:nvPr>
        </p:nvSpPr>
        <p:spPr>
          <a:xfrm>
            <a:off x="746125" y="163513"/>
            <a:ext cx="7772400" cy="676275"/>
          </a:xfrm>
        </p:spPr>
        <p:txBody>
          <a:bodyPr/>
          <a:lstStyle/>
          <a:p>
            <a:r>
              <a:rPr lang="en-US" altLang="en-US" smtClean="0"/>
              <a:t>Network Analysis</a:t>
            </a:r>
          </a:p>
        </p:txBody>
      </p:sp>
      <p:sp>
        <p:nvSpPr>
          <p:cNvPr id="86020" name="Rectangle 3"/>
          <p:cNvSpPr>
            <a:spLocks noGrp="1" noChangeArrowheads="1"/>
          </p:cNvSpPr>
          <p:nvPr>
            <p:ph type="body" idx="1"/>
          </p:nvPr>
        </p:nvSpPr>
        <p:spPr>
          <a:xfrm>
            <a:off x="277813" y="1128713"/>
            <a:ext cx="3892550" cy="5000625"/>
          </a:xfrm>
        </p:spPr>
        <p:txBody>
          <a:bodyPr/>
          <a:lstStyle/>
          <a:p>
            <a:pPr marL="533400" indent="-533400">
              <a:buFontTx/>
              <a:buAutoNum type="arabicPeriod"/>
            </a:pPr>
            <a:r>
              <a:rPr lang="en-US" altLang="en-US" smtClean="0">
                <a:solidFill>
                  <a:schemeClr val="tx1"/>
                </a:solidFill>
              </a:rPr>
              <a:t>Excite beams with a sinusoidal carrier</a:t>
            </a:r>
          </a:p>
          <a:p>
            <a:pPr marL="533400" indent="-533400">
              <a:buFontTx/>
              <a:buAutoNum type="arabicPeriod"/>
            </a:pPr>
            <a:endParaRPr lang="en-US" altLang="en-US" smtClean="0">
              <a:solidFill>
                <a:schemeClr val="tx1"/>
              </a:solidFill>
            </a:endParaRPr>
          </a:p>
          <a:p>
            <a:pPr marL="533400" indent="-533400">
              <a:buFontTx/>
              <a:buAutoNum type="arabicPeriod"/>
            </a:pPr>
            <a:r>
              <a:rPr lang="en-US" altLang="en-US" smtClean="0">
                <a:solidFill>
                  <a:schemeClr val="tx1"/>
                </a:solidFill>
              </a:rPr>
              <a:t>Measure beam response</a:t>
            </a:r>
          </a:p>
          <a:p>
            <a:pPr marL="533400" indent="-533400">
              <a:buFontTx/>
              <a:buAutoNum type="arabicPeriod"/>
            </a:pPr>
            <a:endParaRPr lang="en-US" altLang="en-US" smtClean="0">
              <a:solidFill>
                <a:schemeClr val="tx1"/>
              </a:solidFill>
            </a:endParaRPr>
          </a:p>
          <a:p>
            <a:pPr marL="533400" indent="-533400">
              <a:buFontTx/>
              <a:buAutoNum type="arabicPeriod"/>
            </a:pPr>
            <a:r>
              <a:rPr lang="en-US" altLang="en-US" smtClean="0">
                <a:solidFill>
                  <a:schemeClr val="tx1"/>
                </a:solidFill>
              </a:rPr>
              <a:t>Sweep excitation frequency slowly through beam response</a:t>
            </a:r>
          </a:p>
        </p:txBody>
      </p:sp>
      <p:pic>
        <p:nvPicPr>
          <p:cNvPr id="86021" name="Picture 4" descr="SWF_fit"/>
          <p:cNvPicPr>
            <a:picLocks noChangeAspect="1" noChangeArrowheads="1"/>
          </p:cNvPicPr>
          <p:nvPr/>
        </p:nvPicPr>
        <p:blipFill>
          <a:blip r:embed="rId2"/>
          <a:srcRect t="5235" r="13045" b="3419"/>
          <a:stretch>
            <a:fillRect/>
          </a:stretch>
        </p:blipFill>
        <p:spPr bwMode="auto">
          <a:xfrm>
            <a:off x="4384675" y="839788"/>
            <a:ext cx="4475163" cy="57689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ooter Placeholder 4"/>
          <p:cNvSpPr>
            <a:spLocks noGrp="1"/>
          </p:cNvSpPr>
          <p:nvPr>
            <p:ph type="ftr" sz="quarter" idx="10"/>
          </p:nvPr>
        </p:nvSpPr>
        <p:spPr>
          <a:noFill/>
        </p:spPr>
        <p:txBody>
          <a:bodyPr/>
          <a:lstStyle/>
          <a:p>
            <a:r>
              <a:rPr lang="en-US" altLang="en-US" smtClean="0"/>
              <a:t>CAS 2015 H.Schmickler (CERN-BE-BI) </a:t>
            </a:r>
          </a:p>
        </p:txBody>
      </p:sp>
      <p:sp>
        <p:nvSpPr>
          <p:cNvPr id="87043" name="Rectangle 5"/>
          <p:cNvSpPr>
            <a:spLocks noGrp="1" noChangeArrowheads="1"/>
          </p:cNvSpPr>
          <p:nvPr>
            <p:ph type="title"/>
          </p:nvPr>
        </p:nvSpPr>
        <p:spPr>
          <a:xfrm>
            <a:off x="463550" y="198438"/>
            <a:ext cx="8432800" cy="571500"/>
          </a:xfrm>
        </p:spPr>
        <p:txBody>
          <a:bodyPr/>
          <a:lstStyle/>
          <a:p>
            <a:r>
              <a:rPr lang="en-US" altLang="en-US" smtClean="0"/>
              <a:t>Time Resolved Measurements</a:t>
            </a:r>
          </a:p>
        </p:txBody>
      </p:sp>
      <p:sp>
        <p:nvSpPr>
          <p:cNvPr id="87044" name="Rectangle 4"/>
          <p:cNvSpPr>
            <a:spLocks noGrp="1" noChangeArrowheads="1"/>
          </p:cNvSpPr>
          <p:nvPr>
            <p:ph type="body" idx="1"/>
          </p:nvPr>
        </p:nvSpPr>
        <p:spPr>
          <a:xfrm>
            <a:off x="180975" y="884238"/>
            <a:ext cx="8963025" cy="1619250"/>
          </a:xfrm>
        </p:spPr>
        <p:txBody>
          <a:bodyPr/>
          <a:lstStyle/>
          <a:p>
            <a:pPr marL="287338" indent="-287338" algn="just">
              <a:tabLst>
                <a:tab pos="1139825" algn="l"/>
              </a:tabLst>
            </a:pPr>
            <a:r>
              <a:rPr lang="en-US" altLang="en-US" smtClean="0"/>
              <a:t>To follow betatron tunes during machine transitions we need time resolved measurements. Simplest example:</a:t>
            </a:r>
          </a:p>
          <a:p>
            <a:pPr marL="763588" lvl="1" algn="just">
              <a:tabLst>
                <a:tab pos="1139825" algn="l"/>
              </a:tabLst>
            </a:pPr>
            <a:r>
              <a:rPr lang="en-US" altLang="en-US" smtClean="0"/>
              <a:t> repeated FFT spectra as before (spectrograms)</a:t>
            </a:r>
          </a:p>
        </p:txBody>
      </p:sp>
      <p:pic>
        <p:nvPicPr>
          <p:cNvPr id="489475" name="Picture 3" descr="tune_history1"/>
          <p:cNvPicPr>
            <a:picLocks noChangeAspect="1" noChangeArrowheads="1"/>
          </p:cNvPicPr>
          <p:nvPr/>
        </p:nvPicPr>
        <p:blipFill>
          <a:blip r:embed="rId2"/>
          <a:srcRect/>
          <a:stretch>
            <a:fillRect/>
          </a:stretch>
        </p:blipFill>
        <p:spPr bwMode="auto">
          <a:xfrm>
            <a:off x="239713" y="2347913"/>
            <a:ext cx="4048125" cy="4229100"/>
          </a:xfrm>
          <a:prstGeom prst="rect">
            <a:avLst/>
          </a:prstGeom>
          <a:noFill/>
          <a:ln w="9525">
            <a:noFill/>
            <a:miter lim="800000"/>
            <a:headEnd/>
            <a:tailEnd/>
          </a:ln>
        </p:spPr>
      </p:pic>
      <p:pic>
        <p:nvPicPr>
          <p:cNvPr id="489474" name="Picture 2" descr="tune_history2"/>
          <p:cNvPicPr>
            <a:picLocks noChangeAspect="1" noChangeArrowheads="1"/>
          </p:cNvPicPr>
          <p:nvPr/>
        </p:nvPicPr>
        <p:blipFill>
          <a:blip r:embed="rId3"/>
          <a:srcRect/>
          <a:stretch>
            <a:fillRect/>
          </a:stretch>
        </p:blipFill>
        <p:spPr bwMode="auto">
          <a:xfrm>
            <a:off x="4608513" y="2347913"/>
            <a:ext cx="4365625" cy="42560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89475"/>
                                        </p:tgtEl>
                                        <p:attrNameLst>
                                          <p:attrName>style.visibility</p:attrName>
                                        </p:attrNameLst>
                                      </p:cBhvr>
                                      <p:to>
                                        <p:strVal val="visible"/>
                                      </p:to>
                                    </p:set>
                                    <p:animEffect transition="in" filter="wipe(up)">
                                      <p:cBhvr>
                                        <p:cTn id="7" dur="500"/>
                                        <p:tgtEl>
                                          <p:spTgt spid="489475"/>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489474"/>
                                        </p:tgtEl>
                                        <p:attrNameLst>
                                          <p:attrName>style.visibility</p:attrName>
                                        </p:attrNameLst>
                                      </p:cBhvr>
                                      <p:to>
                                        <p:strVal val="visible"/>
                                      </p:to>
                                    </p:set>
                                    <p:animEffect transition="in" filter="wipe(up)">
                                      <p:cBhvr>
                                        <p:cTn id="11" dur="500"/>
                                        <p:tgtEl>
                                          <p:spTgt spid="489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Footer Placeholder 3"/>
          <p:cNvSpPr>
            <a:spLocks noGrp="1"/>
          </p:cNvSpPr>
          <p:nvPr>
            <p:ph type="ftr" sz="quarter" idx="10"/>
          </p:nvPr>
        </p:nvSpPr>
        <p:spPr>
          <a:noFill/>
        </p:spPr>
        <p:txBody>
          <a:bodyPr/>
          <a:lstStyle/>
          <a:p>
            <a:r>
              <a:rPr lang="en-US" altLang="en-US" smtClean="0"/>
              <a:t>CAS 2015 H.Schmickler (CERN-BE-BI) </a:t>
            </a:r>
          </a:p>
        </p:txBody>
      </p:sp>
      <p:sp>
        <p:nvSpPr>
          <p:cNvPr id="88067" name="Rectangle 31"/>
          <p:cNvSpPr>
            <a:spLocks noChangeArrowheads="1"/>
          </p:cNvSpPr>
          <p:nvPr/>
        </p:nvSpPr>
        <p:spPr bwMode="auto">
          <a:xfrm>
            <a:off x="4157663" y="5824538"/>
            <a:ext cx="1252537" cy="423862"/>
          </a:xfrm>
          <a:prstGeom prst="rect">
            <a:avLst/>
          </a:prstGeom>
          <a:solidFill>
            <a:srgbClr val="FFFF00"/>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8068" name="Rectangle 30"/>
          <p:cNvSpPr>
            <a:spLocks noGrp="1" noChangeArrowheads="1"/>
          </p:cNvSpPr>
          <p:nvPr>
            <p:ph type="title"/>
          </p:nvPr>
        </p:nvSpPr>
        <p:spPr>
          <a:xfrm>
            <a:off x="533400" y="174625"/>
            <a:ext cx="8610600" cy="838200"/>
          </a:xfrm>
        </p:spPr>
        <p:txBody>
          <a:bodyPr/>
          <a:lstStyle/>
          <a:p>
            <a:r>
              <a:rPr lang="en-US" altLang="en-US" smtClean="0"/>
              <a:t>Principle of PLL tune measurements</a:t>
            </a:r>
          </a:p>
        </p:txBody>
      </p:sp>
      <p:grpSp>
        <p:nvGrpSpPr>
          <p:cNvPr id="88069" name="Group 26"/>
          <p:cNvGrpSpPr>
            <a:grpSpLocks/>
          </p:cNvGrpSpPr>
          <p:nvPr/>
        </p:nvGrpSpPr>
        <p:grpSpPr bwMode="auto">
          <a:xfrm>
            <a:off x="457200" y="2971800"/>
            <a:ext cx="2514600" cy="1690688"/>
            <a:chOff x="288" y="1872"/>
            <a:chExt cx="1584" cy="1065"/>
          </a:xfrm>
        </p:grpSpPr>
        <p:sp>
          <p:nvSpPr>
            <p:cNvPr id="88094" name="Text Box 29"/>
            <p:cNvSpPr txBox="1">
              <a:spLocks noChangeArrowheads="1"/>
            </p:cNvSpPr>
            <p:nvPr/>
          </p:nvSpPr>
          <p:spPr bwMode="auto">
            <a:xfrm>
              <a:off x="288" y="2304"/>
              <a:ext cx="720" cy="633"/>
            </a:xfrm>
            <a:prstGeom prst="rect">
              <a:avLst/>
            </a:prstGeom>
            <a:noFill/>
            <a:ln w="9525">
              <a:noFill/>
              <a:miter lim="800000"/>
              <a:headEnd/>
              <a:tailEnd/>
            </a:ln>
          </p:spPr>
          <p:txBody>
            <a:bodyPr>
              <a:spAutoFit/>
            </a:bodyPr>
            <a:lstStyle/>
            <a:p>
              <a:pPr>
                <a:spcBef>
                  <a:spcPct val="50000"/>
                </a:spcBef>
              </a:pPr>
              <a:r>
                <a:rPr kumimoji="0" lang="en-US" altLang="en-US"/>
                <a:t>Beam</a:t>
              </a:r>
            </a:p>
            <a:p>
              <a:pPr>
                <a:spcBef>
                  <a:spcPct val="50000"/>
                </a:spcBef>
              </a:pPr>
              <a:endParaRPr kumimoji="0" lang="en-US" altLang="en-US"/>
            </a:p>
          </p:txBody>
        </p:sp>
        <p:sp>
          <p:nvSpPr>
            <p:cNvPr id="88095" name="Oval 28"/>
            <p:cNvSpPr>
              <a:spLocks noChangeArrowheads="1"/>
            </p:cNvSpPr>
            <p:nvPr/>
          </p:nvSpPr>
          <p:spPr bwMode="auto">
            <a:xfrm>
              <a:off x="864" y="1872"/>
              <a:ext cx="1008" cy="432"/>
            </a:xfrm>
            <a:prstGeom prst="ellipse">
              <a:avLst/>
            </a:prstGeom>
            <a:solidFill>
              <a:srgbClr val="C0C0C0"/>
            </a:solidFill>
            <a:ln w="9525">
              <a:round/>
              <a:headEnd/>
              <a:tailEnd/>
            </a:ln>
            <a:scene3d>
              <a:camera prst="legacyPerspectiveTopRight">
                <a:rot lat="300000" lon="1799995" rev="0"/>
              </a:camera>
              <a:lightRig rig="legacyFlat3" dir="b"/>
            </a:scene3d>
            <a:sp3d extrusionH="15213000" prstMaterial="legacyMetal">
              <a:bevelT w="13500" h="13500" prst="angle"/>
              <a:bevelB w="13500" h="13500" prst="angle"/>
              <a:extrusionClr>
                <a:srgbClr val="C0C0C0"/>
              </a:extrusionClr>
            </a:sp3d>
          </p:spPr>
          <p:txBody>
            <a:bodyPr wrap="none" anchor="ctr">
              <a:flatTx/>
            </a:bodyPr>
            <a:lstStyle/>
            <a:p>
              <a:pPr>
                <a:lnSpc>
                  <a:spcPct val="90000"/>
                </a:lnSpc>
                <a:spcBef>
                  <a:spcPct val="20000"/>
                </a:spcBef>
                <a:buFontTx/>
                <a:buChar char="•"/>
              </a:pPr>
              <a:endParaRPr lang="en-US" altLang="en-US"/>
            </a:p>
          </p:txBody>
        </p:sp>
        <p:sp>
          <p:nvSpPr>
            <p:cNvPr id="88096" name="Line 27"/>
            <p:cNvSpPr>
              <a:spLocks noChangeShapeType="1"/>
            </p:cNvSpPr>
            <p:nvPr/>
          </p:nvSpPr>
          <p:spPr bwMode="auto">
            <a:xfrm flipV="1">
              <a:off x="672" y="2016"/>
              <a:ext cx="912" cy="336"/>
            </a:xfrm>
            <a:prstGeom prst="line">
              <a:avLst/>
            </a:prstGeom>
            <a:noFill/>
            <a:ln w="63500">
              <a:solidFill>
                <a:srgbClr val="FF0000"/>
              </a:solidFill>
              <a:round/>
              <a:headEnd/>
              <a:tailEnd type="triangle" w="med" len="med"/>
            </a:ln>
          </p:spPr>
          <p:txBody>
            <a:bodyPr/>
            <a:lstStyle/>
            <a:p>
              <a:endParaRPr lang="ru-RU"/>
            </a:p>
          </p:txBody>
        </p:sp>
      </p:grpSp>
      <p:sp>
        <p:nvSpPr>
          <p:cNvPr id="88070" name="Rectangle 25"/>
          <p:cNvSpPr>
            <a:spLocks noChangeArrowheads="1"/>
          </p:cNvSpPr>
          <p:nvPr/>
        </p:nvSpPr>
        <p:spPr bwMode="auto">
          <a:xfrm>
            <a:off x="2286000" y="4572000"/>
            <a:ext cx="1828800" cy="1676400"/>
          </a:xfrm>
          <a:prstGeom prst="rect">
            <a:avLst/>
          </a:prstGeom>
          <a:solidFill>
            <a:schemeClr val="accent1"/>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8071" name="Text Box 24"/>
          <p:cNvSpPr txBox="1">
            <a:spLocks noChangeArrowheads="1"/>
          </p:cNvSpPr>
          <p:nvPr/>
        </p:nvSpPr>
        <p:spPr bwMode="auto">
          <a:xfrm>
            <a:off x="2286000" y="4572000"/>
            <a:ext cx="1752600" cy="1462088"/>
          </a:xfrm>
          <a:prstGeom prst="rect">
            <a:avLst/>
          </a:prstGeom>
          <a:noFill/>
          <a:ln w="9525">
            <a:noFill/>
            <a:miter lim="800000"/>
            <a:headEnd/>
            <a:tailEnd/>
          </a:ln>
        </p:spPr>
        <p:txBody>
          <a:bodyPr>
            <a:spAutoFit/>
          </a:bodyPr>
          <a:lstStyle/>
          <a:p>
            <a:pPr algn="ctr">
              <a:spcBef>
                <a:spcPct val="50000"/>
              </a:spcBef>
            </a:pPr>
            <a:r>
              <a:rPr kumimoji="0" lang="en-US" altLang="en-US"/>
              <a:t>VCO</a:t>
            </a:r>
          </a:p>
          <a:p>
            <a:pPr algn="ctr">
              <a:spcBef>
                <a:spcPct val="50000"/>
              </a:spcBef>
            </a:pPr>
            <a:r>
              <a:rPr kumimoji="0" lang="en-US" altLang="en-US" sz="1200"/>
              <a:t>Voltage controlled oscillator</a:t>
            </a:r>
          </a:p>
          <a:p>
            <a:pPr algn="ctr">
              <a:spcBef>
                <a:spcPct val="50000"/>
              </a:spcBef>
            </a:pPr>
            <a:r>
              <a:rPr kumimoji="0" lang="en-US" altLang="en-US"/>
              <a:t>A sin(</a:t>
            </a:r>
            <a:r>
              <a:rPr kumimoji="0" lang="en-US" altLang="en-US">
                <a:sym typeface="Symbol" pitchFamily="18" charset="2"/>
              </a:rPr>
              <a:t></a:t>
            </a:r>
            <a:r>
              <a:rPr kumimoji="0" lang="en-US" altLang="en-US"/>
              <a:t>t)</a:t>
            </a:r>
          </a:p>
        </p:txBody>
      </p:sp>
      <p:sp>
        <p:nvSpPr>
          <p:cNvPr id="88072" name="Line 23"/>
          <p:cNvSpPr>
            <a:spLocks noChangeShapeType="1"/>
          </p:cNvSpPr>
          <p:nvPr/>
        </p:nvSpPr>
        <p:spPr bwMode="auto">
          <a:xfrm flipV="1">
            <a:off x="3200400" y="3429000"/>
            <a:ext cx="0" cy="1143000"/>
          </a:xfrm>
          <a:prstGeom prst="line">
            <a:avLst/>
          </a:prstGeom>
          <a:noFill/>
          <a:ln w="41275">
            <a:solidFill>
              <a:schemeClr val="accent1"/>
            </a:solidFill>
            <a:round/>
            <a:headEnd/>
            <a:tailEnd type="triangle" w="med" len="med"/>
          </a:ln>
        </p:spPr>
        <p:txBody>
          <a:bodyPr/>
          <a:lstStyle/>
          <a:p>
            <a:endParaRPr lang="ru-RU"/>
          </a:p>
        </p:txBody>
      </p:sp>
      <p:sp>
        <p:nvSpPr>
          <p:cNvPr id="88073" name="Rectangle 22"/>
          <p:cNvSpPr>
            <a:spLocks noChangeArrowheads="1"/>
          </p:cNvSpPr>
          <p:nvPr/>
        </p:nvSpPr>
        <p:spPr bwMode="auto">
          <a:xfrm>
            <a:off x="5410200" y="2743200"/>
            <a:ext cx="1676400" cy="1066800"/>
          </a:xfrm>
          <a:prstGeom prst="rect">
            <a:avLst/>
          </a:prstGeom>
          <a:solidFill>
            <a:srgbClr val="339966"/>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8074" name="Text Box 21"/>
          <p:cNvSpPr txBox="1">
            <a:spLocks noChangeArrowheads="1"/>
          </p:cNvSpPr>
          <p:nvPr/>
        </p:nvSpPr>
        <p:spPr bwMode="auto">
          <a:xfrm>
            <a:off x="5410200" y="2743200"/>
            <a:ext cx="1828800" cy="1004888"/>
          </a:xfrm>
          <a:prstGeom prst="rect">
            <a:avLst/>
          </a:prstGeom>
          <a:noFill/>
          <a:ln w="9525">
            <a:noFill/>
            <a:miter lim="800000"/>
            <a:headEnd/>
            <a:tailEnd/>
          </a:ln>
        </p:spPr>
        <p:txBody>
          <a:bodyPr>
            <a:spAutoFit/>
          </a:bodyPr>
          <a:lstStyle/>
          <a:p>
            <a:pPr algn="ctr">
              <a:spcBef>
                <a:spcPct val="50000"/>
              </a:spcBef>
            </a:pPr>
            <a:r>
              <a:rPr kumimoji="0" lang="en-US" altLang="en-US"/>
              <a:t>BPM</a:t>
            </a:r>
          </a:p>
          <a:p>
            <a:pPr algn="ctr">
              <a:spcBef>
                <a:spcPct val="50000"/>
              </a:spcBef>
            </a:pPr>
            <a:r>
              <a:rPr kumimoji="0" lang="en-US" altLang="en-US"/>
              <a:t>B sin(</a:t>
            </a:r>
            <a:r>
              <a:rPr kumimoji="0" lang="en-US" altLang="en-US">
                <a:sym typeface="Symbol" pitchFamily="18" charset="2"/>
              </a:rPr>
              <a:t></a:t>
            </a:r>
            <a:r>
              <a:rPr kumimoji="0" lang="en-US" altLang="en-US"/>
              <a:t>t+</a:t>
            </a:r>
            <a:r>
              <a:rPr kumimoji="0" lang="en-US" altLang="en-US">
                <a:sym typeface="Symbol" pitchFamily="18" charset="2"/>
              </a:rPr>
              <a:t></a:t>
            </a:r>
            <a:r>
              <a:rPr kumimoji="0" lang="en-US" altLang="en-US"/>
              <a:t>)</a:t>
            </a:r>
          </a:p>
        </p:txBody>
      </p:sp>
      <p:sp>
        <p:nvSpPr>
          <p:cNvPr id="88075" name="Line 20"/>
          <p:cNvSpPr>
            <a:spLocks noChangeShapeType="1"/>
          </p:cNvSpPr>
          <p:nvPr/>
        </p:nvSpPr>
        <p:spPr bwMode="auto">
          <a:xfrm>
            <a:off x="6248400" y="2209800"/>
            <a:ext cx="0" cy="533400"/>
          </a:xfrm>
          <a:prstGeom prst="line">
            <a:avLst/>
          </a:prstGeom>
          <a:noFill/>
          <a:ln w="38100">
            <a:solidFill>
              <a:srgbClr val="339966"/>
            </a:solidFill>
            <a:round/>
            <a:headEnd/>
            <a:tailEnd type="triangle" w="med" len="med"/>
          </a:ln>
        </p:spPr>
        <p:txBody>
          <a:bodyPr/>
          <a:lstStyle/>
          <a:p>
            <a:endParaRPr lang="ru-RU"/>
          </a:p>
        </p:txBody>
      </p:sp>
      <p:sp>
        <p:nvSpPr>
          <p:cNvPr id="88076" name="Rectangle 19"/>
          <p:cNvSpPr>
            <a:spLocks noChangeArrowheads="1"/>
          </p:cNvSpPr>
          <p:nvPr/>
        </p:nvSpPr>
        <p:spPr bwMode="auto">
          <a:xfrm>
            <a:off x="4495800" y="3962400"/>
            <a:ext cx="2819400" cy="1295400"/>
          </a:xfrm>
          <a:prstGeom prst="rect">
            <a:avLst/>
          </a:prstGeom>
          <a:solidFill>
            <a:srgbClr val="4D4D4D"/>
          </a:solidFill>
          <a:ln w="9525">
            <a:solidFill>
              <a:schemeClr val="tx1"/>
            </a:solidFill>
            <a:miter lim="800000"/>
            <a:headEnd/>
            <a:tailEnd/>
          </a:ln>
        </p:spPr>
        <p:txBody>
          <a:bodyPr wrap="none" anchor="ctr"/>
          <a:lstStyle/>
          <a:p>
            <a:pPr algn="ctr"/>
            <a:r>
              <a:rPr kumimoji="0" lang="en-US" altLang="en-US"/>
              <a:t>Phase detector</a:t>
            </a:r>
          </a:p>
          <a:p>
            <a:pPr algn="ctr"/>
            <a:r>
              <a:rPr kumimoji="0" lang="en-US" altLang="en-US"/>
              <a:t>AB sin(2 </a:t>
            </a:r>
            <a:r>
              <a:rPr kumimoji="0" lang="en-US" altLang="en-US">
                <a:sym typeface="Symbol" pitchFamily="18" charset="2"/>
              </a:rPr>
              <a:t></a:t>
            </a:r>
            <a:r>
              <a:rPr kumimoji="0" lang="en-US" altLang="en-US"/>
              <a:t>t +</a:t>
            </a:r>
            <a:r>
              <a:rPr kumimoji="0" lang="en-US" altLang="en-US">
                <a:sym typeface="Symbol" pitchFamily="18" charset="2"/>
              </a:rPr>
              <a:t></a:t>
            </a:r>
            <a:r>
              <a:rPr kumimoji="0" lang="en-US" altLang="en-US"/>
              <a:t>)cos(</a:t>
            </a:r>
            <a:r>
              <a:rPr kumimoji="0" lang="en-US" altLang="en-US">
                <a:sym typeface="Symbol" pitchFamily="18" charset="2"/>
              </a:rPr>
              <a:t></a:t>
            </a:r>
            <a:r>
              <a:rPr kumimoji="0" lang="en-US" altLang="en-US"/>
              <a:t>)</a:t>
            </a:r>
          </a:p>
        </p:txBody>
      </p:sp>
      <p:sp>
        <p:nvSpPr>
          <p:cNvPr id="88077" name="Line 18"/>
          <p:cNvSpPr>
            <a:spLocks noChangeShapeType="1"/>
          </p:cNvSpPr>
          <p:nvPr/>
        </p:nvSpPr>
        <p:spPr bwMode="auto">
          <a:xfrm>
            <a:off x="4114800" y="4876800"/>
            <a:ext cx="381000" cy="0"/>
          </a:xfrm>
          <a:prstGeom prst="line">
            <a:avLst/>
          </a:prstGeom>
          <a:noFill/>
          <a:ln w="38100">
            <a:solidFill>
              <a:srgbClr val="FF6600"/>
            </a:solidFill>
            <a:round/>
            <a:headEnd/>
            <a:tailEnd type="triangle" w="med" len="med"/>
          </a:ln>
        </p:spPr>
        <p:txBody>
          <a:bodyPr/>
          <a:lstStyle/>
          <a:p>
            <a:endParaRPr lang="ru-RU"/>
          </a:p>
        </p:txBody>
      </p:sp>
      <p:grpSp>
        <p:nvGrpSpPr>
          <p:cNvPr id="88078" name="Group 14"/>
          <p:cNvGrpSpPr>
            <a:grpSpLocks/>
          </p:cNvGrpSpPr>
          <p:nvPr/>
        </p:nvGrpSpPr>
        <p:grpSpPr bwMode="auto">
          <a:xfrm>
            <a:off x="4191000" y="3352800"/>
            <a:ext cx="1219200" cy="990600"/>
            <a:chOff x="2640" y="2112"/>
            <a:chExt cx="768" cy="624"/>
          </a:xfrm>
        </p:grpSpPr>
        <p:sp>
          <p:nvSpPr>
            <p:cNvPr id="88091" name="Line 17"/>
            <p:cNvSpPr>
              <a:spLocks noChangeShapeType="1"/>
            </p:cNvSpPr>
            <p:nvPr/>
          </p:nvSpPr>
          <p:spPr bwMode="auto">
            <a:xfrm>
              <a:off x="2640" y="2112"/>
              <a:ext cx="768" cy="0"/>
            </a:xfrm>
            <a:prstGeom prst="line">
              <a:avLst/>
            </a:prstGeom>
            <a:noFill/>
            <a:ln w="38100">
              <a:solidFill>
                <a:srgbClr val="339966"/>
              </a:solidFill>
              <a:round/>
              <a:headEnd/>
              <a:tailEnd/>
            </a:ln>
          </p:spPr>
          <p:txBody>
            <a:bodyPr/>
            <a:lstStyle/>
            <a:p>
              <a:endParaRPr lang="ru-RU"/>
            </a:p>
          </p:txBody>
        </p:sp>
        <p:sp>
          <p:nvSpPr>
            <p:cNvPr id="88092" name="Line 16"/>
            <p:cNvSpPr>
              <a:spLocks noChangeShapeType="1"/>
            </p:cNvSpPr>
            <p:nvPr/>
          </p:nvSpPr>
          <p:spPr bwMode="auto">
            <a:xfrm>
              <a:off x="2640" y="2112"/>
              <a:ext cx="0" cy="624"/>
            </a:xfrm>
            <a:prstGeom prst="line">
              <a:avLst/>
            </a:prstGeom>
            <a:noFill/>
            <a:ln w="38100">
              <a:solidFill>
                <a:srgbClr val="339966"/>
              </a:solidFill>
              <a:round/>
              <a:headEnd/>
              <a:tailEnd/>
            </a:ln>
          </p:spPr>
          <p:txBody>
            <a:bodyPr/>
            <a:lstStyle/>
            <a:p>
              <a:endParaRPr lang="ru-RU"/>
            </a:p>
          </p:txBody>
        </p:sp>
        <p:sp>
          <p:nvSpPr>
            <p:cNvPr id="88093" name="Line 15"/>
            <p:cNvSpPr>
              <a:spLocks noChangeShapeType="1"/>
            </p:cNvSpPr>
            <p:nvPr/>
          </p:nvSpPr>
          <p:spPr bwMode="auto">
            <a:xfrm>
              <a:off x="2640" y="2736"/>
              <a:ext cx="192" cy="0"/>
            </a:xfrm>
            <a:prstGeom prst="line">
              <a:avLst/>
            </a:prstGeom>
            <a:noFill/>
            <a:ln w="38100">
              <a:solidFill>
                <a:srgbClr val="339966"/>
              </a:solidFill>
              <a:round/>
              <a:headEnd/>
              <a:tailEnd type="triangle" w="med" len="med"/>
            </a:ln>
          </p:spPr>
          <p:txBody>
            <a:bodyPr/>
            <a:lstStyle/>
            <a:p>
              <a:endParaRPr lang="ru-RU"/>
            </a:p>
          </p:txBody>
        </p:sp>
      </p:grpSp>
      <p:sp>
        <p:nvSpPr>
          <p:cNvPr id="88079" name="AutoShape 13"/>
          <p:cNvSpPr>
            <a:spLocks noChangeArrowheads="1"/>
          </p:cNvSpPr>
          <p:nvPr/>
        </p:nvSpPr>
        <p:spPr bwMode="auto">
          <a:xfrm rot="-5400000">
            <a:off x="6343650" y="5048250"/>
            <a:ext cx="1219200" cy="1562100"/>
          </a:xfrm>
          <a:prstGeom prst="triangle">
            <a:avLst>
              <a:gd name="adj" fmla="val 50000"/>
            </a:avLst>
          </a:prstGeom>
          <a:solidFill>
            <a:srgbClr val="4D4D4D"/>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88080" name="Text Box 12"/>
          <p:cNvSpPr txBox="1">
            <a:spLocks noChangeArrowheads="1"/>
          </p:cNvSpPr>
          <p:nvPr/>
        </p:nvSpPr>
        <p:spPr bwMode="auto">
          <a:xfrm>
            <a:off x="6477000" y="5638800"/>
            <a:ext cx="1371600" cy="457200"/>
          </a:xfrm>
          <a:prstGeom prst="rect">
            <a:avLst/>
          </a:prstGeom>
          <a:noFill/>
          <a:ln w="9525">
            <a:noFill/>
            <a:miter lim="800000"/>
            <a:headEnd/>
            <a:tailEnd/>
          </a:ln>
        </p:spPr>
        <p:txBody>
          <a:bodyPr>
            <a:spAutoFit/>
          </a:bodyPr>
          <a:lstStyle/>
          <a:p>
            <a:pPr>
              <a:spcBef>
                <a:spcPct val="50000"/>
              </a:spcBef>
            </a:pPr>
            <a:r>
              <a:rPr kumimoji="0" lang="en-US" altLang="en-US"/>
              <a:t>Lowpass</a:t>
            </a:r>
          </a:p>
        </p:txBody>
      </p:sp>
      <p:grpSp>
        <p:nvGrpSpPr>
          <p:cNvPr id="88081" name="Group 8"/>
          <p:cNvGrpSpPr>
            <a:grpSpLocks/>
          </p:cNvGrpSpPr>
          <p:nvPr/>
        </p:nvGrpSpPr>
        <p:grpSpPr bwMode="auto">
          <a:xfrm>
            <a:off x="7315200" y="4572000"/>
            <a:ext cx="990600" cy="1219200"/>
            <a:chOff x="4608" y="2880"/>
            <a:chExt cx="624" cy="768"/>
          </a:xfrm>
        </p:grpSpPr>
        <p:sp>
          <p:nvSpPr>
            <p:cNvPr id="88088" name="Line 11"/>
            <p:cNvSpPr>
              <a:spLocks noChangeShapeType="1"/>
            </p:cNvSpPr>
            <p:nvPr/>
          </p:nvSpPr>
          <p:spPr bwMode="auto">
            <a:xfrm>
              <a:off x="4608" y="2880"/>
              <a:ext cx="624" cy="0"/>
            </a:xfrm>
            <a:prstGeom prst="line">
              <a:avLst/>
            </a:prstGeom>
            <a:noFill/>
            <a:ln w="38100">
              <a:solidFill>
                <a:srgbClr val="969696"/>
              </a:solidFill>
              <a:round/>
              <a:headEnd/>
              <a:tailEnd/>
            </a:ln>
          </p:spPr>
          <p:txBody>
            <a:bodyPr/>
            <a:lstStyle/>
            <a:p>
              <a:endParaRPr lang="ru-RU"/>
            </a:p>
          </p:txBody>
        </p:sp>
        <p:sp>
          <p:nvSpPr>
            <p:cNvPr id="88089" name="Line 10"/>
            <p:cNvSpPr>
              <a:spLocks noChangeShapeType="1"/>
            </p:cNvSpPr>
            <p:nvPr/>
          </p:nvSpPr>
          <p:spPr bwMode="auto">
            <a:xfrm>
              <a:off x="5232" y="2880"/>
              <a:ext cx="0" cy="768"/>
            </a:xfrm>
            <a:prstGeom prst="line">
              <a:avLst/>
            </a:prstGeom>
            <a:noFill/>
            <a:ln w="38100">
              <a:solidFill>
                <a:srgbClr val="969696"/>
              </a:solidFill>
              <a:round/>
              <a:headEnd/>
              <a:tailEnd/>
            </a:ln>
          </p:spPr>
          <p:txBody>
            <a:bodyPr/>
            <a:lstStyle/>
            <a:p>
              <a:endParaRPr lang="ru-RU"/>
            </a:p>
          </p:txBody>
        </p:sp>
        <p:sp>
          <p:nvSpPr>
            <p:cNvPr id="88090" name="Line 9"/>
            <p:cNvSpPr>
              <a:spLocks noChangeShapeType="1"/>
            </p:cNvSpPr>
            <p:nvPr/>
          </p:nvSpPr>
          <p:spPr bwMode="auto">
            <a:xfrm flipH="1">
              <a:off x="4848" y="3648"/>
              <a:ext cx="384" cy="0"/>
            </a:xfrm>
            <a:prstGeom prst="line">
              <a:avLst/>
            </a:prstGeom>
            <a:noFill/>
            <a:ln w="38100">
              <a:solidFill>
                <a:srgbClr val="969696"/>
              </a:solidFill>
              <a:round/>
              <a:headEnd/>
              <a:tailEnd type="triangle" w="med" len="med"/>
            </a:ln>
          </p:spPr>
          <p:txBody>
            <a:bodyPr/>
            <a:lstStyle/>
            <a:p>
              <a:endParaRPr lang="ru-RU"/>
            </a:p>
          </p:txBody>
        </p:sp>
      </p:grpSp>
      <p:sp>
        <p:nvSpPr>
          <p:cNvPr id="88082" name="Line 7"/>
          <p:cNvSpPr>
            <a:spLocks noChangeShapeType="1"/>
          </p:cNvSpPr>
          <p:nvPr/>
        </p:nvSpPr>
        <p:spPr bwMode="auto">
          <a:xfrm flipH="1">
            <a:off x="4191000" y="5791200"/>
            <a:ext cx="2057400" cy="0"/>
          </a:xfrm>
          <a:prstGeom prst="line">
            <a:avLst/>
          </a:prstGeom>
          <a:noFill/>
          <a:ln w="38100">
            <a:solidFill>
              <a:srgbClr val="969696"/>
            </a:solidFill>
            <a:round/>
            <a:headEnd/>
            <a:tailEnd type="triangle" w="med" len="med"/>
          </a:ln>
        </p:spPr>
        <p:txBody>
          <a:bodyPr/>
          <a:lstStyle/>
          <a:p>
            <a:endParaRPr lang="ru-RU"/>
          </a:p>
        </p:txBody>
      </p:sp>
      <p:sp>
        <p:nvSpPr>
          <p:cNvPr id="88083" name="Text Box 6"/>
          <p:cNvSpPr txBox="1">
            <a:spLocks noChangeArrowheads="1"/>
          </p:cNvSpPr>
          <p:nvPr/>
        </p:nvSpPr>
        <p:spPr bwMode="auto">
          <a:xfrm>
            <a:off x="4038600" y="5334000"/>
            <a:ext cx="2743200" cy="914400"/>
          </a:xfrm>
          <a:prstGeom prst="rect">
            <a:avLst/>
          </a:prstGeom>
          <a:noFill/>
          <a:ln w="9525">
            <a:noFill/>
            <a:miter lim="800000"/>
            <a:headEnd/>
            <a:tailEnd/>
          </a:ln>
        </p:spPr>
        <p:txBody>
          <a:bodyPr>
            <a:spAutoFit/>
          </a:bodyPr>
          <a:lstStyle/>
          <a:p>
            <a:pPr>
              <a:spcBef>
                <a:spcPct val="50000"/>
              </a:spcBef>
            </a:pPr>
            <a:r>
              <a:rPr kumimoji="0" lang="en-US" altLang="en-US" sz="1800"/>
              <a:t>Frequency control:</a:t>
            </a:r>
          </a:p>
          <a:p>
            <a:pPr>
              <a:spcBef>
                <a:spcPct val="50000"/>
              </a:spcBef>
            </a:pPr>
            <a:r>
              <a:rPr kumimoji="0" lang="en-US" altLang="en-US" sz="1800"/>
              <a:t> </a:t>
            </a:r>
            <a:r>
              <a:rPr kumimoji="0" lang="en-US" altLang="en-US">
                <a:solidFill>
                  <a:schemeClr val="bg2"/>
                </a:solidFill>
              </a:rPr>
              <a:t>ABcos(</a:t>
            </a:r>
            <a:r>
              <a:rPr kumimoji="0" lang="en-US" altLang="en-US">
                <a:solidFill>
                  <a:schemeClr val="bg2"/>
                </a:solidFill>
                <a:sym typeface="Symbol" pitchFamily="18" charset="2"/>
              </a:rPr>
              <a:t></a:t>
            </a:r>
            <a:r>
              <a:rPr kumimoji="0" lang="en-US" altLang="en-US">
                <a:solidFill>
                  <a:schemeClr val="bg2"/>
                </a:solidFill>
              </a:rPr>
              <a:t>)</a:t>
            </a:r>
          </a:p>
        </p:txBody>
      </p:sp>
      <p:sp>
        <p:nvSpPr>
          <p:cNvPr id="88084" name="Rectangle 5"/>
          <p:cNvSpPr>
            <a:spLocks noChangeArrowheads="1"/>
          </p:cNvSpPr>
          <p:nvPr/>
        </p:nvSpPr>
        <p:spPr bwMode="auto">
          <a:xfrm>
            <a:off x="381000" y="4495800"/>
            <a:ext cx="1447800" cy="1752600"/>
          </a:xfrm>
          <a:prstGeom prst="rect">
            <a:avLst/>
          </a:prstGeom>
          <a:solidFill>
            <a:schemeClr val="accent1"/>
          </a:solidFill>
          <a:ln w="9525">
            <a:solidFill>
              <a:schemeClr val="tx1"/>
            </a:solidFill>
            <a:miter lim="800000"/>
            <a:headEnd/>
            <a:tailEnd/>
          </a:ln>
        </p:spPr>
        <p:txBody>
          <a:bodyPr wrap="none" anchor="ctr"/>
          <a:lstStyle/>
          <a:p>
            <a:pPr algn="ctr"/>
            <a:r>
              <a:rPr kumimoji="0" lang="en-US" altLang="en-US" sz="2000"/>
              <a:t>Read VCO</a:t>
            </a:r>
          </a:p>
          <a:p>
            <a:pPr algn="ctr"/>
            <a:r>
              <a:rPr kumimoji="0" lang="en-US" altLang="en-US" sz="2000"/>
              <a:t>Frequency=</a:t>
            </a:r>
          </a:p>
          <a:p>
            <a:pPr algn="ctr"/>
            <a:r>
              <a:rPr kumimoji="0" lang="en-US" altLang="en-US" sz="2000"/>
              <a:t>tune!</a:t>
            </a:r>
          </a:p>
          <a:p>
            <a:pPr algn="ctr"/>
            <a:r>
              <a:rPr kumimoji="0" lang="en-US" altLang="en-US" sz="2000"/>
              <a:t>At regular</a:t>
            </a:r>
          </a:p>
          <a:p>
            <a:pPr algn="ctr"/>
            <a:r>
              <a:rPr kumimoji="0" lang="en-US" altLang="en-US" sz="2000"/>
              <a:t>Time intervals</a:t>
            </a:r>
          </a:p>
        </p:txBody>
      </p:sp>
      <p:sp>
        <p:nvSpPr>
          <p:cNvPr id="88085" name="Line 4"/>
          <p:cNvSpPr>
            <a:spLocks noChangeShapeType="1"/>
          </p:cNvSpPr>
          <p:nvPr/>
        </p:nvSpPr>
        <p:spPr bwMode="auto">
          <a:xfrm flipH="1">
            <a:off x="1828800" y="5410200"/>
            <a:ext cx="457200" cy="0"/>
          </a:xfrm>
          <a:prstGeom prst="line">
            <a:avLst/>
          </a:prstGeom>
          <a:noFill/>
          <a:ln w="38100">
            <a:solidFill>
              <a:schemeClr val="accent1"/>
            </a:solidFill>
            <a:round/>
            <a:headEnd/>
            <a:tailEnd type="triangle" w="med" len="med"/>
          </a:ln>
        </p:spPr>
        <p:txBody>
          <a:bodyPr/>
          <a:lstStyle/>
          <a:p>
            <a:endParaRPr lang="ru-RU"/>
          </a:p>
        </p:txBody>
      </p:sp>
      <p:sp>
        <p:nvSpPr>
          <p:cNvPr id="88086" name="Text Box 3"/>
          <p:cNvSpPr txBox="1">
            <a:spLocks noChangeArrowheads="1"/>
          </p:cNvSpPr>
          <p:nvPr/>
        </p:nvSpPr>
        <p:spPr bwMode="auto">
          <a:xfrm>
            <a:off x="533400" y="1219200"/>
            <a:ext cx="2590800" cy="1187450"/>
          </a:xfrm>
          <a:prstGeom prst="rect">
            <a:avLst/>
          </a:prstGeom>
          <a:solidFill>
            <a:srgbClr val="FFFF00"/>
          </a:solidFill>
          <a:ln w="9525">
            <a:noFill/>
            <a:miter lim="800000"/>
            <a:headEnd/>
            <a:tailEnd/>
          </a:ln>
        </p:spPr>
        <p:txBody>
          <a:bodyPr>
            <a:spAutoFit/>
          </a:bodyPr>
          <a:lstStyle/>
          <a:p>
            <a:pPr>
              <a:spcBef>
                <a:spcPct val="50000"/>
              </a:spcBef>
            </a:pPr>
            <a:r>
              <a:rPr kumimoji="0" lang="en-US" altLang="en-US">
                <a:solidFill>
                  <a:schemeClr val="bg2"/>
                </a:solidFill>
              </a:rPr>
              <a:t>This PLL system looks to the 90 deg. point of the BTF</a:t>
            </a:r>
          </a:p>
        </p:txBody>
      </p:sp>
      <p:sp>
        <p:nvSpPr>
          <p:cNvPr id="88087" name="Line 2"/>
          <p:cNvSpPr>
            <a:spLocks noChangeShapeType="1"/>
          </p:cNvSpPr>
          <p:nvPr/>
        </p:nvSpPr>
        <p:spPr bwMode="auto">
          <a:xfrm>
            <a:off x="3048000" y="2362200"/>
            <a:ext cx="1905000" cy="3505200"/>
          </a:xfrm>
          <a:prstGeom prst="line">
            <a:avLst/>
          </a:prstGeom>
          <a:noFill/>
          <a:ln w="19050">
            <a:solidFill>
              <a:srgbClr val="FFFF00"/>
            </a:solidFill>
            <a:round/>
            <a:headEn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oter Placeholder 3"/>
          <p:cNvSpPr>
            <a:spLocks noGrp="1"/>
          </p:cNvSpPr>
          <p:nvPr>
            <p:ph type="ftr" sz="quarter" idx="10"/>
          </p:nvPr>
        </p:nvSpPr>
        <p:spPr>
          <a:noFill/>
        </p:spPr>
        <p:txBody>
          <a:bodyPr/>
          <a:lstStyle/>
          <a:p>
            <a:r>
              <a:rPr lang="en-US" altLang="en-US" smtClean="0"/>
              <a:t>CAS 2015 H.Schmickler (CERN-BE-BI) </a:t>
            </a:r>
          </a:p>
        </p:txBody>
      </p:sp>
      <p:sp>
        <p:nvSpPr>
          <p:cNvPr id="89091" name="Rectangle 2"/>
          <p:cNvSpPr>
            <a:spLocks noGrp="1" noChangeArrowheads="1"/>
          </p:cNvSpPr>
          <p:nvPr>
            <p:ph type="title"/>
          </p:nvPr>
        </p:nvSpPr>
        <p:spPr>
          <a:xfrm>
            <a:off x="828675" y="203200"/>
            <a:ext cx="7772400" cy="541338"/>
          </a:xfrm>
        </p:spPr>
        <p:txBody>
          <a:bodyPr/>
          <a:lstStyle/>
          <a:p>
            <a:r>
              <a:rPr lang="en-US" altLang="en-US" smtClean="0"/>
              <a:t>Illustration of  PLL tune tracking</a:t>
            </a:r>
          </a:p>
        </p:txBody>
      </p:sp>
      <p:grpSp>
        <p:nvGrpSpPr>
          <p:cNvPr id="89092" name="Group 3"/>
          <p:cNvGrpSpPr>
            <a:grpSpLocks/>
          </p:cNvGrpSpPr>
          <p:nvPr/>
        </p:nvGrpSpPr>
        <p:grpSpPr bwMode="auto">
          <a:xfrm>
            <a:off x="568325" y="1346200"/>
            <a:ext cx="7086600" cy="4602163"/>
            <a:chOff x="576" y="1032"/>
            <a:chExt cx="4464" cy="2899"/>
          </a:xfrm>
        </p:grpSpPr>
        <p:sp>
          <p:nvSpPr>
            <p:cNvPr id="89101" name="Line 4"/>
            <p:cNvSpPr>
              <a:spLocks noChangeShapeType="1"/>
            </p:cNvSpPr>
            <p:nvPr/>
          </p:nvSpPr>
          <p:spPr bwMode="auto">
            <a:xfrm>
              <a:off x="1028" y="1189"/>
              <a:ext cx="0" cy="1099"/>
            </a:xfrm>
            <a:prstGeom prst="line">
              <a:avLst/>
            </a:prstGeom>
            <a:noFill/>
            <a:ln w="25400">
              <a:solidFill>
                <a:schemeClr val="tx1"/>
              </a:solidFill>
              <a:round/>
              <a:headEnd/>
              <a:tailEnd/>
            </a:ln>
          </p:spPr>
          <p:txBody>
            <a:bodyPr wrap="none" anchor="ctr"/>
            <a:lstStyle/>
            <a:p>
              <a:endParaRPr lang="ru-RU"/>
            </a:p>
          </p:txBody>
        </p:sp>
        <p:sp>
          <p:nvSpPr>
            <p:cNvPr id="89102" name="Line 5"/>
            <p:cNvSpPr>
              <a:spLocks noChangeShapeType="1"/>
            </p:cNvSpPr>
            <p:nvPr/>
          </p:nvSpPr>
          <p:spPr bwMode="auto">
            <a:xfrm>
              <a:off x="802" y="2288"/>
              <a:ext cx="3955" cy="0"/>
            </a:xfrm>
            <a:prstGeom prst="line">
              <a:avLst/>
            </a:prstGeom>
            <a:noFill/>
            <a:ln w="25400">
              <a:solidFill>
                <a:schemeClr val="tx1"/>
              </a:solidFill>
              <a:round/>
              <a:headEnd/>
              <a:tailEnd/>
            </a:ln>
          </p:spPr>
          <p:txBody>
            <a:bodyPr wrap="none" anchor="ctr"/>
            <a:lstStyle/>
            <a:p>
              <a:endParaRPr lang="ru-RU"/>
            </a:p>
          </p:txBody>
        </p:sp>
        <p:sp>
          <p:nvSpPr>
            <p:cNvPr id="89103" name="Text Box 6"/>
            <p:cNvSpPr txBox="1">
              <a:spLocks noChangeArrowheads="1"/>
            </p:cNvSpPr>
            <p:nvPr/>
          </p:nvSpPr>
          <p:spPr bwMode="auto">
            <a:xfrm>
              <a:off x="576" y="1152"/>
              <a:ext cx="339" cy="288"/>
            </a:xfrm>
            <a:prstGeom prst="rect">
              <a:avLst/>
            </a:prstGeom>
            <a:noFill/>
            <a:ln w="9525">
              <a:noFill/>
              <a:miter lim="800000"/>
              <a:headEnd/>
              <a:tailEnd/>
            </a:ln>
          </p:spPr>
          <p:txBody>
            <a:bodyPr>
              <a:spAutoFit/>
            </a:bodyPr>
            <a:lstStyle/>
            <a:p>
              <a:pPr>
                <a:spcBef>
                  <a:spcPct val="50000"/>
                </a:spcBef>
              </a:pPr>
              <a:r>
                <a:rPr kumimoji="0" lang="en-US" altLang="en-US"/>
                <a:t>A</a:t>
              </a:r>
            </a:p>
          </p:txBody>
        </p:sp>
        <p:sp>
          <p:nvSpPr>
            <p:cNvPr id="89104" name="Text Box 7"/>
            <p:cNvSpPr txBox="1">
              <a:spLocks noChangeArrowheads="1"/>
            </p:cNvSpPr>
            <p:nvPr/>
          </p:nvSpPr>
          <p:spPr bwMode="auto">
            <a:xfrm>
              <a:off x="4531" y="2251"/>
              <a:ext cx="509" cy="288"/>
            </a:xfrm>
            <a:prstGeom prst="rect">
              <a:avLst/>
            </a:prstGeom>
            <a:noFill/>
            <a:ln w="9525">
              <a:noFill/>
              <a:miter lim="800000"/>
              <a:headEnd/>
              <a:tailEnd/>
            </a:ln>
          </p:spPr>
          <p:txBody>
            <a:bodyPr>
              <a:spAutoFit/>
            </a:bodyPr>
            <a:lstStyle/>
            <a:p>
              <a:pPr>
                <a:spcBef>
                  <a:spcPct val="50000"/>
                </a:spcBef>
              </a:pPr>
              <a:r>
                <a:rPr kumimoji="0" lang="en-US" altLang="en-US"/>
                <a:t>q</a:t>
              </a:r>
            </a:p>
          </p:txBody>
        </p:sp>
        <p:sp>
          <p:nvSpPr>
            <p:cNvPr id="89105" name="Line 8"/>
            <p:cNvSpPr>
              <a:spLocks noChangeShapeType="1"/>
            </p:cNvSpPr>
            <p:nvPr/>
          </p:nvSpPr>
          <p:spPr bwMode="auto">
            <a:xfrm>
              <a:off x="1028" y="2581"/>
              <a:ext cx="0" cy="1099"/>
            </a:xfrm>
            <a:prstGeom prst="line">
              <a:avLst/>
            </a:prstGeom>
            <a:noFill/>
            <a:ln w="25400">
              <a:solidFill>
                <a:schemeClr val="tx1"/>
              </a:solidFill>
              <a:round/>
              <a:headEnd/>
              <a:tailEnd/>
            </a:ln>
          </p:spPr>
          <p:txBody>
            <a:bodyPr wrap="none" anchor="ctr"/>
            <a:lstStyle/>
            <a:p>
              <a:endParaRPr lang="ru-RU"/>
            </a:p>
          </p:txBody>
        </p:sp>
        <p:sp>
          <p:nvSpPr>
            <p:cNvPr id="89106" name="Line 9"/>
            <p:cNvSpPr>
              <a:spLocks noChangeShapeType="1"/>
            </p:cNvSpPr>
            <p:nvPr/>
          </p:nvSpPr>
          <p:spPr bwMode="auto">
            <a:xfrm>
              <a:off x="802" y="3680"/>
              <a:ext cx="3955" cy="0"/>
            </a:xfrm>
            <a:prstGeom prst="line">
              <a:avLst/>
            </a:prstGeom>
            <a:noFill/>
            <a:ln w="25400">
              <a:solidFill>
                <a:schemeClr val="tx1"/>
              </a:solidFill>
              <a:round/>
              <a:headEnd/>
              <a:tailEnd/>
            </a:ln>
          </p:spPr>
          <p:txBody>
            <a:bodyPr wrap="none" anchor="ctr"/>
            <a:lstStyle/>
            <a:p>
              <a:endParaRPr lang="ru-RU"/>
            </a:p>
          </p:txBody>
        </p:sp>
        <p:sp>
          <p:nvSpPr>
            <p:cNvPr id="89107" name="Text Box 10"/>
            <p:cNvSpPr txBox="1">
              <a:spLocks noChangeArrowheads="1"/>
            </p:cNvSpPr>
            <p:nvPr/>
          </p:nvSpPr>
          <p:spPr bwMode="auto">
            <a:xfrm>
              <a:off x="576" y="2544"/>
              <a:ext cx="339" cy="288"/>
            </a:xfrm>
            <a:prstGeom prst="rect">
              <a:avLst/>
            </a:prstGeom>
            <a:noFill/>
            <a:ln w="9525">
              <a:noFill/>
              <a:miter lim="800000"/>
              <a:headEnd/>
              <a:tailEnd/>
            </a:ln>
          </p:spPr>
          <p:txBody>
            <a:bodyPr>
              <a:spAutoFit/>
            </a:bodyPr>
            <a:lstStyle/>
            <a:p>
              <a:pPr>
                <a:spcBef>
                  <a:spcPct val="50000"/>
                </a:spcBef>
              </a:pPr>
              <a:r>
                <a:rPr kumimoji="0" lang="en-US" altLang="en-US">
                  <a:sym typeface="Symbol" pitchFamily="18" charset="2"/>
                </a:rPr>
                <a:t></a:t>
              </a:r>
              <a:endParaRPr kumimoji="0" lang="en-US" altLang="en-US"/>
            </a:p>
          </p:txBody>
        </p:sp>
        <p:sp>
          <p:nvSpPr>
            <p:cNvPr id="89108" name="Text Box 11"/>
            <p:cNvSpPr txBox="1">
              <a:spLocks noChangeArrowheads="1"/>
            </p:cNvSpPr>
            <p:nvPr/>
          </p:nvSpPr>
          <p:spPr bwMode="auto">
            <a:xfrm>
              <a:off x="4531" y="3643"/>
              <a:ext cx="509" cy="288"/>
            </a:xfrm>
            <a:prstGeom prst="rect">
              <a:avLst/>
            </a:prstGeom>
            <a:noFill/>
            <a:ln w="9525">
              <a:noFill/>
              <a:miter lim="800000"/>
              <a:headEnd/>
              <a:tailEnd/>
            </a:ln>
          </p:spPr>
          <p:txBody>
            <a:bodyPr>
              <a:spAutoFit/>
            </a:bodyPr>
            <a:lstStyle/>
            <a:p>
              <a:pPr>
                <a:spcBef>
                  <a:spcPct val="50000"/>
                </a:spcBef>
              </a:pPr>
              <a:r>
                <a:rPr kumimoji="0" lang="en-US" altLang="en-US"/>
                <a:t>q</a:t>
              </a:r>
            </a:p>
          </p:txBody>
        </p:sp>
        <p:sp>
          <p:nvSpPr>
            <p:cNvPr id="89109" name="Freeform 12"/>
            <p:cNvSpPr>
              <a:spLocks/>
            </p:cNvSpPr>
            <p:nvPr/>
          </p:nvSpPr>
          <p:spPr bwMode="auto">
            <a:xfrm>
              <a:off x="1028" y="2672"/>
              <a:ext cx="3334" cy="977"/>
            </a:xfrm>
            <a:custGeom>
              <a:avLst/>
              <a:gdLst>
                <a:gd name="T0" fmla="*/ 0 w 2832"/>
                <a:gd name="T1" fmla="*/ 6 h 1280"/>
                <a:gd name="T2" fmla="*/ 1410 w 2832"/>
                <a:gd name="T3" fmla="*/ 6 h 1280"/>
                <a:gd name="T4" fmla="*/ 2171 w 2832"/>
                <a:gd name="T5" fmla="*/ 44 h 1280"/>
                <a:gd name="T6" fmla="*/ 2714 w 2832"/>
                <a:gd name="T7" fmla="*/ 118 h 1280"/>
                <a:gd name="T8" fmla="*/ 3149 w 2832"/>
                <a:gd name="T9" fmla="*/ 218 h 1280"/>
                <a:gd name="T10" fmla="*/ 3582 w 2832"/>
                <a:gd name="T11" fmla="*/ 279 h 1280"/>
                <a:gd name="T12" fmla="*/ 4235 w 2832"/>
                <a:gd name="T13" fmla="*/ 317 h 1280"/>
                <a:gd name="T14" fmla="*/ 4992 w 2832"/>
                <a:gd name="T15" fmla="*/ 330 h 1280"/>
                <a:gd name="T16" fmla="*/ 6404 w 2832"/>
                <a:gd name="T17" fmla="*/ 330 h 12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32"/>
                <a:gd name="T28" fmla="*/ 0 h 1280"/>
                <a:gd name="T29" fmla="*/ 2832 w 2832"/>
                <a:gd name="T30" fmla="*/ 1280 h 12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32" h="1280">
                  <a:moveTo>
                    <a:pt x="0" y="24"/>
                  </a:moveTo>
                  <a:cubicBezTo>
                    <a:pt x="232" y="12"/>
                    <a:pt x="464" y="0"/>
                    <a:pt x="624" y="24"/>
                  </a:cubicBezTo>
                  <a:cubicBezTo>
                    <a:pt x="784" y="48"/>
                    <a:pt x="864" y="96"/>
                    <a:pt x="960" y="168"/>
                  </a:cubicBezTo>
                  <a:cubicBezTo>
                    <a:pt x="1056" y="240"/>
                    <a:pt x="1128" y="344"/>
                    <a:pt x="1200" y="456"/>
                  </a:cubicBezTo>
                  <a:cubicBezTo>
                    <a:pt x="1272" y="568"/>
                    <a:pt x="1328" y="736"/>
                    <a:pt x="1392" y="840"/>
                  </a:cubicBezTo>
                  <a:cubicBezTo>
                    <a:pt x="1456" y="944"/>
                    <a:pt x="1504" y="1016"/>
                    <a:pt x="1584" y="1080"/>
                  </a:cubicBezTo>
                  <a:cubicBezTo>
                    <a:pt x="1664" y="1144"/>
                    <a:pt x="1768" y="1192"/>
                    <a:pt x="1872" y="1224"/>
                  </a:cubicBezTo>
                  <a:cubicBezTo>
                    <a:pt x="1976" y="1256"/>
                    <a:pt x="2048" y="1264"/>
                    <a:pt x="2208" y="1272"/>
                  </a:cubicBezTo>
                  <a:cubicBezTo>
                    <a:pt x="2368" y="1280"/>
                    <a:pt x="2728" y="1272"/>
                    <a:pt x="2832" y="1272"/>
                  </a:cubicBezTo>
                </a:path>
              </a:pathLst>
            </a:custGeom>
            <a:noFill/>
            <a:ln w="22225">
              <a:solidFill>
                <a:srgbClr val="3366FF"/>
              </a:solidFill>
              <a:round/>
              <a:headEnd/>
              <a:tailEnd/>
            </a:ln>
          </p:spPr>
          <p:txBody>
            <a:bodyPr wrap="none" anchor="ctr"/>
            <a:lstStyle/>
            <a:p>
              <a:endParaRPr lang="ru-RU"/>
            </a:p>
          </p:txBody>
        </p:sp>
        <p:sp>
          <p:nvSpPr>
            <p:cNvPr id="89110" name="Freeform 13"/>
            <p:cNvSpPr>
              <a:spLocks/>
            </p:cNvSpPr>
            <p:nvPr/>
          </p:nvSpPr>
          <p:spPr bwMode="auto">
            <a:xfrm>
              <a:off x="1056" y="1032"/>
              <a:ext cx="3168" cy="1264"/>
            </a:xfrm>
            <a:custGeom>
              <a:avLst/>
              <a:gdLst>
                <a:gd name="T0" fmla="*/ 0 w 3168"/>
                <a:gd name="T1" fmla="*/ 1224 h 1264"/>
                <a:gd name="T2" fmla="*/ 768 w 3168"/>
                <a:gd name="T3" fmla="*/ 1224 h 1264"/>
                <a:gd name="T4" fmla="*/ 1104 w 3168"/>
                <a:gd name="T5" fmla="*/ 984 h 1264"/>
                <a:gd name="T6" fmla="*/ 1296 w 3168"/>
                <a:gd name="T7" fmla="*/ 456 h 1264"/>
                <a:gd name="T8" fmla="*/ 1392 w 3168"/>
                <a:gd name="T9" fmla="*/ 72 h 1264"/>
                <a:gd name="T10" fmla="*/ 1536 w 3168"/>
                <a:gd name="T11" fmla="*/ 24 h 1264"/>
                <a:gd name="T12" fmla="*/ 1632 w 3168"/>
                <a:gd name="T13" fmla="*/ 168 h 1264"/>
                <a:gd name="T14" fmla="*/ 1728 w 3168"/>
                <a:gd name="T15" fmla="*/ 648 h 1264"/>
                <a:gd name="T16" fmla="*/ 1824 w 3168"/>
                <a:gd name="T17" fmla="*/ 1032 h 1264"/>
                <a:gd name="T18" fmla="*/ 2064 w 3168"/>
                <a:gd name="T19" fmla="*/ 1224 h 1264"/>
                <a:gd name="T20" fmla="*/ 2688 w 3168"/>
                <a:gd name="T21" fmla="*/ 1224 h 1264"/>
                <a:gd name="T22" fmla="*/ 3168 w 3168"/>
                <a:gd name="T23" fmla="*/ 1224 h 12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68"/>
                <a:gd name="T37" fmla="*/ 0 h 1264"/>
                <a:gd name="T38" fmla="*/ 3168 w 3168"/>
                <a:gd name="T39" fmla="*/ 1264 h 12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68" h="1264">
                  <a:moveTo>
                    <a:pt x="0" y="1224"/>
                  </a:moveTo>
                  <a:cubicBezTo>
                    <a:pt x="292" y="1244"/>
                    <a:pt x="584" y="1264"/>
                    <a:pt x="768" y="1224"/>
                  </a:cubicBezTo>
                  <a:cubicBezTo>
                    <a:pt x="952" y="1184"/>
                    <a:pt x="1016" y="1112"/>
                    <a:pt x="1104" y="984"/>
                  </a:cubicBezTo>
                  <a:cubicBezTo>
                    <a:pt x="1192" y="856"/>
                    <a:pt x="1248" y="608"/>
                    <a:pt x="1296" y="456"/>
                  </a:cubicBezTo>
                  <a:cubicBezTo>
                    <a:pt x="1344" y="304"/>
                    <a:pt x="1352" y="144"/>
                    <a:pt x="1392" y="72"/>
                  </a:cubicBezTo>
                  <a:cubicBezTo>
                    <a:pt x="1432" y="0"/>
                    <a:pt x="1496" y="8"/>
                    <a:pt x="1536" y="24"/>
                  </a:cubicBezTo>
                  <a:cubicBezTo>
                    <a:pt x="1576" y="40"/>
                    <a:pt x="1600" y="64"/>
                    <a:pt x="1632" y="168"/>
                  </a:cubicBezTo>
                  <a:cubicBezTo>
                    <a:pt x="1664" y="272"/>
                    <a:pt x="1696" y="504"/>
                    <a:pt x="1728" y="648"/>
                  </a:cubicBezTo>
                  <a:cubicBezTo>
                    <a:pt x="1760" y="792"/>
                    <a:pt x="1768" y="936"/>
                    <a:pt x="1824" y="1032"/>
                  </a:cubicBezTo>
                  <a:cubicBezTo>
                    <a:pt x="1880" y="1128"/>
                    <a:pt x="1920" y="1192"/>
                    <a:pt x="2064" y="1224"/>
                  </a:cubicBezTo>
                  <a:cubicBezTo>
                    <a:pt x="2208" y="1256"/>
                    <a:pt x="2504" y="1224"/>
                    <a:pt x="2688" y="1224"/>
                  </a:cubicBezTo>
                  <a:cubicBezTo>
                    <a:pt x="2872" y="1224"/>
                    <a:pt x="3020" y="1224"/>
                    <a:pt x="3168" y="1224"/>
                  </a:cubicBezTo>
                </a:path>
              </a:pathLst>
            </a:custGeom>
            <a:noFill/>
            <a:ln w="25400">
              <a:solidFill>
                <a:schemeClr val="accent1"/>
              </a:solidFill>
              <a:round/>
              <a:headEnd/>
              <a:tailEnd/>
            </a:ln>
          </p:spPr>
          <p:txBody>
            <a:bodyPr wrap="none" anchor="ctr"/>
            <a:lstStyle/>
            <a:p>
              <a:endParaRPr lang="ru-RU"/>
            </a:p>
          </p:txBody>
        </p:sp>
      </p:grpSp>
      <p:sp>
        <p:nvSpPr>
          <p:cNvPr id="413712" name="Oval 16"/>
          <p:cNvSpPr>
            <a:spLocks noChangeArrowheads="1"/>
          </p:cNvSpPr>
          <p:nvPr/>
        </p:nvSpPr>
        <p:spPr bwMode="auto">
          <a:xfrm>
            <a:off x="3195638" y="4248150"/>
            <a:ext cx="228600" cy="109538"/>
          </a:xfrm>
          <a:prstGeom prst="ellipse">
            <a:avLst/>
          </a:prstGeom>
          <a:solidFill>
            <a:srgbClr val="99CC00"/>
          </a:solidFill>
          <a:ln w="9525">
            <a:solidFill>
              <a:schemeClr val="tx1"/>
            </a:solidFill>
            <a:round/>
            <a:headEnd/>
            <a:tailEnd/>
          </a:ln>
        </p:spPr>
        <p:txBody>
          <a:bodyPr wrap="none" anchor="ctr"/>
          <a:lstStyle/>
          <a:p>
            <a:pPr>
              <a:lnSpc>
                <a:spcPct val="90000"/>
              </a:lnSpc>
              <a:spcBef>
                <a:spcPct val="20000"/>
              </a:spcBef>
              <a:buFontTx/>
              <a:buChar char="•"/>
            </a:pPr>
            <a:endParaRPr lang="en-US" altLang="en-US"/>
          </a:p>
        </p:txBody>
      </p:sp>
      <p:sp>
        <p:nvSpPr>
          <p:cNvPr id="413713" name="Oval 17"/>
          <p:cNvSpPr>
            <a:spLocks noChangeArrowheads="1"/>
          </p:cNvSpPr>
          <p:nvPr/>
        </p:nvSpPr>
        <p:spPr bwMode="auto">
          <a:xfrm>
            <a:off x="3238500" y="2160588"/>
            <a:ext cx="228600" cy="109537"/>
          </a:xfrm>
          <a:prstGeom prst="ellipse">
            <a:avLst/>
          </a:prstGeom>
          <a:solidFill>
            <a:srgbClr val="99CC00"/>
          </a:solidFill>
          <a:ln w="9525">
            <a:solidFill>
              <a:schemeClr val="tx1"/>
            </a:solidFill>
            <a:round/>
            <a:headEnd/>
            <a:tailEnd/>
          </a:ln>
        </p:spPr>
        <p:txBody>
          <a:bodyPr wrap="none" anchor="ctr"/>
          <a:lstStyle/>
          <a:p>
            <a:pPr>
              <a:lnSpc>
                <a:spcPct val="90000"/>
              </a:lnSpc>
              <a:spcBef>
                <a:spcPct val="20000"/>
              </a:spcBef>
              <a:buFontTx/>
              <a:buChar char="•"/>
            </a:pPr>
            <a:endParaRPr lang="en-US" altLang="en-US"/>
          </a:p>
        </p:txBody>
      </p:sp>
      <p:grpSp>
        <p:nvGrpSpPr>
          <p:cNvPr id="3" name="Group 23"/>
          <p:cNvGrpSpPr>
            <a:grpSpLocks/>
          </p:cNvGrpSpPr>
          <p:nvPr/>
        </p:nvGrpSpPr>
        <p:grpSpPr bwMode="auto">
          <a:xfrm>
            <a:off x="3703638" y="1365250"/>
            <a:ext cx="5170487" cy="3200400"/>
            <a:chOff x="2333" y="860"/>
            <a:chExt cx="3257" cy="2016"/>
          </a:xfrm>
        </p:grpSpPr>
        <p:sp>
          <p:nvSpPr>
            <p:cNvPr id="89096" name="Line 15"/>
            <p:cNvSpPr>
              <a:spLocks noChangeShapeType="1"/>
            </p:cNvSpPr>
            <p:nvPr/>
          </p:nvSpPr>
          <p:spPr bwMode="auto">
            <a:xfrm>
              <a:off x="2333" y="930"/>
              <a:ext cx="1" cy="1944"/>
            </a:xfrm>
            <a:prstGeom prst="line">
              <a:avLst/>
            </a:prstGeom>
            <a:noFill/>
            <a:ln w="25400">
              <a:solidFill>
                <a:srgbClr val="99CC00"/>
              </a:solidFill>
              <a:round/>
              <a:headEnd/>
              <a:tailEnd/>
            </a:ln>
          </p:spPr>
          <p:txBody>
            <a:bodyPr wrap="none" anchor="ctr"/>
            <a:lstStyle/>
            <a:p>
              <a:endParaRPr lang="ru-RU"/>
            </a:p>
          </p:txBody>
        </p:sp>
        <p:grpSp>
          <p:nvGrpSpPr>
            <p:cNvPr id="89097" name="Group 22"/>
            <p:cNvGrpSpPr>
              <a:grpSpLocks/>
            </p:cNvGrpSpPr>
            <p:nvPr/>
          </p:nvGrpSpPr>
          <p:grpSpPr bwMode="auto">
            <a:xfrm>
              <a:off x="2362" y="860"/>
              <a:ext cx="3228" cy="2016"/>
              <a:chOff x="2362" y="860"/>
              <a:chExt cx="3228" cy="2016"/>
            </a:xfrm>
          </p:grpSpPr>
          <p:sp>
            <p:nvSpPr>
              <p:cNvPr id="89098" name="Line 19"/>
              <p:cNvSpPr>
                <a:spLocks noChangeShapeType="1"/>
              </p:cNvSpPr>
              <p:nvPr/>
            </p:nvSpPr>
            <p:spPr bwMode="auto">
              <a:xfrm flipH="1">
                <a:off x="2371" y="1423"/>
                <a:ext cx="1187" cy="1453"/>
              </a:xfrm>
              <a:prstGeom prst="line">
                <a:avLst/>
              </a:prstGeom>
              <a:noFill/>
              <a:ln w="25400">
                <a:solidFill>
                  <a:srgbClr val="99CC00"/>
                </a:solidFill>
                <a:round/>
                <a:headEnd/>
                <a:tailEnd type="triangle" w="med" len="med"/>
              </a:ln>
            </p:spPr>
            <p:txBody>
              <a:bodyPr wrap="none" anchor="ctr"/>
              <a:lstStyle/>
              <a:p>
                <a:endParaRPr lang="ru-RU"/>
              </a:p>
            </p:txBody>
          </p:sp>
          <p:sp>
            <p:nvSpPr>
              <p:cNvPr id="89099" name="Line 20"/>
              <p:cNvSpPr>
                <a:spLocks noChangeShapeType="1"/>
              </p:cNvSpPr>
              <p:nvPr/>
            </p:nvSpPr>
            <p:spPr bwMode="auto">
              <a:xfrm flipH="1" flipV="1">
                <a:off x="2362" y="860"/>
                <a:ext cx="1132" cy="443"/>
              </a:xfrm>
              <a:prstGeom prst="line">
                <a:avLst/>
              </a:prstGeom>
              <a:noFill/>
              <a:ln w="25400">
                <a:solidFill>
                  <a:srgbClr val="99CC00"/>
                </a:solidFill>
                <a:round/>
                <a:headEnd/>
                <a:tailEnd type="triangle" w="med" len="med"/>
              </a:ln>
            </p:spPr>
            <p:txBody>
              <a:bodyPr wrap="none" anchor="ctr"/>
              <a:lstStyle/>
              <a:p>
                <a:endParaRPr lang="ru-RU"/>
              </a:p>
            </p:txBody>
          </p:sp>
          <p:sp>
            <p:nvSpPr>
              <p:cNvPr id="89100" name="Text Box 18"/>
              <p:cNvSpPr txBox="1">
                <a:spLocks noChangeArrowheads="1"/>
              </p:cNvSpPr>
              <p:nvPr/>
            </p:nvSpPr>
            <p:spPr bwMode="auto">
              <a:xfrm>
                <a:off x="3430" y="1018"/>
                <a:ext cx="2160" cy="518"/>
              </a:xfrm>
              <a:prstGeom prst="rect">
                <a:avLst/>
              </a:prstGeom>
              <a:solidFill>
                <a:srgbClr val="008000"/>
              </a:solidFill>
              <a:ln w="9525">
                <a:noFill/>
                <a:miter lim="800000"/>
                <a:headEnd/>
                <a:tailEnd/>
              </a:ln>
            </p:spPr>
            <p:txBody>
              <a:bodyPr>
                <a:spAutoFit/>
              </a:bodyPr>
              <a:lstStyle/>
              <a:p>
                <a:pPr>
                  <a:spcBef>
                    <a:spcPct val="50000"/>
                  </a:spcBef>
                </a:pPr>
                <a:r>
                  <a:rPr kumimoji="0" lang="en-US" altLang="en-US">
                    <a:solidFill>
                      <a:srgbClr val="FFFFFF"/>
                    </a:solidFill>
                  </a:rPr>
                  <a:t>Single carrier PLL locks on 90</a:t>
                </a:r>
                <a:r>
                  <a:rPr kumimoji="0" lang="en-US" altLang="en-US" baseline="30000">
                    <a:solidFill>
                      <a:srgbClr val="FFFFFF"/>
                    </a:solidFill>
                  </a:rPr>
                  <a:t>0 </a:t>
                </a:r>
                <a:r>
                  <a:rPr kumimoji="0" lang="en-US" altLang="en-US">
                    <a:solidFill>
                      <a:srgbClr val="FFFFFF"/>
                    </a:solidFill>
                  </a:rPr>
                  <a:t>point of BTF;</a:t>
                </a:r>
                <a:endParaRPr kumimoji="0" lang="en-US" alt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3.33333E-6 -3.09898E-6 L 0.08611 0.13113 L 0.01996 0.02868 L 0.06146 0.09829 L 0.02916 0.03886 L 0.05069 0.07794 L 0.04149 0.05944 " pathEditMode="fixed" rAng="0" ptsTypes="AAAAAAA">
                                      <p:cBhvr>
                                        <p:cTn id="6" dur="3000" fill="hold"/>
                                        <p:tgtEl>
                                          <p:spTgt spid="413712"/>
                                        </p:tgtEl>
                                        <p:attrNameLst>
                                          <p:attrName>ppt_x,ppt_y</p:attrName>
                                        </p:attrNameLst>
                                      </p:cBhvr>
                                      <p:rCtr x="43" y="65"/>
                                    </p:animMotion>
                                  </p:childTnLst>
                                </p:cTn>
                              </p:par>
                              <p:par>
                                <p:cTn id="7" presetID="0" presetClass="path" presetSubtype="0" accel="50000" decel="50000" fill="hold" grpId="0" nodeType="withEffect">
                                  <p:stCondLst>
                                    <p:cond delay="0"/>
                                  </p:stCondLst>
                                  <p:childTnLst>
                                    <p:animMotion origin="layout" path="M 3.33333E-6 3.61702E-6 C 0.00573 -0.03539 0.01163 -0.07077 0.01701 -0.09228 C 0.02239 -0.11379 0.02673 -0.1235 0.03229 -0.12905 C 0.03784 -0.1346 0.04566 -0.13298 0.05069 -0.12512 C 0.05573 -0.11726 0.05868 -0.10269 0.06302 -0.08187 C 0.06736 -0.06106 0.07569 -0.00532 0.07691 3.61702E-6 C 0.07812 0.00532 0.07343 -0.03354 0.07083 -0.04926 C 0.06823 -0.06499 0.06423 -0.0821 0.06163 -0.09436 C 0.05902 -0.10662 0.05902 -0.11656 0.05538 -0.12304 C 0.05173 -0.12951 0.04548 -0.1346 0.03993 -0.13321 C 0.03437 -0.13183 0.02639 -0.12558 0.02152 -0.11471 C 0.01666 -0.10384 0.01146 -0.06985 0.01076 -0.06753 C 0.01007 -0.06522 0.01371 -0.08974 0.01701 -0.10037 C 0.02031 -0.11101 0.02586 -0.12558 0.03073 -0.13113 C 0.03559 -0.13668 0.04149 -0.13691 0.04618 -0.13321 C 0.05086 -0.12951 0.05573 -0.11679 0.0585 -0.1087 C 0.06128 -0.1006 0.06146 -0.09112 0.06302 -0.08395 C 0.06458 -0.07678 0.06823 -0.06268 0.06771 -0.06568 C 0.06718 -0.06869 0.06319 -0.09251 0.06007 -0.10246 C 0.05694 -0.1124 0.05312 -0.12026 0.0493 -0.12512 C 0.04548 -0.12998 0.04114 -0.13206 0.03698 -0.13113 C 0.03281 -0.13021 0.02465 -0.11911 0.02465 -0.11888 C 0.02465 -0.11864 0.03264 -0.12766 0.03698 -0.12905 C 0.04132 -0.13044 0.04705 -0.13044 0.05069 -0.12697 C 0.05434 -0.1235 0.06059 -0.10847 0.0585 -0.1087 C 0.05642 -0.10893 0.04739 -0.11911 0.03854 -0.12905 " pathEditMode="relative" rAng="0" ptsTypes="aaaaaaaaaaaaaaaaaaaaaaaaaA">
                                      <p:cBhvr>
                                        <p:cTn id="8" dur="3000" fill="hold"/>
                                        <p:tgtEl>
                                          <p:spTgt spid="413713"/>
                                        </p:tgtEl>
                                        <p:attrNameLst>
                                          <p:attrName>ppt_x,ppt_y</p:attrName>
                                        </p:attrNameLst>
                                      </p:cBhvr>
                                      <p:rCtr x="39" y="-66"/>
                                    </p:animMotion>
                                  </p:childTnLst>
                                </p:cTn>
                              </p:par>
                            </p:childTnLst>
                          </p:cTn>
                        </p:par>
                        <p:par>
                          <p:cTn id="9" fill="hold" nodeType="afterGroup">
                            <p:stCondLst>
                              <p:cond delay="3000"/>
                            </p:stCondLst>
                            <p:childTnLst>
                              <p:par>
                                <p:cTn id="10" presetID="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12" grpId="0" animBg="1"/>
      <p:bldP spid="4137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oter Placeholder 4"/>
          <p:cNvSpPr>
            <a:spLocks noGrp="1"/>
          </p:cNvSpPr>
          <p:nvPr>
            <p:ph type="ftr" sz="quarter" idx="10"/>
          </p:nvPr>
        </p:nvSpPr>
        <p:spPr>
          <a:noFill/>
        </p:spPr>
        <p:txBody>
          <a:bodyPr/>
          <a:lstStyle/>
          <a:p>
            <a:r>
              <a:rPr lang="en-US" altLang="en-US" smtClean="0"/>
              <a:t>CAS 2015 H.Schmickler (CERN-BE-BI) </a:t>
            </a:r>
          </a:p>
        </p:txBody>
      </p:sp>
      <p:sp>
        <p:nvSpPr>
          <p:cNvPr id="90115" name="Rectangle 8"/>
          <p:cNvSpPr>
            <a:spLocks noGrp="1" noChangeArrowheads="1"/>
          </p:cNvSpPr>
          <p:nvPr>
            <p:ph type="title"/>
          </p:nvPr>
        </p:nvSpPr>
        <p:spPr/>
        <p:txBody>
          <a:bodyPr/>
          <a:lstStyle/>
          <a:p>
            <a:r>
              <a:rPr lang="en-US" altLang="en-US" smtClean="0"/>
              <a:t>Example of PLL tune measurement</a:t>
            </a:r>
          </a:p>
        </p:txBody>
      </p:sp>
      <p:sp>
        <p:nvSpPr>
          <p:cNvPr id="90116" name="Rectangle 7"/>
          <p:cNvSpPr>
            <a:spLocks noGrp="1" noChangeArrowheads="1"/>
          </p:cNvSpPr>
          <p:nvPr>
            <p:ph type="body" idx="1"/>
          </p:nvPr>
        </p:nvSpPr>
        <p:spPr>
          <a:xfrm>
            <a:off x="5351463" y="1976438"/>
            <a:ext cx="3792537" cy="3430587"/>
          </a:xfrm>
        </p:spPr>
        <p:txBody>
          <a:bodyPr/>
          <a:lstStyle/>
          <a:p>
            <a:pPr marL="0" indent="31750">
              <a:buFontTx/>
              <a:buNone/>
            </a:pPr>
            <a:r>
              <a:rPr lang="en-GB" altLang="en-US" sz="2400" smtClean="0"/>
              <a:t>In this case continuous tune tracking was used whilst crossing the horizontal and vertical tunes with a power converter ramp.</a:t>
            </a:r>
          </a:p>
          <a:p>
            <a:pPr marL="0" indent="31750">
              <a:buFontTx/>
              <a:buNone/>
            </a:pPr>
            <a:endParaRPr lang="en-GB" altLang="en-US" smtClean="0"/>
          </a:p>
          <a:p>
            <a:pPr marL="0" indent="31750">
              <a:buFontTx/>
              <a:buNone/>
            </a:pPr>
            <a:r>
              <a:rPr lang="en-GB" altLang="en-US" smtClean="0">
                <a:solidFill>
                  <a:schemeClr val="tx1"/>
                </a:solidFill>
              </a:rPr>
              <a:t>Closest tune approach is a measure of coupling</a:t>
            </a:r>
          </a:p>
          <a:p>
            <a:pPr marL="0" indent="31750"/>
            <a:endParaRPr lang="en-GB" altLang="en-US" smtClean="0">
              <a:solidFill>
                <a:schemeClr val="tx1"/>
              </a:solidFill>
            </a:endParaRPr>
          </a:p>
        </p:txBody>
      </p:sp>
      <p:pic>
        <p:nvPicPr>
          <p:cNvPr id="90117" name="Picture 6" descr="coupling_crossover"/>
          <p:cNvPicPr>
            <a:picLocks noChangeAspect="1" noChangeArrowheads="1"/>
          </p:cNvPicPr>
          <p:nvPr/>
        </p:nvPicPr>
        <p:blipFill>
          <a:blip r:embed="rId2"/>
          <a:srcRect/>
          <a:stretch>
            <a:fillRect/>
          </a:stretch>
        </p:blipFill>
        <p:spPr bwMode="auto">
          <a:xfrm>
            <a:off x="184150" y="1200150"/>
            <a:ext cx="4967288" cy="5176838"/>
          </a:xfrm>
          <a:prstGeom prst="rect">
            <a:avLst/>
          </a:prstGeom>
          <a:noFill/>
          <a:ln w="9525">
            <a:noFill/>
            <a:miter lim="800000"/>
            <a:headEnd/>
            <a:tailEnd/>
          </a:ln>
        </p:spPr>
      </p:pic>
      <p:sp>
        <p:nvSpPr>
          <p:cNvPr id="90118" name="Text Box 5"/>
          <p:cNvSpPr txBox="1">
            <a:spLocks noChangeArrowheads="1"/>
          </p:cNvSpPr>
          <p:nvPr/>
        </p:nvSpPr>
        <p:spPr bwMode="auto">
          <a:xfrm>
            <a:off x="4419600" y="2209800"/>
            <a:ext cx="914400" cy="457200"/>
          </a:xfrm>
          <a:prstGeom prst="rect">
            <a:avLst/>
          </a:prstGeom>
          <a:noFill/>
          <a:ln w="9525">
            <a:noFill/>
            <a:miter lim="800000"/>
            <a:headEnd/>
            <a:tailEnd/>
          </a:ln>
        </p:spPr>
        <p:txBody>
          <a:bodyPr>
            <a:spAutoFit/>
          </a:bodyPr>
          <a:lstStyle/>
          <a:p>
            <a:pPr>
              <a:spcBef>
                <a:spcPct val="50000"/>
              </a:spcBef>
            </a:pPr>
            <a:r>
              <a:rPr kumimoji="0" lang="en-US" altLang="en-US">
                <a:solidFill>
                  <a:srgbClr val="009900"/>
                </a:solidFill>
              </a:rPr>
              <a:t>qh</a:t>
            </a:r>
          </a:p>
        </p:txBody>
      </p:sp>
      <p:sp>
        <p:nvSpPr>
          <p:cNvPr id="90119" name="Text Box 4"/>
          <p:cNvSpPr txBox="1">
            <a:spLocks noChangeArrowheads="1"/>
          </p:cNvSpPr>
          <p:nvPr/>
        </p:nvSpPr>
        <p:spPr bwMode="auto">
          <a:xfrm>
            <a:off x="4419600" y="2819400"/>
            <a:ext cx="1143000" cy="1004888"/>
          </a:xfrm>
          <a:prstGeom prst="rect">
            <a:avLst/>
          </a:prstGeom>
          <a:noFill/>
          <a:ln w="9525">
            <a:noFill/>
            <a:miter lim="800000"/>
            <a:headEnd/>
            <a:tailEnd/>
          </a:ln>
        </p:spPr>
        <p:txBody>
          <a:bodyPr>
            <a:spAutoFit/>
          </a:bodyPr>
          <a:lstStyle/>
          <a:p>
            <a:pPr>
              <a:spcBef>
                <a:spcPct val="50000"/>
              </a:spcBef>
            </a:pPr>
            <a:r>
              <a:rPr kumimoji="0" lang="en-US" altLang="en-US">
                <a:solidFill>
                  <a:srgbClr val="FF0000"/>
                </a:solidFill>
              </a:rPr>
              <a:t>qv</a:t>
            </a:r>
          </a:p>
          <a:p>
            <a:pPr>
              <a:spcBef>
                <a:spcPct val="50000"/>
              </a:spcBef>
            </a:pPr>
            <a:endParaRPr kumimoji="0" lang="en-US" altLang="en-US"/>
          </a:p>
        </p:txBody>
      </p:sp>
      <p:sp>
        <p:nvSpPr>
          <p:cNvPr id="90120" name="Text Box 3"/>
          <p:cNvSpPr txBox="1">
            <a:spLocks noChangeArrowheads="1"/>
          </p:cNvSpPr>
          <p:nvPr/>
        </p:nvSpPr>
        <p:spPr bwMode="auto">
          <a:xfrm>
            <a:off x="2295525" y="4467225"/>
            <a:ext cx="1143000" cy="457200"/>
          </a:xfrm>
          <a:prstGeom prst="rect">
            <a:avLst/>
          </a:prstGeom>
          <a:noFill/>
          <a:ln w="9525">
            <a:noFill/>
            <a:miter lim="800000"/>
            <a:headEnd/>
            <a:tailEnd/>
          </a:ln>
        </p:spPr>
        <p:txBody>
          <a:bodyPr>
            <a:spAutoFit/>
          </a:bodyPr>
          <a:lstStyle/>
          <a:p>
            <a:pPr>
              <a:spcBef>
                <a:spcPct val="50000"/>
              </a:spcBef>
            </a:pPr>
            <a:r>
              <a:rPr kumimoji="0" lang="en-US" altLang="en-US">
                <a:solidFill>
                  <a:schemeClr val="bg2"/>
                </a:solidFill>
              </a:rPr>
              <a:t>qh -qv</a:t>
            </a:r>
          </a:p>
        </p:txBody>
      </p:sp>
      <p:sp>
        <p:nvSpPr>
          <p:cNvPr id="90121" name="Line 2"/>
          <p:cNvSpPr>
            <a:spLocks noChangeShapeType="1"/>
          </p:cNvSpPr>
          <p:nvPr/>
        </p:nvSpPr>
        <p:spPr bwMode="auto">
          <a:xfrm flipH="1">
            <a:off x="3740150" y="4900613"/>
            <a:ext cx="1638300" cy="1119187"/>
          </a:xfrm>
          <a:prstGeom prst="line">
            <a:avLst/>
          </a:prstGeom>
          <a:noFill/>
          <a:ln w="38100">
            <a:solidFill>
              <a:schemeClr val="folHlink"/>
            </a:solidFill>
            <a:round/>
            <a:headEnd/>
            <a:tailEnd type="triangle" w="med" len="med"/>
          </a:ln>
        </p:spPr>
        <p:txBody>
          <a:bodyPr/>
          <a:lstStyle/>
          <a:p>
            <a:endParaRPr lang="ru-RU"/>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28625" y="552450"/>
            <a:ext cx="8229600" cy="1689100"/>
          </a:xfrm>
        </p:spPr>
        <p:txBody>
          <a:bodyPr/>
          <a:lstStyle/>
          <a:p>
            <a:pPr eaLnBrk="1" hangingPunct="1"/>
            <a:r>
              <a:rPr lang="en-US" altLang="en-US" sz="3200" smtClean="0"/>
              <a:t>Getting BPM resolutions in the nm-range</a:t>
            </a:r>
            <a:br>
              <a:rPr lang="en-US" altLang="en-US" sz="3200" smtClean="0"/>
            </a:br>
            <a:r>
              <a:rPr lang="en-US" altLang="en-US" sz="3200" smtClean="0"/>
              <a:t>for tune-diagnostics on hadron beams without emittance dilution</a:t>
            </a:r>
          </a:p>
        </p:txBody>
      </p:sp>
      <p:sp>
        <p:nvSpPr>
          <p:cNvPr id="91139" name="Rectangle 3"/>
          <p:cNvSpPr>
            <a:spLocks noGrp="1" noChangeArrowheads="1"/>
          </p:cNvSpPr>
          <p:nvPr>
            <p:ph type="body" idx="1"/>
          </p:nvPr>
        </p:nvSpPr>
        <p:spPr>
          <a:xfrm>
            <a:off x="298450" y="2813050"/>
            <a:ext cx="8229600" cy="3760788"/>
          </a:xfrm>
        </p:spPr>
        <p:txBody>
          <a:bodyPr/>
          <a:lstStyle/>
          <a:p>
            <a:pPr eaLnBrk="1" hangingPunct="1"/>
            <a:r>
              <a:rPr lang="en-US" altLang="en-US" sz="2000" smtClean="0"/>
              <a:t>Aperture of BPM approx. 50 mm or more</a:t>
            </a:r>
          </a:p>
          <a:p>
            <a:pPr eaLnBrk="1" hangingPunct="1"/>
            <a:r>
              <a:rPr lang="en-US" altLang="en-US" sz="2000" smtClean="0"/>
              <a:t>Wide band electronics thermal noise limit: 10^-5 of aperture</a:t>
            </a:r>
          </a:p>
          <a:p>
            <a:pPr eaLnBrk="1" hangingPunct="1"/>
            <a:r>
              <a:rPr lang="en-US" altLang="en-US" sz="2000" smtClean="0"/>
              <a:t>Narrow band front-end gains factor 10…100</a:t>
            </a:r>
          </a:p>
          <a:p>
            <a:pPr eaLnBrk="1" hangingPunct="1"/>
            <a:r>
              <a:rPr lang="en-US" altLang="en-US" sz="2000" smtClean="0"/>
              <a:t>State of the art commercial BPM system reaches 5nm/sqrt(Hz), </a:t>
            </a:r>
            <a:br>
              <a:rPr lang="en-US" altLang="en-US" sz="2000" smtClean="0"/>
            </a:br>
            <a:r>
              <a:rPr lang="en-US" altLang="en-US" sz="2000" smtClean="0"/>
              <a:t>i.e. LHC turn by turn measurement (11 kHz) about </a:t>
            </a:r>
            <a:br>
              <a:rPr lang="en-US" altLang="en-US" sz="2000" smtClean="0"/>
            </a:br>
            <a:r>
              <a:rPr lang="en-US" altLang="en-US" sz="2000" smtClean="0"/>
              <a:t>sqrt(11000)* 5 nm = 0,5 um rms noise.</a:t>
            </a:r>
          </a:p>
          <a:p>
            <a:pPr eaLnBrk="1" hangingPunct="1"/>
            <a:endParaRPr lang="en-US" altLang="en-US" sz="2000" smtClean="0"/>
          </a:p>
          <a:p>
            <a:pPr eaLnBrk="1" hangingPunct="1"/>
            <a:r>
              <a:rPr lang="en-US" altLang="en-US" sz="2000" smtClean="0"/>
              <a:t>Different approach:</a:t>
            </a:r>
            <a:br>
              <a:rPr lang="en-US" altLang="en-US" sz="2000" smtClean="0"/>
            </a:br>
            <a:r>
              <a:rPr lang="en-US" altLang="en-US" sz="2000" smtClean="0"/>
              <a:t>BBQ electronics: “Zoom in” getting high sensitivity for beam oscillations, but loosing absolute information of DC = closed orbit information.</a:t>
            </a:r>
          </a:p>
        </p:txBody>
      </p:sp>
      <p:sp>
        <p:nvSpPr>
          <p:cNvPr id="4" name="Footer Placeholder 3"/>
          <p:cNvSpPr>
            <a:spLocks noGrp="1"/>
          </p:cNvSpPr>
          <p:nvPr>
            <p:ph type="ftr" sz="quarter" idx="11"/>
          </p:nvPr>
        </p:nvSpPr>
        <p:spPr/>
        <p:txBody>
          <a:bodyPr/>
          <a:lstStyle/>
          <a:p>
            <a:pPr>
              <a:defRPr/>
            </a:pPr>
            <a:r>
              <a:rPr lang="en-US"/>
              <a:t>CAS 2015 H.Schmickler (CERN-BE-BI)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12"/>
          <p:cNvPicPr>
            <a:picLocks noChangeAspect="1"/>
          </p:cNvPicPr>
          <p:nvPr/>
        </p:nvPicPr>
        <p:blipFill>
          <a:blip r:embed="rId3"/>
          <a:srcRect/>
          <a:stretch>
            <a:fillRect/>
          </a:stretch>
        </p:blipFill>
        <p:spPr bwMode="auto">
          <a:xfrm>
            <a:off x="1290638" y="550863"/>
            <a:ext cx="3089275" cy="1882775"/>
          </a:xfrm>
          <a:prstGeom prst="rect">
            <a:avLst/>
          </a:prstGeom>
          <a:noFill/>
          <a:ln w="9525">
            <a:noFill/>
            <a:miter lim="800000"/>
            <a:headEnd/>
            <a:tailEnd/>
          </a:ln>
        </p:spPr>
      </p:pic>
      <p:sp>
        <p:nvSpPr>
          <p:cNvPr id="92163" name="Slide Number Placeholder 1"/>
          <p:cNvSpPr>
            <a:spLocks noGrp="1"/>
          </p:cNvSpPr>
          <p:nvPr>
            <p:ph type="sldNum" sz="quarter" idx="10"/>
          </p:nvPr>
        </p:nvSpPr>
        <p:spPr>
          <a:noFill/>
          <a:ln>
            <a:miter lim="800000"/>
            <a:headEnd/>
            <a:tailEnd/>
          </a:ln>
        </p:spPr>
        <p:txBody>
          <a:bodyPr/>
          <a:lstStyle/>
          <a:p>
            <a:pPr eaLnBrk="1" hangingPunct="1"/>
            <a:fld id="{CB3A0924-2F2C-4504-8257-303DF70CBA9D}" type="slidenum">
              <a:rPr lang="en-US" altLang="en-US" sz="900">
                <a:latin typeface="Arial" charset="0"/>
              </a:rPr>
              <a:pPr eaLnBrk="1" hangingPunct="1"/>
              <a:t>31</a:t>
            </a:fld>
            <a:endParaRPr lang="en-US" altLang="en-US" sz="900">
              <a:latin typeface="Arial" charset="0"/>
            </a:endParaRPr>
          </a:p>
        </p:txBody>
      </p:sp>
      <p:sp>
        <p:nvSpPr>
          <p:cNvPr id="92164"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kumimoji="1" lang="en-GB" altLang="en-US" smtClean="0"/>
              <a:t>3D &amp; the BBQ - Observing beam oscillations with sub-micrometre amplitudes</a:t>
            </a:r>
            <a:endParaRPr kumimoji="1" lang="en-US" altLang="en-US" smtClean="0"/>
          </a:p>
        </p:txBody>
      </p:sp>
      <p:sp>
        <p:nvSpPr>
          <p:cNvPr id="92165" name="Title 3"/>
          <p:cNvSpPr>
            <a:spLocks noGrp="1"/>
          </p:cNvSpPr>
          <p:nvPr>
            <p:ph type="title"/>
          </p:nvPr>
        </p:nvSpPr>
        <p:spPr bwMode="auto">
          <a:xfrm>
            <a:off x="615950" y="61913"/>
            <a:ext cx="7874000" cy="323850"/>
          </a:xfrm>
          <a:noFill/>
          <a:ln>
            <a:miter lim="800000"/>
            <a:headEnd/>
            <a:tailEnd/>
          </a:ln>
        </p:spPr>
        <p:txBody>
          <a:bodyPr vert="horz" wrap="square" lIns="91440" tIns="45720" rIns="91440" bIns="45720" numCol="1" compatLnSpc="1">
            <a:prstTxWarp prst="textNoShape">
              <a:avLst/>
            </a:prstTxWarp>
          </a:bodyPr>
          <a:lstStyle/>
          <a:p>
            <a:r>
              <a:rPr lang="en-US" altLang="en-US" smtClean="0">
                <a:ea typeface="ＭＳ Ｐゴシック" pitchFamily="34" charset="-128"/>
              </a:rPr>
              <a:t>Direct Diode Detection – M.Gasior (CERN BE-BI)</a:t>
            </a:r>
            <a:endParaRPr lang="en-GB" altLang="en-US" smtClean="0">
              <a:ea typeface="ＭＳ Ｐゴシック" pitchFamily="34" charset="-128"/>
            </a:endParaRPr>
          </a:p>
        </p:txBody>
      </p:sp>
      <p:graphicFrame>
        <p:nvGraphicFramePr>
          <p:cNvPr id="92166" name="Object 3"/>
          <p:cNvGraphicFramePr>
            <a:graphicFrameLocks noChangeAspect="1"/>
          </p:cNvGraphicFramePr>
          <p:nvPr/>
        </p:nvGraphicFramePr>
        <p:xfrm>
          <a:off x="5821363" y="741363"/>
          <a:ext cx="2130425" cy="431800"/>
        </p:xfrm>
        <a:graphic>
          <a:graphicData uri="http://schemas.openxmlformats.org/presentationml/2006/ole">
            <p:oleObj spid="_x0000_s92166" name="Equation" r:id="rId4" imgW="2311400" imgH="457200" progId="Equation.3">
              <p:embed/>
            </p:oleObj>
          </a:graphicData>
        </a:graphic>
      </p:graphicFrame>
      <p:sp>
        <p:nvSpPr>
          <p:cNvPr id="92167" name="Text Box 6"/>
          <p:cNvSpPr txBox="1">
            <a:spLocks noChangeArrowheads="1"/>
          </p:cNvSpPr>
          <p:nvPr/>
        </p:nvSpPr>
        <p:spPr bwMode="auto">
          <a:xfrm>
            <a:off x="5876925" y="1355725"/>
            <a:ext cx="2573338" cy="862013"/>
          </a:xfrm>
          <a:prstGeom prst="rect">
            <a:avLst/>
          </a:prstGeom>
          <a:noFill/>
          <a:ln w="9525">
            <a:noFill/>
            <a:miter lim="800000"/>
            <a:headEnd/>
            <a:tailEnd/>
          </a:ln>
        </p:spPr>
        <p:txBody>
          <a:bodyPr lIns="0" rIns="0">
            <a:spAutoFit/>
          </a:bodyPr>
          <a:lstStyle/>
          <a:p>
            <a:pPr eaLnBrk="1" hangingPunct="1"/>
            <a:r>
              <a:rPr kumimoji="0" lang="en-GB" altLang="en-US" sz="800">
                <a:solidFill>
                  <a:srgbClr val="000000"/>
                </a:solidFill>
                <a:latin typeface="Arial" charset="0"/>
                <a:ea typeface="ＭＳ Ｐゴシック" pitchFamily="34" charset="-128"/>
                <a:cs typeface="Times New Roman" pitchFamily="18" charset="0"/>
              </a:rPr>
              <a:t>Simulation parameters:</a:t>
            </a:r>
          </a:p>
          <a:p>
            <a:pPr eaLnBrk="1" hangingPunct="1"/>
            <a:endParaRPr kumimoji="0" lang="en-GB" altLang="en-US" sz="200">
              <a:solidFill>
                <a:srgbClr val="000000"/>
              </a:solidFill>
              <a:latin typeface="Arial" charset="0"/>
              <a:ea typeface="ＭＳ Ｐゴシック" pitchFamily="34" charset="-128"/>
              <a:cs typeface="Times New Roman" pitchFamily="18" charset="0"/>
            </a:endParaRPr>
          </a:p>
          <a:p>
            <a:pPr eaLnBrk="1" hangingPunct="1"/>
            <a:r>
              <a:rPr kumimoji="0" lang="en-GB" altLang="en-US" sz="800">
                <a:solidFill>
                  <a:srgbClr val="000000"/>
                </a:solidFill>
                <a:latin typeface="Arial" charset="0"/>
                <a:ea typeface="ＭＳ Ｐゴシック" pitchFamily="34" charset="-128"/>
                <a:cs typeface="Times New Roman" pitchFamily="18" charset="0"/>
              </a:rPr>
              <a:t>beam relative offset </a:t>
            </a:r>
            <a:r>
              <a:rPr kumimoji="0" lang="en-GB" altLang="en-US" sz="800" i="1">
                <a:solidFill>
                  <a:srgbClr val="000000"/>
                </a:solidFill>
                <a:latin typeface="Arial" charset="0"/>
                <a:ea typeface="ＭＳ Ｐゴシック" pitchFamily="34" charset="-128"/>
                <a:cs typeface="Times New Roman" pitchFamily="18" charset="0"/>
                <a:sym typeface="Symbol" pitchFamily="18" charset="2"/>
              </a:rPr>
              <a:t></a:t>
            </a:r>
            <a:r>
              <a:rPr kumimoji="0" lang="en-GB" altLang="en-US" sz="800" baseline="-30000">
                <a:solidFill>
                  <a:srgbClr val="000000"/>
                </a:solidFill>
                <a:latin typeface="Arial" charset="0"/>
                <a:ea typeface="ＭＳ Ｐゴシック" pitchFamily="34" charset="-128"/>
                <a:cs typeface="Times New Roman" pitchFamily="18" charset="0"/>
              </a:rPr>
              <a:t> </a:t>
            </a:r>
            <a:r>
              <a:rPr kumimoji="0" lang="en-GB" altLang="en-US" sz="800">
                <a:solidFill>
                  <a:srgbClr val="000000"/>
                </a:solidFill>
                <a:latin typeface="Arial" charset="0"/>
                <a:ea typeface="ＭＳ Ｐゴシック" pitchFamily="34" charset="-128"/>
                <a:cs typeface="Times New Roman" pitchFamily="18" charset="0"/>
              </a:rPr>
              <a:t>=</a:t>
            </a:r>
            <a:r>
              <a:rPr kumimoji="0" lang="en-GB" altLang="en-US" sz="800" baseline="-30000">
                <a:solidFill>
                  <a:srgbClr val="000000"/>
                </a:solidFill>
                <a:latin typeface="Arial" charset="0"/>
                <a:ea typeface="ＭＳ Ｐゴシック" pitchFamily="34" charset="-128"/>
                <a:cs typeface="Times New Roman" pitchFamily="18" charset="0"/>
              </a:rPr>
              <a:t> </a:t>
            </a:r>
            <a:r>
              <a:rPr kumimoji="0" lang="en-GB" altLang="en-US" sz="800">
                <a:solidFill>
                  <a:srgbClr val="000000"/>
                </a:solidFill>
                <a:latin typeface="Arial" charset="0"/>
                <a:ea typeface="ＭＳ Ｐゴシック" pitchFamily="34" charset="-128"/>
                <a:cs typeface="Times New Roman" pitchFamily="18" charset="0"/>
              </a:rPr>
              <a:t>0.1</a:t>
            </a:r>
          </a:p>
          <a:p>
            <a:pPr eaLnBrk="1" hangingPunct="1"/>
            <a:r>
              <a:rPr kumimoji="0" lang="en-GB" altLang="en-US" sz="800">
                <a:solidFill>
                  <a:srgbClr val="000000"/>
                </a:solidFill>
                <a:latin typeface="Arial" charset="0"/>
                <a:ea typeface="ＭＳ Ｐゴシック" pitchFamily="34" charset="-128"/>
                <a:cs typeface="Times New Roman" pitchFamily="18" charset="0"/>
              </a:rPr>
              <a:t>betatron oscillation relative amplitude </a:t>
            </a:r>
            <a:r>
              <a:rPr kumimoji="0" lang="en-GB" altLang="en-US" sz="800" i="1">
                <a:solidFill>
                  <a:srgbClr val="000000"/>
                </a:solidFill>
                <a:latin typeface="Arial" charset="0"/>
                <a:ea typeface="ＭＳ Ｐゴシック" pitchFamily="34" charset="-128"/>
                <a:cs typeface="Times New Roman" pitchFamily="18" charset="0"/>
                <a:sym typeface="Symbol" pitchFamily="18" charset="2"/>
              </a:rPr>
              <a:t></a:t>
            </a:r>
            <a:r>
              <a:rPr kumimoji="0" lang="en-GB" altLang="en-US" sz="800">
                <a:solidFill>
                  <a:srgbClr val="000000"/>
                </a:solidFill>
                <a:latin typeface="Arial" charset="0"/>
                <a:ea typeface="ＭＳ Ｐゴシック" pitchFamily="34" charset="-128"/>
                <a:cs typeface="Times New Roman" pitchFamily="18" charset="0"/>
              </a:rPr>
              <a:t> = 0.05</a:t>
            </a:r>
          </a:p>
          <a:p>
            <a:pPr eaLnBrk="1" hangingPunct="1"/>
            <a:r>
              <a:rPr kumimoji="0" lang="en-GB" altLang="en-US" sz="800">
                <a:solidFill>
                  <a:srgbClr val="000000"/>
                </a:solidFill>
                <a:latin typeface="Arial" charset="0"/>
                <a:ea typeface="ＭＳ Ｐゴシック" pitchFamily="34" charset="-128"/>
                <a:cs typeface="Times New Roman" pitchFamily="18" charset="0"/>
              </a:rPr>
              <a:t>simulated tune value </a:t>
            </a:r>
            <a:r>
              <a:rPr kumimoji="0" lang="en-GB" altLang="en-US" sz="800" i="1">
                <a:solidFill>
                  <a:srgbClr val="000000"/>
                </a:solidFill>
                <a:latin typeface="Arial" charset="0"/>
                <a:ea typeface="ＭＳ Ｐゴシック" pitchFamily="34" charset="-128"/>
                <a:cs typeface="Times New Roman" pitchFamily="18" charset="0"/>
              </a:rPr>
              <a:t>q</a:t>
            </a:r>
            <a:r>
              <a:rPr kumimoji="0" lang="en-GB" altLang="en-US" sz="800" baseline="-30000">
                <a:solidFill>
                  <a:srgbClr val="000000"/>
                </a:solidFill>
                <a:latin typeface="Arial" charset="0"/>
                <a:ea typeface="ＭＳ Ｐゴシック" pitchFamily="34" charset="-128"/>
                <a:cs typeface="Times New Roman" pitchFamily="18" charset="0"/>
              </a:rPr>
              <a:t> </a:t>
            </a:r>
            <a:r>
              <a:rPr kumimoji="0" lang="en-GB" altLang="en-US" sz="800">
                <a:solidFill>
                  <a:srgbClr val="000000"/>
                </a:solidFill>
                <a:latin typeface="Arial" charset="0"/>
                <a:ea typeface="ＭＳ Ｐゴシック" pitchFamily="34" charset="-128"/>
                <a:cs typeface="Times New Roman" pitchFamily="18" charset="0"/>
              </a:rPr>
              <a:t>=</a:t>
            </a:r>
            <a:r>
              <a:rPr kumimoji="0" lang="en-GB" altLang="en-US" sz="800" baseline="-30000">
                <a:solidFill>
                  <a:srgbClr val="000000"/>
                </a:solidFill>
                <a:latin typeface="Arial" charset="0"/>
                <a:ea typeface="ＭＳ Ｐゴシック" pitchFamily="34" charset="-128"/>
                <a:cs typeface="Times New Roman" pitchFamily="18" charset="0"/>
              </a:rPr>
              <a:t> </a:t>
            </a:r>
            <a:r>
              <a:rPr kumimoji="0" lang="en-GB" altLang="en-US" sz="800">
                <a:solidFill>
                  <a:srgbClr val="000000"/>
                </a:solidFill>
                <a:latin typeface="Arial" charset="0"/>
                <a:ea typeface="ＭＳ Ｐゴシック" pitchFamily="34" charset="-128"/>
                <a:cs typeface="Times New Roman" pitchFamily="18" charset="0"/>
              </a:rPr>
              <a:t>0.1</a:t>
            </a:r>
          </a:p>
          <a:p>
            <a:pPr eaLnBrk="1" hangingPunct="1"/>
            <a:r>
              <a:rPr kumimoji="0" lang="en-GB" altLang="en-US" sz="800">
                <a:solidFill>
                  <a:srgbClr val="000000"/>
                </a:solidFill>
                <a:latin typeface="Arial" charset="0"/>
                <a:ea typeface="ＭＳ Ｐゴシック" pitchFamily="34" charset="-128"/>
                <a:cs typeface="Times New Roman" pitchFamily="18" charset="0"/>
              </a:rPr>
              <a:t>filter time constant </a:t>
            </a:r>
            <a:r>
              <a:rPr kumimoji="0" lang="en-GB" altLang="en-US" sz="800" i="1">
                <a:solidFill>
                  <a:srgbClr val="000000"/>
                </a:solidFill>
                <a:latin typeface="Arial" charset="0"/>
                <a:ea typeface="ＭＳ Ｐゴシック" pitchFamily="34" charset="-128"/>
                <a:cs typeface="Times New Roman" pitchFamily="18" charset="0"/>
                <a:sym typeface="Symbol" pitchFamily="18" charset="2"/>
              </a:rPr>
              <a:t></a:t>
            </a:r>
            <a:r>
              <a:rPr kumimoji="0" lang="en-GB" altLang="en-US" sz="800" baseline="-30000">
                <a:solidFill>
                  <a:srgbClr val="000000"/>
                </a:solidFill>
                <a:latin typeface="Arial" charset="0"/>
                <a:ea typeface="ＭＳ Ｐゴシック" pitchFamily="34" charset="-128"/>
                <a:cs typeface="Times New Roman" pitchFamily="18" charset="0"/>
              </a:rPr>
              <a:t>  </a:t>
            </a:r>
            <a:r>
              <a:rPr kumimoji="0" lang="en-GB" altLang="en-US" sz="800">
                <a:solidFill>
                  <a:srgbClr val="000000"/>
                </a:solidFill>
                <a:latin typeface="Arial" charset="0"/>
                <a:ea typeface="ＭＳ Ｐゴシック" pitchFamily="34" charset="-128"/>
                <a:cs typeface="Times New Roman" pitchFamily="18" charset="0"/>
              </a:rPr>
              <a:t>= 10</a:t>
            </a:r>
            <a:r>
              <a:rPr kumimoji="0" lang="en-GB" altLang="en-US" sz="800" i="1">
                <a:solidFill>
                  <a:srgbClr val="000000"/>
                </a:solidFill>
                <a:latin typeface="Arial" charset="0"/>
                <a:ea typeface="ＭＳ Ｐゴシック" pitchFamily="34" charset="-128"/>
                <a:cs typeface="Times New Roman" pitchFamily="18" charset="0"/>
              </a:rPr>
              <a:t>T </a:t>
            </a:r>
            <a:r>
              <a:rPr kumimoji="0" lang="en-GB" altLang="en-US" sz="800">
                <a:solidFill>
                  <a:srgbClr val="000000"/>
                </a:solidFill>
                <a:latin typeface="Arial" charset="0"/>
                <a:ea typeface="ＭＳ Ｐゴシック" pitchFamily="34" charset="-128"/>
                <a:cs typeface="Times New Roman" pitchFamily="18" charset="0"/>
              </a:rPr>
              <a:t>(</a:t>
            </a:r>
            <a:r>
              <a:rPr kumimoji="0" lang="en-GB" altLang="en-US" sz="800" i="1">
                <a:solidFill>
                  <a:srgbClr val="000000"/>
                </a:solidFill>
                <a:latin typeface="Arial" charset="0"/>
                <a:ea typeface="ＭＳ Ｐゴシック" pitchFamily="34" charset="-128"/>
                <a:cs typeface="Times New Roman" pitchFamily="18" charset="0"/>
              </a:rPr>
              <a:t>T</a:t>
            </a:r>
            <a:r>
              <a:rPr kumimoji="0" lang="en-GB" altLang="en-US" sz="800">
                <a:solidFill>
                  <a:srgbClr val="000000"/>
                </a:solidFill>
                <a:latin typeface="Arial" charset="0"/>
                <a:ea typeface="ＭＳ Ｐゴシック" pitchFamily="34" charset="-128"/>
                <a:cs typeface="Times New Roman" pitchFamily="18" charset="0"/>
              </a:rPr>
              <a:t> –  revolution period)</a:t>
            </a:r>
          </a:p>
          <a:p>
            <a:pPr eaLnBrk="1" hangingPunct="1"/>
            <a:r>
              <a:rPr kumimoji="0" lang="en-GB" altLang="en-US" sz="800">
                <a:solidFill>
                  <a:srgbClr val="000000"/>
                </a:solidFill>
                <a:latin typeface="Arial" charset="0"/>
                <a:ea typeface="ＭＳ Ｐゴシック" pitchFamily="34" charset="-128"/>
                <a:cs typeface="Times New Roman" pitchFamily="18" charset="0"/>
              </a:rPr>
              <a:t>storage capacitor </a:t>
            </a:r>
            <a:r>
              <a:rPr kumimoji="0" lang="en-GB" altLang="en-US" sz="800" i="1">
                <a:solidFill>
                  <a:srgbClr val="000000"/>
                </a:solidFill>
                <a:latin typeface="Arial" charset="0"/>
                <a:ea typeface="ＭＳ Ｐゴシック" pitchFamily="34" charset="-128"/>
                <a:cs typeface="Times New Roman" pitchFamily="18" charset="0"/>
              </a:rPr>
              <a:t>C</a:t>
            </a:r>
            <a:r>
              <a:rPr kumimoji="0" lang="en-GB" altLang="en-US" sz="800" i="1" baseline="-30000">
                <a:solidFill>
                  <a:srgbClr val="000000"/>
                </a:solidFill>
                <a:latin typeface="Arial" charset="0"/>
                <a:ea typeface="ＭＳ Ｐゴシック" pitchFamily="34" charset="-128"/>
                <a:cs typeface="Times New Roman" pitchFamily="18" charset="0"/>
              </a:rPr>
              <a:t>f</a:t>
            </a:r>
            <a:r>
              <a:rPr kumimoji="0" lang="en-GB" altLang="en-US" sz="800">
                <a:solidFill>
                  <a:srgbClr val="000000"/>
                </a:solidFill>
                <a:latin typeface="Arial" charset="0"/>
                <a:ea typeface="ＭＳ Ｐゴシック" pitchFamily="34" charset="-128"/>
                <a:cs typeface="Times New Roman" pitchFamily="18" charset="0"/>
              </a:rPr>
              <a:t> =</a:t>
            </a:r>
            <a:r>
              <a:rPr kumimoji="0" lang="en-GB" altLang="en-US" sz="800" baseline="-30000">
                <a:solidFill>
                  <a:srgbClr val="000000"/>
                </a:solidFill>
                <a:latin typeface="Arial" charset="0"/>
                <a:ea typeface="ＭＳ Ｐゴシック" pitchFamily="34" charset="-128"/>
                <a:cs typeface="Times New Roman" pitchFamily="18" charset="0"/>
              </a:rPr>
              <a:t> </a:t>
            </a:r>
            <a:r>
              <a:rPr kumimoji="0" lang="en-GB" altLang="en-US" sz="800" i="1">
                <a:solidFill>
                  <a:srgbClr val="000000"/>
                </a:solidFill>
                <a:latin typeface="Arial" charset="0"/>
                <a:ea typeface="ＭＳ Ｐゴシック" pitchFamily="34" charset="-128"/>
                <a:cs typeface="Times New Roman" pitchFamily="18" charset="0"/>
              </a:rPr>
              <a:t>C</a:t>
            </a:r>
            <a:r>
              <a:rPr kumimoji="0" lang="en-GB" altLang="en-US" sz="800" i="1" baseline="-30000">
                <a:solidFill>
                  <a:srgbClr val="000000"/>
                </a:solidFill>
                <a:latin typeface="Arial" charset="0"/>
                <a:ea typeface="ＭＳ Ｐゴシック" pitchFamily="34" charset="-128"/>
                <a:cs typeface="Times New Roman" pitchFamily="18" charset="0"/>
              </a:rPr>
              <a:t>pu</a:t>
            </a:r>
            <a:r>
              <a:rPr kumimoji="0" lang="en-GB" altLang="en-US" sz="800">
                <a:solidFill>
                  <a:srgbClr val="000000"/>
                </a:solidFill>
                <a:latin typeface="Arial" charset="0"/>
                <a:ea typeface="ＭＳ Ｐゴシック" pitchFamily="34" charset="-128"/>
                <a:cs typeface="Times New Roman" pitchFamily="18" charset="0"/>
              </a:rPr>
              <a:t> (PU electrode capacitance)</a:t>
            </a:r>
          </a:p>
        </p:txBody>
      </p:sp>
      <p:sp>
        <p:nvSpPr>
          <p:cNvPr id="92168" name="Text Box 8"/>
          <p:cNvSpPr txBox="1">
            <a:spLocks noChangeArrowheads="1"/>
          </p:cNvSpPr>
          <p:nvPr/>
        </p:nvSpPr>
        <p:spPr bwMode="auto">
          <a:xfrm>
            <a:off x="79375" y="3168650"/>
            <a:ext cx="768350" cy="400050"/>
          </a:xfrm>
          <a:prstGeom prst="rect">
            <a:avLst/>
          </a:prstGeom>
          <a:noFill/>
          <a:ln w="9525">
            <a:noFill/>
            <a:miter lim="800000"/>
            <a:headEnd/>
            <a:tailEnd/>
          </a:ln>
        </p:spPr>
        <p:txBody>
          <a:bodyPr lIns="0" rIns="0">
            <a:spAutoFit/>
          </a:bodyPr>
          <a:lstStyle/>
          <a:p>
            <a:pPr algn="ctr" eaLnBrk="1" hangingPunct="1"/>
            <a:r>
              <a:rPr kumimoji="0" lang="en-US" altLang="en-US" sz="1000">
                <a:solidFill>
                  <a:srgbClr val="000000"/>
                </a:solidFill>
                <a:latin typeface="Arial" charset="0"/>
                <a:ea typeface="ＭＳ Ｐゴシック" pitchFamily="34" charset="-128"/>
                <a:cs typeface="Arial" charset="0"/>
              </a:rPr>
              <a:t>electrode 1</a:t>
            </a:r>
          </a:p>
          <a:p>
            <a:pPr algn="ctr" eaLnBrk="1" hangingPunct="1"/>
            <a:r>
              <a:rPr kumimoji="0" lang="en-US" altLang="en-US" sz="1000">
                <a:solidFill>
                  <a:srgbClr val="000000"/>
                </a:solidFill>
                <a:latin typeface="Arial" charset="0"/>
                <a:ea typeface="ＭＳ Ｐゴシック" pitchFamily="34" charset="-128"/>
                <a:cs typeface="Arial" charset="0"/>
              </a:rPr>
              <a:t>signal</a:t>
            </a:r>
          </a:p>
        </p:txBody>
      </p:sp>
      <p:sp>
        <p:nvSpPr>
          <p:cNvPr id="92169" name="Oval 16"/>
          <p:cNvSpPr>
            <a:spLocks noChangeArrowheads="1"/>
          </p:cNvSpPr>
          <p:nvPr/>
        </p:nvSpPr>
        <p:spPr bwMode="auto">
          <a:xfrm>
            <a:off x="2063750" y="838200"/>
            <a:ext cx="155575" cy="152400"/>
          </a:xfrm>
          <a:prstGeom prst="ellipse">
            <a:avLst/>
          </a:prstGeom>
          <a:solidFill>
            <a:srgbClr val="FF66FF"/>
          </a:solidFill>
          <a:ln w="9525">
            <a:noFill/>
            <a:round/>
            <a:headEnd/>
            <a:tailEnd/>
          </a:ln>
        </p:spPr>
        <p:txBody>
          <a:bodyPr wrap="none" lIns="0" rIns="0" anchor="ctr"/>
          <a:lstStyle/>
          <a:p>
            <a:pPr algn="ctr" eaLnBrk="1" hangingPunct="1"/>
            <a:endParaRPr kumimoji="0" lang="en-US" altLang="en-US" sz="900">
              <a:solidFill>
                <a:srgbClr val="000000"/>
              </a:solidFill>
              <a:latin typeface="Arial" charset="0"/>
              <a:ea typeface="ＭＳ Ｐゴシック" pitchFamily="34" charset="-128"/>
              <a:cs typeface="Arial" charset="0"/>
            </a:endParaRPr>
          </a:p>
        </p:txBody>
      </p:sp>
      <p:grpSp>
        <p:nvGrpSpPr>
          <p:cNvPr id="7" name="Group 6"/>
          <p:cNvGrpSpPr>
            <a:grpSpLocks/>
          </p:cNvGrpSpPr>
          <p:nvPr/>
        </p:nvGrpSpPr>
        <p:grpSpPr bwMode="auto">
          <a:xfrm>
            <a:off x="79375" y="838200"/>
            <a:ext cx="4287838" cy="5662613"/>
            <a:chOff x="78615" y="838200"/>
            <a:chExt cx="4289168" cy="5663200"/>
          </a:xfrm>
        </p:grpSpPr>
        <p:sp>
          <p:nvSpPr>
            <p:cNvPr id="92181" name="Text Box 12"/>
            <p:cNvSpPr txBox="1">
              <a:spLocks noChangeArrowheads="1"/>
            </p:cNvSpPr>
            <p:nvPr/>
          </p:nvSpPr>
          <p:spPr bwMode="auto">
            <a:xfrm>
              <a:off x="78615" y="5140771"/>
              <a:ext cx="768588" cy="708098"/>
            </a:xfrm>
            <a:prstGeom prst="rect">
              <a:avLst/>
            </a:prstGeom>
            <a:noFill/>
            <a:ln w="9525">
              <a:noFill/>
              <a:miter lim="800000"/>
              <a:headEnd/>
              <a:tailEnd/>
            </a:ln>
          </p:spPr>
          <p:txBody>
            <a:bodyPr lIns="0" rIns="0">
              <a:spAutoFit/>
            </a:bodyPr>
            <a:lstStyle/>
            <a:p>
              <a:pPr algn="ctr" eaLnBrk="1" hangingPunct="1"/>
              <a:r>
                <a:rPr kumimoji="0" lang="en-US" altLang="en-US" sz="1000">
                  <a:solidFill>
                    <a:srgbClr val="000000"/>
                  </a:solidFill>
                  <a:latin typeface="Arial" charset="0"/>
                  <a:ea typeface="ＭＳ Ｐゴシック" pitchFamily="34" charset="-128"/>
                  <a:cs typeface="Arial" charset="0"/>
                </a:rPr>
                <a:t>peak</a:t>
              </a:r>
            </a:p>
            <a:p>
              <a:pPr algn="ctr" eaLnBrk="1" hangingPunct="1"/>
              <a:r>
                <a:rPr kumimoji="0" lang="en-US" altLang="en-US" sz="1000">
                  <a:solidFill>
                    <a:srgbClr val="000000"/>
                  </a:solidFill>
                  <a:latin typeface="Arial" charset="0"/>
                  <a:ea typeface="ＭＳ Ｐゴシック" pitchFamily="34" charset="-128"/>
                  <a:cs typeface="Arial" charset="0"/>
                </a:rPr>
                <a:t>detector</a:t>
              </a:r>
            </a:p>
            <a:p>
              <a:pPr algn="ctr" eaLnBrk="1" hangingPunct="1"/>
              <a:r>
                <a:rPr kumimoji="0" lang="en-US" altLang="en-US" sz="1000">
                  <a:solidFill>
                    <a:srgbClr val="000000"/>
                  </a:solidFill>
                  <a:latin typeface="Arial" charset="0"/>
                  <a:ea typeface="ＭＳ Ｐゴシック" pitchFamily="34" charset="-128"/>
                  <a:cs typeface="Arial" charset="0"/>
                </a:rPr>
                <a:t>output</a:t>
              </a:r>
            </a:p>
            <a:p>
              <a:pPr algn="ctr" eaLnBrk="1" hangingPunct="1"/>
              <a:r>
                <a:rPr kumimoji="0" lang="en-US" altLang="en-US" sz="1000">
                  <a:solidFill>
                    <a:srgbClr val="000000"/>
                  </a:solidFill>
                  <a:latin typeface="Arial" charset="0"/>
                  <a:ea typeface="ＭＳ Ｐゴシック" pitchFamily="34" charset="-128"/>
                  <a:cs typeface="Arial" charset="0"/>
                </a:rPr>
                <a:t>signal</a:t>
              </a:r>
            </a:p>
          </p:txBody>
        </p:sp>
        <p:sp>
          <p:nvSpPr>
            <p:cNvPr id="92182" name="Oval 18"/>
            <p:cNvSpPr>
              <a:spLocks noChangeArrowheads="1"/>
            </p:cNvSpPr>
            <p:nvPr/>
          </p:nvSpPr>
          <p:spPr bwMode="auto">
            <a:xfrm>
              <a:off x="3294300" y="838200"/>
              <a:ext cx="155623" cy="152416"/>
            </a:xfrm>
            <a:prstGeom prst="ellipse">
              <a:avLst/>
            </a:prstGeom>
            <a:solidFill>
              <a:srgbClr val="FF3300"/>
            </a:solidFill>
            <a:ln w="9525">
              <a:noFill/>
              <a:round/>
              <a:headEnd/>
              <a:tailEnd/>
            </a:ln>
          </p:spPr>
          <p:txBody>
            <a:bodyPr wrap="none" lIns="0" rIns="0" anchor="ctr"/>
            <a:lstStyle/>
            <a:p>
              <a:pPr algn="ctr" eaLnBrk="1" hangingPunct="1"/>
              <a:endParaRPr kumimoji="0" lang="en-US" altLang="en-US" sz="900">
                <a:solidFill>
                  <a:srgbClr val="000000"/>
                </a:solidFill>
                <a:latin typeface="Arial" charset="0"/>
                <a:ea typeface="ＭＳ Ｐゴシック" pitchFamily="34" charset="-128"/>
                <a:cs typeface="Arial" charset="0"/>
              </a:endParaRPr>
            </a:p>
          </p:txBody>
        </p:sp>
        <p:sp>
          <p:nvSpPr>
            <p:cNvPr id="92183" name="Oval 19"/>
            <p:cNvSpPr>
              <a:spLocks noChangeArrowheads="1"/>
            </p:cNvSpPr>
            <p:nvPr/>
          </p:nvSpPr>
          <p:spPr bwMode="auto">
            <a:xfrm>
              <a:off x="3294300" y="2024186"/>
              <a:ext cx="155623" cy="152416"/>
            </a:xfrm>
            <a:prstGeom prst="ellipse">
              <a:avLst/>
            </a:prstGeom>
            <a:solidFill>
              <a:srgbClr val="3399FF"/>
            </a:solidFill>
            <a:ln w="9525">
              <a:noFill/>
              <a:round/>
              <a:headEnd/>
              <a:tailEnd/>
            </a:ln>
          </p:spPr>
          <p:txBody>
            <a:bodyPr wrap="none" lIns="0" rIns="0" anchor="ctr"/>
            <a:lstStyle/>
            <a:p>
              <a:pPr algn="ctr" eaLnBrk="1" hangingPunct="1"/>
              <a:endParaRPr kumimoji="0" lang="en-US" altLang="en-US" sz="900">
                <a:solidFill>
                  <a:srgbClr val="000000"/>
                </a:solidFill>
                <a:latin typeface="Arial" charset="0"/>
                <a:ea typeface="ＭＳ Ｐゴシック" pitchFamily="34" charset="-128"/>
                <a:cs typeface="Arial" charset="0"/>
              </a:endParaRPr>
            </a:p>
          </p:txBody>
        </p:sp>
        <p:pic>
          <p:nvPicPr>
            <p:cNvPr id="92184" name="Picture 8"/>
            <p:cNvPicPr>
              <a:picLocks noChangeAspect="1"/>
            </p:cNvPicPr>
            <p:nvPr/>
          </p:nvPicPr>
          <p:blipFill>
            <a:blip r:embed="rId5"/>
            <a:srcRect/>
            <a:stretch>
              <a:fillRect/>
            </a:stretch>
          </p:blipFill>
          <p:spPr bwMode="auto">
            <a:xfrm>
              <a:off x="983167" y="4701400"/>
              <a:ext cx="3384616" cy="1800000"/>
            </a:xfrm>
            <a:prstGeom prst="rect">
              <a:avLst/>
            </a:prstGeom>
            <a:noFill/>
            <a:ln w="9525">
              <a:noFill/>
              <a:miter lim="800000"/>
              <a:headEnd/>
              <a:tailEnd/>
            </a:ln>
          </p:spPr>
        </p:pic>
      </p:grpSp>
      <p:grpSp>
        <p:nvGrpSpPr>
          <p:cNvPr id="8" name="Group 7"/>
          <p:cNvGrpSpPr>
            <a:grpSpLocks/>
          </p:cNvGrpSpPr>
          <p:nvPr/>
        </p:nvGrpSpPr>
        <p:grpSpPr bwMode="auto">
          <a:xfrm>
            <a:off x="4318000" y="919163"/>
            <a:ext cx="4776788" cy="5581650"/>
            <a:chOff x="4317700" y="919163"/>
            <a:chExt cx="4776565" cy="5582237"/>
          </a:xfrm>
        </p:grpSpPr>
        <p:sp>
          <p:nvSpPr>
            <p:cNvPr id="92177" name="Text Box 15"/>
            <p:cNvSpPr txBox="1">
              <a:spLocks noChangeArrowheads="1"/>
            </p:cNvSpPr>
            <p:nvPr/>
          </p:nvSpPr>
          <p:spPr bwMode="auto">
            <a:xfrm>
              <a:off x="8325951" y="5218565"/>
              <a:ext cx="768314" cy="554095"/>
            </a:xfrm>
            <a:prstGeom prst="rect">
              <a:avLst/>
            </a:prstGeom>
            <a:noFill/>
            <a:ln w="9525">
              <a:noFill/>
              <a:miter lim="800000"/>
              <a:headEnd/>
              <a:tailEnd/>
            </a:ln>
          </p:spPr>
          <p:txBody>
            <a:bodyPr lIns="0" rIns="0">
              <a:spAutoFit/>
            </a:bodyPr>
            <a:lstStyle/>
            <a:p>
              <a:pPr algn="ctr" eaLnBrk="1" hangingPunct="1"/>
              <a:r>
                <a:rPr kumimoji="0" lang="en-US" altLang="en-US" sz="1000">
                  <a:solidFill>
                    <a:srgbClr val="000000"/>
                  </a:solidFill>
                  <a:latin typeface="Arial" charset="0"/>
                  <a:ea typeface="ＭＳ Ｐゴシック" pitchFamily="34" charset="-128"/>
                  <a:cs typeface="Arial" charset="0"/>
                </a:rPr>
                <a:t>detector signal</a:t>
              </a:r>
            </a:p>
            <a:p>
              <a:pPr algn="ctr" eaLnBrk="1" hangingPunct="1"/>
              <a:r>
                <a:rPr kumimoji="0" lang="en-US" altLang="en-US" sz="1000">
                  <a:solidFill>
                    <a:srgbClr val="000000"/>
                  </a:solidFill>
                  <a:latin typeface="Arial" charset="0"/>
                  <a:ea typeface="ＭＳ Ｐゴシック" pitchFamily="34" charset="-128"/>
                  <a:cs typeface="Arial" charset="0"/>
                </a:rPr>
                <a:t>difference</a:t>
              </a:r>
            </a:p>
          </p:txBody>
        </p:sp>
        <p:sp>
          <p:nvSpPr>
            <p:cNvPr id="92178" name="Line 27"/>
            <p:cNvSpPr>
              <a:spLocks noChangeShapeType="1"/>
            </p:cNvSpPr>
            <p:nvPr/>
          </p:nvSpPr>
          <p:spPr bwMode="auto">
            <a:xfrm flipV="1">
              <a:off x="4317700" y="919163"/>
              <a:ext cx="0" cy="1143120"/>
            </a:xfrm>
            <a:prstGeom prst="line">
              <a:avLst/>
            </a:prstGeom>
            <a:noFill/>
            <a:ln w="25400">
              <a:solidFill>
                <a:srgbClr val="FF3300"/>
              </a:solidFill>
              <a:round/>
              <a:headEnd/>
              <a:tailEnd type="triangle" w="med" len="med"/>
            </a:ln>
          </p:spPr>
          <p:txBody>
            <a:bodyPr lIns="0" rIns="0" anchor="ctr"/>
            <a:lstStyle/>
            <a:p>
              <a:endParaRPr lang="ru-RU"/>
            </a:p>
          </p:txBody>
        </p:sp>
        <p:sp>
          <p:nvSpPr>
            <p:cNvPr id="92179" name="Text Box 30"/>
            <p:cNvSpPr txBox="1">
              <a:spLocks noChangeArrowheads="1"/>
            </p:cNvSpPr>
            <p:nvPr/>
          </p:nvSpPr>
          <p:spPr bwMode="auto">
            <a:xfrm>
              <a:off x="4378022" y="1319255"/>
              <a:ext cx="298436" cy="308007"/>
            </a:xfrm>
            <a:prstGeom prst="rect">
              <a:avLst/>
            </a:prstGeom>
            <a:noFill/>
            <a:ln w="9525">
              <a:noFill/>
              <a:miter lim="800000"/>
              <a:headEnd/>
              <a:tailEnd/>
            </a:ln>
          </p:spPr>
          <p:txBody>
            <a:bodyPr wrap="none" lIns="0" rIns="0">
              <a:spAutoFit/>
            </a:bodyPr>
            <a:lstStyle/>
            <a:p>
              <a:pPr algn="ctr" eaLnBrk="1" hangingPunct="1"/>
              <a:r>
                <a:rPr kumimoji="0" lang="pl-PL" altLang="en-US" sz="1400" i="1">
                  <a:solidFill>
                    <a:srgbClr val="FF3300"/>
                  </a:solidFill>
                  <a:ea typeface="ＭＳ Ｐゴシック" pitchFamily="34" charset="-128"/>
                  <a:cs typeface="Arial" charset="0"/>
                </a:rPr>
                <a:t>s</a:t>
              </a:r>
              <a:r>
                <a:rPr kumimoji="0" lang="pl-PL" altLang="en-US" sz="1400" i="1" baseline="-25000">
                  <a:solidFill>
                    <a:srgbClr val="FF3300"/>
                  </a:solidFill>
                  <a:ea typeface="ＭＳ Ｐゴシック" pitchFamily="34" charset="-128"/>
                  <a:cs typeface="Arial" charset="0"/>
                </a:rPr>
                <a:t>d</a:t>
              </a:r>
              <a:r>
                <a:rPr kumimoji="0" lang="pl-PL" altLang="en-US" sz="1400">
                  <a:solidFill>
                    <a:srgbClr val="FF3300"/>
                  </a:solidFill>
                  <a:ea typeface="ＭＳ Ｐゴシック" pitchFamily="34" charset="-128"/>
                  <a:cs typeface="Arial" charset="0"/>
                </a:rPr>
                <a:t>(</a:t>
              </a:r>
              <a:r>
                <a:rPr kumimoji="0" lang="pl-PL" altLang="en-US" sz="1400" i="1">
                  <a:solidFill>
                    <a:srgbClr val="FF3300"/>
                  </a:solidFill>
                  <a:ea typeface="ＭＳ Ｐゴシック" pitchFamily="34" charset="-128"/>
                  <a:cs typeface="Arial" charset="0"/>
                </a:rPr>
                <a:t>t</a:t>
              </a:r>
              <a:r>
                <a:rPr kumimoji="0" lang="pl-PL" altLang="en-US" sz="1400">
                  <a:solidFill>
                    <a:srgbClr val="FF3300"/>
                  </a:solidFill>
                  <a:ea typeface="ＭＳ Ｐゴシック" pitchFamily="34" charset="-128"/>
                  <a:cs typeface="Arial" charset="0"/>
                </a:rPr>
                <a:t>)</a:t>
              </a:r>
              <a:endParaRPr kumimoji="0" lang="en-US" altLang="en-US" sz="1400">
                <a:solidFill>
                  <a:srgbClr val="FF3300"/>
                </a:solidFill>
                <a:ea typeface="ＭＳ Ｐゴシック" pitchFamily="34" charset="-128"/>
                <a:cs typeface="Arial" charset="0"/>
              </a:endParaRPr>
            </a:p>
          </p:txBody>
        </p:sp>
        <p:pic>
          <p:nvPicPr>
            <p:cNvPr id="92180" name="Picture 9"/>
            <p:cNvPicPr>
              <a:picLocks noChangeAspect="1"/>
            </p:cNvPicPr>
            <p:nvPr/>
          </p:nvPicPr>
          <p:blipFill>
            <a:blip r:embed="rId6"/>
            <a:srcRect/>
            <a:stretch>
              <a:fillRect/>
            </a:stretch>
          </p:blipFill>
          <p:spPr bwMode="auto">
            <a:xfrm>
              <a:off x="4860709" y="4701400"/>
              <a:ext cx="3401774" cy="1800000"/>
            </a:xfrm>
            <a:prstGeom prst="rect">
              <a:avLst/>
            </a:prstGeom>
            <a:noFill/>
            <a:ln w="9525">
              <a:noFill/>
              <a:miter lim="800000"/>
              <a:headEnd/>
              <a:tailEnd/>
            </a:ln>
          </p:spPr>
        </p:pic>
      </p:grpSp>
      <p:pic>
        <p:nvPicPr>
          <p:cNvPr id="92172" name="Picture 10"/>
          <p:cNvPicPr>
            <a:picLocks noChangeAspect="1"/>
          </p:cNvPicPr>
          <p:nvPr/>
        </p:nvPicPr>
        <p:blipFill>
          <a:blip r:embed="rId7"/>
          <a:srcRect/>
          <a:stretch>
            <a:fillRect/>
          </a:stretch>
        </p:blipFill>
        <p:spPr bwMode="auto">
          <a:xfrm>
            <a:off x="982663" y="2665413"/>
            <a:ext cx="3384550" cy="1800225"/>
          </a:xfrm>
          <a:prstGeom prst="rect">
            <a:avLst/>
          </a:prstGeom>
          <a:noFill/>
          <a:ln w="9525">
            <a:noFill/>
            <a:miter lim="800000"/>
            <a:headEnd/>
            <a:tailEnd/>
          </a:ln>
        </p:spPr>
      </p:pic>
      <p:grpSp>
        <p:nvGrpSpPr>
          <p:cNvPr id="6" name="Group 5"/>
          <p:cNvGrpSpPr>
            <a:grpSpLocks/>
          </p:cNvGrpSpPr>
          <p:nvPr/>
        </p:nvGrpSpPr>
        <p:grpSpPr bwMode="auto">
          <a:xfrm>
            <a:off x="2063750" y="2024063"/>
            <a:ext cx="7031038" cy="2441575"/>
            <a:chOff x="2063051" y="2023890"/>
            <a:chExt cx="7031214" cy="2442045"/>
          </a:xfrm>
        </p:grpSpPr>
        <p:sp>
          <p:nvSpPr>
            <p:cNvPr id="92174" name="Text Box 9"/>
            <p:cNvSpPr txBox="1">
              <a:spLocks noChangeArrowheads="1"/>
            </p:cNvSpPr>
            <p:nvPr/>
          </p:nvSpPr>
          <p:spPr bwMode="auto">
            <a:xfrm>
              <a:off x="8325896" y="3168697"/>
              <a:ext cx="768369" cy="400127"/>
            </a:xfrm>
            <a:prstGeom prst="rect">
              <a:avLst/>
            </a:prstGeom>
            <a:noFill/>
            <a:ln w="9525">
              <a:noFill/>
              <a:miter lim="800000"/>
              <a:headEnd/>
              <a:tailEnd/>
            </a:ln>
          </p:spPr>
          <p:txBody>
            <a:bodyPr lIns="0" rIns="0">
              <a:spAutoFit/>
            </a:bodyPr>
            <a:lstStyle/>
            <a:p>
              <a:pPr algn="ctr" eaLnBrk="1" hangingPunct="1"/>
              <a:r>
                <a:rPr kumimoji="0" lang="en-US" altLang="en-US" sz="1000">
                  <a:solidFill>
                    <a:srgbClr val="000000"/>
                  </a:solidFill>
                  <a:latin typeface="Arial" charset="0"/>
                  <a:ea typeface="ＭＳ Ｐゴシック" pitchFamily="34" charset="-128"/>
                  <a:cs typeface="Arial" charset="0"/>
                </a:rPr>
                <a:t>electrode 2</a:t>
              </a:r>
            </a:p>
            <a:p>
              <a:pPr algn="ctr" eaLnBrk="1" hangingPunct="1"/>
              <a:r>
                <a:rPr kumimoji="0" lang="en-US" altLang="en-US" sz="1000">
                  <a:solidFill>
                    <a:srgbClr val="000000"/>
                  </a:solidFill>
                  <a:latin typeface="Arial" charset="0"/>
                  <a:ea typeface="ＭＳ Ｐゴシック" pitchFamily="34" charset="-128"/>
                  <a:cs typeface="Arial" charset="0"/>
                </a:rPr>
                <a:t>signal</a:t>
              </a:r>
            </a:p>
          </p:txBody>
        </p:sp>
        <p:sp>
          <p:nvSpPr>
            <p:cNvPr id="92175" name="Oval 17"/>
            <p:cNvSpPr>
              <a:spLocks noChangeArrowheads="1"/>
            </p:cNvSpPr>
            <p:nvPr/>
          </p:nvSpPr>
          <p:spPr bwMode="auto">
            <a:xfrm>
              <a:off x="2063051" y="2023890"/>
              <a:ext cx="155579" cy="152429"/>
            </a:xfrm>
            <a:prstGeom prst="ellipse">
              <a:avLst/>
            </a:prstGeom>
            <a:solidFill>
              <a:srgbClr val="66FF66"/>
            </a:solidFill>
            <a:ln w="9525">
              <a:noFill/>
              <a:round/>
              <a:headEnd/>
              <a:tailEnd/>
            </a:ln>
          </p:spPr>
          <p:txBody>
            <a:bodyPr wrap="none" lIns="0" rIns="0" anchor="ctr"/>
            <a:lstStyle/>
            <a:p>
              <a:pPr algn="ctr" eaLnBrk="1" hangingPunct="1"/>
              <a:endParaRPr kumimoji="0" lang="en-US" altLang="en-US" sz="900">
                <a:solidFill>
                  <a:srgbClr val="000000"/>
                </a:solidFill>
                <a:latin typeface="Arial" charset="0"/>
                <a:ea typeface="ＭＳ Ｐゴシック" pitchFamily="34" charset="-128"/>
                <a:cs typeface="Arial" charset="0"/>
              </a:endParaRPr>
            </a:p>
          </p:txBody>
        </p:sp>
        <p:pic>
          <p:nvPicPr>
            <p:cNvPr id="92176" name="Picture 11"/>
            <p:cNvPicPr>
              <a:picLocks noChangeAspect="1"/>
            </p:cNvPicPr>
            <p:nvPr/>
          </p:nvPicPr>
          <p:blipFill>
            <a:blip r:embed="rId8"/>
            <a:srcRect/>
            <a:stretch>
              <a:fillRect/>
            </a:stretch>
          </p:blipFill>
          <p:spPr bwMode="auto">
            <a:xfrm>
              <a:off x="4860709" y="2665935"/>
              <a:ext cx="3383745" cy="1800000"/>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1"/>
          <p:cNvSpPr>
            <a:spLocks noGrp="1"/>
          </p:cNvSpPr>
          <p:nvPr>
            <p:ph type="sldNum" sz="quarter" idx="10"/>
          </p:nvPr>
        </p:nvSpPr>
        <p:spPr>
          <a:noFill/>
          <a:ln>
            <a:miter lim="800000"/>
            <a:headEnd/>
            <a:tailEnd/>
          </a:ln>
        </p:spPr>
        <p:txBody>
          <a:bodyPr/>
          <a:lstStyle/>
          <a:p>
            <a:pPr eaLnBrk="1" hangingPunct="1"/>
            <a:fld id="{78DA98F2-DFDB-49C5-AD0C-5713F2181664}" type="slidenum">
              <a:rPr lang="en-US" altLang="en-US" sz="900">
                <a:latin typeface="Arial" charset="0"/>
              </a:rPr>
              <a:pPr eaLnBrk="1" hangingPunct="1"/>
              <a:t>32</a:t>
            </a:fld>
            <a:endParaRPr lang="en-US" altLang="en-US" sz="900">
              <a:latin typeface="Arial" charset="0"/>
            </a:endParaRPr>
          </a:p>
        </p:txBody>
      </p:sp>
      <p:sp>
        <p:nvSpPr>
          <p:cNvPr id="93187" name="Footer Placeholder 2"/>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kumimoji="1" lang="en-GB" altLang="en-US" smtClean="0"/>
              <a:t>3D &amp; the BBQ - Observing beam oscillations with sub-micrometre amplitudes</a:t>
            </a:r>
            <a:endParaRPr kumimoji="1" lang="en-US" altLang="en-US" smtClean="0"/>
          </a:p>
        </p:txBody>
      </p:sp>
      <p:sp>
        <p:nvSpPr>
          <p:cNvPr id="93188" name="Title 3"/>
          <p:cNvSpPr>
            <a:spLocks noGrp="1"/>
          </p:cNvSpPr>
          <p:nvPr>
            <p:ph type="title"/>
          </p:nvPr>
        </p:nvSpPr>
        <p:spPr bwMode="auto">
          <a:xfrm>
            <a:off x="615950" y="61913"/>
            <a:ext cx="7874000" cy="323850"/>
          </a:xfrm>
          <a:noFill/>
          <a:ln>
            <a:miter lim="800000"/>
            <a:headEnd/>
            <a:tailEnd/>
          </a:ln>
        </p:spPr>
        <p:txBody>
          <a:bodyPr vert="horz" wrap="square" lIns="91440" tIns="45720" rIns="91440" bIns="45720" numCol="1" compatLnSpc="1">
            <a:prstTxWarp prst="textNoShape">
              <a:avLst/>
            </a:prstTxWarp>
          </a:bodyPr>
          <a:lstStyle/>
          <a:p>
            <a:r>
              <a:rPr lang="en-US" altLang="en-US" smtClean="0">
                <a:ea typeface="ＭＳ Ｐゴシック" pitchFamily="34" charset="-128"/>
              </a:rPr>
              <a:t>Direct Diode Detection – The principle</a:t>
            </a:r>
            <a:endParaRPr lang="en-GB" altLang="en-US" smtClean="0">
              <a:ea typeface="ＭＳ Ｐゴシック" pitchFamily="34" charset="-128"/>
            </a:endParaRPr>
          </a:p>
        </p:txBody>
      </p:sp>
      <p:sp>
        <p:nvSpPr>
          <p:cNvPr id="93189" name="Text Box 2053"/>
          <p:cNvSpPr txBox="1">
            <a:spLocks noChangeArrowheads="1"/>
          </p:cNvSpPr>
          <p:nvPr/>
        </p:nvSpPr>
        <p:spPr bwMode="auto">
          <a:xfrm>
            <a:off x="7232650" y="625475"/>
            <a:ext cx="1295400" cy="1528763"/>
          </a:xfrm>
          <a:prstGeom prst="rect">
            <a:avLst/>
          </a:prstGeom>
          <a:noFill/>
          <a:ln w="9525">
            <a:noFill/>
            <a:miter lim="800000"/>
            <a:headEnd/>
            <a:tailEnd/>
          </a:ln>
        </p:spPr>
        <p:txBody>
          <a:bodyPr lIns="0" rIns="0">
            <a:spAutoFit/>
          </a:bodyPr>
          <a:lstStyle/>
          <a:p>
            <a:pPr eaLnBrk="1" hangingPunct="1"/>
            <a:r>
              <a:rPr kumimoji="0" lang="en-US" altLang="en-US" sz="800">
                <a:solidFill>
                  <a:srgbClr val="000000"/>
                </a:solidFill>
                <a:latin typeface="Arial" charset="0"/>
                <a:ea typeface="ＭＳ Ｐゴシック" pitchFamily="34" charset="-128"/>
                <a:cs typeface="Times New Roman" pitchFamily="18" charset="0"/>
                <a:sym typeface="Symbol" pitchFamily="18" charset="2"/>
              </a:rPr>
              <a:t>Simulation parameters:</a:t>
            </a:r>
          </a:p>
          <a:p>
            <a:pPr eaLnBrk="1" hangingPunct="1"/>
            <a:endParaRPr kumimoji="0" lang="en-US" altLang="en-US" sz="200">
              <a:solidFill>
                <a:srgbClr val="000000"/>
              </a:solidFill>
              <a:latin typeface="Arial" charset="0"/>
              <a:ea typeface="ＭＳ Ｐゴシック" pitchFamily="34" charset="-128"/>
              <a:cs typeface="Times New Roman" pitchFamily="18" charset="0"/>
              <a:sym typeface="Symbol" pitchFamily="18" charset="2"/>
            </a:endParaRPr>
          </a:p>
          <a:p>
            <a:pPr eaLnBrk="1" hangingPunct="1"/>
            <a:r>
              <a:rPr kumimoji="0" lang="en-US" altLang="en-US" sz="800" i="1">
                <a:solidFill>
                  <a:srgbClr val="000000"/>
                </a:solidFill>
                <a:latin typeface="Arial" charset="0"/>
                <a:ea typeface="ＭＳ Ｐゴシック" pitchFamily="34" charset="-128"/>
                <a:cs typeface="Times New Roman" pitchFamily="18" charset="0"/>
                <a:sym typeface="Symbol" pitchFamily="18" charset="2"/>
              </a:rPr>
              <a:t></a:t>
            </a:r>
            <a:r>
              <a:rPr kumimoji="0" lang="en-US" altLang="en-US" sz="800" baseline="-30000">
                <a:solidFill>
                  <a:srgbClr val="000000"/>
                </a:solidFill>
                <a:latin typeface="Arial" charset="0"/>
                <a:ea typeface="ＭＳ Ｐゴシック" pitchFamily="34" charset="-128"/>
                <a:cs typeface="Times New Roman" pitchFamily="18" charset="0"/>
              </a:rPr>
              <a:t> </a:t>
            </a:r>
            <a:r>
              <a:rPr kumimoji="0" lang="en-US" altLang="en-US" sz="800">
                <a:solidFill>
                  <a:srgbClr val="000000"/>
                </a:solidFill>
                <a:latin typeface="Arial" charset="0"/>
                <a:ea typeface="ＭＳ Ｐゴシック" pitchFamily="34" charset="-128"/>
                <a:cs typeface="Times New Roman" pitchFamily="18" charset="0"/>
              </a:rPr>
              <a:t>=</a:t>
            </a:r>
            <a:r>
              <a:rPr kumimoji="0" lang="en-US" altLang="en-US" sz="800" baseline="-30000">
                <a:solidFill>
                  <a:srgbClr val="000000"/>
                </a:solidFill>
                <a:latin typeface="Arial" charset="0"/>
                <a:ea typeface="ＭＳ Ｐゴシック" pitchFamily="34" charset="-128"/>
                <a:cs typeface="Times New Roman" pitchFamily="18" charset="0"/>
              </a:rPr>
              <a:t> </a:t>
            </a:r>
            <a:r>
              <a:rPr kumimoji="0" lang="en-US" altLang="en-US" sz="800">
                <a:solidFill>
                  <a:srgbClr val="000000"/>
                </a:solidFill>
                <a:latin typeface="Arial" charset="0"/>
                <a:ea typeface="ＭＳ Ｐゴシック" pitchFamily="34" charset="-128"/>
                <a:cs typeface="Times New Roman" pitchFamily="18" charset="0"/>
              </a:rPr>
              <a:t>0, </a:t>
            </a:r>
            <a:r>
              <a:rPr kumimoji="0" lang="en-US" altLang="en-US" sz="800" i="1">
                <a:solidFill>
                  <a:srgbClr val="000000"/>
                </a:solidFill>
                <a:latin typeface="Arial" charset="0"/>
                <a:ea typeface="ＭＳ Ｐゴシック" pitchFamily="34" charset="-128"/>
                <a:cs typeface="Times New Roman" pitchFamily="18" charset="0"/>
                <a:sym typeface="Symbol" pitchFamily="18" charset="2"/>
              </a:rPr>
              <a:t></a:t>
            </a:r>
            <a:r>
              <a:rPr kumimoji="0" lang="en-US" altLang="en-US" sz="800">
                <a:solidFill>
                  <a:srgbClr val="000000"/>
                </a:solidFill>
                <a:latin typeface="Arial" charset="0"/>
                <a:ea typeface="ＭＳ Ｐゴシック" pitchFamily="34" charset="-128"/>
                <a:cs typeface="Times New Roman" pitchFamily="18" charset="0"/>
              </a:rPr>
              <a:t> = 0.01</a:t>
            </a:r>
          </a:p>
          <a:p>
            <a:pPr eaLnBrk="1" hangingPunct="1"/>
            <a:r>
              <a:rPr kumimoji="0" lang="en-US" altLang="en-US" sz="800" i="1">
                <a:solidFill>
                  <a:srgbClr val="000000"/>
                </a:solidFill>
                <a:latin typeface="Arial" charset="0"/>
                <a:ea typeface="ＭＳ Ｐゴシック" pitchFamily="34" charset="-128"/>
                <a:cs typeface="Times New Roman" pitchFamily="18" charset="0"/>
              </a:rPr>
              <a:t>q</a:t>
            </a:r>
            <a:r>
              <a:rPr kumimoji="0" lang="en-US" altLang="en-US" sz="800" baseline="-30000">
                <a:solidFill>
                  <a:srgbClr val="000000"/>
                </a:solidFill>
                <a:latin typeface="Arial" charset="0"/>
                <a:ea typeface="ＭＳ Ｐゴシック" pitchFamily="34" charset="-128"/>
                <a:cs typeface="Times New Roman" pitchFamily="18" charset="0"/>
              </a:rPr>
              <a:t> </a:t>
            </a:r>
            <a:r>
              <a:rPr kumimoji="0" lang="en-US" altLang="en-US" sz="800">
                <a:solidFill>
                  <a:srgbClr val="000000"/>
                </a:solidFill>
                <a:latin typeface="Arial" charset="0"/>
                <a:ea typeface="ＭＳ Ｐゴシック" pitchFamily="34" charset="-128"/>
                <a:cs typeface="Times New Roman" pitchFamily="18" charset="0"/>
              </a:rPr>
              <a:t>=</a:t>
            </a:r>
            <a:r>
              <a:rPr kumimoji="0" lang="en-US" altLang="en-US" sz="800" baseline="-30000">
                <a:solidFill>
                  <a:srgbClr val="000000"/>
                </a:solidFill>
                <a:latin typeface="Arial" charset="0"/>
                <a:ea typeface="ＭＳ Ｐゴシック" pitchFamily="34" charset="-128"/>
                <a:cs typeface="Times New Roman" pitchFamily="18" charset="0"/>
              </a:rPr>
              <a:t> </a:t>
            </a:r>
            <a:r>
              <a:rPr kumimoji="0" lang="en-US" altLang="en-US" sz="800">
                <a:solidFill>
                  <a:srgbClr val="000000"/>
                </a:solidFill>
                <a:latin typeface="Arial" charset="0"/>
                <a:ea typeface="ＭＳ Ｐゴシック" pitchFamily="34" charset="-128"/>
                <a:cs typeface="Times New Roman" pitchFamily="18" charset="0"/>
              </a:rPr>
              <a:t>0.1, </a:t>
            </a:r>
            <a:r>
              <a:rPr kumimoji="0" lang="en-US" altLang="en-US" sz="800" i="1">
                <a:solidFill>
                  <a:srgbClr val="000000"/>
                </a:solidFill>
                <a:latin typeface="Arial" charset="0"/>
                <a:ea typeface="ＭＳ Ｐゴシック" pitchFamily="34" charset="-128"/>
                <a:cs typeface="Times New Roman" pitchFamily="18" charset="0"/>
              </a:rPr>
              <a:t>C</a:t>
            </a:r>
            <a:r>
              <a:rPr kumimoji="0" lang="en-US" altLang="en-US" sz="800" i="1" baseline="-30000">
                <a:solidFill>
                  <a:srgbClr val="000000"/>
                </a:solidFill>
                <a:latin typeface="Arial" charset="0"/>
                <a:ea typeface="ＭＳ Ｐゴシック" pitchFamily="34" charset="-128"/>
                <a:cs typeface="Times New Roman" pitchFamily="18" charset="0"/>
              </a:rPr>
              <a:t>f</a:t>
            </a:r>
            <a:r>
              <a:rPr kumimoji="0" lang="en-US" altLang="en-US" sz="800">
                <a:solidFill>
                  <a:srgbClr val="000000"/>
                </a:solidFill>
                <a:latin typeface="Arial" charset="0"/>
                <a:ea typeface="ＭＳ Ｐゴシック" pitchFamily="34" charset="-128"/>
                <a:cs typeface="Times New Roman" pitchFamily="18" charset="0"/>
              </a:rPr>
              <a:t> =</a:t>
            </a:r>
            <a:r>
              <a:rPr kumimoji="0" lang="en-US" altLang="en-US" sz="800" baseline="-30000">
                <a:solidFill>
                  <a:srgbClr val="000000"/>
                </a:solidFill>
                <a:latin typeface="Arial" charset="0"/>
                <a:ea typeface="ＭＳ Ｐゴシック" pitchFamily="34" charset="-128"/>
                <a:cs typeface="Times New Roman" pitchFamily="18" charset="0"/>
              </a:rPr>
              <a:t> </a:t>
            </a:r>
            <a:r>
              <a:rPr kumimoji="0" lang="en-US" altLang="en-US" sz="800" i="1">
                <a:solidFill>
                  <a:srgbClr val="000000"/>
                </a:solidFill>
                <a:latin typeface="Arial" charset="0"/>
                <a:ea typeface="ＭＳ Ｐゴシック" pitchFamily="34" charset="-128"/>
                <a:cs typeface="Times New Roman" pitchFamily="18" charset="0"/>
              </a:rPr>
              <a:t>C</a:t>
            </a:r>
            <a:r>
              <a:rPr kumimoji="0" lang="en-US" altLang="en-US" sz="800" i="1" baseline="-30000">
                <a:solidFill>
                  <a:srgbClr val="000000"/>
                </a:solidFill>
                <a:latin typeface="Arial" charset="0"/>
                <a:ea typeface="ＭＳ Ｐゴシック" pitchFamily="34" charset="-128"/>
                <a:cs typeface="Times New Roman" pitchFamily="18" charset="0"/>
              </a:rPr>
              <a:t>pu</a:t>
            </a:r>
          </a:p>
          <a:p>
            <a:pPr eaLnBrk="1" hangingPunct="1"/>
            <a:endParaRPr kumimoji="0" lang="en-US" altLang="en-US" sz="800" i="1" baseline="-30000">
              <a:solidFill>
                <a:srgbClr val="000000"/>
              </a:solidFill>
              <a:latin typeface="Arial" charset="0"/>
              <a:ea typeface="ＭＳ Ｐゴシック" pitchFamily="34" charset="-128"/>
              <a:cs typeface="Times New Roman" pitchFamily="18" charset="0"/>
            </a:endParaRPr>
          </a:p>
          <a:p>
            <a:pPr eaLnBrk="1" hangingPunct="1"/>
            <a:endParaRPr kumimoji="0" lang="en-US" altLang="en-US" sz="1200" i="1">
              <a:solidFill>
                <a:srgbClr val="000000"/>
              </a:solidFill>
              <a:latin typeface="Arial" charset="0"/>
              <a:ea typeface="ＭＳ Ｐゴシック" pitchFamily="34" charset="-128"/>
              <a:cs typeface="Times New Roman" pitchFamily="18" charset="0"/>
              <a:sym typeface="Symbol" pitchFamily="18" charset="2"/>
            </a:endParaRPr>
          </a:p>
          <a:p>
            <a:pPr eaLnBrk="1" hangingPunct="1"/>
            <a:endParaRPr kumimoji="0" lang="en-US" altLang="en-US" sz="1200" i="1">
              <a:solidFill>
                <a:srgbClr val="000000"/>
              </a:solidFill>
              <a:latin typeface="Arial" charset="0"/>
              <a:ea typeface="ＭＳ Ｐゴシック" pitchFamily="34" charset="-128"/>
              <a:cs typeface="Times New Roman" pitchFamily="18" charset="0"/>
              <a:sym typeface="Symbol" pitchFamily="18" charset="2"/>
            </a:endParaRPr>
          </a:p>
          <a:p>
            <a:pPr eaLnBrk="1" hangingPunct="1"/>
            <a:endParaRPr kumimoji="0" lang="pl-PL" altLang="en-US" sz="600" i="1">
              <a:solidFill>
                <a:srgbClr val="000000"/>
              </a:solidFill>
              <a:latin typeface="Arial" charset="0"/>
              <a:ea typeface="ＭＳ Ｐゴシック" pitchFamily="34" charset="-128"/>
              <a:cs typeface="Times New Roman" pitchFamily="18" charset="0"/>
              <a:sym typeface="Symbol" pitchFamily="18" charset="2"/>
            </a:endParaRPr>
          </a:p>
          <a:p>
            <a:pPr eaLnBrk="1" hangingPunct="1"/>
            <a:r>
              <a:rPr kumimoji="0" lang="en-US" altLang="en-US" sz="1600" b="1" i="1">
                <a:solidFill>
                  <a:srgbClr val="33CC33"/>
                </a:solidFill>
                <a:latin typeface="Arial" charset="0"/>
                <a:ea typeface="ＭＳ Ｐゴシック" pitchFamily="34" charset="-128"/>
                <a:cs typeface="Times New Roman" pitchFamily="18" charset="0"/>
                <a:sym typeface="Symbol" pitchFamily="18" charset="2"/>
              </a:rPr>
              <a:t></a:t>
            </a:r>
            <a:r>
              <a:rPr kumimoji="0" lang="en-US" altLang="en-US" sz="1600" b="1" baseline="-30000">
                <a:solidFill>
                  <a:srgbClr val="33CC33"/>
                </a:solidFill>
                <a:latin typeface="Arial" charset="0"/>
                <a:ea typeface="ＭＳ Ｐゴシック" pitchFamily="34" charset="-128"/>
                <a:cs typeface="Times New Roman" pitchFamily="18" charset="0"/>
              </a:rPr>
              <a:t>  </a:t>
            </a:r>
            <a:r>
              <a:rPr kumimoji="0" lang="en-US" altLang="en-US" sz="1600" b="1">
                <a:solidFill>
                  <a:srgbClr val="33CC33"/>
                </a:solidFill>
                <a:latin typeface="Arial" charset="0"/>
                <a:ea typeface="ＭＳ Ｐゴシック" pitchFamily="34" charset="-128"/>
                <a:cs typeface="Times New Roman" pitchFamily="18" charset="0"/>
              </a:rPr>
              <a:t>=</a:t>
            </a:r>
            <a:r>
              <a:rPr kumimoji="0" lang="en-US" altLang="en-US" sz="1600" b="1" baseline="-30000">
                <a:solidFill>
                  <a:srgbClr val="33CC33"/>
                </a:solidFill>
                <a:latin typeface="Arial" charset="0"/>
                <a:ea typeface="ＭＳ Ｐゴシック" pitchFamily="34" charset="-128"/>
                <a:cs typeface="Times New Roman" pitchFamily="18" charset="0"/>
              </a:rPr>
              <a:t> </a:t>
            </a:r>
            <a:r>
              <a:rPr kumimoji="0" lang="en-US" altLang="en-US" sz="1600" b="1" i="1">
                <a:solidFill>
                  <a:srgbClr val="33CC33"/>
                </a:solidFill>
                <a:latin typeface="Arial" charset="0"/>
                <a:ea typeface="ＭＳ Ｐゴシック" pitchFamily="34" charset="-128"/>
                <a:cs typeface="Times New Roman" pitchFamily="18" charset="0"/>
              </a:rPr>
              <a:t>T</a:t>
            </a:r>
            <a:endParaRPr kumimoji="0" lang="en-US" altLang="en-US" sz="1600" b="1">
              <a:solidFill>
                <a:srgbClr val="33CC33"/>
              </a:solidFill>
              <a:latin typeface="Arial" charset="0"/>
              <a:ea typeface="ＭＳ Ｐゴシック" pitchFamily="34" charset="-128"/>
              <a:cs typeface="Times New Roman" pitchFamily="18" charset="0"/>
            </a:endParaRPr>
          </a:p>
          <a:p>
            <a:pPr eaLnBrk="1" hangingPunct="1"/>
            <a:endParaRPr kumimoji="0" lang="en-US" altLang="en-US" sz="1600" b="1">
              <a:solidFill>
                <a:srgbClr val="33CC33"/>
              </a:solidFill>
              <a:latin typeface="Arial" charset="0"/>
              <a:ea typeface="ＭＳ Ｐゴシック" pitchFamily="34" charset="-128"/>
              <a:cs typeface="Times New Roman" pitchFamily="18" charset="0"/>
            </a:endParaRPr>
          </a:p>
        </p:txBody>
      </p:sp>
      <p:sp>
        <p:nvSpPr>
          <p:cNvPr id="93190" name="Text Box 2063"/>
          <p:cNvSpPr txBox="1">
            <a:spLocks noChangeArrowheads="1"/>
          </p:cNvSpPr>
          <p:nvPr/>
        </p:nvSpPr>
        <p:spPr bwMode="auto">
          <a:xfrm>
            <a:off x="3919538" y="587375"/>
            <a:ext cx="2725737" cy="304800"/>
          </a:xfrm>
          <a:prstGeom prst="rect">
            <a:avLst/>
          </a:prstGeom>
          <a:noFill/>
          <a:ln w="9525">
            <a:noFill/>
            <a:miter lim="800000"/>
            <a:headEnd/>
            <a:tailEnd/>
          </a:ln>
        </p:spPr>
        <p:txBody>
          <a:bodyPr lIns="0" rIns="0">
            <a:spAutoFit/>
          </a:bodyPr>
          <a:lstStyle/>
          <a:p>
            <a:pPr algn="ctr" eaLnBrk="1" hangingPunct="1"/>
            <a:r>
              <a:rPr kumimoji="0" lang="en-US" altLang="en-US" sz="1400">
                <a:solidFill>
                  <a:srgbClr val="000000"/>
                </a:solidFill>
                <a:latin typeface="Arial" charset="0"/>
                <a:ea typeface="ＭＳ Ｐゴシック" pitchFamily="34" charset="-128"/>
                <a:cs typeface="Arial" charset="0"/>
              </a:rPr>
              <a:t>detector signal difference</a:t>
            </a:r>
          </a:p>
        </p:txBody>
      </p:sp>
      <p:sp>
        <p:nvSpPr>
          <p:cNvPr id="93191" name="Text Box 2064"/>
          <p:cNvSpPr txBox="1">
            <a:spLocks noChangeArrowheads="1"/>
          </p:cNvSpPr>
          <p:nvPr/>
        </p:nvSpPr>
        <p:spPr bwMode="auto">
          <a:xfrm>
            <a:off x="423863" y="587375"/>
            <a:ext cx="2738437" cy="307975"/>
          </a:xfrm>
          <a:prstGeom prst="rect">
            <a:avLst/>
          </a:prstGeom>
          <a:noFill/>
          <a:ln w="9525">
            <a:noFill/>
            <a:miter lim="800000"/>
            <a:headEnd/>
            <a:tailEnd/>
          </a:ln>
        </p:spPr>
        <p:txBody>
          <a:bodyPr lIns="0" rIns="0">
            <a:spAutoFit/>
          </a:bodyPr>
          <a:lstStyle/>
          <a:p>
            <a:pPr algn="ctr" eaLnBrk="1" hangingPunct="1"/>
            <a:r>
              <a:rPr kumimoji="0" lang="en-US" altLang="en-US" sz="1400">
                <a:solidFill>
                  <a:srgbClr val="000000"/>
                </a:solidFill>
                <a:latin typeface="Arial" charset="0"/>
                <a:ea typeface="ＭＳ Ｐゴシック" pitchFamily="34" charset="-128"/>
                <a:cs typeface="Arial" charset="0"/>
              </a:rPr>
              <a:t>signals on the detector outputs </a:t>
            </a:r>
          </a:p>
        </p:txBody>
      </p:sp>
      <p:pic>
        <p:nvPicPr>
          <p:cNvPr id="93192" name="Picture 4"/>
          <p:cNvPicPr>
            <a:picLocks noChangeAspect="1"/>
          </p:cNvPicPr>
          <p:nvPr/>
        </p:nvPicPr>
        <p:blipFill>
          <a:blip r:embed="rId2"/>
          <a:srcRect/>
          <a:stretch>
            <a:fillRect/>
          </a:stretch>
        </p:blipFill>
        <p:spPr bwMode="auto">
          <a:xfrm>
            <a:off x="117475" y="1047750"/>
            <a:ext cx="3044825" cy="1620838"/>
          </a:xfrm>
          <a:prstGeom prst="rect">
            <a:avLst/>
          </a:prstGeom>
          <a:noFill/>
          <a:ln w="9525">
            <a:noFill/>
            <a:miter lim="800000"/>
            <a:headEnd/>
            <a:tailEnd/>
          </a:ln>
        </p:spPr>
      </p:pic>
      <p:grpSp>
        <p:nvGrpSpPr>
          <p:cNvPr id="12" name="Group 11"/>
          <p:cNvGrpSpPr>
            <a:grpSpLocks/>
          </p:cNvGrpSpPr>
          <p:nvPr/>
        </p:nvGrpSpPr>
        <p:grpSpPr bwMode="auto">
          <a:xfrm>
            <a:off x="117475" y="2965450"/>
            <a:ext cx="8008938" cy="1619250"/>
            <a:chOff x="117021" y="2964737"/>
            <a:chExt cx="8009057" cy="1620000"/>
          </a:xfrm>
        </p:grpSpPr>
        <p:sp>
          <p:nvSpPr>
            <p:cNvPr id="93200" name="Text Box 2057"/>
            <p:cNvSpPr txBox="1">
              <a:spLocks noChangeArrowheads="1"/>
            </p:cNvSpPr>
            <p:nvPr/>
          </p:nvSpPr>
          <p:spPr bwMode="auto">
            <a:xfrm>
              <a:off x="7232302" y="3858914"/>
              <a:ext cx="893776" cy="338294"/>
            </a:xfrm>
            <a:prstGeom prst="rect">
              <a:avLst/>
            </a:prstGeom>
            <a:noFill/>
            <a:ln w="9525">
              <a:noFill/>
              <a:miter lim="800000"/>
              <a:headEnd/>
              <a:tailEnd/>
            </a:ln>
          </p:spPr>
          <p:txBody>
            <a:bodyPr lIns="0" rIns="0">
              <a:spAutoFit/>
            </a:bodyPr>
            <a:lstStyle/>
            <a:p>
              <a:pPr eaLnBrk="1" hangingPunct="1"/>
              <a:r>
                <a:rPr kumimoji="0" lang="en-US" altLang="en-US" sz="1600" b="1" i="1">
                  <a:solidFill>
                    <a:srgbClr val="33CC33"/>
                  </a:solidFill>
                  <a:latin typeface="Arial" charset="0"/>
                  <a:ea typeface="ＭＳ Ｐゴシック" pitchFamily="34" charset="-128"/>
                  <a:cs typeface="Times New Roman" pitchFamily="18" charset="0"/>
                  <a:sym typeface="Symbol" pitchFamily="18" charset="2"/>
                </a:rPr>
                <a:t></a:t>
              </a:r>
              <a:r>
                <a:rPr kumimoji="0" lang="en-US" altLang="en-US" sz="1600" b="1" baseline="-30000">
                  <a:solidFill>
                    <a:srgbClr val="33CC33"/>
                  </a:solidFill>
                  <a:latin typeface="Arial" charset="0"/>
                  <a:ea typeface="ＭＳ Ｐゴシック" pitchFamily="34" charset="-128"/>
                  <a:cs typeface="Times New Roman" pitchFamily="18" charset="0"/>
                </a:rPr>
                <a:t>  </a:t>
              </a:r>
              <a:r>
                <a:rPr kumimoji="0" lang="en-US" altLang="en-US" sz="1600" b="1">
                  <a:solidFill>
                    <a:srgbClr val="33CC33"/>
                  </a:solidFill>
                  <a:latin typeface="Arial" charset="0"/>
                  <a:ea typeface="ＭＳ Ｐゴシック" pitchFamily="34" charset="-128"/>
                  <a:cs typeface="Times New Roman" pitchFamily="18" charset="0"/>
                </a:rPr>
                <a:t>=</a:t>
              </a:r>
              <a:r>
                <a:rPr kumimoji="0" lang="en-US" altLang="en-US" sz="1600" b="1" baseline="-30000">
                  <a:solidFill>
                    <a:srgbClr val="33CC33"/>
                  </a:solidFill>
                  <a:latin typeface="Arial" charset="0"/>
                  <a:ea typeface="ＭＳ Ｐゴシック" pitchFamily="34" charset="-128"/>
                  <a:cs typeface="Times New Roman" pitchFamily="18" charset="0"/>
                </a:rPr>
                <a:t> </a:t>
              </a:r>
              <a:r>
                <a:rPr kumimoji="0" lang="en-US" altLang="en-US" sz="1600" b="1">
                  <a:solidFill>
                    <a:srgbClr val="33CC33"/>
                  </a:solidFill>
                  <a:latin typeface="Arial" charset="0"/>
                  <a:ea typeface="ＭＳ Ｐゴシック" pitchFamily="34" charset="-128"/>
                  <a:cs typeface="Times New Roman" pitchFamily="18" charset="0"/>
                </a:rPr>
                <a:t>100</a:t>
              </a:r>
              <a:r>
                <a:rPr kumimoji="0" lang="en-US" altLang="en-US" sz="1600" b="1" baseline="-30000">
                  <a:solidFill>
                    <a:srgbClr val="33CC33"/>
                  </a:solidFill>
                  <a:latin typeface="Arial" charset="0"/>
                  <a:ea typeface="ＭＳ Ｐゴシック" pitchFamily="34" charset="-128"/>
                  <a:cs typeface="Times New Roman" pitchFamily="18" charset="0"/>
                </a:rPr>
                <a:t> </a:t>
              </a:r>
              <a:r>
                <a:rPr kumimoji="0" lang="en-US" altLang="en-US" sz="1600" b="1" i="1">
                  <a:solidFill>
                    <a:srgbClr val="33CC33"/>
                  </a:solidFill>
                  <a:latin typeface="Arial" charset="0"/>
                  <a:ea typeface="ＭＳ Ｐゴシック" pitchFamily="34" charset="-128"/>
                  <a:cs typeface="Times New Roman" pitchFamily="18" charset="0"/>
                </a:rPr>
                <a:t>T</a:t>
              </a:r>
              <a:endParaRPr kumimoji="0" lang="en-US" altLang="en-US" sz="1600" b="1">
                <a:solidFill>
                  <a:srgbClr val="33CC33"/>
                </a:solidFill>
                <a:latin typeface="Arial" charset="0"/>
                <a:ea typeface="ＭＳ Ｐゴシック" pitchFamily="34" charset="-128"/>
                <a:cs typeface="Times New Roman" pitchFamily="18" charset="0"/>
              </a:endParaRPr>
            </a:p>
          </p:txBody>
        </p:sp>
        <p:pic>
          <p:nvPicPr>
            <p:cNvPr id="93201" name="Picture 5"/>
            <p:cNvPicPr>
              <a:picLocks noChangeAspect="1"/>
            </p:cNvPicPr>
            <p:nvPr/>
          </p:nvPicPr>
          <p:blipFill>
            <a:blip r:embed="rId3"/>
            <a:srcRect/>
            <a:stretch>
              <a:fillRect/>
            </a:stretch>
          </p:blipFill>
          <p:spPr bwMode="auto">
            <a:xfrm>
              <a:off x="117021" y="2964737"/>
              <a:ext cx="3045371" cy="1620000"/>
            </a:xfrm>
            <a:prstGeom prst="rect">
              <a:avLst/>
            </a:prstGeom>
            <a:noFill/>
            <a:ln w="9525">
              <a:noFill/>
              <a:miter lim="800000"/>
              <a:headEnd/>
              <a:tailEnd/>
            </a:ln>
          </p:spPr>
        </p:pic>
        <p:pic>
          <p:nvPicPr>
            <p:cNvPr id="93202" name="Picture 6"/>
            <p:cNvPicPr>
              <a:picLocks noChangeAspect="1"/>
            </p:cNvPicPr>
            <p:nvPr/>
          </p:nvPicPr>
          <p:blipFill>
            <a:blip r:embed="rId4"/>
            <a:srcRect/>
            <a:stretch>
              <a:fillRect/>
            </a:stretch>
          </p:blipFill>
          <p:spPr bwMode="auto">
            <a:xfrm>
              <a:off x="3551292" y="2964737"/>
              <a:ext cx="3094579" cy="1620000"/>
            </a:xfrm>
            <a:prstGeom prst="rect">
              <a:avLst/>
            </a:prstGeom>
            <a:noFill/>
            <a:ln w="9525">
              <a:noFill/>
              <a:miter lim="800000"/>
              <a:headEnd/>
              <a:tailEnd/>
            </a:ln>
          </p:spPr>
        </p:pic>
      </p:grpSp>
      <p:grpSp>
        <p:nvGrpSpPr>
          <p:cNvPr id="13" name="Group 12"/>
          <p:cNvGrpSpPr>
            <a:grpSpLocks/>
          </p:cNvGrpSpPr>
          <p:nvPr/>
        </p:nvGrpSpPr>
        <p:grpSpPr bwMode="auto">
          <a:xfrm>
            <a:off x="117475" y="4881563"/>
            <a:ext cx="8410575" cy="1619250"/>
            <a:chOff x="117020" y="4881400"/>
            <a:chExt cx="8410695" cy="1620000"/>
          </a:xfrm>
        </p:grpSpPr>
        <p:sp>
          <p:nvSpPr>
            <p:cNvPr id="93197" name="Text Box 2061"/>
            <p:cNvSpPr txBox="1">
              <a:spLocks noChangeArrowheads="1"/>
            </p:cNvSpPr>
            <p:nvPr/>
          </p:nvSpPr>
          <p:spPr bwMode="auto">
            <a:xfrm>
              <a:off x="7232297" y="5157753"/>
              <a:ext cx="1295418" cy="584471"/>
            </a:xfrm>
            <a:prstGeom prst="rect">
              <a:avLst/>
            </a:prstGeom>
            <a:noFill/>
            <a:ln w="9525">
              <a:noFill/>
              <a:miter lim="800000"/>
              <a:headEnd/>
              <a:tailEnd/>
            </a:ln>
          </p:spPr>
          <p:txBody>
            <a:bodyPr lIns="0" rIns="0">
              <a:spAutoFit/>
            </a:bodyPr>
            <a:lstStyle/>
            <a:p>
              <a:pPr eaLnBrk="1" hangingPunct="1"/>
              <a:r>
                <a:rPr kumimoji="0" lang="en-US" altLang="en-US" sz="1600" b="1">
                  <a:solidFill>
                    <a:srgbClr val="33CC33"/>
                  </a:solidFill>
                  <a:latin typeface="Arial" charset="0"/>
                  <a:ea typeface="ＭＳ Ｐゴシック" pitchFamily="34" charset="-128"/>
                </a:rPr>
                <a:t>4 bunches</a:t>
              </a:r>
            </a:p>
            <a:p>
              <a:pPr eaLnBrk="1" hangingPunct="1"/>
              <a:r>
                <a:rPr kumimoji="0" lang="en-US" altLang="en-US" sz="1600" b="1" i="1">
                  <a:solidFill>
                    <a:srgbClr val="33CC33"/>
                  </a:solidFill>
                  <a:latin typeface="Arial" charset="0"/>
                  <a:ea typeface="ＭＳ Ｐゴシック" pitchFamily="34" charset="-128"/>
                  <a:sym typeface="Symbol" pitchFamily="18" charset="2"/>
                </a:rPr>
                <a:t></a:t>
              </a:r>
              <a:r>
                <a:rPr kumimoji="0" lang="en-US" altLang="en-US" sz="1600" b="1">
                  <a:solidFill>
                    <a:srgbClr val="33CC33"/>
                  </a:solidFill>
                  <a:latin typeface="Arial" charset="0"/>
                  <a:ea typeface="ＭＳ Ｐゴシック" pitchFamily="34" charset="-128"/>
                </a:rPr>
                <a:t>  = 100 </a:t>
              </a:r>
              <a:r>
                <a:rPr kumimoji="0" lang="en-US" altLang="en-US" sz="1600" b="1" i="1">
                  <a:solidFill>
                    <a:srgbClr val="33CC33"/>
                  </a:solidFill>
                  <a:latin typeface="Arial" charset="0"/>
                  <a:ea typeface="ＭＳ Ｐゴシック" pitchFamily="34" charset="-128"/>
                </a:rPr>
                <a:t>T</a:t>
              </a:r>
              <a:endParaRPr kumimoji="0" lang="en-US" altLang="en-US" sz="1600" b="1">
                <a:solidFill>
                  <a:srgbClr val="33CC33"/>
                </a:solidFill>
                <a:latin typeface="Arial" charset="0"/>
                <a:ea typeface="ＭＳ Ｐゴシック" pitchFamily="34" charset="-128"/>
              </a:endParaRPr>
            </a:p>
          </p:txBody>
        </p:sp>
        <p:pic>
          <p:nvPicPr>
            <p:cNvPr id="93198" name="Picture 7"/>
            <p:cNvPicPr>
              <a:picLocks noChangeAspect="1"/>
            </p:cNvPicPr>
            <p:nvPr/>
          </p:nvPicPr>
          <p:blipFill>
            <a:blip r:embed="rId5"/>
            <a:srcRect/>
            <a:stretch>
              <a:fillRect/>
            </a:stretch>
          </p:blipFill>
          <p:spPr bwMode="auto">
            <a:xfrm>
              <a:off x="117020" y="4881400"/>
              <a:ext cx="3045372" cy="1620000"/>
            </a:xfrm>
            <a:prstGeom prst="rect">
              <a:avLst/>
            </a:prstGeom>
            <a:noFill/>
            <a:ln w="9525">
              <a:noFill/>
              <a:miter lim="800000"/>
              <a:headEnd/>
              <a:tailEnd/>
            </a:ln>
          </p:spPr>
        </p:pic>
        <p:pic>
          <p:nvPicPr>
            <p:cNvPr id="93199" name="Picture 8"/>
            <p:cNvPicPr>
              <a:picLocks noChangeAspect="1"/>
            </p:cNvPicPr>
            <p:nvPr/>
          </p:nvPicPr>
          <p:blipFill>
            <a:blip r:embed="rId6"/>
            <a:srcRect/>
            <a:stretch>
              <a:fillRect/>
            </a:stretch>
          </p:blipFill>
          <p:spPr bwMode="auto">
            <a:xfrm>
              <a:off x="3551292" y="4881400"/>
              <a:ext cx="3094577" cy="1620000"/>
            </a:xfrm>
            <a:prstGeom prst="rect">
              <a:avLst/>
            </a:prstGeom>
            <a:noFill/>
            <a:ln w="9525">
              <a:noFill/>
              <a:miter lim="800000"/>
              <a:headEnd/>
              <a:tailEnd/>
            </a:ln>
          </p:spPr>
        </p:pic>
      </p:grpSp>
      <p:pic>
        <p:nvPicPr>
          <p:cNvPr id="93195" name="Picture 9"/>
          <p:cNvPicPr>
            <a:picLocks noChangeAspect="1"/>
          </p:cNvPicPr>
          <p:nvPr/>
        </p:nvPicPr>
        <p:blipFill>
          <a:blip r:embed="rId7"/>
          <a:srcRect/>
          <a:stretch>
            <a:fillRect/>
          </a:stretch>
        </p:blipFill>
        <p:spPr bwMode="auto">
          <a:xfrm>
            <a:off x="3551238" y="1047750"/>
            <a:ext cx="3094037" cy="1620838"/>
          </a:xfrm>
          <a:prstGeom prst="rect">
            <a:avLst/>
          </a:prstGeom>
          <a:noFill/>
          <a:ln w="9525">
            <a:noFill/>
            <a:miter lim="800000"/>
            <a:headEnd/>
            <a:tailEnd/>
          </a:ln>
        </p:spPr>
      </p:pic>
      <p:pic>
        <p:nvPicPr>
          <p:cNvPr id="93196" name="Picture 10"/>
          <p:cNvPicPr>
            <a:picLocks noChangeAspect="1"/>
          </p:cNvPicPr>
          <p:nvPr/>
        </p:nvPicPr>
        <p:blipFill>
          <a:blip r:embed="rId8"/>
          <a:srcRect/>
          <a:stretch>
            <a:fillRect/>
          </a:stretch>
        </p:blipFill>
        <p:spPr bwMode="auto">
          <a:xfrm>
            <a:off x="6875463" y="2276475"/>
            <a:ext cx="2189162" cy="12207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Footer Placeholder 4"/>
          <p:cNvSpPr>
            <a:spLocks noGrp="1"/>
          </p:cNvSpPr>
          <p:nvPr>
            <p:ph type="ftr" sz="quarter" idx="10"/>
          </p:nvPr>
        </p:nvSpPr>
        <p:spPr>
          <a:noFill/>
        </p:spPr>
        <p:txBody>
          <a:bodyPr/>
          <a:lstStyle/>
          <a:p>
            <a:r>
              <a:rPr lang="en-US" altLang="en-US" smtClean="0"/>
              <a:t>CAS 2015 H.Schmickler (CERN-BE-BI) </a:t>
            </a:r>
          </a:p>
        </p:txBody>
      </p:sp>
      <p:sp>
        <p:nvSpPr>
          <p:cNvPr id="94211" name="Rectangle 2"/>
          <p:cNvSpPr>
            <a:spLocks noChangeArrowheads="1"/>
          </p:cNvSpPr>
          <p:nvPr/>
        </p:nvSpPr>
        <p:spPr bwMode="auto">
          <a:xfrm>
            <a:off x="150813" y="901700"/>
            <a:ext cx="8842375" cy="5699125"/>
          </a:xfrm>
          <a:prstGeom prst="rect">
            <a:avLst/>
          </a:prstGeom>
          <a:solidFill>
            <a:schemeClr val="tx1"/>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94212" name="Rectangle 3"/>
          <p:cNvSpPr>
            <a:spLocks noGrp="1" noChangeArrowheads="1"/>
          </p:cNvSpPr>
          <p:nvPr>
            <p:ph type="title"/>
          </p:nvPr>
        </p:nvSpPr>
        <p:spPr/>
        <p:txBody>
          <a:bodyPr/>
          <a:lstStyle/>
          <a:p>
            <a:r>
              <a:rPr lang="en-GB" altLang="en-US" sz="3600" smtClean="0"/>
              <a:t>Results from the PS (AD cycle)</a:t>
            </a:r>
          </a:p>
        </p:txBody>
      </p:sp>
      <p:pic>
        <p:nvPicPr>
          <p:cNvPr id="94213" name="Picture 4" descr="ad_2_eH"/>
          <p:cNvPicPr>
            <a:picLocks noChangeAspect="1" noChangeArrowheads="1"/>
          </p:cNvPicPr>
          <p:nvPr/>
        </p:nvPicPr>
        <p:blipFill>
          <a:blip r:embed="rId2"/>
          <a:srcRect/>
          <a:stretch>
            <a:fillRect/>
          </a:stretch>
        </p:blipFill>
        <p:spPr bwMode="auto">
          <a:xfrm>
            <a:off x="749300" y="3179763"/>
            <a:ext cx="3335338" cy="3335337"/>
          </a:xfrm>
          <a:prstGeom prst="rect">
            <a:avLst/>
          </a:prstGeom>
          <a:noFill/>
          <a:ln w="9525">
            <a:noFill/>
            <a:miter lim="800000"/>
            <a:headEnd/>
            <a:tailEnd/>
          </a:ln>
        </p:spPr>
      </p:pic>
      <p:sp>
        <p:nvSpPr>
          <p:cNvPr id="94214" name="Text Box 5"/>
          <p:cNvSpPr txBox="1">
            <a:spLocks noChangeArrowheads="1"/>
          </p:cNvSpPr>
          <p:nvPr/>
        </p:nvSpPr>
        <p:spPr bwMode="auto">
          <a:xfrm rot="-5400000">
            <a:off x="-1053306" y="4502944"/>
            <a:ext cx="3111500" cy="366712"/>
          </a:xfrm>
          <a:prstGeom prst="rect">
            <a:avLst/>
          </a:prstGeom>
          <a:solidFill>
            <a:srgbClr val="FFFF99"/>
          </a:solidFill>
          <a:ln w="9525">
            <a:noFill/>
            <a:miter lim="800000"/>
            <a:headEnd/>
            <a:tailEnd/>
          </a:ln>
        </p:spPr>
        <p:txBody>
          <a:bodyPr lIns="0" rIns="0">
            <a:spAutoFit/>
          </a:bodyPr>
          <a:lstStyle/>
          <a:p>
            <a:pPr algn="ctr" eaLnBrk="1" hangingPunct="1"/>
            <a:r>
              <a:rPr kumimoji="0" lang="en-US" altLang="en-US" sz="1800" b="1">
                <a:solidFill>
                  <a:srgbClr val="0066FF"/>
                </a:solidFill>
                <a:latin typeface="Arial" charset="0"/>
              </a:rPr>
              <a:t>No explicit beam excitation</a:t>
            </a:r>
          </a:p>
        </p:txBody>
      </p:sp>
      <p:sp>
        <p:nvSpPr>
          <p:cNvPr id="94215" name="Rectangle 6"/>
          <p:cNvSpPr>
            <a:spLocks noChangeArrowheads="1"/>
          </p:cNvSpPr>
          <p:nvPr/>
        </p:nvSpPr>
        <p:spPr bwMode="auto">
          <a:xfrm>
            <a:off x="2628900" y="1560513"/>
            <a:ext cx="3429000" cy="517525"/>
          </a:xfrm>
          <a:prstGeom prst="rect">
            <a:avLst/>
          </a:prstGeom>
          <a:noFill/>
          <a:ln w="9525">
            <a:noFill/>
            <a:miter lim="800000"/>
            <a:headEnd/>
            <a:tailEnd/>
          </a:ln>
        </p:spPr>
        <p:txBody>
          <a:bodyPr lIns="0" rIns="0">
            <a:spAutoFit/>
          </a:bodyPr>
          <a:lstStyle/>
          <a:p>
            <a:pPr algn="ctr" eaLnBrk="1" hangingPunct="1"/>
            <a:r>
              <a:rPr kumimoji="0" lang="en-US" altLang="en-US" sz="1400">
                <a:solidFill>
                  <a:schemeClr val="bg2"/>
                </a:solidFill>
                <a:latin typeface="Arial" charset="0"/>
              </a:rPr>
              <a:t>4 bunches, </a:t>
            </a:r>
            <a:r>
              <a:rPr kumimoji="0" lang="en-US" altLang="en-US" sz="1400">
                <a:solidFill>
                  <a:schemeClr val="bg2"/>
                </a:solidFill>
                <a:latin typeface="Arial" charset="0"/>
                <a:sym typeface="Symbol" pitchFamily="18" charset="2"/>
              </a:rPr>
              <a:t></a:t>
            </a:r>
            <a:r>
              <a:rPr kumimoji="0" lang="en-US" altLang="en-US" sz="1400" baseline="-25000">
                <a:solidFill>
                  <a:schemeClr val="bg2"/>
                </a:solidFill>
                <a:latin typeface="Arial" charset="0"/>
                <a:sym typeface="Symbol" pitchFamily="18" charset="2"/>
              </a:rPr>
              <a:t> </a:t>
            </a:r>
            <a:r>
              <a:rPr kumimoji="0" lang="en-US" altLang="en-US" sz="1400">
                <a:solidFill>
                  <a:schemeClr val="bg2"/>
                </a:solidFill>
                <a:latin typeface="Arial" charset="0"/>
                <a:sym typeface="Symbol" pitchFamily="18" charset="2"/>
              </a:rPr>
              <a:t>410</a:t>
            </a:r>
            <a:r>
              <a:rPr kumimoji="0" lang="en-US" altLang="en-US" sz="1400" baseline="30000">
                <a:solidFill>
                  <a:schemeClr val="bg2"/>
                </a:solidFill>
                <a:latin typeface="Arial" charset="0"/>
                <a:sym typeface="Symbol" pitchFamily="18" charset="2"/>
              </a:rPr>
              <a:t>12</a:t>
            </a:r>
            <a:r>
              <a:rPr kumimoji="0" lang="en-US" altLang="en-US" sz="1400">
                <a:solidFill>
                  <a:schemeClr val="bg2"/>
                </a:solidFill>
                <a:latin typeface="Arial" charset="0"/>
                <a:sym typeface="Symbol" pitchFamily="18" charset="2"/>
              </a:rPr>
              <a:t> p</a:t>
            </a:r>
            <a:r>
              <a:rPr kumimoji="0" lang="en-US" altLang="en-US" sz="1400" baseline="30000">
                <a:solidFill>
                  <a:schemeClr val="bg2"/>
                </a:solidFill>
                <a:latin typeface="Arial" charset="0"/>
                <a:sym typeface="Symbol" pitchFamily="18" charset="2"/>
              </a:rPr>
              <a:t>+</a:t>
            </a:r>
            <a:r>
              <a:rPr kumimoji="0" lang="en-US" altLang="en-US" sz="1400">
                <a:solidFill>
                  <a:schemeClr val="bg2"/>
                </a:solidFill>
                <a:latin typeface="Arial" charset="0"/>
                <a:sym typeface="Symbol" pitchFamily="18" charset="2"/>
              </a:rPr>
              <a:t>/</a:t>
            </a:r>
            <a:r>
              <a:rPr kumimoji="0" lang="en-US" altLang="en-US" sz="1400" baseline="-25000">
                <a:solidFill>
                  <a:schemeClr val="bg2"/>
                </a:solidFill>
                <a:latin typeface="Arial" charset="0"/>
                <a:sym typeface="Symbol" pitchFamily="18" charset="2"/>
              </a:rPr>
              <a:t> </a:t>
            </a:r>
            <a:r>
              <a:rPr kumimoji="0" lang="en-US" altLang="en-US" sz="1400">
                <a:solidFill>
                  <a:schemeClr val="bg2"/>
                </a:solidFill>
                <a:latin typeface="Arial" charset="0"/>
                <a:sym typeface="Symbol" pitchFamily="18" charset="2"/>
              </a:rPr>
              <a:t>bunch,1.4-26 GeV, </a:t>
            </a:r>
          </a:p>
          <a:p>
            <a:pPr algn="ctr" eaLnBrk="1" hangingPunct="1"/>
            <a:r>
              <a:rPr kumimoji="0" lang="en-US" altLang="en-US" sz="1400">
                <a:solidFill>
                  <a:schemeClr val="bg2"/>
                </a:solidFill>
                <a:latin typeface="Arial" charset="0"/>
                <a:sym typeface="Symbol" pitchFamily="18" charset="2"/>
              </a:rPr>
              <a:t>h=8 changed to h=20 in steps of 2</a:t>
            </a:r>
          </a:p>
        </p:txBody>
      </p:sp>
      <p:pic>
        <p:nvPicPr>
          <p:cNvPr id="94216" name="Picture 7" descr="ad_2_aH"/>
          <p:cNvPicPr>
            <a:picLocks noChangeAspect="1" noChangeArrowheads="1"/>
          </p:cNvPicPr>
          <p:nvPr/>
        </p:nvPicPr>
        <p:blipFill>
          <a:blip r:embed="rId3"/>
          <a:srcRect/>
          <a:stretch>
            <a:fillRect/>
          </a:stretch>
        </p:blipFill>
        <p:spPr bwMode="auto">
          <a:xfrm>
            <a:off x="165100" y="936625"/>
            <a:ext cx="4419600" cy="2219325"/>
          </a:xfrm>
          <a:prstGeom prst="rect">
            <a:avLst/>
          </a:prstGeom>
          <a:noFill/>
          <a:ln w="9525">
            <a:noFill/>
            <a:miter lim="800000"/>
            <a:headEnd/>
            <a:tailEnd/>
          </a:ln>
        </p:spPr>
      </p:pic>
      <p:pic>
        <p:nvPicPr>
          <p:cNvPr id="94217" name="Picture 8"/>
          <p:cNvPicPr>
            <a:picLocks noChangeAspect="1" noChangeArrowheads="1"/>
          </p:cNvPicPr>
          <p:nvPr/>
        </p:nvPicPr>
        <p:blipFill>
          <a:blip r:embed="rId4"/>
          <a:srcRect/>
          <a:stretch>
            <a:fillRect/>
          </a:stretch>
        </p:blipFill>
        <p:spPr bwMode="auto">
          <a:xfrm>
            <a:off x="4471988" y="925513"/>
            <a:ext cx="4495800" cy="2247900"/>
          </a:xfrm>
          <a:prstGeom prst="rect">
            <a:avLst/>
          </a:prstGeom>
          <a:noFill/>
          <a:ln w="9525">
            <a:noFill/>
            <a:miter lim="800000"/>
            <a:headEnd/>
            <a:tailEnd/>
          </a:ln>
        </p:spPr>
      </p:pic>
      <p:pic>
        <p:nvPicPr>
          <p:cNvPr id="94218" name="Picture 9"/>
          <p:cNvPicPr>
            <a:picLocks noChangeAspect="1" noChangeArrowheads="1"/>
          </p:cNvPicPr>
          <p:nvPr/>
        </p:nvPicPr>
        <p:blipFill>
          <a:blip r:embed="rId5"/>
          <a:srcRect/>
          <a:stretch>
            <a:fillRect/>
          </a:stretch>
        </p:blipFill>
        <p:spPr bwMode="auto">
          <a:xfrm>
            <a:off x="5011738" y="3184525"/>
            <a:ext cx="3325812" cy="3325813"/>
          </a:xfrm>
          <a:prstGeom prst="rect">
            <a:avLst/>
          </a:prstGeom>
          <a:noFill/>
          <a:ln w="9525">
            <a:noFill/>
            <a:miter lim="800000"/>
            <a:headEnd/>
            <a:tailEnd/>
          </a:ln>
        </p:spPr>
      </p:pic>
      <p:sp>
        <p:nvSpPr>
          <p:cNvPr id="94219" name="Text Box 10"/>
          <p:cNvSpPr txBox="1">
            <a:spLocks noChangeArrowheads="1"/>
          </p:cNvSpPr>
          <p:nvPr/>
        </p:nvSpPr>
        <p:spPr bwMode="auto">
          <a:xfrm rot="-5400000">
            <a:off x="7103269" y="4568032"/>
            <a:ext cx="3111500" cy="366712"/>
          </a:xfrm>
          <a:prstGeom prst="rect">
            <a:avLst/>
          </a:prstGeom>
          <a:solidFill>
            <a:srgbClr val="FFFF99"/>
          </a:solidFill>
          <a:ln w="9525">
            <a:noFill/>
            <a:miter lim="800000"/>
            <a:headEnd/>
            <a:tailEnd/>
          </a:ln>
        </p:spPr>
        <p:txBody>
          <a:bodyPr lIns="0" rIns="0">
            <a:spAutoFit/>
          </a:bodyPr>
          <a:lstStyle/>
          <a:p>
            <a:pPr algn="ctr" eaLnBrk="1" hangingPunct="1"/>
            <a:r>
              <a:rPr kumimoji="0" lang="en-US" altLang="en-US" sz="1800" b="1">
                <a:solidFill>
                  <a:srgbClr val="0066FF"/>
                </a:solidFill>
                <a:latin typeface="Arial" charset="0"/>
              </a:rPr>
              <a:t>Q Kicker set to minimum</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Footer Placeholder 3"/>
          <p:cNvSpPr>
            <a:spLocks noGrp="1"/>
          </p:cNvSpPr>
          <p:nvPr>
            <p:ph type="ftr" sz="quarter" idx="10"/>
          </p:nvPr>
        </p:nvSpPr>
        <p:spPr>
          <a:noFill/>
        </p:spPr>
        <p:txBody>
          <a:bodyPr/>
          <a:lstStyle/>
          <a:p>
            <a:r>
              <a:rPr lang="en-US" altLang="en-US" smtClean="0"/>
              <a:t>CAS 2015 H.Schmickler (CERN-BE-BI) </a:t>
            </a:r>
          </a:p>
        </p:txBody>
      </p:sp>
      <p:sp>
        <p:nvSpPr>
          <p:cNvPr id="95235" name="Rectangle 28"/>
          <p:cNvSpPr>
            <a:spLocks noGrp="1" noChangeArrowheads="1"/>
          </p:cNvSpPr>
          <p:nvPr>
            <p:ph type="title"/>
          </p:nvPr>
        </p:nvSpPr>
        <p:spPr/>
        <p:txBody>
          <a:bodyPr/>
          <a:lstStyle/>
          <a:p>
            <a:r>
              <a:rPr lang="en-US" altLang="en-US" smtClean="0"/>
              <a:t>Chromaticity (Q’ or </a:t>
            </a:r>
            <a:r>
              <a:rPr lang="en-US" altLang="en-US" smtClean="0">
                <a:sym typeface="Symbol" pitchFamily="18" charset="2"/>
              </a:rPr>
              <a:t></a:t>
            </a:r>
            <a:r>
              <a:rPr lang="en-US" altLang="en-US" smtClean="0"/>
              <a:t>) </a:t>
            </a:r>
          </a:p>
        </p:txBody>
      </p:sp>
      <p:grpSp>
        <p:nvGrpSpPr>
          <p:cNvPr id="2" name="Group 6"/>
          <p:cNvGrpSpPr>
            <a:grpSpLocks/>
          </p:cNvGrpSpPr>
          <p:nvPr/>
        </p:nvGrpSpPr>
        <p:grpSpPr bwMode="auto">
          <a:xfrm>
            <a:off x="188913" y="3157538"/>
            <a:ext cx="7969250" cy="3402012"/>
            <a:chOff x="119" y="1989"/>
            <a:chExt cx="5020" cy="2143"/>
          </a:xfrm>
        </p:grpSpPr>
        <p:grpSp>
          <p:nvGrpSpPr>
            <p:cNvPr id="95241" name="Group 8"/>
            <p:cNvGrpSpPr>
              <a:grpSpLocks/>
            </p:cNvGrpSpPr>
            <p:nvPr/>
          </p:nvGrpSpPr>
          <p:grpSpPr bwMode="auto">
            <a:xfrm>
              <a:off x="674" y="2305"/>
              <a:ext cx="4465" cy="1827"/>
              <a:chOff x="674" y="2305"/>
              <a:chExt cx="4465" cy="1827"/>
            </a:xfrm>
          </p:grpSpPr>
          <p:sp>
            <p:nvSpPr>
              <p:cNvPr id="95243" name="Rectangle 27"/>
              <p:cNvSpPr>
                <a:spLocks noChangeArrowheads="1"/>
              </p:cNvSpPr>
              <p:nvPr/>
            </p:nvSpPr>
            <p:spPr bwMode="auto">
              <a:xfrm>
                <a:off x="674" y="2305"/>
                <a:ext cx="1656" cy="404"/>
              </a:xfrm>
              <a:prstGeom prst="rect">
                <a:avLst/>
              </a:prstGeom>
              <a:noFill/>
              <a:ln w="9525">
                <a:noFill/>
                <a:miter lim="800000"/>
                <a:headEnd/>
                <a:tailEnd/>
              </a:ln>
            </p:spPr>
            <p:txBody>
              <a:bodyPr wrap="none" lIns="92075" tIns="46037" rIns="92075" bIns="46037">
                <a:spAutoFit/>
              </a:bodyPr>
              <a:lstStyle/>
              <a:p>
                <a:pPr algn="ctr"/>
                <a:r>
                  <a:rPr kumimoji="0" lang="en-US" altLang="en-US" sz="1800"/>
                  <a:t>Achromatic incident light</a:t>
                </a:r>
              </a:p>
              <a:p>
                <a:pPr algn="ctr"/>
                <a:r>
                  <a:rPr kumimoji="0" lang="en-US" altLang="en-US" sz="1800">
                    <a:solidFill>
                      <a:srgbClr val="33CCFF"/>
                    </a:solidFill>
                  </a:rPr>
                  <a:t>[Spread in particle energy]</a:t>
                </a:r>
              </a:p>
            </p:txBody>
          </p:sp>
          <p:grpSp>
            <p:nvGrpSpPr>
              <p:cNvPr id="95244" name="Group 11"/>
              <p:cNvGrpSpPr>
                <a:grpSpLocks/>
              </p:cNvGrpSpPr>
              <p:nvPr/>
            </p:nvGrpSpPr>
            <p:grpSpPr bwMode="auto">
              <a:xfrm>
                <a:off x="1532" y="2600"/>
                <a:ext cx="3105" cy="1125"/>
                <a:chOff x="547" y="3041"/>
                <a:chExt cx="2562" cy="844"/>
              </a:xfrm>
            </p:grpSpPr>
            <p:sp>
              <p:nvSpPr>
                <p:cNvPr id="95247" name="Freeform 26"/>
                <p:cNvSpPr>
                  <a:spLocks/>
                </p:cNvSpPr>
                <p:nvPr/>
              </p:nvSpPr>
              <p:spPr bwMode="auto">
                <a:xfrm>
                  <a:off x="547" y="3161"/>
                  <a:ext cx="1071" cy="647"/>
                </a:xfrm>
                <a:custGeom>
                  <a:avLst/>
                  <a:gdLst>
                    <a:gd name="T0" fmla="*/ 124 w 1104"/>
                    <a:gd name="T1" fmla="*/ 0 h 768"/>
                    <a:gd name="T2" fmla="*/ 43 w 1104"/>
                    <a:gd name="T3" fmla="*/ 40 h 768"/>
                    <a:gd name="T4" fmla="*/ 81 w 1104"/>
                    <a:gd name="T5" fmla="*/ 82 h 768"/>
                    <a:gd name="T6" fmla="*/ 43 w 1104"/>
                    <a:gd name="T7" fmla="*/ 82 h 768"/>
                    <a:gd name="T8" fmla="*/ 81 w 1104"/>
                    <a:gd name="T9" fmla="*/ 123 h 768"/>
                    <a:gd name="T10" fmla="*/ 43 w 1104"/>
                    <a:gd name="T11" fmla="*/ 142 h 768"/>
                    <a:gd name="T12" fmla="*/ 81 w 1104"/>
                    <a:gd name="T13" fmla="*/ 163 h 768"/>
                    <a:gd name="T14" fmla="*/ 43 w 1104"/>
                    <a:gd name="T15" fmla="*/ 184 h 768"/>
                    <a:gd name="T16" fmla="*/ 81 w 1104"/>
                    <a:gd name="T17" fmla="*/ 203 h 768"/>
                    <a:gd name="T18" fmla="*/ 43 w 1104"/>
                    <a:gd name="T19" fmla="*/ 245 h 768"/>
                    <a:gd name="T20" fmla="*/ 81 w 1104"/>
                    <a:gd name="T21" fmla="*/ 265 h 768"/>
                    <a:gd name="T22" fmla="*/ 43 w 1104"/>
                    <a:gd name="T23" fmla="*/ 286 h 768"/>
                    <a:gd name="T24" fmla="*/ 81 w 1104"/>
                    <a:gd name="T25" fmla="*/ 305 h 768"/>
                    <a:gd name="T26" fmla="*/ 0 w 1104"/>
                    <a:gd name="T27" fmla="*/ 326 h 768"/>
                    <a:gd name="T28" fmla="*/ 949 w 1104"/>
                    <a:gd name="T29" fmla="*/ 326 h 768"/>
                    <a:gd name="T30" fmla="*/ 949 w 1104"/>
                    <a:gd name="T31" fmla="*/ 0 h 768"/>
                    <a:gd name="T32" fmla="*/ 124 w 1104"/>
                    <a:gd name="T33" fmla="*/ 0 h 7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04"/>
                    <a:gd name="T52" fmla="*/ 0 h 768"/>
                    <a:gd name="T53" fmla="*/ 1104 w 1104"/>
                    <a:gd name="T54" fmla="*/ 768 h 7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04" h="768">
                      <a:moveTo>
                        <a:pt x="144" y="0"/>
                      </a:moveTo>
                      <a:lnTo>
                        <a:pt x="48" y="96"/>
                      </a:lnTo>
                      <a:lnTo>
                        <a:pt x="96" y="192"/>
                      </a:lnTo>
                      <a:lnTo>
                        <a:pt x="48" y="192"/>
                      </a:lnTo>
                      <a:lnTo>
                        <a:pt x="96" y="288"/>
                      </a:lnTo>
                      <a:lnTo>
                        <a:pt x="48" y="336"/>
                      </a:lnTo>
                      <a:lnTo>
                        <a:pt x="96" y="384"/>
                      </a:lnTo>
                      <a:lnTo>
                        <a:pt x="48" y="432"/>
                      </a:lnTo>
                      <a:lnTo>
                        <a:pt x="96" y="480"/>
                      </a:lnTo>
                      <a:lnTo>
                        <a:pt x="48" y="576"/>
                      </a:lnTo>
                      <a:lnTo>
                        <a:pt x="96" y="624"/>
                      </a:lnTo>
                      <a:lnTo>
                        <a:pt x="48" y="672"/>
                      </a:lnTo>
                      <a:lnTo>
                        <a:pt x="96" y="720"/>
                      </a:lnTo>
                      <a:lnTo>
                        <a:pt x="0" y="768"/>
                      </a:lnTo>
                      <a:lnTo>
                        <a:pt x="1104" y="768"/>
                      </a:lnTo>
                      <a:lnTo>
                        <a:pt x="1104" y="0"/>
                      </a:lnTo>
                      <a:lnTo>
                        <a:pt x="144" y="0"/>
                      </a:lnTo>
                      <a:close/>
                    </a:path>
                  </a:pathLst>
                </a:custGeom>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2700000" scaled="1"/>
                </a:gradFill>
                <a:ln w="12700">
                  <a:solidFill>
                    <a:schemeClr val="tx1"/>
                  </a:solidFill>
                  <a:round/>
                  <a:headEnd type="none" w="sm" len="sm"/>
                  <a:tailEnd type="none" w="sm" len="sm"/>
                </a:ln>
              </p:spPr>
              <p:txBody>
                <a:bodyPr wrap="none" anchor="ctr"/>
                <a:lstStyle/>
                <a:p>
                  <a:endParaRPr lang="ru-RU"/>
                </a:p>
              </p:txBody>
            </p:sp>
            <p:sp>
              <p:nvSpPr>
                <p:cNvPr id="95248" name="Line 25"/>
                <p:cNvSpPr>
                  <a:spLocks noChangeShapeType="1"/>
                </p:cNvSpPr>
                <p:nvPr/>
              </p:nvSpPr>
              <p:spPr bwMode="auto">
                <a:xfrm>
                  <a:off x="1618" y="3160"/>
                  <a:ext cx="792" cy="323"/>
                </a:xfrm>
                <a:prstGeom prst="line">
                  <a:avLst/>
                </a:prstGeom>
                <a:noFill/>
                <a:ln w="12700">
                  <a:solidFill>
                    <a:srgbClr val="CC00FF"/>
                  </a:solidFill>
                  <a:round/>
                  <a:headEnd type="none" w="sm" len="sm"/>
                  <a:tailEnd type="none" w="sm" len="sm"/>
                </a:ln>
              </p:spPr>
              <p:txBody>
                <a:bodyPr wrap="none" anchor="ctr"/>
                <a:lstStyle/>
                <a:p>
                  <a:endParaRPr lang="ru-RU"/>
                </a:p>
              </p:txBody>
            </p:sp>
            <p:sp>
              <p:nvSpPr>
                <p:cNvPr id="95249" name="Line 24"/>
                <p:cNvSpPr>
                  <a:spLocks noChangeShapeType="1"/>
                </p:cNvSpPr>
                <p:nvPr/>
              </p:nvSpPr>
              <p:spPr bwMode="auto">
                <a:xfrm flipV="1">
                  <a:off x="1618" y="3483"/>
                  <a:ext cx="792" cy="325"/>
                </a:xfrm>
                <a:prstGeom prst="line">
                  <a:avLst/>
                </a:prstGeom>
                <a:noFill/>
                <a:ln w="12700">
                  <a:solidFill>
                    <a:srgbClr val="CC00FF"/>
                  </a:solidFill>
                  <a:round/>
                  <a:headEnd type="none" w="sm" len="sm"/>
                  <a:tailEnd type="none" w="sm" len="sm"/>
                </a:ln>
              </p:spPr>
              <p:txBody>
                <a:bodyPr wrap="none" anchor="ctr"/>
                <a:lstStyle/>
                <a:p>
                  <a:endParaRPr lang="ru-RU"/>
                </a:p>
              </p:txBody>
            </p:sp>
            <p:sp>
              <p:nvSpPr>
                <p:cNvPr id="95250" name="Line 23"/>
                <p:cNvSpPr>
                  <a:spLocks noChangeShapeType="1"/>
                </p:cNvSpPr>
                <p:nvPr/>
              </p:nvSpPr>
              <p:spPr bwMode="auto">
                <a:xfrm>
                  <a:off x="1618" y="3322"/>
                  <a:ext cx="792" cy="161"/>
                </a:xfrm>
                <a:prstGeom prst="line">
                  <a:avLst/>
                </a:prstGeom>
                <a:noFill/>
                <a:ln w="12700">
                  <a:solidFill>
                    <a:srgbClr val="CC00FF"/>
                  </a:solidFill>
                  <a:round/>
                  <a:headEnd type="none" w="sm" len="sm"/>
                  <a:tailEnd type="none" w="sm" len="sm"/>
                </a:ln>
              </p:spPr>
              <p:txBody>
                <a:bodyPr wrap="none" anchor="ctr"/>
                <a:lstStyle/>
                <a:p>
                  <a:endParaRPr lang="ru-RU"/>
                </a:p>
              </p:txBody>
            </p:sp>
            <p:sp>
              <p:nvSpPr>
                <p:cNvPr id="95251" name="Line 22"/>
                <p:cNvSpPr>
                  <a:spLocks noChangeShapeType="1"/>
                </p:cNvSpPr>
                <p:nvPr/>
              </p:nvSpPr>
              <p:spPr bwMode="auto">
                <a:xfrm flipV="1">
                  <a:off x="1618" y="3483"/>
                  <a:ext cx="792" cy="162"/>
                </a:xfrm>
                <a:prstGeom prst="line">
                  <a:avLst/>
                </a:prstGeom>
                <a:noFill/>
                <a:ln w="12700">
                  <a:solidFill>
                    <a:srgbClr val="CC00FF"/>
                  </a:solidFill>
                  <a:round/>
                  <a:headEnd type="none" w="sm" len="sm"/>
                  <a:tailEnd type="none" w="sm" len="sm"/>
                </a:ln>
              </p:spPr>
              <p:txBody>
                <a:bodyPr wrap="none" anchor="ctr"/>
                <a:lstStyle/>
                <a:p>
                  <a:endParaRPr lang="ru-RU"/>
                </a:p>
              </p:txBody>
            </p:sp>
            <p:sp>
              <p:nvSpPr>
                <p:cNvPr id="95252" name="Line 21"/>
                <p:cNvSpPr>
                  <a:spLocks noChangeShapeType="1"/>
                </p:cNvSpPr>
                <p:nvPr/>
              </p:nvSpPr>
              <p:spPr bwMode="auto">
                <a:xfrm>
                  <a:off x="1618" y="3160"/>
                  <a:ext cx="1165" cy="323"/>
                </a:xfrm>
                <a:prstGeom prst="line">
                  <a:avLst/>
                </a:prstGeom>
                <a:noFill/>
                <a:ln w="12700">
                  <a:solidFill>
                    <a:srgbClr val="00FF66"/>
                  </a:solidFill>
                  <a:round/>
                  <a:headEnd type="none" w="sm" len="sm"/>
                  <a:tailEnd type="none" w="sm" len="sm"/>
                </a:ln>
              </p:spPr>
              <p:txBody>
                <a:bodyPr wrap="none" anchor="ctr"/>
                <a:lstStyle/>
                <a:p>
                  <a:endParaRPr lang="ru-RU"/>
                </a:p>
              </p:txBody>
            </p:sp>
            <p:sp>
              <p:nvSpPr>
                <p:cNvPr id="95253" name="Line 20"/>
                <p:cNvSpPr>
                  <a:spLocks noChangeShapeType="1"/>
                </p:cNvSpPr>
                <p:nvPr/>
              </p:nvSpPr>
              <p:spPr bwMode="auto">
                <a:xfrm flipV="1">
                  <a:off x="1618" y="3483"/>
                  <a:ext cx="1165" cy="325"/>
                </a:xfrm>
                <a:prstGeom prst="line">
                  <a:avLst/>
                </a:prstGeom>
                <a:noFill/>
                <a:ln w="12700">
                  <a:solidFill>
                    <a:srgbClr val="00FF66"/>
                  </a:solidFill>
                  <a:round/>
                  <a:headEnd type="none" w="sm" len="sm"/>
                  <a:tailEnd type="none" w="sm" len="sm"/>
                </a:ln>
              </p:spPr>
              <p:txBody>
                <a:bodyPr wrap="none" anchor="ctr"/>
                <a:lstStyle/>
                <a:p>
                  <a:endParaRPr lang="ru-RU"/>
                </a:p>
              </p:txBody>
            </p:sp>
            <p:sp>
              <p:nvSpPr>
                <p:cNvPr id="95254" name="Line 19"/>
                <p:cNvSpPr>
                  <a:spLocks noChangeShapeType="1"/>
                </p:cNvSpPr>
                <p:nvPr/>
              </p:nvSpPr>
              <p:spPr bwMode="auto">
                <a:xfrm>
                  <a:off x="1618" y="3322"/>
                  <a:ext cx="1165" cy="161"/>
                </a:xfrm>
                <a:prstGeom prst="line">
                  <a:avLst/>
                </a:prstGeom>
                <a:noFill/>
                <a:ln w="12700">
                  <a:solidFill>
                    <a:srgbClr val="00FF66"/>
                  </a:solidFill>
                  <a:round/>
                  <a:headEnd type="none" w="sm" len="sm"/>
                  <a:tailEnd type="none" w="sm" len="sm"/>
                </a:ln>
              </p:spPr>
              <p:txBody>
                <a:bodyPr wrap="none" anchor="ctr"/>
                <a:lstStyle/>
                <a:p>
                  <a:endParaRPr lang="ru-RU"/>
                </a:p>
              </p:txBody>
            </p:sp>
            <p:sp>
              <p:nvSpPr>
                <p:cNvPr id="95255" name="Line 18"/>
                <p:cNvSpPr>
                  <a:spLocks noChangeShapeType="1"/>
                </p:cNvSpPr>
                <p:nvPr/>
              </p:nvSpPr>
              <p:spPr bwMode="auto">
                <a:xfrm flipV="1">
                  <a:off x="1618" y="3483"/>
                  <a:ext cx="1165" cy="162"/>
                </a:xfrm>
                <a:prstGeom prst="line">
                  <a:avLst/>
                </a:prstGeom>
                <a:noFill/>
                <a:ln w="12700">
                  <a:solidFill>
                    <a:srgbClr val="00FF66"/>
                  </a:solidFill>
                  <a:round/>
                  <a:headEnd type="none" w="sm" len="sm"/>
                  <a:tailEnd type="none" w="sm" len="sm"/>
                </a:ln>
              </p:spPr>
              <p:txBody>
                <a:bodyPr wrap="none" anchor="ctr"/>
                <a:lstStyle/>
                <a:p>
                  <a:endParaRPr lang="ru-RU"/>
                </a:p>
              </p:txBody>
            </p:sp>
            <p:sp>
              <p:nvSpPr>
                <p:cNvPr id="95256" name="Line 17"/>
                <p:cNvSpPr>
                  <a:spLocks noChangeShapeType="1"/>
                </p:cNvSpPr>
                <p:nvPr/>
              </p:nvSpPr>
              <p:spPr bwMode="auto">
                <a:xfrm>
                  <a:off x="1618" y="3160"/>
                  <a:ext cx="1491" cy="323"/>
                </a:xfrm>
                <a:prstGeom prst="line">
                  <a:avLst/>
                </a:prstGeom>
                <a:noFill/>
                <a:ln w="12700">
                  <a:solidFill>
                    <a:srgbClr val="FF3300"/>
                  </a:solidFill>
                  <a:round/>
                  <a:headEnd type="none" w="sm" len="sm"/>
                  <a:tailEnd type="none" w="sm" len="sm"/>
                </a:ln>
              </p:spPr>
              <p:txBody>
                <a:bodyPr wrap="none" anchor="ctr"/>
                <a:lstStyle/>
                <a:p>
                  <a:endParaRPr lang="ru-RU"/>
                </a:p>
              </p:txBody>
            </p:sp>
            <p:sp>
              <p:nvSpPr>
                <p:cNvPr id="95257" name="Line 16"/>
                <p:cNvSpPr>
                  <a:spLocks noChangeShapeType="1"/>
                </p:cNvSpPr>
                <p:nvPr/>
              </p:nvSpPr>
              <p:spPr bwMode="auto">
                <a:xfrm flipV="1">
                  <a:off x="1618" y="3483"/>
                  <a:ext cx="1491" cy="325"/>
                </a:xfrm>
                <a:prstGeom prst="line">
                  <a:avLst/>
                </a:prstGeom>
                <a:noFill/>
                <a:ln w="12700">
                  <a:solidFill>
                    <a:srgbClr val="FF3300"/>
                  </a:solidFill>
                  <a:round/>
                  <a:headEnd type="none" w="sm" len="sm"/>
                  <a:tailEnd type="none" w="sm" len="sm"/>
                </a:ln>
              </p:spPr>
              <p:txBody>
                <a:bodyPr wrap="none" anchor="ctr"/>
                <a:lstStyle/>
                <a:p>
                  <a:endParaRPr lang="ru-RU"/>
                </a:p>
              </p:txBody>
            </p:sp>
            <p:sp>
              <p:nvSpPr>
                <p:cNvPr id="95258" name="Line 15"/>
                <p:cNvSpPr>
                  <a:spLocks noChangeShapeType="1"/>
                </p:cNvSpPr>
                <p:nvPr/>
              </p:nvSpPr>
              <p:spPr bwMode="auto">
                <a:xfrm>
                  <a:off x="1618" y="3322"/>
                  <a:ext cx="1491" cy="161"/>
                </a:xfrm>
                <a:prstGeom prst="line">
                  <a:avLst/>
                </a:prstGeom>
                <a:noFill/>
                <a:ln w="12700">
                  <a:solidFill>
                    <a:srgbClr val="FF3300"/>
                  </a:solidFill>
                  <a:round/>
                  <a:headEnd type="none" w="sm" len="sm"/>
                  <a:tailEnd type="none" w="sm" len="sm"/>
                </a:ln>
              </p:spPr>
              <p:txBody>
                <a:bodyPr wrap="none" anchor="ctr"/>
                <a:lstStyle/>
                <a:p>
                  <a:endParaRPr lang="ru-RU"/>
                </a:p>
              </p:txBody>
            </p:sp>
            <p:sp>
              <p:nvSpPr>
                <p:cNvPr id="95259" name="Line 14"/>
                <p:cNvSpPr>
                  <a:spLocks noChangeShapeType="1"/>
                </p:cNvSpPr>
                <p:nvPr/>
              </p:nvSpPr>
              <p:spPr bwMode="auto">
                <a:xfrm flipV="1">
                  <a:off x="1618" y="3483"/>
                  <a:ext cx="1491" cy="162"/>
                </a:xfrm>
                <a:prstGeom prst="line">
                  <a:avLst/>
                </a:prstGeom>
                <a:noFill/>
                <a:ln w="12700">
                  <a:solidFill>
                    <a:srgbClr val="FF3300"/>
                  </a:solidFill>
                  <a:round/>
                  <a:headEnd type="none" w="sm" len="sm"/>
                  <a:tailEnd type="none" w="sm" len="sm"/>
                </a:ln>
              </p:spPr>
              <p:txBody>
                <a:bodyPr wrap="none" anchor="ctr"/>
                <a:lstStyle/>
                <a:p>
                  <a:endParaRPr lang="ru-RU"/>
                </a:p>
              </p:txBody>
            </p:sp>
            <p:sp>
              <p:nvSpPr>
                <p:cNvPr id="95260" name="Oval 13"/>
                <p:cNvSpPr>
                  <a:spLocks noChangeArrowheads="1"/>
                </p:cNvSpPr>
                <p:nvPr/>
              </p:nvSpPr>
              <p:spPr bwMode="auto">
                <a:xfrm>
                  <a:off x="1576" y="3041"/>
                  <a:ext cx="132" cy="844"/>
                </a:xfrm>
                <a:prstGeom prst="ellipse">
                  <a:avLst/>
                </a:prstGeom>
                <a:solidFill>
                  <a:schemeClr val="bg1"/>
                </a:solidFill>
                <a:ln w="12700">
                  <a:solidFill>
                    <a:schemeClr val="tx1"/>
                  </a:solidFill>
                  <a:round/>
                  <a:headEnd/>
                  <a:tailEnd/>
                </a:ln>
              </p:spPr>
              <p:txBody>
                <a:bodyPr wrap="none" anchor="ctr"/>
                <a:lstStyle/>
                <a:p>
                  <a:pPr>
                    <a:lnSpc>
                      <a:spcPct val="90000"/>
                    </a:lnSpc>
                    <a:spcBef>
                      <a:spcPct val="20000"/>
                    </a:spcBef>
                    <a:buFontTx/>
                    <a:buChar char="•"/>
                  </a:pPr>
                  <a:endParaRPr lang="en-US" altLang="en-US"/>
                </a:p>
              </p:txBody>
            </p:sp>
            <p:sp>
              <p:nvSpPr>
                <p:cNvPr id="95261" name="AutoShape 12"/>
                <p:cNvSpPr>
                  <a:spLocks noChangeArrowheads="1"/>
                </p:cNvSpPr>
                <p:nvPr/>
              </p:nvSpPr>
              <p:spPr bwMode="auto">
                <a:xfrm>
                  <a:off x="737" y="3365"/>
                  <a:ext cx="738" cy="196"/>
                </a:xfrm>
                <a:prstGeom prst="rightArrow">
                  <a:avLst>
                    <a:gd name="adj1" fmla="val 50000"/>
                    <a:gd name="adj2" fmla="val 188283"/>
                  </a:avLst>
                </a:prstGeom>
                <a:solidFill>
                  <a:schemeClr val="tx1"/>
                </a:solidFill>
                <a:ln w="12700">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grpSp>
          <p:sp>
            <p:nvSpPr>
              <p:cNvPr id="95245" name="Rectangle 10"/>
              <p:cNvSpPr>
                <a:spLocks noChangeArrowheads="1"/>
              </p:cNvSpPr>
              <p:nvPr/>
            </p:nvSpPr>
            <p:spPr bwMode="auto">
              <a:xfrm>
                <a:off x="2413" y="3728"/>
                <a:ext cx="892" cy="404"/>
              </a:xfrm>
              <a:prstGeom prst="rect">
                <a:avLst/>
              </a:prstGeom>
              <a:noFill/>
              <a:ln w="9525">
                <a:noFill/>
                <a:miter lim="800000"/>
                <a:headEnd/>
                <a:tailEnd/>
              </a:ln>
            </p:spPr>
            <p:txBody>
              <a:bodyPr wrap="none" lIns="92075" tIns="46037" rIns="92075" bIns="46037">
                <a:spAutoFit/>
              </a:bodyPr>
              <a:lstStyle/>
              <a:p>
                <a:pPr algn="ctr"/>
                <a:r>
                  <a:rPr kumimoji="0" lang="en-US" altLang="en-US" sz="1800"/>
                  <a:t>Lens</a:t>
                </a:r>
              </a:p>
              <a:p>
                <a:pPr algn="ctr"/>
                <a:r>
                  <a:rPr kumimoji="0" lang="en-US" altLang="en-US" sz="1800">
                    <a:solidFill>
                      <a:srgbClr val="33CCFF"/>
                    </a:solidFill>
                  </a:rPr>
                  <a:t>[Quadrupole]</a:t>
                </a:r>
              </a:p>
            </p:txBody>
          </p:sp>
          <p:sp>
            <p:nvSpPr>
              <p:cNvPr id="95246" name="Rectangle 9"/>
              <p:cNvSpPr>
                <a:spLocks noChangeArrowheads="1"/>
              </p:cNvSpPr>
              <p:nvPr/>
            </p:nvSpPr>
            <p:spPr bwMode="auto">
              <a:xfrm>
                <a:off x="4003" y="3313"/>
                <a:ext cx="1136" cy="405"/>
              </a:xfrm>
              <a:prstGeom prst="rect">
                <a:avLst/>
              </a:prstGeom>
              <a:noFill/>
              <a:ln w="9525">
                <a:noFill/>
                <a:miter lim="800000"/>
                <a:headEnd/>
                <a:tailEnd/>
              </a:ln>
            </p:spPr>
            <p:txBody>
              <a:bodyPr wrap="none" lIns="92075" tIns="46037" rIns="92075" bIns="46037">
                <a:spAutoFit/>
              </a:bodyPr>
              <a:lstStyle/>
              <a:p>
                <a:pPr algn="ctr"/>
                <a:r>
                  <a:rPr kumimoji="0" lang="en-US" altLang="en-US" sz="1800"/>
                  <a:t>Focal length is</a:t>
                </a:r>
              </a:p>
              <a:p>
                <a:pPr algn="ctr"/>
                <a:r>
                  <a:rPr kumimoji="0" lang="en-US" altLang="en-US" sz="1800"/>
                  <a:t>energy dependent</a:t>
                </a:r>
              </a:p>
            </p:txBody>
          </p:sp>
        </p:grpSp>
        <p:sp>
          <p:nvSpPr>
            <p:cNvPr id="95242" name="Rectangle 7"/>
            <p:cNvSpPr>
              <a:spLocks noChangeArrowheads="1"/>
            </p:cNvSpPr>
            <p:nvPr/>
          </p:nvSpPr>
          <p:spPr bwMode="auto">
            <a:xfrm>
              <a:off x="119" y="1989"/>
              <a:ext cx="1666" cy="327"/>
            </a:xfrm>
            <a:prstGeom prst="rect">
              <a:avLst/>
            </a:prstGeom>
            <a:noFill/>
            <a:ln w="9525">
              <a:noFill/>
              <a:miter lim="800000"/>
              <a:headEnd/>
              <a:tailEnd/>
            </a:ln>
          </p:spPr>
          <p:txBody>
            <a:bodyPr wrap="none" lIns="92075" tIns="46037" rIns="92075" bIns="46037">
              <a:spAutoFit/>
            </a:bodyPr>
            <a:lstStyle/>
            <a:p>
              <a:r>
                <a:rPr kumimoji="0" lang="en-US" altLang="en-US" sz="2800" b="1">
                  <a:solidFill>
                    <a:schemeClr val="tx2"/>
                  </a:solidFill>
                </a:rPr>
                <a:t>Optics Analogy:</a:t>
              </a:r>
            </a:p>
          </p:txBody>
        </p:sp>
      </p:grpSp>
      <p:sp>
        <p:nvSpPr>
          <p:cNvPr id="95237" name="Text Box 5"/>
          <p:cNvSpPr txBox="1">
            <a:spLocks noChangeArrowheads="1"/>
          </p:cNvSpPr>
          <p:nvPr/>
        </p:nvSpPr>
        <p:spPr bwMode="auto">
          <a:xfrm>
            <a:off x="188913" y="1509713"/>
            <a:ext cx="3819525" cy="1127125"/>
          </a:xfrm>
          <a:prstGeom prst="rect">
            <a:avLst/>
          </a:prstGeom>
          <a:noFill/>
          <a:ln w="9525">
            <a:noFill/>
            <a:miter lim="800000"/>
            <a:headEnd/>
            <a:tailEnd/>
          </a:ln>
        </p:spPr>
        <p:txBody>
          <a:bodyPr wrap="none">
            <a:spAutoFit/>
          </a:bodyPr>
          <a:lstStyle/>
          <a:p>
            <a:pPr algn="ctr"/>
            <a:r>
              <a:rPr kumimoji="0" lang="en-US" altLang="en-US"/>
              <a:t>Spread in the Machine Tune </a:t>
            </a:r>
          </a:p>
          <a:p>
            <a:pPr algn="ctr"/>
            <a:r>
              <a:rPr kumimoji="0" lang="en-US" altLang="en-US"/>
              <a:t>due to Particle Energy Spread</a:t>
            </a:r>
          </a:p>
          <a:p>
            <a:pPr algn="ctr"/>
            <a:r>
              <a:rPr kumimoji="0" lang="en-US" altLang="en-US" sz="2000">
                <a:solidFill>
                  <a:srgbClr val="33CCFF"/>
                </a:solidFill>
              </a:rPr>
              <a:t>Controlled by Sextupole magnets</a:t>
            </a:r>
          </a:p>
        </p:txBody>
      </p:sp>
      <p:sp>
        <p:nvSpPr>
          <p:cNvPr id="95238" name="Rectangle 4"/>
          <p:cNvSpPr>
            <a:spLocks noChangeArrowheads="1"/>
          </p:cNvSpPr>
          <p:nvPr/>
        </p:nvSpPr>
        <p:spPr bwMode="auto">
          <a:xfrm>
            <a:off x="4265613" y="1062038"/>
            <a:ext cx="4467225" cy="2143125"/>
          </a:xfrm>
          <a:prstGeom prst="rect">
            <a:avLst/>
          </a:prstGeom>
          <a:solidFill>
            <a:schemeClr val="tx1"/>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graphicFrame>
        <p:nvGraphicFramePr>
          <p:cNvPr id="95239" name="Object 3"/>
          <p:cNvGraphicFramePr>
            <a:graphicFrameLocks noChangeAspect="1"/>
          </p:cNvGraphicFramePr>
          <p:nvPr/>
        </p:nvGraphicFramePr>
        <p:xfrm>
          <a:off x="4276725" y="1147763"/>
          <a:ext cx="4276725" cy="1162050"/>
        </p:xfrm>
        <a:graphic>
          <a:graphicData uri="http://schemas.openxmlformats.org/presentationml/2006/ole">
            <p:oleObj spid="_x0000_s95239" name="Equation" r:id="rId3" imgW="2043813" imgH="495085" progId="Equation.3">
              <p:embed/>
            </p:oleObj>
          </a:graphicData>
        </a:graphic>
      </p:graphicFrame>
      <p:graphicFrame>
        <p:nvGraphicFramePr>
          <p:cNvPr id="95240" name="Object 2"/>
          <p:cNvGraphicFramePr>
            <a:graphicFrameLocks noChangeAspect="1"/>
          </p:cNvGraphicFramePr>
          <p:nvPr/>
        </p:nvGraphicFramePr>
        <p:xfrm>
          <a:off x="5902325" y="2305050"/>
          <a:ext cx="955675" cy="876300"/>
        </p:xfrm>
        <a:graphic>
          <a:graphicData uri="http://schemas.openxmlformats.org/presentationml/2006/ole">
            <p:oleObj spid="_x0000_s95240" name="Equation" r:id="rId4" imgW="457200" imgH="41910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oter Placeholder 3"/>
          <p:cNvSpPr>
            <a:spLocks noGrp="1"/>
          </p:cNvSpPr>
          <p:nvPr>
            <p:ph type="ftr" sz="quarter" idx="10"/>
          </p:nvPr>
        </p:nvSpPr>
        <p:spPr>
          <a:noFill/>
        </p:spPr>
        <p:txBody>
          <a:bodyPr/>
          <a:lstStyle/>
          <a:p>
            <a:r>
              <a:rPr lang="en-US" altLang="en-US" smtClean="0"/>
              <a:t>CAS 2015 H.Schmickler (CERN-BE-BI) </a:t>
            </a:r>
          </a:p>
        </p:txBody>
      </p:sp>
      <p:sp>
        <p:nvSpPr>
          <p:cNvPr id="96259" name="Rectangle 37"/>
          <p:cNvSpPr>
            <a:spLocks noGrp="1" noChangeArrowheads="1"/>
          </p:cNvSpPr>
          <p:nvPr>
            <p:ph type="title"/>
          </p:nvPr>
        </p:nvSpPr>
        <p:spPr>
          <a:xfrm>
            <a:off x="749300" y="190500"/>
            <a:ext cx="8161338" cy="676275"/>
          </a:xfrm>
        </p:spPr>
        <p:txBody>
          <a:bodyPr/>
          <a:lstStyle/>
          <a:p>
            <a:r>
              <a:rPr lang="en-GB" altLang="en-US" sz="3200" smtClean="0"/>
              <a:t>Chromaticity - What observable to choose?</a:t>
            </a:r>
          </a:p>
        </p:txBody>
      </p:sp>
      <p:graphicFrame>
        <p:nvGraphicFramePr>
          <p:cNvPr id="486407" name="Group 7"/>
          <p:cNvGraphicFramePr>
            <a:graphicFrameLocks noGrp="1"/>
          </p:cNvGraphicFramePr>
          <p:nvPr/>
        </p:nvGraphicFramePr>
        <p:xfrm>
          <a:off x="474663" y="993775"/>
          <a:ext cx="8313737" cy="5583238"/>
        </p:xfrm>
        <a:graphic>
          <a:graphicData uri="http://schemas.openxmlformats.org/drawingml/2006/table">
            <a:tbl>
              <a:tblPr/>
              <a:tblGrid>
                <a:gridCol w="3505200"/>
                <a:gridCol w="727075"/>
                <a:gridCol w="4081462"/>
              </a:tblGrid>
              <a:tr h="89378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rgbClr val="FFCC00"/>
                          </a:solidFill>
                          <a:effectLst/>
                          <a:latin typeface="Times New Roman" pitchFamily="18" charset="0"/>
                        </a:rPr>
                        <a:t>Tune Difference for different beam momenta</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GB" sz="4000" b="0" i="0" u="none" strike="noStrike" cap="none" normalizeH="0" baseline="0" smtClean="0">
                          <a:ln>
                            <a:noFill/>
                          </a:ln>
                          <a:solidFill>
                            <a:srgbClr val="FFCC00"/>
                          </a:solidFill>
                          <a:effectLst/>
                          <a:latin typeface="Times New Roman" pitchFamily="18" charset="0"/>
                          <a:sym typeface="Symbol" pitchFamily="18" charset="2"/>
                        </a:rPr>
                        <a:t></a:t>
                      </a:r>
                      <a:endParaRPr kumimoji="1" lang="en-GB" sz="4000" b="0" i="0" u="none" strike="noStrike" cap="none" normalizeH="0" baseline="0" smtClean="0">
                        <a:ln>
                          <a:noFill/>
                        </a:ln>
                        <a:solidFill>
                          <a:srgbClr val="FFCC00"/>
                        </a:solidFill>
                        <a:effectLst/>
                        <a:latin typeface="Times New Roman" pitchFamily="18" charset="0"/>
                      </a:endParaRPr>
                    </a:p>
                  </a:txBody>
                  <a:tcPr marL="90000" marR="90000" marT="46801" marB="468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chemeClr val="tx1"/>
                          </a:solidFill>
                          <a:effectLst/>
                          <a:latin typeface="Times New Roman" pitchFamily="18" charset="0"/>
                        </a:rPr>
                        <a:t>used at HERA, RHIC and Tevatron in combination with PLL tune tracking</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r>
              <a:tr h="89060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chemeClr val="tx1"/>
                          </a:solidFill>
                          <a:effectLst/>
                          <a:latin typeface="Times New Roman" pitchFamily="18" charset="0"/>
                        </a:rPr>
                        <a:t>Width of tune peak or</a:t>
                      </a:r>
                      <a:br>
                        <a:rPr kumimoji="1" lang="en-GB" sz="2000" b="0" i="0" u="none" strike="noStrike" cap="none" normalizeH="0" baseline="0" smtClean="0">
                          <a:ln>
                            <a:noFill/>
                          </a:ln>
                          <a:solidFill>
                            <a:schemeClr val="tx1"/>
                          </a:solidFill>
                          <a:effectLst/>
                          <a:latin typeface="Times New Roman" pitchFamily="18" charset="0"/>
                        </a:rPr>
                      </a:br>
                      <a:r>
                        <a:rPr kumimoji="1" lang="en-GB" sz="2000" b="0" i="0" u="none" strike="noStrike" cap="none" normalizeH="0" baseline="0" smtClean="0">
                          <a:ln>
                            <a:noFill/>
                          </a:ln>
                          <a:solidFill>
                            <a:schemeClr val="tx1"/>
                          </a:solidFill>
                          <a:effectLst/>
                          <a:latin typeface="Times New Roman" pitchFamily="18" charset="0"/>
                        </a:rPr>
                        <a:t>damping time</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GB" sz="4000" b="0" i="0" u="none" strike="noStrike" cap="none" normalizeH="0" baseline="0" smtClean="0">
                          <a:ln>
                            <a:noFill/>
                          </a:ln>
                          <a:solidFill>
                            <a:srgbClr val="FFCC00"/>
                          </a:solidFill>
                          <a:effectLst/>
                          <a:latin typeface="Times New Roman" pitchFamily="18" charset="0"/>
                          <a:sym typeface="Symbol" pitchFamily="18" charset="2"/>
                        </a:rPr>
                        <a:t></a:t>
                      </a:r>
                      <a:endParaRPr kumimoji="1" lang="en-GB" sz="2400" b="0" i="0" u="none" strike="noStrike" cap="none" normalizeH="0" baseline="0" smtClean="0">
                        <a:ln>
                          <a:noFill/>
                        </a:ln>
                        <a:solidFill>
                          <a:srgbClr val="FFCC00"/>
                        </a:solidFill>
                        <a:effectLst/>
                        <a:latin typeface="Times New Roman" pitchFamily="18" charset="0"/>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rgbClr val="FFCC00"/>
                          </a:solidFill>
                          <a:effectLst/>
                          <a:latin typeface="Times New Roman" pitchFamily="18" charset="0"/>
                        </a:rPr>
                        <a:t>model dependent, non-linear effects, Used extensively at DESY</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02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rgbClr val="FFCC00"/>
                          </a:solidFill>
                          <a:effectLst/>
                          <a:latin typeface="Times New Roman" pitchFamily="18" charset="0"/>
                        </a:rPr>
                        <a:t>Amplitude ratio of synchrotron sidebands</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GB" sz="4000" b="0" i="0" u="none" strike="noStrike" cap="none" normalizeH="0" baseline="0" smtClean="0">
                          <a:ln>
                            <a:noFill/>
                          </a:ln>
                          <a:solidFill>
                            <a:srgbClr val="FFCC00"/>
                          </a:solidFill>
                          <a:effectLst/>
                          <a:latin typeface="Times New Roman" pitchFamily="18" charset="0"/>
                          <a:sym typeface="Symbol" pitchFamily="18" charset="2"/>
                        </a:rPr>
                        <a:t></a:t>
                      </a:r>
                      <a:endParaRPr kumimoji="1" lang="en-GB" sz="2400" b="0" i="0" u="none" strike="noStrike" cap="none" normalizeH="0" baseline="0" smtClean="0">
                        <a:ln>
                          <a:noFill/>
                        </a:ln>
                        <a:solidFill>
                          <a:srgbClr val="FFCC00"/>
                        </a:solidFill>
                        <a:effectLst/>
                        <a:latin typeface="Times New Roman" pitchFamily="18" charset="0"/>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rgbClr val="FFCC00"/>
                          </a:solidFill>
                          <a:effectLst/>
                          <a:latin typeface="Times New Roman" pitchFamily="18" charset="0"/>
                        </a:rPr>
                        <a:t>Difficult of exploit in hadron machines with low synchrotron tune,</a:t>
                      </a:r>
                      <a:br>
                        <a:rPr kumimoji="1" lang="en-GB" sz="2000" b="0" i="0" u="none" strike="noStrike" cap="none" normalizeH="0" baseline="0" smtClean="0">
                          <a:ln>
                            <a:noFill/>
                          </a:ln>
                          <a:solidFill>
                            <a:srgbClr val="FFCC00"/>
                          </a:solidFill>
                          <a:effectLst/>
                          <a:latin typeface="Times New Roman" pitchFamily="18" charset="0"/>
                        </a:rPr>
                      </a:br>
                      <a:r>
                        <a:rPr kumimoji="1" lang="en-GB" sz="2000" b="0" i="0" u="none" strike="noStrike" cap="none" normalizeH="0" baseline="0" smtClean="0">
                          <a:ln>
                            <a:noFill/>
                          </a:ln>
                          <a:solidFill>
                            <a:srgbClr val="FFCC00"/>
                          </a:solidFill>
                          <a:effectLst/>
                          <a:latin typeface="Times New Roman" pitchFamily="18" charset="0"/>
                        </a:rPr>
                        <a:t>influence of  lattice resonances?</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219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chemeClr val="tx1"/>
                          </a:solidFill>
                          <a:effectLst/>
                          <a:latin typeface="Times New Roman" pitchFamily="18" charset="0"/>
                        </a:rPr>
                        <a:t>Excitation of energy oscillations</a:t>
                      </a:r>
                      <a:br>
                        <a:rPr kumimoji="1" lang="en-GB" sz="2000" b="0" i="0" u="none" strike="noStrike" cap="none" normalizeH="0" baseline="0" smtClean="0">
                          <a:ln>
                            <a:noFill/>
                          </a:ln>
                          <a:solidFill>
                            <a:schemeClr val="tx1"/>
                          </a:solidFill>
                          <a:effectLst/>
                          <a:latin typeface="Times New Roman" pitchFamily="18" charset="0"/>
                        </a:rPr>
                      </a:br>
                      <a:r>
                        <a:rPr kumimoji="1" lang="en-GB" sz="2000" b="0" i="0" u="none" strike="noStrike" cap="none" normalizeH="0" baseline="0" smtClean="0">
                          <a:ln>
                            <a:noFill/>
                          </a:ln>
                          <a:solidFill>
                            <a:schemeClr val="tx1"/>
                          </a:solidFill>
                          <a:effectLst/>
                          <a:latin typeface="Times New Roman" pitchFamily="18" charset="0"/>
                        </a:rPr>
                        <a:t>and PLL tune tracking</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GB" sz="4000" b="0" i="0" u="none" strike="noStrike" cap="none" normalizeH="0" baseline="0" smtClean="0">
                          <a:ln>
                            <a:noFill/>
                          </a:ln>
                          <a:solidFill>
                            <a:srgbClr val="FFCC00"/>
                          </a:solidFill>
                          <a:effectLst/>
                          <a:latin typeface="Times New Roman" pitchFamily="18" charset="0"/>
                          <a:sym typeface="Symbol" pitchFamily="18" charset="2"/>
                        </a:rPr>
                        <a:t></a:t>
                      </a:r>
                      <a:endParaRPr kumimoji="1" lang="en-GB" sz="2400" b="0" i="0" u="none" strike="noStrike" cap="none" normalizeH="0" baseline="0" smtClean="0">
                        <a:ln>
                          <a:noFill/>
                        </a:ln>
                        <a:solidFill>
                          <a:srgbClr val="FFCC00"/>
                        </a:solidFill>
                        <a:effectLst/>
                        <a:latin typeface="Times New Roman" pitchFamily="18" charset="0"/>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chemeClr val="tx1"/>
                          </a:solidFill>
                          <a:effectLst/>
                          <a:latin typeface="Times New Roman" pitchFamily="18" charset="0"/>
                        </a:rPr>
                        <a:t>Operationally used at RHIC and Tevatron; prepared for LHC</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r>
              <a:tr h="89060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rgbClr val="FFCC00"/>
                          </a:solidFill>
                          <a:effectLst/>
                          <a:latin typeface="Times New Roman" pitchFamily="18" charset="0"/>
                        </a:rPr>
                        <a:t>Bunch spectrum variations during betatron oscillations</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GB" sz="4000" b="0" i="0" u="none" strike="noStrike" cap="none" normalizeH="0" baseline="0" smtClean="0">
                          <a:ln>
                            <a:noFill/>
                          </a:ln>
                          <a:solidFill>
                            <a:srgbClr val="FFCC00"/>
                          </a:solidFill>
                          <a:effectLst/>
                          <a:latin typeface="Times New Roman" pitchFamily="18" charset="0"/>
                          <a:sym typeface="Symbol" pitchFamily="18" charset="2"/>
                        </a:rPr>
                        <a:t></a:t>
                      </a:r>
                      <a:endParaRPr kumimoji="1" lang="en-GB" sz="2400" b="0" i="0" u="none" strike="noStrike" cap="none" normalizeH="0" baseline="0" smtClean="0">
                        <a:ln>
                          <a:noFill/>
                        </a:ln>
                        <a:solidFill>
                          <a:srgbClr val="FFCC00"/>
                        </a:solidFill>
                        <a:effectLst/>
                        <a:latin typeface="Times New Roman" pitchFamily="18" charset="0"/>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rgbClr val="FFCC00"/>
                          </a:solidFill>
                          <a:effectLst/>
                          <a:latin typeface="Times New Roman" pitchFamily="18" charset="0"/>
                        </a:rPr>
                        <a:t>difficult to measure</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02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smtClean="0">
                          <a:ln>
                            <a:noFill/>
                          </a:ln>
                          <a:solidFill>
                            <a:schemeClr val="tx1"/>
                          </a:solidFill>
                          <a:effectLst/>
                          <a:latin typeface="Times New Roman" pitchFamily="18" charset="0"/>
                        </a:rPr>
                        <a:t>Head-tail phase advance </a:t>
                      </a:r>
                      <a:br>
                        <a:rPr kumimoji="1" lang="en-GB" sz="2000" b="0" i="0" u="none" strike="noStrike" cap="none" normalizeH="0" baseline="0" smtClean="0">
                          <a:ln>
                            <a:noFill/>
                          </a:ln>
                          <a:solidFill>
                            <a:schemeClr val="tx1"/>
                          </a:solidFill>
                          <a:effectLst/>
                          <a:latin typeface="Times New Roman" pitchFamily="18" charset="0"/>
                        </a:rPr>
                      </a:br>
                      <a:r>
                        <a:rPr kumimoji="1" lang="en-GB" sz="2000" b="0" i="0" u="none" strike="noStrike" cap="none" normalizeH="0" baseline="0" smtClean="0">
                          <a:ln>
                            <a:noFill/>
                          </a:ln>
                          <a:solidFill>
                            <a:schemeClr val="tx1"/>
                          </a:solidFill>
                          <a:effectLst/>
                          <a:latin typeface="Times New Roman" pitchFamily="18" charset="0"/>
                        </a:rPr>
                        <a:t>(same as above, but in time domain)</a:t>
                      </a:r>
                    </a:p>
                  </a:txBody>
                  <a:tcPr marL="90000" marR="90000" marT="46801" marB="4680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GB" sz="4000" b="0" i="0" u="none" strike="noStrike" cap="none" normalizeH="0" baseline="0" smtClean="0">
                          <a:ln>
                            <a:noFill/>
                          </a:ln>
                          <a:solidFill>
                            <a:srgbClr val="FFCC00"/>
                          </a:solidFill>
                          <a:effectLst/>
                          <a:latin typeface="Times New Roman" pitchFamily="18" charset="0"/>
                          <a:sym typeface="Symbol" pitchFamily="18" charset="2"/>
                        </a:rPr>
                        <a:t></a:t>
                      </a:r>
                      <a:endParaRPr kumimoji="1" lang="en-GB" sz="2400" b="0" i="0" u="none" strike="noStrike" cap="none" normalizeH="0" baseline="0" smtClean="0">
                        <a:ln>
                          <a:noFill/>
                        </a:ln>
                        <a:solidFill>
                          <a:srgbClr val="FFCC00"/>
                        </a:solidFill>
                        <a:effectLst/>
                        <a:latin typeface="Times New Roman" pitchFamily="18" charset="0"/>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GB" sz="2000" b="0" i="0" u="none" strike="noStrike" cap="none" normalizeH="0" baseline="0" dirty="0" smtClean="0">
                          <a:ln>
                            <a:noFill/>
                          </a:ln>
                          <a:solidFill>
                            <a:schemeClr val="tx1"/>
                          </a:solidFill>
                          <a:effectLst/>
                          <a:latin typeface="Times New Roman" pitchFamily="18" charset="0"/>
                        </a:rPr>
                        <a:t>very good results but requires kick stimulus </a:t>
                      </a:r>
                      <a:r>
                        <a:rPr kumimoji="1" lang="en-GB" sz="2000" b="0" i="0" u="none" strike="noStrike" cap="none" normalizeH="0" baseline="0" dirty="0" smtClean="0">
                          <a:ln>
                            <a:noFill/>
                          </a:ln>
                          <a:solidFill>
                            <a:schemeClr val="tx1"/>
                          </a:solidFill>
                          <a:effectLst/>
                          <a:latin typeface="Times New Roman" pitchFamily="18" charset="0"/>
                          <a:sym typeface="Symbol" pitchFamily="18" charset="2"/>
                        </a:rPr>
                        <a:t></a:t>
                      </a:r>
                      <a:r>
                        <a:rPr kumimoji="1" lang="en-GB" sz="2000" b="0" i="0" u="none" strike="noStrike" cap="none" normalizeH="0" baseline="0" dirty="0" smtClean="0">
                          <a:ln>
                            <a:noFill/>
                          </a:ln>
                          <a:solidFill>
                            <a:schemeClr val="tx1"/>
                          </a:solidFill>
                          <a:effectLst/>
                          <a:latin typeface="Times New Roman" pitchFamily="18" charset="0"/>
                        </a:rPr>
                        <a:t> emittance growth!</a:t>
                      </a:r>
                    </a:p>
                  </a:txBody>
                  <a:tcPr marL="90000" marR="90000" marT="46801" marB="4680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solidFill>
                  </a:tcPr>
                </a:tc>
              </a:tr>
            </a:tbl>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ooter Placeholder 3"/>
          <p:cNvSpPr>
            <a:spLocks noGrp="1"/>
          </p:cNvSpPr>
          <p:nvPr>
            <p:ph type="ftr" sz="quarter" idx="10"/>
          </p:nvPr>
        </p:nvSpPr>
        <p:spPr>
          <a:noFill/>
        </p:spPr>
        <p:txBody>
          <a:bodyPr/>
          <a:lstStyle/>
          <a:p>
            <a:r>
              <a:rPr lang="en-US" altLang="en-US" smtClean="0"/>
              <a:t>CAS 2015 H.Schmickler (CERN-BE-BI) </a:t>
            </a:r>
          </a:p>
        </p:txBody>
      </p:sp>
      <p:pic>
        <p:nvPicPr>
          <p:cNvPr id="97283" name="Picture 9" descr="RF_modulation"/>
          <p:cNvPicPr>
            <a:picLocks noChangeAspect="1" noChangeArrowheads="1"/>
          </p:cNvPicPr>
          <p:nvPr/>
        </p:nvPicPr>
        <p:blipFill>
          <a:blip r:embed="rId2"/>
          <a:srcRect/>
          <a:stretch>
            <a:fillRect/>
          </a:stretch>
        </p:blipFill>
        <p:spPr bwMode="auto">
          <a:xfrm>
            <a:off x="165100" y="1238250"/>
            <a:ext cx="4189413" cy="3340100"/>
          </a:xfrm>
          <a:prstGeom prst="rect">
            <a:avLst/>
          </a:prstGeom>
          <a:noFill/>
          <a:ln w="9525">
            <a:noFill/>
            <a:miter lim="800000"/>
            <a:headEnd/>
            <a:tailEnd/>
          </a:ln>
        </p:spPr>
      </p:pic>
      <p:pic>
        <p:nvPicPr>
          <p:cNvPr id="97284" name="Picture 8" descr="RF_modulation_2"/>
          <p:cNvPicPr>
            <a:picLocks noChangeAspect="1" noChangeArrowheads="1"/>
          </p:cNvPicPr>
          <p:nvPr/>
        </p:nvPicPr>
        <p:blipFill>
          <a:blip r:embed="rId3"/>
          <a:srcRect l="2225" t="1230" r="1428" b="4306"/>
          <a:stretch>
            <a:fillRect/>
          </a:stretch>
        </p:blipFill>
        <p:spPr bwMode="auto">
          <a:xfrm>
            <a:off x="4375150" y="1262063"/>
            <a:ext cx="4605338" cy="4144962"/>
          </a:xfrm>
          <a:prstGeom prst="rect">
            <a:avLst/>
          </a:prstGeom>
          <a:noFill/>
          <a:ln w="9525">
            <a:noFill/>
            <a:miter lim="800000"/>
            <a:headEnd/>
            <a:tailEnd/>
          </a:ln>
        </p:spPr>
      </p:pic>
      <p:sp>
        <p:nvSpPr>
          <p:cNvPr id="97285" name="Text Box 7"/>
          <p:cNvSpPr txBox="1">
            <a:spLocks noChangeArrowheads="1"/>
          </p:cNvSpPr>
          <p:nvPr/>
        </p:nvSpPr>
        <p:spPr bwMode="auto">
          <a:xfrm>
            <a:off x="280988" y="5580063"/>
            <a:ext cx="3440112" cy="822325"/>
          </a:xfrm>
          <a:prstGeom prst="rect">
            <a:avLst/>
          </a:prstGeom>
          <a:noFill/>
          <a:ln w="9525">
            <a:noFill/>
            <a:miter lim="800000"/>
            <a:headEnd/>
            <a:tailEnd/>
          </a:ln>
        </p:spPr>
        <p:txBody>
          <a:bodyPr>
            <a:spAutoFit/>
          </a:bodyPr>
          <a:lstStyle/>
          <a:p>
            <a:pPr algn="ctr">
              <a:spcBef>
                <a:spcPct val="50000"/>
              </a:spcBef>
            </a:pPr>
            <a:r>
              <a:rPr kumimoji="0" lang="en-US" altLang="en-US"/>
              <a:t>Applied Frequency Shift </a:t>
            </a:r>
            <a:r>
              <a:rPr kumimoji="0" lang="en-US" altLang="en-US">
                <a:sym typeface="Symbol" pitchFamily="18" charset="2"/>
              </a:rPr>
              <a:t></a:t>
            </a:r>
            <a:r>
              <a:rPr kumimoji="0" lang="en-US" altLang="en-US"/>
              <a:t> F (RF)</a:t>
            </a:r>
          </a:p>
        </p:txBody>
      </p:sp>
      <p:sp>
        <p:nvSpPr>
          <p:cNvPr id="97286" name="Line 6"/>
          <p:cNvSpPr>
            <a:spLocks noChangeShapeType="1"/>
          </p:cNvSpPr>
          <p:nvPr/>
        </p:nvSpPr>
        <p:spPr bwMode="auto">
          <a:xfrm flipV="1">
            <a:off x="1785938" y="4732338"/>
            <a:ext cx="269875" cy="803275"/>
          </a:xfrm>
          <a:prstGeom prst="line">
            <a:avLst/>
          </a:prstGeom>
          <a:noFill/>
          <a:ln w="50800">
            <a:solidFill>
              <a:schemeClr val="tx1"/>
            </a:solidFill>
            <a:round/>
            <a:headEnd/>
            <a:tailEnd type="triangle" w="med" len="med"/>
          </a:ln>
        </p:spPr>
        <p:txBody>
          <a:bodyPr wrap="none" anchor="ctr"/>
          <a:lstStyle/>
          <a:p>
            <a:endParaRPr lang="ru-RU"/>
          </a:p>
        </p:txBody>
      </p:sp>
      <p:sp>
        <p:nvSpPr>
          <p:cNvPr id="97287" name="Text Box 5"/>
          <p:cNvSpPr txBox="1">
            <a:spLocks noChangeArrowheads="1"/>
          </p:cNvSpPr>
          <p:nvPr/>
        </p:nvSpPr>
        <p:spPr bwMode="auto">
          <a:xfrm>
            <a:off x="5951538" y="2830513"/>
            <a:ext cx="1471612" cy="579437"/>
          </a:xfrm>
          <a:prstGeom prst="rect">
            <a:avLst/>
          </a:prstGeom>
          <a:noFill/>
          <a:ln w="9525">
            <a:noFill/>
            <a:miter lim="800000"/>
            <a:headEnd/>
            <a:tailEnd/>
          </a:ln>
        </p:spPr>
        <p:txBody>
          <a:bodyPr>
            <a:spAutoFit/>
          </a:bodyPr>
          <a:lstStyle/>
          <a:p>
            <a:pPr algn="ctr">
              <a:spcBef>
                <a:spcPct val="50000"/>
              </a:spcBef>
            </a:pPr>
            <a:r>
              <a:rPr kumimoji="0" lang="en-US" altLang="en-US" sz="3200" b="1">
                <a:solidFill>
                  <a:srgbClr val="009900"/>
                </a:solidFill>
                <a:sym typeface="Symbol" pitchFamily="18" charset="2"/>
              </a:rPr>
              <a:t></a:t>
            </a:r>
            <a:r>
              <a:rPr kumimoji="0" lang="en-US" altLang="en-US" sz="3200" b="1">
                <a:solidFill>
                  <a:srgbClr val="009900"/>
                </a:solidFill>
              </a:rPr>
              <a:t> Q</a:t>
            </a:r>
            <a:r>
              <a:rPr kumimoji="0" lang="en-US" altLang="en-US" sz="3200" b="1" baseline="-25000">
                <a:solidFill>
                  <a:srgbClr val="009900"/>
                </a:solidFill>
              </a:rPr>
              <a:t>h</a:t>
            </a:r>
          </a:p>
        </p:txBody>
      </p:sp>
      <p:sp>
        <p:nvSpPr>
          <p:cNvPr id="97288" name="Text Box 4"/>
          <p:cNvSpPr txBox="1">
            <a:spLocks noChangeArrowheads="1"/>
          </p:cNvSpPr>
          <p:nvPr/>
        </p:nvSpPr>
        <p:spPr bwMode="auto">
          <a:xfrm>
            <a:off x="6197600" y="4876800"/>
            <a:ext cx="1119188" cy="579438"/>
          </a:xfrm>
          <a:prstGeom prst="rect">
            <a:avLst/>
          </a:prstGeom>
          <a:noFill/>
          <a:ln w="9525">
            <a:noFill/>
            <a:miter lim="800000"/>
            <a:headEnd/>
            <a:tailEnd/>
          </a:ln>
        </p:spPr>
        <p:txBody>
          <a:bodyPr>
            <a:spAutoFit/>
          </a:bodyPr>
          <a:lstStyle/>
          <a:p>
            <a:pPr algn="ctr">
              <a:spcBef>
                <a:spcPct val="50000"/>
              </a:spcBef>
            </a:pPr>
            <a:r>
              <a:rPr kumimoji="0" lang="en-US" altLang="en-US" sz="3200" b="1">
                <a:solidFill>
                  <a:srgbClr val="FF0000"/>
                </a:solidFill>
                <a:sym typeface="Symbol" pitchFamily="18" charset="2"/>
              </a:rPr>
              <a:t></a:t>
            </a:r>
            <a:r>
              <a:rPr kumimoji="0" lang="en-US" altLang="en-US" sz="3200" b="1">
                <a:solidFill>
                  <a:srgbClr val="FF0000"/>
                </a:solidFill>
              </a:rPr>
              <a:t> Q</a:t>
            </a:r>
            <a:r>
              <a:rPr kumimoji="0" lang="en-US" altLang="en-US" sz="3200" b="1" baseline="-25000">
                <a:solidFill>
                  <a:srgbClr val="FF0000"/>
                </a:solidFill>
              </a:rPr>
              <a:t>v</a:t>
            </a:r>
          </a:p>
        </p:txBody>
      </p:sp>
      <p:sp>
        <p:nvSpPr>
          <p:cNvPr id="97289" name="Rectangle 3"/>
          <p:cNvSpPr>
            <a:spLocks noGrp="1" noChangeArrowheads="1"/>
          </p:cNvSpPr>
          <p:nvPr>
            <p:ph type="title"/>
          </p:nvPr>
        </p:nvSpPr>
        <p:spPr>
          <a:xfrm>
            <a:off x="828675" y="296863"/>
            <a:ext cx="7772400" cy="676275"/>
          </a:xfrm>
        </p:spPr>
        <p:txBody>
          <a:bodyPr/>
          <a:lstStyle/>
          <a:p>
            <a:r>
              <a:rPr lang="en-GB" altLang="en-US" sz="3600" smtClean="0"/>
              <a:t>Q’ Measurement via RF-frequency modulation (momentum modulation)</a:t>
            </a:r>
          </a:p>
        </p:txBody>
      </p:sp>
      <p:sp>
        <p:nvSpPr>
          <p:cNvPr id="97290" name="Text Box 2"/>
          <p:cNvSpPr txBox="1">
            <a:spLocks noChangeArrowheads="1"/>
          </p:cNvSpPr>
          <p:nvPr/>
        </p:nvSpPr>
        <p:spPr bwMode="auto">
          <a:xfrm>
            <a:off x="4338638" y="5549900"/>
            <a:ext cx="4643437" cy="822325"/>
          </a:xfrm>
          <a:prstGeom prst="rect">
            <a:avLst/>
          </a:prstGeom>
          <a:noFill/>
          <a:ln w="9525">
            <a:noFill/>
            <a:miter lim="800000"/>
            <a:headEnd/>
            <a:tailEnd/>
          </a:ln>
        </p:spPr>
        <p:txBody>
          <a:bodyPr wrap="none" lIns="90000" tIns="46800" rIns="90000" bIns="46800">
            <a:spAutoFit/>
          </a:bodyPr>
          <a:lstStyle/>
          <a:p>
            <a:pPr algn="ctr"/>
            <a:r>
              <a:rPr kumimoji="0" lang="en-GB" altLang="en-US"/>
              <a:t>Amplitude &amp; sign of chromaticity</a:t>
            </a:r>
          </a:p>
          <a:p>
            <a:pPr algn="ctr"/>
            <a:r>
              <a:rPr kumimoji="0" lang="en-GB" altLang="en-US"/>
              <a:t>calculated from continuous tune plot</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oter Placeholder 3"/>
          <p:cNvSpPr>
            <a:spLocks noGrp="1"/>
          </p:cNvSpPr>
          <p:nvPr>
            <p:ph type="ftr" sz="quarter" idx="10"/>
          </p:nvPr>
        </p:nvSpPr>
        <p:spPr>
          <a:noFill/>
        </p:spPr>
        <p:txBody>
          <a:bodyPr/>
          <a:lstStyle/>
          <a:p>
            <a:r>
              <a:rPr lang="en-US" altLang="en-US" smtClean="0"/>
              <a:t>CAS 2015 H.Schmickler (CERN-BE-BI) </a:t>
            </a:r>
          </a:p>
        </p:txBody>
      </p:sp>
      <p:pic>
        <p:nvPicPr>
          <p:cNvPr id="98307" name="Picture 5" descr="beta_sqeeze"/>
          <p:cNvPicPr>
            <a:picLocks noChangeAspect="1" noChangeArrowheads="1"/>
          </p:cNvPicPr>
          <p:nvPr/>
        </p:nvPicPr>
        <p:blipFill>
          <a:blip r:embed="rId2"/>
          <a:srcRect/>
          <a:stretch>
            <a:fillRect/>
          </a:stretch>
        </p:blipFill>
        <p:spPr bwMode="auto">
          <a:xfrm>
            <a:off x="1112838" y="965200"/>
            <a:ext cx="6799262" cy="5518150"/>
          </a:xfrm>
          <a:prstGeom prst="rect">
            <a:avLst/>
          </a:prstGeom>
          <a:noFill/>
          <a:ln w="9525">
            <a:noFill/>
            <a:miter lim="800000"/>
            <a:headEnd/>
            <a:tailEnd/>
          </a:ln>
        </p:spPr>
      </p:pic>
      <p:sp>
        <p:nvSpPr>
          <p:cNvPr id="98308" name="Text Box 4"/>
          <p:cNvSpPr txBox="1">
            <a:spLocks noChangeArrowheads="1"/>
          </p:cNvSpPr>
          <p:nvPr/>
        </p:nvSpPr>
        <p:spPr bwMode="auto">
          <a:xfrm>
            <a:off x="2071688" y="1543050"/>
            <a:ext cx="1100137" cy="579438"/>
          </a:xfrm>
          <a:prstGeom prst="rect">
            <a:avLst/>
          </a:prstGeom>
          <a:noFill/>
          <a:ln w="9525">
            <a:noFill/>
            <a:miter lim="800000"/>
            <a:headEnd/>
            <a:tailEnd/>
          </a:ln>
        </p:spPr>
        <p:txBody>
          <a:bodyPr>
            <a:spAutoFit/>
          </a:bodyPr>
          <a:lstStyle/>
          <a:p>
            <a:pPr algn="ctr">
              <a:spcBef>
                <a:spcPct val="50000"/>
              </a:spcBef>
            </a:pPr>
            <a:r>
              <a:rPr kumimoji="0" lang="en-US" altLang="en-US" sz="3200">
                <a:solidFill>
                  <a:srgbClr val="009900"/>
                </a:solidFill>
              </a:rPr>
              <a:t>qh</a:t>
            </a:r>
          </a:p>
        </p:txBody>
      </p:sp>
      <p:sp>
        <p:nvSpPr>
          <p:cNvPr id="98309" name="Text Box 3"/>
          <p:cNvSpPr txBox="1">
            <a:spLocks noChangeArrowheads="1"/>
          </p:cNvSpPr>
          <p:nvPr/>
        </p:nvSpPr>
        <p:spPr bwMode="auto">
          <a:xfrm>
            <a:off x="2055813" y="3992563"/>
            <a:ext cx="800100" cy="641350"/>
          </a:xfrm>
          <a:prstGeom prst="rect">
            <a:avLst/>
          </a:prstGeom>
          <a:noFill/>
          <a:ln w="9525">
            <a:noFill/>
            <a:miter lim="800000"/>
            <a:headEnd/>
            <a:tailEnd/>
          </a:ln>
        </p:spPr>
        <p:txBody>
          <a:bodyPr>
            <a:spAutoFit/>
          </a:bodyPr>
          <a:lstStyle/>
          <a:p>
            <a:pPr algn="ctr">
              <a:spcBef>
                <a:spcPct val="50000"/>
              </a:spcBef>
            </a:pPr>
            <a:r>
              <a:rPr kumimoji="0" lang="en-US" altLang="en-US" sz="3600">
                <a:solidFill>
                  <a:srgbClr val="FF0000"/>
                </a:solidFill>
              </a:rPr>
              <a:t>qv</a:t>
            </a:r>
          </a:p>
        </p:txBody>
      </p:sp>
      <p:sp>
        <p:nvSpPr>
          <p:cNvPr id="98310" name="Rectangle 2"/>
          <p:cNvSpPr>
            <a:spLocks noGrp="1" noChangeArrowheads="1"/>
          </p:cNvSpPr>
          <p:nvPr>
            <p:ph type="title"/>
          </p:nvPr>
        </p:nvSpPr>
        <p:spPr/>
        <p:txBody>
          <a:bodyPr/>
          <a:lstStyle/>
          <a:p>
            <a:r>
              <a:rPr lang="en-GB" altLang="en-US" sz="3200" smtClean="0"/>
              <a:t>Measurement Example during LEP </a:t>
            </a:r>
            <a:r>
              <a:rPr lang="en-GB" altLang="en-US" sz="3200" smtClean="0">
                <a:latin typeface="Symbol" pitchFamily="18" charset="2"/>
              </a:rPr>
              <a:t></a:t>
            </a:r>
            <a:r>
              <a:rPr lang="en-GB" altLang="en-US" sz="3200" smtClean="0"/>
              <a:t>-squeeze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GB" altLang="en-US" smtClean="0"/>
              <a:t>The story of LEP and the moon</a:t>
            </a:r>
          </a:p>
        </p:txBody>
      </p:sp>
      <p:sp>
        <p:nvSpPr>
          <p:cNvPr id="99331" name="Footer Placeholder 2"/>
          <p:cNvSpPr>
            <a:spLocks noGrp="1"/>
          </p:cNvSpPr>
          <p:nvPr>
            <p:ph type="ftr" sz="quarter" idx="10"/>
          </p:nvPr>
        </p:nvSpPr>
        <p:spPr>
          <a:noFill/>
        </p:spPr>
        <p:txBody>
          <a:bodyPr/>
          <a:lstStyle/>
          <a:p>
            <a:r>
              <a:rPr lang="en-US" altLang="en-US" smtClean="0"/>
              <a:t>CAS 2015 H.Schmickler (CERN-BE-BI) </a:t>
            </a:r>
          </a:p>
        </p:txBody>
      </p:sp>
      <p:sp>
        <p:nvSpPr>
          <p:cNvPr id="99332" name="TextBox 3"/>
          <p:cNvSpPr txBox="1">
            <a:spLocks noChangeArrowheads="1"/>
          </p:cNvSpPr>
          <p:nvPr/>
        </p:nvSpPr>
        <p:spPr bwMode="auto">
          <a:xfrm>
            <a:off x="4773613" y="1344613"/>
            <a:ext cx="3665537" cy="1568450"/>
          </a:xfrm>
          <a:prstGeom prst="rect">
            <a:avLst/>
          </a:prstGeom>
          <a:noFill/>
          <a:ln w="9525">
            <a:noFill/>
            <a:miter lim="800000"/>
            <a:headEnd/>
            <a:tailEnd/>
          </a:ln>
        </p:spPr>
        <p:txBody>
          <a:bodyPr>
            <a:spAutoFit/>
          </a:bodyPr>
          <a:lstStyle/>
          <a:p>
            <a:r>
              <a:rPr lang="en-GB" altLang="en-US"/>
              <a:t>Another story of what you can do, when you use instruments in a way, which is not foreseen:</a:t>
            </a:r>
          </a:p>
        </p:txBody>
      </p:sp>
      <p:pic>
        <p:nvPicPr>
          <p:cNvPr id="5" name="Picture 4"/>
          <p:cNvPicPr>
            <a:picLocks noChangeAspect="1"/>
          </p:cNvPicPr>
          <p:nvPr/>
        </p:nvPicPr>
        <p:blipFill>
          <a:blip r:embed="rId2"/>
          <a:srcRect/>
          <a:stretch>
            <a:fillRect/>
          </a:stretch>
        </p:blipFill>
        <p:spPr bwMode="auto">
          <a:xfrm>
            <a:off x="923925" y="1193800"/>
            <a:ext cx="3638550" cy="5249863"/>
          </a:xfrm>
          <a:prstGeom prst="rect">
            <a:avLst/>
          </a:prstGeom>
          <a:noFill/>
          <a:ln w="9525">
            <a:noFill/>
            <a:miter lim="800000"/>
            <a:headEnd/>
            <a:tailEnd/>
          </a:ln>
        </p:spPr>
      </p:pic>
      <p:sp>
        <p:nvSpPr>
          <p:cNvPr id="6" name="TextBox 5"/>
          <p:cNvSpPr txBox="1">
            <a:spLocks noChangeArrowheads="1"/>
          </p:cNvSpPr>
          <p:nvPr/>
        </p:nvSpPr>
        <p:spPr bwMode="auto">
          <a:xfrm>
            <a:off x="4827588" y="3529013"/>
            <a:ext cx="3922712" cy="1939925"/>
          </a:xfrm>
          <a:prstGeom prst="rect">
            <a:avLst/>
          </a:prstGeom>
          <a:noFill/>
          <a:ln w="9525">
            <a:noFill/>
            <a:miter lim="800000"/>
            <a:headEnd/>
            <a:tailEnd/>
          </a:ln>
        </p:spPr>
        <p:txBody>
          <a:bodyPr>
            <a:spAutoFit/>
          </a:bodyPr>
          <a:lstStyle/>
          <a:p>
            <a:r>
              <a:rPr lang="en-GB" altLang="en-US"/>
              <a:t>The three plots show high accuracy measurements of the LEP beam energies (using resonant depolarization)  </a:t>
            </a:r>
            <a:r>
              <a:rPr lang="en-GB" altLang="en-US">
                <a:sym typeface="Wingdings" pitchFamily="2" charset="2"/>
              </a:rPr>
              <a:t> which follow the moon cycle</a:t>
            </a:r>
            <a:endParaRPr lang="en-GB" altLang="en-US"/>
          </a:p>
        </p:txBody>
      </p:sp>
      <p:sp>
        <p:nvSpPr>
          <p:cNvPr id="99335" name="TextBox 6"/>
          <p:cNvSpPr txBox="1">
            <a:spLocks noChangeArrowheads="1"/>
          </p:cNvSpPr>
          <p:nvPr/>
        </p:nvSpPr>
        <p:spPr bwMode="auto">
          <a:xfrm>
            <a:off x="4992688" y="5695950"/>
            <a:ext cx="3608387" cy="647700"/>
          </a:xfrm>
          <a:prstGeom prst="rect">
            <a:avLst/>
          </a:prstGeom>
          <a:noFill/>
          <a:ln w="9525">
            <a:noFill/>
            <a:miter lim="800000"/>
            <a:headEnd/>
            <a:tailEnd/>
          </a:ln>
        </p:spPr>
        <p:txBody>
          <a:bodyPr>
            <a:spAutoFit/>
          </a:bodyPr>
          <a:lstStyle/>
          <a:p>
            <a:r>
              <a:rPr lang="en-GB" altLang="en-US" sz="1800">
                <a:solidFill>
                  <a:srgbClr val="FFFF00"/>
                </a:solidFill>
              </a:rPr>
              <a:t>Graphs on this and following pages: J.Wenninger (CERN-BE-OP)</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GB" altLang="en-US" smtClean="0"/>
              <a:t>What is the cause?</a:t>
            </a:r>
          </a:p>
        </p:txBody>
      </p:sp>
      <p:sp>
        <p:nvSpPr>
          <p:cNvPr id="100355" name="Footer Placeholder 2"/>
          <p:cNvSpPr>
            <a:spLocks noGrp="1"/>
          </p:cNvSpPr>
          <p:nvPr>
            <p:ph type="ftr" sz="quarter" idx="10"/>
          </p:nvPr>
        </p:nvSpPr>
        <p:spPr>
          <a:noFill/>
        </p:spPr>
        <p:txBody>
          <a:bodyPr/>
          <a:lstStyle/>
          <a:p>
            <a:r>
              <a:rPr lang="en-US" altLang="en-US" smtClean="0"/>
              <a:t>CAS 2015 H.Schmickler (CERN-BE-BI) </a:t>
            </a:r>
          </a:p>
        </p:txBody>
      </p:sp>
      <p:sp>
        <p:nvSpPr>
          <p:cNvPr id="100356" name="TextBox 6"/>
          <p:cNvSpPr txBox="1">
            <a:spLocks noChangeArrowheads="1"/>
          </p:cNvSpPr>
          <p:nvPr/>
        </p:nvSpPr>
        <p:spPr bwMode="auto">
          <a:xfrm>
            <a:off x="6318250" y="900113"/>
            <a:ext cx="2130425" cy="5632450"/>
          </a:xfrm>
          <a:prstGeom prst="rect">
            <a:avLst/>
          </a:prstGeom>
          <a:noFill/>
          <a:ln w="9525">
            <a:noFill/>
            <a:miter lim="800000"/>
            <a:headEnd/>
            <a:tailEnd/>
          </a:ln>
        </p:spPr>
        <p:txBody>
          <a:bodyPr>
            <a:spAutoFit/>
          </a:bodyPr>
          <a:lstStyle/>
          <a:p>
            <a:r>
              <a:rPr lang="en-GB" altLang="en-US">
                <a:sym typeface="Wingdings" pitchFamily="2" charset="2"/>
              </a:rPr>
              <a:t> orbit-lengthening due to elastic deformation of earth in the Geneva region (1mm in 27km!!!)</a:t>
            </a:r>
            <a:br>
              <a:rPr lang="en-GB" altLang="en-US">
                <a:sym typeface="Wingdings" pitchFamily="2" charset="2"/>
              </a:rPr>
            </a:br>
            <a:r>
              <a:rPr lang="en-GB" altLang="en-US">
                <a:sym typeface="Wingdings" pitchFamily="2" charset="2"/>
              </a:rPr>
              <a:t> particles do not move exactly through middle of quadrupoles and get extra bending.</a:t>
            </a:r>
            <a:endParaRPr lang="en-GB" altLang="en-US"/>
          </a:p>
        </p:txBody>
      </p:sp>
      <p:pic>
        <p:nvPicPr>
          <p:cNvPr id="100357" name="Picture 7"/>
          <p:cNvPicPr>
            <a:picLocks noChangeAspect="1"/>
          </p:cNvPicPr>
          <p:nvPr/>
        </p:nvPicPr>
        <p:blipFill>
          <a:blip r:embed="rId2"/>
          <a:srcRect/>
          <a:stretch>
            <a:fillRect/>
          </a:stretch>
        </p:blipFill>
        <p:spPr bwMode="auto">
          <a:xfrm>
            <a:off x="411163" y="1277938"/>
            <a:ext cx="5434012" cy="52752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828675" y="203200"/>
            <a:ext cx="7772400" cy="390525"/>
          </a:xfrm>
        </p:spPr>
        <p:txBody>
          <a:bodyPr/>
          <a:lstStyle/>
          <a:p>
            <a:r>
              <a:rPr lang="en-GB" altLang="en-US" smtClean="0"/>
              <a:t>Must be visible in the BPMs</a:t>
            </a:r>
          </a:p>
        </p:txBody>
      </p:sp>
      <p:sp>
        <p:nvSpPr>
          <p:cNvPr id="101379" name="Footer Placeholder 2"/>
          <p:cNvSpPr>
            <a:spLocks noGrp="1"/>
          </p:cNvSpPr>
          <p:nvPr>
            <p:ph type="ftr" sz="quarter" idx="10"/>
          </p:nvPr>
        </p:nvSpPr>
        <p:spPr>
          <a:noFill/>
        </p:spPr>
        <p:txBody>
          <a:bodyPr/>
          <a:lstStyle/>
          <a:p>
            <a:r>
              <a:rPr lang="en-US" altLang="en-US" smtClean="0"/>
              <a:t>CAS 2015 H.Schmickler (CERN-BE-BI) </a:t>
            </a:r>
          </a:p>
        </p:txBody>
      </p:sp>
      <p:pic>
        <p:nvPicPr>
          <p:cNvPr id="101380" name="Picture 3"/>
          <p:cNvPicPr>
            <a:picLocks noChangeAspect="1"/>
          </p:cNvPicPr>
          <p:nvPr/>
        </p:nvPicPr>
        <p:blipFill>
          <a:blip r:embed="rId2"/>
          <a:srcRect/>
          <a:stretch>
            <a:fillRect/>
          </a:stretch>
        </p:blipFill>
        <p:spPr bwMode="auto">
          <a:xfrm>
            <a:off x="0" y="1179513"/>
            <a:ext cx="9144000" cy="3117850"/>
          </a:xfrm>
          <a:prstGeom prst="rect">
            <a:avLst/>
          </a:prstGeom>
          <a:noFill/>
          <a:ln w="9525">
            <a:noFill/>
            <a:miter lim="800000"/>
            <a:headEnd/>
            <a:tailEnd/>
          </a:ln>
        </p:spPr>
      </p:pic>
      <p:pic>
        <p:nvPicPr>
          <p:cNvPr id="5" name="Picture 4"/>
          <p:cNvPicPr>
            <a:picLocks noChangeAspect="1"/>
          </p:cNvPicPr>
          <p:nvPr/>
        </p:nvPicPr>
        <p:blipFill>
          <a:blip r:embed="rId3"/>
          <a:srcRect/>
          <a:stretch>
            <a:fillRect/>
          </a:stretch>
        </p:blipFill>
        <p:spPr bwMode="auto">
          <a:xfrm>
            <a:off x="-246063" y="1282700"/>
            <a:ext cx="9390063" cy="5422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828675" y="203200"/>
            <a:ext cx="7772400" cy="390525"/>
          </a:xfrm>
        </p:spPr>
        <p:txBody>
          <a:bodyPr/>
          <a:lstStyle/>
          <a:p>
            <a:r>
              <a:rPr lang="en-GB" altLang="en-US" smtClean="0"/>
              <a:t>Crosscheck all around the machine:</a:t>
            </a:r>
          </a:p>
        </p:txBody>
      </p:sp>
      <p:sp>
        <p:nvSpPr>
          <p:cNvPr id="102403" name="Footer Placeholder 2"/>
          <p:cNvSpPr>
            <a:spLocks noGrp="1"/>
          </p:cNvSpPr>
          <p:nvPr>
            <p:ph type="ftr" sz="quarter" idx="10"/>
          </p:nvPr>
        </p:nvSpPr>
        <p:spPr>
          <a:noFill/>
        </p:spPr>
        <p:txBody>
          <a:bodyPr/>
          <a:lstStyle/>
          <a:p>
            <a:r>
              <a:rPr lang="en-US" altLang="en-US" smtClean="0"/>
              <a:t>CAS 2015 H.Schmickler (CERN-BE-BI) </a:t>
            </a:r>
          </a:p>
        </p:txBody>
      </p:sp>
      <p:sp>
        <p:nvSpPr>
          <p:cNvPr id="6" name="TextBox 5"/>
          <p:cNvSpPr txBox="1"/>
          <p:nvPr/>
        </p:nvSpPr>
        <p:spPr>
          <a:xfrm>
            <a:off x="1042988" y="1206500"/>
            <a:ext cx="6784975" cy="4156075"/>
          </a:xfrm>
          <a:prstGeom prst="rect">
            <a:avLst/>
          </a:prstGeom>
          <a:noFill/>
        </p:spPr>
        <p:txBody>
          <a:bodyPr>
            <a:spAutoFit/>
          </a:bodyPr>
          <a:lstStyle/>
          <a:p>
            <a:pPr>
              <a:defRPr/>
            </a:pPr>
            <a:r>
              <a:rPr lang="en-GB" dirty="0"/>
              <a:t>We wanted to find a second independent method to prove the orbit lengthening:</a:t>
            </a:r>
          </a:p>
          <a:p>
            <a:pPr>
              <a:defRPr/>
            </a:pPr>
            <a:endParaRPr lang="en-GB" dirty="0"/>
          </a:p>
          <a:p>
            <a:pPr marL="342900" indent="-342900">
              <a:buFont typeface="Wingdings" panose="05000000000000000000" pitchFamily="2" charset="2"/>
              <a:buChar char="à"/>
              <a:defRPr/>
            </a:pPr>
            <a:r>
              <a:rPr lang="en-GB" dirty="0">
                <a:sym typeface="Wingdings" panose="05000000000000000000" pitchFamily="2" charset="2"/>
              </a:rPr>
              <a:t>Instead of keeping the RF frequency constant and observe the excursion in the arc, we wanted to </a:t>
            </a:r>
            <a:r>
              <a:rPr lang="en-GB" dirty="0" err="1">
                <a:sym typeface="Wingdings" panose="05000000000000000000" pitchFamily="2" charset="2"/>
              </a:rPr>
              <a:t>to</a:t>
            </a:r>
            <a:r>
              <a:rPr lang="en-GB" dirty="0">
                <a:sym typeface="Wingdings" panose="05000000000000000000" pitchFamily="2" charset="2"/>
              </a:rPr>
              <a:t> find at each moon phase the </a:t>
            </a:r>
            <a:r>
              <a:rPr lang="en-GB" dirty="0" err="1">
                <a:sym typeface="Wingdings" panose="05000000000000000000" pitchFamily="2" charset="2"/>
              </a:rPr>
              <a:t>Rf</a:t>
            </a:r>
            <a:r>
              <a:rPr lang="en-GB" dirty="0">
                <a:sym typeface="Wingdings" panose="05000000000000000000" pitchFamily="2" charset="2"/>
              </a:rPr>
              <a:t>-frequency (=beam energy), for which the beam goes on average through the centre of all quadrupoles.</a:t>
            </a:r>
            <a:br>
              <a:rPr lang="en-GB" dirty="0">
                <a:sym typeface="Wingdings" panose="05000000000000000000" pitchFamily="2" charset="2"/>
              </a:rPr>
            </a:br>
            <a:r>
              <a:rPr lang="en-GB" dirty="0">
                <a:sym typeface="Wingdings" panose="05000000000000000000" pitchFamily="2" charset="2"/>
              </a:rPr>
              <a:t/>
            </a:r>
            <a:br>
              <a:rPr lang="en-GB" dirty="0">
                <a:sym typeface="Wingdings" panose="05000000000000000000" pitchFamily="2" charset="2"/>
              </a:rPr>
            </a:br>
            <a:endParaRPr lang="en-GB" dirty="0">
              <a:sym typeface="Wingdings" panose="05000000000000000000" pitchFamily="2" charset="2"/>
            </a:endParaRPr>
          </a:p>
          <a:p>
            <a:pPr>
              <a:defRPr/>
            </a:pPr>
            <a:r>
              <a:rPr lang="en-GB" dirty="0">
                <a:sym typeface="Wingdings" panose="05000000000000000000" pitchFamily="2" charset="2"/>
              </a:rPr>
              <a:t> </a:t>
            </a:r>
            <a:r>
              <a:rPr lang="en-GB" dirty="0">
                <a:solidFill>
                  <a:srgbClr val="00B050"/>
                </a:solidFill>
                <a:sym typeface="Wingdings" panose="05000000000000000000" pitchFamily="2" charset="2"/>
              </a:rPr>
              <a:t>Use chromaticity measurements!!!</a:t>
            </a:r>
          </a:p>
        </p:txBody>
      </p:sp>
      <p:pic>
        <p:nvPicPr>
          <p:cNvPr id="7" name="Picture 6"/>
          <p:cNvPicPr>
            <a:picLocks noChangeAspect="1"/>
          </p:cNvPicPr>
          <p:nvPr/>
        </p:nvPicPr>
        <p:blipFill>
          <a:blip r:embed="rId2"/>
          <a:srcRect/>
          <a:stretch>
            <a:fillRect/>
          </a:stretch>
        </p:blipFill>
        <p:spPr bwMode="auto">
          <a:xfrm>
            <a:off x="0" y="858838"/>
            <a:ext cx="9144000" cy="5140325"/>
          </a:xfrm>
          <a:prstGeom prst="rect">
            <a:avLst/>
          </a:prstGeom>
          <a:noFill/>
          <a:ln w="9525">
            <a:noFill/>
            <a:miter lim="800000"/>
            <a:headEnd/>
            <a:tailEnd/>
          </a:ln>
        </p:spPr>
      </p:pic>
      <p:cxnSp>
        <p:nvCxnSpPr>
          <p:cNvPr id="9" name="Straight Arrow Connector 8"/>
          <p:cNvCxnSpPr>
            <a:cxnSpLocks noChangeShapeType="1"/>
          </p:cNvCxnSpPr>
          <p:nvPr/>
        </p:nvCxnSpPr>
        <p:spPr bwMode="auto">
          <a:xfrm flipV="1">
            <a:off x="2239963" y="3044825"/>
            <a:ext cx="1354137" cy="3136900"/>
          </a:xfrm>
          <a:prstGeom prst="straightConnector1">
            <a:avLst/>
          </a:prstGeom>
          <a:noFill/>
          <a:ln w="38100" algn="ctr">
            <a:solidFill>
              <a:srgbClr val="66FF33"/>
            </a:solidFill>
            <a:round/>
            <a:headEnd/>
            <a:tailEnd type="triangle" w="med" len="med"/>
          </a:ln>
        </p:spPr>
      </p:cxnSp>
      <p:sp>
        <p:nvSpPr>
          <p:cNvPr id="10" name="TextBox 9"/>
          <p:cNvSpPr txBox="1">
            <a:spLocks noChangeArrowheads="1"/>
          </p:cNvSpPr>
          <p:nvPr/>
        </p:nvSpPr>
        <p:spPr bwMode="auto">
          <a:xfrm>
            <a:off x="411163" y="6116638"/>
            <a:ext cx="8448675" cy="461962"/>
          </a:xfrm>
          <a:prstGeom prst="rect">
            <a:avLst/>
          </a:prstGeom>
          <a:noFill/>
          <a:ln w="9525">
            <a:noFill/>
            <a:miter lim="800000"/>
            <a:headEnd/>
            <a:tailEnd/>
          </a:ln>
        </p:spPr>
        <p:txBody>
          <a:bodyPr>
            <a:spAutoFit/>
          </a:bodyPr>
          <a:lstStyle/>
          <a:p>
            <a:r>
              <a:rPr lang="en-GB" altLang="en-US">
                <a:solidFill>
                  <a:srgbClr val="00B050"/>
                </a:solidFill>
              </a:rPr>
              <a:t>At that frequency we pass through the center of all quadrupoles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1112838" y="249238"/>
            <a:ext cx="7772400" cy="676275"/>
          </a:xfrm>
        </p:spPr>
        <p:txBody>
          <a:bodyPr/>
          <a:lstStyle/>
          <a:p>
            <a:r>
              <a:rPr lang="en-GB" altLang="en-US" smtClean="0"/>
              <a:t>X-arc and f-cent correlation</a:t>
            </a:r>
          </a:p>
        </p:txBody>
      </p:sp>
      <p:sp>
        <p:nvSpPr>
          <p:cNvPr id="103427" name="Footer Placeholder 2"/>
          <p:cNvSpPr>
            <a:spLocks noGrp="1"/>
          </p:cNvSpPr>
          <p:nvPr>
            <p:ph type="ftr" sz="quarter" idx="10"/>
          </p:nvPr>
        </p:nvSpPr>
        <p:spPr>
          <a:noFill/>
        </p:spPr>
        <p:txBody>
          <a:bodyPr/>
          <a:lstStyle/>
          <a:p>
            <a:r>
              <a:rPr lang="en-US" altLang="en-US" smtClean="0"/>
              <a:t>CAS 2015 H.Schmickler (CERN-BE-BI) </a:t>
            </a:r>
          </a:p>
        </p:txBody>
      </p:sp>
      <p:pic>
        <p:nvPicPr>
          <p:cNvPr id="103428" name="Picture 3"/>
          <p:cNvPicPr>
            <a:picLocks noChangeAspect="1"/>
          </p:cNvPicPr>
          <p:nvPr/>
        </p:nvPicPr>
        <p:blipFill>
          <a:blip r:embed="rId2"/>
          <a:srcRect/>
          <a:stretch>
            <a:fillRect/>
          </a:stretch>
        </p:blipFill>
        <p:spPr bwMode="auto">
          <a:xfrm>
            <a:off x="0" y="1163638"/>
            <a:ext cx="9144000" cy="51498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Footer Placeholder 2"/>
          <p:cNvSpPr>
            <a:spLocks noGrp="1"/>
          </p:cNvSpPr>
          <p:nvPr>
            <p:ph type="ftr" sz="quarter" idx="11"/>
          </p:nvPr>
        </p:nvSpPr>
        <p:spPr>
          <a:noFill/>
        </p:spPr>
        <p:txBody>
          <a:bodyPr/>
          <a:lstStyle/>
          <a:p>
            <a:r>
              <a:rPr lang="en-US" altLang="en-US" smtClean="0"/>
              <a:t>CAS 2015 H.Schmickler (CERN-BE-BI) </a:t>
            </a:r>
          </a:p>
        </p:txBody>
      </p:sp>
      <p:sp>
        <p:nvSpPr>
          <p:cNvPr id="104451" name="Rectangle 2"/>
          <p:cNvSpPr>
            <a:spLocks noChangeArrowheads="1"/>
          </p:cNvSpPr>
          <p:nvPr/>
        </p:nvSpPr>
        <p:spPr bwMode="auto">
          <a:xfrm>
            <a:off x="900113" y="273050"/>
            <a:ext cx="8048625" cy="533400"/>
          </a:xfrm>
          <a:prstGeom prst="rect">
            <a:avLst/>
          </a:prstGeom>
          <a:noFill/>
          <a:ln w="9525">
            <a:noFill/>
            <a:miter lim="800000"/>
            <a:headEnd/>
            <a:tailEnd/>
          </a:ln>
        </p:spPr>
        <p:txBody>
          <a:bodyPr anchor="ctr"/>
          <a:lstStyle/>
          <a:p>
            <a:r>
              <a:rPr lang="en-US" altLang="en-US" sz="4000">
                <a:solidFill>
                  <a:srgbClr val="FFCC00"/>
                </a:solidFill>
              </a:rPr>
              <a:t>Luminosity &amp; Beam-Beam Tune Shift</a:t>
            </a:r>
          </a:p>
        </p:txBody>
      </p:sp>
      <p:sp>
        <p:nvSpPr>
          <p:cNvPr id="104452" name="Rectangle 3"/>
          <p:cNvSpPr>
            <a:spLocks noChangeArrowheads="1"/>
          </p:cNvSpPr>
          <p:nvPr/>
        </p:nvSpPr>
        <p:spPr bwMode="auto">
          <a:xfrm>
            <a:off x="609600" y="1524000"/>
            <a:ext cx="7772400" cy="4648200"/>
          </a:xfrm>
          <a:prstGeom prst="rect">
            <a:avLst/>
          </a:prstGeom>
          <a:noFill/>
          <a:ln w="9525">
            <a:noFill/>
            <a:miter lim="800000"/>
            <a:headEnd/>
            <a:tailEnd/>
          </a:ln>
        </p:spPr>
        <p:txBody>
          <a:bodyPr/>
          <a:lstStyle/>
          <a:p>
            <a:pPr marL="342900" indent="-342900">
              <a:spcBef>
                <a:spcPct val="20000"/>
              </a:spcBef>
              <a:buFontTx/>
              <a:buChar char="•"/>
            </a:pPr>
            <a:r>
              <a:rPr lang="en-US" altLang="en-US" sz="2800">
                <a:solidFill>
                  <a:srgbClr val="FFCC00"/>
                </a:solidFill>
              </a:rPr>
              <a:t>Luminosity</a:t>
            </a:r>
          </a:p>
          <a:p>
            <a:pPr marL="342900" indent="-342900">
              <a:spcBef>
                <a:spcPct val="20000"/>
              </a:spcBef>
              <a:buFontTx/>
              <a:buChar char="•"/>
            </a:pPr>
            <a:endParaRPr lang="en-US" altLang="en-US" sz="1200">
              <a:solidFill>
                <a:srgbClr val="FFCC00"/>
              </a:solidFill>
            </a:endParaRPr>
          </a:p>
          <a:p>
            <a:pPr marL="342900" indent="-342900">
              <a:spcBef>
                <a:spcPct val="20000"/>
              </a:spcBef>
              <a:buFontTx/>
              <a:buChar char="•"/>
            </a:pPr>
            <a:r>
              <a:rPr lang="en-US" altLang="en-US" sz="2800">
                <a:solidFill>
                  <a:srgbClr val="FFCC00"/>
                </a:solidFill>
              </a:rPr>
              <a:t>Normalized emittance</a:t>
            </a:r>
          </a:p>
          <a:p>
            <a:pPr marL="342900" indent="-342900">
              <a:spcBef>
                <a:spcPct val="20000"/>
              </a:spcBef>
              <a:buFontTx/>
              <a:buChar char="•"/>
            </a:pPr>
            <a:endParaRPr lang="en-US" altLang="en-US" sz="1200">
              <a:solidFill>
                <a:srgbClr val="FFCC00"/>
              </a:solidFill>
            </a:endParaRPr>
          </a:p>
          <a:p>
            <a:pPr marL="342900" indent="-342900">
              <a:spcBef>
                <a:spcPct val="20000"/>
              </a:spcBef>
              <a:buFontTx/>
              <a:buChar char="•"/>
            </a:pPr>
            <a:r>
              <a:rPr lang="en-US" altLang="en-US" sz="2800">
                <a:solidFill>
                  <a:srgbClr val="FFCC00"/>
                </a:solidFill>
              </a:rPr>
              <a:t>Beam-beam tune shift</a:t>
            </a:r>
            <a:br>
              <a:rPr lang="en-US" altLang="en-US" sz="2800">
                <a:solidFill>
                  <a:srgbClr val="FFCC00"/>
                </a:solidFill>
              </a:rPr>
            </a:br>
            <a:endParaRPr lang="en-US" altLang="en-US" sz="2800">
              <a:solidFill>
                <a:srgbClr val="FFCC00"/>
              </a:solidFill>
            </a:endParaRPr>
          </a:p>
          <a:p>
            <a:pPr marL="342900" indent="-342900">
              <a:spcBef>
                <a:spcPct val="20000"/>
              </a:spcBef>
            </a:pPr>
            <a:endParaRPr lang="en-US" altLang="en-US" sz="2800">
              <a:solidFill>
                <a:srgbClr val="FFCC00"/>
              </a:solidFill>
            </a:endParaRPr>
          </a:p>
          <a:p>
            <a:pPr marL="342900" indent="-342900">
              <a:spcBef>
                <a:spcPct val="20000"/>
              </a:spcBef>
            </a:pPr>
            <a:endParaRPr lang="en-US" altLang="en-US" sz="2800">
              <a:solidFill>
                <a:srgbClr val="FFCC00"/>
              </a:solidFill>
            </a:endParaRPr>
          </a:p>
          <a:p>
            <a:pPr marL="342900" indent="-342900">
              <a:spcBef>
                <a:spcPct val="20000"/>
              </a:spcBef>
              <a:buFontTx/>
              <a:buChar char="•"/>
            </a:pPr>
            <a:r>
              <a:rPr lang="en-US" altLang="en-US" sz="2800">
                <a:solidFill>
                  <a:srgbClr val="FFCC00"/>
                </a:solidFill>
              </a:rPr>
              <a:t>To maximize L and minimize the stored energy, increase N to the tune shift limit, choose a large number of bunches (M) and a small </a:t>
            </a:r>
            <a:r>
              <a:rPr lang="en-US" altLang="en-US" sz="2800">
                <a:solidFill>
                  <a:srgbClr val="FFCC00"/>
                </a:solidFill>
                <a:latin typeface="Symbol" pitchFamily="18" charset="2"/>
              </a:rPr>
              <a:t>b</a:t>
            </a:r>
            <a:r>
              <a:rPr lang="en-US" altLang="en-US" sz="2800" baseline="-25000">
                <a:solidFill>
                  <a:srgbClr val="FFCC00"/>
                </a:solidFill>
              </a:rPr>
              <a:t>*</a:t>
            </a:r>
            <a:endParaRPr lang="en-US" altLang="en-US" sz="2800">
              <a:solidFill>
                <a:srgbClr val="FFCC00"/>
              </a:solidFill>
            </a:endParaRPr>
          </a:p>
        </p:txBody>
      </p:sp>
      <p:sp>
        <p:nvSpPr>
          <p:cNvPr id="104453" name="Rectangle 4"/>
          <p:cNvSpPr>
            <a:spLocks noChangeArrowheads="1"/>
          </p:cNvSpPr>
          <p:nvPr/>
        </p:nvSpPr>
        <p:spPr bwMode="auto">
          <a:xfrm>
            <a:off x="4314825" y="984250"/>
            <a:ext cx="3668713" cy="2940050"/>
          </a:xfrm>
          <a:prstGeom prst="rect">
            <a:avLst/>
          </a:prstGeom>
          <a:solidFill>
            <a:srgbClr val="FF99FF"/>
          </a:solidFill>
          <a:ln w="9525">
            <a:solidFill>
              <a:schemeClr val="tx1"/>
            </a:solidFill>
            <a:miter lim="800000"/>
            <a:headEnd/>
            <a:tailEnd/>
          </a:ln>
        </p:spPr>
        <p:txBody>
          <a:bodyPr wrap="none" anchor="ctr"/>
          <a:lstStyle/>
          <a:p>
            <a:pPr>
              <a:lnSpc>
                <a:spcPct val="90000"/>
              </a:lnSpc>
              <a:spcBef>
                <a:spcPct val="20000"/>
              </a:spcBef>
              <a:buFontTx/>
              <a:buChar char="•"/>
            </a:pPr>
            <a:endParaRPr lang="en-US" altLang="en-US">
              <a:solidFill>
                <a:srgbClr val="FFFFFF"/>
              </a:solidFill>
            </a:endParaRPr>
          </a:p>
        </p:txBody>
      </p:sp>
      <p:graphicFrame>
        <p:nvGraphicFramePr>
          <p:cNvPr id="104454" name="Object 5"/>
          <p:cNvGraphicFramePr>
            <a:graphicFrameLocks noChangeAspect="1"/>
          </p:cNvGraphicFramePr>
          <p:nvPr/>
        </p:nvGraphicFramePr>
        <p:xfrm>
          <a:off x="4733925" y="1333500"/>
          <a:ext cx="2946400" cy="2273300"/>
        </p:xfrm>
        <a:graphic>
          <a:graphicData uri="http://schemas.openxmlformats.org/presentationml/2006/ole">
            <p:oleObj spid="_x0000_s104454" name="Equation" r:id="rId3" imgW="2946400" imgH="2273300" progId="Equation.3">
              <p:embed/>
            </p:oleObj>
          </a:graphicData>
        </a:graphic>
      </p:graphicFrame>
      <p:graphicFrame>
        <p:nvGraphicFramePr>
          <p:cNvPr id="104455" name="Object 6"/>
          <p:cNvGraphicFramePr>
            <a:graphicFrameLocks noChangeAspect="1"/>
          </p:cNvGraphicFramePr>
          <p:nvPr/>
        </p:nvGraphicFramePr>
        <p:xfrm>
          <a:off x="2763838" y="4137025"/>
          <a:ext cx="2882900" cy="800100"/>
        </p:xfrm>
        <a:graphic>
          <a:graphicData uri="http://schemas.openxmlformats.org/presentationml/2006/ole">
            <p:oleObj spid="_x0000_s104455" name="Equation" r:id="rId4" imgW="2882900" imgH="800100" progId="Equation.3">
              <p:embed/>
            </p:oleObj>
          </a:graphicData>
        </a:graphic>
      </p:graphicFrame>
      <p:sp>
        <p:nvSpPr>
          <p:cNvPr id="104456" name="Rectangle 7"/>
          <p:cNvSpPr>
            <a:spLocks noChangeArrowheads="1"/>
          </p:cNvSpPr>
          <p:nvPr/>
        </p:nvSpPr>
        <p:spPr bwMode="auto">
          <a:xfrm>
            <a:off x="3276600" y="3886200"/>
            <a:ext cx="2438400" cy="1066800"/>
          </a:xfrm>
          <a:prstGeom prst="rect">
            <a:avLst/>
          </a:prstGeom>
          <a:noFill/>
          <a:ln w="12700">
            <a:noFill/>
            <a:miter lim="800000"/>
            <a:headEnd/>
            <a:tailEnd/>
          </a:ln>
        </p:spPr>
        <p:txBody>
          <a:bodyPr wrap="none" anchor="ctr"/>
          <a:lstStyle/>
          <a:p>
            <a:pPr>
              <a:lnSpc>
                <a:spcPct val="90000"/>
              </a:lnSpc>
              <a:spcBef>
                <a:spcPct val="20000"/>
              </a:spcBef>
              <a:buFontTx/>
              <a:buChar char="•"/>
            </a:pPr>
            <a:endParaRPr lang="en-US" altLang="en-US">
              <a:solidFill>
                <a:srgbClr val="FFFFFF"/>
              </a:solidFill>
            </a:endParaRPr>
          </a:p>
        </p:txBody>
      </p:sp>
      <p:grpSp>
        <p:nvGrpSpPr>
          <p:cNvPr id="104457" name="Group 8"/>
          <p:cNvGrpSpPr>
            <a:grpSpLocks/>
          </p:cNvGrpSpPr>
          <p:nvPr/>
        </p:nvGrpSpPr>
        <p:grpSpPr bwMode="auto">
          <a:xfrm>
            <a:off x="4252913" y="874713"/>
            <a:ext cx="3600450" cy="1844675"/>
            <a:chOff x="2679" y="551"/>
            <a:chExt cx="2268" cy="1162"/>
          </a:xfrm>
        </p:grpSpPr>
        <p:sp>
          <p:nvSpPr>
            <p:cNvPr id="104458" name="Line 9"/>
            <p:cNvSpPr>
              <a:spLocks noChangeShapeType="1"/>
            </p:cNvSpPr>
            <p:nvPr/>
          </p:nvSpPr>
          <p:spPr bwMode="auto">
            <a:xfrm rot="-119133">
              <a:off x="4058" y="1186"/>
              <a:ext cx="269" cy="155"/>
            </a:xfrm>
            <a:prstGeom prst="line">
              <a:avLst/>
            </a:prstGeom>
            <a:noFill/>
            <a:ln w="28575">
              <a:solidFill>
                <a:srgbClr val="FF0000"/>
              </a:solidFill>
              <a:round/>
              <a:headEnd type="triangle" w="med" len="med"/>
              <a:tailEnd/>
            </a:ln>
          </p:spPr>
          <p:txBody>
            <a:bodyPr wrap="none" anchor="ctr"/>
            <a:lstStyle/>
            <a:p>
              <a:endParaRPr lang="ru-RU"/>
            </a:p>
          </p:txBody>
        </p:sp>
        <p:sp>
          <p:nvSpPr>
            <p:cNvPr id="104459" name="Line 10"/>
            <p:cNvSpPr>
              <a:spLocks noChangeShapeType="1"/>
            </p:cNvSpPr>
            <p:nvPr/>
          </p:nvSpPr>
          <p:spPr bwMode="auto">
            <a:xfrm rot="-3128829">
              <a:off x="4087" y="856"/>
              <a:ext cx="161" cy="217"/>
            </a:xfrm>
            <a:prstGeom prst="line">
              <a:avLst/>
            </a:prstGeom>
            <a:noFill/>
            <a:ln w="28575">
              <a:solidFill>
                <a:srgbClr val="FF0000"/>
              </a:solidFill>
              <a:round/>
              <a:headEnd type="triangle" w="med" len="med"/>
              <a:tailEnd/>
            </a:ln>
          </p:spPr>
          <p:txBody>
            <a:bodyPr wrap="none" anchor="ctr"/>
            <a:lstStyle/>
            <a:p>
              <a:endParaRPr lang="ru-RU"/>
            </a:p>
          </p:txBody>
        </p:sp>
        <p:sp>
          <p:nvSpPr>
            <p:cNvPr id="104460" name="Text Box 11"/>
            <p:cNvSpPr txBox="1">
              <a:spLocks noChangeArrowheads="1"/>
            </p:cNvSpPr>
            <p:nvPr/>
          </p:nvSpPr>
          <p:spPr bwMode="auto">
            <a:xfrm>
              <a:off x="4118" y="1271"/>
              <a:ext cx="775" cy="442"/>
            </a:xfrm>
            <a:prstGeom prst="rect">
              <a:avLst/>
            </a:prstGeom>
            <a:noFill/>
            <a:ln w="9525">
              <a:noFill/>
              <a:miter lim="800000"/>
              <a:headEnd/>
              <a:tailEnd/>
            </a:ln>
          </p:spPr>
          <p:txBody>
            <a:bodyPr wrap="none" lIns="90000" tIns="46800" rIns="90000" bIns="46800">
              <a:spAutoFit/>
            </a:bodyPr>
            <a:lstStyle/>
            <a:p>
              <a:pPr algn="ctr"/>
              <a:r>
                <a:rPr kumimoji="0" lang="en-US" altLang="en-US" sz="2000">
                  <a:solidFill>
                    <a:srgbClr val="000022"/>
                  </a:solidFill>
                </a:rPr>
                <a:t>Beam size</a:t>
              </a:r>
            </a:p>
            <a:p>
              <a:pPr algn="ctr"/>
              <a:r>
                <a:rPr kumimoji="0" lang="en-US" altLang="en-US" sz="2000">
                  <a:solidFill>
                    <a:srgbClr val="000022"/>
                  </a:solidFill>
                </a:rPr>
                <a:t>at the IP</a:t>
              </a:r>
            </a:p>
          </p:txBody>
        </p:sp>
        <p:sp>
          <p:nvSpPr>
            <p:cNvPr id="104461" name="Text Box 12"/>
            <p:cNvSpPr txBox="1">
              <a:spLocks noChangeArrowheads="1"/>
            </p:cNvSpPr>
            <p:nvPr/>
          </p:nvSpPr>
          <p:spPr bwMode="auto">
            <a:xfrm>
              <a:off x="4275" y="756"/>
              <a:ext cx="672" cy="442"/>
            </a:xfrm>
            <a:prstGeom prst="rect">
              <a:avLst/>
            </a:prstGeom>
            <a:noFill/>
            <a:ln w="9525">
              <a:noFill/>
              <a:miter lim="800000"/>
              <a:headEnd/>
              <a:tailEnd/>
            </a:ln>
          </p:spPr>
          <p:txBody>
            <a:bodyPr wrap="none" lIns="90000" tIns="46800" rIns="90000" bIns="46800">
              <a:spAutoFit/>
            </a:bodyPr>
            <a:lstStyle/>
            <a:p>
              <a:pPr algn="ctr"/>
              <a:r>
                <a:rPr kumimoji="0" lang="en-US" altLang="en-US" sz="2000">
                  <a:solidFill>
                    <a:srgbClr val="000022"/>
                  </a:solidFill>
                </a:rPr>
                <a:t>Bunch</a:t>
              </a:r>
            </a:p>
            <a:p>
              <a:pPr algn="ctr"/>
              <a:r>
                <a:rPr kumimoji="0" lang="en-US" altLang="en-US" sz="2000">
                  <a:solidFill>
                    <a:srgbClr val="000022"/>
                  </a:solidFill>
                </a:rPr>
                <a:t>Intensity</a:t>
              </a:r>
            </a:p>
          </p:txBody>
        </p:sp>
        <p:sp>
          <p:nvSpPr>
            <p:cNvPr id="104462" name="Line 13"/>
            <p:cNvSpPr>
              <a:spLocks noChangeShapeType="1"/>
            </p:cNvSpPr>
            <p:nvPr/>
          </p:nvSpPr>
          <p:spPr bwMode="auto">
            <a:xfrm rot="-3128829" flipH="1" flipV="1">
              <a:off x="3507" y="725"/>
              <a:ext cx="86" cy="320"/>
            </a:xfrm>
            <a:prstGeom prst="line">
              <a:avLst/>
            </a:prstGeom>
            <a:noFill/>
            <a:ln w="28575">
              <a:solidFill>
                <a:srgbClr val="FF0000"/>
              </a:solidFill>
              <a:round/>
              <a:headEnd type="triangle" w="med" len="med"/>
              <a:tailEnd/>
            </a:ln>
          </p:spPr>
          <p:txBody>
            <a:bodyPr wrap="none" anchor="ctr"/>
            <a:lstStyle/>
            <a:p>
              <a:endParaRPr lang="ru-RU"/>
            </a:p>
          </p:txBody>
        </p:sp>
        <p:sp>
          <p:nvSpPr>
            <p:cNvPr id="104463" name="Text Box 14"/>
            <p:cNvSpPr txBox="1">
              <a:spLocks noChangeArrowheads="1"/>
            </p:cNvSpPr>
            <p:nvPr/>
          </p:nvSpPr>
          <p:spPr bwMode="auto">
            <a:xfrm>
              <a:off x="2679" y="551"/>
              <a:ext cx="811" cy="442"/>
            </a:xfrm>
            <a:prstGeom prst="rect">
              <a:avLst/>
            </a:prstGeom>
            <a:noFill/>
            <a:ln w="9525">
              <a:noFill/>
              <a:miter lim="800000"/>
              <a:headEnd/>
              <a:tailEnd/>
            </a:ln>
          </p:spPr>
          <p:txBody>
            <a:bodyPr wrap="none" lIns="90000" tIns="46800" rIns="90000" bIns="46800">
              <a:spAutoFit/>
            </a:bodyPr>
            <a:lstStyle/>
            <a:p>
              <a:pPr algn="ctr"/>
              <a:r>
                <a:rPr kumimoji="0" lang="en-US" altLang="en-US" sz="2000">
                  <a:solidFill>
                    <a:srgbClr val="000022"/>
                  </a:solidFill>
                </a:rPr>
                <a:t>Number of</a:t>
              </a:r>
            </a:p>
            <a:p>
              <a:pPr algn="ctr"/>
              <a:r>
                <a:rPr kumimoji="0" lang="en-US" altLang="en-US" sz="2000">
                  <a:solidFill>
                    <a:srgbClr val="000022"/>
                  </a:solidFill>
                </a:rPr>
                <a:t>Bunches</a:t>
              </a:r>
            </a:p>
          </p:txBody>
        </p:sp>
      </p:gr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352425" y="4267200"/>
            <a:ext cx="6402388" cy="2209800"/>
          </a:xfrm>
          <a:prstGeom prst="rect">
            <a:avLst/>
          </a:prstGeom>
          <a:solidFill>
            <a:srgbClr val="F8F8F8"/>
          </a:solidFill>
          <a:ln w="12700">
            <a:solidFill>
              <a:schemeClr val="tx1"/>
            </a:solidFill>
            <a:miter lim="800000"/>
            <a:headEnd type="none" w="sm" len="sm"/>
            <a:tailEnd type="none" w="sm" len="sm"/>
          </a:ln>
        </p:spPr>
        <p:txBody>
          <a:bodyPr wrap="none" anchor="ctr"/>
          <a:lstStyle/>
          <a:p>
            <a:pPr algn="ctr"/>
            <a:endParaRPr kumimoji="0" lang="en-US" altLang="en-US">
              <a:solidFill>
                <a:srgbClr val="000000"/>
              </a:solidFill>
            </a:endParaRPr>
          </a:p>
        </p:txBody>
      </p:sp>
      <p:sp>
        <p:nvSpPr>
          <p:cNvPr id="105475" name="Rectangle 3"/>
          <p:cNvSpPr>
            <a:spLocks noChangeArrowheads="1"/>
          </p:cNvSpPr>
          <p:nvPr/>
        </p:nvSpPr>
        <p:spPr bwMode="auto">
          <a:xfrm>
            <a:off x="3587750" y="2895600"/>
            <a:ext cx="2111375" cy="609600"/>
          </a:xfrm>
          <a:prstGeom prst="rect">
            <a:avLst/>
          </a:prstGeom>
          <a:solidFill>
            <a:srgbClr val="FF0000">
              <a:alpha val="50195"/>
            </a:srgbClr>
          </a:solidFill>
          <a:ln w="12700">
            <a:solidFill>
              <a:schemeClr val="tx1"/>
            </a:solidFill>
            <a:miter lim="800000"/>
            <a:headEnd type="none" w="sm" len="sm"/>
            <a:tailEnd type="none" w="sm" len="sm"/>
          </a:ln>
        </p:spPr>
        <p:txBody>
          <a:bodyPr wrap="none" anchor="ctr"/>
          <a:lstStyle/>
          <a:p>
            <a:pPr algn="ctr"/>
            <a:r>
              <a:rPr kumimoji="0" lang="en-US" altLang="en-US" b="1">
                <a:solidFill>
                  <a:srgbClr val="000000"/>
                </a:solidFill>
              </a:rPr>
              <a:t>OPERATOR</a:t>
            </a:r>
            <a:endParaRPr kumimoji="0" lang="en-US" altLang="en-US">
              <a:solidFill>
                <a:srgbClr val="000000"/>
              </a:solidFill>
            </a:endParaRPr>
          </a:p>
        </p:txBody>
      </p:sp>
      <p:sp>
        <p:nvSpPr>
          <p:cNvPr id="105476" name="Rectangle 4"/>
          <p:cNvSpPr>
            <a:spLocks noChangeArrowheads="1"/>
          </p:cNvSpPr>
          <p:nvPr/>
        </p:nvSpPr>
        <p:spPr bwMode="auto">
          <a:xfrm>
            <a:off x="3587750" y="1143000"/>
            <a:ext cx="2111375" cy="838200"/>
          </a:xfrm>
          <a:prstGeom prst="rect">
            <a:avLst/>
          </a:prstGeom>
          <a:solidFill>
            <a:schemeClr val="hlink"/>
          </a:solidFill>
          <a:ln w="12699">
            <a:solidFill>
              <a:schemeClr val="tx1"/>
            </a:solidFill>
            <a:miter lim="800000"/>
            <a:headEnd type="none" w="sm" len="sm"/>
            <a:tailEnd type="none" w="sm" len="sm"/>
          </a:ln>
        </p:spPr>
        <p:txBody>
          <a:bodyPr wrap="none" anchor="ctr"/>
          <a:lstStyle/>
          <a:p>
            <a:pPr algn="ctr"/>
            <a:r>
              <a:rPr kumimoji="0" lang="en-US" altLang="en-US">
                <a:solidFill>
                  <a:srgbClr val="000000"/>
                </a:solidFill>
              </a:rPr>
              <a:t>Orbit </a:t>
            </a:r>
          </a:p>
          <a:p>
            <a:pPr algn="ctr"/>
            <a:r>
              <a:rPr kumimoji="0" lang="en-US" altLang="en-US">
                <a:solidFill>
                  <a:srgbClr val="000000"/>
                </a:solidFill>
              </a:rPr>
              <a:t>(mainly vertical)</a:t>
            </a:r>
          </a:p>
        </p:txBody>
      </p:sp>
      <p:sp>
        <p:nvSpPr>
          <p:cNvPr id="105477" name="Rectangle 5"/>
          <p:cNvSpPr>
            <a:spLocks noChangeArrowheads="1"/>
          </p:cNvSpPr>
          <p:nvPr/>
        </p:nvSpPr>
        <p:spPr bwMode="auto">
          <a:xfrm>
            <a:off x="6191250" y="1143000"/>
            <a:ext cx="2322513" cy="838200"/>
          </a:xfrm>
          <a:prstGeom prst="rect">
            <a:avLst/>
          </a:prstGeom>
          <a:solidFill>
            <a:schemeClr val="hlink"/>
          </a:solidFill>
          <a:ln w="12699">
            <a:solidFill>
              <a:schemeClr val="tx1"/>
            </a:solidFill>
            <a:miter lim="800000"/>
            <a:headEnd type="none" w="sm" len="sm"/>
            <a:tailEnd type="none" w="sm" len="sm"/>
          </a:ln>
        </p:spPr>
        <p:txBody>
          <a:bodyPr wrap="none" anchor="ctr"/>
          <a:lstStyle/>
          <a:p>
            <a:pPr algn="ctr"/>
            <a:r>
              <a:rPr kumimoji="0" lang="en-US" altLang="en-US">
                <a:solidFill>
                  <a:srgbClr val="000000"/>
                </a:solidFill>
              </a:rPr>
              <a:t>Coupling, tunes, </a:t>
            </a:r>
          </a:p>
          <a:p>
            <a:pPr algn="ctr"/>
            <a:r>
              <a:rPr kumimoji="0" lang="en-US" altLang="en-US">
                <a:solidFill>
                  <a:srgbClr val="000000"/>
                </a:solidFill>
              </a:rPr>
              <a:t>chromaticity, …</a:t>
            </a:r>
          </a:p>
        </p:txBody>
      </p:sp>
      <p:sp>
        <p:nvSpPr>
          <p:cNvPr id="105478" name="Rectangle 6"/>
          <p:cNvSpPr>
            <a:spLocks noChangeArrowheads="1"/>
          </p:cNvSpPr>
          <p:nvPr/>
        </p:nvSpPr>
        <p:spPr bwMode="auto">
          <a:xfrm>
            <a:off x="422275" y="4419600"/>
            <a:ext cx="1828800" cy="838200"/>
          </a:xfrm>
          <a:prstGeom prst="rect">
            <a:avLst/>
          </a:prstGeom>
          <a:solidFill>
            <a:schemeClr val="accent1"/>
          </a:solidFill>
          <a:ln w="12699">
            <a:solidFill>
              <a:schemeClr val="tx1"/>
            </a:solidFill>
            <a:miter lim="800000"/>
            <a:headEnd type="none" w="sm" len="sm"/>
            <a:tailEnd type="none" w="sm" len="sm"/>
          </a:ln>
        </p:spPr>
        <p:txBody>
          <a:bodyPr wrap="none" anchor="ctr"/>
          <a:lstStyle/>
          <a:p>
            <a:pPr algn="ctr"/>
            <a:r>
              <a:rPr kumimoji="0" lang="en-US" altLang="en-US">
                <a:solidFill>
                  <a:srgbClr val="000000"/>
                </a:solidFill>
              </a:rPr>
              <a:t>Vertical beam</a:t>
            </a:r>
          </a:p>
          <a:p>
            <a:pPr algn="ctr"/>
            <a:r>
              <a:rPr kumimoji="0" lang="en-US" altLang="en-US">
                <a:solidFill>
                  <a:srgbClr val="000000"/>
                </a:solidFill>
              </a:rPr>
              <a:t>size</a:t>
            </a:r>
          </a:p>
        </p:txBody>
      </p:sp>
      <p:sp>
        <p:nvSpPr>
          <p:cNvPr id="105479" name="Rectangle 7"/>
          <p:cNvSpPr>
            <a:spLocks noChangeArrowheads="1"/>
          </p:cNvSpPr>
          <p:nvPr/>
        </p:nvSpPr>
        <p:spPr bwMode="auto">
          <a:xfrm>
            <a:off x="2533650" y="4419600"/>
            <a:ext cx="1970088" cy="838200"/>
          </a:xfrm>
          <a:prstGeom prst="rect">
            <a:avLst/>
          </a:prstGeom>
          <a:solidFill>
            <a:schemeClr val="accent1"/>
          </a:solidFill>
          <a:ln w="12699">
            <a:solidFill>
              <a:schemeClr val="tx1"/>
            </a:solidFill>
            <a:miter lim="800000"/>
            <a:headEnd type="none" w="sm" len="sm"/>
            <a:tailEnd type="none" w="sm" len="sm"/>
          </a:ln>
        </p:spPr>
        <p:txBody>
          <a:bodyPr wrap="none" anchor="ctr"/>
          <a:lstStyle/>
          <a:p>
            <a:pPr algn="ctr"/>
            <a:r>
              <a:rPr kumimoji="0" lang="en-US" altLang="en-US">
                <a:solidFill>
                  <a:srgbClr val="000000"/>
                </a:solidFill>
              </a:rPr>
              <a:t>2D beam image,</a:t>
            </a:r>
          </a:p>
          <a:p>
            <a:pPr algn="ctr"/>
            <a:r>
              <a:rPr kumimoji="0" lang="en-US" altLang="en-US">
                <a:solidFill>
                  <a:srgbClr val="000000"/>
                </a:solidFill>
              </a:rPr>
              <a:t>beam lifetime</a:t>
            </a:r>
          </a:p>
        </p:txBody>
      </p:sp>
      <p:sp>
        <p:nvSpPr>
          <p:cNvPr id="105480" name="Text Box 8"/>
          <p:cNvSpPr txBox="1">
            <a:spLocks noChangeArrowheads="1"/>
          </p:cNvSpPr>
          <p:nvPr/>
        </p:nvSpPr>
        <p:spPr bwMode="auto">
          <a:xfrm>
            <a:off x="2025650" y="5908675"/>
            <a:ext cx="169863" cy="457200"/>
          </a:xfrm>
          <a:prstGeom prst="rect">
            <a:avLst/>
          </a:prstGeom>
          <a:noFill/>
          <a:ln w="12699">
            <a:noFill/>
            <a:miter lim="800000"/>
            <a:headEnd type="none" w="sm" len="sm"/>
            <a:tailEnd type="none" w="sm" len="sm"/>
          </a:ln>
        </p:spPr>
        <p:txBody>
          <a:bodyPr wrap="none">
            <a:spAutoFit/>
          </a:bodyPr>
          <a:lstStyle/>
          <a:p>
            <a:endParaRPr kumimoji="0" lang="en-US" altLang="en-US">
              <a:solidFill>
                <a:srgbClr val="000000"/>
              </a:solidFill>
            </a:endParaRPr>
          </a:p>
        </p:txBody>
      </p:sp>
      <p:sp>
        <p:nvSpPr>
          <p:cNvPr id="105481" name="Rectangle 9"/>
          <p:cNvSpPr>
            <a:spLocks noChangeArrowheads="1"/>
          </p:cNvSpPr>
          <p:nvPr/>
        </p:nvSpPr>
        <p:spPr bwMode="auto">
          <a:xfrm>
            <a:off x="4784725" y="4419600"/>
            <a:ext cx="1900238" cy="838200"/>
          </a:xfrm>
          <a:prstGeom prst="rect">
            <a:avLst/>
          </a:prstGeom>
          <a:solidFill>
            <a:schemeClr val="accent1"/>
          </a:solidFill>
          <a:ln w="12699">
            <a:solidFill>
              <a:schemeClr val="tx1"/>
            </a:solidFill>
            <a:miter lim="800000"/>
            <a:headEnd type="none" w="sm" len="sm"/>
            <a:tailEnd type="none" w="sm" len="sm"/>
          </a:ln>
        </p:spPr>
        <p:txBody>
          <a:bodyPr wrap="none" anchor="ctr"/>
          <a:lstStyle/>
          <a:p>
            <a:pPr algn="ctr"/>
            <a:r>
              <a:rPr kumimoji="0" lang="en-US" altLang="en-US">
                <a:solidFill>
                  <a:srgbClr val="000000"/>
                </a:solidFill>
              </a:rPr>
              <a:t>Fast luminosity</a:t>
            </a:r>
          </a:p>
          <a:p>
            <a:pPr algn="ctr"/>
            <a:r>
              <a:rPr kumimoji="0" lang="en-US" altLang="en-US">
                <a:solidFill>
                  <a:srgbClr val="000000"/>
                </a:solidFill>
              </a:rPr>
              <a:t>signals</a:t>
            </a:r>
          </a:p>
        </p:txBody>
      </p:sp>
      <p:sp>
        <p:nvSpPr>
          <p:cNvPr id="105482" name="Rectangle 10"/>
          <p:cNvSpPr>
            <a:spLocks noChangeArrowheads="1"/>
          </p:cNvSpPr>
          <p:nvPr/>
        </p:nvSpPr>
        <p:spPr bwMode="auto">
          <a:xfrm>
            <a:off x="6965950" y="4419600"/>
            <a:ext cx="1900238" cy="838200"/>
          </a:xfrm>
          <a:prstGeom prst="rect">
            <a:avLst/>
          </a:prstGeom>
          <a:solidFill>
            <a:schemeClr val="accent1"/>
          </a:solidFill>
          <a:ln w="12699">
            <a:solidFill>
              <a:schemeClr val="tx1"/>
            </a:solidFill>
            <a:miter lim="800000"/>
            <a:headEnd type="none" w="sm" len="sm"/>
            <a:tailEnd type="none" w="sm" len="sm"/>
          </a:ln>
        </p:spPr>
        <p:txBody>
          <a:bodyPr wrap="none" anchor="ctr"/>
          <a:lstStyle/>
          <a:p>
            <a:pPr algn="ctr"/>
            <a:r>
              <a:rPr kumimoji="0" lang="en-US" altLang="en-US">
                <a:solidFill>
                  <a:srgbClr val="000000"/>
                </a:solidFill>
              </a:rPr>
              <a:t>Absolute lumi</a:t>
            </a:r>
          </a:p>
          <a:p>
            <a:pPr algn="ctr"/>
            <a:r>
              <a:rPr kumimoji="0" lang="en-US" altLang="en-US">
                <a:solidFill>
                  <a:srgbClr val="000000"/>
                </a:solidFill>
              </a:rPr>
              <a:t>in experiments</a:t>
            </a:r>
          </a:p>
        </p:txBody>
      </p:sp>
      <p:sp>
        <p:nvSpPr>
          <p:cNvPr id="105483" name="Rectangle 11"/>
          <p:cNvSpPr>
            <a:spLocks noChangeArrowheads="1"/>
          </p:cNvSpPr>
          <p:nvPr/>
        </p:nvSpPr>
        <p:spPr bwMode="auto">
          <a:xfrm>
            <a:off x="280988" y="152400"/>
            <a:ext cx="8585200" cy="523875"/>
          </a:xfrm>
          <a:prstGeom prst="rect">
            <a:avLst/>
          </a:prstGeom>
          <a:noFill/>
          <a:ln w="12699">
            <a:noFill/>
            <a:miter lim="800000"/>
            <a:headEnd type="none" w="sm" len="sm"/>
            <a:tailEnd type="none" w="sm" len="sm"/>
          </a:ln>
        </p:spPr>
        <p:txBody>
          <a:bodyPr>
            <a:spAutoFit/>
          </a:bodyPr>
          <a:lstStyle/>
          <a:p>
            <a:r>
              <a:rPr kumimoji="0" lang="en-US" altLang="en-US" sz="2800" b="1" u="sng">
                <a:solidFill>
                  <a:srgbClr val="3333CC"/>
                </a:solidFill>
              </a:rPr>
              <a:t>Collider luminosity optimization</a:t>
            </a:r>
            <a:endParaRPr kumimoji="0" lang="en-US" altLang="en-US" sz="2800" b="1">
              <a:solidFill>
                <a:srgbClr val="3333CC"/>
              </a:solidFill>
            </a:endParaRPr>
          </a:p>
        </p:txBody>
      </p:sp>
      <p:sp>
        <p:nvSpPr>
          <p:cNvPr id="105484" name="Rectangle 12"/>
          <p:cNvSpPr>
            <a:spLocks noChangeArrowheads="1"/>
          </p:cNvSpPr>
          <p:nvPr/>
        </p:nvSpPr>
        <p:spPr bwMode="auto">
          <a:xfrm>
            <a:off x="422275" y="2133600"/>
            <a:ext cx="1828800" cy="1676400"/>
          </a:xfrm>
          <a:prstGeom prst="rect">
            <a:avLst/>
          </a:prstGeom>
          <a:solidFill>
            <a:schemeClr val="accent1"/>
          </a:solidFill>
          <a:ln w="12699">
            <a:solidFill>
              <a:schemeClr val="tx1"/>
            </a:solidFill>
            <a:miter lim="800000"/>
            <a:headEnd type="none" w="sm" len="sm"/>
            <a:tailEnd type="none" w="sm" len="sm"/>
          </a:ln>
        </p:spPr>
        <p:txBody>
          <a:bodyPr wrap="none" anchor="ctr"/>
          <a:lstStyle/>
          <a:p>
            <a:pPr algn="ctr"/>
            <a:r>
              <a:rPr kumimoji="0" lang="en-US" altLang="en-US">
                <a:solidFill>
                  <a:srgbClr val="000000"/>
                </a:solidFill>
              </a:rPr>
              <a:t>Dispersion,</a:t>
            </a:r>
          </a:p>
          <a:p>
            <a:pPr algn="ctr"/>
            <a:r>
              <a:rPr kumimoji="0" lang="en-US" altLang="en-US">
                <a:solidFill>
                  <a:srgbClr val="000000"/>
                </a:solidFill>
              </a:rPr>
              <a:t>chromaticity,</a:t>
            </a:r>
          </a:p>
          <a:p>
            <a:pPr algn="ctr"/>
            <a:r>
              <a:rPr kumimoji="0" lang="en-US" altLang="en-US">
                <a:solidFill>
                  <a:srgbClr val="000000"/>
                </a:solidFill>
              </a:rPr>
              <a:t>optics, orbit, </a:t>
            </a:r>
          </a:p>
          <a:p>
            <a:pPr algn="ctr"/>
            <a:r>
              <a:rPr kumimoji="0" lang="en-US" altLang="en-US">
                <a:solidFill>
                  <a:srgbClr val="000000"/>
                </a:solidFill>
              </a:rPr>
              <a:t>tunes, … </a:t>
            </a:r>
          </a:p>
        </p:txBody>
      </p:sp>
      <p:sp>
        <p:nvSpPr>
          <p:cNvPr id="105485" name="Line 13"/>
          <p:cNvSpPr>
            <a:spLocks noChangeShapeType="1"/>
          </p:cNvSpPr>
          <p:nvPr/>
        </p:nvSpPr>
        <p:spPr bwMode="auto">
          <a:xfrm flipV="1">
            <a:off x="4643438" y="1981200"/>
            <a:ext cx="0" cy="914400"/>
          </a:xfrm>
          <a:prstGeom prst="line">
            <a:avLst/>
          </a:prstGeom>
          <a:noFill/>
          <a:ln w="38100">
            <a:solidFill>
              <a:schemeClr val="tx1"/>
            </a:solidFill>
            <a:round/>
            <a:headEnd/>
            <a:tailEnd type="triangle" w="med" len="med"/>
          </a:ln>
        </p:spPr>
        <p:txBody>
          <a:bodyPr wrap="none" anchor="ctr"/>
          <a:lstStyle/>
          <a:p>
            <a:endParaRPr lang="ru-RU"/>
          </a:p>
        </p:txBody>
      </p:sp>
      <p:sp>
        <p:nvSpPr>
          <p:cNvPr id="105486" name="Line 14"/>
          <p:cNvSpPr>
            <a:spLocks noChangeShapeType="1"/>
          </p:cNvSpPr>
          <p:nvPr/>
        </p:nvSpPr>
        <p:spPr bwMode="auto">
          <a:xfrm flipV="1">
            <a:off x="5699125" y="1981200"/>
            <a:ext cx="774700" cy="914400"/>
          </a:xfrm>
          <a:prstGeom prst="line">
            <a:avLst/>
          </a:prstGeom>
          <a:noFill/>
          <a:ln w="38100">
            <a:solidFill>
              <a:schemeClr val="tx1"/>
            </a:solidFill>
            <a:round/>
            <a:headEnd/>
            <a:tailEnd type="triangle" w="med" len="med"/>
          </a:ln>
        </p:spPr>
        <p:txBody>
          <a:bodyPr wrap="none" anchor="ctr"/>
          <a:lstStyle/>
          <a:p>
            <a:endParaRPr lang="ru-RU"/>
          </a:p>
        </p:txBody>
      </p:sp>
      <p:sp>
        <p:nvSpPr>
          <p:cNvPr id="105487" name="Line 15"/>
          <p:cNvSpPr>
            <a:spLocks noChangeShapeType="1"/>
          </p:cNvSpPr>
          <p:nvPr/>
        </p:nvSpPr>
        <p:spPr bwMode="auto">
          <a:xfrm flipH="1" flipV="1">
            <a:off x="5699125" y="3505200"/>
            <a:ext cx="1263650" cy="914400"/>
          </a:xfrm>
          <a:prstGeom prst="line">
            <a:avLst/>
          </a:prstGeom>
          <a:noFill/>
          <a:ln w="38100">
            <a:solidFill>
              <a:schemeClr val="tx1"/>
            </a:solidFill>
            <a:round/>
            <a:headEnd/>
            <a:tailEnd type="triangle" w="med" len="med"/>
          </a:ln>
        </p:spPr>
        <p:txBody>
          <a:bodyPr wrap="none" anchor="ctr"/>
          <a:lstStyle/>
          <a:p>
            <a:endParaRPr lang="ru-RU"/>
          </a:p>
        </p:txBody>
      </p:sp>
      <p:sp>
        <p:nvSpPr>
          <p:cNvPr id="105488" name="Line 16"/>
          <p:cNvSpPr>
            <a:spLocks noChangeShapeType="1"/>
          </p:cNvSpPr>
          <p:nvPr/>
        </p:nvSpPr>
        <p:spPr bwMode="auto">
          <a:xfrm flipH="1" flipV="1">
            <a:off x="5065713" y="3505200"/>
            <a:ext cx="703262" cy="914400"/>
          </a:xfrm>
          <a:prstGeom prst="line">
            <a:avLst/>
          </a:prstGeom>
          <a:noFill/>
          <a:ln w="38100">
            <a:solidFill>
              <a:schemeClr val="tx1"/>
            </a:solidFill>
            <a:round/>
            <a:headEnd/>
            <a:tailEnd type="triangle" w="med" len="med"/>
          </a:ln>
        </p:spPr>
        <p:txBody>
          <a:bodyPr wrap="none" anchor="ctr"/>
          <a:lstStyle/>
          <a:p>
            <a:endParaRPr lang="ru-RU"/>
          </a:p>
        </p:txBody>
      </p:sp>
      <p:sp>
        <p:nvSpPr>
          <p:cNvPr id="105489" name="Line 17"/>
          <p:cNvSpPr>
            <a:spLocks noChangeShapeType="1"/>
          </p:cNvSpPr>
          <p:nvPr/>
        </p:nvSpPr>
        <p:spPr bwMode="auto">
          <a:xfrm flipV="1">
            <a:off x="3517900" y="3505200"/>
            <a:ext cx="492125" cy="914400"/>
          </a:xfrm>
          <a:prstGeom prst="line">
            <a:avLst/>
          </a:prstGeom>
          <a:noFill/>
          <a:ln w="38100">
            <a:solidFill>
              <a:schemeClr val="tx1"/>
            </a:solidFill>
            <a:round/>
            <a:headEnd/>
            <a:tailEnd type="triangle" w="med" len="med"/>
          </a:ln>
        </p:spPr>
        <p:txBody>
          <a:bodyPr wrap="none" anchor="ctr"/>
          <a:lstStyle/>
          <a:p>
            <a:endParaRPr lang="ru-RU"/>
          </a:p>
        </p:txBody>
      </p:sp>
      <p:sp>
        <p:nvSpPr>
          <p:cNvPr id="105490" name="Line 18"/>
          <p:cNvSpPr>
            <a:spLocks noChangeShapeType="1"/>
          </p:cNvSpPr>
          <p:nvPr/>
        </p:nvSpPr>
        <p:spPr bwMode="auto">
          <a:xfrm flipV="1">
            <a:off x="2251075" y="3429000"/>
            <a:ext cx="1336675" cy="990600"/>
          </a:xfrm>
          <a:prstGeom prst="line">
            <a:avLst/>
          </a:prstGeom>
          <a:noFill/>
          <a:ln w="38100">
            <a:solidFill>
              <a:schemeClr val="tx1"/>
            </a:solidFill>
            <a:round/>
            <a:headEnd/>
            <a:tailEnd type="triangle" w="med" len="med"/>
          </a:ln>
        </p:spPr>
        <p:txBody>
          <a:bodyPr wrap="none" anchor="ctr"/>
          <a:lstStyle/>
          <a:p>
            <a:endParaRPr lang="ru-RU"/>
          </a:p>
        </p:txBody>
      </p:sp>
      <p:sp>
        <p:nvSpPr>
          <p:cNvPr id="105491" name="Line 19"/>
          <p:cNvSpPr>
            <a:spLocks noChangeShapeType="1"/>
          </p:cNvSpPr>
          <p:nvPr/>
        </p:nvSpPr>
        <p:spPr bwMode="auto">
          <a:xfrm flipV="1">
            <a:off x="2251075" y="3200400"/>
            <a:ext cx="1336675" cy="0"/>
          </a:xfrm>
          <a:prstGeom prst="line">
            <a:avLst/>
          </a:prstGeom>
          <a:noFill/>
          <a:ln w="38100">
            <a:solidFill>
              <a:schemeClr val="tx1"/>
            </a:solidFill>
            <a:round/>
            <a:headEnd type="triangle" w="med" len="med"/>
            <a:tailEnd type="triangle" w="med" len="med"/>
          </a:ln>
        </p:spPr>
        <p:txBody>
          <a:bodyPr wrap="none" anchor="ctr"/>
          <a:lstStyle/>
          <a:p>
            <a:endParaRPr lang="ru-RU"/>
          </a:p>
        </p:txBody>
      </p:sp>
      <p:sp>
        <p:nvSpPr>
          <p:cNvPr id="105492" name="Text Box 20"/>
          <p:cNvSpPr txBox="1">
            <a:spLocks noChangeArrowheads="1"/>
          </p:cNvSpPr>
          <p:nvPr/>
        </p:nvSpPr>
        <p:spPr bwMode="auto">
          <a:xfrm>
            <a:off x="422275" y="5410200"/>
            <a:ext cx="1541463" cy="587375"/>
          </a:xfrm>
          <a:prstGeom prst="rect">
            <a:avLst/>
          </a:prstGeom>
          <a:noFill/>
          <a:ln w="12699">
            <a:noFill/>
            <a:miter lim="800000"/>
            <a:headEnd type="none" w="sm" len="sm"/>
            <a:tailEnd type="none" w="sm" len="sm"/>
          </a:ln>
        </p:spPr>
        <p:txBody>
          <a:bodyPr wrap="none">
            <a:spAutoFit/>
          </a:bodyPr>
          <a:lstStyle/>
          <a:p>
            <a:pPr>
              <a:lnSpc>
                <a:spcPct val="90000"/>
              </a:lnSpc>
            </a:pPr>
            <a:r>
              <a:rPr kumimoji="0" lang="en-US" altLang="en-US" sz="1800">
                <a:solidFill>
                  <a:srgbClr val="000000"/>
                </a:solidFill>
              </a:rPr>
              <a:t>Reduce vertical </a:t>
            </a:r>
          </a:p>
          <a:p>
            <a:pPr>
              <a:lnSpc>
                <a:spcPct val="90000"/>
              </a:lnSpc>
            </a:pPr>
            <a:r>
              <a:rPr kumimoji="0" lang="en-US" altLang="en-US" sz="1800">
                <a:solidFill>
                  <a:srgbClr val="000000"/>
                </a:solidFill>
              </a:rPr>
              <a:t>emittance...</a:t>
            </a:r>
            <a:endParaRPr kumimoji="0" lang="en-US" altLang="en-US">
              <a:solidFill>
                <a:srgbClr val="000000"/>
              </a:solidFill>
            </a:endParaRPr>
          </a:p>
        </p:txBody>
      </p:sp>
      <p:sp>
        <p:nvSpPr>
          <p:cNvPr id="105493" name="Text Box 21"/>
          <p:cNvSpPr txBox="1">
            <a:spLocks noChangeArrowheads="1"/>
          </p:cNvSpPr>
          <p:nvPr/>
        </p:nvSpPr>
        <p:spPr bwMode="auto">
          <a:xfrm>
            <a:off x="2533650" y="5410200"/>
            <a:ext cx="1987550" cy="587375"/>
          </a:xfrm>
          <a:prstGeom prst="rect">
            <a:avLst/>
          </a:prstGeom>
          <a:noFill/>
          <a:ln w="12699">
            <a:noFill/>
            <a:miter lim="800000"/>
            <a:headEnd type="none" w="sm" len="sm"/>
            <a:tailEnd type="none" w="sm" len="sm"/>
          </a:ln>
        </p:spPr>
        <p:txBody>
          <a:bodyPr wrap="none">
            <a:spAutoFit/>
          </a:bodyPr>
          <a:lstStyle/>
          <a:p>
            <a:pPr>
              <a:lnSpc>
                <a:spcPct val="90000"/>
              </a:lnSpc>
            </a:pPr>
            <a:r>
              <a:rPr kumimoji="0" lang="en-US" altLang="en-US" sz="1800">
                <a:solidFill>
                  <a:srgbClr val="000000"/>
                </a:solidFill>
              </a:rPr>
              <a:t>Fast detection of</a:t>
            </a:r>
          </a:p>
          <a:p>
            <a:pPr>
              <a:lnSpc>
                <a:spcPct val="90000"/>
              </a:lnSpc>
            </a:pPr>
            <a:r>
              <a:rPr kumimoji="0" lang="en-US" altLang="en-US" sz="1800">
                <a:solidFill>
                  <a:srgbClr val="000000"/>
                </a:solidFill>
              </a:rPr>
              <a:t>resonances, problems</a:t>
            </a:r>
            <a:endParaRPr kumimoji="0" lang="en-US" altLang="en-US">
              <a:solidFill>
                <a:srgbClr val="000000"/>
              </a:solidFill>
            </a:endParaRPr>
          </a:p>
        </p:txBody>
      </p:sp>
      <p:sp>
        <p:nvSpPr>
          <p:cNvPr id="105494" name="Text Box 22"/>
          <p:cNvSpPr txBox="1">
            <a:spLocks noChangeArrowheads="1"/>
          </p:cNvSpPr>
          <p:nvPr/>
        </p:nvSpPr>
        <p:spPr bwMode="auto">
          <a:xfrm>
            <a:off x="4854575" y="5410200"/>
            <a:ext cx="1830388" cy="339725"/>
          </a:xfrm>
          <a:prstGeom prst="rect">
            <a:avLst/>
          </a:prstGeom>
          <a:noFill/>
          <a:ln w="12699">
            <a:noFill/>
            <a:miter lim="800000"/>
            <a:headEnd type="none" w="sm" len="sm"/>
            <a:tailEnd type="none" w="sm" len="sm"/>
          </a:ln>
        </p:spPr>
        <p:txBody>
          <a:bodyPr wrap="none">
            <a:spAutoFit/>
          </a:bodyPr>
          <a:lstStyle/>
          <a:p>
            <a:pPr>
              <a:lnSpc>
                <a:spcPct val="90000"/>
              </a:lnSpc>
            </a:pPr>
            <a:r>
              <a:rPr kumimoji="0" lang="en-US" altLang="en-US" sz="1800">
                <a:solidFill>
                  <a:srgbClr val="000000"/>
                </a:solidFill>
              </a:rPr>
              <a:t>Increase luminosity</a:t>
            </a:r>
            <a:endParaRPr kumimoji="0" lang="en-US" altLang="en-US">
              <a:solidFill>
                <a:srgbClr val="000000"/>
              </a:solidFill>
            </a:endParaRPr>
          </a:p>
        </p:txBody>
      </p:sp>
      <p:sp>
        <p:nvSpPr>
          <p:cNvPr id="105495" name="Text Box 23"/>
          <p:cNvSpPr txBox="1">
            <a:spLocks noChangeArrowheads="1"/>
          </p:cNvSpPr>
          <p:nvPr/>
        </p:nvSpPr>
        <p:spPr bwMode="auto">
          <a:xfrm>
            <a:off x="6965950" y="5410200"/>
            <a:ext cx="1928813" cy="587375"/>
          </a:xfrm>
          <a:prstGeom prst="rect">
            <a:avLst/>
          </a:prstGeom>
          <a:noFill/>
          <a:ln w="12699">
            <a:noFill/>
            <a:miter lim="800000"/>
            <a:headEnd type="none" w="sm" len="sm"/>
            <a:tailEnd type="none" w="sm" len="sm"/>
          </a:ln>
        </p:spPr>
        <p:txBody>
          <a:bodyPr wrap="none">
            <a:spAutoFit/>
          </a:bodyPr>
          <a:lstStyle/>
          <a:p>
            <a:pPr>
              <a:lnSpc>
                <a:spcPct val="90000"/>
              </a:lnSpc>
            </a:pPr>
            <a:r>
              <a:rPr kumimoji="0" lang="en-US" altLang="en-US" sz="1800">
                <a:solidFill>
                  <a:srgbClr val="FF3300"/>
                </a:solidFill>
              </a:rPr>
              <a:t>Absolute</a:t>
            </a:r>
            <a:r>
              <a:rPr kumimoji="0" lang="en-US" altLang="en-US" sz="1800">
                <a:solidFill>
                  <a:srgbClr val="000000"/>
                </a:solidFill>
              </a:rPr>
              <a:t> (slow) pro-</a:t>
            </a:r>
          </a:p>
          <a:p>
            <a:pPr>
              <a:lnSpc>
                <a:spcPct val="90000"/>
              </a:lnSpc>
            </a:pPr>
            <a:r>
              <a:rPr kumimoji="0" lang="en-US" altLang="en-US" sz="1800">
                <a:solidFill>
                  <a:srgbClr val="000000"/>
                </a:solidFill>
              </a:rPr>
              <a:t>duction </a:t>
            </a:r>
            <a:r>
              <a:rPr kumimoji="0" lang="en-US" altLang="en-US" sz="1800">
                <a:solidFill>
                  <a:srgbClr val="FF3300"/>
                </a:solidFill>
              </a:rPr>
              <a:t>reference</a:t>
            </a:r>
            <a:endParaRPr kumimoji="0" lang="en-US" altLang="en-US">
              <a:solidFill>
                <a:srgbClr val="000000"/>
              </a:solidFill>
            </a:endParaRPr>
          </a:p>
        </p:txBody>
      </p:sp>
      <p:sp>
        <p:nvSpPr>
          <p:cNvPr id="105496" name="Text Box 24"/>
          <p:cNvSpPr txBox="1">
            <a:spLocks noChangeArrowheads="1"/>
          </p:cNvSpPr>
          <p:nvPr/>
        </p:nvSpPr>
        <p:spPr bwMode="auto">
          <a:xfrm>
            <a:off x="422275" y="1752600"/>
            <a:ext cx="1800225" cy="339725"/>
          </a:xfrm>
          <a:prstGeom prst="rect">
            <a:avLst/>
          </a:prstGeom>
          <a:noFill/>
          <a:ln w="12699">
            <a:noFill/>
            <a:miter lim="800000"/>
            <a:headEnd type="none" w="sm" len="sm"/>
            <a:tailEnd type="none" w="sm" len="sm"/>
          </a:ln>
        </p:spPr>
        <p:txBody>
          <a:bodyPr wrap="none">
            <a:spAutoFit/>
          </a:bodyPr>
          <a:lstStyle/>
          <a:p>
            <a:pPr>
              <a:lnSpc>
                <a:spcPct val="90000"/>
              </a:lnSpc>
            </a:pPr>
            <a:r>
              <a:rPr kumimoji="0" lang="en-US" altLang="en-US" sz="1800">
                <a:solidFill>
                  <a:srgbClr val="000000"/>
                </a:solidFill>
              </a:rPr>
              <a:t>Div. measurements</a:t>
            </a:r>
            <a:endParaRPr kumimoji="0" lang="en-US" altLang="en-US">
              <a:solidFill>
                <a:srgbClr val="000000"/>
              </a:solidFill>
            </a:endParaRPr>
          </a:p>
        </p:txBody>
      </p:sp>
      <p:sp>
        <p:nvSpPr>
          <p:cNvPr id="105497" name="Text Box 25"/>
          <p:cNvSpPr txBox="1">
            <a:spLocks noChangeArrowheads="1"/>
          </p:cNvSpPr>
          <p:nvPr/>
        </p:nvSpPr>
        <p:spPr bwMode="auto">
          <a:xfrm>
            <a:off x="280988" y="1066800"/>
            <a:ext cx="2533650" cy="396875"/>
          </a:xfrm>
          <a:prstGeom prst="rect">
            <a:avLst/>
          </a:prstGeom>
          <a:noFill/>
          <a:ln w="12699">
            <a:noFill/>
            <a:miter lim="800000"/>
            <a:headEnd type="none" w="sm" len="sm"/>
            <a:tailEnd type="none" w="sm" len="sm"/>
          </a:ln>
        </p:spPr>
        <p:txBody>
          <a:bodyPr wrap="none">
            <a:spAutoFit/>
          </a:bodyPr>
          <a:lstStyle/>
          <a:p>
            <a:r>
              <a:rPr kumimoji="0" lang="en-US" altLang="en-US" sz="2000" b="1">
                <a:solidFill>
                  <a:srgbClr val="FF3300"/>
                </a:solidFill>
              </a:rPr>
              <a:t>Concept of golden orbit</a:t>
            </a:r>
            <a:endParaRPr kumimoji="0" lang="en-US" altLang="en-US">
              <a:solidFill>
                <a:srgbClr val="000000"/>
              </a:solidFill>
            </a:endParaRPr>
          </a:p>
        </p:txBody>
      </p:sp>
      <p:sp>
        <p:nvSpPr>
          <p:cNvPr id="105498" name="Line 26"/>
          <p:cNvSpPr>
            <a:spLocks noChangeShapeType="1"/>
          </p:cNvSpPr>
          <p:nvPr/>
        </p:nvSpPr>
        <p:spPr bwMode="auto">
          <a:xfrm>
            <a:off x="2955925" y="1295400"/>
            <a:ext cx="420688" cy="0"/>
          </a:xfrm>
          <a:prstGeom prst="line">
            <a:avLst/>
          </a:prstGeom>
          <a:noFill/>
          <a:ln w="38100">
            <a:solidFill>
              <a:schemeClr val="tx1"/>
            </a:solidFill>
            <a:round/>
            <a:headEnd type="triangle" w="med" len="med"/>
            <a:tailEnd type="triangle" w="med" len="med"/>
          </a:ln>
        </p:spPr>
        <p:txBody>
          <a:bodyPr wrap="none" anchor="ctr"/>
          <a:lstStyle/>
          <a:p>
            <a:endParaRPr lang="ru-RU"/>
          </a:p>
        </p:txBody>
      </p:sp>
      <p:sp>
        <p:nvSpPr>
          <p:cNvPr id="105499" name="Line 27"/>
          <p:cNvSpPr>
            <a:spLocks noChangeShapeType="1"/>
          </p:cNvSpPr>
          <p:nvPr/>
        </p:nvSpPr>
        <p:spPr bwMode="auto">
          <a:xfrm>
            <a:off x="5699125" y="3200400"/>
            <a:ext cx="914400" cy="0"/>
          </a:xfrm>
          <a:prstGeom prst="line">
            <a:avLst/>
          </a:prstGeom>
          <a:noFill/>
          <a:ln w="38100">
            <a:solidFill>
              <a:schemeClr val="tx1"/>
            </a:solidFill>
            <a:prstDash val="sysDot"/>
            <a:round/>
            <a:headEnd type="triangle" w="med" len="med"/>
            <a:tailEnd type="triangle" w="med" len="med"/>
          </a:ln>
        </p:spPr>
        <p:txBody>
          <a:bodyPr wrap="none" anchor="ctr"/>
          <a:lstStyle/>
          <a:p>
            <a:endParaRPr lang="ru-RU"/>
          </a:p>
        </p:txBody>
      </p:sp>
      <p:sp>
        <p:nvSpPr>
          <p:cNvPr id="105500" name="Rectangle 28"/>
          <p:cNvSpPr>
            <a:spLocks noChangeArrowheads="1"/>
          </p:cNvSpPr>
          <p:nvPr/>
        </p:nvSpPr>
        <p:spPr bwMode="auto">
          <a:xfrm>
            <a:off x="6613525" y="2438400"/>
            <a:ext cx="2322513" cy="1371600"/>
          </a:xfrm>
          <a:prstGeom prst="rect">
            <a:avLst/>
          </a:prstGeom>
          <a:solidFill>
            <a:schemeClr val="hlink"/>
          </a:solidFill>
          <a:ln w="12699">
            <a:solidFill>
              <a:schemeClr val="tx1"/>
            </a:solidFill>
            <a:miter lim="800000"/>
            <a:headEnd type="none" w="sm" len="sm"/>
            <a:tailEnd type="none" w="sm" len="sm"/>
          </a:ln>
        </p:spPr>
        <p:txBody>
          <a:bodyPr wrap="none" anchor="ctr"/>
          <a:lstStyle/>
          <a:p>
            <a:pPr algn="ctr"/>
            <a:r>
              <a:rPr kumimoji="0" lang="en-US" altLang="en-US">
                <a:solidFill>
                  <a:srgbClr val="000000"/>
                </a:solidFill>
              </a:rPr>
              <a:t>Correction algo-</a:t>
            </a:r>
          </a:p>
          <a:p>
            <a:pPr algn="ctr"/>
            <a:r>
              <a:rPr kumimoji="0" lang="en-US" altLang="en-US">
                <a:solidFill>
                  <a:srgbClr val="000000"/>
                </a:solidFill>
              </a:rPr>
              <a:t>rithms (MICADO,</a:t>
            </a:r>
          </a:p>
          <a:p>
            <a:pPr algn="ctr"/>
            <a:r>
              <a:rPr kumimoji="0" lang="en-US" altLang="en-US">
                <a:solidFill>
                  <a:srgbClr val="000000"/>
                </a:solidFill>
              </a:rPr>
              <a:t>DFS, beta match)</a:t>
            </a:r>
          </a:p>
        </p:txBody>
      </p:sp>
      <p:sp>
        <p:nvSpPr>
          <p:cNvPr id="105501" name="Text Box 29"/>
          <p:cNvSpPr txBox="1">
            <a:spLocks noChangeArrowheads="1"/>
          </p:cNvSpPr>
          <p:nvPr/>
        </p:nvSpPr>
        <p:spPr bwMode="auto">
          <a:xfrm>
            <a:off x="6896100" y="762000"/>
            <a:ext cx="720725" cy="339725"/>
          </a:xfrm>
          <a:prstGeom prst="rect">
            <a:avLst/>
          </a:prstGeom>
          <a:noFill/>
          <a:ln w="12699">
            <a:noFill/>
            <a:miter lim="800000"/>
            <a:headEnd type="none" w="sm" len="sm"/>
            <a:tailEnd type="none" w="sm" len="sm"/>
          </a:ln>
        </p:spPr>
        <p:txBody>
          <a:bodyPr wrap="none">
            <a:spAutoFit/>
          </a:bodyPr>
          <a:lstStyle/>
          <a:p>
            <a:pPr>
              <a:lnSpc>
                <a:spcPct val="90000"/>
              </a:lnSpc>
            </a:pPr>
            <a:r>
              <a:rPr kumimoji="0" lang="en-US" altLang="en-US" sz="1800">
                <a:solidFill>
                  <a:srgbClr val="000000"/>
                </a:solidFill>
              </a:rPr>
              <a:t>Knobs</a:t>
            </a:r>
            <a:endParaRPr kumimoji="0" lang="en-US" altLang="en-US">
              <a:solidFill>
                <a:srgbClr val="000000"/>
              </a:solidFill>
            </a:endParaRPr>
          </a:p>
        </p:txBody>
      </p:sp>
      <p:sp>
        <p:nvSpPr>
          <p:cNvPr id="105502" name="Text Box 30"/>
          <p:cNvSpPr txBox="1">
            <a:spLocks noChangeArrowheads="1"/>
          </p:cNvSpPr>
          <p:nvPr/>
        </p:nvSpPr>
        <p:spPr bwMode="auto">
          <a:xfrm>
            <a:off x="1758950" y="5943600"/>
            <a:ext cx="3592513" cy="457200"/>
          </a:xfrm>
          <a:prstGeom prst="rect">
            <a:avLst/>
          </a:prstGeom>
          <a:noFill/>
          <a:ln w="12699">
            <a:noFill/>
            <a:miter lim="800000"/>
            <a:headEnd type="none" w="sm" len="sm"/>
            <a:tailEnd type="none" w="sm" len="sm"/>
          </a:ln>
        </p:spPr>
        <p:txBody>
          <a:bodyPr wrap="none">
            <a:spAutoFit/>
          </a:bodyPr>
          <a:lstStyle/>
          <a:p>
            <a:r>
              <a:rPr kumimoji="0" lang="en-US" altLang="en-US" i="1">
                <a:solidFill>
                  <a:srgbClr val="000000"/>
                </a:solidFill>
              </a:rPr>
              <a:t>F a s t   t u n i n g   s i g n a l s</a:t>
            </a:r>
            <a:endParaRPr kumimoji="0" lang="en-US" altLang="en-US">
              <a:solidFill>
                <a:srgbClr val="000000"/>
              </a:solidFill>
            </a:endParaRPr>
          </a:p>
        </p:txBody>
      </p:sp>
      <p:sp>
        <p:nvSpPr>
          <p:cNvPr id="105503" name="Footer Placeholder 30"/>
          <p:cNvSpPr>
            <a:spLocks noGrp="1"/>
          </p:cNvSpPr>
          <p:nvPr>
            <p:ph type="ftr" sz="quarter" idx="11"/>
          </p:nvPr>
        </p:nvSpPr>
        <p:spPr>
          <a:noFill/>
        </p:spPr>
        <p:txBody>
          <a:bodyPr/>
          <a:lstStyle/>
          <a:p>
            <a:r>
              <a:rPr lang="fr-FR" altLang="en-US" smtClean="0"/>
              <a:t>CAS 2015 H.Schmickler (CERN-BE-BI)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3"/>
          <p:cNvSpPr txBox="1">
            <a:spLocks noChangeArrowheads="1"/>
          </p:cNvSpPr>
          <p:nvPr/>
        </p:nvSpPr>
        <p:spPr bwMode="auto">
          <a:xfrm>
            <a:off x="349250" y="1016000"/>
            <a:ext cx="8445500" cy="4278313"/>
          </a:xfrm>
          <a:prstGeom prst="rect">
            <a:avLst/>
          </a:prstGeom>
          <a:noFill/>
          <a:ln w="12699">
            <a:noFill/>
            <a:miter lim="800000"/>
            <a:headEnd type="none" w="sm" len="sm"/>
            <a:tailEnd type="none" w="sm" len="sm"/>
          </a:ln>
        </p:spPr>
        <p:txBody>
          <a:bodyPr>
            <a:spAutoFit/>
          </a:bodyPr>
          <a:lstStyle/>
          <a:p>
            <a:r>
              <a:rPr kumimoji="0" lang="en-US" altLang="en-US" sz="2800" b="1" u="sng">
                <a:solidFill>
                  <a:srgbClr val="3333CC"/>
                </a:solidFill>
              </a:rPr>
              <a:t>Main LEP instruments to provide online beam size signals, BEUV called BSRT in LHC….</a:t>
            </a:r>
          </a:p>
          <a:p>
            <a:endParaRPr kumimoji="0" lang="en-US" altLang="en-US">
              <a:solidFill>
                <a:srgbClr val="3333CC"/>
              </a:solidFill>
            </a:endParaRPr>
          </a:p>
          <a:p>
            <a:r>
              <a:rPr kumimoji="0" lang="en-US" altLang="en-US" b="1">
                <a:solidFill>
                  <a:srgbClr val="FF3300"/>
                </a:solidFill>
              </a:rPr>
              <a:t>BEUV</a:t>
            </a:r>
            <a:r>
              <a:rPr kumimoji="0" lang="en-US" altLang="en-US">
                <a:solidFill>
                  <a:srgbClr val="000000"/>
                </a:solidFill>
              </a:rPr>
              <a:t>		Continuous 2D image of beam</a:t>
            </a:r>
          </a:p>
          <a:p>
            <a:r>
              <a:rPr kumimoji="0" lang="en-US" altLang="en-US">
                <a:solidFill>
                  <a:srgbClr val="000000"/>
                </a:solidFill>
              </a:rPr>
              <a:t>		Fast detection of beam resonances, problems, …</a:t>
            </a:r>
          </a:p>
          <a:p>
            <a:endParaRPr kumimoji="0" lang="en-US" altLang="en-US">
              <a:solidFill>
                <a:srgbClr val="000000"/>
              </a:solidFill>
            </a:endParaRPr>
          </a:p>
          <a:p>
            <a:r>
              <a:rPr kumimoji="0" lang="en-US" altLang="en-US" b="1">
                <a:solidFill>
                  <a:srgbClr val="FF3300"/>
                </a:solidFill>
              </a:rPr>
              <a:t>BEXE</a:t>
            </a:r>
            <a:r>
              <a:rPr kumimoji="0" lang="en-US" altLang="en-US">
                <a:solidFill>
                  <a:srgbClr val="000000"/>
                </a:solidFill>
              </a:rPr>
              <a:t>		Sensitive, continuous display of vertical spot sizes.</a:t>
            </a:r>
          </a:p>
          <a:p>
            <a:r>
              <a:rPr kumimoji="0" lang="en-US" altLang="en-US">
                <a:solidFill>
                  <a:srgbClr val="000000"/>
                </a:solidFill>
              </a:rPr>
              <a:t>		Use for precision tuning of vertical emittance and</a:t>
            </a:r>
          </a:p>
          <a:p>
            <a:r>
              <a:rPr kumimoji="0" lang="en-US" altLang="en-US">
                <a:solidFill>
                  <a:srgbClr val="000000"/>
                </a:solidFill>
              </a:rPr>
              <a:t>		luminosity.</a:t>
            </a:r>
          </a:p>
          <a:p>
            <a:r>
              <a:rPr kumimoji="0" lang="en-US" altLang="en-US">
                <a:solidFill>
                  <a:srgbClr val="000000"/>
                </a:solidFill>
              </a:rPr>
              <a:t>		Used heavily for beam optimization!</a:t>
            </a:r>
          </a:p>
          <a:p>
            <a:endParaRPr kumimoji="0" lang="en-US" altLang="en-US">
              <a:solidFill>
                <a:srgbClr val="000000"/>
              </a:solidFill>
            </a:endParaRPr>
          </a:p>
        </p:txBody>
      </p:sp>
      <p:sp>
        <p:nvSpPr>
          <p:cNvPr id="106499" name="Footer Placeholder 3"/>
          <p:cNvSpPr>
            <a:spLocks noGrp="1"/>
          </p:cNvSpPr>
          <p:nvPr>
            <p:ph type="ftr" sz="quarter" idx="11"/>
          </p:nvPr>
        </p:nvSpPr>
        <p:spPr>
          <a:noFill/>
        </p:spPr>
        <p:txBody>
          <a:bodyPr/>
          <a:lstStyle/>
          <a:p>
            <a:r>
              <a:rPr lang="fr-FR" altLang="en-US" smtClean="0"/>
              <a:t>CAS 2015 H.Schmickler (CERN-BE-BI)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487363" y="344488"/>
            <a:ext cx="7956550" cy="6061075"/>
          </a:xfrm>
          <a:prstGeom prst="rect">
            <a:avLst/>
          </a:prstGeom>
          <a:noFill/>
          <a:ln w="12699">
            <a:noFill/>
            <a:miter lim="800000"/>
            <a:headEnd type="none" w="sm" len="sm"/>
            <a:tailEnd type="none" w="sm" len="sm"/>
          </a:ln>
        </p:spPr>
        <p:txBody>
          <a:bodyPr>
            <a:spAutoFit/>
          </a:bodyPr>
          <a:lstStyle/>
          <a:p>
            <a:r>
              <a:rPr kumimoji="0" lang="en-US" altLang="en-US" sz="2800" b="1" u="sng">
                <a:solidFill>
                  <a:srgbClr val="3333CC"/>
                </a:solidFill>
              </a:rPr>
              <a:t>Direct measurement of beam sizes in LEP:</a:t>
            </a:r>
            <a:endParaRPr kumimoji="0" lang="en-US" altLang="en-US" sz="2800">
              <a:solidFill>
                <a:srgbClr val="000000"/>
              </a:solidFill>
            </a:endParaRPr>
          </a:p>
          <a:p>
            <a:endParaRPr kumimoji="0" lang="en-US" altLang="en-US" sz="700">
              <a:solidFill>
                <a:srgbClr val="000000"/>
              </a:solidFill>
            </a:endParaRPr>
          </a:p>
          <a:p>
            <a:endParaRPr kumimoji="0" lang="en-US" altLang="en-US" sz="700">
              <a:solidFill>
                <a:srgbClr val="000000"/>
              </a:solidFill>
            </a:endParaRPr>
          </a:p>
          <a:p>
            <a:r>
              <a:rPr kumimoji="0" lang="en-US" altLang="en-US" sz="2800" i="1">
                <a:solidFill>
                  <a:srgbClr val="FF3300"/>
                </a:solidFill>
              </a:rPr>
              <a:t>Via synchrotron radiation emitted by beam …</a:t>
            </a:r>
            <a:r>
              <a:rPr kumimoji="0" lang="en-US" altLang="en-US" sz="2800" i="1">
                <a:solidFill>
                  <a:srgbClr val="000000"/>
                </a:solidFill>
              </a:rPr>
              <a:t> </a:t>
            </a:r>
            <a:endParaRPr kumimoji="0" lang="en-US" altLang="en-US" sz="2800">
              <a:solidFill>
                <a:srgbClr val="000000"/>
              </a:solidFill>
            </a:endParaRPr>
          </a:p>
          <a:p>
            <a:endParaRPr kumimoji="0" lang="en-US" altLang="en-US" sz="1200">
              <a:solidFill>
                <a:srgbClr val="000000"/>
              </a:solidFill>
            </a:endParaRPr>
          </a:p>
          <a:p>
            <a:r>
              <a:rPr kumimoji="0" lang="en-US" altLang="en-US" b="1">
                <a:solidFill>
                  <a:srgbClr val="FF3300"/>
                </a:solidFill>
              </a:rPr>
              <a:t>1) BEUV</a:t>
            </a:r>
            <a:r>
              <a:rPr kumimoji="0" lang="en-US" altLang="en-US">
                <a:solidFill>
                  <a:srgbClr val="000000"/>
                </a:solidFill>
              </a:rPr>
              <a:t>		</a:t>
            </a:r>
          </a:p>
          <a:p>
            <a:endParaRPr kumimoji="0" lang="en-US" altLang="en-US">
              <a:solidFill>
                <a:srgbClr val="000000"/>
              </a:solidFill>
            </a:endParaRPr>
          </a:p>
          <a:p>
            <a:r>
              <a:rPr kumimoji="0" lang="en-US" altLang="en-US">
                <a:solidFill>
                  <a:srgbClr val="000000"/>
                </a:solidFill>
              </a:rPr>
              <a:t>Near ultra-violet </a:t>
            </a:r>
          </a:p>
          <a:p>
            <a:r>
              <a:rPr kumimoji="0" lang="en-US" altLang="en-US">
                <a:solidFill>
                  <a:srgbClr val="000000"/>
                </a:solidFill>
              </a:rPr>
              <a:t>range</a:t>
            </a:r>
          </a:p>
          <a:p>
            <a:endParaRPr kumimoji="0" lang="en-US" altLang="en-US">
              <a:solidFill>
                <a:srgbClr val="000000"/>
              </a:solidFill>
            </a:endParaRPr>
          </a:p>
          <a:p>
            <a:r>
              <a:rPr kumimoji="0" lang="en-US" altLang="en-US">
                <a:solidFill>
                  <a:srgbClr val="000000"/>
                </a:solidFill>
              </a:rPr>
              <a:t>Real time 2D </a:t>
            </a:r>
          </a:p>
          <a:p>
            <a:r>
              <a:rPr kumimoji="0" lang="en-US" altLang="en-US">
                <a:solidFill>
                  <a:srgbClr val="000000"/>
                </a:solidFill>
              </a:rPr>
              <a:t>image of beam</a:t>
            </a:r>
          </a:p>
          <a:p>
            <a:endParaRPr kumimoji="0" lang="en-US" altLang="en-US" sz="500">
              <a:solidFill>
                <a:srgbClr val="000000"/>
              </a:solidFill>
            </a:endParaRPr>
          </a:p>
          <a:p>
            <a:endParaRPr kumimoji="0" lang="en-US" altLang="en-US" sz="500">
              <a:solidFill>
                <a:srgbClr val="000000"/>
              </a:solidFill>
            </a:endParaRPr>
          </a:p>
          <a:p>
            <a:endParaRPr kumimoji="0" lang="en-US" altLang="en-US" sz="1800">
              <a:solidFill>
                <a:srgbClr val="000000"/>
              </a:solidFill>
            </a:endParaRPr>
          </a:p>
          <a:p>
            <a:endParaRPr kumimoji="0" lang="en-US" altLang="en-US" sz="1800">
              <a:solidFill>
                <a:srgbClr val="000000"/>
              </a:solidFill>
            </a:endParaRPr>
          </a:p>
          <a:p>
            <a:r>
              <a:rPr kumimoji="0" lang="en-US" altLang="en-US" sz="1800">
                <a:solidFill>
                  <a:srgbClr val="000000"/>
                </a:solidFill>
              </a:rPr>
              <a:t>Integrate 224 turns, all bunches. Absolute precision limited by diffraction, mirror deformation, … </a:t>
            </a:r>
          </a:p>
          <a:p>
            <a:r>
              <a:rPr kumimoji="0" lang="en-US" altLang="en-US" sz="1800">
                <a:solidFill>
                  <a:srgbClr val="FF3300"/>
                </a:solidFill>
              </a:rPr>
              <a:t>“Determination of emittance below 0.25 nm difficult.”</a:t>
            </a:r>
          </a:p>
          <a:p>
            <a:endParaRPr kumimoji="0" lang="en-US" altLang="en-US" sz="1400">
              <a:solidFill>
                <a:srgbClr val="000000"/>
              </a:solidFill>
            </a:endParaRPr>
          </a:p>
          <a:p>
            <a:r>
              <a:rPr kumimoji="0" lang="en-US" altLang="en-US" sz="1400">
                <a:solidFill>
                  <a:srgbClr val="000000"/>
                </a:solidFill>
              </a:rPr>
              <a:t>R.Jung. “</a:t>
            </a:r>
            <a:r>
              <a:rPr kumimoji="0" lang="en-US" altLang="en-US" sz="1400" i="1">
                <a:solidFill>
                  <a:srgbClr val="000000"/>
                </a:solidFill>
              </a:rPr>
              <a:t>Precision emittance measurements in LEP with imaging telescopes, comparison with wire scanner and x-ray detector measurements</a:t>
            </a:r>
            <a:r>
              <a:rPr kumimoji="0" lang="en-US" altLang="en-US" sz="1400">
                <a:solidFill>
                  <a:srgbClr val="000000"/>
                </a:solidFill>
              </a:rPr>
              <a:t>.” CERN-SL-95-63 BI.</a:t>
            </a:r>
          </a:p>
        </p:txBody>
      </p:sp>
      <p:pic>
        <p:nvPicPr>
          <p:cNvPr id="107523" name="Picture 3" descr="beuv_layout"/>
          <p:cNvPicPr>
            <a:picLocks noChangeAspect="1" noChangeArrowheads="1"/>
          </p:cNvPicPr>
          <p:nvPr/>
        </p:nvPicPr>
        <p:blipFill>
          <a:blip r:embed="rId2"/>
          <a:srcRect/>
          <a:stretch>
            <a:fillRect/>
          </a:stretch>
        </p:blipFill>
        <p:spPr bwMode="auto">
          <a:xfrm>
            <a:off x="3448050" y="1828800"/>
            <a:ext cx="4716463" cy="2771775"/>
          </a:xfrm>
          <a:prstGeom prst="rect">
            <a:avLst/>
          </a:prstGeom>
          <a:noFill/>
          <a:ln w="9525">
            <a:solidFill>
              <a:schemeClr val="tx1"/>
            </a:solidFill>
            <a:miter lim="800000"/>
            <a:headEnd/>
            <a:tailEnd/>
          </a:ln>
        </p:spPr>
      </p:pic>
      <p:sp>
        <p:nvSpPr>
          <p:cNvPr id="107524" name="Footer Placeholder 3"/>
          <p:cNvSpPr>
            <a:spLocks noGrp="1"/>
          </p:cNvSpPr>
          <p:nvPr>
            <p:ph type="ftr" sz="quarter" idx="11"/>
          </p:nvPr>
        </p:nvSpPr>
        <p:spPr>
          <a:noFill/>
        </p:spPr>
        <p:txBody>
          <a:bodyPr/>
          <a:lstStyle/>
          <a:p>
            <a:r>
              <a:rPr lang="fr-FR" altLang="en-US" smtClean="0"/>
              <a:t>CAS 2015 H.Schmickler (CERN-BE-BI)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211138" y="381000"/>
            <a:ext cx="8724900" cy="1249363"/>
          </a:xfrm>
          <a:prstGeom prst="rect">
            <a:avLst/>
          </a:prstGeom>
          <a:noFill/>
          <a:ln w="12699">
            <a:noFill/>
            <a:miter lim="800000"/>
            <a:headEnd type="none" w="sm" len="sm"/>
            <a:tailEnd type="none" w="sm" len="sm"/>
          </a:ln>
        </p:spPr>
        <p:txBody>
          <a:bodyPr>
            <a:spAutoFit/>
          </a:bodyPr>
          <a:lstStyle/>
          <a:p>
            <a:r>
              <a:rPr kumimoji="0" lang="en-US" altLang="en-US" b="1">
                <a:solidFill>
                  <a:srgbClr val="FF3300"/>
                </a:solidFill>
              </a:rPr>
              <a:t>2) BEXE</a:t>
            </a:r>
            <a:r>
              <a:rPr kumimoji="0" lang="en-US" altLang="en-US">
                <a:solidFill>
                  <a:srgbClr val="000000"/>
                </a:solidFill>
              </a:rPr>
              <a:t>	X-ray range</a:t>
            </a:r>
          </a:p>
          <a:p>
            <a:r>
              <a:rPr kumimoji="0" lang="en-US" altLang="en-US">
                <a:solidFill>
                  <a:srgbClr val="000000"/>
                </a:solidFill>
              </a:rPr>
              <a:t>		Accurate measure of vertical beam size</a:t>
            </a:r>
          </a:p>
          <a:p>
            <a:endParaRPr kumimoji="0" lang="en-US" altLang="en-US" sz="500">
              <a:solidFill>
                <a:srgbClr val="000000"/>
              </a:solidFill>
            </a:endParaRPr>
          </a:p>
          <a:p>
            <a:endParaRPr kumimoji="0" lang="en-US" altLang="en-US" sz="500">
              <a:solidFill>
                <a:srgbClr val="000000"/>
              </a:solidFill>
            </a:endParaRPr>
          </a:p>
          <a:p>
            <a:r>
              <a:rPr kumimoji="0" lang="en-US" altLang="en-US" sz="1800">
                <a:solidFill>
                  <a:srgbClr val="FF3300"/>
                </a:solidFill>
              </a:rPr>
              <a:t>Vertical beam size down to 300 </a:t>
            </a:r>
            <a:r>
              <a:rPr kumimoji="0" lang="en-US" altLang="en-US" sz="1800">
                <a:solidFill>
                  <a:srgbClr val="FF3300"/>
                </a:solidFill>
                <a:latin typeface="Symbol" pitchFamily="18" charset="2"/>
              </a:rPr>
              <a:t>m</a:t>
            </a:r>
            <a:r>
              <a:rPr kumimoji="0" lang="en-US" altLang="en-US" sz="1800">
                <a:solidFill>
                  <a:srgbClr val="FF3300"/>
                </a:solidFill>
              </a:rPr>
              <a:t>m with 1% precision… (</a:t>
            </a:r>
            <a:r>
              <a:rPr kumimoji="0" lang="en-US" altLang="en-US" sz="1400">
                <a:solidFill>
                  <a:srgbClr val="000000"/>
                </a:solidFill>
              </a:rPr>
              <a:t>“TURN AVERAGE DISPLAY” for fast tuning)</a:t>
            </a:r>
          </a:p>
        </p:txBody>
      </p:sp>
      <p:pic>
        <p:nvPicPr>
          <p:cNvPr id="108547" name="Picture 3" descr="bexe"/>
          <p:cNvPicPr>
            <a:picLocks noChangeAspect="1" noChangeArrowheads="1"/>
          </p:cNvPicPr>
          <p:nvPr/>
        </p:nvPicPr>
        <p:blipFill>
          <a:blip r:embed="rId2"/>
          <a:srcRect/>
          <a:stretch>
            <a:fillRect/>
          </a:stretch>
        </p:blipFill>
        <p:spPr bwMode="auto">
          <a:xfrm>
            <a:off x="141288" y="1676400"/>
            <a:ext cx="6613525" cy="5026025"/>
          </a:xfrm>
          <a:prstGeom prst="rect">
            <a:avLst/>
          </a:prstGeom>
          <a:noFill/>
          <a:ln w="9525">
            <a:noFill/>
            <a:miter lim="800000"/>
            <a:headEnd/>
            <a:tailEnd/>
          </a:ln>
        </p:spPr>
      </p:pic>
      <p:sp>
        <p:nvSpPr>
          <p:cNvPr id="108548" name="Rectangle 4"/>
          <p:cNvSpPr>
            <a:spLocks noChangeArrowheads="1"/>
          </p:cNvSpPr>
          <p:nvPr/>
        </p:nvSpPr>
        <p:spPr bwMode="auto">
          <a:xfrm>
            <a:off x="6965950" y="2133600"/>
            <a:ext cx="1846263" cy="1581150"/>
          </a:xfrm>
          <a:prstGeom prst="rect">
            <a:avLst/>
          </a:prstGeom>
          <a:noFill/>
          <a:ln w="12699">
            <a:noFill/>
            <a:miter lim="800000"/>
            <a:headEnd type="none" w="sm" len="sm"/>
            <a:tailEnd type="none" w="sm" len="sm"/>
          </a:ln>
        </p:spPr>
        <p:txBody>
          <a:bodyPr wrap="none">
            <a:spAutoFit/>
          </a:bodyPr>
          <a:lstStyle/>
          <a:p>
            <a:r>
              <a:rPr kumimoji="0" lang="en-US" altLang="en-US" sz="1400">
                <a:solidFill>
                  <a:srgbClr val="000000"/>
                </a:solidFill>
              </a:rPr>
              <a:t>R.Jones et al. “</a:t>
            </a:r>
            <a:r>
              <a:rPr kumimoji="0" lang="en-US" altLang="en-US" sz="1400" i="1">
                <a:solidFill>
                  <a:srgbClr val="000000"/>
                </a:solidFill>
              </a:rPr>
              <a:t>Real time </a:t>
            </a:r>
          </a:p>
          <a:p>
            <a:r>
              <a:rPr kumimoji="0" lang="en-US" altLang="en-US" sz="1400" i="1">
                <a:solidFill>
                  <a:srgbClr val="000000"/>
                </a:solidFill>
              </a:rPr>
              <a:t>display of the vertical </a:t>
            </a:r>
          </a:p>
          <a:p>
            <a:r>
              <a:rPr kumimoji="0" lang="en-US" altLang="en-US" sz="1400" i="1">
                <a:solidFill>
                  <a:srgbClr val="000000"/>
                </a:solidFill>
              </a:rPr>
              <a:t>beam sizes in LEP using </a:t>
            </a:r>
          </a:p>
          <a:p>
            <a:r>
              <a:rPr kumimoji="0" lang="en-US" altLang="en-US" sz="1400" i="1">
                <a:solidFill>
                  <a:srgbClr val="000000"/>
                </a:solidFill>
              </a:rPr>
              <a:t>the BEXE X-ray detector </a:t>
            </a:r>
          </a:p>
          <a:p>
            <a:r>
              <a:rPr kumimoji="0" lang="en-US" altLang="en-US" sz="1400" i="1">
                <a:solidFill>
                  <a:srgbClr val="000000"/>
                </a:solidFill>
              </a:rPr>
              <a:t>and fast VME based </a:t>
            </a:r>
          </a:p>
          <a:p>
            <a:r>
              <a:rPr kumimoji="0" lang="en-US" altLang="en-US" sz="1400" i="1">
                <a:solidFill>
                  <a:srgbClr val="000000"/>
                </a:solidFill>
              </a:rPr>
              <a:t>computers</a:t>
            </a:r>
            <a:r>
              <a:rPr kumimoji="0" lang="en-US" altLang="en-US" sz="1400">
                <a:solidFill>
                  <a:srgbClr val="000000"/>
                </a:solidFill>
              </a:rPr>
              <a:t>”. </a:t>
            </a:r>
          </a:p>
          <a:p>
            <a:r>
              <a:rPr kumimoji="0" lang="en-US" altLang="en-US" sz="1400">
                <a:solidFill>
                  <a:srgbClr val="000000"/>
                </a:solidFill>
              </a:rPr>
              <a:t>CERN-SL-99-056-BI.</a:t>
            </a:r>
          </a:p>
        </p:txBody>
      </p:sp>
      <p:sp>
        <p:nvSpPr>
          <p:cNvPr id="108549" name="Footer Placeholder 4"/>
          <p:cNvSpPr>
            <a:spLocks noGrp="1"/>
          </p:cNvSpPr>
          <p:nvPr>
            <p:ph type="ftr" sz="quarter" idx="11"/>
          </p:nvPr>
        </p:nvSpPr>
        <p:spPr>
          <a:noFill/>
        </p:spPr>
        <p:txBody>
          <a:bodyPr/>
          <a:lstStyle/>
          <a:p>
            <a:r>
              <a:rPr lang="fr-FR" altLang="en-US" smtClean="0"/>
              <a:t>CAS 2015 H.Schmickler (CERN-BE-BI)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352425" y="228600"/>
            <a:ext cx="9291638" cy="6435725"/>
          </a:xfrm>
          <a:prstGeom prst="rect">
            <a:avLst/>
          </a:prstGeom>
          <a:noFill/>
          <a:ln w="12699">
            <a:noFill/>
            <a:miter lim="800000"/>
            <a:headEnd type="none" w="sm" len="sm"/>
            <a:tailEnd type="none" w="sm" len="sm"/>
          </a:ln>
        </p:spPr>
        <p:txBody>
          <a:bodyPr wrap="none">
            <a:spAutoFit/>
          </a:bodyPr>
          <a:lstStyle/>
          <a:p>
            <a:pPr defTabSz="454025"/>
            <a:r>
              <a:rPr kumimoji="0" lang="en-US" altLang="en-US" sz="2800" b="1" u="sng">
                <a:solidFill>
                  <a:srgbClr val="3333CC"/>
                </a:solidFill>
              </a:rPr>
              <a:t>Luminosity monitoring:</a:t>
            </a:r>
          </a:p>
          <a:p>
            <a:pPr defTabSz="454025"/>
            <a:endParaRPr kumimoji="0" lang="en-US" altLang="en-US" sz="1400">
              <a:solidFill>
                <a:srgbClr val="000000"/>
              </a:solidFill>
            </a:endParaRPr>
          </a:p>
          <a:p>
            <a:pPr defTabSz="454025"/>
            <a:r>
              <a:rPr kumimoji="0" lang="en-US" altLang="en-US">
                <a:solidFill>
                  <a:srgbClr val="000000"/>
                </a:solidFill>
              </a:rPr>
              <a:t>1) </a:t>
            </a:r>
            <a:r>
              <a:rPr kumimoji="0" lang="en-US" altLang="en-US" b="1">
                <a:solidFill>
                  <a:srgbClr val="3333CC"/>
                </a:solidFill>
              </a:rPr>
              <a:t>Luminosity monitors of the experiments</a:t>
            </a:r>
            <a:endParaRPr kumimoji="0" lang="en-US" altLang="en-US">
              <a:solidFill>
                <a:srgbClr val="000000"/>
              </a:solidFill>
            </a:endParaRPr>
          </a:p>
          <a:p>
            <a:pPr defTabSz="454025"/>
            <a:endParaRPr kumimoji="0" lang="en-US" altLang="en-US" sz="1000">
              <a:solidFill>
                <a:srgbClr val="000000"/>
              </a:solidFill>
            </a:endParaRPr>
          </a:p>
          <a:p>
            <a:pPr defTabSz="454025"/>
            <a:r>
              <a:rPr kumimoji="0" lang="en-US" altLang="en-US">
                <a:solidFill>
                  <a:srgbClr val="000000"/>
                </a:solidFill>
              </a:rPr>
              <a:t>	</a:t>
            </a:r>
            <a:r>
              <a:rPr kumimoji="0" lang="en-US" altLang="en-US" b="1">
                <a:solidFill>
                  <a:srgbClr val="FF3300"/>
                </a:solidFill>
              </a:rPr>
              <a:t>Absolute reference</a:t>
            </a:r>
            <a:endParaRPr kumimoji="0" lang="en-US" altLang="en-US">
              <a:solidFill>
                <a:srgbClr val="000000"/>
              </a:solidFill>
            </a:endParaRPr>
          </a:p>
          <a:p>
            <a:pPr defTabSz="454025"/>
            <a:r>
              <a:rPr kumimoji="0" lang="en-US" altLang="en-US">
                <a:solidFill>
                  <a:srgbClr val="000000"/>
                </a:solidFill>
              </a:rPr>
              <a:t>	Slow time response (~ minutes)</a:t>
            </a:r>
          </a:p>
          <a:p>
            <a:pPr defTabSz="454025"/>
            <a:r>
              <a:rPr kumimoji="0" lang="en-US" altLang="en-US">
                <a:solidFill>
                  <a:srgbClr val="000000"/>
                </a:solidFill>
              </a:rPr>
              <a:t>	Large fluctuations</a:t>
            </a:r>
          </a:p>
          <a:p>
            <a:pPr defTabSz="454025"/>
            <a:endParaRPr kumimoji="0" lang="en-US" altLang="en-US" sz="1600">
              <a:solidFill>
                <a:srgbClr val="000000"/>
              </a:solidFill>
            </a:endParaRPr>
          </a:p>
          <a:p>
            <a:pPr defTabSz="454025"/>
            <a:r>
              <a:rPr kumimoji="0" lang="en-US" altLang="en-US">
                <a:solidFill>
                  <a:srgbClr val="000000"/>
                </a:solidFill>
              </a:rPr>
              <a:t>2) </a:t>
            </a:r>
            <a:r>
              <a:rPr kumimoji="0" lang="en-US" altLang="en-US" b="1">
                <a:solidFill>
                  <a:srgbClr val="3333CC"/>
                </a:solidFill>
              </a:rPr>
              <a:t>LEP luminosity monitors (16 Tungsten-Silicon calorimeters in IP’s)</a:t>
            </a:r>
            <a:endParaRPr kumimoji="0" lang="en-US" altLang="en-US">
              <a:solidFill>
                <a:srgbClr val="000000"/>
              </a:solidFill>
            </a:endParaRPr>
          </a:p>
          <a:p>
            <a:pPr defTabSz="454025"/>
            <a:r>
              <a:rPr kumimoji="0" lang="en-US" altLang="en-US">
                <a:solidFill>
                  <a:srgbClr val="000000"/>
                </a:solidFill>
              </a:rPr>
              <a:t>	</a:t>
            </a:r>
            <a:r>
              <a:rPr kumimoji="0" lang="en-US" altLang="en-US" sz="1800">
                <a:solidFill>
                  <a:srgbClr val="000000"/>
                </a:solidFill>
              </a:rPr>
              <a:t>E. Bravin et al. “</a:t>
            </a:r>
            <a:r>
              <a:rPr kumimoji="0" lang="en-US" altLang="en-US" sz="1800" i="1">
                <a:solidFill>
                  <a:srgbClr val="000000"/>
                </a:solidFill>
              </a:rPr>
              <a:t>Luminosity measurements at LEP</a:t>
            </a:r>
            <a:r>
              <a:rPr kumimoji="0" lang="en-US" altLang="en-US" sz="1800">
                <a:solidFill>
                  <a:srgbClr val="000000"/>
                </a:solidFill>
              </a:rPr>
              <a:t>”. CERN-SL-97-072-BI.</a:t>
            </a:r>
            <a:r>
              <a:rPr kumimoji="0" lang="en-US" altLang="en-US">
                <a:solidFill>
                  <a:srgbClr val="000000"/>
                </a:solidFill>
              </a:rPr>
              <a:t> </a:t>
            </a:r>
          </a:p>
          <a:p>
            <a:pPr defTabSz="454025">
              <a:lnSpc>
                <a:spcPct val="120000"/>
              </a:lnSpc>
            </a:pPr>
            <a:r>
              <a:rPr kumimoji="0" lang="en-US" altLang="en-US">
                <a:solidFill>
                  <a:srgbClr val="000000"/>
                </a:solidFill>
              </a:rPr>
              <a:t>	Luminosity per IP</a:t>
            </a:r>
          </a:p>
          <a:p>
            <a:pPr defTabSz="454025"/>
            <a:r>
              <a:rPr kumimoji="0" lang="en-US" altLang="en-US">
                <a:solidFill>
                  <a:srgbClr val="000000"/>
                </a:solidFill>
              </a:rPr>
              <a:t>	Problems at high energy of LEP II:</a:t>
            </a:r>
            <a:br>
              <a:rPr kumimoji="0" lang="en-US" altLang="en-US">
                <a:solidFill>
                  <a:srgbClr val="000000"/>
                </a:solidFill>
              </a:rPr>
            </a:br>
            <a:r>
              <a:rPr kumimoji="0" lang="en-US" altLang="en-US">
                <a:solidFill>
                  <a:srgbClr val="000000"/>
                </a:solidFill>
              </a:rPr>
              <a:t>								Double background rate</a:t>
            </a:r>
          </a:p>
          <a:p>
            <a:pPr defTabSz="454025"/>
            <a:r>
              <a:rPr kumimoji="0" lang="en-US" altLang="en-US">
                <a:solidFill>
                  <a:srgbClr val="000000"/>
                </a:solidFill>
              </a:rPr>
              <a:t>								Four times smaller Bhabba cross section</a:t>
            </a:r>
          </a:p>
          <a:p>
            <a:pPr defTabSz="454025"/>
            <a:r>
              <a:rPr kumimoji="0" lang="en-US" altLang="en-US">
                <a:solidFill>
                  <a:srgbClr val="000000"/>
                </a:solidFill>
              </a:rPr>
              <a:t>	Not very much used</a:t>
            </a:r>
          </a:p>
          <a:p>
            <a:pPr defTabSz="454025"/>
            <a:endParaRPr kumimoji="0" lang="en-US" altLang="en-US" sz="1800">
              <a:solidFill>
                <a:srgbClr val="000000"/>
              </a:solidFill>
            </a:endParaRPr>
          </a:p>
          <a:p>
            <a:pPr defTabSz="454025"/>
            <a:r>
              <a:rPr kumimoji="0" lang="en-US" altLang="en-US">
                <a:solidFill>
                  <a:srgbClr val="000000"/>
                </a:solidFill>
              </a:rPr>
              <a:t>3) </a:t>
            </a:r>
            <a:r>
              <a:rPr kumimoji="0" lang="en-US" altLang="en-US" b="1">
                <a:solidFill>
                  <a:srgbClr val="3333CC"/>
                </a:solidFill>
              </a:rPr>
              <a:t>Luminosity estimate from beam lifetime </a:t>
            </a:r>
          </a:p>
          <a:p>
            <a:pPr defTabSz="454025"/>
            <a:endParaRPr kumimoji="0" lang="en-US" altLang="en-US" sz="1400" b="1">
              <a:solidFill>
                <a:srgbClr val="3333CC"/>
              </a:solidFill>
            </a:endParaRPr>
          </a:p>
          <a:p>
            <a:pPr defTabSz="454025"/>
            <a:r>
              <a:rPr kumimoji="0" lang="en-US" altLang="en-US" b="1">
                <a:solidFill>
                  <a:srgbClr val="3333CC"/>
                </a:solidFill>
              </a:rPr>
              <a:t>	</a:t>
            </a:r>
            <a:r>
              <a:rPr kumimoji="0" lang="en-US" altLang="en-US" b="1">
                <a:solidFill>
                  <a:srgbClr val="FF3300"/>
                </a:solidFill>
              </a:rPr>
              <a:t>Fastest response. First year of operational use…</a:t>
            </a:r>
            <a:r>
              <a:rPr kumimoji="0" lang="en-US" altLang="en-US" b="1">
                <a:solidFill>
                  <a:srgbClr val="3333CC"/>
                </a:solidFill>
              </a:rPr>
              <a:t> </a:t>
            </a:r>
            <a:endParaRPr kumimoji="0" lang="en-US" altLang="en-US">
              <a:solidFill>
                <a:srgbClr val="3333CC"/>
              </a:solidFill>
            </a:endParaRPr>
          </a:p>
        </p:txBody>
      </p:sp>
      <p:sp>
        <p:nvSpPr>
          <p:cNvPr id="109571" name="Footer Placeholder 2"/>
          <p:cNvSpPr>
            <a:spLocks noGrp="1"/>
          </p:cNvSpPr>
          <p:nvPr>
            <p:ph type="ftr" sz="quarter" idx="11"/>
          </p:nvPr>
        </p:nvSpPr>
        <p:spPr>
          <a:noFill/>
        </p:spPr>
        <p:txBody>
          <a:bodyPr/>
          <a:lstStyle/>
          <a:p>
            <a:r>
              <a:rPr lang="fr-FR" altLang="en-US" smtClean="0"/>
              <a:t>CAS 2015 H.Schmickler (CERN-BE-BI)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280988" y="228600"/>
            <a:ext cx="4375150" cy="519113"/>
          </a:xfrm>
          <a:prstGeom prst="rect">
            <a:avLst/>
          </a:prstGeom>
          <a:noFill/>
          <a:ln w="12699">
            <a:noFill/>
            <a:miter lim="800000"/>
            <a:headEnd type="none" w="sm" len="sm"/>
            <a:tailEnd type="none" w="sm" len="sm"/>
          </a:ln>
        </p:spPr>
        <p:txBody>
          <a:bodyPr wrap="none">
            <a:spAutoFit/>
          </a:bodyPr>
          <a:lstStyle/>
          <a:p>
            <a:r>
              <a:rPr kumimoji="0" lang="fr-FR" altLang="en-US" sz="2800" b="1" u="sng">
                <a:solidFill>
                  <a:srgbClr val="3333CC"/>
                </a:solidFill>
              </a:rPr>
              <a:t>LEP lifetime well understood:</a:t>
            </a:r>
            <a:endParaRPr kumimoji="0" lang="fr-FR" altLang="en-US" b="1" u="sng">
              <a:solidFill>
                <a:srgbClr val="3333CC"/>
              </a:solidFill>
            </a:endParaRPr>
          </a:p>
        </p:txBody>
      </p:sp>
      <p:sp>
        <p:nvSpPr>
          <p:cNvPr id="110595" name="Text Box 3"/>
          <p:cNvSpPr txBox="1">
            <a:spLocks noChangeArrowheads="1"/>
          </p:cNvSpPr>
          <p:nvPr/>
        </p:nvSpPr>
        <p:spPr bwMode="auto">
          <a:xfrm>
            <a:off x="258763" y="685800"/>
            <a:ext cx="5510212" cy="336550"/>
          </a:xfrm>
          <a:prstGeom prst="rect">
            <a:avLst/>
          </a:prstGeom>
          <a:noFill/>
          <a:ln w="12699">
            <a:noFill/>
            <a:miter lim="800000"/>
            <a:headEnd type="none" w="sm" len="sm"/>
            <a:tailEnd type="none" w="sm" len="sm"/>
          </a:ln>
        </p:spPr>
        <p:txBody>
          <a:bodyPr>
            <a:spAutoFit/>
          </a:bodyPr>
          <a:lstStyle/>
          <a:p>
            <a:r>
              <a:rPr kumimoji="0" lang="fr-FR" altLang="en-US" sz="1600">
                <a:solidFill>
                  <a:srgbClr val="000000"/>
                </a:solidFill>
              </a:rPr>
              <a:t>(E.g. H. Burckhardt, R.Kleiss. Beam Lifetimes in LEP. EPAC94)</a:t>
            </a:r>
          </a:p>
        </p:txBody>
      </p:sp>
      <p:sp>
        <p:nvSpPr>
          <p:cNvPr id="110596" name="Text Box 4"/>
          <p:cNvSpPr txBox="1">
            <a:spLocks noChangeArrowheads="1"/>
          </p:cNvSpPr>
          <p:nvPr/>
        </p:nvSpPr>
        <p:spPr bwMode="auto">
          <a:xfrm>
            <a:off x="280988" y="1371600"/>
            <a:ext cx="3448050" cy="3409950"/>
          </a:xfrm>
          <a:prstGeom prst="rect">
            <a:avLst/>
          </a:prstGeom>
          <a:noFill/>
          <a:ln w="12699">
            <a:noFill/>
            <a:miter lim="800000"/>
            <a:headEnd type="none" w="sm" len="sm"/>
            <a:tailEnd type="none" w="sm" len="sm"/>
          </a:ln>
        </p:spPr>
        <p:txBody>
          <a:bodyPr>
            <a:spAutoFit/>
          </a:bodyPr>
          <a:lstStyle/>
          <a:p>
            <a:pPr defTabSz="288925"/>
            <a:r>
              <a:rPr kumimoji="0" lang="fr-FR" altLang="en-US">
                <a:solidFill>
                  <a:srgbClr val="000000"/>
                </a:solidFill>
              </a:rPr>
              <a:t>Different regimes:</a:t>
            </a:r>
          </a:p>
          <a:p>
            <a:pPr defTabSz="288925">
              <a:lnSpc>
                <a:spcPct val="150000"/>
              </a:lnSpc>
            </a:pPr>
            <a:r>
              <a:rPr kumimoji="0" lang="fr-FR" altLang="en-US">
                <a:solidFill>
                  <a:srgbClr val="000000"/>
                </a:solidFill>
              </a:rPr>
              <a:t>1) Without collision:</a:t>
            </a:r>
            <a:endParaRPr kumimoji="0" lang="fr-FR" altLang="en-US" sz="2000">
              <a:solidFill>
                <a:srgbClr val="000000"/>
              </a:solidFill>
            </a:endParaRPr>
          </a:p>
          <a:p>
            <a:pPr defTabSz="288925"/>
            <a:r>
              <a:rPr kumimoji="0" lang="fr-FR" altLang="en-US" sz="2000">
                <a:solidFill>
                  <a:srgbClr val="000000"/>
                </a:solidFill>
              </a:rPr>
              <a:t>	</a:t>
            </a:r>
            <a:r>
              <a:rPr kumimoji="0" lang="fr-FR" altLang="en-US" sz="2000">
                <a:solidFill>
                  <a:srgbClr val="FF3300"/>
                </a:solidFill>
              </a:rPr>
              <a:t>Compton scattering</a:t>
            </a:r>
            <a:r>
              <a:rPr kumimoji="0" lang="fr-FR" altLang="en-US">
                <a:solidFill>
                  <a:srgbClr val="000000"/>
                </a:solidFill>
              </a:rPr>
              <a:t> </a:t>
            </a:r>
            <a:r>
              <a:rPr kumimoji="0" lang="fr-FR" altLang="en-US" sz="2000">
                <a:solidFill>
                  <a:srgbClr val="000000"/>
                </a:solidFill>
              </a:rPr>
              <a:t>on thermal </a:t>
            </a:r>
          </a:p>
          <a:p>
            <a:pPr defTabSz="288925"/>
            <a:r>
              <a:rPr kumimoji="0" lang="fr-FR" altLang="en-US" sz="2000">
                <a:solidFill>
                  <a:srgbClr val="000000"/>
                </a:solidFill>
              </a:rPr>
              <a:t>	photons, </a:t>
            </a:r>
            <a:r>
              <a:rPr kumimoji="0" lang="fr-FR" altLang="en-US" sz="2000">
                <a:solidFill>
                  <a:srgbClr val="FF3300"/>
                </a:solidFill>
              </a:rPr>
              <a:t>beam-gas scattering</a:t>
            </a:r>
            <a:r>
              <a:rPr kumimoji="0" lang="fr-FR" altLang="en-US" sz="2000">
                <a:solidFill>
                  <a:srgbClr val="000000"/>
                </a:solidFill>
              </a:rPr>
              <a:t>.</a:t>
            </a:r>
            <a:r>
              <a:rPr kumimoji="0" lang="fr-FR" altLang="en-US">
                <a:solidFill>
                  <a:srgbClr val="000000"/>
                </a:solidFill>
              </a:rPr>
              <a:t> </a:t>
            </a:r>
          </a:p>
          <a:p>
            <a:pPr defTabSz="288925"/>
            <a:r>
              <a:rPr kumimoji="0" lang="fr-FR" altLang="en-US">
                <a:solidFill>
                  <a:srgbClr val="000000"/>
                </a:solidFill>
              </a:rPr>
              <a:t>	</a:t>
            </a:r>
            <a:r>
              <a:rPr kumimoji="0" lang="fr-FR" altLang="en-US" sz="2000">
                <a:solidFill>
                  <a:srgbClr val="000000"/>
                </a:solidFill>
                <a:latin typeface="Symbol" pitchFamily="18" charset="2"/>
              </a:rPr>
              <a:t>t</a:t>
            </a:r>
            <a:r>
              <a:rPr kumimoji="0" lang="fr-FR" altLang="en-US" sz="2000" baseline="-25000">
                <a:solidFill>
                  <a:srgbClr val="000000"/>
                </a:solidFill>
              </a:rPr>
              <a:t>0</a:t>
            </a:r>
            <a:r>
              <a:rPr kumimoji="0" lang="fr-FR" altLang="en-US" sz="2000">
                <a:solidFill>
                  <a:srgbClr val="000000"/>
                </a:solidFill>
              </a:rPr>
              <a:t> = 32 h.</a:t>
            </a:r>
          </a:p>
          <a:p>
            <a:pPr defTabSz="288925"/>
            <a:endParaRPr kumimoji="0" lang="fr-FR" altLang="en-US" sz="1800">
              <a:solidFill>
                <a:srgbClr val="000000"/>
              </a:solidFill>
            </a:endParaRPr>
          </a:p>
          <a:p>
            <a:pPr defTabSz="288925"/>
            <a:r>
              <a:rPr kumimoji="0" lang="fr-FR" altLang="en-US">
                <a:solidFill>
                  <a:srgbClr val="000000"/>
                </a:solidFill>
              </a:rPr>
              <a:t>2) In collision:</a:t>
            </a:r>
          </a:p>
          <a:p>
            <a:pPr defTabSz="288925"/>
            <a:r>
              <a:rPr kumimoji="0" lang="fr-FR" altLang="en-US">
                <a:solidFill>
                  <a:srgbClr val="000000"/>
                </a:solidFill>
              </a:rPr>
              <a:t>	</a:t>
            </a:r>
            <a:r>
              <a:rPr kumimoji="0" lang="fr-FR" altLang="en-US" sz="2000">
                <a:solidFill>
                  <a:srgbClr val="000000"/>
                </a:solidFill>
              </a:rPr>
              <a:t>Radiative </a:t>
            </a:r>
            <a:r>
              <a:rPr kumimoji="0" lang="fr-FR" altLang="en-US" sz="2000">
                <a:solidFill>
                  <a:srgbClr val="FF3300"/>
                </a:solidFill>
              </a:rPr>
              <a:t>Bhabha scattering</a:t>
            </a:r>
            <a:r>
              <a:rPr kumimoji="0" lang="fr-FR" altLang="en-US" sz="2000">
                <a:solidFill>
                  <a:srgbClr val="000000"/>
                </a:solidFill>
              </a:rPr>
              <a:t> or </a:t>
            </a:r>
          </a:p>
          <a:p>
            <a:pPr defTabSz="288925"/>
            <a:r>
              <a:rPr kumimoji="0" lang="fr-FR" altLang="en-US" sz="2000">
                <a:solidFill>
                  <a:srgbClr val="000000"/>
                </a:solidFill>
              </a:rPr>
              <a:t>	</a:t>
            </a:r>
            <a:r>
              <a:rPr kumimoji="0" lang="fr-FR" altLang="en-US" sz="2000">
                <a:solidFill>
                  <a:srgbClr val="FF3300"/>
                </a:solidFill>
              </a:rPr>
              <a:t>beam-beam</a:t>
            </a:r>
            <a:r>
              <a:rPr kumimoji="0" lang="fr-FR" altLang="en-US">
                <a:solidFill>
                  <a:srgbClr val="FF3300"/>
                </a:solidFill>
              </a:rPr>
              <a:t> </a:t>
            </a:r>
            <a:r>
              <a:rPr kumimoji="0" lang="fr-FR" altLang="en-US" sz="2000">
                <a:solidFill>
                  <a:srgbClr val="FF3300"/>
                </a:solidFill>
              </a:rPr>
              <a:t>bremsstrahlung</a:t>
            </a:r>
            <a:r>
              <a:rPr kumimoji="0" lang="fr-FR" altLang="en-US" sz="2000">
                <a:solidFill>
                  <a:srgbClr val="000000"/>
                </a:solidFill>
              </a:rPr>
              <a:t>.</a:t>
            </a:r>
          </a:p>
        </p:txBody>
      </p:sp>
      <p:pic>
        <p:nvPicPr>
          <p:cNvPr id="110597" name="Picture 9" descr="lifetime"/>
          <p:cNvPicPr>
            <a:picLocks noChangeAspect="1" noChangeArrowheads="1"/>
          </p:cNvPicPr>
          <p:nvPr/>
        </p:nvPicPr>
        <p:blipFill>
          <a:blip r:embed="rId2"/>
          <a:srcRect/>
          <a:stretch>
            <a:fillRect/>
          </a:stretch>
        </p:blipFill>
        <p:spPr bwMode="auto">
          <a:xfrm>
            <a:off x="3940175" y="1447800"/>
            <a:ext cx="5062538" cy="3198813"/>
          </a:xfrm>
          <a:prstGeom prst="rect">
            <a:avLst/>
          </a:prstGeom>
          <a:noFill/>
          <a:ln w="9525">
            <a:noFill/>
            <a:miter lim="800000"/>
            <a:headEnd/>
            <a:tailEnd/>
          </a:ln>
        </p:spPr>
      </p:pic>
      <p:sp>
        <p:nvSpPr>
          <p:cNvPr id="110598" name="Footer Placeholder 5"/>
          <p:cNvSpPr>
            <a:spLocks noGrp="1"/>
          </p:cNvSpPr>
          <p:nvPr>
            <p:ph type="ftr" sz="quarter" idx="11"/>
          </p:nvPr>
        </p:nvSpPr>
        <p:spPr>
          <a:noFill/>
        </p:spPr>
        <p:txBody>
          <a:bodyPr/>
          <a:lstStyle/>
          <a:p>
            <a:r>
              <a:rPr lang="fr-FR" altLang="en-US" smtClean="0"/>
              <a:t>CAS 2015 H.Schmickler (CERN-BE-BI)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280988" y="166688"/>
            <a:ext cx="3565525" cy="519112"/>
          </a:xfrm>
          <a:prstGeom prst="rect">
            <a:avLst/>
          </a:prstGeom>
          <a:noFill/>
          <a:ln w="12699">
            <a:noFill/>
            <a:miter lim="800000"/>
            <a:headEnd type="none" w="sm" len="sm"/>
            <a:tailEnd type="none" w="sm" len="sm"/>
          </a:ln>
        </p:spPr>
        <p:txBody>
          <a:bodyPr wrap="none">
            <a:spAutoFit/>
          </a:bodyPr>
          <a:lstStyle/>
          <a:p>
            <a:r>
              <a:rPr kumimoji="0" lang="fr-FR" altLang="en-US" sz="2800" b="1" u="sng">
                <a:solidFill>
                  <a:srgbClr val="3333CC"/>
                </a:solidFill>
              </a:rPr>
              <a:t>Formula for luminosity:</a:t>
            </a:r>
            <a:endParaRPr kumimoji="0" lang="fr-FR" altLang="en-US" b="1" u="sng">
              <a:solidFill>
                <a:srgbClr val="3333CC"/>
              </a:solidFill>
            </a:endParaRPr>
          </a:p>
        </p:txBody>
      </p:sp>
      <p:sp>
        <p:nvSpPr>
          <p:cNvPr id="111619" name="Text Box 3"/>
          <p:cNvSpPr txBox="1">
            <a:spLocks noChangeArrowheads="1"/>
          </p:cNvSpPr>
          <p:nvPr/>
        </p:nvSpPr>
        <p:spPr bwMode="auto">
          <a:xfrm>
            <a:off x="352425" y="838200"/>
            <a:ext cx="8091488" cy="4176713"/>
          </a:xfrm>
          <a:prstGeom prst="rect">
            <a:avLst/>
          </a:prstGeom>
          <a:noFill/>
          <a:ln w="12699">
            <a:noFill/>
            <a:miter lim="800000"/>
            <a:headEnd type="none" w="sm" len="sm"/>
            <a:tailEnd type="none" w="sm" len="sm"/>
          </a:ln>
        </p:spPr>
        <p:txBody>
          <a:bodyPr>
            <a:spAutoFit/>
          </a:bodyPr>
          <a:lstStyle/>
          <a:p>
            <a:r>
              <a:rPr kumimoji="0" lang="fr-FR" altLang="en-US" sz="2000">
                <a:solidFill>
                  <a:srgbClr val="000000"/>
                </a:solidFill>
              </a:rPr>
              <a:t>(in convenient units for LEP2 parameters)</a:t>
            </a: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endParaRPr kumimoji="0" lang="fr-FR" altLang="en-US" sz="2000">
              <a:solidFill>
                <a:srgbClr val="000000"/>
              </a:solidFill>
            </a:endParaRPr>
          </a:p>
          <a:p>
            <a:r>
              <a:rPr kumimoji="0" lang="fr-FR" altLang="en-US" sz="2800" i="1">
                <a:solidFill>
                  <a:srgbClr val="000000"/>
                </a:solidFill>
              </a:rPr>
              <a:t>Performance improved by increasing signal to noise ratio!</a:t>
            </a:r>
          </a:p>
        </p:txBody>
      </p:sp>
      <p:graphicFrame>
        <p:nvGraphicFramePr>
          <p:cNvPr id="111620" name="Object 4"/>
          <p:cNvGraphicFramePr>
            <a:graphicFrameLocks noChangeAspect="1"/>
          </p:cNvGraphicFramePr>
          <p:nvPr/>
        </p:nvGraphicFramePr>
        <p:xfrm>
          <a:off x="1336675" y="1524000"/>
          <a:ext cx="6516688" cy="965200"/>
        </p:xfrm>
        <a:graphic>
          <a:graphicData uri="http://schemas.openxmlformats.org/presentationml/2006/ole">
            <p:oleObj spid="_x0000_s111620" name="Equation" r:id="rId3" imgW="3517900" imgH="482600" progId="Equation.DSMT4">
              <p:embed/>
            </p:oleObj>
          </a:graphicData>
        </a:graphic>
      </p:graphicFrame>
      <p:sp>
        <p:nvSpPr>
          <p:cNvPr id="111621" name="Text Box 5"/>
          <p:cNvSpPr txBox="1">
            <a:spLocks noChangeArrowheads="1"/>
          </p:cNvSpPr>
          <p:nvPr/>
        </p:nvSpPr>
        <p:spPr bwMode="auto">
          <a:xfrm>
            <a:off x="4292600" y="3429000"/>
            <a:ext cx="2847975" cy="519113"/>
          </a:xfrm>
          <a:prstGeom prst="rect">
            <a:avLst/>
          </a:prstGeom>
          <a:noFill/>
          <a:ln w="12699">
            <a:noFill/>
            <a:miter lim="800000"/>
            <a:headEnd type="none" w="sm" len="sm"/>
            <a:tailEnd type="none" w="sm" len="sm"/>
          </a:ln>
        </p:spPr>
        <p:txBody>
          <a:bodyPr wrap="none">
            <a:spAutoFit/>
          </a:bodyPr>
          <a:lstStyle/>
          <a:p>
            <a:r>
              <a:rPr kumimoji="0" lang="fr-FR" altLang="en-US" sz="2800">
                <a:solidFill>
                  <a:srgbClr val="FF3300"/>
                </a:solidFill>
              </a:rPr>
              <a:t>Measured with BCT</a:t>
            </a:r>
            <a:endParaRPr kumimoji="0" lang="fr-FR" altLang="en-US">
              <a:solidFill>
                <a:srgbClr val="000000"/>
              </a:solidFill>
            </a:endParaRPr>
          </a:p>
        </p:txBody>
      </p:sp>
      <p:sp>
        <p:nvSpPr>
          <p:cNvPr id="111622" name="Line 6"/>
          <p:cNvSpPr>
            <a:spLocks noChangeShapeType="1"/>
          </p:cNvSpPr>
          <p:nvPr/>
        </p:nvSpPr>
        <p:spPr bwMode="auto">
          <a:xfrm flipH="1" flipV="1">
            <a:off x="4362450" y="2590800"/>
            <a:ext cx="0" cy="762000"/>
          </a:xfrm>
          <a:prstGeom prst="line">
            <a:avLst/>
          </a:prstGeom>
          <a:noFill/>
          <a:ln w="12699">
            <a:solidFill>
              <a:srgbClr val="FF3300"/>
            </a:solidFill>
            <a:round/>
            <a:headEnd type="none" w="sm" len="sm"/>
            <a:tailEnd type="triangle" w="med" len="med"/>
          </a:ln>
        </p:spPr>
        <p:txBody>
          <a:bodyPr wrap="none" anchor="ctr"/>
          <a:lstStyle/>
          <a:p>
            <a:endParaRPr lang="ru-RU"/>
          </a:p>
        </p:txBody>
      </p:sp>
      <p:sp>
        <p:nvSpPr>
          <p:cNvPr id="111623" name="Line 7"/>
          <p:cNvSpPr>
            <a:spLocks noChangeShapeType="1"/>
          </p:cNvSpPr>
          <p:nvPr/>
        </p:nvSpPr>
        <p:spPr bwMode="auto">
          <a:xfrm flipV="1">
            <a:off x="5840413" y="2590800"/>
            <a:ext cx="0" cy="762000"/>
          </a:xfrm>
          <a:prstGeom prst="line">
            <a:avLst/>
          </a:prstGeom>
          <a:noFill/>
          <a:ln w="12699">
            <a:solidFill>
              <a:srgbClr val="FF3300"/>
            </a:solidFill>
            <a:round/>
            <a:headEnd type="none" w="sm" len="sm"/>
            <a:tailEnd type="triangle" w="med" len="med"/>
          </a:ln>
        </p:spPr>
        <p:txBody>
          <a:bodyPr wrap="none" anchor="ctr"/>
          <a:lstStyle/>
          <a:p>
            <a:endParaRPr lang="ru-RU"/>
          </a:p>
        </p:txBody>
      </p:sp>
      <p:sp>
        <p:nvSpPr>
          <p:cNvPr id="111624" name="Line 8"/>
          <p:cNvSpPr>
            <a:spLocks noChangeShapeType="1"/>
          </p:cNvSpPr>
          <p:nvPr/>
        </p:nvSpPr>
        <p:spPr bwMode="auto">
          <a:xfrm flipV="1">
            <a:off x="6965950" y="2590800"/>
            <a:ext cx="0" cy="762000"/>
          </a:xfrm>
          <a:prstGeom prst="line">
            <a:avLst/>
          </a:prstGeom>
          <a:noFill/>
          <a:ln w="12699">
            <a:solidFill>
              <a:srgbClr val="FF3300"/>
            </a:solidFill>
            <a:round/>
            <a:headEnd type="none" w="sm" len="sm"/>
            <a:tailEnd type="triangle" w="med" len="med"/>
          </a:ln>
        </p:spPr>
        <p:txBody>
          <a:bodyPr wrap="none" anchor="ctr"/>
          <a:lstStyle/>
          <a:p>
            <a:endParaRPr lang="ru-RU"/>
          </a:p>
        </p:txBody>
      </p:sp>
      <p:sp>
        <p:nvSpPr>
          <p:cNvPr id="111625" name="Rectangle 9"/>
          <p:cNvSpPr>
            <a:spLocks noChangeArrowheads="1"/>
          </p:cNvSpPr>
          <p:nvPr/>
        </p:nvSpPr>
        <p:spPr bwMode="auto">
          <a:xfrm>
            <a:off x="914400" y="5459413"/>
            <a:ext cx="184150" cy="396875"/>
          </a:xfrm>
          <a:prstGeom prst="rect">
            <a:avLst/>
          </a:prstGeom>
          <a:noFill/>
          <a:ln w="12699">
            <a:noFill/>
            <a:miter lim="800000"/>
            <a:headEnd type="none" w="sm" len="sm"/>
            <a:tailEnd type="none" w="sm" len="sm"/>
          </a:ln>
        </p:spPr>
        <p:txBody>
          <a:bodyPr wrap="none">
            <a:spAutoFit/>
          </a:bodyPr>
          <a:lstStyle/>
          <a:p>
            <a:endParaRPr kumimoji="0" lang="en-US" altLang="en-US" sz="2000">
              <a:solidFill>
                <a:srgbClr val="000000"/>
              </a:solidFill>
            </a:endParaRPr>
          </a:p>
        </p:txBody>
      </p:sp>
      <p:sp>
        <p:nvSpPr>
          <p:cNvPr id="111626" name="Line 10"/>
          <p:cNvSpPr>
            <a:spLocks noChangeShapeType="1"/>
          </p:cNvSpPr>
          <p:nvPr/>
        </p:nvSpPr>
        <p:spPr bwMode="auto">
          <a:xfrm flipV="1">
            <a:off x="3236913" y="2590800"/>
            <a:ext cx="280987" cy="838200"/>
          </a:xfrm>
          <a:prstGeom prst="line">
            <a:avLst/>
          </a:prstGeom>
          <a:noFill/>
          <a:ln w="19050">
            <a:solidFill>
              <a:schemeClr val="tx1"/>
            </a:solidFill>
            <a:round/>
            <a:headEnd type="none" w="sm" len="sm"/>
            <a:tailEnd type="triangle" w="med" len="med"/>
          </a:ln>
        </p:spPr>
        <p:txBody>
          <a:bodyPr wrap="none" anchor="ctr"/>
          <a:lstStyle/>
          <a:p>
            <a:endParaRPr lang="ru-RU"/>
          </a:p>
        </p:txBody>
      </p:sp>
      <p:sp>
        <p:nvSpPr>
          <p:cNvPr id="111627" name="Text Box 11"/>
          <p:cNvSpPr txBox="1">
            <a:spLocks noChangeArrowheads="1"/>
          </p:cNvSpPr>
          <p:nvPr/>
        </p:nvSpPr>
        <p:spPr bwMode="auto">
          <a:xfrm>
            <a:off x="985838" y="3429000"/>
            <a:ext cx="2801937" cy="519113"/>
          </a:xfrm>
          <a:prstGeom prst="rect">
            <a:avLst/>
          </a:prstGeom>
          <a:noFill/>
          <a:ln w="12699">
            <a:noFill/>
            <a:miter lim="800000"/>
            <a:headEnd type="none" w="sm" len="sm"/>
            <a:tailEnd type="none" w="sm" len="sm"/>
          </a:ln>
        </p:spPr>
        <p:txBody>
          <a:bodyPr wrap="none">
            <a:spAutoFit/>
          </a:bodyPr>
          <a:lstStyle/>
          <a:p>
            <a:r>
              <a:rPr kumimoji="0" lang="en-US" altLang="en-US" sz="2800">
                <a:solidFill>
                  <a:srgbClr val="000000"/>
                </a:solidFill>
              </a:rPr>
              <a:t>Data suggests 758.5</a:t>
            </a:r>
            <a:endParaRPr kumimoji="0" lang="en-US" altLang="en-US">
              <a:solidFill>
                <a:srgbClr val="000000"/>
              </a:solidFill>
            </a:endParaRPr>
          </a:p>
        </p:txBody>
      </p:sp>
      <p:sp>
        <p:nvSpPr>
          <p:cNvPr id="111628" name="Footer Placeholder 11"/>
          <p:cNvSpPr>
            <a:spLocks noGrp="1"/>
          </p:cNvSpPr>
          <p:nvPr>
            <p:ph type="ftr" sz="quarter" idx="11"/>
          </p:nvPr>
        </p:nvSpPr>
        <p:spPr>
          <a:noFill/>
        </p:spPr>
        <p:txBody>
          <a:bodyPr/>
          <a:lstStyle/>
          <a:p>
            <a:r>
              <a:rPr lang="fr-FR" altLang="en-US" smtClean="0"/>
              <a:t>CAS 2015 H.Schmickler (CERN-BE-BI)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280988" y="166688"/>
            <a:ext cx="5387975" cy="519112"/>
          </a:xfrm>
          <a:prstGeom prst="rect">
            <a:avLst/>
          </a:prstGeom>
          <a:noFill/>
          <a:ln w="12699">
            <a:noFill/>
            <a:miter lim="800000"/>
            <a:headEnd type="none" w="sm" len="sm"/>
            <a:tailEnd type="none" w="sm" len="sm"/>
          </a:ln>
        </p:spPr>
        <p:txBody>
          <a:bodyPr wrap="none">
            <a:spAutoFit/>
          </a:bodyPr>
          <a:lstStyle/>
          <a:p>
            <a:r>
              <a:rPr kumimoji="0" lang="fr-FR" altLang="en-US" sz="2800" b="1" u="sng">
                <a:solidFill>
                  <a:srgbClr val="3333CC"/>
                </a:solidFill>
              </a:rPr>
              <a:t>Luminosity from BCT / experiments:</a:t>
            </a:r>
            <a:endParaRPr kumimoji="0" lang="fr-FR" altLang="en-US" b="1" u="sng">
              <a:solidFill>
                <a:srgbClr val="3333CC"/>
              </a:solidFill>
            </a:endParaRPr>
          </a:p>
        </p:txBody>
      </p:sp>
      <p:grpSp>
        <p:nvGrpSpPr>
          <p:cNvPr id="112643" name="Group 3"/>
          <p:cNvGrpSpPr>
            <a:grpSpLocks/>
          </p:cNvGrpSpPr>
          <p:nvPr/>
        </p:nvGrpSpPr>
        <p:grpSpPr bwMode="auto">
          <a:xfrm>
            <a:off x="1336675" y="1371600"/>
            <a:ext cx="6613525" cy="4121150"/>
            <a:chOff x="1440" y="1392"/>
            <a:chExt cx="4512" cy="2596"/>
          </a:xfrm>
        </p:grpSpPr>
        <p:pic>
          <p:nvPicPr>
            <p:cNvPr id="112647" name="Picture 4" descr="fill6653_bct_expt"/>
            <p:cNvPicPr>
              <a:picLocks noChangeAspect="1" noChangeArrowheads="1"/>
            </p:cNvPicPr>
            <p:nvPr/>
          </p:nvPicPr>
          <p:blipFill>
            <a:blip r:embed="rId2"/>
            <a:srcRect/>
            <a:stretch>
              <a:fillRect/>
            </a:stretch>
          </p:blipFill>
          <p:spPr bwMode="auto">
            <a:xfrm>
              <a:off x="1440" y="1392"/>
              <a:ext cx="4512" cy="2596"/>
            </a:xfrm>
            <a:prstGeom prst="rect">
              <a:avLst/>
            </a:prstGeom>
            <a:noFill/>
            <a:ln w="9525">
              <a:noFill/>
              <a:miter lim="800000"/>
              <a:headEnd/>
              <a:tailEnd/>
            </a:ln>
          </p:spPr>
        </p:pic>
        <p:sp>
          <p:nvSpPr>
            <p:cNvPr id="112648" name="Text Box 5"/>
            <p:cNvSpPr txBox="1">
              <a:spLocks noChangeArrowheads="1"/>
            </p:cNvSpPr>
            <p:nvPr/>
          </p:nvSpPr>
          <p:spPr bwMode="auto">
            <a:xfrm>
              <a:off x="3792" y="1680"/>
              <a:ext cx="1799" cy="374"/>
            </a:xfrm>
            <a:prstGeom prst="rect">
              <a:avLst/>
            </a:prstGeom>
            <a:solidFill>
              <a:schemeClr val="folHlink"/>
            </a:solidFill>
            <a:ln w="12700">
              <a:solidFill>
                <a:schemeClr val="tx1"/>
              </a:solidFill>
              <a:miter lim="800000"/>
              <a:headEnd type="none" w="sm" len="sm"/>
              <a:tailEnd type="none" w="sm" len="sm"/>
            </a:ln>
          </p:spPr>
          <p:txBody>
            <a:bodyPr wrap="none">
              <a:spAutoFit/>
            </a:bodyPr>
            <a:lstStyle/>
            <a:p>
              <a:r>
                <a:rPr kumimoji="0" lang="en-US" altLang="en-US" sz="1600">
                  <a:solidFill>
                    <a:srgbClr val="000000"/>
                  </a:solidFill>
                </a:rPr>
                <a:t>RF trips cause low lifetime and</a:t>
              </a:r>
            </a:p>
            <a:p>
              <a:r>
                <a:rPr kumimoji="0" lang="en-US" altLang="en-US" sz="1600">
                  <a:solidFill>
                    <a:srgbClr val="000000"/>
                  </a:solidFill>
                </a:rPr>
                <a:t>Spikes in BCT luminosity signal</a:t>
              </a:r>
              <a:endParaRPr kumimoji="0" lang="en-US" altLang="en-US">
                <a:solidFill>
                  <a:srgbClr val="000000"/>
                </a:solidFill>
              </a:endParaRPr>
            </a:p>
          </p:txBody>
        </p:sp>
      </p:grpSp>
      <p:sp>
        <p:nvSpPr>
          <p:cNvPr id="112644" name="Text Box 6"/>
          <p:cNvSpPr txBox="1">
            <a:spLocks noChangeArrowheads="1"/>
          </p:cNvSpPr>
          <p:nvPr/>
        </p:nvSpPr>
        <p:spPr bwMode="auto">
          <a:xfrm>
            <a:off x="6051550" y="228600"/>
            <a:ext cx="2498725" cy="822325"/>
          </a:xfrm>
          <a:prstGeom prst="rect">
            <a:avLst/>
          </a:prstGeom>
          <a:noFill/>
          <a:ln w="12699">
            <a:noFill/>
            <a:miter lim="800000"/>
            <a:headEnd type="none" w="sm" len="sm"/>
            <a:tailEnd type="none" w="sm" len="sm"/>
          </a:ln>
        </p:spPr>
        <p:txBody>
          <a:bodyPr wrap="none">
            <a:spAutoFit/>
          </a:bodyPr>
          <a:lstStyle/>
          <a:p>
            <a:r>
              <a:rPr kumimoji="0" lang="en-US" altLang="en-US">
                <a:solidFill>
                  <a:srgbClr val="000000"/>
                </a:solidFill>
              </a:rPr>
              <a:t>Fill 6653, 101 GeV, </a:t>
            </a:r>
          </a:p>
          <a:p>
            <a:r>
              <a:rPr kumimoji="0" lang="en-US" altLang="en-US">
                <a:solidFill>
                  <a:srgbClr val="000000"/>
                </a:solidFill>
              </a:rPr>
              <a:t>30-Oct-1999</a:t>
            </a:r>
          </a:p>
        </p:txBody>
      </p:sp>
      <p:sp>
        <p:nvSpPr>
          <p:cNvPr id="112645" name="Text Box 7"/>
          <p:cNvSpPr txBox="1">
            <a:spLocks noChangeArrowheads="1"/>
          </p:cNvSpPr>
          <p:nvPr/>
        </p:nvSpPr>
        <p:spPr bwMode="auto">
          <a:xfrm>
            <a:off x="703263" y="5867400"/>
            <a:ext cx="7661275" cy="457200"/>
          </a:xfrm>
          <a:prstGeom prst="rect">
            <a:avLst/>
          </a:prstGeom>
          <a:noFill/>
          <a:ln w="12699">
            <a:noFill/>
            <a:miter lim="800000"/>
            <a:headEnd type="none" w="sm" len="sm"/>
            <a:tailEnd type="none" w="sm" len="sm"/>
          </a:ln>
        </p:spPr>
        <p:txBody>
          <a:bodyPr wrap="none">
            <a:spAutoFit/>
          </a:bodyPr>
          <a:lstStyle/>
          <a:p>
            <a:r>
              <a:rPr kumimoji="0" lang="en-US" altLang="en-US">
                <a:solidFill>
                  <a:srgbClr val="000000"/>
                </a:solidFill>
              </a:rPr>
              <a:t>Very good agreement…     </a:t>
            </a:r>
            <a:r>
              <a:rPr kumimoji="0" lang="en-US" altLang="en-US">
                <a:solidFill>
                  <a:srgbClr val="FF3300"/>
                </a:solidFill>
              </a:rPr>
              <a:t>BCT signal less noisy and much faster!</a:t>
            </a:r>
          </a:p>
        </p:txBody>
      </p:sp>
      <p:sp>
        <p:nvSpPr>
          <p:cNvPr id="112646" name="Footer Placeholder 7"/>
          <p:cNvSpPr>
            <a:spLocks noGrp="1"/>
          </p:cNvSpPr>
          <p:nvPr>
            <p:ph type="ftr" sz="quarter" idx="11"/>
          </p:nvPr>
        </p:nvSpPr>
        <p:spPr>
          <a:noFill/>
        </p:spPr>
        <p:txBody>
          <a:bodyPr/>
          <a:lstStyle/>
          <a:p>
            <a:r>
              <a:rPr lang="fr-FR" altLang="en-US" smtClean="0"/>
              <a:t>CAS 2015 H.Schmickler (CERN-BE-BI)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142875"/>
            <a:ext cx="8034338" cy="620713"/>
          </a:xfrm>
        </p:spPr>
        <p:txBody>
          <a:bodyPr/>
          <a:lstStyle/>
          <a:p>
            <a:pPr>
              <a:defRPr/>
            </a:pPr>
            <a:r>
              <a:rPr lang="en-US" dirty="0" smtClean="0"/>
              <a:t>LHC Routine Operation - Feedbacks</a:t>
            </a:r>
            <a:endParaRPr lang="en-US" dirty="0"/>
          </a:p>
        </p:txBody>
      </p:sp>
      <p:sp>
        <p:nvSpPr>
          <p:cNvPr id="3" name="Footer Placeholder 2"/>
          <p:cNvSpPr>
            <a:spLocks noGrp="1"/>
          </p:cNvSpPr>
          <p:nvPr>
            <p:ph type="ftr" sz="quarter" idx="12"/>
          </p:nvPr>
        </p:nvSpPr>
        <p:spPr/>
        <p:txBody>
          <a:bodyPr/>
          <a:lstStyle/>
          <a:p>
            <a:pPr>
              <a:defRPr/>
            </a:pPr>
            <a:r>
              <a:rPr lang="en-US"/>
              <a:t>CAS 2015 H.Schmickler (CERN-BE-BI) </a:t>
            </a:r>
          </a:p>
        </p:txBody>
      </p:sp>
      <p:sp>
        <p:nvSpPr>
          <p:cNvPr id="4" name="Text Placeholder 3"/>
          <p:cNvSpPr>
            <a:spLocks noGrp="1"/>
          </p:cNvSpPr>
          <p:nvPr>
            <p:ph type="body" sz="quarter" idx="11"/>
          </p:nvPr>
        </p:nvSpPr>
        <p:spPr>
          <a:xfrm>
            <a:off x="76200" y="914400"/>
            <a:ext cx="5672138" cy="4005263"/>
          </a:xfrm>
        </p:spPr>
        <p:txBody>
          <a:bodyPr>
            <a:normAutofit fontScale="85000" lnSpcReduction="10000"/>
          </a:bodyPr>
          <a:lstStyle/>
          <a:p>
            <a:pPr marL="342865" indent="-342865">
              <a:defRPr/>
            </a:pPr>
            <a:r>
              <a:rPr lang="en-US" dirty="0" smtClean="0"/>
              <a:t>Opted for central global feedback system regrouping:</a:t>
            </a:r>
          </a:p>
          <a:p>
            <a:pPr marL="742874" lvl="1" indent="-285722">
              <a:defRPr/>
            </a:pPr>
            <a:r>
              <a:rPr lang="en-US" dirty="0" smtClean="0"/>
              <a:t>Orbit, energy, tune (operational)</a:t>
            </a:r>
          </a:p>
          <a:p>
            <a:pPr marL="742874" lvl="1" indent="-285722">
              <a:defRPr/>
            </a:pPr>
            <a:r>
              <a:rPr lang="en-US" dirty="0" smtClean="0"/>
              <a:t>Chromaticity, coupling (tested)</a:t>
            </a:r>
          </a:p>
          <a:p>
            <a:pPr marL="342865" indent="-342865">
              <a:defRPr/>
            </a:pPr>
            <a:r>
              <a:rPr lang="en-US" dirty="0" smtClean="0"/>
              <a:t>Initial requirements:</a:t>
            </a:r>
          </a:p>
          <a:p>
            <a:pPr marL="742874" lvl="1" indent="-285722">
              <a:defRPr/>
            </a:pPr>
            <a:r>
              <a:rPr lang="en-US" dirty="0" smtClean="0"/>
              <a:t>Chromaticity expected to be most critical parameter for real-time control</a:t>
            </a:r>
          </a:p>
          <a:p>
            <a:pPr marL="1142883" lvl="2" indent="-228576">
              <a:defRPr/>
            </a:pPr>
            <a:r>
              <a:rPr lang="en-US" dirty="0" smtClean="0"/>
              <a:t>Large perturbations foreseen &amp; tight tolerances required</a:t>
            </a:r>
          </a:p>
          <a:p>
            <a:pPr marL="742874" lvl="1" indent="-285722">
              <a:defRPr/>
            </a:pPr>
            <a:r>
              <a:rPr lang="en-US" dirty="0" smtClean="0"/>
              <a:t>BUT</a:t>
            </a:r>
          </a:p>
          <a:p>
            <a:pPr marL="1142883" lvl="2" indent="-228576">
              <a:defRPr/>
            </a:pPr>
            <a:r>
              <a:rPr lang="en-US" dirty="0" smtClean="0"/>
              <a:t>Large losses during early ramps changed focus to tune followed by orbit feedback</a:t>
            </a:r>
          </a:p>
        </p:txBody>
      </p:sp>
      <p:pic>
        <p:nvPicPr>
          <p:cNvPr id="113669" name="Picture 2"/>
          <p:cNvPicPr>
            <a:picLocks noChangeAspect="1" noChangeArrowheads="1"/>
          </p:cNvPicPr>
          <p:nvPr/>
        </p:nvPicPr>
        <p:blipFill>
          <a:blip r:embed="rId3"/>
          <a:srcRect/>
          <a:stretch>
            <a:fillRect/>
          </a:stretch>
        </p:blipFill>
        <p:spPr bwMode="auto">
          <a:xfrm>
            <a:off x="5630863" y="944563"/>
            <a:ext cx="3373437" cy="3127375"/>
          </a:xfrm>
          <a:prstGeom prst="rect">
            <a:avLst/>
          </a:prstGeom>
          <a:noFill/>
          <a:ln w="9525">
            <a:noFill/>
            <a:miter lim="800000"/>
            <a:headEnd/>
            <a:tailEnd/>
          </a:ln>
        </p:spPr>
      </p:pic>
      <p:sp>
        <p:nvSpPr>
          <p:cNvPr id="6" name="Content Placeholder 1"/>
          <p:cNvSpPr txBox="1">
            <a:spLocks/>
          </p:cNvSpPr>
          <p:nvPr/>
        </p:nvSpPr>
        <p:spPr bwMode="auto">
          <a:xfrm>
            <a:off x="76200" y="5062538"/>
            <a:ext cx="8897938" cy="1541462"/>
          </a:xfrm>
          <a:prstGeom prst="rect">
            <a:avLst/>
          </a:prstGeom>
          <a:noFill/>
          <a:ln w="9525">
            <a:noFill/>
            <a:miter lim="800000"/>
            <a:headEnd/>
            <a:tailEnd/>
          </a:ln>
          <a:effectLst/>
        </p:spPr>
        <p:txBody>
          <a:bodyPr lIns="91430" tIns="45716" rIns="91430" bIns="45716">
            <a:normAutofit fontScale="85000" lnSpcReduction="20000"/>
          </a:bodyPr>
          <a:lstStyle/>
          <a:p>
            <a:pPr marL="742874" lvl="1" indent="-285722">
              <a:spcBef>
                <a:spcPct val="20000"/>
              </a:spcBef>
              <a:buClr>
                <a:srgbClr val="33CCFF"/>
              </a:buClr>
              <a:buSzPct val="80000"/>
              <a:buFont typeface="Arial" charset="0"/>
              <a:buChar char="●"/>
              <a:defRPr/>
            </a:pPr>
            <a:r>
              <a:rPr kumimoji="0" lang="en-US" kern="0" dirty="0">
                <a:solidFill>
                  <a:srgbClr val="FFCC00"/>
                </a:solidFill>
                <a:latin typeface="Arial"/>
              </a:rPr>
              <a:t>Orbit-Feedback is the largest and most complex LHC feedback:</a:t>
            </a:r>
          </a:p>
          <a:p>
            <a:pPr marL="1142883" lvl="2" indent="-228576">
              <a:spcBef>
                <a:spcPct val="20000"/>
              </a:spcBef>
              <a:buClr>
                <a:srgbClr val="FF99FF"/>
              </a:buClr>
              <a:buSzPct val="80000"/>
              <a:buFont typeface="Arial" charset="0"/>
              <a:buChar char="●"/>
              <a:defRPr/>
            </a:pPr>
            <a:r>
              <a:rPr kumimoji="0" lang="en-US" sz="2000" kern="0" dirty="0">
                <a:solidFill>
                  <a:srgbClr val="33CCFF"/>
                </a:solidFill>
                <a:latin typeface="Arial"/>
              </a:rPr>
              <a:t>1088 BPMs → 2176+ readings @ 25 Hz from 68 front-ends</a:t>
            </a:r>
          </a:p>
          <a:p>
            <a:pPr marL="1142883" lvl="2" indent="-228576">
              <a:spcBef>
                <a:spcPct val="20000"/>
              </a:spcBef>
              <a:buClr>
                <a:srgbClr val="FF99FF"/>
              </a:buClr>
              <a:buSzPct val="80000"/>
              <a:buFont typeface="Arial" charset="0"/>
              <a:buChar char="●"/>
              <a:defRPr/>
            </a:pPr>
            <a:r>
              <a:rPr kumimoji="0" lang="en-US" sz="2000" kern="0" dirty="0">
                <a:solidFill>
                  <a:srgbClr val="33CCFF"/>
                </a:solidFill>
                <a:latin typeface="Arial"/>
              </a:rPr>
              <a:t>530 correction dipole magnets/plane, distributed over ~50 front-ends</a:t>
            </a:r>
          </a:p>
          <a:p>
            <a:pPr marL="742874" lvl="1" indent="-285722">
              <a:spcBef>
                <a:spcPct val="20000"/>
              </a:spcBef>
              <a:buClr>
                <a:srgbClr val="33CCFF"/>
              </a:buClr>
              <a:buSzPct val="80000"/>
              <a:buFont typeface="Arial" charset="0"/>
              <a:buChar char="●"/>
              <a:defRPr/>
            </a:pPr>
            <a:r>
              <a:rPr kumimoji="0" lang="en-US" kern="0" dirty="0">
                <a:solidFill>
                  <a:srgbClr val="FFCC00"/>
                </a:solidFill>
                <a:latin typeface="Arial"/>
              </a:rPr>
              <a:t>Total &gt;3500 devices involved</a:t>
            </a:r>
          </a:p>
          <a:p>
            <a:pPr marL="1142883" lvl="2" indent="-228576">
              <a:spcBef>
                <a:spcPct val="20000"/>
              </a:spcBef>
              <a:buClr>
                <a:srgbClr val="FF99FF"/>
              </a:buClr>
              <a:buSzPct val="80000"/>
              <a:buFont typeface="Arial" charset="0"/>
              <a:buChar char="●"/>
              <a:defRPr/>
            </a:pPr>
            <a:r>
              <a:rPr kumimoji="0" lang="en-US" sz="2000" kern="0" dirty="0">
                <a:solidFill>
                  <a:srgbClr val="33CCFF"/>
                </a:solidFill>
                <a:latin typeface="Arial"/>
              </a:rPr>
              <a:t>more than half the LHC is controlled by beam based feedbacks!</a:t>
            </a:r>
          </a:p>
        </p:txBody>
      </p:sp>
      <p:sp>
        <p:nvSpPr>
          <p:cNvPr id="7" name="Text Placeholder 3"/>
          <p:cNvSpPr txBox="1">
            <a:spLocks/>
          </p:cNvSpPr>
          <p:nvPr/>
        </p:nvSpPr>
        <p:spPr bwMode="auto">
          <a:xfrm>
            <a:off x="2547938" y="1082675"/>
            <a:ext cx="5673725" cy="4005263"/>
          </a:xfrm>
          <a:prstGeom prst="rect">
            <a:avLst/>
          </a:prstGeom>
          <a:noFill/>
          <a:ln w="9525">
            <a:noFill/>
            <a:miter lim="800000"/>
            <a:headEnd/>
            <a:tailEnd/>
          </a:ln>
          <a:effectLst/>
        </p:spPr>
        <p:txBody>
          <a:bodyPr lIns="91430" tIns="45716" rIns="91430" bIns="45716">
            <a:normAutofit/>
          </a:bodyPr>
          <a:lstStyle/>
          <a:p>
            <a:pPr marL="342865" indent="-342865">
              <a:spcBef>
                <a:spcPts val="1200"/>
              </a:spcBef>
              <a:buClr>
                <a:srgbClr val="FFCC00"/>
              </a:buClr>
              <a:buSzPct val="80000"/>
              <a:buFont typeface="Arial" charset="0"/>
              <a:buChar char="●"/>
              <a:defRPr/>
            </a:pPr>
            <a:endParaRPr kumimoji="0" lang="en-US" sz="2000" kern="0" dirty="0">
              <a:solidFill>
                <a:srgbClr val="33CCFF"/>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Orbit Feedback in the LHC</a:t>
            </a:r>
            <a:endParaRPr lang="en-US" dirty="0"/>
          </a:p>
        </p:txBody>
      </p:sp>
      <p:sp>
        <p:nvSpPr>
          <p:cNvPr id="4" name="Text Placeholder 3"/>
          <p:cNvSpPr>
            <a:spLocks noGrp="1"/>
          </p:cNvSpPr>
          <p:nvPr>
            <p:ph type="body" sz="quarter" idx="11"/>
          </p:nvPr>
        </p:nvSpPr>
        <p:spPr>
          <a:xfrm>
            <a:off x="366713" y="5511800"/>
            <a:ext cx="8777287" cy="1100138"/>
          </a:xfrm>
        </p:spPr>
        <p:txBody>
          <a:bodyPr>
            <a:normAutofit fontScale="62500" lnSpcReduction="20000"/>
          </a:bodyPr>
          <a:lstStyle/>
          <a:p>
            <a:pPr marL="342865" indent="-342865">
              <a:defRPr/>
            </a:pPr>
            <a:r>
              <a:rPr lang="en-US" dirty="0" smtClean="0"/>
              <a:t>Bandwidth of 0.1 Hz with BPM data supplied at 25Hz</a:t>
            </a:r>
          </a:p>
          <a:p>
            <a:pPr marL="342865" indent="-342865">
              <a:defRPr/>
            </a:pPr>
            <a:r>
              <a:rPr lang="en-US" dirty="0" err="1" smtClean="0"/>
              <a:t>Regularised</a:t>
            </a:r>
            <a:r>
              <a:rPr lang="en-US" dirty="0" smtClean="0"/>
              <a:t> SVD approach to calculate applied correction</a:t>
            </a:r>
          </a:p>
          <a:p>
            <a:pPr marL="342865" indent="-342865">
              <a:defRPr/>
            </a:pPr>
            <a:r>
              <a:rPr lang="en-US" dirty="0" smtClean="0"/>
              <a:t>Can maintain orbit stability to better than ~70</a:t>
            </a:r>
            <a:r>
              <a:rPr lang="en-US" dirty="0" smtClean="0">
                <a:latin typeface="Symbol" pitchFamily="18" charset="2"/>
              </a:rPr>
              <a:t>m</a:t>
            </a:r>
            <a:r>
              <a:rPr lang="en-US" dirty="0" smtClean="0"/>
              <a:t>m globally &amp; ~20</a:t>
            </a:r>
            <a:r>
              <a:rPr lang="en-US" dirty="0" smtClean="0">
                <a:latin typeface="Symbol" pitchFamily="18" charset="2"/>
              </a:rPr>
              <a:t>m</a:t>
            </a:r>
            <a:r>
              <a:rPr lang="en-US" dirty="0" smtClean="0"/>
              <a:t>m in the arcs</a:t>
            </a:r>
          </a:p>
        </p:txBody>
      </p:sp>
      <p:pic>
        <p:nvPicPr>
          <p:cNvPr id="115716" name="Picture 1"/>
          <p:cNvPicPr>
            <a:picLocks noChangeAspect="1" noChangeArrowheads="1"/>
          </p:cNvPicPr>
          <p:nvPr/>
        </p:nvPicPr>
        <p:blipFill>
          <a:blip r:embed="rId2"/>
          <a:srcRect/>
          <a:stretch>
            <a:fillRect/>
          </a:stretch>
        </p:blipFill>
        <p:spPr bwMode="auto">
          <a:xfrm>
            <a:off x="1298575" y="868363"/>
            <a:ext cx="6765925" cy="4483100"/>
          </a:xfrm>
          <a:prstGeom prst="rect">
            <a:avLst/>
          </a:prstGeom>
          <a:noFill/>
          <a:ln w="9525">
            <a:noFill/>
            <a:round/>
            <a:headEnd/>
            <a:tailEnd/>
          </a:ln>
        </p:spPr>
      </p:pic>
      <p:sp>
        <p:nvSpPr>
          <p:cNvPr id="3" name="Footer Placeholder 2"/>
          <p:cNvSpPr>
            <a:spLocks noGrp="1"/>
          </p:cNvSpPr>
          <p:nvPr>
            <p:ph type="ftr" sz="quarter" idx="12"/>
          </p:nvPr>
        </p:nvSpPr>
        <p:spPr/>
        <p:txBody>
          <a:bodyPr/>
          <a:lstStyle/>
          <a:p>
            <a:pPr>
              <a:defRPr/>
            </a:pPr>
            <a:r>
              <a:rPr lang="en-US"/>
              <a:t>CAS 2015 H.Schmickler (CERN-BE-BI)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Orbit Feedback in the LHC</a:t>
            </a:r>
            <a:endParaRPr lang="en-US" dirty="0"/>
          </a:p>
        </p:txBody>
      </p:sp>
      <p:sp>
        <p:nvSpPr>
          <p:cNvPr id="4" name="Text Placeholder 3"/>
          <p:cNvSpPr>
            <a:spLocks noGrp="1"/>
          </p:cNvSpPr>
          <p:nvPr>
            <p:ph type="body" sz="quarter" idx="11"/>
          </p:nvPr>
        </p:nvSpPr>
        <p:spPr>
          <a:xfrm>
            <a:off x="366713" y="965200"/>
            <a:ext cx="8294687" cy="465138"/>
          </a:xfrm>
        </p:spPr>
        <p:txBody>
          <a:bodyPr>
            <a:normAutofit fontScale="92500" lnSpcReduction="10000"/>
          </a:bodyPr>
          <a:lstStyle/>
          <a:p>
            <a:pPr marL="342865" indent="-342865">
              <a:defRPr/>
            </a:pPr>
            <a:r>
              <a:rPr lang="en-US" dirty="0" smtClean="0"/>
              <a:t>Earth Tides dominating Orbit Stability during Physics</a:t>
            </a:r>
            <a:endParaRPr lang="en-US" dirty="0"/>
          </a:p>
        </p:txBody>
      </p:sp>
      <p:pic>
        <p:nvPicPr>
          <p:cNvPr id="116740" name="Picture 2"/>
          <p:cNvPicPr>
            <a:picLocks noChangeAspect="1" noChangeArrowheads="1"/>
          </p:cNvPicPr>
          <p:nvPr/>
        </p:nvPicPr>
        <p:blipFill>
          <a:blip r:embed="rId2"/>
          <a:srcRect/>
          <a:stretch>
            <a:fillRect/>
          </a:stretch>
        </p:blipFill>
        <p:spPr bwMode="auto">
          <a:xfrm>
            <a:off x="279400" y="1454150"/>
            <a:ext cx="8450263" cy="5165725"/>
          </a:xfrm>
          <a:prstGeom prst="rect">
            <a:avLst/>
          </a:prstGeom>
          <a:noFill/>
          <a:ln w="9525">
            <a:noFill/>
            <a:miter lim="800000"/>
            <a:headEnd/>
            <a:tailEnd/>
          </a:ln>
        </p:spPr>
      </p:pic>
      <p:sp>
        <p:nvSpPr>
          <p:cNvPr id="3" name="Footer Placeholder 2"/>
          <p:cNvSpPr>
            <a:spLocks noGrp="1"/>
          </p:cNvSpPr>
          <p:nvPr>
            <p:ph type="ftr" sz="quarter" idx="12"/>
          </p:nvPr>
        </p:nvSpPr>
        <p:spPr/>
        <p:txBody>
          <a:bodyPr/>
          <a:lstStyle/>
          <a:p>
            <a:pPr>
              <a:defRPr/>
            </a:pPr>
            <a:r>
              <a:rPr lang="en-US"/>
              <a:t>CAS 2015 H.Schmickler (CERN-BE-BI)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LHC Tune System</a:t>
            </a:r>
            <a:endParaRPr lang="en-US" dirty="0"/>
          </a:p>
        </p:txBody>
      </p:sp>
      <p:sp>
        <p:nvSpPr>
          <p:cNvPr id="4" name="Text Placeholder 3"/>
          <p:cNvSpPr>
            <a:spLocks noGrp="1"/>
          </p:cNvSpPr>
          <p:nvPr>
            <p:ph type="body" sz="quarter" idx="11"/>
          </p:nvPr>
        </p:nvSpPr>
        <p:spPr>
          <a:xfrm>
            <a:off x="222250" y="5280025"/>
            <a:ext cx="8788400" cy="1401763"/>
          </a:xfrm>
        </p:spPr>
        <p:txBody>
          <a:bodyPr>
            <a:normAutofit fontScale="70000" lnSpcReduction="20000"/>
          </a:bodyPr>
          <a:lstStyle/>
          <a:p>
            <a:pPr marL="342865" indent="-342865">
              <a:defRPr/>
            </a:pPr>
            <a:r>
              <a:rPr lang="en-US" dirty="0" smtClean="0"/>
              <a:t>Base Band Tune (BBQ) Measurement System</a:t>
            </a:r>
          </a:p>
          <a:p>
            <a:pPr marL="742874" lvl="1" indent="-285722">
              <a:defRPr/>
            </a:pPr>
            <a:r>
              <a:rPr lang="en-US" dirty="0" smtClean="0"/>
              <a:t>Direct diode detection, heavy filtering &amp; baseband acquisition using audio ADCs </a:t>
            </a:r>
          </a:p>
          <a:p>
            <a:pPr marL="742874" lvl="1" indent="-285722">
              <a:defRPr/>
            </a:pPr>
            <a:r>
              <a:rPr lang="en-US" dirty="0" smtClean="0"/>
              <a:t>Shows extremely high sensitivity</a:t>
            </a:r>
          </a:p>
          <a:p>
            <a:pPr marL="742874" lvl="1" indent="-285722">
              <a:defRPr/>
            </a:pPr>
            <a:r>
              <a:rPr lang="en-US" dirty="0" smtClean="0"/>
              <a:t>Most measurements possible with residual beam oscillations</a:t>
            </a:r>
          </a:p>
          <a:p>
            <a:pPr marL="1142883" lvl="2" indent="-228576">
              <a:defRPr/>
            </a:pPr>
            <a:r>
              <a:rPr lang="en-US" dirty="0" smtClean="0"/>
              <a:t>No need for PLL system with tune determination using FFT peak fitting</a:t>
            </a:r>
            <a:endParaRPr lang="en-US" baseline="33000" dirty="0" smtClean="0"/>
          </a:p>
        </p:txBody>
      </p:sp>
      <p:pic>
        <p:nvPicPr>
          <p:cNvPr id="117764" name="Picture 6" descr="20091130_third_LHC_ramp_SMALL.gif"/>
          <p:cNvPicPr>
            <a:picLocks noChangeAspect="1"/>
          </p:cNvPicPr>
          <p:nvPr/>
        </p:nvPicPr>
        <p:blipFill>
          <a:blip r:embed="rId2"/>
          <a:srcRect/>
          <a:stretch>
            <a:fillRect/>
          </a:stretch>
        </p:blipFill>
        <p:spPr bwMode="auto">
          <a:xfrm>
            <a:off x="117475" y="881063"/>
            <a:ext cx="8880475" cy="4295775"/>
          </a:xfrm>
          <a:prstGeom prst="rect">
            <a:avLst/>
          </a:prstGeom>
          <a:noFill/>
          <a:ln w="9525">
            <a:noFill/>
            <a:miter lim="800000"/>
            <a:headEnd/>
            <a:tailEnd/>
          </a:ln>
        </p:spPr>
      </p:pic>
      <p:sp>
        <p:nvSpPr>
          <p:cNvPr id="3" name="Footer Placeholder 2"/>
          <p:cNvSpPr>
            <a:spLocks noGrp="1"/>
          </p:cNvSpPr>
          <p:nvPr>
            <p:ph type="ftr" sz="quarter" idx="12"/>
          </p:nvPr>
        </p:nvSpPr>
        <p:spPr/>
        <p:txBody>
          <a:bodyPr/>
          <a:lstStyle/>
          <a:p>
            <a:pPr>
              <a:defRPr/>
            </a:pPr>
            <a:r>
              <a:rPr lang="en-US"/>
              <a:t>CAS 2015 H.Schmickler (CERN-BE-BI)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Tune Feedback in the LHC</a:t>
            </a:r>
            <a:endParaRPr lang="en-US" dirty="0"/>
          </a:p>
        </p:txBody>
      </p:sp>
      <p:sp>
        <p:nvSpPr>
          <p:cNvPr id="3" name="Footer Placeholder 2"/>
          <p:cNvSpPr>
            <a:spLocks noGrp="1"/>
          </p:cNvSpPr>
          <p:nvPr>
            <p:ph type="ftr" sz="quarter" idx="12"/>
          </p:nvPr>
        </p:nvSpPr>
        <p:spPr/>
        <p:txBody>
          <a:bodyPr/>
          <a:lstStyle/>
          <a:p>
            <a:pPr>
              <a:defRPr/>
            </a:pPr>
            <a:r>
              <a:rPr lang="en-US"/>
              <a:t>CAS 2015 H.Schmickler (CERN-BE-BI) </a:t>
            </a:r>
          </a:p>
        </p:txBody>
      </p:sp>
      <p:sp>
        <p:nvSpPr>
          <p:cNvPr id="4" name="Text Placeholder 3"/>
          <p:cNvSpPr>
            <a:spLocks noGrp="1"/>
          </p:cNvSpPr>
          <p:nvPr>
            <p:ph type="body" sz="quarter" idx="11"/>
          </p:nvPr>
        </p:nvSpPr>
        <p:spPr>
          <a:xfrm>
            <a:off x="119063" y="4960938"/>
            <a:ext cx="8880475" cy="1752600"/>
          </a:xfrm>
        </p:spPr>
        <p:txBody>
          <a:bodyPr>
            <a:normAutofit fontScale="70000" lnSpcReduction="20000"/>
          </a:bodyPr>
          <a:lstStyle/>
          <a:p>
            <a:pPr marL="342865" indent="-342865">
              <a:defRPr/>
            </a:pPr>
            <a:r>
              <a:rPr lang="en-US" dirty="0" smtClean="0"/>
              <a:t>With full pre-cycling the fill-to-fill stability is now typically 2-3×10</a:t>
            </a:r>
            <a:r>
              <a:rPr lang="en-US" baseline="30000" dirty="0" smtClean="0"/>
              <a:t>-3</a:t>
            </a:r>
          </a:p>
          <a:p>
            <a:pPr marL="342865" indent="-342865">
              <a:defRPr/>
            </a:pPr>
            <a:r>
              <a:rPr lang="en-US" dirty="0" smtClean="0"/>
              <a:t>Variations frequently increase up to 0.02</a:t>
            </a:r>
          </a:p>
          <a:p>
            <a:pPr marL="742874" lvl="1" indent="-285722">
              <a:defRPr/>
            </a:pPr>
            <a:r>
              <a:rPr lang="en-US" dirty="0" smtClean="0"/>
              <a:t>Due to partial or different magnet pre-cycles after e.g. access or sector trips</a:t>
            </a:r>
          </a:p>
          <a:p>
            <a:pPr marL="342865" indent="-342865">
              <a:defRPr/>
            </a:pPr>
            <a:r>
              <a:rPr lang="en-US" dirty="0" smtClean="0"/>
              <a:t> Tune-FB routinely used for physics ramps to compensate these effects</a:t>
            </a:r>
          </a:p>
          <a:p>
            <a:pPr marL="742874" lvl="1" indent="-285722">
              <a:defRPr/>
            </a:pPr>
            <a:r>
              <a:rPr lang="en-US" dirty="0" smtClean="0"/>
              <a:t>Using peak fit on FFT with 0.1..0.3 Hz Bandwidth</a:t>
            </a:r>
          </a:p>
          <a:p>
            <a:pPr marL="342865" indent="-342865">
              <a:defRPr/>
            </a:pPr>
            <a:endParaRPr lang="en-US" dirty="0"/>
          </a:p>
        </p:txBody>
      </p:sp>
      <p:sp>
        <p:nvSpPr>
          <p:cNvPr id="118789" name="Rectangle 4"/>
          <p:cNvSpPr>
            <a:spLocks noChangeArrowheads="1"/>
          </p:cNvSpPr>
          <p:nvPr/>
        </p:nvSpPr>
        <p:spPr bwMode="auto">
          <a:xfrm>
            <a:off x="85725" y="820738"/>
            <a:ext cx="8982075" cy="4059237"/>
          </a:xfrm>
          <a:prstGeom prst="rect">
            <a:avLst/>
          </a:prstGeom>
          <a:solidFill>
            <a:schemeClr val="tx1"/>
          </a:solidFill>
          <a:ln w="3175" algn="ctr">
            <a:solidFill>
              <a:schemeClr val="bg1"/>
            </a:solidFill>
            <a:round/>
            <a:headEnd/>
            <a:tailEnd/>
          </a:ln>
        </p:spPr>
        <p:txBody>
          <a:bodyPr wrap="none" anchor="ctr"/>
          <a:lstStyle/>
          <a:p>
            <a:pPr algn="ctr"/>
            <a:endParaRPr kumimoji="0" lang="en-US" altLang="en-US" sz="1800">
              <a:solidFill>
                <a:srgbClr val="FFFFFF"/>
              </a:solidFill>
              <a:latin typeface="Arial" charset="0"/>
            </a:endParaRPr>
          </a:p>
        </p:txBody>
      </p:sp>
      <p:pic>
        <p:nvPicPr>
          <p:cNvPr id="118790" name="Picture 3"/>
          <p:cNvPicPr>
            <a:picLocks noChangeAspect="1" noChangeArrowheads="1"/>
          </p:cNvPicPr>
          <p:nvPr/>
        </p:nvPicPr>
        <p:blipFill>
          <a:blip r:embed="rId2"/>
          <a:srcRect l="10764"/>
          <a:stretch>
            <a:fillRect/>
          </a:stretch>
        </p:blipFill>
        <p:spPr bwMode="auto">
          <a:xfrm>
            <a:off x="4562475" y="1185863"/>
            <a:ext cx="4449763" cy="3635375"/>
          </a:xfrm>
          <a:prstGeom prst="rect">
            <a:avLst/>
          </a:prstGeom>
          <a:noFill/>
          <a:ln w="9525">
            <a:noFill/>
            <a:round/>
            <a:headEnd/>
            <a:tailEnd/>
          </a:ln>
        </p:spPr>
      </p:pic>
      <p:pic>
        <p:nvPicPr>
          <p:cNvPr id="118791" name="Picture 4"/>
          <p:cNvPicPr>
            <a:picLocks noChangeAspect="1" noChangeArrowheads="1"/>
          </p:cNvPicPr>
          <p:nvPr/>
        </p:nvPicPr>
        <p:blipFill>
          <a:blip r:embed="rId3"/>
          <a:srcRect r="12854"/>
          <a:stretch>
            <a:fillRect/>
          </a:stretch>
        </p:blipFill>
        <p:spPr bwMode="auto">
          <a:xfrm>
            <a:off x="146050" y="1185863"/>
            <a:ext cx="4344988" cy="3635375"/>
          </a:xfrm>
          <a:prstGeom prst="rect">
            <a:avLst/>
          </a:prstGeom>
          <a:noFill/>
          <a:ln w="9525">
            <a:noFill/>
            <a:round/>
            <a:headEnd/>
            <a:tailEnd/>
          </a:ln>
        </p:spPr>
      </p:pic>
      <p:sp>
        <p:nvSpPr>
          <p:cNvPr id="8" name="Text Box 5"/>
          <p:cNvSpPr txBox="1">
            <a:spLocks noChangeArrowheads="1"/>
          </p:cNvSpPr>
          <p:nvPr/>
        </p:nvSpPr>
        <p:spPr bwMode="auto">
          <a:xfrm>
            <a:off x="633413" y="869950"/>
            <a:ext cx="3467100" cy="346075"/>
          </a:xfrm>
          <a:prstGeom prst="rect">
            <a:avLst/>
          </a:prstGeom>
          <a:noFill/>
          <a:ln w="9525">
            <a:noFill/>
            <a:round/>
            <a:headEnd/>
            <a:tailEnd/>
          </a:ln>
          <a:effectLst/>
        </p:spPr>
        <p:txBody>
          <a:bodyPr wrap="none" lIns="89995" tIns="60873" rIns="89995" bIns="44998"/>
          <a:lstStyle/>
          <a:p>
            <a:pPr defTabSz="449240">
              <a:lnSpc>
                <a:spcPct val="93000"/>
              </a:lnSpc>
              <a:buClr>
                <a:srgbClr val="000000"/>
              </a:buClr>
              <a:buSzPct val="100000"/>
              <a:tabLst>
                <a:tab pos="0" algn="l"/>
                <a:tab pos="914353" algn="l"/>
                <a:tab pos="1828706" algn="l"/>
                <a:tab pos="2743060" algn="l"/>
                <a:tab pos="3657413" algn="l"/>
                <a:tab pos="4571766" algn="l"/>
                <a:tab pos="5486119" algn="l"/>
                <a:tab pos="6400473" algn="l"/>
                <a:tab pos="7314825" algn="l"/>
                <a:tab pos="8229179" algn="l"/>
                <a:tab pos="9143532" algn="l"/>
                <a:tab pos="10057885" algn="l"/>
              </a:tabLst>
              <a:defRPr/>
            </a:pPr>
            <a:r>
              <a:rPr kumimoji="0" lang="en-US" sz="1800" kern="0" dirty="0">
                <a:solidFill>
                  <a:srgbClr val="000000"/>
                </a:solidFill>
                <a:latin typeface="Arial"/>
              </a:rPr>
              <a:t>Hor. spectrum with Tune-FB OFF</a:t>
            </a:r>
          </a:p>
        </p:txBody>
      </p:sp>
      <p:sp>
        <p:nvSpPr>
          <p:cNvPr id="9" name="Text Box 6"/>
          <p:cNvSpPr txBox="1">
            <a:spLocks noChangeArrowheads="1"/>
          </p:cNvSpPr>
          <p:nvPr/>
        </p:nvSpPr>
        <p:spPr bwMode="auto">
          <a:xfrm>
            <a:off x="4738688" y="869950"/>
            <a:ext cx="3465512" cy="346075"/>
          </a:xfrm>
          <a:prstGeom prst="rect">
            <a:avLst/>
          </a:prstGeom>
          <a:noFill/>
          <a:ln w="9525">
            <a:noFill/>
            <a:round/>
            <a:headEnd/>
            <a:tailEnd/>
          </a:ln>
          <a:effectLst/>
        </p:spPr>
        <p:txBody>
          <a:bodyPr wrap="none" lIns="89995" tIns="60873" rIns="89995" bIns="44998"/>
          <a:lstStyle/>
          <a:p>
            <a:pPr defTabSz="449240">
              <a:lnSpc>
                <a:spcPct val="93000"/>
              </a:lnSpc>
              <a:buClr>
                <a:srgbClr val="000000"/>
              </a:buClr>
              <a:buSzPct val="100000"/>
              <a:tabLst>
                <a:tab pos="0" algn="l"/>
                <a:tab pos="914353" algn="l"/>
                <a:tab pos="1828706" algn="l"/>
                <a:tab pos="2743060" algn="l"/>
                <a:tab pos="3657413" algn="l"/>
                <a:tab pos="4571766" algn="l"/>
                <a:tab pos="5486119" algn="l"/>
                <a:tab pos="6400473" algn="l"/>
                <a:tab pos="7314825" algn="l"/>
                <a:tab pos="8229179" algn="l"/>
                <a:tab pos="9143532" algn="l"/>
                <a:tab pos="10057885" algn="l"/>
              </a:tabLst>
              <a:defRPr/>
            </a:pPr>
            <a:r>
              <a:rPr kumimoji="0" lang="en-US" sz="1800" kern="0" dirty="0">
                <a:solidFill>
                  <a:srgbClr val="000000"/>
                </a:solidFill>
                <a:latin typeface="Arial"/>
              </a:rPr>
              <a:t>Hor spectrum with Tune-FB ON</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Tune Feedback &amp; Active Damping</a:t>
            </a:r>
            <a:endParaRPr lang="en-US" dirty="0"/>
          </a:p>
        </p:txBody>
      </p:sp>
      <p:sp>
        <p:nvSpPr>
          <p:cNvPr id="3" name="Footer Placeholder 2"/>
          <p:cNvSpPr>
            <a:spLocks noGrp="1"/>
          </p:cNvSpPr>
          <p:nvPr>
            <p:ph type="ftr" sz="quarter" idx="12"/>
          </p:nvPr>
        </p:nvSpPr>
        <p:spPr/>
        <p:txBody>
          <a:bodyPr/>
          <a:lstStyle/>
          <a:p>
            <a:pPr>
              <a:defRPr/>
            </a:pPr>
            <a:r>
              <a:rPr lang="en-US"/>
              <a:t>CAS 2015 H.Schmickler (CERN-BE-BI) </a:t>
            </a:r>
          </a:p>
        </p:txBody>
      </p:sp>
      <p:sp>
        <p:nvSpPr>
          <p:cNvPr id="4" name="Text Placeholder 3"/>
          <p:cNvSpPr>
            <a:spLocks noGrp="1"/>
          </p:cNvSpPr>
          <p:nvPr>
            <p:ph type="body" sz="quarter" idx="11"/>
          </p:nvPr>
        </p:nvSpPr>
        <p:spPr>
          <a:xfrm>
            <a:off x="185738" y="965200"/>
            <a:ext cx="8958262" cy="1963738"/>
          </a:xfrm>
        </p:spPr>
        <p:txBody>
          <a:bodyPr>
            <a:normAutofit fontScale="77500" lnSpcReduction="20000"/>
          </a:bodyPr>
          <a:lstStyle/>
          <a:p>
            <a:pPr marL="342865" indent="-342865">
              <a:defRPr/>
            </a:pPr>
            <a:r>
              <a:rPr lang="en-US" dirty="0" smtClean="0"/>
              <a:t>BBQ noise-floor raised by 30 dB</a:t>
            </a:r>
          </a:p>
          <a:p>
            <a:pPr marL="742874" lvl="1" indent="-285722">
              <a:defRPr/>
            </a:pPr>
            <a:r>
              <a:rPr lang="en-US" dirty="0" smtClean="0"/>
              <a:t>wide tune peak → reduces tune resolution from 10</a:t>
            </a:r>
            <a:r>
              <a:rPr lang="en-US" baseline="30000" dirty="0" smtClean="0"/>
              <a:t>-4</a:t>
            </a:r>
            <a:r>
              <a:rPr lang="en-US" dirty="0" smtClean="0"/>
              <a:t> → ~10</a:t>
            </a:r>
            <a:r>
              <a:rPr lang="en-US" baseline="30000" dirty="0" smtClean="0"/>
              <a:t>-2</a:t>
            </a:r>
          </a:p>
          <a:p>
            <a:pPr marL="742874" lvl="1" indent="-285722">
              <a:defRPr/>
            </a:pPr>
            <a:r>
              <a:rPr lang="en-US" dirty="0" smtClean="0"/>
              <a:t>Impacts reliable tune (and coupling) measurement &amp; feedback</a:t>
            </a:r>
          </a:p>
          <a:p>
            <a:pPr marL="742874" lvl="1" indent="-285722">
              <a:defRPr/>
            </a:pPr>
            <a:r>
              <a:rPr lang="en-US" dirty="0" smtClean="0"/>
              <a:t>Incompatible with chromaticity measurements using small </a:t>
            </a:r>
            <a:r>
              <a:rPr lang="en-US" dirty="0" err="1" smtClean="0"/>
              <a:t>Δp</a:t>
            </a:r>
            <a:r>
              <a:rPr lang="en-US" dirty="0" smtClean="0"/>
              <a:t>/p-modulation</a:t>
            </a:r>
          </a:p>
          <a:p>
            <a:pPr marL="342865" indent="-342865">
              <a:defRPr/>
            </a:pPr>
            <a:r>
              <a:rPr lang="en-US" dirty="0" smtClean="0"/>
              <a:t>Only solution found so far is to run damper with lower gain</a:t>
            </a:r>
          </a:p>
        </p:txBody>
      </p:sp>
      <p:pic>
        <p:nvPicPr>
          <p:cNvPr id="119813" name="Picture 2"/>
          <p:cNvPicPr>
            <a:picLocks noChangeAspect="1" noChangeArrowheads="1"/>
          </p:cNvPicPr>
          <p:nvPr/>
        </p:nvPicPr>
        <p:blipFill>
          <a:blip r:embed="rId2"/>
          <a:srcRect/>
          <a:stretch>
            <a:fillRect/>
          </a:stretch>
        </p:blipFill>
        <p:spPr bwMode="auto">
          <a:xfrm>
            <a:off x="1168400" y="2643188"/>
            <a:ext cx="6732588" cy="400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Footer Placeholder 4"/>
          <p:cNvSpPr>
            <a:spLocks noGrp="1"/>
          </p:cNvSpPr>
          <p:nvPr>
            <p:ph type="ftr" sz="quarter" idx="10"/>
          </p:nvPr>
        </p:nvSpPr>
        <p:spPr>
          <a:noFill/>
        </p:spPr>
        <p:txBody>
          <a:bodyPr/>
          <a:lstStyle/>
          <a:p>
            <a:r>
              <a:rPr lang="en-US" altLang="en-US" smtClean="0"/>
              <a:t>CAS 2015 H.Schmickler (CERN-BE-BI) </a:t>
            </a:r>
          </a:p>
        </p:txBody>
      </p:sp>
      <p:sp>
        <p:nvSpPr>
          <p:cNvPr id="76803" name="Rectangle 2"/>
          <p:cNvSpPr>
            <a:spLocks noChangeArrowheads="1"/>
          </p:cNvSpPr>
          <p:nvPr/>
        </p:nvSpPr>
        <p:spPr bwMode="auto">
          <a:xfrm>
            <a:off x="755650" y="804863"/>
            <a:ext cx="8388350" cy="3932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Char char="•"/>
              <a:defRPr kumimoji="1" sz="2800">
                <a:solidFill>
                  <a:srgbClr val="FFCC00"/>
                </a:solidFill>
                <a:latin typeface="Times New Roman" panose="02020603050405020304" pitchFamily="18" charset="0"/>
              </a:defRPr>
            </a:lvl1pPr>
            <a:lvl2pPr marL="742950" indent="-285750">
              <a:spcBef>
                <a:spcPct val="20000"/>
              </a:spcBef>
              <a:buFont typeface="Symbol" panose="05050102010706020507" pitchFamily="18" charset="2"/>
              <a:buChar char="®"/>
              <a:defRPr kumimoji="1" sz="2400">
                <a:solidFill>
                  <a:schemeClr val="tx1"/>
                </a:solidFill>
                <a:latin typeface="Times New Roman" panose="02020603050405020304" pitchFamily="18" charset="0"/>
              </a:defRPr>
            </a:lvl2pPr>
            <a:lvl3pPr marL="1143000" indent="-228600">
              <a:spcBef>
                <a:spcPct val="20000"/>
              </a:spcBef>
              <a:buChar char="•"/>
              <a:defRPr kumimoji="1" sz="2400">
                <a:solidFill>
                  <a:schemeClr val="tx1"/>
                </a:solidFill>
                <a:latin typeface="Times New Roman" panose="02020603050405020304" pitchFamily="18" charset="0"/>
              </a:defRPr>
            </a:lvl3pPr>
            <a:lvl4pPr marL="1600200" indent="-228600">
              <a:spcBef>
                <a:spcPct val="20000"/>
              </a:spcBef>
              <a:buChar char="–"/>
              <a:defRPr kumimoji="1" sz="2000">
                <a:solidFill>
                  <a:schemeClr val="tx1"/>
                </a:solidFill>
                <a:latin typeface="Times New Roman" panose="02020603050405020304" pitchFamily="18" charset="0"/>
              </a:defRPr>
            </a:lvl4pPr>
            <a:lvl5pPr marL="2057400" indent="-228600">
              <a:spcBef>
                <a:spcPct val="20000"/>
              </a:spcBef>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defRPr>
            </a:lvl9pPr>
          </a:lstStyle>
          <a:p>
            <a:pPr>
              <a:lnSpc>
                <a:spcPct val="90000"/>
              </a:lnSpc>
              <a:defRPr/>
            </a:pPr>
            <a:r>
              <a:rPr lang="en-US" altLang="en-US" sz="2400" dirty="0" smtClean="0">
                <a:solidFill>
                  <a:schemeClr val="accent1"/>
                </a:solidFill>
              </a:rPr>
              <a:t>Optimization of Machine Performance</a:t>
            </a:r>
            <a:br>
              <a:rPr lang="en-US" altLang="en-US" sz="2400" dirty="0" smtClean="0">
                <a:solidFill>
                  <a:schemeClr val="accent1"/>
                </a:solidFill>
              </a:rPr>
            </a:br>
            <a:r>
              <a:rPr lang="en-US" altLang="en-US" sz="2400" dirty="0" smtClean="0">
                <a:solidFill>
                  <a:schemeClr val="accent1"/>
                </a:solidFill>
              </a:rPr>
              <a:t>             (“the good days”)</a:t>
            </a:r>
          </a:p>
          <a:p>
            <a:pPr lvl="1">
              <a:lnSpc>
                <a:spcPct val="90000"/>
              </a:lnSpc>
              <a:defRPr/>
            </a:pPr>
            <a:r>
              <a:rPr lang="en-US" altLang="en-US" dirty="0" smtClean="0">
                <a:solidFill>
                  <a:schemeClr val="accent1"/>
                </a:solidFill>
              </a:rPr>
              <a:t> Orbit measurement &amp; correction</a:t>
            </a:r>
          </a:p>
          <a:p>
            <a:pPr lvl="1">
              <a:lnSpc>
                <a:spcPct val="90000"/>
              </a:lnSpc>
              <a:defRPr/>
            </a:pPr>
            <a:r>
              <a:rPr lang="en-US" altLang="en-US" dirty="0" smtClean="0">
                <a:solidFill>
                  <a:schemeClr val="accent1"/>
                </a:solidFill>
              </a:rPr>
              <a:t> CERN Linac2 </a:t>
            </a:r>
            <a:r>
              <a:rPr lang="en-US" altLang="en-US" dirty="0" smtClean="0">
                <a:solidFill>
                  <a:schemeClr val="accent1"/>
                </a:solidFill>
                <a:sym typeface="Wingdings" panose="05000000000000000000" pitchFamily="2" charset="2"/>
              </a:rPr>
              <a:t> PS booster transfer line</a:t>
            </a:r>
            <a:endParaRPr lang="en-US" altLang="en-US" dirty="0" smtClean="0">
              <a:solidFill>
                <a:schemeClr val="accent1"/>
              </a:solidFill>
            </a:endParaRPr>
          </a:p>
          <a:p>
            <a:pPr lvl="1">
              <a:lnSpc>
                <a:spcPct val="90000"/>
              </a:lnSpc>
              <a:defRPr/>
            </a:pPr>
            <a:endParaRPr lang="en-US" altLang="en-US" dirty="0" smtClean="0">
              <a:solidFill>
                <a:schemeClr val="hlink"/>
              </a:solidFill>
            </a:endParaRPr>
          </a:p>
          <a:p>
            <a:pPr>
              <a:lnSpc>
                <a:spcPct val="90000"/>
              </a:lnSpc>
              <a:defRPr/>
            </a:pPr>
            <a:r>
              <a:rPr lang="en-US" altLang="en-US" sz="2400" dirty="0" smtClean="0">
                <a:solidFill>
                  <a:schemeClr val="accent4">
                    <a:lumMod val="50000"/>
                  </a:schemeClr>
                </a:solidFill>
              </a:rPr>
              <a:t>Diagnostics of transverse beam motion:</a:t>
            </a:r>
            <a:br>
              <a:rPr lang="en-US" altLang="en-US" sz="2400" dirty="0" smtClean="0">
                <a:solidFill>
                  <a:schemeClr val="accent4">
                    <a:lumMod val="50000"/>
                  </a:schemeClr>
                </a:solidFill>
              </a:rPr>
            </a:br>
            <a:r>
              <a:rPr lang="en-US" altLang="en-US" sz="2400" dirty="0" smtClean="0">
                <a:solidFill>
                  <a:schemeClr val="accent4">
                    <a:lumMod val="50000"/>
                  </a:schemeClr>
                </a:solidFill>
              </a:rPr>
              <a:t>Important tools to stabilize performance at high levels</a:t>
            </a:r>
          </a:p>
          <a:p>
            <a:pPr lvl="1">
              <a:lnSpc>
                <a:spcPct val="90000"/>
              </a:lnSpc>
              <a:defRPr/>
            </a:pPr>
            <a:r>
              <a:rPr lang="en-US" altLang="en-US" dirty="0" smtClean="0">
                <a:solidFill>
                  <a:schemeClr val="accent4">
                    <a:lumMod val="50000"/>
                  </a:schemeClr>
                </a:solidFill>
              </a:rPr>
              <a:t> Tune &amp; chromaticity measurements</a:t>
            </a:r>
          </a:p>
          <a:p>
            <a:pPr lvl="1">
              <a:lnSpc>
                <a:spcPct val="90000"/>
              </a:lnSpc>
              <a:defRPr/>
            </a:pPr>
            <a:r>
              <a:rPr lang="en-US" altLang="en-US" dirty="0" smtClean="0">
                <a:solidFill>
                  <a:schemeClr val="accent4">
                    <a:lumMod val="50000"/>
                  </a:schemeClr>
                </a:solidFill>
              </a:rPr>
              <a:t> Dynamic effects: orbit, tune and chromaticity control</a:t>
            </a:r>
          </a:p>
          <a:p>
            <a:pPr lvl="1">
              <a:lnSpc>
                <a:spcPct val="90000"/>
              </a:lnSpc>
              <a:defRPr/>
            </a:pPr>
            <a:r>
              <a:rPr lang="en-US" altLang="en-US" dirty="0" smtClean="0">
                <a:solidFill>
                  <a:schemeClr val="accent4">
                    <a:lumMod val="50000"/>
                  </a:schemeClr>
                </a:solidFill>
              </a:rPr>
              <a:t> story of LEP and the moon</a:t>
            </a:r>
          </a:p>
          <a:p>
            <a:pPr lvl="1">
              <a:defRPr/>
            </a:pPr>
            <a:endParaRPr lang="en-US" altLang="en-US" dirty="0" smtClean="0">
              <a:solidFill>
                <a:schemeClr val="accent1"/>
              </a:solidFill>
            </a:endParaRPr>
          </a:p>
          <a:p>
            <a:pPr>
              <a:lnSpc>
                <a:spcPct val="90000"/>
              </a:lnSpc>
              <a:defRPr/>
            </a:pPr>
            <a:endParaRPr lang="en-US" altLang="en-US" sz="2400" dirty="0" smtClean="0">
              <a:solidFill>
                <a:schemeClr val="accent1"/>
              </a:solidFill>
            </a:endParaRPr>
          </a:p>
        </p:txBody>
      </p:sp>
      <p:sp>
        <p:nvSpPr>
          <p:cNvPr id="120836" name="Rectangle 3"/>
          <p:cNvSpPr>
            <a:spLocks noChangeArrowheads="1"/>
          </p:cNvSpPr>
          <p:nvPr/>
        </p:nvSpPr>
        <p:spPr bwMode="auto">
          <a:xfrm>
            <a:off x="931863" y="165100"/>
            <a:ext cx="6807200" cy="357188"/>
          </a:xfrm>
          <a:prstGeom prst="rect">
            <a:avLst/>
          </a:prstGeom>
          <a:noFill/>
          <a:ln w="9525">
            <a:noFill/>
            <a:miter lim="800000"/>
            <a:headEnd/>
            <a:tailEnd/>
          </a:ln>
        </p:spPr>
        <p:txBody>
          <a:bodyPr anchor="ctr"/>
          <a:lstStyle/>
          <a:p>
            <a:pPr algn="ctr"/>
            <a:r>
              <a:rPr lang="en-GB" altLang="en-US">
                <a:solidFill>
                  <a:srgbClr val="FFCC00"/>
                </a:solidFill>
              </a:rPr>
              <a:t>Outline</a:t>
            </a:r>
            <a:r>
              <a:rPr lang="en-GB" altLang="en-US" sz="4000">
                <a:solidFill>
                  <a:srgbClr val="FFCC00"/>
                </a:solidFill>
              </a:rPr>
              <a:t> </a:t>
            </a:r>
            <a:endParaRPr lang="en-GB" altLang="en-US" sz="6000">
              <a:solidFill>
                <a:srgbClr val="FFCC00"/>
              </a:solidFill>
            </a:endParaRPr>
          </a:p>
        </p:txBody>
      </p:sp>
      <p:sp>
        <p:nvSpPr>
          <p:cNvPr id="120837" name="AutoShape 2"/>
          <p:cNvSpPr>
            <a:spLocks noChangeArrowheads="1"/>
          </p:cNvSpPr>
          <p:nvPr/>
        </p:nvSpPr>
        <p:spPr bwMode="auto">
          <a:xfrm>
            <a:off x="1077913" y="4368800"/>
            <a:ext cx="7246937" cy="2184400"/>
          </a:xfrm>
          <a:prstGeom prst="roundRect">
            <a:avLst>
              <a:gd name="adj" fmla="val 16667"/>
            </a:avLst>
          </a:prstGeom>
          <a:solidFill>
            <a:srgbClr val="FF0000"/>
          </a:solidFill>
          <a:ln w="9525">
            <a:solidFill>
              <a:schemeClr val="tx1"/>
            </a:solidFill>
            <a:round/>
            <a:headEnd/>
            <a:tailEnd/>
          </a:ln>
        </p:spPr>
        <p:txBody>
          <a:bodyPr wrap="none" anchor="ctr"/>
          <a:lstStyle/>
          <a:p>
            <a:pPr marL="342900" indent="-342900">
              <a:spcBef>
                <a:spcPct val="20000"/>
              </a:spcBef>
              <a:buFontTx/>
              <a:buChar char="•"/>
            </a:pPr>
            <a:r>
              <a:rPr lang="en-US" sz="2800">
                <a:solidFill>
                  <a:schemeClr val="tx2"/>
                </a:solidFill>
              </a:rPr>
              <a:t>Trying to make the machine work</a:t>
            </a:r>
            <a:br>
              <a:rPr lang="en-US" sz="2800">
                <a:solidFill>
                  <a:schemeClr val="tx2"/>
                </a:solidFill>
              </a:rPr>
            </a:br>
            <a:r>
              <a:rPr lang="en-US" sz="2800">
                <a:solidFill>
                  <a:srgbClr val="FF0000"/>
                </a:solidFill>
              </a:rPr>
              <a:t>               </a:t>
            </a:r>
            <a:r>
              <a:rPr lang="en-US" sz="2800">
                <a:solidFill>
                  <a:schemeClr val="tx2"/>
                </a:solidFill>
              </a:rPr>
              <a:t>(2 examples from “the bad days”)</a:t>
            </a:r>
          </a:p>
          <a:p>
            <a:pPr marL="742950" lvl="1" indent="-285750">
              <a:spcBef>
                <a:spcPct val="20000"/>
              </a:spcBef>
              <a:buFont typeface="Symbol" pitchFamily="18" charset="2"/>
              <a:buChar char="®"/>
            </a:pPr>
            <a:r>
              <a:rPr lang="en-US"/>
              <a:t>The beam gets lost, when changing the beta*</a:t>
            </a:r>
          </a:p>
          <a:p>
            <a:pPr marL="742950" lvl="1" indent="-285750">
              <a:spcBef>
                <a:spcPct val="20000"/>
              </a:spcBef>
              <a:buFont typeface="Symbol" pitchFamily="18" charset="2"/>
              <a:buChar char="®"/>
            </a:pPr>
            <a:r>
              <a:rPr lang="en-US"/>
              <a:t>The beam does not circulate!</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ooter Placeholder 3"/>
          <p:cNvSpPr>
            <a:spLocks noGrp="1"/>
          </p:cNvSpPr>
          <p:nvPr>
            <p:ph type="ftr" sz="quarter" idx="10"/>
          </p:nvPr>
        </p:nvSpPr>
        <p:spPr>
          <a:noFill/>
        </p:spPr>
        <p:txBody>
          <a:bodyPr/>
          <a:lstStyle/>
          <a:p>
            <a:r>
              <a:rPr lang="en-US" altLang="en-US" smtClean="0"/>
              <a:t>CAS 2015 H.Schmickler (CERN-BE-BI) </a:t>
            </a:r>
          </a:p>
        </p:txBody>
      </p:sp>
      <p:sp>
        <p:nvSpPr>
          <p:cNvPr id="121859" name="Rectangle 2"/>
          <p:cNvSpPr>
            <a:spLocks noGrp="1" noChangeArrowheads="1"/>
          </p:cNvSpPr>
          <p:nvPr>
            <p:ph type="title"/>
          </p:nvPr>
        </p:nvSpPr>
        <p:spPr>
          <a:xfrm>
            <a:off x="458788" y="174625"/>
            <a:ext cx="8356600" cy="762000"/>
          </a:xfrm>
        </p:spPr>
        <p:txBody>
          <a:bodyPr/>
          <a:lstStyle/>
          <a:p>
            <a:r>
              <a:rPr lang="en-US" altLang="en-US" sz="3600" smtClean="0"/>
              <a:t>LEP Beams Lost During Beta Squeeze</a:t>
            </a:r>
          </a:p>
        </p:txBody>
      </p:sp>
      <p:pic>
        <p:nvPicPr>
          <p:cNvPr id="121860" name="Picture 3" descr="logbook1"/>
          <p:cNvPicPr>
            <a:picLocks noChangeAspect="1" noChangeArrowheads="1"/>
          </p:cNvPicPr>
          <p:nvPr/>
        </p:nvPicPr>
        <p:blipFill>
          <a:blip r:embed="rId2"/>
          <a:srcRect/>
          <a:stretch>
            <a:fillRect/>
          </a:stretch>
        </p:blipFill>
        <p:spPr bwMode="auto">
          <a:xfrm>
            <a:off x="958850" y="1457325"/>
            <a:ext cx="8001000" cy="5105400"/>
          </a:xfrm>
          <a:prstGeom prst="rect">
            <a:avLst/>
          </a:prstGeom>
          <a:noFill/>
          <a:ln w="9525">
            <a:noFill/>
            <a:miter lim="800000"/>
            <a:headEnd/>
            <a:tailEnd/>
          </a:ln>
        </p:spPr>
      </p:pic>
      <p:sp>
        <p:nvSpPr>
          <p:cNvPr id="121861" name="Freeform 8"/>
          <p:cNvSpPr>
            <a:spLocks/>
          </p:cNvSpPr>
          <p:nvPr/>
        </p:nvSpPr>
        <p:spPr bwMode="auto">
          <a:xfrm>
            <a:off x="954088" y="1452563"/>
            <a:ext cx="8015287" cy="5095875"/>
          </a:xfrm>
          <a:custGeom>
            <a:avLst/>
            <a:gdLst>
              <a:gd name="T0" fmla="*/ 0 w 5049"/>
              <a:gd name="T1" fmla="*/ 2147483646 h 3210"/>
              <a:gd name="T2" fmla="*/ 0 w 5049"/>
              <a:gd name="T3" fmla="*/ 0 h 3210"/>
              <a:gd name="T4" fmla="*/ 2147483646 w 5049"/>
              <a:gd name="T5" fmla="*/ 0 h 3210"/>
              <a:gd name="T6" fmla="*/ 2147483646 w 5049"/>
              <a:gd name="T7" fmla="*/ 2147483646 h 3210"/>
              <a:gd name="T8" fmla="*/ 2147483646 w 5049"/>
              <a:gd name="T9" fmla="*/ 2147483646 h 3210"/>
              <a:gd name="T10" fmla="*/ 2147483646 w 5049"/>
              <a:gd name="T11" fmla="*/ 2147483646 h 3210"/>
              <a:gd name="T12" fmla="*/ 2147483646 w 5049"/>
              <a:gd name="T13" fmla="*/ 2147483646 h 3210"/>
              <a:gd name="T14" fmla="*/ 2147483646 w 5049"/>
              <a:gd name="T15" fmla="*/ 2147483646 h 3210"/>
              <a:gd name="T16" fmla="*/ 0 w 5049"/>
              <a:gd name="T17" fmla="*/ 2147483646 h 3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49"/>
              <a:gd name="T28" fmla="*/ 0 h 3210"/>
              <a:gd name="T29" fmla="*/ 5049 w 5049"/>
              <a:gd name="T30" fmla="*/ 3210 h 3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49" h="3210">
                <a:moveTo>
                  <a:pt x="0" y="3210"/>
                </a:moveTo>
                <a:lnTo>
                  <a:pt x="0" y="0"/>
                </a:lnTo>
                <a:lnTo>
                  <a:pt x="5049" y="0"/>
                </a:lnTo>
                <a:lnTo>
                  <a:pt x="5049" y="203"/>
                </a:lnTo>
                <a:lnTo>
                  <a:pt x="627" y="203"/>
                </a:lnTo>
                <a:lnTo>
                  <a:pt x="627" y="2016"/>
                </a:lnTo>
                <a:lnTo>
                  <a:pt x="5032" y="2016"/>
                </a:lnTo>
                <a:lnTo>
                  <a:pt x="5032" y="3210"/>
                </a:lnTo>
                <a:lnTo>
                  <a:pt x="0" y="3210"/>
                </a:lnTo>
                <a:close/>
              </a:path>
            </a:pathLst>
          </a:custGeom>
          <a:solidFill>
            <a:srgbClr val="EBF60C">
              <a:alpha val="50195"/>
            </a:srgbClr>
          </a:solidFill>
          <a:ln w="9525">
            <a:solidFill>
              <a:schemeClr val="tx1"/>
            </a:solidFill>
            <a:round/>
            <a:headEnd/>
            <a:tailEnd/>
          </a:ln>
        </p:spPr>
        <p:txBody>
          <a:bodyPr wrap="none" anchor="ctr"/>
          <a:lstStyle/>
          <a:p>
            <a:endParaRPr lang="ru-RU"/>
          </a:p>
        </p:txBody>
      </p:sp>
      <p:sp>
        <p:nvSpPr>
          <p:cNvPr id="121862" name="AutoShape 5"/>
          <p:cNvSpPr>
            <a:spLocks noChangeArrowheads="1"/>
          </p:cNvSpPr>
          <p:nvPr/>
        </p:nvSpPr>
        <p:spPr bwMode="auto">
          <a:xfrm>
            <a:off x="0" y="969963"/>
            <a:ext cx="1922463" cy="1357312"/>
          </a:xfrm>
          <a:prstGeom prst="wedgeEllipseCallout">
            <a:avLst>
              <a:gd name="adj1" fmla="val 39347"/>
              <a:gd name="adj2" fmla="val 84852"/>
            </a:avLst>
          </a:prstGeom>
          <a:solidFill>
            <a:schemeClr val="accent1"/>
          </a:solidFill>
          <a:ln w="9525">
            <a:solidFill>
              <a:schemeClr val="tx1"/>
            </a:solidFill>
            <a:miter lim="800000"/>
            <a:headEnd/>
            <a:tailEnd/>
          </a:ln>
        </p:spPr>
        <p:txBody>
          <a:bodyPr lIns="90000" tIns="46800" rIns="90000" bIns="46800" anchor="ctr"/>
          <a:lstStyle/>
          <a:p>
            <a:pPr algn="ctr"/>
            <a:r>
              <a:rPr kumimoji="0" lang="en-US" altLang="en-US"/>
              <a:t>From LEP logbook</a:t>
            </a:r>
            <a:endParaRPr kumimoji="0" lang="en-GB" altLang="en-US" sz="400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Footer Placeholder 3"/>
          <p:cNvSpPr>
            <a:spLocks noGrp="1"/>
          </p:cNvSpPr>
          <p:nvPr>
            <p:ph type="ftr" sz="quarter" idx="10"/>
          </p:nvPr>
        </p:nvSpPr>
        <p:spPr>
          <a:noFill/>
        </p:spPr>
        <p:txBody>
          <a:bodyPr/>
          <a:lstStyle/>
          <a:p>
            <a:r>
              <a:rPr lang="en-US" altLang="en-US" smtClean="0"/>
              <a:t>CAS 2015 H.Schmickler (CERN-BE-BI) </a:t>
            </a:r>
          </a:p>
        </p:txBody>
      </p:sp>
      <p:sp>
        <p:nvSpPr>
          <p:cNvPr id="122883" name="Rectangle 2"/>
          <p:cNvSpPr>
            <a:spLocks noGrp="1" noChangeArrowheads="1"/>
          </p:cNvSpPr>
          <p:nvPr>
            <p:ph type="title"/>
          </p:nvPr>
        </p:nvSpPr>
        <p:spPr>
          <a:xfrm>
            <a:off x="285750" y="147638"/>
            <a:ext cx="8585200" cy="762000"/>
          </a:xfrm>
        </p:spPr>
        <p:txBody>
          <a:bodyPr/>
          <a:lstStyle/>
          <a:p>
            <a:r>
              <a:rPr lang="en-US" altLang="en-US" sz="3600" smtClean="0"/>
              <a:t>…and the corresponding diagnostics</a:t>
            </a:r>
          </a:p>
        </p:txBody>
      </p:sp>
      <p:pic>
        <p:nvPicPr>
          <p:cNvPr id="122884" name="Picture 3" descr="logbook2"/>
          <p:cNvPicPr>
            <a:picLocks noChangeAspect="1" noChangeArrowheads="1"/>
          </p:cNvPicPr>
          <p:nvPr/>
        </p:nvPicPr>
        <p:blipFill>
          <a:blip r:embed="rId2"/>
          <a:srcRect/>
          <a:stretch>
            <a:fillRect/>
          </a:stretch>
        </p:blipFill>
        <p:spPr bwMode="auto">
          <a:xfrm>
            <a:off x="619125" y="966788"/>
            <a:ext cx="8102600" cy="55387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Footer Placeholder 2"/>
          <p:cNvSpPr>
            <a:spLocks noGrp="1"/>
          </p:cNvSpPr>
          <p:nvPr>
            <p:ph type="ftr" sz="quarter" idx="11"/>
          </p:nvPr>
        </p:nvSpPr>
        <p:spPr>
          <a:noFill/>
        </p:spPr>
        <p:txBody>
          <a:bodyPr/>
          <a:lstStyle/>
          <a:p>
            <a:r>
              <a:rPr lang="en-US" altLang="en-US" smtClean="0"/>
              <a:t>CAS 2015 H.Schmickler (CERN-BE-BI) </a:t>
            </a:r>
          </a:p>
        </p:txBody>
      </p:sp>
      <p:sp>
        <p:nvSpPr>
          <p:cNvPr id="123907" name="AutoShape 2"/>
          <p:cNvSpPr>
            <a:spLocks noChangeArrowheads="1"/>
          </p:cNvSpPr>
          <p:nvPr/>
        </p:nvSpPr>
        <p:spPr bwMode="auto">
          <a:xfrm>
            <a:off x="971550" y="225425"/>
            <a:ext cx="1949450" cy="496888"/>
          </a:xfrm>
          <a:prstGeom prst="roundRect">
            <a:avLst>
              <a:gd name="adj" fmla="val 16667"/>
            </a:avLst>
          </a:prstGeom>
          <a:solidFill>
            <a:srgbClr val="0000FF"/>
          </a:solidFill>
          <a:ln w="12700">
            <a:noFill/>
            <a:round/>
            <a:headEnd type="none" w="sm" len="sm"/>
            <a:tailEnd type="none" w="sm" len="sm"/>
          </a:ln>
        </p:spPr>
        <p:txBody>
          <a:bodyPr wrap="none">
            <a:spAutoFit/>
          </a:bodyPr>
          <a:lstStyle/>
          <a:p>
            <a:r>
              <a:rPr kumimoji="0" lang="en-GB" altLang="en-US" b="1">
                <a:solidFill>
                  <a:schemeClr val="bg1"/>
                </a:solidFill>
                <a:latin typeface="Arial" charset="0"/>
              </a:rPr>
              <a:t>Explanation</a:t>
            </a:r>
          </a:p>
        </p:txBody>
      </p:sp>
      <p:sp>
        <p:nvSpPr>
          <p:cNvPr id="123908" name="Rectangle 3"/>
          <p:cNvSpPr>
            <a:spLocks noChangeArrowheads="1"/>
          </p:cNvSpPr>
          <p:nvPr/>
        </p:nvSpPr>
        <p:spPr bwMode="auto">
          <a:xfrm>
            <a:off x="3132138" y="2492375"/>
            <a:ext cx="2300287" cy="865188"/>
          </a:xfrm>
          <a:prstGeom prst="rect">
            <a:avLst/>
          </a:prstGeom>
          <a:solidFill>
            <a:srgbClr val="DBFFB8"/>
          </a:solidFill>
          <a:ln w="9525">
            <a:noFill/>
            <a:miter lim="800000"/>
            <a:headEnd/>
            <a:tailEnd/>
          </a:ln>
          <a:effectLst>
            <a:outerShdw dist="107763" dir="2700000" algn="ctr" rotWithShape="0">
              <a:schemeClr val="bg2"/>
            </a:outerShdw>
          </a:effectLst>
        </p:spPr>
        <p:txBody>
          <a:bodyPr wrap="none" anchor="ctr"/>
          <a:lstStyle/>
          <a:p>
            <a:pPr>
              <a:lnSpc>
                <a:spcPct val="90000"/>
              </a:lnSpc>
              <a:spcBef>
                <a:spcPct val="20000"/>
              </a:spcBef>
              <a:buFontTx/>
              <a:buChar char="•"/>
            </a:pPr>
            <a:endParaRPr lang="en-US" altLang="en-US"/>
          </a:p>
        </p:txBody>
      </p:sp>
      <p:sp>
        <p:nvSpPr>
          <p:cNvPr id="123909" name="Rectangle 4"/>
          <p:cNvSpPr>
            <a:spLocks noChangeArrowheads="1"/>
          </p:cNvSpPr>
          <p:nvPr/>
        </p:nvSpPr>
        <p:spPr bwMode="auto">
          <a:xfrm>
            <a:off x="3240088" y="2781300"/>
            <a:ext cx="2039937" cy="333375"/>
          </a:xfrm>
          <a:prstGeom prst="rect">
            <a:avLst/>
          </a:prstGeom>
          <a:noFill/>
          <a:ln w="9525">
            <a:noFill/>
            <a:miter lim="800000"/>
            <a:headEnd/>
            <a:tailEnd/>
          </a:ln>
        </p:spPr>
        <p:txBody>
          <a:bodyPr wrap="none" lIns="44450" tIns="22225" rIns="44450" bIns="22225">
            <a:spAutoFit/>
          </a:bodyPr>
          <a:lstStyle/>
          <a:p>
            <a:pPr defTabSz="211138"/>
            <a:r>
              <a:rPr kumimoji="0" lang="en-GB" altLang="en-US" sz="1900" b="1">
                <a:solidFill>
                  <a:schemeClr val="bg2"/>
                </a:solidFill>
                <a:latin typeface="Arial" charset="0"/>
              </a:rPr>
              <a:t>Master converter</a:t>
            </a:r>
          </a:p>
        </p:txBody>
      </p:sp>
      <p:sp>
        <p:nvSpPr>
          <p:cNvPr id="123910" name="Rectangle 5"/>
          <p:cNvSpPr>
            <a:spLocks noChangeArrowheads="1"/>
          </p:cNvSpPr>
          <p:nvPr/>
        </p:nvSpPr>
        <p:spPr bwMode="auto">
          <a:xfrm>
            <a:off x="3132138" y="3681413"/>
            <a:ext cx="2300287" cy="869950"/>
          </a:xfrm>
          <a:prstGeom prst="rect">
            <a:avLst/>
          </a:prstGeom>
          <a:solidFill>
            <a:srgbClr val="DBFFB8"/>
          </a:solidFill>
          <a:ln w="9525">
            <a:noFill/>
            <a:miter lim="800000"/>
            <a:headEnd/>
            <a:tailEnd/>
          </a:ln>
          <a:effectLst>
            <a:outerShdw dist="107763" dir="2700000" algn="ctr" rotWithShape="0">
              <a:schemeClr val="bg2"/>
            </a:outerShdw>
          </a:effectLst>
        </p:spPr>
        <p:txBody>
          <a:bodyPr wrap="none" anchor="ctr"/>
          <a:lstStyle/>
          <a:p>
            <a:pPr>
              <a:lnSpc>
                <a:spcPct val="90000"/>
              </a:lnSpc>
              <a:spcBef>
                <a:spcPct val="20000"/>
              </a:spcBef>
              <a:buFontTx/>
              <a:buChar char="•"/>
            </a:pPr>
            <a:endParaRPr lang="en-US" altLang="en-US"/>
          </a:p>
        </p:txBody>
      </p:sp>
      <p:sp>
        <p:nvSpPr>
          <p:cNvPr id="123911" name="Rectangle 6"/>
          <p:cNvSpPr>
            <a:spLocks noChangeArrowheads="1"/>
          </p:cNvSpPr>
          <p:nvPr/>
        </p:nvSpPr>
        <p:spPr bwMode="auto">
          <a:xfrm>
            <a:off x="3348038" y="3968750"/>
            <a:ext cx="1890712" cy="333375"/>
          </a:xfrm>
          <a:prstGeom prst="rect">
            <a:avLst/>
          </a:prstGeom>
          <a:noFill/>
          <a:ln w="9525">
            <a:noFill/>
            <a:miter lim="800000"/>
            <a:headEnd/>
            <a:tailEnd/>
          </a:ln>
        </p:spPr>
        <p:txBody>
          <a:bodyPr wrap="none" lIns="44450" tIns="22225" rIns="44450" bIns="22225">
            <a:spAutoFit/>
          </a:bodyPr>
          <a:lstStyle/>
          <a:p>
            <a:pPr defTabSz="211138"/>
            <a:r>
              <a:rPr kumimoji="0" lang="en-GB" altLang="en-US" sz="1900" b="1">
                <a:solidFill>
                  <a:srgbClr val="F32907"/>
                </a:solidFill>
                <a:latin typeface="Arial" charset="0"/>
              </a:rPr>
              <a:t>Slave converter</a:t>
            </a:r>
          </a:p>
        </p:txBody>
      </p:sp>
      <p:sp>
        <p:nvSpPr>
          <p:cNvPr id="123912" name="Line 7"/>
          <p:cNvSpPr>
            <a:spLocks noChangeShapeType="1"/>
          </p:cNvSpPr>
          <p:nvPr/>
        </p:nvSpPr>
        <p:spPr bwMode="auto">
          <a:xfrm>
            <a:off x="7885113" y="4221163"/>
            <a:ext cx="0" cy="122237"/>
          </a:xfrm>
          <a:prstGeom prst="line">
            <a:avLst/>
          </a:prstGeom>
          <a:noFill/>
          <a:ln w="12700">
            <a:solidFill>
              <a:schemeClr val="tx1"/>
            </a:solidFill>
            <a:round/>
            <a:headEnd type="none" w="sm" len="sm"/>
            <a:tailEnd type="none" w="sm" len="sm"/>
          </a:ln>
        </p:spPr>
        <p:txBody>
          <a:bodyPr wrap="none" anchor="ctr"/>
          <a:lstStyle/>
          <a:p>
            <a:endParaRPr lang="ru-RU"/>
          </a:p>
        </p:txBody>
      </p:sp>
      <p:sp>
        <p:nvSpPr>
          <p:cNvPr id="123913" name="Line 8"/>
          <p:cNvSpPr>
            <a:spLocks noChangeShapeType="1"/>
          </p:cNvSpPr>
          <p:nvPr/>
        </p:nvSpPr>
        <p:spPr bwMode="auto">
          <a:xfrm flipV="1">
            <a:off x="7885113" y="5337175"/>
            <a:ext cx="0" cy="155575"/>
          </a:xfrm>
          <a:prstGeom prst="line">
            <a:avLst/>
          </a:prstGeom>
          <a:noFill/>
          <a:ln w="12700">
            <a:solidFill>
              <a:schemeClr val="tx1"/>
            </a:solidFill>
            <a:round/>
            <a:headEnd type="none" w="sm" len="sm"/>
            <a:tailEnd type="none" w="sm" len="sm"/>
          </a:ln>
        </p:spPr>
        <p:txBody>
          <a:bodyPr wrap="none" anchor="ctr"/>
          <a:lstStyle/>
          <a:p>
            <a:endParaRPr lang="ru-RU"/>
          </a:p>
        </p:txBody>
      </p:sp>
      <p:sp>
        <p:nvSpPr>
          <p:cNvPr id="123914" name="Line 9"/>
          <p:cNvSpPr>
            <a:spLocks noChangeShapeType="1"/>
          </p:cNvSpPr>
          <p:nvPr/>
        </p:nvSpPr>
        <p:spPr bwMode="auto">
          <a:xfrm>
            <a:off x="5472113" y="4257675"/>
            <a:ext cx="2411412" cy="0"/>
          </a:xfrm>
          <a:prstGeom prst="line">
            <a:avLst/>
          </a:prstGeom>
          <a:noFill/>
          <a:ln w="25400">
            <a:solidFill>
              <a:schemeClr val="tx1"/>
            </a:solidFill>
            <a:round/>
            <a:headEnd type="none" w="sm" len="sm"/>
            <a:tailEnd type="none" w="sm" len="sm"/>
          </a:ln>
        </p:spPr>
        <p:txBody>
          <a:bodyPr wrap="none" anchor="ctr"/>
          <a:lstStyle/>
          <a:p>
            <a:endParaRPr lang="ru-RU"/>
          </a:p>
        </p:txBody>
      </p:sp>
      <p:sp>
        <p:nvSpPr>
          <p:cNvPr id="123915" name="Line 10"/>
          <p:cNvSpPr>
            <a:spLocks noChangeShapeType="1"/>
          </p:cNvSpPr>
          <p:nvPr/>
        </p:nvSpPr>
        <p:spPr bwMode="auto">
          <a:xfrm>
            <a:off x="6119813" y="5505450"/>
            <a:ext cx="1816100" cy="0"/>
          </a:xfrm>
          <a:prstGeom prst="line">
            <a:avLst/>
          </a:prstGeom>
          <a:noFill/>
          <a:ln w="25400">
            <a:solidFill>
              <a:schemeClr val="tx1"/>
            </a:solidFill>
            <a:round/>
            <a:headEnd type="none" w="sm" len="sm"/>
            <a:tailEnd type="none" w="sm" len="sm"/>
          </a:ln>
        </p:spPr>
        <p:txBody>
          <a:bodyPr wrap="none" anchor="ctr"/>
          <a:lstStyle/>
          <a:p>
            <a:endParaRPr lang="ru-RU"/>
          </a:p>
        </p:txBody>
      </p:sp>
      <p:sp>
        <p:nvSpPr>
          <p:cNvPr id="123916" name="Rectangle 11"/>
          <p:cNvSpPr>
            <a:spLocks noChangeArrowheads="1"/>
          </p:cNvSpPr>
          <p:nvPr/>
        </p:nvSpPr>
        <p:spPr bwMode="auto">
          <a:xfrm>
            <a:off x="7785100" y="4371975"/>
            <a:ext cx="228600" cy="989013"/>
          </a:xfrm>
          <a:prstGeom prst="rect">
            <a:avLst/>
          </a:prstGeom>
          <a:solidFill>
            <a:schemeClr val="hlink"/>
          </a:solidFill>
          <a:ln w="12700">
            <a:solidFill>
              <a:schemeClr val="tx1"/>
            </a:solidFill>
            <a:miter lim="800000"/>
            <a:headEnd/>
            <a:tailEnd/>
          </a:ln>
        </p:spPr>
        <p:txBody>
          <a:bodyPr wrap="none" anchor="ctr"/>
          <a:lstStyle/>
          <a:p>
            <a:pPr>
              <a:lnSpc>
                <a:spcPct val="90000"/>
              </a:lnSpc>
              <a:spcBef>
                <a:spcPct val="20000"/>
              </a:spcBef>
              <a:buFontTx/>
              <a:buChar char="•"/>
            </a:pPr>
            <a:endParaRPr lang="en-US" altLang="en-US"/>
          </a:p>
        </p:txBody>
      </p:sp>
      <p:sp>
        <p:nvSpPr>
          <p:cNvPr id="123917" name="Line 12"/>
          <p:cNvSpPr>
            <a:spLocks noChangeShapeType="1"/>
          </p:cNvSpPr>
          <p:nvPr/>
        </p:nvSpPr>
        <p:spPr bwMode="auto">
          <a:xfrm>
            <a:off x="6738938" y="4291013"/>
            <a:ext cx="0" cy="1143000"/>
          </a:xfrm>
          <a:prstGeom prst="line">
            <a:avLst/>
          </a:prstGeom>
          <a:noFill/>
          <a:ln w="38100">
            <a:solidFill>
              <a:srgbClr val="0000FF"/>
            </a:solidFill>
            <a:round/>
            <a:headEnd type="triangle" w="med" len="med"/>
            <a:tailEnd/>
          </a:ln>
        </p:spPr>
        <p:txBody>
          <a:bodyPr wrap="none" anchor="ctr"/>
          <a:lstStyle/>
          <a:p>
            <a:endParaRPr lang="ru-RU"/>
          </a:p>
        </p:txBody>
      </p:sp>
      <p:pic>
        <p:nvPicPr>
          <p:cNvPr id="123918" name="Picture 13" descr="Img0004"/>
          <p:cNvPicPr>
            <a:picLocks noChangeAspect="1" noChangeArrowheads="1"/>
          </p:cNvPicPr>
          <p:nvPr/>
        </p:nvPicPr>
        <p:blipFill>
          <a:blip r:embed="rId3"/>
          <a:srcRect/>
          <a:stretch>
            <a:fillRect/>
          </a:stretch>
        </p:blipFill>
        <p:spPr bwMode="auto">
          <a:xfrm>
            <a:off x="7321550" y="3062288"/>
            <a:ext cx="1181100" cy="1058862"/>
          </a:xfrm>
          <a:prstGeom prst="rect">
            <a:avLst/>
          </a:prstGeom>
          <a:noFill/>
          <a:ln w="9525">
            <a:noFill/>
            <a:miter lim="800000"/>
            <a:headEnd/>
            <a:tailEnd/>
          </a:ln>
        </p:spPr>
      </p:pic>
      <p:sp>
        <p:nvSpPr>
          <p:cNvPr id="123919" name="Line 14"/>
          <p:cNvSpPr>
            <a:spLocks noChangeShapeType="1"/>
          </p:cNvSpPr>
          <p:nvPr/>
        </p:nvSpPr>
        <p:spPr bwMode="auto">
          <a:xfrm>
            <a:off x="6119813" y="5337175"/>
            <a:ext cx="0" cy="468313"/>
          </a:xfrm>
          <a:prstGeom prst="line">
            <a:avLst/>
          </a:prstGeom>
          <a:noFill/>
          <a:ln w="57150">
            <a:solidFill>
              <a:schemeClr val="tx1"/>
            </a:solidFill>
            <a:round/>
            <a:headEnd/>
            <a:tailEnd/>
          </a:ln>
        </p:spPr>
        <p:txBody>
          <a:bodyPr anchor="ctr">
            <a:spAutoFit/>
          </a:bodyPr>
          <a:lstStyle/>
          <a:p>
            <a:endParaRPr lang="ru-RU"/>
          </a:p>
        </p:txBody>
      </p:sp>
      <p:sp>
        <p:nvSpPr>
          <p:cNvPr id="123920" name="Line 15"/>
          <p:cNvSpPr>
            <a:spLocks noChangeShapeType="1"/>
          </p:cNvSpPr>
          <p:nvPr/>
        </p:nvSpPr>
        <p:spPr bwMode="auto">
          <a:xfrm>
            <a:off x="4248150" y="3392488"/>
            <a:ext cx="0" cy="252412"/>
          </a:xfrm>
          <a:prstGeom prst="line">
            <a:avLst/>
          </a:prstGeom>
          <a:noFill/>
          <a:ln w="57150">
            <a:solidFill>
              <a:schemeClr val="tx1"/>
            </a:solidFill>
            <a:round/>
            <a:headEnd/>
            <a:tailEnd/>
          </a:ln>
        </p:spPr>
        <p:txBody>
          <a:bodyPr anchor="ctr">
            <a:spAutoFit/>
          </a:bodyPr>
          <a:lstStyle/>
          <a:p>
            <a:endParaRPr lang="ru-RU"/>
          </a:p>
        </p:txBody>
      </p:sp>
      <p:sp>
        <p:nvSpPr>
          <p:cNvPr id="123921" name="Text Box 16"/>
          <p:cNvSpPr txBox="1">
            <a:spLocks noChangeArrowheads="1"/>
          </p:cNvSpPr>
          <p:nvPr/>
        </p:nvSpPr>
        <p:spPr bwMode="auto">
          <a:xfrm>
            <a:off x="215900" y="1196975"/>
            <a:ext cx="6335713" cy="1006475"/>
          </a:xfrm>
          <a:prstGeom prst="rect">
            <a:avLst/>
          </a:prstGeom>
          <a:noFill/>
          <a:ln w="57150" algn="ctr">
            <a:noFill/>
            <a:miter lim="800000"/>
            <a:headEnd/>
            <a:tailEnd/>
          </a:ln>
        </p:spPr>
        <p:txBody>
          <a:bodyPr>
            <a:spAutoFit/>
          </a:bodyPr>
          <a:lstStyle/>
          <a:p>
            <a:pPr algn="ctr" eaLnBrk="1" hangingPunct="1">
              <a:spcBef>
                <a:spcPct val="50000"/>
              </a:spcBef>
            </a:pPr>
            <a:r>
              <a:rPr kumimoji="0" lang="en-US" altLang="en-US" sz="2000" b="1"/>
              <a:t>Master-Slave Configuration for power converter; each converter can deliver full current, slave only needed to give double voltage for fast current changes.</a:t>
            </a:r>
          </a:p>
        </p:txBody>
      </p:sp>
      <p:sp>
        <p:nvSpPr>
          <p:cNvPr id="123922" name="Text Box 17"/>
          <p:cNvSpPr txBox="1">
            <a:spLocks noChangeArrowheads="1"/>
          </p:cNvSpPr>
          <p:nvPr/>
        </p:nvSpPr>
        <p:spPr bwMode="auto">
          <a:xfrm>
            <a:off x="611188" y="2816225"/>
            <a:ext cx="1873250" cy="336550"/>
          </a:xfrm>
          <a:prstGeom prst="rect">
            <a:avLst/>
          </a:prstGeom>
          <a:solidFill>
            <a:srgbClr val="FFFF99"/>
          </a:solidFill>
          <a:ln w="57150" algn="ctr">
            <a:noFill/>
            <a:miter lim="800000"/>
            <a:headEnd/>
            <a:tailEnd/>
          </a:ln>
        </p:spPr>
        <p:txBody>
          <a:bodyPr>
            <a:spAutoFit/>
          </a:bodyPr>
          <a:lstStyle/>
          <a:p>
            <a:pPr algn="ctr" eaLnBrk="1" hangingPunct="1">
              <a:spcBef>
                <a:spcPct val="50000"/>
              </a:spcBef>
            </a:pPr>
            <a:r>
              <a:rPr kumimoji="0" lang="en-US" altLang="en-US" sz="1600" b="1">
                <a:solidFill>
                  <a:srgbClr val="006600"/>
                </a:solidFill>
              </a:rPr>
              <a:t>controls</a:t>
            </a:r>
          </a:p>
        </p:txBody>
      </p:sp>
      <p:sp>
        <p:nvSpPr>
          <p:cNvPr id="123923" name="Line 18"/>
          <p:cNvSpPr>
            <a:spLocks noChangeShapeType="1"/>
          </p:cNvSpPr>
          <p:nvPr/>
        </p:nvSpPr>
        <p:spPr bwMode="auto">
          <a:xfrm>
            <a:off x="2484438" y="2997200"/>
            <a:ext cx="611187" cy="0"/>
          </a:xfrm>
          <a:prstGeom prst="line">
            <a:avLst/>
          </a:prstGeom>
          <a:noFill/>
          <a:ln w="57150">
            <a:solidFill>
              <a:srgbClr val="CC0000"/>
            </a:solidFill>
            <a:round/>
            <a:headEnd/>
            <a:tailEnd type="triangle" w="med" len="med"/>
          </a:ln>
        </p:spPr>
        <p:txBody>
          <a:bodyPr anchor="ctr">
            <a:spAutoFit/>
          </a:bodyPr>
          <a:lstStyle/>
          <a:p>
            <a:endParaRPr lang="ru-RU"/>
          </a:p>
        </p:txBody>
      </p:sp>
      <p:sp>
        <p:nvSpPr>
          <p:cNvPr id="123924" name="Text Box 19"/>
          <p:cNvSpPr txBox="1">
            <a:spLocks noChangeArrowheads="1"/>
          </p:cNvSpPr>
          <p:nvPr/>
        </p:nvSpPr>
        <p:spPr bwMode="auto">
          <a:xfrm>
            <a:off x="755650" y="5229225"/>
            <a:ext cx="4068763" cy="822325"/>
          </a:xfrm>
          <a:prstGeom prst="rect">
            <a:avLst/>
          </a:prstGeom>
          <a:noFill/>
          <a:ln w="57150" algn="ctr">
            <a:noFill/>
            <a:miter lim="800000"/>
            <a:headEnd/>
            <a:tailEnd/>
          </a:ln>
        </p:spPr>
        <p:txBody>
          <a:bodyPr>
            <a:spAutoFit/>
          </a:bodyPr>
          <a:lstStyle/>
          <a:p>
            <a:pPr algn="ctr" eaLnBrk="1" hangingPunct="1">
              <a:spcBef>
                <a:spcPct val="50000"/>
              </a:spcBef>
            </a:pPr>
            <a:r>
              <a:rPr kumimoji="0" lang="en-US" altLang="en-US" b="1"/>
              <a:t>U magnet = R* I magnet + L * d I magnet/dt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oter Placeholder 3"/>
          <p:cNvSpPr>
            <a:spLocks noGrp="1"/>
          </p:cNvSpPr>
          <p:nvPr>
            <p:ph type="ftr" sz="quarter" idx="10"/>
          </p:nvPr>
        </p:nvSpPr>
        <p:spPr>
          <a:noFill/>
        </p:spPr>
        <p:txBody>
          <a:bodyPr/>
          <a:lstStyle/>
          <a:p>
            <a:r>
              <a:rPr lang="en-US" altLang="en-US" smtClean="0"/>
              <a:t>CAS 2015 H.Schmickler (CERN-BE-BI) </a:t>
            </a:r>
          </a:p>
        </p:txBody>
      </p:sp>
      <p:sp>
        <p:nvSpPr>
          <p:cNvPr id="125955" name="Rectangle 2"/>
          <p:cNvSpPr>
            <a:spLocks noGrp="1" noChangeArrowheads="1"/>
          </p:cNvSpPr>
          <p:nvPr>
            <p:ph type="title"/>
          </p:nvPr>
        </p:nvSpPr>
        <p:spPr>
          <a:noFill/>
        </p:spPr>
        <p:txBody>
          <a:bodyPr lIns="92075" tIns="46037" rIns="92075" bIns="46037" anchor="b"/>
          <a:lstStyle/>
          <a:p>
            <a:r>
              <a:rPr lang="en-GB" altLang="en-US" sz="2800" smtClean="0"/>
              <a:t>LEP – No Circulating Beam after at technical stop</a:t>
            </a:r>
          </a:p>
        </p:txBody>
      </p:sp>
      <p:pic>
        <p:nvPicPr>
          <p:cNvPr id="125956" name="Picture 3"/>
          <p:cNvPicPr>
            <a:picLocks noChangeArrowheads="1"/>
          </p:cNvPicPr>
          <p:nvPr/>
        </p:nvPicPr>
        <p:blipFill>
          <a:blip r:embed="rId3"/>
          <a:srcRect/>
          <a:stretch>
            <a:fillRect/>
          </a:stretch>
        </p:blipFill>
        <p:spPr bwMode="auto">
          <a:xfrm>
            <a:off x="106363" y="1133475"/>
            <a:ext cx="8932862" cy="4122738"/>
          </a:xfrm>
          <a:prstGeom prst="rect">
            <a:avLst/>
          </a:prstGeom>
          <a:noFill/>
          <a:ln w="9525">
            <a:noFill/>
            <a:miter lim="800000"/>
            <a:headEnd/>
            <a:tailEnd/>
          </a:ln>
        </p:spPr>
      </p:pic>
      <p:sp>
        <p:nvSpPr>
          <p:cNvPr id="125957" name="Line 4"/>
          <p:cNvSpPr>
            <a:spLocks noChangeShapeType="1"/>
          </p:cNvSpPr>
          <p:nvPr/>
        </p:nvSpPr>
        <p:spPr bwMode="auto">
          <a:xfrm>
            <a:off x="7815263" y="3224213"/>
            <a:ext cx="0" cy="2409825"/>
          </a:xfrm>
          <a:prstGeom prst="line">
            <a:avLst/>
          </a:prstGeom>
          <a:noFill/>
          <a:ln w="38100">
            <a:solidFill>
              <a:srgbClr val="FF0000"/>
            </a:solidFill>
            <a:round/>
            <a:headEnd type="none" w="sm" len="sm"/>
            <a:tailEnd type="none" w="sm" len="sm"/>
          </a:ln>
        </p:spPr>
        <p:txBody>
          <a:bodyPr wrap="none" anchor="ctr"/>
          <a:lstStyle/>
          <a:p>
            <a:endParaRPr lang="ru-RU"/>
          </a:p>
        </p:txBody>
      </p:sp>
      <p:sp>
        <p:nvSpPr>
          <p:cNvPr id="125958" name="Rectangle 5"/>
          <p:cNvSpPr>
            <a:spLocks noChangeArrowheads="1"/>
          </p:cNvSpPr>
          <p:nvPr/>
        </p:nvSpPr>
        <p:spPr bwMode="auto">
          <a:xfrm>
            <a:off x="7011988" y="5622925"/>
            <a:ext cx="1555750" cy="519113"/>
          </a:xfrm>
          <a:prstGeom prst="rect">
            <a:avLst/>
          </a:prstGeom>
          <a:noFill/>
          <a:ln w="9525">
            <a:noFill/>
            <a:miter lim="800000"/>
            <a:headEnd/>
            <a:tailEnd/>
          </a:ln>
        </p:spPr>
        <p:txBody>
          <a:bodyPr wrap="none" lIns="92075" tIns="46037" rIns="92075" bIns="46037">
            <a:spAutoFit/>
          </a:bodyPr>
          <a:lstStyle/>
          <a:p>
            <a:r>
              <a:rPr kumimoji="0" lang="en-GB" altLang="en-US" sz="2800" b="1">
                <a:solidFill>
                  <a:srgbClr val="FC0128"/>
                </a:solidFill>
              </a:rPr>
              <a:t>QL10.L1</a:t>
            </a:r>
          </a:p>
        </p:txBody>
      </p:sp>
      <p:sp>
        <p:nvSpPr>
          <p:cNvPr id="125959" name="Rectangle 8"/>
          <p:cNvSpPr>
            <a:spLocks noChangeArrowheads="1"/>
          </p:cNvSpPr>
          <p:nvPr/>
        </p:nvSpPr>
        <p:spPr bwMode="auto">
          <a:xfrm>
            <a:off x="2608263" y="5487988"/>
            <a:ext cx="1874837" cy="457200"/>
          </a:xfrm>
          <a:prstGeom prst="rect">
            <a:avLst/>
          </a:prstGeom>
          <a:noFill/>
          <a:ln w="9525">
            <a:noFill/>
            <a:miter lim="800000"/>
            <a:headEnd/>
            <a:tailEnd/>
          </a:ln>
        </p:spPr>
        <p:txBody>
          <a:bodyPr lIns="92075" tIns="46037" rIns="92075" bIns="46037">
            <a:spAutoFit/>
          </a:bodyPr>
          <a:lstStyle/>
          <a:p>
            <a:pPr>
              <a:spcBef>
                <a:spcPct val="50000"/>
              </a:spcBef>
            </a:pPr>
            <a:r>
              <a:rPr kumimoji="0" lang="en-GB" altLang="en-US"/>
              <a:t>Positrons</a:t>
            </a:r>
          </a:p>
        </p:txBody>
      </p:sp>
      <p:sp>
        <p:nvSpPr>
          <p:cNvPr id="125960" name="Line 9"/>
          <p:cNvSpPr>
            <a:spLocks noChangeShapeType="1"/>
          </p:cNvSpPr>
          <p:nvPr/>
        </p:nvSpPr>
        <p:spPr bwMode="auto">
          <a:xfrm>
            <a:off x="4065588" y="5740400"/>
            <a:ext cx="1370012" cy="0"/>
          </a:xfrm>
          <a:prstGeom prst="line">
            <a:avLst/>
          </a:prstGeom>
          <a:noFill/>
          <a:ln w="50800">
            <a:solidFill>
              <a:schemeClr val="tx1"/>
            </a:solidFill>
            <a:round/>
            <a:headEnd type="none" w="sm" len="sm"/>
            <a:tailEnd type="stealth" w="med" len="lg"/>
          </a:ln>
        </p:spPr>
        <p:txBody>
          <a:bodyPr wrap="none" anchor="ctr"/>
          <a:lstStyle/>
          <a:p>
            <a:endParaRPr lang="ru-RU"/>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Footer Placeholder 3"/>
          <p:cNvSpPr>
            <a:spLocks noGrp="1"/>
          </p:cNvSpPr>
          <p:nvPr>
            <p:ph type="ftr" sz="quarter" idx="10"/>
          </p:nvPr>
        </p:nvSpPr>
        <p:spPr>
          <a:noFill/>
        </p:spPr>
        <p:txBody>
          <a:bodyPr/>
          <a:lstStyle/>
          <a:p>
            <a:r>
              <a:rPr lang="en-US" altLang="en-US" smtClean="0"/>
              <a:t>CAS 2015 H.Schmickler (CERN-BE-BI) </a:t>
            </a:r>
          </a:p>
        </p:txBody>
      </p:sp>
      <p:sp>
        <p:nvSpPr>
          <p:cNvPr id="128003" name="Rectangle 2"/>
          <p:cNvSpPr>
            <a:spLocks noGrp="1" noChangeArrowheads="1"/>
          </p:cNvSpPr>
          <p:nvPr>
            <p:ph type="title"/>
          </p:nvPr>
        </p:nvSpPr>
        <p:spPr>
          <a:xfrm>
            <a:off x="776288" y="214313"/>
            <a:ext cx="7772400" cy="685800"/>
          </a:xfrm>
          <a:noFill/>
        </p:spPr>
        <p:txBody>
          <a:bodyPr lIns="92075" tIns="46037" rIns="92075" bIns="46037" anchor="b"/>
          <a:lstStyle/>
          <a:p>
            <a:r>
              <a:rPr lang="en-GB" altLang="en-US" smtClean="0"/>
              <a:t>Zoom on QL1</a:t>
            </a:r>
          </a:p>
        </p:txBody>
      </p:sp>
      <p:pic>
        <p:nvPicPr>
          <p:cNvPr id="128004" name="Picture 3"/>
          <p:cNvPicPr>
            <a:picLocks noChangeArrowheads="1"/>
          </p:cNvPicPr>
          <p:nvPr/>
        </p:nvPicPr>
        <p:blipFill>
          <a:blip r:embed="rId3"/>
          <a:srcRect/>
          <a:stretch>
            <a:fillRect/>
          </a:stretch>
        </p:blipFill>
        <p:spPr bwMode="auto">
          <a:xfrm>
            <a:off x="381000" y="1066800"/>
            <a:ext cx="8382000" cy="5257800"/>
          </a:xfrm>
          <a:prstGeom prst="rect">
            <a:avLst/>
          </a:prstGeom>
          <a:noFill/>
          <a:ln w="9525">
            <a:noFill/>
            <a:miter lim="800000"/>
            <a:headEnd/>
            <a:tailEnd/>
          </a:ln>
        </p:spPr>
      </p:pic>
      <p:pic>
        <p:nvPicPr>
          <p:cNvPr id="128005" name="Picture 6"/>
          <p:cNvPicPr>
            <a:picLocks noChangeArrowheads="1"/>
          </p:cNvPicPr>
          <p:nvPr/>
        </p:nvPicPr>
        <p:blipFill>
          <a:blip r:embed="rId4"/>
          <a:srcRect/>
          <a:stretch>
            <a:fillRect/>
          </a:stretch>
        </p:blipFill>
        <p:spPr bwMode="auto">
          <a:xfrm>
            <a:off x="4911725" y="3497263"/>
            <a:ext cx="606425" cy="160337"/>
          </a:xfrm>
          <a:prstGeom prst="rect">
            <a:avLst/>
          </a:prstGeom>
          <a:noFill/>
          <a:ln w="9525">
            <a:noFill/>
            <a:miter lim="800000"/>
            <a:headEnd/>
            <a:tailEnd/>
          </a:ln>
        </p:spPr>
      </p:pic>
      <p:pic>
        <p:nvPicPr>
          <p:cNvPr id="328711" name="Picture 7"/>
          <p:cNvPicPr>
            <a:picLocks noChangeArrowheads="1"/>
          </p:cNvPicPr>
          <p:nvPr/>
        </p:nvPicPr>
        <p:blipFill>
          <a:blip r:embed="rId5"/>
          <a:srcRect/>
          <a:stretch>
            <a:fillRect/>
          </a:stretch>
        </p:blipFill>
        <p:spPr bwMode="auto">
          <a:xfrm>
            <a:off x="3371850" y="1127125"/>
            <a:ext cx="3657600" cy="1397000"/>
          </a:xfrm>
          <a:prstGeom prst="rect">
            <a:avLst/>
          </a:prstGeom>
          <a:noFill/>
          <a:ln w="9525">
            <a:noFill/>
            <a:miter lim="800000"/>
            <a:headEnd/>
            <a:tailEnd/>
          </a:ln>
        </p:spPr>
      </p:pic>
      <p:sp>
        <p:nvSpPr>
          <p:cNvPr id="128007" name="Rectangle 8"/>
          <p:cNvSpPr>
            <a:spLocks noChangeArrowheads="1"/>
          </p:cNvSpPr>
          <p:nvPr/>
        </p:nvSpPr>
        <p:spPr bwMode="auto">
          <a:xfrm>
            <a:off x="4170363" y="3611563"/>
            <a:ext cx="1555750" cy="519112"/>
          </a:xfrm>
          <a:prstGeom prst="rect">
            <a:avLst/>
          </a:prstGeom>
          <a:noFill/>
          <a:ln w="9525">
            <a:noFill/>
            <a:miter lim="800000"/>
            <a:headEnd/>
            <a:tailEnd/>
          </a:ln>
        </p:spPr>
        <p:txBody>
          <a:bodyPr wrap="none" lIns="92075" tIns="46037" rIns="92075" bIns="46037">
            <a:spAutoFit/>
          </a:bodyPr>
          <a:lstStyle/>
          <a:p>
            <a:r>
              <a:rPr kumimoji="0" lang="en-GB" altLang="en-US" sz="2800" b="1">
                <a:solidFill>
                  <a:srgbClr val="FC0128"/>
                </a:solidFill>
              </a:rPr>
              <a:t>QL10.L1</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328711"/>
                                        </p:tgtEl>
                                        <p:attrNameLst>
                                          <p:attrName>style.visibility</p:attrName>
                                        </p:attrNameLst>
                                      </p:cBhvr>
                                      <p:to>
                                        <p:strVal val="visible"/>
                                      </p:to>
                                    </p:set>
                                    <p:anim calcmode="lin" valueType="num">
                                      <p:cBhvr>
                                        <p:cTn id="7" dur="500" fill="hold"/>
                                        <p:tgtEl>
                                          <p:spTgt spid="328711"/>
                                        </p:tgtEl>
                                        <p:attrNameLst>
                                          <p:attrName>ppt_w</p:attrName>
                                        </p:attrNameLst>
                                      </p:cBhvr>
                                      <p:tavLst>
                                        <p:tav tm="0">
                                          <p:val>
                                            <p:fltVal val="0"/>
                                          </p:val>
                                        </p:tav>
                                        <p:tav tm="100000">
                                          <p:val>
                                            <p:strVal val="#ppt_w"/>
                                          </p:val>
                                        </p:tav>
                                      </p:tavLst>
                                    </p:anim>
                                    <p:anim calcmode="lin" valueType="num">
                                      <p:cBhvr>
                                        <p:cTn id="8" dur="500" fill="hold"/>
                                        <p:tgtEl>
                                          <p:spTgt spid="328711"/>
                                        </p:tgtEl>
                                        <p:attrNameLst>
                                          <p:attrName>ppt_h</p:attrName>
                                        </p:attrNameLst>
                                      </p:cBhvr>
                                      <p:tavLst>
                                        <p:tav tm="0">
                                          <p:val>
                                            <p:fltVal val="0"/>
                                          </p:val>
                                        </p:tav>
                                        <p:tav tm="100000">
                                          <p:val>
                                            <p:strVal val="#ppt_h"/>
                                          </p:val>
                                        </p:tav>
                                      </p:tavLst>
                                    </p:anim>
                                    <p:anim calcmode="lin" valueType="num">
                                      <p:cBhvr>
                                        <p:cTn id="9" dur="500" fill="hold"/>
                                        <p:tgtEl>
                                          <p:spTgt spid="328711"/>
                                        </p:tgtEl>
                                        <p:attrNameLst>
                                          <p:attrName>ppt_x</p:attrName>
                                        </p:attrNameLst>
                                      </p:cBhvr>
                                      <p:tavLst>
                                        <p:tav tm="0">
                                          <p:val>
                                            <p:fltVal val="0.5"/>
                                          </p:val>
                                        </p:tav>
                                        <p:tav tm="100000">
                                          <p:val>
                                            <p:strVal val="#ppt_x"/>
                                          </p:val>
                                        </p:tav>
                                      </p:tavLst>
                                    </p:anim>
                                    <p:anim calcmode="lin" valueType="num">
                                      <p:cBhvr>
                                        <p:cTn id="10" dur="500" fill="hold"/>
                                        <p:tgtEl>
                                          <p:spTgt spid="3287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Footer Placeholder 4"/>
          <p:cNvSpPr>
            <a:spLocks noGrp="1"/>
          </p:cNvSpPr>
          <p:nvPr>
            <p:ph type="ftr" sz="quarter" idx="10"/>
          </p:nvPr>
        </p:nvSpPr>
        <p:spPr>
          <a:noFill/>
        </p:spPr>
        <p:txBody>
          <a:bodyPr/>
          <a:lstStyle/>
          <a:p>
            <a:r>
              <a:rPr lang="en-US" altLang="en-US" smtClean="0"/>
              <a:t>CAS 2015 H.Schmickler (CERN-BE-BI) </a:t>
            </a:r>
          </a:p>
        </p:txBody>
      </p:sp>
      <p:sp>
        <p:nvSpPr>
          <p:cNvPr id="130051" name="Rectangle 2"/>
          <p:cNvSpPr>
            <a:spLocks noGrp="1" noChangeArrowheads="1"/>
          </p:cNvSpPr>
          <p:nvPr>
            <p:ph type="title"/>
          </p:nvPr>
        </p:nvSpPr>
        <p:spPr>
          <a:noFill/>
        </p:spPr>
        <p:txBody>
          <a:bodyPr lIns="92075" tIns="46037" rIns="92075" bIns="46037" anchor="b"/>
          <a:lstStyle/>
          <a:p>
            <a:r>
              <a:rPr lang="en-GB" altLang="en-US" smtClean="0"/>
              <a:t>&amp; 10 metres to the right …</a:t>
            </a:r>
          </a:p>
        </p:txBody>
      </p:sp>
      <p:pic>
        <p:nvPicPr>
          <p:cNvPr id="130052" name="Picture 3"/>
          <p:cNvPicPr>
            <a:picLocks noChangeArrowheads="1"/>
          </p:cNvPicPr>
          <p:nvPr/>
        </p:nvPicPr>
        <p:blipFill>
          <a:blip r:embed="rId3"/>
          <a:srcRect/>
          <a:stretch>
            <a:fillRect/>
          </a:stretch>
        </p:blipFill>
        <p:spPr bwMode="auto">
          <a:xfrm>
            <a:off x="690563" y="1692275"/>
            <a:ext cx="7735887" cy="3573463"/>
          </a:xfrm>
          <a:prstGeom prst="rect">
            <a:avLst/>
          </a:prstGeom>
          <a:noFill/>
          <a:ln w="9525">
            <a:noFill/>
            <a:miter lim="800000"/>
            <a:headEnd/>
            <a:tailEnd/>
          </a:ln>
        </p:spPr>
      </p:pic>
      <p:pic>
        <p:nvPicPr>
          <p:cNvPr id="130053" name="Picture 6"/>
          <p:cNvPicPr>
            <a:picLocks noChangeArrowheads="1"/>
          </p:cNvPicPr>
          <p:nvPr/>
        </p:nvPicPr>
        <p:blipFill>
          <a:blip r:embed="rId4"/>
          <a:srcRect/>
          <a:stretch>
            <a:fillRect/>
          </a:stretch>
        </p:blipFill>
        <p:spPr bwMode="auto">
          <a:xfrm>
            <a:off x="3841750" y="3406775"/>
            <a:ext cx="633413" cy="160338"/>
          </a:xfrm>
          <a:prstGeom prst="rect">
            <a:avLst/>
          </a:prstGeom>
          <a:noFill/>
          <a:ln w="9525">
            <a:noFill/>
            <a:miter lim="800000"/>
            <a:headEnd/>
            <a:tailEnd/>
          </a:ln>
        </p:spPr>
      </p:pic>
      <p:sp>
        <p:nvSpPr>
          <p:cNvPr id="330760" name="Text Box 8"/>
          <p:cNvSpPr txBox="1">
            <a:spLocks noChangeArrowheads="1"/>
          </p:cNvSpPr>
          <p:nvPr/>
        </p:nvSpPr>
        <p:spPr bwMode="auto">
          <a:xfrm>
            <a:off x="401638" y="5427663"/>
            <a:ext cx="8077200" cy="579437"/>
          </a:xfrm>
          <a:prstGeom prst="rect">
            <a:avLst/>
          </a:prstGeom>
          <a:noFill/>
          <a:ln w="12700">
            <a:noFill/>
            <a:miter lim="800000"/>
            <a:headEnd type="none" w="sm" len="sm"/>
            <a:tailEnd type="none" w="sm" len="sm"/>
          </a:ln>
        </p:spPr>
        <p:txBody>
          <a:bodyPr>
            <a:spAutoFit/>
          </a:bodyPr>
          <a:lstStyle/>
          <a:p>
            <a:pPr algn="ctr">
              <a:spcBef>
                <a:spcPct val="50000"/>
              </a:spcBef>
            </a:pPr>
            <a:r>
              <a:rPr kumimoji="0" lang="en-GB" altLang="en-US" sz="3200"/>
              <a:t>Unsociable sabotage: </a:t>
            </a:r>
            <a:r>
              <a:rPr kumimoji="0" lang="en-GB" altLang="en-US" sz="3200">
                <a:solidFill>
                  <a:srgbClr val="66FF33"/>
                </a:solidFill>
              </a:rPr>
              <a:t>both bottles were empty!!</a:t>
            </a:r>
          </a:p>
        </p:txBody>
      </p:sp>
      <p:pic>
        <p:nvPicPr>
          <p:cNvPr id="330761" name="Picture 9"/>
          <p:cNvPicPr>
            <a:picLocks noChangeArrowheads="1"/>
          </p:cNvPicPr>
          <p:nvPr>
            <p:ph idx="1"/>
          </p:nvPr>
        </p:nvPicPr>
        <p:blipFill>
          <a:blip r:embed="rId5"/>
          <a:srcRect/>
          <a:stretch>
            <a:fillRect/>
          </a:stretch>
        </p:blipFill>
        <p:spPr>
          <a:xfrm>
            <a:off x="2114550" y="1730375"/>
            <a:ext cx="3490913" cy="1354138"/>
          </a:xfrm>
          <a:no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330761"/>
                                        </p:tgtEl>
                                        <p:attrNameLst>
                                          <p:attrName>style.visibility</p:attrName>
                                        </p:attrNameLst>
                                      </p:cBhvr>
                                      <p:to>
                                        <p:strVal val="visible"/>
                                      </p:to>
                                    </p:set>
                                    <p:anim calcmode="lin" valueType="num">
                                      <p:cBhvr>
                                        <p:cTn id="7" dur="500" fill="hold"/>
                                        <p:tgtEl>
                                          <p:spTgt spid="330761"/>
                                        </p:tgtEl>
                                        <p:attrNameLst>
                                          <p:attrName>ppt_w</p:attrName>
                                        </p:attrNameLst>
                                      </p:cBhvr>
                                      <p:tavLst>
                                        <p:tav tm="0">
                                          <p:val>
                                            <p:fltVal val="0"/>
                                          </p:val>
                                        </p:tav>
                                        <p:tav tm="100000">
                                          <p:val>
                                            <p:strVal val="#ppt_w"/>
                                          </p:val>
                                        </p:tav>
                                      </p:tavLst>
                                    </p:anim>
                                    <p:anim calcmode="lin" valueType="num">
                                      <p:cBhvr>
                                        <p:cTn id="8" dur="500" fill="hold"/>
                                        <p:tgtEl>
                                          <p:spTgt spid="330761"/>
                                        </p:tgtEl>
                                        <p:attrNameLst>
                                          <p:attrName>ppt_h</p:attrName>
                                        </p:attrNameLst>
                                      </p:cBhvr>
                                      <p:tavLst>
                                        <p:tav tm="0">
                                          <p:val>
                                            <p:fltVal val="0"/>
                                          </p:val>
                                        </p:tav>
                                        <p:tav tm="100000">
                                          <p:val>
                                            <p:strVal val="#ppt_h"/>
                                          </p:val>
                                        </p:tav>
                                      </p:tavLst>
                                    </p:anim>
                                    <p:anim calcmode="lin" valueType="num">
                                      <p:cBhvr>
                                        <p:cTn id="9" dur="500" fill="hold"/>
                                        <p:tgtEl>
                                          <p:spTgt spid="330761"/>
                                        </p:tgtEl>
                                        <p:attrNameLst>
                                          <p:attrName>ppt_x</p:attrName>
                                        </p:attrNameLst>
                                      </p:cBhvr>
                                      <p:tavLst>
                                        <p:tav tm="0">
                                          <p:val>
                                            <p:fltVal val="0.5"/>
                                          </p:val>
                                        </p:tav>
                                        <p:tav tm="100000">
                                          <p:val>
                                            <p:strVal val="#ppt_x"/>
                                          </p:val>
                                        </p:tav>
                                      </p:tavLst>
                                    </p:anim>
                                    <p:anim calcmode="lin" valueType="num">
                                      <p:cBhvr>
                                        <p:cTn id="10" dur="500" fill="hold"/>
                                        <p:tgtEl>
                                          <p:spTgt spid="330761"/>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500"/>
                            </p:stCondLst>
                            <p:childTnLst>
                              <p:par>
                                <p:cTn id="12" presetID="41" presetClass="entr" presetSubtype="0" fill="hold" grpId="0" nodeType="afterEffect">
                                  <p:stCondLst>
                                    <p:cond delay="0"/>
                                  </p:stCondLst>
                                  <p:iterate type="lt">
                                    <p:tmPct val="3500"/>
                                  </p:iterate>
                                  <p:childTnLst>
                                    <p:set>
                                      <p:cBhvr>
                                        <p:cTn id="13" dur="1" fill="hold">
                                          <p:stCondLst>
                                            <p:cond delay="0"/>
                                          </p:stCondLst>
                                        </p:cTn>
                                        <p:tgtEl>
                                          <p:spTgt spid="330760"/>
                                        </p:tgtEl>
                                        <p:attrNameLst>
                                          <p:attrName>style.visibility</p:attrName>
                                        </p:attrNameLst>
                                      </p:cBhvr>
                                      <p:to>
                                        <p:strVal val="visible"/>
                                      </p:to>
                                    </p:set>
                                    <p:anim calcmode="lin" valueType="num">
                                      <p:cBhvr>
                                        <p:cTn id="14" dur="500" fill="hold"/>
                                        <p:tgtEl>
                                          <p:spTgt spid="330760"/>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30760"/>
                                        </p:tgtEl>
                                        <p:attrNameLst>
                                          <p:attrName>ppt_y</p:attrName>
                                        </p:attrNameLst>
                                      </p:cBhvr>
                                      <p:tavLst>
                                        <p:tav tm="0">
                                          <p:val>
                                            <p:strVal val="#ppt_y"/>
                                          </p:val>
                                        </p:tav>
                                        <p:tav tm="100000">
                                          <p:val>
                                            <p:strVal val="#ppt_y"/>
                                          </p:val>
                                        </p:tav>
                                      </p:tavLst>
                                    </p:anim>
                                    <p:anim calcmode="lin" valueType="num">
                                      <p:cBhvr>
                                        <p:cTn id="16" dur="500" fill="hold"/>
                                        <p:tgtEl>
                                          <p:spTgt spid="330760"/>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3076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30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Footer Placeholder 4"/>
          <p:cNvSpPr>
            <a:spLocks noGrp="1"/>
          </p:cNvSpPr>
          <p:nvPr>
            <p:ph type="ftr" sz="quarter" idx="10"/>
          </p:nvPr>
        </p:nvSpPr>
        <p:spPr>
          <a:noFill/>
        </p:spPr>
        <p:txBody>
          <a:bodyPr/>
          <a:lstStyle/>
          <a:p>
            <a:r>
              <a:rPr lang="en-US" altLang="en-US" smtClean="0"/>
              <a:t>CAS 2015 H.Schmickler (CERN-BE-BI) </a:t>
            </a:r>
          </a:p>
        </p:txBody>
      </p:sp>
      <p:sp>
        <p:nvSpPr>
          <p:cNvPr id="132099" name="Rectangle 3"/>
          <p:cNvSpPr>
            <a:spLocks noGrp="1" noChangeArrowheads="1"/>
          </p:cNvSpPr>
          <p:nvPr>
            <p:ph type="body" idx="1"/>
          </p:nvPr>
        </p:nvSpPr>
        <p:spPr>
          <a:xfrm>
            <a:off x="495300" y="474663"/>
            <a:ext cx="8253413" cy="5926137"/>
          </a:xfrm>
          <a:ln>
            <a:solidFill>
              <a:srgbClr val="66FF33"/>
            </a:solidFill>
          </a:ln>
        </p:spPr>
        <p:txBody>
          <a:bodyPr/>
          <a:lstStyle/>
          <a:p>
            <a:pPr algn="ctr">
              <a:lnSpc>
                <a:spcPct val="90000"/>
              </a:lnSpc>
              <a:buFontTx/>
              <a:buNone/>
            </a:pPr>
            <a:r>
              <a:rPr lang="en-US" altLang="en-US" sz="3600" smtClean="0"/>
              <a:t>In these two lectures we got a first impression on how to build and use beam instrumentation to run and optimize accelerators</a:t>
            </a:r>
          </a:p>
          <a:p>
            <a:pPr algn="ctr">
              <a:lnSpc>
                <a:spcPct val="90000"/>
              </a:lnSpc>
              <a:buFontTx/>
              <a:buNone/>
            </a:pPr>
            <a:r>
              <a:rPr lang="en-US" altLang="en-US" sz="3600" smtClean="0"/>
              <a:t/>
            </a:r>
            <a:br>
              <a:rPr lang="en-US" altLang="en-US" sz="3600" smtClean="0"/>
            </a:br>
            <a:r>
              <a:rPr lang="en-US" altLang="en-US" sz="3600" smtClean="0">
                <a:solidFill>
                  <a:srgbClr val="66FF33"/>
                </a:solidFill>
              </a:rPr>
              <a:t>It should have become clear that there is “bread and butter” usage of instruments, but one can make real progress and innovation by using instruments in non-conventional ways. You should get many ideas during this school…</a:t>
            </a:r>
          </a:p>
          <a:p>
            <a:pPr algn="ctr">
              <a:lnSpc>
                <a:spcPct val="90000"/>
              </a:lnSpc>
              <a:buFontTx/>
              <a:buNone/>
            </a:pPr>
            <a:r>
              <a:rPr lang="en-US" altLang="en-US" smtClean="0">
                <a:solidFill>
                  <a:srgbClr val="66FF33"/>
                </a:solidFill>
              </a:rPr>
              <a:t/>
            </a:r>
            <a:br>
              <a:rPr lang="en-US" altLang="en-US" smtClean="0">
                <a:solidFill>
                  <a:srgbClr val="66FF33"/>
                </a:solidFill>
              </a:rPr>
            </a:br>
            <a:endParaRPr lang="en-US" altLang="en-US" sz="2400" smtClean="0">
              <a:solidFill>
                <a:schemeClr val="tx1"/>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mytalk_instrumentation">
  <a:themeElements>
    <a:clrScheme name="mytalk_instrumentation 4">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fontScheme name="mytalk_instrum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1"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1"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ytalk_instrumentation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clrMap bg1="dk2" tx1="lt1" bg2="dk1" tx2="lt2" accent1="accent1" accent2="accent2" accent3="accent3" accent4="accent4" accent5="accent5" accent6="accent6" hlink="hlink" folHlink="folHlink"/>
    </a:extraClrScheme>
    <a:extraClrScheme>
      <a:clrScheme name="mytalk_instrumentation 2">
        <a:dk1>
          <a:srgbClr val="000F1E"/>
        </a:dk1>
        <a:lt1>
          <a:srgbClr val="FFFFFF"/>
        </a:lt1>
        <a:dk2>
          <a:srgbClr val="003366"/>
        </a:dk2>
        <a:lt2>
          <a:srgbClr val="33CCCC"/>
        </a:lt2>
        <a:accent1>
          <a:srgbClr val="006699"/>
        </a:accent1>
        <a:accent2>
          <a:srgbClr val="003366"/>
        </a:accent2>
        <a:accent3>
          <a:srgbClr val="AAADB8"/>
        </a:accent3>
        <a:accent4>
          <a:srgbClr val="DADADA"/>
        </a:accent4>
        <a:accent5>
          <a:srgbClr val="AAB8CA"/>
        </a:accent5>
        <a:accent6>
          <a:srgbClr val="002D5C"/>
        </a:accent6>
        <a:hlink>
          <a:srgbClr val="0099CC"/>
        </a:hlink>
        <a:folHlink>
          <a:srgbClr val="009999"/>
        </a:folHlink>
      </a:clrScheme>
      <a:clrMap bg1="dk2" tx1="lt1" bg2="dk1" tx2="lt2" accent1="accent1" accent2="accent2" accent3="accent3" accent4="accent4" accent5="accent5" accent6="accent6" hlink="hlink" folHlink="folHlink"/>
    </a:extraClrScheme>
    <a:extraClrScheme>
      <a:clrScheme name="mytalk_instrumentation 3">
        <a:dk1>
          <a:srgbClr val="002F2E"/>
        </a:dk1>
        <a:lt1>
          <a:srgbClr val="FFFFFF"/>
        </a:lt1>
        <a:dk2>
          <a:srgbClr val="008080"/>
        </a:dk2>
        <a:lt2>
          <a:srgbClr val="66FFCC"/>
        </a:lt2>
        <a:accent1>
          <a:srgbClr val="0099CC"/>
        </a:accent1>
        <a:accent2>
          <a:srgbClr val="005250"/>
        </a:accent2>
        <a:accent3>
          <a:srgbClr val="AAC0C0"/>
        </a:accent3>
        <a:accent4>
          <a:srgbClr val="DADADA"/>
        </a:accent4>
        <a:accent5>
          <a:srgbClr val="AACAE2"/>
        </a:accent5>
        <a:accent6>
          <a:srgbClr val="004948"/>
        </a:accent6>
        <a:hlink>
          <a:srgbClr val="00CC99"/>
        </a:hlink>
        <a:folHlink>
          <a:srgbClr val="009999"/>
        </a:folHlink>
      </a:clrScheme>
      <a:clrMap bg1="dk2" tx1="lt1" bg2="dk1" tx2="lt2" accent1="accent1" accent2="accent2" accent3="accent3" accent4="accent4" accent5="accent5" accent6="accent6" hlink="hlink" folHlink="folHlink"/>
    </a:extraClrScheme>
    <a:extraClrScheme>
      <a:clrScheme name="mytalk_instrumentation 4">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clrMap bg1="dk2" tx1="lt1" bg2="dk1" tx2="lt2" accent1="accent1" accent2="accent2" accent3="accent3" accent4="accent4" accent5="accent5" accent6="accent6" hlink="hlink" folHlink="folHlink"/>
    </a:extraClrScheme>
    <a:extraClrScheme>
      <a:clrScheme name="mytalk_instrumentation 5">
        <a:dk1>
          <a:srgbClr val="663300"/>
        </a:dk1>
        <a:lt1>
          <a:srgbClr val="FFFFFF"/>
        </a:lt1>
        <a:dk2>
          <a:srgbClr val="000000"/>
        </a:dk2>
        <a:lt2>
          <a:srgbClr val="FFFF99"/>
        </a:lt2>
        <a:accent1>
          <a:srgbClr val="FFCC66"/>
        </a:accent1>
        <a:accent2>
          <a:srgbClr val="FFFFCC"/>
        </a:accent2>
        <a:accent3>
          <a:srgbClr val="FFFFFF"/>
        </a:accent3>
        <a:accent4>
          <a:srgbClr val="562A00"/>
        </a:accent4>
        <a:accent5>
          <a:srgbClr val="FFE2B8"/>
        </a:accent5>
        <a:accent6>
          <a:srgbClr val="E7E7B9"/>
        </a:accent6>
        <a:hlink>
          <a:srgbClr val="FFCC00"/>
        </a:hlink>
        <a:folHlink>
          <a:srgbClr val="FF7C80"/>
        </a:folHlink>
      </a:clrScheme>
      <a:clrMap bg1="lt1" tx1="dk1" bg2="lt2" tx2="dk2" accent1="accent1" accent2="accent2" accent3="accent3" accent4="accent4" accent5="accent5" accent6="accent6" hlink="hlink" folHlink="folHlink"/>
    </a:extraClrScheme>
    <a:extraClrScheme>
      <a:clrScheme name="mytalk_instrumentation 6">
        <a:dk1>
          <a:srgbClr val="000000"/>
        </a:dk1>
        <a:lt1>
          <a:srgbClr val="FFFFFF"/>
        </a:lt1>
        <a:dk2>
          <a:srgbClr val="000000"/>
        </a:dk2>
        <a:lt2>
          <a:srgbClr val="C0C0C0"/>
        </a:lt2>
        <a:accent1>
          <a:srgbClr val="CBCBCB"/>
        </a:accent1>
        <a:accent2>
          <a:srgbClr val="EAEAEA"/>
        </a:accent2>
        <a:accent3>
          <a:srgbClr val="FFFFFF"/>
        </a:accent3>
        <a:accent4>
          <a:srgbClr val="000000"/>
        </a:accent4>
        <a:accent5>
          <a:srgbClr val="E2E2E2"/>
        </a:accent5>
        <a:accent6>
          <a:srgbClr val="D4D4D4"/>
        </a:accent6>
        <a:hlink>
          <a:srgbClr val="4D4D4D"/>
        </a:hlink>
        <a:folHlink>
          <a:srgbClr val="86868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1"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1"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FFF200">
                <a:alpha val="46001"/>
              </a:srgbClr>
            </a:gs>
            <a:gs pos="45000">
              <a:srgbClr val="FF7A00">
                <a:alpha val="62201"/>
              </a:srgbClr>
            </a:gs>
            <a:gs pos="70000">
              <a:srgbClr val="FF0300">
                <a:alpha val="71201"/>
              </a:srgbClr>
            </a:gs>
            <a:gs pos="100000">
              <a:srgbClr val="4D0808">
                <a:alpha val="82001"/>
              </a:srgbClr>
            </a:gs>
          </a:gsLst>
          <a:lin ang="5400000" scaled="1"/>
        </a:gradFill>
        <a:ln w="3175" cap="flat" cmpd="sng" algn="ctr">
          <a:solidFill>
            <a:schemeClr val="bg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gradFill rotWithShape="1">
          <a:gsLst>
            <a:gs pos="0">
              <a:srgbClr val="FFF200">
                <a:alpha val="46001"/>
              </a:srgbClr>
            </a:gs>
            <a:gs pos="45000">
              <a:srgbClr val="FF7A00">
                <a:alpha val="62201"/>
              </a:srgbClr>
            </a:gs>
            <a:gs pos="70000">
              <a:srgbClr val="FF0300">
                <a:alpha val="71201"/>
              </a:srgbClr>
            </a:gs>
            <a:gs pos="100000">
              <a:srgbClr val="4D0808">
                <a:alpha val="82001"/>
              </a:srgbClr>
            </a:gs>
          </a:gsLst>
          <a:lin ang="5400000" scaled="1"/>
        </a:gradFill>
        <a:ln w="3175" cap="flat" cmpd="sng" algn="ctr">
          <a:solidFill>
            <a:schemeClr val="bg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ytalk_instrumentation">
  <a:themeElements>
    <a:clrScheme name="mytalk_instrumentation 4">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fontScheme name="mytalk_instrum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1"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1"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ytalk_instrumentation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clrMap bg1="dk2" tx1="lt1" bg2="dk1" tx2="lt2" accent1="accent1" accent2="accent2" accent3="accent3" accent4="accent4" accent5="accent5" accent6="accent6" hlink="hlink" folHlink="folHlink"/>
    </a:extraClrScheme>
    <a:extraClrScheme>
      <a:clrScheme name="mytalk_instrumentation 2">
        <a:dk1>
          <a:srgbClr val="000F1E"/>
        </a:dk1>
        <a:lt1>
          <a:srgbClr val="FFFFFF"/>
        </a:lt1>
        <a:dk2>
          <a:srgbClr val="003366"/>
        </a:dk2>
        <a:lt2>
          <a:srgbClr val="33CCCC"/>
        </a:lt2>
        <a:accent1>
          <a:srgbClr val="006699"/>
        </a:accent1>
        <a:accent2>
          <a:srgbClr val="003366"/>
        </a:accent2>
        <a:accent3>
          <a:srgbClr val="AAADB8"/>
        </a:accent3>
        <a:accent4>
          <a:srgbClr val="DADADA"/>
        </a:accent4>
        <a:accent5>
          <a:srgbClr val="AAB8CA"/>
        </a:accent5>
        <a:accent6>
          <a:srgbClr val="002D5C"/>
        </a:accent6>
        <a:hlink>
          <a:srgbClr val="0099CC"/>
        </a:hlink>
        <a:folHlink>
          <a:srgbClr val="009999"/>
        </a:folHlink>
      </a:clrScheme>
      <a:clrMap bg1="dk2" tx1="lt1" bg2="dk1" tx2="lt2" accent1="accent1" accent2="accent2" accent3="accent3" accent4="accent4" accent5="accent5" accent6="accent6" hlink="hlink" folHlink="folHlink"/>
    </a:extraClrScheme>
    <a:extraClrScheme>
      <a:clrScheme name="mytalk_instrumentation 3">
        <a:dk1>
          <a:srgbClr val="002F2E"/>
        </a:dk1>
        <a:lt1>
          <a:srgbClr val="FFFFFF"/>
        </a:lt1>
        <a:dk2>
          <a:srgbClr val="008080"/>
        </a:dk2>
        <a:lt2>
          <a:srgbClr val="66FFCC"/>
        </a:lt2>
        <a:accent1>
          <a:srgbClr val="0099CC"/>
        </a:accent1>
        <a:accent2>
          <a:srgbClr val="005250"/>
        </a:accent2>
        <a:accent3>
          <a:srgbClr val="AAC0C0"/>
        </a:accent3>
        <a:accent4>
          <a:srgbClr val="DADADA"/>
        </a:accent4>
        <a:accent5>
          <a:srgbClr val="AACAE2"/>
        </a:accent5>
        <a:accent6>
          <a:srgbClr val="004948"/>
        </a:accent6>
        <a:hlink>
          <a:srgbClr val="00CC99"/>
        </a:hlink>
        <a:folHlink>
          <a:srgbClr val="009999"/>
        </a:folHlink>
      </a:clrScheme>
      <a:clrMap bg1="dk2" tx1="lt1" bg2="dk1" tx2="lt2" accent1="accent1" accent2="accent2" accent3="accent3" accent4="accent4" accent5="accent5" accent6="accent6" hlink="hlink" folHlink="folHlink"/>
    </a:extraClrScheme>
    <a:extraClrScheme>
      <a:clrScheme name="mytalk_instrumentation 4">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clrMap bg1="dk2" tx1="lt1" bg2="dk1" tx2="lt2" accent1="accent1" accent2="accent2" accent3="accent3" accent4="accent4" accent5="accent5" accent6="accent6" hlink="hlink" folHlink="folHlink"/>
    </a:extraClrScheme>
    <a:extraClrScheme>
      <a:clrScheme name="mytalk_instrumentation 5">
        <a:dk1>
          <a:srgbClr val="663300"/>
        </a:dk1>
        <a:lt1>
          <a:srgbClr val="FFFFFF"/>
        </a:lt1>
        <a:dk2>
          <a:srgbClr val="000000"/>
        </a:dk2>
        <a:lt2>
          <a:srgbClr val="FFFF99"/>
        </a:lt2>
        <a:accent1>
          <a:srgbClr val="FFCC66"/>
        </a:accent1>
        <a:accent2>
          <a:srgbClr val="FFFFCC"/>
        </a:accent2>
        <a:accent3>
          <a:srgbClr val="FFFFFF"/>
        </a:accent3>
        <a:accent4>
          <a:srgbClr val="562A00"/>
        </a:accent4>
        <a:accent5>
          <a:srgbClr val="FFE2B8"/>
        </a:accent5>
        <a:accent6>
          <a:srgbClr val="E7E7B9"/>
        </a:accent6>
        <a:hlink>
          <a:srgbClr val="FFCC00"/>
        </a:hlink>
        <a:folHlink>
          <a:srgbClr val="FF7C80"/>
        </a:folHlink>
      </a:clrScheme>
      <a:clrMap bg1="lt1" tx1="dk1" bg2="lt2" tx2="dk2" accent1="accent1" accent2="accent2" accent3="accent3" accent4="accent4" accent5="accent5" accent6="accent6" hlink="hlink" folHlink="folHlink"/>
    </a:extraClrScheme>
    <a:extraClrScheme>
      <a:clrScheme name="mytalk_instrumentation 6">
        <a:dk1>
          <a:srgbClr val="000000"/>
        </a:dk1>
        <a:lt1>
          <a:srgbClr val="FFFFFF"/>
        </a:lt1>
        <a:dk2>
          <a:srgbClr val="000000"/>
        </a:dk2>
        <a:lt2>
          <a:srgbClr val="C0C0C0"/>
        </a:lt2>
        <a:accent1>
          <a:srgbClr val="CBCBCB"/>
        </a:accent1>
        <a:accent2>
          <a:srgbClr val="EAEAEA"/>
        </a:accent2>
        <a:accent3>
          <a:srgbClr val="FFFFFF"/>
        </a:accent3>
        <a:accent4>
          <a:srgbClr val="000000"/>
        </a:accent4>
        <a:accent5>
          <a:srgbClr val="E2E2E2"/>
        </a:accent5>
        <a:accent6>
          <a:srgbClr val="D4D4D4"/>
        </a:accent6>
        <a:hlink>
          <a:srgbClr val="4D4D4D"/>
        </a:hlink>
        <a:folHlink>
          <a:srgbClr val="86868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lank Presentation">
  <a:themeElements>
    <a:clrScheme name="Blank Pre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1"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1"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Projekt domyślny">
  <a:themeElements>
    <a:clrScheme name="Projekt domyślny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ojekt domyśln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45720" rIns="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pl-PL" sz="9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0" tIns="45720" rIns="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pl-PL" sz="9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rojekt domyślny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ojekt domyślny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ojekt domyślny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C:\hermann\Mypub\CAS2002\mytalk_instrumentation.ppt</Template>
  <TotalTime>6737</TotalTime>
  <Words>2979</Words>
  <Application>Microsoft Office PowerPoint</Application>
  <PresentationFormat>Экран (4:3)</PresentationFormat>
  <Paragraphs>670</Paragraphs>
  <Slides>65</Slides>
  <Notes>14</Notes>
  <HiddenSlides>0</HiddenSlides>
  <MMClips>0</MMClips>
  <ScaleCrop>false</ScaleCrop>
  <HeadingPairs>
    <vt:vector size="8" baseType="variant">
      <vt:variant>
        <vt:lpstr>Использованные шрифты</vt:lpstr>
      </vt:variant>
      <vt:variant>
        <vt:i4>9</vt:i4>
      </vt:variant>
      <vt:variant>
        <vt:lpstr>Тема</vt:lpstr>
      </vt:variant>
      <vt:variant>
        <vt:i4>8</vt:i4>
      </vt:variant>
      <vt:variant>
        <vt:lpstr>Внедренные серверы OLE</vt:lpstr>
      </vt:variant>
      <vt:variant>
        <vt:i4>4</vt:i4>
      </vt:variant>
      <vt:variant>
        <vt:lpstr>Заголовки слайдов</vt:lpstr>
      </vt:variant>
      <vt:variant>
        <vt:i4>65</vt:i4>
      </vt:variant>
    </vt:vector>
  </HeadingPairs>
  <TitlesOfParts>
    <vt:vector size="86" baseType="lpstr">
      <vt:lpstr>Times New Roman</vt:lpstr>
      <vt:lpstr>Arial</vt:lpstr>
      <vt:lpstr>Symbol</vt:lpstr>
      <vt:lpstr>Calibri</vt:lpstr>
      <vt:lpstr>ＭＳ Ｐゴシック</vt:lpstr>
      <vt:lpstr>Wingdings</vt:lpstr>
      <vt:lpstr>Calibri Light</vt:lpstr>
      <vt:lpstr>Helvetica</vt:lpstr>
      <vt:lpstr>Courier New</vt:lpstr>
      <vt:lpstr>mytalk_instrumentation</vt:lpstr>
      <vt:lpstr>1_Default Design</vt:lpstr>
      <vt:lpstr>1_Orbit</vt:lpstr>
      <vt:lpstr>1_mytalk_instrumentation</vt:lpstr>
      <vt:lpstr>Blank Presentation</vt:lpstr>
      <vt:lpstr>Office Theme</vt:lpstr>
      <vt:lpstr>1_Projekt domyślny</vt:lpstr>
      <vt:lpstr>1_Office Theme</vt:lpstr>
      <vt:lpstr>CorelPhotoPaint.Image.10</vt:lpstr>
      <vt:lpstr>Equation</vt:lpstr>
      <vt:lpstr>Microsoft Equation 3.0</vt:lpstr>
      <vt:lpstr>MathType 4.0 Equation</vt:lpstr>
      <vt:lpstr>Beam Instrumentation &amp; Beam Diagnostics</vt:lpstr>
      <vt:lpstr>Instrumentation---Diagnostics</vt:lpstr>
      <vt:lpstr> Instrumentation &lt;-&gt; Diagnostics</vt:lpstr>
      <vt:lpstr>Слайд 4</vt:lpstr>
      <vt:lpstr>Accuracy, Precision, Resolution</vt:lpstr>
      <vt:lpstr>Orbit Acquisition</vt:lpstr>
      <vt:lpstr>Orbit Correction (Operator Panel)</vt:lpstr>
      <vt:lpstr>Orbit Correction (Detail)</vt:lpstr>
      <vt:lpstr>Beam Threading</vt:lpstr>
      <vt:lpstr>Слайд 10</vt:lpstr>
      <vt:lpstr>CERN transfer line Linac2 PS booster work of Michele Bozzolan (CERN-BE-BI)</vt:lpstr>
      <vt:lpstr>Beam Trajectories : 30 x LHCINDIV cycles</vt:lpstr>
      <vt:lpstr>POSITION vs TIME (NOMINAL BEAM)</vt:lpstr>
      <vt:lpstr>Can we trust the Shorted Stripline?</vt:lpstr>
      <vt:lpstr>Can we trust the Shorted Stripline? Comparison of sum signal with a current transformer</vt:lpstr>
      <vt:lpstr>Can we trust the acq. chain ?</vt:lpstr>
      <vt:lpstr>Acquisition system: Well known Down Converter and IQ sampler</vt:lpstr>
      <vt:lpstr>Слайд 18</vt:lpstr>
      <vt:lpstr>AFTER some painful time:</vt:lpstr>
      <vt:lpstr>The explanation:</vt:lpstr>
      <vt:lpstr>Слайд 21</vt:lpstr>
      <vt:lpstr>Measurement of Q (betatron tune)</vt:lpstr>
      <vt:lpstr>Principle of any Q-measurement</vt:lpstr>
      <vt:lpstr>Simple example: FFT analysis</vt:lpstr>
      <vt:lpstr>Network Analysis</vt:lpstr>
      <vt:lpstr>Time Resolved Measurements</vt:lpstr>
      <vt:lpstr>Principle of PLL tune measurements</vt:lpstr>
      <vt:lpstr>Illustration of  PLL tune tracking</vt:lpstr>
      <vt:lpstr>Example of PLL tune measurement</vt:lpstr>
      <vt:lpstr>Getting BPM resolutions in the nm-range for tune-diagnostics on hadron beams without emittance dilution</vt:lpstr>
      <vt:lpstr>Direct Diode Detection – M.Gasior (CERN BE-BI)</vt:lpstr>
      <vt:lpstr>Direct Diode Detection – The principle</vt:lpstr>
      <vt:lpstr>Results from the PS (AD cycle)</vt:lpstr>
      <vt:lpstr>Chromaticity (Q’ or ) </vt:lpstr>
      <vt:lpstr>Chromaticity - What observable to choose?</vt:lpstr>
      <vt:lpstr>Q’ Measurement via RF-frequency modulation (momentum modulation)</vt:lpstr>
      <vt:lpstr>Measurement Example during LEP -squeeze</vt:lpstr>
      <vt:lpstr>The story of LEP and the moon</vt:lpstr>
      <vt:lpstr>What is the cause?</vt:lpstr>
      <vt:lpstr>Must be visible in the BPMs</vt:lpstr>
      <vt:lpstr>Crosscheck all around the machine:</vt:lpstr>
      <vt:lpstr>X-arc and f-cent correlation</vt:lpstr>
      <vt:lpstr>Слайд 43</vt:lpstr>
      <vt:lpstr>Слайд 44</vt:lpstr>
      <vt:lpstr>Слайд 45</vt:lpstr>
      <vt:lpstr>Слайд 46</vt:lpstr>
      <vt:lpstr>Слайд 47</vt:lpstr>
      <vt:lpstr>Слайд 48</vt:lpstr>
      <vt:lpstr>Слайд 49</vt:lpstr>
      <vt:lpstr>Слайд 50</vt:lpstr>
      <vt:lpstr>Слайд 51</vt:lpstr>
      <vt:lpstr>LHC Routine Operation - Feedbacks</vt:lpstr>
      <vt:lpstr>Orbit Feedback in the LHC</vt:lpstr>
      <vt:lpstr>Orbit Feedback in the LHC</vt:lpstr>
      <vt:lpstr>The LHC Tune System</vt:lpstr>
      <vt:lpstr>Tune Feedback in the LHC</vt:lpstr>
      <vt:lpstr>Tune Feedback &amp; Active Damping</vt:lpstr>
      <vt:lpstr>Слайд 58</vt:lpstr>
      <vt:lpstr>LEP Beams Lost During Beta Squeeze</vt:lpstr>
      <vt:lpstr>…and the corresponding diagnostics</vt:lpstr>
      <vt:lpstr>Слайд 61</vt:lpstr>
      <vt:lpstr>LEP – No Circulating Beam after at technical stop</vt:lpstr>
      <vt:lpstr>Zoom on QL1</vt:lpstr>
      <vt:lpstr>&amp; 10 metres to the right …</vt:lpstr>
      <vt:lpstr>Слайд 65</vt:lpstr>
    </vt:vector>
  </TitlesOfParts>
  <Company>CERN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rhodri jones</dc:creator>
  <cp:lastModifiedBy>nastia</cp:lastModifiedBy>
  <cp:revision>337</cp:revision>
  <cp:lastPrinted>2001-11-16T13:10:46Z</cp:lastPrinted>
  <dcterms:created xsi:type="dcterms:W3CDTF">2001-11-07T17:06:47Z</dcterms:created>
  <dcterms:modified xsi:type="dcterms:W3CDTF">2017-10-24T07:24:51Z</dcterms:modified>
</cp:coreProperties>
</file>