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2"/>
  </p:notesMasterIdLst>
  <p:handoutMasterIdLst>
    <p:handoutMasterId r:id="rId83"/>
  </p:handoutMasterIdLst>
  <p:sldIdLst>
    <p:sldId id="257" r:id="rId2"/>
    <p:sldId id="258" r:id="rId3"/>
    <p:sldId id="259" r:id="rId4"/>
    <p:sldId id="260" r:id="rId5"/>
    <p:sldId id="262" r:id="rId6"/>
    <p:sldId id="263" r:id="rId7"/>
    <p:sldId id="261" r:id="rId8"/>
    <p:sldId id="317" r:id="rId9"/>
    <p:sldId id="319" r:id="rId10"/>
    <p:sldId id="318" r:id="rId11"/>
    <p:sldId id="265" r:id="rId12"/>
    <p:sldId id="266" r:id="rId13"/>
    <p:sldId id="350" r:id="rId14"/>
    <p:sldId id="267" r:id="rId15"/>
    <p:sldId id="268" r:id="rId16"/>
    <p:sldId id="269" r:id="rId17"/>
    <p:sldId id="270" r:id="rId18"/>
    <p:sldId id="312" r:id="rId19"/>
    <p:sldId id="335" r:id="rId20"/>
    <p:sldId id="336" r:id="rId21"/>
    <p:sldId id="337" r:id="rId22"/>
    <p:sldId id="338" r:id="rId23"/>
    <p:sldId id="339" r:id="rId24"/>
    <p:sldId id="340" r:id="rId25"/>
    <p:sldId id="295" r:id="rId26"/>
    <p:sldId id="342" r:id="rId27"/>
    <p:sldId id="343" r:id="rId28"/>
    <p:sldId id="344" r:id="rId29"/>
    <p:sldId id="341" r:id="rId30"/>
    <p:sldId id="345" r:id="rId31"/>
    <p:sldId id="346" r:id="rId32"/>
    <p:sldId id="347" r:id="rId33"/>
    <p:sldId id="271" r:id="rId34"/>
    <p:sldId id="348" r:id="rId35"/>
    <p:sldId id="349" r:id="rId36"/>
    <p:sldId id="272" r:id="rId37"/>
    <p:sldId id="273" r:id="rId38"/>
    <p:sldId id="274" r:id="rId39"/>
    <p:sldId id="275" r:id="rId40"/>
    <p:sldId id="323" r:id="rId41"/>
    <p:sldId id="276" r:id="rId42"/>
    <p:sldId id="277" r:id="rId43"/>
    <p:sldId id="327" r:id="rId44"/>
    <p:sldId id="328" r:id="rId45"/>
    <p:sldId id="329" r:id="rId46"/>
    <p:sldId id="280" r:id="rId47"/>
    <p:sldId id="321" r:id="rId48"/>
    <p:sldId id="322" r:id="rId49"/>
    <p:sldId id="282" r:id="rId50"/>
    <p:sldId id="288" r:id="rId51"/>
    <p:sldId id="283" r:id="rId52"/>
    <p:sldId id="284" r:id="rId53"/>
    <p:sldId id="285" r:id="rId54"/>
    <p:sldId id="286" r:id="rId55"/>
    <p:sldId id="287" r:id="rId56"/>
    <p:sldId id="289" r:id="rId57"/>
    <p:sldId id="325" r:id="rId58"/>
    <p:sldId id="290" r:id="rId59"/>
    <p:sldId id="330" r:id="rId60"/>
    <p:sldId id="331" r:id="rId61"/>
    <p:sldId id="291" r:id="rId62"/>
    <p:sldId id="292" r:id="rId63"/>
    <p:sldId id="298" r:id="rId64"/>
    <p:sldId id="299" r:id="rId65"/>
    <p:sldId id="300" r:id="rId66"/>
    <p:sldId id="301" r:id="rId67"/>
    <p:sldId id="302" r:id="rId68"/>
    <p:sldId id="303" r:id="rId69"/>
    <p:sldId id="304" r:id="rId70"/>
    <p:sldId id="305" r:id="rId71"/>
    <p:sldId id="306" r:id="rId72"/>
    <p:sldId id="307" r:id="rId73"/>
    <p:sldId id="308" r:id="rId74"/>
    <p:sldId id="309" r:id="rId75"/>
    <p:sldId id="332" r:id="rId76"/>
    <p:sldId id="333" r:id="rId77"/>
    <p:sldId id="334" r:id="rId78"/>
    <p:sldId id="293" r:id="rId79"/>
    <p:sldId id="294" r:id="rId80"/>
    <p:sldId id="297" r:id="rId8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A7654A"/>
    <a:srgbClr val="42A1FF"/>
    <a:srgbClr val="FFFFFF"/>
    <a:srgbClr val="0007E0"/>
    <a:srgbClr val="8076FF"/>
    <a:srgbClr val="FF6A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436" autoAdjust="0"/>
  </p:normalViewPr>
  <p:slideViewPr>
    <p:cSldViewPr snapToObjects="1">
      <p:cViewPr>
        <p:scale>
          <a:sx n="90" d="100"/>
          <a:sy n="90" d="100"/>
        </p:scale>
        <p:origin x="-1016"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576"/>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notesMaster" Target="notesMasters/notesMaster1.xml"/><Relationship Id="rId83" Type="http://schemas.openxmlformats.org/officeDocument/2006/relationships/handoutMaster" Target="handoutMasters/handoutMaster1.xml"/><Relationship Id="rId84" Type="http://schemas.openxmlformats.org/officeDocument/2006/relationships/printerSettings" Target="printerSettings/printerSettings1.bin"/><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2EBB782-6BDB-4E48-8ADA-D511496645CC}" type="datetimeFigureOut">
              <a:rPr lang="en-US" smtClean="0"/>
              <a:t>16/09/15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0C62A29-4A2E-A44F-94D9-59FD2098E9DB}" type="slidenum">
              <a:rPr lang="en-US" smtClean="0"/>
              <a:t>‹#›</a:t>
            </a:fld>
            <a:endParaRPr lang="en-US"/>
          </a:p>
        </p:txBody>
      </p:sp>
    </p:spTree>
    <p:extLst>
      <p:ext uri="{BB962C8B-B14F-4D97-AF65-F5344CB8AC3E}">
        <p14:creationId xmlns:p14="http://schemas.microsoft.com/office/powerpoint/2010/main" val="18245147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5371CC-AC92-4340-8018-6D02F6DF99DC}" type="datetimeFigureOut">
              <a:rPr lang="en-US" smtClean="0"/>
              <a:pPr/>
              <a:t>25/08/15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06E330-2CFB-6246-A04F-0B8CEB5A3BDE}" type="slidenum">
              <a:rPr lang="en-US" smtClean="0"/>
              <a:pPr/>
              <a:t>‹#›</a:t>
            </a:fld>
            <a:endParaRPr lang="en-US"/>
          </a:p>
        </p:txBody>
      </p:sp>
    </p:spTree>
    <p:extLst>
      <p:ext uri="{BB962C8B-B14F-4D97-AF65-F5344CB8AC3E}">
        <p14:creationId xmlns:p14="http://schemas.microsoft.com/office/powerpoint/2010/main" val="10703011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like a Green function, we need to define which is the pulse response (in time domain),</a:t>
            </a:r>
            <a:r>
              <a:rPr lang="en-US" baseline="0" dirty="0" smtClean="0"/>
              <a:t> in which we are interested!</a:t>
            </a:r>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like a Green function, we need to define which is the pulse response (in time domain),</a:t>
            </a:r>
            <a:r>
              <a:rPr lang="en-US" baseline="0" dirty="0" smtClean="0"/>
              <a:t> in which we are interested!</a:t>
            </a:r>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like a Green function, we need to define which is the pulse response (in time domain),</a:t>
            </a:r>
            <a:r>
              <a:rPr lang="en-US" baseline="0" dirty="0" smtClean="0"/>
              <a:t> in which we are interested!</a:t>
            </a:r>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14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15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16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17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18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29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32</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33</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38</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39</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40</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41</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42</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43</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44</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45</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46</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47</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48</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49</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50</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51</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52</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53</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54</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55</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56</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57</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58</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59</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60</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61</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62</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63</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64</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65</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66</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67</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68</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69</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70</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71</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72</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73</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74</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78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79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CFD4F3-8F99-454D-976F-3808A91DD5C3}" type="slidenum">
              <a:rPr lang="en-US" smtClean="0"/>
              <a:pPr/>
              <a:t>80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CF737C-C2D4-E048-89F4-49434711C698}" type="datetimeFigureOut">
              <a:rPr lang="en-US" smtClean="0"/>
              <a:pPr/>
              <a:t>25/08/15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F737C-C2D4-E048-89F4-49434711C698}" type="datetimeFigureOut">
              <a:rPr lang="en-US" smtClean="0"/>
              <a:pPr/>
              <a:t>25/08/15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CF737C-C2D4-E048-89F4-49434711C698}" type="datetimeFigureOut">
              <a:rPr lang="en-US" smtClean="0"/>
              <a:pPr/>
              <a:t>25/08/15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CF737C-C2D4-E048-89F4-49434711C698}" type="datetimeFigureOut">
              <a:rPr lang="en-US" smtClean="0"/>
              <a:pPr/>
              <a:t>25/08/15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CF737C-C2D4-E048-89F4-49434711C698}" type="datetimeFigureOut">
              <a:rPr lang="en-US" smtClean="0"/>
              <a:pPr/>
              <a:t>25/08/15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CF737C-C2D4-E048-89F4-49434711C698}" type="datetimeFigureOut">
              <a:rPr lang="en-US" smtClean="0"/>
              <a:pPr/>
              <a:t>25/08/15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CF737C-C2D4-E048-89F4-49434711C698}" type="datetimeFigureOut">
              <a:rPr lang="en-US" smtClean="0"/>
              <a:pPr/>
              <a:t>25/08/15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F737C-C2D4-E048-89F4-49434711C698}" type="datetimeFigureOut">
              <a:rPr lang="en-US" smtClean="0"/>
              <a:pPr/>
              <a:t>25/08/15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F737C-C2D4-E048-89F4-49434711C698}" type="datetimeFigureOut">
              <a:rPr lang="en-US" smtClean="0"/>
              <a:pPr/>
              <a:t>25/08/15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F737C-C2D4-E048-89F4-49434711C698}" type="datetimeFigureOut">
              <a:rPr lang="en-US" smtClean="0"/>
              <a:pPr/>
              <a:t>25/08/15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CF737C-C2D4-E048-89F4-49434711C698}" type="datetimeFigureOut">
              <a:rPr lang="en-US" smtClean="0"/>
              <a:pPr/>
              <a:t>25/08/15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04F13-F487-134D-8A2D-4067DC339C9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CF737C-C2D4-E048-89F4-49434711C698}" type="datetimeFigureOut">
              <a:rPr lang="en-US" smtClean="0"/>
              <a:pPr/>
              <a:t>25/08/15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04F13-F487-134D-8A2D-4067DC339C9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gif"/><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gif"/><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7.emf"/><Relationship Id="rId6" Type="http://schemas.openxmlformats.org/officeDocument/2006/relationships/image" Target="../media/image8.emf"/><Relationship Id="rId7" Type="http://schemas.openxmlformats.org/officeDocument/2006/relationships/image" Target="../media/image9.emf"/><Relationship Id="rId8" Type="http://schemas.openxmlformats.org/officeDocument/2006/relationships/image" Target="../media/image10.emf"/><Relationship Id="rId9" Type="http://schemas.openxmlformats.org/officeDocument/2006/relationships/image" Target="../media/image11.em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7.emf"/><Relationship Id="rId6" Type="http://schemas.openxmlformats.org/officeDocument/2006/relationships/image" Target="../media/image8.emf"/><Relationship Id="rId7" Type="http://schemas.openxmlformats.org/officeDocument/2006/relationships/image" Target="../media/image9.emf"/><Relationship Id="rId8" Type="http://schemas.openxmlformats.org/officeDocument/2006/relationships/image" Target="../media/image12.emf"/><Relationship Id="rId9" Type="http://schemas.openxmlformats.org/officeDocument/2006/relationships/image" Target="../media/image13.em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14.emf"/><Relationship Id="rId5" Type="http://schemas.openxmlformats.org/officeDocument/2006/relationships/image" Target="../media/image15.emf"/><Relationship Id="rId6" Type="http://schemas.openxmlformats.org/officeDocument/2006/relationships/image" Target="../media/image16.emf"/><Relationship Id="rId7" Type="http://schemas.openxmlformats.org/officeDocument/2006/relationships/image" Target="../media/image17.emf"/><Relationship Id="rId8" Type="http://schemas.openxmlformats.org/officeDocument/2006/relationships/image" Target="../media/image18.emf"/><Relationship Id="rId9" Type="http://schemas.openxmlformats.org/officeDocument/2006/relationships/image" Target="../media/image19.emf"/><Relationship Id="rId1" Type="http://schemas.openxmlformats.org/officeDocument/2006/relationships/slideLayout" Target="../slideLayouts/slideLayout2.xml"/><Relationship Id="rId2" Type="http://schemas.openxmlformats.org/officeDocument/2006/relationships/image" Target="../media/image3.gif"/></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14.emf"/><Relationship Id="rId5" Type="http://schemas.openxmlformats.org/officeDocument/2006/relationships/image" Target="../media/image15.emf"/><Relationship Id="rId6" Type="http://schemas.openxmlformats.org/officeDocument/2006/relationships/image" Target="../media/image16.emf"/><Relationship Id="rId1" Type="http://schemas.openxmlformats.org/officeDocument/2006/relationships/slideLayout" Target="../slideLayouts/slideLayout2.xml"/><Relationship Id="rId2" Type="http://schemas.openxmlformats.org/officeDocument/2006/relationships/image" Target="../media/image3.gif"/></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20.emf"/><Relationship Id="rId5" Type="http://schemas.openxmlformats.org/officeDocument/2006/relationships/image" Target="../media/image14.emf"/><Relationship Id="rId6" Type="http://schemas.openxmlformats.org/officeDocument/2006/relationships/image" Target="../media/image21.emf"/><Relationship Id="rId7" Type="http://schemas.openxmlformats.org/officeDocument/2006/relationships/image" Target="../media/image22.emf"/><Relationship Id="rId8" Type="http://schemas.openxmlformats.org/officeDocument/2006/relationships/image" Target="../media/image23.emf"/><Relationship Id="rId1" Type="http://schemas.openxmlformats.org/officeDocument/2006/relationships/slideLayout" Target="../slideLayouts/slideLayout2.xml"/><Relationship Id="rId2" Type="http://schemas.openxmlformats.org/officeDocument/2006/relationships/image" Target="../media/image3.gif"/></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20.emf"/><Relationship Id="rId5" Type="http://schemas.openxmlformats.org/officeDocument/2006/relationships/image" Target="../media/image14.emf"/><Relationship Id="rId6" Type="http://schemas.openxmlformats.org/officeDocument/2006/relationships/image" Target="../media/image21.emf"/><Relationship Id="rId1" Type="http://schemas.openxmlformats.org/officeDocument/2006/relationships/slideLayout" Target="../slideLayouts/slideLayout2.xml"/><Relationship Id="rId2" Type="http://schemas.openxmlformats.org/officeDocument/2006/relationships/image" Target="../media/image3.gif"/></Relationships>
</file>

<file path=ppt/slides/_rels/slide11.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emf"/><Relationship Id="rId5" Type="http://schemas.openxmlformats.org/officeDocument/2006/relationships/image" Target="../media/image3.gif"/><Relationship Id="rId6" Type="http://schemas.openxmlformats.org/officeDocument/2006/relationships/image" Target="../media/image4.jpeg"/><Relationship Id="rId7" Type="http://schemas.openxmlformats.org/officeDocument/2006/relationships/image" Target="../media/image26.emf"/><Relationship Id="rId8" Type="http://schemas.openxmlformats.org/officeDocument/2006/relationships/image" Target="../media/image27.e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25.emf"/><Relationship Id="rId6" Type="http://schemas.openxmlformats.org/officeDocument/2006/relationships/image" Target="../media/image28.emf"/><Relationship Id="rId7" Type="http://schemas.openxmlformats.org/officeDocument/2006/relationships/image" Target="../media/image29.e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30.emf"/><Relationship Id="rId6" Type="http://schemas.openxmlformats.org/officeDocument/2006/relationships/image" Target="../media/image31.emf"/><Relationship Id="rId7" Type="http://schemas.openxmlformats.org/officeDocument/2006/relationships/image" Target="../media/image32.emf"/><Relationship Id="rId8" Type="http://schemas.openxmlformats.org/officeDocument/2006/relationships/image" Target="../media/image33.e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34.png"/><Relationship Id="rId6" Type="http://schemas.openxmlformats.org/officeDocument/2006/relationships/image" Target="../media/image37.png"/><Relationship Id="rId7"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9.xml"/><Relationship Id="rId5" Type="http://schemas.openxmlformats.org/officeDocument/2006/relationships/image" Target="../media/image3.gif"/><Relationship Id="rId6" Type="http://schemas.openxmlformats.org/officeDocument/2006/relationships/image" Target="../media/image4.jpeg"/><Relationship Id="rId7" Type="http://schemas.openxmlformats.org/officeDocument/2006/relationships/image" Target="../media/image34.png"/><Relationship Id="rId8" Type="http://schemas.openxmlformats.org/officeDocument/2006/relationships/image" Target="../media/image39.png"/><Relationship Id="rId1" Type="http://schemas.microsoft.com/office/2007/relationships/media" Target="file://localhost/Users/grumolo1/Desktop/Planning%20+%20activities%20/CAS%20from%202011%20onwards/Movies/Kickers/kickers_MKP_tustui_video_y.mov" TargetMode="External"/><Relationship Id="rId2" Type="http://schemas.openxmlformats.org/officeDocument/2006/relationships/video" Target="file://localhost/Users/grumolo1/Desktop/Planning%20+%20activities%20/CAS%20from%202011%20onwards/Movies/Kickers/kickers_MKP_tustui_video_y.mov" TargetMode="Externa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0.xml"/><Relationship Id="rId5" Type="http://schemas.openxmlformats.org/officeDocument/2006/relationships/image" Target="../media/image3.gif"/><Relationship Id="rId6" Type="http://schemas.openxmlformats.org/officeDocument/2006/relationships/image" Target="../media/image4.jpeg"/><Relationship Id="rId7" Type="http://schemas.openxmlformats.org/officeDocument/2006/relationships/image" Target="../media/image34.png"/><Relationship Id="rId8" Type="http://schemas.openxmlformats.org/officeDocument/2006/relationships/image" Target="../media/image40.png"/><Relationship Id="rId1" Type="http://schemas.microsoft.com/office/2007/relationships/media" Target="file://localhost/Users/grumolo1/Desktop/Planning%20+%20activities%20/CAS%20from%202011%20onwards/Movies/Kickers/kickers_MKP_tustui_video_z.mov" TargetMode="External"/><Relationship Id="rId2" Type="http://schemas.openxmlformats.org/officeDocument/2006/relationships/video" Target="file://localhost/Users/grumolo1/Desktop/Planning%20+%20activities%20/CAS%20from%202011%20onwards/Movies/Kickers/kickers_MKP_tustui_video_z.mov"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41.emf"/><Relationship Id="rId6" Type="http://schemas.openxmlformats.org/officeDocument/2006/relationships/image" Target="../media/image42.emf"/><Relationship Id="rId7" Type="http://schemas.openxmlformats.org/officeDocument/2006/relationships/image" Target="../media/image43.emf"/><Relationship Id="rId8" Type="http://schemas.openxmlformats.org/officeDocument/2006/relationships/image" Target="../media/image44.emf"/><Relationship Id="rId9" Type="http://schemas.openxmlformats.org/officeDocument/2006/relationships/image" Target="../media/image45.emf"/><Relationship Id="rId10" Type="http://schemas.openxmlformats.org/officeDocument/2006/relationships/image" Target="../media/image46.e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0.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41.emf"/><Relationship Id="rId6" Type="http://schemas.openxmlformats.org/officeDocument/2006/relationships/image" Target="../media/image42.emf"/><Relationship Id="rId7" Type="http://schemas.openxmlformats.org/officeDocument/2006/relationships/image" Target="../media/image43.emf"/><Relationship Id="rId8" Type="http://schemas.openxmlformats.org/officeDocument/2006/relationships/image" Target="../media/image44.emf"/><Relationship Id="rId9" Type="http://schemas.openxmlformats.org/officeDocument/2006/relationships/image" Target="../media/image45.emf"/><Relationship Id="rId10" Type="http://schemas.openxmlformats.org/officeDocument/2006/relationships/image" Target="../media/image46.em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47.emf"/><Relationship Id="rId6" Type="http://schemas.openxmlformats.org/officeDocument/2006/relationships/image" Target="../media/image48.em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49.emf"/><Relationship Id="rId6" Type="http://schemas.openxmlformats.org/officeDocument/2006/relationships/image" Target="../media/image50.emf"/><Relationship Id="rId7" Type="http://schemas.openxmlformats.org/officeDocument/2006/relationships/image" Target="../media/image51.e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53.emf"/><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53.emf"/><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53.emf"/><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53.emf"/><Relationship Id="rId6" Type="http://schemas.openxmlformats.org/officeDocument/2006/relationships/image" Target="../media/image54.emf"/><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53.emf"/><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55.emf"/><Relationship Id="rId6" Type="http://schemas.openxmlformats.org/officeDocument/2006/relationships/image" Target="../media/image56.emf"/><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57.emf"/><Relationship Id="rId6" Type="http://schemas.openxmlformats.org/officeDocument/2006/relationships/image" Target="../media/image58.emf"/><Relationship Id="rId7" Type="http://schemas.openxmlformats.org/officeDocument/2006/relationships/image" Target="../media/image59.emf"/><Relationship Id="rId8" Type="http://schemas.openxmlformats.org/officeDocument/2006/relationships/image" Target="../media/image60.emf"/><Relationship Id="rId9" Type="http://schemas.openxmlformats.org/officeDocument/2006/relationships/image" Target="../media/image61.emf"/><Relationship Id="rId10" Type="http://schemas.openxmlformats.org/officeDocument/2006/relationships/image" Target="../media/image62.emf"/><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63.emf"/><Relationship Id="rId6" Type="http://schemas.openxmlformats.org/officeDocument/2006/relationships/image" Target="../media/image64.emf"/><Relationship Id="rId7" Type="http://schemas.openxmlformats.org/officeDocument/2006/relationships/image" Target="../media/image65.emf"/><Relationship Id="rId8" Type="http://schemas.openxmlformats.org/officeDocument/2006/relationships/image" Target="../media/image66.emf"/><Relationship Id="rId9" Type="http://schemas.openxmlformats.org/officeDocument/2006/relationships/image" Target="../media/image67.emf"/><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63.emf"/><Relationship Id="rId6" Type="http://schemas.openxmlformats.org/officeDocument/2006/relationships/image" Target="../media/image64.emf"/><Relationship Id="rId7" Type="http://schemas.openxmlformats.org/officeDocument/2006/relationships/image" Target="../media/image65.emf"/><Relationship Id="rId8" Type="http://schemas.openxmlformats.org/officeDocument/2006/relationships/image" Target="../media/image66.emf"/><Relationship Id="rId9" Type="http://schemas.openxmlformats.org/officeDocument/2006/relationships/image" Target="../media/image67.emf"/><Relationship Id="rId10" Type="http://schemas.openxmlformats.org/officeDocument/2006/relationships/image" Target="../media/image68.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69.emf"/><Relationship Id="rId6" Type="http://schemas.openxmlformats.org/officeDocument/2006/relationships/image" Target="../media/image70.emf"/><Relationship Id="rId7" Type="http://schemas.openxmlformats.org/officeDocument/2006/relationships/image" Target="../media/image71.emf"/><Relationship Id="rId8" Type="http://schemas.openxmlformats.org/officeDocument/2006/relationships/image" Target="../media/image72.emf"/><Relationship Id="rId9" Type="http://schemas.openxmlformats.org/officeDocument/2006/relationships/image" Target="../media/image73.emf"/><Relationship Id="rId10" Type="http://schemas.openxmlformats.org/officeDocument/2006/relationships/image" Target="../media/image74.emf"/><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75.emf"/><Relationship Id="rId6" Type="http://schemas.openxmlformats.org/officeDocument/2006/relationships/image" Target="../media/image76.emf"/><Relationship Id="rId7" Type="http://schemas.openxmlformats.org/officeDocument/2006/relationships/image" Target="../media/image77.emf"/><Relationship Id="rId8" Type="http://schemas.openxmlformats.org/officeDocument/2006/relationships/image" Target="../media/image78.emf"/><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5.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75.emf"/><Relationship Id="rId6" Type="http://schemas.openxmlformats.org/officeDocument/2006/relationships/image" Target="../media/image76.emf"/><Relationship Id="rId7" Type="http://schemas.openxmlformats.org/officeDocument/2006/relationships/image" Target="../media/image77.emf"/><Relationship Id="rId8" Type="http://schemas.openxmlformats.org/officeDocument/2006/relationships/image" Target="../media/image78.emf"/><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79.emf"/><Relationship Id="rId6" Type="http://schemas.openxmlformats.org/officeDocument/2006/relationships/image" Target="../media/image80.emf"/><Relationship Id="rId7" Type="http://schemas.openxmlformats.org/officeDocument/2006/relationships/image" Target="../media/image81.emf"/><Relationship Id="rId8" Type="http://schemas.openxmlformats.org/officeDocument/2006/relationships/image" Target="../media/image82.emf"/><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83.emf"/><Relationship Id="rId6" Type="http://schemas.openxmlformats.org/officeDocument/2006/relationships/image" Target="../media/image84.emf"/><Relationship Id="rId7" Type="http://schemas.openxmlformats.org/officeDocument/2006/relationships/image" Target="../media/image85.emf"/><Relationship Id="rId8" Type="http://schemas.openxmlformats.org/officeDocument/2006/relationships/image" Target="../media/image86.emf"/><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3" Type="http://schemas.openxmlformats.org/officeDocument/2006/relationships/image" Target="../media/image87.emf"/><Relationship Id="rId4" Type="http://schemas.openxmlformats.org/officeDocument/2006/relationships/image" Target="../media/image3.gif"/><Relationship Id="rId5" Type="http://schemas.openxmlformats.org/officeDocument/2006/relationships/image" Target="../media/image4.jpeg"/><Relationship Id="rId6" Type="http://schemas.openxmlformats.org/officeDocument/2006/relationships/image" Target="../media/image86.emf"/><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86.emf"/><Relationship Id="rId6" Type="http://schemas.openxmlformats.org/officeDocument/2006/relationships/image" Target="../media/image88.emf"/><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1.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88.emf"/><Relationship Id="rId6" Type="http://schemas.openxmlformats.org/officeDocument/2006/relationships/image" Target="../media/image89.png"/><Relationship Id="rId7" Type="http://schemas.openxmlformats.org/officeDocument/2006/relationships/image" Target="../media/image90.emf"/><Relationship Id="rId8" Type="http://schemas.openxmlformats.org/officeDocument/2006/relationships/image" Target="../media/image91.emf"/><Relationship Id="rId9" Type="http://schemas.openxmlformats.org/officeDocument/2006/relationships/image" Target="../media/image92.emf"/><Relationship Id="rId10" Type="http://schemas.openxmlformats.org/officeDocument/2006/relationships/image" Target="../media/image93.emf"/><Relationship Id="rId11" Type="http://schemas.openxmlformats.org/officeDocument/2006/relationships/image" Target="../media/image94.emf"/><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2.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86.emf"/><Relationship Id="rId6" Type="http://schemas.openxmlformats.org/officeDocument/2006/relationships/image" Target="../media/image95.emf"/><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3.xml.rels><?xml version="1.0" encoding="UTF-8" standalone="yes"?>
<Relationships xmlns="http://schemas.openxmlformats.org/package/2006/relationships"><Relationship Id="rId3" Type="http://schemas.openxmlformats.org/officeDocument/2006/relationships/image" Target="../media/image95.emf"/><Relationship Id="rId4" Type="http://schemas.openxmlformats.org/officeDocument/2006/relationships/image" Target="../media/image3.gif"/><Relationship Id="rId5" Type="http://schemas.openxmlformats.org/officeDocument/2006/relationships/image" Target="../media/image4.jpeg"/><Relationship Id="rId6" Type="http://schemas.openxmlformats.org/officeDocument/2006/relationships/image" Target="../media/image96.emf"/><Relationship Id="rId7" Type="http://schemas.openxmlformats.org/officeDocument/2006/relationships/image" Target="../media/image97.emf"/><Relationship Id="rId8" Type="http://schemas.openxmlformats.org/officeDocument/2006/relationships/image" Target="../media/image98.emf"/><Relationship Id="rId9" Type="http://schemas.openxmlformats.org/officeDocument/2006/relationships/image" Target="../media/image99.emf"/><Relationship Id="rId10" Type="http://schemas.openxmlformats.org/officeDocument/2006/relationships/image" Target="../media/image100.emf"/><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44.xml.rels><?xml version="1.0" encoding="UTF-8" standalone="yes"?>
<Relationships xmlns="http://schemas.openxmlformats.org/package/2006/relationships"><Relationship Id="rId3" Type="http://schemas.openxmlformats.org/officeDocument/2006/relationships/image" Target="../media/image95.emf"/><Relationship Id="rId4" Type="http://schemas.openxmlformats.org/officeDocument/2006/relationships/image" Target="../media/image3.gif"/><Relationship Id="rId5" Type="http://schemas.openxmlformats.org/officeDocument/2006/relationships/image" Target="../media/image4.jpeg"/><Relationship Id="rId6" Type="http://schemas.openxmlformats.org/officeDocument/2006/relationships/image" Target="../media/image96.emf"/><Relationship Id="rId7" Type="http://schemas.openxmlformats.org/officeDocument/2006/relationships/image" Target="../media/image101.emf"/><Relationship Id="rId8" Type="http://schemas.openxmlformats.org/officeDocument/2006/relationships/image" Target="../media/image99.emf"/><Relationship Id="rId9" Type="http://schemas.openxmlformats.org/officeDocument/2006/relationships/image" Target="../media/image102.emf"/><Relationship Id="rId10"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5.xml.rels><?xml version="1.0" encoding="UTF-8" standalone="yes"?>
<Relationships xmlns="http://schemas.openxmlformats.org/package/2006/relationships"><Relationship Id="rId3" Type="http://schemas.openxmlformats.org/officeDocument/2006/relationships/image" Target="../media/image95.emf"/><Relationship Id="rId4" Type="http://schemas.openxmlformats.org/officeDocument/2006/relationships/image" Target="../media/image3.gif"/><Relationship Id="rId5" Type="http://schemas.openxmlformats.org/officeDocument/2006/relationships/image" Target="../media/image4.jpeg"/><Relationship Id="rId6" Type="http://schemas.openxmlformats.org/officeDocument/2006/relationships/image" Target="../media/image96.emf"/><Relationship Id="rId7" Type="http://schemas.openxmlformats.org/officeDocument/2006/relationships/image" Target="../media/image101.emf"/><Relationship Id="rId8" Type="http://schemas.openxmlformats.org/officeDocument/2006/relationships/image" Target="../media/image99.emf"/><Relationship Id="rId9" Type="http://schemas.openxmlformats.org/officeDocument/2006/relationships/image" Target="../media/image102.emf"/><Relationship Id="rId10" Type="http://schemas.openxmlformats.org/officeDocument/2006/relationships/image" Target="../media/image103.emf"/><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6.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7.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8.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9.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04.emf"/><Relationship Id="rId6" Type="http://schemas.openxmlformats.org/officeDocument/2006/relationships/image" Target="../media/image105.emf"/><Relationship Id="rId7" Type="http://schemas.openxmlformats.org/officeDocument/2006/relationships/image" Target="../media/image106.emf"/><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0.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07.emf"/><Relationship Id="rId6" Type="http://schemas.openxmlformats.org/officeDocument/2006/relationships/image" Target="../media/image108.emf"/><Relationship Id="rId7" Type="http://schemas.openxmlformats.org/officeDocument/2006/relationships/image" Target="../media/image109.emf"/><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1.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10.emf"/><Relationship Id="rId6" Type="http://schemas.openxmlformats.org/officeDocument/2006/relationships/image" Target="../media/image111.emf"/><Relationship Id="rId7" Type="http://schemas.openxmlformats.org/officeDocument/2006/relationships/image" Target="../media/image112.emf"/><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52.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13.emf"/><Relationship Id="rId6" Type="http://schemas.openxmlformats.org/officeDocument/2006/relationships/image" Target="../media/image114.emf"/><Relationship Id="rId7" Type="http://schemas.openxmlformats.org/officeDocument/2006/relationships/image" Target="../media/image115.emf"/><Relationship Id="rId8" Type="http://schemas.openxmlformats.org/officeDocument/2006/relationships/image" Target="../media/image116.emf"/><Relationship Id="rId9" Type="http://schemas.openxmlformats.org/officeDocument/2006/relationships/image" Target="../media/image117.emf"/><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3.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18.emf"/><Relationship Id="rId6" Type="http://schemas.openxmlformats.org/officeDocument/2006/relationships/image" Target="../media/image119.emf"/><Relationship Id="rId7" Type="http://schemas.openxmlformats.org/officeDocument/2006/relationships/image" Target="../media/image120.emf"/><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54.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21.emf"/><Relationship Id="rId6" Type="http://schemas.openxmlformats.org/officeDocument/2006/relationships/image" Target="../media/image122.emf"/><Relationship Id="rId7" Type="http://schemas.openxmlformats.org/officeDocument/2006/relationships/image" Target="../media/image123.emf"/><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5.xml.rels><?xml version="1.0" encoding="UTF-8" standalone="yes"?>
<Relationships xmlns="http://schemas.openxmlformats.org/package/2006/relationships"><Relationship Id="rId3" Type="http://schemas.openxmlformats.org/officeDocument/2006/relationships/image" Target="../media/image124.emf"/><Relationship Id="rId4" Type="http://schemas.openxmlformats.org/officeDocument/2006/relationships/image" Target="../media/image3.gif"/><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6.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25.emf"/><Relationship Id="rId6" Type="http://schemas.openxmlformats.org/officeDocument/2006/relationships/image" Target="../media/image126.emf"/><Relationship Id="rId7" Type="http://schemas.openxmlformats.org/officeDocument/2006/relationships/image" Target="../media/image127.emf"/><Relationship Id="rId8" Type="http://schemas.openxmlformats.org/officeDocument/2006/relationships/image" Target="../media/image128.emf"/><Relationship Id="rId9" Type="http://schemas.openxmlformats.org/officeDocument/2006/relationships/image" Target="../media/image129.emf"/><Relationship Id="rId10" Type="http://schemas.openxmlformats.org/officeDocument/2006/relationships/image" Target="../media/image130.emf"/><Relationship Id="rId11" Type="http://schemas.openxmlformats.org/officeDocument/2006/relationships/image" Target="../media/image131.emf"/><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7.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25.emf"/><Relationship Id="rId6" Type="http://schemas.openxmlformats.org/officeDocument/2006/relationships/image" Target="../media/image126.emf"/><Relationship Id="rId7" Type="http://schemas.openxmlformats.org/officeDocument/2006/relationships/image" Target="../media/image127.emf"/><Relationship Id="rId8" Type="http://schemas.openxmlformats.org/officeDocument/2006/relationships/image" Target="../media/image128.emf"/><Relationship Id="rId9" Type="http://schemas.openxmlformats.org/officeDocument/2006/relationships/image" Target="../media/image129.emf"/><Relationship Id="rId10" Type="http://schemas.openxmlformats.org/officeDocument/2006/relationships/image" Target="../media/image130.emf"/><Relationship Id="rId11" Type="http://schemas.openxmlformats.org/officeDocument/2006/relationships/image" Target="../media/image131.emf"/><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8.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32.png"/><Relationship Id="rId6" Type="http://schemas.openxmlformats.org/officeDocument/2006/relationships/image" Target="../media/image133.png"/><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9.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34.emf"/><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60.xml.rels><?xml version="1.0" encoding="UTF-8" standalone="yes"?>
<Relationships xmlns="http://schemas.openxmlformats.org/package/2006/relationships"><Relationship Id="rId11" Type="http://schemas.openxmlformats.org/officeDocument/2006/relationships/image" Target="../media/image139.emf"/><Relationship Id="rId12" Type="http://schemas.openxmlformats.org/officeDocument/2006/relationships/image" Target="../media/image140.emf"/><Relationship Id="rId13" Type="http://schemas.openxmlformats.org/officeDocument/2006/relationships/image" Target="../media/image141.emf"/><Relationship Id="rId1" Type="http://schemas.microsoft.com/office/2007/relationships/media" Target="../media/media1.mov"/><Relationship Id="rId2" Type="http://schemas.openxmlformats.org/officeDocument/2006/relationships/video" Target="../media/media1.mov"/><Relationship Id="rId3" Type="http://schemas.openxmlformats.org/officeDocument/2006/relationships/slideLayout" Target="../slideLayouts/slideLayout2.xml"/><Relationship Id="rId4" Type="http://schemas.openxmlformats.org/officeDocument/2006/relationships/notesSlide" Target="../notesSlides/notesSlide53.xml"/><Relationship Id="rId5" Type="http://schemas.openxmlformats.org/officeDocument/2006/relationships/image" Target="../media/image135.png"/><Relationship Id="rId6" Type="http://schemas.openxmlformats.org/officeDocument/2006/relationships/image" Target="../media/image3.gif"/><Relationship Id="rId7" Type="http://schemas.openxmlformats.org/officeDocument/2006/relationships/image" Target="../media/image4.jpeg"/><Relationship Id="rId8" Type="http://schemas.openxmlformats.org/officeDocument/2006/relationships/image" Target="../media/image136.emf"/><Relationship Id="rId9" Type="http://schemas.openxmlformats.org/officeDocument/2006/relationships/image" Target="../media/image137.emf"/><Relationship Id="rId10" Type="http://schemas.openxmlformats.org/officeDocument/2006/relationships/image" Target="../media/image138.emf"/></Relationships>
</file>

<file path=ppt/slides/_rels/slide61.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62.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42.emf"/><Relationship Id="rId6" Type="http://schemas.openxmlformats.org/officeDocument/2006/relationships/image" Target="../media/image143.emf"/><Relationship Id="rId7" Type="http://schemas.openxmlformats.org/officeDocument/2006/relationships/image" Target="../media/image144.emf"/><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63.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45.emf"/><Relationship Id="rId6" Type="http://schemas.openxmlformats.org/officeDocument/2006/relationships/image" Target="../media/image146.emf"/><Relationship Id="rId7" Type="http://schemas.openxmlformats.org/officeDocument/2006/relationships/image" Target="../media/image147.emf"/><Relationship Id="rId8" Type="http://schemas.openxmlformats.org/officeDocument/2006/relationships/image" Target="../media/image148.emf"/><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4.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49.emf"/><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5.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49.emf"/><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6.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50.emf"/><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7.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8.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51.png"/><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9.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52.png"/><Relationship Id="rId6" Type="http://schemas.openxmlformats.org/officeDocument/2006/relationships/image" Target="../media/image153.png"/><Relationship Id="rId7" Type="http://schemas.openxmlformats.org/officeDocument/2006/relationships/image" Target="../media/image154.png"/><Relationship Id="rId8" Type="http://schemas.openxmlformats.org/officeDocument/2006/relationships/image" Target="../media/image155.png"/><Relationship Id="rId9" Type="http://schemas.openxmlformats.org/officeDocument/2006/relationships/image" Target="../media/image156.png"/><Relationship Id="rId10" Type="http://schemas.openxmlformats.org/officeDocument/2006/relationships/image" Target="../media/image157.png"/><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0.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58.png"/><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1.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59.emf"/><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5.xml"/><Relationship Id="rId5" Type="http://schemas.openxmlformats.org/officeDocument/2006/relationships/image" Target="../media/image160.png"/><Relationship Id="rId6" Type="http://schemas.openxmlformats.org/officeDocument/2006/relationships/image" Target="../media/image3.gif"/><Relationship Id="rId7" Type="http://schemas.openxmlformats.org/officeDocument/2006/relationships/image" Target="../media/image4.jpeg"/><Relationship Id="rId1" Type="http://schemas.microsoft.com/office/2007/relationships/media" Target="../media/media2.mov"/><Relationship Id="rId2" Type="http://schemas.openxmlformats.org/officeDocument/2006/relationships/video" Target="../media/media2.mov"/></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6.xml"/><Relationship Id="rId5" Type="http://schemas.openxmlformats.org/officeDocument/2006/relationships/image" Target="../media/image3.gif"/><Relationship Id="rId6" Type="http://schemas.openxmlformats.org/officeDocument/2006/relationships/image" Target="../media/image4.jpeg"/><Relationship Id="rId7" Type="http://schemas.openxmlformats.org/officeDocument/2006/relationships/image" Target="../media/image161.png"/><Relationship Id="rId1" Type="http://schemas.microsoft.com/office/2007/relationships/media" Target="file://localhost/Users/grumolo1/Desktop/Planning%20+%20activities%20/CAS%20from%202011%20onwards/Movies/PSxi-015.mov" TargetMode="External"/><Relationship Id="rId2" Type="http://schemas.openxmlformats.org/officeDocument/2006/relationships/video" Target="file://localhost/Users/grumolo1/Desktop/Planning%20+%20activities%20/CAS%20from%202011%20onwards/Movies/PSxi-015.mov" TargetMode="Externa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7.xml"/><Relationship Id="rId5" Type="http://schemas.openxmlformats.org/officeDocument/2006/relationships/image" Target="../media/image3.gif"/><Relationship Id="rId6" Type="http://schemas.openxmlformats.org/officeDocument/2006/relationships/image" Target="../media/image4.jpeg"/><Relationship Id="rId7" Type="http://schemas.openxmlformats.org/officeDocument/2006/relationships/image" Target="../media/image162.png"/><Relationship Id="rId1" Type="http://schemas.microsoft.com/office/2007/relationships/media" Target="file://localhost/Users/grumolo1/Desktop/Planning%20+%20activities%20/CAS%20from%202011%20onwards/Movies/PSxi-03.mov" TargetMode="External"/><Relationship Id="rId2" Type="http://schemas.openxmlformats.org/officeDocument/2006/relationships/video" Target="file://localhost/Users/grumolo1/Desktop/Planning%20+%20activities%20/CAS%20from%202011%20onwards/Movies/PSxi-03.mov"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gif"/><Relationship Id="rId3" Type="http://schemas.openxmlformats.org/officeDocument/2006/relationships/image" Target="../media/image4.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gif"/><Relationship Id="rId3" Type="http://schemas.openxmlformats.org/officeDocument/2006/relationships/image" Target="../media/image4.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gif"/><Relationship Id="rId3" Type="http://schemas.openxmlformats.org/officeDocument/2006/relationships/image" Target="../media/image4.jpeg"/></Relationships>
</file>

<file path=ppt/slides/_rels/slide78.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63.emf"/><Relationship Id="rId6" Type="http://schemas.openxmlformats.org/officeDocument/2006/relationships/image" Target="../media/image164.emf"/><Relationship Id="rId7" Type="http://schemas.openxmlformats.org/officeDocument/2006/relationships/image" Target="../media/image165.emf"/><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79.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63.emf"/><Relationship Id="rId6" Type="http://schemas.openxmlformats.org/officeDocument/2006/relationships/image" Target="../media/image166.emf"/><Relationship Id="rId7" Type="http://schemas.openxmlformats.org/officeDocument/2006/relationships/image" Target="../media/image167.emf"/><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80.xml.rels><?xml version="1.0" encoding="UTF-8" standalone="yes"?>
<Relationships xmlns="http://schemas.openxmlformats.org/package/2006/relationships"><Relationship Id="rId3" Type="http://schemas.openxmlformats.org/officeDocument/2006/relationships/image" Target="../media/image3.gif"/><Relationship Id="rId4" Type="http://schemas.openxmlformats.org/officeDocument/2006/relationships/image" Target="../media/image4.jpeg"/><Relationship Id="rId5" Type="http://schemas.openxmlformats.org/officeDocument/2006/relationships/image" Target="../media/image168.emf"/><Relationship Id="rId6" Type="http://schemas.openxmlformats.org/officeDocument/2006/relationships/image" Target="../media/image169.emf"/><Relationship Id="rId7" Type="http://schemas.openxmlformats.org/officeDocument/2006/relationships/image" Target="../media/image146.emf"/><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arsaw.jpg"/>
          <p:cNvPicPr>
            <a:picLocks noChangeAspect="1"/>
          </p:cNvPicPr>
          <p:nvPr/>
        </p:nvPicPr>
        <p:blipFill>
          <a:blip r:embed="rId2">
            <a:alphaModFix amt="15000"/>
            <a:extLst>
              <a:ext uri="{28A0092B-C50C-407E-A947-70E740481C1C}">
                <a14:useLocalDpi xmlns:a14="http://schemas.microsoft.com/office/drawing/2010/main" val="0"/>
              </a:ext>
            </a:extLst>
          </a:blip>
          <a:stretch>
            <a:fillRect/>
          </a:stretch>
        </p:blipFill>
        <p:spPr>
          <a:xfrm>
            <a:off x="323528" y="957931"/>
            <a:ext cx="8572500" cy="4559300"/>
          </a:xfrm>
          <a:prstGeom prst="rect">
            <a:avLst/>
          </a:prstGeom>
        </p:spPr>
      </p:pic>
      <p:pic>
        <p:nvPicPr>
          <p:cNvPr id="8" name="Picture 7" descr="CAS2.jpg"/>
          <p:cNvPicPr>
            <a:picLocks noChangeAspect="1"/>
          </p:cNvPicPr>
          <p:nvPr/>
        </p:nvPicPr>
        <p:blipFill>
          <a:blip r:embed="rId3"/>
          <a:stretch>
            <a:fillRect/>
          </a:stretch>
        </p:blipFill>
        <p:spPr>
          <a:xfrm>
            <a:off x="3657600" y="5816600"/>
            <a:ext cx="2070100" cy="1041400"/>
          </a:xfrm>
          <a:prstGeom prst="rect">
            <a:avLst/>
          </a:prstGeom>
        </p:spPr>
      </p:pic>
      <p:sp>
        <p:nvSpPr>
          <p:cNvPr id="2" name="Title 1"/>
          <p:cNvSpPr>
            <a:spLocks noGrp="1"/>
          </p:cNvSpPr>
          <p:nvPr>
            <p:ph type="ctrTitle"/>
          </p:nvPr>
        </p:nvSpPr>
        <p:spPr>
          <a:xfrm>
            <a:off x="685800" y="1393825"/>
            <a:ext cx="7772400" cy="1470025"/>
          </a:xfrm>
        </p:spPr>
        <p:txBody>
          <a:bodyPr/>
          <a:lstStyle/>
          <a:p>
            <a:r>
              <a:rPr lang="en-US" dirty="0" smtClean="0">
                <a:latin typeface="Lucida Bright"/>
                <a:cs typeface="Lucida Bright"/>
              </a:rPr>
              <a:t>Beam instabilities (II)</a:t>
            </a:r>
            <a:endParaRPr lang="en-US" dirty="0">
              <a:latin typeface="Lucida Bright"/>
              <a:cs typeface="Lucida Bright"/>
            </a:endParaRPr>
          </a:p>
        </p:txBody>
      </p:sp>
      <p:pic>
        <p:nvPicPr>
          <p:cNvPr id="4" name="Picture 3" descr="cern_logo.gif"/>
          <p:cNvPicPr>
            <a:picLocks noChangeAspect="1"/>
          </p:cNvPicPr>
          <p:nvPr/>
        </p:nvPicPr>
        <p:blipFill>
          <a:blip r:embed="rId4"/>
          <a:stretch>
            <a:fillRect/>
          </a:stretch>
        </p:blipFill>
        <p:spPr>
          <a:xfrm>
            <a:off x="0" y="0"/>
            <a:ext cx="792000" cy="792000"/>
          </a:xfrm>
          <a:prstGeom prst="rect">
            <a:avLst/>
          </a:prstGeom>
        </p:spPr>
      </p:pic>
      <p:pic>
        <p:nvPicPr>
          <p:cNvPr id="5" name="Picture 4" descr="LOGO-BE-200x200_jpg.jpg"/>
          <p:cNvPicPr>
            <a:picLocks noChangeAspect="1"/>
          </p:cNvPicPr>
          <p:nvPr/>
        </p:nvPicPr>
        <p:blipFill>
          <a:blip r:embed="rId5"/>
          <a:stretch>
            <a:fillRect/>
          </a:stretch>
        </p:blipFill>
        <p:spPr>
          <a:xfrm>
            <a:off x="8352000" y="0"/>
            <a:ext cx="792000" cy="792000"/>
          </a:xfrm>
          <a:prstGeom prst="rect">
            <a:avLst/>
          </a:prstGeom>
        </p:spPr>
      </p:pic>
      <p:sp>
        <p:nvSpPr>
          <p:cNvPr id="15" name="Subtitle 2"/>
          <p:cNvSpPr>
            <a:spLocks noGrp="1"/>
          </p:cNvSpPr>
          <p:nvPr>
            <p:ph type="subTitle" idx="1"/>
          </p:nvPr>
        </p:nvSpPr>
        <p:spPr>
          <a:xfrm>
            <a:off x="685800" y="3070225"/>
            <a:ext cx="7772400" cy="1294880"/>
          </a:xfrm>
        </p:spPr>
        <p:txBody>
          <a:bodyPr>
            <a:normAutofit fontScale="70000" lnSpcReduction="20000"/>
          </a:bodyPr>
          <a:lstStyle/>
          <a:p>
            <a:r>
              <a:rPr lang="en-US" sz="3600" dirty="0" smtClean="0"/>
              <a:t>Giovanni Rumolo</a:t>
            </a:r>
          </a:p>
          <a:p>
            <a:r>
              <a:rPr lang="en-US" sz="3600" dirty="0" smtClean="0"/>
              <a:t>in CERN Accelerator School, Advanced Level, </a:t>
            </a:r>
            <a:r>
              <a:rPr lang="en-US" sz="3600" dirty="0" smtClean="0"/>
              <a:t>Warsaw</a:t>
            </a:r>
            <a:endParaRPr lang="en-US" sz="3600" dirty="0" smtClean="0"/>
          </a:p>
          <a:p>
            <a:r>
              <a:rPr lang="en-US" sz="3600" dirty="0" smtClean="0"/>
              <a:t>Thursday </a:t>
            </a:r>
            <a:r>
              <a:rPr lang="en-US" sz="3600" dirty="0" smtClean="0"/>
              <a:t>0</a:t>
            </a:r>
            <a:r>
              <a:rPr lang="en-US" sz="3600" dirty="0" smtClean="0"/>
              <a:t>1</a:t>
            </a:r>
            <a:r>
              <a:rPr lang="en-US" sz="3600" dirty="0" smtClean="0"/>
              <a:t>.10.2013 </a:t>
            </a:r>
            <a:endParaRPr lang="en-US" sz="3600" dirty="0" smtClean="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62000"/>
          </a:xfrm>
        </p:spPr>
        <p:txBody>
          <a:bodyPr>
            <a:normAutofit/>
          </a:bodyPr>
          <a:lstStyle/>
          <a:p>
            <a:r>
              <a:rPr lang="en-US" sz="3500" b="1" dirty="0" smtClean="0">
                <a:latin typeface="Arial Rounded MT Bold"/>
                <a:cs typeface="Arial Rounded MT Bold"/>
              </a:rPr>
              <a:t>Summary of the first part</a:t>
            </a:r>
            <a:endParaRPr lang="en-US" sz="3500" b="1" dirty="0">
              <a:latin typeface="Arial Rounded MT Bold"/>
              <a:cs typeface="Arial Rounded MT Bold"/>
            </a:endParaRPr>
          </a:p>
        </p:txBody>
      </p:sp>
      <p:sp>
        <p:nvSpPr>
          <p:cNvPr id="3" name="Content Placeholder 2"/>
          <p:cNvSpPr>
            <a:spLocks noGrp="1"/>
          </p:cNvSpPr>
          <p:nvPr>
            <p:ph idx="1"/>
          </p:nvPr>
        </p:nvSpPr>
        <p:spPr>
          <a:xfrm>
            <a:off x="378491" y="1467128"/>
            <a:ext cx="8325529" cy="5080202"/>
          </a:xfrm>
        </p:spPr>
        <p:txBody>
          <a:bodyPr>
            <a:normAutofit fontScale="62500" lnSpcReduction="20000"/>
          </a:bodyPr>
          <a:lstStyle/>
          <a:p>
            <a:r>
              <a:rPr lang="en-US" dirty="0" smtClean="0"/>
              <a:t>What is </a:t>
            </a:r>
            <a:r>
              <a:rPr lang="en-US" dirty="0"/>
              <a:t>a</a:t>
            </a:r>
            <a:r>
              <a:rPr lang="en-US" dirty="0" smtClean="0"/>
              <a:t> beam instability?</a:t>
            </a:r>
          </a:p>
          <a:p>
            <a:pPr lvl="1"/>
            <a:r>
              <a:rPr lang="en-US" dirty="0" smtClean="0"/>
              <a:t>A beam becomes unstable when a moment of its distribution exhibits an exponential growth (e.g. mean positions &lt;</a:t>
            </a:r>
            <a:r>
              <a:rPr lang="en-US" dirty="0" err="1" smtClean="0"/>
              <a:t>x</a:t>
            </a:r>
            <a:r>
              <a:rPr lang="en-US" dirty="0" smtClean="0"/>
              <a:t>&gt;, &lt;</a:t>
            </a:r>
            <a:r>
              <a:rPr lang="en-US" dirty="0" err="1" smtClean="0"/>
              <a:t>y</a:t>
            </a:r>
            <a:r>
              <a:rPr lang="en-US" dirty="0" smtClean="0"/>
              <a:t>&gt;, &lt;</a:t>
            </a:r>
            <a:r>
              <a:rPr lang="en-US" dirty="0" err="1" smtClean="0"/>
              <a:t>z</a:t>
            </a:r>
            <a:r>
              <a:rPr lang="en-US" dirty="0" smtClean="0"/>
              <a:t>&gt;, standard deviations </a:t>
            </a:r>
            <a:r>
              <a:rPr lang="en-US" dirty="0" err="1" smtClean="0">
                <a:latin typeface="Symbol" charset="2"/>
                <a:cs typeface="Symbol" charset="2"/>
              </a:rPr>
              <a:t>s</a:t>
            </a:r>
            <a:r>
              <a:rPr lang="en-US" baseline="-25000" dirty="0" err="1" smtClean="0"/>
              <a:t>x</a:t>
            </a:r>
            <a:r>
              <a:rPr lang="en-US" dirty="0" smtClean="0"/>
              <a:t>, </a:t>
            </a:r>
            <a:r>
              <a:rPr lang="en-US" dirty="0" err="1" smtClean="0">
                <a:latin typeface="Symbol" charset="2"/>
                <a:cs typeface="Symbol" charset="2"/>
              </a:rPr>
              <a:t>s</a:t>
            </a:r>
            <a:r>
              <a:rPr lang="en-US" baseline="-25000" dirty="0" err="1" smtClean="0"/>
              <a:t>y</a:t>
            </a:r>
            <a:r>
              <a:rPr lang="en-US" dirty="0" smtClean="0"/>
              <a:t>, </a:t>
            </a:r>
            <a:r>
              <a:rPr lang="en-US" dirty="0" err="1" smtClean="0">
                <a:latin typeface="Symbol" charset="2"/>
                <a:cs typeface="Symbol" charset="2"/>
              </a:rPr>
              <a:t>s</a:t>
            </a:r>
            <a:r>
              <a:rPr lang="en-US" baseline="-25000" dirty="0" err="1" smtClean="0"/>
              <a:t>z</a:t>
            </a:r>
            <a:r>
              <a:rPr lang="en-US" dirty="0" smtClean="0"/>
              <a:t>, etc.) – resulting into beam loss or </a:t>
            </a:r>
            <a:r>
              <a:rPr lang="en-US" dirty="0" err="1" smtClean="0"/>
              <a:t>emittance</a:t>
            </a:r>
            <a:r>
              <a:rPr lang="en-US" dirty="0" smtClean="0"/>
              <a:t> growth!</a:t>
            </a:r>
          </a:p>
          <a:p>
            <a:r>
              <a:rPr lang="en-US" dirty="0" smtClean="0"/>
              <a:t>Instabilities are caused by the electro-magnetic fields trailing behind charged particles moving at the speed of light</a:t>
            </a:r>
          </a:p>
          <a:p>
            <a:pPr lvl="1"/>
            <a:r>
              <a:rPr lang="en-US" dirty="0" smtClean="0"/>
              <a:t>Origin: discontinuities, </a:t>
            </a:r>
            <a:r>
              <a:rPr lang="en-US" dirty="0" err="1" smtClean="0"/>
              <a:t>lossy</a:t>
            </a:r>
            <a:r>
              <a:rPr lang="en-US" dirty="0" smtClean="0"/>
              <a:t> materials</a:t>
            </a:r>
          </a:p>
          <a:p>
            <a:pPr lvl="1"/>
            <a:r>
              <a:rPr lang="en-US" dirty="0" smtClean="0"/>
              <a:t>Described through wake functions and beam coupling impedances</a:t>
            </a:r>
          </a:p>
          <a:p>
            <a:pPr lvl="1"/>
            <a:endParaRPr lang="en-US" dirty="0" smtClean="0"/>
          </a:p>
          <a:p>
            <a:pPr>
              <a:buFont typeface="Lucida Grande"/>
              <a:buChar char="⇒"/>
            </a:pPr>
            <a:r>
              <a:rPr lang="en-US" dirty="0" smtClean="0"/>
              <a:t>Longitudinal plane</a:t>
            </a:r>
          </a:p>
          <a:p>
            <a:pPr lvl="1"/>
            <a:r>
              <a:rPr lang="en-US" dirty="0" smtClean="0"/>
              <a:t>Energy loss and potential well distortion</a:t>
            </a:r>
          </a:p>
          <a:p>
            <a:pPr lvl="2">
              <a:buFont typeface="Lucida Grande"/>
              <a:buChar char="→"/>
            </a:pPr>
            <a:r>
              <a:rPr lang="en-US" dirty="0" smtClean="0"/>
              <a:t> Synchronous phase shift</a:t>
            </a:r>
          </a:p>
          <a:p>
            <a:pPr lvl="2">
              <a:buFont typeface="Lucida Grande"/>
              <a:buChar char="→"/>
            </a:pPr>
            <a:r>
              <a:rPr lang="en-US" dirty="0" smtClean="0"/>
              <a:t> Bunch lengthening/shortening, synchrotron tune shift</a:t>
            </a:r>
          </a:p>
          <a:p>
            <a:pPr lvl="1"/>
            <a:r>
              <a:rPr lang="en-US" dirty="0" smtClean="0"/>
              <a:t>Instabilities</a:t>
            </a:r>
          </a:p>
          <a:p>
            <a:pPr lvl="2"/>
            <a:r>
              <a:rPr lang="en-US" dirty="0" smtClean="0"/>
              <a:t>Robinson instability (dipole mode)</a:t>
            </a:r>
          </a:p>
          <a:p>
            <a:pPr lvl="2"/>
            <a:r>
              <a:rPr lang="en-US" dirty="0" smtClean="0"/>
              <a:t>Coupled bunch instabilities</a:t>
            </a:r>
          </a:p>
          <a:p>
            <a:pPr lvl="2"/>
            <a:r>
              <a:rPr lang="en-US" dirty="0" smtClean="0"/>
              <a:t>Single bunch instabilities </a:t>
            </a:r>
          </a:p>
          <a:p>
            <a:pPr lvl="1"/>
            <a:endParaRPr lang="en-US" dirty="0" smtClean="0"/>
          </a:p>
          <a:p>
            <a:pPr lvl="2">
              <a:buNone/>
            </a:pPr>
            <a:endParaRPr lang="en-US" dirty="0" smtClean="0"/>
          </a:p>
          <a:p>
            <a:endParaRPr lang="en-US" dirty="0"/>
          </a:p>
        </p:txBody>
      </p:sp>
      <p:sp>
        <p:nvSpPr>
          <p:cNvPr id="6" name="Slide Number Placeholder 5"/>
          <p:cNvSpPr>
            <a:spLocks noGrp="1"/>
          </p:cNvSpPr>
          <p:nvPr>
            <p:ph type="sldNum" sz="quarter" idx="12"/>
          </p:nvPr>
        </p:nvSpPr>
        <p:spPr/>
        <p:txBody>
          <a:bodyPr/>
          <a:lstStyle/>
          <a:p>
            <a:fld id="{2E081447-C3CE-9F4F-A689-9A72CAFF10CA}" type="slidenum">
              <a:rPr lang="en-US" smtClean="0"/>
              <a:pPr/>
              <a:t>2</a:t>
            </a:fld>
            <a:endParaRPr lang="en-US"/>
          </a:p>
        </p:txBody>
      </p:sp>
      <p:pic>
        <p:nvPicPr>
          <p:cNvPr id="9" name="Picture 8" descr="cern_logo.gif"/>
          <p:cNvPicPr>
            <a:picLocks noChangeAspect="1"/>
          </p:cNvPicPr>
          <p:nvPr/>
        </p:nvPicPr>
        <p:blipFill>
          <a:blip r:embed="rId2"/>
          <a:stretch>
            <a:fillRect/>
          </a:stretch>
        </p:blipFill>
        <p:spPr>
          <a:xfrm>
            <a:off x="0" y="0"/>
            <a:ext cx="792000" cy="792000"/>
          </a:xfrm>
          <a:prstGeom prst="rect">
            <a:avLst/>
          </a:prstGeom>
        </p:spPr>
      </p:pic>
      <p:pic>
        <p:nvPicPr>
          <p:cNvPr id="10" name="Picture 9" descr="LOGO-BE-200x200_jpg.jpg"/>
          <p:cNvPicPr>
            <a:picLocks noChangeAspect="1"/>
          </p:cNvPicPr>
          <p:nvPr/>
        </p:nvPicPr>
        <p:blipFill>
          <a:blip r:embed="rId3"/>
          <a:stretch>
            <a:fillRect/>
          </a:stretch>
        </p:blipFill>
        <p:spPr>
          <a:xfrm>
            <a:off x="8352000" y="0"/>
            <a:ext cx="792000" cy="792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937" y="3023027"/>
            <a:ext cx="8229600" cy="1143000"/>
          </a:xfrm>
        </p:spPr>
        <p:txBody>
          <a:bodyPr/>
          <a:lstStyle/>
          <a:p>
            <a:r>
              <a:rPr lang="en-US" b="1" dirty="0" smtClean="0">
                <a:effectLst>
                  <a:outerShdw blurRad="60007" dist="310007" dir="7680000" sy="30000" kx="1300200" algn="ctr">
                    <a:srgbClr val="000000">
                      <a:alpha val="32000"/>
                    </a:srgbClr>
                  </a:outerShdw>
                </a:effectLst>
              </a:rPr>
              <a:t>2. The transverse plane</a:t>
            </a:r>
            <a:endParaRPr lang="en-US" b="1" dirty="0">
              <a:effectLst>
                <a:outerShdw blurRad="60007" dist="310007" dir="7680000" sy="30000" kx="1300200" algn="ctr">
                  <a:srgbClr val="000000">
                    <a:alpha val="32000"/>
                  </a:srgbClr>
                </a:outerShdw>
              </a:effectLst>
            </a:endParaRPr>
          </a:p>
        </p:txBody>
      </p:sp>
      <p:pic>
        <p:nvPicPr>
          <p:cNvPr id="18" name="Picture 6"/>
          <p:cNvPicPr>
            <a:picLocks noChangeAspect="1" noChangeArrowheads="1"/>
          </p:cNvPicPr>
          <p:nvPr/>
        </p:nvPicPr>
        <p:blipFill>
          <a:blip r:embed="rId2"/>
          <a:srcRect/>
          <a:stretch>
            <a:fillRect/>
          </a:stretch>
        </p:blipFill>
        <p:spPr bwMode="auto">
          <a:xfrm>
            <a:off x="276938" y="228600"/>
            <a:ext cx="4420939" cy="2880000"/>
          </a:xfrm>
          <a:prstGeom prst="rect">
            <a:avLst/>
          </a:prstGeom>
          <a:noFill/>
          <a:ln w="9525">
            <a:noFill/>
            <a:miter lim="800000"/>
            <a:headEnd/>
            <a:tailEnd/>
          </a:ln>
          <a:effectLst/>
        </p:spPr>
      </p:pic>
      <p:pic>
        <p:nvPicPr>
          <p:cNvPr id="21" name="Picture 4"/>
          <p:cNvPicPr>
            <a:picLocks noChangeAspect="1" noChangeArrowheads="1"/>
          </p:cNvPicPr>
          <p:nvPr/>
        </p:nvPicPr>
        <p:blipFill>
          <a:blip r:embed="rId3"/>
          <a:srcRect/>
          <a:stretch>
            <a:fillRect/>
          </a:stretch>
        </p:blipFill>
        <p:spPr bwMode="auto">
          <a:xfrm>
            <a:off x="2819400" y="4495800"/>
            <a:ext cx="5939999" cy="19800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wake function: definition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4</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2" name="Freeform 11"/>
          <p:cNvSpPr>
            <a:spLocks/>
          </p:cNvSpPr>
          <p:nvPr/>
        </p:nvSpPr>
        <p:spPr bwMode="auto">
          <a:xfrm>
            <a:off x="2538020" y="3073693"/>
            <a:ext cx="1367185" cy="976313"/>
          </a:xfrm>
          <a:custGeom>
            <a:avLst/>
            <a:gdLst>
              <a:gd name="T0" fmla="*/ 0 w 1200"/>
              <a:gd name="T1" fmla="*/ 0 h 1008"/>
              <a:gd name="T2" fmla="*/ 96 w 1200"/>
              <a:gd name="T3" fmla="*/ 672 h 1008"/>
              <a:gd name="T4" fmla="*/ 432 w 1200"/>
              <a:gd name="T5" fmla="*/ 1008 h 1008"/>
              <a:gd name="T6" fmla="*/ 720 w 1200"/>
              <a:gd name="T7" fmla="*/ 672 h 1008"/>
              <a:gd name="T8" fmla="*/ 960 w 1200"/>
              <a:gd name="T9" fmla="*/ 720 h 1008"/>
              <a:gd name="T10" fmla="*/ 1152 w 1200"/>
              <a:gd name="T11" fmla="*/ 432 h 1008"/>
              <a:gd name="T12" fmla="*/ 1200 w 1200"/>
              <a:gd name="T13" fmla="*/ 0 h 1008"/>
              <a:gd name="T14" fmla="*/ 0 60000 65536"/>
              <a:gd name="T15" fmla="*/ 0 60000 65536"/>
              <a:gd name="T16" fmla="*/ 0 60000 65536"/>
              <a:gd name="T17" fmla="*/ 0 60000 65536"/>
              <a:gd name="T18" fmla="*/ 0 60000 65536"/>
              <a:gd name="T19" fmla="*/ 0 60000 65536"/>
              <a:gd name="T20" fmla="*/ 0 60000 65536"/>
              <a:gd name="T21" fmla="*/ 0 w 1200"/>
              <a:gd name="T22" fmla="*/ 0 h 1008"/>
              <a:gd name="T23" fmla="*/ 1200 w 1200"/>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0" h="1008">
                <a:moveTo>
                  <a:pt x="0" y="0"/>
                </a:moveTo>
                <a:cubicBezTo>
                  <a:pt x="12" y="252"/>
                  <a:pt x="24" y="504"/>
                  <a:pt x="96" y="672"/>
                </a:cubicBezTo>
                <a:cubicBezTo>
                  <a:pt x="168" y="840"/>
                  <a:pt x="328" y="1008"/>
                  <a:pt x="432" y="1008"/>
                </a:cubicBezTo>
                <a:cubicBezTo>
                  <a:pt x="536" y="1008"/>
                  <a:pt x="632" y="720"/>
                  <a:pt x="720" y="672"/>
                </a:cubicBezTo>
                <a:cubicBezTo>
                  <a:pt x="808" y="624"/>
                  <a:pt x="888" y="760"/>
                  <a:pt x="960" y="720"/>
                </a:cubicBezTo>
                <a:cubicBezTo>
                  <a:pt x="1032" y="680"/>
                  <a:pt x="1112" y="552"/>
                  <a:pt x="1152" y="432"/>
                </a:cubicBezTo>
                <a:cubicBezTo>
                  <a:pt x="1192" y="312"/>
                  <a:pt x="1192" y="72"/>
                  <a:pt x="1200" y="0"/>
                </a:cubicBezTo>
              </a:path>
            </a:pathLst>
          </a:custGeom>
          <a:noFill/>
          <a:ln w="28575">
            <a:solidFill>
              <a:schemeClr val="tx1"/>
            </a:solidFill>
            <a:round/>
            <a:headEnd/>
            <a:tailEnd/>
          </a:ln>
        </p:spPr>
        <p:txBody>
          <a:bodyPr wrap="none" anchor="ctr">
            <a:prstTxWarp prst="textNoShape">
              <a:avLst/>
            </a:prstTxWarp>
          </a:bodyPr>
          <a:lstStyle/>
          <a:p>
            <a:endParaRPr lang="en-US"/>
          </a:p>
        </p:txBody>
      </p:sp>
      <p:sp>
        <p:nvSpPr>
          <p:cNvPr id="39" name="Freeform 16"/>
          <p:cNvSpPr>
            <a:spLocks/>
          </p:cNvSpPr>
          <p:nvPr/>
        </p:nvSpPr>
        <p:spPr bwMode="auto">
          <a:xfrm flipV="1">
            <a:off x="2538020" y="1381418"/>
            <a:ext cx="1367185" cy="976313"/>
          </a:xfrm>
          <a:custGeom>
            <a:avLst/>
            <a:gdLst>
              <a:gd name="T0" fmla="*/ 0 w 1200"/>
              <a:gd name="T1" fmla="*/ 0 h 1008"/>
              <a:gd name="T2" fmla="*/ 96 w 1200"/>
              <a:gd name="T3" fmla="*/ 672 h 1008"/>
              <a:gd name="T4" fmla="*/ 432 w 1200"/>
              <a:gd name="T5" fmla="*/ 1008 h 1008"/>
              <a:gd name="T6" fmla="*/ 720 w 1200"/>
              <a:gd name="T7" fmla="*/ 672 h 1008"/>
              <a:gd name="T8" fmla="*/ 960 w 1200"/>
              <a:gd name="T9" fmla="*/ 720 h 1008"/>
              <a:gd name="T10" fmla="*/ 1152 w 1200"/>
              <a:gd name="T11" fmla="*/ 432 h 1008"/>
              <a:gd name="T12" fmla="*/ 1200 w 1200"/>
              <a:gd name="T13" fmla="*/ 0 h 1008"/>
              <a:gd name="T14" fmla="*/ 0 60000 65536"/>
              <a:gd name="T15" fmla="*/ 0 60000 65536"/>
              <a:gd name="T16" fmla="*/ 0 60000 65536"/>
              <a:gd name="T17" fmla="*/ 0 60000 65536"/>
              <a:gd name="T18" fmla="*/ 0 60000 65536"/>
              <a:gd name="T19" fmla="*/ 0 60000 65536"/>
              <a:gd name="T20" fmla="*/ 0 60000 65536"/>
              <a:gd name="T21" fmla="*/ 0 w 1200"/>
              <a:gd name="T22" fmla="*/ 0 h 1008"/>
              <a:gd name="T23" fmla="*/ 1200 w 1200"/>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0" h="1008">
                <a:moveTo>
                  <a:pt x="0" y="0"/>
                </a:moveTo>
                <a:cubicBezTo>
                  <a:pt x="12" y="252"/>
                  <a:pt x="24" y="504"/>
                  <a:pt x="96" y="672"/>
                </a:cubicBezTo>
                <a:cubicBezTo>
                  <a:pt x="168" y="840"/>
                  <a:pt x="328" y="1008"/>
                  <a:pt x="432" y="1008"/>
                </a:cubicBezTo>
                <a:cubicBezTo>
                  <a:pt x="536" y="1008"/>
                  <a:pt x="632" y="720"/>
                  <a:pt x="720" y="672"/>
                </a:cubicBezTo>
                <a:cubicBezTo>
                  <a:pt x="808" y="624"/>
                  <a:pt x="888" y="760"/>
                  <a:pt x="960" y="720"/>
                </a:cubicBezTo>
                <a:cubicBezTo>
                  <a:pt x="1032" y="680"/>
                  <a:pt x="1112" y="552"/>
                  <a:pt x="1152" y="432"/>
                </a:cubicBezTo>
                <a:cubicBezTo>
                  <a:pt x="1192" y="312"/>
                  <a:pt x="1192" y="72"/>
                  <a:pt x="1200" y="0"/>
                </a:cubicBezTo>
              </a:path>
            </a:pathLst>
          </a:custGeom>
          <a:noFill/>
          <a:ln w="28575">
            <a:solidFill>
              <a:schemeClr val="tx1"/>
            </a:solidFill>
            <a:round/>
            <a:headEnd/>
            <a:tailEnd/>
          </a:ln>
        </p:spPr>
        <p:txBody>
          <a:bodyPr wrap="none" anchor="ctr">
            <a:prstTxWarp prst="textNoShape">
              <a:avLst/>
            </a:prstTxWarp>
          </a:bodyPr>
          <a:lstStyle/>
          <a:p>
            <a:endParaRPr lang="en-US"/>
          </a:p>
        </p:txBody>
      </p:sp>
      <p:cxnSp>
        <p:nvCxnSpPr>
          <p:cNvPr id="48" name="Straight Connector 47"/>
          <p:cNvCxnSpPr>
            <a:stCxn id="39" idx="0"/>
          </p:cNvCxnSpPr>
          <p:nvPr/>
        </p:nvCxnSpPr>
        <p:spPr>
          <a:xfrm flipH="1" flipV="1">
            <a:off x="152400" y="2356375"/>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flipV="1">
            <a:off x="152400" y="3072337"/>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3" name="Group 94"/>
          <p:cNvGrpSpPr/>
          <p:nvPr/>
        </p:nvGrpSpPr>
        <p:grpSpPr>
          <a:xfrm>
            <a:off x="2555534" y="1448897"/>
            <a:ext cx="1312862" cy="2549525"/>
            <a:chOff x="2555534" y="1448897"/>
            <a:chExt cx="1312862" cy="2549525"/>
          </a:xfrm>
        </p:grpSpPr>
        <p:sp>
          <p:nvSpPr>
            <p:cNvPr id="65" name="Freeform 90"/>
            <p:cNvSpPr>
              <a:spLocks/>
            </p:cNvSpPr>
            <p:nvPr/>
          </p:nvSpPr>
          <p:spPr bwMode="auto">
            <a:xfrm>
              <a:off x="2631734" y="1644159"/>
              <a:ext cx="639763" cy="228600"/>
            </a:xfrm>
            <a:custGeom>
              <a:avLst/>
              <a:gdLst>
                <a:gd name="T0" fmla="*/ 0 w 480"/>
                <a:gd name="T1" fmla="*/ 144 h 168"/>
                <a:gd name="T2" fmla="*/ 240 w 480"/>
                <a:gd name="T3" fmla="*/ 144 h 168"/>
                <a:gd name="T4" fmla="*/ 480 w 480"/>
                <a:gd name="T5" fmla="*/ 0 h 168"/>
                <a:gd name="T6" fmla="*/ 0 60000 65536"/>
                <a:gd name="T7" fmla="*/ 0 60000 65536"/>
                <a:gd name="T8" fmla="*/ 0 60000 65536"/>
                <a:gd name="T9" fmla="*/ 0 w 480"/>
                <a:gd name="T10" fmla="*/ 0 h 168"/>
                <a:gd name="T11" fmla="*/ 480 w 480"/>
                <a:gd name="T12" fmla="*/ 168 h 168"/>
              </a:gdLst>
              <a:ahLst/>
              <a:cxnLst>
                <a:cxn ang="T6">
                  <a:pos x="T0" y="T1"/>
                </a:cxn>
                <a:cxn ang="T7">
                  <a:pos x="T2" y="T3"/>
                </a:cxn>
                <a:cxn ang="T8">
                  <a:pos x="T4" y="T5"/>
                </a:cxn>
              </a:cxnLst>
              <a:rect l="T9" t="T10" r="T11" b="T12"/>
              <a:pathLst>
                <a:path w="480" h="168">
                  <a:moveTo>
                    <a:pt x="0" y="144"/>
                  </a:moveTo>
                  <a:cubicBezTo>
                    <a:pt x="80" y="156"/>
                    <a:pt x="160" y="168"/>
                    <a:pt x="240" y="144"/>
                  </a:cubicBezTo>
                  <a:cubicBezTo>
                    <a:pt x="320" y="120"/>
                    <a:pt x="440" y="24"/>
                    <a:pt x="48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66" name="Freeform 91"/>
            <p:cNvSpPr>
              <a:spLocks/>
            </p:cNvSpPr>
            <p:nvPr/>
          </p:nvSpPr>
          <p:spPr bwMode="auto">
            <a:xfrm>
              <a:off x="2685709" y="1513984"/>
              <a:ext cx="520700" cy="152400"/>
            </a:xfrm>
            <a:custGeom>
              <a:avLst/>
              <a:gdLst>
                <a:gd name="T0" fmla="*/ 0 w 384"/>
                <a:gd name="T1" fmla="*/ 96 h 112"/>
                <a:gd name="T2" fmla="*/ 192 w 384"/>
                <a:gd name="T3" fmla="*/ 96 h 112"/>
                <a:gd name="T4" fmla="*/ 384 w 384"/>
                <a:gd name="T5" fmla="*/ 0 h 112"/>
                <a:gd name="T6" fmla="*/ 0 60000 65536"/>
                <a:gd name="T7" fmla="*/ 0 60000 65536"/>
                <a:gd name="T8" fmla="*/ 0 60000 65536"/>
                <a:gd name="T9" fmla="*/ 0 w 384"/>
                <a:gd name="T10" fmla="*/ 0 h 112"/>
                <a:gd name="T11" fmla="*/ 384 w 384"/>
                <a:gd name="T12" fmla="*/ 112 h 112"/>
              </a:gdLst>
              <a:ahLst/>
              <a:cxnLst>
                <a:cxn ang="T6">
                  <a:pos x="T0" y="T1"/>
                </a:cxn>
                <a:cxn ang="T7">
                  <a:pos x="T2" y="T3"/>
                </a:cxn>
                <a:cxn ang="T8">
                  <a:pos x="T4" y="T5"/>
                </a:cxn>
              </a:cxnLst>
              <a:rect l="T9" t="T10" r="T11" b="T12"/>
              <a:pathLst>
                <a:path w="384" h="112">
                  <a:moveTo>
                    <a:pt x="0" y="96"/>
                  </a:moveTo>
                  <a:cubicBezTo>
                    <a:pt x="64" y="104"/>
                    <a:pt x="128" y="112"/>
                    <a:pt x="192" y="96"/>
                  </a:cubicBezTo>
                  <a:cubicBezTo>
                    <a:pt x="256" y="80"/>
                    <a:pt x="352" y="16"/>
                    <a:pt x="384"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67" name="Freeform 92"/>
            <p:cNvSpPr>
              <a:spLocks/>
            </p:cNvSpPr>
            <p:nvPr/>
          </p:nvSpPr>
          <p:spPr bwMode="auto">
            <a:xfrm>
              <a:off x="2815884" y="1448897"/>
              <a:ext cx="325438" cy="76200"/>
            </a:xfrm>
            <a:custGeom>
              <a:avLst/>
              <a:gdLst>
                <a:gd name="T0" fmla="*/ 0 w 240"/>
                <a:gd name="T1" fmla="*/ 48 h 56"/>
                <a:gd name="T2" fmla="*/ 144 w 240"/>
                <a:gd name="T3" fmla="*/ 48 h 56"/>
                <a:gd name="T4" fmla="*/ 240 w 240"/>
                <a:gd name="T5" fmla="*/ 0 h 56"/>
                <a:gd name="T6" fmla="*/ 0 60000 65536"/>
                <a:gd name="T7" fmla="*/ 0 60000 65536"/>
                <a:gd name="T8" fmla="*/ 0 60000 65536"/>
                <a:gd name="T9" fmla="*/ 0 w 240"/>
                <a:gd name="T10" fmla="*/ 0 h 56"/>
                <a:gd name="T11" fmla="*/ 240 w 240"/>
                <a:gd name="T12" fmla="*/ 56 h 56"/>
              </a:gdLst>
              <a:ahLst/>
              <a:cxnLst>
                <a:cxn ang="T6">
                  <a:pos x="T0" y="T1"/>
                </a:cxn>
                <a:cxn ang="T7">
                  <a:pos x="T2" y="T3"/>
                </a:cxn>
                <a:cxn ang="T8">
                  <a:pos x="T4" y="T5"/>
                </a:cxn>
              </a:cxnLst>
              <a:rect l="T9" t="T10" r="T11" b="T12"/>
              <a:pathLst>
                <a:path w="240" h="56">
                  <a:moveTo>
                    <a:pt x="0" y="48"/>
                  </a:moveTo>
                  <a:cubicBezTo>
                    <a:pt x="52" y="52"/>
                    <a:pt x="104" y="56"/>
                    <a:pt x="144" y="48"/>
                  </a:cubicBezTo>
                  <a:cubicBezTo>
                    <a:pt x="184" y="40"/>
                    <a:pt x="212" y="20"/>
                    <a:pt x="24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68" name="Freeform 93"/>
            <p:cNvSpPr>
              <a:spLocks/>
            </p:cNvSpPr>
            <p:nvPr/>
          </p:nvSpPr>
          <p:spPr bwMode="auto">
            <a:xfrm rot="10800000" flipV="1">
              <a:off x="2555534" y="3141172"/>
              <a:ext cx="1299943" cy="215534"/>
            </a:xfrm>
            <a:custGeom>
              <a:avLst/>
              <a:gdLst>
                <a:gd name="T0" fmla="*/ 0 w 1008"/>
                <a:gd name="T1" fmla="*/ 152 h 152"/>
                <a:gd name="T2" fmla="*/ 480 w 1008"/>
                <a:gd name="T3" fmla="*/ 8 h 152"/>
                <a:gd name="T4" fmla="*/ 1008 w 1008"/>
                <a:gd name="T5" fmla="*/ 104 h 152"/>
                <a:gd name="T6" fmla="*/ 0 60000 65536"/>
                <a:gd name="T7" fmla="*/ 0 60000 65536"/>
                <a:gd name="T8" fmla="*/ 0 60000 65536"/>
                <a:gd name="T9" fmla="*/ 0 w 1008"/>
                <a:gd name="T10" fmla="*/ 0 h 152"/>
                <a:gd name="T11" fmla="*/ 1008 w 1008"/>
                <a:gd name="T12" fmla="*/ 152 h 152"/>
              </a:gdLst>
              <a:ahLst/>
              <a:cxnLst>
                <a:cxn ang="T6">
                  <a:pos x="T0" y="T1"/>
                </a:cxn>
                <a:cxn ang="T7">
                  <a:pos x="T2" y="T3"/>
                </a:cxn>
                <a:cxn ang="T8">
                  <a:pos x="T4" y="T5"/>
                </a:cxn>
              </a:cxnLst>
              <a:rect l="T9" t="T10" r="T11" b="T12"/>
              <a:pathLst>
                <a:path w="1008" h="152">
                  <a:moveTo>
                    <a:pt x="0" y="152"/>
                  </a:moveTo>
                  <a:cubicBezTo>
                    <a:pt x="156" y="84"/>
                    <a:pt x="312" y="16"/>
                    <a:pt x="480" y="8"/>
                  </a:cubicBezTo>
                  <a:cubicBezTo>
                    <a:pt x="648" y="0"/>
                    <a:pt x="828" y="52"/>
                    <a:pt x="1008" y="104"/>
                  </a:cubicBezTo>
                </a:path>
              </a:pathLst>
            </a:custGeom>
            <a:noFill/>
            <a:ln w="9525">
              <a:solidFill>
                <a:schemeClr val="tx1"/>
              </a:solidFill>
              <a:round/>
              <a:headEnd type="arrow"/>
              <a:tailEnd type="none" w="med" len="med"/>
            </a:ln>
          </p:spPr>
          <p:txBody>
            <a:bodyPr wrap="none" anchor="ctr">
              <a:prstTxWarp prst="textNoShape">
                <a:avLst/>
              </a:prstTxWarp>
            </a:bodyPr>
            <a:lstStyle/>
            <a:p>
              <a:endParaRPr lang="en-US"/>
            </a:p>
          </p:txBody>
        </p:sp>
        <p:sp>
          <p:nvSpPr>
            <p:cNvPr id="69" name="Freeform 94"/>
            <p:cNvSpPr>
              <a:spLocks/>
            </p:cNvSpPr>
            <p:nvPr/>
          </p:nvSpPr>
          <p:spPr bwMode="auto">
            <a:xfrm flipV="1">
              <a:off x="2620622" y="3596784"/>
              <a:ext cx="650875" cy="228600"/>
            </a:xfrm>
            <a:custGeom>
              <a:avLst/>
              <a:gdLst>
                <a:gd name="T0" fmla="*/ 0 w 480"/>
                <a:gd name="T1" fmla="*/ 144 h 168"/>
                <a:gd name="T2" fmla="*/ 240 w 480"/>
                <a:gd name="T3" fmla="*/ 144 h 168"/>
                <a:gd name="T4" fmla="*/ 480 w 480"/>
                <a:gd name="T5" fmla="*/ 0 h 168"/>
                <a:gd name="T6" fmla="*/ 0 60000 65536"/>
                <a:gd name="T7" fmla="*/ 0 60000 65536"/>
                <a:gd name="T8" fmla="*/ 0 60000 65536"/>
                <a:gd name="T9" fmla="*/ 0 w 480"/>
                <a:gd name="T10" fmla="*/ 0 h 168"/>
                <a:gd name="T11" fmla="*/ 480 w 480"/>
                <a:gd name="T12" fmla="*/ 168 h 168"/>
              </a:gdLst>
              <a:ahLst/>
              <a:cxnLst>
                <a:cxn ang="T6">
                  <a:pos x="T0" y="T1"/>
                </a:cxn>
                <a:cxn ang="T7">
                  <a:pos x="T2" y="T3"/>
                </a:cxn>
                <a:cxn ang="T8">
                  <a:pos x="T4" y="T5"/>
                </a:cxn>
              </a:cxnLst>
              <a:rect l="T9" t="T10" r="T11" b="T12"/>
              <a:pathLst>
                <a:path w="480" h="168">
                  <a:moveTo>
                    <a:pt x="0" y="144"/>
                  </a:moveTo>
                  <a:cubicBezTo>
                    <a:pt x="80" y="156"/>
                    <a:pt x="160" y="168"/>
                    <a:pt x="240" y="144"/>
                  </a:cubicBezTo>
                  <a:cubicBezTo>
                    <a:pt x="320" y="120"/>
                    <a:pt x="440" y="24"/>
                    <a:pt x="48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70" name="Freeform 96"/>
            <p:cNvSpPr>
              <a:spLocks/>
            </p:cNvSpPr>
            <p:nvPr/>
          </p:nvSpPr>
          <p:spPr bwMode="auto">
            <a:xfrm flipV="1">
              <a:off x="2815884" y="3922222"/>
              <a:ext cx="325438" cy="76200"/>
            </a:xfrm>
            <a:custGeom>
              <a:avLst/>
              <a:gdLst>
                <a:gd name="T0" fmla="*/ 0 w 240"/>
                <a:gd name="T1" fmla="*/ 48 h 56"/>
                <a:gd name="T2" fmla="*/ 144 w 240"/>
                <a:gd name="T3" fmla="*/ 48 h 56"/>
                <a:gd name="T4" fmla="*/ 240 w 240"/>
                <a:gd name="T5" fmla="*/ 0 h 56"/>
                <a:gd name="T6" fmla="*/ 0 60000 65536"/>
                <a:gd name="T7" fmla="*/ 0 60000 65536"/>
                <a:gd name="T8" fmla="*/ 0 60000 65536"/>
                <a:gd name="T9" fmla="*/ 0 w 240"/>
                <a:gd name="T10" fmla="*/ 0 h 56"/>
                <a:gd name="T11" fmla="*/ 240 w 240"/>
                <a:gd name="T12" fmla="*/ 56 h 56"/>
              </a:gdLst>
              <a:ahLst/>
              <a:cxnLst>
                <a:cxn ang="T6">
                  <a:pos x="T0" y="T1"/>
                </a:cxn>
                <a:cxn ang="T7">
                  <a:pos x="T2" y="T3"/>
                </a:cxn>
                <a:cxn ang="T8">
                  <a:pos x="T4" y="T5"/>
                </a:cxn>
              </a:cxnLst>
              <a:rect l="T9" t="T10" r="T11" b="T12"/>
              <a:pathLst>
                <a:path w="240" h="56">
                  <a:moveTo>
                    <a:pt x="0" y="48"/>
                  </a:moveTo>
                  <a:cubicBezTo>
                    <a:pt x="52" y="52"/>
                    <a:pt x="104" y="56"/>
                    <a:pt x="144" y="48"/>
                  </a:cubicBezTo>
                  <a:cubicBezTo>
                    <a:pt x="184" y="40"/>
                    <a:pt x="212" y="20"/>
                    <a:pt x="24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71" name="Freeform 42"/>
            <p:cNvSpPr>
              <a:spLocks/>
            </p:cNvSpPr>
            <p:nvPr/>
          </p:nvSpPr>
          <p:spPr bwMode="auto">
            <a:xfrm rot="10800000">
              <a:off x="2562757" y="2177322"/>
              <a:ext cx="1305639" cy="181443"/>
            </a:xfrm>
            <a:custGeom>
              <a:avLst/>
              <a:gdLst>
                <a:gd name="T0" fmla="*/ 0 w 1008"/>
                <a:gd name="T1" fmla="*/ 152 h 152"/>
                <a:gd name="T2" fmla="*/ 480 w 1008"/>
                <a:gd name="T3" fmla="*/ 8 h 152"/>
                <a:gd name="T4" fmla="*/ 1008 w 1008"/>
                <a:gd name="T5" fmla="*/ 104 h 152"/>
                <a:gd name="T6" fmla="*/ 0 60000 65536"/>
                <a:gd name="T7" fmla="*/ 0 60000 65536"/>
                <a:gd name="T8" fmla="*/ 0 60000 65536"/>
                <a:gd name="T9" fmla="*/ 0 w 1008"/>
                <a:gd name="T10" fmla="*/ 0 h 152"/>
                <a:gd name="T11" fmla="*/ 1008 w 1008"/>
                <a:gd name="T12" fmla="*/ 152 h 152"/>
              </a:gdLst>
              <a:ahLst/>
              <a:cxnLst>
                <a:cxn ang="T6">
                  <a:pos x="T0" y="T1"/>
                </a:cxn>
                <a:cxn ang="T7">
                  <a:pos x="T2" y="T3"/>
                </a:cxn>
                <a:cxn ang="T8">
                  <a:pos x="T4" y="T5"/>
                </a:cxn>
              </a:cxnLst>
              <a:rect l="T9" t="T10" r="T11" b="T12"/>
              <a:pathLst>
                <a:path w="1008" h="152">
                  <a:moveTo>
                    <a:pt x="0" y="152"/>
                  </a:moveTo>
                  <a:cubicBezTo>
                    <a:pt x="156" y="84"/>
                    <a:pt x="312" y="16"/>
                    <a:pt x="480" y="8"/>
                  </a:cubicBezTo>
                  <a:cubicBezTo>
                    <a:pt x="648" y="0"/>
                    <a:pt x="828" y="52"/>
                    <a:pt x="1008" y="104"/>
                  </a:cubicBezTo>
                </a:path>
              </a:pathLst>
            </a:custGeom>
            <a:noFill/>
            <a:ln w="9525">
              <a:solidFill>
                <a:schemeClr val="tx1"/>
              </a:solidFill>
              <a:round/>
              <a:headEnd type="arrow"/>
              <a:tailEnd type="none" w="med" len="med"/>
            </a:ln>
          </p:spPr>
          <p:txBody>
            <a:bodyPr wrap="none" anchor="ctr">
              <a:prstTxWarp prst="textNoShape">
                <a:avLst/>
              </a:prstTxWarp>
            </a:bodyPr>
            <a:lstStyle/>
            <a:p>
              <a:endParaRPr lang="en-US"/>
            </a:p>
          </p:txBody>
        </p:sp>
        <p:sp>
          <p:nvSpPr>
            <p:cNvPr id="72" name="Freeform 95"/>
            <p:cNvSpPr>
              <a:spLocks/>
            </p:cNvSpPr>
            <p:nvPr/>
          </p:nvSpPr>
          <p:spPr bwMode="auto">
            <a:xfrm flipV="1">
              <a:off x="2685709" y="3749184"/>
              <a:ext cx="520700" cy="152400"/>
            </a:xfrm>
            <a:custGeom>
              <a:avLst/>
              <a:gdLst>
                <a:gd name="T0" fmla="*/ 0 w 384"/>
                <a:gd name="T1" fmla="*/ 96 h 112"/>
                <a:gd name="T2" fmla="*/ 192 w 384"/>
                <a:gd name="T3" fmla="*/ 96 h 112"/>
                <a:gd name="T4" fmla="*/ 384 w 384"/>
                <a:gd name="T5" fmla="*/ 0 h 112"/>
                <a:gd name="T6" fmla="*/ 0 60000 65536"/>
                <a:gd name="T7" fmla="*/ 0 60000 65536"/>
                <a:gd name="T8" fmla="*/ 0 60000 65536"/>
                <a:gd name="T9" fmla="*/ 0 w 384"/>
                <a:gd name="T10" fmla="*/ 0 h 112"/>
                <a:gd name="T11" fmla="*/ 384 w 384"/>
                <a:gd name="T12" fmla="*/ 112 h 112"/>
              </a:gdLst>
              <a:ahLst/>
              <a:cxnLst>
                <a:cxn ang="T6">
                  <a:pos x="T0" y="T1"/>
                </a:cxn>
                <a:cxn ang="T7">
                  <a:pos x="T2" y="T3"/>
                </a:cxn>
                <a:cxn ang="T8">
                  <a:pos x="T4" y="T5"/>
                </a:cxn>
              </a:cxnLst>
              <a:rect l="T9" t="T10" r="T11" b="T12"/>
              <a:pathLst>
                <a:path w="384" h="112">
                  <a:moveTo>
                    <a:pt x="0" y="96"/>
                  </a:moveTo>
                  <a:cubicBezTo>
                    <a:pt x="64" y="104"/>
                    <a:pt x="128" y="112"/>
                    <a:pt x="192" y="96"/>
                  </a:cubicBezTo>
                  <a:cubicBezTo>
                    <a:pt x="256" y="80"/>
                    <a:pt x="352" y="16"/>
                    <a:pt x="384"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grpSp>
      <p:sp>
        <p:nvSpPr>
          <p:cNvPr id="79" name="Line 73"/>
          <p:cNvSpPr>
            <a:spLocks noChangeShapeType="1"/>
          </p:cNvSpPr>
          <p:nvPr/>
        </p:nvSpPr>
        <p:spPr bwMode="auto">
          <a:xfrm>
            <a:off x="195803" y="2373682"/>
            <a:ext cx="0" cy="715963"/>
          </a:xfrm>
          <a:prstGeom prst="line">
            <a:avLst/>
          </a:prstGeom>
          <a:noFill/>
          <a:ln w="12700" cap="flat" cmpd="sng" algn="ctr">
            <a:solidFill>
              <a:schemeClr val="tx1"/>
            </a:solidFill>
            <a:prstDash val="solid"/>
            <a:round/>
            <a:headEnd type="stealth" w="med" len="med"/>
            <a:tailEnd type="stealth" w="med" len="med"/>
          </a:ln>
        </p:spPr>
        <p:txBody>
          <a:bodyPr wrap="none" anchor="ctr">
            <a:prstTxWarp prst="textNoShape">
              <a:avLst/>
            </a:prstTxWarp>
          </a:bodyPr>
          <a:lstStyle/>
          <a:p>
            <a:endParaRPr lang="en-US"/>
          </a:p>
        </p:txBody>
      </p:sp>
      <p:sp>
        <p:nvSpPr>
          <p:cNvPr id="80" name="Text Box 74"/>
          <p:cNvSpPr txBox="1">
            <a:spLocks noChangeArrowheads="1"/>
          </p:cNvSpPr>
          <p:nvPr/>
        </p:nvSpPr>
        <p:spPr bwMode="auto">
          <a:xfrm>
            <a:off x="152400" y="2743867"/>
            <a:ext cx="438096" cy="397305"/>
          </a:xfrm>
          <a:prstGeom prst="rect">
            <a:avLst/>
          </a:prstGeom>
          <a:noFill/>
          <a:ln w="9525">
            <a:noFill/>
            <a:miter lim="800000"/>
            <a:headEnd/>
            <a:tailEnd/>
          </a:ln>
        </p:spPr>
        <p:txBody>
          <a:bodyPr wrap="none">
            <a:prstTxWarp prst="textNoShape">
              <a:avLst/>
            </a:prstTxWarp>
            <a:spAutoFit/>
          </a:bodyPr>
          <a:lstStyle/>
          <a:p>
            <a:r>
              <a:rPr lang="de-DE" sz="2000" dirty="0"/>
              <a:t>2b</a:t>
            </a:r>
          </a:p>
        </p:txBody>
      </p:sp>
      <p:cxnSp>
        <p:nvCxnSpPr>
          <p:cNvPr id="82" name="Straight Arrow Connector 81"/>
          <p:cNvCxnSpPr/>
          <p:nvPr/>
        </p:nvCxnSpPr>
        <p:spPr>
          <a:xfrm>
            <a:off x="1929235" y="4195883"/>
            <a:ext cx="2609066" cy="1588"/>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grpSp>
        <p:nvGrpSpPr>
          <p:cNvPr id="4" name="Group 82"/>
          <p:cNvGrpSpPr/>
          <p:nvPr/>
        </p:nvGrpSpPr>
        <p:grpSpPr>
          <a:xfrm>
            <a:off x="4483200" y="2616724"/>
            <a:ext cx="1595466" cy="379929"/>
            <a:chOff x="531584" y="2618081"/>
            <a:chExt cx="1595466" cy="379929"/>
          </a:xfrm>
        </p:grpSpPr>
        <p:sp>
          <p:nvSpPr>
            <p:cNvPr id="84" name="Oval 18"/>
            <p:cNvSpPr>
              <a:spLocks noChangeArrowheads="1"/>
            </p:cNvSpPr>
            <p:nvPr/>
          </p:nvSpPr>
          <p:spPr bwMode="auto">
            <a:xfrm>
              <a:off x="1606218" y="2618081"/>
              <a:ext cx="520832" cy="195263"/>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89" name="Oval 18"/>
            <p:cNvSpPr>
              <a:spLocks noChangeArrowheads="1"/>
            </p:cNvSpPr>
            <p:nvPr/>
          </p:nvSpPr>
          <p:spPr bwMode="auto">
            <a:xfrm>
              <a:off x="531584" y="2618081"/>
              <a:ext cx="260416" cy="195263"/>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cxnSp>
          <p:nvCxnSpPr>
            <p:cNvPr id="90" name="Straight Arrow Connector 89"/>
            <p:cNvCxnSpPr/>
            <p:nvPr/>
          </p:nvCxnSpPr>
          <p:spPr>
            <a:xfrm>
              <a:off x="792000" y="2727916"/>
              <a:ext cx="814218" cy="1588"/>
            </a:xfrm>
            <a:prstGeom prst="straightConnector1">
              <a:avLst/>
            </a:prstGeom>
            <a:ln w="25400" cap="flat" cmpd="sng" algn="ctr">
              <a:solidFill>
                <a:srgbClr val="000000"/>
              </a:solidFill>
              <a:prstDash val="solid"/>
              <a:round/>
              <a:headEnd type="arrow"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1013279" y="2628678"/>
              <a:ext cx="304800" cy="369332"/>
            </a:xfrm>
            <a:prstGeom prst="rect">
              <a:avLst/>
            </a:prstGeom>
            <a:noFill/>
          </p:spPr>
          <p:txBody>
            <a:bodyPr wrap="square" rtlCol="0">
              <a:spAutoFit/>
            </a:bodyPr>
            <a:lstStyle/>
            <a:p>
              <a:r>
                <a:rPr lang="en-US" dirty="0" err="1" smtClean="0"/>
                <a:t>z</a:t>
              </a:r>
              <a:endParaRPr lang="en-US" dirty="0"/>
            </a:p>
          </p:txBody>
        </p:sp>
      </p:grpSp>
      <p:cxnSp>
        <p:nvCxnSpPr>
          <p:cNvPr id="92" name="Straight Connector 91"/>
          <p:cNvCxnSpPr/>
          <p:nvPr/>
        </p:nvCxnSpPr>
        <p:spPr>
          <a:xfrm flipH="1" flipV="1">
            <a:off x="3905205" y="2355018"/>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flipV="1">
            <a:off x="3905205" y="3073016"/>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9" name="Oval 18"/>
          <p:cNvSpPr>
            <a:spLocks noChangeArrowheads="1"/>
          </p:cNvSpPr>
          <p:nvPr/>
        </p:nvSpPr>
        <p:spPr bwMode="auto">
          <a:xfrm>
            <a:off x="6553200" y="1351265"/>
            <a:ext cx="520832" cy="195263"/>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100" name="Oval 18"/>
          <p:cNvSpPr>
            <a:spLocks noChangeArrowheads="1"/>
          </p:cNvSpPr>
          <p:nvPr/>
        </p:nvSpPr>
        <p:spPr bwMode="auto">
          <a:xfrm>
            <a:off x="6695766" y="1811957"/>
            <a:ext cx="260416" cy="195263"/>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sp>
        <p:nvSpPr>
          <p:cNvPr id="101" name="TextBox 100"/>
          <p:cNvSpPr txBox="1"/>
          <p:nvPr/>
        </p:nvSpPr>
        <p:spPr>
          <a:xfrm>
            <a:off x="7173915" y="1248153"/>
            <a:ext cx="1371600" cy="323165"/>
          </a:xfrm>
          <a:prstGeom prst="rect">
            <a:avLst/>
          </a:prstGeom>
          <a:noFill/>
        </p:spPr>
        <p:txBody>
          <a:bodyPr wrap="square" rtlCol="0">
            <a:spAutoFit/>
          </a:bodyPr>
          <a:lstStyle/>
          <a:p>
            <a:r>
              <a:rPr lang="en-US" sz="1500" dirty="0" smtClean="0">
                <a:solidFill>
                  <a:srgbClr val="0000FF"/>
                </a:solidFill>
              </a:rPr>
              <a:t>Source, q</a:t>
            </a:r>
            <a:r>
              <a:rPr lang="en-US" sz="1500" baseline="-25000" dirty="0" smtClean="0">
                <a:solidFill>
                  <a:srgbClr val="0000FF"/>
                </a:solidFill>
              </a:rPr>
              <a:t>1</a:t>
            </a:r>
            <a:endParaRPr lang="en-US" sz="1500" dirty="0">
              <a:solidFill>
                <a:srgbClr val="0000FF"/>
              </a:solidFill>
            </a:endParaRPr>
          </a:p>
        </p:txBody>
      </p:sp>
      <p:sp>
        <p:nvSpPr>
          <p:cNvPr id="52" name="TextBox 51"/>
          <p:cNvSpPr txBox="1"/>
          <p:nvPr/>
        </p:nvSpPr>
        <p:spPr>
          <a:xfrm>
            <a:off x="7173915" y="1723718"/>
            <a:ext cx="1371600" cy="323165"/>
          </a:xfrm>
          <a:prstGeom prst="rect">
            <a:avLst/>
          </a:prstGeom>
          <a:noFill/>
        </p:spPr>
        <p:txBody>
          <a:bodyPr wrap="square" rtlCol="0">
            <a:spAutoFit/>
          </a:bodyPr>
          <a:lstStyle/>
          <a:p>
            <a:r>
              <a:rPr lang="en-US" sz="1500" dirty="0" smtClean="0">
                <a:solidFill>
                  <a:srgbClr val="FF0000"/>
                </a:solidFill>
              </a:rPr>
              <a:t>Witness, q</a:t>
            </a:r>
            <a:r>
              <a:rPr lang="en-US" sz="1500" baseline="-25000" dirty="0" smtClean="0">
                <a:solidFill>
                  <a:srgbClr val="FF0000"/>
                </a:solidFill>
              </a:rPr>
              <a:t>2</a:t>
            </a:r>
            <a:endParaRPr lang="en-US" sz="1500" dirty="0">
              <a:solidFill>
                <a:srgbClr val="FF0000"/>
              </a:solidFill>
            </a:endParaRPr>
          </a:p>
        </p:txBody>
      </p:sp>
      <p:sp>
        <p:nvSpPr>
          <p:cNvPr id="55" name="TextBox 54"/>
          <p:cNvSpPr txBox="1"/>
          <p:nvPr/>
        </p:nvSpPr>
        <p:spPr>
          <a:xfrm>
            <a:off x="3097201" y="4140335"/>
            <a:ext cx="304800" cy="369332"/>
          </a:xfrm>
          <a:prstGeom prst="rect">
            <a:avLst/>
          </a:prstGeom>
          <a:noFill/>
        </p:spPr>
        <p:txBody>
          <a:bodyPr wrap="square" rtlCol="0">
            <a:spAutoFit/>
          </a:bodyPr>
          <a:lstStyle/>
          <a:p>
            <a:r>
              <a:rPr lang="en-US" dirty="0" smtClean="0"/>
              <a:t>L</a:t>
            </a:r>
            <a:endParaRPr lang="en-US" dirty="0"/>
          </a:p>
        </p:txBody>
      </p:sp>
      <p:cxnSp>
        <p:nvCxnSpPr>
          <p:cNvPr id="46" name="Straight Arrow Connector 45"/>
          <p:cNvCxnSpPr/>
          <p:nvPr/>
        </p:nvCxnSpPr>
        <p:spPr>
          <a:xfrm>
            <a:off x="195803" y="2715943"/>
            <a:ext cx="7424197" cy="1588"/>
          </a:xfrm>
          <a:prstGeom prst="straightConnector1">
            <a:avLst/>
          </a:prstGeom>
          <a:ln w="19050" cap="flat" cmpd="sng" algn="ctr">
            <a:solidFill>
              <a:schemeClr val="tx1"/>
            </a:solidFill>
            <a:prstDash val="dash"/>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96" name="Content Placeholder 2"/>
          <p:cNvSpPr txBox="1">
            <a:spLocks/>
          </p:cNvSpPr>
          <p:nvPr/>
        </p:nvSpPr>
        <p:spPr>
          <a:xfrm>
            <a:off x="722321" y="4876799"/>
            <a:ext cx="7560000" cy="1433311"/>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Arial"/>
              <a:buChar char="–"/>
              <a:defRPr/>
            </a:pPr>
            <a:r>
              <a:rPr lang="en-US" sz="2000" dirty="0" smtClean="0"/>
              <a:t>In an </a:t>
            </a:r>
            <a:r>
              <a:rPr lang="en-US" sz="2000" dirty="0" err="1" smtClean="0"/>
              <a:t>axisymmetric</a:t>
            </a:r>
            <a:r>
              <a:rPr lang="en-US" sz="2000" dirty="0" smtClean="0"/>
              <a:t> structure (or simply with a top-bottom and left-right symmetry) a source particle traveling on axis cannot induce net transverse forces on a witness particle also following on axis</a:t>
            </a:r>
          </a:p>
          <a:p>
            <a:pPr marL="360000" lvl="1" indent="-285750">
              <a:spcBef>
                <a:spcPct val="20000"/>
              </a:spcBef>
              <a:buFont typeface="Arial"/>
              <a:buChar char="–"/>
              <a:defRPr/>
            </a:pPr>
            <a:r>
              <a:rPr lang="en-US" sz="2000" dirty="0" smtClean="0"/>
              <a:t>At the zero-</a:t>
            </a:r>
            <a:r>
              <a:rPr lang="en-US" sz="2000" dirty="0" err="1" smtClean="0"/>
              <a:t>th</a:t>
            </a:r>
            <a:r>
              <a:rPr lang="en-US" sz="2000" dirty="0" smtClean="0"/>
              <a:t> order, there is no transverse effect</a:t>
            </a:r>
          </a:p>
          <a:p>
            <a:pPr marL="360000" lvl="1" indent="-285750">
              <a:spcBef>
                <a:spcPct val="20000"/>
              </a:spcBef>
              <a:buFont typeface="Arial"/>
              <a:buChar char="–"/>
              <a:defRPr/>
            </a:pPr>
            <a:r>
              <a:rPr lang="en-US" sz="2000" dirty="0" smtClean="0"/>
              <a:t>We need to introduce a breaking of the symmetry to drive transverse effect, but at the first order there are two possibilities, i.e. offset the source or the witness     </a:t>
            </a:r>
            <a:endParaRPr lang="en-US" sz="1935" dirty="0" smtClean="0"/>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6">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a:t>
            </a:r>
            <a:r>
              <a:rPr lang="en-US" sz="3000" b="1" dirty="0" smtClean="0">
                <a:latin typeface="Arial Rounded MT Bold"/>
                <a:cs typeface="Arial Rounded MT Bold"/>
              </a:rPr>
              <a:t>dipolar</a:t>
            </a:r>
            <a:r>
              <a:rPr lang="en-US" sz="3000" dirty="0" smtClean="0">
                <a:latin typeface="Arial Rounded MT Bold"/>
                <a:cs typeface="Arial Rounded MT Bold"/>
              </a:rPr>
              <a:t> wake function: definition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5</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2" name="Freeform 11"/>
          <p:cNvSpPr>
            <a:spLocks/>
          </p:cNvSpPr>
          <p:nvPr/>
        </p:nvSpPr>
        <p:spPr bwMode="auto">
          <a:xfrm>
            <a:off x="2538020" y="3073693"/>
            <a:ext cx="1367185" cy="976313"/>
          </a:xfrm>
          <a:custGeom>
            <a:avLst/>
            <a:gdLst>
              <a:gd name="T0" fmla="*/ 0 w 1200"/>
              <a:gd name="T1" fmla="*/ 0 h 1008"/>
              <a:gd name="T2" fmla="*/ 96 w 1200"/>
              <a:gd name="T3" fmla="*/ 672 h 1008"/>
              <a:gd name="T4" fmla="*/ 432 w 1200"/>
              <a:gd name="T5" fmla="*/ 1008 h 1008"/>
              <a:gd name="T6" fmla="*/ 720 w 1200"/>
              <a:gd name="T7" fmla="*/ 672 h 1008"/>
              <a:gd name="T8" fmla="*/ 960 w 1200"/>
              <a:gd name="T9" fmla="*/ 720 h 1008"/>
              <a:gd name="T10" fmla="*/ 1152 w 1200"/>
              <a:gd name="T11" fmla="*/ 432 h 1008"/>
              <a:gd name="T12" fmla="*/ 1200 w 1200"/>
              <a:gd name="T13" fmla="*/ 0 h 1008"/>
              <a:gd name="T14" fmla="*/ 0 60000 65536"/>
              <a:gd name="T15" fmla="*/ 0 60000 65536"/>
              <a:gd name="T16" fmla="*/ 0 60000 65536"/>
              <a:gd name="T17" fmla="*/ 0 60000 65536"/>
              <a:gd name="T18" fmla="*/ 0 60000 65536"/>
              <a:gd name="T19" fmla="*/ 0 60000 65536"/>
              <a:gd name="T20" fmla="*/ 0 60000 65536"/>
              <a:gd name="T21" fmla="*/ 0 w 1200"/>
              <a:gd name="T22" fmla="*/ 0 h 1008"/>
              <a:gd name="T23" fmla="*/ 1200 w 1200"/>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0" h="1008">
                <a:moveTo>
                  <a:pt x="0" y="0"/>
                </a:moveTo>
                <a:cubicBezTo>
                  <a:pt x="12" y="252"/>
                  <a:pt x="24" y="504"/>
                  <a:pt x="96" y="672"/>
                </a:cubicBezTo>
                <a:cubicBezTo>
                  <a:pt x="168" y="840"/>
                  <a:pt x="328" y="1008"/>
                  <a:pt x="432" y="1008"/>
                </a:cubicBezTo>
                <a:cubicBezTo>
                  <a:pt x="536" y="1008"/>
                  <a:pt x="632" y="720"/>
                  <a:pt x="720" y="672"/>
                </a:cubicBezTo>
                <a:cubicBezTo>
                  <a:pt x="808" y="624"/>
                  <a:pt x="888" y="760"/>
                  <a:pt x="960" y="720"/>
                </a:cubicBezTo>
                <a:cubicBezTo>
                  <a:pt x="1032" y="680"/>
                  <a:pt x="1112" y="552"/>
                  <a:pt x="1152" y="432"/>
                </a:cubicBezTo>
                <a:cubicBezTo>
                  <a:pt x="1192" y="312"/>
                  <a:pt x="1192" y="72"/>
                  <a:pt x="1200" y="0"/>
                </a:cubicBezTo>
              </a:path>
            </a:pathLst>
          </a:custGeom>
          <a:noFill/>
          <a:ln w="28575">
            <a:solidFill>
              <a:schemeClr val="tx1"/>
            </a:solidFill>
            <a:round/>
            <a:headEnd/>
            <a:tailEnd/>
          </a:ln>
        </p:spPr>
        <p:txBody>
          <a:bodyPr wrap="none" anchor="ctr">
            <a:prstTxWarp prst="textNoShape">
              <a:avLst/>
            </a:prstTxWarp>
          </a:bodyPr>
          <a:lstStyle/>
          <a:p>
            <a:endParaRPr lang="en-US"/>
          </a:p>
        </p:txBody>
      </p:sp>
      <p:sp>
        <p:nvSpPr>
          <p:cNvPr id="39" name="Freeform 16"/>
          <p:cNvSpPr>
            <a:spLocks/>
          </p:cNvSpPr>
          <p:nvPr/>
        </p:nvSpPr>
        <p:spPr bwMode="auto">
          <a:xfrm flipV="1">
            <a:off x="2538020" y="1381418"/>
            <a:ext cx="1367185" cy="976313"/>
          </a:xfrm>
          <a:custGeom>
            <a:avLst/>
            <a:gdLst>
              <a:gd name="T0" fmla="*/ 0 w 1200"/>
              <a:gd name="T1" fmla="*/ 0 h 1008"/>
              <a:gd name="T2" fmla="*/ 96 w 1200"/>
              <a:gd name="T3" fmla="*/ 672 h 1008"/>
              <a:gd name="T4" fmla="*/ 432 w 1200"/>
              <a:gd name="T5" fmla="*/ 1008 h 1008"/>
              <a:gd name="T6" fmla="*/ 720 w 1200"/>
              <a:gd name="T7" fmla="*/ 672 h 1008"/>
              <a:gd name="T8" fmla="*/ 960 w 1200"/>
              <a:gd name="T9" fmla="*/ 720 h 1008"/>
              <a:gd name="T10" fmla="*/ 1152 w 1200"/>
              <a:gd name="T11" fmla="*/ 432 h 1008"/>
              <a:gd name="T12" fmla="*/ 1200 w 1200"/>
              <a:gd name="T13" fmla="*/ 0 h 1008"/>
              <a:gd name="T14" fmla="*/ 0 60000 65536"/>
              <a:gd name="T15" fmla="*/ 0 60000 65536"/>
              <a:gd name="T16" fmla="*/ 0 60000 65536"/>
              <a:gd name="T17" fmla="*/ 0 60000 65536"/>
              <a:gd name="T18" fmla="*/ 0 60000 65536"/>
              <a:gd name="T19" fmla="*/ 0 60000 65536"/>
              <a:gd name="T20" fmla="*/ 0 60000 65536"/>
              <a:gd name="T21" fmla="*/ 0 w 1200"/>
              <a:gd name="T22" fmla="*/ 0 h 1008"/>
              <a:gd name="T23" fmla="*/ 1200 w 1200"/>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0" h="1008">
                <a:moveTo>
                  <a:pt x="0" y="0"/>
                </a:moveTo>
                <a:cubicBezTo>
                  <a:pt x="12" y="252"/>
                  <a:pt x="24" y="504"/>
                  <a:pt x="96" y="672"/>
                </a:cubicBezTo>
                <a:cubicBezTo>
                  <a:pt x="168" y="840"/>
                  <a:pt x="328" y="1008"/>
                  <a:pt x="432" y="1008"/>
                </a:cubicBezTo>
                <a:cubicBezTo>
                  <a:pt x="536" y="1008"/>
                  <a:pt x="632" y="720"/>
                  <a:pt x="720" y="672"/>
                </a:cubicBezTo>
                <a:cubicBezTo>
                  <a:pt x="808" y="624"/>
                  <a:pt x="888" y="760"/>
                  <a:pt x="960" y="720"/>
                </a:cubicBezTo>
                <a:cubicBezTo>
                  <a:pt x="1032" y="680"/>
                  <a:pt x="1112" y="552"/>
                  <a:pt x="1152" y="432"/>
                </a:cubicBezTo>
                <a:cubicBezTo>
                  <a:pt x="1192" y="312"/>
                  <a:pt x="1192" y="72"/>
                  <a:pt x="1200" y="0"/>
                </a:cubicBezTo>
              </a:path>
            </a:pathLst>
          </a:custGeom>
          <a:noFill/>
          <a:ln w="28575">
            <a:solidFill>
              <a:schemeClr val="tx1"/>
            </a:solidFill>
            <a:round/>
            <a:headEnd/>
            <a:tailEnd/>
          </a:ln>
        </p:spPr>
        <p:txBody>
          <a:bodyPr wrap="none" anchor="ctr">
            <a:prstTxWarp prst="textNoShape">
              <a:avLst/>
            </a:prstTxWarp>
          </a:bodyPr>
          <a:lstStyle/>
          <a:p>
            <a:endParaRPr lang="en-US"/>
          </a:p>
        </p:txBody>
      </p:sp>
      <p:cxnSp>
        <p:nvCxnSpPr>
          <p:cNvPr id="48" name="Straight Connector 47"/>
          <p:cNvCxnSpPr>
            <a:stCxn id="39" idx="0"/>
          </p:cNvCxnSpPr>
          <p:nvPr/>
        </p:nvCxnSpPr>
        <p:spPr>
          <a:xfrm flipH="1" flipV="1">
            <a:off x="152400" y="2356375"/>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flipV="1">
            <a:off x="152400" y="3072337"/>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3" name="Group 94"/>
          <p:cNvGrpSpPr/>
          <p:nvPr/>
        </p:nvGrpSpPr>
        <p:grpSpPr>
          <a:xfrm>
            <a:off x="2555534" y="1448897"/>
            <a:ext cx="1312862" cy="2549525"/>
            <a:chOff x="2555534" y="1448897"/>
            <a:chExt cx="1312862" cy="2549525"/>
          </a:xfrm>
        </p:grpSpPr>
        <p:sp>
          <p:nvSpPr>
            <p:cNvPr id="65" name="Freeform 90"/>
            <p:cNvSpPr>
              <a:spLocks/>
            </p:cNvSpPr>
            <p:nvPr/>
          </p:nvSpPr>
          <p:spPr bwMode="auto">
            <a:xfrm>
              <a:off x="2631734" y="1644159"/>
              <a:ext cx="639763" cy="228600"/>
            </a:xfrm>
            <a:custGeom>
              <a:avLst/>
              <a:gdLst>
                <a:gd name="T0" fmla="*/ 0 w 480"/>
                <a:gd name="T1" fmla="*/ 144 h 168"/>
                <a:gd name="T2" fmla="*/ 240 w 480"/>
                <a:gd name="T3" fmla="*/ 144 h 168"/>
                <a:gd name="T4" fmla="*/ 480 w 480"/>
                <a:gd name="T5" fmla="*/ 0 h 168"/>
                <a:gd name="T6" fmla="*/ 0 60000 65536"/>
                <a:gd name="T7" fmla="*/ 0 60000 65536"/>
                <a:gd name="T8" fmla="*/ 0 60000 65536"/>
                <a:gd name="T9" fmla="*/ 0 w 480"/>
                <a:gd name="T10" fmla="*/ 0 h 168"/>
                <a:gd name="T11" fmla="*/ 480 w 480"/>
                <a:gd name="T12" fmla="*/ 168 h 168"/>
              </a:gdLst>
              <a:ahLst/>
              <a:cxnLst>
                <a:cxn ang="T6">
                  <a:pos x="T0" y="T1"/>
                </a:cxn>
                <a:cxn ang="T7">
                  <a:pos x="T2" y="T3"/>
                </a:cxn>
                <a:cxn ang="T8">
                  <a:pos x="T4" y="T5"/>
                </a:cxn>
              </a:cxnLst>
              <a:rect l="T9" t="T10" r="T11" b="T12"/>
              <a:pathLst>
                <a:path w="480" h="168">
                  <a:moveTo>
                    <a:pt x="0" y="144"/>
                  </a:moveTo>
                  <a:cubicBezTo>
                    <a:pt x="80" y="156"/>
                    <a:pt x="160" y="168"/>
                    <a:pt x="240" y="144"/>
                  </a:cubicBezTo>
                  <a:cubicBezTo>
                    <a:pt x="320" y="120"/>
                    <a:pt x="440" y="24"/>
                    <a:pt x="48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66" name="Freeform 91"/>
            <p:cNvSpPr>
              <a:spLocks/>
            </p:cNvSpPr>
            <p:nvPr/>
          </p:nvSpPr>
          <p:spPr bwMode="auto">
            <a:xfrm>
              <a:off x="2685709" y="1513984"/>
              <a:ext cx="520700" cy="152400"/>
            </a:xfrm>
            <a:custGeom>
              <a:avLst/>
              <a:gdLst>
                <a:gd name="T0" fmla="*/ 0 w 384"/>
                <a:gd name="T1" fmla="*/ 96 h 112"/>
                <a:gd name="T2" fmla="*/ 192 w 384"/>
                <a:gd name="T3" fmla="*/ 96 h 112"/>
                <a:gd name="T4" fmla="*/ 384 w 384"/>
                <a:gd name="T5" fmla="*/ 0 h 112"/>
                <a:gd name="T6" fmla="*/ 0 60000 65536"/>
                <a:gd name="T7" fmla="*/ 0 60000 65536"/>
                <a:gd name="T8" fmla="*/ 0 60000 65536"/>
                <a:gd name="T9" fmla="*/ 0 w 384"/>
                <a:gd name="T10" fmla="*/ 0 h 112"/>
                <a:gd name="T11" fmla="*/ 384 w 384"/>
                <a:gd name="T12" fmla="*/ 112 h 112"/>
              </a:gdLst>
              <a:ahLst/>
              <a:cxnLst>
                <a:cxn ang="T6">
                  <a:pos x="T0" y="T1"/>
                </a:cxn>
                <a:cxn ang="T7">
                  <a:pos x="T2" y="T3"/>
                </a:cxn>
                <a:cxn ang="T8">
                  <a:pos x="T4" y="T5"/>
                </a:cxn>
              </a:cxnLst>
              <a:rect l="T9" t="T10" r="T11" b="T12"/>
              <a:pathLst>
                <a:path w="384" h="112">
                  <a:moveTo>
                    <a:pt x="0" y="96"/>
                  </a:moveTo>
                  <a:cubicBezTo>
                    <a:pt x="64" y="104"/>
                    <a:pt x="128" y="112"/>
                    <a:pt x="192" y="96"/>
                  </a:cubicBezTo>
                  <a:cubicBezTo>
                    <a:pt x="256" y="80"/>
                    <a:pt x="352" y="16"/>
                    <a:pt x="384"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67" name="Freeform 92"/>
            <p:cNvSpPr>
              <a:spLocks/>
            </p:cNvSpPr>
            <p:nvPr/>
          </p:nvSpPr>
          <p:spPr bwMode="auto">
            <a:xfrm>
              <a:off x="2815884" y="1448897"/>
              <a:ext cx="325438" cy="76200"/>
            </a:xfrm>
            <a:custGeom>
              <a:avLst/>
              <a:gdLst>
                <a:gd name="T0" fmla="*/ 0 w 240"/>
                <a:gd name="T1" fmla="*/ 48 h 56"/>
                <a:gd name="T2" fmla="*/ 144 w 240"/>
                <a:gd name="T3" fmla="*/ 48 h 56"/>
                <a:gd name="T4" fmla="*/ 240 w 240"/>
                <a:gd name="T5" fmla="*/ 0 h 56"/>
                <a:gd name="T6" fmla="*/ 0 60000 65536"/>
                <a:gd name="T7" fmla="*/ 0 60000 65536"/>
                <a:gd name="T8" fmla="*/ 0 60000 65536"/>
                <a:gd name="T9" fmla="*/ 0 w 240"/>
                <a:gd name="T10" fmla="*/ 0 h 56"/>
                <a:gd name="T11" fmla="*/ 240 w 240"/>
                <a:gd name="T12" fmla="*/ 56 h 56"/>
              </a:gdLst>
              <a:ahLst/>
              <a:cxnLst>
                <a:cxn ang="T6">
                  <a:pos x="T0" y="T1"/>
                </a:cxn>
                <a:cxn ang="T7">
                  <a:pos x="T2" y="T3"/>
                </a:cxn>
                <a:cxn ang="T8">
                  <a:pos x="T4" y="T5"/>
                </a:cxn>
              </a:cxnLst>
              <a:rect l="T9" t="T10" r="T11" b="T12"/>
              <a:pathLst>
                <a:path w="240" h="56">
                  <a:moveTo>
                    <a:pt x="0" y="48"/>
                  </a:moveTo>
                  <a:cubicBezTo>
                    <a:pt x="52" y="52"/>
                    <a:pt x="104" y="56"/>
                    <a:pt x="144" y="48"/>
                  </a:cubicBezTo>
                  <a:cubicBezTo>
                    <a:pt x="184" y="40"/>
                    <a:pt x="212" y="20"/>
                    <a:pt x="24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68" name="Freeform 93"/>
            <p:cNvSpPr>
              <a:spLocks/>
            </p:cNvSpPr>
            <p:nvPr/>
          </p:nvSpPr>
          <p:spPr bwMode="auto">
            <a:xfrm rot="10800000" flipV="1">
              <a:off x="2555534" y="3141172"/>
              <a:ext cx="1299943" cy="215534"/>
            </a:xfrm>
            <a:custGeom>
              <a:avLst/>
              <a:gdLst>
                <a:gd name="T0" fmla="*/ 0 w 1008"/>
                <a:gd name="T1" fmla="*/ 152 h 152"/>
                <a:gd name="T2" fmla="*/ 480 w 1008"/>
                <a:gd name="T3" fmla="*/ 8 h 152"/>
                <a:gd name="T4" fmla="*/ 1008 w 1008"/>
                <a:gd name="T5" fmla="*/ 104 h 152"/>
                <a:gd name="T6" fmla="*/ 0 60000 65536"/>
                <a:gd name="T7" fmla="*/ 0 60000 65536"/>
                <a:gd name="T8" fmla="*/ 0 60000 65536"/>
                <a:gd name="T9" fmla="*/ 0 w 1008"/>
                <a:gd name="T10" fmla="*/ 0 h 152"/>
                <a:gd name="T11" fmla="*/ 1008 w 1008"/>
                <a:gd name="T12" fmla="*/ 152 h 152"/>
              </a:gdLst>
              <a:ahLst/>
              <a:cxnLst>
                <a:cxn ang="T6">
                  <a:pos x="T0" y="T1"/>
                </a:cxn>
                <a:cxn ang="T7">
                  <a:pos x="T2" y="T3"/>
                </a:cxn>
                <a:cxn ang="T8">
                  <a:pos x="T4" y="T5"/>
                </a:cxn>
              </a:cxnLst>
              <a:rect l="T9" t="T10" r="T11" b="T12"/>
              <a:pathLst>
                <a:path w="1008" h="152">
                  <a:moveTo>
                    <a:pt x="0" y="152"/>
                  </a:moveTo>
                  <a:cubicBezTo>
                    <a:pt x="156" y="84"/>
                    <a:pt x="312" y="16"/>
                    <a:pt x="480" y="8"/>
                  </a:cubicBezTo>
                  <a:cubicBezTo>
                    <a:pt x="648" y="0"/>
                    <a:pt x="828" y="52"/>
                    <a:pt x="1008" y="104"/>
                  </a:cubicBezTo>
                </a:path>
              </a:pathLst>
            </a:custGeom>
            <a:noFill/>
            <a:ln w="9525">
              <a:solidFill>
                <a:schemeClr val="tx1"/>
              </a:solidFill>
              <a:round/>
              <a:headEnd type="arrow"/>
              <a:tailEnd type="none" w="med" len="med"/>
            </a:ln>
          </p:spPr>
          <p:txBody>
            <a:bodyPr wrap="none" anchor="ctr">
              <a:prstTxWarp prst="textNoShape">
                <a:avLst/>
              </a:prstTxWarp>
            </a:bodyPr>
            <a:lstStyle/>
            <a:p>
              <a:endParaRPr lang="en-US"/>
            </a:p>
          </p:txBody>
        </p:sp>
        <p:sp>
          <p:nvSpPr>
            <p:cNvPr id="69" name="Freeform 94"/>
            <p:cNvSpPr>
              <a:spLocks/>
            </p:cNvSpPr>
            <p:nvPr/>
          </p:nvSpPr>
          <p:spPr bwMode="auto">
            <a:xfrm flipV="1">
              <a:off x="2620622" y="3596784"/>
              <a:ext cx="650875" cy="228600"/>
            </a:xfrm>
            <a:custGeom>
              <a:avLst/>
              <a:gdLst>
                <a:gd name="T0" fmla="*/ 0 w 480"/>
                <a:gd name="T1" fmla="*/ 144 h 168"/>
                <a:gd name="T2" fmla="*/ 240 w 480"/>
                <a:gd name="T3" fmla="*/ 144 h 168"/>
                <a:gd name="T4" fmla="*/ 480 w 480"/>
                <a:gd name="T5" fmla="*/ 0 h 168"/>
                <a:gd name="T6" fmla="*/ 0 60000 65536"/>
                <a:gd name="T7" fmla="*/ 0 60000 65536"/>
                <a:gd name="T8" fmla="*/ 0 60000 65536"/>
                <a:gd name="T9" fmla="*/ 0 w 480"/>
                <a:gd name="T10" fmla="*/ 0 h 168"/>
                <a:gd name="T11" fmla="*/ 480 w 480"/>
                <a:gd name="T12" fmla="*/ 168 h 168"/>
              </a:gdLst>
              <a:ahLst/>
              <a:cxnLst>
                <a:cxn ang="T6">
                  <a:pos x="T0" y="T1"/>
                </a:cxn>
                <a:cxn ang="T7">
                  <a:pos x="T2" y="T3"/>
                </a:cxn>
                <a:cxn ang="T8">
                  <a:pos x="T4" y="T5"/>
                </a:cxn>
              </a:cxnLst>
              <a:rect l="T9" t="T10" r="T11" b="T12"/>
              <a:pathLst>
                <a:path w="480" h="168">
                  <a:moveTo>
                    <a:pt x="0" y="144"/>
                  </a:moveTo>
                  <a:cubicBezTo>
                    <a:pt x="80" y="156"/>
                    <a:pt x="160" y="168"/>
                    <a:pt x="240" y="144"/>
                  </a:cubicBezTo>
                  <a:cubicBezTo>
                    <a:pt x="320" y="120"/>
                    <a:pt x="440" y="24"/>
                    <a:pt x="48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70" name="Freeform 96"/>
            <p:cNvSpPr>
              <a:spLocks/>
            </p:cNvSpPr>
            <p:nvPr/>
          </p:nvSpPr>
          <p:spPr bwMode="auto">
            <a:xfrm flipV="1">
              <a:off x="2815884" y="3922222"/>
              <a:ext cx="325438" cy="76200"/>
            </a:xfrm>
            <a:custGeom>
              <a:avLst/>
              <a:gdLst>
                <a:gd name="T0" fmla="*/ 0 w 240"/>
                <a:gd name="T1" fmla="*/ 48 h 56"/>
                <a:gd name="T2" fmla="*/ 144 w 240"/>
                <a:gd name="T3" fmla="*/ 48 h 56"/>
                <a:gd name="T4" fmla="*/ 240 w 240"/>
                <a:gd name="T5" fmla="*/ 0 h 56"/>
                <a:gd name="T6" fmla="*/ 0 60000 65536"/>
                <a:gd name="T7" fmla="*/ 0 60000 65536"/>
                <a:gd name="T8" fmla="*/ 0 60000 65536"/>
                <a:gd name="T9" fmla="*/ 0 w 240"/>
                <a:gd name="T10" fmla="*/ 0 h 56"/>
                <a:gd name="T11" fmla="*/ 240 w 240"/>
                <a:gd name="T12" fmla="*/ 56 h 56"/>
              </a:gdLst>
              <a:ahLst/>
              <a:cxnLst>
                <a:cxn ang="T6">
                  <a:pos x="T0" y="T1"/>
                </a:cxn>
                <a:cxn ang="T7">
                  <a:pos x="T2" y="T3"/>
                </a:cxn>
                <a:cxn ang="T8">
                  <a:pos x="T4" y="T5"/>
                </a:cxn>
              </a:cxnLst>
              <a:rect l="T9" t="T10" r="T11" b="T12"/>
              <a:pathLst>
                <a:path w="240" h="56">
                  <a:moveTo>
                    <a:pt x="0" y="48"/>
                  </a:moveTo>
                  <a:cubicBezTo>
                    <a:pt x="52" y="52"/>
                    <a:pt x="104" y="56"/>
                    <a:pt x="144" y="48"/>
                  </a:cubicBezTo>
                  <a:cubicBezTo>
                    <a:pt x="184" y="40"/>
                    <a:pt x="212" y="20"/>
                    <a:pt x="24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71" name="Freeform 42"/>
            <p:cNvSpPr>
              <a:spLocks/>
            </p:cNvSpPr>
            <p:nvPr/>
          </p:nvSpPr>
          <p:spPr bwMode="auto">
            <a:xfrm rot="10800000">
              <a:off x="2562757" y="2177322"/>
              <a:ext cx="1305639" cy="181443"/>
            </a:xfrm>
            <a:custGeom>
              <a:avLst/>
              <a:gdLst>
                <a:gd name="T0" fmla="*/ 0 w 1008"/>
                <a:gd name="T1" fmla="*/ 152 h 152"/>
                <a:gd name="T2" fmla="*/ 480 w 1008"/>
                <a:gd name="T3" fmla="*/ 8 h 152"/>
                <a:gd name="T4" fmla="*/ 1008 w 1008"/>
                <a:gd name="T5" fmla="*/ 104 h 152"/>
                <a:gd name="T6" fmla="*/ 0 60000 65536"/>
                <a:gd name="T7" fmla="*/ 0 60000 65536"/>
                <a:gd name="T8" fmla="*/ 0 60000 65536"/>
                <a:gd name="T9" fmla="*/ 0 w 1008"/>
                <a:gd name="T10" fmla="*/ 0 h 152"/>
                <a:gd name="T11" fmla="*/ 1008 w 1008"/>
                <a:gd name="T12" fmla="*/ 152 h 152"/>
              </a:gdLst>
              <a:ahLst/>
              <a:cxnLst>
                <a:cxn ang="T6">
                  <a:pos x="T0" y="T1"/>
                </a:cxn>
                <a:cxn ang="T7">
                  <a:pos x="T2" y="T3"/>
                </a:cxn>
                <a:cxn ang="T8">
                  <a:pos x="T4" y="T5"/>
                </a:cxn>
              </a:cxnLst>
              <a:rect l="T9" t="T10" r="T11" b="T12"/>
              <a:pathLst>
                <a:path w="1008" h="152">
                  <a:moveTo>
                    <a:pt x="0" y="152"/>
                  </a:moveTo>
                  <a:cubicBezTo>
                    <a:pt x="156" y="84"/>
                    <a:pt x="312" y="16"/>
                    <a:pt x="480" y="8"/>
                  </a:cubicBezTo>
                  <a:cubicBezTo>
                    <a:pt x="648" y="0"/>
                    <a:pt x="828" y="52"/>
                    <a:pt x="1008" y="104"/>
                  </a:cubicBezTo>
                </a:path>
              </a:pathLst>
            </a:custGeom>
            <a:noFill/>
            <a:ln w="9525">
              <a:solidFill>
                <a:schemeClr val="tx1"/>
              </a:solidFill>
              <a:round/>
              <a:headEnd type="arrow"/>
              <a:tailEnd type="none" w="med" len="med"/>
            </a:ln>
          </p:spPr>
          <p:txBody>
            <a:bodyPr wrap="none" anchor="ctr">
              <a:prstTxWarp prst="textNoShape">
                <a:avLst/>
              </a:prstTxWarp>
            </a:bodyPr>
            <a:lstStyle/>
            <a:p>
              <a:endParaRPr lang="en-US"/>
            </a:p>
          </p:txBody>
        </p:sp>
        <p:sp>
          <p:nvSpPr>
            <p:cNvPr id="72" name="Freeform 95"/>
            <p:cNvSpPr>
              <a:spLocks/>
            </p:cNvSpPr>
            <p:nvPr/>
          </p:nvSpPr>
          <p:spPr bwMode="auto">
            <a:xfrm flipV="1">
              <a:off x="2685709" y="3749184"/>
              <a:ext cx="520700" cy="152400"/>
            </a:xfrm>
            <a:custGeom>
              <a:avLst/>
              <a:gdLst>
                <a:gd name="T0" fmla="*/ 0 w 384"/>
                <a:gd name="T1" fmla="*/ 96 h 112"/>
                <a:gd name="T2" fmla="*/ 192 w 384"/>
                <a:gd name="T3" fmla="*/ 96 h 112"/>
                <a:gd name="T4" fmla="*/ 384 w 384"/>
                <a:gd name="T5" fmla="*/ 0 h 112"/>
                <a:gd name="T6" fmla="*/ 0 60000 65536"/>
                <a:gd name="T7" fmla="*/ 0 60000 65536"/>
                <a:gd name="T8" fmla="*/ 0 60000 65536"/>
                <a:gd name="T9" fmla="*/ 0 w 384"/>
                <a:gd name="T10" fmla="*/ 0 h 112"/>
                <a:gd name="T11" fmla="*/ 384 w 384"/>
                <a:gd name="T12" fmla="*/ 112 h 112"/>
              </a:gdLst>
              <a:ahLst/>
              <a:cxnLst>
                <a:cxn ang="T6">
                  <a:pos x="T0" y="T1"/>
                </a:cxn>
                <a:cxn ang="T7">
                  <a:pos x="T2" y="T3"/>
                </a:cxn>
                <a:cxn ang="T8">
                  <a:pos x="T4" y="T5"/>
                </a:cxn>
              </a:cxnLst>
              <a:rect l="T9" t="T10" r="T11" b="T12"/>
              <a:pathLst>
                <a:path w="384" h="112">
                  <a:moveTo>
                    <a:pt x="0" y="96"/>
                  </a:moveTo>
                  <a:cubicBezTo>
                    <a:pt x="64" y="104"/>
                    <a:pt x="128" y="112"/>
                    <a:pt x="192" y="96"/>
                  </a:cubicBezTo>
                  <a:cubicBezTo>
                    <a:pt x="256" y="80"/>
                    <a:pt x="352" y="16"/>
                    <a:pt x="384"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grpSp>
      <p:sp>
        <p:nvSpPr>
          <p:cNvPr id="79" name="Line 73"/>
          <p:cNvSpPr>
            <a:spLocks noChangeShapeType="1"/>
          </p:cNvSpPr>
          <p:nvPr/>
        </p:nvSpPr>
        <p:spPr bwMode="auto">
          <a:xfrm>
            <a:off x="195803" y="2373682"/>
            <a:ext cx="0" cy="715963"/>
          </a:xfrm>
          <a:prstGeom prst="line">
            <a:avLst/>
          </a:prstGeom>
          <a:noFill/>
          <a:ln w="12700" cap="flat" cmpd="sng" algn="ctr">
            <a:solidFill>
              <a:schemeClr val="tx1"/>
            </a:solidFill>
            <a:prstDash val="solid"/>
            <a:round/>
            <a:headEnd type="stealth" w="med" len="med"/>
            <a:tailEnd type="stealth" w="med" len="med"/>
          </a:ln>
        </p:spPr>
        <p:txBody>
          <a:bodyPr wrap="none" anchor="ctr">
            <a:prstTxWarp prst="textNoShape">
              <a:avLst/>
            </a:prstTxWarp>
          </a:bodyPr>
          <a:lstStyle/>
          <a:p>
            <a:endParaRPr lang="en-US"/>
          </a:p>
        </p:txBody>
      </p:sp>
      <p:sp>
        <p:nvSpPr>
          <p:cNvPr id="80" name="Text Box 74"/>
          <p:cNvSpPr txBox="1">
            <a:spLocks noChangeArrowheads="1"/>
          </p:cNvSpPr>
          <p:nvPr/>
        </p:nvSpPr>
        <p:spPr bwMode="auto">
          <a:xfrm>
            <a:off x="152400" y="2743867"/>
            <a:ext cx="438096" cy="397305"/>
          </a:xfrm>
          <a:prstGeom prst="rect">
            <a:avLst/>
          </a:prstGeom>
          <a:noFill/>
          <a:ln w="9525">
            <a:noFill/>
            <a:miter lim="800000"/>
            <a:headEnd/>
            <a:tailEnd/>
          </a:ln>
        </p:spPr>
        <p:txBody>
          <a:bodyPr wrap="none">
            <a:prstTxWarp prst="textNoShape">
              <a:avLst/>
            </a:prstTxWarp>
            <a:spAutoFit/>
          </a:bodyPr>
          <a:lstStyle/>
          <a:p>
            <a:r>
              <a:rPr lang="de-DE" sz="2000" dirty="0"/>
              <a:t>2b</a:t>
            </a:r>
          </a:p>
        </p:txBody>
      </p:sp>
      <p:cxnSp>
        <p:nvCxnSpPr>
          <p:cNvPr id="82" name="Straight Arrow Connector 81"/>
          <p:cNvCxnSpPr/>
          <p:nvPr/>
        </p:nvCxnSpPr>
        <p:spPr>
          <a:xfrm>
            <a:off x="1929235" y="4195883"/>
            <a:ext cx="2609066" cy="1588"/>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grpSp>
        <p:nvGrpSpPr>
          <p:cNvPr id="4" name="Group 82"/>
          <p:cNvGrpSpPr/>
          <p:nvPr/>
        </p:nvGrpSpPr>
        <p:grpSpPr>
          <a:xfrm>
            <a:off x="4483200" y="2432058"/>
            <a:ext cx="1595466" cy="564595"/>
            <a:chOff x="531584" y="2433415"/>
            <a:chExt cx="1595466" cy="564595"/>
          </a:xfrm>
        </p:grpSpPr>
        <p:sp>
          <p:nvSpPr>
            <p:cNvPr id="84" name="Oval 18"/>
            <p:cNvSpPr>
              <a:spLocks noChangeArrowheads="1"/>
            </p:cNvSpPr>
            <p:nvPr/>
          </p:nvSpPr>
          <p:spPr bwMode="auto">
            <a:xfrm>
              <a:off x="1606218" y="2433415"/>
              <a:ext cx="520832" cy="195263"/>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89" name="Oval 18"/>
            <p:cNvSpPr>
              <a:spLocks noChangeArrowheads="1"/>
            </p:cNvSpPr>
            <p:nvPr/>
          </p:nvSpPr>
          <p:spPr bwMode="auto">
            <a:xfrm>
              <a:off x="531584" y="2618081"/>
              <a:ext cx="260416" cy="195263"/>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cxnSp>
          <p:nvCxnSpPr>
            <p:cNvPr id="90" name="Straight Arrow Connector 89"/>
            <p:cNvCxnSpPr/>
            <p:nvPr/>
          </p:nvCxnSpPr>
          <p:spPr>
            <a:xfrm>
              <a:off x="792000" y="2727916"/>
              <a:ext cx="814218" cy="1588"/>
            </a:xfrm>
            <a:prstGeom prst="straightConnector1">
              <a:avLst/>
            </a:prstGeom>
            <a:ln w="25400" cap="flat" cmpd="sng" algn="ctr">
              <a:solidFill>
                <a:srgbClr val="000000"/>
              </a:solidFill>
              <a:prstDash val="solid"/>
              <a:round/>
              <a:headEnd type="arrow"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1013279" y="2628678"/>
              <a:ext cx="304800" cy="369332"/>
            </a:xfrm>
            <a:prstGeom prst="rect">
              <a:avLst/>
            </a:prstGeom>
            <a:noFill/>
          </p:spPr>
          <p:txBody>
            <a:bodyPr wrap="square" rtlCol="0">
              <a:spAutoFit/>
            </a:bodyPr>
            <a:lstStyle/>
            <a:p>
              <a:r>
                <a:rPr lang="en-US" dirty="0" err="1" smtClean="0"/>
                <a:t>z</a:t>
              </a:r>
              <a:endParaRPr lang="en-US" dirty="0"/>
            </a:p>
          </p:txBody>
        </p:sp>
      </p:grpSp>
      <p:cxnSp>
        <p:nvCxnSpPr>
          <p:cNvPr id="92" name="Straight Connector 91"/>
          <p:cNvCxnSpPr/>
          <p:nvPr/>
        </p:nvCxnSpPr>
        <p:spPr>
          <a:xfrm flipH="1" flipV="1">
            <a:off x="3905205" y="2355018"/>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flipV="1">
            <a:off x="3905205" y="3073016"/>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9" name="Oval 18"/>
          <p:cNvSpPr>
            <a:spLocks noChangeArrowheads="1"/>
          </p:cNvSpPr>
          <p:nvPr/>
        </p:nvSpPr>
        <p:spPr bwMode="auto">
          <a:xfrm>
            <a:off x="6553200" y="1351265"/>
            <a:ext cx="520832" cy="195263"/>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100" name="Oval 18"/>
          <p:cNvSpPr>
            <a:spLocks noChangeArrowheads="1"/>
          </p:cNvSpPr>
          <p:nvPr/>
        </p:nvSpPr>
        <p:spPr bwMode="auto">
          <a:xfrm>
            <a:off x="6695766" y="1811957"/>
            <a:ext cx="260416" cy="195263"/>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sp>
        <p:nvSpPr>
          <p:cNvPr id="101" name="TextBox 100"/>
          <p:cNvSpPr txBox="1"/>
          <p:nvPr/>
        </p:nvSpPr>
        <p:spPr>
          <a:xfrm>
            <a:off x="7173915" y="1248153"/>
            <a:ext cx="1371600" cy="323165"/>
          </a:xfrm>
          <a:prstGeom prst="rect">
            <a:avLst/>
          </a:prstGeom>
          <a:noFill/>
        </p:spPr>
        <p:txBody>
          <a:bodyPr wrap="square" rtlCol="0">
            <a:spAutoFit/>
          </a:bodyPr>
          <a:lstStyle/>
          <a:p>
            <a:r>
              <a:rPr lang="en-US" sz="1500" dirty="0" smtClean="0">
                <a:solidFill>
                  <a:srgbClr val="0000FF"/>
                </a:solidFill>
              </a:rPr>
              <a:t>Source, q</a:t>
            </a:r>
            <a:r>
              <a:rPr lang="en-US" sz="1500" baseline="-25000" dirty="0" smtClean="0">
                <a:solidFill>
                  <a:srgbClr val="0000FF"/>
                </a:solidFill>
              </a:rPr>
              <a:t>1</a:t>
            </a:r>
            <a:endParaRPr lang="en-US" sz="1500" dirty="0">
              <a:solidFill>
                <a:srgbClr val="0000FF"/>
              </a:solidFill>
            </a:endParaRPr>
          </a:p>
        </p:txBody>
      </p:sp>
      <p:sp>
        <p:nvSpPr>
          <p:cNvPr id="52" name="TextBox 51"/>
          <p:cNvSpPr txBox="1"/>
          <p:nvPr/>
        </p:nvSpPr>
        <p:spPr>
          <a:xfrm>
            <a:off x="7173915" y="1723718"/>
            <a:ext cx="1371600" cy="323165"/>
          </a:xfrm>
          <a:prstGeom prst="rect">
            <a:avLst/>
          </a:prstGeom>
          <a:noFill/>
        </p:spPr>
        <p:txBody>
          <a:bodyPr wrap="square" rtlCol="0">
            <a:spAutoFit/>
          </a:bodyPr>
          <a:lstStyle/>
          <a:p>
            <a:r>
              <a:rPr lang="en-US" sz="1500" dirty="0" smtClean="0">
                <a:solidFill>
                  <a:srgbClr val="FF0000"/>
                </a:solidFill>
              </a:rPr>
              <a:t>Witness, q</a:t>
            </a:r>
            <a:r>
              <a:rPr lang="en-US" sz="1500" baseline="-25000" dirty="0" smtClean="0">
                <a:solidFill>
                  <a:srgbClr val="FF0000"/>
                </a:solidFill>
              </a:rPr>
              <a:t>2</a:t>
            </a:r>
            <a:endParaRPr lang="en-US" sz="1500" dirty="0">
              <a:solidFill>
                <a:srgbClr val="FF0000"/>
              </a:solidFill>
            </a:endParaRPr>
          </a:p>
        </p:txBody>
      </p:sp>
      <p:sp>
        <p:nvSpPr>
          <p:cNvPr id="55" name="TextBox 54"/>
          <p:cNvSpPr txBox="1"/>
          <p:nvPr/>
        </p:nvSpPr>
        <p:spPr>
          <a:xfrm>
            <a:off x="3097201" y="4140335"/>
            <a:ext cx="304800" cy="369332"/>
          </a:xfrm>
          <a:prstGeom prst="rect">
            <a:avLst/>
          </a:prstGeom>
          <a:noFill/>
        </p:spPr>
        <p:txBody>
          <a:bodyPr wrap="square" rtlCol="0">
            <a:spAutoFit/>
          </a:bodyPr>
          <a:lstStyle/>
          <a:p>
            <a:r>
              <a:rPr lang="en-US" dirty="0" smtClean="0"/>
              <a:t>L</a:t>
            </a:r>
            <a:endParaRPr lang="en-US" dirty="0"/>
          </a:p>
        </p:txBody>
      </p:sp>
      <p:sp>
        <p:nvSpPr>
          <p:cNvPr id="61" name="Rectangle 60"/>
          <p:cNvSpPr/>
          <p:nvPr/>
        </p:nvSpPr>
        <p:spPr>
          <a:xfrm>
            <a:off x="839304" y="4594088"/>
            <a:ext cx="3908863" cy="1468782"/>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nvCxnSpPr>
        <p:spPr>
          <a:xfrm>
            <a:off x="195803" y="2715943"/>
            <a:ext cx="7424197" cy="1588"/>
          </a:xfrm>
          <a:prstGeom prst="straightConnector1">
            <a:avLst/>
          </a:prstGeom>
          <a:ln w="19050" cap="flat" cmpd="sng" algn="ctr">
            <a:solidFill>
              <a:schemeClr val="tx1"/>
            </a:solidFill>
            <a:prstDash val="dash"/>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rot="5400000">
            <a:off x="6148883" y="2574000"/>
            <a:ext cx="283885" cy="1588"/>
          </a:xfrm>
          <a:prstGeom prst="straightConnector1">
            <a:avLst/>
          </a:prstGeom>
          <a:ln w="9525" cap="flat" cmpd="sng" algn="ctr">
            <a:solidFill>
              <a:srgbClr val="000000"/>
            </a:solidFill>
            <a:prstDash val="solid"/>
            <a:round/>
            <a:headEnd type="arrow"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6287156" y="2337982"/>
            <a:ext cx="1104244" cy="323165"/>
          </a:xfrm>
          <a:prstGeom prst="rect">
            <a:avLst/>
          </a:prstGeom>
          <a:noFill/>
        </p:spPr>
        <p:txBody>
          <a:bodyPr wrap="square" rtlCol="0">
            <a:spAutoFit/>
          </a:bodyPr>
          <a:lstStyle/>
          <a:p>
            <a:r>
              <a:rPr lang="en-US" sz="1500" dirty="0" smtClean="0">
                <a:latin typeface="Symbol" charset="2"/>
                <a:cs typeface="Symbol" charset="2"/>
              </a:rPr>
              <a:t>D</a:t>
            </a:r>
            <a:r>
              <a:rPr lang="en-US" sz="1500" dirty="0" smtClean="0"/>
              <a:t>x</a:t>
            </a:r>
            <a:r>
              <a:rPr lang="en-US" sz="1500" baseline="-25000" dirty="0" smtClean="0"/>
              <a:t>1</a:t>
            </a:r>
            <a:r>
              <a:rPr lang="en-US" sz="1500" dirty="0" smtClean="0"/>
              <a:t> (or </a:t>
            </a:r>
            <a:r>
              <a:rPr lang="en-US" sz="1500" dirty="0" smtClean="0">
                <a:latin typeface="Symbol" charset="2"/>
                <a:cs typeface="Symbol" charset="2"/>
              </a:rPr>
              <a:t>D</a:t>
            </a:r>
            <a:r>
              <a:rPr lang="en-US" sz="1500" dirty="0" smtClean="0">
                <a:cs typeface="Symbol" charset="2"/>
              </a:rPr>
              <a:t>y</a:t>
            </a:r>
            <a:r>
              <a:rPr lang="en-US" sz="1500" baseline="-25000" dirty="0" smtClean="0">
                <a:cs typeface="Symbol" charset="2"/>
              </a:rPr>
              <a:t>1</a:t>
            </a:r>
            <a:r>
              <a:rPr lang="en-US" sz="1500" dirty="0" smtClean="0">
                <a:cs typeface="Symbol" charset="2"/>
              </a:rPr>
              <a:t>)</a:t>
            </a:r>
            <a:endParaRPr lang="en-US" sz="1500" dirty="0"/>
          </a:p>
        </p:txBody>
      </p:sp>
      <p:pic>
        <p:nvPicPr>
          <p:cNvPr id="60" name="Picture 59" descr="latex-image-1.pdf"/>
          <p:cNvPicPr>
            <a:picLocks noChangeAspect="1"/>
          </p:cNvPicPr>
          <p:nvPr/>
        </p:nvPicPr>
        <p:blipFill>
          <a:blip r:embed="rId5"/>
          <a:stretch>
            <a:fillRect/>
          </a:stretch>
        </p:blipFill>
        <p:spPr>
          <a:xfrm>
            <a:off x="5329978" y="5033259"/>
            <a:ext cx="3488108" cy="540000"/>
          </a:xfrm>
          <a:prstGeom prst="rect">
            <a:avLst/>
          </a:prstGeom>
        </p:spPr>
      </p:pic>
      <p:grpSp>
        <p:nvGrpSpPr>
          <p:cNvPr id="5" name="Group 94"/>
          <p:cNvGrpSpPr/>
          <p:nvPr/>
        </p:nvGrpSpPr>
        <p:grpSpPr>
          <a:xfrm>
            <a:off x="3684336" y="6217478"/>
            <a:ext cx="2755270" cy="540000"/>
            <a:chOff x="3684336" y="6217478"/>
            <a:chExt cx="2755270" cy="540000"/>
          </a:xfrm>
        </p:grpSpPr>
        <p:sp>
          <p:nvSpPr>
            <p:cNvPr id="74" name="Chevron 73"/>
            <p:cNvSpPr/>
            <p:nvPr/>
          </p:nvSpPr>
          <p:spPr>
            <a:xfrm>
              <a:off x="3684336" y="6332330"/>
              <a:ext cx="484632" cy="315844"/>
            </a:xfrm>
            <a:prstGeom prst="chevron">
              <a:avLst>
                <a:gd name="adj" fmla="val 7443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1" name="Picture 80" descr="latex-image-1.pdf"/>
            <p:cNvPicPr>
              <a:picLocks noChangeAspect="1"/>
            </p:cNvPicPr>
            <p:nvPr/>
          </p:nvPicPr>
          <p:blipFill>
            <a:blip r:embed="rId6"/>
            <a:stretch>
              <a:fillRect/>
            </a:stretch>
          </p:blipFill>
          <p:spPr>
            <a:xfrm>
              <a:off x="4358630" y="6217478"/>
              <a:ext cx="2080976" cy="540000"/>
            </a:xfrm>
            <a:prstGeom prst="rect">
              <a:avLst/>
            </a:prstGeom>
          </p:spPr>
        </p:pic>
      </p:grpSp>
      <p:grpSp>
        <p:nvGrpSpPr>
          <p:cNvPr id="7" name="Group 93"/>
          <p:cNvGrpSpPr/>
          <p:nvPr/>
        </p:nvGrpSpPr>
        <p:grpSpPr>
          <a:xfrm>
            <a:off x="1816855" y="6062870"/>
            <a:ext cx="1727740" cy="658605"/>
            <a:chOff x="1816855" y="6062870"/>
            <a:chExt cx="1727740" cy="658605"/>
          </a:xfrm>
        </p:grpSpPr>
        <p:sp>
          <p:nvSpPr>
            <p:cNvPr id="63" name="Bent Arrow 62"/>
            <p:cNvSpPr/>
            <p:nvPr/>
          </p:nvSpPr>
          <p:spPr>
            <a:xfrm flipV="1">
              <a:off x="1816855" y="6062870"/>
              <a:ext cx="627723" cy="658605"/>
            </a:xfrm>
            <a:prstGeom prst="bentArrow">
              <a:avLst>
                <a:gd name="adj1" fmla="val 32037"/>
                <a:gd name="adj2" fmla="val 35177"/>
                <a:gd name="adj3" fmla="val 25000"/>
                <a:gd name="adj4" fmla="val 6546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3" name="Picture 82" descr="latex-image-1.pdf"/>
            <p:cNvPicPr>
              <a:picLocks noChangeAspect="1"/>
            </p:cNvPicPr>
            <p:nvPr/>
          </p:nvPicPr>
          <p:blipFill>
            <a:blip r:embed="rId7"/>
            <a:stretch>
              <a:fillRect/>
            </a:stretch>
          </p:blipFill>
          <p:spPr>
            <a:xfrm>
              <a:off x="2555533" y="6356350"/>
              <a:ext cx="989062" cy="338598"/>
            </a:xfrm>
            <a:prstGeom prst="rect">
              <a:avLst/>
            </a:prstGeom>
          </p:spPr>
        </p:pic>
      </p:grpSp>
      <p:pic>
        <p:nvPicPr>
          <p:cNvPr id="47" name="Picture 46" descr="latex-image-1.pdf"/>
          <p:cNvPicPr>
            <a:picLocks noChangeAspect="1"/>
          </p:cNvPicPr>
          <p:nvPr/>
        </p:nvPicPr>
        <p:blipFill>
          <a:blip r:embed="rId8"/>
          <a:stretch>
            <a:fillRect/>
          </a:stretch>
        </p:blipFill>
        <p:spPr>
          <a:xfrm>
            <a:off x="914274" y="4690401"/>
            <a:ext cx="3662609" cy="648000"/>
          </a:xfrm>
          <a:prstGeom prst="rect">
            <a:avLst/>
          </a:prstGeom>
        </p:spPr>
      </p:pic>
      <p:pic>
        <p:nvPicPr>
          <p:cNvPr id="50" name="Picture 49" descr="latex-image-1.pdf"/>
          <p:cNvPicPr>
            <a:picLocks noChangeAspect="1"/>
          </p:cNvPicPr>
          <p:nvPr/>
        </p:nvPicPr>
        <p:blipFill>
          <a:blip r:embed="rId9"/>
          <a:stretch>
            <a:fillRect/>
          </a:stretch>
        </p:blipFill>
        <p:spPr>
          <a:xfrm>
            <a:off x="872013" y="5338401"/>
            <a:ext cx="3627391" cy="648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800" dirty="0" smtClean="0">
                <a:latin typeface="Arial Rounded MT Bold"/>
                <a:cs typeface="Arial Rounded MT Bold"/>
              </a:rPr>
              <a:t>Transverse </a:t>
            </a:r>
            <a:r>
              <a:rPr lang="en-US" sz="2800" b="1" dirty="0" err="1" smtClean="0">
                <a:latin typeface="Arial Rounded MT Bold"/>
                <a:cs typeface="Arial Rounded MT Bold"/>
              </a:rPr>
              <a:t>quadrupolar</a:t>
            </a:r>
            <a:r>
              <a:rPr lang="en-US" sz="2800" dirty="0" smtClean="0">
                <a:latin typeface="Arial Rounded MT Bold"/>
                <a:cs typeface="Arial Rounded MT Bold"/>
              </a:rPr>
              <a:t> wake function:     definition</a:t>
            </a:r>
            <a:endParaRPr lang="en-US" sz="28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2" name="Freeform 11"/>
          <p:cNvSpPr>
            <a:spLocks/>
          </p:cNvSpPr>
          <p:nvPr/>
        </p:nvSpPr>
        <p:spPr bwMode="auto">
          <a:xfrm>
            <a:off x="2538020" y="3073693"/>
            <a:ext cx="1367185" cy="976313"/>
          </a:xfrm>
          <a:custGeom>
            <a:avLst/>
            <a:gdLst>
              <a:gd name="T0" fmla="*/ 0 w 1200"/>
              <a:gd name="T1" fmla="*/ 0 h 1008"/>
              <a:gd name="T2" fmla="*/ 96 w 1200"/>
              <a:gd name="T3" fmla="*/ 672 h 1008"/>
              <a:gd name="T4" fmla="*/ 432 w 1200"/>
              <a:gd name="T5" fmla="*/ 1008 h 1008"/>
              <a:gd name="T6" fmla="*/ 720 w 1200"/>
              <a:gd name="T7" fmla="*/ 672 h 1008"/>
              <a:gd name="T8" fmla="*/ 960 w 1200"/>
              <a:gd name="T9" fmla="*/ 720 h 1008"/>
              <a:gd name="T10" fmla="*/ 1152 w 1200"/>
              <a:gd name="T11" fmla="*/ 432 h 1008"/>
              <a:gd name="T12" fmla="*/ 1200 w 1200"/>
              <a:gd name="T13" fmla="*/ 0 h 1008"/>
              <a:gd name="T14" fmla="*/ 0 60000 65536"/>
              <a:gd name="T15" fmla="*/ 0 60000 65536"/>
              <a:gd name="T16" fmla="*/ 0 60000 65536"/>
              <a:gd name="T17" fmla="*/ 0 60000 65536"/>
              <a:gd name="T18" fmla="*/ 0 60000 65536"/>
              <a:gd name="T19" fmla="*/ 0 60000 65536"/>
              <a:gd name="T20" fmla="*/ 0 60000 65536"/>
              <a:gd name="T21" fmla="*/ 0 w 1200"/>
              <a:gd name="T22" fmla="*/ 0 h 1008"/>
              <a:gd name="T23" fmla="*/ 1200 w 1200"/>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0" h="1008">
                <a:moveTo>
                  <a:pt x="0" y="0"/>
                </a:moveTo>
                <a:cubicBezTo>
                  <a:pt x="12" y="252"/>
                  <a:pt x="24" y="504"/>
                  <a:pt x="96" y="672"/>
                </a:cubicBezTo>
                <a:cubicBezTo>
                  <a:pt x="168" y="840"/>
                  <a:pt x="328" y="1008"/>
                  <a:pt x="432" y="1008"/>
                </a:cubicBezTo>
                <a:cubicBezTo>
                  <a:pt x="536" y="1008"/>
                  <a:pt x="632" y="720"/>
                  <a:pt x="720" y="672"/>
                </a:cubicBezTo>
                <a:cubicBezTo>
                  <a:pt x="808" y="624"/>
                  <a:pt x="888" y="760"/>
                  <a:pt x="960" y="720"/>
                </a:cubicBezTo>
                <a:cubicBezTo>
                  <a:pt x="1032" y="680"/>
                  <a:pt x="1112" y="552"/>
                  <a:pt x="1152" y="432"/>
                </a:cubicBezTo>
                <a:cubicBezTo>
                  <a:pt x="1192" y="312"/>
                  <a:pt x="1192" y="72"/>
                  <a:pt x="1200" y="0"/>
                </a:cubicBezTo>
              </a:path>
            </a:pathLst>
          </a:custGeom>
          <a:noFill/>
          <a:ln w="28575">
            <a:solidFill>
              <a:schemeClr val="tx1"/>
            </a:solidFill>
            <a:round/>
            <a:headEnd/>
            <a:tailEnd/>
          </a:ln>
        </p:spPr>
        <p:txBody>
          <a:bodyPr wrap="none" anchor="ctr">
            <a:prstTxWarp prst="textNoShape">
              <a:avLst/>
            </a:prstTxWarp>
          </a:bodyPr>
          <a:lstStyle/>
          <a:p>
            <a:endParaRPr lang="en-US"/>
          </a:p>
        </p:txBody>
      </p:sp>
      <p:sp>
        <p:nvSpPr>
          <p:cNvPr id="39" name="Freeform 16"/>
          <p:cNvSpPr>
            <a:spLocks/>
          </p:cNvSpPr>
          <p:nvPr/>
        </p:nvSpPr>
        <p:spPr bwMode="auto">
          <a:xfrm flipV="1">
            <a:off x="2538020" y="1381418"/>
            <a:ext cx="1367185" cy="976313"/>
          </a:xfrm>
          <a:custGeom>
            <a:avLst/>
            <a:gdLst>
              <a:gd name="T0" fmla="*/ 0 w 1200"/>
              <a:gd name="T1" fmla="*/ 0 h 1008"/>
              <a:gd name="T2" fmla="*/ 96 w 1200"/>
              <a:gd name="T3" fmla="*/ 672 h 1008"/>
              <a:gd name="T4" fmla="*/ 432 w 1200"/>
              <a:gd name="T5" fmla="*/ 1008 h 1008"/>
              <a:gd name="T6" fmla="*/ 720 w 1200"/>
              <a:gd name="T7" fmla="*/ 672 h 1008"/>
              <a:gd name="T8" fmla="*/ 960 w 1200"/>
              <a:gd name="T9" fmla="*/ 720 h 1008"/>
              <a:gd name="T10" fmla="*/ 1152 w 1200"/>
              <a:gd name="T11" fmla="*/ 432 h 1008"/>
              <a:gd name="T12" fmla="*/ 1200 w 1200"/>
              <a:gd name="T13" fmla="*/ 0 h 1008"/>
              <a:gd name="T14" fmla="*/ 0 60000 65536"/>
              <a:gd name="T15" fmla="*/ 0 60000 65536"/>
              <a:gd name="T16" fmla="*/ 0 60000 65536"/>
              <a:gd name="T17" fmla="*/ 0 60000 65536"/>
              <a:gd name="T18" fmla="*/ 0 60000 65536"/>
              <a:gd name="T19" fmla="*/ 0 60000 65536"/>
              <a:gd name="T20" fmla="*/ 0 60000 65536"/>
              <a:gd name="T21" fmla="*/ 0 w 1200"/>
              <a:gd name="T22" fmla="*/ 0 h 1008"/>
              <a:gd name="T23" fmla="*/ 1200 w 1200"/>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0" h="1008">
                <a:moveTo>
                  <a:pt x="0" y="0"/>
                </a:moveTo>
                <a:cubicBezTo>
                  <a:pt x="12" y="252"/>
                  <a:pt x="24" y="504"/>
                  <a:pt x="96" y="672"/>
                </a:cubicBezTo>
                <a:cubicBezTo>
                  <a:pt x="168" y="840"/>
                  <a:pt x="328" y="1008"/>
                  <a:pt x="432" y="1008"/>
                </a:cubicBezTo>
                <a:cubicBezTo>
                  <a:pt x="536" y="1008"/>
                  <a:pt x="632" y="720"/>
                  <a:pt x="720" y="672"/>
                </a:cubicBezTo>
                <a:cubicBezTo>
                  <a:pt x="808" y="624"/>
                  <a:pt x="888" y="760"/>
                  <a:pt x="960" y="720"/>
                </a:cubicBezTo>
                <a:cubicBezTo>
                  <a:pt x="1032" y="680"/>
                  <a:pt x="1112" y="552"/>
                  <a:pt x="1152" y="432"/>
                </a:cubicBezTo>
                <a:cubicBezTo>
                  <a:pt x="1192" y="312"/>
                  <a:pt x="1192" y="72"/>
                  <a:pt x="1200" y="0"/>
                </a:cubicBezTo>
              </a:path>
            </a:pathLst>
          </a:custGeom>
          <a:noFill/>
          <a:ln w="28575">
            <a:solidFill>
              <a:schemeClr val="tx1"/>
            </a:solidFill>
            <a:round/>
            <a:headEnd/>
            <a:tailEnd/>
          </a:ln>
        </p:spPr>
        <p:txBody>
          <a:bodyPr wrap="none" anchor="ctr">
            <a:prstTxWarp prst="textNoShape">
              <a:avLst/>
            </a:prstTxWarp>
          </a:bodyPr>
          <a:lstStyle/>
          <a:p>
            <a:endParaRPr lang="en-US"/>
          </a:p>
        </p:txBody>
      </p:sp>
      <p:cxnSp>
        <p:nvCxnSpPr>
          <p:cNvPr id="48" name="Straight Connector 47"/>
          <p:cNvCxnSpPr>
            <a:stCxn id="39" idx="0"/>
          </p:cNvCxnSpPr>
          <p:nvPr/>
        </p:nvCxnSpPr>
        <p:spPr>
          <a:xfrm flipH="1" flipV="1">
            <a:off x="152400" y="2356375"/>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flipV="1">
            <a:off x="152400" y="3072337"/>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nvGrpSpPr>
          <p:cNvPr id="3" name="Group 94"/>
          <p:cNvGrpSpPr/>
          <p:nvPr/>
        </p:nvGrpSpPr>
        <p:grpSpPr>
          <a:xfrm>
            <a:off x="2555534" y="1448897"/>
            <a:ext cx="1312862" cy="2549525"/>
            <a:chOff x="2555534" y="1448897"/>
            <a:chExt cx="1312862" cy="2549525"/>
          </a:xfrm>
        </p:grpSpPr>
        <p:sp>
          <p:nvSpPr>
            <p:cNvPr id="65" name="Freeform 90"/>
            <p:cNvSpPr>
              <a:spLocks/>
            </p:cNvSpPr>
            <p:nvPr/>
          </p:nvSpPr>
          <p:spPr bwMode="auto">
            <a:xfrm>
              <a:off x="2631734" y="1644159"/>
              <a:ext cx="639763" cy="228600"/>
            </a:xfrm>
            <a:custGeom>
              <a:avLst/>
              <a:gdLst>
                <a:gd name="T0" fmla="*/ 0 w 480"/>
                <a:gd name="T1" fmla="*/ 144 h 168"/>
                <a:gd name="T2" fmla="*/ 240 w 480"/>
                <a:gd name="T3" fmla="*/ 144 h 168"/>
                <a:gd name="T4" fmla="*/ 480 w 480"/>
                <a:gd name="T5" fmla="*/ 0 h 168"/>
                <a:gd name="T6" fmla="*/ 0 60000 65536"/>
                <a:gd name="T7" fmla="*/ 0 60000 65536"/>
                <a:gd name="T8" fmla="*/ 0 60000 65536"/>
                <a:gd name="T9" fmla="*/ 0 w 480"/>
                <a:gd name="T10" fmla="*/ 0 h 168"/>
                <a:gd name="T11" fmla="*/ 480 w 480"/>
                <a:gd name="T12" fmla="*/ 168 h 168"/>
              </a:gdLst>
              <a:ahLst/>
              <a:cxnLst>
                <a:cxn ang="T6">
                  <a:pos x="T0" y="T1"/>
                </a:cxn>
                <a:cxn ang="T7">
                  <a:pos x="T2" y="T3"/>
                </a:cxn>
                <a:cxn ang="T8">
                  <a:pos x="T4" y="T5"/>
                </a:cxn>
              </a:cxnLst>
              <a:rect l="T9" t="T10" r="T11" b="T12"/>
              <a:pathLst>
                <a:path w="480" h="168">
                  <a:moveTo>
                    <a:pt x="0" y="144"/>
                  </a:moveTo>
                  <a:cubicBezTo>
                    <a:pt x="80" y="156"/>
                    <a:pt x="160" y="168"/>
                    <a:pt x="240" y="144"/>
                  </a:cubicBezTo>
                  <a:cubicBezTo>
                    <a:pt x="320" y="120"/>
                    <a:pt x="440" y="24"/>
                    <a:pt x="48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66" name="Freeform 91"/>
            <p:cNvSpPr>
              <a:spLocks/>
            </p:cNvSpPr>
            <p:nvPr/>
          </p:nvSpPr>
          <p:spPr bwMode="auto">
            <a:xfrm>
              <a:off x="2685709" y="1513984"/>
              <a:ext cx="520700" cy="152400"/>
            </a:xfrm>
            <a:custGeom>
              <a:avLst/>
              <a:gdLst>
                <a:gd name="T0" fmla="*/ 0 w 384"/>
                <a:gd name="T1" fmla="*/ 96 h 112"/>
                <a:gd name="T2" fmla="*/ 192 w 384"/>
                <a:gd name="T3" fmla="*/ 96 h 112"/>
                <a:gd name="T4" fmla="*/ 384 w 384"/>
                <a:gd name="T5" fmla="*/ 0 h 112"/>
                <a:gd name="T6" fmla="*/ 0 60000 65536"/>
                <a:gd name="T7" fmla="*/ 0 60000 65536"/>
                <a:gd name="T8" fmla="*/ 0 60000 65536"/>
                <a:gd name="T9" fmla="*/ 0 w 384"/>
                <a:gd name="T10" fmla="*/ 0 h 112"/>
                <a:gd name="T11" fmla="*/ 384 w 384"/>
                <a:gd name="T12" fmla="*/ 112 h 112"/>
              </a:gdLst>
              <a:ahLst/>
              <a:cxnLst>
                <a:cxn ang="T6">
                  <a:pos x="T0" y="T1"/>
                </a:cxn>
                <a:cxn ang="T7">
                  <a:pos x="T2" y="T3"/>
                </a:cxn>
                <a:cxn ang="T8">
                  <a:pos x="T4" y="T5"/>
                </a:cxn>
              </a:cxnLst>
              <a:rect l="T9" t="T10" r="T11" b="T12"/>
              <a:pathLst>
                <a:path w="384" h="112">
                  <a:moveTo>
                    <a:pt x="0" y="96"/>
                  </a:moveTo>
                  <a:cubicBezTo>
                    <a:pt x="64" y="104"/>
                    <a:pt x="128" y="112"/>
                    <a:pt x="192" y="96"/>
                  </a:cubicBezTo>
                  <a:cubicBezTo>
                    <a:pt x="256" y="80"/>
                    <a:pt x="352" y="16"/>
                    <a:pt x="384"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67" name="Freeform 92"/>
            <p:cNvSpPr>
              <a:spLocks/>
            </p:cNvSpPr>
            <p:nvPr/>
          </p:nvSpPr>
          <p:spPr bwMode="auto">
            <a:xfrm>
              <a:off x="2815884" y="1448897"/>
              <a:ext cx="325438" cy="76200"/>
            </a:xfrm>
            <a:custGeom>
              <a:avLst/>
              <a:gdLst>
                <a:gd name="T0" fmla="*/ 0 w 240"/>
                <a:gd name="T1" fmla="*/ 48 h 56"/>
                <a:gd name="T2" fmla="*/ 144 w 240"/>
                <a:gd name="T3" fmla="*/ 48 h 56"/>
                <a:gd name="T4" fmla="*/ 240 w 240"/>
                <a:gd name="T5" fmla="*/ 0 h 56"/>
                <a:gd name="T6" fmla="*/ 0 60000 65536"/>
                <a:gd name="T7" fmla="*/ 0 60000 65536"/>
                <a:gd name="T8" fmla="*/ 0 60000 65536"/>
                <a:gd name="T9" fmla="*/ 0 w 240"/>
                <a:gd name="T10" fmla="*/ 0 h 56"/>
                <a:gd name="T11" fmla="*/ 240 w 240"/>
                <a:gd name="T12" fmla="*/ 56 h 56"/>
              </a:gdLst>
              <a:ahLst/>
              <a:cxnLst>
                <a:cxn ang="T6">
                  <a:pos x="T0" y="T1"/>
                </a:cxn>
                <a:cxn ang="T7">
                  <a:pos x="T2" y="T3"/>
                </a:cxn>
                <a:cxn ang="T8">
                  <a:pos x="T4" y="T5"/>
                </a:cxn>
              </a:cxnLst>
              <a:rect l="T9" t="T10" r="T11" b="T12"/>
              <a:pathLst>
                <a:path w="240" h="56">
                  <a:moveTo>
                    <a:pt x="0" y="48"/>
                  </a:moveTo>
                  <a:cubicBezTo>
                    <a:pt x="52" y="52"/>
                    <a:pt x="104" y="56"/>
                    <a:pt x="144" y="48"/>
                  </a:cubicBezTo>
                  <a:cubicBezTo>
                    <a:pt x="184" y="40"/>
                    <a:pt x="212" y="20"/>
                    <a:pt x="24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68" name="Freeform 93"/>
            <p:cNvSpPr>
              <a:spLocks/>
            </p:cNvSpPr>
            <p:nvPr/>
          </p:nvSpPr>
          <p:spPr bwMode="auto">
            <a:xfrm rot="10800000" flipV="1">
              <a:off x="2555534" y="3141172"/>
              <a:ext cx="1299943" cy="215534"/>
            </a:xfrm>
            <a:custGeom>
              <a:avLst/>
              <a:gdLst>
                <a:gd name="T0" fmla="*/ 0 w 1008"/>
                <a:gd name="T1" fmla="*/ 152 h 152"/>
                <a:gd name="T2" fmla="*/ 480 w 1008"/>
                <a:gd name="T3" fmla="*/ 8 h 152"/>
                <a:gd name="T4" fmla="*/ 1008 w 1008"/>
                <a:gd name="T5" fmla="*/ 104 h 152"/>
                <a:gd name="T6" fmla="*/ 0 60000 65536"/>
                <a:gd name="T7" fmla="*/ 0 60000 65536"/>
                <a:gd name="T8" fmla="*/ 0 60000 65536"/>
                <a:gd name="T9" fmla="*/ 0 w 1008"/>
                <a:gd name="T10" fmla="*/ 0 h 152"/>
                <a:gd name="T11" fmla="*/ 1008 w 1008"/>
                <a:gd name="T12" fmla="*/ 152 h 152"/>
              </a:gdLst>
              <a:ahLst/>
              <a:cxnLst>
                <a:cxn ang="T6">
                  <a:pos x="T0" y="T1"/>
                </a:cxn>
                <a:cxn ang="T7">
                  <a:pos x="T2" y="T3"/>
                </a:cxn>
                <a:cxn ang="T8">
                  <a:pos x="T4" y="T5"/>
                </a:cxn>
              </a:cxnLst>
              <a:rect l="T9" t="T10" r="T11" b="T12"/>
              <a:pathLst>
                <a:path w="1008" h="152">
                  <a:moveTo>
                    <a:pt x="0" y="152"/>
                  </a:moveTo>
                  <a:cubicBezTo>
                    <a:pt x="156" y="84"/>
                    <a:pt x="312" y="16"/>
                    <a:pt x="480" y="8"/>
                  </a:cubicBezTo>
                  <a:cubicBezTo>
                    <a:pt x="648" y="0"/>
                    <a:pt x="828" y="52"/>
                    <a:pt x="1008" y="104"/>
                  </a:cubicBezTo>
                </a:path>
              </a:pathLst>
            </a:custGeom>
            <a:noFill/>
            <a:ln w="9525">
              <a:solidFill>
                <a:schemeClr val="tx1"/>
              </a:solidFill>
              <a:round/>
              <a:headEnd type="arrow"/>
              <a:tailEnd type="none" w="med" len="med"/>
            </a:ln>
          </p:spPr>
          <p:txBody>
            <a:bodyPr wrap="none" anchor="ctr">
              <a:prstTxWarp prst="textNoShape">
                <a:avLst/>
              </a:prstTxWarp>
            </a:bodyPr>
            <a:lstStyle/>
            <a:p>
              <a:endParaRPr lang="en-US"/>
            </a:p>
          </p:txBody>
        </p:sp>
        <p:sp>
          <p:nvSpPr>
            <p:cNvPr id="69" name="Freeform 94"/>
            <p:cNvSpPr>
              <a:spLocks/>
            </p:cNvSpPr>
            <p:nvPr/>
          </p:nvSpPr>
          <p:spPr bwMode="auto">
            <a:xfrm flipV="1">
              <a:off x="2620622" y="3596784"/>
              <a:ext cx="650875" cy="228600"/>
            </a:xfrm>
            <a:custGeom>
              <a:avLst/>
              <a:gdLst>
                <a:gd name="T0" fmla="*/ 0 w 480"/>
                <a:gd name="T1" fmla="*/ 144 h 168"/>
                <a:gd name="T2" fmla="*/ 240 w 480"/>
                <a:gd name="T3" fmla="*/ 144 h 168"/>
                <a:gd name="T4" fmla="*/ 480 w 480"/>
                <a:gd name="T5" fmla="*/ 0 h 168"/>
                <a:gd name="T6" fmla="*/ 0 60000 65536"/>
                <a:gd name="T7" fmla="*/ 0 60000 65536"/>
                <a:gd name="T8" fmla="*/ 0 60000 65536"/>
                <a:gd name="T9" fmla="*/ 0 w 480"/>
                <a:gd name="T10" fmla="*/ 0 h 168"/>
                <a:gd name="T11" fmla="*/ 480 w 480"/>
                <a:gd name="T12" fmla="*/ 168 h 168"/>
              </a:gdLst>
              <a:ahLst/>
              <a:cxnLst>
                <a:cxn ang="T6">
                  <a:pos x="T0" y="T1"/>
                </a:cxn>
                <a:cxn ang="T7">
                  <a:pos x="T2" y="T3"/>
                </a:cxn>
                <a:cxn ang="T8">
                  <a:pos x="T4" y="T5"/>
                </a:cxn>
              </a:cxnLst>
              <a:rect l="T9" t="T10" r="T11" b="T12"/>
              <a:pathLst>
                <a:path w="480" h="168">
                  <a:moveTo>
                    <a:pt x="0" y="144"/>
                  </a:moveTo>
                  <a:cubicBezTo>
                    <a:pt x="80" y="156"/>
                    <a:pt x="160" y="168"/>
                    <a:pt x="240" y="144"/>
                  </a:cubicBezTo>
                  <a:cubicBezTo>
                    <a:pt x="320" y="120"/>
                    <a:pt x="440" y="24"/>
                    <a:pt x="48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70" name="Freeform 96"/>
            <p:cNvSpPr>
              <a:spLocks/>
            </p:cNvSpPr>
            <p:nvPr/>
          </p:nvSpPr>
          <p:spPr bwMode="auto">
            <a:xfrm flipV="1">
              <a:off x="2815884" y="3922222"/>
              <a:ext cx="325438" cy="76200"/>
            </a:xfrm>
            <a:custGeom>
              <a:avLst/>
              <a:gdLst>
                <a:gd name="T0" fmla="*/ 0 w 240"/>
                <a:gd name="T1" fmla="*/ 48 h 56"/>
                <a:gd name="T2" fmla="*/ 144 w 240"/>
                <a:gd name="T3" fmla="*/ 48 h 56"/>
                <a:gd name="T4" fmla="*/ 240 w 240"/>
                <a:gd name="T5" fmla="*/ 0 h 56"/>
                <a:gd name="T6" fmla="*/ 0 60000 65536"/>
                <a:gd name="T7" fmla="*/ 0 60000 65536"/>
                <a:gd name="T8" fmla="*/ 0 60000 65536"/>
                <a:gd name="T9" fmla="*/ 0 w 240"/>
                <a:gd name="T10" fmla="*/ 0 h 56"/>
                <a:gd name="T11" fmla="*/ 240 w 240"/>
                <a:gd name="T12" fmla="*/ 56 h 56"/>
              </a:gdLst>
              <a:ahLst/>
              <a:cxnLst>
                <a:cxn ang="T6">
                  <a:pos x="T0" y="T1"/>
                </a:cxn>
                <a:cxn ang="T7">
                  <a:pos x="T2" y="T3"/>
                </a:cxn>
                <a:cxn ang="T8">
                  <a:pos x="T4" y="T5"/>
                </a:cxn>
              </a:cxnLst>
              <a:rect l="T9" t="T10" r="T11" b="T12"/>
              <a:pathLst>
                <a:path w="240" h="56">
                  <a:moveTo>
                    <a:pt x="0" y="48"/>
                  </a:moveTo>
                  <a:cubicBezTo>
                    <a:pt x="52" y="52"/>
                    <a:pt x="104" y="56"/>
                    <a:pt x="144" y="48"/>
                  </a:cubicBezTo>
                  <a:cubicBezTo>
                    <a:pt x="184" y="40"/>
                    <a:pt x="212" y="20"/>
                    <a:pt x="240"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sp>
          <p:nvSpPr>
            <p:cNvPr id="71" name="Freeform 42"/>
            <p:cNvSpPr>
              <a:spLocks/>
            </p:cNvSpPr>
            <p:nvPr/>
          </p:nvSpPr>
          <p:spPr bwMode="auto">
            <a:xfrm rot="10800000">
              <a:off x="2562757" y="2177322"/>
              <a:ext cx="1305639" cy="181443"/>
            </a:xfrm>
            <a:custGeom>
              <a:avLst/>
              <a:gdLst>
                <a:gd name="T0" fmla="*/ 0 w 1008"/>
                <a:gd name="T1" fmla="*/ 152 h 152"/>
                <a:gd name="T2" fmla="*/ 480 w 1008"/>
                <a:gd name="T3" fmla="*/ 8 h 152"/>
                <a:gd name="T4" fmla="*/ 1008 w 1008"/>
                <a:gd name="T5" fmla="*/ 104 h 152"/>
                <a:gd name="T6" fmla="*/ 0 60000 65536"/>
                <a:gd name="T7" fmla="*/ 0 60000 65536"/>
                <a:gd name="T8" fmla="*/ 0 60000 65536"/>
                <a:gd name="T9" fmla="*/ 0 w 1008"/>
                <a:gd name="T10" fmla="*/ 0 h 152"/>
                <a:gd name="T11" fmla="*/ 1008 w 1008"/>
                <a:gd name="T12" fmla="*/ 152 h 152"/>
              </a:gdLst>
              <a:ahLst/>
              <a:cxnLst>
                <a:cxn ang="T6">
                  <a:pos x="T0" y="T1"/>
                </a:cxn>
                <a:cxn ang="T7">
                  <a:pos x="T2" y="T3"/>
                </a:cxn>
                <a:cxn ang="T8">
                  <a:pos x="T4" y="T5"/>
                </a:cxn>
              </a:cxnLst>
              <a:rect l="T9" t="T10" r="T11" b="T12"/>
              <a:pathLst>
                <a:path w="1008" h="152">
                  <a:moveTo>
                    <a:pt x="0" y="152"/>
                  </a:moveTo>
                  <a:cubicBezTo>
                    <a:pt x="156" y="84"/>
                    <a:pt x="312" y="16"/>
                    <a:pt x="480" y="8"/>
                  </a:cubicBezTo>
                  <a:cubicBezTo>
                    <a:pt x="648" y="0"/>
                    <a:pt x="828" y="52"/>
                    <a:pt x="1008" y="104"/>
                  </a:cubicBezTo>
                </a:path>
              </a:pathLst>
            </a:custGeom>
            <a:noFill/>
            <a:ln w="9525">
              <a:solidFill>
                <a:schemeClr val="tx1"/>
              </a:solidFill>
              <a:round/>
              <a:headEnd type="arrow"/>
              <a:tailEnd type="none" w="med" len="med"/>
            </a:ln>
          </p:spPr>
          <p:txBody>
            <a:bodyPr wrap="none" anchor="ctr">
              <a:prstTxWarp prst="textNoShape">
                <a:avLst/>
              </a:prstTxWarp>
            </a:bodyPr>
            <a:lstStyle/>
            <a:p>
              <a:endParaRPr lang="en-US"/>
            </a:p>
          </p:txBody>
        </p:sp>
        <p:sp>
          <p:nvSpPr>
            <p:cNvPr id="72" name="Freeform 95"/>
            <p:cNvSpPr>
              <a:spLocks/>
            </p:cNvSpPr>
            <p:nvPr/>
          </p:nvSpPr>
          <p:spPr bwMode="auto">
            <a:xfrm flipV="1">
              <a:off x="2685709" y="3749184"/>
              <a:ext cx="520700" cy="152400"/>
            </a:xfrm>
            <a:custGeom>
              <a:avLst/>
              <a:gdLst>
                <a:gd name="T0" fmla="*/ 0 w 384"/>
                <a:gd name="T1" fmla="*/ 96 h 112"/>
                <a:gd name="T2" fmla="*/ 192 w 384"/>
                <a:gd name="T3" fmla="*/ 96 h 112"/>
                <a:gd name="T4" fmla="*/ 384 w 384"/>
                <a:gd name="T5" fmla="*/ 0 h 112"/>
                <a:gd name="T6" fmla="*/ 0 60000 65536"/>
                <a:gd name="T7" fmla="*/ 0 60000 65536"/>
                <a:gd name="T8" fmla="*/ 0 60000 65536"/>
                <a:gd name="T9" fmla="*/ 0 w 384"/>
                <a:gd name="T10" fmla="*/ 0 h 112"/>
                <a:gd name="T11" fmla="*/ 384 w 384"/>
                <a:gd name="T12" fmla="*/ 112 h 112"/>
              </a:gdLst>
              <a:ahLst/>
              <a:cxnLst>
                <a:cxn ang="T6">
                  <a:pos x="T0" y="T1"/>
                </a:cxn>
                <a:cxn ang="T7">
                  <a:pos x="T2" y="T3"/>
                </a:cxn>
                <a:cxn ang="T8">
                  <a:pos x="T4" y="T5"/>
                </a:cxn>
              </a:cxnLst>
              <a:rect l="T9" t="T10" r="T11" b="T12"/>
              <a:pathLst>
                <a:path w="384" h="112">
                  <a:moveTo>
                    <a:pt x="0" y="96"/>
                  </a:moveTo>
                  <a:cubicBezTo>
                    <a:pt x="64" y="104"/>
                    <a:pt x="128" y="112"/>
                    <a:pt x="192" y="96"/>
                  </a:cubicBezTo>
                  <a:cubicBezTo>
                    <a:pt x="256" y="80"/>
                    <a:pt x="352" y="16"/>
                    <a:pt x="384" y="0"/>
                  </a:cubicBezTo>
                </a:path>
              </a:pathLst>
            </a:custGeom>
            <a:noFill/>
            <a:ln w="9525">
              <a:solidFill>
                <a:schemeClr val="tx1"/>
              </a:solidFill>
              <a:round/>
              <a:headEnd/>
              <a:tailEnd type="arrow" w="med" len="med"/>
            </a:ln>
          </p:spPr>
          <p:txBody>
            <a:bodyPr wrap="none" anchor="ctr">
              <a:prstTxWarp prst="textNoShape">
                <a:avLst/>
              </a:prstTxWarp>
            </a:bodyPr>
            <a:lstStyle/>
            <a:p>
              <a:endParaRPr lang="en-US"/>
            </a:p>
          </p:txBody>
        </p:sp>
      </p:grpSp>
      <p:sp>
        <p:nvSpPr>
          <p:cNvPr id="79" name="Line 73"/>
          <p:cNvSpPr>
            <a:spLocks noChangeShapeType="1"/>
          </p:cNvSpPr>
          <p:nvPr/>
        </p:nvSpPr>
        <p:spPr bwMode="auto">
          <a:xfrm>
            <a:off x="195803" y="2373682"/>
            <a:ext cx="0" cy="715963"/>
          </a:xfrm>
          <a:prstGeom prst="line">
            <a:avLst/>
          </a:prstGeom>
          <a:noFill/>
          <a:ln w="12700" cap="flat" cmpd="sng" algn="ctr">
            <a:solidFill>
              <a:schemeClr val="tx1"/>
            </a:solidFill>
            <a:prstDash val="solid"/>
            <a:round/>
            <a:headEnd type="stealth" w="med" len="med"/>
            <a:tailEnd type="stealth" w="med" len="med"/>
          </a:ln>
        </p:spPr>
        <p:txBody>
          <a:bodyPr wrap="none" anchor="ctr">
            <a:prstTxWarp prst="textNoShape">
              <a:avLst/>
            </a:prstTxWarp>
          </a:bodyPr>
          <a:lstStyle/>
          <a:p>
            <a:endParaRPr lang="en-US"/>
          </a:p>
        </p:txBody>
      </p:sp>
      <p:sp>
        <p:nvSpPr>
          <p:cNvPr id="80" name="Text Box 74"/>
          <p:cNvSpPr txBox="1">
            <a:spLocks noChangeArrowheads="1"/>
          </p:cNvSpPr>
          <p:nvPr/>
        </p:nvSpPr>
        <p:spPr bwMode="auto">
          <a:xfrm>
            <a:off x="152400" y="2743867"/>
            <a:ext cx="438096" cy="397305"/>
          </a:xfrm>
          <a:prstGeom prst="rect">
            <a:avLst/>
          </a:prstGeom>
          <a:noFill/>
          <a:ln w="9525">
            <a:noFill/>
            <a:miter lim="800000"/>
            <a:headEnd/>
            <a:tailEnd/>
          </a:ln>
        </p:spPr>
        <p:txBody>
          <a:bodyPr wrap="none">
            <a:prstTxWarp prst="textNoShape">
              <a:avLst/>
            </a:prstTxWarp>
            <a:spAutoFit/>
          </a:bodyPr>
          <a:lstStyle/>
          <a:p>
            <a:r>
              <a:rPr lang="de-DE" sz="2000" dirty="0"/>
              <a:t>2b</a:t>
            </a:r>
          </a:p>
        </p:txBody>
      </p:sp>
      <p:cxnSp>
        <p:nvCxnSpPr>
          <p:cNvPr id="82" name="Straight Arrow Connector 81"/>
          <p:cNvCxnSpPr/>
          <p:nvPr/>
        </p:nvCxnSpPr>
        <p:spPr>
          <a:xfrm>
            <a:off x="1929235" y="4195883"/>
            <a:ext cx="2609066" cy="1588"/>
          </a:xfrm>
          <a:prstGeom prst="straightConnector1">
            <a:avLst/>
          </a:prstGeom>
          <a:ln>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grpSp>
        <p:nvGrpSpPr>
          <p:cNvPr id="4" name="Group 82"/>
          <p:cNvGrpSpPr/>
          <p:nvPr/>
        </p:nvGrpSpPr>
        <p:grpSpPr>
          <a:xfrm>
            <a:off x="4483200" y="2432058"/>
            <a:ext cx="1595466" cy="564595"/>
            <a:chOff x="531584" y="2433415"/>
            <a:chExt cx="1595466" cy="564595"/>
          </a:xfrm>
        </p:grpSpPr>
        <p:sp>
          <p:nvSpPr>
            <p:cNvPr id="84" name="Oval 18"/>
            <p:cNvSpPr>
              <a:spLocks noChangeArrowheads="1"/>
            </p:cNvSpPr>
            <p:nvPr/>
          </p:nvSpPr>
          <p:spPr bwMode="auto">
            <a:xfrm>
              <a:off x="1606218" y="2618081"/>
              <a:ext cx="520832" cy="195263"/>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89" name="Oval 18"/>
            <p:cNvSpPr>
              <a:spLocks noChangeArrowheads="1"/>
            </p:cNvSpPr>
            <p:nvPr/>
          </p:nvSpPr>
          <p:spPr bwMode="auto">
            <a:xfrm>
              <a:off x="531584" y="2433415"/>
              <a:ext cx="260416" cy="195263"/>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cxnSp>
          <p:nvCxnSpPr>
            <p:cNvPr id="90" name="Straight Arrow Connector 89"/>
            <p:cNvCxnSpPr/>
            <p:nvPr/>
          </p:nvCxnSpPr>
          <p:spPr>
            <a:xfrm>
              <a:off x="792000" y="2727916"/>
              <a:ext cx="814218" cy="1588"/>
            </a:xfrm>
            <a:prstGeom prst="straightConnector1">
              <a:avLst/>
            </a:prstGeom>
            <a:ln w="25400" cap="flat" cmpd="sng" algn="ctr">
              <a:solidFill>
                <a:srgbClr val="000000"/>
              </a:solidFill>
              <a:prstDash val="solid"/>
              <a:round/>
              <a:headEnd type="arrow"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1013279" y="2628678"/>
              <a:ext cx="304800" cy="369332"/>
            </a:xfrm>
            <a:prstGeom prst="rect">
              <a:avLst/>
            </a:prstGeom>
            <a:noFill/>
          </p:spPr>
          <p:txBody>
            <a:bodyPr wrap="square" rtlCol="0">
              <a:spAutoFit/>
            </a:bodyPr>
            <a:lstStyle/>
            <a:p>
              <a:r>
                <a:rPr lang="en-US" dirty="0" err="1" smtClean="0"/>
                <a:t>z</a:t>
              </a:r>
              <a:endParaRPr lang="en-US" dirty="0"/>
            </a:p>
          </p:txBody>
        </p:sp>
      </p:grpSp>
      <p:cxnSp>
        <p:nvCxnSpPr>
          <p:cNvPr id="92" name="Straight Connector 91"/>
          <p:cNvCxnSpPr/>
          <p:nvPr/>
        </p:nvCxnSpPr>
        <p:spPr>
          <a:xfrm flipH="1" flipV="1">
            <a:off x="3905205" y="2355018"/>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flipV="1">
            <a:off x="3905205" y="3073016"/>
            <a:ext cx="2385620" cy="135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99" name="Oval 18"/>
          <p:cNvSpPr>
            <a:spLocks noChangeArrowheads="1"/>
          </p:cNvSpPr>
          <p:nvPr/>
        </p:nvSpPr>
        <p:spPr bwMode="auto">
          <a:xfrm>
            <a:off x="6553200" y="1351265"/>
            <a:ext cx="520832" cy="195263"/>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100" name="Oval 18"/>
          <p:cNvSpPr>
            <a:spLocks noChangeArrowheads="1"/>
          </p:cNvSpPr>
          <p:nvPr/>
        </p:nvSpPr>
        <p:spPr bwMode="auto">
          <a:xfrm>
            <a:off x="6695766" y="1811957"/>
            <a:ext cx="260416" cy="195263"/>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sp>
        <p:nvSpPr>
          <p:cNvPr id="101" name="TextBox 100"/>
          <p:cNvSpPr txBox="1"/>
          <p:nvPr/>
        </p:nvSpPr>
        <p:spPr>
          <a:xfrm>
            <a:off x="7173915" y="1248153"/>
            <a:ext cx="1371600" cy="323165"/>
          </a:xfrm>
          <a:prstGeom prst="rect">
            <a:avLst/>
          </a:prstGeom>
          <a:noFill/>
        </p:spPr>
        <p:txBody>
          <a:bodyPr wrap="square" rtlCol="0">
            <a:spAutoFit/>
          </a:bodyPr>
          <a:lstStyle/>
          <a:p>
            <a:r>
              <a:rPr lang="en-US" sz="1500" dirty="0" smtClean="0">
                <a:solidFill>
                  <a:srgbClr val="0000FF"/>
                </a:solidFill>
              </a:rPr>
              <a:t>Source, q</a:t>
            </a:r>
            <a:r>
              <a:rPr lang="en-US" sz="1500" baseline="-25000" dirty="0" smtClean="0">
                <a:solidFill>
                  <a:srgbClr val="0000FF"/>
                </a:solidFill>
              </a:rPr>
              <a:t>1</a:t>
            </a:r>
            <a:endParaRPr lang="en-US" sz="1500" dirty="0">
              <a:solidFill>
                <a:srgbClr val="0000FF"/>
              </a:solidFill>
            </a:endParaRPr>
          </a:p>
        </p:txBody>
      </p:sp>
      <p:sp>
        <p:nvSpPr>
          <p:cNvPr id="52" name="TextBox 51"/>
          <p:cNvSpPr txBox="1"/>
          <p:nvPr/>
        </p:nvSpPr>
        <p:spPr>
          <a:xfrm>
            <a:off x="7173915" y="1723718"/>
            <a:ext cx="1371600" cy="323165"/>
          </a:xfrm>
          <a:prstGeom prst="rect">
            <a:avLst/>
          </a:prstGeom>
          <a:noFill/>
        </p:spPr>
        <p:txBody>
          <a:bodyPr wrap="square" rtlCol="0">
            <a:spAutoFit/>
          </a:bodyPr>
          <a:lstStyle/>
          <a:p>
            <a:r>
              <a:rPr lang="en-US" sz="1500" dirty="0" smtClean="0">
                <a:solidFill>
                  <a:srgbClr val="FF0000"/>
                </a:solidFill>
              </a:rPr>
              <a:t>Witness, q</a:t>
            </a:r>
            <a:r>
              <a:rPr lang="en-US" sz="1500" baseline="-25000" dirty="0" smtClean="0">
                <a:solidFill>
                  <a:srgbClr val="FF0000"/>
                </a:solidFill>
              </a:rPr>
              <a:t>2</a:t>
            </a:r>
            <a:endParaRPr lang="en-US" sz="1500" dirty="0">
              <a:solidFill>
                <a:srgbClr val="FF0000"/>
              </a:solidFill>
            </a:endParaRPr>
          </a:p>
        </p:txBody>
      </p:sp>
      <p:sp>
        <p:nvSpPr>
          <p:cNvPr id="55" name="TextBox 54"/>
          <p:cNvSpPr txBox="1"/>
          <p:nvPr/>
        </p:nvSpPr>
        <p:spPr>
          <a:xfrm>
            <a:off x="3097201" y="4140335"/>
            <a:ext cx="304800" cy="369332"/>
          </a:xfrm>
          <a:prstGeom prst="rect">
            <a:avLst/>
          </a:prstGeom>
          <a:noFill/>
        </p:spPr>
        <p:txBody>
          <a:bodyPr wrap="square" rtlCol="0">
            <a:spAutoFit/>
          </a:bodyPr>
          <a:lstStyle/>
          <a:p>
            <a:r>
              <a:rPr lang="en-US" dirty="0" smtClean="0"/>
              <a:t>L</a:t>
            </a:r>
            <a:endParaRPr lang="en-US" dirty="0"/>
          </a:p>
        </p:txBody>
      </p:sp>
      <p:sp>
        <p:nvSpPr>
          <p:cNvPr id="61" name="Rectangle 60"/>
          <p:cNvSpPr/>
          <p:nvPr/>
        </p:nvSpPr>
        <p:spPr>
          <a:xfrm>
            <a:off x="739914" y="4527826"/>
            <a:ext cx="4008254" cy="1535044"/>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nvCxnSpPr>
        <p:spPr>
          <a:xfrm>
            <a:off x="195803" y="2715943"/>
            <a:ext cx="7424197" cy="1588"/>
          </a:xfrm>
          <a:prstGeom prst="straightConnector1">
            <a:avLst/>
          </a:prstGeom>
          <a:ln w="19050" cap="flat" cmpd="sng" algn="ctr">
            <a:solidFill>
              <a:schemeClr val="tx1"/>
            </a:solidFill>
            <a:prstDash val="dash"/>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rot="5400000">
            <a:off x="6148883" y="2574000"/>
            <a:ext cx="283885" cy="1588"/>
          </a:xfrm>
          <a:prstGeom prst="straightConnector1">
            <a:avLst/>
          </a:prstGeom>
          <a:ln w="9525" cap="flat" cmpd="sng" algn="ctr">
            <a:solidFill>
              <a:srgbClr val="000000"/>
            </a:solidFill>
            <a:prstDash val="solid"/>
            <a:round/>
            <a:headEnd type="arrow"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6287156" y="2337982"/>
            <a:ext cx="1104244" cy="323165"/>
          </a:xfrm>
          <a:prstGeom prst="rect">
            <a:avLst/>
          </a:prstGeom>
          <a:noFill/>
        </p:spPr>
        <p:txBody>
          <a:bodyPr wrap="square" rtlCol="0">
            <a:spAutoFit/>
          </a:bodyPr>
          <a:lstStyle/>
          <a:p>
            <a:r>
              <a:rPr lang="en-US" sz="1500" dirty="0" smtClean="0">
                <a:latin typeface="Symbol" charset="2"/>
                <a:cs typeface="Symbol" charset="2"/>
              </a:rPr>
              <a:t>D</a:t>
            </a:r>
            <a:r>
              <a:rPr lang="en-US" sz="1500" dirty="0" smtClean="0"/>
              <a:t>x</a:t>
            </a:r>
            <a:r>
              <a:rPr lang="en-US" sz="1500" baseline="-25000" dirty="0"/>
              <a:t>2</a:t>
            </a:r>
            <a:r>
              <a:rPr lang="en-US" sz="1500" dirty="0" smtClean="0"/>
              <a:t> (or </a:t>
            </a:r>
            <a:r>
              <a:rPr lang="en-US" sz="1500" dirty="0" smtClean="0">
                <a:latin typeface="Symbol" charset="2"/>
                <a:cs typeface="Symbol" charset="2"/>
              </a:rPr>
              <a:t>D</a:t>
            </a:r>
            <a:r>
              <a:rPr lang="en-US" sz="1500" dirty="0" smtClean="0">
                <a:cs typeface="Symbol" charset="2"/>
              </a:rPr>
              <a:t>y</a:t>
            </a:r>
            <a:r>
              <a:rPr lang="en-US" sz="1500" baseline="-25000" dirty="0">
                <a:cs typeface="Symbol" charset="2"/>
              </a:rPr>
              <a:t>2</a:t>
            </a:r>
            <a:r>
              <a:rPr lang="en-US" sz="1500" dirty="0" smtClean="0">
                <a:cs typeface="Symbol" charset="2"/>
              </a:rPr>
              <a:t>)</a:t>
            </a:r>
            <a:endParaRPr lang="en-US" sz="1500" dirty="0"/>
          </a:p>
        </p:txBody>
      </p:sp>
      <p:pic>
        <p:nvPicPr>
          <p:cNvPr id="60" name="Picture 59" descr="latex-image-1.pdf"/>
          <p:cNvPicPr>
            <a:picLocks noChangeAspect="1"/>
          </p:cNvPicPr>
          <p:nvPr/>
        </p:nvPicPr>
        <p:blipFill>
          <a:blip r:embed="rId5"/>
          <a:stretch>
            <a:fillRect/>
          </a:stretch>
        </p:blipFill>
        <p:spPr>
          <a:xfrm>
            <a:off x="5329978" y="5033259"/>
            <a:ext cx="3488108" cy="540000"/>
          </a:xfrm>
          <a:prstGeom prst="rect">
            <a:avLst/>
          </a:prstGeom>
        </p:spPr>
      </p:pic>
      <p:grpSp>
        <p:nvGrpSpPr>
          <p:cNvPr id="5" name="Group 94"/>
          <p:cNvGrpSpPr/>
          <p:nvPr/>
        </p:nvGrpSpPr>
        <p:grpSpPr>
          <a:xfrm>
            <a:off x="3684336" y="6217478"/>
            <a:ext cx="2755270" cy="540000"/>
            <a:chOff x="3684336" y="6217478"/>
            <a:chExt cx="2755270" cy="540000"/>
          </a:xfrm>
        </p:grpSpPr>
        <p:sp>
          <p:nvSpPr>
            <p:cNvPr id="74" name="Chevron 73"/>
            <p:cNvSpPr/>
            <p:nvPr/>
          </p:nvSpPr>
          <p:spPr>
            <a:xfrm>
              <a:off x="3684336" y="6332330"/>
              <a:ext cx="484632" cy="315844"/>
            </a:xfrm>
            <a:prstGeom prst="chevron">
              <a:avLst>
                <a:gd name="adj" fmla="val 7443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1" name="Picture 80" descr="latex-image-1.pdf"/>
            <p:cNvPicPr>
              <a:picLocks noChangeAspect="1"/>
            </p:cNvPicPr>
            <p:nvPr/>
          </p:nvPicPr>
          <p:blipFill>
            <a:blip r:embed="rId6"/>
            <a:stretch>
              <a:fillRect/>
            </a:stretch>
          </p:blipFill>
          <p:spPr>
            <a:xfrm>
              <a:off x="4358630" y="6217478"/>
              <a:ext cx="2080976" cy="540000"/>
            </a:xfrm>
            <a:prstGeom prst="rect">
              <a:avLst/>
            </a:prstGeom>
          </p:spPr>
        </p:pic>
      </p:grpSp>
      <p:grpSp>
        <p:nvGrpSpPr>
          <p:cNvPr id="7" name="Group 93"/>
          <p:cNvGrpSpPr/>
          <p:nvPr/>
        </p:nvGrpSpPr>
        <p:grpSpPr>
          <a:xfrm>
            <a:off x="1816855" y="6062870"/>
            <a:ext cx="1727740" cy="658605"/>
            <a:chOff x="1816855" y="6062870"/>
            <a:chExt cx="1727740" cy="658605"/>
          </a:xfrm>
        </p:grpSpPr>
        <p:sp>
          <p:nvSpPr>
            <p:cNvPr id="63" name="Bent Arrow 62"/>
            <p:cNvSpPr/>
            <p:nvPr/>
          </p:nvSpPr>
          <p:spPr>
            <a:xfrm flipV="1">
              <a:off x="1816855" y="6062870"/>
              <a:ext cx="627723" cy="658605"/>
            </a:xfrm>
            <a:prstGeom prst="bentArrow">
              <a:avLst>
                <a:gd name="adj1" fmla="val 32037"/>
                <a:gd name="adj2" fmla="val 35177"/>
                <a:gd name="adj3" fmla="val 25000"/>
                <a:gd name="adj4" fmla="val 6546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3" name="Picture 82" descr="latex-image-1.pdf"/>
            <p:cNvPicPr>
              <a:picLocks noChangeAspect="1"/>
            </p:cNvPicPr>
            <p:nvPr/>
          </p:nvPicPr>
          <p:blipFill>
            <a:blip r:embed="rId7"/>
            <a:stretch>
              <a:fillRect/>
            </a:stretch>
          </p:blipFill>
          <p:spPr>
            <a:xfrm>
              <a:off x="2555533" y="6356350"/>
              <a:ext cx="989062" cy="338598"/>
            </a:xfrm>
            <a:prstGeom prst="rect">
              <a:avLst/>
            </a:prstGeom>
          </p:spPr>
        </p:pic>
      </p:grpSp>
      <p:pic>
        <p:nvPicPr>
          <p:cNvPr id="56" name="Picture 55" descr="latex-image-1.pdf"/>
          <p:cNvPicPr>
            <a:picLocks noChangeAspect="1"/>
          </p:cNvPicPr>
          <p:nvPr/>
        </p:nvPicPr>
        <p:blipFill>
          <a:blip r:embed="rId8"/>
          <a:stretch>
            <a:fillRect/>
          </a:stretch>
        </p:blipFill>
        <p:spPr>
          <a:xfrm>
            <a:off x="839304" y="5338401"/>
            <a:ext cx="3796435" cy="648000"/>
          </a:xfrm>
          <a:prstGeom prst="rect">
            <a:avLst/>
          </a:prstGeom>
        </p:spPr>
      </p:pic>
      <p:pic>
        <p:nvPicPr>
          <p:cNvPr id="57" name="Picture 56" descr="latex-image-1.pdf"/>
          <p:cNvPicPr>
            <a:picLocks noChangeAspect="1"/>
          </p:cNvPicPr>
          <p:nvPr/>
        </p:nvPicPr>
        <p:blipFill>
          <a:blip r:embed="rId9"/>
          <a:stretch>
            <a:fillRect/>
          </a:stretch>
        </p:blipFill>
        <p:spPr>
          <a:xfrm>
            <a:off x="839304" y="4594088"/>
            <a:ext cx="3824609" cy="648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dipolar wake function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7</a:t>
            </a:fld>
            <a:endParaRPr lang="en-US" dirty="0"/>
          </a:p>
        </p:txBody>
      </p:sp>
      <p:pic>
        <p:nvPicPr>
          <p:cNvPr id="45" name="Picture 44" descr="cern_logo.gif"/>
          <p:cNvPicPr>
            <a:picLocks noChangeAspect="1"/>
          </p:cNvPicPr>
          <p:nvPr/>
        </p:nvPicPr>
        <p:blipFill>
          <a:blip r:embed="rId2"/>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3"/>
          <a:stretch>
            <a:fillRect/>
          </a:stretch>
        </p:blipFill>
        <p:spPr>
          <a:xfrm>
            <a:off x="8352000" y="0"/>
            <a:ext cx="792000" cy="792000"/>
          </a:xfrm>
          <a:prstGeom prst="rect">
            <a:avLst/>
          </a:prstGeom>
        </p:spPr>
      </p:pic>
      <p:sp>
        <p:nvSpPr>
          <p:cNvPr id="53" name="Content Placeholder 2"/>
          <p:cNvSpPr txBox="1">
            <a:spLocks/>
          </p:cNvSpPr>
          <p:nvPr/>
        </p:nvSpPr>
        <p:spPr>
          <a:xfrm>
            <a:off x="847217" y="2469321"/>
            <a:ext cx="7560000" cy="1319719"/>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Arial"/>
              <a:buChar char="–"/>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The value of the transverse dipolar wake functions in 0,</a:t>
            </a:r>
            <a:r>
              <a:rPr lang="en-US" sz="2000" i="1" dirty="0" smtClean="0"/>
              <a:t> </a:t>
            </a:r>
            <a:r>
              <a:rPr lang="en-US" sz="2000" b="1" i="1" dirty="0" smtClean="0"/>
              <a:t>W</a:t>
            </a:r>
            <a:r>
              <a:rPr lang="en-US" sz="2000" b="1" i="1" baseline="-25000" dirty="0" smtClean="0"/>
              <a:t>x,y</a:t>
            </a:r>
            <a:r>
              <a:rPr lang="en-US" sz="2000" b="1" i="1" dirty="0" smtClean="0"/>
              <a:t>(0)</a:t>
            </a:r>
            <a:r>
              <a:rPr kumimoji="0" lang="en-US" sz="2000" b="0" i="0" u="none" strike="noStrike" kern="1200" cap="none" spc="0" normalizeH="0" noProof="0" dirty="0" smtClean="0">
                <a:ln>
                  <a:noFill/>
                </a:ln>
                <a:solidFill>
                  <a:schemeClr val="tx1"/>
                </a:solidFill>
                <a:effectLst/>
                <a:uLnTx/>
                <a:uFillTx/>
                <a:latin typeface="+mn-lt"/>
                <a:ea typeface="+mn-ea"/>
                <a:cs typeface="+mn-cs"/>
              </a:rPr>
              <a:t>,</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vanishes because</a:t>
            </a:r>
            <a:r>
              <a:rPr kumimoji="0" lang="en-US" sz="2000" b="0" i="0" u="none" strike="noStrike" kern="1200" cap="none" spc="0" normalizeH="0" noProof="0" dirty="0" smtClean="0">
                <a:ln>
                  <a:noFill/>
                </a:ln>
                <a:solidFill>
                  <a:schemeClr val="tx1"/>
                </a:solidFill>
                <a:effectLst/>
                <a:uLnTx/>
                <a:uFillTx/>
                <a:latin typeface="+mn-lt"/>
                <a:ea typeface="+mn-ea"/>
                <a:cs typeface="+mn-cs"/>
              </a:rPr>
              <a:t> source and witness particles are traveling parallel and they can only – mutually – interact through space charge, which is not included in this framework</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60000" lvl="1" indent="-285750">
              <a:spcBef>
                <a:spcPct val="20000"/>
              </a:spcBef>
              <a:buFont typeface="Arial"/>
              <a:buChar char="–"/>
              <a:defRPr/>
            </a:pPr>
            <a:r>
              <a:rPr lang="en-US" sz="2000" b="1" i="1" dirty="0" smtClean="0"/>
              <a:t>W</a:t>
            </a:r>
            <a:r>
              <a:rPr lang="en-US" sz="2000" b="1" i="1" baseline="-25000" dirty="0" smtClean="0"/>
              <a:t>x</a:t>
            </a:r>
            <a:r>
              <a:rPr lang="en-US" sz="2000" b="1" i="1" baseline="-25000" dirty="0"/>
              <a:t>,y</a:t>
            </a:r>
            <a:r>
              <a:rPr lang="en-US" sz="2000" b="1" i="1" dirty="0"/>
              <a:t>(</a:t>
            </a:r>
            <a:r>
              <a:rPr lang="en-US" sz="2000" b="1" i="1" dirty="0" smtClean="0"/>
              <a:t>0</a:t>
            </a:r>
            <a:r>
              <a:rPr lang="en-US" sz="2000" b="1" i="1" baseline="30000" dirty="0" smtClean="0"/>
              <a:t>--</a:t>
            </a:r>
            <a:r>
              <a:rPr lang="en-US" sz="2000" b="1" i="1" dirty="0" smtClean="0"/>
              <a:t>)&lt;0</a:t>
            </a:r>
            <a:r>
              <a:rPr lang="en-US" sz="2000" i="1" dirty="0" smtClean="0"/>
              <a:t> </a:t>
            </a:r>
            <a:r>
              <a:rPr lang="en-US" sz="2000" dirty="0" smtClean="0"/>
              <a:t>since trailing particles are deflected toward the source particle (</a:t>
            </a:r>
            <a:r>
              <a:rPr lang="en-US" sz="2000" dirty="0" smtClean="0">
                <a:latin typeface="Symbol" charset="2"/>
                <a:cs typeface="Symbol" charset="2"/>
              </a:rPr>
              <a:t>D</a:t>
            </a:r>
            <a:r>
              <a:rPr lang="en-US" sz="2000" dirty="0" smtClean="0"/>
              <a:t>x</a:t>
            </a:r>
            <a:r>
              <a:rPr lang="en-US" sz="2000" baseline="-25000" dirty="0" smtClean="0"/>
              <a:t>1</a:t>
            </a:r>
            <a:r>
              <a:rPr lang="en-US" sz="2000" dirty="0" smtClean="0"/>
              <a:t> and </a:t>
            </a:r>
            <a:r>
              <a:rPr lang="en-US" sz="2000" dirty="0" smtClean="0">
                <a:latin typeface="Symbol" charset="2"/>
                <a:cs typeface="Symbol" charset="2"/>
              </a:rPr>
              <a:t>D</a:t>
            </a:r>
            <a:r>
              <a:rPr lang="en-US" sz="2000" dirty="0" smtClean="0"/>
              <a:t>x’</a:t>
            </a:r>
            <a:r>
              <a:rPr lang="en-US" sz="2000" baseline="-25000" dirty="0" smtClean="0"/>
              <a:t>2</a:t>
            </a:r>
            <a:r>
              <a:rPr lang="en-US" sz="2000" dirty="0" smtClean="0"/>
              <a:t> have the same sign)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000" b="0" i="0" u="none" strike="noStrike" kern="1200" cap="none" spc="0" normalizeH="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6" name="Group 25"/>
          <p:cNvGrpSpPr/>
          <p:nvPr/>
        </p:nvGrpSpPr>
        <p:grpSpPr>
          <a:xfrm>
            <a:off x="4916395" y="1608701"/>
            <a:ext cx="2583878" cy="373847"/>
            <a:chOff x="4916395" y="1608701"/>
            <a:chExt cx="2583878" cy="373847"/>
          </a:xfrm>
        </p:grpSpPr>
        <p:pic>
          <p:nvPicPr>
            <p:cNvPr id="50" name="Picture 49" descr="latex-image-1.pdf"/>
            <p:cNvPicPr>
              <a:picLocks noChangeAspect="1"/>
            </p:cNvPicPr>
            <p:nvPr/>
          </p:nvPicPr>
          <p:blipFill rotWithShape="1">
            <a:blip r:embed="rId4"/>
            <a:srcRect b="40823"/>
            <a:stretch/>
          </p:blipFill>
          <p:spPr>
            <a:xfrm>
              <a:off x="4916395" y="1666900"/>
              <a:ext cx="735725" cy="315648"/>
            </a:xfrm>
            <a:prstGeom prst="rect">
              <a:avLst/>
            </a:prstGeom>
          </p:spPr>
        </p:pic>
        <p:pic>
          <p:nvPicPr>
            <p:cNvPr id="20" name="Picture 19" descr="latex-image-1.pdf"/>
            <p:cNvPicPr>
              <a:picLocks noChangeAspect="1"/>
            </p:cNvPicPr>
            <p:nvPr/>
          </p:nvPicPr>
          <p:blipFill>
            <a:blip r:embed="rId5"/>
            <a:stretch>
              <a:fillRect/>
            </a:stretch>
          </p:blipFill>
          <p:spPr>
            <a:xfrm>
              <a:off x="6047865" y="1608701"/>
              <a:ext cx="1452408" cy="338598"/>
            </a:xfrm>
            <a:prstGeom prst="rect">
              <a:avLst/>
            </a:prstGeom>
          </p:spPr>
        </p:pic>
      </p:grpSp>
      <p:pic>
        <p:nvPicPr>
          <p:cNvPr id="21" name="Picture 20" descr="latex-image-1.pdf"/>
          <p:cNvPicPr>
            <a:picLocks noChangeAspect="1"/>
          </p:cNvPicPr>
          <p:nvPr/>
        </p:nvPicPr>
        <p:blipFill>
          <a:blip r:embed="rId6"/>
          <a:stretch>
            <a:fillRect/>
          </a:stretch>
        </p:blipFill>
        <p:spPr>
          <a:xfrm>
            <a:off x="1219200" y="1413565"/>
            <a:ext cx="2837220" cy="755999"/>
          </a:xfrm>
          <a:prstGeom prst="rect">
            <a:avLst/>
          </a:prstGeom>
        </p:spPr>
      </p:pic>
      <p:grpSp>
        <p:nvGrpSpPr>
          <p:cNvPr id="19" name="Group 18"/>
          <p:cNvGrpSpPr/>
          <p:nvPr/>
        </p:nvGrpSpPr>
        <p:grpSpPr>
          <a:xfrm>
            <a:off x="2499308" y="4466818"/>
            <a:ext cx="4143742" cy="1475996"/>
            <a:chOff x="-73347" y="3622292"/>
            <a:chExt cx="4143742" cy="1475996"/>
          </a:xfrm>
        </p:grpSpPr>
        <p:sp>
          <p:nvSpPr>
            <p:cNvPr id="22" name="Oval 21"/>
            <p:cNvSpPr>
              <a:spLocks noChangeAspect="1"/>
            </p:cNvSpPr>
            <p:nvPr/>
          </p:nvSpPr>
          <p:spPr>
            <a:xfrm>
              <a:off x="-73347" y="3622292"/>
              <a:ext cx="4143742" cy="1475996"/>
            </a:xfrm>
            <a:prstGeom prst="ellipse">
              <a:avLst/>
            </a:prstGeom>
            <a:noFill/>
            <a:ln w="76200" cap="flat" cmpd="sng" algn="ctr">
              <a:solidFill>
                <a:schemeClr val="bg1">
                  <a:lumMod val="50000"/>
                </a:schemeClr>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905000" y="3880618"/>
              <a:ext cx="228600" cy="152400"/>
            </a:xfrm>
            <a:prstGeom prst="ellipse">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2530347" y="4466818"/>
            <a:ext cx="4112703" cy="1475996"/>
            <a:chOff x="-42308" y="3616903"/>
            <a:chExt cx="4112703" cy="1474892"/>
          </a:xfrm>
        </p:grpSpPr>
        <p:sp>
          <p:nvSpPr>
            <p:cNvPr id="28" name="Oval 27"/>
            <p:cNvSpPr/>
            <p:nvPr/>
          </p:nvSpPr>
          <p:spPr>
            <a:xfrm>
              <a:off x="1905000" y="4282396"/>
              <a:ext cx="228600" cy="152400"/>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a:spLocks noChangeAspect="1"/>
            </p:cNvSpPr>
            <p:nvPr/>
          </p:nvSpPr>
          <p:spPr>
            <a:xfrm flipV="1">
              <a:off x="-42308" y="3616903"/>
              <a:ext cx="4112703" cy="1474892"/>
            </a:xfrm>
            <a:prstGeom prst="ellipse">
              <a:avLst/>
            </a:prstGeom>
            <a:noFill/>
            <a:ln w="76200" cap="flat" cmpd="sng" algn="ctr">
              <a:gradFill flip="none" rotWithShape="1">
                <a:gsLst>
                  <a:gs pos="38000">
                    <a:schemeClr val="accent1"/>
                  </a:gs>
                  <a:gs pos="100000">
                    <a:prstClr val="white"/>
                  </a:gs>
                </a:gsLst>
                <a:lin ang="16200000" scaled="0"/>
                <a:tileRect/>
              </a:gra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0" name="Straight Arrow Connector 29"/>
          <p:cNvCxnSpPr/>
          <p:nvPr/>
        </p:nvCxnSpPr>
        <p:spPr>
          <a:xfrm rot="5400000" flipH="1" flipV="1">
            <a:off x="4468068" y="5036973"/>
            <a:ext cx="238850" cy="158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8" name="Group 7"/>
          <p:cNvGrpSpPr/>
          <p:nvPr/>
        </p:nvGrpSpPr>
        <p:grpSpPr>
          <a:xfrm>
            <a:off x="4916395" y="4798169"/>
            <a:ext cx="656350" cy="407779"/>
            <a:chOff x="4916395" y="4798169"/>
            <a:chExt cx="656350" cy="407779"/>
          </a:xfrm>
        </p:grpSpPr>
        <p:cxnSp>
          <p:nvCxnSpPr>
            <p:cNvPr id="4" name="Straight Arrow Connector 3"/>
            <p:cNvCxnSpPr/>
            <p:nvPr/>
          </p:nvCxnSpPr>
          <p:spPr>
            <a:xfrm>
              <a:off x="4916395" y="4798169"/>
              <a:ext cx="0" cy="407779"/>
            </a:xfrm>
            <a:prstGeom prst="straightConnector1">
              <a:avLst/>
            </a:prstGeom>
            <a:ln>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pic>
          <p:nvPicPr>
            <p:cNvPr id="7" name="Picture 6"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68143" y="4865428"/>
              <a:ext cx="504602" cy="272981"/>
            </a:xfrm>
            <a:prstGeom prst="rect">
              <a:avLst/>
            </a:prstGeom>
          </p:spPr>
        </p:pic>
      </p:grpSp>
      <p:pic>
        <p:nvPicPr>
          <p:cNvPr id="9" name="Picture 8"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75364" y="4850412"/>
            <a:ext cx="457842" cy="287997"/>
          </a:xfrm>
          <a:prstGeom prst="rect">
            <a:avLst/>
          </a:prstGeom>
        </p:spPr>
      </p:pic>
      <p:pic>
        <p:nvPicPr>
          <p:cNvPr id="10" name="Picture 9" descr="latex-image-1.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92280" y="4821136"/>
            <a:ext cx="1114722" cy="672112"/>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8"/>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3">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dipolar wake function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8</a:t>
            </a:fld>
            <a:endParaRPr lang="en-US" dirty="0"/>
          </a:p>
        </p:txBody>
      </p:sp>
      <p:pic>
        <p:nvPicPr>
          <p:cNvPr id="45" name="Picture 44" descr="cern_logo.gif"/>
          <p:cNvPicPr>
            <a:picLocks noChangeAspect="1"/>
          </p:cNvPicPr>
          <p:nvPr/>
        </p:nvPicPr>
        <p:blipFill>
          <a:blip r:embed="rId2"/>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3"/>
          <a:stretch>
            <a:fillRect/>
          </a:stretch>
        </p:blipFill>
        <p:spPr>
          <a:xfrm>
            <a:off x="8352000" y="0"/>
            <a:ext cx="792000" cy="792000"/>
          </a:xfrm>
          <a:prstGeom prst="rect">
            <a:avLst/>
          </a:prstGeom>
        </p:spPr>
      </p:pic>
      <p:sp>
        <p:nvSpPr>
          <p:cNvPr id="53" name="Content Placeholder 2"/>
          <p:cNvSpPr txBox="1">
            <a:spLocks/>
          </p:cNvSpPr>
          <p:nvPr/>
        </p:nvSpPr>
        <p:spPr>
          <a:xfrm>
            <a:off x="847217" y="2469321"/>
            <a:ext cx="7560000" cy="1618100"/>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Arial"/>
              <a:buChar char="–"/>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The value of the transverse dipolar wake functions in 0,</a:t>
            </a:r>
            <a:r>
              <a:rPr lang="en-US" sz="2000" i="1" dirty="0" smtClean="0"/>
              <a:t> </a:t>
            </a:r>
            <a:r>
              <a:rPr lang="en-US" sz="2000" b="1" i="1" dirty="0" smtClean="0"/>
              <a:t>W</a:t>
            </a:r>
            <a:r>
              <a:rPr lang="en-US" sz="2000" b="1" i="1" baseline="-25000" dirty="0" smtClean="0"/>
              <a:t>x,y</a:t>
            </a:r>
            <a:r>
              <a:rPr lang="en-US" sz="2000" b="1" i="1" dirty="0" smtClean="0"/>
              <a:t>(0)</a:t>
            </a:r>
            <a:r>
              <a:rPr kumimoji="0" lang="en-US" sz="2000" b="0" i="0" u="none" strike="noStrike" kern="1200" cap="none" spc="0" normalizeH="0" noProof="0" dirty="0" smtClean="0">
                <a:ln>
                  <a:noFill/>
                </a:ln>
                <a:solidFill>
                  <a:schemeClr val="tx1"/>
                </a:solidFill>
                <a:effectLst/>
                <a:uLnTx/>
                <a:uFillTx/>
                <a:latin typeface="+mn-lt"/>
                <a:ea typeface="+mn-ea"/>
                <a:cs typeface="+mn-cs"/>
              </a:rPr>
              <a:t>,</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vanishes because</a:t>
            </a:r>
            <a:r>
              <a:rPr kumimoji="0" lang="en-US" sz="2000" b="0" i="0" u="none" strike="noStrike" kern="1200" cap="none" spc="0" normalizeH="0" noProof="0" dirty="0" smtClean="0">
                <a:ln>
                  <a:noFill/>
                </a:ln>
                <a:solidFill>
                  <a:schemeClr val="tx1"/>
                </a:solidFill>
                <a:effectLst/>
                <a:uLnTx/>
                <a:uFillTx/>
                <a:latin typeface="+mn-lt"/>
                <a:ea typeface="+mn-ea"/>
                <a:cs typeface="+mn-cs"/>
              </a:rPr>
              <a:t> source and witness particles are traveling parallel and they can only – mutually – interact through space charge, which is not included in this framework</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360000" lvl="1" indent="-285750">
              <a:spcBef>
                <a:spcPct val="20000"/>
              </a:spcBef>
              <a:buFont typeface="Arial"/>
              <a:buChar char="–"/>
              <a:defRPr/>
            </a:pPr>
            <a:r>
              <a:rPr lang="en-US" sz="2000" b="1" i="1" dirty="0" smtClean="0"/>
              <a:t>W</a:t>
            </a:r>
            <a:r>
              <a:rPr lang="en-US" sz="2000" b="1" i="1" baseline="-25000" dirty="0" smtClean="0"/>
              <a:t>x</a:t>
            </a:r>
            <a:r>
              <a:rPr lang="en-US" sz="2000" b="1" i="1" baseline="-25000" dirty="0"/>
              <a:t>,y</a:t>
            </a:r>
            <a:r>
              <a:rPr lang="en-US" sz="2000" b="1" i="1" dirty="0"/>
              <a:t>(</a:t>
            </a:r>
            <a:r>
              <a:rPr lang="en-US" sz="2000" b="1" i="1" dirty="0" smtClean="0"/>
              <a:t>0</a:t>
            </a:r>
            <a:r>
              <a:rPr lang="en-US" sz="2000" b="1" i="1" baseline="30000" dirty="0" smtClean="0"/>
              <a:t>--</a:t>
            </a:r>
            <a:r>
              <a:rPr lang="en-US" sz="2000" b="1" i="1" dirty="0" smtClean="0"/>
              <a:t>)&lt;0</a:t>
            </a:r>
            <a:r>
              <a:rPr lang="en-US" sz="2000" i="1" dirty="0" smtClean="0"/>
              <a:t> </a:t>
            </a:r>
            <a:r>
              <a:rPr lang="en-US" sz="2000" dirty="0" smtClean="0"/>
              <a:t>since trailing particles are deflected toward the source particle (</a:t>
            </a:r>
            <a:r>
              <a:rPr lang="en-US" sz="2000" dirty="0" smtClean="0">
                <a:latin typeface="Symbol" charset="2"/>
                <a:cs typeface="Symbol" charset="2"/>
              </a:rPr>
              <a:t>D</a:t>
            </a:r>
            <a:r>
              <a:rPr lang="en-US" sz="2000" dirty="0" smtClean="0"/>
              <a:t>x</a:t>
            </a:r>
            <a:r>
              <a:rPr lang="en-US" sz="2000" baseline="-25000" dirty="0" smtClean="0"/>
              <a:t>1</a:t>
            </a:r>
            <a:r>
              <a:rPr lang="en-US" sz="2000" dirty="0" smtClean="0"/>
              <a:t> and </a:t>
            </a:r>
            <a:r>
              <a:rPr lang="en-US" sz="2000" dirty="0" smtClean="0">
                <a:latin typeface="Symbol" charset="2"/>
                <a:cs typeface="Symbol" charset="2"/>
              </a:rPr>
              <a:t>D</a:t>
            </a:r>
            <a:r>
              <a:rPr lang="en-US" sz="2000" dirty="0" smtClean="0"/>
              <a:t>x’</a:t>
            </a:r>
            <a:r>
              <a:rPr lang="en-US" sz="2000" baseline="-25000" dirty="0" smtClean="0"/>
              <a:t>2</a:t>
            </a:r>
            <a:r>
              <a:rPr lang="en-US" sz="2000" dirty="0" smtClean="0"/>
              <a:t> have the same sign) </a:t>
            </a:r>
            <a:r>
              <a:rPr kumimoji="0" lang="en-US" sz="20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000" b="0" i="0" u="none" strike="noStrike" kern="1200" cap="none" spc="0" normalizeH="0" noProof="0" dirty="0" smtClean="0">
              <a:ln>
                <a:noFill/>
              </a:ln>
              <a:solidFill>
                <a:schemeClr val="tx1"/>
              </a:solidFill>
              <a:effectLst/>
              <a:uLnTx/>
              <a:uFillTx/>
              <a:latin typeface="+mn-lt"/>
              <a:ea typeface="+mn-ea"/>
              <a:cs typeface="+mn-c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r>
              <a:rPr lang="en-US" sz="2000" b="1" i="1" dirty="0" err="1" smtClean="0">
                <a:solidFill>
                  <a:srgbClr val="660066"/>
                </a:solidFill>
              </a:rPr>
              <a:t>W</a:t>
            </a:r>
            <a:r>
              <a:rPr lang="en-US" sz="2000" b="1" i="1" baseline="-25000" dirty="0" err="1" smtClean="0">
                <a:solidFill>
                  <a:srgbClr val="660066"/>
                </a:solidFill>
              </a:rPr>
              <a:t>x,y</a:t>
            </a:r>
            <a:r>
              <a:rPr lang="en-US" sz="2000" b="1" i="1" dirty="0" err="1" smtClean="0">
                <a:solidFill>
                  <a:srgbClr val="660066"/>
                </a:solidFill>
              </a:rPr>
              <a:t>(z</a:t>
            </a:r>
            <a:r>
              <a:rPr lang="en-US" sz="2000" b="1" i="1" dirty="0" smtClean="0">
                <a:solidFill>
                  <a:srgbClr val="660066"/>
                </a:solidFill>
              </a:rPr>
              <a:t>)</a:t>
            </a:r>
            <a:r>
              <a:rPr lang="en-US" sz="2000" dirty="0" smtClean="0"/>
              <a:t> has a discontinuous derivative in </a:t>
            </a:r>
            <a:r>
              <a:rPr lang="en-US" sz="2000" dirty="0" err="1" smtClean="0"/>
              <a:t>z</a:t>
            </a:r>
            <a:r>
              <a:rPr lang="en-US" sz="2000" dirty="0" smtClean="0"/>
              <a:t>=0 and it vanishes for all </a:t>
            </a:r>
            <a:r>
              <a:rPr lang="en-US" sz="2000" dirty="0" err="1" smtClean="0"/>
              <a:t>z</a:t>
            </a:r>
            <a:r>
              <a:rPr lang="en-US" sz="2000" dirty="0" smtClean="0"/>
              <a:t>&gt;0 because of the ultra-relativistic approximation</a:t>
            </a:r>
            <a:r>
              <a:rPr lang="en-US" sz="1935" dirty="0" smtClean="0"/>
              <a:t>  </a:t>
            </a: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6" name="Group 25"/>
          <p:cNvGrpSpPr/>
          <p:nvPr/>
        </p:nvGrpSpPr>
        <p:grpSpPr>
          <a:xfrm>
            <a:off x="4916395" y="1608701"/>
            <a:ext cx="2583878" cy="373847"/>
            <a:chOff x="4916395" y="1608701"/>
            <a:chExt cx="2583878" cy="373847"/>
          </a:xfrm>
        </p:grpSpPr>
        <p:pic>
          <p:nvPicPr>
            <p:cNvPr id="50" name="Picture 49" descr="latex-image-1.pdf"/>
            <p:cNvPicPr>
              <a:picLocks noChangeAspect="1"/>
            </p:cNvPicPr>
            <p:nvPr/>
          </p:nvPicPr>
          <p:blipFill rotWithShape="1">
            <a:blip r:embed="rId4"/>
            <a:srcRect b="40823"/>
            <a:stretch/>
          </p:blipFill>
          <p:spPr>
            <a:xfrm>
              <a:off x="4916395" y="1666900"/>
              <a:ext cx="735725" cy="315648"/>
            </a:xfrm>
            <a:prstGeom prst="rect">
              <a:avLst/>
            </a:prstGeom>
          </p:spPr>
        </p:pic>
        <p:pic>
          <p:nvPicPr>
            <p:cNvPr id="20" name="Picture 19" descr="latex-image-1.pdf"/>
            <p:cNvPicPr>
              <a:picLocks noChangeAspect="1"/>
            </p:cNvPicPr>
            <p:nvPr/>
          </p:nvPicPr>
          <p:blipFill>
            <a:blip r:embed="rId5"/>
            <a:stretch>
              <a:fillRect/>
            </a:stretch>
          </p:blipFill>
          <p:spPr>
            <a:xfrm>
              <a:off x="6047865" y="1608701"/>
              <a:ext cx="1452408" cy="338598"/>
            </a:xfrm>
            <a:prstGeom prst="rect">
              <a:avLst/>
            </a:prstGeom>
          </p:spPr>
        </p:pic>
      </p:grpSp>
      <p:pic>
        <p:nvPicPr>
          <p:cNvPr id="21" name="Picture 20" descr="latex-image-1.pdf"/>
          <p:cNvPicPr>
            <a:picLocks noChangeAspect="1"/>
          </p:cNvPicPr>
          <p:nvPr/>
        </p:nvPicPr>
        <p:blipFill>
          <a:blip r:embed="rId6"/>
          <a:stretch>
            <a:fillRect/>
          </a:stretch>
        </p:blipFill>
        <p:spPr>
          <a:xfrm>
            <a:off x="1219200" y="1413565"/>
            <a:ext cx="2837220" cy="755999"/>
          </a:xfrm>
          <a:prstGeom prst="rect">
            <a:avLst/>
          </a:prstGeom>
        </p:spPr>
      </p:pic>
      <p:grpSp>
        <p:nvGrpSpPr>
          <p:cNvPr id="27" name="Group 26"/>
          <p:cNvGrpSpPr/>
          <p:nvPr/>
        </p:nvGrpSpPr>
        <p:grpSpPr>
          <a:xfrm>
            <a:off x="202295" y="4208900"/>
            <a:ext cx="8713105" cy="2512575"/>
            <a:chOff x="202295" y="4208900"/>
            <a:chExt cx="8713105" cy="2512575"/>
          </a:xfrm>
        </p:grpSpPr>
        <p:cxnSp>
          <p:nvCxnSpPr>
            <p:cNvPr id="133" name="Straight Arrow Connector 132"/>
            <p:cNvCxnSpPr/>
            <p:nvPr/>
          </p:nvCxnSpPr>
          <p:spPr>
            <a:xfrm flipV="1">
              <a:off x="202295" y="5410200"/>
              <a:ext cx="8713105" cy="17900"/>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rot="5400000" flipH="1" flipV="1">
              <a:off x="4478441" y="5501481"/>
              <a:ext cx="2438400" cy="1588"/>
            </a:xfrm>
            <a:prstGeom prst="straightConnector1">
              <a:avLst/>
            </a:prstGeom>
            <a:ln w="9525"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a:off x="5686935" y="5400261"/>
              <a:ext cx="2202528" cy="9939"/>
            </a:xfrm>
            <a:prstGeom prst="line">
              <a:avLst/>
            </a:prstGeom>
            <a:ln w="38100" cap="flat" cmpd="sng" algn="ctr">
              <a:solidFill>
                <a:srgbClr val="66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1" name="TextBox 140"/>
            <p:cNvSpPr txBox="1"/>
            <p:nvPr/>
          </p:nvSpPr>
          <p:spPr>
            <a:xfrm>
              <a:off x="5686935" y="4208900"/>
              <a:ext cx="866265" cy="369332"/>
            </a:xfrm>
            <a:prstGeom prst="rect">
              <a:avLst/>
            </a:prstGeom>
            <a:noFill/>
          </p:spPr>
          <p:txBody>
            <a:bodyPr wrap="square" rtlCol="0">
              <a:spAutoFit/>
            </a:bodyPr>
            <a:lstStyle/>
            <a:p>
              <a:r>
                <a:rPr lang="en-US" dirty="0" err="1" smtClean="0">
                  <a:solidFill>
                    <a:srgbClr val="660066"/>
                  </a:solidFill>
                </a:rPr>
                <a:t>W</a:t>
              </a:r>
              <a:r>
                <a:rPr lang="en-US" baseline="-25000" dirty="0" err="1" smtClean="0">
                  <a:solidFill>
                    <a:srgbClr val="660066"/>
                  </a:solidFill>
                </a:rPr>
                <a:t>x,y</a:t>
              </a:r>
              <a:r>
                <a:rPr lang="en-US" dirty="0" err="1" smtClean="0">
                  <a:solidFill>
                    <a:srgbClr val="660066"/>
                  </a:solidFill>
                </a:rPr>
                <a:t>(z</a:t>
              </a:r>
              <a:r>
                <a:rPr lang="en-US" dirty="0" smtClean="0">
                  <a:solidFill>
                    <a:srgbClr val="660066"/>
                  </a:solidFill>
                </a:rPr>
                <a:t>)</a:t>
              </a:r>
              <a:endParaRPr lang="en-US" dirty="0">
                <a:solidFill>
                  <a:srgbClr val="660066"/>
                </a:solidFill>
              </a:endParaRPr>
            </a:p>
          </p:txBody>
        </p:sp>
        <p:sp>
          <p:nvSpPr>
            <p:cNvPr id="142" name="Freeform 141"/>
            <p:cNvSpPr/>
            <p:nvPr/>
          </p:nvSpPr>
          <p:spPr>
            <a:xfrm flipV="1">
              <a:off x="202295" y="4231184"/>
              <a:ext cx="4989935" cy="2157699"/>
            </a:xfrm>
            <a:custGeom>
              <a:avLst/>
              <a:gdLst>
                <a:gd name="connsiteX0" fmla="*/ 4989935 w 4989935"/>
                <a:gd name="connsiteY0" fmla="*/ 0 h 2157699"/>
                <a:gd name="connsiteX1" fmla="*/ 4630300 w 4989935"/>
                <a:gd name="connsiteY1" fmla="*/ 359616 h 2157699"/>
                <a:gd name="connsiteX2" fmla="*/ 3753690 w 4989935"/>
                <a:gd name="connsiteY2" fmla="*/ 2123985 h 2157699"/>
                <a:gd name="connsiteX3" fmla="*/ 2888318 w 4989935"/>
                <a:gd name="connsiteY3" fmla="*/ 157332 h 2157699"/>
                <a:gd name="connsiteX4" fmla="*/ 2124094 w 4989935"/>
                <a:gd name="connsiteY4" fmla="*/ 1539608 h 2157699"/>
                <a:gd name="connsiteX5" fmla="*/ 831656 w 4989935"/>
                <a:gd name="connsiteY5" fmla="*/ 1168754 h 2157699"/>
                <a:gd name="connsiteX6" fmla="*/ 0 w 4989935"/>
                <a:gd name="connsiteY6" fmla="*/ 1078849 h 215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9935" h="2157699">
                  <a:moveTo>
                    <a:pt x="4989935" y="0"/>
                  </a:moveTo>
                  <a:cubicBezTo>
                    <a:pt x="4913138" y="2809"/>
                    <a:pt x="4836341" y="5619"/>
                    <a:pt x="4630300" y="359616"/>
                  </a:cubicBezTo>
                  <a:cubicBezTo>
                    <a:pt x="4424259" y="713613"/>
                    <a:pt x="4044020" y="2157699"/>
                    <a:pt x="3753690" y="2123985"/>
                  </a:cubicBezTo>
                  <a:cubicBezTo>
                    <a:pt x="3463360" y="2090271"/>
                    <a:pt x="3159917" y="254728"/>
                    <a:pt x="2888318" y="157332"/>
                  </a:cubicBezTo>
                  <a:cubicBezTo>
                    <a:pt x="2616719" y="59936"/>
                    <a:pt x="2466871" y="1371038"/>
                    <a:pt x="2124094" y="1539608"/>
                  </a:cubicBezTo>
                  <a:cubicBezTo>
                    <a:pt x="1781317" y="1708178"/>
                    <a:pt x="1185672" y="1245547"/>
                    <a:pt x="831656" y="1168754"/>
                  </a:cubicBezTo>
                  <a:cubicBezTo>
                    <a:pt x="477640" y="1091961"/>
                    <a:pt x="238820" y="1085405"/>
                    <a:pt x="0" y="1078849"/>
                  </a:cubicBezTo>
                </a:path>
              </a:pathLst>
            </a:custGeom>
            <a:ln w="38100" cap="flat" cmpd="sng" algn="ctr">
              <a:solidFill>
                <a:srgbClr val="66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3" name="TextBox 142"/>
            <p:cNvSpPr txBox="1"/>
            <p:nvPr/>
          </p:nvSpPr>
          <p:spPr>
            <a:xfrm>
              <a:off x="8555559" y="5371634"/>
              <a:ext cx="334800" cy="369332"/>
            </a:xfrm>
            <a:prstGeom prst="rect">
              <a:avLst/>
            </a:prstGeom>
            <a:noFill/>
          </p:spPr>
          <p:txBody>
            <a:bodyPr wrap="square" rtlCol="0">
              <a:spAutoFit/>
            </a:bodyPr>
            <a:lstStyle/>
            <a:p>
              <a:r>
                <a:rPr lang="en-US" dirty="0" err="1" smtClean="0"/>
                <a:t>z</a:t>
              </a:r>
              <a:endParaRPr lang="en-US" dirty="0"/>
            </a:p>
          </p:txBody>
        </p:sp>
        <p:sp>
          <p:nvSpPr>
            <p:cNvPr id="23" name="Freeform 22"/>
            <p:cNvSpPr/>
            <p:nvPr/>
          </p:nvSpPr>
          <p:spPr>
            <a:xfrm flipV="1">
              <a:off x="5192230" y="5428100"/>
              <a:ext cx="496956" cy="960783"/>
            </a:xfrm>
            <a:custGeom>
              <a:avLst/>
              <a:gdLst>
                <a:gd name="connsiteX0" fmla="*/ 496956 w 496956"/>
                <a:gd name="connsiteY0" fmla="*/ 960783 h 960783"/>
                <a:gd name="connsiteX1" fmla="*/ 242956 w 496956"/>
                <a:gd name="connsiteY1" fmla="*/ 165652 h 960783"/>
                <a:gd name="connsiteX2" fmla="*/ 0 w 496956"/>
                <a:gd name="connsiteY2" fmla="*/ 0 h 960783"/>
              </a:gdLst>
              <a:ahLst/>
              <a:cxnLst>
                <a:cxn ang="0">
                  <a:pos x="connsiteX0" y="connsiteY0"/>
                </a:cxn>
                <a:cxn ang="0">
                  <a:pos x="connsiteX1" y="connsiteY1"/>
                </a:cxn>
                <a:cxn ang="0">
                  <a:pos x="connsiteX2" y="connsiteY2"/>
                </a:cxn>
              </a:cxnLst>
              <a:rect l="l" t="t" r="r" b="b"/>
              <a:pathLst>
                <a:path w="496956" h="960783">
                  <a:moveTo>
                    <a:pt x="496956" y="960783"/>
                  </a:moveTo>
                  <a:cubicBezTo>
                    <a:pt x="411369" y="643282"/>
                    <a:pt x="325782" y="325782"/>
                    <a:pt x="242956" y="165652"/>
                  </a:cubicBezTo>
                  <a:cubicBezTo>
                    <a:pt x="160130" y="5522"/>
                    <a:pt x="80065" y="2761"/>
                    <a:pt x="0" y="0"/>
                  </a:cubicBezTo>
                </a:path>
              </a:pathLst>
            </a:custGeom>
            <a:ln w="38100" cap="flat" cmpd="sng" algn="ctr">
              <a:solidFill>
                <a:srgbClr val="66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01822932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2494894" y="4836955"/>
            <a:ext cx="4143758" cy="1476000"/>
            <a:chOff x="2494894" y="5746500"/>
            <a:chExt cx="4143758" cy="1476000"/>
          </a:xfrm>
        </p:grpSpPr>
        <p:sp>
          <p:nvSpPr>
            <p:cNvPr id="29" name="Oval 28"/>
            <p:cNvSpPr>
              <a:spLocks noChangeAspect="1"/>
            </p:cNvSpPr>
            <p:nvPr/>
          </p:nvSpPr>
          <p:spPr>
            <a:xfrm>
              <a:off x="2494894" y="5746500"/>
              <a:ext cx="4143758" cy="1476000"/>
            </a:xfrm>
            <a:prstGeom prst="ellipse">
              <a:avLst/>
            </a:prstGeom>
            <a:noFill/>
            <a:ln w="76200" cap="flat" cmpd="sng" algn="ctr">
              <a:solidFill>
                <a:schemeClr val="bg1">
                  <a:lumMod val="50000"/>
                </a:schemeClr>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4487416" y="6418393"/>
              <a:ext cx="228600" cy="152400"/>
            </a:xfrm>
            <a:prstGeom prst="ellipse">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2483768" y="4833320"/>
            <a:ext cx="4112719" cy="1476000"/>
            <a:chOff x="2463801" y="5742865"/>
            <a:chExt cx="4112719" cy="1476000"/>
          </a:xfrm>
        </p:grpSpPr>
        <p:sp>
          <p:nvSpPr>
            <p:cNvPr id="36" name="Oval 35"/>
            <p:cNvSpPr/>
            <p:nvPr/>
          </p:nvSpPr>
          <p:spPr>
            <a:xfrm>
              <a:off x="4467449" y="6066737"/>
              <a:ext cx="228600" cy="152514"/>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a:spLocks noChangeAspect="1"/>
            </p:cNvSpPr>
            <p:nvPr/>
          </p:nvSpPr>
          <p:spPr>
            <a:xfrm flipV="1">
              <a:off x="2463801" y="5742865"/>
              <a:ext cx="4112719" cy="1476000"/>
            </a:xfrm>
            <a:prstGeom prst="ellipse">
              <a:avLst/>
            </a:prstGeom>
            <a:noFill/>
            <a:ln w="76200" cap="flat" cmpd="sng" algn="ctr">
              <a:gradFill flip="none" rotWithShape="1">
                <a:gsLst>
                  <a:gs pos="37000">
                    <a:schemeClr val="accent1"/>
                  </a:gs>
                  <a:gs pos="100000">
                    <a:prstClr val="white"/>
                  </a:gs>
                </a:gsLst>
                <a:path path="circle">
                  <a:fillToRect l="50000" t="50000" r="50000" b="50000"/>
                </a:path>
                <a:tileRect/>
              </a:gra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a:t>
            </a:r>
            <a:r>
              <a:rPr lang="en-US" sz="3000" dirty="0" err="1" smtClean="0">
                <a:latin typeface="Arial Rounded MT Bold"/>
                <a:cs typeface="Arial Rounded MT Bold"/>
              </a:rPr>
              <a:t>quadrupolar</a:t>
            </a:r>
            <a:r>
              <a:rPr lang="en-US" sz="3000" dirty="0" smtClean="0">
                <a:latin typeface="Arial Rounded MT Bold"/>
                <a:cs typeface="Arial Rounded MT Bold"/>
              </a:rPr>
              <a:t> wake function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9</a:t>
            </a:fld>
            <a:endParaRPr lang="en-US" dirty="0"/>
          </a:p>
        </p:txBody>
      </p:sp>
      <p:pic>
        <p:nvPicPr>
          <p:cNvPr id="45" name="Picture 44" descr="cern_logo.gif"/>
          <p:cNvPicPr>
            <a:picLocks noChangeAspect="1"/>
          </p:cNvPicPr>
          <p:nvPr/>
        </p:nvPicPr>
        <p:blipFill>
          <a:blip r:embed="rId2"/>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3"/>
          <a:stretch>
            <a:fillRect/>
          </a:stretch>
        </p:blipFill>
        <p:spPr>
          <a:xfrm>
            <a:off x="8352000" y="0"/>
            <a:ext cx="792000" cy="792000"/>
          </a:xfrm>
          <a:prstGeom prst="rect">
            <a:avLst/>
          </a:prstGeom>
        </p:spPr>
      </p:pic>
      <p:sp>
        <p:nvSpPr>
          <p:cNvPr id="53" name="Content Placeholder 2"/>
          <p:cNvSpPr txBox="1">
            <a:spLocks/>
          </p:cNvSpPr>
          <p:nvPr/>
        </p:nvSpPr>
        <p:spPr>
          <a:xfrm>
            <a:off x="827584" y="2469321"/>
            <a:ext cx="7800851" cy="1607379"/>
          </a:xfrm>
          <a:prstGeom prst="rect">
            <a:avLst/>
          </a:prstGeom>
          <a:solidFill>
            <a:schemeClr val="bg1"/>
          </a:solidFill>
          <a:ln>
            <a:solidFill>
              <a:srgbClr val="000000"/>
            </a:solidFill>
          </a:ln>
        </p:spPr>
        <p:txBody>
          <a:bodyPr vert="horz" lIns="91440" tIns="45720" rIns="91440" bIns="45720" rtlCol="0">
            <a:normAutofit fontScale="55000" lnSpcReduction="20000"/>
          </a:bodyPr>
          <a:lstStyle/>
          <a:p>
            <a:pPr marL="360000" lvl="1" indent="-285750">
              <a:spcBef>
                <a:spcPct val="20000"/>
              </a:spcBef>
              <a:buFont typeface="Arial"/>
              <a:buChar char="–"/>
              <a:defRPr/>
            </a:pPr>
            <a:r>
              <a:rPr kumimoji="0" lang="en-US" sz="2900" b="0" i="0" u="none" strike="noStrike" kern="1200" cap="none" spc="0" normalizeH="0" baseline="0" noProof="0" dirty="0" smtClean="0">
                <a:ln>
                  <a:noFill/>
                </a:ln>
                <a:solidFill>
                  <a:schemeClr val="tx1"/>
                </a:solidFill>
                <a:effectLst/>
                <a:uLnTx/>
                <a:uFillTx/>
              </a:rPr>
              <a:t>The value of the transverse </a:t>
            </a:r>
            <a:r>
              <a:rPr kumimoji="0" lang="en-US" sz="2900" b="0" i="0" u="none" strike="noStrike" kern="1200" cap="none" spc="0" normalizeH="0" baseline="0" noProof="0" dirty="0" err="1" smtClean="0">
                <a:ln>
                  <a:noFill/>
                </a:ln>
                <a:solidFill>
                  <a:schemeClr val="tx1"/>
                </a:solidFill>
                <a:effectLst/>
                <a:uLnTx/>
                <a:uFillTx/>
              </a:rPr>
              <a:t>quadrupolar</a:t>
            </a:r>
            <a:r>
              <a:rPr kumimoji="0" lang="en-US" sz="2900" b="0" i="0" u="none" strike="noStrike" kern="1200" cap="none" spc="0" normalizeH="0" baseline="0" noProof="0" dirty="0" smtClean="0">
                <a:ln>
                  <a:noFill/>
                </a:ln>
                <a:solidFill>
                  <a:schemeClr val="tx1"/>
                </a:solidFill>
                <a:effectLst/>
                <a:uLnTx/>
                <a:uFillTx/>
              </a:rPr>
              <a:t> wake functions in 0,</a:t>
            </a:r>
            <a:r>
              <a:rPr lang="en-US" sz="2900" i="1" dirty="0" smtClean="0"/>
              <a:t> </a:t>
            </a:r>
            <a:r>
              <a:rPr lang="en-US" sz="2900" b="1" i="1" dirty="0" smtClean="0"/>
              <a:t>W</a:t>
            </a:r>
            <a:r>
              <a:rPr lang="en-US" sz="2900" b="1" i="1" baseline="-25000" dirty="0" smtClean="0"/>
              <a:t>Qx,y</a:t>
            </a:r>
            <a:r>
              <a:rPr lang="en-US" sz="2900" b="1" i="1" dirty="0" smtClean="0"/>
              <a:t>(0)</a:t>
            </a:r>
            <a:r>
              <a:rPr kumimoji="0" lang="en-US" sz="2900" b="0" i="0" u="none" strike="noStrike" kern="1200" cap="none" spc="0" normalizeH="0" noProof="0" dirty="0" smtClean="0">
                <a:ln>
                  <a:noFill/>
                </a:ln>
                <a:solidFill>
                  <a:schemeClr val="tx1"/>
                </a:solidFill>
                <a:effectLst/>
                <a:uLnTx/>
                <a:uFillTx/>
              </a:rPr>
              <a:t>,</a:t>
            </a:r>
            <a:r>
              <a:rPr kumimoji="0" lang="en-US" sz="2900" b="0" i="0" u="none" strike="noStrike" kern="1200" cap="none" spc="0" normalizeH="0" baseline="0" noProof="0" dirty="0" smtClean="0">
                <a:ln>
                  <a:noFill/>
                </a:ln>
                <a:solidFill>
                  <a:schemeClr val="tx1"/>
                </a:solidFill>
                <a:effectLst/>
                <a:uLnTx/>
                <a:uFillTx/>
              </a:rPr>
              <a:t> </a:t>
            </a:r>
            <a:r>
              <a:rPr lang="en-US" sz="2900" dirty="0"/>
              <a:t>vanishes because source and witness </a:t>
            </a:r>
            <a:r>
              <a:rPr lang="en-US" sz="2900" dirty="0" smtClean="0"/>
              <a:t>particles </a:t>
            </a:r>
            <a:r>
              <a:rPr lang="en-US" sz="2900" dirty="0"/>
              <a:t>are traveling parallel and they can only – mutually – interact through </a:t>
            </a:r>
            <a:r>
              <a:rPr lang="en-US" sz="2900" dirty="0" smtClean="0"/>
              <a:t>space charge</a:t>
            </a:r>
            <a:r>
              <a:rPr lang="en-US" sz="2900" dirty="0"/>
              <a:t>, which is not included in this framework</a:t>
            </a:r>
          </a:p>
          <a:p>
            <a:pPr marL="360000" lvl="1" indent="-285750">
              <a:spcBef>
                <a:spcPct val="20000"/>
              </a:spcBef>
              <a:buFont typeface="Arial"/>
              <a:buChar char="–"/>
              <a:defRPr/>
            </a:pPr>
            <a:r>
              <a:rPr lang="en-US" sz="2900" b="1" i="1" dirty="0" err="1" smtClean="0"/>
              <a:t>W</a:t>
            </a:r>
            <a:r>
              <a:rPr lang="en-US" sz="2900" b="1" i="1" baseline="-25000" dirty="0" err="1" smtClean="0"/>
              <a:t>Qx,</a:t>
            </a:r>
            <a:r>
              <a:rPr lang="en-US" sz="2900" b="1" i="1" baseline="-25000" dirty="0" err="1"/>
              <a:t>y</a:t>
            </a:r>
            <a:r>
              <a:rPr lang="en-US" sz="2900" b="1" i="1" dirty="0"/>
              <a:t>(</a:t>
            </a:r>
            <a:r>
              <a:rPr lang="en-US" sz="2900" b="1" i="1" dirty="0" smtClean="0"/>
              <a:t>0</a:t>
            </a:r>
            <a:r>
              <a:rPr lang="en-US" sz="2900" b="1" i="1" baseline="30000" dirty="0" smtClean="0"/>
              <a:t>--</a:t>
            </a:r>
            <a:r>
              <a:rPr lang="en-US" sz="2900" b="1" i="1" dirty="0" smtClean="0"/>
              <a:t>)</a:t>
            </a:r>
            <a:r>
              <a:rPr lang="en-US" sz="2900" i="1" dirty="0" smtClean="0"/>
              <a:t> </a:t>
            </a:r>
            <a:r>
              <a:rPr lang="en-US" sz="2900" dirty="0" smtClean="0"/>
              <a:t>can be of either sign since trailing particles can be either attracted or deflected even more off axis (</a:t>
            </a:r>
            <a:r>
              <a:rPr lang="en-US" sz="2900" dirty="0" smtClean="0">
                <a:cs typeface="Symbol" charset="2"/>
              </a:rPr>
              <a:t>depends on geometry and boundary conditions</a:t>
            </a:r>
            <a:r>
              <a:rPr lang="en-US" sz="2900" dirty="0" smtClean="0"/>
              <a:t>) </a:t>
            </a:r>
            <a:r>
              <a:rPr kumimoji="0" lang="en-US" sz="2900" b="0" i="0" u="none" strike="noStrike" kern="1200" cap="none" spc="0" normalizeH="0" baseline="0" noProof="0" dirty="0" smtClean="0">
                <a:ln>
                  <a:noFill/>
                </a:ln>
                <a:solidFill>
                  <a:schemeClr val="tx1"/>
                </a:solidFill>
                <a:effectLst/>
                <a:uLnTx/>
                <a:uFillTx/>
              </a:rPr>
              <a:t>  </a:t>
            </a:r>
            <a:endParaRPr kumimoji="0" lang="en-US" sz="2900" b="0" i="0" u="none" strike="noStrike" kern="1200" cap="none" spc="0" normalizeH="0" noProof="0" dirty="0" smtClean="0">
              <a:ln>
                <a:noFill/>
              </a:ln>
              <a:solidFill>
                <a:schemeClr val="tx1"/>
              </a:solidFill>
              <a:effectLst/>
              <a:uLnTx/>
              <a:uFillTx/>
            </a:endParaRPr>
          </a:p>
        </p:txBody>
      </p:sp>
      <p:pic>
        <p:nvPicPr>
          <p:cNvPr id="19" name="Picture 18" descr="latex-image-1.pdf"/>
          <p:cNvPicPr>
            <a:picLocks noChangeAspect="1"/>
          </p:cNvPicPr>
          <p:nvPr/>
        </p:nvPicPr>
        <p:blipFill>
          <a:blip r:embed="rId4"/>
          <a:stretch>
            <a:fillRect/>
          </a:stretch>
        </p:blipFill>
        <p:spPr>
          <a:xfrm>
            <a:off x="1066800" y="1371600"/>
            <a:ext cx="3030888" cy="755500"/>
          </a:xfrm>
          <a:prstGeom prst="rect">
            <a:avLst/>
          </a:prstGeom>
        </p:spPr>
      </p:pic>
      <p:grpSp>
        <p:nvGrpSpPr>
          <p:cNvPr id="24" name="Group 23"/>
          <p:cNvGrpSpPr/>
          <p:nvPr/>
        </p:nvGrpSpPr>
        <p:grpSpPr>
          <a:xfrm>
            <a:off x="4665950" y="1546087"/>
            <a:ext cx="2893681" cy="360000"/>
            <a:chOff x="4665950" y="1546087"/>
            <a:chExt cx="2893681" cy="360000"/>
          </a:xfrm>
        </p:grpSpPr>
        <p:pic>
          <p:nvPicPr>
            <p:cNvPr id="50" name="Picture 49" descr="latex-image-1.pdf"/>
            <p:cNvPicPr>
              <a:picLocks noChangeAspect="1"/>
            </p:cNvPicPr>
            <p:nvPr/>
          </p:nvPicPr>
          <p:blipFill rotWithShape="1">
            <a:blip r:embed="rId5"/>
            <a:srcRect b="52177"/>
            <a:stretch/>
          </p:blipFill>
          <p:spPr>
            <a:xfrm>
              <a:off x="4665950" y="1589736"/>
              <a:ext cx="735725" cy="255088"/>
            </a:xfrm>
            <a:prstGeom prst="rect">
              <a:avLst/>
            </a:prstGeom>
          </p:spPr>
        </p:pic>
        <p:pic>
          <p:nvPicPr>
            <p:cNvPr id="22" name="Picture 21" descr="latex-image-1.pdf"/>
            <p:cNvPicPr>
              <a:picLocks noChangeAspect="1"/>
            </p:cNvPicPr>
            <p:nvPr/>
          </p:nvPicPr>
          <p:blipFill>
            <a:blip r:embed="rId6"/>
            <a:stretch>
              <a:fillRect/>
            </a:stretch>
          </p:blipFill>
          <p:spPr>
            <a:xfrm>
              <a:off x="5851939" y="1546087"/>
              <a:ext cx="1707692" cy="360000"/>
            </a:xfrm>
            <a:prstGeom prst="rect">
              <a:avLst/>
            </a:prstGeom>
          </p:spPr>
        </p:pic>
      </p:grpSp>
      <p:grpSp>
        <p:nvGrpSpPr>
          <p:cNvPr id="31" name="Group 30"/>
          <p:cNvGrpSpPr/>
          <p:nvPr/>
        </p:nvGrpSpPr>
        <p:grpSpPr>
          <a:xfrm>
            <a:off x="2484013" y="4836955"/>
            <a:ext cx="4112719" cy="1476000"/>
            <a:chOff x="-1416193" y="5752826"/>
            <a:chExt cx="4112719" cy="1476000"/>
          </a:xfrm>
        </p:grpSpPr>
        <p:sp>
          <p:nvSpPr>
            <p:cNvPr id="32" name="Oval 31"/>
            <p:cNvSpPr/>
            <p:nvPr/>
          </p:nvSpPr>
          <p:spPr>
            <a:xfrm>
              <a:off x="1184481" y="6433103"/>
              <a:ext cx="228600" cy="152514"/>
            </a:xfrm>
            <a:prstGeom prst="ellips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a:spLocks noChangeAspect="1"/>
            </p:cNvSpPr>
            <p:nvPr/>
          </p:nvSpPr>
          <p:spPr>
            <a:xfrm flipV="1">
              <a:off x="-1416193" y="5752826"/>
              <a:ext cx="4112719" cy="1476000"/>
            </a:xfrm>
            <a:prstGeom prst="ellipse">
              <a:avLst/>
            </a:prstGeom>
            <a:noFill/>
            <a:ln w="76200" cap="flat" cmpd="sng" algn="ctr">
              <a:gradFill flip="none" rotWithShape="1">
                <a:gsLst>
                  <a:gs pos="37000">
                    <a:schemeClr val="accent1"/>
                  </a:gs>
                  <a:gs pos="100000">
                    <a:prstClr val="white"/>
                  </a:gs>
                </a:gsLst>
                <a:path path="circle">
                  <a:fillToRect l="50000" t="50000" r="50000" b="50000"/>
                </a:path>
                <a:tileRect/>
              </a:gra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3668787" y="5197336"/>
            <a:ext cx="646931" cy="407779"/>
            <a:chOff x="3668787" y="5197336"/>
            <a:chExt cx="646931" cy="407779"/>
          </a:xfrm>
        </p:grpSpPr>
        <p:cxnSp>
          <p:nvCxnSpPr>
            <p:cNvPr id="40" name="Straight Arrow Connector 39"/>
            <p:cNvCxnSpPr/>
            <p:nvPr/>
          </p:nvCxnSpPr>
          <p:spPr>
            <a:xfrm>
              <a:off x="4315718" y="5197336"/>
              <a:ext cx="0" cy="407779"/>
            </a:xfrm>
            <a:prstGeom prst="straightConnector1">
              <a:avLst/>
            </a:prstGeom>
            <a:ln>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pic>
          <p:nvPicPr>
            <p:cNvPr id="3" name="Picture 2"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68787" y="5251450"/>
              <a:ext cx="541091" cy="288000"/>
            </a:xfrm>
            <a:prstGeom prst="rect">
              <a:avLst/>
            </a:prstGeom>
          </p:spPr>
        </p:pic>
      </p:grpSp>
      <p:grpSp>
        <p:nvGrpSpPr>
          <p:cNvPr id="7" name="Group 6"/>
          <p:cNvGrpSpPr/>
          <p:nvPr/>
        </p:nvGrpSpPr>
        <p:grpSpPr>
          <a:xfrm>
            <a:off x="4603751" y="4877667"/>
            <a:ext cx="618873" cy="306182"/>
            <a:chOff x="4603751" y="4877667"/>
            <a:chExt cx="618873" cy="306182"/>
          </a:xfrm>
        </p:grpSpPr>
        <p:pic>
          <p:nvPicPr>
            <p:cNvPr id="5" name="Picture 4"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64782" y="4895852"/>
              <a:ext cx="457842" cy="287997"/>
            </a:xfrm>
            <a:prstGeom prst="rect">
              <a:avLst/>
            </a:prstGeom>
          </p:spPr>
        </p:pic>
        <p:cxnSp>
          <p:nvCxnSpPr>
            <p:cNvPr id="43" name="Straight Arrow Connector 42"/>
            <p:cNvCxnSpPr/>
            <p:nvPr/>
          </p:nvCxnSpPr>
          <p:spPr>
            <a:xfrm rot="5400000" flipH="1" flipV="1">
              <a:off x="4459828" y="5021590"/>
              <a:ext cx="290173" cy="232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8" name="Group 7"/>
          <p:cNvGrpSpPr/>
          <p:nvPr/>
        </p:nvGrpSpPr>
        <p:grpSpPr>
          <a:xfrm>
            <a:off x="4818900" y="5589240"/>
            <a:ext cx="460874" cy="386752"/>
            <a:chOff x="4818900" y="5586911"/>
            <a:chExt cx="460874" cy="386752"/>
          </a:xfrm>
        </p:grpSpPr>
        <p:pic>
          <p:nvPicPr>
            <p:cNvPr id="42" name="Picture 41"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21932" y="5685666"/>
              <a:ext cx="457842" cy="287997"/>
            </a:xfrm>
            <a:prstGeom prst="rect">
              <a:avLst/>
            </a:prstGeom>
          </p:spPr>
        </p:pic>
        <p:cxnSp>
          <p:nvCxnSpPr>
            <p:cNvPr id="44" name="Straight Arrow Connector 43"/>
            <p:cNvCxnSpPr/>
            <p:nvPr/>
          </p:nvCxnSpPr>
          <p:spPr>
            <a:xfrm flipH="1" flipV="1">
              <a:off x="4818900" y="5586911"/>
              <a:ext cx="290170" cy="232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1" name="Group 50"/>
          <p:cNvGrpSpPr/>
          <p:nvPr/>
        </p:nvGrpSpPr>
        <p:grpSpPr>
          <a:xfrm>
            <a:off x="4572000" y="5013176"/>
            <a:ext cx="591940" cy="367603"/>
            <a:chOff x="3723779" y="4829733"/>
            <a:chExt cx="591940" cy="367603"/>
          </a:xfrm>
        </p:grpSpPr>
        <p:cxnSp>
          <p:nvCxnSpPr>
            <p:cNvPr id="52" name="Straight Arrow Connector 51"/>
            <p:cNvCxnSpPr/>
            <p:nvPr/>
          </p:nvCxnSpPr>
          <p:spPr>
            <a:xfrm flipH="1">
              <a:off x="3831221" y="5197336"/>
              <a:ext cx="484498" cy="0"/>
            </a:xfrm>
            <a:prstGeom prst="straightConnector1">
              <a:avLst/>
            </a:prstGeom>
            <a:ln>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pic>
          <p:nvPicPr>
            <p:cNvPr id="54" name="Picture 53"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23779" y="4829733"/>
              <a:ext cx="541091" cy="288000"/>
            </a:xfrm>
            <a:prstGeom prst="rect">
              <a:avLst/>
            </a:prstGeom>
          </p:spPr>
        </p:pic>
      </p:grpSp>
    </p:spTree>
    <p:extLst>
      <p:ext uri="{BB962C8B-B14F-4D97-AF65-F5344CB8AC3E}">
        <p14:creationId xmlns:p14="http://schemas.microsoft.com/office/powerpoint/2010/main" val="9424125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3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9"/>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a:t>
            </a:r>
            <a:r>
              <a:rPr lang="en-US" sz="3000" dirty="0" err="1" smtClean="0">
                <a:latin typeface="Arial Rounded MT Bold"/>
                <a:cs typeface="Arial Rounded MT Bold"/>
              </a:rPr>
              <a:t>quadrupolar</a:t>
            </a:r>
            <a:r>
              <a:rPr lang="en-US" sz="3000" dirty="0" smtClean="0">
                <a:latin typeface="Arial Rounded MT Bold"/>
                <a:cs typeface="Arial Rounded MT Bold"/>
              </a:rPr>
              <a:t> wake function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10</a:t>
            </a:fld>
            <a:endParaRPr lang="en-US" dirty="0"/>
          </a:p>
        </p:txBody>
      </p:sp>
      <p:pic>
        <p:nvPicPr>
          <p:cNvPr id="45" name="Picture 44" descr="cern_logo.gif"/>
          <p:cNvPicPr>
            <a:picLocks noChangeAspect="1"/>
          </p:cNvPicPr>
          <p:nvPr/>
        </p:nvPicPr>
        <p:blipFill>
          <a:blip r:embed="rId2"/>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3"/>
          <a:stretch>
            <a:fillRect/>
          </a:stretch>
        </p:blipFill>
        <p:spPr>
          <a:xfrm>
            <a:off x="8352000" y="0"/>
            <a:ext cx="792000" cy="792000"/>
          </a:xfrm>
          <a:prstGeom prst="rect">
            <a:avLst/>
          </a:prstGeom>
        </p:spPr>
      </p:pic>
      <p:sp>
        <p:nvSpPr>
          <p:cNvPr id="53" name="Content Placeholder 2"/>
          <p:cNvSpPr txBox="1">
            <a:spLocks/>
          </p:cNvSpPr>
          <p:nvPr/>
        </p:nvSpPr>
        <p:spPr>
          <a:xfrm>
            <a:off x="827584" y="2469321"/>
            <a:ext cx="7800851" cy="1607379"/>
          </a:xfrm>
          <a:prstGeom prst="rect">
            <a:avLst/>
          </a:prstGeom>
          <a:solidFill>
            <a:schemeClr val="bg1"/>
          </a:solidFill>
          <a:ln>
            <a:solidFill>
              <a:srgbClr val="000000"/>
            </a:solidFill>
          </a:ln>
        </p:spPr>
        <p:txBody>
          <a:bodyPr vert="horz" lIns="91440" tIns="45720" rIns="91440" bIns="45720" rtlCol="0">
            <a:normAutofit fontScale="55000" lnSpcReduction="20000"/>
          </a:bodyPr>
          <a:lstStyle/>
          <a:p>
            <a:pPr marL="360000" lvl="1" indent="-285750">
              <a:spcBef>
                <a:spcPct val="20000"/>
              </a:spcBef>
              <a:buFont typeface="Arial"/>
              <a:buChar char="–"/>
              <a:defRPr/>
            </a:pPr>
            <a:r>
              <a:rPr kumimoji="0" lang="en-US" sz="2900" b="0" i="0" u="none" strike="noStrike" kern="1200" cap="none" spc="0" normalizeH="0" baseline="0" noProof="0" dirty="0" smtClean="0">
                <a:ln>
                  <a:noFill/>
                </a:ln>
                <a:solidFill>
                  <a:schemeClr val="tx1"/>
                </a:solidFill>
                <a:effectLst/>
                <a:uLnTx/>
                <a:uFillTx/>
              </a:rPr>
              <a:t>The value of the transverse </a:t>
            </a:r>
            <a:r>
              <a:rPr kumimoji="0" lang="en-US" sz="2900" b="0" i="0" u="none" strike="noStrike" kern="1200" cap="none" spc="0" normalizeH="0" baseline="0" noProof="0" dirty="0" err="1" smtClean="0">
                <a:ln>
                  <a:noFill/>
                </a:ln>
                <a:solidFill>
                  <a:schemeClr val="tx1"/>
                </a:solidFill>
                <a:effectLst/>
                <a:uLnTx/>
                <a:uFillTx/>
              </a:rPr>
              <a:t>quadrupolar</a:t>
            </a:r>
            <a:r>
              <a:rPr kumimoji="0" lang="en-US" sz="2900" b="0" i="0" u="none" strike="noStrike" kern="1200" cap="none" spc="0" normalizeH="0" baseline="0" noProof="0" dirty="0" smtClean="0">
                <a:ln>
                  <a:noFill/>
                </a:ln>
                <a:solidFill>
                  <a:schemeClr val="tx1"/>
                </a:solidFill>
                <a:effectLst/>
                <a:uLnTx/>
                <a:uFillTx/>
              </a:rPr>
              <a:t> wake functions in 0,</a:t>
            </a:r>
            <a:r>
              <a:rPr lang="en-US" sz="2900" i="1" dirty="0" smtClean="0"/>
              <a:t> </a:t>
            </a:r>
            <a:r>
              <a:rPr lang="en-US" sz="2900" b="1" i="1" dirty="0" smtClean="0"/>
              <a:t>W</a:t>
            </a:r>
            <a:r>
              <a:rPr lang="en-US" sz="2900" b="1" i="1" baseline="-25000" dirty="0" smtClean="0"/>
              <a:t>Qx,y</a:t>
            </a:r>
            <a:r>
              <a:rPr lang="en-US" sz="2900" b="1" i="1" dirty="0" smtClean="0"/>
              <a:t>(0)</a:t>
            </a:r>
            <a:r>
              <a:rPr kumimoji="0" lang="en-US" sz="2900" b="0" i="0" u="none" strike="noStrike" kern="1200" cap="none" spc="0" normalizeH="0" noProof="0" dirty="0" smtClean="0">
                <a:ln>
                  <a:noFill/>
                </a:ln>
                <a:solidFill>
                  <a:schemeClr val="tx1"/>
                </a:solidFill>
                <a:effectLst/>
                <a:uLnTx/>
                <a:uFillTx/>
              </a:rPr>
              <a:t>,</a:t>
            </a:r>
            <a:r>
              <a:rPr kumimoji="0" lang="en-US" sz="2900" b="0" i="0" u="none" strike="noStrike" kern="1200" cap="none" spc="0" normalizeH="0" baseline="0" noProof="0" dirty="0" smtClean="0">
                <a:ln>
                  <a:noFill/>
                </a:ln>
                <a:solidFill>
                  <a:schemeClr val="tx1"/>
                </a:solidFill>
                <a:effectLst/>
                <a:uLnTx/>
                <a:uFillTx/>
              </a:rPr>
              <a:t> </a:t>
            </a:r>
            <a:r>
              <a:rPr lang="en-US" sz="2900" dirty="0"/>
              <a:t>vanishes because source and witness particles are traveling parallel and they can only – mutually – interact </a:t>
            </a:r>
            <a:r>
              <a:rPr lang="en-US" sz="2900" dirty="0" smtClean="0"/>
              <a:t>through </a:t>
            </a:r>
            <a:r>
              <a:rPr lang="en-US" sz="2900" dirty="0"/>
              <a:t>space charge, which is not included in this framework</a:t>
            </a:r>
          </a:p>
          <a:p>
            <a:pPr marL="360000" lvl="1" indent="-285750">
              <a:spcBef>
                <a:spcPct val="20000"/>
              </a:spcBef>
              <a:buFont typeface="Arial"/>
              <a:buChar char="–"/>
              <a:defRPr/>
            </a:pPr>
            <a:r>
              <a:rPr lang="en-US" sz="2900" b="1" i="1" dirty="0" err="1" smtClean="0"/>
              <a:t>W</a:t>
            </a:r>
            <a:r>
              <a:rPr lang="en-US" sz="2900" b="1" i="1" baseline="-25000" dirty="0" err="1" smtClean="0"/>
              <a:t>Qx,</a:t>
            </a:r>
            <a:r>
              <a:rPr lang="en-US" sz="2900" b="1" i="1" baseline="-25000" dirty="0" err="1"/>
              <a:t>y</a:t>
            </a:r>
            <a:r>
              <a:rPr lang="en-US" sz="2900" b="1" i="1" dirty="0"/>
              <a:t>(</a:t>
            </a:r>
            <a:r>
              <a:rPr lang="en-US" sz="2900" b="1" i="1" dirty="0" smtClean="0"/>
              <a:t>0</a:t>
            </a:r>
            <a:r>
              <a:rPr lang="en-US" sz="2900" b="1" i="1" baseline="30000" dirty="0" smtClean="0"/>
              <a:t>--</a:t>
            </a:r>
            <a:r>
              <a:rPr lang="en-US" sz="2900" b="1" i="1" dirty="0" smtClean="0"/>
              <a:t>)</a:t>
            </a:r>
            <a:r>
              <a:rPr lang="en-US" sz="2900" i="1" dirty="0" smtClean="0"/>
              <a:t> </a:t>
            </a:r>
            <a:r>
              <a:rPr lang="en-US" sz="2900" dirty="0" smtClean="0"/>
              <a:t>can be of either sign since trailing particles can be either attracted or deflected even more off axis (</a:t>
            </a:r>
            <a:r>
              <a:rPr lang="en-US" sz="2900" dirty="0" smtClean="0">
                <a:cs typeface="Symbol" charset="2"/>
              </a:rPr>
              <a:t>depends on geometry and boundary conditions</a:t>
            </a:r>
            <a:r>
              <a:rPr lang="en-US" sz="2900" dirty="0" smtClean="0"/>
              <a:t>) </a:t>
            </a:r>
            <a:r>
              <a:rPr kumimoji="0" lang="en-US" sz="2900" b="0" i="0" u="none" strike="noStrike" kern="1200" cap="none" spc="0" normalizeH="0" baseline="0" noProof="0" dirty="0" smtClean="0">
                <a:ln>
                  <a:noFill/>
                </a:ln>
                <a:solidFill>
                  <a:schemeClr val="tx1"/>
                </a:solidFill>
                <a:effectLst/>
                <a:uLnTx/>
                <a:uFillTx/>
              </a:rPr>
              <a:t>  </a:t>
            </a:r>
            <a:endParaRPr kumimoji="0" lang="en-US" sz="2900" b="0" i="0" u="none" strike="noStrike" kern="1200" cap="none" spc="0" normalizeH="0" noProof="0" dirty="0" smtClean="0">
              <a:ln>
                <a:noFill/>
              </a:ln>
              <a:solidFill>
                <a:schemeClr val="tx1"/>
              </a:solidFill>
              <a:effectLst/>
              <a:uLnTx/>
              <a:uFillTx/>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r>
              <a:rPr lang="en-US" sz="2900" b="1" i="1" dirty="0" err="1" smtClean="0">
                <a:solidFill>
                  <a:srgbClr val="660066"/>
                </a:solidFill>
              </a:rPr>
              <a:t>W</a:t>
            </a:r>
            <a:r>
              <a:rPr lang="en-US" sz="2900" b="1" i="1" baseline="-25000" dirty="0" err="1" smtClean="0">
                <a:solidFill>
                  <a:srgbClr val="660066"/>
                </a:solidFill>
              </a:rPr>
              <a:t>x,y</a:t>
            </a:r>
            <a:r>
              <a:rPr lang="en-US" sz="2900" b="1" i="1" dirty="0" smtClean="0">
                <a:solidFill>
                  <a:srgbClr val="660066"/>
                </a:solidFill>
              </a:rPr>
              <a:t>(z)</a:t>
            </a:r>
            <a:r>
              <a:rPr lang="en-US" sz="2900" dirty="0" smtClean="0"/>
              <a:t> has a discontinuous derivative in z=0 and it vanishes for all z&gt;0 because of the ultra-relativistic approximation </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grpSp>
        <p:nvGrpSpPr>
          <p:cNvPr id="4" name="Group 26"/>
          <p:cNvGrpSpPr/>
          <p:nvPr/>
        </p:nvGrpSpPr>
        <p:grpSpPr>
          <a:xfrm>
            <a:off x="202295" y="4208900"/>
            <a:ext cx="8713105" cy="2512575"/>
            <a:chOff x="202295" y="4208900"/>
            <a:chExt cx="8713105" cy="2512575"/>
          </a:xfrm>
        </p:grpSpPr>
        <p:cxnSp>
          <p:nvCxnSpPr>
            <p:cNvPr id="133" name="Straight Arrow Connector 132"/>
            <p:cNvCxnSpPr/>
            <p:nvPr/>
          </p:nvCxnSpPr>
          <p:spPr>
            <a:xfrm flipV="1">
              <a:off x="202295" y="5410200"/>
              <a:ext cx="8713105" cy="17900"/>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rot="5400000" flipH="1" flipV="1">
              <a:off x="4478441" y="5501481"/>
              <a:ext cx="2438400" cy="1588"/>
            </a:xfrm>
            <a:prstGeom prst="straightConnector1">
              <a:avLst/>
            </a:prstGeom>
            <a:ln w="9525"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a:off x="5686935" y="5400261"/>
              <a:ext cx="2202528" cy="9939"/>
            </a:xfrm>
            <a:prstGeom prst="line">
              <a:avLst/>
            </a:prstGeom>
            <a:ln w="38100" cap="flat" cmpd="sng" algn="ctr">
              <a:solidFill>
                <a:srgbClr val="66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1" name="TextBox 140"/>
            <p:cNvSpPr txBox="1"/>
            <p:nvPr/>
          </p:nvSpPr>
          <p:spPr>
            <a:xfrm>
              <a:off x="5686935" y="4208900"/>
              <a:ext cx="1018665" cy="369332"/>
            </a:xfrm>
            <a:prstGeom prst="rect">
              <a:avLst/>
            </a:prstGeom>
            <a:noFill/>
          </p:spPr>
          <p:txBody>
            <a:bodyPr wrap="square" rtlCol="0">
              <a:spAutoFit/>
            </a:bodyPr>
            <a:lstStyle/>
            <a:p>
              <a:r>
                <a:rPr lang="en-US" dirty="0" err="1" smtClean="0">
                  <a:solidFill>
                    <a:srgbClr val="660066"/>
                  </a:solidFill>
                </a:rPr>
                <a:t>W</a:t>
              </a:r>
              <a:r>
                <a:rPr lang="en-US" baseline="-25000" dirty="0" err="1" smtClean="0">
                  <a:solidFill>
                    <a:srgbClr val="660066"/>
                  </a:solidFill>
                </a:rPr>
                <a:t>Qx,y</a:t>
              </a:r>
              <a:r>
                <a:rPr lang="en-US" dirty="0" err="1" smtClean="0">
                  <a:solidFill>
                    <a:srgbClr val="660066"/>
                  </a:solidFill>
                </a:rPr>
                <a:t>(z</a:t>
              </a:r>
              <a:r>
                <a:rPr lang="en-US" dirty="0" smtClean="0">
                  <a:solidFill>
                    <a:srgbClr val="660066"/>
                  </a:solidFill>
                </a:rPr>
                <a:t>)</a:t>
              </a:r>
              <a:endParaRPr lang="en-US" dirty="0">
                <a:solidFill>
                  <a:srgbClr val="660066"/>
                </a:solidFill>
              </a:endParaRPr>
            </a:p>
          </p:txBody>
        </p:sp>
        <p:sp>
          <p:nvSpPr>
            <p:cNvPr id="142" name="Freeform 141"/>
            <p:cNvSpPr/>
            <p:nvPr/>
          </p:nvSpPr>
          <p:spPr>
            <a:xfrm flipV="1">
              <a:off x="202295" y="4297445"/>
              <a:ext cx="4989935" cy="2157699"/>
            </a:xfrm>
            <a:custGeom>
              <a:avLst/>
              <a:gdLst>
                <a:gd name="connsiteX0" fmla="*/ 4989935 w 4989935"/>
                <a:gd name="connsiteY0" fmla="*/ 0 h 2157699"/>
                <a:gd name="connsiteX1" fmla="*/ 4630300 w 4989935"/>
                <a:gd name="connsiteY1" fmla="*/ 359616 h 2157699"/>
                <a:gd name="connsiteX2" fmla="*/ 3753690 w 4989935"/>
                <a:gd name="connsiteY2" fmla="*/ 2123985 h 2157699"/>
                <a:gd name="connsiteX3" fmla="*/ 2888318 w 4989935"/>
                <a:gd name="connsiteY3" fmla="*/ 157332 h 2157699"/>
                <a:gd name="connsiteX4" fmla="*/ 2124094 w 4989935"/>
                <a:gd name="connsiteY4" fmla="*/ 1539608 h 2157699"/>
                <a:gd name="connsiteX5" fmla="*/ 831656 w 4989935"/>
                <a:gd name="connsiteY5" fmla="*/ 1168754 h 2157699"/>
                <a:gd name="connsiteX6" fmla="*/ 0 w 4989935"/>
                <a:gd name="connsiteY6" fmla="*/ 1078849 h 215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9935" h="2157699">
                  <a:moveTo>
                    <a:pt x="4989935" y="0"/>
                  </a:moveTo>
                  <a:cubicBezTo>
                    <a:pt x="4913138" y="2809"/>
                    <a:pt x="4836341" y="5619"/>
                    <a:pt x="4630300" y="359616"/>
                  </a:cubicBezTo>
                  <a:cubicBezTo>
                    <a:pt x="4424259" y="713613"/>
                    <a:pt x="4044020" y="2157699"/>
                    <a:pt x="3753690" y="2123985"/>
                  </a:cubicBezTo>
                  <a:cubicBezTo>
                    <a:pt x="3463360" y="2090271"/>
                    <a:pt x="3159917" y="254728"/>
                    <a:pt x="2888318" y="157332"/>
                  </a:cubicBezTo>
                  <a:cubicBezTo>
                    <a:pt x="2616719" y="59936"/>
                    <a:pt x="2466871" y="1371038"/>
                    <a:pt x="2124094" y="1539608"/>
                  </a:cubicBezTo>
                  <a:cubicBezTo>
                    <a:pt x="1781317" y="1708178"/>
                    <a:pt x="1185672" y="1245547"/>
                    <a:pt x="831656" y="1168754"/>
                  </a:cubicBezTo>
                  <a:cubicBezTo>
                    <a:pt x="477640" y="1091961"/>
                    <a:pt x="238820" y="1085405"/>
                    <a:pt x="0" y="1078849"/>
                  </a:cubicBezTo>
                </a:path>
              </a:pathLst>
            </a:custGeom>
            <a:ln w="38100" cap="flat" cmpd="sng" algn="ctr">
              <a:solidFill>
                <a:srgbClr val="66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3" name="TextBox 142"/>
            <p:cNvSpPr txBox="1"/>
            <p:nvPr/>
          </p:nvSpPr>
          <p:spPr>
            <a:xfrm>
              <a:off x="8555559" y="5371634"/>
              <a:ext cx="334800" cy="369332"/>
            </a:xfrm>
            <a:prstGeom prst="rect">
              <a:avLst/>
            </a:prstGeom>
            <a:noFill/>
          </p:spPr>
          <p:txBody>
            <a:bodyPr wrap="square" rtlCol="0">
              <a:spAutoFit/>
            </a:bodyPr>
            <a:lstStyle/>
            <a:p>
              <a:r>
                <a:rPr lang="en-US" dirty="0" err="1" smtClean="0"/>
                <a:t>z</a:t>
              </a:r>
              <a:endParaRPr lang="en-US" dirty="0"/>
            </a:p>
          </p:txBody>
        </p:sp>
        <p:sp>
          <p:nvSpPr>
            <p:cNvPr id="23" name="Freeform 22"/>
            <p:cNvSpPr/>
            <p:nvPr/>
          </p:nvSpPr>
          <p:spPr>
            <a:xfrm flipV="1">
              <a:off x="5192230" y="5410200"/>
              <a:ext cx="496956" cy="1044944"/>
            </a:xfrm>
            <a:custGeom>
              <a:avLst/>
              <a:gdLst>
                <a:gd name="connsiteX0" fmla="*/ 496956 w 496956"/>
                <a:gd name="connsiteY0" fmla="*/ 960783 h 960783"/>
                <a:gd name="connsiteX1" fmla="*/ 242956 w 496956"/>
                <a:gd name="connsiteY1" fmla="*/ 165652 h 960783"/>
                <a:gd name="connsiteX2" fmla="*/ 0 w 496956"/>
                <a:gd name="connsiteY2" fmla="*/ 0 h 960783"/>
              </a:gdLst>
              <a:ahLst/>
              <a:cxnLst>
                <a:cxn ang="0">
                  <a:pos x="connsiteX0" y="connsiteY0"/>
                </a:cxn>
                <a:cxn ang="0">
                  <a:pos x="connsiteX1" y="connsiteY1"/>
                </a:cxn>
                <a:cxn ang="0">
                  <a:pos x="connsiteX2" y="connsiteY2"/>
                </a:cxn>
              </a:cxnLst>
              <a:rect l="l" t="t" r="r" b="b"/>
              <a:pathLst>
                <a:path w="496956" h="960783">
                  <a:moveTo>
                    <a:pt x="496956" y="960783"/>
                  </a:moveTo>
                  <a:cubicBezTo>
                    <a:pt x="411369" y="643282"/>
                    <a:pt x="325782" y="325782"/>
                    <a:pt x="242956" y="165652"/>
                  </a:cubicBezTo>
                  <a:cubicBezTo>
                    <a:pt x="160130" y="5522"/>
                    <a:pt x="80065" y="2761"/>
                    <a:pt x="0" y="0"/>
                  </a:cubicBezTo>
                </a:path>
              </a:pathLst>
            </a:custGeom>
            <a:ln w="38100" cap="flat" cmpd="sng" algn="ctr">
              <a:solidFill>
                <a:srgbClr val="660066"/>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19" name="Picture 18" descr="latex-image-1.pdf"/>
          <p:cNvPicPr>
            <a:picLocks noChangeAspect="1"/>
          </p:cNvPicPr>
          <p:nvPr/>
        </p:nvPicPr>
        <p:blipFill>
          <a:blip r:embed="rId4"/>
          <a:stretch>
            <a:fillRect/>
          </a:stretch>
        </p:blipFill>
        <p:spPr>
          <a:xfrm>
            <a:off x="1066800" y="1371600"/>
            <a:ext cx="3030888" cy="755500"/>
          </a:xfrm>
          <a:prstGeom prst="rect">
            <a:avLst/>
          </a:prstGeom>
        </p:spPr>
      </p:pic>
      <p:grpSp>
        <p:nvGrpSpPr>
          <p:cNvPr id="24" name="Group 23"/>
          <p:cNvGrpSpPr/>
          <p:nvPr/>
        </p:nvGrpSpPr>
        <p:grpSpPr>
          <a:xfrm>
            <a:off x="4665950" y="1546087"/>
            <a:ext cx="2893681" cy="360000"/>
            <a:chOff x="4665950" y="1546087"/>
            <a:chExt cx="2893681" cy="360000"/>
          </a:xfrm>
        </p:grpSpPr>
        <p:pic>
          <p:nvPicPr>
            <p:cNvPr id="50" name="Picture 49" descr="latex-image-1.pdf"/>
            <p:cNvPicPr>
              <a:picLocks noChangeAspect="1"/>
            </p:cNvPicPr>
            <p:nvPr/>
          </p:nvPicPr>
          <p:blipFill rotWithShape="1">
            <a:blip r:embed="rId5"/>
            <a:srcRect b="52177"/>
            <a:stretch/>
          </p:blipFill>
          <p:spPr>
            <a:xfrm>
              <a:off x="4665950" y="1589736"/>
              <a:ext cx="735725" cy="255088"/>
            </a:xfrm>
            <a:prstGeom prst="rect">
              <a:avLst/>
            </a:prstGeom>
          </p:spPr>
        </p:pic>
        <p:pic>
          <p:nvPicPr>
            <p:cNvPr id="22" name="Picture 21" descr="latex-image-1.pdf"/>
            <p:cNvPicPr>
              <a:picLocks noChangeAspect="1"/>
            </p:cNvPicPr>
            <p:nvPr/>
          </p:nvPicPr>
          <p:blipFill>
            <a:blip r:embed="rId6"/>
            <a:stretch>
              <a:fillRect/>
            </a:stretch>
          </p:blipFill>
          <p:spPr>
            <a:xfrm>
              <a:off x="5851939" y="1546087"/>
              <a:ext cx="1707692" cy="360000"/>
            </a:xfrm>
            <a:prstGeom prst="rect">
              <a:avLst/>
            </a:prstGeom>
          </p:spPr>
        </p:pic>
      </p:grpSp>
      <p:grpSp>
        <p:nvGrpSpPr>
          <p:cNvPr id="27" name="Group 26"/>
          <p:cNvGrpSpPr/>
          <p:nvPr/>
        </p:nvGrpSpPr>
        <p:grpSpPr>
          <a:xfrm>
            <a:off x="200045" y="4647733"/>
            <a:ext cx="5486890" cy="1708617"/>
            <a:chOff x="211545" y="4724399"/>
            <a:chExt cx="5486890" cy="1622690"/>
          </a:xfrm>
        </p:grpSpPr>
        <p:sp>
          <p:nvSpPr>
            <p:cNvPr id="25" name="Freeform 24"/>
            <p:cNvSpPr/>
            <p:nvPr/>
          </p:nvSpPr>
          <p:spPr>
            <a:xfrm>
              <a:off x="211545" y="4724399"/>
              <a:ext cx="4980686" cy="1622690"/>
            </a:xfrm>
            <a:custGeom>
              <a:avLst/>
              <a:gdLst>
                <a:gd name="connsiteX0" fmla="*/ 4989935 w 4989935"/>
                <a:gd name="connsiteY0" fmla="*/ 0 h 2157699"/>
                <a:gd name="connsiteX1" fmla="*/ 4630300 w 4989935"/>
                <a:gd name="connsiteY1" fmla="*/ 359616 h 2157699"/>
                <a:gd name="connsiteX2" fmla="*/ 3753690 w 4989935"/>
                <a:gd name="connsiteY2" fmla="*/ 2123985 h 2157699"/>
                <a:gd name="connsiteX3" fmla="*/ 2888318 w 4989935"/>
                <a:gd name="connsiteY3" fmla="*/ 157332 h 2157699"/>
                <a:gd name="connsiteX4" fmla="*/ 2124094 w 4989935"/>
                <a:gd name="connsiteY4" fmla="*/ 1539608 h 2157699"/>
                <a:gd name="connsiteX5" fmla="*/ 831656 w 4989935"/>
                <a:gd name="connsiteY5" fmla="*/ 1168754 h 2157699"/>
                <a:gd name="connsiteX6" fmla="*/ 0 w 4989935"/>
                <a:gd name="connsiteY6" fmla="*/ 1078849 h 215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9935" h="2157699">
                  <a:moveTo>
                    <a:pt x="4989935" y="0"/>
                  </a:moveTo>
                  <a:cubicBezTo>
                    <a:pt x="4913138" y="2809"/>
                    <a:pt x="4836341" y="5619"/>
                    <a:pt x="4630300" y="359616"/>
                  </a:cubicBezTo>
                  <a:cubicBezTo>
                    <a:pt x="4424259" y="713613"/>
                    <a:pt x="4044020" y="2157699"/>
                    <a:pt x="3753690" y="2123985"/>
                  </a:cubicBezTo>
                  <a:cubicBezTo>
                    <a:pt x="3463360" y="2090271"/>
                    <a:pt x="3159917" y="254728"/>
                    <a:pt x="2888318" y="157332"/>
                  </a:cubicBezTo>
                  <a:cubicBezTo>
                    <a:pt x="2616719" y="59936"/>
                    <a:pt x="2466871" y="1371038"/>
                    <a:pt x="2124094" y="1539608"/>
                  </a:cubicBezTo>
                  <a:cubicBezTo>
                    <a:pt x="1781317" y="1708178"/>
                    <a:pt x="1185672" y="1245547"/>
                    <a:pt x="831656" y="1168754"/>
                  </a:cubicBezTo>
                  <a:cubicBezTo>
                    <a:pt x="477640" y="1091961"/>
                    <a:pt x="238820" y="1085405"/>
                    <a:pt x="0" y="1078849"/>
                  </a:cubicBezTo>
                </a:path>
              </a:pathLst>
            </a:custGeom>
            <a:ln w="38100" cap="flat" cmpd="sng" algn="ctr">
              <a:solidFill>
                <a:srgbClr val="660066"/>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a:off x="5201479" y="4724399"/>
              <a:ext cx="496956" cy="770389"/>
            </a:xfrm>
            <a:custGeom>
              <a:avLst/>
              <a:gdLst>
                <a:gd name="connsiteX0" fmla="*/ 496956 w 496956"/>
                <a:gd name="connsiteY0" fmla="*/ 960783 h 960783"/>
                <a:gd name="connsiteX1" fmla="*/ 242956 w 496956"/>
                <a:gd name="connsiteY1" fmla="*/ 165652 h 960783"/>
                <a:gd name="connsiteX2" fmla="*/ 0 w 496956"/>
                <a:gd name="connsiteY2" fmla="*/ 0 h 960783"/>
              </a:gdLst>
              <a:ahLst/>
              <a:cxnLst>
                <a:cxn ang="0">
                  <a:pos x="connsiteX0" y="connsiteY0"/>
                </a:cxn>
                <a:cxn ang="0">
                  <a:pos x="connsiteX1" y="connsiteY1"/>
                </a:cxn>
                <a:cxn ang="0">
                  <a:pos x="connsiteX2" y="connsiteY2"/>
                </a:cxn>
              </a:cxnLst>
              <a:rect l="l" t="t" r="r" b="b"/>
              <a:pathLst>
                <a:path w="496956" h="960783">
                  <a:moveTo>
                    <a:pt x="496956" y="960783"/>
                  </a:moveTo>
                  <a:cubicBezTo>
                    <a:pt x="411369" y="643282"/>
                    <a:pt x="325782" y="325782"/>
                    <a:pt x="242956" y="165652"/>
                  </a:cubicBezTo>
                  <a:cubicBezTo>
                    <a:pt x="160130" y="5522"/>
                    <a:pt x="80065" y="2761"/>
                    <a:pt x="0" y="0"/>
                  </a:cubicBezTo>
                </a:path>
              </a:pathLst>
            </a:custGeom>
            <a:ln w="38100" cap="flat" cmpd="sng" algn="ctr">
              <a:solidFill>
                <a:srgbClr val="660066"/>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140689454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726385" y="3898348"/>
            <a:ext cx="7776118" cy="1785478"/>
            <a:chOff x="726385" y="3898348"/>
            <a:chExt cx="7776118" cy="1785478"/>
          </a:xfrm>
        </p:grpSpPr>
        <p:pic>
          <p:nvPicPr>
            <p:cNvPr id="42" name="Picture 41" descr="latex-image-1.pdf"/>
            <p:cNvPicPr>
              <a:picLocks noChangeAspect="1"/>
            </p:cNvPicPr>
            <p:nvPr/>
          </p:nvPicPr>
          <p:blipFill>
            <a:blip r:embed="rId3"/>
            <a:stretch>
              <a:fillRect/>
            </a:stretch>
          </p:blipFill>
          <p:spPr>
            <a:xfrm>
              <a:off x="3671958" y="5035826"/>
              <a:ext cx="4830545" cy="648000"/>
            </a:xfrm>
            <a:prstGeom prst="rect">
              <a:avLst/>
            </a:prstGeom>
          </p:spPr>
        </p:pic>
        <p:pic>
          <p:nvPicPr>
            <p:cNvPr id="43" name="Picture 42" descr="latex-image-1.pdf"/>
            <p:cNvPicPr>
              <a:picLocks noChangeAspect="1"/>
            </p:cNvPicPr>
            <p:nvPr/>
          </p:nvPicPr>
          <p:blipFill>
            <a:blip r:embed="rId4"/>
            <a:stretch>
              <a:fillRect/>
            </a:stretch>
          </p:blipFill>
          <p:spPr>
            <a:xfrm>
              <a:off x="726385" y="3898348"/>
              <a:ext cx="4617000" cy="648000"/>
            </a:xfrm>
            <a:prstGeom prst="rect">
              <a:avLst/>
            </a:prstGeom>
          </p:spPr>
        </p:pic>
      </p:grpSp>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11</a:t>
            </a:fld>
            <a:endParaRPr lang="en-US" dirty="0"/>
          </a:p>
        </p:txBody>
      </p:sp>
      <p:pic>
        <p:nvPicPr>
          <p:cNvPr id="45" name="Picture 44" descr="cern_logo.gif"/>
          <p:cNvPicPr>
            <a:picLocks noChangeAspect="1"/>
          </p:cNvPicPr>
          <p:nvPr/>
        </p:nvPicPr>
        <p:blipFill>
          <a:blip r:embed="rId5"/>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6"/>
          <a:stretch>
            <a:fillRect/>
          </a:stretch>
        </p:blipFill>
        <p:spPr>
          <a:xfrm>
            <a:off x="8352000" y="0"/>
            <a:ext cx="792000" cy="792000"/>
          </a:xfrm>
          <a:prstGeom prst="rect">
            <a:avLst/>
          </a:prstGeom>
        </p:spPr>
      </p:pic>
      <p:sp>
        <p:nvSpPr>
          <p:cNvPr id="53" name="Content Placeholder 2"/>
          <p:cNvSpPr txBox="1">
            <a:spLocks/>
          </p:cNvSpPr>
          <p:nvPr/>
        </p:nvSpPr>
        <p:spPr>
          <a:xfrm>
            <a:off x="781463" y="1219200"/>
            <a:ext cx="7560000" cy="2214940"/>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Arial"/>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rPr>
              <a:t>The transverse wake function of an</a:t>
            </a:r>
            <a:r>
              <a:rPr kumimoji="0" lang="en-US" sz="2162" b="0" i="0" u="none" strike="noStrike" kern="1200" cap="none" spc="0" normalizeH="0" noProof="0" dirty="0" smtClean="0">
                <a:ln>
                  <a:noFill/>
                </a:ln>
                <a:solidFill>
                  <a:schemeClr val="tx1"/>
                </a:solidFill>
                <a:effectLst/>
                <a:uLnTx/>
                <a:uFillTx/>
                <a:latin typeface="+mn-lt"/>
                <a:ea typeface="+mn-ea"/>
                <a:cs typeface="+mn-cs"/>
              </a:rPr>
              <a:t> accelerator component </a:t>
            </a:r>
            <a:r>
              <a:rPr kumimoji="0" lang="en-US" sz="2162" b="0" i="0" u="none" strike="noStrike" kern="1200" cap="none" spc="0" normalizeH="0" baseline="0" noProof="0" dirty="0" smtClean="0">
                <a:ln>
                  <a:noFill/>
                </a:ln>
                <a:solidFill>
                  <a:schemeClr val="tx1"/>
                </a:solidFill>
                <a:effectLst/>
                <a:uLnTx/>
                <a:uFillTx/>
                <a:latin typeface="+mn-lt"/>
                <a:ea typeface="+mn-ea"/>
                <a:cs typeface="+mn-cs"/>
              </a:rPr>
              <a:t>is basically</a:t>
            </a:r>
            <a:r>
              <a:rPr kumimoji="0" lang="en-US" sz="2162" b="0" i="0" u="none" strike="noStrike" kern="1200" cap="none" spc="0" normalizeH="0" noProof="0" dirty="0" smtClean="0">
                <a:ln>
                  <a:noFill/>
                </a:ln>
                <a:solidFill>
                  <a:schemeClr val="tx1"/>
                </a:solidFill>
                <a:effectLst/>
                <a:uLnTx/>
                <a:uFillTx/>
                <a:latin typeface="+mn-lt"/>
                <a:ea typeface="+mn-ea"/>
                <a:cs typeface="+mn-cs"/>
              </a:rPr>
              <a:t> its Green </a:t>
            </a:r>
            <a:r>
              <a:rPr lang="en-US" sz="2162" dirty="0" smtClean="0"/>
              <a:t>function in time domain (i.e., its response to a pulse excitation) </a:t>
            </a:r>
          </a:p>
          <a:p>
            <a:pPr marL="817200" lvl="2" indent="-285750">
              <a:spcBef>
                <a:spcPct val="20000"/>
              </a:spcBef>
              <a:buFont typeface="Lucida Grande"/>
              <a:buChar char="⇒"/>
              <a:defRPr/>
            </a:pPr>
            <a:r>
              <a:rPr lang="en-US" sz="2162" dirty="0" smtClean="0"/>
              <a:t>Very useful for </a:t>
            </a:r>
            <a:r>
              <a:rPr lang="en-US" sz="2162" dirty="0" err="1" smtClean="0"/>
              <a:t>macroparticle</a:t>
            </a:r>
            <a:r>
              <a:rPr lang="en-US" sz="2162" dirty="0" smtClean="0"/>
              <a:t> models and simulations, because it relates source perturbations to the associated kicks on trailing particles!</a:t>
            </a:r>
          </a:p>
          <a:p>
            <a:pPr marL="817200" lvl="2" indent="-285750">
              <a:spcBef>
                <a:spcPct val="20000"/>
              </a:spcBef>
              <a:buFont typeface="Lucida Grande"/>
              <a:buChar char="⇒"/>
              <a:defRPr/>
            </a:pP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rPr>
              <a:t>We can also describe</a:t>
            </a:r>
            <a:r>
              <a:rPr kumimoji="0" lang="en-US" sz="2162" b="0" i="0" u="none" strike="noStrike" kern="1200" cap="none" spc="0" normalizeH="0" noProof="0" dirty="0" smtClean="0">
                <a:ln>
                  <a:noFill/>
                </a:ln>
                <a:solidFill>
                  <a:schemeClr val="tx1"/>
                </a:solidFill>
                <a:effectLst/>
                <a:uLnTx/>
                <a:uFillTx/>
                <a:latin typeface="+mn-lt"/>
                <a:ea typeface="+mn-ea"/>
                <a:cs typeface="+mn-cs"/>
              </a:rPr>
              <a:t> it as a transfer function in frequency domain</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r>
              <a:rPr lang="en-US" sz="2162" dirty="0" smtClean="0"/>
              <a:t>This is the definition of </a:t>
            </a:r>
            <a:r>
              <a:rPr lang="en-US" sz="2162" b="1" dirty="0" smtClean="0">
                <a:solidFill>
                  <a:srgbClr val="FF0000"/>
                </a:solidFill>
              </a:rPr>
              <a:t>transverse beam coupling impedance </a:t>
            </a:r>
            <a:r>
              <a:rPr lang="en-US" sz="2162" dirty="0" smtClean="0"/>
              <a:t>of the element under study</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8" name="Group 37"/>
          <p:cNvGrpSpPr/>
          <p:nvPr/>
        </p:nvGrpSpPr>
        <p:grpSpPr>
          <a:xfrm>
            <a:off x="649356" y="3810000"/>
            <a:ext cx="6790635" cy="1790903"/>
            <a:chOff x="905565" y="4102664"/>
            <a:chExt cx="6790635" cy="1790903"/>
          </a:xfrm>
        </p:grpSpPr>
        <p:sp>
          <p:nvSpPr>
            <p:cNvPr id="90" name="TextBox 89"/>
            <p:cNvSpPr txBox="1"/>
            <p:nvPr/>
          </p:nvSpPr>
          <p:spPr>
            <a:xfrm>
              <a:off x="965110" y="5198217"/>
              <a:ext cx="956454" cy="415498"/>
            </a:xfrm>
            <a:prstGeom prst="rect">
              <a:avLst/>
            </a:prstGeom>
            <a:noFill/>
          </p:spPr>
          <p:txBody>
            <a:bodyPr wrap="square" rtlCol="0">
              <a:spAutoFit/>
            </a:bodyPr>
            <a:lstStyle/>
            <a:p>
              <a:r>
                <a:rPr lang="en-US" sz="2100" dirty="0" smtClean="0"/>
                <a:t>[</a:t>
              </a:r>
              <a:r>
                <a:rPr lang="en-US" sz="2100" dirty="0" smtClean="0">
                  <a:latin typeface="Symbol" charset="2"/>
                  <a:cs typeface="Symbol" charset="2"/>
                </a:rPr>
                <a:t>W</a:t>
              </a:r>
              <a:r>
                <a:rPr lang="en-US" sz="2100" dirty="0" smtClean="0">
                  <a:cs typeface="Symbol" charset="2"/>
                </a:rPr>
                <a:t>/</a:t>
              </a:r>
              <a:r>
                <a:rPr lang="en-US" sz="2100" dirty="0" err="1" smtClean="0">
                  <a:cs typeface="Symbol" charset="2"/>
                </a:rPr>
                <a:t>m</a:t>
              </a:r>
              <a:r>
                <a:rPr lang="en-US" sz="2100" dirty="0" smtClean="0"/>
                <a:t>]</a:t>
              </a:r>
              <a:endParaRPr lang="en-US" sz="2100" dirty="0"/>
            </a:p>
          </p:txBody>
        </p:sp>
        <p:sp>
          <p:nvSpPr>
            <p:cNvPr id="91" name="TextBox 90"/>
            <p:cNvSpPr txBox="1"/>
            <p:nvPr/>
          </p:nvSpPr>
          <p:spPr>
            <a:xfrm>
              <a:off x="6553200" y="4102664"/>
              <a:ext cx="1143000" cy="415498"/>
            </a:xfrm>
            <a:prstGeom prst="rect">
              <a:avLst/>
            </a:prstGeom>
            <a:noFill/>
          </p:spPr>
          <p:txBody>
            <a:bodyPr wrap="square" rtlCol="0">
              <a:spAutoFit/>
            </a:bodyPr>
            <a:lstStyle/>
            <a:p>
              <a:r>
                <a:rPr lang="en-US" sz="2100" dirty="0" smtClean="0"/>
                <a:t>[</a:t>
              </a:r>
              <a:r>
                <a:rPr lang="en-US" sz="2100" dirty="0" smtClean="0">
                  <a:latin typeface="Symbol" charset="2"/>
                  <a:cs typeface="Symbol" charset="2"/>
                </a:rPr>
                <a:t>W</a:t>
              </a:r>
              <a:r>
                <a:rPr lang="en-US" sz="2100" dirty="0" smtClean="0">
                  <a:latin typeface="+mj-lt"/>
                  <a:cs typeface="Symbol" charset="2"/>
                </a:rPr>
                <a:t>/</a:t>
              </a:r>
              <a:r>
                <a:rPr lang="en-US" sz="2100" dirty="0" err="1" smtClean="0">
                  <a:latin typeface="+mj-lt"/>
                  <a:cs typeface="Symbol" charset="2"/>
                </a:rPr>
                <a:t>m/s</a:t>
              </a:r>
              <a:r>
                <a:rPr lang="en-US" sz="2100" dirty="0" smtClean="0"/>
                <a:t>]</a:t>
              </a:r>
              <a:endParaRPr lang="en-US" sz="2100" dirty="0"/>
            </a:p>
          </p:txBody>
        </p:sp>
        <p:sp>
          <p:nvSpPr>
            <p:cNvPr id="92" name="Rectangle 91"/>
            <p:cNvSpPr/>
            <p:nvPr/>
          </p:nvSpPr>
          <p:spPr>
            <a:xfrm>
              <a:off x="905565" y="4262783"/>
              <a:ext cx="1015999" cy="48591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4" name="Straight Arrow Connector 93"/>
            <p:cNvCxnSpPr>
              <a:stCxn id="92" idx="2"/>
            </p:cNvCxnSpPr>
            <p:nvPr/>
          </p:nvCxnSpPr>
          <p:spPr>
            <a:xfrm rot="5400000">
              <a:off x="1088738" y="4910725"/>
              <a:ext cx="486857" cy="1627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6" name="Rectangle 95"/>
            <p:cNvSpPr/>
            <p:nvPr/>
          </p:nvSpPr>
          <p:spPr>
            <a:xfrm>
              <a:off x="2840383" y="4310413"/>
              <a:ext cx="861390" cy="42704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Arrow Connector 96"/>
            <p:cNvCxnSpPr>
              <a:stCxn id="96" idx="3"/>
              <a:endCxn id="91" idx="1"/>
            </p:cNvCxnSpPr>
            <p:nvPr/>
          </p:nvCxnSpPr>
          <p:spPr>
            <a:xfrm flipV="1">
              <a:off x="3701773" y="4310413"/>
              <a:ext cx="2851427" cy="2135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5855252" y="5466522"/>
              <a:ext cx="993914" cy="427045"/>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p:cNvCxnSpPr>
              <a:stCxn id="29" idx="0"/>
            </p:cNvCxnSpPr>
            <p:nvPr/>
          </p:nvCxnSpPr>
          <p:spPr>
            <a:xfrm rot="5400000" flipH="1" flipV="1">
              <a:off x="6210012" y="4666135"/>
              <a:ext cx="942585" cy="65819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3886200" y="5407654"/>
              <a:ext cx="1015999" cy="485913"/>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 name="Straight Arrow Connector 33"/>
            <p:cNvCxnSpPr>
              <a:stCxn id="33" idx="1"/>
            </p:cNvCxnSpPr>
            <p:nvPr/>
          </p:nvCxnSpPr>
          <p:spPr>
            <a:xfrm rot="10800000">
              <a:off x="1811130" y="5422349"/>
              <a:ext cx="2075070" cy="2282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41" name="TextBox 40"/>
          <p:cNvSpPr txBox="1"/>
          <p:nvPr/>
        </p:nvSpPr>
        <p:spPr>
          <a:xfrm>
            <a:off x="170206" y="6079351"/>
            <a:ext cx="5173179" cy="553998"/>
          </a:xfrm>
          <a:prstGeom prst="rect">
            <a:avLst/>
          </a:prstGeom>
          <a:noFill/>
        </p:spPr>
        <p:txBody>
          <a:bodyPr wrap="square" rtlCol="0">
            <a:spAutoFit/>
          </a:bodyPr>
          <a:lstStyle/>
          <a:p>
            <a:r>
              <a:rPr lang="en-US" sz="1500" baseline="30000" dirty="0" smtClean="0"/>
              <a:t>**</a:t>
            </a:r>
            <a:r>
              <a:rPr lang="en-US" sz="1500" dirty="0" smtClean="0"/>
              <a:t> m</a:t>
            </a:r>
            <a:r>
              <a:rPr lang="en-US" sz="1500" baseline="30000" dirty="0" smtClean="0"/>
              <a:t>-1</a:t>
            </a:r>
            <a:r>
              <a:rPr lang="en-US" sz="1500" dirty="0" smtClean="0"/>
              <a:t> refers then to a transverse offset and does not represent a normalization per unit length of the structure</a:t>
            </a:r>
            <a:endParaRPr lang="en-US" sz="1500" baseline="30000" dirty="0"/>
          </a:p>
        </p:txBody>
      </p:sp>
      <p:grpSp>
        <p:nvGrpSpPr>
          <p:cNvPr id="57" name="Group 56"/>
          <p:cNvGrpSpPr/>
          <p:nvPr/>
        </p:nvGrpSpPr>
        <p:grpSpPr>
          <a:xfrm>
            <a:off x="1502414" y="4086318"/>
            <a:ext cx="7300756" cy="2270032"/>
            <a:chOff x="1502414" y="4086318"/>
            <a:chExt cx="7300756" cy="2270032"/>
          </a:xfrm>
        </p:grpSpPr>
        <p:grpSp>
          <p:nvGrpSpPr>
            <p:cNvPr id="55" name="Group 54"/>
            <p:cNvGrpSpPr/>
            <p:nvPr/>
          </p:nvGrpSpPr>
          <p:grpSpPr>
            <a:xfrm>
              <a:off x="1502414" y="4086318"/>
              <a:ext cx="5761318" cy="1597508"/>
              <a:chOff x="1580322" y="2748541"/>
              <a:chExt cx="5761318" cy="1597508"/>
            </a:xfrm>
          </p:grpSpPr>
          <p:pic>
            <p:nvPicPr>
              <p:cNvPr id="51" name="Picture 50" descr="latex-image-1.pdf"/>
              <p:cNvPicPr>
                <a:picLocks noChangeAspect="1"/>
              </p:cNvPicPr>
              <p:nvPr/>
            </p:nvPicPr>
            <p:blipFill>
              <a:blip r:embed="rId7"/>
              <a:stretch>
                <a:fillRect/>
              </a:stretch>
            </p:blipFill>
            <p:spPr>
              <a:xfrm>
                <a:off x="1950340" y="2748541"/>
                <a:ext cx="5391300" cy="685599"/>
              </a:xfrm>
              <a:prstGeom prst="rect">
                <a:avLst/>
              </a:prstGeom>
            </p:spPr>
          </p:pic>
          <p:pic>
            <p:nvPicPr>
              <p:cNvPr id="52" name="Picture 51" descr="latex-image-1.pdf"/>
              <p:cNvPicPr>
                <a:picLocks noChangeAspect="1"/>
              </p:cNvPicPr>
              <p:nvPr/>
            </p:nvPicPr>
            <p:blipFill>
              <a:blip r:embed="rId8"/>
              <a:stretch>
                <a:fillRect/>
              </a:stretch>
            </p:blipFill>
            <p:spPr>
              <a:xfrm>
                <a:off x="1950340" y="3627319"/>
                <a:ext cx="5313392" cy="685599"/>
              </a:xfrm>
              <a:prstGeom prst="rect">
                <a:avLst/>
              </a:prstGeom>
            </p:spPr>
          </p:pic>
          <p:sp>
            <p:nvSpPr>
              <p:cNvPr id="54" name="Left Brace 53"/>
              <p:cNvSpPr/>
              <p:nvPr/>
            </p:nvSpPr>
            <p:spPr>
              <a:xfrm>
                <a:off x="1580322" y="2781671"/>
                <a:ext cx="261729" cy="1564378"/>
              </a:xfrm>
              <a:prstGeom prst="leftBrace">
                <a:avLst>
                  <a:gd name="adj1" fmla="val 61074"/>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56" name="TextBox 55"/>
            <p:cNvSpPr txBox="1"/>
            <p:nvPr/>
          </p:nvSpPr>
          <p:spPr>
            <a:xfrm>
              <a:off x="3629991" y="5802352"/>
              <a:ext cx="5173179" cy="553998"/>
            </a:xfrm>
            <a:prstGeom prst="rect">
              <a:avLst/>
            </a:prstGeom>
            <a:noFill/>
          </p:spPr>
          <p:txBody>
            <a:bodyPr wrap="square" rtlCol="0">
              <a:spAutoFit/>
            </a:bodyPr>
            <a:lstStyle/>
            <a:p>
              <a:r>
                <a:rPr lang="en-US" sz="1500" baseline="30000" dirty="0" smtClean="0"/>
                <a:t>*</a:t>
              </a:r>
              <a:r>
                <a:rPr lang="en-US" sz="1500" dirty="0" smtClean="0"/>
                <a:t> linear terms retained, however coupling terms are neglected (usually small in symmetric structures)</a:t>
              </a:r>
              <a:endParaRPr lang="en-US" sz="1500" baseline="3000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subTnLst>
                                    <p:set>
                                      <p:cBhvr override="childStyle">
                                        <p:cTn dur="1" fill="hold" display="0" masterRel="nextClick" afterEffect="1"/>
                                        <p:tgtEl>
                                          <p:spTgt spid="57"/>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uild="allAtOnce"/>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resonator</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12</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28" name="Rounded Rectangle 27"/>
          <p:cNvSpPr/>
          <p:nvPr/>
        </p:nvSpPr>
        <p:spPr>
          <a:xfrm>
            <a:off x="2047461" y="1447800"/>
            <a:ext cx="4914053" cy="990600"/>
          </a:xfrm>
          <a:prstGeom prst="roundRect">
            <a:avLst/>
          </a:prstGeom>
          <a:no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ontent Placeholder 2"/>
          <p:cNvSpPr txBox="1">
            <a:spLocks/>
          </p:cNvSpPr>
          <p:nvPr/>
        </p:nvSpPr>
        <p:spPr>
          <a:xfrm>
            <a:off x="167894" y="5745088"/>
            <a:ext cx="7764634" cy="1020239"/>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Arial"/>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rPr>
              <a:t>Shape of wake function can</a:t>
            </a:r>
            <a:r>
              <a:rPr kumimoji="0" lang="en-US" sz="2162" b="0" i="0" u="none" strike="noStrike" kern="1200" cap="none" spc="0" normalizeH="0" noProof="0" dirty="0" smtClean="0">
                <a:ln>
                  <a:noFill/>
                </a:ln>
                <a:solidFill>
                  <a:schemeClr val="tx1"/>
                </a:solidFill>
                <a:effectLst/>
                <a:uLnTx/>
                <a:uFillTx/>
                <a:latin typeface="+mn-lt"/>
                <a:ea typeface="+mn-ea"/>
                <a:cs typeface="+mn-cs"/>
              </a:rPr>
              <a:t> be </a:t>
            </a:r>
            <a:r>
              <a:rPr kumimoji="0" lang="en-US" sz="2162" b="0" i="0" u="none" strike="noStrike" kern="1200" cap="none" spc="0" normalizeH="0" baseline="0" noProof="0" dirty="0" smtClean="0">
                <a:ln>
                  <a:noFill/>
                </a:ln>
                <a:solidFill>
                  <a:schemeClr val="tx1"/>
                </a:solidFill>
                <a:effectLst/>
                <a:uLnTx/>
                <a:uFillTx/>
                <a:latin typeface="+mn-lt"/>
                <a:ea typeface="+mn-ea"/>
                <a:cs typeface="+mn-cs"/>
              </a:rPr>
              <a:t>similar to that</a:t>
            </a:r>
            <a:r>
              <a:rPr kumimoji="0" lang="en-US" sz="2162" b="0" i="0" u="none" strike="noStrike" kern="1200" cap="none" spc="0" normalizeH="0" noProof="0" dirty="0" smtClean="0">
                <a:ln>
                  <a:noFill/>
                </a:ln>
                <a:solidFill>
                  <a:schemeClr val="tx1"/>
                </a:solidFill>
                <a:effectLst/>
                <a:uLnTx/>
                <a:uFillTx/>
                <a:latin typeface="+mn-lt"/>
                <a:ea typeface="+mn-ea"/>
                <a:cs typeface="+mn-cs"/>
              </a:rPr>
              <a:t> in</a:t>
            </a:r>
            <a:r>
              <a:rPr kumimoji="0" lang="en-US" sz="2162" b="0" i="0" u="none" strike="noStrike" kern="1200" cap="none" spc="0" normalizeH="0" baseline="0" noProof="0" dirty="0" smtClean="0">
                <a:ln>
                  <a:noFill/>
                </a:ln>
                <a:solidFill>
                  <a:schemeClr val="tx1"/>
                </a:solidFill>
                <a:effectLst/>
                <a:uLnTx/>
                <a:uFillTx/>
                <a:latin typeface="+mn-lt"/>
                <a:ea typeface="+mn-ea"/>
                <a:cs typeface="+mn-cs"/>
              </a:rPr>
              <a:t> longitudina</a:t>
            </a:r>
            <a:r>
              <a:rPr kumimoji="0" lang="en-US" sz="2162" b="0" i="0" u="none" strike="noStrike" kern="1200" cap="none" spc="0" normalizeH="0" baseline="0" noProof="0" dirty="0">
                <a:ln>
                  <a:noFill/>
                </a:ln>
                <a:solidFill>
                  <a:schemeClr val="tx1"/>
                </a:solidFill>
                <a:effectLst/>
                <a:uLnTx/>
                <a:uFillTx/>
                <a:latin typeface="+mn-lt"/>
                <a:ea typeface="+mn-ea"/>
                <a:cs typeface="+mn-cs"/>
              </a:rPr>
              <a:t>l</a:t>
            </a:r>
            <a:r>
              <a:rPr lang="en-US" sz="2162" dirty="0" smtClean="0"/>
              <a:t> plane, determined by the oscillations of the trailing electromagnetic fields</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lvl="1" indent="-285750">
              <a:spcBef>
                <a:spcPct val="20000"/>
              </a:spcBef>
              <a:buFont typeface="Arial"/>
              <a:buChar char="–"/>
              <a:defRPr/>
            </a:pPr>
            <a:r>
              <a:rPr lang="en-US" sz="2162" dirty="0" smtClean="0"/>
              <a:t>Contrary to longitudinal impedances, </a:t>
            </a:r>
            <a:r>
              <a:rPr lang="en-US" sz="2162" dirty="0" err="1" smtClean="0"/>
              <a:t>Re[Z</a:t>
            </a:r>
            <a:r>
              <a:rPr lang="en-US" sz="2162" baseline="-25000" dirty="0" err="1" smtClean="0"/>
              <a:t>x,y</a:t>
            </a:r>
            <a:r>
              <a:rPr lang="en-US" sz="2162" dirty="0" smtClean="0"/>
              <a:t>] is an odd function of frequency, while </a:t>
            </a:r>
            <a:r>
              <a:rPr lang="en-US" sz="2162" dirty="0" err="1" smtClean="0"/>
              <a:t>Im[Z</a:t>
            </a:r>
            <a:r>
              <a:rPr lang="en-US" sz="2162" baseline="-25000" dirty="0" err="1" smtClean="0"/>
              <a:t>x,y</a:t>
            </a:r>
            <a:r>
              <a:rPr lang="en-US" sz="2162" dirty="0" smtClean="0"/>
              <a:t>] is an even function</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30" name="Picture 29" descr="latex-image-1.pdf"/>
          <p:cNvPicPr>
            <a:picLocks noChangeAspect="1"/>
          </p:cNvPicPr>
          <p:nvPr/>
        </p:nvPicPr>
        <p:blipFill>
          <a:blip r:embed="rId5"/>
          <a:stretch>
            <a:fillRect/>
          </a:stretch>
        </p:blipFill>
        <p:spPr>
          <a:xfrm>
            <a:off x="2200681" y="1600200"/>
            <a:ext cx="4617000" cy="648000"/>
          </a:xfrm>
          <a:prstGeom prst="rect">
            <a:avLst/>
          </a:prstGeom>
        </p:spPr>
      </p:pic>
      <p:pic>
        <p:nvPicPr>
          <p:cNvPr id="31" name="Picture 30" descr="TransvWakeKicker.pdf"/>
          <p:cNvPicPr>
            <a:picLocks noChangeAspect="1"/>
          </p:cNvPicPr>
          <p:nvPr/>
        </p:nvPicPr>
        <p:blipFill>
          <a:blip r:embed="rId6"/>
          <a:stretch>
            <a:fillRect/>
          </a:stretch>
        </p:blipFill>
        <p:spPr>
          <a:xfrm>
            <a:off x="167894" y="2743200"/>
            <a:ext cx="3969730" cy="2448000"/>
          </a:xfrm>
          <a:prstGeom prst="rect">
            <a:avLst/>
          </a:prstGeom>
        </p:spPr>
      </p:pic>
      <p:sp>
        <p:nvSpPr>
          <p:cNvPr id="32" name="Left-Right Arrow 31"/>
          <p:cNvSpPr/>
          <p:nvPr/>
        </p:nvSpPr>
        <p:spPr>
          <a:xfrm>
            <a:off x="4301415" y="3909391"/>
            <a:ext cx="762000" cy="327994"/>
          </a:xfrm>
          <a:prstGeom prst="leftRightArrow">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3" name="Picture 32" descr="TransvImpKicker.pdf"/>
          <p:cNvPicPr>
            <a:picLocks noChangeAspect="1"/>
          </p:cNvPicPr>
          <p:nvPr/>
        </p:nvPicPr>
        <p:blipFill>
          <a:blip r:embed="rId7"/>
          <a:stretch>
            <a:fillRect/>
          </a:stretch>
        </p:blipFill>
        <p:spPr>
          <a:xfrm>
            <a:off x="5123207" y="2743200"/>
            <a:ext cx="3890861" cy="2448000"/>
          </a:xfrm>
          <a:prstGeom prst="rect">
            <a:avLst/>
          </a:prstGeom>
        </p:spPr>
      </p:pic>
      <p:sp>
        <p:nvSpPr>
          <p:cNvPr id="34" name="TextBox 33"/>
          <p:cNvSpPr txBox="1"/>
          <p:nvPr/>
        </p:nvSpPr>
        <p:spPr>
          <a:xfrm>
            <a:off x="6479385" y="3467652"/>
            <a:ext cx="784905" cy="323165"/>
          </a:xfrm>
          <a:prstGeom prst="rect">
            <a:avLst/>
          </a:prstGeom>
          <a:noFill/>
        </p:spPr>
        <p:txBody>
          <a:bodyPr wrap="square" rtlCol="0">
            <a:spAutoFit/>
          </a:bodyPr>
          <a:lstStyle/>
          <a:p>
            <a:r>
              <a:rPr lang="en-US" sz="1500" b="1" dirty="0" err="1" smtClean="0">
                <a:solidFill>
                  <a:srgbClr val="000090"/>
                </a:solidFill>
              </a:rPr>
              <a:t>Re[Z</a:t>
            </a:r>
            <a:r>
              <a:rPr lang="en-US" sz="1500" b="1" baseline="-25000" dirty="0" err="1" smtClean="0">
                <a:solidFill>
                  <a:srgbClr val="000090"/>
                </a:solidFill>
              </a:rPr>
              <a:t>x,y</a:t>
            </a:r>
            <a:r>
              <a:rPr lang="en-US" sz="1500" b="1" dirty="0" smtClean="0">
                <a:solidFill>
                  <a:srgbClr val="000090"/>
                </a:solidFill>
              </a:rPr>
              <a:t>]</a:t>
            </a:r>
            <a:endParaRPr lang="en-US" sz="1500" b="1" dirty="0">
              <a:solidFill>
                <a:srgbClr val="000090"/>
              </a:solidFill>
            </a:endParaRPr>
          </a:p>
        </p:txBody>
      </p:sp>
      <p:sp>
        <p:nvSpPr>
          <p:cNvPr id="35" name="TextBox 34"/>
          <p:cNvSpPr txBox="1"/>
          <p:nvPr/>
        </p:nvSpPr>
        <p:spPr>
          <a:xfrm>
            <a:off x="5403298" y="4458051"/>
            <a:ext cx="784905" cy="323165"/>
          </a:xfrm>
          <a:prstGeom prst="rect">
            <a:avLst/>
          </a:prstGeom>
          <a:noFill/>
        </p:spPr>
        <p:txBody>
          <a:bodyPr wrap="square" rtlCol="0">
            <a:spAutoFit/>
          </a:bodyPr>
          <a:lstStyle/>
          <a:p>
            <a:r>
              <a:rPr lang="en-US" sz="1500" b="1" dirty="0" err="1" smtClean="0">
                <a:solidFill>
                  <a:srgbClr val="FF0000"/>
                </a:solidFill>
              </a:rPr>
              <a:t>Im[Z</a:t>
            </a:r>
            <a:r>
              <a:rPr lang="en-US" sz="1500" b="1" baseline="-25000" dirty="0" err="1" smtClean="0">
                <a:solidFill>
                  <a:srgbClr val="FF0000"/>
                </a:solidFill>
              </a:rPr>
              <a:t>x,y</a:t>
            </a:r>
            <a:r>
              <a:rPr lang="en-US" sz="1500" b="1" dirty="0" smtClean="0">
                <a:solidFill>
                  <a:srgbClr val="FF0000"/>
                </a:solidFill>
              </a:rPr>
              <a:t>]</a:t>
            </a:r>
            <a:endParaRPr lang="en-US" sz="1500" b="1"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
                                            <p:bg/>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9">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allAtOnce" animBg="1"/>
      <p:bldP spid="29" grpId="1"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wake &amp; impedance</a:t>
            </a:r>
            <a:br>
              <a:rPr lang="en-US" sz="3000" dirty="0" smtClean="0">
                <a:latin typeface="Arial Rounded MT Bold"/>
                <a:cs typeface="Arial Rounded MT Bold"/>
              </a:rPr>
            </a:br>
            <a:r>
              <a:rPr lang="en-US" sz="3000" dirty="0" smtClean="0">
                <a:latin typeface="Arial Rounded MT Bold"/>
                <a:cs typeface="Arial Rounded MT Bold"/>
              </a:rPr>
              <a:t>Equations of the resonator</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13</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11" name="Picture 10"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1996" y="3534963"/>
            <a:ext cx="6992667" cy="1251319"/>
          </a:xfrm>
          <a:prstGeom prst="rect">
            <a:avLst/>
          </a:prstGeom>
        </p:spPr>
      </p:pic>
      <p:pic>
        <p:nvPicPr>
          <p:cNvPr id="12" name="Picture 11"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9484" y="5565296"/>
            <a:ext cx="975215" cy="531274"/>
          </a:xfrm>
          <a:prstGeom prst="rect">
            <a:avLst/>
          </a:prstGeom>
        </p:spPr>
      </p:pic>
      <p:pic>
        <p:nvPicPr>
          <p:cNvPr id="13" name="Picture 12"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1167" y="5546008"/>
            <a:ext cx="1737084" cy="488790"/>
          </a:xfrm>
          <a:prstGeom prst="rect">
            <a:avLst/>
          </a:prstGeom>
        </p:spPr>
      </p:pic>
      <p:pic>
        <p:nvPicPr>
          <p:cNvPr id="14" name="Picture 13"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86855" y="1808952"/>
            <a:ext cx="4627881" cy="1188000"/>
          </a:xfrm>
          <a:prstGeom prst="rect">
            <a:avLst/>
          </a:prstGeom>
        </p:spPr>
      </p:pic>
    </p:spTree>
    <p:extLst>
      <p:ext uri="{BB962C8B-B14F-4D97-AF65-F5344CB8AC3E}">
        <p14:creationId xmlns:p14="http://schemas.microsoft.com/office/powerpoint/2010/main" val="281454731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kicker</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14</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6" name="Content Placeholder 2"/>
          <p:cNvSpPr txBox="1">
            <a:spLocks/>
          </p:cNvSpPr>
          <p:nvPr/>
        </p:nvSpPr>
        <p:spPr>
          <a:xfrm>
            <a:off x="4783173" y="1287267"/>
            <a:ext cx="4182688" cy="21336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Arial"/>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rPr>
              <a:t>A</a:t>
            </a:r>
            <a:r>
              <a:rPr lang="en-US" sz="2162" dirty="0" err="1"/>
              <a:t>n</a:t>
            </a:r>
            <a:r>
              <a:rPr kumimoji="0" lang="en-US" sz="2162" b="0" i="0" u="none" strike="noStrike" kern="1200" cap="none" spc="0" normalizeH="0" baseline="0" noProof="0" dirty="0" smtClean="0">
                <a:ln>
                  <a:noFill/>
                </a:ln>
                <a:solidFill>
                  <a:schemeClr val="tx1"/>
                </a:solidFill>
                <a:effectLst/>
                <a:uLnTx/>
                <a:uFillTx/>
                <a:latin typeface="+mn-lt"/>
                <a:ea typeface="+mn-ea"/>
                <a:cs typeface="+mn-cs"/>
              </a:rPr>
              <a:t> example: magnetic kickers are usually large contributors to</a:t>
            </a:r>
            <a:r>
              <a:rPr kumimoji="0" lang="en-US" sz="2162" b="0" i="0" u="none" strike="noStrike" kern="1200" cap="none" spc="0" normalizeH="0" noProof="0" dirty="0" smtClean="0">
                <a:ln>
                  <a:noFill/>
                </a:ln>
                <a:solidFill>
                  <a:schemeClr val="tx1"/>
                </a:solidFill>
                <a:effectLst/>
                <a:uLnTx/>
                <a:uFillTx/>
                <a:latin typeface="+mn-lt"/>
                <a:ea typeface="+mn-ea"/>
                <a:cs typeface="+mn-cs"/>
              </a:rPr>
              <a:t> the transverse impedance of a machine</a:t>
            </a:r>
            <a:r>
              <a:rPr kumimoji="0" lang="en-US" sz="2162"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lvl="1" indent="-285750">
              <a:spcBef>
                <a:spcPct val="20000"/>
              </a:spcBef>
              <a:buFont typeface="Arial"/>
              <a:buChar char="–"/>
              <a:defRPr/>
            </a:pPr>
            <a:r>
              <a:rPr lang="en-US" sz="2162" dirty="0" smtClean="0"/>
              <a:t>It is a broad band contribution </a:t>
            </a:r>
          </a:p>
          <a:p>
            <a:pPr marL="817200" lvl="2" indent="-285750">
              <a:spcBef>
                <a:spcPct val="20000"/>
              </a:spcBef>
              <a:buFont typeface="Arial"/>
              <a:buChar char="–"/>
              <a:defRPr/>
            </a:pPr>
            <a:r>
              <a:rPr kumimoji="0" lang="en-US" sz="2162" b="0" i="0" u="none" strike="noStrike" kern="1200" cap="none" spc="0" normalizeH="0" noProof="0" dirty="0" smtClean="0">
                <a:ln>
                  <a:noFill/>
                </a:ln>
                <a:solidFill>
                  <a:schemeClr val="tx1"/>
                </a:solidFill>
                <a:effectLst/>
                <a:uLnTx/>
                <a:uFillTx/>
                <a:latin typeface="+mn-lt"/>
                <a:ea typeface="+mn-ea"/>
                <a:cs typeface="+mn-cs"/>
              </a:rPr>
              <a:t>No trapped modes</a:t>
            </a:r>
          </a:p>
          <a:p>
            <a:pPr marL="817200" lvl="2" indent="-285750">
              <a:spcBef>
                <a:spcPct val="20000"/>
              </a:spcBef>
              <a:buFont typeface="Arial"/>
              <a:buChar char="–"/>
              <a:defRPr/>
            </a:pPr>
            <a:r>
              <a:rPr lang="en-US" sz="2162" dirty="0" smtClean="0"/>
              <a:t>Losses both in vacuum chamber and ferrite (kicker heating and </a:t>
            </a:r>
            <a:r>
              <a:rPr lang="en-US" sz="2162" dirty="0" err="1" smtClean="0"/>
              <a:t>outgassing</a:t>
            </a:r>
            <a:r>
              <a:rPr lang="en-US" sz="2162" dirty="0" smtClean="0"/>
              <a:t>)</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4" name="Picture 13" descr="3D_tsu.pdf"/>
          <p:cNvPicPr>
            <a:picLocks noChangeAspect="1"/>
          </p:cNvPicPr>
          <p:nvPr/>
        </p:nvPicPr>
        <p:blipFill>
          <a:blip r:embed="rId5"/>
          <a:stretch>
            <a:fillRect/>
          </a:stretch>
        </p:blipFill>
        <p:spPr>
          <a:xfrm>
            <a:off x="76200" y="1298629"/>
            <a:ext cx="4507086" cy="2160000"/>
          </a:xfrm>
          <a:prstGeom prst="rect">
            <a:avLst/>
          </a:prstGeom>
        </p:spPr>
      </p:pic>
      <p:grpSp>
        <p:nvGrpSpPr>
          <p:cNvPr id="19" name="Group 18"/>
          <p:cNvGrpSpPr/>
          <p:nvPr/>
        </p:nvGrpSpPr>
        <p:grpSpPr>
          <a:xfrm>
            <a:off x="171173" y="4062896"/>
            <a:ext cx="8686800" cy="2419830"/>
            <a:chOff x="171173" y="4062896"/>
            <a:chExt cx="8686800" cy="2419830"/>
          </a:xfrm>
        </p:grpSpPr>
        <p:grpSp>
          <p:nvGrpSpPr>
            <p:cNvPr id="17" name="Group 16"/>
            <p:cNvGrpSpPr/>
            <p:nvPr/>
          </p:nvGrpSpPr>
          <p:grpSpPr>
            <a:xfrm>
              <a:off x="171173" y="4062896"/>
              <a:ext cx="8686800" cy="1980000"/>
              <a:chOff x="0" y="3945324"/>
              <a:chExt cx="8686800" cy="1980000"/>
            </a:xfrm>
          </p:grpSpPr>
          <p:sp>
            <p:nvSpPr>
              <p:cNvPr id="44" name="Left-Right Arrow 43"/>
              <p:cNvSpPr/>
              <p:nvPr/>
            </p:nvSpPr>
            <p:spPr>
              <a:xfrm>
                <a:off x="4191786" y="4935324"/>
                <a:ext cx="783000" cy="304800"/>
              </a:xfrm>
              <a:prstGeom prst="leftRightArrow">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MKP_Tsu_Ydip_wake.pdf"/>
              <p:cNvPicPr>
                <a:picLocks noChangeAspect="1"/>
              </p:cNvPicPr>
              <p:nvPr/>
            </p:nvPicPr>
            <p:blipFill>
              <a:blip r:embed="rId6"/>
              <a:stretch>
                <a:fillRect/>
              </a:stretch>
            </p:blipFill>
            <p:spPr>
              <a:xfrm>
                <a:off x="0" y="3945324"/>
                <a:ext cx="4154324" cy="1980000"/>
              </a:xfrm>
              <a:prstGeom prst="rect">
                <a:avLst/>
              </a:prstGeom>
            </p:spPr>
          </p:pic>
          <p:pic>
            <p:nvPicPr>
              <p:cNvPr id="16" name="Picture 15" descr="MKP_Tsu_Ydip_ReIm.pdf"/>
              <p:cNvPicPr>
                <a:picLocks noChangeAspect="1"/>
              </p:cNvPicPr>
              <p:nvPr/>
            </p:nvPicPr>
            <p:blipFill>
              <a:blip r:embed="rId7"/>
              <a:srcRect r="15768"/>
              <a:stretch>
                <a:fillRect/>
              </a:stretch>
            </p:blipFill>
            <p:spPr>
              <a:xfrm>
                <a:off x="5187550" y="3945324"/>
                <a:ext cx="3499250" cy="1980000"/>
              </a:xfrm>
              <a:prstGeom prst="rect">
                <a:avLst/>
              </a:prstGeom>
            </p:spPr>
          </p:pic>
          <p:sp>
            <p:nvSpPr>
              <p:cNvPr id="62" name="TextBox 61"/>
              <p:cNvSpPr txBox="1"/>
              <p:nvPr/>
            </p:nvSpPr>
            <p:spPr>
              <a:xfrm>
                <a:off x="7234581" y="4273202"/>
                <a:ext cx="946245" cy="323165"/>
              </a:xfrm>
              <a:prstGeom prst="rect">
                <a:avLst/>
              </a:prstGeom>
              <a:noFill/>
            </p:spPr>
            <p:txBody>
              <a:bodyPr wrap="square" rtlCol="0">
                <a:spAutoFit/>
              </a:bodyPr>
              <a:lstStyle/>
              <a:p>
                <a:r>
                  <a:rPr lang="en-US" sz="1500" b="1" dirty="0" err="1" smtClean="0">
                    <a:solidFill>
                      <a:srgbClr val="FF0000"/>
                    </a:solidFill>
                  </a:rPr>
                  <a:t>Im[Z</a:t>
                </a:r>
                <a:r>
                  <a:rPr lang="en-US" sz="1500" b="1" baseline="-25000" dirty="0" err="1" smtClean="0">
                    <a:solidFill>
                      <a:srgbClr val="FF0000"/>
                    </a:solidFill>
                  </a:rPr>
                  <a:t>x,y</a:t>
                </a:r>
                <a:r>
                  <a:rPr lang="en-US" sz="1500" b="1" dirty="0" smtClean="0">
                    <a:solidFill>
                      <a:srgbClr val="FF0000"/>
                    </a:solidFill>
                  </a:rPr>
                  <a:t>]</a:t>
                </a:r>
                <a:endParaRPr lang="en-US" sz="1500" b="1" dirty="0">
                  <a:solidFill>
                    <a:srgbClr val="FF0000"/>
                  </a:solidFill>
                </a:endParaRPr>
              </a:p>
            </p:txBody>
          </p:sp>
          <p:sp>
            <p:nvSpPr>
              <p:cNvPr id="61" name="TextBox 60"/>
              <p:cNvSpPr txBox="1"/>
              <p:nvPr/>
            </p:nvSpPr>
            <p:spPr>
              <a:xfrm>
                <a:off x="6672999" y="5240124"/>
                <a:ext cx="928227" cy="323165"/>
              </a:xfrm>
              <a:prstGeom prst="rect">
                <a:avLst/>
              </a:prstGeom>
              <a:noFill/>
            </p:spPr>
            <p:txBody>
              <a:bodyPr wrap="square" rtlCol="0">
                <a:spAutoFit/>
              </a:bodyPr>
              <a:lstStyle/>
              <a:p>
                <a:r>
                  <a:rPr lang="en-US" sz="1500" b="1" dirty="0" err="1" smtClean="0">
                    <a:solidFill>
                      <a:srgbClr val="000090"/>
                    </a:solidFill>
                  </a:rPr>
                  <a:t>Re[Z</a:t>
                </a:r>
                <a:r>
                  <a:rPr lang="en-US" sz="1500" b="1" baseline="-25000" dirty="0" err="1" smtClean="0">
                    <a:solidFill>
                      <a:srgbClr val="000090"/>
                    </a:solidFill>
                  </a:rPr>
                  <a:t>x,y</a:t>
                </a:r>
                <a:r>
                  <a:rPr lang="en-US" sz="1500" b="1" dirty="0" smtClean="0">
                    <a:solidFill>
                      <a:srgbClr val="000090"/>
                    </a:solidFill>
                  </a:rPr>
                  <a:t>]</a:t>
                </a:r>
                <a:endParaRPr lang="en-US" sz="1500" b="1" dirty="0">
                  <a:solidFill>
                    <a:srgbClr val="000090"/>
                  </a:solidFill>
                </a:endParaRPr>
              </a:p>
            </p:txBody>
          </p:sp>
        </p:grpSp>
        <p:sp>
          <p:nvSpPr>
            <p:cNvPr id="18" name="TextBox 17"/>
            <p:cNvSpPr txBox="1"/>
            <p:nvPr/>
          </p:nvSpPr>
          <p:spPr>
            <a:xfrm>
              <a:off x="4324626" y="6113394"/>
              <a:ext cx="1010159" cy="369332"/>
            </a:xfrm>
            <a:prstGeom prst="rect">
              <a:avLst/>
            </a:prstGeom>
            <a:noFill/>
          </p:spPr>
          <p:txBody>
            <a:bodyPr wrap="square" rtlCol="0">
              <a:spAutoFit/>
            </a:bodyPr>
            <a:lstStyle/>
            <a:p>
              <a:r>
                <a:rPr lang="en-US" dirty="0" smtClean="0"/>
                <a:t>Dipolar</a:t>
              </a:r>
              <a:endParaRPr lang="en-US"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kicker</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15</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6" name="Content Placeholder 2"/>
          <p:cNvSpPr txBox="1">
            <a:spLocks/>
          </p:cNvSpPr>
          <p:nvPr/>
        </p:nvSpPr>
        <p:spPr>
          <a:xfrm>
            <a:off x="4783173" y="1287267"/>
            <a:ext cx="4182688" cy="21336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Arial"/>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rPr>
              <a:t>A</a:t>
            </a:r>
            <a:r>
              <a:rPr lang="en-US" sz="2162" dirty="0" err="1"/>
              <a:t>n</a:t>
            </a:r>
            <a:r>
              <a:rPr kumimoji="0" lang="en-US" sz="2162" b="0" i="0" u="none" strike="noStrike" kern="1200" cap="none" spc="0" normalizeH="0" baseline="0" noProof="0" dirty="0" smtClean="0">
                <a:ln>
                  <a:noFill/>
                </a:ln>
                <a:solidFill>
                  <a:schemeClr val="tx1"/>
                </a:solidFill>
                <a:effectLst/>
                <a:uLnTx/>
                <a:uFillTx/>
                <a:latin typeface="+mn-lt"/>
                <a:ea typeface="+mn-ea"/>
                <a:cs typeface="+mn-cs"/>
              </a:rPr>
              <a:t> example: magnetic kickers are usually large contributors to</a:t>
            </a:r>
            <a:r>
              <a:rPr kumimoji="0" lang="en-US" sz="2162" b="0" i="0" u="none" strike="noStrike" kern="1200" cap="none" spc="0" normalizeH="0" noProof="0" dirty="0" smtClean="0">
                <a:ln>
                  <a:noFill/>
                </a:ln>
                <a:solidFill>
                  <a:schemeClr val="tx1"/>
                </a:solidFill>
                <a:effectLst/>
                <a:uLnTx/>
                <a:uFillTx/>
                <a:latin typeface="+mn-lt"/>
                <a:ea typeface="+mn-ea"/>
                <a:cs typeface="+mn-cs"/>
              </a:rPr>
              <a:t> the transverse impedance of a machine</a:t>
            </a:r>
            <a:r>
              <a:rPr kumimoji="0" lang="en-US" sz="2162"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lvl="1" indent="-285750">
              <a:spcBef>
                <a:spcPct val="20000"/>
              </a:spcBef>
              <a:buFont typeface="Arial"/>
              <a:buChar char="–"/>
              <a:defRPr/>
            </a:pPr>
            <a:r>
              <a:rPr lang="en-US" sz="2162" dirty="0" smtClean="0"/>
              <a:t>It is a broad band contribution </a:t>
            </a:r>
          </a:p>
          <a:p>
            <a:pPr marL="817200" lvl="2" indent="-285750">
              <a:spcBef>
                <a:spcPct val="20000"/>
              </a:spcBef>
              <a:buFont typeface="Arial"/>
              <a:buChar char="–"/>
              <a:defRPr/>
            </a:pPr>
            <a:r>
              <a:rPr kumimoji="0" lang="en-US" sz="2162" b="0" i="0" u="none" strike="noStrike" kern="1200" cap="none" spc="0" normalizeH="0" noProof="0" dirty="0" smtClean="0">
                <a:ln>
                  <a:noFill/>
                </a:ln>
                <a:solidFill>
                  <a:schemeClr val="tx1"/>
                </a:solidFill>
                <a:effectLst/>
                <a:uLnTx/>
                <a:uFillTx/>
                <a:latin typeface="+mn-lt"/>
                <a:ea typeface="+mn-ea"/>
                <a:cs typeface="+mn-cs"/>
              </a:rPr>
              <a:t>No trapped modes</a:t>
            </a:r>
          </a:p>
          <a:p>
            <a:pPr marL="817200" lvl="2" indent="-285750">
              <a:spcBef>
                <a:spcPct val="20000"/>
              </a:spcBef>
              <a:buFont typeface="Arial"/>
              <a:buChar char="–"/>
              <a:defRPr/>
            </a:pPr>
            <a:r>
              <a:rPr lang="en-US" sz="2162" dirty="0" smtClean="0"/>
              <a:t>Losses both in vacuum chamber and ferrite (kicker heating and </a:t>
            </a:r>
            <a:r>
              <a:rPr lang="en-US" sz="2162" dirty="0" err="1" smtClean="0"/>
              <a:t>outgassing</a:t>
            </a:r>
            <a:r>
              <a:rPr lang="en-US" sz="2162" dirty="0" smtClean="0"/>
              <a:t>)</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4" name="Picture 13" descr="3D_tsu.pdf"/>
          <p:cNvPicPr>
            <a:picLocks noChangeAspect="1"/>
          </p:cNvPicPr>
          <p:nvPr/>
        </p:nvPicPr>
        <p:blipFill>
          <a:blip r:embed="rId5"/>
          <a:stretch>
            <a:fillRect/>
          </a:stretch>
        </p:blipFill>
        <p:spPr>
          <a:xfrm>
            <a:off x="76200" y="1298629"/>
            <a:ext cx="4507086" cy="2160000"/>
          </a:xfrm>
          <a:prstGeom prst="rect">
            <a:avLst/>
          </a:prstGeom>
        </p:spPr>
      </p:pic>
      <p:grpSp>
        <p:nvGrpSpPr>
          <p:cNvPr id="20" name="Group 19"/>
          <p:cNvGrpSpPr/>
          <p:nvPr/>
        </p:nvGrpSpPr>
        <p:grpSpPr>
          <a:xfrm>
            <a:off x="208635" y="4127043"/>
            <a:ext cx="8733591" cy="2349332"/>
            <a:chOff x="208635" y="4127043"/>
            <a:chExt cx="8733591" cy="2349332"/>
          </a:xfrm>
        </p:grpSpPr>
        <p:pic>
          <p:nvPicPr>
            <p:cNvPr id="19" name="Picture 18" descr="MKP_Tsu_Yquad_ReIm.pdf"/>
            <p:cNvPicPr>
              <a:picLocks noChangeAspect="1"/>
            </p:cNvPicPr>
            <p:nvPr/>
          </p:nvPicPr>
          <p:blipFill>
            <a:blip r:embed="rId6"/>
            <a:srcRect r="17201"/>
            <a:stretch>
              <a:fillRect/>
            </a:stretch>
          </p:blipFill>
          <p:spPr>
            <a:xfrm>
              <a:off x="5502554" y="4127043"/>
              <a:ext cx="3439672" cy="1980000"/>
            </a:xfrm>
            <a:prstGeom prst="rect">
              <a:avLst/>
            </a:prstGeom>
          </p:spPr>
        </p:pic>
        <p:sp>
          <p:nvSpPr>
            <p:cNvPr id="44" name="Left-Right Arrow 43"/>
            <p:cNvSpPr/>
            <p:nvPr/>
          </p:nvSpPr>
          <p:spPr>
            <a:xfrm>
              <a:off x="4362959" y="5052896"/>
              <a:ext cx="783000" cy="304800"/>
            </a:xfrm>
            <a:prstGeom prst="leftRightArrow">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6025320" y="4346600"/>
              <a:ext cx="908880" cy="323165"/>
            </a:xfrm>
            <a:prstGeom prst="rect">
              <a:avLst/>
            </a:prstGeom>
            <a:noFill/>
          </p:spPr>
          <p:txBody>
            <a:bodyPr wrap="square" rtlCol="0">
              <a:spAutoFit/>
            </a:bodyPr>
            <a:lstStyle/>
            <a:p>
              <a:r>
                <a:rPr lang="en-US" sz="1500" b="1" dirty="0" err="1" smtClean="0">
                  <a:solidFill>
                    <a:srgbClr val="FF0000"/>
                  </a:solidFill>
                </a:rPr>
                <a:t>Im[Z</a:t>
              </a:r>
              <a:r>
                <a:rPr lang="en-US" sz="1500" b="1" baseline="-25000" dirty="0" err="1" smtClean="0">
                  <a:solidFill>
                    <a:srgbClr val="FF0000"/>
                  </a:solidFill>
                </a:rPr>
                <a:t>Qx,y</a:t>
              </a:r>
              <a:r>
                <a:rPr lang="en-US" sz="1500" b="1" dirty="0" smtClean="0">
                  <a:solidFill>
                    <a:srgbClr val="FF0000"/>
                  </a:solidFill>
                </a:rPr>
                <a:t>]</a:t>
              </a:r>
              <a:endParaRPr lang="en-US" sz="1500" b="1" dirty="0">
                <a:solidFill>
                  <a:srgbClr val="FF0000"/>
                </a:solidFill>
              </a:endParaRPr>
            </a:p>
          </p:txBody>
        </p:sp>
        <p:sp>
          <p:nvSpPr>
            <p:cNvPr id="61" name="TextBox 60"/>
            <p:cNvSpPr txBox="1"/>
            <p:nvPr/>
          </p:nvSpPr>
          <p:spPr>
            <a:xfrm>
              <a:off x="6492990" y="5234609"/>
              <a:ext cx="898410" cy="323165"/>
            </a:xfrm>
            <a:prstGeom prst="rect">
              <a:avLst/>
            </a:prstGeom>
            <a:noFill/>
          </p:spPr>
          <p:txBody>
            <a:bodyPr wrap="square" rtlCol="0">
              <a:spAutoFit/>
            </a:bodyPr>
            <a:lstStyle/>
            <a:p>
              <a:r>
                <a:rPr lang="en-US" sz="1500" b="1" dirty="0" err="1" smtClean="0">
                  <a:solidFill>
                    <a:srgbClr val="000090"/>
                  </a:solidFill>
                </a:rPr>
                <a:t>Re[Z</a:t>
              </a:r>
              <a:r>
                <a:rPr lang="en-US" sz="1500" b="1" baseline="-25000" dirty="0" err="1" smtClean="0">
                  <a:solidFill>
                    <a:srgbClr val="000090"/>
                  </a:solidFill>
                </a:rPr>
                <a:t>Qx,y</a:t>
              </a:r>
              <a:r>
                <a:rPr lang="en-US" sz="1500" b="1" dirty="0" smtClean="0">
                  <a:solidFill>
                    <a:srgbClr val="000090"/>
                  </a:solidFill>
                </a:rPr>
                <a:t>]</a:t>
              </a:r>
              <a:endParaRPr lang="en-US" sz="1500" b="1" dirty="0">
                <a:solidFill>
                  <a:srgbClr val="000090"/>
                </a:solidFill>
              </a:endParaRPr>
            </a:p>
          </p:txBody>
        </p:sp>
        <p:sp>
          <p:nvSpPr>
            <p:cNvPr id="18" name="TextBox 17"/>
            <p:cNvSpPr txBox="1"/>
            <p:nvPr/>
          </p:nvSpPr>
          <p:spPr>
            <a:xfrm>
              <a:off x="4156338" y="6107043"/>
              <a:ext cx="1524000" cy="369332"/>
            </a:xfrm>
            <a:prstGeom prst="rect">
              <a:avLst/>
            </a:prstGeom>
            <a:noFill/>
          </p:spPr>
          <p:txBody>
            <a:bodyPr wrap="square" rtlCol="0">
              <a:spAutoFit/>
            </a:bodyPr>
            <a:lstStyle/>
            <a:p>
              <a:r>
                <a:rPr lang="en-US" dirty="0" err="1" smtClean="0"/>
                <a:t>Quadrupolar</a:t>
              </a:r>
              <a:endParaRPr lang="en-US" dirty="0"/>
            </a:p>
          </p:txBody>
        </p:sp>
        <p:pic>
          <p:nvPicPr>
            <p:cNvPr id="17" name="Picture 16" descr="MKP_Tsu_Yquad_wake.pdf"/>
            <p:cNvPicPr>
              <a:picLocks noChangeAspect="1"/>
            </p:cNvPicPr>
            <p:nvPr/>
          </p:nvPicPr>
          <p:blipFill>
            <a:blip r:embed="rId7"/>
            <a:stretch>
              <a:fillRect/>
            </a:stretch>
          </p:blipFill>
          <p:spPr>
            <a:xfrm>
              <a:off x="208635" y="4127043"/>
              <a:ext cx="4154324" cy="1980000"/>
            </a:xfrm>
            <a:prstGeom prst="rect">
              <a:avLst/>
            </a:prstGeom>
          </p:spPr>
        </p:pic>
      </p:gr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kicker</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16</a:t>
            </a:fld>
            <a:endParaRPr lang="en-US" dirty="0"/>
          </a:p>
        </p:txBody>
      </p:sp>
      <p:pic>
        <p:nvPicPr>
          <p:cNvPr id="45" name="Picture 44" descr="cern_logo.gif"/>
          <p:cNvPicPr>
            <a:picLocks noChangeAspect="1"/>
          </p:cNvPicPr>
          <p:nvPr/>
        </p:nvPicPr>
        <p:blipFill>
          <a:blip r:embed="rId5"/>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6"/>
          <a:stretch>
            <a:fillRect/>
          </a:stretch>
        </p:blipFill>
        <p:spPr>
          <a:xfrm>
            <a:off x="8352000" y="0"/>
            <a:ext cx="792000" cy="792000"/>
          </a:xfrm>
          <a:prstGeom prst="rect">
            <a:avLst/>
          </a:prstGeom>
        </p:spPr>
      </p:pic>
      <p:sp>
        <p:nvSpPr>
          <p:cNvPr id="46" name="Content Placeholder 2"/>
          <p:cNvSpPr txBox="1">
            <a:spLocks/>
          </p:cNvSpPr>
          <p:nvPr/>
        </p:nvSpPr>
        <p:spPr>
          <a:xfrm>
            <a:off x="3962400" y="1600200"/>
            <a:ext cx="4508972" cy="7620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Arial"/>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rPr>
              <a:t>Evolution of the electromagnetic fields (E</a:t>
            </a:r>
            <a:r>
              <a:rPr lang="en-US" sz="2162" baseline="-25000" dirty="0" err="1" smtClean="0"/>
              <a:t>y</a:t>
            </a:r>
            <a:r>
              <a:rPr kumimoji="0" lang="en-US" sz="2162" b="0" i="0" u="none" strike="noStrike" kern="1200" cap="none" spc="0" normalizeH="0" noProof="0" dirty="0" smtClean="0">
                <a:ln>
                  <a:noFill/>
                </a:ln>
                <a:solidFill>
                  <a:schemeClr val="tx1"/>
                </a:solidFill>
                <a:effectLst/>
                <a:uLnTx/>
                <a:uFillTx/>
                <a:latin typeface="+mn-lt"/>
                <a:ea typeface="+mn-ea"/>
                <a:cs typeface="+mn-cs"/>
              </a:rPr>
              <a:t>)</a:t>
            </a:r>
            <a:r>
              <a:rPr kumimoji="0" lang="en-US" sz="2162" b="0" i="0" u="none" strike="noStrike" kern="1200" cap="none" spc="0" normalizeH="0" baseline="0" noProof="0" dirty="0" smtClean="0">
                <a:ln>
                  <a:noFill/>
                </a:ln>
                <a:solidFill>
                  <a:schemeClr val="tx1"/>
                </a:solidFill>
                <a:effectLst/>
                <a:uLnTx/>
                <a:uFillTx/>
                <a:latin typeface="+mn-lt"/>
                <a:ea typeface="+mn-ea"/>
                <a:cs typeface="+mn-cs"/>
              </a:rPr>
              <a:t> in the kicker while and after the beam has passed</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9" name="Picture 8" descr="3D_tsu.pdf"/>
          <p:cNvPicPr>
            <a:picLocks noChangeAspect="1"/>
          </p:cNvPicPr>
          <p:nvPr/>
        </p:nvPicPr>
        <p:blipFill>
          <a:blip r:embed="rId7"/>
          <a:stretch>
            <a:fillRect/>
          </a:stretch>
        </p:blipFill>
        <p:spPr>
          <a:xfrm>
            <a:off x="352287" y="1364890"/>
            <a:ext cx="3380312" cy="1619999"/>
          </a:xfrm>
          <a:prstGeom prst="rect">
            <a:avLst/>
          </a:prstGeom>
        </p:spPr>
      </p:pic>
      <p:pic>
        <p:nvPicPr>
          <p:cNvPr id="10" name="kickers_MKP_tustui_video_y.mov">
            <a:hlinkClick r:id="" action="ppaction://media"/>
          </p:cNvPr>
          <p:cNvPicPr/>
          <p:nvPr>
            <a:videoFile r:link="rId2"/>
            <p:extLst>
              <p:ext uri="{DAA4B4D4-6D71-4841-9C94-3DE7FCFB9230}">
                <p14:media xmlns:p14="http://schemas.microsoft.com/office/powerpoint/2010/main" r:link="rId1"/>
              </p:ext>
            </p:extLst>
          </p:nvPr>
        </p:nvPicPr>
        <p:blipFill>
          <a:blip r:embed="rId8"/>
          <a:stretch>
            <a:fillRect/>
          </a:stretch>
        </p:blipFill>
        <p:spPr>
          <a:xfrm>
            <a:off x="1148618" y="3281985"/>
            <a:ext cx="6910865" cy="3312000"/>
          </a:xfrm>
          <a:prstGeom prst="rect">
            <a:avLst/>
          </a:prstGeom>
        </p:spPr>
      </p:pic>
      <p:sp>
        <p:nvSpPr>
          <p:cNvPr id="11" name="Oval 18"/>
          <p:cNvSpPr>
            <a:spLocks noChangeArrowheads="1"/>
          </p:cNvSpPr>
          <p:nvPr/>
        </p:nvSpPr>
        <p:spPr bwMode="auto">
          <a:xfrm>
            <a:off x="763634" y="4809481"/>
            <a:ext cx="520832" cy="195263"/>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12" name="Oval 18"/>
          <p:cNvSpPr>
            <a:spLocks noChangeArrowheads="1"/>
          </p:cNvSpPr>
          <p:nvPr/>
        </p:nvSpPr>
        <p:spPr bwMode="auto">
          <a:xfrm>
            <a:off x="-324544" y="4809481"/>
            <a:ext cx="260416" cy="195263"/>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00" fill="hold"/>
                                        <p:tgtEl>
                                          <p:spTgt spid="10"/>
                                        </p:tgtEl>
                                      </p:cBhvr>
                                    </p:cmd>
                                  </p:childTnLst>
                                </p:cTn>
                              </p:par>
                              <p:par>
                                <p:cTn id="7" presetID="42" presetClass="path" presetSubtype="0" accel="50000" decel="50000" fill="hold" grpId="0" nodeType="withEffect">
                                  <p:stCondLst>
                                    <p:cond delay="0"/>
                                  </p:stCondLst>
                                  <p:childTnLst>
                                    <p:animMotion origin="layout" path="M -8.74545E-7 2.04261E-6 L 0.74198 -0.00371 " pathEditMode="relative" rAng="0" ptsTypes="AA">
                                      <p:cBhvr>
                                        <p:cTn id="8" dur="3000" fill="hold"/>
                                        <p:tgtEl>
                                          <p:spTgt spid="11"/>
                                        </p:tgtEl>
                                        <p:attrNameLst>
                                          <p:attrName>ppt_x</p:attrName>
                                          <p:attrName>ppt_y</p:attrName>
                                        </p:attrNameLst>
                                      </p:cBhvr>
                                      <p:rCtr x="37099" y="-185"/>
                                    </p:animMotion>
                                  </p:childTnLst>
                                  <p:subTnLst>
                                    <p:set>
                                      <p:cBhvr override="childStyle">
                                        <p:cTn dur="1" fill="hold" display="0" masterRel="sameClick" afterEffect="1">
                                          <p:stCondLst>
                                            <p:cond evt="end" delay="0">
                                              <p:tn val="7"/>
                                            </p:cond>
                                          </p:stCondLst>
                                        </p:cTn>
                                        <p:tgtEl>
                                          <p:spTgt spid="11"/>
                                        </p:tgtEl>
                                        <p:attrNameLst>
                                          <p:attrName>style.visibility</p:attrName>
                                        </p:attrNameLst>
                                      </p:cBhvr>
                                      <p:to>
                                        <p:strVal val="hidden"/>
                                      </p:to>
                                    </p:set>
                                  </p:subTnLst>
                                </p:cTn>
                              </p:par>
                              <p:par>
                                <p:cTn id="9" presetID="0" presetClass="path" presetSubtype="0" accel="50000" decel="50000" fill="hold" grpId="0" nodeType="withEffect">
                                  <p:stCondLst>
                                    <p:cond delay="2000"/>
                                  </p:stCondLst>
                                  <p:childTnLst>
                                    <p:animMotion origin="layout" path="M -0.00035 0.00023 L 0.8025 -0.0037 " pathEditMode="relative" rAng="0" ptsTypes="AA">
                                      <p:cBhvr>
                                        <p:cTn id="10" dur="3000" fill="hold"/>
                                        <p:tgtEl>
                                          <p:spTgt spid="12"/>
                                        </p:tgtEl>
                                        <p:attrNameLst>
                                          <p:attrName>ppt_x</p:attrName>
                                          <p:attrName>ppt_y</p:attrName>
                                        </p:attrNameLst>
                                      </p:cBhvr>
                                      <p:rCtr x="40142" y="-208"/>
                                    </p:animMotion>
                                  </p:childTnLst>
                                  <p:subTnLst>
                                    <p:set>
                                      <p:cBhvr override="childStyle">
                                        <p:cTn dur="1" fill="hold" display="0" masterRel="sameClick" afterEffect="1">
                                          <p:stCondLst>
                                            <p:cond evt="end" delay="0">
                                              <p:tn val="9"/>
                                            </p:cond>
                                          </p:stCondLst>
                                        </p:cTn>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0"/>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0"/>
                                        </p:tgtEl>
                                      </p:cBhvr>
                                    </p:cmd>
                                  </p:childTnLst>
                                </p:cTn>
                              </p:par>
                            </p:childTnLst>
                          </p:cTn>
                        </p:par>
                      </p:childTnLst>
                    </p:cTn>
                  </p:par>
                </p:childTnLst>
              </p:cTn>
              <p:nextCondLst>
                <p:cond evt="onClick" delay="0">
                  <p:tgtEl>
                    <p:spTgt spid="10"/>
                  </p:tgtEl>
                </p:cond>
              </p:nextCondLst>
            </p:seq>
            <p:video>
              <p:cMediaNode>
                <p:cTn id="16" fill="hold" display="0">
                  <p:stCondLst>
                    <p:cond delay="indefinite"/>
                  </p:stCondLst>
                  <p:endCondLst>
                    <p:cond evt="onNext" delay="0">
                      <p:tgtEl>
                        <p:sldTgt/>
                      </p:tgtEl>
                    </p:cond>
                    <p:cond evt="onPrev" delay="0">
                      <p:tgtEl>
                        <p:sldTgt/>
                      </p:tgtEl>
                    </p:cond>
                  </p:endCondLst>
                </p:cTn>
                <p:tgtEl>
                  <p:spTgt spid="10"/>
                </p:tgtEl>
              </p:cMediaNode>
            </p:video>
          </p:childTnLst>
        </p:cTn>
      </p:par>
    </p:tnLst>
    <p:bldLst>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kicker</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17</a:t>
            </a:fld>
            <a:endParaRPr lang="en-US" dirty="0"/>
          </a:p>
        </p:txBody>
      </p:sp>
      <p:pic>
        <p:nvPicPr>
          <p:cNvPr id="45" name="Picture 44" descr="cern_logo.gif"/>
          <p:cNvPicPr>
            <a:picLocks noChangeAspect="1"/>
          </p:cNvPicPr>
          <p:nvPr/>
        </p:nvPicPr>
        <p:blipFill>
          <a:blip r:embed="rId5"/>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6"/>
          <a:stretch>
            <a:fillRect/>
          </a:stretch>
        </p:blipFill>
        <p:spPr>
          <a:xfrm>
            <a:off x="8352000" y="0"/>
            <a:ext cx="792000" cy="792000"/>
          </a:xfrm>
          <a:prstGeom prst="rect">
            <a:avLst/>
          </a:prstGeom>
        </p:spPr>
      </p:pic>
      <p:sp>
        <p:nvSpPr>
          <p:cNvPr id="46" name="Content Placeholder 2"/>
          <p:cNvSpPr txBox="1">
            <a:spLocks/>
          </p:cNvSpPr>
          <p:nvPr/>
        </p:nvSpPr>
        <p:spPr>
          <a:xfrm>
            <a:off x="3962400" y="1600200"/>
            <a:ext cx="4508972" cy="7620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Arial"/>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rPr>
              <a:t>Evolution of the electromagnetic fields (</a:t>
            </a:r>
            <a:r>
              <a:rPr lang="en-US" sz="2162" dirty="0" err="1" smtClean="0"/>
              <a:t>H</a:t>
            </a:r>
            <a:r>
              <a:rPr lang="en-US" sz="2162" baseline="-25000" dirty="0" err="1" smtClean="0"/>
              <a:t>x</a:t>
            </a:r>
            <a:r>
              <a:rPr kumimoji="0" lang="en-US" sz="2162" b="0" i="0" u="none" strike="noStrike" kern="1200" cap="none" spc="0" normalizeH="0" noProof="0" dirty="0" smtClean="0">
                <a:ln>
                  <a:noFill/>
                </a:ln>
                <a:solidFill>
                  <a:schemeClr val="tx1"/>
                </a:solidFill>
                <a:effectLst/>
                <a:uLnTx/>
                <a:uFillTx/>
                <a:latin typeface="+mn-lt"/>
                <a:ea typeface="+mn-ea"/>
                <a:cs typeface="+mn-cs"/>
              </a:rPr>
              <a:t>)</a:t>
            </a:r>
            <a:r>
              <a:rPr kumimoji="0" lang="en-US" sz="2162" b="0" i="0" u="none" strike="noStrike" kern="1200" cap="none" spc="0" normalizeH="0" baseline="0" noProof="0" dirty="0" smtClean="0">
                <a:ln>
                  <a:noFill/>
                </a:ln>
                <a:solidFill>
                  <a:schemeClr val="tx1"/>
                </a:solidFill>
                <a:effectLst/>
                <a:uLnTx/>
                <a:uFillTx/>
                <a:latin typeface="+mn-lt"/>
                <a:ea typeface="+mn-ea"/>
                <a:cs typeface="+mn-cs"/>
              </a:rPr>
              <a:t> in the kicker while and after the beam has passed</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9" name="Picture 8" descr="3D_tsu.pdf"/>
          <p:cNvPicPr>
            <a:picLocks noChangeAspect="1"/>
          </p:cNvPicPr>
          <p:nvPr/>
        </p:nvPicPr>
        <p:blipFill>
          <a:blip r:embed="rId7"/>
          <a:stretch>
            <a:fillRect/>
          </a:stretch>
        </p:blipFill>
        <p:spPr>
          <a:xfrm>
            <a:off x="352287" y="1364890"/>
            <a:ext cx="3380312" cy="1619999"/>
          </a:xfrm>
          <a:prstGeom prst="rect">
            <a:avLst/>
          </a:prstGeom>
        </p:spPr>
      </p:pic>
      <p:pic>
        <p:nvPicPr>
          <p:cNvPr id="11" name="kickers_MKP_tustui_video_H_x.mov">
            <a:hlinkClick r:id="" action="ppaction://media"/>
          </p:cNvPr>
          <p:cNvPicPr/>
          <p:nvPr>
            <a:videoFile r:link="rId2"/>
            <p:extLst>
              <p:ext uri="{DAA4B4D4-6D71-4841-9C94-3DE7FCFB9230}">
                <p14:media xmlns:p14="http://schemas.microsoft.com/office/powerpoint/2010/main" r:link="rId1"/>
              </p:ext>
            </p:extLst>
          </p:nvPr>
        </p:nvPicPr>
        <p:blipFill>
          <a:blip r:embed="rId8"/>
          <a:stretch>
            <a:fillRect/>
          </a:stretch>
        </p:blipFill>
        <p:spPr>
          <a:xfrm>
            <a:off x="1144201" y="3286539"/>
            <a:ext cx="6910866" cy="3312000"/>
          </a:xfrm>
          <a:prstGeom prst="rect">
            <a:avLst/>
          </a:prstGeom>
        </p:spPr>
      </p:pic>
      <p:sp>
        <p:nvSpPr>
          <p:cNvPr id="10" name="Oval 18"/>
          <p:cNvSpPr>
            <a:spLocks noChangeArrowheads="1"/>
          </p:cNvSpPr>
          <p:nvPr/>
        </p:nvSpPr>
        <p:spPr bwMode="auto">
          <a:xfrm>
            <a:off x="763634" y="4809481"/>
            <a:ext cx="520832" cy="195263"/>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12" name="Oval 18"/>
          <p:cNvSpPr>
            <a:spLocks noChangeArrowheads="1"/>
          </p:cNvSpPr>
          <p:nvPr/>
        </p:nvSpPr>
        <p:spPr bwMode="auto">
          <a:xfrm>
            <a:off x="-324544" y="4809481"/>
            <a:ext cx="260416" cy="195263"/>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00" fill="hold"/>
                                        <p:tgtEl>
                                          <p:spTgt spid="11"/>
                                        </p:tgtEl>
                                      </p:cBhvr>
                                    </p:cmd>
                                  </p:childTnLst>
                                </p:cTn>
                              </p:par>
                              <p:par>
                                <p:cTn id="7" presetID="42" presetClass="path" presetSubtype="0" accel="50000" decel="50000" fill="hold" grpId="0" nodeType="withEffect">
                                  <p:stCondLst>
                                    <p:cond delay="0"/>
                                  </p:stCondLst>
                                  <p:childTnLst>
                                    <p:animMotion origin="layout" path="M -8.74545E-7 2.04261E-6 L 0.74198 -0.00371 " pathEditMode="relative" rAng="0" ptsTypes="AA">
                                      <p:cBhvr>
                                        <p:cTn id="8" dur="3000" fill="hold"/>
                                        <p:tgtEl>
                                          <p:spTgt spid="10"/>
                                        </p:tgtEl>
                                        <p:attrNameLst>
                                          <p:attrName>ppt_x</p:attrName>
                                          <p:attrName>ppt_y</p:attrName>
                                        </p:attrNameLst>
                                      </p:cBhvr>
                                      <p:rCtr x="37099" y="-185"/>
                                    </p:animMotion>
                                  </p:childTnLst>
                                  <p:subTnLst>
                                    <p:set>
                                      <p:cBhvr override="childStyle">
                                        <p:cTn dur="1" fill="hold" display="0" masterRel="sameClick" afterEffect="1">
                                          <p:stCondLst>
                                            <p:cond evt="end" delay="0">
                                              <p:tn val="7"/>
                                            </p:cond>
                                          </p:stCondLst>
                                        </p:cTn>
                                        <p:tgtEl>
                                          <p:spTgt spid="10"/>
                                        </p:tgtEl>
                                        <p:attrNameLst>
                                          <p:attrName>style.visibility</p:attrName>
                                        </p:attrNameLst>
                                      </p:cBhvr>
                                      <p:to>
                                        <p:strVal val="hidden"/>
                                      </p:to>
                                    </p:set>
                                  </p:subTnLst>
                                </p:cTn>
                              </p:par>
                              <p:par>
                                <p:cTn id="9" presetID="0" presetClass="path" presetSubtype="0" accel="50000" decel="50000" fill="hold" grpId="0" nodeType="withEffect">
                                  <p:stCondLst>
                                    <p:cond delay="3000"/>
                                  </p:stCondLst>
                                  <p:childTnLst>
                                    <p:animMotion origin="layout" path="M -0.00035 0.00023 L 0.8025 -0.0037 " pathEditMode="relative" rAng="0" ptsTypes="AA">
                                      <p:cBhvr>
                                        <p:cTn id="10" dur="3000" fill="hold"/>
                                        <p:tgtEl>
                                          <p:spTgt spid="12"/>
                                        </p:tgtEl>
                                        <p:attrNameLst>
                                          <p:attrName>ppt_x</p:attrName>
                                          <p:attrName>ppt_y</p:attrName>
                                        </p:attrNameLst>
                                      </p:cBhvr>
                                      <p:rCtr x="40142" y="-208"/>
                                    </p:animMotion>
                                  </p:childTnLst>
                                  <p:subTnLst>
                                    <p:set>
                                      <p:cBhvr override="childStyle">
                                        <p:cTn dur="1" fill="hold" display="0" masterRel="sameClick" afterEffect="1">
                                          <p:stCondLst>
                                            <p:cond evt="end" delay="0">
                                              <p:tn val="9"/>
                                            </p:cond>
                                          </p:stCondLst>
                                        </p:cTn>
                                        <p:tgtEl>
                                          <p:spTgt spid="1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1"/>
                                        </p:tgtEl>
                                      </p:cBhvr>
                                    </p:cmd>
                                  </p:childTnLst>
                                </p:cTn>
                              </p:par>
                            </p:childTnLst>
                          </p:cTn>
                        </p:par>
                      </p:childTnLst>
                    </p:cTn>
                  </p:par>
                </p:childTnLst>
              </p:cTn>
              <p:nextCondLst>
                <p:cond evt="onClick" delay="0">
                  <p:tgtEl>
                    <p:spTgt spid="11"/>
                  </p:tgtEl>
                </p:cond>
              </p:nextCondLst>
            </p:seq>
            <p:video>
              <p:cMediaNode>
                <p:cTn id="16" fill="hold" display="0">
                  <p:stCondLst>
                    <p:cond delay="indefinite"/>
                  </p:stCondLst>
                  <p:endCondLst>
                    <p:cond evt="onNext" delay="0">
                      <p:tgtEl>
                        <p:sldTgt/>
                      </p:tgtEl>
                    </p:cond>
                    <p:cond evt="onPrev" delay="0">
                      <p:tgtEl>
                        <p:sldTgt/>
                      </p:tgtEl>
                    </p:cond>
                  </p:endCondLst>
                </p:cTn>
                <p:tgtEl>
                  <p:spTgt spid="11"/>
                </p:tgtEl>
              </p:cMediaNode>
            </p:video>
          </p:childTnLst>
        </p:cTn>
      </p:par>
    </p:tnLst>
    <p:bldLst>
      <p:bldP spid="10" grpId="0" animBg="1"/>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35" name="Content Placeholder 2"/>
          <p:cNvSpPr txBox="1">
            <a:spLocks/>
          </p:cNvSpPr>
          <p:nvPr/>
        </p:nvSpPr>
        <p:spPr>
          <a:xfrm>
            <a:off x="2904324" y="1129178"/>
            <a:ext cx="5216440" cy="1399928"/>
          </a:xfrm>
          <a:prstGeom prst="rect">
            <a:avLst/>
          </a:prstGeom>
          <a:solidFill>
            <a:schemeClr val="bg1"/>
          </a:solidFill>
          <a:ln>
            <a:noFill/>
          </a:ln>
        </p:spPr>
        <p:txBody>
          <a:bodyPr vert="horz" lIns="91440" tIns="45720" rIns="91440" bIns="45720" rtlCol="0">
            <a:normAutofit fontScale="77500" lnSpcReduction="20000"/>
          </a:bodyPr>
          <a:lstStyle/>
          <a:p>
            <a:pPr marL="360000" lvl="1" indent="-285750">
              <a:spcBef>
                <a:spcPct val="20000"/>
              </a:spcBef>
              <a:buFont typeface="Arial"/>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rPr>
              <a:t>The case of a conductive pipe </a:t>
            </a:r>
            <a:r>
              <a:rPr lang="en-US" sz="2162" dirty="0" smtClean="0"/>
              <a:t>with an arbitrary number of layers with specified EM properties can be solved semi-analytically</a:t>
            </a:r>
          </a:p>
          <a:p>
            <a:pPr marL="360000" lvl="1" indent="-285750">
              <a:spcBef>
                <a:spcPct val="20000"/>
              </a:spcBef>
              <a:buFont typeface="Arial"/>
              <a:buChar char="–"/>
              <a:defRPr/>
            </a:pPr>
            <a:r>
              <a:rPr lang="en-US" sz="2162" dirty="0" smtClean="0"/>
              <a:t>Layers sometimes required for impedance, but also for other reasons (e.g. coating against electron cloud or for good vacuum)</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36" name="Donut 35"/>
          <p:cNvSpPr>
            <a:spLocks noChangeAspect="1"/>
          </p:cNvSpPr>
          <p:nvPr/>
        </p:nvSpPr>
        <p:spPr>
          <a:xfrm>
            <a:off x="393476" y="1238433"/>
            <a:ext cx="2378324" cy="2378324"/>
          </a:xfrm>
          <a:prstGeom prst="donut">
            <a:avLst>
              <a:gd name="adj" fmla="val 16311"/>
            </a:avLst>
          </a:prstGeom>
          <a:solidFill>
            <a:schemeClr val="bg1">
              <a:lumMod val="50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7" name="Straight Arrow Connector 36"/>
          <p:cNvCxnSpPr/>
          <p:nvPr/>
        </p:nvCxnSpPr>
        <p:spPr>
          <a:xfrm flipV="1">
            <a:off x="1625600" y="2132856"/>
            <a:ext cx="498128" cy="305544"/>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1598712" y="1728613"/>
            <a:ext cx="381000" cy="381000"/>
          </a:xfrm>
          <a:prstGeom prst="rect">
            <a:avLst/>
          </a:prstGeom>
          <a:noFill/>
        </p:spPr>
        <p:txBody>
          <a:bodyPr wrap="square" rtlCol="0">
            <a:spAutoFit/>
          </a:bodyPr>
          <a:lstStyle/>
          <a:p>
            <a:r>
              <a:rPr lang="en-US" dirty="0" err="1" smtClean="0"/>
              <a:t>b</a:t>
            </a:r>
            <a:endParaRPr lang="en-US" dirty="0"/>
          </a:p>
        </p:txBody>
      </p:sp>
      <p:cxnSp>
        <p:nvCxnSpPr>
          <p:cNvPr id="39" name="Straight Connector 38"/>
          <p:cNvCxnSpPr/>
          <p:nvPr/>
        </p:nvCxnSpPr>
        <p:spPr>
          <a:xfrm flipV="1">
            <a:off x="1323132" y="2679080"/>
            <a:ext cx="5726414" cy="2421980"/>
          </a:xfrm>
          <a:prstGeom prst="line">
            <a:avLst/>
          </a:prstGeom>
          <a:ln w="57150" cmpd="sng">
            <a:solidFill>
              <a:schemeClr val="accent4">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1702024" y="3829298"/>
            <a:ext cx="5606280" cy="2367757"/>
          </a:xfrm>
          <a:prstGeom prst="line">
            <a:avLst/>
          </a:prstGeom>
          <a:ln w="57150" cmpd="sng">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41" name="Oval 40"/>
          <p:cNvSpPr/>
          <p:nvPr/>
        </p:nvSpPr>
        <p:spPr>
          <a:xfrm rot="20944297">
            <a:off x="1101067" y="5091340"/>
            <a:ext cx="658416" cy="1187580"/>
          </a:xfrm>
          <a:prstGeom prst="ellipse">
            <a:avLst/>
          </a:prstGeom>
          <a:noFill/>
          <a:ln w="76200" cmpd="tri">
            <a:solidFill>
              <a:srgbClr val="4040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2" name="Straight Connector 41"/>
          <p:cNvCxnSpPr/>
          <p:nvPr/>
        </p:nvCxnSpPr>
        <p:spPr>
          <a:xfrm flipV="1">
            <a:off x="6732240" y="2132856"/>
            <a:ext cx="1619760" cy="688330"/>
          </a:xfrm>
          <a:prstGeom prst="line">
            <a:avLst/>
          </a:prstGeom>
          <a:ln w="57150" cmpd="sng">
            <a:solidFill>
              <a:srgbClr val="40404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7308304" y="3140968"/>
            <a:ext cx="1619760" cy="688330"/>
          </a:xfrm>
          <a:prstGeom prst="line">
            <a:avLst/>
          </a:prstGeom>
          <a:ln w="57150" cmpd="sng">
            <a:solidFill>
              <a:srgbClr val="404040"/>
            </a:solidFill>
            <a:prstDash val="lgDash"/>
          </a:ln>
          <a:effectLst/>
        </p:spPr>
        <p:style>
          <a:lnRef idx="2">
            <a:schemeClr val="accent1"/>
          </a:lnRef>
          <a:fillRef idx="0">
            <a:schemeClr val="accent1"/>
          </a:fillRef>
          <a:effectRef idx="1">
            <a:schemeClr val="accent1"/>
          </a:effectRef>
          <a:fontRef idx="minor">
            <a:schemeClr val="tx1"/>
          </a:fontRef>
        </p:style>
      </p:cxnSp>
      <p:sp>
        <p:nvSpPr>
          <p:cNvPr id="44" name="Oval 18"/>
          <p:cNvSpPr>
            <a:spLocks noChangeArrowheads="1"/>
          </p:cNvSpPr>
          <p:nvPr/>
        </p:nvSpPr>
        <p:spPr bwMode="auto">
          <a:xfrm rot="20229330">
            <a:off x="5917542" y="3388727"/>
            <a:ext cx="216000" cy="195263"/>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grpSp>
        <p:nvGrpSpPr>
          <p:cNvPr id="47" name="Group 46"/>
          <p:cNvGrpSpPr/>
          <p:nvPr/>
        </p:nvGrpSpPr>
        <p:grpSpPr>
          <a:xfrm>
            <a:off x="1805590" y="3717032"/>
            <a:ext cx="7122474" cy="3004443"/>
            <a:chOff x="1805590" y="3717032"/>
            <a:chExt cx="7122474" cy="3004443"/>
          </a:xfrm>
        </p:grpSpPr>
        <p:cxnSp>
          <p:nvCxnSpPr>
            <p:cNvPr id="48" name="Straight Arrow Connector 47"/>
            <p:cNvCxnSpPr/>
            <p:nvPr/>
          </p:nvCxnSpPr>
          <p:spPr>
            <a:xfrm flipV="1">
              <a:off x="1805590" y="3717032"/>
              <a:ext cx="7122474" cy="3004443"/>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rot="20243496">
              <a:off x="5396345" y="5040324"/>
              <a:ext cx="1008112" cy="369332"/>
            </a:xfrm>
            <a:prstGeom prst="rect">
              <a:avLst/>
            </a:prstGeom>
            <a:noFill/>
          </p:spPr>
          <p:txBody>
            <a:bodyPr wrap="square" rtlCol="0">
              <a:spAutoFit/>
            </a:bodyPr>
            <a:lstStyle/>
            <a:p>
              <a:r>
                <a:rPr lang="en-US" dirty="0" smtClean="0"/>
                <a:t>L = 1 m</a:t>
              </a:r>
              <a:endParaRPr lang="en-US" dirty="0"/>
            </a:p>
          </p:txBody>
        </p:sp>
      </p:grpSp>
      <p:cxnSp>
        <p:nvCxnSpPr>
          <p:cNvPr id="51" name="Straight Arrow Connector 50"/>
          <p:cNvCxnSpPr/>
          <p:nvPr/>
        </p:nvCxnSpPr>
        <p:spPr>
          <a:xfrm flipV="1">
            <a:off x="1541698" y="2651244"/>
            <a:ext cx="7122474" cy="3004443"/>
          </a:xfrm>
          <a:prstGeom prst="straightConnector1">
            <a:avLst/>
          </a:prstGeom>
          <a:ln>
            <a:solidFill>
              <a:srgbClr val="404040"/>
            </a:solidFill>
            <a:prstDash val="dash"/>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52" name="Donut 51"/>
          <p:cNvSpPr>
            <a:spLocks noChangeAspect="1"/>
          </p:cNvSpPr>
          <p:nvPr/>
        </p:nvSpPr>
        <p:spPr>
          <a:xfrm>
            <a:off x="865753" y="1705442"/>
            <a:ext cx="1440000" cy="1440000"/>
          </a:xfrm>
          <a:prstGeom prst="donut">
            <a:avLst>
              <a:gd name="adj" fmla="val 6503"/>
            </a:avLst>
          </a:prstGeom>
          <a:solidFill>
            <a:schemeClr val="accent6">
              <a:lumMod val="50000"/>
            </a:schemeClr>
          </a:solid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3" name="Donut 52"/>
          <p:cNvSpPr>
            <a:spLocks noChangeAspect="1"/>
          </p:cNvSpPr>
          <p:nvPr/>
        </p:nvSpPr>
        <p:spPr>
          <a:xfrm>
            <a:off x="777523" y="1628880"/>
            <a:ext cx="1601105" cy="1610610"/>
          </a:xfrm>
          <a:prstGeom prst="donut">
            <a:avLst>
              <a:gd name="adj" fmla="val 6503"/>
            </a:avLst>
          </a:prstGeom>
          <a:solidFill>
            <a:srgbClr val="AC67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4" name="Oval 18"/>
          <p:cNvSpPr>
            <a:spLocks noChangeArrowheads="1"/>
          </p:cNvSpPr>
          <p:nvPr/>
        </p:nvSpPr>
        <p:spPr bwMode="auto">
          <a:xfrm>
            <a:off x="4483201" y="4482924"/>
            <a:ext cx="215999" cy="195263"/>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sp>
        <p:nvSpPr>
          <p:cNvPr id="55" name="Slide Number Placeholder 5"/>
          <p:cNvSpPr>
            <a:spLocks noGrp="1"/>
          </p:cNvSpPr>
          <p:nvPr>
            <p:ph type="sldNum" sz="quarter" idx="12"/>
          </p:nvPr>
        </p:nvSpPr>
        <p:spPr>
          <a:xfrm>
            <a:off x="6553200" y="6356350"/>
            <a:ext cx="2133600" cy="365125"/>
          </a:xfrm>
        </p:spPr>
        <p:txBody>
          <a:bodyPr/>
          <a:lstStyle/>
          <a:p>
            <a:fld id="{2E081447-C3CE-9F4F-A689-9A72CAFF10CA}" type="slidenum">
              <a:rPr lang="en-US" smtClean="0"/>
              <a:pPr/>
              <a:t>18</a:t>
            </a:fld>
            <a:endParaRPr lang="en-US" dirty="0"/>
          </a:p>
        </p:txBody>
      </p:sp>
    </p:spTree>
    <p:extLst>
      <p:ext uri="{BB962C8B-B14F-4D97-AF65-F5344CB8AC3E}">
        <p14:creationId xmlns:p14="http://schemas.microsoft.com/office/powerpoint/2010/main" val="187228737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22" name="Picture 21"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1865" y="1217694"/>
            <a:ext cx="1455216" cy="361362"/>
          </a:xfrm>
          <a:prstGeom prst="rect">
            <a:avLst/>
          </a:prstGeom>
        </p:spPr>
      </p:pic>
      <p:pic>
        <p:nvPicPr>
          <p:cNvPr id="23" name="Picture 22"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966" y="2149110"/>
            <a:ext cx="5773089" cy="756000"/>
          </a:xfrm>
          <a:prstGeom prst="rect">
            <a:avLst/>
          </a:prstGeom>
        </p:spPr>
      </p:pic>
      <p:pic>
        <p:nvPicPr>
          <p:cNvPr id="24" name="Picture 23"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92126" y="2321642"/>
            <a:ext cx="2344864" cy="360000"/>
          </a:xfrm>
          <a:prstGeom prst="rect">
            <a:avLst/>
          </a:prstGeom>
        </p:spPr>
      </p:pic>
      <p:pic>
        <p:nvPicPr>
          <p:cNvPr id="25" name="Picture 24"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51375" y="1141071"/>
            <a:ext cx="2533947" cy="848055"/>
          </a:xfrm>
          <a:prstGeom prst="rect">
            <a:avLst/>
          </a:prstGeom>
        </p:spPr>
      </p:pic>
      <p:sp>
        <p:nvSpPr>
          <p:cNvPr id="26" name="TextBox 25"/>
          <p:cNvSpPr txBox="1"/>
          <p:nvPr/>
        </p:nvSpPr>
        <p:spPr>
          <a:xfrm>
            <a:off x="808238" y="3245381"/>
            <a:ext cx="6741406" cy="646331"/>
          </a:xfrm>
          <a:prstGeom prst="rect">
            <a:avLst/>
          </a:prstGeom>
          <a:noFill/>
        </p:spPr>
        <p:txBody>
          <a:bodyPr wrap="square" rtlCol="0">
            <a:spAutoFit/>
          </a:bodyPr>
          <a:lstStyle/>
          <a:p>
            <a:r>
              <a:rPr lang="en-US" dirty="0" smtClean="0"/>
              <a:t>Source terms (displaced point charge traveling along s with speed v) in cylindrical coordinates and frequency domain:</a:t>
            </a:r>
            <a:endParaRPr lang="en-US" dirty="0"/>
          </a:p>
        </p:txBody>
      </p:sp>
      <p:pic>
        <p:nvPicPr>
          <p:cNvPr id="27" name="Picture 26" descr="latex-image-1.pdf"/>
          <p:cNvPicPr>
            <a:picLocks noChangeAspect="1"/>
          </p:cNvPicPr>
          <p:nvPr/>
        </p:nvPicPr>
        <p:blipFill rotWithShape="1">
          <a:blip r:embed="rId9">
            <a:extLst>
              <a:ext uri="{28A0092B-C50C-407E-A947-70E740481C1C}">
                <a14:useLocalDpi xmlns:a14="http://schemas.microsoft.com/office/drawing/2010/main" val="0"/>
              </a:ext>
            </a:extLst>
          </a:blip>
          <a:srcRect r="56034"/>
          <a:stretch/>
        </p:blipFill>
        <p:spPr>
          <a:xfrm>
            <a:off x="899592" y="3891712"/>
            <a:ext cx="6154147" cy="818081"/>
          </a:xfrm>
          <a:prstGeom prst="rect">
            <a:avLst/>
          </a:prstGeom>
        </p:spPr>
      </p:pic>
      <p:pic>
        <p:nvPicPr>
          <p:cNvPr id="28" name="Picture 27" descr="latex-image-1.pdf"/>
          <p:cNvPicPr>
            <a:picLocks noChangeAspect="1"/>
          </p:cNvPicPr>
          <p:nvPr/>
        </p:nvPicPr>
        <p:blipFill rotWithShape="1">
          <a:blip r:embed="rId9">
            <a:extLst>
              <a:ext uri="{28A0092B-C50C-407E-A947-70E740481C1C}">
                <a14:useLocalDpi xmlns:a14="http://schemas.microsoft.com/office/drawing/2010/main" val="0"/>
              </a:ext>
            </a:extLst>
          </a:blip>
          <a:srcRect l="41573"/>
          <a:stretch/>
        </p:blipFill>
        <p:spPr>
          <a:xfrm>
            <a:off x="808239" y="4910534"/>
            <a:ext cx="8224640" cy="822722"/>
          </a:xfrm>
          <a:prstGeom prst="rect">
            <a:avLst/>
          </a:prstGeom>
        </p:spPr>
      </p:pic>
      <p:pic>
        <p:nvPicPr>
          <p:cNvPr id="29" name="Picture 28"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97941" y="5990915"/>
            <a:ext cx="3539737" cy="390413"/>
          </a:xfrm>
          <a:prstGeom prst="rect">
            <a:avLst/>
          </a:prstGeom>
        </p:spPr>
      </p:pic>
      <p:sp>
        <p:nvSpPr>
          <p:cNvPr id="30" name="Slide Number Placeholder 5"/>
          <p:cNvSpPr>
            <a:spLocks noGrp="1"/>
          </p:cNvSpPr>
          <p:nvPr>
            <p:ph type="sldNum" sz="quarter" idx="12"/>
          </p:nvPr>
        </p:nvSpPr>
        <p:spPr>
          <a:xfrm>
            <a:off x="6553200" y="6356350"/>
            <a:ext cx="2133600" cy="365125"/>
          </a:xfrm>
        </p:spPr>
        <p:txBody>
          <a:bodyPr/>
          <a:lstStyle/>
          <a:p>
            <a:fld id="{2E081447-C3CE-9F4F-A689-9A72CAFF10CA}" type="slidenum">
              <a:rPr lang="en-US" smtClean="0"/>
              <a:pPr/>
              <a:t>19</a:t>
            </a:fld>
            <a:endParaRPr lang="en-US" dirty="0"/>
          </a:p>
        </p:txBody>
      </p:sp>
    </p:spTree>
    <p:extLst>
      <p:ext uri="{BB962C8B-B14F-4D97-AF65-F5344CB8AC3E}">
        <p14:creationId xmlns:p14="http://schemas.microsoft.com/office/powerpoint/2010/main" val="3934722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22" name="Picture 21"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1865" y="1217694"/>
            <a:ext cx="1455216" cy="361362"/>
          </a:xfrm>
          <a:prstGeom prst="rect">
            <a:avLst/>
          </a:prstGeom>
        </p:spPr>
      </p:pic>
      <p:pic>
        <p:nvPicPr>
          <p:cNvPr id="23" name="Picture 22"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966" y="2149110"/>
            <a:ext cx="5773089" cy="756000"/>
          </a:xfrm>
          <a:prstGeom prst="rect">
            <a:avLst/>
          </a:prstGeom>
        </p:spPr>
      </p:pic>
      <p:pic>
        <p:nvPicPr>
          <p:cNvPr id="24" name="Picture 23"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92126" y="2321642"/>
            <a:ext cx="2344864" cy="360000"/>
          </a:xfrm>
          <a:prstGeom prst="rect">
            <a:avLst/>
          </a:prstGeom>
        </p:spPr>
      </p:pic>
      <p:pic>
        <p:nvPicPr>
          <p:cNvPr id="25" name="Picture 24"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51375" y="1141071"/>
            <a:ext cx="2533947" cy="848055"/>
          </a:xfrm>
          <a:prstGeom prst="rect">
            <a:avLst/>
          </a:prstGeom>
        </p:spPr>
      </p:pic>
      <p:sp>
        <p:nvSpPr>
          <p:cNvPr id="26" name="TextBox 25"/>
          <p:cNvSpPr txBox="1"/>
          <p:nvPr/>
        </p:nvSpPr>
        <p:spPr>
          <a:xfrm>
            <a:off x="808238" y="3245381"/>
            <a:ext cx="6741406" cy="646331"/>
          </a:xfrm>
          <a:prstGeom prst="rect">
            <a:avLst/>
          </a:prstGeom>
          <a:noFill/>
        </p:spPr>
        <p:txBody>
          <a:bodyPr wrap="square" rtlCol="0">
            <a:spAutoFit/>
          </a:bodyPr>
          <a:lstStyle/>
          <a:p>
            <a:r>
              <a:rPr lang="en-US" dirty="0" smtClean="0"/>
              <a:t>Source terms (displaced point charge traveling along s with speed v) in cylindrical coordinates and frequency domain:</a:t>
            </a:r>
            <a:endParaRPr lang="en-US" dirty="0"/>
          </a:p>
        </p:txBody>
      </p:sp>
      <p:pic>
        <p:nvPicPr>
          <p:cNvPr id="27" name="Picture 26" descr="latex-image-1.pdf"/>
          <p:cNvPicPr>
            <a:picLocks noChangeAspect="1"/>
          </p:cNvPicPr>
          <p:nvPr/>
        </p:nvPicPr>
        <p:blipFill rotWithShape="1">
          <a:blip r:embed="rId9">
            <a:extLst>
              <a:ext uri="{28A0092B-C50C-407E-A947-70E740481C1C}">
                <a14:useLocalDpi xmlns:a14="http://schemas.microsoft.com/office/drawing/2010/main" val="0"/>
              </a:ext>
            </a:extLst>
          </a:blip>
          <a:srcRect r="56034"/>
          <a:stretch/>
        </p:blipFill>
        <p:spPr>
          <a:xfrm>
            <a:off x="899592" y="3891712"/>
            <a:ext cx="6154147" cy="818081"/>
          </a:xfrm>
          <a:prstGeom prst="rect">
            <a:avLst/>
          </a:prstGeom>
        </p:spPr>
      </p:pic>
      <p:pic>
        <p:nvPicPr>
          <p:cNvPr id="28" name="Picture 27" descr="latex-image-1.pdf"/>
          <p:cNvPicPr>
            <a:picLocks noChangeAspect="1"/>
          </p:cNvPicPr>
          <p:nvPr/>
        </p:nvPicPr>
        <p:blipFill rotWithShape="1">
          <a:blip r:embed="rId9">
            <a:extLst>
              <a:ext uri="{28A0092B-C50C-407E-A947-70E740481C1C}">
                <a14:useLocalDpi xmlns:a14="http://schemas.microsoft.com/office/drawing/2010/main" val="0"/>
              </a:ext>
            </a:extLst>
          </a:blip>
          <a:srcRect l="41573"/>
          <a:stretch/>
        </p:blipFill>
        <p:spPr>
          <a:xfrm>
            <a:off x="808239" y="4910534"/>
            <a:ext cx="8224640" cy="822722"/>
          </a:xfrm>
          <a:prstGeom prst="rect">
            <a:avLst/>
          </a:prstGeom>
        </p:spPr>
      </p:pic>
      <p:pic>
        <p:nvPicPr>
          <p:cNvPr id="29" name="Picture 28"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97941" y="5990915"/>
            <a:ext cx="3539737" cy="390413"/>
          </a:xfrm>
          <a:prstGeom prst="rect">
            <a:avLst/>
          </a:prstGeom>
        </p:spPr>
      </p:pic>
      <p:sp>
        <p:nvSpPr>
          <p:cNvPr id="30" name="Slide Number Placeholder 5"/>
          <p:cNvSpPr>
            <a:spLocks noGrp="1"/>
          </p:cNvSpPr>
          <p:nvPr>
            <p:ph type="sldNum" sz="quarter" idx="12"/>
          </p:nvPr>
        </p:nvSpPr>
        <p:spPr>
          <a:xfrm>
            <a:off x="6553200" y="6356350"/>
            <a:ext cx="2133600" cy="365125"/>
          </a:xfrm>
        </p:spPr>
        <p:txBody>
          <a:bodyPr/>
          <a:lstStyle/>
          <a:p>
            <a:fld id="{2E081447-C3CE-9F4F-A689-9A72CAFF10CA}" type="slidenum">
              <a:rPr lang="en-US" smtClean="0"/>
              <a:pPr/>
              <a:t>20</a:t>
            </a:fld>
            <a:endParaRPr lang="en-US" dirty="0"/>
          </a:p>
        </p:txBody>
      </p:sp>
      <p:sp>
        <p:nvSpPr>
          <p:cNvPr id="14" name="Rounded Rectangle 13"/>
          <p:cNvSpPr/>
          <p:nvPr/>
        </p:nvSpPr>
        <p:spPr>
          <a:xfrm>
            <a:off x="1702508" y="4806408"/>
            <a:ext cx="4140412" cy="1033422"/>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p:cNvCxnSpPr>
            <a:stCxn id="14" idx="0"/>
          </p:cNvCxnSpPr>
          <p:nvPr/>
        </p:nvCxnSpPr>
        <p:spPr>
          <a:xfrm flipV="1">
            <a:off x="3772714" y="3850983"/>
            <a:ext cx="212608" cy="95542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358393" y="3500941"/>
            <a:ext cx="3921348" cy="369332"/>
          </a:xfrm>
          <a:prstGeom prst="rect">
            <a:avLst/>
          </a:prstGeom>
          <a:solidFill>
            <a:srgbClr val="FFFFFF"/>
          </a:solidFill>
          <a:ln>
            <a:solidFill>
              <a:srgbClr val="FF0000"/>
            </a:solidFill>
          </a:ln>
        </p:spPr>
        <p:txBody>
          <a:bodyPr wrap="square" rtlCol="0">
            <a:spAutoFit/>
          </a:bodyPr>
          <a:lstStyle/>
          <a:p>
            <a:r>
              <a:rPr lang="en-US" b="1" dirty="0" smtClean="0">
                <a:solidFill>
                  <a:srgbClr val="FF0000"/>
                </a:solidFill>
              </a:rPr>
              <a:t>Expansion in longitudinal modes</a:t>
            </a:r>
            <a:endParaRPr lang="en-US" b="1" dirty="0">
              <a:solidFill>
                <a:srgbClr val="FF0000"/>
              </a:solidFill>
            </a:endParaRPr>
          </a:p>
        </p:txBody>
      </p:sp>
      <p:sp>
        <p:nvSpPr>
          <p:cNvPr id="17" name="Rounded Rectangle 16"/>
          <p:cNvSpPr/>
          <p:nvPr/>
        </p:nvSpPr>
        <p:spPr>
          <a:xfrm>
            <a:off x="5842920" y="4806408"/>
            <a:ext cx="2070206" cy="1033422"/>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flipH="1">
            <a:off x="6279741" y="5839830"/>
            <a:ext cx="446559" cy="44624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882246" y="6300028"/>
            <a:ext cx="3667398" cy="369332"/>
          </a:xfrm>
          <a:prstGeom prst="rect">
            <a:avLst/>
          </a:prstGeom>
          <a:solidFill>
            <a:srgbClr val="FFFFFF"/>
          </a:solidFill>
          <a:ln>
            <a:solidFill>
              <a:srgbClr val="FF0000"/>
            </a:solidFill>
          </a:ln>
        </p:spPr>
        <p:txBody>
          <a:bodyPr wrap="square" rtlCol="0">
            <a:spAutoFit/>
          </a:bodyPr>
          <a:lstStyle/>
          <a:p>
            <a:r>
              <a:rPr lang="en-US" b="1" dirty="0" smtClean="0">
                <a:solidFill>
                  <a:srgbClr val="FF0000"/>
                </a:solidFill>
              </a:rPr>
              <a:t>Expansion in azimuthal modes</a:t>
            </a:r>
            <a:endParaRPr lang="en-US" b="1" dirty="0">
              <a:solidFill>
                <a:srgbClr val="FF0000"/>
              </a:solidFill>
            </a:endParaRPr>
          </a:p>
        </p:txBody>
      </p:sp>
    </p:spTree>
    <p:extLst>
      <p:ext uri="{BB962C8B-B14F-4D97-AF65-F5344CB8AC3E}">
        <p14:creationId xmlns:p14="http://schemas.microsoft.com/office/powerpoint/2010/main" val="352599041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30" name="Slide Number Placeholder 5"/>
          <p:cNvSpPr>
            <a:spLocks noGrp="1"/>
          </p:cNvSpPr>
          <p:nvPr>
            <p:ph type="sldNum" sz="quarter" idx="12"/>
          </p:nvPr>
        </p:nvSpPr>
        <p:spPr>
          <a:xfrm>
            <a:off x="6553200" y="6356350"/>
            <a:ext cx="2133600" cy="365125"/>
          </a:xfrm>
        </p:spPr>
        <p:txBody>
          <a:bodyPr/>
          <a:lstStyle/>
          <a:p>
            <a:fld id="{2E081447-C3CE-9F4F-A689-9A72CAFF10CA}" type="slidenum">
              <a:rPr lang="en-US" smtClean="0"/>
              <a:pPr/>
              <a:t>21</a:t>
            </a:fld>
            <a:endParaRPr lang="en-US" dirty="0"/>
          </a:p>
        </p:txBody>
      </p:sp>
      <p:pic>
        <p:nvPicPr>
          <p:cNvPr id="20" name="Picture 19"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009" y="2131726"/>
            <a:ext cx="8278791" cy="858837"/>
          </a:xfrm>
          <a:prstGeom prst="rect">
            <a:avLst/>
          </a:prstGeom>
        </p:spPr>
      </p:pic>
      <p:sp>
        <p:nvSpPr>
          <p:cNvPr id="21" name="TextBox 20"/>
          <p:cNvSpPr txBox="1"/>
          <p:nvPr/>
        </p:nvSpPr>
        <p:spPr>
          <a:xfrm>
            <a:off x="851254" y="1623033"/>
            <a:ext cx="5679676" cy="369332"/>
          </a:xfrm>
          <a:prstGeom prst="rect">
            <a:avLst/>
          </a:prstGeom>
          <a:noFill/>
        </p:spPr>
        <p:txBody>
          <a:bodyPr wrap="square" rtlCol="0">
            <a:spAutoFit/>
          </a:bodyPr>
          <a:lstStyle/>
          <a:p>
            <a:r>
              <a:rPr lang="en-US" dirty="0" smtClean="0"/>
              <a:t>Maxwell’s equations combine into the wave equations:</a:t>
            </a:r>
            <a:endParaRPr lang="en-US" dirty="0"/>
          </a:p>
        </p:txBody>
      </p:sp>
      <p:sp>
        <p:nvSpPr>
          <p:cNvPr id="31" name="TextBox 30"/>
          <p:cNvSpPr txBox="1"/>
          <p:nvPr/>
        </p:nvSpPr>
        <p:spPr>
          <a:xfrm>
            <a:off x="1003654" y="3352549"/>
            <a:ext cx="5679676" cy="646331"/>
          </a:xfrm>
          <a:prstGeom prst="rect">
            <a:avLst/>
          </a:prstGeom>
          <a:noFill/>
        </p:spPr>
        <p:txBody>
          <a:bodyPr wrap="square" rtlCol="0">
            <a:spAutoFit/>
          </a:bodyPr>
          <a:lstStyle/>
          <a:p>
            <a:r>
              <a:rPr lang="en-US" dirty="0" smtClean="0"/>
              <a:t>We can seek solutions as expansions of longitudinal and azimuthal modes (for both E and B)</a:t>
            </a:r>
            <a:endParaRPr lang="en-US" dirty="0"/>
          </a:p>
        </p:txBody>
      </p:sp>
      <p:pic>
        <p:nvPicPr>
          <p:cNvPr id="32" name="Picture 31" descr="latex-image-1.pdf"/>
          <p:cNvPicPr>
            <a:picLocks noChangeAspect="1"/>
          </p:cNvPicPr>
          <p:nvPr/>
        </p:nvPicPr>
        <p:blipFill rotWithShape="1">
          <a:blip r:embed="rId6">
            <a:extLst>
              <a:ext uri="{28A0092B-C50C-407E-A947-70E740481C1C}">
                <a14:useLocalDpi xmlns:a14="http://schemas.microsoft.com/office/drawing/2010/main" val="0"/>
              </a:ext>
            </a:extLst>
          </a:blip>
          <a:srcRect r="85070"/>
          <a:stretch/>
        </p:blipFill>
        <p:spPr>
          <a:xfrm>
            <a:off x="1875327" y="3986437"/>
            <a:ext cx="1733733" cy="874758"/>
          </a:xfrm>
          <a:prstGeom prst="rect">
            <a:avLst/>
          </a:prstGeom>
        </p:spPr>
      </p:pic>
      <p:pic>
        <p:nvPicPr>
          <p:cNvPr id="33" name="Picture 32" descr="latex-image-1.pdf"/>
          <p:cNvPicPr>
            <a:picLocks noChangeAspect="1"/>
          </p:cNvPicPr>
          <p:nvPr/>
        </p:nvPicPr>
        <p:blipFill rotWithShape="1">
          <a:blip r:embed="rId6">
            <a:extLst>
              <a:ext uri="{28A0092B-C50C-407E-A947-70E740481C1C}">
                <a14:useLocalDpi xmlns:a14="http://schemas.microsoft.com/office/drawing/2010/main" val="0"/>
              </a:ext>
            </a:extLst>
          </a:blip>
          <a:srcRect l="14967"/>
          <a:stretch/>
        </p:blipFill>
        <p:spPr>
          <a:xfrm>
            <a:off x="46672" y="4861195"/>
            <a:ext cx="9031255" cy="800053"/>
          </a:xfrm>
          <a:prstGeom prst="rect">
            <a:avLst/>
          </a:prstGeom>
        </p:spPr>
      </p:pic>
    </p:spTree>
    <p:extLst>
      <p:ext uri="{BB962C8B-B14F-4D97-AF65-F5344CB8AC3E}">
        <p14:creationId xmlns:p14="http://schemas.microsoft.com/office/powerpoint/2010/main" val="421222151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30" name="Slide Number Placeholder 5"/>
          <p:cNvSpPr>
            <a:spLocks noGrp="1"/>
          </p:cNvSpPr>
          <p:nvPr>
            <p:ph type="sldNum" sz="quarter" idx="12"/>
          </p:nvPr>
        </p:nvSpPr>
        <p:spPr>
          <a:xfrm>
            <a:off x="6553200" y="6356350"/>
            <a:ext cx="2133600" cy="365125"/>
          </a:xfrm>
        </p:spPr>
        <p:txBody>
          <a:bodyPr/>
          <a:lstStyle/>
          <a:p>
            <a:fld id="{2E081447-C3CE-9F4F-A689-9A72CAFF10CA}" type="slidenum">
              <a:rPr lang="en-US" smtClean="0"/>
              <a:pPr/>
              <a:t>22</a:t>
            </a:fld>
            <a:endParaRPr lang="en-US" dirty="0"/>
          </a:p>
        </p:txBody>
      </p:sp>
      <p:pic>
        <p:nvPicPr>
          <p:cNvPr id="11" name="Picture 10" descr="latex-image-1.pdf"/>
          <p:cNvPicPr>
            <a:picLocks noChangeAspect="1"/>
          </p:cNvPicPr>
          <p:nvPr/>
        </p:nvPicPr>
        <p:blipFill rotWithShape="1">
          <a:blip r:embed="rId5">
            <a:extLst>
              <a:ext uri="{28A0092B-C50C-407E-A947-70E740481C1C}">
                <a14:useLocalDpi xmlns:a14="http://schemas.microsoft.com/office/drawing/2010/main" val="0"/>
              </a:ext>
            </a:extLst>
          </a:blip>
          <a:srcRect r="32657"/>
          <a:stretch/>
        </p:blipFill>
        <p:spPr>
          <a:xfrm>
            <a:off x="80040" y="1982013"/>
            <a:ext cx="6840465" cy="721494"/>
          </a:xfrm>
          <a:prstGeom prst="rect">
            <a:avLst/>
          </a:prstGeom>
        </p:spPr>
      </p:pic>
      <p:pic>
        <p:nvPicPr>
          <p:cNvPr id="12" name="Picture 11" descr="latex-image-1.pdf"/>
          <p:cNvPicPr>
            <a:picLocks noChangeAspect="1"/>
          </p:cNvPicPr>
          <p:nvPr/>
        </p:nvPicPr>
        <p:blipFill rotWithShape="1">
          <a:blip r:embed="rId5">
            <a:extLst>
              <a:ext uri="{28A0092B-C50C-407E-A947-70E740481C1C}">
                <a14:useLocalDpi xmlns:a14="http://schemas.microsoft.com/office/drawing/2010/main" val="0"/>
              </a:ext>
            </a:extLst>
          </a:blip>
          <a:srcRect l="63387"/>
          <a:stretch/>
        </p:blipFill>
        <p:spPr>
          <a:xfrm>
            <a:off x="5172710" y="2717464"/>
            <a:ext cx="3719022" cy="721494"/>
          </a:xfrm>
          <a:prstGeom prst="rect">
            <a:avLst/>
          </a:prstGeom>
        </p:spPr>
      </p:pic>
      <p:pic>
        <p:nvPicPr>
          <p:cNvPr id="13" name="Picture 12" descr="latex-image-1.pdf"/>
          <p:cNvPicPr>
            <a:picLocks noChangeAspect="1"/>
          </p:cNvPicPr>
          <p:nvPr/>
        </p:nvPicPr>
        <p:blipFill rotWithShape="1">
          <a:blip r:embed="rId6">
            <a:extLst>
              <a:ext uri="{28A0092B-C50C-407E-A947-70E740481C1C}">
                <a14:useLocalDpi xmlns:a14="http://schemas.microsoft.com/office/drawing/2010/main" val="0"/>
              </a:ext>
            </a:extLst>
          </a:blip>
          <a:srcRect r="42293"/>
          <a:stretch/>
        </p:blipFill>
        <p:spPr>
          <a:xfrm>
            <a:off x="509010" y="3867016"/>
            <a:ext cx="7479869" cy="733120"/>
          </a:xfrm>
          <a:prstGeom prst="rect">
            <a:avLst/>
          </a:prstGeom>
        </p:spPr>
      </p:pic>
      <p:pic>
        <p:nvPicPr>
          <p:cNvPr id="14" name="Picture 13" descr="latex-image-1.pdf"/>
          <p:cNvPicPr>
            <a:picLocks noChangeAspect="1"/>
          </p:cNvPicPr>
          <p:nvPr/>
        </p:nvPicPr>
        <p:blipFill rotWithShape="1">
          <a:blip r:embed="rId6">
            <a:extLst>
              <a:ext uri="{28A0092B-C50C-407E-A947-70E740481C1C}">
                <a14:useLocalDpi xmlns:a14="http://schemas.microsoft.com/office/drawing/2010/main" val="0"/>
              </a:ext>
            </a:extLst>
          </a:blip>
          <a:srcRect l="55018"/>
          <a:stretch/>
        </p:blipFill>
        <p:spPr>
          <a:xfrm>
            <a:off x="3313499" y="4600136"/>
            <a:ext cx="5830501" cy="733120"/>
          </a:xfrm>
          <a:prstGeom prst="rect">
            <a:avLst/>
          </a:prstGeom>
        </p:spPr>
      </p:pic>
      <p:pic>
        <p:nvPicPr>
          <p:cNvPr id="15" name="Picture 14"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9010" y="5495781"/>
            <a:ext cx="7767262" cy="743755"/>
          </a:xfrm>
          <a:prstGeom prst="rect">
            <a:avLst/>
          </a:prstGeom>
        </p:spPr>
      </p:pic>
      <p:sp>
        <p:nvSpPr>
          <p:cNvPr id="16" name="Left Brace 15"/>
          <p:cNvSpPr/>
          <p:nvPr/>
        </p:nvSpPr>
        <p:spPr>
          <a:xfrm>
            <a:off x="38175" y="3770097"/>
            <a:ext cx="428970" cy="2539223"/>
          </a:xfrm>
          <a:prstGeom prst="leftBrace">
            <a:avLst>
              <a:gd name="adj1" fmla="val 60390"/>
              <a:gd name="adj2" fmla="val 50000"/>
            </a:avLst>
          </a:prstGeom>
          <a:ln>
            <a:solidFill>
              <a:schemeClr val="accent6">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p:cNvSpPr txBox="1"/>
          <p:nvPr/>
        </p:nvSpPr>
        <p:spPr>
          <a:xfrm>
            <a:off x="1052564" y="1196752"/>
            <a:ext cx="5679676" cy="646331"/>
          </a:xfrm>
          <a:prstGeom prst="rect">
            <a:avLst/>
          </a:prstGeom>
          <a:noFill/>
        </p:spPr>
        <p:txBody>
          <a:bodyPr wrap="square" rtlCol="0">
            <a:spAutoFit/>
          </a:bodyPr>
          <a:lstStyle/>
          <a:p>
            <a:r>
              <a:rPr lang="en-US" dirty="0" smtClean="0"/>
              <a:t>It can be demonstrated that </a:t>
            </a:r>
            <a:r>
              <a:rPr lang="en-US" dirty="0" smtClean="0"/>
              <a:t>he components of the force on the witness charge only depends on </a:t>
            </a:r>
            <a:r>
              <a:rPr lang="en-US" dirty="0" err="1" smtClean="0"/>
              <a:t>E</a:t>
            </a:r>
            <a:r>
              <a:rPr lang="en-US" baseline="-25000" dirty="0" err="1" smtClean="0"/>
              <a:t>s</a:t>
            </a:r>
            <a:endParaRPr lang="en-US" dirty="0"/>
          </a:p>
        </p:txBody>
      </p:sp>
    </p:spTree>
    <p:extLst>
      <p:ext uri="{BB962C8B-B14F-4D97-AF65-F5344CB8AC3E}">
        <p14:creationId xmlns:p14="http://schemas.microsoft.com/office/powerpoint/2010/main" val="19738162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30" name="Slide Number Placeholder 5"/>
          <p:cNvSpPr>
            <a:spLocks noGrp="1"/>
          </p:cNvSpPr>
          <p:nvPr>
            <p:ph type="sldNum" sz="quarter" idx="12"/>
          </p:nvPr>
        </p:nvSpPr>
        <p:spPr>
          <a:xfrm>
            <a:off x="6553200" y="6356350"/>
            <a:ext cx="2133600" cy="365125"/>
          </a:xfrm>
        </p:spPr>
        <p:txBody>
          <a:bodyPr/>
          <a:lstStyle/>
          <a:p>
            <a:fld id="{2E081447-C3CE-9F4F-A689-9A72CAFF10CA}" type="slidenum">
              <a:rPr lang="en-US" smtClean="0"/>
              <a:pPr/>
              <a:t>23</a:t>
            </a:fld>
            <a:endParaRPr lang="en-US" dirty="0"/>
          </a:p>
        </p:txBody>
      </p:sp>
      <p:pic>
        <p:nvPicPr>
          <p:cNvPr id="18" name="Picture 17"/>
          <p:cNvPicPr>
            <a:picLocks noChangeAspect="1"/>
          </p:cNvPicPr>
          <p:nvPr/>
        </p:nvPicPr>
        <p:blipFill>
          <a:blip r:embed="rId5"/>
          <a:stretch>
            <a:fillRect/>
          </a:stretch>
        </p:blipFill>
        <p:spPr>
          <a:xfrm>
            <a:off x="3207165" y="1832926"/>
            <a:ext cx="5829331" cy="3828322"/>
          </a:xfrm>
          <a:prstGeom prst="rect">
            <a:avLst/>
          </a:prstGeom>
          <a:ln>
            <a:solidFill>
              <a:srgbClr val="000000"/>
            </a:solidFill>
          </a:ln>
        </p:spPr>
      </p:pic>
      <p:sp>
        <p:nvSpPr>
          <p:cNvPr id="19" name="TextBox 18"/>
          <p:cNvSpPr txBox="1"/>
          <p:nvPr/>
        </p:nvSpPr>
        <p:spPr>
          <a:xfrm>
            <a:off x="4577233" y="2839990"/>
            <a:ext cx="334919" cy="323165"/>
          </a:xfrm>
          <a:prstGeom prst="rect">
            <a:avLst/>
          </a:prstGeom>
          <a:solidFill>
            <a:srgbClr val="FFFFFF"/>
          </a:solidFill>
        </p:spPr>
        <p:txBody>
          <a:bodyPr wrap="square" rtlCol="0">
            <a:spAutoFit/>
          </a:bodyPr>
          <a:lstStyle/>
          <a:p>
            <a:r>
              <a:rPr lang="en-US" sz="1500" i="1" dirty="0" smtClean="0">
                <a:solidFill>
                  <a:schemeClr val="accent6">
                    <a:lumMod val="50000"/>
                  </a:schemeClr>
                </a:solidFill>
              </a:rPr>
              <a:t>r</a:t>
            </a:r>
            <a:r>
              <a:rPr lang="en-US" sz="1500" i="1" baseline="-25000" dirty="0" smtClean="0">
                <a:solidFill>
                  <a:schemeClr val="accent6">
                    <a:lumMod val="50000"/>
                  </a:schemeClr>
                </a:solidFill>
              </a:rPr>
              <a:t>1</a:t>
            </a:r>
            <a:endParaRPr lang="en-US" sz="1500" i="1" dirty="0">
              <a:solidFill>
                <a:schemeClr val="accent6">
                  <a:lumMod val="50000"/>
                </a:schemeClr>
              </a:solidFill>
            </a:endParaRPr>
          </a:p>
        </p:txBody>
      </p:sp>
      <p:sp>
        <p:nvSpPr>
          <p:cNvPr id="20" name="TextBox 19"/>
          <p:cNvSpPr txBox="1"/>
          <p:nvPr/>
        </p:nvSpPr>
        <p:spPr>
          <a:xfrm>
            <a:off x="6835114" y="3674557"/>
            <a:ext cx="431643" cy="307777"/>
          </a:xfrm>
          <a:prstGeom prst="rect">
            <a:avLst/>
          </a:prstGeom>
          <a:solidFill>
            <a:srgbClr val="FFFFFF"/>
          </a:solidFill>
        </p:spPr>
        <p:txBody>
          <a:bodyPr wrap="square" rtlCol="0">
            <a:spAutoFit/>
          </a:bodyPr>
          <a:lstStyle/>
          <a:p>
            <a:r>
              <a:rPr lang="en-US" sz="1400" i="1" dirty="0" smtClean="0">
                <a:solidFill>
                  <a:schemeClr val="accent6">
                    <a:lumMod val="50000"/>
                  </a:schemeClr>
                </a:solidFill>
              </a:rPr>
              <a:t>=r</a:t>
            </a:r>
            <a:r>
              <a:rPr lang="en-US" sz="1400" i="1" baseline="-25000" dirty="0" smtClean="0">
                <a:solidFill>
                  <a:schemeClr val="accent6">
                    <a:lumMod val="50000"/>
                  </a:schemeClr>
                </a:solidFill>
              </a:rPr>
              <a:t>1</a:t>
            </a:r>
            <a:endParaRPr lang="en-US" sz="1400" i="1" dirty="0">
              <a:solidFill>
                <a:schemeClr val="accent6">
                  <a:lumMod val="50000"/>
                </a:schemeClr>
              </a:solidFill>
            </a:endParaRPr>
          </a:p>
        </p:txBody>
      </p:sp>
      <p:sp>
        <p:nvSpPr>
          <p:cNvPr id="21" name="TextBox 20"/>
          <p:cNvSpPr txBox="1"/>
          <p:nvPr/>
        </p:nvSpPr>
        <p:spPr>
          <a:xfrm>
            <a:off x="88820" y="1628800"/>
            <a:ext cx="3043019" cy="4247317"/>
          </a:xfrm>
          <a:prstGeom prst="rect">
            <a:avLst/>
          </a:prstGeom>
          <a:noFill/>
        </p:spPr>
        <p:txBody>
          <a:bodyPr wrap="square" rtlCol="0">
            <a:spAutoFit/>
          </a:bodyPr>
          <a:lstStyle/>
          <a:p>
            <a:r>
              <a:rPr lang="en-US" dirty="0" smtClean="0"/>
              <a:t>The equations for the coefficients of the azimuthal modes of </a:t>
            </a:r>
            <a:r>
              <a:rPr lang="en-US" dirty="0" err="1" smtClean="0"/>
              <a:t>E</a:t>
            </a:r>
            <a:r>
              <a:rPr lang="en-US" baseline="-25000" dirty="0" err="1" smtClean="0"/>
              <a:t>s</a:t>
            </a:r>
            <a:r>
              <a:rPr lang="en-US" dirty="0" smtClean="0"/>
              <a:t> must be solved in all the media and the conservation of the tangential components of the fields is applied at the boundaries between different layers </a:t>
            </a:r>
          </a:p>
          <a:p>
            <a:endParaRPr lang="en-US" dirty="0" smtClean="0"/>
          </a:p>
          <a:p>
            <a:r>
              <a:rPr lang="en-US" dirty="0" smtClean="0">
                <a:sym typeface="Wingdings"/>
              </a:rPr>
              <a:t> E.g. </a:t>
            </a:r>
            <a:r>
              <a:rPr lang="en-US" b="1" i="1" dirty="0" smtClean="0">
                <a:sym typeface="Wingdings"/>
              </a:rPr>
              <a:t>ImpedanceWake2D</a:t>
            </a:r>
            <a:r>
              <a:rPr lang="en-US" dirty="0" smtClean="0">
                <a:sym typeface="Wingdings"/>
              </a:rPr>
              <a:t> code </a:t>
            </a:r>
            <a:r>
              <a:rPr lang="en-US" dirty="0" smtClean="0">
                <a:sym typeface="Wingdings"/>
              </a:rPr>
              <a:t>(N. </a:t>
            </a:r>
            <a:r>
              <a:rPr lang="en-US" dirty="0" err="1" smtClean="0">
                <a:sym typeface="Wingdings"/>
              </a:rPr>
              <a:t>Mounet</a:t>
            </a:r>
            <a:r>
              <a:rPr lang="en-US" dirty="0" smtClean="0">
                <a:sym typeface="Wingdings"/>
              </a:rPr>
              <a:t>) can calculate </a:t>
            </a:r>
            <a:r>
              <a:rPr lang="en-US" dirty="0" smtClean="0">
                <a:sym typeface="Wingdings"/>
              </a:rPr>
              <a:t>impedances and then </a:t>
            </a:r>
            <a:r>
              <a:rPr lang="en-US" dirty="0" smtClean="0">
                <a:sym typeface="Wingdings"/>
              </a:rPr>
              <a:t>wakes by inverse Fourier transform. </a:t>
            </a:r>
            <a:r>
              <a:rPr lang="en-US" dirty="0" smtClean="0">
                <a:sym typeface="Wingdings"/>
              </a:rPr>
              <a:t>It can </a:t>
            </a:r>
            <a:r>
              <a:rPr lang="en-US" dirty="0" smtClean="0">
                <a:sym typeface="Wingdings"/>
              </a:rPr>
              <a:t>deal </a:t>
            </a:r>
            <a:r>
              <a:rPr lang="en-US" dirty="0" smtClean="0">
                <a:sym typeface="Wingdings"/>
              </a:rPr>
              <a:t>with </a:t>
            </a:r>
            <a:r>
              <a:rPr lang="en-US" dirty="0" smtClean="0">
                <a:sym typeface="Wingdings"/>
              </a:rPr>
              <a:t>both round and flat </a:t>
            </a:r>
            <a:r>
              <a:rPr lang="en-US" dirty="0" smtClean="0">
                <a:sym typeface="Wingdings"/>
              </a:rPr>
              <a:t>structures</a:t>
            </a:r>
            <a:endParaRPr lang="en-US" dirty="0"/>
          </a:p>
        </p:txBody>
      </p:sp>
    </p:spTree>
    <p:extLst>
      <p:ext uri="{BB962C8B-B14F-4D97-AF65-F5344CB8AC3E}">
        <p14:creationId xmlns:p14="http://schemas.microsoft.com/office/powerpoint/2010/main" val="114639664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30" name="Slide Number Placeholder 5"/>
          <p:cNvSpPr>
            <a:spLocks noGrp="1"/>
          </p:cNvSpPr>
          <p:nvPr>
            <p:ph type="sldNum" sz="quarter" idx="12"/>
          </p:nvPr>
        </p:nvSpPr>
        <p:spPr>
          <a:xfrm>
            <a:off x="6553200" y="6356350"/>
            <a:ext cx="2133600" cy="365125"/>
          </a:xfrm>
        </p:spPr>
        <p:txBody>
          <a:bodyPr/>
          <a:lstStyle/>
          <a:p>
            <a:fld id="{2E081447-C3CE-9F4F-A689-9A72CAFF10CA}" type="slidenum">
              <a:rPr lang="en-US" smtClean="0"/>
              <a:pPr/>
              <a:t>24</a:t>
            </a:fld>
            <a:endParaRPr lang="en-US" dirty="0"/>
          </a:p>
        </p:txBody>
      </p:sp>
      <p:sp>
        <p:nvSpPr>
          <p:cNvPr id="10" name="Content Placeholder 2"/>
          <p:cNvSpPr txBox="1">
            <a:spLocks/>
          </p:cNvSpPr>
          <p:nvPr/>
        </p:nvSpPr>
        <p:spPr>
          <a:xfrm>
            <a:off x="3059832" y="1508028"/>
            <a:ext cx="5626968" cy="552820"/>
          </a:xfrm>
          <a:prstGeom prst="rect">
            <a:avLst/>
          </a:prstGeom>
          <a:solidFill>
            <a:schemeClr val="bg1"/>
          </a:solidFill>
          <a:ln>
            <a:noFill/>
          </a:ln>
        </p:spPr>
        <p:txBody>
          <a:bodyPr vert="horz" lIns="91440" tIns="45720" rIns="91440" bIns="45720" rtlCol="0">
            <a:noAutofit/>
          </a:bodyPr>
          <a:lstStyle/>
          <a:p>
            <a:pPr marL="360000" lvl="1" indent="-285750">
              <a:spcBef>
                <a:spcPct val="20000"/>
              </a:spcBef>
              <a:buFont typeface="Arial"/>
              <a:buChar char="–"/>
              <a:defRPr/>
            </a:pPr>
            <a:r>
              <a:rPr kumimoji="0" lang="en-US" sz="2000" b="0" i="0" u="none" strike="noStrike" kern="1200" cap="none" spc="0" normalizeH="0" baseline="0" noProof="0" dirty="0" smtClean="0">
                <a:ln>
                  <a:noFill/>
                </a:ln>
                <a:solidFill>
                  <a:schemeClr val="tx1"/>
                </a:solidFill>
                <a:effectLst/>
                <a:uLnTx/>
                <a:uFillTx/>
              </a:rPr>
              <a:t>An</a:t>
            </a:r>
            <a:r>
              <a:rPr lang="en-US" sz="2000" dirty="0" smtClean="0"/>
              <a:t> interesting</a:t>
            </a:r>
            <a:r>
              <a:rPr kumimoji="0" lang="en-US" sz="2000" b="0" i="0" u="none" strike="noStrike" kern="1200" cap="none" spc="0" normalizeH="0" baseline="0" noProof="0" dirty="0" smtClean="0">
                <a:ln>
                  <a:noFill/>
                </a:ln>
                <a:solidFill>
                  <a:schemeClr val="tx1"/>
                </a:solidFill>
                <a:effectLst/>
                <a:uLnTx/>
                <a:uFillTx/>
              </a:rPr>
              <a:t> example: a 1 m long </a:t>
            </a:r>
            <a:r>
              <a:rPr lang="en-US" sz="2000" dirty="0" smtClean="0"/>
              <a:t>Cu</a:t>
            </a:r>
            <a:r>
              <a:rPr kumimoji="0" lang="en-US" sz="2000" b="0" i="0" u="none" strike="noStrike" kern="1200" cap="none" spc="0" normalizeH="0" baseline="0" noProof="0" dirty="0" smtClean="0">
                <a:ln>
                  <a:noFill/>
                </a:ln>
                <a:solidFill>
                  <a:schemeClr val="tx1"/>
                </a:solidFill>
                <a:effectLst/>
                <a:uLnTx/>
                <a:uFillTx/>
              </a:rPr>
              <a:t> pipe </a:t>
            </a:r>
            <a:r>
              <a:rPr lang="en-US" sz="2000" dirty="0" smtClean="0"/>
              <a:t>with radius </a:t>
            </a:r>
            <a:r>
              <a:rPr lang="en-US" sz="2000" i="1" dirty="0" smtClean="0"/>
              <a:t>b</a:t>
            </a:r>
            <a:r>
              <a:rPr lang="en-US" sz="2000" dirty="0" smtClean="0"/>
              <a:t>=2 cm and thickness  </a:t>
            </a:r>
            <a:r>
              <a:rPr lang="en-US" sz="2000" i="1" dirty="0" smtClean="0"/>
              <a:t>t</a:t>
            </a:r>
            <a:r>
              <a:rPr lang="en-US" sz="2000" dirty="0" smtClean="0"/>
              <a:t> = 4mm in vacuum</a:t>
            </a:r>
            <a:endParaRPr kumimoji="0" lang="en-US" sz="2000" b="0" i="0" u="none" strike="noStrike" kern="1200" cap="none" spc="0" normalizeH="0" noProof="0" dirty="0" smtClean="0">
              <a:ln>
                <a:noFill/>
              </a:ln>
              <a:solidFill>
                <a:schemeClr val="tx1"/>
              </a:solidFill>
              <a:effectLst/>
              <a:uLnTx/>
              <a:uFillTx/>
            </a:endParaRPr>
          </a:p>
        </p:txBody>
      </p:sp>
      <p:sp>
        <p:nvSpPr>
          <p:cNvPr id="11" name="Donut 10"/>
          <p:cNvSpPr>
            <a:spLocks noChangeAspect="1"/>
          </p:cNvSpPr>
          <p:nvPr/>
        </p:nvSpPr>
        <p:spPr>
          <a:xfrm>
            <a:off x="393476" y="1238433"/>
            <a:ext cx="2378324" cy="2378324"/>
          </a:xfrm>
          <a:prstGeom prst="donut">
            <a:avLst>
              <a:gd name="adj" fmla="val 16311"/>
            </a:avLst>
          </a:prstGeom>
          <a:solidFill>
            <a:srgbClr val="AC67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2" name="Straight Arrow Connector 11"/>
          <p:cNvCxnSpPr/>
          <p:nvPr/>
        </p:nvCxnSpPr>
        <p:spPr>
          <a:xfrm flipV="1">
            <a:off x="1625600" y="1828180"/>
            <a:ext cx="498128" cy="61022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598712" y="1728613"/>
            <a:ext cx="381000" cy="381000"/>
          </a:xfrm>
          <a:prstGeom prst="rect">
            <a:avLst/>
          </a:prstGeom>
          <a:noFill/>
        </p:spPr>
        <p:txBody>
          <a:bodyPr wrap="square" rtlCol="0">
            <a:spAutoFit/>
          </a:bodyPr>
          <a:lstStyle/>
          <a:p>
            <a:r>
              <a:rPr lang="en-US" dirty="0" err="1" smtClean="0"/>
              <a:t>b</a:t>
            </a:r>
            <a:endParaRPr lang="en-US" dirty="0"/>
          </a:p>
        </p:txBody>
      </p:sp>
      <p:cxnSp>
        <p:nvCxnSpPr>
          <p:cNvPr id="14" name="Straight Arrow Connector 13"/>
          <p:cNvCxnSpPr/>
          <p:nvPr/>
        </p:nvCxnSpPr>
        <p:spPr>
          <a:xfrm flipV="1">
            <a:off x="2339752" y="2348880"/>
            <a:ext cx="432048" cy="1"/>
          </a:xfrm>
          <a:prstGeom prst="straightConnector1">
            <a:avLst/>
          </a:prstGeom>
          <a:ln>
            <a:solidFill>
              <a:schemeClr val="bg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416200" y="2298080"/>
            <a:ext cx="381000" cy="381000"/>
          </a:xfrm>
          <a:prstGeom prst="rect">
            <a:avLst/>
          </a:prstGeom>
          <a:noFill/>
        </p:spPr>
        <p:txBody>
          <a:bodyPr wrap="square" rtlCol="0">
            <a:spAutoFit/>
          </a:bodyPr>
          <a:lstStyle/>
          <a:p>
            <a:r>
              <a:rPr lang="en-US" dirty="0" smtClean="0">
                <a:solidFill>
                  <a:srgbClr val="FFFFFF"/>
                </a:solidFill>
              </a:rPr>
              <a:t>t</a:t>
            </a:r>
            <a:endParaRPr lang="en-US" dirty="0">
              <a:solidFill>
                <a:srgbClr val="FFFFFF"/>
              </a:solidFill>
            </a:endParaRPr>
          </a:p>
        </p:txBody>
      </p:sp>
      <p:grpSp>
        <p:nvGrpSpPr>
          <p:cNvPr id="16" name="Group 15"/>
          <p:cNvGrpSpPr/>
          <p:nvPr/>
        </p:nvGrpSpPr>
        <p:grpSpPr>
          <a:xfrm>
            <a:off x="3328492" y="2298080"/>
            <a:ext cx="4947780" cy="4058270"/>
            <a:chOff x="3328492" y="2298080"/>
            <a:chExt cx="4947780" cy="4058270"/>
          </a:xfrm>
        </p:grpSpPr>
        <p:pic>
          <p:nvPicPr>
            <p:cNvPr id="17" name="Picture 16" descr="4CAS-ImpCu4mm-bis.pdf"/>
            <p:cNvPicPr>
              <a:picLocks noChangeAspect="1"/>
            </p:cNvPicPr>
            <p:nvPr/>
          </p:nvPicPr>
          <p:blipFill rotWithShape="1">
            <a:blip r:embed="rId5"/>
            <a:srcRect l="19961" t="11579" r="6540" b="9264"/>
            <a:stretch/>
          </p:blipFill>
          <p:spPr>
            <a:xfrm>
              <a:off x="3328492" y="2782952"/>
              <a:ext cx="4947780" cy="3573398"/>
            </a:xfrm>
            <a:prstGeom prst="rect">
              <a:avLst/>
            </a:prstGeom>
          </p:spPr>
        </p:pic>
        <p:pic>
          <p:nvPicPr>
            <p:cNvPr id="22" name="Picture 21" descr="4CAS-ImpCu4mm-bis.pdf"/>
            <p:cNvPicPr>
              <a:picLocks noChangeAspect="1"/>
            </p:cNvPicPr>
            <p:nvPr/>
          </p:nvPicPr>
          <p:blipFill rotWithShape="1">
            <a:blip r:embed="rId5"/>
            <a:srcRect l="6442" t="27717" r="86944" b="38641"/>
            <a:stretch/>
          </p:blipFill>
          <p:spPr>
            <a:xfrm rot="5400000">
              <a:off x="3977370" y="1649202"/>
              <a:ext cx="538241" cy="1835997"/>
            </a:xfrm>
            <a:prstGeom prst="rect">
              <a:avLst/>
            </a:prstGeom>
          </p:spPr>
        </p:pic>
      </p:grpSp>
    </p:spTree>
    <p:extLst>
      <p:ext uri="{BB962C8B-B14F-4D97-AF65-F5344CB8AC3E}">
        <p14:creationId xmlns:p14="http://schemas.microsoft.com/office/powerpoint/2010/main" val="22370165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25</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grpSp>
        <p:nvGrpSpPr>
          <p:cNvPr id="22" name="Group 21"/>
          <p:cNvGrpSpPr>
            <a:grpSpLocks noChangeAspect="1"/>
          </p:cNvGrpSpPr>
          <p:nvPr/>
        </p:nvGrpSpPr>
        <p:grpSpPr>
          <a:xfrm>
            <a:off x="393482" y="1238436"/>
            <a:ext cx="1455380" cy="1440000"/>
            <a:chOff x="393476" y="1238433"/>
            <a:chExt cx="2403724" cy="2378324"/>
          </a:xfrm>
        </p:grpSpPr>
        <p:sp>
          <p:nvSpPr>
            <p:cNvPr id="23" name="Donut 22"/>
            <p:cNvSpPr>
              <a:spLocks noChangeAspect="1"/>
            </p:cNvSpPr>
            <p:nvPr/>
          </p:nvSpPr>
          <p:spPr>
            <a:xfrm>
              <a:off x="393476" y="1238433"/>
              <a:ext cx="2378324" cy="2378324"/>
            </a:xfrm>
            <a:prstGeom prst="donut">
              <a:avLst>
                <a:gd name="adj" fmla="val 16311"/>
              </a:avLst>
            </a:prstGeom>
            <a:solidFill>
              <a:srgbClr val="AC67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2" name="Straight Arrow Connector 31"/>
            <p:cNvCxnSpPr/>
            <p:nvPr/>
          </p:nvCxnSpPr>
          <p:spPr>
            <a:xfrm flipV="1">
              <a:off x="1625600" y="1828180"/>
              <a:ext cx="498128" cy="61022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1598712" y="1728612"/>
              <a:ext cx="381001" cy="406662"/>
            </a:xfrm>
            <a:prstGeom prst="rect">
              <a:avLst/>
            </a:prstGeom>
            <a:noFill/>
          </p:spPr>
          <p:txBody>
            <a:bodyPr wrap="square" rtlCol="0">
              <a:spAutoFit/>
            </a:bodyPr>
            <a:lstStyle/>
            <a:p>
              <a:r>
                <a:rPr lang="en-US" sz="1000" dirty="0" err="1" smtClean="0"/>
                <a:t>b</a:t>
              </a:r>
              <a:endParaRPr lang="en-US" sz="1000" dirty="0"/>
            </a:p>
          </p:txBody>
        </p:sp>
        <p:cxnSp>
          <p:nvCxnSpPr>
            <p:cNvPr id="34" name="Straight Arrow Connector 33"/>
            <p:cNvCxnSpPr/>
            <p:nvPr/>
          </p:nvCxnSpPr>
          <p:spPr>
            <a:xfrm flipV="1">
              <a:off x="2339752" y="2348880"/>
              <a:ext cx="432048" cy="1"/>
            </a:xfrm>
            <a:prstGeom prst="straightConnector1">
              <a:avLst/>
            </a:prstGeom>
            <a:ln>
              <a:solidFill>
                <a:schemeClr val="bg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2416199" y="2298080"/>
              <a:ext cx="381001" cy="406662"/>
            </a:xfrm>
            <a:prstGeom prst="rect">
              <a:avLst/>
            </a:prstGeom>
            <a:noFill/>
          </p:spPr>
          <p:txBody>
            <a:bodyPr wrap="square" rtlCol="0">
              <a:spAutoFit/>
            </a:bodyPr>
            <a:lstStyle/>
            <a:p>
              <a:r>
                <a:rPr lang="en-US" sz="1000" dirty="0" smtClean="0">
                  <a:solidFill>
                    <a:srgbClr val="FFFFFF"/>
                  </a:solidFill>
                </a:rPr>
                <a:t>t</a:t>
              </a:r>
              <a:endParaRPr lang="en-US" sz="1000" dirty="0">
                <a:solidFill>
                  <a:srgbClr val="FFFFFF"/>
                </a:solidFill>
              </a:endParaRPr>
            </a:p>
          </p:txBody>
        </p:sp>
      </p:grpSp>
      <p:grpSp>
        <p:nvGrpSpPr>
          <p:cNvPr id="40" name="Group 39"/>
          <p:cNvGrpSpPr/>
          <p:nvPr/>
        </p:nvGrpSpPr>
        <p:grpSpPr>
          <a:xfrm>
            <a:off x="2769843" y="1449576"/>
            <a:ext cx="6213464" cy="4948706"/>
            <a:chOff x="2769843" y="1449576"/>
            <a:chExt cx="6213464" cy="4948706"/>
          </a:xfrm>
        </p:grpSpPr>
        <p:pic>
          <p:nvPicPr>
            <p:cNvPr id="41" name="Picture 40" descr="4CAS-ImpCu4mm-bis.pdf"/>
            <p:cNvPicPr>
              <a:picLocks noChangeAspect="1"/>
            </p:cNvPicPr>
            <p:nvPr/>
          </p:nvPicPr>
          <p:blipFill rotWithShape="1">
            <a:blip r:embed="rId5"/>
            <a:srcRect l="19961" t="11579" r="6540" b="9264"/>
            <a:stretch/>
          </p:blipFill>
          <p:spPr>
            <a:xfrm>
              <a:off x="2769843" y="1910778"/>
              <a:ext cx="6213464" cy="4487504"/>
            </a:xfrm>
            <a:prstGeom prst="rect">
              <a:avLst/>
            </a:prstGeom>
          </p:spPr>
        </p:pic>
        <p:pic>
          <p:nvPicPr>
            <p:cNvPr id="42" name="Picture 41" descr="4CAS-ImpCu4mm-bis.pdf"/>
            <p:cNvPicPr>
              <a:picLocks noChangeAspect="1"/>
            </p:cNvPicPr>
            <p:nvPr/>
          </p:nvPicPr>
          <p:blipFill rotWithShape="1">
            <a:blip r:embed="rId5"/>
            <a:srcRect l="6442" t="27717" r="86944" b="38641"/>
            <a:stretch/>
          </p:blipFill>
          <p:spPr>
            <a:xfrm rot="5400000">
              <a:off x="3915816" y="800698"/>
              <a:ext cx="538241" cy="1835997"/>
            </a:xfrm>
            <a:prstGeom prst="rect">
              <a:avLst/>
            </a:prstGeom>
          </p:spPr>
        </p:pic>
      </p:grpSp>
      <p:sp>
        <p:nvSpPr>
          <p:cNvPr id="43" name="TextBox 42"/>
          <p:cNvSpPr txBox="1"/>
          <p:nvPr/>
        </p:nvSpPr>
        <p:spPr>
          <a:xfrm>
            <a:off x="157119" y="2946158"/>
            <a:ext cx="2513904" cy="2862323"/>
          </a:xfrm>
          <a:prstGeom prst="rect">
            <a:avLst/>
          </a:prstGeom>
          <a:noFill/>
        </p:spPr>
        <p:txBody>
          <a:bodyPr wrap="square" rtlCol="0">
            <a:spAutoFit/>
          </a:bodyPr>
          <a:lstStyle/>
          <a:p>
            <a:r>
              <a:rPr lang="en-US" dirty="0" smtClean="0"/>
              <a:t>3 frequency regions of interest:</a:t>
            </a:r>
          </a:p>
          <a:p>
            <a:endParaRPr lang="en-US" dirty="0" smtClean="0"/>
          </a:p>
          <a:p>
            <a:pPr marL="342900" indent="-342900">
              <a:buFont typeface="+mj-lt"/>
              <a:buAutoNum type="arabicPeriod"/>
            </a:pPr>
            <a:r>
              <a:rPr lang="en-US" dirty="0" smtClean="0"/>
              <a:t>Below 0.1 kHz, impedance is basically purely imaginary, EM field is shielded by image charges </a:t>
            </a:r>
            <a:r>
              <a:rPr lang="en-US" dirty="0" smtClean="0">
                <a:sym typeface="Wingdings"/>
              </a:rPr>
              <a:t> Indirect space charge</a:t>
            </a:r>
            <a:endParaRPr lang="en-US" dirty="0"/>
          </a:p>
        </p:txBody>
      </p:sp>
      <p:sp>
        <p:nvSpPr>
          <p:cNvPr id="44" name="Rounded Rectangle 43"/>
          <p:cNvSpPr/>
          <p:nvPr/>
        </p:nvSpPr>
        <p:spPr>
          <a:xfrm>
            <a:off x="2769843" y="1449576"/>
            <a:ext cx="3174493" cy="4906774"/>
          </a:xfrm>
          <a:prstGeom prst="roundRect">
            <a:avLst/>
          </a:prstGeom>
          <a:solidFill>
            <a:srgbClr val="7F7F7F">
              <a:alpha val="32000"/>
            </a:srgbClr>
          </a:solid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26</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grpSp>
        <p:nvGrpSpPr>
          <p:cNvPr id="17" name="Group 16"/>
          <p:cNvGrpSpPr>
            <a:grpSpLocks noChangeAspect="1"/>
          </p:cNvGrpSpPr>
          <p:nvPr/>
        </p:nvGrpSpPr>
        <p:grpSpPr>
          <a:xfrm>
            <a:off x="393482" y="1238436"/>
            <a:ext cx="1455380" cy="1440000"/>
            <a:chOff x="393476" y="1238433"/>
            <a:chExt cx="2403724" cy="2378324"/>
          </a:xfrm>
        </p:grpSpPr>
        <p:sp>
          <p:nvSpPr>
            <p:cNvPr id="18" name="Donut 17"/>
            <p:cNvSpPr>
              <a:spLocks noChangeAspect="1"/>
            </p:cNvSpPr>
            <p:nvPr/>
          </p:nvSpPr>
          <p:spPr>
            <a:xfrm>
              <a:off x="393476" y="1238433"/>
              <a:ext cx="2378324" cy="2378324"/>
            </a:xfrm>
            <a:prstGeom prst="donut">
              <a:avLst>
                <a:gd name="adj" fmla="val 16311"/>
              </a:avLst>
            </a:prstGeom>
            <a:solidFill>
              <a:srgbClr val="AC67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9" name="Straight Arrow Connector 18"/>
            <p:cNvCxnSpPr/>
            <p:nvPr/>
          </p:nvCxnSpPr>
          <p:spPr>
            <a:xfrm flipV="1">
              <a:off x="1625600" y="1828180"/>
              <a:ext cx="498128" cy="61022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598712" y="1728612"/>
              <a:ext cx="381001" cy="406662"/>
            </a:xfrm>
            <a:prstGeom prst="rect">
              <a:avLst/>
            </a:prstGeom>
            <a:noFill/>
          </p:spPr>
          <p:txBody>
            <a:bodyPr wrap="square" rtlCol="0">
              <a:spAutoFit/>
            </a:bodyPr>
            <a:lstStyle/>
            <a:p>
              <a:r>
                <a:rPr lang="en-US" sz="1000" dirty="0" err="1" smtClean="0"/>
                <a:t>b</a:t>
              </a:r>
              <a:endParaRPr lang="en-US" sz="1000" dirty="0"/>
            </a:p>
          </p:txBody>
        </p:sp>
        <p:cxnSp>
          <p:nvCxnSpPr>
            <p:cNvPr id="21" name="Straight Arrow Connector 20"/>
            <p:cNvCxnSpPr/>
            <p:nvPr/>
          </p:nvCxnSpPr>
          <p:spPr>
            <a:xfrm flipV="1">
              <a:off x="2339752" y="2348880"/>
              <a:ext cx="432048" cy="1"/>
            </a:xfrm>
            <a:prstGeom prst="straightConnector1">
              <a:avLst/>
            </a:prstGeom>
            <a:ln>
              <a:solidFill>
                <a:schemeClr val="bg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416199" y="2298080"/>
              <a:ext cx="381001" cy="406662"/>
            </a:xfrm>
            <a:prstGeom prst="rect">
              <a:avLst/>
            </a:prstGeom>
            <a:noFill/>
          </p:spPr>
          <p:txBody>
            <a:bodyPr wrap="square" rtlCol="0">
              <a:spAutoFit/>
            </a:bodyPr>
            <a:lstStyle/>
            <a:p>
              <a:r>
                <a:rPr lang="en-US" sz="1000" dirty="0" smtClean="0">
                  <a:solidFill>
                    <a:srgbClr val="FFFFFF"/>
                  </a:solidFill>
                </a:rPr>
                <a:t>t</a:t>
              </a:r>
              <a:endParaRPr lang="en-US" sz="1000" dirty="0">
                <a:solidFill>
                  <a:srgbClr val="FFFFFF"/>
                </a:solidFill>
              </a:endParaRPr>
            </a:p>
          </p:txBody>
        </p:sp>
      </p:grpSp>
      <p:grpSp>
        <p:nvGrpSpPr>
          <p:cNvPr id="25" name="Group 24"/>
          <p:cNvGrpSpPr/>
          <p:nvPr/>
        </p:nvGrpSpPr>
        <p:grpSpPr>
          <a:xfrm>
            <a:off x="2769843" y="1449576"/>
            <a:ext cx="6213464" cy="4948706"/>
            <a:chOff x="2769843" y="1449576"/>
            <a:chExt cx="6213464" cy="4948706"/>
          </a:xfrm>
        </p:grpSpPr>
        <p:pic>
          <p:nvPicPr>
            <p:cNvPr id="26" name="Picture 25" descr="4CAS-ImpCu4mm-bis.pdf"/>
            <p:cNvPicPr>
              <a:picLocks noChangeAspect="1"/>
            </p:cNvPicPr>
            <p:nvPr/>
          </p:nvPicPr>
          <p:blipFill rotWithShape="1">
            <a:blip r:embed="rId5"/>
            <a:srcRect l="19961" t="11579" r="6540" b="9264"/>
            <a:stretch/>
          </p:blipFill>
          <p:spPr>
            <a:xfrm>
              <a:off x="2769843" y="1910778"/>
              <a:ext cx="6213464" cy="4487504"/>
            </a:xfrm>
            <a:prstGeom prst="rect">
              <a:avLst/>
            </a:prstGeom>
          </p:spPr>
        </p:pic>
        <p:pic>
          <p:nvPicPr>
            <p:cNvPr id="27" name="Picture 26" descr="4CAS-ImpCu4mm-bis.pdf"/>
            <p:cNvPicPr>
              <a:picLocks noChangeAspect="1"/>
            </p:cNvPicPr>
            <p:nvPr/>
          </p:nvPicPr>
          <p:blipFill rotWithShape="1">
            <a:blip r:embed="rId5"/>
            <a:srcRect l="6442" t="27717" r="86944" b="38641"/>
            <a:stretch/>
          </p:blipFill>
          <p:spPr>
            <a:xfrm rot="5400000">
              <a:off x="3915816" y="800698"/>
              <a:ext cx="538241" cy="1835997"/>
            </a:xfrm>
            <a:prstGeom prst="rect">
              <a:avLst/>
            </a:prstGeom>
          </p:spPr>
        </p:pic>
      </p:grpSp>
      <p:sp>
        <p:nvSpPr>
          <p:cNvPr id="28" name="TextBox 27"/>
          <p:cNvSpPr txBox="1"/>
          <p:nvPr/>
        </p:nvSpPr>
        <p:spPr>
          <a:xfrm>
            <a:off x="157119" y="2946158"/>
            <a:ext cx="2513904" cy="3139321"/>
          </a:xfrm>
          <a:prstGeom prst="rect">
            <a:avLst/>
          </a:prstGeom>
          <a:noFill/>
        </p:spPr>
        <p:txBody>
          <a:bodyPr wrap="square" rtlCol="0">
            <a:spAutoFit/>
          </a:bodyPr>
          <a:lstStyle/>
          <a:p>
            <a:r>
              <a:rPr lang="en-US" dirty="0" smtClean="0"/>
              <a:t>3 frequency regions of interest:</a:t>
            </a:r>
          </a:p>
          <a:p>
            <a:endParaRPr lang="en-US" dirty="0" smtClean="0"/>
          </a:p>
          <a:p>
            <a:pPr marL="342900" indent="-342900">
              <a:buFont typeface="+mj-lt"/>
              <a:buAutoNum type="arabicPeriod" startAt="2"/>
            </a:pPr>
            <a:r>
              <a:rPr lang="en-US" dirty="0" smtClean="0"/>
              <a:t>Between 10 kHz and 1 THz, the EM field is fully attenuated in the Cu layer and the impedance is like the one calculated assuming infinitely thick wall</a:t>
            </a:r>
            <a:endParaRPr lang="en-US" dirty="0"/>
          </a:p>
        </p:txBody>
      </p:sp>
      <p:sp>
        <p:nvSpPr>
          <p:cNvPr id="29" name="Rounded Rectangle 28"/>
          <p:cNvSpPr/>
          <p:nvPr/>
        </p:nvSpPr>
        <p:spPr>
          <a:xfrm>
            <a:off x="6271668" y="1449576"/>
            <a:ext cx="1597377" cy="4906774"/>
          </a:xfrm>
          <a:prstGeom prst="roundRect">
            <a:avLst/>
          </a:prstGeom>
          <a:solidFill>
            <a:srgbClr val="7F7F7F">
              <a:alpha val="32000"/>
            </a:srgbClr>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615263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27</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grpSp>
        <p:nvGrpSpPr>
          <p:cNvPr id="17" name="Group 16"/>
          <p:cNvGrpSpPr>
            <a:grpSpLocks noChangeAspect="1"/>
          </p:cNvGrpSpPr>
          <p:nvPr/>
        </p:nvGrpSpPr>
        <p:grpSpPr>
          <a:xfrm>
            <a:off x="393482" y="1238436"/>
            <a:ext cx="1455380" cy="1440000"/>
            <a:chOff x="393476" y="1238433"/>
            <a:chExt cx="2403724" cy="2378324"/>
          </a:xfrm>
        </p:grpSpPr>
        <p:sp>
          <p:nvSpPr>
            <p:cNvPr id="18" name="Donut 17"/>
            <p:cNvSpPr>
              <a:spLocks noChangeAspect="1"/>
            </p:cNvSpPr>
            <p:nvPr/>
          </p:nvSpPr>
          <p:spPr>
            <a:xfrm>
              <a:off x="393476" y="1238433"/>
              <a:ext cx="2378324" cy="2378324"/>
            </a:xfrm>
            <a:prstGeom prst="donut">
              <a:avLst>
                <a:gd name="adj" fmla="val 16311"/>
              </a:avLst>
            </a:prstGeom>
            <a:solidFill>
              <a:srgbClr val="AC67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9" name="Straight Arrow Connector 18"/>
            <p:cNvCxnSpPr/>
            <p:nvPr/>
          </p:nvCxnSpPr>
          <p:spPr>
            <a:xfrm flipV="1">
              <a:off x="1625600" y="1828180"/>
              <a:ext cx="498128" cy="61022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598712" y="1728612"/>
              <a:ext cx="381001" cy="406662"/>
            </a:xfrm>
            <a:prstGeom prst="rect">
              <a:avLst/>
            </a:prstGeom>
            <a:noFill/>
          </p:spPr>
          <p:txBody>
            <a:bodyPr wrap="square" rtlCol="0">
              <a:spAutoFit/>
            </a:bodyPr>
            <a:lstStyle/>
            <a:p>
              <a:r>
                <a:rPr lang="en-US" sz="1000" dirty="0" err="1" smtClean="0"/>
                <a:t>b</a:t>
              </a:r>
              <a:endParaRPr lang="en-US" sz="1000" dirty="0"/>
            </a:p>
          </p:txBody>
        </p:sp>
        <p:cxnSp>
          <p:nvCxnSpPr>
            <p:cNvPr id="21" name="Straight Arrow Connector 20"/>
            <p:cNvCxnSpPr/>
            <p:nvPr/>
          </p:nvCxnSpPr>
          <p:spPr>
            <a:xfrm flipV="1">
              <a:off x="2339752" y="2348880"/>
              <a:ext cx="432048" cy="1"/>
            </a:xfrm>
            <a:prstGeom prst="straightConnector1">
              <a:avLst/>
            </a:prstGeom>
            <a:ln>
              <a:solidFill>
                <a:schemeClr val="bg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416199" y="2298080"/>
              <a:ext cx="381001" cy="406662"/>
            </a:xfrm>
            <a:prstGeom prst="rect">
              <a:avLst/>
            </a:prstGeom>
            <a:noFill/>
          </p:spPr>
          <p:txBody>
            <a:bodyPr wrap="square" rtlCol="0">
              <a:spAutoFit/>
            </a:bodyPr>
            <a:lstStyle/>
            <a:p>
              <a:r>
                <a:rPr lang="en-US" sz="1000" dirty="0" smtClean="0">
                  <a:solidFill>
                    <a:srgbClr val="FFFFFF"/>
                  </a:solidFill>
                </a:rPr>
                <a:t>t</a:t>
              </a:r>
              <a:endParaRPr lang="en-US" sz="1000" dirty="0">
                <a:solidFill>
                  <a:srgbClr val="FFFFFF"/>
                </a:solidFill>
              </a:endParaRPr>
            </a:p>
          </p:txBody>
        </p:sp>
      </p:grpSp>
      <p:grpSp>
        <p:nvGrpSpPr>
          <p:cNvPr id="25" name="Group 24"/>
          <p:cNvGrpSpPr/>
          <p:nvPr/>
        </p:nvGrpSpPr>
        <p:grpSpPr>
          <a:xfrm>
            <a:off x="2769843" y="1449576"/>
            <a:ext cx="6213464" cy="4948706"/>
            <a:chOff x="2769843" y="1449576"/>
            <a:chExt cx="6213464" cy="4948706"/>
          </a:xfrm>
        </p:grpSpPr>
        <p:pic>
          <p:nvPicPr>
            <p:cNvPr id="26" name="Picture 25" descr="4CAS-ImpCu4mm-bis.pdf"/>
            <p:cNvPicPr>
              <a:picLocks noChangeAspect="1"/>
            </p:cNvPicPr>
            <p:nvPr/>
          </p:nvPicPr>
          <p:blipFill rotWithShape="1">
            <a:blip r:embed="rId5"/>
            <a:srcRect l="19961" t="11579" r="6540" b="9264"/>
            <a:stretch/>
          </p:blipFill>
          <p:spPr>
            <a:xfrm>
              <a:off x="2769843" y="1910778"/>
              <a:ext cx="6213464" cy="4487504"/>
            </a:xfrm>
            <a:prstGeom prst="rect">
              <a:avLst/>
            </a:prstGeom>
          </p:spPr>
        </p:pic>
        <p:pic>
          <p:nvPicPr>
            <p:cNvPr id="27" name="Picture 26" descr="4CAS-ImpCu4mm-bis.pdf"/>
            <p:cNvPicPr>
              <a:picLocks noChangeAspect="1"/>
            </p:cNvPicPr>
            <p:nvPr/>
          </p:nvPicPr>
          <p:blipFill rotWithShape="1">
            <a:blip r:embed="rId5"/>
            <a:srcRect l="6442" t="27717" r="86944" b="38641"/>
            <a:stretch/>
          </p:blipFill>
          <p:spPr>
            <a:xfrm rot="5400000">
              <a:off x="3915816" y="800698"/>
              <a:ext cx="538241" cy="1835997"/>
            </a:xfrm>
            <a:prstGeom prst="rect">
              <a:avLst/>
            </a:prstGeom>
          </p:spPr>
        </p:pic>
      </p:grpSp>
      <p:sp>
        <p:nvSpPr>
          <p:cNvPr id="28" name="TextBox 27"/>
          <p:cNvSpPr txBox="1"/>
          <p:nvPr/>
        </p:nvSpPr>
        <p:spPr>
          <a:xfrm>
            <a:off x="157119" y="2946158"/>
            <a:ext cx="2513904" cy="3139321"/>
          </a:xfrm>
          <a:prstGeom prst="rect">
            <a:avLst/>
          </a:prstGeom>
          <a:noFill/>
        </p:spPr>
        <p:txBody>
          <a:bodyPr wrap="square" rtlCol="0">
            <a:spAutoFit/>
          </a:bodyPr>
          <a:lstStyle/>
          <a:p>
            <a:r>
              <a:rPr lang="en-US" dirty="0" smtClean="0"/>
              <a:t>3 frequency regions of interest:</a:t>
            </a:r>
          </a:p>
          <a:p>
            <a:endParaRPr lang="en-US" dirty="0" smtClean="0"/>
          </a:p>
          <a:p>
            <a:pPr marL="342900" indent="-342900">
              <a:buFont typeface="+mj-lt"/>
              <a:buAutoNum type="arabicPeriod" startAt="2"/>
            </a:pPr>
            <a:r>
              <a:rPr lang="en-US" dirty="0" smtClean="0"/>
              <a:t>Between 10 kHz and 1 THz, the EM field is fully attenuated in the Cu layer and the impedance is like the one calculated assuming infinitely thick wall</a:t>
            </a:r>
            <a:endParaRPr lang="en-US" dirty="0"/>
          </a:p>
        </p:txBody>
      </p:sp>
      <p:sp>
        <p:nvSpPr>
          <p:cNvPr id="29" name="Rounded Rectangle 28"/>
          <p:cNvSpPr/>
          <p:nvPr/>
        </p:nvSpPr>
        <p:spPr>
          <a:xfrm>
            <a:off x="6271668" y="1449576"/>
            <a:ext cx="1597377" cy="4906774"/>
          </a:xfrm>
          <a:prstGeom prst="roundRect">
            <a:avLst/>
          </a:prstGeom>
          <a:solidFill>
            <a:srgbClr val="7F7F7F">
              <a:alpha val="32000"/>
            </a:srgbClr>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descr="4CAS-ImpCu4mm-nolog.pdf"/>
          <p:cNvPicPr>
            <a:picLocks noChangeAspect="1"/>
          </p:cNvPicPr>
          <p:nvPr/>
        </p:nvPicPr>
        <p:blipFill>
          <a:blip r:embed="rId6">
            <a:alphaModFix/>
          </a:blip>
          <a:srcRect l="7158" t="11116" r="4653" b="9264"/>
          <a:stretch>
            <a:fillRect/>
          </a:stretch>
        </p:blipFill>
        <p:spPr>
          <a:xfrm>
            <a:off x="2812218" y="3469919"/>
            <a:ext cx="4373151" cy="3050910"/>
          </a:xfrm>
          <a:prstGeom prst="rect">
            <a:avLst/>
          </a:prstGeom>
          <a:solidFill>
            <a:schemeClr val="bg1"/>
          </a:solidFill>
          <a:ln>
            <a:solidFill>
              <a:srgbClr val="717171"/>
            </a:solidFill>
          </a:ln>
        </p:spPr>
      </p:pic>
    </p:spTree>
    <p:extLst>
      <p:ext uri="{BB962C8B-B14F-4D97-AF65-F5344CB8AC3E}">
        <p14:creationId xmlns:p14="http://schemas.microsoft.com/office/powerpoint/2010/main" val="355842706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28</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grpSp>
        <p:nvGrpSpPr>
          <p:cNvPr id="23" name="Group 22"/>
          <p:cNvGrpSpPr>
            <a:grpSpLocks noChangeAspect="1"/>
          </p:cNvGrpSpPr>
          <p:nvPr/>
        </p:nvGrpSpPr>
        <p:grpSpPr>
          <a:xfrm>
            <a:off x="393482" y="1238436"/>
            <a:ext cx="1455380" cy="1440000"/>
            <a:chOff x="393476" y="1238433"/>
            <a:chExt cx="2403724" cy="2378324"/>
          </a:xfrm>
        </p:grpSpPr>
        <p:sp>
          <p:nvSpPr>
            <p:cNvPr id="30" name="Donut 29"/>
            <p:cNvSpPr>
              <a:spLocks noChangeAspect="1"/>
            </p:cNvSpPr>
            <p:nvPr/>
          </p:nvSpPr>
          <p:spPr>
            <a:xfrm>
              <a:off x="393476" y="1238433"/>
              <a:ext cx="2378324" cy="2378324"/>
            </a:xfrm>
            <a:prstGeom prst="donut">
              <a:avLst>
                <a:gd name="adj" fmla="val 16311"/>
              </a:avLst>
            </a:prstGeom>
            <a:solidFill>
              <a:srgbClr val="AC67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1" name="Straight Arrow Connector 30"/>
            <p:cNvCxnSpPr/>
            <p:nvPr/>
          </p:nvCxnSpPr>
          <p:spPr>
            <a:xfrm flipV="1">
              <a:off x="1625600" y="1828180"/>
              <a:ext cx="498128" cy="61022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1598712" y="1728612"/>
              <a:ext cx="381001" cy="406662"/>
            </a:xfrm>
            <a:prstGeom prst="rect">
              <a:avLst/>
            </a:prstGeom>
            <a:noFill/>
          </p:spPr>
          <p:txBody>
            <a:bodyPr wrap="square" rtlCol="0">
              <a:spAutoFit/>
            </a:bodyPr>
            <a:lstStyle/>
            <a:p>
              <a:r>
                <a:rPr lang="en-US" sz="1000" dirty="0" err="1" smtClean="0"/>
                <a:t>b</a:t>
              </a:r>
              <a:endParaRPr lang="en-US" sz="1000" dirty="0"/>
            </a:p>
          </p:txBody>
        </p:sp>
        <p:cxnSp>
          <p:nvCxnSpPr>
            <p:cNvPr id="33" name="Straight Arrow Connector 32"/>
            <p:cNvCxnSpPr/>
            <p:nvPr/>
          </p:nvCxnSpPr>
          <p:spPr>
            <a:xfrm flipV="1">
              <a:off x="2339752" y="2348880"/>
              <a:ext cx="432048" cy="1"/>
            </a:xfrm>
            <a:prstGeom prst="straightConnector1">
              <a:avLst/>
            </a:prstGeom>
            <a:ln>
              <a:solidFill>
                <a:schemeClr val="bg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416199" y="2298080"/>
              <a:ext cx="381001" cy="406662"/>
            </a:xfrm>
            <a:prstGeom prst="rect">
              <a:avLst/>
            </a:prstGeom>
            <a:noFill/>
          </p:spPr>
          <p:txBody>
            <a:bodyPr wrap="square" rtlCol="0">
              <a:spAutoFit/>
            </a:bodyPr>
            <a:lstStyle/>
            <a:p>
              <a:r>
                <a:rPr lang="en-US" sz="1000" dirty="0" smtClean="0">
                  <a:solidFill>
                    <a:srgbClr val="FFFFFF"/>
                  </a:solidFill>
                </a:rPr>
                <a:t>t</a:t>
              </a:r>
              <a:endParaRPr lang="en-US" sz="1000" dirty="0">
                <a:solidFill>
                  <a:srgbClr val="FFFFFF"/>
                </a:solidFill>
              </a:endParaRPr>
            </a:p>
          </p:txBody>
        </p:sp>
      </p:grpSp>
      <p:grpSp>
        <p:nvGrpSpPr>
          <p:cNvPr id="35" name="Group 34"/>
          <p:cNvGrpSpPr/>
          <p:nvPr/>
        </p:nvGrpSpPr>
        <p:grpSpPr>
          <a:xfrm>
            <a:off x="2769843" y="1449576"/>
            <a:ext cx="6213464" cy="4948706"/>
            <a:chOff x="2769843" y="1449576"/>
            <a:chExt cx="6213464" cy="4948706"/>
          </a:xfrm>
        </p:grpSpPr>
        <p:pic>
          <p:nvPicPr>
            <p:cNvPr id="36" name="Picture 35" descr="4CAS-ImpCu4mm-bis.pdf"/>
            <p:cNvPicPr>
              <a:picLocks noChangeAspect="1"/>
            </p:cNvPicPr>
            <p:nvPr/>
          </p:nvPicPr>
          <p:blipFill rotWithShape="1">
            <a:blip r:embed="rId5"/>
            <a:srcRect l="19961" t="11579" r="6540" b="9264"/>
            <a:stretch/>
          </p:blipFill>
          <p:spPr>
            <a:xfrm>
              <a:off x="2769843" y="1910778"/>
              <a:ext cx="6213464" cy="4487504"/>
            </a:xfrm>
            <a:prstGeom prst="rect">
              <a:avLst/>
            </a:prstGeom>
          </p:spPr>
        </p:pic>
        <p:pic>
          <p:nvPicPr>
            <p:cNvPr id="37" name="Picture 36" descr="4CAS-ImpCu4mm-bis.pdf"/>
            <p:cNvPicPr>
              <a:picLocks noChangeAspect="1"/>
            </p:cNvPicPr>
            <p:nvPr/>
          </p:nvPicPr>
          <p:blipFill rotWithShape="1">
            <a:blip r:embed="rId5"/>
            <a:srcRect l="6442" t="27717" r="86944" b="38641"/>
            <a:stretch/>
          </p:blipFill>
          <p:spPr>
            <a:xfrm rot="5400000">
              <a:off x="3915816" y="800698"/>
              <a:ext cx="538241" cy="1835997"/>
            </a:xfrm>
            <a:prstGeom prst="rect">
              <a:avLst/>
            </a:prstGeom>
          </p:spPr>
        </p:pic>
      </p:grpSp>
      <p:sp>
        <p:nvSpPr>
          <p:cNvPr id="38" name="TextBox 37"/>
          <p:cNvSpPr txBox="1"/>
          <p:nvPr/>
        </p:nvSpPr>
        <p:spPr>
          <a:xfrm>
            <a:off x="157119" y="2946158"/>
            <a:ext cx="2513904" cy="2585323"/>
          </a:xfrm>
          <a:prstGeom prst="rect">
            <a:avLst/>
          </a:prstGeom>
          <a:noFill/>
        </p:spPr>
        <p:txBody>
          <a:bodyPr wrap="square" rtlCol="0">
            <a:spAutoFit/>
          </a:bodyPr>
          <a:lstStyle/>
          <a:p>
            <a:r>
              <a:rPr lang="en-US" dirty="0" smtClean="0"/>
              <a:t>3 frequency regions of interest:</a:t>
            </a:r>
          </a:p>
          <a:p>
            <a:endParaRPr lang="en-US" dirty="0" smtClean="0"/>
          </a:p>
          <a:p>
            <a:pPr marL="342900" indent="-342900">
              <a:buFont typeface="+mj-lt"/>
              <a:buAutoNum type="arabicPeriod" startAt="3"/>
            </a:pPr>
            <a:r>
              <a:rPr lang="en-US" dirty="0" smtClean="0"/>
              <a:t>Above 1 THz, there is a resonance (100 THz region). In this region also ac conductivity should be taken into account</a:t>
            </a:r>
            <a:endParaRPr lang="en-US" dirty="0"/>
          </a:p>
        </p:txBody>
      </p:sp>
      <p:sp>
        <p:nvSpPr>
          <p:cNvPr id="39" name="Rounded Rectangle 38"/>
          <p:cNvSpPr/>
          <p:nvPr/>
        </p:nvSpPr>
        <p:spPr>
          <a:xfrm>
            <a:off x="7882138" y="1449576"/>
            <a:ext cx="981975" cy="4906774"/>
          </a:xfrm>
          <a:prstGeom prst="roundRect">
            <a:avLst/>
          </a:prstGeom>
          <a:solidFill>
            <a:srgbClr val="7F7F7F">
              <a:alpha val="32000"/>
            </a:srgbClr>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895071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wall</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29</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grpSp>
        <p:nvGrpSpPr>
          <p:cNvPr id="22" name="Group 21"/>
          <p:cNvGrpSpPr>
            <a:grpSpLocks noChangeAspect="1"/>
          </p:cNvGrpSpPr>
          <p:nvPr/>
        </p:nvGrpSpPr>
        <p:grpSpPr>
          <a:xfrm>
            <a:off x="393482" y="1238436"/>
            <a:ext cx="1455380" cy="1440000"/>
            <a:chOff x="393476" y="1238433"/>
            <a:chExt cx="2403724" cy="2378324"/>
          </a:xfrm>
        </p:grpSpPr>
        <p:sp>
          <p:nvSpPr>
            <p:cNvPr id="23" name="Donut 22"/>
            <p:cNvSpPr>
              <a:spLocks noChangeAspect="1"/>
            </p:cNvSpPr>
            <p:nvPr/>
          </p:nvSpPr>
          <p:spPr>
            <a:xfrm>
              <a:off x="393476" y="1238433"/>
              <a:ext cx="2378324" cy="2378324"/>
            </a:xfrm>
            <a:prstGeom prst="donut">
              <a:avLst>
                <a:gd name="adj" fmla="val 16311"/>
              </a:avLst>
            </a:prstGeom>
            <a:solidFill>
              <a:srgbClr val="AC67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2" name="Straight Arrow Connector 31"/>
            <p:cNvCxnSpPr/>
            <p:nvPr/>
          </p:nvCxnSpPr>
          <p:spPr>
            <a:xfrm flipV="1">
              <a:off x="1625600" y="1828180"/>
              <a:ext cx="498128" cy="61022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1598712" y="1728612"/>
              <a:ext cx="381001" cy="406662"/>
            </a:xfrm>
            <a:prstGeom prst="rect">
              <a:avLst/>
            </a:prstGeom>
            <a:noFill/>
          </p:spPr>
          <p:txBody>
            <a:bodyPr wrap="square" rtlCol="0">
              <a:spAutoFit/>
            </a:bodyPr>
            <a:lstStyle/>
            <a:p>
              <a:r>
                <a:rPr lang="en-US" sz="1000" dirty="0" err="1" smtClean="0"/>
                <a:t>b</a:t>
              </a:r>
              <a:endParaRPr lang="en-US" sz="1000" dirty="0"/>
            </a:p>
          </p:txBody>
        </p:sp>
        <p:cxnSp>
          <p:nvCxnSpPr>
            <p:cNvPr id="34" name="Straight Arrow Connector 33"/>
            <p:cNvCxnSpPr/>
            <p:nvPr/>
          </p:nvCxnSpPr>
          <p:spPr>
            <a:xfrm flipV="1">
              <a:off x="2339752" y="2348880"/>
              <a:ext cx="432048" cy="1"/>
            </a:xfrm>
            <a:prstGeom prst="straightConnector1">
              <a:avLst/>
            </a:prstGeom>
            <a:ln>
              <a:solidFill>
                <a:schemeClr val="bg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2416199" y="2298080"/>
              <a:ext cx="381001" cy="406662"/>
            </a:xfrm>
            <a:prstGeom prst="rect">
              <a:avLst/>
            </a:prstGeom>
            <a:noFill/>
          </p:spPr>
          <p:txBody>
            <a:bodyPr wrap="square" rtlCol="0">
              <a:spAutoFit/>
            </a:bodyPr>
            <a:lstStyle/>
            <a:p>
              <a:r>
                <a:rPr lang="en-US" sz="1000" dirty="0" smtClean="0">
                  <a:solidFill>
                    <a:srgbClr val="FFFFFF"/>
                  </a:solidFill>
                </a:rPr>
                <a:t>t</a:t>
              </a:r>
              <a:endParaRPr lang="en-US" sz="1000" dirty="0">
                <a:solidFill>
                  <a:srgbClr val="FFFFFF"/>
                </a:solidFill>
              </a:endParaRPr>
            </a:p>
          </p:txBody>
        </p:sp>
      </p:grpSp>
      <p:sp>
        <p:nvSpPr>
          <p:cNvPr id="40" name="TextBox 39"/>
          <p:cNvSpPr txBox="1"/>
          <p:nvPr/>
        </p:nvSpPr>
        <p:spPr>
          <a:xfrm>
            <a:off x="2042546" y="1518363"/>
            <a:ext cx="5630100" cy="707886"/>
          </a:xfrm>
          <a:prstGeom prst="rect">
            <a:avLst/>
          </a:prstGeom>
          <a:noFill/>
        </p:spPr>
        <p:txBody>
          <a:bodyPr wrap="square" rtlCol="0">
            <a:spAutoFit/>
          </a:bodyPr>
          <a:lstStyle/>
          <a:p>
            <a:r>
              <a:rPr lang="en-US" sz="2000" dirty="0" smtClean="0"/>
              <a:t>Correspondingly, in time domain, the wake exhibits different </a:t>
            </a:r>
            <a:r>
              <a:rPr lang="en-US" sz="2000" dirty="0" err="1" smtClean="0"/>
              <a:t>behaviours</a:t>
            </a:r>
            <a:r>
              <a:rPr lang="en-US" sz="2000" dirty="0" smtClean="0"/>
              <a:t> in short and long range</a:t>
            </a:r>
            <a:endParaRPr lang="en-US" sz="2000" dirty="0"/>
          </a:p>
        </p:txBody>
      </p:sp>
      <p:grpSp>
        <p:nvGrpSpPr>
          <p:cNvPr id="41" name="Group 40"/>
          <p:cNvGrpSpPr/>
          <p:nvPr/>
        </p:nvGrpSpPr>
        <p:grpSpPr>
          <a:xfrm>
            <a:off x="218633" y="2802018"/>
            <a:ext cx="3936661" cy="2393950"/>
            <a:chOff x="4783173" y="3962400"/>
            <a:chExt cx="3936661" cy="2393950"/>
          </a:xfrm>
        </p:grpSpPr>
        <p:pic>
          <p:nvPicPr>
            <p:cNvPr id="42" name="Picture 41" descr="4CAS-WakebunchspacingCu4mm.pdf"/>
            <p:cNvPicPr>
              <a:picLocks noChangeAspect="1"/>
            </p:cNvPicPr>
            <p:nvPr/>
          </p:nvPicPr>
          <p:blipFill>
            <a:blip r:embed="rId5"/>
            <a:srcRect l="7158" t="11116" r="6442" b="9264"/>
            <a:stretch>
              <a:fillRect/>
            </a:stretch>
          </p:blipFill>
          <p:spPr>
            <a:xfrm>
              <a:off x="4783173" y="3962400"/>
              <a:ext cx="3936661" cy="2393950"/>
            </a:xfrm>
            <a:prstGeom prst="rect">
              <a:avLst/>
            </a:prstGeom>
          </p:spPr>
        </p:pic>
        <p:sp>
          <p:nvSpPr>
            <p:cNvPr id="43" name="TextBox 42"/>
            <p:cNvSpPr txBox="1"/>
            <p:nvPr/>
          </p:nvSpPr>
          <p:spPr>
            <a:xfrm>
              <a:off x="5562600" y="5676348"/>
              <a:ext cx="1905000" cy="307777"/>
            </a:xfrm>
            <a:prstGeom prst="rect">
              <a:avLst/>
            </a:prstGeom>
            <a:noFill/>
          </p:spPr>
          <p:txBody>
            <a:bodyPr wrap="square" rtlCol="0">
              <a:spAutoFit/>
            </a:bodyPr>
            <a:lstStyle/>
            <a:p>
              <a:r>
                <a:rPr lang="en-US" sz="1400" dirty="0" smtClean="0">
                  <a:solidFill>
                    <a:srgbClr val="3366FF"/>
                  </a:solidFill>
                </a:rPr>
                <a:t>Medium-long range</a:t>
              </a:r>
              <a:endParaRPr lang="en-US" sz="1400" dirty="0">
                <a:solidFill>
                  <a:srgbClr val="3366FF"/>
                </a:solidFill>
              </a:endParaRPr>
            </a:p>
          </p:txBody>
        </p:sp>
      </p:grpSp>
      <p:grpSp>
        <p:nvGrpSpPr>
          <p:cNvPr id="44" name="Group 43"/>
          <p:cNvGrpSpPr/>
          <p:nvPr/>
        </p:nvGrpSpPr>
        <p:grpSpPr>
          <a:xfrm>
            <a:off x="4052788" y="2802018"/>
            <a:ext cx="4603923" cy="2393950"/>
            <a:chOff x="4082877" y="3962400"/>
            <a:chExt cx="4603923" cy="2393950"/>
          </a:xfrm>
        </p:grpSpPr>
        <p:grpSp>
          <p:nvGrpSpPr>
            <p:cNvPr id="47" name="Group 46"/>
            <p:cNvGrpSpPr/>
            <p:nvPr/>
          </p:nvGrpSpPr>
          <p:grpSpPr>
            <a:xfrm>
              <a:off x="4800600" y="3962400"/>
              <a:ext cx="3886200" cy="2393950"/>
              <a:chOff x="457200" y="3962400"/>
              <a:chExt cx="3886200" cy="2393950"/>
            </a:xfrm>
          </p:grpSpPr>
          <p:pic>
            <p:nvPicPr>
              <p:cNvPr id="51" name="Picture 50" descr="4CAS-WakebunchCu4mm.pdf"/>
              <p:cNvPicPr>
                <a:picLocks noChangeAspect="1"/>
              </p:cNvPicPr>
              <p:nvPr/>
            </p:nvPicPr>
            <p:blipFill>
              <a:blip r:embed="rId6"/>
              <a:srcRect l="7158" t="11116" r="6442" b="9264"/>
              <a:stretch>
                <a:fillRect/>
              </a:stretch>
            </p:blipFill>
            <p:spPr>
              <a:xfrm>
                <a:off x="457200" y="3962400"/>
                <a:ext cx="3886200" cy="2393950"/>
              </a:xfrm>
              <a:prstGeom prst="rect">
                <a:avLst/>
              </a:prstGeom>
            </p:spPr>
          </p:pic>
          <p:sp>
            <p:nvSpPr>
              <p:cNvPr id="52" name="TextBox 51"/>
              <p:cNvSpPr txBox="1"/>
              <p:nvPr/>
            </p:nvSpPr>
            <p:spPr>
              <a:xfrm>
                <a:off x="1115391" y="5676348"/>
                <a:ext cx="1371600" cy="307777"/>
              </a:xfrm>
              <a:prstGeom prst="rect">
                <a:avLst/>
              </a:prstGeom>
              <a:noFill/>
            </p:spPr>
            <p:txBody>
              <a:bodyPr wrap="square" rtlCol="0">
                <a:spAutoFit/>
              </a:bodyPr>
              <a:lstStyle/>
              <a:p>
                <a:r>
                  <a:rPr lang="en-US" sz="1400" dirty="0" smtClean="0">
                    <a:solidFill>
                      <a:srgbClr val="3366FF"/>
                    </a:solidFill>
                  </a:rPr>
                  <a:t>Short range</a:t>
                </a:r>
                <a:endParaRPr lang="en-US" sz="1400" dirty="0">
                  <a:solidFill>
                    <a:srgbClr val="3366FF"/>
                  </a:solidFill>
                </a:endParaRPr>
              </a:p>
            </p:txBody>
          </p:sp>
        </p:grpSp>
        <p:sp>
          <p:nvSpPr>
            <p:cNvPr id="48" name="Rectangle 47"/>
            <p:cNvSpPr/>
            <p:nvPr/>
          </p:nvSpPr>
          <p:spPr>
            <a:xfrm>
              <a:off x="4082877" y="3962400"/>
              <a:ext cx="209827" cy="226612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Arrow Connector 49"/>
            <p:cNvCxnSpPr/>
            <p:nvPr/>
          </p:nvCxnSpPr>
          <p:spPr>
            <a:xfrm>
              <a:off x="4292704" y="5410200"/>
              <a:ext cx="531434" cy="152400"/>
            </a:xfrm>
            <a:prstGeom prst="straightConnector1">
              <a:avLst/>
            </a:prstGeom>
            <a:ln w="9525"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sp>
        <p:nvSpPr>
          <p:cNvPr id="53" name="TextBox 52"/>
          <p:cNvSpPr txBox="1"/>
          <p:nvPr/>
        </p:nvSpPr>
        <p:spPr>
          <a:xfrm>
            <a:off x="393482" y="5195968"/>
            <a:ext cx="4167605" cy="923330"/>
          </a:xfrm>
          <a:prstGeom prst="rect">
            <a:avLst/>
          </a:prstGeom>
          <a:noFill/>
        </p:spPr>
        <p:txBody>
          <a:bodyPr wrap="square" rtlCol="0">
            <a:spAutoFit/>
          </a:bodyPr>
          <a:lstStyle/>
          <a:p>
            <a:r>
              <a:rPr lang="en-US" dirty="0" smtClean="0"/>
              <a:t>In the range of tenths of ns up to fractions of </a:t>
            </a:r>
            <a:r>
              <a:rPr lang="en-US" dirty="0" err="1" smtClean="0"/>
              <a:t>ms</a:t>
            </a:r>
            <a:r>
              <a:rPr lang="en-US" dirty="0"/>
              <a:t> </a:t>
            </a:r>
            <a:r>
              <a:rPr lang="en-US" dirty="0" smtClean="0"/>
              <a:t>(</a:t>
            </a:r>
            <a:r>
              <a:rPr lang="en-US" dirty="0" smtClean="0"/>
              <a:t>e.g. bunch length to several turns for the SPS) monotonically decaying wake</a:t>
            </a:r>
            <a:endParaRPr lang="en-US" dirty="0"/>
          </a:p>
        </p:txBody>
      </p:sp>
      <p:sp>
        <p:nvSpPr>
          <p:cNvPr id="54" name="TextBox 53"/>
          <p:cNvSpPr txBox="1"/>
          <p:nvPr/>
        </p:nvSpPr>
        <p:spPr>
          <a:xfrm>
            <a:off x="5271586" y="5195968"/>
            <a:ext cx="3487803" cy="1200329"/>
          </a:xfrm>
          <a:prstGeom prst="rect">
            <a:avLst/>
          </a:prstGeom>
          <a:noFill/>
        </p:spPr>
        <p:txBody>
          <a:bodyPr wrap="square" rtlCol="0">
            <a:spAutoFit/>
          </a:bodyPr>
          <a:lstStyle/>
          <a:p>
            <a:r>
              <a:rPr lang="en-US" dirty="0" smtClean="0"/>
              <a:t>From behind the source to ~1ps the wake has an oscillatory </a:t>
            </a:r>
            <a:r>
              <a:rPr lang="en-US" dirty="0" err="1" smtClean="0"/>
              <a:t>behaviour</a:t>
            </a:r>
            <a:r>
              <a:rPr lang="en-US" dirty="0" smtClean="0"/>
              <a:t>, associated to the high frequency resonance</a:t>
            </a:r>
            <a:endParaRPr lang="en-US" dirty="0"/>
          </a:p>
        </p:txBody>
      </p:sp>
    </p:spTree>
    <p:extLst>
      <p:ext uri="{BB962C8B-B14F-4D97-AF65-F5344CB8AC3E}">
        <p14:creationId xmlns:p14="http://schemas.microsoft.com/office/powerpoint/2010/main" val="1181548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a:t>
            </a:r>
            <a:r>
              <a:rPr lang="en-US" sz="3000" dirty="0" smtClean="0">
                <a:latin typeface="Arial Rounded MT Bold"/>
                <a:cs typeface="Arial Rounded MT Bold"/>
              </a:rPr>
              <a:t>wall (infinitely thick wall)</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30</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28" name="Picture 27"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8417" y="2078515"/>
            <a:ext cx="2083868" cy="659758"/>
          </a:xfrm>
          <a:prstGeom prst="rect">
            <a:avLst/>
          </a:prstGeom>
        </p:spPr>
      </p:pic>
      <p:pic>
        <p:nvPicPr>
          <p:cNvPr id="29" name="Picture 28"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26173" y="2911110"/>
            <a:ext cx="1196219" cy="629589"/>
          </a:xfrm>
          <a:prstGeom prst="rect">
            <a:avLst/>
          </a:prstGeom>
        </p:spPr>
      </p:pic>
      <p:sp>
        <p:nvSpPr>
          <p:cNvPr id="30" name="TextBox 29"/>
          <p:cNvSpPr txBox="1"/>
          <p:nvPr/>
        </p:nvSpPr>
        <p:spPr>
          <a:xfrm>
            <a:off x="7262703" y="3086793"/>
            <a:ext cx="749704" cy="323165"/>
          </a:xfrm>
          <a:prstGeom prst="rect">
            <a:avLst/>
          </a:prstGeom>
          <a:noFill/>
        </p:spPr>
        <p:txBody>
          <a:bodyPr wrap="square" rtlCol="0">
            <a:spAutoFit/>
          </a:bodyPr>
          <a:lstStyle/>
          <a:p>
            <a:r>
              <a:rPr lang="en-US" sz="1500" dirty="0" smtClean="0"/>
              <a:t>with</a:t>
            </a:r>
            <a:endParaRPr lang="en-US" sz="1500" dirty="0"/>
          </a:p>
        </p:txBody>
      </p:sp>
      <p:sp>
        <p:nvSpPr>
          <p:cNvPr id="31" name="TextBox 30"/>
          <p:cNvSpPr txBox="1"/>
          <p:nvPr/>
        </p:nvSpPr>
        <p:spPr>
          <a:xfrm>
            <a:off x="6938417" y="1771575"/>
            <a:ext cx="2083868" cy="323165"/>
          </a:xfrm>
          <a:prstGeom prst="rect">
            <a:avLst/>
          </a:prstGeom>
          <a:noFill/>
        </p:spPr>
        <p:txBody>
          <a:bodyPr wrap="square" rtlCol="0">
            <a:spAutoFit/>
          </a:bodyPr>
          <a:lstStyle/>
          <a:p>
            <a:r>
              <a:rPr lang="en-US" sz="1500" dirty="0"/>
              <a:t>v</a:t>
            </a:r>
            <a:r>
              <a:rPr lang="en-US" sz="1500" dirty="0" smtClean="0"/>
              <a:t>alid only in the range</a:t>
            </a:r>
            <a:endParaRPr lang="en-US" sz="1500" dirty="0"/>
          </a:p>
        </p:txBody>
      </p:sp>
      <p:sp>
        <p:nvSpPr>
          <p:cNvPr id="35" name="Rounded Rectangle 34"/>
          <p:cNvSpPr/>
          <p:nvPr/>
        </p:nvSpPr>
        <p:spPr>
          <a:xfrm>
            <a:off x="2621259" y="1438577"/>
            <a:ext cx="4202119" cy="2391265"/>
          </a:xfrm>
          <a:prstGeom prst="roundRect">
            <a:avLst/>
          </a:prstGeom>
          <a:noFill/>
          <a:ln w="28575" cmpd="sng">
            <a:solidFill>
              <a:srgbClr val="8686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 name="Picture 35"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31089" y="1649985"/>
            <a:ext cx="3790206" cy="932442"/>
          </a:xfrm>
          <a:prstGeom prst="rect">
            <a:avLst/>
          </a:prstGeom>
        </p:spPr>
      </p:pic>
      <p:pic>
        <p:nvPicPr>
          <p:cNvPr id="37" name="Picture 36"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86088" y="2765293"/>
            <a:ext cx="3835207" cy="945668"/>
          </a:xfrm>
          <a:prstGeom prst="rect">
            <a:avLst/>
          </a:prstGeom>
        </p:spPr>
      </p:pic>
      <p:pic>
        <p:nvPicPr>
          <p:cNvPr id="38" name="Picture 37" descr="latex-image-1.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5863" y="5244904"/>
            <a:ext cx="5399637" cy="870389"/>
          </a:xfrm>
          <a:prstGeom prst="rect">
            <a:avLst/>
          </a:prstGeom>
        </p:spPr>
      </p:pic>
      <p:pic>
        <p:nvPicPr>
          <p:cNvPr id="46" name="Picture 45"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75512" y="4279885"/>
            <a:ext cx="5208936" cy="712543"/>
          </a:xfrm>
          <a:prstGeom prst="rect">
            <a:avLst/>
          </a:prstGeom>
        </p:spPr>
      </p:pic>
      <p:sp>
        <p:nvSpPr>
          <p:cNvPr id="55" name="TextBox 54"/>
          <p:cNvSpPr txBox="1"/>
          <p:nvPr/>
        </p:nvSpPr>
        <p:spPr>
          <a:xfrm>
            <a:off x="4061001" y="6274187"/>
            <a:ext cx="4961284" cy="323165"/>
          </a:xfrm>
          <a:prstGeom prst="rect">
            <a:avLst/>
          </a:prstGeom>
          <a:noFill/>
        </p:spPr>
        <p:txBody>
          <a:bodyPr wrap="square" rtlCol="0">
            <a:spAutoFit/>
          </a:bodyPr>
          <a:lstStyle/>
          <a:p>
            <a:r>
              <a:rPr lang="en-US" sz="1500" dirty="0"/>
              <a:t>v</a:t>
            </a:r>
            <a:r>
              <a:rPr lang="en-US" sz="1500" dirty="0" smtClean="0"/>
              <a:t>alid in the corresponding range of frequencies</a:t>
            </a:r>
            <a:endParaRPr lang="en-US" sz="1500" dirty="0"/>
          </a:p>
        </p:txBody>
      </p:sp>
      <p:sp>
        <p:nvSpPr>
          <p:cNvPr id="56" name="Rounded Rectangle 55"/>
          <p:cNvSpPr/>
          <p:nvPr/>
        </p:nvSpPr>
        <p:spPr>
          <a:xfrm>
            <a:off x="851233" y="4100042"/>
            <a:ext cx="5770062" cy="2147125"/>
          </a:xfrm>
          <a:prstGeom prst="roundRect">
            <a:avLst/>
          </a:prstGeom>
          <a:noFill/>
          <a:ln w="28575" cmpd="sng">
            <a:solidFill>
              <a:srgbClr val="8686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7" name="Group 56"/>
          <p:cNvGrpSpPr>
            <a:grpSpLocks noChangeAspect="1"/>
          </p:cNvGrpSpPr>
          <p:nvPr/>
        </p:nvGrpSpPr>
        <p:grpSpPr>
          <a:xfrm>
            <a:off x="241620" y="1340768"/>
            <a:ext cx="2187248" cy="2187248"/>
            <a:chOff x="393474" y="866514"/>
            <a:chExt cx="2750243" cy="2750243"/>
          </a:xfrm>
        </p:grpSpPr>
        <p:sp>
          <p:nvSpPr>
            <p:cNvPr id="58" name="Donut 57"/>
            <p:cNvSpPr>
              <a:spLocks noChangeAspect="1"/>
            </p:cNvSpPr>
            <p:nvPr/>
          </p:nvSpPr>
          <p:spPr>
            <a:xfrm>
              <a:off x="393474" y="866514"/>
              <a:ext cx="2750243" cy="2750243"/>
            </a:xfrm>
            <a:prstGeom prst="donut">
              <a:avLst>
                <a:gd name="adj" fmla="val 30694"/>
              </a:avLst>
            </a:prstGeom>
            <a:solidFill>
              <a:srgbClr val="AC674C"/>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9" name="Straight Arrow Connector 58"/>
            <p:cNvCxnSpPr/>
            <p:nvPr/>
          </p:nvCxnSpPr>
          <p:spPr>
            <a:xfrm flipV="1">
              <a:off x="1819857" y="2149843"/>
              <a:ext cx="507079" cy="152624"/>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60" name="TextBox 59"/>
          <p:cNvSpPr txBox="1"/>
          <p:nvPr/>
        </p:nvSpPr>
        <p:spPr>
          <a:xfrm>
            <a:off x="1384981" y="2183356"/>
            <a:ext cx="230683" cy="246221"/>
          </a:xfrm>
          <a:prstGeom prst="rect">
            <a:avLst/>
          </a:prstGeom>
          <a:noFill/>
        </p:spPr>
        <p:txBody>
          <a:bodyPr wrap="square" rtlCol="0">
            <a:spAutoFit/>
          </a:bodyPr>
          <a:lstStyle/>
          <a:p>
            <a:r>
              <a:rPr lang="en-US" sz="1000" dirty="0" err="1" smtClean="0"/>
              <a:t>b</a:t>
            </a:r>
            <a:endParaRPr lang="en-US" sz="1000" dirty="0"/>
          </a:p>
        </p:txBody>
      </p:sp>
    </p:spTree>
    <p:extLst>
      <p:ext uri="{BB962C8B-B14F-4D97-AF65-F5344CB8AC3E}">
        <p14:creationId xmlns:p14="http://schemas.microsoft.com/office/powerpoint/2010/main" val="268301132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a:t>
            </a:r>
            <a:r>
              <a:rPr lang="en-US" sz="3000" dirty="0" smtClean="0">
                <a:latin typeface="Arial Rounded MT Bold"/>
                <a:cs typeface="Arial Rounded MT Bold"/>
              </a:rPr>
              <a:t>wall (infinitely thick wall)</a:t>
            </a:r>
            <a:endParaRPr lang="en-US" sz="30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TextBox 39"/>
          <p:cNvSpPr txBox="1"/>
          <p:nvPr/>
        </p:nvSpPr>
        <p:spPr>
          <a:xfrm>
            <a:off x="6319233" y="2113770"/>
            <a:ext cx="230683" cy="246221"/>
          </a:xfrm>
          <a:prstGeom prst="rect">
            <a:avLst/>
          </a:prstGeom>
          <a:noFill/>
        </p:spPr>
        <p:txBody>
          <a:bodyPr wrap="square" rtlCol="0">
            <a:spAutoFit/>
          </a:bodyPr>
          <a:lstStyle/>
          <a:p>
            <a:r>
              <a:rPr lang="en-US" sz="1000" dirty="0" err="1" smtClean="0"/>
              <a:t>b</a:t>
            </a:r>
            <a:endParaRPr lang="en-US" sz="1000" dirty="0"/>
          </a:p>
        </p:txBody>
      </p:sp>
      <p:sp>
        <p:nvSpPr>
          <p:cNvPr id="41" name="TextBox 40"/>
          <p:cNvSpPr txBox="1"/>
          <p:nvPr/>
        </p:nvSpPr>
        <p:spPr>
          <a:xfrm>
            <a:off x="6927833" y="2380251"/>
            <a:ext cx="230683" cy="246221"/>
          </a:xfrm>
          <a:prstGeom prst="rect">
            <a:avLst/>
          </a:prstGeom>
          <a:noFill/>
        </p:spPr>
        <p:txBody>
          <a:bodyPr wrap="square" rtlCol="0">
            <a:spAutoFit/>
          </a:bodyPr>
          <a:lstStyle/>
          <a:p>
            <a:r>
              <a:rPr lang="en-US" sz="1000" dirty="0" err="1"/>
              <a:t>a</a:t>
            </a:r>
            <a:endParaRPr lang="en-US" sz="1000" dirty="0"/>
          </a:p>
        </p:txBody>
      </p:sp>
      <p:cxnSp>
        <p:nvCxnSpPr>
          <p:cNvPr id="42" name="Straight Arrow Connector 41"/>
          <p:cNvCxnSpPr/>
          <p:nvPr/>
        </p:nvCxnSpPr>
        <p:spPr>
          <a:xfrm flipV="1">
            <a:off x="6323255" y="2015138"/>
            <a:ext cx="0" cy="4320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3" name="Right Arrow 42"/>
          <p:cNvSpPr/>
          <p:nvPr/>
        </p:nvSpPr>
        <p:spPr>
          <a:xfrm>
            <a:off x="2807389" y="2281165"/>
            <a:ext cx="642815" cy="484632"/>
          </a:xfrm>
          <a:prstGeom prst="right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4" name="Picture 43"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158" y="6345377"/>
            <a:ext cx="7139474" cy="467999"/>
          </a:xfrm>
          <a:prstGeom prst="rect">
            <a:avLst/>
          </a:prstGeom>
          <a:solidFill>
            <a:schemeClr val="bg1"/>
          </a:solidFill>
        </p:spPr>
      </p:pic>
      <p:pic>
        <p:nvPicPr>
          <p:cNvPr id="47" name="Picture 46"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6242" y="5674098"/>
            <a:ext cx="6243306" cy="467999"/>
          </a:xfrm>
          <a:prstGeom prst="rect">
            <a:avLst/>
          </a:prstGeom>
        </p:spPr>
      </p:pic>
      <p:pic>
        <p:nvPicPr>
          <p:cNvPr id="48" name="Picture 47"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8314" y="4367537"/>
            <a:ext cx="6299163" cy="432000"/>
          </a:xfrm>
          <a:prstGeom prst="rect">
            <a:avLst/>
          </a:prstGeom>
        </p:spPr>
      </p:pic>
      <p:pic>
        <p:nvPicPr>
          <p:cNvPr id="50" name="Picture 49"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8158" y="5002818"/>
            <a:ext cx="7139474" cy="467999"/>
          </a:xfrm>
          <a:prstGeom prst="rect">
            <a:avLst/>
          </a:prstGeom>
        </p:spPr>
      </p:pic>
      <p:pic>
        <p:nvPicPr>
          <p:cNvPr id="51" name="Picture 50" descr="latex-image-1.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35405" y="3732256"/>
            <a:ext cx="6144980" cy="432000"/>
          </a:xfrm>
          <a:prstGeom prst="rect">
            <a:avLst/>
          </a:prstGeom>
        </p:spPr>
      </p:pic>
      <p:grpSp>
        <p:nvGrpSpPr>
          <p:cNvPr id="52" name="Group 51"/>
          <p:cNvGrpSpPr>
            <a:grpSpLocks noChangeAspect="1"/>
          </p:cNvGrpSpPr>
          <p:nvPr/>
        </p:nvGrpSpPr>
        <p:grpSpPr>
          <a:xfrm>
            <a:off x="241620" y="1340768"/>
            <a:ext cx="2187248" cy="2187248"/>
            <a:chOff x="393474" y="866514"/>
            <a:chExt cx="2750243" cy="2750243"/>
          </a:xfrm>
        </p:grpSpPr>
        <p:sp>
          <p:nvSpPr>
            <p:cNvPr id="53" name="Donut 52"/>
            <p:cNvSpPr>
              <a:spLocks noChangeAspect="1"/>
            </p:cNvSpPr>
            <p:nvPr/>
          </p:nvSpPr>
          <p:spPr>
            <a:xfrm>
              <a:off x="393474" y="866514"/>
              <a:ext cx="2750243" cy="2750243"/>
            </a:xfrm>
            <a:prstGeom prst="donut">
              <a:avLst>
                <a:gd name="adj" fmla="val 30694"/>
              </a:avLst>
            </a:prstGeom>
            <a:solidFill>
              <a:srgbClr val="AC674C"/>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4" name="Straight Arrow Connector 53"/>
            <p:cNvCxnSpPr/>
            <p:nvPr/>
          </p:nvCxnSpPr>
          <p:spPr>
            <a:xfrm flipV="1">
              <a:off x="1819857" y="2149843"/>
              <a:ext cx="507079" cy="152624"/>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57" name="TextBox 56"/>
          <p:cNvSpPr txBox="1"/>
          <p:nvPr/>
        </p:nvSpPr>
        <p:spPr>
          <a:xfrm>
            <a:off x="1384981" y="2183356"/>
            <a:ext cx="230683" cy="246221"/>
          </a:xfrm>
          <a:prstGeom prst="rect">
            <a:avLst/>
          </a:prstGeom>
          <a:noFill/>
        </p:spPr>
        <p:txBody>
          <a:bodyPr wrap="square" rtlCol="0">
            <a:spAutoFit/>
          </a:bodyPr>
          <a:lstStyle/>
          <a:p>
            <a:r>
              <a:rPr lang="en-US" sz="1000" dirty="0" err="1" smtClean="0"/>
              <a:t>b</a:t>
            </a:r>
            <a:endParaRPr lang="en-US" sz="1000" dirty="0"/>
          </a:p>
        </p:txBody>
      </p:sp>
      <p:sp>
        <p:nvSpPr>
          <p:cNvPr id="3" name="Frame 2"/>
          <p:cNvSpPr/>
          <p:nvPr/>
        </p:nvSpPr>
        <p:spPr>
          <a:xfrm>
            <a:off x="4093020" y="1366764"/>
            <a:ext cx="4320000" cy="2174445"/>
          </a:xfrm>
          <a:prstGeom prst="frame">
            <a:avLst>
              <a:gd name="adj1" fmla="val 30687"/>
            </a:avLst>
          </a:prstGeom>
          <a:solidFill>
            <a:srgbClr val="A765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8" name="Straight Arrow Connector 57"/>
          <p:cNvCxnSpPr/>
          <p:nvPr/>
        </p:nvCxnSpPr>
        <p:spPr>
          <a:xfrm flipV="1">
            <a:off x="6319233" y="2420888"/>
            <a:ext cx="1438244" cy="1895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533154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Transverse impedance: resistive </a:t>
            </a:r>
            <a:r>
              <a:rPr lang="en-US" sz="3000" dirty="0" smtClean="0">
                <a:latin typeface="Arial Rounded MT Bold"/>
                <a:cs typeface="Arial Rounded MT Bold"/>
              </a:rPr>
              <a:t>wall (infinitely thick wall)</a:t>
            </a:r>
            <a:endParaRPr lang="en-US" sz="30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TextBox 39"/>
          <p:cNvSpPr txBox="1"/>
          <p:nvPr/>
        </p:nvSpPr>
        <p:spPr>
          <a:xfrm>
            <a:off x="6319233" y="2113770"/>
            <a:ext cx="230683" cy="246221"/>
          </a:xfrm>
          <a:prstGeom prst="rect">
            <a:avLst/>
          </a:prstGeom>
          <a:noFill/>
        </p:spPr>
        <p:txBody>
          <a:bodyPr wrap="square" rtlCol="0">
            <a:spAutoFit/>
          </a:bodyPr>
          <a:lstStyle/>
          <a:p>
            <a:r>
              <a:rPr lang="en-US" sz="1000" dirty="0" err="1" smtClean="0"/>
              <a:t>b</a:t>
            </a:r>
            <a:endParaRPr lang="en-US" sz="1000" dirty="0"/>
          </a:p>
        </p:txBody>
      </p:sp>
      <p:sp>
        <p:nvSpPr>
          <p:cNvPr id="41" name="TextBox 40"/>
          <p:cNvSpPr txBox="1"/>
          <p:nvPr/>
        </p:nvSpPr>
        <p:spPr>
          <a:xfrm>
            <a:off x="6927833" y="2380251"/>
            <a:ext cx="230683" cy="246221"/>
          </a:xfrm>
          <a:prstGeom prst="rect">
            <a:avLst/>
          </a:prstGeom>
          <a:noFill/>
        </p:spPr>
        <p:txBody>
          <a:bodyPr wrap="square" rtlCol="0">
            <a:spAutoFit/>
          </a:bodyPr>
          <a:lstStyle/>
          <a:p>
            <a:r>
              <a:rPr lang="en-US" sz="1000" dirty="0" err="1"/>
              <a:t>a</a:t>
            </a:r>
            <a:endParaRPr lang="en-US" sz="1000" dirty="0"/>
          </a:p>
        </p:txBody>
      </p:sp>
      <p:cxnSp>
        <p:nvCxnSpPr>
          <p:cNvPr id="42" name="Straight Arrow Connector 41"/>
          <p:cNvCxnSpPr/>
          <p:nvPr/>
        </p:nvCxnSpPr>
        <p:spPr>
          <a:xfrm flipV="1">
            <a:off x="6323255" y="2015138"/>
            <a:ext cx="0" cy="4320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3" name="Right Arrow 42"/>
          <p:cNvSpPr/>
          <p:nvPr/>
        </p:nvSpPr>
        <p:spPr>
          <a:xfrm>
            <a:off x="2807389" y="2281165"/>
            <a:ext cx="642815" cy="484632"/>
          </a:xfrm>
          <a:prstGeom prst="rightArrow">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4" name="Picture 43"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158" y="6345377"/>
            <a:ext cx="7139474" cy="467999"/>
          </a:xfrm>
          <a:prstGeom prst="rect">
            <a:avLst/>
          </a:prstGeom>
          <a:solidFill>
            <a:schemeClr val="bg1"/>
          </a:solidFill>
        </p:spPr>
      </p:pic>
      <p:pic>
        <p:nvPicPr>
          <p:cNvPr id="47" name="Picture 46"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6242" y="5674098"/>
            <a:ext cx="6243306" cy="467999"/>
          </a:xfrm>
          <a:prstGeom prst="rect">
            <a:avLst/>
          </a:prstGeom>
        </p:spPr>
      </p:pic>
      <p:pic>
        <p:nvPicPr>
          <p:cNvPr id="48" name="Picture 47"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8314" y="4367537"/>
            <a:ext cx="6299163" cy="432000"/>
          </a:xfrm>
          <a:prstGeom prst="rect">
            <a:avLst/>
          </a:prstGeom>
        </p:spPr>
      </p:pic>
      <p:pic>
        <p:nvPicPr>
          <p:cNvPr id="50" name="Picture 49"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8158" y="5002818"/>
            <a:ext cx="7139474" cy="467999"/>
          </a:xfrm>
          <a:prstGeom prst="rect">
            <a:avLst/>
          </a:prstGeom>
        </p:spPr>
      </p:pic>
      <p:pic>
        <p:nvPicPr>
          <p:cNvPr id="51" name="Picture 50" descr="latex-image-1.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35405" y="3732256"/>
            <a:ext cx="6144980" cy="432000"/>
          </a:xfrm>
          <a:prstGeom prst="rect">
            <a:avLst/>
          </a:prstGeom>
        </p:spPr>
      </p:pic>
      <p:grpSp>
        <p:nvGrpSpPr>
          <p:cNvPr id="52" name="Group 51"/>
          <p:cNvGrpSpPr>
            <a:grpSpLocks noChangeAspect="1"/>
          </p:cNvGrpSpPr>
          <p:nvPr/>
        </p:nvGrpSpPr>
        <p:grpSpPr>
          <a:xfrm>
            <a:off x="241620" y="1340768"/>
            <a:ext cx="2187248" cy="2187248"/>
            <a:chOff x="393474" y="866514"/>
            <a:chExt cx="2750243" cy="2750243"/>
          </a:xfrm>
        </p:grpSpPr>
        <p:sp>
          <p:nvSpPr>
            <p:cNvPr id="53" name="Donut 52"/>
            <p:cNvSpPr>
              <a:spLocks noChangeAspect="1"/>
            </p:cNvSpPr>
            <p:nvPr/>
          </p:nvSpPr>
          <p:spPr>
            <a:xfrm>
              <a:off x="393474" y="866514"/>
              <a:ext cx="2750243" cy="2750243"/>
            </a:xfrm>
            <a:prstGeom prst="donut">
              <a:avLst>
                <a:gd name="adj" fmla="val 30694"/>
              </a:avLst>
            </a:prstGeom>
            <a:solidFill>
              <a:srgbClr val="AC674C"/>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4" name="Straight Arrow Connector 53"/>
            <p:cNvCxnSpPr/>
            <p:nvPr/>
          </p:nvCxnSpPr>
          <p:spPr>
            <a:xfrm flipV="1">
              <a:off x="1819857" y="2149843"/>
              <a:ext cx="507079" cy="152624"/>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57" name="TextBox 56"/>
          <p:cNvSpPr txBox="1"/>
          <p:nvPr/>
        </p:nvSpPr>
        <p:spPr>
          <a:xfrm>
            <a:off x="1384981" y="2183356"/>
            <a:ext cx="230683" cy="246221"/>
          </a:xfrm>
          <a:prstGeom prst="rect">
            <a:avLst/>
          </a:prstGeom>
          <a:noFill/>
        </p:spPr>
        <p:txBody>
          <a:bodyPr wrap="square" rtlCol="0">
            <a:spAutoFit/>
          </a:bodyPr>
          <a:lstStyle/>
          <a:p>
            <a:r>
              <a:rPr lang="en-US" sz="1000" dirty="0" err="1" smtClean="0"/>
              <a:t>b</a:t>
            </a:r>
            <a:endParaRPr lang="en-US" sz="1000" dirty="0"/>
          </a:p>
        </p:txBody>
      </p:sp>
      <p:sp>
        <p:nvSpPr>
          <p:cNvPr id="3" name="Frame 2"/>
          <p:cNvSpPr/>
          <p:nvPr/>
        </p:nvSpPr>
        <p:spPr>
          <a:xfrm>
            <a:off x="4093020" y="1366764"/>
            <a:ext cx="4320000" cy="2174445"/>
          </a:xfrm>
          <a:prstGeom prst="frame">
            <a:avLst>
              <a:gd name="adj1" fmla="val 30687"/>
            </a:avLst>
          </a:prstGeom>
          <a:solidFill>
            <a:srgbClr val="A765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8" name="Straight Arrow Connector 57"/>
          <p:cNvCxnSpPr/>
          <p:nvPr/>
        </p:nvCxnSpPr>
        <p:spPr>
          <a:xfrm flipV="1">
            <a:off x="6319233" y="2420888"/>
            <a:ext cx="1438244" cy="1895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0" name="Date Placeholder 3"/>
          <p:cNvSpPr>
            <a:spLocks noGrp="1"/>
          </p:cNvSpPr>
          <p:nvPr>
            <p:ph type="dt" sz="half" idx="4294967295"/>
          </p:nvPr>
        </p:nvSpPr>
        <p:spPr>
          <a:xfrm>
            <a:off x="2969335" y="6110240"/>
            <a:ext cx="2133600" cy="365125"/>
          </a:xfrm>
          <a:prstGeom prst="rect">
            <a:avLst/>
          </a:prstGeom>
        </p:spPr>
        <p:txBody>
          <a:bodyPr/>
          <a:lstStyle/>
          <a:p>
            <a:fld id="{B4BFD808-6B56-4447-9401-2398D08EE3C0}" type="datetime1">
              <a:rPr lang="en-US" smtClean="0"/>
              <a:pPr/>
              <a:t>16/09/15</a:t>
            </a:fld>
            <a:endParaRPr lang="en-US" dirty="0"/>
          </a:p>
        </p:txBody>
      </p:sp>
      <p:pic>
        <p:nvPicPr>
          <p:cNvPr id="21" name="Picture 20"/>
          <p:cNvPicPr>
            <a:picLocks noChangeAspect="1"/>
          </p:cNvPicPr>
          <p:nvPr/>
        </p:nvPicPr>
        <p:blipFill>
          <a:blip r:embed="rId10"/>
          <a:stretch>
            <a:fillRect/>
          </a:stretch>
        </p:blipFill>
        <p:spPr>
          <a:xfrm>
            <a:off x="2034397" y="2760592"/>
            <a:ext cx="5723080" cy="3708746"/>
          </a:xfrm>
          <a:prstGeom prst="rect">
            <a:avLst/>
          </a:prstGeom>
          <a:ln>
            <a:solidFill>
              <a:schemeClr val="accent4">
                <a:lumMod val="50000"/>
              </a:schemeClr>
            </a:solidFill>
          </a:ln>
        </p:spPr>
      </p:pic>
      <p:sp>
        <p:nvSpPr>
          <p:cNvPr id="24" name="Rectangle 23"/>
          <p:cNvSpPr/>
          <p:nvPr/>
        </p:nvSpPr>
        <p:spPr>
          <a:xfrm>
            <a:off x="5639681" y="4221088"/>
            <a:ext cx="1812639" cy="11915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693768" y="3140968"/>
            <a:ext cx="1683273" cy="369332"/>
          </a:xfrm>
          <a:prstGeom prst="rect">
            <a:avLst/>
          </a:prstGeom>
          <a:solidFill>
            <a:srgbClr val="FFFFFF"/>
          </a:solidFill>
          <a:ln>
            <a:solidFill>
              <a:schemeClr val="accent5">
                <a:lumMod val="50000"/>
              </a:schemeClr>
            </a:solidFill>
          </a:ln>
        </p:spPr>
        <p:txBody>
          <a:bodyPr wrap="square" rtlCol="0">
            <a:spAutoFit/>
          </a:bodyPr>
          <a:lstStyle/>
          <a:p>
            <a:r>
              <a:rPr lang="en-US" i="1" dirty="0" err="1" smtClean="0">
                <a:solidFill>
                  <a:schemeClr val="accent5">
                    <a:lumMod val="50000"/>
                  </a:schemeClr>
                </a:solidFill>
              </a:rPr>
              <a:t>Y</a:t>
            </a:r>
            <a:r>
              <a:rPr lang="en-US" i="1" baseline="30000" dirty="0" err="1" smtClean="0">
                <a:solidFill>
                  <a:schemeClr val="accent5">
                    <a:lumMod val="50000"/>
                  </a:schemeClr>
                </a:solidFill>
              </a:rPr>
              <a:t>longitudinal</a:t>
            </a:r>
            <a:r>
              <a:rPr lang="en-US" i="1" dirty="0" smtClean="0">
                <a:solidFill>
                  <a:schemeClr val="accent5">
                    <a:lumMod val="50000"/>
                  </a:schemeClr>
                </a:solidFill>
              </a:rPr>
              <a:t> ≈ 1</a:t>
            </a:r>
            <a:endParaRPr lang="en-US" i="1" dirty="0">
              <a:solidFill>
                <a:schemeClr val="accent5">
                  <a:lumMod val="50000"/>
                </a:schemeClr>
              </a:solidFill>
            </a:endParaRPr>
          </a:p>
        </p:txBody>
      </p:sp>
      <p:grpSp>
        <p:nvGrpSpPr>
          <p:cNvPr id="4" name="Group 3"/>
          <p:cNvGrpSpPr/>
          <p:nvPr/>
        </p:nvGrpSpPr>
        <p:grpSpPr>
          <a:xfrm>
            <a:off x="5747031" y="3083071"/>
            <a:ext cx="1705289" cy="2362153"/>
            <a:chOff x="4932959" y="3083071"/>
            <a:chExt cx="1705289" cy="2362153"/>
          </a:xfrm>
        </p:grpSpPr>
        <p:sp>
          <p:nvSpPr>
            <p:cNvPr id="28" name="TextBox 27"/>
            <p:cNvSpPr txBox="1"/>
            <p:nvPr/>
          </p:nvSpPr>
          <p:spPr>
            <a:xfrm>
              <a:off x="4954975" y="3083071"/>
              <a:ext cx="1683273" cy="369332"/>
            </a:xfrm>
            <a:prstGeom prst="rect">
              <a:avLst/>
            </a:prstGeom>
            <a:noFill/>
          </p:spPr>
          <p:txBody>
            <a:bodyPr wrap="square" rtlCol="0">
              <a:spAutoFit/>
            </a:bodyPr>
            <a:lstStyle/>
            <a:p>
              <a:r>
                <a:rPr lang="en-US" i="1" dirty="0" err="1" smtClean="0">
                  <a:solidFill>
                    <a:srgbClr val="008000"/>
                  </a:solidFill>
                </a:rPr>
                <a:t>Y</a:t>
              </a:r>
              <a:r>
                <a:rPr lang="en-US" i="1" baseline="-25000" dirty="0" err="1" smtClean="0">
                  <a:solidFill>
                    <a:srgbClr val="008000"/>
                  </a:solidFill>
                </a:rPr>
                <a:t>y</a:t>
              </a:r>
              <a:r>
                <a:rPr lang="en-US" i="1" baseline="30000" dirty="0" err="1" smtClean="0">
                  <a:solidFill>
                    <a:srgbClr val="008000"/>
                  </a:solidFill>
                </a:rPr>
                <a:t>dipolar</a:t>
              </a:r>
              <a:endParaRPr lang="en-US" i="1" dirty="0">
                <a:solidFill>
                  <a:srgbClr val="008000"/>
                </a:solidFill>
              </a:endParaRPr>
            </a:p>
          </p:txBody>
        </p:sp>
        <p:sp>
          <p:nvSpPr>
            <p:cNvPr id="29" name="TextBox 28"/>
            <p:cNvSpPr txBox="1"/>
            <p:nvPr/>
          </p:nvSpPr>
          <p:spPr>
            <a:xfrm>
              <a:off x="4941420" y="3779748"/>
              <a:ext cx="1683273" cy="369332"/>
            </a:xfrm>
            <a:prstGeom prst="rect">
              <a:avLst/>
            </a:prstGeom>
            <a:noFill/>
          </p:spPr>
          <p:txBody>
            <a:bodyPr wrap="square" rtlCol="0">
              <a:spAutoFit/>
            </a:bodyPr>
            <a:lstStyle/>
            <a:p>
              <a:r>
                <a:rPr lang="en-US" i="1" dirty="0" err="1" smtClean="0">
                  <a:solidFill>
                    <a:srgbClr val="2B3F92"/>
                  </a:solidFill>
                </a:rPr>
                <a:t>Y</a:t>
              </a:r>
              <a:r>
                <a:rPr lang="en-US" i="1" baseline="-25000" dirty="0" err="1" smtClean="0">
                  <a:solidFill>
                    <a:srgbClr val="2B3F92"/>
                  </a:solidFill>
                </a:rPr>
                <a:t>x</a:t>
              </a:r>
              <a:r>
                <a:rPr lang="en-US" i="1" baseline="30000" dirty="0" err="1" smtClean="0">
                  <a:solidFill>
                    <a:srgbClr val="2B3F92"/>
                  </a:solidFill>
                </a:rPr>
                <a:t>dipolar</a:t>
              </a:r>
              <a:endParaRPr lang="en-US" i="1" dirty="0">
                <a:solidFill>
                  <a:srgbClr val="2B3F92"/>
                </a:solidFill>
              </a:endParaRPr>
            </a:p>
          </p:txBody>
        </p:sp>
        <p:sp>
          <p:nvSpPr>
            <p:cNvPr id="30" name="TextBox 29"/>
            <p:cNvSpPr txBox="1"/>
            <p:nvPr/>
          </p:nvSpPr>
          <p:spPr>
            <a:xfrm>
              <a:off x="4939448" y="5075892"/>
              <a:ext cx="1683273" cy="369332"/>
            </a:xfrm>
            <a:prstGeom prst="rect">
              <a:avLst/>
            </a:prstGeom>
            <a:noFill/>
          </p:spPr>
          <p:txBody>
            <a:bodyPr wrap="square" rtlCol="0">
              <a:spAutoFit/>
            </a:bodyPr>
            <a:lstStyle/>
            <a:p>
              <a:r>
                <a:rPr lang="en-US" i="1" dirty="0" err="1" smtClean="0">
                  <a:solidFill>
                    <a:srgbClr val="FF0000"/>
                  </a:solidFill>
                </a:rPr>
                <a:t>Y</a:t>
              </a:r>
              <a:r>
                <a:rPr lang="en-US" i="1" baseline="-25000" dirty="0" err="1">
                  <a:solidFill>
                    <a:srgbClr val="FF0000"/>
                  </a:solidFill>
                </a:rPr>
                <a:t>x</a:t>
              </a:r>
              <a:r>
                <a:rPr lang="en-US" i="1" baseline="30000" dirty="0" err="1" smtClean="0">
                  <a:solidFill>
                    <a:srgbClr val="FF0000"/>
                  </a:solidFill>
                </a:rPr>
                <a:t>quadrupolar</a:t>
              </a:r>
              <a:endParaRPr lang="en-US" i="1" dirty="0">
                <a:solidFill>
                  <a:srgbClr val="FF0000"/>
                </a:solidFill>
              </a:endParaRPr>
            </a:p>
          </p:txBody>
        </p:sp>
        <p:sp>
          <p:nvSpPr>
            <p:cNvPr id="31" name="TextBox 30"/>
            <p:cNvSpPr txBox="1"/>
            <p:nvPr/>
          </p:nvSpPr>
          <p:spPr>
            <a:xfrm>
              <a:off x="4932959" y="4183574"/>
              <a:ext cx="1683273" cy="369332"/>
            </a:xfrm>
            <a:prstGeom prst="rect">
              <a:avLst/>
            </a:prstGeom>
            <a:noFill/>
          </p:spPr>
          <p:txBody>
            <a:bodyPr wrap="square" rtlCol="0">
              <a:spAutoFit/>
            </a:bodyPr>
            <a:lstStyle/>
            <a:p>
              <a:r>
                <a:rPr lang="en-US" i="1" dirty="0" err="1" smtClean="0">
                  <a:solidFill>
                    <a:srgbClr val="20B1B0"/>
                  </a:solidFill>
                </a:rPr>
                <a:t>Y</a:t>
              </a:r>
              <a:r>
                <a:rPr lang="en-US" i="1" baseline="-25000" dirty="0" err="1" smtClean="0">
                  <a:solidFill>
                    <a:srgbClr val="20B1B0"/>
                  </a:solidFill>
                </a:rPr>
                <a:t>y</a:t>
              </a:r>
              <a:r>
                <a:rPr lang="en-US" i="1" baseline="30000" dirty="0" err="1" smtClean="0">
                  <a:solidFill>
                    <a:srgbClr val="20B1B0"/>
                  </a:solidFill>
                </a:rPr>
                <a:t>quadrupolar</a:t>
              </a:r>
              <a:endParaRPr lang="en-US" i="1" dirty="0">
                <a:solidFill>
                  <a:srgbClr val="20B1B0"/>
                </a:solidFill>
              </a:endParaRPr>
            </a:p>
          </p:txBody>
        </p:sp>
      </p:grpSp>
    </p:spTree>
    <p:extLst>
      <p:ext uri="{BB962C8B-B14F-4D97-AF65-F5344CB8AC3E}">
        <p14:creationId xmlns:p14="http://schemas.microsoft.com/office/powerpoint/2010/main" val="4193125865"/>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500" dirty="0" smtClean="0">
                <a:latin typeface="Arial Rounded MT Bold"/>
                <a:cs typeface="Arial Rounded MT Bold"/>
              </a:rPr>
              <a:t>Single particle equations of the transverse  </a:t>
            </a:r>
            <a:br>
              <a:rPr lang="en-US" sz="2500" dirty="0" smtClean="0">
                <a:latin typeface="Arial Rounded MT Bold"/>
                <a:cs typeface="Arial Rounded MT Bold"/>
              </a:rPr>
            </a:br>
            <a:r>
              <a:rPr lang="en-US" sz="2500" dirty="0" smtClean="0">
                <a:latin typeface="Arial Rounded MT Bold"/>
                <a:cs typeface="Arial Rounded MT Bold"/>
              </a:rPr>
              <a:t>motion in presence of dipolar wake fields</a:t>
            </a:r>
            <a:endParaRPr lang="en-US" sz="25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33</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6" name="Content Placeholder 2"/>
          <p:cNvSpPr txBox="1">
            <a:spLocks/>
          </p:cNvSpPr>
          <p:nvPr/>
        </p:nvSpPr>
        <p:spPr>
          <a:xfrm>
            <a:off x="306469" y="1920391"/>
            <a:ext cx="4291720" cy="1737209"/>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Arial"/>
              <a:buChar char="–"/>
              <a:defRPr/>
            </a:pPr>
            <a:r>
              <a:rPr lang="en-US" sz="2162" dirty="0" smtClean="0"/>
              <a:t>The single particle in the witness slice </a:t>
            </a:r>
            <a:r>
              <a:rPr lang="en-US" sz="2162" dirty="0" err="1" smtClean="0">
                <a:solidFill>
                  <a:srgbClr val="FF0000"/>
                </a:solidFill>
                <a:latin typeface="Symbol" charset="2"/>
                <a:cs typeface="Symbol" charset="2"/>
              </a:rPr>
              <a:t>l</a:t>
            </a:r>
            <a:r>
              <a:rPr lang="en-US" sz="2162" dirty="0" err="1" smtClean="0">
                <a:solidFill>
                  <a:srgbClr val="FF0000"/>
                </a:solidFill>
              </a:rPr>
              <a:t>(z)dz</a:t>
            </a:r>
            <a:r>
              <a:rPr lang="en-US" sz="2162" dirty="0" smtClean="0">
                <a:solidFill>
                  <a:srgbClr val="FF0000"/>
                </a:solidFill>
              </a:rPr>
              <a:t> </a:t>
            </a:r>
            <a:r>
              <a:rPr lang="en-US" sz="2162" dirty="0" smtClean="0"/>
              <a:t>will feel the external focusing forces and that associated to the wake in s</a:t>
            </a:r>
            <a:r>
              <a:rPr lang="en-US" sz="2162" baseline="-25000" dirty="0" smtClean="0"/>
              <a:t>0</a:t>
            </a:r>
          </a:p>
          <a:p>
            <a:pPr marL="360000" lvl="1" indent="-285750">
              <a:spcBef>
                <a:spcPct val="20000"/>
              </a:spcBef>
              <a:buFont typeface="Arial"/>
              <a:buChar char="–"/>
              <a:defRPr/>
            </a:pPr>
            <a:r>
              <a:rPr lang="en-US" sz="2162" dirty="0" smtClean="0"/>
              <a:t>Space charge here neglected</a:t>
            </a:r>
          </a:p>
          <a:p>
            <a:pPr marL="360000" lvl="1" indent="-285750">
              <a:spcBef>
                <a:spcPct val="20000"/>
              </a:spcBef>
              <a:buFont typeface="Arial"/>
              <a:buChar char="–"/>
              <a:defRPr/>
            </a:pPr>
            <a:r>
              <a:rPr lang="en-US" sz="2162" dirty="0" smtClean="0">
                <a:sym typeface="Wingdings"/>
              </a:rPr>
              <a:t>The wake contribution can extend to several turns</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8" name="Oval 1028"/>
          <p:cNvSpPr>
            <a:spLocks noChangeArrowheads="1"/>
          </p:cNvSpPr>
          <p:nvPr/>
        </p:nvSpPr>
        <p:spPr bwMode="auto">
          <a:xfrm>
            <a:off x="5637120" y="2068655"/>
            <a:ext cx="2323781" cy="593256"/>
          </a:xfrm>
          <a:prstGeom prst="ellipse">
            <a:avLst/>
          </a:prstGeom>
          <a:solidFill>
            <a:srgbClr val="0000FF">
              <a:alpha val="79000"/>
            </a:srgbClr>
          </a:solidFill>
          <a:ln w="9525">
            <a:solidFill>
              <a:srgbClr val="5E53FF"/>
            </a:solidFill>
            <a:round/>
            <a:headEnd/>
            <a:tailEnd/>
          </a:ln>
        </p:spPr>
        <p:txBody>
          <a:bodyPr wrap="none" anchor="ctr">
            <a:prstTxWarp prst="textNoShape">
              <a:avLst/>
            </a:prstTxWarp>
          </a:bodyPr>
          <a:lstStyle/>
          <a:p>
            <a:endParaRPr lang="en-US"/>
          </a:p>
        </p:txBody>
      </p:sp>
      <p:sp>
        <p:nvSpPr>
          <p:cNvPr id="50" name="TextBox 49"/>
          <p:cNvSpPr txBox="1"/>
          <p:nvPr/>
        </p:nvSpPr>
        <p:spPr>
          <a:xfrm>
            <a:off x="7702462" y="2501538"/>
            <a:ext cx="1045792" cy="307777"/>
          </a:xfrm>
          <a:prstGeom prst="rect">
            <a:avLst/>
          </a:prstGeom>
          <a:solidFill>
            <a:srgbClr val="FFFFFF"/>
          </a:solidFill>
          <a:ln>
            <a:solidFill>
              <a:srgbClr val="7F7F7F"/>
            </a:solidFill>
          </a:ln>
        </p:spPr>
        <p:txBody>
          <a:bodyPr wrap="none" rtlCol="0">
            <a:spAutoFit/>
          </a:bodyPr>
          <a:lstStyle/>
          <a:p>
            <a:r>
              <a:rPr lang="en-US" sz="1400" dirty="0" smtClean="0"/>
              <a:t>Bunch head</a:t>
            </a:r>
            <a:endParaRPr lang="en-US" sz="1400" dirty="0"/>
          </a:p>
        </p:txBody>
      </p:sp>
      <p:sp>
        <p:nvSpPr>
          <p:cNvPr id="60" name="TextBox 59"/>
          <p:cNvSpPr txBox="1"/>
          <p:nvPr/>
        </p:nvSpPr>
        <p:spPr>
          <a:xfrm>
            <a:off x="4922608" y="1966653"/>
            <a:ext cx="908159" cy="307777"/>
          </a:xfrm>
          <a:prstGeom prst="rect">
            <a:avLst/>
          </a:prstGeom>
          <a:solidFill>
            <a:srgbClr val="FFFFFF"/>
          </a:solidFill>
          <a:ln>
            <a:solidFill>
              <a:srgbClr val="7F7F7F"/>
            </a:solidFill>
          </a:ln>
        </p:spPr>
        <p:txBody>
          <a:bodyPr wrap="none" rtlCol="0">
            <a:spAutoFit/>
          </a:bodyPr>
          <a:lstStyle/>
          <a:p>
            <a:r>
              <a:rPr lang="en-US" sz="1400" dirty="0" smtClean="0"/>
              <a:t>Bunch tail</a:t>
            </a:r>
            <a:endParaRPr lang="en-US" sz="1400" dirty="0"/>
          </a:p>
        </p:txBody>
      </p:sp>
      <p:sp>
        <p:nvSpPr>
          <p:cNvPr id="62" name="Rectangle 61"/>
          <p:cNvSpPr/>
          <p:nvPr/>
        </p:nvSpPr>
        <p:spPr>
          <a:xfrm>
            <a:off x="6135132" y="2129184"/>
            <a:ext cx="74350" cy="483236"/>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a:off x="7551194" y="2161632"/>
            <a:ext cx="74350" cy="411267"/>
          </a:xfrm>
          <a:prstGeom prst="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6" name="Straight Arrow Connector 65"/>
          <p:cNvCxnSpPr/>
          <p:nvPr/>
        </p:nvCxnSpPr>
        <p:spPr>
          <a:xfrm>
            <a:off x="6135132" y="2908958"/>
            <a:ext cx="1416062" cy="1588"/>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pic>
        <p:nvPicPr>
          <p:cNvPr id="67" name="Picture 66" descr="latex-image-1.pdf"/>
          <p:cNvPicPr>
            <a:picLocks noChangeAspect="1"/>
          </p:cNvPicPr>
          <p:nvPr/>
        </p:nvPicPr>
        <p:blipFill>
          <a:blip r:embed="rId5"/>
          <a:stretch>
            <a:fillRect/>
          </a:stretch>
        </p:blipFill>
        <p:spPr>
          <a:xfrm>
            <a:off x="6508102" y="2910546"/>
            <a:ext cx="661500" cy="252000"/>
          </a:xfrm>
          <a:prstGeom prst="rect">
            <a:avLst/>
          </a:prstGeom>
        </p:spPr>
      </p:pic>
      <p:pic>
        <p:nvPicPr>
          <p:cNvPr id="68" name="Picture 67" descr="Wake1.pdf"/>
          <p:cNvPicPr>
            <a:picLocks noChangeAspect="1"/>
          </p:cNvPicPr>
          <p:nvPr/>
        </p:nvPicPr>
        <p:blipFill>
          <a:blip r:embed="rId6"/>
          <a:stretch>
            <a:fillRect/>
          </a:stretch>
        </p:blipFill>
        <p:spPr>
          <a:xfrm>
            <a:off x="6101166" y="3061930"/>
            <a:ext cx="1475382" cy="1080000"/>
          </a:xfrm>
          <a:prstGeom prst="rect">
            <a:avLst/>
          </a:prstGeom>
        </p:spPr>
      </p:pic>
      <p:pic>
        <p:nvPicPr>
          <p:cNvPr id="69" name="Picture 68" descr="latex-image-1.pdf"/>
          <p:cNvPicPr>
            <a:picLocks noChangeAspect="1"/>
          </p:cNvPicPr>
          <p:nvPr/>
        </p:nvPicPr>
        <p:blipFill>
          <a:blip r:embed="rId7"/>
          <a:stretch>
            <a:fillRect/>
          </a:stretch>
        </p:blipFill>
        <p:spPr>
          <a:xfrm>
            <a:off x="5884132" y="1748760"/>
            <a:ext cx="689684" cy="252000"/>
          </a:xfrm>
          <a:prstGeom prst="rect">
            <a:avLst/>
          </a:prstGeom>
          <a:solidFill>
            <a:schemeClr val="bg1"/>
          </a:solidFill>
        </p:spPr>
      </p:pic>
      <p:pic>
        <p:nvPicPr>
          <p:cNvPr id="70" name="Picture 69" descr="latex-image-1.pdf"/>
          <p:cNvPicPr>
            <a:picLocks noChangeAspect="1"/>
          </p:cNvPicPr>
          <p:nvPr/>
        </p:nvPicPr>
        <p:blipFill>
          <a:blip r:embed="rId8"/>
          <a:stretch>
            <a:fillRect/>
          </a:stretch>
        </p:blipFill>
        <p:spPr>
          <a:xfrm>
            <a:off x="7191056" y="1748760"/>
            <a:ext cx="711900" cy="252000"/>
          </a:xfrm>
          <a:prstGeom prst="rect">
            <a:avLst/>
          </a:prstGeom>
        </p:spPr>
      </p:pic>
      <p:sp>
        <p:nvSpPr>
          <p:cNvPr id="72" name="Left Brace 71"/>
          <p:cNvSpPr/>
          <p:nvPr/>
        </p:nvSpPr>
        <p:spPr>
          <a:xfrm rot="16200000">
            <a:off x="1277172" y="5245292"/>
            <a:ext cx="334819" cy="688931"/>
          </a:xfrm>
          <a:prstGeom prst="leftBrace">
            <a:avLst>
              <a:gd name="adj1" fmla="val 42816"/>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4" name="Left Brace 73"/>
          <p:cNvSpPr/>
          <p:nvPr/>
        </p:nvSpPr>
        <p:spPr>
          <a:xfrm rot="16200000">
            <a:off x="5266146" y="2472082"/>
            <a:ext cx="334817" cy="6629400"/>
          </a:xfrm>
          <a:prstGeom prst="leftBrace">
            <a:avLst>
              <a:gd name="adj1" fmla="val 42816"/>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402166" y="5709478"/>
            <a:ext cx="1639992" cy="338554"/>
          </a:xfrm>
          <a:prstGeom prst="rect">
            <a:avLst/>
          </a:prstGeom>
          <a:noFill/>
        </p:spPr>
        <p:txBody>
          <a:bodyPr wrap="none" rtlCol="0">
            <a:spAutoFit/>
          </a:bodyPr>
          <a:lstStyle/>
          <a:p>
            <a:r>
              <a:rPr lang="en-US" sz="1600" dirty="0" smtClean="0"/>
              <a:t>External Focusing</a:t>
            </a:r>
            <a:endParaRPr lang="en-US" sz="1600" dirty="0"/>
          </a:p>
        </p:txBody>
      </p:sp>
      <p:sp>
        <p:nvSpPr>
          <p:cNvPr id="81" name="TextBox 80"/>
          <p:cNvSpPr txBox="1"/>
          <p:nvPr/>
        </p:nvSpPr>
        <p:spPr>
          <a:xfrm>
            <a:off x="4873418" y="6151034"/>
            <a:ext cx="1139354" cy="338554"/>
          </a:xfrm>
          <a:prstGeom prst="rect">
            <a:avLst/>
          </a:prstGeom>
          <a:noFill/>
        </p:spPr>
        <p:txBody>
          <a:bodyPr wrap="none" rtlCol="0">
            <a:spAutoFit/>
          </a:bodyPr>
          <a:lstStyle/>
          <a:p>
            <a:r>
              <a:rPr lang="en-US" sz="1600" dirty="0" smtClean="0"/>
              <a:t>Wake fields</a:t>
            </a:r>
            <a:endParaRPr lang="en-US" sz="1600" dirty="0"/>
          </a:p>
        </p:txBody>
      </p:sp>
      <p:pic>
        <p:nvPicPr>
          <p:cNvPr id="28" name="Picture 27" descr="latex-image-1.pdf"/>
          <p:cNvPicPr>
            <a:picLocks noChangeAspect="1"/>
          </p:cNvPicPr>
          <p:nvPr/>
        </p:nvPicPr>
        <p:blipFill>
          <a:blip r:embed="rId9"/>
          <a:stretch>
            <a:fillRect/>
          </a:stretch>
        </p:blipFill>
        <p:spPr>
          <a:xfrm>
            <a:off x="575037" y="4942351"/>
            <a:ext cx="8111763" cy="565807"/>
          </a:xfrm>
          <a:prstGeom prst="rect">
            <a:avLst/>
          </a:prstGeom>
        </p:spPr>
      </p:pic>
      <p:pic>
        <p:nvPicPr>
          <p:cNvPr id="29" name="Picture 28" descr="latex-image-1.pdf"/>
          <p:cNvPicPr>
            <a:picLocks noChangeAspect="1"/>
          </p:cNvPicPr>
          <p:nvPr/>
        </p:nvPicPr>
        <p:blipFill>
          <a:blip r:embed="rId10"/>
          <a:stretch>
            <a:fillRect/>
          </a:stretch>
        </p:blipFill>
        <p:spPr>
          <a:xfrm>
            <a:off x="542307" y="4141930"/>
            <a:ext cx="8297824" cy="57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500" dirty="0" smtClean="0">
                <a:latin typeface="Arial Rounded MT Bold"/>
                <a:cs typeface="Arial Rounded MT Bold"/>
              </a:rPr>
              <a:t>Beam deflection kick</a:t>
            </a:r>
            <a:endParaRPr lang="en-US" sz="25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34</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cxnSp>
        <p:nvCxnSpPr>
          <p:cNvPr id="23" name="Straight Arrow Connector 22"/>
          <p:cNvCxnSpPr/>
          <p:nvPr/>
        </p:nvCxnSpPr>
        <p:spPr>
          <a:xfrm flipV="1">
            <a:off x="288133" y="2903708"/>
            <a:ext cx="2277705" cy="1"/>
          </a:xfrm>
          <a:prstGeom prst="straightConnector1">
            <a:avLst/>
          </a:prstGeom>
          <a:ln>
            <a:solidFill>
              <a:srgbClr val="000000"/>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558101" y="2323714"/>
            <a:ext cx="1629868" cy="1190205"/>
          </a:xfrm>
          <a:prstGeom prst="ellipse">
            <a:avLst/>
          </a:prstGeom>
          <a:noFill/>
          <a:ln w="38100" cmpd="sng">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626548" y="2789787"/>
            <a:ext cx="180577" cy="215998"/>
          </a:xfrm>
          <a:prstGeom prst="ellipse">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Arrow Connector 25"/>
          <p:cNvCxnSpPr/>
          <p:nvPr/>
        </p:nvCxnSpPr>
        <p:spPr>
          <a:xfrm flipV="1">
            <a:off x="1348576" y="1991110"/>
            <a:ext cx="4" cy="1834359"/>
          </a:xfrm>
          <a:prstGeom prst="straightConnector1">
            <a:avLst/>
          </a:prstGeom>
          <a:ln>
            <a:solidFill>
              <a:srgbClr val="000000"/>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348576" y="3068633"/>
            <a:ext cx="395998" cy="0"/>
          </a:xfrm>
          <a:prstGeom prst="straightConnector1">
            <a:avLst/>
          </a:prstGeom>
          <a:ln>
            <a:solidFill>
              <a:srgbClr val="262626"/>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1374816" y="3017317"/>
            <a:ext cx="379126" cy="323165"/>
          </a:xfrm>
          <a:prstGeom prst="rect">
            <a:avLst/>
          </a:prstGeom>
          <a:noFill/>
        </p:spPr>
        <p:txBody>
          <a:bodyPr wrap="square" rtlCol="0">
            <a:spAutoFit/>
          </a:bodyPr>
          <a:lstStyle/>
          <a:p>
            <a:r>
              <a:rPr lang="en-US" sz="1500" dirty="0" smtClean="0">
                <a:solidFill>
                  <a:schemeClr val="accent6">
                    <a:lumMod val="50000"/>
                  </a:schemeClr>
                </a:solidFill>
              </a:rPr>
              <a:t>x</a:t>
            </a:r>
            <a:r>
              <a:rPr lang="en-US" sz="1500" baseline="-25000" dirty="0" smtClean="0">
                <a:solidFill>
                  <a:schemeClr val="accent6">
                    <a:lumMod val="50000"/>
                  </a:schemeClr>
                </a:solidFill>
              </a:rPr>
              <a:t>0</a:t>
            </a:r>
            <a:endParaRPr lang="en-US" sz="1500" dirty="0">
              <a:solidFill>
                <a:schemeClr val="accent6">
                  <a:lumMod val="50000"/>
                </a:schemeClr>
              </a:solidFill>
            </a:endParaRPr>
          </a:p>
        </p:txBody>
      </p:sp>
      <p:sp>
        <p:nvSpPr>
          <p:cNvPr id="31" name="TextBox 30"/>
          <p:cNvSpPr txBox="1"/>
          <p:nvPr/>
        </p:nvSpPr>
        <p:spPr>
          <a:xfrm>
            <a:off x="2284356" y="2868566"/>
            <a:ext cx="379126" cy="323165"/>
          </a:xfrm>
          <a:prstGeom prst="rect">
            <a:avLst/>
          </a:prstGeom>
          <a:noFill/>
        </p:spPr>
        <p:txBody>
          <a:bodyPr wrap="square" rtlCol="0">
            <a:spAutoFit/>
          </a:bodyPr>
          <a:lstStyle/>
          <a:p>
            <a:r>
              <a:rPr lang="en-US" sz="1500" dirty="0" smtClean="0">
                <a:solidFill>
                  <a:schemeClr val="accent6">
                    <a:lumMod val="50000"/>
                  </a:schemeClr>
                </a:solidFill>
              </a:rPr>
              <a:t>x</a:t>
            </a:r>
            <a:endParaRPr lang="en-US" sz="1500" dirty="0">
              <a:solidFill>
                <a:schemeClr val="accent6">
                  <a:lumMod val="50000"/>
                </a:schemeClr>
              </a:solidFill>
            </a:endParaRPr>
          </a:p>
        </p:txBody>
      </p:sp>
      <p:sp>
        <p:nvSpPr>
          <p:cNvPr id="32" name="TextBox 31"/>
          <p:cNvSpPr txBox="1"/>
          <p:nvPr/>
        </p:nvSpPr>
        <p:spPr>
          <a:xfrm>
            <a:off x="1348576" y="1962065"/>
            <a:ext cx="379126" cy="323165"/>
          </a:xfrm>
          <a:prstGeom prst="rect">
            <a:avLst/>
          </a:prstGeom>
          <a:noFill/>
        </p:spPr>
        <p:txBody>
          <a:bodyPr wrap="square" rtlCol="0">
            <a:spAutoFit/>
          </a:bodyPr>
          <a:lstStyle/>
          <a:p>
            <a:r>
              <a:rPr lang="en-US" sz="1500" dirty="0" smtClean="0">
                <a:solidFill>
                  <a:schemeClr val="accent6">
                    <a:lumMod val="50000"/>
                  </a:schemeClr>
                </a:solidFill>
              </a:rPr>
              <a:t>y</a:t>
            </a:r>
            <a:endParaRPr lang="en-US" sz="1500" dirty="0">
              <a:solidFill>
                <a:schemeClr val="accent6">
                  <a:lumMod val="50000"/>
                </a:schemeClr>
              </a:solidFill>
            </a:endParaRPr>
          </a:p>
        </p:txBody>
      </p:sp>
      <p:sp>
        <p:nvSpPr>
          <p:cNvPr id="33" name="TextBox 32"/>
          <p:cNvSpPr txBox="1"/>
          <p:nvPr/>
        </p:nvSpPr>
        <p:spPr>
          <a:xfrm>
            <a:off x="326620" y="1362583"/>
            <a:ext cx="2149412" cy="553998"/>
          </a:xfrm>
          <a:prstGeom prst="rect">
            <a:avLst/>
          </a:prstGeom>
          <a:noFill/>
        </p:spPr>
        <p:txBody>
          <a:bodyPr wrap="square" rtlCol="0">
            <a:spAutoFit/>
          </a:bodyPr>
          <a:lstStyle/>
          <a:p>
            <a:r>
              <a:rPr lang="en-US" sz="1500" dirty="0" smtClean="0"/>
              <a:t>Off-axis traversal of symmetric chamber</a:t>
            </a:r>
            <a:endParaRPr lang="en-US" sz="1500" dirty="0"/>
          </a:p>
        </p:txBody>
      </p:sp>
      <p:cxnSp>
        <p:nvCxnSpPr>
          <p:cNvPr id="34" name="Straight Arrow Connector 33"/>
          <p:cNvCxnSpPr/>
          <p:nvPr/>
        </p:nvCxnSpPr>
        <p:spPr>
          <a:xfrm flipV="1">
            <a:off x="302161" y="5507450"/>
            <a:ext cx="2277705" cy="1"/>
          </a:xfrm>
          <a:prstGeom prst="straightConnector1">
            <a:avLst/>
          </a:prstGeom>
          <a:ln>
            <a:solidFill>
              <a:srgbClr val="000000"/>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1362604" y="4618977"/>
            <a:ext cx="4" cy="1834359"/>
          </a:xfrm>
          <a:prstGeom prst="straightConnector1">
            <a:avLst/>
          </a:prstGeom>
          <a:ln>
            <a:solidFill>
              <a:srgbClr val="000000"/>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2298384" y="5496433"/>
            <a:ext cx="379126" cy="323165"/>
          </a:xfrm>
          <a:prstGeom prst="rect">
            <a:avLst/>
          </a:prstGeom>
          <a:noFill/>
        </p:spPr>
        <p:txBody>
          <a:bodyPr wrap="square" rtlCol="0">
            <a:spAutoFit/>
          </a:bodyPr>
          <a:lstStyle/>
          <a:p>
            <a:r>
              <a:rPr lang="en-US" sz="1500" dirty="0" smtClean="0">
                <a:solidFill>
                  <a:schemeClr val="accent6">
                    <a:lumMod val="50000"/>
                  </a:schemeClr>
                </a:solidFill>
              </a:rPr>
              <a:t>x</a:t>
            </a:r>
            <a:endParaRPr lang="en-US" sz="1500" dirty="0">
              <a:solidFill>
                <a:schemeClr val="accent6">
                  <a:lumMod val="50000"/>
                </a:schemeClr>
              </a:solidFill>
            </a:endParaRPr>
          </a:p>
        </p:txBody>
      </p:sp>
      <p:sp>
        <p:nvSpPr>
          <p:cNvPr id="37" name="TextBox 36"/>
          <p:cNvSpPr txBox="1"/>
          <p:nvPr/>
        </p:nvSpPr>
        <p:spPr>
          <a:xfrm>
            <a:off x="1324117" y="4577104"/>
            <a:ext cx="379126" cy="323165"/>
          </a:xfrm>
          <a:prstGeom prst="rect">
            <a:avLst/>
          </a:prstGeom>
          <a:noFill/>
        </p:spPr>
        <p:txBody>
          <a:bodyPr wrap="square" rtlCol="0">
            <a:spAutoFit/>
          </a:bodyPr>
          <a:lstStyle/>
          <a:p>
            <a:r>
              <a:rPr lang="en-US" sz="1500" dirty="0" smtClean="0">
                <a:solidFill>
                  <a:schemeClr val="accent6">
                    <a:lumMod val="50000"/>
                  </a:schemeClr>
                </a:solidFill>
              </a:rPr>
              <a:t>y</a:t>
            </a:r>
            <a:endParaRPr lang="en-US" sz="1500" dirty="0">
              <a:solidFill>
                <a:schemeClr val="accent6">
                  <a:lumMod val="50000"/>
                </a:schemeClr>
              </a:solidFill>
            </a:endParaRPr>
          </a:p>
        </p:txBody>
      </p:sp>
      <p:sp>
        <p:nvSpPr>
          <p:cNvPr id="38" name="Oval 37"/>
          <p:cNvSpPr/>
          <p:nvPr/>
        </p:nvSpPr>
        <p:spPr>
          <a:xfrm>
            <a:off x="1268535" y="5417654"/>
            <a:ext cx="180577" cy="215998"/>
          </a:xfrm>
          <a:prstGeom prst="ellipse">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L-Shape 38"/>
          <p:cNvSpPr/>
          <p:nvPr/>
        </p:nvSpPr>
        <p:spPr>
          <a:xfrm>
            <a:off x="473245" y="5417654"/>
            <a:ext cx="1590436" cy="724132"/>
          </a:xfrm>
          <a:prstGeom prst="corner">
            <a:avLst>
              <a:gd name="adj1" fmla="val 34568"/>
              <a:gd name="adj2" fmla="val 27552"/>
            </a:avLst>
          </a:prstGeom>
          <a:solidFill>
            <a:srgbClr val="262626"/>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40" name="L-Shape 39"/>
          <p:cNvSpPr/>
          <p:nvPr/>
        </p:nvSpPr>
        <p:spPr>
          <a:xfrm flipV="1">
            <a:off x="473244" y="4900269"/>
            <a:ext cx="1590437" cy="733383"/>
          </a:xfrm>
          <a:prstGeom prst="corner">
            <a:avLst>
              <a:gd name="adj1" fmla="val 34568"/>
              <a:gd name="adj2" fmla="val 27552"/>
            </a:avLst>
          </a:prstGeom>
          <a:solidFill>
            <a:srgbClr val="262626"/>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41" name="Rectangle 40"/>
          <p:cNvSpPr/>
          <p:nvPr/>
        </p:nvSpPr>
        <p:spPr>
          <a:xfrm>
            <a:off x="2089341" y="5146745"/>
            <a:ext cx="49502" cy="756833"/>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702239" y="5140330"/>
            <a:ext cx="49502" cy="756833"/>
          </a:xfrm>
          <a:prstGeom prst="rect">
            <a:avLst/>
          </a:prstGeom>
          <a:solidFill>
            <a:srgbClr val="8686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457200" y="4028043"/>
            <a:ext cx="2149412" cy="553998"/>
          </a:xfrm>
          <a:prstGeom prst="rect">
            <a:avLst/>
          </a:prstGeom>
          <a:noFill/>
        </p:spPr>
        <p:txBody>
          <a:bodyPr wrap="square" rtlCol="0">
            <a:spAutoFit/>
          </a:bodyPr>
          <a:lstStyle/>
          <a:p>
            <a:r>
              <a:rPr lang="en-US" sz="1500" dirty="0"/>
              <a:t>T</a:t>
            </a:r>
            <a:r>
              <a:rPr lang="en-US" sz="1500" dirty="0" smtClean="0"/>
              <a:t>raversal of asymmetric chamber</a:t>
            </a:r>
            <a:endParaRPr lang="en-US" sz="1500" dirty="0"/>
          </a:p>
        </p:txBody>
      </p:sp>
      <p:pic>
        <p:nvPicPr>
          <p:cNvPr id="44" name="Picture 43" descr="latex-image-1.pdf"/>
          <p:cNvPicPr>
            <a:picLocks noChangeAspect="1"/>
          </p:cNvPicPr>
          <p:nvPr/>
        </p:nvPicPr>
        <p:blipFill rotWithShape="1">
          <a:blip r:embed="rId5">
            <a:extLst>
              <a:ext uri="{28A0092B-C50C-407E-A947-70E740481C1C}">
                <a14:useLocalDpi xmlns:a14="http://schemas.microsoft.com/office/drawing/2010/main" val="0"/>
              </a:ext>
            </a:extLst>
          </a:blip>
          <a:srcRect b="63724"/>
          <a:stretch/>
        </p:blipFill>
        <p:spPr>
          <a:xfrm>
            <a:off x="3331928" y="1613949"/>
            <a:ext cx="5542657" cy="1009808"/>
          </a:xfrm>
          <a:prstGeom prst="rect">
            <a:avLst/>
          </a:prstGeom>
        </p:spPr>
      </p:pic>
      <p:sp>
        <p:nvSpPr>
          <p:cNvPr id="47" name="TextBox 46"/>
          <p:cNvSpPr txBox="1"/>
          <p:nvPr/>
        </p:nvSpPr>
        <p:spPr>
          <a:xfrm>
            <a:off x="5930631" y="3292269"/>
            <a:ext cx="430906" cy="323165"/>
          </a:xfrm>
          <a:prstGeom prst="rect">
            <a:avLst/>
          </a:prstGeom>
          <a:noFill/>
        </p:spPr>
        <p:txBody>
          <a:bodyPr wrap="square" rtlCol="0">
            <a:spAutoFit/>
          </a:bodyPr>
          <a:lstStyle/>
          <a:p>
            <a:r>
              <a:rPr lang="en-US" sz="1500" dirty="0" smtClean="0">
                <a:solidFill>
                  <a:schemeClr val="accent5">
                    <a:lumMod val="50000"/>
                  </a:schemeClr>
                </a:solidFill>
              </a:rPr>
              <a:t>or</a:t>
            </a:r>
            <a:endParaRPr lang="en-US" sz="1500" dirty="0">
              <a:solidFill>
                <a:schemeClr val="accent5">
                  <a:lumMod val="50000"/>
                </a:schemeClr>
              </a:solidFill>
            </a:endParaRPr>
          </a:p>
        </p:txBody>
      </p:sp>
      <p:pic>
        <p:nvPicPr>
          <p:cNvPr id="51" name="Picture 50"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34095" y="3615434"/>
            <a:ext cx="6009905" cy="684000"/>
          </a:xfrm>
          <a:prstGeom prst="rect">
            <a:avLst/>
          </a:prstGeom>
        </p:spPr>
      </p:pic>
      <p:pic>
        <p:nvPicPr>
          <p:cNvPr id="52" name="Picture 51"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25725" y="2623757"/>
            <a:ext cx="5426181" cy="576000"/>
          </a:xfrm>
          <a:prstGeom prst="rect">
            <a:avLst/>
          </a:prstGeom>
        </p:spPr>
      </p:pic>
      <p:pic>
        <p:nvPicPr>
          <p:cNvPr id="53" name="Picture 52"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23062" y="4863377"/>
            <a:ext cx="4867691" cy="684000"/>
          </a:xfrm>
          <a:prstGeom prst="rect">
            <a:avLst/>
          </a:prstGeom>
        </p:spPr>
      </p:pic>
    </p:spTree>
    <p:extLst>
      <p:ext uri="{BB962C8B-B14F-4D97-AF65-F5344CB8AC3E}">
        <p14:creationId xmlns:p14="http://schemas.microsoft.com/office/powerpoint/2010/main" val="19955699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animBg="1"/>
      <p:bldP spid="39" grpId="0" animBg="1"/>
      <p:bldP spid="40" grpId="0" animBg="1"/>
      <p:bldP spid="41" grpId="0" animBg="1"/>
      <p:bldP spid="42" grpId="0" animBg="1"/>
      <p:bldP spid="4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500" dirty="0" smtClean="0">
                <a:latin typeface="Arial Rounded MT Bold"/>
                <a:cs typeface="Arial Rounded MT Bold"/>
              </a:rPr>
              <a:t>Beam </a:t>
            </a:r>
            <a:r>
              <a:rPr lang="en-US" sz="2500" smtClean="0">
                <a:latin typeface="Arial Rounded MT Bold"/>
                <a:cs typeface="Arial Rounded MT Bold"/>
              </a:rPr>
              <a:t>deflection kick</a:t>
            </a:r>
            <a:endParaRPr lang="en-US" sz="25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35</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cxnSp>
        <p:nvCxnSpPr>
          <p:cNvPr id="23" name="Straight Arrow Connector 22"/>
          <p:cNvCxnSpPr/>
          <p:nvPr/>
        </p:nvCxnSpPr>
        <p:spPr>
          <a:xfrm flipV="1">
            <a:off x="288133" y="2903708"/>
            <a:ext cx="2277705" cy="1"/>
          </a:xfrm>
          <a:prstGeom prst="straightConnector1">
            <a:avLst/>
          </a:prstGeom>
          <a:ln>
            <a:solidFill>
              <a:schemeClr val="accent6">
                <a:lumMod val="50000"/>
              </a:schemeClr>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558101" y="2323714"/>
            <a:ext cx="1629868" cy="119020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626548" y="2789787"/>
            <a:ext cx="180577" cy="215998"/>
          </a:xfrm>
          <a:prstGeom prst="ellipse">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Arrow Connector 25"/>
          <p:cNvCxnSpPr/>
          <p:nvPr/>
        </p:nvCxnSpPr>
        <p:spPr>
          <a:xfrm flipV="1">
            <a:off x="1348576" y="1991110"/>
            <a:ext cx="4" cy="1834359"/>
          </a:xfrm>
          <a:prstGeom prst="straightConnector1">
            <a:avLst/>
          </a:prstGeom>
          <a:ln>
            <a:solidFill>
              <a:schemeClr val="accent6">
                <a:lumMod val="50000"/>
              </a:schemeClr>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348576" y="3068633"/>
            <a:ext cx="395998" cy="0"/>
          </a:xfrm>
          <a:prstGeom prst="straightConnector1">
            <a:avLst/>
          </a:prstGeom>
          <a:ln>
            <a:solidFill>
              <a:srgbClr val="262626"/>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1374816" y="3017317"/>
            <a:ext cx="379126" cy="323165"/>
          </a:xfrm>
          <a:prstGeom prst="rect">
            <a:avLst/>
          </a:prstGeom>
          <a:noFill/>
        </p:spPr>
        <p:txBody>
          <a:bodyPr wrap="square" rtlCol="0">
            <a:spAutoFit/>
          </a:bodyPr>
          <a:lstStyle/>
          <a:p>
            <a:r>
              <a:rPr lang="en-US" sz="1500" dirty="0" smtClean="0">
                <a:solidFill>
                  <a:schemeClr val="accent6">
                    <a:lumMod val="50000"/>
                  </a:schemeClr>
                </a:solidFill>
              </a:rPr>
              <a:t>x</a:t>
            </a:r>
            <a:r>
              <a:rPr lang="en-US" sz="1500" baseline="-25000" dirty="0" smtClean="0">
                <a:solidFill>
                  <a:schemeClr val="accent6">
                    <a:lumMod val="50000"/>
                  </a:schemeClr>
                </a:solidFill>
              </a:rPr>
              <a:t>0</a:t>
            </a:r>
            <a:endParaRPr lang="en-US" sz="1500" dirty="0">
              <a:solidFill>
                <a:schemeClr val="accent6">
                  <a:lumMod val="50000"/>
                </a:schemeClr>
              </a:solidFill>
            </a:endParaRPr>
          </a:p>
        </p:txBody>
      </p:sp>
      <p:sp>
        <p:nvSpPr>
          <p:cNvPr id="31" name="TextBox 30"/>
          <p:cNvSpPr txBox="1"/>
          <p:nvPr/>
        </p:nvSpPr>
        <p:spPr>
          <a:xfrm>
            <a:off x="2284356" y="2868566"/>
            <a:ext cx="379126" cy="323165"/>
          </a:xfrm>
          <a:prstGeom prst="rect">
            <a:avLst/>
          </a:prstGeom>
          <a:noFill/>
        </p:spPr>
        <p:txBody>
          <a:bodyPr wrap="square" rtlCol="0">
            <a:spAutoFit/>
          </a:bodyPr>
          <a:lstStyle/>
          <a:p>
            <a:r>
              <a:rPr lang="en-US" sz="1500" dirty="0" smtClean="0">
                <a:solidFill>
                  <a:schemeClr val="accent6">
                    <a:lumMod val="50000"/>
                  </a:schemeClr>
                </a:solidFill>
              </a:rPr>
              <a:t>x</a:t>
            </a:r>
            <a:endParaRPr lang="en-US" sz="1500" dirty="0">
              <a:solidFill>
                <a:schemeClr val="accent6">
                  <a:lumMod val="50000"/>
                </a:schemeClr>
              </a:solidFill>
            </a:endParaRPr>
          </a:p>
        </p:txBody>
      </p:sp>
      <p:sp>
        <p:nvSpPr>
          <p:cNvPr id="32" name="TextBox 31"/>
          <p:cNvSpPr txBox="1"/>
          <p:nvPr/>
        </p:nvSpPr>
        <p:spPr>
          <a:xfrm>
            <a:off x="1348576" y="1962065"/>
            <a:ext cx="379126" cy="323165"/>
          </a:xfrm>
          <a:prstGeom prst="rect">
            <a:avLst/>
          </a:prstGeom>
          <a:noFill/>
        </p:spPr>
        <p:txBody>
          <a:bodyPr wrap="square" rtlCol="0">
            <a:spAutoFit/>
          </a:bodyPr>
          <a:lstStyle/>
          <a:p>
            <a:r>
              <a:rPr lang="en-US" sz="1500" dirty="0" smtClean="0">
                <a:solidFill>
                  <a:schemeClr val="accent6">
                    <a:lumMod val="50000"/>
                  </a:schemeClr>
                </a:solidFill>
              </a:rPr>
              <a:t>y</a:t>
            </a:r>
            <a:endParaRPr lang="en-US" sz="1500" dirty="0">
              <a:solidFill>
                <a:schemeClr val="accent6">
                  <a:lumMod val="50000"/>
                </a:schemeClr>
              </a:solidFill>
            </a:endParaRPr>
          </a:p>
        </p:txBody>
      </p:sp>
      <p:sp>
        <p:nvSpPr>
          <p:cNvPr id="33" name="TextBox 32"/>
          <p:cNvSpPr txBox="1"/>
          <p:nvPr/>
        </p:nvSpPr>
        <p:spPr>
          <a:xfrm>
            <a:off x="326620" y="1362583"/>
            <a:ext cx="2149412" cy="553998"/>
          </a:xfrm>
          <a:prstGeom prst="rect">
            <a:avLst/>
          </a:prstGeom>
          <a:noFill/>
        </p:spPr>
        <p:txBody>
          <a:bodyPr wrap="square" rtlCol="0">
            <a:spAutoFit/>
          </a:bodyPr>
          <a:lstStyle/>
          <a:p>
            <a:r>
              <a:rPr lang="en-US" sz="1500" dirty="0" smtClean="0"/>
              <a:t>Off-axis traversal of symmetric chamber</a:t>
            </a:r>
            <a:endParaRPr lang="en-US" sz="1500" dirty="0"/>
          </a:p>
        </p:txBody>
      </p:sp>
      <p:cxnSp>
        <p:nvCxnSpPr>
          <p:cNvPr id="34" name="Straight Arrow Connector 33"/>
          <p:cNvCxnSpPr/>
          <p:nvPr/>
        </p:nvCxnSpPr>
        <p:spPr>
          <a:xfrm flipV="1">
            <a:off x="302161" y="5507450"/>
            <a:ext cx="2277705" cy="1"/>
          </a:xfrm>
          <a:prstGeom prst="straightConnector1">
            <a:avLst/>
          </a:prstGeom>
          <a:ln>
            <a:solidFill>
              <a:schemeClr val="accent6">
                <a:lumMod val="50000"/>
              </a:schemeClr>
            </a:solidFill>
            <a:prstDash val="dash"/>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1362604" y="4618977"/>
            <a:ext cx="4" cy="1834359"/>
          </a:xfrm>
          <a:prstGeom prst="straightConnector1">
            <a:avLst/>
          </a:prstGeom>
          <a:ln>
            <a:solidFill>
              <a:schemeClr val="accent6">
                <a:lumMod val="50000"/>
              </a:schemeClr>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2298384" y="5496433"/>
            <a:ext cx="379126" cy="323165"/>
          </a:xfrm>
          <a:prstGeom prst="rect">
            <a:avLst/>
          </a:prstGeom>
          <a:noFill/>
        </p:spPr>
        <p:txBody>
          <a:bodyPr wrap="square" rtlCol="0">
            <a:spAutoFit/>
          </a:bodyPr>
          <a:lstStyle/>
          <a:p>
            <a:r>
              <a:rPr lang="en-US" sz="1500" dirty="0" smtClean="0">
                <a:solidFill>
                  <a:schemeClr val="accent6">
                    <a:lumMod val="50000"/>
                  </a:schemeClr>
                </a:solidFill>
              </a:rPr>
              <a:t>x</a:t>
            </a:r>
            <a:endParaRPr lang="en-US" sz="1500" dirty="0">
              <a:solidFill>
                <a:schemeClr val="accent6">
                  <a:lumMod val="50000"/>
                </a:schemeClr>
              </a:solidFill>
            </a:endParaRPr>
          </a:p>
        </p:txBody>
      </p:sp>
      <p:sp>
        <p:nvSpPr>
          <p:cNvPr id="37" name="TextBox 36"/>
          <p:cNvSpPr txBox="1"/>
          <p:nvPr/>
        </p:nvSpPr>
        <p:spPr>
          <a:xfrm>
            <a:off x="1324117" y="4577104"/>
            <a:ext cx="379126" cy="323165"/>
          </a:xfrm>
          <a:prstGeom prst="rect">
            <a:avLst/>
          </a:prstGeom>
          <a:noFill/>
        </p:spPr>
        <p:txBody>
          <a:bodyPr wrap="square" rtlCol="0">
            <a:spAutoFit/>
          </a:bodyPr>
          <a:lstStyle/>
          <a:p>
            <a:r>
              <a:rPr lang="en-US" sz="1500" dirty="0" smtClean="0">
                <a:solidFill>
                  <a:schemeClr val="accent6">
                    <a:lumMod val="50000"/>
                  </a:schemeClr>
                </a:solidFill>
              </a:rPr>
              <a:t>y</a:t>
            </a:r>
            <a:endParaRPr lang="en-US" sz="1500" dirty="0">
              <a:solidFill>
                <a:schemeClr val="accent6">
                  <a:lumMod val="50000"/>
                </a:schemeClr>
              </a:solidFill>
            </a:endParaRPr>
          </a:p>
        </p:txBody>
      </p:sp>
      <p:sp>
        <p:nvSpPr>
          <p:cNvPr id="38" name="Oval 37"/>
          <p:cNvSpPr/>
          <p:nvPr/>
        </p:nvSpPr>
        <p:spPr>
          <a:xfrm>
            <a:off x="1268535" y="5417654"/>
            <a:ext cx="180577" cy="215998"/>
          </a:xfrm>
          <a:prstGeom prst="ellipse">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L-Shape 38"/>
          <p:cNvSpPr/>
          <p:nvPr/>
        </p:nvSpPr>
        <p:spPr>
          <a:xfrm>
            <a:off x="473245" y="5417654"/>
            <a:ext cx="1590436" cy="724132"/>
          </a:xfrm>
          <a:prstGeom prst="corner">
            <a:avLst>
              <a:gd name="adj1" fmla="val 34568"/>
              <a:gd name="adj2" fmla="val 27552"/>
            </a:avLst>
          </a:prstGeom>
          <a:solidFill>
            <a:srgbClr val="262626"/>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40" name="L-Shape 39"/>
          <p:cNvSpPr/>
          <p:nvPr/>
        </p:nvSpPr>
        <p:spPr>
          <a:xfrm flipV="1">
            <a:off x="473244" y="4900269"/>
            <a:ext cx="1590437" cy="733383"/>
          </a:xfrm>
          <a:prstGeom prst="corner">
            <a:avLst>
              <a:gd name="adj1" fmla="val 34568"/>
              <a:gd name="adj2" fmla="val 27552"/>
            </a:avLst>
          </a:prstGeom>
          <a:solidFill>
            <a:srgbClr val="262626"/>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41" name="Rectangle 40"/>
          <p:cNvSpPr/>
          <p:nvPr/>
        </p:nvSpPr>
        <p:spPr>
          <a:xfrm>
            <a:off x="2089341" y="5146745"/>
            <a:ext cx="49502" cy="756833"/>
          </a:xfrm>
          <a:prstGeom prst="rect">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702239" y="5140330"/>
            <a:ext cx="49502" cy="756833"/>
          </a:xfrm>
          <a:prstGeom prst="rect">
            <a:avLst/>
          </a:prstGeom>
          <a:solidFill>
            <a:srgbClr val="8686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457200" y="4028043"/>
            <a:ext cx="2149412" cy="553998"/>
          </a:xfrm>
          <a:prstGeom prst="rect">
            <a:avLst/>
          </a:prstGeom>
          <a:noFill/>
        </p:spPr>
        <p:txBody>
          <a:bodyPr wrap="square" rtlCol="0">
            <a:spAutoFit/>
          </a:bodyPr>
          <a:lstStyle/>
          <a:p>
            <a:r>
              <a:rPr lang="en-US" sz="1500" dirty="0"/>
              <a:t>T</a:t>
            </a:r>
            <a:r>
              <a:rPr lang="en-US" sz="1500" dirty="0" smtClean="0"/>
              <a:t>raversal of asymmetric chamber</a:t>
            </a:r>
            <a:endParaRPr lang="en-US" sz="1500" dirty="0"/>
          </a:p>
        </p:txBody>
      </p:sp>
      <p:pic>
        <p:nvPicPr>
          <p:cNvPr id="44" name="Picture 43" descr="latex-image-1.pdf"/>
          <p:cNvPicPr>
            <a:picLocks noChangeAspect="1"/>
          </p:cNvPicPr>
          <p:nvPr/>
        </p:nvPicPr>
        <p:blipFill rotWithShape="1">
          <a:blip r:embed="rId5">
            <a:extLst>
              <a:ext uri="{28A0092B-C50C-407E-A947-70E740481C1C}">
                <a14:useLocalDpi xmlns:a14="http://schemas.microsoft.com/office/drawing/2010/main" val="0"/>
              </a:ext>
            </a:extLst>
          </a:blip>
          <a:srcRect b="63724"/>
          <a:stretch/>
        </p:blipFill>
        <p:spPr>
          <a:xfrm>
            <a:off x="3331928" y="1613949"/>
            <a:ext cx="5542657" cy="1009808"/>
          </a:xfrm>
          <a:prstGeom prst="rect">
            <a:avLst/>
          </a:prstGeom>
        </p:spPr>
      </p:pic>
      <p:sp>
        <p:nvSpPr>
          <p:cNvPr id="47" name="TextBox 46"/>
          <p:cNvSpPr txBox="1"/>
          <p:nvPr/>
        </p:nvSpPr>
        <p:spPr>
          <a:xfrm>
            <a:off x="5930631" y="3292269"/>
            <a:ext cx="430906" cy="323165"/>
          </a:xfrm>
          <a:prstGeom prst="rect">
            <a:avLst/>
          </a:prstGeom>
          <a:noFill/>
        </p:spPr>
        <p:txBody>
          <a:bodyPr wrap="square" rtlCol="0">
            <a:spAutoFit/>
          </a:bodyPr>
          <a:lstStyle/>
          <a:p>
            <a:r>
              <a:rPr lang="en-US" sz="1500" dirty="0" smtClean="0">
                <a:solidFill>
                  <a:schemeClr val="accent5">
                    <a:lumMod val="50000"/>
                  </a:schemeClr>
                </a:solidFill>
              </a:rPr>
              <a:t>or</a:t>
            </a:r>
            <a:endParaRPr lang="en-US" sz="1500" dirty="0">
              <a:solidFill>
                <a:schemeClr val="accent5">
                  <a:lumMod val="50000"/>
                </a:schemeClr>
              </a:solidFill>
            </a:endParaRPr>
          </a:p>
        </p:txBody>
      </p:sp>
      <p:pic>
        <p:nvPicPr>
          <p:cNvPr id="51" name="Picture 50"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34095" y="3615434"/>
            <a:ext cx="6009905" cy="684000"/>
          </a:xfrm>
          <a:prstGeom prst="rect">
            <a:avLst/>
          </a:prstGeom>
        </p:spPr>
      </p:pic>
      <p:pic>
        <p:nvPicPr>
          <p:cNvPr id="52" name="Picture 51"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25725" y="2623757"/>
            <a:ext cx="5426181" cy="576000"/>
          </a:xfrm>
          <a:prstGeom prst="rect">
            <a:avLst/>
          </a:prstGeom>
        </p:spPr>
      </p:pic>
      <p:pic>
        <p:nvPicPr>
          <p:cNvPr id="53" name="Picture 52"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23062" y="4863377"/>
            <a:ext cx="4867691" cy="684000"/>
          </a:xfrm>
          <a:prstGeom prst="rect">
            <a:avLst/>
          </a:prstGeom>
        </p:spPr>
      </p:pic>
      <p:sp>
        <p:nvSpPr>
          <p:cNvPr id="46" name="Content Placeholder 2"/>
          <p:cNvSpPr txBox="1">
            <a:spLocks/>
          </p:cNvSpPr>
          <p:nvPr/>
        </p:nvSpPr>
        <p:spPr>
          <a:xfrm>
            <a:off x="2700496" y="2400574"/>
            <a:ext cx="4804878" cy="2462803"/>
          </a:xfrm>
          <a:prstGeom prst="rect">
            <a:avLst/>
          </a:prstGeom>
          <a:solidFill>
            <a:schemeClr val="bg1"/>
          </a:solidFill>
          <a:ln w="28575" cmpd="sng">
            <a:solidFill>
              <a:srgbClr val="000000"/>
            </a:solidFill>
          </a:ln>
        </p:spPr>
        <p:txBody>
          <a:bodyPr vert="horz" lIns="91440" tIns="45720" rIns="91440" bIns="45720" rtlCol="0">
            <a:normAutofit fontScale="92500" lnSpcReduction="20000"/>
          </a:bodyPr>
          <a:lstStyle/>
          <a:p>
            <a:pPr marL="74250" lvl="1">
              <a:spcBef>
                <a:spcPct val="20000"/>
              </a:spcBef>
              <a:defRPr/>
            </a:pPr>
            <a:r>
              <a:rPr lang="en-US" sz="2300" dirty="0" smtClean="0"/>
              <a:t>The beam deflection kicks</a:t>
            </a:r>
          </a:p>
          <a:p>
            <a:pPr marL="694800" lvl="2" indent="-342900">
              <a:spcBef>
                <a:spcPct val="20000"/>
              </a:spcBef>
              <a:buFont typeface="Arial"/>
              <a:buChar char="⇒"/>
              <a:defRPr/>
            </a:pPr>
            <a:r>
              <a:rPr lang="en-US" sz="2162" dirty="0" smtClean="0"/>
              <a:t>Are the transverse equivalent of the energy loss in the longitudinal plane</a:t>
            </a:r>
          </a:p>
          <a:p>
            <a:pPr marL="694800" lvl="2" indent="-342900">
              <a:spcBef>
                <a:spcPct val="20000"/>
              </a:spcBef>
              <a:buFont typeface="Arial"/>
              <a:buChar char="⇒"/>
              <a:defRPr/>
            </a:pPr>
            <a:r>
              <a:rPr lang="en-US" sz="2162" dirty="0" smtClean="0"/>
              <a:t>Can be</a:t>
            </a:r>
            <a:r>
              <a:rPr lang="en-US" sz="2162" dirty="0" smtClean="0"/>
              <a:t> </a:t>
            </a:r>
            <a:r>
              <a:rPr lang="en-US" sz="2162" dirty="0" smtClean="0"/>
              <a:t>responsible for intensity dependent orbit variations</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a:p>
            <a:pPr marL="694800" lvl="2" indent="-342900">
              <a:spcBef>
                <a:spcPct val="20000"/>
              </a:spcBef>
              <a:buFont typeface="Arial"/>
              <a:buChar char="⇒"/>
              <a:defRPr/>
            </a:pPr>
            <a:r>
              <a:rPr lang="en-US" sz="2162" dirty="0" smtClean="0"/>
              <a:t>Cause z-dependent orbits and can determine tilted equilibrium bunch distributions for long bunches</a:t>
            </a:r>
            <a:endParaRPr kumimoji="0" lang="en-US" sz="2162" b="0" i="0" u="none" strike="noStrike" kern="1200" cap="none" spc="0" normalizeH="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74051084"/>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36</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6" name="Content Placeholder 2"/>
          <p:cNvSpPr txBox="1">
            <a:spLocks/>
          </p:cNvSpPr>
          <p:nvPr/>
        </p:nvSpPr>
        <p:spPr>
          <a:xfrm>
            <a:off x="306468" y="1358539"/>
            <a:ext cx="8045531" cy="1613261"/>
          </a:xfrm>
          <a:prstGeom prst="rect">
            <a:avLst/>
          </a:prstGeom>
          <a:solidFill>
            <a:schemeClr val="bg1"/>
          </a:solidFill>
          <a:ln>
            <a:solidFill>
              <a:srgbClr val="000000"/>
            </a:solidFill>
          </a:ln>
        </p:spPr>
        <p:txBody>
          <a:bodyPr vert="horz" lIns="91440" tIns="45720" rIns="91440" bIns="45720" rtlCol="0">
            <a:normAutofit fontScale="85000" lnSpcReduction="10000"/>
          </a:bodyPr>
          <a:lstStyle/>
          <a:p>
            <a:pPr marL="360000" lvl="1" indent="-285750">
              <a:spcBef>
                <a:spcPct val="20000"/>
              </a:spcBef>
              <a:buFont typeface="Arial"/>
              <a:buChar char="–"/>
              <a:defRPr/>
            </a:pPr>
            <a:r>
              <a:rPr lang="en-US" sz="2162" dirty="0" smtClean="0"/>
              <a:t>To illustrate the rigid bunch instability we will use some simplifications:</a:t>
            </a:r>
          </a:p>
          <a:p>
            <a:pPr marL="817200" lvl="2" indent="-285750">
              <a:spcBef>
                <a:spcPct val="20000"/>
              </a:spcBef>
              <a:buFont typeface="Lucida Grande"/>
              <a:buChar char="⇒"/>
              <a:defRPr/>
            </a:pPr>
            <a:r>
              <a:rPr lang="en-US" sz="2162" dirty="0" smtClean="0">
                <a:sym typeface="Wingdings"/>
              </a:rPr>
              <a:t>The bunch is point-like and feels an external linear force (i.e. it would execute linear </a:t>
            </a:r>
            <a:r>
              <a:rPr lang="en-US" sz="2162" dirty="0" err="1" smtClean="0">
                <a:sym typeface="Wingdings"/>
              </a:rPr>
              <a:t>betatron</a:t>
            </a:r>
            <a:r>
              <a:rPr lang="en-US" sz="2162" dirty="0" smtClean="0">
                <a:sym typeface="Wingdings"/>
              </a:rPr>
              <a:t> oscillations in absence of the wake forces)</a:t>
            </a:r>
          </a:p>
          <a:p>
            <a:pPr marL="817200" lvl="2" indent="-285750">
              <a:spcBef>
                <a:spcPct val="20000"/>
              </a:spcBef>
              <a:buFont typeface="Lucida Grande"/>
              <a:buChar char="⇒"/>
              <a:defRPr/>
            </a:pPr>
            <a:r>
              <a:rPr lang="en-US" sz="2162" dirty="0" smtClean="0">
                <a:sym typeface="Wingdings"/>
              </a:rPr>
              <a:t>Longitudinal motion is neglected</a:t>
            </a:r>
          </a:p>
          <a:p>
            <a:pPr marL="817200" lvl="2" indent="-285750">
              <a:spcBef>
                <a:spcPct val="20000"/>
              </a:spcBef>
              <a:buFont typeface="Lucida Grande"/>
              <a:buChar char="⇒"/>
              <a:defRPr/>
            </a:pPr>
            <a:r>
              <a:rPr lang="en-US" sz="2162" dirty="0" smtClean="0">
                <a:sym typeface="Wingdings"/>
              </a:rPr>
              <a:t>Smooth approximation </a:t>
            </a:r>
            <a:r>
              <a:rPr lang="en-US" sz="2162" dirty="0" err="1" smtClean="0">
                <a:sym typeface="Wingdings"/>
              </a:rPr>
              <a:t></a:t>
            </a:r>
            <a:r>
              <a:rPr lang="en-US" sz="2162" dirty="0" smtClean="0">
                <a:sym typeface="Wingdings"/>
              </a:rPr>
              <a:t> constant focusing + distributed wake</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 2"/>
          <p:cNvGrpSpPr/>
          <p:nvPr/>
        </p:nvGrpSpPr>
        <p:grpSpPr>
          <a:xfrm>
            <a:off x="306468" y="3352800"/>
            <a:ext cx="8045531" cy="2400852"/>
            <a:chOff x="306468" y="3352800"/>
            <a:chExt cx="8045531" cy="2400852"/>
          </a:xfrm>
        </p:grpSpPr>
        <p:sp>
          <p:nvSpPr>
            <p:cNvPr id="28" name="Down Arrow 27"/>
            <p:cNvSpPr/>
            <p:nvPr/>
          </p:nvSpPr>
          <p:spPr>
            <a:xfrm>
              <a:off x="3657600" y="3352800"/>
              <a:ext cx="1066800" cy="990600"/>
            </a:xfrm>
            <a:prstGeom prst="downArrow">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ontent Placeholder 2"/>
            <p:cNvSpPr txBox="1">
              <a:spLocks/>
            </p:cNvSpPr>
            <p:nvPr/>
          </p:nvSpPr>
          <p:spPr>
            <a:xfrm>
              <a:off x="306468" y="4648200"/>
              <a:ext cx="8045531" cy="1105452"/>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Arial"/>
                <a:buChar char="–"/>
                <a:defRPr/>
              </a:pPr>
              <a:r>
                <a:rPr lang="en-US" sz="2162" dirty="0" smtClean="0"/>
                <a:t>In a similar fashion as was done for the Robinson instability in the longitudinal plane we want to</a:t>
              </a:r>
              <a:endParaRPr lang="en-US" sz="2162" dirty="0" smtClean="0">
                <a:sym typeface="Wingdings"/>
              </a:endParaRPr>
            </a:p>
            <a:p>
              <a:pPr marL="817200" lvl="2" indent="-285750">
                <a:spcBef>
                  <a:spcPct val="20000"/>
                </a:spcBef>
                <a:buFont typeface="Lucida Grande"/>
                <a:buChar char="⇒"/>
                <a:defRPr/>
              </a:pPr>
              <a:r>
                <a:rPr lang="en-US" sz="2162" dirty="0" smtClean="0">
                  <a:sym typeface="Wingdings"/>
                </a:rPr>
                <a:t>Calculate the </a:t>
              </a:r>
              <a:r>
                <a:rPr lang="en-US" sz="2162" dirty="0" err="1" smtClean="0">
                  <a:sym typeface="Wingdings"/>
                </a:rPr>
                <a:t>betatron</a:t>
              </a:r>
              <a:r>
                <a:rPr lang="en-US" sz="2162" dirty="0" smtClean="0">
                  <a:sym typeface="Wingdings"/>
                </a:rPr>
                <a:t> tune shift due to the wake</a:t>
              </a:r>
            </a:p>
            <a:p>
              <a:pPr marL="817200" lvl="2" indent="-285750">
                <a:spcBef>
                  <a:spcPct val="20000"/>
                </a:spcBef>
                <a:buFont typeface="Lucida Grande"/>
                <a:buChar char="⇒"/>
                <a:defRPr/>
              </a:pPr>
              <a:r>
                <a:rPr lang="en-US" sz="2162" dirty="0" smtClean="0">
                  <a:sym typeface="Wingdings"/>
                </a:rPr>
                <a:t>Derive possible conditions for the excitation of an unstable motion</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37</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6" name="Content Placeholder 2"/>
          <p:cNvSpPr txBox="1">
            <a:spLocks/>
          </p:cNvSpPr>
          <p:nvPr/>
        </p:nvSpPr>
        <p:spPr>
          <a:xfrm>
            <a:off x="306468" y="1358539"/>
            <a:ext cx="8045531" cy="1613261"/>
          </a:xfrm>
          <a:prstGeom prst="rect">
            <a:avLst/>
          </a:prstGeom>
          <a:solidFill>
            <a:schemeClr val="bg1"/>
          </a:solidFill>
          <a:ln>
            <a:solidFill>
              <a:srgbClr val="000000"/>
            </a:solidFill>
          </a:ln>
        </p:spPr>
        <p:txBody>
          <a:bodyPr vert="horz" lIns="91440" tIns="45720" rIns="91440" bIns="45720" rtlCol="0">
            <a:normAutofit fontScale="85000" lnSpcReduction="10000"/>
          </a:bodyPr>
          <a:lstStyle/>
          <a:p>
            <a:pPr marL="360000" lvl="1" indent="-285750">
              <a:spcBef>
                <a:spcPct val="20000"/>
              </a:spcBef>
              <a:buFont typeface="Arial"/>
              <a:buChar char="–"/>
              <a:defRPr/>
            </a:pPr>
            <a:r>
              <a:rPr lang="en-US" sz="2162" dirty="0" smtClean="0"/>
              <a:t>To illustrate the rigid bunch instability we will use some simplifications:</a:t>
            </a:r>
          </a:p>
          <a:p>
            <a:pPr marL="817200" lvl="2" indent="-285750">
              <a:spcBef>
                <a:spcPct val="20000"/>
              </a:spcBef>
              <a:buFont typeface="Lucida Grande"/>
              <a:buChar char="⇒"/>
              <a:defRPr/>
            </a:pPr>
            <a:r>
              <a:rPr lang="en-US" sz="2162" dirty="0" smtClean="0">
                <a:sym typeface="Wingdings"/>
              </a:rPr>
              <a:t>The bunch is point-like and feels an external linear force (i.e. it would execute linear </a:t>
            </a:r>
            <a:r>
              <a:rPr lang="en-US" sz="2162" dirty="0" err="1" smtClean="0">
                <a:sym typeface="Wingdings"/>
              </a:rPr>
              <a:t>betatron</a:t>
            </a:r>
            <a:r>
              <a:rPr lang="en-US" sz="2162" dirty="0" smtClean="0">
                <a:sym typeface="Wingdings"/>
              </a:rPr>
              <a:t> oscillations in absence of the wake forces)</a:t>
            </a:r>
          </a:p>
          <a:p>
            <a:pPr marL="817200" lvl="2" indent="-285750">
              <a:spcBef>
                <a:spcPct val="20000"/>
              </a:spcBef>
              <a:buFont typeface="Lucida Grande"/>
              <a:buChar char="⇒"/>
              <a:defRPr/>
            </a:pPr>
            <a:r>
              <a:rPr lang="en-US" sz="2162" dirty="0" smtClean="0">
                <a:sym typeface="Wingdings"/>
              </a:rPr>
              <a:t>Longitudinal motion is neglected</a:t>
            </a:r>
          </a:p>
          <a:p>
            <a:pPr marL="817200" lvl="2" indent="-285750">
              <a:spcBef>
                <a:spcPct val="20000"/>
              </a:spcBef>
              <a:buFont typeface="Lucida Grande"/>
              <a:buChar char="⇒"/>
              <a:defRPr/>
            </a:pPr>
            <a:r>
              <a:rPr lang="en-US" sz="2162" dirty="0" smtClean="0">
                <a:sym typeface="Wingdings"/>
              </a:rPr>
              <a:t>Smooth approximation </a:t>
            </a:r>
            <a:r>
              <a:rPr lang="en-US" sz="2162" dirty="0" err="1" smtClean="0">
                <a:sym typeface="Wingdings"/>
              </a:rPr>
              <a:t></a:t>
            </a:r>
            <a:r>
              <a:rPr lang="en-US" sz="2162" dirty="0" smtClean="0">
                <a:sym typeface="Wingdings"/>
              </a:rPr>
              <a:t> constant focusing + distributed wake</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9" name="Picture 8" descr="latex-image-1.pdf"/>
          <p:cNvPicPr>
            <a:picLocks noChangeAspect="1"/>
          </p:cNvPicPr>
          <p:nvPr/>
        </p:nvPicPr>
        <p:blipFill>
          <a:blip r:embed="rId5"/>
          <a:stretch>
            <a:fillRect/>
          </a:stretch>
        </p:blipFill>
        <p:spPr>
          <a:xfrm>
            <a:off x="807278" y="3213652"/>
            <a:ext cx="7210692" cy="805619"/>
          </a:xfrm>
          <a:prstGeom prst="rect">
            <a:avLst/>
          </a:prstGeom>
        </p:spPr>
      </p:pic>
      <p:pic>
        <p:nvPicPr>
          <p:cNvPr id="10" name="Picture 9" descr="latex-image-1.pdf"/>
          <p:cNvPicPr>
            <a:picLocks noChangeAspect="1"/>
          </p:cNvPicPr>
          <p:nvPr/>
        </p:nvPicPr>
        <p:blipFill>
          <a:blip r:embed="rId6"/>
          <a:stretch>
            <a:fillRect/>
          </a:stretch>
        </p:blipFill>
        <p:spPr>
          <a:xfrm>
            <a:off x="541130" y="5142096"/>
            <a:ext cx="1822244" cy="611999"/>
          </a:xfrm>
          <a:prstGeom prst="rect">
            <a:avLst/>
          </a:prstGeom>
        </p:spPr>
      </p:pic>
      <p:grpSp>
        <p:nvGrpSpPr>
          <p:cNvPr id="14" name="Group 13"/>
          <p:cNvGrpSpPr/>
          <p:nvPr/>
        </p:nvGrpSpPr>
        <p:grpSpPr>
          <a:xfrm>
            <a:off x="2695712" y="4695739"/>
            <a:ext cx="5955923" cy="938010"/>
            <a:chOff x="2695712" y="4695739"/>
            <a:chExt cx="5955923" cy="938010"/>
          </a:xfrm>
        </p:grpSpPr>
        <p:sp>
          <p:nvSpPr>
            <p:cNvPr id="11" name="Right Arrow 10"/>
            <p:cNvSpPr/>
            <p:nvPr/>
          </p:nvSpPr>
          <p:spPr>
            <a:xfrm>
              <a:off x="2695712" y="5241487"/>
              <a:ext cx="685800" cy="392262"/>
            </a:xfrm>
            <a:prstGeom prst="rightArrow">
              <a:avLst>
                <a:gd name="adj1" fmla="val 50000"/>
                <a:gd name="adj2" fmla="val 50001"/>
              </a:avLst>
            </a:prstGeom>
            <a:noFill/>
            <a:ln w="63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latex-image-1.pdf"/>
            <p:cNvPicPr>
              <a:picLocks noChangeAspect="1"/>
            </p:cNvPicPr>
            <p:nvPr/>
          </p:nvPicPr>
          <p:blipFill>
            <a:blip r:embed="rId7"/>
            <a:stretch>
              <a:fillRect/>
            </a:stretch>
          </p:blipFill>
          <p:spPr>
            <a:xfrm>
              <a:off x="3697180" y="4695739"/>
              <a:ext cx="4954455" cy="720000"/>
            </a:xfrm>
            <a:prstGeom prst="rect">
              <a:avLst/>
            </a:prstGeom>
          </p:spPr>
        </p:pic>
      </p:grpSp>
      <p:pic>
        <p:nvPicPr>
          <p:cNvPr id="13" name="Picture 12" descr="latex-image-1.pdf"/>
          <p:cNvPicPr>
            <a:picLocks noChangeAspect="1"/>
          </p:cNvPicPr>
          <p:nvPr/>
        </p:nvPicPr>
        <p:blipFill>
          <a:blip r:embed="rId8"/>
          <a:stretch>
            <a:fillRect/>
          </a:stretch>
        </p:blipFill>
        <p:spPr>
          <a:xfrm>
            <a:off x="4648200" y="5754095"/>
            <a:ext cx="3551538" cy="720000"/>
          </a:xfrm>
          <a:prstGeom prst="rect">
            <a:avLst/>
          </a:prstGeom>
        </p:spPr>
      </p:pic>
      <p:grpSp>
        <p:nvGrpSpPr>
          <p:cNvPr id="20" name="Group 19"/>
          <p:cNvGrpSpPr/>
          <p:nvPr/>
        </p:nvGrpSpPr>
        <p:grpSpPr>
          <a:xfrm>
            <a:off x="2514600" y="5798269"/>
            <a:ext cx="2863573" cy="983603"/>
            <a:chOff x="2514600" y="5798269"/>
            <a:chExt cx="2863573" cy="983603"/>
          </a:xfrm>
        </p:grpSpPr>
        <p:sp>
          <p:nvSpPr>
            <p:cNvPr id="15" name="Oval 14"/>
            <p:cNvSpPr/>
            <p:nvPr/>
          </p:nvSpPr>
          <p:spPr>
            <a:xfrm>
              <a:off x="4859130" y="5798269"/>
              <a:ext cx="519043" cy="573818"/>
            </a:xfrm>
            <a:prstGeom prst="ellipse">
              <a:avLst/>
            </a:prstGeom>
            <a:noFill/>
            <a:ln>
              <a:solidFill>
                <a:srgbClr val="558E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rot="10800000" flipV="1">
              <a:off x="3697180" y="6095999"/>
              <a:ext cx="1161950" cy="276087"/>
            </a:xfrm>
            <a:prstGeom prst="straightConnector1">
              <a:avLst/>
            </a:prstGeom>
            <a:ln>
              <a:solidFill>
                <a:schemeClr val="tx2">
                  <a:lumMod val="60000"/>
                  <a:lumOff val="40000"/>
                </a:schemeClr>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514600" y="6474095"/>
              <a:ext cx="2590800" cy="307777"/>
            </a:xfrm>
            <a:prstGeom prst="rect">
              <a:avLst/>
            </a:prstGeom>
            <a:noFill/>
          </p:spPr>
          <p:txBody>
            <a:bodyPr wrap="square" rtlCol="0">
              <a:spAutoFit/>
            </a:bodyPr>
            <a:lstStyle/>
            <a:p>
              <a:r>
                <a:rPr lang="en-US" sz="1400" dirty="0" smtClean="0">
                  <a:solidFill>
                    <a:schemeClr val="tx2">
                      <a:lumMod val="60000"/>
                      <a:lumOff val="40000"/>
                    </a:schemeClr>
                  </a:solidFill>
                </a:rPr>
                <a:t>Comes from the definition of </a:t>
              </a:r>
              <a:r>
                <a:rPr lang="en-US" sz="1400" dirty="0" err="1" smtClean="0">
                  <a:solidFill>
                    <a:schemeClr val="tx2">
                      <a:lumMod val="60000"/>
                      <a:lumOff val="40000"/>
                    </a:schemeClr>
                  </a:solidFill>
                </a:rPr>
                <a:t>Z</a:t>
              </a:r>
              <a:r>
                <a:rPr lang="en-US" sz="1400" baseline="-25000" dirty="0" err="1" smtClean="0">
                  <a:solidFill>
                    <a:schemeClr val="tx2">
                      <a:lumMod val="60000"/>
                      <a:lumOff val="40000"/>
                    </a:schemeClr>
                  </a:solidFill>
                </a:rPr>
                <a:t>y</a:t>
              </a:r>
              <a:endParaRPr lang="en-US" sz="1400" dirty="0">
                <a:solidFill>
                  <a:schemeClr val="tx2">
                    <a:lumMod val="60000"/>
                    <a:lumOff val="40000"/>
                  </a:schemeClr>
                </a:solidFill>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38</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10" name="Content Placeholder 2"/>
          <p:cNvSpPr txBox="1">
            <a:spLocks/>
          </p:cNvSpPr>
          <p:nvPr/>
        </p:nvSpPr>
        <p:spPr>
          <a:xfrm>
            <a:off x="1007892" y="1427229"/>
            <a:ext cx="6770561" cy="1163571"/>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We assume a small deviation from the </a:t>
            </a:r>
            <a:r>
              <a:rPr lang="en-US" sz="2162" dirty="0" err="1" smtClean="0">
                <a:sym typeface="Wingdings"/>
              </a:rPr>
              <a:t>betatron</a:t>
            </a:r>
            <a:r>
              <a:rPr lang="en-US" sz="2162" dirty="0" smtClean="0">
                <a:sym typeface="Wingdings"/>
              </a:rPr>
              <a:t> tune</a:t>
            </a:r>
          </a:p>
          <a:p>
            <a:pPr marL="360000" lvl="1" indent="-285750">
              <a:spcBef>
                <a:spcPct val="20000"/>
              </a:spcBef>
              <a:buFont typeface="Lucida Grande"/>
              <a:buChar char="⇒"/>
              <a:defRPr/>
            </a:pPr>
            <a:r>
              <a:rPr lang="en-US" sz="2162" dirty="0" err="1" smtClean="0">
                <a:sym typeface="Wingdings"/>
              </a:rPr>
              <a:t>Re(</a:t>
            </a:r>
            <a:r>
              <a:rPr lang="en-US" sz="2162" dirty="0" err="1" smtClean="0">
                <a:latin typeface="Symbol" charset="2"/>
                <a:cs typeface="Symbol" charset="2"/>
                <a:sym typeface="Wingdings"/>
              </a:rPr>
              <a:t>W</a:t>
            </a:r>
            <a:r>
              <a:rPr lang="en-US" sz="2162" dirty="0" smtClean="0">
                <a:latin typeface="Symbol" charset="2"/>
                <a:cs typeface="Symbol" charset="2"/>
                <a:sym typeface="Wingdings"/>
              </a:rPr>
              <a:t> </a:t>
            </a:r>
            <a:r>
              <a:rPr lang="en-US" sz="2162" dirty="0" smtClean="0">
                <a:sym typeface="Wingdings"/>
              </a:rPr>
              <a:t>- </a:t>
            </a:r>
            <a:r>
              <a:rPr lang="en-US" sz="2162" dirty="0" err="1" smtClean="0">
                <a:latin typeface="Symbol" charset="2"/>
                <a:cs typeface="Symbol" charset="2"/>
                <a:sym typeface="Wingdings"/>
              </a:rPr>
              <a:t>w</a:t>
            </a:r>
            <a:r>
              <a:rPr lang="en-US" sz="2162" baseline="-25000" dirty="0" err="1" smtClean="0">
                <a:latin typeface="Symbol" charset="2"/>
                <a:cs typeface="Symbol" charset="2"/>
                <a:sym typeface="Wingdings"/>
              </a:rPr>
              <a:t>b</a:t>
            </a:r>
            <a:r>
              <a:rPr lang="en-US" sz="2162" dirty="0" smtClean="0">
                <a:sym typeface="Wingdings"/>
              </a:rPr>
              <a:t>) </a:t>
            </a:r>
            <a:r>
              <a:rPr lang="en-US" sz="2162" dirty="0" err="1" smtClean="0">
                <a:sym typeface="Wingdings"/>
              </a:rPr>
              <a:t></a:t>
            </a:r>
            <a:r>
              <a:rPr lang="en-US" sz="2162" dirty="0" smtClean="0">
                <a:sym typeface="Wingdings"/>
              </a:rPr>
              <a:t> </a:t>
            </a:r>
            <a:r>
              <a:rPr lang="en-US" sz="2162" dirty="0" err="1" smtClean="0">
                <a:sym typeface="Wingdings"/>
              </a:rPr>
              <a:t>Betatron</a:t>
            </a:r>
            <a:r>
              <a:rPr lang="en-US" sz="2162" dirty="0" smtClean="0">
                <a:sym typeface="Wingdings"/>
              </a:rPr>
              <a:t> tune shift</a:t>
            </a:r>
          </a:p>
          <a:p>
            <a:pPr marL="360000" lvl="1" indent="-285750">
              <a:spcBef>
                <a:spcPct val="20000"/>
              </a:spcBef>
              <a:buFont typeface="Lucida Grande"/>
              <a:buChar char="⇒"/>
              <a:defRPr/>
            </a:pPr>
            <a:r>
              <a:rPr lang="en-US" sz="2162" dirty="0" err="1" smtClean="0">
                <a:sym typeface="Wingdings"/>
              </a:rPr>
              <a:t>Im(</a:t>
            </a:r>
            <a:r>
              <a:rPr lang="en-US" sz="2162" dirty="0" err="1" smtClean="0">
                <a:latin typeface="Symbol" charset="2"/>
                <a:cs typeface="Symbol" charset="2"/>
                <a:sym typeface="Wingdings"/>
              </a:rPr>
              <a:t>W</a:t>
            </a:r>
            <a:r>
              <a:rPr lang="en-US" sz="2162" dirty="0" smtClean="0">
                <a:latin typeface="Symbol" charset="2"/>
                <a:cs typeface="Symbol" charset="2"/>
                <a:sym typeface="Wingdings"/>
              </a:rPr>
              <a:t> </a:t>
            </a:r>
            <a:r>
              <a:rPr lang="en-US" sz="2162" dirty="0" smtClean="0">
                <a:sym typeface="Wingdings"/>
              </a:rPr>
              <a:t>- </a:t>
            </a:r>
            <a:r>
              <a:rPr lang="en-US" sz="2162" dirty="0" err="1" smtClean="0">
                <a:latin typeface="Symbol" charset="2"/>
                <a:cs typeface="Symbol" charset="2"/>
                <a:sym typeface="Wingdings"/>
              </a:rPr>
              <a:t>w</a:t>
            </a:r>
            <a:r>
              <a:rPr lang="en-US" sz="2162" baseline="-25000" dirty="0" err="1" smtClean="0">
                <a:latin typeface="Symbol" charset="2"/>
                <a:cs typeface="Symbol" charset="2"/>
                <a:sym typeface="Wingdings"/>
              </a:rPr>
              <a:t>b</a:t>
            </a:r>
            <a:r>
              <a:rPr lang="en-US" sz="2162" dirty="0" smtClean="0">
                <a:sym typeface="Wingdings"/>
              </a:rPr>
              <a:t>) </a:t>
            </a:r>
            <a:r>
              <a:rPr lang="en-US" sz="2162" dirty="0" err="1" smtClean="0">
                <a:sym typeface="Wingdings"/>
              </a:rPr>
              <a:t></a:t>
            </a:r>
            <a:r>
              <a:rPr lang="en-US" sz="2162" dirty="0" smtClean="0">
                <a:sym typeface="Wingdings"/>
              </a:rPr>
              <a:t> Growth/damping rate, if it is positive there is an instability!  </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6" name="Picture 15" descr="latex-image-1.pdf"/>
          <p:cNvPicPr>
            <a:picLocks noChangeAspect="1"/>
          </p:cNvPicPr>
          <p:nvPr/>
        </p:nvPicPr>
        <p:blipFill>
          <a:blip r:embed="rId5"/>
          <a:stretch>
            <a:fillRect/>
          </a:stretch>
        </p:blipFill>
        <p:spPr>
          <a:xfrm>
            <a:off x="1219200" y="2783250"/>
            <a:ext cx="3168000" cy="360000"/>
          </a:xfrm>
          <a:prstGeom prst="rect">
            <a:avLst/>
          </a:prstGeom>
        </p:spPr>
      </p:pic>
      <p:pic>
        <p:nvPicPr>
          <p:cNvPr id="20" name="Picture 19" descr="latex-image-1.pdf"/>
          <p:cNvPicPr>
            <a:picLocks noChangeAspect="1"/>
          </p:cNvPicPr>
          <p:nvPr/>
        </p:nvPicPr>
        <p:blipFill>
          <a:blip r:embed="rId6"/>
          <a:stretch>
            <a:fillRect/>
          </a:stretch>
        </p:blipFill>
        <p:spPr>
          <a:xfrm>
            <a:off x="609600" y="4114800"/>
            <a:ext cx="6835803" cy="792000"/>
          </a:xfrm>
          <a:prstGeom prst="rect">
            <a:avLst/>
          </a:prstGeom>
        </p:spPr>
      </p:pic>
      <p:grpSp>
        <p:nvGrpSpPr>
          <p:cNvPr id="37" name="Group 36"/>
          <p:cNvGrpSpPr/>
          <p:nvPr/>
        </p:nvGrpSpPr>
        <p:grpSpPr>
          <a:xfrm>
            <a:off x="3276601" y="3143250"/>
            <a:ext cx="5705609" cy="1852819"/>
            <a:chOff x="3276601" y="3143250"/>
            <a:chExt cx="5705609" cy="1852819"/>
          </a:xfrm>
        </p:grpSpPr>
        <p:sp>
          <p:nvSpPr>
            <p:cNvPr id="22" name="Rounded Rectangle 21"/>
            <p:cNvSpPr/>
            <p:nvPr/>
          </p:nvSpPr>
          <p:spPr>
            <a:xfrm>
              <a:off x="3276601" y="4079460"/>
              <a:ext cx="4343400" cy="916609"/>
            </a:xfrm>
            <a:prstGeom prst="roundRect">
              <a:avLst/>
            </a:prstGeom>
            <a:noFill/>
            <a:ln w="28575" cap="flat" cmpd="sng" algn="ctr">
              <a:solidFill>
                <a:srgbClr val="558ED5"/>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flipV="1">
              <a:off x="3733800" y="3505200"/>
              <a:ext cx="653400" cy="609600"/>
            </a:xfrm>
            <a:prstGeom prst="straightConnector1">
              <a:avLst/>
            </a:prstGeom>
            <a:ln>
              <a:solidFill>
                <a:srgbClr val="558ED5"/>
              </a:solidFill>
              <a:tailEnd type="arrow"/>
            </a:ln>
          </p:spPr>
          <p:style>
            <a:lnRef idx="2">
              <a:schemeClr val="accent1"/>
            </a:lnRef>
            <a:fillRef idx="0">
              <a:schemeClr val="accent1"/>
            </a:fillRef>
            <a:effectRef idx="1">
              <a:schemeClr val="accent1"/>
            </a:effectRef>
            <a:fontRef idx="minor">
              <a:schemeClr val="tx1"/>
            </a:fontRef>
          </p:style>
        </p:cxnSp>
        <p:pic>
          <p:nvPicPr>
            <p:cNvPr id="35" name="Picture 34" descr="latex-image-1.pdf"/>
            <p:cNvPicPr>
              <a:picLocks noChangeAspect="1"/>
            </p:cNvPicPr>
            <p:nvPr/>
          </p:nvPicPr>
          <p:blipFill>
            <a:blip r:embed="rId7"/>
            <a:stretch>
              <a:fillRect/>
            </a:stretch>
          </p:blipFill>
          <p:spPr>
            <a:xfrm>
              <a:off x="4549916" y="3143250"/>
              <a:ext cx="4432294" cy="720000"/>
            </a:xfrm>
            <a:prstGeom prst="rect">
              <a:avLst/>
            </a:prstGeom>
          </p:spPr>
        </p:pic>
      </p:grpSp>
      <p:pic>
        <p:nvPicPr>
          <p:cNvPr id="42" name="Picture 41" descr="latex-image-1.pdf"/>
          <p:cNvPicPr>
            <a:picLocks noChangeAspect="1"/>
          </p:cNvPicPr>
          <p:nvPr/>
        </p:nvPicPr>
        <p:blipFill>
          <a:blip r:embed="rId8"/>
          <a:stretch>
            <a:fillRect/>
          </a:stretch>
        </p:blipFill>
        <p:spPr>
          <a:xfrm>
            <a:off x="609600" y="5410200"/>
            <a:ext cx="6488379" cy="755999"/>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0"/>
          <p:cNvGrpSpPr/>
          <p:nvPr/>
        </p:nvGrpSpPr>
        <p:grpSpPr>
          <a:xfrm>
            <a:off x="4481372" y="3874058"/>
            <a:ext cx="3986556" cy="2688944"/>
            <a:chOff x="4897200" y="3772916"/>
            <a:chExt cx="3986556" cy="2688944"/>
          </a:xfrm>
        </p:grpSpPr>
        <p:grpSp>
          <p:nvGrpSpPr>
            <p:cNvPr id="4" name="Group 20"/>
            <p:cNvGrpSpPr/>
            <p:nvPr/>
          </p:nvGrpSpPr>
          <p:grpSpPr>
            <a:xfrm>
              <a:off x="4897200" y="3772916"/>
              <a:ext cx="3986556" cy="2688944"/>
              <a:chOff x="5304000" y="1321604"/>
              <a:chExt cx="3048000" cy="1879600"/>
            </a:xfrm>
          </p:grpSpPr>
          <p:pic>
            <p:nvPicPr>
              <p:cNvPr id="37" name="Picture 36" descr="LongImped4.pdf"/>
              <p:cNvPicPr>
                <a:picLocks noChangeAspect="1"/>
              </p:cNvPicPr>
              <p:nvPr/>
            </p:nvPicPr>
            <p:blipFill>
              <a:blip r:embed="rId3"/>
              <a:stretch>
                <a:fillRect/>
              </a:stretch>
            </p:blipFill>
            <p:spPr>
              <a:xfrm>
                <a:off x="5304000" y="1321604"/>
                <a:ext cx="3048000" cy="1879600"/>
              </a:xfrm>
              <a:prstGeom prst="rect">
                <a:avLst/>
              </a:prstGeom>
            </p:spPr>
          </p:pic>
          <p:sp>
            <p:nvSpPr>
              <p:cNvPr id="38" name="TextBox 37"/>
              <p:cNvSpPr txBox="1"/>
              <p:nvPr/>
            </p:nvSpPr>
            <p:spPr>
              <a:xfrm>
                <a:off x="6962201" y="1449704"/>
                <a:ext cx="729400" cy="236653"/>
              </a:xfrm>
              <a:prstGeom prst="rect">
                <a:avLst/>
              </a:prstGeom>
              <a:noFill/>
            </p:spPr>
            <p:txBody>
              <a:bodyPr wrap="square" rtlCol="0">
                <a:spAutoFit/>
              </a:bodyPr>
              <a:lstStyle/>
              <a:p>
                <a:r>
                  <a:rPr lang="en-US" sz="1600" b="1" dirty="0" err="1" smtClean="0">
                    <a:solidFill>
                      <a:srgbClr val="000090"/>
                    </a:solidFill>
                  </a:rPr>
                  <a:t>Re[Z</a:t>
                </a:r>
                <a:r>
                  <a:rPr lang="en-US" sz="1600" b="1" baseline="-25000" dirty="0" err="1" smtClean="0">
                    <a:solidFill>
                      <a:srgbClr val="000090"/>
                    </a:solidFill>
                  </a:rPr>
                  <a:t>y</a:t>
                </a:r>
                <a:r>
                  <a:rPr lang="en-US" sz="1600" b="1" dirty="0" smtClean="0">
                    <a:solidFill>
                      <a:srgbClr val="000090"/>
                    </a:solidFill>
                  </a:rPr>
                  <a:t>]</a:t>
                </a:r>
                <a:endParaRPr lang="en-US" sz="1600" b="1" dirty="0">
                  <a:solidFill>
                    <a:srgbClr val="000090"/>
                  </a:solidFill>
                </a:endParaRPr>
              </a:p>
            </p:txBody>
          </p:sp>
          <p:sp>
            <p:nvSpPr>
              <p:cNvPr id="39" name="TextBox 38"/>
              <p:cNvSpPr txBox="1"/>
              <p:nvPr/>
            </p:nvSpPr>
            <p:spPr>
              <a:xfrm>
                <a:off x="5740042" y="2123985"/>
                <a:ext cx="729400" cy="236653"/>
              </a:xfrm>
              <a:prstGeom prst="rect">
                <a:avLst/>
              </a:prstGeom>
              <a:noFill/>
            </p:spPr>
            <p:txBody>
              <a:bodyPr wrap="square" rtlCol="0">
                <a:spAutoFit/>
              </a:bodyPr>
              <a:lstStyle/>
              <a:p>
                <a:r>
                  <a:rPr lang="en-US" sz="1600" b="1" dirty="0" err="1" smtClean="0">
                    <a:solidFill>
                      <a:srgbClr val="FF0000"/>
                    </a:solidFill>
                  </a:rPr>
                  <a:t>Im[Z</a:t>
                </a:r>
                <a:r>
                  <a:rPr lang="en-US" sz="1600" b="1" baseline="-25000" dirty="0" err="1" smtClean="0">
                    <a:solidFill>
                      <a:srgbClr val="FF0000"/>
                    </a:solidFill>
                  </a:rPr>
                  <a:t>y</a:t>
                </a:r>
                <a:r>
                  <a:rPr lang="en-US" sz="1600" b="1" dirty="0" smtClean="0">
                    <a:solidFill>
                      <a:srgbClr val="FF0000"/>
                    </a:solidFill>
                  </a:rPr>
                  <a:t>]</a:t>
                </a:r>
                <a:endParaRPr lang="en-US" sz="1600" b="1" dirty="0">
                  <a:solidFill>
                    <a:srgbClr val="FF0000"/>
                  </a:solidFill>
                </a:endParaRPr>
              </a:p>
            </p:txBody>
          </p:sp>
        </p:grpSp>
        <p:sp>
          <p:nvSpPr>
            <p:cNvPr id="40" name="TextBox 39"/>
            <p:cNvSpPr txBox="1"/>
            <p:nvPr/>
          </p:nvSpPr>
          <p:spPr>
            <a:xfrm>
              <a:off x="7093054" y="5072089"/>
              <a:ext cx="1033795" cy="323165"/>
            </a:xfrm>
            <a:prstGeom prst="rect">
              <a:avLst/>
            </a:prstGeom>
            <a:noFill/>
          </p:spPr>
          <p:txBody>
            <a:bodyPr wrap="square" rtlCol="0">
              <a:spAutoFit/>
            </a:bodyPr>
            <a:lstStyle/>
            <a:p>
              <a:r>
                <a:rPr lang="en-US" sz="1500" dirty="0" err="1" smtClean="0">
                  <a:latin typeface="Symbol" charset="2"/>
                  <a:cs typeface="Symbol" charset="2"/>
                </a:rPr>
                <a:t>w</a:t>
              </a:r>
              <a:r>
                <a:rPr lang="en-US" sz="1500" baseline="-25000" dirty="0" err="1" smtClean="0"/>
                <a:t>r</a:t>
              </a:r>
              <a:r>
                <a:rPr lang="en-US" sz="1500" baseline="-25000" dirty="0" smtClean="0"/>
                <a:t> </a:t>
              </a:r>
              <a:r>
                <a:rPr lang="en-US" sz="1500" dirty="0" smtClean="0"/>
                <a:t> ≈ h</a:t>
              </a:r>
              <a:r>
                <a:rPr lang="en-US" sz="1500" dirty="0" smtClean="0">
                  <a:latin typeface="Symbol" charset="2"/>
                  <a:cs typeface="Symbol" charset="2"/>
                </a:rPr>
                <a:t>w</a:t>
              </a:r>
              <a:r>
                <a:rPr lang="en-US" sz="1500" baseline="-25000" dirty="0" smtClean="0"/>
                <a:t>0</a:t>
              </a:r>
              <a:endParaRPr lang="en-US" sz="1500" dirty="0"/>
            </a:p>
          </p:txBody>
        </p:sp>
      </p:grpSp>
      <p:sp>
        <p:nvSpPr>
          <p:cNvPr id="6" name="Slide Number Placeholder 5"/>
          <p:cNvSpPr>
            <a:spLocks noGrp="1"/>
          </p:cNvSpPr>
          <p:nvPr>
            <p:ph type="sldNum" sz="quarter" idx="12"/>
          </p:nvPr>
        </p:nvSpPr>
        <p:spPr/>
        <p:txBody>
          <a:bodyPr/>
          <a:lstStyle/>
          <a:p>
            <a:fld id="{2E081447-C3CE-9F4F-A689-9A72CAFF10CA}" type="slidenum">
              <a:rPr lang="en-US" smtClean="0"/>
              <a:pPr/>
              <a:t>39</a:t>
            </a:fld>
            <a:endParaRPr lang="en-US" dirty="0"/>
          </a:p>
        </p:txBody>
      </p:sp>
      <p:pic>
        <p:nvPicPr>
          <p:cNvPr id="45" name="Picture 44" descr="cern_logo.gif"/>
          <p:cNvPicPr>
            <a:picLocks noChangeAspect="1"/>
          </p:cNvPicPr>
          <p:nvPr/>
        </p:nvPicPr>
        <p:blipFill>
          <a:blip r:embed="rId4"/>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5"/>
          <a:stretch>
            <a:fillRect/>
          </a:stretch>
        </p:blipFill>
        <p:spPr>
          <a:xfrm>
            <a:off x="8352000" y="0"/>
            <a:ext cx="792000" cy="792000"/>
          </a:xfrm>
          <a:prstGeom prst="rect">
            <a:avLst/>
          </a:prstGeom>
        </p:spPr>
      </p:pic>
      <p:sp>
        <p:nvSpPr>
          <p:cNvPr id="24"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pic>
        <p:nvPicPr>
          <p:cNvPr id="26" name="Picture 25" descr="latex-image-1.pdf"/>
          <p:cNvPicPr>
            <a:picLocks noChangeAspect="1"/>
          </p:cNvPicPr>
          <p:nvPr/>
        </p:nvPicPr>
        <p:blipFill>
          <a:blip r:embed="rId6"/>
          <a:stretch>
            <a:fillRect/>
          </a:stretch>
        </p:blipFill>
        <p:spPr>
          <a:xfrm>
            <a:off x="1237182" y="1219200"/>
            <a:ext cx="6488379" cy="755999"/>
          </a:xfrm>
          <a:prstGeom prst="rect">
            <a:avLst/>
          </a:prstGeom>
        </p:spPr>
      </p:pic>
      <p:sp>
        <p:nvSpPr>
          <p:cNvPr id="15" name="Content Placeholder 2"/>
          <p:cNvSpPr txBox="1">
            <a:spLocks/>
          </p:cNvSpPr>
          <p:nvPr/>
        </p:nvSpPr>
        <p:spPr>
          <a:xfrm>
            <a:off x="1007892" y="2286001"/>
            <a:ext cx="6770561" cy="12954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We assume the impedance to be peaked at a frequency </a:t>
            </a:r>
            <a:r>
              <a:rPr lang="en-US" sz="2162" dirty="0" err="1" smtClean="0">
                <a:latin typeface="Symbol" charset="2"/>
                <a:cs typeface="Symbol" charset="2"/>
                <a:sym typeface="Wingdings"/>
              </a:rPr>
              <a:t>w</a:t>
            </a:r>
            <a:r>
              <a:rPr lang="en-US" sz="2162" baseline="-25000" dirty="0" err="1" smtClean="0">
                <a:sym typeface="Wingdings"/>
              </a:rPr>
              <a:t>r</a:t>
            </a:r>
            <a:r>
              <a:rPr lang="en-US" sz="2162" dirty="0" smtClean="0">
                <a:sym typeface="Wingdings"/>
              </a:rPr>
              <a:t> close to h</a:t>
            </a:r>
            <a:r>
              <a:rPr lang="en-US" sz="2162" dirty="0" smtClean="0">
                <a:latin typeface="Symbol" charset="2"/>
                <a:cs typeface="Symbol" charset="2"/>
                <a:sym typeface="Wingdings"/>
              </a:rPr>
              <a:t>w</a:t>
            </a:r>
            <a:r>
              <a:rPr lang="en-US" sz="2162" baseline="-25000" dirty="0" smtClean="0">
                <a:sym typeface="Wingdings"/>
              </a:rPr>
              <a:t>0 </a:t>
            </a:r>
            <a:r>
              <a:rPr lang="en-US" sz="2162" dirty="0" smtClean="0">
                <a:sym typeface="Wingdings"/>
              </a:rPr>
              <a:t>(e.g. RF cavity fundamental mode or HOM)</a:t>
            </a:r>
          </a:p>
          <a:p>
            <a:pPr marL="360000" lvl="1" indent="-285750">
              <a:spcBef>
                <a:spcPct val="20000"/>
              </a:spcBef>
              <a:buFont typeface="Lucida Grande"/>
              <a:buChar char="⇒"/>
              <a:defRPr/>
            </a:pPr>
            <a:r>
              <a:rPr lang="en-US" sz="2162" dirty="0" smtClean="0">
                <a:solidFill>
                  <a:schemeClr val="bg1"/>
                </a:solidFill>
                <a:sym typeface="Wingdings"/>
              </a:rPr>
              <a:t>Defining the tune </a:t>
            </a:r>
            <a:r>
              <a:rPr lang="en-US" sz="2162" dirty="0" err="1" smtClean="0">
                <a:solidFill>
                  <a:schemeClr val="bg1"/>
                </a:solidFill>
                <a:latin typeface="Symbol" charset="2"/>
                <a:cs typeface="Symbol" charset="2"/>
                <a:sym typeface="Wingdings"/>
              </a:rPr>
              <a:t>n</a:t>
            </a:r>
            <a:r>
              <a:rPr lang="en-US" sz="2162" baseline="-25000" dirty="0" err="1" smtClean="0">
                <a:solidFill>
                  <a:schemeClr val="bg1"/>
                </a:solidFill>
                <a:sym typeface="Wingdings"/>
              </a:rPr>
              <a:t>y</a:t>
            </a:r>
            <a:r>
              <a:rPr lang="en-US" sz="2162" dirty="0" smtClean="0">
                <a:solidFill>
                  <a:schemeClr val="bg1"/>
                </a:solidFill>
                <a:sym typeface="Wingdings"/>
              </a:rPr>
              <a:t>=</a:t>
            </a:r>
            <a:r>
              <a:rPr lang="en-US" sz="2162" dirty="0" err="1" smtClean="0">
                <a:solidFill>
                  <a:schemeClr val="bg1"/>
                </a:solidFill>
                <a:sym typeface="Wingdings"/>
              </a:rPr>
              <a:t>n</a:t>
            </a:r>
            <a:r>
              <a:rPr lang="en-US" sz="2162" baseline="-25000" dirty="0" err="1" smtClean="0">
                <a:solidFill>
                  <a:schemeClr val="bg1"/>
                </a:solidFill>
                <a:sym typeface="Wingdings"/>
              </a:rPr>
              <a:t>y</a:t>
            </a:r>
            <a:r>
              <a:rPr lang="en-US" sz="2162" dirty="0" smtClean="0">
                <a:solidFill>
                  <a:schemeClr val="bg1"/>
                </a:solidFill>
                <a:sym typeface="Wingdings"/>
              </a:rPr>
              <a:t> + </a:t>
            </a:r>
            <a:r>
              <a:rPr lang="en-US" sz="2162" dirty="0" err="1" smtClean="0">
                <a:solidFill>
                  <a:schemeClr val="bg1"/>
                </a:solidFill>
                <a:latin typeface="Symbol" charset="2"/>
                <a:cs typeface="Symbol" charset="2"/>
                <a:sym typeface="Wingdings"/>
              </a:rPr>
              <a:t>D</a:t>
            </a:r>
            <a:r>
              <a:rPr lang="en-US" sz="2162" baseline="-25000" dirty="0" err="1" smtClean="0">
                <a:solidFill>
                  <a:schemeClr val="bg1"/>
                </a:solidFill>
                <a:latin typeface="Symbol" charset="2"/>
                <a:cs typeface="Symbol" charset="2"/>
                <a:sym typeface="Wingdings"/>
              </a:rPr>
              <a:t>b</a:t>
            </a:r>
            <a:r>
              <a:rPr lang="en-US" sz="2162" baseline="-25000" dirty="0" err="1" smtClean="0">
                <a:solidFill>
                  <a:schemeClr val="bg1"/>
                </a:solidFill>
                <a:sym typeface="Wingdings"/>
              </a:rPr>
              <a:t>y</a:t>
            </a:r>
            <a:r>
              <a:rPr lang="en-US" sz="2162" dirty="0" smtClean="0">
                <a:solidFill>
                  <a:schemeClr val="bg1"/>
                </a:solidFill>
                <a:sym typeface="Wingdings"/>
              </a:rPr>
              <a:t> with -0.5&lt;</a:t>
            </a:r>
            <a:r>
              <a:rPr lang="en-US" sz="2162" dirty="0" err="1" smtClean="0">
                <a:solidFill>
                  <a:schemeClr val="bg1"/>
                </a:solidFill>
                <a:latin typeface="Symbol" charset="2"/>
                <a:cs typeface="Symbol" charset="2"/>
                <a:sym typeface="Wingdings"/>
              </a:rPr>
              <a:t>D</a:t>
            </a:r>
            <a:r>
              <a:rPr lang="en-US" sz="2162" baseline="-25000" dirty="0" err="1" smtClean="0">
                <a:solidFill>
                  <a:schemeClr val="bg1"/>
                </a:solidFill>
                <a:latin typeface="Symbol" charset="2"/>
                <a:cs typeface="Symbol" charset="2"/>
                <a:sym typeface="Wingdings"/>
              </a:rPr>
              <a:t>b</a:t>
            </a:r>
            <a:r>
              <a:rPr lang="en-US" sz="2162" baseline="-25000" dirty="0" err="1" smtClean="0">
                <a:solidFill>
                  <a:schemeClr val="bg1"/>
                </a:solidFill>
                <a:sym typeface="Wingdings"/>
              </a:rPr>
              <a:t>y</a:t>
            </a:r>
            <a:r>
              <a:rPr lang="en-US" sz="2162" dirty="0" smtClean="0">
                <a:solidFill>
                  <a:schemeClr val="bg1"/>
                </a:solidFill>
                <a:sym typeface="Wingdings"/>
              </a:rPr>
              <a:t>&lt;0.5, we can easily express the only two leading terms left in the summation at the RHS of the equation for the growth rate </a:t>
            </a:r>
            <a:endParaRPr kumimoji="0" lang="en-US" sz="2162" b="0" i="0" u="none" strike="noStrike" kern="1200" cap="none" spc="0" normalizeH="0" baseline="0" noProof="0" dirty="0" smtClean="0">
              <a:ln>
                <a:noFill/>
              </a:ln>
              <a:solidFill>
                <a:schemeClr val="bg1"/>
              </a:solidFill>
              <a:effectLst/>
              <a:uLnTx/>
              <a:uFillTx/>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E081447-C3CE-9F4F-A689-9A72CAFF10CA}" type="slidenum">
              <a:rPr lang="en-US" smtClean="0"/>
              <a:pPr/>
              <a:t>40</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10" name="Content Placeholder 2"/>
          <p:cNvSpPr txBox="1">
            <a:spLocks/>
          </p:cNvSpPr>
          <p:nvPr/>
        </p:nvSpPr>
        <p:spPr>
          <a:xfrm>
            <a:off x="1007892" y="2286001"/>
            <a:ext cx="6770561" cy="12954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We assume the impedance to be peaked at a frequency </a:t>
            </a:r>
            <a:r>
              <a:rPr lang="en-US" sz="2162" dirty="0" err="1" smtClean="0">
                <a:latin typeface="Symbol" charset="2"/>
                <a:cs typeface="Symbol" charset="2"/>
                <a:sym typeface="Wingdings"/>
              </a:rPr>
              <a:t>w</a:t>
            </a:r>
            <a:r>
              <a:rPr lang="en-US" sz="2162" baseline="-25000" dirty="0" err="1" smtClean="0">
                <a:sym typeface="Wingdings"/>
              </a:rPr>
              <a:t>r</a:t>
            </a:r>
            <a:r>
              <a:rPr lang="en-US" sz="2162" dirty="0" smtClean="0">
                <a:sym typeface="Wingdings"/>
              </a:rPr>
              <a:t> close to h</a:t>
            </a:r>
            <a:r>
              <a:rPr lang="en-US" sz="2162" dirty="0" smtClean="0">
                <a:latin typeface="Symbol" charset="2"/>
                <a:cs typeface="Symbol" charset="2"/>
                <a:sym typeface="Wingdings"/>
              </a:rPr>
              <a:t>w</a:t>
            </a:r>
            <a:r>
              <a:rPr lang="en-US" sz="2162" baseline="-25000" dirty="0" smtClean="0">
                <a:sym typeface="Wingdings"/>
              </a:rPr>
              <a:t>0 </a:t>
            </a:r>
            <a:r>
              <a:rPr lang="en-US" sz="2162" dirty="0" smtClean="0">
                <a:sym typeface="Wingdings"/>
              </a:rPr>
              <a:t>(e.g. RF cavity fundamental mode or HOM)</a:t>
            </a:r>
          </a:p>
          <a:p>
            <a:pPr marL="360000" lvl="1" indent="-285750">
              <a:spcBef>
                <a:spcPct val="20000"/>
              </a:spcBef>
              <a:buFont typeface="Lucida Grande"/>
              <a:buChar char="⇒"/>
              <a:defRPr/>
            </a:pPr>
            <a:r>
              <a:rPr lang="en-US" sz="2162" dirty="0" smtClean="0">
                <a:sym typeface="Wingdings"/>
              </a:rPr>
              <a:t>Defining the tune </a:t>
            </a:r>
            <a:r>
              <a:rPr lang="en-US" sz="2162" dirty="0" err="1" smtClean="0">
                <a:latin typeface="Symbol" charset="2"/>
                <a:cs typeface="Symbol" charset="2"/>
                <a:sym typeface="Wingdings"/>
              </a:rPr>
              <a:t>n</a:t>
            </a:r>
            <a:r>
              <a:rPr lang="en-US" sz="2162" baseline="-25000" dirty="0" err="1" smtClean="0">
                <a:sym typeface="Wingdings"/>
              </a:rPr>
              <a:t>y</a:t>
            </a:r>
            <a:r>
              <a:rPr lang="en-US" sz="2162" dirty="0" smtClean="0">
                <a:sym typeface="Wingdings"/>
              </a:rPr>
              <a:t>=</a:t>
            </a:r>
            <a:r>
              <a:rPr lang="en-US" sz="2162" dirty="0" err="1" smtClean="0">
                <a:sym typeface="Wingdings"/>
              </a:rPr>
              <a:t>n</a:t>
            </a:r>
            <a:r>
              <a:rPr lang="en-US" sz="2162" baseline="-25000" dirty="0" err="1" smtClean="0">
                <a:sym typeface="Wingdings"/>
              </a:rPr>
              <a:t>y</a:t>
            </a:r>
            <a:r>
              <a:rPr lang="en-US" sz="2162" dirty="0" smtClean="0">
                <a:sym typeface="Wingdings"/>
              </a:rPr>
              <a:t> + </a:t>
            </a:r>
            <a:r>
              <a:rPr lang="en-US" sz="2162" dirty="0" err="1" smtClean="0">
                <a:latin typeface="Symbol" charset="2"/>
                <a:cs typeface="Symbol" charset="2"/>
                <a:sym typeface="Wingdings"/>
              </a:rPr>
              <a:t>D</a:t>
            </a:r>
            <a:r>
              <a:rPr lang="en-US" sz="2162" baseline="-25000" dirty="0" err="1" smtClean="0">
                <a:latin typeface="Symbol" charset="2"/>
                <a:cs typeface="Symbol" charset="2"/>
                <a:sym typeface="Wingdings"/>
              </a:rPr>
              <a:t>b</a:t>
            </a:r>
            <a:r>
              <a:rPr lang="en-US" sz="2162" baseline="-25000" dirty="0" err="1" smtClean="0">
                <a:sym typeface="Wingdings"/>
              </a:rPr>
              <a:t>y</a:t>
            </a:r>
            <a:r>
              <a:rPr lang="en-US" sz="2162" dirty="0" smtClean="0">
                <a:sym typeface="Wingdings"/>
              </a:rPr>
              <a:t> with -0.5&lt;</a:t>
            </a:r>
            <a:r>
              <a:rPr lang="en-US" sz="2162" dirty="0" err="1" smtClean="0">
                <a:latin typeface="Symbol" charset="2"/>
                <a:cs typeface="Symbol" charset="2"/>
                <a:sym typeface="Wingdings"/>
              </a:rPr>
              <a:t>D</a:t>
            </a:r>
            <a:r>
              <a:rPr lang="en-US" sz="2162" baseline="-25000" dirty="0" err="1" smtClean="0">
                <a:latin typeface="Symbol" charset="2"/>
                <a:cs typeface="Symbol" charset="2"/>
                <a:sym typeface="Wingdings"/>
              </a:rPr>
              <a:t>b</a:t>
            </a:r>
            <a:r>
              <a:rPr lang="en-US" sz="2162" baseline="-25000" dirty="0" err="1" smtClean="0">
                <a:sym typeface="Wingdings"/>
              </a:rPr>
              <a:t>y</a:t>
            </a:r>
            <a:r>
              <a:rPr lang="en-US" sz="2162" dirty="0" smtClean="0">
                <a:sym typeface="Wingdings"/>
              </a:rPr>
              <a:t>&lt;0.5, we can easily express the only two leading terms left in the summation at the RHS of the equation for the growth rate </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4"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pic>
        <p:nvPicPr>
          <p:cNvPr id="26" name="Picture 25" descr="latex-image-1.pdf"/>
          <p:cNvPicPr>
            <a:picLocks noChangeAspect="1"/>
          </p:cNvPicPr>
          <p:nvPr/>
        </p:nvPicPr>
        <p:blipFill>
          <a:blip r:embed="rId5"/>
          <a:stretch>
            <a:fillRect/>
          </a:stretch>
        </p:blipFill>
        <p:spPr>
          <a:xfrm>
            <a:off x="1237182" y="1219200"/>
            <a:ext cx="6488379" cy="755999"/>
          </a:xfrm>
          <a:prstGeom prst="rect">
            <a:avLst/>
          </a:prstGeom>
        </p:spPr>
      </p:pic>
      <p:pic>
        <p:nvPicPr>
          <p:cNvPr id="32" name="Picture 31" descr="latex-image-1.pdf"/>
          <p:cNvPicPr>
            <a:picLocks noChangeAspect="1"/>
          </p:cNvPicPr>
          <p:nvPr/>
        </p:nvPicPr>
        <p:blipFill>
          <a:blip r:embed="rId6"/>
          <a:stretch>
            <a:fillRect/>
          </a:stretch>
        </p:blipFill>
        <p:spPr>
          <a:xfrm>
            <a:off x="1007892" y="4409939"/>
            <a:ext cx="7280690" cy="612000"/>
          </a:xfrm>
          <a:prstGeom prst="rect">
            <a:avLst/>
          </a:prstGeom>
        </p:spPr>
      </p:pic>
    </p:spTree>
    <p:extLst>
      <p:ext uri="{BB962C8B-B14F-4D97-AF65-F5344CB8AC3E}">
        <p14:creationId xmlns:p14="http://schemas.microsoft.com/office/powerpoint/2010/main" val="1884268513"/>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E081447-C3CE-9F4F-A689-9A72CAFF10CA}" type="slidenum">
              <a:rPr lang="en-US" smtClean="0"/>
              <a:pPr/>
              <a:t>41</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24"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pic>
        <p:nvPicPr>
          <p:cNvPr id="32" name="Picture 31" descr="latex-image-1.pdf"/>
          <p:cNvPicPr>
            <a:picLocks noChangeAspect="1"/>
          </p:cNvPicPr>
          <p:nvPr/>
        </p:nvPicPr>
        <p:blipFill>
          <a:blip r:embed="rId5"/>
          <a:stretch>
            <a:fillRect/>
          </a:stretch>
        </p:blipFill>
        <p:spPr>
          <a:xfrm>
            <a:off x="924521" y="1265583"/>
            <a:ext cx="7280690" cy="612000"/>
          </a:xfrm>
          <a:prstGeom prst="rect">
            <a:avLst/>
          </a:prstGeom>
        </p:spPr>
      </p:pic>
      <p:pic>
        <p:nvPicPr>
          <p:cNvPr id="15" name="Picture 14"/>
          <p:cNvPicPr>
            <a:picLocks noChangeAspect="1"/>
          </p:cNvPicPr>
          <p:nvPr/>
        </p:nvPicPr>
        <p:blipFill>
          <a:blip r:embed="rId6"/>
          <a:stretch>
            <a:fillRect/>
          </a:stretch>
        </p:blipFill>
        <p:spPr>
          <a:xfrm>
            <a:off x="936887" y="1932609"/>
            <a:ext cx="7080781" cy="2779645"/>
          </a:xfrm>
          <a:prstGeom prst="rect">
            <a:avLst/>
          </a:prstGeom>
        </p:spPr>
      </p:pic>
      <p:graphicFrame>
        <p:nvGraphicFramePr>
          <p:cNvPr id="16" name="Table 15"/>
          <p:cNvGraphicFramePr>
            <a:graphicFrameLocks noGrp="1"/>
          </p:cNvGraphicFramePr>
          <p:nvPr>
            <p:extLst>
              <p:ext uri="{D42A27DB-BD31-4B8C-83A1-F6EECF244321}">
                <p14:modId xmlns:p14="http://schemas.microsoft.com/office/powerpoint/2010/main" val="3253892857"/>
              </p:ext>
            </p:extLst>
          </p:nvPr>
        </p:nvGraphicFramePr>
        <p:xfrm>
          <a:off x="1444136" y="5030304"/>
          <a:ext cx="6096000" cy="14681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endParaRPr lang="en-US" sz="1500" dirty="0"/>
                    </a:p>
                  </a:txBody>
                  <a:tcPr anchor="ctr"/>
                </a:tc>
                <a:tc>
                  <a:txBody>
                    <a:bodyPr/>
                    <a:lstStyle/>
                    <a:p>
                      <a:pPr algn="ctr"/>
                      <a:r>
                        <a:rPr lang="en-US" sz="1500" baseline="0" dirty="0" err="1" smtClean="0">
                          <a:latin typeface="Symbol" charset="2"/>
                          <a:cs typeface="Symbol" charset="2"/>
                        </a:rPr>
                        <a:t>w</a:t>
                      </a:r>
                      <a:r>
                        <a:rPr lang="en-US" sz="1500" baseline="-25000" dirty="0" err="1" smtClean="0"/>
                        <a:t>r</a:t>
                      </a:r>
                      <a:r>
                        <a:rPr lang="en-US" sz="1500" baseline="0" dirty="0" smtClean="0"/>
                        <a:t> &lt; h</a:t>
                      </a:r>
                      <a:r>
                        <a:rPr lang="en-US" sz="1500" baseline="0" dirty="0" smtClean="0">
                          <a:latin typeface="Symbol" charset="2"/>
                          <a:cs typeface="Symbol" charset="2"/>
                        </a:rPr>
                        <a:t>w</a:t>
                      </a:r>
                      <a:r>
                        <a:rPr lang="en-US" sz="1500" baseline="-25000" dirty="0" smtClean="0"/>
                        <a:t>0</a:t>
                      </a:r>
                      <a:endParaRPr lang="en-US" sz="1500" dirty="0"/>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500" baseline="0" dirty="0" err="1" smtClean="0">
                          <a:latin typeface="Symbol" charset="2"/>
                          <a:cs typeface="Symbol" charset="2"/>
                        </a:rPr>
                        <a:t>w</a:t>
                      </a:r>
                      <a:r>
                        <a:rPr lang="en-US" sz="1500" baseline="-25000" dirty="0" err="1" smtClean="0"/>
                        <a:t>r</a:t>
                      </a:r>
                      <a:r>
                        <a:rPr lang="en-US" sz="1500" baseline="0" dirty="0" smtClean="0"/>
                        <a:t> &gt; h</a:t>
                      </a:r>
                      <a:r>
                        <a:rPr lang="en-US" sz="1500" baseline="0" dirty="0" smtClean="0">
                          <a:latin typeface="Symbol" charset="2"/>
                          <a:cs typeface="Symbol" charset="2"/>
                        </a:rPr>
                        <a:t>w</a:t>
                      </a:r>
                      <a:r>
                        <a:rPr lang="en-US" sz="1500" baseline="-25000" dirty="0" smtClean="0"/>
                        <a:t>0</a:t>
                      </a:r>
                      <a:endParaRPr lang="en-US" sz="1500" dirty="0" smtClean="0"/>
                    </a:p>
                  </a:txBody>
                  <a:tcPr anchor="ctr"/>
                </a:tc>
              </a:tr>
              <a:tr h="370840">
                <a:tc>
                  <a:txBody>
                    <a:bodyPr/>
                    <a:lstStyle/>
                    <a:p>
                      <a:pPr algn="ctr"/>
                      <a:r>
                        <a:rPr lang="en-US" sz="1500" dirty="0" smtClean="0"/>
                        <a:t>Tune above integer (</a:t>
                      </a:r>
                      <a:r>
                        <a:rPr lang="en-US" sz="1500" dirty="0" err="1" smtClean="0">
                          <a:latin typeface="Symbol" charset="2"/>
                          <a:cs typeface="Symbol" charset="2"/>
                        </a:rPr>
                        <a:t>D</a:t>
                      </a:r>
                      <a:r>
                        <a:rPr lang="en-US" sz="1500" baseline="-25000" dirty="0" err="1" smtClean="0">
                          <a:latin typeface="Symbol" charset="2"/>
                          <a:cs typeface="Symbol" charset="2"/>
                        </a:rPr>
                        <a:t>b</a:t>
                      </a:r>
                      <a:r>
                        <a:rPr lang="en-US" sz="1500" baseline="-25000" dirty="0" err="1" smtClean="0"/>
                        <a:t>y</a:t>
                      </a:r>
                      <a:r>
                        <a:rPr lang="en-US" sz="1500" baseline="0" dirty="0" smtClean="0"/>
                        <a:t>&gt;0)</a:t>
                      </a:r>
                      <a:endParaRPr lang="en-US" sz="1500" dirty="0"/>
                    </a:p>
                  </a:txBody>
                  <a:tcPr anchor="ctr"/>
                </a:tc>
                <a:tc>
                  <a:txBody>
                    <a:bodyPr/>
                    <a:lstStyle/>
                    <a:p>
                      <a:pPr algn="ctr"/>
                      <a:r>
                        <a:rPr lang="en-US" sz="1500" dirty="0" smtClean="0"/>
                        <a:t>unstable</a:t>
                      </a:r>
                      <a:endParaRPr lang="en-US" sz="1500" dirty="0"/>
                    </a:p>
                  </a:txBody>
                  <a:tcPr anchor="ctr"/>
                </a:tc>
                <a:tc>
                  <a:txBody>
                    <a:bodyPr/>
                    <a:lstStyle/>
                    <a:p>
                      <a:pPr algn="ctr"/>
                      <a:r>
                        <a:rPr lang="en-US" sz="1500" dirty="0" smtClean="0"/>
                        <a:t>stable</a:t>
                      </a:r>
                      <a:endParaRPr lang="en-US" sz="1500" dirty="0"/>
                    </a:p>
                  </a:txBody>
                  <a:tcPr anchor="ctr"/>
                </a:tc>
              </a:tr>
              <a:tr h="370840">
                <a:tc>
                  <a:txBody>
                    <a:bodyPr/>
                    <a:lstStyle/>
                    <a:p>
                      <a:pPr algn="ctr"/>
                      <a:r>
                        <a:rPr lang="en-US" sz="1500" dirty="0" smtClean="0"/>
                        <a:t>Tune below integer (</a:t>
                      </a:r>
                      <a:r>
                        <a:rPr lang="en-US" sz="1500" dirty="0" err="1" smtClean="0">
                          <a:latin typeface="Symbol" charset="2"/>
                          <a:cs typeface="Symbol" charset="2"/>
                        </a:rPr>
                        <a:t>D</a:t>
                      </a:r>
                      <a:r>
                        <a:rPr lang="en-US" sz="1500" baseline="-25000" dirty="0" err="1" smtClean="0">
                          <a:latin typeface="Symbol" charset="2"/>
                          <a:cs typeface="Symbol" charset="2"/>
                        </a:rPr>
                        <a:t>b</a:t>
                      </a:r>
                      <a:r>
                        <a:rPr lang="en-US" sz="1500" baseline="-25000" dirty="0" err="1" smtClean="0"/>
                        <a:t>y</a:t>
                      </a:r>
                      <a:r>
                        <a:rPr lang="en-US" sz="1500" baseline="0" dirty="0" smtClean="0"/>
                        <a:t>&lt;0)</a:t>
                      </a:r>
                      <a:endParaRPr lang="en-US" sz="1500" dirty="0"/>
                    </a:p>
                  </a:txBody>
                  <a:tcPr anchor="ctr"/>
                </a:tc>
                <a:tc>
                  <a:txBody>
                    <a:bodyPr/>
                    <a:lstStyle/>
                    <a:p>
                      <a:pPr algn="ctr"/>
                      <a:r>
                        <a:rPr lang="en-US" sz="1500" dirty="0" smtClean="0"/>
                        <a:t>stable</a:t>
                      </a:r>
                      <a:endParaRPr lang="en-US" sz="1500" dirty="0"/>
                    </a:p>
                  </a:txBody>
                  <a:tcPr anchor="ctr"/>
                </a:tc>
                <a:tc>
                  <a:txBody>
                    <a:bodyPr/>
                    <a:lstStyle/>
                    <a:p>
                      <a:pPr algn="ctr"/>
                      <a:r>
                        <a:rPr lang="en-US" sz="1500" dirty="0" smtClean="0"/>
                        <a:t>unstable</a:t>
                      </a:r>
                      <a:endParaRPr lang="en-US" sz="1500" dirty="0"/>
                    </a:p>
                  </a:txBody>
                  <a:tcPr anchor="ctr"/>
                </a:tc>
              </a:tr>
            </a:tbl>
          </a:graphicData>
        </a:graphic>
      </p:graphicFrame>
      <p:pic>
        <p:nvPicPr>
          <p:cNvPr id="17" name="Picture 16" descr="latex-image-1.pdf"/>
          <p:cNvPicPr>
            <a:picLocks noChangeAspect="1"/>
          </p:cNvPicPr>
          <p:nvPr/>
        </p:nvPicPr>
        <p:blipFill>
          <a:blip r:embed="rId7"/>
          <a:stretch>
            <a:fillRect/>
          </a:stretch>
        </p:blipFill>
        <p:spPr>
          <a:xfrm>
            <a:off x="3276600" y="4343400"/>
            <a:ext cx="389119" cy="226397"/>
          </a:xfrm>
          <a:prstGeom prst="rect">
            <a:avLst/>
          </a:prstGeom>
          <a:solidFill>
            <a:srgbClr val="FFFFFF"/>
          </a:solidFill>
        </p:spPr>
      </p:pic>
      <p:pic>
        <p:nvPicPr>
          <p:cNvPr id="18" name="Picture 17" descr="latex-image-1.pdf"/>
          <p:cNvPicPr>
            <a:picLocks noChangeAspect="1"/>
          </p:cNvPicPr>
          <p:nvPr/>
        </p:nvPicPr>
        <p:blipFill>
          <a:blip r:embed="rId7"/>
          <a:stretch>
            <a:fillRect/>
          </a:stretch>
        </p:blipFill>
        <p:spPr>
          <a:xfrm>
            <a:off x="5529470" y="4343400"/>
            <a:ext cx="389119" cy="226397"/>
          </a:xfrm>
          <a:prstGeom prst="rect">
            <a:avLst/>
          </a:prstGeom>
          <a:solidFill>
            <a:srgbClr val="FFFFFF"/>
          </a:solidFill>
        </p:spPr>
      </p:pic>
      <p:pic>
        <p:nvPicPr>
          <p:cNvPr id="19" name="Picture 18" descr="latex-image-1.pdf"/>
          <p:cNvPicPr>
            <a:picLocks noChangeAspect="1"/>
          </p:cNvPicPr>
          <p:nvPr/>
        </p:nvPicPr>
        <p:blipFill>
          <a:blip r:embed="rId8"/>
          <a:stretch>
            <a:fillRect/>
          </a:stretch>
        </p:blipFill>
        <p:spPr>
          <a:xfrm>
            <a:off x="1921842" y="2683565"/>
            <a:ext cx="674527" cy="288000"/>
          </a:xfrm>
          <a:prstGeom prst="rect">
            <a:avLst/>
          </a:prstGeom>
          <a:solidFill>
            <a:srgbClr val="FFFFFF"/>
          </a:solidFill>
        </p:spPr>
      </p:pic>
      <p:pic>
        <p:nvPicPr>
          <p:cNvPr id="20" name="Picture 19" descr="latex-image-1.pdf"/>
          <p:cNvPicPr>
            <a:picLocks noChangeAspect="1"/>
          </p:cNvPicPr>
          <p:nvPr/>
        </p:nvPicPr>
        <p:blipFill>
          <a:blip r:embed="rId8"/>
          <a:stretch>
            <a:fillRect/>
          </a:stretch>
        </p:blipFill>
        <p:spPr>
          <a:xfrm>
            <a:off x="6600916" y="2704782"/>
            <a:ext cx="674527" cy="288000"/>
          </a:xfrm>
          <a:prstGeom prst="rect">
            <a:avLst/>
          </a:prstGeom>
          <a:solidFill>
            <a:srgbClr val="FFFFFF"/>
          </a:solidFill>
        </p:spPr>
      </p:pic>
      <p:pic>
        <p:nvPicPr>
          <p:cNvPr id="21" name="Picture 20" descr="latex-image-1.pdf"/>
          <p:cNvPicPr>
            <a:picLocks noChangeAspect="1"/>
          </p:cNvPicPr>
          <p:nvPr/>
        </p:nvPicPr>
        <p:blipFill>
          <a:blip r:embed="rId9"/>
          <a:stretch>
            <a:fillRect/>
          </a:stretch>
        </p:blipFill>
        <p:spPr>
          <a:xfrm>
            <a:off x="6149063" y="4373217"/>
            <a:ext cx="288155" cy="184099"/>
          </a:xfrm>
          <a:prstGeom prst="rect">
            <a:avLst/>
          </a:prstGeom>
          <a:solidFill>
            <a:srgbClr val="FFFFFF"/>
          </a:solidFill>
        </p:spPr>
      </p:pic>
      <p:pic>
        <p:nvPicPr>
          <p:cNvPr id="22" name="Picture 21" descr="latex-image-1.pdf"/>
          <p:cNvPicPr>
            <a:picLocks noChangeAspect="1"/>
          </p:cNvPicPr>
          <p:nvPr/>
        </p:nvPicPr>
        <p:blipFill>
          <a:blip r:embed="rId9"/>
          <a:stretch>
            <a:fillRect/>
          </a:stretch>
        </p:blipFill>
        <p:spPr>
          <a:xfrm>
            <a:off x="2778594" y="4359965"/>
            <a:ext cx="288155" cy="184099"/>
          </a:xfrm>
          <a:prstGeom prst="rect">
            <a:avLst/>
          </a:prstGeom>
          <a:solidFill>
            <a:srgbClr val="FFFFFF"/>
          </a:solidFill>
        </p:spPr>
      </p:pic>
      <p:pic>
        <p:nvPicPr>
          <p:cNvPr id="23" name="Picture 22"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19352" y="2276872"/>
            <a:ext cx="1208432" cy="216000"/>
          </a:xfrm>
          <a:prstGeom prst="rect">
            <a:avLst/>
          </a:prstGeom>
        </p:spPr>
      </p:pic>
      <p:pic>
        <p:nvPicPr>
          <p:cNvPr id="25" name="Picture 24" descr="latex-image-1.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58222" y="2276872"/>
            <a:ext cx="1225946" cy="216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E081447-C3CE-9F4F-A689-9A72CAFF10CA}" type="slidenum">
              <a:rPr lang="en-US" smtClean="0"/>
              <a:pPr/>
              <a:t>42</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10" name="Content Placeholder 2"/>
          <p:cNvSpPr txBox="1">
            <a:spLocks/>
          </p:cNvSpPr>
          <p:nvPr/>
        </p:nvSpPr>
        <p:spPr>
          <a:xfrm>
            <a:off x="1007892" y="2286001"/>
            <a:ext cx="6770561" cy="12954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We assume the impedance to be of resistive wall type, i.e. strongly peaked in the very low frequency range (</a:t>
            </a:r>
            <a:r>
              <a:rPr lang="en-US" sz="2162" dirty="0" err="1" smtClean="0">
                <a:sym typeface="Wingdings"/>
              </a:rPr>
              <a:t></a:t>
            </a:r>
            <a:r>
              <a:rPr lang="en-US" sz="2162" dirty="0" smtClean="0">
                <a:sym typeface="Wingdings"/>
              </a:rPr>
              <a:t> 0)</a:t>
            </a:r>
          </a:p>
          <a:p>
            <a:pPr marL="360000" lvl="1" indent="-285750">
              <a:spcBef>
                <a:spcPct val="20000"/>
              </a:spcBef>
              <a:buFont typeface="Lucida Grande"/>
              <a:buChar char="⇒"/>
              <a:defRPr/>
            </a:pPr>
            <a:r>
              <a:rPr lang="en-US" sz="2162" dirty="0" smtClean="0">
                <a:sym typeface="Wingdings"/>
              </a:rPr>
              <a:t>Using the same definitions for the tune as before, we can easily express the only two leading terms left in the summation at the RHS of the equation for the growth rate </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4"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pic>
        <p:nvPicPr>
          <p:cNvPr id="26" name="Picture 25" descr="latex-image-1.pdf"/>
          <p:cNvPicPr>
            <a:picLocks noChangeAspect="1"/>
          </p:cNvPicPr>
          <p:nvPr/>
        </p:nvPicPr>
        <p:blipFill>
          <a:blip r:embed="rId5"/>
          <a:stretch>
            <a:fillRect/>
          </a:stretch>
        </p:blipFill>
        <p:spPr>
          <a:xfrm>
            <a:off x="1237182" y="1219200"/>
            <a:ext cx="6488379" cy="755999"/>
          </a:xfrm>
          <a:prstGeom prst="rect">
            <a:avLst/>
          </a:prstGeom>
        </p:spPr>
      </p:pic>
      <p:pic>
        <p:nvPicPr>
          <p:cNvPr id="12" name="Picture 11" descr="Resistive.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7904" y="3827305"/>
            <a:ext cx="4510395" cy="2894170"/>
          </a:xfrm>
          <a:prstGeom prst="rect">
            <a:avLst/>
          </a:prstGeom>
        </p:spPr>
      </p:pic>
      <p:sp>
        <p:nvSpPr>
          <p:cNvPr id="13" name="TextBox 12"/>
          <p:cNvSpPr txBox="1"/>
          <p:nvPr/>
        </p:nvSpPr>
        <p:spPr>
          <a:xfrm>
            <a:off x="6156176" y="4005064"/>
            <a:ext cx="1241130" cy="338554"/>
          </a:xfrm>
          <a:prstGeom prst="rect">
            <a:avLst/>
          </a:prstGeom>
          <a:noFill/>
        </p:spPr>
        <p:txBody>
          <a:bodyPr wrap="square" rtlCol="0">
            <a:spAutoFit/>
          </a:bodyPr>
          <a:lstStyle/>
          <a:p>
            <a:r>
              <a:rPr lang="en-US" sz="1600" b="1" dirty="0" smtClean="0">
                <a:solidFill>
                  <a:srgbClr val="FF0000"/>
                </a:solidFill>
              </a:rPr>
              <a:t>Re [</a:t>
            </a:r>
            <a:r>
              <a:rPr lang="en-US" sz="1600" b="1" dirty="0" err="1" smtClean="0">
                <a:solidFill>
                  <a:srgbClr val="FF0000"/>
                </a:solidFill>
              </a:rPr>
              <a:t>Z</a:t>
            </a:r>
            <a:r>
              <a:rPr lang="en-US" sz="1600" b="1" baseline="-25000" dirty="0" err="1" smtClean="0">
                <a:solidFill>
                  <a:srgbClr val="FF0000"/>
                </a:solidFill>
              </a:rPr>
              <a:t>y</a:t>
            </a:r>
            <a:r>
              <a:rPr lang="en-US" sz="1600" b="1" dirty="0" smtClean="0">
                <a:solidFill>
                  <a:srgbClr val="FF0000"/>
                </a:solidFill>
              </a:rPr>
              <a:t>]</a:t>
            </a:r>
            <a:endParaRPr lang="en-US" sz="1600" b="1"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istiv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7503" y="2276872"/>
            <a:ext cx="5518507" cy="3541042"/>
          </a:xfrm>
          <a:prstGeom prst="rect">
            <a:avLst/>
          </a:prstGeom>
        </p:spPr>
      </p:pic>
      <p:sp>
        <p:nvSpPr>
          <p:cNvPr id="6" name="Slide Number Placeholder 5"/>
          <p:cNvSpPr>
            <a:spLocks noGrp="1"/>
          </p:cNvSpPr>
          <p:nvPr>
            <p:ph type="sldNum" sz="quarter" idx="12"/>
          </p:nvPr>
        </p:nvSpPr>
        <p:spPr/>
        <p:txBody>
          <a:bodyPr/>
          <a:lstStyle/>
          <a:p>
            <a:fld id="{2E081447-C3CE-9F4F-A689-9A72CAFF10CA}" type="slidenum">
              <a:rPr lang="en-US" smtClean="0"/>
              <a:pPr/>
              <a:t>43</a:t>
            </a:fld>
            <a:endParaRPr lang="en-US" dirty="0"/>
          </a:p>
        </p:txBody>
      </p:sp>
      <p:pic>
        <p:nvPicPr>
          <p:cNvPr id="45" name="Picture 44" descr="cern_logo.gif"/>
          <p:cNvPicPr>
            <a:picLocks noChangeAspect="1"/>
          </p:cNvPicPr>
          <p:nvPr/>
        </p:nvPicPr>
        <p:blipFill>
          <a:blip r:embed="rId4"/>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5"/>
          <a:stretch>
            <a:fillRect/>
          </a:stretch>
        </p:blipFill>
        <p:spPr>
          <a:xfrm>
            <a:off x="8352000" y="0"/>
            <a:ext cx="792000" cy="792000"/>
          </a:xfrm>
          <a:prstGeom prst="rect">
            <a:avLst/>
          </a:prstGeom>
        </p:spPr>
      </p:pic>
      <p:sp>
        <p:nvSpPr>
          <p:cNvPr id="10" name="Content Placeholder 2"/>
          <p:cNvSpPr txBox="1">
            <a:spLocks/>
          </p:cNvSpPr>
          <p:nvPr/>
        </p:nvSpPr>
        <p:spPr>
          <a:xfrm>
            <a:off x="1007892" y="1219200"/>
            <a:ext cx="6770561" cy="7620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Using the same definitions for the tune as before, we can easily express the only two leading terms left in the summation at the RHS of the equation for the growth rate </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4"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sp>
        <p:nvSpPr>
          <p:cNvPr id="25" name="TextBox 24"/>
          <p:cNvSpPr txBox="1"/>
          <p:nvPr/>
        </p:nvSpPr>
        <p:spPr>
          <a:xfrm>
            <a:off x="5214586" y="2375764"/>
            <a:ext cx="954001" cy="400110"/>
          </a:xfrm>
          <a:prstGeom prst="rect">
            <a:avLst/>
          </a:prstGeom>
          <a:noFill/>
        </p:spPr>
        <p:txBody>
          <a:bodyPr wrap="square" rtlCol="0">
            <a:spAutoFit/>
          </a:bodyPr>
          <a:lstStyle/>
          <a:p>
            <a:r>
              <a:rPr lang="en-US" sz="2000" b="1" dirty="0" smtClean="0">
                <a:solidFill>
                  <a:srgbClr val="FF0000"/>
                </a:solidFill>
              </a:rPr>
              <a:t>Re [</a:t>
            </a:r>
            <a:r>
              <a:rPr lang="en-US" sz="2000" b="1" dirty="0" err="1" smtClean="0">
                <a:solidFill>
                  <a:srgbClr val="FF0000"/>
                </a:solidFill>
              </a:rPr>
              <a:t>Z</a:t>
            </a:r>
            <a:r>
              <a:rPr lang="en-US" sz="2000" b="1" baseline="-25000" dirty="0" err="1" smtClean="0">
                <a:solidFill>
                  <a:srgbClr val="FF0000"/>
                </a:solidFill>
              </a:rPr>
              <a:t>y</a:t>
            </a:r>
            <a:r>
              <a:rPr lang="en-US" sz="2000" b="1" dirty="0" smtClean="0">
                <a:solidFill>
                  <a:srgbClr val="FF0000"/>
                </a:solidFill>
              </a:rPr>
              <a:t>]</a:t>
            </a:r>
            <a:endParaRPr lang="en-US" sz="2000" b="1" dirty="0">
              <a:solidFill>
                <a:srgbClr val="FF0000"/>
              </a:solidFill>
            </a:endParaRPr>
          </a:p>
        </p:txBody>
      </p:sp>
      <p:grpSp>
        <p:nvGrpSpPr>
          <p:cNvPr id="16" name="Group 15"/>
          <p:cNvGrpSpPr/>
          <p:nvPr/>
        </p:nvGrpSpPr>
        <p:grpSpPr>
          <a:xfrm>
            <a:off x="2614314" y="2132856"/>
            <a:ext cx="4465739" cy="3685058"/>
            <a:chOff x="2614314" y="2132856"/>
            <a:chExt cx="4465739" cy="3685058"/>
          </a:xfrm>
        </p:grpSpPr>
        <p:grpSp>
          <p:nvGrpSpPr>
            <p:cNvPr id="11" name="Group 10"/>
            <p:cNvGrpSpPr/>
            <p:nvPr/>
          </p:nvGrpSpPr>
          <p:grpSpPr>
            <a:xfrm>
              <a:off x="2699792" y="2132856"/>
              <a:ext cx="4380261" cy="3685058"/>
              <a:chOff x="2699792" y="2132856"/>
              <a:chExt cx="4380261" cy="3685058"/>
            </a:xfrm>
          </p:grpSpPr>
          <p:cxnSp>
            <p:nvCxnSpPr>
              <p:cNvPr id="8" name="Straight Connector 7"/>
              <p:cNvCxnSpPr/>
              <p:nvPr/>
            </p:nvCxnSpPr>
            <p:spPr>
              <a:xfrm>
                <a:off x="4427984"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5323526"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563888"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2699792"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169824"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7080053"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grpSp>
        <p:pic>
          <p:nvPicPr>
            <p:cNvPr id="12" name="Picture 11" descr="latex-image-1.pdf"/>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14314" y="2531071"/>
              <a:ext cx="1102500" cy="252000"/>
            </a:xfrm>
            <a:prstGeom prst="rect">
              <a:avLst/>
            </a:prstGeom>
            <a:solidFill>
              <a:schemeClr val="bg1"/>
            </a:solidFill>
          </p:spPr>
        </p:pic>
      </p:grpSp>
      <p:sp>
        <p:nvSpPr>
          <p:cNvPr id="33" name="TextBox 32"/>
          <p:cNvSpPr txBox="1"/>
          <p:nvPr/>
        </p:nvSpPr>
        <p:spPr>
          <a:xfrm>
            <a:off x="1547664" y="4725194"/>
            <a:ext cx="1805609" cy="430887"/>
          </a:xfrm>
          <a:prstGeom prst="rect">
            <a:avLst/>
          </a:prstGeom>
          <a:solidFill>
            <a:srgbClr val="FFFFFF"/>
          </a:solidFill>
          <a:ln>
            <a:solidFill>
              <a:srgbClr val="000000"/>
            </a:solidFill>
          </a:ln>
        </p:spPr>
        <p:txBody>
          <a:bodyPr wrap="square" rtlCol="0">
            <a:spAutoFit/>
          </a:bodyPr>
          <a:lstStyle/>
          <a:p>
            <a:r>
              <a:rPr lang="en-US" sz="2200" dirty="0" smtClean="0"/>
              <a:t>Always stable</a:t>
            </a:r>
            <a:endParaRPr lang="en-US" sz="2200" dirty="0"/>
          </a:p>
        </p:txBody>
      </p:sp>
      <p:grpSp>
        <p:nvGrpSpPr>
          <p:cNvPr id="19" name="Group 18"/>
          <p:cNvGrpSpPr/>
          <p:nvPr/>
        </p:nvGrpSpPr>
        <p:grpSpPr>
          <a:xfrm>
            <a:off x="964967" y="3274432"/>
            <a:ext cx="7351449" cy="3394928"/>
            <a:chOff x="964967" y="3274432"/>
            <a:chExt cx="7351449" cy="3394928"/>
          </a:xfrm>
        </p:grpSpPr>
        <p:pic>
          <p:nvPicPr>
            <p:cNvPr id="13" name="Picture 12" descr="latex-image-1.pdf"/>
            <p:cNvPicPr>
              <a:picLocks noChangeAspect="1"/>
            </p:cNvPicPr>
            <p:nvPr/>
          </p:nvPicPr>
          <p:blipFill>
            <a:blip r:embed="rId7"/>
            <a:stretch>
              <a:fillRect/>
            </a:stretch>
          </p:blipFill>
          <p:spPr>
            <a:xfrm>
              <a:off x="964967" y="6021360"/>
              <a:ext cx="7351449" cy="648000"/>
            </a:xfrm>
            <a:prstGeom prst="rect">
              <a:avLst/>
            </a:prstGeom>
          </p:spPr>
        </p:pic>
        <p:pic>
          <p:nvPicPr>
            <p:cNvPr id="9" name="Picture 8"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69198" y="3839268"/>
              <a:ext cx="1432421" cy="252000"/>
            </a:xfrm>
            <a:prstGeom prst="rect">
              <a:avLst/>
            </a:prstGeom>
            <a:solidFill>
              <a:schemeClr val="bg1"/>
            </a:solidFill>
          </p:spPr>
        </p:pic>
        <p:pic>
          <p:nvPicPr>
            <p:cNvPr id="31" name="Picture 30" descr="latex-image-1.pdf"/>
            <p:cNvPicPr>
              <a:picLocks noChangeAspect="1"/>
            </p:cNvPicPr>
            <p:nvPr/>
          </p:nvPicPr>
          <p:blipFill>
            <a:blip r:embed="rId9"/>
            <a:stretch>
              <a:fillRect/>
            </a:stretch>
          </p:blipFill>
          <p:spPr>
            <a:xfrm>
              <a:off x="5280144" y="3274432"/>
              <a:ext cx="674268" cy="251999"/>
            </a:xfrm>
            <a:prstGeom prst="rect">
              <a:avLst/>
            </a:prstGeom>
            <a:solidFill>
              <a:schemeClr val="bg1"/>
            </a:solidFill>
          </p:spPr>
        </p:pic>
        <p:sp>
          <p:nvSpPr>
            <p:cNvPr id="17" name="Multiply 16"/>
            <p:cNvSpPr/>
            <p:nvPr/>
          </p:nvSpPr>
          <p:spPr>
            <a:xfrm>
              <a:off x="5153307" y="3449321"/>
              <a:ext cx="334477" cy="288032"/>
            </a:xfrm>
            <a:prstGeom prst="mathMultiply">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Multiply 37"/>
            <p:cNvSpPr/>
            <p:nvPr/>
          </p:nvSpPr>
          <p:spPr>
            <a:xfrm>
              <a:off x="4260745" y="4060788"/>
              <a:ext cx="334477" cy="288032"/>
            </a:xfrm>
            <a:prstGeom prst="mathMultiply">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6" name="Picture 25"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5536" y="2460430"/>
            <a:ext cx="1720216" cy="288000"/>
          </a:xfrm>
          <a:prstGeom prst="rect">
            <a:avLst/>
          </a:prstGeom>
        </p:spPr>
      </p:pic>
    </p:spTree>
    <p:extLst>
      <p:ext uri="{BB962C8B-B14F-4D97-AF65-F5344CB8AC3E}">
        <p14:creationId xmlns:p14="http://schemas.microsoft.com/office/powerpoint/2010/main" val="302091624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istiv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7503" y="2276872"/>
            <a:ext cx="5518507" cy="3541042"/>
          </a:xfrm>
          <a:prstGeom prst="rect">
            <a:avLst/>
          </a:prstGeom>
        </p:spPr>
      </p:pic>
      <p:sp>
        <p:nvSpPr>
          <p:cNvPr id="6" name="Slide Number Placeholder 5"/>
          <p:cNvSpPr>
            <a:spLocks noGrp="1"/>
          </p:cNvSpPr>
          <p:nvPr>
            <p:ph type="sldNum" sz="quarter" idx="12"/>
          </p:nvPr>
        </p:nvSpPr>
        <p:spPr/>
        <p:txBody>
          <a:bodyPr/>
          <a:lstStyle/>
          <a:p>
            <a:fld id="{2E081447-C3CE-9F4F-A689-9A72CAFF10CA}" type="slidenum">
              <a:rPr lang="en-US" smtClean="0"/>
              <a:pPr/>
              <a:t>44</a:t>
            </a:fld>
            <a:endParaRPr lang="en-US" dirty="0"/>
          </a:p>
        </p:txBody>
      </p:sp>
      <p:pic>
        <p:nvPicPr>
          <p:cNvPr id="45" name="Picture 44" descr="cern_logo.gif"/>
          <p:cNvPicPr>
            <a:picLocks noChangeAspect="1"/>
          </p:cNvPicPr>
          <p:nvPr/>
        </p:nvPicPr>
        <p:blipFill>
          <a:blip r:embed="rId4"/>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5"/>
          <a:stretch>
            <a:fillRect/>
          </a:stretch>
        </p:blipFill>
        <p:spPr>
          <a:xfrm>
            <a:off x="8352000" y="0"/>
            <a:ext cx="792000" cy="792000"/>
          </a:xfrm>
          <a:prstGeom prst="rect">
            <a:avLst/>
          </a:prstGeom>
        </p:spPr>
      </p:pic>
      <p:sp>
        <p:nvSpPr>
          <p:cNvPr id="10" name="Content Placeholder 2"/>
          <p:cNvSpPr txBox="1">
            <a:spLocks/>
          </p:cNvSpPr>
          <p:nvPr/>
        </p:nvSpPr>
        <p:spPr>
          <a:xfrm>
            <a:off x="1007892" y="1219200"/>
            <a:ext cx="6770561" cy="7620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Using the same definitions for the tune as before, we can easily express the only two leading terms left in the summation at the RHS of the equation for the growth rate </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4"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sp>
        <p:nvSpPr>
          <p:cNvPr id="25" name="TextBox 24"/>
          <p:cNvSpPr txBox="1"/>
          <p:nvPr/>
        </p:nvSpPr>
        <p:spPr>
          <a:xfrm>
            <a:off x="5214586" y="2375764"/>
            <a:ext cx="954001" cy="400110"/>
          </a:xfrm>
          <a:prstGeom prst="rect">
            <a:avLst/>
          </a:prstGeom>
          <a:noFill/>
        </p:spPr>
        <p:txBody>
          <a:bodyPr wrap="square" rtlCol="0">
            <a:spAutoFit/>
          </a:bodyPr>
          <a:lstStyle/>
          <a:p>
            <a:r>
              <a:rPr lang="en-US" sz="2000" b="1" dirty="0" smtClean="0">
                <a:solidFill>
                  <a:srgbClr val="FF0000"/>
                </a:solidFill>
              </a:rPr>
              <a:t>Re [</a:t>
            </a:r>
            <a:r>
              <a:rPr lang="en-US" sz="2000" b="1" dirty="0" err="1" smtClean="0">
                <a:solidFill>
                  <a:srgbClr val="FF0000"/>
                </a:solidFill>
              </a:rPr>
              <a:t>Z</a:t>
            </a:r>
            <a:r>
              <a:rPr lang="en-US" sz="2000" b="1" baseline="-25000" dirty="0" err="1" smtClean="0">
                <a:solidFill>
                  <a:srgbClr val="FF0000"/>
                </a:solidFill>
              </a:rPr>
              <a:t>y</a:t>
            </a:r>
            <a:r>
              <a:rPr lang="en-US" sz="2000" b="1" dirty="0" smtClean="0">
                <a:solidFill>
                  <a:srgbClr val="FF0000"/>
                </a:solidFill>
              </a:rPr>
              <a:t>]</a:t>
            </a:r>
            <a:endParaRPr lang="en-US" sz="2000" b="1" dirty="0">
              <a:solidFill>
                <a:srgbClr val="FF0000"/>
              </a:solidFill>
            </a:endParaRPr>
          </a:p>
        </p:txBody>
      </p:sp>
      <p:grpSp>
        <p:nvGrpSpPr>
          <p:cNvPr id="4" name="Group 3"/>
          <p:cNvGrpSpPr/>
          <p:nvPr/>
        </p:nvGrpSpPr>
        <p:grpSpPr>
          <a:xfrm>
            <a:off x="179512" y="2132856"/>
            <a:ext cx="7457704" cy="3685058"/>
            <a:chOff x="179512" y="2132856"/>
            <a:chExt cx="7457704" cy="3685058"/>
          </a:xfrm>
        </p:grpSpPr>
        <p:grpSp>
          <p:nvGrpSpPr>
            <p:cNvPr id="11" name="Group 10"/>
            <p:cNvGrpSpPr/>
            <p:nvPr/>
          </p:nvGrpSpPr>
          <p:grpSpPr>
            <a:xfrm>
              <a:off x="3256955" y="2132856"/>
              <a:ext cx="4380261" cy="3685058"/>
              <a:chOff x="2699792" y="2132856"/>
              <a:chExt cx="4380261" cy="3685058"/>
            </a:xfrm>
          </p:grpSpPr>
          <p:cxnSp>
            <p:nvCxnSpPr>
              <p:cNvPr id="8" name="Straight Connector 7"/>
              <p:cNvCxnSpPr/>
              <p:nvPr/>
            </p:nvCxnSpPr>
            <p:spPr>
              <a:xfrm>
                <a:off x="4427984"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5323526"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563888"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2699792"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169824"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7080053"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grpSp>
        <p:pic>
          <p:nvPicPr>
            <p:cNvPr id="12" name="Picture 11" descr="latex-image-1.pdf"/>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81468" y="2531071"/>
              <a:ext cx="1102500" cy="252000"/>
            </a:xfrm>
            <a:prstGeom prst="rect">
              <a:avLst/>
            </a:prstGeom>
            <a:solidFill>
              <a:schemeClr val="bg1"/>
            </a:solidFill>
          </p:spPr>
        </p:pic>
        <p:pic>
          <p:nvPicPr>
            <p:cNvPr id="3" name="Picture 2"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512" y="2492896"/>
              <a:ext cx="1950943" cy="289899"/>
            </a:xfrm>
            <a:prstGeom prst="rect">
              <a:avLst/>
            </a:prstGeom>
          </p:spPr>
        </p:pic>
      </p:grpSp>
      <p:grpSp>
        <p:nvGrpSpPr>
          <p:cNvPr id="5" name="Group 4"/>
          <p:cNvGrpSpPr/>
          <p:nvPr/>
        </p:nvGrpSpPr>
        <p:grpSpPr>
          <a:xfrm>
            <a:off x="792000" y="3601238"/>
            <a:ext cx="7552555" cy="3079112"/>
            <a:chOff x="792000" y="3601238"/>
            <a:chExt cx="7552555" cy="3079112"/>
          </a:xfrm>
        </p:grpSpPr>
        <p:pic>
          <p:nvPicPr>
            <p:cNvPr id="31" name="Picture 30" descr="latex-image-1.pdf"/>
            <p:cNvPicPr>
              <a:picLocks noChangeAspect="1"/>
            </p:cNvPicPr>
            <p:nvPr/>
          </p:nvPicPr>
          <p:blipFill>
            <a:blip r:embed="rId8"/>
            <a:stretch>
              <a:fillRect/>
            </a:stretch>
          </p:blipFill>
          <p:spPr>
            <a:xfrm>
              <a:off x="4685925" y="4002994"/>
              <a:ext cx="674268" cy="251999"/>
            </a:xfrm>
            <a:prstGeom prst="rect">
              <a:avLst/>
            </a:prstGeom>
            <a:solidFill>
              <a:schemeClr val="bg1"/>
            </a:solidFill>
          </p:spPr>
        </p:pic>
        <p:sp>
          <p:nvSpPr>
            <p:cNvPr id="17" name="Multiply 16"/>
            <p:cNvSpPr/>
            <p:nvPr/>
          </p:nvSpPr>
          <p:spPr>
            <a:xfrm>
              <a:off x="5705905" y="3601238"/>
              <a:ext cx="334477" cy="288032"/>
            </a:xfrm>
            <a:prstGeom prst="mathMultiply">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Multiply 37"/>
            <p:cNvSpPr/>
            <p:nvPr/>
          </p:nvSpPr>
          <p:spPr>
            <a:xfrm>
              <a:off x="4813587" y="4293096"/>
              <a:ext cx="334477" cy="288032"/>
            </a:xfrm>
            <a:prstGeom prst="mathMultiply">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9" name="Picture 28" descr="latex-image-1.pdf"/>
            <p:cNvPicPr>
              <a:picLocks noChangeAspect="1"/>
            </p:cNvPicPr>
            <p:nvPr/>
          </p:nvPicPr>
          <p:blipFill>
            <a:blip r:embed="rId9"/>
            <a:stretch>
              <a:fillRect/>
            </a:stretch>
          </p:blipFill>
          <p:spPr>
            <a:xfrm>
              <a:off x="792000" y="6032350"/>
              <a:ext cx="7552555" cy="648000"/>
            </a:xfrm>
            <a:prstGeom prst="rect">
              <a:avLst/>
            </a:prstGeom>
          </p:spPr>
        </p:pic>
      </p:grpSp>
      <p:sp>
        <p:nvSpPr>
          <p:cNvPr id="32" name="TextBox 31"/>
          <p:cNvSpPr txBox="1"/>
          <p:nvPr/>
        </p:nvSpPr>
        <p:spPr>
          <a:xfrm>
            <a:off x="1331640" y="4725144"/>
            <a:ext cx="2043957" cy="430887"/>
          </a:xfrm>
          <a:prstGeom prst="rect">
            <a:avLst/>
          </a:prstGeom>
          <a:solidFill>
            <a:srgbClr val="FFFFFF"/>
          </a:solidFill>
          <a:ln>
            <a:solidFill>
              <a:srgbClr val="000000"/>
            </a:solidFill>
          </a:ln>
        </p:spPr>
        <p:txBody>
          <a:bodyPr wrap="square" rtlCol="0">
            <a:spAutoFit/>
          </a:bodyPr>
          <a:lstStyle/>
          <a:p>
            <a:r>
              <a:rPr lang="en-US" sz="2200" dirty="0" smtClean="0"/>
              <a:t>Always unstable</a:t>
            </a:r>
            <a:endParaRPr lang="en-US" sz="2200" dirty="0"/>
          </a:p>
        </p:txBody>
      </p:sp>
      <p:pic>
        <p:nvPicPr>
          <p:cNvPr id="7" name="Picture 6"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17013" y="3351323"/>
            <a:ext cx="1246737" cy="252000"/>
          </a:xfrm>
          <a:prstGeom prst="rect">
            <a:avLst/>
          </a:prstGeom>
          <a:solidFill>
            <a:schemeClr val="bg1"/>
          </a:solidFill>
        </p:spPr>
      </p:pic>
    </p:spTree>
    <p:extLst>
      <p:ext uri="{BB962C8B-B14F-4D97-AF65-F5344CB8AC3E}">
        <p14:creationId xmlns:p14="http://schemas.microsoft.com/office/powerpoint/2010/main" val="9637141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sistiv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7503" y="2276872"/>
            <a:ext cx="5518507" cy="3541042"/>
          </a:xfrm>
          <a:prstGeom prst="rect">
            <a:avLst/>
          </a:prstGeom>
        </p:spPr>
      </p:pic>
      <p:sp>
        <p:nvSpPr>
          <p:cNvPr id="6" name="Slide Number Placeholder 5"/>
          <p:cNvSpPr>
            <a:spLocks noGrp="1"/>
          </p:cNvSpPr>
          <p:nvPr>
            <p:ph type="sldNum" sz="quarter" idx="12"/>
          </p:nvPr>
        </p:nvSpPr>
        <p:spPr/>
        <p:txBody>
          <a:bodyPr/>
          <a:lstStyle/>
          <a:p>
            <a:fld id="{2E081447-C3CE-9F4F-A689-9A72CAFF10CA}" type="slidenum">
              <a:rPr lang="en-US" smtClean="0"/>
              <a:pPr/>
              <a:t>45</a:t>
            </a:fld>
            <a:endParaRPr lang="en-US" dirty="0"/>
          </a:p>
        </p:txBody>
      </p:sp>
      <p:pic>
        <p:nvPicPr>
          <p:cNvPr id="45" name="Picture 44" descr="cern_logo.gif"/>
          <p:cNvPicPr>
            <a:picLocks noChangeAspect="1"/>
          </p:cNvPicPr>
          <p:nvPr/>
        </p:nvPicPr>
        <p:blipFill>
          <a:blip r:embed="rId4"/>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5"/>
          <a:stretch>
            <a:fillRect/>
          </a:stretch>
        </p:blipFill>
        <p:spPr>
          <a:xfrm>
            <a:off x="8352000" y="0"/>
            <a:ext cx="792000" cy="792000"/>
          </a:xfrm>
          <a:prstGeom prst="rect">
            <a:avLst/>
          </a:prstGeom>
        </p:spPr>
      </p:pic>
      <p:sp>
        <p:nvSpPr>
          <p:cNvPr id="10" name="Content Placeholder 2"/>
          <p:cNvSpPr txBox="1">
            <a:spLocks/>
          </p:cNvSpPr>
          <p:nvPr/>
        </p:nvSpPr>
        <p:spPr>
          <a:xfrm>
            <a:off x="1007892" y="1219200"/>
            <a:ext cx="6770561" cy="7620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Using the same definitions for the tune as before, we can easily express the only two leading terms left in the summation at the RHS of the equation for the growth rate </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4"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Rigid Bunch Instability</a:t>
            </a:r>
            <a:endParaRPr lang="en-US" sz="3000" b="1" dirty="0">
              <a:solidFill>
                <a:srgbClr val="FF0000"/>
              </a:solidFill>
              <a:latin typeface="Arial Rounded MT Bold"/>
              <a:cs typeface="Arial Rounded MT Bold"/>
            </a:endParaRPr>
          </a:p>
        </p:txBody>
      </p:sp>
      <p:sp>
        <p:nvSpPr>
          <p:cNvPr id="25" name="TextBox 24"/>
          <p:cNvSpPr txBox="1"/>
          <p:nvPr/>
        </p:nvSpPr>
        <p:spPr>
          <a:xfrm>
            <a:off x="5214586" y="2375764"/>
            <a:ext cx="954001" cy="400110"/>
          </a:xfrm>
          <a:prstGeom prst="rect">
            <a:avLst/>
          </a:prstGeom>
          <a:noFill/>
        </p:spPr>
        <p:txBody>
          <a:bodyPr wrap="square" rtlCol="0">
            <a:spAutoFit/>
          </a:bodyPr>
          <a:lstStyle/>
          <a:p>
            <a:r>
              <a:rPr lang="en-US" sz="2000" b="1" dirty="0" smtClean="0">
                <a:solidFill>
                  <a:srgbClr val="FF0000"/>
                </a:solidFill>
              </a:rPr>
              <a:t>Re [</a:t>
            </a:r>
            <a:r>
              <a:rPr lang="en-US" sz="2000" b="1" dirty="0" err="1" smtClean="0">
                <a:solidFill>
                  <a:srgbClr val="FF0000"/>
                </a:solidFill>
              </a:rPr>
              <a:t>Z</a:t>
            </a:r>
            <a:r>
              <a:rPr lang="en-US" sz="2000" b="1" baseline="-25000" dirty="0" err="1" smtClean="0">
                <a:solidFill>
                  <a:srgbClr val="FF0000"/>
                </a:solidFill>
              </a:rPr>
              <a:t>y</a:t>
            </a:r>
            <a:r>
              <a:rPr lang="en-US" sz="2000" b="1" dirty="0" smtClean="0">
                <a:solidFill>
                  <a:srgbClr val="FF0000"/>
                </a:solidFill>
              </a:rPr>
              <a:t>]</a:t>
            </a:r>
            <a:endParaRPr lang="en-US" sz="2000" b="1" dirty="0">
              <a:solidFill>
                <a:srgbClr val="FF0000"/>
              </a:solidFill>
            </a:endParaRPr>
          </a:p>
        </p:txBody>
      </p:sp>
      <p:grpSp>
        <p:nvGrpSpPr>
          <p:cNvPr id="4" name="Group 3"/>
          <p:cNvGrpSpPr/>
          <p:nvPr/>
        </p:nvGrpSpPr>
        <p:grpSpPr>
          <a:xfrm>
            <a:off x="179512" y="2132856"/>
            <a:ext cx="7457704" cy="3685058"/>
            <a:chOff x="179512" y="2132856"/>
            <a:chExt cx="7457704" cy="3685058"/>
          </a:xfrm>
        </p:grpSpPr>
        <p:grpSp>
          <p:nvGrpSpPr>
            <p:cNvPr id="11" name="Group 10"/>
            <p:cNvGrpSpPr/>
            <p:nvPr/>
          </p:nvGrpSpPr>
          <p:grpSpPr>
            <a:xfrm>
              <a:off x="3256955" y="2132856"/>
              <a:ext cx="4380261" cy="3685058"/>
              <a:chOff x="2699792" y="2132856"/>
              <a:chExt cx="4380261" cy="3685058"/>
            </a:xfrm>
          </p:grpSpPr>
          <p:cxnSp>
            <p:nvCxnSpPr>
              <p:cNvPr id="8" name="Straight Connector 7"/>
              <p:cNvCxnSpPr/>
              <p:nvPr/>
            </p:nvCxnSpPr>
            <p:spPr>
              <a:xfrm>
                <a:off x="4427984"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5323526"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3563888"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2699792"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169824"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7080053" y="2132856"/>
                <a:ext cx="0" cy="3685058"/>
              </a:xfrm>
              <a:prstGeom prst="line">
                <a:avLst/>
              </a:prstGeom>
              <a:ln w="19050" cmpd="sng">
                <a:prstDash val="lgDash"/>
              </a:ln>
              <a:effectLst/>
            </p:spPr>
            <p:style>
              <a:lnRef idx="2">
                <a:schemeClr val="accent1"/>
              </a:lnRef>
              <a:fillRef idx="0">
                <a:schemeClr val="accent1"/>
              </a:fillRef>
              <a:effectRef idx="1">
                <a:schemeClr val="accent1"/>
              </a:effectRef>
              <a:fontRef idx="minor">
                <a:schemeClr val="tx1"/>
              </a:fontRef>
            </p:style>
          </p:cxnSp>
        </p:grpSp>
        <p:pic>
          <p:nvPicPr>
            <p:cNvPr id="12" name="Picture 11" descr="latex-image-1.pdf"/>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181468" y="2531071"/>
              <a:ext cx="1102500" cy="252000"/>
            </a:xfrm>
            <a:prstGeom prst="rect">
              <a:avLst/>
            </a:prstGeom>
            <a:solidFill>
              <a:schemeClr val="bg1"/>
            </a:solidFill>
          </p:spPr>
        </p:pic>
        <p:pic>
          <p:nvPicPr>
            <p:cNvPr id="3" name="Picture 2"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512" y="2492896"/>
              <a:ext cx="1950943" cy="289899"/>
            </a:xfrm>
            <a:prstGeom prst="rect">
              <a:avLst/>
            </a:prstGeom>
          </p:spPr>
        </p:pic>
      </p:grpSp>
      <p:grpSp>
        <p:nvGrpSpPr>
          <p:cNvPr id="5" name="Group 4"/>
          <p:cNvGrpSpPr/>
          <p:nvPr/>
        </p:nvGrpSpPr>
        <p:grpSpPr>
          <a:xfrm>
            <a:off x="792000" y="3601238"/>
            <a:ext cx="7552555" cy="3079112"/>
            <a:chOff x="792000" y="3601238"/>
            <a:chExt cx="7552555" cy="3079112"/>
          </a:xfrm>
        </p:grpSpPr>
        <p:pic>
          <p:nvPicPr>
            <p:cNvPr id="31" name="Picture 30" descr="latex-image-1.pdf"/>
            <p:cNvPicPr>
              <a:picLocks noChangeAspect="1"/>
            </p:cNvPicPr>
            <p:nvPr/>
          </p:nvPicPr>
          <p:blipFill>
            <a:blip r:embed="rId8"/>
            <a:stretch>
              <a:fillRect/>
            </a:stretch>
          </p:blipFill>
          <p:spPr>
            <a:xfrm>
              <a:off x="4685925" y="4002994"/>
              <a:ext cx="674268" cy="251999"/>
            </a:xfrm>
            <a:prstGeom prst="rect">
              <a:avLst/>
            </a:prstGeom>
            <a:solidFill>
              <a:schemeClr val="bg1"/>
            </a:solidFill>
          </p:spPr>
        </p:pic>
        <p:sp>
          <p:nvSpPr>
            <p:cNvPr id="17" name="Multiply 16"/>
            <p:cNvSpPr/>
            <p:nvPr/>
          </p:nvSpPr>
          <p:spPr>
            <a:xfrm>
              <a:off x="5705905" y="3601238"/>
              <a:ext cx="334477" cy="288032"/>
            </a:xfrm>
            <a:prstGeom prst="mathMultiply">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Multiply 37"/>
            <p:cNvSpPr/>
            <p:nvPr/>
          </p:nvSpPr>
          <p:spPr>
            <a:xfrm>
              <a:off x="4813587" y="4293096"/>
              <a:ext cx="334477" cy="288032"/>
            </a:xfrm>
            <a:prstGeom prst="mathMultiply">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9" name="Picture 28" descr="latex-image-1.pdf"/>
            <p:cNvPicPr>
              <a:picLocks noChangeAspect="1"/>
            </p:cNvPicPr>
            <p:nvPr/>
          </p:nvPicPr>
          <p:blipFill>
            <a:blip r:embed="rId9"/>
            <a:stretch>
              <a:fillRect/>
            </a:stretch>
          </p:blipFill>
          <p:spPr>
            <a:xfrm>
              <a:off x="792000" y="6032350"/>
              <a:ext cx="7552555" cy="648000"/>
            </a:xfrm>
            <a:prstGeom prst="rect">
              <a:avLst/>
            </a:prstGeom>
          </p:spPr>
        </p:pic>
      </p:grpSp>
      <p:sp>
        <p:nvSpPr>
          <p:cNvPr id="32" name="TextBox 31"/>
          <p:cNvSpPr txBox="1"/>
          <p:nvPr/>
        </p:nvSpPr>
        <p:spPr>
          <a:xfrm>
            <a:off x="1331640" y="4725144"/>
            <a:ext cx="2043957" cy="430887"/>
          </a:xfrm>
          <a:prstGeom prst="rect">
            <a:avLst/>
          </a:prstGeom>
          <a:solidFill>
            <a:srgbClr val="FFFFFF"/>
          </a:solidFill>
          <a:ln>
            <a:solidFill>
              <a:srgbClr val="000000"/>
            </a:solidFill>
          </a:ln>
        </p:spPr>
        <p:txBody>
          <a:bodyPr wrap="square" rtlCol="0">
            <a:spAutoFit/>
          </a:bodyPr>
          <a:lstStyle/>
          <a:p>
            <a:r>
              <a:rPr lang="en-US" sz="2200" dirty="0" smtClean="0"/>
              <a:t>Always unstable</a:t>
            </a:r>
            <a:endParaRPr lang="en-US" sz="2200" dirty="0"/>
          </a:p>
        </p:txBody>
      </p:sp>
      <p:pic>
        <p:nvPicPr>
          <p:cNvPr id="7" name="Picture 6"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17013" y="3351323"/>
            <a:ext cx="1246737" cy="252000"/>
          </a:xfrm>
          <a:prstGeom prst="rect">
            <a:avLst/>
          </a:prstGeom>
          <a:solidFill>
            <a:schemeClr val="bg1"/>
          </a:solidFill>
        </p:spPr>
      </p:pic>
      <p:sp>
        <p:nvSpPr>
          <p:cNvPr id="26" name="TextBox 25"/>
          <p:cNvSpPr txBox="1"/>
          <p:nvPr/>
        </p:nvSpPr>
        <p:spPr>
          <a:xfrm>
            <a:off x="3131840" y="2932836"/>
            <a:ext cx="4976683" cy="2031325"/>
          </a:xfrm>
          <a:prstGeom prst="rect">
            <a:avLst/>
          </a:prstGeom>
          <a:solidFill>
            <a:srgbClr val="FFFFFF"/>
          </a:solidFill>
          <a:ln>
            <a:solidFill>
              <a:schemeClr val="tx1"/>
            </a:solidFill>
          </a:ln>
        </p:spPr>
        <p:txBody>
          <a:bodyPr wrap="square" rtlCol="0">
            <a:spAutoFit/>
          </a:bodyPr>
          <a:lstStyle/>
          <a:p>
            <a:r>
              <a:rPr lang="en-US" dirty="0"/>
              <a:t>T</a:t>
            </a:r>
            <a:r>
              <a:rPr lang="en-US" dirty="0" smtClean="0"/>
              <a:t>his is the reason why most of the running machines are usually operated with a fractional part of the tunes below 0.5!</a:t>
            </a:r>
          </a:p>
          <a:p>
            <a:r>
              <a:rPr lang="en-US" dirty="0" smtClean="0"/>
              <a:t>In practice, tunes above the half integer can be used, if the resistive wall instability is Landau damped (refer to W. Herr’s lectures!) or efficiently suppressed with a feedback system</a:t>
            </a:r>
          </a:p>
        </p:txBody>
      </p:sp>
    </p:spTree>
    <p:extLst>
      <p:ext uri="{BB962C8B-B14F-4D97-AF65-F5344CB8AC3E}">
        <p14:creationId xmlns:p14="http://schemas.microsoft.com/office/powerpoint/2010/main" val="38286788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500" dirty="0" smtClean="0">
                <a:latin typeface="Arial Rounded MT Bold"/>
                <a:cs typeface="Arial Rounded MT Bold"/>
              </a:rPr>
              <a:t>The Strong Head Tail Instability</a:t>
            </a:r>
            <a:br>
              <a:rPr lang="en-US" sz="2500" dirty="0" smtClean="0">
                <a:latin typeface="Arial Rounded MT Bold"/>
                <a:cs typeface="Arial Rounded MT Bold"/>
              </a:rPr>
            </a:br>
            <a:r>
              <a:rPr lang="en-US" sz="2500" dirty="0" smtClean="0">
                <a:latin typeface="Arial Rounded MT Bold"/>
                <a:cs typeface="Arial Rounded MT Bold"/>
              </a:rPr>
              <a:t>(aka Transverse Mode Coupling Instability)</a:t>
            </a:r>
            <a:endParaRPr lang="en-US" sz="25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46</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6" name="Content Placeholder 2"/>
          <p:cNvSpPr txBox="1">
            <a:spLocks/>
          </p:cNvSpPr>
          <p:nvPr/>
        </p:nvSpPr>
        <p:spPr>
          <a:xfrm>
            <a:off x="306469" y="1524000"/>
            <a:ext cx="8045531" cy="1844261"/>
          </a:xfrm>
          <a:prstGeom prst="rect">
            <a:avLst/>
          </a:prstGeom>
          <a:solidFill>
            <a:schemeClr val="bg1"/>
          </a:solidFill>
          <a:ln>
            <a:solidFill>
              <a:srgbClr val="000000"/>
            </a:solidFill>
          </a:ln>
        </p:spPr>
        <p:txBody>
          <a:bodyPr vert="horz" lIns="91440" tIns="45720" rIns="91440" bIns="45720" rtlCol="0">
            <a:normAutofit fontScale="70000" lnSpcReduction="20000"/>
          </a:bodyPr>
          <a:lstStyle/>
          <a:p>
            <a:pPr marL="360000" lvl="1" indent="-285750">
              <a:spcBef>
                <a:spcPct val="20000"/>
              </a:spcBef>
              <a:buFont typeface="Arial"/>
              <a:buChar char="–"/>
              <a:defRPr/>
            </a:pPr>
            <a:r>
              <a:rPr lang="en-US" sz="2162" dirty="0" smtClean="0"/>
              <a:t>To illustrate TMCI we will need to make use of some simplifications:</a:t>
            </a:r>
          </a:p>
          <a:p>
            <a:pPr marL="817200" lvl="2" indent="-285750">
              <a:spcBef>
                <a:spcPct val="20000"/>
              </a:spcBef>
              <a:buFont typeface="Lucida Grande"/>
              <a:buChar char="⇒"/>
              <a:defRPr/>
            </a:pPr>
            <a:r>
              <a:rPr lang="en-US" sz="2162" dirty="0" smtClean="0">
                <a:sym typeface="Wingdings"/>
              </a:rPr>
              <a:t>The bunch is represented through two particles carrying half the total bunch charge and placed in opposite phase in the longitudinal phase space </a:t>
            </a:r>
          </a:p>
          <a:p>
            <a:pPr marL="817200" lvl="2" indent="-285750">
              <a:spcBef>
                <a:spcPct val="20000"/>
              </a:spcBef>
              <a:buFont typeface="Lucida Grande"/>
              <a:buChar char="⇒"/>
              <a:defRPr/>
            </a:pPr>
            <a:r>
              <a:rPr lang="en-US" sz="2162" dirty="0" smtClean="0">
                <a:sym typeface="Wingdings"/>
              </a:rPr>
              <a:t>They both feel external linear focusing in all three directions (i.e. linear </a:t>
            </a:r>
            <a:r>
              <a:rPr lang="en-US" sz="2162" dirty="0" err="1" smtClean="0">
                <a:sym typeface="Wingdings"/>
              </a:rPr>
              <a:t>betatron</a:t>
            </a:r>
            <a:r>
              <a:rPr lang="en-US" sz="2162" dirty="0" smtClean="0">
                <a:sym typeface="Wingdings"/>
              </a:rPr>
              <a:t> focusing + linear synchrotron focusing).</a:t>
            </a:r>
          </a:p>
          <a:p>
            <a:pPr marL="817200" lvl="2" indent="-285750">
              <a:spcBef>
                <a:spcPct val="20000"/>
              </a:spcBef>
              <a:buFont typeface="Lucida Grande"/>
              <a:buChar char="⇒"/>
              <a:defRPr/>
            </a:pPr>
            <a:r>
              <a:rPr lang="en-US" sz="2162" dirty="0" smtClean="0">
                <a:sym typeface="Wingdings"/>
              </a:rPr>
              <a:t>Zero chromaticity (</a:t>
            </a:r>
            <a:r>
              <a:rPr lang="en-US" sz="2162" dirty="0" err="1" smtClean="0">
                <a:sym typeface="Wingdings"/>
              </a:rPr>
              <a:t>Q’</a:t>
            </a:r>
            <a:r>
              <a:rPr lang="en-US" sz="2162" baseline="-25000" dirty="0" err="1" smtClean="0">
                <a:sym typeface="Wingdings"/>
              </a:rPr>
              <a:t>x,y</a:t>
            </a:r>
            <a:r>
              <a:rPr lang="en-US" sz="2162" dirty="0" smtClean="0">
                <a:sym typeface="Wingdings"/>
              </a:rPr>
              <a:t>=0)</a:t>
            </a:r>
          </a:p>
          <a:p>
            <a:pPr marL="817200" lvl="2" indent="-285750">
              <a:spcBef>
                <a:spcPct val="20000"/>
              </a:spcBef>
              <a:buFont typeface="Lucida Grande"/>
              <a:buChar char="⇒"/>
              <a:defRPr/>
            </a:pPr>
            <a:r>
              <a:rPr lang="en-US" sz="2162" dirty="0" smtClean="0">
                <a:sym typeface="Wingdings"/>
              </a:rPr>
              <a:t>Constant transverse wake left behind by the leading particle</a:t>
            </a:r>
          </a:p>
          <a:p>
            <a:pPr marL="817200" lvl="2" indent="-285750">
              <a:spcBef>
                <a:spcPct val="20000"/>
              </a:spcBef>
              <a:buFont typeface="Lucida Grande"/>
              <a:buChar char="⇒"/>
              <a:defRPr/>
            </a:pPr>
            <a:r>
              <a:rPr lang="en-US" sz="2162" dirty="0" smtClean="0">
                <a:sym typeface="Wingdings"/>
              </a:rPr>
              <a:t>Smooth approximation </a:t>
            </a:r>
            <a:r>
              <a:rPr lang="en-US" sz="2162" dirty="0" err="1" smtClean="0">
                <a:sym typeface="Wingdings"/>
              </a:rPr>
              <a:t></a:t>
            </a:r>
            <a:r>
              <a:rPr lang="en-US" sz="2162" dirty="0" smtClean="0">
                <a:sym typeface="Wingdings"/>
              </a:rPr>
              <a:t> constant focusing + distributed wake</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 2"/>
          <p:cNvGrpSpPr/>
          <p:nvPr/>
        </p:nvGrpSpPr>
        <p:grpSpPr>
          <a:xfrm>
            <a:off x="306468" y="3581400"/>
            <a:ext cx="8045531" cy="2172252"/>
            <a:chOff x="306468" y="3581400"/>
            <a:chExt cx="8045531" cy="2172252"/>
          </a:xfrm>
        </p:grpSpPr>
        <p:sp>
          <p:nvSpPr>
            <p:cNvPr id="28" name="Down Arrow 27"/>
            <p:cNvSpPr/>
            <p:nvPr/>
          </p:nvSpPr>
          <p:spPr>
            <a:xfrm>
              <a:off x="3657600" y="3581400"/>
              <a:ext cx="1066800" cy="990600"/>
            </a:xfrm>
            <a:prstGeom prst="downArrow">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ontent Placeholder 2"/>
            <p:cNvSpPr txBox="1">
              <a:spLocks/>
            </p:cNvSpPr>
            <p:nvPr/>
          </p:nvSpPr>
          <p:spPr>
            <a:xfrm>
              <a:off x="306468" y="4876800"/>
              <a:ext cx="8045531" cy="876852"/>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Arial"/>
                <a:buChar char="–"/>
                <a:defRPr/>
              </a:pPr>
              <a:r>
                <a:rPr lang="en-US" sz="2162" dirty="0" smtClean="0"/>
                <a:t>We will</a:t>
              </a:r>
              <a:endParaRPr lang="en-US" sz="2162" dirty="0" smtClean="0">
                <a:sym typeface="Wingdings"/>
              </a:endParaRPr>
            </a:p>
            <a:p>
              <a:pPr marL="817200" lvl="2" indent="-285750">
                <a:spcBef>
                  <a:spcPct val="20000"/>
                </a:spcBef>
                <a:buFont typeface="Lucida Grande"/>
                <a:buChar char="⇒"/>
                <a:defRPr/>
              </a:pPr>
              <a:r>
                <a:rPr lang="en-US" sz="2162" dirty="0" smtClean="0">
                  <a:sym typeface="Wingdings"/>
                </a:rPr>
                <a:t>Calculate a stability condition (threshold) for the transverse motion</a:t>
              </a:r>
            </a:p>
            <a:p>
              <a:pPr marL="817200" lvl="2" indent="-285750">
                <a:spcBef>
                  <a:spcPct val="20000"/>
                </a:spcBef>
                <a:buFont typeface="Lucida Grande"/>
                <a:buChar char="⇒"/>
                <a:defRPr/>
              </a:pPr>
              <a:r>
                <a:rPr lang="en-US" sz="2162" dirty="0" smtClean="0">
                  <a:sym typeface="Wingdings"/>
                </a:rPr>
                <a:t>Have a look at the excited oscillation modes of the </a:t>
              </a:r>
              <a:r>
                <a:rPr lang="en-US" sz="2162" dirty="0" err="1" smtClean="0">
                  <a:sym typeface="Wingdings"/>
                </a:rPr>
                <a:t>centroid</a:t>
              </a:r>
              <a:endParaRPr lang="en-US" sz="2162" dirty="0" smtClean="0">
                <a:sym typeface="Wingdings"/>
              </a:endParaRP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E081447-C3CE-9F4F-A689-9A72CAFF10CA}" type="slidenum">
              <a:rPr lang="en-US" smtClean="0"/>
              <a:pPr/>
              <a:t>47</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6" name="Content Placeholder 2"/>
          <p:cNvSpPr txBox="1">
            <a:spLocks/>
          </p:cNvSpPr>
          <p:nvPr/>
        </p:nvSpPr>
        <p:spPr>
          <a:xfrm>
            <a:off x="295426" y="1519795"/>
            <a:ext cx="8045531" cy="1936408"/>
          </a:xfrm>
          <a:prstGeom prst="rect">
            <a:avLst/>
          </a:prstGeom>
          <a:solidFill>
            <a:schemeClr val="bg1"/>
          </a:solidFill>
          <a:ln>
            <a:solidFill>
              <a:srgbClr val="000000"/>
            </a:solidFill>
          </a:ln>
        </p:spPr>
        <p:txBody>
          <a:bodyPr vert="horz" lIns="91440" tIns="45720" rIns="91440" bIns="45720" rtlCol="0">
            <a:normAutofit fontScale="70000" lnSpcReduction="20000"/>
          </a:bodyPr>
          <a:lstStyle/>
          <a:p>
            <a:pPr marL="360000" lvl="1" indent="-285750">
              <a:spcBef>
                <a:spcPct val="20000"/>
              </a:spcBef>
              <a:buFont typeface="Arial"/>
              <a:buChar char="–"/>
              <a:defRPr/>
            </a:pPr>
            <a:r>
              <a:rPr lang="en-US" sz="2162" dirty="0" smtClean="0"/>
              <a:t>To illustrate TMCI we will need to make use of some simplifications:</a:t>
            </a:r>
          </a:p>
          <a:p>
            <a:pPr marL="817200" lvl="2" indent="-285750">
              <a:spcBef>
                <a:spcPct val="20000"/>
              </a:spcBef>
              <a:buFont typeface="Lucida Grande"/>
              <a:buChar char="⇒"/>
              <a:defRPr/>
            </a:pPr>
            <a:r>
              <a:rPr lang="en-US" sz="2162" dirty="0" smtClean="0">
                <a:sym typeface="Wingdings"/>
              </a:rPr>
              <a:t>The bunch is represented through two particles carrying half the total bunch charge and placed in opposite phase in the longitudinal phase space </a:t>
            </a:r>
          </a:p>
          <a:p>
            <a:pPr marL="817200" lvl="2" indent="-285750">
              <a:spcBef>
                <a:spcPct val="20000"/>
              </a:spcBef>
              <a:buFont typeface="Lucida Grande"/>
              <a:buChar char="⇒"/>
              <a:defRPr/>
            </a:pPr>
            <a:r>
              <a:rPr lang="en-US" sz="2162" dirty="0" smtClean="0">
                <a:sym typeface="Wingdings"/>
              </a:rPr>
              <a:t>They both feel external linear focusing in all three directions (i.e. linear </a:t>
            </a:r>
            <a:r>
              <a:rPr lang="en-US" sz="2162" dirty="0" err="1" smtClean="0">
                <a:sym typeface="Wingdings"/>
              </a:rPr>
              <a:t>betatron</a:t>
            </a:r>
            <a:r>
              <a:rPr lang="en-US" sz="2162" dirty="0" smtClean="0">
                <a:sym typeface="Wingdings"/>
              </a:rPr>
              <a:t> focusing + linear synchrotron focusing)</a:t>
            </a:r>
          </a:p>
          <a:p>
            <a:pPr marL="817200" lvl="2" indent="-285750">
              <a:spcBef>
                <a:spcPct val="20000"/>
              </a:spcBef>
              <a:buFont typeface="Lucida Grande"/>
              <a:buChar char="⇒"/>
              <a:defRPr/>
            </a:pPr>
            <a:r>
              <a:rPr lang="en-US" sz="2162" dirty="0" smtClean="0">
                <a:sym typeface="Wingdings"/>
              </a:rPr>
              <a:t>Zero chromaticity (</a:t>
            </a:r>
            <a:r>
              <a:rPr lang="en-US" sz="2162" dirty="0" err="1" smtClean="0">
                <a:sym typeface="Wingdings"/>
              </a:rPr>
              <a:t>Q’</a:t>
            </a:r>
            <a:r>
              <a:rPr lang="en-US" sz="2162" baseline="-25000" dirty="0" err="1" smtClean="0">
                <a:sym typeface="Wingdings"/>
              </a:rPr>
              <a:t>x,y</a:t>
            </a:r>
            <a:r>
              <a:rPr lang="en-US" sz="2162" dirty="0" smtClean="0">
                <a:sym typeface="Wingdings"/>
              </a:rPr>
              <a:t>=0)</a:t>
            </a:r>
          </a:p>
          <a:p>
            <a:pPr marL="817200" lvl="2" indent="-285750">
              <a:spcBef>
                <a:spcPct val="20000"/>
              </a:spcBef>
              <a:buFont typeface="Lucida Grande"/>
              <a:buChar char="⇒"/>
              <a:defRPr/>
            </a:pPr>
            <a:r>
              <a:rPr lang="en-US" sz="2162" dirty="0" smtClean="0">
                <a:sym typeface="Wingdings"/>
              </a:rPr>
              <a:t>Constant transverse wake left behind by the leading particle</a:t>
            </a:r>
          </a:p>
          <a:p>
            <a:pPr marL="817200" lvl="2" indent="-285750">
              <a:spcBef>
                <a:spcPct val="20000"/>
              </a:spcBef>
              <a:buFont typeface="Lucida Grande"/>
              <a:buChar char="⇒"/>
              <a:defRPr/>
            </a:pPr>
            <a:r>
              <a:rPr lang="en-US" sz="2162" dirty="0" smtClean="0">
                <a:sym typeface="Wingdings"/>
              </a:rPr>
              <a:t>Smooth approximation </a:t>
            </a:r>
            <a:r>
              <a:rPr lang="en-US" sz="2162" dirty="0" err="1" smtClean="0">
                <a:sym typeface="Wingdings"/>
              </a:rPr>
              <a:t></a:t>
            </a:r>
            <a:r>
              <a:rPr lang="en-US" sz="2162" dirty="0" smtClean="0">
                <a:sym typeface="Wingdings"/>
              </a:rPr>
              <a:t> constant focusing + distributed wake</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 3"/>
          <p:cNvGrpSpPr/>
          <p:nvPr/>
        </p:nvGrpSpPr>
        <p:grpSpPr>
          <a:xfrm>
            <a:off x="2440164" y="3556088"/>
            <a:ext cx="4518098" cy="2727326"/>
            <a:chOff x="5410200" y="3810002"/>
            <a:chExt cx="4146628" cy="3270031"/>
          </a:xfrm>
        </p:grpSpPr>
        <p:cxnSp>
          <p:nvCxnSpPr>
            <p:cNvPr id="20" name="Straight Arrow Connector 4"/>
            <p:cNvCxnSpPr/>
            <p:nvPr/>
          </p:nvCxnSpPr>
          <p:spPr>
            <a:xfrm>
              <a:off x="5410200" y="5497993"/>
              <a:ext cx="4146628" cy="1921"/>
            </a:xfrm>
            <a:prstGeom prst="straightConnector1">
              <a:avLst/>
            </a:prstGeom>
            <a:ln w="3175" cap="flat" cmpd="sng" algn="ctr">
              <a:solidFill>
                <a:schemeClr val="tx1"/>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1" name="Freeform 5"/>
            <p:cNvSpPr/>
            <p:nvPr/>
          </p:nvSpPr>
          <p:spPr>
            <a:xfrm>
              <a:off x="5410200" y="4166418"/>
              <a:ext cx="3377344" cy="1331575"/>
            </a:xfrm>
            <a:custGeom>
              <a:avLst/>
              <a:gdLst>
                <a:gd name="connsiteX0" fmla="*/ 0 w 2066636"/>
                <a:gd name="connsiteY0" fmla="*/ 1308484 h 1331575"/>
                <a:gd name="connsiteX1" fmla="*/ 1016000 w 2066636"/>
                <a:gd name="connsiteY1" fmla="*/ 3848 h 1331575"/>
                <a:gd name="connsiteX2" fmla="*/ 2066636 w 2066636"/>
                <a:gd name="connsiteY2" fmla="*/ 1331575 h 1331575"/>
              </a:gdLst>
              <a:ahLst/>
              <a:cxnLst>
                <a:cxn ang="0">
                  <a:pos x="connsiteX0" y="connsiteY0"/>
                </a:cxn>
                <a:cxn ang="0">
                  <a:pos x="connsiteX1" y="connsiteY1"/>
                </a:cxn>
                <a:cxn ang="0">
                  <a:pos x="connsiteX2" y="connsiteY2"/>
                </a:cxn>
              </a:cxnLst>
              <a:rect l="l" t="t" r="r" b="b"/>
              <a:pathLst>
                <a:path w="2066636" h="1331575">
                  <a:moveTo>
                    <a:pt x="0" y="1308484"/>
                  </a:moveTo>
                  <a:cubicBezTo>
                    <a:pt x="335780" y="654242"/>
                    <a:pt x="671561" y="0"/>
                    <a:pt x="1016000" y="3848"/>
                  </a:cubicBezTo>
                  <a:cubicBezTo>
                    <a:pt x="1360439" y="7696"/>
                    <a:pt x="1713537" y="669635"/>
                    <a:pt x="2066636" y="1331575"/>
                  </a:cubicBezTo>
                </a:path>
              </a:pathLst>
            </a:cu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2" name="Straight Arrow Connector 21"/>
            <p:cNvCxnSpPr/>
            <p:nvPr/>
          </p:nvCxnSpPr>
          <p:spPr>
            <a:xfrm rot="16200000" flipV="1">
              <a:off x="5478528" y="5445017"/>
              <a:ext cx="3270031" cy="2"/>
            </a:xfrm>
            <a:prstGeom prst="straightConnector1">
              <a:avLst/>
            </a:prstGeom>
            <a:ln w="3175" cap="flat" cmpd="sng" algn="ctr">
              <a:solidFill>
                <a:schemeClr val="tx1"/>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14" name="Freeform 13"/>
          <p:cNvSpPr/>
          <p:nvPr/>
        </p:nvSpPr>
        <p:spPr>
          <a:xfrm flipV="1">
            <a:off x="2440164" y="4963806"/>
            <a:ext cx="3679898" cy="1110551"/>
          </a:xfrm>
          <a:custGeom>
            <a:avLst/>
            <a:gdLst>
              <a:gd name="connsiteX0" fmla="*/ 0 w 2066636"/>
              <a:gd name="connsiteY0" fmla="*/ 1308484 h 1331575"/>
              <a:gd name="connsiteX1" fmla="*/ 1016000 w 2066636"/>
              <a:gd name="connsiteY1" fmla="*/ 3848 h 1331575"/>
              <a:gd name="connsiteX2" fmla="*/ 2066636 w 2066636"/>
              <a:gd name="connsiteY2" fmla="*/ 1331575 h 1331575"/>
            </a:gdLst>
            <a:ahLst/>
            <a:cxnLst>
              <a:cxn ang="0">
                <a:pos x="connsiteX0" y="connsiteY0"/>
              </a:cxn>
              <a:cxn ang="0">
                <a:pos x="connsiteX1" y="connsiteY1"/>
              </a:cxn>
              <a:cxn ang="0">
                <a:pos x="connsiteX2" y="connsiteY2"/>
              </a:cxn>
            </a:cxnLst>
            <a:rect l="l" t="t" r="r" b="b"/>
            <a:pathLst>
              <a:path w="2066636" h="1331575">
                <a:moveTo>
                  <a:pt x="0" y="1308484"/>
                </a:moveTo>
                <a:cubicBezTo>
                  <a:pt x="335780" y="654242"/>
                  <a:pt x="671561" y="0"/>
                  <a:pt x="1016000" y="3848"/>
                </a:cubicBezTo>
                <a:cubicBezTo>
                  <a:pt x="1360439" y="7696"/>
                  <a:pt x="1713537" y="669635"/>
                  <a:pt x="2066636" y="1331575"/>
                </a:cubicBezTo>
              </a:path>
            </a:pathLst>
          </a:custGeom>
          <a:ln>
            <a:solidFill>
              <a:srgbClr val="7F7F7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TextBox 18"/>
          <p:cNvSpPr txBox="1"/>
          <p:nvPr/>
        </p:nvSpPr>
        <p:spPr>
          <a:xfrm>
            <a:off x="6537739" y="4899763"/>
            <a:ext cx="420523" cy="372571"/>
          </a:xfrm>
          <a:prstGeom prst="rect">
            <a:avLst/>
          </a:prstGeom>
          <a:noFill/>
        </p:spPr>
        <p:txBody>
          <a:bodyPr wrap="square" rtlCol="0">
            <a:spAutoFit/>
          </a:bodyPr>
          <a:lstStyle/>
          <a:p>
            <a:r>
              <a:rPr lang="en-US" dirty="0" err="1" smtClean="0"/>
              <a:t>z</a:t>
            </a:r>
            <a:endParaRPr lang="en-US" dirty="0"/>
          </a:p>
        </p:txBody>
      </p:sp>
      <p:sp>
        <p:nvSpPr>
          <p:cNvPr id="25" name="Oval 24"/>
          <p:cNvSpPr/>
          <p:nvPr/>
        </p:nvSpPr>
        <p:spPr>
          <a:xfrm>
            <a:off x="3352800" y="4649304"/>
            <a:ext cx="1870765" cy="640522"/>
          </a:xfrm>
          <a:prstGeom prst="ellipse">
            <a:avLst/>
          </a:prstGeom>
          <a:noFill/>
          <a:ln w="9525" cap="flat" cmpd="sng" algn="ctr">
            <a:solidFill>
              <a:srgbClr val="000000"/>
            </a:solidFill>
            <a:prstDash val="lgDash"/>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4369076" y="3456203"/>
            <a:ext cx="786574" cy="369332"/>
          </a:xfrm>
          <a:prstGeom prst="rect">
            <a:avLst/>
          </a:prstGeom>
          <a:noFill/>
        </p:spPr>
        <p:txBody>
          <a:bodyPr wrap="square" rtlCol="0">
            <a:spAutoFit/>
          </a:bodyPr>
          <a:lstStyle/>
          <a:p>
            <a:r>
              <a:rPr lang="en-US" dirty="0" smtClean="0">
                <a:latin typeface="Symbol" charset="2"/>
                <a:cs typeface="Symbol" charset="2"/>
              </a:rPr>
              <a:t>d</a:t>
            </a:r>
            <a:r>
              <a:rPr lang="en-US" dirty="0" smtClean="0"/>
              <a:t>p/p</a:t>
            </a:r>
            <a:r>
              <a:rPr lang="en-US" baseline="-25000" dirty="0" smtClean="0"/>
              <a:t>0</a:t>
            </a:r>
            <a:endParaRPr lang="en-US" dirty="0"/>
          </a:p>
        </p:txBody>
      </p:sp>
      <p:sp>
        <p:nvSpPr>
          <p:cNvPr id="38" name="Oval 37"/>
          <p:cNvSpPr>
            <a:spLocks noChangeArrowheads="1"/>
          </p:cNvSpPr>
          <p:nvPr/>
        </p:nvSpPr>
        <p:spPr bwMode="auto">
          <a:xfrm flipV="1">
            <a:off x="4214168" y="5239902"/>
            <a:ext cx="181729" cy="146108"/>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39" name="Oval 38"/>
          <p:cNvSpPr>
            <a:spLocks noChangeArrowheads="1"/>
          </p:cNvSpPr>
          <p:nvPr/>
        </p:nvSpPr>
        <p:spPr bwMode="auto">
          <a:xfrm flipV="1">
            <a:off x="4211960" y="4601589"/>
            <a:ext cx="181729" cy="146108"/>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grpSp>
        <p:nvGrpSpPr>
          <p:cNvPr id="9" name="Group 52"/>
          <p:cNvGrpSpPr/>
          <p:nvPr/>
        </p:nvGrpSpPr>
        <p:grpSpPr>
          <a:xfrm>
            <a:off x="2665884" y="5519934"/>
            <a:ext cx="2065805" cy="1199460"/>
            <a:chOff x="4902630" y="5478359"/>
            <a:chExt cx="2065805" cy="1199460"/>
          </a:xfrm>
        </p:grpSpPr>
        <p:cxnSp>
          <p:nvCxnSpPr>
            <p:cNvPr id="41" name="Straight Arrow Connector 40"/>
            <p:cNvCxnSpPr/>
            <p:nvPr/>
          </p:nvCxnSpPr>
          <p:spPr>
            <a:xfrm>
              <a:off x="4902630" y="6072769"/>
              <a:ext cx="2055632" cy="1588"/>
            </a:xfrm>
            <a:prstGeom prst="straightConnector1">
              <a:avLst/>
            </a:prstGeom>
            <a:ln w="9525"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rot="5400000" flipH="1" flipV="1">
              <a:off x="5936421" y="6077295"/>
              <a:ext cx="1199460" cy="1588"/>
            </a:xfrm>
            <a:prstGeom prst="straightConnector1">
              <a:avLst/>
            </a:prstGeom>
            <a:ln w="9525"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a:endCxn id="6" idx="1"/>
            </p:cNvCxnSpPr>
            <p:nvPr/>
          </p:nvCxnSpPr>
          <p:spPr>
            <a:xfrm flipV="1">
              <a:off x="4902630" y="6538913"/>
              <a:ext cx="1650570" cy="14287"/>
            </a:xfrm>
            <a:prstGeom prst="line">
              <a:avLst/>
            </a:prstGeom>
            <a:ln>
              <a:solidFill>
                <a:srgbClr val="3366FF"/>
              </a:solidFill>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6535357" y="5960249"/>
              <a:ext cx="356938" cy="323165"/>
            </a:xfrm>
            <a:prstGeom prst="rect">
              <a:avLst/>
            </a:prstGeom>
            <a:noFill/>
          </p:spPr>
          <p:txBody>
            <a:bodyPr wrap="square" rtlCol="0">
              <a:spAutoFit/>
            </a:bodyPr>
            <a:lstStyle/>
            <a:p>
              <a:r>
                <a:rPr lang="en-US" sz="1500" dirty="0" err="1" smtClean="0"/>
                <a:t>z</a:t>
              </a:r>
              <a:endParaRPr lang="en-US" sz="1500" dirty="0"/>
            </a:p>
          </p:txBody>
        </p:sp>
        <p:sp>
          <p:nvSpPr>
            <p:cNvPr id="51" name="TextBox 50"/>
            <p:cNvSpPr txBox="1"/>
            <p:nvPr/>
          </p:nvSpPr>
          <p:spPr>
            <a:xfrm>
              <a:off x="6509288" y="5530574"/>
              <a:ext cx="459147" cy="323165"/>
            </a:xfrm>
            <a:prstGeom prst="rect">
              <a:avLst/>
            </a:prstGeom>
            <a:noFill/>
          </p:spPr>
          <p:txBody>
            <a:bodyPr wrap="square" rtlCol="0">
              <a:spAutoFit/>
            </a:bodyPr>
            <a:lstStyle/>
            <a:p>
              <a:r>
                <a:rPr lang="en-US" sz="1500" dirty="0" err="1" smtClean="0"/>
                <a:t>W</a:t>
              </a:r>
              <a:r>
                <a:rPr lang="en-US" sz="1500" baseline="-25000" dirty="0" err="1" smtClean="0"/>
                <a:t>y</a:t>
              </a:r>
              <a:endParaRPr lang="en-US" sz="1500" dirty="0"/>
            </a:p>
          </p:txBody>
        </p:sp>
        <p:sp>
          <p:nvSpPr>
            <p:cNvPr id="52" name="TextBox 51"/>
            <p:cNvSpPr txBox="1"/>
            <p:nvPr/>
          </p:nvSpPr>
          <p:spPr>
            <a:xfrm>
              <a:off x="5383594" y="6184022"/>
              <a:ext cx="501112" cy="323165"/>
            </a:xfrm>
            <a:prstGeom prst="rect">
              <a:avLst/>
            </a:prstGeom>
            <a:noFill/>
          </p:spPr>
          <p:txBody>
            <a:bodyPr wrap="square" rtlCol="0">
              <a:spAutoFit/>
            </a:bodyPr>
            <a:lstStyle/>
            <a:p>
              <a:r>
                <a:rPr lang="en-US" sz="1500" dirty="0" smtClean="0">
                  <a:solidFill>
                    <a:srgbClr val="3366FF"/>
                  </a:solidFill>
                </a:rPr>
                <a:t>-W</a:t>
              </a:r>
              <a:r>
                <a:rPr lang="en-US" sz="1500" baseline="-25000" dirty="0" smtClean="0">
                  <a:solidFill>
                    <a:srgbClr val="3366FF"/>
                  </a:solidFill>
                </a:rPr>
                <a:t>0</a:t>
              </a:r>
              <a:endParaRPr lang="en-US" sz="1500" dirty="0">
                <a:solidFill>
                  <a:srgbClr val="3366FF"/>
                </a:solidFill>
              </a:endParaRPr>
            </a:p>
          </p:txBody>
        </p:sp>
      </p:grpSp>
      <p:sp>
        <p:nvSpPr>
          <p:cNvPr id="68" name="Oval 67"/>
          <p:cNvSpPr>
            <a:spLocks noChangeArrowheads="1"/>
          </p:cNvSpPr>
          <p:nvPr/>
        </p:nvSpPr>
        <p:spPr bwMode="auto">
          <a:xfrm>
            <a:off x="7167217" y="4225415"/>
            <a:ext cx="181729" cy="146108"/>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69" name="Oval 68"/>
          <p:cNvSpPr>
            <a:spLocks noChangeArrowheads="1"/>
          </p:cNvSpPr>
          <p:nvPr/>
        </p:nvSpPr>
        <p:spPr bwMode="auto">
          <a:xfrm>
            <a:off x="7167217" y="3633304"/>
            <a:ext cx="181729" cy="146108"/>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sp>
        <p:nvSpPr>
          <p:cNvPr id="70" name="TextBox 69"/>
          <p:cNvSpPr txBox="1"/>
          <p:nvPr/>
        </p:nvSpPr>
        <p:spPr>
          <a:xfrm>
            <a:off x="7413486" y="3551763"/>
            <a:ext cx="1498601" cy="307777"/>
          </a:xfrm>
          <a:prstGeom prst="rect">
            <a:avLst/>
          </a:prstGeom>
          <a:noFill/>
        </p:spPr>
        <p:txBody>
          <a:bodyPr wrap="square" rtlCol="0">
            <a:spAutoFit/>
          </a:bodyPr>
          <a:lstStyle/>
          <a:p>
            <a:r>
              <a:rPr lang="en-US" sz="1400" dirty="0" smtClean="0">
                <a:solidFill>
                  <a:srgbClr val="FF0000"/>
                </a:solidFill>
              </a:rPr>
              <a:t>Particle 1 (+Ne/2)</a:t>
            </a:r>
            <a:endParaRPr lang="en-US" sz="1400" dirty="0">
              <a:solidFill>
                <a:srgbClr val="FF0000"/>
              </a:solidFill>
            </a:endParaRPr>
          </a:p>
        </p:txBody>
      </p:sp>
      <p:sp>
        <p:nvSpPr>
          <p:cNvPr id="71" name="TextBox 70"/>
          <p:cNvSpPr txBox="1"/>
          <p:nvPr/>
        </p:nvSpPr>
        <p:spPr>
          <a:xfrm>
            <a:off x="7413487" y="4116755"/>
            <a:ext cx="1498600" cy="307777"/>
          </a:xfrm>
          <a:prstGeom prst="rect">
            <a:avLst/>
          </a:prstGeom>
          <a:noFill/>
        </p:spPr>
        <p:txBody>
          <a:bodyPr wrap="square" rtlCol="0">
            <a:spAutoFit/>
          </a:bodyPr>
          <a:lstStyle/>
          <a:p>
            <a:r>
              <a:rPr lang="en-US" sz="1400" dirty="0" smtClean="0">
                <a:solidFill>
                  <a:srgbClr val="0000FF"/>
                </a:solidFill>
              </a:rPr>
              <a:t>Particle 2 (+Ne/2)</a:t>
            </a:r>
            <a:endParaRPr lang="en-US" sz="1400" dirty="0">
              <a:solidFill>
                <a:srgbClr val="0000FF"/>
              </a:solidFill>
            </a:endParaRPr>
          </a:p>
        </p:txBody>
      </p:sp>
      <p:sp>
        <p:nvSpPr>
          <p:cNvPr id="43" name="Title 1"/>
          <p:cNvSpPr>
            <a:spLocks noGrp="1"/>
          </p:cNvSpPr>
          <p:nvPr>
            <p:ph type="title"/>
          </p:nvPr>
        </p:nvSpPr>
        <p:spPr>
          <a:xfrm>
            <a:off x="457200" y="274638"/>
            <a:ext cx="8229600" cy="944562"/>
          </a:xfrm>
        </p:spPr>
        <p:txBody>
          <a:bodyPr>
            <a:noAutofit/>
          </a:bodyPr>
          <a:lstStyle/>
          <a:p>
            <a:r>
              <a:rPr lang="en-US" sz="2500" dirty="0" smtClean="0">
                <a:latin typeface="Arial Rounded MT Bold"/>
                <a:cs typeface="Arial Rounded MT Bold"/>
              </a:rPr>
              <a:t>The Strong Head Tail Instability</a:t>
            </a:r>
            <a:br>
              <a:rPr lang="en-US" sz="2500" dirty="0" smtClean="0">
                <a:latin typeface="Arial Rounded MT Bold"/>
                <a:cs typeface="Arial Rounded MT Bold"/>
              </a:rPr>
            </a:br>
            <a:r>
              <a:rPr lang="en-US" sz="2500" dirty="0" smtClean="0">
                <a:latin typeface="Arial Rounded MT Bold"/>
                <a:cs typeface="Arial Rounded MT Bold"/>
              </a:rPr>
              <a:t>(aka Transverse Mode Coupling Instability)</a:t>
            </a:r>
            <a:endParaRPr lang="en-US" sz="2500" b="1" dirty="0">
              <a:solidFill>
                <a:srgbClr val="FF0000"/>
              </a:solidFill>
              <a:latin typeface="Arial Rounded MT Bold"/>
              <a:cs typeface="Arial Rounded MT Bold"/>
            </a:endParaRPr>
          </a:p>
        </p:txBody>
      </p:sp>
    </p:spTree>
    <p:extLst>
      <p:ext uri="{BB962C8B-B14F-4D97-AF65-F5344CB8AC3E}">
        <p14:creationId xmlns:p14="http://schemas.microsoft.com/office/powerpoint/2010/main" val="32024842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8.67362E-19 C 0.01164 -8.67362E-19 0.02344 -8.67362E-19 0.03473 -0.00185 C 0.04601 -0.00371 0.05816 -0.00718 0.06806 -0.01111 C 0.07795 -0.01505 0.08907 -0.02037 0.09445 -0.02593 C 0.09983 -0.03148 0.10157 -0.03727 0.1 -0.04445 C 0.09844 -0.05162 0.09045 -0.06227 0.08473 -0.06852 C 0.079 -0.07477 0.07483 -0.07778 0.06528 -0.08148 C 0.05573 -0.08519 0.03889 -0.08889 0.02778 -0.09074 C 0.01667 -0.09259 0.00764 -0.09259 -0.00139 -0.09259 " pathEditMode="relative" ptsTypes="aaaaaaaaA">
                                      <p:cBhvr>
                                        <p:cTn id="6" dur="2000" fill="hold"/>
                                        <p:tgtEl>
                                          <p:spTgt spid="38"/>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8.33333E-6 7.03704E-6 C -0.01632 0.00093 -0.03264 0.00186 -0.04723 0.00556 C -0.06181 0.00927 -0.07865 0.01598 -0.08751 0.02223 C -0.09636 0.02848 -0.09862 0.03519 -0.10001 0.0426 C -0.10139 0.05001 -0.10018 0.06042 -0.09584 0.06667 C -0.0915 0.07292 -0.08126 0.0757 -0.07362 0.07964 C -0.06598 0.08357 -0.06198 0.08797 -0.05001 0.09075 C -0.03803 0.09352 -0.0198 0.09491 -0.00139 0.0963 " pathEditMode="relative" ptsTypes="aaaaaaaA">
                                      <p:cBhvr>
                                        <p:cTn id="8" dur="2000" fill="hold"/>
                                        <p:tgtEl>
                                          <p:spTgt spid="39"/>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8.33333E-6 -1.48148E-6 C 8.33333E-6 -1.48148E-6 0.09862 -0.00208 0.09862 -0.00185 C 0.09862 -0.00162 8.33333E-6 -1.48148E-6 8.33333E-6 -1.48148E-6 Z " pathEditMode="relative" ptsTypes="aaa">
                                      <p:cBhvr>
                                        <p:cTn id="10" dur="2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E081447-C3CE-9F4F-A689-9A72CAFF10CA}" type="slidenum">
              <a:rPr lang="en-US" smtClean="0"/>
              <a:pPr/>
              <a:t>48</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6" name="Content Placeholder 2"/>
          <p:cNvSpPr txBox="1">
            <a:spLocks/>
          </p:cNvSpPr>
          <p:nvPr/>
        </p:nvSpPr>
        <p:spPr>
          <a:xfrm>
            <a:off x="295426" y="1519795"/>
            <a:ext cx="8045531" cy="1936408"/>
          </a:xfrm>
          <a:prstGeom prst="rect">
            <a:avLst/>
          </a:prstGeom>
          <a:solidFill>
            <a:schemeClr val="bg1"/>
          </a:solidFill>
          <a:ln>
            <a:solidFill>
              <a:srgbClr val="000000"/>
            </a:solidFill>
          </a:ln>
        </p:spPr>
        <p:txBody>
          <a:bodyPr vert="horz" lIns="91440" tIns="45720" rIns="91440" bIns="45720" rtlCol="0">
            <a:normAutofit fontScale="70000" lnSpcReduction="20000"/>
          </a:bodyPr>
          <a:lstStyle/>
          <a:p>
            <a:pPr marL="360000" lvl="1" indent="-285750">
              <a:spcBef>
                <a:spcPct val="20000"/>
              </a:spcBef>
              <a:buFont typeface="Arial"/>
              <a:buChar char="–"/>
              <a:defRPr/>
            </a:pPr>
            <a:r>
              <a:rPr lang="en-US" sz="2162" dirty="0" smtClean="0"/>
              <a:t>To illustrate TMCI we will need to make use of some simplifications:</a:t>
            </a:r>
          </a:p>
          <a:p>
            <a:pPr marL="817200" lvl="2" indent="-285750">
              <a:spcBef>
                <a:spcPct val="20000"/>
              </a:spcBef>
              <a:buFont typeface="Lucida Grande"/>
              <a:buChar char="⇒"/>
              <a:defRPr/>
            </a:pPr>
            <a:r>
              <a:rPr lang="en-US" sz="2162" dirty="0" smtClean="0">
                <a:sym typeface="Wingdings"/>
              </a:rPr>
              <a:t>The bunch is represented through two particles carrying half the total bunch charge and placed in opposite phase in the longitudinal phase space </a:t>
            </a:r>
          </a:p>
          <a:p>
            <a:pPr marL="817200" lvl="2" indent="-285750">
              <a:spcBef>
                <a:spcPct val="20000"/>
              </a:spcBef>
              <a:buFont typeface="Lucida Grande"/>
              <a:buChar char="⇒"/>
              <a:defRPr/>
            </a:pPr>
            <a:r>
              <a:rPr lang="en-US" sz="2162" dirty="0" smtClean="0">
                <a:sym typeface="Wingdings"/>
              </a:rPr>
              <a:t>They both feel external linear focusing in all three directions (i.e. linear </a:t>
            </a:r>
            <a:r>
              <a:rPr lang="en-US" sz="2162" dirty="0" err="1" smtClean="0">
                <a:sym typeface="Wingdings"/>
              </a:rPr>
              <a:t>betatron</a:t>
            </a:r>
            <a:r>
              <a:rPr lang="en-US" sz="2162" dirty="0" smtClean="0">
                <a:sym typeface="Wingdings"/>
              </a:rPr>
              <a:t> focusing + linear synchrotron focusing)</a:t>
            </a:r>
          </a:p>
          <a:p>
            <a:pPr marL="817200" lvl="2" indent="-285750">
              <a:spcBef>
                <a:spcPct val="20000"/>
              </a:spcBef>
              <a:buFont typeface="Lucida Grande"/>
              <a:buChar char="⇒"/>
              <a:defRPr/>
            </a:pPr>
            <a:r>
              <a:rPr lang="en-US" sz="2162" dirty="0" smtClean="0">
                <a:sym typeface="Wingdings"/>
              </a:rPr>
              <a:t>Zero chromaticity (</a:t>
            </a:r>
            <a:r>
              <a:rPr lang="en-US" sz="2162" dirty="0" err="1" smtClean="0">
                <a:sym typeface="Wingdings"/>
              </a:rPr>
              <a:t>Q’</a:t>
            </a:r>
            <a:r>
              <a:rPr lang="en-US" sz="2162" baseline="-25000" dirty="0" err="1" smtClean="0">
                <a:sym typeface="Wingdings"/>
              </a:rPr>
              <a:t>x,y</a:t>
            </a:r>
            <a:r>
              <a:rPr lang="en-US" sz="2162" dirty="0" smtClean="0">
                <a:sym typeface="Wingdings"/>
              </a:rPr>
              <a:t>=0)</a:t>
            </a:r>
          </a:p>
          <a:p>
            <a:pPr marL="817200" lvl="2" indent="-285750">
              <a:spcBef>
                <a:spcPct val="20000"/>
              </a:spcBef>
              <a:buFont typeface="Lucida Grande"/>
              <a:buChar char="⇒"/>
              <a:defRPr/>
            </a:pPr>
            <a:r>
              <a:rPr lang="en-US" sz="2162" dirty="0" smtClean="0">
                <a:sym typeface="Wingdings"/>
              </a:rPr>
              <a:t>Constant transverse wake left behind by the leading particle</a:t>
            </a:r>
          </a:p>
          <a:p>
            <a:pPr marL="817200" lvl="2" indent="-285750">
              <a:spcBef>
                <a:spcPct val="20000"/>
              </a:spcBef>
              <a:buFont typeface="Lucida Grande"/>
              <a:buChar char="⇒"/>
              <a:defRPr/>
            </a:pPr>
            <a:r>
              <a:rPr lang="en-US" sz="2162" dirty="0" smtClean="0">
                <a:sym typeface="Wingdings"/>
              </a:rPr>
              <a:t>Smooth approximation </a:t>
            </a:r>
            <a:r>
              <a:rPr lang="en-US" sz="2162" dirty="0" err="1" smtClean="0">
                <a:sym typeface="Wingdings"/>
              </a:rPr>
              <a:t></a:t>
            </a:r>
            <a:r>
              <a:rPr lang="en-US" sz="2162" dirty="0" smtClean="0">
                <a:sym typeface="Wingdings"/>
              </a:rPr>
              <a:t> constant focusing + distributed wake</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 3"/>
          <p:cNvGrpSpPr/>
          <p:nvPr/>
        </p:nvGrpSpPr>
        <p:grpSpPr>
          <a:xfrm>
            <a:off x="2440164" y="3556088"/>
            <a:ext cx="4518098" cy="2727326"/>
            <a:chOff x="5410200" y="3810002"/>
            <a:chExt cx="4146628" cy="3270031"/>
          </a:xfrm>
        </p:grpSpPr>
        <p:cxnSp>
          <p:nvCxnSpPr>
            <p:cNvPr id="20" name="Straight Arrow Connector 4"/>
            <p:cNvCxnSpPr/>
            <p:nvPr/>
          </p:nvCxnSpPr>
          <p:spPr>
            <a:xfrm>
              <a:off x="5410200" y="5497993"/>
              <a:ext cx="4146628" cy="1921"/>
            </a:xfrm>
            <a:prstGeom prst="straightConnector1">
              <a:avLst/>
            </a:prstGeom>
            <a:ln w="3175" cap="flat" cmpd="sng" algn="ctr">
              <a:solidFill>
                <a:schemeClr val="tx1"/>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1" name="Freeform 5"/>
            <p:cNvSpPr/>
            <p:nvPr/>
          </p:nvSpPr>
          <p:spPr>
            <a:xfrm>
              <a:off x="5410200" y="4166418"/>
              <a:ext cx="3377344" cy="1331575"/>
            </a:xfrm>
            <a:custGeom>
              <a:avLst/>
              <a:gdLst>
                <a:gd name="connsiteX0" fmla="*/ 0 w 2066636"/>
                <a:gd name="connsiteY0" fmla="*/ 1308484 h 1331575"/>
                <a:gd name="connsiteX1" fmla="*/ 1016000 w 2066636"/>
                <a:gd name="connsiteY1" fmla="*/ 3848 h 1331575"/>
                <a:gd name="connsiteX2" fmla="*/ 2066636 w 2066636"/>
                <a:gd name="connsiteY2" fmla="*/ 1331575 h 1331575"/>
              </a:gdLst>
              <a:ahLst/>
              <a:cxnLst>
                <a:cxn ang="0">
                  <a:pos x="connsiteX0" y="connsiteY0"/>
                </a:cxn>
                <a:cxn ang="0">
                  <a:pos x="connsiteX1" y="connsiteY1"/>
                </a:cxn>
                <a:cxn ang="0">
                  <a:pos x="connsiteX2" y="connsiteY2"/>
                </a:cxn>
              </a:cxnLst>
              <a:rect l="l" t="t" r="r" b="b"/>
              <a:pathLst>
                <a:path w="2066636" h="1331575">
                  <a:moveTo>
                    <a:pt x="0" y="1308484"/>
                  </a:moveTo>
                  <a:cubicBezTo>
                    <a:pt x="335780" y="654242"/>
                    <a:pt x="671561" y="0"/>
                    <a:pt x="1016000" y="3848"/>
                  </a:cubicBezTo>
                  <a:cubicBezTo>
                    <a:pt x="1360439" y="7696"/>
                    <a:pt x="1713537" y="669635"/>
                    <a:pt x="2066636" y="1331575"/>
                  </a:cubicBezTo>
                </a:path>
              </a:pathLst>
            </a:cu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2" name="Straight Arrow Connector 21"/>
            <p:cNvCxnSpPr/>
            <p:nvPr/>
          </p:nvCxnSpPr>
          <p:spPr>
            <a:xfrm rot="16200000" flipV="1">
              <a:off x="5478528" y="5445017"/>
              <a:ext cx="3270031" cy="2"/>
            </a:xfrm>
            <a:prstGeom prst="straightConnector1">
              <a:avLst/>
            </a:prstGeom>
            <a:ln w="3175" cap="flat" cmpd="sng" algn="ctr">
              <a:solidFill>
                <a:schemeClr val="tx1"/>
              </a:solidFill>
              <a:prstDash val="dash"/>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grpSp>
      <p:sp>
        <p:nvSpPr>
          <p:cNvPr id="14" name="Freeform 13"/>
          <p:cNvSpPr/>
          <p:nvPr/>
        </p:nvSpPr>
        <p:spPr>
          <a:xfrm flipV="1">
            <a:off x="2440164" y="4963806"/>
            <a:ext cx="3679898" cy="1110551"/>
          </a:xfrm>
          <a:custGeom>
            <a:avLst/>
            <a:gdLst>
              <a:gd name="connsiteX0" fmla="*/ 0 w 2066636"/>
              <a:gd name="connsiteY0" fmla="*/ 1308484 h 1331575"/>
              <a:gd name="connsiteX1" fmla="*/ 1016000 w 2066636"/>
              <a:gd name="connsiteY1" fmla="*/ 3848 h 1331575"/>
              <a:gd name="connsiteX2" fmla="*/ 2066636 w 2066636"/>
              <a:gd name="connsiteY2" fmla="*/ 1331575 h 1331575"/>
            </a:gdLst>
            <a:ahLst/>
            <a:cxnLst>
              <a:cxn ang="0">
                <a:pos x="connsiteX0" y="connsiteY0"/>
              </a:cxn>
              <a:cxn ang="0">
                <a:pos x="connsiteX1" y="connsiteY1"/>
              </a:cxn>
              <a:cxn ang="0">
                <a:pos x="connsiteX2" y="connsiteY2"/>
              </a:cxn>
            </a:cxnLst>
            <a:rect l="l" t="t" r="r" b="b"/>
            <a:pathLst>
              <a:path w="2066636" h="1331575">
                <a:moveTo>
                  <a:pt x="0" y="1308484"/>
                </a:moveTo>
                <a:cubicBezTo>
                  <a:pt x="335780" y="654242"/>
                  <a:pt x="671561" y="0"/>
                  <a:pt x="1016000" y="3848"/>
                </a:cubicBezTo>
                <a:cubicBezTo>
                  <a:pt x="1360439" y="7696"/>
                  <a:pt x="1713537" y="669635"/>
                  <a:pt x="2066636" y="1331575"/>
                </a:cubicBezTo>
              </a:path>
            </a:pathLst>
          </a:custGeom>
          <a:ln>
            <a:solidFill>
              <a:srgbClr val="7F7F7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TextBox 18"/>
          <p:cNvSpPr txBox="1"/>
          <p:nvPr/>
        </p:nvSpPr>
        <p:spPr>
          <a:xfrm>
            <a:off x="6537739" y="4899763"/>
            <a:ext cx="420523" cy="372571"/>
          </a:xfrm>
          <a:prstGeom prst="rect">
            <a:avLst/>
          </a:prstGeom>
          <a:noFill/>
        </p:spPr>
        <p:txBody>
          <a:bodyPr wrap="square" rtlCol="0">
            <a:spAutoFit/>
          </a:bodyPr>
          <a:lstStyle/>
          <a:p>
            <a:r>
              <a:rPr lang="en-US" dirty="0" err="1" smtClean="0"/>
              <a:t>z</a:t>
            </a:r>
            <a:endParaRPr lang="en-US" dirty="0"/>
          </a:p>
        </p:txBody>
      </p:sp>
      <p:sp>
        <p:nvSpPr>
          <p:cNvPr id="25" name="Oval 24"/>
          <p:cNvSpPr/>
          <p:nvPr/>
        </p:nvSpPr>
        <p:spPr>
          <a:xfrm>
            <a:off x="3352800" y="4649304"/>
            <a:ext cx="1870765" cy="640522"/>
          </a:xfrm>
          <a:prstGeom prst="ellipse">
            <a:avLst/>
          </a:prstGeom>
          <a:noFill/>
          <a:ln w="9525" cap="flat" cmpd="sng" algn="ctr">
            <a:solidFill>
              <a:srgbClr val="000000"/>
            </a:solidFill>
            <a:prstDash val="lgDash"/>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4369076" y="3456203"/>
            <a:ext cx="786574" cy="369332"/>
          </a:xfrm>
          <a:prstGeom prst="rect">
            <a:avLst/>
          </a:prstGeom>
          <a:noFill/>
        </p:spPr>
        <p:txBody>
          <a:bodyPr wrap="square" rtlCol="0">
            <a:spAutoFit/>
          </a:bodyPr>
          <a:lstStyle/>
          <a:p>
            <a:r>
              <a:rPr lang="en-US" dirty="0" smtClean="0">
                <a:latin typeface="Symbol" charset="2"/>
                <a:cs typeface="Symbol" charset="2"/>
              </a:rPr>
              <a:t>d</a:t>
            </a:r>
            <a:r>
              <a:rPr lang="en-US" dirty="0" smtClean="0"/>
              <a:t>p/p</a:t>
            </a:r>
            <a:r>
              <a:rPr lang="en-US" baseline="-25000" dirty="0" smtClean="0"/>
              <a:t>0</a:t>
            </a:r>
            <a:endParaRPr lang="en-US" dirty="0"/>
          </a:p>
        </p:txBody>
      </p:sp>
      <p:sp>
        <p:nvSpPr>
          <p:cNvPr id="38" name="Oval 37"/>
          <p:cNvSpPr>
            <a:spLocks noChangeArrowheads="1"/>
          </p:cNvSpPr>
          <p:nvPr/>
        </p:nvSpPr>
        <p:spPr bwMode="auto">
          <a:xfrm flipV="1">
            <a:off x="4214168" y="4581128"/>
            <a:ext cx="181729" cy="146108"/>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39" name="Oval 38"/>
          <p:cNvSpPr>
            <a:spLocks noChangeArrowheads="1"/>
          </p:cNvSpPr>
          <p:nvPr/>
        </p:nvSpPr>
        <p:spPr bwMode="auto">
          <a:xfrm flipV="1">
            <a:off x="4211960" y="5227108"/>
            <a:ext cx="181729" cy="146108"/>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grpSp>
        <p:nvGrpSpPr>
          <p:cNvPr id="9" name="Group 52"/>
          <p:cNvGrpSpPr/>
          <p:nvPr/>
        </p:nvGrpSpPr>
        <p:grpSpPr>
          <a:xfrm>
            <a:off x="2665884" y="5519934"/>
            <a:ext cx="2065805" cy="1199460"/>
            <a:chOff x="4902630" y="5478359"/>
            <a:chExt cx="2065805" cy="1199460"/>
          </a:xfrm>
        </p:grpSpPr>
        <p:cxnSp>
          <p:nvCxnSpPr>
            <p:cNvPr id="41" name="Straight Arrow Connector 40"/>
            <p:cNvCxnSpPr/>
            <p:nvPr/>
          </p:nvCxnSpPr>
          <p:spPr>
            <a:xfrm>
              <a:off x="4902630" y="6072769"/>
              <a:ext cx="2055632" cy="1588"/>
            </a:xfrm>
            <a:prstGeom prst="straightConnector1">
              <a:avLst/>
            </a:prstGeom>
            <a:ln w="9525"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rot="5400000" flipH="1" flipV="1">
              <a:off x="5936421" y="6077295"/>
              <a:ext cx="1199460" cy="1588"/>
            </a:xfrm>
            <a:prstGeom prst="straightConnector1">
              <a:avLst/>
            </a:prstGeom>
            <a:ln w="9525"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a:endCxn id="6" idx="1"/>
            </p:cNvCxnSpPr>
            <p:nvPr/>
          </p:nvCxnSpPr>
          <p:spPr>
            <a:xfrm flipV="1">
              <a:off x="4902630" y="6538913"/>
              <a:ext cx="1650570" cy="1428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6535357" y="5960249"/>
              <a:ext cx="356938" cy="323165"/>
            </a:xfrm>
            <a:prstGeom prst="rect">
              <a:avLst/>
            </a:prstGeom>
            <a:noFill/>
          </p:spPr>
          <p:txBody>
            <a:bodyPr wrap="square" rtlCol="0">
              <a:spAutoFit/>
            </a:bodyPr>
            <a:lstStyle/>
            <a:p>
              <a:r>
                <a:rPr lang="en-US" sz="1500" dirty="0" err="1" smtClean="0"/>
                <a:t>z</a:t>
              </a:r>
              <a:endParaRPr lang="en-US" sz="1500" dirty="0"/>
            </a:p>
          </p:txBody>
        </p:sp>
        <p:sp>
          <p:nvSpPr>
            <p:cNvPr id="51" name="TextBox 50"/>
            <p:cNvSpPr txBox="1"/>
            <p:nvPr/>
          </p:nvSpPr>
          <p:spPr>
            <a:xfrm>
              <a:off x="6509288" y="5530574"/>
              <a:ext cx="459147" cy="323165"/>
            </a:xfrm>
            <a:prstGeom prst="rect">
              <a:avLst/>
            </a:prstGeom>
            <a:noFill/>
          </p:spPr>
          <p:txBody>
            <a:bodyPr wrap="square" rtlCol="0">
              <a:spAutoFit/>
            </a:bodyPr>
            <a:lstStyle/>
            <a:p>
              <a:r>
                <a:rPr lang="en-US" sz="1500" dirty="0" err="1" smtClean="0"/>
                <a:t>W</a:t>
              </a:r>
              <a:r>
                <a:rPr lang="en-US" sz="1500" baseline="-25000" dirty="0" err="1" smtClean="0"/>
                <a:t>y</a:t>
              </a:r>
              <a:endParaRPr lang="en-US" sz="1500" dirty="0"/>
            </a:p>
          </p:txBody>
        </p:sp>
        <p:sp>
          <p:nvSpPr>
            <p:cNvPr id="52" name="TextBox 51"/>
            <p:cNvSpPr txBox="1"/>
            <p:nvPr/>
          </p:nvSpPr>
          <p:spPr>
            <a:xfrm>
              <a:off x="5383594" y="6184022"/>
              <a:ext cx="501112" cy="323165"/>
            </a:xfrm>
            <a:prstGeom prst="rect">
              <a:avLst/>
            </a:prstGeom>
            <a:noFill/>
          </p:spPr>
          <p:txBody>
            <a:bodyPr wrap="square" rtlCol="0">
              <a:spAutoFit/>
            </a:bodyPr>
            <a:lstStyle/>
            <a:p>
              <a:r>
                <a:rPr lang="en-US" sz="1500" dirty="0" smtClean="0">
                  <a:solidFill>
                    <a:srgbClr val="FF0000"/>
                  </a:solidFill>
                </a:rPr>
                <a:t>-W</a:t>
              </a:r>
              <a:r>
                <a:rPr lang="en-US" sz="1500" baseline="-25000" dirty="0" smtClean="0">
                  <a:solidFill>
                    <a:srgbClr val="FF0000"/>
                  </a:solidFill>
                </a:rPr>
                <a:t>0</a:t>
              </a:r>
              <a:endParaRPr lang="en-US" sz="1500" dirty="0">
                <a:solidFill>
                  <a:srgbClr val="FF0000"/>
                </a:solidFill>
              </a:endParaRPr>
            </a:p>
          </p:txBody>
        </p:sp>
      </p:grpSp>
      <p:sp>
        <p:nvSpPr>
          <p:cNvPr id="68" name="Oval 67"/>
          <p:cNvSpPr>
            <a:spLocks noChangeArrowheads="1"/>
          </p:cNvSpPr>
          <p:nvPr/>
        </p:nvSpPr>
        <p:spPr bwMode="auto">
          <a:xfrm>
            <a:off x="7167217" y="4225415"/>
            <a:ext cx="181729" cy="146108"/>
          </a:xfrm>
          <a:prstGeom prst="ellipse">
            <a:avLst/>
          </a:prstGeom>
          <a:solidFill>
            <a:srgbClr val="0000FF">
              <a:alpha val="39999"/>
            </a:srgbClr>
          </a:solidFill>
          <a:ln w="28575">
            <a:solidFill>
              <a:srgbClr val="0000FF"/>
            </a:solidFill>
            <a:round/>
            <a:headEnd/>
            <a:tailEnd/>
          </a:ln>
        </p:spPr>
        <p:txBody>
          <a:bodyPr wrap="none" anchor="ctr">
            <a:prstTxWarp prst="textNoShape">
              <a:avLst/>
            </a:prstTxWarp>
          </a:bodyPr>
          <a:lstStyle/>
          <a:p>
            <a:endParaRPr lang="en-US"/>
          </a:p>
        </p:txBody>
      </p:sp>
      <p:sp>
        <p:nvSpPr>
          <p:cNvPr id="69" name="Oval 68"/>
          <p:cNvSpPr>
            <a:spLocks noChangeArrowheads="1"/>
          </p:cNvSpPr>
          <p:nvPr/>
        </p:nvSpPr>
        <p:spPr bwMode="auto">
          <a:xfrm>
            <a:off x="7167217" y="3633304"/>
            <a:ext cx="181729" cy="146108"/>
          </a:xfrm>
          <a:prstGeom prst="ellipse">
            <a:avLst/>
          </a:prstGeom>
          <a:solidFill>
            <a:srgbClr val="FF0000">
              <a:alpha val="39999"/>
            </a:srgbClr>
          </a:solidFill>
          <a:ln w="28575">
            <a:solidFill>
              <a:srgbClr val="FF0000"/>
            </a:solidFill>
            <a:round/>
            <a:headEnd/>
            <a:tailEnd/>
          </a:ln>
        </p:spPr>
        <p:txBody>
          <a:bodyPr wrap="none" anchor="ctr">
            <a:prstTxWarp prst="textNoShape">
              <a:avLst/>
            </a:prstTxWarp>
          </a:bodyPr>
          <a:lstStyle/>
          <a:p>
            <a:endParaRPr lang="en-US"/>
          </a:p>
        </p:txBody>
      </p:sp>
      <p:sp>
        <p:nvSpPr>
          <p:cNvPr id="70" name="TextBox 69"/>
          <p:cNvSpPr txBox="1"/>
          <p:nvPr/>
        </p:nvSpPr>
        <p:spPr>
          <a:xfrm>
            <a:off x="7413486" y="3551763"/>
            <a:ext cx="1498601" cy="307777"/>
          </a:xfrm>
          <a:prstGeom prst="rect">
            <a:avLst/>
          </a:prstGeom>
          <a:noFill/>
        </p:spPr>
        <p:txBody>
          <a:bodyPr wrap="square" rtlCol="0">
            <a:spAutoFit/>
          </a:bodyPr>
          <a:lstStyle/>
          <a:p>
            <a:r>
              <a:rPr lang="en-US" sz="1400" dirty="0" smtClean="0">
                <a:solidFill>
                  <a:srgbClr val="FF0000"/>
                </a:solidFill>
              </a:rPr>
              <a:t>Particle 1 (+Ne/2)</a:t>
            </a:r>
            <a:endParaRPr lang="en-US" sz="1400" dirty="0">
              <a:solidFill>
                <a:srgbClr val="FF0000"/>
              </a:solidFill>
            </a:endParaRPr>
          </a:p>
        </p:txBody>
      </p:sp>
      <p:sp>
        <p:nvSpPr>
          <p:cNvPr id="71" name="TextBox 70"/>
          <p:cNvSpPr txBox="1"/>
          <p:nvPr/>
        </p:nvSpPr>
        <p:spPr>
          <a:xfrm>
            <a:off x="7413487" y="4116755"/>
            <a:ext cx="1498600" cy="307777"/>
          </a:xfrm>
          <a:prstGeom prst="rect">
            <a:avLst/>
          </a:prstGeom>
          <a:noFill/>
        </p:spPr>
        <p:txBody>
          <a:bodyPr wrap="square" rtlCol="0">
            <a:spAutoFit/>
          </a:bodyPr>
          <a:lstStyle/>
          <a:p>
            <a:r>
              <a:rPr lang="en-US" sz="1400" dirty="0" smtClean="0">
                <a:solidFill>
                  <a:srgbClr val="0000FF"/>
                </a:solidFill>
              </a:rPr>
              <a:t>Particle 2 (+Ne/2)</a:t>
            </a:r>
            <a:endParaRPr lang="en-US" sz="1400" dirty="0">
              <a:solidFill>
                <a:srgbClr val="0000FF"/>
              </a:solidFill>
            </a:endParaRPr>
          </a:p>
        </p:txBody>
      </p:sp>
      <p:sp>
        <p:nvSpPr>
          <p:cNvPr id="43" name="Title 1"/>
          <p:cNvSpPr>
            <a:spLocks noGrp="1"/>
          </p:cNvSpPr>
          <p:nvPr>
            <p:ph type="title"/>
          </p:nvPr>
        </p:nvSpPr>
        <p:spPr>
          <a:xfrm>
            <a:off x="457200" y="274638"/>
            <a:ext cx="8229600" cy="944562"/>
          </a:xfrm>
        </p:spPr>
        <p:txBody>
          <a:bodyPr>
            <a:noAutofit/>
          </a:bodyPr>
          <a:lstStyle/>
          <a:p>
            <a:r>
              <a:rPr lang="en-US" sz="2500" dirty="0" smtClean="0">
                <a:latin typeface="Arial Rounded MT Bold"/>
                <a:cs typeface="Arial Rounded MT Bold"/>
              </a:rPr>
              <a:t>The Strong Head Tail Instability</a:t>
            </a:r>
            <a:br>
              <a:rPr lang="en-US" sz="2500" dirty="0" smtClean="0">
                <a:latin typeface="Arial Rounded MT Bold"/>
                <a:cs typeface="Arial Rounded MT Bold"/>
              </a:rPr>
            </a:br>
            <a:r>
              <a:rPr lang="en-US" sz="2500" dirty="0" smtClean="0">
                <a:latin typeface="Arial Rounded MT Bold"/>
                <a:cs typeface="Arial Rounded MT Bold"/>
              </a:rPr>
              <a:t>(aka Transverse Mode Coupling Instability)</a:t>
            </a:r>
            <a:endParaRPr lang="en-US" sz="2500" b="1" dirty="0">
              <a:solidFill>
                <a:srgbClr val="FF0000"/>
              </a:solidFill>
              <a:latin typeface="Arial Rounded MT Bold"/>
              <a:cs typeface="Arial Rounded MT Bold"/>
            </a:endParaRPr>
          </a:p>
        </p:txBody>
      </p:sp>
    </p:spTree>
    <p:extLst>
      <p:ext uri="{BB962C8B-B14F-4D97-AF65-F5344CB8AC3E}">
        <p14:creationId xmlns:p14="http://schemas.microsoft.com/office/powerpoint/2010/main" val="23981477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5E-6 -5.55556E-6 C 0.02066 -0.00163 0.04149 -0.00302 0.05695 -0.00927 C 0.0724 -0.01552 0.08611 -0.03033 0.09306 -0.03704 C 0.1 -0.04376 0.10208 -0.04329 0.09861 -0.05001 C 0.09514 -0.05672 0.08351 -0.07038 0.07222 -0.07779 C 0.06094 -0.08519 0.04306 -0.09098 0.03056 -0.09445 C 0.01806 -0.09792 0.00764 -0.09816 -0.00279 -0.09816 " pathEditMode="relative" ptsTypes="aaaaaaA">
                                      <p:cBhvr>
                                        <p:cTn id="6" dur="2000" fill="hold"/>
                                        <p:tgtEl>
                                          <p:spTgt spid="39"/>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6.66667E-6 5.92593E-6 C -0.02031 0.00047 -0.04044 0.00117 -0.05555 0.00556 C -0.07065 0.00996 -0.08281 0.01945 -0.09027 0.02593 C -0.09774 0.03242 -0.10051 0.03704 -0.09999 0.04445 C -0.09947 0.05186 -0.09722 0.06297 -0.08749 0.07038 C -0.07777 0.07779 -0.05572 0.08496 -0.04166 0.0889 C -0.0276 0.09283 -0.01527 0.09353 -0.00277 0.09445 " pathEditMode="relative" ptsTypes="aaaaaaA">
                                      <p:cBhvr>
                                        <p:cTn id="8" dur="2000" fill="hold"/>
                                        <p:tgtEl>
                                          <p:spTgt spid="38"/>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5.55556E-7 -3.33333E-6 C -5.55556E-7 -3.33333E-6 0.09844 -3.33333E-6 0.09862 -3.33333E-6 C 0.09879 -3.33333E-6 -5.55556E-7 -3.33333E-6 -5.55556E-7 -3.33333E-6 Z " pathEditMode="relative" ptsTypes="aaa">
                                      <p:cBhvr>
                                        <p:cTn id="10" dur="2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E081447-C3CE-9F4F-A689-9A72CAFF10CA}" type="slidenum">
              <a:rPr lang="en-US" smtClean="0"/>
              <a:pPr/>
              <a:t>49</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1007892" y="1447800"/>
            <a:ext cx="6770561" cy="796686"/>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During the first half of the synchrotron motion, particle 1 is leading and executes free </a:t>
            </a:r>
            <a:r>
              <a:rPr lang="en-US" sz="2162" dirty="0" err="1" smtClean="0">
                <a:sym typeface="Wingdings"/>
              </a:rPr>
              <a:t>betatron</a:t>
            </a:r>
            <a:r>
              <a:rPr lang="en-US" sz="2162" dirty="0" smtClean="0">
                <a:sym typeface="Wingdings"/>
              </a:rPr>
              <a:t> oscillations, while particle 2 is trailing and feels the defocusing wake of particle 1 </a:t>
            </a: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43" name="Picture 42" descr="latex-image-1.pdf"/>
          <p:cNvPicPr>
            <a:picLocks noChangeAspect="1"/>
          </p:cNvPicPr>
          <p:nvPr/>
        </p:nvPicPr>
        <p:blipFill>
          <a:blip r:embed="rId5"/>
          <a:stretch>
            <a:fillRect/>
          </a:stretch>
        </p:blipFill>
        <p:spPr>
          <a:xfrm>
            <a:off x="943113" y="3612304"/>
            <a:ext cx="2970000" cy="720000"/>
          </a:xfrm>
          <a:prstGeom prst="rect">
            <a:avLst/>
          </a:prstGeom>
        </p:spPr>
      </p:pic>
      <p:pic>
        <p:nvPicPr>
          <p:cNvPr id="44" name="Picture 43" descr="latex-image-1.pdf"/>
          <p:cNvPicPr>
            <a:picLocks noChangeAspect="1"/>
          </p:cNvPicPr>
          <p:nvPr/>
        </p:nvPicPr>
        <p:blipFill>
          <a:blip r:embed="rId6"/>
          <a:stretch>
            <a:fillRect/>
          </a:stretch>
        </p:blipFill>
        <p:spPr>
          <a:xfrm>
            <a:off x="943113" y="4674704"/>
            <a:ext cx="5325971" cy="755999"/>
          </a:xfrm>
          <a:prstGeom prst="rect">
            <a:avLst/>
          </a:prstGeom>
        </p:spPr>
      </p:pic>
      <p:sp>
        <p:nvSpPr>
          <p:cNvPr id="47" name="Left Brace 46"/>
          <p:cNvSpPr/>
          <p:nvPr/>
        </p:nvSpPr>
        <p:spPr>
          <a:xfrm>
            <a:off x="403087" y="3564869"/>
            <a:ext cx="381000" cy="1976800"/>
          </a:xfrm>
          <a:prstGeom prst="leftBrace">
            <a:avLst>
              <a:gd name="adj1" fmla="val 48913"/>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53" name="Picture 52" descr="latex-image-1.pdf"/>
          <p:cNvPicPr>
            <a:picLocks noChangeAspect="1"/>
          </p:cNvPicPr>
          <p:nvPr/>
        </p:nvPicPr>
        <p:blipFill>
          <a:blip r:embed="rId7"/>
          <a:stretch>
            <a:fillRect/>
          </a:stretch>
        </p:blipFill>
        <p:spPr>
          <a:xfrm>
            <a:off x="6970328" y="4101260"/>
            <a:ext cx="1395380" cy="576000"/>
          </a:xfrm>
          <a:prstGeom prst="rect">
            <a:avLst/>
          </a:prstGeom>
        </p:spPr>
      </p:pic>
      <p:sp>
        <p:nvSpPr>
          <p:cNvPr id="12" name="Title 1"/>
          <p:cNvSpPr>
            <a:spLocks noGrp="1"/>
          </p:cNvSpPr>
          <p:nvPr>
            <p:ph type="title"/>
          </p:nvPr>
        </p:nvSpPr>
        <p:spPr>
          <a:xfrm>
            <a:off x="457200" y="274638"/>
            <a:ext cx="8229600" cy="944562"/>
          </a:xfrm>
        </p:spPr>
        <p:txBody>
          <a:bodyPr>
            <a:noAutofit/>
          </a:bodyPr>
          <a:lstStyle/>
          <a:p>
            <a:r>
              <a:rPr lang="en-US" sz="2500" dirty="0" smtClean="0">
                <a:latin typeface="Arial Rounded MT Bold"/>
                <a:cs typeface="Arial Rounded MT Bold"/>
              </a:rPr>
              <a:t>The Strong Head Tail Instability</a:t>
            </a:r>
            <a:br>
              <a:rPr lang="en-US" sz="2500" dirty="0" smtClean="0">
                <a:latin typeface="Arial Rounded MT Bold"/>
                <a:cs typeface="Arial Rounded MT Bold"/>
              </a:rPr>
            </a:br>
            <a:r>
              <a:rPr lang="en-US" sz="2500" dirty="0" smtClean="0">
                <a:latin typeface="Arial Rounded MT Bold"/>
                <a:cs typeface="Arial Rounded MT Bold"/>
              </a:rPr>
              <a:t>(aka Transverse Mode Coupling Instability)</a:t>
            </a:r>
            <a:endParaRPr lang="en-US" sz="2500" b="1" dirty="0">
              <a:solidFill>
                <a:srgbClr val="FF0000"/>
              </a:solidFill>
              <a:latin typeface="Arial Rounded MT Bold"/>
              <a:cs typeface="Arial Rounded MT Bold"/>
            </a:endParaRP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E081447-C3CE-9F4F-A689-9A72CAFF10CA}" type="slidenum">
              <a:rPr lang="en-US" smtClean="0"/>
              <a:pPr/>
              <a:t>50</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1007892" y="1447800"/>
            <a:ext cx="6770561" cy="12954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During the first half of the synchrotron motion, particle 1 is leading and executes free </a:t>
            </a:r>
            <a:r>
              <a:rPr lang="en-US" sz="2162" dirty="0" err="1" smtClean="0">
                <a:sym typeface="Wingdings"/>
              </a:rPr>
              <a:t>betatron</a:t>
            </a:r>
            <a:r>
              <a:rPr lang="en-US" sz="2162" dirty="0" smtClean="0">
                <a:sym typeface="Wingdings"/>
              </a:rPr>
              <a:t> oscillations, while particle 2 is trailing and feels the defocusing wake of particle 1 </a:t>
            </a:r>
          </a:p>
          <a:p>
            <a:pPr marL="360000" lvl="1" indent="-285750">
              <a:spcBef>
                <a:spcPct val="20000"/>
              </a:spcBef>
              <a:buFont typeface="Lucida Grande"/>
              <a:buChar char="⇒"/>
              <a:defRPr/>
            </a:pPr>
            <a:r>
              <a:rPr lang="en-US" sz="2162" dirty="0" smtClean="0">
                <a:sym typeface="Wingdings"/>
              </a:rPr>
              <a:t>During the second half of the synchrotron period, the situation is reversed</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7" name="Left Brace 46"/>
          <p:cNvSpPr/>
          <p:nvPr/>
        </p:nvSpPr>
        <p:spPr>
          <a:xfrm>
            <a:off x="403087" y="3564869"/>
            <a:ext cx="381000" cy="1976800"/>
          </a:xfrm>
          <a:prstGeom prst="leftBrace">
            <a:avLst>
              <a:gd name="adj1" fmla="val 48913"/>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1" name="Picture 10" descr="latex-image-1.pdf"/>
          <p:cNvPicPr>
            <a:picLocks noChangeAspect="1"/>
          </p:cNvPicPr>
          <p:nvPr/>
        </p:nvPicPr>
        <p:blipFill>
          <a:blip r:embed="rId5"/>
          <a:stretch>
            <a:fillRect/>
          </a:stretch>
        </p:blipFill>
        <p:spPr>
          <a:xfrm>
            <a:off x="943113" y="4677260"/>
            <a:ext cx="2970000" cy="720000"/>
          </a:xfrm>
          <a:prstGeom prst="rect">
            <a:avLst/>
          </a:prstGeom>
        </p:spPr>
      </p:pic>
      <p:pic>
        <p:nvPicPr>
          <p:cNvPr id="12" name="Picture 11" descr="latex-image-1.pdf"/>
          <p:cNvPicPr>
            <a:picLocks noChangeAspect="1"/>
          </p:cNvPicPr>
          <p:nvPr/>
        </p:nvPicPr>
        <p:blipFill>
          <a:blip r:embed="rId6"/>
          <a:stretch>
            <a:fillRect/>
          </a:stretch>
        </p:blipFill>
        <p:spPr>
          <a:xfrm>
            <a:off x="943113" y="3619850"/>
            <a:ext cx="5325970" cy="755999"/>
          </a:xfrm>
          <a:prstGeom prst="rect">
            <a:avLst/>
          </a:prstGeom>
        </p:spPr>
      </p:pic>
      <p:pic>
        <p:nvPicPr>
          <p:cNvPr id="13" name="Picture 12" descr="latex-image-1.pdf"/>
          <p:cNvPicPr>
            <a:picLocks noChangeAspect="1"/>
          </p:cNvPicPr>
          <p:nvPr/>
        </p:nvPicPr>
        <p:blipFill>
          <a:blip r:embed="rId7"/>
          <a:stretch>
            <a:fillRect/>
          </a:stretch>
        </p:blipFill>
        <p:spPr>
          <a:xfrm>
            <a:off x="6994654" y="4087849"/>
            <a:ext cx="1763545" cy="648000"/>
          </a:xfrm>
          <a:prstGeom prst="rect">
            <a:avLst/>
          </a:prstGeom>
        </p:spPr>
      </p:pic>
      <p:sp>
        <p:nvSpPr>
          <p:cNvPr id="14" name="Title 1"/>
          <p:cNvSpPr>
            <a:spLocks noGrp="1"/>
          </p:cNvSpPr>
          <p:nvPr>
            <p:ph type="title"/>
          </p:nvPr>
        </p:nvSpPr>
        <p:spPr>
          <a:xfrm>
            <a:off x="457200" y="274638"/>
            <a:ext cx="8229600" cy="944562"/>
          </a:xfrm>
        </p:spPr>
        <p:txBody>
          <a:bodyPr>
            <a:noAutofit/>
          </a:bodyPr>
          <a:lstStyle/>
          <a:p>
            <a:r>
              <a:rPr lang="en-US" sz="2500" dirty="0" smtClean="0">
                <a:latin typeface="Arial Rounded MT Bold"/>
                <a:cs typeface="Arial Rounded MT Bold"/>
              </a:rPr>
              <a:t>The Strong Head Tail Instability</a:t>
            </a:r>
            <a:br>
              <a:rPr lang="en-US" sz="2500" dirty="0" smtClean="0">
                <a:latin typeface="Arial Rounded MT Bold"/>
                <a:cs typeface="Arial Rounded MT Bold"/>
              </a:rPr>
            </a:br>
            <a:r>
              <a:rPr lang="en-US" sz="2500" dirty="0" smtClean="0">
                <a:latin typeface="Arial Rounded MT Bold"/>
                <a:cs typeface="Arial Rounded MT Bold"/>
              </a:rPr>
              <a:t>(aka Transverse Mode Coupling Instability)</a:t>
            </a:r>
            <a:endParaRPr lang="en-US" sz="2500" b="1" dirty="0">
              <a:solidFill>
                <a:srgbClr val="FF0000"/>
              </a:solidFill>
              <a:latin typeface="Arial Rounded MT Bold"/>
              <a:cs typeface="Arial Rounded MT Bold"/>
            </a:endParaRP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2E081447-C3CE-9F4F-A689-9A72CAFF10CA}" type="slidenum">
              <a:rPr lang="en-US" smtClean="0"/>
              <a:pPr/>
              <a:t>51</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1007892" y="1447800"/>
            <a:ext cx="6770561" cy="1295400"/>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Lucida Grande"/>
              <a:buChar char="⇒"/>
              <a:defRPr/>
            </a:pPr>
            <a:r>
              <a:rPr lang="en-US" sz="2162" dirty="0" smtClean="0">
                <a:sym typeface="Wingdings"/>
              </a:rPr>
              <a:t>We solve with respect to the complex variables defined below during the first half of synchrotron period</a:t>
            </a:r>
          </a:p>
          <a:p>
            <a:pPr marL="360000" lvl="1" indent="-285750">
              <a:spcBef>
                <a:spcPct val="20000"/>
              </a:spcBef>
              <a:buFont typeface="Lucida Grande"/>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sym typeface="Wingdings"/>
              </a:rPr>
              <a:t>y</a:t>
            </a:r>
            <a:r>
              <a:rPr kumimoji="0" lang="en-US" sz="2162" b="0" i="0" u="none" strike="noStrike" kern="1200" cap="none" spc="0" normalizeH="0" baseline="-25000" noProof="0" dirty="0" smtClean="0">
                <a:ln>
                  <a:noFill/>
                </a:ln>
                <a:solidFill>
                  <a:schemeClr val="tx1"/>
                </a:solidFill>
                <a:effectLst/>
                <a:uLnTx/>
                <a:uFillTx/>
                <a:latin typeface="+mn-lt"/>
                <a:ea typeface="+mn-ea"/>
                <a:cs typeface="+mn-cs"/>
                <a:sym typeface="Wingdings"/>
              </a:rPr>
              <a:t>1</a:t>
            </a:r>
            <a:r>
              <a:rPr kumimoji="0" lang="en-US" sz="2162" b="0" i="0" u="none" strike="noStrike" kern="1200" cap="none" spc="0" normalizeH="0" noProof="0" dirty="0" smtClean="0">
                <a:ln>
                  <a:noFill/>
                </a:ln>
                <a:solidFill>
                  <a:schemeClr val="tx1"/>
                </a:solidFill>
                <a:effectLst/>
                <a:uLnTx/>
                <a:uFillTx/>
                <a:latin typeface="+mn-lt"/>
                <a:ea typeface="+mn-ea"/>
                <a:cs typeface="+mn-cs"/>
                <a:sym typeface="Wingdings"/>
              </a:rPr>
              <a:t>(s) is a free </a:t>
            </a:r>
            <a:r>
              <a:rPr kumimoji="0" lang="en-US" sz="2162" b="0" i="0" u="none" strike="noStrike" kern="1200" cap="none" spc="0" normalizeH="0" noProof="0" dirty="0" err="1" smtClean="0">
                <a:ln>
                  <a:noFill/>
                </a:ln>
                <a:solidFill>
                  <a:schemeClr val="tx1"/>
                </a:solidFill>
                <a:effectLst/>
                <a:uLnTx/>
                <a:uFillTx/>
                <a:latin typeface="+mn-lt"/>
                <a:ea typeface="+mn-ea"/>
                <a:cs typeface="+mn-cs"/>
                <a:sym typeface="Wingdings"/>
              </a:rPr>
              <a:t>betatron</a:t>
            </a:r>
            <a:r>
              <a:rPr kumimoji="0" lang="en-US" sz="2162" b="0" i="0" u="none" strike="noStrike" kern="1200" cap="none" spc="0" normalizeH="0" noProof="0" dirty="0" smtClean="0">
                <a:ln>
                  <a:noFill/>
                </a:ln>
                <a:solidFill>
                  <a:schemeClr val="tx1"/>
                </a:solidFill>
                <a:effectLst/>
                <a:uLnTx/>
                <a:uFillTx/>
                <a:latin typeface="+mn-lt"/>
                <a:ea typeface="+mn-ea"/>
                <a:cs typeface="+mn-cs"/>
                <a:sym typeface="Wingdings"/>
              </a:rPr>
              <a:t> oscillation</a:t>
            </a:r>
          </a:p>
          <a:p>
            <a:pPr marL="360000" lvl="1" indent="-285750">
              <a:spcBef>
                <a:spcPct val="20000"/>
              </a:spcBef>
              <a:buFont typeface="Lucida Grande"/>
              <a:buChar char="⇒"/>
              <a:defRPr/>
            </a:pPr>
            <a:r>
              <a:rPr lang="en-US" sz="2162" baseline="0" dirty="0" smtClean="0">
                <a:sym typeface="Wingdings"/>
              </a:rPr>
              <a:t>y</a:t>
            </a:r>
            <a:r>
              <a:rPr lang="en-US" sz="2162" baseline="-25000" dirty="0" smtClean="0">
                <a:sym typeface="Wingdings"/>
              </a:rPr>
              <a:t>2</a:t>
            </a:r>
            <a:r>
              <a:rPr lang="en-US" sz="2162" dirty="0" smtClean="0">
                <a:sym typeface="Wingdings"/>
              </a:rPr>
              <a:t>(s) is the sum of a free </a:t>
            </a:r>
            <a:r>
              <a:rPr lang="en-US" sz="2162" dirty="0" err="1" smtClean="0">
                <a:sym typeface="Wingdings"/>
              </a:rPr>
              <a:t>betatron</a:t>
            </a:r>
            <a:r>
              <a:rPr lang="en-US" sz="2162" dirty="0" smtClean="0">
                <a:sym typeface="Wingdings"/>
              </a:rPr>
              <a:t> oscillation plus a driven oscillation with y</a:t>
            </a:r>
            <a:r>
              <a:rPr lang="en-US" sz="2162" baseline="-25000" dirty="0" smtClean="0">
                <a:sym typeface="Wingdings"/>
              </a:rPr>
              <a:t>1</a:t>
            </a:r>
            <a:r>
              <a:rPr lang="en-US" sz="2162" dirty="0" smtClean="0">
                <a:sym typeface="Wingdings"/>
              </a:rPr>
              <a:t>(s) being its driving term</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latex-image-1.pdf"/>
          <p:cNvPicPr>
            <a:picLocks noChangeAspect="1"/>
          </p:cNvPicPr>
          <p:nvPr/>
        </p:nvPicPr>
        <p:blipFill>
          <a:blip r:embed="rId5"/>
          <a:stretch>
            <a:fillRect/>
          </a:stretch>
        </p:blipFill>
        <p:spPr>
          <a:xfrm>
            <a:off x="2895600" y="4165095"/>
            <a:ext cx="2989655" cy="612000"/>
          </a:xfrm>
          <a:prstGeom prst="rect">
            <a:avLst/>
          </a:prstGeom>
        </p:spPr>
      </p:pic>
      <p:grpSp>
        <p:nvGrpSpPr>
          <p:cNvPr id="20" name="Group 19"/>
          <p:cNvGrpSpPr/>
          <p:nvPr/>
        </p:nvGrpSpPr>
        <p:grpSpPr>
          <a:xfrm>
            <a:off x="124035" y="5029200"/>
            <a:ext cx="8923204" cy="1524492"/>
            <a:chOff x="124035" y="5029200"/>
            <a:chExt cx="8923204" cy="1524492"/>
          </a:xfrm>
        </p:grpSpPr>
        <p:sp>
          <p:nvSpPr>
            <p:cNvPr id="14" name="Left Brace 13"/>
            <p:cNvSpPr/>
            <p:nvPr/>
          </p:nvSpPr>
          <p:spPr>
            <a:xfrm rot="16200000" flipV="1">
              <a:off x="1736079" y="4936480"/>
              <a:ext cx="429123" cy="1887707"/>
            </a:xfrm>
            <a:prstGeom prst="leftBrace">
              <a:avLst>
                <a:gd name="adj1" fmla="val 72671"/>
                <a:gd name="adj2" fmla="val 50000"/>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Left Brace 14"/>
            <p:cNvSpPr/>
            <p:nvPr/>
          </p:nvSpPr>
          <p:spPr>
            <a:xfrm rot="16200000" flipV="1">
              <a:off x="5894009" y="2941666"/>
              <a:ext cx="429123" cy="5877335"/>
            </a:xfrm>
            <a:prstGeom prst="leftBrace">
              <a:avLst>
                <a:gd name="adj1" fmla="val 72671"/>
                <a:gd name="adj2" fmla="val 50000"/>
              </a:avLst>
            </a:pr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TextBox 15"/>
            <p:cNvSpPr txBox="1"/>
            <p:nvPr/>
          </p:nvSpPr>
          <p:spPr>
            <a:xfrm>
              <a:off x="1041400" y="6245915"/>
              <a:ext cx="1981198" cy="307777"/>
            </a:xfrm>
            <a:prstGeom prst="rect">
              <a:avLst/>
            </a:prstGeom>
            <a:noFill/>
          </p:spPr>
          <p:txBody>
            <a:bodyPr wrap="square" rtlCol="0">
              <a:spAutoFit/>
            </a:bodyPr>
            <a:lstStyle/>
            <a:p>
              <a:r>
                <a:rPr lang="en-US" sz="1400" dirty="0" smtClean="0"/>
                <a:t>Free oscillation term</a:t>
              </a:r>
              <a:endParaRPr lang="en-US" sz="1400" dirty="0"/>
            </a:p>
          </p:txBody>
        </p:sp>
        <p:sp>
          <p:nvSpPr>
            <p:cNvPr id="17" name="TextBox 16"/>
            <p:cNvSpPr txBox="1"/>
            <p:nvPr/>
          </p:nvSpPr>
          <p:spPr>
            <a:xfrm>
              <a:off x="5105400" y="6245915"/>
              <a:ext cx="1981198" cy="307777"/>
            </a:xfrm>
            <a:prstGeom prst="rect">
              <a:avLst/>
            </a:prstGeom>
            <a:noFill/>
          </p:spPr>
          <p:txBody>
            <a:bodyPr wrap="square" rtlCol="0">
              <a:spAutoFit/>
            </a:bodyPr>
            <a:lstStyle/>
            <a:p>
              <a:r>
                <a:rPr lang="en-US" sz="1400" dirty="0" smtClean="0"/>
                <a:t>Driven oscillation term</a:t>
              </a:r>
              <a:endParaRPr lang="en-US" sz="1400" dirty="0"/>
            </a:p>
          </p:txBody>
        </p:sp>
        <p:pic>
          <p:nvPicPr>
            <p:cNvPr id="19" name="Picture 18" descr="latex-image-1.pdf"/>
            <p:cNvPicPr>
              <a:picLocks noChangeAspect="1"/>
            </p:cNvPicPr>
            <p:nvPr/>
          </p:nvPicPr>
          <p:blipFill>
            <a:blip r:embed="rId6"/>
            <a:stretch>
              <a:fillRect/>
            </a:stretch>
          </p:blipFill>
          <p:spPr>
            <a:xfrm>
              <a:off x="124035" y="5029200"/>
              <a:ext cx="8923204" cy="594000"/>
            </a:xfrm>
            <a:prstGeom prst="rect">
              <a:avLst/>
            </a:prstGeom>
          </p:spPr>
        </p:pic>
      </p:grpSp>
      <p:sp>
        <p:nvSpPr>
          <p:cNvPr id="18" name="Title 1"/>
          <p:cNvSpPr>
            <a:spLocks noGrp="1"/>
          </p:cNvSpPr>
          <p:nvPr>
            <p:ph type="title"/>
          </p:nvPr>
        </p:nvSpPr>
        <p:spPr>
          <a:xfrm>
            <a:off x="457200" y="274638"/>
            <a:ext cx="8229600" cy="944562"/>
          </a:xfrm>
        </p:spPr>
        <p:txBody>
          <a:bodyPr>
            <a:noAutofit/>
          </a:bodyPr>
          <a:lstStyle/>
          <a:p>
            <a:r>
              <a:rPr lang="en-US" sz="2500" dirty="0" smtClean="0">
                <a:latin typeface="Arial Rounded MT Bold"/>
                <a:cs typeface="Arial Rounded MT Bold"/>
              </a:rPr>
              <a:t>The Strong Head Tail Instability</a:t>
            </a:r>
            <a:br>
              <a:rPr lang="en-US" sz="2500" dirty="0" smtClean="0">
                <a:latin typeface="Arial Rounded MT Bold"/>
                <a:cs typeface="Arial Rounded MT Bold"/>
              </a:rPr>
            </a:br>
            <a:r>
              <a:rPr lang="en-US" sz="2500" dirty="0" smtClean="0">
                <a:latin typeface="Arial Rounded MT Bold"/>
                <a:cs typeface="Arial Rounded MT Bold"/>
              </a:rPr>
              <a:t>(aka Transverse Mode Coupling Instability)</a:t>
            </a:r>
            <a:endParaRPr lang="en-US" sz="2500" b="1" dirty="0">
              <a:solidFill>
                <a:srgbClr val="FF0000"/>
              </a:solidFill>
              <a:latin typeface="Arial Rounded MT Bold"/>
              <a:cs typeface="Arial Rounded MT Bold"/>
            </a:endParaRPr>
          </a:p>
        </p:txBody>
      </p:sp>
      <p:pic>
        <p:nvPicPr>
          <p:cNvPr id="4" name="Picture 3"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99792" y="3284984"/>
            <a:ext cx="3440842" cy="576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allAtOnce"/>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700" dirty="0" smtClean="0">
                <a:latin typeface="Arial Rounded MT Bold"/>
                <a:cs typeface="Arial Rounded MT Bold"/>
              </a:rPr>
              <a:t>The Strong Head Tail Instability</a:t>
            </a:r>
            <a:br>
              <a:rPr lang="en-US" sz="2700" dirty="0" smtClean="0">
                <a:latin typeface="Arial Rounded MT Bold"/>
                <a:cs typeface="Arial Rounded MT Bold"/>
              </a:rPr>
            </a:br>
            <a:r>
              <a:rPr lang="en-US" sz="2700" dirty="0" smtClean="0">
                <a:latin typeface="Arial Rounded MT Bold"/>
                <a:cs typeface="Arial Rounded MT Bold"/>
              </a:rPr>
              <a:t>Transfer map</a:t>
            </a:r>
            <a:endParaRPr lang="en-US" sz="27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52</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1539463" y="3737732"/>
            <a:ext cx="6172200" cy="930275"/>
          </a:xfrm>
          <a:prstGeom prst="rect">
            <a:avLst/>
          </a:prstGeom>
          <a:solidFill>
            <a:schemeClr val="bg1"/>
          </a:solidFill>
          <a:ln>
            <a:solidFill>
              <a:srgbClr val="000000"/>
            </a:solidFill>
          </a:ln>
        </p:spPr>
        <p:txBody>
          <a:bodyPr vert="horz" lIns="91440" tIns="45720" rIns="91440" bIns="45720" rtlCol="0">
            <a:normAutofit fontScale="85000" lnSpcReduction="10000"/>
          </a:bodyPr>
          <a:lstStyle/>
          <a:p>
            <a:pPr marL="360000" lvl="1" indent="-285750">
              <a:spcBef>
                <a:spcPct val="20000"/>
              </a:spcBef>
              <a:buFont typeface="Lucida Grande"/>
              <a:buChar char="⇒"/>
              <a:defRPr/>
            </a:pPr>
            <a:r>
              <a:rPr lang="en-US" sz="2162" dirty="0" smtClean="0">
                <a:sym typeface="Wingdings"/>
              </a:rPr>
              <a:t>Second term in RHS equation for y</a:t>
            </a:r>
            <a:r>
              <a:rPr lang="en-US" sz="2162" baseline="-25000" dirty="0" smtClean="0">
                <a:sym typeface="Wingdings"/>
              </a:rPr>
              <a:t>2</a:t>
            </a:r>
            <a:r>
              <a:rPr lang="en-US" sz="2162" dirty="0" smtClean="0">
                <a:sym typeface="Wingdings"/>
              </a:rPr>
              <a:t>(s) negligible if </a:t>
            </a:r>
            <a:r>
              <a:rPr lang="en-US" sz="2162" dirty="0" err="1" smtClean="0">
                <a:latin typeface="Symbol" charset="2"/>
                <a:cs typeface="Symbol" charset="2"/>
                <a:sym typeface="Wingdings"/>
              </a:rPr>
              <a:t>w</a:t>
            </a:r>
            <a:r>
              <a:rPr lang="en-US" sz="2162" baseline="-25000" dirty="0" err="1" smtClean="0">
                <a:sym typeface="Wingdings"/>
              </a:rPr>
              <a:t>s</a:t>
            </a:r>
            <a:r>
              <a:rPr lang="en-US" sz="2162" dirty="0" smtClean="0">
                <a:sym typeface="Wingdings"/>
              </a:rPr>
              <a:t>&lt;&lt;</a:t>
            </a:r>
            <a:r>
              <a:rPr lang="en-US" sz="2162" dirty="0" err="1" smtClean="0">
                <a:latin typeface="Symbol" charset="2"/>
                <a:cs typeface="Symbol" charset="2"/>
                <a:sym typeface="Wingdings"/>
              </a:rPr>
              <a:t>w</a:t>
            </a:r>
            <a:r>
              <a:rPr lang="en-US" sz="2162" baseline="-25000" dirty="0" err="1" smtClean="0">
                <a:latin typeface="Symbol" charset="2"/>
                <a:cs typeface="Symbol" charset="2"/>
                <a:sym typeface="Wingdings"/>
              </a:rPr>
              <a:t>b</a:t>
            </a:r>
            <a:endParaRPr lang="en-US" sz="2162" dirty="0" smtClean="0">
              <a:latin typeface="Symbol" charset="2"/>
              <a:cs typeface="Symbol" charset="2"/>
              <a:sym typeface="Wingdings"/>
            </a:endParaRPr>
          </a:p>
          <a:p>
            <a:pPr marL="360000" lvl="1" indent="-285750">
              <a:spcBef>
                <a:spcPct val="20000"/>
              </a:spcBef>
              <a:buFont typeface="Lucida Grande"/>
              <a:buChar char="⇒"/>
              <a:defRPr/>
            </a:pPr>
            <a:r>
              <a:rPr lang="en-US" sz="2162" dirty="0" smtClean="0">
                <a:sym typeface="Wingdings"/>
              </a:rPr>
              <a:t>We can now transform these equations into linear mapping across half synchrotron period</a:t>
            </a:r>
          </a:p>
        </p:txBody>
      </p:sp>
      <p:pic>
        <p:nvPicPr>
          <p:cNvPr id="24" name="Picture 23" descr="latex-image-1.pdf"/>
          <p:cNvPicPr>
            <a:picLocks noChangeAspect="1"/>
          </p:cNvPicPr>
          <p:nvPr/>
        </p:nvPicPr>
        <p:blipFill>
          <a:blip r:embed="rId5"/>
          <a:stretch>
            <a:fillRect/>
          </a:stretch>
        </p:blipFill>
        <p:spPr>
          <a:xfrm>
            <a:off x="792000" y="1394299"/>
            <a:ext cx="3041379" cy="540000"/>
          </a:xfrm>
          <a:prstGeom prst="rect">
            <a:avLst/>
          </a:prstGeom>
        </p:spPr>
      </p:pic>
      <p:pic>
        <p:nvPicPr>
          <p:cNvPr id="26" name="Picture 25" descr="latex-image-1.pdf"/>
          <p:cNvPicPr>
            <a:picLocks noChangeAspect="1"/>
          </p:cNvPicPr>
          <p:nvPr/>
        </p:nvPicPr>
        <p:blipFill>
          <a:blip r:embed="rId6"/>
          <a:stretch>
            <a:fillRect/>
          </a:stretch>
        </p:blipFill>
        <p:spPr>
          <a:xfrm>
            <a:off x="792000" y="2184762"/>
            <a:ext cx="3289655" cy="540000"/>
          </a:xfrm>
          <a:prstGeom prst="rect">
            <a:avLst/>
          </a:prstGeom>
        </p:spPr>
      </p:pic>
      <p:pic>
        <p:nvPicPr>
          <p:cNvPr id="28" name="Picture 27" descr="latex-image-1.pdf"/>
          <p:cNvPicPr>
            <a:picLocks noChangeAspect="1"/>
          </p:cNvPicPr>
          <p:nvPr/>
        </p:nvPicPr>
        <p:blipFill>
          <a:blip r:embed="rId7"/>
          <a:stretch>
            <a:fillRect/>
          </a:stretch>
        </p:blipFill>
        <p:spPr>
          <a:xfrm>
            <a:off x="1981200" y="2876550"/>
            <a:ext cx="6162002" cy="540000"/>
          </a:xfrm>
          <a:prstGeom prst="rect">
            <a:avLst/>
          </a:prstGeom>
        </p:spPr>
      </p:pic>
      <p:grpSp>
        <p:nvGrpSpPr>
          <p:cNvPr id="36" name="Group 35"/>
          <p:cNvGrpSpPr/>
          <p:nvPr/>
        </p:nvGrpSpPr>
        <p:grpSpPr>
          <a:xfrm>
            <a:off x="3352800" y="2805042"/>
            <a:ext cx="1852965" cy="611507"/>
            <a:chOff x="2436828" y="2724762"/>
            <a:chExt cx="2768937" cy="691788"/>
          </a:xfrm>
        </p:grpSpPr>
        <p:cxnSp>
          <p:nvCxnSpPr>
            <p:cNvPr id="34" name="Straight Connector 33"/>
            <p:cNvCxnSpPr>
              <a:stCxn id="26" idx="2"/>
            </p:cNvCxnSpPr>
            <p:nvPr/>
          </p:nvCxnSpPr>
          <p:spPr>
            <a:xfrm rot="16200000" flipH="1">
              <a:off x="3463320" y="1698270"/>
              <a:ext cx="691788" cy="274477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rot="5400000" flipH="1" flipV="1">
              <a:off x="3487485" y="1698270"/>
              <a:ext cx="691788" cy="274477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39" name="Group 38"/>
          <p:cNvGrpSpPr/>
          <p:nvPr/>
        </p:nvGrpSpPr>
        <p:grpSpPr>
          <a:xfrm>
            <a:off x="792000" y="4958521"/>
            <a:ext cx="6599400" cy="1789043"/>
            <a:chOff x="792000" y="4958521"/>
            <a:chExt cx="6599400" cy="1789043"/>
          </a:xfrm>
        </p:grpSpPr>
        <p:pic>
          <p:nvPicPr>
            <p:cNvPr id="30" name="Picture 29" descr="latex-image-1.pdf"/>
            <p:cNvPicPr>
              <a:picLocks noChangeAspect="1"/>
            </p:cNvPicPr>
            <p:nvPr/>
          </p:nvPicPr>
          <p:blipFill>
            <a:blip r:embed="rId8"/>
            <a:stretch>
              <a:fillRect/>
            </a:stretch>
          </p:blipFill>
          <p:spPr>
            <a:xfrm>
              <a:off x="938795" y="5029200"/>
              <a:ext cx="6285720" cy="791687"/>
            </a:xfrm>
            <a:prstGeom prst="rect">
              <a:avLst/>
            </a:prstGeom>
          </p:spPr>
        </p:pic>
        <p:sp>
          <p:nvSpPr>
            <p:cNvPr id="32" name="Rounded Rectangle 31"/>
            <p:cNvSpPr/>
            <p:nvPr/>
          </p:nvSpPr>
          <p:spPr>
            <a:xfrm>
              <a:off x="792000" y="4958521"/>
              <a:ext cx="6599400" cy="1789043"/>
            </a:xfrm>
            <a:prstGeom prst="roundRect">
              <a:avLst/>
            </a:prstGeom>
            <a:noFill/>
            <a:ln>
              <a:solidFill>
                <a:srgbClr val="33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8" name="Picture 37" descr="latex-image-1.pdf"/>
            <p:cNvPicPr>
              <a:picLocks noChangeAspect="1"/>
            </p:cNvPicPr>
            <p:nvPr/>
          </p:nvPicPr>
          <p:blipFill>
            <a:blip r:embed="rId9"/>
            <a:stretch>
              <a:fillRect/>
            </a:stretch>
          </p:blipFill>
          <p:spPr>
            <a:xfrm>
              <a:off x="4876800" y="6009207"/>
              <a:ext cx="1981200" cy="653143"/>
            </a:xfrm>
            <a:prstGeom prst="rect">
              <a:avLst/>
            </a:prstGeom>
          </p:spPr>
        </p:pic>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allAtOnce"/>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700" dirty="0" smtClean="0">
                <a:latin typeface="Arial Rounded MT Bold"/>
                <a:cs typeface="Arial Rounded MT Bold"/>
              </a:rPr>
              <a:t>The Strong Head Tail</a:t>
            </a:r>
            <a:r>
              <a:rPr lang="en-US" sz="2700" dirty="0" smtClean="0">
                <a:latin typeface="Academy Engraved LET"/>
                <a:cs typeface="Academy Engraved LET"/>
              </a:rPr>
              <a:t> </a:t>
            </a:r>
            <a:r>
              <a:rPr lang="en-US" sz="2700" dirty="0" smtClean="0">
                <a:latin typeface="Arial Rounded MT Bold"/>
                <a:cs typeface="Arial Rounded MT Bold"/>
              </a:rPr>
              <a:t>Instability</a:t>
            </a:r>
            <a:br>
              <a:rPr lang="en-US" sz="2700" dirty="0" smtClean="0">
                <a:latin typeface="Arial Rounded MT Bold"/>
                <a:cs typeface="Arial Rounded MT Bold"/>
              </a:rPr>
            </a:br>
            <a:r>
              <a:rPr lang="en-US" sz="2700" dirty="0" smtClean="0">
                <a:latin typeface="Arial Rounded MT Bold"/>
                <a:cs typeface="Arial Rounded MT Bold"/>
              </a:rPr>
              <a:t>Transfer map</a:t>
            </a:r>
            <a:endParaRPr lang="en-US" sz="27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53</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654207" y="1413565"/>
            <a:ext cx="6172200" cy="13716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In the second half of synchrotron period, particles 1 and 2 exchange their roles</a:t>
            </a:r>
            <a:endParaRPr lang="en-US" sz="2162" dirty="0" smtClean="0">
              <a:latin typeface="Symbol" charset="2"/>
              <a:cs typeface="Symbol" charset="2"/>
              <a:sym typeface="Wingdings"/>
            </a:endParaRPr>
          </a:p>
          <a:p>
            <a:pPr marL="360000" lvl="1" indent="-285750">
              <a:spcBef>
                <a:spcPct val="20000"/>
              </a:spcBef>
              <a:buFont typeface="Lucida Grande"/>
              <a:buChar char="⇒"/>
              <a:defRPr/>
            </a:pPr>
            <a:r>
              <a:rPr lang="en-US" sz="2162" dirty="0" smtClean="0">
                <a:sym typeface="Wingdings"/>
              </a:rPr>
              <a:t>We can therefore find the transfer matrix over the full synchrotron period for both particles</a:t>
            </a:r>
          </a:p>
          <a:p>
            <a:pPr marL="360000" lvl="1" indent="-285750">
              <a:spcBef>
                <a:spcPct val="20000"/>
              </a:spcBef>
              <a:buFont typeface="Lucida Grande"/>
              <a:buChar char="⇒"/>
              <a:defRPr/>
            </a:pPr>
            <a:r>
              <a:rPr lang="en-US" sz="2162" dirty="0" smtClean="0">
                <a:sym typeface="Wingdings"/>
              </a:rPr>
              <a:t>We can analyze the eigenvalues of the two particle system</a:t>
            </a:r>
          </a:p>
        </p:txBody>
      </p:sp>
      <p:pic>
        <p:nvPicPr>
          <p:cNvPr id="17" name="Picture 16" descr="latex-image-1.pdf"/>
          <p:cNvPicPr>
            <a:picLocks noChangeAspect="1"/>
          </p:cNvPicPr>
          <p:nvPr/>
        </p:nvPicPr>
        <p:blipFill>
          <a:blip r:embed="rId5"/>
          <a:stretch>
            <a:fillRect/>
          </a:stretch>
        </p:blipFill>
        <p:spPr>
          <a:xfrm>
            <a:off x="654207" y="3740238"/>
            <a:ext cx="7697793" cy="766476"/>
          </a:xfrm>
          <a:prstGeom prst="rect">
            <a:avLst/>
          </a:prstGeom>
        </p:spPr>
      </p:pic>
      <p:grpSp>
        <p:nvGrpSpPr>
          <p:cNvPr id="20" name="Group 19"/>
          <p:cNvGrpSpPr/>
          <p:nvPr/>
        </p:nvGrpSpPr>
        <p:grpSpPr>
          <a:xfrm>
            <a:off x="654208" y="4903305"/>
            <a:ext cx="7495880" cy="1038086"/>
            <a:chOff x="654208" y="4903305"/>
            <a:chExt cx="7495880" cy="1038086"/>
          </a:xfrm>
        </p:grpSpPr>
        <p:pic>
          <p:nvPicPr>
            <p:cNvPr id="18" name="Picture 17" descr="latex-image-1.pdf"/>
            <p:cNvPicPr>
              <a:picLocks noChangeAspect="1"/>
            </p:cNvPicPr>
            <p:nvPr/>
          </p:nvPicPr>
          <p:blipFill>
            <a:blip r:embed="rId6"/>
            <a:stretch>
              <a:fillRect/>
            </a:stretch>
          </p:blipFill>
          <p:spPr>
            <a:xfrm>
              <a:off x="792000" y="5029200"/>
              <a:ext cx="7205586" cy="802928"/>
            </a:xfrm>
            <a:prstGeom prst="rect">
              <a:avLst/>
            </a:prstGeom>
          </p:spPr>
        </p:pic>
        <p:sp>
          <p:nvSpPr>
            <p:cNvPr id="19" name="Rounded Rectangle 18"/>
            <p:cNvSpPr/>
            <p:nvPr/>
          </p:nvSpPr>
          <p:spPr>
            <a:xfrm>
              <a:off x="654208" y="4903305"/>
              <a:ext cx="7495880" cy="1038086"/>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1" name="Picture 20" descr="latex-image-1.pdf"/>
          <p:cNvPicPr>
            <a:picLocks noChangeAspect="1"/>
          </p:cNvPicPr>
          <p:nvPr/>
        </p:nvPicPr>
        <p:blipFill>
          <a:blip r:embed="rId7"/>
          <a:stretch>
            <a:fillRect/>
          </a:stretch>
        </p:blipFill>
        <p:spPr>
          <a:xfrm>
            <a:off x="7014786" y="2785165"/>
            <a:ext cx="1965600" cy="648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allAtOnce"/>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700" dirty="0" smtClean="0">
                <a:latin typeface="Arial Rounded MT Bold"/>
                <a:cs typeface="Arial Rounded MT Bold"/>
              </a:rPr>
              <a:t>The Strong Head Tail Instability</a:t>
            </a:r>
            <a:br>
              <a:rPr lang="en-US" sz="2700" dirty="0" smtClean="0">
                <a:latin typeface="Arial Rounded MT Bold"/>
                <a:cs typeface="Arial Rounded MT Bold"/>
              </a:rPr>
            </a:br>
            <a:r>
              <a:rPr lang="en-US" sz="2700" dirty="0" smtClean="0">
                <a:latin typeface="Arial Rounded MT Bold"/>
                <a:cs typeface="Arial Rounded MT Bold"/>
              </a:rPr>
              <a:t>Stability condition</a:t>
            </a:r>
            <a:endParaRPr lang="en-US" sz="27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54</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654207" y="1413565"/>
            <a:ext cx="6172200" cy="1371600"/>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Lucida Grande"/>
              <a:buChar char="⇒"/>
              <a:defRPr/>
            </a:pPr>
            <a:r>
              <a:rPr lang="en-US" sz="2162" dirty="0" smtClean="0">
                <a:sym typeface="Wingdings"/>
              </a:rPr>
              <a:t>Since the product of the eigenvalues is 1, the only condition for stability is that they both be purely imaginary exponentials</a:t>
            </a:r>
          </a:p>
          <a:p>
            <a:pPr marL="360000" lvl="1" indent="-285750">
              <a:spcBef>
                <a:spcPct val="20000"/>
              </a:spcBef>
              <a:buFont typeface="Lucida Grande"/>
              <a:buChar char="⇒"/>
              <a:defRPr/>
            </a:pPr>
            <a:r>
              <a:rPr lang="en-US" sz="2162" dirty="0" smtClean="0">
                <a:sym typeface="Wingdings"/>
              </a:rPr>
              <a:t>From the second equation for the </a:t>
            </a:r>
            <a:r>
              <a:rPr lang="en-US" sz="2162" dirty="0" err="1" smtClean="0">
                <a:sym typeface="Wingdings"/>
              </a:rPr>
              <a:t>eigenvalues</a:t>
            </a:r>
            <a:r>
              <a:rPr lang="en-US" sz="2162" dirty="0" smtClean="0">
                <a:sym typeface="Wingdings"/>
              </a:rPr>
              <a:t>, it is clear that this is true only when sin(</a:t>
            </a:r>
            <a:r>
              <a:rPr lang="en-US" sz="2162" dirty="0" smtClean="0">
                <a:latin typeface="Symbol" charset="2"/>
                <a:cs typeface="Symbol" charset="2"/>
                <a:sym typeface="Wingdings"/>
              </a:rPr>
              <a:t>f</a:t>
            </a:r>
            <a:r>
              <a:rPr lang="en-US" sz="2162" dirty="0" smtClean="0">
                <a:sym typeface="Wingdings"/>
              </a:rPr>
              <a:t>/2)&lt;1</a:t>
            </a:r>
            <a:endParaRPr lang="en-US" sz="2162" dirty="0" smtClean="0">
              <a:latin typeface="Symbol" charset="2"/>
              <a:cs typeface="Symbol" charset="2"/>
              <a:sym typeface="Wingdings"/>
            </a:endParaRPr>
          </a:p>
          <a:p>
            <a:pPr marL="360000" lvl="1" indent="-285750">
              <a:spcBef>
                <a:spcPct val="20000"/>
              </a:spcBef>
              <a:buFont typeface="Lucida Grande"/>
              <a:buChar char="⇒"/>
              <a:defRPr/>
            </a:pPr>
            <a:r>
              <a:rPr lang="en-US" sz="2162" dirty="0" smtClean="0">
                <a:sym typeface="Wingdings"/>
              </a:rPr>
              <a:t>This translates into a condition on the beam/wake parameters</a:t>
            </a:r>
          </a:p>
        </p:txBody>
      </p:sp>
      <p:pic>
        <p:nvPicPr>
          <p:cNvPr id="12" name="Picture 11" descr="latex-image-1.pdf"/>
          <p:cNvPicPr>
            <a:picLocks noChangeAspect="1"/>
          </p:cNvPicPr>
          <p:nvPr/>
        </p:nvPicPr>
        <p:blipFill>
          <a:blip r:embed="rId5"/>
          <a:stretch>
            <a:fillRect/>
          </a:stretch>
        </p:blipFill>
        <p:spPr>
          <a:xfrm>
            <a:off x="1212850" y="3409393"/>
            <a:ext cx="4212482" cy="302598"/>
          </a:xfrm>
          <a:prstGeom prst="rect">
            <a:avLst/>
          </a:prstGeom>
        </p:spPr>
      </p:pic>
      <p:pic>
        <p:nvPicPr>
          <p:cNvPr id="13" name="Picture 12" descr="latex-image-1.pdf"/>
          <p:cNvPicPr>
            <a:picLocks noChangeAspect="1"/>
          </p:cNvPicPr>
          <p:nvPr/>
        </p:nvPicPr>
        <p:blipFill>
          <a:blip r:embed="rId6"/>
          <a:stretch>
            <a:fillRect/>
          </a:stretch>
        </p:blipFill>
        <p:spPr>
          <a:xfrm>
            <a:off x="1212850" y="4048441"/>
            <a:ext cx="4679360" cy="672900"/>
          </a:xfrm>
          <a:prstGeom prst="rect">
            <a:avLst/>
          </a:prstGeom>
        </p:spPr>
      </p:pic>
      <p:grpSp>
        <p:nvGrpSpPr>
          <p:cNvPr id="20" name="Group 19"/>
          <p:cNvGrpSpPr/>
          <p:nvPr/>
        </p:nvGrpSpPr>
        <p:grpSpPr>
          <a:xfrm>
            <a:off x="2850322" y="5157304"/>
            <a:ext cx="3367156" cy="990600"/>
            <a:chOff x="2850322" y="5157304"/>
            <a:chExt cx="3367156" cy="990600"/>
          </a:xfrm>
        </p:grpSpPr>
        <p:sp>
          <p:nvSpPr>
            <p:cNvPr id="15" name="Rounded Rectangle 14"/>
            <p:cNvSpPr/>
            <p:nvPr/>
          </p:nvSpPr>
          <p:spPr>
            <a:xfrm>
              <a:off x="2850322" y="5157304"/>
              <a:ext cx="3367156" cy="990600"/>
            </a:xfrm>
            <a:prstGeom prst="round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latex-image-1.pdf"/>
            <p:cNvPicPr>
              <a:picLocks noChangeAspect="1"/>
            </p:cNvPicPr>
            <p:nvPr/>
          </p:nvPicPr>
          <p:blipFill>
            <a:blip r:embed="rId7"/>
            <a:stretch>
              <a:fillRect/>
            </a:stretch>
          </p:blipFill>
          <p:spPr>
            <a:xfrm>
              <a:off x="2921276" y="5245652"/>
              <a:ext cx="3137200" cy="828000"/>
            </a:xfrm>
            <a:prstGeom prst="rect">
              <a:avLst/>
            </a:prstGeom>
          </p:spPr>
        </p:pic>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allAtOnce"/>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941" y="1976782"/>
            <a:ext cx="6069073" cy="1009600"/>
          </a:xfrm>
          <a:prstGeom prst="rect">
            <a:avLst/>
          </a:prstGeom>
        </p:spPr>
      </p:pic>
      <p:sp>
        <p:nvSpPr>
          <p:cNvPr id="2" name="Title 1"/>
          <p:cNvSpPr>
            <a:spLocks noGrp="1"/>
          </p:cNvSpPr>
          <p:nvPr>
            <p:ph type="title"/>
          </p:nvPr>
        </p:nvSpPr>
        <p:spPr>
          <a:xfrm>
            <a:off x="457200" y="274638"/>
            <a:ext cx="8229600" cy="944562"/>
          </a:xfrm>
        </p:spPr>
        <p:txBody>
          <a:bodyPr>
            <a:noAutofit/>
          </a:bodyPr>
          <a:lstStyle/>
          <a:p>
            <a:r>
              <a:rPr lang="en-US" sz="2700" dirty="0" smtClean="0">
                <a:latin typeface="Arial Rounded MT Bold"/>
                <a:cs typeface="Arial Rounded MT Bold"/>
              </a:rPr>
              <a:t>The Strong Head Tail Instability</a:t>
            </a:r>
            <a:br>
              <a:rPr lang="en-US" sz="2700" dirty="0" smtClean="0">
                <a:latin typeface="Arial Rounded MT Bold"/>
                <a:cs typeface="Arial Rounded MT Bold"/>
              </a:rPr>
            </a:br>
            <a:r>
              <a:rPr lang="en-US" sz="2700" dirty="0" smtClean="0">
                <a:latin typeface="Arial Rounded MT Bold"/>
                <a:cs typeface="Arial Rounded MT Bold"/>
              </a:rPr>
              <a:t>Stability condition</a:t>
            </a:r>
            <a:endParaRPr lang="en-US" sz="27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55</a:t>
            </a:fld>
            <a:endParaRPr lang="en-US" dirty="0"/>
          </a:p>
        </p:txBody>
      </p:sp>
      <p:pic>
        <p:nvPicPr>
          <p:cNvPr id="45" name="Picture 44" descr="cern_logo.gif"/>
          <p:cNvPicPr>
            <a:picLocks noChangeAspect="1"/>
          </p:cNvPicPr>
          <p:nvPr/>
        </p:nvPicPr>
        <p:blipFill>
          <a:blip r:embed="rId4"/>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5"/>
          <a:stretch>
            <a:fillRect/>
          </a:stretch>
        </p:blipFill>
        <p:spPr>
          <a:xfrm>
            <a:off x="8352000" y="0"/>
            <a:ext cx="792000" cy="792000"/>
          </a:xfrm>
          <a:prstGeom prst="rect">
            <a:avLst/>
          </a:prstGeom>
        </p:spPr>
      </p:pic>
      <p:grpSp>
        <p:nvGrpSpPr>
          <p:cNvPr id="35" name="Group 34"/>
          <p:cNvGrpSpPr/>
          <p:nvPr/>
        </p:nvGrpSpPr>
        <p:grpSpPr>
          <a:xfrm>
            <a:off x="233450" y="1854201"/>
            <a:ext cx="5481550" cy="3475382"/>
            <a:chOff x="233450" y="2087218"/>
            <a:chExt cx="5481550" cy="3475382"/>
          </a:xfrm>
        </p:grpSpPr>
        <p:sp>
          <p:nvSpPr>
            <p:cNvPr id="15" name="Oval 14"/>
            <p:cNvSpPr/>
            <p:nvPr/>
          </p:nvSpPr>
          <p:spPr>
            <a:xfrm>
              <a:off x="4340087" y="2087218"/>
              <a:ext cx="1027043" cy="129208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Arrow Connector 16"/>
            <p:cNvCxnSpPr>
              <a:stCxn id="15" idx="3"/>
            </p:cNvCxnSpPr>
            <p:nvPr/>
          </p:nvCxnSpPr>
          <p:spPr>
            <a:xfrm rot="5400000">
              <a:off x="3742564" y="2963784"/>
              <a:ext cx="521632" cy="97422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Content Placeholder 2"/>
            <p:cNvSpPr txBox="1">
              <a:spLocks/>
            </p:cNvSpPr>
            <p:nvPr/>
          </p:nvSpPr>
          <p:spPr>
            <a:xfrm>
              <a:off x="233450" y="3743738"/>
              <a:ext cx="5481550" cy="1818862"/>
            </a:xfrm>
            <a:prstGeom prst="rect">
              <a:avLst/>
            </a:prstGeom>
            <a:solidFill>
              <a:schemeClr val="bg1"/>
            </a:solidFill>
            <a:ln>
              <a:solidFill>
                <a:srgbClr val="FF0000"/>
              </a:solidFill>
            </a:ln>
          </p:spPr>
          <p:txBody>
            <a:bodyPr vert="horz" lIns="91440" tIns="45720" rIns="91440" bIns="45720" rtlCol="0">
              <a:normAutofit fontScale="77500" lnSpcReduction="20000"/>
            </a:bodyPr>
            <a:lstStyle/>
            <a:p>
              <a:pPr marL="360000" lvl="1" indent="-285750">
                <a:spcBef>
                  <a:spcPct val="20000"/>
                </a:spcBef>
                <a:buFont typeface="Lucida Grande"/>
                <a:buChar char="⇒"/>
                <a:defRPr/>
              </a:pPr>
              <a:r>
                <a:rPr lang="en-US" sz="2162" dirty="0" smtClean="0">
                  <a:sym typeface="Wingdings"/>
                </a:rPr>
                <a:t>Proportional to p</a:t>
              </a:r>
              <a:r>
                <a:rPr lang="en-US" sz="2162" baseline="-25000" dirty="0" smtClean="0">
                  <a:sym typeface="Wingdings"/>
                </a:rPr>
                <a:t>0</a:t>
              </a:r>
              <a:r>
                <a:rPr lang="en-US" sz="2162" dirty="0" smtClean="0">
                  <a:sym typeface="Wingdings"/>
                </a:rPr>
                <a:t>  bunches with higher energy tend to be more stable</a:t>
              </a:r>
              <a:endParaRPr lang="en-US" sz="2162" dirty="0" smtClean="0">
                <a:latin typeface="Symbol" charset="2"/>
                <a:cs typeface="Symbol" charset="2"/>
                <a:sym typeface="Wingdings"/>
              </a:endParaRPr>
            </a:p>
            <a:p>
              <a:pPr marL="360000" lvl="1" indent="-285750">
                <a:spcBef>
                  <a:spcPct val="20000"/>
                </a:spcBef>
                <a:buFont typeface="Lucida Grande"/>
                <a:buChar char="⇒"/>
                <a:defRPr/>
              </a:pPr>
              <a:r>
                <a:rPr lang="en-US" sz="2162" dirty="0" smtClean="0">
                  <a:sym typeface="Wingdings"/>
                </a:rPr>
                <a:t>Proportional to </a:t>
              </a:r>
              <a:r>
                <a:rPr lang="en-US" sz="2162" dirty="0" err="1" smtClean="0">
                  <a:latin typeface="Symbol" charset="2"/>
                  <a:cs typeface="Symbol" charset="2"/>
                  <a:sym typeface="Wingdings"/>
                </a:rPr>
                <a:t>w</a:t>
              </a:r>
              <a:r>
                <a:rPr lang="en-US" sz="2162" baseline="-25000" dirty="0" err="1" smtClean="0">
                  <a:sym typeface="Wingdings"/>
                </a:rPr>
                <a:t>s</a:t>
              </a:r>
              <a:r>
                <a:rPr lang="en-US" sz="2162" dirty="0" smtClean="0">
                  <a:sym typeface="Wingdings"/>
                </a:rPr>
                <a:t> </a:t>
              </a:r>
              <a:r>
                <a:rPr lang="en-US" sz="2162" dirty="0" err="1" smtClean="0">
                  <a:sym typeface="Wingdings"/>
                </a:rPr>
                <a:t></a:t>
              </a:r>
              <a:r>
                <a:rPr lang="en-US" sz="2162" dirty="0" smtClean="0">
                  <a:sym typeface="Wingdings"/>
                </a:rPr>
                <a:t> the quicker is the longitudinal motion within the bunch, the more stable is the bunch  </a:t>
              </a:r>
            </a:p>
            <a:p>
              <a:pPr marL="360000" lvl="1" indent="-285750">
                <a:spcBef>
                  <a:spcPct val="20000"/>
                </a:spcBef>
                <a:buFont typeface="Lucida Grande"/>
                <a:buChar char="⇒"/>
                <a:defRPr/>
              </a:pPr>
              <a:r>
                <a:rPr lang="en-US" sz="2162" dirty="0" smtClean="0">
                  <a:sym typeface="Wingdings"/>
                </a:rPr>
                <a:t>Inversely proportional to </a:t>
              </a:r>
              <a:r>
                <a:rPr lang="en-US" sz="2162" dirty="0" smtClean="0">
                  <a:latin typeface="Symbol" charset="2"/>
                  <a:cs typeface="Symbol" charset="2"/>
                  <a:sym typeface="Wingdings"/>
                </a:rPr>
                <a:t>b</a:t>
              </a:r>
              <a:r>
                <a:rPr lang="en-US" sz="2162" baseline="-25000" dirty="0" smtClean="0">
                  <a:sym typeface="Wingdings"/>
                </a:rPr>
                <a:t>y</a:t>
              </a:r>
              <a:r>
                <a:rPr lang="en-US" sz="2162" dirty="0" smtClean="0">
                  <a:sym typeface="Wingdings"/>
                </a:rPr>
                <a:t> </a:t>
              </a:r>
              <a:r>
                <a:rPr lang="en-US" sz="2162" dirty="0" err="1" smtClean="0">
                  <a:sym typeface="Wingdings"/>
                </a:rPr>
                <a:t></a:t>
              </a:r>
              <a:r>
                <a:rPr lang="en-US" sz="2162" dirty="0" smtClean="0">
                  <a:sym typeface="Wingdings"/>
                </a:rPr>
                <a:t> the effect of the impedance is enhanced if the kick is given at a location with large beta function </a:t>
              </a:r>
            </a:p>
          </p:txBody>
        </p:sp>
      </p:grpSp>
      <p:grpSp>
        <p:nvGrpSpPr>
          <p:cNvPr id="36" name="Group 35"/>
          <p:cNvGrpSpPr/>
          <p:nvPr/>
        </p:nvGrpSpPr>
        <p:grpSpPr>
          <a:xfrm>
            <a:off x="3662450" y="1743765"/>
            <a:ext cx="5329150" cy="4195418"/>
            <a:chOff x="3662450" y="1976782"/>
            <a:chExt cx="5329150" cy="4195418"/>
          </a:xfrm>
        </p:grpSpPr>
        <p:sp>
          <p:nvSpPr>
            <p:cNvPr id="29" name="Content Placeholder 2"/>
            <p:cNvSpPr txBox="1">
              <a:spLocks/>
            </p:cNvSpPr>
            <p:nvPr/>
          </p:nvSpPr>
          <p:spPr>
            <a:xfrm>
              <a:off x="3662450" y="5334000"/>
              <a:ext cx="5329150" cy="838200"/>
            </a:xfrm>
            <a:prstGeom prst="rect">
              <a:avLst/>
            </a:prstGeom>
            <a:solidFill>
              <a:schemeClr val="bg1"/>
            </a:solidFill>
            <a:ln>
              <a:solidFill>
                <a:srgbClr val="FF0000"/>
              </a:solidFill>
            </a:ln>
          </p:spPr>
          <p:txBody>
            <a:bodyPr vert="horz" lIns="91440" tIns="45720" rIns="91440" bIns="45720" rtlCol="0">
              <a:normAutofit fontScale="85000" lnSpcReduction="10000"/>
            </a:bodyPr>
            <a:lstStyle/>
            <a:p>
              <a:pPr marL="360000" lvl="1" indent="-285750">
                <a:spcBef>
                  <a:spcPct val="20000"/>
                </a:spcBef>
                <a:buFont typeface="Lucida Grande"/>
                <a:buChar char="⇒"/>
                <a:defRPr/>
              </a:pPr>
              <a:r>
                <a:rPr lang="en-US" sz="2162" dirty="0" smtClean="0">
                  <a:sym typeface="Wingdings"/>
                </a:rPr>
                <a:t>Inversely proportional to the wake per unit length along the ring, W</a:t>
              </a:r>
              <a:r>
                <a:rPr lang="en-US" sz="2162" baseline="-25000" dirty="0" smtClean="0">
                  <a:sym typeface="Wingdings"/>
                </a:rPr>
                <a:t>0</a:t>
              </a:r>
              <a:r>
                <a:rPr lang="en-US" sz="2162" dirty="0" smtClean="0">
                  <a:sym typeface="Wingdings"/>
                </a:rPr>
                <a:t>/C  a large integrated wake (impedance) lowers the instability threshold</a:t>
              </a:r>
            </a:p>
          </p:txBody>
        </p:sp>
        <p:cxnSp>
          <p:nvCxnSpPr>
            <p:cNvPr id="30" name="Straight Arrow Connector 29"/>
            <p:cNvCxnSpPr/>
            <p:nvPr/>
          </p:nvCxnSpPr>
          <p:spPr>
            <a:xfrm rot="16200000" flipH="1">
              <a:off x="5870713" y="3813312"/>
              <a:ext cx="1822175" cy="121920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3" name="Oval 32"/>
            <p:cNvSpPr/>
            <p:nvPr/>
          </p:nvSpPr>
          <p:spPr>
            <a:xfrm>
              <a:off x="5367130" y="1976782"/>
              <a:ext cx="1303131" cy="153504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700" dirty="0" smtClean="0">
                <a:latin typeface="Arial Rounded MT Bold"/>
                <a:cs typeface="Arial Rounded MT Bold"/>
              </a:rPr>
              <a:t>The Strong Head Tail Instability</a:t>
            </a:r>
            <a:br>
              <a:rPr lang="en-US" sz="2700" dirty="0" smtClean="0">
                <a:latin typeface="Arial Rounded MT Bold"/>
                <a:cs typeface="Arial Rounded MT Bold"/>
              </a:rPr>
            </a:br>
            <a:r>
              <a:rPr lang="en-US" sz="2700" dirty="0" smtClean="0">
                <a:latin typeface="Arial Rounded MT Bold"/>
                <a:cs typeface="Arial Rounded MT Bold"/>
              </a:rPr>
              <a:t>Mode frequencies</a:t>
            </a:r>
            <a:endParaRPr lang="en-US" sz="27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23" name="Picture 22"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98195"/>
            <a:ext cx="9144000" cy="571893"/>
          </a:xfrm>
          <a:prstGeom prst="rect">
            <a:avLst/>
          </a:prstGeom>
        </p:spPr>
      </p:pic>
      <p:sp>
        <p:nvSpPr>
          <p:cNvPr id="25" name="TextBox 24"/>
          <p:cNvSpPr txBox="1"/>
          <p:nvPr/>
        </p:nvSpPr>
        <p:spPr>
          <a:xfrm>
            <a:off x="1979712" y="1259468"/>
            <a:ext cx="5472608" cy="369332"/>
          </a:xfrm>
          <a:prstGeom prst="rect">
            <a:avLst/>
          </a:prstGeom>
          <a:noFill/>
        </p:spPr>
        <p:txBody>
          <a:bodyPr wrap="square" rtlCol="0">
            <a:spAutoFit/>
          </a:bodyPr>
          <a:lstStyle/>
          <a:p>
            <a:r>
              <a:rPr lang="en-US" dirty="0" smtClean="0"/>
              <a:t>The evolution of the </a:t>
            </a:r>
            <a:r>
              <a:rPr lang="en-US" dirty="0" err="1" smtClean="0"/>
              <a:t>eigenstates</a:t>
            </a:r>
            <a:r>
              <a:rPr lang="en-US" dirty="0" smtClean="0"/>
              <a:t> follows:</a:t>
            </a:r>
            <a:endParaRPr lang="en-US" dirty="0"/>
          </a:p>
        </p:txBody>
      </p:sp>
      <p:grpSp>
        <p:nvGrpSpPr>
          <p:cNvPr id="30" name="Group 29"/>
          <p:cNvGrpSpPr/>
          <p:nvPr/>
        </p:nvGrpSpPr>
        <p:grpSpPr>
          <a:xfrm>
            <a:off x="482600" y="2763406"/>
            <a:ext cx="8042312" cy="646331"/>
            <a:chOff x="482600" y="2763406"/>
            <a:chExt cx="8042312" cy="646331"/>
          </a:xfrm>
        </p:grpSpPr>
        <p:pic>
          <p:nvPicPr>
            <p:cNvPr id="9" name="Picture 8"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71800" y="2792933"/>
              <a:ext cx="2789560" cy="587276"/>
            </a:xfrm>
            <a:prstGeom prst="rect">
              <a:avLst/>
            </a:prstGeom>
          </p:spPr>
        </p:pic>
        <p:sp>
          <p:nvSpPr>
            <p:cNvPr id="31" name="TextBox 30"/>
            <p:cNvSpPr txBox="1"/>
            <p:nvPr/>
          </p:nvSpPr>
          <p:spPr>
            <a:xfrm>
              <a:off x="482600" y="2901905"/>
              <a:ext cx="2577232" cy="369332"/>
            </a:xfrm>
            <a:prstGeom prst="rect">
              <a:avLst/>
            </a:prstGeom>
            <a:noFill/>
          </p:spPr>
          <p:txBody>
            <a:bodyPr wrap="square" rtlCol="0">
              <a:spAutoFit/>
            </a:bodyPr>
            <a:lstStyle/>
            <a:p>
              <a:r>
                <a:rPr lang="en-US" dirty="0" err="1" smtClean="0"/>
                <a:t>Eigenfrequencies</a:t>
              </a:r>
              <a:r>
                <a:rPr lang="en-US" dirty="0" smtClean="0"/>
                <a:t>:</a:t>
              </a:r>
              <a:endParaRPr lang="en-US" dirty="0"/>
            </a:p>
          </p:txBody>
        </p:sp>
        <p:sp>
          <p:nvSpPr>
            <p:cNvPr id="33" name="TextBox 32"/>
            <p:cNvSpPr txBox="1"/>
            <p:nvPr/>
          </p:nvSpPr>
          <p:spPr>
            <a:xfrm>
              <a:off x="5947680" y="2763406"/>
              <a:ext cx="2577232" cy="646331"/>
            </a:xfrm>
            <a:prstGeom prst="rect">
              <a:avLst/>
            </a:prstGeom>
            <a:noFill/>
          </p:spPr>
          <p:txBody>
            <a:bodyPr wrap="square" rtlCol="0">
              <a:spAutoFit/>
            </a:bodyPr>
            <a:lstStyle/>
            <a:p>
              <a:r>
                <a:rPr lang="en-US" dirty="0" smtClean="0"/>
                <a:t>They shift with increasing intensity </a:t>
              </a:r>
              <a:endParaRPr lang="en-US" dirty="0"/>
            </a:p>
          </p:txBody>
        </p:sp>
      </p:grpSp>
      <p:grpSp>
        <p:nvGrpSpPr>
          <p:cNvPr id="36" name="Group 35"/>
          <p:cNvGrpSpPr/>
          <p:nvPr/>
        </p:nvGrpSpPr>
        <p:grpSpPr>
          <a:xfrm>
            <a:off x="1309027" y="3717032"/>
            <a:ext cx="6441669" cy="2868509"/>
            <a:chOff x="1309027" y="3717032"/>
            <a:chExt cx="6441669" cy="2868509"/>
          </a:xfrm>
        </p:grpSpPr>
        <p:pic>
          <p:nvPicPr>
            <p:cNvPr id="8" name="Picture 7" descr="modecoupling.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47664" y="3717032"/>
              <a:ext cx="6203032" cy="2832100"/>
            </a:xfrm>
            <a:prstGeom prst="rect">
              <a:avLst/>
            </a:prstGeom>
          </p:spPr>
        </p:pic>
        <p:pic>
          <p:nvPicPr>
            <p:cNvPr id="10" name="Picture 9"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9027" y="3760738"/>
              <a:ext cx="238637" cy="399578"/>
            </a:xfrm>
            <a:prstGeom prst="rect">
              <a:avLst/>
            </a:prstGeom>
          </p:spPr>
        </p:pic>
        <p:pic>
          <p:nvPicPr>
            <p:cNvPr id="11" name="Picture 10" descr="latex-image-1.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92280" y="6440724"/>
              <a:ext cx="128726" cy="144817"/>
            </a:xfrm>
            <a:prstGeom prst="rect">
              <a:avLst/>
            </a:prstGeom>
          </p:spPr>
        </p:pic>
        <p:pic>
          <p:nvPicPr>
            <p:cNvPr id="12" name="Picture 11"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8144" y="3814729"/>
              <a:ext cx="1746250" cy="550375"/>
            </a:xfrm>
            <a:prstGeom prst="rect">
              <a:avLst/>
            </a:prstGeom>
          </p:spPr>
        </p:pic>
        <p:pic>
          <p:nvPicPr>
            <p:cNvPr id="13" name="Picture 12" descr="latex-image-1.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64088" y="5733256"/>
              <a:ext cx="2279030" cy="578688"/>
            </a:xfrm>
            <a:prstGeom prst="rect">
              <a:avLst/>
            </a:prstGeom>
          </p:spPr>
        </p:pic>
        <p:cxnSp>
          <p:nvCxnSpPr>
            <p:cNvPr id="17" name="Straight Connector 16"/>
            <p:cNvCxnSpPr/>
            <p:nvPr/>
          </p:nvCxnSpPr>
          <p:spPr>
            <a:xfrm>
              <a:off x="5724128" y="5047084"/>
              <a:ext cx="202656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771800" y="4160316"/>
              <a:ext cx="1224136" cy="369332"/>
            </a:xfrm>
            <a:prstGeom prst="rect">
              <a:avLst/>
            </a:prstGeom>
            <a:noFill/>
          </p:spPr>
          <p:txBody>
            <a:bodyPr wrap="square" rtlCol="0">
              <a:spAutoFit/>
            </a:bodyPr>
            <a:lstStyle/>
            <a:p>
              <a:r>
                <a:rPr lang="en-US" dirty="0">
                  <a:solidFill>
                    <a:srgbClr val="3366FF"/>
                  </a:solidFill>
                </a:rPr>
                <a:t>l</a:t>
              </a:r>
              <a:r>
                <a:rPr lang="en-US" dirty="0" smtClean="0">
                  <a:solidFill>
                    <a:srgbClr val="3366FF"/>
                  </a:solidFill>
                </a:rPr>
                <a:t> = 0</a:t>
              </a:r>
              <a:endParaRPr lang="en-US" dirty="0">
                <a:solidFill>
                  <a:srgbClr val="3366FF"/>
                </a:solidFill>
              </a:endParaRPr>
            </a:p>
          </p:txBody>
        </p:sp>
        <p:sp>
          <p:nvSpPr>
            <p:cNvPr id="38" name="TextBox 37"/>
            <p:cNvSpPr txBox="1"/>
            <p:nvPr/>
          </p:nvSpPr>
          <p:spPr>
            <a:xfrm>
              <a:off x="2762920" y="5548590"/>
              <a:ext cx="1224136" cy="369332"/>
            </a:xfrm>
            <a:prstGeom prst="rect">
              <a:avLst/>
            </a:prstGeom>
            <a:noFill/>
          </p:spPr>
          <p:txBody>
            <a:bodyPr wrap="square" rtlCol="0">
              <a:spAutoFit/>
            </a:bodyPr>
            <a:lstStyle/>
            <a:p>
              <a:r>
                <a:rPr lang="en-US" dirty="0">
                  <a:solidFill>
                    <a:srgbClr val="FF0000"/>
                  </a:solidFill>
                </a:rPr>
                <a:t>l</a:t>
              </a:r>
              <a:r>
                <a:rPr lang="en-US" dirty="0" smtClean="0">
                  <a:solidFill>
                    <a:srgbClr val="FF0000"/>
                  </a:solidFill>
                </a:rPr>
                <a:t> = -1</a:t>
              </a:r>
              <a:endParaRPr lang="en-US" dirty="0">
                <a:solidFill>
                  <a:srgbClr val="FF0000"/>
                </a:solidFill>
              </a:endParaRPr>
            </a:p>
          </p:txBody>
        </p:sp>
      </p:grpSp>
      <p:grpSp>
        <p:nvGrpSpPr>
          <p:cNvPr id="42" name="Group 41"/>
          <p:cNvGrpSpPr/>
          <p:nvPr/>
        </p:nvGrpSpPr>
        <p:grpSpPr>
          <a:xfrm>
            <a:off x="5724128" y="3717032"/>
            <a:ext cx="3151460" cy="2658368"/>
            <a:chOff x="5724128" y="3717032"/>
            <a:chExt cx="3151460" cy="2658368"/>
          </a:xfrm>
        </p:grpSpPr>
        <p:sp>
          <p:nvSpPr>
            <p:cNvPr id="37" name="Rectangle 36"/>
            <p:cNvSpPr/>
            <p:nvPr/>
          </p:nvSpPr>
          <p:spPr>
            <a:xfrm>
              <a:off x="5724128" y="3717032"/>
              <a:ext cx="1997472" cy="2658368"/>
            </a:xfrm>
            <a:prstGeom prst="rect">
              <a:avLst/>
            </a:prstGeom>
            <a:solidFill>
              <a:srgbClr val="FF0000">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TextBox 38"/>
            <p:cNvSpPr txBox="1"/>
            <p:nvPr/>
          </p:nvSpPr>
          <p:spPr>
            <a:xfrm>
              <a:off x="7132106" y="4529648"/>
              <a:ext cx="1743482" cy="369332"/>
            </a:xfrm>
            <a:prstGeom prst="rect">
              <a:avLst/>
            </a:prstGeom>
            <a:solidFill>
              <a:schemeClr val="bg1"/>
            </a:solidFill>
            <a:effectLst>
              <a:innerShdw blurRad="63500" dist="50800" dir="16200000">
                <a:prstClr val="black">
                  <a:alpha val="50000"/>
                </a:prstClr>
              </a:innerShdw>
            </a:effectLst>
          </p:spPr>
          <p:txBody>
            <a:bodyPr wrap="square" rtlCol="0">
              <a:spAutoFit/>
            </a:bodyPr>
            <a:lstStyle/>
            <a:p>
              <a:r>
                <a:rPr lang="en-US" dirty="0" smtClean="0"/>
                <a:t>Unstable region</a:t>
              </a:r>
              <a:endParaRPr lang="en-US"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700" dirty="0" smtClean="0">
                <a:latin typeface="Arial Rounded MT Bold"/>
                <a:cs typeface="Arial Rounded MT Bold"/>
              </a:rPr>
              <a:t>The Strong Head Tail Instability</a:t>
            </a:r>
            <a:br>
              <a:rPr lang="en-US" sz="2700" dirty="0" smtClean="0">
                <a:latin typeface="Arial Rounded MT Bold"/>
                <a:cs typeface="Arial Rounded MT Bold"/>
              </a:rPr>
            </a:br>
            <a:r>
              <a:rPr lang="en-US" sz="2700" dirty="0" smtClean="0">
                <a:latin typeface="Arial Rounded MT Bold"/>
                <a:cs typeface="Arial Rounded MT Bold"/>
              </a:rPr>
              <a:t>Mode frequencies</a:t>
            </a:r>
            <a:endParaRPr lang="en-US" sz="2700" b="1" dirty="0">
              <a:solidFill>
                <a:srgbClr val="FF0000"/>
              </a:solidFill>
              <a:latin typeface="Arial Rounded MT Bold"/>
              <a:cs typeface="Arial Rounded MT Bold"/>
            </a:endParaRPr>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23" name="Picture 22"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798195"/>
            <a:ext cx="9144000" cy="571893"/>
          </a:xfrm>
          <a:prstGeom prst="rect">
            <a:avLst/>
          </a:prstGeom>
        </p:spPr>
      </p:pic>
      <p:sp>
        <p:nvSpPr>
          <p:cNvPr id="25" name="TextBox 24"/>
          <p:cNvSpPr txBox="1"/>
          <p:nvPr/>
        </p:nvSpPr>
        <p:spPr>
          <a:xfrm>
            <a:off x="1979712" y="1259468"/>
            <a:ext cx="5472608" cy="369332"/>
          </a:xfrm>
          <a:prstGeom prst="rect">
            <a:avLst/>
          </a:prstGeom>
          <a:noFill/>
        </p:spPr>
        <p:txBody>
          <a:bodyPr wrap="square" rtlCol="0">
            <a:spAutoFit/>
          </a:bodyPr>
          <a:lstStyle/>
          <a:p>
            <a:r>
              <a:rPr lang="en-US" dirty="0" smtClean="0"/>
              <a:t>The evolution of the </a:t>
            </a:r>
            <a:r>
              <a:rPr lang="en-US" dirty="0" err="1" smtClean="0"/>
              <a:t>eigenstates</a:t>
            </a:r>
            <a:r>
              <a:rPr lang="en-US" dirty="0" smtClean="0"/>
              <a:t> follows:</a:t>
            </a:r>
            <a:endParaRPr lang="en-US" dirty="0"/>
          </a:p>
        </p:txBody>
      </p:sp>
      <p:grpSp>
        <p:nvGrpSpPr>
          <p:cNvPr id="30" name="Group 29"/>
          <p:cNvGrpSpPr/>
          <p:nvPr/>
        </p:nvGrpSpPr>
        <p:grpSpPr>
          <a:xfrm>
            <a:off x="482600" y="2763406"/>
            <a:ext cx="8042312" cy="646331"/>
            <a:chOff x="482600" y="2763406"/>
            <a:chExt cx="8042312" cy="646331"/>
          </a:xfrm>
        </p:grpSpPr>
        <p:pic>
          <p:nvPicPr>
            <p:cNvPr id="9" name="Picture 8"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71800" y="2792933"/>
              <a:ext cx="2789560" cy="587276"/>
            </a:xfrm>
            <a:prstGeom prst="rect">
              <a:avLst/>
            </a:prstGeom>
          </p:spPr>
        </p:pic>
        <p:sp>
          <p:nvSpPr>
            <p:cNvPr id="31" name="TextBox 30"/>
            <p:cNvSpPr txBox="1"/>
            <p:nvPr/>
          </p:nvSpPr>
          <p:spPr>
            <a:xfrm>
              <a:off x="482600" y="2901905"/>
              <a:ext cx="2577232" cy="369332"/>
            </a:xfrm>
            <a:prstGeom prst="rect">
              <a:avLst/>
            </a:prstGeom>
            <a:noFill/>
          </p:spPr>
          <p:txBody>
            <a:bodyPr wrap="square" rtlCol="0">
              <a:spAutoFit/>
            </a:bodyPr>
            <a:lstStyle/>
            <a:p>
              <a:r>
                <a:rPr lang="en-US" dirty="0" err="1" smtClean="0"/>
                <a:t>Eigenfrequencies</a:t>
              </a:r>
              <a:r>
                <a:rPr lang="en-US" dirty="0" smtClean="0"/>
                <a:t>:</a:t>
              </a:r>
              <a:endParaRPr lang="en-US" dirty="0"/>
            </a:p>
          </p:txBody>
        </p:sp>
        <p:sp>
          <p:nvSpPr>
            <p:cNvPr id="33" name="TextBox 32"/>
            <p:cNvSpPr txBox="1"/>
            <p:nvPr/>
          </p:nvSpPr>
          <p:spPr>
            <a:xfrm>
              <a:off x="5947680" y="2763406"/>
              <a:ext cx="2577232" cy="646331"/>
            </a:xfrm>
            <a:prstGeom prst="rect">
              <a:avLst/>
            </a:prstGeom>
            <a:noFill/>
          </p:spPr>
          <p:txBody>
            <a:bodyPr wrap="square" rtlCol="0">
              <a:spAutoFit/>
            </a:bodyPr>
            <a:lstStyle/>
            <a:p>
              <a:r>
                <a:rPr lang="en-US" dirty="0" smtClean="0"/>
                <a:t>They shift with increasing intensity </a:t>
              </a:r>
              <a:endParaRPr lang="en-US" dirty="0"/>
            </a:p>
          </p:txBody>
        </p:sp>
      </p:grpSp>
      <p:grpSp>
        <p:nvGrpSpPr>
          <p:cNvPr id="36" name="Group 35"/>
          <p:cNvGrpSpPr/>
          <p:nvPr/>
        </p:nvGrpSpPr>
        <p:grpSpPr>
          <a:xfrm>
            <a:off x="1309027" y="3717032"/>
            <a:ext cx="6441669" cy="2868509"/>
            <a:chOff x="1309027" y="3717032"/>
            <a:chExt cx="6441669" cy="2868509"/>
          </a:xfrm>
        </p:grpSpPr>
        <p:pic>
          <p:nvPicPr>
            <p:cNvPr id="8" name="Picture 7" descr="modecoupling.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47664" y="3717032"/>
              <a:ext cx="6203032" cy="2832100"/>
            </a:xfrm>
            <a:prstGeom prst="rect">
              <a:avLst/>
            </a:prstGeom>
          </p:spPr>
        </p:pic>
        <p:pic>
          <p:nvPicPr>
            <p:cNvPr id="10" name="Picture 9"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9027" y="3760738"/>
              <a:ext cx="238637" cy="399578"/>
            </a:xfrm>
            <a:prstGeom prst="rect">
              <a:avLst/>
            </a:prstGeom>
          </p:spPr>
        </p:pic>
        <p:pic>
          <p:nvPicPr>
            <p:cNvPr id="11" name="Picture 10" descr="latex-image-1.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92280" y="6440724"/>
              <a:ext cx="128726" cy="144817"/>
            </a:xfrm>
            <a:prstGeom prst="rect">
              <a:avLst/>
            </a:prstGeom>
          </p:spPr>
        </p:pic>
        <p:pic>
          <p:nvPicPr>
            <p:cNvPr id="12" name="Picture 11"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8144" y="3814729"/>
              <a:ext cx="1746250" cy="550375"/>
            </a:xfrm>
            <a:prstGeom prst="rect">
              <a:avLst/>
            </a:prstGeom>
          </p:spPr>
        </p:pic>
        <p:pic>
          <p:nvPicPr>
            <p:cNvPr id="13" name="Picture 12" descr="latex-image-1.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64088" y="5733256"/>
              <a:ext cx="2279030" cy="578688"/>
            </a:xfrm>
            <a:prstGeom prst="rect">
              <a:avLst/>
            </a:prstGeom>
          </p:spPr>
        </p:pic>
        <p:cxnSp>
          <p:nvCxnSpPr>
            <p:cNvPr id="17" name="Straight Connector 16"/>
            <p:cNvCxnSpPr/>
            <p:nvPr/>
          </p:nvCxnSpPr>
          <p:spPr>
            <a:xfrm>
              <a:off x="5724128" y="5047084"/>
              <a:ext cx="202656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2771800" y="4160316"/>
              <a:ext cx="1224136" cy="369332"/>
            </a:xfrm>
            <a:prstGeom prst="rect">
              <a:avLst/>
            </a:prstGeom>
            <a:noFill/>
          </p:spPr>
          <p:txBody>
            <a:bodyPr wrap="square" rtlCol="0">
              <a:spAutoFit/>
            </a:bodyPr>
            <a:lstStyle/>
            <a:p>
              <a:r>
                <a:rPr lang="en-US" dirty="0">
                  <a:solidFill>
                    <a:srgbClr val="3366FF"/>
                  </a:solidFill>
                </a:rPr>
                <a:t>l</a:t>
              </a:r>
              <a:r>
                <a:rPr lang="en-US" dirty="0" smtClean="0">
                  <a:solidFill>
                    <a:srgbClr val="3366FF"/>
                  </a:solidFill>
                </a:rPr>
                <a:t> = 0</a:t>
              </a:r>
              <a:endParaRPr lang="en-US" dirty="0">
                <a:solidFill>
                  <a:srgbClr val="3366FF"/>
                </a:solidFill>
              </a:endParaRPr>
            </a:p>
          </p:txBody>
        </p:sp>
        <p:sp>
          <p:nvSpPr>
            <p:cNvPr id="38" name="TextBox 37"/>
            <p:cNvSpPr txBox="1"/>
            <p:nvPr/>
          </p:nvSpPr>
          <p:spPr>
            <a:xfrm>
              <a:off x="2762920" y="5548590"/>
              <a:ext cx="1224136" cy="369332"/>
            </a:xfrm>
            <a:prstGeom prst="rect">
              <a:avLst/>
            </a:prstGeom>
            <a:noFill/>
          </p:spPr>
          <p:txBody>
            <a:bodyPr wrap="square" rtlCol="0">
              <a:spAutoFit/>
            </a:bodyPr>
            <a:lstStyle/>
            <a:p>
              <a:r>
                <a:rPr lang="en-US" dirty="0">
                  <a:solidFill>
                    <a:srgbClr val="FF0000"/>
                  </a:solidFill>
                </a:rPr>
                <a:t>l</a:t>
              </a:r>
              <a:r>
                <a:rPr lang="en-US" dirty="0" smtClean="0">
                  <a:solidFill>
                    <a:srgbClr val="FF0000"/>
                  </a:solidFill>
                </a:rPr>
                <a:t> = -1</a:t>
              </a:r>
              <a:endParaRPr lang="en-US" dirty="0">
                <a:solidFill>
                  <a:srgbClr val="FF0000"/>
                </a:solidFill>
              </a:endParaRPr>
            </a:p>
          </p:txBody>
        </p:sp>
      </p:grpSp>
      <p:sp>
        <p:nvSpPr>
          <p:cNvPr id="41" name="TextBox 40"/>
          <p:cNvSpPr txBox="1"/>
          <p:nvPr/>
        </p:nvSpPr>
        <p:spPr>
          <a:xfrm>
            <a:off x="252896" y="5919304"/>
            <a:ext cx="5105400" cy="646331"/>
          </a:xfrm>
          <a:prstGeom prst="rect">
            <a:avLst/>
          </a:prstGeom>
          <a:solidFill>
            <a:schemeClr val="bg1"/>
          </a:solidFill>
          <a:ln>
            <a:solidFill>
              <a:srgbClr val="FF0000"/>
            </a:solidFill>
          </a:ln>
        </p:spPr>
        <p:txBody>
          <a:bodyPr wrap="square" rtlCol="0">
            <a:spAutoFit/>
          </a:bodyPr>
          <a:lstStyle/>
          <a:p>
            <a:r>
              <a:rPr lang="en-US" dirty="0" smtClean="0">
                <a:ln>
                  <a:solidFill>
                    <a:srgbClr val="FF0000"/>
                  </a:solidFill>
                </a:ln>
              </a:rPr>
              <a:t>That’s the reason why this type of instability is called Transverse Mode Coupling Instability!</a:t>
            </a:r>
            <a:endParaRPr lang="en-US" dirty="0">
              <a:ln>
                <a:solidFill>
                  <a:srgbClr val="FF0000"/>
                </a:solidFill>
              </a:ln>
            </a:endParaRPr>
          </a:p>
        </p:txBody>
      </p:sp>
      <p:grpSp>
        <p:nvGrpSpPr>
          <p:cNvPr id="21" name="Group 20"/>
          <p:cNvGrpSpPr/>
          <p:nvPr/>
        </p:nvGrpSpPr>
        <p:grpSpPr>
          <a:xfrm>
            <a:off x="5724128" y="3717032"/>
            <a:ext cx="3151460" cy="2658368"/>
            <a:chOff x="5724128" y="3717032"/>
            <a:chExt cx="3151460" cy="2658368"/>
          </a:xfrm>
        </p:grpSpPr>
        <p:sp>
          <p:nvSpPr>
            <p:cNvPr id="22" name="Rectangle 21"/>
            <p:cNvSpPr/>
            <p:nvPr/>
          </p:nvSpPr>
          <p:spPr>
            <a:xfrm>
              <a:off x="5724128" y="3717032"/>
              <a:ext cx="1997472" cy="2658368"/>
            </a:xfrm>
            <a:prstGeom prst="rect">
              <a:avLst/>
            </a:prstGeom>
            <a:solidFill>
              <a:srgbClr val="FF0000">
                <a:alpha val="2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7132106" y="4529648"/>
              <a:ext cx="1743482" cy="369332"/>
            </a:xfrm>
            <a:prstGeom prst="rect">
              <a:avLst/>
            </a:prstGeom>
            <a:solidFill>
              <a:schemeClr val="bg1"/>
            </a:solidFill>
            <a:effectLst>
              <a:innerShdw blurRad="63500" dist="50800" dir="16200000">
                <a:prstClr val="black">
                  <a:alpha val="50000"/>
                </a:prstClr>
              </a:innerShdw>
            </a:effectLst>
          </p:spPr>
          <p:txBody>
            <a:bodyPr wrap="square" rtlCol="0">
              <a:spAutoFit/>
            </a:bodyPr>
            <a:lstStyle/>
            <a:p>
              <a:r>
                <a:rPr lang="en-US" dirty="0" smtClean="0"/>
                <a:t>Unstable region</a:t>
              </a:r>
              <a:endParaRPr lang="en-US" dirty="0"/>
            </a:p>
          </p:txBody>
        </p:sp>
      </p:grpSp>
    </p:spTree>
    <p:extLst>
      <p:ext uri="{BB962C8B-B14F-4D97-AF65-F5344CB8AC3E}">
        <p14:creationId xmlns:p14="http://schemas.microsoft.com/office/powerpoint/2010/main" val="3598726736"/>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700" dirty="0" smtClean="0">
                <a:latin typeface="Arial Rounded MT Bold"/>
                <a:cs typeface="Arial Rounded MT Bold"/>
              </a:rPr>
              <a:t>The Strong Head Tail Instability</a:t>
            </a:r>
            <a:br>
              <a:rPr lang="en-US" sz="2700" dirty="0" smtClean="0">
                <a:latin typeface="Arial Rounded MT Bold"/>
                <a:cs typeface="Arial Rounded MT Bold"/>
              </a:rPr>
            </a:br>
            <a:r>
              <a:rPr lang="en-US" sz="2700" dirty="0" smtClean="0">
                <a:latin typeface="Arial Rounded MT Bold"/>
                <a:cs typeface="Arial Rounded MT Bold"/>
              </a:rPr>
              <a:t>Why TMCI?</a:t>
            </a:r>
            <a:endParaRPr lang="en-US" sz="27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58</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16" name="Content Placeholder 2"/>
          <p:cNvSpPr txBox="1">
            <a:spLocks/>
          </p:cNvSpPr>
          <p:nvPr/>
        </p:nvSpPr>
        <p:spPr>
          <a:xfrm>
            <a:off x="654206" y="1413565"/>
            <a:ext cx="6264689" cy="798075"/>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Lucida Grande"/>
              <a:buChar char="⇒"/>
              <a:defRPr/>
            </a:pPr>
            <a:r>
              <a:rPr lang="en-US" sz="2162" dirty="0" smtClean="0">
                <a:sym typeface="Wingdings"/>
              </a:rPr>
              <a:t>For a real bunch, modes exhibit a more complicated shift pattern</a:t>
            </a:r>
          </a:p>
          <a:p>
            <a:pPr marL="360000" lvl="1" indent="-285750">
              <a:spcBef>
                <a:spcPct val="20000"/>
              </a:spcBef>
              <a:buFont typeface="Lucida Grande"/>
              <a:buChar char="⇒"/>
              <a:defRPr/>
            </a:pPr>
            <a:r>
              <a:rPr lang="en-US" sz="2162" dirty="0" smtClean="0">
                <a:sym typeface="Wingdings"/>
              </a:rPr>
              <a:t>The shift of the modes can be calculated via </a:t>
            </a:r>
            <a:r>
              <a:rPr lang="en-US" sz="2162" dirty="0" err="1" smtClean="0">
                <a:sym typeface="Wingdings"/>
              </a:rPr>
              <a:t>Vlasov</a:t>
            </a:r>
            <a:r>
              <a:rPr lang="en-US" sz="2162" dirty="0" smtClean="0">
                <a:sym typeface="Wingdings"/>
              </a:rPr>
              <a:t> equation or can be found through </a:t>
            </a:r>
            <a:r>
              <a:rPr lang="en-US" sz="2162" dirty="0" err="1" smtClean="0">
                <a:sym typeface="Wingdings"/>
              </a:rPr>
              <a:t>macroparticle</a:t>
            </a:r>
            <a:r>
              <a:rPr lang="en-US" sz="2162" dirty="0" smtClean="0">
                <a:sym typeface="Wingdings"/>
              </a:rPr>
              <a:t> simulations</a:t>
            </a:r>
          </a:p>
        </p:txBody>
      </p:sp>
      <p:pic>
        <p:nvPicPr>
          <p:cNvPr id="14" name="Picture 13" descr="CompareMosesHeadTailReal2SPS_Round_10MOhm_horizontal"/>
          <p:cNvPicPr>
            <a:picLocks noChangeAspect="1" noChangeArrowheads="1"/>
          </p:cNvPicPr>
          <p:nvPr/>
        </p:nvPicPr>
        <p:blipFill>
          <a:blip r:embed="rId5"/>
          <a:srcRect/>
          <a:stretch>
            <a:fillRect/>
          </a:stretch>
        </p:blipFill>
        <p:spPr bwMode="auto">
          <a:xfrm>
            <a:off x="4562525" y="2396350"/>
            <a:ext cx="3789475" cy="3960000"/>
          </a:xfrm>
          <a:prstGeom prst="rect">
            <a:avLst/>
          </a:prstGeom>
          <a:noFill/>
        </p:spPr>
      </p:pic>
      <p:pic>
        <p:nvPicPr>
          <p:cNvPr id="15" name="Picture 14"/>
          <p:cNvPicPr>
            <a:picLocks noChangeAspect="1"/>
          </p:cNvPicPr>
          <p:nvPr/>
        </p:nvPicPr>
        <p:blipFill>
          <a:blip r:embed="rId6"/>
          <a:stretch>
            <a:fillRect/>
          </a:stretch>
        </p:blipFill>
        <p:spPr>
          <a:xfrm>
            <a:off x="457200" y="2756350"/>
            <a:ext cx="3254795" cy="3600000"/>
          </a:xfrm>
          <a:prstGeom prst="rect">
            <a:avLst/>
          </a:prstGeom>
        </p:spPr>
      </p:pic>
      <p:sp>
        <p:nvSpPr>
          <p:cNvPr id="17" name="TextBox 16"/>
          <p:cNvSpPr txBox="1"/>
          <p:nvPr/>
        </p:nvSpPr>
        <p:spPr>
          <a:xfrm>
            <a:off x="2286753" y="3184657"/>
            <a:ext cx="1828800" cy="523220"/>
          </a:xfrm>
          <a:prstGeom prst="rect">
            <a:avLst/>
          </a:prstGeom>
          <a:solidFill>
            <a:schemeClr val="bg1"/>
          </a:solidFill>
          <a:ln>
            <a:solidFill>
              <a:srgbClr val="4F81BD"/>
            </a:solidFill>
          </a:ln>
        </p:spPr>
        <p:txBody>
          <a:bodyPr wrap="square" rtlCol="0">
            <a:spAutoFit/>
          </a:bodyPr>
          <a:lstStyle/>
          <a:p>
            <a:r>
              <a:rPr lang="en-US" sz="1400" dirty="0" smtClean="0"/>
              <a:t>Simplified calculation for a short bunch</a:t>
            </a:r>
            <a:endParaRPr lang="en-US" sz="1400" dirty="0"/>
          </a:p>
        </p:txBody>
      </p:sp>
      <p:sp>
        <p:nvSpPr>
          <p:cNvPr id="20" name="TextBox 19"/>
          <p:cNvSpPr txBox="1"/>
          <p:nvPr/>
        </p:nvSpPr>
        <p:spPr>
          <a:xfrm>
            <a:off x="4115552" y="6198255"/>
            <a:ext cx="3984840" cy="523220"/>
          </a:xfrm>
          <a:prstGeom prst="rect">
            <a:avLst/>
          </a:prstGeom>
          <a:solidFill>
            <a:schemeClr val="bg1"/>
          </a:solidFill>
          <a:ln>
            <a:solidFill>
              <a:srgbClr val="4F81BD"/>
            </a:solidFill>
          </a:ln>
        </p:spPr>
        <p:txBody>
          <a:bodyPr wrap="square" rtlCol="0">
            <a:spAutoFit/>
          </a:bodyPr>
          <a:lstStyle/>
          <a:p>
            <a:r>
              <a:rPr lang="en-US" sz="1400" dirty="0" smtClean="0"/>
              <a:t>Full calculation for a relatively long SPS bunch (red lines) + </a:t>
            </a:r>
            <a:r>
              <a:rPr lang="en-US" sz="1400" dirty="0" err="1" smtClean="0"/>
              <a:t>macroparticle</a:t>
            </a:r>
            <a:r>
              <a:rPr lang="en-US" sz="1400" dirty="0" smtClean="0"/>
              <a:t> simulation (white traces)</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700" dirty="0" smtClean="0">
                <a:latin typeface="Arial Rounded MT Bold"/>
                <a:cs typeface="Arial Rounded MT Bold"/>
              </a:rPr>
              <a:t>The Strong Head Tail Instability</a:t>
            </a:r>
            <a:br>
              <a:rPr lang="en-US" sz="2700" dirty="0" smtClean="0">
                <a:latin typeface="Arial Rounded MT Bold"/>
                <a:cs typeface="Arial Rounded MT Bold"/>
              </a:rPr>
            </a:br>
            <a:r>
              <a:rPr lang="en-US" sz="2700" dirty="0" smtClean="0">
                <a:latin typeface="Arial Rounded MT Bold"/>
                <a:cs typeface="Arial Rounded MT Bold"/>
              </a:rPr>
              <a:t>Experimental observation </a:t>
            </a:r>
            <a:endParaRPr lang="en-US" sz="27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59</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11"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87624" y="1196752"/>
            <a:ext cx="7051021" cy="53040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flipH="1">
            <a:off x="2219379" y="1999862"/>
            <a:ext cx="2016224" cy="3778858"/>
          </a:xfrm>
          <a:prstGeom prst="line">
            <a:avLst/>
          </a:prstGeom>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352452" y="1352317"/>
            <a:ext cx="1744476" cy="369332"/>
          </a:xfrm>
          <a:prstGeom prst="rect">
            <a:avLst/>
          </a:prstGeom>
          <a:solidFill>
            <a:schemeClr val="accent3"/>
          </a:solidFill>
        </p:spPr>
        <p:txBody>
          <a:bodyPr wrap="none" rtlCol="0">
            <a:spAutoFit/>
          </a:bodyPr>
          <a:lstStyle/>
          <a:p>
            <a:r>
              <a:rPr lang="en-US" dirty="0" smtClean="0">
                <a:solidFill>
                  <a:schemeClr val="bg1"/>
                </a:solidFill>
              </a:rPr>
              <a:t>SPS MDs in 2013</a:t>
            </a:r>
            <a:endParaRPr lang="en-US" dirty="0">
              <a:solidFill>
                <a:schemeClr val="bg1"/>
              </a:solidFill>
            </a:endParaRPr>
          </a:p>
        </p:txBody>
      </p:sp>
    </p:spTree>
    <p:extLst>
      <p:ext uri="{BB962C8B-B14F-4D97-AF65-F5344CB8AC3E}">
        <p14:creationId xmlns:p14="http://schemas.microsoft.com/office/powerpoint/2010/main" val="1727697813"/>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Q26_HeadTail_2013-02-09_123446_SC#38835.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80355" y="1496353"/>
            <a:ext cx="6479997" cy="4859997"/>
          </a:xfrm>
          <a:prstGeom prst="rect">
            <a:avLst/>
          </a:prstGeom>
        </p:spPr>
      </p:pic>
      <p:sp>
        <p:nvSpPr>
          <p:cNvPr id="2" name="Title 1"/>
          <p:cNvSpPr>
            <a:spLocks noGrp="1"/>
          </p:cNvSpPr>
          <p:nvPr>
            <p:ph type="title"/>
          </p:nvPr>
        </p:nvSpPr>
        <p:spPr>
          <a:xfrm>
            <a:off x="457200" y="274638"/>
            <a:ext cx="8229600" cy="944562"/>
          </a:xfrm>
        </p:spPr>
        <p:txBody>
          <a:bodyPr>
            <a:noAutofit/>
          </a:bodyPr>
          <a:lstStyle/>
          <a:p>
            <a:r>
              <a:rPr lang="en-US" sz="2700" dirty="0" smtClean="0">
                <a:latin typeface="Arial Rounded MT Bold"/>
                <a:cs typeface="Arial Rounded MT Bold"/>
              </a:rPr>
              <a:t>The Strong Head Tail Instability</a:t>
            </a:r>
            <a:br>
              <a:rPr lang="en-US" sz="2700" dirty="0" smtClean="0">
                <a:latin typeface="Arial Rounded MT Bold"/>
                <a:cs typeface="Arial Rounded MT Bold"/>
              </a:rPr>
            </a:br>
            <a:r>
              <a:rPr lang="en-US" sz="2700" dirty="0" smtClean="0">
                <a:latin typeface="Arial Rounded MT Bold"/>
                <a:cs typeface="Arial Rounded MT Bold"/>
              </a:rPr>
              <a:t>Experimental observation </a:t>
            </a:r>
            <a:endParaRPr lang="en-US" sz="27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60</a:t>
            </a:fld>
            <a:endParaRPr lang="en-US" dirty="0"/>
          </a:p>
        </p:txBody>
      </p:sp>
      <p:pic>
        <p:nvPicPr>
          <p:cNvPr id="45" name="Picture 44" descr="cern_logo.gif"/>
          <p:cNvPicPr>
            <a:picLocks noChangeAspect="1"/>
          </p:cNvPicPr>
          <p:nvPr/>
        </p:nvPicPr>
        <p:blipFill>
          <a:blip r:embed="rId6"/>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7"/>
          <a:stretch>
            <a:fillRect/>
          </a:stretch>
        </p:blipFill>
        <p:spPr>
          <a:xfrm>
            <a:off x="8352000" y="0"/>
            <a:ext cx="792000" cy="792000"/>
          </a:xfrm>
          <a:prstGeom prst="rect">
            <a:avLst/>
          </a:prstGeom>
        </p:spPr>
      </p:pic>
      <p:sp>
        <p:nvSpPr>
          <p:cNvPr id="13" name="TextBox 12"/>
          <p:cNvSpPr txBox="1"/>
          <p:nvPr/>
        </p:nvSpPr>
        <p:spPr>
          <a:xfrm>
            <a:off x="6352452" y="1352317"/>
            <a:ext cx="1744476" cy="369332"/>
          </a:xfrm>
          <a:prstGeom prst="rect">
            <a:avLst/>
          </a:prstGeom>
          <a:solidFill>
            <a:schemeClr val="accent3"/>
          </a:solidFill>
        </p:spPr>
        <p:txBody>
          <a:bodyPr wrap="none" rtlCol="0">
            <a:spAutoFit/>
          </a:bodyPr>
          <a:lstStyle/>
          <a:p>
            <a:r>
              <a:rPr lang="en-US" dirty="0" smtClean="0">
                <a:solidFill>
                  <a:schemeClr val="bg1"/>
                </a:solidFill>
              </a:rPr>
              <a:t>SPS MDs in 2013</a:t>
            </a:r>
            <a:endParaRPr lang="en-US" dirty="0">
              <a:solidFill>
                <a:schemeClr val="bg1"/>
              </a:solidFill>
            </a:endParaRPr>
          </a:p>
        </p:txBody>
      </p:sp>
      <p:pic>
        <p:nvPicPr>
          <p:cNvPr id="9" name="Picture 8"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6669" y="5407357"/>
            <a:ext cx="616566" cy="325899"/>
          </a:xfrm>
          <a:prstGeom prst="rect">
            <a:avLst/>
          </a:prstGeom>
        </p:spPr>
      </p:pic>
      <p:pic>
        <p:nvPicPr>
          <p:cNvPr id="10" name="Picture 9" descr="latex-image-1.pd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0272" y="4777017"/>
            <a:ext cx="929360" cy="323997"/>
          </a:xfrm>
          <a:prstGeom prst="rect">
            <a:avLst/>
          </a:prstGeom>
        </p:spPr>
      </p:pic>
      <p:pic>
        <p:nvPicPr>
          <p:cNvPr id="14" name="Picture 13" descr="latex-image-1.pdf"/>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4294" y="1916832"/>
            <a:ext cx="843151" cy="359997"/>
          </a:xfrm>
          <a:prstGeom prst="rect">
            <a:avLst/>
          </a:prstGeom>
        </p:spPr>
      </p:pic>
      <p:pic>
        <p:nvPicPr>
          <p:cNvPr id="15" name="Picture 14" descr="latex-image-1.pd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6394" y="3377495"/>
            <a:ext cx="598950" cy="325899"/>
          </a:xfrm>
          <a:prstGeom prst="rect">
            <a:avLst/>
          </a:prstGeom>
        </p:spPr>
      </p:pic>
      <p:pic>
        <p:nvPicPr>
          <p:cNvPr id="17" name="Picture 16" descr="latex-image-1.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85970" y="2852936"/>
            <a:ext cx="585725" cy="251998"/>
          </a:xfrm>
          <a:prstGeom prst="rect">
            <a:avLst/>
          </a:prstGeom>
        </p:spPr>
      </p:pic>
      <p:pic>
        <p:nvPicPr>
          <p:cNvPr id="20" name="Picture 19" descr="latex-image-1.pdf"/>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85970" y="4221088"/>
            <a:ext cx="585725" cy="251998"/>
          </a:xfrm>
          <a:prstGeom prst="rect">
            <a:avLst/>
          </a:prstGeom>
        </p:spPr>
      </p:pic>
      <p:pic>
        <p:nvPicPr>
          <p:cNvPr id="18" name="Picture 17" descr="latex-image-1.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85970" y="5028494"/>
            <a:ext cx="619784" cy="252000"/>
          </a:xfrm>
          <a:prstGeom prst="rect">
            <a:avLst/>
          </a:prstGeom>
        </p:spPr>
      </p:pic>
      <p:pic>
        <p:nvPicPr>
          <p:cNvPr id="22" name="Picture 21" descr="latex-image-1.pdf"/>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985970" y="5733256"/>
            <a:ext cx="619784" cy="252000"/>
          </a:xfrm>
          <a:prstGeom prst="rect">
            <a:avLst/>
          </a:prstGeom>
        </p:spPr>
      </p:pic>
    </p:spTree>
    <p:extLst>
      <p:ext uri="{BB962C8B-B14F-4D97-AF65-F5344CB8AC3E}">
        <p14:creationId xmlns:p14="http://schemas.microsoft.com/office/powerpoint/2010/main" val="906480073"/>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1"/>
                                        </p:tgtEl>
                                      </p:cBhvr>
                                    </p:cmd>
                                  </p:childTnLst>
                                </p:cTn>
                              </p:par>
                            </p:childTnLst>
                          </p:cTn>
                        </p:par>
                      </p:childTnLst>
                    </p:cTn>
                  </p:par>
                </p:childTnLst>
              </p:cTn>
              <p:nextCondLst>
                <p:cond evt="onClick" delay="0">
                  <p:tgtEl>
                    <p:spTgt spid="21"/>
                  </p:tgtEl>
                </p:cond>
              </p:nextCondLst>
            </p:seq>
            <p:video>
              <p:cMediaNode vol="80000">
                <p:cTn id="7" fill="hold" display="0">
                  <p:stCondLst>
                    <p:cond delay="indefinite"/>
                  </p:stCondLst>
                </p:cTn>
                <p:tgtEl>
                  <p:spTgt spid="21"/>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61</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6" name="Content Placeholder 2"/>
          <p:cNvSpPr txBox="1">
            <a:spLocks/>
          </p:cNvSpPr>
          <p:nvPr/>
        </p:nvSpPr>
        <p:spPr>
          <a:xfrm>
            <a:off x="306469" y="1524000"/>
            <a:ext cx="8045531" cy="1844261"/>
          </a:xfrm>
          <a:prstGeom prst="rect">
            <a:avLst/>
          </a:prstGeom>
          <a:solidFill>
            <a:schemeClr val="bg1"/>
          </a:solidFill>
          <a:ln>
            <a:solidFill>
              <a:srgbClr val="000000"/>
            </a:solidFill>
          </a:ln>
        </p:spPr>
        <p:txBody>
          <a:bodyPr vert="horz" lIns="91440" tIns="45720" rIns="91440" bIns="45720" rtlCol="0">
            <a:normAutofit fontScale="70000" lnSpcReduction="20000"/>
          </a:bodyPr>
          <a:lstStyle/>
          <a:p>
            <a:pPr marL="360000" lvl="1" indent="-285750">
              <a:spcBef>
                <a:spcPct val="20000"/>
              </a:spcBef>
              <a:buFont typeface="Arial"/>
              <a:buChar char="–"/>
              <a:defRPr/>
            </a:pPr>
            <a:r>
              <a:rPr lang="en-US" sz="2162" dirty="0" smtClean="0"/>
              <a:t>To illustrate the head-tail instability we will need to make use of some simplifications:</a:t>
            </a:r>
          </a:p>
          <a:p>
            <a:pPr marL="817200" lvl="2" indent="-285750">
              <a:spcBef>
                <a:spcPct val="20000"/>
              </a:spcBef>
              <a:buFont typeface="Lucida Grande"/>
              <a:buChar char="⇒"/>
              <a:defRPr/>
            </a:pPr>
            <a:r>
              <a:rPr lang="en-US" sz="2162" dirty="0" smtClean="0">
                <a:sym typeface="Wingdings"/>
              </a:rPr>
              <a:t>The bunch is represented through two particles carrying half the total bunch charge and placed in opposite phase in the longitudinal phase space </a:t>
            </a:r>
          </a:p>
          <a:p>
            <a:pPr marL="817200" lvl="2" indent="-285750">
              <a:spcBef>
                <a:spcPct val="20000"/>
              </a:spcBef>
              <a:buFont typeface="Lucida Grande"/>
              <a:buChar char="⇒"/>
              <a:defRPr/>
            </a:pPr>
            <a:r>
              <a:rPr lang="en-US" sz="2162" dirty="0" smtClean="0">
                <a:sym typeface="Wingdings"/>
              </a:rPr>
              <a:t>They both feel external linear focusing in all three directions (i.e. linear </a:t>
            </a:r>
            <a:r>
              <a:rPr lang="en-US" sz="2162" dirty="0" err="1" smtClean="0">
                <a:sym typeface="Wingdings"/>
              </a:rPr>
              <a:t>betatron</a:t>
            </a:r>
            <a:r>
              <a:rPr lang="en-US" sz="2162" dirty="0" smtClean="0">
                <a:sym typeface="Wingdings"/>
              </a:rPr>
              <a:t> focusing + linear synchrotron focusing).</a:t>
            </a:r>
          </a:p>
          <a:p>
            <a:pPr marL="817200" lvl="2" indent="-285750">
              <a:spcBef>
                <a:spcPct val="20000"/>
              </a:spcBef>
              <a:buFont typeface="Lucida Grande"/>
              <a:buChar char="⇒"/>
              <a:defRPr/>
            </a:pPr>
            <a:r>
              <a:rPr lang="en-US" sz="2162" b="1" dirty="0" smtClean="0">
                <a:sym typeface="Wingdings"/>
              </a:rPr>
              <a:t>Chromaticity is different from zero (Q’</a:t>
            </a:r>
            <a:r>
              <a:rPr lang="en-US" sz="2162" b="1" baseline="-25000" dirty="0" smtClean="0">
                <a:sym typeface="Wingdings"/>
              </a:rPr>
              <a:t>x,y</a:t>
            </a:r>
            <a:r>
              <a:rPr lang="en-US" sz="2162" b="1" dirty="0" smtClean="0">
                <a:sym typeface="Wingdings"/>
              </a:rPr>
              <a:t>≠0)</a:t>
            </a:r>
          </a:p>
          <a:p>
            <a:pPr marL="817200" lvl="2" indent="-285750">
              <a:spcBef>
                <a:spcPct val="20000"/>
              </a:spcBef>
              <a:buFont typeface="Lucida Grande"/>
              <a:buChar char="⇒"/>
              <a:defRPr/>
            </a:pPr>
            <a:r>
              <a:rPr lang="en-US" sz="2162" dirty="0" smtClean="0">
                <a:sym typeface="Wingdings"/>
              </a:rPr>
              <a:t>Constant transverse wake left behind by the leading particle</a:t>
            </a:r>
          </a:p>
          <a:p>
            <a:pPr marL="817200" lvl="2" indent="-285750">
              <a:spcBef>
                <a:spcPct val="20000"/>
              </a:spcBef>
              <a:buFont typeface="Lucida Grande"/>
              <a:buChar char="⇒"/>
              <a:defRPr/>
            </a:pPr>
            <a:r>
              <a:rPr lang="en-US" sz="2162" dirty="0" smtClean="0">
                <a:sym typeface="Wingdings"/>
              </a:rPr>
              <a:t>Smooth approximation </a:t>
            </a:r>
            <a:r>
              <a:rPr lang="en-US" sz="2162" dirty="0" err="1" smtClean="0">
                <a:sym typeface="Wingdings"/>
              </a:rPr>
              <a:t></a:t>
            </a:r>
            <a:r>
              <a:rPr lang="en-US" sz="2162" dirty="0" smtClean="0">
                <a:sym typeface="Wingdings"/>
              </a:rPr>
              <a:t> constant focusing + distributed wake</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3" name="Group 2"/>
          <p:cNvGrpSpPr/>
          <p:nvPr/>
        </p:nvGrpSpPr>
        <p:grpSpPr>
          <a:xfrm>
            <a:off x="306468" y="3581400"/>
            <a:ext cx="8045531" cy="2172252"/>
            <a:chOff x="306468" y="3581400"/>
            <a:chExt cx="8045531" cy="2172252"/>
          </a:xfrm>
        </p:grpSpPr>
        <p:sp>
          <p:nvSpPr>
            <p:cNvPr id="28" name="Down Arrow 27"/>
            <p:cNvSpPr/>
            <p:nvPr/>
          </p:nvSpPr>
          <p:spPr>
            <a:xfrm>
              <a:off x="3657600" y="3581400"/>
              <a:ext cx="1066800" cy="990600"/>
            </a:xfrm>
            <a:prstGeom prst="downArrow">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ontent Placeholder 2"/>
            <p:cNvSpPr txBox="1">
              <a:spLocks/>
            </p:cNvSpPr>
            <p:nvPr/>
          </p:nvSpPr>
          <p:spPr>
            <a:xfrm>
              <a:off x="306468" y="4876800"/>
              <a:ext cx="8045531" cy="876852"/>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Arial"/>
                <a:buChar char="–"/>
                <a:defRPr/>
              </a:pPr>
              <a:r>
                <a:rPr lang="en-US" sz="2162" dirty="0" smtClean="0"/>
                <a:t>We can</a:t>
              </a:r>
              <a:endParaRPr lang="en-US" sz="2162" dirty="0" smtClean="0">
                <a:sym typeface="Wingdings"/>
              </a:endParaRPr>
            </a:p>
            <a:p>
              <a:pPr marL="817200" lvl="2" indent="-285750">
                <a:spcBef>
                  <a:spcPct val="20000"/>
                </a:spcBef>
                <a:buFont typeface="Lucida Grande"/>
                <a:buChar char="⇒"/>
                <a:defRPr/>
              </a:pPr>
              <a:r>
                <a:rPr lang="en-US" sz="2162" dirty="0" smtClean="0">
                  <a:sym typeface="Wingdings"/>
                </a:rPr>
                <a:t>Show that this system is intrinsically unstable</a:t>
              </a:r>
            </a:p>
            <a:p>
              <a:pPr marL="817200" lvl="2" indent="-285750">
                <a:spcBef>
                  <a:spcPct val="20000"/>
                </a:spcBef>
                <a:buFont typeface="Lucida Grande"/>
                <a:buChar char="⇒"/>
                <a:defRPr/>
              </a:pPr>
              <a:r>
                <a:rPr lang="en-US" sz="2162" dirty="0" smtClean="0">
                  <a:sym typeface="Wingdings"/>
                </a:rPr>
                <a:t>Calculate the growth time of the excited oscillation modes</a:t>
              </a:r>
            </a:p>
            <a:p>
              <a:pPr marL="360000" marR="0" lvl="1" indent="-285750" algn="l" defTabSz="457200" rtl="0" eaLnBrk="1" fontAlgn="auto" latinLnBrk="0" hangingPunct="1">
                <a:lnSpc>
                  <a:spcPct val="100000"/>
                </a:lnSpc>
                <a:spcBef>
                  <a:spcPct val="20000"/>
                </a:spcBef>
                <a:spcAft>
                  <a:spcPts val="0"/>
                </a:spcAft>
                <a:buClrTx/>
                <a:buSzTx/>
                <a:buFont typeface="Arial"/>
                <a:buChar char="–"/>
                <a:tabLst/>
                <a:defRPr/>
              </a:pP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r>
              <a:rPr lang="en-US" sz="3000" dirty="0" smtClean="0">
                <a:latin typeface="Arial Rounded MT Bold"/>
                <a:cs typeface="Arial Rounded MT Bold"/>
              </a:rPr>
              <a:t>Equations of motion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62</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1007892" y="1447800"/>
            <a:ext cx="6770561" cy="1295400"/>
          </a:xfrm>
          <a:prstGeom prst="rect">
            <a:avLst/>
          </a:prstGeom>
          <a:solidFill>
            <a:schemeClr val="bg1"/>
          </a:solidFill>
          <a:ln>
            <a:solidFill>
              <a:srgbClr val="000000"/>
            </a:solidFill>
          </a:ln>
        </p:spPr>
        <p:txBody>
          <a:bodyPr vert="horz" lIns="91440" tIns="45720" rIns="91440" bIns="45720" rtlCol="0">
            <a:normAutofit fontScale="85000" lnSpcReduction="20000"/>
          </a:bodyPr>
          <a:lstStyle/>
          <a:p>
            <a:pPr marL="360000" lvl="1" indent="-285750">
              <a:spcBef>
                <a:spcPct val="20000"/>
              </a:spcBef>
              <a:buFont typeface="Lucida Grande"/>
              <a:buChar char="⇒"/>
              <a:defRPr/>
            </a:pPr>
            <a:r>
              <a:rPr lang="en-US" sz="2162" dirty="0" smtClean="0">
                <a:sym typeface="Wingdings"/>
              </a:rPr>
              <a:t>As for the TMCI, during the first half of the synchrotron motion, particle 1 is leading and executes free </a:t>
            </a:r>
            <a:r>
              <a:rPr lang="en-US" sz="2162" dirty="0" err="1" smtClean="0">
                <a:sym typeface="Wingdings"/>
              </a:rPr>
              <a:t>betatron</a:t>
            </a:r>
            <a:r>
              <a:rPr lang="en-US" sz="2162" dirty="0" smtClean="0">
                <a:sym typeface="Wingdings"/>
              </a:rPr>
              <a:t> oscillations, while particle 2 is trailing and feels the defocusing wake of particle 1 </a:t>
            </a:r>
          </a:p>
          <a:p>
            <a:pPr marL="360000" lvl="1" indent="-285750">
              <a:spcBef>
                <a:spcPct val="20000"/>
              </a:spcBef>
              <a:buFont typeface="Lucida Grande"/>
              <a:buChar char="⇒"/>
              <a:defRPr/>
            </a:pPr>
            <a:r>
              <a:rPr lang="en-US" sz="2162" dirty="0" smtClean="0">
                <a:sym typeface="Wingdings"/>
              </a:rPr>
              <a:t>During the second half of the synchrotron period, the situation is reversed</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7" name="Left Brace 46"/>
          <p:cNvSpPr/>
          <p:nvPr/>
        </p:nvSpPr>
        <p:spPr>
          <a:xfrm>
            <a:off x="403087" y="3564869"/>
            <a:ext cx="381000" cy="1976800"/>
          </a:xfrm>
          <a:prstGeom prst="leftBrace">
            <a:avLst>
              <a:gd name="adj1" fmla="val 48913"/>
              <a:gd name="adj2" fmla="val 5000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4" name="Picture 13" descr="latex-image-1.pdf"/>
          <p:cNvPicPr>
            <a:picLocks noChangeAspect="1"/>
          </p:cNvPicPr>
          <p:nvPr/>
        </p:nvPicPr>
        <p:blipFill>
          <a:blip r:embed="rId5"/>
          <a:stretch>
            <a:fillRect/>
          </a:stretch>
        </p:blipFill>
        <p:spPr>
          <a:xfrm>
            <a:off x="943113" y="3581749"/>
            <a:ext cx="4058516" cy="755998"/>
          </a:xfrm>
          <a:prstGeom prst="rect">
            <a:avLst/>
          </a:prstGeom>
        </p:spPr>
      </p:pic>
      <p:pic>
        <p:nvPicPr>
          <p:cNvPr id="15" name="Picture 14" descr="latex-image-1.pdf"/>
          <p:cNvPicPr>
            <a:picLocks noChangeAspect="1"/>
          </p:cNvPicPr>
          <p:nvPr/>
        </p:nvPicPr>
        <p:blipFill>
          <a:blip r:embed="rId6"/>
          <a:stretch>
            <a:fillRect/>
          </a:stretch>
        </p:blipFill>
        <p:spPr>
          <a:xfrm>
            <a:off x="7207286" y="4191000"/>
            <a:ext cx="1308170" cy="540000"/>
          </a:xfrm>
          <a:prstGeom prst="rect">
            <a:avLst/>
          </a:prstGeom>
        </p:spPr>
      </p:pic>
      <p:pic>
        <p:nvPicPr>
          <p:cNvPr id="16" name="Picture 15" descr="latex-image-1.pdf"/>
          <p:cNvPicPr>
            <a:picLocks noChangeAspect="1"/>
          </p:cNvPicPr>
          <p:nvPr/>
        </p:nvPicPr>
        <p:blipFill>
          <a:blip r:embed="rId7"/>
          <a:stretch>
            <a:fillRect/>
          </a:stretch>
        </p:blipFill>
        <p:spPr>
          <a:xfrm>
            <a:off x="943112" y="4713671"/>
            <a:ext cx="6414045" cy="755998"/>
          </a:xfrm>
          <a:prstGeom prst="rect">
            <a:avLst/>
          </a:prstGeom>
        </p:spPr>
      </p:pic>
      <p:grpSp>
        <p:nvGrpSpPr>
          <p:cNvPr id="23" name="Group 22"/>
          <p:cNvGrpSpPr/>
          <p:nvPr/>
        </p:nvGrpSpPr>
        <p:grpSpPr>
          <a:xfrm>
            <a:off x="1828800" y="3276600"/>
            <a:ext cx="5154029" cy="3444875"/>
            <a:chOff x="1828800" y="3276600"/>
            <a:chExt cx="5154029" cy="3444875"/>
          </a:xfrm>
        </p:grpSpPr>
        <p:sp>
          <p:nvSpPr>
            <p:cNvPr id="17" name="Rounded Rectangle 16"/>
            <p:cNvSpPr/>
            <p:nvPr/>
          </p:nvSpPr>
          <p:spPr>
            <a:xfrm>
              <a:off x="1828800" y="3276600"/>
              <a:ext cx="2362200" cy="2438400"/>
            </a:xfrm>
            <a:prstGeom prst="round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Arrow Connector 18"/>
            <p:cNvCxnSpPr>
              <a:stCxn id="17" idx="2"/>
            </p:cNvCxnSpPr>
            <p:nvPr/>
          </p:nvCxnSpPr>
          <p:spPr>
            <a:xfrm rot="16200000" flipH="1">
              <a:off x="2914650" y="5810250"/>
              <a:ext cx="457200" cy="266700"/>
            </a:xfrm>
            <a:prstGeom prst="straightConnector1">
              <a:avLst/>
            </a:prstGeom>
            <a:ln>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020429" y="6198255"/>
              <a:ext cx="3962400" cy="523220"/>
            </a:xfrm>
            <a:prstGeom prst="rect">
              <a:avLst/>
            </a:prstGeom>
            <a:noFill/>
            <a:ln>
              <a:solidFill>
                <a:srgbClr val="008000"/>
              </a:solidFill>
            </a:ln>
          </p:spPr>
          <p:txBody>
            <a:bodyPr wrap="square" rtlCol="0">
              <a:spAutoFit/>
            </a:bodyPr>
            <a:lstStyle/>
            <a:p>
              <a:r>
                <a:rPr lang="en-US" sz="1400" dirty="0" smtClean="0"/>
                <a:t>Difference! </a:t>
              </a:r>
              <a:r>
                <a:rPr lang="en-US" sz="1400" dirty="0" err="1" smtClean="0">
                  <a:sym typeface="Wingdings"/>
                </a:rPr>
                <a:t></a:t>
              </a:r>
              <a:r>
                <a:rPr lang="en-US" sz="1400" dirty="0" smtClean="0">
                  <a:sym typeface="Wingdings"/>
                </a:rPr>
                <a:t> now the frequency of free oscillation is modulated by the momentum spread, </a:t>
              </a:r>
              <a:r>
                <a:rPr lang="en-US" sz="1400" dirty="0" err="1" smtClean="0">
                  <a:latin typeface="Symbol" charset="2"/>
                  <a:cs typeface="Symbol" charset="2"/>
                  <a:sym typeface="Wingdings"/>
                </a:rPr>
                <a:t>d</a:t>
              </a:r>
              <a:r>
                <a:rPr lang="en-US" sz="1400" dirty="0" err="1" smtClean="0">
                  <a:sym typeface="Wingdings"/>
                </a:rPr>
                <a:t>(s</a:t>
              </a:r>
              <a:r>
                <a:rPr lang="en-US" sz="1400" dirty="0" smtClean="0">
                  <a:sym typeface="Wingdings"/>
                </a:rPr>
                <a:t>)</a:t>
              </a:r>
              <a:endParaRPr lang="en-US" sz="1400"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allAtOnce"/>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r>
              <a:rPr lang="en-US" sz="3000" dirty="0" smtClean="0">
                <a:latin typeface="Arial Rounded MT Bold"/>
                <a:cs typeface="Arial Rounded MT Bold"/>
              </a:rPr>
              <a:t>Oscillation modes</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63</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1007892" y="1447800"/>
            <a:ext cx="6770561" cy="613048"/>
          </a:xfrm>
          <a:prstGeom prst="rect">
            <a:avLst/>
          </a:prstGeom>
          <a:solidFill>
            <a:schemeClr val="bg1"/>
          </a:solidFill>
          <a:ln>
            <a:solidFill>
              <a:srgbClr val="000000"/>
            </a:solidFill>
          </a:ln>
        </p:spPr>
        <p:txBody>
          <a:bodyPr vert="horz" lIns="91440" tIns="45720" rIns="91440" bIns="45720" rtlCol="0">
            <a:normAutofit fontScale="92500" lnSpcReduction="20000"/>
          </a:bodyPr>
          <a:lstStyle/>
          <a:p>
            <a:pPr marL="360000" lvl="1" indent="-285750">
              <a:spcBef>
                <a:spcPct val="20000"/>
              </a:spcBef>
              <a:buFont typeface="Lucida Grande"/>
              <a:buChar char="⇒"/>
              <a:defRPr/>
            </a:pPr>
            <a:r>
              <a:rPr lang="en-US" sz="2162" dirty="0" smtClean="0">
                <a:sym typeface="Wingdings"/>
              </a:rPr>
              <a:t>Similarly to the solution for the Strong Head Tail Instability, we obtain the transport map</a:t>
            </a: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7" name="Picture 16" descr="latex-image-1.pdf"/>
          <p:cNvPicPr>
            <a:picLocks noChangeAspect="1"/>
          </p:cNvPicPr>
          <p:nvPr/>
        </p:nvPicPr>
        <p:blipFill>
          <a:blip r:embed="rId5"/>
          <a:stretch>
            <a:fillRect/>
          </a:stretch>
        </p:blipFill>
        <p:spPr>
          <a:xfrm>
            <a:off x="386925" y="2564904"/>
            <a:ext cx="8550909" cy="791999"/>
          </a:xfrm>
          <a:prstGeom prst="rect">
            <a:avLst/>
          </a:prstGeom>
        </p:spPr>
      </p:pic>
      <p:grpSp>
        <p:nvGrpSpPr>
          <p:cNvPr id="5" name="Group 4"/>
          <p:cNvGrpSpPr/>
          <p:nvPr/>
        </p:nvGrpSpPr>
        <p:grpSpPr>
          <a:xfrm>
            <a:off x="1094682" y="3985556"/>
            <a:ext cx="6501654" cy="648000"/>
            <a:chOff x="1094682" y="3985556"/>
            <a:chExt cx="6501654" cy="648000"/>
          </a:xfrm>
        </p:grpSpPr>
        <p:pic>
          <p:nvPicPr>
            <p:cNvPr id="19" name="Picture 18" descr="latex-image-1.pdf"/>
            <p:cNvPicPr>
              <a:picLocks noChangeAspect="1"/>
            </p:cNvPicPr>
            <p:nvPr/>
          </p:nvPicPr>
          <p:blipFill>
            <a:blip r:embed="rId6"/>
            <a:stretch>
              <a:fillRect/>
            </a:stretch>
          </p:blipFill>
          <p:spPr>
            <a:xfrm>
              <a:off x="1094682" y="3985556"/>
              <a:ext cx="3758400" cy="648000"/>
            </a:xfrm>
            <a:prstGeom prst="rect">
              <a:avLst/>
            </a:prstGeom>
          </p:spPr>
        </p:pic>
        <p:sp>
          <p:nvSpPr>
            <p:cNvPr id="3" name="TextBox 2"/>
            <p:cNvSpPr txBox="1"/>
            <p:nvPr/>
          </p:nvSpPr>
          <p:spPr>
            <a:xfrm>
              <a:off x="5220072" y="4139788"/>
              <a:ext cx="2376264" cy="369332"/>
            </a:xfrm>
            <a:prstGeom prst="rect">
              <a:avLst/>
            </a:prstGeom>
            <a:noFill/>
          </p:spPr>
          <p:txBody>
            <a:bodyPr wrap="square" rtlCol="0">
              <a:spAutoFit/>
            </a:bodyPr>
            <a:lstStyle/>
            <a:p>
              <a:r>
                <a:rPr lang="en-US" b="1" dirty="0" smtClean="0">
                  <a:solidFill>
                    <a:srgbClr val="FF0000"/>
                  </a:solidFill>
                </a:rPr>
                <a:t>Complex number!</a:t>
              </a:r>
              <a:endParaRPr lang="en-US" b="1" dirty="0">
                <a:solidFill>
                  <a:srgbClr val="FF0000"/>
                </a:solidFill>
              </a:endParaRPr>
            </a:p>
          </p:txBody>
        </p:sp>
      </p:grpSp>
      <p:grpSp>
        <p:nvGrpSpPr>
          <p:cNvPr id="7" name="Group 6"/>
          <p:cNvGrpSpPr/>
          <p:nvPr/>
        </p:nvGrpSpPr>
        <p:grpSpPr>
          <a:xfrm>
            <a:off x="611560" y="4980608"/>
            <a:ext cx="7641757" cy="1800087"/>
            <a:chOff x="611560" y="4980608"/>
            <a:chExt cx="7641757" cy="1800087"/>
          </a:xfrm>
        </p:grpSpPr>
        <p:pic>
          <p:nvPicPr>
            <p:cNvPr id="11" name="Picture 10" descr="latex-image-1.pdf"/>
            <p:cNvPicPr>
              <a:picLocks noChangeAspect="1"/>
            </p:cNvPicPr>
            <p:nvPr/>
          </p:nvPicPr>
          <p:blipFill>
            <a:blip r:embed="rId7"/>
            <a:stretch>
              <a:fillRect/>
            </a:stretch>
          </p:blipFill>
          <p:spPr>
            <a:xfrm>
              <a:off x="1331640" y="5582175"/>
              <a:ext cx="917192" cy="295097"/>
            </a:xfrm>
            <a:prstGeom prst="rect">
              <a:avLst/>
            </a:prstGeom>
          </p:spPr>
        </p:pic>
        <p:pic>
          <p:nvPicPr>
            <p:cNvPr id="12" name="Picture 11" descr="latex-image-1.pdf"/>
            <p:cNvPicPr>
              <a:picLocks noChangeAspect="1"/>
            </p:cNvPicPr>
            <p:nvPr/>
          </p:nvPicPr>
          <p:blipFill>
            <a:blip r:embed="rId8"/>
            <a:stretch>
              <a:fillRect/>
            </a:stretch>
          </p:blipFill>
          <p:spPr>
            <a:xfrm>
              <a:off x="5457687" y="5046971"/>
              <a:ext cx="1640050" cy="253899"/>
            </a:xfrm>
            <a:prstGeom prst="rect">
              <a:avLst/>
            </a:prstGeom>
          </p:spPr>
        </p:pic>
        <p:sp>
          <p:nvSpPr>
            <p:cNvPr id="13" name="Right Arrow 12"/>
            <p:cNvSpPr/>
            <p:nvPr/>
          </p:nvSpPr>
          <p:spPr>
            <a:xfrm>
              <a:off x="3130826" y="5300870"/>
              <a:ext cx="1295400" cy="457200"/>
            </a:xfrm>
            <a:prstGeom prst="rightArrow">
              <a:avLst>
                <a:gd name="adj1" fmla="val 45168"/>
                <a:gd name="adj2" fmla="val 50000"/>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4800652" y="5300870"/>
              <a:ext cx="3400235" cy="692497"/>
            </a:xfrm>
            <a:prstGeom prst="rect">
              <a:avLst/>
            </a:prstGeom>
            <a:noFill/>
          </p:spPr>
          <p:txBody>
            <a:bodyPr wrap="square" rtlCol="0">
              <a:spAutoFit/>
            </a:bodyPr>
            <a:lstStyle/>
            <a:p>
              <a:r>
                <a:rPr lang="en-US" sz="2500" dirty="0" smtClean="0"/>
                <a:t>+</a:t>
              </a:r>
              <a:r>
                <a:rPr lang="en-US" sz="1400" dirty="0" smtClean="0"/>
                <a:t> mode is “in-phase” mode </a:t>
              </a:r>
              <a:r>
                <a:rPr lang="en-US" sz="1400" dirty="0" err="1" smtClean="0">
                  <a:sym typeface="Wingdings"/>
                </a:rPr>
                <a:t></a:t>
              </a:r>
              <a:r>
                <a:rPr lang="en-US" sz="1400" dirty="0" smtClean="0">
                  <a:sym typeface="Wingdings"/>
                </a:rPr>
                <a:t> the two particles oscillate in phase (</a:t>
              </a:r>
              <a:r>
                <a:rPr lang="en-US" sz="1400" dirty="0" err="1" smtClean="0">
                  <a:latin typeface="Symbol" charset="2"/>
                  <a:cs typeface="Symbol" charset="2"/>
                  <a:sym typeface="Wingdings"/>
                </a:rPr>
                <a:t>w</a:t>
              </a:r>
              <a:r>
                <a:rPr lang="en-US" sz="1400" baseline="-25000" dirty="0" err="1" smtClean="0">
                  <a:latin typeface="Symbol" charset="2"/>
                  <a:cs typeface="Symbol" charset="2"/>
                  <a:sym typeface="Wingdings"/>
                </a:rPr>
                <a:t>b</a:t>
              </a:r>
              <a:r>
                <a:rPr lang="en-US" sz="1400" dirty="0" smtClean="0">
                  <a:sym typeface="Wingdings"/>
                </a:rPr>
                <a:t>)</a:t>
              </a:r>
              <a:endParaRPr lang="en-US" sz="1400" dirty="0"/>
            </a:p>
          </p:txBody>
        </p:sp>
        <p:sp>
          <p:nvSpPr>
            <p:cNvPr id="20" name="TextBox 19"/>
            <p:cNvSpPr txBox="1"/>
            <p:nvPr/>
          </p:nvSpPr>
          <p:spPr>
            <a:xfrm>
              <a:off x="4853082" y="5813534"/>
              <a:ext cx="3400235" cy="907941"/>
            </a:xfrm>
            <a:prstGeom prst="rect">
              <a:avLst/>
            </a:prstGeom>
            <a:noFill/>
          </p:spPr>
          <p:txBody>
            <a:bodyPr wrap="square" rtlCol="0">
              <a:spAutoFit/>
            </a:bodyPr>
            <a:lstStyle/>
            <a:p>
              <a:r>
                <a:rPr lang="en-US" sz="2500" dirty="0" smtClean="0"/>
                <a:t>-</a:t>
              </a:r>
              <a:r>
                <a:rPr lang="en-US" sz="1400" dirty="0" smtClean="0"/>
                <a:t> mode is “out-phase” mode </a:t>
              </a:r>
              <a:r>
                <a:rPr lang="en-US" sz="1400" dirty="0" err="1" smtClean="0">
                  <a:sym typeface="Wingdings"/>
                </a:rPr>
                <a:t></a:t>
              </a:r>
              <a:r>
                <a:rPr lang="en-US" sz="1400" dirty="0" smtClean="0">
                  <a:sym typeface="Wingdings"/>
                </a:rPr>
                <a:t> the two particles oscillate in opposition of phase    (</a:t>
              </a:r>
              <a:r>
                <a:rPr lang="en-US" sz="1400" dirty="0" err="1" smtClean="0">
                  <a:latin typeface="Symbol" charset="2"/>
                  <a:cs typeface="Symbol" charset="2"/>
                  <a:sym typeface="Wingdings"/>
                </a:rPr>
                <a:t>w</a:t>
              </a:r>
              <a:r>
                <a:rPr lang="en-US" sz="1400" baseline="-25000" dirty="0" err="1" smtClean="0">
                  <a:latin typeface="Symbol" charset="2"/>
                  <a:cs typeface="Symbol" charset="2"/>
                  <a:sym typeface="Wingdings"/>
                </a:rPr>
                <a:t>b</a:t>
              </a:r>
              <a:r>
                <a:rPr lang="en-US" sz="1400" baseline="-25000" dirty="0" smtClean="0">
                  <a:latin typeface="Symbol" charset="2"/>
                  <a:cs typeface="Symbol" charset="2"/>
                  <a:sym typeface="Wingdings"/>
                </a:rPr>
                <a:t> </a:t>
              </a:r>
              <a:r>
                <a:rPr lang="en-US" sz="1400" dirty="0" smtClean="0">
                  <a:latin typeface="Symbol" charset="2"/>
                  <a:cs typeface="Symbol" charset="2"/>
                  <a:sym typeface="Wingdings"/>
                </a:rPr>
                <a:t>± </a:t>
              </a:r>
              <a:r>
                <a:rPr lang="en-US" sz="1400" dirty="0" err="1" smtClean="0">
                  <a:latin typeface="Symbol" charset="2"/>
                  <a:cs typeface="Symbol" charset="2"/>
                  <a:sym typeface="Wingdings"/>
                </a:rPr>
                <a:t>w</a:t>
              </a:r>
              <a:r>
                <a:rPr lang="en-US" sz="1400" baseline="-25000" dirty="0" err="1" smtClean="0">
                  <a:cs typeface="Symbol" charset="2"/>
                  <a:sym typeface="Wingdings"/>
                </a:rPr>
                <a:t>s</a:t>
              </a:r>
              <a:r>
                <a:rPr lang="en-US" sz="1400" dirty="0" smtClean="0">
                  <a:sym typeface="Wingdings"/>
                </a:rPr>
                <a:t>)</a:t>
              </a:r>
              <a:endParaRPr lang="en-US" sz="1400" dirty="0"/>
            </a:p>
          </p:txBody>
        </p:sp>
        <p:sp>
          <p:nvSpPr>
            <p:cNvPr id="21" name="Rounded Rectangle 20"/>
            <p:cNvSpPr/>
            <p:nvPr/>
          </p:nvSpPr>
          <p:spPr>
            <a:xfrm>
              <a:off x="4674000" y="4980608"/>
              <a:ext cx="3250800" cy="1800087"/>
            </a:xfrm>
            <a:prstGeom prst="roundRect">
              <a:avLst/>
            </a:prstGeom>
            <a:no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611560" y="5111914"/>
              <a:ext cx="2232248" cy="369332"/>
            </a:xfrm>
            <a:prstGeom prst="rect">
              <a:avLst/>
            </a:prstGeom>
            <a:noFill/>
          </p:spPr>
          <p:txBody>
            <a:bodyPr wrap="square" rtlCol="0">
              <a:spAutoFit/>
            </a:bodyPr>
            <a:lstStyle/>
            <a:p>
              <a:r>
                <a:rPr lang="en-US" dirty="0" smtClean="0"/>
                <a:t>Weak beam intensity:</a:t>
              </a:r>
              <a:endParaRPr lang="en-US" dirty="0"/>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r>
              <a:rPr lang="en-US" sz="3000" dirty="0" smtClean="0">
                <a:latin typeface="Arial Rounded MT Bold"/>
                <a:cs typeface="Arial Rounded MT Bold"/>
              </a:rPr>
              <a:t>Growth/damping time</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64</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18" name="Picture 17" descr="latex-image-1.pdf"/>
          <p:cNvPicPr>
            <a:picLocks noChangeAspect="1"/>
          </p:cNvPicPr>
          <p:nvPr/>
        </p:nvPicPr>
        <p:blipFill>
          <a:blip r:embed="rId5"/>
          <a:stretch>
            <a:fillRect/>
          </a:stretch>
        </p:blipFill>
        <p:spPr>
          <a:xfrm>
            <a:off x="689089" y="1648240"/>
            <a:ext cx="6326292" cy="828000"/>
          </a:xfrm>
          <a:prstGeom prst="rect">
            <a:avLst/>
          </a:prstGeom>
        </p:spPr>
      </p:pic>
      <p:grpSp>
        <p:nvGrpSpPr>
          <p:cNvPr id="20" name="Group 19"/>
          <p:cNvGrpSpPr/>
          <p:nvPr/>
        </p:nvGrpSpPr>
        <p:grpSpPr>
          <a:xfrm>
            <a:off x="924725" y="1475962"/>
            <a:ext cx="5481550" cy="3902764"/>
            <a:chOff x="233450" y="2175566"/>
            <a:chExt cx="5481550" cy="3902764"/>
          </a:xfrm>
        </p:grpSpPr>
        <p:sp>
          <p:nvSpPr>
            <p:cNvPr id="21" name="Oval 20"/>
            <p:cNvSpPr/>
            <p:nvPr/>
          </p:nvSpPr>
          <p:spPr>
            <a:xfrm>
              <a:off x="4404185" y="2175566"/>
              <a:ext cx="962945" cy="113747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Arrow Connector 21"/>
            <p:cNvCxnSpPr>
              <a:stCxn id="21" idx="3"/>
            </p:cNvCxnSpPr>
            <p:nvPr/>
          </p:nvCxnSpPr>
          <p:spPr>
            <a:xfrm rot="5400000">
              <a:off x="3748114" y="2914623"/>
              <a:ext cx="565251" cy="1028932"/>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3" name="Content Placeholder 2"/>
            <p:cNvSpPr txBox="1">
              <a:spLocks/>
            </p:cNvSpPr>
            <p:nvPr/>
          </p:nvSpPr>
          <p:spPr>
            <a:xfrm>
              <a:off x="233450" y="3743737"/>
              <a:ext cx="5481550" cy="2334593"/>
            </a:xfrm>
            <a:prstGeom prst="rect">
              <a:avLst/>
            </a:prstGeom>
            <a:solidFill>
              <a:schemeClr val="bg1"/>
            </a:solidFill>
            <a:ln>
              <a:solidFill>
                <a:srgbClr val="FF0000"/>
              </a:solidFill>
            </a:ln>
          </p:spPr>
          <p:txBody>
            <a:bodyPr vert="horz" lIns="91440" tIns="45720" rIns="91440" bIns="45720" rtlCol="0">
              <a:normAutofit fontScale="70000" lnSpcReduction="20000"/>
            </a:bodyPr>
            <a:lstStyle/>
            <a:p>
              <a:pPr marL="360000" lvl="1" indent="-285750">
                <a:spcBef>
                  <a:spcPct val="20000"/>
                </a:spcBef>
                <a:buFont typeface="Lucida Grande"/>
                <a:buChar char="⇒"/>
                <a:defRPr/>
              </a:pPr>
              <a:r>
                <a:rPr lang="en-US" sz="2162" dirty="0" smtClean="0">
                  <a:sym typeface="Wingdings"/>
                </a:rPr>
                <a:t>Inversely proportional to p</a:t>
              </a:r>
              <a:r>
                <a:rPr lang="en-US" sz="2162" baseline="-25000" dirty="0" smtClean="0">
                  <a:sym typeface="Wingdings"/>
                </a:rPr>
                <a:t>0</a:t>
              </a:r>
              <a:r>
                <a:rPr lang="en-US" sz="2162" dirty="0" smtClean="0">
                  <a:sym typeface="Wingdings"/>
                </a:rPr>
                <a:t>  bunches with higher energy tend to be less affected by impedances</a:t>
              </a:r>
              <a:endParaRPr lang="en-US" sz="2162" dirty="0" smtClean="0">
                <a:latin typeface="Symbol" charset="2"/>
                <a:cs typeface="Symbol" charset="2"/>
                <a:sym typeface="Wingdings"/>
              </a:endParaRPr>
            </a:p>
            <a:p>
              <a:pPr marL="360000" lvl="1" indent="-285750">
                <a:spcBef>
                  <a:spcPct val="20000"/>
                </a:spcBef>
                <a:buFont typeface="Lucida Grande"/>
                <a:buChar char="⇒"/>
                <a:defRPr/>
              </a:pPr>
              <a:r>
                <a:rPr lang="en-US" sz="2162" dirty="0" smtClean="0">
                  <a:sym typeface="Wingdings"/>
                </a:rPr>
                <a:t>Proportional to N </a:t>
              </a:r>
              <a:r>
                <a:rPr lang="en-US" sz="2162" dirty="0" err="1" smtClean="0">
                  <a:sym typeface="Wingdings"/>
                </a:rPr>
                <a:t></a:t>
              </a:r>
              <a:r>
                <a:rPr lang="en-US" sz="2162" dirty="0" smtClean="0">
                  <a:sym typeface="Wingdings"/>
                </a:rPr>
                <a:t> the more intense is the bunch, the more sensitive it is  </a:t>
              </a:r>
            </a:p>
            <a:p>
              <a:pPr marL="360000" lvl="1" indent="-285750">
                <a:spcBef>
                  <a:spcPct val="20000"/>
                </a:spcBef>
                <a:buFont typeface="Lucida Grande"/>
                <a:buChar char="⇒"/>
                <a:defRPr/>
              </a:pPr>
              <a:r>
                <a:rPr lang="en-US" sz="2162" dirty="0" smtClean="0">
                  <a:sym typeface="Wingdings"/>
                </a:rPr>
                <a:t>Proportional to bunch length </a:t>
              </a:r>
              <a:r>
                <a:rPr lang="en-US" sz="2162" dirty="0" err="1" smtClean="0">
                  <a:sym typeface="Wingdings"/>
                </a:rPr>
                <a:t></a:t>
              </a:r>
              <a:r>
                <a:rPr lang="en-US" sz="2162" dirty="0" smtClean="0">
                  <a:sym typeface="Wingdings"/>
                </a:rPr>
                <a:t> this depends on the chosen shape of the wake</a:t>
              </a:r>
            </a:p>
            <a:p>
              <a:pPr marL="360000" lvl="1" indent="-285750">
                <a:spcBef>
                  <a:spcPct val="20000"/>
                </a:spcBef>
                <a:buFont typeface="Lucida Grande"/>
                <a:buChar char="⇒"/>
                <a:defRPr/>
              </a:pPr>
              <a:r>
                <a:rPr lang="en-US" sz="2162" dirty="0" smtClean="0">
                  <a:sym typeface="Wingdings"/>
                </a:rPr>
                <a:t>Proportional to </a:t>
              </a:r>
              <a:r>
                <a:rPr lang="en-US" sz="2162" dirty="0" err="1" smtClean="0">
                  <a:latin typeface="Symbol" charset="2"/>
                  <a:cs typeface="Symbol" charset="2"/>
                  <a:sym typeface="Wingdings"/>
                </a:rPr>
                <a:t>x</a:t>
              </a:r>
              <a:r>
                <a:rPr lang="en-US" sz="2162" baseline="-25000" dirty="0" err="1" smtClean="0">
                  <a:sym typeface="Wingdings"/>
                </a:rPr>
                <a:t>y</a:t>
              </a:r>
              <a:r>
                <a:rPr lang="en-US" sz="2162" dirty="0" smtClean="0">
                  <a:sym typeface="Wingdings"/>
                </a:rPr>
                <a:t> </a:t>
              </a:r>
              <a:r>
                <a:rPr lang="en-US" sz="2162" dirty="0" err="1" smtClean="0">
                  <a:sym typeface="Wingdings"/>
                </a:rPr>
                <a:t></a:t>
              </a:r>
              <a:r>
                <a:rPr lang="en-US" sz="2162" dirty="0" smtClean="0">
                  <a:sym typeface="Wingdings"/>
                </a:rPr>
                <a:t> higher chromaticity enhances the head-tail effect</a:t>
              </a:r>
            </a:p>
            <a:p>
              <a:pPr marL="360000" lvl="1" indent="-285750">
                <a:spcBef>
                  <a:spcPct val="20000"/>
                </a:spcBef>
                <a:buFont typeface="Lucida Grande"/>
                <a:buChar char="⇒"/>
                <a:defRPr/>
              </a:pPr>
              <a:r>
                <a:rPr lang="en-US" sz="2162" dirty="0" smtClean="0">
                  <a:sym typeface="Wingdings"/>
                </a:rPr>
                <a:t>Inversely proportional to </a:t>
              </a:r>
              <a:r>
                <a:rPr lang="en-US" sz="2162" dirty="0" smtClean="0">
                  <a:latin typeface="Symbol" charset="2"/>
                  <a:cs typeface="Symbol" charset="2"/>
                  <a:sym typeface="Wingdings"/>
                </a:rPr>
                <a:t>h</a:t>
              </a:r>
              <a:r>
                <a:rPr lang="en-US" sz="2162" dirty="0" smtClean="0">
                  <a:sym typeface="Wingdings"/>
                </a:rPr>
                <a:t>  faster synchrotron motion stabilizes (lowest rise times close to transition crossing!)</a:t>
              </a:r>
            </a:p>
          </p:txBody>
        </p:sp>
      </p:grpSp>
      <p:grpSp>
        <p:nvGrpSpPr>
          <p:cNvPr id="24" name="Group 23"/>
          <p:cNvGrpSpPr/>
          <p:nvPr/>
        </p:nvGrpSpPr>
        <p:grpSpPr>
          <a:xfrm>
            <a:off x="3203848" y="1431789"/>
            <a:ext cx="5482952" cy="4517491"/>
            <a:chOff x="4038759" y="2020957"/>
            <a:chExt cx="5482952" cy="4517491"/>
          </a:xfrm>
        </p:grpSpPr>
        <p:sp>
          <p:nvSpPr>
            <p:cNvPr id="25" name="Content Placeholder 2"/>
            <p:cNvSpPr txBox="1">
              <a:spLocks/>
            </p:cNvSpPr>
            <p:nvPr/>
          </p:nvSpPr>
          <p:spPr>
            <a:xfrm>
              <a:off x="4038759" y="6022559"/>
              <a:ext cx="5482952" cy="515889"/>
            </a:xfrm>
            <a:prstGeom prst="rect">
              <a:avLst/>
            </a:prstGeom>
            <a:solidFill>
              <a:schemeClr val="bg1"/>
            </a:solidFill>
            <a:ln>
              <a:solidFill>
                <a:srgbClr val="FF0000"/>
              </a:solidFill>
            </a:ln>
          </p:spPr>
          <p:txBody>
            <a:bodyPr vert="horz" lIns="91440" tIns="45720" rIns="91440" bIns="45720" rtlCol="0">
              <a:normAutofit fontScale="70000" lnSpcReduction="20000"/>
            </a:bodyPr>
            <a:lstStyle/>
            <a:p>
              <a:pPr marL="360000" lvl="1" indent="-285750">
                <a:spcBef>
                  <a:spcPct val="20000"/>
                </a:spcBef>
                <a:buFont typeface="Lucida Grande"/>
                <a:buChar char="⇒"/>
                <a:defRPr/>
              </a:pPr>
              <a:r>
                <a:rPr lang="en-US" sz="2162" dirty="0" smtClean="0">
                  <a:sym typeface="Wingdings"/>
                </a:rPr>
                <a:t>Proportional to the wake per unit length along the ring, W</a:t>
              </a:r>
              <a:r>
                <a:rPr lang="en-US" sz="2162" baseline="-25000" dirty="0" smtClean="0">
                  <a:sym typeface="Wingdings"/>
                </a:rPr>
                <a:t>0</a:t>
              </a:r>
              <a:r>
                <a:rPr lang="en-US" sz="2162" dirty="0" smtClean="0">
                  <a:sym typeface="Wingdings"/>
                </a:rPr>
                <a:t>/C  a large integrated wake (impedance) gives a stronger effect</a:t>
              </a:r>
            </a:p>
          </p:txBody>
        </p:sp>
        <p:cxnSp>
          <p:nvCxnSpPr>
            <p:cNvPr id="26" name="Straight Arrow Connector 25"/>
            <p:cNvCxnSpPr>
              <a:stCxn id="27" idx="4"/>
            </p:cNvCxnSpPr>
            <p:nvPr/>
          </p:nvCxnSpPr>
          <p:spPr>
            <a:xfrm rot="16200000" flipH="1">
              <a:off x="6346135" y="4367143"/>
              <a:ext cx="2676939" cy="52456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6897757" y="2020957"/>
              <a:ext cx="1049130" cy="12700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r>
              <a:rPr lang="en-US" sz="3000" dirty="0" smtClean="0">
                <a:latin typeface="Arial Rounded MT Bold"/>
                <a:cs typeface="Arial Rounded MT Bold"/>
              </a:rPr>
              <a:t>Growth/damping time</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65</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18" name="Picture 17" descr="latex-image-1.pdf"/>
          <p:cNvPicPr>
            <a:picLocks noChangeAspect="1"/>
          </p:cNvPicPr>
          <p:nvPr/>
        </p:nvPicPr>
        <p:blipFill>
          <a:blip r:embed="rId5"/>
          <a:stretch>
            <a:fillRect/>
          </a:stretch>
        </p:blipFill>
        <p:spPr>
          <a:xfrm>
            <a:off x="689089" y="1648240"/>
            <a:ext cx="6326292" cy="828000"/>
          </a:xfrm>
          <a:prstGeom prst="rect">
            <a:avLst/>
          </a:prstGeom>
        </p:spPr>
      </p:pic>
      <p:graphicFrame>
        <p:nvGraphicFramePr>
          <p:cNvPr id="15" name="Table 14"/>
          <p:cNvGraphicFramePr>
            <a:graphicFrameLocks noGrp="1"/>
          </p:cNvGraphicFramePr>
          <p:nvPr/>
        </p:nvGraphicFramePr>
        <p:xfrm>
          <a:off x="1371600" y="3276600"/>
          <a:ext cx="6096000" cy="12903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endParaRPr lang="en-US" sz="1500" dirty="0"/>
                    </a:p>
                  </a:txBody>
                  <a:tcPr/>
                </a:tc>
                <a:tc>
                  <a:txBody>
                    <a:bodyPr/>
                    <a:lstStyle/>
                    <a:p>
                      <a:pPr algn="ctr"/>
                      <a:r>
                        <a:rPr lang="en-US" sz="1500" baseline="0" dirty="0" err="1" smtClean="0">
                          <a:latin typeface="Symbol" charset="2"/>
                          <a:cs typeface="Symbol" charset="2"/>
                        </a:rPr>
                        <a:t>x</a:t>
                      </a:r>
                      <a:r>
                        <a:rPr lang="en-US" sz="1500" baseline="-25000" dirty="0" err="1" smtClean="0">
                          <a:latin typeface="+mn-lt"/>
                          <a:cs typeface="Symbol" charset="2"/>
                        </a:rPr>
                        <a:t>y</a:t>
                      </a:r>
                      <a:r>
                        <a:rPr lang="en-US" sz="1500" baseline="0" dirty="0" smtClean="0">
                          <a:latin typeface="Symbol" charset="2"/>
                          <a:cs typeface="Symbol" charset="2"/>
                        </a:rPr>
                        <a:t>&gt;0</a:t>
                      </a:r>
                      <a:endParaRPr lang="en-US" sz="1500" dirty="0"/>
                    </a:p>
                  </a:txBody>
                  <a:tcPr/>
                </a:tc>
                <a:tc>
                  <a:txBody>
                    <a:bodyPr/>
                    <a:lstStyle/>
                    <a:p>
                      <a:pPr algn="ctr"/>
                      <a:r>
                        <a:rPr lang="en-US" sz="1500" baseline="0" dirty="0" err="1" smtClean="0">
                          <a:latin typeface="Symbol" charset="2"/>
                          <a:cs typeface="Symbol" charset="2"/>
                        </a:rPr>
                        <a:t>x</a:t>
                      </a:r>
                      <a:r>
                        <a:rPr lang="en-US" sz="1500" baseline="-25000" dirty="0" err="1" smtClean="0">
                          <a:latin typeface="+mn-lt"/>
                          <a:cs typeface="Symbol" charset="2"/>
                        </a:rPr>
                        <a:t>y</a:t>
                      </a:r>
                      <a:r>
                        <a:rPr lang="en-US" sz="1500" baseline="0" dirty="0" smtClean="0">
                          <a:latin typeface="Symbol" charset="2"/>
                          <a:cs typeface="Symbol" charset="2"/>
                        </a:rPr>
                        <a:t>&lt;0</a:t>
                      </a:r>
                      <a:endParaRPr lang="en-US" sz="1500" dirty="0" smtClean="0"/>
                    </a:p>
                    <a:p>
                      <a:pPr algn="ctr"/>
                      <a:endParaRPr lang="en-US" sz="1500" dirty="0"/>
                    </a:p>
                  </a:txBody>
                  <a:tcPr/>
                </a:tc>
              </a:tr>
              <a:tr h="370840">
                <a:tc>
                  <a:txBody>
                    <a:bodyPr/>
                    <a:lstStyle/>
                    <a:p>
                      <a:pPr algn="ctr"/>
                      <a:r>
                        <a:rPr lang="en-US" sz="1500" dirty="0" smtClean="0"/>
                        <a:t>Above transition (</a:t>
                      </a:r>
                      <a:r>
                        <a:rPr lang="en-US" sz="1500" dirty="0" err="1" smtClean="0">
                          <a:latin typeface="Symbol" charset="2"/>
                          <a:cs typeface="Symbol" charset="2"/>
                        </a:rPr>
                        <a:t>h</a:t>
                      </a:r>
                      <a:r>
                        <a:rPr lang="en-US" sz="1500" dirty="0" smtClean="0"/>
                        <a:t>&gt;0)</a:t>
                      </a:r>
                      <a:endParaRPr lang="en-US" sz="1500" dirty="0"/>
                    </a:p>
                  </a:txBody>
                  <a:tcPr/>
                </a:tc>
                <a:tc>
                  <a:txBody>
                    <a:bodyPr/>
                    <a:lstStyle/>
                    <a:p>
                      <a:pPr algn="ctr"/>
                      <a:r>
                        <a:rPr lang="en-US" sz="1500" dirty="0" smtClean="0"/>
                        <a:t>damped</a:t>
                      </a:r>
                      <a:endParaRPr lang="en-US" sz="1500" dirty="0"/>
                    </a:p>
                  </a:txBody>
                  <a:tcPr/>
                </a:tc>
                <a:tc>
                  <a:txBody>
                    <a:bodyPr/>
                    <a:lstStyle/>
                    <a:p>
                      <a:pPr algn="ctr"/>
                      <a:r>
                        <a:rPr lang="en-US" sz="1500" dirty="0" smtClean="0"/>
                        <a:t>unstable</a:t>
                      </a:r>
                      <a:endParaRPr lang="en-US" sz="1500" dirty="0"/>
                    </a:p>
                  </a:txBody>
                  <a:tcPr/>
                </a:tc>
              </a:tr>
              <a:tr h="370840">
                <a:tc>
                  <a:txBody>
                    <a:bodyPr/>
                    <a:lstStyle/>
                    <a:p>
                      <a:pPr algn="ctr"/>
                      <a:r>
                        <a:rPr lang="en-US" sz="1500" dirty="0" smtClean="0"/>
                        <a:t>Below transition (</a:t>
                      </a:r>
                      <a:r>
                        <a:rPr lang="en-US" sz="1500" dirty="0" err="1" smtClean="0">
                          <a:latin typeface="Symbol" charset="2"/>
                          <a:cs typeface="Symbol" charset="2"/>
                        </a:rPr>
                        <a:t>h</a:t>
                      </a:r>
                      <a:r>
                        <a:rPr lang="en-US" sz="1500" dirty="0" smtClean="0">
                          <a:latin typeface="Symbol" charset="2"/>
                          <a:cs typeface="Symbol" charset="2"/>
                        </a:rPr>
                        <a:t>&lt;</a:t>
                      </a:r>
                      <a:r>
                        <a:rPr lang="en-US" sz="1500" dirty="0" smtClean="0"/>
                        <a:t>0)</a:t>
                      </a:r>
                      <a:endParaRPr lang="en-US" sz="1500" dirty="0"/>
                    </a:p>
                  </a:txBody>
                  <a:tcPr/>
                </a:tc>
                <a:tc>
                  <a:txBody>
                    <a:bodyPr/>
                    <a:lstStyle/>
                    <a:p>
                      <a:pPr algn="ctr"/>
                      <a:r>
                        <a:rPr lang="en-US" sz="1500" dirty="0" smtClean="0"/>
                        <a:t>unstable</a:t>
                      </a:r>
                      <a:endParaRPr lang="en-US" sz="1500" dirty="0"/>
                    </a:p>
                  </a:txBody>
                  <a:tcPr/>
                </a:tc>
                <a:tc>
                  <a:txBody>
                    <a:bodyPr/>
                    <a:lstStyle/>
                    <a:p>
                      <a:pPr algn="ctr"/>
                      <a:r>
                        <a:rPr lang="en-US" sz="1500" dirty="0" smtClean="0"/>
                        <a:t>damped</a:t>
                      </a:r>
                      <a:endParaRPr lang="en-US" sz="1500" dirty="0"/>
                    </a:p>
                  </a:txBody>
                  <a:tcPr/>
                </a:tc>
              </a:tr>
            </a:tbl>
          </a:graphicData>
        </a:graphic>
      </p:graphicFrame>
      <p:sp>
        <p:nvSpPr>
          <p:cNvPr id="16" name="TextBox 15"/>
          <p:cNvSpPr txBox="1"/>
          <p:nvPr/>
        </p:nvSpPr>
        <p:spPr>
          <a:xfrm>
            <a:off x="1884017" y="2827130"/>
            <a:ext cx="1676400" cy="461665"/>
          </a:xfrm>
          <a:prstGeom prst="rect">
            <a:avLst/>
          </a:prstGeom>
          <a:noFill/>
        </p:spPr>
        <p:txBody>
          <a:bodyPr wrap="square" rtlCol="0">
            <a:spAutoFit/>
          </a:bodyPr>
          <a:lstStyle/>
          <a:p>
            <a:r>
              <a:rPr lang="en-US" dirty="0" smtClean="0"/>
              <a:t>Mode 0 (</a:t>
            </a:r>
            <a:r>
              <a:rPr lang="en-US" sz="2400" dirty="0" smtClean="0"/>
              <a:t>+</a:t>
            </a:r>
            <a:r>
              <a:rPr lang="en-US" dirty="0" smtClean="0"/>
              <a:t>)</a:t>
            </a:r>
            <a:endParaRPr lang="en-US" dirty="0"/>
          </a:p>
        </p:txBody>
      </p:sp>
      <p:graphicFrame>
        <p:nvGraphicFramePr>
          <p:cNvPr id="17" name="Table 16"/>
          <p:cNvGraphicFramePr>
            <a:graphicFrameLocks noGrp="1"/>
          </p:cNvGraphicFramePr>
          <p:nvPr/>
        </p:nvGraphicFramePr>
        <p:xfrm>
          <a:off x="1371600" y="5003185"/>
          <a:ext cx="6096000" cy="12903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endParaRPr lang="en-US" sz="1500" dirty="0"/>
                    </a:p>
                  </a:txBody>
                  <a:tcPr/>
                </a:tc>
                <a:tc>
                  <a:txBody>
                    <a:bodyPr/>
                    <a:lstStyle/>
                    <a:p>
                      <a:pPr algn="ctr"/>
                      <a:r>
                        <a:rPr lang="en-US" sz="1500" baseline="0" dirty="0" err="1" smtClean="0">
                          <a:latin typeface="Symbol" charset="2"/>
                          <a:cs typeface="Symbol" charset="2"/>
                        </a:rPr>
                        <a:t>x</a:t>
                      </a:r>
                      <a:r>
                        <a:rPr lang="en-US" sz="1500" baseline="-25000" dirty="0" err="1" smtClean="0">
                          <a:latin typeface="+mn-lt"/>
                          <a:cs typeface="Symbol" charset="2"/>
                        </a:rPr>
                        <a:t>y</a:t>
                      </a:r>
                      <a:r>
                        <a:rPr lang="en-US" sz="1500" baseline="0" dirty="0" smtClean="0">
                          <a:latin typeface="Symbol" charset="2"/>
                          <a:cs typeface="Symbol" charset="2"/>
                        </a:rPr>
                        <a:t>&gt;0</a:t>
                      </a:r>
                      <a:endParaRPr lang="en-US" sz="1500" dirty="0"/>
                    </a:p>
                  </a:txBody>
                  <a:tcPr/>
                </a:tc>
                <a:tc>
                  <a:txBody>
                    <a:bodyPr/>
                    <a:lstStyle/>
                    <a:p>
                      <a:pPr algn="ctr"/>
                      <a:r>
                        <a:rPr lang="en-US" sz="1500" baseline="0" dirty="0" err="1" smtClean="0">
                          <a:latin typeface="Symbol" charset="2"/>
                          <a:cs typeface="Symbol" charset="2"/>
                        </a:rPr>
                        <a:t>x</a:t>
                      </a:r>
                      <a:r>
                        <a:rPr lang="en-US" sz="1500" baseline="-25000" dirty="0" err="1" smtClean="0">
                          <a:latin typeface="+mn-lt"/>
                          <a:cs typeface="Symbol" charset="2"/>
                        </a:rPr>
                        <a:t>y</a:t>
                      </a:r>
                      <a:r>
                        <a:rPr lang="en-US" sz="1500" baseline="0" dirty="0" smtClean="0">
                          <a:latin typeface="Symbol" charset="2"/>
                          <a:cs typeface="Symbol" charset="2"/>
                        </a:rPr>
                        <a:t>&lt;0</a:t>
                      </a:r>
                      <a:endParaRPr lang="en-US" sz="1500" dirty="0" smtClean="0"/>
                    </a:p>
                    <a:p>
                      <a:pPr algn="ctr"/>
                      <a:endParaRPr lang="en-US" sz="1500" dirty="0"/>
                    </a:p>
                  </a:txBody>
                  <a:tcPr/>
                </a:tc>
              </a:tr>
              <a:tr h="370840">
                <a:tc>
                  <a:txBody>
                    <a:bodyPr/>
                    <a:lstStyle/>
                    <a:p>
                      <a:pPr algn="ctr"/>
                      <a:r>
                        <a:rPr lang="en-US" sz="1500" dirty="0" smtClean="0"/>
                        <a:t>Above transition (</a:t>
                      </a:r>
                      <a:r>
                        <a:rPr lang="en-US" sz="1500" dirty="0" err="1" smtClean="0">
                          <a:latin typeface="Symbol" charset="2"/>
                          <a:cs typeface="Symbol" charset="2"/>
                        </a:rPr>
                        <a:t>h</a:t>
                      </a:r>
                      <a:r>
                        <a:rPr lang="en-US" sz="1500" dirty="0" smtClean="0"/>
                        <a:t>&gt;0)</a:t>
                      </a:r>
                      <a:endParaRPr lang="en-US" sz="1500" dirty="0"/>
                    </a:p>
                  </a:txBody>
                  <a:tcPr/>
                </a:tc>
                <a:tc>
                  <a:txBody>
                    <a:bodyPr/>
                    <a:lstStyle/>
                    <a:p>
                      <a:pPr algn="ctr"/>
                      <a:r>
                        <a:rPr lang="en-US" sz="1500" dirty="0" smtClean="0"/>
                        <a:t>unstable</a:t>
                      </a:r>
                      <a:endParaRPr lang="en-US" sz="1500" dirty="0"/>
                    </a:p>
                  </a:txBody>
                  <a:tcPr/>
                </a:tc>
                <a:tc>
                  <a:txBody>
                    <a:bodyPr/>
                    <a:lstStyle/>
                    <a:p>
                      <a:pPr algn="ctr"/>
                      <a:r>
                        <a:rPr lang="en-US" sz="1500" dirty="0" smtClean="0"/>
                        <a:t>damped</a:t>
                      </a:r>
                      <a:endParaRPr lang="en-US" sz="1500" dirty="0"/>
                    </a:p>
                  </a:txBody>
                  <a:tcPr/>
                </a:tc>
              </a:tr>
              <a:tr h="370840">
                <a:tc>
                  <a:txBody>
                    <a:bodyPr/>
                    <a:lstStyle/>
                    <a:p>
                      <a:pPr algn="ctr"/>
                      <a:r>
                        <a:rPr lang="en-US" sz="1500" dirty="0" smtClean="0"/>
                        <a:t>Below transition (</a:t>
                      </a:r>
                      <a:r>
                        <a:rPr lang="en-US" sz="1500" dirty="0" err="1" smtClean="0">
                          <a:latin typeface="Symbol" charset="2"/>
                          <a:cs typeface="Symbol" charset="2"/>
                        </a:rPr>
                        <a:t>h</a:t>
                      </a:r>
                      <a:r>
                        <a:rPr lang="en-US" sz="1500" dirty="0" smtClean="0">
                          <a:latin typeface="Symbol" charset="2"/>
                          <a:cs typeface="Symbol" charset="2"/>
                        </a:rPr>
                        <a:t>&lt;</a:t>
                      </a:r>
                      <a:r>
                        <a:rPr lang="en-US" sz="1500" dirty="0" smtClean="0"/>
                        <a:t>0)</a:t>
                      </a:r>
                      <a:endParaRPr lang="en-US" sz="1500" dirty="0"/>
                    </a:p>
                  </a:txBody>
                  <a:tcPr/>
                </a:tc>
                <a:tc>
                  <a:txBody>
                    <a:bodyPr/>
                    <a:lstStyle/>
                    <a:p>
                      <a:pPr algn="ctr"/>
                      <a:r>
                        <a:rPr lang="en-US" sz="1500" dirty="0" smtClean="0"/>
                        <a:t>damped</a:t>
                      </a:r>
                      <a:endParaRPr lang="en-US" sz="1500" dirty="0"/>
                    </a:p>
                  </a:txBody>
                  <a:tcPr/>
                </a:tc>
                <a:tc>
                  <a:txBody>
                    <a:bodyPr/>
                    <a:lstStyle/>
                    <a:p>
                      <a:pPr algn="ctr"/>
                      <a:r>
                        <a:rPr lang="en-US" sz="1500" dirty="0" smtClean="0"/>
                        <a:t>unstable</a:t>
                      </a:r>
                      <a:endParaRPr lang="en-US" sz="1500" dirty="0"/>
                    </a:p>
                  </a:txBody>
                  <a:tcPr/>
                </a:tc>
              </a:tr>
            </a:tbl>
          </a:graphicData>
        </a:graphic>
      </p:graphicFrame>
      <p:sp>
        <p:nvSpPr>
          <p:cNvPr id="19" name="TextBox 18"/>
          <p:cNvSpPr txBox="1"/>
          <p:nvPr/>
        </p:nvSpPr>
        <p:spPr>
          <a:xfrm>
            <a:off x="1884017" y="4553715"/>
            <a:ext cx="1676400" cy="461665"/>
          </a:xfrm>
          <a:prstGeom prst="rect">
            <a:avLst/>
          </a:prstGeom>
          <a:noFill/>
        </p:spPr>
        <p:txBody>
          <a:bodyPr wrap="square" rtlCol="0">
            <a:spAutoFit/>
          </a:bodyPr>
          <a:lstStyle/>
          <a:p>
            <a:r>
              <a:rPr lang="en-US" dirty="0" smtClean="0"/>
              <a:t>Mode 1 (</a:t>
            </a:r>
            <a:r>
              <a:rPr lang="en-US" sz="2400" dirty="0" smtClean="0"/>
              <a:t>–</a:t>
            </a:r>
            <a:r>
              <a:rPr lang="en-US" dirty="0" smtClean="0"/>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66</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11" name="Content Placeholder 2"/>
          <p:cNvSpPr>
            <a:spLocks noGrp="1"/>
          </p:cNvSpPr>
          <p:nvPr>
            <p:ph idx="1"/>
          </p:nvPr>
        </p:nvSpPr>
        <p:spPr>
          <a:xfrm>
            <a:off x="378491" y="1270278"/>
            <a:ext cx="8325529" cy="2694331"/>
          </a:xfrm>
        </p:spPr>
        <p:txBody>
          <a:bodyPr>
            <a:normAutofit fontScale="62500" lnSpcReduction="20000"/>
          </a:bodyPr>
          <a:lstStyle/>
          <a:p>
            <a:r>
              <a:rPr lang="en-US" dirty="0" smtClean="0"/>
              <a:t>The head-tail instability is unavoidable in the two-particle model</a:t>
            </a:r>
          </a:p>
          <a:p>
            <a:pPr lvl="1"/>
            <a:r>
              <a:rPr lang="en-US" dirty="0" smtClean="0"/>
              <a:t>Either mode 0 or mode 1 is unstable</a:t>
            </a:r>
          </a:p>
          <a:p>
            <a:pPr lvl="1"/>
            <a:r>
              <a:rPr lang="en-US" dirty="0" smtClean="0"/>
              <a:t>Growth/damping times are in all cases identical</a:t>
            </a:r>
          </a:p>
          <a:p>
            <a:pPr lvl="1"/>
            <a:endParaRPr lang="en-US" dirty="0" smtClean="0"/>
          </a:p>
          <a:p>
            <a:r>
              <a:rPr lang="en-US" dirty="0" smtClean="0"/>
              <a:t>Fortunately, the situation is less dramatic in reality </a:t>
            </a:r>
          </a:p>
          <a:p>
            <a:pPr lvl="1"/>
            <a:r>
              <a:rPr lang="en-US" dirty="0" smtClean="0"/>
              <a:t>The number of modes increases with the number of particles we consider in the model (and becomes infinite in the limit of a continuous bunch)</a:t>
            </a:r>
          </a:p>
          <a:p>
            <a:pPr lvl="1"/>
            <a:r>
              <a:rPr lang="en-US" dirty="0" smtClean="0"/>
              <a:t>The instability conditions for mode 0 remain unchanged, but all the other modes become unstable with much longer rise times when mode 0 is stable  </a:t>
            </a:r>
          </a:p>
          <a:p>
            <a:pPr lvl="2">
              <a:buNone/>
            </a:pPr>
            <a:endParaRPr lang="en-US" dirty="0" smtClean="0"/>
          </a:p>
          <a:p>
            <a:endParaRPr lang="en-US" dirty="0"/>
          </a:p>
        </p:txBody>
      </p:sp>
      <p:graphicFrame>
        <p:nvGraphicFramePr>
          <p:cNvPr id="12" name="Table 11"/>
          <p:cNvGraphicFramePr>
            <a:graphicFrameLocks noGrp="1"/>
          </p:cNvGraphicFramePr>
          <p:nvPr/>
        </p:nvGraphicFramePr>
        <p:xfrm>
          <a:off x="279399" y="4328437"/>
          <a:ext cx="5922618" cy="1125206"/>
        </p:xfrm>
        <a:graphic>
          <a:graphicData uri="http://schemas.openxmlformats.org/drawingml/2006/table">
            <a:tbl>
              <a:tblPr firstRow="1" bandRow="1">
                <a:tableStyleId>{5C22544A-7EE6-4342-B048-85BDC9FD1C3A}</a:tableStyleId>
              </a:tblPr>
              <a:tblGrid>
                <a:gridCol w="1974206"/>
                <a:gridCol w="1974206"/>
                <a:gridCol w="1974206"/>
              </a:tblGrid>
              <a:tr h="318763">
                <a:tc>
                  <a:txBody>
                    <a:bodyPr/>
                    <a:lstStyle/>
                    <a:p>
                      <a:pPr algn="ctr"/>
                      <a:endParaRPr lang="en-US" sz="1300" dirty="0"/>
                    </a:p>
                  </a:txBody>
                  <a:tcPr/>
                </a:tc>
                <a:tc>
                  <a:txBody>
                    <a:bodyPr/>
                    <a:lstStyle/>
                    <a:p>
                      <a:pPr algn="ctr"/>
                      <a:r>
                        <a:rPr lang="en-US" sz="1300" baseline="0" dirty="0" err="1" smtClean="0">
                          <a:latin typeface="Symbol" charset="2"/>
                          <a:cs typeface="Symbol" charset="2"/>
                        </a:rPr>
                        <a:t>x</a:t>
                      </a:r>
                      <a:r>
                        <a:rPr lang="en-US" sz="1300" baseline="-25000" dirty="0" err="1" smtClean="0">
                          <a:latin typeface="+mn-lt"/>
                          <a:cs typeface="Symbol" charset="2"/>
                        </a:rPr>
                        <a:t>y</a:t>
                      </a:r>
                      <a:r>
                        <a:rPr lang="en-US" sz="1300" baseline="0" dirty="0" smtClean="0">
                          <a:latin typeface="Symbol" charset="2"/>
                          <a:cs typeface="Symbol" charset="2"/>
                        </a:rPr>
                        <a:t>&gt;0</a:t>
                      </a:r>
                      <a:endParaRPr lang="en-US" sz="1300" dirty="0"/>
                    </a:p>
                  </a:txBody>
                  <a:tcPr/>
                </a:tc>
                <a:tc>
                  <a:txBody>
                    <a:bodyPr/>
                    <a:lstStyle/>
                    <a:p>
                      <a:pPr algn="ctr"/>
                      <a:r>
                        <a:rPr lang="en-US" sz="1300" baseline="0" dirty="0" err="1" smtClean="0">
                          <a:latin typeface="Symbol" charset="2"/>
                          <a:cs typeface="Symbol" charset="2"/>
                        </a:rPr>
                        <a:t>x</a:t>
                      </a:r>
                      <a:r>
                        <a:rPr lang="en-US" sz="1300" baseline="-25000" dirty="0" err="1" smtClean="0">
                          <a:latin typeface="+mn-lt"/>
                          <a:cs typeface="Symbol" charset="2"/>
                        </a:rPr>
                        <a:t>y</a:t>
                      </a:r>
                      <a:r>
                        <a:rPr lang="en-US" sz="1300" baseline="0" dirty="0" smtClean="0">
                          <a:latin typeface="Symbol" charset="2"/>
                          <a:cs typeface="Symbol" charset="2"/>
                        </a:rPr>
                        <a:t>&lt;0</a:t>
                      </a:r>
                      <a:endParaRPr lang="en-US" sz="1300" dirty="0" smtClean="0"/>
                    </a:p>
                    <a:p>
                      <a:pPr algn="ctr"/>
                      <a:endParaRPr lang="en-US" sz="1300" dirty="0"/>
                    </a:p>
                  </a:txBody>
                  <a:tcPr/>
                </a:tc>
              </a:tr>
              <a:tr h="318763">
                <a:tc>
                  <a:txBody>
                    <a:bodyPr/>
                    <a:lstStyle/>
                    <a:p>
                      <a:pPr algn="ctr"/>
                      <a:r>
                        <a:rPr lang="en-US" sz="1300" dirty="0" smtClean="0"/>
                        <a:t>Above transition (</a:t>
                      </a:r>
                      <a:r>
                        <a:rPr lang="en-US" sz="1300" dirty="0" err="1" smtClean="0">
                          <a:latin typeface="Symbol" charset="2"/>
                          <a:cs typeface="Symbol" charset="2"/>
                        </a:rPr>
                        <a:t>h</a:t>
                      </a:r>
                      <a:r>
                        <a:rPr lang="en-US" sz="1300" dirty="0" smtClean="0"/>
                        <a:t>&gt;0)</a:t>
                      </a:r>
                      <a:endParaRPr lang="en-US" sz="1300" dirty="0"/>
                    </a:p>
                  </a:txBody>
                  <a:tcPr/>
                </a:tc>
                <a:tc>
                  <a:txBody>
                    <a:bodyPr/>
                    <a:lstStyle/>
                    <a:p>
                      <a:pPr algn="ctr"/>
                      <a:r>
                        <a:rPr lang="en-US" sz="1300" dirty="0" smtClean="0"/>
                        <a:t>damped</a:t>
                      </a:r>
                      <a:endParaRPr lang="en-US" sz="1300" dirty="0"/>
                    </a:p>
                  </a:txBody>
                  <a:tcPr/>
                </a:tc>
                <a:tc>
                  <a:txBody>
                    <a:bodyPr/>
                    <a:lstStyle/>
                    <a:p>
                      <a:pPr algn="ctr"/>
                      <a:r>
                        <a:rPr lang="en-US" sz="1300" dirty="0" smtClean="0"/>
                        <a:t>unstable</a:t>
                      </a:r>
                      <a:endParaRPr lang="en-US" sz="1300" dirty="0"/>
                    </a:p>
                  </a:txBody>
                  <a:tcPr/>
                </a:tc>
              </a:tr>
              <a:tr h="318763">
                <a:tc>
                  <a:txBody>
                    <a:bodyPr/>
                    <a:lstStyle/>
                    <a:p>
                      <a:pPr algn="ctr"/>
                      <a:r>
                        <a:rPr lang="en-US" sz="1300" dirty="0" smtClean="0"/>
                        <a:t>Below transition (</a:t>
                      </a:r>
                      <a:r>
                        <a:rPr lang="en-US" sz="1300" dirty="0" err="1" smtClean="0">
                          <a:latin typeface="Symbol" charset="2"/>
                          <a:cs typeface="Symbol" charset="2"/>
                        </a:rPr>
                        <a:t>h</a:t>
                      </a:r>
                      <a:r>
                        <a:rPr lang="en-US" sz="1300" dirty="0" smtClean="0">
                          <a:latin typeface="Symbol" charset="2"/>
                          <a:cs typeface="Symbol" charset="2"/>
                        </a:rPr>
                        <a:t>&lt;</a:t>
                      </a:r>
                      <a:r>
                        <a:rPr lang="en-US" sz="1300" dirty="0" smtClean="0"/>
                        <a:t>0)</a:t>
                      </a:r>
                      <a:endParaRPr lang="en-US" sz="1300" dirty="0"/>
                    </a:p>
                  </a:txBody>
                  <a:tcPr/>
                </a:tc>
                <a:tc>
                  <a:txBody>
                    <a:bodyPr/>
                    <a:lstStyle/>
                    <a:p>
                      <a:pPr algn="ctr"/>
                      <a:r>
                        <a:rPr lang="en-US" sz="1300" dirty="0" smtClean="0"/>
                        <a:t>unstable</a:t>
                      </a:r>
                      <a:endParaRPr lang="en-US" sz="1300" dirty="0"/>
                    </a:p>
                  </a:txBody>
                  <a:tcPr/>
                </a:tc>
                <a:tc>
                  <a:txBody>
                    <a:bodyPr/>
                    <a:lstStyle/>
                    <a:p>
                      <a:pPr algn="ctr"/>
                      <a:r>
                        <a:rPr lang="en-US" sz="1300" dirty="0" smtClean="0"/>
                        <a:t>damped</a:t>
                      </a:r>
                      <a:endParaRPr lang="en-US" sz="1300" dirty="0"/>
                    </a:p>
                  </a:txBody>
                  <a:tcPr/>
                </a:tc>
              </a:tr>
            </a:tbl>
          </a:graphicData>
        </a:graphic>
      </p:graphicFrame>
      <p:graphicFrame>
        <p:nvGraphicFramePr>
          <p:cNvPr id="14" name="Table 13"/>
          <p:cNvGraphicFramePr>
            <a:graphicFrameLocks noGrp="1"/>
          </p:cNvGraphicFramePr>
          <p:nvPr/>
        </p:nvGraphicFramePr>
        <p:xfrm>
          <a:off x="3044686" y="5652737"/>
          <a:ext cx="5922618" cy="1107864"/>
        </p:xfrm>
        <a:graphic>
          <a:graphicData uri="http://schemas.openxmlformats.org/drawingml/2006/table">
            <a:tbl>
              <a:tblPr firstRow="1" bandRow="1">
                <a:tableStyleId>{5C22544A-7EE6-4342-B048-85BDC9FD1C3A}</a:tableStyleId>
              </a:tblPr>
              <a:tblGrid>
                <a:gridCol w="1974206"/>
                <a:gridCol w="1974206"/>
                <a:gridCol w="1974206"/>
              </a:tblGrid>
              <a:tr h="323214">
                <a:tc>
                  <a:txBody>
                    <a:bodyPr/>
                    <a:lstStyle/>
                    <a:p>
                      <a:pPr algn="ctr"/>
                      <a:endParaRPr lang="en-US" sz="1300" dirty="0"/>
                    </a:p>
                  </a:txBody>
                  <a:tcPr/>
                </a:tc>
                <a:tc>
                  <a:txBody>
                    <a:bodyPr/>
                    <a:lstStyle/>
                    <a:p>
                      <a:pPr algn="ctr"/>
                      <a:r>
                        <a:rPr lang="en-US" sz="1300" baseline="0" dirty="0" err="1" smtClean="0">
                          <a:latin typeface="Symbol" charset="2"/>
                          <a:cs typeface="Symbol" charset="2"/>
                        </a:rPr>
                        <a:t>x</a:t>
                      </a:r>
                      <a:r>
                        <a:rPr lang="en-US" sz="1300" baseline="-25000" dirty="0" err="1" smtClean="0">
                          <a:latin typeface="+mn-lt"/>
                          <a:cs typeface="Symbol" charset="2"/>
                        </a:rPr>
                        <a:t>y</a:t>
                      </a:r>
                      <a:r>
                        <a:rPr lang="en-US" sz="1300" baseline="0" dirty="0" smtClean="0">
                          <a:latin typeface="Symbol" charset="2"/>
                          <a:cs typeface="Symbol" charset="2"/>
                        </a:rPr>
                        <a:t>&gt;0</a:t>
                      </a:r>
                      <a:endParaRPr lang="en-US" sz="1300" dirty="0"/>
                    </a:p>
                  </a:txBody>
                  <a:tcPr/>
                </a:tc>
                <a:tc>
                  <a:txBody>
                    <a:bodyPr/>
                    <a:lstStyle/>
                    <a:p>
                      <a:pPr algn="ctr"/>
                      <a:r>
                        <a:rPr lang="en-US" sz="1300" baseline="0" dirty="0" err="1" smtClean="0">
                          <a:latin typeface="Symbol" charset="2"/>
                          <a:cs typeface="Symbol" charset="2"/>
                        </a:rPr>
                        <a:t>x</a:t>
                      </a:r>
                      <a:r>
                        <a:rPr lang="en-US" sz="1300" baseline="-25000" dirty="0" err="1" smtClean="0">
                          <a:latin typeface="+mn-lt"/>
                          <a:cs typeface="Symbol" charset="2"/>
                        </a:rPr>
                        <a:t>y</a:t>
                      </a:r>
                      <a:r>
                        <a:rPr lang="en-US" sz="1300" baseline="0" dirty="0" smtClean="0">
                          <a:latin typeface="Symbol" charset="2"/>
                          <a:cs typeface="Symbol" charset="2"/>
                        </a:rPr>
                        <a:t>&lt;0</a:t>
                      </a:r>
                      <a:endParaRPr lang="en-US" sz="1300" dirty="0" smtClean="0"/>
                    </a:p>
                    <a:p>
                      <a:pPr algn="ctr"/>
                      <a:endParaRPr lang="en-US" sz="1300" dirty="0"/>
                    </a:p>
                  </a:txBody>
                  <a:tcPr/>
                </a:tc>
              </a:tr>
              <a:tr h="310092">
                <a:tc>
                  <a:txBody>
                    <a:bodyPr/>
                    <a:lstStyle/>
                    <a:p>
                      <a:pPr algn="ctr"/>
                      <a:r>
                        <a:rPr lang="en-US" sz="1300" dirty="0" smtClean="0"/>
                        <a:t>Above transition (</a:t>
                      </a:r>
                      <a:r>
                        <a:rPr lang="en-US" sz="1300" dirty="0" err="1" smtClean="0">
                          <a:latin typeface="Symbol" charset="2"/>
                          <a:cs typeface="Symbol" charset="2"/>
                        </a:rPr>
                        <a:t>h</a:t>
                      </a:r>
                      <a:r>
                        <a:rPr lang="en-US" sz="1300" dirty="0" smtClean="0"/>
                        <a:t>&gt;0)</a:t>
                      </a:r>
                      <a:endParaRPr lang="en-US" sz="1300" dirty="0"/>
                    </a:p>
                  </a:txBody>
                  <a:tcPr/>
                </a:tc>
                <a:tc>
                  <a:txBody>
                    <a:bodyPr/>
                    <a:lstStyle/>
                    <a:p>
                      <a:pPr algn="ctr"/>
                      <a:r>
                        <a:rPr lang="en-US" sz="1300" dirty="0" smtClean="0"/>
                        <a:t>unstable</a:t>
                      </a:r>
                      <a:endParaRPr lang="en-US" sz="1300" dirty="0"/>
                    </a:p>
                  </a:txBody>
                  <a:tcPr/>
                </a:tc>
                <a:tc>
                  <a:txBody>
                    <a:bodyPr/>
                    <a:lstStyle/>
                    <a:p>
                      <a:pPr algn="ctr"/>
                      <a:r>
                        <a:rPr lang="en-US" sz="1300" dirty="0" smtClean="0"/>
                        <a:t>damped</a:t>
                      </a:r>
                      <a:endParaRPr lang="en-US" sz="1300" dirty="0"/>
                    </a:p>
                  </a:txBody>
                  <a:tcPr/>
                </a:tc>
              </a:tr>
              <a:tr h="310092">
                <a:tc>
                  <a:txBody>
                    <a:bodyPr/>
                    <a:lstStyle/>
                    <a:p>
                      <a:pPr algn="ctr"/>
                      <a:r>
                        <a:rPr lang="en-US" sz="1300" dirty="0" smtClean="0"/>
                        <a:t>Below transition (</a:t>
                      </a:r>
                      <a:r>
                        <a:rPr lang="en-US" sz="1300" dirty="0" err="1" smtClean="0">
                          <a:latin typeface="Symbol" charset="2"/>
                          <a:cs typeface="Symbol" charset="2"/>
                        </a:rPr>
                        <a:t>h</a:t>
                      </a:r>
                      <a:r>
                        <a:rPr lang="en-US" sz="1300" dirty="0" smtClean="0">
                          <a:latin typeface="Symbol" charset="2"/>
                          <a:cs typeface="Symbol" charset="2"/>
                        </a:rPr>
                        <a:t>&lt;</a:t>
                      </a:r>
                      <a:r>
                        <a:rPr lang="en-US" sz="1300" dirty="0" smtClean="0"/>
                        <a:t>0)</a:t>
                      </a:r>
                      <a:endParaRPr lang="en-US" sz="1300" dirty="0"/>
                    </a:p>
                  </a:txBody>
                  <a:tcPr/>
                </a:tc>
                <a:tc>
                  <a:txBody>
                    <a:bodyPr/>
                    <a:lstStyle/>
                    <a:p>
                      <a:pPr algn="ctr"/>
                      <a:r>
                        <a:rPr lang="en-US" sz="1300" dirty="0" smtClean="0"/>
                        <a:t>damped</a:t>
                      </a:r>
                      <a:endParaRPr lang="en-US" sz="1300" dirty="0"/>
                    </a:p>
                  </a:txBody>
                  <a:tcPr/>
                </a:tc>
                <a:tc>
                  <a:txBody>
                    <a:bodyPr/>
                    <a:lstStyle/>
                    <a:p>
                      <a:pPr algn="ctr"/>
                      <a:r>
                        <a:rPr lang="en-US" sz="1300" dirty="0" smtClean="0"/>
                        <a:t>unstable</a:t>
                      </a:r>
                      <a:endParaRPr lang="en-US" sz="1300" dirty="0"/>
                    </a:p>
                  </a:txBody>
                  <a:tcPr/>
                </a:tc>
              </a:tr>
            </a:tbl>
          </a:graphicData>
        </a:graphic>
      </p:graphicFrame>
      <p:grpSp>
        <p:nvGrpSpPr>
          <p:cNvPr id="21" name="Group 20"/>
          <p:cNvGrpSpPr/>
          <p:nvPr/>
        </p:nvGrpSpPr>
        <p:grpSpPr>
          <a:xfrm>
            <a:off x="304435" y="3964609"/>
            <a:ext cx="4460826" cy="1705593"/>
            <a:chOff x="304435" y="3964609"/>
            <a:chExt cx="4460826" cy="1705593"/>
          </a:xfrm>
        </p:grpSpPr>
        <p:sp>
          <p:nvSpPr>
            <p:cNvPr id="13" name="TextBox 12"/>
            <p:cNvSpPr txBox="1"/>
            <p:nvPr/>
          </p:nvSpPr>
          <p:spPr>
            <a:xfrm>
              <a:off x="304435" y="3964609"/>
              <a:ext cx="1676400" cy="369332"/>
            </a:xfrm>
            <a:prstGeom prst="rect">
              <a:avLst/>
            </a:prstGeom>
            <a:noFill/>
          </p:spPr>
          <p:txBody>
            <a:bodyPr wrap="square" rtlCol="0">
              <a:spAutoFit/>
            </a:bodyPr>
            <a:lstStyle/>
            <a:p>
              <a:r>
                <a:rPr lang="en-US" dirty="0" smtClean="0"/>
                <a:t>Mode 0 </a:t>
              </a:r>
              <a:endParaRPr lang="en-US" dirty="0"/>
            </a:p>
          </p:txBody>
        </p:sp>
        <p:sp>
          <p:nvSpPr>
            <p:cNvPr id="20" name="TextBox 19"/>
            <p:cNvSpPr txBox="1"/>
            <p:nvPr/>
          </p:nvSpPr>
          <p:spPr>
            <a:xfrm>
              <a:off x="3088861" y="5300870"/>
              <a:ext cx="1676400" cy="369332"/>
            </a:xfrm>
            <a:prstGeom prst="rect">
              <a:avLst/>
            </a:prstGeom>
            <a:noFill/>
          </p:spPr>
          <p:txBody>
            <a:bodyPr wrap="square" rtlCol="0">
              <a:spAutoFit/>
            </a:bodyPr>
            <a:lstStyle/>
            <a:p>
              <a:r>
                <a:rPr lang="en-US" dirty="0" smtClean="0"/>
                <a:t>All modes &gt;0</a:t>
              </a:r>
              <a:endParaRPr lang="en-US" dirty="0"/>
            </a:p>
          </p:txBody>
        </p:sp>
      </p:grpSp>
      <p:pic>
        <p:nvPicPr>
          <p:cNvPr id="22" name="Picture 21" descr="latex-image-1.pdf"/>
          <p:cNvPicPr>
            <a:picLocks noChangeAspect="1"/>
          </p:cNvPicPr>
          <p:nvPr/>
        </p:nvPicPr>
        <p:blipFill>
          <a:blip r:embed="rId5"/>
          <a:stretch>
            <a:fillRect/>
          </a:stretch>
        </p:blipFill>
        <p:spPr>
          <a:xfrm>
            <a:off x="6946072" y="4439478"/>
            <a:ext cx="1346400" cy="720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67</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11" name="Content Placeholder 2"/>
          <p:cNvSpPr>
            <a:spLocks noGrp="1"/>
          </p:cNvSpPr>
          <p:nvPr>
            <p:ph idx="1"/>
          </p:nvPr>
        </p:nvSpPr>
        <p:spPr>
          <a:xfrm>
            <a:off x="378491" y="1270278"/>
            <a:ext cx="8325529" cy="5086072"/>
          </a:xfrm>
        </p:spPr>
        <p:txBody>
          <a:bodyPr>
            <a:normAutofit fontScale="62500" lnSpcReduction="20000"/>
          </a:bodyPr>
          <a:lstStyle/>
          <a:p>
            <a:r>
              <a:rPr lang="en-US" dirty="0" smtClean="0"/>
              <a:t>The head-tail instability is unavoidable in the two-particle model</a:t>
            </a:r>
          </a:p>
          <a:p>
            <a:pPr lvl="1"/>
            <a:r>
              <a:rPr lang="en-US" dirty="0" smtClean="0"/>
              <a:t>Either mode 0 or mode 1 is unstable</a:t>
            </a:r>
          </a:p>
          <a:p>
            <a:pPr lvl="1"/>
            <a:r>
              <a:rPr lang="en-US" dirty="0" smtClean="0"/>
              <a:t>Growth/damping times are in all cases identical</a:t>
            </a:r>
          </a:p>
          <a:p>
            <a:pPr lvl="1"/>
            <a:endParaRPr lang="en-US" dirty="0" smtClean="0"/>
          </a:p>
          <a:p>
            <a:r>
              <a:rPr lang="en-US" dirty="0" smtClean="0"/>
              <a:t>Fortunately, the situation is less dramatic in reality </a:t>
            </a:r>
          </a:p>
          <a:p>
            <a:pPr lvl="1"/>
            <a:r>
              <a:rPr lang="en-US" dirty="0" smtClean="0"/>
              <a:t>The number of modes increases with the number of particles we consider in the model (and becomes infinite in the limit of a continuous bunch)</a:t>
            </a:r>
          </a:p>
          <a:p>
            <a:pPr lvl="1"/>
            <a:r>
              <a:rPr lang="en-US" dirty="0" smtClean="0"/>
              <a:t>The instability conditions for mode 0 remain unchanged, but all the other modes become unstable with much longer rise times when mode 0 is stable  </a:t>
            </a:r>
          </a:p>
          <a:p>
            <a:pPr lvl="1"/>
            <a:r>
              <a:rPr lang="en-US" dirty="0" smtClean="0"/>
              <a:t>Therefore, the bunch can be in practice stabilized by using the settings that make mode 0 stable (</a:t>
            </a:r>
            <a:r>
              <a:rPr lang="en-US" dirty="0" smtClean="0">
                <a:latin typeface="Symbol" charset="2"/>
                <a:cs typeface="Symbol" charset="2"/>
              </a:rPr>
              <a:t>x</a:t>
            </a:r>
            <a:r>
              <a:rPr lang="en-US" dirty="0" smtClean="0"/>
              <a:t>&lt;0 below transition and </a:t>
            </a:r>
            <a:r>
              <a:rPr lang="en-US" dirty="0" smtClean="0">
                <a:latin typeface="Symbol" charset="2"/>
                <a:cs typeface="Symbol" charset="2"/>
              </a:rPr>
              <a:t>x</a:t>
            </a:r>
            <a:r>
              <a:rPr lang="en-US" dirty="0" smtClean="0"/>
              <a:t>&gt;0 above transition) and relying on feedback or Landau damping (refer to W. Herr’s lectures) for the other modes</a:t>
            </a:r>
          </a:p>
          <a:p>
            <a:pPr lvl="1"/>
            <a:endParaRPr lang="en-US" dirty="0" smtClean="0"/>
          </a:p>
          <a:p>
            <a:r>
              <a:rPr lang="en-US" dirty="0" smtClean="0"/>
              <a:t>To be able to study these effects we would need to resort to a more detailed description of the bunch</a:t>
            </a:r>
          </a:p>
          <a:p>
            <a:pPr lvl="1"/>
            <a:r>
              <a:rPr lang="en-US" dirty="0" err="1" smtClean="0"/>
              <a:t>Vlasov</a:t>
            </a:r>
            <a:r>
              <a:rPr lang="en-US" dirty="0" smtClean="0"/>
              <a:t> equation (kinetic model)</a:t>
            </a:r>
          </a:p>
          <a:p>
            <a:pPr lvl="1"/>
            <a:r>
              <a:rPr lang="en-US" dirty="0" err="1" smtClean="0"/>
              <a:t>Macroparticle</a:t>
            </a:r>
            <a:r>
              <a:rPr lang="en-US" dirty="0" smtClean="0"/>
              <a:t> simulations</a:t>
            </a:r>
          </a:p>
          <a:p>
            <a:pPr lvl="1">
              <a:buNone/>
            </a:pPr>
            <a:endParaRPr lang="en-US" dirty="0" smtClean="0"/>
          </a:p>
          <a:p>
            <a:pPr lvl="1"/>
            <a:endParaRPr lang="en-US" dirty="0" smtClean="0"/>
          </a:p>
          <a:p>
            <a:pPr lvl="2">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9" end="9"/>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0" end="1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A glance into the head-tail modes</a:t>
            </a:r>
            <a:br>
              <a:rPr lang="en-US" sz="3000" dirty="0" smtClean="0">
                <a:latin typeface="Arial Rounded MT Bold"/>
                <a:cs typeface="Arial Rounded MT Bold"/>
              </a:rPr>
            </a:b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68</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11" name="Content Placeholder 2"/>
          <p:cNvSpPr>
            <a:spLocks noGrp="1"/>
          </p:cNvSpPr>
          <p:nvPr>
            <p:ph idx="1"/>
          </p:nvPr>
        </p:nvSpPr>
        <p:spPr>
          <a:xfrm>
            <a:off x="378491" y="1447800"/>
            <a:ext cx="8325529" cy="1701522"/>
          </a:xfrm>
        </p:spPr>
        <p:txBody>
          <a:bodyPr>
            <a:normAutofit fontScale="62500" lnSpcReduction="20000"/>
          </a:bodyPr>
          <a:lstStyle/>
          <a:p>
            <a:r>
              <a:rPr lang="en-US" dirty="0" smtClean="0"/>
              <a:t>Different transverse head-tail modes correspond to different parts of the bunch oscillating with relative phase differences. E.g.</a:t>
            </a:r>
          </a:p>
          <a:p>
            <a:pPr lvl="1"/>
            <a:r>
              <a:rPr lang="en-US" dirty="0" smtClean="0"/>
              <a:t>Mode 0 is a rigid bunch mode</a:t>
            </a:r>
          </a:p>
          <a:p>
            <a:pPr lvl="1"/>
            <a:r>
              <a:rPr lang="en-US" dirty="0" smtClean="0"/>
              <a:t>Mode 1 has head and tail oscillating in counter-phase</a:t>
            </a:r>
          </a:p>
          <a:p>
            <a:pPr lvl="1"/>
            <a:r>
              <a:rPr lang="en-US" dirty="0" smtClean="0"/>
              <a:t>Mode 2 has head and tail oscillating in phase and the bunch center in opposition</a:t>
            </a:r>
          </a:p>
          <a:p>
            <a:pPr lvl="1">
              <a:buNone/>
            </a:pPr>
            <a:endParaRPr lang="en-US" dirty="0" smtClean="0"/>
          </a:p>
          <a:p>
            <a:pPr lvl="2">
              <a:buNone/>
            </a:pPr>
            <a:endParaRPr lang="en-US" dirty="0" smtClean="0"/>
          </a:p>
          <a:p>
            <a:endParaRPr lang="en-US" dirty="0"/>
          </a:p>
        </p:txBody>
      </p:sp>
      <p:pic>
        <p:nvPicPr>
          <p:cNvPr id="7" name="Picture 6"/>
          <p:cNvPicPr>
            <a:picLocks noChangeAspect="1"/>
          </p:cNvPicPr>
          <p:nvPr/>
        </p:nvPicPr>
        <p:blipFill>
          <a:blip r:embed="rId5"/>
          <a:srcRect t="56616"/>
          <a:stretch>
            <a:fillRect/>
          </a:stretch>
        </p:blipFill>
        <p:spPr>
          <a:xfrm>
            <a:off x="431734" y="3544630"/>
            <a:ext cx="8034144" cy="2567638"/>
          </a:xfrm>
          <a:prstGeom prst="rect">
            <a:avLst/>
          </a:prstGeom>
          <a:ln>
            <a:solidFill>
              <a:srgbClr val="7F7F7F"/>
            </a:solidFill>
          </a:ln>
        </p:spPr>
      </p:pic>
      <p:sp>
        <p:nvSpPr>
          <p:cNvPr id="8" name="Rectangle 7"/>
          <p:cNvSpPr/>
          <p:nvPr/>
        </p:nvSpPr>
        <p:spPr>
          <a:xfrm>
            <a:off x="1371600" y="3622260"/>
            <a:ext cx="762000" cy="34013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600" dirty="0" smtClean="0">
                <a:latin typeface="Arial Rounded MT Bold"/>
                <a:cs typeface="Arial Rounded MT Bold"/>
              </a:rPr>
              <a:t>A glance into the head-tail modes</a:t>
            </a:r>
            <a:br>
              <a:rPr lang="en-US" sz="2600" dirty="0" smtClean="0">
                <a:latin typeface="Arial Rounded MT Bold"/>
                <a:cs typeface="Arial Rounded MT Bold"/>
              </a:rPr>
            </a:br>
            <a:r>
              <a:rPr lang="en-US" sz="2600" dirty="0" smtClean="0">
                <a:latin typeface="Arial Rounded MT Bold"/>
                <a:cs typeface="Arial Rounded MT Bold"/>
              </a:rPr>
              <a:t>(as seen at a wide-band BPM)</a:t>
            </a:r>
            <a:br>
              <a:rPr lang="en-US" sz="2600" dirty="0" smtClean="0">
                <a:latin typeface="Arial Rounded MT Bold"/>
                <a:cs typeface="Arial Rounded MT Bold"/>
              </a:rPr>
            </a:br>
            <a:endParaRPr lang="en-US" sz="26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69</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9" name="Picture 8"/>
          <p:cNvPicPr>
            <a:picLocks noChangeAspect="1"/>
          </p:cNvPicPr>
          <p:nvPr/>
        </p:nvPicPr>
        <p:blipFill>
          <a:blip r:embed="rId5"/>
          <a:stretch>
            <a:fillRect/>
          </a:stretch>
        </p:blipFill>
        <p:spPr>
          <a:xfrm>
            <a:off x="413327" y="1514763"/>
            <a:ext cx="2463800" cy="1424157"/>
          </a:xfrm>
          <a:prstGeom prst="rect">
            <a:avLst/>
          </a:prstGeom>
        </p:spPr>
      </p:pic>
      <p:pic>
        <p:nvPicPr>
          <p:cNvPr id="10" name="Picture 9"/>
          <p:cNvPicPr>
            <a:picLocks noChangeAspect="1"/>
          </p:cNvPicPr>
          <p:nvPr/>
        </p:nvPicPr>
        <p:blipFill>
          <a:blip r:embed="rId6"/>
          <a:stretch>
            <a:fillRect/>
          </a:stretch>
        </p:blipFill>
        <p:spPr>
          <a:xfrm>
            <a:off x="509155" y="3172690"/>
            <a:ext cx="2349500" cy="1501839"/>
          </a:xfrm>
          <a:prstGeom prst="rect">
            <a:avLst/>
          </a:prstGeom>
        </p:spPr>
      </p:pic>
      <p:pic>
        <p:nvPicPr>
          <p:cNvPr id="12" name="Picture 11"/>
          <p:cNvPicPr>
            <a:picLocks noChangeAspect="1"/>
          </p:cNvPicPr>
          <p:nvPr/>
        </p:nvPicPr>
        <p:blipFill>
          <a:blip r:embed="rId7"/>
          <a:stretch>
            <a:fillRect/>
          </a:stretch>
        </p:blipFill>
        <p:spPr>
          <a:xfrm>
            <a:off x="457200" y="4908549"/>
            <a:ext cx="2387600" cy="1475945"/>
          </a:xfrm>
          <a:prstGeom prst="rect">
            <a:avLst/>
          </a:prstGeom>
        </p:spPr>
      </p:pic>
      <p:pic>
        <p:nvPicPr>
          <p:cNvPr id="13" name="Picture 12"/>
          <p:cNvPicPr>
            <a:picLocks noChangeAspect="1"/>
          </p:cNvPicPr>
          <p:nvPr/>
        </p:nvPicPr>
        <p:blipFill>
          <a:blip r:embed="rId8"/>
          <a:stretch>
            <a:fillRect/>
          </a:stretch>
        </p:blipFill>
        <p:spPr>
          <a:xfrm>
            <a:off x="5562600" y="1485900"/>
            <a:ext cx="2540000" cy="1462998"/>
          </a:xfrm>
          <a:prstGeom prst="rect">
            <a:avLst/>
          </a:prstGeom>
        </p:spPr>
      </p:pic>
      <p:pic>
        <p:nvPicPr>
          <p:cNvPr id="14" name="Picture 13"/>
          <p:cNvPicPr>
            <a:picLocks noChangeAspect="1"/>
          </p:cNvPicPr>
          <p:nvPr/>
        </p:nvPicPr>
        <p:blipFill>
          <a:blip r:embed="rId9"/>
          <a:stretch>
            <a:fillRect/>
          </a:stretch>
        </p:blipFill>
        <p:spPr>
          <a:xfrm>
            <a:off x="5712114" y="3191164"/>
            <a:ext cx="2400300" cy="1488892"/>
          </a:xfrm>
          <a:prstGeom prst="rect">
            <a:avLst/>
          </a:prstGeom>
        </p:spPr>
      </p:pic>
      <p:pic>
        <p:nvPicPr>
          <p:cNvPr id="15" name="Picture 14"/>
          <p:cNvPicPr>
            <a:picLocks noChangeAspect="1"/>
          </p:cNvPicPr>
          <p:nvPr/>
        </p:nvPicPr>
        <p:blipFill>
          <a:blip r:embed="rId10"/>
          <a:stretch>
            <a:fillRect/>
          </a:stretch>
        </p:blipFill>
        <p:spPr>
          <a:xfrm>
            <a:off x="5742709" y="4887768"/>
            <a:ext cx="2349500" cy="1462998"/>
          </a:xfrm>
          <a:prstGeom prst="rect">
            <a:avLst/>
          </a:prstGeom>
        </p:spPr>
      </p:pic>
      <p:sp>
        <p:nvSpPr>
          <p:cNvPr id="16" name="TextBox 15"/>
          <p:cNvSpPr txBox="1"/>
          <p:nvPr/>
        </p:nvSpPr>
        <p:spPr>
          <a:xfrm>
            <a:off x="3276600" y="2032000"/>
            <a:ext cx="2286000" cy="369332"/>
          </a:xfrm>
          <a:prstGeom prst="rect">
            <a:avLst/>
          </a:prstGeom>
          <a:noFill/>
        </p:spPr>
        <p:txBody>
          <a:bodyPr wrap="square" rtlCol="0">
            <a:spAutoFit/>
          </a:bodyPr>
          <a:lstStyle/>
          <a:p>
            <a:r>
              <a:rPr lang="en-US" i="1" dirty="0" err="1" smtClean="0">
                <a:latin typeface="Wingdings"/>
                <a:ea typeface="Wingdings"/>
                <a:cs typeface="Wingdings"/>
              </a:rPr>
              <a:t></a:t>
            </a:r>
            <a:r>
              <a:rPr lang="en-US" i="1" dirty="0" smtClean="0">
                <a:latin typeface="Wingdings"/>
                <a:ea typeface="Wingdings"/>
                <a:cs typeface="Wingdings"/>
              </a:rPr>
              <a:t>		</a:t>
            </a:r>
            <a:r>
              <a:rPr lang="en-US" i="1" dirty="0" err="1" smtClean="0"/>
              <a:t>l</a:t>
            </a:r>
            <a:r>
              <a:rPr lang="en-US" i="1" dirty="0" smtClean="0"/>
              <a:t>=0 		</a:t>
            </a:r>
            <a:r>
              <a:rPr lang="en-US" i="1" dirty="0" err="1" smtClean="0">
                <a:latin typeface="Wingdings"/>
                <a:ea typeface="Wingdings"/>
                <a:cs typeface="Wingdings"/>
              </a:rPr>
              <a:t></a:t>
            </a:r>
            <a:endParaRPr lang="en-US" i="1" dirty="0"/>
          </a:p>
        </p:txBody>
      </p:sp>
      <p:sp>
        <p:nvSpPr>
          <p:cNvPr id="19" name="TextBox 18"/>
          <p:cNvSpPr txBox="1"/>
          <p:nvPr/>
        </p:nvSpPr>
        <p:spPr>
          <a:xfrm>
            <a:off x="141980" y="1485900"/>
            <a:ext cx="630439" cy="376512"/>
          </a:xfrm>
          <a:prstGeom prst="rect">
            <a:avLst/>
          </a:prstGeom>
          <a:noFill/>
        </p:spPr>
        <p:txBody>
          <a:bodyPr wrap="square" rtlCol="0">
            <a:spAutoFit/>
          </a:bodyPr>
          <a:lstStyle/>
          <a:p>
            <a:r>
              <a:rPr lang="en-US" dirty="0" smtClean="0"/>
              <a:t>Q’=0</a:t>
            </a:r>
            <a:endParaRPr lang="en-US" dirty="0"/>
          </a:p>
        </p:txBody>
      </p:sp>
      <p:sp>
        <p:nvSpPr>
          <p:cNvPr id="20" name="TextBox 19"/>
          <p:cNvSpPr txBox="1"/>
          <p:nvPr/>
        </p:nvSpPr>
        <p:spPr>
          <a:xfrm>
            <a:off x="8112414" y="1485900"/>
            <a:ext cx="630439" cy="376512"/>
          </a:xfrm>
          <a:prstGeom prst="rect">
            <a:avLst/>
          </a:prstGeom>
          <a:noFill/>
        </p:spPr>
        <p:txBody>
          <a:bodyPr wrap="square" rtlCol="0">
            <a:spAutoFit/>
          </a:bodyPr>
          <a:lstStyle/>
          <a:p>
            <a:r>
              <a:rPr lang="en-US" dirty="0" smtClean="0"/>
              <a:t>Q’≠0</a:t>
            </a:r>
            <a:endParaRPr lang="en-US" dirty="0"/>
          </a:p>
        </p:txBody>
      </p:sp>
      <p:sp>
        <p:nvSpPr>
          <p:cNvPr id="21" name="Rectangle 20"/>
          <p:cNvSpPr/>
          <p:nvPr/>
        </p:nvSpPr>
        <p:spPr>
          <a:xfrm>
            <a:off x="141980" y="1392053"/>
            <a:ext cx="2982220" cy="506080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5734598" y="1388589"/>
            <a:ext cx="2982220" cy="506080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276600" y="3810000"/>
            <a:ext cx="2286000" cy="369332"/>
          </a:xfrm>
          <a:prstGeom prst="rect">
            <a:avLst/>
          </a:prstGeom>
          <a:noFill/>
        </p:spPr>
        <p:txBody>
          <a:bodyPr wrap="square" rtlCol="0">
            <a:spAutoFit/>
          </a:bodyPr>
          <a:lstStyle/>
          <a:p>
            <a:r>
              <a:rPr lang="en-US" i="1" dirty="0" err="1" smtClean="0">
                <a:latin typeface="Wingdings"/>
                <a:ea typeface="Wingdings"/>
                <a:cs typeface="Wingdings"/>
              </a:rPr>
              <a:t></a:t>
            </a:r>
            <a:r>
              <a:rPr lang="en-US" i="1" dirty="0" smtClean="0">
                <a:latin typeface="Wingdings"/>
                <a:ea typeface="Wingdings"/>
                <a:cs typeface="Wingdings"/>
              </a:rPr>
              <a:t>		</a:t>
            </a:r>
            <a:r>
              <a:rPr lang="en-US" i="1" dirty="0" err="1" smtClean="0"/>
              <a:t>l</a:t>
            </a:r>
            <a:r>
              <a:rPr lang="en-US" i="1" dirty="0" smtClean="0"/>
              <a:t>=1 		</a:t>
            </a:r>
            <a:r>
              <a:rPr lang="en-US" i="1" dirty="0" err="1" smtClean="0">
                <a:latin typeface="Wingdings"/>
                <a:ea typeface="Wingdings"/>
                <a:cs typeface="Wingdings"/>
              </a:rPr>
              <a:t></a:t>
            </a:r>
            <a:endParaRPr lang="en-US" i="1" dirty="0"/>
          </a:p>
        </p:txBody>
      </p:sp>
      <p:sp>
        <p:nvSpPr>
          <p:cNvPr id="24" name="TextBox 23"/>
          <p:cNvSpPr txBox="1"/>
          <p:nvPr/>
        </p:nvSpPr>
        <p:spPr>
          <a:xfrm>
            <a:off x="3276600" y="5486400"/>
            <a:ext cx="2286000" cy="369332"/>
          </a:xfrm>
          <a:prstGeom prst="rect">
            <a:avLst/>
          </a:prstGeom>
          <a:noFill/>
        </p:spPr>
        <p:txBody>
          <a:bodyPr wrap="square" rtlCol="0">
            <a:spAutoFit/>
          </a:bodyPr>
          <a:lstStyle/>
          <a:p>
            <a:r>
              <a:rPr lang="en-US" i="1" dirty="0" err="1" smtClean="0">
                <a:latin typeface="Wingdings"/>
                <a:ea typeface="Wingdings"/>
                <a:cs typeface="Wingdings"/>
              </a:rPr>
              <a:t></a:t>
            </a:r>
            <a:r>
              <a:rPr lang="en-US" i="1" dirty="0" smtClean="0">
                <a:latin typeface="Wingdings"/>
                <a:ea typeface="Wingdings"/>
                <a:cs typeface="Wingdings"/>
              </a:rPr>
              <a:t>		</a:t>
            </a:r>
            <a:r>
              <a:rPr lang="en-US" i="1" dirty="0" err="1" smtClean="0"/>
              <a:t>l</a:t>
            </a:r>
            <a:r>
              <a:rPr lang="en-US" i="1" dirty="0" smtClean="0"/>
              <a:t>=2 		</a:t>
            </a:r>
            <a:r>
              <a:rPr lang="en-US" i="1" dirty="0" err="1" smtClean="0">
                <a:latin typeface="Wingdings"/>
                <a:ea typeface="Wingdings"/>
                <a:cs typeface="Wingdings"/>
              </a:rPr>
              <a:t></a:t>
            </a:r>
            <a:endParaRPr lang="en-US" i="1" dirty="0"/>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2600" dirty="0" smtClean="0">
                <a:latin typeface="Arial Rounded MT Bold"/>
                <a:cs typeface="Arial Rounded MT Bold"/>
              </a:rPr>
              <a:t>A glance into the head-tail modes</a:t>
            </a:r>
            <a:br>
              <a:rPr lang="en-US" sz="2600" dirty="0" smtClean="0">
                <a:latin typeface="Arial Rounded MT Bold"/>
                <a:cs typeface="Arial Rounded MT Bold"/>
              </a:rPr>
            </a:br>
            <a:r>
              <a:rPr lang="en-US" sz="2600" dirty="0" smtClean="0">
                <a:latin typeface="Arial Rounded MT Bold"/>
                <a:cs typeface="Arial Rounded MT Bold"/>
              </a:rPr>
              <a:t>(experimental observations)</a:t>
            </a:r>
            <a:br>
              <a:rPr lang="en-US" sz="2600" dirty="0" smtClean="0">
                <a:latin typeface="Arial Rounded MT Bold"/>
                <a:cs typeface="Arial Rounded MT Bold"/>
              </a:rPr>
            </a:br>
            <a:endParaRPr lang="en-US" sz="26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70</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pic>
        <p:nvPicPr>
          <p:cNvPr id="25" name="Picture 24"/>
          <p:cNvPicPr>
            <a:picLocks noChangeAspect="1"/>
          </p:cNvPicPr>
          <p:nvPr/>
        </p:nvPicPr>
        <p:blipFill>
          <a:blip r:embed="rId5"/>
          <a:stretch>
            <a:fillRect/>
          </a:stretch>
        </p:blipFill>
        <p:spPr>
          <a:xfrm>
            <a:off x="412920" y="1485903"/>
            <a:ext cx="8273880" cy="3526195"/>
          </a:xfrm>
          <a:prstGeom prst="rect">
            <a:avLst/>
          </a:prstGeom>
        </p:spPr>
      </p:pic>
      <p:sp>
        <p:nvSpPr>
          <p:cNvPr id="26" name="Content Placeholder 2"/>
          <p:cNvSpPr>
            <a:spLocks noGrp="1"/>
          </p:cNvSpPr>
          <p:nvPr>
            <p:ph idx="1"/>
          </p:nvPr>
        </p:nvSpPr>
        <p:spPr>
          <a:xfrm>
            <a:off x="457200" y="5012098"/>
            <a:ext cx="8325529" cy="1344252"/>
          </a:xfrm>
        </p:spPr>
        <p:txBody>
          <a:bodyPr>
            <a:normAutofit fontScale="55000" lnSpcReduction="20000"/>
          </a:bodyPr>
          <a:lstStyle/>
          <a:p>
            <a:r>
              <a:rPr lang="en-US" dirty="0" smtClean="0"/>
              <a:t>The mode that gets first excited in the machine depends on</a:t>
            </a:r>
          </a:p>
          <a:p>
            <a:pPr lvl="1"/>
            <a:r>
              <a:rPr lang="en-US" dirty="0" smtClean="0"/>
              <a:t>The spectrum of the exciting impedance</a:t>
            </a:r>
          </a:p>
          <a:p>
            <a:pPr lvl="1"/>
            <a:r>
              <a:rPr lang="en-US" dirty="0" smtClean="0"/>
              <a:t>The chromaticity setting</a:t>
            </a:r>
          </a:p>
          <a:p>
            <a:r>
              <a:rPr lang="en-US" dirty="0" smtClean="0"/>
              <a:t>Head-tail instabilities are a good diagnostics tool to identify and quantify the main impedance sources in a machine</a:t>
            </a:r>
          </a:p>
          <a:p>
            <a:pPr lvl="1">
              <a:buNone/>
            </a:pPr>
            <a:endParaRPr lang="en-US" dirty="0" smtClean="0"/>
          </a:p>
          <a:p>
            <a:pPr lvl="2">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err="1" smtClean="0">
                <a:latin typeface="Arial Rounded MT Bold"/>
                <a:cs typeface="Arial Rounded MT Bold"/>
              </a:rPr>
              <a:t>Macroparticle</a:t>
            </a:r>
            <a:r>
              <a:rPr lang="en-US" sz="3000" dirty="0" smtClean="0">
                <a:latin typeface="Arial Rounded MT Bold"/>
                <a:cs typeface="Arial Rounded MT Bold"/>
              </a:rPr>
              <a:t> simulation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71</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12" name="Content Placeholder 2"/>
          <p:cNvSpPr>
            <a:spLocks noGrp="1"/>
          </p:cNvSpPr>
          <p:nvPr>
            <p:ph idx="1"/>
          </p:nvPr>
        </p:nvSpPr>
        <p:spPr>
          <a:xfrm>
            <a:off x="361271" y="1219200"/>
            <a:ext cx="8325529" cy="1143000"/>
          </a:xfrm>
        </p:spPr>
        <p:txBody>
          <a:bodyPr>
            <a:normAutofit fontScale="62500" lnSpcReduction="20000"/>
          </a:bodyPr>
          <a:lstStyle/>
          <a:p>
            <a:r>
              <a:rPr lang="en-US" dirty="0" smtClean="0"/>
              <a:t>We have simulated the evolution of a long PS bunch under the effect of a transverse resistive wall impedance lumped in one point of the ring</a:t>
            </a:r>
          </a:p>
          <a:p>
            <a:r>
              <a:rPr lang="en-US" dirty="0" smtClean="0"/>
              <a:t>We have used parameters at injection (below transition!) and three different chromaticity values: </a:t>
            </a:r>
            <a:r>
              <a:rPr lang="en-US" dirty="0" err="1" smtClean="0">
                <a:latin typeface="Symbol" charset="2"/>
                <a:cs typeface="Symbol" charset="2"/>
              </a:rPr>
              <a:t>x</a:t>
            </a:r>
            <a:r>
              <a:rPr lang="en-US" baseline="-25000" dirty="0" err="1" smtClean="0"/>
              <a:t>x,y</a:t>
            </a:r>
            <a:r>
              <a:rPr lang="en-US" dirty="0" smtClean="0"/>
              <a:t>= ±0.15, -0.3</a:t>
            </a:r>
          </a:p>
          <a:p>
            <a:pPr lvl="1"/>
            <a:endParaRPr lang="en-US" dirty="0" smtClean="0"/>
          </a:p>
          <a:p>
            <a:pPr lvl="2">
              <a:buNone/>
            </a:pPr>
            <a:endParaRPr lang="en-US" dirty="0" smtClean="0"/>
          </a:p>
          <a:p>
            <a:endParaRPr lang="en-US" dirty="0"/>
          </a:p>
        </p:txBody>
      </p:sp>
      <p:sp>
        <p:nvSpPr>
          <p:cNvPr id="16" name="Oval 15"/>
          <p:cNvSpPr/>
          <p:nvPr/>
        </p:nvSpPr>
        <p:spPr>
          <a:xfrm>
            <a:off x="736783" y="3554896"/>
            <a:ext cx="3094200" cy="2835275"/>
          </a:xfrm>
          <a:prstGeom prst="ellipse">
            <a:avLst/>
          </a:prstGeom>
          <a:noFill/>
          <a:ln>
            <a:solidFill>
              <a:srgbClr val="00009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1288925" y="4527826"/>
            <a:ext cx="2542058" cy="1246495"/>
          </a:xfrm>
          <a:prstGeom prst="rect">
            <a:avLst/>
          </a:prstGeom>
          <a:noFill/>
        </p:spPr>
        <p:txBody>
          <a:bodyPr wrap="square" rtlCol="0">
            <a:spAutoFit/>
          </a:bodyPr>
          <a:lstStyle/>
          <a:p>
            <a:r>
              <a:rPr lang="en-US" sz="1500" dirty="0" smtClean="0"/>
              <a:t>PS ring:</a:t>
            </a:r>
          </a:p>
          <a:p>
            <a:r>
              <a:rPr lang="en-US" sz="1500" dirty="0" smtClean="0"/>
              <a:t>Transverse </a:t>
            </a:r>
            <a:r>
              <a:rPr lang="en-US" sz="1500" dirty="0" err="1" smtClean="0">
                <a:sym typeface="Wingdings"/>
              </a:rPr>
              <a:t></a:t>
            </a:r>
            <a:r>
              <a:rPr lang="en-US" sz="1500" dirty="0" smtClean="0"/>
              <a:t> 1-turn map </a:t>
            </a:r>
            <a:r>
              <a:rPr lang="en-US" sz="1500" b="1" u="sng" dirty="0" smtClean="0"/>
              <a:t>M </a:t>
            </a:r>
            <a:r>
              <a:rPr lang="en-US" sz="1500" dirty="0" smtClean="0"/>
              <a:t>with chromaticity</a:t>
            </a:r>
            <a:endParaRPr lang="en-US" sz="1500" b="1" u="sng" dirty="0" smtClean="0"/>
          </a:p>
          <a:p>
            <a:r>
              <a:rPr lang="en-US" sz="1500" dirty="0" smtClean="0"/>
              <a:t>Longitudinal </a:t>
            </a:r>
            <a:r>
              <a:rPr lang="en-US" sz="1500" dirty="0" err="1" smtClean="0">
                <a:sym typeface="Wingdings"/>
              </a:rPr>
              <a:t></a:t>
            </a:r>
            <a:r>
              <a:rPr lang="en-US" sz="1500" dirty="0" smtClean="0"/>
              <a:t> kick from sinusoidal voltage</a:t>
            </a:r>
            <a:endParaRPr lang="en-US" sz="1500" dirty="0"/>
          </a:p>
        </p:txBody>
      </p:sp>
      <p:sp>
        <p:nvSpPr>
          <p:cNvPr id="32" name="Oval 31"/>
          <p:cNvSpPr>
            <a:spLocks noChangeArrowheads="1"/>
          </p:cNvSpPr>
          <p:nvPr/>
        </p:nvSpPr>
        <p:spPr bwMode="auto">
          <a:xfrm rot="19979092">
            <a:off x="1100958" y="3649183"/>
            <a:ext cx="762000" cy="360990"/>
          </a:xfrm>
          <a:prstGeom prst="ellipse">
            <a:avLst/>
          </a:prstGeom>
          <a:solidFill>
            <a:srgbClr val="3366FF"/>
          </a:solidFill>
          <a:ln w="28575">
            <a:solidFill>
              <a:srgbClr val="0000FF"/>
            </a:solidFill>
            <a:round/>
            <a:headEnd/>
            <a:tailEnd/>
          </a:ln>
        </p:spPr>
        <p:txBody>
          <a:bodyPr wrap="none" anchor="ctr">
            <a:prstTxWarp prst="textNoShape">
              <a:avLst/>
            </a:prstTxWarp>
          </a:bodyPr>
          <a:lstStyle/>
          <a:p>
            <a:endParaRPr lang="en-US"/>
          </a:p>
        </p:txBody>
      </p:sp>
      <p:grpSp>
        <p:nvGrpSpPr>
          <p:cNvPr id="3" name="Group 21"/>
          <p:cNvGrpSpPr/>
          <p:nvPr/>
        </p:nvGrpSpPr>
        <p:grpSpPr>
          <a:xfrm>
            <a:off x="2224081" y="3405078"/>
            <a:ext cx="6127919" cy="2202748"/>
            <a:chOff x="2224081" y="3405078"/>
            <a:chExt cx="6127919" cy="2202748"/>
          </a:xfrm>
        </p:grpSpPr>
        <p:grpSp>
          <p:nvGrpSpPr>
            <p:cNvPr id="4" name="Group 32"/>
            <p:cNvGrpSpPr/>
            <p:nvPr/>
          </p:nvGrpSpPr>
          <p:grpSpPr>
            <a:xfrm>
              <a:off x="2224081" y="3405078"/>
              <a:ext cx="2576519" cy="824052"/>
              <a:chOff x="2224081" y="3405078"/>
              <a:chExt cx="2576519" cy="824052"/>
            </a:xfrm>
          </p:grpSpPr>
          <p:sp>
            <p:nvSpPr>
              <p:cNvPr id="19" name="Oval 18"/>
              <p:cNvSpPr>
                <a:spLocks noChangeArrowheads="1"/>
              </p:cNvSpPr>
              <p:nvPr/>
            </p:nvSpPr>
            <p:spPr bwMode="auto">
              <a:xfrm rot="919597">
                <a:off x="2224081" y="3405078"/>
                <a:ext cx="762000" cy="360990"/>
              </a:xfrm>
              <a:prstGeom prst="ellipse">
                <a:avLst/>
              </a:prstGeom>
              <a:solidFill>
                <a:srgbClr val="3366FF"/>
              </a:solidFill>
              <a:ln w="28575">
                <a:solidFill>
                  <a:srgbClr val="0000FF"/>
                </a:solidFill>
                <a:round/>
                <a:headEnd/>
                <a:tailEnd/>
              </a:ln>
            </p:spPr>
            <p:txBody>
              <a:bodyPr wrap="none" anchor="ctr">
                <a:prstTxWarp prst="textNoShape">
                  <a:avLst/>
                </a:prstTxWarp>
              </a:bodyPr>
              <a:lstStyle/>
              <a:p>
                <a:endParaRPr lang="en-US"/>
              </a:p>
            </p:txBody>
          </p:sp>
          <p:grpSp>
            <p:nvGrpSpPr>
              <p:cNvPr id="5" name="Group 30"/>
              <p:cNvGrpSpPr/>
              <p:nvPr/>
            </p:nvGrpSpPr>
            <p:grpSpPr>
              <a:xfrm>
                <a:off x="2971800" y="3629715"/>
                <a:ext cx="1828800" cy="599415"/>
                <a:chOff x="2971800" y="3629715"/>
                <a:chExt cx="1828800" cy="599415"/>
              </a:xfrm>
            </p:grpSpPr>
            <p:sp>
              <p:nvSpPr>
                <p:cNvPr id="27" name="Rectangle 26"/>
                <p:cNvSpPr/>
                <p:nvPr/>
              </p:nvSpPr>
              <p:spPr>
                <a:xfrm rot="2445780">
                  <a:off x="2971800" y="3629715"/>
                  <a:ext cx="533400" cy="483980"/>
                </a:xfrm>
                <a:prstGeom prst="rect">
                  <a:avLst/>
                </a:prstGeom>
                <a:solidFill>
                  <a:srgbClr val="FFFFFF"/>
                </a:solidFill>
                <a:ln>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Arrow Connector 28"/>
                <p:cNvCxnSpPr/>
                <p:nvPr/>
              </p:nvCxnSpPr>
              <p:spPr>
                <a:xfrm>
                  <a:off x="3598506" y="3962400"/>
                  <a:ext cx="1202094" cy="266730"/>
                </a:xfrm>
                <a:prstGeom prst="straightConnector1">
                  <a:avLst/>
                </a:prstGeom>
                <a:ln>
                  <a:solidFill>
                    <a:srgbClr val="00009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7" name="Group 16"/>
            <p:cNvGrpSpPr>
              <a:grpSpLocks noChangeAspect="1"/>
            </p:cNvGrpSpPr>
            <p:nvPr/>
          </p:nvGrpSpPr>
          <p:grpSpPr>
            <a:xfrm>
              <a:off x="4985766" y="3447826"/>
              <a:ext cx="3366234" cy="2160000"/>
              <a:chOff x="4080790" y="3810000"/>
              <a:chExt cx="4207792" cy="2700000"/>
            </a:xfrm>
          </p:grpSpPr>
          <p:pic>
            <p:nvPicPr>
              <p:cNvPr id="18" name="Picture 17" descr="ResWall.pdf"/>
              <p:cNvPicPr>
                <a:picLocks noChangeAspect="1"/>
              </p:cNvPicPr>
              <p:nvPr/>
            </p:nvPicPr>
            <p:blipFill>
              <a:blip r:embed="rId5"/>
              <a:stretch>
                <a:fillRect/>
              </a:stretch>
            </p:blipFill>
            <p:spPr>
              <a:xfrm>
                <a:off x="4080790" y="3810000"/>
                <a:ext cx="4207792" cy="2700000"/>
              </a:xfrm>
              <a:prstGeom prst="rect">
                <a:avLst/>
              </a:prstGeom>
            </p:spPr>
          </p:pic>
          <p:sp>
            <p:nvSpPr>
              <p:cNvPr id="20" name="TextBox 19"/>
              <p:cNvSpPr txBox="1"/>
              <p:nvPr/>
            </p:nvSpPr>
            <p:spPr>
              <a:xfrm>
                <a:off x="4800600" y="4071385"/>
                <a:ext cx="1239482" cy="423193"/>
              </a:xfrm>
              <a:prstGeom prst="rect">
                <a:avLst/>
              </a:prstGeom>
              <a:noFill/>
            </p:spPr>
            <p:txBody>
              <a:bodyPr wrap="square" rtlCol="0">
                <a:spAutoFit/>
              </a:bodyPr>
              <a:lstStyle/>
              <a:p>
                <a:r>
                  <a:rPr lang="en-US" sz="1600" b="1" dirty="0" err="1" smtClean="0">
                    <a:solidFill>
                      <a:srgbClr val="000090"/>
                    </a:solidFill>
                  </a:rPr>
                  <a:t>Re[Z</a:t>
                </a:r>
                <a:r>
                  <a:rPr lang="en-US" sz="1600" b="1" baseline="-25000" dirty="0" err="1" smtClean="0">
                    <a:solidFill>
                      <a:srgbClr val="000090"/>
                    </a:solidFill>
                  </a:rPr>
                  <a:t>x,y</a:t>
                </a:r>
                <a:r>
                  <a:rPr lang="en-US" sz="1600" b="1" dirty="0" smtClean="0">
                    <a:solidFill>
                      <a:srgbClr val="000090"/>
                    </a:solidFill>
                  </a:rPr>
                  <a:t>]</a:t>
                </a:r>
                <a:endParaRPr lang="en-US" sz="1600" b="1" dirty="0">
                  <a:solidFill>
                    <a:srgbClr val="000090"/>
                  </a:solidFill>
                </a:endParaRPr>
              </a:p>
            </p:txBody>
          </p:sp>
          <p:sp>
            <p:nvSpPr>
              <p:cNvPr id="21" name="TextBox 20"/>
              <p:cNvSpPr txBox="1"/>
              <p:nvPr/>
            </p:nvSpPr>
            <p:spPr>
              <a:xfrm>
                <a:off x="4420832" y="5814826"/>
                <a:ext cx="1220506" cy="423192"/>
              </a:xfrm>
              <a:prstGeom prst="rect">
                <a:avLst/>
              </a:prstGeom>
              <a:noFill/>
            </p:spPr>
            <p:txBody>
              <a:bodyPr wrap="square" rtlCol="0">
                <a:spAutoFit/>
              </a:bodyPr>
              <a:lstStyle/>
              <a:p>
                <a:r>
                  <a:rPr lang="en-US" sz="1600" b="1" dirty="0" err="1" smtClean="0">
                    <a:solidFill>
                      <a:srgbClr val="FF0000"/>
                    </a:solidFill>
                  </a:rPr>
                  <a:t>Im[Z</a:t>
                </a:r>
                <a:r>
                  <a:rPr lang="en-US" sz="1600" b="1" baseline="-25000" dirty="0" err="1" smtClean="0">
                    <a:solidFill>
                      <a:srgbClr val="FF0000"/>
                    </a:solidFill>
                  </a:rPr>
                  <a:t>x,y</a:t>
                </a:r>
                <a:r>
                  <a:rPr lang="en-US" sz="1600" b="1" dirty="0" smtClean="0">
                    <a:solidFill>
                      <a:srgbClr val="FF0000"/>
                    </a:solidFill>
                  </a:rPr>
                  <a:t>]</a:t>
                </a:r>
                <a:endParaRPr lang="en-US" sz="1600" b="1" dirty="0">
                  <a:solidFill>
                    <a:srgbClr val="FF0000"/>
                  </a:solidFill>
                </a:endParaRPr>
              </a:p>
            </p:txBody>
          </p:sp>
        </p:gr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3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Sxi+015.mov">
            <a:hlinkClick r:id="" action="ppaction://media"/>
          </p:cNvPr>
          <p:cNvPicPr>
            <a:picLocks/>
          </p:cNvPicPr>
          <p:nvPr>
            <a:videoFile r:link="rId2"/>
            <p:extLst>
              <p:ext uri="{DAA4B4D4-6D71-4841-9C94-3DE7FCFB9230}">
                <p14:media xmlns:p14="http://schemas.microsoft.com/office/powerpoint/2010/main" r:embed="rId1"/>
              </p:ext>
            </p:extLst>
          </p:nvPr>
        </p:nvPicPr>
        <p:blipFill>
          <a:blip r:embed="rId5"/>
          <a:stretch>
            <a:fillRect/>
          </a:stretch>
        </p:blipFill>
        <p:spPr>
          <a:xfrm>
            <a:off x="1691680" y="2521118"/>
            <a:ext cx="6695999" cy="4323133"/>
          </a:xfrm>
          <a:prstGeom prst="rect">
            <a:avLst/>
          </a:prstGeom>
        </p:spPr>
      </p:pic>
      <p:sp>
        <p:nvSpPr>
          <p:cNvPr id="2" name="Title 1"/>
          <p:cNvSpPr>
            <a:spLocks noGrp="1"/>
          </p:cNvSpPr>
          <p:nvPr>
            <p:ph type="title"/>
          </p:nvPr>
        </p:nvSpPr>
        <p:spPr>
          <a:xfrm>
            <a:off x="457200" y="274638"/>
            <a:ext cx="8229600" cy="944562"/>
          </a:xfrm>
        </p:spPr>
        <p:txBody>
          <a:bodyPr>
            <a:noAutofit/>
          </a:bodyPr>
          <a:lstStyle/>
          <a:p>
            <a:r>
              <a:rPr lang="en-US" sz="3000" dirty="0" err="1" smtClean="0">
                <a:latin typeface="Arial Rounded MT Bold"/>
                <a:cs typeface="Arial Rounded MT Bold"/>
              </a:rPr>
              <a:t>Macroparticle</a:t>
            </a:r>
            <a:r>
              <a:rPr lang="en-US" sz="3000" dirty="0" smtClean="0">
                <a:latin typeface="Arial Rounded MT Bold"/>
                <a:cs typeface="Arial Rounded MT Bold"/>
              </a:rPr>
              <a:t> simulation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72</a:t>
            </a:fld>
            <a:endParaRPr lang="en-US" dirty="0"/>
          </a:p>
        </p:txBody>
      </p:sp>
      <p:pic>
        <p:nvPicPr>
          <p:cNvPr id="45" name="Picture 44" descr="cern_logo.gif"/>
          <p:cNvPicPr>
            <a:picLocks noChangeAspect="1"/>
          </p:cNvPicPr>
          <p:nvPr/>
        </p:nvPicPr>
        <p:blipFill>
          <a:blip r:embed="rId6"/>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7"/>
          <a:stretch>
            <a:fillRect/>
          </a:stretch>
        </p:blipFill>
        <p:spPr>
          <a:xfrm>
            <a:off x="8352000" y="0"/>
            <a:ext cx="792000" cy="792000"/>
          </a:xfrm>
          <a:prstGeom prst="rect">
            <a:avLst/>
          </a:prstGeom>
        </p:spPr>
      </p:pic>
      <p:sp>
        <p:nvSpPr>
          <p:cNvPr id="12" name="Content Placeholder 2"/>
          <p:cNvSpPr>
            <a:spLocks noGrp="1"/>
          </p:cNvSpPr>
          <p:nvPr>
            <p:ph idx="1"/>
          </p:nvPr>
        </p:nvSpPr>
        <p:spPr>
          <a:xfrm>
            <a:off x="361271" y="1219200"/>
            <a:ext cx="8325529" cy="1152000"/>
          </a:xfrm>
        </p:spPr>
        <p:txBody>
          <a:bodyPr>
            <a:normAutofit fontScale="62500" lnSpcReduction="20000"/>
          </a:bodyPr>
          <a:lstStyle/>
          <a:p>
            <a:r>
              <a:rPr lang="en-US" dirty="0" smtClean="0"/>
              <a:t>We have simulated the evolution of a long PS bunch under the effect of a transverse resistive wall impedance lumped in one point of the ring</a:t>
            </a:r>
          </a:p>
          <a:p>
            <a:r>
              <a:rPr lang="en-US" dirty="0" smtClean="0"/>
              <a:t>We have used parameters at injection (below transition!) a chromaticity values: </a:t>
            </a:r>
            <a:r>
              <a:rPr lang="en-US" dirty="0" err="1" smtClean="0">
                <a:latin typeface="Symbol" charset="2"/>
                <a:cs typeface="Symbol" charset="2"/>
              </a:rPr>
              <a:t>x</a:t>
            </a:r>
            <a:r>
              <a:rPr lang="en-US" baseline="-25000" dirty="0" err="1" smtClean="0"/>
              <a:t>x,y</a:t>
            </a:r>
            <a:r>
              <a:rPr lang="en-US" dirty="0" smtClean="0"/>
              <a:t>= 0.15</a:t>
            </a:r>
          </a:p>
          <a:p>
            <a:pPr lvl="1"/>
            <a:endParaRPr lang="en-US" dirty="0" smtClean="0"/>
          </a:p>
          <a:p>
            <a:pPr lvl="2">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err="1" smtClean="0">
                <a:latin typeface="Arial Rounded MT Bold"/>
                <a:cs typeface="Arial Rounded MT Bold"/>
              </a:rPr>
              <a:t>Macroparticle</a:t>
            </a:r>
            <a:r>
              <a:rPr lang="en-US" sz="3000" dirty="0" smtClean="0">
                <a:latin typeface="Arial Rounded MT Bold"/>
                <a:cs typeface="Arial Rounded MT Bold"/>
              </a:rPr>
              <a:t> simulation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73</a:t>
            </a:fld>
            <a:endParaRPr lang="en-US" dirty="0"/>
          </a:p>
        </p:txBody>
      </p:sp>
      <p:pic>
        <p:nvPicPr>
          <p:cNvPr id="45" name="Picture 44" descr="cern_logo.gif"/>
          <p:cNvPicPr>
            <a:picLocks noChangeAspect="1"/>
          </p:cNvPicPr>
          <p:nvPr/>
        </p:nvPicPr>
        <p:blipFill>
          <a:blip r:embed="rId5"/>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6"/>
          <a:stretch>
            <a:fillRect/>
          </a:stretch>
        </p:blipFill>
        <p:spPr>
          <a:xfrm>
            <a:off x="8352000" y="0"/>
            <a:ext cx="792000" cy="792000"/>
          </a:xfrm>
          <a:prstGeom prst="rect">
            <a:avLst/>
          </a:prstGeom>
        </p:spPr>
      </p:pic>
      <p:sp>
        <p:nvSpPr>
          <p:cNvPr id="12" name="Content Placeholder 2"/>
          <p:cNvSpPr>
            <a:spLocks noGrp="1"/>
          </p:cNvSpPr>
          <p:nvPr>
            <p:ph idx="1"/>
          </p:nvPr>
        </p:nvSpPr>
        <p:spPr>
          <a:xfrm>
            <a:off x="361271" y="1219200"/>
            <a:ext cx="8325529" cy="1152000"/>
          </a:xfrm>
        </p:spPr>
        <p:txBody>
          <a:bodyPr>
            <a:normAutofit fontScale="62500" lnSpcReduction="20000"/>
          </a:bodyPr>
          <a:lstStyle/>
          <a:p>
            <a:r>
              <a:rPr lang="en-US" dirty="0" smtClean="0"/>
              <a:t>We have simulated the evolution of a long PS bunch under the effect of a transverse resistive wall impedance lumped in one point of the ring</a:t>
            </a:r>
          </a:p>
          <a:p>
            <a:r>
              <a:rPr lang="en-US" dirty="0" smtClean="0"/>
              <a:t>We have used parameters at injection (below transition!) a chromaticity values: </a:t>
            </a:r>
            <a:r>
              <a:rPr lang="en-US" dirty="0" err="1" smtClean="0">
                <a:latin typeface="Symbol" charset="2"/>
                <a:cs typeface="Symbol" charset="2"/>
              </a:rPr>
              <a:t>x</a:t>
            </a:r>
            <a:r>
              <a:rPr lang="en-US" baseline="-25000" dirty="0" err="1" smtClean="0"/>
              <a:t>x,y</a:t>
            </a:r>
            <a:r>
              <a:rPr lang="en-US" dirty="0" smtClean="0"/>
              <a:t>= -0.15</a:t>
            </a:r>
          </a:p>
          <a:p>
            <a:pPr lvl="1"/>
            <a:endParaRPr lang="en-US" dirty="0" smtClean="0"/>
          </a:p>
          <a:p>
            <a:pPr lvl="2">
              <a:buNone/>
            </a:pPr>
            <a:endParaRPr lang="en-US" dirty="0" smtClean="0"/>
          </a:p>
          <a:p>
            <a:endParaRPr lang="en-US" dirty="0"/>
          </a:p>
        </p:txBody>
      </p:sp>
      <p:pic>
        <p:nvPicPr>
          <p:cNvPr id="8" name="PSxi-015.mov">
            <a:hlinkClick r:id="" action="ppaction://media"/>
          </p:cNvPr>
          <p:cNvPicPr/>
          <p:nvPr>
            <a:videoFile r:link="rId2"/>
            <p:extLst>
              <p:ext uri="{DAA4B4D4-6D71-4841-9C94-3DE7FCFB9230}">
                <p14:media xmlns:p14="http://schemas.microsoft.com/office/powerpoint/2010/main" r:link="rId1"/>
              </p:ext>
            </p:extLst>
          </p:nvPr>
        </p:nvPicPr>
        <p:blipFill>
          <a:blip r:embed="rId7"/>
          <a:stretch>
            <a:fillRect/>
          </a:stretch>
        </p:blipFill>
        <p:spPr>
          <a:xfrm>
            <a:off x="1690511" y="2523889"/>
            <a:ext cx="6675601" cy="4320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2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err="1" smtClean="0">
                <a:latin typeface="Arial Rounded MT Bold"/>
                <a:cs typeface="Arial Rounded MT Bold"/>
              </a:rPr>
              <a:t>Macroparticle</a:t>
            </a:r>
            <a:r>
              <a:rPr lang="en-US" sz="3000" dirty="0" smtClean="0">
                <a:latin typeface="Arial Rounded MT Bold"/>
                <a:cs typeface="Arial Rounded MT Bold"/>
              </a:rPr>
              <a:t> simulation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74</a:t>
            </a:fld>
            <a:endParaRPr lang="en-US" dirty="0"/>
          </a:p>
        </p:txBody>
      </p:sp>
      <p:pic>
        <p:nvPicPr>
          <p:cNvPr id="45" name="Picture 44" descr="cern_logo.gif"/>
          <p:cNvPicPr>
            <a:picLocks noChangeAspect="1"/>
          </p:cNvPicPr>
          <p:nvPr/>
        </p:nvPicPr>
        <p:blipFill>
          <a:blip r:embed="rId5"/>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6"/>
          <a:stretch>
            <a:fillRect/>
          </a:stretch>
        </p:blipFill>
        <p:spPr>
          <a:xfrm>
            <a:off x="8352000" y="0"/>
            <a:ext cx="792000" cy="792000"/>
          </a:xfrm>
          <a:prstGeom prst="rect">
            <a:avLst/>
          </a:prstGeom>
        </p:spPr>
      </p:pic>
      <p:sp>
        <p:nvSpPr>
          <p:cNvPr id="12" name="Content Placeholder 2"/>
          <p:cNvSpPr>
            <a:spLocks noGrp="1"/>
          </p:cNvSpPr>
          <p:nvPr>
            <p:ph idx="1"/>
          </p:nvPr>
        </p:nvSpPr>
        <p:spPr>
          <a:xfrm>
            <a:off x="361271" y="1219200"/>
            <a:ext cx="8325529" cy="1152000"/>
          </a:xfrm>
        </p:spPr>
        <p:txBody>
          <a:bodyPr>
            <a:normAutofit fontScale="62500" lnSpcReduction="20000"/>
          </a:bodyPr>
          <a:lstStyle/>
          <a:p>
            <a:r>
              <a:rPr lang="en-US" dirty="0" smtClean="0"/>
              <a:t>We have simulated the evolution of a long PS bunch under the effect of a transverse resistive wall impedance lumped in one point of the ring</a:t>
            </a:r>
          </a:p>
          <a:p>
            <a:r>
              <a:rPr lang="en-US" dirty="0" smtClean="0"/>
              <a:t>We have used parameters at injection (below transition!) a chromaticity values: </a:t>
            </a:r>
            <a:r>
              <a:rPr lang="en-US" dirty="0" err="1" smtClean="0">
                <a:latin typeface="Symbol" charset="2"/>
                <a:cs typeface="Symbol" charset="2"/>
              </a:rPr>
              <a:t>x</a:t>
            </a:r>
            <a:r>
              <a:rPr lang="en-US" baseline="-25000" dirty="0" err="1" smtClean="0"/>
              <a:t>x,y</a:t>
            </a:r>
            <a:r>
              <a:rPr lang="en-US" dirty="0" smtClean="0"/>
              <a:t>= -0.3</a:t>
            </a:r>
          </a:p>
          <a:p>
            <a:pPr lvl="1"/>
            <a:endParaRPr lang="en-US" dirty="0" smtClean="0"/>
          </a:p>
          <a:p>
            <a:pPr lvl="2">
              <a:buNone/>
            </a:pPr>
            <a:endParaRPr lang="en-US" dirty="0" smtClean="0"/>
          </a:p>
          <a:p>
            <a:endParaRPr lang="en-US" dirty="0"/>
          </a:p>
        </p:txBody>
      </p:sp>
      <p:pic>
        <p:nvPicPr>
          <p:cNvPr id="9" name="PSxi-03.mov">
            <a:hlinkClick r:id="" action="ppaction://media"/>
          </p:cNvPr>
          <p:cNvPicPr/>
          <p:nvPr>
            <a:videoFile r:link="rId2"/>
            <p:extLst>
              <p:ext uri="{DAA4B4D4-6D71-4841-9C94-3DE7FCFB9230}">
                <p14:media xmlns:p14="http://schemas.microsoft.com/office/powerpoint/2010/main" r:link="rId1"/>
              </p:ext>
            </p:extLst>
          </p:nvPr>
        </p:nvPicPr>
        <p:blipFill>
          <a:blip r:embed="rId7"/>
          <a:stretch>
            <a:fillRect/>
          </a:stretch>
        </p:blipFill>
        <p:spPr>
          <a:xfrm>
            <a:off x="1690511" y="2523889"/>
            <a:ext cx="6675601" cy="43200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3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62000"/>
          </a:xfrm>
        </p:spPr>
        <p:txBody>
          <a:bodyPr>
            <a:normAutofit/>
          </a:bodyPr>
          <a:lstStyle/>
          <a:p>
            <a:r>
              <a:rPr lang="en-US" sz="3800" b="1" dirty="0" smtClean="0">
                <a:latin typeface="Arial Rounded MT Bold"/>
                <a:cs typeface="Arial Rounded MT Bold"/>
              </a:rPr>
              <a:t>Conclusions</a:t>
            </a:r>
            <a:endParaRPr lang="en-US" sz="3800" b="1" dirty="0">
              <a:latin typeface="Arial Rounded MT Bold"/>
              <a:cs typeface="Arial Rounded MT Bold"/>
            </a:endParaRPr>
          </a:p>
        </p:txBody>
      </p:sp>
      <p:sp>
        <p:nvSpPr>
          <p:cNvPr id="3" name="Content Placeholder 2"/>
          <p:cNvSpPr>
            <a:spLocks noGrp="1"/>
          </p:cNvSpPr>
          <p:nvPr>
            <p:ph idx="1"/>
          </p:nvPr>
        </p:nvSpPr>
        <p:spPr>
          <a:xfrm>
            <a:off x="378491" y="1611143"/>
            <a:ext cx="8325529" cy="4482153"/>
          </a:xfrm>
        </p:spPr>
        <p:txBody>
          <a:bodyPr>
            <a:normAutofit fontScale="77500" lnSpcReduction="20000"/>
          </a:bodyPr>
          <a:lstStyle/>
          <a:p>
            <a:r>
              <a:rPr lang="en-US" dirty="0" smtClean="0"/>
              <a:t>A particle beam can be driven </a:t>
            </a:r>
            <a:r>
              <a:rPr lang="en-US" b="1" dirty="0" smtClean="0">
                <a:solidFill>
                  <a:srgbClr val="000000"/>
                </a:solidFill>
              </a:rPr>
              <a:t>unstable</a:t>
            </a:r>
            <a:r>
              <a:rPr lang="en-US" dirty="0" smtClean="0"/>
              <a:t> by its interaction with its own induced EM fields</a:t>
            </a:r>
          </a:p>
          <a:p>
            <a:pPr lvl="1"/>
            <a:r>
              <a:rPr lang="en-US" dirty="0" smtClean="0"/>
              <a:t>Longitudinal, transverse</a:t>
            </a:r>
          </a:p>
          <a:p>
            <a:pPr lvl="1"/>
            <a:r>
              <a:rPr lang="en-US" dirty="0" smtClean="0"/>
              <a:t>Multi-bunch, single bunch</a:t>
            </a:r>
          </a:p>
          <a:p>
            <a:pPr lvl="1"/>
            <a:endParaRPr lang="en-US" dirty="0" smtClean="0"/>
          </a:p>
          <a:p>
            <a:r>
              <a:rPr lang="en-US" dirty="0" smtClean="0"/>
              <a:t>Simplified models within the </a:t>
            </a:r>
            <a:r>
              <a:rPr lang="en-US" b="1" dirty="0" smtClean="0"/>
              <a:t>wake/impedance framework </a:t>
            </a:r>
            <a:r>
              <a:rPr lang="en-US" dirty="0" smtClean="0"/>
              <a:t>can be adopted to explain the mechanism of the instability</a:t>
            </a:r>
          </a:p>
          <a:p>
            <a:pPr lvl="1"/>
            <a:r>
              <a:rPr lang="en-US" dirty="0" smtClean="0"/>
              <a:t>Stability criteria involving beam/machine parameters</a:t>
            </a:r>
          </a:p>
          <a:p>
            <a:pPr lvl="1"/>
            <a:r>
              <a:rPr lang="en-US" dirty="0" smtClean="0"/>
              <a:t>Growth/damping times</a:t>
            </a:r>
          </a:p>
          <a:p>
            <a:endParaRPr lang="en-US" dirty="0"/>
          </a:p>
          <a:p>
            <a:r>
              <a:rPr lang="en-US" dirty="0" smtClean="0"/>
              <a:t>More sophisticated tools are necessary to describe in deeper detail the beam instabilities (kinetic theory, </a:t>
            </a:r>
            <a:r>
              <a:rPr lang="en-US" dirty="0" err="1" smtClean="0"/>
              <a:t>macroparticle</a:t>
            </a:r>
            <a:r>
              <a:rPr lang="en-US" dirty="0" smtClean="0"/>
              <a:t> simulations)</a:t>
            </a:r>
          </a:p>
          <a:p>
            <a:pPr lvl="1"/>
            <a:endParaRPr lang="en-US" dirty="0" smtClean="0"/>
          </a:p>
          <a:p>
            <a:pPr lvl="1"/>
            <a:endParaRPr lang="en-US" dirty="0" smtClean="0"/>
          </a:p>
          <a:p>
            <a:pPr lvl="2">
              <a:buNone/>
            </a:pPr>
            <a:endParaRPr lang="en-US" dirty="0" smtClean="0"/>
          </a:p>
          <a:p>
            <a:endParaRPr lang="en-US" dirty="0"/>
          </a:p>
        </p:txBody>
      </p:sp>
      <p:sp>
        <p:nvSpPr>
          <p:cNvPr id="6" name="Slide Number Placeholder 5"/>
          <p:cNvSpPr>
            <a:spLocks noGrp="1"/>
          </p:cNvSpPr>
          <p:nvPr>
            <p:ph type="sldNum" sz="quarter" idx="12"/>
          </p:nvPr>
        </p:nvSpPr>
        <p:spPr/>
        <p:txBody>
          <a:bodyPr/>
          <a:lstStyle/>
          <a:p>
            <a:fld id="{2E081447-C3CE-9F4F-A689-9A72CAFF10CA}" type="slidenum">
              <a:rPr lang="en-US" smtClean="0"/>
              <a:pPr/>
              <a:t>75</a:t>
            </a:fld>
            <a:endParaRPr lang="en-US"/>
          </a:p>
        </p:txBody>
      </p:sp>
      <p:pic>
        <p:nvPicPr>
          <p:cNvPr id="9" name="Picture 8" descr="cern_logo.gif"/>
          <p:cNvPicPr>
            <a:picLocks noChangeAspect="1"/>
          </p:cNvPicPr>
          <p:nvPr/>
        </p:nvPicPr>
        <p:blipFill>
          <a:blip r:embed="rId2"/>
          <a:stretch>
            <a:fillRect/>
          </a:stretch>
        </p:blipFill>
        <p:spPr>
          <a:xfrm>
            <a:off x="0" y="0"/>
            <a:ext cx="792000" cy="792000"/>
          </a:xfrm>
          <a:prstGeom prst="rect">
            <a:avLst/>
          </a:prstGeom>
        </p:spPr>
      </p:pic>
      <p:pic>
        <p:nvPicPr>
          <p:cNvPr id="10" name="Picture 9" descr="LOGO-BE-200x200_jpg.jpg"/>
          <p:cNvPicPr>
            <a:picLocks noChangeAspect="1"/>
          </p:cNvPicPr>
          <p:nvPr/>
        </p:nvPicPr>
        <p:blipFill>
          <a:blip r:embed="rId3"/>
          <a:stretch>
            <a:fillRect/>
          </a:stretch>
        </p:blipFill>
        <p:spPr>
          <a:xfrm>
            <a:off x="8352000" y="0"/>
            <a:ext cx="792000" cy="792000"/>
          </a:xfrm>
          <a:prstGeom prst="rect">
            <a:avLst/>
          </a:prstGeom>
        </p:spPr>
      </p:pic>
    </p:spTree>
    <p:extLst>
      <p:ext uri="{BB962C8B-B14F-4D97-AF65-F5344CB8AC3E}">
        <p14:creationId xmlns:p14="http://schemas.microsoft.com/office/powerpoint/2010/main" val="14902558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62000"/>
          </a:xfrm>
        </p:spPr>
        <p:txBody>
          <a:bodyPr>
            <a:normAutofit/>
          </a:bodyPr>
          <a:lstStyle/>
          <a:p>
            <a:r>
              <a:rPr lang="en-US" sz="3800" b="1" dirty="0" smtClean="0">
                <a:latin typeface="Arial Rounded MT Bold"/>
                <a:cs typeface="Arial Rounded MT Bold"/>
              </a:rPr>
              <a:t>Fortunately ….</a:t>
            </a:r>
            <a:endParaRPr lang="en-US" sz="3800" b="1" dirty="0">
              <a:latin typeface="Arial Rounded MT Bold"/>
              <a:cs typeface="Arial Rounded MT Bold"/>
            </a:endParaRPr>
          </a:p>
        </p:txBody>
      </p:sp>
      <p:sp>
        <p:nvSpPr>
          <p:cNvPr id="3" name="Content Placeholder 2"/>
          <p:cNvSpPr>
            <a:spLocks noGrp="1"/>
          </p:cNvSpPr>
          <p:nvPr>
            <p:ph idx="1"/>
          </p:nvPr>
        </p:nvSpPr>
        <p:spPr>
          <a:xfrm>
            <a:off x="378491" y="1611144"/>
            <a:ext cx="8325529" cy="4698176"/>
          </a:xfrm>
        </p:spPr>
        <p:txBody>
          <a:bodyPr>
            <a:normAutofit fontScale="77500" lnSpcReduction="20000"/>
          </a:bodyPr>
          <a:lstStyle/>
          <a:p>
            <a:pPr>
              <a:buFont typeface="Lucida Grande"/>
              <a:buChar char="⇒"/>
            </a:pPr>
            <a:r>
              <a:rPr lang="en-US" dirty="0"/>
              <a:t>I</a:t>
            </a:r>
            <a:r>
              <a:rPr lang="en-US" dirty="0" smtClean="0"/>
              <a:t>n real life </a:t>
            </a:r>
            <a:r>
              <a:rPr lang="en-US" b="1" dirty="0" smtClean="0"/>
              <a:t>beam stability </a:t>
            </a:r>
            <a:r>
              <a:rPr lang="en-US" dirty="0" smtClean="0"/>
              <a:t>is eased by some mechanisms so far not included in </a:t>
            </a:r>
            <a:r>
              <a:rPr lang="en-US" dirty="0" smtClean="0"/>
              <a:t>our simplified </a:t>
            </a:r>
            <a:r>
              <a:rPr lang="en-US" dirty="0" smtClean="0"/>
              <a:t>linearized models</a:t>
            </a:r>
          </a:p>
          <a:p>
            <a:pPr lvl="1"/>
            <a:r>
              <a:rPr lang="en-US" b="1" dirty="0">
                <a:solidFill>
                  <a:srgbClr val="000000"/>
                </a:solidFill>
              </a:rPr>
              <a:t>S</a:t>
            </a:r>
            <a:r>
              <a:rPr lang="en-US" b="1" dirty="0" smtClean="0">
                <a:solidFill>
                  <a:srgbClr val="000000"/>
                </a:solidFill>
              </a:rPr>
              <a:t>preads and nonlinearities </a:t>
            </a:r>
            <a:r>
              <a:rPr lang="en-US" dirty="0" smtClean="0"/>
              <a:t>stabilize (Landau damping, refer to W. Herr’s lecture)</a:t>
            </a:r>
          </a:p>
          <a:p>
            <a:pPr lvl="2">
              <a:buFont typeface="Lucida Grande"/>
              <a:buChar char="→"/>
            </a:pPr>
            <a:r>
              <a:rPr lang="en-US" dirty="0" smtClean="0"/>
              <a:t> Longitudinal: momentum spread, synchrotron frequency spread</a:t>
            </a:r>
          </a:p>
          <a:p>
            <a:pPr lvl="2">
              <a:buFont typeface="Lucida Grande"/>
              <a:buChar char="→"/>
            </a:pPr>
            <a:r>
              <a:rPr lang="en-US" dirty="0" smtClean="0"/>
              <a:t> Transverse: chromaticity, </a:t>
            </a:r>
            <a:r>
              <a:rPr lang="en-US" dirty="0" err="1" smtClean="0"/>
              <a:t>betatron</a:t>
            </a:r>
            <a:r>
              <a:rPr lang="en-US" dirty="0" smtClean="0"/>
              <a:t> tune spreads (</a:t>
            </a:r>
            <a:r>
              <a:rPr lang="en-US" dirty="0" err="1" smtClean="0"/>
              <a:t>e.g</a:t>
            </a:r>
            <a:r>
              <a:rPr lang="en-US" dirty="0" smtClean="0"/>
              <a:t> from machine </a:t>
            </a:r>
            <a:r>
              <a:rPr lang="en-US" dirty="0" smtClean="0"/>
              <a:t>nonlinearities, enhanced with purposely higher order fields)</a:t>
            </a:r>
            <a:endParaRPr lang="en-US" dirty="0" smtClean="0"/>
          </a:p>
          <a:p>
            <a:pPr lvl="1"/>
            <a:r>
              <a:rPr lang="en-US" b="1" dirty="0" smtClean="0"/>
              <a:t>Active feedback systems </a:t>
            </a:r>
            <a:r>
              <a:rPr lang="en-US" dirty="0" smtClean="0"/>
              <a:t>are routinely employed to control/suppress instabilities</a:t>
            </a:r>
          </a:p>
          <a:p>
            <a:pPr lvl="2"/>
            <a:r>
              <a:rPr lang="en-US" dirty="0" smtClean="0"/>
              <a:t>Coherent motion is detected (pick-up) and damped (kicker) before it can degrade the beam</a:t>
            </a:r>
          </a:p>
          <a:p>
            <a:pPr lvl="2"/>
            <a:r>
              <a:rPr lang="en-US" dirty="0" smtClean="0"/>
              <a:t>Sometimes bandwidth/power requirements can be very stringent</a:t>
            </a:r>
          </a:p>
          <a:p>
            <a:pPr lvl="1"/>
            <a:r>
              <a:rPr lang="en-US" b="1" dirty="0" smtClean="0"/>
              <a:t>Impedance localization and reduction techniques </a:t>
            </a:r>
            <a:r>
              <a:rPr lang="en-US" dirty="0" smtClean="0"/>
              <a:t>are applied to old accelerators as well as for the design of new accelerators to extend their performance reach! </a:t>
            </a:r>
          </a:p>
          <a:p>
            <a:pPr lvl="1"/>
            <a:endParaRPr lang="en-US" dirty="0" smtClean="0"/>
          </a:p>
          <a:p>
            <a:pPr lvl="2">
              <a:buNone/>
            </a:pPr>
            <a:endParaRPr lang="en-US" dirty="0" smtClean="0"/>
          </a:p>
          <a:p>
            <a:endParaRPr lang="en-US" dirty="0"/>
          </a:p>
        </p:txBody>
      </p:sp>
      <p:sp>
        <p:nvSpPr>
          <p:cNvPr id="6" name="Slide Number Placeholder 5"/>
          <p:cNvSpPr>
            <a:spLocks noGrp="1"/>
          </p:cNvSpPr>
          <p:nvPr>
            <p:ph type="sldNum" sz="quarter" idx="12"/>
          </p:nvPr>
        </p:nvSpPr>
        <p:spPr/>
        <p:txBody>
          <a:bodyPr/>
          <a:lstStyle/>
          <a:p>
            <a:fld id="{2E081447-C3CE-9F4F-A689-9A72CAFF10CA}" type="slidenum">
              <a:rPr lang="en-US" smtClean="0"/>
              <a:pPr/>
              <a:t>76</a:t>
            </a:fld>
            <a:endParaRPr lang="en-US"/>
          </a:p>
        </p:txBody>
      </p:sp>
      <p:pic>
        <p:nvPicPr>
          <p:cNvPr id="9" name="Picture 8" descr="cern_logo.gif"/>
          <p:cNvPicPr>
            <a:picLocks noChangeAspect="1"/>
          </p:cNvPicPr>
          <p:nvPr/>
        </p:nvPicPr>
        <p:blipFill>
          <a:blip r:embed="rId2"/>
          <a:stretch>
            <a:fillRect/>
          </a:stretch>
        </p:blipFill>
        <p:spPr>
          <a:xfrm>
            <a:off x="0" y="0"/>
            <a:ext cx="792000" cy="792000"/>
          </a:xfrm>
          <a:prstGeom prst="rect">
            <a:avLst/>
          </a:prstGeom>
        </p:spPr>
      </p:pic>
      <p:pic>
        <p:nvPicPr>
          <p:cNvPr id="10" name="Picture 9" descr="LOGO-BE-200x200_jpg.jpg"/>
          <p:cNvPicPr>
            <a:picLocks noChangeAspect="1"/>
          </p:cNvPicPr>
          <p:nvPr/>
        </p:nvPicPr>
        <p:blipFill>
          <a:blip r:embed="rId3"/>
          <a:stretch>
            <a:fillRect/>
          </a:stretch>
        </p:blipFill>
        <p:spPr>
          <a:xfrm>
            <a:off x="8352000" y="0"/>
            <a:ext cx="792000" cy="792000"/>
          </a:xfrm>
          <a:prstGeom prst="rect">
            <a:avLst/>
          </a:prstGeom>
        </p:spPr>
      </p:pic>
    </p:spTree>
    <p:extLst>
      <p:ext uri="{BB962C8B-B14F-4D97-AF65-F5344CB8AC3E}">
        <p14:creationId xmlns:p14="http://schemas.microsoft.com/office/powerpoint/2010/main" val="13967623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36912"/>
            <a:ext cx="8229600" cy="1143000"/>
          </a:xfrm>
        </p:spPr>
        <p:txBody>
          <a:bodyPr>
            <a:normAutofit fontScale="90000"/>
          </a:bodyPr>
          <a:lstStyle/>
          <a:p>
            <a:r>
              <a:rPr lang="en-US" sz="5000" b="1" dirty="0" smtClean="0"/>
              <a:t>Thank you for your attention</a:t>
            </a:r>
            <a:br>
              <a:rPr lang="en-US" sz="5000" b="1" dirty="0" smtClean="0"/>
            </a:br>
            <a:r>
              <a:rPr lang="en-US" sz="5000" b="1" dirty="0" smtClean="0"/>
              <a:t/>
            </a:r>
            <a:br>
              <a:rPr lang="en-US" sz="5000" b="1" dirty="0" smtClean="0"/>
            </a:br>
            <a:r>
              <a:rPr lang="en-US" sz="2800" dirty="0"/>
              <a:t>M</a:t>
            </a:r>
            <a:r>
              <a:rPr lang="en-US" sz="2800" dirty="0" smtClean="0"/>
              <a:t>any </a:t>
            </a:r>
            <a:r>
              <a:rPr lang="en-US" sz="2800" dirty="0" smtClean="0"/>
              <a:t>thanks </a:t>
            </a:r>
            <a:r>
              <a:rPr lang="en-US" sz="2800" dirty="0"/>
              <a:t>to H. </a:t>
            </a:r>
            <a:r>
              <a:rPr lang="en-US" sz="2800" dirty="0" err="1"/>
              <a:t>Bartosik</a:t>
            </a:r>
            <a:r>
              <a:rPr lang="en-US" sz="2800" dirty="0"/>
              <a:t>, G. </a:t>
            </a:r>
            <a:r>
              <a:rPr lang="en-US" sz="2800" dirty="0" err="1"/>
              <a:t>Iadarola</a:t>
            </a:r>
            <a:r>
              <a:rPr lang="en-US" sz="2800" dirty="0"/>
              <a:t>, K. Li, N. </a:t>
            </a:r>
            <a:r>
              <a:rPr lang="en-US" sz="2800" dirty="0" err="1"/>
              <a:t>Mounet</a:t>
            </a:r>
            <a:r>
              <a:rPr lang="en-US" sz="2800" dirty="0"/>
              <a:t>, </a:t>
            </a:r>
            <a:r>
              <a:rPr lang="en-US" sz="2800" dirty="0" smtClean="0"/>
              <a:t>B. </a:t>
            </a:r>
            <a:r>
              <a:rPr lang="en-US" sz="2800" dirty="0" err="1" smtClean="0"/>
              <a:t>Salvant</a:t>
            </a:r>
            <a:r>
              <a:rPr lang="en-US" sz="2800" dirty="0"/>
              <a:t>, </a:t>
            </a:r>
            <a:r>
              <a:rPr lang="en-US" sz="2800" dirty="0" smtClean="0"/>
              <a:t>R</a:t>
            </a:r>
            <a:r>
              <a:rPr lang="en-US" sz="2800" dirty="0"/>
              <a:t>. </a:t>
            </a:r>
            <a:r>
              <a:rPr lang="en-US" sz="2800" dirty="0" err="1"/>
              <a:t>Tomás</a:t>
            </a:r>
            <a:r>
              <a:rPr lang="en-US" sz="2800" dirty="0"/>
              <a:t>, C. </a:t>
            </a:r>
            <a:r>
              <a:rPr lang="en-US" sz="2800" dirty="0" err="1"/>
              <a:t>Zannini</a:t>
            </a:r>
            <a:r>
              <a:rPr lang="en-US" sz="2800" dirty="0"/>
              <a:t/>
            </a:r>
            <a:br>
              <a:rPr lang="en-US" sz="2800" dirty="0"/>
            </a:br>
            <a:r>
              <a:rPr lang="en-US" sz="2800" dirty="0" smtClean="0"/>
              <a:t>for material, discussions, suggestions, </a:t>
            </a:r>
            <a:r>
              <a:rPr lang="en-US" sz="2800" dirty="0" smtClean="0"/>
              <a:t>inspiration, review, help </a:t>
            </a:r>
            <a:r>
              <a:rPr lang="en-US" sz="2800" dirty="0" smtClean="0"/>
              <a:t>&amp; </a:t>
            </a:r>
            <a:r>
              <a:rPr lang="en-US" sz="2800" dirty="0" smtClean="0"/>
              <a:t>support and </a:t>
            </a:r>
            <a:r>
              <a:rPr lang="en-US" sz="2800" dirty="0" smtClean="0"/>
              <a:t>to A. Chao for his book!</a:t>
            </a:r>
            <a:endParaRPr lang="en-US" sz="2800" b="1" dirty="0"/>
          </a:p>
        </p:txBody>
      </p:sp>
      <p:pic>
        <p:nvPicPr>
          <p:cNvPr id="4" name="Picture 3" descr="cern_logo.gif"/>
          <p:cNvPicPr>
            <a:picLocks noChangeAspect="1"/>
          </p:cNvPicPr>
          <p:nvPr/>
        </p:nvPicPr>
        <p:blipFill>
          <a:blip r:embed="rId2"/>
          <a:stretch>
            <a:fillRect/>
          </a:stretch>
        </p:blipFill>
        <p:spPr>
          <a:xfrm>
            <a:off x="0" y="0"/>
            <a:ext cx="792000" cy="792000"/>
          </a:xfrm>
          <a:prstGeom prst="rect">
            <a:avLst/>
          </a:prstGeom>
        </p:spPr>
      </p:pic>
      <p:pic>
        <p:nvPicPr>
          <p:cNvPr id="5" name="Picture 4" descr="LOGO-BE-200x200_jpg.jpg"/>
          <p:cNvPicPr>
            <a:picLocks noChangeAspect="1"/>
          </p:cNvPicPr>
          <p:nvPr/>
        </p:nvPicPr>
        <p:blipFill>
          <a:blip r:embed="rId3"/>
          <a:stretch>
            <a:fillRect/>
          </a:stretch>
        </p:blipFill>
        <p:spPr>
          <a:xfrm>
            <a:off x="8352000" y="0"/>
            <a:ext cx="792000" cy="792000"/>
          </a:xfrm>
          <a:prstGeom prst="rect">
            <a:avLst/>
          </a:prstGeom>
        </p:spPr>
      </p:pic>
    </p:spTree>
    <p:extLst>
      <p:ext uri="{BB962C8B-B14F-4D97-AF65-F5344CB8AC3E}">
        <p14:creationId xmlns:p14="http://schemas.microsoft.com/office/powerpoint/2010/main" val="3360651659"/>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r>
              <a:rPr lang="en-US" sz="3000" dirty="0" smtClean="0">
                <a:latin typeface="Arial Rounded MT Bold"/>
                <a:cs typeface="Arial Rounded MT Bold"/>
              </a:rPr>
              <a:t>Equations of motion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78</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1007892" y="1447800"/>
            <a:ext cx="6770561" cy="1295400"/>
          </a:xfrm>
          <a:prstGeom prst="rect">
            <a:avLst/>
          </a:prstGeom>
          <a:solidFill>
            <a:schemeClr val="bg1"/>
          </a:solidFill>
          <a:ln>
            <a:solidFill>
              <a:srgbClr val="000000"/>
            </a:solidFill>
          </a:ln>
        </p:spPr>
        <p:txBody>
          <a:bodyPr vert="horz" lIns="91440" tIns="45720" rIns="91440" bIns="45720" rtlCol="0">
            <a:normAutofit fontScale="85000" lnSpcReduction="10000"/>
          </a:bodyPr>
          <a:lstStyle/>
          <a:p>
            <a:pPr marL="360000" lvl="1" indent="-285750">
              <a:spcBef>
                <a:spcPct val="20000"/>
              </a:spcBef>
              <a:buFont typeface="Lucida Grande"/>
              <a:buChar char="⇒"/>
              <a:defRPr/>
            </a:pPr>
            <a:r>
              <a:rPr lang="en-US" sz="2162" dirty="0" smtClean="0">
                <a:sym typeface="Wingdings"/>
              </a:rPr>
              <a:t>Let’s first write the solution without wake field assuming a linear synchrotron motion and particles in opposite phase (z</a:t>
            </a:r>
            <a:r>
              <a:rPr lang="en-US" sz="2162" baseline="-25000" dirty="0" smtClean="0">
                <a:sym typeface="Wingdings"/>
              </a:rPr>
              <a:t>1</a:t>
            </a:r>
            <a:r>
              <a:rPr lang="en-US" sz="2162" dirty="0" smtClean="0">
                <a:sym typeface="Wingdings"/>
              </a:rPr>
              <a:t>=-z</a:t>
            </a:r>
            <a:r>
              <a:rPr lang="en-US" sz="2162" baseline="-25000" dirty="0" smtClean="0">
                <a:sym typeface="Wingdings"/>
              </a:rPr>
              <a:t>2</a:t>
            </a:r>
            <a:r>
              <a:rPr lang="en-US" sz="2162" dirty="0" smtClean="0">
                <a:sym typeface="Wingdings"/>
              </a:rPr>
              <a:t>)</a:t>
            </a:r>
          </a:p>
          <a:p>
            <a:pPr marL="360000" lvl="1" indent="-285750">
              <a:spcBef>
                <a:spcPct val="20000"/>
              </a:spcBef>
              <a:buFont typeface="Lucida Grande"/>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sym typeface="Wingdings"/>
              </a:rPr>
              <a:t>It is already clear that head</a:t>
            </a:r>
            <a:r>
              <a:rPr kumimoji="0" lang="en-US" sz="2162" b="0" i="0" u="none" strike="noStrike" kern="1200" cap="none" spc="0" normalizeH="0" noProof="0" dirty="0" smtClean="0">
                <a:ln>
                  <a:noFill/>
                </a:ln>
                <a:solidFill>
                  <a:schemeClr val="tx1"/>
                </a:solidFill>
                <a:effectLst/>
                <a:uLnTx/>
                <a:uFillTx/>
                <a:latin typeface="+mn-lt"/>
                <a:ea typeface="+mn-ea"/>
                <a:cs typeface="+mn-cs"/>
                <a:sym typeface="Wingdings"/>
              </a:rPr>
              <a:t> and tail of the bunch exhibit a phase difference given by the chromatic term</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8" name="Picture 17" descr="latex-image-1.pdf"/>
          <p:cNvPicPr>
            <a:picLocks noChangeAspect="1"/>
          </p:cNvPicPr>
          <p:nvPr/>
        </p:nvPicPr>
        <p:blipFill>
          <a:blip r:embed="rId5"/>
          <a:stretch>
            <a:fillRect/>
          </a:stretch>
        </p:blipFill>
        <p:spPr>
          <a:xfrm>
            <a:off x="1828800" y="3248200"/>
            <a:ext cx="5188902" cy="755999"/>
          </a:xfrm>
          <a:prstGeom prst="rect">
            <a:avLst/>
          </a:prstGeom>
        </p:spPr>
      </p:pic>
      <p:pic>
        <p:nvPicPr>
          <p:cNvPr id="21" name="Picture 20" descr="latex-image-1.pdf"/>
          <p:cNvPicPr>
            <a:picLocks noChangeAspect="1"/>
          </p:cNvPicPr>
          <p:nvPr/>
        </p:nvPicPr>
        <p:blipFill>
          <a:blip r:embed="rId6"/>
          <a:stretch>
            <a:fillRect/>
          </a:stretch>
        </p:blipFill>
        <p:spPr>
          <a:xfrm>
            <a:off x="1828800" y="4572001"/>
            <a:ext cx="5188902" cy="755999"/>
          </a:xfrm>
          <a:prstGeom prst="rect">
            <a:avLst/>
          </a:prstGeom>
        </p:spPr>
      </p:pic>
      <p:grpSp>
        <p:nvGrpSpPr>
          <p:cNvPr id="26" name="Group 25"/>
          <p:cNvGrpSpPr/>
          <p:nvPr/>
        </p:nvGrpSpPr>
        <p:grpSpPr>
          <a:xfrm>
            <a:off x="2474163" y="5759023"/>
            <a:ext cx="4089985" cy="875897"/>
            <a:chOff x="2474163" y="5759023"/>
            <a:chExt cx="4089985" cy="875897"/>
          </a:xfrm>
        </p:grpSpPr>
        <p:sp>
          <p:nvSpPr>
            <p:cNvPr id="23" name="TextBox 22"/>
            <p:cNvSpPr txBox="1"/>
            <p:nvPr/>
          </p:nvSpPr>
          <p:spPr>
            <a:xfrm>
              <a:off x="3592348" y="5965057"/>
              <a:ext cx="2971800" cy="353943"/>
            </a:xfrm>
            <a:prstGeom prst="rect">
              <a:avLst/>
            </a:prstGeom>
            <a:noFill/>
          </p:spPr>
          <p:txBody>
            <a:bodyPr wrap="square" rtlCol="0">
              <a:spAutoFit/>
            </a:bodyPr>
            <a:lstStyle/>
            <a:p>
              <a:r>
                <a:rPr lang="en-US" sz="1700" dirty="0" smtClean="0"/>
                <a:t>is the head-tail phase shift</a:t>
              </a:r>
              <a:endParaRPr lang="en-US" sz="1700" dirty="0"/>
            </a:p>
          </p:txBody>
        </p:sp>
        <p:pic>
          <p:nvPicPr>
            <p:cNvPr id="22" name="Picture 21" descr="latex-image-1.pdf"/>
            <p:cNvPicPr>
              <a:picLocks noChangeAspect="1"/>
            </p:cNvPicPr>
            <p:nvPr/>
          </p:nvPicPr>
          <p:blipFill>
            <a:blip r:embed="rId7"/>
            <a:stretch>
              <a:fillRect/>
            </a:stretch>
          </p:blipFill>
          <p:spPr>
            <a:xfrm>
              <a:off x="2564777" y="5813767"/>
              <a:ext cx="863999" cy="755999"/>
            </a:xfrm>
            <a:prstGeom prst="rect">
              <a:avLst/>
            </a:prstGeom>
          </p:spPr>
        </p:pic>
        <p:sp>
          <p:nvSpPr>
            <p:cNvPr id="24" name="Snip Single Corner Rectangle 23"/>
            <p:cNvSpPr/>
            <p:nvPr/>
          </p:nvSpPr>
          <p:spPr>
            <a:xfrm>
              <a:off x="2474163" y="5759023"/>
              <a:ext cx="3711244" cy="875897"/>
            </a:xfrm>
            <a:prstGeom prst="snip1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allAtOnce"/>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r>
              <a:rPr lang="en-US" sz="3000" dirty="0" smtClean="0">
                <a:latin typeface="Arial Rounded MT Bold"/>
                <a:cs typeface="Arial Rounded MT Bold"/>
              </a:rPr>
              <a:t>Equations of motion</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79</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1007892" y="1447800"/>
            <a:ext cx="6770561" cy="1295400"/>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Lucida Grande"/>
              <a:buChar char="⇒"/>
              <a:defRPr/>
            </a:pPr>
            <a:r>
              <a:rPr lang="en-US" sz="2162" dirty="0" smtClean="0">
                <a:sym typeface="Wingdings"/>
              </a:rPr>
              <a:t>The free oscillation is the correct solution for y</a:t>
            </a:r>
            <a:r>
              <a:rPr lang="en-US" sz="2162" baseline="-25000" dirty="0" smtClean="0">
                <a:sym typeface="Wingdings"/>
              </a:rPr>
              <a:t>1</a:t>
            </a:r>
            <a:r>
              <a:rPr lang="en-US" sz="2162" dirty="0" smtClean="0">
                <a:sym typeface="Wingdings"/>
              </a:rPr>
              <a:t>(s) in the first half synchrotron period</a:t>
            </a:r>
          </a:p>
          <a:p>
            <a:pPr marL="360000" lvl="1" indent="-285750">
              <a:spcBef>
                <a:spcPct val="20000"/>
              </a:spcBef>
              <a:buFont typeface="Lucida Grande"/>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sym typeface="Wingdings"/>
              </a:rPr>
              <a:t>For y</a:t>
            </a:r>
            <a:r>
              <a:rPr kumimoji="0" lang="en-US" sz="2162" b="0" i="0" u="none" strike="noStrike" kern="1200" cap="none" spc="0" normalizeH="0" baseline="-25000" noProof="0" dirty="0" smtClean="0">
                <a:ln>
                  <a:noFill/>
                </a:ln>
                <a:solidFill>
                  <a:schemeClr val="tx1"/>
                </a:solidFill>
                <a:effectLst/>
                <a:uLnTx/>
                <a:uFillTx/>
                <a:latin typeface="+mn-lt"/>
                <a:ea typeface="+mn-ea"/>
                <a:cs typeface="+mn-cs"/>
                <a:sym typeface="Wingdings"/>
              </a:rPr>
              <a:t>2</a:t>
            </a:r>
            <a:r>
              <a:rPr kumimoji="0" lang="en-US" sz="2162" b="0" i="0" u="none" strike="noStrike" kern="1200" cap="none" spc="0" normalizeH="0" noProof="0" dirty="0" smtClean="0">
                <a:ln>
                  <a:noFill/>
                </a:ln>
                <a:solidFill>
                  <a:schemeClr val="tx1"/>
                </a:solidFill>
                <a:effectLst/>
                <a:uLnTx/>
                <a:uFillTx/>
                <a:latin typeface="+mn-lt"/>
                <a:ea typeface="+mn-ea"/>
                <a:cs typeface="+mn-cs"/>
                <a:sym typeface="Wingdings"/>
              </a:rPr>
              <a:t>(s) we assume a similar type of solution, allowing for a slowly time varying coefficient</a:t>
            </a:r>
          </a:p>
          <a:p>
            <a:pPr marL="360000" lvl="1" indent="-285750">
              <a:spcBef>
                <a:spcPct val="20000"/>
              </a:spcBef>
              <a:buFont typeface="Lucida Grande"/>
              <a:buChar char="⇒"/>
              <a:defRPr/>
            </a:pPr>
            <a:r>
              <a:rPr lang="en-US" sz="2162" baseline="0" dirty="0" smtClean="0">
                <a:sym typeface="Wingdings"/>
              </a:rPr>
              <a:t>Substituting</a:t>
            </a:r>
            <a:r>
              <a:rPr lang="en-US" sz="2162" dirty="0" smtClean="0">
                <a:sym typeface="Wingdings"/>
              </a:rPr>
              <a:t> into the equation of motion this yields</a:t>
            </a:r>
            <a:endParaRPr kumimoji="0" lang="en-US" sz="2162"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8" name="Picture 17" descr="latex-image-1.pdf"/>
          <p:cNvPicPr>
            <a:picLocks noChangeAspect="1"/>
          </p:cNvPicPr>
          <p:nvPr/>
        </p:nvPicPr>
        <p:blipFill>
          <a:blip r:embed="rId5"/>
          <a:stretch>
            <a:fillRect/>
          </a:stretch>
        </p:blipFill>
        <p:spPr>
          <a:xfrm>
            <a:off x="1828800" y="2870200"/>
            <a:ext cx="5188902" cy="755999"/>
          </a:xfrm>
          <a:prstGeom prst="rect">
            <a:avLst/>
          </a:prstGeom>
        </p:spPr>
      </p:pic>
      <p:pic>
        <p:nvPicPr>
          <p:cNvPr id="12" name="Picture 11" descr="latex-image-1.pdf"/>
          <p:cNvPicPr>
            <a:picLocks noChangeAspect="1"/>
          </p:cNvPicPr>
          <p:nvPr/>
        </p:nvPicPr>
        <p:blipFill>
          <a:blip r:embed="rId6"/>
          <a:stretch>
            <a:fillRect/>
          </a:stretch>
        </p:blipFill>
        <p:spPr>
          <a:xfrm>
            <a:off x="1828800" y="3965400"/>
            <a:ext cx="5180311" cy="755999"/>
          </a:xfrm>
          <a:prstGeom prst="rect">
            <a:avLst/>
          </a:prstGeom>
        </p:spPr>
      </p:pic>
      <p:grpSp>
        <p:nvGrpSpPr>
          <p:cNvPr id="15" name="Group 14"/>
          <p:cNvGrpSpPr/>
          <p:nvPr/>
        </p:nvGrpSpPr>
        <p:grpSpPr>
          <a:xfrm>
            <a:off x="384558" y="5430024"/>
            <a:ext cx="8307419" cy="755999"/>
            <a:chOff x="650243" y="5279469"/>
            <a:chExt cx="8307419" cy="755999"/>
          </a:xfrm>
        </p:grpSpPr>
        <p:pic>
          <p:nvPicPr>
            <p:cNvPr id="13" name="Picture 12" descr="latex-image-1.pdf"/>
            <p:cNvPicPr>
              <a:picLocks noChangeAspect="1"/>
            </p:cNvPicPr>
            <p:nvPr/>
          </p:nvPicPr>
          <p:blipFill>
            <a:blip r:embed="rId7"/>
            <a:stretch>
              <a:fillRect/>
            </a:stretch>
          </p:blipFill>
          <p:spPr>
            <a:xfrm>
              <a:off x="1945977" y="5279469"/>
              <a:ext cx="7011685" cy="755999"/>
            </a:xfrm>
            <a:prstGeom prst="rect">
              <a:avLst/>
            </a:prstGeom>
          </p:spPr>
        </p:pic>
        <p:sp>
          <p:nvSpPr>
            <p:cNvPr id="14" name="Right Arrow 13"/>
            <p:cNvSpPr/>
            <p:nvPr/>
          </p:nvSpPr>
          <p:spPr>
            <a:xfrm>
              <a:off x="650243" y="5474356"/>
              <a:ext cx="1143000" cy="45074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uiExpand="1" build="allAtOnce"/>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000" dirty="0" smtClean="0">
                <a:latin typeface="Arial Rounded MT Bold"/>
                <a:cs typeface="Arial Rounded MT Bold"/>
              </a:rPr>
              <a:t>The Head Tail Instability</a:t>
            </a:r>
            <a:br>
              <a:rPr lang="en-US" sz="3000" dirty="0" smtClean="0">
                <a:latin typeface="Arial Rounded MT Bold"/>
                <a:cs typeface="Arial Rounded MT Bold"/>
              </a:rPr>
            </a:br>
            <a:r>
              <a:rPr lang="en-US" sz="3000" dirty="0" smtClean="0">
                <a:latin typeface="Arial Rounded MT Bold"/>
                <a:cs typeface="Arial Rounded MT Bold"/>
              </a:rPr>
              <a:t>Transfer map</a:t>
            </a:r>
            <a:endParaRPr lang="en-US" sz="3000" b="1" dirty="0">
              <a:solidFill>
                <a:srgbClr val="FF0000"/>
              </a:solidFill>
              <a:latin typeface="Arial Rounded MT Bold"/>
              <a:cs typeface="Arial Rounded MT Bold"/>
            </a:endParaRPr>
          </a:p>
        </p:txBody>
      </p:sp>
      <p:sp>
        <p:nvSpPr>
          <p:cNvPr id="6" name="Slide Number Placeholder 5"/>
          <p:cNvSpPr>
            <a:spLocks noGrp="1"/>
          </p:cNvSpPr>
          <p:nvPr>
            <p:ph type="sldNum" sz="quarter" idx="12"/>
          </p:nvPr>
        </p:nvSpPr>
        <p:spPr/>
        <p:txBody>
          <a:bodyPr/>
          <a:lstStyle/>
          <a:p>
            <a:fld id="{2E081447-C3CE-9F4F-A689-9A72CAFF10CA}" type="slidenum">
              <a:rPr lang="en-US" smtClean="0"/>
              <a:pPr/>
              <a:t>80</a:t>
            </a:fld>
            <a:endParaRPr lang="en-US" dirty="0"/>
          </a:p>
        </p:txBody>
      </p:sp>
      <p:pic>
        <p:nvPicPr>
          <p:cNvPr id="45" name="Picture 44" descr="cern_logo.gif"/>
          <p:cNvPicPr>
            <a:picLocks noChangeAspect="1"/>
          </p:cNvPicPr>
          <p:nvPr/>
        </p:nvPicPr>
        <p:blipFill>
          <a:blip r:embed="rId3"/>
          <a:stretch>
            <a:fillRect/>
          </a:stretch>
        </p:blipFill>
        <p:spPr>
          <a:xfrm>
            <a:off x="0" y="0"/>
            <a:ext cx="792000" cy="792000"/>
          </a:xfrm>
          <a:prstGeom prst="rect">
            <a:avLst/>
          </a:prstGeom>
        </p:spPr>
      </p:pic>
      <p:pic>
        <p:nvPicPr>
          <p:cNvPr id="49" name="Picture 48" descr="LOGO-BE-200x200_jpg.jpg"/>
          <p:cNvPicPr>
            <a:picLocks noChangeAspect="1"/>
          </p:cNvPicPr>
          <p:nvPr/>
        </p:nvPicPr>
        <p:blipFill>
          <a:blip r:embed="rId4"/>
          <a:stretch>
            <a:fillRect/>
          </a:stretch>
        </p:blipFill>
        <p:spPr>
          <a:xfrm>
            <a:off x="8352000" y="0"/>
            <a:ext cx="792000" cy="792000"/>
          </a:xfrm>
          <a:prstGeom prst="rect">
            <a:avLst/>
          </a:prstGeom>
        </p:spPr>
      </p:pic>
      <p:sp>
        <p:nvSpPr>
          <p:cNvPr id="40" name="Content Placeholder 2"/>
          <p:cNvSpPr txBox="1">
            <a:spLocks/>
          </p:cNvSpPr>
          <p:nvPr/>
        </p:nvSpPr>
        <p:spPr>
          <a:xfrm>
            <a:off x="1007892" y="1447800"/>
            <a:ext cx="6770561" cy="1295400"/>
          </a:xfrm>
          <a:prstGeom prst="rect">
            <a:avLst/>
          </a:prstGeom>
          <a:solidFill>
            <a:schemeClr val="bg1"/>
          </a:solidFill>
          <a:ln>
            <a:solidFill>
              <a:srgbClr val="000000"/>
            </a:solidFill>
          </a:ln>
        </p:spPr>
        <p:txBody>
          <a:bodyPr vert="horz" lIns="91440" tIns="45720" rIns="91440" bIns="45720" rtlCol="0">
            <a:normAutofit fontScale="77500" lnSpcReduction="20000"/>
          </a:bodyPr>
          <a:lstStyle/>
          <a:p>
            <a:pPr marL="360000" lvl="1" indent="-285750">
              <a:spcBef>
                <a:spcPct val="20000"/>
              </a:spcBef>
              <a:buFont typeface="Lucida Grande"/>
              <a:buChar char="⇒"/>
              <a:defRPr/>
            </a:pPr>
            <a:r>
              <a:rPr lang="en-US" sz="2162" dirty="0" smtClean="0">
                <a:sym typeface="Wingdings"/>
              </a:rPr>
              <a:t>For small head-tail shifts, we can expand the exponential in Taylor series and find an expression for y</a:t>
            </a:r>
            <a:r>
              <a:rPr lang="en-US" sz="2162" baseline="-25000" dirty="0" smtClean="0">
                <a:sym typeface="Wingdings"/>
              </a:rPr>
              <a:t>2</a:t>
            </a:r>
            <a:r>
              <a:rPr lang="en-US" sz="2162" dirty="0" smtClean="0">
                <a:sym typeface="Wingdings"/>
              </a:rPr>
              <a:t>(s) </a:t>
            </a:r>
          </a:p>
          <a:p>
            <a:pPr marL="360000" lvl="1" indent="-285750">
              <a:spcBef>
                <a:spcPct val="20000"/>
              </a:spcBef>
              <a:buFont typeface="Lucida Grande"/>
              <a:buChar char="⇒"/>
              <a:defRPr/>
            </a:pPr>
            <a:r>
              <a:rPr kumimoji="0" lang="en-US" sz="2162" b="0" i="0" u="none" strike="noStrike" kern="1200" cap="none" spc="0" normalizeH="0" baseline="0" noProof="0" dirty="0" smtClean="0">
                <a:ln>
                  <a:noFill/>
                </a:ln>
                <a:solidFill>
                  <a:schemeClr val="tx1"/>
                </a:solidFill>
                <a:effectLst/>
                <a:uLnTx/>
                <a:uFillTx/>
                <a:latin typeface="+mn-lt"/>
                <a:ea typeface="+mn-ea"/>
                <a:cs typeface="+mn-cs"/>
                <a:sym typeface="Wingdings"/>
              </a:rPr>
              <a:t>We can write a</a:t>
            </a:r>
            <a:r>
              <a:rPr kumimoji="0" lang="en-US" sz="2162" b="0" i="0" u="none" strike="noStrike" kern="1200" cap="none" spc="0" normalizeH="0" noProof="0" dirty="0" smtClean="0">
                <a:ln>
                  <a:noFill/>
                </a:ln>
                <a:solidFill>
                  <a:schemeClr val="tx1"/>
                </a:solidFill>
                <a:effectLst/>
                <a:uLnTx/>
                <a:uFillTx/>
                <a:latin typeface="+mn-lt"/>
                <a:ea typeface="+mn-ea"/>
                <a:cs typeface="+mn-cs"/>
                <a:sym typeface="Wingdings"/>
              </a:rPr>
              <a:t> transfer map over the first half of synchrotron period in the same form as was done for the study of the TMCI</a:t>
            </a:r>
          </a:p>
          <a:p>
            <a:pPr marL="360000" lvl="1" indent="-285750">
              <a:spcBef>
                <a:spcPct val="20000"/>
              </a:spcBef>
              <a:buFont typeface="Lucida Grande"/>
              <a:buChar char="⇒"/>
              <a:defRPr/>
            </a:pPr>
            <a:r>
              <a:rPr lang="en-US" sz="2162" dirty="0" smtClean="0">
                <a:sym typeface="Wingdings"/>
              </a:rPr>
              <a:t>This time </a:t>
            </a:r>
            <a:r>
              <a:rPr lang="en-US" sz="2162" dirty="0" err="1" smtClean="0">
                <a:latin typeface="Lucida Grande"/>
                <a:ea typeface="Lucida Grande"/>
                <a:cs typeface="Lucida Grande"/>
                <a:sym typeface="Wingdings"/>
              </a:rPr>
              <a:t>ϒ</a:t>
            </a:r>
            <a:r>
              <a:rPr lang="en-US" sz="2162" dirty="0" smtClean="0">
                <a:latin typeface="Lucida Grande"/>
                <a:ea typeface="Lucida Grande"/>
                <a:cs typeface="Lucida Grande"/>
                <a:sym typeface="Wingdings"/>
              </a:rPr>
              <a:t> </a:t>
            </a:r>
            <a:r>
              <a:rPr lang="en-US" sz="2162" dirty="0" smtClean="0">
                <a:ea typeface="Lucida Grande"/>
                <a:cs typeface="Lucida Grande"/>
                <a:sym typeface="Wingdings"/>
              </a:rPr>
              <a:t>is a complex parameter!</a:t>
            </a:r>
            <a:endParaRPr kumimoji="0" lang="en-US" sz="2162" b="0" i="0" u="none" strike="noStrike" kern="1200" cap="none" spc="0" normalizeH="0" noProof="0" dirty="0" smtClean="0">
              <a:ln>
                <a:noFill/>
              </a:ln>
              <a:solidFill>
                <a:schemeClr val="tx1"/>
              </a:solidFill>
              <a:effectLst/>
              <a:uLnTx/>
              <a:uFillTx/>
              <a:ea typeface="+mn-ea"/>
              <a:cs typeface="+mn-cs"/>
              <a:sym typeface="Wingdings"/>
            </a:endParaRPr>
          </a:p>
          <a:p>
            <a:pPr marL="1143000" marR="0" lvl="2" indent="-228600" algn="l" defTabSz="457200" rtl="0" eaLnBrk="1" fontAlgn="auto" latinLnBrk="0" hangingPunct="1">
              <a:lnSpc>
                <a:spcPct val="100000"/>
              </a:lnSpc>
              <a:spcBef>
                <a:spcPct val="20000"/>
              </a:spcBef>
              <a:spcAft>
                <a:spcPts val="0"/>
              </a:spcAft>
              <a:buClrTx/>
              <a:buSzTx/>
              <a:buFont typeface="Arial"/>
              <a:buNone/>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5" name="Picture 14" descr="latex-image-1.pdf"/>
          <p:cNvPicPr>
            <a:picLocks noChangeAspect="1"/>
          </p:cNvPicPr>
          <p:nvPr/>
        </p:nvPicPr>
        <p:blipFill>
          <a:blip r:embed="rId5"/>
          <a:stretch>
            <a:fillRect/>
          </a:stretch>
        </p:blipFill>
        <p:spPr>
          <a:xfrm>
            <a:off x="717554" y="3136348"/>
            <a:ext cx="7509364" cy="661522"/>
          </a:xfrm>
          <a:prstGeom prst="rect">
            <a:avLst/>
          </a:prstGeom>
        </p:spPr>
      </p:pic>
      <p:pic>
        <p:nvPicPr>
          <p:cNvPr id="16" name="Picture 15" descr="latex-image-1.pdf"/>
          <p:cNvPicPr>
            <a:picLocks noChangeAspect="1"/>
          </p:cNvPicPr>
          <p:nvPr/>
        </p:nvPicPr>
        <p:blipFill>
          <a:blip r:embed="rId6"/>
          <a:stretch>
            <a:fillRect/>
          </a:stretch>
        </p:blipFill>
        <p:spPr>
          <a:xfrm>
            <a:off x="2216458" y="4267200"/>
            <a:ext cx="4567650" cy="791999"/>
          </a:xfrm>
          <a:prstGeom prst="rect">
            <a:avLst/>
          </a:prstGeom>
        </p:spPr>
      </p:pic>
      <p:pic>
        <p:nvPicPr>
          <p:cNvPr id="19" name="Picture 18" descr="latex-image-1.pdf"/>
          <p:cNvPicPr>
            <a:picLocks noChangeAspect="1"/>
          </p:cNvPicPr>
          <p:nvPr/>
        </p:nvPicPr>
        <p:blipFill>
          <a:blip r:embed="rId7"/>
          <a:stretch>
            <a:fillRect/>
          </a:stretch>
        </p:blipFill>
        <p:spPr>
          <a:xfrm>
            <a:off x="4748696" y="5664176"/>
            <a:ext cx="3758400" cy="648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73962</TotalTime>
  <Words>4852</Words>
  <Application>Microsoft Macintosh PowerPoint</Application>
  <PresentationFormat>On-screen Show (4:3)</PresentationFormat>
  <Paragraphs>673</Paragraphs>
  <Slides>80</Slides>
  <Notes>70</Notes>
  <HiddenSlides>0</HiddenSlides>
  <MMClips>6</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Office Theme</vt:lpstr>
      <vt:lpstr>Beam instabilities (II)</vt:lpstr>
      <vt:lpstr>Summary of the first part</vt:lpstr>
      <vt:lpstr>2. The transverse plane</vt:lpstr>
      <vt:lpstr>Transverse wake function: definition</vt:lpstr>
      <vt:lpstr>Transverse dipolar wake function: definition</vt:lpstr>
      <vt:lpstr>Transverse quadrupolar wake function:     definition</vt:lpstr>
      <vt:lpstr>Transverse dipolar wake function</vt:lpstr>
      <vt:lpstr>Transverse dipolar wake function</vt:lpstr>
      <vt:lpstr>Transverse quadrupolar wake function</vt:lpstr>
      <vt:lpstr>Transverse quadrupolar wake function</vt:lpstr>
      <vt:lpstr>Transverse impedance</vt:lpstr>
      <vt:lpstr>Transverse impedance: resonator</vt:lpstr>
      <vt:lpstr>Transverse wake &amp; impedance Equations of the resonator</vt:lpstr>
      <vt:lpstr>Transverse impedance: kicker</vt:lpstr>
      <vt:lpstr>Transverse impedance: kicker</vt:lpstr>
      <vt:lpstr>Transverse impedance: kicker</vt:lpstr>
      <vt:lpstr>Transverse impedance: kicker</vt:lpstr>
      <vt:lpstr>Transverse impedance: resistive wall</vt:lpstr>
      <vt:lpstr>Transverse impedance: resistive wall</vt:lpstr>
      <vt:lpstr>Transverse impedance: resistive wall</vt:lpstr>
      <vt:lpstr>Transverse impedance: resistive wall</vt:lpstr>
      <vt:lpstr>Transverse impedance: resistive wall</vt:lpstr>
      <vt:lpstr>Transverse impedance: resistive wall</vt:lpstr>
      <vt:lpstr>Transverse impedance: resistive wall</vt:lpstr>
      <vt:lpstr>Transverse impedance: resistive wall</vt:lpstr>
      <vt:lpstr>Transverse impedance: resistive wall</vt:lpstr>
      <vt:lpstr>Transverse impedance: resistive wall</vt:lpstr>
      <vt:lpstr>Transverse impedance: resistive wall</vt:lpstr>
      <vt:lpstr>Transverse impedance: resistive wall</vt:lpstr>
      <vt:lpstr>Transverse impedance: resistive wall (infinitely thick wall)</vt:lpstr>
      <vt:lpstr>Transverse impedance: resistive wall (infinitely thick wall)</vt:lpstr>
      <vt:lpstr>Transverse impedance: resistive wall (infinitely thick wall)</vt:lpstr>
      <vt:lpstr>Single particle equations of the transverse   motion in presence of dipolar wake fields</vt:lpstr>
      <vt:lpstr>Beam deflection kick</vt:lpstr>
      <vt:lpstr>Beam deflection kick</vt:lpstr>
      <vt:lpstr>The Rigid Bunch Instability</vt:lpstr>
      <vt:lpstr>The Rigid Bunch Instability</vt:lpstr>
      <vt:lpstr>The Rigid Bunch Instability</vt:lpstr>
      <vt:lpstr>The Rigid Bunch Instability</vt:lpstr>
      <vt:lpstr>The Rigid Bunch Instability</vt:lpstr>
      <vt:lpstr>The Rigid Bunch Instability</vt:lpstr>
      <vt:lpstr>The Rigid Bunch Instability</vt:lpstr>
      <vt:lpstr>The Rigid Bunch Instability</vt:lpstr>
      <vt:lpstr>The Rigid Bunch Instability</vt:lpstr>
      <vt:lpstr>The Rigid Bunch Instability</vt:lpstr>
      <vt:lpstr>The Strong Head Tail Instability (aka Transverse Mode Coupling Instability)</vt:lpstr>
      <vt:lpstr>The Strong Head Tail Instability (aka Transverse Mode Coupling Instability)</vt:lpstr>
      <vt:lpstr>The Strong Head Tail Instability (aka Transverse Mode Coupling Instability)</vt:lpstr>
      <vt:lpstr>The Strong Head Tail Instability (aka Transverse Mode Coupling Instability)</vt:lpstr>
      <vt:lpstr>The Strong Head Tail Instability (aka Transverse Mode Coupling Instability)</vt:lpstr>
      <vt:lpstr>The Strong Head Tail Instability (aka Transverse Mode Coupling Instability)</vt:lpstr>
      <vt:lpstr>The Strong Head Tail Instability Transfer map</vt:lpstr>
      <vt:lpstr>The Strong Head Tail Instability Transfer map</vt:lpstr>
      <vt:lpstr>The Strong Head Tail Instability Stability condition</vt:lpstr>
      <vt:lpstr>The Strong Head Tail Instability Stability condition</vt:lpstr>
      <vt:lpstr>The Strong Head Tail Instability Mode frequencies</vt:lpstr>
      <vt:lpstr>The Strong Head Tail Instability Mode frequencies</vt:lpstr>
      <vt:lpstr>The Strong Head Tail Instability Why TMCI?</vt:lpstr>
      <vt:lpstr>The Strong Head Tail Instability Experimental observation </vt:lpstr>
      <vt:lpstr>The Strong Head Tail Instability Experimental observation </vt:lpstr>
      <vt:lpstr>The Head Tail Instability </vt:lpstr>
      <vt:lpstr>The Head Tail Instability Equations of motion</vt:lpstr>
      <vt:lpstr>The Head Tail Instability Oscillation modes</vt:lpstr>
      <vt:lpstr>The Head Tail Instability Growth/damping time</vt:lpstr>
      <vt:lpstr>The Head Tail Instability Growth/damping time</vt:lpstr>
      <vt:lpstr>The Head Tail Instability </vt:lpstr>
      <vt:lpstr>The Head Tail Instability </vt:lpstr>
      <vt:lpstr>A glance into the head-tail modes </vt:lpstr>
      <vt:lpstr>A glance into the head-tail modes (as seen at a wide-band BPM) </vt:lpstr>
      <vt:lpstr>A glance into the head-tail modes (experimental observations) </vt:lpstr>
      <vt:lpstr>Macroparticle simulation</vt:lpstr>
      <vt:lpstr>Macroparticle simulation</vt:lpstr>
      <vt:lpstr>Macroparticle simulation</vt:lpstr>
      <vt:lpstr>Macroparticle simulation</vt:lpstr>
      <vt:lpstr>Conclusions</vt:lpstr>
      <vt:lpstr>Fortunately ….</vt:lpstr>
      <vt:lpstr>Thank you for your attention  Many thanks to H. Bartosik, G. Iadarola, K. Li, N. Mounet, B. Salvant, R. Tomás, C. Zannini for material, discussions, suggestions, inspiration, review, help &amp; support and to A. Chao for his book!</vt:lpstr>
      <vt:lpstr>The Head Tail Instability Equations of motion</vt:lpstr>
      <vt:lpstr>The Head Tail Instability Equations of motion</vt:lpstr>
      <vt:lpstr>The Head Tail Instability Transfer map</vt:lpstr>
    </vt:vector>
  </TitlesOfParts>
  <Company>CERN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Beam instabilities (II)</dc:title>
  <dc:creator>Giovanni Rumolo</dc:creator>
  <cp:lastModifiedBy>Giovanni Rumolo</cp:lastModifiedBy>
  <cp:revision>449</cp:revision>
  <cp:lastPrinted>2015-09-16T16:50:13Z</cp:lastPrinted>
  <dcterms:created xsi:type="dcterms:W3CDTF">2012-12-27T21:52:41Z</dcterms:created>
  <dcterms:modified xsi:type="dcterms:W3CDTF">2015-09-16T21:41:58Z</dcterms:modified>
</cp:coreProperties>
</file>