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114"/>
  </p:notesMasterIdLst>
  <p:handoutMasterIdLst>
    <p:handoutMasterId r:id="rId115"/>
  </p:handoutMasterIdLst>
  <p:sldIdLst>
    <p:sldId id="257" r:id="rId2"/>
    <p:sldId id="258" r:id="rId3"/>
    <p:sldId id="572" r:id="rId4"/>
    <p:sldId id="378" r:id="rId5"/>
    <p:sldId id="259" r:id="rId6"/>
    <p:sldId id="268" r:id="rId7"/>
    <p:sldId id="489" r:id="rId8"/>
    <p:sldId id="269" r:id="rId9"/>
    <p:sldId id="270" r:id="rId10"/>
    <p:sldId id="275" r:id="rId11"/>
    <p:sldId id="276" r:id="rId12"/>
    <p:sldId id="277" r:id="rId13"/>
    <p:sldId id="278" r:id="rId14"/>
    <p:sldId id="513" r:id="rId15"/>
    <p:sldId id="514" r:id="rId16"/>
    <p:sldId id="515" r:id="rId17"/>
    <p:sldId id="519" r:id="rId18"/>
    <p:sldId id="546" r:id="rId19"/>
    <p:sldId id="294" r:id="rId20"/>
    <p:sldId id="295" r:id="rId21"/>
    <p:sldId id="296" r:id="rId22"/>
    <p:sldId id="297" r:id="rId23"/>
    <p:sldId id="298" r:id="rId24"/>
    <p:sldId id="299" r:id="rId25"/>
    <p:sldId id="482" r:id="rId26"/>
    <p:sldId id="301" r:id="rId27"/>
    <p:sldId id="483" r:id="rId28"/>
    <p:sldId id="534" r:id="rId29"/>
    <p:sldId id="314" r:id="rId30"/>
    <p:sldId id="315" r:id="rId31"/>
    <p:sldId id="523" r:id="rId32"/>
    <p:sldId id="387" r:id="rId33"/>
    <p:sldId id="388" r:id="rId34"/>
    <p:sldId id="389" r:id="rId35"/>
    <p:sldId id="460" r:id="rId36"/>
    <p:sldId id="468" r:id="rId37"/>
    <p:sldId id="462" r:id="rId38"/>
    <p:sldId id="391" r:id="rId39"/>
    <p:sldId id="464" r:id="rId40"/>
    <p:sldId id="469" r:id="rId41"/>
    <p:sldId id="470" r:id="rId42"/>
    <p:sldId id="472" r:id="rId43"/>
    <p:sldId id="480" r:id="rId44"/>
    <p:sldId id="524" r:id="rId45"/>
    <p:sldId id="525" r:id="rId46"/>
    <p:sldId id="481" r:id="rId47"/>
    <p:sldId id="475" r:id="rId48"/>
    <p:sldId id="478" r:id="rId49"/>
    <p:sldId id="436" r:id="rId50"/>
    <p:sldId id="439" r:id="rId51"/>
    <p:sldId id="434" r:id="rId52"/>
    <p:sldId id="520" r:id="rId53"/>
    <p:sldId id="516" r:id="rId54"/>
    <p:sldId id="517" r:id="rId55"/>
    <p:sldId id="518" r:id="rId56"/>
    <p:sldId id="441" r:id="rId57"/>
    <p:sldId id="442" r:id="rId58"/>
    <p:sldId id="522" r:id="rId59"/>
    <p:sldId id="567" r:id="rId60"/>
    <p:sldId id="476" r:id="rId61"/>
    <p:sldId id="324" r:id="rId62"/>
    <p:sldId id="355" r:id="rId63"/>
    <p:sldId id="552" r:id="rId64"/>
    <p:sldId id="553" r:id="rId65"/>
    <p:sldId id="554" r:id="rId66"/>
    <p:sldId id="498" r:id="rId67"/>
    <p:sldId id="496" r:id="rId68"/>
    <p:sldId id="495" r:id="rId69"/>
    <p:sldId id="531" r:id="rId70"/>
    <p:sldId id="571" r:id="rId71"/>
    <p:sldId id="491" r:id="rId72"/>
    <p:sldId id="500" r:id="rId73"/>
    <p:sldId id="492" r:id="rId74"/>
    <p:sldId id="535" r:id="rId75"/>
    <p:sldId id="536" r:id="rId76"/>
    <p:sldId id="555" r:id="rId77"/>
    <p:sldId id="556" r:id="rId78"/>
    <p:sldId id="557" r:id="rId79"/>
    <p:sldId id="558" r:id="rId80"/>
    <p:sldId id="559" r:id="rId81"/>
    <p:sldId id="560" r:id="rId82"/>
    <p:sldId id="538" r:id="rId83"/>
    <p:sldId id="561" r:id="rId84"/>
    <p:sldId id="562" r:id="rId85"/>
    <p:sldId id="563" r:id="rId86"/>
    <p:sldId id="564" r:id="rId87"/>
    <p:sldId id="573" r:id="rId88"/>
    <p:sldId id="565" r:id="rId89"/>
    <p:sldId id="566" r:id="rId90"/>
    <p:sldId id="501" r:id="rId91"/>
    <p:sldId id="547" r:id="rId92"/>
    <p:sldId id="548" r:id="rId93"/>
    <p:sldId id="549" r:id="rId94"/>
    <p:sldId id="550" r:id="rId95"/>
    <p:sldId id="502" r:id="rId96"/>
    <p:sldId id="503" r:id="rId97"/>
    <p:sldId id="504" r:id="rId98"/>
    <p:sldId id="505" r:id="rId99"/>
    <p:sldId id="506" r:id="rId100"/>
    <p:sldId id="507" r:id="rId101"/>
    <p:sldId id="510" r:id="rId102"/>
    <p:sldId id="511" r:id="rId103"/>
    <p:sldId id="512" r:id="rId104"/>
    <p:sldId id="568" r:id="rId105"/>
    <p:sldId id="569" r:id="rId106"/>
    <p:sldId id="570" r:id="rId107"/>
    <p:sldId id="539" r:id="rId108"/>
    <p:sldId id="540" r:id="rId109"/>
    <p:sldId id="541" r:id="rId110"/>
    <p:sldId id="542" r:id="rId111"/>
    <p:sldId id="543" r:id="rId112"/>
    <p:sldId id="377" r:id="rId113"/>
  </p:sldIdLst>
  <p:sldSz cx="9144000" cy="6858000" type="screen4x3"/>
  <p:notesSz cx="9926638" cy="6797675"/>
  <p:embeddedFontLst>
    <p:embeddedFont>
      <p:font typeface="ＭＳ Ｐゴシック" pitchFamily="34" charset="-128"/>
      <p:regular r:id="rId116"/>
    </p:embeddedFont>
    <p:embeddedFont>
      <p:font typeface="Batang" pitchFamily="18" charset="-127"/>
      <p:regular r:id="rId117"/>
    </p:embeddedFont>
    <p:embeddedFont>
      <p:font typeface="Helvetica" pitchFamily="34" charset="0"/>
      <p:regular r:id="rId118"/>
      <p:bold r:id="rId119"/>
      <p:italic r:id="rId120"/>
      <p:boldItalic r:id="rId121"/>
    </p:embeddedFont>
    <p:embeddedFont>
      <p:font typeface="Lucida Sans" pitchFamily="34" charset="0"/>
      <p:regular r:id="rId122"/>
      <p:bold r:id="rId123"/>
      <p:italic r:id="rId124"/>
      <p:boldItalic r:id="rId125"/>
    </p:embeddedFont>
    <p:embeddedFont>
      <p:font typeface="Times" pitchFamily="18" charset="0"/>
      <p:regular r:id="rId126"/>
      <p:bold r:id="rId127"/>
      <p:italic r:id="rId128"/>
      <p:boldItalic r:id="rId129"/>
    </p:embeddedFont>
    <p:embeddedFont>
      <p:font typeface="Calibri" pitchFamily="34" charset="0"/>
      <p:regular r:id="rId130"/>
      <p:bold r:id="rId131"/>
      <p:italic r:id="rId132"/>
      <p:boldItalic r:id="rId133"/>
    </p:embeddedFont>
    <p:embeddedFont>
      <p:font typeface="Lucida Sans Unicode" pitchFamily="34" charset="0"/>
      <p:regular r:id="rId134"/>
    </p:embeddedFont>
    <p:embeddedFont>
      <p:font typeface="Comic Sans MS" pitchFamily="66" charset="0"/>
      <p:regular r:id="rId135"/>
      <p:bold r:id="rId136"/>
    </p:embeddedFont>
    <p:embeddedFont>
      <p:font typeface="Cambria Math" pitchFamily="18" charset="0"/>
      <p:regular r:id="rId137"/>
    </p:embeddedFont>
    <p:embeddedFont>
      <p:font typeface="Garamond" pitchFamily="18" charset="0"/>
      <p:regular r:id="rId138"/>
      <p:bold r:id="rId139"/>
      <p:italic r:id="rId140"/>
    </p:embeddedFont>
  </p:embeddedFontLst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sz="2800"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800"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800"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800"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800"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CC"/>
    <a:srgbClr val="FFCC66"/>
    <a:srgbClr val="EAEAEA"/>
    <a:srgbClr val="FFFFFF"/>
    <a:srgbClr val="800080"/>
    <a:srgbClr val="FFFFF7"/>
    <a:srgbClr val="CC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21" autoAdjust="0"/>
    <p:restoredTop sz="98291" autoAdjust="0"/>
  </p:normalViewPr>
  <p:slideViewPr>
    <p:cSldViewPr>
      <p:cViewPr varScale="1">
        <p:scale>
          <a:sx n="65" d="100"/>
          <a:sy n="65" d="100"/>
        </p:scale>
        <p:origin x="-6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7" d="100"/>
        <a:sy n="87" d="100"/>
      </p:scale>
      <p:origin x="0" y="23706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2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18.fntdata"/><Relationship Id="rId138" Type="http://schemas.openxmlformats.org/officeDocument/2006/relationships/font" Target="fonts/font23.fntdata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8.fntdata"/><Relationship Id="rId128" Type="http://schemas.openxmlformats.org/officeDocument/2006/relationships/font" Target="fonts/font13.fntdata"/><Relationship Id="rId144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font" Target="fonts/font3.fntdata"/><Relationship Id="rId134" Type="http://schemas.openxmlformats.org/officeDocument/2006/relationships/font" Target="fonts/font19.fntdata"/><Relationship Id="rId139" Type="http://schemas.openxmlformats.org/officeDocument/2006/relationships/font" Target="fonts/font2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6.fntdata"/><Relationship Id="rId14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font" Target="fonts/font1.fntdata"/><Relationship Id="rId124" Type="http://schemas.openxmlformats.org/officeDocument/2006/relationships/font" Target="fonts/font9.fntdata"/><Relationship Id="rId129" Type="http://schemas.openxmlformats.org/officeDocument/2006/relationships/font" Target="fonts/font14.fntdata"/><Relationship Id="rId137" Type="http://schemas.openxmlformats.org/officeDocument/2006/relationships/font" Target="fonts/font2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font" Target="fonts/font17.fntdata"/><Relationship Id="rId140" Type="http://schemas.openxmlformats.org/officeDocument/2006/relationships/font" Target="fonts/font2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notesMaster" Target="notesMasters/notesMaster1.xml"/><Relationship Id="rId119" Type="http://schemas.openxmlformats.org/officeDocument/2006/relationships/font" Target="fonts/font4.fntdata"/><Relationship Id="rId127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7.fntdata"/><Relationship Id="rId130" Type="http://schemas.openxmlformats.org/officeDocument/2006/relationships/font" Target="fonts/font15.fntdata"/><Relationship Id="rId135" Type="http://schemas.openxmlformats.org/officeDocument/2006/relationships/font" Target="fonts/font20.fntdata"/><Relationship Id="rId14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font" Target="fonts/font5.fntdata"/><Relationship Id="rId125" Type="http://schemas.openxmlformats.org/officeDocument/2006/relationships/font" Target="fonts/font10.fntdata"/><Relationship Id="rId141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handoutMaster" Target="handoutMasters/handoutMaster1.xml"/><Relationship Id="rId131" Type="http://schemas.openxmlformats.org/officeDocument/2006/relationships/font" Target="fonts/font16.fntdata"/><Relationship Id="rId136" Type="http://schemas.openxmlformats.org/officeDocument/2006/relationships/font" Target="fonts/font21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11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wmf"/><Relationship Id="rId1" Type="http://schemas.openxmlformats.org/officeDocument/2006/relationships/image" Target="../media/image10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wmf"/><Relationship Id="rId2" Type="http://schemas.openxmlformats.org/officeDocument/2006/relationships/image" Target="../media/image144.wmf"/><Relationship Id="rId1" Type="http://schemas.openxmlformats.org/officeDocument/2006/relationships/image" Target="../media/image1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1839" cy="33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t" anchorCtr="0" compatLnSpc="1">
            <a:prstTxWarp prst="textNoShape">
              <a:avLst/>
            </a:prstTxWarp>
          </a:bodyPr>
          <a:lstStyle>
            <a:lvl1pPr defTabSz="955731">
              <a:spcBef>
                <a:spcPct val="0"/>
              </a:spcBef>
              <a:defRPr sz="13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800" y="0"/>
            <a:ext cx="4301839" cy="33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t" anchorCtr="0" compatLnSpc="1">
            <a:prstTxWarp prst="textNoShape">
              <a:avLst/>
            </a:prstTxWarp>
          </a:bodyPr>
          <a:lstStyle>
            <a:lvl1pPr algn="r" defTabSz="955731">
              <a:spcBef>
                <a:spcPct val="0"/>
              </a:spcBef>
              <a:defRPr sz="13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8161"/>
            <a:ext cx="4301839" cy="33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b" anchorCtr="0" compatLnSpc="1">
            <a:prstTxWarp prst="textNoShape">
              <a:avLst/>
            </a:prstTxWarp>
          </a:bodyPr>
          <a:lstStyle>
            <a:lvl1pPr defTabSz="955731">
              <a:spcBef>
                <a:spcPct val="0"/>
              </a:spcBef>
              <a:defRPr sz="13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800" y="6458161"/>
            <a:ext cx="4301839" cy="33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b" anchorCtr="0" compatLnSpc="1">
            <a:prstTxWarp prst="textNoShape">
              <a:avLst/>
            </a:prstTxWarp>
          </a:bodyPr>
          <a:lstStyle>
            <a:lvl1pPr algn="r" defTabSz="955731">
              <a:spcBef>
                <a:spcPct val="0"/>
              </a:spcBef>
              <a:defRPr sz="1300" b="0">
                <a:latin typeface="Times New Roman" pitchFamily="18" charset="0"/>
              </a:defRPr>
            </a:lvl1pPr>
          </a:lstStyle>
          <a:p>
            <a:fld id="{7A8E4B71-FFBE-4A12-B604-351A8C63BE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67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1839" cy="33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t" anchorCtr="0" compatLnSpc="1">
            <a:prstTxWarp prst="textNoShape">
              <a:avLst/>
            </a:prstTxWarp>
          </a:bodyPr>
          <a:lstStyle>
            <a:lvl1pPr defTabSz="955731">
              <a:spcBef>
                <a:spcPct val="0"/>
              </a:spcBef>
              <a:defRPr sz="13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581" y="0"/>
            <a:ext cx="4301839" cy="33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t" anchorCtr="0" compatLnSpc="1">
            <a:prstTxWarp prst="textNoShape">
              <a:avLst/>
            </a:prstTxWarp>
          </a:bodyPr>
          <a:lstStyle>
            <a:lvl1pPr algn="r" defTabSz="955731">
              <a:spcBef>
                <a:spcPct val="0"/>
              </a:spcBef>
              <a:defRPr sz="13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8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5488" y="511175"/>
            <a:ext cx="3397250" cy="2547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221" y="3228552"/>
            <a:ext cx="7942198" cy="3058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7106"/>
            <a:ext cx="4301839" cy="33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b" anchorCtr="0" compatLnSpc="1">
            <a:prstTxWarp prst="textNoShape">
              <a:avLst/>
            </a:prstTxWarp>
          </a:bodyPr>
          <a:lstStyle>
            <a:lvl1pPr defTabSz="955731">
              <a:spcBef>
                <a:spcPct val="0"/>
              </a:spcBef>
              <a:defRPr sz="13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581" y="6457106"/>
            <a:ext cx="4301839" cy="33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56" tIns="47778" rIns="95556" bIns="47778" numCol="1" anchor="b" anchorCtr="0" compatLnSpc="1">
            <a:prstTxWarp prst="textNoShape">
              <a:avLst/>
            </a:prstTxWarp>
          </a:bodyPr>
          <a:lstStyle>
            <a:lvl1pPr algn="r" defTabSz="955731">
              <a:spcBef>
                <a:spcPct val="0"/>
              </a:spcBef>
              <a:defRPr sz="1300" b="0">
                <a:latin typeface="Times New Roman" pitchFamily="18" charset="0"/>
              </a:defRPr>
            </a:lvl1pPr>
          </a:lstStyle>
          <a:p>
            <a:fld id="{6CC3949B-AC4E-4F90-82EE-FDE2973D58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7503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2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ECD393-4DD8-4BFB-B513-51E452F1A180}" type="slidenum">
              <a:rPr lang="en-US"/>
              <a:pPr/>
              <a:t>26</a:t>
            </a:fld>
            <a:endParaRPr lang="en-US"/>
          </a:p>
        </p:txBody>
      </p:sp>
      <p:sp>
        <p:nvSpPr>
          <p:cNvPr id="680962" name="Text Box 2"/>
          <p:cNvSpPr txBox="1">
            <a:spLocks noChangeArrowheads="1"/>
          </p:cNvSpPr>
          <p:nvPr/>
        </p:nvSpPr>
        <p:spPr bwMode="auto">
          <a:xfrm>
            <a:off x="1724732" y="652670"/>
            <a:ext cx="6477176" cy="235340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8221" tIns="44111" rIns="88221" bIns="44111" anchor="ctr"/>
          <a:lstStyle/>
          <a:p>
            <a:endParaRPr lang="en-GB"/>
          </a:p>
        </p:txBody>
      </p:sp>
      <p:sp>
        <p:nvSpPr>
          <p:cNvPr id="680963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1538275" y="3233826"/>
            <a:ext cx="6858970" cy="2612787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defTabSz="449263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49263"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49263"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49263"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49263"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3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93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FCF779-7E59-44EB-816D-AB4D78DCC90C}" type="slidenum">
              <a:rPr lang="en-US"/>
              <a:pPr/>
              <a:t>58</a:t>
            </a:fld>
            <a:endParaRPr lang="en-US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28642" indent="-37471479"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163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326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488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651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fld id="{4D02A9A5-BD41-488B-B5D6-2B44D2E1C716}" type="slidenum">
              <a:rPr lang="en-GB" sz="1200" i="0">
                <a:latin typeface="Times" pitchFamily="-110" charset="0"/>
              </a:rPr>
              <a:pPr/>
              <a:t>85</a:t>
            </a:fld>
            <a:endParaRPr lang="en-GB" sz="1200" i="0">
              <a:latin typeface="Times" pitchFamily="-110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28642" indent="-37471479"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163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326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488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651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fld id="{4674B1AF-5541-4B1B-B663-CEBDD1329FE9}" type="slidenum">
              <a:rPr lang="en-GB" sz="1200" i="0">
                <a:latin typeface="Times" pitchFamily="-110" charset="0"/>
              </a:rPr>
              <a:pPr/>
              <a:t>86</a:t>
            </a:fld>
            <a:endParaRPr lang="en-GB" sz="1200" i="0">
              <a:latin typeface="Times" pitchFamily="-110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34FABD-8B99-4C98-A39E-4BC3562D7B06}" type="slidenum">
              <a:rPr lang="en-GB"/>
              <a:pPr/>
              <a:t>108</a:t>
            </a:fld>
            <a:endParaRPr lang="en-GB"/>
          </a:p>
        </p:txBody>
      </p:sp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654440" y="509825"/>
            <a:ext cx="6620057" cy="2550309"/>
          </a:xfrm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xfrm>
            <a:off x="992664" y="3230076"/>
            <a:ext cx="7941310" cy="3057773"/>
          </a:xfrm>
        </p:spPr>
        <p:txBody>
          <a:bodyPr lIns="87945" tIns="43973" rIns="87945" bIns="43973"/>
          <a:lstStyle/>
          <a:p>
            <a:endParaRPr lang="en-US"/>
          </a:p>
        </p:txBody>
      </p:sp>
      <p:sp>
        <p:nvSpPr>
          <p:cNvPr id="74756" name="Slide Number Placeholder 3"/>
          <p:cNvSpPr txBox="1">
            <a:spLocks noGrp="1"/>
          </p:cNvSpPr>
          <p:nvPr/>
        </p:nvSpPr>
        <p:spPr bwMode="auto">
          <a:xfrm>
            <a:off x="5622798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945" tIns="43973" rIns="87945" bIns="43973" anchor="b"/>
          <a:lstStyle>
            <a:lvl1pPr defTabSz="8445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685800" indent="-263525" defTabSz="8445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055688" indent="-211138" defTabSz="8445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76375" indent="-209550" defTabSz="8445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898650" indent="-211138" defTabSz="8445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3558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8130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2702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7274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2B65F09-81A3-4E55-A74C-B7FD9244CCC5}" type="slidenum">
              <a:rPr lang="en-US" sz="1200" b="0"/>
              <a:pPr algn="r" eaLnBrk="1" hangingPunct="1"/>
              <a:t>108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F62721-4A29-4B02-9A42-6BC3D501F285}" type="slidenum">
              <a:rPr lang="en-GB"/>
              <a:pPr/>
              <a:t>110</a:t>
            </a:fld>
            <a:endParaRPr lang="en-GB"/>
          </a:p>
        </p:txBody>
      </p:sp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654440" y="509825"/>
            <a:ext cx="6620057" cy="2550309"/>
          </a:xfrm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xfrm>
            <a:off x="992664" y="3230076"/>
            <a:ext cx="7941310" cy="3057773"/>
          </a:xfrm>
        </p:spPr>
        <p:txBody>
          <a:bodyPr lIns="87945" tIns="43973" rIns="87945" bIns="43973"/>
          <a:lstStyle/>
          <a:p>
            <a:endParaRPr lang="en-US"/>
          </a:p>
        </p:txBody>
      </p:sp>
      <p:sp>
        <p:nvSpPr>
          <p:cNvPr id="76804" name="Slide Number Placeholder 3"/>
          <p:cNvSpPr txBox="1">
            <a:spLocks noGrp="1"/>
          </p:cNvSpPr>
          <p:nvPr/>
        </p:nvSpPr>
        <p:spPr bwMode="auto">
          <a:xfrm>
            <a:off x="5622798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945" tIns="43973" rIns="87945" bIns="43973" anchor="b"/>
          <a:lstStyle>
            <a:lvl1pPr defTabSz="8445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685800" indent="-263525" defTabSz="8445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055688" indent="-211138" defTabSz="8445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76375" indent="-209550" defTabSz="8445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898650" indent="-211138" defTabSz="8445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3558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8130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2702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7274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63FC5F75-2B12-4DA1-91C5-9CAEE1AF0F33}" type="slidenum">
              <a:rPr lang="en-US" sz="1200" b="0"/>
              <a:pPr algn="r" eaLnBrk="1" hangingPunct="1"/>
              <a:t>110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55F514-3295-40E3-8DF0-C0261ADEE18F}" type="slidenum">
              <a:rPr lang="en-GB"/>
              <a:pPr/>
              <a:t>111</a:t>
            </a:fld>
            <a:endParaRPr lang="en-GB"/>
          </a:p>
        </p:txBody>
      </p:sp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654440" y="509825"/>
            <a:ext cx="6620057" cy="2550309"/>
          </a:xfrm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xfrm>
            <a:off x="992664" y="3230076"/>
            <a:ext cx="7941310" cy="3057773"/>
          </a:xfrm>
        </p:spPr>
        <p:txBody>
          <a:bodyPr lIns="87945" tIns="43973" rIns="87945" bIns="43973"/>
          <a:lstStyle/>
          <a:p>
            <a:endParaRPr lang="en-US"/>
          </a:p>
        </p:txBody>
      </p:sp>
      <p:sp>
        <p:nvSpPr>
          <p:cNvPr id="78852" name="Slide Number Placeholder 3"/>
          <p:cNvSpPr txBox="1">
            <a:spLocks noGrp="1"/>
          </p:cNvSpPr>
          <p:nvPr/>
        </p:nvSpPr>
        <p:spPr bwMode="auto">
          <a:xfrm>
            <a:off x="5622798" y="6456611"/>
            <a:ext cx="4301543" cy="33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945" tIns="43973" rIns="87945" bIns="43973" anchor="b"/>
          <a:lstStyle>
            <a:lvl1pPr defTabSz="8445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685800" indent="-263525" defTabSz="8445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055688" indent="-211138" defTabSz="8445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76375" indent="-209550" defTabSz="8445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898650" indent="-211138" defTabSz="8445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3558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8130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2702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727450" indent="-211138" defTabSz="844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95AAEEA2-43F7-4FC3-86C8-C7E58C178A09}" type="slidenum">
              <a:rPr lang="en-US" sz="1200" b="0"/>
              <a:pPr algn="r" eaLnBrk="1" hangingPunct="1"/>
              <a:t>111</a:t>
            </a:fld>
            <a:endParaRPr lang="en-US" sz="1200" b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pic>
        <p:nvPicPr>
          <p:cNvPr id="58374" name="Picture 6" descr="John_Adams_Institute_logo_1txt_236x1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87450" cy="80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6" name="Picture 8" descr="PTCRi-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0"/>
            <a:ext cx="1006475" cy="34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7" name="Picture 9" descr="OxfordMartin-complete-WE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350" y="0"/>
            <a:ext cx="1263650" cy="71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082962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572" y="17728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1580" y="346500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934044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908050"/>
            <a:ext cx="3810000" cy="568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908050"/>
            <a:ext cx="3810000" cy="568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481729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19993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588400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1995314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4146447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0645550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744991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0"/>
            <a:ext cx="1943100" cy="659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0"/>
            <a:ext cx="5676900" cy="659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731876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0"/>
            <a:ext cx="7656513" cy="665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908050"/>
            <a:ext cx="3810000" cy="568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6613" y="908050"/>
            <a:ext cx="3810000" cy="568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874634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0"/>
            <a:ext cx="7656513" cy="665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908050"/>
            <a:ext cx="7772400" cy="276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3" y="3829050"/>
            <a:ext cx="7772400" cy="276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832563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0"/>
            <a:ext cx="7656513" cy="665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908050"/>
            <a:ext cx="7772400" cy="56896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017131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0"/>
            <a:ext cx="7656513" cy="665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908050"/>
            <a:ext cx="3810000" cy="568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908050"/>
            <a:ext cx="3810000" cy="276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6613" y="3829050"/>
            <a:ext cx="3810000" cy="276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708410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0"/>
            <a:ext cx="7656513" cy="6651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908050"/>
            <a:ext cx="3810000" cy="568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908050"/>
            <a:ext cx="3810000" cy="568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710147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12954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J.P.Delahaye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905000" y="6477000"/>
            <a:ext cx="63246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ICHEP 2010 (28/07/10)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82000" y="6400800"/>
            <a:ext cx="381000" cy="3206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A338B-9071-4C8D-94FE-C3F47EDF4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90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7"/>
            </a:gs>
            <a:gs pos="100000">
              <a:srgbClr val="F3FD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0"/>
            <a:ext cx="7656513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908050"/>
            <a:ext cx="7772400" cy="568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smtClean="0"/>
              <a:t>Click to edit Master text styles</a:t>
            </a:r>
          </a:p>
          <a:p>
            <a:pPr lvl="1"/>
            <a:r>
              <a:rPr lang="en-GB" altLang="en-GB" smtClean="0"/>
              <a:t>Second level</a:t>
            </a:r>
          </a:p>
          <a:p>
            <a:pPr lvl="2"/>
            <a:r>
              <a:rPr lang="en-GB" altLang="en-GB" smtClean="0"/>
              <a:t>Third level</a:t>
            </a:r>
          </a:p>
          <a:p>
            <a:pPr lvl="3"/>
            <a:r>
              <a:rPr lang="en-GB" altLang="en-GB" smtClean="0"/>
              <a:t>Fourth level</a:t>
            </a:r>
          </a:p>
          <a:p>
            <a:pPr lvl="4"/>
            <a:r>
              <a:rPr lang="en-GB" altLang="en-GB" smtClean="0"/>
              <a:t>Fifth level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0" y="6659563"/>
            <a:ext cx="9144000" cy="228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900" b="0" dirty="0">
                <a:solidFill>
                  <a:schemeClr val="bg1"/>
                </a:solidFill>
              </a:rPr>
              <a:t>Ken Peach	</a:t>
            </a:r>
            <a:r>
              <a:rPr lang="en-US" sz="900" b="0" dirty="0" smtClean="0">
                <a:solidFill>
                  <a:schemeClr val="bg1"/>
                </a:solidFill>
              </a:rPr>
              <a:t>		CERN Accelerator School,, Chios, Greece,  September 29</a:t>
            </a:r>
            <a:r>
              <a:rPr lang="en-US" sz="900" b="0" baseline="30000" dirty="0" smtClean="0">
                <a:solidFill>
                  <a:schemeClr val="bg1"/>
                </a:solidFill>
              </a:rPr>
              <a:t>th</a:t>
            </a:r>
            <a:r>
              <a:rPr lang="en-US" sz="900" b="0" dirty="0" smtClean="0">
                <a:solidFill>
                  <a:schemeClr val="bg1"/>
                </a:solidFill>
              </a:rPr>
              <a:t> 2011</a:t>
            </a:r>
            <a:r>
              <a:rPr lang="en-US" sz="900" b="0" dirty="0">
                <a:solidFill>
                  <a:schemeClr val="bg1"/>
                </a:solidFill>
              </a:rPr>
              <a:t>			</a:t>
            </a:r>
            <a:fld id="{6E4E5507-AD16-400F-86CC-B15E9A2F4F95}" type="slidenum">
              <a:rPr lang="en-US" sz="900" b="0">
                <a:solidFill>
                  <a:schemeClr val="bg1"/>
                </a:solidFill>
              </a:rPr>
              <a:pPr/>
              <a:t>‹#›</a:t>
            </a:fld>
            <a:endParaRPr lang="en-US" sz="900" b="0" dirty="0">
              <a:solidFill>
                <a:schemeClr val="bg1"/>
              </a:solidFill>
            </a:endParaRP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>
            <a:off x="0" y="836613"/>
            <a:ext cx="9144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rial" pitchFamily="34" charset="0"/>
          <a:cs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rial" pitchFamily="34" charset="0"/>
          <a:cs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rial" pitchFamily="34" charset="0"/>
          <a:cs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rial" pitchFamily="34" charset="0"/>
          <a:cs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rgbClr val="FF3300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000000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rgbClr val="800080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CC00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CC00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CC00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CC00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00CC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nearcollider.org/cms" TargetMode="External"/><Relationship Id="rId3" Type="http://schemas.openxmlformats.org/officeDocument/2006/relationships/image" Target="../media/image23.png"/><Relationship Id="rId7" Type="http://schemas.openxmlformats.org/officeDocument/2006/relationships/hyperlink" Target="http://www.linearcollider.org/cm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27.png"/><Relationship Id="rId4" Type="http://schemas.openxmlformats.org/officeDocument/2006/relationships/image" Target="../media/image24.gif"/><Relationship Id="rId9" Type="http://schemas.openxmlformats.org/officeDocument/2006/relationships/hyperlink" Target="http://clic-study.web.cern.ch/CLIC-Study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jpg"/><Relationship Id="rId5" Type="http://schemas.openxmlformats.org/officeDocument/2006/relationships/image" Target="../media/image75.png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3.w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jp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4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w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w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wmf"/><Relationship Id="rId4" Type="http://schemas.openxmlformats.org/officeDocument/2006/relationships/image" Target="../media/image103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wmf"/><Relationship Id="rId2" Type="http://schemas.openxmlformats.org/officeDocument/2006/relationships/image" Target="../media/image10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w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09.wmf"/><Relationship Id="rId4" Type="http://schemas.openxmlformats.org/officeDocument/2006/relationships/oleObject" Target="../embeddings/oleObject2.bin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jpe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7" Type="http://schemas.openxmlformats.org/officeDocument/2006/relationships/image" Target="../media/image13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jpeg"/><Relationship Id="rId5" Type="http://schemas.openxmlformats.org/officeDocument/2006/relationships/image" Target="../media/image136.png"/><Relationship Id="rId4" Type="http://schemas.openxmlformats.org/officeDocument/2006/relationships/image" Target="../media/image135.jp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44.wmf"/><Relationship Id="rId12" Type="http://schemas.openxmlformats.org/officeDocument/2006/relationships/image" Target="../media/image148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47.png"/><Relationship Id="rId5" Type="http://schemas.openxmlformats.org/officeDocument/2006/relationships/image" Target="../media/image143.wmf"/><Relationship Id="rId10" Type="http://schemas.openxmlformats.org/officeDocument/2006/relationships/image" Target="../media/image146.jpg"/><Relationship Id="rId4" Type="http://schemas.openxmlformats.org/officeDocument/2006/relationships/oleObject" Target="../embeddings/oleObject4.bin"/><Relationship Id="rId9" Type="http://schemas.openxmlformats.org/officeDocument/2006/relationships/image" Target="../media/image145.wmf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052513"/>
            <a:ext cx="7772400" cy="1143000"/>
          </a:xfrm>
        </p:spPr>
        <p:txBody>
          <a:bodyPr/>
          <a:lstStyle/>
          <a:p>
            <a:r>
              <a:rPr lang="en-US" altLang="ja-JP" dirty="0" smtClean="0">
                <a:ea typeface="ＭＳ Ｐゴシック" pitchFamily="116" charset="-128"/>
              </a:rPr>
              <a:t>Overview of Future Accelerators</a:t>
            </a:r>
            <a:endParaRPr lang="en-GB" dirty="0"/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2420938"/>
            <a:ext cx="6769100" cy="12715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400" dirty="0"/>
              <a:t>Ken Peach</a:t>
            </a:r>
          </a:p>
          <a:p>
            <a:pPr>
              <a:lnSpc>
                <a:spcPct val="80000"/>
              </a:lnSpc>
            </a:pPr>
            <a:r>
              <a:rPr lang="en-GB" sz="1200" dirty="0"/>
              <a:t>John Adams Institute for Accelerator Science </a:t>
            </a:r>
          </a:p>
          <a:p>
            <a:pPr>
              <a:lnSpc>
                <a:spcPct val="80000"/>
              </a:lnSpc>
            </a:pPr>
            <a:r>
              <a:rPr lang="en-GB" sz="1200" dirty="0"/>
              <a:t>&amp; </a:t>
            </a:r>
          </a:p>
          <a:p>
            <a:pPr>
              <a:lnSpc>
                <a:spcPct val="80000"/>
              </a:lnSpc>
            </a:pPr>
            <a:r>
              <a:rPr lang="en-GB" sz="1200" dirty="0"/>
              <a:t>Particle Therapy </a:t>
            </a:r>
            <a:r>
              <a:rPr lang="en-GB" sz="1200" dirty="0" smtClean="0"/>
              <a:t>Cancer </a:t>
            </a:r>
            <a:r>
              <a:rPr lang="en-GB" sz="1200" dirty="0"/>
              <a:t>Research Institute (Oxford Martin School) </a:t>
            </a:r>
          </a:p>
          <a:p>
            <a:pPr>
              <a:lnSpc>
                <a:spcPct val="80000"/>
              </a:lnSpc>
            </a:pPr>
            <a:r>
              <a:rPr lang="en-GB" sz="1200" dirty="0"/>
              <a:t>University of Oxford</a:t>
            </a:r>
          </a:p>
        </p:txBody>
      </p:sp>
      <p:sp>
        <p:nvSpPr>
          <p:cNvPr id="628740" name="Rectangle 4"/>
          <p:cNvSpPr>
            <a:spLocks noChangeArrowheads="1"/>
          </p:cNvSpPr>
          <p:nvPr/>
        </p:nvSpPr>
        <p:spPr bwMode="auto">
          <a:xfrm>
            <a:off x="1187450" y="5037138"/>
            <a:ext cx="6769100" cy="127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GB" sz="2000" dirty="0" smtClean="0">
                <a:solidFill>
                  <a:srgbClr val="800080"/>
                </a:solidFill>
                <a:cs typeface="Arial" pitchFamily="34" charset="0"/>
              </a:rPr>
              <a:t>CERN Accelerator </a:t>
            </a:r>
            <a:r>
              <a:rPr lang="en-GB" sz="2000" dirty="0">
                <a:solidFill>
                  <a:srgbClr val="800080"/>
                </a:solidFill>
                <a:cs typeface="Arial" pitchFamily="34" charset="0"/>
              </a:rPr>
              <a:t>School</a:t>
            </a:r>
          </a:p>
          <a:p>
            <a:pPr algn="ctr">
              <a:spcBef>
                <a:spcPct val="20000"/>
              </a:spcBef>
            </a:pPr>
            <a:r>
              <a:rPr lang="en-GB" sz="2000" dirty="0" smtClean="0">
                <a:solidFill>
                  <a:srgbClr val="800080"/>
                </a:solidFill>
                <a:cs typeface="Arial" pitchFamily="34" charset="0"/>
              </a:rPr>
              <a:t>Chios, Greece</a:t>
            </a:r>
            <a:endParaRPr lang="en-GB" sz="2000" dirty="0">
              <a:solidFill>
                <a:srgbClr val="800080"/>
              </a:solidFill>
              <a:cs typeface="Arial" pitchFamily="34" charset="0"/>
            </a:endParaRPr>
          </a:p>
          <a:p>
            <a:pPr algn="ctr">
              <a:spcBef>
                <a:spcPct val="20000"/>
              </a:spcBef>
            </a:pPr>
            <a:r>
              <a:rPr lang="en-GB" sz="2000" dirty="0" smtClean="0">
                <a:solidFill>
                  <a:srgbClr val="800080"/>
                </a:solidFill>
                <a:cs typeface="Arial" pitchFamily="34" charset="0"/>
              </a:rPr>
              <a:t>September 29</a:t>
            </a:r>
            <a:r>
              <a:rPr lang="en-GB" sz="2000" baseline="30000" dirty="0" smtClean="0">
                <a:solidFill>
                  <a:srgbClr val="800080"/>
                </a:solidFill>
                <a:cs typeface="Arial" pitchFamily="34" charset="0"/>
              </a:rPr>
              <a:t>th</a:t>
            </a:r>
            <a:r>
              <a:rPr lang="en-GB" sz="2000" dirty="0" smtClean="0">
                <a:solidFill>
                  <a:srgbClr val="800080"/>
                </a:solidFill>
                <a:cs typeface="Arial" pitchFamily="34" charset="0"/>
              </a:rPr>
              <a:t> 2011</a:t>
            </a:r>
            <a:endParaRPr lang="en-GB" sz="900" dirty="0">
              <a:solidFill>
                <a:srgbClr val="80008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</a:t>
            </a:r>
          </a:p>
        </p:txBody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Accelerators – why?</a:t>
            </a:r>
          </a:p>
          <a:p>
            <a:r>
              <a:rPr lang="en-GB" dirty="0" smtClean="0"/>
              <a:t>Accelerators</a:t>
            </a:r>
            <a:endParaRPr lang="en-GB" dirty="0" smtClean="0"/>
          </a:p>
          <a:p>
            <a:pPr lvl="1"/>
            <a:r>
              <a:rPr lang="en-GB" dirty="0"/>
              <a:t>i</a:t>
            </a:r>
            <a:r>
              <a:rPr lang="en-GB" dirty="0" smtClean="0"/>
              <a:t>n </a:t>
            </a:r>
            <a:r>
              <a:rPr lang="en-GB" dirty="0"/>
              <a:t>S</a:t>
            </a:r>
            <a:r>
              <a:rPr lang="en-GB" dirty="0" smtClean="0"/>
              <a:t>cience</a:t>
            </a:r>
            <a:endParaRPr lang="en-GB" dirty="0" smtClean="0"/>
          </a:p>
          <a:p>
            <a:pPr lvl="2"/>
            <a:r>
              <a:rPr lang="en-GB" dirty="0" smtClean="0"/>
              <a:t>Particle &amp; Nuclear Physics</a:t>
            </a:r>
          </a:p>
          <a:p>
            <a:pPr lvl="2"/>
            <a:r>
              <a:rPr lang="en-GB" dirty="0" smtClean="0"/>
              <a:t>Physical and Life Sciences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n </a:t>
            </a:r>
            <a:r>
              <a:rPr lang="en-GB" dirty="0" smtClean="0"/>
              <a:t>Industry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n </a:t>
            </a:r>
            <a:r>
              <a:rPr lang="en-GB" dirty="0" smtClean="0"/>
              <a:t>Medicine</a:t>
            </a:r>
            <a:endParaRPr lang="en-GB" dirty="0"/>
          </a:p>
          <a:p>
            <a:r>
              <a:rPr lang="en-GB" dirty="0"/>
              <a:t>Summary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Why?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37373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do we need accelerators?	</a:t>
            </a:r>
            <a:endParaRPr lang="en-US"/>
          </a:p>
        </p:txBody>
      </p:sp>
      <p:sp>
        <p:nvSpPr>
          <p:cNvPr id="76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908050"/>
            <a:ext cx="7596187" cy="56896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GB"/>
              <a:t>4 reasons: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GB"/>
              <a:t>As super-microscopes: </a:t>
            </a:r>
            <a:r>
              <a:rPr lang="en-GB">
                <a:latin typeface="Symbol" pitchFamily="18" charset="2"/>
              </a:rPr>
              <a:t>l</a:t>
            </a:r>
            <a:r>
              <a:rPr lang="en-GB"/>
              <a:t>=h/p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GB"/>
              <a:t>To create very high energies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GB"/>
              <a:t>To build nano-scale structures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GB"/>
              <a:t>As a source of radiation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endParaRPr lang="en-GB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GB"/>
              <a:t>	Science</a:t>
            </a:r>
          </a:p>
          <a:p>
            <a:pPr marL="990600" lvl="1" indent="-533400">
              <a:lnSpc>
                <a:spcPct val="90000"/>
              </a:lnSpc>
              <a:buFontTx/>
              <a:buNone/>
            </a:pPr>
            <a:r>
              <a:rPr lang="en-GB"/>
              <a:t>(particle &amp; nuclear physics, physical, life and environmental sciences)</a:t>
            </a:r>
          </a:p>
          <a:p>
            <a:pPr marL="609600" indent="-609600" algn="r">
              <a:lnSpc>
                <a:spcPct val="90000"/>
              </a:lnSpc>
              <a:buFontTx/>
              <a:buNone/>
            </a:pPr>
            <a:r>
              <a:rPr lang="en-GB"/>
              <a:t>	Society</a:t>
            </a:r>
          </a:p>
          <a:p>
            <a:pPr marL="990600" lvl="1" indent="-533400" algn="r">
              <a:lnSpc>
                <a:spcPct val="90000"/>
              </a:lnSpc>
              <a:buFontTx/>
              <a:buNone/>
            </a:pPr>
            <a:r>
              <a:rPr lang="en-GB"/>
              <a:t>		(industry and medicine)</a:t>
            </a:r>
            <a:endParaRPr lang="en-US"/>
          </a:p>
        </p:txBody>
      </p:sp>
      <p:sp>
        <p:nvSpPr>
          <p:cNvPr id="762884" name="AutoShape 4"/>
          <p:cNvSpPr>
            <a:spLocks noChangeArrowheads="1"/>
          </p:cNvSpPr>
          <p:nvPr/>
        </p:nvSpPr>
        <p:spPr bwMode="auto">
          <a:xfrm>
            <a:off x="250825" y="1592263"/>
            <a:ext cx="828675" cy="3421062"/>
          </a:xfrm>
          <a:prstGeom prst="curvedRightArrow">
            <a:avLst>
              <a:gd name="adj1" fmla="val 82567"/>
              <a:gd name="adj2" fmla="val 165134"/>
              <a:gd name="adj3" fmla="val 33333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62885" name="AutoShape 5"/>
          <p:cNvSpPr>
            <a:spLocks noChangeArrowheads="1"/>
          </p:cNvSpPr>
          <p:nvPr/>
        </p:nvSpPr>
        <p:spPr bwMode="auto">
          <a:xfrm flipH="1">
            <a:off x="8315325" y="2565400"/>
            <a:ext cx="828675" cy="3563938"/>
          </a:xfrm>
          <a:prstGeom prst="curvedRightArrow">
            <a:avLst>
              <a:gd name="adj1" fmla="val 86015"/>
              <a:gd name="adj2" fmla="val 172031"/>
              <a:gd name="adj3" fmla="val 33333"/>
            </a:avLst>
          </a:prstGeom>
          <a:gradFill rotWithShape="1"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0786" name="Group 2"/>
          <p:cNvGrpSpPr>
            <a:grpSpLocks/>
          </p:cNvGrpSpPr>
          <p:nvPr/>
        </p:nvGrpSpPr>
        <p:grpSpPr bwMode="auto">
          <a:xfrm>
            <a:off x="5003800" y="1844675"/>
            <a:ext cx="3600450" cy="4679950"/>
            <a:chOff x="3152" y="1162"/>
            <a:chExt cx="2268" cy="2948"/>
          </a:xfrm>
        </p:grpSpPr>
        <p:sp>
          <p:nvSpPr>
            <p:cNvPr id="630787" name="AutoShape 3"/>
            <p:cNvSpPr>
              <a:spLocks noChangeArrowheads="1"/>
            </p:cNvSpPr>
            <p:nvPr/>
          </p:nvSpPr>
          <p:spPr bwMode="auto">
            <a:xfrm rot="2858940">
              <a:off x="3061" y="1366"/>
              <a:ext cx="817" cy="409"/>
            </a:xfrm>
            <a:prstGeom prst="rightArrow">
              <a:avLst>
                <a:gd name="adj1" fmla="val 50000"/>
                <a:gd name="adj2" fmla="val 49939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30788" name="AutoShape 4"/>
            <p:cNvSpPr>
              <a:spLocks noChangeArrowheads="1"/>
            </p:cNvSpPr>
            <p:nvPr/>
          </p:nvSpPr>
          <p:spPr bwMode="auto">
            <a:xfrm>
              <a:off x="3152" y="1888"/>
              <a:ext cx="2268" cy="222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GB" sz="1800" u="sng">
                  <a:solidFill>
                    <a:schemeClr val="bg1"/>
                  </a:solidFill>
                  <a:cs typeface="Arial" pitchFamily="34" charset="0"/>
                </a:rPr>
                <a:t>High Precision Frontier</a:t>
              </a:r>
            </a:p>
            <a:p>
              <a:pPr algn="ctr">
                <a:spcBef>
                  <a:spcPct val="0"/>
                </a:spcBef>
              </a:pPr>
              <a:endParaRPr lang="en-GB" sz="1800" u="sng">
                <a:solidFill>
                  <a:schemeClr val="bg1"/>
                </a:solidFill>
                <a:cs typeface="Arial" pitchFamily="34" charset="0"/>
              </a:endParaRPr>
            </a:p>
            <a:p>
              <a:pPr algn="ctr">
                <a:spcBef>
                  <a:spcPct val="0"/>
                </a:spcBef>
              </a:pPr>
              <a:endParaRPr lang="en-GB" sz="1800" u="sng">
                <a:solidFill>
                  <a:schemeClr val="bg1"/>
                </a:solidFill>
                <a:cs typeface="Arial" pitchFamily="34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en-GB" sz="1800">
                  <a:solidFill>
                    <a:schemeClr val="bg1"/>
                  </a:solidFill>
                  <a:cs typeface="Arial" pitchFamily="34" charset="0"/>
                </a:rPr>
                <a:t>Known phenomena studied</a:t>
              </a:r>
            </a:p>
            <a:p>
              <a:pPr algn="ctr">
                <a:spcBef>
                  <a:spcPct val="0"/>
                </a:spcBef>
              </a:pPr>
              <a:r>
                <a:rPr lang="en-GB" sz="1800">
                  <a:solidFill>
                    <a:schemeClr val="bg1"/>
                  </a:solidFill>
                  <a:cs typeface="Arial" pitchFamily="34" charset="0"/>
                </a:rPr>
                <a:t>with high precision </a:t>
              </a:r>
              <a:r>
                <a:rPr lang="en-GB" sz="1800" i="1">
                  <a:solidFill>
                    <a:schemeClr val="bg1"/>
                  </a:solidFill>
                  <a:cs typeface="Arial" pitchFamily="34" charset="0"/>
                </a:rPr>
                <a:t>may</a:t>
              </a:r>
              <a:r>
                <a:rPr lang="en-GB" sz="1800">
                  <a:solidFill>
                    <a:schemeClr val="bg1"/>
                  </a:solidFill>
                  <a:cs typeface="Arial" pitchFamily="34" charset="0"/>
                </a:rPr>
                <a:t> show</a:t>
              </a:r>
            </a:p>
            <a:p>
              <a:pPr algn="ctr">
                <a:spcBef>
                  <a:spcPct val="0"/>
                </a:spcBef>
              </a:pPr>
              <a:r>
                <a:rPr lang="en-GB" sz="1800">
                  <a:solidFill>
                    <a:schemeClr val="bg1"/>
                  </a:solidFill>
                  <a:cs typeface="Arial" pitchFamily="34" charset="0"/>
                </a:rPr>
                <a:t>inconsistencies with theory</a:t>
              </a: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cs typeface="Arial" pitchFamily="34" charset="0"/>
              </a:endParaRP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cs typeface="Arial" pitchFamily="34" charset="0"/>
              </a:endParaRP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latin typeface="Lucida Sans" pitchFamily="34" charset="0"/>
              </a:endParaRP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latin typeface="Lucida Sans" pitchFamily="34" charset="0"/>
              </a:endParaRP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latin typeface="Lucida Sans" pitchFamily="34" charset="0"/>
              </a:endParaRP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latin typeface="Lucida Sans" pitchFamily="34" charset="0"/>
              </a:endParaRPr>
            </a:p>
          </p:txBody>
        </p:sp>
      </p:grpSp>
      <p:grpSp>
        <p:nvGrpSpPr>
          <p:cNvPr id="630789" name="Group 5"/>
          <p:cNvGrpSpPr>
            <a:grpSpLocks/>
          </p:cNvGrpSpPr>
          <p:nvPr/>
        </p:nvGrpSpPr>
        <p:grpSpPr bwMode="auto">
          <a:xfrm>
            <a:off x="684213" y="1844675"/>
            <a:ext cx="3600450" cy="4679950"/>
            <a:chOff x="431" y="1162"/>
            <a:chExt cx="2268" cy="2948"/>
          </a:xfrm>
        </p:grpSpPr>
        <p:sp>
          <p:nvSpPr>
            <p:cNvPr id="630790" name="AutoShape 6"/>
            <p:cNvSpPr>
              <a:spLocks noChangeArrowheads="1"/>
            </p:cNvSpPr>
            <p:nvPr/>
          </p:nvSpPr>
          <p:spPr bwMode="auto">
            <a:xfrm rot="7581305">
              <a:off x="1950" y="1366"/>
              <a:ext cx="817" cy="409"/>
            </a:xfrm>
            <a:prstGeom prst="rightArrow">
              <a:avLst>
                <a:gd name="adj1" fmla="val 50000"/>
                <a:gd name="adj2" fmla="val 49939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30791" name="AutoShape 7"/>
            <p:cNvSpPr>
              <a:spLocks noChangeArrowheads="1"/>
            </p:cNvSpPr>
            <p:nvPr/>
          </p:nvSpPr>
          <p:spPr bwMode="auto">
            <a:xfrm>
              <a:off x="431" y="1888"/>
              <a:ext cx="2268" cy="2222"/>
            </a:xfrm>
            <a:prstGeom prst="roundRect">
              <a:avLst>
                <a:gd name="adj" fmla="val 16667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en-GB" sz="1800" u="sng">
                  <a:solidFill>
                    <a:schemeClr val="bg1"/>
                  </a:solidFill>
                  <a:cs typeface="Arial" pitchFamily="34" charset="0"/>
                </a:rPr>
                <a:t>High Energy Frontier</a:t>
              </a:r>
            </a:p>
            <a:p>
              <a:pPr algn="ctr">
                <a:spcBef>
                  <a:spcPct val="0"/>
                </a:spcBef>
              </a:pPr>
              <a:endParaRPr lang="en-GB" sz="1800" u="sng">
                <a:solidFill>
                  <a:schemeClr val="bg1"/>
                </a:solidFill>
                <a:cs typeface="Arial" pitchFamily="34" charset="0"/>
              </a:endParaRPr>
            </a:p>
            <a:p>
              <a:pPr algn="ctr">
                <a:spcBef>
                  <a:spcPct val="0"/>
                </a:spcBef>
              </a:pPr>
              <a:r>
                <a:rPr lang="en-GB" sz="1800">
                  <a:solidFill>
                    <a:schemeClr val="bg1"/>
                  </a:solidFill>
                  <a:cs typeface="Arial" pitchFamily="34" charset="0"/>
                </a:rPr>
                <a:t>New phenomena</a:t>
              </a:r>
            </a:p>
            <a:p>
              <a:pPr algn="ctr">
                <a:spcBef>
                  <a:spcPct val="0"/>
                </a:spcBef>
              </a:pPr>
              <a:r>
                <a:rPr lang="en-GB" sz="1800">
                  <a:solidFill>
                    <a:schemeClr val="bg1"/>
                  </a:solidFill>
                  <a:cs typeface="Arial" pitchFamily="34" charset="0"/>
                </a:rPr>
                <a:t>(new particles)</a:t>
              </a:r>
            </a:p>
            <a:p>
              <a:pPr algn="ctr">
                <a:spcBef>
                  <a:spcPct val="0"/>
                </a:spcBef>
              </a:pPr>
              <a:r>
                <a:rPr lang="en-GB" sz="1800">
                  <a:solidFill>
                    <a:schemeClr val="bg1"/>
                  </a:solidFill>
                  <a:cs typeface="Arial" pitchFamily="34" charset="0"/>
                </a:rPr>
                <a:t>created when the </a:t>
              </a:r>
            </a:p>
            <a:p>
              <a:pPr algn="ctr">
                <a:spcBef>
                  <a:spcPct val="0"/>
                </a:spcBef>
              </a:pPr>
              <a:r>
                <a:rPr lang="en-GB" sz="1800">
                  <a:solidFill>
                    <a:schemeClr val="bg1"/>
                  </a:solidFill>
                  <a:cs typeface="Arial" pitchFamily="34" charset="0"/>
                </a:rPr>
                <a:t>“usable” energy &gt; mc</a:t>
              </a:r>
              <a:r>
                <a:rPr lang="en-GB" sz="1800" baseline="30000">
                  <a:solidFill>
                    <a:schemeClr val="bg1"/>
                  </a:solidFill>
                  <a:cs typeface="Arial" pitchFamily="34" charset="0"/>
                </a:rPr>
                <a:t>2 </a:t>
              </a:r>
              <a:r>
                <a:rPr lang="en-GB" sz="1800">
                  <a:solidFill>
                    <a:schemeClr val="folHlink"/>
                  </a:solidFill>
                  <a:cs typeface="Arial" pitchFamily="34" charset="0"/>
                </a:rPr>
                <a:t>[</a:t>
              </a:r>
              <a:r>
                <a:rPr lang="en-US" sz="1800">
                  <a:solidFill>
                    <a:schemeClr val="folHlink"/>
                  </a:solidFill>
                  <a:cs typeface="Arial" pitchFamily="34" charset="0"/>
                </a:rPr>
                <a:t>×</a:t>
              </a:r>
              <a:r>
                <a:rPr lang="en-GB" sz="1800">
                  <a:solidFill>
                    <a:schemeClr val="folHlink"/>
                  </a:solidFill>
                  <a:cs typeface="Arial" pitchFamily="34" charset="0"/>
                </a:rPr>
                <a:t>2]</a:t>
              </a: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cs typeface="Arial" pitchFamily="34" charset="0"/>
              </a:endParaRP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latin typeface="Lucida Sans" pitchFamily="34" charset="0"/>
              </a:endParaRP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latin typeface="Lucida Sans" pitchFamily="34" charset="0"/>
              </a:endParaRP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latin typeface="Lucida Sans" pitchFamily="34" charset="0"/>
              </a:endParaRP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latin typeface="Lucida Sans" pitchFamily="34" charset="0"/>
              </a:endParaRPr>
            </a:p>
            <a:p>
              <a:pPr algn="ctr">
                <a:spcBef>
                  <a:spcPct val="0"/>
                </a:spcBef>
              </a:pPr>
              <a:endParaRPr lang="en-GB" sz="1800">
                <a:solidFill>
                  <a:srgbClr val="EAEAEA"/>
                </a:solidFill>
                <a:latin typeface="Lucida Sans" pitchFamily="34" charset="0"/>
              </a:endParaRPr>
            </a:p>
          </p:txBody>
        </p:sp>
      </p:grpSp>
      <p:sp>
        <p:nvSpPr>
          <p:cNvPr id="63079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Accelerators for particle physics</a:t>
            </a:r>
          </a:p>
        </p:txBody>
      </p:sp>
      <p:sp>
        <p:nvSpPr>
          <p:cNvPr id="630793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08050"/>
            <a:ext cx="7772400" cy="504825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sz="2800"/>
              <a:t>What is needed, and why</a:t>
            </a:r>
          </a:p>
          <a:p>
            <a:pPr lvl="1">
              <a:lnSpc>
                <a:spcPct val="90000"/>
              </a:lnSpc>
            </a:pPr>
            <a:endParaRPr lang="en-GB" sz="2400"/>
          </a:p>
        </p:txBody>
      </p:sp>
      <p:sp>
        <p:nvSpPr>
          <p:cNvPr id="630794" name="AutoShape 10"/>
          <p:cNvSpPr>
            <a:spLocks noChangeArrowheads="1"/>
          </p:cNvSpPr>
          <p:nvPr/>
        </p:nvSpPr>
        <p:spPr bwMode="auto">
          <a:xfrm>
            <a:off x="2339975" y="1628775"/>
            <a:ext cx="4464050" cy="863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en-GB" sz="1800">
                <a:cs typeface="Arial" pitchFamily="34" charset="0"/>
              </a:rPr>
              <a:t>2 routes to new knowledge about the</a:t>
            </a:r>
          </a:p>
          <a:p>
            <a:pPr algn="ctr">
              <a:spcBef>
                <a:spcPct val="0"/>
              </a:spcBef>
            </a:pPr>
            <a:r>
              <a:rPr lang="en-GB" sz="1800">
                <a:cs typeface="Arial" pitchFamily="34" charset="0"/>
              </a:rPr>
              <a:t> fundamental structure of the matter</a:t>
            </a:r>
          </a:p>
        </p:txBody>
      </p:sp>
      <p:grpSp>
        <p:nvGrpSpPr>
          <p:cNvPr id="630795" name="Group 11"/>
          <p:cNvGrpSpPr>
            <a:grpSpLocks/>
          </p:cNvGrpSpPr>
          <p:nvPr/>
        </p:nvGrpSpPr>
        <p:grpSpPr bwMode="auto">
          <a:xfrm>
            <a:off x="1116013" y="5013325"/>
            <a:ext cx="2665412" cy="1223963"/>
            <a:chOff x="703" y="3158"/>
            <a:chExt cx="1679" cy="771"/>
          </a:xfrm>
        </p:grpSpPr>
        <p:sp>
          <p:nvSpPr>
            <p:cNvPr id="630796" name="AutoShape 12" descr="Plaid"/>
            <p:cNvSpPr>
              <a:spLocks noChangeArrowheads="1"/>
            </p:cNvSpPr>
            <p:nvPr/>
          </p:nvSpPr>
          <p:spPr bwMode="auto">
            <a:xfrm>
              <a:off x="1429" y="3475"/>
              <a:ext cx="953" cy="4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pattFill prst="plaid">
              <a:fgClr>
                <a:srgbClr val="FFFF00"/>
              </a:fgClr>
              <a:bgClr>
                <a:srgbClr val="800080"/>
              </a:bgClr>
            </a:pattFill>
            <a:ln w="9525">
              <a:pattFill prst="plaid">
                <a:fgClr>
                  <a:srgbClr val="FFFF00"/>
                </a:fgClr>
                <a:bgClr>
                  <a:srgbClr val="800080"/>
                </a:bgClr>
              </a:patt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30797" name="AutoShape 13" descr="Plaid"/>
            <p:cNvSpPr>
              <a:spLocks noChangeArrowheads="1"/>
            </p:cNvSpPr>
            <p:nvPr/>
          </p:nvSpPr>
          <p:spPr bwMode="auto">
            <a:xfrm rot="2212193">
              <a:off x="1292" y="3747"/>
              <a:ext cx="953" cy="4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pattFill prst="plaid">
              <a:fgClr>
                <a:srgbClr val="800080"/>
              </a:fgClr>
              <a:bgClr>
                <a:srgbClr val="FFFF00"/>
              </a:bgClr>
            </a:pattFill>
            <a:ln w="9525">
              <a:pattFill prst="plaid">
                <a:fgClr>
                  <a:srgbClr val="800080"/>
                </a:fgClr>
                <a:bgClr>
                  <a:srgbClr val="FFFF00"/>
                </a:bgClr>
              </a:patt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30798" name="AutoShape 14"/>
            <p:cNvSpPr>
              <a:spLocks noChangeArrowheads="1"/>
            </p:cNvSpPr>
            <p:nvPr/>
          </p:nvSpPr>
          <p:spPr bwMode="auto">
            <a:xfrm>
              <a:off x="703" y="3158"/>
              <a:ext cx="1225" cy="771"/>
            </a:xfrm>
            <a:prstGeom prst="irregularSeal2">
              <a:avLst/>
            </a:prstGeom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630799" name="Group 15"/>
          <p:cNvGrpSpPr>
            <a:grpSpLocks/>
          </p:cNvGrpSpPr>
          <p:nvPr/>
        </p:nvGrpSpPr>
        <p:grpSpPr bwMode="auto">
          <a:xfrm>
            <a:off x="5507038" y="5084763"/>
            <a:ext cx="2595562" cy="1081087"/>
            <a:chOff x="3469" y="3203"/>
            <a:chExt cx="1635" cy="681"/>
          </a:xfrm>
        </p:grpSpPr>
        <p:grpSp>
          <p:nvGrpSpPr>
            <p:cNvPr id="630800" name="Group 16"/>
            <p:cNvGrpSpPr>
              <a:grpSpLocks/>
            </p:cNvGrpSpPr>
            <p:nvPr/>
          </p:nvGrpSpPr>
          <p:grpSpPr bwMode="auto">
            <a:xfrm>
              <a:off x="3469" y="3203"/>
              <a:ext cx="545" cy="681"/>
              <a:chOff x="3469" y="3203"/>
              <a:chExt cx="545" cy="681"/>
            </a:xfrm>
          </p:grpSpPr>
          <p:sp>
            <p:nvSpPr>
              <p:cNvPr id="630801" name="Line 17"/>
              <p:cNvSpPr>
                <a:spLocks noChangeShapeType="1"/>
              </p:cNvSpPr>
              <p:nvPr/>
            </p:nvSpPr>
            <p:spPr bwMode="auto">
              <a:xfrm>
                <a:off x="3469" y="3203"/>
                <a:ext cx="0" cy="68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802" name="Line 18"/>
              <p:cNvSpPr>
                <a:spLocks noChangeShapeType="1"/>
              </p:cNvSpPr>
              <p:nvPr/>
            </p:nvSpPr>
            <p:spPr bwMode="auto">
              <a:xfrm flipH="1">
                <a:off x="3469" y="3884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803" name="Freeform 19"/>
              <p:cNvSpPr>
                <a:spLocks/>
              </p:cNvSpPr>
              <p:nvPr/>
            </p:nvSpPr>
            <p:spPr bwMode="auto">
              <a:xfrm>
                <a:off x="3469" y="3339"/>
                <a:ext cx="499" cy="545"/>
              </a:xfrm>
              <a:custGeom>
                <a:avLst/>
                <a:gdLst>
                  <a:gd name="T0" fmla="*/ 0 w 499"/>
                  <a:gd name="T1" fmla="*/ 545 h 545"/>
                  <a:gd name="T2" fmla="*/ 227 w 499"/>
                  <a:gd name="T3" fmla="*/ 0 h 545"/>
                  <a:gd name="T4" fmla="*/ 499 w 499"/>
                  <a:gd name="T5" fmla="*/ 545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9" h="545">
                    <a:moveTo>
                      <a:pt x="0" y="545"/>
                    </a:moveTo>
                    <a:cubicBezTo>
                      <a:pt x="72" y="272"/>
                      <a:pt x="144" y="0"/>
                      <a:pt x="227" y="0"/>
                    </a:cubicBezTo>
                    <a:cubicBezTo>
                      <a:pt x="310" y="0"/>
                      <a:pt x="404" y="272"/>
                      <a:pt x="499" y="545"/>
                    </a:cubicBezTo>
                  </a:path>
                </a:pathLst>
              </a:custGeom>
              <a:noFill/>
              <a:ln w="76200" cmpd="sng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30804" name="Group 20"/>
            <p:cNvGrpSpPr>
              <a:grpSpLocks/>
            </p:cNvGrpSpPr>
            <p:nvPr/>
          </p:nvGrpSpPr>
          <p:grpSpPr bwMode="auto">
            <a:xfrm>
              <a:off x="4558" y="3203"/>
              <a:ext cx="546" cy="681"/>
              <a:chOff x="4467" y="3203"/>
              <a:chExt cx="546" cy="681"/>
            </a:xfrm>
          </p:grpSpPr>
          <p:sp>
            <p:nvSpPr>
              <p:cNvPr id="630805" name="Line 21"/>
              <p:cNvSpPr>
                <a:spLocks noChangeShapeType="1"/>
              </p:cNvSpPr>
              <p:nvPr/>
            </p:nvSpPr>
            <p:spPr bwMode="auto">
              <a:xfrm>
                <a:off x="4468" y="3203"/>
                <a:ext cx="0" cy="68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806" name="Line 22"/>
              <p:cNvSpPr>
                <a:spLocks noChangeShapeType="1"/>
              </p:cNvSpPr>
              <p:nvPr/>
            </p:nvSpPr>
            <p:spPr bwMode="auto">
              <a:xfrm flipH="1">
                <a:off x="4468" y="3884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807" name="Line 23"/>
              <p:cNvSpPr>
                <a:spLocks noChangeShapeType="1"/>
              </p:cNvSpPr>
              <p:nvPr/>
            </p:nvSpPr>
            <p:spPr bwMode="auto">
              <a:xfrm>
                <a:off x="4467" y="3203"/>
                <a:ext cx="0" cy="68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808" name="Line 24"/>
              <p:cNvSpPr>
                <a:spLocks noChangeShapeType="1"/>
              </p:cNvSpPr>
              <p:nvPr/>
            </p:nvSpPr>
            <p:spPr bwMode="auto">
              <a:xfrm flipH="1">
                <a:off x="4467" y="3884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809" name="Line 25"/>
              <p:cNvSpPr>
                <a:spLocks noChangeShapeType="1"/>
              </p:cNvSpPr>
              <p:nvPr/>
            </p:nvSpPr>
            <p:spPr bwMode="auto">
              <a:xfrm>
                <a:off x="4467" y="3203"/>
                <a:ext cx="0" cy="681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810" name="Line 26"/>
              <p:cNvSpPr>
                <a:spLocks noChangeShapeType="1"/>
              </p:cNvSpPr>
              <p:nvPr/>
            </p:nvSpPr>
            <p:spPr bwMode="auto">
              <a:xfrm flipH="1">
                <a:off x="4467" y="3884"/>
                <a:ext cx="545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30811" name="Freeform 27"/>
              <p:cNvSpPr>
                <a:spLocks/>
              </p:cNvSpPr>
              <p:nvPr/>
            </p:nvSpPr>
            <p:spPr bwMode="auto">
              <a:xfrm>
                <a:off x="4468" y="3301"/>
                <a:ext cx="499" cy="583"/>
              </a:xfrm>
              <a:custGeom>
                <a:avLst/>
                <a:gdLst>
                  <a:gd name="T0" fmla="*/ 0 w 499"/>
                  <a:gd name="T1" fmla="*/ 583 h 583"/>
                  <a:gd name="T2" fmla="*/ 226 w 499"/>
                  <a:gd name="T3" fmla="*/ 38 h 583"/>
                  <a:gd name="T4" fmla="*/ 408 w 499"/>
                  <a:gd name="T5" fmla="*/ 356 h 583"/>
                  <a:gd name="T6" fmla="*/ 453 w 499"/>
                  <a:gd name="T7" fmla="*/ 311 h 583"/>
                  <a:gd name="T8" fmla="*/ 499 w 499"/>
                  <a:gd name="T9" fmla="*/ 583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9" h="583">
                    <a:moveTo>
                      <a:pt x="0" y="583"/>
                    </a:moveTo>
                    <a:cubicBezTo>
                      <a:pt x="79" y="329"/>
                      <a:pt x="158" y="76"/>
                      <a:pt x="226" y="38"/>
                    </a:cubicBezTo>
                    <a:cubicBezTo>
                      <a:pt x="294" y="0"/>
                      <a:pt x="370" y="311"/>
                      <a:pt x="408" y="356"/>
                    </a:cubicBezTo>
                    <a:cubicBezTo>
                      <a:pt x="446" y="401"/>
                      <a:pt x="438" y="273"/>
                      <a:pt x="453" y="311"/>
                    </a:cubicBezTo>
                    <a:cubicBezTo>
                      <a:pt x="468" y="349"/>
                      <a:pt x="491" y="538"/>
                      <a:pt x="499" y="583"/>
                    </a:cubicBezTo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630812" name="AutoShape 28"/>
            <p:cNvSpPr>
              <a:spLocks noChangeArrowheads="1"/>
            </p:cNvSpPr>
            <p:nvPr/>
          </p:nvSpPr>
          <p:spPr bwMode="auto">
            <a:xfrm>
              <a:off x="4105" y="3430"/>
              <a:ext cx="363" cy="363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0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30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30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30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30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9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to accelerate</a:t>
            </a:r>
          </a:p>
        </p:txBody>
      </p:sp>
      <p:sp>
        <p:nvSpPr>
          <p:cNvPr id="640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/>
              <a:t>We can accelerate </a:t>
            </a:r>
            <a:r>
              <a:rPr lang="en-GB" sz="2800" i="1"/>
              <a:t>stable</a:t>
            </a:r>
            <a:r>
              <a:rPr lang="en-GB" sz="2800"/>
              <a:t> particles</a:t>
            </a:r>
          </a:p>
          <a:p>
            <a:pPr lvl="1"/>
            <a:r>
              <a:rPr lang="en-GB" sz="2400" i="1"/>
              <a:t>“Stable”</a:t>
            </a:r>
            <a:r>
              <a:rPr lang="en-GB" sz="2400"/>
              <a:t> means “with a lifetime long enough to capture and accelerate them</a:t>
            </a:r>
          </a:p>
          <a:p>
            <a:pPr lvl="2"/>
            <a:r>
              <a:rPr lang="en-GB" sz="2000"/>
              <a:t>in practice, &gt; ~</a:t>
            </a:r>
            <a:r>
              <a:rPr lang="en-GB" sz="2000">
                <a:latin typeface="Symbol" pitchFamily="18" charset="2"/>
              </a:rPr>
              <a:t>m-</a:t>
            </a:r>
            <a:r>
              <a:rPr lang="en-GB" sz="2000"/>
              <a:t>second</a:t>
            </a:r>
          </a:p>
          <a:p>
            <a:pPr lvl="2"/>
            <a:endParaRPr lang="en-GB" sz="2000"/>
          </a:p>
          <a:p>
            <a:r>
              <a:rPr lang="en-GB" sz="2800"/>
              <a:t>Hadrons</a:t>
            </a:r>
          </a:p>
          <a:p>
            <a:pPr lvl="1"/>
            <a:r>
              <a:rPr lang="en-GB" sz="2400"/>
              <a:t>p, d, t, </a:t>
            </a:r>
            <a:r>
              <a:rPr lang="en-GB" sz="2400">
                <a:latin typeface="Symbol" pitchFamily="18" charset="2"/>
              </a:rPr>
              <a:t>a</a:t>
            </a:r>
            <a:r>
              <a:rPr lang="en-GB" sz="2400"/>
              <a:t>, … nuclei (up to Pb) &amp; </a:t>
            </a:r>
            <a:r>
              <a:rPr lang="en-GB" sz="2400">
                <a:solidFill>
                  <a:schemeClr val="accent1"/>
                </a:solidFill>
              </a:rPr>
              <a:t>antiprotons</a:t>
            </a:r>
          </a:p>
          <a:p>
            <a:pPr lvl="2"/>
            <a:r>
              <a:rPr lang="en-GB" sz="2000"/>
              <a:t>Hadrons contain “partons” (quarks, gluons…)</a:t>
            </a:r>
          </a:p>
          <a:p>
            <a:r>
              <a:rPr lang="en-GB" sz="2800"/>
              <a:t>Leptons</a:t>
            </a:r>
          </a:p>
          <a:p>
            <a:pPr lvl="1"/>
            <a:r>
              <a:rPr lang="en-GB" sz="2400"/>
              <a:t>e</a:t>
            </a:r>
            <a:r>
              <a:rPr lang="en-US" sz="2400" baseline="30000"/>
              <a:t>±</a:t>
            </a:r>
            <a:r>
              <a:rPr lang="en-GB" sz="2400"/>
              <a:t>, </a:t>
            </a:r>
            <a:r>
              <a:rPr lang="en-GB" sz="2400">
                <a:latin typeface="Symbol" pitchFamily="18" charset="2"/>
              </a:rPr>
              <a:t>m</a:t>
            </a:r>
            <a:r>
              <a:rPr lang="en-US" sz="2400" baseline="30000"/>
              <a:t>±</a:t>
            </a:r>
          </a:p>
          <a:p>
            <a:pPr lvl="2"/>
            <a:r>
              <a:rPr lang="en-GB" sz="2000"/>
              <a:t>Leptons are “point-like”</a:t>
            </a:r>
          </a:p>
          <a:p>
            <a:pPr lvl="3"/>
            <a:r>
              <a:rPr lang="en-GB" sz="1800"/>
              <a:t>(at our present energy scales)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96036" y="0"/>
            <a:ext cx="3516127" cy="665163"/>
          </a:xfrm>
        </p:spPr>
        <p:txBody>
          <a:bodyPr/>
          <a:lstStyle/>
          <a:p>
            <a:r>
              <a:rPr lang="en-GB" dirty="0" smtClean="0"/>
              <a:t>Livingston plot</a:t>
            </a:r>
            <a:endParaRPr lang="en-GB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18253"/>
            <a:ext cx="4572508" cy="6654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49059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Energy and luminosity</a:t>
            </a:r>
          </a:p>
        </p:txBody>
      </p:sp>
      <p:sp>
        <p:nvSpPr>
          <p:cNvPr id="64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6120172" cy="4645025"/>
          </a:xfrm>
        </p:spPr>
        <p:txBody>
          <a:bodyPr/>
          <a:lstStyle/>
          <a:p>
            <a:r>
              <a:rPr lang="en-GB" sz="2800" i="1" dirty="0" smtClean="0"/>
              <a:t>Energy</a:t>
            </a:r>
            <a:r>
              <a:rPr lang="en-GB" sz="2800" dirty="0" smtClean="0"/>
              <a:t> </a:t>
            </a:r>
            <a:r>
              <a:rPr lang="en-GB" sz="2800" dirty="0"/>
              <a:t>must be </a:t>
            </a:r>
            <a:r>
              <a:rPr lang="en-GB" sz="2800" dirty="0" smtClean="0"/>
              <a:t>sufficient </a:t>
            </a:r>
          </a:p>
          <a:p>
            <a:pPr lvl="1"/>
            <a:r>
              <a:rPr lang="en-GB" sz="2400" dirty="0" smtClean="0"/>
              <a:t>Above the threshold</a:t>
            </a:r>
            <a:endParaRPr lang="en-GB" sz="2400" dirty="0"/>
          </a:p>
          <a:p>
            <a:endParaRPr lang="en-GB" sz="2800" dirty="0"/>
          </a:p>
          <a:p>
            <a:r>
              <a:rPr lang="en-GB" sz="2800" i="1" dirty="0" smtClean="0"/>
              <a:t>Luminosity</a:t>
            </a:r>
            <a:r>
              <a:rPr lang="en-GB" sz="2800" dirty="0" smtClean="0"/>
              <a:t> </a:t>
            </a:r>
            <a:r>
              <a:rPr lang="en-GB" sz="2800" dirty="0"/>
              <a:t>must be </a:t>
            </a:r>
            <a:r>
              <a:rPr lang="en-GB" sz="2800" dirty="0" smtClean="0"/>
              <a:t>sufficient</a:t>
            </a:r>
          </a:p>
          <a:p>
            <a:pPr lvl="1"/>
            <a:r>
              <a:rPr lang="en-GB" sz="2400" dirty="0" smtClean="0"/>
              <a:t>enough</a:t>
            </a:r>
            <a:r>
              <a:rPr lang="en-GB" sz="2400" dirty="0" smtClean="0"/>
              <a:t> events in a </a:t>
            </a:r>
            <a:r>
              <a:rPr lang="en-GB" sz="2400" dirty="0"/>
              <a:t>“reasonable” time</a:t>
            </a:r>
          </a:p>
          <a:p>
            <a:pPr lvl="2"/>
            <a:r>
              <a:rPr lang="en-GB" dirty="0" smtClean="0"/>
              <a:t>a </a:t>
            </a:r>
            <a:r>
              <a:rPr lang="en-GB" dirty="0"/>
              <a:t>few </a:t>
            </a:r>
            <a:r>
              <a:rPr lang="en-GB" dirty="0" smtClean="0"/>
              <a:t>years</a:t>
            </a:r>
          </a:p>
          <a:p>
            <a:pPr lvl="3"/>
            <a:r>
              <a:rPr lang="en-GB" dirty="0" smtClean="0"/>
              <a:t> “lifetime” of a graduate student</a:t>
            </a:r>
            <a:endParaRPr lang="en-GB" dirty="0"/>
          </a:p>
        </p:txBody>
      </p:sp>
      <p:grpSp>
        <p:nvGrpSpPr>
          <p:cNvPr id="641028" name="Group 4"/>
          <p:cNvGrpSpPr>
            <a:grpSpLocks/>
          </p:cNvGrpSpPr>
          <p:nvPr/>
        </p:nvGrpSpPr>
        <p:grpSpPr bwMode="auto">
          <a:xfrm>
            <a:off x="6372225" y="908050"/>
            <a:ext cx="2663825" cy="1674813"/>
            <a:chOff x="3923" y="1162"/>
            <a:chExt cx="1724" cy="1165"/>
          </a:xfrm>
        </p:grpSpPr>
        <p:sp>
          <p:nvSpPr>
            <p:cNvPr id="641029" name="Rectangle 5"/>
            <p:cNvSpPr>
              <a:spLocks noChangeArrowheads="1"/>
            </p:cNvSpPr>
            <p:nvPr/>
          </p:nvSpPr>
          <p:spPr bwMode="auto">
            <a:xfrm>
              <a:off x="3923" y="1162"/>
              <a:ext cx="1724" cy="1134"/>
            </a:xfrm>
            <a:prstGeom prst="rect">
              <a:avLst/>
            </a:prstGeom>
            <a:solidFill>
              <a:srgbClr val="CCFF99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41030" name="Line 6"/>
            <p:cNvSpPr>
              <a:spLocks noChangeShapeType="1"/>
            </p:cNvSpPr>
            <p:nvPr/>
          </p:nvSpPr>
          <p:spPr bwMode="auto">
            <a:xfrm>
              <a:off x="4105" y="1207"/>
              <a:ext cx="0" cy="9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1031" name="Line 7"/>
            <p:cNvSpPr>
              <a:spLocks noChangeShapeType="1"/>
            </p:cNvSpPr>
            <p:nvPr/>
          </p:nvSpPr>
          <p:spPr bwMode="auto">
            <a:xfrm>
              <a:off x="4105" y="2160"/>
              <a:ext cx="14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41032" name="Text Box 8"/>
            <p:cNvSpPr txBox="1">
              <a:spLocks noChangeArrowheads="1"/>
            </p:cNvSpPr>
            <p:nvPr/>
          </p:nvSpPr>
          <p:spPr bwMode="auto">
            <a:xfrm>
              <a:off x="5375" y="2115"/>
              <a:ext cx="1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1400">
                  <a:latin typeface="Lucida Sans" pitchFamily="34" charset="0"/>
                </a:rPr>
                <a:t>E</a:t>
              </a:r>
            </a:p>
          </p:txBody>
        </p:sp>
        <p:sp>
          <p:nvSpPr>
            <p:cNvPr id="641033" name="Text Box 9"/>
            <p:cNvSpPr txBox="1">
              <a:spLocks noChangeArrowheads="1"/>
            </p:cNvSpPr>
            <p:nvPr/>
          </p:nvSpPr>
          <p:spPr bwMode="auto">
            <a:xfrm>
              <a:off x="3923" y="1298"/>
              <a:ext cx="1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1400">
                  <a:latin typeface="Lucida Sans" pitchFamily="34" charset="0"/>
                </a:rPr>
                <a:t>s</a:t>
              </a:r>
            </a:p>
          </p:txBody>
        </p:sp>
        <p:sp>
          <p:nvSpPr>
            <p:cNvPr id="641034" name="Freeform 10"/>
            <p:cNvSpPr>
              <a:spLocks/>
            </p:cNvSpPr>
            <p:nvPr/>
          </p:nvSpPr>
          <p:spPr bwMode="auto">
            <a:xfrm>
              <a:off x="4604" y="1336"/>
              <a:ext cx="998" cy="824"/>
            </a:xfrm>
            <a:custGeom>
              <a:avLst/>
              <a:gdLst>
                <a:gd name="T0" fmla="*/ 0 w 998"/>
                <a:gd name="T1" fmla="*/ 824 h 824"/>
                <a:gd name="T2" fmla="*/ 181 w 998"/>
                <a:gd name="T3" fmla="*/ 53 h 824"/>
                <a:gd name="T4" fmla="*/ 499 w 998"/>
                <a:gd name="T5" fmla="*/ 506 h 824"/>
                <a:gd name="T6" fmla="*/ 998 w 998"/>
                <a:gd name="T7" fmla="*/ 779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8" h="824">
                  <a:moveTo>
                    <a:pt x="0" y="824"/>
                  </a:moveTo>
                  <a:cubicBezTo>
                    <a:pt x="49" y="465"/>
                    <a:pt x="98" y="106"/>
                    <a:pt x="181" y="53"/>
                  </a:cubicBezTo>
                  <a:cubicBezTo>
                    <a:pt x="264" y="0"/>
                    <a:pt x="363" y="385"/>
                    <a:pt x="499" y="506"/>
                  </a:cubicBezTo>
                  <a:cubicBezTo>
                    <a:pt x="635" y="627"/>
                    <a:pt x="816" y="703"/>
                    <a:pt x="998" y="77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41035" name="Text Box 11"/>
          <p:cNvSpPr txBox="1">
            <a:spLocks noChangeArrowheads="1"/>
          </p:cNvSpPr>
          <p:nvPr/>
        </p:nvSpPr>
        <p:spPr bwMode="auto">
          <a:xfrm>
            <a:off x="5940425" y="2924175"/>
            <a:ext cx="3095625" cy="161925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1400" dirty="0" err="1">
                <a:cs typeface="Arial" pitchFamily="34" charset="0"/>
              </a:rPr>
              <a:t>N</a:t>
            </a:r>
            <a:r>
              <a:rPr lang="en-GB" sz="1400" baseline="-25000" dirty="0" err="1">
                <a:cs typeface="Arial" pitchFamily="34" charset="0"/>
              </a:rPr>
              <a:t>ev</a:t>
            </a:r>
            <a:r>
              <a:rPr lang="en-GB" sz="1400" dirty="0">
                <a:cs typeface="Arial" pitchFamily="34" charset="0"/>
              </a:rPr>
              <a:t> = L</a:t>
            </a:r>
            <a:r>
              <a:rPr lang="en-GB" sz="1400" dirty="0">
                <a:latin typeface="Lucida Sans" pitchFamily="34" charset="0"/>
                <a:cs typeface="Arial" pitchFamily="34" charset="0"/>
              </a:rPr>
              <a:t> </a:t>
            </a:r>
            <a:r>
              <a:rPr lang="en-GB" sz="1400" dirty="0" smtClean="0">
                <a:latin typeface="Lucida Sans"/>
                <a:cs typeface="Arial" pitchFamily="34" charset="0"/>
                <a:sym typeface="Lucida Sans" pitchFamily="34" charset="0"/>
              </a:rPr>
              <a:t>×</a:t>
            </a:r>
            <a:r>
              <a:rPr lang="en-GB" sz="1400" dirty="0" smtClean="0">
                <a:cs typeface="Arial" pitchFamily="34" charset="0"/>
                <a:sym typeface="Symbol" pitchFamily="18" charset="2"/>
              </a:rPr>
              <a:t> </a:t>
            </a:r>
            <a:r>
              <a:rPr lang="en-GB" sz="1400">
                <a:latin typeface="Lucida Sans" pitchFamily="34" charset="0"/>
                <a:cs typeface="Arial" pitchFamily="34" charset="0"/>
                <a:sym typeface="Symbol" pitchFamily="18" charset="2"/>
              </a:rPr>
              <a:t>s</a:t>
            </a:r>
            <a:r>
              <a:rPr lang="en-GB" sz="1400">
                <a:cs typeface="Arial" pitchFamily="34" charset="0"/>
                <a:sym typeface="Symbol" pitchFamily="18" charset="2"/>
              </a:rPr>
              <a:t> </a:t>
            </a:r>
            <a:r>
              <a:rPr lang="en-GB" sz="1400">
                <a:latin typeface="Lucida Sans"/>
                <a:cs typeface="Arial" pitchFamily="34" charset="0"/>
                <a:sym typeface="Lucida Sans" pitchFamily="34" charset="0"/>
              </a:rPr>
              <a:t>×</a:t>
            </a:r>
            <a:r>
              <a:rPr lang="en-GB" sz="1400" smtClean="0">
                <a:cs typeface="Arial" pitchFamily="34" charset="0"/>
                <a:sym typeface="Symbol" pitchFamily="18" charset="2"/>
              </a:rPr>
              <a:t> </a:t>
            </a:r>
            <a:r>
              <a:rPr lang="en-GB" sz="1400" dirty="0">
                <a:cs typeface="Arial" pitchFamily="34" charset="0"/>
                <a:sym typeface="Symbol" pitchFamily="18" charset="2"/>
              </a:rPr>
              <a:t>t </a:t>
            </a:r>
          </a:p>
          <a:p>
            <a:pPr algn="ctr"/>
            <a:r>
              <a:rPr lang="en-GB" sz="1400" dirty="0">
                <a:cs typeface="Arial" pitchFamily="34" charset="0"/>
                <a:sym typeface="Symbol" pitchFamily="18" charset="2"/>
              </a:rPr>
              <a:t>t ~ 10</a:t>
            </a:r>
            <a:r>
              <a:rPr lang="en-GB" sz="1400" baseline="30000" dirty="0">
                <a:cs typeface="Arial" pitchFamily="34" charset="0"/>
                <a:sym typeface="Symbol" pitchFamily="18" charset="2"/>
              </a:rPr>
              <a:t>7</a:t>
            </a:r>
            <a:r>
              <a:rPr lang="en-GB" sz="1400" dirty="0">
                <a:cs typeface="Arial" pitchFamily="34" charset="0"/>
                <a:sym typeface="Symbol" pitchFamily="18" charset="2"/>
              </a:rPr>
              <a:t> s/year</a:t>
            </a:r>
          </a:p>
          <a:p>
            <a:pPr algn="ctr">
              <a:buFont typeface="Symbol" pitchFamily="18" charset="2"/>
              <a:buNone/>
            </a:pPr>
            <a:r>
              <a:rPr lang="en-GB" sz="1400" dirty="0">
                <a:latin typeface="Lucida Sans" pitchFamily="34" charset="0"/>
                <a:cs typeface="Arial" pitchFamily="34" charset="0"/>
                <a:sym typeface="Symbol" pitchFamily="18" charset="2"/>
              </a:rPr>
              <a:t>s</a:t>
            </a:r>
            <a:r>
              <a:rPr lang="en-GB" sz="1400" dirty="0">
                <a:cs typeface="Arial" pitchFamily="34" charset="0"/>
                <a:sym typeface="Symbol" pitchFamily="18" charset="2"/>
              </a:rPr>
              <a:t> ~ </a:t>
            </a:r>
            <a:r>
              <a:rPr lang="en-GB" sz="1400" dirty="0" err="1">
                <a:cs typeface="Arial" pitchFamily="34" charset="0"/>
                <a:sym typeface="Symbol" pitchFamily="18" charset="2"/>
              </a:rPr>
              <a:t>pb</a:t>
            </a:r>
            <a:r>
              <a:rPr lang="en-GB" sz="1400" dirty="0">
                <a:cs typeface="Arial" pitchFamily="34" charset="0"/>
                <a:sym typeface="Symbol" pitchFamily="18" charset="2"/>
              </a:rPr>
              <a:t> (10</a:t>
            </a:r>
            <a:r>
              <a:rPr lang="en-GB" sz="1400" baseline="30000" dirty="0">
                <a:cs typeface="Arial" pitchFamily="34" charset="0"/>
                <a:sym typeface="Symbol" pitchFamily="18" charset="2"/>
              </a:rPr>
              <a:t>-36</a:t>
            </a:r>
            <a:r>
              <a:rPr lang="en-GB" sz="1400" dirty="0">
                <a:cs typeface="Arial" pitchFamily="34" charset="0"/>
                <a:sym typeface="Symbol" pitchFamily="18" charset="2"/>
              </a:rPr>
              <a:t> cm</a:t>
            </a:r>
            <a:r>
              <a:rPr lang="en-GB" sz="1400" baseline="30000" dirty="0">
                <a:cs typeface="Arial" pitchFamily="34" charset="0"/>
                <a:sym typeface="Symbol" pitchFamily="18" charset="2"/>
              </a:rPr>
              <a:t>2</a:t>
            </a:r>
            <a:r>
              <a:rPr lang="en-GB" sz="1400" dirty="0">
                <a:cs typeface="Arial" pitchFamily="34" charset="0"/>
                <a:sym typeface="Symbol" pitchFamily="18" charset="2"/>
              </a:rPr>
              <a:t>)</a:t>
            </a:r>
          </a:p>
          <a:p>
            <a:pPr algn="ctr">
              <a:buFont typeface="Symbol" pitchFamily="18" charset="2"/>
              <a:buNone/>
            </a:pPr>
            <a:r>
              <a:rPr lang="en-GB" sz="1400" dirty="0">
                <a:cs typeface="Arial" pitchFamily="34" charset="0"/>
                <a:sym typeface="Symbol" pitchFamily="18" charset="2"/>
              </a:rPr>
              <a:t>For 1000 events in 1 year requires</a:t>
            </a:r>
          </a:p>
          <a:p>
            <a:pPr algn="ctr">
              <a:buFont typeface="Symbol" pitchFamily="18" charset="2"/>
              <a:buNone/>
            </a:pPr>
            <a:r>
              <a:rPr lang="en-GB" sz="1400" dirty="0">
                <a:cs typeface="Arial" pitchFamily="34" charset="0"/>
                <a:sym typeface="Symbol" pitchFamily="18" charset="2"/>
              </a:rPr>
              <a:t>L ~ 10</a:t>
            </a:r>
            <a:r>
              <a:rPr lang="en-GB" sz="1400" baseline="30000" dirty="0">
                <a:cs typeface="Arial" pitchFamily="34" charset="0"/>
                <a:sym typeface="Symbol" pitchFamily="18" charset="2"/>
              </a:rPr>
              <a:t>32</a:t>
            </a:r>
            <a:r>
              <a:rPr lang="en-GB" sz="1400" dirty="0">
                <a:cs typeface="Arial" pitchFamily="34" charset="0"/>
                <a:sym typeface="Symbol" pitchFamily="18" charset="2"/>
              </a:rPr>
              <a:t> cm</a:t>
            </a:r>
            <a:r>
              <a:rPr lang="en-GB" sz="1400" baseline="30000" dirty="0">
                <a:cs typeface="Arial" pitchFamily="34" charset="0"/>
                <a:sym typeface="Symbol" pitchFamily="18" charset="2"/>
              </a:rPr>
              <a:t>2</a:t>
            </a:r>
            <a:r>
              <a:rPr lang="en-GB" sz="1400" dirty="0">
                <a:cs typeface="Arial" pitchFamily="34" charset="0"/>
                <a:sym typeface="Symbol" pitchFamily="18" charset="2"/>
              </a:rPr>
              <a:t>s</a:t>
            </a:r>
            <a:r>
              <a:rPr lang="en-GB" sz="1400" baseline="30000" dirty="0">
                <a:cs typeface="Arial" pitchFamily="34" charset="0"/>
                <a:sym typeface="Symbol" pitchFamily="18" charset="2"/>
              </a:rPr>
              <a:t>-1</a:t>
            </a:r>
          </a:p>
        </p:txBody>
      </p:sp>
      <p:sp>
        <p:nvSpPr>
          <p:cNvPr id="641036" name="Text Box 12"/>
          <p:cNvSpPr txBox="1">
            <a:spLocks noChangeArrowheads="1"/>
          </p:cNvSpPr>
          <p:nvPr/>
        </p:nvSpPr>
        <p:spPr bwMode="auto">
          <a:xfrm>
            <a:off x="5794375" y="4976813"/>
            <a:ext cx="3241675" cy="1271587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400">
                <a:cs typeface="Arial" pitchFamily="34" charset="0"/>
              </a:rPr>
              <a:t>For fixed target (esp. neutrino experiments) the equivalent parameter is </a:t>
            </a:r>
          </a:p>
          <a:p>
            <a:r>
              <a:rPr lang="en-GB" sz="1400">
                <a:solidFill>
                  <a:schemeClr val="hlink"/>
                </a:solidFill>
                <a:cs typeface="Arial" pitchFamily="34" charset="0"/>
              </a:rPr>
              <a:t>Beam Power</a:t>
            </a:r>
            <a:r>
              <a:rPr lang="en-GB" sz="1400">
                <a:cs typeface="Arial" pitchFamily="34" charset="0"/>
              </a:rPr>
              <a:t> or </a:t>
            </a:r>
            <a:r>
              <a:rPr lang="en-GB" sz="1400">
                <a:solidFill>
                  <a:schemeClr val="hlink"/>
                </a:solidFill>
                <a:cs typeface="Arial" pitchFamily="34" charset="0"/>
              </a:rPr>
              <a:t>Protons on Target (POT)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4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4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4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4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027" grpId="0" build="p"/>
      <p:bldP spid="641035" grpId="0" animBg="1"/>
      <p:bldP spid="6410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 example – the LHC</a:t>
            </a:r>
          </a:p>
        </p:txBody>
      </p:sp>
      <p:pic>
        <p:nvPicPr>
          <p:cNvPr id="64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8" t="8832" r="6982" b="8485"/>
          <a:stretch>
            <a:fillRect/>
          </a:stretch>
        </p:blipFill>
        <p:spPr bwMode="auto">
          <a:xfrm>
            <a:off x="107950" y="908050"/>
            <a:ext cx="8066088" cy="574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2052" name="Text Box 4"/>
          <p:cNvSpPr txBox="1">
            <a:spLocks noChangeArrowheads="1"/>
          </p:cNvSpPr>
          <p:nvPr/>
        </p:nvSpPr>
        <p:spPr bwMode="auto">
          <a:xfrm>
            <a:off x="6695963" y="6308725"/>
            <a:ext cx="1368425" cy="3048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200">
                <a:cs typeface="Arial" pitchFamily="34" charset="0"/>
              </a:rPr>
              <a:t>Gianotti,</a:t>
            </a:r>
            <a:r>
              <a:rPr lang="en-GB" sz="1400">
                <a:cs typeface="Arial" pitchFamily="34" charset="0"/>
              </a:rPr>
              <a:t> LP05</a:t>
            </a:r>
          </a:p>
        </p:txBody>
      </p:sp>
      <p:sp>
        <p:nvSpPr>
          <p:cNvPr id="642053" name="Line 5"/>
          <p:cNvSpPr>
            <a:spLocks noChangeShapeType="1"/>
          </p:cNvSpPr>
          <p:nvPr/>
        </p:nvSpPr>
        <p:spPr bwMode="auto">
          <a:xfrm>
            <a:off x="1116013" y="4005263"/>
            <a:ext cx="338455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2054" name="Rectangle 6"/>
          <p:cNvSpPr>
            <a:spLocks noGrp="1" noChangeArrowheads="1"/>
          </p:cNvSpPr>
          <p:nvPr>
            <p:ph type="body" idx="1"/>
          </p:nvPr>
        </p:nvSpPr>
        <p:spPr>
          <a:xfrm rot="5400000">
            <a:off x="5796757" y="3104356"/>
            <a:ext cx="5111750" cy="1081087"/>
          </a:xfrm>
          <a:solidFill>
            <a:srgbClr val="FFFFCC"/>
          </a:solidFill>
        </p:spPr>
        <p:txBody>
          <a:bodyPr/>
          <a:lstStyle/>
          <a:p>
            <a:r>
              <a:rPr lang="en-GB"/>
              <a:t>Needs high </a:t>
            </a:r>
            <a:r>
              <a:rPr lang="en-GB">
                <a:solidFill>
                  <a:schemeClr val="hlink"/>
                </a:solidFill>
              </a:rPr>
              <a:t>Energy</a:t>
            </a:r>
            <a:r>
              <a:rPr lang="en-GB"/>
              <a:t> &amp; 	    	       high </a:t>
            </a:r>
            <a:r>
              <a:rPr lang="en-GB">
                <a:solidFill>
                  <a:schemeClr val="hlink"/>
                </a:solidFill>
              </a:rPr>
              <a:t>Luminosity</a:t>
            </a:r>
            <a:endParaRPr 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Accelerators for </a:t>
            </a:r>
            <a:r>
              <a:rPr lang="en-GB" dirty="0" smtClean="0"/>
              <a:t>Particle </a:t>
            </a:r>
            <a:r>
              <a:rPr lang="en-GB" dirty="0"/>
              <a:t>P</a:t>
            </a:r>
            <a:r>
              <a:rPr lang="en-GB" dirty="0" smtClean="0"/>
              <a:t>hysics</a:t>
            </a:r>
            <a:endParaRPr lang="en-GB" dirty="0"/>
          </a:p>
        </p:txBody>
      </p:sp>
      <p:sp>
        <p:nvSpPr>
          <p:cNvPr id="64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GB" dirty="0" smtClean="0"/>
              <a:t>Large </a:t>
            </a:r>
            <a:r>
              <a:rPr lang="en-GB" dirty="0"/>
              <a:t>Hadron Collider</a:t>
            </a:r>
          </a:p>
          <a:p>
            <a:pPr algn="ctr">
              <a:buFontTx/>
              <a:buNone/>
            </a:pPr>
            <a:endParaRPr lang="en-GB" sz="1800" dirty="0"/>
          </a:p>
          <a:p>
            <a:pPr algn="ctr">
              <a:buFontTx/>
              <a:buNone/>
            </a:pPr>
            <a:r>
              <a:rPr lang="en-GB" dirty="0" smtClean="0"/>
              <a:t>Linear </a:t>
            </a:r>
            <a:r>
              <a:rPr lang="en-GB" dirty="0"/>
              <a:t>(e</a:t>
            </a:r>
            <a:r>
              <a:rPr lang="en-GB" baseline="30000" dirty="0"/>
              <a:t>+</a:t>
            </a:r>
            <a:r>
              <a:rPr lang="en-GB" dirty="0"/>
              <a:t>e</a:t>
            </a:r>
            <a:r>
              <a:rPr lang="en-GB" baseline="30000" dirty="0"/>
              <a:t>-</a:t>
            </a:r>
            <a:r>
              <a:rPr lang="en-GB" dirty="0"/>
              <a:t>) Collider</a:t>
            </a:r>
          </a:p>
          <a:p>
            <a:pPr algn="ctr">
              <a:buFontTx/>
              <a:buNone/>
            </a:pPr>
            <a:endParaRPr lang="en-GB" sz="1600" dirty="0"/>
          </a:p>
          <a:p>
            <a:pPr algn="ctr">
              <a:buFontTx/>
              <a:buNone/>
            </a:pPr>
            <a:r>
              <a:rPr lang="en-GB" dirty="0" err="1" smtClean="0"/>
              <a:t>Muon</a:t>
            </a:r>
            <a:r>
              <a:rPr lang="en-GB" dirty="0" smtClean="0"/>
              <a:t> </a:t>
            </a:r>
            <a:r>
              <a:rPr lang="en-GB" dirty="0"/>
              <a:t>Collider</a:t>
            </a:r>
          </a:p>
          <a:p>
            <a:pPr algn="ctr">
              <a:buFontTx/>
              <a:buNone/>
            </a:pPr>
            <a:endParaRPr lang="en-GB" sz="1400" dirty="0"/>
          </a:p>
          <a:p>
            <a:pPr algn="ctr">
              <a:buFontTx/>
              <a:buNone/>
            </a:pPr>
            <a:r>
              <a:rPr lang="en-GB" dirty="0" smtClean="0"/>
              <a:t>Neutrino </a:t>
            </a:r>
            <a:r>
              <a:rPr lang="en-GB" dirty="0"/>
              <a:t>Factory</a:t>
            </a:r>
          </a:p>
          <a:p>
            <a:pPr algn="ctr">
              <a:buFontTx/>
              <a:buNone/>
            </a:pPr>
            <a:endParaRPr lang="en-GB" sz="1800" dirty="0"/>
          </a:p>
          <a:p>
            <a:pPr algn="ctr">
              <a:buFontTx/>
              <a:buNone/>
            </a:pP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EURISOL and Beta Beams</a:t>
            </a:r>
          </a:p>
          <a:p>
            <a:pPr algn="ctr">
              <a:buFontTx/>
              <a:buNone/>
            </a:pPr>
            <a:endParaRPr lang="en-GB" sz="1800" dirty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buFontTx/>
              <a:buNone/>
            </a:pP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“Factories” (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  <a:latin typeface="Symbol" pitchFamily="18" charset="2"/>
              </a:rPr>
              <a:t>f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  <a:latin typeface="Symbol" pitchFamily="18" charset="2"/>
              </a:rPr>
              <a:t>t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, c, b)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Large </a:t>
            </a:r>
            <a:r>
              <a:rPr lang="en-GB" dirty="0"/>
              <a:t>Hadron Collider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Large Hadron Collider</a:t>
            </a:r>
          </a:p>
        </p:txBody>
      </p:sp>
      <p:sp>
        <p:nvSpPr>
          <p:cNvPr id="64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908050"/>
            <a:ext cx="8135937" cy="568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800" dirty="0"/>
              <a:t>The two main goals are: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Find the Higgs</a:t>
            </a:r>
          </a:p>
          <a:p>
            <a:pPr lvl="2">
              <a:lnSpc>
                <a:spcPct val="90000"/>
              </a:lnSpc>
            </a:pPr>
            <a:r>
              <a:rPr lang="en-GB" sz="2000" i="1" dirty="0"/>
              <a:t>If it exists!!!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Find the new physics</a:t>
            </a:r>
          </a:p>
          <a:p>
            <a:pPr lvl="2">
              <a:lnSpc>
                <a:spcPct val="90000"/>
              </a:lnSpc>
            </a:pPr>
            <a:r>
              <a:rPr lang="en-GB" sz="2000" i="1" dirty="0"/>
              <a:t>If it exists!!!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We know ~ the energy scales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M</a:t>
            </a:r>
            <a:r>
              <a:rPr lang="en-GB" sz="2400" baseline="-25000" dirty="0"/>
              <a:t>H</a:t>
            </a:r>
            <a:r>
              <a:rPr lang="en-GB" sz="2400" dirty="0"/>
              <a:t> &lt;250GeV	;	E</a:t>
            </a:r>
            <a:r>
              <a:rPr lang="en-GB" sz="2400" baseline="-25000" dirty="0"/>
              <a:t>NP</a:t>
            </a:r>
            <a:r>
              <a:rPr lang="en-GB" sz="2400" dirty="0"/>
              <a:t> &lt; 1TeV</a:t>
            </a:r>
          </a:p>
          <a:p>
            <a:pPr>
              <a:lnSpc>
                <a:spcPct val="90000"/>
              </a:lnSpc>
            </a:pPr>
            <a:r>
              <a:rPr lang="en-GB" sz="2800" dirty="0" err="1"/>
              <a:t>pp</a:t>
            </a:r>
            <a:r>
              <a:rPr lang="en-GB" sz="2800" dirty="0"/>
              <a:t> collisions at high energy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Collision energy ~10% of total energy</a:t>
            </a:r>
          </a:p>
          <a:p>
            <a:pPr lvl="2">
              <a:lnSpc>
                <a:spcPct val="90000"/>
              </a:lnSpc>
            </a:pPr>
            <a:r>
              <a:rPr lang="en-GB" sz="2000" dirty="0"/>
              <a:t>Need a total collision energy &gt;10TeV 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Can calculate the cross-sections</a:t>
            </a:r>
          </a:p>
          <a:p>
            <a:pPr lvl="2">
              <a:lnSpc>
                <a:spcPct val="90000"/>
              </a:lnSpc>
            </a:pPr>
            <a:r>
              <a:rPr lang="en-GB" sz="2000" dirty="0"/>
              <a:t>Need a luminosity &gt; 10</a:t>
            </a:r>
            <a:r>
              <a:rPr lang="en-GB" sz="2000" baseline="30000" dirty="0"/>
              <a:t>33</a:t>
            </a:r>
            <a:r>
              <a:rPr lang="en-GB" sz="2000" dirty="0"/>
              <a:t>cm</a:t>
            </a:r>
            <a:r>
              <a:rPr lang="en-GB" sz="2000" baseline="30000" dirty="0"/>
              <a:t>2</a:t>
            </a:r>
            <a:r>
              <a:rPr lang="en-GB" sz="2000" dirty="0"/>
              <a:t>/s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The Large Hadron Collider (LHC) @ CERN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E ~ 14TeV  ;   L ~ 10</a:t>
            </a:r>
            <a:r>
              <a:rPr lang="en-GB" sz="2400" baseline="30000" dirty="0"/>
              <a:t>34</a:t>
            </a:r>
            <a:r>
              <a:rPr lang="en-GB" sz="2400" dirty="0"/>
              <a:t>cm</a:t>
            </a:r>
            <a:r>
              <a:rPr lang="en-GB" sz="2400" baseline="30000" dirty="0"/>
              <a:t>2</a:t>
            </a:r>
            <a:r>
              <a:rPr lang="en-GB" sz="2400" dirty="0"/>
              <a:t>/s</a:t>
            </a:r>
          </a:p>
        </p:txBody>
      </p:sp>
      <p:sp>
        <p:nvSpPr>
          <p:cNvPr id="2" name="Left Arrow 1"/>
          <p:cNvSpPr/>
          <p:nvPr/>
        </p:nvSpPr>
        <p:spPr bwMode="auto">
          <a:xfrm>
            <a:off x="6092365" y="2960948"/>
            <a:ext cx="2463124" cy="988688"/>
          </a:xfrm>
          <a:prstGeom prst="lef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?????????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4"/>
          <a:stretch>
            <a:fillRect/>
          </a:stretch>
        </p:blipFill>
        <p:spPr bwMode="auto">
          <a:xfrm>
            <a:off x="609600" y="990600"/>
            <a:ext cx="7848600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1404938" y="160338"/>
            <a:ext cx="5400675" cy="504825"/>
          </a:xfrm>
        </p:spPr>
        <p:txBody>
          <a:bodyPr/>
          <a:lstStyle/>
          <a:p>
            <a:r>
              <a:rPr lang="en-GB" sz="2000"/>
              <a:t>The CERN Accelerator Complex</a:t>
            </a:r>
            <a:endParaRPr lang="en-GB" sz="2000">
              <a:solidFill>
                <a:srgbClr val="FF0000"/>
              </a:solidFill>
            </a:endParaRPr>
          </a:p>
        </p:txBody>
      </p:sp>
      <p:grpSp>
        <p:nvGrpSpPr>
          <p:cNvPr id="650244" name="Group 4"/>
          <p:cNvGrpSpPr>
            <a:grpSpLocks/>
          </p:cNvGrpSpPr>
          <p:nvPr/>
        </p:nvGrpSpPr>
        <p:grpSpPr bwMode="auto">
          <a:xfrm>
            <a:off x="4643440" y="46038"/>
            <a:ext cx="4249737" cy="1295400"/>
            <a:chOff x="2925" y="29"/>
            <a:chExt cx="2677" cy="816"/>
          </a:xfrm>
        </p:grpSpPr>
        <p:pic>
          <p:nvPicPr>
            <p:cNvPr id="650245" name="Picture 5" descr="Cli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29"/>
              <a:ext cx="2677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0246" name="Text Box 6"/>
            <p:cNvSpPr txBox="1">
              <a:spLocks noChangeArrowheads="1"/>
            </p:cNvSpPr>
            <p:nvPr/>
          </p:nvSpPr>
          <p:spPr bwMode="auto">
            <a:xfrm>
              <a:off x="3137" y="73"/>
              <a:ext cx="151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GB" sz="3400" dirty="0">
                  <a:solidFill>
                    <a:schemeClr val="hlink"/>
                  </a:solidFill>
                  <a:cs typeface="Arial" pitchFamily="34" charset="0"/>
                </a:rPr>
                <a:t>Complex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Integrated Luminosity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" r="16981"/>
          <a:stretch/>
        </p:blipFill>
        <p:spPr>
          <a:xfrm>
            <a:off x="35496" y="1142995"/>
            <a:ext cx="3657601" cy="45720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8" r="11247"/>
          <a:stretch/>
        </p:blipFill>
        <p:spPr>
          <a:xfrm>
            <a:off x="3866426" y="1414264"/>
            <a:ext cx="5277573" cy="446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73494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 we know what we are doing?</a:t>
            </a:r>
            <a:endParaRPr lang="en-GB" dirty="0"/>
          </a:p>
        </p:txBody>
      </p:sp>
      <p:pic>
        <p:nvPicPr>
          <p:cNvPr id="8724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9783" r="16735" b="9510"/>
          <a:stretch/>
        </p:blipFill>
        <p:spPr bwMode="auto">
          <a:xfrm>
            <a:off x="463084" y="1016732"/>
            <a:ext cx="8213372" cy="5481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59562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Where is Higgs?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655676" y="917928"/>
            <a:ext cx="6336704" cy="5579591"/>
            <a:chOff x="1655676" y="917928"/>
            <a:chExt cx="6336704" cy="5579591"/>
          </a:xfrm>
        </p:grpSpPr>
        <p:pic>
          <p:nvPicPr>
            <p:cNvPr id="87347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47" t="4076" r="24833" b="3804"/>
            <a:stretch/>
          </p:blipFill>
          <p:spPr bwMode="auto">
            <a:xfrm>
              <a:off x="1655676" y="917928"/>
              <a:ext cx="6336704" cy="5579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655676" y="3068960"/>
              <a:ext cx="1836204" cy="954107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What we knew</a:t>
              </a:r>
              <a:endParaRPr lang="en-GB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655676" y="917928"/>
            <a:ext cx="6168093" cy="5715428"/>
            <a:chOff x="1655676" y="917928"/>
            <a:chExt cx="6168093" cy="5715428"/>
          </a:xfrm>
        </p:grpSpPr>
        <p:sp>
          <p:nvSpPr>
            <p:cNvPr id="5" name="Rectangle 4"/>
            <p:cNvSpPr/>
            <p:nvPr/>
          </p:nvSpPr>
          <p:spPr bwMode="auto">
            <a:xfrm>
              <a:off x="1655676" y="917928"/>
              <a:ext cx="6168093" cy="57154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3491880" y="944724"/>
              <a:ext cx="4331889" cy="5508612"/>
              <a:chOff x="2447764" y="872716"/>
              <a:chExt cx="3888432" cy="5688632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73" t="50000" r="54931" b="9375"/>
              <a:stretch/>
            </p:blipFill>
            <p:spPr bwMode="auto">
              <a:xfrm>
                <a:off x="2447764" y="872716"/>
                <a:ext cx="3863837" cy="297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72359" y="3909129"/>
                <a:ext cx="3863837" cy="2652219"/>
              </a:xfrm>
              <a:prstGeom prst="rect">
                <a:avLst/>
              </a:prstGeom>
            </p:spPr>
          </p:pic>
        </p:grpSp>
        <p:sp>
          <p:nvSpPr>
            <p:cNvPr id="12" name="TextBox 11"/>
            <p:cNvSpPr txBox="1"/>
            <p:nvPr/>
          </p:nvSpPr>
          <p:spPr>
            <a:xfrm>
              <a:off x="1691680" y="2924944"/>
              <a:ext cx="2007840" cy="954107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/>
                <a:t>What we know now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43861682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… and anything else?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15905" y="908050"/>
            <a:ext cx="5856595" cy="2124906"/>
          </a:xfrm>
        </p:spPr>
        <p:txBody>
          <a:bodyPr/>
          <a:lstStyle/>
          <a:p>
            <a:r>
              <a:rPr lang="en-GB" dirty="0" smtClean="0"/>
              <a:t>Caution: </a:t>
            </a:r>
            <a:endParaRPr lang="en-GB" dirty="0"/>
          </a:p>
          <a:p>
            <a:pPr lvl="1"/>
            <a:r>
              <a:rPr lang="en-GB" dirty="0" smtClean="0"/>
              <a:t>new </a:t>
            </a:r>
            <a:r>
              <a:rPr lang="en-GB" dirty="0" smtClean="0"/>
              <a:t>physics may </a:t>
            </a:r>
            <a:r>
              <a:rPr lang="en-GB" dirty="0" smtClean="0"/>
              <a:t>different!</a:t>
            </a:r>
            <a:endParaRPr lang="en-GB" dirty="0"/>
          </a:p>
        </p:txBody>
      </p:sp>
      <p:pic>
        <p:nvPicPr>
          <p:cNvPr id="8755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" t="4522" r="5507" b="4265"/>
          <a:stretch/>
        </p:blipFill>
        <p:spPr bwMode="auto">
          <a:xfrm>
            <a:off x="71500" y="620689"/>
            <a:ext cx="3144406" cy="2412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55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" t="5844" r="3631" b="4130"/>
          <a:stretch/>
        </p:blipFill>
        <p:spPr bwMode="auto">
          <a:xfrm>
            <a:off x="35496" y="3032956"/>
            <a:ext cx="4849081" cy="3613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552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0" t="3805" r="2656" b="3901"/>
          <a:stretch/>
        </p:blipFill>
        <p:spPr bwMode="auto">
          <a:xfrm>
            <a:off x="5688124" y="3032956"/>
            <a:ext cx="238022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64288" y="4041068"/>
            <a:ext cx="75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CMS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5680425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Next?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Reach the full specification</a:t>
                </a:r>
              </a:p>
              <a:p>
                <a:pPr lvl="1"/>
                <a:r>
                  <a:rPr lang="en-GB" dirty="0" smtClean="0"/>
                  <a:t>14 </a:t>
                </a:r>
                <a:r>
                  <a:rPr lang="en-GB" dirty="0" err="1" smtClean="0"/>
                  <a:t>TeV</a:t>
                </a:r>
                <a:endParaRPr lang="en-GB" dirty="0" smtClean="0"/>
              </a:p>
              <a:p>
                <a:pPr lvl="1"/>
                <a:r>
                  <a:rPr lang="en-GB" dirty="0" smtClean="0"/>
                  <a:t>10</a:t>
                </a:r>
                <a:r>
                  <a:rPr lang="en-GB" baseline="30000" dirty="0" smtClean="0"/>
                  <a:t>35</a:t>
                </a:r>
                <a:r>
                  <a:rPr lang="en-GB" dirty="0" smtClean="0"/>
                  <a:t> cm</a:t>
                </a:r>
                <a:r>
                  <a:rPr lang="en-GB" baseline="30000" dirty="0" smtClean="0"/>
                  <a:t>2</a:t>
                </a:r>
                <a:r>
                  <a:rPr lang="en-GB" dirty="0" smtClean="0"/>
                  <a:t>s</a:t>
                </a:r>
                <a:r>
                  <a:rPr lang="en-GB" baseline="30000" dirty="0" smtClean="0"/>
                  <a:t>-1</a:t>
                </a:r>
                <a:r>
                  <a:rPr lang="en-GB" dirty="0" smtClean="0"/>
                  <a:t> (Actually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b="1" i="1" smtClean="0">
                            <a:latin typeface="Cambria Math"/>
                          </a:rPr>
                          <m:t>𝒅</m:t>
                        </m:r>
                        <m:r>
                          <a:rPr lang="en-GB" b="1" i="1" smtClean="0">
                            <a:latin typeface="Cambria Math"/>
                            <a:ea typeface="Cambria Math"/>
                          </a:rPr>
                          <m:t>ℒ</m:t>
                        </m:r>
                        <m:r>
                          <a:rPr lang="en-GB" b="1" i="1" smtClean="0">
                            <a:latin typeface="Cambria Math"/>
                            <a:ea typeface="Cambria Math"/>
                          </a:rPr>
                          <m:t>=</m:t>
                        </m:r>
                        <m:r>
                          <a:rPr lang="en-GB" b="1" i="1" smtClean="0">
                            <a:latin typeface="Cambria Math"/>
                            <a:ea typeface="Cambria Math"/>
                          </a:rPr>
                          <m:t>𝟑𝟎𝟎𝟎</m:t>
                        </m:r>
                        <m:r>
                          <a:rPr lang="en-GB" b="1" i="1" smtClean="0">
                            <a:latin typeface="Cambria Math"/>
                            <a:ea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en-GB" b="1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GB" b="1" i="1" smtClean="0">
                                <a:latin typeface="Cambria Math"/>
                                <a:ea typeface="Cambria Math"/>
                              </a:rPr>
                              <m:t>𝒇𝒃</m:t>
                            </m:r>
                          </m:e>
                          <m:sup>
                            <m:r>
                              <a:rPr lang="en-GB" b="1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GB" b="1" i="1" smtClean="0"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dirty="0" smtClean="0"/>
                  <a:t> )</a:t>
                </a:r>
              </a:p>
              <a:p>
                <a:pPr lvl="1"/>
                <a:endParaRPr lang="en-GB" dirty="0"/>
              </a:p>
              <a:p>
                <a:r>
                  <a:rPr lang="en-GB" dirty="0"/>
                  <a:t>t</a:t>
                </a:r>
                <a:r>
                  <a:rPr lang="en-GB" dirty="0" smtClean="0"/>
                  <a:t>hen</a:t>
                </a:r>
              </a:p>
              <a:p>
                <a:pPr lvl="1"/>
                <a:r>
                  <a:rPr lang="en-GB" dirty="0" smtClean="0"/>
                  <a:t>Upgrade the luminosity (S-LHC)</a:t>
                </a:r>
              </a:p>
              <a:p>
                <a:pPr marL="914400" lvl="2" indent="0">
                  <a:buNone/>
                </a:pPr>
                <a:r>
                  <a:rPr lang="en-GB" dirty="0" smtClean="0"/>
                  <a:t>~10</a:t>
                </a:r>
                <a:r>
                  <a:rPr lang="en-GB" baseline="30000" dirty="0" smtClean="0"/>
                  <a:t>36</a:t>
                </a:r>
                <a:r>
                  <a:rPr lang="en-GB" dirty="0" smtClean="0"/>
                  <a:t> cm</a:t>
                </a:r>
                <a:r>
                  <a:rPr lang="en-GB" baseline="30000" dirty="0" smtClean="0"/>
                  <a:t>2</a:t>
                </a:r>
                <a:r>
                  <a:rPr lang="en-GB" dirty="0" smtClean="0"/>
                  <a:t>s</a:t>
                </a:r>
                <a:r>
                  <a:rPr lang="en-GB" baseline="30000" dirty="0" smtClean="0"/>
                  <a:t>-1</a:t>
                </a:r>
              </a:p>
              <a:p>
                <a:pPr marL="971550" lvl="1" indent="-457200"/>
                <a:r>
                  <a:rPr lang="en-GB" dirty="0"/>
                  <a:t>o</a:t>
                </a:r>
                <a:r>
                  <a:rPr lang="en-GB" dirty="0" smtClean="0"/>
                  <a:t>r the energy (D-LHC)</a:t>
                </a:r>
              </a:p>
              <a:p>
                <a:pPr marL="914400" lvl="2" indent="0">
                  <a:buNone/>
                </a:pPr>
                <a:r>
                  <a:rPr lang="en-GB" dirty="0" smtClean="0"/>
                  <a:t>&gt;28 </a:t>
                </a:r>
                <a:r>
                  <a:rPr lang="en-GB" dirty="0" err="1" smtClean="0"/>
                  <a:t>TeV</a:t>
                </a:r>
                <a:endParaRPr lang="en-GB" dirty="0" smtClean="0"/>
              </a:p>
              <a:p>
                <a:pPr marL="514350" lvl="1" indent="0">
                  <a:buNone/>
                </a:pPr>
                <a:r>
                  <a:rPr lang="en-GB" dirty="0"/>
                  <a:t>d</a:t>
                </a:r>
                <a:r>
                  <a:rPr lang="en-GB" dirty="0" smtClean="0"/>
                  <a:t>epending upon physics and technology</a:t>
                </a:r>
              </a:p>
              <a:p>
                <a:pPr marL="914400" lvl="2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25" t="-1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373643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Linear</a:t>
            </a:r>
            <a:r>
              <a:rPr lang="en-GB" dirty="0">
                <a:latin typeface="Arial" pitchFamily="34" charset="0"/>
              </a:rPr>
              <a:t> </a:t>
            </a:r>
            <a:r>
              <a:rPr lang="en-GB" dirty="0" smtClean="0">
                <a:latin typeface="Arial" pitchFamily="34" charset="0"/>
              </a:rPr>
              <a:t> </a:t>
            </a:r>
            <a:r>
              <a:rPr lang="en-GB" cap="none" dirty="0" err="1" smtClean="0">
                <a:latin typeface="Arial" pitchFamily="34" charset="0"/>
              </a:rPr>
              <a:t>e</a:t>
            </a:r>
            <a:r>
              <a:rPr lang="en-GB" cap="none" baseline="30000" dirty="0" err="1" smtClean="0">
                <a:latin typeface="Arial" pitchFamily="34" charset="0"/>
              </a:rPr>
              <a:t>+</a:t>
            </a:r>
            <a:r>
              <a:rPr lang="en-GB" cap="none" dirty="0" err="1" smtClean="0">
                <a:latin typeface="Arial" pitchFamily="34" charset="0"/>
              </a:rPr>
              <a:t>e</a:t>
            </a:r>
            <a:r>
              <a:rPr lang="en-GB" cap="none" baseline="30000" dirty="0" smtClean="0">
                <a:latin typeface="Arial" pitchFamily="34" charset="0"/>
              </a:rPr>
              <a:t>-</a:t>
            </a:r>
            <a:r>
              <a:rPr lang="en-GB" dirty="0" smtClean="0">
                <a:latin typeface="Arial" pitchFamily="34" charset="0"/>
              </a:rPr>
              <a:t>  </a:t>
            </a:r>
            <a:r>
              <a:rPr lang="en-GB" dirty="0" smtClean="0"/>
              <a:t>Collider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an e+e- collider?</a:t>
            </a:r>
          </a:p>
        </p:txBody>
      </p:sp>
      <p:pic>
        <p:nvPicPr>
          <p:cNvPr id="6737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21463" r="6445" b="12587"/>
          <a:stretch>
            <a:fillRect/>
          </a:stretch>
        </p:blipFill>
        <p:spPr bwMode="auto">
          <a:xfrm>
            <a:off x="144463" y="1341438"/>
            <a:ext cx="8820150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3796" name="Text Box 4"/>
          <p:cNvSpPr txBox="1">
            <a:spLocks noChangeArrowheads="1"/>
          </p:cNvSpPr>
          <p:nvPr/>
        </p:nvSpPr>
        <p:spPr bwMode="auto">
          <a:xfrm>
            <a:off x="7596188" y="6381750"/>
            <a:ext cx="1368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000">
                <a:latin typeface="Lucida Sans" pitchFamily="34" charset="0"/>
              </a:rPr>
              <a:t>After Barry Barish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an e+e- collider?</a:t>
            </a:r>
          </a:p>
        </p:txBody>
      </p:sp>
      <p:pic>
        <p:nvPicPr>
          <p:cNvPr id="67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908050"/>
            <a:ext cx="74168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4820" name="Text Box 4"/>
          <p:cNvSpPr txBox="1">
            <a:spLocks noChangeArrowheads="1"/>
          </p:cNvSpPr>
          <p:nvPr/>
        </p:nvSpPr>
        <p:spPr bwMode="auto">
          <a:xfrm>
            <a:off x="179388" y="6381750"/>
            <a:ext cx="1368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000">
                <a:latin typeface="Lucida Sans" pitchFamily="34" charset="0"/>
              </a:rPr>
              <a:t>After Barry Barish</a:t>
            </a:r>
          </a:p>
        </p:txBody>
      </p:sp>
      <p:pic>
        <p:nvPicPr>
          <p:cNvPr id="674821" name="Picture 5" descr="cms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110038"/>
            <a:ext cx="2627312" cy="255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4822" name="Text Box 6"/>
          <p:cNvSpPr txBox="1">
            <a:spLocks noChangeArrowheads="1"/>
          </p:cNvSpPr>
          <p:nvPr/>
        </p:nvSpPr>
        <p:spPr bwMode="auto">
          <a:xfrm>
            <a:off x="7380288" y="1628775"/>
            <a:ext cx="1584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3200">
                <a:latin typeface="Lucida Sans" pitchFamily="34" charset="0"/>
                <a:sym typeface="Wingdings" pitchFamily="2" charset="2"/>
              </a:rPr>
              <a:t></a:t>
            </a:r>
            <a:r>
              <a:rPr lang="en-GB" sz="3200">
                <a:latin typeface="Lucida Sans" pitchFamily="34" charset="0"/>
                <a:sym typeface="Lucida Sans Unicode" pitchFamily="34" charset="0"/>
              </a:rPr>
              <a:t> LEP</a:t>
            </a:r>
            <a:endParaRPr lang="en-GB" sz="3200">
              <a:latin typeface="Lucida Sans" pitchFamily="34" charset="0"/>
            </a:endParaRPr>
          </a:p>
        </p:txBody>
      </p:sp>
      <p:sp>
        <p:nvSpPr>
          <p:cNvPr id="674823" name="Text Box 7"/>
          <p:cNvSpPr txBox="1">
            <a:spLocks noChangeArrowheads="1"/>
          </p:cNvSpPr>
          <p:nvPr/>
        </p:nvSpPr>
        <p:spPr bwMode="auto">
          <a:xfrm>
            <a:off x="4427538" y="5013325"/>
            <a:ext cx="15843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3200">
                <a:latin typeface="Lucida Sans" pitchFamily="34" charset="0"/>
                <a:sym typeface="Lucida Sans Unicode" pitchFamily="34" charset="0"/>
              </a:rPr>
              <a:t>LHC </a:t>
            </a:r>
            <a:r>
              <a:rPr lang="en-GB" sz="3200">
                <a:latin typeface="Lucida Sans" pitchFamily="34" charset="0"/>
                <a:sym typeface="Wingdings" pitchFamily="2" charset="2"/>
              </a:rPr>
              <a:t></a:t>
            </a:r>
            <a:endParaRPr lang="en-GB" sz="3200">
              <a:latin typeface="Lucida Sans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a </a:t>
            </a:r>
            <a:r>
              <a:rPr lang="en-GB" i="1"/>
              <a:t>linear</a:t>
            </a:r>
            <a:r>
              <a:rPr lang="en-GB"/>
              <a:t> e+e- collider?</a:t>
            </a:r>
          </a:p>
        </p:txBody>
      </p:sp>
      <p:sp>
        <p:nvSpPr>
          <p:cNvPr id="67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908050"/>
            <a:ext cx="7772400" cy="5400675"/>
          </a:xfrm>
        </p:spPr>
        <p:txBody>
          <a:bodyPr/>
          <a:lstStyle/>
          <a:p>
            <a:pPr>
              <a:buFontTx/>
              <a:buNone/>
            </a:pPr>
            <a:endParaRPr lang="en-GB"/>
          </a:p>
          <a:p>
            <a:pPr algn="ctr">
              <a:buFontTx/>
              <a:buNone/>
            </a:pPr>
            <a:r>
              <a:rPr lang="en-GB" sz="4800"/>
              <a:t>Synchrotron</a:t>
            </a:r>
          </a:p>
          <a:p>
            <a:pPr algn="ctr">
              <a:buFontTx/>
              <a:buNone/>
            </a:pPr>
            <a:r>
              <a:rPr lang="en-GB" sz="4800"/>
              <a:t>Radiation!</a:t>
            </a:r>
          </a:p>
          <a:p>
            <a:pPr algn="ctr">
              <a:buFontTx/>
              <a:buNone/>
            </a:pPr>
            <a:endParaRPr lang="en-GB" sz="4800"/>
          </a:p>
          <a:p>
            <a:pPr algn="ctr">
              <a:buFontTx/>
              <a:buNone/>
            </a:pPr>
            <a:r>
              <a:rPr lang="en-GB"/>
              <a:t>or rather</a:t>
            </a:r>
          </a:p>
          <a:p>
            <a:pPr algn="ctr">
              <a:buFontTx/>
              <a:buNone/>
            </a:pPr>
            <a:endParaRPr lang="en-GB"/>
          </a:p>
          <a:p>
            <a:pPr algn="ctr">
              <a:buFontTx/>
              <a:buNone/>
            </a:pPr>
            <a:r>
              <a:rPr lang="en-GB"/>
              <a:t>the lack of it in a linear machine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" r="2444" b="5508"/>
          <a:stretch>
            <a:fillRect/>
          </a:stretch>
        </p:blipFill>
        <p:spPr bwMode="auto">
          <a:xfrm>
            <a:off x="466725" y="879475"/>
            <a:ext cx="8569325" cy="571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615950" y="-242888"/>
            <a:ext cx="7772400" cy="1143001"/>
          </a:xfrm>
        </p:spPr>
        <p:txBody>
          <a:bodyPr/>
          <a:lstStyle/>
          <a:p>
            <a:r>
              <a:rPr lang="en-GB" sz="2400">
                <a:solidFill>
                  <a:srgbClr val="FF0000"/>
                </a:solidFill>
              </a:rPr>
              <a:t>Key ILC Properties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676868" name="Text Box 4"/>
          <p:cNvSpPr txBox="1">
            <a:spLocks noChangeArrowheads="1"/>
          </p:cNvSpPr>
          <p:nvPr/>
        </p:nvSpPr>
        <p:spPr bwMode="auto">
          <a:xfrm>
            <a:off x="5422900" y="4367213"/>
            <a:ext cx="3519210" cy="95628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z="2000" b="0" dirty="0">
                <a:latin typeface="Lucida Sans" pitchFamily="34" charset="0"/>
              </a:rPr>
              <a:t> </a:t>
            </a:r>
            <a:r>
              <a:rPr lang="en-GB" sz="1800" b="0" dirty="0">
                <a:latin typeface="Lucida Sans" pitchFamily="34" charset="0"/>
              </a:rPr>
              <a:t>Precision “true” CMS energy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z="1800" b="0" dirty="0">
                <a:latin typeface="Lucida Sans" pitchFamily="34" charset="0"/>
              </a:rPr>
              <a:t> Tuneable “true” CMS energy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GB" sz="1800" b="0" dirty="0">
                <a:latin typeface="Lucida Sans" pitchFamily="34" charset="0"/>
              </a:rPr>
              <a:t> Low backgrounds</a:t>
            </a:r>
            <a:endParaRPr lang="en-US" sz="1800" b="0" dirty="0">
              <a:latin typeface="Lucida Sans" pitchFamily="34" charset="0"/>
            </a:endParaRPr>
          </a:p>
        </p:txBody>
      </p:sp>
      <p:sp>
        <p:nvSpPr>
          <p:cNvPr id="676869" name="Text Box 5"/>
          <p:cNvSpPr txBox="1">
            <a:spLocks noChangeArrowheads="1"/>
          </p:cNvSpPr>
          <p:nvPr/>
        </p:nvSpPr>
        <p:spPr bwMode="auto">
          <a:xfrm>
            <a:off x="3348038" y="6669088"/>
            <a:ext cx="1008062" cy="2444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1000">
                <a:solidFill>
                  <a:srgbClr val="FFFF00"/>
                </a:solidFill>
                <a:latin typeface="Lucida Sans" pitchFamily="34" charset="0"/>
              </a:rPr>
              <a:t>After Blair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86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450"/>
            <a:ext cx="7772400" cy="731838"/>
          </a:xfrm>
        </p:spPr>
        <p:txBody>
          <a:bodyPr/>
          <a:lstStyle/>
          <a:p>
            <a:r>
              <a:rPr lang="en-GB" sz="1800">
                <a:solidFill>
                  <a:srgbClr val="FF0000"/>
                </a:solidFill>
              </a:rPr>
              <a:t>Invisible Higgs?</a:t>
            </a:r>
            <a:endParaRPr lang="en-US" sz="1800">
              <a:solidFill>
                <a:srgbClr val="FF0000"/>
              </a:solidFill>
            </a:endParaRPr>
          </a:p>
        </p:txBody>
      </p:sp>
      <p:pic>
        <p:nvPicPr>
          <p:cNvPr id="6778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05818"/>
            <a:ext cx="3455987" cy="324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7892" name="Text Box 4"/>
          <p:cNvSpPr txBox="1">
            <a:spLocks noChangeArrowheads="1"/>
          </p:cNvSpPr>
          <p:nvPr/>
        </p:nvSpPr>
        <p:spPr bwMode="auto">
          <a:xfrm>
            <a:off x="4716463" y="2781300"/>
            <a:ext cx="3633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sz="2400" b="0">
                <a:solidFill>
                  <a:schemeClr val="tx2"/>
                </a:solidFill>
                <a:latin typeface="Lucida Sans" pitchFamily="34" charset="0"/>
              </a:rPr>
              <a:t>Measure recoil against Z</a:t>
            </a:r>
            <a:r>
              <a:rPr lang="en-GB" sz="2400" b="0" baseline="30000">
                <a:solidFill>
                  <a:schemeClr val="tx2"/>
                </a:solidFill>
                <a:latin typeface="Lucida Sans" pitchFamily="34" charset="0"/>
              </a:rPr>
              <a:t>0</a:t>
            </a:r>
            <a:endParaRPr lang="en-US" sz="2400" b="0" baseline="30000">
              <a:solidFill>
                <a:schemeClr val="tx2"/>
              </a:solidFill>
              <a:latin typeface="Lucida Sans" pitchFamily="34" charset="0"/>
            </a:endParaRPr>
          </a:p>
        </p:txBody>
      </p:sp>
      <p:sp>
        <p:nvSpPr>
          <p:cNvPr id="677893" name="Line 5"/>
          <p:cNvSpPr>
            <a:spLocks noChangeShapeType="1"/>
          </p:cNvSpPr>
          <p:nvPr/>
        </p:nvSpPr>
        <p:spPr bwMode="auto">
          <a:xfrm flipH="1">
            <a:off x="4933950" y="2133600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677894" name="Oval 6"/>
          <p:cNvSpPr>
            <a:spLocks noChangeArrowheads="1"/>
          </p:cNvSpPr>
          <p:nvPr/>
        </p:nvSpPr>
        <p:spPr bwMode="auto">
          <a:xfrm>
            <a:off x="5795963" y="1989138"/>
            <a:ext cx="288925" cy="287337"/>
          </a:xfrm>
          <a:prstGeom prst="ellips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en-GB"/>
          </a:p>
        </p:txBody>
      </p:sp>
      <p:sp>
        <p:nvSpPr>
          <p:cNvPr id="677895" name="Text Box 7"/>
          <p:cNvSpPr txBox="1">
            <a:spLocks noChangeArrowheads="1"/>
          </p:cNvSpPr>
          <p:nvPr/>
        </p:nvSpPr>
        <p:spPr bwMode="auto">
          <a:xfrm>
            <a:off x="5489575" y="1628775"/>
            <a:ext cx="414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sz="2000" b="0">
                <a:solidFill>
                  <a:schemeClr val="tx2"/>
                </a:solidFill>
                <a:latin typeface="Lucida Sans" pitchFamily="34" charset="0"/>
              </a:rPr>
              <a:t>h</a:t>
            </a:r>
            <a:r>
              <a:rPr lang="en-GB" sz="2000" b="0" baseline="30000">
                <a:solidFill>
                  <a:schemeClr val="tx2"/>
                </a:solidFill>
                <a:latin typeface="Lucida Sans" pitchFamily="34" charset="0"/>
              </a:rPr>
              <a:t>o</a:t>
            </a:r>
            <a:endParaRPr lang="en-US" sz="2000" b="0" baseline="30000">
              <a:solidFill>
                <a:schemeClr val="tx2"/>
              </a:solidFill>
              <a:latin typeface="Lucida Sans" pitchFamily="34" charset="0"/>
            </a:endParaRPr>
          </a:p>
        </p:txBody>
      </p:sp>
      <p:sp>
        <p:nvSpPr>
          <p:cNvPr id="677896" name="Line 8"/>
          <p:cNvSpPr>
            <a:spLocks noChangeShapeType="1"/>
          </p:cNvSpPr>
          <p:nvPr/>
        </p:nvSpPr>
        <p:spPr bwMode="auto">
          <a:xfrm>
            <a:off x="6588125" y="2133600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677897" name="Oval 9"/>
          <p:cNvSpPr>
            <a:spLocks noChangeArrowheads="1"/>
          </p:cNvSpPr>
          <p:nvPr/>
        </p:nvSpPr>
        <p:spPr bwMode="auto">
          <a:xfrm>
            <a:off x="6299200" y="1989138"/>
            <a:ext cx="288925" cy="287337"/>
          </a:xfrm>
          <a:prstGeom prst="ellips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en-GB"/>
          </a:p>
        </p:txBody>
      </p:sp>
      <p:sp>
        <p:nvSpPr>
          <p:cNvPr id="677898" name="Text Box 10"/>
          <p:cNvSpPr txBox="1">
            <a:spLocks noChangeArrowheads="1"/>
          </p:cNvSpPr>
          <p:nvPr/>
        </p:nvSpPr>
        <p:spPr bwMode="auto">
          <a:xfrm>
            <a:off x="6462713" y="1628775"/>
            <a:ext cx="428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sz="2000" b="0">
                <a:solidFill>
                  <a:schemeClr val="tx2"/>
                </a:solidFill>
                <a:latin typeface="Lucida Sans" pitchFamily="34" charset="0"/>
              </a:rPr>
              <a:t>Z</a:t>
            </a:r>
            <a:r>
              <a:rPr lang="en-GB" sz="2000" b="0" baseline="30000">
                <a:solidFill>
                  <a:schemeClr val="tx2"/>
                </a:solidFill>
                <a:latin typeface="Lucida Sans" pitchFamily="34" charset="0"/>
              </a:rPr>
              <a:t>o</a:t>
            </a:r>
            <a:endParaRPr lang="en-US" sz="2000" b="0" baseline="30000">
              <a:solidFill>
                <a:schemeClr val="tx2"/>
              </a:solidFill>
              <a:latin typeface="Lucida Sans" pitchFamily="34" charset="0"/>
            </a:endParaRPr>
          </a:p>
        </p:txBody>
      </p:sp>
      <p:sp>
        <p:nvSpPr>
          <p:cNvPr id="677899" name="Line 11"/>
          <p:cNvSpPr>
            <a:spLocks noChangeShapeType="1"/>
          </p:cNvSpPr>
          <p:nvPr/>
        </p:nvSpPr>
        <p:spPr bwMode="auto">
          <a:xfrm flipV="1">
            <a:off x="7019925" y="1412875"/>
            <a:ext cx="792163" cy="7207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677900" name="Line 12"/>
          <p:cNvSpPr>
            <a:spLocks noChangeShapeType="1"/>
          </p:cNvSpPr>
          <p:nvPr/>
        </p:nvSpPr>
        <p:spPr bwMode="auto">
          <a:xfrm>
            <a:off x="7019925" y="2133600"/>
            <a:ext cx="865188" cy="503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677901" name="Text Box 13"/>
          <p:cNvSpPr txBox="1">
            <a:spLocks noChangeArrowheads="1"/>
          </p:cNvSpPr>
          <p:nvPr/>
        </p:nvSpPr>
        <p:spPr bwMode="auto">
          <a:xfrm>
            <a:off x="7866063" y="1125538"/>
            <a:ext cx="423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000" b="0">
                <a:solidFill>
                  <a:schemeClr val="tx2"/>
                </a:solidFill>
                <a:latin typeface="Lucida Sans" pitchFamily="34" charset="0"/>
                <a:sym typeface="Symbol" pitchFamily="18" charset="2"/>
              </a:rPr>
              <a:t></a:t>
            </a:r>
            <a:r>
              <a:rPr lang="en-US" sz="2000" b="0" baseline="30000">
                <a:solidFill>
                  <a:schemeClr val="tx2"/>
                </a:solidFill>
                <a:latin typeface="Lucida Sans" pitchFamily="34" charset="0"/>
                <a:sym typeface="Symbol" pitchFamily="18" charset="2"/>
              </a:rPr>
              <a:t>+</a:t>
            </a:r>
          </a:p>
        </p:txBody>
      </p:sp>
      <p:sp>
        <p:nvSpPr>
          <p:cNvPr id="677902" name="Text Box 14"/>
          <p:cNvSpPr txBox="1">
            <a:spLocks noChangeArrowheads="1"/>
          </p:cNvSpPr>
          <p:nvPr/>
        </p:nvSpPr>
        <p:spPr bwMode="auto">
          <a:xfrm>
            <a:off x="7861300" y="2384425"/>
            <a:ext cx="382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000" b="0">
                <a:solidFill>
                  <a:schemeClr val="tx2"/>
                </a:solidFill>
                <a:latin typeface="Lucida Sans" pitchFamily="34" charset="0"/>
                <a:sym typeface="Symbol" pitchFamily="18" charset="2"/>
              </a:rPr>
              <a:t></a:t>
            </a:r>
            <a:r>
              <a:rPr lang="en-US" sz="2000" b="0" baseline="30000">
                <a:solidFill>
                  <a:schemeClr val="tx2"/>
                </a:solidFill>
                <a:latin typeface="Lucida Sans" pitchFamily="34" charset="0"/>
                <a:sym typeface="Symbol" pitchFamily="18" charset="2"/>
              </a:rPr>
              <a:t>-</a:t>
            </a:r>
          </a:p>
        </p:txBody>
      </p:sp>
      <p:sp>
        <p:nvSpPr>
          <p:cNvPr id="677903" name="Text Box 15"/>
          <p:cNvSpPr txBox="1">
            <a:spLocks noChangeArrowheads="1"/>
          </p:cNvSpPr>
          <p:nvPr/>
        </p:nvSpPr>
        <p:spPr bwMode="auto">
          <a:xfrm>
            <a:off x="7426325" y="6237288"/>
            <a:ext cx="1717675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sz="1800" b="0">
                <a:solidFill>
                  <a:schemeClr val="tx2"/>
                </a:solidFill>
                <a:latin typeface="Lucida Sans" pitchFamily="34" charset="0"/>
              </a:rPr>
              <a:t>Bambade et al.</a:t>
            </a:r>
            <a:endParaRPr lang="en-US" sz="1800" b="0">
              <a:solidFill>
                <a:schemeClr val="tx2"/>
              </a:solidFill>
              <a:latin typeface="Lucida Sans" pitchFamily="34" charset="0"/>
            </a:endParaRPr>
          </a:p>
        </p:txBody>
      </p:sp>
      <p:pic>
        <p:nvPicPr>
          <p:cNvPr id="677904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38" y="3573463"/>
            <a:ext cx="2846387" cy="302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7905" name="Text Box 17"/>
          <p:cNvSpPr txBox="1">
            <a:spLocks noChangeArrowheads="1"/>
          </p:cNvSpPr>
          <p:nvPr/>
        </p:nvSpPr>
        <p:spPr bwMode="auto">
          <a:xfrm>
            <a:off x="6516688" y="4149725"/>
            <a:ext cx="15970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000" b="0">
                <a:solidFill>
                  <a:schemeClr val="accent2"/>
                </a:solidFill>
                <a:latin typeface="Lucida Sans" pitchFamily="34" charset="0"/>
              </a:rPr>
              <a:t>√s=230 GeV</a:t>
            </a:r>
          </a:p>
        </p:txBody>
      </p:sp>
      <p:sp>
        <p:nvSpPr>
          <p:cNvPr id="677906" name="Text Box 18"/>
          <p:cNvSpPr txBox="1">
            <a:spLocks noChangeArrowheads="1"/>
          </p:cNvSpPr>
          <p:nvPr/>
        </p:nvSpPr>
        <p:spPr bwMode="auto">
          <a:xfrm>
            <a:off x="6588125" y="5373688"/>
            <a:ext cx="159702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000" b="0">
                <a:solidFill>
                  <a:srgbClr val="FF0000"/>
                </a:solidFill>
                <a:latin typeface="Lucida Sans" pitchFamily="34" charset="0"/>
              </a:rPr>
              <a:t>√s=350 GeV</a:t>
            </a:r>
          </a:p>
        </p:txBody>
      </p:sp>
      <p:sp>
        <p:nvSpPr>
          <p:cNvPr id="677907" name="Text Box 19"/>
          <p:cNvSpPr txBox="1">
            <a:spLocks noChangeArrowheads="1"/>
          </p:cNvSpPr>
          <p:nvPr/>
        </p:nvSpPr>
        <p:spPr bwMode="auto">
          <a:xfrm>
            <a:off x="1228725" y="4494213"/>
            <a:ext cx="255111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sz="2000" b="0">
                <a:solidFill>
                  <a:schemeClr val="tx2"/>
                </a:solidFill>
                <a:latin typeface="Lucida Sans" pitchFamily="34" charset="0"/>
              </a:rPr>
              <a:t>120 GeV Higgs:</a:t>
            </a:r>
          </a:p>
          <a:p>
            <a:pPr eaLnBrk="1" hangingPunct="1">
              <a:spcBef>
                <a:spcPct val="0"/>
              </a:spcBef>
            </a:pPr>
            <a:r>
              <a:rPr lang="en-GB" sz="2000" b="0">
                <a:solidFill>
                  <a:schemeClr val="tx2"/>
                </a:solidFill>
                <a:latin typeface="Lucida Sans" pitchFamily="34" charset="0"/>
              </a:rPr>
              <a:t>Advantages of</a:t>
            </a:r>
          </a:p>
          <a:p>
            <a:pPr eaLnBrk="1" hangingPunct="1">
              <a:spcBef>
                <a:spcPct val="0"/>
              </a:spcBef>
            </a:pPr>
            <a:r>
              <a:rPr lang="en-GB" sz="2000" b="0">
                <a:solidFill>
                  <a:schemeClr val="tx2"/>
                </a:solidFill>
                <a:latin typeface="Lucida Sans" pitchFamily="34" charset="0"/>
              </a:rPr>
              <a:t>running at lower than</a:t>
            </a:r>
          </a:p>
          <a:p>
            <a:pPr eaLnBrk="1" hangingPunct="1">
              <a:spcBef>
                <a:spcPct val="0"/>
              </a:spcBef>
            </a:pPr>
            <a:r>
              <a:rPr lang="en-GB" sz="2000" b="0">
                <a:solidFill>
                  <a:schemeClr val="tx2"/>
                </a:solidFill>
                <a:latin typeface="Lucida Sans" pitchFamily="34" charset="0"/>
              </a:rPr>
              <a:t>top threshold:</a:t>
            </a:r>
            <a:endParaRPr lang="en-US" sz="2000" b="0">
              <a:solidFill>
                <a:schemeClr val="tx2"/>
              </a:solidFill>
              <a:latin typeface="Lucida Sans" pitchFamily="34" charset="0"/>
            </a:endParaRPr>
          </a:p>
        </p:txBody>
      </p:sp>
      <p:sp>
        <p:nvSpPr>
          <p:cNvPr id="677908" name="Rectangle 20"/>
          <p:cNvSpPr>
            <a:spLocks noChangeArrowheads="1"/>
          </p:cNvSpPr>
          <p:nvPr/>
        </p:nvSpPr>
        <p:spPr bwMode="auto">
          <a:xfrm>
            <a:off x="4427538" y="908050"/>
            <a:ext cx="4032250" cy="2665413"/>
          </a:xfrm>
          <a:prstGeom prst="rect">
            <a:avLst/>
          </a:prstGeom>
          <a:noFill/>
          <a:ln w="19050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en-GB"/>
          </a:p>
        </p:txBody>
      </p:sp>
      <p:sp>
        <p:nvSpPr>
          <p:cNvPr id="677909" name="Text Box 21"/>
          <p:cNvSpPr txBox="1">
            <a:spLocks noChangeArrowheads="1"/>
          </p:cNvSpPr>
          <p:nvPr/>
        </p:nvSpPr>
        <p:spPr bwMode="auto">
          <a:xfrm>
            <a:off x="3348038" y="6669088"/>
            <a:ext cx="1008062" cy="2444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1000">
                <a:solidFill>
                  <a:srgbClr val="FFFF00"/>
                </a:solidFill>
                <a:latin typeface="Lucida Sans" pitchFamily="34" charset="0"/>
              </a:rPr>
              <a:t>After Blair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3657600"/>
            <a:ext cx="5105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62" name="Text Box 5"/>
          <p:cNvSpPr txBox="1">
            <a:spLocks noChangeArrowheads="1"/>
          </p:cNvSpPr>
          <p:nvPr/>
        </p:nvSpPr>
        <p:spPr bwMode="auto">
          <a:xfrm>
            <a:off x="7236296" y="5481228"/>
            <a:ext cx="1873462" cy="630942"/>
          </a:xfrm>
          <a:prstGeom prst="rect">
            <a:avLst/>
          </a:prstGeom>
          <a:solidFill>
            <a:srgbClr val="FAEC3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CLIC 3 TeV:  48 km</a:t>
            </a:r>
          </a:p>
          <a:p>
            <a:r>
              <a:rPr lang="it-IT" sz="1400"/>
              <a:t>CLIC 0.5 TeV: 13 km</a:t>
            </a:r>
          </a:p>
        </p:txBody>
      </p:sp>
      <p:pic>
        <p:nvPicPr>
          <p:cNvPr id="1765" name="Picture 3" descr="clic_scheme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5562600"/>
            <a:ext cx="1638300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817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81400"/>
            <a:ext cx="3886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67" name="Line 12"/>
          <p:cNvSpPr>
            <a:spLocks noChangeShapeType="1"/>
          </p:cNvSpPr>
          <p:nvPr/>
        </p:nvSpPr>
        <p:spPr bwMode="auto">
          <a:xfrm>
            <a:off x="2971800" y="4800600"/>
            <a:ext cx="1524000" cy="1524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sz="2400"/>
          </a:p>
        </p:txBody>
      </p:sp>
      <p:pic>
        <p:nvPicPr>
          <p:cNvPr id="201626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838200"/>
            <a:ext cx="5334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16263" name="Title 16"/>
          <p:cNvSpPr>
            <a:spLocks noGrp="1"/>
          </p:cNvSpPr>
          <p:nvPr>
            <p:ph type="title"/>
          </p:nvPr>
        </p:nvSpPr>
        <p:spPr>
          <a:xfrm>
            <a:off x="667543" y="173037"/>
            <a:ext cx="7656513" cy="665163"/>
          </a:xfrm>
        </p:spPr>
        <p:txBody>
          <a:bodyPr/>
          <a:lstStyle/>
          <a:p>
            <a:r>
              <a:rPr lang="en-US" dirty="0" smtClean="0"/>
              <a:t>Linear Collider layouts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600" dirty="0" smtClean="0">
                <a:solidFill>
                  <a:srgbClr val="FF0000"/>
                </a:solidFill>
                <a:hlinkClick r:id="rId7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hlinkClick r:id="rId8"/>
              </a:rPr>
              <a:t>http://www.linearcollider.org/cms</a:t>
            </a:r>
            <a:r>
              <a:rPr lang="en-US" sz="1600" dirty="0" smtClean="0">
                <a:solidFill>
                  <a:srgbClr val="FF0000"/>
                </a:solidFill>
              </a:rPr>
              <a:t>    </a:t>
            </a:r>
            <a:r>
              <a:rPr lang="en-US" sz="1600" dirty="0" smtClean="0">
                <a:solidFill>
                  <a:srgbClr val="FF0000"/>
                </a:solidFill>
                <a:hlinkClick r:id="rId9"/>
              </a:rPr>
              <a:t>http://clic-study.web.cern.ch/CLIC-Study/</a:t>
            </a:r>
            <a:r>
              <a:rPr lang="en-US" sz="1800" dirty="0" smtClean="0">
                <a:solidFill>
                  <a:srgbClr val="FF0000"/>
                </a:solidFill>
              </a:rPr>
              <a:t/>
            </a:r>
            <a:br>
              <a:rPr lang="en-US" sz="1800" dirty="0" smtClean="0">
                <a:solidFill>
                  <a:srgbClr val="FF0000"/>
                </a:solidFill>
              </a:rPr>
            </a:br>
            <a:endParaRPr lang="en-US" sz="1800" dirty="0" smtClean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57800" y="914400"/>
            <a:ext cx="38862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12"/>
          <p:cNvSpPr>
            <a:spLocks noChangeShapeType="1"/>
          </p:cNvSpPr>
          <p:nvPr/>
        </p:nvSpPr>
        <p:spPr bwMode="auto">
          <a:xfrm flipH="1">
            <a:off x="4114800" y="1905000"/>
            <a:ext cx="2133600" cy="304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2016268" name="Text Box 4"/>
          <p:cNvSpPr txBox="1">
            <a:spLocks noChangeArrowheads="1"/>
          </p:cNvSpPr>
          <p:nvPr/>
        </p:nvSpPr>
        <p:spPr bwMode="auto">
          <a:xfrm>
            <a:off x="3733800" y="2870066"/>
            <a:ext cx="1843262" cy="630942"/>
          </a:xfrm>
          <a:prstGeom prst="rect">
            <a:avLst/>
          </a:prstGeom>
          <a:solidFill>
            <a:srgbClr val="70D2F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 dirty="0"/>
              <a:t>ILC 0.5 TeV – 30 km</a:t>
            </a:r>
          </a:p>
          <a:p>
            <a:r>
              <a:rPr lang="it-IT" sz="1400" dirty="0"/>
              <a:t>ILC 1 TeV – 50 km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5980" y="5926236"/>
            <a:ext cx="1980220" cy="30777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Delahaye, ICHEP10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4024711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2" grpId="0" animBg="1"/>
      <p:bldP spid="1767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9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1254125"/>
            <a:ext cx="3952875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799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0" r="7500"/>
          <a:stretch>
            <a:fillRect/>
          </a:stretch>
        </p:blipFill>
        <p:spPr bwMode="auto">
          <a:xfrm>
            <a:off x="4826000" y="1246188"/>
            <a:ext cx="3732213" cy="232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4050" r="750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79942" name="Text Box 6"/>
          <p:cNvSpPr txBox="1">
            <a:spLocks noChangeArrowheads="1"/>
          </p:cNvSpPr>
          <p:nvPr/>
        </p:nvSpPr>
        <p:spPr bwMode="auto">
          <a:xfrm>
            <a:off x="4373563" y="3778250"/>
            <a:ext cx="4735512" cy="115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407988">
              <a:spcBef>
                <a:spcPct val="0"/>
              </a:spcBef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14338" defTabSz="407988">
              <a:spcBef>
                <a:spcPct val="0"/>
              </a:spcBef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828675" defTabSz="407988">
              <a:spcBef>
                <a:spcPct val="0"/>
              </a:spcBef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244600" defTabSz="407988">
              <a:spcBef>
                <a:spcPct val="0"/>
              </a:spcBef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658938" defTabSz="407988">
              <a:spcBef>
                <a:spcPct val="0"/>
              </a:spcBef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116138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573338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030538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487738" defTabSz="40798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828675" algn="l"/>
                <a:tab pos="1658938" algn="l"/>
                <a:tab pos="2487613" algn="l"/>
                <a:tab pos="3317875" algn="l"/>
                <a:tab pos="4146550" algn="l"/>
                <a:tab pos="4976813" algn="l"/>
                <a:tab pos="5805488" algn="l"/>
                <a:tab pos="6635750" algn="l"/>
                <a:tab pos="7464425" algn="l"/>
                <a:tab pos="8294688" algn="l"/>
                <a:tab pos="91233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endParaRPr lang="en-GB" sz="1600" b="0">
              <a:solidFill>
                <a:srgbClr val="0000FF"/>
              </a:solidFill>
              <a:latin typeface="Lucida Sans" pitchFamily="34" charset="0"/>
            </a:endParaRPr>
          </a:p>
          <a:p>
            <a:pPr algn="just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600" b="0">
                <a:solidFill>
                  <a:srgbClr val="0000FF"/>
                </a:solidFill>
                <a:latin typeface="Lucida Sans" pitchFamily="34" charset="0"/>
              </a:rPr>
              <a:t>  Need for:</a:t>
            </a:r>
          </a:p>
          <a:p>
            <a:pPr lvl="1" algn="just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Char char=""/>
            </a:pPr>
            <a:r>
              <a:rPr lang="en-GB" sz="1600" b="0">
                <a:solidFill>
                  <a:srgbClr val="0000FF"/>
                </a:solidFill>
                <a:latin typeface="Lucida Sans" pitchFamily="34" charset="0"/>
              </a:rPr>
              <a:t>  Energy measurement </a:t>
            </a:r>
            <a:r>
              <a:rPr lang="en-GB" sz="1600" b="0">
                <a:solidFill>
                  <a:srgbClr val="FF0000"/>
                </a:solidFill>
                <a:latin typeface="Lucida Sans" pitchFamily="34" charset="0"/>
              </a:rPr>
              <a:t>accuracy 10</a:t>
            </a:r>
            <a:r>
              <a:rPr lang="en-GB" sz="1600" b="0" baseline="33000">
                <a:solidFill>
                  <a:srgbClr val="FF0000"/>
                </a:solidFill>
                <a:latin typeface="Lucida Sans" pitchFamily="34" charset="0"/>
              </a:rPr>
              <a:t>-4</a:t>
            </a:r>
          </a:p>
          <a:p>
            <a:pPr lvl="1" algn="just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Char char=""/>
            </a:pPr>
            <a:r>
              <a:rPr lang="en-GB" sz="1600" b="0">
                <a:solidFill>
                  <a:srgbClr val="0000FF"/>
                </a:solidFill>
                <a:latin typeface="Lucida Sans" pitchFamily="34" charset="0"/>
              </a:rPr>
              <a:t>  Stability and ease of operation</a:t>
            </a:r>
          </a:p>
          <a:p>
            <a:pPr lvl="1" algn="just" eaLnBrk="1">
              <a:lnSpc>
                <a:spcPct val="95000"/>
              </a:lnSpc>
              <a:buClr>
                <a:srgbClr val="000000"/>
              </a:buClr>
              <a:buSzPct val="45000"/>
              <a:buFont typeface="Wingdings" pitchFamily="2" charset="2"/>
              <a:buChar char=""/>
            </a:pPr>
            <a:r>
              <a:rPr lang="en-GB" sz="1600" b="0">
                <a:solidFill>
                  <a:srgbClr val="0000FF"/>
                </a:solidFill>
                <a:latin typeface="Lucida Sans" pitchFamily="34" charset="0"/>
              </a:rPr>
              <a:t>  Minimal impact on physics data taking</a:t>
            </a:r>
          </a:p>
        </p:txBody>
      </p:sp>
      <p:sp>
        <p:nvSpPr>
          <p:cNvPr id="679943" name="Text Box 7"/>
          <p:cNvSpPr txBox="1">
            <a:spLocks noChangeArrowheads="1"/>
          </p:cNvSpPr>
          <p:nvPr/>
        </p:nvSpPr>
        <p:spPr bwMode="auto">
          <a:xfrm>
            <a:off x="8054182" y="6230938"/>
            <a:ext cx="1008062" cy="2444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1000" dirty="0">
                <a:solidFill>
                  <a:srgbClr val="FFFF00"/>
                </a:solidFill>
                <a:latin typeface="Lucida Sans" pitchFamily="34" charset="0"/>
              </a:rPr>
              <a:t>After Blair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dirty="0" smtClean="0">
                <a:solidFill>
                  <a:srgbClr val="FF0000"/>
                </a:solidFill>
                <a:latin typeface="Lucida Sans" pitchFamily="34" charset="0"/>
              </a:rPr>
              <a:t>Energy </a:t>
            </a:r>
            <a:r>
              <a:rPr lang="en-GB" b="0" dirty="0">
                <a:solidFill>
                  <a:srgbClr val="FF0000"/>
                </a:solidFill>
                <a:latin typeface="Lucida Sans" pitchFamily="34" charset="0"/>
              </a:rPr>
              <a:t>spectrum; impacts physics </a:t>
            </a:r>
            <a:r>
              <a:rPr lang="en-GB" b="0" dirty="0" smtClean="0">
                <a:solidFill>
                  <a:srgbClr val="FF0000"/>
                </a:solidFill>
                <a:latin typeface="Lucida Sans" pitchFamily="34" charset="0"/>
              </a:rPr>
              <a:t>output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305" name="Rectangle 2"/>
          <p:cNvSpPr>
            <a:spLocks noChangeArrowheads="1"/>
          </p:cNvSpPr>
          <p:nvPr/>
        </p:nvSpPr>
        <p:spPr bwMode="auto">
          <a:xfrm>
            <a:off x="1219200" y="152400"/>
            <a:ext cx="7115175" cy="3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en-US" sz="3200" i="1">
                <a:solidFill>
                  <a:srgbClr val="FF3300"/>
                </a:solidFill>
              </a:rPr>
              <a:t>Linear Collider main parameters</a:t>
            </a:r>
          </a:p>
        </p:txBody>
      </p:sp>
      <p:graphicFrame>
        <p:nvGraphicFramePr>
          <p:cNvPr id="13387" name="Group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362731"/>
              </p:ext>
            </p:extLst>
          </p:nvPr>
        </p:nvGraphicFramePr>
        <p:xfrm>
          <a:off x="229090" y="1052736"/>
          <a:ext cx="8223982" cy="5506257"/>
        </p:xfrm>
        <a:graphic>
          <a:graphicData uri="http://schemas.openxmlformats.org/drawingml/2006/table">
            <a:tbl>
              <a:tblPr/>
              <a:tblGrid>
                <a:gridCol w="3621395"/>
                <a:gridCol w="1899480"/>
                <a:gridCol w="1234158"/>
                <a:gridCol w="1468949"/>
              </a:tblGrid>
              <a:tr h="304399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Technology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ILC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CLIC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</a:tr>
              <a:tr h="267623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 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Centre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-of-mass energy (</a:t>
                      </a:r>
                      <a:r>
                        <a:rPr kumimoji="0" lang="en-GB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GeV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 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500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3000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  <a:defRPr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Total (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CC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Peak 1%)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 luminosity (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Batang" pitchFamily="18" charset="-127"/>
                        </a:rPr>
                        <a:t>10</a:t>
                      </a:r>
                      <a:r>
                        <a:rPr kumimoji="0" lang="en-GB" sz="13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Batang" pitchFamily="18" charset="-127"/>
                        </a:rPr>
                        <a:t>3</a:t>
                      </a:r>
                      <a:r>
                        <a:rPr kumimoji="0" lang="en-GB" sz="13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4)</a:t>
                      </a:r>
                      <a:endParaRPr kumimoji="0" lang="en-GB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2.0(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1.5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)</a:t>
                      </a:r>
                      <a:endParaRPr kumimoji="0" lang="en-GB" sz="13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omic Sans MS" pitchFamily="66" charset="0"/>
                        <a:ea typeface="Batang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2.3(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1.4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)</a:t>
                      </a:r>
                      <a:endParaRPr kumimoji="0" lang="en-GB" sz="13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Batang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5.9(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2.0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)</a:t>
                      </a:r>
                      <a:endParaRPr kumimoji="0" lang="en-GB" sz="13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Batang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Total site length (km)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13.0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48.3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Loaded </a:t>
                      </a:r>
                      <a:r>
                        <a:rPr kumimoji="0" lang="en-GB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accel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. gradient (MV/m)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31.5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5490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Main linac RF frequency (GHz)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1.3 (Super Cond.)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12 (Normal Conducting)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Beam power/beam (MW)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4.9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Bunch charge (10</a:t>
                      </a:r>
                      <a:r>
                        <a:rPr kumimoji="0" lang="en-GB" sz="13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9 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e+/-)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6.8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3.72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Bunch separation (ns)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176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0.5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Beam pulse duration (ns)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177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156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Repetition rate (Hz)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Hor./vert. norm. emitt (10</a:t>
                      </a:r>
                      <a:r>
                        <a:rPr kumimoji="0" lang="en-GB" sz="13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-6</a:t>
                      </a:r>
                      <a:r>
                        <a:rPr kumimoji="0" lang="en-GB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/10</a:t>
                      </a:r>
                      <a:r>
                        <a:rPr kumimoji="0" lang="en-GB" sz="13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-9</a:t>
                      </a:r>
                      <a:r>
                        <a:rPr kumimoji="0" lang="en-GB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10/40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4.8/25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0.66/20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Hor./vert. IP beam size (nm)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640/5.7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202 / 2.3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40 /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Hadronic events/crossing at IP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0.12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0.19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2.7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Coherent pairs at IP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3.8 10</a:t>
                      </a:r>
                      <a:r>
                        <a:rPr kumimoji="0" lang="en-GB" sz="13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8</a:t>
                      </a: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Wall plug to beam transfer eff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9.4%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7.5%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6.8%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>
                        <a:alpha val="50195"/>
                      </a:srgbClr>
                    </a:solidFill>
                  </a:tcPr>
                </a:tc>
              </a:tr>
              <a:tr h="327095">
                <a:tc>
                  <a:txBody>
                    <a:bodyPr/>
                    <a:lstStyle/>
                    <a:p>
                      <a:pPr marL="23177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Total power consumption (MW)</a:t>
                      </a:r>
                      <a:endParaRPr kumimoji="0" 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Batang" pitchFamily="18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ea typeface="Batang" pitchFamily="18" charset="-127"/>
                        </a:rPr>
                        <a:t>216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129.4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itchFamily="18" charset="0"/>
                        <a:ea typeface="Batang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90000"/>
                        <a:buFontTx/>
                        <a:buNone/>
                        <a:tabLst/>
                      </a:pPr>
                      <a:r>
                        <a:rPr kumimoji="0" lang="en-GB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Batang" pitchFamily="18" charset="-127"/>
                        </a:rPr>
                        <a:t>415</a:t>
                      </a:r>
                      <a:endParaRPr kumimoji="0" 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Batang" pitchFamily="18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128284" y="524841"/>
            <a:ext cx="1980220" cy="30777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Delahaye, ICHEP10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4861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heart of the </a:t>
            </a:r>
            <a:r>
              <a:rPr lang="en-GB" dirty="0" smtClean="0"/>
              <a:t>ILC</a:t>
            </a:r>
            <a:endParaRPr lang="en-GB" dirty="0"/>
          </a:p>
        </p:txBody>
      </p:sp>
      <p:pic>
        <p:nvPicPr>
          <p:cNvPr id="235524" name="Picture 4" descr="SC Cavit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908050"/>
            <a:ext cx="4176712" cy="209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6" name="Picture 6" descr="TESLA-anim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36613"/>
            <a:ext cx="4464050" cy="334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7" name="Picture 7" descr="TESLA cryomodu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4" r="13564"/>
          <a:stretch>
            <a:fillRect/>
          </a:stretch>
        </p:blipFill>
        <p:spPr bwMode="auto">
          <a:xfrm>
            <a:off x="6088063" y="3429000"/>
            <a:ext cx="3021012" cy="3074988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25" name="Picture 5" descr="TESLA-cavit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068638"/>
            <a:ext cx="2944812" cy="338455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CLIC</a:t>
            </a:r>
          </a:p>
        </p:txBody>
      </p:sp>
      <p:pic>
        <p:nvPicPr>
          <p:cNvPr id="6952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833" y="1257611"/>
            <a:ext cx="3847619" cy="4990477"/>
          </a:xfrm>
        </p:spPr>
      </p:pic>
      <p:sp>
        <p:nvSpPr>
          <p:cNvPr id="695300" name="Text Box 4"/>
          <p:cNvSpPr txBox="1">
            <a:spLocks noChangeArrowheads="1"/>
          </p:cNvSpPr>
          <p:nvPr/>
        </p:nvSpPr>
        <p:spPr bwMode="auto">
          <a:xfrm>
            <a:off x="539750" y="1484313"/>
            <a:ext cx="2592388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4000" dirty="0">
                <a:solidFill>
                  <a:schemeClr val="hlink"/>
                </a:solidFill>
                <a:latin typeface="Lucida Sans" pitchFamily="34" charset="0"/>
              </a:rPr>
              <a:t>C</a:t>
            </a:r>
            <a:r>
              <a:rPr lang="en-GB" sz="4000" dirty="0">
                <a:latin typeface="Lucida Sans" pitchFamily="34" charset="0"/>
              </a:rPr>
              <a:t>ompact</a:t>
            </a:r>
          </a:p>
          <a:p>
            <a:r>
              <a:rPr lang="en-GB" sz="4000" dirty="0" err="1" smtClean="0">
                <a:solidFill>
                  <a:schemeClr val="hlink"/>
                </a:solidFill>
                <a:latin typeface="Lucida Sans" pitchFamily="34" charset="0"/>
              </a:rPr>
              <a:t>LI</a:t>
            </a:r>
            <a:r>
              <a:rPr lang="en-GB" sz="4000" dirty="0" err="1" smtClean="0">
                <a:latin typeface="Lucida Sans" pitchFamily="34" charset="0"/>
              </a:rPr>
              <a:t>near</a:t>
            </a:r>
            <a:endParaRPr lang="en-GB" sz="4000" dirty="0">
              <a:latin typeface="Lucida Sans" pitchFamily="34" charset="0"/>
            </a:endParaRPr>
          </a:p>
          <a:p>
            <a:r>
              <a:rPr lang="en-GB" sz="4000" dirty="0">
                <a:solidFill>
                  <a:schemeClr val="hlink"/>
                </a:solidFill>
                <a:latin typeface="Lucida Sans" pitchFamily="34" charset="0"/>
              </a:rPr>
              <a:t>C</a:t>
            </a:r>
            <a:r>
              <a:rPr lang="en-GB" sz="4000" dirty="0">
                <a:latin typeface="Lucida Sans" pitchFamily="34" charset="0"/>
              </a:rPr>
              <a:t>ollider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869950"/>
            <a:ext cx="8020050" cy="579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23" name="Rectangle 3"/>
          <p:cNvSpPr>
            <a:spLocks noChangeArrowheads="1"/>
          </p:cNvSpPr>
          <p:nvPr/>
        </p:nvSpPr>
        <p:spPr bwMode="auto">
          <a:xfrm>
            <a:off x="6400800" y="4953000"/>
            <a:ext cx="2251075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00">
                <a:solidFill>
                  <a:srgbClr val="FF0000"/>
                </a:solidFill>
                <a:latin typeface="Lucida Sans" pitchFamily="34" charset="0"/>
              </a:rPr>
              <a:t>Main Beam Generation Complex</a:t>
            </a:r>
          </a:p>
        </p:txBody>
      </p:sp>
      <p:sp>
        <p:nvSpPr>
          <p:cNvPr id="696324" name="Rectangle 4"/>
          <p:cNvSpPr>
            <a:spLocks noChangeArrowheads="1"/>
          </p:cNvSpPr>
          <p:nvPr/>
        </p:nvSpPr>
        <p:spPr bwMode="auto">
          <a:xfrm>
            <a:off x="3032125" y="166688"/>
            <a:ext cx="5910263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ct val="0"/>
              </a:spcBef>
            </a:pPr>
            <a:r>
              <a:rPr lang="en-US" sz="3200">
                <a:solidFill>
                  <a:srgbClr val="FF3300"/>
                </a:solidFill>
                <a:latin typeface="ＭＳ Ｐゴシック" pitchFamily="116" charset="-128"/>
              </a:rPr>
              <a:t>CLIC – overall layout</a:t>
            </a:r>
            <a:r>
              <a:rPr lang="en-US" i="1">
                <a:solidFill>
                  <a:srgbClr val="FF3300"/>
                </a:solidFill>
                <a:latin typeface="ＭＳ Ｐゴシック" pitchFamily="116" charset="-128"/>
              </a:rPr>
              <a:t> </a:t>
            </a:r>
          </a:p>
        </p:txBody>
      </p:sp>
      <p:sp>
        <p:nvSpPr>
          <p:cNvPr id="696325" name="Rectangle 5"/>
          <p:cNvSpPr>
            <a:spLocks noChangeArrowheads="1"/>
          </p:cNvSpPr>
          <p:nvPr/>
        </p:nvSpPr>
        <p:spPr bwMode="auto">
          <a:xfrm>
            <a:off x="7086600" y="1866900"/>
            <a:ext cx="1905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00">
                <a:solidFill>
                  <a:srgbClr val="FF0000"/>
                </a:solidFill>
                <a:latin typeface="Lucida Sans" pitchFamily="34" charset="0"/>
              </a:rPr>
              <a:t>Drive Beam Generation Complex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/>
              <a:t>Decision point for the LC 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323850" y="908720"/>
            <a:ext cx="8569325" cy="5652628"/>
          </a:xfrm>
        </p:spPr>
        <p:txBody>
          <a:bodyPr/>
          <a:lstStyle/>
          <a:p>
            <a:r>
              <a:rPr lang="en-GB" sz="2000" dirty="0" smtClean="0"/>
              <a:t>2½  key facts are needed</a:t>
            </a:r>
          </a:p>
          <a:p>
            <a:pPr marL="971550" lvl="1" indent="-514350">
              <a:buFontTx/>
              <a:buAutoNum type="arabicPeriod"/>
            </a:pPr>
            <a:r>
              <a:rPr lang="en-GB" sz="1800" dirty="0" smtClean="0"/>
              <a:t>Is there a light (&lt;200 </a:t>
            </a:r>
            <a:r>
              <a:rPr lang="en-GB" sz="1800" dirty="0" err="1" smtClean="0"/>
              <a:t>GeV</a:t>
            </a:r>
            <a:r>
              <a:rPr lang="en-GB" sz="1800" dirty="0" smtClean="0"/>
              <a:t>/c</a:t>
            </a:r>
            <a:r>
              <a:rPr lang="en-GB" sz="1800" baseline="30000" dirty="0" smtClean="0"/>
              <a:t>2</a:t>
            </a:r>
            <a:r>
              <a:rPr lang="en-GB" sz="1800" dirty="0" smtClean="0"/>
              <a:t>) Higgs?</a:t>
            </a:r>
          </a:p>
          <a:p>
            <a:pPr marL="971550" lvl="1" indent="-514350">
              <a:buFontTx/>
              <a:buAutoNum type="arabicPeriod"/>
            </a:pPr>
            <a:r>
              <a:rPr lang="en-GB" sz="1800" dirty="0" smtClean="0"/>
              <a:t>Is there New Physics (below 1 </a:t>
            </a:r>
            <a:r>
              <a:rPr lang="en-GB" sz="1800" dirty="0" err="1" smtClean="0"/>
              <a:t>TeV</a:t>
            </a:r>
            <a:r>
              <a:rPr lang="en-GB" sz="1800" dirty="0" smtClean="0"/>
              <a:t>)?</a:t>
            </a:r>
          </a:p>
          <a:p>
            <a:pPr marL="1371600" lvl="2" indent="-514350">
              <a:buFont typeface="Arial" charset="0"/>
              <a:buChar char="½"/>
            </a:pPr>
            <a:r>
              <a:rPr lang="en-GB" sz="1600" dirty="0" smtClean="0"/>
              <a:t>If yes, what is the energy range?</a:t>
            </a:r>
          </a:p>
          <a:p>
            <a:r>
              <a:rPr lang="en-GB" sz="2000" dirty="0" smtClean="0"/>
              <a:t>Note:</a:t>
            </a:r>
          </a:p>
          <a:p>
            <a:pPr marL="971550" lvl="1" indent="-514350"/>
            <a:r>
              <a:rPr lang="en-GB" sz="1800" dirty="0" smtClean="0"/>
              <a:t>It does not matter much from the point of view of defining the </a:t>
            </a:r>
            <a:r>
              <a:rPr lang="en-GB" sz="1800" i="1" dirty="0" smtClean="0"/>
              <a:t>decision point</a:t>
            </a:r>
            <a:r>
              <a:rPr lang="en-GB" sz="1800" dirty="0" smtClean="0"/>
              <a:t> what the answers to these questions are – only that we know them!</a:t>
            </a:r>
          </a:p>
          <a:p>
            <a:pPr marL="971550" lvl="1" indent="-514350"/>
            <a:r>
              <a:rPr lang="en-GB" sz="1800" dirty="0" smtClean="0"/>
              <a:t>The 1</a:t>
            </a:r>
            <a:r>
              <a:rPr lang="en-GB" sz="1800" baseline="30000" dirty="0" smtClean="0"/>
              <a:t>st</a:t>
            </a:r>
            <a:r>
              <a:rPr lang="en-GB" sz="1800" dirty="0" smtClean="0"/>
              <a:t>  question may be answered by end 2012</a:t>
            </a:r>
          </a:p>
          <a:p>
            <a:pPr marL="971550" lvl="1" indent="-514350"/>
            <a:r>
              <a:rPr lang="en-GB" sz="1800" dirty="0" smtClean="0"/>
              <a:t>The 2</a:t>
            </a:r>
            <a:r>
              <a:rPr lang="en-GB" sz="1800" baseline="30000" dirty="0" smtClean="0"/>
              <a:t>nd</a:t>
            </a:r>
            <a:r>
              <a:rPr lang="en-GB" sz="1800" dirty="0" smtClean="0"/>
              <a:t> question may be answered by end 2011</a:t>
            </a:r>
          </a:p>
          <a:p>
            <a:pPr marL="1371600" lvl="2" indent="-514350"/>
            <a:r>
              <a:rPr lang="en-GB" sz="1600" dirty="0" smtClean="0"/>
              <a:t>The ½ question may not be clear for some time</a:t>
            </a:r>
          </a:p>
          <a:p>
            <a:pPr marL="971550" lvl="1" indent="-514350"/>
            <a:r>
              <a:rPr lang="en-GB" sz="1800" dirty="0" smtClean="0"/>
              <a:t>We need to define criteria for making a “fact”</a:t>
            </a:r>
          </a:p>
          <a:p>
            <a:pPr marL="1371600" lvl="2" indent="-514350"/>
            <a:r>
              <a:rPr lang="en-GB" sz="1600" dirty="0" smtClean="0"/>
              <a:t>Is 3</a:t>
            </a:r>
            <a:r>
              <a:rPr lang="en-GB" sz="1600" dirty="0" smtClean="0">
                <a:latin typeface="Symbol" pitchFamily="18" charset="2"/>
              </a:rPr>
              <a:t>s</a:t>
            </a:r>
            <a:r>
              <a:rPr lang="en-GB" sz="1600" dirty="0" smtClean="0"/>
              <a:t> enough for evidence?</a:t>
            </a:r>
          </a:p>
          <a:p>
            <a:pPr marL="1371600" lvl="2" indent="-514350"/>
            <a:r>
              <a:rPr lang="en-GB" sz="1600" dirty="0" smtClean="0"/>
              <a:t>Is 98% enough to exclude?</a:t>
            </a:r>
          </a:p>
          <a:p>
            <a:pPr lvl="1">
              <a:defRPr/>
            </a:pPr>
            <a:r>
              <a:rPr lang="en-GB" sz="2000" dirty="0"/>
              <a:t>Do we need the answers to both to proceed?</a:t>
            </a:r>
          </a:p>
          <a:p>
            <a:pPr lvl="2">
              <a:defRPr/>
            </a:pPr>
            <a:r>
              <a:rPr lang="en-GB" sz="1600" dirty="0"/>
              <a:t>(KJP) yes (politically)</a:t>
            </a:r>
          </a:p>
          <a:p>
            <a:r>
              <a:rPr lang="en-GB" sz="2400" dirty="0" smtClean="0"/>
              <a:t>Reach of LC </a:t>
            </a:r>
            <a:r>
              <a:rPr lang="en-GB" sz="2400" dirty="0" err="1" smtClean="0"/>
              <a:t>wrt</a:t>
            </a:r>
            <a:r>
              <a:rPr lang="en-GB" sz="2400" dirty="0" smtClean="0"/>
              <a:t> HE-LHC or HL-LHC?</a:t>
            </a:r>
          </a:p>
        </p:txBody>
      </p:sp>
    </p:spTree>
    <p:extLst>
      <p:ext uri="{BB962C8B-B14F-4D97-AF65-F5344CB8AC3E}">
        <p14:creationId xmlns:p14="http://schemas.microsoft.com/office/powerpoint/2010/main" val="1563783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2" name="Rectangle 4"/>
          <p:cNvSpPr>
            <a:spLocks noGrp="1" noChangeArrowheads="1"/>
          </p:cNvSpPr>
          <p:nvPr>
            <p:ph type="title"/>
          </p:nvPr>
        </p:nvSpPr>
        <p:spPr>
          <a:xfrm>
            <a:off x="215516" y="1772816"/>
            <a:ext cx="8640960" cy="1362075"/>
          </a:xfrm>
        </p:spPr>
        <p:txBody>
          <a:bodyPr/>
          <a:lstStyle/>
          <a:p>
            <a:r>
              <a:rPr lang="en-GB" dirty="0"/>
              <a:t>The High Luminosity Frontier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When is luminosity more important than energy?</a:t>
            </a:r>
            <a:endParaRPr lang="en-US" sz="2400"/>
          </a:p>
        </p:txBody>
      </p:sp>
      <p:sp>
        <p:nvSpPr>
          <p:cNvPr id="78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/>
              <a:t>Suppose we </a:t>
            </a:r>
            <a:r>
              <a:rPr lang="en-GB" i="1"/>
              <a:t>know</a:t>
            </a:r>
            <a:r>
              <a:rPr lang="en-GB"/>
              <a:t> a particle exists</a:t>
            </a:r>
          </a:p>
          <a:p>
            <a:pPr lvl="1">
              <a:lnSpc>
                <a:spcPct val="90000"/>
              </a:lnSpc>
            </a:pPr>
            <a:r>
              <a:rPr lang="en-GB"/>
              <a:t>What are its properties?</a:t>
            </a:r>
          </a:p>
          <a:p>
            <a:pPr lvl="2">
              <a:lnSpc>
                <a:spcPct val="90000"/>
              </a:lnSpc>
            </a:pPr>
            <a:r>
              <a:rPr lang="en-GB"/>
              <a:t>Charge is easy</a:t>
            </a:r>
          </a:p>
          <a:p>
            <a:pPr lvl="2">
              <a:lnSpc>
                <a:spcPct val="90000"/>
              </a:lnSpc>
            </a:pPr>
            <a:r>
              <a:rPr lang="en-GB"/>
              <a:t>Mass – depends upon the precision</a:t>
            </a:r>
          </a:p>
          <a:p>
            <a:pPr lvl="2">
              <a:lnSpc>
                <a:spcPct val="90000"/>
              </a:lnSpc>
            </a:pPr>
            <a:r>
              <a:rPr lang="en-GB"/>
              <a:t>Spin &amp; parity – need statistics</a:t>
            </a:r>
          </a:p>
          <a:p>
            <a:pPr lvl="2">
              <a:lnSpc>
                <a:spcPct val="90000"/>
              </a:lnSpc>
            </a:pPr>
            <a:r>
              <a:rPr lang="en-GB"/>
              <a:t>Decay modes and dynamics</a:t>
            </a:r>
          </a:p>
          <a:p>
            <a:pPr lvl="3">
              <a:lnSpc>
                <a:spcPct val="90000"/>
              </a:lnSpc>
            </a:pPr>
            <a:r>
              <a:rPr lang="en-GB"/>
              <a:t>Common decay modes – spin-parity analysis</a:t>
            </a:r>
          </a:p>
          <a:p>
            <a:pPr lvl="3">
              <a:lnSpc>
                <a:spcPct val="90000"/>
              </a:lnSpc>
            </a:pPr>
            <a:r>
              <a:rPr lang="en-GB"/>
              <a:t>Rare decay modes – new physics!</a:t>
            </a:r>
          </a:p>
          <a:p>
            <a:pPr lvl="3">
              <a:lnSpc>
                <a:spcPct val="90000"/>
              </a:lnSpc>
            </a:pPr>
            <a:endParaRPr lang="en-GB"/>
          </a:p>
          <a:p>
            <a:pPr lvl="3">
              <a:lnSpc>
                <a:spcPct val="90000"/>
              </a:lnSpc>
            </a:pPr>
            <a:endParaRPr lang="en-GB"/>
          </a:p>
          <a:p>
            <a:pPr lvl="3">
              <a:lnSpc>
                <a:spcPct val="90000"/>
              </a:lnSpc>
            </a:pPr>
            <a:endParaRPr lang="en-GB"/>
          </a:p>
          <a:p>
            <a:pPr lvl="3">
              <a:lnSpc>
                <a:spcPct val="90000"/>
              </a:lnSpc>
            </a:pPr>
            <a:endParaRPr lang="en-GB"/>
          </a:p>
          <a:p>
            <a:pPr lvl="3">
              <a:lnSpc>
                <a:spcPct val="90000"/>
              </a:lnSpc>
            </a:pPr>
            <a:endParaRPr lang="en-GB"/>
          </a:p>
          <a:p>
            <a:pPr lvl="3">
              <a:lnSpc>
                <a:spcPct val="90000"/>
              </a:lnSpc>
            </a:pPr>
            <a:r>
              <a:rPr lang="en-GB"/>
              <a:t>Needs large statistics</a:t>
            </a:r>
          </a:p>
          <a:p>
            <a:pPr lvl="3">
              <a:lnSpc>
                <a:spcPct val="90000"/>
              </a:lnSpc>
            </a:pPr>
            <a:r>
              <a:rPr lang="en-GB"/>
              <a:t>High luminosity</a:t>
            </a:r>
            <a:endParaRPr lang="en-US"/>
          </a:p>
        </p:txBody>
      </p:sp>
      <p:grpSp>
        <p:nvGrpSpPr>
          <p:cNvPr id="782351" name="Group 15"/>
          <p:cNvGrpSpPr>
            <a:grpSpLocks/>
          </p:cNvGrpSpPr>
          <p:nvPr/>
        </p:nvGrpSpPr>
        <p:grpSpPr bwMode="auto">
          <a:xfrm>
            <a:off x="215900" y="3897313"/>
            <a:ext cx="8280400" cy="2160587"/>
            <a:chOff x="136" y="2727"/>
            <a:chExt cx="5216" cy="1361"/>
          </a:xfrm>
        </p:grpSpPr>
        <p:sp>
          <p:nvSpPr>
            <p:cNvPr id="782340" name="Line 4"/>
            <p:cNvSpPr>
              <a:spLocks noChangeShapeType="1"/>
            </p:cNvSpPr>
            <p:nvPr/>
          </p:nvSpPr>
          <p:spPr bwMode="auto">
            <a:xfrm>
              <a:off x="884" y="3272"/>
              <a:ext cx="12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2341" name="Arc 5"/>
            <p:cNvSpPr>
              <a:spLocks/>
            </p:cNvSpPr>
            <p:nvPr/>
          </p:nvSpPr>
          <p:spPr bwMode="auto">
            <a:xfrm rot="18900000">
              <a:off x="2290" y="2954"/>
              <a:ext cx="590" cy="59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82342" name="Arc 6"/>
            <p:cNvSpPr>
              <a:spLocks/>
            </p:cNvSpPr>
            <p:nvPr/>
          </p:nvSpPr>
          <p:spPr bwMode="auto">
            <a:xfrm rot="2700000" flipV="1">
              <a:off x="2290" y="3000"/>
              <a:ext cx="590" cy="59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82343" name="Line 7"/>
            <p:cNvSpPr>
              <a:spLocks noChangeShapeType="1"/>
            </p:cNvSpPr>
            <p:nvPr/>
          </p:nvSpPr>
          <p:spPr bwMode="auto">
            <a:xfrm>
              <a:off x="3016" y="3272"/>
              <a:ext cx="127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2344" name="Line 8"/>
            <p:cNvSpPr>
              <a:spLocks noChangeShapeType="1"/>
            </p:cNvSpPr>
            <p:nvPr/>
          </p:nvSpPr>
          <p:spPr bwMode="auto">
            <a:xfrm>
              <a:off x="907" y="3567"/>
              <a:ext cx="337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2345" name="Oval 9"/>
            <p:cNvSpPr>
              <a:spLocks noChangeArrowheads="1"/>
            </p:cNvSpPr>
            <p:nvPr/>
          </p:nvSpPr>
          <p:spPr bwMode="auto">
            <a:xfrm>
              <a:off x="816" y="3046"/>
              <a:ext cx="159" cy="72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82347" name="Line 11"/>
            <p:cNvSpPr>
              <a:spLocks noChangeShapeType="1"/>
            </p:cNvSpPr>
            <p:nvPr/>
          </p:nvSpPr>
          <p:spPr bwMode="auto">
            <a:xfrm flipV="1">
              <a:off x="4422" y="2727"/>
              <a:ext cx="930" cy="52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2348" name="Line 12"/>
            <p:cNvSpPr>
              <a:spLocks noChangeShapeType="1"/>
            </p:cNvSpPr>
            <p:nvPr/>
          </p:nvSpPr>
          <p:spPr bwMode="auto">
            <a:xfrm>
              <a:off x="4400" y="3567"/>
              <a:ext cx="930" cy="52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2346" name="Oval 10"/>
            <p:cNvSpPr>
              <a:spLocks noChangeArrowheads="1"/>
            </p:cNvSpPr>
            <p:nvPr/>
          </p:nvSpPr>
          <p:spPr bwMode="auto">
            <a:xfrm>
              <a:off x="4263" y="3046"/>
              <a:ext cx="159" cy="72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82349" name="Line 13"/>
            <p:cNvSpPr>
              <a:spLocks noChangeShapeType="1"/>
            </p:cNvSpPr>
            <p:nvPr/>
          </p:nvSpPr>
          <p:spPr bwMode="auto">
            <a:xfrm>
              <a:off x="136" y="3385"/>
              <a:ext cx="657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82350" name="Text Box 14"/>
            <p:cNvSpPr txBox="1">
              <a:spLocks noChangeArrowheads="1"/>
            </p:cNvSpPr>
            <p:nvPr/>
          </p:nvSpPr>
          <p:spPr bwMode="auto">
            <a:xfrm>
              <a:off x="2449" y="3090"/>
              <a:ext cx="3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/>
                <a:t>?</a:t>
              </a:r>
              <a:endParaRPr lang="en-US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82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“Factories”</a:t>
            </a:r>
            <a:endParaRPr lang="en-US"/>
          </a:p>
        </p:txBody>
      </p:sp>
      <p:sp>
        <p:nvSpPr>
          <p:cNvPr id="78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Several particle factories built</a:t>
            </a:r>
          </a:p>
          <a:p>
            <a:pPr lvl="1"/>
            <a:r>
              <a:rPr lang="en-GB"/>
              <a:t>“b-factories” (KEKB and PEPII)</a:t>
            </a:r>
          </a:p>
          <a:p>
            <a:pPr lvl="2"/>
            <a:r>
              <a:rPr lang="en-GB"/>
              <a:t>High statistics studies of B</a:t>
            </a:r>
            <a:r>
              <a:rPr lang="en-GB" baseline="-25000"/>
              <a:t>d</a:t>
            </a:r>
            <a:r>
              <a:rPr lang="en-GB"/>
              <a:t> decays</a:t>
            </a:r>
          </a:p>
          <a:p>
            <a:pPr lvl="1"/>
            <a:r>
              <a:rPr lang="en-GB"/>
              <a:t>“(tau-)charm factories” BEPC</a:t>
            </a:r>
          </a:p>
          <a:p>
            <a:pPr lvl="2"/>
            <a:r>
              <a:rPr lang="en-GB"/>
              <a:t>High statistics studies of J/</a:t>
            </a:r>
            <a:r>
              <a:rPr lang="en-GB">
                <a:sym typeface="Symbol" pitchFamily="18" charset="2"/>
              </a:rPr>
              <a:t>, ’ &amp; </a:t>
            </a:r>
            <a:r>
              <a:rPr lang="en-GB">
                <a:latin typeface="Symbol" pitchFamily="18" charset="2"/>
                <a:sym typeface="Symbol" pitchFamily="18" charset="2"/>
              </a:rPr>
              <a:t>t </a:t>
            </a:r>
            <a:r>
              <a:rPr lang="en-GB">
                <a:sym typeface="Symbol" pitchFamily="18" charset="2"/>
              </a:rPr>
              <a:t>decays</a:t>
            </a:r>
          </a:p>
          <a:p>
            <a:pPr lvl="1"/>
            <a:r>
              <a:rPr lang="en-GB"/>
              <a:t>“Phi-factory” (Frascati)</a:t>
            </a:r>
          </a:p>
          <a:p>
            <a:pPr lvl="2"/>
            <a:r>
              <a:rPr lang="en-GB"/>
              <a:t>High statistics studies of </a:t>
            </a:r>
            <a:r>
              <a:rPr lang="en-GB">
                <a:latin typeface="Symbol" pitchFamily="18" charset="2"/>
              </a:rPr>
              <a:t>f</a:t>
            </a:r>
            <a:r>
              <a:rPr lang="en-GB"/>
              <a:t> decays</a:t>
            </a:r>
          </a:p>
          <a:p>
            <a:pPr lvl="3"/>
            <a:r>
              <a:rPr lang="en-GB"/>
              <a:t>(Actually, </a:t>
            </a:r>
            <a:r>
              <a:rPr lang="en-GB">
                <a:latin typeface="Symbol" pitchFamily="18" charset="2"/>
              </a:rPr>
              <a:t>f</a:t>
            </a:r>
            <a:r>
              <a:rPr lang="en-GB">
                <a:sym typeface="Wingdings" pitchFamily="2" charset="2"/>
              </a:rPr>
              <a:t>K</a:t>
            </a:r>
            <a:r>
              <a:rPr lang="en-GB" baseline="-25000">
                <a:sym typeface="Wingdings" pitchFamily="2" charset="2"/>
              </a:rPr>
              <a:t>1</a:t>
            </a:r>
            <a:r>
              <a:rPr lang="en-GB">
                <a:sym typeface="Wingdings" pitchFamily="2" charset="2"/>
              </a:rPr>
              <a:t>K</a:t>
            </a:r>
            <a:r>
              <a:rPr lang="en-GB" baseline="-25000">
                <a:sym typeface="Wingdings" pitchFamily="2" charset="2"/>
              </a:rPr>
              <a:t>2</a:t>
            </a:r>
            <a:r>
              <a:rPr lang="en-GB">
                <a:sym typeface="Wingdings" pitchFamily="2" charset="2"/>
              </a:rPr>
              <a:t>, which is the real interest)</a:t>
            </a:r>
          </a:p>
          <a:p>
            <a:pPr lvl="3"/>
            <a:r>
              <a:rPr lang="en-GB">
                <a:sym typeface="Wingdings" pitchFamily="2" charset="2"/>
              </a:rPr>
              <a:t>(Also, e</a:t>
            </a:r>
            <a:r>
              <a:rPr lang="en-GB" baseline="30000">
                <a:sym typeface="Wingdings" pitchFamily="2" charset="2"/>
              </a:rPr>
              <a:t>+</a:t>
            </a:r>
            <a:r>
              <a:rPr lang="en-GB">
                <a:sym typeface="Wingdings" pitchFamily="2" charset="2"/>
              </a:rPr>
              <a:t>e</a:t>
            </a:r>
            <a:r>
              <a:rPr lang="en-GB" baseline="30000">
                <a:sym typeface="Wingdings" pitchFamily="2" charset="2"/>
              </a:rPr>
              <a:t>-</a:t>
            </a:r>
            <a:r>
              <a:rPr lang="en-GB">
                <a:sym typeface="Wingdings" pitchFamily="2" charset="2"/>
              </a:rPr>
              <a:t></a:t>
            </a:r>
            <a:r>
              <a:rPr lang="en-GB">
                <a:latin typeface="Symbol" pitchFamily="18" charset="2"/>
                <a:sym typeface="Wingdings" pitchFamily="2" charset="2"/>
              </a:rPr>
              <a:t>p</a:t>
            </a:r>
            <a:r>
              <a:rPr lang="en-GB" baseline="30000">
                <a:sym typeface="Wingdings" pitchFamily="2" charset="2"/>
              </a:rPr>
              <a:t>+</a:t>
            </a:r>
            <a:r>
              <a:rPr lang="en-GB">
                <a:latin typeface="Symbol" pitchFamily="18" charset="2"/>
                <a:sym typeface="Wingdings" pitchFamily="2" charset="2"/>
              </a:rPr>
              <a:t>p</a:t>
            </a:r>
            <a:r>
              <a:rPr lang="en-GB" baseline="30000">
                <a:sym typeface="Wingdings" pitchFamily="2" charset="2"/>
              </a:rPr>
              <a:t>-</a:t>
            </a:r>
            <a:r>
              <a:rPr lang="en-GB">
                <a:sym typeface="Wingdings" pitchFamily="2" charset="2"/>
              </a:rPr>
              <a:t>  &amp; other final states below 3 GeV for (g-2)</a:t>
            </a:r>
            <a:r>
              <a:rPr lang="en-GB" baseline="-25000">
                <a:latin typeface="Symbol" pitchFamily="18" charset="2"/>
                <a:sym typeface="Wingdings" pitchFamily="2" charset="2"/>
              </a:rPr>
              <a:t>m</a:t>
            </a:r>
            <a:r>
              <a:rPr lang="en-GB">
                <a:sym typeface="Wingdings" pitchFamily="2" charset="2"/>
              </a:rPr>
              <a:t> corrections)</a:t>
            </a:r>
          </a:p>
          <a:p>
            <a:r>
              <a:rPr lang="en-GB">
                <a:sym typeface="Wingdings" pitchFamily="2" charset="2"/>
              </a:rPr>
              <a:t>Future? Neutrino Factory?</a:t>
            </a: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 = </a:t>
            </a:r>
            <a:r>
              <a:rPr lang="en-GB">
                <a:latin typeface="Symbol" pitchFamily="18" charset="2"/>
              </a:rPr>
              <a:t>s</a:t>
            </a:r>
            <a:r>
              <a:rPr lang="en-GB"/>
              <a:t>(e</a:t>
            </a:r>
            <a:r>
              <a:rPr lang="en-GB" baseline="30000"/>
              <a:t>+</a:t>
            </a:r>
            <a:r>
              <a:rPr lang="en-GB"/>
              <a:t>e</a:t>
            </a:r>
            <a:r>
              <a:rPr lang="en-GB" baseline="30000"/>
              <a:t>-</a:t>
            </a:r>
            <a:r>
              <a:rPr lang="en-GB">
                <a:sym typeface="Wingdings" pitchFamily="2" charset="2"/>
              </a:rPr>
              <a:t>hadrons)/</a:t>
            </a:r>
            <a:r>
              <a:rPr lang="en-GB">
                <a:latin typeface="Symbol" pitchFamily="18" charset="2"/>
                <a:sym typeface="Wingdings" pitchFamily="2" charset="2"/>
              </a:rPr>
              <a:t>s</a:t>
            </a:r>
            <a:r>
              <a:rPr lang="en-GB">
                <a:sym typeface="Wingdings" pitchFamily="2" charset="2"/>
              </a:rPr>
              <a:t>(</a:t>
            </a:r>
            <a:r>
              <a:rPr lang="en-GB"/>
              <a:t>e</a:t>
            </a:r>
            <a:r>
              <a:rPr lang="en-GB" baseline="30000"/>
              <a:t>+</a:t>
            </a:r>
            <a:r>
              <a:rPr lang="en-GB"/>
              <a:t>e</a:t>
            </a:r>
            <a:r>
              <a:rPr lang="en-GB" baseline="30000"/>
              <a:t>-</a:t>
            </a:r>
            <a:r>
              <a:rPr lang="en-GB">
                <a:sym typeface="Wingdings" pitchFamily="2" charset="2"/>
              </a:rPr>
              <a:t></a:t>
            </a:r>
            <a:r>
              <a:rPr lang="en-GB">
                <a:latin typeface="Symbol" pitchFamily="18" charset="2"/>
                <a:sym typeface="Wingdings" pitchFamily="2" charset="2"/>
              </a:rPr>
              <a:t>m</a:t>
            </a:r>
            <a:r>
              <a:rPr lang="en-GB" baseline="30000">
                <a:sym typeface="Wingdings" pitchFamily="2" charset="2"/>
              </a:rPr>
              <a:t>+</a:t>
            </a:r>
            <a:r>
              <a:rPr lang="en-GB">
                <a:latin typeface="Symbol" pitchFamily="18" charset="2"/>
                <a:sym typeface="Wingdings" pitchFamily="2" charset="2"/>
              </a:rPr>
              <a:t>m</a:t>
            </a:r>
            <a:r>
              <a:rPr lang="en-GB" baseline="30000">
                <a:sym typeface="Wingdings" pitchFamily="2" charset="2"/>
              </a:rPr>
              <a:t>-</a:t>
            </a:r>
            <a:r>
              <a:rPr lang="en-GB">
                <a:sym typeface="Wingdings" pitchFamily="2" charset="2"/>
              </a:rPr>
              <a:t>)</a:t>
            </a:r>
          </a:p>
        </p:txBody>
      </p:sp>
      <p:sp>
        <p:nvSpPr>
          <p:cNvPr id="89395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508625" y="908050"/>
            <a:ext cx="3635375" cy="568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800"/>
              <a:t>Large cross-sections in e</a:t>
            </a:r>
            <a:r>
              <a:rPr lang="en-GB" sz="2800" baseline="30000"/>
              <a:t>+</a:t>
            </a:r>
            <a:r>
              <a:rPr lang="en-GB" sz="2800"/>
              <a:t>e</a:t>
            </a:r>
            <a:r>
              <a:rPr lang="en-GB" sz="2800" baseline="30000"/>
              <a:t>-</a:t>
            </a:r>
            <a:r>
              <a:rPr lang="en-GB" sz="2800"/>
              <a:t> when a “new quark” is discovered …</a:t>
            </a:r>
          </a:p>
          <a:p>
            <a:pPr lvl="1">
              <a:lnSpc>
                <a:spcPct val="90000"/>
              </a:lnSpc>
            </a:pPr>
            <a:r>
              <a:rPr lang="en-GB" sz="2400"/>
              <a:t>s (</a:t>
            </a:r>
            <a:r>
              <a:rPr lang="en-GB" sz="2400">
                <a:latin typeface="Symbol" pitchFamily="18" charset="2"/>
              </a:rPr>
              <a:t>f</a:t>
            </a:r>
            <a:r>
              <a:rPr lang="en-GB" sz="2400"/>
              <a:t>)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GB" sz="2000">
                <a:sym typeface="Wingdings" pitchFamily="2" charset="2"/>
              </a:rPr>
              <a:t> </a:t>
            </a:r>
            <a:r>
              <a:rPr lang="en-GB" sz="2000">
                <a:sym typeface="Symbol" pitchFamily="18" charset="2"/>
              </a:rPr>
              <a:t>KK</a:t>
            </a:r>
          </a:p>
          <a:p>
            <a:pPr lvl="1">
              <a:lnSpc>
                <a:spcPct val="90000"/>
              </a:lnSpc>
            </a:pPr>
            <a:r>
              <a:rPr lang="en-GB" sz="2400"/>
              <a:t>c (J/</a:t>
            </a:r>
            <a:r>
              <a:rPr lang="en-GB" sz="2400">
                <a:sym typeface="Symbol" pitchFamily="18" charset="2"/>
              </a:rPr>
              <a:t>,’, (2S))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GB" sz="2000">
                <a:sym typeface="Wingdings" pitchFamily="2" charset="2"/>
              </a:rPr>
              <a:t> </a:t>
            </a:r>
            <a:r>
              <a:rPr lang="en-GB" sz="2000">
                <a:sym typeface="Symbol" pitchFamily="18" charset="2"/>
              </a:rPr>
              <a:t>DD</a:t>
            </a:r>
          </a:p>
          <a:p>
            <a:pPr lvl="1">
              <a:lnSpc>
                <a:spcPct val="90000"/>
              </a:lnSpc>
            </a:pPr>
            <a:r>
              <a:rPr lang="en-GB" sz="2400">
                <a:sym typeface="Symbol" pitchFamily="18" charset="2"/>
              </a:rPr>
              <a:t>b (…(4S),(5S))</a:t>
            </a:r>
          </a:p>
          <a:p>
            <a:pPr lvl="2">
              <a:lnSpc>
                <a:spcPct val="90000"/>
              </a:lnSpc>
              <a:buFont typeface="Wingdings" pitchFamily="2" charset="2"/>
              <a:buChar char="à"/>
            </a:pPr>
            <a:r>
              <a:rPr lang="en-GB" sz="2000">
                <a:sym typeface="Symbol" pitchFamily="18" charset="2"/>
              </a:rPr>
              <a:t>BB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2800">
                <a:sym typeface="Symbol" pitchFamily="18" charset="2"/>
              </a:rPr>
              <a:t>	with low continuum backgrounds</a:t>
            </a:r>
          </a:p>
        </p:txBody>
      </p:sp>
      <p:pic>
        <p:nvPicPr>
          <p:cNvPr id="893956" name="Picture 4" descr="R-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981075"/>
            <a:ext cx="5472113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Charm factories</a:t>
            </a:r>
          </a:p>
        </p:txBody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836613"/>
            <a:ext cx="8420100" cy="5689600"/>
          </a:xfrm>
        </p:spPr>
        <p:txBody>
          <a:bodyPr/>
          <a:lstStyle/>
          <a:p>
            <a:r>
              <a:rPr lang="en-GB"/>
              <a:t>Originally SPEAR @ SLAC in Palo Alto</a:t>
            </a:r>
          </a:p>
          <a:p>
            <a:r>
              <a:rPr lang="en-GB"/>
              <a:t>Then BEPC @ IHEP in Beijing</a:t>
            </a:r>
          </a:p>
          <a:p>
            <a:r>
              <a:rPr lang="en-GB"/>
              <a:t>Then CLEO-c @ Cornell</a:t>
            </a:r>
          </a:p>
          <a:p>
            <a:r>
              <a:rPr lang="en-GB"/>
              <a:t>Then BEPC-II @ IHEP in Beijing</a:t>
            </a:r>
          </a:p>
          <a:p>
            <a:endParaRPr lang="en-GB"/>
          </a:p>
          <a:p>
            <a:pPr lvl="1"/>
            <a:r>
              <a:rPr lang="en-GB"/>
              <a:t>Not discussed – impact of physics on the design between the </a:t>
            </a:r>
            <a:r>
              <a:rPr lang="en-GB">
                <a:latin typeface="Symbol" pitchFamily="18" charset="2"/>
              </a:rPr>
              <a:t>f</a:t>
            </a:r>
            <a:r>
              <a:rPr lang="en-GB"/>
              <a:t>-factory and the (symmetric) </a:t>
            </a:r>
            <a:r>
              <a:rPr lang="en-GB">
                <a:latin typeface="Symbol" pitchFamily="18" charset="2"/>
                <a:sym typeface="Symbol" pitchFamily="18" charset="2"/>
              </a:rPr>
              <a:t></a:t>
            </a:r>
            <a:r>
              <a:rPr lang="en-GB">
                <a:sym typeface="Symbol" pitchFamily="18" charset="2"/>
              </a:rPr>
              <a:t>-factory (CLEO-I &amp; CLEO-II)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+mn-lt"/>
              </a:rPr>
              <a:t>Example: </a:t>
            </a:r>
            <a:r>
              <a:rPr lang="en-GB" dirty="0" err="1" smtClean="0">
                <a:latin typeface="Symbol" pitchFamily="18" charset="2"/>
              </a:rPr>
              <a:t>f</a:t>
            </a:r>
            <a:r>
              <a:rPr lang="en-GB" dirty="0" err="1">
                <a:sym typeface="Wingdings" pitchFamily="2" charset="2"/>
              </a:rPr>
              <a:t>K</a:t>
            </a:r>
            <a:r>
              <a:rPr lang="en-GB" baseline="-25000" dirty="0" err="1">
                <a:sym typeface="Wingdings" pitchFamily="2" charset="2"/>
              </a:rPr>
              <a:t>S</a:t>
            </a:r>
            <a:r>
              <a:rPr lang="en-GB" dirty="0" err="1">
                <a:sym typeface="Wingdings" pitchFamily="2" charset="2"/>
              </a:rPr>
              <a:t>K</a:t>
            </a:r>
            <a:r>
              <a:rPr lang="en-GB" baseline="-25000" dirty="0" err="1">
                <a:sym typeface="Wingdings" pitchFamily="2" charset="2"/>
              </a:rPr>
              <a:t>L</a:t>
            </a:r>
            <a:endParaRPr lang="en-GB" baseline="-25000" dirty="0"/>
          </a:p>
        </p:txBody>
      </p:sp>
      <p:pic>
        <p:nvPicPr>
          <p:cNvPr id="89600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26"/>
          <a:stretch>
            <a:fillRect/>
          </a:stretch>
        </p:blipFill>
        <p:spPr bwMode="auto">
          <a:xfrm>
            <a:off x="684213" y="931863"/>
            <a:ext cx="7900987" cy="559276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410" name="Picture 2" descr="LNF006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5411" name="Picture 3" descr="weblogolnf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5487988"/>
            <a:ext cx="1871662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5412" name="Text Box 4"/>
          <p:cNvSpPr txBox="1">
            <a:spLocks noChangeArrowheads="1"/>
          </p:cNvSpPr>
          <p:nvPr/>
        </p:nvSpPr>
        <p:spPr bwMode="auto">
          <a:xfrm>
            <a:off x="250825" y="5734050"/>
            <a:ext cx="20558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GB" sz="3200">
                <a:solidFill>
                  <a:srgbClr val="FFFF00"/>
                </a:solidFill>
              </a:rPr>
              <a:t>LNF-INFN</a:t>
            </a:r>
          </a:p>
          <a:p>
            <a:pPr algn="ctr" eaLnBrk="1" hangingPunct="1">
              <a:spcBef>
                <a:spcPct val="0"/>
              </a:spcBef>
            </a:pPr>
            <a:r>
              <a:rPr lang="en-GB" sz="3200">
                <a:solidFill>
                  <a:srgbClr val="FFFF00"/>
                </a:solidFill>
              </a:rPr>
              <a:t>Frascati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a </a:t>
            </a:r>
            <a:r>
              <a:rPr lang="en-GB">
                <a:latin typeface="Symbol" pitchFamily="18" charset="2"/>
              </a:rPr>
              <a:t>f</a:t>
            </a:r>
            <a:r>
              <a:rPr lang="en-GB"/>
              <a:t> factory?</a:t>
            </a:r>
          </a:p>
        </p:txBody>
      </p:sp>
      <p:sp>
        <p:nvSpPr>
          <p:cNvPr id="8980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84213" y="3284538"/>
            <a:ext cx="7772400" cy="3313112"/>
          </a:xfrm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400"/>
              <a:t>Observing the K</a:t>
            </a:r>
            <a:r>
              <a:rPr lang="en-GB" sz="2400" baseline="-25000"/>
              <a:t>S</a:t>
            </a:r>
            <a:r>
              <a:rPr lang="en-GB" sz="2400"/>
              <a:t> decay (left) produces a pure K</a:t>
            </a:r>
            <a:r>
              <a:rPr lang="en-GB" sz="2400" baseline="-25000"/>
              <a:t>L</a:t>
            </a:r>
            <a:r>
              <a:rPr lang="en-GB" sz="2400"/>
              <a:t> beam (right)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Study (rare) K</a:t>
            </a:r>
            <a:r>
              <a:rPr lang="en-GB" sz="2000" baseline="-25000"/>
              <a:t>L</a:t>
            </a:r>
            <a:r>
              <a:rPr lang="en-GB" sz="2000"/>
              <a:t> physics</a:t>
            </a:r>
          </a:p>
          <a:p>
            <a:pPr>
              <a:lnSpc>
                <a:spcPct val="90000"/>
              </a:lnSpc>
            </a:pPr>
            <a:r>
              <a:rPr lang="en-GB" sz="2400"/>
              <a:t>Observing the K</a:t>
            </a:r>
            <a:r>
              <a:rPr lang="en-GB" sz="2400" baseline="-25000"/>
              <a:t>L</a:t>
            </a:r>
            <a:r>
              <a:rPr lang="en-GB" sz="2400"/>
              <a:t> decay (right) produces a pure K</a:t>
            </a:r>
            <a:r>
              <a:rPr lang="en-GB" sz="2400" baseline="-25000"/>
              <a:t>S</a:t>
            </a:r>
            <a:r>
              <a:rPr lang="en-GB" sz="2400"/>
              <a:t> beam (right)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Study (rare) K</a:t>
            </a:r>
            <a:r>
              <a:rPr lang="en-GB" sz="2000" baseline="-25000"/>
              <a:t>S</a:t>
            </a:r>
            <a:r>
              <a:rPr lang="en-GB" sz="2000"/>
              <a:t> physics</a:t>
            </a:r>
          </a:p>
          <a:p>
            <a:pPr>
              <a:lnSpc>
                <a:spcPct val="90000"/>
              </a:lnSpc>
            </a:pPr>
            <a:r>
              <a:rPr lang="en-GB" sz="2400"/>
              <a:t>Observing the K</a:t>
            </a:r>
            <a:r>
              <a:rPr lang="en-GB" sz="2400" baseline="-25000"/>
              <a:t>S</a:t>
            </a:r>
            <a:r>
              <a:rPr lang="en-GB" sz="2400"/>
              <a:t> decay (left) and a K</a:t>
            </a:r>
            <a:r>
              <a:rPr lang="en-GB" sz="2400" baseline="-25000"/>
              <a:t>L</a:t>
            </a:r>
            <a:r>
              <a:rPr lang="en-GB" sz="2400"/>
              <a:t> decay (right)</a:t>
            </a:r>
          </a:p>
          <a:p>
            <a:pPr lvl="1">
              <a:lnSpc>
                <a:spcPct val="90000"/>
              </a:lnSpc>
            </a:pPr>
            <a:r>
              <a:rPr lang="en-GB" sz="2000"/>
              <a:t>Study (EPR) quantum interference</a:t>
            </a:r>
          </a:p>
        </p:txBody>
      </p:sp>
      <p:grpSp>
        <p:nvGrpSpPr>
          <p:cNvPr id="898052" name="Group 4"/>
          <p:cNvGrpSpPr>
            <a:grpSpLocks/>
          </p:cNvGrpSpPr>
          <p:nvPr/>
        </p:nvGrpSpPr>
        <p:grpSpPr bwMode="auto">
          <a:xfrm>
            <a:off x="395288" y="908050"/>
            <a:ext cx="8424862" cy="2376488"/>
            <a:chOff x="249" y="1298"/>
            <a:chExt cx="5307" cy="1497"/>
          </a:xfrm>
        </p:grpSpPr>
        <p:sp>
          <p:nvSpPr>
            <p:cNvPr id="898053" name="Line 5"/>
            <p:cNvSpPr>
              <a:spLocks noChangeShapeType="1"/>
            </p:cNvSpPr>
            <p:nvPr/>
          </p:nvSpPr>
          <p:spPr bwMode="auto">
            <a:xfrm>
              <a:off x="1473" y="2092"/>
              <a:ext cx="281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98054" name="Oval 6"/>
            <p:cNvSpPr>
              <a:spLocks noChangeArrowheads="1"/>
            </p:cNvSpPr>
            <p:nvPr/>
          </p:nvSpPr>
          <p:spPr bwMode="auto">
            <a:xfrm>
              <a:off x="2154" y="2024"/>
              <a:ext cx="136" cy="136"/>
            </a:xfrm>
            <a:prstGeom prst="ellipse">
              <a:avLst/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98055" name="Line 7"/>
            <p:cNvSpPr>
              <a:spLocks noChangeShapeType="1"/>
            </p:cNvSpPr>
            <p:nvPr/>
          </p:nvSpPr>
          <p:spPr bwMode="auto">
            <a:xfrm flipH="1" flipV="1">
              <a:off x="249" y="1434"/>
              <a:ext cx="1225" cy="63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98056" name="Line 8"/>
            <p:cNvSpPr>
              <a:spLocks noChangeShapeType="1"/>
            </p:cNvSpPr>
            <p:nvPr/>
          </p:nvSpPr>
          <p:spPr bwMode="auto">
            <a:xfrm flipH="1" flipV="1">
              <a:off x="4286" y="2069"/>
              <a:ext cx="1111" cy="54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98057" name="Line 9"/>
            <p:cNvSpPr>
              <a:spLocks noChangeShapeType="1"/>
            </p:cNvSpPr>
            <p:nvPr/>
          </p:nvSpPr>
          <p:spPr bwMode="auto">
            <a:xfrm flipH="1">
              <a:off x="249" y="2069"/>
              <a:ext cx="1225" cy="635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98058" name="Line 10"/>
            <p:cNvSpPr>
              <a:spLocks noChangeShapeType="1"/>
            </p:cNvSpPr>
            <p:nvPr/>
          </p:nvSpPr>
          <p:spPr bwMode="auto">
            <a:xfrm flipH="1">
              <a:off x="4286" y="1434"/>
              <a:ext cx="1225" cy="635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98059" name="Text Box 11"/>
            <p:cNvSpPr txBox="1">
              <a:spLocks noChangeArrowheads="1"/>
            </p:cNvSpPr>
            <p:nvPr/>
          </p:nvSpPr>
          <p:spPr bwMode="auto">
            <a:xfrm>
              <a:off x="1656" y="1797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/>
                <a:t>K</a:t>
              </a:r>
              <a:r>
                <a:rPr lang="en-GB" sz="2400" baseline="-25000"/>
                <a:t>S</a:t>
              </a:r>
            </a:p>
          </p:txBody>
        </p:sp>
        <p:sp>
          <p:nvSpPr>
            <p:cNvPr id="898060" name="Text Box 12"/>
            <p:cNvSpPr txBox="1">
              <a:spLocks noChangeArrowheads="1"/>
            </p:cNvSpPr>
            <p:nvPr/>
          </p:nvSpPr>
          <p:spPr bwMode="auto">
            <a:xfrm>
              <a:off x="3152" y="1797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/>
                <a:t>K</a:t>
              </a:r>
              <a:r>
                <a:rPr lang="en-GB" sz="2400" baseline="-25000"/>
                <a:t>L</a:t>
              </a:r>
            </a:p>
          </p:txBody>
        </p:sp>
        <p:sp>
          <p:nvSpPr>
            <p:cNvPr id="898061" name="Text Box 13"/>
            <p:cNvSpPr txBox="1">
              <a:spLocks noChangeArrowheads="1"/>
            </p:cNvSpPr>
            <p:nvPr/>
          </p:nvSpPr>
          <p:spPr bwMode="auto">
            <a:xfrm>
              <a:off x="2109" y="1752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>
                  <a:latin typeface="Comic Sans MS" pitchFamily="66" charset="0"/>
                </a:rPr>
                <a:t>f</a:t>
              </a:r>
              <a:endParaRPr lang="en-GB" sz="2400" baseline="-25000">
                <a:latin typeface="Comic Sans MS" pitchFamily="66" charset="0"/>
              </a:endParaRPr>
            </a:p>
          </p:txBody>
        </p:sp>
        <p:sp>
          <p:nvSpPr>
            <p:cNvPr id="898062" name="Text Box 14"/>
            <p:cNvSpPr txBox="1">
              <a:spLocks noChangeArrowheads="1"/>
            </p:cNvSpPr>
            <p:nvPr/>
          </p:nvSpPr>
          <p:spPr bwMode="auto">
            <a:xfrm>
              <a:off x="476" y="1298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>
                  <a:latin typeface="Comic Sans MS" pitchFamily="66" charset="0"/>
                </a:rPr>
                <a:t>p</a:t>
              </a:r>
              <a:r>
                <a:rPr lang="en-GB" sz="2400" baseline="30000"/>
                <a:t>+</a:t>
              </a:r>
            </a:p>
          </p:txBody>
        </p:sp>
        <p:sp>
          <p:nvSpPr>
            <p:cNvPr id="898063" name="Text Box 15"/>
            <p:cNvSpPr txBox="1">
              <a:spLocks noChangeArrowheads="1"/>
            </p:cNvSpPr>
            <p:nvPr/>
          </p:nvSpPr>
          <p:spPr bwMode="auto">
            <a:xfrm>
              <a:off x="476" y="2507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>
                  <a:latin typeface="Comic Sans MS" pitchFamily="66" charset="0"/>
                </a:rPr>
                <a:t>p</a:t>
              </a:r>
              <a:r>
                <a:rPr lang="en-GB" sz="2400" baseline="30000"/>
                <a:t>-</a:t>
              </a:r>
            </a:p>
          </p:txBody>
        </p:sp>
        <p:sp>
          <p:nvSpPr>
            <p:cNvPr id="898064" name="Text Box 16"/>
            <p:cNvSpPr txBox="1">
              <a:spLocks noChangeArrowheads="1"/>
            </p:cNvSpPr>
            <p:nvPr/>
          </p:nvSpPr>
          <p:spPr bwMode="auto">
            <a:xfrm>
              <a:off x="5057" y="2507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>
                  <a:latin typeface="Comic Sans MS" pitchFamily="66" charset="0"/>
                </a:rPr>
                <a:t>p</a:t>
              </a:r>
              <a:r>
                <a:rPr lang="en-GB" sz="2400" baseline="30000"/>
                <a:t>+</a:t>
              </a:r>
            </a:p>
          </p:txBody>
        </p:sp>
        <p:sp>
          <p:nvSpPr>
            <p:cNvPr id="898065" name="Text Box 17"/>
            <p:cNvSpPr txBox="1">
              <a:spLocks noChangeArrowheads="1"/>
            </p:cNvSpPr>
            <p:nvPr/>
          </p:nvSpPr>
          <p:spPr bwMode="auto">
            <a:xfrm>
              <a:off x="5148" y="1298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>
                  <a:latin typeface="Comic Sans MS" pitchFamily="66" charset="0"/>
                </a:rPr>
                <a:t>p</a:t>
              </a:r>
              <a:r>
                <a:rPr lang="en-GB" sz="2400" baseline="30000"/>
                <a:t>-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a B factory?</a:t>
            </a:r>
          </a:p>
        </p:txBody>
      </p:sp>
      <p:sp>
        <p:nvSpPr>
          <p:cNvPr id="90419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84213" y="3284538"/>
            <a:ext cx="7772400" cy="3313112"/>
          </a:xfrm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2800"/>
              <a:t>Exactly as in the Kaon system</a:t>
            </a:r>
          </a:p>
          <a:p>
            <a:pPr lvl="1"/>
            <a:r>
              <a:rPr lang="en-GB" sz="2400"/>
              <a:t>… but c</a:t>
            </a:r>
            <a:r>
              <a:rPr lang="en-GB" sz="2400">
                <a:latin typeface="Symbol" pitchFamily="18" charset="2"/>
              </a:rPr>
              <a:t>t</a:t>
            </a:r>
            <a:r>
              <a:rPr lang="en-GB" sz="2400"/>
              <a:t>(K) = 2.68cm (S) and 15.34m (L)</a:t>
            </a:r>
          </a:p>
          <a:p>
            <a:pPr lvl="1"/>
            <a:r>
              <a:rPr lang="en-GB" sz="2400"/>
              <a:t>    and c</a:t>
            </a:r>
            <a:r>
              <a:rPr lang="en-GB" sz="2400">
                <a:latin typeface="Symbol" pitchFamily="18" charset="2"/>
              </a:rPr>
              <a:t>t</a:t>
            </a:r>
            <a:r>
              <a:rPr lang="en-GB" sz="2400"/>
              <a:t>(b) = 0.44</a:t>
            </a:r>
            <a:r>
              <a:rPr lang="en-GB" sz="2400">
                <a:latin typeface="Symbol" pitchFamily="18" charset="2"/>
              </a:rPr>
              <a:t>m</a:t>
            </a:r>
            <a:r>
              <a:rPr lang="en-GB" sz="2400"/>
              <a:t>m (t~1.64ps)</a:t>
            </a:r>
          </a:p>
          <a:p>
            <a:pPr lvl="2"/>
            <a:r>
              <a:rPr lang="en-GB" sz="2000"/>
              <a:t>impossible to measure the flight path and separate the two sides …</a:t>
            </a:r>
          </a:p>
          <a:p>
            <a:pPr lvl="1"/>
            <a:r>
              <a:rPr lang="en-GB" sz="2400"/>
              <a:t>Beam spot size &gt;&gt; decay length</a:t>
            </a:r>
          </a:p>
          <a:p>
            <a:pPr lvl="2"/>
            <a:r>
              <a:rPr lang="en-GB" sz="2000"/>
              <a:t>Can measure </a:t>
            </a:r>
            <a:r>
              <a:rPr lang="en-GB" sz="2000">
                <a:sym typeface="Symbol" pitchFamily="18" charset="2"/>
              </a:rPr>
              <a:t></a:t>
            </a:r>
            <a:r>
              <a:rPr lang="en-GB" sz="2000">
                <a:latin typeface="Symbol" pitchFamily="18" charset="2"/>
                <a:sym typeface="Symbol" pitchFamily="18" charset="2"/>
              </a:rPr>
              <a:t>t+t  </a:t>
            </a:r>
            <a:r>
              <a:rPr lang="en-GB" sz="2000">
                <a:sym typeface="Symbol" pitchFamily="18" charset="2"/>
              </a:rPr>
              <a:t>but not </a:t>
            </a:r>
            <a:r>
              <a:rPr lang="en-GB" sz="2000">
                <a:latin typeface="Symbol" pitchFamily="18" charset="2"/>
                <a:sym typeface="Symbol" pitchFamily="18" charset="2"/>
              </a:rPr>
              <a:t>t-t, </a:t>
            </a:r>
            <a:r>
              <a:rPr lang="en-GB" sz="2000">
                <a:sym typeface="Symbol" pitchFamily="18" charset="2"/>
              </a:rPr>
              <a:t>which contains the CP-violation information</a:t>
            </a:r>
          </a:p>
        </p:txBody>
      </p:sp>
      <p:sp>
        <p:nvSpPr>
          <p:cNvPr id="904197" name="Line 5"/>
          <p:cNvSpPr>
            <a:spLocks noChangeShapeType="1"/>
          </p:cNvSpPr>
          <p:nvPr/>
        </p:nvSpPr>
        <p:spPr bwMode="auto">
          <a:xfrm>
            <a:off x="2338388" y="2120900"/>
            <a:ext cx="446563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04198" name="Oval 6"/>
          <p:cNvSpPr>
            <a:spLocks noChangeArrowheads="1"/>
          </p:cNvSpPr>
          <p:nvPr/>
        </p:nvSpPr>
        <p:spPr bwMode="auto">
          <a:xfrm>
            <a:off x="3419475" y="2025650"/>
            <a:ext cx="215900" cy="215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04199" name="Line 7"/>
          <p:cNvSpPr>
            <a:spLocks noChangeShapeType="1"/>
          </p:cNvSpPr>
          <p:nvPr/>
        </p:nvSpPr>
        <p:spPr bwMode="auto">
          <a:xfrm flipH="1" flipV="1">
            <a:off x="395288" y="1123950"/>
            <a:ext cx="1944687" cy="100806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04200" name="Line 8"/>
          <p:cNvSpPr>
            <a:spLocks noChangeShapeType="1"/>
          </p:cNvSpPr>
          <p:nvPr/>
        </p:nvSpPr>
        <p:spPr bwMode="auto">
          <a:xfrm flipH="1" flipV="1">
            <a:off x="6804025" y="2132013"/>
            <a:ext cx="1763713" cy="865187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04201" name="Line 9"/>
          <p:cNvSpPr>
            <a:spLocks noChangeShapeType="1"/>
          </p:cNvSpPr>
          <p:nvPr/>
        </p:nvSpPr>
        <p:spPr bwMode="auto">
          <a:xfrm flipH="1">
            <a:off x="395288" y="2132013"/>
            <a:ext cx="1944687" cy="100806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04202" name="Line 10"/>
          <p:cNvSpPr>
            <a:spLocks noChangeShapeType="1"/>
          </p:cNvSpPr>
          <p:nvPr/>
        </p:nvSpPr>
        <p:spPr bwMode="auto">
          <a:xfrm flipH="1">
            <a:off x="6804025" y="1123950"/>
            <a:ext cx="1944688" cy="100806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04203" name="Text Box 11"/>
          <p:cNvSpPr txBox="1">
            <a:spLocks noChangeArrowheads="1"/>
          </p:cNvSpPr>
          <p:nvPr/>
        </p:nvSpPr>
        <p:spPr bwMode="auto">
          <a:xfrm>
            <a:off x="2628900" y="1630363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/>
              <a:t>B</a:t>
            </a:r>
            <a:endParaRPr lang="en-GB" sz="2400" baseline="-25000"/>
          </a:p>
        </p:txBody>
      </p:sp>
      <p:sp>
        <p:nvSpPr>
          <p:cNvPr id="904204" name="Text Box 12"/>
          <p:cNvSpPr txBox="1">
            <a:spLocks noChangeArrowheads="1"/>
          </p:cNvSpPr>
          <p:nvPr/>
        </p:nvSpPr>
        <p:spPr bwMode="auto">
          <a:xfrm>
            <a:off x="5940425" y="1628775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>
                <a:sym typeface="Symbol" pitchFamily="18" charset="2"/>
              </a:rPr>
              <a:t></a:t>
            </a:r>
            <a:r>
              <a:rPr lang="en-GB" sz="2400"/>
              <a:t>B</a:t>
            </a:r>
            <a:endParaRPr lang="en-GB" sz="2400" baseline="-25000"/>
          </a:p>
        </p:txBody>
      </p:sp>
      <p:sp>
        <p:nvSpPr>
          <p:cNvPr id="904205" name="Text Box 13"/>
          <p:cNvSpPr txBox="1">
            <a:spLocks noChangeArrowheads="1"/>
          </p:cNvSpPr>
          <p:nvPr/>
        </p:nvSpPr>
        <p:spPr bwMode="auto">
          <a:xfrm>
            <a:off x="3240088" y="1628775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>
                <a:latin typeface="Symbol" pitchFamily="18" charset="2"/>
                <a:sym typeface="Symbol" pitchFamily="18" charset="2"/>
              </a:rPr>
              <a:t></a:t>
            </a:r>
            <a:r>
              <a:rPr lang="en-GB" sz="2400">
                <a:latin typeface="Comic Sans MS" pitchFamily="66" charset="0"/>
                <a:sym typeface="Comic Sans MS" pitchFamily="66" charset="0"/>
              </a:rPr>
              <a:t>(</a:t>
            </a:r>
            <a:r>
              <a:rPr lang="en-GB" sz="2400">
                <a:sym typeface="Comic Sans MS" pitchFamily="66" charset="0"/>
              </a:rPr>
              <a:t>4S</a:t>
            </a:r>
            <a:r>
              <a:rPr lang="en-GB" sz="2400">
                <a:latin typeface="Comic Sans MS" pitchFamily="66" charset="0"/>
                <a:sym typeface="Comic Sans MS" pitchFamily="66" charset="0"/>
              </a:rPr>
              <a:t>)</a:t>
            </a:r>
            <a:endParaRPr lang="en-GB" sz="2400" baseline="-25000">
              <a:latin typeface="Comic Sans MS" pitchFamily="66" charset="0"/>
              <a:sym typeface="Comic Sans MS" pitchFamily="66" charset="0"/>
            </a:endParaRPr>
          </a:p>
        </p:txBody>
      </p:sp>
      <p:sp>
        <p:nvSpPr>
          <p:cNvPr id="904206" name="Text Box 14"/>
          <p:cNvSpPr txBox="1">
            <a:spLocks noChangeArrowheads="1"/>
          </p:cNvSpPr>
          <p:nvPr/>
        </p:nvSpPr>
        <p:spPr bwMode="auto">
          <a:xfrm>
            <a:off x="755650" y="90805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>
                <a:latin typeface="Comic Sans MS" pitchFamily="66" charset="0"/>
              </a:rPr>
              <a:t>e</a:t>
            </a:r>
            <a:r>
              <a:rPr lang="en-GB" sz="2400" baseline="30000"/>
              <a:t>+</a:t>
            </a:r>
          </a:p>
        </p:txBody>
      </p:sp>
      <p:sp>
        <p:nvSpPr>
          <p:cNvPr id="904207" name="Text Box 15"/>
          <p:cNvSpPr txBox="1">
            <a:spLocks noChangeArrowheads="1"/>
          </p:cNvSpPr>
          <p:nvPr/>
        </p:nvSpPr>
        <p:spPr bwMode="auto">
          <a:xfrm>
            <a:off x="755650" y="2827338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>
                <a:latin typeface="Comic Sans MS" pitchFamily="66" charset="0"/>
              </a:rPr>
              <a:t>e</a:t>
            </a:r>
            <a:r>
              <a:rPr lang="en-GB" sz="2400" baseline="30000"/>
              <a:t>-</a:t>
            </a:r>
          </a:p>
        </p:txBody>
      </p:sp>
      <p:sp>
        <p:nvSpPr>
          <p:cNvPr id="904208" name="Text Box 16"/>
          <p:cNvSpPr txBox="1">
            <a:spLocks noChangeArrowheads="1"/>
          </p:cNvSpPr>
          <p:nvPr/>
        </p:nvSpPr>
        <p:spPr bwMode="auto">
          <a:xfrm>
            <a:off x="7343775" y="2827338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>
                <a:latin typeface="Comic Sans MS" pitchFamily="66" charset="0"/>
                <a:sym typeface="Symbol" pitchFamily="18" charset="2"/>
              </a:rPr>
              <a:t></a:t>
            </a:r>
            <a:r>
              <a:rPr lang="en-GB" sz="2400">
                <a:latin typeface="Comic Sans MS" pitchFamily="66" charset="0"/>
              </a:rPr>
              <a:t>q,ℓ</a:t>
            </a:r>
            <a:r>
              <a:rPr lang="en-GB" sz="2400" baseline="30000"/>
              <a:t>+</a:t>
            </a:r>
          </a:p>
        </p:txBody>
      </p:sp>
      <p:sp>
        <p:nvSpPr>
          <p:cNvPr id="904209" name="Text Box 17"/>
          <p:cNvSpPr txBox="1">
            <a:spLocks noChangeArrowheads="1"/>
          </p:cNvSpPr>
          <p:nvPr/>
        </p:nvSpPr>
        <p:spPr bwMode="auto">
          <a:xfrm>
            <a:off x="7343775" y="908050"/>
            <a:ext cx="900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>
                <a:latin typeface="Comic Sans MS" pitchFamily="66" charset="0"/>
              </a:rPr>
              <a:t>q</a:t>
            </a:r>
            <a:r>
              <a:rPr lang="en-GB" baseline="30000"/>
              <a:t>-</a:t>
            </a:r>
            <a:r>
              <a:rPr lang="en-GB" sz="2400">
                <a:latin typeface="Comic Sans MS" pitchFamily="66" charset="0"/>
              </a:rPr>
              <a:t>ℓ</a:t>
            </a:r>
            <a:r>
              <a:rPr lang="en-GB" sz="2400" baseline="30000"/>
              <a:t>-</a:t>
            </a:r>
          </a:p>
        </p:txBody>
      </p:sp>
      <p:sp>
        <p:nvSpPr>
          <p:cNvPr id="904210" name="Oval 18"/>
          <p:cNvSpPr>
            <a:spLocks noChangeArrowheads="1"/>
          </p:cNvSpPr>
          <p:nvPr/>
        </p:nvSpPr>
        <p:spPr bwMode="auto">
          <a:xfrm>
            <a:off x="1368425" y="1196975"/>
            <a:ext cx="7056438" cy="1944688"/>
          </a:xfrm>
          <a:prstGeom prst="ellipse">
            <a:avLst/>
          </a:prstGeom>
          <a:solidFill>
            <a:srgbClr val="FFCCFF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42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an </a:t>
            </a:r>
            <a:r>
              <a:rPr lang="en-GB" i="1"/>
              <a:t>asymmetric</a:t>
            </a:r>
            <a:r>
              <a:rPr lang="en-GB"/>
              <a:t> B factory?</a:t>
            </a:r>
          </a:p>
        </p:txBody>
      </p:sp>
      <p:sp>
        <p:nvSpPr>
          <p:cNvPr id="9052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84213" y="5948363"/>
            <a:ext cx="7772400" cy="576262"/>
          </a:xfrm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2800"/>
              <a:t>Say e</a:t>
            </a:r>
            <a:r>
              <a:rPr lang="en-GB" sz="2800" baseline="30000"/>
              <a:t>+</a:t>
            </a:r>
            <a:r>
              <a:rPr lang="en-GB" sz="2800"/>
              <a:t>=3 GeV, e</a:t>
            </a:r>
            <a:r>
              <a:rPr lang="en-GB" sz="2800" baseline="30000"/>
              <a:t>-</a:t>
            </a:r>
            <a:r>
              <a:rPr lang="en-GB" sz="2800"/>
              <a:t>=9 GeV; </a:t>
            </a:r>
            <a:r>
              <a:rPr lang="en-GB" sz="2800">
                <a:sym typeface="Wingdings" pitchFamily="2" charset="2"/>
              </a:rPr>
              <a:t> </a:t>
            </a:r>
            <a:r>
              <a:rPr lang="en-GB" sz="2800">
                <a:sym typeface="Symbol" pitchFamily="18" charset="2"/>
              </a:rPr>
              <a:t>s=10.4 GeV</a:t>
            </a:r>
          </a:p>
        </p:txBody>
      </p:sp>
      <p:grpSp>
        <p:nvGrpSpPr>
          <p:cNvPr id="905220" name="Group 4"/>
          <p:cNvGrpSpPr>
            <a:grpSpLocks/>
          </p:cNvGrpSpPr>
          <p:nvPr/>
        </p:nvGrpSpPr>
        <p:grpSpPr bwMode="auto">
          <a:xfrm>
            <a:off x="1476375" y="752475"/>
            <a:ext cx="5995988" cy="4840288"/>
            <a:chOff x="930" y="474"/>
            <a:chExt cx="3777" cy="3049"/>
          </a:xfrm>
        </p:grpSpPr>
        <p:sp>
          <p:nvSpPr>
            <p:cNvPr id="905221" name="Line 5"/>
            <p:cNvSpPr>
              <a:spLocks noChangeShapeType="1"/>
            </p:cNvSpPr>
            <p:nvPr/>
          </p:nvSpPr>
          <p:spPr bwMode="auto">
            <a:xfrm rot="-697489" flipH="1" flipV="1">
              <a:off x="3474" y="1329"/>
              <a:ext cx="1111" cy="54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5222" name="Line 6"/>
            <p:cNvSpPr>
              <a:spLocks noChangeShapeType="1"/>
            </p:cNvSpPr>
            <p:nvPr/>
          </p:nvSpPr>
          <p:spPr bwMode="auto">
            <a:xfrm rot="20902511" flipH="1">
              <a:off x="3354" y="695"/>
              <a:ext cx="1225" cy="635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5223" name="Text Box 7"/>
            <p:cNvSpPr txBox="1">
              <a:spLocks noChangeArrowheads="1"/>
            </p:cNvSpPr>
            <p:nvPr/>
          </p:nvSpPr>
          <p:spPr bwMode="auto">
            <a:xfrm rot="-697489">
              <a:off x="2290" y="1365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>
                  <a:sym typeface="Symbol" pitchFamily="18" charset="2"/>
                </a:rPr>
                <a:t></a:t>
              </a:r>
              <a:r>
                <a:rPr lang="en-GB" sz="2400"/>
                <a:t>B</a:t>
              </a:r>
              <a:endParaRPr lang="en-GB" sz="2400" baseline="-25000"/>
            </a:p>
          </p:txBody>
        </p:sp>
        <p:sp>
          <p:nvSpPr>
            <p:cNvPr id="905224" name="Text Box 8"/>
            <p:cNvSpPr txBox="1">
              <a:spLocks noChangeArrowheads="1"/>
            </p:cNvSpPr>
            <p:nvPr/>
          </p:nvSpPr>
          <p:spPr bwMode="auto">
            <a:xfrm rot="-697489">
              <a:off x="4299" y="1676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>
                  <a:latin typeface="Comic Sans MS" pitchFamily="66" charset="0"/>
                </a:rPr>
                <a:t>p</a:t>
              </a:r>
              <a:r>
                <a:rPr lang="en-GB" sz="2400" baseline="30000"/>
                <a:t>+</a:t>
              </a:r>
            </a:p>
          </p:txBody>
        </p:sp>
        <p:sp>
          <p:nvSpPr>
            <p:cNvPr id="905225" name="Text Box 9"/>
            <p:cNvSpPr txBox="1">
              <a:spLocks noChangeArrowheads="1"/>
            </p:cNvSpPr>
            <p:nvPr/>
          </p:nvSpPr>
          <p:spPr bwMode="auto">
            <a:xfrm rot="-697489">
              <a:off x="4144" y="474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>
                  <a:latin typeface="Comic Sans MS" pitchFamily="66" charset="0"/>
                </a:rPr>
                <a:t>p</a:t>
              </a:r>
              <a:r>
                <a:rPr lang="en-GB" sz="2400" baseline="30000"/>
                <a:t>-</a:t>
              </a:r>
            </a:p>
          </p:txBody>
        </p:sp>
        <p:sp>
          <p:nvSpPr>
            <p:cNvPr id="905226" name="Line 10"/>
            <p:cNvSpPr>
              <a:spLocks noChangeShapeType="1"/>
            </p:cNvSpPr>
            <p:nvPr/>
          </p:nvSpPr>
          <p:spPr bwMode="auto">
            <a:xfrm flipV="1">
              <a:off x="1338" y="1434"/>
              <a:ext cx="2087" cy="7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5227" name="Text Box 11"/>
            <p:cNvSpPr txBox="1">
              <a:spLocks noChangeArrowheads="1"/>
            </p:cNvSpPr>
            <p:nvPr/>
          </p:nvSpPr>
          <p:spPr bwMode="auto">
            <a:xfrm>
              <a:off x="930" y="1781"/>
              <a:ext cx="8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>
                  <a:latin typeface="Comic Sans MS" pitchFamily="66" charset="0"/>
                  <a:sym typeface="Symbol" pitchFamily="18" charset="2"/>
                </a:rPr>
                <a:t></a:t>
              </a:r>
              <a:r>
                <a:rPr lang="en-GB" sz="2400">
                  <a:latin typeface="Comic Sans MS" pitchFamily="66" charset="0"/>
                  <a:sym typeface="Comic Sans MS" pitchFamily="66" charset="0"/>
                </a:rPr>
                <a:t>(</a:t>
              </a:r>
              <a:r>
                <a:rPr lang="en-GB" sz="2400">
                  <a:sym typeface="Comic Sans MS" pitchFamily="66" charset="0"/>
                </a:rPr>
                <a:t>4S</a:t>
              </a:r>
              <a:r>
                <a:rPr lang="en-GB" sz="2400">
                  <a:latin typeface="Comic Sans MS" pitchFamily="66" charset="0"/>
                  <a:sym typeface="Comic Sans MS" pitchFamily="66" charset="0"/>
                </a:rPr>
                <a:t>)</a:t>
              </a:r>
              <a:endParaRPr lang="en-GB" sz="2400" baseline="-25000">
                <a:latin typeface="Comic Sans MS" pitchFamily="66" charset="0"/>
                <a:sym typeface="Comic Sans MS" pitchFamily="66" charset="0"/>
              </a:endParaRPr>
            </a:p>
          </p:txBody>
        </p:sp>
        <p:sp>
          <p:nvSpPr>
            <p:cNvPr id="905228" name="Line 12"/>
            <p:cNvSpPr>
              <a:spLocks noChangeShapeType="1"/>
            </p:cNvSpPr>
            <p:nvPr/>
          </p:nvSpPr>
          <p:spPr bwMode="auto">
            <a:xfrm rot="1382428" flipV="1">
              <a:off x="2064" y="2162"/>
              <a:ext cx="1225" cy="63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5229" name="Line 13"/>
            <p:cNvSpPr>
              <a:spLocks noChangeShapeType="1"/>
            </p:cNvSpPr>
            <p:nvPr/>
          </p:nvSpPr>
          <p:spPr bwMode="auto">
            <a:xfrm rot="1382428">
              <a:off x="1816" y="2747"/>
              <a:ext cx="1225" cy="635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5230" name="Text Box 14"/>
            <p:cNvSpPr txBox="1">
              <a:spLocks noChangeArrowheads="1"/>
            </p:cNvSpPr>
            <p:nvPr/>
          </p:nvSpPr>
          <p:spPr bwMode="auto">
            <a:xfrm rot="1382428" flipH="1">
              <a:off x="1480" y="2119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/>
                <a:t>B</a:t>
              </a:r>
              <a:endParaRPr lang="en-GB" sz="2400" baseline="-25000"/>
            </a:p>
          </p:txBody>
        </p:sp>
        <p:sp>
          <p:nvSpPr>
            <p:cNvPr id="905231" name="Text Box 15"/>
            <p:cNvSpPr txBox="1">
              <a:spLocks noChangeArrowheads="1"/>
            </p:cNvSpPr>
            <p:nvPr/>
          </p:nvSpPr>
          <p:spPr bwMode="auto">
            <a:xfrm rot="1382428" flipH="1">
              <a:off x="2761" y="2122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>
                  <a:latin typeface="Comic Sans MS" pitchFamily="66" charset="0"/>
                </a:rPr>
                <a:t>p</a:t>
              </a:r>
              <a:r>
                <a:rPr lang="en-GB" sz="2400" baseline="30000"/>
                <a:t>+</a:t>
              </a:r>
            </a:p>
          </p:txBody>
        </p:sp>
        <p:sp>
          <p:nvSpPr>
            <p:cNvPr id="905232" name="Text Box 16"/>
            <p:cNvSpPr txBox="1">
              <a:spLocks noChangeArrowheads="1"/>
            </p:cNvSpPr>
            <p:nvPr/>
          </p:nvSpPr>
          <p:spPr bwMode="auto">
            <a:xfrm rot="1382428" flipH="1">
              <a:off x="2288" y="3235"/>
              <a:ext cx="4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GB" sz="2400">
                  <a:latin typeface="Comic Sans MS" pitchFamily="66" charset="0"/>
                </a:rPr>
                <a:t>p</a:t>
              </a:r>
              <a:r>
                <a:rPr lang="en-GB" sz="2400" baseline="30000"/>
                <a:t>-</a:t>
              </a:r>
            </a:p>
          </p:txBody>
        </p:sp>
        <p:sp>
          <p:nvSpPr>
            <p:cNvPr id="905233" name="Line 17"/>
            <p:cNvSpPr>
              <a:spLocks noChangeShapeType="1"/>
            </p:cNvSpPr>
            <p:nvPr/>
          </p:nvSpPr>
          <p:spPr bwMode="auto">
            <a:xfrm>
              <a:off x="1338" y="2205"/>
              <a:ext cx="635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05234" name="Oval 18"/>
            <p:cNvSpPr>
              <a:spLocks noChangeArrowheads="1"/>
            </p:cNvSpPr>
            <p:nvPr/>
          </p:nvSpPr>
          <p:spPr bwMode="auto">
            <a:xfrm>
              <a:off x="1247" y="2115"/>
              <a:ext cx="136" cy="136"/>
            </a:xfrm>
            <a:prstGeom prst="ellipse">
              <a:avLst/>
            </a:prstGeom>
            <a:solidFill>
              <a:srgbClr val="FF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“Golden Channel” - </a:t>
            </a:r>
            <a:r>
              <a:rPr lang="en-GB">
                <a:sym typeface="Symbol" pitchFamily="18" charset="2"/>
              </a:rPr>
              <a:t>B</a:t>
            </a:r>
            <a:r>
              <a:rPr lang="en-GB" baseline="30000">
                <a:sym typeface="Symbol" pitchFamily="18" charset="2"/>
              </a:rPr>
              <a:t>0</a:t>
            </a:r>
            <a:r>
              <a:rPr lang="en-GB">
                <a:sym typeface="Symbol" pitchFamily="18" charset="2"/>
              </a:rPr>
              <a:t>B</a:t>
            </a:r>
            <a:r>
              <a:rPr lang="en-GB" baseline="30000">
                <a:sym typeface="Symbol" pitchFamily="18" charset="2"/>
              </a:rPr>
              <a:t>0</a:t>
            </a:r>
            <a:r>
              <a:rPr lang="en-GB">
                <a:sym typeface="Wingdings" pitchFamily="2" charset="2"/>
              </a:rPr>
              <a:t>K</a:t>
            </a:r>
            <a:r>
              <a:rPr lang="en-GB" baseline="-25000">
                <a:sym typeface="Wingdings" pitchFamily="2" charset="2"/>
              </a:rPr>
              <a:t>S</a:t>
            </a:r>
            <a:r>
              <a:rPr lang="en-GB">
                <a:sym typeface="Wingdings" pitchFamily="2" charset="2"/>
              </a:rPr>
              <a:t>J/</a:t>
            </a:r>
            <a:r>
              <a:rPr lang="en-GB">
                <a:sym typeface="Symbol" pitchFamily="18" charset="2"/>
              </a:rPr>
              <a:t></a:t>
            </a:r>
          </a:p>
        </p:txBody>
      </p:sp>
      <p:pic>
        <p:nvPicPr>
          <p:cNvPr id="907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2" t="22559" r="10139" b="6317"/>
          <a:stretch>
            <a:fillRect/>
          </a:stretch>
        </p:blipFill>
        <p:spPr bwMode="auto">
          <a:xfrm>
            <a:off x="468313" y="1155700"/>
            <a:ext cx="8316912" cy="544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0113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313" y="929240"/>
            <a:ext cx="7786848" cy="570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円/楕円 12"/>
          <p:cNvSpPr/>
          <p:nvPr/>
        </p:nvSpPr>
        <p:spPr>
          <a:xfrm rot="2100000">
            <a:off x="6721881" y="808285"/>
            <a:ext cx="1105183" cy="2237713"/>
          </a:xfrm>
          <a:prstGeom prst="ellipse">
            <a:avLst/>
          </a:prstGeom>
          <a:solidFill>
            <a:srgbClr val="FF99CC">
              <a:alpha val="29804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/>
          </a:p>
        </p:txBody>
      </p:sp>
      <p:sp>
        <p:nvSpPr>
          <p:cNvPr id="62466" name="AutoShape 2"/>
          <p:cNvSpPr>
            <a:spLocks/>
          </p:cNvSpPr>
          <p:nvPr/>
        </p:nvSpPr>
        <p:spPr bwMode="auto">
          <a:xfrm>
            <a:off x="7503707" y="1128373"/>
            <a:ext cx="463956" cy="428419"/>
          </a:xfrm>
          <a:prstGeom prst="star5">
            <a:avLst/>
          </a:prstGeom>
          <a:solidFill>
            <a:srgbClr val="FF0066"/>
          </a:solidFill>
          <a:ln w="9525" cap="flat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>
            <a:outerShdw dist="23000" dir="5400000" algn="ctr" rotWithShape="0">
              <a:schemeClr val="bg2">
                <a:alpha val="34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ja-JP" altLang="en-US">
              <a:latin typeface="Arial" charset="0"/>
              <a:ea typeface="ＭＳ Ｐゴシック" charset="-128"/>
            </a:endParaRPr>
          </a:p>
        </p:txBody>
      </p:sp>
      <p:sp>
        <p:nvSpPr>
          <p:cNvPr id="62467" name="Line 3"/>
          <p:cNvSpPr>
            <a:spLocks noChangeShapeType="1"/>
          </p:cNvSpPr>
          <p:nvPr/>
        </p:nvSpPr>
        <p:spPr bwMode="auto">
          <a:xfrm rot="10800000" flipH="1">
            <a:off x="6804248" y="1669857"/>
            <a:ext cx="594776" cy="715027"/>
          </a:xfrm>
          <a:prstGeom prst="line">
            <a:avLst/>
          </a:prstGeom>
          <a:noFill/>
          <a:ln w="76200" cap="flat">
            <a:solidFill>
              <a:srgbClr val="FF0066"/>
            </a:solidFill>
            <a:prstDash val="solid"/>
            <a:round/>
            <a:headEnd type="none" w="med" len="med"/>
            <a:tailEnd type="arrow" w="med" len="med"/>
          </a:ln>
          <a:effectLst>
            <a:outerShdw dist="38099" dir="2700000" algn="ctr" rotWithShape="0">
              <a:schemeClr val="bg2">
                <a:alpha val="42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ja-JP" altLang="en-US">
              <a:latin typeface="Arial" charset="0"/>
              <a:ea typeface="ＭＳ Ｐゴシック" charset="-128"/>
            </a:endParaRPr>
          </a:p>
        </p:txBody>
      </p:sp>
      <p:sp>
        <p:nvSpPr>
          <p:cNvPr id="2010119" name="Rectangle 4"/>
          <p:cNvSpPr>
            <a:spLocks/>
          </p:cNvSpPr>
          <p:nvPr/>
        </p:nvSpPr>
        <p:spPr bwMode="auto">
          <a:xfrm>
            <a:off x="7418008" y="1778707"/>
            <a:ext cx="1738692" cy="2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6788" tIns="26788" rIns="26788" bIns="26788"/>
          <a:lstStyle/>
          <a:p>
            <a:pPr algn="ctr"/>
            <a:r>
              <a:rPr lang="en-US" altLang="ja-JP" sz="2400" b="1" dirty="0">
                <a:solidFill>
                  <a:srgbClr val="FF0066"/>
                </a:solidFill>
                <a:latin typeface="News Gothic MT"/>
                <a:ea typeface="ＭＳ Ｐゴシック" charset="-128"/>
                <a:sym typeface="News Gothic MT"/>
              </a:rPr>
              <a:t>Next generation</a:t>
            </a:r>
          </a:p>
          <a:p>
            <a:pPr algn="ctr"/>
            <a:r>
              <a:rPr lang="en-US" altLang="ja-JP" sz="2400" b="1" dirty="0">
                <a:solidFill>
                  <a:srgbClr val="FF0066"/>
                </a:solidFill>
                <a:latin typeface="News Gothic MT"/>
                <a:ea typeface="ＭＳ Ｐゴシック" charset="-128"/>
                <a:sym typeface="News Gothic MT"/>
              </a:rPr>
              <a:t>B-factories</a:t>
            </a:r>
            <a:endParaRPr lang="en-US" altLang="ja-JP" b="1" dirty="0">
              <a:solidFill>
                <a:srgbClr val="FF0066"/>
              </a:solidFill>
              <a:latin typeface="News Gothic MT"/>
              <a:ea typeface="ＭＳ Ｐゴシック" charset="-128"/>
              <a:sym typeface="News Gothic MT"/>
            </a:endParaRPr>
          </a:p>
        </p:txBody>
      </p:sp>
      <p:sp>
        <p:nvSpPr>
          <p:cNvPr id="2010120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467600" cy="774700"/>
          </a:xfrm>
        </p:spPr>
        <p:txBody>
          <a:bodyPr lIns="26788" tIns="26788" rIns="26788" bIns="26788"/>
          <a:lstStyle/>
          <a:p>
            <a:pPr algn="l"/>
            <a:r>
              <a:rPr lang="en-US" altLang="ja-JP" smtClean="0">
                <a:ea typeface="ＭＳ Ｐゴシック" charset="-128"/>
              </a:rPr>
              <a:t>B Factories (PEPII&amp;KEKB) to SuperB and</a:t>
            </a:r>
            <a:br>
              <a:rPr lang="en-US" altLang="ja-JP" smtClean="0">
                <a:ea typeface="ＭＳ Ｐゴシック" charset="-128"/>
              </a:rPr>
            </a:br>
            <a:r>
              <a:rPr lang="en-US" altLang="ja-JP" smtClean="0">
                <a:ea typeface="ＭＳ Ｐゴシック" charset="-128"/>
              </a:rPr>
              <a:t> SuperKEKB @ high luminosity frontier</a:t>
            </a:r>
          </a:p>
        </p:txBody>
      </p:sp>
      <p:sp>
        <p:nvSpPr>
          <p:cNvPr id="62472" name="AutoShape 8"/>
          <p:cNvSpPr>
            <a:spLocks/>
          </p:cNvSpPr>
          <p:nvPr/>
        </p:nvSpPr>
        <p:spPr bwMode="auto">
          <a:xfrm flipH="1">
            <a:off x="3666898" y="1309171"/>
            <a:ext cx="1378176" cy="1104635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1816" y="12718"/>
                </a:moveTo>
                <a:lnTo>
                  <a:pt x="5113" y="12718"/>
                </a:lnTo>
                <a:lnTo>
                  <a:pt x="0" y="0"/>
                </a:lnTo>
                <a:lnTo>
                  <a:pt x="10059" y="12718"/>
                </a:lnTo>
                <a:lnTo>
                  <a:pt x="21600" y="12718"/>
                </a:lnTo>
                <a:lnTo>
                  <a:pt x="21600" y="14199"/>
                </a:lnTo>
                <a:lnTo>
                  <a:pt x="21600" y="16419"/>
                </a:lnTo>
                <a:lnTo>
                  <a:pt x="21600" y="21600"/>
                </a:lnTo>
                <a:lnTo>
                  <a:pt x="10059" y="21600"/>
                </a:lnTo>
                <a:lnTo>
                  <a:pt x="5113" y="21600"/>
                </a:lnTo>
                <a:lnTo>
                  <a:pt x="1816" y="21600"/>
                </a:lnTo>
                <a:lnTo>
                  <a:pt x="1816" y="16419"/>
                </a:lnTo>
                <a:lnTo>
                  <a:pt x="1816" y="14199"/>
                </a:lnTo>
                <a:close/>
                <a:moveTo>
                  <a:pt x="1816" y="12718"/>
                </a:moveTo>
              </a:path>
            </a:pathLst>
          </a:custGeom>
          <a:solidFill>
            <a:srgbClr val="5BD7FF"/>
          </a:solidFill>
          <a:ln w="9525" cap="flat">
            <a:solidFill>
              <a:srgbClr val="5BD7FF"/>
            </a:solidFill>
            <a:prstDash val="solid"/>
            <a:round/>
            <a:headEnd type="none" w="med" len="med"/>
            <a:tailEnd type="none" w="med" len="med"/>
          </a:ln>
          <a:effectLst>
            <a:outerShdw dist="23000" dir="5400000" algn="ctr" rotWithShape="0">
              <a:schemeClr val="bg2">
                <a:alpha val="34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ja-JP" altLang="en-US">
              <a:latin typeface="Arial" charset="0"/>
              <a:ea typeface="ＭＳ Ｐゴシック" charset="-128"/>
            </a:endParaRPr>
          </a:p>
        </p:txBody>
      </p:sp>
      <p:sp>
        <p:nvSpPr>
          <p:cNvPr id="2010122" name="Rectangle 9"/>
          <p:cNvSpPr>
            <a:spLocks/>
          </p:cNvSpPr>
          <p:nvPr/>
        </p:nvSpPr>
        <p:spPr bwMode="auto">
          <a:xfrm>
            <a:off x="3278565" y="1787419"/>
            <a:ext cx="1974473" cy="735925"/>
          </a:xfrm>
          <a:prstGeom prst="rect">
            <a:avLst/>
          </a:prstGeom>
          <a:solidFill>
            <a:srgbClr val="5BD7FF"/>
          </a:solidFill>
          <a:ln w="12700">
            <a:solidFill>
              <a:srgbClr val="5BD7FF"/>
            </a:solidFill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en-US" altLang="ja-JP" sz="2000">
                <a:solidFill>
                  <a:srgbClr val="000000"/>
                </a:solidFill>
                <a:ea typeface="ＭＳ Ｐゴシック" charset="-128"/>
              </a:rPr>
              <a:t>40 times higher luminosity</a:t>
            </a:r>
          </a:p>
        </p:txBody>
      </p:sp>
      <p:sp>
        <p:nvSpPr>
          <p:cNvPr id="62474" name="Line 10"/>
          <p:cNvSpPr>
            <a:spLocks noChangeShapeType="1"/>
          </p:cNvSpPr>
          <p:nvPr/>
        </p:nvSpPr>
        <p:spPr bwMode="auto">
          <a:xfrm>
            <a:off x="1333940" y="1433852"/>
            <a:ext cx="6235259" cy="14928"/>
          </a:xfrm>
          <a:prstGeom prst="line">
            <a:avLst/>
          </a:prstGeom>
          <a:noFill/>
          <a:ln w="57150" cap="flat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outerShdw dist="19999" dir="5400000" algn="ctr" rotWithShape="0">
              <a:schemeClr val="bg2">
                <a:alpha val="37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ja-JP" altLang="en-US">
              <a:latin typeface="Arial" charset="0"/>
              <a:ea typeface="ＭＳ Ｐゴシック" charset="-128"/>
            </a:endParaRPr>
          </a:p>
        </p:txBody>
      </p:sp>
      <p:sp>
        <p:nvSpPr>
          <p:cNvPr id="2010124" name="テキスト ボックス 13"/>
          <p:cNvSpPr txBox="1">
            <a:spLocks noChangeArrowheads="1"/>
          </p:cNvSpPr>
          <p:nvPr/>
        </p:nvSpPr>
        <p:spPr bwMode="auto">
          <a:xfrm>
            <a:off x="366852" y="1057839"/>
            <a:ext cx="585648" cy="338554"/>
          </a:xfrm>
          <a:prstGeom prst="rect">
            <a:avLst/>
          </a:prstGeom>
          <a:solidFill>
            <a:schemeClr val="bg1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1" lang="en-US" altLang="ja-JP" sz="1600" b="1" dirty="0">
                <a:ea typeface="ＭＳ Ｐゴシック" charset="-128"/>
              </a:rPr>
              <a:t>10</a:t>
            </a:r>
            <a:r>
              <a:rPr kumimoji="1" lang="en-US" altLang="ja-JP" sz="1600" b="1" baseline="30000" dirty="0">
                <a:ea typeface="ＭＳ Ｐゴシック" charset="-128"/>
              </a:rPr>
              <a:t>36</a:t>
            </a:r>
            <a:endParaRPr kumimoji="1" lang="ja-JP" altLang="en-US" sz="1600" b="1" baseline="30000" dirty="0">
              <a:ea typeface="ＭＳ Ｐゴシック" charset="-128"/>
            </a:endParaRPr>
          </a:p>
        </p:txBody>
      </p:sp>
      <p:sp>
        <p:nvSpPr>
          <p:cNvPr id="2010125" name="テキスト ボックス 14"/>
          <p:cNvSpPr txBox="1">
            <a:spLocks noChangeArrowheads="1"/>
          </p:cNvSpPr>
          <p:nvPr/>
        </p:nvSpPr>
        <p:spPr bwMode="auto">
          <a:xfrm>
            <a:off x="5274132" y="2177026"/>
            <a:ext cx="483731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1" lang="en-US" altLang="ja-JP">
                <a:solidFill>
                  <a:srgbClr val="FF0000"/>
                </a:solidFill>
                <a:ea typeface="ＭＳ Ｐゴシック" charset="-128"/>
              </a:rPr>
              <a:t>     </a:t>
            </a:r>
            <a:endParaRPr kumimoji="1" lang="ja-JP" altLang="en-US">
              <a:solidFill>
                <a:srgbClr val="FF0000"/>
              </a:solidFill>
              <a:ea typeface="ＭＳ Ｐゴシック" charset="-128"/>
            </a:endParaRPr>
          </a:p>
        </p:txBody>
      </p:sp>
      <p:sp>
        <p:nvSpPr>
          <p:cNvPr id="2010126" name="テキスト ボックス 18"/>
          <p:cNvSpPr txBox="1">
            <a:spLocks noChangeArrowheads="1"/>
          </p:cNvSpPr>
          <p:nvPr/>
        </p:nvSpPr>
        <p:spPr bwMode="auto">
          <a:xfrm>
            <a:off x="5897662" y="2092889"/>
            <a:ext cx="803176" cy="338554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1" lang="en-US" altLang="ja-JP" sz="1600" b="1" dirty="0">
                <a:ea typeface="ＭＳ Ｐゴシック" charset="-128"/>
              </a:rPr>
              <a:t>KEKB</a:t>
            </a:r>
            <a:endParaRPr kumimoji="1" lang="ja-JP" altLang="en-US" sz="1600" b="1" dirty="0">
              <a:ea typeface="ＭＳ Ｐゴシック" charset="-128"/>
            </a:endParaRPr>
          </a:p>
        </p:txBody>
      </p:sp>
      <p:pic>
        <p:nvPicPr>
          <p:cNvPr id="17" name="Picture 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86834" y="3919608"/>
            <a:ext cx="3504766" cy="2604236"/>
          </a:xfrm>
        </p:spPr>
      </p:pic>
      <p:sp>
        <p:nvSpPr>
          <p:cNvPr id="18" name="Line 13"/>
          <p:cNvSpPr>
            <a:spLocks noChangeShapeType="1"/>
          </p:cNvSpPr>
          <p:nvPr/>
        </p:nvSpPr>
        <p:spPr bwMode="auto">
          <a:xfrm flipH="1" flipV="1">
            <a:off x="6505656" y="2781292"/>
            <a:ext cx="657144" cy="1862952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3508" y="6366841"/>
            <a:ext cx="1980220" cy="30777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Delahaye, ICHEP10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652004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 err="1" smtClean="0"/>
              <a:t>SuperB</a:t>
            </a:r>
            <a:r>
              <a:rPr lang="en-GB" dirty="0" smtClean="0"/>
              <a:t> Factory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6" y="997567"/>
            <a:ext cx="8715097" cy="4987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069873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 err="1" smtClean="0"/>
              <a:t>SuperB</a:t>
            </a:r>
            <a:r>
              <a:rPr lang="en-GB" dirty="0" smtClean="0"/>
              <a:t> factory</a:t>
            </a:r>
            <a:endParaRPr lang="en-GB" dirty="0"/>
          </a:p>
        </p:txBody>
      </p:sp>
      <p:pic>
        <p:nvPicPr>
          <p:cNvPr id="8724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6" t="18333" r="21523" b="11042"/>
          <a:stretch/>
        </p:blipFill>
        <p:spPr bwMode="auto">
          <a:xfrm>
            <a:off x="3023828" y="908720"/>
            <a:ext cx="3348372" cy="248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24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5" t="46875" r="33227" b="26423"/>
          <a:stretch/>
        </p:blipFill>
        <p:spPr bwMode="auto">
          <a:xfrm>
            <a:off x="1511660" y="3433974"/>
            <a:ext cx="6688789" cy="3019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831104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216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457200"/>
            <a:ext cx="8305800" cy="5943600"/>
          </a:xfrm>
        </p:spPr>
      </p:pic>
      <p:sp>
        <p:nvSpPr>
          <p:cNvPr id="2012162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82000" y="6400800"/>
            <a:ext cx="381000" cy="320675"/>
          </a:xfrm>
          <a:prstGeom prst="rect">
            <a:avLst/>
          </a:prstGeom>
          <a:noFill/>
        </p:spPr>
        <p:txBody>
          <a:bodyPr/>
          <a:lstStyle/>
          <a:p>
            <a:fld id="{00BAF42D-0E15-486D-807A-EA4AE3CE3989}" type="slidenum">
              <a:rPr lang="en-US" smtClean="0">
                <a:latin typeface="Arial" pitchFamily="34" charset="0"/>
              </a:rPr>
              <a:pPr/>
              <a:t>46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012163" name="Title 6"/>
          <p:cNvSpPr>
            <a:spLocks noGrp="1"/>
          </p:cNvSpPr>
          <p:nvPr>
            <p:ph type="title"/>
          </p:nvPr>
        </p:nvSpPr>
        <p:spPr>
          <a:xfrm>
            <a:off x="304800" y="274638"/>
            <a:ext cx="3276600" cy="1020762"/>
          </a:xfrm>
        </p:spPr>
        <p:txBody>
          <a:bodyPr/>
          <a:lstStyle/>
          <a:p>
            <a:r>
              <a:rPr lang="en-US" smtClean="0"/>
              <a:t>Major parameters</a:t>
            </a:r>
            <a:br>
              <a:rPr lang="en-US" smtClean="0"/>
            </a:br>
            <a:r>
              <a:rPr lang="en-US" smtClean="0"/>
              <a:t>B Factories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08" y="6366841"/>
            <a:ext cx="1980220" cy="307777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Delahaye, ICHEP10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13303862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Precision Summary</a:t>
            </a:r>
            <a:endParaRPr lang="en-GB" dirty="0"/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Precision Frontier machine require</a:t>
            </a:r>
          </a:p>
          <a:p>
            <a:pPr lvl="1"/>
            <a:r>
              <a:rPr lang="en-GB" dirty="0"/>
              <a:t>Very high luminosity</a:t>
            </a:r>
          </a:p>
          <a:p>
            <a:pPr lvl="2"/>
            <a:r>
              <a:rPr lang="en-GB" dirty="0"/>
              <a:t>Peak and integrated</a:t>
            </a:r>
          </a:p>
          <a:p>
            <a:pPr lvl="1"/>
            <a:r>
              <a:rPr lang="en-GB" dirty="0"/>
              <a:t>Highly tuned beams</a:t>
            </a:r>
          </a:p>
          <a:p>
            <a:pPr lvl="2"/>
            <a:r>
              <a:rPr lang="en-GB" dirty="0"/>
              <a:t>Energy, spot size, [purity]</a:t>
            </a:r>
          </a:p>
          <a:p>
            <a:pPr lvl="1"/>
            <a:r>
              <a:rPr lang="en-GB" dirty="0"/>
              <a:t>High reliability</a:t>
            </a:r>
          </a:p>
          <a:p>
            <a:pPr lvl="2"/>
            <a:r>
              <a:rPr lang="en-GB" dirty="0"/>
              <a:t>Down time costs integrated luminosity</a:t>
            </a:r>
          </a:p>
          <a:p>
            <a:pPr lvl="1"/>
            <a:r>
              <a:rPr lang="en-GB" dirty="0"/>
              <a:t>Limited flexibility</a:t>
            </a:r>
          </a:p>
          <a:p>
            <a:pPr lvl="2"/>
            <a:r>
              <a:rPr lang="en-GB" dirty="0"/>
              <a:t>Modest  changes in energy</a:t>
            </a:r>
          </a:p>
          <a:p>
            <a:pPr lvl="1"/>
            <a:r>
              <a:rPr lang="en-GB" dirty="0"/>
              <a:t>Low machine backgrounds</a:t>
            </a:r>
          </a:p>
          <a:p>
            <a:pPr lvl="2"/>
            <a:r>
              <a:rPr lang="en-GB" dirty="0" err="1"/>
              <a:t>Otherise</a:t>
            </a:r>
            <a:r>
              <a:rPr lang="en-GB" dirty="0"/>
              <a:t> background limits luminosity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60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1772816"/>
            <a:ext cx="8784976" cy="1362075"/>
          </a:xfrm>
        </p:spPr>
        <p:txBody>
          <a:bodyPr/>
          <a:lstStyle/>
          <a:p>
            <a:r>
              <a:rPr lang="en-GB" dirty="0"/>
              <a:t>Neutrino Beams </a:t>
            </a:r>
            <a:r>
              <a:rPr lang="en-GB" dirty="0" smtClean="0"/>
              <a:t>&amp; Factories</a:t>
            </a:r>
            <a:endParaRPr lang="en-US" dirty="0"/>
          </a:p>
        </p:txBody>
      </p:sp>
      <p:sp>
        <p:nvSpPr>
          <p:cNvPr id="9154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(see also seminar by Ken Long)</a:t>
            </a:r>
            <a:endParaRPr lang="en-US" sz="16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Neutrino Physics</a:t>
            </a:r>
          </a:p>
        </p:txBody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958849"/>
            <a:ext cx="8713787" cy="5805487"/>
          </a:xfrm>
        </p:spPr>
        <p:txBody>
          <a:bodyPr/>
          <a:lstStyle/>
          <a:p>
            <a:r>
              <a:rPr lang="en-GB" sz="2800" dirty="0"/>
              <a:t>1950’s and early 60’s</a:t>
            </a:r>
          </a:p>
          <a:p>
            <a:pPr lvl="1"/>
            <a:r>
              <a:rPr lang="en-GB" sz="2400" dirty="0"/>
              <a:t>Nature (and existence) of the neutrino </a:t>
            </a:r>
          </a:p>
          <a:p>
            <a:pPr lvl="2"/>
            <a:r>
              <a:rPr lang="en-GB" sz="2000" dirty="0"/>
              <a:t>(</a:t>
            </a:r>
            <a:r>
              <a:rPr lang="en-GB" sz="2000" dirty="0" err="1"/>
              <a:t>Reines</a:t>
            </a:r>
            <a:r>
              <a:rPr lang="en-GB" sz="2000" dirty="0"/>
              <a:t> &amp; Cowan, Lederman, Schwartz and Steinberger)</a:t>
            </a:r>
          </a:p>
          <a:p>
            <a:r>
              <a:rPr lang="en-GB" sz="2800" dirty="0"/>
              <a:t>Late 1960s, 1970s, 1980s</a:t>
            </a:r>
          </a:p>
          <a:p>
            <a:pPr lvl="1"/>
            <a:r>
              <a:rPr lang="en-GB" sz="2400" dirty="0"/>
              <a:t>Structure of the nucleon</a:t>
            </a:r>
          </a:p>
          <a:p>
            <a:pPr lvl="2"/>
            <a:r>
              <a:rPr lang="en-GB" sz="2000" i="1" dirty="0">
                <a:latin typeface="Times New Roman" pitchFamily="18" charset="0"/>
              </a:rPr>
              <a:t>F</a:t>
            </a:r>
            <a:r>
              <a:rPr lang="en-GB" sz="2000" i="1" baseline="-25000" dirty="0">
                <a:latin typeface="Times New Roman" pitchFamily="18" charset="0"/>
              </a:rPr>
              <a:t>2</a:t>
            </a:r>
            <a:r>
              <a:rPr lang="en-GB" sz="2000" i="1" dirty="0">
                <a:latin typeface="Times New Roman" pitchFamily="18" charset="0"/>
              </a:rPr>
              <a:t>, xF</a:t>
            </a:r>
            <a:r>
              <a:rPr lang="en-GB" sz="2000" i="1" baseline="-25000" dirty="0">
                <a:latin typeface="Times New Roman" pitchFamily="18" charset="0"/>
              </a:rPr>
              <a:t>3</a:t>
            </a:r>
            <a:r>
              <a:rPr lang="en-GB" sz="2000" dirty="0"/>
              <a:t> </a:t>
            </a:r>
            <a:r>
              <a:rPr lang="en-GB" sz="2000" dirty="0" err="1"/>
              <a:t>etc</a:t>
            </a:r>
            <a:endParaRPr lang="en-GB" sz="2000" dirty="0"/>
          </a:p>
          <a:p>
            <a:pPr lvl="1"/>
            <a:r>
              <a:rPr lang="en-GB" sz="2400" dirty="0"/>
              <a:t>Structure of the weak current</a:t>
            </a:r>
          </a:p>
          <a:p>
            <a:pPr lvl="2"/>
            <a:r>
              <a:rPr lang="en-GB" sz="2000" dirty="0"/>
              <a:t>Neutral currents, </a:t>
            </a:r>
            <a:r>
              <a:rPr lang="en-GB" sz="2000" i="1" dirty="0">
                <a:latin typeface="Times New Roman" pitchFamily="18" charset="0"/>
              </a:rPr>
              <a:t>sin</a:t>
            </a:r>
            <a:r>
              <a:rPr lang="en-GB" sz="2000" i="1" baseline="-25000" dirty="0">
                <a:latin typeface="Times New Roman" pitchFamily="18" charset="0"/>
              </a:rPr>
              <a:t>2</a:t>
            </a:r>
            <a:r>
              <a:rPr lang="en-GB" sz="2000" i="1" dirty="0">
                <a:latin typeface="Symbol" pitchFamily="18" charset="2"/>
              </a:rPr>
              <a:t>q</a:t>
            </a:r>
            <a:r>
              <a:rPr lang="en-GB" sz="2000" i="1" baseline="-25000" dirty="0">
                <a:latin typeface="Times New Roman" pitchFamily="18" charset="0"/>
              </a:rPr>
              <a:t>w</a:t>
            </a:r>
            <a:r>
              <a:rPr lang="en-GB" sz="2000" dirty="0"/>
              <a:t> </a:t>
            </a:r>
            <a:r>
              <a:rPr lang="en-GB" sz="2000" dirty="0" err="1"/>
              <a:t>etc</a:t>
            </a:r>
            <a:endParaRPr lang="en-GB" sz="2000" dirty="0"/>
          </a:p>
          <a:p>
            <a:r>
              <a:rPr lang="en-GB" sz="2800" dirty="0"/>
              <a:t>Now, and future</a:t>
            </a:r>
          </a:p>
          <a:p>
            <a:pPr lvl="1"/>
            <a:r>
              <a:rPr lang="en-GB" sz="2400" dirty="0"/>
              <a:t>Nature of the neutrino</a:t>
            </a:r>
          </a:p>
          <a:p>
            <a:pPr lvl="2"/>
            <a:r>
              <a:rPr lang="en-GB" sz="2000" dirty="0"/>
              <a:t>Neutrino Mass and Neutrino Oscillations</a:t>
            </a:r>
          </a:p>
          <a:p>
            <a:pPr lvl="2"/>
            <a:r>
              <a:rPr lang="en-GB" sz="2000" dirty="0"/>
              <a:t>Standard Model assumption of massless neutrinos is </a:t>
            </a:r>
            <a:r>
              <a:rPr lang="en-GB" sz="2000" i="1" dirty="0"/>
              <a:t>wrong!</a:t>
            </a:r>
          </a:p>
          <a:p>
            <a:pPr lvl="3"/>
            <a:r>
              <a:rPr lang="en-GB" sz="1800" dirty="0"/>
              <a:t>Note: difficult to add neutrino mass to SM </a:t>
            </a:r>
            <a:r>
              <a:rPr lang="en-GB" sz="1800" i="1" dirty="0"/>
              <a:t>a la Higgs</a:t>
            </a:r>
            <a:endParaRPr lang="en-GB" sz="1800" dirty="0"/>
          </a:p>
          <a:p>
            <a:pPr lvl="3"/>
            <a:r>
              <a:rPr lang="en-GB" sz="1800" dirty="0"/>
              <a:t>Lack of Charge </a:t>
            </a:r>
            <a:r>
              <a:rPr lang="en-GB" sz="1800" dirty="0">
                <a:sym typeface="Wingdings" pitchFamily="2" charset="2"/>
              </a:rPr>
              <a:t> additional mass-like (Majorana) terms</a:t>
            </a:r>
            <a:endParaRPr lang="en-GB" sz="1800" dirty="0"/>
          </a:p>
        </p:txBody>
      </p:sp>
      <p:sp>
        <p:nvSpPr>
          <p:cNvPr id="866308" name="AutoShape 4"/>
          <p:cNvSpPr>
            <a:spLocks noChangeArrowheads="1"/>
          </p:cNvSpPr>
          <p:nvPr/>
        </p:nvSpPr>
        <p:spPr bwMode="auto">
          <a:xfrm rot="16200000">
            <a:off x="5742782" y="2583656"/>
            <a:ext cx="2735262" cy="2555875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FFFF0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eaLnBrk="1" hangingPunct="1">
              <a:spcBef>
                <a:spcPct val="0"/>
              </a:spcBef>
            </a:pPr>
            <a:r>
              <a:rPr lang="en-GB" sz="1200"/>
              <a:t>New</a:t>
            </a:r>
          </a:p>
          <a:p>
            <a:pPr algn="ctr" eaLnBrk="1" hangingPunct="1">
              <a:spcBef>
                <a:spcPct val="0"/>
              </a:spcBef>
            </a:pPr>
            <a:r>
              <a:rPr lang="en-GB" sz="1200"/>
              <a:t>facilities</a:t>
            </a:r>
          </a:p>
          <a:p>
            <a:pPr algn="ctr" eaLnBrk="1" hangingPunct="1">
              <a:spcBef>
                <a:spcPct val="0"/>
              </a:spcBef>
            </a:pPr>
            <a:r>
              <a:rPr lang="en-GB" sz="1200"/>
              <a:t>allow</a:t>
            </a:r>
          </a:p>
          <a:p>
            <a:pPr algn="ctr" eaLnBrk="1" hangingPunct="1">
              <a:spcBef>
                <a:spcPct val="0"/>
              </a:spcBef>
            </a:pPr>
            <a:r>
              <a:rPr lang="en-GB" sz="1200"/>
              <a:t>old</a:t>
            </a:r>
          </a:p>
          <a:p>
            <a:pPr algn="ctr" eaLnBrk="1" hangingPunct="1">
              <a:spcBef>
                <a:spcPct val="0"/>
              </a:spcBef>
            </a:pPr>
            <a:r>
              <a:rPr lang="en-GB" sz="1200"/>
              <a:t>physics</a:t>
            </a:r>
          </a:p>
          <a:p>
            <a:pPr algn="ctr" eaLnBrk="1" hangingPunct="1">
              <a:spcBef>
                <a:spcPct val="0"/>
              </a:spcBef>
            </a:pPr>
            <a:r>
              <a:rPr lang="en-GB" sz="1200"/>
              <a:t>to be</a:t>
            </a:r>
          </a:p>
          <a:p>
            <a:pPr algn="ctr" eaLnBrk="1" hangingPunct="1">
              <a:spcBef>
                <a:spcPct val="0"/>
              </a:spcBef>
            </a:pPr>
            <a:r>
              <a:rPr lang="en-GB" sz="1200"/>
              <a:t>done</a:t>
            </a:r>
          </a:p>
          <a:p>
            <a:pPr algn="ctr" eaLnBrk="1" hangingPunct="1">
              <a:spcBef>
                <a:spcPct val="0"/>
              </a:spcBef>
            </a:pPr>
            <a:r>
              <a:rPr lang="en-GB" sz="1200"/>
              <a:t>much</a:t>
            </a:r>
          </a:p>
          <a:p>
            <a:pPr algn="ctr" eaLnBrk="1" hangingPunct="1">
              <a:spcBef>
                <a:spcPct val="0"/>
              </a:spcBef>
            </a:pPr>
            <a:r>
              <a:rPr lang="en-GB" sz="1200"/>
              <a:t>better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6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6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630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to Measure?</a:t>
            </a:r>
          </a:p>
        </p:txBody>
      </p:sp>
      <p:sp>
        <p:nvSpPr>
          <p:cNvPr id="8693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908050"/>
            <a:ext cx="4608513" cy="4321175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sz="2400"/>
              <a:t>Neutrinos</a:t>
            </a:r>
          </a:p>
          <a:p>
            <a:pPr algn="ctr">
              <a:buFontTx/>
              <a:buNone/>
            </a:pPr>
            <a:r>
              <a:rPr lang="en-GB" sz="2400">
                <a:latin typeface="Symbol" pitchFamily="18" charset="2"/>
              </a:rPr>
              <a:t>		</a:t>
            </a:r>
            <a:r>
              <a:rPr lang="en-GB" sz="2400">
                <a:solidFill>
                  <a:srgbClr val="FF0000"/>
                </a:solidFill>
                <a:latin typeface="Symbol" pitchFamily="18" charset="2"/>
              </a:rPr>
              <a:t>n</a:t>
            </a:r>
            <a:r>
              <a:rPr lang="en-GB" sz="2400" baseline="-25000">
                <a:solidFill>
                  <a:srgbClr val="FF0000"/>
                </a:solidFill>
              </a:rPr>
              <a:t>e</a:t>
            </a:r>
            <a:r>
              <a:rPr lang="en-GB" sz="2400"/>
              <a:t>	disappearance</a:t>
            </a:r>
          </a:p>
          <a:p>
            <a:pPr algn="ctr">
              <a:buFontTx/>
              <a:buNone/>
            </a:pPr>
            <a:r>
              <a:rPr lang="en-GB" sz="2400">
                <a:solidFill>
                  <a:srgbClr val="FF0000"/>
                </a:solidFill>
                <a:latin typeface="Symbol" pitchFamily="18" charset="2"/>
              </a:rPr>
              <a:t>n</a:t>
            </a:r>
            <a:r>
              <a:rPr lang="en-GB" sz="2400" baseline="-25000">
                <a:solidFill>
                  <a:srgbClr val="FF0000"/>
                </a:solidFill>
              </a:rPr>
              <a:t>e</a:t>
            </a:r>
            <a:r>
              <a:rPr lang="en-GB" sz="2400"/>
              <a:t> </a:t>
            </a:r>
            <a:r>
              <a:rPr lang="en-GB" sz="2400">
                <a:sym typeface="Wingdings" pitchFamily="2" charset="2"/>
              </a:rPr>
              <a:t> </a:t>
            </a:r>
            <a:r>
              <a:rPr lang="en-GB" sz="2400">
                <a:solidFill>
                  <a:srgbClr val="00CC00"/>
                </a:solidFill>
                <a:latin typeface="Symbol" pitchFamily="18" charset="2"/>
              </a:rPr>
              <a:t>n</a:t>
            </a:r>
            <a:r>
              <a:rPr lang="en-GB" sz="2400" baseline="-25000">
                <a:solidFill>
                  <a:srgbClr val="00CC00"/>
                </a:solidFill>
                <a:latin typeface="Symbol" pitchFamily="18" charset="2"/>
              </a:rPr>
              <a:t>m</a:t>
            </a:r>
            <a:r>
              <a:rPr lang="en-GB" sz="2400">
                <a:sym typeface="Wingdings" pitchFamily="2" charset="2"/>
              </a:rPr>
              <a:t> appearance</a:t>
            </a:r>
            <a:endParaRPr lang="en-GB" sz="2400"/>
          </a:p>
          <a:p>
            <a:pPr algn="ctr">
              <a:buFontTx/>
              <a:buNone/>
            </a:pPr>
            <a:r>
              <a:rPr lang="en-GB" sz="2400">
                <a:solidFill>
                  <a:srgbClr val="FF0000"/>
                </a:solidFill>
                <a:latin typeface="Symbol" pitchFamily="18" charset="2"/>
              </a:rPr>
              <a:t>n</a:t>
            </a:r>
            <a:r>
              <a:rPr lang="en-GB" sz="2400" baseline="-25000">
                <a:solidFill>
                  <a:srgbClr val="FF0000"/>
                </a:solidFill>
              </a:rPr>
              <a:t>e</a:t>
            </a:r>
            <a:r>
              <a:rPr lang="en-GB" sz="2400"/>
              <a:t> </a:t>
            </a:r>
            <a:r>
              <a:rPr lang="en-GB" sz="2400">
                <a:sym typeface="Wingdings" pitchFamily="2" charset="2"/>
              </a:rPr>
              <a:t> </a:t>
            </a:r>
            <a:r>
              <a:rPr lang="en-GB" sz="2400">
                <a:solidFill>
                  <a:srgbClr val="990099"/>
                </a:solidFill>
                <a:latin typeface="Symbol" pitchFamily="18" charset="2"/>
              </a:rPr>
              <a:t>n</a:t>
            </a:r>
            <a:r>
              <a:rPr lang="en-GB" sz="2400" baseline="-25000">
                <a:solidFill>
                  <a:srgbClr val="990099"/>
                </a:solidFill>
                <a:latin typeface="Symbol" pitchFamily="18" charset="2"/>
              </a:rPr>
              <a:t>t</a:t>
            </a:r>
            <a:r>
              <a:rPr lang="en-GB" sz="2400">
                <a:sym typeface="Wingdings" pitchFamily="2" charset="2"/>
              </a:rPr>
              <a:t> appearance</a:t>
            </a:r>
          </a:p>
          <a:p>
            <a:pPr algn="ctr">
              <a:buFontTx/>
              <a:buNone/>
            </a:pPr>
            <a:endParaRPr lang="en-GB" sz="2400">
              <a:sym typeface="Wingdings" pitchFamily="2" charset="2"/>
            </a:endParaRPr>
          </a:p>
          <a:p>
            <a:pPr algn="ctr">
              <a:buFontTx/>
              <a:buNone/>
            </a:pPr>
            <a:r>
              <a:rPr lang="en-GB" sz="2400">
                <a:latin typeface="Symbol" pitchFamily="18" charset="2"/>
              </a:rPr>
              <a:t>		</a:t>
            </a:r>
            <a:r>
              <a:rPr lang="en-GB" sz="2400">
                <a:solidFill>
                  <a:srgbClr val="00CC00"/>
                </a:solidFill>
                <a:latin typeface="Symbol" pitchFamily="18" charset="2"/>
              </a:rPr>
              <a:t>n</a:t>
            </a:r>
            <a:r>
              <a:rPr lang="en-GB" sz="2400" baseline="-25000">
                <a:solidFill>
                  <a:srgbClr val="00CC00"/>
                </a:solidFill>
                <a:latin typeface="Symbol" pitchFamily="18" charset="2"/>
              </a:rPr>
              <a:t>m</a:t>
            </a:r>
            <a:r>
              <a:rPr lang="en-GB" sz="2400"/>
              <a:t>	disappearance</a:t>
            </a:r>
          </a:p>
          <a:p>
            <a:pPr algn="ctr">
              <a:buFontTx/>
              <a:buNone/>
            </a:pPr>
            <a:r>
              <a:rPr lang="en-GB" sz="2400">
                <a:solidFill>
                  <a:srgbClr val="00CC00"/>
                </a:solidFill>
                <a:latin typeface="Symbol" pitchFamily="18" charset="2"/>
              </a:rPr>
              <a:t>n</a:t>
            </a:r>
            <a:r>
              <a:rPr lang="en-GB" sz="2400" baseline="-25000">
                <a:solidFill>
                  <a:srgbClr val="00CC00"/>
                </a:solidFill>
                <a:latin typeface="Symbol" pitchFamily="18" charset="2"/>
              </a:rPr>
              <a:t>m</a:t>
            </a:r>
            <a:r>
              <a:rPr lang="en-GB" sz="2400"/>
              <a:t> </a:t>
            </a:r>
            <a:r>
              <a:rPr lang="en-GB" sz="2400">
                <a:sym typeface="Wingdings" pitchFamily="2" charset="2"/>
              </a:rPr>
              <a:t> </a:t>
            </a:r>
            <a:r>
              <a:rPr lang="en-GB" sz="2400">
                <a:solidFill>
                  <a:srgbClr val="FF0000"/>
                </a:solidFill>
                <a:latin typeface="Symbol" pitchFamily="18" charset="2"/>
              </a:rPr>
              <a:t>n</a:t>
            </a:r>
            <a:r>
              <a:rPr lang="en-GB" sz="2400" baseline="-25000">
                <a:solidFill>
                  <a:srgbClr val="FF0000"/>
                </a:solidFill>
              </a:rPr>
              <a:t>e</a:t>
            </a:r>
            <a:r>
              <a:rPr lang="en-GB" sz="2400">
                <a:sym typeface="Wingdings" pitchFamily="2" charset="2"/>
              </a:rPr>
              <a:t> appearance</a:t>
            </a:r>
            <a:endParaRPr lang="en-GB" sz="2400"/>
          </a:p>
          <a:p>
            <a:pPr algn="ctr">
              <a:buFontTx/>
              <a:buNone/>
            </a:pPr>
            <a:r>
              <a:rPr lang="en-GB" sz="2400">
                <a:solidFill>
                  <a:srgbClr val="00CC00"/>
                </a:solidFill>
                <a:latin typeface="Symbol" pitchFamily="18" charset="2"/>
              </a:rPr>
              <a:t>n</a:t>
            </a:r>
            <a:r>
              <a:rPr lang="en-GB" sz="2400" baseline="-25000">
                <a:solidFill>
                  <a:srgbClr val="00CC00"/>
                </a:solidFill>
                <a:latin typeface="Symbol" pitchFamily="18" charset="2"/>
              </a:rPr>
              <a:t>m</a:t>
            </a:r>
            <a:r>
              <a:rPr lang="en-GB" sz="2400">
                <a:solidFill>
                  <a:srgbClr val="00CC00"/>
                </a:solidFill>
              </a:rPr>
              <a:t> </a:t>
            </a:r>
            <a:r>
              <a:rPr lang="en-GB" sz="2400">
                <a:sym typeface="Wingdings" pitchFamily="2" charset="2"/>
              </a:rPr>
              <a:t> </a:t>
            </a:r>
            <a:r>
              <a:rPr lang="en-GB" sz="2400">
                <a:solidFill>
                  <a:srgbClr val="990099"/>
                </a:solidFill>
                <a:latin typeface="Symbol" pitchFamily="18" charset="2"/>
              </a:rPr>
              <a:t>n</a:t>
            </a:r>
            <a:r>
              <a:rPr lang="en-GB" sz="2400" baseline="-25000">
                <a:solidFill>
                  <a:srgbClr val="990099"/>
                </a:solidFill>
                <a:latin typeface="Symbol" pitchFamily="18" charset="2"/>
              </a:rPr>
              <a:t>t</a:t>
            </a:r>
            <a:r>
              <a:rPr lang="en-GB" sz="2400">
                <a:sym typeface="Wingdings" pitchFamily="2" charset="2"/>
              </a:rPr>
              <a:t> appearance</a:t>
            </a:r>
          </a:p>
          <a:p>
            <a:pPr algn="ctr">
              <a:buFontTx/>
              <a:buNone/>
            </a:pPr>
            <a:endParaRPr lang="en-GB" sz="2400">
              <a:sym typeface="Wingdings" pitchFamily="2" charset="2"/>
            </a:endParaRPr>
          </a:p>
        </p:txBody>
      </p:sp>
      <p:sp>
        <p:nvSpPr>
          <p:cNvPr id="8693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35600" y="1700213"/>
            <a:ext cx="3241675" cy="1873250"/>
          </a:xfrm>
          <a:solidFill>
            <a:schemeClr val="accent2"/>
          </a:solidFill>
        </p:spPr>
        <p:txBody>
          <a:bodyPr/>
          <a:lstStyle/>
          <a:p>
            <a:pPr>
              <a:buFontTx/>
              <a:buNone/>
            </a:pPr>
            <a:r>
              <a:rPr lang="en-GB">
                <a:solidFill>
                  <a:srgbClr val="FFFF00"/>
                </a:solidFill>
              </a:rPr>
              <a:t>… and the corresponding antineutrino interactions</a:t>
            </a:r>
          </a:p>
        </p:txBody>
      </p:sp>
      <p:sp>
        <p:nvSpPr>
          <p:cNvPr id="869381" name="Text Box 5"/>
          <p:cNvSpPr txBox="1">
            <a:spLocks noChangeArrowheads="1"/>
          </p:cNvSpPr>
          <p:nvPr/>
        </p:nvSpPr>
        <p:spPr bwMode="auto">
          <a:xfrm>
            <a:off x="1403350" y="4652963"/>
            <a:ext cx="6696075" cy="1504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sz="1800"/>
              <a:t>Note: the beam requirements for these experiments are:</a:t>
            </a:r>
          </a:p>
          <a:p>
            <a:pPr eaLnBrk="1" hangingPunct="1"/>
            <a:r>
              <a:rPr lang="en-GB" sz="1800"/>
              <a:t>high intensity			known flux</a:t>
            </a:r>
          </a:p>
          <a:p>
            <a:pPr eaLnBrk="1" hangingPunct="1"/>
            <a:r>
              <a:rPr lang="en-GB" sz="1800"/>
              <a:t>known spectrum 		known composition 					</a:t>
            </a:r>
            <a:r>
              <a:rPr lang="en-GB" sz="1200"/>
              <a:t>(preferably no background)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Conventional Neutrino Beams</a:t>
            </a:r>
          </a:p>
        </p:txBody>
      </p:sp>
      <p:sp>
        <p:nvSpPr>
          <p:cNvPr id="8642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2652713"/>
            <a:ext cx="4624387" cy="3944937"/>
          </a:xfrm>
        </p:spPr>
        <p:txBody>
          <a:bodyPr/>
          <a:lstStyle/>
          <a:p>
            <a:r>
              <a:rPr lang="en-GB" sz="2800"/>
              <a:t>Main components</a:t>
            </a:r>
          </a:p>
          <a:p>
            <a:pPr lvl="1"/>
            <a:r>
              <a:rPr lang="en-GB" sz="2400"/>
              <a:t>Proton Beam</a:t>
            </a:r>
          </a:p>
          <a:p>
            <a:pPr lvl="2"/>
            <a:r>
              <a:rPr lang="en-GB" sz="2000"/>
              <a:t>Energy, Intensity, frequency</a:t>
            </a:r>
          </a:p>
          <a:p>
            <a:pPr lvl="1"/>
            <a:r>
              <a:rPr lang="en-GB" sz="2400"/>
              <a:t>Target</a:t>
            </a:r>
          </a:p>
          <a:p>
            <a:pPr lvl="1"/>
            <a:r>
              <a:rPr lang="en-GB" sz="2400"/>
              <a:t>Horn (focussing)</a:t>
            </a:r>
          </a:p>
          <a:p>
            <a:pPr lvl="1"/>
            <a:r>
              <a:rPr lang="en-GB" sz="2400"/>
              <a:t>Decay Region</a:t>
            </a:r>
          </a:p>
          <a:p>
            <a:pPr lvl="1"/>
            <a:r>
              <a:rPr lang="en-GB" sz="2400"/>
              <a:t>Beam Dump</a:t>
            </a:r>
          </a:p>
          <a:p>
            <a:pPr lvl="1"/>
            <a:r>
              <a:rPr lang="en-GB" sz="2400"/>
              <a:t>Detector</a:t>
            </a:r>
          </a:p>
        </p:txBody>
      </p:sp>
      <p:grpSp>
        <p:nvGrpSpPr>
          <p:cNvPr id="864260" name="Group 4"/>
          <p:cNvGrpSpPr>
            <a:grpSpLocks/>
          </p:cNvGrpSpPr>
          <p:nvPr/>
        </p:nvGrpSpPr>
        <p:grpSpPr bwMode="auto">
          <a:xfrm>
            <a:off x="395288" y="1125538"/>
            <a:ext cx="7921625" cy="1582737"/>
            <a:chOff x="249" y="709"/>
            <a:chExt cx="4990" cy="997"/>
          </a:xfrm>
        </p:grpSpPr>
        <p:sp>
          <p:nvSpPr>
            <p:cNvPr id="864261" name="AutoShape 5"/>
            <p:cNvSpPr>
              <a:spLocks noChangeArrowheads="1"/>
            </p:cNvSpPr>
            <p:nvPr/>
          </p:nvSpPr>
          <p:spPr bwMode="auto">
            <a:xfrm>
              <a:off x="249" y="935"/>
              <a:ext cx="1134" cy="635"/>
            </a:xfrm>
            <a:prstGeom prst="rightArrow">
              <a:avLst>
                <a:gd name="adj1" fmla="val 50000"/>
                <a:gd name="adj2" fmla="val 4464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GB" sz="1800"/>
                <a:t>Proton Beam</a:t>
              </a:r>
            </a:p>
          </p:txBody>
        </p:sp>
        <p:sp>
          <p:nvSpPr>
            <p:cNvPr id="864262" name="Rectangle 6"/>
            <p:cNvSpPr>
              <a:spLocks noChangeArrowheads="1"/>
            </p:cNvSpPr>
            <p:nvPr/>
          </p:nvSpPr>
          <p:spPr bwMode="auto">
            <a:xfrm>
              <a:off x="1429" y="1163"/>
              <a:ext cx="545" cy="181"/>
            </a:xfrm>
            <a:prstGeom prst="rect">
              <a:avLst/>
            </a:prstGeom>
            <a:gradFill rotWithShape="1">
              <a:gsLst>
                <a:gs pos="0">
                  <a:srgbClr val="4D0808"/>
                </a:gs>
                <a:gs pos="30000">
                  <a:srgbClr val="FF0300"/>
                </a:gs>
                <a:gs pos="55000">
                  <a:srgbClr val="FF7A00"/>
                </a:gs>
                <a:gs pos="100000">
                  <a:srgbClr val="FFF200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GB" sz="1800"/>
                <a:t>Target</a:t>
              </a:r>
            </a:p>
          </p:txBody>
        </p:sp>
        <p:sp>
          <p:nvSpPr>
            <p:cNvPr id="864263" name="AutoShape 7"/>
            <p:cNvSpPr>
              <a:spLocks noChangeArrowheads="1"/>
            </p:cNvSpPr>
            <p:nvPr/>
          </p:nvSpPr>
          <p:spPr bwMode="auto">
            <a:xfrm rot="5400000">
              <a:off x="1973" y="1026"/>
              <a:ext cx="544" cy="454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GB" sz="1800"/>
                <a:t>Horn</a:t>
              </a:r>
            </a:p>
          </p:txBody>
        </p:sp>
        <p:sp>
          <p:nvSpPr>
            <p:cNvPr id="864264" name="AutoShape 8"/>
            <p:cNvSpPr>
              <a:spLocks noChangeArrowheads="1"/>
            </p:cNvSpPr>
            <p:nvPr/>
          </p:nvSpPr>
          <p:spPr bwMode="auto">
            <a:xfrm rot="5400000">
              <a:off x="2653" y="754"/>
              <a:ext cx="635" cy="998"/>
            </a:xfrm>
            <a:prstGeom prst="can">
              <a:avLst>
                <a:gd name="adj" fmla="val 39291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GB" sz="1800"/>
                <a:t>Decay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en-GB" sz="1800"/>
                <a:t>Region</a:t>
              </a:r>
            </a:p>
          </p:txBody>
        </p:sp>
        <p:sp>
          <p:nvSpPr>
            <p:cNvPr id="864265" name="AutoShape 9"/>
            <p:cNvSpPr>
              <a:spLocks noChangeArrowheads="1"/>
            </p:cNvSpPr>
            <p:nvPr/>
          </p:nvSpPr>
          <p:spPr bwMode="auto">
            <a:xfrm>
              <a:off x="3470" y="709"/>
              <a:ext cx="771" cy="997"/>
            </a:xfrm>
            <a:prstGeom prst="cube">
              <a:avLst>
                <a:gd name="adj" fmla="val 25000"/>
              </a:avLst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GB" sz="1800">
                  <a:solidFill>
                    <a:schemeClr val="bg1"/>
                  </a:solidFill>
                </a:rPr>
                <a:t>Beam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lang="en-GB" sz="1800">
                  <a:solidFill>
                    <a:schemeClr val="bg1"/>
                  </a:solidFill>
                </a:rPr>
                <a:t>Dump</a:t>
              </a:r>
            </a:p>
          </p:txBody>
        </p:sp>
        <p:sp>
          <p:nvSpPr>
            <p:cNvPr id="864266" name="AutoShape 10" descr="Dark vertical"/>
            <p:cNvSpPr>
              <a:spLocks noChangeArrowheads="1"/>
            </p:cNvSpPr>
            <p:nvPr/>
          </p:nvSpPr>
          <p:spPr bwMode="auto">
            <a:xfrm>
              <a:off x="4286" y="1026"/>
              <a:ext cx="953" cy="454"/>
            </a:xfrm>
            <a:prstGeom prst="cube">
              <a:avLst>
                <a:gd name="adj" fmla="val 25000"/>
              </a:avLst>
            </a:prstGeom>
            <a:pattFill prst="dkVert">
              <a:fgClr>
                <a:srgbClr val="FFFF00"/>
              </a:fgClr>
              <a:bgClr>
                <a:srgbClr val="FF0000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spcBef>
                  <a:spcPct val="0"/>
                </a:spcBef>
              </a:pPr>
              <a:r>
                <a:rPr lang="en-GB" sz="1800"/>
                <a:t>Detector</a:t>
              </a:r>
            </a:p>
          </p:txBody>
        </p:sp>
      </p:grpSp>
      <p:sp>
        <p:nvSpPr>
          <p:cNvPr id="864267" name="Text Box 11"/>
          <p:cNvSpPr txBox="1">
            <a:spLocks noChangeArrowheads="1"/>
          </p:cNvSpPr>
          <p:nvPr/>
        </p:nvSpPr>
        <p:spPr bwMode="auto">
          <a:xfrm>
            <a:off x="539750" y="2924175"/>
            <a:ext cx="43926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 sz="1800" b="0"/>
          </a:p>
        </p:txBody>
      </p:sp>
      <p:sp>
        <p:nvSpPr>
          <p:cNvPr id="864268" name="Text Box 12"/>
          <p:cNvSpPr txBox="1">
            <a:spLocks noChangeArrowheads="1"/>
          </p:cNvSpPr>
          <p:nvPr/>
        </p:nvSpPr>
        <p:spPr bwMode="auto">
          <a:xfrm>
            <a:off x="4429125" y="4248150"/>
            <a:ext cx="4464050" cy="2052638"/>
          </a:xfrm>
          <a:prstGeom prst="rect">
            <a:avLst/>
          </a:prstGeom>
          <a:solidFill>
            <a:srgbClr val="FFFFCC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sz="1800"/>
              <a:t>Note</a:t>
            </a:r>
          </a:p>
          <a:p>
            <a:pPr algn="ctr" eaLnBrk="1" hangingPunct="1"/>
            <a:r>
              <a:rPr lang="en-GB" sz="1800"/>
              <a:t>For any (class of) experiment</a:t>
            </a:r>
          </a:p>
          <a:p>
            <a:pPr algn="ctr" eaLnBrk="1" hangingPunct="1"/>
            <a:r>
              <a:rPr lang="en-GB" sz="1800"/>
              <a:t>N</a:t>
            </a:r>
            <a:r>
              <a:rPr lang="en-GB" sz="1800" baseline="-25000"/>
              <a:t>ev</a:t>
            </a:r>
            <a:r>
              <a:rPr lang="en-GB" sz="1800"/>
              <a:t>   </a:t>
            </a:r>
            <a:r>
              <a:rPr lang="en-GB" sz="1800">
                <a:latin typeface="Symbol" pitchFamily="18" charset="2"/>
                <a:sym typeface="Symbol" pitchFamily="18" charset="2"/>
              </a:rPr>
              <a:t></a:t>
            </a:r>
            <a:r>
              <a:rPr lang="en-GB" sz="1800">
                <a:sym typeface="Comic Sans MS" pitchFamily="66" charset="0"/>
              </a:rPr>
              <a:t>    </a:t>
            </a:r>
            <a:r>
              <a:rPr lang="en-GB" sz="1800">
                <a:solidFill>
                  <a:srgbClr val="FF0000"/>
                </a:solidFill>
                <a:sym typeface="Comic Sans MS" pitchFamily="66" charset="0"/>
              </a:rPr>
              <a:t> P</a:t>
            </a:r>
            <a:r>
              <a:rPr lang="en-GB" sz="1800">
                <a:sym typeface="Comic Sans MS" pitchFamily="66" charset="0"/>
              </a:rPr>
              <a:t>         </a:t>
            </a:r>
            <a:r>
              <a:rPr lang="en-GB" sz="2400">
                <a:sym typeface="Symbol" pitchFamily="18" charset="2"/>
              </a:rPr>
              <a:t></a:t>
            </a:r>
            <a:r>
              <a:rPr lang="en-GB" sz="1800">
                <a:sym typeface="Comic Sans MS" pitchFamily="66" charset="0"/>
              </a:rPr>
              <a:t>   </a:t>
            </a:r>
            <a:r>
              <a:rPr lang="en-GB" sz="1800">
                <a:solidFill>
                  <a:schemeClr val="accent2"/>
                </a:solidFill>
                <a:sym typeface="Comic Sans MS" pitchFamily="66" charset="0"/>
              </a:rPr>
              <a:t>M </a:t>
            </a:r>
            <a:r>
              <a:rPr lang="en-GB" sz="1800">
                <a:sym typeface="Comic Sans MS" pitchFamily="66" charset="0"/>
              </a:rPr>
              <a:t>         (</a:t>
            </a:r>
            <a:r>
              <a:rPr lang="en-GB" sz="2400">
                <a:sym typeface="Symbol" pitchFamily="18" charset="2"/>
              </a:rPr>
              <a:t></a:t>
            </a:r>
            <a:r>
              <a:rPr lang="en-GB" sz="1800">
                <a:sym typeface="Comic Sans MS" pitchFamily="66" charset="0"/>
              </a:rPr>
              <a:t> </a:t>
            </a:r>
            <a:r>
              <a:rPr lang="en-GB" sz="1800">
                <a:solidFill>
                  <a:srgbClr val="990099"/>
                </a:solidFill>
                <a:sym typeface="Comic Sans MS" pitchFamily="66" charset="0"/>
              </a:rPr>
              <a:t>E</a:t>
            </a:r>
            <a:r>
              <a:rPr lang="en-GB" sz="1800" baseline="-25000">
                <a:solidFill>
                  <a:srgbClr val="990099"/>
                </a:solidFill>
                <a:latin typeface="Comic Sans MS" pitchFamily="66" charset="0"/>
                <a:sym typeface="Comic Sans MS" pitchFamily="66" charset="0"/>
              </a:rPr>
              <a:t>n</a:t>
            </a:r>
            <a:r>
              <a:rPr lang="en-GB" sz="1800">
                <a:sym typeface="Comic Sans MS" pitchFamily="66" charset="0"/>
              </a:rPr>
              <a:t>)</a:t>
            </a:r>
          </a:p>
          <a:p>
            <a:pPr algn="ctr" eaLnBrk="1" hangingPunct="1"/>
            <a:r>
              <a:rPr lang="en-GB" sz="1800">
                <a:sym typeface="Comic Sans MS" pitchFamily="66" charset="0"/>
              </a:rPr>
              <a:t>                 </a:t>
            </a:r>
            <a:r>
              <a:rPr lang="en-GB" sz="1800">
                <a:solidFill>
                  <a:srgbClr val="FF0000"/>
                </a:solidFill>
                <a:sym typeface="Comic Sans MS" pitchFamily="66" charset="0"/>
              </a:rPr>
              <a:t>   Beam</a:t>
            </a:r>
            <a:r>
              <a:rPr lang="en-GB" sz="1800">
                <a:sym typeface="Comic Sans MS" pitchFamily="66" charset="0"/>
              </a:rPr>
              <a:t>     </a:t>
            </a:r>
            <a:r>
              <a:rPr lang="en-GB" sz="1800">
                <a:solidFill>
                  <a:schemeClr val="accent2"/>
                </a:solidFill>
                <a:sym typeface="Comic Sans MS" pitchFamily="66" charset="0"/>
              </a:rPr>
              <a:t>Target</a:t>
            </a:r>
            <a:r>
              <a:rPr lang="en-GB" sz="1800">
                <a:sym typeface="Comic Sans MS" pitchFamily="66" charset="0"/>
              </a:rPr>
              <a:t>     </a:t>
            </a:r>
            <a:r>
              <a:rPr lang="en-GB" sz="1800">
                <a:solidFill>
                  <a:srgbClr val="990099"/>
                </a:solidFill>
                <a:sym typeface="Comic Sans MS" pitchFamily="66" charset="0"/>
              </a:rPr>
              <a:t>Neutrino</a:t>
            </a:r>
            <a:r>
              <a:rPr lang="en-GB" sz="1800">
                <a:sym typeface="Comic Sans MS" pitchFamily="66" charset="0"/>
              </a:rPr>
              <a:t>            	    </a:t>
            </a:r>
            <a:r>
              <a:rPr lang="en-GB" sz="1800">
                <a:solidFill>
                  <a:srgbClr val="FF0000"/>
                </a:solidFill>
                <a:sym typeface="Comic Sans MS" pitchFamily="66" charset="0"/>
              </a:rPr>
              <a:t>Power</a:t>
            </a:r>
            <a:r>
              <a:rPr lang="en-GB" sz="1800">
                <a:sym typeface="Comic Sans MS" pitchFamily="66" charset="0"/>
              </a:rPr>
              <a:t>     </a:t>
            </a:r>
            <a:r>
              <a:rPr lang="en-GB" sz="1800">
                <a:solidFill>
                  <a:schemeClr val="accent2"/>
                </a:solidFill>
                <a:sym typeface="Comic Sans MS" pitchFamily="66" charset="0"/>
              </a:rPr>
              <a:t> Mass</a:t>
            </a:r>
            <a:r>
              <a:rPr lang="en-GB" sz="1800">
                <a:sym typeface="Comic Sans MS" pitchFamily="66" charset="0"/>
              </a:rPr>
              <a:t>       </a:t>
            </a:r>
            <a:r>
              <a:rPr lang="en-GB" sz="1800">
                <a:solidFill>
                  <a:srgbClr val="990099"/>
                </a:solidFill>
                <a:sym typeface="Comic Sans MS" pitchFamily="66" charset="0"/>
              </a:rPr>
              <a:t>Energy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64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259" grpId="0" bldLvl="2"/>
      <p:bldP spid="86426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Example of a Neutrino Beam</a:t>
            </a:r>
          </a:p>
        </p:txBody>
      </p:sp>
      <p:pic>
        <p:nvPicPr>
          <p:cNvPr id="865283" name="Picture 3" descr="fascioc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1613"/>
            <a:ext cx="9144000" cy="111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5286" name="Text Box 6"/>
          <p:cNvSpPr txBox="1">
            <a:spLocks noChangeArrowheads="1"/>
          </p:cNvSpPr>
          <p:nvPr/>
        </p:nvSpPr>
        <p:spPr bwMode="auto">
          <a:xfrm>
            <a:off x="2087724" y="836712"/>
            <a:ext cx="47005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srgbClr val="FF9900"/>
                </a:solidFill>
                <a:ea typeface="ＭＳ Ｐゴシック" pitchFamily="116" charset="-128"/>
                <a:cs typeface="ＭＳ Ｐゴシック" pitchFamily="116" charset="-128"/>
              </a:rPr>
              <a:t>C</a:t>
            </a:r>
            <a:r>
              <a:rPr lang="en-GB" sz="1600" dirty="0" smtClean="0">
                <a:ea typeface="ＭＳ Ｐゴシック" pitchFamily="116" charset="-128"/>
                <a:cs typeface="ＭＳ Ｐゴシック" pitchFamily="116" charset="-128"/>
              </a:rPr>
              <a:t>ERN</a:t>
            </a:r>
            <a:r>
              <a:rPr lang="en-GB" sz="1600" dirty="0" smtClean="0">
                <a:solidFill>
                  <a:srgbClr val="FF9900"/>
                </a:solidFill>
                <a:ea typeface="ＭＳ Ｐゴシック" pitchFamily="116" charset="-128"/>
                <a:cs typeface="ＭＳ Ｐゴシック" pitchFamily="116" charset="-128"/>
              </a:rPr>
              <a:t> N</a:t>
            </a:r>
            <a:r>
              <a:rPr lang="en-GB" sz="1600" dirty="0" smtClean="0">
                <a:ea typeface="ＭＳ Ｐゴシック" pitchFamily="116" charset="-128"/>
                <a:cs typeface="ＭＳ Ｐゴシック" pitchFamily="116" charset="-128"/>
              </a:rPr>
              <a:t>eutrinos to</a:t>
            </a:r>
            <a:r>
              <a:rPr lang="en-GB" sz="1600" dirty="0" smtClean="0">
                <a:solidFill>
                  <a:srgbClr val="FF9900"/>
                </a:solidFill>
                <a:ea typeface="ＭＳ Ｐゴシック" pitchFamily="116" charset="-128"/>
                <a:cs typeface="ＭＳ Ｐゴシック" pitchFamily="116" charset="-128"/>
              </a:rPr>
              <a:t> G</a:t>
            </a:r>
            <a:r>
              <a:rPr lang="en-GB" sz="1600" dirty="0" smtClean="0">
                <a:ea typeface="ＭＳ Ｐゴシック" pitchFamily="116" charset="-128"/>
                <a:cs typeface="ＭＳ Ｐゴシック" pitchFamily="116" charset="-128"/>
              </a:rPr>
              <a:t>ran</a:t>
            </a:r>
            <a:r>
              <a:rPr lang="en-GB" sz="1600" dirty="0" smtClean="0">
                <a:solidFill>
                  <a:srgbClr val="FF9900"/>
                </a:solidFill>
                <a:ea typeface="ＭＳ Ｐゴシック" pitchFamily="116" charset="-128"/>
                <a:cs typeface="ＭＳ Ｐゴシック" pitchFamily="116" charset="-128"/>
              </a:rPr>
              <a:t> </a:t>
            </a:r>
            <a:r>
              <a:rPr lang="en-GB" sz="1600" dirty="0" err="1" smtClean="0">
                <a:solidFill>
                  <a:srgbClr val="FF9900"/>
                </a:solidFill>
                <a:ea typeface="ＭＳ Ｐゴシック" pitchFamily="116" charset="-128"/>
                <a:cs typeface="ＭＳ Ｐゴシック" pitchFamily="116" charset="-128"/>
              </a:rPr>
              <a:t>S</a:t>
            </a:r>
            <a:r>
              <a:rPr lang="en-GB" sz="1600" dirty="0" err="1" smtClean="0">
                <a:ea typeface="ＭＳ Ｐゴシック" pitchFamily="116" charset="-128"/>
                <a:cs typeface="ＭＳ Ｐゴシック" pitchFamily="116" charset="-128"/>
              </a:rPr>
              <a:t>asso</a:t>
            </a:r>
            <a:r>
              <a:rPr lang="en-GB" sz="1600" dirty="0" smtClean="0">
                <a:solidFill>
                  <a:srgbClr val="FF9900"/>
                </a:solidFill>
                <a:ea typeface="ＭＳ Ｐゴシック" pitchFamily="116" charset="-128"/>
                <a:cs typeface="ＭＳ Ｐゴシック" pitchFamily="116" charset="-128"/>
              </a:rPr>
              <a:t> </a:t>
            </a:r>
            <a:r>
              <a:rPr lang="en-GB" sz="1600" dirty="0" smtClean="0">
                <a:solidFill>
                  <a:schemeClr val="bg2"/>
                </a:solidFill>
                <a:ea typeface="ＭＳ Ｐゴシック" pitchFamily="116" charset="-128"/>
                <a:cs typeface="ＭＳ Ｐゴシック" pitchFamily="116" charset="-128"/>
              </a:rPr>
              <a:t>at </a:t>
            </a:r>
            <a:r>
              <a:rPr lang="en-GB" sz="1600" dirty="0">
                <a:solidFill>
                  <a:schemeClr val="bg2"/>
                </a:solidFill>
                <a:ea typeface="ＭＳ Ｐゴシック" pitchFamily="116" charset="-128"/>
                <a:cs typeface="ＭＳ Ｐゴシック" pitchFamily="116" charset="-128"/>
              </a:rPr>
              <a:t>CERN SPS</a:t>
            </a:r>
          </a:p>
        </p:txBody>
      </p:sp>
      <p:sp>
        <p:nvSpPr>
          <p:cNvPr id="865288" name="Text Box 8"/>
          <p:cNvSpPr txBox="1">
            <a:spLocks noChangeArrowheads="1"/>
          </p:cNvSpPr>
          <p:nvPr/>
        </p:nvSpPr>
        <p:spPr bwMode="auto">
          <a:xfrm>
            <a:off x="1295400" y="1376772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200">
                <a:ea typeface="ＭＳ Ｐゴシック" pitchFamily="116" charset="-128"/>
                <a:cs typeface="ＭＳ Ｐゴシック" pitchFamily="116" charset="-128"/>
              </a:rPr>
              <a:t>450 GeV</a:t>
            </a:r>
          </a:p>
        </p:txBody>
      </p:sp>
      <p:sp>
        <p:nvSpPr>
          <p:cNvPr id="865292" name="Text Box 12"/>
          <p:cNvSpPr txBox="1">
            <a:spLocks noChangeArrowheads="1"/>
          </p:cNvSpPr>
          <p:nvPr/>
        </p:nvSpPr>
        <p:spPr bwMode="auto">
          <a:xfrm>
            <a:off x="6373813" y="1252538"/>
            <a:ext cx="2735262" cy="376237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GB" sz="1800">
                <a:cs typeface="Arial" pitchFamily="34" charset="0"/>
              </a:rPr>
              <a:t>Why Change?</a:t>
            </a:r>
          </a:p>
        </p:txBody>
      </p:sp>
      <p:pic>
        <p:nvPicPr>
          <p:cNvPr id="8765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77" r="2988" b="4699"/>
          <a:stretch/>
        </p:blipFill>
        <p:spPr bwMode="auto">
          <a:xfrm>
            <a:off x="0" y="2849563"/>
            <a:ext cx="4847594" cy="356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65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45836" r="14882" b="21399"/>
          <a:stretch/>
        </p:blipFill>
        <p:spPr bwMode="auto">
          <a:xfrm>
            <a:off x="1295400" y="1177801"/>
            <a:ext cx="5078412" cy="1603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654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66" r="3005" b="11528"/>
          <a:stretch/>
        </p:blipFill>
        <p:spPr bwMode="auto">
          <a:xfrm>
            <a:off x="4932040" y="2846742"/>
            <a:ext cx="4177035" cy="3570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304031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6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6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65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5286" grpId="0"/>
      <p:bldP spid="86529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Another neutrino mystery</a:t>
            </a:r>
            <a:endParaRPr lang="en-GB" dirty="0"/>
          </a:p>
        </p:txBody>
      </p:sp>
      <p:pic>
        <p:nvPicPr>
          <p:cNvPr id="8724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6" t="37959" r="50192" b="19729"/>
          <a:stretch/>
        </p:blipFill>
        <p:spPr bwMode="auto">
          <a:xfrm>
            <a:off x="-508" y="836713"/>
            <a:ext cx="2514599" cy="1584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24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" t="22270" r="40091" b="30421"/>
          <a:stretch/>
        </p:blipFill>
        <p:spPr bwMode="auto">
          <a:xfrm>
            <a:off x="2674546" y="850802"/>
            <a:ext cx="2772308" cy="1618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24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" t="40432" r="34953" b="9349"/>
          <a:stretch/>
        </p:blipFill>
        <p:spPr bwMode="auto">
          <a:xfrm>
            <a:off x="-508" y="2456892"/>
            <a:ext cx="3721884" cy="2012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2454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" t="16577" r="37481" b="6023"/>
          <a:stretch/>
        </p:blipFill>
        <p:spPr bwMode="auto">
          <a:xfrm>
            <a:off x="3815916" y="2528900"/>
            <a:ext cx="2269631" cy="1982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2455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" t="22514" r="32984" b="8741"/>
          <a:stretch/>
        </p:blipFill>
        <p:spPr bwMode="auto">
          <a:xfrm>
            <a:off x="3347864" y="4571979"/>
            <a:ext cx="2701679" cy="2041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2457" name="Picture 9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" t="21782" r="43062" b="23977"/>
          <a:stretch/>
        </p:blipFill>
        <p:spPr bwMode="auto">
          <a:xfrm>
            <a:off x="46569" y="4571979"/>
            <a:ext cx="3013263" cy="2016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2459" name="Picture 11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" t="28929" r="44178" b="7015"/>
          <a:stretch/>
        </p:blipFill>
        <p:spPr bwMode="auto">
          <a:xfrm>
            <a:off x="6479185" y="881921"/>
            <a:ext cx="2421968" cy="2016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7" r="38092" b="2297"/>
          <a:stretch/>
        </p:blipFill>
        <p:spPr bwMode="auto">
          <a:xfrm>
            <a:off x="6156176" y="3140968"/>
            <a:ext cx="2907662" cy="3409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972550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872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750"/>
                                        <p:tgtEl>
                                          <p:spTgt spid="872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750"/>
                                        <p:tgtEl>
                                          <p:spTgt spid="872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87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750"/>
                                        <p:tgtEl>
                                          <p:spTgt spid="872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750"/>
                                        <p:tgtEl>
                                          <p:spTgt spid="872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750"/>
                                        <p:tgtEl>
                                          <p:spTgt spid="87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176083"/>
            <a:ext cx="3276364" cy="24572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was the fuss about?</a:t>
            </a:r>
            <a:endParaRPr lang="en-GB" dirty="0"/>
          </a:p>
        </p:txBody>
      </p:sp>
      <p:pic>
        <p:nvPicPr>
          <p:cNvPr id="8734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7" t="21326" r="32205" b="13098"/>
          <a:stretch/>
        </p:blipFill>
        <p:spPr bwMode="auto">
          <a:xfrm>
            <a:off x="35496" y="908720"/>
            <a:ext cx="4217810" cy="5616624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734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6536" r="11910" b="40388"/>
          <a:stretch/>
        </p:blipFill>
        <p:spPr bwMode="auto">
          <a:xfrm>
            <a:off x="4355976" y="1048745"/>
            <a:ext cx="4744502" cy="1660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311579" y="2852936"/>
                <a:ext cx="4760921" cy="1344727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GB" sz="1800" b="0" dirty="0" smtClean="0"/>
                  <a:t>This anomaly corresponds to a relative difference </a:t>
                </a:r>
                <a:r>
                  <a:rPr lang="en-GB" sz="1800" b="0" dirty="0"/>
                  <a:t>of the </a:t>
                </a:r>
                <a:r>
                  <a:rPr lang="en-GB" sz="1800" b="0" dirty="0" err="1"/>
                  <a:t>muon</a:t>
                </a:r>
                <a:r>
                  <a:rPr lang="en-GB" sz="1800" b="0" dirty="0"/>
                  <a:t> neutrino velocity with respect to the speed of light </a:t>
                </a:r>
                <a:endParaRPr lang="en-GB" sz="1800" b="0" dirty="0" smtClean="0"/>
              </a:p>
              <a:p>
                <a:pPr algn="ctr"/>
                <a14:m>
                  <m:oMath xmlns:m="http://schemas.openxmlformats.org/officeDocument/2006/math">
                    <m:box>
                      <m:boxPr>
                        <m:ctrlPr>
                          <a:rPr lang="en-GB" sz="1600" b="0" i="1" smtClean="0">
                            <a:latin typeface="Cambria Math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16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16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GB" sz="1600" b="0" i="1" smtClean="0">
                                <a:latin typeface="Cambria Math"/>
                              </a:rPr>
                              <m:t>𝑣</m:t>
                            </m:r>
                            <m:r>
                              <a:rPr lang="en-GB" sz="16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GB" sz="1600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GB" sz="1600" b="0" i="1" smtClean="0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GB" sz="1600" b="0" i="1" smtClean="0">
                                <a:latin typeface="Cambria Math"/>
                              </a:rPr>
                              <m:t>𝑐</m:t>
                            </m:r>
                          </m:den>
                        </m:f>
                      </m:e>
                    </m:box>
                    <m:r>
                      <a:rPr lang="en-GB" sz="1600" b="0" i="1" smtClean="0">
                        <a:latin typeface="Cambria Math"/>
                      </a:rPr>
                      <m:t>=(2.48</m:t>
                    </m:r>
                    <m:r>
                      <a:rPr lang="en-GB" sz="1600" b="0" i="1" smtClean="0">
                        <a:latin typeface="Cambria Math"/>
                        <a:ea typeface="Cambria Math"/>
                      </a:rPr>
                      <m:t>±0.28 </m:t>
                    </m:r>
                    <m:d>
                      <m:dPr>
                        <m:ctrlPr>
                          <a:rPr lang="en-GB" sz="16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𝑠𝑡𝑎𝑡</m:t>
                        </m:r>
                      </m:e>
                    </m:d>
                    <m:r>
                      <a:rPr lang="en-GB" sz="1600" b="0" i="1" smtClean="0">
                        <a:latin typeface="Cambria Math"/>
                        <a:ea typeface="Cambria Math"/>
                      </a:rPr>
                      <m:t>±0.30 </m:t>
                    </m:r>
                    <m:d>
                      <m:dPr>
                        <m:ctrlPr>
                          <a:rPr lang="en-GB" sz="16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𝑠𝑦𝑠𝑡</m:t>
                        </m:r>
                      </m:e>
                    </m:d>
                    <m:r>
                      <a:rPr lang="en-GB" sz="1600" b="0" i="1" smtClean="0">
                        <a:latin typeface="Cambria Math"/>
                        <a:ea typeface="Cambria Math"/>
                      </a:rPr>
                      <m:t>) ×</m:t>
                    </m:r>
                    <m:sSup>
                      <m:sSupPr>
                        <m:ctrlPr>
                          <a:rPr lang="en-GB" sz="16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GB" sz="1600" b="0" i="1" smtClean="0">
                            <a:latin typeface="Cambria Math"/>
                            <a:ea typeface="Cambria Math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GB" sz="1600" b="0" dirty="0"/>
                  <a:t>.</a:t>
                </a:r>
                <a:endParaRPr lang="en-GB" b="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1579" y="2852936"/>
                <a:ext cx="4760921" cy="134472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 bwMode="auto">
          <a:xfrm>
            <a:off x="5220072" y="2276872"/>
            <a:ext cx="1471967" cy="14401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340" y="5553236"/>
            <a:ext cx="1392155" cy="104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53939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 it true?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(sadly) probably not</a:t>
            </a:r>
          </a:p>
          <a:p>
            <a:pPr lvl="1"/>
            <a:r>
              <a:rPr lang="en-GB" sz="2000" dirty="0" smtClean="0"/>
              <a:t>The experiment may not be “wrong”</a:t>
            </a:r>
          </a:p>
          <a:p>
            <a:pPr marL="457200" lvl="1" indent="0">
              <a:buNone/>
            </a:pPr>
            <a:r>
              <a:rPr lang="en-GB" sz="2000" dirty="0" smtClean="0"/>
              <a:t>	but may be less exciting than proving </a:t>
            </a:r>
          </a:p>
          <a:p>
            <a:pPr marL="914400" lvl="2" indent="0">
              <a:buNone/>
            </a:pPr>
            <a:r>
              <a:rPr lang="en-GB" sz="1800" dirty="0" smtClean="0"/>
              <a:t>“Einstein was wrong”</a:t>
            </a:r>
          </a:p>
          <a:p>
            <a:pPr marL="514350" lvl="1" indent="0">
              <a:buNone/>
            </a:pPr>
            <a:r>
              <a:rPr lang="en-GB" sz="2000" dirty="0" smtClean="0"/>
              <a:t>	and might nevertheless be</a:t>
            </a:r>
          </a:p>
          <a:p>
            <a:pPr marL="914400" lvl="2" indent="0">
              <a:buNone/>
            </a:pPr>
            <a:r>
              <a:rPr lang="en-GB" sz="1800" dirty="0" smtClean="0"/>
              <a:t>“interesting physics”</a:t>
            </a:r>
          </a:p>
          <a:p>
            <a:pPr marL="3657600" lvl="8" indent="0">
              <a:buNone/>
            </a:pPr>
            <a:endParaRPr lang="en-GB" sz="1600" dirty="0"/>
          </a:p>
          <a:p>
            <a:pPr marL="571500" indent="-457200"/>
            <a:r>
              <a:rPr lang="en-GB" sz="2400" dirty="0" smtClean="0"/>
              <a:t>“Good science” means</a:t>
            </a:r>
          </a:p>
          <a:p>
            <a:pPr marL="971550" lvl="1" indent="-457200"/>
            <a:r>
              <a:rPr lang="en-GB" sz="2000" dirty="0" smtClean="0"/>
              <a:t>Observing</a:t>
            </a:r>
          </a:p>
          <a:p>
            <a:pPr marL="971550" lvl="1" indent="-457200"/>
            <a:r>
              <a:rPr lang="en-GB" sz="2000" dirty="0" smtClean="0"/>
              <a:t>Reporting</a:t>
            </a:r>
          </a:p>
          <a:p>
            <a:pPr marL="971550" lvl="1" indent="-457200"/>
            <a:r>
              <a:rPr lang="en-GB" sz="2000" dirty="0" smtClean="0"/>
              <a:t>Speculating</a:t>
            </a:r>
          </a:p>
          <a:p>
            <a:pPr marL="971550" lvl="1" indent="-457200"/>
            <a:r>
              <a:rPr lang="en-GB" sz="2000" dirty="0" smtClean="0"/>
              <a:t>Experimenting</a:t>
            </a:r>
          </a:p>
          <a:p>
            <a:pPr marL="971550" lvl="1" indent="-457200"/>
            <a:r>
              <a:rPr lang="en-GB" sz="2000" dirty="0" smtClean="0"/>
              <a:t>Repeating </a:t>
            </a:r>
          </a:p>
          <a:p>
            <a:pPr marL="971550" lvl="1" indent="-457200"/>
            <a:r>
              <a:rPr lang="en-GB" sz="2000" dirty="0" smtClean="0"/>
              <a:t>Explaining</a:t>
            </a:r>
          </a:p>
          <a:p>
            <a:pPr marL="971550" lvl="1" indent="-45720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379535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“Off Axis” trick</a:t>
            </a:r>
          </a:p>
        </p:txBody>
      </p:sp>
      <p:sp>
        <p:nvSpPr>
          <p:cNvPr id="87142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84213" y="3984625"/>
            <a:ext cx="7772400" cy="641350"/>
          </a:xfrm>
        </p:spPr>
        <p:txBody>
          <a:bodyPr/>
          <a:lstStyle/>
          <a:p>
            <a:r>
              <a:rPr lang="en-GB" sz="2000"/>
              <a:t>Short baselines (~100m) have large acceptances (~10mr)</a:t>
            </a:r>
          </a:p>
        </p:txBody>
      </p:sp>
      <p:sp>
        <p:nvSpPr>
          <p:cNvPr id="871428" name="Oval 4"/>
          <p:cNvSpPr>
            <a:spLocks noChangeArrowheads="1"/>
          </p:cNvSpPr>
          <p:nvPr/>
        </p:nvSpPr>
        <p:spPr bwMode="auto">
          <a:xfrm>
            <a:off x="827088" y="2349500"/>
            <a:ext cx="935037" cy="9350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1429" name="Line 5"/>
          <p:cNvSpPr>
            <a:spLocks noChangeShapeType="1"/>
          </p:cNvSpPr>
          <p:nvPr/>
        </p:nvSpPr>
        <p:spPr bwMode="auto">
          <a:xfrm>
            <a:off x="684213" y="2349500"/>
            <a:ext cx="77755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71430" name="Oval 6"/>
          <p:cNvSpPr>
            <a:spLocks noChangeArrowheads="1"/>
          </p:cNvSpPr>
          <p:nvPr/>
        </p:nvSpPr>
        <p:spPr bwMode="auto">
          <a:xfrm>
            <a:off x="971550" y="2349500"/>
            <a:ext cx="1584325" cy="9350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1431" name="Line 7"/>
          <p:cNvSpPr>
            <a:spLocks noChangeShapeType="1"/>
          </p:cNvSpPr>
          <p:nvPr/>
        </p:nvSpPr>
        <p:spPr bwMode="auto">
          <a:xfrm>
            <a:off x="684213" y="3286125"/>
            <a:ext cx="77755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71432" name="Oval 8"/>
          <p:cNvSpPr>
            <a:spLocks noChangeArrowheads="1"/>
          </p:cNvSpPr>
          <p:nvPr/>
        </p:nvSpPr>
        <p:spPr bwMode="auto">
          <a:xfrm>
            <a:off x="1116013" y="2351088"/>
            <a:ext cx="2663825" cy="9350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1433" name="Oval 9"/>
          <p:cNvSpPr>
            <a:spLocks noChangeArrowheads="1"/>
          </p:cNvSpPr>
          <p:nvPr/>
        </p:nvSpPr>
        <p:spPr bwMode="auto">
          <a:xfrm>
            <a:off x="1187450" y="2349500"/>
            <a:ext cx="3816350" cy="9350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1434" name="Oval 10"/>
          <p:cNvSpPr>
            <a:spLocks noChangeArrowheads="1"/>
          </p:cNvSpPr>
          <p:nvPr/>
        </p:nvSpPr>
        <p:spPr bwMode="auto">
          <a:xfrm>
            <a:off x="1258888" y="2349500"/>
            <a:ext cx="4968875" cy="9350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1435" name="Oval 11"/>
          <p:cNvSpPr>
            <a:spLocks noChangeArrowheads="1"/>
          </p:cNvSpPr>
          <p:nvPr/>
        </p:nvSpPr>
        <p:spPr bwMode="auto">
          <a:xfrm>
            <a:off x="1331913" y="2351088"/>
            <a:ext cx="6119812" cy="93503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871436" name="Group 12"/>
          <p:cNvGrpSpPr>
            <a:grpSpLocks/>
          </p:cNvGrpSpPr>
          <p:nvPr/>
        </p:nvGrpSpPr>
        <p:grpSpPr bwMode="auto">
          <a:xfrm>
            <a:off x="684213" y="1196975"/>
            <a:ext cx="7920037" cy="2447925"/>
            <a:chOff x="431" y="754"/>
            <a:chExt cx="4989" cy="1542"/>
          </a:xfrm>
        </p:grpSpPr>
        <p:sp>
          <p:nvSpPr>
            <p:cNvPr id="871437" name="Line 13"/>
            <p:cNvSpPr>
              <a:spLocks noChangeShapeType="1"/>
            </p:cNvSpPr>
            <p:nvPr/>
          </p:nvSpPr>
          <p:spPr bwMode="auto">
            <a:xfrm flipV="1">
              <a:off x="839" y="754"/>
              <a:ext cx="0" cy="154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1438" name="Line 14"/>
            <p:cNvSpPr>
              <a:spLocks noChangeShapeType="1"/>
            </p:cNvSpPr>
            <p:nvPr/>
          </p:nvSpPr>
          <p:spPr bwMode="auto">
            <a:xfrm>
              <a:off x="839" y="1797"/>
              <a:ext cx="453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1439" name="Text Box 15"/>
            <p:cNvSpPr txBox="1">
              <a:spLocks noChangeArrowheads="1"/>
            </p:cNvSpPr>
            <p:nvPr/>
          </p:nvSpPr>
          <p:spPr bwMode="auto">
            <a:xfrm>
              <a:off x="5057" y="1797"/>
              <a:ext cx="363" cy="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GB" sz="1800"/>
                <a:t>P</a:t>
              </a:r>
              <a:r>
                <a:rPr lang="en-GB" sz="1800" baseline="-25000">
                  <a:latin typeface="Comic Sans MS" pitchFamily="66" charset="0"/>
                </a:rPr>
                <a:t>n</a:t>
              </a:r>
              <a:r>
                <a:rPr lang="en-GB" sz="1800" baseline="-25000"/>
                <a:t>,L</a:t>
              </a:r>
              <a:endParaRPr lang="en-GB" sz="1000" baseline="-25000"/>
            </a:p>
            <a:p>
              <a:pPr eaLnBrk="1" hangingPunct="1"/>
              <a:r>
                <a:rPr lang="en-GB" sz="1000"/>
                <a:t>GeV/c</a:t>
              </a:r>
            </a:p>
          </p:txBody>
        </p:sp>
        <p:sp>
          <p:nvSpPr>
            <p:cNvPr id="871440" name="Text Box 16"/>
            <p:cNvSpPr txBox="1">
              <a:spLocks noChangeArrowheads="1"/>
            </p:cNvSpPr>
            <p:nvPr/>
          </p:nvSpPr>
          <p:spPr bwMode="auto">
            <a:xfrm>
              <a:off x="431" y="754"/>
              <a:ext cx="453" cy="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GB" sz="1800"/>
                <a:t>P</a:t>
              </a:r>
              <a:r>
                <a:rPr lang="en-GB" sz="1800" baseline="-25000">
                  <a:latin typeface="Comic Sans MS" pitchFamily="66" charset="0"/>
                </a:rPr>
                <a:t>n</a:t>
              </a:r>
              <a:r>
                <a:rPr lang="en-GB" sz="1800" baseline="-25000"/>
                <a:t>,T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GB" sz="1600" baseline="-25000"/>
                <a:t>GeV/c</a:t>
              </a:r>
              <a:endParaRPr lang="en-GB" sz="1600" b="0"/>
            </a:p>
          </p:txBody>
        </p:sp>
        <p:sp>
          <p:nvSpPr>
            <p:cNvPr id="871441" name="Line 17"/>
            <p:cNvSpPr>
              <a:spLocks noChangeShapeType="1"/>
            </p:cNvSpPr>
            <p:nvPr/>
          </p:nvSpPr>
          <p:spPr bwMode="auto">
            <a:xfrm>
              <a:off x="1610" y="1751"/>
              <a:ext cx="0" cy="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1442" name="Line 18"/>
            <p:cNvSpPr>
              <a:spLocks noChangeShapeType="1"/>
            </p:cNvSpPr>
            <p:nvPr/>
          </p:nvSpPr>
          <p:spPr bwMode="auto">
            <a:xfrm>
              <a:off x="2381" y="1751"/>
              <a:ext cx="0" cy="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1443" name="Line 19"/>
            <p:cNvSpPr>
              <a:spLocks noChangeShapeType="1"/>
            </p:cNvSpPr>
            <p:nvPr/>
          </p:nvSpPr>
          <p:spPr bwMode="auto">
            <a:xfrm>
              <a:off x="3152" y="1751"/>
              <a:ext cx="0" cy="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1444" name="Line 20"/>
            <p:cNvSpPr>
              <a:spLocks noChangeShapeType="1"/>
            </p:cNvSpPr>
            <p:nvPr/>
          </p:nvSpPr>
          <p:spPr bwMode="auto">
            <a:xfrm>
              <a:off x="3923" y="1751"/>
              <a:ext cx="0" cy="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1445" name="Line 21"/>
            <p:cNvSpPr>
              <a:spLocks noChangeShapeType="1"/>
            </p:cNvSpPr>
            <p:nvPr/>
          </p:nvSpPr>
          <p:spPr bwMode="auto">
            <a:xfrm>
              <a:off x="4694" y="1751"/>
              <a:ext cx="0" cy="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1446" name="Line 22"/>
            <p:cNvSpPr>
              <a:spLocks noChangeShapeType="1"/>
            </p:cNvSpPr>
            <p:nvPr/>
          </p:nvSpPr>
          <p:spPr bwMode="auto">
            <a:xfrm flipH="1">
              <a:off x="793" y="1479"/>
              <a:ext cx="9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1447" name="Text Box 23"/>
            <p:cNvSpPr txBox="1">
              <a:spLocks noChangeArrowheads="1"/>
            </p:cNvSpPr>
            <p:nvPr/>
          </p:nvSpPr>
          <p:spPr bwMode="auto">
            <a:xfrm>
              <a:off x="522" y="1389"/>
              <a:ext cx="36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GB" sz="1200"/>
                <a:t>0.03</a:t>
              </a:r>
            </a:p>
          </p:txBody>
        </p:sp>
        <p:sp>
          <p:nvSpPr>
            <p:cNvPr id="871448" name="Text Box 24"/>
            <p:cNvSpPr txBox="1">
              <a:spLocks noChangeArrowheads="1"/>
            </p:cNvSpPr>
            <p:nvPr/>
          </p:nvSpPr>
          <p:spPr bwMode="auto">
            <a:xfrm>
              <a:off x="1429" y="1851"/>
              <a:ext cx="36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GB" sz="1200"/>
                <a:t>1</a:t>
              </a:r>
            </a:p>
          </p:txBody>
        </p:sp>
        <p:sp>
          <p:nvSpPr>
            <p:cNvPr id="871449" name="Text Box 25"/>
            <p:cNvSpPr txBox="1">
              <a:spLocks noChangeArrowheads="1"/>
            </p:cNvSpPr>
            <p:nvPr/>
          </p:nvSpPr>
          <p:spPr bwMode="auto">
            <a:xfrm>
              <a:off x="2200" y="1851"/>
              <a:ext cx="36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GB" sz="1200"/>
                <a:t>2</a:t>
              </a:r>
            </a:p>
          </p:txBody>
        </p:sp>
        <p:sp>
          <p:nvSpPr>
            <p:cNvPr id="871450" name="Text Box 26"/>
            <p:cNvSpPr txBox="1">
              <a:spLocks noChangeArrowheads="1"/>
            </p:cNvSpPr>
            <p:nvPr/>
          </p:nvSpPr>
          <p:spPr bwMode="auto">
            <a:xfrm>
              <a:off x="2972" y="1842"/>
              <a:ext cx="36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GB" sz="1200"/>
                <a:t>3</a:t>
              </a:r>
            </a:p>
          </p:txBody>
        </p:sp>
        <p:sp>
          <p:nvSpPr>
            <p:cNvPr id="871451" name="Text Box 27"/>
            <p:cNvSpPr txBox="1">
              <a:spLocks noChangeArrowheads="1"/>
            </p:cNvSpPr>
            <p:nvPr/>
          </p:nvSpPr>
          <p:spPr bwMode="auto">
            <a:xfrm>
              <a:off x="3743" y="1842"/>
              <a:ext cx="36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GB" sz="1200"/>
                <a:t>4</a:t>
              </a:r>
            </a:p>
          </p:txBody>
        </p:sp>
        <p:sp>
          <p:nvSpPr>
            <p:cNvPr id="871452" name="Text Box 28"/>
            <p:cNvSpPr txBox="1">
              <a:spLocks noChangeArrowheads="1"/>
            </p:cNvSpPr>
            <p:nvPr/>
          </p:nvSpPr>
          <p:spPr bwMode="auto">
            <a:xfrm>
              <a:off x="4513" y="1842"/>
              <a:ext cx="36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GB" sz="1200"/>
                <a:t>5</a:t>
              </a:r>
            </a:p>
          </p:txBody>
        </p:sp>
        <p:sp>
          <p:nvSpPr>
            <p:cNvPr id="871453" name="Line 29"/>
            <p:cNvSpPr>
              <a:spLocks noChangeShapeType="1"/>
            </p:cNvSpPr>
            <p:nvPr/>
          </p:nvSpPr>
          <p:spPr bwMode="auto">
            <a:xfrm flipH="1">
              <a:off x="793" y="2122"/>
              <a:ext cx="9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1454" name="Text Box 30"/>
            <p:cNvSpPr txBox="1">
              <a:spLocks noChangeArrowheads="1"/>
            </p:cNvSpPr>
            <p:nvPr/>
          </p:nvSpPr>
          <p:spPr bwMode="auto">
            <a:xfrm>
              <a:off x="522" y="1979"/>
              <a:ext cx="36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/>
              <a:r>
                <a:rPr lang="en-GB" sz="1200"/>
                <a:t>-0.03</a:t>
              </a:r>
            </a:p>
          </p:txBody>
        </p:sp>
      </p:grpSp>
      <p:sp>
        <p:nvSpPr>
          <p:cNvPr id="871455" name="AutoShape 31"/>
          <p:cNvSpPr>
            <a:spLocks noChangeArrowheads="1"/>
          </p:cNvSpPr>
          <p:nvPr/>
        </p:nvSpPr>
        <p:spPr bwMode="auto">
          <a:xfrm rot="16200000">
            <a:off x="3600451" y="-279400"/>
            <a:ext cx="1655762" cy="6192837"/>
          </a:xfrm>
          <a:prstGeom prst="triangle">
            <a:avLst>
              <a:gd name="adj" fmla="val 50000"/>
            </a:avLst>
          </a:prstGeom>
          <a:solidFill>
            <a:srgbClr val="333399">
              <a:alpha val="46001"/>
            </a:srgbClr>
          </a:solidFill>
          <a:ln w="38100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1456" name="Rectangle 32"/>
          <p:cNvSpPr>
            <a:spLocks noChangeArrowheads="1"/>
          </p:cNvSpPr>
          <p:nvPr/>
        </p:nvSpPr>
        <p:spPr bwMode="auto">
          <a:xfrm>
            <a:off x="303213" y="4621213"/>
            <a:ext cx="8229600" cy="60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2000">
                <a:solidFill>
                  <a:srgbClr val="FF0000"/>
                </a:solidFill>
                <a:cs typeface="Arial" pitchFamily="34" charset="0"/>
              </a:rPr>
              <a:t>Long baselines (&gt;100km) have small acceptances (~10</a:t>
            </a:r>
            <a:r>
              <a:rPr lang="en-GB" sz="2000">
                <a:solidFill>
                  <a:srgbClr val="FF0000"/>
                </a:solidFill>
                <a:latin typeface="Comic Sans MS" pitchFamily="66" charset="0"/>
                <a:cs typeface="Arial" pitchFamily="34" charset="0"/>
              </a:rPr>
              <a:t>m</a:t>
            </a:r>
            <a:r>
              <a:rPr lang="en-GB" sz="2000">
                <a:solidFill>
                  <a:srgbClr val="FF0000"/>
                </a:solidFill>
                <a:cs typeface="Arial" pitchFamily="34" charset="0"/>
              </a:rPr>
              <a:t>r)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GB" sz="1800">
                <a:solidFill>
                  <a:srgbClr val="FF0000"/>
                </a:solidFill>
                <a:cs typeface="Arial" pitchFamily="34" charset="0"/>
              </a:rPr>
              <a:t>Similar spectrum</a:t>
            </a:r>
          </a:p>
        </p:txBody>
      </p:sp>
      <p:sp>
        <p:nvSpPr>
          <p:cNvPr id="871457" name="AutoShape 33"/>
          <p:cNvSpPr>
            <a:spLocks noChangeArrowheads="1"/>
          </p:cNvSpPr>
          <p:nvPr/>
        </p:nvSpPr>
        <p:spPr bwMode="auto">
          <a:xfrm rot="16200000">
            <a:off x="4573588" y="-460375"/>
            <a:ext cx="141288" cy="6624637"/>
          </a:xfrm>
          <a:prstGeom prst="triangle">
            <a:avLst>
              <a:gd name="adj" fmla="val 50000"/>
            </a:avLst>
          </a:prstGeom>
          <a:solidFill>
            <a:srgbClr val="FF0000">
              <a:alpha val="46001"/>
            </a:srgbClr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1458" name="Rectangle 34"/>
          <p:cNvSpPr>
            <a:spLocks noChangeArrowheads="1"/>
          </p:cNvSpPr>
          <p:nvPr/>
        </p:nvSpPr>
        <p:spPr bwMode="auto">
          <a:xfrm>
            <a:off x="303213" y="5629275"/>
            <a:ext cx="8229600" cy="89535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sz="2000">
                <a:solidFill>
                  <a:srgbClr val="990099"/>
                </a:solidFill>
                <a:cs typeface="Arial" pitchFamily="34" charset="0"/>
              </a:rPr>
              <a:t>Long baselines </a:t>
            </a:r>
            <a:r>
              <a:rPr lang="en-GB" sz="2000" i="1">
                <a:solidFill>
                  <a:srgbClr val="990099"/>
                </a:solidFill>
                <a:cs typeface="Arial" pitchFamily="34" charset="0"/>
              </a:rPr>
              <a:t>Off Axis</a:t>
            </a:r>
            <a:endParaRPr lang="en-GB" sz="2000">
              <a:solidFill>
                <a:srgbClr val="990099"/>
              </a:solidFill>
              <a:cs typeface="Arial" pitchFamily="34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GB" sz="1800">
                <a:solidFill>
                  <a:srgbClr val="990099"/>
                </a:solidFill>
                <a:cs typeface="Arial" pitchFamily="34" charset="0"/>
              </a:rPr>
              <a:t>Different spectrum</a:t>
            </a:r>
          </a:p>
        </p:txBody>
      </p:sp>
      <p:sp>
        <p:nvSpPr>
          <p:cNvPr id="871459" name="AutoShape 35"/>
          <p:cNvSpPr>
            <a:spLocks noChangeArrowheads="1"/>
          </p:cNvSpPr>
          <p:nvPr/>
        </p:nvSpPr>
        <p:spPr bwMode="auto">
          <a:xfrm rot="15300000">
            <a:off x="4500563" y="-1322387"/>
            <a:ext cx="141287" cy="6624637"/>
          </a:xfrm>
          <a:prstGeom prst="triangle">
            <a:avLst>
              <a:gd name="adj" fmla="val 50000"/>
            </a:avLst>
          </a:prstGeom>
          <a:solidFill>
            <a:srgbClr val="990099">
              <a:alpha val="46001"/>
            </a:srgbClr>
          </a:solidFill>
          <a:ln w="38100" algn="ctr">
            <a:solidFill>
              <a:srgbClr val="9900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871460" name="Object 36"/>
          <p:cNvGraphicFramePr>
            <a:graphicFrameLocks noGrp="1" noChangeAspect="1"/>
          </p:cNvGraphicFramePr>
          <p:nvPr>
            <p:ph sz="half" idx="1"/>
          </p:nvPr>
        </p:nvGraphicFramePr>
        <p:xfrm>
          <a:off x="1187450" y="981075"/>
          <a:ext cx="6840538" cy="549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512" name="CorelDRAW" r:id="rId3" imgW="5350320" imgH="4294080" progId="CorelDRAW.Graphic.9">
                  <p:embed/>
                </p:oleObj>
              </mc:Choice>
              <mc:Fallback>
                <p:oleObj name="CorelDRAW" r:id="rId3" imgW="5350320" imgH="4294080" progId="CorelDRAW.Graphic.9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981075"/>
                        <a:ext cx="6840538" cy="5492750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w="57150" cmpd="sng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71461" name="Text Box 37"/>
          <p:cNvSpPr txBox="1">
            <a:spLocks noChangeArrowheads="1"/>
          </p:cNvSpPr>
          <p:nvPr/>
        </p:nvSpPr>
        <p:spPr bwMode="auto">
          <a:xfrm>
            <a:off x="468313" y="6597650"/>
            <a:ext cx="72723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EFD1"/>
                    </a:gs>
                    <a:gs pos="64999">
                      <a:srgbClr val="F0EBD5"/>
                    </a:gs>
                    <a:gs pos="100000">
                      <a:srgbClr val="D1C39F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8001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2573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1717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900" b="0">
                <a:latin typeface="Arial" pitchFamily="34" charset="0"/>
              </a:rPr>
              <a:t>D. Beavis et al., “Long Baseline Neutrino Oscillation Experiment, E889, Physics Design Report,”  BNL-52459, (1995)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7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71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71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71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7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7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714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7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714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714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714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7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714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71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71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714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7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871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1427" grpId="0" build="p"/>
      <p:bldP spid="871428" grpId="0" animBg="1"/>
      <p:bldP spid="871429" grpId="0" animBg="1"/>
      <p:bldP spid="871430" grpId="0" animBg="1"/>
      <p:bldP spid="871431" grpId="0" animBg="1"/>
      <p:bldP spid="871432" grpId="0" animBg="1"/>
      <p:bldP spid="871433" grpId="0" animBg="1"/>
      <p:bldP spid="871434" grpId="0" animBg="1"/>
      <p:bldP spid="871435" grpId="0" animBg="1"/>
      <p:bldP spid="871455" grpId="0" animBg="1"/>
      <p:bldP spid="871456" grpId="0" build="p"/>
      <p:bldP spid="871457" grpId="0" animBg="1"/>
      <p:bldP spid="871458" grpId="0" build="p" animBg="1"/>
      <p:bldP spid="87145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1" name="Rectangle 3"/>
          <p:cNvSpPr>
            <a:spLocks noGrp="1" noChangeArrowheads="1"/>
          </p:cNvSpPr>
          <p:nvPr>
            <p:ph type="title"/>
          </p:nvPr>
        </p:nvSpPr>
        <p:spPr>
          <a:xfrm>
            <a:off x="1620838" y="0"/>
            <a:ext cx="6791325" cy="665163"/>
          </a:xfrm>
        </p:spPr>
        <p:txBody>
          <a:bodyPr/>
          <a:lstStyle/>
          <a:p>
            <a:r>
              <a:rPr lang="en-GB" dirty="0"/>
              <a:t>T2K &amp; </a:t>
            </a:r>
            <a:r>
              <a:rPr lang="en-GB" dirty="0" smtClean="0"/>
              <a:t>No</a:t>
            </a:r>
            <a:r>
              <a:rPr lang="en-GB" dirty="0" smtClean="0">
                <a:latin typeface="Symbol" pitchFamily="18" charset="2"/>
              </a:rPr>
              <a:t>n</a:t>
            </a:r>
            <a:r>
              <a:rPr lang="en-GB" dirty="0" smtClean="0"/>
              <a:t>a</a:t>
            </a:r>
            <a:endParaRPr lang="en-GB" dirty="0"/>
          </a:p>
        </p:txBody>
      </p:sp>
      <p:grpSp>
        <p:nvGrpSpPr>
          <p:cNvPr id="872452" name="Group 4"/>
          <p:cNvGrpSpPr>
            <a:grpSpLocks/>
          </p:cNvGrpSpPr>
          <p:nvPr/>
        </p:nvGrpSpPr>
        <p:grpSpPr bwMode="auto">
          <a:xfrm>
            <a:off x="107950" y="981075"/>
            <a:ext cx="5300663" cy="3182938"/>
            <a:chOff x="142" y="769"/>
            <a:chExt cx="5460" cy="3276"/>
          </a:xfrm>
        </p:grpSpPr>
        <p:pic>
          <p:nvPicPr>
            <p:cNvPr id="872453" name="Picture 5" descr="NEW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" y="769"/>
              <a:ext cx="4808" cy="3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72454" name="Text Box 6"/>
            <p:cNvSpPr txBox="1">
              <a:spLocks noChangeArrowheads="1"/>
            </p:cNvSpPr>
            <p:nvPr/>
          </p:nvSpPr>
          <p:spPr bwMode="auto">
            <a:xfrm>
              <a:off x="2340" y="1424"/>
              <a:ext cx="1305" cy="47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0"/>
                </a:spcBef>
              </a:pPr>
              <a:r>
                <a:rPr kumimoji="1" lang="en-US" altLang="ja-JP" sz="1200" b="0">
                  <a:solidFill>
                    <a:srgbClr val="000066"/>
                  </a:solidFill>
                  <a:latin typeface="Helvetica" pitchFamily="34" charset="0"/>
                  <a:ea typeface="ＭＳ Ｐゴシック" pitchFamily="116" charset="-128"/>
                </a:rPr>
                <a:t>295km</a:t>
              </a:r>
            </a:p>
            <a:p>
              <a:pPr algn="ctr" eaLnBrk="1" hangingPunct="1">
                <a:spcBef>
                  <a:spcPct val="0"/>
                </a:spcBef>
              </a:pPr>
              <a:r>
                <a:rPr kumimoji="1" lang="en-US" altLang="ja-JP" sz="1200" b="0">
                  <a:solidFill>
                    <a:srgbClr val="000066"/>
                  </a:solidFill>
                  <a:latin typeface="ＭＳ Ｐゴシック" pitchFamily="116" charset="-128"/>
                  <a:ea typeface="ＭＳ Ｐゴシック" pitchFamily="116" charset="-128"/>
                </a:rPr>
                <a:t>&lt;</a:t>
              </a:r>
              <a:r>
                <a:rPr kumimoji="1" lang="en-US" altLang="ja-JP" sz="1200" b="0">
                  <a:solidFill>
                    <a:srgbClr val="000066"/>
                  </a:solidFill>
                  <a:latin typeface="Helvetica" pitchFamily="34" charset="0"/>
                  <a:ea typeface="ＭＳ Ｐゴシック" pitchFamily="116" charset="-128"/>
                </a:rPr>
                <a:t>E</a:t>
              </a:r>
              <a:r>
                <a:rPr kumimoji="1" lang="en-US" altLang="ja-JP" sz="1200" b="0">
                  <a:solidFill>
                    <a:srgbClr val="000066"/>
                  </a:solidFill>
                  <a:latin typeface="Comic Sans MS" pitchFamily="66" charset="0"/>
                  <a:ea typeface="ＭＳ Ｐゴシック" pitchFamily="116" charset="-128"/>
                </a:rPr>
                <a:t>n</a:t>
              </a:r>
              <a:r>
                <a:rPr kumimoji="1" lang="en-US" altLang="ja-JP" sz="1200" b="0">
                  <a:solidFill>
                    <a:srgbClr val="000066"/>
                  </a:solidFill>
                  <a:latin typeface="ＭＳ Ｐゴシック" pitchFamily="116" charset="-128"/>
                  <a:ea typeface="ＭＳ Ｐゴシック" pitchFamily="116" charset="-128"/>
                </a:rPr>
                <a:t>&gt;</a:t>
              </a:r>
              <a:r>
                <a:rPr kumimoji="1" lang="en-US" altLang="ja-JP" sz="1200" b="0">
                  <a:solidFill>
                    <a:srgbClr val="000066"/>
                  </a:solidFill>
                  <a:latin typeface="Helvetica" pitchFamily="34" charset="0"/>
                  <a:ea typeface="ＭＳ Ｐゴシック" pitchFamily="116" charset="-128"/>
                </a:rPr>
                <a:t>~0.7GeV</a:t>
              </a:r>
              <a:endParaRPr kumimoji="1" lang="el-GR" altLang="ja-JP" sz="1200" b="0">
                <a:solidFill>
                  <a:srgbClr val="000066"/>
                </a:solidFill>
                <a:latin typeface="Helvetica" pitchFamily="34" charset="0"/>
              </a:endParaRPr>
            </a:p>
          </p:txBody>
        </p:sp>
        <p:pic>
          <p:nvPicPr>
            <p:cNvPr id="872455" name="Picture 7" descr="hyper-k-0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" y="2177"/>
              <a:ext cx="2206" cy="1368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72456" name="Picture 8" descr="jhflayout01020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0" y="2199"/>
              <a:ext cx="1532" cy="1220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rgbClr val="FFFF00"/>
              </a:solidFill>
              <a:miter lim="800000"/>
              <a:headEnd/>
              <a:tailEnd/>
            </a:ln>
          </p:spPr>
        </p:pic>
        <p:sp>
          <p:nvSpPr>
            <p:cNvPr id="872457" name="Oval 9"/>
            <p:cNvSpPr>
              <a:spLocks noChangeArrowheads="1"/>
            </p:cNvSpPr>
            <p:nvPr/>
          </p:nvSpPr>
          <p:spPr bwMode="auto">
            <a:xfrm>
              <a:off x="4758" y="1971"/>
              <a:ext cx="142" cy="14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2458" name="Oval 10"/>
            <p:cNvSpPr>
              <a:spLocks noChangeArrowheads="1"/>
            </p:cNvSpPr>
            <p:nvPr/>
          </p:nvSpPr>
          <p:spPr bwMode="auto">
            <a:xfrm>
              <a:off x="946" y="1974"/>
              <a:ext cx="142" cy="141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0000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2459" name="Line 11"/>
            <p:cNvSpPr>
              <a:spLocks noChangeShapeType="1"/>
            </p:cNvSpPr>
            <p:nvPr/>
          </p:nvSpPr>
          <p:spPr bwMode="auto">
            <a:xfrm flipH="1">
              <a:off x="967" y="2045"/>
              <a:ext cx="383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2460" name="Text Box 12"/>
            <p:cNvSpPr txBox="1">
              <a:spLocks noChangeArrowheads="1"/>
            </p:cNvSpPr>
            <p:nvPr/>
          </p:nvSpPr>
          <p:spPr bwMode="auto">
            <a:xfrm>
              <a:off x="4325" y="1775"/>
              <a:ext cx="1058" cy="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kumimoji="1" lang="en-US" altLang="ja-JP" sz="1400">
                  <a:solidFill>
                    <a:srgbClr val="000000"/>
                  </a:solidFill>
                  <a:latin typeface="Garamond" pitchFamily="18" charset="0"/>
                  <a:ea typeface="ＭＳ Ｐゴシック" pitchFamily="116" charset="-128"/>
                </a:rPr>
                <a:t>Tokaimura</a:t>
              </a:r>
            </a:p>
          </p:txBody>
        </p:sp>
        <p:sp>
          <p:nvSpPr>
            <p:cNvPr id="872461" name="Text Box 13"/>
            <p:cNvSpPr txBox="1">
              <a:spLocks noChangeArrowheads="1"/>
            </p:cNvSpPr>
            <p:nvPr/>
          </p:nvSpPr>
          <p:spPr bwMode="auto">
            <a:xfrm>
              <a:off x="628" y="1746"/>
              <a:ext cx="987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kumimoji="1" lang="en-US" altLang="ja-JP" sz="1600">
                  <a:solidFill>
                    <a:srgbClr val="000000"/>
                  </a:solidFill>
                  <a:latin typeface="Garamond" pitchFamily="18" charset="0"/>
                  <a:ea typeface="ＭＳ Ｐゴシック" pitchFamily="116" charset="-128"/>
                </a:rPr>
                <a:t>Kamioka</a:t>
              </a:r>
            </a:p>
          </p:txBody>
        </p:sp>
        <p:sp>
          <p:nvSpPr>
            <p:cNvPr id="872462" name="Text Box 14"/>
            <p:cNvSpPr txBox="1">
              <a:spLocks noChangeArrowheads="1"/>
            </p:cNvSpPr>
            <p:nvPr/>
          </p:nvSpPr>
          <p:spPr bwMode="auto">
            <a:xfrm>
              <a:off x="3889" y="3670"/>
              <a:ext cx="1581" cy="2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kumimoji="1" lang="en-US" altLang="ja-JP" sz="1200">
                  <a:solidFill>
                    <a:srgbClr val="FF0000"/>
                  </a:solidFill>
                  <a:latin typeface="Garamond" pitchFamily="18" charset="0"/>
                  <a:ea typeface="ＭＳ Ｐゴシック" pitchFamily="116" charset="-128"/>
                </a:rPr>
                <a:t>4MW 50GeV Protons</a:t>
              </a:r>
            </a:p>
          </p:txBody>
        </p:sp>
        <p:sp>
          <p:nvSpPr>
            <p:cNvPr id="872463" name="Text Box 15"/>
            <p:cNvSpPr txBox="1">
              <a:spLocks noChangeArrowheads="1"/>
            </p:cNvSpPr>
            <p:nvPr/>
          </p:nvSpPr>
          <p:spPr bwMode="auto">
            <a:xfrm>
              <a:off x="278" y="3769"/>
              <a:ext cx="1450" cy="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kumimoji="1" lang="en-US" altLang="ja-JP" sz="1000">
                  <a:solidFill>
                    <a:srgbClr val="FF0000"/>
                  </a:solidFill>
                  <a:latin typeface="Garamond" pitchFamily="18" charset="0"/>
                  <a:ea typeface="ＭＳ Ｐゴシック" pitchFamily="116" charset="-128"/>
                </a:rPr>
                <a:t>0.54Mton Kamiokande</a:t>
              </a:r>
            </a:p>
          </p:txBody>
        </p:sp>
        <p:sp>
          <p:nvSpPr>
            <p:cNvPr id="872464" name="Rectangle 16"/>
            <p:cNvSpPr>
              <a:spLocks noChangeArrowheads="1"/>
            </p:cNvSpPr>
            <p:nvPr/>
          </p:nvSpPr>
          <p:spPr bwMode="auto">
            <a:xfrm>
              <a:off x="4856" y="2448"/>
              <a:ext cx="244" cy="3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72465" name="WordArt 17" descr="ピンクの画用紙"/>
            <p:cNvSpPr>
              <a:spLocks noChangeArrowheads="1" noChangeShapeType="1" noTextEdit="1"/>
            </p:cNvSpPr>
            <p:nvPr/>
          </p:nvSpPr>
          <p:spPr bwMode="auto">
            <a:xfrm>
              <a:off x="2764" y="2137"/>
              <a:ext cx="576" cy="542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CascadeUp">
                <a:avLst>
                  <a:gd name="adj" fmla="val 44444"/>
                </a:avLst>
              </a:prstTxWarp>
              <a:scene3d>
                <a:camera prst="legacyPerspectiveTopLeft">
                  <a:rot lat="0" lon="20519999" rev="0"/>
                </a:camera>
                <a:lightRig rig="legacyHarsh3" dir="r"/>
              </a:scene3d>
              <a:sp3d extrusionH="430200" prstMaterial="legacyMatte">
                <a:extrusionClr>
                  <a:srgbClr val="006600"/>
                </a:extrusionClr>
              </a:sp3d>
            </a:bodyPr>
            <a:lstStyle/>
            <a:p>
              <a:pPr algn="ctr"/>
              <a:r>
                <a:rPr lang="en-GB" sz="3600" kern="10">
                  <a:ln w="9525">
                    <a:round/>
                    <a:headEnd/>
                    <a:tailEnd/>
                  </a:ln>
                  <a:blipFill dpi="0" rotWithShape="0">
                    <a:blip r:embed="rId5"/>
                    <a:srcRect/>
                    <a:tile tx="0" ty="0" sx="100000" sy="100000" flip="none" algn="tl"/>
                  </a:blipFill>
                  <a:latin typeface="Symbol"/>
                </a:rPr>
                <a:t>n</a:t>
              </a:r>
            </a:p>
          </p:txBody>
        </p:sp>
      </p:grpSp>
      <p:sp>
        <p:nvSpPr>
          <p:cNvPr id="872467" name="Text Box 19"/>
          <p:cNvSpPr txBox="1">
            <a:spLocks noChangeArrowheads="1"/>
          </p:cNvSpPr>
          <p:nvPr/>
        </p:nvSpPr>
        <p:spPr bwMode="auto">
          <a:xfrm>
            <a:off x="4913313" y="3867150"/>
            <a:ext cx="3887787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>
            <a:lvl1pPr>
              <a:spcBef>
                <a:spcPct val="0"/>
              </a:spcBef>
              <a:tabLst>
                <a:tab pos="863600" algn="l"/>
                <a:tab pos="1728788" algn="l"/>
                <a:tab pos="2592388" algn="l"/>
                <a:tab pos="2895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spcBef>
                <a:spcPct val="0"/>
              </a:spcBef>
              <a:tabLst>
                <a:tab pos="863600" algn="l"/>
                <a:tab pos="1728788" algn="l"/>
                <a:tab pos="2592388" algn="l"/>
                <a:tab pos="2895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spcBef>
                <a:spcPct val="0"/>
              </a:spcBef>
              <a:tabLst>
                <a:tab pos="863600" algn="l"/>
                <a:tab pos="1728788" algn="l"/>
                <a:tab pos="2592388" algn="l"/>
                <a:tab pos="2895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spcBef>
                <a:spcPct val="0"/>
              </a:spcBef>
              <a:tabLst>
                <a:tab pos="863600" algn="l"/>
                <a:tab pos="1728788" algn="l"/>
                <a:tab pos="2592388" algn="l"/>
                <a:tab pos="2895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spcBef>
                <a:spcPct val="0"/>
              </a:spcBef>
              <a:tabLst>
                <a:tab pos="863600" algn="l"/>
                <a:tab pos="1728788" algn="l"/>
                <a:tab pos="2592388" algn="l"/>
                <a:tab pos="2895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  <a:tab pos="1728788" algn="l"/>
                <a:tab pos="2592388" algn="l"/>
                <a:tab pos="2895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  <a:tab pos="1728788" algn="l"/>
                <a:tab pos="2592388" algn="l"/>
                <a:tab pos="2895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  <a:tab pos="1728788" algn="l"/>
                <a:tab pos="2592388" algn="l"/>
                <a:tab pos="2895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  <a:tab pos="1728788" algn="l"/>
                <a:tab pos="2592388" algn="l"/>
                <a:tab pos="28956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5000"/>
              </a:lnSpc>
              <a:spcBef>
                <a:spcPts val="538"/>
              </a:spcBef>
            </a:pPr>
            <a:endParaRPr lang="en-US" sz="2000" b="0">
              <a:latin typeface="Wingdings" pitchFamily="2" charset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20" y="3867149"/>
            <a:ext cx="3885608" cy="27442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992" y="2156351"/>
            <a:ext cx="3362386" cy="1919559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138005" y="4149080"/>
            <a:ext cx="8462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</a:rPr>
              <a:t>Ash River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39" y="4801610"/>
            <a:ext cx="3810000" cy="1809750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08" y="0"/>
            <a:ext cx="8820980" cy="665163"/>
          </a:xfrm>
        </p:spPr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Very Long Baseline Neutrino </a:t>
            </a:r>
            <a:r>
              <a:rPr lang="en-US" sz="3200" dirty="0" smtClean="0">
                <a:solidFill>
                  <a:srgbClr val="FF0000"/>
                </a:solidFill>
              </a:rPr>
              <a:t>Oscillations</a:t>
            </a:r>
            <a:endParaRPr lang="en-US" sz="3000" b="1" dirty="0">
              <a:solidFill>
                <a:srgbClr val="FF0000"/>
              </a:solidFill>
            </a:endParaRPr>
          </a:p>
        </p:txBody>
      </p:sp>
      <p:pic>
        <p:nvPicPr>
          <p:cNvPr id="1628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88740"/>
            <a:ext cx="81534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70307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Accelerating muons – (g-2)</a:t>
            </a:r>
            <a:r>
              <a:rPr lang="en-GB" baseline="-25000" dirty="0" smtClean="0">
                <a:latin typeface="Symbol" pitchFamily="18" charset="2"/>
              </a:rPr>
              <a:t>m</a:t>
            </a:r>
            <a:endParaRPr lang="en-GB" baseline="-25000" dirty="0">
              <a:latin typeface="Symbol" pitchFamily="18" charset="2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01" y="1030989"/>
            <a:ext cx="8758783" cy="527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71915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Symbol" pitchFamily="18" charset="2"/>
              </a:rPr>
              <a:t>m</a:t>
            </a:r>
            <a:r>
              <a:rPr lang="en-GB">
                <a:sym typeface="Wingdings" pitchFamily="2" charset="2"/>
              </a:rPr>
              <a:t>e conversion</a:t>
            </a:r>
            <a:endParaRPr lang="en-GB"/>
          </a:p>
        </p:txBody>
      </p:sp>
      <p:pic>
        <p:nvPicPr>
          <p:cNvPr id="912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11610" r="1270" b="3125"/>
          <a:stretch>
            <a:fillRect/>
          </a:stretch>
        </p:blipFill>
        <p:spPr bwMode="auto">
          <a:xfrm>
            <a:off x="580185" y="908048"/>
            <a:ext cx="8568874" cy="573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2388" name="Text Box 4"/>
          <p:cNvSpPr txBox="1">
            <a:spLocks noChangeArrowheads="1"/>
          </p:cNvSpPr>
          <p:nvPr/>
        </p:nvSpPr>
        <p:spPr bwMode="auto">
          <a:xfrm>
            <a:off x="6588125" y="908050"/>
            <a:ext cx="1944688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1400"/>
              <a:t>(Yoshi Kuno)</a:t>
            </a:r>
            <a:endParaRPr lang="en-GB" sz="1400" baseline="-25000"/>
          </a:p>
        </p:txBody>
      </p:sp>
      <p:sp>
        <p:nvSpPr>
          <p:cNvPr id="2" name="TextBox 1"/>
          <p:cNvSpPr txBox="1"/>
          <p:nvPr/>
        </p:nvSpPr>
        <p:spPr>
          <a:xfrm>
            <a:off x="580185" y="4833156"/>
            <a:ext cx="395581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Br(</a:t>
            </a:r>
            <a:r>
              <a:rPr lang="en-GB" sz="2400" dirty="0" smtClean="0">
                <a:latin typeface="Symbol" pitchFamily="18" charset="2"/>
              </a:rPr>
              <a:t>m</a:t>
            </a:r>
            <a:r>
              <a:rPr lang="en-GB" sz="2400" baseline="30000" dirty="0" smtClean="0"/>
              <a:t>-</a:t>
            </a:r>
            <a:r>
              <a:rPr lang="en-GB" sz="2400" dirty="0" smtClean="0"/>
              <a:t> + Al </a:t>
            </a:r>
            <a:r>
              <a:rPr lang="en-GB" sz="2400" dirty="0" smtClean="0">
                <a:sym typeface="Wingdings" pitchFamily="2" charset="2"/>
              </a:rPr>
              <a:t> e</a:t>
            </a:r>
            <a:r>
              <a:rPr lang="en-GB" sz="2400" baseline="30000" dirty="0" smtClean="0">
                <a:sym typeface="Wingdings" pitchFamily="2" charset="2"/>
              </a:rPr>
              <a:t>-</a:t>
            </a:r>
            <a:r>
              <a:rPr lang="en-GB" sz="2400" dirty="0" smtClean="0">
                <a:sym typeface="Wingdings" pitchFamily="2" charset="2"/>
              </a:rPr>
              <a:t> + Al) &lt; 10</a:t>
            </a:r>
            <a:r>
              <a:rPr lang="en-GB" sz="2400" baseline="30000" dirty="0" smtClean="0">
                <a:sym typeface="Wingdings" pitchFamily="2" charset="2"/>
              </a:rPr>
              <a:t>-16</a:t>
            </a:r>
            <a:endParaRPr lang="en-GB" sz="2400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5044681" y="4833156"/>
            <a:ext cx="395581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Br(</a:t>
            </a:r>
            <a:r>
              <a:rPr lang="en-GB" sz="2400" dirty="0" smtClean="0">
                <a:latin typeface="Symbol" pitchFamily="18" charset="2"/>
              </a:rPr>
              <a:t>m</a:t>
            </a:r>
            <a:r>
              <a:rPr lang="en-GB" sz="2400" baseline="30000" dirty="0" smtClean="0"/>
              <a:t>-</a:t>
            </a:r>
            <a:r>
              <a:rPr lang="en-GB" sz="2400" dirty="0" smtClean="0"/>
              <a:t> + Ti </a:t>
            </a:r>
            <a:r>
              <a:rPr lang="en-GB" sz="2400" dirty="0" smtClean="0">
                <a:sym typeface="Wingdings" pitchFamily="2" charset="2"/>
              </a:rPr>
              <a:t> e</a:t>
            </a:r>
            <a:r>
              <a:rPr lang="en-GB" sz="2400" baseline="30000" dirty="0" smtClean="0">
                <a:sym typeface="Wingdings" pitchFamily="2" charset="2"/>
              </a:rPr>
              <a:t>-</a:t>
            </a:r>
            <a:r>
              <a:rPr lang="en-GB" sz="2400" dirty="0" smtClean="0">
                <a:sym typeface="Wingdings" pitchFamily="2" charset="2"/>
              </a:rPr>
              <a:t> + Ti) &lt; 10</a:t>
            </a:r>
            <a:r>
              <a:rPr lang="en-GB" sz="2400" baseline="30000" dirty="0" smtClean="0">
                <a:sym typeface="Wingdings" pitchFamily="2" charset="2"/>
              </a:rPr>
              <a:t>-18</a:t>
            </a:r>
            <a:endParaRPr lang="en-GB" sz="2400" baseline="30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Muon</a:t>
            </a:r>
            <a:r>
              <a:rPr lang="en-GB" dirty="0" smtClean="0"/>
              <a:t> </a:t>
            </a:r>
            <a:r>
              <a:rPr lang="en-GB" dirty="0"/>
              <a:t>Collider</a:t>
            </a:r>
          </a:p>
        </p:txBody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smtClean="0"/>
              <a:t>See Ken Long’s seminar</a:t>
            </a:r>
            <a:endParaRPr lang="en-US" sz="1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Nuclear Physics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Accelerated heavy 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036" y="907752"/>
            <a:ext cx="7772400" cy="3097312"/>
          </a:xfrm>
        </p:spPr>
        <p:txBody>
          <a:bodyPr/>
          <a:lstStyle/>
          <a:p>
            <a:r>
              <a:rPr lang="en-GB" dirty="0" smtClean="0"/>
              <a:t>Studies of nuclear properties</a:t>
            </a:r>
          </a:p>
          <a:p>
            <a:pPr lvl="1"/>
            <a:r>
              <a:rPr lang="en-GB" dirty="0" smtClean="0"/>
              <a:t>New </a:t>
            </a:r>
            <a:r>
              <a:rPr lang="en-GB" dirty="0" err="1" smtClean="0"/>
              <a:t>superheavy</a:t>
            </a:r>
            <a:r>
              <a:rPr lang="en-GB" dirty="0" smtClean="0"/>
              <a:t> (&gt; uranium) elements</a:t>
            </a:r>
          </a:p>
          <a:p>
            <a:pPr lvl="1"/>
            <a:r>
              <a:rPr lang="en-GB" dirty="0" smtClean="0"/>
              <a:t>Nuclear structure</a:t>
            </a:r>
          </a:p>
          <a:p>
            <a:pPr lvl="1"/>
            <a:r>
              <a:rPr lang="en-GB" dirty="0" smtClean="0"/>
              <a:t> Two techniques</a:t>
            </a:r>
          </a:p>
          <a:p>
            <a:pPr marL="0" indent="0">
              <a:buNone/>
            </a:pPr>
            <a:r>
              <a:rPr lang="en-GB" sz="2800" dirty="0" smtClean="0"/>
              <a:t>Isotope separation		“in-flight”</a:t>
            </a:r>
          </a:p>
          <a:p>
            <a:pPr lvl="1"/>
            <a:endParaRPr lang="en-GB" dirty="0"/>
          </a:p>
        </p:txBody>
      </p:sp>
      <p:pic>
        <p:nvPicPr>
          <p:cNvPr id="4098" name="Picture 2" descr="FIG 1 INFLIGH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71" y="3610905"/>
            <a:ext cx="4437019" cy="2302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FIG 1 ISO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531" y="3506214"/>
            <a:ext cx="3942953" cy="294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36674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EURISOL</a:t>
            </a:r>
            <a:endParaRPr lang="en-GB" dirty="0"/>
          </a:p>
        </p:txBody>
      </p:sp>
      <p:pic>
        <p:nvPicPr>
          <p:cNvPr id="6146" name="Picture 2" descr="FIG 4 lig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" y="974702"/>
            <a:ext cx="7916553" cy="544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48894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FAIR (Darmstadt)</a:t>
            </a:r>
            <a:endParaRPr lang="en-GB" dirty="0"/>
          </a:p>
        </p:txBody>
      </p:sp>
      <p:pic>
        <p:nvPicPr>
          <p:cNvPr id="5122" name="Picture 2" descr="FIG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0747"/>
            <a:ext cx="7308812" cy="519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92632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3508" y="1772816"/>
            <a:ext cx="8820980" cy="1362075"/>
          </a:xfrm>
        </p:spPr>
        <p:txBody>
          <a:bodyPr/>
          <a:lstStyle/>
          <a:p>
            <a:r>
              <a:rPr lang="en-GB" dirty="0" smtClean="0"/>
              <a:t>Other science applications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96594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ISIS - Neutron Beams</a:t>
            </a:r>
          </a:p>
        </p:txBody>
      </p:sp>
      <p:pic>
        <p:nvPicPr>
          <p:cNvPr id="119811" name="Picture 2051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49530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9812" name="Picture 2052" descr="C:\WINNT\Profiles\cdf\Desktop\ISISHallall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038600"/>
            <a:ext cx="2667000" cy="203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813" name="Text Box 2053"/>
          <p:cNvSpPr txBox="1">
            <a:spLocks noChangeArrowheads="1"/>
          </p:cNvSpPr>
          <p:nvPr/>
        </p:nvSpPr>
        <p:spPr bwMode="auto">
          <a:xfrm>
            <a:off x="5851525" y="1871663"/>
            <a:ext cx="296106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i="1" dirty="0" smtClean="0">
                <a:solidFill>
                  <a:srgbClr val="800080"/>
                </a:solidFill>
              </a:rPr>
              <a:t>600 </a:t>
            </a:r>
            <a:r>
              <a:rPr lang="en-GB" i="1" dirty="0">
                <a:solidFill>
                  <a:srgbClr val="800080"/>
                </a:solidFill>
              </a:rPr>
              <a:t>Experiments/year</a:t>
            </a:r>
          </a:p>
          <a:p>
            <a:r>
              <a:rPr lang="en-GB" i="1" dirty="0">
                <a:solidFill>
                  <a:srgbClr val="800080"/>
                </a:solidFill>
              </a:rPr>
              <a:t>1200 Users/year</a:t>
            </a:r>
          </a:p>
          <a:p>
            <a:r>
              <a:rPr lang="en-GB" i="1" dirty="0">
                <a:solidFill>
                  <a:srgbClr val="800080"/>
                </a:solidFill>
              </a:rPr>
              <a:t>235 UK Groups</a:t>
            </a:r>
            <a:endParaRPr lang="en-GB" b="0" dirty="0">
              <a:solidFill>
                <a:srgbClr val="80008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Neutron Facilities</a:t>
            </a:r>
            <a:endParaRPr lang="en-GB" b="0">
              <a:solidFill>
                <a:schemeClr val="tx1"/>
              </a:solidFill>
            </a:endParaRPr>
          </a:p>
        </p:txBody>
      </p:sp>
      <p:pic>
        <p:nvPicPr>
          <p:cNvPr id="59395" name="Picture 102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5842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396" name="Text Box 1028"/>
          <p:cNvSpPr txBox="1">
            <a:spLocks noChangeArrowheads="1"/>
          </p:cNvSpPr>
          <p:nvPr/>
        </p:nvSpPr>
        <p:spPr bwMode="auto">
          <a:xfrm>
            <a:off x="6629400" y="1981200"/>
            <a:ext cx="2286000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defTabSz="762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2800">
                <a:solidFill>
                  <a:srgbClr val="000099"/>
                </a:solidFill>
              </a:rPr>
              <a:t>Demand for growth in capability and capacity</a:t>
            </a:r>
            <a:endParaRPr lang="en-GB">
              <a:solidFill>
                <a:srgbClr val="000099"/>
              </a:solidFill>
            </a:endParaRPr>
          </a:p>
          <a:p>
            <a:endParaRPr lang="en-GB" sz="1400">
              <a:solidFill>
                <a:srgbClr val="000099"/>
              </a:solidFill>
            </a:endParaRPr>
          </a:p>
          <a:p>
            <a:r>
              <a:rPr lang="en-GB" sz="2800">
                <a:solidFill>
                  <a:srgbClr val="000099"/>
                </a:solidFill>
              </a:rPr>
              <a:t>Declining number available </a:t>
            </a:r>
          </a:p>
          <a:p>
            <a:r>
              <a:rPr lang="en-GB" sz="2800">
                <a:solidFill>
                  <a:srgbClr val="000099"/>
                </a:solidFill>
              </a:rPr>
              <a:t>world-wide</a:t>
            </a:r>
            <a:endParaRPr lang="en-GB" sz="2800" b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 smtClean="0"/>
              <a:t>Spallation Sources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12764"/>
            <a:ext cx="5472608" cy="22331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551066"/>
            <a:ext cx="5602224" cy="30803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935" y="1239894"/>
            <a:ext cx="3434565" cy="485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7477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China Spallation Neutron Source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5" y="980728"/>
            <a:ext cx="3072384" cy="32781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852" y="954932"/>
            <a:ext cx="2615184" cy="56784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048" y="995038"/>
            <a:ext cx="3072384" cy="224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93542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Diamond Synchrotron</a:t>
            </a:r>
          </a:p>
        </p:txBody>
      </p:sp>
      <p:pic>
        <p:nvPicPr>
          <p:cNvPr id="218115" name="Picture 3" descr="Booster%20Ring%20013_Jul05_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38" y="1952625"/>
            <a:ext cx="3602037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16" name="Picture 4" descr="July 06 06EC2719 Site aerial view Diamo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25825"/>
            <a:ext cx="4681538" cy="3121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117" name="Picture 5" descr="3D_machin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32363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8118" name="AutoShape 6"/>
          <p:cNvSpPr>
            <a:spLocks noChangeArrowheads="1"/>
          </p:cNvSpPr>
          <p:nvPr/>
        </p:nvSpPr>
        <p:spPr bwMode="auto">
          <a:xfrm rot="1188264">
            <a:off x="3492500" y="1557338"/>
            <a:ext cx="2735263" cy="719137"/>
          </a:xfrm>
          <a:prstGeom prst="rightArrow">
            <a:avLst>
              <a:gd name="adj1" fmla="val 50000"/>
              <a:gd name="adj2" fmla="val 95088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Progress in light sources!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" t="12695" r="2745" b="12104"/>
          <a:stretch/>
        </p:blipFill>
        <p:spPr bwMode="auto">
          <a:xfrm>
            <a:off x="35496" y="928688"/>
            <a:ext cx="9108504" cy="5501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42330" y="6429829"/>
            <a:ext cx="1422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 smtClean="0"/>
              <a:t>After Bartolini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3199932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/>
              <a:t>Examples of use of Synchrotron Radiation</a:t>
            </a:r>
          </a:p>
        </p:txBody>
      </p:sp>
      <p:pic>
        <p:nvPicPr>
          <p:cNvPr id="290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08050"/>
            <a:ext cx="4535488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0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65400"/>
            <a:ext cx="2106612" cy="266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08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6" t="12782" r="24724" b="73438"/>
          <a:stretch>
            <a:fillRect/>
          </a:stretch>
        </p:blipFill>
        <p:spPr bwMode="auto">
          <a:xfrm>
            <a:off x="2700338" y="2565400"/>
            <a:ext cx="4752975" cy="1008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08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6" t="58855" r="24153" b="781"/>
          <a:stretch>
            <a:fillRect/>
          </a:stretch>
        </p:blipFill>
        <p:spPr bwMode="auto">
          <a:xfrm>
            <a:off x="2916238" y="3644900"/>
            <a:ext cx="4752975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0823" name="Text Box 7"/>
          <p:cNvSpPr txBox="1">
            <a:spLocks noChangeArrowheads="1"/>
          </p:cNvSpPr>
          <p:nvPr/>
        </p:nvSpPr>
        <p:spPr bwMode="auto">
          <a:xfrm>
            <a:off x="7596188" y="5949950"/>
            <a:ext cx="13684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/>
              <a:t>CCLRC/SRD annual report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X-ray Free Electron Laser</a:t>
            </a:r>
          </a:p>
        </p:txBody>
      </p:sp>
      <p:pic>
        <p:nvPicPr>
          <p:cNvPr id="227334" name="Picture 6" descr="FEL Sche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767" y="908720"/>
            <a:ext cx="7705725" cy="529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3508" y="5589240"/>
            <a:ext cx="4875053" cy="5847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3200" dirty="0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See talk by Sven </a:t>
            </a:r>
            <a:r>
              <a:rPr lang="en-US" sz="3200" dirty="0" err="1" smtClean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Reiche</a:t>
            </a:r>
            <a:endParaRPr lang="en-US" sz="3200" b="1" spc="0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X-ray Free Electron Laser</a:t>
            </a:r>
          </a:p>
        </p:txBody>
      </p:sp>
      <p:pic>
        <p:nvPicPr>
          <p:cNvPr id="22528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" t="19489" r="5696" b="5707"/>
          <a:stretch>
            <a:fillRect/>
          </a:stretch>
        </p:blipFill>
        <p:spPr bwMode="auto">
          <a:xfrm>
            <a:off x="395288" y="1052513"/>
            <a:ext cx="8497887" cy="5472112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772816"/>
            <a:ext cx="8748972" cy="1362075"/>
          </a:xfrm>
        </p:spPr>
        <p:txBody>
          <a:bodyPr/>
          <a:lstStyle/>
          <a:p>
            <a:r>
              <a:rPr lang="en-GB" dirty="0"/>
              <a:t>Laser-Plasma accelerators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30371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Plasma accelerators driven by TW lasers</a:t>
            </a:r>
          </a:p>
        </p:txBody>
      </p:sp>
      <p:pic>
        <p:nvPicPr>
          <p:cNvPr id="7383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908175"/>
            <a:ext cx="8234362" cy="281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8308" name="Text Box 4"/>
          <p:cNvSpPr txBox="1">
            <a:spLocks noChangeArrowheads="1"/>
          </p:cNvSpPr>
          <p:nvPr/>
        </p:nvSpPr>
        <p:spPr bwMode="auto">
          <a:xfrm>
            <a:off x="107950" y="981075"/>
            <a:ext cx="4751388" cy="30777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sz="1400" b="0" dirty="0">
                <a:latin typeface="Lucida Sans" pitchFamily="34" charset="0"/>
              </a:rPr>
              <a:t>Tajima &amp; Dawson </a:t>
            </a:r>
            <a:r>
              <a:rPr lang="en-GB" sz="1400" b="0" i="1" dirty="0" err="1">
                <a:latin typeface="Lucida Sans" pitchFamily="34" charset="0"/>
              </a:rPr>
              <a:t>Phys</a:t>
            </a:r>
            <a:r>
              <a:rPr lang="en-GB" sz="1400" b="0" i="1" dirty="0">
                <a:latin typeface="Lucida Sans" pitchFamily="34" charset="0"/>
              </a:rPr>
              <a:t> Rev. </a:t>
            </a:r>
            <a:r>
              <a:rPr lang="en-GB" sz="1400" b="0" i="1" dirty="0" err="1">
                <a:latin typeface="Lucida Sans" pitchFamily="34" charset="0"/>
              </a:rPr>
              <a:t>Lett</a:t>
            </a:r>
            <a:r>
              <a:rPr lang="en-GB" sz="1400" b="0" i="1" dirty="0">
                <a:latin typeface="Lucida Sans" pitchFamily="34" charset="0"/>
              </a:rPr>
              <a:t>.</a:t>
            </a:r>
            <a:r>
              <a:rPr lang="en-GB" sz="1400" b="0" dirty="0">
                <a:latin typeface="Lucida Sans" pitchFamily="34" charset="0"/>
              </a:rPr>
              <a:t> </a:t>
            </a:r>
            <a:r>
              <a:rPr lang="en-GB" sz="1400" dirty="0">
                <a:latin typeface="Lucida Sans" pitchFamily="34" charset="0"/>
              </a:rPr>
              <a:t>43</a:t>
            </a:r>
            <a:r>
              <a:rPr lang="en-GB" sz="1400" b="0" dirty="0">
                <a:latin typeface="Lucida Sans" pitchFamily="34" charset="0"/>
              </a:rPr>
              <a:t> 267 (1979)</a:t>
            </a:r>
          </a:p>
        </p:txBody>
      </p:sp>
      <p:sp>
        <p:nvSpPr>
          <p:cNvPr id="738309" name="Text Box 5"/>
          <p:cNvSpPr txBox="1">
            <a:spLocks noChangeArrowheads="1"/>
          </p:cNvSpPr>
          <p:nvPr/>
        </p:nvSpPr>
        <p:spPr bwMode="auto">
          <a:xfrm>
            <a:off x="8027988" y="6308725"/>
            <a:ext cx="111601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900">
                <a:latin typeface="Lucida Sans" pitchFamily="34" charset="0"/>
              </a:rPr>
              <a:t>Hooker, Oxford</a:t>
            </a:r>
          </a:p>
        </p:txBody>
      </p:sp>
    </p:spTree>
    <p:extLst>
      <p:ext uri="{BB962C8B-B14F-4D97-AF65-F5344CB8AC3E}">
        <p14:creationId xmlns:p14="http://schemas.microsoft.com/office/powerpoint/2010/main" val="189501863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Nonlinear plasma waves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5675" y="1484313"/>
            <a:ext cx="4270375" cy="1463675"/>
          </a:xfrm>
        </p:spPr>
        <p:txBody>
          <a:bodyPr/>
          <a:lstStyle/>
          <a:p>
            <a:pPr lvl="1"/>
            <a:r>
              <a:rPr lang="en-GB"/>
              <a:t>Plasma frequency decreases with intensity.</a:t>
            </a:r>
          </a:p>
          <a:p>
            <a:pPr lvl="1"/>
            <a:r>
              <a:rPr lang="en-GB"/>
              <a:t>Wavefronts of plasma wave become curved.</a:t>
            </a:r>
          </a:p>
        </p:txBody>
      </p:sp>
      <p:pic>
        <p:nvPicPr>
          <p:cNvPr id="7393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81075"/>
            <a:ext cx="4248150" cy="282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93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76700"/>
            <a:ext cx="2825750" cy="23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9334" name="Rectangle 6"/>
          <p:cNvSpPr>
            <a:spLocks noChangeArrowheads="1"/>
          </p:cNvSpPr>
          <p:nvPr/>
        </p:nvSpPr>
        <p:spPr bwMode="auto">
          <a:xfrm>
            <a:off x="4765675" y="4076700"/>
            <a:ext cx="42703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GB">
                <a:solidFill>
                  <a:srgbClr val="FF3300"/>
                </a:solidFill>
                <a:cs typeface="Arial" pitchFamily="34" charset="0"/>
              </a:rPr>
              <a:t>At very high intensities reach the “blow-out” or “bubble” regime.</a:t>
            </a:r>
          </a:p>
        </p:txBody>
      </p:sp>
      <p:sp>
        <p:nvSpPr>
          <p:cNvPr id="739335" name="Text Box 7"/>
          <p:cNvSpPr txBox="1">
            <a:spLocks noChangeArrowheads="1"/>
          </p:cNvSpPr>
          <p:nvPr/>
        </p:nvSpPr>
        <p:spPr bwMode="auto">
          <a:xfrm>
            <a:off x="3708400" y="5949950"/>
            <a:ext cx="4321175" cy="307777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sz="1400" b="0" dirty="0" err="1">
                <a:latin typeface="Lucida Sans" pitchFamily="34" charset="0"/>
              </a:rPr>
              <a:t>Pukhov</a:t>
            </a:r>
            <a:r>
              <a:rPr lang="en-GB" sz="1400" b="0" dirty="0">
                <a:latin typeface="Lucida Sans" pitchFamily="34" charset="0"/>
              </a:rPr>
              <a:t> </a:t>
            </a:r>
            <a:r>
              <a:rPr lang="en-GB" sz="1400" b="0" i="1" dirty="0">
                <a:latin typeface="Lucida Sans" pitchFamily="34" charset="0"/>
              </a:rPr>
              <a:t>et al.</a:t>
            </a:r>
            <a:r>
              <a:rPr lang="en-GB" sz="1400" b="0" dirty="0">
                <a:latin typeface="Lucida Sans" pitchFamily="34" charset="0"/>
              </a:rPr>
              <a:t>  Appl. Phys. </a:t>
            </a:r>
            <a:r>
              <a:rPr lang="en-GB" sz="1400" b="0" dirty="0" err="1">
                <a:latin typeface="Lucida Sans" pitchFamily="34" charset="0"/>
              </a:rPr>
              <a:t>Lett</a:t>
            </a:r>
            <a:r>
              <a:rPr lang="en-GB" sz="1400" b="0" dirty="0">
                <a:latin typeface="Lucida Sans" pitchFamily="34" charset="0"/>
              </a:rPr>
              <a:t>. </a:t>
            </a:r>
            <a:r>
              <a:rPr lang="en-GB" sz="1400" dirty="0">
                <a:latin typeface="Lucida Sans" pitchFamily="34" charset="0"/>
              </a:rPr>
              <a:t>74</a:t>
            </a:r>
            <a:r>
              <a:rPr lang="en-GB" sz="1400" b="0" dirty="0">
                <a:latin typeface="Lucida Sans" pitchFamily="34" charset="0"/>
              </a:rPr>
              <a:t> 355 (2002)</a:t>
            </a:r>
          </a:p>
        </p:txBody>
      </p:sp>
      <p:sp>
        <p:nvSpPr>
          <p:cNvPr id="739336" name="Text Box 8"/>
          <p:cNvSpPr txBox="1">
            <a:spLocks noChangeArrowheads="1"/>
          </p:cNvSpPr>
          <p:nvPr/>
        </p:nvSpPr>
        <p:spPr bwMode="auto">
          <a:xfrm>
            <a:off x="8027988" y="6308725"/>
            <a:ext cx="111601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900">
                <a:latin typeface="Lucida Sans" pitchFamily="34" charset="0"/>
              </a:rPr>
              <a:t>Hooker, Oxford</a:t>
            </a:r>
          </a:p>
        </p:txBody>
      </p:sp>
    </p:spTree>
    <p:extLst>
      <p:ext uri="{BB962C8B-B14F-4D97-AF65-F5344CB8AC3E}">
        <p14:creationId xmlns:p14="http://schemas.microsoft.com/office/powerpoint/2010/main" val="224882282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4" grpId="0"/>
      <p:bldP spid="73933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Generation of quasi-monoenergetic beams</a:t>
            </a:r>
          </a:p>
        </p:txBody>
      </p:sp>
      <p:sp>
        <p:nvSpPr>
          <p:cNvPr id="74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1700" y="1314450"/>
            <a:ext cx="7272300" cy="4886858"/>
          </a:xfrm>
        </p:spPr>
        <p:txBody>
          <a:bodyPr/>
          <a:lstStyle/>
          <a:p>
            <a:pPr lvl="1"/>
            <a:r>
              <a:rPr lang="en-GB" dirty="0"/>
              <a:t>Three milestone results </a:t>
            </a:r>
            <a:endParaRPr lang="en-GB" dirty="0" smtClean="0"/>
          </a:p>
          <a:p>
            <a:pPr marL="914400" lvl="2" indent="0">
              <a:buNone/>
            </a:pPr>
            <a:r>
              <a:rPr lang="en-GB" sz="1800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GB" sz="1800" dirty="0" smtClean="0">
                <a:solidFill>
                  <a:schemeClr val="bg1">
                    <a:lumMod val="75000"/>
                  </a:schemeClr>
                </a:solidFill>
              </a:rPr>
              <a:t>Nature </a:t>
            </a:r>
            <a:r>
              <a:rPr lang="en-GB" sz="1800" dirty="0">
                <a:solidFill>
                  <a:schemeClr val="bg1">
                    <a:lumMod val="75000"/>
                  </a:schemeClr>
                </a:solidFill>
              </a:rPr>
              <a:t>at end of </a:t>
            </a:r>
            <a:r>
              <a:rPr lang="en-GB" sz="1800" dirty="0" smtClean="0">
                <a:solidFill>
                  <a:schemeClr val="bg1">
                    <a:lumMod val="75000"/>
                  </a:schemeClr>
                </a:solidFill>
              </a:rPr>
              <a:t>2004)</a:t>
            </a:r>
            <a:endParaRPr lang="en-GB" sz="1800" dirty="0">
              <a:solidFill>
                <a:schemeClr val="bg1">
                  <a:lumMod val="75000"/>
                </a:schemeClr>
              </a:solidFill>
            </a:endParaRPr>
          </a:p>
          <a:p>
            <a:pPr lvl="2"/>
            <a:r>
              <a:rPr lang="en-GB" dirty="0"/>
              <a:t>Karl </a:t>
            </a:r>
            <a:r>
              <a:rPr lang="en-GB" dirty="0" err="1"/>
              <a:t>Krushelnick</a:t>
            </a:r>
            <a:r>
              <a:rPr lang="en-GB" dirty="0"/>
              <a:t> (Imperial College, UK)</a:t>
            </a:r>
          </a:p>
          <a:p>
            <a:pPr lvl="2"/>
            <a:r>
              <a:rPr lang="en-GB" dirty="0"/>
              <a:t>Victor </a:t>
            </a:r>
            <a:r>
              <a:rPr lang="en-GB" dirty="0" err="1"/>
              <a:t>Malka</a:t>
            </a:r>
            <a:r>
              <a:rPr lang="en-GB" dirty="0"/>
              <a:t> (LOA, France)</a:t>
            </a:r>
          </a:p>
          <a:p>
            <a:pPr lvl="2"/>
            <a:r>
              <a:rPr lang="en-GB" dirty="0" err="1"/>
              <a:t>Wim</a:t>
            </a:r>
            <a:r>
              <a:rPr lang="en-GB" dirty="0"/>
              <a:t> </a:t>
            </a:r>
            <a:r>
              <a:rPr lang="en-GB" dirty="0" err="1"/>
              <a:t>Leemans</a:t>
            </a:r>
            <a:r>
              <a:rPr lang="en-GB" dirty="0"/>
              <a:t> (Lawrence Berkeley, USA)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marL="457200" lvl="1" indent="0">
              <a:buNone/>
            </a:pPr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</a:t>
            </a:r>
            <a:r>
              <a:rPr lang="en-GB" dirty="0" smtClean="0"/>
              <a:t>evidence </a:t>
            </a:r>
          </a:p>
          <a:p>
            <a:pPr marL="457200" lvl="1" indent="0">
              <a:buNone/>
            </a:pPr>
            <a:r>
              <a:rPr lang="en-GB" b="0" i="1" dirty="0" smtClean="0">
                <a:solidFill>
                  <a:schemeClr val="accent2"/>
                </a:solidFill>
              </a:rPr>
              <a:t>quasi-</a:t>
            </a:r>
            <a:r>
              <a:rPr lang="en-GB" b="0" i="1" dirty="0" err="1" smtClean="0">
                <a:solidFill>
                  <a:schemeClr val="accent2"/>
                </a:solidFill>
              </a:rPr>
              <a:t>monoenergetic</a:t>
            </a:r>
            <a:r>
              <a:rPr lang="en-GB" dirty="0" smtClean="0"/>
              <a:t> </a:t>
            </a:r>
            <a:r>
              <a:rPr lang="en-GB" dirty="0"/>
              <a:t>electron </a:t>
            </a:r>
            <a:r>
              <a:rPr lang="en-GB" dirty="0" smtClean="0"/>
              <a:t>beams</a:t>
            </a:r>
            <a:endParaRPr lang="en-GB" dirty="0"/>
          </a:p>
        </p:txBody>
      </p:sp>
      <p:pic>
        <p:nvPicPr>
          <p:cNvPr id="740356" name="Picture 4" descr="Plasma accelerators - Dream beam Nature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1252538"/>
            <a:ext cx="2335213" cy="311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0357" name="Text Box 5"/>
          <p:cNvSpPr txBox="1">
            <a:spLocks noChangeArrowheads="1"/>
          </p:cNvSpPr>
          <p:nvPr/>
        </p:nvSpPr>
        <p:spPr bwMode="auto">
          <a:xfrm>
            <a:off x="8027988" y="6308725"/>
            <a:ext cx="111601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900">
                <a:latin typeface="Lucida Sans" pitchFamily="34" charset="0"/>
              </a:rPr>
              <a:t>Hooker, Oxford</a:t>
            </a:r>
          </a:p>
        </p:txBody>
      </p:sp>
    </p:spTree>
    <p:extLst>
      <p:ext uri="{BB962C8B-B14F-4D97-AF65-F5344CB8AC3E}">
        <p14:creationId xmlns:p14="http://schemas.microsoft.com/office/powerpoint/2010/main" val="66274642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Generation of quasi-monoenergetic beams</a:t>
            </a:r>
          </a:p>
        </p:txBody>
      </p:sp>
      <p:pic>
        <p:nvPicPr>
          <p:cNvPr id="7413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" y="1125538"/>
            <a:ext cx="3230563" cy="208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13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908050"/>
            <a:ext cx="2979737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13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60800"/>
            <a:ext cx="3230563" cy="16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1382" name="Text Box 6"/>
          <p:cNvSpPr txBox="1">
            <a:spLocks noChangeArrowheads="1"/>
          </p:cNvSpPr>
          <p:nvPr/>
        </p:nvSpPr>
        <p:spPr bwMode="auto">
          <a:xfrm>
            <a:off x="395288" y="2643188"/>
            <a:ext cx="28082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sz="1800" b="0">
                <a:latin typeface="Lucida Sans" pitchFamily="34" charset="0"/>
              </a:rPr>
              <a:t>S. D. Mangles et al.</a:t>
            </a:r>
          </a:p>
          <a:p>
            <a:pPr eaLnBrk="1" hangingPunct="1">
              <a:spcBef>
                <a:spcPct val="0"/>
              </a:spcBef>
            </a:pPr>
            <a:r>
              <a:rPr lang="en-GB" sz="1800" b="0" i="1">
                <a:latin typeface="Lucida Sans" pitchFamily="34" charset="0"/>
              </a:rPr>
              <a:t>Nature</a:t>
            </a:r>
            <a:r>
              <a:rPr lang="en-GB" sz="1800" b="0">
                <a:latin typeface="Lucida Sans" pitchFamily="34" charset="0"/>
              </a:rPr>
              <a:t> 431 02939 (2004)</a:t>
            </a:r>
          </a:p>
        </p:txBody>
      </p:sp>
      <p:sp>
        <p:nvSpPr>
          <p:cNvPr id="741383" name="Text Box 7"/>
          <p:cNvSpPr txBox="1">
            <a:spLocks noChangeArrowheads="1"/>
          </p:cNvSpPr>
          <p:nvPr/>
        </p:nvSpPr>
        <p:spPr bwMode="auto">
          <a:xfrm>
            <a:off x="539750" y="5803900"/>
            <a:ext cx="28082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sz="1600" b="0" dirty="0">
                <a:latin typeface="Lucida Sans" pitchFamily="34" charset="0"/>
              </a:rPr>
              <a:t>C. G. R. Geddes et al.</a:t>
            </a:r>
          </a:p>
          <a:p>
            <a:pPr eaLnBrk="1" hangingPunct="1">
              <a:spcBef>
                <a:spcPct val="0"/>
              </a:spcBef>
            </a:pPr>
            <a:r>
              <a:rPr lang="en-GB" sz="1600" b="0" i="1" dirty="0">
                <a:latin typeface="Lucida Sans" pitchFamily="34" charset="0"/>
              </a:rPr>
              <a:t>Nature</a:t>
            </a:r>
            <a:r>
              <a:rPr lang="en-GB" sz="1600" b="0" dirty="0">
                <a:latin typeface="Lucida Sans" pitchFamily="34" charset="0"/>
              </a:rPr>
              <a:t> 431 02900 (2004)</a:t>
            </a:r>
          </a:p>
        </p:txBody>
      </p:sp>
      <p:pic>
        <p:nvPicPr>
          <p:cNvPr id="74138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284538"/>
            <a:ext cx="3375025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1385" name="Text Box 9"/>
          <p:cNvSpPr txBox="1">
            <a:spLocks noChangeArrowheads="1"/>
          </p:cNvSpPr>
          <p:nvPr/>
        </p:nvSpPr>
        <p:spPr bwMode="auto">
          <a:xfrm>
            <a:off x="5435600" y="6021388"/>
            <a:ext cx="28082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sz="1600" b="0" dirty="0">
                <a:latin typeface="Lucida Sans" pitchFamily="34" charset="0"/>
              </a:rPr>
              <a:t>J Faure et al.</a:t>
            </a:r>
          </a:p>
          <a:p>
            <a:pPr eaLnBrk="1" hangingPunct="1">
              <a:spcBef>
                <a:spcPct val="0"/>
              </a:spcBef>
            </a:pPr>
            <a:r>
              <a:rPr lang="en-GB" sz="1600" b="0" i="1" dirty="0">
                <a:latin typeface="Lucida Sans" pitchFamily="34" charset="0"/>
              </a:rPr>
              <a:t>Nature</a:t>
            </a:r>
            <a:r>
              <a:rPr lang="en-GB" sz="1600" b="0" dirty="0">
                <a:latin typeface="Lucida Sans" pitchFamily="34" charset="0"/>
              </a:rPr>
              <a:t> 431 02963 (2004)</a:t>
            </a:r>
          </a:p>
        </p:txBody>
      </p:sp>
      <p:sp>
        <p:nvSpPr>
          <p:cNvPr id="741386" name="Text Box 10"/>
          <p:cNvSpPr txBox="1">
            <a:spLocks noChangeArrowheads="1"/>
          </p:cNvSpPr>
          <p:nvPr/>
        </p:nvSpPr>
        <p:spPr bwMode="auto">
          <a:xfrm>
            <a:off x="8027988" y="6308725"/>
            <a:ext cx="111601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900">
                <a:latin typeface="Lucida Sans" pitchFamily="34" charset="0"/>
              </a:rPr>
              <a:t>Hooker, Oxford</a:t>
            </a:r>
          </a:p>
        </p:txBody>
      </p:sp>
    </p:spTree>
    <p:extLst>
      <p:ext uri="{BB962C8B-B14F-4D97-AF65-F5344CB8AC3E}">
        <p14:creationId xmlns:p14="http://schemas.microsoft.com/office/powerpoint/2010/main" val="303226512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Generation of quasi-monoenergetic beams</a:t>
            </a:r>
          </a:p>
        </p:txBody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59832" y="1196975"/>
            <a:ext cx="5976664" cy="2241550"/>
          </a:xfrm>
        </p:spPr>
        <p:txBody>
          <a:bodyPr/>
          <a:lstStyle/>
          <a:p>
            <a:pPr lvl="1"/>
            <a:r>
              <a:rPr lang="en-GB" sz="2400" dirty="0"/>
              <a:t>Typical output parameters:</a:t>
            </a:r>
          </a:p>
          <a:p>
            <a:pPr lvl="2"/>
            <a:r>
              <a:rPr lang="en-GB" sz="2000" dirty="0"/>
              <a:t>Output energy: 100 - 170 MeV</a:t>
            </a:r>
          </a:p>
          <a:p>
            <a:pPr lvl="2"/>
            <a:r>
              <a:rPr lang="en-GB" sz="2000" dirty="0"/>
              <a:t>Energy spread: 2.5 - 8%</a:t>
            </a:r>
            <a:endParaRPr lang="en-GB" sz="2000" baseline="30000" dirty="0"/>
          </a:p>
          <a:p>
            <a:pPr lvl="2"/>
            <a:r>
              <a:rPr lang="en-GB" sz="2000" dirty="0"/>
              <a:t>Bunch charge: 20 - 500 </a:t>
            </a:r>
            <a:r>
              <a:rPr lang="en-GB" sz="2000" dirty="0" err="1"/>
              <a:t>pC</a:t>
            </a:r>
            <a:endParaRPr lang="en-GB" sz="2000" dirty="0"/>
          </a:p>
          <a:p>
            <a:pPr lvl="2"/>
            <a:r>
              <a:rPr lang="en-GB" sz="2000" dirty="0"/>
              <a:t>Normalized emittance: 1-2 </a:t>
            </a:r>
            <a:r>
              <a:rPr lang="el-GR" sz="2000" dirty="0"/>
              <a:t>π</a:t>
            </a:r>
            <a:r>
              <a:rPr lang="en-GB" sz="2000" dirty="0"/>
              <a:t> mm </a:t>
            </a:r>
            <a:r>
              <a:rPr lang="en-GB" sz="2000" dirty="0" err="1"/>
              <a:t>mrad</a:t>
            </a:r>
            <a:endParaRPr lang="el-GR" sz="2000" dirty="0"/>
          </a:p>
        </p:txBody>
      </p:sp>
      <p:pic>
        <p:nvPicPr>
          <p:cNvPr id="7424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3500438"/>
            <a:ext cx="3230562" cy="169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24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52513"/>
            <a:ext cx="2979738" cy="251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24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20" b="36560"/>
          <a:stretch>
            <a:fillRect/>
          </a:stretch>
        </p:blipFill>
        <p:spPr bwMode="auto">
          <a:xfrm>
            <a:off x="323850" y="5445125"/>
            <a:ext cx="3375025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2407" name="Text Box 7"/>
          <p:cNvSpPr txBox="1">
            <a:spLocks noChangeArrowheads="1"/>
          </p:cNvSpPr>
          <p:nvPr/>
        </p:nvSpPr>
        <p:spPr bwMode="auto">
          <a:xfrm>
            <a:off x="8027988" y="6308725"/>
            <a:ext cx="1116012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900">
                <a:latin typeface="Lucida Sans" pitchFamily="34" charset="0"/>
              </a:rPr>
              <a:t>Hooker, Oxford</a:t>
            </a:r>
          </a:p>
        </p:txBody>
      </p:sp>
    </p:spTree>
    <p:extLst>
      <p:ext uri="{BB962C8B-B14F-4D97-AF65-F5344CB8AC3E}">
        <p14:creationId xmlns:p14="http://schemas.microsoft.com/office/powerpoint/2010/main" val="354371136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Laser-Driven FELs</a:t>
            </a:r>
            <a:endParaRPr lang="en-GB" dirty="0"/>
          </a:p>
        </p:txBody>
      </p:sp>
      <p:pic>
        <p:nvPicPr>
          <p:cNvPr id="8755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5" t="28749" r="17072" b="8751"/>
          <a:stretch/>
        </p:blipFill>
        <p:spPr bwMode="auto">
          <a:xfrm>
            <a:off x="1476164" y="908720"/>
            <a:ext cx="5724128" cy="2905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55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9" t="11042" r="34773" b="69166"/>
          <a:stretch/>
        </p:blipFill>
        <p:spPr bwMode="auto">
          <a:xfrm>
            <a:off x="647564" y="3793025"/>
            <a:ext cx="7848872" cy="2845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41250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Laser Driven Plasma Ion Acceleration</a:t>
            </a: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6" t="24500" r="3375" b="6250"/>
          <a:stretch/>
        </p:blipFill>
        <p:spPr bwMode="auto">
          <a:xfrm>
            <a:off x="0" y="1016732"/>
            <a:ext cx="8776852" cy="483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35"/>
          <p:cNvSpPr txBox="1">
            <a:spLocks noChangeArrowheads="1"/>
          </p:cNvSpPr>
          <p:nvPr/>
        </p:nvSpPr>
        <p:spPr bwMode="auto">
          <a:xfrm>
            <a:off x="7343775" y="6381750"/>
            <a:ext cx="18002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000" b="1" dirty="0" smtClean="0"/>
              <a:t>After </a:t>
            </a:r>
            <a:r>
              <a:rPr lang="en-GB" sz="1000" b="1" dirty="0" err="1" smtClean="0"/>
              <a:t>Borghesi</a:t>
            </a:r>
            <a:r>
              <a:rPr lang="en-GB" sz="1000" b="1" dirty="0" smtClean="0"/>
              <a:t>/QUB</a:t>
            </a:r>
            <a:endParaRPr lang="en-GB" sz="1000" b="1" dirty="0"/>
          </a:p>
        </p:txBody>
      </p:sp>
    </p:spTree>
    <p:extLst>
      <p:ext uri="{BB962C8B-B14F-4D97-AF65-F5344CB8AC3E}">
        <p14:creationId xmlns:p14="http://schemas.microsoft.com/office/powerpoint/2010/main" val="291850154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Typical results (Vulcan)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24834" r="7375" b="6250"/>
          <a:stretch/>
        </p:blipFill>
        <p:spPr bwMode="auto">
          <a:xfrm>
            <a:off x="185676" y="1088740"/>
            <a:ext cx="8814816" cy="5041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35"/>
          <p:cNvSpPr txBox="1">
            <a:spLocks noChangeArrowheads="1"/>
          </p:cNvSpPr>
          <p:nvPr/>
        </p:nvSpPr>
        <p:spPr bwMode="auto">
          <a:xfrm>
            <a:off x="7343775" y="6381750"/>
            <a:ext cx="18002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GB" sz="1000" b="1" dirty="0" smtClean="0"/>
              <a:t>After </a:t>
            </a:r>
            <a:r>
              <a:rPr lang="en-GB" sz="1000" b="1" dirty="0" err="1" smtClean="0"/>
              <a:t>Borghesi</a:t>
            </a:r>
            <a:r>
              <a:rPr lang="en-GB" sz="1000" b="1" dirty="0" smtClean="0"/>
              <a:t>/QUB</a:t>
            </a:r>
            <a:endParaRPr lang="en-GB" sz="1000" b="1" dirty="0"/>
          </a:p>
        </p:txBody>
      </p:sp>
    </p:spTree>
    <p:extLst>
      <p:ext uri="{BB962C8B-B14F-4D97-AF65-F5344CB8AC3E}">
        <p14:creationId xmlns:p14="http://schemas.microsoft.com/office/powerpoint/2010/main" val="347471608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ChangeArrowheads="1"/>
          </p:cNvSpPr>
          <p:nvPr/>
        </p:nvSpPr>
        <p:spPr bwMode="auto">
          <a:xfrm>
            <a:off x="0" y="1066800"/>
            <a:ext cx="91440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5" name="Text Box 3"/>
          <p:cNvSpPr txBox="1">
            <a:spLocks noChangeArrowheads="1"/>
          </p:cNvSpPr>
          <p:nvPr/>
        </p:nvSpPr>
        <p:spPr bwMode="auto">
          <a:xfrm>
            <a:off x="201637" y="261610"/>
            <a:ext cx="85148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r>
              <a:rPr lang="en-US" sz="2400" i="0" dirty="0" smtClean="0">
                <a:solidFill>
                  <a:srgbClr val="FF0000"/>
                </a:solidFill>
              </a:rPr>
              <a:t>New mechanism - Radiation </a:t>
            </a:r>
            <a:r>
              <a:rPr lang="en-US" sz="2400" i="0" dirty="0">
                <a:solidFill>
                  <a:srgbClr val="FF0000"/>
                </a:solidFill>
              </a:rPr>
              <a:t>Pressure Acceleration (RPA)</a:t>
            </a:r>
          </a:p>
        </p:txBody>
      </p:sp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5416062" y="2765426"/>
          <a:ext cx="1689589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7600" name="Equation" r:id="rId4" imgW="1016000" imgH="368300" progId="Equation.3">
                  <p:embed/>
                </p:oleObj>
              </mc:Choice>
              <mc:Fallback>
                <p:oleObj name="Equation" r:id="rId4" imgW="10160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6062" y="2765426"/>
                        <a:ext cx="1689589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6" name="Text Box 5"/>
          <p:cNvSpPr txBox="1">
            <a:spLocks noChangeArrowheads="1"/>
          </p:cNvSpPr>
          <p:nvPr/>
        </p:nvSpPr>
        <p:spPr bwMode="auto">
          <a:xfrm>
            <a:off x="5064369" y="2438401"/>
            <a:ext cx="37657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r>
              <a:rPr lang="en-US" sz="1600" i="0" dirty="0">
                <a:solidFill>
                  <a:srgbClr val="000000"/>
                </a:solidFill>
              </a:rPr>
              <a:t>Acceleration  by Radiation Pressure:</a:t>
            </a:r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5205046" y="3429001"/>
          <a:ext cx="1900604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7601" name="Equation" r:id="rId6" imgW="1143000" imgH="406400" progId="Equation.3">
                  <p:embed/>
                </p:oleObj>
              </mc:Choice>
              <mc:Fallback>
                <p:oleObj name="Equation" r:id="rId6" imgW="11430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5046" y="3429001"/>
                        <a:ext cx="1900604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8"/>
          <p:cNvSpPr>
            <a:spLocks noChangeArrowheads="1"/>
          </p:cNvSpPr>
          <p:nvPr/>
        </p:nvSpPr>
        <p:spPr bwMode="auto">
          <a:xfrm>
            <a:off x="0" y="4419600"/>
            <a:ext cx="4712677" cy="2438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b="1" i="0"/>
          </a:p>
        </p:txBody>
      </p:sp>
      <p:sp>
        <p:nvSpPr>
          <p:cNvPr id="61448" name="Text Box 9"/>
          <p:cNvSpPr txBox="1">
            <a:spLocks noChangeArrowheads="1"/>
          </p:cNvSpPr>
          <p:nvPr/>
        </p:nvSpPr>
        <p:spPr bwMode="auto">
          <a:xfrm>
            <a:off x="211016" y="3200401"/>
            <a:ext cx="4903177" cy="3477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i="0" dirty="0">
                <a:solidFill>
                  <a:srgbClr val="000000"/>
                </a:solidFill>
              </a:rPr>
              <a:t>Cyclical re-acceleration of ions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i="0" dirty="0">
                <a:solidFill>
                  <a:srgbClr val="000000"/>
                </a:solidFill>
              </a:rPr>
              <a:t>Narrow-band spectrum (whole-foil acceleration)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i="0" dirty="0">
                <a:solidFill>
                  <a:srgbClr val="000000"/>
                </a:solidFill>
              </a:rPr>
              <a:t>Energy transfer more efficient as ions approach relativistic regime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i="0" dirty="0">
                <a:solidFill>
                  <a:srgbClr val="000000"/>
                </a:solidFill>
              </a:rPr>
              <a:t> Issues : 	</a:t>
            </a:r>
            <a:r>
              <a:rPr lang="en-US" b="1" i="0" dirty="0">
                <a:solidFill>
                  <a:schemeClr val="accent2"/>
                </a:solidFill>
              </a:rPr>
              <a:t>Stability of acceleration</a:t>
            </a:r>
            <a:endParaRPr lang="en-US" i="0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i="0" dirty="0">
                <a:solidFill>
                  <a:srgbClr val="000000"/>
                </a:solidFill>
              </a:rPr>
              <a:t>	</a:t>
            </a:r>
            <a:r>
              <a:rPr lang="en-US" b="1" i="0" dirty="0">
                <a:solidFill>
                  <a:schemeClr val="accent2"/>
                </a:solidFill>
              </a:rPr>
              <a:t>Electron heating:</a:t>
            </a:r>
          </a:p>
          <a:p>
            <a:pPr>
              <a:spcBef>
                <a:spcPct val="50000"/>
              </a:spcBef>
            </a:pPr>
            <a:r>
              <a:rPr lang="en-US" b="1" i="0" dirty="0">
                <a:solidFill>
                  <a:schemeClr val="accent2"/>
                </a:solidFill>
              </a:rPr>
              <a:t>		</a:t>
            </a:r>
            <a:r>
              <a:rPr lang="en-US" b="1" dirty="0">
                <a:solidFill>
                  <a:schemeClr val="accent2"/>
                </a:solidFill>
              </a:rPr>
              <a:t>Competition with TNSA</a:t>
            </a:r>
          </a:p>
          <a:p>
            <a:pPr>
              <a:spcBef>
                <a:spcPct val="50000"/>
              </a:spcBef>
            </a:pPr>
            <a:r>
              <a:rPr lang="en-US" b="1" i="0" dirty="0">
                <a:solidFill>
                  <a:schemeClr val="accent2"/>
                </a:solidFill>
              </a:rPr>
              <a:t>		</a:t>
            </a:r>
            <a:r>
              <a:rPr lang="en-US" b="1" dirty="0">
                <a:solidFill>
                  <a:schemeClr val="accent2"/>
                </a:solidFill>
              </a:rPr>
              <a:t>Target disassembly</a:t>
            </a:r>
            <a:endParaRPr lang="en-US" dirty="0">
              <a:solidFill>
                <a:srgbClr val="000000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i="0" dirty="0">
                <a:solidFill>
                  <a:srgbClr val="000000"/>
                </a:solidFill>
              </a:rPr>
              <a:t> </a:t>
            </a:r>
            <a:r>
              <a:rPr lang="en-US" b="1" i="0" dirty="0">
                <a:solidFill>
                  <a:srgbClr val="800000"/>
                </a:solidFill>
              </a:rPr>
              <a:t>Dominant mechanism </a:t>
            </a:r>
            <a:r>
              <a:rPr lang="en-US" i="0" dirty="0">
                <a:solidFill>
                  <a:srgbClr val="000000"/>
                </a:solidFill>
              </a:rPr>
              <a:t>at I~ 10</a:t>
            </a:r>
            <a:r>
              <a:rPr lang="en-US" i="0" baseline="30000" dirty="0">
                <a:solidFill>
                  <a:srgbClr val="000000"/>
                </a:solidFill>
              </a:rPr>
              <a:t>23</a:t>
            </a:r>
            <a:r>
              <a:rPr lang="en-US" i="0" dirty="0">
                <a:solidFill>
                  <a:srgbClr val="000000"/>
                </a:solidFill>
              </a:rPr>
              <a:t> W/cm</a:t>
            </a:r>
            <a:r>
              <a:rPr lang="en-US" i="0" baseline="30000" dirty="0">
                <a:solidFill>
                  <a:srgbClr val="000000"/>
                </a:solidFill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i="0" dirty="0">
                <a:solidFill>
                  <a:srgbClr val="000000"/>
                </a:solidFill>
              </a:rPr>
              <a:t>	</a:t>
            </a:r>
            <a:r>
              <a:rPr lang="en-US" i="0" dirty="0" err="1">
                <a:solidFill>
                  <a:srgbClr val="000000"/>
                </a:solidFill>
              </a:rPr>
              <a:t>GeV</a:t>
            </a:r>
            <a:r>
              <a:rPr lang="en-US" i="0" dirty="0">
                <a:solidFill>
                  <a:srgbClr val="000000"/>
                </a:solidFill>
              </a:rPr>
              <a:t> acceleration in a single  laser cycle!!   </a:t>
            </a:r>
          </a:p>
          <a:p>
            <a:pPr>
              <a:spcBef>
                <a:spcPct val="50000"/>
              </a:spcBef>
            </a:pPr>
            <a:endParaRPr lang="en-US" sz="1600" i="0" dirty="0">
              <a:solidFill>
                <a:srgbClr val="000000"/>
              </a:solidFill>
            </a:endParaRPr>
          </a:p>
        </p:txBody>
      </p:sp>
      <p:sp>
        <p:nvSpPr>
          <p:cNvPr id="61449" name="Text Box 10"/>
          <p:cNvSpPr txBox="1">
            <a:spLocks noChangeArrowheads="1"/>
          </p:cNvSpPr>
          <p:nvPr/>
        </p:nvSpPr>
        <p:spPr bwMode="auto">
          <a:xfrm>
            <a:off x="4994031" y="6096001"/>
            <a:ext cx="36545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r>
              <a:rPr lang="en-US" i="0">
                <a:solidFill>
                  <a:srgbClr val="0000EE"/>
                </a:solidFill>
              </a:rPr>
              <a:t>T.Esirkepov </a:t>
            </a:r>
            <a:r>
              <a:rPr lang="en-US">
                <a:solidFill>
                  <a:srgbClr val="0000EE"/>
                </a:solidFill>
              </a:rPr>
              <a:t>et al</a:t>
            </a:r>
            <a:r>
              <a:rPr lang="en-US" i="0">
                <a:solidFill>
                  <a:srgbClr val="0000EE"/>
                </a:solidFill>
              </a:rPr>
              <a:t>,  PRL, </a:t>
            </a:r>
            <a:r>
              <a:rPr lang="en-US" b="1" i="0">
                <a:solidFill>
                  <a:srgbClr val="0000EE"/>
                </a:solidFill>
              </a:rPr>
              <a:t>92</a:t>
            </a:r>
            <a:r>
              <a:rPr lang="en-US" i="0">
                <a:solidFill>
                  <a:srgbClr val="0000EE"/>
                </a:solidFill>
              </a:rPr>
              <a:t>, 175004 (2004)</a:t>
            </a:r>
          </a:p>
        </p:txBody>
      </p:sp>
      <p:grpSp>
        <p:nvGrpSpPr>
          <p:cNvPr id="61450" name="Group 11"/>
          <p:cNvGrpSpPr>
            <a:grpSpLocks/>
          </p:cNvGrpSpPr>
          <p:nvPr/>
        </p:nvGrpSpPr>
        <p:grpSpPr bwMode="auto">
          <a:xfrm>
            <a:off x="633046" y="1295400"/>
            <a:ext cx="3376246" cy="1638300"/>
            <a:chOff x="432" y="1392"/>
            <a:chExt cx="2304" cy="1032"/>
          </a:xfrm>
        </p:grpSpPr>
        <p:sp>
          <p:nvSpPr>
            <p:cNvPr id="61454" name="Rectangle 12"/>
            <p:cNvSpPr>
              <a:spLocks noChangeArrowheads="1"/>
            </p:cNvSpPr>
            <p:nvPr/>
          </p:nvSpPr>
          <p:spPr bwMode="auto">
            <a:xfrm>
              <a:off x="816" y="1416"/>
              <a:ext cx="96" cy="100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5" name="Rectangle 13"/>
            <p:cNvSpPr>
              <a:spLocks noChangeArrowheads="1"/>
            </p:cNvSpPr>
            <p:nvPr/>
          </p:nvSpPr>
          <p:spPr bwMode="auto">
            <a:xfrm>
              <a:off x="1584" y="1416"/>
              <a:ext cx="96" cy="100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6" name="Rectangle 14"/>
            <p:cNvSpPr>
              <a:spLocks noChangeArrowheads="1"/>
            </p:cNvSpPr>
            <p:nvPr/>
          </p:nvSpPr>
          <p:spPr bwMode="auto">
            <a:xfrm>
              <a:off x="1584" y="1656"/>
              <a:ext cx="96" cy="48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0000EE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7" name="AutoShape 15"/>
            <p:cNvSpPr>
              <a:spLocks noChangeArrowheads="1"/>
            </p:cNvSpPr>
            <p:nvPr/>
          </p:nvSpPr>
          <p:spPr bwMode="auto">
            <a:xfrm rot="5400000">
              <a:off x="1164" y="1724"/>
              <a:ext cx="792" cy="3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1964 w 21600"/>
                <a:gd name="T13" fmla="*/ 0 h 21600"/>
                <a:gd name="T14" fmla="*/ 19636 w 21600"/>
                <a:gd name="T15" fmla="*/ 59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123" y="4629"/>
                  </a:moveTo>
                  <a:cubicBezTo>
                    <a:pt x="6670" y="3205"/>
                    <a:pt x="8696" y="2414"/>
                    <a:pt x="10800" y="2415"/>
                  </a:cubicBezTo>
                  <a:cubicBezTo>
                    <a:pt x="12903" y="2415"/>
                    <a:pt x="14929" y="3205"/>
                    <a:pt x="16476" y="4629"/>
                  </a:cubicBezTo>
                  <a:lnTo>
                    <a:pt x="18111" y="2851"/>
                  </a:lnTo>
                  <a:cubicBezTo>
                    <a:pt x="16118" y="1017"/>
                    <a:pt x="13508" y="-1"/>
                    <a:pt x="10799" y="0"/>
                  </a:cubicBezTo>
                  <a:cubicBezTo>
                    <a:pt x="8091" y="0"/>
                    <a:pt x="5481" y="1017"/>
                    <a:pt x="3488" y="28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8" name="Line 16"/>
            <p:cNvSpPr>
              <a:spLocks noChangeAspect="1" noChangeShapeType="1"/>
            </p:cNvSpPr>
            <p:nvPr/>
          </p:nvSpPr>
          <p:spPr bwMode="auto">
            <a:xfrm>
              <a:off x="432" y="1920"/>
              <a:ext cx="336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459" name="Line 17"/>
            <p:cNvSpPr>
              <a:spLocks noChangeAspect="1" noChangeShapeType="1"/>
            </p:cNvSpPr>
            <p:nvPr/>
          </p:nvSpPr>
          <p:spPr bwMode="auto">
            <a:xfrm>
              <a:off x="1320" y="1920"/>
              <a:ext cx="336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460" name="Rectangle 18"/>
            <p:cNvSpPr>
              <a:spLocks noChangeArrowheads="1"/>
            </p:cNvSpPr>
            <p:nvPr/>
          </p:nvSpPr>
          <p:spPr bwMode="auto">
            <a:xfrm>
              <a:off x="2496" y="1416"/>
              <a:ext cx="96" cy="100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1" name="Rectangle 19"/>
            <p:cNvSpPr>
              <a:spLocks noChangeArrowheads="1"/>
            </p:cNvSpPr>
            <p:nvPr/>
          </p:nvSpPr>
          <p:spPr bwMode="auto">
            <a:xfrm>
              <a:off x="2496" y="1640"/>
              <a:ext cx="96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2" name="AutoShape 20"/>
            <p:cNvSpPr>
              <a:spLocks noChangeArrowheads="1"/>
            </p:cNvSpPr>
            <p:nvPr/>
          </p:nvSpPr>
          <p:spPr bwMode="auto">
            <a:xfrm rot="5400000">
              <a:off x="1956" y="1532"/>
              <a:ext cx="792" cy="7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655 w 21600"/>
                <a:gd name="T13" fmla="*/ 0 h 21600"/>
                <a:gd name="T14" fmla="*/ 17945 w 21600"/>
                <a:gd name="T15" fmla="*/ 329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754" y="2165"/>
                  </a:moveTo>
                  <a:cubicBezTo>
                    <a:pt x="7285" y="1270"/>
                    <a:pt x="9026" y="798"/>
                    <a:pt x="10800" y="799"/>
                  </a:cubicBezTo>
                  <a:cubicBezTo>
                    <a:pt x="12573" y="799"/>
                    <a:pt x="14314" y="1270"/>
                    <a:pt x="15845" y="2165"/>
                  </a:cubicBezTo>
                  <a:lnTo>
                    <a:pt x="16248" y="1475"/>
                  </a:lnTo>
                  <a:cubicBezTo>
                    <a:pt x="14595" y="509"/>
                    <a:pt x="12715" y="-1"/>
                    <a:pt x="10799" y="0"/>
                  </a:cubicBezTo>
                  <a:cubicBezTo>
                    <a:pt x="8884" y="0"/>
                    <a:pt x="7004" y="509"/>
                    <a:pt x="5351" y="147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3" name="Line 21"/>
            <p:cNvSpPr>
              <a:spLocks noChangeAspect="1" noChangeShapeType="1"/>
            </p:cNvSpPr>
            <p:nvPr/>
          </p:nvSpPr>
          <p:spPr bwMode="auto">
            <a:xfrm>
              <a:off x="2256" y="1928"/>
              <a:ext cx="336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464" name="AutoShape 22"/>
            <p:cNvSpPr>
              <a:spLocks noChangeArrowheads="1"/>
            </p:cNvSpPr>
            <p:nvPr/>
          </p:nvSpPr>
          <p:spPr bwMode="auto">
            <a:xfrm rot="5400000">
              <a:off x="1882" y="1514"/>
              <a:ext cx="868" cy="76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658 w 21600"/>
                <a:gd name="T13" fmla="*/ 0 h 21600"/>
                <a:gd name="T14" fmla="*/ 17942 w 21600"/>
                <a:gd name="T15" fmla="*/ 466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669" y="3740"/>
                  </a:moveTo>
                  <a:cubicBezTo>
                    <a:pt x="7922" y="3007"/>
                    <a:pt x="9348" y="2620"/>
                    <a:pt x="10800" y="2621"/>
                  </a:cubicBezTo>
                  <a:cubicBezTo>
                    <a:pt x="12251" y="2621"/>
                    <a:pt x="13677" y="3007"/>
                    <a:pt x="14930" y="3740"/>
                  </a:cubicBezTo>
                  <a:lnTo>
                    <a:pt x="16254" y="1478"/>
                  </a:lnTo>
                  <a:cubicBezTo>
                    <a:pt x="14599" y="510"/>
                    <a:pt x="12717" y="-1"/>
                    <a:pt x="10799" y="0"/>
                  </a:cubicBezTo>
                  <a:cubicBezTo>
                    <a:pt x="8882" y="0"/>
                    <a:pt x="7000" y="510"/>
                    <a:pt x="5345" y="147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rgbClr val="0000EE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/>
              <a:endParaRPr lang="en-US" i="0">
                <a:solidFill>
                  <a:schemeClr val="accent2"/>
                </a:solidFill>
              </a:endParaRPr>
            </a:p>
          </p:txBody>
        </p:sp>
        <p:sp>
          <p:nvSpPr>
            <p:cNvPr id="999447" name="Line 23"/>
            <p:cNvSpPr>
              <a:spLocks noChangeShapeType="1"/>
            </p:cNvSpPr>
            <p:nvPr/>
          </p:nvSpPr>
          <p:spPr bwMode="auto">
            <a:xfrm flipH="1">
              <a:off x="432" y="1824"/>
              <a:ext cx="288" cy="0"/>
            </a:xfrm>
            <a:prstGeom prst="line">
              <a:avLst/>
            </a:prstGeom>
            <a:noFill/>
            <a:ln w="57150">
              <a:solidFill>
                <a:srgbClr val="9F0F18"/>
              </a:solidFill>
              <a:round/>
              <a:headEnd/>
              <a:tailEnd type="triangle" w="med" len="med"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-110" charset="0"/>
                <a:ea typeface="+mn-ea"/>
              </a:endParaRPr>
            </a:p>
          </p:txBody>
        </p:sp>
        <p:sp>
          <p:nvSpPr>
            <p:cNvPr id="999448" name="Line 24"/>
            <p:cNvSpPr>
              <a:spLocks noChangeShapeType="1"/>
            </p:cNvSpPr>
            <p:nvPr/>
          </p:nvSpPr>
          <p:spPr bwMode="auto">
            <a:xfrm flipH="1">
              <a:off x="1344" y="1824"/>
              <a:ext cx="288" cy="0"/>
            </a:xfrm>
            <a:prstGeom prst="line">
              <a:avLst/>
            </a:prstGeom>
            <a:noFill/>
            <a:ln w="57150">
              <a:solidFill>
                <a:srgbClr val="9F0F18"/>
              </a:solidFill>
              <a:round/>
              <a:headEnd/>
              <a:tailEnd type="triangle" w="med" len="med"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-110" charset="0"/>
                <a:ea typeface="+mn-ea"/>
              </a:endParaRPr>
            </a:p>
          </p:txBody>
        </p:sp>
        <p:sp>
          <p:nvSpPr>
            <p:cNvPr id="999449" name="Line 25"/>
            <p:cNvSpPr>
              <a:spLocks noChangeShapeType="1"/>
            </p:cNvSpPr>
            <p:nvPr/>
          </p:nvSpPr>
          <p:spPr bwMode="auto">
            <a:xfrm flipH="1">
              <a:off x="2256" y="1824"/>
              <a:ext cx="288" cy="0"/>
            </a:xfrm>
            <a:prstGeom prst="line">
              <a:avLst/>
            </a:prstGeom>
            <a:noFill/>
            <a:ln w="57150">
              <a:solidFill>
                <a:srgbClr val="9F0F18"/>
              </a:solidFill>
              <a:round/>
              <a:headEnd/>
              <a:tailEnd type="triangle" w="med" len="med"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-110" charset="0"/>
                <a:ea typeface="+mn-ea"/>
              </a:endParaRPr>
            </a:p>
          </p:txBody>
        </p:sp>
        <p:sp>
          <p:nvSpPr>
            <p:cNvPr id="61468" name="Text Box 26"/>
            <p:cNvSpPr txBox="1">
              <a:spLocks noChangeArrowheads="1"/>
            </p:cNvSpPr>
            <p:nvPr/>
          </p:nvSpPr>
          <p:spPr bwMode="auto">
            <a:xfrm>
              <a:off x="1776" y="1392"/>
              <a:ext cx="41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37931725" indent="-37474525"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i="0"/>
                <a:t>e-</a:t>
              </a:r>
            </a:p>
          </p:txBody>
        </p:sp>
        <p:sp>
          <p:nvSpPr>
            <p:cNvPr id="61469" name="Text Box 27"/>
            <p:cNvSpPr txBox="1">
              <a:spLocks noChangeArrowheads="1"/>
            </p:cNvSpPr>
            <p:nvPr/>
          </p:nvSpPr>
          <p:spPr bwMode="auto">
            <a:xfrm>
              <a:off x="1344" y="1392"/>
              <a:ext cx="24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1pPr>
              <a:lvl2pPr marL="37931725" indent="-37474525"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2pPr>
              <a:lvl3pPr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3pPr>
              <a:lvl4pPr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4pPr>
              <a:lvl5pPr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400" i="1">
                  <a:solidFill>
                    <a:schemeClr val="tx1"/>
                  </a:solidFill>
                  <a:latin typeface="Arial" charset="0"/>
                  <a:ea typeface="ＭＳ Ｐゴシック" pitchFamily="-110" charset="-128"/>
                </a:defRPr>
              </a:lvl9pPr>
            </a:lstStyle>
            <a:p>
              <a:r>
                <a:rPr lang="en-US" b="1" i="0">
                  <a:solidFill>
                    <a:srgbClr val="0000EE"/>
                  </a:solidFill>
                </a:rPr>
                <a:t>Z</a:t>
              </a:r>
              <a:r>
                <a:rPr lang="en-US" b="1" i="0" baseline="30000">
                  <a:solidFill>
                    <a:srgbClr val="0000EE"/>
                  </a:solidFill>
                </a:rPr>
                <a:t>+</a:t>
              </a:r>
              <a:endParaRPr lang="en-US" b="1" i="0">
                <a:solidFill>
                  <a:srgbClr val="0000EE"/>
                </a:solidFill>
              </a:endParaRPr>
            </a:p>
          </p:txBody>
        </p:sp>
        <p:sp>
          <p:nvSpPr>
            <p:cNvPr id="61470" name="Line 28"/>
            <p:cNvSpPr>
              <a:spLocks noChangeShapeType="1"/>
            </p:cNvSpPr>
            <p:nvPr/>
          </p:nvSpPr>
          <p:spPr bwMode="auto">
            <a:xfrm>
              <a:off x="1488" y="1536"/>
              <a:ext cx="96" cy="144"/>
            </a:xfrm>
            <a:prstGeom prst="line">
              <a:avLst/>
            </a:prstGeom>
            <a:noFill/>
            <a:ln w="9525">
              <a:solidFill>
                <a:srgbClr val="0000EE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471" name="Line 29"/>
            <p:cNvSpPr>
              <a:spLocks noChangeShapeType="1"/>
            </p:cNvSpPr>
            <p:nvPr/>
          </p:nvSpPr>
          <p:spPr bwMode="auto">
            <a:xfrm flipH="1">
              <a:off x="1728" y="1536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61451" name="Text Box 30"/>
          <p:cNvSpPr txBox="1">
            <a:spLocks noChangeArrowheads="1"/>
          </p:cNvSpPr>
          <p:nvPr/>
        </p:nvSpPr>
        <p:spPr bwMode="auto">
          <a:xfrm>
            <a:off x="4712677" y="1371600"/>
            <a:ext cx="41499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r>
              <a:rPr lang="en-US" sz="1600" i="0" dirty="0">
                <a:solidFill>
                  <a:srgbClr val="000000"/>
                </a:solidFill>
              </a:rPr>
              <a:t>In ultrathin foils the laser push on electrons may lead to the  detachment of a portion of the foil (</a:t>
            </a:r>
            <a:r>
              <a:rPr lang="en-US" sz="1600" i="0" dirty="0">
                <a:solidFill>
                  <a:schemeClr val="accent1"/>
                </a:solidFill>
              </a:rPr>
              <a:t>light sail</a:t>
            </a:r>
            <a:r>
              <a:rPr lang="en-US" sz="1600" i="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37231" y="3505201"/>
            <a:ext cx="1055077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r>
              <a:rPr lang="en-US" sz="2400" b="1" dirty="0"/>
              <a:t>W ~ I</a:t>
            </a:r>
            <a:r>
              <a:rPr lang="en-US" sz="2400" b="1" baseline="30000" dirty="0"/>
              <a:t>2  </a:t>
            </a:r>
          </a:p>
        </p:txBody>
      </p:sp>
      <p:pic>
        <p:nvPicPr>
          <p:cNvPr id="6145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692" y="4267200"/>
            <a:ext cx="4069374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1945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88740"/>
            <a:ext cx="8382000" cy="218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2" r="46885"/>
          <a:stretch/>
        </p:blipFill>
        <p:spPr bwMode="auto">
          <a:xfrm>
            <a:off x="251520" y="3392996"/>
            <a:ext cx="3518091" cy="288721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4539762" y="1143001"/>
            <a:ext cx="40607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B. </a:t>
            </a:r>
            <a:r>
              <a:rPr lang="en-US" dirty="0" err="1">
                <a:solidFill>
                  <a:schemeClr val="bg1"/>
                </a:solidFill>
              </a:rPr>
              <a:t>Qiao</a:t>
            </a:r>
            <a:r>
              <a:rPr lang="en-US" dirty="0">
                <a:solidFill>
                  <a:schemeClr val="bg1"/>
                </a:solidFill>
              </a:rPr>
              <a:t> et al, </a:t>
            </a:r>
            <a:r>
              <a:rPr lang="en-US" dirty="0" err="1">
                <a:solidFill>
                  <a:schemeClr val="bg1"/>
                </a:solidFill>
              </a:rPr>
              <a:t>Phys</a:t>
            </a:r>
            <a:r>
              <a:rPr lang="en-US" dirty="0">
                <a:solidFill>
                  <a:schemeClr val="bg1"/>
                </a:solidFill>
              </a:rPr>
              <a:t> Rev Lett,</a:t>
            </a:r>
            <a:r>
              <a:rPr lang="en-US" b="1" dirty="0">
                <a:solidFill>
                  <a:schemeClr val="bg1"/>
                </a:solidFill>
              </a:rPr>
              <a:t>102,</a:t>
            </a:r>
            <a:r>
              <a:rPr lang="en-US" dirty="0">
                <a:solidFill>
                  <a:schemeClr val="bg1"/>
                </a:solidFill>
              </a:rPr>
              <a:t>145002 (2009)</a:t>
            </a:r>
          </a:p>
        </p:txBody>
      </p:sp>
      <p:sp>
        <p:nvSpPr>
          <p:cNvPr id="63496" name="Text Box 10"/>
          <p:cNvSpPr txBox="1">
            <a:spLocks noChangeArrowheads="1"/>
          </p:cNvSpPr>
          <p:nvPr/>
        </p:nvSpPr>
        <p:spPr bwMode="auto">
          <a:xfrm>
            <a:off x="3930738" y="4879829"/>
            <a:ext cx="458940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r>
              <a:rPr lang="en-US" sz="2000" dirty="0" smtClean="0">
                <a:solidFill>
                  <a:srgbClr val="FF0000"/>
                </a:solidFill>
              </a:rPr>
              <a:t>+ ultra-thin </a:t>
            </a:r>
            <a:r>
              <a:rPr lang="en-US" sz="2000" dirty="0">
                <a:solidFill>
                  <a:srgbClr val="FF0000"/>
                </a:solidFill>
              </a:rPr>
              <a:t>target </a:t>
            </a:r>
            <a:r>
              <a:rPr lang="en-US" sz="2000" dirty="0"/>
              <a:t>@ 10</a:t>
            </a:r>
            <a:r>
              <a:rPr lang="en-US" sz="2000" baseline="30000" dirty="0"/>
              <a:t>21</a:t>
            </a:r>
            <a:r>
              <a:rPr lang="en-US" sz="2000" dirty="0">
                <a:solidFill>
                  <a:srgbClr val="800000"/>
                </a:solidFill>
              </a:rPr>
              <a:t>-</a:t>
            </a:r>
            <a:r>
              <a:rPr lang="en-US" sz="2000" dirty="0"/>
              <a:t>10</a:t>
            </a:r>
            <a:r>
              <a:rPr lang="en-US" sz="2000" baseline="30000" dirty="0"/>
              <a:t>22</a:t>
            </a:r>
            <a:r>
              <a:rPr lang="en-US" sz="2000" dirty="0"/>
              <a:t> </a:t>
            </a:r>
            <a:r>
              <a:rPr lang="en-US" sz="2000" dirty="0" smtClean="0"/>
              <a:t>W/cm</a:t>
            </a:r>
            <a:r>
              <a:rPr lang="en-US" sz="2000" baseline="30000" dirty="0" smtClean="0"/>
              <a:t>2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   </a:t>
            </a:r>
            <a:r>
              <a:rPr lang="en-US" sz="1800" dirty="0" smtClean="0"/>
              <a:t>promising </a:t>
            </a:r>
            <a:r>
              <a:rPr lang="en-US" sz="1800" dirty="0"/>
              <a:t>for </a:t>
            </a:r>
            <a:r>
              <a:rPr lang="en-US" sz="1800" dirty="0" smtClean="0"/>
              <a:t>0.1-1GeV acceleration   </a:t>
            </a:r>
            <a:endParaRPr lang="en-US" sz="1800" baseline="30000" dirty="0"/>
          </a:p>
        </p:txBody>
      </p:sp>
      <p:sp>
        <p:nvSpPr>
          <p:cNvPr id="63497" name="TextBox 12"/>
          <p:cNvSpPr txBox="1">
            <a:spLocks noChangeArrowheads="1"/>
          </p:cNvSpPr>
          <p:nvPr/>
        </p:nvSpPr>
        <p:spPr bwMode="auto">
          <a:xfrm>
            <a:off x="3930738" y="3392996"/>
            <a:ext cx="4057521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i="1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r>
              <a:rPr lang="en-US" sz="2000" i="0" dirty="0" smtClean="0">
                <a:solidFill>
                  <a:srgbClr val="FF0000"/>
                </a:solidFill>
              </a:rPr>
              <a:t>Circularly polarized pulses </a:t>
            </a:r>
          </a:p>
          <a:p>
            <a:r>
              <a:rPr lang="en-US" sz="1800" i="0" dirty="0" smtClean="0">
                <a:solidFill>
                  <a:srgbClr val="000000"/>
                </a:solidFill>
              </a:rPr>
              <a:t>   suppress </a:t>
            </a:r>
            <a:r>
              <a:rPr lang="en-US" sz="1800" i="0" dirty="0">
                <a:solidFill>
                  <a:srgbClr val="000000"/>
                </a:solidFill>
              </a:rPr>
              <a:t>hot electron </a:t>
            </a:r>
            <a:r>
              <a:rPr lang="en-US" sz="1800" i="0" dirty="0" smtClean="0">
                <a:solidFill>
                  <a:srgbClr val="000000"/>
                </a:solidFill>
              </a:rPr>
              <a:t>production</a:t>
            </a:r>
          </a:p>
          <a:p>
            <a:r>
              <a:rPr lang="en-US" sz="1800" i="0" dirty="0" smtClean="0">
                <a:solidFill>
                  <a:srgbClr val="000000"/>
                </a:solidFill>
              </a:rPr>
              <a:t>   suppress TNSA </a:t>
            </a:r>
          </a:p>
          <a:p>
            <a:r>
              <a:rPr lang="en-US" sz="1800" i="0" dirty="0" smtClean="0">
                <a:solidFill>
                  <a:srgbClr val="000000"/>
                </a:solidFill>
              </a:rPr>
              <a:t>   limit </a:t>
            </a:r>
            <a:r>
              <a:rPr lang="en-US" sz="1800" i="0" dirty="0">
                <a:solidFill>
                  <a:srgbClr val="000000"/>
                </a:solidFill>
              </a:rPr>
              <a:t>target disassembly </a:t>
            </a:r>
            <a:endParaRPr lang="en-US" sz="2400" i="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Radiation Pressure </a:t>
            </a:r>
            <a:r>
              <a:rPr lang="en-US" dirty="0" smtClean="0">
                <a:solidFill>
                  <a:srgbClr val="FF0000"/>
                </a:solidFill>
              </a:rPr>
              <a:t>Acceleration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202444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electron driven plasma acceleration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004048" y="6273316"/>
            <a:ext cx="34203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 smtClean="0"/>
              <a:t>Blumenfeld</a:t>
            </a:r>
            <a:r>
              <a:rPr lang="en-GB" sz="1200" dirty="0" smtClean="0"/>
              <a:t> et al, SLAC-PUB-12363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204457"/>
            <a:ext cx="4161080" cy="48460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204456"/>
            <a:ext cx="4457171" cy="157647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 bwMode="auto">
          <a:xfrm>
            <a:off x="1115616" y="4872973"/>
            <a:ext cx="6696744" cy="1398639"/>
          </a:xfrm>
          <a:prstGeom prst="rightArrow">
            <a:avLst/>
          </a:prstGeom>
          <a:solidFill>
            <a:srgbClr val="FFFF00">
              <a:alpha val="14118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Energy d</a:t>
            </a:r>
            <a:r>
              <a:rPr lang="en-GB" dirty="0" smtClean="0"/>
              <a:t>oubled!</a:t>
            </a:r>
            <a:endParaRPr kumimoji="0" lang="en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 rot="16200000">
            <a:off x="175183" y="3233328"/>
            <a:ext cx="2593105" cy="1398639"/>
          </a:xfrm>
          <a:prstGeom prst="rightArrow">
            <a:avLst/>
          </a:prstGeom>
          <a:solidFill>
            <a:srgbClr val="FFFF00">
              <a:alpha val="14118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85 cm!</a:t>
            </a:r>
            <a:endParaRPr kumimoji="0" lang="en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26742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Prospects for laser-plasma accelerators</a:t>
            </a:r>
            <a:endParaRPr lang="en-GB" dirty="0"/>
          </a:p>
        </p:txBody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08" y="1196975"/>
            <a:ext cx="8770305" cy="5111750"/>
          </a:xfrm>
        </p:spPr>
        <p:txBody>
          <a:bodyPr/>
          <a:lstStyle/>
          <a:p>
            <a:r>
              <a:rPr lang="en-GB" sz="2800" dirty="0" smtClean="0"/>
              <a:t>L</a:t>
            </a:r>
            <a:r>
              <a:rPr lang="en-GB" sz="2800" dirty="0" smtClean="0"/>
              <a:t>aser-plasma accelerators: enormous </a:t>
            </a:r>
            <a:r>
              <a:rPr lang="en-GB" sz="2800" dirty="0"/>
              <a:t>progress</a:t>
            </a:r>
            <a:r>
              <a:rPr lang="en-GB" sz="2800" dirty="0" smtClean="0"/>
              <a:t>:</a:t>
            </a:r>
          </a:p>
          <a:p>
            <a:pPr lvl="1"/>
            <a:r>
              <a:rPr lang="en-GB" sz="2400" dirty="0" smtClean="0"/>
              <a:t>Electrons</a:t>
            </a:r>
            <a:endParaRPr lang="en-GB" sz="2400" dirty="0"/>
          </a:p>
          <a:p>
            <a:pPr lvl="2"/>
            <a:r>
              <a:rPr lang="en-GB" sz="2000" dirty="0"/>
              <a:t>Demonstration of quasi-</a:t>
            </a:r>
            <a:r>
              <a:rPr lang="en-GB" sz="2000" dirty="0" err="1"/>
              <a:t>mononergetic</a:t>
            </a:r>
            <a:r>
              <a:rPr lang="en-GB" sz="2000" dirty="0"/>
              <a:t> beams</a:t>
            </a:r>
          </a:p>
          <a:p>
            <a:pPr lvl="2"/>
            <a:r>
              <a:rPr lang="en-GB" sz="2000" dirty="0"/>
              <a:t>Increase of output energy to 1 </a:t>
            </a:r>
            <a:r>
              <a:rPr lang="en-GB" sz="2000" dirty="0" err="1"/>
              <a:t>GeV</a:t>
            </a:r>
            <a:endParaRPr lang="en-GB" sz="2000" dirty="0"/>
          </a:p>
          <a:p>
            <a:pPr lvl="2"/>
            <a:r>
              <a:rPr lang="en-GB" sz="2000" dirty="0"/>
              <a:t>Demonstration of controlled </a:t>
            </a:r>
            <a:r>
              <a:rPr lang="en-GB" sz="2000" dirty="0" smtClean="0"/>
              <a:t>injection</a:t>
            </a:r>
          </a:p>
          <a:p>
            <a:pPr lvl="1"/>
            <a:r>
              <a:rPr lang="en-GB" sz="2400" dirty="0" smtClean="0"/>
              <a:t>Protons &amp; ions</a:t>
            </a:r>
          </a:p>
          <a:p>
            <a:pPr lvl="2"/>
            <a:r>
              <a:rPr lang="en-GB" sz="2000" dirty="0" smtClean="0"/>
              <a:t>Similar dramatic progress</a:t>
            </a:r>
          </a:p>
          <a:p>
            <a:pPr lvl="1"/>
            <a:r>
              <a:rPr lang="en-GB" dirty="0" smtClean="0"/>
              <a:t>Many groups, many plans</a:t>
            </a:r>
            <a:endParaRPr lang="en-GB" dirty="0" smtClean="0"/>
          </a:p>
          <a:p>
            <a:r>
              <a:rPr lang="en-GB" sz="2800" dirty="0" smtClean="0"/>
              <a:t>Beam-driven plasma accelerators</a:t>
            </a:r>
          </a:p>
          <a:p>
            <a:pPr lvl="1"/>
            <a:r>
              <a:rPr lang="en-GB" sz="2400" dirty="0" smtClean="0"/>
              <a:t>“Energy doubling” @SLAC (electrons)</a:t>
            </a:r>
          </a:p>
          <a:p>
            <a:pPr lvl="1"/>
            <a:r>
              <a:rPr lang="en-GB" sz="2400" dirty="0" smtClean="0"/>
              <a:t>Protons-excited plasmas </a:t>
            </a:r>
          </a:p>
          <a:p>
            <a:pPr lvl="1"/>
            <a:r>
              <a:rPr lang="en-GB" sz="2400" dirty="0" smtClean="0"/>
              <a:t>FACET @ SLAC, something @ CERN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530563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Industrial </a:t>
            </a:r>
            <a:r>
              <a:rPr lang="en-GB" dirty="0"/>
              <a:t>accelerators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94747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Industrial uses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516" y="908050"/>
            <a:ext cx="8784976" cy="5689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Cyclotrons for radio-isotope production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Ion implantation </a:t>
            </a:r>
            <a:r>
              <a:rPr lang="en-GB" dirty="0" smtClean="0"/>
              <a:t>(electrostatic</a:t>
            </a:r>
            <a:r>
              <a:rPr lang="en-GB" dirty="0" smtClean="0"/>
              <a:t>, linear) 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Sterilisation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Fusion </a:t>
            </a:r>
            <a:r>
              <a:rPr lang="en-GB" dirty="0" smtClean="0"/>
              <a:t>reactors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(coming?) </a:t>
            </a:r>
            <a:r>
              <a:rPr lang="en-GB" dirty="0" smtClean="0"/>
              <a:t>security </a:t>
            </a:r>
            <a:r>
              <a:rPr lang="en-GB" dirty="0" smtClean="0"/>
              <a:t>applications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ADSR?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728197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Industrial Accelerators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Direct Voltage</a:t>
            </a:r>
          </a:p>
          <a:p>
            <a:pPr lvl="1"/>
            <a:r>
              <a:rPr lang="en-GB" sz="2000" dirty="0" smtClean="0"/>
              <a:t>Van de </a:t>
            </a:r>
            <a:r>
              <a:rPr lang="en-GB" sz="2000" dirty="0" err="1" smtClean="0"/>
              <a:t>Graaf</a:t>
            </a:r>
            <a:r>
              <a:rPr lang="en-GB" sz="2000" dirty="0" smtClean="0"/>
              <a:t>, Cockcroft Walton …</a:t>
            </a:r>
          </a:p>
          <a:p>
            <a:pPr lvl="2"/>
            <a:r>
              <a:rPr lang="en-GB" sz="1800" dirty="0" smtClean="0"/>
              <a:t>Protons, ions to a few MeV (~5)</a:t>
            </a:r>
          </a:p>
          <a:p>
            <a:r>
              <a:rPr lang="en-GB" sz="2400" dirty="0" err="1" smtClean="0"/>
              <a:t>Linacs</a:t>
            </a:r>
            <a:endParaRPr lang="en-GB" sz="2400" dirty="0" smtClean="0"/>
          </a:p>
          <a:p>
            <a:pPr lvl="1"/>
            <a:r>
              <a:rPr lang="en-GB" sz="2000" dirty="0" smtClean="0"/>
              <a:t>Electron beam</a:t>
            </a:r>
          </a:p>
          <a:p>
            <a:pPr lvl="2"/>
            <a:r>
              <a:rPr lang="en-GB" sz="1800" dirty="0" smtClean="0"/>
              <a:t>Up to 16 MeV</a:t>
            </a:r>
          </a:p>
          <a:p>
            <a:pPr lvl="1"/>
            <a:r>
              <a:rPr lang="en-GB" sz="2000" dirty="0" smtClean="0"/>
              <a:t>Ion beam</a:t>
            </a:r>
          </a:p>
          <a:p>
            <a:pPr lvl="2"/>
            <a:r>
              <a:rPr lang="en-GB" sz="1800" dirty="0" smtClean="0"/>
              <a:t>Up to ~70 MeV</a:t>
            </a:r>
          </a:p>
          <a:p>
            <a:r>
              <a:rPr lang="en-GB" sz="2400" dirty="0" smtClean="0"/>
              <a:t>Rings</a:t>
            </a:r>
          </a:p>
          <a:p>
            <a:pPr lvl="1"/>
            <a:r>
              <a:rPr lang="en-GB" sz="2000" dirty="0" smtClean="0"/>
              <a:t>Cyclotrons</a:t>
            </a:r>
          </a:p>
          <a:p>
            <a:pPr lvl="2"/>
            <a:r>
              <a:rPr lang="en-GB" sz="1800" dirty="0" smtClean="0"/>
              <a:t>Ions up to ~70+ MeV</a:t>
            </a:r>
          </a:p>
          <a:p>
            <a:pPr lvl="1"/>
            <a:r>
              <a:rPr lang="en-GB" sz="2000" dirty="0" err="1" smtClean="0"/>
              <a:t>Betatrons</a:t>
            </a:r>
            <a:r>
              <a:rPr lang="en-GB" sz="2000" dirty="0" smtClean="0"/>
              <a:t> </a:t>
            </a:r>
          </a:p>
          <a:p>
            <a:pPr lvl="2"/>
            <a:r>
              <a:rPr lang="en-GB" sz="1800" dirty="0" smtClean="0"/>
              <a:t>Electrons up to a few 10s of MeV</a:t>
            </a:r>
          </a:p>
          <a:p>
            <a:pPr lvl="1"/>
            <a:r>
              <a:rPr lang="en-GB" sz="2000" dirty="0" smtClean="0"/>
              <a:t>Synchrotro</a:t>
            </a:r>
            <a:r>
              <a:rPr lang="en-GB" sz="1600" dirty="0" smtClean="0"/>
              <a:t>ns </a:t>
            </a:r>
          </a:p>
          <a:p>
            <a:pPr lvl="2"/>
            <a:r>
              <a:rPr lang="en-GB" sz="1800" dirty="0" smtClean="0"/>
              <a:t>Up to several </a:t>
            </a:r>
            <a:r>
              <a:rPr lang="en-GB" sz="1800" dirty="0" err="1" smtClean="0"/>
              <a:t>GeV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91955953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3" t="25313" r="13376" b="26998"/>
          <a:stretch/>
        </p:blipFill>
        <p:spPr bwMode="auto">
          <a:xfrm>
            <a:off x="2699792" y="926124"/>
            <a:ext cx="6321110" cy="4651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Ion Implantation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3508" y="907752"/>
            <a:ext cx="8604956" cy="5689600"/>
          </a:xfrm>
        </p:spPr>
        <p:txBody>
          <a:bodyPr/>
          <a:lstStyle/>
          <a:p>
            <a:r>
              <a:rPr lang="en-GB" sz="2400" dirty="0" smtClean="0"/>
              <a:t>Semiconductors</a:t>
            </a:r>
          </a:p>
          <a:p>
            <a:pPr lvl="1"/>
            <a:r>
              <a:rPr lang="en-GB" sz="2000" dirty="0" smtClean="0"/>
              <a:t>Precision composition</a:t>
            </a:r>
          </a:p>
          <a:p>
            <a:r>
              <a:rPr lang="en-GB" sz="2400" dirty="0" smtClean="0"/>
              <a:t>Metals</a:t>
            </a:r>
          </a:p>
          <a:p>
            <a:pPr lvl="1"/>
            <a:r>
              <a:rPr lang="en-GB" sz="2000" dirty="0" smtClean="0"/>
              <a:t>hardening</a:t>
            </a:r>
          </a:p>
          <a:p>
            <a:r>
              <a:rPr lang="en-GB" sz="2400" dirty="0" smtClean="0"/>
              <a:t>Glass</a:t>
            </a:r>
          </a:p>
          <a:p>
            <a:pPr lvl="1"/>
            <a:r>
              <a:rPr lang="en-GB" sz="2000" dirty="0" smtClean="0"/>
              <a:t>Hardening</a:t>
            </a:r>
          </a:p>
          <a:p>
            <a:pPr lvl="1"/>
            <a:r>
              <a:rPr lang="en-GB" sz="2000" dirty="0" smtClean="0"/>
              <a:t>Modified optics</a:t>
            </a:r>
          </a:p>
          <a:p>
            <a:pPr lvl="1"/>
            <a:endParaRPr lang="en-GB" sz="2000" dirty="0"/>
          </a:p>
          <a:p>
            <a:pPr lvl="1"/>
            <a:endParaRPr lang="en-GB" sz="2000" dirty="0" smtClean="0"/>
          </a:p>
          <a:p>
            <a:pPr lvl="1"/>
            <a:endParaRPr lang="en-GB" sz="2000" dirty="0"/>
          </a:p>
          <a:p>
            <a:pPr lvl="1"/>
            <a:endParaRPr lang="en-GB" sz="2000" dirty="0" smtClean="0"/>
          </a:p>
          <a:p>
            <a:pPr lvl="1"/>
            <a:endParaRPr lang="en-GB" sz="2000" dirty="0"/>
          </a:p>
          <a:p>
            <a:pPr lvl="2"/>
            <a:endParaRPr lang="en-GB" sz="1600" dirty="0" smtClean="0"/>
          </a:p>
          <a:p>
            <a:pPr lvl="2"/>
            <a:r>
              <a:rPr lang="en-GB" sz="1600" dirty="0" smtClean="0"/>
              <a:t>Note: All digital electronics depends upon ion implantation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32952646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10" t="23594" r="14110" b="21407"/>
          <a:stretch/>
        </p:blipFill>
        <p:spPr bwMode="auto">
          <a:xfrm>
            <a:off x="5388612" y="980728"/>
            <a:ext cx="3611880" cy="536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Electron Beam Materials Processing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7772400" cy="5689600"/>
          </a:xfrm>
        </p:spPr>
        <p:txBody>
          <a:bodyPr/>
          <a:lstStyle/>
          <a:p>
            <a:r>
              <a:rPr lang="en-GB" dirty="0" smtClean="0"/>
              <a:t>Usually low energy</a:t>
            </a:r>
          </a:p>
          <a:p>
            <a:pPr lvl="1"/>
            <a:r>
              <a:rPr lang="en-GB" dirty="0" smtClean="0"/>
              <a:t>Few hundred </a:t>
            </a:r>
            <a:r>
              <a:rPr lang="en-GB" dirty="0" err="1" smtClean="0"/>
              <a:t>keV</a:t>
            </a:r>
            <a:endParaRPr lang="en-GB" dirty="0" smtClean="0"/>
          </a:p>
          <a:p>
            <a:pPr lvl="1"/>
            <a:r>
              <a:rPr lang="en-GB" dirty="0"/>
              <a:t>P</a:t>
            </a:r>
            <a:r>
              <a:rPr lang="en-GB" dirty="0" smtClean="0"/>
              <a:t>recision engineering</a:t>
            </a:r>
            <a:endParaRPr lang="en-GB" dirty="0" smtClean="0"/>
          </a:p>
          <a:p>
            <a:pPr marL="457200" lvl="1" indent="0">
              <a:buNone/>
            </a:pPr>
            <a:r>
              <a:rPr lang="en-GB" dirty="0" smtClean="0"/>
              <a:t>	(</a:t>
            </a:r>
            <a:r>
              <a:rPr lang="en-GB" dirty="0" smtClean="0"/>
              <a:t>cutting, welding)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306695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Electron Beam Irradiators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7752"/>
            <a:ext cx="5976664" cy="5689600"/>
          </a:xfrm>
        </p:spPr>
        <p:txBody>
          <a:bodyPr/>
          <a:lstStyle/>
          <a:p>
            <a:r>
              <a:rPr lang="en-GB" sz="2800" dirty="0" smtClean="0"/>
              <a:t>Low energy (&lt;300 </a:t>
            </a:r>
            <a:r>
              <a:rPr lang="en-GB" sz="2800" dirty="0" err="1" smtClean="0"/>
              <a:t>keV</a:t>
            </a:r>
            <a:r>
              <a:rPr lang="en-GB" sz="2800" dirty="0" smtClean="0"/>
              <a:t>)</a:t>
            </a:r>
          </a:p>
          <a:p>
            <a:pPr lvl="2"/>
            <a:r>
              <a:rPr lang="en-GB" sz="2000" dirty="0" smtClean="0"/>
              <a:t>Curing, laminating </a:t>
            </a:r>
          </a:p>
          <a:p>
            <a:pPr lvl="1"/>
            <a:r>
              <a:rPr lang="en-GB" sz="2400" dirty="0"/>
              <a:t>u</a:t>
            </a:r>
            <a:r>
              <a:rPr lang="en-GB" sz="2400" dirty="0" smtClean="0"/>
              <a:t>p to 1 MeV</a:t>
            </a:r>
          </a:p>
          <a:p>
            <a:pPr lvl="2"/>
            <a:r>
              <a:rPr lang="en-GB" sz="2000" dirty="0" smtClean="0"/>
              <a:t>Also polymerisation</a:t>
            </a:r>
          </a:p>
          <a:p>
            <a:r>
              <a:rPr lang="en-GB" sz="2800" dirty="0" smtClean="0"/>
              <a:t>Medium energy (&lt;5 MeV)</a:t>
            </a:r>
          </a:p>
          <a:p>
            <a:pPr lvl="1"/>
            <a:r>
              <a:rPr lang="en-GB" sz="2400" dirty="0" err="1" smtClean="0"/>
              <a:t>Polimerisation</a:t>
            </a:r>
            <a:endParaRPr lang="en-GB" sz="2400" dirty="0" smtClean="0"/>
          </a:p>
          <a:p>
            <a:pPr lvl="1"/>
            <a:r>
              <a:rPr lang="en-GB" sz="2400" dirty="0" smtClean="0"/>
              <a:t>Sterilisation (medical)</a:t>
            </a:r>
          </a:p>
          <a:p>
            <a:r>
              <a:rPr lang="en-GB" sz="2800" dirty="0" smtClean="0"/>
              <a:t>High Energy (~10 MeV)</a:t>
            </a:r>
          </a:p>
          <a:p>
            <a:pPr lvl="1"/>
            <a:r>
              <a:rPr lang="en-GB" sz="2400" dirty="0" smtClean="0"/>
              <a:t>Food irradiation</a:t>
            </a:r>
          </a:p>
          <a:p>
            <a:pPr lvl="1"/>
            <a:r>
              <a:rPr lang="en-GB" sz="2400" dirty="0" smtClean="0"/>
              <a:t>Waste water treatment</a:t>
            </a:r>
          </a:p>
          <a:p>
            <a:pPr lvl="1"/>
            <a:r>
              <a:rPr lang="en-GB" sz="2400" dirty="0" smtClean="0"/>
              <a:t>Gemstone colour enhancement</a:t>
            </a:r>
            <a:endParaRPr lang="en-GB" sz="2400" dirty="0"/>
          </a:p>
        </p:txBody>
      </p:sp>
      <p:grpSp>
        <p:nvGrpSpPr>
          <p:cNvPr id="5" name="Group 4"/>
          <p:cNvGrpSpPr/>
          <p:nvPr/>
        </p:nvGrpSpPr>
        <p:grpSpPr>
          <a:xfrm>
            <a:off x="5339062" y="944724"/>
            <a:ext cx="3553418" cy="5379876"/>
            <a:chOff x="5076056" y="944724"/>
            <a:chExt cx="3553418" cy="5379876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03" t="23594" r="11288" b="21248"/>
            <a:stretch/>
          </p:blipFill>
          <p:spPr bwMode="auto">
            <a:xfrm>
              <a:off x="5076056" y="944724"/>
              <a:ext cx="3553418" cy="5379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 bwMode="auto">
            <a:xfrm>
              <a:off x="5076056" y="2960948"/>
              <a:ext cx="540060" cy="324036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119595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772816"/>
            <a:ext cx="8532948" cy="1362075"/>
          </a:xfrm>
        </p:spPr>
        <p:txBody>
          <a:bodyPr/>
          <a:lstStyle/>
          <a:p>
            <a:r>
              <a:rPr lang="en-GB" dirty="0" smtClean="0"/>
              <a:t>Medical – cancer therapy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46263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/>
          </p:cNvSpPr>
          <p:nvPr>
            <p:ph type="title"/>
          </p:nvPr>
        </p:nvSpPr>
        <p:spPr/>
        <p:txBody>
          <a:bodyPr lIns="91417" tIns="45709" rIns="91417" bIns="45709">
            <a:normAutofit fontScale="90000"/>
          </a:bodyPr>
          <a:lstStyle/>
          <a:p>
            <a:r>
              <a:rPr lang="en-GB" sz="3600" dirty="0"/>
              <a:t>Radiotherapy – photons and protons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82191"/>
            <a:ext cx="8229600" cy="702593"/>
          </a:xfrm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000" dirty="0"/>
              <a:t>Conventional radiotherapy uses x-rays to destroy cancer cells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But higher energy than the x-rays used for radiography</a:t>
            </a:r>
          </a:p>
        </p:txBody>
      </p:sp>
      <p:sp>
        <p:nvSpPr>
          <p:cNvPr id="189444" name="Oval 4" descr="Pink tissue paper"/>
          <p:cNvSpPr>
            <a:spLocks noChangeArrowheads="1"/>
          </p:cNvSpPr>
          <p:nvPr/>
        </p:nvSpPr>
        <p:spPr bwMode="auto">
          <a:xfrm>
            <a:off x="2986088" y="3213100"/>
            <a:ext cx="4681537" cy="2016125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5045075" eaLnBrk="1" hangingPunct="1"/>
            <a:endParaRPr lang="en-US" sz="1800" b="0"/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4643438" y="4005263"/>
            <a:ext cx="217487" cy="217487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5045075" eaLnBrk="1" hangingPunct="1"/>
            <a:endParaRPr lang="en-US" sz="1800" b="0"/>
          </a:p>
        </p:txBody>
      </p:sp>
      <p:grpSp>
        <p:nvGrpSpPr>
          <p:cNvPr id="10246" name="Group 6"/>
          <p:cNvGrpSpPr>
            <a:grpSpLocks/>
          </p:cNvGrpSpPr>
          <p:nvPr/>
        </p:nvGrpSpPr>
        <p:grpSpPr bwMode="auto">
          <a:xfrm>
            <a:off x="2122488" y="1555750"/>
            <a:ext cx="5832475" cy="2184400"/>
            <a:chOff x="612" y="572"/>
            <a:chExt cx="3674" cy="1376"/>
          </a:xfrm>
        </p:grpSpPr>
        <p:sp>
          <p:nvSpPr>
            <p:cNvPr id="189447" name="Line 7"/>
            <p:cNvSpPr>
              <a:spLocks noChangeShapeType="1"/>
            </p:cNvSpPr>
            <p:nvPr/>
          </p:nvSpPr>
          <p:spPr bwMode="auto">
            <a:xfrm>
              <a:off x="1202" y="1933"/>
              <a:ext cx="30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9448" name="Freeform 8"/>
            <p:cNvSpPr>
              <a:spLocks/>
            </p:cNvSpPr>
            <p:nvPr/>
          </p:nvSpPr>
          <p:spPr bwMode="auto">
            <a:xfrm>
              <a:off x="1202" y="572"/>
              <a:ext cx="2767" cy="1376"/>
            </a:xfrm>
            <a:custGeom>
              <a:avLst/>
              <a:gdLst>
                <a:gd name="T0" fmla="*/ 0 w 4354"/>
                <a:gd name="T1" fmla="*/ 1376 h 1376"/>
                <a:gd name="T2" fmla="*/ 18 w 4354"/>
                <a:gd name="T3" fmla="*/ 604 h 1376"/>
                <a:gd name="T4" fmla="*/ 51 w 4354"/>
                <a:gd name="T5" fmla="*/ 151 h 1376"/>
                <a:gd name="T6" fmla="*/ 94 w 4354"/>
                <a:gd name="T7" fmla="*/ 15 h 1376"/>
                <a:gd name="T8" fmla="*/ 150 w 4354"/>
                <a:gd name="T9" fmla="*/ 60 h 1376"/>
                <a:gd name="T10" fmla="*/ 245 w 4354"/>
                <a:gd name="T11" fmla="*/ 287 h 1376"/>
                <a:gd name="T12" fmla="*/ 348 w 4354"/>
                <a:gd name="T13" fmla="*/ 468 h 1376"/>
                <a:gd name="T14" fmla="*/ 428 w 4354"/>
                <a:gd name="T15" fmla="*/ 604 h 1376"/>
                <a:gd name="T16" fmla="*/ 451 w 4354"/>
                <a:gd name="T17" fmla="*/ 650 h 13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54"/>
                <a:gd name="T28" fmla="*/ 0 h 1376"/>
                <a:gd name="T29" fmla="*/ 4354 w 4354"/>
                <a:gd name="T30" fmla="*/ 1376 h 13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54" h="1376">
                  <a:moveTo>
                    <a:pt x="0" y="1376"/>
                  </a:moveTo>
                  <a:cubicBezTo>
                    <a:pt x="49" y="1092"/>
                    <a:pt x="98" y="808"/>
                    <a:pt x="181" y="604"/>
                  </a:cubicBezTo>
                  <a:cubicBezTo>
                    <a:pt x="264" y="400"/>
                    <a:pt x="378" y="249"/>
                    <a:pt x="499" y="151"/>
                  </a:cubicBezTo>
                  <a:cubicBezTo>
                    <a:pt x="620" y="53"/>
                    <a:pt x="748" y="30"/>
                    <a:pt x="907" y="15"/>
                  </a:cubicBezTo>
                  <a:cubicBezTo>
                    <a:pt x="1066" y="0"/>
                    <a:pt x="1209" y="15"/>
                    <a:pt x="1451" y="60"/>
                  </a:cubicBezTo>
                  <a:cubicBezTo>
                    <a:pt x="1693" y="105"/>
                    <a:pt x="2041" y="219"/>
                    <a:pt x="2358" y="287"/>
                  </a:cubicBezTo>
                  <a:cubicBezTo>
                    <a:pt x="2675" y="355"/>
                    <a:pt x="3061" y="415"/>
                    <a:pt x="3356" y="468"/>
                  </a:cubicBezTo>
                  <a:cubicBezTo>
                    <a:pt x="3651" y="521"/>
                    <a:pt x="3961" y="574"/>
                    <a:pt x="4127" y="604"/>
                  </a:cubicBezTo>
                  <a:cubicBezTo>
                    <a:pt x="4293" y="634"/>
                    <a:pt x="4323" y="642"/>
                    <a:pt x="4354" y="650"/>
                  </a:cubicBez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49" name="Line 9"/>
            <p:cNvSpPr>
              <a:spLocks noChangeShapeType="1"/>
            </p:cNvSpPr>
            <p:nvPr/>
          </p:nvSpPr>
          <p:spPr bwMode="auto">
            <a:xfrm flipV="1">
              <a:off x="1202" y="572"/>
              <a:ext cx="0" cy="13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9450" name="Text Box 10"/>
            <p:cNvSpPr txBox="1">
              <a:spLocks noChangeArrowheads="1"/>
            </p:cNvSpPr>
            <p:nvPr/>
          </p:nvSpPr>
          <p:spPr bwMode="auto">
            <a:xfrm>
              <a:off x="612" y="709"/>
              <a:ext cx="4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GB" sz="1400"/>
                <a:t>Dose</a:t>
              </a:r>
            </a:p>
          </p:txBody>
        </p:sp>
      </p:grpSp>
      <p:grpSp>
        <p:nvGrpSpPr>
          <p:cNvPr id="10251" name="Group 11"/>
          <p:cNvGrpSpPr>
            <a:grpSpLocks/>
          </p:cNvGrpSpPr>
          <p:nvPr/>
        </p:nvGrpSpPr>
        <p:grpSpPr bwMode="auto">
          <a:xfrm>
            <a:off x="1150938" y="3932238"/>
            <a:ext cx="6840537" cy="304800"/>
            <a:chOff x="0" y="3057"/>
            <a:chExt cx="4309" cy="192"/>
          </a:xfrm>
        </p:grpSpPr>
        <p:sp>
          <p:nvSpPr>
            <p:cNvPr id="189452" name="AutoShape 12"/>
            <p:cNvSpPr>
              <a:spLocks noChangeArrowheads="1"/>
            </p:cNvSpPr>
            <p:nvPr/>
          </p:nvSpPr>
          <p:spPr bwMode="auto">
            <a:xfrm rot="5400000">
              <a:off x="409" y="2705"/>
              <a:ext cx="90" cy="907"/>
            </a:xfrm>
            <a:prstGeom prst="can">
              <a:avLst>
                <a:gd name="adj" fmla="val 25194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53" name="Text Box 13"/>
            <p:cNvSpPr txBox="1">
              <a:spLocks noChangeArrowheads="1"/>
            </p:cNvSpPr>
            <p:nvPr/>
          </p:nvSpPr>
          <p:spPr bwMode="auto">
            <a:xfrm>
              <a:off x="135" y="3057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Linac</a:t>
              </a:r>
            </a:p>
          </p:txBody>
        </p:sp>
        <p:sp>
          <p:nvSpPr>
            <p:cNvPr id="10254" name="Rectangle 14"/>
            <p:cNvSpPr>
              <a:spLocks noChangeArrowheads="1"/>
            </p:cNvSpPr>
            <p:nvPr/>
          </p:nvSpPr>
          <p:spPr bwMode="auto">
            <a:xfrm>
              <a:off x="726" y="3125"/>
              <a:ext cx="3583" cy="68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80000"/>
                  </a:schemeClr>
                </a:gs>
                <a:gs pos="100000">
                  <a:schemeClr val="bg2">
                    <a:gamma/>
                    <a:shade val="46275"/>
                    <a:invGamma/>
                    <a:alpha val="10001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5045075" eaLnBrk="1" hangingPunct="1">
                <a:defRPr/>
              </a:pPr>
              <a:endParaRPr lang="en-US" sz="1800" b="0">
                <a:latin typeface="Arial" charset="0"/>
              </a:endParaRPr>
            </a:p>
          </p:txBody>
        </p:sp>
      </p:grpSp>
      <p:grpSp>
        <p:nvGrpSpPr>
          <p:cNvPr id="10255" name="Group 15"/>
          <p:cNvGrpSpPr>
            <a:grpSpLocks/>
          </p:cNvGrpSpPr>
          <p:nvPr/>
        </p:nvGrpSpPr>
        <p:grpSpPr bwMode="auto">
          <a:xfrm rot="540000">
            <a:off x="1185863" y="3932238"/>
            <a:ext cx="6840537" cy="304800"/>
            <a:chOff x="0" y="3057"/>
            <a:chExt cx="4309" cy="192"/>
          </a:xfrm>
        </p:grpSpPr>
        <p:sp>
          <p:nvSpPr>
            <p:cNvPr id="189456" name="AutoShape 16"/>
            <p:cNvSpPr>
              <a:spLocks noChangeArrowheads="1"/>
            </p:cNvSpPr>
            <p:nvPr/>
          </p:nvSpPr>
          <p:spPr bwMode="auto">
            <a:xfrm rot="5400000">
              <a:off x="409" y="2705"/>
              <a:ext cx="90" cy="907"/>
            </a:xfrm>
            <a:prstGeom prst="can">
              <a:avLst>
                <a:gd name="adj" fmla="val 25194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57" name="Text Box 17"/>
            <p:cNvSpPr txBox="1">
              <a:spLocks noChangeArrowheads="1"/>
            </p:cNvSpPr>
            <p:nvPr/>
          </p:nvSpPr>
          <p:spPr bwMode="auto">
            <a:xfrm>
              <a:off x="135" y="3057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Linac</a:t>
              </a:r>
            </a:p>
          </p:txBody>
        </p:sp>
        <p:sp>
          <p:nvSpPr>
            <p:cNvPr id="10258" name="Rectangle 18"/>
            <p:cNvSpPr>
              <a:spLocks noChangeArrowheads="1"/>
            </p:cNvSpPr>
            <p:nvPr/>
          </p:nvSpPr>
          <p:spPr bwMode="auto">
            <a:xfrm>
              <a:off x="720" y="3123"/>
              <a:ext cx="3583" cy="68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80000"/>
                  </a:schemeClr>
                </a:gs>
                <a:gs pos="100000">
                  <a:schemeClr val="bg2">
                    <a:gamma/>
                    <a:shade val="46275"/>
                    <a:invGamma/>
                    <a:alpha val="10001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5045075" eaLnBrk="1" hangingPunct="1">
                <a:defRPr/>
              </a:pPr>
              <a:endParaRPr lang="en-US" sz="1800" b="0">
                <a:latin typeface="Arial" charset="0"/>
              </a:endParaRPr>
            </a:p>
          </p:txBody>
        </p:sp>
      </p:grpSp>
      <p:grpSp>
        <p:nvGrpSpPr>
          <p:cNvPr id="10259" name="Group 19"/>
          <p:cNvGrpSpPr>
            <a:grpSpLocks/>
          </p:cNvGrpSpPr>
          <p:nvPr/>
        </p:nvGrpSpPr>
        <p:grpSpPr bwMode="auto">
          <a:xfrm rot="-540000">
            <a:off x="1185863" y="3987800"/>
            <a:ext cx="6840537" cy="304800"/>
            <a:chOff x="0" y="3057"/>
            <a:chExt cx="4309" cy="192"/>
          </a:xfrm>
        </p:grpSpPr>
        <p:sp>
          <p:nvSpPr>
            <p:cNvPr id="189460" name="AutoShape 20"/>
            <p:cNvSpPr>
              <a:spLocks noChangeArrowheads="1"/>
            </p:cNvSpPr>
            <p:nvPr/>
          </p:nvSpPr>
          <p:spPr bwMode="auto">
            <a:xfrm rot="5400000">
              <a:off x="409" y="2705"/>
              <a:ext cx="90" cy="907"/>
            </a:xfrm>
            <a:prstGeom prst="can">
              <a:avLst>
                <a:gd name="adj" fmla="val 25194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61" name="Text Box 21"/>
            <p:cNvSpPr txBox="1">
              <a:spLocks noChangeArrowheads="1"/>
            </p:cNvSpPr>
            <p:nvPr/>
          </p:nvSpPr>
          <p:spPr bwMode="auto">
            <a:xfrm>
              <a:off x="135" y="3057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Linac</a:t>
              </a:r>
            </a:p>
          </p:txBody>
        </p:sp>
        <p:sp>
          <p:nvSpPr>
            <p:cNvPr id="10262" name="Rectangle 22"/>
            <p:cNvSpPr>
              <a:spLocks noChangeArrowheads="1"/>
            </p:cNvSpPr>
            <p:nvPr/>
          </p:nvSpPr>
          <p:spPr bwMode="auto">
            <a:xfrm>
              <a:off x="726" y="3125"/>
              <a:ext cx="3583" cy="68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80000"/>
                  </a:schemeClr>
                </a:gs>
                <a:gs pos="100000">
                  <a:schemeClr val="bg2">
                    <a:gamma/>
                    <a:shade val="46275"/>
                    <a:invGamma/>
                    <a:alpha val="10001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5045075" eaLnBrk="1" hangingPunct="1">
                <a:defRPr/>
              </a:pPr>
              <a:endParaRPr lang="en-US" sz="1800" b="0">
                <a:latin typeface="Arial" charset="0"/>
              </a:endParaRPr>
            </a:p>
          </p:txBody>
        </p:sp>
      </p:grpSp>
      <p:grpSp>
        <p:nvGrpSpPr>
          <p:cNvPr id="10263" name="Group 23"/>
          <p:cNvGrpSpPr>
            <a:grpSpLocks/>
          </p:cNvGrpSpPr>
          <p:nvPr/>
        </p:nvGrpSpPr>
        <p:grpSpPr bwMode="auto">
          <a:xfrm rot="1080000">
            <a:off x="1185863" y="3916363"/>
            <a:ext cx="6840537" cy="304800"/>
            <a:chOff x="0" y="3057"/>
            <a:chExt cx="4309" cy="192"/>
          </a:xfrm>
        </p:grpSpPr>
        <p:sp>
          <p:nvSpPr>
            <p:cNvPr id="189464" name="AutoShape 24"/>
            <p:cNvSpPr>
              <a:spLocks noChangeArrowheads="1"/>
            </p:cNvSpPr>
            <p:nvPr/>
          </p:nvSpPr>
          <p:spPr bwMode="auto">
            <a:xfrm rot="5400000">
              <a:off x="409" y="2705"/>
              <a:ext cx="90" cy="907"/>
            </a:xfrm>
            <a:prstGeom prst="can">
              <a:avLst>
                <a:gd name="adj" fmla="val 25194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65" name="Text Box 25"/>
            <p:cNvSpPr txBox="1">
              <a:spLocks noChangeArrowheads="1"/>
            </p:cNvSpPr>
            <p:nvPr/>
          </p:nvSpPr>
          <p:spPr bwMode="auto">
            <a:xfrm>
              <a:off x="135" y="3057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Linac</a:t>
              </a:r>
            </a:p>
          </p:txBody>
        </p:sp>
        <p:sp>
          <p:nvSpPr>
            <p:cNvPr id="10266" name="Rectangle 26"/>
            <p:cNvSpPr>
              <a:spLocks noChangeArrowheads="1"/>
            </p:cNvSpPr>
            <p:nvPr/>
          </p:nvSpPr>
          <p:spPr bwMode="auto">
            <a:xfrm>
              <a:off x="720" y="3124"/>
              <a:ext cx="3583" cy="68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80000"/>
                  </a:schemeClr>
                </a:gs>
                <a:gs pos="100000">
                  <a:schemeClr val="bg2">
                    <a:gamma/>
                    <a:shade val="46275"/>
                    <a:invGamma/>
                    <a:alpha val="10001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5045075" eaLnBrk="1" hangingPunct="1">
                <a:defRPr/>
              </a:pPr>
              <a:endParaRPr lang="en-US" sz="1800" b="0">
                <a:latin typeface="Arial" charset="0"/>
              </a:endParaRPr>
            </a:p>
          </p:txBody>
        </p:sp>
      </p:grpSp>
      <p:grpSp>
        <p:nvGrpSpPr>
          <p:cNvPr id="10267" name="Group 27"/>
          <p:cNvGrpSpPr>
            <a:grpSpLocks/>
          </p:cNvGrpSpPr>
          <p:nvPr/>
        </p:nvGrpSpPr>
        <p:grpSpPr bwMode="auto">
          <a:xfrm rot="1620000">
            <a:off x="1185863" y="3860800"/>
            <a:ext cx="6840537" cy="304800"/>
            <a:chOff x="0" y="3057"/>
            <a:chExt cx="4309" cy="192"/>
          </a:xfrm>
        </p:grpSpPr>
        <p:sp>
          <p:nvSpPr>
            <p:cNvPr id="189468" name="AutoShape 28"/>
            <p:cNvSpPr>
              <a:spLocks noChangeArrowheads="1"/>
            </p:cNvSpPr>
            <p:nvPr/>
          </p:nvSpPr>
          <p:spPr bwMode="auto">
            <a:xfrm rot="5400000">
              <a:off x="409" y="2705"/>
              <a:ext cx="90" cy="907"/>
            </a:xfrm>
            <a:prstGeom prst="can">
              <a:avLst>
                <a:gd name="adj" fmla="val 25194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69" name="Text Box 29"/>
            <p:cNvSpPr txBox="1">
              <a:spLocks noChangeArrowheads="1"/>
            </p:cNvSpPr>
            <p:nvPr/>
          </p:nvSpPr>
          <p:spPr bwMode="auto">
            <a:xfrm>
              <a:off x="135" y="3057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Linac</a:t>
              </a:r>
            </a:p>
          </p:txBody>
        </p:sp>
        <p:sp>
          <p:nvSpPr>
            <p:cNvPr id="10270" name="Rectangle 30"/>
            <p:cNvSpPr>
              <a:spLocks noChangeArrowheads="1"/>
            </p:cNvSpPr>
            <p:nvPr/>
          </p:nvSpPr>
          <p:spPr bwMode="auto">
            <a:xfrm>
              <a:off x="722" y="3123"/>
              <a:ext cx="3583" cy="68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80000"/>
                  </a:schemeClr>
                </a:gs>
                <a:gs pos="100000">
                  <a:schemeClr val="bg2">
                    <a:gamma/>
                    <a:shade val="46275"/>
                    <a:invGamma/>
                    <a:alpha val="10001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5045075" eaLnBrk="1" hangingPunct="1">
                <a:defRPr/>
              </a:pPr>
              <a:endParaRPr lang="en-US" sz="1800" b="0">
                <a:latin typeface="Arial" charset="0"/>
              </a:endParaRPr>
            </a:p>
          </p:txBody>
        </p:sp>
      </p:grpSp>
      <p:grpSp>
        <p:nvGrpSpPr>
          <p:cNvPr id="10271" name="Group 31"/>
          <p:cNvGrpSpPr>
            <a:grpSpLocks/>
          </p:cNvGrpSpPr>
          <p:nvPr/>
        </p:nvGrpSpPr>
        <p:grpSpPr bwMode="auto">
          <a:xfrm rot="2160000">
            <a:off x="1258888" y="3860800"/>
            <a:ext cx="6840537" cy="304800"/>
            <a:chOff x="0" y="3057"/>
            <a:chExt cx="4309" cy="192"/>
          </a:xfrm>
        </p:grpSpPr>
        <p:sp>
          <p:nvSpPr>
            <p:cNvPr id="189472" name="AutoShape 32"/>
            <p:cNvSpPr>
              <a:spLocks noChangeArrowheads="1"/>
            </p:cNvSpPr>
            <p:nvPr/>
          </p:nvSpPr>
          <p:spPr bwMode="auto">
            <a:xfrm rot="5400000">
              <a:off x="409" y="2705"/>
              <a:ext cx="90" cy="907"/>
            </a:xfrm>
            <a:prstGeom prst="can">
              <a:avLst>
                <a:gd name="adj" fmla="val 25194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73" name="Text Box 33"/>
            <p:cNvSpPr txBox="1">
              <a:spLocks noChangeArrowheads="1"/>
            </p:cNvSpPr>
            <p:nvPr/>
          </p:nvSpPr>
          <p:spPr bwMode="auto">
            <a:xfrm>
              <a:off x="135" y="3057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Linac</a:t>
              </a:r>
            </a:p>
          </p:txBody>
        </p:sp>
        <p:sp>
          <p:nvSpPr>
            <p:cNvPr id="10274" name="Rectangle 34"/>
            <p:cNvSpPr>
              <a:spLocks noChangeArrowheads="1"/>
            </p:cNvSpPr>
            <p:nvPr/>
          </p:nvSpPr>
          <p:spPr bwMode="auto">
            <a:xfrm>
              <a:off x="726" y="3125"/>
              <a:ext cx="3583" cy="68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80000"/>
                  </a:schemeClr>
                </a:gs>
                <a:gs pos="100000">
                  <a:schemeClr val="bg2">
                    <a:gamma/>
                    <a:shade val="46275"/>
                    <a:invGamma/>
                    <a:alpha val="10001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5045075" eaLnBrk="1" hangingPunct="1">
                <a:defRPr/>
              </a:pPr>
              <a:endParaRPr lang="en-US" sz="1800" b="0">
                <a:latin typeface="Arial" charset="0"/>
              </a:endParaRPr>
            </a:p>
          </p:txBody>
        </p:sp>
      </p:grpSp>
      <p:grpSp>
        <p:nvGrpSpPr>
          <p:cNvPr id="10275" name="Group 35"/>
          <p:cNvGrpSpPr>
            <a:grpSpLocks/>
          </p:cNvGrpSpPr>
          <p:nvPr/>
        </p:nvGrpSpPr>
        <p:grpSpPr bwMode="auto">
          <a:xfrm rot="2700000">
            <a:off x="1286669" y="3817144"/>
            <a:ext cx="6840538" cy="304800"/>
            <a:chOff x="0" y="3057"/>
            <a:chExt cx="4309" cy="192"/>
          </a:xfrm>
        </p:grpSpPr>
        <p:sp>
          <p:nvSpPr>
            <p:cNvPr id="189476" name="AutoShape 36"/>
            <p:cNvSpPr>
              <a:spLocks noChangeArrowheads="1"/>
            </p:cNvSpPr>
            <p:nvPr/>
          </p:nvSpPr>
          <p:spPr bwMode="auto">
            <a:xfrm rot="5400000">
              <a:off x="409" y="2705"/>
              <a:ext cx="90" cy="907"/>
            </a:xfrm>
            <a:prstGeom prst="can">
              <a:avLst>
                <a:gd name="adj" fmla="val 25194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77" name="Text Box 37"/>
            <p:cNvSpPr txBox="1">
              <a:spLocks noChangeArrowheads="1"/>
            </p:cNvSpPr>
            <p:nvPr/>
          </p:nvSpPr>
          <p:spPr bwMode="auto">
            <a:xfrm>
              <a:off x="135" y="3057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Linac</a:t>
              </a:r>
            </a:p>
          </p:txBody>
        </p:sp>
        <p:sp>
          <p:nvSpPr>
            <p:cNvPr id="10278" name="Rectangle 38"/>
            <p:cNvSpPr>
              <a:spLocks noChangeArrowheads="1"/>
            </p:cNvSpPr>
            <p:nvPr/>
          </p:nvSpPr>
          <p:spPr bwMode="auto">
            <a:xfrm>
              <a:off x="724" y="3125"/>
              <a:ext cx="3583" cy="68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80000"/>
                  </a:schemeClr>
                </a:gs>
                <a:gs pos="100000">
                  <a:schemeClr val="bg2">
                    <a:gamma/>
                    <a:shade val="46275"/>
                    <a:invGamma/>
                    <a:alpha val="10001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5045075" eaLnBrk="1" hangingPunct="1">
                <a:defRPr/>
              </a:pPr>
              <a:endParaRPr lang="en-US" sz="1800" b="0">
                <a:latin typeface="Arial" charset="0"/>
              </a:endParaRPr>
            </a:p>
          </p:txBody>
        </p:sp>
      </p:grpSp>
      <p:grpSp>
        <p:nvGrpSpPr>
          <p:cNvPr id="10279" name="Group 39"/>
          <p:cNvGrpSpPr>
            <a:grpSpLocks/>
          </p:cNvGrpSpPr>
          <p:nvPr/>
        </p:nvGrpSpPr>
        <p:grpSpPr bwMode="auto">
          <a:xfrm rot="-1080000">
            <a:off x="1150938" y="3987800"/>
            <a:ext cx="6840537" cy="304800"/>
            <a:chOff x="0" y="3057"/>
            <a:chExt cx="4309" cy="192"/>
          </a:xfrm>
        </p:grpSpPr>
        <p:sp>
          <p:nvSpPr>
            <p:cNvPr id="189480" name="AutoShape 40"/>
            <p:cNvSpPr>
              <a:spLocks noChangeArrowheads="1"/>
            </p:cNvSpPr>
            <p:nvPr/>
          </p:nvSpPr>
          <p:spPr bwMode="auto">
            <a:xfrm rot="5400000">
              <a:off x="409" y="2705"/>
              <a:ext cx="90" cy="907"/>
            </a:xfrm>
            <a:prstGeom prst="can">
              <a:avLst>
                <a:gd name="adj" fmla="val 25194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81" name="Text Box 41"/>
            <p:cNvSpPr txBox="1">
              <a:spLocks noChangeArrowheads="1"/>
            </p:cNvSpPr>
            <p:nvPr/>
          </p:nvSpPr>
          <p:spPr bwMode="auto">
            <a:xfrm>
              <a:off x="135" y="3057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Linac</a:t>
              </a:r>
            </a:p>
          </p:txBody>
        </p:sp>
        <p:sp>
          <p:nvSpPr>
            <p:cNvPr id="10282" name="Rectangle 42"/>
            <p:cNvSpPr>
              <a:spLocks noChangeArrowheads="1"/>
            </p:cNvSpPr>
            <p:nvPr/>
          </p:nvSpPr>
          <p:spPr bwMode="auto">
            <a:xfrm>
              <a:off x="723" y="3120"/>
              <a:ext cx="3583" cy="68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80000"/>
                  </a:schemeClr>
                </a:gs>
                <a:gs pos="100000">
                  <a:schemeClr val="bg2">
                    <a:gamma/>
                    <a:shade val="46275"/>
                    <a:invGamma/>
                    <a:alpha val="10001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5045075" eaLnBrk="1" hangingPunct="1">
                <a:defRPr/>
              </a:pPr>
              <a:endParaRPr lang="en-US" sz="1800" b="0">
                <a:latin typeface="Arial" charset="0"/>
              </a:endParaRPr>
            </a:p>
          </p:txBody>
        </p:sp>
      </p:grpSp>
      <p:grpSp>
        <p:nvGrpSpPr>
          <p:cNvPr id="10283" name="Group 43"/>
          <p:cNvGrpSpPr>
            <a:grpSpLocks/>
          </p:cNvGrpSpPr>
          <p:nvPr/>
        </p:nvGrpSpPr>
        <p:grpSpPr bwMode="auto">
          <a:xfrm rot="-1620000">
            <a:off x="1258888" y="3932238"/>
            <a:ext cx="6840537" cy="304800"/>
            <a:chOff x="0" y="3057"/>
            <a:chExt cx="4309" cy="192"/>
          </a:xfrm>
        </p:grpSpPr>
        <p:sp>
          <p:nvSpPr>
            <p:cNvPr id="189484" name="AutoShape 44"/>
            <p:cNvSpPr>
              <a:spLocks noChangeArrowheads="1"/>
            </p:cNvSpPr>
            <p:nvPr/>
          </p:nvSpPr>
          <p:spPr bwMode="auto">
            <a:xfrm rot="5400000">
              <a:off x="409" y="2705"/>
              <a:ext cx="90" cy="907"/>
            </a:xfrm>
            <a:prstGeom prst="can">
              <a:avLst>
                <a:gd name="adj" fmla="val 25194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85" name="Text Box 45"/>
            <p:cNvSpPr txBox="1">
              <a:spLocks noChangeArrowheads="1"/>
            </p:cNvSpPr>
            <p:nvPr/>
          </p:nvSpPr>
          <p:spPr bwMode="auto">
            <a:xfrm>
              <a:off x="135" y="3057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Linac</a:t>
              </a:r>
            </a:p>
          </p:txBody>
        </p:sp>
        <p:sp>
          <p:nvSpPr>
            <p:cNvPr id="10286" name="Rectangle 46"/>
            <p:cNvSpPr>
              <a:spLocks noChangeArrowheads="1"/>
            </p:cNvSpPr>
            <p:nvPr/>
          </p:nvSpPr>
          <p:spPr bwMode="auto">
            <a:xfrm>
              <a:off x="725" y="3120"/>
              <a:ext cx="3583" cy="68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80000"/>
                  </a:schemeClr>
                </a:gs>
                <a:gs pos="100000">
                  <a:schemeClr val="bg2">
                    <a:gamma/>
                    <a:shade val="46275"/>
                    <a:invGamma/>
                    <a:alpha val="10001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5045075" eaLnBrk="1" hangingPunct="1">
                <a:defRPr/>
              </a:pPr>
              <a:endParaRPr lang="en-US" sz="1800" b="0">
                <a:latin typeface="Arial" charset="0"/>
              </a:endParaRPr>
            </a:p>
          </p:txBody>
        </p:sp>
      </p:grpSp>
      <p:grpSp>
        <p:nvGrpSpPr>
          <p:cNvPr id="10287" name="Group 47"/>
          <p:cNvGrpSpPr>
            <a:grpSpLocks/>
          </p:cNvGrpSpPr>
          <p:nvPr/>
        </p:nvGrpSpPr>
        <p:grpSpPr bwMode="auto">
          <a:xfrm rot="-2160000">
            <a:off x="1258888" y="4059238"/>
            <a:ext cx="6840537" cy="304800"/>
            <a:chOff x="0" y="3057"/>
            <a:chExt cx="4309" cy="192"/>
          </a:xfrm>
        </p:grpSpPr>
        <p:sp>
          <p:nvSpPr>
            <p:cNvPr id="189488" name="AutoShape 48"/>
            <p:cNvSpPr>
              <a:spLocks noChangeArrowheads="1"/>
            </p:cNvSpPr>
            <p:nvPr/>
          </p:nvSpPr>
          <p:spPr bwMode="auto">
            <a:xfrm rot="5400000">
              <a:off x="409" y="2705"/>
              <a:ext cx="90" cy="907"/>
            </a:xfrm>
            <a:prstGeom prst="can">
              <a:avLst>
                <a:gd name="adj" fmla="val 25194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89" name="Text Box 49"/>
            <p:cNvSpPr txBox="1">
              <a:spLocks noChangeArrowheads="1"/>
            </p:cNvSpPr>
            <p:nvPr/>
          </p:nvSpPr>
          <p:spPr bwMode="auto">
            <a:xfrm>
              <a:off x="135" y="3057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Linac</a:t>
              </a:r>
            </a:p>
          </p:txBody>
        </p:sp>
        <p:sp>
          <p:nvSpPr>
            <p:cNvPr id="10290" name="Rectangle 50"/>
            <p:cNvSpPr>
              <a:spLocks noChangeArrowheads="1"/>
            </p:cNvSpPr>
            <p:nvPr/>
          </p:nvSpPr>
          <p:spPr bwMode="auto">
            <a:xfrm>
              <a:off x="726" y="3122"/>
              <a:ext cx="3583" cy="68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80000"/>
                  </a:schemeClr>
                </a:gs>
                <a:gs pos="100000">
                  <a:schemeClr val="bg2">
                    <a:gamma/>
                    <a:shade val="46275"/>
                    <a:invGamma/>
                    <a:alpha val="10001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5045075" eaLnBrk="1" hangingPunct="1">
                <a:defRPr/>
              </a:pPr>
              <a:endParaRPr lang="en-US" sz="1800" b="0">
                <a:latin typeface="Arial" charset="0"/>
              </a:endParaRPr>
            </a:p>
          </p:txBody>
        </p:sp>
      </p:grpSp>
      <p:grpSp>
        <p:nvGrpSpPr>
          <p:cNvPr id="10291" name="Group 51"/>
          <p:cNvGrpSpPr>
            <a:grpSpLocks/>
          </p:cNvGrpSpPr>
          <p:nvPr/>
        </p:nvGrpSpPr>
        <p:grpSpPr bwMode="auto">
          <a:xfrm rot="-2700000">
            <a:off x="1403350" y="3932238"/>
            <a:ext cx="6840538" cy="304800"/>
            <a:chOff x="0" y="3057"/>
            <a:chExt cx="4309" cy="192"/>
          </a:xfrm>
        </p:grpSpPr>
        <p:sp>
          <p:nvSpPr>
            <p:cNvPr id="189492" name="AutoShape 52"/>
            <p:cNvSpPr>
              <a:spLocks noChangeArrowheads="1"/>
            </p:cNvSpPr>
            <p:nvPr/>
          </p:nvSpPr>
          <p:spPr bwMode="auto">
            <a:xfrm rot="5400000">
              <a:off x="409" y="2705"/>
              <a:ext cx="90" cy="907"/>
            </a:xfrm>
            <a:prstGeom prst="can">
              <a:avLst>
                <a:gd name="adj" fmla="val 251944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93" name="Text Box 53"/>
            <p:cNvSpPr txBox="1">
              <a:spLocks noChangeArrowheads="1"/>
            </p:cNvSpPr>
            <p:nvPr/>
          </p:nvSpPr>
          <p:spPr bwMode="auto">
            <a:xfrm>
              <a:off x="135" y="3057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Linac</a:t>
              </a:r>
            </a:p>
          </p:txBody>
        </p:sp>
        <p:sp>
          <p:nvSpPr>
            <p:cNvPr id="10294" name="Rectangle 54"/>
            <p:cNvSpPr>
              <a:spLocks noChangeArrowheads="1"/>
            </p:cNvSpPr>
            <p:nvPr/>
          </p:nvSpPr>
          <p:spPr bwMode="auto">
            <a:xfrm>
              <a:off x="726" y="3123"/>
              <a:ext cx="3583" cy="68"/>
            </a:xfrm>
            <a:prstGeom prst="rect">
              <a:avLst/>
            </a:prstGeom>
            <a:gradFill rotWithShape="1">
              <a:gsLst>
                <a:gs pos="0">
                  <a:schemeClr val="bg2">
                    <a:alpha val="80000"/>
                  </a:schemeClr>
                </a:gs>
                <a:gs pos="100000">
                  <a:schemeClr val="bg2">
                    <a:gamma/>
                    <a:shade val="46275"/>
                    <a:invGamma/>
                    <a:alpha val="10001"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5045075" eaLnBrk="1" hangingPunct="1">
                <a:defRPr/>
              </a:pPr>
              <a:endParaRPr lang="en-US" sz="1800" b="0">
                <a:latin typeface="Arial" charset="0"/>
              </a:endParaRPr>
            </a:p>
          </p:txBody>
        </p:sp>
      </p:grpSp>
      <p:grpSp>
        <p:nvGrpSpPr>
          <p:cNvPr id="10295" name="Group 55"/>
          <p:cNvGrpSpPr>
            <a:grpSpLocks/>
          </p:cNvGrpSpPr>
          <p:nvPr/>
        </p:nvGrpSpPr>
        <p:grpSpPr bwMode="auto">
          <a:xfrm>
            <a:off x="3275013" y="3860800"/>
            <a:ext cx="2447925" cy="792163"/>
            <a:chOff x="1338" y="2024"/>
            <a:chExt cx="1542" cy="499"/>
          </a:xfrm>
        </p:grpSpPr>
        <p:sp>
          <p:nvSpPr>
            <p:cNvPr id="189496" name="AutoShape 56"/>
            <p:cNvSpPr>
              <a:spLocks noChangeArrowheads="1"/>
            </p:cNvSpPr>
            <p:nvPr/>
          </p:nvSpPr>
          <p:spPr bwMode="auto">
            <a:xfrm>
              <a:off x="1338" y="2251"/>
              <a:ext cx="272" cy="272"/>
            </a:xfrm>
            <a:prstGeom prst="star4">
              <a:avLst>
                <a:gd name="adj" fmla="val 12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497" name="AutoShape 57"/>
            <p:cNvSpPr>
              <a:spLocks noChangeArrowheads="1"/>
            </p:cNvSpPr>
            <p:nvPr/>
          </p:nvSpPr>
          <p:spPr bwMode="auto">
            <a:xfrm>
              <a:off x="2608" y="2024"/>
              <a:ext cx="272" cy="272"/>
            </a:xfrm>
            <a:prstGeom prst="star4">
              <a:avLst>
                <a:gd name="adj" fmla="val 125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</p:grpSp>
      <p:sp>
        <p:nvSpPr>
          <p:cNvPr id="10298" name="Rectangle 58"/>
          <p:cNvSpPr>
            <a:spLocks noChangeArrowheads="1"/>
          </p:cNvSpPr>
          <p:nvPr/>
        </p:nvSpPr>
        <p:spPr bwMode="auto">
          <a:xfrm>
            <a:off x="455769" y="620688"/>
            <a:ext cx="8229600" cy="8151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400" b="0" dirty="0">
                <a:latin typeface="Calibri" pitchFamily="34" charset="0"/>
              </a:rPr>
              <a:t>Charged particle therapy uses protons to destroy cancer cells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–"/>
            </a:pPr>
            <a:endParaRPr lang="en-GB" sz="2000" b="0" dirty="0">
              <a:latin typeface="Calibri" pitchFamily="34" charset="0"/>
            </a:endParaRPr>
          </a:p>
        </p:txBody>
      </p:sp>
      <p:grpSp>
        <p:nvGrpSpPr>
          <p:cNvPr id="10299" name="Group 59"/>
          <p:cNvGrpSpPr>
            <a:grpSpLocks/>
          </p:cNvGrpSpPr>
          <p:nvPr/>
        </p:nvGrpSpPr>
        <p:grpSpPr bwMode="auto">
          <a:xfrm>
            <a:off x="2124075" y="1520825"/>
            <a:ext cx="5832475" cy="2184400"/>
            <a:chOff x="612" y="572"/>
            <a:chExt cx="3674" cy="1376"/>
          </a:xfrm>
        </p:grpSpPr>
        <p:sp>
          <p:nvSpPr>
            <p:cNvPr id="189500" name="Line 60"/>
            <p:cNvSpPr>
              <a:spLocks noChangeShapeType="1"/>
            </p:cNvSpPr>
            <p:nvPr/>
          </p:nvSpPr>
          <p:spPr bwMode="auto">
            <a:xfrm>
              <a:off x="1202" y="1933"/>
              <a:ext cx="30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9501" name="Freeform 61"/>
            <p:cNvSpPr>
              <a:spLocks/>
            </p:cNvSpPr>
            <p:nvPr/>
          </p:nvSpPr>
          <p:spPr bwMode="auto">
            <a:xfrm>
              <a:off x="1202" y="572"/>
              <a:ext cx="2767" cy="1376"/>
            </a:xfrm>
            <a:custGeom>
              <a:avLst/>
              <a:gdLst>
                <a:gd name="T0" fmla="*/ 0 w 4354"/>
                <a:gd name="T1" fmla="*/ 1376 h 1376"/>
                <a:gd name="T2" fmla="*/ 18 w 4354"/>
                <a:gd name="T3" fmla="*/ 604 h 1376"/>
                <a:gd name="T4" fmla="*/ 51 w 4354"/>
                <a:gd name="T5" fmla="*/ 151 h 1376"/>
                <a:gd name="T6" fmla="*/ 94 w 4354"/>
                <a:gd name="T7" fmla="*/ 15 h 1376"/>
                <a:gd name="T8" fmla="*/ 150 w 4354"/>
                <a:gd name="T9" fmla="*/ 60 h 1376"/>
                <a:gd name="T10" fmla="*/ 245 w 4354"/>
                <a:gd name="T11" fmla="*/ 287 h 1376"/>
                <a:gd name="T12" fmla="*/ 348 w 4354"/>
                <a:gd name="T13" fmla="*/ 468 h 1376"/>
                <a:gd name="T14" fmla="*/ 428 w 4354"/>
                <a:gd name="T15" fmla="*/ 604 h 1376"/>
                <a:gd name="T16" fmla="*/ 451 w 4354"/>
                <a:gd name="T17" fmla="*/ 650 h 13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54"/>
                <a:gd name="T28" fmla="*/ 0 h 1376"/>
                <a:gd name="T29" fmla="*/ 4354 w 4354"/>
                <a:gd name="T30" fmla="*/ 1376 h 13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54" h="1376">
                  <a:moveTo>
                    <a:pt x="0" y="1376"/>
                  </a:moveTo>
                  <a:cubicBezTo>
                    <a:pt x="49" y="1092"/>
                    <a:pt x="98" y="808"/>
                    <a:pt x="181" y="604"/>
                  </a:cubicBezTo>
                  <a:cubicBezTo>
                    <a:pt x="264" y="400"/>
                    <a:pt x="378" y="249"/>
                    <a:pt x="499" y="151"/>
                  </a:cubicBezTo>
                  <a:cubicBezTo>
                    <a:pt x="620" y="53"/>
                    <a:pt x="748" y="30"/>
                    <a:pt x="907" y="15"/>
                  </a:cubicBezTo>
                  <a:cubicBezTo>
                    <a:pt x="1066" y="0"/>
                    <a:pt x="1209" y="15"/>
                    <a:pt x="1451" y="60"/>
                  </a:cubicBezTo>
                  <a:cubicBezTo>
                    <a:pt x="1693" y="105"/>
                    <a:pt x="2041" y="219"/>
                    <a:pt x="2358" y="287"/>
                  </a:cubicBezTo>
                  <a:cubicBezTo>
                    <a:pt x="2675" y="355"/>
                    <a:pt x="3061" y="415"/>
                    <a:pt x="3356" y="468"/>
                  </a:cubicBezTo>
                  <a:cubicBezTo>
                    <a:pt x="3651" y="521"/>
                    <a:pt x="3961" y="574"/>
                    <a:pt x="4127" y="604"/>
                  </a:cubicBezTo>
                  <a:cubicBezTo>
                    <a:pt x="4293" y="634"/>
                    <a:pt x="4323" y="642"/>
                    <a:pt x="4354" y="650"/>
                  </a:cubicBezTo>
                </a:path>
              </a:pathLst>
            </a:custGeom>
            <a:noFill/>
            <a:ln w="381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502" name="Line 62"/>
            <p:cNvSpPr>
              <a:spLocks noChangeShapeType="1"/>
            </p:cNvSpPr>
            <p:nvPr/>
          </p:nvSpPr>
          <p:spPr bwMode="auto">
            <a:xfrm flipV="1">
              <a:off x="1202" y="572"/>
              <a:ext cx="0" cy="13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9503" name="Text Box 63"/>
            <p:cNvSpPr txBox="1">
              <a:spLocks noChangeArrowheads="1"/>
            </p:cNvSpPr>
            <p:nvPr/>
          </p:nvSpPr>
          <p:spPr bwMode="auto">
            <a:xfrm>
              <a:off x="612" y="709"/>
              <a:ext cx="4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GB" sz="1400"/>
                <a:t>Dose</a:t>
              </a:r>
            </a:p>
          </p:txBody>
        </p:sp>
      </p:grpSp>
      <p:sp>
        <p:nvSpPr>
          <p:cNvPr id="10304" name="Freeform 64"/>
          <p:cNvSpPr>
            <a:spLocks/>
          </p:cNvSpPr>
          <p:nvPr/>
        </p:nvSpPr>
        <p:spPr bwMode="auto">
          <a:xfrm>
            <a:off x="3060700" y="1611313"/>
            <a:ext cx="1943100" cy="2089150"/>
          </a:xfrm>
          <a:custGeom>
            <a:avLst/>
            <a:gdLst>
              <a:gd name="T0" fmla="*/ 0 w 2857"/>
              <a:gd name="T1" fmla="*/ 2147483647 h 2087"/>
              <a:gd name="T2" fmla="*/ 2147483647 w 2857"/>
              <a:gd name="T3" fmla="*/ 2147483647 h 2087"/>
              <a:gd name="T4" fmla="*/ 2147483647 w 2857"/>
              <a:gd name="T5" fmla="*/ 2147483647 h 2087"/>
              <a:gd name="T6" fmla="*/ 2147483647 w 2857"/>
              <a:gd name="T7" fmla="*/ 2147483647 h 2087"/>
              <a:gd name="T8" fmla="*/ 2147483647 w 2857"/>
              <a:gd name="T9" fmla="*/ 2147483647 h 2087"/>
              <a:gd name="T10" fmla="*/ 2147483647 w 2857"/>
              <a:gd name="T11" fmla="*/ 2147483647 h 2087"/>
              <a:gd name="T12" fmla="*/ 2147483647 w 2857"/>
              <a:gd name="T13" fmla="*/ 2147483647 h 2087"/>
              <a:gd name="T14" fmla="*/ 2147483647 w 2857"/>
              <a:gd name="T15" fmla="*/ 2147483647 h 2087"/>
              <a:gd name="T16" fmla="*/ 2147483647 w 2857"/>
              <a:gd name="T17" fmla="*/ 2147483647 h 2087"/>
              <a:gd name="T18" fmla="*/ 2147483647 w 2857"/>
              <a:gd name="T19" fmla="*/ 2147483647 h 2087"/>
              <a:gd name="T20" fmla="*/ 2147483647 w 2857"/>
              <a:gd name="T21" fmla="*/ 2147483647 h 2087"/>
              <a:gd name="T22" fmla="*/ 2147483647 w 2857"/>
              <a:gd name="T23" fmla="*/ 2147483647 h 2087"/>
              <a:gd name="T24" fmla="*/ 2147483647 w 2857"/>
              <a:gd name="T25" fmla="*/ 2147483647 h 208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857"/>
              <a:gd name="T40" fmla="*/ 0 h 2087"/>
              <a:gd name="T41" fmla="*/ 2857 w 2857"/>
              <a:gd name="T42" fmla="*/ 2087 h 208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857" h="2087">
                <a:moveTo>
                  <a:pt x="0" y="1498"/>
                </a:moveTo>
                <a:cubicBezTo>
                  <a:pt x="314" y="1498"/>
                  <a:pt x="628" y="1498"/>
                  <a:pt x="862" y="1498"/>
                </a:cubicBezTo>
                <a:cubicBezTo>
                  <a:pt x="1096" y="1498"/>
                  <a:pt x="1202" y="1506"/>
                  <a:pt x="1406" y="1498"/>
                </a:cubicBezTo>
                <a:cubicBezTo>
                  <a:pt x="1610" y="1490"/>
                  <a:pt x="1912" y="1505"/>
                  <a:pt x="2086" y="1452"/>
                </a:cubicBezTo>
                <a:cubicBezTo>
                  <a:pt x="2260" y="1399"/>
                  <a:pt x="2366" y="1286"/>
                  <a:pt x="2449" y="1180"/>
                </a:cubicBezTo>
                <a:cubicBezTo>
                  <a:pt x="2532" y="1074"/>
                  <a:pt x="2555" y="976"/>
                  <a:pt x="2585" y="817"/>
                </a:cubicBezTo>
                <a:cubicBezTo>
                  <a:pt x="2615" y="658"/>
                  <a:pt x="2616" y="349"/>
                  <a:pt x="2631" y="228"/>
                </a:cubicBezTo>
                <a:cubicBezTo>
                  <a:pt x="2646" y="107"/>
                  <a:pt x="2668" y="0"/>
                  <a:pt x="2676" y="91"/>
                </a:cubicBezTo>
                <a:cubicBezTo>
                  <a:pt x="2684" y="182"/>
                  <a:pt x="2676" y="530"/>
                  <a:pt x="2676" y="772"/>
                </a:cubicBezTo>
                <a:cubicBezTo>
                  <a:pt x="2676" y="1014"/>
                  <a:pt x="2669" y="1354"/>
                  <a:pt x="2676" y="1543"/>
                </a:cubicBezTo>
                <a:cubicBezTo>
                  <a:pt x="2683" y="1732"/>
                  <a:pt x="2698" y="1823"/>
                  <a:pt x="2721" y="1906"/>
                </a:cubicBezTo>
                <a:cubicBezTo>
                  <a:pt x="2744" y="1989"/>
                  <a:pt x="2789" y="2012"/>
                  <a:pt x="2812" y="2042"/>
                </a:cubicBezTo>
                <a:cubicBezTo>
                  <a:pt x="2835" y="2072"/>
                  <a:pt x="2850" y="2080"/>
                  <a:pt x="2857" y="2087"/>
                </a:cubicBezTo>
              </a:path>
            </a:pathLst>
          </a:custGeom>
          <a:noFill/>
          <a:ln w="3810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5045075" eaLnBrk="1" hangingPunct="1"/>
            <a:endParaRPr lang="en-US" sz="1800" b="0"/>
          </a:p>
        </p:txBody>
      </p:sp>
      <p:grpSp>
        <p:nvGrpSpPr>
          <p:cNvPr id="10305" name="Group 65"/>
          <p:cNvGrpSpPr>
            <a:grpSpLocks/>
          </p:cNvGrpSpPr>
          <p:nvPr/>
        </p:nvGrpSpPr>
        <p:grpSpPr bwMode="auto">
          <a:xfrm>
            <a:off x="1152525" y="3914775"/>
            <a:ext cx="3708400" cy="304800"/>
            <a:chOff x="0" y="2069"/>
            <a:chExt cx="2336" cy="192"/>
          </a:xfrm>
        </p:grpSpPr>
        <p:sp>
          <p:nvSpPr>
            <p:cNvPr id="189506" name="AutoShape 66"/>
            <p:cNvSpPr>
              <a:spLocks noChangeArrowheads="1"/>
            </p:cNvSpPr>
            <p:nvPr/>
          </p:nvSpPr>
          <p:spPr bwMode="auto">
            <a:xfrm rot="5400000">
              <a:off x="363" y="1706"/>
              <a:ext cx="182" cy="907"/>
            </a:xfrm>
            <a:prstGeom prst="can">
              <a:avLst>
                <a:gd name="adj" fmla="val 124588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507" name="Text Box 67"/>
            <p:cNvSpPr txBox="1">
              <a:spLocks noChangeArrowheads="1"/>
            </p:cNvSpPr>
            <p:nvPr/>
          </p:nvSpPr>
          <p:spPr bwMode="auto">
            <a:xfrm>
              <a:off x="135" y="2069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Proton</a:t>
              </a:r>
            </a:p>
          </p:txBody>
        </p:sp>
        <p:sp>
          <p:nvSpPr>
            <p:cNvPr id="189508" name="Rectangle 68"/>
            <p:cNvSpPr>
              <a:spLocks noChangeArrowheads="1"/>
            </p:cNvSpPr>
            <p:nvPr/>
          </p:nvSpPr>
          <p:spPr bwMode="auto">
            <a:xfrm>
              <a:off x="726" y="2115"/>
              <a:ext cx="1428" cy="136"/>
            </a:xfrm>
            <a:prstGeom prst="rect">
              <a:avLst/>
            </a:prstGeom>
            <a:solidFill>
              <a:srgbClr val="80808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509" name="Rectangle 69"/>
            <p:cNvSpPr>
              <a:spLocks noChangeArrowheads="1"/>
            </p:cNvSpPr>
            <p:nvPr/>
          </p:nvSpPr>
          <p:spPr bwMode="auto">
            <a:xfrm>
              <a:off x="2109" y="2115"/>
              <a:ext cx="227" cy="136"/>
            </a:xfrm>
            <a:prstGeom prst="rect">
              <a:avLst/>
            </a:prstGeom>
            <a:gradFill rotWithShape="1">
              <a:gsLst>
                <a:gs pos="0">
                  <a:srgbClr val="808080">
                    <a:alpha val="20000"/>
                  </a:srgbClr>
                </a:gs>
                <a:gs pos="100000">
                  <a:srgbClr val="3B3B3B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</p:grpSp>
      <p:grpSp>
        <p:nvGrpSpPr>
          <p:cNvPr id="10310" name="Group 70"/>
          <p:cNvGrpSpPr>
            <a:grpSpLocks/>
          </p:cNvGrpSpPr>
          <p:nvPr/>
        </p:nvGrpSpPr>
        <p:grpSpPr bwMode="auto">
          <a:xfrm rot="-2674907">
            <a:off x="1547813" y="5229225"/>
            <a:ext cx="3708400" cy="304800"/>
            <a:chOff x="0" y="2069"/>
            <a:chExt cx="2336" cy="192"/>
          </a:xfrm>
        </p:grpSpPr>
        <p:sp>
          <p:nvSpPr>
            <p:cNvPr id="189511" name="AutoShape 71"/>
            <p:cNvSpPr>
              <a:spLocks noChangeArrowheads="1"/>
            </p:cNvSpPr>
            <p:nvPr/>
          </p:nvSpPr>
          <p:spPr bwMode="auto">
            <a:xfrm rot="5400000">
              <a:off x="363" y="1706"/>
              <a:ext cx="182" cy="907"/>
            </a:xfrm>
            <a:prstGeom prst="can">
              <a:avLst>
                <a:gd name="adj" fmla="val 124588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rot="10800000" vert="eaVert"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512" name="Text Box 72"/>
            <p:cNvSpPr txBox="1">
              <a:spLocks noChangeArrowheads="1"/>
            </p:cNvSpPr>
            <p:nvPr/>
          </p:nvSpPr>
          <p:spPr bwMode="auto">
            <a:xfrm>
              <a:off x="135" y="2069"/>
              <a:ext cx="7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defTabSz="5045075">
                <a:defRPr sz="24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defTabSz="50450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1400"/>
                <a:t>Proton</a:t>
              </a:r>
            </a:p>
          </p:txBody>
        </p:sp>
        <p:sp>
          <p:nvSpPr>
            <p:cNvPr id="189513" name="Rectangle 73"/>
            <p:cNvSpPr>
              <a:spLocks noChangeArrowheads="1"/>
            </p:cNvSpPr>
            <p:nvPr/>
          </p:nvSpPr>
          <p:spPr bwMode="auto">
            <a:xfrm>
              <a:off x="726" y="2115"/>
              <a:ext cx="1428" cy="136"/>
            </a:xfrm>
            <a:prstGeom prst="rect">
              <a:avLst/>
            </a:prstGeom>
            <a:solidFill>
              <a:srgbClr val="80808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89514" name="Rectangle 74"/>
            <p:cNvSpPr>
              <a:spLocks noChangeArrowheads="1"/>
            </p:cNvSpPr>
            <p:nvPr/>
          </p:nvSpPr>
          <p:spPr bwMode="auto">
            <a:xfrm>
              <a:off x="2109" y="2115"/>
              <a:ext cx="227" cy="136"/>
            </a:xfrm>
            <a:prstGeom prst="rect">
              <a:avLst/>
            </a:prstGeom>
            <a:gradFill rotWithShape="1">
              <a:gsLst>
                <a:gs pos="0">
                  <a:srgbClr val="808080">
                    <a:alpha val="20000"/>
                  </a:srgbClr>
                </a:gs>
                <a:gs pos="100000">
                  <a:srgbClr val="3B3B3B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</p:grpSp>
      <p:sp>
        <p:nvSpPr>
          <p:cNvPr id="10315" name="AutoShape 75"/>
          <p:cNvSpPr>
            <a:spLocks noChangeArrowheads="1"/>
          </p:cNvSpPr>
          <p:nvPr/>
        </p:nvSpPr>
        <p:spPr bwMode="auto">
          <a:xfrm>
            <a:off x="4932363" y="1827213"/>
            <a:ext cx="2089150" cy="792162"/>
          </a:xfrm>
          <a:prstGeom prst="leftArrow">
            <a:avLst>
              <a:gd name="adj1" fmla="val 50000"/>
              <a:gd name="adj2" fmla="val 65932"/>
            </a:avLst>
          </a:prstGeom>
          <a:solidFill>
            <a:srgbClr val="FFFF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5045075"/>
            <a:r>
              <a:rPr lang="en-GB" sz="2000" dirty="0"/>
              <a:t>The Bragg Peak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0" y="6669940"/>
            <a:ext cx="9144000" cy="246221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solidFill>
                  <a:schemeClr val="bg1"/>
                </a:solidFill>
              </a:rPr>
              <a:t>Ken Peach  (PTCRi, Oxford)   		Physics</a:t>
            </a:r>
            <a:r>
              <a:rPr lang="en-GB" sz="1000" b="1" dirty="0">
                <a:solidFill>
                  <a:schemeClr val="bg1"/>
                </a:solidFill>
              </a:rPr>
              <a:t>, Accelerators and </a:t>
            </a:r>
            <a:r>
              <a:rPr lang="en-GB" sz="1000" b="1" dirty="0" smtClean="0">
                <a:solidFill>
                  <a:schemeClr val="bg1"/>
                </a:solidFill>
              </a:rPr>
              <a:t>Cancer		Nottingham, 18</a:t>
            </a:r>
            <a:r>
              <a:rPr lang="en-GB" sz="1000" b="1" baseline="30000" dirty="0" smtClean="0">
                <a:solidFill>
                  <a:schemeClr val="bg1"/>
                </a:solidFill>
              </a:rPr>
              <a:t>th</a:t>
            </a:r>
            <a:r>
              <a:rPr lang="en-GB" sz="1000" b="1" dirty="0" smtClean="0">
                <a:solidFill>
                  <a:schemeClr val="bg1"/>
                </a:solidFill>
              </a:rPr>
              <a:t> November 2010		   </a:t>
            </a:r>
            <a:fld id="{B5FC1155-99C9-4460-933A-FE50C0034880}" type="slidenum">
              <a:rPr lang="en-GB" sz="1000" b="1" smtClean="0">
                <a:solidFill>
                  <a:schemeClr val="bg1"/>
                </a:solidFill>
              </a:rPr>
              <a:t>96</a:t>
            </a:fld>
            <a:endParaRPr lang="en-GB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0"/>
                                        <p:tgtEl>
                                          <p:spTgt spid="10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2000"/>
                                        <p:tgtEl>
                                          <p:spTgt spid="10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0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10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10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0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98" grpId="0" animBg="1"/>
      <p:bldP spid="10304" grpId="0" animBg="1"/>
      <p:bldP spid="10304" grpId="1" animBg="1"/>
      <p:bldP spid="10315" grpId="0" animBg="1"/>
      <p:bldP spid="10315" grpId="1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4"/>
          <p:cNvSpPr>
            <a:spLocks noGrp="1"/>
          </p:cNvSpPr>
          <p:nvPr>
            <p:ph type="title"/>
          </p:nvPr>
        </p:nvSpPr>
        <p:spPr/>
        <p:txBody>
          <a:bodyPr lIns="91417" tIns="45709" rIns="91417" bIns="45709"/>
          <a:lstStyle/>
          <a:p>
            <a:r>
              <a:rPr lang="en-GB" sz="2400"/>
              <a:t>X-rays compared with protons</a:t>
            </a:r>
          </a:p>
        </p:txBody>
      </p:sp>
      <p:pic>
        <p:nvPicPr>
          <p:cNvPr id="190467" name="Picture 5" descr="PelvisColour No txt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95400"/>
            <a:ext cx="799306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468" name="Text Box 8"/>
          <p:cNvSpPr txBox="1">
            <a:spLocks noChangeArrowheads="1"/>
          </p:cNvSpPr>
          <p:nvPr/>
        </p:nvSpPr>
        <p:spPr bwMode="auto">
          <a:xfrm>
            <a:off x="468313" y="1557338"/>
            <a:ext cx="172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800">
                <a:solidFill>
                  <a:schemeClr val="bg1"/>
                </a:solidFill>
              </a:rPr>
              <a:t>X-rays</a:t>
            </a:r>
          </a:p>
        </p:txBody>
      </p:sp>
      <p:pic>
        <p:nvPicPr>
          <p:cNvPr id="121862" name="Picture 6" descr="PelvisColour No txt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7993063" cy="417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0470" name="Picture 7" descr="ColourSca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791200"/>
            <a:ext cx="38766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5" name="Text Box 9"/>
          <p:cNvSpPr txBox="1">
            <a:spLocks noChangeArrowheads="1"/>
          </p:cNvSpPr>
          <p:nvPr/>
        </p:nvSpPr>
        <p:spPr bwMode="auto">
          <a:xfrm>
            <a:off x="539750" y="1557338"/>
            <a:ext cx="1727200" cy="3667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sz="1800">
                <a:solidFill>
                  <a:schemeClr val="bg1"/>
                </a:solidFill>
              </a:rPr>
              <a:t>protons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6669940"/>
            <a:ext cx="9144000" cy="246221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solidFill>
                  <a:schemeClr val="bg1"/>
                </a:solidFill>
              </a:rPr>
              <a:t>Ken Peach  (PTCRi, Oxford)   		Physics</a:t>
            </a:r>
            <a:r>
              <a:rPr lang="en-GB" sz="1000" b="1" dirty="0">
                <a:solidFill>
                  <a:schemeClr val="bg1"/>
                </a:solidFill>
              </a:rPr>
              <a:t>, Accelerators and </a:t>
            </a:r>
            <a:r>
              <a:rPr lang="en-GB" sz="1000" b="1" dirty="0" smtClean="0">
                <a:solidFill>
                  <a:schemeClr val="bg1"/>
                </a:solidFill>
              </a:rPr>
              <a:t>Cancer		Nottingham, 18</a:t>
            </a:r>
            <a:r>
              <a:rPr lang="en-GB" sz="1000" b="1" baseline="30000" dirty="0" smtClean="0">
                <a:solidFill>
                  <a:schemeClr val="bg1"/>
                </a:solidFill>
              </a:rPr>
              <a:t>th</a:t>
            </a:r>
            <a:r>
              <a:rPr lang="en-GB" sz="1000" b="1" dirty="0" smtClean="0">
                <a:solidFill>
                  <a:schemeClr val="bg1"/>
                </a:solidFill>
              </a:rPr>
              <a:t> November 2010		   </a:t>
            </a:r>
            <a:fld id="{B5FC1155-99C9-4460-933A-FE50C0034880}" type="slidenum">
              <a:rPr lang="en-GB" sz="1000" b="1" smtClean="0">
                <a:solidFill>
                  <a:schemeClr val="bg1"/>
                </a:solidFill>
              </a:rPr>
              <a:t>97</a:t>
            </a:fld>
            <a:endParaRPr lang="en-GB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21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12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5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Photons, Protons and Carbon</a:t>
            </a:r>
          </a:p>
        </p:txBody>
      </p:sp>
      <p:pic>
        <p:nvPicPr>
          <p:cNvPr id="221188" name="Picture 4" descr="PPC-RB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1077913"/>
            <a:ext cx="8734425" cy="47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669940"/>
            <a:ext cx="9144000" cy="246221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solidFill>
                  <a:schemeClr val="bg1"/>
                </a:solidFill>
              </a:rPr>
              <a:t>Ken Peach  (PTCRi, Oxford)   		Physics</a:t>
            </a:r>
            <a:r>
              <a:rPr lang="en-GB" sz="1000" b="1" dirty="0">
                <a:solidFill>
                  <a:schemeClr val="bg1"/>
                </a:solidFill>
              </a:rPr>
              <a:t>, Accelerators and </a:t>
            </a:r>
            <a:r>
              <a:rPr lang="en-GB" sz="1000" b="1" dirty="0" smtClean="0">
                <a:solidFill>
                  <a:schemeClr val="bg1"/>
                </a:solidFill>
              </a:rPr>
              <a:t>Cancer		Nottingham, 18</a:t>
            </a:r>
            <a:r>
              <a:rPr lang="en-GB" sz="1000" b="1" baseline="30000" dirty="0" smtClean="0">
                <a:solidFill>
                  <a:schemeClr val="bg1"/>
                </a:solidFill>
              </a:rPr>
              <a:t>th</a:t>
            </a:r>
            <a:r>
              <a:rPr lang="en-GB" sz="1000" b="1" dirty="0" smtClean="0">
                <a:solidFill>
                  <a:schemeClr val="bg1"/>
                </a:solidFill>
              </a:rPr>
              <a:t> November 2010		   </a:t>
            </a:r>
            <a:fld id="{B5FC1155-99C9-4460-933A-FE50C0034880}" type="slidenum">
              <a:rPr lang="en-GB" sz="1000" b="1" smtClean="0">
                <a:solidFill>
                  <a:schemeClr val="bg1"/>
                </a:solidFill>
              </a:rPr>
              <a:t>98</a:t>
            </a:fld>
            <a:endParaRPr lang="en-GB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Linacs with on-Board Imaging</a:t>
            </a:r>
            <a:endParaRPr lang="en-US"/>
          </a:p>
        </p:txBody>
      </p:sp>
      <p:pic>
        <p:nvPicPr>
          <p:cNvPr id="86019" name="Picture 3" descr="IG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92150"/>
            <a:ext cx="7416800" cy="59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4572000" y="5384800"/>
            <a:ext cx="1436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GB" sz="2400" b="0">
                <a:solidFill>
                  <a:srgbClr val="FFFF00"/>
                </a:solidFill>
              </a:rPr>
              <a:t>MV EPID</a:t>
            </a:r>
            <a:endParaRPr lang="en-US" sz="2400" b="0">
              <a:solidFill>
                <a:srgbClr val="FFFF00"/>
              </a:solidFill>
            </a:endParaRPr>
          </a:p>
        </p:txBody>
      </p:sp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5105400" y="3633788"/>
            <a:ext cx="1557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GB" sz="2400" b="0">
                <a:solidFill>
                  <a:srgbClr val="FFFF00"/>
                </a:solidFill>
              </a:rPr>
              <a:t>kV imager</a:t>
            </a:r>
            <a:endParaRPr lang="en-US" sz="2400" b="0">
              <a:solidFill>
                <a:srgbClr val="FFFF00"/>
              </a:solidFill>
            </a:endParaRPr>
          </a:p>
        </p:txBody>
      </p:sp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1066800" y="4318000"/>
            <a:ext cx="203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GB" sz="2400" b="0">
                <a:solidFill>
                  <a:srgbClr val="FFFF00"/>
                </a:solidFill>
              </a:rPr>
              <a:t>kV X-ray tube</a:t>
            </a:r>
            <a:endParaRPr lang="en-US" sz="2400" b="0">
              <a:solidFill>
                <a:srgbClr val="FFFF00"/>
              </a:solidFill>
            </a:endParaRPr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2667000" y="2489200"/>
            <a:ext cx="1522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GB" sz="2400" b="0">
                <a:solidFill>
                  <a:srgbClr val="FFFF00"/>
                </a:solidFill>
              </a:rPr>
              <a:t>MV Beam</a:t>
            </a:r>
            <a:endParaRPr lang="en-US" sz="2400" b="0">
              <a:solidFill>
                <a:srgbClr val="FFFF00"/>
              </a:solidFill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 flipV="1">
            <a:off x="3048000" y="4929188"/>
            <a:ext cx="914400" cy="9144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2946400" y="4808538"/>
            <a:ext cx="12525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GB" sz="2400" b="0">
                <a:solidFill>
                  <a:srgbClr val="FFFF00"/>
                </a:solidFill>
              </a:rPr>
              <a:t>Remote</a:t>
            </a:r>
          </a:p>
          <a:p>
            <a:pPr algn="ctr" eaLnBrk="1" hangingPunct="1"/>
            <a:r>
              <a:rPr lang="en-GB" sz="2400" b="0">
                <a:solidFill>
                  <a:srgbClr val="FFFF00"/>
                </a:solidFill>
              </a:rPr>
              <a:t>couch</a:t>
            </a:r>
          </a:p>
          <a:p>
            <a:pPr algn="ctr" eaLnBrk="1" hangingPunct="1"/>
            <a:r>
              <a:rPr lang="en-GB" sz="2400" b="0">
                <a:solidFill>
                  <a:srgbClr val="FFFF00"/>
                </a:solidFill>
              </a:rPr>
              <a:t>control</a:t>
            </a:r>
            <a:endParaRPr lang="en-US" sz="2400" b="0">
              <a:solidFill>
                <a:srgbClr val="FFFF00"/>
              </a:solidFill>
            </a:endParaRPr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7092950" y="6381750"/>
            <a:ext cx="2051050" cy="30777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/>
              <a:t>Liz </a:t>
            </a:r>
            <a:r>
              <a:rPr lang="en-GB" sz="1400" dirty="0" err="1"/>
              <a:t>Macauley</a:t>
            </a:r>
            <a:r>
              <a:rPr lang="en-GB" sz="1400" dirty="0"/>
              <a:t>/ORHT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669940"/>
            <a:ext cx="9144000" cy="246221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solidFill>
                  <a:schemeClr val="bg1"/>
                </a:solidFill>
              </a:rPr>
              <a:t>Ken Peach  (PTCRi, Oxford)   		Physics</a:t>
            </a:r>
            <a:r>
              <a:rPr lang="en-GB" sz="1000" b="1" dirty="0">
                <a:solidFill>
                  <a:schemeClr val="bg1"/>
                </a:solidFill>
              </a:rPr>
              <a:t>, Accelerators and </a:t>
            </a:r>
            <a:r>
              <a:rPr lang="en-GB" sz="1000" b="1" dirty="0" smtClean="0">
                <a:solidFill>
                  <a:schemeClr val="bg1"/>
                </a:solidFill>
              </a:rPr>
              <a:t>Cancer		Nottingham, 18</a:t>
            </a:r>
            <a:r>
              <a:rPr lang="en-GB" sz="1000" b="1" baseline="30000" dirty="0" smtClean="0">
                <a:solidFill>
                  <a:schemeClr val="bg1"/>
                </a:solidFill>
              </a:rPr>
              <a:t>th</a:t>
            </a:r>
            <a:r>
              <a:rPr lang="en-GB" sz="1000" b="1" dirty="0" smtClean="0">
                <a:solidFill>
                  <a:schemeClr val="bg1"/>
                </a:solidFill>
              </a:rPr>
              <a:t> November 2010		   </a:t>
            </a:r>
            <a:fld id="{B5FC1155-99C9-4460-933A-FE50C0034880}" type="slidenum">
              <a:rPr lang="en-GB" sz="1000" b="1" smtClean="0">
                <a:solidFill>
                  <a:schemeClr val="bg1"/>
                </a:solidFill>
              </a:rPr>
              <a:t>99</a:t>
            </a:fld>
            <a:endParaRPr lang="en-GB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Inside …</a:t>
            </a:r>
          </a:p>
        </p:txBody>
      </p:sp>
      <p:pic>
        <p:nvPicPr>
          <p:cNvPr id="218117" name="Picture 5" descr="Medical lina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638" y="728663"/>
            <a:ext cx="4737100" cy="572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8118" name="Rectangle 6"/>
          <p:cNvSpPr>
            <a:spLocks noChangeArrowheads="1"/>
          </p:cNvSpPr>
          <p:nvPr/>
        </p:nvSpPr>
        <p:spPr bwMode="auto">
          <a:xfrm>
            <a:off x="0" y="6345238"/>
            <a:ext cx="34178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GB" sz="1000" b="0"/>
              <a:t>Image courtesy of the Stanford Linear Accelerator Center</a:t>
            </a:r>
            <a:r>
              <a:rPr lang="en-GB" sz="100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669940"/>
            <a:ext cx="9144000" cy="246221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solidFill>
                  <a:schemeClr val="bg1"/>
                </a:solidFill>
              </a:rPr>
              <a:t>Ken Peach  (PTCRi, Oxford)   		Physics</a:t>
            </a:r>
            <a:r>
              <a:rPr lang="en-GB" sz="1000" b="1" dirty="0">
                <a:solidFill>
                  <a:schemeClr val="bg1"/>
                </a:solidFill>
              </a:rPr>
              <a:t>, Accelerators and </a:t>
            </a:r>
            <a:r>
              <a:rPr lang="en-GB" sz="1000" b="1" dirty="0" smtClean="0">
                <a:solidFill>
                  <a:schemeClr val="bg1"/>
                </a:solidFill>
              </a:rPr>
              <a:t>Cancer		Nottingham, 18</a:t>
            </a:r>
            <a:r>
              <a:rPr lang="en-GB" sz="1000" b="1" baseline="30000" dirty="0" smtClean="0">
                <a:solidFill>
                  <a:schemeClr val="bg1"/>
                </a:solidFill>
              </a:rPr>
              <a:t>th</a:t>
            </a:r>
            <a:r>
              <a:rPr lang="en-GB" sz="1000" b="1" dirty="0" smtClean="0">
                <a:solidFill>
                  <a:schemeClr val="bg1"/>
                </a:solidFill>
              </a:rPr>
              <a:t> November 2010		   </a:t>
            </a:r>
            <a:fld id="{B5FC1155-99C9-4460-933A-FE50C0034880}" type="slidenum">
              <a:rPr lang="en-GB" sz="1000" b="1" smtClean="0">
                <a:solidFill>
                  <a:schemeClr val="bg1"/>
                </a:solidFill>
              </a:rPr>
              <a:t>100</a:t>
            </a:fld>
            <a:endParaRPr lang="en-GB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The Clatterbridge Centre for Oncology</a:t>
            </a:r>
          </a:p>
        </p:txBody>
      </p:sp>
      <p:pic>
        <p:nvPicPr>
          <p:cNvPr id="9114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102" y="620688"/>
            <a:ext cx="4885715" cy="3666667"/>
          </a:xfrm>
          <a:noFill/>
          <a:ln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911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08050"/>
            <a:ext cx="4243388" cy="5257800"/>
          </a:xfrm>
        </p:spPr>
        <p:txBody>
          <a:bodyPr/>
          <a:lstStyle/>
          <a:p>
            <a:r>
              <a:rPr lang="en-GB" sz="2800"/>
              <a:t>Established 1989 </a:t>
            </a:r>
          </a:p>
          <a:p>
            <a:pPr lvl="1"/>
            <a:r>
              <a:rPr lang="en-GB" sz="2400"/>
              <a:t>Douglas 62 MeV cyclotron</a:t>
            </a:r>
          </a:p>
          <a:p>
            <a:pPr lvl="1"/>
            <a:r>
              <a:rPr lang="en-GB" sz="2400"/>
              <a:t>First hospital based proton therapy </a:t>
            </a:r>
          </a:p>
          <a:p>
            <a:pPr lvl="1"/>
            <a:r>
              <a:rPr lang="en-GB" sz="2400"/>
              <a:t>&gt;1700 patients with ocular melanoma</a:t>
            </a:r>
          </a:p>
          <a:p>
            <a:pPr lvl="1"/>
            <a:r>
              <a:rPr lang="en-GB" sz="2400"/>
              <a:t>First example of 3D computer treatment planning in UK;</a:t>
            </a:r>
          </a:p>
          <a:p>
            <a:pPr lvl="2"/>
            <a:r>
              <a:rPr lang="en-GB" sz="2000"/>
              <a:t> eye gaze direction used to obtain best approach angle to eye. </a:t>
            </a:r>
          </a:p>
        </p:txBody>
      </p:sp>
      <p:pic>
        <p:nvPicPr>
          <p:cNvPr id="91141" name="Picture 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2113" y="3613150"/>
            <a:ext cx="3671887" cy="2965450"/>
          </a:xfrm>
          <a:noFill/>
          <a:ln/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34925" y="6308725"/>
            <a:ext cx="1511300" cy="3429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000" b="0"/>
              <a:t>After Bleddyn Jones</a:t>
            </a:r>
          </a:p>
          <a:p>
            <a:pPr algn="ctr">
              <a:lnSpc>
                <a:spcPct val="15000"/>
              </a:lnSpc>
              <a:spcBef>
                <a:spcPct val="50000"/>
              </a:spcBef>
            </a:pPr>
            <a:r>
              <a:rPr lang="en-GB" sz="1000" b="0"/>
              <a:t>Courtesy Clatterbridge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669940"/>
            <a:ext cx="9144000" cy="246221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solidFill>
                  <a:schemeClr val="bg1"/>
                </a:solidFill>
              </a:rPr>
              <a:t>Ken Peach  (PTCRi, Oxford)   		Physics</a:t>
            </a:r>
            <a:r>
              <a:rPr lang="en-GB" sz="1000" b="1" dirty="0">
                <a:solidFill>
                  <a:schemeClr val="bg1"/>
                </a:solidFill>
              </a:rPr>
              <a:t>, Accelerators and </a:t>
            </a:r>
            <a:r>
              <a:rPr lang="en-GB" sz="1000" b="1" dirty="0" smtClean="0">
                <a:solidFill>
                  <a:schemeClr val="bg1"/>
                </a:solidFill>
              </a:rPr>
              <a:t>Cancer		Nottingham, 18</a:t>
            </a:r>
            <a:r>
              <a:rPr lang="en-GB" sz="1000" b="1" baseline="30000" dirty="0" smtClean="0">
                <a:solidFill>
                  <a:schemeClr val="bg1"/>
                </a:solidFill>
              </a:rPr>
              <a:t>th</a:t>
            </a:r>
            <a:r>
              <a:rPr lang="en-GB" sz="1000" b="1" dirty="0" smtClean="0">
                <a:solidFill>
                  <a:schemeClr val="bg1"/>
                </a:solidFill>
              </a:rPr>
              <a:t> November 2010		   </a:t>
            </a:r>
            <a:fld id="{B5FC1155-99C9-4460-933A-FE50C0034880}" type="slidenum">
              <a:rPr lang="en-GB" sz="1000" b="1" smtClean="0">
                <a:solidFill>
                  <a:schemeClr val="bg1"/>
                </a:solidFill>
              </a:rPr>
              <a:t>101</a:t>
            </a:fld>
            <a:endParaRPr lang="en-GB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The IBA solution</a:t>
            </a:r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5" t="14561" r="-195" b="13585"/>
          <a:stretch>
            <a:fillRect/>
          </a:stretch>
        </p:blipFill>
        <p:spPr bwMode="auto">
          <a:xfrm>
            <a:off x="468313" y="1925638"/>
            <a:ext cx="8497887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620713"/>
            <a:ext cx="3960813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213" name="AutoShape 5"/>
          <p:cNvSpPr>
            <a:spLocks noChangeArrowheads="1"/>
          </p:cNvSpPr>
          <p:nvPr/>
        </p:nvSpPr>
        <p:spPr bwMode="auto">
          <a:xfrm rot="16200000">
            <a:off x="718344" y="2385219"/>
            <a:ext cx="1368425" cy="719137"/>
          </a:xfrm>
          <a:prstGeom prst="rightArrow">
            <a:avLst>
              <a:gd name="adj1" fmla="val 50000"/>
              <a:gd name="adj2" fmla="val 47572"/>
            </a:avLst>
          </a:prstGeom>
          <a:solidFill>
            <a:srgbClr val="FFFF00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421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2" t="36220" r="13086" b="9636"/>
          <a:stretch>
            <a:fillRect/>
          </a:stretch>
        </p:blipFill>
        <p:spPr bwMode="auto">
          <a:xfrm>
            <a:off x="4716463" y="620713"/>
            <a:ext cx="3960812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215" name="AutoShape 7"/>
          <p:cNvSpPr>
            <a:spLocks noChangeArrowheads="1"/>
          </p:cNvSpPr>
          <p:nvPr/>
        </p:nvSpPr>
        <p:spPr bwMode="auto">
          <a:xfrm rot="16200000">
            <a:off x="3239294" y="3753644"/>
            <a:ext cx="3816350" cy="719138"/>
          </a:xfrm>
          <a:prstGeom prst="rightArrow">
            <a:avLst>
              <a:gd name="adj1" fmla="val 50000"/>
              <a:gd name="adj2" fmla="val 132671"/>
            </a:avLst>
          </a:prstGeom>
          <a:solidFill>
            <a:srgbClr val="FFFF00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4216" name="Text Box 8"/>
          <p:cNvSpPr txBox="1">
            <a:spLocks noChangeArrowheads="1"/>
          </p:cNvSpPr>
          <p:nvPr/>
        </p:nvSpPr>
        <p:spPr bwMode="auto">
          <a:xfrm>
            <a:off x="7343775" y="6381750"/>
            <a:ext cx="18002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000"/>
              <a:t>IBA</a:t>
            </a:r>
          </a:p>
        </p:txBody>
      </p:sp>
      <p:sp>
        <p:nvSpPr>
          <p:cNvPr id="94217" name="Text Box 9"/>
          <p:cNvSpPr txBox="1">
            <a:spLocks noChangeArrowheads="1"/>
          </p:cNvSpPr>
          <p:nvPr/>
        </p:nvSpPr>
        <p:spPr bwMode="auto">
          <a:xfrm>
            <a:off x="7019925" y="2781300"/>
            <a:ext cx="18002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000"/>
              <a:t>University of Florida Proton Therapy Institute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6669940"/>
            <a:ext cx="9144000" cy="246221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r>
              <a:rPr lang="en-GB" sz="1000" b="1" dirty="0" smtClean="0">
                <a:solidFill>
                  <a:schemeClr val="bg1"/>
                </a:solidFill>
              </a:rPr>
              <a:t>Ken Peach  (PTCRi, Oxford)   		Physics</a:t>
            </a:r>
            <a:r>
              <a:rPr lang="en-GB" sz="1000" b="1" dirty="0">
                <a:solidFill>
                  <a:schemeClr val="bg1"/>
                </a:solidFill>
              </a:rPr>
              <a:t>, Accelerators and </a:t>
            </a:r>
            <a:r>
              <a:rPr lang="en-GB" sz="1000" b="1" dirty="0" smtClean="0">
                <a:solidFill>
                  <a:schemeClr val="bg1"/>
                </a:solidFill>
              </a:rPr>
              <a:t>Cancer		Nottingham, 18</a:t>
            </a:r>
            <a:r>
              <a:rPr lang="en-GB" sz="1000" b="1" baseline="30000" dirty="0" smtClean="0">
                <a:solidFill>
                  <a:schemeClr val="bg1"/>
                </a:solidFill>
              </a:rPr>
              <a:t>th</a:t>
            </a:r>
            <a:r>
              <a:rPr lang="en-GB" sz="1000" b="1" dirty="0" smtClean="0">
                <a:solidFill>
                  <a:schemeClr val="bg1"/>
                </a:solidFill>
              </a:rPr>
              <a:t> November 2010		   </a:t>
            </a:r>
            <a:fld id="{B5FC1155-99C9-4460-933A-FE50C0034880}" type="slidenum">
              <a:rPr lang="en-GB" sz="1000" b="1" smtClean="0">
                <a:solidFill>
                  <a:schemeClr val="bg1"/>
                </a:solidFill>
              </a:rPr>
              <a:t>102</a:t>
            </a:fld>
            <a:endParaRPr lang="en-GB" sz="1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</a:t>
            </a:r>
            <a:r>
              <a:rPr lang="en-GB" dirty="0" smtClean="0"/>
              <a:t>hat the patient sees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30210"/>
            <a:ext cx="7344816" cy="567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2869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non-scaling FFAGs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4212" y="908050"/>
            <a:ext cx="8459787" cy="5689600"/>
          </a:xfrm>
        </p:spPr>
        <p:txBody>
          <a:bodyPr/>
          <a:lstStyle/>
          <a:p>
            <a:r>
              <a:rPr lang="en-GB" dirty="0" smtClean="0"/>
              <a:t>Fixed Field Alternating Gradient</a:t>
            </a:r>
          </a:p>
          <a:p>
            <a:pPr lvl="1"/>
            <a:r>
              <a:rPr lang="en-GB" dirty="0" smtClean="0"/>
              <a:t>See Ken Long</a:t>
            </a:r>
          </a:p>
          <a:p>
            <a:pPr lvl="2"/>
            <a:r>
              <a:rPr lang="en-GB" dirty="0" smtClean="0"/>
              <a:t>EMMA – Electron Model with Many Applications</a:t>
            </a:r>
          </a:p>
          <a:p>
            <a:pPr lvl="3"/>
            <a:r>
              <a:rPr lang="en-GB" dirty="0" smtClean="0"/>
              <a:t>“Proof of Principle”</a:t>
            </a:r>
          </a:p>
          <a:p>
            <a:pPr lvl="3"/>
            <a:r>
              <a:rPr lang="en-GB" dirty="0" smtClean="0"/>
              <a:t>Relativistic – fixed frequency</a:t>
            </a:r>
          </a:p>
          <a:p>
            <a:r>
              <a:rPr lang="en-GB" dirty="0" smtClean="0"/>
              <a:t>Does a linear EMMA-like machine work</a:t>
            </a:r>
          </a:p>
          <a:p>
            <a:pPr lvl="1"/>
            <a:r>
              <a:rPr lang="en-GB" dirty="0" smtClean="0"/>
              <a:t>For protons?</a:t>
            </a:r>
          </a:p>
          <a:p>
            <a:pPr lvl="2"/>
            <a:r>
              <a:rPr lang="en-GB" dirty="0" smtClean="0"/>
              <a:t>Relativistic – yes</a:t>
            </a:r>
          </a:p>
          <a:p>
            <a:pPr lvl="2"/>
            <a:r>
              <a:rPr lang="en-GB" dirty="0" smtClean="0"/>
              <a:t>Non-relativistic - no </a:t>
            </a:r>
          </a:p>
          <a:p>
            <a:pPr lvl="3"/>
            <a:r>
              <a:rPr lang="en-GB" dirty="0" smtClean="0"/>
              <a:t>Too dense a lattice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003792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EMMA &amp; PAMELA</a:t>
            </a:r>
            <a:endParaRPr lang="en-GB" dirty="0"/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755650" y="0"/>
            <a:ext cx="76327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2800" b="1">
              <a:solidFill>
                <a:srgbClr val="FF3300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72716"/>
            <a:ext cx="6412216" cy="404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469" name="Picture 1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" t="10634" r="35970" b="5707"/>
          <a:stretch>
            <a:fillRect/>
          </a:stretch>
        </p:blipFill>
        <p:spPr bwMode="auto">
          <a:xfrm>
            <a:off x="5076056" y="2632869"/>
            <a:ext cx="3996444" cy="3979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12217" y="3537012"/>
            <a:ext cx="1184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>
                <a:solidFill>
                  <a:srgbClr val="FF0000"/>
                </a:solidFill>
              </a:rPr>
              <a:t>PAMELARING</a:t>
            </a:r>
            <a:endParaRPr lang="en-GB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/>
          </p:cNvSpPr>
          <p:nvPr>
            <p:ph type="title"/>
          </p:nvPr>
        </p:nvSpPr>
        <p:spPr/>
        <p:txBody>
          <a:bodyPr lIns="91417" tIns="45709" rIns="91417" bIns="45709">
            <a:normAutofit/>
          </a:bodyPr>
          <a:lstStyle/>
          <a:p>
            <a:r>
              <a:rPr lang="en-GB" dirty="0" smtClean="0"/>
              <a:t>From EMMA to PAMELA</a:t>
            </a:r>
            <a:endParaRPr lang="en-GB" dirty="0"/>
          </a:p>
        </p:txBody>
      </p:sp>
      <p:sp>
        <p:nvSpPr>
          <p:cNvPr id="196611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3068960"/>
            <a:ext cx="3394720" cy="3101570"/>
          </a:xfrm>
          <a:ln/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n-GB" sz="1800" dirty="0"/>
              <a:t>The EMMA lattice</a:t>
            </a:r>
          </a:p>
          <a:p>
            <a:pPr algn="ctr">
              <a:buFontTx/>
              <a:buNone/>
            </a:pPr>
            <a:endParaRPr lang="en-GB" sz="1800" dirty="0"/>
          </a:p>
          <a:p>
            <a:r>
              <a:rPr lang="en-GB" sz="1800" dirty="0"/>
              <a:t>Doublet structure</a:t>
            </a:r>
          </a:p>
          <a:p>
            <a:pPr lvl="1"/>
            <a:r>
              <a:rPr lang="en-GB" sz="1600" dirty="0"/>
              <a:t>Focus and Defocus</a:t>
            </a:r>
          </a:p>
          <a:p>
            <a:r>
              <a:rPr lang="en-GB" sz="1800" dirty="0"/>
              <a:t>Dense lattice</a:t>
            </a:r>
          </a:p>
          <a:p>
            <a:pPr lvl="1"/>
            <a:r>
              <a:rPr lang="en-GB" sz="1600" dirty="0"/>
              <a:t>Little space between magnets</a:t>
            </a:r>
          </a:p>
          <a:p>
            <a:r>
              <a:rPr lang="en-GB" sz="1800" dirty="0"/>
              <a:t>Lots of RF Acceleration</a:t>
            </a:r>
          </a:p>
          <a:p>
            <a:pPr lvl="1"/>
            <a:r>
              <a:rPr lang="en-GB" sz="1600" dirty="0"/>
              <a:t>Almost every other cell</a:t>
            </a:r>
          </a:p>
        </p:txBody>
      </p:sp>
      <p:grpSp>
        <p:nvGrpSpPr>
          <p:cNvPr id="196614" name="Group 48"/>
          <p:cNvGrpSpPr>
            <a:grpSpLocks/>
          </p:cNvGrpSpPr>
          <p:nvPr/>
        </p:nvGrpSpPr>
        <p:grpSpPr bwMode="auto">
          <a:xfrm>
            <a:off x="755650" y="1633308"/>
            <a:ext cx="2944813" cy="2162175"/>
            <a:chOff x="476" y="1207"/>
            <a:chExt cx="1855" cy="1362"/>
          </a:xfrm>
        </p:grpSpPr>
        <p:sp>
          <p:nvSpPr>
            <p:cNvPr id="196615" name="Arc 7"/>
            <p:cNvSpPr>
              <a:spLocks/>
            </p:cNvSpPr>
            <p:nvPr/>
          </p:nvSpPr>
          <p:spPr bwMode="auto">
            <a:xfrm rot="-2715988">
              <a:off x="702" y="1207"/>
              <a:ext cx="1362" cy="136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16" name="Rectangle 8"/>
            <p:cNvSpPr>
              <a:spLocks noChangeArrowheads="1"/>
            </p:cNvSpPr>
            <p:nvPr/>
          </p:nvSpPr>
          <p:spPr bwMode="auto">
            <a:xfrm rot="-2493600">
              <a:off x="476" y="1684"/>
              <a:ext cx="91" cy="24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GB" sz="1800" b="0"/>
                <a:t>F</a:t>
              </a:r>
            </a:p>
          </p:txBody>
        </p:sp>
        <p:sp>
          <p:nvSpPr>
            <p:cNvPr id="196617" name="Rectangle 9"/>
            <p:cNvSpPr>
              <a:spLocks noChangeArrowheads="1"/>
            </p:cNvSpPr>
            <p:nvPr/>
          </p:nvSpPr>
          <p:spPr bwMode="auto">
            <a:xfrm rot="-2081569">
              <a:off x="589" y="1593"/>
              <a:ext cx="91" cy="24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GB" sz="1800" b="0"/>
                <a:t>D</a:t>
              </a:r>
            </a:p>
          </p:txBody>
        </p:sp>
        <p:sp>
          <p:nvSpPr>
            <p:cNvPr id="196618" name="AutoShape 10"/>
            <p:cNvSpPr>
              <a:spLocks noChangeArrowheads="1"/>
            </p:cNvSpPr>
            <p:nvPr/>
          </p:nvSpPr>
          <p:spPr bwMode="auto">
            <a:xfrm rot="-7168744">
              <a:off x="715" y="1581"/>
              <a:ext cx="90" cy="113"/>
            </a:xfrm>
            <a:prstGeom prst="can">
              <a:avLst>
                <a:gd name="adj" fmla="val 31389"/>
              </a:avLst>
            </a:prstGeom>
            <a:gradFill rotWithShape="1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19" name="Rectangle 13"/>
            <p:cNvSpPr>
              <a:spLocks noChangeArrowheads="1"/>
            </p:cNvSpPr>
            <p:nvPr/>
          </p:nvSpPr>
          <p:spPr bwMode="auto">
            <a:xfrm rot="-1470948">
              <a:off x="839" y="1457"/>
              <a:ext cx="91" cy="24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20" name="Rectangle 14"/>
            <p:cNvSpPr>
              <a:spLocks noChangeArrowheads="1"/>
            </p:cNvSpPr>
            <p:nvPr/>
          </p:nvSpPr>
          <p:spPr bwMode="auto">
            <a:xfrm rot="-1124773">
              <a:off x="975" y="1405"/>
              <a:ext cx="91" cy="24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21" name="Rectangle 16"/>
            <p:cNvSpPr>
              <a:spLocks noChangeArrowheads="1"/>
            </p:cNvSpPr>
            <p:nvPr/>
          </p:nvSpPr>
          <p:spPr bwMode="auto">
            <a:xfrm rot="-247361">
              <a:off x="1211" y="1371"/>
              <a:ext cx="91" cy="24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22" name="Rectangle 17"/>
            <p:cNvSpPr>
              <a:spLocks noChangeArrowheads="1"/>
            </p:cNvSpPr>
            <p:nvPr/>
          </p:nvSpPr>
          <p:spPr bwMode="auto">
            <a:xfrm rot="109889">
              <a:off x="1356" y="1365"/>
              <a:ext cx="91" cy="24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23" name="AutoShape 18"/>
            <p:cNvSpPr>
              <a:spLocks noChangeArrowheads="1"/>
            </p:cNvSpPr>
            <p:nvPr/>
          </p:nvSpPr>
          <p:spPr bwMode="auto">
            <a:xfrm rot="-4977283">
              <a:off x="1506" y="1444"/>
              <a:ext cx="90" cy="113"/>
            </a:xfrm>
            <a:prstGeom prst="can">
              <a:avLst>
                <a:gd name="adj" fmla="val 31389"/>
              </a:avLst>
            </a:prstGeom>
            <a:gradFill rotWithShape="1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24" name="Rectangle 19"/>
            <p:cNvSpPr>
              <a:spLocks noChangeArrowheads="1"/>
            </p:cNvSpPr>
            <p:nvPr/>
          </p:nvSpPr>
          <p:spPr bwMode="auto">
            <a:xfrm rot="720513">
              <a:off x="1655" y="1389"/>
              <a:ext cx="91" cy="24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25" name="Rectangle 20"/>
            <p:cNvSpPr>
              <a:spLocks noChangeArrowheads="1"/>
            </p:cNvSpPr>
            <p:nvPr/>
          </p:nvSpPr>
          <p:spPr bwMode="auto">
            <a:xfrm rot="1066685">
              <a:off x="1791" y="1434"/>
              <a:ext cx="91" cy="24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26" name="Rectangle 23"/>
            <p:cNvSpPr>
              <a:spLocks noChangeArrowheads="1"/>
            </p:cNvSpPr>
            <p:nvPr/>
          </p:nvSpPr>
          <p:spPr bwMode="auto">
            <a:xfrm rot="1697538">
              <a:off x="1995" y="1525"/>
              <a:ext cx="91" cy="24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27" name="Rectangle 24"/>
            <p:cNvSpPr>
              <a:spLocks noChangeArrowheads="1"/>
            </p:cNvSpPr>
            <p:nvPr/>
          </p:nvSpPr>
          <p:spPr bwMode="auto">
            <a:xfrm rot="2300991">
              <a:off x="2109" y="1593"/>
              <a:ext cx="91" cy="24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28" name="AutoShape 25"/>
            <p:cNvSpPr>
              <a:spLocks noChangeArrowheads="1"/>
            </p:cNvSpPr>
            <p:nvPr/>
          </p:nvSpPr>
          <p:spPr bwMode="auto">
            <a:xfrm rot="-2883289">
              <a:off x="2230" y="1763"/>
              <a:ext cx="90" cy="113"/>
            </a:xfrm>
            <a:prstGeom prst="can">
              <a:avLst>
                <a:gd name="adj" fmla="val 31389"/>
              </a:avLst>
            </a:prstGeom>
            <a:gradFill rotWithShape="1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751388" y="1194866"/>
            <a:ext cx="4146275" cy="3170238"/>
            <a:chOff x="4751388" y="1199920"/>
            <a:chExt cx="4146275" cy="3170238"/>
          </a:xfrm>
        </p:grpSpPr>
        <p:sp>
          <p:nvSpPr>
            <p:cNvPr id="196630" name="Arc 31"/>
            <p:cNvSpPr>
              <a:spLocks/>
            </p:cNvSpPr>
            <p:nvPr/>
          </p:nvSpPr>
          <p:spPr bwMode="auto">
            <a:xfrm rot="18884012">
              <a:off x="5329237" y="1199920"/>
              <a:ext cx="3170238" cy="31702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31" name="AutoShape 39"/>
            <p:cNvSpPr>
              <a:spLocks noChangeArrowheads="1"/>
            </p:cNvSpPr>
            <p:nvPr/>
          </p:nvSpPr>
          <p:spPr bwMode="auto">
            <a:xfrm rot="16200000">
              <a:off x="6605588" y="1439998"/>
              <a:ext cx="433388" cy="858837"/>
            </a:xfrm>
            <a:prstGeom prst="can">
              <a:avLst>
                <a:gd name="adj" fmla="val 49542"/>
              </a:avLst>
            </a:prstGeom>
            <a:gradFill rotWithShape="1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5045075" eaLnBrk="1" hangingPunct="1"/>
              <a:endParaRPr lang="en-US" sz="1800" b="0"/>
            </a:p>
          </p:txBody>
        </p:sp>
        <p:sp>
          <p:nvSpPr>
            <p:cNvPr id="196633" name="Rectangle 35"/>
            <p:cNvSpPr>
              <a:spLocks noChangeArrowheads="1"/>
            </p:cNvSpPr>
            <p:nvPr/>
          </p:nvSpPr>
          <p:spPr bwMode="auto">
            <a:xfrm rot="19784798">
              <a:off x="5651501" y="1824173"/>
              <a:ext cx="360363" cy="395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GB" sz="1800" b="0"/>
                <a:t>F</a:t>
              </a:r>
            </a:p>
          </p:txBody>
        </p:sp>
        <p:sp>
          <p:nvSpPr>
            <p:cNvPr id="196634" name="Rectangle 45"/>
            <p:cNvSpPr>
              <a:spLocks noChangeArrowheads="1"/>
            </p:cNvSpPr>
            <p:nvPr/>
          </p:nvSpPr>
          <p:spPr bwMode="auto">
            <a:xfrm rot="19784798">
              <a:off x="5187099" y="2073196"/>
              <a:ext cx="360363" cy="39528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GB" sz="1800" b="0" dirty="0"/>
                <a:t>D</a:t>
              </a:r>
            </a:p>
          </p:txBody>
        </p:sp>
        <p:sp>
          <p:nvSpPr>
            <p:cNvPr id="196635" name="Rectangle 46"/>
            <p:cNvSpPr>
              <a:spLocks noChangeArrowheads="1"/>
            </p:cNvSpPr>
            <p:nvPr/>
          </p:nvSpPr>
          <p:spPr bwMode="auto">
            <a:xfrm rot="19784798">
              <a:off x="4751388" y="2349636"/>
              <a:ext cx="360363" cy="395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GB" sz="1800" b="0"/>
                <a:t>F</a:t>
              </a:r>
            </a:p>
          </p:txBody>
        </p:sp>
        <p:sp>
          <p:nvSpPr>
            <p:cNvPr id="196637" name="Rectangle 51"/>
            <p:cNvSpPr>
              <a:spLocks noChangeArrowheads="1"/>
            </p:cNvSpPr>
            <p:nvPr/>
          </p:nvSpPr>
          <p:spPr bwMode="auto">
            <a:xfrm rot="1601956">
              <a:off x="8537300" y="2249437"/>
              <a:ext cx="360363" cy="395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en-US" sz="1800" b="0"/>
            </a:p>
          </p:txBody>
        </p:sp>
        <p:sp>
          <p:nvSpPr>
            <p:cNvPr id="196638" name="Rectangle 52"/>
            <p:cNvSpPr>
              <a:spLocks noChangeArrowheads="1"/>
            </p:cNvSpPr>
            <p:nvPr/>
          </p:nvSpPr>
          <p:spPr bwMode="auto">
            <a:xfrm rot="1601956">
              <a:off x="8102485" y="1961206"/>
              <a:ext cx="360363" cy="39528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en-US" sz="1800" b="0"/>
            </a:p>
          </p:txBody>
        </p:sp>
        <p:sp>
          <p:nvSpPr>
            <p:cNvPr id="196639" name="Rectangle 53"/>
            <p:cNvSpPr>
              <a:spLocks noChangeArrowheads="1"/>
            </p:cNvSpPr>
            <p:nvPr/>
          </p:nvSpPr>
          <p:spPr bwMode="auto">
            <a:xfrm rot="1601956">
              <a:off x="7605986" y="1781496"/>
              <a:ext cx="360363" cy="395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en-US" sz="1800" b="0"/>
            </a:p>
          </p:txBody>
        </p:sp>
      </p:grpSp>
      <p:sp>
        <p:nvSpPr>
          <p:cNvPr id="33" name="Rectangle 4"/>
          <p:cNvSpPr txBox="1">
            <a:spLocks noChangeArrowheads="1"/>
          </p:cNvSpPr>
          <p:nvPr/>
        </p:nvSpPr>
        <p:spPr>
          <a:xfrm>
            <a:off x="5065712" y="3104964"/>
            <a:ext cx="3394720" cy="3137722"/>
          </a:xfrm>
          <a:prstGeom prst="rect">
            <a:avLst/>
          </a:prstGeom>
          <a:ln/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rgbClr val="000099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FF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1" kern="1200">
                <a:solidFill>
                  <a:srgbClr val="CC0099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en-GB" sz="1800" dirty="0" smtClean="0"/>
              <a:t>The PAMELA lattice</a:t>
            </a:r>
          </a:p>
          <a:p>
            <a:pPr algn="ctr">
              <a:buFontTx/>
              <a:buNone/>
            </a:pPr>
            <a:endParaRPr lang="en-GB" sz="1800" dirty="0" smtClean="0"/>
          </a:p>
          <a:p>
            <a:r>
              <a:rPr lang="en-GB" sz="1800" dirty="0" smtClean="0"/>
              <a:t>Triplet structure</a:t>
            </a:r>
          </a:p>
          <a:p>
            <a:pPr lvl="1"/>
            <a:r>
              <a:rPr lang="en-GB" sz="1600" dirty="0" smtClean="0"/>
              <a:t>Focus, Defocus, Focus</a:t>
            </a:r>
          </a:p>
          <a:p>
            <a:r>
              <a:rPr lang="en-GB" sz="1800" dirty="0" smtClean="0"/>
              <a:t>Less Dense lattice</a:t>
            </a:r>
          </a:p>
          <a:p>
            <a:pPr lvl="1"/>
            <a:r>
              <a:rPr lang="en-GB" sz="1600" dirty="0" smtClean="0"/>
              <a:t>Long straight sections</a:t>
            </a:r>
          </a:p>
          <a:p>
            <a:r>
              <a:rPr lang="en-GB" sz="1800" dirty="0" smtClean="0"/>
              <a:t>Less of RF Acceleration</a:t>
            </a:r>
          </a:p>
          <a:p>
            <a:pPr lvl="1"/>
            <a:r>
              <a:rPr lang="en-GB" sz="1600" dirty="0" smtClean="0"/>
              <a:t>Larger cavities</a:t>
            </a:r>
          </a:p>
          <a:p>
            <a:pPr lvl="1"/>
            <a:r>
              <a:rPr lang="en-GB" sz="1600" dirty="0" smtClean="0"/>
              <a:t>Lower frequencies</a:t>
            </a:r>
          </a:p>
          <a:p>
            <a:r>
              <a:rPr lang="en-GB" sz="2000" dirty="0" smtClean="0"/>
              <a:t>Larger radius</a:t>
            </a:r>
            <a:endParaRPr lang="en-GB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PAMELA Layout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2" y="933786"/>
            <a:ext cx="8965245" cy="5020117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 bwMode="auto">
          <a:xfrm>
            <a:off x="323528" y="3428999"/>
            <a:ext cx="1800200" cy="576065"/>
          </a:xfrm>
          <a:prstGeom prst="wedgeRoundRectCallout">
            <a:avLst>
              <a:gd name="adj1" fmla="val -22939"/>
              <a:gd name="adj2" fmla="val 150158"/>
              <a:gd name="adj3" fmla="val 16667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Carbon source &amp; injection</a:t>
            </a: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3059832" y="5157192"/>
            <a:ext cx="1728192" cy="576065"/>
          </a:xfrm>
          <a:prstGeom prst="wedgeRoundRectCallout">
            <a:avLst>
              <a:gd name="adj1" fmla="val -71375"/>
              <a:gd name="adj2" fmla="val -86756"/>
              <a:gd name="adj3" fmla="val 16667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Proton source &amp; injection</a:t>
            </a:r>
          </a:p>
        </p:txBody>
      </p:sp>
      <p:sp>
        <p:nvSpPr>
          <p:cNvPr id="15" name="Rounded Rectangular Callout 14"/>
          <p:cNvSpPr/>
          <p:nvPr/>
        </p:nvSpPr>
        <p:spPr bwMode="auto">
          <a:xfrm>
            <a:off x="3491880" y="1052736"/>
            <a:ext cx="1296144" cy="288033"/>
          </a:xfrm>
          <a:prstGeom prst="wedgeRoundRectCallout">
            <a:avLst>
              <a:gd name="adj1" fmla="val -11357"/>
              <a:gd name="adj2" fmla="val 273353"/>
              <a:gd name="adj3" fmla="val 16667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dirty="0" smtClean="0"/>
              <a:t>Carb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on ring</a:t>
            </a:r>
          </a:p>
        </p:txBody>
      </p:sp>
      <p:sp>
        <p:nvSpPr>
          <p:cNvPr id="16" name="Rounded Rectangular Callout 15"/>
          <p:cNvSpPr/>
          <p:nvPr/>
        </p:nvSpPr>
        <p:spPr bwMode="auto">
          <a:xfrm>
            <a:off x="5186792" y="5445224"/>
            <a:ext cx="1296144" cy="288033"/>
          </a:xfrm>
          <a:prstGeom prst="wedgeRoundRectCallout">
            <a:avLst>
              <a:gd name="adj1" fmla="val -22940"/>
              <a:gd name="adj2" fmla="val -328407"/>
              <a:gd name="adj3" fmla="val 16667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Transfer line</a:t>
            </a:r>
          </a:p>
        </p:txBody>
      </p:sp>
      <p:sp>
        <p:nvSpPr>
          <p:cNvPr id="17" name="Rounded Rectangular Callout 16"/>
          <p:cNvSpPr/>
          <p:nvPr/>
        </p:nvSpPr>
        <p:spPr bwMode="auto">
          <a:xfrm>
            <a:off x="7825490" y="5157191"/>
            <a:ext cx="1296144" cy="288033"/>
          </a:xfrm>
          <a:prstGeom prst="wedgeRoundRectCallout">
            <a:avLst>
              <a:gd name="adj1" fmla="val -61899"/>
              <a:gd name="adj2" fmla="val -356836"/>
              <a:gd name="adj3" fmla="val 16667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Extraction</a:t>
            </a:r>
          </a:p>
        </p:txBody>
      </p:sp>
      <p:sp>
        <p:nvSpPr>
          <p:cNvPr id="9" name="Left-Right Arrow 8"/>
          <p:cNvSpPr/>
          <p:nvPr/>
        </p:nvSpPr>
        <p:spPr bwMode="auto">
          <a:xfrm>
            <a:off x="4716016" y="2420888"/>
            <a:ext cx="3312368" cy="549775"/>
          </a:xfrm>
          <a:prstGeom prst="left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~12m</a:t>
            </a: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5819787" y="2826647"/>
            <a:ext cx="1296144" cy="288033"/>
          </a:xfrm>
          <a:prstGeom prst="wedgeRoundRectCallout">
            <a:avLst>
              <a:gd name="adj1" fmla="val 60244"/>
              <a:gd name="adj2" fmla="val 145420"/>
              <a:gd name="adj3" fmla="val 16667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Proton ring</a:t>
            </a:r>
          </a:p>
        </p:txBody>
      </p:sp>
    </p:spTree>
    <p:extLst>
      <p:ext uri="{BB962C8B-B14F-4D97-AF65-F5344CB8AC3E}">
        <p14:creationId xmlns:p14="http://schemas.microsoft.com/office/powerpoint/2010/main" val="338564188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61"/>
          <a:stretch/>
        </p:blipFill>
        <p:spPr>
          <a:xfrm>
            <a:off x="2627786" y="2832668"/>
            <a:ext cx="2515714" cy="1560706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04"/>
          <a:stretch/>
        </p:blipFill>
        <p:spPr>
          <a:xfrm>
            <a:off x="35496" y="2832667"/>
            <a:ext cx="2498154" cy="1560707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373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Working Point and Tunes</a:t>
            </a:r>
          </a:p>
        </p:txBody>
      </p:sp>
      <p:sp>
        <p:nvSpPr>
          <p:cNvPr id="12291" name="Content Placeholder 3"/>
          <p:cNvSpPr>
            <a:spLocks noGrp="1"/>
          </p:cNvSpPr>
          <p:nvPr>
            <p:ph sz="half" idx="4294967295"/>
          </p:nvPr>
        </p:nvSpPr>
        <p:spPr>
          <a:xfrm>
            <a:off x="5004817" y="909100"/>
            <a:ext cx="4103687" cy="5572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Working point</a:t>
            </a:r>
          </a:p>
          <a:p>
            <a:pPr lvl="1">
              <a:lnSpc>
                <a:spcPct val="90000"/>
              </a:lnSpc>
            </a:pPr>
            <a:r>
              <a:rPr lang="en-US" sz="1900" dirty="0"/>
              <a:t>High k </a:t>
            </a:r>
            <a:r>
              <a:rPr lang="en-US" sz="1900" dirty="0" smtClean="0"/>
              <a:t>(38)</a:t>
            </a:r>
            <a:endParaRPr lang="en-US" sz="1900" dirty="0"/>
          </a:p>
          <a:p>
            <a:pPr lvl="2">
              <a:lnSpc>
                <a:spcPct val="90000"/>
              </a:lnSpc>
            </a:pPr>
            <a:r>
              <a:rPr lang="en-US" sz="1700" dirty="0"/>
              <a:t>minimize orbit excursion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Machine tune variation       (</a:t>
            </a:r>
            <a:r>
              <a:rPr lang="en-US" sz="1400" dirty="0"/>
              <a:t>cell tune variation*12</a:t>
            </a:r>
            <a:r>
              <a:rPr lang="en-US" sz="2000" dirty="0" smtClean="0"/>
              <a:t>):</a:t>
            </a:r>
            <a:r>
              <a:rPr lang="en-US" sz="1200" b="0" dirty="0" smtClean="0"/>
              <a:t> [</a:t>
            </a:r>
            <a:r>
              <a:rPr lang="en-US" sz="1200" b="0" dirty="0" err="1" smtClean="0"/>
              <a:t>decapole</a:t>
            </a:r>
            <a:r>
              <a:rPr lang="en-US" sz="1200" b="0" dirty="0" smtClean="0"/>
              <a:t>]</a:t>
            </a:r>
            <a:endParaRPr lang="en-US" sz="2000" b="0" dirty="0"/>
          </a:p>
          <a:p>
            <a:pPr lvl="1">
              <a:lnSpc>
                <a:spcPct val="90000"/>
              </a:lnSpc>
            </a:pPr>
            <a:r>
              <a:rPr lang="en-US" sz="1900" dirty="0" err="1"/>
              <a:t>ν</a:t>
            </a:r>
            <a:r>
              <a:rPr lang="en-US" sz="1900" baseline="-25000" dirty="0" err="1"/>
              <a:t>x</a:t>
            </a:r>
            <a:r>
              <a:rPr lang="en-US" sz="1900" baseline="-25000" dirty="0"/>
              <a:t> </a:t>
            </a:r>
            <a:r>
              <a:rPr lang="en-US" sz="1900" dirty="0"/>
              <a:t>within </a:t>
            </a:r>
            <a:r>
              <a:rPr lang="en-US" sz="1900" dirty="0" smtClean="0"/>
              <a:t>0.0476 </a:t>
            </a:r>
            <a:endParaRPr lang="en-US" sz="1900" dirty="0"/>
          </a:p>
          <a:p>
            <a:pPr lvl="1">
              <a:lnSpc>
                <a:spcPct val="90000"/>
              </a:lnSpc>
            </a:pPr>
            <a:r>
              <a:rPr lang="en-US" sz="1900" dirty="0" err="1"/>
              <a:t>ν</a:t>
            </a:r>
            <a:r>
              <a:rPr lang="en-US" sz="1900" baseline="-25000" dirty="0" err="1"/>
              <a:t>y</a:t>
            </a:r>
            <a:r>
              <a:rPr lang="en-US" sz="1900" baseline="-25000" dirty="0"/>
              <a:t> </a:t>
            </a:r>
            <a:r>
              <a:rPr lang="en-US" sz="1900" dirty="0"/>
              <a:t>within </a:t>
            </a:r>
            <a:r>
              <a:rPr lang="en-US" sz="1900" dirty="0" smtClean="0"/>
              <a:t>0.0528</a:t>
            </a:r>
          </a:p>
          <a:p>
            <a:pPr lvl="1">
              <a:lnSpc>
                <a:spcPct val="90000"/>
              </a:lnSpc>
            </a:pPr>
            <a:r>
              <a:rPr lang="en-US" sz="1900" dirty="0" smtClean="0">
                <a:solidFill>
                  <a:srgbClr val="FF0000"/>
                </a:solidFill>
              </a:rPr>
              <a:t>Well </a:t>
            </a:r>
            <a:r>
              <a:rPr lang="en-US" sz="1900" dirty="0">
                <a:solidFill>
                  <a:srgbClr val="FF0000"/>
                </a:solidFill>
              </a:rPr>
              <a:t>within an integer!</a:t>
            </a:r>
            <a:endParaRPr lang="en-US" sz="1900" baseline="-25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dirty="0"/>
              <a:t>Beam </a:t>
            </a:r>
            <a:r>
              <a:rPr lang="en-US" sz="2000" dirty="0" smtClean="0"/>
              <a:t>sensitivity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1800" dirty="0" smtClean="0"/>
              <a:t>Amplification </a:t>
            </a:r>
            <a:r>
              <a:rPr lang="en-US" sz="1800" dirty="0"/>
              <a:t>factor </a:t>
            </a:r>
            <a:r>
              <a:rPr lang="en-US" sz="1800" dirty="0" smtClean="0"/>
              <a:t>5.8 (h)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 </a:t>
            </a:r>
            <a:r>
              <a:rPr lang="en-US" sz="1800" dirty="0" smtClean="0"/>
              <a:t> 			   9.5 (v)</a:t>
            </a:r>
            <a:endParaRPr lang="en-US" sz="1800" dirty="0"/>
          </a:p>
          <a:p>
            <a:pPr lvl="3">
              <a:lnSpc>
                <a:spcPct val="90000"/>
              </a:lnSpc>
              <a:buFontTx/>
              <a:buNone/>
            </a:pPr>
            <a:r>
              <a:rPr lang="en-US" sz="1500" dirty="0"/>
              <a:t>(A = orbit distortion [mm] / 1</a:t>
            </a:r>
            <a:r>
              <a:rPr lang="el-GR" sz="1500" dirty="0"/>
              <a:t>σ</a:t>
            </a:r>
            <a:r>
              <a:rPr lang="en-GB" sz="1500" dirty="0"/>
              <a:t> alignment error [mm</a:t>
            </a:r>
            <a:r>
              <a:rPr lang="en-GB" sz="1500" dirty="0" smtClean="0"/>
              <a:t>])</a:t>
            </a:r>
            <a:endParaRPr lang="en-US" sz="1500" dirty="0"/>
          </a:p>
        </p:txBody>
      </p:sp>
      <p:pic>
        <p:nvPicPr>
          <p:cNvPr id="73732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5643" y="980728"/>
            <a:ext cx="2514600" cy="1733550"/>
          </a:xfrm>
          <a:noFill/>
          <a:ln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</p:pic>
      <p:pic>
        <p:nvPicPr>
          <p:cNvPr id="73739" name="Picture 11" descr="PAMELA-lattic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0" t="50000" r="15230" b="14668"/>
          <a:stretch>
            <a:fillRect/>
          </a:stretch>
        </p:blipFill>
        <p:spPr bwMode="auto">
          <a:xfrm>
            <a:off x="2733118" y="4877339"/>
            <a:ext cx="2305050" cy="16557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611560" y="3284984"/>
            <a:ext cx="9366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000" dirty="0">
                <a:solidFill>
                  <a:srgbClr val="6699FF"/>
                </a:solidFill>
              </a:rPr>
              <a:t>horizontal</a:t>
            </a:r>
          </a:p>
        </p:txBody>
      </p:sp>
      <p:sp>
        <p:nvSpPr>
          <p:cNvPr id="73741" name="Text Box 13"/>
          <p:cNvSpPr txBox="1">
            <a:spLocks noChangeArrowheads="1"/>
          </p:cNvSpPr>
          <p:nvPr/>
        </p:nvSpPr>
        <p:spPr bwMode="auto">
          <a:xfrm>
            <a:off x="3231931" y="3284984"/>
            <a:ext cx="9366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000" dirty="0">
                <a:solidFill>
                  <a:schemeClr val="folHlink"/>
                </a:solidFill>
              </a:rPr>
              <a:t>vertical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2040" y="6093296"/>
            <a:ext cx="3708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Proton Ring</a:t>
            </a:r>
            <a:endParaRPr lang="en-GB" sz="32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6"/>
          <a:stretch/>
        </p:blipFill>
        <p:spPr>
          <a:xfrm>
            <a:off x="68780" y="4842308"/>
            <a:ext cx="2464870" cy="1694463"/>
          </a:xfrm>
          <a:prstGeom prst="rect">
            <a:avLst/>
          </a:prstGeom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Magnetic Lattice</a:t>
            </a:r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740" y="2888940"/>
            <a:ext cx="4867275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60" y="1016732"/>
            <a:ext cx="6552728" cy="17591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19512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Magnet Requirements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643438" y="928688"/>
            <a:ext cx="4357687" cy="5572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000" dirty="0"/>
              <a:t>Non-scaling, non-linear FFAG</a:t>
            </a:r>
          </a:p>
          <a:p>
            <a:pPr lvl="1">
              <a:lnSpc>
                <a:spcPct val="90000"/>
              </a:lnSpc>
            </a:pPr>
            <a:r>
              <a:rPr lang="en-GB" sz="2000" dirty="0" err="1"/>
              <a:t>Multipoles</a:t>
            </a:r>
            <a:r>
              <a:rPr lang="en-GB" sz="2000" dirty="0"/>
              <a:t> up to </a:t>
            </a:r>
            <a:r>
              <a:rPr lang="en-GB" sz="2000" dirty="0" err="1" smtClean="0"/>
              <a:t>decapole</a:t>
            </a:r>
            <a:endParaRPr lang="en-GB" sz="2000" dirty="0"/>
          </a:p>
          <a:p>
            <a:pPr>
              <a:lnSpc>
                <a:spcPct val="90000"/>
              </a:lnSpc>
            </a:pPr>
            <a:r>
              <a:rPr lang="en-GB" sz="2000" dirty="0"/>
              <a:t>Challenges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Maximum field (4.25T)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Length restriction (314 mm)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Required bore (&gt;250 mm)</a:t>
            </a:r>
          </a:p>
          <a:p>
            <a:pPr>
              <a:lnSpc>
                <a:spcPct val="90000"/>
              </a:lnSpc>
            </a:pPr>
            <a:r>
              <a:rPr lang="en-GB" sz="2000" dirty="0"/>
              <a:t>Magnet options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n/c Iron cored magnets</a:t>
            </a:r>
          </a:p>
          <a:p>
            <a:pPr lvl="1">
              <a:lnSpc>
                <a:spcPct val="90000"/>
              </a:lnSpc>
            </a:pPr>
            <a:r>
              <a:rPr lang="en-GB" sz="2000" dirty="0" err="1"/>
              <a:t>Superferric</a:t>
            </a:r>
            <a:r>
              <a:rPr lang="en-GB" sz="2000" dirty="0"/>
              <a:t> coils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S/C </a:t>
            </a:r>
            <a:r>
              <a:rPr lang="en-GB" sz="2000" dirty="0" err="1"/>
              <a:t>cos</a:t>
            </a:r>
            <a:r>
              <a:rPr lang="en-GB" sz="2000" dirty="0"/>
              <a:t>(</a:t>
            </a:r>
            <a:r>
              <a:rPr lang="en-GB" sz="2000" dirty="0">
                <a:latin typeface="Symbol" pitchFamily="18" charset="2"/>
              </a:rPr>
              <a:t>q</a:t>
            </a:r>
            <a:r>
              <a:rPr lang="en-GB" sz="2000" dirty="0"/>
              <a:t>) magnets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S/C Double-helix coils</a:t>
            </a:r>
          </a:p>
          <a:p>
            <a:pPr lvl="1">
              <a:lnSpc>
                <a:spcPct val="90000"/>
              </a:lnSpc>
            </a:pPr>
            <a:endParaRPr lang="en-GB" sz="2000" dirty="0"/>
          </a:p>
          <a:p>
            <a:pPr>
              <a:lnSpc>
                <a:spcPct val="90000"/>
              </a:lnSpc>
            </a:pPr>
            <a:r>
              <a:rPr lang="en-GB" sz="2000" dirty="0"/>
              <a:t>Choose: Double-helix coils</a:t>
            </a:r>
          </a:p>
        </p:txBody>
      </p:sp>
      <p:pic>
        <p:nvPicPr>
          <p:cNvPr id="7578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00500"/>
            <a:ext cx="3714750" cy="25781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4" name="AutoShape 8"/>
          <p:cNvSpPr>
            <a:spLocks noChangeArrowheads="1"/>
          </p:cNvSpPr>
          <p:nvPr/>
        </p:nvSpPr>
        <p:spPr bwMode="auto">
          <a:xfrm rot="833979" flipH="1" flipV="1">
            <a:off x="3563938" y="5013325"/>
            <a:ext cx="3240087" cy="360363"/>
          </a:xfrm>
          <a:custGeom>
            <a:avLst/>
            <a:gdLst>
              <a:gd name="G0" fmla="+- 12427 0 0"/>
              <a:gd name="G1" fmla="+- 4852 0 0"/>
              <a:gd name="G2" fmla="+- 12158 0 4852"/>
              <a:gd name="G3" fmla="+- G2 0 4852"/>
              <a:gd name="G4" fmla="*/ G3 32768 32059"/>
              <a:gd name="G5" fmla="*/ G4 1 2"/>
              <a:gd name="G6" fmla="+- 21600 0 12427"/>
              <a:gd name="G7" fmla="*/ G6 4852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1254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4852"/>
                </a:lnTo>
                <a:cubicBezTo>
                  <a:pt x="5564" y="4852"/>
                  <a:pt x="0" y="8123"/>
                  <a:pt x="0" y="12158"/>
                </a:cubicBezTo>
                <a:lnTo>
                  <a:pt x="0" y="21600"/>
                </a:lnTo>
                <a:lnTo>
                  <a:pt x="2508" y="21600"/>
                </a:lnTo>
                <a:lnTo>
                  <a:pt x="2508" y="12158"/>
                </a:lnTo>
                <a:cubicBezTo>
                  <a:pt x="2508" y="9478"/>
                  <a:pt x="6949" y="7306"/>
                  <a:pt x="12427" y="7306"/>
                </a:cubicBezTo>
                <a:lnTo>
                  <a:pt x="12427" y="12158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75785" name="Picture 9" descr="Magnet-field-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85838"/>
            <a:ext cx="3744912" cy="287496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>
            <a:spLocks noChangeArrowheads="1"/>
          </p:cNvSpPr>
          <p:nvPr/>
        </p:nvSpPr>
        <p:spPr bwMode="auto">
          <a:xfrm>
            <a:off x="928688" y="4133574"/>
            <a:ext cx="2357437" cy="1357313"/>
          </a:xfrm>
          <a:prstGeom prst="roundRect">
            <a:avLst>
              <a:gd name="adj" fmla="val 16667"/>
            </a:avLst>
          </a:prstGeom>
          <a:solidFill>
            <a:srgbClr val="E5FBFF"/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endParaRPr lang="en-GB" sz="1800" b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7782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Double-Helix Principle</a:t>
            </a:r>
          </a:p>
        </p:txBody>
      </p:sp>
      <p:graphicFrame>
        <p:nvGraphicFramePr>
          <p:cNvPr id="7782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510195"/>
              </p:ext>
            </p:extLst>
          </p:nvPr>
        </p:nvGraphicFramePr>
        <p:xfrm>
          <a:off x="285750" y="1614212"/>
          <a:ext cx="1919288" cy="166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6606" name="Equation" r:id="rId4" imgW="1523880" imgH="1320480" progId="Equation.3">
                  <p:embed/>
                </p:oleObj>
              </mc:Choice>
              <mc:Fallback>
                <p:oleObj name="Equation" r:id="rId4" imgW="1523880" imgH="1320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1614212"/>
                        <a:ext cx="1919288" cy="166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3451426"/>
              </p:ext>
            </p:extLst>
          </p:nvPr>
        </p:nvGraphicFramePr>
        <p:xfrm>
          <a:off x="2386013" y="1615799"/>
          <a:ext cx="1917700" cy="166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6607" name="Equation" r:id="rId6" imgW="1523880" imgH="1320480" progId="Equation.3">
                  <p:embed/>
                </p:oleObj>
              </mc:Choice>
              <mc:Fallback>
                <p:oleObj name="Equation" r:id="rId6" imgW="1523880" imgH="1320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3" y="1615799"/>
                        <a:ext cx="1917700" cy="166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1" name="TextBox 12"/>
          <p:cNvSpPr txBox="1">
            <a:spLocks noChangeArrowheads="1"/>
          </p:cNvSpPr>
          <p:nvPr/>
        </p:nvSpPr>
        <p:spPr bwMode="auto">
          <a:xfrm>
            <a:off x="214313" y="776012"/>
            <a:ext cx="3214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800" b="0"/>
              <a:t>Current density:</a:t>
            </a:r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1457325" y="2490512"/>
            <a:ext cx="1571625" cy="0"/>
          </a:xfrm>
          <a:prstGeom prst="lin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7833" name="TextBox 19"/>
          <p:cNvSpPr txBox="1">
            <a:spLocks noChangeArrowheads="1"/>
          </p:cNvSpPr>
          <p:nvPr/>
        </p:nvSpPr>
        <p:spPr bwMode="auto">
          <a:xfrm>
            <a:off x="457200" y="1191937"/>
            <a:ext cx="1714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800" b="0">
                <a:solidFill>
                  <a:srgbClr val="FFC000"/>
                </a:solidFill>
              </a:rPr>
              <a:t>Helix 1</a:t>
            </a:r>
          </a:p>
        </p:txBody>
      </p:sp>
      <p:sp>
        <p:nvSpPr>
          <p:cNvPr id="77834" name="TextBox 20"/>
          <p:cNvSpPr txBox="1">
            <a:spLocks noChangeArrowheads="1"/>
          </p:cNvSpPr>
          <p:nvPr/>
        </p:nvSpPr>
        <p:spPr bwMode="auto">
          <a:xfrm>
            <a:off x="2314575" y="1191937"/>
            <a:ext cx="1714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800" b="0">
                <a:solidFill>
                  <a:srgbClr val="FF0000"/>
                </a:solidFill>
              </a:rPr>
              <a:t>Helix 2</a:t>
            </a:r>
          </a:p>
        </p:txBody>
      </p:sp>
      <p:graphicFrame>
        <p:nvGraphicFramePr>
          <p:cNvPr id="7783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250849"/>
              </p:ext>
            </p:extLst>
          </p:nvPr>
        </p:nvGraphicFramePr>
        <p:xfrm>
          <a:off x="1071563" y="4205012"/>
          <a:ext cx="2043112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6608" name="Equation" r:id="rId8" imgW="1180800" imgH="660240" progId="Equation.3">
                  <p:embed/>
                </p:oleObj>
              </mc:Choice>
              <mc:Fallback>
                <p:oleObj name="Equation" r:id="rId8" imgW="118080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4205012"/>
                        <a:ext cx="2043112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Connector 23"/>
          <p:cNvCxnSpPr/>
          <p:nvPr/>
        </p:nvCxnSpPr>
        <p:spPr>
          <a:xfrm rot="5400000">
            <a:off x="2421731" y="3383481"/>
            <a:ext cx="500063" cy="285750"/>
          </a:xfrm>
          <a:prstGeom prst="lin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6200000" flipH="1">
            <a:off x="1350168" y="3383481"/>
            <a:ext cx="500063" cy="285750"/>
          </a:xfrm>
          <a:prstGeom prst="lin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7838" name="TextBox 19"/>
          <p:cNvSpPr txBox="1">
            <a:spLocks noChangeArrowheads="1"/>
          </p:cNvSpPr>
          <p:nvPr/>
        </p:nvSpPr>
        <p:spPr bwMode="auto">
          <a:xfrm>
            <a:off x="142875" y="5436912"/>
            <a:ext cx="61436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800" b="0" dirty="0"/>
              <a:t>Double-helix coil: </a:t>
            </a:r>
          </a:p>
          <a:p>
            <a:pPr eaLnBrk="1" hangingPunct="1"/>
            <a:r>
              <a:rPr lang="en-GB" sz="1800" b="0" dirty="0"/>
              <a:t>Smart way of creating a cosine-theta magnet</a:t>
            </a:r>
          </a:p>
          <a:p>
            <a:pPr eaLnBrk="1" hangingPunct="1"/>
            <a:r>
              <a:rPr lang="en-GB" sz="1800" b="0" dirty="0"/>
              <a:t>Main advantage for PAMELA: </a:t>
            </a:r>
            <a:r>
              <a:rPr lang="en-GB" sz="1800" dirty="0"/>
              <a:t>No coil end problem</a:t>
            </a:r>
          </a:p>
        </p:txBody>
      </p:sp>
      <p:sp>
        <p:nvSpPr>
          <p:cNvPr id="16" name="Oval 15"/>
          <p:cNvSpPr/>
          <p:nvPr/>
        </p:nvSpPr>
        <p:spPr>
          <a:xfrm>
            <a:off x="3444875" y="4249462"/>
            <a:ext cx="528638" cy="52705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b="0"/>
          </a:p>
        </p:txBody>
      </p:sp>
      <p:cxnSp>
        <p:nvCxnSpPr>
          <p:cNvPr id="19" name="Straight Connector 18"/>
          <p:cNvCxnSpPr>
            <a:endCxn id="16" idx="2"/>
          </p:cNvCxnSpPr>
          <p:nvPr/>
        </p:nvCxnSpPr>
        <p:spPr>
          <a:xfrm rot="16200000" flipH="1">
            <a:off x="3401219" y="4469331"/>
            <a:ext cx="44450" cy="42862"/>
          </a:xfrm>
          <a:prstGeom prst="lin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6" idx="2"/>
          </p:cNvCxnSpPr>
          <p:nvPr/>
        </p:nvCxnSpPr>
        <p:spPr>
          <a:xfrm rot="10800000" flipH="1">
            <a:off x="3444875" y="4468537"/>
            <a:ext cx="44450" cy="44450"/>
          </a:xfrm>
          <a:prstGeom prst="lin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 flipH="1">
            <a:off x="4259263" y="4249462"/>
            <a:ext cx="527050" cy="52705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 b="0"/>
          </a:p>
        </p:txBody>
      </p:sp>
      <p:cxnSp>
        <p:nvCxnSpPr>
          <p:cNvPr id="32" name="Straight Connector 31"/>
          <p:cNvCxnSpPr>
            <a:endCxn id="31" idx="2"/>
          </p:cNvCxnSpPr>
          <p:nvPr/>
        </p:nvCxnSpPr>
        <p:spPr>
          <a:xfrm rot="5400000">
            <a:off x="4786313" y="4468537"/>
            <a:ext cx="44450" cy="44450"/>
          </a:xfrm>
          <a:prstGeom prst="lin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1" idx="2"/>
          </p:cNvCxnSpPr>
          <p:nvPr/>
        </p:nvCxnSpPr>
        <p:spPr>
          <a:xfrm rot="10800000">
            <a:off x="4741863" y="4468537"/>
            <a:ext cx="44450" cy="44450"/>
          </a:xfrm>
          <a:prstGeom prst="lin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7845" name="TextBox 39"/>
          <p:cNvSpPr txBox="1">
            <a:spLocks noChangeArrowheads="1"/>
          </p:cNvSpPr>
          <p:nvPr/>
        </p:nvSpPr>
        <p:spPr bwMode="auto">
          <a:xfrm>
            <a:off x="3973513" y="4308199"/>
            <a:ext cx="3571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800" b="0"/>
              <a:t>+</a:t>
            </a:r>
            <a:endParaRPr lang="en-US" sz="1800" b="0"/>
          </a:p>
        </p:txBody>
      </p:sp>
      <p:sp>
        <p:nvSpPr>
          <p:cNvPr id="77846" name="TextBox 20"/>
          <p:cNvSpPr txBox="1">
            <a:spLocks noChangeArrowheads="1"/>
          </p:cNvSpPr>
          <p:nvPr/>
        </p:nvSpPr>
        <p:spPr bwMode="auto">
          <a:xfrm>
            <a:off x="1285875" y="3704949"/>
            <a:ext cx="1714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sz="1800" b="0"/>
              <a:t>Double-Helix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1" b="3013"/>
          <a:stretch/>
        </p:blipFill>
        <p:spPr>
          <a:xfrm>
            <a:off x="4391980" y="960954"/>
            <a:ext cx="3330112" cy="2520223"/>
          </a:xfrm>
          <a:prstGeom prst="rect">
            <a:avLst/>
          </a:prstGeom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400" y="2485874"/>
            <a:ext cx="2251104" cy="1771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5" y="4308199"/>
            <a:ext cx="3322965" cy="2289153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08050"/>
            <a:ext cx="8640960" cy="5689600"/>
          </a:xfrm>
        </p:spPr>
        <p:txBody>
          <a:bodyPr/>
          <a:lstStyle/>
          <a:p>
            <a:r>
              <a:rPr lang="en-GB" dirty="0" smtClean="0"/>
              <a:t>Accelerators </a:t>
            </a:r>
            <a:r>
              <a:rPr lang="en-GB" dirty="0"/>
              <a:t>have an exciting future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n </a:t>
            </a:r>
            <a:r>
              <a:rPr lang="en-GB" dirty="0"/>
              <a:t>particle physics</a:t>
            </a:r>
          </a:p>
          <a:p>
            <a:pPr lvl="2"/>
            <a:r>
              <a:rPr lang="en-GB" dirty="0"/>
              <a:t>LHC, LC, CLIC, NF, factories …</a:t>
            </a:r>
          </a:p>
          <a:p>
            <a:pPr lvl="1"/>
            <a:r>
              <a:rPr lang="en-GB" dirty="0"/>
              <a:t>i</a:t>
            </a:r>
            <a:r>
              <a:rPr lang="en-GB" dirty="0" smtClean="0"/>
              <a:t>n </a:t>
            </a:r>
            <a:r>
              <a:rPr lang="en-GB" dirty="0"/>
              <a:t>other sciences</a:t>
            </a:r>
          </a:p>
          <a:p>
            <a:pPr lvl="2"/>
            <a:r>
              <a:rPr lang="en-GB" dirty="0"/>
              <a:t>Light sources, FELs, spallation </a:t>
            </a:r>
            <a:r>
              <a:rPr lang="en-GB" dirty="0" smtClean="0"/>
              <a:t>sources…</a:t>
            </a:r>
            <a:endParaRPr lang="en-GB" dirty="0"/>
          </a:p>
          <a:p>
            <a:pPr lvl="1"/>
            <a:r>
              <a:rPr lang="en-GB" dirty="0"/>
              <a:t>i</a:t>
            </a:r>
            <a:r>
              <a:rPr lang="en-GB" dirty="0" smtClean="0"/>
              <a:t>n society</a:t>
            </a:r>
          </a:p>
          <a:p>
            <a:pPr lvl="2"/>
            <a:r>
              <a:rPr lang="en-GB" dirty="0" smtClean="0"/>
              <a:t>Industry</a:t>
            </a:r>
            <a:endParaRPr lang="en-GB" dirty="0"/>
          </a:p>
          <a:p>
            <a:pPr lvl="2"/>
            <a:r>
              <a:rPr lang="en-GB" dirty="0"/>
              <a:t>Medical accelerators (isotopes, hadron-therapy…)</a:t>
            </a:r>
          </a:p>
          <a:p>
            <a:r>
              <a:rPr lang="en-GB" dirty="0"/>
              <a:t>And they are </a:t>
            </a:r>
            <a:r>
              <a:rPr lang="en-GB" i="1" dirty="0"/>
              <a:t>fun too!</a:t>
            </a:r>
            <a:endParaRPr lang="en-GB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AS">
  <a:themeElements>
    <a:clrScheme name="ACAS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3300"/>
      </a:hlink>
      <a:folHlink>
        <a:srgbClr val="3333CC"/>
      </a:folHlink>
    </a:clrScheme>
    <a:fontScheme name="ACA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AC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A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A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A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A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A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A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AS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33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ACAS</Template>
  <TotalTime>2850</TotalTime>
  <Words>3112</Words>
  <Application>Microsoft Office PowerPoint</Application>
  <PresentationFormat>On-screen Show (4:3)</PresentationFormat>
  <Paragraphs>831</Paragraphs>
  <Slides>112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112</vt:i4>
      </vt:variant>
    </vt:vector>
  </HeadingPairs>
  <TitlesOfParts>
    <vt:vector size="130" baseType="lpstr">
      <vt:lpstr>Arial</vt:lpstr>
      <vt:lpstr>ＭＳ Ｐゴシック</vt:lpstr>
      <vt:lpstr>Times New Roman</vt:lpstr>
      <vt:lpstr>Batang</vt:lpstr>
      <vt:lpstr>Helvetica</vt:lpstr>
      <vt:lpstr>Symbol</vt:lpstr>
      <vt:lpstr>Lucida Sans</vt:lpstr>
      <vt:lpstr>Times</vt:lpstr>
      <vt:lpstr>Calibri</vt:lpstr>
      <vt:lpstr>Wingdings</vt:lpstr>
      <vt:lpstr>Lucida Sans Unicode</vt:lpstr>
      <vt:lpstr>News Gothic MT</vt:lpstr>
      <vt:lpstr>Comic Sans MS</vt:lpstr>
      <vt:lpstr>Cambria Math</vt:lpstr>
      <vt:lpstr>Garamond</vt:lpstr>
      <vt:lpstr>ACAS</vt:lpstr>
      <vt:lpstr>CorelDRAW</vt:lpstr>
      <vt:lpstr>Equation</vt:lpstr>
      <vt:lpstr>Overview of Future Accelerators</vt:lpstr>
      <vt:lpstr>Outline</vt:lpstr>
      <vt:lpstr>Why?</vt:lpstr>
      <vt:lpstr>Why do we need accelerators? </vt:lpstr>
      <vt:lpstr>Accelerators for particle physics</vt:lpstr>
      <vt:lpstr>What to accelerate</vt:lpstr>
      <vt:lpstr>Livingston plot</vt:lpstr>
      <vt:lpstr>Energy and luminosity</vt:lpstr>
      <vt:lpstr>An example – the LHC</vt:lpstr>
      <vt:lpstr>Future Accelerators for Particle Physics</vt:lpstr>
      <vt:lpstr>Large Hadron Collider</vt:lpstr>
      <vt:lpstr>The Large Hadron Collider</vt:lpstr>
      <vt:lpstr>The CERN Accelerator Complex</vt:lpstr>
      <vt:lpstr>Integrated Luminosity</vt:lpstr>
      <vt:lpstr>Do we know what we are doing?</vt:lpstr>
      <vt:lpstr>Where is Higgs?</vt:lpstr>
      <vt:lpstr>… and anything else?</vt:lpstr>
      <vt:lpstr>What Next?</vt:lpstr>
      <vt:lpstr>Linear  e+e-  Collider</vt:lpstr>
      <vt:lpstr>Why an e+e- collider?</vt:lpstr>
      <vt:lpstr>Why an e+e- collider?</vt:lpstr>
      <vt:lpstr>Why a linear e+e- collider?</vt:lpstr>
      <vt:lpstr>Key ILC Properties</vt:lpstr>
      <vt:lpstr>Invisible Higgs?</vt:lpstr>
      <vt:lpstr>Linear Collider layouts  http://www.linearcollider.org/cms    http://clic-study.web.cern.ch/CLIC-Study/ </vt:lpstr>
      <vt:lpstr>Energy spectrum; impacts physics output</vt:lpstr>
      <vt:lpstr>PowerPoint Presentation</vt:lpstr>
      <vt:lpstr>The heart of the ILC</vt:lpstr>
      <vt:lpstr>CLIC</vt:lpstr>
      <vt:lpstr>PowerPoint Presentation</vt:lpstr>
      <vt:lpstr>Decision point for the LC </vt:lpstr>
      <vt:lpstr>The High Luminosity Frontier</vt:lpstr>
      <vt:lpstr>When is luminosity more important than energy?</vt:lpstr>
      <vt:lpstr>“Factories”</vt:lpstr>
      <vt:lpstr>R = s(e+e-hadrons)/s(e+e-m+m-)</vt:lpstr>
      <vt:lpstr>Charm factories</vt:lpstr>
      <vt:lpstr>Example: fKSKL</vt:lpstr>
      <vt:lpstr>PowerPoint Presentation</vt:lpstr>
      <vt:lpstr>Why a f factory?</vt:lpstr>
      <vt:lpstr>Why a B factory?</vt:lpstr>
      <vt:lpstr>Why an asymmetric B factory?</vt:lpstr>
      <vt:lpstr>“Golden Channel” - B0B0KSJ/</vt:lpstr>
      <vt:lpstr>B Factories (PEPII&amp;KEKB) to SuperB and  SuperKEKB @ high luminosity frontier</vt:lpstr>
      <vt:lpstr>The SuperB Factory</vt:lpstr>
      <vt:lpstr>The SuperB factory</vt:lpstr>
      <vt:lpstr>Major parameters B Factories </vt:lpstr>
      <vt:lpstr>Precision Summary</vt:lpstr>
      <vt:lpstr>Neutrino Beams &amp; Factories</vt:lpstr>
      <vt:lpstr>Neutrino Physics</vt:lpstr>
      <vt:lpstr>What to Measure?</vt:lpstr>
      <vt:lpstr>Conventional Neutrino Beams</vt:lpstr>
      <vt:lpstr>Example of a Neutrino Beam</vt:lpstr>
      <vt:lpstr>Another neutrino mystery</vt:lpstr>
      <vt:lpstr>What was the fuss about?</vt:lpstr>
      <vt:lpstr>Is it true?</vt:lpstr>
      <vt:lpstr>The “Off Axis” trick</vt:lpstr>
      <vt:lpstr>T2K &amp; Nona</vt:lpstr>
      <vt:lpstr>Very Long Baseline Neutrino Oscillations</vt:lpstr>
      <vt:lpstr>Accelerating muons – (g-2)m</vt:lpstr>
      <vt:lpstr>me conversion</vt:lpstr>
      <vt:lpstr>Muon Collider</vt:lpstr>
      <vt:lpstr>Nuclear Physics</vt:lpstr>
      <vt:lpstr>Accelerated heavy ions</vt:lpstr>
      <vt:lpstr>EURISOL</vt:lpstr>
      <vt:lpstr>FAIR (Darmstadt)</vt:lpstr>
      <vt:lpstr>Other science applications</vt:lpstr>
      <vt:lpstr>ISIS - Neutron Beams</vt:lpstr>
      <vt:lpstr>Neutron Facilities</vt:lpstr>
      <vt:lpstr>The Spallation Sources</vt:lpstr>
      <vt:lpstr>The China Spallation Neutron Source</vt:lpstr>
      <vt:lpstr>The Diamond Synchrotron</vt:lpstr>
      <vt:lpstr>Progress in light sources!</vt:lpstr>
      <vt:lpstr>Examples of use of Synchrotron Radiation</vt:lpstr>
      <vt:lpstr>The X-ray Free Electron Laser</vt:lpstr>
      <vt:lpstr>The X-ray Free Electron Laser</vt:lpstr>
      <vt:lpstr>Laser-Plasma accelerators</vt:lpstr>
      <vt:lpstr>Plasma accelerators driven by TW lasers</vt:lpstr>
      <vt:lpstr>Nonlinear plasma waves</vt:lpstr>
      <vt:lpstr>Generation of quasi-monoenergetic beams</vt:lpstr>
      <vt:lpstr>Generation of quasi-monoenergetic beams</vt:lpstr>
      <vt:lpstr>Generation of quasi-monoenergetic beams</vt:lpstr>
      <vt:lpstr>Laser-Driven FELs</vt:lpstr>
      <vt:lpstr>Laser Driven Plasma Ion Acceleration</vt:lpstr>
      <vt:lpstr>Typical results (Vulcan)</vt:lpstr>
      <vt:lpstr>PowerPoint Presentation</vt:lpstr>
      <vt:lpstr>Radiation Pressure Acceleration</vt:lpstr>
      <vt:lpstr>electron driven plasma acceleration</vt:lpstr>
      <vt:lpstr>Prospects for laser-plasma accelerators</vt:lpstr>
      <vt:lpstr>Industrial accelerators</vt:lpstr>
      <vt:lpstr>Industrial uses</vt:lpstr>
      <vt:lpstr>Industrial Accelerators</vt:lpstr>
      <vt:lpstr>Ion Implantation</vt:lpstr>
      <vt:lpstr>Electron Beam Materials Processing</vt:lpstr>
      <vt:lpstr>Electron Beam Irradiators</vt:lpstr>
      <vt:lpstr>Medical – cancer therapy</vt:lpstr>
      <vt:lpstr>Radiotherapy – photons and protons</vt:lpstr>
      <vt:lpstr>X-rays compared with protons</vt:lpstr>
      <vt:lpstr>Photons, Protons and Carbon</vt:lpstr>
      <vt:lpstr>Linacs with on-Board Imaging</vt:lpstr>
      <vt:lpstr>Inside …</vt:lpstr>
      <vt:lpstr>The Clatterbridge Centre for Oncology</vt:lpstr>
      <vt:lpstr>The IBA solution</vt:lpstr>
      <vt:lpstr>What the patient sees</vt:lpstr>
      <vt:lpstr> non-scaling FFAGs</vt:lpstr>
      <vt:lpstr>EMMA &amp; PAMELA</vt:lpstr>
      <vt:lpstr>From EMMA to PAMELA</vt:lpstr>
      <vt:lpstr>PAMELA Layout </vt:lpstr>
      <vt:lpstr>Working Point and Tunes</vt:lpstr>
      <vt:lpstr>Magnetic Lattice</vt:lpstr>
      <vt:lpstr>Magnet Requirements</vt:lpstr>
      <vt:lpstr>Double-Helix Principle</vt:lpstr>
      <vt:lpstr>Conclusion</vt:lpstr>
    </vt:vector>
  </TitlesOfParts>
  <Company>Oxford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Peach</dc:creator>
  <cp:lastModifiedBy>Peach</cp:lastModifiedBy>
  <cp:revision>72</cp:revision>
  <cp:lastPrinted>2011-09-22T14:48:01Z</cp:lastPrinted>
  <dcterms:created xsi:type="dcterms:W3CDTF">2010-11-03T16:57:16Z</dcterms:created>
  <dcterms:modified xsi:type="dcterms:W3CDTF">2011-09-28T12:39:13Z</dcterms:modified>
</cp:coreProperties>
</file>