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87" r:id="rId3"/>
    <p:sldId id="266" r:id="rId4"/>
    <p:sldId id="268" r:id="rId5"/>
    <p:sldId id="273" r:id="rId6"/>
    <p:sldId id="267" r:id="rId7"/>
    <p:sldId id="264" r:id="rId8"/>
    <p:sldId id="283" r:id="rId9"/>
    <p:sldId id="270" r:id="rId10"/>
    <p:sldId id="278" r:id="rId11"/>
    <p:sldId id="274" r:id="rId12"/>
    <p:sldId id="285" r:id="rId13"/>
    <p:sldId id="271" r:id="rId14"/>
    <p:sldId id="276" r:id="rId15"/>
    <p:sldId id="279" r:id="rId16"/>
    <p:sldId id="288" r:id="rId17"/>
    <p:sldId id="282" r:id="rId18"/>
    <p:sldId id="289" r:id="rId19"/>
    <p:sldId id="290" r:id="rId20"/>
    <p:sldId id="291" r:id="rId21"/>
    <p:sldId id="284" r:id="rId22"/>
    <p:sldId id="292" r:id="rId23"/>
    <p:sldId id="286" r:id="rId24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5A300"/>
    <a:srgbClr val="FDCA00"/>
    <a:srgbClr val="9C1C26"/>
    <a:srgbClr val="312C8C"/>
    <a:srgbClr val="B5B5B5"/>
    <a:srgbClr val="E950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21" autoAdjust="0"/>
    <p:restoredTop sz="95988" autoAdjust="0"/>
  </p:normalViewPr>
  <p:slideViewPr>
    <p:cSldViewPr snapToObjects="1">
      <p:cViewPr varScale="1">
        <p:scale>
          <a:sx n="96" d="100"/>
          <a:sy n="96" d="100"/>
        </p:scale>
        <p:origin x="552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2" Type="http://schemas.openxmlformats.org/officeDocument/2006/relationships/image" Target="../media/image32.emf"/><Relationship Id="rId1" Type="http://schemas.openxmlformats.org/officeDocument/2006/relationships/image" Target="../media/image31.emf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7.wmf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90500" y="387350"/>
            <a:ext cx="5403850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08000" tIns="0" rIns="0" bIns="0" numCol="1" anchor="ctr" anchorCtr="0" compatLnSpc="1">
            <a:prstTxWarp prst="textNoShape">
              <a:avLst/>
            </a:prstTxWarp>
          </a:bodyPr>
          <a:lstStyle>
            <a:lvl1pPr>
              <a:lnSpc>
                <a:spcPts val="1300"/>
              </a:lnSpc>
              <a:defRPr sz="1000" b="1">
                <a:latin typeface="Stafford" pitchFamily="2" charset="0"/>
              </a:defRPr>
            </a:lvl1pPr>
          </a:lstStyle>
          <a:p>
            <a:endParaRPr lang="de-DE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90500" y="8567738"/>
            <a:ext cx="13303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Stafford" pitchFamily="2" charset="0"/>
              </a:defRPr>
            </a:lvl1pPr>
          </a:lstStyle>
          <a:p>
            <a:fld id="{A32DC80D-291A-4ABB-A78B-0417274A267C}" type="datetime4">
              <a:rPr lang="de-DE"/>
              <a:pPr/>
              <a:t>27. Februar 2018</a:t>
            </a:fld>
            <a:endParaRPr lang="de-DE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520825" y="8567738"/>
            <a:ext cx="44640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Stafford" pitchFamily="2" charset="0"/>
              </a:defRPr>
            </a:lvl1pPr>
          </a:lstStyle>
          <a:p>
            <a:r>
              <a:rPr lang="de-DE"/>
              <a:t>|  </a:t>
            </a:r>
          </a:p>
        </p:txBody>
      </p:sp>
      <p:sp>
        <p:nvSpPr>
          <p:cNvPr id="501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999163" y="8567738"/>
            <a:ext cx="669925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defRPr sz="1000" b="1">
                <a:latin typeface="Stafford" pitchFamily="2" charset="0"/>
              </a:defRPr>
            </a:lvl1pPr>
          </a:lstStyle>
          <a:p>
            <a:r>
              <a:rPr lang="de-DE"/>
              <a:t>|  </a:t>
            </a:r>
            <a:fld id="{C7CC2173-B0D1-45F1-9D54-E33B7353DA19}" type="slidenum">
              <a:rPr lang="de-DE"/>
              <a:pPr/>
              <a:t>‹#›</a:t>
            </a:fld>
            <a:endParaRPr lang="de-DE"/>
          </a:p>
        </p:txBody>
      </p:sp>
      <p:pic>
        <p:nvPicPr>
          <p:cNvPr id="50182" name="Picture 6" descr="tud_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40400" y="360363"/>
            <a:ext cx="928688" cy="417512"/>
          </a:xfrm>
          <a:prstGeom prst="rect">
            <a:avLst/>
          </a:prstGeom>
          <a:noFill/>
        </p:spPr>
      </p:pic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190500" y="179388"/>
            <a:ext cx="6478588" cy="144462"/>
          </a:xfrm>
          <a:prstGeom prst="rect">
            <a:avLst/>
          </a:prstGeom>
          <a:solidFill>
            <a:srgbClr val="B5B5B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50184" name="Line 8"/>
          <p:cNvSpPr>
            <a:spLocks noChangeShapeType="1"/>
          </p:cNvSpPr>
          <p:nvPr/>
        </p:nvSpPr>
        <p:spPr bwMode="auto">
          <a:xfrm>
            <a:off x="190500" y="360363"/>
            <a:ext cx="6478588" cy="0"/>
          </a:xfrm>
          <a:prstGeom prst="line">
            <a:avLst/>
          </a:prstGeom>
          <a:noFill/>
          <a:ln w="1524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50185" name="Line 9"/>
          <p:cNvSpPr>
            <a:spLocks noChangeShapeType="1"/>
          </p:cNvSpPr>
          <p:nvPr/>
        </p:nvSpPr>
        <p:spPr bwMode="auto">
          <a:xfrm>
            <a:off x="190500" y="8496300"/>
            <a:ext cx="6478588" cy="0"/>
          </a:xfrm>
          <a:prstGeom prst="line">
            <a:avLst/>
          </a:prstGeom>
          <a:noFill/>
          <a:ln w="762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50186" name="Line 10"/>
          <p:cNvSpPr>
            <a:spLocks noChangeShapeType="1"/>
          </p:cNvSpPr>
          <p:nvPr/>
        </p:nvSpPr>
        <p:spPr bwMode="auto">
          <a:xfrm>
            <a:off x="188913" y="777875"/>
            <a:ext cx="6478587" cy="0"/>
          </a:xfrm>
          <a:prstGeom prst="line">
            <a:avLst/>
          </a:prstGeom>
          <a:noFill/>
          <a:ln w="762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50070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5" name="Picture 13" descr="tud_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2463" y="360363"/>
            <a:ext cx="935037" cy="420687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88913" y="8685213"/>
            <a:ext cx="1619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ts val="1300"/>
              </a:lnSpc>
              <a:defRPr sz="1000">
                <a:latin typeface="Stafford" pitchFamily="2" charset="0"/>
              </a:defRPr>
            </a:lvl1pPr>
          </a:lstStyle>
          <a:p>
            <a:fld id="{065B079B-E513-489A-8A1B-D7C78493EA86}" type="datetime4">
              <a:rPr lang="de-DE"/>
              <a:pPr/>
              <a:t>27. Februar 2018</a:t>
            </a:fld>
            <a:endParaRPr lang="de-DE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22388" y="923925"/>
            <a:ext cx="4194175" cy="30718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90500" y="4284663"/>
            <a:ext cx="6477000" cy="428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808163" y="8685213"/>
            <a:ext cx="41052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lnSpc>
                <a:spcPts val="1300"/>
              </a:lnSpc>
              <a:defRPr sz="1000">
                <a:latin typeface="Stafford" pitchFamily="2" charset="0"/>
              </a:defRPr>
            </a:lvl1pPr>
          </a:lstStyle>
          <a:p>
            <a:r>
              <a:rPr lang="de-DE"/>
              <a:t>|  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913438" y="8685213"/>
            <a:ext cx="942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lnSpc>
                <a:spcPts val="1300"/>
              </a:lnSpc>
              <a:defRPr sz="1000">
                <a:latin typeface="Stafford" pitchFamily="2" charset="0"/>
              </a:defRPr>
            </a:lvl1pPr>
          </a:lstStyle>
          <a:p>
            <a:r>
              <a:rPr lang="de-DE"/>
              <a:t>|  </a:t>
            </a:r>
            <a:fld id="{C36AA9A4-5D0B-4134-89A6-D8B9DAA4F25C}" type="slidenum">
              <a:rPr lang="de-DE"/>
              <a:pPr/>
              <a:t>‹#›</a:t>
            </a:fld>
            <a:endParaRPr lang="de-DE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190500" y="387350"/>
            <a:ext cx="5403850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8000" tIns="0" rIns="0" bIns="0" anchor="ctr"/>
          <a:lstStyle/>
          <a:p>
            <a:pPr>
              <a:lnSpc>
                <a:spcPts val="1300"/>
              </a:lnSpc>
            </a:pPr>
            <a:endParaRPr lang="de-DE" sz="1000" b="1">
              <a:latin typeface="Stafford" pitchFamily="2" charset="0"/>
            </a:endParaRP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190500" y="179388"/>
            <a:ext cx="6478588" cy="144462"/>
          </a:xfrm>
          <a:prstGeom prst="rect">
            <a:avLst/>
          </a:prstGeom>
          <a:solidFill>
            <a:srgbClr val="B5B5B5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>
            <a:off x="190500" y="360363"/>
            <a:ext cx="6478588" cy="0"/>
          </a:xfrm>
          <a:prstGeom prst="line">
            <a:avLst/>
          </a:prstGeom>
          <a:noFill/>
          <a:ln w="1524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083" name="Line 11"/>
          <p:cNvSpPr>
            <a:spLocks noChangeShapeType="1"/>
          </p:cNvSpPr>
          <p:nvPr/>
        </p:nvSpPr>
        <p:spPr bwMode="auto">
          <a:xfrm>
            <a:off x="190500" y="781050"/>
            <a:ext cx="6478588" cy="0"/>
          </a:xfrm>
          <a:prstGeom prst="line">
            <a:avLst/>
          </a:prstGeom>
          <a:noFill/>
          <a:ln w="762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>
            <a:off x="190500" y="8685213"/>
            <a:ext cx="6478588" cy="0"/>
          </a:xfrm>
          <a:prstGeom prst="line">
            <a:avLst/>
          </a:prstGeom>
          <a:noFill/>
          <a:ln w="762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>
            <a:off x="188913" y="4103688"/>
            <a:ext cx="6478587" cy="0"/>
          </a:xfrm>
          <a:prstGeom prst="line">
            <a:avLst/>
          </a:prstGeom>
          <a:noFill/>
          <a:ln w="762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787406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rtl="0" fontAlgn="base">
      <a:spcBef>
        <a:spcPct val="10000"/>
      </a:spcBef>
      <a:spcAft>
        <a:spcPct val="0"/>
      </a:spcAft>
      <a:defRPr sz="1200" kern="1200">
        <a:solidFill>
          <a:schemeClr val="tx1"/>
        </a:solidFill>
        <a:latin typeface="Bitstream Charter" pitchFamily="2" charset="0"/>
        <a:ea typeface="+mn-ea"/>
        <a:cs typeface="+mn-cs"/>
      </a:defRPr>
    </a:lvl1pPr>
    <a:lvl2pPr marL="457200" algn="l" rtl="0" fontAlgn="base">
      <a:spcBef>
        <a:spcPct val="10000"/>
      </a:spcBef>
      <a:spcAft>
        <a:spcPct val="0"/>
      </a:spcAft>
      <a:defRPr sz="1200" kern="1200">
        <a:solidFill>
          <a:schemeClr val="tx1"/>
        </a:solidFill>
        <a:latin typeface="Bitstream Charter" pitchFamily="2" charset="0"/>
        <a:ea typeface="+mn-ea"/>
        <a:cs typeface="+mn-cs"/>
      </a:defRPr>
    </a:lvl2pPr>
    <a:lvl3pPr marL="914400" algn="l" rtl="0" fontAlgn="base">
      <a:spcBef>
        <a:spcPct val="10000"/>
      </a:spcBef>
      <a:spcAft>
        <a:spcPct val="0"/>
      </a:spcAft>
      <a:defRPr sz="1200" kern="1200">
        <a:solidFill>
          <a:schemeClr val="tx1"/>
        </a:solidFill>
        <a:latin typeface="Bitstream Charter" pitchFamily="2" charset="0"/>
        <a:ea typeface="+mn-ea"/>
        <a:cs typeface="+mn-cs"/>
      </a:defRPr>
    </a:lvl3pPr>
    <a:lvl4pPr marL="1371600" algn="l" rtl="0" fontAlgn="base">
      <a:spcBef>
        <a:spcPct val="10000"/>
      </a:spcBef>
      <a:spcAft>
        <a:spcPct val="0"/>
      </a:spcAft>
      <a:defRPr sz="1200" kern="1200">
        <a:solidFill>
          <a:schemeClr val="tx1"/>
        </a:solidFill>
        <a:latin typeface="Bitstream Charter" pitchFamily="2" charset="0"/>
        <a:ea typeface="+mn-ea"/>
        <a:cs typeface="+mn-cs"/>
      </a:defRPr>
    </a:lvl4pPr>
    <a:lvl5pPr marL="1828800" algn="l" rtl="0" fontAlgn="base">
      <a:spcBef>
        <a:spcPct val="10000"/>
      </a:spcBef>
      <a:spcAft>
        <a:spcPct val="0"/>
      </a:spcAft>
      <a:defRPr sz="1200" kern="1200">
        <a:solidFill>
          <a:schemeClr val="tx1"/>
        </a:solidFill>
        <a:latin typeface="Bitstream Charter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923925"/>
            <a:ext cx="4095750" cy="30718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065B079B-E513-489A-8A1B-D7C78493EA86}" type="datetime4">
              <a:rPr lang="de-DE" smtClean="0"/>
              <a:pPr/>
              <a:t>27. Februar 2018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|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de-DE"/>
              <a:t>|  </a:t>
            </a:r>
            <a:fld id="{C36AA9A4-5D0B-4134-89A6-D8B9DAA4F25C}" type="slidenum">
              <a:rPr lang="de-DE" smtClean="0"/>
              <a:pPr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4915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250825" y="368300"/>
            <a:ext cx="8642350" cy="2089150"/>
          </a:xfrm>
          <a:prstGeom prst="rect">
            <a:avLst/>
          </a:prstGeom>
          <a:solidFill>
            <a:srgbClr val="9C1C26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de-DE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58775" y="1449388"/>
            <a:ext cx="6642117" cy="944562"/>
          </a:xfrm>
        </p:spPr>
        <p:txBody>
          <a:bodyPr lIns="0" tIns="0" rIns="0" bIns="0"/>
          <a:lstStyle>
            <a:lvl1pPr marL="0" indent="0">
              <a:spcBef>
                <a:spcPct val="0"/>
              </a:spcBef>
              <a:buFont typeface="Wingdings" pitchFamily="2" charset="2"/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sp>
        <p:nvSpPr>
          <p:cNvPr id="87048" name="Rectangle 8"/>
          <p:cNvSpPr>
            <a:spLocks noChangeArrowheads="1"/>
          </p:cNvSpPr>
          <p:nvPr/>
        </p:nvSpPr>
        <p:spPr bwMode="auto">
          <a:xfrm>
            <a:off x="250825" y="196850"/>
            <a:ext cx="8642350" cy="144463"/>
          </a:xfrm>
          <a:prstGeom prst="rect">
            <a:avLst/>
          </a:prstGeom>
          <a:solidFill>
            <a:srgbClr val="9C1C26"/>
          </a:solidFill>
          <a:ln w="3175">
            <a:noFill/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pic>
        <p:nvPicPr>
          <p:cNvPr id="87049" name="Picture 9" descr="tud_logo"/>
          <p:cNvPicPr>
            <a:picLocks noChangeAspect="1" noChangeArrowheads="1"/>
          </p:cNvPicPr>
          <p:nvPr/>
        </p:nvPicPr>
        <p:blipFill>
          <a:blip r:embed="rId2" cstate="print"/>
          <a:srcRect r="5453"/>
          <a:stretch>
            <a:fillRect/>
          </a:stretch>
        </p:blipFill>
        <p:spPr bwMode="auto">
          <a:xfrm>
            <a:off x="7172325" y="657225"/>
            <a:ext cx="187325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7055" name="Line 15"/>
          <p:cNvSpPr>
            <a:spLocks noChangeShapeType="1"/>
          </p:cNvSpPr>
          <p:nvPr/>
        </p:nvSpPr>
        <p:spPr bwMode="auto">
          <a:xfrm>
            <a:off x="252413" y="6357958"/>
            <a:ext cx="8640762" cy="0"/>
          </a:xfrm>
          <a:prstGeom prst="line">
            <a:avLst/>
          </a:prstGeom>
          <a:noFill/>
          <a:ln w="762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7058" name="Rectangle 18"/>
          <p:cNvSpPr>
            <a:spLocks noChangeArrowheads="1"/>
          </p:cNvSpPr>
          <p:nvPr/>
        </p:nvSpPr>
        <p:spPr bwMode="auto">
          <a:xfrm>
            <a:off x="250825" y="360363"/>
            <a:ext cx="8640763" cy="142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87059" name="Rectangle 19"/>
          <p:cNvSpPr>
            <a:spLocks noChangeArrowheads="1"/>
          </p:cNvSpPr>
          <p:nvPr/>
        </p:nvSpPr>
        <p:spPr bwMode="auto">
          <a:xfrm>
            <a:off x="250825" y="2457450"/>
            <a:ext cx="8640763" cy="793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12" name="Titel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5" name="Fußzeilenplatzhalter 3"/>
          <p:cNvSpPr txBox="1">
            <a:spLocks/>
          </p:cNvSpPr>
          <p:nvPr userDrawn="1"/>
        </p:nvSpPr>
        <p:spPr>
          <a:xfrm>
            <a:off x="252413" y="6489700"/>
            <a:ext cx="7200900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E482C5-58E3-4583-8C64-AB4EA00E1990}" type="datetime1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27.02.18</a:t>
            </a:fld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 | 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Electrical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engineering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and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IT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department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 | 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Accelerator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physics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group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 |  Oliver Boine-Frankenheim  |  </a:t>
            </a:r>
            <a:fld id="{8E9B2640-8CD7-45FF-9440-54608BC46479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60000" y="1620000"/>
            <a:ext cx="6823569" cy="447994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6421455" cy="1362075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6421455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58775" y="1592263"/>
            <a:ext cx="4135438" cy="4551381"/>
          </a:xfrm>
        </p:spPr>
        <p:txBody>
          <a:bodyPr/>
          <a:lstStyle>
            <a:lvl1pPr marL="0" indent="0"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786314" y="1592263"/>
            <a:ext cx="4105274" cy="4551381"/>
          </a:xfrm>
        </p:spPr>
        <p:txBody>
          <a:bodyPr/>
          <a:lstStyle>
            <a:lvl1pPr marL="0" indent="0"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57620" y="1620000"/>
            <a:ext cx="5000660" cy="45061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58776" y="1620000"/>
            <a:ext cx="3106738" cy="4506163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358775" y="488950"/>
            <a:ext cx="6840000" cy="838200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1928801"/>
            <a:ext cx="5486400" cy="279877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auf Platzhalter ziehen oder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250825" y="368300"/>
            <a:ext cx="8642350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8775" y="488950"/>
            <a:ext cx="6642117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60000" y="1620000"/>
            <a:ext cx="664089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250825" y="196850"/>
            <a:ext cx="8642350" cy="144463"/>
          </a:xfrm>
          <a:prstGeom prst="rect">
            <a:avLst/>
          </a:prstGeom>
          <a:solidFill>
            <a:srgbClr val="9C1C26"/>
          </a:solidFill>
          <a:ln w="3175">
            <a:noFill/>
            <a:miter lim="800000"/>
            <a:headEnd/>
            <a:tailEnd/>
          </a:ln>
        </p:spPr>
        <p:txBody>
          <a:bodyPr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pic>
        <p:nvPicPr>
          <p:cNvPr id="1033" name="Picture 9" descr="tud_logo"/>
          <p:cNvPicPr>
            <a:picLocks noChangeAspect="1" noChangeArrowheads="1"/>
          </p:cNvPicPr>
          <p:nvPr/>
        </p:nvPicPr>
        <p:blipFill>
          <a:blip r:embed="rId10" cstate="print"/>
          <a:srcRect r="5453"/>
          <a:stretch>
            <a:fillRect/>
          </a:stretch>
        </p:blipFill>
        <p:spPr bwMode="auto">
          <a:xfrm>
            <a:off x="7167563" y="512763"/>
            <a:ext cx="18732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8" name="Line 14"/>
          <p:cNvSpPr>
            <a:spLocks noChangeShapeType="1"/>
          </p:cNvSpPr>
          <p:nvPr/>
        </p:nvSpPr>
        <p:spPr bwMode="auto">
          <a:xfrm>
            <a:off x="250825" y="1449388"/>
            <a:ext cx="8640763" cy="0"/>
          </a:xfrm>
          <a:prstGeom prst="line">
            <a:avLst/>
          </a:prstGeom>
          <a:noFill/>
          <a:ln w="762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250825" y="366713"/>
            <a:ext cx="8640763" cy="14287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sp>
        <p:nvSpPr>
          <p:cNvPr id="11" name="Line 15"/>
          <p:cNvSpPr>
            <a:spLocks noChangeShapeType="1"/>
          </p:cNvSpPr>
          <p:nvPr userDrawn="1"/>
        </p:nvSpPr>
        <p:spPr bwMode="auto">
          <a:xfrm>
            <a:off x="252413" y="6357958"/>
            <a:ext cx="8640762" cy="0"/>
          </a:xfrm>
          <a:prstGeom prst="line">
            <a:avLst/>
          </a:prstGeom>
          <a:noFill/>
          <a:ln w="762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e-DE">
              <a:latin typeface="+mn-lt"/>
              <a:cs typeface="Tahoma" pitchFamily="34" charset="0"/>
            </a:endParaRPr>
          </a:p>
        </p:txBody>
      </p:sp>
      <p:sp>
        <p:nvSpPr>
          <p:cNvPr id="13" name="Fußzeilenplatzhalter 3"/>
          <p:cNvSpPr txBox="1">
            <a:spLocks/>
          </p:cNvSpPr>
          <p:nvPr userDrawn="1"/>
        </p:nvSpPr>
        <p:spPr>
          <a:xfrm>
            <a:off x="252413" y="6489700"/>
            <a:ext cx="7200900" cy="2317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1E482C5-58E3-4583-8C64-AB4EA00E1990}" type="datetime1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27.02.18</a:t>
            </a:fld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 | 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Electrical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engineering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and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IT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department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 | 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Accelerator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physics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</a:t>
            </a:r>
            <a:r>
              <a:rPr kumimoji="0" lang="de-DE" sz="10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group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t>  |  Oliver Boine-Frankenheim  |  </a:t>
            </a:r>
            <a:fld id="{8E9B2640-8CD7-45FF-9440-54608BC46479}" type="slidenum">
              <a:rPr kumimoji="0" lang="de-DE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+mn-lt"/>
          <a:ea typeface="+mj-ea"/>
          <a:cs typeface="Tahoma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1"/>
          </a:solidFill>
          <a:latin typeface="Arial" charset="0"/>
        </a:defRPr>
      </a:lvl9pPr>
    </p:titleStyle>
    <p:bodyStyle>
      <a:lvl1pPr marL="179388" indent="-179388" algn="l" rtl="0" eaLnBrk="1" fontAlgn="base" hangingPunct="1">
        <a:lnSpc>
          <a:spcPct val="130000"/>
        </a:lnSpc>
        <a:spcBef>
          <a:spcPts val="200"/>
        </a:spcBef>
        <a:spcAft>
          <a:spcPts val="230"/>
        </a:spcAft>
        <a:buFont typeface="Wingdings" pitchFamily="2" charset="2"/>
        <a:buNone/>
        <a:defRPr sz="200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9388" indent="-177800" algn="l" rtl="0" eaLnBrk="1" fontAlgn="base" hangingPunct="1">
        <a:lnSpc>
          <a:spcPct val="130000"/>
        </a:lnSpc>
        <a:spcBef>
          <a:spcPts val="200"/>
        </a:spcBef>
        <a:spcAft>
          <a:spcPts val="230"/>
        </a:spcAft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Tahoma" pitchFamily="34" charset="0"/>
        </a:defRPr>
      </a:lvl2pPr>
      <a:lvl3pPr marL="538163" indent="-187325" algn="l" rtl="0" eaLnBrk="1" fontAlgn="base" hangingPunct="1">
        <a:lnSpc>
          <a:spcPct val="130000"/>
        </a:lnSpc>
        <a:spcBef>
          <a:spcPts val="200"/>
        </a:spcBef>
        <a:spcAft>
          <a:spcPts val="230"/>
        </a:spcAft>
        <a:buFont typeface="Wingdings" pitchFamily="2" charset="2"/>
        <a:buChar char="§"/>
        <a:defRPr>
          <a:solidFill>
            <a:schemeClr val="tx1"/>
          </a:solidFill>
          <a:latin typeface="+mn-lt"/>
          <a:cs typeface="Tahoma" pitchFamily="34" charset="0"/>
        </a:defRPr>
      </a:lvl3pPr>
      <a:lvl4pPr marL="717550" indent="-173038" algn="l" rtl="0" eaLnBrk="1" fontAlgn="base" hangingPunct="1">
        <a:lnSpc>
          <a:spcPct val="130000"/>
        </a:lnSpc>
        <a:spcBef>
          <a:spcPts val="200"/>
        </a:spcBef>
        <a:spcAft>
          <a:spcPts val="23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  <a:cs typeface="Tahoma" pitchFamily="34" charset="0"/>
        </a:defRPr>
      </a:lvl4pPr>
      <a:lvl5pPr marL="908050" indent="-188913" algn="l" rtl="0" eaLnBrk="1" fontAlgn="base" hangingPunct="1">
        <a:lnSpc>
          <a:spcPct val="130000"/>
        </a:lnSpc>
        <a:spcBef>
          <a:spcPts val="200"/>
        </a:spcBef>
        <a:spcAft>
          <a:spcPts val="23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  <a:cs typeface="Tahoma" pitchFamily="34" charset="0"/>
        </a:defRPr>
      </a:lvl5pPr>
      <a:lvl6pPr marL="1365250" indent="-188913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1822450" indent="-188913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2279650" indent="-188913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2736850" indent="-188913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13" Type="http://schemas.openxmlformats.org/officeDocument/2006/relationships/image" Target="../media/image9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8.e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11" Type="http://schemas.openxmlformats.org/officeDocument/2006/relationships/image" Target="../media/image7.emf"/><Relationship Id="rId5" Type="http://schemas.openxmlformats.org/officeDocument/2006/relationships/oleObject" Target="../embeddings/oleObject2.bin"/><Relationship Id="rId15" Type="http://schemas.openxmlformats.org/officeDocument/2006/relationships/image" Target="../media/image11.emf"/><Relationship Id="rId10" Type="http://schemas.openxmlformats.org/officeDocument/2006/relationships/image" Target="../media/image6.wmf"/><Relationship Id="rId4" Type="http://schemas.openxmlformats.org/officeDocument/2006/relationships/image" Target="../media/image3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13" Type="http://schemas.openxmlformats.org/officeDocument/2006/relationships/image" Target="../media/image19.emf"/><Relationship Id="rId3" Type="http://schemas.openxmlformats.org/officeDocument/2006/relationships/oleObject" Target="../embeddings/oleObject5.bin"/><Relationship Id="rId7" Type="http://schemas.openxmlformats.org/officeDocument/2006/relationships/image" Target="../media/image15.emf"/><Relationship Id="rId12" Type="http://schemas.openxmlformats.org/officeDocument/2006/relationships/image" Target="../media/image1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3.wmf"/><Relationship Id="rId11" Type="http://schemas.openxmlformats.org/officeDocument/2006/relationships/image" Target="../media/image14.wmf"/><Relationship Id="rId5" Type="http://schemas.openxmlformats.org/officeDocument/2006/relationships/oleObject" Target="../embeddings/oleObject6.bin"/><Relationship Id="rId10" Type="http://schemas.openxmlformats.org/officeDocument/2006/relationships/oleObject" Target="../embeddings/oleObject7.bin"/><Relationship Id="rId4" Type="http://schemas.openxmlformats.org/officeDocument/2006/relationships/image" Target="../media/image12.wmf"/><Relationship Id="rId9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18" Type="http://schemas.openxmlformats.org/officeDocument/2006/relationships/oleObject" Target="../embeddings/oleObject10.bin"/><Relationship Id="rId3" Type="http://schemas.openxmlformats.org/officeDocument/2006/relationships/image" Target="../media/image23.emf"/><Relationship Id="rId21" Type="http://schemas.openxmlformats.org/officeDocument/2006/relationships/image" Target="../media/image34.png"/><Relationship Id="rId7" Type="http://schemas.openxmlformats.org/officeDocument/2006/relationships/image" Target="../media/image21.wmf"/><Relationship Id="rId12" Type="http://schemas.openxmlformats.org/officeDocument/2006/relationships/image" Target="../media/image25.emf"/><Relationship Id="rId17" Type="http://schemas.openxmlformats.org/officeDocument/2006/relationships/image" Target="../media/image2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0.bin"/><Relationship Id="rId20" Type="http://schemas.openxmlformats.org/officeDocument/2006/relationships/image" Target="../media/image33.png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28.png"/><Relationship Id="rId5" Type="http://schemas.openxmlformats.org/officeDocument/2006/relationships/image" Target="../media/image20.wmf"/><Relationship Id="rId15" Type="http://schemas.openxmlformats.org/officeDocument/2006/relationships/image" Target="../media/image26.emf"/><Relationship Id="rId23" Type="http://schemas.openxmlformats.org/officeDocument/2006/relationships/image" Target="../media/image36.png"/><Relationship Id="rId10" Type="http://schemas.openxmlformats.org/officeDocument/2006/relationships/image" Target="../media/image24.emf"/><Relationship Id="rId19" Type="http://schemas.openxmlformats.org/officeDocument/2006/relationships/image" Target="../media/image22.wmf"/><Relationship Id="rId4" Type="http://schemas.openxmlformats.org/officeDocument/2006/relationships/oleObject" Target="../embeddings/oleObject8.bin"/><Relationship Id="rId9" Type="http://schemas.openxmlformats.org/officeDocument/2006/relationships/image" Target="../media/image26.png"/><Relationship Id="rId14" Type="http://schemas.openxmlformats.org/officeDocument/2006/relationships/image" Target="../media/image31.png"/><Relationship Id="rId22" Type="http://schemas.openxmlformats.org/officeDocument/2006/relationships/image" Target="../media/image3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3" Type="http://schemas.openxmlformats.org/officeDocument/2006/relationships/oleObject" Target="../embeddings/oleObject11.bin"/><Relationship Id="rId21" Type="http://schemas.openxmlformats.org/officeDocument/2006/relationships/image" Target="../media/image51.png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1" Type="http://schemas.openxmlformats.org/officeDocument/2006/relationships/vmlDrawing" Target="../drawings/vmlDrawing4.vml"/><Relationship Id="rId6" Type="http://schemas.openxmlformats.org/officeDocument/2006/relationships/image" Target="../media/image40.png"/><Relationship Id="rId11" Type="http://schemas.openxmlformats.org/officeDocument/2006/relationships/image" Target="../media/image41.png"/><Relationship Id="rId5" Type="http://schemas.openxmlformats.org/officeDocument/2006/relationships/image" Target="../media/image29.emf"/><Relationship Id="rId15" Type="http://schemas.openxmlformats.org/officeDocument/2006/relationships/image" Target="../media/image30.jpg"/><Relationship Id="rId10" Type="http://schemas.openxmlformats.org/officeDocument/2006/relationships/image" Target="../media/image28.emf"/><Relationship Id="rId19" Type="http://schemas.openxmlformats.org/officeDocument/2006/relationships/image" Target="../media/image49.png"/><Relationship Id="rId4" Type="http://schemas.openxmlformats.org/officeDocument/2006/relationships/image" Target="../media/image27.wmf"/><Relationship Id="rId9" Type="http://schemas.openxmlformats.org/officeDocument/2006/relationships/oleObject" Target="../embeddings/oleObject12.bin"/><Relationship Id="rId1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8" Type="http://schemas.openxmlformats.org/officeDocument/2006/relationships/image" Target="../media/image490.png"/><Relationship Id="rId26" Type="http://schemas.openxmlformats.org/officeDocument/2006/relationships/image" Target="../media/image35.emf"/><Relationship Id="rId3" Type="http://schemas.openxmlformats.org/officeDocument/2006/relationships/notesSlide" Target="../notesSlides/notesSlide1.xml"/><Relationship Id="rId21" Type="http://schemas.openxmlformats.org/officeDocument/2006/relationships/oleObject" Target="../embeddings/oleObject15.bin"/><Relationship Id="rId34" Type="http://schemas.openxmlformats.org/officeDocument/2006/relationships/image" Target="../media/image65.png"/><Relationship Id="rId7" Type="http://schemas.openxmlformats.org/officeDocument/2006/relationships/image" Target="../media/image31.emf"/><Relationship Id="rId25" Type="http://schemas.openxmlformats.org/officeDocument/2006/relationships/oleObject" Target="../embeddings/oleObject17.bin"/><Relationship Id="rId33" Type="http://schemas.openxmlformats.org/officeDocument/2006/relationships/image" Target="../media/image43.emf"/><Relationship Id="rId2" Type="http://schemas.openxmlformats.org/officeDocument/2006/relationships/slideLayout" Target="../slideLayouts/slideLayout2.xml"/><Relationship Id="rId20" Type="http://schemas.openxmlformats.org/officeDocument/2006/relationships/image" Target="../media/image42.emf"/><Relationship Id="rId29" Type="http://schemas.openxmlformats.org/officeDocument/2006/relationships/oleObject" Target="../embeddings/oleObject19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3.bin"/><Relationship Id="rId24" Type="http://schemas.openxmlformats.org/officeDocument/2006/relationships/image" Target="../media/image34.emf"/><Relationship Id="rId32" Type="http://schemas.openxmlformats.org/officeDocument/2006/relationships/image" Target="../media/image37.emf"/><Relationship Id="rId5" Type="http://schemas.openxmlformats.org/officeDocument/2006/relationships/image" Target="../media/image39.png"/><Relationship Id="rId23" Type="http://schemas.openxmlformats.org/officeDocument/2006/relationships/oleObject" Target="../embeddings/oleObject16.bin"/><Relationship Id="rId28" Type="http://schemas.openxmlformats.org/officeDocument/2006/relationships/image" Target="../media/image36.emf"/><Relationship Id="rId36" Type="http://schemas.openxmlformats.org/officeDocument/2006/relationships/image" Target="../media/image67.png"/><Relationship Id="rId10" Type="http://schemas.openxmlformats.org/officeDocument/2006/relationships/image" Target="../media/image40.emf"/><Relationship Id="rId19" Type="http://schemas.openxmlformats.org/officeDocument/2006/relationships/image" Target="../media/image41.emf"/><Relationship Id="rId31" Type="http://schemas.openxmlformats.org/officeDocument/2006/relationships/oleObject" Target="../embeddings/oleObject19.bin"/><Relationship Id="rId4" Type="http://schemas.openxmlformats.org/officeDocument/2006/relationships/image" Target="../media/image38.png"/><Relationship Id="rId9" Type="http://schemas.openxmlformats.org/officeDocument/2006/relationships/image" Target="../media/image32.emf"/><Relationship Id="rId22" Type="http://schemas.openxmlformats.org/officeDocument/2006/relationships/image" Target="../media/image33.emf"/><Relationship Id="rId27" Type="http://schemas.openxmlformats.org/officeDocument/2006/relationships/oleObject" Target="../embeddings/oleObject18.bin"/><Relationship Id="rId30" Type="http://schemas.openxmlformats.org/officeDocument/2006/relationships/image" Target="../media/image37.emf"/><Relationship Id="rId35" Type="http://schemas.openxmlformats.org/officeDocument/2006/relationships/image" Target="../media/image44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74.png"/><Relationship Id="rId18" Type="http://schemas.openxmlformats.org/officeDocument/2006/relationships/image" Target="../media/image44.emf"/><Relationship Id="rId3" Type="http://schemas.openxmlformats.org/officeDocument/2006/relationships/image" Target="../media/image26.emf"/><Relationship Id="rId7" Type="http://schemas.openxmlformats.org/officeDocument/2006/relationships/image" Target="../media/image52.png"/><Relationship Id="rId12" Type="http://schemas.openxmlformats.org/officeDocument/2006/relationships/image" Target="../media/image73.png"/><Relationship Id="rId17" Type="http://schemas.openxmlformats.org/officeDocument/2006/relationships/image" Target="../media/image78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77.png"/><Relationship Id="rId1" Type="http://schemas.openxmlformats.org/officeDocument/2006/relationships/vmlDrawing" Target="../drawings/vmlDrawing6.vml"/><Relationship Id="rId6" Type="http://schemas.openxmlformats.org/officeDocument/2006/relationships/image" Target="../media/image45.emf"/><Relationship Id="rId11" Type="http://schemas.openxmlformats.org/officeDocument/2006/relationships/image" Target="../media/image30.jpg"/><Relationship Id="rId5" Type="http://schemas.openxmlformats.org/officeDocument/2006/relationships/image" Target="../media/image22.wmf"/><Relationship Id="rId15" Type="http://schemas.openxmlformats.org/officeDocument/2006/relationships/image" Target="../media/image76.png"/><Relationship Id="rId10" Type="http://schemas.openxmlformats.org/officeDocument/2006/relationships/image" Target="../media/image55.emf"/><Relationship Id="rId4" Type="http://schemas.openxmlformats.org/officeDocument/2006/relationships/oleObject" Target="../embeddings/oleObject10.bin"/><Relationship Id="rId9" Type="http://schemas.openxmlformats.org/officeDocument/2006/relationships/image" Target="../media/image54.png"/><Relationship Id="rId14" Type="http://schemas.openxmlformats.org/officeDocument/2006/relationships/image" Target="../media/image7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emf"/><Relationship Id="rId3" Type="http://schemas.openxmlformats.org/officeDocument/2006/relationships/image" Target="../media/image44.emf"/><Relationship Id="rId7" Type="http://schemas.openxmlformats.org/officeDocument/2006/relationships/image" Target="../media/image58.png"/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0.png"/><Relationship Id="rId4" Type="http://schemas.openxmlformats.org/officeDocument/2006/relationships/image" Target="../media/image57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62.jpg"/><Relationship Id="rId7" Type="http://schemas.openxmlformats.org/officeDocument/2006/relationships/image" Target="../media/image6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65.emf"/><Relationship Id="rId5" Type="http://schemas.openxmlformats.org/officeDocument/2006/relationships/image" Target="../media/image64.jpeg"/><Relationship Id="rId10" Type="http://schemas.openxmlformats.org/officeDocument/2006/relationships/image" Target="../media/image780.png"/><Relationship Id="rId4" Type="http://schemas.openxmlformats.org/officeDocument/2006/relationships/image" Target="../media/image63.emf"/><Relationship Id="rId9" Type="http://schemas.openxmlformats.org/officeDocument/2006/relationships/image" Target="../media/image61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68.png"/><Relationship Id="rId3" Type="http://schemas.openxmlformats.org/officeDocument/2006/relationships/image" Target="../media/image67.emf"/><Relationship Id="rId7" Type="http://schemas.openxmlformats.org/officeDocument/2006/relationships/image" Target="../media/image93.png"/><Relationship Id="rId12" Type="http://schemas.openxmlformats.org/officeDocument/2006/relationships/image" Target="../media/image770.png"/><Relationship Id="rId2" Type="http://schemas.openxmlformats.org/officeDocument/2006/relationships/image" Target="../media/image66.emf"/><Relationship Id="rId16" Type="http://schemas.openxmlformats.org/officeDocument/2006/relationships/image" Target="../media/image7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15" Type="http://schemas.openxmlformats.org/officeDocument/2006/relationships/image" Target="../media/image70.emf"/><Relationship Id="rId4" Type="http://schemas.openxmlformats.org/officeDocument/2006/relationships/image" Target="../media/image90.png"/><Relationship Id="rId14" Type="http://schemas.openxmlformats.org/officeDocument/2006/relationships/image" Target="../media/image69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g"/><Relationship Id="rId13" Type="http://schemas.openxmlformats.org/officeDocument/2006/relationships/image" Target="../media/image48.png"/><Relationship Id="rId3" Type="http://schemas.openxmlformats.org/officeDocument/2006/relationships/image" Target="../media/image73.emf"/><Relationship Id="rId7" Type="http://schemas.openxmlformats.org/officeDocument/2006/relationships/image" Target="../media/image104.png"/><Relationship Id="rId12" Type="http://schemas.openxmlformats.org/officeDocument/2006/relationships/image" Target="../media/image109.png"/><Relationship Id="rId2" Type="http://schemas.openxmlformats.org/officeDocument/2006/relationships/image" Target="../media/image72.emf"/><Relationship Id="rId16" Type="http://schemas.openxmlformats.org/officeDocument/2006/relationships/image" Target="../media/image7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emf"/><Relationship Id="rId11" Type="http://schemas.openxmlformats.org/officeDocument/2006/relationships/image" Target="../media/image108.png"/><Relationship Id="rId5" Type="http://schemas.openxmlformats.org/officeDocument/2006/relationships/image" Target="../media/image75.emf"/><Relationship Id="rId15" Type="http://schemas.openxmlformats.org/officeDocument/2006/relationships/image" Target="../media/image111.png"/><Relationship Id="rId10" Type="http://schemas.openxmlformats.org/officeDocument/2006/relationships/image" Target="../media/image107.png"/><Relationship Id="rId4" Type="http://schemas.openxmlformats.org/officeDocument/2006/relationships/image" Target="../media/image74.emf"/><Relationship Id="rId9" Type="http://schemas.openxmlformats.org/officeDocument/2006/relationships/image" Target="../media/image106.png"/><Relationship Id="rId14" Type="http://schemas.openxmlformats.org/officeDocument/2006/relationships/image" Target="../media/image1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tiff"/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3.tif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5.emf"/><Relationship Id="rId7" Type="http://schemas.openxmlformats.org/officeDocument/2006/relationships/image" Target="../media/image87.pn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emf"/><Relationship Id="rId11" Type="http://schemas.openxmlformats.org/officeDocument/2006/relationships/image" Target="../media/image91.emf"/><Relationship Id="rId5" Type="http://schemas.openxmlformats.org/officeDocument/2006/relationships/image" Target="../media/image97.png"/><Relationship Id="rId10" Type="http://schemas.openxmlformats.org/officeDocument/2006/relationships/image" Target="../media/image90.emf"/><Relationship Id="rId9" Type="http://schemas.openxmlformats.org/officeDocument/2006/relationships/image" Target="../media/image89.e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emf"/><Relationship Id="rId3" Type="http://schemas.openxmlformats.org/officeDocument/2006/relationships/image" Target="../media/image93.emf"/><Relationship Id="rId7" Type="http://schemas.openxmlformats.org/officeDocument/2006/relationships/image" Target="../media/image95.emf"/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94.emf"/><Relationship Id="rId9" Type="http://schemas.openxmlformats.org/officeDocument/2006/relationships/image" Target="../media/image13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emf"/><Relationship Id="rId13" Type="http://schemas.openxmlformats.org/officeDocument/2006/relationships/image" Target="../media/image120.png"/><Relationship Id="rId3" Type="http://schemas.openxmlformats.org/officeDocument/2006/relationships/image" Target="../media/image98.jpg"/><Relationship Id="rId7" Type="http://schemas.openxmlformats.org/officeDocument/2006/relationships/image" Target="../media/image100.emf"/><Relationship Id="rId12" Type="http://schemas.openxmlformats.org/officeDocument/2006/relationships/image" Target="../media/image11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97.wmf"/><Relationship Id="rId11" Type="http://schemas.openxmlformats.org/officeDocument/2006/relationships/image" Target="../media/image118.png"/><Relationship Id="rId5" Type="http://schemas.openxmlformats.org/officeDocument/2006/relationships/oleObject" Target="../embeddings/oleObject22.bin"/><Relationship Id="rId10" Type="http://schemas.openxmlformats.org/officeDocument/2006/relationships/image" Target="../media/image117.png"/><Relationship Id="rId4" Type="http://schemas.openxmlformats.org/officeDocument/2006/relationships/image" Target="../media/image99.emf"/><Relationship Id="rId9" Type="http://schemas.openxmlformats.org/officeDocument/2006/relationships/image" Target="../media/image116.png"/><Relationship Id="rId14" Type="http://schemas.openxmlformats.org/officeDocument/2006/relationships/image" Target="../media/image12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0.png"/><Relationship Id="rId3" Type="http://schemas.openxmlformats.org/officeDocument/2006/relationships/image" Target="../media/image102.png"/><Relationship Id="rId7" Type="http://schemas.openxmlformats.org/officeDocument/2006/relationships/image" Target="../media/image1270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10" Type="http://schemas.openxmlformats.org/officeDocument/2006/relationships/image" Target="../media/image105.png"/><Relationship Id="rId4" Type="http://schemas.openxmlformats.org/officeDocument/2006/relationships/image" Target="../media/image103.png"/><Relationship Id="rId9" Type="http://schemas.openxmlformats.org/officeDocument/2006/relationships/image" Target="../media/image1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3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1"/>
          <p:cNvSpPr>
            <a:spLocks noGrp="1"/>
          </p:cNvSpPr>
          <p:nvPr>
            <p:ph type="subTitle" idx="1"/>
          </p:nvPr>
        </p:nvSpPr>
        <p:spPr>
          <a:xfrm>
            <a:off x="323157" y="1628800"/>
            <a:ext cx="6642117" cy="944562"/>
          </a:xfrm>
        </p:spPr>
        <p:txBody>
          <a:bodyPr/>
          <a:lstStyle/>
          <a:p>
            <a:r>
              <a:rPr lang="de-DE" dirty="0"/>
              <a:t>Oliver Boine-Frankenheim</a:t>
            </a:r>
            <a:r>
              <a:rPr lang="de-DE"/>
              <a:t>, </a:t>
            </a:r>
          </a:p>
          <a:p>
            <a:r>
              <a:rPr lang="de-DE" dirty="0"/>
              <a:t>TU Darmstadt </a:t>
            </a:r>
            <a:r>
              <a:rPr lang="de-DE" dirty="0" err="1"/>
              <a:t>and</a:t>
            </a:r>
            <a:r>
              <a:rPr lang="de-DE" dirty="0"/>
              <a:t> GSI, Darmstadt</a:t>
            </a: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358775" y="476672"/>
            <a:ext cx="6642117" cy="838200"/>
          </a:xfrm>
        </p:spPr>
        <p:txBody>
          <a:bodyPr/>
          <a:lstStyle/>
          <a:p>
            <a:r>
              <a:rPr lang="de-DE" dirty="0" err="1"/>
              <a:t>Instabilities</a:t>
            </a:r>
            <a:r>
              <a:rPr lang="de-DE" dirty="0"/>
              <a:t> in High </a:t>
            </a:r>
            <a:r>
              <a:rPr lang="de-DE" dirty="0" err="1"/>
              <a:t>Energy</a:t>
            </a:r>
            <a:r>
              <a:rPr lang="de-DE" dirty="0"/>
              <a:t> </a:t>
            </a:r>
            <a:r>
              <a:rPr lang="de-DE" dirty="0" err="1"/>
              <a:t>Colliders</a:t>
            </a:r>
            <a:r>
              <a:rPr lang="de-DE" dirty="0"/>
              <a:t> II</a:t>
            </a:r>
          </a:p>
        </p:txBody>
      </p:sp>
      <p:sp>
        <p:nvSpPr>
          <p:cNvPr id="5" name="Textfeld 6">
            <a:extLst>
              <a:ext uri="{FF2B5EF4-FFF2-40B4-BE49-F238E27FC236}">
                <a16:creationId xmlns:a16="http://schemas.microsoft.com/office/drawing/2014/main" id="{A996C320-E476-D043-A8D5-4E634A0B348B}"/>
              </a:ext>
            </a:extLst>
          </p:cNvPr>
          <p:cNvSpPr txBox="1"/>
          <p:nvPr/>
        </p:nvSpPr>
        <p:spPr>
          <a:xfrm>
            <a:off x="0" y="3429000"/>
            <a:ext cx="9336409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Contents:</a:t>
            </a:r>
          </a:p>
          <a:p>
            <a:endParaRPr lang="de-DE" dirty="0"/>
          </a:p>
          <a:p>
            <a:pPr>
              <a:lnSpc>
                <a:spcPct val="150000"/>
              </a:lnSpc>
            </a:pPr>
            <a:r>
              <a:rPr lang="de-DE" b="1" dirty="0"/>
              <a:t>Part 1</a:t>
            </a:r>
            <a:r>
              <a:rPr lang="de-DE" dirty="0"/>
              <a:t>: Collective </a:t>
            </a:r>
            <a:r>
              <a:rPr lang="de-DE" dirty="0" err="1"/>
              <a:t>forces</a:t>
            </a:r>
            <a:r>
              <a:rPr lang="de-DE" dirty="0"/>
              <a:t> on beam </a:t>
            </a:r>
            <a:r>
              <a:rPr lang="de-DE" dirty="0" err="1"/>
              <a:t>particles</a:t>
            </a:r>
            <a:r>
              <a:rPr lang="de-DE" dirty="0"/>
              <a:t>: </a:t>
            </a:r>
            <a:r>
              <a:rPr lang="de-DE" dirty="0" err="1"/>
              <a:t>Wakefields</a:t>
            </a:r>
            <a:r>
              <a:rPr lang="de-DE" dirty="0"/>
              <a:t>, </a:t>
            </a:r>
            <a:r>
              <a:rPr lang="de-DE" dirty="0" err="1"/>
              <a:t>Impedances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clouds</a:t>
            </a:r>
            <a:endParaRPr lang="de-DE" dirty="0"/>
          </a:p>
          <a:p>
            <a:pPr>
              <a:lnSpc>
                <a:spcPct val="150000"/>
              </a:lnSpc>
            </a:pPr>
            <a:r>
              <a:rPr lang="de-DE" b="1" dirty="0"/>
              <a:t>Part 2: </a:t>
            </a:r>
            <a:r>
              <a:rPr lang="de-DE" dirty="0">
                <a:solidFill>
                  <a:srgbClr val="FF0000"/>
                </a:solidFill>
              </a:rPr>
              <a:t>Modes </a:t>
            </a:r>
            <a:r>
              <a:rPr lang="de-DE" dirty="0" err="1">
                <a:solidFill>
                  <a:srgbClr val="FF0000"/>
                </a:solidFill>
              </a:rPr>
              <a:t>of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oscillation</a:t>
            </a:r>
            <a:r>
              <a:rPr lang="de-DE" dirty="0">
                <a:solidFill>
                  <a:srgbClr val="FF0000"/>
                </a:solidFill>
              </a:rPr>
              <a:t> in </a:t>
            </a:r>
            <a:r>
              <a:rPr lang="de-DE" dirty="0" err="1">
                <a:solidFill>
                  <a:srgbClr val="FF0000"/>
                </a:solidFill>
              </a:rPr>
              <a:t>bunches</a:t>
            </a:r>
            <a:r>
              <a:rPr lang="de-DE" dirty="0">
                <a:solidFill>
                  <a:srgbClr val="FF0000"/>
                </a:solidFill>
              </a:rPr>
              <a:t>, </a:t>
            </a:r>
            <a:r>
              <a:rPr lang="de-DE" dirty="0" err="1">
                <a:solidFill>
                  <a:srgbClr val="FF0000"/>
                </a:solidFill>
              </a:rPr>
              <a:t>Instabilities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and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thresholds</a:t>
            </a:r>
            <a:r>
              <a:rPr lang="de-DE" dirty="0">
                <a:solidFill>
                  <a:srgbClr val="FF0000"/>
                </a:solidFill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de-DE" b="1" dirty="0"/>
              <a:t>Part 3: </a:t>
            </a:r>
            <a:r>
              <a:rPr lang="de-DE" dirty="0"/>
              <a:t>Landau </a:t>
            </a:r>
            <a:r>
              <a:rPr lang="de-DE" dirty="0" err="1"/>
              <a:t>damping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instability</a:t>
            </a:r>
            <a:r>
              <a:rPr lang="de-DE" dirty="0"/>
              <a:t> </a:t>
            </a:r>
            <a:r>
              <a:rPr lang="de-DE" dirty="0" err="1"/>
              <a:t>cures</a:t>
            </a:r>
            <a:endParaRPr lang="de-DE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D9C14-A974-664F-951A-2FFCE57FC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Introduction</a:t>
            </a:r>
            <a:endParaRPr lang="de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116099-7338-AE47-9330-F2EF417AA725}"/>
              </a:ext>
            </a:extLst>
          </p:cNvPr>
          <p:cNvSpPr txBox="1"/>
          <p:nvPr/>
        </p:nvSpPr>
        <p:spPr>
          <a:xfrm>
            <a:off x="1" y="2060848"/>
            <a:ext cx="9144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Electromagnetic (EM) interaction of the beam with its surroundings can be described by </a:t>
            </a:r>
            <a:r>
              <a:rPr lang="en-US" b="1" dirty="0"/>
              <a:t>impedances or wake fields. </a:t>
            </a:r>
            <a:r>
              <a:rPr lang="en-US" dirty="0"/>
              <a:t>For rough estimates  also the interaction with electron cloud can be described by wake functions (see Part 1).</a:t>
            </a:r>
          </a:p>
          <a:p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Impedances/</a:t>
            </a:r>
            <a:r>
              <a:rPr lang="en-US" dirty="0" err="1"/>
              <a:t>Wakefields</a:t>
            </a:r>
            <a:r>
              <a:rPr lang="en-US" dirty="0"/>
              <a:t> cause complex </a:t>
            </a:r>
            <a:r>
              <a:rPr lang="en-US" b="1" dirty="0"/>
              <a:t>coherent tune shifts </a:t>
            </a:r>
            <a:r>
              <a:rPr lang="en-US" dirty="0"/>
              <a:t>and (above some threshold intensity) unstable </a:t>
            </a:r>
            <a:r>
              <a:rPr lang="en-US" b="1" dirty="0"/>
              <a:t>coherent beam oscillations (Part 2)</a:t>
            </a:r>
            <a:r>
              <a:rPr lang="en-US" dirty="0"/>
              <a:t>. </a:t>
            </a:r>
            <a:r>
              <a:rPr lang="en-US" b="1" dirty="0"/>
              <a:t> </a:t>
            </a:r>
          </a:p>
          <a:p>
            <a:endParaRPr lang="en-US" b="1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Cures: </a:t>
            </a:r>
            <a:r>
              <a:rPr lang="en-US" dirty="0"/>
              <a:t>Impedance reduction, Landau damping and tune spread (Part 3), feedback systems,..</a:t>
            </a:r>
            <a:endParaRPr lang="en-US" b="1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b="1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Focus on high energy beams in rings and transverse instabilities in this lecture. 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166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DF923A-8D3C-5840-B950-D0D20ECF2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612" y="488950"/>
            <a:ext cx="7165553" cy="855829"/>
          </a:xfrm>
        </p:spPr>
        <p:txBody>
          <a:bodyPr/>
          <a:lstStyle/>
          <a:p>
            <a:r>
              <a:rPr lang="de-DE" dirty="0"/>
              <a:t>(</a:t>
            </a:r>
            <a:r>
              <a:rPr lang="de-DE" dirty="0" err="1"/>
              <a:t>Reduced</a:t>
            </a:r>
            <a:r>
              <a:rPr lang="de-DE" dirty="0"/>
              <a:t>) 3D beam </a:t>
            </a:r>
            <a:r>
              <a:rPr lang="de-DE" dirty="0" err="1"/>
              <a:t>physics</a:t>
            </a:r>
            <a:r>
              <a:rPr lang="de-DE" dirty="0"/>
              <a:t> </a:t>
            </a:r>
            <a:r>
              <a:rPr lang="de-DE" dirty="0" err="1"/>
              <a:t>model</a:t>
            </a:r>
            <a:endParaRPr lang="de-DE" dirty="0"/>
          </a:p>
        </p:txBody>
      </p:sp>
      <p:graphicFrame>
        <p:nvGraphicFramePr>
          <p:cNvPr id="5" name="Objekt 4">
            <a:extLst>
              <a:ext uri="{FF2B5EF4-FFF2-40B4-BE49-F238E27FC236}">
                <a16:creationId xmlns:a16="http://schemas.microsoft.com/office/drawing/2014/main" id="{81F934A5-F2CD-EB43-BDFE-F61091DC02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1182073"/>
              </p:ext>
            </p:extLst>
          </p:nvPr>
        </p:nvGraphicFramePr>
        <p:xfrm>
          <a:off x="2259397" y="2682016"/>
          <a:ext cx="3150000" cy="75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07" name="Equation" r:id="rId3" imgW="1904760" imgH="457200" progId="Equation.DSMT4">
                  <p:embed/>
                </p:oleObj>
              </mc:Choice>
              <mc:Fallback>
                <p:oleObj name="Equation" r:id="rId3" imgW="1904760" imgH="457200" progId="Equation.DSMT4">
                  <p:embed/>
                  <p:pic>
                    <p:nvPicPr>
                      <p:cNvPr id="3" name="Objekt 2">
                        <a:extLst>
                          <a:ext uri="{FF2B5EF4-FFF2-40B4-BE49-F238E27FC236}">
                            <a16:creationId xmlns:a16="http://schemas.microsoft.com/office/drawing/2014/main" id="{32DA4669-79CA-FD41-9E7F-DCF6BD9BE0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59397" y="2682016"/>
                        <a:ext cx="3150000" cy="75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kt 5">
            <a:extLst>
              <a:ext uri="{FF2B5EF4-FFF2-40B4-BE49-F238E27FC236}">
                <a16:creationId xmlns:a16="http://schemas.microsoft.com/office/drawing/2014/main" id="{471927AC-2729-384C-9550-ABF83028A26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7133266"/>
              </p:ext>
            </p:extLst>
          </p:nvPr>
        </p:nvGraphicFramePr>
        <p:xfrm>
          <a:off x="510110" y="2689902"/>
          <a:ext cx="1143527" cy="6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08" name="Equation" r:id="rId5" imgW="761760" imgH="431640" progId="Equation.DSMT4">
                  <p:embed/>
                </p:oleObj>
              </mc:Choice>
              <mc:Fallback>
                <p:oleObj name="Equation" r:id="rId5" imgW="761760" imgH="431640" progId="Equation.DSMT4">
                  <p:embed/>
                  <p:pic>
                    <p:nvPicPr>
                      <p:cNvPr id="4" name="Objekt 3">
                        <a:extLst>
                          <a:ext uri="{FF2B5EF4-FFF2-40B4-BE49-F238E27FC236}">
                            <a16:creationId xmlns:a16="http://schemas.microsoft.com/office/drawing/2014/main" id="{B5369CDD-98EA-0341-AFEB-DCF62C6C50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10110" y="2689902"/>
                        <a:ext cx="1143527" cy="64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feld 6">
            <a:extLst>
              <a:ext uri="{FF2B5EF4-FFF2-40B4-BE49-F238E27FC236}">
                <a16:creationId xmlns:a16="http://schemas.microsoft.com/office/drawing/2014/main" id="{A8109743-B71C-2C4C-B4CC-6E551CDD8E4A}"/>
              </a:ext>
            </a:extLst>
          </p:cNvPr>
          <p:cNvSpPr txBox="1"/>
          <p:nvPr/>
        </p:nvSpPr>
        <p:spPr>
          <a:xfrm>
            <a:off x="4111411" y="1554773"/>
            <a:ext cx="3441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(horizontal </a:t>
            </a:r>
            <a:r>
              <a:rPr lang="de-DE" dirty="0" err="1"/>
              <a:t>betatron</a:t>
            </a:r>
            <a:r>
              <a:rPr lang="de-DE" dirty="0"/>
              <a:t> </a:t>
            </a:r>
            <a:r>
              <a:rPr lang="de-DE" dirty="0" err="1"/>
              <a:t>oscillations</a:t>
            </a:r>
            <a:r>
              <a:rPr lang="de-DE" dirty="0"/>
              <a:t>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7BD4845F-AE96-2E49-98DF-FF16C72A2E19}"/>
              </a:ext>
            </a:extLst>
          </p:cNvPr>
          <p:cNvSpPr txBox="1"/>
          <p:nvPr/>
        </p:nvSpPr>
        <p:spPr>
          <a:xfrm>
            <a:off x="5573837" y="2843244"/>
            <a:ext cx="27366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(</a:t>
            </a:r>
            <a:r>
              <a:rPr lang="de-DE" dirty="0" err="1"/>
              <a:t>synchrotron</a:t>
            </a:r>
            <a:r>
              <a:rPr lang="de-DE" dirty="0"/>
              <a:t> </a:t>
            </a:r>
            <a:r>
              <a:rPr lang="de-DE" dirty="0" err="1"/>
              <a:t>oscillations</a:t>
            </a:r>
            <a:r>
              <a:rPr lang="de-DE" dirty="0"/>
              <a:t>)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02457B51-B15B-AD4B-B133-16791CC68D16}"/>
              </a:ext>
            </a:extLst>
          </p:cNvPr>
          <p:cNvSpPr txBox="1"/>
          <p:nvPr/>
        </p:nvSpPr>
        <p:spPr>
          <a:xfrm>
            <a:off x="159679" y="3384475"/>
            <a:ext cx="215956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(</a:t>
            </a:r>
            <a:r>
              <a:rPr lang="de-DE" sz="1600" dirty="0" err="1"/>
              <a:t>frequency</a:t>
            </a:r>
            <a:r>
              <a:rPr lang="de-DE" sz="1600" dirty="0"/>
              <a:t> </a:t>
            </a:r>
            <a:r>
              <a:rPr lang="de-DE" sz="1600" dirty="0" err="1"/>
              <a:t>slip</a:t>
            </a:r>
            <a:r>
              <a:rPr lang="de-DE" sz="1600" dirty="0"/>
              <a:t> </a:t>
            </a:r>
            <a:r>
              <a:rPr lang="de-DE" sz="1600" dirty="0" err="1"/>
              <a:t>factor</a:t>
            </a:r>
            <a:r>
              <a:rPr lang="de-DE" sz="1600" dirty="0"/>
              <a:t>)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D13D03AB-9F66-D342-8B42-610E3E7B9B1B}"/>
              </a:ext>
            </a:extLst>
          </p:cNvPr>
          <p:cNvGrpSpPr/>
          <p:nvPr/>
        </p:nvGrpSpPr>
        <p:grpSpPr>
          <a:xfrm>
            <a:off x="159612" y="3737449"/>
            <a:ext cx="7933619" cy="627062"/>
            <a:chOff x="151545" y="3251980"/>
            <a:chExt cx="7933619" cy="627062"/>
          </a:xfrm>
        </p:grpSpPr>
        <p:graphicFrame>
          <p:nvGraphicFramePr>
            <p:cNvPr id="11" name="Objekt 10">
              <a:extLst>
                <a:ext uri="{FF2B5EF4-FFF2-40B4-BE49-F238E27FC236}">
                  <a16:creationId xmlns:a16="http://schemas.microsoft.com/office/drawing/2014/main" id="{1B9A0601-56B1-E947-B5EE-D803DE9A6C02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32147466"/>
                </p:ext>
              </p:extLst>
            </p:nvPr>
          </p:nvGraphicFramePr>
          <p:xfrm>
            <a:off x="6789764" y="3251980"/>
            <a:ext cx="1295400" cy="6270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809" name="Equation" r:id="rId7" imgW="812520" imgH="393480" progId="Equation.DSMT4">
                    <p:embed/>
                  </p:oleObj>
                </mc:Choice>
                <mc:Fallback>
                  <p:oleObj name="Equation" r:id="rId7" imgW="812520" imgH="393480" progId="Equation.DSMT4">
                    <p:embed/>
                    <p:pic>
                      <p:nvPicPr>
                        <p:cNvPr id="9" name="Objekt 8">
                          <a:extLst>
                            <a:ext uri="{FF2B5EF4-FFF2-40B4-BE49-F238E27FC236}">
                              <a16:creationId xmlns:a16="http://schemas.microsoft.com/office/drawing/2014/main" id="{6627D845-A08C-1A49-AA9C-D12C41EB167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6789764" y="3251980"/>
                          <a:ext cx="1295400" cy="62706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3CC6C637-DDDE-4F49-B5BD-3DFB536AC9D4}"/>
                </a:ext>
              </a:extLst>
            </p:cNvPr>
            <p:cNvSpPr txBox="1"/>
            <p:nvPr/>
          </p:nvSpPr>
          <p:spPr>
            <a:xfrm>
              <a:off x="151545" y="3396234"/>
              <a:ext cx="17812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3D beam </a:t>
              </a:r>
              <a:r>
                <a:rPr lang="de-DE" sz="1600" dirty="0" err="1"/>
                <a:t>density</a:t>
              </a:r>
              <a:r>
                <a:rPr lang="de-DE" sz="1600" dirty="0"/>
                <a:t>:</a:t>
              </a:r>
            </a:p>
          </p:txBody>
        </p:sp>
        <p:graphicFrame>
          <p:nvGraphicFramePr>
            <p:cNvPr id="13" name="Objekt 12">
              <a:extLst>
                <a:ext uri="{FF2B5EF4-FFF2-40B4-BE49-F238E27FC236}">
                  <a16:creationId xmlns:a16="http://schemas.microsoft.com/office/drawing/2014/main" id="{9933A203-F97F-F14A-AFAC-C97B7EE8CF3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8795640"/>
                </p:ext>
              </p:extLst>
            </p:nvPr>
          </p:nvGraphicFramePr>
          <p:xfrm>
            <a:off x="2158645" y="3403511"/>
            <a:ext cx="2916000" cy="3240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8810" name="Equation" r:id="rId9" imgW="1828800" imgH="203040" progId="Equation.DSMT4">
                    <p:embed/>
                  </p:oleObj>
                </mc:Choice>
                <mc:Fallback>
                  <p:oleObj name="Equation" r:id="rId9" imgW="1828800" imgH="203040" progId="Equation.DSMT4">
                    <p:embed/>
                    <p:pic>
                      <p:nvPicPr>
                        <p:cNvPr id="11" name="Objekt 10">
                          <a:extLst>
                            <a:ext uri="{FF2B5EF4-FFF2-40B4-BE49-F238E27FC236}">
                              <a16:creationId xmlns:a16="http://schemas.microsoft.com/office/drawing/2014/main" id="{0F79F412-D359-904D-8E68-B4D4FDB8B04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158645" y="3403511"/>
                          <a:ext cx="2916000" cy="3240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C86C3186-A39C-644D-B38F-E3A41C40FEA7}"/>
                </a:ext>
              </a:extLst>
            </p:cNvPr>
            <p:cNvSpPr txBox="1"/>
            <p:nvPr/>
          </p:nvSpPr>
          <p:spPr>
            <a:xfrm>
              <a:off x="5401330" y="3378435"/>
              <a:ext cx="13356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Line </a:t>
              </a:r>
              <a:r>
                <a:rPr lang="de-DE" sz="1600" dirty="0" err="1"/>
                <a:t>density</a:t>
              </a:r>
              <a:r>
                <a:rPr lang="de-DE" sz="1600" dirty="0"/>
                <a:t>:</a:t>
              </a:r>
            </a:p>
          </p:txBody>
        </p:sp>
      </p:grpSp>
      <p:sp>
        <p:nvSpPr>
          <p:cNvPr id="15" name="Textfeld 14">
            <a:extLst>
              <a:ext uri="{FF2B5EF4-FFF2-40B4-BE49-F238E27FC236}">
                <a16:creationId xmlns:a16="http://schemas.microsoft.com/office/drawing/2014/main" id="{91698D7C-EE2C-864D-9421-B7041772ECBA}"/>
              </a:ext>
            </a:extLst>
          </p:cNvPr>
          <p:cNvSpPr txBox="1"/>
          <p:nvPr/>
        </p:nvSpPr>
        <p:spPr>
          <a:xfrm>
            <a:off x="1275204" y="2007660"/>
            <a:ext cx="16081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400" b="1" dirty="0" err="1"/>
              <a:t>Nonlinear</a:t>
            </a:r>
            <a:r>
              <a:rPr lang="de-DE" sz="1400" b="1" dirty="0"/>
              <a:t> </a:t>
            </a:r>
            <a:r>
              <a:rPr lang="de-DE" sz="1400" b="1" dirty="0" err="1"/>
              <a:t>terms</a:t>
            </a:r>
            <a:r>
              <a:rPr lang="de-DE" sz="1400" b="1" dirty="0"/>
              <a:t>:</a:t>
            </a:r>
          </a:p>
          <a:p>
            <a:r>
              <a:rPr lang="de-DE" sz="1400" dirty="0"/>
              <a:t>Landau </a:t>
            </a:r>
            <a:r>
              <a:rPr lang="de-DE" sz="1400" dirty="0" err="1"/>
              <a:t>damping</a:t>
            </a:r>
            <a:endParaRPr lang="de-DE" sz="1400" dirty="0"/>
          </a:p>
        </p:txBody>
      </p:sp>
      <p:pic>
        <p:nvPicPr>
          <p:cNvPr id="25" name="Grafik 24">
            <a:extLst>
              <a:ext uri="{FF2B5EF4-FFF2-40B4-BE49-F238E27FC236}">
                <a16:creationId xmlns:a16="http://schemas.microsoft.com/office/drawing/2014/main" id="{D2774767-D5D5-EF4D-8184-11C53093970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7524" y="1520534"/>
            <a:ext cx="3284211" cy="57600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6AB68BF2-D248-2D41-8D48-31C5ADD680D2}"/>
              </a:ext>
            </a:extLst>
          </p:cNvPr>
          <p:cNvGrpSpPr/>
          <p:nvPr/>
        </p:nvGrpSpPr>
        <p:grpSpPr>
          <a:xfrm>
            <a:off x="111705" y="4440958"/>
            <a:ext cx="7154306" cy="1866719"/>
            <a:chOff x="111705" y="4440958"/>
            <a:chExt cx="7154306" cy="1866719"/>
          </a:xfrm>
        </p:grpSpPr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8B065894-A44B-AA44-A7BB-53BE572AF2FC}"/>
                </a:ext>
              </a:extLst>
            </p:cNvPr>
            <p:cNvSpPr txBox="1"/>
            <p:nvPr/>
          </p:nvSpPr>
          <p:spPr>
            <a:xfrm>
              <a:off x="2938011" y="4980798"/>
              <a:ext cx="250299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(Wakes and </a:t>
              </a:r>
              <a:r>
                <a:rPr lang="de-DE" sz="1600" dirty="0" err="1"/>
                <a:t>impedances</a:t>
              </a:r>
              <a:r>
                <a:rPr lang="de-DE" sz="1600" dirty="0"/>
                <a:t>)</a:t>
              </a:r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410C1EFB-B05F-3A43-833C-1587DC674791}"/>
                </a:ext>
              </a:extLst>
            </p:cNvPr>
            <p:cNvSpPr txBox="1"/>
            <p:nvPr/>
          </p:nvSpPr>
          <p:spPr>
            <a:xfrm>
              <a:off x="111705" y="4519002"/>
              <a:ext cx="18966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b="1" dirty="0"/>
                <a:t>Collective </a:t>
              </a:r>
              <a:r>
                <a:rPr lang="de-DE" sz="1600" b="1" dirty="0" err="1"/>
                <a:t>forces</a:t>
              </a:r>
              <a:r>
                <a:rPr lang="de-DE" sz="1600" b="1" dirty="0"/>
                <a:t>:</a:t>
              </a:r>
            </a:p>
          </p:txBody>
        </p:sp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B253373F-EE92-C54A-AE86-2110DDD317E7}"/>
                </a:ext>
              </a:extLst>
            </p:cNvPr>
            <p:cNvSpPr txBox="1"/>
            <p:nvPr/>
          </p:nvSpPr>
          <p:spPr>
            <a:xfrm>
              <a:off x="2863314" y="5969123"/>
              <a:ext cx="249619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(longitudinal </a:t>
              </a:r>
              <a:r>
                <a:rPr lang="de-DE" sz="1600" dirty="0" err="1"/>
                <a:t>electric</a:t>
              </a:r>
              <a:r>
                <a:rPr lang="de-DE" sz="1600" dirty="0"/>
                <a:t> </a:t>
              </a:r>
              <a:r>
                <a:rPr lang="de-DE" sz="1600" dirty="0" err="1"/>
                <a:t>field</a:t>
              </a:r>
              <a:r>
                <a:rPr lang="de-DE" sz="1600" dirty="0"/>
                <a:t>)</a:t>
              </a:r>
            </a:p>
          </p:txBody>
        </p:sp>
        <p:pic>
          <p:nvPicPr>
            <p:cNvPr id="27" name="Grafik 26">
              <a:extLst>
                <a:ext uri="{FF2B5EF4-FFF2-40B4-BE49-F238E27FC236}">
                  <a16:creationId xmlns:a16="http://schemas.microsoft.com/office/drawing/2014/main" id="{7131D326-5E38-F84F-873F-0B03A7B221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033585" y="5426156"/>
              <a:ext cx="4155653" cy="540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EB1E880-4C43-774A-872F-31C0F7D256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003659" y="4440958"/>
              <a:ext cx="5262352" cy="504000"/>
            </a:xfrm>
            <a:prstGeom prst="rect">
              <a:avLst/>
            </a:prstGeom>
          </p:spPr>
        </p:pic>
      </p:grpSp>
      <p:sp>
        <p:nvSpPr>
          <p:cNvPr id="16" name="Textfeld 15">
            <a:extLst>
              <a:ext uri="{FF2B5EF4-FFF2-40B4-BE49-F238E27FC236}">
                <a16:creationId xmlns:a16="http://schemas.microsoft.com/office/drawing/2014/main" id="{D10C5814-B2E1-A84B-80C2-8D751E751B1F}"/>
              </a:ext>
            </a:extLst>
          </p:cNvPr>
          <p:cNvSpPr txBox="1"/>
          <p:nvPr/>
        </p:nvSpPr>
        <p:spPr>
          <a:xfrm>
            <a:off x="5359510" y="2046515"/>
            <a:ext cx="971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(</a:t>
            </a:r>
            <a:r>
              <a:rPr lang="de-DE" sz="1600" dirty="0" err="1"/>
              <a:t>Energy</a:t>
            </a:r>
            <a:r>
              <a:rPr lang="de-DE" sz="1600" dirty="0"/>
              <a:t>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A83137A-7722-A34F-8C6A-F84BA1E9258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618311" y="2096534"/>
            <a:ext cx="647700" cy="254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204C91A-B4BB-6841-A199-A312EBC4A53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189507" y="2090056"/>
            <a:ext cx="1143000" cy="254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2FCB64C-2012-824A-B29A-0D976FDAAA21}"/>
                  </a:ext>
                </a:extLst>
              </p:cNvPr>
              <p:cNvSpPr txBox="1"/>
              <p:nvPr/>
            </p:nvSpPr>
            <p:spPr>
              <a:xfrm>
                <a:off x="7646474" y="2056496"/>
                <a:ext cx="14975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:  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ring</m:t>
                      </m:r>
                      <m:r>
                        <a:rPr lang="de-DE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radius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2FCB64C-2012-824A-B29A-0D976FDAAA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6474" y="2056496"/>
                <a:ext cx="1497526" cy="276999"/>
              </a:xfrm>
              <a:prstGeom prst="rect">
                <a:avLst/>
              </a:prstGeom>
              <a:blipFill>
                <a:blip r:embed="rId16"/>
                <a:stretch>
                  <a:fillRect l="-1681" r="-2521" b="-3478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330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653D0B-FAF4-8C4A-8BF5-2414CBAC8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660" y="468278"/>
            <a:ext cx="6964864" cy="848814"/>
          </a:xfrm>
        </p:spPr>
        <p:txBody>
          <a:bodyPr/>
          <a:lstStyle/>
          <a:p>
            <a:r>
              <a:rPr lang="de-DE" dirty="0"/>
              <a:t>Transverse tune </a:t>
            </a:r>
            <a:r>
              <a:rPr lang="de-DE" dirty="0" err="1"/>
              <a:t>shifts</a:t>
            </a:r>
            <a:r>
              <a:rPr lang="de-DE" dirty="0"/>
              <a:t> (2D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coasting</a:t>
            </a:r>
            <a:r>
              <a:rPr lang="de-DE" dirty="0"/>
              <a:t> beam) </a:t>
            </a: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FD5A5400-6A28-AB40-8CC4-4AF1EE1EB193}"/>
              </a:ext>
            </a:extLst>
          </p:cNvPr>
          <p:cNvGrpSpPr>
            <a:grpSpLocks noChangeAspect="1"/>
          </p:cNvGrpSpPr>
          <p:nvPr/>
        </p:nvGrpSpPr>
        <p:grpSpPr>
          <a:xfrm>
            <a:off x="7891059" y="1460343"/>
            <a:ext cx="1152000" cy="1127866"/>
            <a:chOff x="669625" y="1341394"/>
            <a:chExt cx="1985593" cy="2079023"/>
          </a:xfrm>
        </p:grpSpPr>
        <p:sp>
          <p:nvSpPr>
            <p:cNvPr id="6" name="Line 10">
              <a:extLst>
                <a:ext uri="{FF2B5EF4-FFF2-40B4-BE49-F238E27FC236}">
                  <a16:creationId xmlns:a16="http://schemas.microsoft.com/office/drawing/2014/main" id="{E6ECA2A8-8F13-4641-9EA9-08C2E84F3D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4873" y="2560594"/>
              <a:ext cx="130554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Line 11">
              <a:extLst>
                <a:ext uri="{FF2B5EF4-FFF2-40B4-BE49-F238E27FC236}">
                  <a16:creationId xmlns:a16="http://schemas.microsoft.com/office/drawing/2014/main" id="{3702C56B-387B-4E4C-92F5-D0B4FBB384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44873" y="1493794"/>
              <a:ext cx="0" cy="10668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Text Box 22">
              <a:extLst>
                <a:ext uri="{FF2B5EF4-FFF2-40B4-BE49-F238E27FC236}">
                  <a16:creationId xmlns:a16="http://schemas.microsoft.com/office/drawing/2014/main" id="{0EDDA816-B8DA-9B4D-8FA4-AEDA0A6288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0418" y="2352364"/>
              <a:ext cx="304800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/>
                <a:t>x</a:t>
              </a:r>
            </a:p>
          </p:txBody>
        </p:sp>
        <p:sp>
          <p:nvSpPr>
            <p:cNvPr id="9" name="Text Box 23">
              <a:extLst>
                <a:ext uri="{FF2B5EF4-FFF2-40B4-BE49-F238E27FC236}">
                  <a16:creationId xmlns:a16="http://schemas.microsoft.com/office/drawing/2014/main" id="{770DBADC-FC58-404F-9061-93AFF8CE6F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44873" y="1341394"/>
              <a:ext cx="290513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/>
                <a:t>y</a:t>
              </a:r>
            </a:p>
          </p:txBody>
        </p:sp>
        <p:sp>
          <p:nvSpPr>
            <p:cNvPr id="10" name="Line 11">
              <a:extLst>
                <a:ext uri="{FF2B5EF4-FFF2-40B4-BE49-F238E27FC236}">
                  <a16:creationId xmlns:a16="http://schemas.microsoft.com/office/drawing/2014/main" id="{DFF3137A-CF5C-2842-A212-A6745A5DCD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69625" y="2568855"/>
              <a:ext cx="375247" cy="70742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Text Box 23">
              <a:extLst>
                <a:ext uri="{FF2B5EF4-FFF2-40B4-BE49-F238E27FC236}">
                  <a16:creationId xmlns:a16="http://schemas.microsoft.com/office/drawing/2014/main" id="{8BE7DDD4-D6D6-6F4E-93C1-CFF16F2054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0408" y="3081863"/>
              <a:ext cx="28725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r>
                <a:rPr lang="en-US" sz="1600" dirty="0"/>
                <a:t>s</a:t>
              </a:r>
            </a:p>
          </p:txBody>
        </p:sp>
      </p:grpSp>
      <p:sp>
        <p:nvSpPr>
          <p:cNvPr id="12" name="Oval 188">
            <a:extLst>
              <a:ext uri="{FF2B5EF4-FFF2-40B4-BE49-F238E27FC236}">
                <a16:creationId xmlns:a16="http://schemas.microsoft.com/office/drawing/2014/main" id="{7525B6D4-164E-4A44-8A88-FB0C11C9066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18466" y="1618414"/>
            <a:ext cx="1962150" cy="19542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Oval 187">
            <a:extLst>
              <a:ext uri="{FF2B5EF4-FFF2-40B4-BE49-F238E27FC236}">
                <a16:creationId xmlns:a16="http://schemas.microsoft.com/office/drawing/2014/main" id="{D241238A-679E-4A41-B287-168C589520F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72714" y="2091113"/>
            <a:ext cx="1050925" cy="10509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BF99676-A904-A341-ABE8-74E7EF752F73}"/>
              </a:ext>
            </a:extLst>
          </p:cNvPr>
          <p:cNvGrpSpPr/>
          <p:nvPr/>
        </p:nvGrpSpPr>
        <p:grpSpPr>
          <a:xfrm>
            <a:off x="6291517" y="2107575"/>
            <a:ext cx="1253282" cy="1014413"/>
            <a:chOff x="6291517" y="2107575"/>
            <a:chExt cx="1253282" cy="1014413"/>
          </a:xfrm>
        </p:grpSpPr>
        <p:sp>
          <p:nvSpPr>
            <p:cNvPr id="15" name="Line 225">
              <a:extLst>
                <a:ext uri="{FF2B5EF4-FFF2-40B4-BE49-F238E27FC236}">
                  <a16:creationId xmlns:a16="http://schemas.microsoft.com/office/drawing/2014/main" id="{795AB547-7824-FB44-8EAD-D1832C252E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291517" y="2616576"/>
              <a:ext cx="228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16" name="Gruppieren 15">
              <a:extLst>
                <a:ext uri="{FF2B5EF4-FFF2-40B4-BE49-F238E27FC236}">
                  <a16:creationId xmlns:a16="http://schemas.microsoft.com/office/drawing/2014/main" id="{CA6B6EB4-56ED-D248-AD24-49F85EAD424F}"/>
                </a:ext>
              </a:extLst>
            </p:cNvPr>
            <p:cNvGrpSpPr/>
            <p:nvPr/>
          </p:nvGrpSpPr>
          <p:grpSpPr>
            <a:xfrm>
              <a:off x="6325307" y="2107575"/>
              <a:ext cx="1219492" cy="1014413"/>
              <a:chOff x="6325307" y="2107575"/>
              <a:chExt cx="1219492" cy="1014413"/>
            </a:xfrm>
          </p:grpSpPr>
          <p:sp>
            <p:nvSpPr>
              <p:cNvPr id="17" name="Oval 224">
                <a:extLst>
                  <a:ext uri="{FF2B5EF4-FFF2-40B4-BE49-F238E27FC236}">
                    <a16:creationId xmlns:a16="http://schemas.microsoft.com/office/drawing/2014/main" id="{C3309E32-883D-824E-AA52-1F027D2C7F92}"/>
                  </a:ext>
                </a:extLst>
              </p:cNvPr>
              <p:cNvSpPr>
                <a:spLocks noChangeAspect="1" noChangeArrowheads="1"/>
              </p:cNvSpPr>
              <p:nvPr/>
            </p:nvSpPr>
            <p:spPr bwMode="auto">
              <a:xfrm>
                <a:off x="6530386" y="2107575"/>
                <a:ext cx="1014413" cy="1014413"/>
              </a:xfrm>
              <a:prstGeom prst="ellipse">
                <a:avLst/>
              </a:prstGeom>
              <a:noFill/>
              <a:ln w="19050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 wrap="none" anchor="ctr">
                <a:prstTxWarp prst="textNoShape">
                  <a:avLst/>
                </a:prstTxWarp>
              </a:bodyPr>
              <a:lstStyle/>
              <a:p>
                <a:pPr algn="ctr"/>
                <a:endParaRPr lang="en-US" sz="1400">
                  <a:solidFill>
                    <a:schemeClr val="tx1"/>
                  </a:solidFill>
                </a:endParaRPr>
              </a:p>
            </p:txBody>
          </p:sp>
          <p:graphicFrame>
            <p:nvGraphicFramePr>
              <p:cNvPr id="18" name="Object 226">
                <a:extLst>
                  <a:ext uri="{FF2B5EF4-FFF2-40B4-BE49-F238E27FC236}">
                    <a16:creationId xmlns:a16="http://schemas.microsoft.com/office/drawing/2014/main" id="{E83FA6DA-B5C3-2B4D-BB8C-7E4DA0D6BAA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83442961"/>
                  </p:ext>
                </p:extLst>
              </p:nvPr>
            </p:nvGraphicFramePr>
            <p:xfrm>
              <a:off x="6325307" y="2427292"/>
              <a:ext cx="166688" cy="1968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5702" name="Equation" r:id="rId3" imgW="139680" imgH="164880" progId="Equation.DSMT4">
                      <p:embed/>
                    </p:oleObj>
                  </mc:Choice>
                  <mc:Fallback>
                    <p:oleObj name="Equation" r:id="rId3" imgW="139680" imgH="164880" progId="Equation.DSMT4">
                      <p:embed/>
                      <p:pic>
                        <p:nvPicPr>
                          <p:cNvPr id="16" name="Object 226">
                            <a:extLst>
                              <a:ext uri="{FF2B5EF4-FFF2-40B4-BE49-F238E27FC236}">
                                <a16:creationId xmlns:a16="http://schemas.microsoft.com/office/drawing/2014/main" id="{EADA376C-3BB6-F345-AE03-2E98A30ED65E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4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325307" y="2427292"/>
                            <a:ext cx="166688" cy="1968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 xmlns="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xmlns="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 xmlns="">
                                <a:effectLst>
                                  <a:outerShdw blurRad="63500" dist="38099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A22B87C1-8403-3C4B-B774-7FC627B04C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0628125"/>
              </p:ext>
            </p:extLst>
          </p:nvPr>
        </p:nvGraphicFramePr>
        <p:xfrm>
          <a:off x="6259562" y="1747681"/>
          <a:ext cx="969962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703" name="Equation" r:id="rId5" imgW="723600" imgH="241200" progId="Equation.DSMT4">
                  <p:embed/>
                </p:oleObj>
              </mc:Choice>
              <mc:Fallback>
                <p:oleObj name="Equation" r:id="rId5" imgW="723600" imgH="241200" progId="Equation.DSMT4">
                  <p:embed/>
                  <p:pic>
                    <p:nvPicPr>
                      <p:cNvPr id="17" name="Object 3">
                        <a:extLst>
                          <a:ext uri="{FF2B5EF4-FFF2-40B4-BE49-F238E27FC236}">
                            <a16:creationId xmlns:a16="http://schemas.microsoft.com/office/drawing/2014/main" id="{6D4AEE06-78BD-F14D-90B1-FC5354A9B8C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9562" y="1747681"/>
                        <a:ext cx="969962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="" xmlns:a14="http://schemas.microsoft.com/office/drawing/2010/main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feld 19">
            <a:extLst>
              <a:ext uri="{FF2B5EF4-FFF2-40B4-BE49-F238E27FC236}">
                <a16:creationId xmlns:a16="http://schemas.microsoft.com/office/drawing/2014/main" id="{1724F54D-5D75-874B-8C4B-9C3704F19242}"/>
              </a:ext>
            </a:extLst>
          </p:cNvPr>
          <p:cNvSpPr txBox="1"/>
          <p:nvPr/>
        </p:nvSpPr>
        <p:spPr>
          <a:xfrm>
            <a:off x="83451" y="1550418"/>
            <a:ext cx="49936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Betatron</a:t>
            </a:r>
            <a:r>
              <a:rPr lang="en-US" dirty="0"/>
              <a:t> oscillations with beam induced forces: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614F2B00-4A8B-2C44-BB37-1EB4F572EB00}"/>
              </a:ext>
            </a:extLst>
          </p:cNvPr>
          <p:cNvSpPr txBox="1"/>
          <p:nvPr/>
        </p:nvSpPr>
        <p:spPr>
          <a:xfrm>
            <a:off x="189448" y="2818346"/>
            <a:ext cx="26042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Assuming small offsets: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46482ACF-421B-3347-BD5F-625563AF653F}"/>
              </a:ext>
            </a:extLst>
          </p:cNvPr>
          <p:cNvSpPr txBox="1"/>
          <p:nvPr/>
        </p:nvSpPr>
        <p:spPr>
          <a:xfrm>
            <a:off x="2690244" y="2143269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(only horizontal)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C965313-EB90-124B-9BE2-99E0D04A30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086" y="2078042"/>
            <a:ext cx="2184400" cy="54610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EC168B8-BEBA-0C4A-9692-6E44F004E9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8086" y="3413526"/>
            <a:ext cx="3860800" cy="5207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C19FD836-C057-2845-B6A8-7C8C3A420B1A}"/>
              </a:ext>
            </a:extLst>
          </p:cNvPr>
          <p:cNvGrpSpPr/>
          <p:nvPr/>
        </p:nvGrpSpPr>
        <p:grpSpPr>
          <a:xfrm>
            <a:off x="189448" y="4954406"/>
            <a:ext cx="4070720" cy="1181281"/>
            <a:chOff x="189448" y="4954406"/>
            <a:chExt cx="4070720" cy="1181281"/>
          </a:xfrm>
        </p:grpSpPr>
        <p:sp>
          <p:nvSpPr>
            <p:cNvPr id="33" name="Textfeld 32">
              <a:extLst>
                <a:ext uri="{FF2B5EF4-FFF2-40B4-BE49-F238E27FC236}">
                  <a16:creationId xmlns:a16="http://schemas.microsoft.com/office/drawing/2014/main" id="{2DD9F7B9-699B-8A4D-85E7-24DB2859521E}"/>
                </a:ext>
              </a:extLst>
            </p:cNvPr>
            <p:cNvSpPr txBox="1"/>
            <p:nvPr/>
          </p:nvSpPr>
          <p:spPr>
            <a:xfrm>
              <a:off x="189448" y="4954406"/>
              <a:ext cx="38481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Beam offset oscillations (coherent): </a:t>
              </a: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C287F5EA-B34F-0646-B99E-F8D920D92F4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99368" y="5614987"/>
              <a:ext cx="3860800" cy="520700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BF8619A8-F86B-D449-A1CD-49D461779F69}"/>
              </a:ext>
            </a:extLst>
          </p:cNvPr>
          <p:cNvGrpSpPr/>
          <p:nvPr/>
        </p:nvGrpSpPr>
        <p:grpSpPr>
          <a:xfrm>
            <a:off x="309262" y="4235480"/>
            <a:ext cx="6920262" cy="468000"/>
            <a:chOff x="309262" y="4235480"/>
            <a:chExt cx="6920262" cy="468000"/>
          </a:xfrm>
        </p:grpSpPr>
        <p:grpSp>
          <p:nvGrpSpPr>
            <p:cNvPr id="24" name="Gruppieren 23">
              <a:extLst>
                <a:ext uri="{FF2B5EF4-FFF2-40B4-BE49-F238E27FC236}">
                  <a16:creationId xmlns:a16="http://schemas.microsoft.com/office/drawing/2014/main" id="{22CBF1BD-547F-1A48-9E2E-DFFA468D599F}"/>
                </a:ext>
              </a:extLst>
            </p:cNvPr>
            <p:cNvGrpSpPr/>
            <p:nvPr/>
          </p:nvGrpSpPr>
          <p:grpSpPr>
            <a:xfrm>
              <a:off x="309262" y="4256759"/>
              <a:ext cx="3939989" cy="369332"/>
              <a:chOff x="592138" y="4425788"/>
              <a:chExt cx="3939989" cy="369332"/>
            </a:xfrm>
          </p:grpSpPr>
          <p:graphicFrame>
            <p:nvGraphicFramePr>
              <p:cNvPr id="26" name="Object 3">
                <a:extLst>
                  <a:ext uri="{FF2B5EF4-FFF2-40B4-BE49-F238E27FC236}">
                    <a16:creationId xmlns:a16="http://schemas.microsoft.com/office/drawing/2014/main" id="{028A4D3F-0189-2342-AE33-2F83241A97B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5766222"/>
                  </p:ext>
                </p:extLst>
              </p:nvPr>
            </p:nvGraphicFramePr>
            <p:xfrm>
              <a:off x="3154177" y="4447735"/>
              <a:ext cx="1377950" cy="32543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55704" name="Equation" r:id="rId10" imgW="1028520" imgH="241200" progId="Equation.DSMT4">
                      <p:embed/>
                    </p:oleObj>
                  </mc:Choice>
                  <mc:Fallback>
                    <p:oleObj name="Equation" r:id="rId10" imgW="1028520" imgH="241200" progId="Equation.DSMT4">
                      <p:embed/>
                      <p:pic>
                        <p:nvPicPr>
                          <p:cNvPr id="24" name="Object 3">
                            <a:extLst>
                              <a:ext uri="{FF2B5EF4-FFF2-40B4-BE49-F238E27FC236}">
                                <a16:creationId xmlns:a16="http://schemas.microsoft.com/office/drawing/2014/main" id="{A5CFBA36-2675-1F41-98F5-00407D2BB851}"/>
                              </a:ext>
                            </a:extLst>
                          </p:cNvPr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154177" y="4447735"/>
                            <a:ext cx="1377950" cy="32543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=""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=""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="" xmlns:a14="http://schemas.microsoft.com/office/drawing/2010/main">
                                <a:effectLst>
                                  <a:outerShdw blurRad="63500" dist="38099" dir="2700000" algn="ctr" rotWithShape="0">
                                    <a:schemeClr val="bg2">
                                      <a:alpha val="74998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7" name="Textfeld 26">
                <a:extLst>
                  <a:ext uri="{FF2B5EF4-FFF2-40B4-BE49-F238E27FC236}">
                    <a16:creationId xmlns:a16="http://schemas.microsoft.com/office/drawing/2014/main" id="{FD848B5C-CA0D-C545-9852-3A9CBF21221F}"/>
                  </a:ext>
                </a:extLst>
              </p:cNvPr>
              <p:cNvSpPr txBox="1"/>
              <p:nvPr/>
            </p:nvSpPr>
            <p:spPr>
              <a:xfrm>
                <a:off x="592138" y="4425788"/>
                <a:ext cx="25442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b="1" dirty="0"/>
                  <a:t>Incoherent tune shift:</a:t>
                </a:r>
              </a:p>
            </p:txBody>
          </p:sp>
        </p:grpSp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19A5BBB5-0837-5E48-A8B1-AE10589896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861444" y="4235480"/>
              <a:ext cx="2368080" cy="46800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E70BEDD-C0DE-4B44-971C-71239CF26DF3}"/>
              </a:ext>
            </a:extLst>
          </p:cNvPr>
          <p:cNvGrpSpPr/>
          <p:nvPr/>
        </p:nvGrpSpPr>
        <p:grpSpPr>
          <a:xfrm>
            <a:off x="4580505" y="4954406"/>
            <a:ext cx="2964294" cy="1354914"/>
            <a:chOff x="4580505" y="4954406"/>
            <a:chExt cx="2964294" cy="1354914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23AC03B-CB45-2946-91BF-317D67CF9CB3}"/>
                </a:ext>
              </a:extLst>
            </p:cNvPr>
            <p:cNvSpPr/>
            <p:nvPr/>
          </p:nvSpPr>
          <p:spPr>
            <a:xfrm>
              <a:off x="4580505" y="4954406"/>
              <a:ext cx="2964294" cy="135491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0" name="Textfeld 29">
              <a:extLst>
                <a:ext uri="{FF2B5EF4-FFF2-40B4-BE49-F238E27FC236}">
                  <a16:creationId xmlns:a16="http://schemas.microsoft.com/office/drawing/2014/main" id="{C081ABA3-9D35-724D-9324-BFD359A339A7}"/>
                </a:ext>
              </a:extLst>
            </p:cNvPr>
            <p:cNvSpPr txBox="1"/>
            <p:nvPr/>
          </p:nvSpPr>
          <p:spPr>
            <a:xfrm>
              <a:off x="4868001" y="5068386"/>
              <a:ext cx="23775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Coherent tune shift:</a:t>
              </a:r>
            </a:p>
          </p:txBody>
        </p:sp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CDB9484D-9D07-B745-853E-651172107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771588" y="5585440"/>
              <a:ext cx="2570400" cy="504000"/>
            </a:xfrm>
            <a:prstGeom prst="rect">
              <a:avLst/>
            </a:prstGeom>
          </p:spPr>
        </p:pic>
      </p:grpSp>
      <p:sp>
        <p:nvSpPr>
          <p:cNvPr id="13" name="Line 190">
            <a:extLst>
              <a:ext uri="{FF2B5EF4-FFF2-40B4-BE49-F238E27FC236}">
                <a16:creationId xmlns:a16="http://schemas.microsoft.com/office/drawing/2014/main" id="{0127A83E-FD6A-1349-B1B9-D35F653DFC2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09602" y="1957476"/>
            <a:ext cx="3810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135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D1772A9-8D5F-1643-ACED-8C8F4189A5C2}"/>
              </a:ext>
            </a:extLst>
          </p:cNvPr>
          <p:cNvSpPr/>
          <p:nvPr/>
        </p:nvSpPr>
        <p:spPr>
          <a:xfrm>
            <a:off x="127991" y="4594947"/>
            <a:ext cx="3797553" cy="7878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9FC4BD92-4851-384A-A883-BBB6FB0E8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63" y="479045"/>
            <a:ext cx="7102541" cy="820635"/>
          </a:xfrm>
        </p:spPr>
        <p:txBody>
          <a:bodyPr/>
          <a:lstStyle/>
          <a:p>
            <a:r>
              <a:rPr lang="de-DE" dirty="0" err="1"/>
              <a:t>Instability</a:t>
            </a:r>
            <a:r>
              <a:rPr lang="de-DE" dirty="0"/>
              <a:t> </a:t>
            </a:r>
            <a:r>
              <a:rPr lang="de-DE" dirty="0" err="1"/>
              <a:t>growth</a:t>
            </a:r>
            <a:r>
              <a:rPr lang="de-DE" dirty="0"/>
              <a:t> rate (</a:t>
            </a:r>
            <a:r>
              <a:rPr lang="de-DE" dirty="0" err="1"/>
              <a:t>coasting</a:t>
            </a:r>
            <a:r>
              <a:rPr lang="de-DE" dirty="0"/>
              <a:t> </a:t>
            </a:r>
            <a:r>
              <a:rPr lang="de-DE" dirty="0" err="1"/>
              <a:t>beams</a:t>
            </a:r>
            <a:r>
              <a:rPr lang="de-DE" dirty="0"/>
              <a:t>)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8770F6C-7237-B84B-8E33-257419637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65" y="1876677"/>
            <a:ext cx="1701818" cy="468000"/>
          </a:xfrm>
          <a:prstGeom prst="rect">
            <a:avLst/>
          </a:prstGeom>
        </p:spPr>
      </p:pic>
      <p:grpSp>
        <p:nvGrpSpPr>
          <p:cNvPr id="20" name="Gruppieren 10">
            <a:extLst>
              <a:ext uri="{FF2B5EF4-FFF2-40B4-BE49-F238E27FC236}">
                <a16:creationId xmlns:a16="http://schemas.microsoft.com/office/drawing/2014/main" id="{00EC9708-7BE9-484C-A626-EF94C012004E}"/>
              </a:ext>
            </a:extLst>
          </p:cNvPr>
          <p:cNvGrpSpPr/>
          <p:nvPr/>
        </p:nvGrpSpPr>
        <p:grpSpPr>
          <a:xfrm>
            <a:off x="100253" y="2535360"/>
            <a:ext cx="5082875" cy="1162102"/>
            <a:chOff x="144257" y="2395486"/>
            <a:chExt cx="5082875" cy="1162102"/>
          </a:xfrm>
        </p:grpSpPr>
        <p:graphicFrame>
          <p:nvGraphicFramePr>
            <p:cNvPr id="21" name="Object 70">
              <a:extLst>
                <a:ext uri="{FF2B5EF4-FFF2-40B4-BE49-F238E27FC236}">
                  <a16:creationId xmlns:a16="http://schemas.microsoft.com/office/drawing/2014/main" id="{1C8BF443-0E9C-804A-A9D8-4985E87AC24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282668599"/>
                </p:ext>
              </p:extLst>
            </p:nvPr>
          </p:nvGraphicFramePr>
          <p:xfrm>
            <a:off x="2811463" y="2873375"/>
            <a:ext cx="1206500" cy="684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705" name="Equation" r:id="rId4" imgW="850680" imgH="482400" progId="Equation.DSMT4">
                    <p:embed/>
                  </p:oleObj>
                </mc:Choice>
                <mc:Fallback>
                  <p:oleObj name="Equation" r:id="rId4" imgW="850680" imgH="482400" progId="Equation.DSMT4">
                    <p:embed/>
                    <p:pic>
                      <p:nvPicPr>
                        <p:cNvPr id="12" name="Object 70">
                          <a:extLst>
                            <a:ext uri="{FF2B5EF4-FFF2-40B4-BE49-F238E27FC236}">
                              <a16:creationId xmlns:a16="http://schemas.microsoft.com/office/drawing/2014/main" id="{2C96D7F3-3DF7-EE4B-8CCC-CDF89EA1A37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2811463" y="2873375"/>
                          <a:ext cx="1206500" cy="68421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Textfeld 12">
              <a:extLst>
                <a:ext uri="{FF2B5EF4-FFF2-40B4-BE49-F238E27FC236}">
                  <a16:creationId xmlns:a16="http://schemas.microsoft.com/office/drawing/2014/main" id="{79CE0A47-8460-8947-AF6A-3F8921770C34}"/>
                </a:ext>
              </a:extLst>
            </p:cNvPr>
            <p:cNvSpPr txBox="1"/>
            <p:nvPr/>
          </p:nvSpPr>
          <p:spPr>
            <a:xfrm>
              <a:off x="144257" y="2395486"/>
              <a:ext cx="39805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(</a:t>
              </a:r>
              <a:r>
                <a:rPr lang="de-DE" dirty="0" err="1"/>
                <a:t>Thick</a:t>
              </a:r>
              <a:r>
                <a:rPr lang="de-DE" dirty="0"/>
                <a:t> wall) </a:t>
              </a:r>
              <a:r>
                <a:rPr lang="de-DE" dirty="0" err="1"/>
                <a:t>resistive</a:t>
              </a:r>
              <a:r>
                <a:rPr lang="de-DE" dirty="0"/>
                <a:t> wall </a:t>
              </a:r>
              <a:r>
                <a:rPr lang="de-DE" dirty="0" err="1"/>
                <a:t>impedance</a:t>
              </a:r>
              <a:r>
                <a:rPr lang="de-DE" dirty="0"/>
                <a:t>:</a:t>
              </a:r>
            </a:p>
          </p:txBody>
        </p:sp>
        <p:sp>
          <p:nvSpPr>
            <p:cNvPr id="23" name="Textfeld 13">
              <a:extLst>
                <a:ext uri="{FF2B5EF4-FFF2-40B4-BE49-F238E27FC236}">
                  <a16:creationId xmlns:a16="http://schemas.microsoft.com/office/drawing/2014/main" id="{8A3BD857-B466-A545-8A22-7CF9F4DB1545}"/>
                </a:ext>
              </a:extLst>
            </p:cNvPr>
            <p:cNvSpPr txBox="1"/>
            <p:nvPr/>
          </p:nvSpPr>
          <p:spPr>
            <a:xfrm>
              <a:off x="3970057" y="3069995"/>
              <a:ext cx="12570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(skin depth)</a:t>
              </a:r>
            </a:p>
          </p:txBody>
        </p:sp>
        <p:graphicFrame>
          <p:nvGraphicFramePr>
            <p:cNvPr id="24" name="Objekt 14">
              <a:extLst>
                <a:ext uri="{FF2B5EF4-FFF2-40B4-BE49-F238E27FC236}">
                  <a16:creationId xmlns:a16="http://schemas.microsoft.com/office/drawing/2014/main" id="{86A2D4FB-F382-2349-927D-98256DB03EEB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667778665"/>
                </p:ext>
              </p:extLst>
            </p:nvPr>
          </p:nvGraphicFramePr>
          <p:xfrm>
            <a:off x="358775" y="2863850"/>
            <a:ext cx="2306638" cy="647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6706" name="Equation" r:id="rId6" imgW="1536480" imgH="431640" progId="Equation.DSMT4">
                    <p:embed/>
                  </p:oleObj>
                </mc:Choice>
                <mc:Fallback>
                  <p:oleObj name="Equation" r:id="rId6" imgW="1536480" imgH="431640" progId="Equation.DSMT4">
                    <p:embed/>
                    <p:pic>
                      <p:nvPicPr>
                        <p:cNvPr id="15" name="Objekt 14">
                          <a:extLst>
                            <a:ext uri="{FF2B5EF4-FFF2-40B4-BE49-F238E27FC236}">
                              <a16:creationId xmlns:a16="http://schemas.microsoft.com/office/drawing/2014/main" id="{641F3BAC-800A-9140-8FA2-0ABBB44BA98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358775" y="2863850"/>
                          <a:ext cx="2306638" cy="6477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9" name="Textfeld 19">
            <a:extLst>
              <a:ext uri="{FF2B5EF4-FFF2-40B4-BE49-F238E27FC236}">
                <a16:creationId xmlns:a16="http://schemas.microsoft.com/office/drawing/2014/main" id="{8428BC0E-3CE1-4047-9F90-76A3E2F423F8}"/>
              </a:ext>
            </a:extLst>
          </p:cNvPr>
          <p:cNvSpPr txBox="1"/>
          <p:nvPr/>
        </p:nvSpPr>
        <p:spPr>
          <a:xfrm>
            <a:off x="88630" y="4022043"/>
            <a:ext cx="2428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Instability</a:t>
            </a:r>
            <a:r>
              <a:rPr lang="de-DE" dirty="0"/>
              <a:t> </a:t>
            </a:r>
            <a:r>
              <a:rPr lang="de-DE" dirty="0" err="1"/>
              <a:t>growth</a:t>
            </a:r>
            <a:r>
              <a:rPr lang="de-DE" dirty="0"/>
              <a:t> rate: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95A74D6-FB39-3241-8E72-5B4B90093FCF}"/>
                  </a:ext>
                </a:extLst>
              </p:cNvPr>
              <p:cNvSpPr txBox="1"/>
              <p:nvPr/>
            </p:nvSpPr>
            <p:spPr>
              <a:xfrm>
                <a:off x="2659479" y="1973904"/>
                <a:ext cx="26449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⇒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95A74D6-FB39-3241-8E72-5B4B90093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59479" y="1973904"/>
                <a:ext cx="264495" cy="276999"/>
              </a:xfrm>
              <a:prstGeom prst="rect">
                <a:avLst/>
              </a:prstGeom>
              <a:blipFill>
                <a:blip r:embed="rId8"/>
                <a:stretch>
                  <a:fillRect l="-9091" r="-9091" b="-434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9D97E32-F259-B944-ADD8-5B761A9A07D2}"/>
                  </a:ext>
                </a:extLst>
              </p:cNvPr>
              <p:cNvSpPr txBox="1"/>
              <p:nvPr/>
            </p:nvSpPr>
            <p:spPr>
              <a:xfrm>
                <a:off x="5737622" y="1815881"/>
                <a:ext cx="1744902" cy="56534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acc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num>
                        <m:den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9D97E32-F259-B944-ADD8-5B761A9A07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7622" y="1815881"/>
                <a:ext cx="1744902" cy="565348"/>
              </a:xfrm>
              <a:prstGeom prst="rect">
                <a:avLst/>
              </a:prstGeom>
              <a:blipFill>
                <a:blip r:embed="rId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Grafik 2">
            <a:extLst>
              <a:ext uri="{FF2B5EF4-FFF2-40B4-BE49-F238E27FC236}">
                <a16:creationId xmlns:a16="http://schemas.microsoft.com/office/drawing/2014/main" id="{D9F1E480-A820-EC45-BCDF-5B1CD302CB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68694" y="1816588"/>
            <a:ext cx="2203200" cy="5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B7FFF57-4F1F-0941-80D3-2CEABAD4D98A}"/>
                  </a:ext>
                </a:extLst>
              </p:cNvPr>
              <p:cNvSpPr txBox="1"/>
              <p:nvPr/>
            </p:nvSpPr>
            <p:spPr>
              <a:xfrm>
                <a:off x="2541557" y="4062257"/>
                <a:ext cx="1300804" cy="28732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sSup>
                        <m:sSup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sup>
                      </m:sSup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B7FFF57-4F1F-0941-80D3-2CEABAD4D9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1557" y="4062257"/>
                <a:ext cx="1300804" cy="287323"/>
              </a:xfrm>
              <a:prstGeom prst="rect">
                <a:avLst/>
              </a:prstGeom>
              <a:blipFill>
                <a:blip r:embed="rId11"/>
                <a:stretch>
                  <a:fillRect l="-962" t="-8696" b="-434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60780484-70F6-814B-99B3-8915ADECAB3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1406" y="4644753"/>
            <a:ext cx="3449454" cy="612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A92486B-B148-0048-BA73-BF3F7DB6494A}"/>
                  </a:ext>
                </a:extLst>
              </p:cNvPr>
              <p:cNvSpPr txBox="1"/>
              <p:nvPr/>
            </p:nvSpPr>
            <p:spPr>
              <a:xfrm>
                <a:off x="7290887" y="1936154"/>
                <a:ext cx="151733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/>
                  <a:t>(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de-DE" dirty="0" err="1"/>
                  <a:t>function</a:t>
                </a:r>
                <a:r>
                  <a:rPr lang="de-DE" dirty="0"/>
                  <a:t>)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A92486B-B148-0048-BA73-BF3F7DB649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0887" y="1936154"/>
                <a:ext cx="1517338" cy="369332"/>
              </a:xfrm>
              <a:prstGeom prst="rect">
                <a:avLst/>
              </a:prstGeom>
              <a:blipFill>
                <a:blip r:embed="rId13"/>
                <a:stretch>
                  <a:fillRect l="-2479" t="-3226" r="-1653" b="-2258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6B7549AB-39C5-4248-9DAF-8E91DC4D8815}"/>
              </a:ext>
            </a:extLst>
          </p:cNvPr>
          <p:cNvGrpSpPr/>
          <p:nvPr/>
        </p:nvGrpSpPr>
        <p:grpSpPr>
          <a:xfrm>
            <a:off x="127991" y="2572928"/>
            <a:ext cx="8839508" cy="3324797"/>
            <a:chOff x="127991" y="2572928"/>
            <a:chExt cx="8839508" cy="3324797"/>
          </a:xfrm>
        </p:grpSpPr>
        <p:sp>
          <p:nvSpPr>
            <p:cNvPr id="30" name="Textfeld 20">
              <a:extLst>
                <a:ext uri="{FF2B5EF4-FFF2-40B4-BE49-F238E27FC236}">
                  <a16:creationId xmlns:a16="http://schemas.microsoft.com/office/drawing/2014/main" id="{40C0E29A-9014-CF47-B0E5-AB244EC472D0}"/>
                </a:ext>
              </a:extLst>
            </p:cNvPr>
            <p:cNvSpPr txBox="1"/>
            <p:nvPr/>
          </p:nvSpPr>
          <p:spPr>
            <a:xfrm>
              <a:off x="127991" y="5528393"/>
              <a:ext cx="23391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Betatron </a:t>
              </a:r>
              <a:r>
                <a:rPr lang="de-DE" b="1" dirty="0" err="1"/>
                <a:t>sideband</a:t>
              </a:r>
              <a:r>
                <a:rPr lang="de-DE" b="1" dirty="0"/>
                <a:t> </a:t>
              </a:r>
              <a:r>
                <a:rPr lang="de-DE" dirty="0"/>
                <a:t>: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75EC012-0E62-DB48-B6B3-C9C11743ACDF}"/>
                    </a:ext>
                  </a:extLst>
                </p:cNvPr>
                <p:cNvSpPr txBox="1"/>
                <p:nvPr/>
              </p:nvSpPr>
              <p:spPr>
                <a:xfrm>
                  <a:off x="2454626" y="5574559"/>
                  <a:ext cx="15778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de-DE" b="0" dirty="0"/>
                </a:p>
              </p:txBody>
            </p:sp>
          </mc:Choice>
          <mc:Fallback xmlns="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E75EC012-0E62-DB48-B6B3-C9C11743ACD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4626" y="5574559"/>
                  <a:ext cx="1577868" cy="276999"/>
                </a:xfrm>
                <a:prstGeom prst="rect">
                  <a:avLst/>
                </a:prstGeom>
                <a:blipFill>
                  <a:blip r:embed="rId14"/>
                  <a:stretch>
                    <a:fillRect l="-794" b="-26087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2DA738A-78A6-8445-A5A2-9C852B182396}"/>
                </a:ext>
              </a:extLst>
            </p:cNvPr>
            <p:cNvGrpSpPr/>
            <p:nvPr/>
          </p:nvGrpSpPr>
          <p:grpSpPr>
            <a:xfrm>
              <a:off x="4139952" y="2572928"/>
              <a:ext cx="4827547" cy="3322568"/>
              <a:chOff x="4139952" y="2572928"/>
              <a:chExt cx="4827547" cy="3322568"/>
            </a:xfrm>
          </p:grpSpPr>
          <p:pic>
            <p:nvPicPr>
              <p:cNvPr id="15" name="Picture 1032">
                <a:extLst>
                  <a:ext uri="{FF2B5EF4-FFF2-40B4-BE49-F238E27FC236}">
                    <a16:creationId xmlns:a16="http://schemas.microsoft.com/office/drawing/2014/main" id="{69F07C94-B036-DD42-99BD-E28E5EDA40B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39952" y="3650331"/>
                <a:ext cx="4827547" cy="224516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cxnSp>
            <p:nvCxnSpPr>
              <p:cNvPr id="16" name="Straight Connector 31">
                <a:extLst>
                  <a:ext uri="{FF2B5EF4-FFF2-40B4-BE49-F238E27FC236}">
                    <a16:creationId xmlns:a16="http://schemas.microsoft.com/office/drawing/2014/main" id="{DFC56622-45F0-FF48-A29D-B4F9C8DCC1BA}"/>
                  </a:ext>
                </a:extLst>
              </p:cNvPr>
              <p:cNvCxnSpPr/>
              <p:nvPr/>
            </p:nvCxnSpPr>
            <p:spPr>
              <a:xfrm>
                <a:off x="6732240" y="4745597"/>
                <a:ext cx="288032" cy="936104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32">
                <a:extLst>
                  <a:ext uri="{FF2B5EF4-FFF2-40B4-BE49-F238E27FC236}">
                    <a16:creationId xmlns:a16="http://schemas.microsoft.com/office/drawing/2014/main" id="{E1BDF0E8-DB50-CA4A-906B-18FB7F917A47}"/>
                  </a:ext>
                </a:extLst>
              </p:cNvPr>
              <p:cNvCxnSpPr/>
              <p:nvPr/>
            </p:nvCxnSpPr>
            <p:spPr>
              <a:xfrm flipV="1">
                <a:off x="6732240" y="4385557"/>
                <a:ext cx="1827797" cy="36004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Rectangle 36">
                <a:extLst>
                  <a:ext uri="{FF2B5EF4-FFF2-40B4-BE49-F238E27FC236}">
                    <a16:creationId xmlns:a16="http://schemas.microsoft.com/office/drawing/2014/main" id="{4875067D-BC91-ED44-9DCB-8F79E51A0685}"/>
                  </a:ext>
                </a:extLst>
              </p:cNvPr>
              <p:cNvSpPr/>
              <p:nvPr/>
            </p:nvSpPr>
            <p:spPr>
              <a:xfrm>
                <a:off x="7108778" y="4734729"/>
                <a:ext cx="631573" cy="4320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37">
                <a:extLst>
                  <a:ext uri="{FF2B5EF4-FFF2-40B4-BE49-F238E27FC236}">
                    <a16:creationId xmlns:a16="http://schemas.microsoft.com/office/drawing/2014/main" id="{D825F250-8049-AE49-9D88-DD364B169B41}"/>
                  </a:ext>
                </a:extLst>
              </p:cNvPr>
              <p:cNvSpPr/>
              <p:nvPr/>
            </p:nvSpPr>
            <p:spPr>
              <a:xfrm>
                <a:off x="5132750" y="4205120"/>
                <a:ext cx="631573" cy="4320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graphicFrame>
                <p:nvGraphicFramePr>
                  <p:cNvPr id="32" name="Object 35">
                    <a:extLst>
                      <a:ext uri="{FF2B5EF4-FFF2-40B4-BE49-F238E27FC236}">
                        <a16:creationId xmlns:a16="http://schemas.microsoft.com/office/drawing/2014/main" id="{1ED8B15A-4E57-5F4F-8480-F57FD557829B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508022188"/>
                      </p:ext>
                    </p:extLst>
                  </p:nvPr>
                </p:nvGraphicFramePr>
                <p:xfrm>
                  <a:off x="6807394" y="4745597"/>
                  <a:ext cx="901700" cy="285750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56707" name="Equation" r:id="rId16" imgW="558720" imgH="177480" progId="Equation.DSMT4">
                          <p:embed/>
                        </p:oleObj>
                      </mc:Choice>
                      <mc:Fallback>
                        <p:oleObj name="Equation" r:id="rId16" imgW="558720" imgH="177480" progId="Equation.DSMT4">
                          <p:embed/>
                          <p:pic>
                            <p:nvPicPr>
                              <p:cNvPr id="23" name="Object 35">
                                <a:extLst>
                                  <a:ext uri="{FF2B5EF4-FFF2-40B4-BE49-F238E27FC236}">
                                    <a16:creationId xmlns:a16="http://schemas.microsoft.com/office/drawing/2014/main" id="{A3AE4E7C-3BA5-354D-B7F0-2652130D8560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7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6807394" y="4745597"/>
                                <a:ext cx="901700" cy="285750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Choice>
            <mc:Fallback xmlns="">
              <p:graphicFrame>
                <p:nvGraphicFramePr>
                  <p:cNvPr id="32" name="Object 35">
                    <a:extLst>
                      <a:ext uri="{FF2B5EF4-FFF2-40B4-BE49-F238E27FC236}">
                        <a16:creationId xmlns:a16="http://schemas.microsoft.com/office/drawing/2014/main" id="{1ED8B15A-4E57-5F4F-8480-F57FD557829B}"/>
                      </a:ext>
                    </a:extLst>
                  </p:cNvPr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508022188"/>
                      </p:ext>
                    </p:extLst>
                  </p:nvPr>
                </p:nvGraphicFramePr>
                <p:xfrm>
                  <a:off x="6807394" y="4745597"/>
                  <a:ext cx="901700" cy="285750"/>
                </p:xfrm>
                <a:graphic>
                  <a:graphicData uri="http://schemas.openxmlformats.org/presentationml/2006/ole">
                    <mc:AlternateContent>
                      <mc:Choice xmlns:v="urn:schemas-microsoft-com:vml" Requires="v">
                        <p:oleObj spid="_x0000_s56683" name="Equation" r:id="rId18" imgW="558720" imgH="177480" progId="Equation.DSMT4">
                          <p:embed/>
                        </p:oleObj>
                      </mc:Choice>
                      <mc:Fallback>
                        <p:oleObj name="Equation" r:id="rId18" imgW="558720" imgH="177480" progId="Equation.DSMT4">
                          <p:embed/>
                          <p:pic>
                            <p:nvPicPr>
                              <p:cNvPr id="23" name="Object 35">
                                <a:extLst>
                                  <a:ext uri="{FF2B5EF4-FFF2-40B4-BE49-F238E27FC236}">
                                    <a16:creationId xmlns:a16="http://schemas.microsoft.com/office/drawing/2014/main" id="{A3AE4E7C-3BA5-354D-B7F0-2652130D8560}"/>
                                  </a:ext>
                                </a:extLst>
                              </p:cNvPr>
                              <p:cNvPicPr/>
                              <p:nvPr/>
                            </p:nvPicPr>
                            <p:blipFill>
                              <a:blip r:embed="rId19"/>
                              <a:stretch>
                                <a:fillRect/>
                              </a:stretch>
                            </p:blipFill>
                            <p:spPr>
                              <a:xfrm>
                                <a:off x="6807394" y="4745597"/>
                                <a:ext cx="901700" cy="285750"/>
                              </a:xfrm>
                              <a:prstGeom prst="rect">
                                <a:avLst/>
                              </a:prstGeom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11507100-9605-784C-AD6B-87EBA888A9BE}"/>
                      </a:ext>
                    </a:extLst>
                  </p:cNvPr>
                  <p:cNvSpPr txBox="1"/>
                  <p:nvPr/>
                </p:nvSpPr>
                <p:spPr>
                  <a:xfrm>
                    <a:off x="5857451" y="3477984"/>
                    <a:ext cx="2037609" cy="289118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̅"/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d>
                            <m:d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̂"/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sSup>
                            <m:sSup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p>
                        </m:oMath>
                      </m:oMathPara>
                    </a14:m>
                    <a:endParaRPr lang="de-DE" dirty="0"/>
                  </a:p>
                </p:txBody>
              </p:sp>
            </mc:Choice>
            <mc:Fallback xmlns="">
              <p:sp>
                <p:nvSpPr>
                  <p:cNvPr id="4" name="TextBox 3">
                    <a:extLst>
                      <a:ext uri="{FF2B5EF4-FFF2-40B4-BE49-F238E27FC236}">
                        <a16:creationId xmlns:a16="http://schemas.microsoft.com/office/drawing/2014/main" id="{11507100-9605-784C-AD6B-87EBA888A9BE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57451" y="3477984"/>
                    <a:ext cx="2037609" cy="289118"/>
                  </a:xfrm>
                  <a:prstGeom prst="rect">
                    <a:avLst/>
                  </a:prstGeom>
                  <a:blipFill>
                    <a:blip r:embed="rId20"/>
                    <a:stretch>
                      <a:fillRect l="-617" t="-8333" r="-1235" b="-4167"/>
                    </a:stretch>
                  </a:blipFill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F6299FED-9B43-D546-9B7E-A8AD67210D86}"/>
                      </a:ext>
                    </a:extLst>
                  </p:cNvPr>
                  <p:cNvSpPr txBox="1"/>
                  <p:nvPr/>
                </p:nvSpPr>
                <p:spPr>
                  <a:xfrm>
                    <a:off x="4867753" y="4265912"/>
                    <a:ext cx="63075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=4</m:t>
                          </m:r>
                        </m:oMath>
                      </m:oMathPara>
                    </a14:m>
                    <a:endParaRPr lang="de-DE" dirty="0"/>
                  </a:p>
                </p:txBody>
              </p:sp>
            </mc:Choice>
            <mc:Fallback xmlns="">
              <p:sp>
                <p:nvSpPr>
                  <p:cNvPr id="5" name="TextBox 4">
                    <a:extLst>
                      <a:ext uri="{FF2B5EF4-FFF2-40B4-BE49-F238E27FC236}">
                        <a16:creationId xmlns:a16="http://schemas.microsoft.com/office/drawing/2014/main" id="{F6299FED-9B43-D546-9B7E-A8AD67210D8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867753" y="4265912"/>
                    <a:ext cx="630750" cy="276999"/>
                  </a:xfrm>
                  <a:prstGeom prst="rect">
                    <a:avLst/>
                  </a:prstGeom>
                  <a:blipFill>
                    <a:blip r:embed="rId21"/>
                    <a:stretch>
                      <a:fillRect l="-1961" r="-5882" b="-9091"/>
                    </a:stretch>
                  </a:blipFill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50D74167-2221-C642-92B2-11ACFB6C51C8}"/>
                      </a:ext>
                    </a:extLst>
                  </p:cNvPr>
                  <p:cNvSpPr txBox="1"/>
                  <p:nvPr/>
                </p:nvSpPr>
                <p:spPr>
                  <a:xfrm>
                    <a:off x="5857451" y="3034205"/>
                    <a:ext cx="2047740" cy="28591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acc>
                            <m:accPr>
                              <m:chr m:val="̅"/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d>
                            <m:d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𝜃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̂"/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sSup>
                            <m:sSup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±</m:t>
                              </m:r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sSub>
                                <m:sSubPr>
                                  <m:ctrlP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b>
                                  <m: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𝑄𝑡</m:t>
                              </m:r>
                            </m:sup>
                          </m:sSup>
                        </m:oMath>
                      </m:oMathPara>
                    </a14:m>
                    <a:endParaRPr lang="de-DE" dirty="0"/>
                  </a:p>
                </p:txBody>
              </p:sp>
            </mc:Choice>
            <mc:Fallback xmlns="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50D74167-2221-C642-92B2-11ACFB6C51C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857451" y="3034205"/>
                    <a:ext cx="2047740" cy="285912"/>
                  </a:xfrm>
                  <a:prstGeom prst="rect">
                    <a:avLst/>
                  </a:prstGeom>
                  <a:blipFill>
                    <a:blip r:embed="rId22"/>
                    <a:stretch>
                      <a:fillRect t="-8696" b="-13043"/>
                    </a:stretch>
                  </a:blipFill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911AE12-4157-1141-AAFB-47F441987871}"/>
                  </a:ext>
                </a:extLst>
              </p:cNvPr>
              <p:cNvSpPr txBox="1"/>
              <p:nvPr/>
            </p:nvSpPr>
            <p:spPr>
              <a:xfrm>
                <a:off x="5791049" y="2572928"/>
                <a:ext cx="226215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dirty="0"/>
                  <a:t>Offset </a:t>
                </a:r>
                <a:r>
                  <a:rPr lang="de-DE" b="1" dirty="0" err="1"/>
                  <a:t>oscillations</a:t>
                </a:r>
                <a:r>
                  <a:rPr lang="de-DE" b="1" dirty="0"/>
                  <a:t>:</a:t>
                </a:r>
              </a:p>
            </p:txBody>
          </p:sp>
        </p:grp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40DFACA-20EF-004B-A665-454E228E6BB8}"/>
              </a:ext>
            </a:extLst>
          </p:cNvPr>
          <p:cNvSpPr txBox="1"/>
          <p:nvPr/>
        </p:nvSpPr>
        <p:spPr>
          <a:xfrm>
            <a:off x="662014" y="1422687"/>
            <a:ext cx="1479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(</a:t>
            </a:r>
            <a:r>
              <a:rPr lang="de-DE" dirty="0" err="1"/>
              <a:t>from</a:t>
            </a:r>
            <a:r>
              <a:rPr lang="de-DE" dirty="0"/>
              <a:t> Part 1)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C183EC9-BB65-234F-BE9F-7E21741D30CB}"/>
                  </a:ext>
                </a:extLst>
              </p:cNvPr>
              <p:cNvSpPr txBox="1"/>
              <p:nvPr/>
            </p:nvSpPr>
            <p:spPr>
              <a:xfrm>
                <a:off x="2074809" y="6003287"/>
                <a:ext cx="247978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de-DE" b="0" dirty="0"/>
                  <a:t>: </a:t>
                </a:r>
                <a:r>
                  <a:rPr lang="de-DE" b="0" dirty="0" err="1"/>
                  <a:t>revolution</a:t>
                </a:r>
                <a:r>
                  <a:rPr lang="de-DE" b="0" dirty="0"/>
                  <a:t> </a:t>
                </a:r>
                <a:r>
                  <a:rPr lang="de-DE" b="0" dirty="0" err="1"/>
                  <a:t>frequency</a:t>
                </a:r>
                <a:endParaRPr lang="de-DE" b="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C183EC9-BB65-234F-BE9F-7E21741D30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74809" y="6003287"/>
                <a:ext cx="2479781" cy="276999"/>
              </a:xfrm>
              <a:prstGeom prst="rect">
                <a:avLst/>
              </a:prstGeom>
              <a:blipFill>
                <a:blip r:embed="rId23"/>
                <a:stretch>
                  <a:fillRect l="-2030" t="-21739" r="-4569" b="-4347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20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A06913-B179-9347-B6FE-5E367F75E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605" y="496020"/>
            <a:ext cx="6642117" cy="838200"/>
          </a:xfrm>
        </p:spPr>
        <p:txBody>
          <a:bodyPr/>
          <a:lstStyle/>
          <a:p>
            <a:r>
              <a:rPr lang="de-DE" dirty="0" err="1"/>
              <a:t>Bunched</a:t>
            </a:r>
            <a:r>
              <a:rPr lang="de-DE" dirty="0"/>
              <a:t> </a:t>
            </a:r>
            <a:r>
              <a:rPr lang="de-DE" dirty="0" err="1"/>
              <a:t>beams</a:t>
            </a:r>
            <a:r>
              <a:rPr lang="de-DE" dirty="0"/>
              <a:t>: Transverse </a:t>
            </a:r>
            <a:r>
              <a:rPr lang="de-DE" dirty="0" err="1"/>
              <a:t>head-tail</a:t>
            </a:r>
            <a:r>
              <a:rPr lang="de-DE" dirty="0"/>
              <a:t> </a:t>
            </a:r>
            <a:r>
              <a:rPr lang="de-DE" dirty="0" err="1"/>
              <a:t>modes</a:t>
            </a:r>
            <a:endParaRPr lang="de-DE" dirty="0"/>
          </a:p>
        </p:txBody>
      </p:sp>
      <p:graphicFrame>
        <p:nvGraphicFramePr>
          <p:cNvPr id="14" name="Objekt 13">
            <a:extLst>
              <a:ext uri="{FF2B5EF4-FFF2-40B4-BE49-F238E27FC236}">
                <a16:creationId xmlns:a16="http://schemas.microsoft.com/office/drawing/2014/main" id="{28941D62-6FE2-9B40-8768-880530A4072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996738"/>
              </p:ext>
            </p:extLst>
          </p:nvPr>
        </p:nvGraphicFramePr>
        <p:xfrm>
          <a:off x="787391" y="2731538"/>
          <a:ext cx="1363663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1" name="Equation" r:id="rId3" imgW="825480" imgH="419040" progId="Equation.DSMT4">
                  <p:embed/>
                </p:oleObj>
              </mc:Choice>
              <mc:Fallback>
                <p:oleObj name="Equation" r:id="rId3" imgW="825480" imgH="419040" progId="Equation.DSMT4">
                  <p:embed/>
                  <p:pic>
                    <p:nvPicPr>
                      <p:cNvPr id="5" name="Objekt 4">
                        <a:extLst>
                          <a:ext uri="{FF2B5EF4-FFF2-40B4-BE49-F238E27FC236}">
                            <a16:creationId xmlns:a16="http://schemas.microsoft.com/office/drawing/2014/main" id="{DE807DB5-B178-4D63-B999-2A7E6A09DA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7391" y="2731538"/>
                        <a:ext cx="1363663" cy="692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feld 14">
            <a:extLst>
              <a:ext uri="{FF2B5EF4-FFF2-40B4-BE49-F238E27FC236}">
                <a16:creationId xmlns:a16="http://schemas.microsoft.com/office/drawing/2014/main" id="{69B8B285-AC99-094C-A5EA-632C599DE84D}"/>
              </a:ext>
            </a:extLst>
          </p:cNvPr>
          <p:cNvSpPr txBox="1"/>
          <p:nvPr/>
        </p:nvSpPr>
        <p:spPr>
          <a:xfrm>
            <a:off x="465154" y="2230663"/>
            <a:ext cx="213391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(</a:t>
            </a:r>
            <a:r>
              <a:rPr lang="de-DE" sz="1600" dirty="0" err="1"/>
              <a:t>betatron</a:t>
            </a:r>
            <a:r>
              <a:rPr lang="de-DE" sz="1600" dirty="0"/>
              <a:t> </a:t>
            </a:r>
            <a:r>
              <a:rPr lang="de-DE" sz="1600" dirty="0" err="1"/>
              <a:t>oscillations</a:t>
            </a:r>
            <a:r>
              <a:rPr lang="de-DE" sz="1600" dirty="0"/>
              <a:t>)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1B2BCA1C-6451-DC43-A388-B09592EB6097}"/>
              </a:ext>
            </a:extLst>
          </p:cNvPr>
          <p:cNvSpPr txBox="1"/>
          <p:nvPr/>
        </p:nvSpPr>
        <p:spPr>
          <a:xfrm>
            <a:off x="369196" y="3450737"/>
            <a:ext cx="24529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(</a:t>
            </a:r>
            <a:r>
              <a:rPr lang="de-DE" sz="1600" dirty="0" err="1"/>
              <a:t>synchrotron</a:t>
            </a:r>
            <a:r>
              <a:rPr lang="de-DE" sz="1600" dirty="0"/>
              <a:t> </a:t>
            </a:r>
            <a:r>
              <a:rPr lang="de-DE" sz="1600" dirty="0" err="1"/>
              <a:t>oscillations</a:t>
            </a:r>
            <a:r>
              <a:rPr lang="de-DE" sz="1600" dirty="0"/>
              <a:t>)</a:t>
            </a:r>
          </a:p>
        </p:txBody>
      </p:sp>
      <p:grpSp>
        <p:nvGrpSpPr>
          <p:cNvPr id="18" name="Group 69">
            <a:extLst>
              <a:ext uri="{FF2B5EF4-FFF2-40B4-BE49-F238E27FC236}">
                <a16:creationId xmlns:a16="http://schemas.microsoft.com/office/drawing/2014/main" id="{BABAC51C-0B39-A24A-93D2-DAB2C9A631E2}"/>
              </a:ext>
            </a:extLst>
          </p:cNvPr>
          <p:cNvGrpSpPr/>
          <p:nvPr/>
        </p:nvGrpSpPr>
        <p:grpSpPr>
          <a:xfrm>
            <a:off x="232189" y="4028961"/>
            <a:ext cx="2465545" cy="1979902"/>
            <a:chOff x="4099989" y="3692488"/>
            <a:chExt cx="2465545" cy="1979902"/>
          </a:xfrm>
        </p:grpSpPr>
        <p:grpSp>
          <p:nvGrpSpPr>
            <p:cNvPr id="19" name="Group 46">
              <a:extLst>
                <a:ext uri="{FF2B5EF4-FFF2-40B4-BE49-F238E27FC236}">
                  <a16:creationId xmlns:a16="http://schemas.microsoft.com/office/drawing/2014/main" id="{9910FF92-5F1D-0A47-8EB7-430610525972}"/>
                </a:ext>
              </a:extLst>
            </p:cNvPr>
            <p:cNvGrpSpPr/>
            <p:nvPr/>
          </p:nvGrpSpPr>
          <p:grpSpPr>
            <a:xfrm>
              <a:off x="4099989" y="4277849"/>
              <a:ext cx="1821769" cy="1394541"/>
              <a:chOff x="6182818" y="4378029"/>
              <a:chExt cx="1821769" cy="1394541"/>
            </a:xfrm>
          </p:grpSpPr>
          <p:sp>
            <p:nvSpPr>
              <p:cNvPr id="21" name="TextBox 33">
                <a:extLst>
                  <a:ext uri="{FF2B5EF4-FFF2-40B4-BE49-F238E27FC236}">
                    <a16:creationId xmlns:a16="http://schemas.microsoft.com/office/drawing/2014/main" id="{BEFB0EB2-AAF6-EC48-9EFC-6435224CE8D5}"/>
                  </a:ext>
                </a:extLst>
              </p:cNvPr>
              <p:cNvSpPr txBox="1"/>
              <p:nvPr/>
            </p:nvSpPr>
            <p:spPr>
              <a:xfrm>
                <a:off x="6256850" y="4711014"/>
                <a:ext cx="58332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dirty="0"/>
              </a:p>
              <a:p>
                <a:r>
                  <a:rPr lang="en-US" dirty="0"/>
                  <a:t>k=1:</a:t>
                </a:r>
              </a:p>
            </p:txBody>
          </p:sp>
          <p:cxnSp>
            <p:nvCxnSpPr>
              <p:cNvPr id="22" name="Straight Connector 35">
                <a:extLst>
                  <a:ext uri="{FF2B5EF4-FFF2-40B4-BE49-F238E27FC236}">
                    <a16:creationId xmlns:a16="http://schemas.microsoft.com/office/drawing/2014/main" id="{91843735-D2D0-2F43-BC51-5604CB5E5614}"/>
                  </a:ext>
                </a:extLst>
              </p:cNvPr>
              <p:cNvCxnSpPr/>
              <p:nvPr/>
            </p:nvCxnSpPr>
            <p:spPr>
              <a:xfrm>
                <a:off x="6793491" y="4869160"/>
                <a:ext cx="1162885" cy="0"/>
              </a:xfrm>
              <a:prstGeom prst="line">
                <a:avLst/>
              </a:prstGeom>
              <a:ln w="34925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Oval 43">
                <a:extLst>
                  <a:ext uri="{FF2B5EF4-FFF2-40B4-BE49-F238E27FC236}">
                    <a16:creationId xmlns:a16="http://schemas.microsoft.com/office/drawing/2014/main" id="{280B9909-53F1-734D-A598-713F2657D44C}"/>
                  </a:ext>
                </a:extLst>
              </p:cNvPr>
              <p:cNvSpPr/>
              <p:nvPr/>
            </p:nvSpPr>
            <p:spPr>
              <a:xfrm>
                <a:off x="6966471" y="4730933"/>
                <a:ext cx="829543" cy="276453"/>
              </a:xfrm>
              <a:prstGeom prst="ellipse">
                <a:avLst/>
              </a:prstGeom>
              <a:noFill/>
              <a:ln w="15875"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45">
                <a:extLst>
                  <a:ext uri="{FF2B5EF4-FFF2-40B4-BE49-F238E27FC236}">
                    <a16:creationId xmlns:a16="http://schemas.microsoft.com/office/drawing/2014/main" id="{1FF2873F-FC1D-C241-8711-7B72FB9B86CB}"/>
                  </a:ext>
                </a:extLst>
              </p:cNvPr>
              <p:cNvSpPr/>
              <p:nvPr/>
            </p:nvSpPr>
            <p:spPr>
              <a:xfrm>
                <a:off x="6966471" y="4378029"/>
                <a:ext cx="829543" cy="27645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5" name="Straight Arrow Connector 37">
                <a:extLst>
                  <a:ext uri="{FF2B5EF4-FFF2-40B4-BE49-F238E27FC236}">
                    <a16:creationId xmlns:a16="http://schemas.microsoft.com/office/drawing/2014/main" id="{00E0E408-6BA4-C643-8F70-8E37787BD1D0}"/>
                  </a:ext>
                </a:extLst>
              </p:cNvPr>
              <p:cNvCxnSpPr/>
              <p:nvPr/>
            </p:nvCxnSpPr>
            <p:spPr>
              <a:xfrm flipV="1">
                <a:off x="7844225" y="4452834"/>
                <a:ext cx="0" cy="432048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48">
                <a:extLst>
                  <a:ext uri="{FF2B5EF4-FFF2-40B4-BE49-F238E27FC236}">
                    <a16:creationId xmlns:a16="http://schemas.microsoft.com/office/drawing/2014/main" id="{100E6BAE-AC73-9B49-83E1-13D5D62E3A0C}"/>
                  </a:ext>
                </a:extLst>
              </p:cNvPr>
              <p:cNvCxnSpPr/>
              <p:nvPr/>
            </p:nvCxnSpPr>
            <p:spPr>
              <a:xfrm>
                <a:off x="6841702" y="5632232"/>
                <a:ext cx="1162885" cy="0"/>
              </a:xfrm>
              <a:prstGeom prst="line">
                <a:avLst/>
              </a:prstGeom>
              <a:ln w="34925">
                <a:solidFill>
                  <a:srgbClr val="0000FF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Oval 49">
                <a:extLst>
                  <a:ext uri="{FF2B5EF4-FFF2-40B4-BE49-F238E27FC236}">
                    <a16:creationId xmlns:a16="http://schemas.microsoft.com/office/drawing/2014/main" id="{4E7F9AB9-4969-AD44-AC47-D7E17071E586}"/>
                  </a:ext>
                </a:extLst>
              </p:cNvPr>
              <p:cNvSpPr/>
              <p:nvPr/>
            </p:nvSpPr>
            <p:spPr>
              <a:xfrm>
                <a:off x="7014682" y="5494005"/>
                <a:ext cx="829543" cy="276453"/>
              </a:xfrm>
              <a:prstGeom prst="ellipse">
                <a:avLst/>
              </a:prstGeom>
              <a:noFill/>
              <a:ln w="15875"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Oval 50">
                <a:extLst>
                  <a:ext uri="{FF2B5EF4-FFF2-40B4-BE49-F238E27FC236}">
                    <a16:creationId xmlns:a16="http://schemas.microsoft.com/office/drawing/2014/main" id="{D33D35F4-E0CB-8847-94CF-2E4B4CEF18CA}"/>
                  </a:ext>
                </a:extLst>
              </p:cNvPr>
              <p:cNvSpPr/>
              <p:nvPr/>
            </p:nvSpPr>
            <p:spPr>
              <a:xfrm rot="2099729">
                <a:off x="7014682" y="5496117"/>
                <a:ext cx="829543" cy="276453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0" name="Straight Arrow Connector 51">
                <a:extLst>
                  <a:ext uri="{FF2B5EF4-FFF2-40B4-BE49-F238E27FC236}">
                    <a16:creationId xmlns:a16="http://schemas.microsoft.com/office/drawing/2014/main" id="{0ED55BC0-E6B3-E84A-ACD8-92DA7E13DA00}"/>
                  </a:ext>
                </a:extLst>
              </p:cNvPr>
              <p:cNvCxnSpPr/>
              <p:nvPr/>
            </p:nvCxnSpPr>
            <p:spPr>
              <a:xfrm flipV="1">
                <a:off x="6988584" y="5364406"/>
                <a:ext cx="0" cy="267826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Rectangle 39">
                <a:extLst>
                  <a:ext uri="{FF2B5EF4-FFF2-40B4-BE49-F238E27FC236}">
                    <a16:creationId xmlns:a16="http://schemas.microsoft.com/office/drawing/2014/main" id="{A6164853-C445-9440-A98D-4720BB5C318D}"/>
                  </a:ext>
                </a:extLst>
              </p:cNvPr>
              <p:cNvSpPr/>
              <p:nvPr/>
            </p:nvSpPr>
            <p:spPr>
              <a:xfrm>
                <a:off x="6182818" y="4464952"/>
                <a:ext cx="63551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 k=0:</a:t>
                </a:r>
              </a:p>
            </p:txBody>
          </p:sp>
        </p:grpSp>
        <p:sp>
          <p:nvSpPr>
            <p:cNvPr id="20" name="TextBox 68">
              <a:extLst>
                <a:ext uri="{FF2B5EF4-FFF2-40B4-BE49-F238E27FC236}">
                  <a16:creationId xmlns:a16="http://schemas.microsoft.com/office/drawing/2014/main" id="{4AA63C8C-5DC5-B44A-B14A-A6B387C65D11}"/>
                </a:ext>
              </a:extLst>
            </p:cNvPr>
            <p:cNvSpPr txBox="1"/>
            <p:nvPr/>
          </p:nvSpPr>
          <p:spPr>
            <a:xfrm>
              <a:off x="4232899" y="3692488"/>
              <a:ext cx="233263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head-tail oscillations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B37CE2AC-E755-8146-88B9-69DAFF3761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803" y="1589549"/>
            <a:ext cx="1449474" cy="54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B37EE9-9833-3244-83CF-59947C2518B1}"/>
                  </a:ext>
                </a:extLst>
              </p:cNvPr>
              <p:cNvSpPr txBox="1"/>
              <p:nvPr/>
            </p:nvSpPr>
            <p:spPr>
              <a:xfrm>
                <a:off x="2121682" y="4713993"/>
                <a:ext cx="1352037" cy="2859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de-DE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B37EE9-9833-3244-83CF-59947C251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1682" y="4713993"/>
                <a:ext cx="1352037" cy="285912"/>
              </a:xfrm>
              <a:prstGeom prst="rect">
                <a:avLst/>
              </a:prstGeom>
              <a:blipFill>
                <a:blip r:embed="rId6"/>
                <a:stretch>
                  <a:fillRect l="-926" b="-416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5" name="Group 64">
            <a:extLst>
              <a:ext uri="{FF2B5EF4-FFF2-40B4-BE49-F238E27FC236}">
                <a16:creationId xmlns:a16="http://schemas.microsoft.com/office/drawing/2014/main" id="{22CCC0DB-7BA3-8647-9A33-F7C312FB93AF}"/>
              </a:ext>
            </a:extLst>
          </p:cNvPr>
          <p:cNvGrpSpPr/>
          <p:nvPr/>
        </p:nvGrpSpPr>
        <p:grpSpPr>
          <a:xfrm>
            <a:off x="2469742" y="4375793"/>
            <a:ext cx="6059082" cy="2013206"/>
            <a:chOff x="2469742" y="4375793"/>
            <a:chExt cx="6059082" cy="2013206"/>
          </a:xfrm>
        </p:grpSpPr>
        <p:sp>
          <p:nvSpPr>
            <p:cNvPr id="34" name="Freeform 33">
              <a:extLst>
                <a:ext uri="{FF2B5EF4-FFF2-40B4-BE49-F238E27FC236}">
                  <a16:creationId xmlns:a16="http://schemas.microsoft.com/office/drawing/2014/main" id="{6B5EFB2C-4580-CD44-BFFE-20288ACB03B3}"/>
                </a:ext>
              </a:extLst>
            </p:cNvPr>
            <p:cNvSpPr/>
            <p:nvPr/>
          </p:nvSpPr>
          <p:spPr>
            <a:xfrm>
              <a:off x="5820302" y="4714127"/>
              <a:ext cx="925566" cy="462809"/>
            </a:xfrm>
            <a:custGeom>
              <a:avLst/>
              <a:gdLst>
                <a:gd name="connsiteX0" fmla="*/ 0 w 925566"/>
                <a:gd name="connsiteY0" fmla="*/ 462809 h 462809"/>
                <a:gd name="connsiteX1" fmla="*/ 484308 w 925566"/>
                <a:gd name="connsiteY1" fmla="*/ 49 h 462809"/>
                <a:gd name="connsiteX2" fmla="*/ 925566 w 925566"/>
                <a:gd name="connsiteY2" fmla="*/ 430524 h 462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5566" h="462809">
                  <a:moveTo>
                    <a:pt x="0" y="462809"/>
                  </a:moveTo>
                  <a:cubicBezTo>
                    <a:pt x="165023" y="234119"/>
                    <a:pt x="330047" y="5430"/>
                    <a:pt x="484308" y="49"/>
                  </a:cubicBezTo>
                  <a:cubicBezTo>
                    <a:pt x="638569" y="-5332"/>
                    <a:pt x="925566" y="430524"/>
                    <a:pt x="925566" y="430524"/>
                  </a:cubicBezTo>
                </a:path>
              </a:pathLst>
            </a:cu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B045A873-AB96-834D-B8B9-49167265555D}"/>
                </a:ext>
              </a:extLst>
            </p:cNvPr>
            <p:cNvCxnSpPr>
              <a:stCxn id="34" idx="2"/>
            </p:cNvCxnSpPr>
            <p:nvPr/>
          </p:nvCxnSpPr>
          <p:spPr>
            <a:xfrm flipV="1">
              <a:off x="6745868" y="5137074"/>
              <a:ext cx="630790" cy="7577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BA3442D-8827-754A-8971-1535EE99A679}"/>
                </a:ext>
              </a:extLst>
            </p:cNvPr>
            <p:cNvCxnSpPr/>
            <p:nvPr/>
          </p:nvCxnSpPr>
          <p:spPr>
            <a:xfrm flipV="1">
              <a:off x="5189512" y="5160331"/>
              <a:ext cx="630790" cy="7577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42" name="Object 41">
                  <a:extLst>
                    <a:ext uri="{FF2B5EF4-FFF2-40B4-BE49-F238E27FC236}">
                      <a16:creationId xmlns:a16="http://schemas.microsoft.com/office/drawing/2014/main" id="{449B4339-F86B-AC46-BBBA-5B14107C4E2E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544534403"/>
                    </p:ext>
                  </p:extLst>
                </p:nvPr>
              </p:nvGraphicFramePr>
              <p:xfrm>
                <a:off x="5526668" y="5070577"/>
                <a:ext cx="114300" cy="165100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29492" name="Equation" r:id="rId7" imgW="114300" imgH="165100" progId="Equation.DSMT4">
                        <p:embed/>
                      </p:oleObj>
                    </mc:Choice>
                    <mc:Fallback>
                      <p:oleObj name="Equation" r:id="rId7" imgW="114300" imgH="165100" progId="Equation.DSMT4">
                        <p:embed/>
                        <p:pic>
                          <p:nvPicPr>
                            <p:cNvPr id="28" name="Object 27"/>
                            <p:cNvPicPr/>
                            <p:nvPr/>
                          </p:nvPicPr>
                          <p:blipFill>
                            <a:blip r:embed="rId8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526668" y="5070577"/>
                              <a:ext cx="114300" cy="16510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42" name="Object 41">
                  <a:extLst>
                    <a:ext uri="{FF2B5EF4-FFF2-40B4-BE49-F238E27FC236}">
                      <a16:creationId xmlns:a16="http://schemas.microsoft.com/office/drawing/2014/main" id="{449B4339-F86B-AC46-BBBA-5B14107C4E2E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544534403"/>
                    </p:ext>
                  </p:extLst>
                </p:nvPr>
              </p:nvGraphicFramePr>
              <p:xfrm>
                <a:off x="5526668" y="5070577"/>
                <a:ext cx="114300" cy="165100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29476" name="Equation" r:id="rId9" imgW="114300" imgH="165100" progId="Equation.DSMT4">
                        <p:embed/>
                      </p:oleObj>
                    </mc:Choice>
                    <mc:Fallback>
                      <p:oleObj name="Equation" r:id="rId9" imgW="114300" imgH="165100" progId="Equation.DSMT4">
                        <p:embed/>
                        <p:pic>
                          <p:nvPicPr>
                            <p:cNvPr id="28" name="Object 27"/>
                            <p:cNvPicPr/>
                            <p:nvPr/>
                          </p:nvPicPr>
                          <p:blipFill>
                            <a:blip r:embed="rId10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5526668" y="5070577"/>
                              <a:ext cx="114300" cy="16510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788429-282E-DB4D-90A5-621D8C01B356}"/>
                </a:ext>
              </a:extLst>
            </p:cNvPr>
            <p:cNvSpPr txBox="1"/>
            <p:nvPr/>
          </p:nvSpPr>
          <p:spPr>
            <a:xfrm>
              <a:off x="3750016" y="4760865"/>
              <a:ext cx="9541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Signal: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AEEA773B-968F-A34A-8E8D-340F6286A129}"/>
                    </a:ext>
                  </a:extLst>
                </p:cNvPr>
                <p:cNvSpPr txBox="1"/>
                <p:nvPr/>
              </p:nvSpPr>
              <p:spPr>
                <a:xfrm>
                  <a:off x="6059112" y="4375793"/>
                  <a:ext cx="58176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AEEA773B-968F-A34A-8E8D-340F6286A12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59112" y="4375793"/>
                  <a:ext cx="581761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6383" r="-10638" b="-40909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6CCBDFDC-0DD2-4C4D-BE78-B8BE71A903FA}"/>
                    </a:ext>
                  </a:extLst>
                </p:cNvPr>
                <p:cNvSpPr txBox="1"/>
                <p:nvPr/>
              </p:nvSpPr>
              <p:spPr>
                <a:xfrm>
                  <a:off x="3421399" y="5155256"/>
                  <a:ext cx="162454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Δ</m:t>
                      </m:r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𝜆</m:t>
                      </m:r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acc>
                        <m:accPr>
                          <m:chr m:val="̅"/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de-DE" dirty="0"/>
                    <a:t> </a:t>
                  </a:r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6CCBDFDC-0DD2-4C4D-BE78-B8BE71A903F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21399" y="5155256"/>
                  <a:ext cx="1624547" cy="276999"/>
                </a:xfrm>
                <a:prstGeom prst="rect">
                  <a:avLst/>
                </a:prstGeom>
                <a:blipFill>
                  <a:blip r:embed="rId12"/>
                  <a:stretch>
                    <a:fillRect l="-3876" r="-1550" b="-34783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A415E773-7C87-E740-BAC7-30B7ADC16518}"/>
                </a:ext>
              </a:extLst>
            </p:cNvPr>
            <p:cNvGrpSpPr/>
            <p:nvPr/>
          </p:nvGrpSpPr>
          <p:grpSpPr>
            <a:xfrm>
              <a:off x="5160790" y="5470958"/>
              <a:ext cx="2196000" cy="846786"/>
              <a:chOff x="4341612" y="5370091"/>
              <a:chExt cx="3119361" cy="846786"/>
            </a:xfrm>
          </p:grpSpPr>
          <p:sp>
            <p:nvSpPr>
              <p:cNvPr id="48" name="Freeform 47">
                <a:extLst>
                  <a:ext uri="{FF2B5EF4-FFF2-40B4-BE49-F238E27FC236}">
                    <a16:creationId xmlns:a16="http://schemas.microsoft.com/office/drawing/2014/main" id="{6F8887E0-47D6-994C-B3D4-818C34C14007}"/>
                  </a:ext>
                </a:extLst>
              </p:cNvPr>
              <p:cNvSpPr/>
              <p:nvPr/>
            </p:nvSpPr>
            <p:spPr>
              <a:xfrm>
                <a:off x="4976685" y="5370091"/>
                <a:ext cx="925566" cy="462809"/>
              </a:xfrm>
              <a:custGeom>
                <a:avLst/>
                <a:gdLst>
                  <a:gd name="connsiteX0" fmla="*/ 0 w 925566"/>
                  <a:gd name="connsiteY0" fmla="*/ 462809 h 462809"/>
                  <a:gd name="connsiteX1" fmla="*/ 484308 w 925566"/>
                  <a:gd name="connsiteY1" fmla="*/ 49 h 462809"/>
                  <a:gd name="connsiteX2" fmla="*/ 925566 w 925566"/>
                  <a:gd name="connsiteY2" fmla="*/ 430524 h 46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25566" h="462809">
                    <a:moveTo>
                      <a:pt x="0" y="462809"/>
                    </a:moveTo>
                    <a:cubicBezTo>
                      <a:pt x="165023" y="234119"/>
                      <a:pt x="330047" y="5430"/>
                      <a:pt x="484308" y="49"/>
                    </a:cubicBezTo>
                    <a:cubicBezTo>
                      <a:pt x="638569" y="-5332"/>
                      <a:pt x="925566" y="430524"/>
                      <a:pt x="925566" y="43052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Freeform 48">
                <a:extLst>
                  <a:ext uri="{FF2B5EF4-FFF2-40B4-BE49-F238E27FC236}">
                    <a16:creationId xmlns:a16="http://schemas.microsoft.com/office/drawing/2014/main" id="{89B6FBF2-45E6-1C46-B14B-5D564833C5BF}"/>
                  </a:ext>
                </a:extLst>
              </p:cNvPr>
              <p:cNvSpPr/>
              <p:nvPr/>
            </p:nvSpPr>
            <p:spPr>
              <a:xfrm rot="10800000">
                <a:off x="5904617" y="5754068"/>
                <a:ext cx="925566" cy="462809"/>
              </a:xfrm>
              <a:custGeom>
                <a:avLst/>
                <a:gdLst>
                  <a:gd name="connsiteX0" fmla="*/ 0 w 925566"/>
                  <a:gd name="connsiteY0" fmla="*/ 462809 h 462809"/>
                  <a:gd name="connsiteX1" fmla="*/ 484308 w 925566"/>
                  <a:gd name="connsiteY1" fmla="*/ 49 h 462809"/>
                  <a:gd name="connsiteX2" fmla="*/ 925566 w 925566"/>
                  <a:gd name="connsiteY2" fmla="*/ 430524 h 462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25566" h="462809">
                    <a:moveTo>
                      <a:pt x="0" y="462809"/>
                    </a:moveTo>
                    <a:cubicBezTo>
                      <a:pt x="165023" y="234119"/>
                      <a:pt x="330047" y="5430"/>
                      <a:pt x="484308" y="49"/>
                    </a:cubicBezTo>
                    <a:cubicBezTo>
                      <a:pt x="638569" y="-5332"/>
                      <a:pt x="925566" y="430524"/>
                      <a:pt x="925566" y="430524"/>
                    </a:cubicBezTo>
                  </a:path>
                </a:pathLst>
              </a:cu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6B8C2652-07D6-9B49-BCD2-ED2FB42ADCB8}"/>
                  </a:ext>
                </a:extLst>
              </p:cNvPr>
              <p:cNvCxnSpPr/>
              <p:nvPr/>
            </p:nvCxnSpPr>
            <p:spPr>
              <a:xfrm flipV="1">
                <a:off x="4341612" y="5825323"/>
                <a:ext cx="630790" cy="75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D1B0A45F-BC9D-EA4F-B5C2-A64719ED9408}"/>
                  </a:ext>
                </a:extLst>
              </p:cNvPr>
              <p:cNvCxnSpPr/>
              <p:nvPr/>
            </p:nvCxnSpPr>
            <p:spPr>
              <a:xfrm flipV="1">
                <a:off x="6830183" y="5754068"/>
                <a:ext cx="630790" cy="7577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5FB12AC7-F647-5F47-B3C7-152334BF1751}"/>
                    </a:ext>
                  </a:extLst>
                </p:cNvPr>
                <p:cNvSpPr txBox="1"/>
                <p:nvPr/>
              </p:nvSpPr>
              <p:spPr>
                <a:xfrm>
                  <a:off x="6035853" y="5129166"/>
                  <a:ext cx="57644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5FB12AC7-F647-5F47-B3C7-152334BF175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35853" y="5129166"/>
                  <a:ext cx="576440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6383" r="-10638" b="-34783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D8945FE-6D1A-294F-A521-94EDF9821E18}"/>
                    </a:ext>
                  </a:extLst>
                </p:cNvPr>
                <p:cNvSpPr txBox="1"/>
                <p:nvPr/>
              </p:nvSpPr>
              <p:spPr>
                <a:xfrm>
                  <a:off x="7597993" y="5328002"/>
                  <a:ext cx="930831" cy="28591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sSub>
                              <m:sSub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AD8945FE-6D1A-294F-A521-94EDF9821E1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7993" y="5328002"/>
                  <a:ext cx="930831" cy="285912"/>
                </a:xfrm>
                <a:prstGeom prst="rect">
                  <a:avLst/>
                </a:prstGeom>
                <a:blipFill>
                  <a:blip r:embed="rId14"/>
                  <a:stretch>
                    <a:fillRect l="-2667" t="-4545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23742C6A-4B00-DF40-AFDB-667134C74D4E}"/>
                </a:ext>
              </a:extLst>
            </p:cNvPr>
            <p:cNvSpPr txBox="1"/>
            <p:nvPr/>
          </p:nvSpPr>
          <p:spPr>
            <a:xfrm>
              <a:off x="6809044" y="4579289"/>
              <a:ext cx="13564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‚rigid‘ </a:t>
              </a:r>
              <a:r>
                <a:rPr lang="de-DE" dirty="0" err="1"/>
                <a:t>mode</a:t>
              </a:r>
              <a:endParaRPr lang="de-DE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5EF0ABD-4968-8D4C-AFFB-DC75612892A9}"/>
                </a:ext>
              </a:extLst>
            </p:cNvPr>
            <p:cNvSpPr txBox="1"/>
            <p:nvPr/>
          </p:nvSpPr>
          <p:spPr>
            <a:xfrm>
              <a:off x="2469742" y="6019667"/>
              <a:ext cx="32880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 err="1"/>
                <a:t>Stable</a:t>
              </a:r>
              <a:r>
                <a:rPr lang="de-DE" b="1" dirty="0"/>
                <a:t> (</a:t>
              </a:r>
              <a:r>
                <a:rPr lang="de-DE" b="1" dirty="0" err="1"/>
                <a:t>for</a:t>
              </a:r>
              <a:r>
                <a:rPr lang="de-DE" b="1" dirty="0"/>
                <a:t> </a:t>
              </a:r>
              <a:r>
                <a:rPr lang="de-DE" b="1" dirty="0" err="1"/>
                <a:t>single</a:t>
              </a:r>
              <a:r>
                <a:rPr lang="de-DE" b="1" dirty="0"/>
                <a:t> </a:t>
              </a:r>
              <a:r>
                <a:rPr lang="de-DE" b="1" dirty="0" err="1"/>
                <a:t>bunches</a:t>
              </a:r>
              <a:r>
                <a:rPr lang="de-DE" b="1" dirty="0"/>
                <a:t>) !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2B5716B-08D0-E24E-B85F-32A7025681E7}"/>
              </a:ext>
            </a:extLst>
          </p:cNvPr>
          <p:cNvGrpSpPr/>
          <p:nvPr/>
        </p:nvGrpSpPr>
        <p:grpSpPr>
          <a:xfrm>
            <a:off x="3975305" y="1402515"/>
            <a:ext cx="5334104" cy="2996688"/>
            <a:chOff x="3975305" y="1402515"/>
            <a:chExt cx="5334104" cy="2996688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8DCE4FDC-58A3-E045-B10D-34E599A673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27069" y="1555203"/>
              <a:ext cx="3485836" cy="2844000"/>
            </a:xfrm>
            <a:prstGeom prst="rect">
              <a:avLst/>
            </a:prstGeom>
          </p:spPr>
        </p:pic>
        <p:sp>
          <p:nvSpPr>
            <p:cNvPr id="57" name="TextBox 34">
              <a:extLst>
                <a:ext uri="{FF2B5EF4-FFF2-40B4-BE49-F238E27FC236}">
                  <a16:creationId xmlns:a16="http://schemas.microsoft.com/office/drawing/2014/main" id="{58AA6DEC-7089-FF49-BBC2-8E1AE9895D6B}"/>
                </a:ext>
              </a:extLst>
            </p:cNvPr>
            <p:cNvSpPr txBox="1"/>
            <p:nvPr/>
          </p:nvSpPr>
          <p:spPr>
            <a:xfrm>
              <a:off x="7542692" y="2032257"/>
              <a:ext cx="16674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/>
                <a:t>Sacherer</a:t>
              </a:r>
              <a:r>
                <a:rPr lang="en-US" sz="1600" dirty="0"/>
                <a:t> (1974)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A387055-82A0-AB46-A343-3E4CD790200B}"/>
                    </a:ext>
                  </a:extLst>
                </p:cNvPr>
                <p:cNvSpPr txBox="1"/>
                <p:nvPr/>
              </p:nvSpPr>
              <p:spPr>
                <a:xfrm>
                  <a:off x="4822218" y="1595653"/>
                  <a:ext cx="81875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|"/>
                                <m:endChr m:val="|"/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de-DE" b="0" i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d>
                                  <m:dPr>
                                    <m:ctrlP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de-DE" b="0" i="1" smtClean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A387055-82A0-AB46-A343-3E4CD790200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22218" y="1595653"/>
                  <a:ext cx="818750" cy="276999"/>
                </a:xfrm>
                <a:prstGeom prst="rect">
                  <a:avLst/>
                </a:prstGeom>
                <a:blipFill>
                  <a:blip r:embed="rId16"/>
                  <a:stretch>
                    <a:fillRect r="-1538" b="-9091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E970894-B14E-1F42-B19F-C77F80AB06E7}"/>
                </a:ext>
              </a:extLst>
            </p:cNvPr>
            <p:cNvSpPr/>
            <p:nvPr/>
          </p:nvSpPr>
          <p:spPr>
            <a:xfrm>
              <a:off x="6075231" y="1665103"/>
              <a:ext cx="363318" cy="2357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4E0A6082-1E76-2A4B-804F-5B4E2FF1F134}"/>
                </a:ext>
              </a:extLst>
            </p:cNvPr>
            <p:cNvSpPr/>
            <p:nvPr/>
          </p:nvSpPr>
          <p:spPr>
            <a:xfrm>
              <a:off x="5382825" y="1844809"/>
              <a:ext cx="363318" cy="2357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46D0623-9F83-824E-B2D6-BB19423A9080}"/>
                </a:ext>
              </a:extLst>
            </p:cNvPr>
            <p:cNvSpPr/>
            <p:nvPr/>
          </p:nvSpPr>
          <p:spPr>
            <a:xfrm>
              <a:off x="4843535" y="2656003"/>
              <a:ext cx="363318" cy="2357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658C828-0FCD-0B4C-9032-C74B7C7A7657}"/>
                </a:ext>
              </a:extLst>
            </p:cNvPr>
            <p:cNvSpPr/>
            <p:nvPr/>
          </p:nvSpPr>
          <p:spPr>
            <a:xfrm>
              <a:off x="4563897" y="3214964"/>
              <a:ext cx="363318" cy="23577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3574D72-1D1D-D247-87D2-66FBC5287DCD}"/>
                </a:ext>
              </a:extLst>
            </p:cNvPr>
            <p:cNvSpPr/>
            <p:nvPr/>
          </p:nvSpPr>
          <p:spPr>
            <a:xfrm>
              <a:off x="4340805" y="3789291"/>
              <a:ext cx="363318" cy="19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9FEA104C-923F-1940-9865-234B0ACD1504}"/>
                </a:ext>
              </a:extLst>
            </p:cNvPr>
            <p:cNvSpPr/>
            <p:nvPr/>
          </p:nvSpPr>
          <p:spPr>
            <a:xfrm>
              <a:off x="7294897" y="2632482"/>
              <a:ext cx="363318" cy="1972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2FAFF76C-98F2-BB44-90FF-C35124B2A48C}"/>
                    </a:ext>
                  </a:extLst>
                </p:cNvPr>
                <p:cNvSpPr txBox="1"/>
                <p:nvPr/>
              </p:nvSpPr>
              <p:spPr>
                <a:xfrm>
                  <a:off x="7594956" y="2526294"/>
                  <a:ext cx="23589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5" name="TextBox 4">
                  <a:extLst>
                    <a:ext uri="{FF2B5EF4-FFF2-40B4-BE49-F238E27FC236}">
                      <a16:creationId xmlns:a16="http://schemas.microsoft.com/office/drawing/2014/main" id="{2FAFF76C-98F2-BB44-90FF-C35124B2A48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594956" y="2526294"/>
                  <a:ext cx="235897" cy="276999"/>
                </a:xfrm>
                <a:prstGeom prst="rect">
                  <a:avLst/>
                </a:prstGeom>
                <a:blipFill>
                  <a:blip r:embed="rId17"/>
                  <a:stretch>
                    <a:fillRect l="-10000" r="-5000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650BA52-37BD-9747-B636-8C195E433630}"/>
                    </a:ext>
                  </a:extLst>
                </p:cNvPr>
                <p:cNvSpPr txBox="1"/>
                <p:nvPr/>
              </p:nvSpPr>
              <p:spPr>
                <a:xfrm>
                  <a:off x="4711646" y="2046437"/>
                  <a:ext cx="62709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6650BA52-37BD-9747-B636-8C195E43363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11646" y="2046437"/>
                  <a:ext cx="627095" cy="276999"/>
                </a:xfrm>
                <a:prstGeom prst="rect">
                  <a:avLst/>
                </a:prstGeom>
                <a:blipFill>
                  <a:blip r:embed="rId18"/>
                  <a:stretch>
                    <a:fillRect l="-6000" r="-6000" b="-8696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47575251-E4CC-014A-999B-C408C9EA459A}"/>
                    </a:ext>
                  </a:extLst>
                </p:cNvPr>
                <p:cNvSpPr txBox="1"/>
                <p:nvPr/>
              </p:nvSpPr>
              <p:spPr>
                <a:xfrm>
                  <a:off x="4475297" y="2676170"/>
                  <a:ext cx="62709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47575251-E4CC-014A-999B-C408C9EA45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75297" y="2676170"/>
                  <a:ext cx="627095" cy="276999"/>
                </a:xfrm>
                <a:prstGeom prst="rect">
                  <a:avLst/>
                </a:prstGeom>
                <a:blipFill>
                  <a:blip r:embed="rId19"/>
                  <a:stretch>
                    <a:fillRect l="-5882" r="-5882" b="-8696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25DF6B81-E7D1-4E48-AC51-7CB485BF09DD}"/>
                    </a:ext>
                  </a:extLst>
                </p:cNvPr>
                <p:cNvSpPr txBox="1"/>
                <p:nvPr/>
              </p:nvSpPr>
              <p:spPr>
                <a:xfrm>
                  <a:off x="4225301" y="3251314"/>
                  <a:ext cx="62709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=2</m:t>
                        </m:r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25DF6B81-E7D1-4E48-AC51-7CB485BF09D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25301" y="3251314"/>
                  <a:ext cx="627095" cy="276999"/>
                </a:xfrm>
                <a:prstGeom prst="rect">
                  <a:avLst/>
                </a:prstGeom>
                <a:blipFill>
                  <a:blip r:embed="rId20"/>
                  <a:stretch>
                    <a:fillRect l="-8000" r="-6000" b="-8696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7D8AAA60-7518-4441-8122-EC9B9F39F864}"/>
                    </a:ext>
                  </a:extLst>
                </p:cNvPr>
                <p:cNvSpPr txBox="1"/>
                <p:nvPr/>
              </p:nvSpPr>
              <p:spPr>
                <a:xfrm>
                  <a:off x="3975305" y="3826458"/>
                  <a:ext cx="62709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=3</m:t>
                        </m:r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58" name="TextBox 57">
                  <a:extLst>
                    <a:ext uri="{FF2B5EF4-FFF2-40B4-BE49-F238E27FC236}">
                      <a16:creationId xmlns:a16="http://schemas.microsoft.com/office/drawing/2014/main" id="{7D8AAA60-7518-4441-8122-EC9B9F39F86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75305" y="3826458"/>
                  <a:ext cx="627095" cy="276999"/>
                </a:xfrm>
                <a:prstGeom prst="rect">
                  <a:avLst/>
                </a:prstGeom>
                <a:blipFill>
                  <a:blip r:embed="rId21"/>
                  <a:stretch>
                    <a:fillRect l="-6000" r="-6000" b="-8696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E6E72E2-3A67-3A4A-AD86-B276283C891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4219" y="2046437"/>
              <a:ext cx="0" cy="516928"/>
            </a:xfrm>
            <a:prstGeom prst="line">
              <a:avLst/>
            </a:prstGeom>
            <a:ln w="222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950CB8A-4E46-284B-9B41-BE96D5BDC59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37400" y="2230663"/>
              <a:ext cx="0" cy="332703"/>
            </a:xfrm>
            <a:prstGeom prst="line">
              <a:avLst/>
            </a:prstGeom>
            <a:ln w="222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77384B0-DCF1-F049-B33F-5E66AC167A33}"/>
                </a:ext>
              </a:extLst>
            </p:cNvPr>
            <p:cNvSpPr txBox="1"/>
            <p:nvPr/>
          </p:nvSpPr>
          <p:spPr>
            <a:xfrm>
              <a:off x="5970786" y="1474561"/>
              <a:ext cx="88998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400" dirty="0" err="1">
                  <a:solidFill>
                    <a:schemeClr val="accent2"/>
                  </a:solidFill>
                </a:rPr>
                <a:t>betatron</a:t>
              </a:r>
              <a:r>
                <a:rPr lang="de-DE" sz="1400" dirty="0">
                  <a:solidFill>
                    <a:schemeClr val="accent2"/>
                  </a:solidFill>
                </a:rPr>
                <a:t> </a:t>
              </a:r>
            </a:p>
            <a:p>
              <a:r>
                <a:rPr lang="de-DE" sz="1400" dirty="0" err="1">
                  <a:solidFill>
                    <a:schemeClr val="accent2"/>
                  </a:solidFill>
                </a:rPr>
                <a:t>sidelines</a:t>
              </a:r>
              <a:endParaRPr lang="de-DE" sz="1400" dirty="0">
                <a:solidFill>
                  <a:schemeClr val="accent2"/>
                </a:solidFill>
              </a:endParaRPr>
            </a:p>
          </p:txBody>
        </p: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90BDD94-6793-BA42-95B2-F81A0588BE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66082" y="2335561"/>
              <a:ext cx="0" cy="227807"/>
            </a:xfrm>
            <a:prstGeom prst="line">
              <a:avLst/>
            </a:prstGeom>
            <a:ln w="222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C43AD9E-7B06-654C-B8C6-E0138C1E44A1}"/>
                </a:ext>
              </a:extLst>
            </p:cNvPr>
            <p:cNvSpPr txBox="1"/>
            <p:nvPr/>
          </p:nvSpPr>
          <p:spPr>
            <a:xfrm>
              <a:off x="7021603" y="1402515"/>
              <a:ext cx="22878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Power </a:t>
              </a:r>
              <a:r>
                <a:rPr lang="de-DE" b="1" dirty="0" err="1"/>
                <a:t>spectrum</a:t>
              </a:r>
              <a:endParaRPr lang="de-DE" b="1" dirty="0"/>
            </a:p>
            <a:p>
              <a:r>
                <a:rPr lang="de-DE" b="1" dirty="0" err="1"/>
                <a:t>of</a:t>
              </a:r>
              <a:r>
                <a:rPr lang="de-DE" b="1" dirty="0"/>
                <a:t> </a:t>
              </a:r>
              <a:r>
                <a:rPr lang="de-DE" b="1" dirty="0" err="1"/>
                <a:t>head-tail</a:t>
              </a:r>
              <a:r>
                <a:rPr lang="de-DE" b="1" dirty="0"/>
                <a:t> </a:t>
              </a:r>
              <a:r>
                <a:rPr lang="de-DE" b="1" dirty="0" err="1"/>
                <a:t>modes</a:t>
              </a:r>
              <a:r>
                <a:rPr lang="de-DE" b="1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496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1C71A7EE-DA6F-B741-90F1-905468251387}"/>
              </a:ext>
            </a:extLst>
          </p:cNvPr>
          <p:cNvGrpSpPr/>
          <p:nvPr/>
        </p:nvGrpSpPr>
        <p:grpSpPr>
          <a:xfrm>
            <a:off x="6037516" y="1558002"/>
            <a:ext cx="3114879" cy="4670919"/>
            <a:chOff x="6037516" y="1558002"/>
            <a:chExt cx="3114879" cy="4670919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774CDC1-3DF7-FD4E-BF9E-E18E9CA56754}"/>
                </a:ext>
              </a:extLst>
            </p:cNvPr>
            <p:cNvSpPr/>
            <p:nvPr/>
          </p:nvSpPr>
          <p:spPr>
            <a:xfrm>
              <a:off x="6084047" y="1558002"/>
              <a:ext cx="2879286" cy="66057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36" name="Group 15">
              <a:extLst>
                <a:ext uri="{FF2B5EF4-FFF2-40B4-BE49-F238E27FC236}">
                  <a16:creationId xmlns:a16="http://schemas.microsoft.com/office/drawing/2014/main" id="{8B56D16D-4E07-914D-BEB6-F3F579ADE18F}"/>
                </a:ext>
              </a:extLst>
            </p:cNvPr>
            <p:cNvGrpSpPr/>
            <p:nvPr/>
          </p:nvGrpSpPr>
          <p:grpSpPr>
            <a:xfrm>
              <a:off x="6268188" y="2359311"/>
              <a:ext cx="2470285" cy="3559026"/>
              <a:chOff x="5364088" y="2185187"/>
              <a:chExt cx="2470285" cy="3559026"/>
            </a:xfrm>
          </p:grpSpPr>
          <p:sp>
            <p:nvSpPr>
              <p:cNvPr id="38" name="TextBox 14">
                <a:extLst>
                  <a:ext uri="{FF2B5EF4-FFF2-40B4-BE49-F238E27FC236}">
                    <a16:creationId xmlns:a16="http://schemas.microsoft.com/office/drawing/2014/main" id="{3AF58EF8-87C5-F24B-B451-1C93B4DB1742}"/>
                  </a:ext>
                </a:extLst>
              </p:cNvPr>
              <p:cNvSpPr txBox="1"/>
              <p:nvPr/>
            </p:nvSpPr>
            <p:spPr>
              <a:xfrm>
                <a:off x="5364088" y="2185187"/>
                <a:ext cx="24644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Traveling wave pattern !</a:t>
                </a:r>
              </a:p>
            </p:txBody>
          </p:sp>
          <p:pic>
            <p:nvPicPr>
              <p:cNvPr id="39" name="Picture 24">
                <a:extLst>
                  <a:ext uri="{FF2B5EF4-FFF2-40B4-BE49-F238E27FC236}">
                    <a16:creationId xmlns:a16="http://schemas.microsoft.com/office/drawing/2014/main" id="{E5830992-7984-0D48-BA7A-EE18F72858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1540000">
                <a:off x="5385068" y="3147857"/>
                <a:ext cx="810525" cy="2411297"/>
              </a:xfrm>
              <a:prstGeom prst="rect">
                <a:avLst/>
              </a:prstGeom>
            </p:spPr>
          </p:pic>
          <p:pic>
            <p:nvPicPr>
              <p:cNvPr id="40" name="Picture 25">
                <a:extLst>
                  <a:ext uri="{FF2B5EF4-FFF2-40B4-BE49-F238E27FC236}">
                    <a16:creationId xmlns:a16="http://schemas.microsoft.com/office/drawing/2014/main" id="{54D6075F-7710-6D4D-9B74-649D73E04F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1540000">
                <a:off x="7025873" y="2972216"/>
                <a:ext cx="808500" cy="2771997"/>
              </a:xfrm>
              <a:prstGeom prst="rect">
                <a:avLst/>
              </a:prstGeom>
            </p:spPr>
          </p:pic>
          <p:graphicFrame>
            <p:nvGraphicFramePr>
              <p:cNvPr id="41" name="Object 12">
                <a:extLst>
                  <a:ext uri="{FF2B5EF4-FFF2-40B4-BE49-F238E27FC236}">
                    <a16:creationId xmlns:a16="http://schemas.microsoft.com/office/drawing/2014/main" id="{6E066740-C4A7-5542-B419-CE68659F8163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982011372"/>
                  </p:ext>
                </p:extLst>
              </p:nvPr>
            </p:nvGraphicFramePr>
            <p:xfrm>
              <a:off x="5508104" y="2793779"/>
              <a:ext cx="648000" cy="324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6970" name="Equation" r:id="rId6" imgW="381000" imgH="190500" progId="Equation.DSMT4">
                      <p:embed/>
                    </p:oleObj>
                  </mc:Choice>
                  <mc:Fallback>
                    <p:oleObj name="Equation" r:id="rId6" imgW="381000" imgH="190500" progId="Equation.DSMT4">
                      <p:embed/>
                      <p:pic>
                        <p:nvPicPr>
                          <p:cNvPr id="30" name="Object 12">
                            <a:extLst>
                              <a:ext uri="{FF2B5EF4-FFF2-40B4-BE49-F238E27FC236}">
                                <a16:creationId xmlns:a16="http://schemas.microsoft.com/office/drawing/2014/main" id="{5522CCC5-0850-6241-9F85-58712EE90EDF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5508104" y="2793779"/>
                            <a:ext cx="648000" cy="3240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42" name="Object 33">
                <a:extLst>
                  <a:ext uri="{FF2B5EF4-FFF2-40B4-BE49-F238E27FC236}">
                    <a16:creationId xmlns:a16="http://schemas.microsoft.com/office/drawing/2014/main" id="{ED1FA095-B693-D54A-8478-778303BE237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63376043"/>
                  </p:ext>
                </p:extLst>
              </p:nvPr>
            </p:nvGraphicFramePr>
            <p:xfrm>
              <a:off x="7102291" y="2791453"/>
              <a:ext cx="648000" cy="32400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6971" name="Equation" r:id="rId8" imgW="381000" imgH="190500" progId="Equation.DSMT4">
                      <p:embed/>
                    </p:oleObj>
                  </mc:Choice>
                  <mc:Fallback>
                    <p:oleObj name="Equation" r:id="rId8" imgW="381000" imgH="190500" progId="Equation.DSMT4">
                      <p:embed/>
                      <p:pic>
                        <p:nvPicPr>
                          <p:cNvPr id="31" name="Object 33">
                            <a:extLst>
                              <a:ext uri="{FF2B5EF4-FFF2-40B4-BE49-F238E27FC236}">
                                <a16:creationId xmlns:a16="http://schemas.microsoft.com/office/drawing/2014/main" id="{709C26FD-5C44-3E46-96F1-7C8D5C4F0077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9"/>
                          <a:stretch>
                            <a:fillRect/>
                          </a:stretch>
                        </p:blipFill>
                        <p:spPr>
                          <a:xfrm>
                            <a:off x="7102291" y="2791453"/>
                            <a:ext cx="648000" cy="32400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43" name="TextBox 34">
              <a:extLst>
                <a:ext uri="{FF2B5EF4-FFF2-40B4-BE49-F238E27FC236}">
                  <a16:creationId xmlns:a16="http://schemas.microsoft.com/office/drawing/2014/main" id="{5DBD45DE-F79D-9349-88F2-971423CB475A}"/>
                </a:ext>
              </a:extLst>
            </p:cNvPr>
            <p:cNvSpPr txBox="1"/>
            <p:nvPr/>
          </p:nvSpPr>
          <p:spPr>
            <a:xfrm>
              <a:off x="6657637" y="4497639"/>
              <a:ext cx="16674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err="1"/>
                <a:t>Sacherer</a:t>
              </a:r>
              <a:r>
                <a:rPr lang="en-US" sz="1600" dirty="0"/>
                <a:t> (1974)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B8C7304-FB9A-1746-B835-1F2700554130}"/>
                </a:ext>
              </a:extLst>
            </p:cNvPr>
            <p:cNvSpPr txBox="1"/>
            <p:nvPr/>
          </p:nvSpPr>
          <p:spPr>
            <a:xfrm>
              <a:off x="7787919" y="5859589"/>
              <a:ext cx="13644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 err="1"/>
                <a:t>Unstable</a:t>
              </a:r>
              <a:r>
                <a:rPr lang="de-DE" b="1" dirty="0"/>
                <a:t>  !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2A33BAA-F053-A44E-8498-119772987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6037516" y="1655954"/>
              <a:ext cx="2925817" cy="43200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6D59C89-8494-EA44-BD77-EB9DE03E7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448" y="528679"/>
            <a:ext cx="6642117" cy="838200"/>
          </a:xfrm>
        </p:spPr>
        <p:txBody>
          <a:bodyPr/>
          <a:lstStyle/>
          <a:p>
            <a:r>
              <a:rPr lang="de-DE" dirty="0"/>
              <a:t>Head-</a:t>
            </a:r>
            <a:r>
              <a:rPr lang="de-DE" dirty="0" err="1"/>
              <a:t>tail</a:t>
            </a:r>
            <a:r>
              <a:rPr lang="de-DE" dirty="0"/>
              <a:t> </a:t>
            </a:r>
            <a:r>
              <a:rPr lang="de-DE" dirty="0" err="1"/>
              <a:t>modes</a:t>
            </a:r>
            <a:r>
              <a:rPr lang="de-DE" dirty="0"/>
              <a:t>: </a:t>
            </a:r>
            <a:r>
              <a:rPr lang="de-DE" dirty="0" err="1"/>
              <a:t>Chromatic</a:t>
            </a:r>
            <a:r>
              <a:rPr lang="de-DE" dirty="0"/>
              <a:t> </a:t>
            </a:r>
            <a:r>
              <a:rPr lang="de-DE" dirty="0" err="1"/>
              <a:t>phase</a:t>
            </a:r>
            <a:r>
              <a:rPr lang="de-DE" dirty="0"/>
              <a:t> </a:t>
            </a:r>
            <a:r>
              <a:rPr lang="de-DE" dirty="0" err="1"/>
              <a:t>shift</a:t>
            </a:r>
            <a:r>
              <a:rPr lang="de-DE" dirty="0"/>
              <a:t> </a:t>
            </a:r>
          </a:p>
        </p:txBody>
      </p:sp>
      <p:sp>
        <p:nvSpPr>
          <p:cNvPr id="50" name="TextBox 48">
            <a:extLst>
              <a:ext uri="{FF2B5EF4-FFF2-40B4-BE49-F238E27FC236}">
                <a16:creationId xmlns:a16="http://schemas.microsoft.com/office/drawing/2014/main" id="{B8F22C30-485E-314A-A133-408A6488F947}"/>
              </a:ext>
            </a:extLst>
          </p:cNvPr>
          <p:cNvSpPr txBox="1"/>
          <p:nvPr/>
        </p:nvSpPr>
        <p:spPr>
          <a:xfrm>
            <a:off x="2816313" y="2049303"/>
            <a:ext cx="22733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(head-tail phase shift) 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CCCFD6-F573-4149-9440-8360531140AF}"/>
              </a:ext>
            </a:extLst>
          </p:cNvPr>
          <p:cNvSpPr txBox="1"/>
          <p:nvPr/>
        </p:nvSpPr>
        <p:spPr>
          <a:xfrm>
            <a:off x="304853" y="2084751"/>
            <a:ext cx="21483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(</a:t>
            </a:r>
            <a:r>
              <a:rPr lang="de-DE" sz="1600" dirty="0" err="1"/>
              <a:t>Chromatic</a:t>
            </a:r>
            <a:r>
              <a:rPr lang="de-DE" sz="1600" dirty="0"/>
              <a:t> tune </a:t>
            </a:r>
            <a:r>
              <a:rPr lang="de-DE" sz="1600" dirty="0" err="1"/>
              <a:t>shift</a:t>
            </a:r>
            <a:r>
              <a:rPr lang="de-DE" sz="1600" dirty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5E9F01A-BF48-304B-AD6C-16076710A80C}"/>
                  </a:ext>
                </a:extLst>
              </p:cNvPr>
              <p:cNvSpPr txBox="1"/>
              <p:nvPr/>
            </p:nvSpPr>
            <p:spPr>
              <a:xfrm>
                <a:off x="1642292" y="1541298"/>
                <a:ext cx="1017522" cy="58830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num>
                        <m:den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den>
                      </m:f>
                      <m:r>
                        <a:rPr lang="de-DE" b="0" i="0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5E9F01A-BF48-304B-AD6C-16076710A8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2292" y="1541298"/>
                <a:ext cx="1017522" cy="588303"/>
              </a:xfrm>
              <a:prstGeom prst="rect">
                <a:avLst/>
              </a:prstGeom>
              <a:blipFill>
                <a:blip r:embed="rId18"/>
                <a:stretch>
                  <a:fillRect l="-3704" r="-4938" b="-125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2784FFE9-F50A-DB4D-89A4-7A43AC5C6CCE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10626" y="1558002"/>
            <a:ext cx="1168400" cy="495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6D5B04-4F37-0349-81CC-49AE12525905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071573" y="1486712"/>
            <a:ext cx="2584614" cy="57600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0B24244-087B-FE42-BC57-B05D6D8431BD}"/>
              </a:ext>
            </a:extLst>
          </p:cNvPr>
          <p:cNvGrpSpPr/>
          <p:nvPr/>
        </p:nvGrpSpPr>
        <p:grpSpPr>
          <a:xfrm>
            <a:off x="444706" y="2623885"/>
            <a:ext cx="5067558" cy="1948087"/>
            <a:chOff x="690965" y="2838477"/>
            <a:chExt cx="5067558" cy="1948087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85673EE-2770-684C-892E-0C0DF435DF5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578856" y="3458532"/>
              <a:ext cx="1836405" cy="611999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Line 8">
              <a:extLst>
                <a:ext uri="{FF2B5EF4-FFF2-40B4-BE49-F238E27FC236}">
                  <a16:creationId xmlns:a16="http://schemas.microsoft.com/office/drawing/2014/main" id="{ED0BA22E-571D-574F-A796-4E5327A263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94640" y="3764532"/>
              <a:ext cx="3456383" cy="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/>
              <a:tailEnd type="triangle" w="lg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Line 8">
              <a:extLst>
                <a:ext uri="{FF2B5EF4-FFF2-40B4-BE49-F238E27FC236}">
                  <a16:creationId xmlns:a16="http://schemas.microsoft.com/office/drawing/2014/main" id="{A6839472-B3D5-134F-81BF-848330411D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35012" y="2995640"/>
              <a:ext cx="0" cy="1344147"/>
            </a:xfrm>
            <a:prstGeom prst="line">
              <a:avLst/>
            </a:prstGeom>
            <a:noFill/>
            <a:ln w="28575" cmpd="sng">
              <a:solidFill>
                <a:srgbClr val="000000"/>
              </a:solidFill>
              <a:round/>
              <a:headEnd/>
              <a:tailEnd type="triangle" w="lg" len="med"/>
            </a:ln>
            <a:effectLst/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aphicFrame>
          <p:nvGraphicFramePr>
            <p:cNvPr id="28" name="Object 22">
              <a:extLst>
                <a:ext uri="{FF2B5EF4-FFF2-40B4-BE49-F238E27FC236}">
                  <a16:creationId xmlns:a16="http://schemas.microsoft.com/office/drawing/2014/main" id="{72D5B2A1-01E0-1748-92C1-6481F4CF558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52871628"/>
                </p:ext>
              </p:extLst>
            </p:nvPr>
          </p:nvGraphicFramePr>
          <p:xfrm>
            <a:off x="1860049" y="2838477"/>
            <a:ext cx="630237" cy="3143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972" name="Equation" r:id="rId21" imgW="406400" imgH="203200" progId="Equation.DSMT4">
                    <p:embed/>
                  </p:oleObj>
                </mc:Choice>
                <mc:Fallback>
                  <p:oleObj name="Equation" r:id="rId21" imgW="406400" imgH="203200" progId="Equation.DSMT4">
                    <p:embed/>
                    <p:pic>
                      <p:nvPicPr>
                        <p:cNvPr id="17" name="Object 22">
                          <a:extLst>
                            <a:ext uri="{FF2B5EF4-FFF2-40B4-BE49-F238E27FC236}">
                              <a16:creationId xmlns:a16="http://schemas.microsoft.com/office/drawing/2014/main" id="{28F7FCB9-E174-3D49-9B40-1430052FC652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1860049" y="2838477"/>
                          <a:ext cx="630237" cy="3143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cxnSp>
          <p:nvCxnSpPr>
            <p:cNvPr id="29" name="Straight Arrow Connector 8">
              <a:extLst>
                <a:ext uri="{FF2B5EF4-FFF2-40B4-BE49-F238E27FC236}">
                  <a16:creationId xmlns:a16="http://schemas.microsoft.com/office/drawing/2014/main" id="{76877421-9CA6-E34A-89D5-F5BA8F507548}"/>
                </a:ext>
              </a:extLst>
            </p:cNvPr>
            <p:cNvCxnSpPr/>
            <p:nvPr/>
          </p:nvCxnSpPr>
          <p:spPr>
            <a:xfrm>
              <a:off x="2374141" y="3458532"/>
              <a:ext cx="321741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04D19399-9DE9-FA40-AAFA-B9CBFC201A1D}"/>
                </a:ext>
              </a:extLst>
            </p:cNvPr>
            <p:cNvCxnSpPr/>
            <p:nvPr/>
          </p:nvCxnSpPr>
          <p:spPr>
            <a:xfrm flipH="1">
              <a:off x="2374141" y="4070531"/>
              <a:ext cx="249813" cy="0"/>
            </a:xfrm>
            <a:prstGeom prst="straightConnector1">
              <a:avLst/>
            </a:prstGeom>
            <a:ln>
              <a:solidFill>
                <a:srgbClr val="FF0000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31" name="Object 30">
              <a:extLst>
                <a:ext uri="{FF2B5EF4-FFF2-40B4-BE49-F238E27FC236}">
                  <a16:creationId xmlns:a16="http://schemas.microsoft.com/office/drawing/2014/main" id="{AAB6067F-09CE-4047-9E36-E67F9634A16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49905979"/>
                </p:ext>
              </p:extLst>
            </p:nvPr>
          </p:nvGraphicFramePr>
          <p:xfrm>
            <a:off x="2792961" y="3152802"/>
            <a:ext cx="622300" cy="261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973" name="Equation" r:id="rId23" imgW="482600" imgH="203200" progId="Equation.DSMT4">
                    <p:embed/>
                  </p:oleObj>
                </mc:Choice>
                <mc:Fallback>
                  <p:oleObj name="Equation" r:id="rId23" imgW="482600" imgH="203200" progId="Equation.DSMT4">
                    <p:embed/>
                    <p:pic>
                      <p:nvPicPr>
                        <p:cNvPr id="20" name="Object 30">
                          <a:extLst>
                            <a:ext uri="{FF2B5EF4-FFF2-40B4-BE49-F238E27FC236}">
                              <a16:creationId xmlns:a16="http://schemas.microsoft.com/office/drawing/2014/main" id="{1334633E-2E89-0343-B815-6508633BBB51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2792961" y="3152802"/>
                          <a:ext cx="622300" cy="261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2" name="Object 31">
              <a:extLst>
                <a:ext uri="{FF2B5EF4-FFF2-40B4-BE49-F238E27FC236}">
                  <a16:creationId xmlns:a16="http://schemas.microsoft.com/office/drawing/2014/main" id="{19FB4269-35E2-9144-87EF-800E19F43858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85560880"/>
                </p:ext>
              </p:extLst>
            </p:nvPr>
          </p:nvGraphicFramePr>
          <p:xfrm>
            <a:off x="927973" y="3892276"/>
            <a:ext cx="622300" cy="2619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6974" name="Equation" r:id="rId25" imgW="482600" imgH="203200" progId="Equation.DSMT4">
                    <p:embed/>
                  </p:oleObj>
                </mc:Choice>
                <mc:Fallback>
                  <p:oleObj name="Equation" r:id="rId25" imgW="482600" imgH="203200" progId="Equation.DSMT4">
                    <p:embed/>
                    <p:pic>
                      <p:nvPicPr>
                        <p:cNvPr id="21" name="Object 31">
                          <a:extLst>
                            <a:ext uri="{FF2B5EF4-FFF2-40B4-BE49-F238E27FC236}">
                              <a16:creationId xmlns:a16="http://schemas.microsoft.com/office/drawing/2014/main" id="{695F2AEA-7572-4043-9755-AB98A7810F36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26"/>
                        <a:stretch>
                          <a:fillRect/>
                        </a:stretch>
                      </p:blipFill>
                      <p:spPr>
                        <a:xfrm>
                          <a:off x="927973" y="3892276"/>
                          <a:ext cx="622300" cy="26193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" name="TextBox 10">
              <a:extLst>
                <a:ext uri="{FF2B5EF4-FFF2-40B4-BE49-F238E27FC236}">
                  <a16:creationId xmlns:a16="http://schemas.microsoft.com/office/drawing/2014/main" id="{68707B4F-7CC5-DB4F-A767-672B0637E8B8}"/>
                </a:ext>
              </a:extLst>
            </p:cNvPr>
            <p:cNvSpPr txBox="1"/>
            <p:nvPr/>
          </p:nvSpPr>
          <p:spPr>
            <a:xfrm>
              <a:off x="3491476" y="3264076"/>
              <a:ext cx="10438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bunch head</a:t>
              </a:r>
            </a:p>
          </p:txBody>
        </p:sp>
        <p:sp>
          <p:nvSpPr>
            <p:cNvPr id="34" name="TextBox 32">
              <a:extLst>
                <a:ext uri="{FF2B5EF4-FFF2-40B4-BE49-F238E27FC236}">
                  <a16:creationId xmlns:a16="http://schemas.microsoft.com/office/drawing/2014/main" id="{6AAD84BC-E3FF-9B44-8AD4-5E6484B25B22}"/>
                </a:ext>
              </a:extLst>
            </p:cNvPr>
            <p:cNvSpPr txBox="1"/>
            <p:nvPr/>
          </p:nvSpPr>
          <p:spPr>
            <a:xfrm>
              <a:off x="690965" y="3260851"/>
              <a:ext cx="90701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bunch tail</a:t>
              </a:r>
            </a:p>
          </p:txBody>
        </p:sp>
        <p:grpSp>
          <p:nvGrpSpPr>
            <p:cNvPr id="44" name="Group 4">
              <a:extLst>
                <a:ext uri="{FF2B5EF4-FFF2-40B4-BE49-F238E27FC236}">
                  <a16:creationId xmlns:a16="http://schemas.microsoft.com/office/drawing/2014/main" id="{5126FBFE-1C51-EE43-8F2F-0590FAD2878E}"/>
                </a:ext>
              </a:extLst>
            </p:cNvPr>
            <p:cNvGrpSpPr/>
            <p:nvPr/>
          </p:nvGrpSpPr>
          <p:grpSpPr>
            <a:xfrm>
              <a:off x="1501483" y="3736928"/>
              <a:ext cx="4257040" cy="1049636"/>
              <a:chOff x="1129920" y="5279727"/>
              <a:chExt cx="4257040" cy="1049636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9858A091-9007-2A4D-9B10-00715BD91399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0466327">
                <a:off x="1129920" y="5279727"/>
                <a:ext cx="1957973" cy="611999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prstDash val="dash"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aphicFrame>
            <p:nvGraphicFramePr>
              <p:cNvPr id="46" name="Object 47">
                <a:extLst>
                  <a:ext uri="{FF2B5EF4-FFF2-40B4-BE49-F238E27FC236}">
                    <a16:creationId xmlns:a16="http://schemas.microsoft.com/office/drawing/2014/main" id="{8C4CDF62-1FEB-FE46-95DC-080D68D09FE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63876232"/>
                  </p:ext>
                </p:extLst>
              </p:nvPr>
            </p:nvGraphicFramePr>
            <p:xfrm>
              <a:off x="2444750" y="5751513"/>
              <a:ext cx="874713" cy="5778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6975" name="Equation" r:id="rId27" imgW="711200" imgH="469900" progId="Equation.DSMT4">
                      <p:embed/>
                    </p:oleObj>
                  </mc:Choice>
                  <mc:Fallback>
                    <p:oleObj name="Equation" r:id="rId27" imgW="711200" imgH="469900" progId="Equation.DSMT4">
                      <p:embed/>
                      <p:pic>
                        <p:nvPicPr>
                          <p:cNvPr id="35" name="Object 47">
                            <a:extLst>
                              <a:ext uri="{FF2B5EF4-FFF2-40B4-BE49-F238E27FC236}">
                                <a16:creationId xmlns:a16="http://schemas.microsoft.com/office/drawing/2014/main" id="{E1F333DB-DFF3-FE48-9DA4-8A9A5008BBCF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28"/>
                          <a:stretch>
                            <a:fillRect/>
                          </a:stretch>
                        </p:blipFill>
                        <p:spPr>
                          <a:xfrm>
                            <a:off x="2444750" y="5751513"/>
                            <a:ext cx="874713" cy="577850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47" name="TextBox 41">
                <a:extLst>
                  <a:ext uri="{FF2B5EF4-FFF2-40B4-BE49-F238E27FC236}">
                    <a16:creationId xmlns:a16="http://schemas.microsoft.com/office/drawing/2014/main" id="{832170DA-15F2-2F47-AE9F-3A4E193DFD96}"/>
                  </a:ext>
                </a:extLst>
              </p:cNvPr>
              <p:cNvSpPr txBox="1"/>
              <p:nvPr/>
            </p:nvSpPr>
            <p:spPr>
              <a:xfrm>
                <a:off x="3394207" y="5853707"/>
                <a:ext cx="199275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(</a:t>
                </a:r>
                <a:r>
                  <a:rPr lang="en-US" sz="1600" dirty="0" err="1"/>
                  <a:t>betatron</a:t>
                </a:r>
                <a:r>
                  <a:rPr lang="en-US" sz="1600" dirty="0"/>
                  <a:t> phase shift)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46C9297-1442-0B4C-BC55-EAB2C5944103}"/>
                </a:ext>
              </a:extLst>
            </p:cNvPr>
            <p:cNvSpPr txBox="1"/>
            <p:nvPr/>
          </p:nvSpPr>
          <p:spPr>
            <a:xfrm>
              <a:off x="4411894" y="3568628"/>
              <a:ext cx="28725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err="1"/>
                <a:t>z</a:t>
              </a:r>
              <a:endParaRPr lang="de-DE" sz="16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CC59F38-DF39-EE4F-AED4-CEC9EC5A41F5}"/>
              </a:ext>
            </a:extLst>
          </p:cNvPr>
          <p:cNvGrpSpPr/>
          <p:nvPr/>
        </p:nvGrpSpPr>
        <p:grpSpPr>
          <a:xfrm>
            <a:off x="0" y="4808001"/>
            <a:ext cx="7690600" cy="1557741"/>
            <a:chOff x="0" y="4808001"/>
            <a:chExt cx="7690600" cy="1557741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51" name="Object 15">
                  <a:extLst>
                    <a:ext uri="{FF2B5EF4-FFF2-40B4-BE49-F238E27FC236}">
                      <a16:creationId xmlns:a16="http://schemas.microsoft.com/office/drawing/2014/main" id="{A387C541-E099-2A4C-B71D-5FFD3010D036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125235028"/>
                    </p:ext>
                  </p:extLst>
                </p:nvPr>
              </p:nvGraphicFramePr>
              <p:xfrm>
                <a:off x="1780263" y="4846274"/>
                <a:ext cx="114300" cy="165100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66976" name="Equation" r:id="rId29" imgW="114300" imgH="165100" progId="Equation.DSMT4">
                        <p:embed/>
                      </p:oleObj>
                    </mc:Choice>
                    <mc:Fallback>
                      <p:oleObj name="Equation" r:id="rId29" imgW="114300" imgH="165100" progId="Equation.DSMT4">
                        <p:embed/>
                        <p:pic>
                          <p:nvPicPr>
                            <p:cNvPr id="14" name="Object 15">
                              <a:extLst>
                                <a:ext uri="{FF2B5EF4-FFF2-40B4-BE49-F238E27FC236}">
                                  <a16:creationId xmlns:a16="http://schemas.microsoft.com/office/drawing/2014/main" id="{9099A7D1-90DC-DF4F-8BE6-F10A29445732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30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780263" y="4846274"/>
                              <a:ext cx="114300" cy="16510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51" name="Object 15">
                  <a:extLst>
                    <a:ext uri="{FF2B5EF4-FFF2-40B4-BE49-F238E27FC236}">
                      <a16:creationId xmlns:a16="http://schemas.microsoft.com/office/drawing/2014/main" id="{A387C541-E099-2A4C-B71D-5FFD3010D036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125235028"/>
                    </p:ext>
                  </p:extLst>
                </p:nvPr>
              </p:nvGraphicFramePr>
              <p:xfrm>
                <a:off x="1780263" y="4846274"/>
                <a:ext cx="114300" cy="165100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66920" name="Equation" r:id="rId31" imgW="114300" imgH="165100" progId="Equation.DSMT4">
                        <p:embed/>
                      </p:oleObj>
                    </mc:Choice>
                    <mc:Fallback>
                      <p:oleObj name="Equation" r:id="rId31" imgW="114300" imgH="165100" progId="Equation.DSMT4">
                        <p:embed/>
                        <p:pic>
                          <p:nvPicPr>
                            <p:cNvPr id="14" name="Object 15">
                              <a:extLst>
                                <a:ext uri="{FF2B5EF4-FFF2-40B4-BE49-F238E27FC236}">
                                  <a16:creationId xmlns:a16="http://schemas.microsoft.com/office/drawing/2014/main" id="{9099A7D1-90DC-DF4F-8BE6-F10A29445732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32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780263" y="4846274"/>
                              <a:ext cx="114300" cy="165100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p:pic>
          <p:nvPicPr>
            <p:cNvPr id="52" name="Bild 23" descr="ht-PS.pdf">
              <a:extLst>
                <a:ext uri="{FF2B5EF4-FFF2-40B4-BE49-F238E27FC236}">
                  <a16:creationId xmlns:a16="http://schemas.microsoft.com/office/drawing/2014/main" id="{098F6BCA-6C3F-9B4D-9350-661722FE9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/>
            <a:stretch>
              <a:fillRect/>
            </a:stretch>
          </p:blipFill>
          <p:spPr>
            <a:xfrm>
              <a:off x="69707" y="5105742"/>
              <a:ext cx="4760000" cy="1260000"/>
            </a:xfrm>
            <a:prstGeom prst="rect">
              <a:avLst/>
            </a:prstGeom>
          </p:spPr>
        </p:pic>
        <p:sp>
          <p:nvSpPr>
            <p:cNvPr id="53" name="TextBox 17">
              <a:extLst>
                <a:ext uri="{FF2B5EF4-FFF2-40B4-BE49-F238E27FC236}">
                  <a16:creationId xmlns:a16="http://schemas.microsoft.com/office/drawing/2014/main" id="{03F787CF-42F2-0D48-8627-D00ED14206BC}"/>
                </a:ext>
              </a:extLst>
            </p:cNvPr>
            <p:cNvSpPr txBox="1"/>
            <p:nvPr/>
          </p:nvSpPr>
          <p:spPr>
            <a:xfrm>
              <a:off x="0" y="4808001"/>
              <a:ext cx="44550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Unstable</a:t>
              </a:r>
              <a:r>
                <a:rPr lang="en-US" dirty="0"/>
                <a:t> head-tail oscillations in the CERN PS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E103307-A6C2-A948-A368-442E6CDF6586}"/>
                </a:ext>
              </a:extLst>
            </p:cNvPr>
            <p:cNvGrpSpPr/>
            <p:nvPr/>
          </p:nvGrpSpPr>
          <p:grpSpPr>
            <a:xfrm>
              <a:off x="5044952" y="4869396"/>
              <a:ext cx="2645648" cy="1417147"/>
              <a:chOff x="4870403" y="4836193"/>
              <a:chExt cx="2645648" cy="1417147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8DC35C1-CC8D-D94F-A62F-26A7922560E4}"/>
                  </a:ext>
                </a:extLst>
              </p:cNvPr>
              <p:cNvSpPr/>
              <p:nvPr/>
            </p:nvSpPr>
            <p:spPr>
              <a:xfrm>
                <a:off x="4895567" y="4836193"/>
                <a:ext cx="2620484" cy="141714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8BC202C4-4AED-F34A-A1B8-0F3A7817B8F5}"/>
                  </a:ext>
                </a:extLst>
              </p:cNvPr>
              <p:cNvGrpSpPr/>
              <p:nvPr/>
            </p:nvGrpSpPr>
            <p:grpSpPr>
              <a:xfrm>
                <a:off x="4870403" y="4858442"/>
                <a:ext cx="2574227" cy="1268866"/>
                <a:chOff x="4773572" y="2869039"/>
                <a:chExt cx="2574227" cy="126886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5" name="TextBox 54">
                      <a:extLst>
                        <a:ext uri="{FF2B5EF4-FFF2-40B4-BE49-F238E27FC236}">
                          <a16:creationId xmlns:a16="http://schemas.microsoft.com/office/drawing/2014/main" id="{B920209F-8A95-3543-B40F-75BC6B9FAF5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942525" y="3761905"/>
                      <a:ext cx="2405274" cy="376000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de-DE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d>
                                    <m:dPr>
                                      <m:ctrlP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de-DE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</m:oMath>
                      </a14:m>
                      <a:r>
                        <a:rPr lang="de-DE" dirty="0"/>
                        <a:t> </a:t>
                      </a:r>
                      <a14:m>
                        <m:oMath xmlns:m="http://schemas.openxmlformats.org/officeDocument/2006/math">
                          <m:sSup>
                            <m:sSupPr>
                              <m:ctrlPr>
                                <a:rPr lang="de-DE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de-DE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de-DE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d>
                                    <m:dPr>
                                      <m:ctrlP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de-DE" i="1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  <m: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sSub>
                                        <m:sSubPr>
                                          <m:ctrlPr>
                                            <a:rPr lang="de-DE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de-DE" b="0" i="1" smtClean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</m:e>
                                        <m:sub>
                                          <m:r>
                                            <a:rPr lang="de-DE" b="0" i="1" smtClean="0">
                                              <a:latin typeface="Cambria Math" panose="02040503050406030204" pitchFamily="18" charset="0"/>
                                            </a:rPr>
                                            <m:t>𝜒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de-DE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oMath>
                      </a14:m>
                      <a:endParaRPr lang="de-DE" dirty="0"/>
                    </a:p>
                  </p:txBody>
                </p:sp>
              </mc:Choice>
              <mc:Fallback xmlns="">
                <p:sp>
                  <p:nvSpPr>
                    <p:cNvPr id="55" name="TextBox 54">
                      <a:extLst>
                        <a:ext uri="{FF2B5EF4-FFF2-40B4-BE49-F238E27FC236}">
                          <a16:creationId xmlns:a16="http://schemas.microsoft.com/office/drawing/2014/main" id="{B920209F-8A95-3543-B40F-75BC6B9FAF5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942525" y="3761905"/>
                      <a:ext cx="2405274" cy="376000"/>
                    </a:xfrm>
                    <a:prstGeom prst="rect">
                      <a:avLst/>
                    </a:prstGeom>
                    <a:blipFill>
                      <a:blip r:embed="rId34"/>
                      <a:stretch>
                        <a:fillRect l="-526" r="-526" b="-16129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de-DE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5CBB0B65-39BB-CB4F-9538-716B98DC92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5"/>
                <a:stretch>
                  <a:fillRect/>
                </a:stretch>
              </p:blipFill>
              <p:spPr>
                <a:xfrm>
                  <a:off x="4850405" y="3285555"/>
                  <a:ext cx="1625600" cy="495300"/>
                </a:xfrm>
                <a:prstGeom prst="rect">
                  <a:avLst/>
                </a:prstGeom>
              </p:spPr>
            </p:pic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B9D81B36-C177-2C4A-9407-C91C3C0BD39E}"/>
                    </a:ext>
                  </a:extLst>
                </p:cNvPr>
                <p:cNvSpPr txBox="1"/>
                <p:nvPr/>
              </p:nvSpPr>
              <p:spPr>
                <a:xfrm>
                  <a:off x="4773572" y="2869039"/>
                  <a:ext cx="132600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b="1" dirty="0" err="1"/>
                    <a:t>Spectrum</a:t>
                  </a:r>
                  <a:r>
                    <a:rPr lang="de-DE" b="1" dirty="0"/>
                    <a:t>:</a:t>
                  </a:r>
                </a:p>
              </p:txBody>
            </p:sp>
          </p:grp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5A534D-7406-3947-AF2D-5C3C84B57688}"/>
                  </a:ext>
                </a:extLst>
              </p:cNvPr>
              <p:cNvSpPr txBox="1"/>
              <p:nvPr/>
            </p:nvSpPr>
            <p:spPr>
              <a:xfrm>
                <a:off x="3561913" y="2470587"/>
                <a:ext cx="16546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de-DE" dirty="0" err="1"/>
                  <a:t>bunch</a:t>
                </a:r>
                <a:r>
                  <a:rPr lang="de-DE" dirty="0"/>
                  <a:t> </a:t>
                </a:r>
                <a:r>
                  <a:rPr lang="de-DE" dirty="0" err="1"/>
                  <a:t>length</a:t>
                </a:r>
                <a:endParaRPr lang="de-DE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695A534D-7406-3947-AF2D-5C3C84B576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1913" y="2470587"/>
                <a:ext cx="1654684" cy="276999"/>
              </a:xfrm>
              <a:prstGeom prst="rect">
                <a:avLst/>
              </a:prstGeom>
              <a:blipFill>
                <a:blip r:embed="rId36"/>
                <a:stretch>
                  <a:fillRect l="-2273" t="-27273" r="-6818" b="-5454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063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B42ED-DED8-7047-8C98-265E6712E6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Transverse </a:t>
            </a:r>
            <a:r>
              <a:rPr lang="de-DE" dirty="0" err="1"/>
              <a:t>coupled-bunch</a:t>
            </a:r>
            <a:r>
              <a:rPr lang="de-DE" dirty="0"/>
              <a:t> </a:t>
            </a:r>
            <a:r>
              <a:rPr lang="de-DE" dirty="0" err="1"/>
              <a:t>instabilities</a:t>
            </a:r>
            <a:endParaRPr lang="de-DE" dirty="0"/>
          </a:p>
        </p:txBody>
      </p:sp>
      <p:pic>
        <p:nvPicPr>
          <p:cNvPr id="4" name="Picture 1032">
            <a:extLst>
              <a:ext uri="{FF2B5EF4-FFF2-40B4-BE49-F238E27FC236}">
                <a16:creationId xmlns:a16="http://schemas.microsoft.com/office/drawing/2014/main" id="{6C9B240C-EE21-1742-BF91-E4B129819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049" y="1816373"/>
            <a:ext cx="3720367" cy="1730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cxnSp>
        <p:nvCxnSpPr>
          <p:cNvPr id="5" name="Straight Connector 31">
            <a:extLst>
              <a:ext uri="{FF2B5EF4-FFF2-40B4-BE49-F238E27FC236}">
                <a16:creationId xmlns:a16="http://schemas.microsoft.com/office/drawing/2014/main" id="{4D9015A7-9DE6-094E-83BF-9722D8388D66}"/>
              </a:ext>
            </a:extLst>
          </p:cNvPr>
          <p:cNvCxnSpPr/>
          <p:nvPr/>
        </p:nvCxnSpPr>
        <p:spPr>
          <a:xfrm>
            <a:off x="7003805" y="2660443"/>
            <a:ext cx="221973" cy="72141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32">
            <a:extLst>
              <a:ext uri="{FF2B5EF4-FFF2-40B4-BE49-F238E27FC236}">
                <a16:creationId xmlns:a16="http://schemas.microsoft.com/office/drawing/2014/main" id="{AAFFF129-ACBD-894D-80C6-F8876668C422}"/>
              </a:ext>
            </a:extLst>
          </p:cNvPr>
          <p:cNvCxnSpPr/>
          <p:nvPr/>
        </p:nvCxnSpPr>
        <p:spPr>
          <a:xfrm flipV="1">
            <a:off x="7003805" y="2382977"/>
            <a:ext cx="1408599" cy="2774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36">
            <a:extLst>
              <a:ext uri="{FF2B5EF4-FFF2-40B4-BE49-F238E27FC236}">
                <a16:creationId xmlns:a16="http://schemas.microsoft.com/office/drawing/2014/main" id="{AE5905DA-0EFB-B84F-8A25-BF4E2209B448}"/>
              </a:ext>
            </a:extLst>
          </p:cNvPr>
          <p:cNvSpPr/>
          <p:nvPr/>
        </p:nvSpPr>
        <p:spPr>
          <a:xfrm>
            <a:off x="7293986" y="2652067"/>
            <a:ext cx="486724" cy="3329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37">
            <a:extLst>
              <a:ext uri="{FF2B5EF4-FFF2-40B4-BE49-F238E27FC236}">
                <a16:creationId xmlns:a16="http://schemas.microsoft.com/office/drawing/2014/main" id="{1FA7E66C-F220-3542-9939-DA897663D975}"/>
              </a:ext>
            </a:extLst>
          </p:cNvPr>
          <p:cNvSpPr/>
          <p:nvPr/>
        </p:nvSpPr>
        <p:spPr>
          <a:xfrm>
            <a:off x="5771152" y="2243923"/>
            <a:ext cx="486724" cy="3329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" name="Object 35">
            <a:extLst>
              <a:ext uri="{FF2B5EF4-FFF2-40B4-BE49-F238E27FC236}">
                <a16:creationId xmlns:a16="http://schemas.microsoft.com/office/drawing/2014/main" id="{E3EAB97F-8DA0-2C4A-887F-99C64129F5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599161"/>
              </p:ext>
            </p:extLst>
          </p:nvPr>
        </p:nvGraphicFramePr>
        <p:xfrm>
          <a:off x="7061723" y="2660443"/>
          <a:ext cx="694898" cy="220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453" name="Equation" r:id="rId4" imgW="558720" imgH="177480" progId="Equation.DSMT4">
                  <p:embed/>
                </p:oleObj>
              </mc:Choice>
              <mc:Fallback>
                <p:oleObj name="Equation" r:id="rId4" imgW="558720" imgH="177480" progId="Equation.DSMT4">
                  <p:embed/>
                  <p:pic>
                    <p:nvPicPr>
                      <p:cNvPr id="32" name="Object 35">
                        <a:extLst>
                          <a:ext uri="{FF2B5EF4-FFF2-40B4-BE49-F238E27FC236}">
                            <a16:creationId xmlns:a16="http://schemas.microsoft.com/office/drawing/2014/main" id="{1ED8B15A-4E57-5F4F-8480-F57FD55782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61723" y="2660443"/>
                        <a:ext cx="694898" cy="22021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" name="Group 27">
            <a:extLst>
              <a:ext uri="{FF2B5EF4-FFF2-40B4-BE49-F238E27FC236}">
                <a16:creationId xmlns:a16="http://schemas.microsoft.com/office/drawing/2014/main" id="{08888D48-2B3B-3D42-A528-F799ADBC3C5D}"/>
              </a:ext>
            </a:extLst>
          </p:cNvPr>
          <p:cNvGrpSpPr/>
          <p:nvPr/>
        </p:nvGrpSpPr>
        <p:grpSpPr>
          <a:xfrm>
            <a:off x="4997779" y="1443928"/>
            <a:ext cx="4121641" cy="2192613"/>
            <a:chOff x="4997779" y="1443928"/>
            <a:chExt cx="4121641" cy="219261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38917CCC-121B-BD49-B8E7-B38204B15D1F}"/>
                </a:ext>
              </a:extLst>
            </p:cNvPr>
            <p:cNvGrpSpPr/>
            <p:nvPr/>
          </p:nvGrpSpPr>
          <p:grpSpPr>
            <a:xfrm>
              <a:off x="5123997" y="1851550"/>
              <a:ext cx="3599227" cy="1784991"/>
              <a:chOff x="5108900" y="1867382"/>
              <a:chExt cx="3599227" cy="1784991"/>
            </a:xfrm>
          </p:grpSpPr>
          <p:sp>
            <p:nvSpPr>
              <p:cNvPr id="11" name="Oval 10">
                <a:extLst>
                  <a:ext uri="{FF2B5EF4-FFF2-40B4-BE49-F238E27FC236}">
                    <a16:creationId xmlns:a16="http://schemas.microsoft.com/office/drawing/2014/main" id="{133C3996-92F6-C547-BF20-1F3151F0D304}"/>
                  </a:ext>
                </a:extLst>
              </p:cNvPr>
              <p:cNvSpPr/>
              <p:nvPr/>
            </p:nvSpPr>
            <p:spPr>
              <a:xfrm>
                <a:off x="5632435" y="1891431"/>
                <a:ext cx="277435" cy="27743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2" name="Oval 11">
                <a:extLst>
                  <a:ext uri="{FF2B5EF4-FFF2-40B4-BE49-F238E27FC236}">
                    <a16:creationId xmlns:a16="http://schemas.microsoft.com/office/drawing/2014/main" id="{252EBDA3-EB86-244D-BA09-0019F2924FCE}"/>
                  </a:ext>
                </a:extLst>
              </p:cNvPr>
              <p:cNvSpPr/>
              <p:nvPr/>
            </p:nvSpPr>
            <p:spPr>
              <a:xfrm>
                <a:off x="5220271" y="2276535"/>
                <a:ext cx="277435" cy="27743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7D497E85-FAFB-F447-AA7F-1AEB656F29FF}"/>
                  </a:ext>
                </a:extLst>
              </p:cNvPr>
              <p:cNvSpPr/>
              <p:nvPr/>
            </p:nvSpPr>
            <p:spPr>
              <a:xfrm>
                <a:off x="5108900" y="2736697"/>
                <a:ext cx="277435" cy="27743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1FAD0801-51CA-CF4C-A251-42AA956F15D7}"/>
                  </a:ext>
                </a:extLst>
              </p:cNvPr>
              <p:cNvSpPr/>
              <p:nvPr/>
            </p:nvSpPr>
            <p:spPr>
              <a:xfrm>
                <a:off x="5588774" y="3100798"/>
                <a:ext cx="277435" cy="27743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068768E8-8AEF-6241-9E14-9AD7EE6421BC}"/>
                  </a:ext>
                </a:extLst>
              </p:cNvPr>
              <p:cNvSpPr/>
              <p:nvPr/>
            </p:nvSpPr>
            <p:spPr>
              <a:xfrm>
                <a:off x="6256720" y="3374938"/>
                <a:ext cx="277435" cy="27743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2719FAEB-7001-3643-8A54-153857B8F812}"/>
                  </a:ext>
                </a:extLst>
              </p:cNvPr>
              <p:cNvSpPr/>
              <p:nvPr/>
            </p:nvSpPr>
            <p:spPr>
              <a:xfrm>
                <a:off x="6907194" y="3182648"/>
                <a:ext cx="277435" cy="27743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83950227-0D5D-364A-8D63-A30845FB2093}"/>
                  </a:ext>
                </a:extLst>
              </p:cNvPr>
              <p:cNvSpPr/>
              <p:nvPr/>
            </p:nvSpPr>
            <p:spPr>
              <a:xfrm>
                <a:off x="7698661" y="3074918"/>
                <a:ext cx="277435" cy="27743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89C63CDB-5D27-B541-BA08-B8FFEF30A932}"/>
                  </a:ext>
                </a:extLst>
              </p:cNvPr>
              <p:cNvSpPr/>
              <p:nvPr/>
            </p:nvSpPr>
            <p:spPr>
              <a:xfrm>
                <a:off x="8412404" y="2960598"/>
                <a:ext cx="277435" cy="27743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F8C12D71-BA0C-8544-9EF1-2F3449775C10}"/>
                  </a:ext>
                </a:extLst>
              </p:cNvPr>
              <p:cNvSpPr/>
              <p:nvPr/>
            </p:nvSpPr>
            <p:spPr>
              <a:xfrm>
                <a:off x="8430692" y="2374581"/>
                <a:ext cx="277435" cy="27743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F0DFAC08-FED3-2743-8303-A792E3F834CC}"/>
                  </a:ext>
                </a:extLst>
              </p:cNvPr>
              <p:cNvSpPr/>
              <p:nvPr/>
            </p:nvSpPr>
            <p:spPr>
              <a:xfrm>
                <a:off x="8058177" y="1960957"/>
                <a:ext cx="277435" cy="27743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E59097A5-D4F8-AA41-8601-FF89132DA8AE}"/>
                  </a:ext>
                </a:extLst>
              </p:cNvPr>
              <p:cNvSpPr/>
              <p:nvPr/>
            </p:nvSpPr>
            <p:spPr>
              <a:xfrm>
                <a:off x="7462626" y="1968501"/>
                <a:ext cx="277435" cy="27743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5E4E8AE0-E925-9C4E-B77D-BEFD0D0309D8}"/>
                  </a:ext>
                </a:extLst>
              </p:cNvPr>
              <p:cNvSpPr/>
              <p:nvPr/>
            </p:nvSpPr>
            <p:spPr>
              <a:xfrm>
                <a:off x="6867074" y="2036800"/>
                <a:ext cx="277435" cy="27743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4AB521BF-4462-9947-A5B8-57AF170E8B88}"/>
                  </a:ext>
                </a:extLst>
              </p:cNvPr>
              <p:cNvSpPr/>
              <p:nvPr/>
            </p:nvSpPr>
            <p:spPr>
              <a:xfrm>
                <a:off x="6256720" y="1867382"/>
                <a:ext cx="277435" cy="277435"/>
              </a:xfrm>
              <a:prstGeom prst="ellipse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5B90364-87EA-5C42-857B-11727DA01375}"/>
                </a:ext>
              </a:extLst>
            </p:cNvPr>
            <p:cNvSpPr txBox="1"/>
            <p:nvPr/>
          </p:nvSpPr>
          <p:spPr>
            <a:xfrm>
              <a:off x="4997779" y="1443928"/>
              <a:ext cx="41216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err="1"/>
                <a:t>Example</a:t>
              </a:r>
              <a:r>
                <a:rPr lang="de-DE" dirty="0"/>
                <a:t>: </a:t>
              </a:r>
              <a:r>
                <a:rPr lang="de-DE" dirty="0" err="1"/>
                <a:t>Coupled</a:t>
              </a:r>
              <a:r>
                <a:rPr lang="de-DE" dirty="0"/>
                <a:t> „rigid“ </a:t>
              </a:r>
              <a:r>
                <a:rPr lang="de-DE" dirty="0" err="1"/>
                <a:t>bunch</a:t>
              </a:r>
              <a:r>
                <a:rPr lang="de-DE" dirty="0"/>
                <a:t> </a:t>
              </a:r>
              <a:r>
                <a:rPr lang="de-DE" dirty="0" err="1"/>
                <a:t>mode</a:t>
              </a:r>
              <a:r>
                <a:rPr lang="de-DE" dirty="0"/>
                <a:t> 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FA1AC6A8-D0A2-4E46-9635-A037E04850AB}"/>
              </a:ext>
            </a:extLst>
          </p:cNvPr>
          <p:cNvSpPr txBox="1"/>
          <p:nvPr/>
        </p:nvSpPr>
        <p:spPr>
          <a:xfrm>
            <a:off x="37735" y="1618574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Coasting</a:t>
            </a:r>
            <a:r>
              <a:rPr lang="de-DE" dirty="0"/>
              <a:t> beam:</a:t>
            </a:r>
          </a:p>
        </p:txBody>
      </p:sp>
      <p:sp>
        <p:nvSpPr>
          <p:cNvPr id="49" name="TextBox 34">
            <a:extLst>
              <a:ext uri="{FF2B5EF4-FFF2-40B4-BE49-F238E27FC236}">
                <a16:creationId xmlns:a16="http://schemas.microsoft.com/office/drawing/2014/main" id="{03B12F87-88FC-3E4B-BC52-B8D1FEEA1418}"/>
              </a:ext>
            </a:extLst>
          </p:cNvPr>
          <p:cNvSpPr txBox="1"/>
          <p:nvPr/>
        </p:nvSpPr>
        <p:spPr>
          <a:xfrm>
            <a:off x="21974" y="5998112"/>
            <a:ext cx="1667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Sacherer</a:t>
            </a:r>
            <a:r>
              <a:rPr lang="en-US" sz="1600" dirty="0"/>
              <a:t> (1974)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8596D70A-921D-6B44-B682-675D0F80AA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7467" y="1569015"/>
            <a:ext cx="2095500" cy="46990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423F58CF-1E8A-7C47-8D65-371ED6E9460D}"/>
              </a:ext>
            </a:extLst>
          </p:cNvPr>
          <p:cNvGrpSpPr/>
          <p:nvPr/>
        </p:nvGrpSpPr>
        <p:grpSpPr>
          <a:xfrm>
            <a:off x="4486476" y="3501836"/>
            <a:ext cx="4550445" cy="1401321"/>
            <a:chOff x="4486476" y="3501836"/>
            <a:chExt cx="4550445" cy="1401321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A9236994-5F41-EC47-8B52-2B548EF36855}"/>
                    </a:ext>
                  </a:extLst>
                </p:cNvPr>
                <p:cNvSpPr txBox="1"/>
                <p:nvPr/>
              </p:nvSpPr>
              <p:spPr>
                <a:xfrm>
                  <a:off x="7355756" y="3501836"/>
                  <a:ext cx="1681165" cy="29841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d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de-DE" b="0" dirty="0"/>
                </a:p>
              </p:txBody>
            </p:sp>
          </mc:Choice>
          <mc:Fallback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A9236994-5F41-EC47-8B52-2B548EF3685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55756" y="3501836"/>
                  <a:ext cx="1681165" cy="298415"/>
                </a:xfrm>
                <a:prstGeom prst="rect">
                  <a:avLst/>
                </a:prstGeom>
                <a:blipFill>
                  <a:blip r:embed="rId7"/>
                  <a:stretch>
                    <a:fillRect l="-746" b="-21739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9179F159-CA45-FB4B-B280-5899DFB32D7B}"/>
                </a:ext>
              </a:extLst>
            </p:cNvPr>
            <p:cNvGrpSpPr/>
            <p:nvPr/>
          </p:nvGrpSpPr>
          <p:grpSpPr>
            <a:xfrm>
              <a:off x="4486476" y="3681523"/>
              <a:ext cx="4234775" cy="1221634"/>
              <a:chOff x="4486476" y="3681523"/>
              <a:chExt cx="4234775" cy="1221634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05367528-69C8-ED4B-B784-92E35EA218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615135" y="4147157"/>
                <a:ext cx="4106116" cy="756000"/>
              </a:xfrm>
              <a:prstGeom prst="rect">
                <a:avLst/>
              </a:prstGeom>
            </p:spPr>
          </p:pic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F8494023-A173-154E-8A83-8C893E7AA100}"/>
                  </a:ext>
                </a:extLst>
              </p:cNvPr>
              <p:cNvSpPr txBox="1"/>
              <p:nvPr/>
            </p:nvSpPr>
            <p:spPr>
              <a:xfrm>
                <a:off x="4486476" y="3681523"/>
                <a:ext cx="232211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 err="1"/>
                  <a:t>Effective</a:t>
                </a:r>
                <a:r>
                  <a:rPr lang="de-DE" dirty="0"/>
                  <a:t> </a:t>
                </a:r>
                <a:r>
                  <a:rPr lang="de-DE" dirty="0" err="1"/>
                  <a:t>impedance</a:t>
                </a:r>
                <a:r>
                  <a:rPr lang="de-DE" dirty="0"/>
                  <a:t>:</a:t>
                </a: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DFA72E3-86D0-D742-B777-2B4AE86A6C42}"/>
              </a:ext>
            </a:extLst>
          </p:cNvPr>
          <p:cNvGrpSpPr/>
          <p:nvPr/>
        </p:nvGrpSpPr>
        <p:grpSpPr>
          <a:xfrm>
            <a:off x="1944167" y="4954888"/>
            <a:ext cx="6787197" cy="1274585"/>
            <a:chOff x="1944167" y="4954888"/>
            <a:chExt cx="6787197" cy="1274585"/>
          </a:xfrm>
        </p:grpSpPr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34A5C4AF-30D9-4449-9559-B6CDB6045813}"/>
                </a:ext>
              </a:extLst>
            </p:cNvPr>
            <p:cNvSpPr/>
            <p:nvPr/>
          </p:nvSpPr>
          <p:spPr>
            <a:xfrm>
              <a:off x="4529457" y="5384907"/>
              <a:ext cx="4201907" cy="84456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A8E9512A-BEB5-B24F-8926-F7CF364B515A}"/>
                    </a:ext>
                  </a:extLst>
                </p:cNvPr>
                <p:cNvSpPr txBox="1"/>
                <p:nvPr/>
              </p:nvSpPr>
              <p:spPr>
                <a:xfrm>
                  <a:off x="1944167" y="5710321"/>
                  <a:ext cx="2513060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: </m:t>
                      </m:r>
                    </m:oMath>
                  </a14:m>
                  <a:r>
                    <a:rPr lang="de-DE" dirty="0" err="1"/>
                    <a:t>Number</a:t>
                  </a:r>
                  <a:r>
                    <a:rPr lang="de-DE" dirty="0"/>
                    <a:t> </a:t>
                  </a:r>
                  <a:r>
                    <a:rPr lang="de-DE" dirty="0" err="1"/>
                    <a:t>of</a:t>
                  </a:r>
                  <a:r>
                    <a:rPr lang="de-DE" dirty="0"/>
                    <a:t> </a:t>
                  </a:r>
                  <a:r>
                    <a:rPr lang="de-DE" dirty="0" err="1"/>
                    <a:t>bunches</a:t>
                  </a:r>
                  <a:endParaRPr lang="de-DE" dirty="0"/>
                </a:p>
              </p:txBody>
            </p:sp>
          </mc:Choice>
          <mc:Fallback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A8E9512A-BEB5-B24F-8926-F7CF364B51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44167" y="5710321"/>
                  <a:ext cx="2513060" cy="369332"/>
                </a:xfrm>
                <a:prstGeom prst="rect">
                  <a:avLst/>
                </a:prstGeom>
                <a:blipFill>
                  <a:blip r:embed="rId9"/>
                  <a:stretch>
                    <a:fillRect t="-6667" r="-1005" b="-23333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2ABB44AB-ADFC-3746-8AAC-70D327EE0A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584093" y="5497828"/>
              <a:ext cx="4092633" cy="576000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A04465B-AC21-674B-ADE4-17D1221C2559}"/>
                </a:ext>
              </a:extLst>
            </p:cNvPr>
            <p:cNvSpPr txBox="1"/>
            <p:nvPr/>
          </p:nvSpPr>
          <p:spPr>
            <a:xfrm>
              <a:off x="4506385" y="4954888"/>
              <a:ext cx="26084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Growth rate </a:t>
              </a:r>
              <a:r>
                <a:rPr lang="de-DE" dirty="0" err="1"/>
                <a:t>for</a:t>
              </a:r>
              <a:r>
                <a:rPr lang="de-DE" dirty="0"/>
                <a:t> </a:t>
              </a:r>
              <a:r>
                <a:rPr lang="de-DE" dirty="0" err="1"/>
                <a:t>mode</a:t>
              </a:r>
              <a:r>
                <a:rPr lang="de-DE" dirty="0"/>
                <a:t> </a:t>
              </a:r>
              <a:r>
                <a:rPr lang="de-DE" dirty="0" err="1"/>
                <a:t>k</a:t>
              </a:r>
              <a:r>
                <a:rPr lang="de-DE" dirty="0"/>
                <a:t>: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0F206D8-9043-A34B-B3AF-85A6360BDF29}"/>
              </a:ext>
            </a:extLst>
          </p:cNvPr>
          <p:cNvGrpSpPr/>
          <p:nvPr/>
        </p:nvGrpSpPr>
        <p:grpSpPr>
          <a:xfrm>
            <a:off x="144424" y="2369271"/>
            <a:ext cx="4721224" cy="3197382"/>
            <a:chOff x="173329" y="2355108"/>
            <a:chExt cx="4721224" cy="3197382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E947E1D-9496-9947-B75E-3BF8D0CED603}"/>
                </a:ext>
              </a:extLst>
            </p:cNvPr>
            <p:cNvGrpSpPr/>
            <p:nvPr/>
          </p:nvGrpSpPr>
          <p:grpSpPr>
            <a:xfrm>
              <a:off x="173329" y="2708490"/>
              <a:ext cx="3855548" cy="2844000"/>
              <a:chOff x="172983" y="2591744"/>
              <a:chExt cx="3855548" cy="2844000"/>
            </a:xfrm>
          </p:grpSpPr>
          <p:pic>
            <p:nvPicPr>
              <p:cNvPr id="35" name="Picture 34">
                <a:extLst>
                  <a:ext uri="{FF2B5EF4-FFF2-40B4-BE49-F238E27FC236}">
                    <a16:creationId xmlns:a16="http://schemas.microsoft.com/office/drawing/2014/main" id="{F1DDE6C5-8481-CF42-92F2-2B4D1F56C5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4747" y="2591744"/>
                <a:ext cx="3485836" cy="2844000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32B4100D-D9EF-5441-951F-A5B389F52C88}"/>
                      </a:ext>
                    </a:extLst>
                  </p:cNvPr>
                  <p:cNvSpPr txBox="1"/>
                  <p:nvPr/>
                </p:nvSpPr>
                <p:spPr>
                  <a:xfrm>
                    <a:off x="1019896" y="2632194"/>
                    <a:ext cx="81875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de-DE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m:rPr>
                                      <m:sty m:val="p"/>
                                    </m:rPr>
                                    <a:rPr lang="de-DE" b="0" i="0" smtClean="0">
                                      <a:latin typeface="Cambria Math" panose="02040503050406030204" pitchFamily="18" charset="0"/>
                                    </a:rPr>
                                    <m:t>Δ</m:t>
                                  </m:r>
                                  <m:d>
                                    <m:dPr>
                                      <m:ctrlP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de-DE" b="0" i="1" smtClean="0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oMath>
                      </m:oMathPara>
                    </a14:m>
                    <a:endParaRPr lang="de-DE" dirty="0"/>
                  </a:p>
                </p:txBody>
              </p:sp>
            </mc:Choice>
            <mc:Fallback xmlns="">
              <p:sp>
                <p:nvSpPr>
                  <p:cNvPr id="37" name="TextBox 36">
                    <a:extLst>
                      <a:ext uri="{FF2B5EF4-FFF2-40B4-BE49-F238E27FC236}">
                        <a16:creationId xmlns:a16="http://schemas.microsoft.com/office/drawing/2014/main" id="{32B4100D-D9EF-5441-951F-A5B389F52C88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19896" y="2632194"/>
                    <a:ext cx="818750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b="-9091"/>
                    </a:stretch>
                  </a:blipFill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E54EBC9B-AC8D-8F4D-982D-9984C2302BF5}"/>
                  </a:ext>
                </a:extLst>
              </p:cNvPr>
              <p:cNvSpPr/>
              <p:nvPr/>
            </p:nvSpPr>
            <p:spPr>
              <a:xfrm>
                <a:off x="2272909" y="2701644"/>
                <a:ext cx="363318" cy="2357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79374B42-AD62-1643-9025-ADDAD3B8E309}"/>
                  </a:ext>
                </a:extLst>
              </p:cNvPr>
              <p:cNvSpPr/>
              <p:nvPr/>
            </p:nvSpPr>
            <p:spPr>
              <a:xfrm>
                <a:off x="1580503" y="2881350"/>
                <a:ext cx="363318" cy="2357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0945089F-2522-294C-A254-49CF6344999D}"/>
                  </a:ext>
                </a:extLst>
              </p:cNvPr>
              <p:cNvSpPr/>
              <p:nvPr/>
            </p:nvSpPr>
            <p:spPr>
              <a:xfrm>
                <a:off x="1041213" y="3692544"/>
                <a:ext cx="363318" cy="2357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FAFFEE5-4644-9D49-B122-CEFD9C6C6C7B}"/>
                  </a:ext>
                </a:extLst>
              </p:cNvPr>
              <p:cNvSpPr/>
              <p:nvPr/>
            </p:nvSpPr>
            <p:spPr>
              <a:xfrm>
                <a:off x="761575" y="4251505"/>
                <a:ext cx="363318" cy="23577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2DC87F0A-0E00-EA47-8C4E-18D14733532A}"/>
                  </a:ext>
                </a:extLst>
              </p:cNvPr>
              <p:cNvSpPr/>
              <p:nvPr/>
            </p:nvSpPr>
            <p:spPr>
              <a:xfrm>
                <a:off x="538483" y="4825832"/>
                <a:ext cx="363318" cy="1972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6693A0B8-C8D6-A74A-B582-18DA08EB8934}"/>
                  </a:ext>
                </a:extLst>
              </p:cNvPr>
              <p:cNvSpPr/>
              <p:nvPr/>
            </p:nvSpPr>
            <p:spPr>
              <a:xfrm>
                <a:off x="3492575" y="3669023"/>
                <a:ext cx="363318" cy="19729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269EF671-C33A-0B45-81CF-646C1B926FAD}"/>
                      </a:ext>
                    </a:extLst>
                  </p:cNvPr>
                  <p:cNvSpPr txBox="1"/>
                  <p:nvPr/>
                </p:nvSpPr>
                <p:spPr>
                  <a:xfrm>
                    <a:off x="3792634" y="3562835"/>
                    <a:ext cx="235897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oMath>
                      </m:oMathPara>
                    </a14:m>
                    <a:endParaRPr lang="de-DE" dirty="0"/>
                  </a:p>
                </p:txBody>
              </p:sp>
            </mc:Choice>
            <mc:Fallback xmlns="">
              <p:sp>
                <p:nvSpPr>
                  <p:cNvPr id="44" name="TextBox 43">
                    <a:extLst>
                      <a:ext uri="{FF2B5EF4-FFF2-40B4-BE49-F238E27FC236}">
                        <a16:creationId xmlns:a16="http://schemas.microsoft.com/office/drawing/2014/main" id="{269EF671-C33A-0B45-81CF-646C1B926FA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792634" y="3562835"/>
                    <a:ext cx="235897" cy="276999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l="-10526" r="-5263"/>
                    </a:stretch>
                  </a:blipFill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B8843A13-4D94-B34B-9708-B593D1A1694B}"/>
                      </a:ext>
                    </a:extLst>
                  </p:cNvPr>
                  <p:cNvSpPr txBox="1"/>
                  <p:nvPr/>
                </p:nvSpPr>
                <p:spPr>
                  <a:xfrm>
                    <a:off x="909324" y="3082978"/>
                    <a:ext cx="627095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oMath>
                      </m:oMathPara>
                    </a14:m>
                    <a:endParaRPr lang="de-DE" dirty="0"/>
                  </a:p>
                </p:txBody>
              </p:sp>
            </mc:Choice>
            <mc:Fallback xmlns="">
              <p:sp>
                <p:nvSpPr>
                  <p:cNvPr id="45" name="TextBox 44">
                    <a:extLst>
                      <a:ext uri="{FF2B5EF4-FFF2-40B4-BE49-F238E27FC236}">
                        <a16:creationId xmlns:a16="http://schemas.microsoft.com/office/drawing/2014/main" id="{B8843A13-4D94-B34B-9708-B593D1A1694B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09324" y="3082978"/>
                    <a:ext cx="627095" cy="276999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10204" r="-6122" b="-9091"/>
                    </a:stretch>
                  </a:blipFill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A0973715-84C6-A84A-A90E-A885BD91F6D2}"/>
                      </a:ext>
                    </a:extLst>
                  </p:cNvPr>
                  <p:cNvSpPr txBox="1"/>
                  <p:nvPr/>
                </p:nvSpPr>
                <p:spPr>
                  <a:xfrm>
                    <a:off x="672975" y="3712711"/>
                    <a:ext cx="627095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oMath>
                      </m:oMathPara>
                    </a14:m>
                    <a:endParaRPr lang="de-DE" dirty="0"/>
                  </a:p>
                </p:txBody>
              </p:sp>
            </mc:Choice>
            <mc:Fallback xmlns="">
              <p:sp>
                <p:nvSpPr>
                  <p:cNvPr id="46" name="TextBox 45">
                    <a:extLst>
                      <a:ext uri="{FF2B5EF4-FFF2-40B4-BE49-F238E27FC236}">
                        <a16:creationId xmlns:a16="http://schemas.microsoft.com/office/drawing/2014/main" id="{A0973715-84C6-A84A-A90E-A885BD91F6D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2975" y="3712711"/>
                    <a:ext cx="627095" cy="276999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8000" r="-8000" b="-13636"/>
                    </a:stretch>
                  </a:blipFill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CE88A7EE-C27C-714E-BAF1-125FB91DE6E6}"/>
                      </a:ext>
                    </a:extLst>
                  </p:cNvPr>
                  <p:cNvSpPr txBox="1"/>
                  <p:nvPr/>
                </p:nvSpPr>
                <p:spPr>
                  <a:xfrm>
                    <a:off x="422979" y="4287855"/>
                    <a:ext cx="627095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</m:oMath>
                      </m:oMathPara>
                    </a14:m>
                    <a:endParaRPr lang="de-DE" dirty="0"/>
                  </a:p>
                </p:txBody>
              </p:sp>
            </mc:Choice>
            <mc:Fallback xmlns="">
              <p:sp>
                <p:nvSpPr>
                  <p:cNvPr id="47" name="TextBox 46">
                    <a:extLst>
                      <a:ext uri="{FF2B5EF4-FFF2-40B4-BE49-F238E27FC236}">
                        <a16:creationId xmlns:a16="http://schemas.microsoft.com/office/drawing/2014/main" id="{CE88A7EE-C27C-714E-BAF1-125FB91DE6E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2979" y="4287855"/>
                    <a:ext cx="627095" cy="276999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5882" r="-5882" b="-8696"/>
                    </a:stretch>
                  </a:blipFill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12EF00D0-2F6F-464B-A6F1-E2B8643F2DE6}"/>
                      </a:ext>
                    </a:extLst>
                  </p:cNvPr>
                  <p:cNvSpPr txBox="1"/>
                  <p:nvPr/>
                </p:nvSpPr>
                <p:spPr>
                  <a:xfrm>
                    <a:off x="172983" y="4862999"/>
                    <a:ext cx="627095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=3</m:t>
                          </m:r>
                        </m:oMath>
                      </m:oMathPara>
                    </a14:m>
                    <a:endParaRPr lang="de-DE" dirty="0"/>
                  </a:p>
                </p:txBody>
              </p:sp>
            </mc:Choice>
            <mc:Fallback xmlns="">
              <p:sp>
                <p:nvSpPr>
                  <p:cNvPr id="48" name="TextBox 47">
                    <a:extLst>
                      <a:ext uri="{FF2B5EF4-FFF2-40B4-BE49-F238E27FC236}">
                        <a16:creationId xmlns:a16="http://schemas.microsoft.com/office/drawing/2014/main" id="{12EF00D0-2F6F-464B-A6F1-E2B8643F2DE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72983" y="4862999"/>
                    <a:ext cx="627095" cy="276999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8000" r="-6000" b="-8696"/>
                    </a:stretch>
                  </a:blipFill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B709C6D1-3372-FA47-8AEE-0E1E48135B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2319433" y="2355108"/>
              <a:ext cx="1625600" cy="495300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3D551CC-778F-1B4E-84B3-E5242183976A}"/>
                </a:ext>
              </a:extLst>
            </p:cNvPr>
            <p:cNvSpPr txBox="1"/>
            <p:nvPr/>
          </p:nvSpPr>
          <p:spPr>
            <a:xfrm>
              <a:off x="2289353" y="2757163"/>
              <a:ext cx="260520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/>
                <a:t>(</a:t>
              </a:r>
              <a:r>
                <a:rPr lang="de-DE" sz="1600" dirty="0" err="1"/>
                <a:t>chromatic</a:t>
              </a:r>
              <a:r>
                <a:rPr lang="de-DE" sz="1600" dirty="0"/>
                <a:t> </a:t>
              </a:r>
              <a:r>
                <a:rPr lang="de-DE" sz="1600" dirty="0" err="1"/>
                <a:t>frequency</a:t>
              </a:r>
              <a:r>
                <a:rPr lang="de-DE" sz="1600" dirty="0"/>
                <a:t> </a:t>
              </a:r>
              <a:r>
                <a:rPr lang="de-DE" sz="1600" dirty="0" err="1"/>
                <a:t>shift</a:t>
              </a:r>
              <a:r>
                <a:rPr lang="de-DE" sz="1600" dirty="0"/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6123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75CFF8-46BF-8742-8F98-85221B4C5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599" y="499828"/>
            <a:ext cx="6642117" cy="838200"/>
          </a:xfrm>
        </p:spPr>
        <p:txBody>
          <a:bodyPr/>
          <a:lstStyle/>
          <a:p>
            <a:r>
              <a:rPr lang="de-DE" dirty="0"/>
              <a:t>Transverse </a:t>
            </a:r>
            <a:r>
              <a:rPr lang="de-DE" dirty="0" err="1"/>
              <a:t>coupled-bunch</a:t>
            </a:r>
            <a:r>
              <a:rPr lang="de-DE" dirty="0"/>
              <a:t> </a:t>
            </a:r>
            <a:r>
              <a:rPr lang="de-DE" dirty="0" err="1"/>
              <a:t>instabilities</a:t>
            </a:r>
            <a:r>
              <a:rPr lang="de-DE" dirty="0"/>
              <a:t> II</a:t>
            </a:r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25455D2E-FEE5-354D-90BF-2EA4CBE09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3550" y="1644486"/>
            <a:ext cx="4864874" cy="3599997"/>
          </a:xfrm>
          <a:prstGeom prst="rect">
            <a:avLst/>
          </a:prstGeom>
        </p:spPr>
      </p:pic>
      <p:sp>
        <p:nvSpPr>
          <p:cNvPr id="14" name="TextBox 19">
            <a:extLst>
              <a:ext uri="{FF2B5EF4-FFF2-40B4-BE49-F238E27FC236}">
                <a16:creationId xmlns:a16="http://schemas.microsoft.com/office/drawing/2014/main" id="{62D03E43-F98E-9443-BAFC-84DF5D639784}"/>
              </a:ext>
            </a:extLst>
          </p:cNvPr>
          <p:cNvSpPr txBox="1"/>
          <p:nvPr/>
        </p:nvSpPr>
        <p:spPr>
          <a:xfrm>
            <a:off x="127818" y="1504225"/>
            <a:ext cx="33906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for a smooth impedance and </a:t>
            </a:r>
          </a:p>
          <a:p>
            <a:r>
              <a:rPr lang="en-US" b="1" dirty="0"/>
              <a:t>rigid (k=0) oscillations: </a:t>
            </a:r>
          </a:p>
        </p:txBody>
      </p:sp>
      <p:sp>
        <p:nvSpPr>
          <p:cNvPr id="16" name="TextBox 23">
            <a:extLst>
              <a:ext uri="{FF2B5EF4-FFF2-40B4-BE49-F238E27FC236}">
                <a16:creationId xmlns:a16="http://schemas.microsoft.com/office/drawing/2014/main" id="{48A3479D-642B-104D-99AE-52E21FF935A5}"/>
              </a:ext>
            </a:extLst>
          </p:cNvPr>
          <p:cNvSpPr txBox="1"/>
          <p:nvPr/>
        </p:nvSpPr>
        <p:spPr>
          <a:xfrm>
            <a:off x="2731905" y="5241846"/>
            <a:ext cx="605356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Positive/negative chromaticity above/below transition shifts all modes </a:t>
            </a:r>
          </a:p>
          <a:p>
            <a:r>
              <a:rPr lang="en-US" sz="1600" dirty="0"/>
              <a:t>towards the positive frequency side</a:t>
            </a:r>
            <a:r>
              <a:rPr lang="en-US" sz="1600" i="1" dirty="0"/>
              <a:t>. </a:t>
            </a:r>
            <a:r>
              <a:rPr lang="en-US" sz="1600" dirty="0"/>
              <a:t>Mode </a:t>
            </a:r>
            <a:r>
              <a:rPr lang="en-US" sz="1600" i="1" dirty="0"/>
              <a:t>k </a:t>
            </a:r>
            <a:r>
              <a:rPr lang="en-US" sz="1600" dirty="0"/>
              <a:t>= 0 becomes stable, but </a:t>
            </a:r>
          </a:p>
          <a:p>
            <a:r>
              <a:rPr lang="en-US" sz="1600" dirty="0"/>
              <a:t>mode </a:t>
            </a:r>
            <a:r>
              <a:rPr lang="en-US" sz="1600" i="1" dirty="0"/>
              <a:t>k </a:t>
            </a:r>
            <a:r>
              <a:rPr lang="en-US" sz="1600" dirty="0"/>
              <a:t>= 1 may be unstable because it samples more negative Z</a:t>
            </a:r>
            <a:r>
              <a:rPr lang="en-US" sz="1600" i="1" dirty="0"/>
              <a:t> </a:t>
            </a:r>
            <a:r>
              <a:rPr lang="en-US" sz="1600" dirty="0"/>
              <a:t>than </a:t>
            </a:r>
          </a:p>
          <a:p>
            <a:r>
              <a:rPr lang="en-US" sz="1600" dirty="0"/>
              <a:t>positive</a:t>
            </a:r>
            <a:r>
              <a:rPr lang="en-US" sz="1600" i="1" dirty="0"/>
              <a:t>.</a:t>
            </a:r>
            <a:r>
              <a:rPr lang="en-US" sz="1600" dirty="0"/>
              <a:t> </a:t>
            </a:r>
            <a:r>
              <a:rPr lang="en-US" sz="1600" b="1" dirty="0"/>
              <a:t>No head-tail instability for compensated chromaticity.</a:t>
            </a:r>
            <a:r>
              <a:rPr lang="en-US" sz="1600" b="1" i="1" dirty="0"/>
              <a:t> </a:t>
            </a:r>
            <a:endParaRPr lang="en-US" sz="1600" b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164A20-F2ED-8D42-B36C-0B5A849402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7008" y="4167265"/>
            <a:ext cx="1625600" cy="4953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3DDD2A-496F-424E-8311-D333011BA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70" y="2414853"/>
            <a:ext cx="2413000" cy="469900"/>
          </a:xfrm>
          <a:prstGeom prst="rect">
            <a:avLst/>
          </a:prstGeom>
        </p:spPr>
      </p:pic>
      <p:sp>
        <p:nvSpPr>
          <p:cNvPr id="13" name="TextBox 34">
            <a:extLst>
              <a:ext uri="{FF2B5EF4-FFF2-40B4-BE49-F238E27FC236}">
                <a16:creationId xmlns:a16="http://schemas.microsoft.com/office/drawing/2014/main" id="{5370CAA8-D664-C24F-9250-403B1E690F81}"/>
              </a:ext>
            </a:extLst>
          </p:cNvPr>
          <p:cNvSpPr txBox="1"/>
          <p:nvPr/>
        </p:nvSpPr>
        <p:spPr>
          <a:xfrm>
            <a:off x="79961" y="5921013"/>
            <a:ext cx="16674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/>
              <a:t>Sacherer</a:t>
            </a:r>
            <a:r>
              <a:rPr lang="en-US" sz="1600" dirty="0"/>
              <a:t> (1974)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82BE77-5382-184A-9C62-6F18FE131761}"/>
              </a:ext>
            </a:extLst>
          </p:cNvPr>
          <p:cNvSpPr/>
          <p:nvPr/>
        </p:nvSpPr>
        <p:spPr>
          <a:xfrm>
            <a:off x="4932040" y="2564904"/>
            <a:ext cx="108012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0FF94E2-4747-8A48-9A39-E35BAEC0F7E4}"/>
              </a:ext>
            </a:extLst>
          </p:cNvPr>
          <p:cNvSpPr/>
          <p:nvPr/>
        </p:nvSpPr>
        <p:spPr>
          <a:xfrm>
            <a:off x="7884368" y="2340817"/>
            <a:ext cx="1080120" cy="360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07870A7-8D5A-6943-956B-B907FA3A2AD9}"/>
                  </a:ext>
                </a:extLst>
              </p:cNvPr>
              <p:cNvSpPr txBox="1"/>
              <p:nvPr/>
            </p:nvSpPr>
            <p:spPr>
              <a:xfrm>
                <a:off x="4850994" y="2382584"/>
                <a:ext cx="1239122" cy="3662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de-DE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de-DE" sz="160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d>
                                <m:dPr>
                                  <m:ctrlPr>
                                    <a:rPr lang="de-DE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sz="16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de-DE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de-DE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sz="1600" b="0" i="1" smtClean="0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de-DE" sz="1600" b="0" i="1" smtClean="0">
                                          <a:latin typeface="Cambria Math" panose="02040503050406030204" pitchFamily="18" charset="0"/>
                                        </a:rPr>
                                        <m:t>𝜒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de-DE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de-DE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07870A7-8D5A-6943-956B-B907FA3A2A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0994" y="2382584"/>
                <a:ext cx="1239122" cy="366254"/>
              </a:xfrm>
              <a:prstGeom prst="rect">
                <a:avLst/>
              </a:prstGeom>
              <a:blipFill>
                <a:blip r:embed="rId5"/>
                <a:stretch>
                  <a:fillRect t="-3448" b="-1034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CD47C0C-A248-ED49-B3EA-B6FCBEE63543}"/>
                  </a:ext>
                </a:extLst>
              </p:cNvPr>
              <p:cNvSpPr txBox="1"/>
              <p:nvPr/>
            </p:nvSpPr>
            <p:spPr>
              <a:xfrm>
                <a:off x="7906681" y="2230957"/>
                <a:ext cx="1239122" cy="3677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de-DE" sz="16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de-DE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de-DE" sz="1600">
                                  <a:latin typeface="Cambria Math" panose="02040503050406030204" pitchFamily="18" charset="0"/>
                                </a:rPr>
                                <m:t>Δ</m:t>
                              </m:r>
                              <m:d>
                                <m:dPr>
                                  <m:ctrlPr>
                                    <a:rPr lang="de-DE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de-DE" sz="1600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  <m:r>
                                    <a:rPr lang="de-DE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de-DE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sz="1600" b="0" i="1" smtClean="0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de-DE" sz="1600" b="0" i="1" smtClean="0">
                                          <a:latin typeface="Cambria Math" panose="02040503050406030204" pitchFamily="18" charset="0"/>
                                        </a:rPr>
                                        <m:t>𝜒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  <m:sub>
                          <m:r>
                            <a:rPr lang="de-DE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de-DE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ACD47C0C-A248-ED49-B3EA-B6FCBEE635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6681" y="2230957"/>
                <a:ext cx="1239122" cy="367793"/>
              </a:xfrm>
              <a:prstGeom prst="rect">
                <a:avLst/>
              </a:prstGeom>
              <a:blipFill>
                <a:blip r:embed="rId6"/>
                <a:stretch>
                  <a:fillRect t="-3333" b="-1000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>
            <a:extLst>
              <a:ext uri="{FF2B5EF4-FFF2-40B4-BE49-F238E27FC236}">
                <a16:creationId xmlns:a16="http://schemas.microsoft.com/office/drawing/2014/main" id="{8271C5DD-AFF8-9345-9785-2C9945285E58}"/>
              </a:ext>
            </a:extLst>
          </p:cNvPr>
          <p:cNvGrpSpPr/>
          <p:nvPr/>
        </p:nvGrpSpPr>
        <p:grpSpPr>
          <a:xfrm>
            <a:off x="79961" y="1504225"/>
            <a:ext cx="6752467" cy="3076241"/>
            <a:chOff x="79961" y="1504225"/>
            <a:chExt cx="6752467" cy="3076241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D28DD564-7F5A-784E-B7AE-4A5D885A5E0B}"/>
                </a:ext>
              </a:extLst>
            </p:cNvPr>
            <p:cNvCxnSpPr>
              <a:cxnSpLocks/>
            </p:cNvCxnSpPr>
            <p:nvPr/>
          </p:nvCxnSpPr>
          <p:spPr>
            <a:xfrm>
              <a:off x="6662831" y="1772816"/>
              <a:ext cx="0" cy="2539804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1F61452-47BE-6444-83DC-A8964ACB4C43}"/>
                    </a:ext>
                  </a:extLst>
                </p:cNvPr>
                <p:cNvSpPr txBox="1"/>
                <p:nvPr/>
              </p:nvSpPr>
              <p:spPr>
                <a:xfrm>
                  <a:off x="6493233" y="1504225"/>
                  <a:ext cx="339195" cy="29841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oMath>
                    </m:oMathPara>
                  </a14:m>
                  <a:endParaRPr lang="de-DE" dirty="0"/>
                </a:p>
              </p:txBody>
            </p:sp>
          </mc:Choice>
          <mc:Fallback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01F61452-47BE-6444-83DC-A8964ACB4C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93233" y="1504225"/>
                  <a:ext cx="339195" cy="298415"/>
                </a:xfrm>
                <a:prstGeom prst="rect">
                  <a:avLst/>
                </a:prstGeom>
                <a:blipFill>
                  <a:blip r:embed="rId7"/>
                  <a:stretch>
                    <a:fillRect l="-3571" r="-3571" b="-16000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6A33EBD-ECBD-FE46-94EA-C69F90DFE619}"/>
                </a:ext>
              </a:extLst>
            </p:cNvPr>
            <p:cNvGrpSpPr/>
            <p:nvPr/>
          </p:nvGrpSpPr>
          <p:grpSpPr>
            <a:xfrm>
              <a:off x="79961" y="3301864"/>
              <a:ext cx="4406900" cy="1278602"/>
              <a:chOff x="79961" y="3301864"/>
              <a:chExt cx="4406900" cy="1278602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49C91AD-44F9-F440-B000-FD0D697681B1}"/>
                  </a:ext>
                </a:extLst>
              </p:cNvPr>
              <p:cNvSpPr txBox="1"/>
              <p:nvPr/>
            </p:nvSpPr>
            <p:spPr>
              <a:xfrm>
                <a:off x="110128" y="3301864"/>
                <a:ext cx="339067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b="1" dirty="0" err="1"/>
                  <a:t>if</a:t>
                </a:r>
                <a:r>
                  <a:rPr lang="de-DE" b="1" dirty="0"/>
                  <a:t> </a:t>
                </a:r>
                <a:r>
                  <a:rPr lang="de-DE" b="1" dirty="0" err="1"/>
                  <a:t>only</a:t>
                </a:r>
                <a:r>
                  <a:rPr lang="de-DE" b="1" dirty="0"/>
                  <a:t> </a:t>
                </a:r>
                <a:r>
                  <a:rPr lang="de-DE" b="1" dirty="0" err="1"/>
                  <a:t>one</a:t>
                </a:r>
                <a:r>
                  <a:rPr lang="de-DE" b="1" dirty="0"/>
                  <a:t> </a:t>
                </a:r>
                <a:r>
                  <a:rPr lang="de-DE" b="1" dirty="0" err="1"/>
                  <a:t>sideband</a:t>
                </a:r>
                <a:r>
                  <a:rPr lang="de-DE" b="1" dirty="0"/>
                  <a:t> </a:t>
                </a:r>
                <a:r>
                  <a:rPr lang="de-DE" b="1" dirty="0" err="1"/>
                  <a:t>matters</a:t>
                </a:r>
                <a:r>
                  <a:rPr lang="de-DE" b="1" dirty="0"/>
                  <a:t>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C169B0F-1B45-CC4A-A4F5-0679690100FB}"/>
                  </a:ext>
                </a:extLst>
              </p:cNvPr>
              <p:cNvSpPr txBox="1"/>
              <p:nvPr/>
            </p:nvSpPr>
            <p:spPr>
              <a:xfrm>
                <a:off x="3115773" y="4241912"/>
                <a:ext cx="130676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dirty="0"/>
                  <a:t>(form </a:t>
                </a:r>
                <a:r>
                  <a:rPr lang="de-DE" sz="1600" dirty="0" err="1"/>
                  <a:t>factor</a:t>
                </a:r>
                <a:r>
                  <a:rPr lang="de-DE" sz="1600" dirty="0"/>
                  <a:t>)</a:t>
                </a:r>
              </a:p>
            </p:txBody>
          </p:sp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0BBB4CC4-3114-F14D-AA07-D3D8021232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961" y="3862676"/>
                <a:ext cx="4406900" cy="4699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14199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8D43A8-CC0D-4442-B6FA-1E43068F8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Resistive</a:t>
            </a:r>
            <a:r>
              <a:rPr lang="de-DE" dirty="0"/>
              <a:t> wall </a:t>
            </a:r>
            <a:r>
              <a:rPr lang="de-DE" dirty="0" err="1"/>
              <a:t>instability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Growth </a:t>
            </a:r>
            <a:r>
              <a:rPr lang="de-DE" dirty="0" err="1"/>
              <a:t>rates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LHC </a:t>
            </a:r>
            <a:r>
              <a:rPr lang="de-DE" dirty="0" err="1"/>
              <a:t>and</a:t>
            </a:r>
            <a:r>
              <a:rPr lang="de-DE" dirty="0"/>
              <a:t> FCC-</a:t>
            </a:r>
            <a:r>
              <a:rPr lang="de-DE" dirty="0" err="1"/>
              <a:t>hh</a:t>
            </a:r>
            <a:endParaRPr lang="de-DE" dirty="0"/>
          </a:p>
        </p:txBody>
      </p:sp>
      <p:pic>
        <p:nvPicPr>
          <p:cNvPr id="4" name="Bild 6">
            <a:extLst>
              <a:ext uri="{FF2B5EF4-FFF2-40B4-BE49-F238E27FC236}">
                <a16:creationId xmlns:a16="http://schemas.microsoft.com/office/drawing/2014/main" id="{AD4077DE-49C9-9646-86DA-4EF16A3B87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4983" y="2263810"/>
            <a:ext cx="4800000" cy="3600000"/>
          </a:xfrm>
          <a:prstGeom prst="rect">
            <a:avLst/>
          </a:prstGeom>
        </p:spPr>
      </p:pic>
      <p:pic>
        <p:nvPicPr>
          <p:cNvPr id="7" name="Grafik 9">
            <a:extLst>
              <a:ext uri="{FF2B5EF4-FFF2-40B4-BE49-F238E27FC236}">
                <a16:creationId xmlns:a16="http://schemas.microsoft.com/office/drawing/2014/main" id="{2322B78A-EEA9-5F4B-9EDF-FFBC7D720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761" y="1979825"/>
            <a:ext cx="1553011" cy="1368000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28DD34BE-FAC0-564B-A677-4FA707B712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91" y="4783810"/>
            <a:ext cx="1321001" cy="108000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B53260FC-131F-9B48-9B7B-5C9E8FF51F03}"/>
              </a:ext>
            </a:extLst>
          </p:cNvPr>
          <p:cNvSpPr txBox="1"/>
          <p:nvPr/>
        </p:nvSpPr>
        <p:spPr>
          <a:xfrm>
            <a:off x="5008107" y="4094694"/>
            <a:ext cx="85311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/>
              <a:t>b=0.014 m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67369D9-A1E4-B149-B1BE-E696EF8A6173}"/>
              </a:ext>
            </a:extLst>
          </p:cNvPr>
          <p:cNvSpPr txBox="1"/>
          <p:nvPr/>
        </p:nvSpPr>
        <p:spPr>
          <a:xfrm>
            <a:off x="2649739" y="3626357"/>
            <a:ext cx="77457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/>
              <a:t>b=0.02 m</a:t>
            </a:r>
          </a:p>
        </p:txBody>
      </p:sp>
      <p:graphicFrame>
        <p:nvGraphicFramePr>
          <p:cNvPr id="11" name="Objekt 10">
            <a:extLst>
              <a:ext uri="{FF2B5EF4-FFF2-40B4-BE49-F238E27FC236}">
                <a16:creationId xmlns:a16="http://schemas.microsoft.com/office/drawing/2014/main" id="{A95E5382-EF5E-674E-9D83-C226B26CCF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6123628"/>
              </p:ext>
            </p:extLst>
          </p:nvPr>
        </p:nvGraphicFramePr>
        <p:xfrm>
          <a:off x="6130334" y="4684192"/>
          <a:ext cx="2051050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85" name="Equation" r:id="rId6" imgW="1536480" imgH="431640" progId="Equation.DSMT4">
                  <p:embed/>
                </p:oleObj>
              </mc:Choice>
              <mc:Fallback>
                <p:oleObj name="Equation" r:id="rId6" imgW="1536480" imgH="431640" progId="Equation.DSMT4">
                  <p:embed/>
                  <p:pic>
                    <p:nvPicPr>
                      <p:cNvPr id="11" name="Objekt 10">
                        <a:extLst>
                          <a:ext uri="{FF2B5EF4-FFF2-40B4-BE49-F238E27FC236}">
                            <a16:creationId xmlns:a16="http://schemas.microsoft.com/office/drawing/2014/main" id="{8ECF97EF-7917-436A-ACA3-787F121E02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130334" y="4684192"/>
                        <a:ext cx="2051050" cy="576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feld 11">
            <a:extLst>
              <a:ext uri="{FF2B5EF4-FFF2-40B4-BE49-F238E27FC236}">
                <a16:creationId xmlns:a16="http://schemas.microsoft.com/office/drawing/2014/main" id="{F083FF2E-E57F-F645-A45E-F1EE7A2E3B4F}"/>
              </a:ext>
            </a:extLst>
          </p:cNvPr>
          <p:cNvSpPr txBox="1"/>
          <p:nvPr/>
        </p:nvSpPr>
        <p:spPr>
          <a:xfrm>
            <a:off x="6016078" y="5272215"/>
            <a:ext cx="31470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(</a:t>
            </a:r>
            <a:r>
              <a:rPr lang="de-DE" sz="1600" dirty="0" err="1"/>
              <a:t>Thick</a:t>
            </a:r>
            <a:r>
              <a:rPr lang="de-DE" sz="1600" dirty="0"/>
              <a:t>) </a:t>
            </a:r>
            <a:r>
              <a:rPr lang="de-DE" sz="1600" dirty="0" err="1"/>
              <a:t>resistive</a:t>
            </a:r>
            <a:r>
              <a:rPr lang="de-DE" sz="1600" dirty="0"/>
              <a:t> wall </a:t>
            </a:r>
            <a:r>
              <a:rPr lang="de-DE" sz="1600" dirty="0" err="1"/>
              <a:t>impedance</a:t>
            </a:r>
            <a:r>
              <a:rPr lang="de-DE" sz="1600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B3B9C3D-39E9-DC40-8223-FEE282C29884}"/>
              </a:ext>
            </a:extLst>
          </p:cNvPr>
          <p:cNvSpPr txBox="1"/>
          <p:nvPr/>
        </p:nvSpPr>
        <p:spPr>
          <a:xfrm>
            <a:off x="6140695" y="2563234"/>
            <a:ext cx="268124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/>
              <a:t>growth</a:t>
            </a:r>
            <a:r>
              <a:rPr lang="de-DE" b="1" dirty="0"/>
              <a:t> time at 3.3 </a:t>
            </a:r>
            <a:r>
              <a:rPr lang="de-DE" b="1" dirty="0" err="1"/>
              <a:t>TeV</a:t>
            </a:r>
            <a:r>
              <a:rPr lang="de-DE" b="1" dirty="0"/>
              <a:t>:</a:t>
            </a:r>
          </a:p>
          <a:p>
            <a:r>
              <a:rPr lang="de-DE" dirty="0" err="1"/>
              <a:t>approx</a:t>
            </a:r>
            <a:r>
              <a:rPr lang="de-DE" dirty="0"/>
              <a:t>. 200 </a:t>
            </a:r>
            <a:r>
              <a:rPr lang="de-DE" dirty="0" err="1"/>
              <a:t>turns</a:t>
            </a:r>
            <a:endParaRPr lang="de-DE" dirty="0"/>
          </a:p>
          <a:p>
            <a:r>
              <a:rPr lang="de-DE" b="1" dirty="0"/>
              <a:t>at 50 </a:t>
            </a:r>
            <a:r>
              <a:rPr lang="de-DE" b="1" dirty="0" err="1"/>
              <a:t>TeV</a:t>
            </a:r>
            <a:r>
              <a:rPr lang="de-DE" b="1" dirty="0"/>
              <a:t>:</a:t>
            </a:r>
          </a:p>
          <a:p>
            <a:r>
              <a:rPr lang="de-DE" dirty="0" err="1"/>
              <a:t>approx</a:t>
            </a:r>
            <a:r>
              <a:rPr lang="de-DE" dirty="0"/>
              <a:t>. 800 </a:t>
            </a:r>
            <a:r>
              <a:rPr lang="de-DE" dirty="0" err="1"/>
              <a:t>turns</a:t>
            </a:r>
            <a:endParaRPr lang="de-DE" dirty="0"/>
          </a:p>
          <a:p>
            <a:r>
              <a:rPr lang="de-DE" b="1" dirty="0"/>
              <a:t>LHC at 7 </a:t>
            </a:r>
            <a:r>
              <a:rPr lang="de-DE" b="1" dirty="0" err="1"/>
              <a:t>TeV</a:t>
            </a:r>
            <a:r>
              <a:rPr lang="de-DE" b="1" dirty="0"/>
              <a:t>: </a:t>
            </a:r>
          </a:p>
          <a:p>
            <a:r>
              <a:rPr lang="de-DE" dirty="0" err="1"/>
              <a:t>approx</a:t>
            </a:r>
            <a:r>
              <a:rPr lang="de-DE" dirty="0"/>
              <a:t>. 2000 </a:t>
            </a:r>
            <a:r>
              <a:rPr lang="de-DE" dirty="0" err="1"/>
              <a:t>turns</a:t>
            </a:r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E63E866-E981-1146-A650-C3B1DBFBEC0C}"/>
              </a:ext>
            </a:extLst>
          </p:cNvPr>
          <p:cNvSpPr txBox="1"/>
          <p:nvPr/>
        </p:nvSpPr>
        <p:spPr>
          <a:xfrm>
            <a:off x="1835696" y="1668938"/>
            <a:ext cx="145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Growth rate: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6F2DC4AC-C2E2-624C-8B22-FAB0F00EE388}"/>
              </a:ext>
            </a:extLst>
          </p:cNvPr>
          <p:cNvSpPr txBox="1"/>
          <p:nvPr/>
        </p:nvSpPr>
        <p:spPr>
          <a:xfrm>
            <a:off x="539552" y="1622753"/>
            <a:ext cx="6591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FCC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29B70B8F-EBCA-C94D-8AFB-36825A51FBDD}"/>
              </a:ext>
            </a:extLst>
          </p:cNvPr>
          <p:cNvSpPr txBox="1"/>
          <p:nvPr/>
        </p:nvSpPr>
        <p:spPr>
          <a:xfrm>
            <a:off x="566513" y="4410690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LHC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4024110-5351-2242-9982-0A3ED9D46DAB}"/>
              </a:ext>
            </a:extLst>
          </p:cNvPr>
          <p:cNvSpPr txBox="1"/>
          <p:nvPr/>
        </p:nvSpPr>
        <p:spPr>
          <a:xfrm>
            <a:off x="4099695" y="4909482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few kHz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B7C67B64-7DEE-F147-A2FF-69A6480CB05B}"/>
              </a:ext>
            </a:extLst>
          </p:cNvPr>
          <p:cNvSpPr txBox="1"/>
          <p:nvPr/>
        </p:nvSpPr>
        <p:spPr>
          <a:xfrm>
            <a:off x="3149441" y="4906803"/>
            <a:ext cx="5822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kHz</a:t>
            </a:r>
          </a:p>
        </p:txBody>
      </p:sp>
      <p:graphicFrame>
        <p:nvGraphicFramePr>
          <p:cNvPr id="19" name="Objekt 18">
            <a:extLst>
              <a:ext uri="{FF2B5EF4-FFF2-40B4-BE49-F238E27FC236}">
                <a16:creationId xmlns:a16="http://schemas.microsoft.com/office/drawing/2014/main" id="{B947D0E7-13E7-5040-9327-2CBF3DE0B4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367777"/>
              </p:ext>
            </p:extLst>
          </p:nvPr>
        </p:nvGraphicFramePr>
        <p:xfrm>
          <a:off x="2794375" y="4606997"/>
          <a:ext cx="889000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86" name="Equation" r:id="rId8" imgW="596880" imgH="228600" progId="Equation.DSMT4">
                  <p:embed/>
                </p:oleObj>
              </mc:Choice>
              <mc:Fallback>
                <p:oleObj name="Equation" r:id="rId8" imgW="596880" imgH="228600" progId="Equation.DSMT4">
                  <p:embed/>
                  <p:pic>
                    <p:nvPicPr>
                      <p:cNvPr id="18" name="Objekt 17">
                        <a:extLst>
                          <a:ext uri="{FF2B5EF4-FFF2-40B4-BE49-F238E27FC236}">
                            <a16:creationId xmlns:a16="http://schemas.microsoft.com/office/drawing/2014/main" id="{E54E5D55-567A-46A7-BBAD-F023AA58474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794375" y="4606997"/>
                        <a:ext cx="889000" cy="3397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7F23C19-D304-0B4D-8566-E6AA0050DB0C}"/>
                  </a:ext>
                </a:extLst>
              </p:cNvPr>
              <p:cNvSpPr txBox="1"/>
              <p:nvPr/>
            </p:nvSpPr>
            <p:spPr>
              <a:xfrm>
                <a:off x="3374096" y="2209874"/>
                <a:ext cx="2033442" cy="3186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𝑚𝑖𝑛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de-DE" b="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7F23C19-D304-0B4D-8566-E6AA0050DB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4096" y="2209874"/>
                <a:ext cx="2033442" cy="318677"/>
              </a:xfrm>
              <a:prstGeom prst="rect">
                <a:avLst/>
              </a:prstGeom>
              <a:blipFill>
                <a:blip r:embed="rId10"/>
                <a:stretch>
                  <a:fillRect l="-621" b="-1923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0F9A7A58-F377-CB4F-A863-DD7633FB493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85921" y="1615328"/>
            <a:ext cx="4648200" cy="4699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545EEBC-89BF-FD40-B7B9-390C5780F952}"/>
              </a:ext>
            </a:extLst>
          </p:cNvPr>
          <p:cNvSpPr txBox="1"/>
          <p:nvPr/>
        </p:nvSpPr>
        <p:spPr>
          <a:xfrm>
            <a:off x="614059" y="6026674"/>
            <a:ext cx="829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/>
              <a:t>Damping</a:t>
            </a:r>
            <a:r>
              <a:rPr lang="de-DE" b="1" dirty="0"/>
              <a:t> </a:t>
            </a:r>
            <a:r>
              <a:rPr lang="de-DE" b="1" dirty="0" err="1"/>
              <a:t>by</a:t>
            </a:r>
            <a:r>
              <a:rPr lang="de-DE" b="1" dirty="0"/>
              <a:t> </a:t>
            </a:r>
            <a:r>
              <a:rPr lang="de-DE" b="1" dirty="0" err="1"/>
              <a:t>feedback</a:t>
            </a:r>
            <a:r>
              <a:rPr lang="de-DE" b="1" dirty="0"/>
              <a:t> </a:t>
            </a:r>
            <a:r>
              <a:rPr lang="de-DE" b="1" dirty="0" err="1"/>
              <a:t>or</a:t>
            </a:r>
            <a:r>
              <a:rPr lang="de-DE" b="1" dirty="0"/>
              <a:t> Landau </a:t>
            </a:r>
            <a:r>
              <a:rPr lang="de-DE" b="1" dirty="0" err="1"/>
              <a:t>damping</a:t>
            </a:r>
            <a:r>
              <a:rPr lang="de-DE" b="1" dirty="0"/>
              <a:t> -&gt; </a:t>
            </a:r>
            <a:r>
              <a:rPr lang="de-DE" b="1" dirty="0" err="1"/>
              <a:t>Instability</a:t>
            </a:r>
            <a:r>
              <a:rPr lang="de-DE" b="1" dirty="0"/>
              <a:t> </a:t>
            </a:r>
            <a:r>
              <a:rPr lang="de-DE" b="1" dirty="0" err="1"/>
              <a:t>thresholds</a:t>
            </a:r>
            <a:r>
              <a:rPr lang="de-DE" b="1" dirty="0"/>
              <a:t> (Part 3)</a:t>
            </a:r>
          </a:p>
        </p:txBody>
      </p:sp>
    </p:spTree>
    <p:extLst>
      <p:ext uri="{BB962C8B-B14F-4D97-AF65-F5344CB8AC3E}">
        <p14:creationId xmlns:p14="http://schemas.microsoft.com/office/powerpoint/2010/main" val="397449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C36468-DF4B-6842-8246-8DCB74FF3A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476672"/>
            <a:ext cx="7342759" cy="943172"/>
          </a:xfrm>
        </p:spPr>
        <p:txBody>
          <a:bodyPr/>
          <a:lstStyle/>
          <a:p>
            <a:r>
              <a:rPr lang="de-DE" dirty="0" err="1"/>
              <a:t>Two-particle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: Single </a:t>
            </a:r>
            <a:r>
              <a:rPr lang="de-DE" dirty="0" err="1"/>
              <a:t>bunch</a:t>
            </a:r>
            <a:r>
              <a:rPr lang="de-DE" dirty="0"/>
              <a:t> break </a:t>
            </a:r>
            <a:r>
              <a:rPr lang="de-DE" dirty="0" err="1"/>
              <a:t>up</a:t>
            </a:r>
            <a:r>
              <a:rPr lang="de-DE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2788955-C2D0-2F45-9B03-CA0106E4F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8736" y="3966198"/>
            <a:ext cx="774700" cy="482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C10E1B7-2F6D-AC4D-B4A4-E9DA5672F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875" y="3666201"/>
            <a:ext cx="2374900" cy="762000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C3646460-AFEA-2D41-868E-7C07A1F5422A}"/>
              </a:ext>
            </a:extLst>
          </p:cNvPr>
          <p:cNvSpPr/>
          <p:nvPr/>
        </p:nvSpPr>
        <p:spPr>
          <a:xfrm>
            <a:off x="915224" y="2447377"/>
            <a:ext cx="864096" cy="2880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err="1">
                <a:solidFill>
                  <a:schemeClr val="tx1"/>
                </a:solidFill>
              </a:rPr>
              <a:t>Tail</a:t>
            </a:r>
            <a:endParaRPr lang="de-DE" sz="1600" dirty="0">
              <a:solidFill>
                <a:schemeClr val="tx1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A30FC05-C6D1-4449-AC65-D4000ADC55E4}"/>
              </a:ext>
            </a:extLst>
          </p:cNvPr>
          <p:cNvSpPr/>
          <p:nvPr/>
        </p:nvSpPr>
        <p:spPr>
          <a:xfrm>
            <a:off x="2748212" y="2034101"/>
            <a:ext cx="1003940" cy="28252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>
                <a:solidFill>
                  <a:schemeClr val="tx1"/>
                </a:solidFill>
              </a:rPr>
              <a:t>Head</a:t>
            </a:r>
          </a:p>
        </p:txBody>
      </p:sp>
      <p:cxnSp>
        <p:nvCxnSpPr>
          <p:cNvPr id="15" name="Gerade Verbindung 14">
            <a:extLst>
              <a:ext uri="{FF2B5EF4-FFF2-40B4-BE49-F238E27FC236}">
                <a16:creationId xmlns:a16="http://schemas.microsoft.com/office/drawing/2014/main" id="{01AFFE0D-2672-7840-A681-A0554415D932}"/>
              </a:ext>
            </a:extLst>
          </p:cNvPr>
          <p:cNvCxnSpPr>
            <a:cxnSpLocks/>
          </p:cNvCxnSpPr>
          <p:nvPr/>
        </p:nvCxnSpPr>
        <p:spPr>
          <a:xfrm>
            <a:off x="564827" y="2848499"/>
            <a:ext cx="3373716" cy="0"/>
          </a:xfrm>
          <a:prstGeom prst="line">
            <a:avLst/>
          </a:prstGeom>
          <a:ln w="22225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58FAE46B-3446-6448-99D8-80492D74DE3D}"/>
              </a:ext>
            </a:extLst>
          </p:cNvPr>
          <p:cNvCxnSpPr>
            <a:cxnSpLocks/>
          </p:cNvCxnSpPr>
          <p:nvPr/>
        </p:nvCxnSpPr>
        <p:spPr>
          <a:xfrm flipV="1">
            <a:off x="792391" y="2579285"/>
            <a:ext cx="0" cy="269215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7B80F30F-BDCC-0B4A-A839-8382C47AC319}"/>
              </a:ext>
            </a:extLst>
          </p:cNvPr>
          <p:cNvCxnSpPr>
            <a:cxnSpLocks/>
          </p:cNvCxnSpPr>
          <p:nvPr/>
        </p:nvCxnSpPr>
        <p:spPr>
          <a:xfrm flipV="1">
            <a:off x="3816727" y="2166056"/>
            <a:ext cx="0" cy="659712"/>
          </a:xfrm>
          <a:prstGeom prst="straightConnector1">
            <a:avLst/>
          </a:prstGeom>
          <a:ln w="158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feld 25">
                <a:extLst>
                  <a:ext uri="{FF2B5EF4-FFF2-40B4-BE49-F238E27FC236}">
                    <a16:creationId xmlns:a16="http://schemas.microsoft.com/office/drawing/2014/main" id="{E6A4E994-9353-E640-9F72-2AE8060DB25B}"/>
                  </a:ext>
                </a:extLst>
              </p:cNvPr>
              <p:cNvSpPr txBox="1"/>
              <p:nvPr/>
            </p:nvSpPr>
            <p:spPr>
              <a:xfrm>
                <a:off x="3459483" y="2440786"/>
                <a:ext cx="2873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6" name="Textfeld 25">
                <a:extLst>
                  <a:ext uri="{FF2B5EF4-FFF2-40B4-BE49-F238E27FC236}">
                    <a16:creationId xmlns:a16="http://schemas.microsoft.com/office/drawing/2014/main" id="{E6A4E994-9353-E640-9F72-2AE8060DB2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483" y="2440786"/>
                <a:ext cx="287322" cy="276999"/>
              </a:xfrm>
              <a:prstGeom prst="rect">
                <a:avLst/>
              </a:prstGeom>
              <a:blipFill>
                <a:blip r:embed="rId4"/>
                <a:stretch>
                  <a:fillRect l="-4167" b="-1363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feld 26">
                <a:extLst>
                  <a:ext uri="{FF2B5EF4-FFF2-40B4-BE49-F238E27FC236}">
                    <a16:creationId xmlns:a16="http://schemas.microsoft.com/office/drawing/2014/main" id="{B34849B8-2BA9-0142-92AC-27DB6C731215}"/>
                  </a:ext>
                </a:extLst>
              </p:cNvPr>
              <p:cNvSpPr txBox="1"/>
              <p:nvPr/>
            </p:nvSpPr>
            <p:spPr>
              <a:xfrm>
                <a:off x="437141" y="2505817"/>
                <a:ext cx="29264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7" name="Textfeld 26">
                <a:extLst>
                  <a:ext uri="{FF2B5EF4-FFF2-40B4-BE49-F238E27FC236}">
                    <a16:creationId xmlns:a16="http://schemas.microsoft.com/office/drawing/2014/main" id="{B34849B8-2BA9-0142-92AC-27DB6C7312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41" y="2505817"/>
                <a:ext cx="292644" cy="276999"/>
              </a:xfrm>
              <a:prstGeom prst="rect">
                <a:avLst/>
              </a:prstGeom>
              <a:blipFill>
                <a:blip r:embed="rId5"/>
                <a:stretch>
                  <a:fillRect l="-4167" r="-4167" b="-1739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8293A561-CD0A-B84B-8C3D-849BF4D1CA10}"/>
                  </a:ext>
                </a:extLst>
              </p:cNvPr>
              <p:cNvSpPr txBox="1">
                <a:spLocks noChangeAspect="1"/>
              </p:cNvSpPr>
              <p:nvPr/>
            </p:nvSpPr>
            <p:spPr>
              <a:xfrm>
                <a:off x="1200437" y="1811394"/>
                <a:ext cx="293670" cy="4594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de-DE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r>
                            <a:rPr lang="de-DE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8" name="Textfeld 27">
                <a:extLst>
                  <a:ext uri="{FF2B5EF4-FFF2-40B4-BE49-F238E27FC236}">
                    <a16:creationId xmlns:a16="http://schemas.microsoft.com/office/drawing/2014/main" id="{8293A561-CD0A-B84B-8C3D-849BF4D1CA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0437" y="1811394"/>
                <a:ext cx="293670" cy="459421"/>
              </a:xfrm>
              <a:prstGeom prst="rect">
                <a:avLst/>
              </a:prstGeom>
              <a:blipFill>
                <a:blip r:embed="rId6"/>
                <a:stretch>
                  <a:fillRect l="-12500" t="-2703" b="-108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47C32D48-43C3-4D4E-AE2A-D3217D90AC17}"/>
                  </a:ext>
                </a:extLst>
              </p:cNvPr>
              <p:cNvSpPr txBox="1"/>
              <p:nvPr/>
            </p:nvSpPr>
            <p:spPr>
              <a:xfrm>
                <a:off x="3159171" y="1497262"/>
                <a:ext cx="293670" cy="4594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de-DE" sz="1600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sub>
                          </m:sSub>
                        </m:num>
                        <m:den>
                          <m:r>
                            <a:rPr lang="de-DE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9" name="Textfeld 28">
                <a:extLst>
                  <a:ext uri="{FF2B5EF4-FFF2-40B4-BE49-F238E27FC236}">
                    <a16:creationId xmlns:a16="http://schemas.microsoft.com/office/drawing/2014/main" id="{47C32D48-43C3-4D4E-AE2A-D3217D90AC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9171" y="1497262"/>
                <a:ext cx="293670" cy="459421"/>
              </a:xfrm>
              <a:prstGeom prst="rect">
                <a:avLst/>
              </a:prstGeom>
              <a:blipFill>
                <a:blip r:embed="rId7"/>
                <a:stretch>
                  <a:fillRect l="-12500" t="-2703" b="-1081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D7E766A3-EE66-8D42-9570-7191C459121E}"/>
              </a:ext>
            </a:extLst>
          </p:cNvPr>
          <p:cNvCxnSpPr>
            <a:cxnSpLocks/>
          </p:cNvCxnSpPr>
          <p:nvPr/>
        </p:nvCxnSpPr>
        <p:spPr>
          <a:xfrm>
            <a:off x="1373197" y="3032197"/>
            <a:ext cx="1932809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feld 32">
                <a:extLst>
                  <a:ext uri="{FF2B5EF4-FFF2-40B4-BE49-F238E27FC236}">
                    <a16:creationId xmlns:a16="http://schemas.microsoft.com/office/drawing/2014/main" id="{610595CB-D301-6E4A-B7B0-85D31B51ABC9}"/>
                  </a:ext>
                </a:extLst>
              </p:cNvPr>
              <p:cNvSpPr txBox="1"/>
              <p:nvPr/>
            </p:nvSpPr>
            <p:spPr>
              <a:xfrm>
                <a:off x="2280751" y="2982904"/>
                <a:ext cx="18030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3" name="Textfeld 32">
                <a:extLst>
                  <a:ext uri="{FF2B5EF4-FFF2-40B4-BE49-F238E27FC236}">
                    <a16:creationId xmlns:a16="http://schemas.microsoft.com/office/drawing/2014/main" id="{610595CB-D301-6E4A-B7B0-85D31B51A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751" y="2982904"/>
                <a:ext cx="180306" cy="276999"/>
              </a:xfrm>
              <a:prstGeom prst="rect">
                <a:avLst/>
              </a:prstGeom>
              <a:blipFill>
                <a:blip r:embed="rId8"/>
                <a:stretch>
                  <a:fillRect l="-1428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feld 34">
                <a:extLst>
                  <a:ext uri="{FF2B5EF4-FFF2-40B4-BE49-F238E27FC236}">
                    <a16:creationId xmlns:a16="http://schemas.microsoft.com/office/drawing/2014/main" id="{7BA92E17-E726-4C41-895A-B7751428FA88}"/>
                  </a:ext>
                </a:extLst>
              </p:cNvPr>
              <p:cNvSpPr txBox="1"/>
              <p:nvPr/>
            </p:nvSpPr>
            <p:spPr>
              <a:xfrm>
                <a:off x="437141" y="1956958"/>
                <a:ext cx="55278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de-DE" b="0" dirty="0"/>
                  <a:t>(z)</a:t>
                </a:r>
              </a:p>
            </p:txBody>
          </p:sp>
        </mc:Choice>
        <mc:Fallback xmlns="">
          <p:sp>
            <p:nvSpPr>
              <p:cNvPr id="35" name="Textfeld 34">
                <a:extLst>
                  <a:ext uri="{FF2B5EF4-FFF2-40B4-BE49-F238E27FC236}">
                    <a16:creationId xmlns:a16="http://schemas.microsoft.com/office/drawing/2014/main" id="{7BA92E17-E726-4C41-895A-B7751428FA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141" y="1956958"/>
                <a:ext cx="552780" cy="276999"/>
              </a:xfrm>
              <a:prstGeom prst="rect">
                <a:avLst/>
              </a:prstGeom>
              <a:blipFill>
                <a:blip r:embed="rId12"/>
                <a:stretch>
                  <a:fillRect l="-11111" t="-21739" r="-22222" b="-4782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Group 19">
            <a:extLst>
              <a:ext uri="{FF2B5EF4-FFF2-40B4-BE49-F238E27FC236}">
                <a16:creationId xmlns:a16="http://schemas.microsoft.com/office/drawing/2014/main" id="{099A95A4-0D1F-9A40-94C4-2C2666A4DB42}"/>
              </a:ext>
            </a:extLst>
          </p:cNvPr>
          <p:cNvGrpSpPr/>
          <p:nvPr/>
        </p:nvGrpSpPr>
        <p:grpSpPr>
          <a:xfrm>
            <a:off x="4394388" y="3610924"/>
            <a:ext cx="4666719" cy="2791424"/>
            <a:chOff x="4394388" y="3610924"/>
            <a:chExt cx="4666719" cy="2791424"/>
          </a:xfrm>
        </p:grpSpPr>
        <p:pic>
          <p:nvPicPr>
            <p:cNvPr id="24" name="Picture 6">
              <a:extLst>
                <a:ext uri="{FF2B5EF4-FFF2-40B4-BE49-F238E27FC236}">
                  <a16:creationId xmlns:a16="http://schemas.microsoft.com/office/drawing/2014/main" id="{61E4A862-021C-3445-8CE3-F13102452F1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688205" y="3998636"/>
              <a:ext cx="4372902" cy="2016000"/>
            </a:xfrm>
            <a:prstGeom prst="rect">
              <a:avLst/>
            </a:prstGeom>
          </p:spPr>
        </p:pic>
        <p:sp>
          <p:nvSpPr>
            <p:cNvPr id="25" name="TextBox 9">
              <a:extLst>
                <a:ext uri="{FF2B5EF4-FFF2-40B4-BE49-F238E27FC236}">
                  <a16:creationId xmlns:a16="http://schemas.microsoft.com/office/drawing/2014/main" id="{F7D5E839-F592-FE47-9A94-E5FCFDA0E5FE}"/>
                </a:ext>
              </a:extLst>
            </p:cNvPr>
            <p:cNvSpPr txBox="1"/>
            <p:nvPr/>
          </p:nvSpPr>
          <p:spPr>
            <a:xfrm>
              <a:off x="5713243" y="6033016"/>
              <a:ext cx="21281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R. </a:t>
              </a:r>
              <a:r>
                <a:rPr lang="en-US" dirty="0" err="1"/>
                <a:t>Cappi</a:t>
              </a:r>
              <a:r>
                <a:rPr lang="en-US" dirty="0"/>
                <a:t> et al. (2000) </a:t>
              </a:r>
            </a:p>
          </p:txBody>
        </p:sp>
        <p:sp>
          <p:nvSpPr>
            <p:cNvPr id="30" name="TextBox 10">
              <a:extLst>
                <a:ext uri="{FF2B5EF4-FFF2-40B4-BE49-F238E27FC236}">
                  <a16:creationId xmlns:a16="http://schemas.microsoft.com/office/drawing/2014/main" id="{FABA4BF7-E7FD-3549-8E67-BAD672E5242C}"/>
                </a:ext>
              </a:extLst>
            </p:cNvPr>
            <p:cNvSpPr txBox="1"/>
            <p:nvPr/>
          </p:nvSpPr>
          <p:spPr>
            <a:xfrm>
              <a:off x="4394388" y="3610924"/>
              <a:ext cx="41987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Observation in the CERN PS near transition</a:t>
              </a:r>
            </a:p>
          </p:txBody>
        </p:sp>
      </p:grpSp>
      <p:pic>
        <p:nvPicPr>
          <p:cNvPr id="32" name="Picture 2" descr="Ohne Titel.jpg">
            <a:extLst>
              <a:ext uri="{FF2B5EF4-FFF2-40B4-BE49-F238E27FC236}">
                <a16:creationId xmlns:a16="http://schemas.microsoft.com/office/drawing/2014/main" id="{71FE8FFE-C3D8-6F46-B1EA-55332629AB0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2811" y="2367366"/>
            <a:ext cx="4496504" cy="111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FF708A8-EFED-E841-8A10-F0E1A6331BDC}"/>
              </a:ext>
            </a:extLst>
          </p:cNvPr>
          <p:cNvSpPr txBox="1"/>
          <p:nvPr/>
        </p:nvSpPr>
        <p:spPr>
          <a:xfrm>
            <a:off x="78415" y="3238072"/>
            <a:ext cx="39900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 err="1"/>
              <a:t>Two-particle</a:t>
            </a:r>
            <a:r>
              <a:rPr lang="de-DE" sz="1600" dirty="0"/>
              <a:t> </a:t>
            </a:r>
            <a:r>
              <a:rPr lang="de-DE" sz="1600" dirty="0" err="1"/>
              <a:t>coupled</a:t>
            </a:r>
            <a:r>
              <a:rPr lang="de-DE" sz="1600" dirty="0"/>
              <a:t> </a:t>
            </a:r>
            <a:r>
              <a:rPr lang="de-DE" sz="1600" dirty="0" err="1"/>
              <a:t>betatron</a:t>
            </a:r>
            <a:r>
              <a:rPr lang="de-DE" sz="1600" dirty="0"/>
              <a:t> </a:t>
            </a:r>
            <a:r>
              <a:rPr lang="de-DE" sz="1600" dirty="0" err="1"/>
              <a:t>oscillations</a:t>
            </a:r>
            <a:r>
              <a:rPr lang="de-DE" sz="1600" dirty="0"/>
              <a:t>: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B70CD2B-CF4F-5E40-A5A0-E55628C8F12F}"/>
              </a:ext>
            </a:extLst>
          </p:cNvPr>
          <p:cNvGrpSpPr/>
          <p:nvPr/>
        </p:nvGrpSpPr>
        <p:grpSpPr>
          <a:xfrm>
            <a:off x="26324" y="4416098"/>
            <a:ext cx="4331507" cy="1936358"/>
            <a:chOff x="26324" y="4416098"/>
            <a:chExt cx="4331507" cy="193635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2139E0C-8E4F-1C46-88DB-A854E1F3C44A}"/>
                </a:ext>
              </a:extLst>
            </p:cNvPr>
            <p:cNvSpPr/>
            <p:nvPr/>
          </p:nvSpPr>
          <p:spPr>
            <a:xfrm>
              <a:off x="1979712" y="5835224"/>
              <a:ext cx="2372753" cy="5172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BC7409D-7A64-EA4B-A573-6E0D1723AD68}"/>
                </a:ext>
              </a:extLst>
            </p:cNvPr>
            <p:cNvGrpSpPr/>
            <p:nvPr/>
          </p:nvGrpSpPr>
          <p:grpSpPr>
            <a:xfrm>
              <a:off x="26324" y="4416098"/>
              <a:ext cx="4331507" cy="1936358"/>
              <a:chOff x="29103" y="4448798"/>
              <a:chExt cx="4331507" cy="1936358"/>
            </a:xfrm>
          </p:grpSpPr>
          <p:pic>
            <p:nvPicPr>
              <p:cNvPr id="3" name="Grafik 2">
                <a:extLst>
                  <a:ext uri="{FF2B5EF4-FFF2-40B4-BE49-F238E27FC236}">
                    <a16:creationId xmlns:a16="http://schemas.microsoft.com/office/drawing/2014/main" id="{E818EBC0-463C-1E4C-943D-40DDC4F38C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3779" y="5557156"/>
                <a:ext cx="4291465" cy="828000"/>
              </a:xfrm>
              <a:prstGeom prst="rect">
                <a:avLst/>
              </a:prstGeom>
            </p:spPr>
          </p:pic>
          <p:pic>
            <p:nvPicPr>
              <p:cNvPr id="5" name="Grafik 4">
                <a:extLst>
                  <a:ext uri="{FF2B5EF4-FFF2-40B4-BE49-F238E27FC236}">
                    <a16:creationId xmlns:a16="http://schemas.microsoft.com/office/drawing/2014/main" id="{F0F75DB8-3728-024C-AD9A-02E5EB6334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49565" y="4763346"/>
                <a:ext cx="2131186" cy="432000"/>
              </a:xfrm>
              <a:prstGeom prst="rect">
                <a:avLst/>
              </a:prstGeom>
            </p:spPr>
          </p:pic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21C0745-E027-7746-9A52-7E731399CF8F}"/>
                  </a:ext>
                </a:extLst>
              </p:cNvPr>
              <p:cNvSpPr txBox="1"/>
              <p:nvPr/>
            </p:nvSpPr>
            <p:spPr>
              <a:xfrm>
                <a:off x="63779" y="4448798"/>
                <a:ext cx="176843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dirty="0"/>
                  <a:t>New </a:t>
                </a:r>
                <a:r>
                  <a:rPr lang="de-DE" sz="1600" dirty="0" err="1"/>
                  <a:t>coordinates</a:t>
                </a:r>
                <a:r>
                  <a:rPr lang="de-DE" sz="1600" dirty="0"/>
                  <a:t>: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19760E6-BAAF-DA4D-BDDA-3A52C1B78383}"/>
                  </a:ext>
                </a:extLst>
              </p:cNvPr>
              <p:cNvSpPr txBox="1"/>
              <p:nvPr/>
            </p:nvSpPr>
            <p:spPr>
              <a:xfrm>
                <a:off x="29103" y="5209977"/>
                <a:ext cx="98135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dirty="0"/>
                  <a:t>Solution: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A10926B2-E78C-2A41-947F-F9A9E1E13A9A}"/>
                  </a:ext>
                </a:extLst>
              </p:cNvPr>
              <p:cNvSpPr txBox="1"/>
              <p:nvPr/>
            </p:nvSpPr>
            <p:spPr>
              <a:xfrm>
                <a:off x="2649885" y="5331085"/>
                <a:ext cx="17107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>
                    <a:solidFill>
                      <a:srgbClr val="FF0000"/>
                    </a:solidFill>
                  </a:rPr>
                  <a:t>Linear </a:t>
                </a:r>
                <a:r>
                  <a:rPr lang="de-DE" dirty="0" err="1">
                    <a:solidFill>
                      <a:srgbClr val="FF0000"/>
                    </a:solidFill>
                  </a:rPr>
                  <a:t>growth</a:t>
                </a:r>
                <a:r>
                  <a:rPr lang="de-DE" dirty="0">
                    <a:solidFill>
                      <a:srgbClr val="FF0000"/>
                    </a:solidFill>
                  </a:rPr>
                  <a:t> !</a:t>
                </a:r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3A3B13F-C184-7F43-B1A8-36FCA0FCDADA}"/>
              </a:ext>
            </a:extLst>
          </p:cNvPr>
          <p:cNvSpPr txBox="1"/>
          <p:nvPr/>
        </p:nvSpPr>
        <p:spPr>
          <a:xfrm>
            <a:off x="6226779" y="2509171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Linac</a:t>
            </a:r>
            <a:endParaRPr lang="de-DE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85ACD9-DC32-E942-833C-9276D41BE935}"/>
              </a:ext>
            </a:extLst>
          </p:cNvPr>
          <p:cNvSpPr txBox="1"/>
          <p:nvPr/>
        </p:nvSpPr>
        <p:spPr>
          <a:xfrm>
            <a:off x="4156570" y="1458283"/>
            <a:ext cx="500649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Assume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</a:t>
            </a:r>
            <a:r>
              <a:rPr lang="de-DE" dirty="0" err="1"/>
              <a:t>corrected</a:t>
            </a:r>
            <a:r>
              <a:rPr lang="de-DE" dirty="0"/>
              <a:t> </a:t>
            </a:r>
            <a:r>
              <a:rPr lang="de-DE" dirty="0" err="1"/>
              <a:t>chromaticity</a:t>
            </a:r>
            <a:r>
              <a:rPr lang="de-DE" dirty="0"/>
              <a:t> </a:t>
            </a:r>
          </a:p>
          <a:p>
            <a:r>
              <a:rPr lang="de-DE" dirty="0" err="1"/>
              <a:t>and</a:t>
            </a:r>
            <a:r>
              <a:rPr lang="de-DE" dirty="0"/>
              <a:t> a (</a:t>
            </a:r>
            <a:r>
              <a:rPr lang="de-DE" dirty="0" err="1"/>
              <a:t>working</a:t>
            </a:r>
            <a:r>
              <a:rPr lang="de-DE" dirty="0"/>
              <a:t>) </a:t>
            </a:r>
            <a:r>
              <a:rPr lang="de-DE" dirty="0" err="1"/>
              <a:t>feedback</a:t>
            </a:r>
            <a:r>
              <a:rPr lang="de-DE" dirty="0"/>
              <a:t> </a:t>
            </a:r>
            <a:r>
              <a:rPr lang="de-DE" dirty="0" err="1"/>
              <a:t>system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„rigid“ </a:t>
            </a:r>
          </a:p>
          <a:p>
            <a:r>
              <a:rPr lang="de-DE" dirty="0" err="1"/>
              <a:t>coupled</a:t>
            </a:r>
            <a:r>
              <a:rPr lang="de-DE" dirty="0"/>
              <a:t> </a:t>
            </a:r>
            <a:r>
              <a:rPr lang="de-DE" dirty="0" err="1"/>
              <a:t>bunch</a:t>
            </a:r>
            <a:r>
              <a:rPr lang="de-DE" dirty="0"/>
              <a:t> </a:t>
            </a:r>
            <a:r>
              <a:rPr lang="de-DE" dirty="0" err="1"/>
              <a:t>instability</a:t>
            </a:r>
            <a:r>
              <a:rPr lang="de-DE" dirty="0"/>
              <a:t> (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</a:t>
            </a:r>
            <a:r>
              <a:rPr lang="de-DE" dirty="0" err="1"/>
              <a:t>have</a:t>
            </a:r>
            <a:r>
              <a:rPr lang="de-DE" dirty="0"/>
              <a:t> a </a:t>
            </a:r>
            <a:r>
              <a:rPr lang="de-DE" dirty="0" err="1"/>
              <a:t>linac</a:t>
            </a:r>
            <a:r>
              <a:rPr lang="de-DE" dirty="0"/>
              <a:t>).  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FB1E837-643D-684C-A9A6-A4A74D5F060F}"/>
              </a:ext>
            </a:extLst>
          </p:cNvPr>
          <p:cNvSpPr/>
          <p:nvPr/>
        </p:nvSpPr>
        <p:spPr>
          <a:xfrm rot="21063284">
            <a:off x="899389" y="2091935"/>
            <a:ext cx="2890638" cy="569531"/>
          </a:xfrm>
          <a:prstGeom prst="ellipse">
            <a:avLst/>
          </a:prstGeom>
          <a:solidFill>
            <a:srgbClr val="FF0000">
              <a:alpha val="3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748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E8F0B-FC8B-DB46-B993-5C83C26D8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471246"/>
            <a:ext cx="7021537" cy="851818"/>
          </a:xfrm>
        </p:spPr>
        <p:txBody>
          <a:bodyPr/>
          <a:lstStyle/>
          <a:p>
            <a:r>
              <a:rPr lang="de-DE" dirty="0" err="1"/>
              <a:t>Two-particle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: Strong </a:t>
            </a:r>
            <a:r>
              <a:rPr lang="de-DE" dirty="0" err="1"/>
              <a:t>head-tail</a:t>
            </a:r>
            <a:r>
              <a:rPr lang="de-DE" dirty="0"/>
              <a:t> </a:t>
            </a:r>
            <a:r>
              <a:rPr lang="de-DE" dirty="0" err="1"/>
              <a:t>instability</a:t>
            </a:r>
            <a:r>
              <a:rPr lang="de-DE" dirty="0"/>
              <a:t> </a:t>
            </a:r>
          </a:p>
        </p:txBody>
      </p:sp>
      <p:pic>
        <p:nvPicPr>
          <p:cNvPr id="5" name="Picture 11">
            <a:extLst>
              <a:ext uri="{FF2B5EF4-FFF2-40B4-BE49-F238E27FC236}">
                <a16:creationId xmlns:a16="http://schemas.microsoft.com/office/drawing/2014/main" id="{39DE0D57-98B0-A142-BB8D-D8F51B26E4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910" y="1981871"/>
            <a:ext cx="1778000" cy="419100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0E10C23-073F-9243-A6A6-E8AFB3123D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000" y="2546972"/>
            <a:ext cx="2444444" cy="7920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BFA5A119-B9B4-8342-8BCA-A8C569C097A0}"/>
              </a:ext>
            </a:extLst>
          </p:cNvPr>
          <p:cNvSpPr txBox="1"/>
          <p:nvPr/>
        </p:nvSpPr>
        <p:spPr>
          <a:xfrm>
            <a:off x="80552" y="2036275"/>
            <a:ext cx="28873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Change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position</a:t>
            </a:r>
            <a:r>
              <a:rPr lang="de-DE" sz="1600" dirty="0"/>
              <a:t> in </a:t>
            </a:r>
            <a:r>
              <a:rPr lang="de-DE" sz="1600" dirty="0" err="1"/>
              <a:t>z</a:t>
            </a:r>
            <a:r>
              <a:rPr lang="de-DE" sz="1600" dirty="0"/>
              <a:t> </a:t>
            </a:r>
            <a:r>
              <a:rPr lang="de-DE" sz="1600" dirty="0" err="1"/>
              <a:t>every</a:t>
            </a:r>
            <a:r>
              <a:rPr lang="de-DE" sz="1600" dirty="0"/>
              <a:t>: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D6042B6-2498-2F40-8668-1508BFB91E83}"/>
              </a:ext>
            </a:extLst>
          </p:cNvPr>
          <p:cNvGrpSpPr/>
          <p:nvPr/>
        </p:nvGrpSpPr>
        <p:grpSpPr>
          <a:xfrm>
            <a:off x="153072" y="2639501"/>
            <a:ext cx="5319016" cy="2381692"/>
            <a:chOff x="153072" y="2639501"/>
            <a:chExt cx="5319016" cy="2381692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A432FBF8-253D-EB46-8479-6AF0B3BC2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9512" y="3591173"/>
              <a:ext cx="4196572" cy="612000"/>
            </a:xfrm>
            <a:prstGeom prst="rect">
              <a:avLst/>
            </a:prstGeom>
          </p:spPr>
        </p:pic>
        <p:pic>
          <p:nvPicPr>
            <p:cNvPr id="8" name="Grafik 7">
              <a:extLst>
                <a:ext uri="{FF2B5EF4-FFF2-40B4-BE49-F238E27FC236}">
                  <a16:creationId xmlns:a16="http://schemas.microsoft.com/office/drawing/2014/main" id="{DFCA31D0-3F35-DC47-80B6-3B1A8AA1E9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3072" y="4445193"/>
              <a:ext cx="2094546" cy="576000"/>
            </a:xfrm>
            <a:prstGeom prst="rect">
              <a:avLst/>
            </a:prstGeom>
          </p:spPr>
        </p:pic>
        <p:pic>
          <p:nvPicPr>
            <p:cNvPr id="9" name="Grafik 8">
              <a:extLst>
                <a:ext uri="{FF2B5EF4-FFF2-40B4-BE49-F238E27FC236}">
                  <a16:creationId xmlns:a16="http://schemas.microsoft.com/office/drawing/2014/main" id="{2CF0C32D-E5AF-104A-AB34-ECB13467B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58483" y="4507827"/>
              <a:ext cx="2263593" cy="468000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64EE205-32F7-004B-98C7-6425FAF76C5D}"/>
                </a:ext>
              </a:extLst>
            </p:cNvPr>
            <p:cNvGrpSpPr/>
            <p:nvPr/>
          </p:nvGrpSpPr>
          <p:grpSpPr>
            <a:xfrm>
              <a:off x="2953450" y="2639501"/>
              <a:ext cx="2518638" cy="699471"/>
              <a:chOff x="2953450" y="2639501"/>
              <a:chExt cx="2518638" cy="699471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A70AA519-31BD-1E49-9621-856BACDC66BE}"/>
                  </a:ext>
                </a:extLst>
              </p:cNvPr>
              <p:cNvGrpSpPr/>
              <p:nvPr/>
            </p:nvGrpSpPr>
            <p:grpSpPr>
              <a:xfrm>
                <a:off x="2953450" y="2639501"/>
                <a:ext cx="2518638" cy="699471"/>
                <a:chOff x="3452628" y="3163375"/>
                <a:chExt cx="2518638" cy="699471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104FEEDF-D9D5-FE47-928C-F42634D914C7}"/>
                    </a:ext>
                  </a:extLst>
                </p:cNvPr>
                <p:cNvSpPr/>
                <p:nvPr/>
              </p:nvSpPr>
              <p:spPr>
                <a:xfrm>
                  <a:off x="3497150" y="3172354"/>
                  <a:ext cx="2362342" cy="690492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/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74E78B93-7AC8-BF41-B632-203A7558C7A3}"/>
                    </a:ext>
                  </a:extLst>
                </p:cNvPr>
                <p:cNvSpPr txBox="1"/>
                <p:nvPr/>
              </p:nvSpPr>
              <p:spPr>
                <a:xfrm>
                  <a:off x="3452628" y="3163375"/>
                  <a:ext cx="2518638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b="1" dirty="0" err="1">
                      <a:solidFill>
                        <a:srgbClr val="FF0000"/>
                      </a:solidFill>
                    </a:rPr>
                    <a:t>Instability</a:t>
                  </a:r>
                  <a:r>
                    <a:rPr lang="de-DE" b="1" dirty="0">
                      <a:solidFill>
                        <a:srgbClr val="FF0000"/>
                      </a:solidFill>
                    </a:rPr>
                    <a:t> </a:t>
                  </a:r>
                  <a:r>
                    <a:rPr lang="de-DE" b="1" dirty="0" err="1">
                      <a:solidFill>
                        <a:srgbClr val="FF0000"/>
                      </a:solidFill>
                    </a:rPr>
                    <a:t>threshold</a:t>
                  </a:r>
                  <a:r>
                    <a:rPr lang="de-DE" b="1" dirty="0">
                      <a:solidFill>
                        <a:srgbClr val="FF0000"/>
                      </a:solidFill>
                    </a:rPr>
                    <a:t> !</a:t>
                  </a: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1AA46B67-B60B-D647-9AF5-DFFCFEFE1E32}"/>
                      </a:ext>
                    </a:extLst>
                  </p:cNvPr>
                  <p:cNvSpPr txBox="1"/>
                  <p:nvPr/>
                </p:nvSpPr>
                <p:spPr>
                  <a:xfrm>
                    <a:off x="3874078" y="3003435"/>
                    <a:ext cx="633187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Υ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</m:oMath>
                      </m:oMathPara>
                    </a14:m>
                    <a:endParaRPr lang="de-DE" dirty="0"/>
                  </a:p>
                </p:txBody>
              </p:sp>
            </mc:Choice>
            <mc:Fallback xmlns="">
              <p:sp>
                <p:nvSpPr>
                  <p:cNvPr id="22" name="TextBox 21">
                    <a:extLst>
                      <a:ext uri="{FF2B5EF4-FFF2-40B4-BE49-F238E27FC236}">
                        <a16:creationId xmlns:a16="http://schemas.microsoft.com/office/drawing/2014/main" id="{1AA46B67-B60B-D647-9AF5-DFFCFEFE1E32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874078" y="3003435"/>
                    <a:ext cx="633187" cy="276999"/>
                  </a:xfrm>
                  <a:prstGeom prst="rect">
                    <a:avLst/>
                  </a:prstGeom>
                  <a:blipFill>
                    <a:blip r:embed="rId7"/>
                    <a:stretch>
                      <a:fillRect l="-5882" r="-5882" b="-8696"/>
                    </a:stretch>
                  </a:blipFill>
                </p:spPr>
                <p:txBody>
                  <a:bodyPr/>
                  <a:lstStyle/>
                  <a:p>
                    <a:r>
                      <a:rPr lang="de-DE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DA70020-3CB6-924D-B9BC-0EFE96A10AD5}"/>
              </a:ext>
            </a:extLst>
          </p:cNvPr>
          <p:cNvGrpSpPr/>
          <p:nvPr/>
        </p:nvGrpSpPr>
        <p:grpSpPr>
          <a:xfrm>
            <a:off x="5423277" y="1439549"/>
            <a:ext cx="3581386" cy="4843402"/>
            <a:chOff x="5423277" y="1439549"/>
            <a:chExt cx="3581386" cy="484340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623A392-B33F-D740-8EDE-545B4E61D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3277" y="1556668"/>
              <a:ext cx="3235042" cy="4464000"/>
            </a:xfrm>
            <a:prstGeom prst="rect">
              <a:avLst/>
            </a:prstGeom>
          </p:spPr>
        </p:pic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B622226A-971F-5F49-AAD5-B0D397C3775B}"/>
                </a:ext>
              </a:extLst>
            </p:cNvPr>
            <p:cNvSpPr txBox="1"/>
            <p:nvPr/>
          </p:nvSpPr>
          <p:spPr>
            <a:xfrm>
              <a:off x="6586990" y="1439549"/>
              <a:ext cx="18133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Mode </a:t>
              </a:r>
              <a:r>
                <a:rPr lang="de-DE" dirty="0" err="1"/>
                <a:t>coupling</a:t>
              </a:r>
              <a:r>
                <a:rPr lang="de-DE" dirty="0"/>
                <a:t> !</a:t>
              </a:r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76A6236C-CA4A-4044-90A4-8545B1DBA44D}"/>
                </a:ext>
              </a:extLst>
            </p:cNvPr>
            <p:cNvSpPr/>
            <p:nvPr/>
          </p:nvSpPr>
          <p:spPr>
            <a:xfrm>
              <a:off x="5442732" y="1916447"/>
              <a:ext cx="706946" cy="35646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feld 15">
                  <a:extLst>
                    <a:ext uri="{FF2B5EF4-FFF2-40B4-BE49-F238E27FC236}">
                      <a16:creationId xmlns:a16="http://schemas.microsoft.com/office/drawing/2014/main" id="{58D1EA34-33DE-824C-BB4A-BB0C0854E7D7}"/>
                    </a:ext>
                  </a:extLst>
                </p:cNvPr>
                <p:cNvSpPr txBox="1"/>
                <p:nvPr/>
              </p:nvSpPr>
              <p:spPr>
                <a:xfrm>
                  <a:off x="5844837" y="3176939"/>
                  <a:ext cx="31963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16" name="Textfeld 15">
                  <a:extLst>
                    <a:ext uri="{FF2B5EF4-FFF2-40B4-BE49-F238E27FC236}">
                      <a16:creationId xmlns:a16="http://schemas.microsoft.com/office/drawing/2014/main" id="{58D1EA34-33DE-824C-BB4A-BB0C0854E7D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44837" y="3176939"/>
                  <a:ext cx="319639" cy="276999"/>
                </a:xfrm>
                <a:prstGeom prst="rect">
                  <a:avLst/>
                </a:prstGeom>
                <a:blipFill>
                  <a:blip r:embed="rId9"/>
                  <a:stretch>
                    <a:fillRect l="-15385" r="-3846" b="-26087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feld 17">
                  <a:extLst>
                    <a:ext uri="{FF2B5EF4-FFF2-40B4-BE49-F238E27FC236}">
                      <a16:creationId xmlns:a16="http://schemas.microsoft.com/office/drawing/2014/main" id="{7D937A03-0DA0-FB47-A770-153468E9BE5B}"/>
                    </a:ext>
                  </a:extLst>
                </p:cNvPr>
                <p:cNvSpPr txBox="1"/>
                <p:nvPr/>
              </p:nvSpPr>
              <p:spPr>
                <a:xfrm>
                  <a:off x="5705028" y="3813717"/>
                  <a:ext cx="44146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18" name="Textfeld 17">
                  <a:extLst>
                    <a:ext uri="{FF2B5EF4-FFF2-40B4-BE49-F238E27FC236}">
                      <a16:creationId xmlns:a16="http://schemas.microsoft.com/office/drawing/2014/main" id="{7D937A03-0DA0-FB47-A770-153468E9BE5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05028" y="3813717"/>
                  <a:ext cx="441468" cy="276999"/>
                </a:xfrm>
                <a:prstGeom prst="rect">
                  <a:avLst/>
                </a:prstGeom>
                <a:blipFill>
                  <a:blip r:embed="rId10"/>
                  <a:stretch>
                    <a:fillRect l="-11111" b="-27273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feld 19">
                  <a:extLst>
                    <a:ext uri="{FF2B5EF4-FFF2-40B4-BE49-F238E27FC236}">
                      <a16:creationId xmlns:a16="http://schemas.microsoft.com/office/drawing/2014/main" id="{F72234B6-0A51-834C-B9D7-4BD74AB9076F}"/>
                    </a:ext>
                  </a:extLst>
                </p:cNvPr>
                <p:cNvSpPr txBox="1"/>
                <p:nvPr/>
              </p:nvSpPr>
              <p:spPr>
                <a:xfrm>
                  <a:off x="5842812" y="2498908"/>
                  <a:ext cx="31431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20" name="Textfeld 19">
                  <a:extLst>
                    <a:ext uri="{FF2B5EF4-FFF2-40B4-BE49-F238E27FC236}">
                      <a16:creationId xmlns:a16="http://schemas.microsoft.com/office/drawing/2014/main" id="{F72234B6-0A51-834C-B9D7-4BD74AB9076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42812" y="2498908"/>
                  <a:ext cx="314317" cy="276999"/>
                </a:xfrm>
                <a:prstGeom prst="rect">
                  <a:avLst/>
                </a:prstGeom>
                <a:blipFill>
                  <a:blip r:embed="rId11"/>
                  <a:stretch>
                    <a:fillRect l="-15385" b="-26087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078CF4F4-0606-9146-BA7C-F68D22A81F1A}"/>
                </a:ext>
              </a:extLst>
            </p:cNvPr>
            <p:cNvSpPr/>
            <p:nvPr/>
          </p:nvSpPr>
          <p:spPr>
            <a:xfrm>
              <a:off x="7348210" y="5792469"/>
              <a:ext cx="216024" cy="22819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feld 22">
                  <a:extLst>
                    <a:ext uri="{FF2B5EF4-FFF2-40B4-BE49-F238E27FC236}">
                      <a16:creationId xmlns:a16="http://schemas.microsoft.com/office/drawing/2014/main" id="{1F950F08-593A-884D-9187-AA16C4DFA83F}"/>
                    </a:ext>
                  </a:extLst>
                </p:cNvPr>
                <p:cNvSpPr txBox="1"/>
                <p:nvPr/>
              </p:nvSpPr>
              <p:spPr>
                <a:xfrm>
                  <a:off x="7137510" y="5728953"/>
                  <a:ext cx="603499" cy="55399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de-DE" b="0" i="1" smtClean="0">
                            <a:latin typeface="Cambria Math" panose="02040503050406030204" pitchFamily="18" charset="0"/>
                          </a:rPr>
                          <m:t>Υ</m:t>
                        </m:r>
                      </m:oMath>
                    </m:oMathPara>
                  </a14:m>
                  <a:endParaRPr lang="de-DE" b="0" dirty="0"/>
                </a:p>
                <a:p>
                  <a:endParaRPr lang="de-DE" dirty="0"/>
                </a:p>
              </p:txBody>
            </p:sp>
          </mc:Choice>
          <mc:Fallback xmlns="">
            <p:sp>
              <p:nvSpPr>
                <p:cNvPr id="23" name="Textfeld 22">
                  <a:extLst>
                    <a:ext uri="{FF2B5EF4-FFF2-40B4-BE49-F238E27FC236}">
                      <a16:creationId xmlns:a16="http://schemas.microsoft.com/office/drawing/2014/main" id="{1F950F08-593A-884D-9187-AA16C4DFA83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37510" y="5728953"/>
                  <a:ext cx="603499" cy="553998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Rechteck 23">
              <a:extLst>
                <a:ext uri="{FF2B5EF4-FFF2-40B4-BE49-F238E27FC236}">
                  <a16:creationId xmlns:a16="http://schemas.microsoft.com/office/drawing/2014/main" id="{0B76B819-35F6-8E4E-B761-761BB183EC7E}"/>
                </a:ext>
              </a:extLst>
            </p:cNvPr>
            <p:cNvSpPr/>
            <p:nvPr/>
          </p:nvSpPr>
          <p:spPr>
            <a:xfrm>
              <a:off x="7159797" y="1916446"/>
              <a:ext cx="404437" cy="2052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id="{C5A482E1-ACAD-B946-9901-84AB49983357}"/>
                </a:ext>
              </a:extLst>
            </p:cNvPr>
            <p:cNvSpPr/>
            <p:nvPr/>
          </p:nvSpPr>
          <p:spPr>
            <a:xfrm>
              <a:off x="7164416" y="2632122"/>
              <a:ext cx="404437" cy="2052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6" name="Rechteck 25">
              <a:extLst>
                <a:ext uri="{FF2B5EF4-FFF2-40B4-BE49-F238E27FC236}">
                  <a16:creationId xmlns:a16="http://schemas.microsoft.com/office/drawing/2014/main" id="{E07A4EDB-1544-9740-AABF-7520B1061654}"/>
                </a:ext>
              </a:extLst>
            </p:cNvPr>
            <p:cNvSpPr/>
            <p:nvPr/>
          </p:nvSpPr>
          <p:spPr>
            <a:xfrm>
              <a:off x="7169524" y="3205723"/>
              <a:ext cx="404437" cy="2052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7" name="Rechteck 26">
              <a:extLst>
                <a:ext uri="{FF2B5EF4-FFF2-40B4-BE49-F238E27FC236}">
                  <a16:creationId xmlns:a16="http://schemas.microsoft.com/office/drawing/2014/main" id="{E29C8DF9-73A5-6C4F-8D7F-CC80A4C95984}"/>
                </a:ext>
              </a:extLst>
            </p:cNvPr>
            <p:cNvSpPr/>
            <p:nvPr/>
          </p:nvSpPr>
          <p:spPr>
            <a:xfrm>
              <a:off x="7172356" y="3943387"/>
              <a:ext cx="404437" cy="2052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8" name="Rechteck 27">
              <a:extLst>
                <a:ext uri="{FF2B5EF4-FFF2-40B4-BE49-F238E27FC236}">
                  <a16:creationId xmlns:a16="http://schemas.microsoft.com/office/drawing/2014/main" id="{2D7C0191-73CA-6B4D-9D57-386B0D5C57AD}"/>
                </a:ext>
              </a:extLst>
            </p:cNvPr>
            <p:cNvSpPr/>
            <p:nvPr/>
          </p:nvSpPr>
          <p:spPr>
            <a:xfrm>
              <a:off x="7156965" y="4486428"/>
              <a:ext cx="404437" cy="2052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9" name="Rechteck 28">
              <a:extLst>
                <a:ext uri="{FF2B5EF4-FFF2-40B4-BE49-F238E27FC236}">
                  <a16:creationId xmlns:a16="http://schemas.microsoft.com/office/drawing/2014/main" id="{DE0E99A2-A740-714A-A02E-1217ADA5FA1F}"/>
                </a:ext>
              </a:extLst>
            </p:cNvPr>
            <p:cNvSpPr/>
            <p:nvPr/>
          </p:nvSpPr>
          <p:spPr>
            <a:xfrm>
              <a:off x="7150069" y="5210725"/>
              <a:ext cx="404437" cy="2052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feld 29">
                  <a:extLst>
                    <a:ext uri="{FF2B5EF4-FFF2-40B4-BE49-F238E27FC236}">
                      <a16:creationId xmlns:a16="http://schemas.microsoft.com/office/drawing/2014/main" id="{8CE668DC-29F1-C043-BE5C-4446969AC412}"/>
                    </a:ext>
                  </a:extLst>
                </p:cNvPr>
                <p:cNvSpPr txBox="1"/>
                <p:nvPr/>
              </p:nvSpPr>
              <p:spPr>
                <a:xfrm>
                  <a:off x="6986037" y="3113380"/>
                  <a:ext cx="62709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=0</m:t>
                        </m:r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30" name="Textfeld 29">
                  <a:extLst>
                    <a:ext uri="{FF2B5EF4-FFF2-40B4-BE49-F238E27FC236}">
                      <a16:creationId xmlns:a16="http://schemas.microsoft.com/office/drawing/2014/main" id="{8CE668DC-29F1-C043-BE5C-4446969AC4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86037" y="3113380"/>
                  <a:ext cx="627095" cy="276999"/>
                </a:xfrm>
                <a:prstGeom prst="rect">
                  <a:avLst/>
                </a:prstGeom>
                <a:blipFill>
                  <a:blip r:embed="rId13"/>
                  <a:stretch>
                    <a:fillRect l="-6000" r="-6000" b="-8696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feld 30">
                  <a:extLst>
                    <a:ext uri="{FF2B5EF4-FFF2-40B4-BE49-F238E27FC236}">
                      <a16:creationId xmlns:a16="http://schemas.microsoft.com/office/drawing/2014/main" id="{6D8F6E7E-90FC-3E48-998C-82361ABA082A}"/>
                    </a:ext>
                  </a:extLst>
                </p:cNvPr>
                <p:cNvSpPr txBox="1"/>
                <p:nvPr/>
              </p:nvSpPr>
              <p:spPr>
                <a:xfrm>
                  <a:off x="7045635" y="3954860"/>
                  <a:ext cx="80021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=−1</m:t>
                        </m:r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31" name="Textfeld 30">
                  <a:extLst>
                    <a:ext uri="{FF2B5EF4-FFF2-40B4-BE49-F238E27FC236}">
                      <a16:creationId xmlns:a16="http://schemas.microsoft.com/office/drawing/2014/main" id="{6D8F6E7E-90FC-3E48-998C-82361ABA082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45635" y="3954860"/>
                  <a:ext cx="800219" cy="276999"/>
                </a:xfrm>
                <a:prstGeom prst="rect">
                  <a:avLst/>
                </a:prstGeom>
                <a:blipFill>
                  <a:blip r:embed="rId14"/>
                  <a:stretch>
                    <a:fillRect l="-4688" r="-4688" b="-13043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Textfeld 31">
              <a:extLst>
                <a:ext uri="{FF2B5EF4-FFF2-40B4-BE49-F238E27FC236}">
                  <a16:creationId xmlns:a16="http://schemas.microsoft.com/office/drawing/2014/main" id="{F405B688-5296-B044-A3EA-D8B93859FDA6}"/>
                </a:ext>
              </a:extLst>
            </p:cNvPr>
            <p:cNvSpPr txBox="1"/>
            <p:nvPr/>
          </p:nvSpPr>
          <p:spPr>
            <a:xfrm>
              <a:off x="7986436" y="5876873"/>
              <a:ext cx="1018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A. Chao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B857BF0-A50A-A34F-B773-529099C87BB7}"/>
                </a:ext>
              </a:extLst>
            </p:cNvPr>
            <p:cNvSpPr txBox="1"/>
            <p:nvPr/>
          </p:nvSpPr>
          <p:spPr>
            <a:xfrm>
              <a:off x="7676095" y="3070649"/>
              <a:ext cx="6206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rigid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0103B6C6-06D5-2F4D-AC29-4F3A00B1FFFF}"/>
              </a:ext>
            </a:extLst>
          </p:cNvPr>
          <p:cNvGrpSpPr/>
          <p:nvPr/>
        </p:nvGrpSpPr>
        <p:grpSpPr>
          <a:xfrm>
            <a:off x="46544" y="5280481"/>
            <a:ext cx="6962992" cy="933832"/>
            <a:chOff x="46544" y="5280481"/>
            <a:chExt cx="6962992" cy="9338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feld 10">
                  <a:extLst>
                    <a:ext uri="{FF2B5EF4-FFF2-40B4-BE49-F238E27FC236}">
                      <a16:creationId xmlns:a16="http://schemas.microsoft.com/office/drawing/2014/main" id="{FE5DFC3B-8E8C-4C41-A4F3-56F3BFD7EF22}"/>
                    </a:ext>
                  </a:extLst>
                </p:cNvPr>
                <p:cNvSpPr txBox="1"/>
                <p:nvPr/>
              </p:nvSpPr>
              <p:spPr>
                <a:xfrm>
                  <a:off x="3913910" y="5882245"/>
                  <a:ext cx="1538305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oMath>
                    </m:oMathPara>
                  </a14:m>
                  <a:endParaRPr lang="de-DE" dirty="0"/>
                </a:p>
              </p:txBody>
            </p:sp>
          </mc:Choice>
          <mc:Fallback xmlns="">
            <p:sp>
              <p:nvSpPr>
                <p:cNvPr id="11" name="Textfeld 10">
                  <a:extLst>
                    <a:ext uri="{FF2B5EF4-FFF2-40B4-BE49-F238E27FC236}">
                      <a16:creationId xmlns:a16="http://schemas.microsoft.com/office/drawing/2014/main" id="{FE5DFC3B-8E8C-4C41-A4F3-56F3BFD7EF2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13910" y="5882245"/>
                  <a:ext cx="1538305" cy="276999"/>
                </a:xfrm>
                <a:prstGeom prst="rect">
                  <a:avLst/>
                </a:prstGeom>
                <a:blipFill>
                  <a:blip r:embed="rId15"/>
                  <a:stretch>
                    <a:fillRect l="-3279" b="-30435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566DCE40-D9B3-8549-88DC-9FD131EA2D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5306" y="5836142"/>
              <a:ext cx="3728571" cy="360000"/>
            </a:xfrm>
            <a:prstGeom prst="rect">
              <a:avLst/>
            </a:prstGeom>
          </p:spPr>
        </p:pic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E4F5EAC2-64D6-414E-9406-17D06822FF8F}"/>
                </a:ext>
              </a:extLst>
            </p:cNvPr>
            <p:cNvSpPr txBox="1"/>
            <p:nvPr/>
          </p:nvSpPr>
          <p:spPr>
            <a:xfrm>
              <a:off x="46544" y="5280481"/>
              <a:ext cx="56861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A. Chao (p. 181): </a:t>
              </a:r>
              <a:r>
                <a:rPr lang="de-DE" dirty="0" err="1"/>
                <a:t>It</a:t>
              </a:r>
              <a:r>
                <a:rPr lang="de-DE" dirty="0"/>
                <a:t> </a:t>
              </a:r>
              <a:r>
                <a:rPr lang="de-DE" dirty="0" err="1"/>
                <a:t>is</a:t>
              </a:r>
              <a:r>
                <a:rPr lang="de-DE" dirty="0"/>
                <a:t> </a:t>
              </a:r>
              <a:r>
                <a:rPr lang="de-DE" dirty="0" err="1"/>
                <a:t>straightforward</a:t>
              </a:r>
              <a:r>
                <a:rPr lang="de-DE" dirty="0"/>
                <a:t> </a:t>
              </a:r>
              <a:r>
                <a:rPr lang="de-DE" dirty="0" err="1"/>
                <a:t>to</a:t>
              </a:r>
              <a:r>
                <a:rPr lang="de-DE" dirty="0"/>
                <a:t> </a:t>
              </a:r>
              <a:r>
                <a:rPr lang="de-DE" dirty="0" err="1"/>
                <a:t>show</a:t>
              </a:r>
              <a:r>
                <a:rPr lang="de-DE" dirty="0"/>
                <a:t> </a:t>
              </a:r>
              <a:r>
                <a:rPr lang="de-DE" dirty="0" err="1"/>
                <a:t>that</a:t>
              </a:r>
              <a:r>
                <a:rPr lang="de-DE" dirty="0"/>
                <a:t> …. 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FD791C8-A83C-E24E-8EF3-2941B6D26C25}"/>
                </a:ext>
              </a:extLst>
            </p:cNvPr>
            <p:cNvSpPr txBox="1"/>
            <p:nvPr/>
          </p:nvSpPr>
          <p:spPr>
            <a:xfrm>
              <a:off x="5414227" y="5844981"/>
              <a:ext cx="15953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(</a:t>
              </a:r>
              <a:r>
                <a:rPr lang="de-DE" dirty="0" err="1"/>
                <a:t>low</a:t>
              </a:r>
              <a:r>
                <a:rPr lang="de-DE" dirty="0"/>
                <a:t> </a:t>
              </a:r>
              <a:r>
                <a:rPr lang="de-DE" dirty="0" err="1"/>
                <a:t>intensity</a:t>
              </a:r>
              <a:r>
                <a:rPr lang="de-DE" dirty="0"/>
                <a:t>)</a:t>
              </a:r>
            </a:p>
          </p:txBody>
        </p:sp>
      </p:grpSp>
      <p:sp>
        <p:nvSpPr>
          <p:cNvPr id="36" name="Textfeld 35">
            <a:extLst>
              <a:ext uri="{FF2B5EF4-FFF2-40B4-BE49-F238E27FC236}">
                <a16:creationId xmlns:a16="http://schemas.microsoft.com/office/drawing/2014/main" id="{9724918D-1DB9-EC47-B392-844077F19DD1}"/>
              </a:ext>
            </a:extLst>
          </p:cNvPr>
          <p:cNvSpPr txBox="1"/>
          <p:nvPr/>
        </p:nvSpPr>
        <p:spPr>
          <a:xfrm>
            <a:off x="66895" y="1556668"/>
            <a:ext cx="5923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Synchrotron </a:t>
            </a:r>
            <a:r>
              <a:rPr lang="de-DE" b="1" dirty="0" err="1"/>
              <a:t>oscillations</a:t>
            </a:r>
            <a:r>
              <a:rPr lang="de-DE" b="1" dirty="0"/>
              <a:t> </a:t>
            </a:r>
            <a:r>
              <a:rPr lang="de-DE" b="1" dirty="0" err="1"/>
              <a:t>suppress</a:t>
            </a:r>
            <a:r>
              <a:rPr lang="de-DE" b="1" dirty="0"/>
              <a:t> beam </a:t>
            </a:r>
            <a:r>
              <a:rPr lang="de-DE" b="1" dirty="0" err="1"/>
              <a:t>breakup</a:t>
            </a:r>
            <a:r>
              <a:rPr lang="de-DE" b="1" dirty="0"/>
              <a:t> !</a:t>
            </a:r>
            <a:r>
              <a:rPr lang="de-DE" sz="1600" b="1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454782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1B362E-8260-2949-AB68-E0A0FFD48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392" y="470214"/>
            <a:ext cx="7305500" cy="895159"/>
          </a:xfrm>
        </p:spPr>
        <p:txBody>
          <a:bodyPr/>
          <a:lstStyle/>
          <a:p>
            <a:r>
              <a:rPr lang="de-DE" dirty="0"/>
              <a:t>More </a:t>
            </a:r>
            <a:r>
              <a:rPr lang="de-DE" dirty="0" err="1"/>
              <a:t>general</a:t>
            </a:r>
            <a:r>
              <a:rPr lang="de-DE" dirty="0"/>
              <a:t>: </a:t>
            </a:r>
            <a:br>
              <a:rPr lang="de-DE" dirty="0"/>
            </a:br>
            <a:r>
              <a:rPr lang="de-DE" dirty="0"/>
              <a:t>Transverse Mode </a:t>
            </a:r>
            <a:r>
              <a:rPr lang="de-DE" dirty="0" err="1"/>
              <a:t>Coupling</a:t>
            </a:r>
            <a:r>
              <a:rPr lang="de-DE" dirty="0"/>
              <a:t> </a:t>
            </a:r>
            <a:r>
              <a:rPr lang="de-DE" dirty="0" err="1"/>
              <a:t>Instabilities</a:t>
            </a:r>
            <a:r>
              <a:rPr lang="de-DE" dirty="0"/>
              <a:t> (TMCI)</a:t>
            </a:r>
          </a:p>
        </p:txBody>
      </p:sp>
      <p:sp>
        <p:nvSpPr>
          <p:cNvPr id="16" name="TextBox 19">
            <a:extLst>
              <a:ext uri="{FF2B5EF4-FFF2-40B4-BE49-F238E27FC236}">
                <a16:creationId xmlns:a16="http://schemas.microsoft.com/office/drawing/2014/main" id="{CF954F67-F6C3-0045-A58B-F516DB2C6B1B}"/>
              </a:ext>
            </a:extLst>
          </p:cNvPr>
          <p:cNvSpPr txBox="1"/>
          <p:nvPr/>
        </p:nvSpPr>
        <p:spPr>
          <a:xfrm>
            <a:off x="-25346" y="5988371"/>
            <a:ext cx="22509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B. </a:t>
            </a:r>
            <a:r>
              <a:rPr lang="en-US" sz="1600" dirty="0" err="1"/>
              <a:t>Salvant</a:t>
            </a:r>
            <a:r>
              <a:rPr lang="en-US" sz="1600" dirty="0"/>
              <a:t> et. al. 2008 </a:t>
            </a:r>
          </a:p>
        </p:txBody>
      </p:sp>
      <p:pic>
        <p:nvPicPr>
          <p:cNvPr id="17" name="Picture 20" descr="Ohne Titel.jpg">
            <a:extLst>
              <a:ext uri="{FF2B5EF4-FFF2-40B4-BE49-F238E27FC236}">
                <a16:creationId xmlns:a16="http://schemas.microsoft.com/office/drawing/2014/main" id="{67D470E3-4E4B-3B41-BB88-26F8AB8966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8" y="2357826"/>
            <a:ext cx="4174973" cy="2915999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72A5601D-024F-C241-9D73-15196D39A27B}"/>
              </a:ext>
            </a:extLst>
          </p:cNvPr>
          <p:cNvSpPr txBox="1"/>
          <p:nvPr/>
        </p:nvSpPr>
        <p:spPr>
          <a:xfrm>
            <a:off x="822890" y="1821672"/>
            <a:ext cx="28520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Experiments / </a:t>
            </a:r>
            <a:r>
              <a:rPr lang="de-DE" dirty="0" err="1"/>
              <a:t>Simulations</a:t>
            </a:r>
            <a:endParaRPr lang="de-DE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E3045FC-7990-6E4B-919A-5F0A4AA6C2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062" y="1551601"/>
            <a:ext cx="4336042" cy="46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0101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6">
            <a:extLst>
              <a:ext uri="{FF2B5EF4-FFF2-40B4-BE49-F238E27FC236}">
                <a16:creationId xmlns:a16="http://schemas.microsoft.com/office/drawing/2014/main" id="{986130E5-12B8-8E43-ACB7-8872A140D5A5}"/>
              </a:ext>
            </a:extLst>
          </p:cNvPr>
          <p:cNvSpPr txBox="1"/>
          <p:nvPr/>
        </p:nvSpPr>
        <p:spPr>
          <a:xfrm>
            <a:off x="0" y="2708920"/>
            <a:ext cx="9336409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Contents:</a:t>
            </a:r>
          </a:p>
          <a:p>
            <a:endParaRPr lang="de-DE" dirty="0"/>
          </a:p>
          <a:p>
            <a:pPr>
              <a:lnSpc>
                <a:spcPct val="150000"/>
              </a:lnSpc>
            </a:pPr>
            <a:r>
              <a:rPr lang="de-DE" b="1" dirty="0"/>
              <a:t>Part 1</a:t>
            </a:r>
            <a:r>
              <a:rPr lang="de-DE" dirty="0"/>
              <a:t>: Collective </a:t>
            </a:r>
            <a:r>
              <a:rPr lang="de-DE" dirty="0" err="1"/>
              <a:t>forces</a:t>
            </a:r>
            <a:r>
              <a:rPr lang="de-DE" dirty="0"/>
              <a:t> on beam </a:t>
            </a:r>
            <a:r>
              <a:rPr lang="de-DE" dirty="0" err="1"/>
              <a:t>particles</a:t>
            </a:r>
            <a:r>
              <a:rPr lang="de-DE" dirty="0"/>
              <a:t>: </a:t>
            </a:r>
            <a:r>
              <a:rPr lang="de-DE" dirty="0" err="1"/>
              <a:t>Wakefields</a:t>
            </a:r>
            <a:r>
              <a:rPr lang="de-DE" dirty="0"/>
              <a:t>, </a:t>
            </a:r>
            <a:r>
              <a:rPr lang="de-DE" dirty="0" err="1"/>
              <a:t>Impedances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clouds</a:t>
            </a:r>
            <a:endParaRPr lang="de-DE" dirty="0"/>
          </a:p>
          <a:p>
            <a:pPr>
              <a:lnSpc>
                <a:spcPct val="150000"/>
              </a:lnSpc>
            </a:pPr>
            <a:r>
              <a:rPr lang="de-DE" b="1" dirty="0"/>
              <a:t>Part 2: </a:t>
            </a:r>
            <a:r>
              <a:rPr lang="de-DE" dirty="0"/>
              <a:t>Modes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oscillation</a:t>
            </a:r>
            <a:r>
              <a:rPr lang="de-DE" dirty="0"/>
              <a:t> in </a:t>
            </a:r>
            <a:r>
              <a:rPr lang="de-DE" dirty="0" err="1"/>
              <a:t>bunches</a:t>
            </a:r>
            <a:r>
              <a:rPr lang="de-DE" dirty="0"/>
              <a:t>, </a:t>
            </a:r>
            <a:r>
              <a:rPr lang="de-DE" dirty="0" err="1"/>
              <a:t>instabilities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thresholds</a:t>
            </a:r>
            <a:r>
              <a:rPr lang="de-DE" dirty="0"/>
              <a:t> </a:t>
            </a:r>
          </a:p>
          <a:p>
            <a:pPr>
              <a:lnSpc>
                <a:spcPct val="150000"/>
              </a:lnSpc>
            </a:pPr>
            <a:r>
              <a:rPr lang="de-DE" b="1" dirty="0"/>
              <a:t>Part 3: </a:t>
            </a:r>
            <a:r>
              <a:rPr lang="de-DE" dirty="0">
                <a:solidFill>
                  <a:srgbClr val="FF0000"/>
                </a:solidFill>
              </a:rPr>
              <a:t>Landau </a:t>
            </a:r>
            <a:r>
              <a:rPr lang="de-DE" dirty="0" err="1">
                <a:solidFill>
                  <a:srgbClr val="FF0000"/>
                </a:solidFill>
              </a:rPr>
              <a:t>damping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and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instability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cures</a:t>
            </a:r>
            <a:endParaRPr lang="de-D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88673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20DDCC-3D50-A442-8FEE-E54ED10D6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Landau </a:t>
            </a:r>
            <a:r>
              <a:rPr lang="de-DE" dirty="0" err="1"/>
              <a:t>damping</a:t>
            </a:r>
            <a:r>
              <a:rPr lang="de-DE" dirty="0"/>
              <a:t> (LD)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1FEC06-130F-054F-BF97-0FBF3C4D0A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637" y="1590376"/>
            <a:ext cx="3035300" cy="4191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A344BC-E2BD-064A-9FEF-ACC56A2937A5}"/>
              </a:ext>
            </a:extLst>
          </p:cNvPr>
          <p:cNvSpPr txBox="1"/>
          <p:nvPr/>
        </p:nvSpPr>
        <p:spPr>
          <a:xfrm>
            <a:off x="141692" y="1584484"/>
            <a:ext cx="3352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Very</a:t>
            </a:r>
            <a:r>
              <a:rPr lang="de-DE" dirty="0"/>
              <a:t> simple </a:t>
            </a:r>
            <a:r>
              <a:rPr lang="de-DE" dirty="0" err="1"/>
              <a:t>picture</a:t>
            </a:r>
            <a:r>
              <a:rPr lang="de-DE" dirty="0"/>
              <a:t> (in </a:t>
            </a:r>
            <a:r>
              <a:rPr lang="de-DE" dirty="0" err="1"/>
              <a:t>beams</a:t>
            </a:r>
            <a:r>
              <a:rPr lang="de-DE" dirty="0"/>
              <a:t>):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54AD18B-9F56-B747-BD9F-7BEF9D4AC9B6}"/>
              </a:ext>
            </a:extLst>
          </p:cNvPr>
          <p:cNvSpPr txBox="1"/>
          <p:nvPr/>
        </p:nvSpPr>
        <p:spPr>
          <a:xfrm>
            <a:off x="107504" y="5733256"/>
            <a:ext cx="74377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Lev </a:t>
            </a:r>
            <a:r>
              <a:rPr lang="de-DE" sz="1600" dirty="0" err="1"/>
              <a:t>Davidovich</a:t>
            </a:r>
            <a:r>
              <a:rPr lang="de-DE" sz="1600" dirty="0"/>
              <a:t> Landau, </a:t>
            </a:r>
            <a:r>
              <a:rPr lang="de-DE" sz="1600" i="1" dirty="0"/>
              <a:t>On </a:t>
            </a:r>
            <a:r>
              <a:rPr lang="de-DE" sz="1600" i="1" dirty="0" err="1"/>
              <a:t>the</a:t>
            </a:r>
            <a:r>
              <a:rPr lang="de-DE" sz="1600" i="1" dirty="0"/>
              <a:t> </a:t>
            </a:r>
            <a:r>
              <a:rPr lang="de-DE" sz="1600" i="1" dirty="0" err="1"/>
              <a:t>vibration</a:t>
            </a:r>
            <a:r>
              <a:rPr lang="de-DE" sz="1600" i="1" dirty="0"/>
              <a:t> </a:t>
            </a:r>
            <a:r>
              <a:rPr lang="de-DE" sz="1600" i="1" dirty="0" err="1"/>
              <a:t>of</a:t>
            </a:r>
            <a:r>
              <a:rPr lang="de-DE" sz="1600" i="1" dirty="0"/>
              <a:t> </a:t>
            </a:r>
            <a:r>
              <a:rPr lang="de-DE" sz="1600" i="1" dirty="0" err="1"/>
              <a:t>the</a:t>
            </a:r>
            <a:r>
              <a:rPr lang="de-DE" sz="1600" i="1" dirty="0"/>
              <a:t> electronic </a:t>
            </a:r>
            <a:r>
              <a:rPr lang="de-DE" sz="1600" i="1" dirty="0" err="1"/>
              <a:t>plasma</a:t>
            </a:r>
            <a:r>
              <a:rPr lang="de-DE" sz="1600" i="1" dirty="0"/>
              <a:t>,</a:t>
            </a:r>
            <a:r>
              <a:rPr lang="de-DE" sz="1600" dirty="0"/>
              <a:t> JETP (1946)</a:t>
            </a:r>
          </a:p>
          <a:p>
            <a:r>
              <a:rPr lang="de-DE" sz="1600" dirty="0"/>
              <a:t>Cédric </a:t>
            </a:r>
            <a:r>
              <a:rPr lang="de-DE" sz="1600" dirty="0" err="1"/>
              <a:t>Villani</a:t>
            </a:r>
            <a:r>
              <a:rPr lang="de-DE" sz="1600" dirty="0"/>
              <a:t>, Fields </a:t>
            </a:r>
            <a:r>
              <a:rPr lang="de-DE" sz="1600" dirty="0" err="1"/>
              <a:t>medal</a:t>
            </a:r>
            <a:r>
              <a:rPr lang="de-DE" sz="1600" dirty="0"/>
              <a:t> </a:t>
            </a:r>
            <a:r>
              <a:rPr lang="de-DE" sz="1600" dirty="0" err="1"/>
              <a:t>for</a:t>
            </a:r>
            <a:r>
              <a:rPr lang="de-DE" sz="1600" dirty="0"/>
              <a:t> (</a:t>
            </a:r>
            <a:r>
              <a:rPr lang="de-DE" sz="1600" dirty="0" err="1"/>
              <a:t>nonlinear</a:t>
            </a:r>
            <a:r>
              <a:rPr lang="de-DE" sz="1600" dirty="0"/>
              <a:t>) Landau </a:t>
            </a:r>
            <a:r>
              <a:rPr lang="de-DE" sz="1600" dirty="0" err="1"/>
              <a:t>damping</a:t>
            </a:r>
            <a:r>
              <a:rPr lang="de-DE" sz="1600" dirty="0"/>
              <a:t>, 2010 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EE545A-7BED-F143-83F2-A04C05C1D0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511" y="3749637"/>
            <a:ext cx="1368000" cy="19338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516CCD-F248-7B4C-B482-1FEE32F131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08" y="3772962"/>
            <a:ext cx="1260000" cy="18872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3D0FD6-183C-FD4C-8B01-889C4454BF71}"/>
              </a:ext>
            </a:extLst>
          </p:cNvPr>
          <p:cNvSpPr txBox="1"/>
          <p:nvPr/>
        </p:nvSpPr>
        <p:spPr>
          <a:xfrm>
            <a:off x="6614713" y="1599611"/>
            <a:ext cx="2537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-&gt; </a:t>
            </a:r>
            <a:r>
              <a:rPr lang="de-DE" dirty="0" err="1"/>
              <a:t>instability</a:t>
            </a:r>
            <a:r>
              <a:rPr lang="de-DE" dirty="0"/>
              <a:t> </a:t>
            </a:r>
            <a:r>
              <a:rPr lang="de-DE" dirty="0" err="1"/>
              <a:t>thresholds</a:t>
            </a:r>
            <a:endParaRPr lang="de-D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2772F6-C4FA-CB49-A59E-E61B88A43676}"/>
              </a:ext>
            </a:extLst>
          </p:cNvPr>
          <p:cNvSpPr txBox="1"/>
          <p:nvPr/>
        </p:nvSpPr>
        <p:spPr>
          <a:xfrm>
            <a:off x="4884853" y="3925725"/>
            <a:ext cx="40959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dirty="0"/>
          </a:p>
          <a:p>
            <a:r>
              <a:rPr lang="de-DE" dirty="0"/>
              <a:t>reversible (</a:t>
            </a:r>
            <a:r>
              <a:rPr lang="de-DE" dirty="0" err="1"/>
              <a:t>see</a:t>
            </a:r>
            <a:r>
              <a:rPr lang="de-DE" dirty="0"/>
              <a:t> beam/</a:t>
            </a:r>
            <a:r>
              <a:rPr lang="de-DE" dirty="0" err="1"/>
              <a:t>plasma</a:t>
            </a:r>
            <a:r>
              <a:rPr lang="de-DE" dirty="0"/>
              <a:t> </a:t>
            </a:r>
            <a:r>
              <a:rPr lang="de-DE" dirty="0" err="1"/>
              <a:t>echoes</a:t>
            </a:r>
            <a:r>
              <a:rPr lang="de-DE" dirty="0"/>
              <a:t>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0C28631-337C-3D40-BE31-374AC8E38029}"/>
              </a:ext>
            </a:extLst>
          </p:cNvPr>
          <p:cNvSpPr txBox="1"/>
          <p:nvPr/>
        </p:nvSpPr>
        <p:spPr>
          <a:xfrm>
            <a:off x="0" y="3365336"/>
            <a:ext cx="246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LD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plasma</a:t>
            </a:r>
            <a:r>
              <a:rPr lang="de-DE" b="1" dirty="0"/>
              <a:t> </a:t>
            </a:r>
            <a:r>
              <a:rPr lang="de-DE" b="1" dirty="0" err="1"/>
              <a:t>waves</a:t>
            </a:r>
            <a:r>
              <a:rPr lang="de-DE" b="1" dirty="0"/>
              <a:t>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FB806A9-F845-B843-AE08-295558DA3C0C}"/>
              </a:ext>
            </a:extLst>
          </p:cNvPr>
          <p:cNvSpPr txBox="1"/>
          <p:nvPr/>
        </p:nvSpPr>
        <p:spPr>
          <a:xfrm>
            <a:off x="4939072" y="4899072"/>
            <a:ext cx="3711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still a </a:t>
            </a:r>
            <a:r>
              <a:rPr lang="de-DE" dirty="0" err="1">
                <a:solidFill>
                  <a:srgbClr val="FF0000"/>
                </a:solidFill>
              </a:rPr>
              <a:t>very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active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field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of</a:t>
            </a:r>
            <a:r>
              <a:rPr lang="de-DE" dirty="0">
                <a:solidFill>
                  <a:srgbClr val="FF0000"/>
                </a:solidFill>
              </a:rPr>
              <a:t> </a:t>
            </a:r>
            <a:r>
              <a:rPr lang="de-DE" dirty="0" err="1">
                <a:solidFill>
                  <a:srgbClr val="FF0000"/>
                </a:solidFill>
              </a:rPr>
              <a:t>research</a:t>
            </a:r>
            <a:r>
              <a:rPr lang="de-DE" dirty="0">
                <a:solidFill>
                  <a:srgbClr val="FF0000"/>
                </a:solidFill>
              </a:rPr>
              <a:t> 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029C8B-7627-2742-AA1E-E85A31044252}"/>
              </a:ext>
            </a:extLst>
          </p:cNvPr>
          <p:cNvSpPr txBox="1"/>
          <p:nvPr/>
        </p:nvSpPr>
        <p:spPr>
          <a:xfrm>
            <a:off x="4876537" y="1957914"/>
            <a:ext cx="2973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( </a:t>
            </a:r>
            <a:r>
              <a:rPr lang="de-DE" sz="1600" dirty="0" err="1"/>
              <a:t>rms</a:t>
            </a:r>
            <a:r>
              <a:rPr lang="de-DE" sz="1600" dirty="0"/>
              <a:t> tune </a:t>
            </a:r>
            <a:r>
              <a:rPr lang="de-DE" sz="1600" dirty="0" err="1"/>
              <a:t>spread</a:t>
            </a:r>
            <a:r>
              <a:rPr lang="de-DE" sz="1600" dirty="0"/>
              <a:t> due </a:t>
            </a:r>
          </a:p>
          <a:p>
            <a:r>
              <a:rPr lang="de-DE" sz="1600" dirty="0"/>
              <a:t>  </a:t>
            </a:r>
            <a:r>
              <a:rPr lang="de-DE" sz="1600" dirty="0" err="1"/>
              <a:t>to</a:t>
            </a:r>
            <a:r>
              <a:rPr lang="de-DE" sz="1600" dirty="0"/>
              <a:t> </a:t>
            </a:r>
            <a:r>
              <a:rPr lang="de-DE" sz="1600" dirty="0" err="1"/>
              <a:t>octupoles</a:t>
            </a:r>
            <a:r>
              <a:rPr lang="de-DE" sz="1600" dirty="0"/>
              <a:t>, beam-beam.....)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55BDA3-FA23-0C48-B905-D8D5E2CA1B67}"/>
              </a:ext>
            </a:extLst>
          </p:cNvPr>
          <p:cNvSpPr txBox="1"/>
          <p:nvPr/>
        </p:nvSpPr>
        <p:spPr>
          <a:xfrm>
            <a:off x="84515" y="2067485"/>
            <a:ext cx="48478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dirty="0" err="1"/>
              <a:t>Remark</a:t>
            </a:r>
            <a:r>
              <a:rPr lang="de-DE" sz="1600" b="1" dirty="0"/>
              <a:t>: </a:t>
            </a:r>
            <a:r>
              <a:rPr lang="de-DE" sz="1600" dirty="0"/>
              <a:t>In </a:t>
            </a:r>
            <a:r>
              <a:rPr lang="de-DE" sz="1600" dirty="0" err="1"/>
              <a:t>this</a:t>
            </a:r>
            <a:r>
              <a:rPr lang="de-DE" sz="1600" dirty="0"/>
              <a:t> </a:t>
            </a:r>
            <a:r>
              <a:rPr lang="de-DE" sz="1600" dirty="0" err="1"/>
              <a:t>short</a:t>
            </a:r>
            <a:r>
              <a:rPr lang="de-DE" sz="1600" dirty="0"/>
              <a:t> </a:t>
            </a:r>
            <a:r>
              <a:rPr lang="de-DE" sz="1600" dirty="0" err="1"/>
              <a:t>lecture</a:t>
            </a:r>
            <a:r>
              <a:rPr lang="de-DE" sz="1600" dirty="0"/>
              <a:t> </a:t>
            </a:r>
            <a:r>
              <a:rPr lang="de-DE" sz="1600" dirty="0" err="1"/>
              <a:t>only</a:t>
            </a:r>
            <a:r>
              <a:rPr lang="de-DE" sz="1600" dirty="0"/>
              <a:t> </a:t>
            </a:r>
            <a:r>
              <a:rPr lang="de-DE" sz="1600" dirty="0" err="1"/>
              <a:t>nonlinearities</a:t>
            </a:r>
            <a:r>
              <a:rPr lang="de-DE" sz="1600" dirty="0"/>
              <a:t> will </a:t>
            </a:r>
          </a:p>
          <a:p>
            <a:r>
              <a:rPr lang="de-DE" sz="1600" dirty="0" err="1"/>
              <a:t>be</a:t>
            </a:r>
            <a:r>
              <a:rPr lang="de-DE" sz="1600" dirty="0"/>
              <a:t> </a:t>
            </a:r>
            <a:r>
              <a:rPr lang="de-DE" sz="1600" dirty="0" err="1"/>
              <a:t>discussed</a:t>
            </a:r>
            <a:r>
              <a:rPr lang="de-DE" sz="1600" dirty="0"/>
              <a:t> </a:t>
            </a:r>
            <a:r>
              <a:rPr lang="de-DE" sz="1600" dirty="0" err="1"/>
              <a:t>as</a:t>
            </a:r>
            <a:r>
              <a:rPr lang="de-DE" sz="1600" dirty="0"/>
              <a:t> a </a:t>
            </a:r>
            <a:r>
              <a:rPr lang="de-DE" sz="1600" dirty="0" err="1"/>
              <a:t>source</a:t>
            </a:r>
            <a:r>
              <a:rPr lang="de-DE" sz="1600" dirty="0"/>
              <a:t> </a:t>
            </a:r>
            <a:r>
              <a:rPr lang="de-DE" sz="1600" dirty="0" err="1"/>
              <a:t>of</a:t>
            </a:r>
            <a:r>
              <a:rPr lang="de-DE" sz="1600" dirty="0"/>
              <a:t> </a:t>
            </a:r>
            <a:r>
              <a:rPr lang="de-DE" sz="1600" dirty="0" err="1"/>
              <a:t>the</a:t>
            </a:r>
            <a:r>
              <a:rPr lang="de-DE" sz="1600" dirty="0"/>
              <a:t> tune </a:t>
            </a:r>
            <a:r>
              <a:rPr lang="de-DE" sz="1600" dirty="0" err="1"/>
              <a:t>spread</a:t>
            </a:r>
            <a:r>
              <a:rPr lang="de-DE" sz="1600" dirty="0"/>
              <a:t>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4EBB75A-8058-F140-8F43-B9C0F9B85207}"/>
              </a:ext>
            </a:extLst>
          </p:cNvPr>
          <p:cNvSpPr txBox="1"/>
          <p:nvPr/>
        </p:nvSpPr>
        <p:spPr>
          <a:xfrm>
            <a:off x="725319" y="2860045"/>
            <a:ext cx="7051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Detailed</a:t>
            </a:r>
            <a:r>
              <a:rPr lang="de-DE" dirty="0"/>
              <a:t> LD </a:t>
            </a:r>
            <a:r>
              <a:rPr lang="de-DE" dirty="0" err="1"/>
              <a:t>analysis</a:t>
            </a:r>
            <a:r>
              <a:rPr lang="de-DE" dirty="0"/>
              <a:t> </a:t>
            </a:r>
            <a:r>
              <a:rPr lang="de-DE" dirty="0" err="1"/>
              <a:t>requires</a:t>
            </a:r>
            <a:r>
              <a:rPr lang="de-DE" dirty="0"/>
              <a:t>: </a:t>
            </a:r>
            <a:r>
              <a:rPr lang="de-DE" dirty="0" err="1"/>
              <a:t>Vlasov</a:t>
            </a:r>
            <a:r>
              <a:rPr lang="de-DE" dirty="0"/>
              <a:t> </a:t>
            </a:r>
            <a:r>
              <a:rPr lang="de-DE" dirty="0" err="1"/>
              <a:t>equation</a:t>
            </a:r>
            <a:r>
              <a:rPr lang="de-DE" dirty="0"/>
              <a:t> + </a:t>
            </a:r>
            <a:r>
              <a:rPr lang="de-DE" dirty="0" err="1"/>
              <a:t>Poisson</a:t>
            </a:r>
            <a:r>
              <a:rPr lang="de-DE" dirty="0"/>
              <a:t> </a:t>
            </a:r>
            <a:r>
              <a:rPr lang="de-DE" dirty="0" err="1"/>
              <a:t>equation</a:t>
            </a:r>
            <a:r>
              <a:rPr lang="de-DE" dirty="0"/>
              <a:t>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AD231DB-A27B-5F4C-A307-2844C8E9585E}"/>
              </a:ext>
            </a:extLst>
          </p:cNvPr>
          <p:cNvSpPr txBox="1"/>
          <p:nvPr/>
        </p:nvSpPr>
        <p:spPr>
          <a:xfrm>
            <a:off x="4939072" y="3411502"/>
            <a:ext cx="41472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LD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transverse</a:t>
            </a:r>
            <a:r>
              <a:rPr lang="de-DE" b="1" dirty="0"/>
              <a:t> beam </a:t>
            </a:r>
            <a:r>
              <a:rPr lang="de-DE" b="1" dirty="0" err="1"/>
              <a:t>oscillations</a:t>
            </a:r>
            <a:r>
              <a:rPr lang="de-DE" b="1" dirty="0"/>
              <a:t>: </a:t>
            </a:r>
          </a:p>
          <a:p>
            <a:r>
              <a:rPr lang="de-DE" dirty="0"/>
              <a:t>D. </a:t>
            </a:r>
            <a:r>
              <a:rPr lang="de-DE" dirty="0" err="1"/>
              <a:t>Möhl</a:t>
            </a:r>
            <a:r>
              <a:rPr lang="de-DE" dirty="0"/>
              <a:t> , F. Ruggiero et al.</a:t>
            </a:r>
          </a:p>
        </p:txBody>
      </p:sp>
    </p:spTree>
    <p:extLst>
      <p:ext uri="{BB962C8B-B14F-4D97-AF65-F5344CB8AC3E}">
        <p14:creationId xmlns:p14="http://schemas.microsoft.com/office/powerpoint/2010/main" val="3309013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E3FF6-DAF3-134A-AC86-E8A32C932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775" y="502002"/>
            <a:ext cx="7021537" cy="779810"/>
          </a:xfrm>
        </p:spPr>
        <p:txBody>
          <a:bodyPr/>
          <a:lstStyle/>
          <a:p>
            <a:r>
              <a:rPr lang="de-DE" dirty="0"/>
              <a:t>(</a:t>
            </a:r>
            <a:r>
              <a:rPr lang="de-DE" dirty="0" err="1"/>
              <a:t>Nonlinear</a:t>
            </a:r>
            <a:r>
              <a:rPr lang="de-DE" dirty="0"/>
              <a:t>) tune </a:t>
            </a:r>
            <a:r>
              <a:rPr lang="de-DE" dirty="0" err="1"/>
              <a:t>shifts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octupoles</a:t>
            </a:r>
            <a:endParaRPr lang="de-DE" dirty="0"/>
          </a:p>
        </p:txBody>
      </p:sp>
      <p:pic>
        <p:nvPicPr>
          <p:cNvPr id="3" name="Picture 2" descr="ttps://mediastream.cern.ch/MediaArchive/Photo/Public/2002/0202039/0202039_01/0202039_01-A4-at-144-dpi.jp">
            <a:extLst>
              <a:ext uri="{FF2B5EF4-FFF2-40B4-BE49-F238E27FC236}">
                <a16:creationId xmlns:a16="http://schemas.microsoft.com/office/drawing/2014/main" id="{49D568F0-6DB9-AA4B-95E8-207D8C515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138" y="2058950"/>
            <a:ext cx="4541332" cy="2958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9AF1D59-F5AA-AE48-A8EF-5790E99A4082}"/>
              </a:ext>
            </a:extLst>
          </p:cNvPr>
          <p:cNvSpPr txBox="1"/>
          <p:nvPr/>
        </p:nvSpPr>
        <p:spPr>
          <a:xfrm>
            <a:off x="4514279" y="1444425"/>
            <a:ext cx="45060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LHC: </a:t>
            </a:r>
            <a:r>
              <a:rPr lang="en-US" dirty="0"/>
              <a:t>168 dedicated </a:t>
            </a:r>
            <a:r>
              <a:rPr lang="en-US" dirty="0" err="1"/>
              <a:t>octupoles</a:t>
            </a:r>
            <a:endParaRPr lang="en-US" dirty="0"/>
          </a:p>
          <a:p>
            <a:pPr algn="ctr"/>
            <a:r>
              <a:rPr lang="en-US" dirty="0"/>
              <a:t>for Landau damping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B6E7D68-0C3E-3945-B34D-FCBDBC991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809" y="1566124"/>
            <a:ext cx="2115919" cy="7200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31B565C-F2BC-E34A-B31C-F67EB7303DB8}"/>
              </a:ext>
            </a:extLst>
          </p:cNvPr>
          <p:cNvSpPr txBox="1"/>
          <p:nvPr/>
        </p:nvSpPr>
        <p:spPr>
          <a:xfrm>
            <a:off x="32494" y="1510751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Magnet </a:t>
            </a:r>
            <a:r>
              <a:rPr lang="de-DE" dirty="0" err="1"/>
              <a:t>field</a:t>
            </a:r>
            <a:r>
              <a:rPr lang="de-DE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8CF83F8-15CA-B64B-9A8E-0451F4698185}"/>
                  </a:ext>
                </a:extLst>
              </p:cNvPr>
              <p:cNvSpPr txBox="1"/>
              <p:nvPr/>
            </p:nvSpPr>
            <p:spPr>
              <a:xfrm>
                <a:off x="138775" y="2090756"/>
                <a:ext cx="1313886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 err="1"/>
                  <a:t>octupole</a:t>
                </a:r>
                <a:r>
                  <a:rPr lang="de-DE" dirty="0"/>
                  <a:t> </a:t>
                </a:r>
              </a:p>
              <a:p>
                <a:r>
                  <a:rPr lang="de-DE" dirty="0"/>
                  <a:t>     </a:t>
                </a:r>
                <a:r>
                  <a:rPr lang="de-DE" dirty="0" err="1"/>
                  <a:t>strength</a:t>
                </a:r>
                <a:endParaRPr lang="de-DE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8CF83F8-15CA-B64B-9A8E-0451F46981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775" y="2090756"/>
                <a:ext cx="1313886" cy="553998"/>
              </a:xfrm>
              <a:prstGeom prst="rect">
                <a:avLst/>
              </a:prstGeom>
              <a:blipFill>
                <a:blip r:embed="rId5"/>
                <a:stretch>
                  <a:fillRect l="-5769" t="-13636" r="-4808" b="-2272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7EF7B239-40DF-A64E-A3BD-57C5ED3F44D3}"/>
              </a:ext>
            </a:extLst>
          </p:cNvPr>
          <p:cNvGrpSpPr/>
          <p:nvPr/>
        </p:nvGrpSpPr>
        <p:grpSpPr>
          <a:xfrm>
            <a:off x="40864" y="2841094"/>
            <a:ext cx="3857517" cy="2171503"/>
            <a:chOff x="40864" y="2841094"/>
            <a:chExt cx="3857517" cy="2171503"/>
          </a:xfrm>
        </p:grpSpPr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E5EAD5B5-6208-9B45-B9D1-0A717FC725E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5175" y="3208378"/>
              <a:ext cx="3593206" cy="828000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46AFD861-ADDA-544E-9BF6-521B7274DA38}"/>
                    </a:ext>
                  </a:extLst>
                </p:cNvPr>
                <p:cNvSpPr txBox="1"/>
                <p:nvPr/>
              </p:nvSpPr>
              <p:spPr>
                <a:xfrm>
                  <a:off x="825854" y="4267653"/>
                  <a:ext cx="2038700" cy="29892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: </m:t>
                      </m:r>
                    </m:oMath>
                  </a14:m>
                  <a:r>
                    <a:rPr lang="de-DE" dirty="0" err="1"/>
                    <a:t>rms</a:t>
                  </a:r>
                  <a:r>
                    <a:rPr lang="de-DE" dirty="0"/>
                    <a:t> </a:t>
                  </a:r>
                  <a:r>
                    <a:rPr lang="de-DE" dirty="0" err="1"/>
                    <a:t>emittances</a:t>
                  </a:r>
                  <a:endParaRPr lang="de-DE" dirty="0"/>
                </a:p>
              </p:txBody>
            </p:sp>
          </mc:Choice>
          <mc:Fallback>
            <p:sp>
              <p:nvSpPr>
                <p:cNvPr id="30" name="TextBox 29">
                  <a:extLst>
                    <a:ext uri="{FF2B5EF4-FFF2-40B4-BE49-F238E27FC236}">
                      <a16:creationId xmlns:a16="http://schemas.microsoft.com/office/drawing/2014/main" id="{46AFD861-ADDA-544E-9BF6-521B7274DA3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5854" y="4267653"/>
                  <a:ext cx="2038700" cy="298928"/>
                </a:xfrm>
                <a:prstGeom prst="rect">
                  <a:avLst/>
                </a:prstGeom>
                <a:blipFill>
                  <a:blip r:embed="rId7"/>
                  <a:stretch>
                    <a:fillRect l="-2469" t="-29167" r="-5556" b="-33333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8EC72CC-C178-8842-A2B3-B53B26CE1CF2}"/>
                    </a:ext>
                  </a:extLst>
                </p:cNvPr>
                <p:cNvSpPr txBox="1"/>
                <p:nvPr/>
              </p:nvSpPr>
              <p:spPr>
                <a:xfrm>
                  <a:off x="825854" y="4713669"/>
                  <a:ext cx="2755370" cy="29892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: </m:t>
                      </m:r>
                    </m:oMath>
                  </a14:m>
                  <a:r>
                    <a:rPr lang="de-DE" dirty="0"/>
                    <a:t>normalized </a:t>
                  </a:r>
                  <a:r>
                    <a:rPr lang="de-DE" dirty="0" err="1"/>
                    <a:t>amplitudes</a:t>
                  </a:r>
                  <a:endParaRPr lang="de-DE" dirty="0"/>
                </a:p>
              </p:txBody>
            </p:sp>
          </mc:Choice>
          <mc:Fallback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E8EC72CC-C178-8842-A2B3-B53B26CE1CF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5854" y="4713669"/>
                  <a:ext cx="2755370" cy="298928"/>
                </a:xfrm>
                <a:prstGeom prst="rect">
                  <a:avLst/>
                </a:prstGeom>
                <a:blipFill>
                  <a:blip r:embed="rId8"/>
                  <a:stretch>
                    <a:fillRect l="-3211" t="-24000" r="-4128" b="-32000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B88B809-8C12-EA4B-BFF2-7A8417B8EEEA}"/>
                </a:ext>
              </a:extLst>
            </p:cNvPr>
            <p:cNvSpPr txBox="1"/>
            <p:nvPr/>
          </p:nvSpPr>
          <p:spPr>
            <a:xfrm>
              <a:off x="40864" y="2841094"/>
              <a:ext cx="36086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Betatron </a:t>
              </a:r>
              <a:r>
                <a:rPr lang="de-DE" dirty="0" err="1"/>
                <a:t>oscillations</a:t>
              </a:r>
              <a:r>
                <a:rPr lang="de-DE" dirty="0"/>
                <a:t> (</a:t>
              </a:r>
              <a:r>
                <a:rPr lang="de-DE" dirty="0" err="1"/>
                <a:t>incoherent</a:t>
              </a:r>
              <a:r>
                <a:rPr lang="de-DE" dirty="0"/>
                <a:t>):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79907D6-F789-C24D-8E7B-057234709D70}"/>
              </a:ext>
            </a:extLst>
          </p:cNvPr>
          <p:cNvGrpSpPr/>
          <p:nvPr/>
        </p:nvGrpSpPr>
        <p:grpSpPr>
          <a:xfrm>
            <a:off x="138775" y="5157192"/>
            <a:ext cx="2612638" cy="1149952"/>
            <a:chOff x="138775" y="5157192"/>
            <a:chExt cx="2612638" cy="1149952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6D75DC50-2376-E444-8644-9CA9FFE4B87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58990" y="5659144"/>
              <a:ext cx="1958087" cy="648000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7564661-78CF-3B4E-8E6D-817E0C7A12E3}"/>
                </a:ext>
              </a:extLst>
            </p:cNvPr>
            <p:cNvSpPr txBox="1"/>
            <p:nvPr/>
          </p:nvSpPr>
          <p:spPr>
            <a:xfrm>
              <a:off x="138775" y="5157192"/>
              <a:ext cx="26126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Tune </a:t>
              </a:r>
              <a:r>
                <a:rPr lang="de-DE" dirty="0" err="1"/>
                <a:t>shifts</a:t>
              </a:r>
              <a:r>
                <a:rPr lang="de-DE" dirty="0"/>
                <a:t> (</a:t>
              </a:r>
              <a:r>
                <a:rPr lang="de-DE" dirty="0" err="1"/>
                <a:t>integrated</a:t>
              </a:r>
              <a:r>
                <a:rPr lang="de-DE" dirty="0"/>
                <a:t>):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DFA2746-77F0-6E46-AAAB-AEA1180759D0}"/>
              </a:ext>
            </a:extLst>
          </p:cNvPr>
          <p:cNvGrpSpPr/>
          <p:nvPr/>
        </p:nvGrpSpPr>
        <p:grpSpPr>
          <a:xfrm>
            <a:off x="3435595" y="5151204"/>
            <a:ext cx="4731325" cy="1155941"/>
            <a:chOff x="3435595" y="5151204"/>
            <a:chExt cx="4731325" cy="1155941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73BE8752-49B9-764C-8A96-27BE39678EAD}"/>
                </a:ext>
              </a:extLst>
            </p:cNvPr>
            <p:cNvSpPr/>
            <p:nvPr/>
          </p:nvSpPr>
          <p:spPr>
            <a:xfrm>
              <a:off x="5466920" y="5699877"/>
              <a:ext cx="2699999" cy="60726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1E42725-E7D3-E548-B96E-33A91E12DA9D}"/>
                </a:ext>
              </a:extLst>
            </p:cNvPr>
            <p:cNvSpPr txBox="1"/>
            <p:nvPr/>
          </p:nvSpPr>
          <p:spPr>
            <a:xfrm>
              <a:off x="3435595" y="5151204"/>
              <a:ext cx="20313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Beam </a:t>
              </a:r>
              <a:r>
                <a:rPr lang="de-DE" dirty="0" err="1"/>
                <a:t>distribution</a:t>
              </a:r>
              <a:r>
                <a:rPr lang="de-DE" dirty="0"/>
                <a:t>:</a:t>
              </a: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BF85B8B2-48C0-0F42-90D9-EAD1140CE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466920" y="5196536"/>
              <a:ext cx="2047091" cy="324000"/>
            </a:xfrm>
            <a:prstGeom prst="rect">
              <a:avLst/>
            </a:prstGeom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690650F-D463-6245-9A75-A677702F0106}"/>
                </a:ext>
              </a:extLst>
            </p:cNvPr>
            <p:cNvSpPr txBox="1"/>
            <p:nvPr/>
          </p:nvSpPr>
          <p:spPr>
            <a:xfrm>
              <a:off x="3440058" y="5808387"/>
              <a:ext cx="19159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err="1"/>
                <a:t>rms</a:t>
              </a:r>
              <a:r>
                <a:rPr lang="de-DE" dirty="0"/>
                <a:t> tune </a:t>
              </a:r>
              <a:r>
                <a:rPr lang="de-DE" dirty="0" err="1"/>
                <a:t>spread</a:t>
              </a:r>
              <a:r>
                <a:rPr lang="de-DE" dirty="0"/>
                <a:t>:</a:t>
              </a:r>
            </a:p>
          </p:txBody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829D3C17-BEE4-CC45-A92E-6E1E42B304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466920" y="5817719"/>
              <a:ext cx="2700000" cy="3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01352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6334D49-81E2-2941-A62E-CED33E9CE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Dispersion </a:t>
            </a:r>
            <a:r>
              <a:rPr lang="de-DE" dirty="0" err="1"/>
              <a:t>relation</a:t>
            </a:r>
            <a:endParaRPr lang="de-DE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A0F2313-774B-1B40-B030-E54428C0C179}"/>
              </a:ext>
            </a:extLst>
          </p:cNvPr>
          <p:cNvSpPr txBox="1"/>
          <p:nvPr/>
        </p:nvSpPr>
        <p:spPr>
          <a:xfrm>
            <a:off x="1691680" y="5691214"/>
            <a:ext cx="57375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[1] H. G. </a:t>
            </a:r>
            <a:r>
              <a:rPr lang="de-DE" dirty="0" err="1"/>
              <a:t>Hereward</a:t>
            </a:r>
            <a:r>
              <a:rPr lang="de-DE" dirty="0"/>
              <a:t>, CERN 65-20 (1965)</a:t>
            </a:r>
          </a:p>
          <a:p>
            <a:r>
              <a:rPr lang="de-DE" dirty="0"/>
              <a:t>[2] J. S. Berg, F. Ruggiero, CERN SL-AP-96-71 (1996)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95AE5B-92D1-0A42-9B08-A71414C49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925" y="1952840"/>
            <a:ext cx="3759157" cy="576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204A097-51B9-A646-AC77-9FDE9904BA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5488" y="1970840"/>
            <a:ext cx="2586316" cy="540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E28BD1-D3DC-9F42-8F5B-03460B07189E}"/>
              </a:ext>
            </a:extLst>
          </p:cNvPr>
          <p:cNvSpPr txBox="1"/>
          <p:nvPr/>
        </p:nvSpPr>
        <p:spPr>
          <a:xfrm>
            <a:off x="776925" y="2608483"/>
            <a:ext cx="12923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(bare </a:t>
            </a:r>
            <a:r>
              <a:rPr lang="de-DE" sz="1600" dirty="0" err="1"/>
              <a:t>tunes</a:t>
            </a:r>
            <a:r>
              <a:rPr lang="de-DE" sz="1600" dirty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BA6F65-43F7-244F-AD02-9A9F747917DC}"/>
              </a:ext>
            </a:extLst>
          </p:cNvPr>
          <p:cNvSpPr txBox="1"/>
          <p:nvPr/>
        </p:nvSpPr>
        <p:spPr>
          <a:xfrm>
            <a:off x="2004734" y="2615242"/>
            <a:ext cx="12442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(</a:t>
            </a:r>
            <a:r>
              <a:rPr lang="de-DE" sz="1600" dirty="0" err="1"/>
              <a:t>octupoles</a:t>
            </a:r>
            <a:r>
              <a:rPr lang="de-DE" sz="1600" dirty="0"/>
              <a:t>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6168827-F1F8-4B43-96EB-BA25AA8CDF6F}"/>
              </a:ext>
            </a:extLst>
          </p:cNvPr>
          <p:cNvSpPr txBox="1"/>
          <p:nvPr/>
        </p:nvSpPr>
        <p:spPr>
          <a:xfrm>
            <a:off x="3170732" y="2635693"/>
            <a:ext cx="14269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dirty="0"/>
              <a:t>(</a:t>
            </a:r>
            <a:r>
              <a:rPr lang="de-DE" sz="1600" dirty="0" err="1"/>
              <a:t>impedances</a:t>
            </a:r>
            <a:r>
              <a:rPr lang="de-DE" sz="1600" dirty="0"/>
              <a:t>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F751C4-67F5-B24A-9F53-6B78E0CDCC03}"/>
              </a:ext>
            </a:extLst>
          </p:cNvPr>
          <p:cNvSpPr txBox="1"/>
          <p:nvPr/>
        </p:nvSpPr>
        <p:spPr>
          <a:xfrm>
            <a:off x="43887" y="1540307"/>
            <a:ext cx="42498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Driven</a:t>
            </a:r>
            <a:r>
              <a:rPr lang="de-DE" dirty="0"/>
              <a:t> (</a:t>
            </a:r>
            <a:r>
              <a:rPr lang="de-DE" dirty="0" err="1"/>
              <a:t>nonlinear</a:t>
            </a:r>
            <a:r>
              <a:rPr lang="de-DE" dirty="0"/>
              <a:t>) </a:t>
            </a:r>
            <a:r>
              <a:rPr lang="de-DE" dirty="0" err="1"/>
              <a:t>betatron</a:t>
            </a:r>
            <a:r>
              <a:rPr lang="de-DE" dirty="0"/>
              <a:t> </a:t>
            </a:r>
            <a:r>
              <a:rPr lang="de-DE" dirty="0" err="1"/>
              <a:t>oscillations</a:t>
            </a:r>
            <a:r>
              <a:rPr lang="de-DE" dirty="0"/>
              <a:t>: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A2E708-9A87-0741-A2C1-3125D9E65A9F}"/>
              </a:ext>
            </a:extLst>
          </p:cNvPr>
          <p:cNvSpPr txBox="1"/>
          <p:nvPr/>
        </p:nvSpPr>
        <p:spPr>
          <a:xfrm>
            <a:off x="5335488" y="1540307"/>
            <a:ext cx="29033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Used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</a:t>
            </a:r>
            <a:r>
              <a:rPr lang="de-DE" dirty="0" err="1"/>
              <a:t>previous</a:t>
            </a:r>
            <a:r>
              <a:rPr lang="de-DE" dirty="0"/>
              <a:t> </a:t>
            </a:r>
            <a:r>
              <a:rPr lang="de-DE" dirty="0" err="1"/>
              <a:t>slides</a:t>
            </a:r>
            <a:r>
              <a:rPr lang="de-DE" dirty="0"/>
              <a:t>: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E19B571-56B5-854B-AF23-5866D5E12AA4}"/>
              </a:ext>
            </a:extLst>
          </p:cNvPr>
          <p:cNvGrpSpPr/>
          <p:nvPr/>
        </p:nvGrpSpPr>
        <p:grpSpPr>
          <a:xfrm>
            <a:off x="179512" y="3035183"/>
            <a:ext cx="6485964" cy="644014"/>
            <a:chOff x="179512" y="3035183"/>
            <a:chExt cx="6485964" cy="64401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90623F2-7CAB-9944-B47A-7F2C1618D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91680" y="3173683"/>
              <a:ext cx="1772572" cy="3960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097AE61-1556-314D-B455-21713B6CD2B2}"/>
                    </a:ext>
                  </a:extLst>
                </p:cNvPr>
                <p:cNvSpPr txBox="1"/>
                <p:nvPr/>
              </p:nvSpPr>
              <p:spPr>
                <a:xfrm>
                  <a:off x="3871724" y="3035183"/>
                  <a:ext cx="229069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ℜ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a14:m>
                  <a:r>
                    <a:rPr lang="de-DE" dirty="0"/>
                    <a:t> real coherent </a:t>
                  </a:r>
                  <a:r>
                    <a:rPr lang="de-DE" dirty="0" err="1"/>
                    <a:t>shift</a:t>
                  </a:r>
                  <a:endParaRPr lang="de-DE" dirty="0"/>
                </a:p>
              </p:txBody>
            </p:sp>
          </mc:Choice>
          <mc:Fallback xmlns=""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8097AE61-1556-314D-B455-21713B6CD2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71724" y="3035183"/>
                  <a:ext cx="2290692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3315" t="-21739" r="-4972" b="-47826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9CEEA89-67F9-EE4F-82B5-08B098CDE97F}"/>
                    </a:ext>
                  </a:extLst>
                </p:cNvPr>
                <p:cNvSpPr txBox="1"/>
                <p:nvPr/>
              </p:nvSpPr>
              <p:spPr>
                <a:xfrm>
                  <a:off x="3858617" y="3402198"/>
                  <a:ext cx="280685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de-DE" i="1" smtClean="0">
                          <a:latin typeface="Cambria Math" panose="02040503050406030204" pitchFamily="18" charset="0"/>
                        </a:rPr>
                        <m:t>ℑ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Ω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:</m:t>
                      </m:r>
                    </m:oMath>
                  </a14:m>
                  <a:r>
                    <a:rPr lang="de-DE" dirty="0"/>
                    <a:t> </a:t>
                  </a:r>
                  <a:r>
                    <a:rPr lang="de-DE" dirty="0" err="1">
                      <a:solidFill>
                        <a:srgbClr val="FF0000"/>
                      </a:solidFill>
                    </a:rPr>
                    <a:t>growth</a:t>
                  </a:r>
                  <a:r>
                    <a:rPr lang="de-DE" dirty="0">
                      <a:solidFill>
                        <a:srgbClr val="FF0000"/>
                      </a:solidFill>
                    </a:rPr>
                    <a:t> </a:t>
                  </a:r>
                  <a:r>
                    <a:rPr lang="de-DE" dirty="0" err="1">
                      <a:solidFill>
                        <a:srgbClr val="FF0000"/>
                      </a:solidFill>
                    </a:rPr>
                    <a:t>or</a:t>
                  </a:r>
                  <a:r>
                    <a:rPr lang="de-DE" dirty="0">
                      <a:solidFill>
                        <a:srgbClr val="FF0000"/>
                      </a:solidFill>
                    </a:rPr>
                    <a:t> </a:t>
                  </a:r>
                  <a:r>
                    <a:rPr lang="de-DE" dirty="0" err="1">
                      <a:solidFill>
                        <a:srgbClr val="FF0000"/>
                      </a:solidFill>
                    </a:rPr>
                    <a:t>damping</a:t>
                  </a:r>
                  <a:r>
                    <a:rPr lang="de-DE" dirty="0">
                      <a:solidFill>
                        <a:srgbClr val="FF0000"/>
                      </a:solidFill>
                    </a:rPr>
                    <a:t> rate</a:t>
                  </a:r>
                </a:p>
              </p:txBody>
            </p:sp>
          </mc:Choice>
          <mc:Fallback xmlns=""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9CEEA89-67F9-EE4F-82B5-08B098CDE9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58617" y="3402198"/>
                  <a:ext cx="2806859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3153" t="-21739" r="-3604" b="-43478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BB6FDDB-5410-3844-BC2A-F7DE7371B982}"/>
                </a:ext>
              </a:extLst>
            </p:cNvPr>
            <p:cNvSpPr txBox="1"/>
            <p:nvPr/>
          </p:nvSpPr>
          <p:spPr>
            <a:xfrm>
              <a:off x="179512" y="3200351"/>
              <a:ext cx="9541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Ansatz: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85243D0-A6DB-B241-9912-89AEAA3B72C8}"/>
              </a:ext>
            </a:extLst>
          </p:cNvPr>
          <p:cNvGrpSpPr/>
          <p:nvPr/>
        </p:nvGrpSpPr>
        <p:grpSpPr>
          <a:xfrm>
            <a:off x="181134" y="3889599"/>
            <a:ext cx="7174486" cy="684000"/>
            <a:chOff x="181134" y="3889599"/>
            <a:chExt cx="7174486" cy="684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EA24768-D9CB-0145-BD6C-27C5DC78731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174224" y="3889599"/>
              <a:ext cx="3181396" cy="684000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0E065A5-BB26-C14A-A556-FC6F0C431C10}"/>
                </a:ext>
              </a:extLst>
            </p:cNvPr>
            <p:cNvSpPr txBox="1"/>
            <p:nvPr/>
          </p:nvSpPr>
          <p:spPr>
            <a:xfrm>
              <a:off x="181134" y="4007226"/>
              <a:ext cx="33906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err="1"/>
                <a:t>Remark</a:t>
              </a:r>
              <a:r>
                <a:rPr lang="de-DE" dirty="0"/>
                <a:t> [1]: 1D beam </a:t>
              </a:r>
              <a:r>
                <a:rPr lang="de-DE" dirty="0" err="1"/>
                <a:t>response</a:t>
              </a:r>
              <a:endParaRPr lang="de-DE" dirty="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0A5A7C5-5A4D-534B-97F2-164BE3867A9B}"/>
              </a:ext>
            </a:extLst>
          </p:cNvPr>
          <p:cNvGrpSpPr/>
          <p:nvPr/>
        </p:nvGrpSpPr>
        <p:grpSpPr>
          <a:xfrm>
            <a:off x="0" y="4602662"/>
            <a:ext cx="7602058" cy="860792"/>
            <a:chOff x="0" y="4602662"/>
            <a:chExt cx="7602058" cy="860792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B98DC04-8DB0-4E42-BF08-A6D422ED4037}"/>
                </a:ext>
              </a:extLst>
            </p:cNvPr>
            <p:cNvSpPr/>
            <p:nvPr/>
          </p:nvSpPr>
          <p:spPr>
            <a:xfrm>
              <a:off x="2793048" y="4685608"/>
              <a:ext cx="4809010" cy="77784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58522CD6-1B1D-B14B-92DC-27B227C78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55150" y="4739386"/>
              <a:ext cx="4725660" cy="648000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7644708-7FF0-5E40-8BCD-6942DD601AA7}"/>
                </a:ext>
              </a:extLst>
            </p:cNvPr>
            <p:cNvSpPr txBox="1"/>
            <p:nvPr/>
          </p:nvSpPr>
          <p:spPr>
            <a:xfrm>
              <a:off x="0" y="4602662"/>
              <a:ext cx="28648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2D </a:t>
              </a:r>
              <a:r>
                <a:rPr lang="de-DE" dirty="0" err="1"/>
                <a:t>dispersion</a:t>
              </a:r>
              <a:r>
                <a:rPr lang="de-DE" dirty="0"/>
                <a:t> </a:t>
              </a:r>
              <a:r>
                <a:rPr lang="de-DE" dirty="0" err="1"/>
                <a:t>relation</a:t>
              </a:r>
              <a:r>
                <a:rPr lang="de-DE" dirty="0"/>
                <a:t> [2]: 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2D61A153-6CF0-B440-84E2-20FBC5EF3606}"/>
                    </a:ext>
                  </a:extLst>
                </p:cNvPr>
                <p:cNvSpPr txBox="1"/>
                <p:nvPr/>
              </p:nvSpPr>
              <p:spPr>
                <a:xfrm>
                  <a:off x="601890" y="5063386"/>
                  <a:ext cx="140615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de-DE" b="1" dirty="0"/>
                    <a:t>Solve </a:t>
                  </a:r>
                  <a:r>
                    <a:rPr lang="de-DE" b="1" dirty="0" err="1"/>
                    <a:t>for</a:t>
                  </a:r>
                  <a:r>
                    <a:rPr lang="de-DE" b="1" dirty="0"/>
                    <a:t> </a:t>
                  </a:r>
                  <a14:m>
                    <m:oMath xmlns:m="http://schemas.openxmlformats.org/officeDocument/2006/math">
                      <m:r>
                        <a:rPr lang="de-DE" b="1" i="1" smtClean="0">
                          <a:latin typeface="Cambria Math" panose="02040503050406030204" pitchFamily="18" charset="0"/>
                        </a:rPr>
                        <m:t>𝜴</m:t>
                      </m:r>
                    </m:oMath>
                  </a14:m>
                  <a:endParaRPr lang="de-DE" b="1" dirty="0"/>
                </a:p>
              </p:txBody>
            </p:sp>
          </mc:Choice>
          <mc:Fallback xmlns=""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2D61A153-6CF0-B440-84E2-20FBC5EF36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1890" y="5063386"/>
                  <a:ext cx="1406154" cy="369332"/>
                </a:xfrm>
                <a:prstGeom prst="rect">
                  <a:avLst/>
                </a:prstGeom>
                <a:blipFill>
                  <a:blip r:embed="rId9"/>
                  <a:stretch>
                    <a:fillRect l="-2679" t="-6667" b="-23333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44024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30F80B1C-C53A-FE4C-AFB5-36D93EE44D43}"/>
              </a:ext>
            </a:extLst>
          </p:cNvPr>
          <p:cNvSpPr/>
          <p:nvPr/>
        </p:nvSpPr>
        <p:spPr>
          <a:xfrm>
            <a:off x="5869115" y="4741505"/>
            <a:ext cx="2526002" cy="7865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297420-931D-1D46-9116-CF3A2F444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512" y="476672"/>
            <a:ext cx="6877521" cy="851818"/>
          </a:xfrm>
        </p:spPr>
        <p:txBody>
          <a:bodyPr/>
          <a:lstStyle/>
          <a:p>
            <a:r>
              <a:rPr lang="de-DE" dirty="0" err="1"/>
              <a:t>Application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LHC: </a:t>
            </a:r>
            <a:r>
              <a:rPr lang="de-DE" dirty="0" err="1"/>
              <a:t>Stability</a:t>
            </a:r>
            <a:r>
              <a:rPr lang="de-DE" dirty="0"/>
              <a:t> </a:t>
            </a:r>
            <a:r>
              <a:rPr lang="de-DE" dirty="0" err="1"/>
              <a:t>diagram</a:t>
            </a:r>
            <a:endParaRPr lang="de-DE" dirty="0"/>
          </a:p>
        </p:txBody>
      </p:sp>
      <p:pic>
        <p:nvPicPr>
          <p:cNvPr id="4" name="Grafik 31">
            <a:extLst>
              <a:ext uri="{FF2B5EF4-FFF2-40B4-BE49-F238E27FC236}">
                <a16:creationId xmlns:a16="http://schemas.microsoft.com/office/drawing/2014/main" id="{A00995C8-A5AC-7146-9F72-F66ADCF740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586256"/>
            <a:ext cx="3648000" cy="2736000"/>
          </a:xfrm>
          <a:prstGeom prst="rect">
            <a:avLst/>
          </a:prstGeom>
        </p:spPr>
      </p:pic>
      <p:pic>
        <p:nvPicPr>
          <p:cNvPr id="5" name="Picture 4" descr="q.eps">
            <a:extLst>
              <a:ext uri="{FF2B5EF4-FFF2-40B4-BE49-F238E27FC236}">
                <a16:creationId xmlns:a16="http://schemas.microsoft.com/office/drawing/2014/main" id="{2970D044-A724-D745-A36D-3914F1B794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41" y="1846718"/>
            <a:ext cx="3651444" cy="2556000"/>
          </a:xfrm>
          <a:prstGeom prst="rect">
            <a:avLst/>
          </a:prstGeom>
        </p:spPr>
      </p:pic>
      <p:graphicFrame>
        <p:nvGraphicFramePr>
          <p:cNvPr id="6" name="Objekt 7">
            <a:extLst>
              <a:ext uri="{FF2B5EF4-FFF2-40B4-BE49-F238E27FC236}">
                <a16:creationId xmlns:a16="http://schemas.microsoft.com/office/drawing/2014/main" id="{A538565F-B610-6A40-BA75-D55B6869EA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5860"/>
              </p:ext>
            </p:extLst>
          </p:nvPr>
        </p:nvGraphicFramePr>
        <p:xfrm>
          <a:off x="3643822" y="1517382"/>
          <a:ext cx="989053" cy="3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463" name="Equation" r:id="rId5" imgW="736560" imgH="241200" progId="Equation.DSMT4">
                  <p:embed/>
                </p:oleObj>
              </mc:Choice>
              <mc:Fallback>
                <p:oleObj name="Equation" r:id="rId5" imgW="736560" imgH="241200" progId="Equation.DSMT4">
                  <p:embed/>
                  <p:pic>
                    <p:nvPicPr>
                      <p:cNvPr id="8" name="Objekt 7">
                        <a:extLst>
                          <a:ext uri="{FF2B5EF4-FFF2-40B4-BE49-F238E27FC236}">
                            <a16:creationId xmlns:a16="http://schemas.microsoft.com/office/drawing/2014/main" id="{05136D6E-1349-47E3-8FA0-702269CE6A6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43822" y="1517382"/>
                        <a:ext cx="989053" cy="32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E75E83E3-FC35-5F4E-912C-B2D9D50DF1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279" y="4920946"/>
            <a:ext cx="5092700" cy="5207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C35B39A-71C9-804F-8A6B-A166B1BE8D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0216" y="4920946"/>
            <a:ext cx="2463800" cy="4826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B61A212-4D70-DF45-8E93-21B3FE9EC673}"/>
              </a:ext>
            </a:extLst>
          </p:cNvPr>
          <p:cNvSpPr/>
          <p:nvPr/>
        </p:nvSpPr>
        <p:spPr>
          <a:xfrm>
            <a:off x="6280324" y="4148556"/>
            <a:ext cx="624003" cy="26724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D38BE15-3824-1441-9DE4-310E767A05CC}"/>
              </a:ext>
            </a:extLst>
          </p:cNvPr>
          <p:cNvSpPr/>
          <p:nvPr/>
        </p:nvSpPr>
        <p:spPr>
          <a:xfrm>
            <a:off x="4558190" y="2551149"/>
            <a:ext cx="315652" cy="9191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55C9BF2-9B00-1A45-A7B5-CDDD00310516}"/>
                  </a:ext>
                </a:extLst>
              </p:cNvPr>
              <p:cNvSpPr txBox="1"/>
              <p:nvPr/>
            </p:nvSpPr>
            <p:spPr>
              <a:xfrm>
                <a:off x="5996132" y="4183756"/>
                <a:ext cx="143385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ℜ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coh</m:t>
                          </m:r>
                        </m:sub>
                      </m:sSub>
                      <m:r>
                        <a:rPr lang="de-DE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b="0" i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55C9BF2-9B00-1A45-A7B5-CDDD003105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6132" y="4183756"/>
                <a:ext cx="1433854" cy="276999"/>
              </a:xfrm>
              <a:prstGeom prst="rect">
                <a:avLst/>
              </a:prstGeom>
              <a:blipFill>
                <a:blip r:embed="rId9"/>
                <a:stretch>
                  <a:fillRect l="-2632" r="-877" b="-39130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2E9ED4A-5E01-894F-ADD0-AD1B2B088635}"/>
                  </a:ext>
                </a:extLst>
              </p:cNvPr>
              <p:cNvSpPr txBox="1"/>
              <p:nvPr/>
            </p:nvSpPr>
            <p:spPr>
              <a:xfrm rot="16200000">
                <a:off x="3990983" y="2726330"/>
                <a:ext cx="14114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latin typeface="Cambria Math" panose="02040503050406030204" pitchFamily="18" charset="0"/>
                        </a:rPr>
                        <m:t>ℑ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Q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de-DE" b="0" i="0" smtClean="0">
                              <a:latin typeface="Cambria Math" panose="02040503050406030204" pitchFamily="18" charset="0"/>
                            </a:rPr>
                            <m:t>coh</m:t>
                          </m:r>
                        </m:sub>
                      </m:sSub>
                      <m:r>
                        <a:rPr lang="de-DE" b="0" i="0" smtClean="0">
                          <a:latin typeface="Cambria Math" panose="02040503050406030204" pitchFamily="18" charset="0"/>
                        </a:rPr>
                        <m:t>/</m:t>
                      </m:r>
                      <m:sSup>
                        <m:sSup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b="0" i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</m:sup>
                      </m:sSup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12E9ED4A-5E01-894F-ADD0-AD1B2B0886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3990983" y="2726330"/>
                <a:ext cx="1411412" cy="276999"/>
              </a:xfrm>
              <a:prstGeom prst="rect">
                <a:avLst/>
              </a:prstGeom>
              <a:blipFill>
                <a:blip r:embed="rId10"/>
                <a:stretch>
                  <a:fillRect t="-893" r="-34783" b="-357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F970E580-04F7-3248-ADFD-C6702A33AE97}"/>
              </a:ext>
            </a:extLst>
          </p:cNvPr>
          <p:cNvSpPr txBox="1"/>
          <p:nvPr/>
        </p:nvSpPr>
        <p:spPr>
          <a:xfrm>
            <a:off x="1486003" y="1595503"/>
            <a:ext cx="1945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Tune </a:t>
            </a:r>
            <a:r>
              <a:rPr lang="de-DE" dirty="0" err="1"/>
              <a:t>distribution</a:t>
            </a:r>
            <a:endParaRPr lang="de-DE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26A4E8B-99E7-0A4C-A575-AC04603459A3}"/>
              </a:ext>
            </a:extLst>
          </p:cNvPr>
          <p:cNvSpPr txBox="1"/>
          <p:nvPr/>
        </p:nvSpPr>
        <p:spPr>
          <a:xfrm>
            <a:off x="5729537" y="1510321"/>
            <a:ext cx="1620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Stability</a:t>
            </a:r>
            <a:r>
              <a:rPr lang="de-DE" dirty="0"/>
              <a:t> </a:t>
            </a:r>
            <a:r>
              <a:rPr lang="de-DE" dirty="0" err="1"/>
              <a:t>curve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6D77C77-7D97-A640-B142-33B2A450D7DE}"/>
                  </a:ext>
                </a:extLst>
              </p:cNvPr>
              <p:cNvSpPr txBox="1"/>
              <p:nvPr/>
            </p:nvSpPr>
            <p:spPr>
              <a:xfrm>
                <a:off x="979760" y="5753128"/>
                <a:ext cx="39067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de-DE" b="0" dirty="0" err="1"/>
                  <a:t>Numerical</a:t>
                </a:r>
                <a:r>
                  <a:rPr lang="de-DE" b="0" dirty="0"/>
                  <a:t> </a:t>
                </a:r>
                <a:r>
                  <a:rPr lang="de-DE" b="0" dirty="0" err="1"/>
                  <a:t>damping</a:t>
                </a:r>
                <a:r>
                  <a:rPr lang="de-DE" b="0" dirty="0"/>
                  <a:t> rate</a:t>
                </a:r>
                <a:r>
                  <a:rPr lang="de-DE" b="0" dirty="0">
                    <a:solidFill>
                      <a:srgbClr val="FF0000"/>
                    </a:solidFill>
                  </a:rPr>
                  <a:t>:</a:t>
                </a:r>
                <a14:m>
                  <m:oMath xmlns:m="http://schemas.openxmlformats.org/officeDocument/2006/math">
                    <m:r>
                      <a:rPr lang="de-DE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sSup>
                      <m:sSupPr>
                        <m:ctrlPr>
                          <a:rPr lang="de-DE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𝜏</m:t>
                        </m:r>
                      </m:e>
                      <m:sup>
                        <m:r>
                          <a:rPr lang="de-DE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de-DE" b="0" i="1" smtClean="0">
                        <a:latin typeface="Cambria Math" panose="02040503050406030204" pitchFamily="18" charset="0"/>
                      </a:rPr>
                      <m:t>≪</m:t>
                    </m:r>
                    <m:r>
                      <m:rPr>
                        <m:sty m:val="p"/>
                      </m:rPr>
                      <a:rPr lang="de-DE" b="0" i="0" smtClean="0">
                        <a:latin typeface="Cambria Math" panose="02040503050406030204" pitchFamily="18" charset="0"/>
                      </a:rPr>
                      <m:t>Δ</m:t>
                    </m:r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𝑜𝑐𝑡</m:t>
                        </m:r>
                      </m:sub>
                    </m:sSub>
                  </m:oMath>
                </a14:m>
                <a:endParaRPr lang="de-DE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6D77C77-7D97-A640-B142-33B2A450D7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760" y="5753128"/>
                <a:ext cx="3906775" cy="276999"/>
              </a:xfrm>
              <a:prstGeom prst="rect">
                <a:avLst/>
              </a:prstGeom>
              <a:blipFill>
                <a:blip r:embed="rId11"/>
                <a:stretch>
                  <a:fillRect l="-3560" t="-21739" b="-4782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F58C7B05-BBFA-664A-B583-C6BC25FA8908}"/>
              </a:ext>
            </a:extLst>
          </p:cNvPr>
          <p:cNvCxnSpPr>
            <a:cxnSpLocks/>
          </p:cNvCxnSpPr>
          <p:nvPr/>
        </p:nvCxnSpPr>
        <p:spPr>
          <a:xfrm>
            <a:off x="2440101" y="3570536"/>
            <a:ext cx="493046" cy="0"/>
          </a:xfrm>
          <a:prstGeom prst="straightConnector1">
            <a:avLst/>
          </a:prstGeom>
          <a:ln w="19050">
            <a:solidFill>
              <a:srgbClr val="0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FDA6FCA-1E02-B547-913F-E372F3904A4B}"/>
                  </a:ext>
                </a:extLst>
              </p:cNvPr>
              <p:cNvSpPr txBox="1"/>
              <p:nvPr/>
            </p:nvSpPr>
            <p:spPr>
              <a:xfrm>
                <a:off x="1692152" y="3190543"/>
                <a:ext cx="121962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𝑜𝑐𝑡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≈0.1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8FDA6FCA-1E02-B547-913F-E372F3904A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2152" y="3190543"/>
                <a:ext cx="1219629" cy="276999"/>
              </a:xfrm>
              <a:prstGeom prst="rect">
                <a:avLst/>
              </a:prstGeom>
              <a:blipFill>
                <a:blip r:embed="rId12"/>
                <a:stretch>
                  <a:fillRect l="-3093" r="-3093" b="-2608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20B7200A-4FF9-CE42-9559-DB5B184D0DAB}"/>
              </a:ext>
            </a:extLst>
          </p:cNvPr>
          <p:cNvCxnSpPr>
            <a:cxnSpLocks/>
          </p:cNvCxnSpPr>
          <p:nvPr/>
        </p:nvCxnSpPr>
        <p:spPr>
          <a:xfrm>
            <a:off x="6838848" y="1964835"/>
            <a:ext cx="0" cy="1968221"/>
          </a:xfrm>
          <a:prstGeom prst="straightConnector1">
            <a:avLst/>
          </a:prstGeom>
          <a:ln w="19050">
            <a:solidFill>
              <a:srgbClr val="0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DB6097F-129F-EC47-B619-1BA41B43155F}"/>
                  </a:ext>
                </a:extLst>
              </p:cNvPr>
              <p:cNvSpPr txBox="1"/>
              <p:nvPr/>
            </p:nvSpPr>
            <p:spPr>
              <a:xfrm>
                <a:off x="6958021" y="2398756"/>
                <a:ext cx="140756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ℑ</m:t>
                      </m:r>
                      <m:r>
                        <m:rPr>
                          <m:sty m:val="p"/>
                        </m:rPr>
                        <a:rPr lang="de-DE" b="0" i="0" smtClean="0"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𝑐𝑜h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≈0.1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DB6097F-129F-EC47-B619-1BA41B4315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8021" y="2398756"/>
                <a:ext cx="1407565" cy="276999"/>
              </a:xfrm>
              <a:prstGeom prst="rect">
                <a:avLst/>
              </a:prstGeom>
              <a:blipFill>
                <a:blip r:embed="rId13"/>
                <a:stretch>
                  <a:fillRect l="-3571" r="-1786" b="-26087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1CF555-BDB7-414F-9207-4A1A9DFBE465}"/>
                  </a:ext>
                </a:extLst>
              </p:cNvPr>
              <p:cNvSpPr txBox="1"/>
              <p:nvPr/>
            </p:nvSpPr>
            <p:spPr>
              <a:xfrm>
                <a:off x="3539343" y="4269554"/>
                <a:ext cx="13101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DE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𝛿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𝑖𝑛𝑐</m:t>
                          </m:r>
                        </m:sub>
                      </m:sSub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1CF555-BDB7-414F-9207-4A1A9DFBE4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9343" y="4269554"/>
                <a:ext cx="1310167" cy="276999"/>
              </a:xfrm>
              <a:prstGeom prst="rect">
                <a:avLst/>
              </a:prstGeom>
              <a:blipFill>
                <a:blip r:embed="rId14"/>
                <a:stretch>
                  <a:fillRect l="-5769" t="-4545" b="-40909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9334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1373C-C878-1041-B5F9-BA8DD8B74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488950"/>
            <a:ext cx="7093545" cy="828199"/>
          </a:xfrm>
        </p:spPr>
        <p:txBody>
          <a:bodyPr/>
          <a:lstStyle/>
          <a:p>
            <a:r>
              <a:rPr lang="de-DE" dirty="0"/>
              <a:t>Landau </a:t>
            </a:r>
            <a:r>
              <a:rPr lang="de-DE" dirty="0" err="1"/>
              <a:t>damping</a:t>
            </a:r>
            <a:r>
              <a:rPr lang="de-DE" dirty="0"/>
              <a:t> at </a:t>
            </a:r>
            <a:r>
              <a:rPr lang="de-DE" dirty="0" err="1"/>
              <a:t>very</a:t>
            </a:r>
            <a:r>
              <a:rPr lang="de-DE" dirty="0"/>
              <a:t> high </a:t>
            </a:r>
            <a:r>
              <a:rPr lang="de-DE" dirty="0" err="1"/>
              <a:t>energies</a:t>
            </a:r>
            <a:endParaRPr lang="de-DE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7771C4-358D-124D-B968-413079759569}"/>
              </a:ext>
            </a:extLst>
          </p:cNvPr>
          <p:cNvSpPr txBox="1"/>
          <p:nvPr/>
        </p:nvSpPr>
        <p:spPr>
          <a:xfrm>
            <a:off x="365671" y="1772816"/>
            <a:ext cx="2005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The </a:t>
            </a:r>
            <a:r>
              <a:rPr lang="de-DE" b="1" dirty="0" err="1"/>
              <a:t>good</a:t>
            </a:r>
            <a:r>
              <a:rPr lang="de-DE" b="1" dirty="0"/>
              <a:t> </a:t>
            </a:r>
            <a:r>
              <a:rPr lang="de-DE" b="1" dirty="0" err="1"/>
              <a:t>news</a:t>
            </a:r>
            <a:r>
              <a:rPr lang="de-DE" b="1" dirty="0"/>
              <a:t>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9A38351-F810-AC46-B58F-E69DB917D65D}"/>
                  </a:ext>
                </a:extLst>
              </p:cNvPr>
              <p:cNvSpPr txBox="1"/>
              <p:nvPr/>
            </p:nvSpPr>
            <p:spPr>
              <a:xfrm>
                <a:off x="2259448" y="1673750"/>
                <a:ext cx="721736" cy="567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9A38351-F810-AC46-B58F-E69DB917D6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9448" y="1673750"/>
                <a:ext cx="721736" cy="567463"/>
              </a:xfrm>
              <a:prstGeom prst="rect">
                <a:avLst/>
              </a:prstGeom>
              <a:blipFill>
                <a:blip r:embed="rId2"/>
                <a:stretch>
                  <a:fillRect l="-6897" t="-6818" b="-681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42F216ED-7A96-E041-BF8F-16580F19E8C5}"/>
              </a:ext>
            </a:extLst>
          </p:cNvPr>
          <p:cNvGrpSpPr/>
          <p:nvPr/>
        </p:nvGrpSpPr>
        <p:grpSpPr>
          <a:xfrm>
            <a:off x="340088" y="2446609"/>
            <a:ext cx="7351055" cy="565604"/>
            <a:chOff x="340088" y="2446609"/>
            <a:chExt cx="7351055" cy="56560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27BCC30-F399-0145-A00A-52841459C4D3}"/>
                </a:ext>
              </a:extLst>
            </p:cNvPr>
            <p:cNvSpPr txBox="1"/>
            <p:nvPr/>
          </p:nvSpPr>
          <p:spPr>
            <a:xfrm>
              <a:off x="340088" y="2544745"/>
              <a:ext cx="17235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The OK </a:t>
              </a:r>
              <a:r>
                <a:rPr lang="de-DE" b="1" dirty="0" err="1"/>
                <a:t>news</a:t>
              </a:r>
              <a:r>
                <a:rPr lang="de-DE" b="1" dirty="0"/>
                <a:t>: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5307BBDE-E285-104C-AF67-9A95123E84CF}"/>
                    </a:ext>
                  </a:extLst>
                </p:cNvPr>
                <p:cNvSpPr txBox="1"/>
                <p:nvPr/>
              </p:nvSpPr>
              <p:spPr>
                <a:xfrm>
                  <a:off x="2123728" y="2446609"/>
                  <a:ext cx="2249975" cy="56560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𝑜𝑐𝑡</m:t>
                            </m:r>
                          </m:sub>
                        </m:s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p>
                          <m:sSup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</m:e>
                                  <m:sub>
                                    <m:r>
                                      <a:rPr lang="de-DE" i="1"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</m:e>
                          <m:sup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∝</m:t>
                        </m:r>
                        <m:f>
                          <m:f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num>
                          <m:den>
                            <m:sSub>
                              <m:sSub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de-DE" dirty="0"/>
                </a:p>
              </p:txBody>
            </p:sp>
          </mc:Choice>
          <mc:Fallback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5307BBDE-E285-104C-AF67-9A95123E84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3728" y="2446609"/>
                  <a:ext cx="2249975" cy="565604"/>
                </a:xfrm>
                <a:prstGeom prst="rect">
                  <a:avLst/>
                </a:prstGeom>
                <a:blipFill>
                  <a:blip r:embed="rId3"/>
                  <a:stretch>
                    <a:fillRect l="-1685" b="-6667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60F8B2-F8CF-2844-BA9C-F3AEDCB7F697}"/>
                </a:ext>
              </a:extLst>
            </p:cNvPr>
            <p:cNvSpPr txBox="1"/>
            <p:nvPr/>
          </p:nvSpPr>
          <p:spPr>
            <a:xfrm>
              <a:off x="4531304" y="2566491"/>
              <a:ext cx="31598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(tune </a:t>
              </a:r>
              <a:r>
                <a:rPr lang="de-DE" dirty="0" err="1"/>
                <a:t>spread</a:t>
              </a:r>
              <a:r>
                <a:rPr lang="de-DE" dirty="0"/>
                <a:t> </a:t>
              </a:r>
              <a:r>
                <a:rPr lang="de-DE" dirty="0" err="1"/>
                <a:t>required</a:t>
              </a:r>
              <a:r>
                <a:rPr lang="de-DE" dirty="0"/>
                <a:t> </a:t>
              </a:r>
              <a:r>
                <a:rPr lang="de-DE" dirty="0" err="1"/>
                <a:t>for</a:t>
              </a:r>
              <a:r>
                <a:rPr lang="de-DE" dirty="0"/>
                <a:t> LD)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882A136-5B14-3449-AD49-624392FC1D52}"/>
              </a:ext>
            </a:extLst>
          </p:cNvPr>
          <p:cNvGrpSpPr/>
          <p:nvPr/>
        </p:nvGrpSpPr>
        <p:grpSpPr>
          <a:xfrm>
            <a:off x="314441" y="3261607"/>
            <a:ext cx="7924423" cy="819712"/>
            <a:chOff x="314441" y="3261607"/>
            <a:chExt cx="7924423" cy="81971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06C06FC-6965-D649-9977-F070133EC820}"/>
                </a:ext>
              </a:extLst>
            </p:cNvPr>
            <p:cNvSpPr txBox="1"/>
            <p:nvPr/>
          </p:nvSpPr>
          <p:spPr>
            <a:xfrm>
              <a:off x="314441" y="3316674"/>
              <a:ext cx="17876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/>
                <a:t>The </a:t>
              </a:r>
              <a:r>
                <a:rPr lang="de-DE" b="1" dirty="0" err="1"/>
                <a:t>bad</a:t>
              </a:r>
              <a:r>
                <a:rPr lang="de-DE" b="1" dirty="0"/>
                <a:t> </a:t>
              </a:r>
              <a:r>
                <a:rPr lang="de-DE" b="1" dirty="0" err="1"/>
                <a:t>news</a:t>
              </a:r>
              <a:r>
                <a:rPr lang="de-DE" b="1" dirty="0"/>
                <a:t>:</a:t>
              </a: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4B646F82-B735-0C4F-8785-B00039B685D3}"/>
                    </a:ext>
                  </a:extLst>
                </p:cNvPr>
                <p:cNvSpPr txBox="1"/>
                <p:nvPr/>
              </p:nvSpPr>
              <p:spPr>
                <a:xfrm>
                  <a:off x="2123727" y="3261607"/>
                  <a:ext cx="2046522" cy="81971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𝑜𝑐𝑡</m:t>
                            </m:r>
                          </m:sub>
                        </m:s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≈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𝑜𝑐𝑡</m:t>
                            </m:r>
                          </m:sub>
                        </m:sSub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f>
                          <m:f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𝜀</m:t>
                            </m:r>
                          </m:num>
                          <m:den>
                            <m:sSubSup>
                              <m:sSubSupPr>
                                <m:ctrlP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𝐸</m:t>
                                </m:r>
                              </m:e>
                              <m:sub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de-DE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den>
                        </m:f>
                      </m:oMath>
                    </m:oMathPara>
                  </a14:m>
                  <a:endParaRPr lang="de-DE" b="0" dirty="0"/>
                </a:p>
                <a:p>
                  <a:endParaRPr lang="de-DE" dirty="0"/>
                </a:p>
              </p:txBody>
            </p:sp>
          </mc:Choice>
          <mc:Fallback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4B646F82-B735-0C4F-8785-B00039B685D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23727" y="3261607"/>
                  <a:ext cx="2046522" cy="819712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1FCADB7-6CA0-514E-9596-FD74D675CD1B}"/>
                </a:ext>
              </a:extLst>
            </p:cNvPr>
            <p:cNvSpPr txBox="1"/>
            <p:nvPr/>
          </p:nvSpPr>
          <p:spPr>
            <a:xfrm>
              <a:off x="4373703" y="3302131"/>
              <a:ext cx="38651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(tune </a:t>
              </a:r>
              <a:r>
                <a:rPr lang="de-DE" dirty="0" err="1"/>
                <a:t>spread</a:t>
              </a:r>
              <a:r>
                <a:rPr lang="de-DE" dirty="0"/>
                <a:t> </a:t>
              </a:r>
              <a:r>
                <a:rPr lang="de-DE" dirty="0" err="1"/>
                <a:t>provided</a:t>
              </a:r>
              <a:r>
                <a:rPr lang="de-DE" dirty="0"/>
                <a:t> </a:t>
              </a:r>
              <a:r>
                <a:rPr lang="de-DE" dirty="0" err="1"/>
                <a:t>by</a:t>
              </a:r>
              <a:r>
                <a:rPr lang="de-DE" dirty="0"/>
                <a:t> </a:t>
              </a:r>
              <a:r>
                <a:rPr lang="de-DE" dirty="0" err="1"/>
                <a:t>octupoles</a:t>
              </a:r>
              <a:r>
                <a:rPr lang="de-DE" dirty="0"/>
                <a:t>)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C6A3AD0-8BA1-0E43-AF65-5B2FC49B60D9}"/>
              </a:ext>
            </a:extLst>
          </p:cNvPr>
          <p:cNvSpPr txBox="1"/>
          <p:nvPr/>
        </p:nvSpPr>
        <p:spPr>
          <a:xfrm>
            <a:off x="3248715" y="1772816"/>
            <a:ext cx="2505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(</a:t>
            </a:r>
            <a:r>
              <a:rPr lang="de-DE" dirty="0" err="1"/>
              <a:t>instability</a:t>
            </a:r>
            <a:r>
              <a:rPr lang="de-DE" dirty="0"/>
              <a:t> </a:t>
            </a:r>
            <a:r>
              <a:rPr lang="de-DE" dirty="0" err="1"/>
              <a:t>growth</a:t>
            </a:r>
            <a:r>
              <a:rPr lang="de-DE" dirty="0"/>
              <a:t> rate)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D3E7AF1-6E81-CA46-A1AC-8E15742D8676}"/>
                  </a:ext>
                </a:extLst>
              </p:cNvPr>
              <p:cNvSpPr txBox="1"/>
              <p:nvPr/>
            </p:nvSpPr>
            <p:spPr>
              <a:xfrm>
                <a:off x="445825" y="4121463"/>
                <a:ext cx="124854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de-DE" b="0" i="1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de-DE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de-DE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D3E7AF1-6E81-CA46-A1AC-8E15742D86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825" y="4121463"/>
                <a:ext cx="1248547" cy="276999"/>
              </a:xfrm>
              <a:prstGeom prst="rect">
                <a:avLst/>
              </a:prstGeom>
              <a:blipFill>
                <a:blip r:embed="rId5"/>
                <a:stretch>
                  <a:fillRect l="-3030" r="-1010" b="-31818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73A4FEC-5348-6040-B7EA-914EC3CDE118}"/>
                  </a:ext>
                </a:extLst>
              </p:cNvPr>
              <p:cNvSpPr txBox="1"/>
              <p:nvPr/>
            </p:nvSpPr>
            <p:spPr>
              <a:xfrm>
                <a:off x="445825" y="4566151"/>
                <a:ext cx="174079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:  </m:t>
                    </m:r>
                  </m:oMath>
                </a14:m>
                <a:r>
                  <a:rPr lang="de-DE" dirty="0"/>
                  <a:t>circumference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73A4FEC-5348-6040-B7EA-914EC3CDE1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825" y="4566151"/>
                <a:ext cx="1740798" cy="276999"/>
              </a:xfrm>
              <a:prstGeom prst="rect">
                <a:avLst/>
              </a:prstGeom>
              <a:blipFill>
                <a:blip r:embed="rId6"/>
                <a:stretch>
                  <a:fillRect l="-4348" t="-33333" r="-6522" b="-5238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F026701-E4BE-0948-BF4A-B13E9164B88A}"/>
                  </a:ext>
                </a:extLst>
              </p:cNvPr>
              <p:cNvSpPr txBox="1"/>
              <p:nvPr/>
            </p:nvSpPr>
            <p:spPr>
              <a:xfrm>
                <a:off x="422351" y="4991528"/>
                <a:ext cx="212359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de-DE" dirty="0" err="1"/>
                  <a:t>length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magnet</a:t>
                </a:r>
                <a:endParaRPr lang="de-DE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F026701-E4BE-0948-BF4A-B13E9164B8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51" y="4991528"/>
                <a:ext cx="2123595" cy="276999"/>
              </a:xfrm>
              <a:prstGeom prst="rect">
                <a:avLst/>
              </a:prstGeom>
              <a:blipFill>
                <a:blip r:embed="rId7"/>
                <a:stretch>
                  <a:fillRect l="-3571" t="-21739" r="-5952" b="-4782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AABBE22-39E8-1C4D-8103-17EDD2809EC4}"/>
                  </a:ext>
                </a:extLst>
              </p:cNvPr>
              <p:cNvSpPr txBox="1"/>
              <p:nvPr/>
            </p:nvSpPr>
            <p:spPr>
              <a:xfrm>
                <a:off x="445825" y="5818635"/>
                <a:ext cx="24182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𝜀</m:t>
                    </m:r>
                    <m:r>
                      <a:rPr lang="de-DE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de-DE" dirty="0" err="1"/>
                  <a:t>normalized</a:t>
                </a:r>
                <a:r>
                  <a:rPr lang="de-DE" dirty="0"/>
                  <a:t> </a:t>
                </a:r>
                <a:r>
                  <a:rPr lang="de-DE" dirty="0" err="1"/>
                  <a:t>emittance</a:t>
                </a:r>
                <a:endParaRPr lang="de-DE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AABBE22-39E8-1C4D-8103-17EDD2809E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825" y="5818635"/>
                <a:ext cx="2418226" cy="276999"/>
              </a:xfrm>
              <a:prstGeom prst="rect">
                <a:avLst/>
              </a:prstGeom>
              <a:blipFill>
                <a:blip r:embed="rId8"/>
                <a:stretch>
                  <a:fillRect l="-2083" t="-21739" r="-4167" b="-4782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FF3367F-C593-D741-A43D-2FA5BF3A0C32}"/>
                  </a:ext>
                </a:extLst>
              </p:cNvPr>
              <p:cNvSpPr txBox="1"/>
              <p:nvPr/>
            </p:nvSpPr>
            <p:spPr>
              <a:xfrm>
                <a:off x="422351" y="5436216"/>
                <a:ext cx="18671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de-DE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𝑜𝑐𝑡</m:t>
                        </m:r>
                      </m:sub>
                    </m:sSub>
                    <m:r>
                      <a:rPr lang="de-DE" b="0" i="1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de-DE" dirty="0"/>
                  <a:t>#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magnets</a:t>
                </a:r>
                <a:endParaRPr lang="de-DE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DFF3367F-C593-D741-A43D-2FA5BF3A0C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351" y="5436216"/>
                <a:ext cx="1867178" cy="276999"/>
              </a:xfrm>
              <a:prstGeom prst="rect">
                <a:avLst/>
              </a:prstGeom>
              <a:blipFill>
                <a:blip r:embed="rId9"/>
                <a:stretch>
                  <a:fillRect l="-4054" t="-21739" r="-6757" b="-4782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" name="Group 9">
            <a:extLst>
              <a:ext uri="{FF2B5EF4-FFF2-40B4-BE49-F238E27FC236}">
                <a16:creationId xmlns:a16="http://schemas.microsoft.com/office/drawing/2014/main" id="{5E84F4BE-EB9E-864E-A1F3-FAC1D0C6A2FC}"/>
              </a:ext>
            </a:extLst>
          </p:cNvPr>
          <p:cNvGrpSpPr/>
          <p:nvPr/>
        </p:nvGrpSpPr>
        <p:grpSpPr>
          <a:xfrm>
            <a:off x="3641684" y="4277039"/>
            <a:ext cx="4506362" cy="1080790"/>
            <a:chOff x="3641684" y="4277039"/>
            <a:chExt cx="4506362" cy="108079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36EDF82-6487-E548-A9B6-CEE79981FAD9}"/>
                </a:ext>
              </a:extLst>
            </p:cNvPr>
            <p:cNvSpPr/>
            <p:nvPr/>
          </p:nvSpPr>
          <p:spPr>
            <a:xfrm>
              <a:off x="4531304" y="4277039"/>
              <a:ext cx="1913919" cy="53068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732368E-1589-214F-9680-F1A47144423B}"/>
                    </a:ext>
                  </a:extLst>
                </p:cNvPr>
                <p:cNvSpPr txBox="1"/>
                <p:nvPr/>
              </p:nvSpPr>
              <p:spPr>
                <a:xfrm>
                  <a:off x="4642689" y="4389497"/>
                  <a:ext cx="1580689" cy="282450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⇒</m:t>
                        </m:r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𝑜𝑐𝑡</m:t>
                            </m:r>
                          </m:sub>
                        </m:sSub>
                        <m:sSub>
                          <m:sSub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∝</m:t>
                        </m:r>
                        <m:sSubSup>
                          <m:sSubSupPr>
                            <m:ctrlPr>
                              <a:rPr lang="de-DE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de-DE" b="0" i="0" smtClean="0">
                                <a:latin typeface="Cambria Math" panose="02040503050406030204" pitchFamily="18" charset="0"/>
                              </a:rPr>
                              <m:t>E</m:t>
                            </m:r>
                          </m:e>
                          <m:sub>
                            <m:r>
                              <a:rPr lang="de-DE" b="0" i="0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de-DE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de-DE" dirty="0"/>
                </a:p>
              </p:txBody>
            </p:sp>
          </mc:Choice>
          <mc:Fallback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6732368E-1589-214F-9680-F1A47144423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42689" y="4389497"/>
                  <a:ext cx="1580689" cy="282450"/>
                </a:xfrm>
                <a:prstGeom prst="rect">
                  <a:avLst/>
                </a:prstGeom>
                <a:blipFill>
                  <a:blip r:embed="rId10"/>
                  <a:stretch>
                    <a:fillRect l="-1600" b="-17391"/>
                  </a:stretch>
                </a:blipFill>
              </p:spPr>
              <p:txBody>
                <a:bodyPr/>
                <a:lstStyle/>
                <a:p>
                  <a:r>
                    <a:rPr lang="de-DE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9B6C9D3-5E55-F745-9567-75AA64E82D83}"/>
                </a:ext>
              </a:extLst>
            </p:cNvPr>
            <p:cNvSpPr txBox="1"/>
            <p:nvPr/>
          </p:nvSpPr>
          <p:spPr>
            <a:xfrm>
              <a:off x="3641684" y="4988497"/>
              <a:ext cx="45063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err="1"/>
                <a:t>From</a:t>
              </a:r>
              <a:r>
                <a:rPr lang="de-DE" dirty="0"/>
                <a:t> LHC </a:t>
              </a:r>
              <a:r>
                <a:rPr lang="de-DE" dirty="0" err="1"/>
                <a:t>to</a:t>
              </a:r>
              <a:r>
                <a:rPr lang="de-DE" dirty="0"/>
                <a:t> FCC-</a:t>
              </a:r>
              <a:r>
                <a:rPr lang="de-DE" dirty="0" err="1"/>
                <a:t>hh</a:t>
              </a:r>
              <a:r>
                <a:rPr lang="de-DE" dirty="0"/>
                <a:t>: 7</a:t>
              </a:r>
              <a:r>
                <a:rPr lang="de-DE" baseline="30000" dirty="0"/>
                <a:t>2</a:t>
              </a:r>
              <a:r>
                <a:rPr lang="de-DE" dirty="0"/>
                <a:t> x 168 </a:t>
              </a:r>
              <a:r>
                <a:rPr lang="de-DE" dirty="0" err="1"/>
                <a:t>octupoles</a:t>
              </a:r>
              <a:r>
                <a:rPr lang="de-DE" dirty="0"/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49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4894969A-6C48-154E-9B0B-0CBEC797B719}"/>
              </a:ext>
            </a:extLst>
          </p:cNvPr>
          <p:cNvSpPr/>
          <p:nvPr/>
        </p:nvSpPr>
        <p:spPr>
          <a:xfrm>
            <a:off x="879210" y="1966641"/>
            <a:ext cx="3572841" cy="4619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486177-65F1-3A4B-9C57-0EEF68A44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Landau </a:t>
            </a:r>
            <a:r>
              <a:rPr lang="de-DE" dirty="0" err="1"/>
              <a:t>damping</a:t>
            </a:r>
            <a:r>
              <a:rPr lang="de-DE" dirty="0"/>
              <a:t> </a:t>
            </a:r>
            <a:r>
              <a:rPr lang="de-DE" dirty="0" err="1"/>
              <a:t>by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  <a:r>
              <a:rPr lang="de-DE" dirty="0" err="1"/>
              <a:t>lenses</a:t>
            </a:r>
            <a:endParaRPr lang="de-DE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0CA8679-00D6-8A49-9EB7-41359EBD04F3}"/>
              </a:ext>
            </a:extLst>
          </p:cNvPr>
          <p:cNvSpPr txBox="1"/>
          <p:nvPr/>
        </p:nvSpPr>
        <p:spPr>
          <a:xfrm>
            <a:off x="5317935" y="1553653"/>
            <a:ext cx="4320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err="1"/>
              <a:t>Similar</a:t>
            </a:r>
            <a:r>
              <a:rPr lang="de-DE" b="1" dirty="0"/>
              <a:t> </a:t>
            </a:r>
            <a:r>
              <a:rPr lang="de-DE" b="1" dirty="0" err="1"/>
              <a:t>to</a:t>
            </a:r>
            <a:r>
              <a:rPr lang="de-DE" b="1" dirty="0"/>
              <a:t> </a:t>
            </a:r>
            <a:r>
              <a:rPr lang="de-DE" b="1" dirty="0" err="1"/>
              <a:t>the</a:t>
            </a:r>
            <a:r>
              <a:rPr lang="de-DE" b="1" dirty="0"/>
              <a:t> beam-beam </a:t>
            </a:r>
            <a:r>
              <a:rPr lang="de-DE" b="1" dirty="0" err="1"/>
              <a:t>force</a:t>
            </a:r>
            <a:r>
              <a:rPr lang="de-DE" b="1" dirty="0"/>
              <a:t> !  </a:t>
            </a:r>
          </a:p>
        </p:txBody>
      </p:sp>
      <p:grpSp>
        <p:nvGrpSpPr>
          <p:cNvPr id="22" name="Gruppieren 2">
            <a:extLst>
              <a:ext uri="{FF2B5EF4-FFF2-40B4-BE49-F238E27FC236}">
                <a16:creationId xmlns:a16="http://schemas.microsoft.com/office/drawing/2014/main" id="{46E4A1B1-8DEA-0B46-9D43-CFCCEF71FD7A}"/>
              </a:ext>
            </a:extLst>
          </p:cNvPr>
          <p:cNvGrpSpPr/>
          <p:nvPr/>
        </p:nvGrpSpPr>
        <p:grpSpPr>
          <a:xfrm>
            <a:off x="5213376" y="2028127"/>
            <a:ext cx="4050224" cy="2177690"/>
            <a:chOff x="209850" y="2255010"/>
            <a:chExt cx="4050224" cy="2177690"/>
          </a:xfrm>
        </p:grpSpPr>
        <p:pic>
          <p:nvPicPr>
            <p:cNvPr id="23" name="Picture 15">
              <a:extLst>
                <a:ext uri="{FF2B5EF4-FFF2-40B4-BE49-F238E27FC236}">
                  <a16:creationId xmlns:a16="http://schemas.microsoft.com/office/drawing/2014/main" id="{6D40513F-15C7-6948-B975-320FE9858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09850" y="2255010"/>
              <a:ext cx="3809208" cy="1440000"/>
            </a:xfrm>
            <a:prstGeom prst="rect">
              <a:avLst/>
            </a:prstGeom>
          </p:spPr>
        </p:pic>
        <p:sp>
          <p:nvSpPr>
            <p:cNvPr id="25" name="TextBox 21">
              <a:extLst>
                <a:ext uri="{FF2B5EF4-FFF2-40B4-BE49-F238E27FC236}">
                  <a16:creationId xmlns:a16="http://schemas.microsoft.com/office/drawing/2014/main" id="{B334C2F0-8CD2-704E-8684-B7390DF5AE01}"/>
                </a:ext>
              </a:extLst>
            </p:cNvPr>
            <p:cNvSpPr txBox="1"/>
            <p:nvPr/>
          </p:nvSpPr>
          <p:spPr>
            <a:xfrm>
              <a:off x="356441" y="3786369"/>
              <a:ext cx="390363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Tune shift induced by a </a:t>
              </a:r>
            </a:p>
            <a:p>
              <a:r>
                <a:rPr lang="en-US" dirty="0"/>
                <a:t>counter-propagating electron beam:</a:t>
              </a:r>
            </a:p>
          </p:txBody>
        </p:sp>
        <p:sp>
          <p:nvSpPr>
            <p:cNvPr id="26" name="Textfeld 18">
              <a:extLst>
                <a:ext uri="{FF2B5EF4-FFF2-40B4-BE49-F238E27FC236}">
                  <a16:creationId xmlns:a16="http://schemas.microsoft.com/office/drawing/2014/main" id="{67CC8A76-04D9-9246-AB13-9CA4962F23B4}"/>
                </a:ext>
              </a:extLst>
            </p:cNvPr>
            <p:cNvSpPr txBox="1"/>
            <p:nvPr/>
          </p:nvSpPr>
          <p:spPr>
            <a:xfrm>
              <a:off x="1218863" y="3271924"/>
              <a:ext cx="18902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b="1" dirty="0" err="1"/>
                <a:t>Electron</a:t>
              </a:r>
              <a:r>
                <a:rPr lang="de-DE" b="1" dirty="0"/>
                <a:t> </a:t>
              </a:r>
              <a:r>
                <a:rPr lang="de-DE" b="1" dirty="0" err="1"/>
                <a:t>lenses</a:t>
              </a:r>
              <a:endParaRPr lang="de-DE" b="1" dirty="0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F5E27029-42F9-8944-BFED-4AFE61F90D60}"/>
              </a:ext>
            </a:extLst>
          </p:cNvPr>
          <p:cNvSpPr txBox="1"/>
          <p:nvPr/>
        </p:nvSpPr>
        <p:spPr>
          <a:xfrm>
            <a:off x="3234017" y="1616424"/>
            <a:ext cx="11544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sysClr val="windowText" lastClr="000000"/>
                </a:solidFill>
              </a:rPr>
              <a:t>dc e-beam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E75ED25-8A07-9A4A-BB73-B58A25419E62}"/>
              </a:ext>
            </a:extLst>
          </p:cNvPr>
          <p:cNvSpPr/>
          <p:nvPr/>
        </p:nvSpPr>
        <p:spPr>
          <a:xfrm>
            <a:off x="1527283" y="1967086"/>
            <a:ext cx="1897387" cy="461527"/>
          </a:xfrm>
          <a:prstGeom prst="ellipse">
            <a:avLst/>
          </a:prstGeom>
          <a:solidFill>
            <a:srgbClr val="FF0000">
              <a:alpha val="39000"/>
            </a:srgbClr>
          </a:solidFill>
          <a:ln w="9525" cap="flat" cmpd="sng" algn="ctr">
            <a:solidFill>
              <a:srgbClr val="4F81BD">
                <a:shade val="95000"/>
                <a:satMod val="10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5398FB5-A50E-FD42-BF09-52A3EE04D929}"/>
              </a:ext>
            </a:extLst>
          </p:cNvPr>
          <p:cNvSpPr txBox="1"/>
          <p:nvPr/>
        </p:nvSpPr>
        <p:spPr>
          <a:xfrm>
            <a:off x="2161363" y="2028127"/>
            <a:ext cx="7649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sysClr val="windowText" lastClr="000000"/>
                </a:solidFill>
              </a:rPr>
              <a:t>Bunch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48CC9E2-24E9-F946-9F84-56B33BB8D806}"/>
              </a:ext>
            </a:extLst>
          </p:cNvPr>
          <p:cNvCxnSpPr/>
          <p:nvPr/>
        </p:nvCxnSpPr>
        <p:spPr>
          <a:xfrm>
            <a:off x="3424670" y="2186186"/>
            <a:ext cx="498107" cy="11219"/>
          </a:xfrm>
          <a:prstGeom prst="straightConnector1">
            <a:avLst/>
          </a:prstGeom>
          <a:ln>
            <a:solidFill>
              <a:srgbClr val="FF66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FD56E10E-8D76-414C-A659-CAF31BA34901}"/>
              </a:ext>
            </a:extLst>
          </p:cNvPr>
          <p:cNvCxnSpPr>
            <a:cxnSpLocks/>
          </p:cNvCxnSpPr>
          <p:nvPr/>
        </p:nvCxnSpPr>
        <p:spPr>
          <a:xfrm flipH="1">
            <a:off x="384018" y="2197404"/>
            <a:ext cx="498511" cy="5733"/>
          </a:xfrm>
          <a:prstGeom prst="straightConnector1">
            <a:avLst/>
          </a:prstGeom>
          <a:ln>
            <a:solidFill>
              <a:schemeClr val="accent1">
                <a:lumMod val="75000"/>
              </a:schemeClr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163B2B33-414F-0643-8DB8-743A72BFA2F4}"/>
              </a:ext>
            </a:extLst>
          </p:cNvPr>
          <p:cNvSpPr txBox="1"/>
          <p:nvPr/>
        </p:nvSpPr>
        <p:spPr>
          <a:xfrm>
            <a:off x="835679" y="2600593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Matched</a:t>
            </a:r>
            <a:r>
              <a:rPr lang="de-DE" dirty="0"/>
              <a:t> </a:t>
            </a:r>
            <a:r>
              <a:rPr lang="de-DE" dirty="0" err="1"/>
              <a:t>transverse</a:t>
            </a:r>
            <a:r>
              <a:rPr lang="de-DE" dirty="0"/>
              <a:t> beam </a:t>
            </a:r>
            <a:r>
              <a:rPr lang="de-DE" dirty="0" err="1"/>
              <a:t>radii</a:t>
            </a:r>
            <a:r>
              <a:rPr lang="de-DE" dirty="0"/>
              <a:t>.</a:t>
            </a:r>
          </a:p>
        </p:txBody>
      </p:sp>
      <p:pic>
        <p:nvPicPr>
          <p:cNvPr id="48" name="Picture 3">
            <a:extLst>
              <a:ext uri="{FF2B5EF4-FFF2-40B4-BE49-F238E27FC236}">
                <a16:creationId xmlns:a16="http://schemas.microsoft.com/office/drawing/2014/main" id="{A39709B2-18CA-304E-9F61-B844254BF3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l="68328" b="14276"/>
          <a:stretch/>
        </p:blipFill>
        <p:spPr bwMode="auto">
          <a:xfrm>
            <a:off x="596779" y="3141727"/>
            <a:ext cx="200265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CD3D2AA4-95A4-2343-845A-FDF79E5950B1}"/>
              </a:ext>
            </a:extLst>
          </p:cNvPr>
          <p:cNvSpPr txBox="1"/>
          <p:nvPr/>
        </p:nvSpPr>
        <p:spPr>
          <a:xfrm>
            <a:off x="2260535" y="3491800"/>
            <a:ext cx="24032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Gaussian</a:t>
            </a:r>
            <a:r>
              <a:rPr lang="de-DE" dirty="0"/>
              <a:t> </a:t>
            </a:r>
            <a:r>
              <a:rPr lang="de-DE" dirty="0" err="1"/>
              <a:t>electron</a:t>
            </a:r>
            <a:r>
              <a:rPr lang="de-DE" dirty="0"/>
              <a:t> </a:t>
            </a:r>
          </a:p>
          <a:p>
            <a:r>
              <a:rPr lang="de-DE" dirty="0"/>
              <a:t>beam </a:t>
            </a:r>
            <a:r>
              <a:rPr lang="de-DE" dirty="0" err="1"/>
              <a:t>provides</a:t>
            </a:r>
            <a:r>
              <a:rPr lang="de-DE" dirty="0"/>
              <a:t> a </a:t>
            </a:r>
          </a:p>
          <a:p>
            <a:r>
              <a:rPr lang="de-DE" dirty="0" err="1"/>
              <a:t>nonlinear</a:t>
            </a:r>
            <a:r>
              <a:rPr lang="de-DE" dirty="0"/>
              <a:t> tune </a:t>
            </a:r>
            <a:r>
              <a:rPr lang="de-DE" dirty="0" err="1"/>
              <a:t>shift</a:t>
            </a:r>
            <a:r>
              <a:rPr lang="de-DE" dirty="0"/>
              <a:t>.  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EE3D64A5-7501-184E-8110-B22423C6F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9734" y="4398317"/>
            <a:ext cx="2752683" cy="68400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3CC97E62-9D56-204C-B9B3-B9C93B1EB964}"/>
              </a:ext>
            </a:extLst>
          </p:cNvPr>
          <p:cNvSpPr txBox="1"/>
          <p:nvPr/>
        </p:nvSpPr>
        <p:spPr>
          <a:xfrm>
            <a:off x="3234017" y="5616609"/>
            <a:ext cx="55451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err="1"/>
              <a:t>Example</a:t>
            </a:r>
            <a:r>
              <a:rPr lang="de-DE" b="1" dirty="0"/>
              <a:t>: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e-lens</a:t>
            </a:r>
            <a:r>
              <a:rPr lang="de-DE" dirty="0"/>
              <a:t> (l=2 m, </a:t>
            </a:r>
            <a:r>
              <a:rPr lang="de-DE" dirty="0" err="1"/>
              <a:t>I</a:t>
            </a:r>
            <a:r>
              <a:rPr lang="de-DE" baseline="-25000" dirty="0" err="1"/>
              <a:t>e</a:t>
            </a:r>
            <a:r>
              <a:rPr lang="de-DE" dirty="0"/>
              <a:t>=1 A) in LHC </a:t>
            </a:r>
            <a:r>
              <a:rPr lang="de-DE" dirty="0" err="1"/>
              <a:t>would</a:t>
            </a:r>
            <a:endParaRPr lang="de-DE" dirty="0"/>
          </a:p>
          <a:p>
            <a:r>
              <a:rPr lang="de-DE" dirty="0" err="1"/>
              <a:t>provide</a:t>
            </a:r>
            <a:r>
              <a:rPr lang="de-DE" dirty="0"/>
              <a:t> a tune </a:t>
            </a:r>
            <a:r>
              <a:rPr lang="de-DE" dirty="0" err="1"/>
              <a:t>spread</a:t>
            </a:r>
            <a:r>
              <a:rPr lang="de-DE" dirty="0"/>
              <a:t> </a:t>
            </a:r>
            <a:r>
              <a:rPr lang="de-DE" dirty="0" err="1"/>
              <a:t>similar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168 </a:t>
            </a:r>
            <a:r>
              <a:rPr lang="de-DE" dirty="0" err="1"/>
              <a:t>octupoles</a:t>
            </a:r>
            <a:r>
              <a:rPr lang="de-DE" dirty="0"/>
              <a:t>.  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A0A5C5C-45F8-C047-A7CC-2272A0986EDB}"/>
              </a:ext>
            </a:extLst>
          </p:cNvPr>
          <p:cNvSpPr txBox="1"/>
          <p:nvPr/>
        </p:nvSpPr>
        <p:spPr>
          <a:xfrm>
            <a:off x="3105125" y="5120526"/>
            <a:ext cx="31172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V. </a:t>
            </a:r>
            <a:r>
              <a:rPr lang="de-DE" dirty="0" err="1"/>
              <a:t>Shiltsev</a:t>
            </a:r>
            <a:r>
              <a:rPr lang="de-DE" dirty="0"/>
              <a:t> et al., PRL (2017)</a:t>
            </a:r>
          </a:p>
        </p:txBody>
      </p:sp>
    </p:spTree>
    <p:extLst>
      <p:ext uri="{BB962C8B-B14F-4D97-AF65-F5344CB8AC3E}">
        <p14:creationId xmlns:p14="http://schemas.microsoft.com/office/powerpoint/2010/main" val="556234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DE1780-B061-834D-BB87-70FB61DD5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Summary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Conclusions</a:t>
            </a:r>
            <a:r>
              <a:rPr lang="de-DE" dirty="0"/>
              <a:t>: Parts 2+3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9E6E2734-E013-3B44-9B9D-A4013C3D7E3C}"/>
              </a:ext>
            </a:extLst>
          </p:cNvPr>
          <p:cNvSpPr txBox="1"/>
          <p:nvPr/>
        </p:nvSpPr>
        <p:spPr>
          <a:xfrm>
            <a:off x="0" y="1556792"/>
            <a:ext cx="897487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Some aspects of </a:t>
            </a:r>
            <a:r>
              <a:rPr lang="en-US" b="1" dirty="0"/>
              <a:t>transverse beam instabilities </a:t>
            </a:r>
            <a:r>
              <a:rPr lang="en-US" dirty="0"/>
              <a:t>with a focus on hadrons and rings were covered.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Landau damping </a:t>
            </a:r>
            <a:r>
              <a:rPr lang="en-US" dirty="0"/>
              <a:t>due to the nonlinear tune shifts was discussed. 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Besides studies of “passive” Landau damping, </a:t>
            </a:r>
            <a:r>
              <a:rPr lang="en-US" b="1" dirty="0"/>
              <a:t>active feedback systems </a:t>
            </a:r>
            <a:r>
              <a:rPr lang="en-US" dirty="0"/>
              <a:t>are a very active field of R&amp;D and might be able to cure most instabilities in the future.    </a:t>
            </a:r>
          </a:p>
          <a:p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dirty="0"/>
              <a:t>The study of the </a:t>
            </a:r>
            <a:r>
              <a:rPr lang="en-US" b="1" dirty="0"/>
              <a:t>interplay</a:t>
            </a:r>
            <a:r>
              <a:rPr lang="en-US" dirty="0"/>
              <a:t> of impedances, electron clouds, beam-beam, ... becomes even more relevant as the machines are operated close to the intensity limits.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US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b="1" dirty="0"/>
              <a:t>Computer simulations </a:t>
            </a:r>
            <a:r>
              <a:rPr lang="en-US" dirty="0"/>
              <a:t>(particle tracking, </a:t>
            </a:r>
            <a:r>
              <a:rPr lang="en-US" dirty="0" err="1"/>
              <a:t>Vlasov</a:t>
            </a:r>
            <a:r>
              <a:rPr lang="en-US" dirty="0"/>
              <a:t> solvers) are essentials tools to study such more complex scenarios.  </a:t>
            </a:r>
          </a:p>
          <a:p>
            <a:endParaRPr lang="de-DE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789542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B5EAA0D-09EE-834F-AB6D-EC57C6649A6B}"/>
              </a:ext>
            </a:extLst>
          </p:cNvPr>
          <p:cNvSpPr txBox="1"/>
          <p:nvPr/>
        </p:nvSpPr>
        <p:spPr>
          <a:xfrm>
            <a:off x="3851920" y="3212976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31548423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5A3CFD-4BEF-F34C-BB93-51676FE81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Two-particle</a:t>
            </a:r>
            <a:r>
              <a:rPr lang="de-DE" dirty="0"/>
              <a:t> </a:t>
            </a:r>
            <a:r>
              <a:rPr lang="de-DE" dirty="0" err="1"/>
              <a:t>model</a:t>
            </a:r>
            <a:r>
              <a:rPr lang="de-DE" dirty="0"/>
              <a:t>: </a:t>
            </a:r>
            <a:r>
              <a:rPr lang="de-DE" dirty="0" err="1"/>
              <a:t>application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e-cloud</a:t>
            </a:r>
            <a:r>
              <a:rPr lang="de-DE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50466913"/>
      </p:ext>
    </p:extLst>
  </p:cSld>
  <p:clrMapOvr>
    <a:masterClrMapping/>
  </p:clrMapOvr>
</p:sld>
</file>

<file path=ppt/theme/theme1.xml><?xml version="1.0" encoding="utf-8"?>
<a:theme xmlns:a="http://schemas.openxmlformats.org/drawingml/2006/main" name="Präsentationsvorlage_BWL9">
  <a:themeElements>
    <a:clrScheme name="v1_TUD_Präsentation_ro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1_TUD_Präsentation_ro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1_TUD_Präsentation_ro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1_TUD_Präsentation_ro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1_TUD_Präsentation_ro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1_TUD_Präsentation_ro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1_TUD_Präsentation_ro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1_TUD_Präsentation_ro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1_TUD_Präsentation_ro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1_TUD_Präsentation_ro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1_TUD_Präsentation_ro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1_TUD_Präsentation_ro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1_TUD_Präsentation_ro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1_TUD_Präsentation_ro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U_Praesentation_2010_2" id="{571D4CB0-7522-F642-B154-E5E7E60939C4}" vid="{CC114B97-901F-EE41-BC58-2E9D2B975598}"/>
    </a:ext>
  </a:ext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TU_Praesentation_2010_2</Template>
  <TotalTime>2557</TotalTime>
  <Words>1437</Words>
  <Application>Microsoft Macintosh PowerPoint</Application>
  <PresentationFormat>On-screen Show (4:3)</PresentationFormat>
  <Paragraphs>283</Paragraphs>
  <Slides>23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Bitstream Charter</vt:lpstr>
      <vt:lpstr>Calibri</vt:lpstr>
      <vt:lpstr>Cambria Math</vt:lpstr>
      <vt:lpstr>Courier New</vt:lpstr>
      <vt:lpstr>Stafford</vt:lpstr>
      <vt:lpstr>Tahoma</vt:lpstr>
      <vt:lpstr>Wingdings</vt:lpstr>
      <vt:lpstr>Präsentationsvorlage_BWL9</vt:lpstr>
      <vt:lpstr>Equation</vt:lpstr>
      <vt:lpstr>Instabilities in High Energy Colliders II</vt:lpstr>
      <vt:lpstr>Introduction</vt:lpstr>
      <vt:lpstr>(Reduced) 3D beam physics model</vt:lpstr>
      <vt:lpstr>Transverse tune shifts (2D or coasting beam) </vt:lpstr>
      <vt:lpstr>Instability growth rate (coasting beams)</vt:lpstr>
      <vt:lpstr>Bunched beams: Transverse head-tail modes</vt:lpstr>
      <vt:lpstr>Head-tail modes: Chromatic phase shift </vt:lpstr>
      <vt:lpstr>Transverse coupled-bunch instabilities</vt:lpstr>
      <vt:lpstr>Transverse coupled-bunch instabilities II</vt:lpstr>
      <vt:lpstr>Resistive wall instability:  Growth rates for LHC and FCC-hh</vt:lpstr>
      <vt:lpstr>Two-particle model: Single bunch break up </vt:lpstr>
      <vt:lpstr>Two-particle model: Strong head-tail instability </vt:lpstr>
      <vt:lpstr>More general:  Transverse Mode Coupling Instabilities (TMCI)</vt:lpstr>
      <vt:lpstr>PowerPoint Presentation</vt:lpstr>
      <vt:lpstr>Landau damping (LD)</vt:lpstr>
      <vt:lpstr>(Nonlinear) tune shifts from octupoles</vt:lpstr>
      <vt:lpstr>Dispersion relation</vt:lpstr>
      <vt:lpstr>Application to LHC: Stability diagram</vt:lpstr>
      <vt:lpstr>Landau damping at very high energies</vt:lpstr>
      <vt:lpstr>Landau damping by electron lenses</vt:lpstr>
      <vt:lpstr>Summary and Conclusions: Parts 2+3</vt:lpstr>
      <vt:lpstr>PowerPoint Presentation</vt:lpstr>
      <vt:lpstr>Two-particle model: application to e-cloud </vt:lpstr>
    </vt:vector>
  </TitlesOfParts>
  <Company/>
  <LinksUpToDate>false</LinksUpToDate>
  <SharedDoc>false</SharedDoc>
  <HyperlinksChanged>false</HyperlinksChanged>
  <AppVersion>16.0010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Oliver Boine-Frankenheim</dc:creator>
  <cp:lastModifiedBy>Oliver Boine-Frankenheim</cp:lastModifiedBy>
  <cp:revision>416</cp:revision>
  <dcterms:created xsi:type="dcterms:W3CDTF">2018-01-09T16:40:42Z</dcterms:created>
  <dcterms:modified xsi:type="dcterms:W3CDTF">2018-02-27T09:16:43Z</dcterms:modified>
</cp:coreProperties>
</file>