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73" r:id="rId2"/>
    <p:sldId id="274" r:id="rId3"/>
    <p:sldId id="268" r:id="rId4"/>
    <p:sldId id="269" r:id="rId5"/>
    <p:sldId id="270" r:id="rId6"/>
    <p:sldId id="272" r:id="rId7"/>
    <p:sldId id="275" r:id="rId8"/>
    <p:sldId id="276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129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463917-2D40-5F42-BCF8-9E6DB45D4B0F}" type="datetimeFigureOut">
              <a:rPr lang="en-US" smtClean="0"/>
              <a:t>3/17/2017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FA154-F0A2-5F45-BC13-EC74F4708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164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FA154-F0A2-5F45-BC13-EC74F4708F3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326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82891-2714-D946-899A-01F27F3FB153}" type="datetimeFigureOut">
              <a:rPr lang="en-US" smtClean="0"/>
              <a:t>3/17/2017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2E6B-F783-4346-817D-B47FCC0FE6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809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82891-2714-D946-899A-01F27F3FB153}" type="datetimeFigureOut">
              <a:rPr lang="en-US" smtClean="0"/>
              <a:t>3/17/2017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2E6B-F783-4346-817D-B47FCC0FE6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13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82891-2714-D946-899A-01F27F3FB153}" type="datetimeFigureOut">
              <a:rPr lang="en-US" smtClean="0"/>
              <a:t>3/17/2017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2E6B-F783-4346-817D-B47FCC0FE6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993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82891-2714-D946-899A-01F27F3FB153}" type="datetimeFigureOut">
              <a:rPr lang="en-US" smtClean="0"/>
              <a:t>3/17/2017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2E6B-F783-4346-817D-B47FCC0FE6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700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82891-2714-D946-899A-01F27F3FB153}" type="datetimeFigureOut">
              <a:rPr lang="en-US" smtClean="0"/>
              <a:t>3/17/2017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2E6B-F783-4346-817D-B47FCC0FE6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299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82891-2714-D946-899A-01F27F3FB153}" type="datetimeFigureOut">
              <a:rPr lang="en-US" smtClean="0"/>
              <a:t>3/17/2017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2E6B-F783-4346-817D-B47FCC0FE6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466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82891-2714-D946-899A-01F27F3FB153}" type="datetimeFigureOut">
              <a:rPr lang="en-US" smtClean="0"/>
              <a:t>3/17/2017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2E6B-F783-4346-817D-B47FCC0FE6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284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82891-2714-D946-899A-01F27F3FB153}" type="datetimeFigureOut">
              <a:rPr lang="en-US" smtClean="0"/>
              <a:t>3/17/2017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2E6B-F783-4346-817D-B47FCC0FE6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8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82891-2714-D946-899A-01F27F3FB153}" type="datetimeFigureOut">
              <a:rPr lang="en-US" smtClean="0"/>
              <a:t>3/17/2017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2E6B-F783-4346-817D-B47FCC0FE6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106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82891-2714-D946-899A-01F27F3FB153}" type="datetimeFigureOut">
              <a:rPr lang="en-US" smtClean="0"/>
              <a:t>3/17/2017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2E6B-F783-4346-817D-B47FCC0FE6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03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82891-2714-D946-899A-01F27F3FB153}" type="datetimeFigureOut">
              <a:rPr lang="en-US" smtClean="0"/>
              <a:t>3/17/2017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2E6B-F783-4346-817D-B47FCC0FE6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9678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14/03/2017.  M.J. Barnes.</a:t>
            </a: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CAS: Beam Injection, Extraction &amp; Transfer</a:t>
            </a: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825602-85F9-4435-81F6-08A0927CD56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86191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B82891-2714-D946-899A-01F27F3FB153}" type="datetimeFigureOut">
              <a:rPr lang="en-US" smtClean="0"/>
              <a:t>3/17/2017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A2E6B-F783-4346-817D-B47FCC0FE6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081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FCC </a:t>
            </a:r>
            <a:r>
              <a:rPr lang="es-ES" dirty="0" err="1"/>
              <a:t>Injection</a:t>
            </a:r>
            <a:endParaRPr lang="es-E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s-ES" dirty="0" err="1"/>
              <a:t>Group</a:t>
            </a:r>
            <a:r>
              <a:rPr lang="es-ES" dirty="0"/>
              <a:t> 9: Alejandro Sanz, Marco </a:t>
            </a:r>
            <a:r>
              <a:rPr lang="es-ES" dirty="0" err="1"/>
              <a:t>Garattini</a:t>
            </a:r>
            <a:r>
              <a:rPr lang="es-ES" dirty="0"/>
              <a:t>, Irina </a:t>
            </a:r>
            <a:r>
              <a:rPr lang="es-ES" dirty="0" err="1"/>
              <a:t>Tecker</a:t>
            </a:r>
            <a:r>
              <a:rPr lang="es-ES" dirty="0"/>
              <a:t>, </a:t>
            </a:r>
            <a:r>
              <a:rPr lang="es-ES" dirty="0" err="1"/>
              <a:t>Sergey</a:t>
            </a:r>
            <a:r>
              <a:rPr lang="es-ES" dirty="0"/>
              <a:t> </a:t>
            </a:r>
            <a:r>
              <a:rPr lang="es-ES" dirty="0" err="1"/>
              <a:t>Litvinov</a:t>
            </a:r>
            <a:r>
              <a:rPr lang="es-ES" dirty="0"/>
              <a:t>, Giovanni </a:t>
            </a:r>
            <a:r>
              <a:rPr lang="es-ES" dirty="0" err="1"/>
              <a:t>Franzini</a:t>
            </a:r>
            <a:r>
              <a:rPr lang="es-ES" dirty="0"/>
              <a:t>, </a:t>
            </a:r>
            <a:r>
              <a:rPr lang="es-ES" dirty="0" err="1"/>
              <a:t>Jingjing</a:t>
            </a:r>
            <a:r>
              <a:rPr lang="es-ES" dirty="0"/>
              <a:t> Zhang</a:t>
            </a:r>
          </a:p>
        </p:txBody>
      </p:sp>
    </p:spTree>
    <p:extLst>
      <p:ext uri="{BB962C8B-B14F-4D97-AF65-F5344CB8AC3E}">
        <p14:creationId xmlns:p14="http://schemas.microsoft.com/office/powerpoint/2010/main" val="3662548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721" y="757084"/>
            <a:ext cx="4699620" cy="204461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738" y="3762102"/>
            <a:ext cx="4699620" cy="239769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09897" y="248194"/>
            <a:ext cx="7654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err="1"/>
              <a:t>Injection</a:t>
            </a:r>
            <a:r>
              <a:rPr lang="es-ES" sz="3600" dirty="0"/>
              <a:t> </a:t>
            </a:r>
            <a:r>
              <a:rPr lang="es-ES" sz="3600" dirty="0" err="1"/>
              <a:t>layout</a:t>
            </a:r>
            <a:endParaRPr lang="es-ES" sz="3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77557" y="1440227"/>
                <a:ext cx="4676504" cy="1776173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es-E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𝑀𝐽</m:t>
                        </m:r>
                      </m:num>
                      <m:den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3,3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𝑇𝑒𝑉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∙1,6∙</m:t>
                        </m:r>
                        <m:sSup>
                          <m:sSupPr>
                            <m:ctrlPr>
                              <a:rPr lang="es-E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s-E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s-E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−19</m:t>
                            </m:r>
                          </m:sup>
                        </m:sSup>
                        <m:r>
                          <a:rPr lang="es-E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p>
                          <m:sSupPr>
                            <m:ctrlPr>
                              <a:rPr lang="es-E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s-E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s-E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11</m:t>
                            </m:r>
                          </m:sup>
                        </m:sSup>
                        <m:r>
                          <a:rPr lang="es-E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=94 </m:t>
                    </m:r>
                    <m:r>
                      <a:rPr lang="es-ES" sz="2000" b="0" i="1" smtClean="0">
                        <a:latin typeface="Cambria Math" panose="02040503050406030204" pitchFamily="18" charset="0"/>
                      </a:rPr>
                      <m:t>𝑏𝑢𝑛𝑐h𝑒𝑠</m:t>
                    </m:r>
                  </m:oMath>
                </a14:m>
                <a:endParaRPr lang="en-US" sz="2000" dirty="0"/>
              </a:p>
              <a:p>
                <a:r>
                  <a:rPr lang="en-US" sz="2000" dirty="0"/>
                  <a:t>Phase advance we assume it´s 90 degrees </a:t>
                </a:r>
              </a:p>
            </p:txBody>
          </p:sp>
        </mc:Choice>
        <mc:Fallback>
          <p:sp>
            <p:nvSpPr>
              <p:cNvPr id="14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7557" y="1440227"/>
                <a:ext cx="4676504" cy="1776173"/>
              </a:xfrm>
              <a:blipFill>
                <a:blip r:embed="rId4"/>
                <a:stretch>
                  <a:fillRect l="-1173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5969726" y="3879669"/>
            <a:ext cx="29516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Beams</a:t>
            </a:r>
            <a:r>
              <a:rPr lang="es-ES" dirty="0"/>
              <a:t> </a:t>
            </a:r>
            <a:r>
              <a:rPr lang="es-ES" dirty="0" err="1"/>
              <a:t>cross</a:t>
            </a:r>
            <a:r>
              <a:rPr lang="es-ES" dirty="0"/>
              <a:t> in </a:t>
            </a:r>
            <a:r>
              <a:rPr lang="es-ES" dirty="0" err="1"/>
              <a:t>the</a:t>
            </a:r>
            <a:r>
              <a:rPr lang="es-ES" dirty="0"/>
              <a:t> transfer line, </a:t>
            </a:r>
            <a:r>
              <a:rPr lang="es-ES" dirty="0" err="1"/>
              <a:t>not</a:t>
            </a:r>
            <a:r>
              <a:rPr lang="es-ES" dirty="0"/>
              <a:t> </a:t>
            </a:r>
            <a:r>
              <a:rPr lang="es-ES" dirty="0" err="1"/>
              <a:t>considering</a:t>
            </a:r>
            <a:r>
              <a:rPr lang="es-ES" dirty="0"/>
              <a:t> </a:t>
            </a:r>
            <a:r>
              <a:rPr lang="es-ES" dirty="0" err="1"/>
              <a:t>two</a:t>
            </a:r>
            <a:r>
              <a:rPr lang="es-ES" dirty="0"/>
              <a:t> </a:t>
            </a:r>
            <a:r>
              <a:rPr lang="es-ES" dirty="0" err="1"/>
              <a:t>plane</a:t>
            </a:r>
            <a:r>
              <a:rPr lang="es-ES" dirty="0"/>
              <a:t> </a:t>
            </a:r>
            <a:r>
              <a:rPr lang="es-ES" dirty="0" err="1"/>
              <a:t>injection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06115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Kicker</a:t>
            </a:r>
            <a:r>
              <a:rPr lang="es-ES" dirty="0"/>
              <a:t> and </a:t>
            </a:r>
            <a:r>
              <a:rPr lang="es-ES" dirty="0" err="1"/>
              <a:t>Quadrupole</a:t>
            </a:r>
            <a:endParaRPr lang="es-ES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/>
          <a:srcRect l="10565" r="38550"/>
          <a:stretch/>
        </p:blipFill>
        <p:spPr>
          <a:xfrm>
            <a:off x="1135337" y="2386000"/>
            <a:ext cx="2076995" cy="2505282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5586561" y="1185623"/>
            <a:ext cx="33384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/>
              <a:t>G</a:t>
            </a:r>
            <a:r>
              <a:rPr lang="es-ES_tradnl" dirty="0"/>
              <a:t>_</a:t>
            </a:r>
            <a:r>
              <a:rPr lang="es-ES_tradnl" dirty="0" err="1"/>
              <a:t>quad</a:t>
            </a:r>
            <a:r>
              <a:rPr lang="es-ES_tradnl" dirty="0"/>
              <a:t> = 25T/m </a:t>
            </a:r>
          </a:p>
          <a:p>
            <a:r>
              <a:rPr lang="es-ES_tradnl" dirty="0" err="1"/>
              <a:t>B_quad</a:t>
            </a:r>
            <a:r>
              <a:rPr lang="es-ES_tradnl" dirty="0"/>
              <a:t>= 25*15mm = 0.38T</a:t>
            </a:r>
          </a:p>
          <a:p>
            <a:r>
              <a:rPr lang="es-ES_tradnl" dirty="0" err="1"/>
              <a:t>L_quad</a:t>
            </a:r>
            <a:r>
              <a:rPr lang="es-ES_tradnl" dirty="0"/>
              <a:t> =4m </a:t>
            </a:r>
          </a:p>
          <a:p>
            <a:r>
              <a:rPr lang="nb-NO" dirty="0"/>
              <a:t>L  = 100(cell) + 215 +4 = 320 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Rectangle 21"/>
              <p:cNvSpPr/>
              <p:nvPr/>
            </p:nvSpPr>
            <p:spPr>
              <a:xfrm>
                <a:off x="5041876" y="5035192"/>
                <a:ext cx="3343095" cy="6762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es-E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0,3∙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𝑚𝑎𝑔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num>
                        <m:den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𝐺𝑒𝑉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]</m:t>
                          </m:r>
                        </m:den>
                      </m:f>
                      <m:r>
                        <a:rPr lang="es-E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=0,14 </m:t>
                      </m:r>
                      <m:r>
                        <m:rPr>
                          <m:sty m:val="p"/>
                        </m:rPr>
                        <a:rPr lang="es-ES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mrad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1876" y="5035192"/>
                <a:ext cx="3343095" cy="6762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Rectangle 22"/>
              <p:cNvSpPr/>
              <p:nvPr/>
            </p:nvSpPr>
            <p:spPr>
              <a:xfrm>
                <a:off x="5041876" y="5711467"/>
                <a:ext cx="4178773" cy="5470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s-ES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tan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⁡(0,14 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𝑚𝑟𝑎𝑑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s-E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30 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𝑚𝑚</m:t>
                        </m:r>
                      </m:num>
                      <m:den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s-E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</m:t>
                            </m:r>
                            <m:r>
                              <a:rPr lang="es-E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den>
                    </m:f>
                    <m:r>
                      <a:rPr lang="es-E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&gt;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dirty="0"/>
                  <a:t>=214 m </a:t>
                </a:r>
              </a:p>
            </p:txBody>
          </p:sp>
        </mc:Choice>
        <mc:Fallback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1876" y="5711467"/>
                <a:ext cx="4178773" cy="547073"/>
              </a:xfrm>
              <a:prstGeom prst="rect">
                <a:avLst/>
              </a:prstGeom>
              <a:blipFill>
                <a:blip r:embed="rId4"/>
                <a:stretch>
                  <a:fillRect r="-146" b="-1111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6336" y="3001832"/>
            <a:ext cx="3224222" cy="1521430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457200" y="1263819"/>
            <a:ext cx="43787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Length half cell of the FCC =100 m (baseline)</a:t>
            </a:r>
          </a:p>
          <a:p>
            <a:r>
              <a:rPr lang="en-US" dirty="0"/>
              <a:t>Transverse offset at the quadrupole = 15 mm</a:t>
            </a:r>
          </a:p>
          <a:p>
            <a:r>
              <a:rPr lang="en-US" dirty="0" err="1"/>
              <a:t>L_kicker</a:t>
            </a:r>
            <a:r>
              <a:rPr lang="en-US" dirty="0"/>
              <a:t> = 10 m, 10 kickers of 1 m.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Rectangle 26"/>
              <p:cNvSpPr/>
              <p:nvPr/>
            </p:nvSpPr>
            <p:spPr>
              <a:xfrm>
                <a:off x="470323" y="5031521"/>
                <a:ext cx="3779688" cy="72032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s-E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s-E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atan</m:t>
                          </m:r>
                        </m:fName>
                        <m:e>
                          <m:d>
                            <m:dPr>
                              <m:ctrlPr>
                                <a:rPr lang="es-E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s-E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15∙</m:t>
                              </m:r>
                              <m:f>
                                <m:f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s-E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s-E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10</m:t>
                                      </m:r>
                                    </m:e>
                                    <m:sup>
                                      <m:r>
                                        <a:rPr lang="es-E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−3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s-E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100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es-E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=0,15 </m:t>
                      </m:r>
                      <m:r>
                        <a:rPr lang="es-E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𝑚𝑟𝑎𝑑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323" y="5031521"/>
                <a:ext cx="3779688" cy="7203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470323" y="5655281"/>
                <a:ext cx="2035493" cy="6731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s-E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0,3∙</m:t>
                          </m:r>
                          <m:sSub>
                            <m:sSubPr>
                              <m:ctrlP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es-E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𝑚𝑎𝑔</m:t>
                              </m:r>
                            </m:sub>
                          </m:sSub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num>
                        <m:den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𝐺𝑒𝑉</m:t>
                          </m:r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]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323" y="5655281"/>
                <a:ext cx="2035493" cy="67313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/>
              <p:cNvSpPr/>
              <p:nvPr/>
            </p:nvSpPr>
            <p:spPr>
              <a:xfrm>
                <a:off x="457200" y="6260105"/>
                <a:ext cx="155343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s-E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,165 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6260105"/>
                <a:ext cx="1553439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4510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Magnetic</a:t>
            </a:r>
            <a:r>
              <a:rPr lang="es-ES" dirty="0"/>
              <a:t> </a:t>
            </a:r>
            <a:r>
              <a:rPr lang="es-ES" dirty="0" err="1"/>
              <a:t>septa</a:t>
            </a:r>
            <a:r>
              <a:rPr lang="es-ES" dirty="0"/>
              <a:t>, </a:t>
            </a:r>
            <a:r>
              <a:rPr lang="es-ES" dirty="0" err="1"/>
              <a:t>best</a:t>
            </a:r>
            <a:r>
              <a:rPr lang="es-ES" dirty="0"/>
              <a:t> </a:t>
            </a:r>
            <a:r>
              <a:rPr lang="es-ES" dirty="0" err="1"/>
              <a:t>septa</a:t>
            </a:r>
            <a:endParaRPr lang="es-ES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/>
          <a:srcRect l="10565" r="38550"/>
          <a:stretch/>
        </p:blipFill>
        <p:spPr>
          <a:xfrm>
            <a:off x="6074229" y="3394505"/>
            <a:ext cx="2782388" cy="335613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95942" y="1416944"/>
            <a:ext cx="828185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/>
              <a:t>L(quad -&gt; sept) = 700-320 =380 m, so </a:t>
            </a:r>
            <a:r>
              <a:rPr lang="nb-NO" b="1" dirty="0"/>
              <a:t>we take 350 m </a:t>
            </a:r>
            <a:r>
              <a:rPr lang="nb-NO" dirty="0"/>
              <a:t>before someone ocupies it. Injection first</a:t>
            </a:r>
          </a:p>
          <a:p>
            <a:r>
              <a:rPr lang="nb-NO" b="1" dirty="0"/>
              <a:t>B=1T. </a:t>
            </a:r>
            <a:r>
              <a:rPr lang="nb-NO" dirty="0"/>
              <a:t>Simple, iron not saturated, we have margin for upgrades.</a:t>
            </a:r>
          </a:p>
          <a:p>
            <a:r>
              <a:rPr lang="nb-NO" b="1" dirty="0"/>
              <a:t>Injection bump? </a:t>
            </a:r>
            <a:r>
              <a:rPr lang="nb-NO" dirty="0"/>
              <a:t>No, it would complicate our lives more than necessary and we have the physicists for that </a:t>
            </a:r>
          </a:p>
          <a:p>
            <a:endParaRPr lang="es-ES_tradnl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/>
              <p:cNvSpPr/>
              <p:nvPr/>
            </p:nvSpPr>
            <p:spPr>
              <a:xfrm>
                <a:off x="396350" y="3394505"/>
                <a:ext cx="3226268" cy="7146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s-E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s-E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s-E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atan</m:t>
                          </m:r>
                        </m:fName>
                        <m:e>
                          <m:d>
                            <m:dPr>
                              <m:ctrlPr>
                                <a:rPr lang="es-E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s-E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0,5</m:t>
                                  </m:r>
                                </m:num>
                                <m:den>
                                  <m:r>
                                    <a:rPr lang="es-E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350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es-E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1,43</m:t>
                      </m:r>
                      <m:r>
                        <a:rPr lang="es-E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s-E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𝑚𝑟𝑎𝑑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350" y="3394505"/>
                <a:ext cx="3226268" cy="7146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396350" y="4220454"/>
                <a:ext cx="3282245" cy="5437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 xmlns:m="http://schemas.openxmlformats.org/officeDocument/2006/math">
                    <m:sSub>
                      <m:sSubPr>
                        <m:ctrlPr>
                          <a:rPr lang="es-E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s-E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s-E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0,3∙</m:t>
                        </m:r>
                        <m:sSub>
                          <m:sSubPr>
                            <m:ctrlPr>
                              <a:rPr lang="es-E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𝑠𝑒𝑝𝑡𝑎</m:t>
                            </m:r>
                          </m:sub>
                        </m:sSub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num>
                      <m:den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[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𝐺𝑒𝑉</m:t>
                        </m:r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]</m:t>
                        </m:r>
                      </m:den>
                    </m:f>
                    <m:r>
                      <a:rPr lang="es-E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sSub>
                      <m:sSubPr>
                        <m:ctrlP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s-E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𝑠𝑒𝑝𝑡𝑎</m:t>
                        </m:r>
                      </m:sub>
                    </m:sSub>
                  </m:oMath>
                </a14:m>
                <a:r>
                  <a:rPr lang="en-US" dirty="0"/>
                  <a:t>=15,4 m</a:t>
                </a: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350" y="4220454"/>
                <a:ext cx="3282245" cy="543739"/>
              </a:xfrm>
              <a:prstGeom prst="rect">
                <a:avLst/>
              </a:prstGeom>
              <a:blipFill>
                <a:blip r:embed="rId4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396350" y="5290458"/>
            <a:ext cx="4167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5 </a:t>
            </a:r>
            <a:r>
              <a:rPr lang="es-ES" dirty="0" err="1"/>
              <a:t>magnets</a:t>
            </a:r>
            <a:r>
              <a:rPr lang="es-ES" dirty="0"/>
              <a:t>, ~3 m </a:t>
            </a:r>
            <a:r>
              <a:rPr lang="es-ES" dirty="0" err="1"/>
              <a:t>long</a:t>
            </a:r>
            <a:r>
              <a:rPr lang="es-ES" dirty="0"/>
              <a:t>. </a:t>
            </a:r>
            <a:r>
              <a:rPr lang="es-ES" dirty="0" err="1"/>
              <a:t>Easy</a:t>
            </a:r>
            <a:r>
              <a:rPr lang="es-ES" dirty="0"/>
              <a:t> </a:t>
            </a:r>
            <a:r>
              <a:rPr lang="es-ES" dirty="0" err="1"/>
              <a:t>handling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40751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-888274" y="266546"/>
            <a:ext cx="8229600" cy="1143000"/>
          </a:xfrm>
        </p:spPr>
        <p:txBody>
          <a:bodyPr/>
          <a:lstStyle/>
          <a:p>
            <a:r>
              <a:rPr lang="es-ES" dirty="0" err="1"/>
              <a:t>Kicker</a:t>
            </a:r>
            <a:r>
              <a:rPr lang="es-ES" dirty="0"/>
              <a:t> and septum </a:t>
            </a:r>
            <a:r>
              <a:rPr lang="es-ES" dirty="0" err="1"/>
              <a:t>details</a:t>
            </a:r>
            <a:endParaRPr lang="es-ES" dirty="0"/>
          </a:p>
        </p:txBody>
      </p:sp>
      <p:pic>
        <p:nvPicPr>
          <p:cNvPr id="84" name="Picture 8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137" y="4369625"/>
            <a:ext cx="3480327" cy="2040723"/>
          </a:xfrm>
          <a:prstGeom prst="rect">
            <a:avLst/>
          </a:prstGeom>
        </p:spPr>
      </p:pic>
      <p:sp>
        <p:nvSpPr>
          <p:cNvPr id="85" name="Rectangle 84"/>
          <p:cNvSpPr/>
          <p:nvPr/>
        </p:nvSpPr>
        <p:spPr>
          <a:xfrm>
            <a:off x="143691" y="1942811"/>
            <a:ext cx="433686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flat-top : 94bunches*25ns+94*1ns = 2.4us</a:t>
            </a:r>
          </a:p>
          <a:p>
            <a:r>
              <a:rPr lang="en-US" dirty="0"/>
              <a:t>10 kickers, 1 m long, 1 turn</a:t>
            </a:r>
            <a:r>
              <a:rPr lang="en-US" dirty="0"/>
              <a:t>.</a:t>
            </a:r>
          </a:p>
          <a:p>
            <a:r>
              <a:rPr lang="en-US" dirty="0"/>
              <a:t>Applying the two equations we get: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 = 1,26 </a:t>
            </a:r>
            <a:r>
              <a:rPr lang="en-US" dirty="0" err="1"/>
              <a:t>uH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 = 6,5 kA</a:t>
            </a:r>
          </a:p>
          <a:p>
            <a:r>
              <a:rPr lang="en-US" dirty="0"/>
              <a:t>And a 20 kV PFN is not crazy, so with: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6" name="Rectangle 85"/>
              <p:cNvSpPr/>
              <p:nvPr/>
            </p:nvSpPr>
            <p:spPr>
              <a:xfrm>
                <a:off x="143691" y="3700258"/>
                <a:ext cx="2458622" cy="4912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 xmlns:m="http://schemas.openxmlformats.org/officeDocument/2006/math">
                    <m:r>
                      <a:rPr lang="es-E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𝑈</m:t>
                    </m:r>
                    <m:r>
                      <a:rPr lang="es-E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s-E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𝐿</m:t>
                    </m:r>
                    <m:f>
                      <m:fPr>
                        <m:ctrlPr>
                          <a:rPr lang="es-E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𝑑𝐼</m:t>
                        </m:r>
                      </m:num>
                      <m:den>
                        <m:r>
                          <a:rPr lang="es-E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s-E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m:rPr>
                        <m:sty m:val="p"/>
                      </m:rPr>
                      <a:rPr lang="es-E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dt</m:t>
                    </m:r>
                    <m:r>
                      <a:rPr lang="es-E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=0,8 </m:t>
                    </m:r>
                  </m:oMath>
                </a14:m>
                <a:r>
                  <a:rPr lang="en-US" dirty="0"/>
                  <a:t>us </a:t>
                </a:r>
              </a:p>
            </p:txBody>
          </p:sp>
        </mc:Choice>
        <mc:Fallback>
          <p:sp>
            <p:nvSpPr>
              <p:cNvPr id="86" name="Rectangle 8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691" y="3700258"/>
                <a:ext cx="2458622" cy="491288"/>
              </a:xfrm>
              <a:prstGeom prst="rect">
                <a:avLst/>
              </a:prstGeom>
              <a:blipFill>
                <a:blip r:embed="rId3"/>
                <a:stretch>
                  <a:fillRect r="-993" b="-7407"/>
                </a:stretch>
              </a:blipFill>
            </p:spPr>
            <p:txBody>
              <a:bodyPr/>
              <a:lstStyle/>
              <a:p>
                <a:r>
                  <a:rPr lang="es-E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8" name="Rectangle 87"/>
          <p:cNvSpPr/>
          <p:nvPr/>
        </p:nvSpPr>
        <p:spPr>
          <a:xfrm>
            <a:off x="4663440" y="2108167"/>
            <a:ext cx="433686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Same process as with the kicker: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 = 10 kA, 4 turns (These are slow and we know when we inject!!)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 = 20 </a:t>
            </a:r>
            <a:r>
              <a:rPr lang="en-US" dirty="0" err="1"/>
              <a:t>uH</a:t>
            </a:r>
            <a:endParaRPr lang="en-US" dirty="0"/>
          </a:p>
          <a:p>
            <a:endParaRPr lang="en-US" dirty="0"/>
          </a:p>
        </p:txBody>
      </p:sp>
      <p:sp>
        <p:nvSpPr>
          <p:cNvPr id="89" name="Content Placeholder 1"/>
          <p:cNvSpPr>
            <a:spLocks noGrp="1"/>
          </p:cNvSpPr>
          <p:nvPr>
            <p:ph idx="1"/>
          </p:nvPr>
        </p:nvSpPr>
        <p:spPr>
          <a:xfrm>
            <a:off x="4349930" y="4905203"/>
            <a:ext cx="4794070" cy="1743891"/>
          </a:xfrm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>
            <a:normAutofit lnSpcReduction="10000"/>
          </a:bodyPr>
          <a:lstStyle/>
          <a:p>
            <a:r>
              <a:rPr lang="en-US" sz="1800" dirty="0"/>
              <a:t>Flat-top ripple 0.5% for kicker, </a:t>
            </a:r>
          </a:p>
          <a:p>
            <a:r>
              <a:rPr lang="en-US" sz="1800" dirty="0"/>
              <a:t>Field quality for septa and kickers :1%. We don´t want filamentation, emittance blow-up…</a:t>
            </a:r>
          </a:p>
          <a:p>
            <a:r>
              <a:rPr lang="en-US" sz="1800" dirty="0"/>
              <a:t>Post-injection pulse ripple: cause of oscillations, may turn into bigger hazards</a:t>
            </a:r>
          </a:p>
          <a:p>
            <a:endParaRPr lang="en-US" dirty="0"/>
          </a:p>
        </p:txBody>
      </p:sp>
      <p:pic>
        <p:nvPicPr>
          <p:cNvPr id="90" name="Picture 89"/>
          <p:cNvPicPr>
            <a:picLocks noChangeAspect="1"/>
          </p:cNvPicPr>
          <p:nvPr/>
        </p:nvPicPr>
        <p:blipFill rotWithShape="1">
          <a:blip r:embed="rId4"/>
          <a:srcRect l="38188"/>
          <a:stretch/>
        </p:blipFill>
        <p:spPr>
          <a:xfrm>
            <a:off x="7093131" y="114101"/>
            <a:ext cx="1907178" cy="1930345"/>
          </a:xfrm>
          <a:prstGeom prst="rect">
            <a:avLst/>
          </a:prstGeom>
        </p:spPr>
      </p:pic>
      <p:pic>
        <p:nvPicPr>
          <p:cNvPr id="92" name="Picture 9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4198" y="3104591"/>
            <a:ext cx="1560454" cy="155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071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4373" y="1279426"/>
            <a:ext cx="5718757" cy="2371815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1737361" y="4356617"/>
            <a:ext cx="428461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err="1"/>
              <a:t>Absorbers</a:t>
            </a:r>
            <a:r>
              <a:rPr lang="es-ES" sz="1600" dirty="0"/>
              <a:t>, </a:t>
            </a:r>
            <a:r>
              <a:rPr lang="es-ES" sz="1600" dirty="0" err="1"/>
              <a:t>only</a:t>
            </a:r>
            <a:r>
              <a:rPr lang="es-ES" sz="1600" dirty="0"/>
              <a:t> </a:t>
            </a:r>
            <a:r>
              <a:rPr lang="es-ES" sz="1600" dirty="0" err="1"/>
              <a:t>shown</a:t>
            </a:r>
            <a:r>
              <a:rPr lang="es-ES" sz="1600" dirty="0"/>
              <a:t> in </a:t>
            </a:r>
            <a:r>
              <a:rPr lang="es-ES" sz="1600" dirty="0" err="1"/>
              <a:t>front</a:t>
            </a:r>
            <a:r>
              <a:rPr lang="es-ES" sz="1600" dirty="0"/>
              <a:t> of </a:t>
            </a:r>
            <a:r>
              <a:rPr lang="es-ES" sz="1600" dirty="0" err="1"/>
              <a:t>the</a:t>
            </a:r>
            <a:r>
              <a:rPr lang="es-ES" sz="1600" dirty="0"/>
              <a:t> </a:t>
            </a:r>
            <a:r>
              <a:rPr lang="es-ES" sz="1600" dirty="0" err="1"/>
              <a:t>kicker</a:t>
            </a:r>
            <a:endParaRPr lang="es-E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err="1"/>
              <a:t>Internal</a:t>
            </a:r>
            <a:r>
              <a:rPr lang="es-ES" sz="1600" dirty="0"/>
              <a:t> </a:t>
            </a:r>
            <a:r>
              <a:rPr lang="es-ES" sz="1600" dirty="0" err="1"/>
              <a:t>dump</a:t>
            </a:r>
            <a:r>
              <a:rPr lang="es-ES" sz="1600" dirty="0"/>
              <a:t> (</a:t>
            </a:r>
            <a:r>
              <a:rPr lang="es-ES" sz="1600" dirty="0" err="1"/>
              <a:t>not</a:t>
            </a:r>
            <a:r>
              <a:rPr lang="es-ES" sz="1600" dirty="0"/>
              <a:t> </a:t>
            </a:r>
            <a:r>
              <a:rPr lang="es-ES" sz="1600" dirty="0" err="1"/>
              <a:t>shown</a:t>
            </a:r>
            <a:r>
              <a:rPr lang="es-ES" sz="16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 err="1"/>
              <a:t>Shielding</a:t>
            </a:r>
            <a:r>
              <a:rPr lang="es-ES" sz="1600" dirty="0"/>
              <a:t> </a:t>
            </a:r>
            <a:r>
              <a:rPr lang="es-ES" sz="1600" dirty="0" err="1"/>
              <a:t>from</a:t>
            </a:r>
            <a:r>
              <a:rPr lang="es-ES" sz="1600" dirty="0"/>
              <a:t> </a:t>
            </a:r>
            <a:r>
              <a:rPr lang="es-ES" sz="1600" dirty="0" err="1"/>
              <a:t>experiment</a:t>
            </a:r>
            <a:endParaRPr lang="es-E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dirty="0"/>
              <a:t>(</a:t>
            </a:r>
            <a:r>
              <a:rPr lang="es-ES" sz="1600" dirty="0" err="1"/>
              <a:t>Radiation</a:t>
            </a:r>
            <a:r>
              <a:rPr lang="es-ES" sz="1600" dirty="0"/>
              <a:t> </a:t>
            </a:r>
            <a:r>
              <a:rPr lang="es-ES" sz="1600" dirty="0" err="1"/>
              <a:t>hard</a:t>
            </a:r>
            <a:r>
              <a:rPr lang="es-ES" sz="1600" dirty="0"/>
              <a:t>) </a:t>
            </a:r>
            <a:r>
              <a:rPr lang="es-ES" sz="1600" dirty="0" err="1"/>
              <a:t>electronics</a:t>
            </a:r>
            <a:r>
              <a:rPr lang="es-ES" sz="1600" dirty="0"/>
              <a:t> in </a:t>
            </a:r>
            <a:r>
              <a:rPr lang="es-ES" sz="1600" dirty="0" err="1"/>
              <a:t>separate</a:t>
            </a:r>
            <a:r>
              <a:rPr lang="es-ES" sz="1600" dirty="0"/>
              <a:t> </a:t>
            </a:r>
            <a:r>
              <a:rPr lang="es-ES" sz="1600" dirty="0" err="1"/>
              <a:t>gallery</a:t>
            </a:r>
            <a:endParaRPr lang="es-E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Redundant magnets and hot spares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Underpaid students (not allowed to leave the tunnel)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73036" y="269945"/>
            <a:ext cx="83705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dirty="0" err="1"/>
              <a:t>Protection</a:t>
            </a:r>
            <a:endParaRPr lang="es-ES" sz="4400" dirty="0"/>
          </a:p>
        </p:txBody>
      </p:sp>
    </p:spTree>
    <p:extLst>
      <p:ext uri="{BB962C8B-B14F-4D97-AF65-F5344CB8AC3E}">
        <p14:creationId xmlns:p14="http://schemas.microsoft.com/office/powerpoint/2010/main" val="2955240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/>
          <p:cNvSpPr txBox="1"/>
          <p:nvPr/>
        </p:nvSpPr>
        <p:spPr>
          <a:xfrm>
            <a:off x="473036" y="269945"/>
            <a:ext cx="83705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dirty="0" err="1"/>
              <a:t>Filling</a:t>
            </a:r>
            <a:r>
              <a:rPr lang="es-ES" sz="4400" dirty="0"/>
              <a:t> time</a:t>
            </a:r>
          </a:p>
        </p:txBody>
      </p:sp>
      <p:sp>
        <p:nvSpPr>
          <p:cNvPr id="43" name="Content Placeholder 2"/>
          <p:cNvSpPr>
            <a:spLocks noGrp="1"/>
          </p:cNvSpPr>
          <p:nvPr>
            <p:ph idx="1"/>
          </p:nvPr>
        </p:nvSpPr>
        <p:spPr>
          <a:xfrm>
            <a:off x="68087" y="1201783"/>
            <a:ext cx="4386348" cy="2547257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FCC ~ 3LHC in circumference (100 vs 27 km)  Injection is instantaneous</a:t>
            </a:r>
          </a:p>
          <a:p>
            <a:r>
              <a:rPr lang="en-US" dirty="0"/>
              <a:t>LHC: 3 times rump up and down to fill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3x(6 + 6) = </a:t>
            </a:r>
            <a:r>
              <a:rPr lang="en-US" b="1" dirty="0"/>
              <a:t>36 min/ring</a:t>
            </a:r>
          </a:p>
          <a:p>
            <a:r>
              <a:rPr lang="en-US" dirty="0"/>
              <a:t>LHC fill: 4 min/ring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3 fills = </a:t>
            </a:r>
            <a:r>
              <a:rPr lang="en-US" b="1" dirty="0"/>
              <a:t>12min</a:t>
            </a:r>
          </a:p>
          <a:p>
            <a:r>
              <a:rPr lang="en-US" dirty="0"/>
              <a:t>36 +12 =48 min/ring of FCC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b="1" dirty="0"/>
              <a:t>96min</a:t>
            </a:r>
          </a:p>
          <a:p>
            <a:r>
              <a:rPr lang="en-US" dirty="0"/>
              <a:t>However, we can use both rings of LHC and fill 2 rings of FCC simultaneously </a:t>
            </a:r>
          </a:p>
          <a:p>
            <a:endParaRPr lang="en-US" dirty="0"/>
          </a:p>
        </p:txBody>
      </p:sp>
      <p:sp>
        <p:nvSpPr>
          <p:cNvPr id="44" name="Rectangle 43"/>
          <p:cNvSpPr/>
          <p:nvPr/>
        </p:nvSpPr>
        <p:spPr>
          <a:xfrm>
            <a:off x="4428308" y="1208314"/>
            <a:ext cx="441524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2 rings of LHC </a:t>
            </a:r>
            <a:r>
              <a:rPr lang="en-US" dirty="0"/>
              <a:t>will take 8 min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3 fills will take 24 min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36 + 24 = </a:t>
            </a:r>
            <a:r>
              <a:rPr lang="en-US" b="1" dirty="0"/>
              <a:t>60 min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Booster, PS and SPS negligible (seconds) compare to LHC/FCC, so not taken into account in this calculation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8428" y="4271554"/>
            <a:ext cx="4165665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/>
              <a:t>Using the SC SPS as injector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/>
              <a:t>Ramp-up/down time = 6T/0.5 = 12s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Time to fill one ring of FCC about 8 min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Total filling time about </a:t>
            </a:r>
            <a:r>
              <a:rPr lang="it-IT" b="1" dirty="0"/>
              <a:t>16 min</a:t>
            </a:r>
            <a:endParaRPr lang="es-ES" b="1" dirty="0"/>
          </a:p>
        </p:txBody>
      </p:sp>
      <p:sp>
        <p:nvSpPr>
          <p:cNvPr id="3" name="Rectangle 2"/>
          <p:cNvSpPr/>
          <p:nvPr/>
        </p:nvSpPr>
        <p:spPr>
          <a:xfrm>
            <a:off x="4454435" y="3942754"/>
            <a:ext cx="4572000" cy="25853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Other alternatives (maybe not very realistic solutions):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 faster LHC ramping (normal conducting, 1,7 </a:t>
            </a:r>
            <a:r>
              <a:rPr lang="en-US" dirty="0" err="1"/>
              <a:t>TeV</a:t>
            </a:r>
            <a:r>
              <a:rPr lang="en-US" dirty="0"/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 reduce bunch spacing (more bunches in LHC every time)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Reduce FCC circ., meaning we’ll need stronger magnets to reach the same energy</a:t>
            </a:r>
          </a:p>
        </p:txBody>
      </p:sp>
    </p:spTree>
    <p:extLst>
      <p:ext uri="{BB962C8B-B14F-4D97-AF65-F5344CB8AC3E}">
        <p14:creationId xmlns:p14="http://schemas.microsoft.com/office/powerpoint/2010/main" val="2947594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09897" y="248194"/>
            <a:ext cx="7654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err="1"/>
              <a:t>Alternative</a:t>
            </a:r>
            <a:r>
              <a:rPr lang="es-ES" sz="3600" dirty="0"/>
              <a:t> </a:t>
            </a:r>
            <a:r>
              <a:rPr lang="es-ES" sz="3600" dirty="0" err="1"/>
              <a:t>layouts</a:t>
            </a:r>
            <a:endParaRPr lang="es-E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245" y="2181501"/>
            <a:ext cx="4748564" cy="41539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53587" y="1753411"/>
            <a:ext cx="6844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Maybe</a:t>
            </a:r>
            <a:r>
              <a:rPr lang="es-ES" dirty="0"/>
              <a:t> in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future</a:t>
            </a:r>
            <a:r>
              <a:rPr lang="es-ES" dirty="0"/>
              <a:t>: use </a:t>
            </a:r>
            <a:r>
              <a:rPr lang="es-ES" dirty="0" err="1"/>
              <a:t>bent</a:t>
            </a:r>
            <a:r>
              <a:rPr lang="es-ES" dirty="0"/>
              <a:t> </a:t>
            </a:r>
            <a:r>
              <a:rPr lang="es-ES" dirty="0" err="1"/>
              <a:t>crystals</a:t>
            </a:r>
            <a:r>
              <a:rPr lang="es-ES" dirty="0"/>
              <a:t> to </a:t>
            </a:r>
            <a:r>
              <a:rPr lang="es-ES" dirty="0" err="1"/>
              <a:t>steer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beam</a:t>
            </a:r>
            <a:endParaRPr lang="es-E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19369" t="8409" r="14264" b="10209"/>
          <a:stretch/>
        </p:blipFill>
        <p:spPr>
          <a:xfrm>
            <a:off x="5956662" y="2488477"/>
            <a:ext cx="2886893" cy="354003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53587" y="1064220"/>
            <a:ext cx="4650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Layout</a:t>
            </a:r>
            <a:r>
              <a:rPr lang="es-ES" dirty="0"/>
              <a:t> </a:t>
            </a:r>
            <a:r>
              <a:rPr lang="es-ES" dirty="0" err="1"/>
              <a:t>could</a:t>
            </a:r>
            <a:r>
              <a:rPr lang="es-ES" dirty="0"/>
              <a:t> be </a:t>
            </a:r>
            <a:r>
              <a:rPr lang="es-ES" dirty="0" err="1"/>
              <a:t>further</a:t>
            </a:r>
            <a:r>
              <a:rPr lang="es-ES" dirty="0"/>
              <a:t> </a:t>
            </a:r>
            <a:r>
              <a:rPr lang="es-ES" dirty="0" err="1"/>
              <a:t>optimized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60990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2606</TotalTime>
  <Words>631</Words>
  <Application>Microsoft Office PowerPoint</Application>
  <PresentationFormat>On-screen Show (4:3)</PresentationFormat>
  <Paragraphs>68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Cambria Math</vt:lpstr>
      <vt:lpstr>Wingdings</vt:lpstr>
      <vt:lpstr>Office Theme</vt:lpstr>
      <vt:lpstr>FCC Injection</vt:lpstr>
      <vt:lpstr>PowerPoint Presentation</vt:lpstr>
      <vt:lpstr>Kicker and Quadrupole</vt:lpstr>
      <vt:lpstr>Magnetic septa, best septa</vt:lpstr>
      <vt:lpstr>Kicker and septum details</vt:lpstr>
      <vt:lpstr>PowerPoint Presentation</vt:lpstr>
      <vt:lpstr>PowerPoint Presentation</vt:lpstr>
      <vt:lpstr>PowerPoint Presentation</vt:lpstr>
    </vt:vector>
  </TitlesOfParts>
  <Company>cern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Irina Shreyber</dc:creator>
  <cp:lastModifiedBy>Alex</cp:lastModifiedBy>
  <cp:revision>102</cp:revision>
  <dcterms:created xsi:type="dcterms:W3CDTF">2017-03-13T08:31:52Z</dcterms:created>
  <dcterms:modified xsi:type="dcterms:W3CDTF">2017-03-17T17:35:31Z</dcterms:modified>
</cp:coreProperties>
</file>